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717" r:id="rId2"/>
    <p:sldId id="741" r:id="rId3"/>
    <p:sldId id="745" r:id="rId4"/>
    <p:sldId id="746" r:id="rId5"/>
    <p:sldId id="747" r:id="rId6"/>
    <p:sldId id="743" r:id="rId7"/>
    <p:sldId id="744" r:id="rId8"/>
    <p:sldId id="739" r:id="rId9"/>
    <p:sldId id="740" r:id="rId10"/>
    <p:sldId id="730" r:id="rId11"/>
    <p:sldId id="731" r:id="rId12"/>
    <p:sldId id="732" r:id="rId13"/>
    <p:sldId id="733" r:id="rId14"/>
    <p:sldId id="734" r:id="rId15"/>
    <p:sldId id="735" r:id="rId16"/>
    <p:sldId id="736" r:id="rId17"/>
    <p:sldId id="737" r:id="rId1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D2"/>
    <a:srgbClr val="33ACBD"/>
    <a:srgbClr val="FF6666"/>
    <a:srgbClr val="66FFCC"/>
    <a:srgbClr val="595959"/>
    <a:srgbClr val="E6D6AF"/>
    <a:srgbClr val="66FF66"/>
    <a:srgbClr val="FF66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p:restoredTop sz="94073" autoAdjust="0"/>
  </p:normalViewPr>
  <p:slideViewPr>
    <p:cSldViewPr snapToGrid="0" snapToObjects="1" showGuides="1">
      <p:cViewPr varScale="1">
        <p:scale>
          <a:sx n="68" d="100"/>
          <a:sy n="68" d="100"/>
        </p:scale>
        <p:origin x="1976" y="208"/>
      </p:cViewPr>
      <p:guideLst>
        <p:guide orient="horz"/>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2016/11/9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g"/><Relationship Id="rId5" Type="http://schemas.openxmlformats.org/officeDocument/2006/relationships/image" Target="../media/image15.jpg"/><Relationship Id="rId6" Type="http://schemas.openxmlformats.org/officeDocument/2006/relationships/image" Target="../media/image19.jpg"/><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jpeg"/><Relationship Id="rId9"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tiff"/><Relationship Id="rId3" Type="http://schemas.openxmlformats.org/officeDocument/2006/relationships/image" Target="../media/image1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メイリオ"/>
                <a:ea typeface="メイリオ"/>
                <a:cs typeface="メイリオ"/>
              </a:rPr>
              <a:t>ストレージの最新動向</a:t>
            </a:r>
            <a:endParaRPr kumimoji="1" lang="ja-JP" altLang="en-US" dirty="0">
              <a:latin typeface="メイリオ"/>
              <a:ea typeface="メイリオ"/>
              <a:cs typeface="メイリオ"/>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23</a:t>
            </a:r>
            <a:r>
              <a:rPr kumimoji="1" lang="ja-JP" altLang="en-US" dirty="0" smtClean="0"/>
              <a:t>期</a:t>
            </a:r>
            <a:endParaRPr kumimoji="1" lang="en-US" altLang="ja-JP" dirty="0" smtClean="0"/>
          </a:p>
          <a:p>
            <a:endParaRPr kumimoji="1" lang="en-US" altLang="ja-JP" dirty="0" smtClean="0"/>
          </a:p>
          <a:p>
            <a:r>
              <a:rPr kumimoji="1" lang="en-US" altLang="ja-JP" dirty="0" smtClean="0"/>
              <a:t>2016</a:t>
            </a:r>
            <a:r>
              <a:rPr kumimoji="1" lang="ja-JP" altLang="en-US" dirty="0" smtClean="0"/>
              <a:t>年</a:t>
            </a:r>
            <a:r>
              <a:rPr lang="en-US" altLang="ja-JP" dirty="0" smtClean="0"/>
              <a:t>11</a:t>
            </a:r>
            <a:r>
              <a:rPr kumimoji="1" lang="ja-JP" altLang="en-US" dirty="0" smtClean="0"/>
              <a:t>月</a:t>
            </a:r>
            <a:r>
              <a:rPr lang="en-US" altLang="ja-JP" dirty="0"/>
              <a:t>9</a:t>
            </a:r>
            <a:r>
              <a:rPr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ストレージ性能の推移</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0000FF">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sp>
        <p:nvSpPr>
          <p:cNvPr id="16" name="テキスト ボックス 15"/>
          <p:cNvSpPr txBox="1"/>
          <p:nvPr/>
        </p:nvSpPr>
        <p:spPr>
          <a:xfrm>
            <a:off x="395536" y="6309320"/>
            <a:ext cx="526913" cy="276999"/>
          </a:xfrm>
          <a:prstGeom prst="rect">
            <a:avLst/>
          </a:prstGeom>
          <a:noFill/>
        </p:spPr>
        <p:txBody>
          <a:bodyPr wrap="none" rtlCol="0">
            <a:spAutoFit/>
          </a:bodyPr>
          <a:lstStyle/>
          <a:p>
            <a:r>
              <a:rPr kumimoji="1" lang="en-US" altLang="ja-JP" sz="1200" dirty="0" smtClean="0">
                <a:solidFill>
                  <a:schemeClr val="tx1">
                    <a:lumMod val="50000"/>
                    <a:lumOff val="50000"/>
                  </a:schemeClr>
                </a:solidFill>
                <a:latin typeface="Avenir Book"/>
                <a:cs typeface="Avenir Book"/>
              </a:rPr>
              <a:t>1980</a:t>
            </a:r>
            <a:endParaRPr kumimoji="1" lang="ja-JP" altLang="en-US" sz="12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28" name="円/楕円 27"/>
          <p:cNvSpPr/>
          <p:nvPr/>
        </p:nvSpPr>
        <p:spPr bwMode="auto">
          <a:xfrm>
            <a:off x="4283968" y="5733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円/楕円 28"/>
          <p:cNvSpPr/>
          <p:nvPr/>
        </p:nvSpPr>
        <p:spPr bwMode="auto">
          <a:xfrm>
            <a:off x="4860032" y="5491832"/>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円/楕円 29"/>
          <p:cNvSpPr/>
          <p:nvPr/>
        </p:nvSpPr>
        <p:spPr bwMode="auto">
          <a:xfrm>
            <a:off x="5433318" y="5225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円/楕円 30"/>
          <p:cNvSpPr/>
          <p:nvPr/>
        </p:nvSpPr>
        <p:spPr bwMode="auto">
          <a:xfrm>
            <a:off x="6017518" y="4729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円/楕円 31"/>
          <p:cNvSpPr/>
          <p:nvPr/>
        </p:nvSpPr>
        <p:spPr bwMode="auto">
          <a:xfrm>
            <a:off x="6589018" y="4209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テキスト ボックス 32"/>
          <p:cNvSpPr txBox="1"/>
          <p:nvPr/>
        </p:nvSpPr>
        <p:spPr>
          <a:xfrm>
            <a:off x="412750" y="5670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412750" y="51562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412750" y="46609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412750" y="4146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412750" y="3663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412750" y="31496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412750" y="2654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412750" y="2139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412750" y="1638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368300" y="112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43" name="円/楕円 42"/>
          <p:cNvSpPr/>
          <p:nvPr/>
        </p:nvSpPr>
        <p:spPr bwMode="auto">
          <a:xfrm>
            <a:off x="7744718" y="3205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円/楕円 43"/>
          <p:cNvSpPr/>
          <p:nvPr/>
        </p:nvSpPr>
        <p:spPr bwMode="auto">
          <a:xfrm>
            <a:off x="8309868" y="22090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8309868" y="1199356"/>
            <a:ext cx="144016" cy="144016"/>
          </a:xfrm>
          <a:prstGeom prst="ellipse">
            <a:avLst/>
          </a:prstGeom>
          <a:solidFill>
            <a:srgbClr val="FFA89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円/楕円 45"/>
          <p:cNvSpPr/>
          <p:nvPr/>
        </p:nvSpPr>
        <p:spPr bwMode="auto">
          <a:xfrm>
            <a:off x="620018" y="62349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円/楕円 46"/>
          <p:cNvSpPr/>
          <p:nvPr/>
        </p:nvSpPr>
        <p:spPr bwMode="auto">
          <a:xfrm>
            <a:off x="3706118" y="58793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円/楕円 47"/>
          <p:cNvSpPr/>
          <p:nvPr/>
        </p:nvSpPr>
        <p:spPr bwMode="auto">
          <a:xfrm>
            <a:off x="3128268" y="5987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50" name="直線矢印コネクタ 49"/>
          <p:cNvCxnSpPr>
            <a:stCxn id="46" idx="6"/>
            <a:endCxn id="48" idx="2"/>
          </p:cNvCxnSpPr>
          <p:nvPr/>
        </p:nvCxnSpPr>
        <p:spPr bwMode="auto">
          <a:xfrm flipV="1">
            <a:off x="764034" y="6059264"/>
            <a:ext cx="2364234" cy="247650"/>
          </a:xfrm>
          <a:prstGeom prst="straightConnector1">
            <a:avLst/>
          </a:prstGeom>
          <a:solidFill>
            <a:schemeClr val="bg1"/>
          </a:solidFill>
          <a:ln w="9525" cap="flat" cmpd="sng" algn="ctr">
            <a:solidFill>
              <a:schemeClr val="bg1">
                <a:lumMod val="50000"/>
              </a:schemeClr>
            </a:solidFill>
            <a:prstDash val="sysDash"/>
            <a:round/>
            <a:headEnd type="none" w="med" len="med"/>
            <a:tailEnd type="none"/>
          </a:ln>
          <a:effectLst/>
        </p:spPr>
      </p:cxnSp>
      <p:cxnSp>
        <p:nvCxnSpPr>
          <p:cNvPr id="51" name="直線矢印コネクタ 50"/>
          <p:cNvCxnSpPr>
            <a:stCxn id="48" idx="6"/>
            <a:endCxn id="47" idx="2"/>
          </p:cNvCxnSpPr>
          <p:nvPr/>
        </p:nvCxnSpPr>
        <p:spPr bwMode="auto">
          <a:xfrm flipV="1">
            <a:off x="3272284" y="5951314"/>
            <a:ext cx="433834" cy="1079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6" name="直線矢印コネクタ 55"/>
          <p:cNvCxnSpPr>
            <a:stCxn id="47" idx="6"/>
            <a:endCxn id="28" idx="2"/>
          </p:cNvCxnSpPr>
          <p:nvPr/>
        </p:nvCxnSpPr>
        <p:spPr bwMode="auto">
          <a:xfrm flipV="1">
            <a:off x="3850134" y="5805264"/>
            <a:ext cx="433834" cy="1460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9" name="直線矢印コネクタ 58"/>
          <p:cNvCxnSpPr>
            <a:stCxn id="28" idx="6"/>
            <a:endCxn id="29" idx="3"/>
          </p:cNvCxnSpPr>
          <p:nvPr/>
        </p:nvCxnSpPr>
        <p:spPr bwMode="auto">
          <a:xfrm flipV="1">
            <a:off x="4427984" y="5614757"/>
            <a:ext cx="453139" cy="190507"/>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2" name="直線矢印コネクタ 61"/>
          <p:cNvCxnSpPr>
            <a:stCxn id="29" idx="6"/>
            <a:endCxn id="30" idx="3"/>
          </p:cNvCxnSpPr>
          <p:nvPr/>
        </p:nvCxnSpPr>
        <p:spPr bwMode="auto">
          <a:xfrm flipV="1">
            <a:off x="5004048" y="5348181"/>
            <a:ext cx="450361" cy="215659"/>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5" name="直線矢印コネクタ 64"/>
          <p:cNvCxnSpPr>
            <a:stCxn id="30" idx="7"/>
            <a:endCxn id="31" idx="3"/>
          </p:cNvCxnSpPr>
          <p:nvPr/>
        </p:nvCxnSpPr>
        <p:spPr bwMode="auto">
          <a:xfrm flipV="1">
            <a:off x="5556243" y="4852881"/>
            <a:ext cx="482366" cy="393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9" name="直線矢印コネクタ 68"/>
          <p:cNvCxnSpPr>
            <a:stCxn id="31" idx="7"/>
            <a:endCxn id="32" idx="3"/>
          </p:cNvCxnSpPr>
          <p:nvPr/>
        </p:nvCxnSpPr>
        <p:spPr bwMode="auto">
          <a:xfrm flipV="1">
            <a:off x="6140443" y="4332181"/>
            <a:ext cx="469666" cy="4188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3" name="直線矢印コネクタ 72"/>
          <p:cNvCxnSpPr>
            <a:stCxn id="32" idx="7"/>
            <a:endCxn id="43" idx="3"/>
          </p:cNvCxnSpPr>
          <p:nvPr/>
        </p:nvCxnSpPr>
        <p:spPr bwMode="auto">
          <a:xfrm flipV="1">
            <a:off x="6711943" y="3328881"/>
            <a:ext cx="1053866" cy="901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6" name="直線矢印コネクタ 75"/>
          <p:cNvCxnSpPr>
            <a:stCxn id="43" idx="7"/>
            <a:endCxn id="44" idx="3"/>
          </p:cNvCxnSpPr>
          <p:nvPr/>
        </p:nvCxnSpPr>
        <p:spPr bwMode="auto">
          <a:xfrm flipV="1">
            <a:off x="7867643" y="2331931"/>
            <a:ext cx="463316" cy="89511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9" name="直線矢印コネクタ 78"/>
          <p:cNvCxnSpPr>
            <a:stCxn id="43" idx="7"/>
            <a:endCxn id="45" idx="3"/>
          </p:cNvCxnSpPr>
          <p:nvPr/>
        </p:nvCxnSpPr>
        <p:spPr bwMode="auto">
          <a:xfrm flipV="1">
            <a:off x="7867643" y="1322281"/>
            <a:ext cx="463316" cy="1904766"/>
          </a:xfrm>
          <a:prstGeom prst="straightConnector1">
            <a:avLst/>
          </a:prstGeom>
          <a:solidFill>
            <a:schemeClr val="bg1"/>
          </a:solidFill>
          <a:ln w="9525" cap="flat" cmpd="sng" algn="ctr">
            <a:solidFill>
              <a:srgbClr val="800000"/>
            </a:solidFill>
            <a:prstDash val="sysDash"/>
            <a:round/>
            <a:headEnd type="none" w="med" len="med"/>
            <a:tailEnd type="none"/>
          </a:ln>
          <a:effectLst/>
        </p:spPr>
      </p:cxnSp>
      <p:sp>
        <p:nvSpPr>
          <p:cNvPr id="83" name="テキスト ボックス 82"/>
          <p:cNvSpPr txBox="1"/>
          <p:nvPr/>
        </p:nvSpPr>
        <p:spPr>
          <a:xfrm>
            <a:off x="355600" y="6089650"/>
            <a:ext cx="402674" cy="215444"/>
          </a:xfrm>
          <a:prstGeom prst="rect">
            <a:avLst/>
          </a:prstGeom>
          <a:noFill/>
        </p:spPr>
        <p:txBody>
          <a:bodyPr wrap="none" rtlCol="0">
            <a:spAutoFit/>
          </a:bodyPr>
          <a:lstStyle/>
          <a:p>
            <a:r>
              <a:rPr kumimoji="1" lang="en-US" altLang="ja-JP" sz="800" dirty="0" smtClean="0">
                <a:solidFill>
                  <a:srgbClr val="FF9933"/>
                </a:solidFill>
                <a:latin typeface="Avenir Book"/>
                <a:cs typeface="Avenir Book"/>
              </a:rPr>
              <a:t>5MB</a:t>
            </a:r>
            <a:endParaRPr kumimoji="1" lang="ja-JP" altLang="en-US" sz="800" dirty="0">
              <a:solidFill>
                <a:srgbClr val="FF9933"/>
              </a:solidFill>
              <a:latin typeface="Avenir Book"/>
              <a:cs typeface="Avenir Book"/>
            </a:endParaRPr>
          </a:p>
        </p:txBody>
      </p:sp>
      <p:sp>
        <p:nvSpPr>
          <p:cNvPr id="84" name="上矢印 83"/>
          <p:cNvSpPr/>
          <p:nvPr/>
        </p:nvSpPr>
        <p:spPr bwMode="auto">
          <a:xfrm>
            <a:off x="2616200" y="1263650"/>
            <a:ext cx="609600" cy="4737100"/>
          </a:xfrm>
          <a:prstGeom prst="upArrow">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ea typeface="HG丸ｺﾞｼｯｸM-PRO" pitchFamily="50" charset="-128"/>
              </a:rPr>
              <a:t>容量</a:t>
            </a:r>
            <a:r>
              <a:rPr kumimoji="0" lang="ja-JP" altLang="ja-JP" sz="1200" dirty="0">
                <a:solidFill>
                  <a:schemeClr val="bg1"/>
                </a:solidFill>
                <a:ea typeface="HG丸ｺﾞｼｯｸM-PRO" pitchFamily="50" charset="-128"/>
              </a:rPr>
              <a:t>　</a:t>
            </a:r>
            <a:r>
              <a:rPr kumimoji="0" lang="ja-JP" altLang="en-US" sz="1200" dirty="0" smtClean="0">
                <a:solidFill>
                  <a:schemeClr val="bg1"/>
                </a:solidFill>
                <a:ea typeface="HG丸ｺﾞｼｯｸM-PRO" pitchFamily="50" charset="-128"/>
              </a:rPr>
              <a:t>　倍</a:t>
            </a:r>
            <a:endParaRPr kumimoji="0" lang="ja-JP" altLang="en-US" sz="1200" b="0" i="0" u="none" strike="noStrike" cap="none" normalizeH="0" baseline="0" dirty="0" smtClean="0">
              <a:ln>
                <a:noFill/>
              </a:ln>
              <a:solidFill>
                <a:schemeClr val="bg1"/>
              </a:solidFill>
              <a:effectLst/>
              <a:ea typeface="HG丸ｺﾞｼｯｸM-PRO" pitchFamily="50" charset="-128"/>
            </a:endParaRPr>
          </a:p>
        </p:txBody>
      </p:sp>
      <p:sp>
        <p:nvSpPr>
          <p:cNvPr id="85" name="上矢印 84"/>
          <p:cNvSpPr/>
          <p:nvPr/>
        </p:nvSpPr>
        <p:spPr bwMode="auto">
          <a:xfrm>
            <a:off x="1936750" y="4121150"/>
            <a:ext cx="609600" cy="1866900"/>
          </a:xfrm>
          <a:prstGeom prst="upArrow">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速度</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600" b="0" i="0" u="none" strike="noStrike" cap="none" normalizeH="0" baseline="0" dirty="0" smtClean="0">
                <a:ln>
                  <a:noFill/>
                </a:ln>
                <a:solidFill>
                  <a:srgbClr val="FFFFFF"/>
                </a:solidFill>
                <a:effectLst/>
                <a:ea typeface="HG丸ｺﾞｼｯｸM-PRO" pitchFamily="50" charset="-128"/>
              </a:rPr>
              <a:t>４</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200" dirty="0" smtClean="0">
                <a:solidFill>
                  <a:srgbClr val="FFFFFF"/>
                </a:solidFill>
                <a:ea typeface="HG丸ｺﾞｼｯｸM-PRO" pitchFamily="50" charset="-128"/>
              </a:rPr>
              <a:t>倍</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86" name="テキスト ボックス 85"/>
          <p:cNvSpPr txBox="1"/>
          <p:nvPr/>
        </p:nvSpPr>
        <p:spPr>
          <a:xfrm>
            <a:off x="2717800" y="3594100"/>
            <a:ext cx="412893" cy="338554"/>
          </a:xfrm>
          <a:prstGeom prst="rect">
            <a:avLst/>
          </a:prstGeom>
          <a:noFill/>
        </p:spPr>
        <p:txBody>
          <a:bodyPr wrap="none" rtlCol="0">
            <a:spAutoFit/>
          </a:bodyPr>
          <a:lstStyle/>
          <a:p>
            <a:r>
              <a:rPr kumimoji="1" lang="en-US" altLang="ja-JP" sz="1600" dirty="0" smtClean="0">
                <a:solidFill>
                  <a:srgbClr val="FFFFFF"/>
                </a:solidFill>
              </a:rPr>
              <a:t>20</a:t>
            </a:r>
            <a:endParaRPr kumimoji="1" lang="ja-JP" altLang="en-US" sz="1600" dirty="0">
              <a:solidFill>
                <a:srgbClr val="FFFFFF"/>
              </a:solidFill>
            </a:endParaRPr>
          </a:p>
        </p:txBody>
      </p:sp>
      <p:sp>
        <p:nvSpPr>
          <p:cNvPr id="88" name="上矢印 87"/>
          <p:cNvSpPr/>
          <p:nvPr/>
        </p:nvSpPr>
        <p:spPr bwMode="auto">
          <a:xfrm>
            <a:off x="1231900" y="5461000"/>
            <a:ext cx="609600" cy="533400"/>
          </a:xfrm>
          <a:prstGeom prst="upArrow">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800" b="0" i="0" u="none" strike="noStrike" cap="none" normalizeH="0" baseline="0" dirty="0" smtClean="0">
              <a:ln>
                <a:noFill/>
              </a:ln>
              <a:solidFill>
                <a:srgbClr val="FFFFFF"/>
              </a:solidFill>
              <a:effectLst/>
              <a:ea typeface="HG丸ｺﾞｼｯｸM-PRO" pitchFamily="50" charset="-128"/>
            </a:endParaRPr>
          </a:p>
        </p:txBody>
      </p:sp>
      <p:sp>
        <p:nvSpPr>
          <p:cNvPr id="90" name="テキスト ボックス 89"/>
          <p:cNvSpPr txBox="1"/>
          <p:nvPr/>
        </p:nvSpPr>
        <p:spPr>
          <a:xfrm>
            <a:off x="1143000" y="5118100"/>
            <a:ext cx="800219" cy="400110"/>
          </a:xfrm>
          <a:prstGeom prst="rect">
            <a:avLst/>
          </a:prstGeom>
          <a:noFill/>
        </p:spPr>
        <p:txBody>
          <a:bodyPr wrap="none" rtlCol="0">
            <a:spAutoFit/>
          </a:bodyPr>
          <a:lstStyle/>
          <a:p>
            <a:pPr algn="ctr"/>
            <a:r>
              <a:rPr kumimoji="1" lang="ja-JP" altLang="en-US" sz="800" dirty="0" smtClean="0">
                <a:solidFill>
                  <a:srgbClr val="800000"/>
                </a:solidFill>
                <a:latin typeface="HG丸ｺﾞｼｯｸM-PRO"/>
                <a:ea typeface="HG丸ｺﾞｼｯｸM-PRO"/>
                <a:cs typeface="HG丸ｺﾞｼｯｸM-PRO"/>
              </a:rPr>
              <a:t>アクセス性能</a:t>
            </a:r>
            <a:endParaRPr kumimoji="1" lang="en-US" altLang="ja-JP" sz="800" dirty="0" smtClean="0">
              <a:solidFill>
                <a:srgbClr val="800000"/>
              </a:solidFill>
              <a:latin typeface="HG丸ｺﾞｼｯｸM-PRO"/>
              <a:ea typeface="HG丸ｺﾞｼｯｸM-PRO"/>
              <a:cs typeface="HG丸ｺﾞｼｯｸM-PRO"/>
            </a:endParaRPr>
          </a:p>
          <a:p>
            <a:pPr algn="ctr"/>
            <a:r>
              <a:rPr lang="en-US" altLang="ja-JP" sz="1200" dirty="0" smtClean="0">
                <a:solidFill>
                  <a:srgbClr val="800000"/>
                </a:solidFill>
                <a:latin typeface="HG丸ｺﾞｼｯｸM-PRO"/>
                <a:ea typeface="HG丸ｺﾞｼｯｸM-PRO"/>
                <a:cs typeface="HG丸ｺﾞｼｯｸM-PRO"/>
              </a:rPr>
              <a:t>1.2</a:t>
            </a:r>
            <a:r>
              <a:rPr lang="ja-JP" altLang="en-US" sz="1200" dirty="0" smtClean="0">
                <a:solidFill>
                  <a:srgbClr val="800000"/>
                </a:solidFill>
                <a:latin typeface="HG丸ｺﾞｼｯｸM-PRO"/>
                <a:ea typeface="HG丸ｺﾞｼｯｸM-PRO"/>
                <a:cs typeface="HG丸ｺﾞｼｯｸM-PRO"/>
              </a:rPr>
              <a:t>倍</a:t>
            </a:r>
            <a:endParaRPr kumimoji="1" lang="ja-JP" altLang="en-US" sz="1200" dirty="0">
              <a:solidFill>
                <a:srgbClr val="800000"/>
              </a:solidFill>
              <a:latin typeface="HG丸ｺﾞｼｯｸM-PRO"/>
              <a:ea typeface="HG丸ｺﾞｼｯｸM-PRO"/>
              <a:cs typeface="HG丸ｺﾞｼｯｸM-PRO"/>
            </a:endParaRPr>
          </a:p>
        </p:txBody>
      </p:sp>
      <p:sp>
        <p:nvSpPr>
          <p:cNvPr id="92" name="テキスト ボックス 91"/>
          <p:cNvSpPr txBox="1"/>
          <p:nvPr/>
        </p:nvSpPr>
        <p:spPr>
          <a:xfrm>
            <a:off x="2066878" y="5695950"/>
            <a:ext cx="355837" cy="276999"/>
          </a:xfrm>
          <a:prstGeom prst="rect">
            <a:avLst/>
          </a:prstGeom>
          <a:noFill/>
        </p:spPr>
        <p:txBody>
          <a:bodyPr wrap="none" rtlCol="0">
            <a:spAutoFit/>
          </a:bodyPr>
          <a:lstStyle/>
          <a:p>
            <a:pPr algn="ctr"/>
            <a:r>
              <a:rPr kumimoji="1" lang="en-US" altLang="ja-JP" sz="600" dirty="0" smtClean="0">
                <a:solidFill>
                  <a:schemeClr val="bg1"/>
                </a:solidFill>
              </a:rPr>
              <a:t>3600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3" name="テキスト ボックス 92"/>
          <p:cNvSpPr txBox="1"/>
          <p:nvPr/>
        </p:nvSpPr>
        <p:spPr>
          <a:xfrm>
            <a:off x="2045482" y="4216400"/>
            <a:ext cx="398629" cy="276999"/>
          </a:xfrm>
          <a:prstGeom prst="rect">
            <a:avLst/>
          </a:prstGeom>
          <a:noFill/>
        </p:spPr>
        <p:txBody>
          <a:bodyPr wrap="none" rtlCol="0">
            <a:spAutoFit/>
          </a:bodyPr>
          <a:lstStyle/>
          <a:p>
            <a:pPr algn="ctr"/>
            <a:r>
              <a:rPr kumimoji="1" lang="en-US" altLang="ja-JP" sz="600" dirty="0" smtClean="0">
                <a:solidFill>
                  <a:schemeClr val="bg1"/>
                </a:solidFill>
              </a:rPr>
              <a:t>15000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Tree>
    <p:extLst>
      <p:ext uri="{BB962C8B-B14F-4D97-AF65-F5344CB8AC3E}">
        <p14:creationId xmlns:p14="http://schemas.microsoft.com/office/powerpoint/2010/main" val="1128495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CPU</a:t>
            </a:r>
            <a:r>
              <a:rPr kumimoji="1" lang="ja-JP" altLang="en-US" dirty="0" smtClean="0"/>
              <a:t>とストレージのパフォーマンス</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33CC00">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33" name="テキスト ボックス 32"/>
          <p:cNvSpPr txBox="1"/>
          <p:nvPr/>
        </p:nvSpPr>
        <p:spPr>
          <a:xfrm>
            <a:off x="342900" y="5670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342900" y="51562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20</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342900" y="46609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30</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342900" y="4146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40</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342900" y="366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50</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342900" y="31496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60</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342900" y="2654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70</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342900" y="2139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80</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342900" y="1638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90</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298450" y="1123950"/>
            <a:ext cx="441351"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100</a:t>
            </a:r>
            <a:endParaRPr kumimoji="1" lang="ja-JP" altLang="en-US" sz="1200" dirty="0">
              <a:solidFill>
                <a:srgbClr val="7F7F7F"/>
              </a:solidFill>
              <a:latin typeface="Avenir Book"/>
              <a:cs typeface="Avenir Book"/>
            </a:endParaRPr>
          </a:p>
        </p:txBody>
      </p:sp>
      <p:sp>
        <p:nvSpPr>
          <p:cNvPr id="46" name="円/楕円 45"/>
          <p:cNvSpPr/>
          <p:nvPr/>
        </p:nvSpPr>
        <p:spPr bwMode="auto">
          <a:xfrm>
            <a:off x="3128268" y="6171406"/>
            <a:ext cx="144016" cy="144016"/>
          </a:xfrm>
          <a:prstGeom prst="ellipse">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
        <p:nvSpPr>
          <p:cNvPr id="66" name="円/楕円 65"/>
          <p:cNvSpPr/>
          <p:nvPr/>
        </p:nvSpPr>
        <p:spPr bwMode="auto">
          <a:xfrm>
            <a:off x="8309868" y="1250156"/>
            <a:ext cx="144016" cy="144016"/>
          </a:xfrm>
          <a:prstGeom prst="ellipse">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円/楕円 67"/>
          <p:cNvSpPr/>
          <p:nvPr/>
        </p:nvSpPr>
        <p:spPr bwMode="auto">
          <a:xfrm>
            <a:off x="8322568" y="6139656"/>
            <a:ext cx="144016" cy="144016"/>
          </a:xfrm>
          <a:prstGeom prst="ellipse">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9" name="直線矢印コネクタ 18"/>
          <p:cNvCxnSpPr>
            <a:stCxn id="46" idx="7"/>
            <a:endCxn id="66" idx="3"/>
          </p:cNvCxnSpPr>
          <p:nvPr/>
        </p:nvCxnSpPr>
        <p:spPr bwMode="auto">
          <a:xfrm flipV="1">
            <a:off x="3251193" y="1373081"/>
            <a:ext cx="5079766" cy="4819416"/>
          </a:xfrm>
          <a:prstGeom prst="straightConnector1">
            <a:avLst/>
          </a:prstGeom>
          <a:solidFill>
            <a:schemeClr val="bg1"/>
          </a:solidFill>
          <a:ln w="38100" cap="flat" cmpd="sng" algn="ctr">
            <a:solidFill>
              <a:srgbClr val="0000FF"/>
            </a:solidFill>
            <a:prstDash val="solid"/>
            <a:round/>
            <a:headEnd type="none" w="med" len="med"/>
            <a:tailEnd type="arrow"/>
          </a:ln>
          <a:effectLst>
            <a:outerShdw blurRad="50800" dist="38100" dir="2700000" algn="tl" rotWithShape="0">
              <a:prstClr val="black">
                <a:alpha val="40000"/>
              </a:prstClr>
            </a:outerShdw>
          </a:effectLst>
        </p:spPr>
      </p:cxnSp>
      <p:cxnSp>
        <p:nvCxnSpPr>
          <p:cNvPr id="71" name="直線矢印コネクタ 70"/>
          <p:cNvCxnSpPr>
            <a:stCxn id="46" idx="6"/>
            <a:endCxn id="68" idx="2"/>
          </p:cNvCxnSpPr>
          <p:nvPr/>
        </p:nvCxnSpPr>
        <p:spPr bwMode="auto">
          <a:xfrm flipV="1">
            <a:off x="3272284" y="6211664"/>
            <a:ext cx="5050284" cy="31750"/>
          </a:xfrm>
          <a:prstGeom prst="straightConnector1">
            <a:avLst/>
          </a:prstGeom>
          <a:solidFill>
            <a:schemeClr val="bg1"/>
          </a:solidFill>
          <a:ln w="38100" cap="flat" cmpd="sng" algn="ctr">
            <a:solidFill>
              <a:srgbClr val="800000"/>
            </a:solidFill>
            <a:prstDash val="solid"/>
            <a:round/>
            <a:headEnd type="none" w="med" len="med"/>
            <a:tailEnd type="arrow"/>
          </a:ln>
          <a:effectLst>
            <a:outerShdw blurRad="50800" dist="38100" dir="2700000" algn="tl" rotWithShape="0">
              <a:prstClr val="black">
                <a:alpha val="40000"/>
              </a:prstClr>
            </a:outerShdw>
          </a:effectLst>
        </p:spPr>
      </p:cxnSp>
      <p:pic>
        <p:nvPicPr>
          <p:cNvPr id="74" name="図 73"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0825" y="5176774"/>
            <a:ext cx="1295400" cy="1109726"/>
          </a:xfrm>
          <a:prstGeom prst="rect">
            <a:avLst/>
          </a:prstGeom>
        </p:spPr>
      </p:pic>
      <p:grpSp>
        <p:nvGrpSpPr>
          <p:cNvPr id="75" name="図形グループ 74"/>
          <p:cNvGrpSpPr/>
          <p:nvPr/>
        </p:nvGrpSpPr>
        <p:grpSpPr>
          <a:xfrm>
            <a:off x="6737350" y="1684274"/>
            <a:ext cx="1219200" cy="913223"/>
            <a:chOff x="4876800" y="1447800"/>
            <a:chExt cx="1219200" cy="913223"/>
          </a:xfrm>
        </p:grpSpPr>
        <p:sp>
          <p:nvSpPr>
            <p:cNvPr id="77" name="正方形/長方形 76"/>
            <p:cNvSpPr/>
            <p:nvPr/>
          </p:nvSpPr>
          <p:spPr bwMode="auto">
            <a:xfrm rot="957712">
              <a:off x="5247874" y="1587197"/>
              <a:ext cx="537758" cy="557391"/>
            </a:xfrm>
            <a:prstGeom prst="rect">
              <a:avLst/>
            </a:prstGeom>
            <a:solidFill>
              <a:schemeClr val="bg1"/>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8" name="図 77" descr="imgres.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1447800"/>
              <a:ext cx="1219200" cy="913223"/>
            </a:xfrm>
            <a:prstGeom prst="rect">
              <a:avLst/>
            </a:prstGeom>
          </p:spPr>
        </p:pic>
      </p:grpSp>
      <p:sp>
        <p:nvSpPr>
          <p:cNvPr id="53" name="テキスト ボックス 52"/>
          <p:cNvSpPr txBox="1"/>
          <p:nvPr/>
        </p:nvSpPr>
        <p:spPr>
          <a:xfrm>
            <a:off x="5041900" y="1778000"/>
            <a:ext cx="1954381" cy="369332"/>
          </a:xfrm>
          <a:prstGeom prst="rect">
            <a:avLst/>
          </a:prstGeom>
          <a:noFill/>
        </p:spPr>
        <p:txBody>
          <a:bodyPr wrap="none" rtlCol="0">
            <a:spAutoFit/>
          </a:bodyPr>
          <a:lstStyle/>
          <a:p>
            <a:r>
              <a:rPr kumimoji="1" lang="en-US" altLang="ja-JP" dirty="0" smtClean="0">
                <a:solidFill>
                  <a:srgbClr val="0000FF"/>
                </a:solidFill>
                <a:latin typeface="メイリオ"/>
                <a:ea typeface="メイリオ"/>
                <a:cs typeface="メイリオ"/>
              </a:rPr>
              <a:t>CPU</a:t>
            </a:r>
            <a:r>
              <a:rPr kumimoji="1" lang="ja-JP" altLang="en-US" dirty="0" smtClean="0">
                <a:solidFill>
                  <a:srgbClr val="0000FF"/>
                </a:solidFill>
                <a:latin typeface="メイリオ"/>
                <a:ea typeface="メイリオ"/>
                <a:cs typeface="メイリオ"/>
              </a:rPr>
              <a:t>性能</a:t>
            </a:r>
            <a:r>
              <a:rPr kumimoji="1" lang="en-US" altLang="ja-JP" dirty="0" smtClean="0">
                <a:solidFill>
                  <a:srgbClr val="0000FF"/>
                </a:solidFill>
                <a:latin typeface="メイリオ"/>
                <a:ea typeface="メイリオ"/>
                <a:cs typeface="メイリオ"/>
              </a:rPr>
              <a:t>×100</a:t>
            </a:r>
            <a:r>
              <a:rPr kumimoji="1" lang="ja-JP" altLang="en-US" dirty="0" smtClean="0">
                <a:solidFill>
                  <a:srgbClr val="0000FF"/>
                </a:solidFill>
                <a:latin typeface="メイリオ"/>
                <a:ea typeface="メイリオ"/>
                <a:cs typeface="メイリオ"/>
              </a:rPr>
              <a:t>倍</a:t>
            </a:r>
            <a:endParaRPr kumimoji="1" lang="ja-JP" altLang="en-US" dirty="0">
              <a:solidFill>
                <a:srgbClr val="0000FF"/>
              </a:solidFill>
              <a:latin typeface="メイリオ"/>
              <a:ea typeface="メイリオ"/>
              <a:cs typeface="メイリオ"/>
            </a:endParaRPr>
          </a:p>
        </p:txBody>
      </p:sp>
      <p:sp>
        <p:nvSpPr>
          <p:cNvPr id="80" name="テキスト ボックス 79"/>
          <p:cNvSpPr txBox="1"/>
          <p:nvPr/>
        </p:nvSpPr>
        <p:spPr>
          <a:xfrm>
            <a:off x="4413250" y="5302250"/>
            <a:ext cx="2584174" cy="369332"/>
          </a:xfrm>
          <a:prstGeom prst="rect">
            <a:avLst/>
          </a:prstGeom>
          <a:noFill/>
        </p:spPr>
        <p:txBody>
          <a:bodyPr wrap="none" rtlCol="0">
            <a:spAutoFit/>
          </a:bodyPr>
          <a:lstStyle/>
          <a:p>
            <a:r>
              <a:rPr kumimoji="1" lang="ja-JP" altLang="en-US" dirty="0" smtClean="0">
                <a:solidFill>
                  <a:srgbClr val="800000"/>
                </a:solidFill>
                <a:latin typeface="メイリオ"/>
                <a:ea typeface="メイリオ"/>
                <a:cs typeface="メイリオ"/>
              </a:rPr>
              <a:t>ストレージ性能</a:t>
            </a:r>
            <a:r>
              <a:rPr kumimoji="1" lang="en-US" altLang="ja-JP" dirty="0" smtClean="0">
                <a:solidFill>
                  <a:srgbClr val="800000"/>
                </a:solidFill>
                <a:latin typeface="メイリオ"/>
                <a:ea typeface="メイリオ"/>
                <a:cs typeface="メイリオ"/>
              </a:rPr>
              <a:t>×1.2</a:t>
            </a:r>
            <a:r>
              <a:rPr kumimoji="1" lang="ja-JP" altLang="en-US" dirty="0" smtClean="0">
                <a:solidFill>
                  <a:srgbClr val="800000"/>
                </a:solidFill>
                <a:latin typeface="メイリオ"/>
                <a:ea typeface="メイリオ"/>
                <a:cs typeface="メイリオ"/>
              </a:rPr>
              <a:t>倍</a:t>
            </a:r>
            <a:endParaRPr kumimoji="1" lang="ja-JP" altLang="en-US" dirty="0">
              <a:solidFill>
                <a:srgbClr val="800000"/>
              </a:solidFill>
              <a:latin typeface="メイリオ"/>
              <a:ea typeface="メイリオ"/>
              <a:cs typeface="メイリオ"/>
            </a:endParaRPr>
          </a:p>
        </p:txBody>
      </p:sp>
      <p:sp>
        <p:nvSpPr>
          <p:cNvPr id="54" name="上下矢印 53"/>
          <p:cNvSpPr/>
          <p:nvPr/>
        </p:nvSpPr>
        <p:spPr bwMode="auto">
          <a:xfrm>
            <a:off x="1727200" y="1282700"/>
            <a:ext cx="1384300" cy="4864100"/>
          </a:xfrm>
          <a:prstGeom prst="upDownArrow">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パフォーマンス・ギャップ</a:t>
            </a:r>
          </a:p>
        </p:txBody>
      </p:sp>
      <p:pic>
        <p:nvPicPr>
          <p:cNvPr id="87" name="図 86" descr="03.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6913" y="3315381"/>
            <a:ext cx="1404974" cy="1078819"/>
          </a:xfrm>
          <a:prstGeom prst="rect">
            <a:avLst/>
          </a:prstGeom>
          <a:ln>
            <a:noFill/>
          </a:ln>
          <a:effectLst>
            <a:outerShdw blurRad="292100" dist="139700" dir="2700000" algn="tl" rotWithShape="0">
              <a:srgbClr val="333333">
                <a:alpha val="65000"/>
              </a:srgbClr>
            </a:outerShdw>
          </a:effectLst>
        </p:spPr>
      </p:pic>
      <p:sp>
        <p:nvSpPr>
          <p:cNvPr id="89" name="テキスト ボックス 88"/>
          <p:cNvSpPr txBox="1"/>
          <p:nvPr/>
        </p:nvSpPr>
        <p:spPr>
          <a:xfrm>
            <a:off x="2889250" y="2800350"/>
            <a:ext cx="2723823" cy="507831"/>
          </a:xfrm>
          <a:prstGeom prst="rect">
            <a:avLst/>
          </a:prstGeom>
          <a:noFill/>
        </p:spPr>
        <p:txBody>
          <a:bodyPr wrap="none" rtlCol="0">
            <a:spAutoFit/>
          </a:bodyPr>
          <a:lstStyle/>
          <a:p>
            <a:r>
              <a:rPr kumimoji="1" lang="ja-JP" altLang="en-US" sz="900" dirty="0" smtClean="0">
                <a:solidFill>
                  <a:srgbClr val="FF6600"/>
                </a:solidFill>
                <a:latin typeface="メイリオ"/>
                <a:ea typeface="メイリオ"/>
                <a:cs typeface="メイリオ"/>
              </a:rPr>
              <a:t>両者のギャップを埋める手段として注目される</a:t>
            </a:r>
            <a:endParaRPr kumimoji="1" lang="en-US" altLang="ja-JP" sz="900" dirty="0" smtClean="0">
              <a:solidFill>
                <a:srgbClr val="FF6600"/>
              </a:solidFill>
              <a:latin typeface="メイリオ"/>
              <a:ea typeface="メイリオ"/>
              <a:cs typeface="メイリオ"/>
            </a:endParaRPr>
          </a:p>
          <a:p>
            <a:r>
              <a:rPr kumimoji="1" lang="ja-JP" altLang="en-US" dirty="0" smtClean="0">
                <a:solidFill>
                  <a:srgbClr val="FF6600"/>
                </a:solidFill>
                <a:latin typeface="メイリオ"/>
                <a:ea typeface="メイリオ"/>
                <a:cs typeface="メイリオ"/>
              </a:rPr>
              <a:t>フラッシュ・ストレージ</a:t>
            </a:r>
            <a:endParaRPr kumimoji="1" lang="ja-JP" altLang="en-US"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183011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曲折矢印 10"/>
          <p:cNvSpPr/>
          <p:nvPr/>
        </p:nvSpPr>
        <p:spPr bwMode="auto">
          <a:xfrm flipV="1">
            <a:off x="869950" y="3016250"/>
            <a:ext cx="1708150" cy="2895600"/>
          </a:xfrm>
          <a:prstGeom prst="bentArrow">
            <a:avLst/>
          </a:prstGeom>
          <a:solidFill>
            <a:srgbClr val="FF9933"/>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sp>
        <p:nvSpPr>
          <p:cNvPr id="2" name="タイトル 1"/>
          <p:cNvSpPr>
            <a:spLocks noGrp="1"/>
          </p:cNvSpPr>
          <p:nvPr>
            <p:ph type="title"/>
          </p:nvPr>
        </p:nvSpPr>
        <p:spPr>
          <a:xfrm>
            <a:off x="152400" y="152400"/>
            <a:ext cx="8991600" cy="533400"/>
          </a:xfrm>
        </p:spPr>
        <p:txBody>
          <a:bodyPr/>
          <a:lstStyle/>
          <a:p>
            <a:r>
              <a:rPr lang="ja-JP" altLang="en-US" dirty="0"/>
              <a:t>フラッシュ</a:t>
            </a:r>
            <a:r>
              <a:rPr lang="en-US" altLang="ja-JP" dirty="0"/>
              <a:t>･</a:t>
            </a:r>
            <a:r>
              <a:rPr lang="ja-JP" altLang="en-US" dirty="0"/>
              <a:t>ストレージ</a:t>
            </a:r>
            <a:r>
              <a:rPr lang="ja-JP" altLang="en-US" dirty="0" smtClean="0"/>
              <a:t>／今後の展開</a:t>
            </a:r>
            <a:r>
              <a:rPr kumimoji="1" lang="ja-JP" altLang="en-US" dirty="0" smtClean="0"/>
              <a:t>とその分類</a:t>
            </a:r>
            <a:endParaRPr kumimoji="1" lang="ja-JP" altLang="en-US" dirty="0"/>
          </a:p>
        </p:txBody>
      </p:sp>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900" y="1308100"/>
            <a:ext cx="1905000" cy="1631950"/>
          </a:xfrm>
          <a:prstGeom prst="rect">
            <a:avLst/>
          </a:prstGeom>
        </p:spPr>
      </p:pic>
      <p:pic>
        <p:nvPicPr>
          <p:cNvPr id="31" name="図 30" descr="080105_sandisc_ss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1500" y="2482850"/>
            <a:ext cx="1657954" cy="1392198"/>
          </a:xfrm>
          <a:prstGeom prst="rect">
            <a:avLst/>
          </a:prstGeom>
        </p:spPr>
      </p:pic>
      <p:sp>
        <p:nvSpPr>
          <p:cNvPr id="34" name="右矢印 33"/>
          <p:cNvSpPr/>
          <p:nvPr/>
        </p:nvSpPr>
        <p:spPr bwMode="auto">
          <a:xfrm rot="1644300">
            <a:off x="1889820" y="2659832"/>
            <a:ext cx="1131529" cy="381000"/>
          </a:xfrm>
          <a:prstGeom prst="right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テキスト ボックス 39"/>
          <p:cNvSpPr txBox="1"/>
          <p:nvPr/>
        </p:nvSpPr>
        <p:spPr>
          <a:xfrm>
            <a:off x="298450" y="3060700"/>
            <a:ext cx="2557110" cy="923330"/>
          </a:xfrm>
          <a:prstGeom prst="rect">
            <a:avLst/>
          </a:prstGeom>
          <a:noFill/>
        </p:spPr>
        <p:txBody>
          <a:bodyPr wrap="none" rtlCol="0">
            <a:spAutoFit/>
          </a:bodyPr>
          <a:lstStyle/>
          <a:p>
            <a:pPr marL="285750" indent="-285750">
              <a:buFont typeface="Wingdings" charset="2"/>
              <a:buChar char="ü"/>
            </a:pPr>
            <a:r>
              <a:rPr kumimoji="1" lang="ja-JP" altLang="en-US" dirty="0" smtClean="0">
                <a:solidFill>
                  <a:srgbClr val="0000FF"/>
                </a:solidFill>
              </a:rPr>
              <a:t>大容量化の限界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高速化の限界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低消費電力化の限界</a:t>
            </a:r>
            <a:endParaRPr kumimoji="1" lang="ja-JP" altLang="en-US" dirty="0">
              <a:solidFill>
                <a:srgbClr val="0000FF"/>
              </a:solidFill>
            </a:endParaRPr>
          </a:p>
        </p:txBody>
      </p:sp>
      <p:sp>
        <p:nvSpPr>
          <p:cNvPr id="37" name="角丸四角形 36"/>
          <p:cNvSpPr/>
          <p:nvPr/>
        </p:nvSpPr>
        <p:spPr bwMode="auto">
          <a:xfrm>
            <a:off x="5181600" y="1295400"/>
            <a:ext cx="3733800" cy="5175250"/>
          </a:xfrm>
          <a:prstGeom prst="roundRect">
            <a:avLst>
              <a:gd name="adj" fmla="val 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テキスト ボックス 22"/>
          <p:cNvSpPr txBox="1"/>
          <p:nvPr/>
        </p:nvSpPr>
        <p:spPr>
          <a:xfrm>
            <a:off x="6465703" y="2184400"/>
            <a:ext cx="2031926" cy="492443"/>
          </a:xfrm>
          <a:prstGeom prst="rect">
            <a:avLst/>
          </a:prstGeom>
          <a:noFill/>
        </p:spPr>
        <p:txBody>
          <a:bodyPr wrap="none" rtlCol="0">
            <a:spAutoFit/>
          </a:bodyPr>
          <a:lstStyle/>
          <a:p>
            <a:pPr algn="ctr"/>
            <a:r>
              <a:rPr kumimoji="1" lang="ja-JP" altLang="en-US" sz="1400" dirty="0" smtClean="0">
                <a:latin typeface="Arial"/>
                <a:ea typeface="HGP創英角ｺﾞｼｯｸUB"/>
                <a:cs typeface="Arial"/>
              </a:rPr>
              <a:t>サーバーサイド・フラッシュ</a:t>
            </a:r>
          </a:p>
          <a:p>
            <a:pPr algn="ctr"/>
            <a:r>
              <a:rPr lang="en-US" altLang="ja-JP" sz="1200" dirty="0" smtClean="0">
                <a:latin typeface="Arial"/>
                <a:ea typeface="HGP創英角ｺﾞｼｯｸUB"/>
                <a:cs typeface="Arial"/>
              </a:rPr>
              <a:t>(</a:t>
            </a:r>
            <a:r>
              <a:rPr lang="en-US" altLang="ja-JP" sz="1200" dirty="0" err="1" smtClean="0">
                <a:latin typeface="Arial"/>
                <a:ea typeface="HGP創英角ｺﾞｼｯｸUB"/>
                <a:cs typeface="Arial"/>
              </a:rPr>
              <a:t>PCIe</a:t>
            </a:r>
            <a:r>
              <a:rPr lang="ja-JP" altLang="en-US" sz="1200" dirty="0" smtClean="0">
                <a:latin typeface="Arial"/>
                <a:ea typeface="HGP創英角ｺﾞｼｯｸUB"/>
                <a:cs typeface="Arial"/>
              </a:rPr>
              <a:t>フラッシュ</a:t>
            </a:r>
            <a:r>
              <a:rPr lang="en-US" altLang="ja-JP" sz="1200" dirty="0" smtClean="0">
                <a:latin typeface="Arial"/>
                <a:ea typeface="HGP創英角ｺﾞｼｯｸUB"/>
                <a:cs typeface="Arial"/>
              </a:rPr>
              <a:t>)</a:t>
            </a:r>
            <a:endParaRPr kumimoji="1" lang="ja-JP" altLang="en-US" sz="1200" dirty="0">
              <a:latin typeface="Arial"/>
              <a:ea typeface="HGP創英角ｺﾞｼｯｸUB"/>
              <a:cs typeface="Arial"/>
            </a:endParaRPr>
          </a:p>
        </p:txBody>
      </p:sp>
      <p:sp>
        <p:nvSpPr>
          <p:cNvPr id="24" name="テキスト ボックス 23"/>
          <p:cNvSpPr txBox="1"/>
          <p:nvPr/>
        </p:nvSpPr>
        <p:spPr>
          <a:xfrm>
            <a:off x="6470650" y="3797300"/>
            <a:ext cx="2350323"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オールフラッシュ・ストレージ・アレイ</a:t>
            </a:r>
            <a:endParaRPr kumimoji="1" lang="ja-JP" altLang="en-US" sz="1200" dirty="0">
              <a:latin typeface="HGP創英角ｺﾞｼｯｸUB"/>
              <a:ea typeface="HGP創英角ｺﾞｼｯｸUB"/>
              <a:cs typeface="HGP創英角ｺﾞｼｯｸUB"/>
            </a:endParaRPr>
          </a:p>
        </p:txBody>
      </p:sp>
      <p:sp>
        <p:nvSpPr>
          <p:cNvPr id="25" name="テキスト ボックス 24"/>
          <p:cNvSpPr txBox="1"/>
          <p:nvPr/>
        </p:nvSpPr>
        <p:spPr>
          <a:xfrm>
            <a:off x="6540500" y="4984750"/>
            <a:ext cx="2066591"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ハイブリッド・ストレージ・アレイ</a:t>
            </a:r>
            <a:endParaRPr kumimoji="1" lang="ja-JP" altLang="en-US" sz="1200" dirty="0">
              <a:latin typeface="HGP創英角ｺﾞｼｯｸUB"/>
              <a:ea typeface="HGP創英角ｺﾞｼｯｸUB"/>
              <a:cs typeface="HGP創英角ｺﾞｼｯｸUB"/>
            </a:endParaRPr>
          </a:p>
        </p:txBody>
      </p:sp>
      <p:sp>
        <p:nvSpPr>
          <p:cNvPr id="26" name="テキスト ボックス 25"/>
          <p:cNvSpPr txBox="1"/>
          <p:nvPr/>
        </p:nvSpPr>
        <p:spPr>
          <a:xfrm>
            <a:off x="6483350" y="2711450"/>
            <a:ext cx="2254250" cy="707886"/>
          </a:xfrm>
          <a:prstGeom prst="rect">
            <a:avLst/>
          </a:prstGeom>
          <a:noFill/>
        </p:spPr>
        <p:txBody>
          <a:bodyPr wrap="square" rtlCol="0">
            <a:spAutoFit/>
          </a:bodyPr>
          <a:lstStyle/>
          <a:p>
            <a:r>
              <a:rPr lang="ja-JP" altLang="en-US" sz="800" dirty="0"/>
              <a:t>サーバー内の</a:t>
            </a:r>
            <a:r>
              <a:rPr lang="en-US" altLang="ja-JP" sz="800" dirty="0" err="1"/>
              <a:t>PCIe</a:t>
            </a:r>
            <a:r>
              <a:rPr lang="ja-JP" altLang="en-US" sz="800" dirty="0"/>
              <a:t>（</a:t>
            </a:r>
            <a:r>
              <a:rPr lang="en-US" altLang="ja-JP" sz="800" dirty="0"/>
              <a:t>PCI Express</a:t>
            </a:r>
            <a:r>
              <a:rPr lang="ja-JP" altLang="en-US" sz="800" dirty="0"/>
              <a:t>）ポートに直接接続する、ボード型のフラッシュストレージ製品。「ホストフラッシュ」と呼ばれることも。サーバー内の</a:t>
            </a:r>
            <a:r>
              <a:rPr lang="en-US" altLang="ja-JP" sz="800" dirty="0" err="1"/>
              <a:t>PCIe</a:t>
            </a:r>
            <a:r>
              <a:rPr lang="ja-JP" altLang="en-US" sz="800" dirty="0"/>
              <a:t>ポートに直接接続するので、他のサーバーとの共用はできない。</a:t>
            </a:r>
            <a:endParaRPr kumimoji="1" lang="ja-JP" altLang="en-US" sz="800" dirty="0"/>
          </a:p>
        </p:txBody>
      </p:sp>
      <p:sp>
        <p:nvSpPr>
          <p:cNvPr id="27" name="テキスト ボックス 26"/>
          <p:cNvSpPr txBox="1"/>
          <p:nvPr/>
        </p:nvSpPr>
        <p:spPr>
          <a:xfrm>
            <a:off x="6521450" y="4210050"/>
            <a:ext cx="2165350" cy="461665"/>
          </a:xfrm>
          <a:prstGeom prst="rect">
            <a:avLst/>
          </a:prstGeom>
          <a:noFill/>
        </p:spPr>
        <p:txBody>
          <a:bodyPr wrap="square" rtlCol="0">
            <a:spAutoFit/>
          </a:bodyPr>
          <a:lstStyle/>
          <a:p>
            <a:r>
              <a:rPr lang="ja-JP" altLang="en-US" sz="800" dirty="0"/>
              <a:t>ストレージアレイ内の記憶装置が、すべてフラッシュメモリで構成されたフラッシュストレージ製品。</a:t>
            </a:r>
            <a:endParaRPr kumimoji="1" lang="ja-JP" altLang="en-US" sz="800" dirty="0"/>
          </a:p>
        </p:txBody>
      </p:sp>
      <p:sp>
        <p:nvSpPr>
          <p:cNvPr id="28" name="テキスト ボックス 27"/>
          <p:cNvSpPr txBox="1"/>
          <p:nvPr/>
        </p:nvSpPr>
        <p:spPr>
          <a:xfrm>
            <a:off x="6502400" y="5410200"/>
            <a:ext cx="2254250" cy="584776"/>
          </a:xfrm>
          <a:prstGeom prst="rect">
            <a:avLst/>
          </a:prstGeom>
          <a:noFill/>
        </p:spPr>
        <p:txBody>
          <a:bodyPr wrap="square" rtlCol="0">
            <a:spAutoFit/>
          </a:bodyPr>
          <a:lstStyle/>
          <a:p>
            <a:r>
              <a:rPr lang="ja-JP" altLang="en-US" sz="800" dirty="0"/>
              <a:t>ストレージアレイ内の記憶装置が、フラッシュメモリと</a:t>
            </a:r>
            <a:r>
              <a:rPr lang="en-US" altLang="ja-JP" sz="800" dirty="0"/>
              <a:t>HDD</a:t>
            </a:r>
            <a:r>
              <a:rPr lang="ja-JP" altLang="en-US" sz="800" dirty="0"/>
              <a:t>の混在状態で構成されたフラッシュストレージ製品。</a:t>
            </a:r>
            <a:r>
              <a:rPr lang="en-US" altLang="ja-JP" sz="800" dirty="0"/>
              <a:t>HDD</a:t>
            </a:r>
            <a:r>
              <a:rPr lang="ja-JP" altLang="en-US" sz="800" dirty="0"/>
              <a:t>と混在することでオールフラッシュアレイよりもデータ容量を増やせる。</a:t>
            </a:r>
            <a:endParaRPr kumimoji="1" lang="ja-JP" altLang="en-US" sz="800" dirty="0"/>
          </a:p>
        </p:txBody>
      </p:sp>
      <p:pic>
        <p:nvPicPr>
          <p:cNvPr id="7" name="図 6" descr="05.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2100" y="3695700"/>
            <a:ext cx="1060450" cy="1060450"/>
          </a:xfrm>
          <a:prstGeom prst="rect">
            <a:avLst/>
          </a:prstGeom>
        </p:spPr>
      </p:pic>
      <p:pic>
        <p:nvPicPr>
          <p:cNvPr id="9" name="図 8" descr="03.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7500" y="2297226"/>
            <a:ext cx="1060450" cy="814274"/>
          </a:xfrm>
          <a:prstGeom prst="rect">
            <a:avLst/>
          </a:prstGeom>
        </p:spPr>
      </p:pic>
      <p:pic>
        <p:nvPicPr>
          <p:cNvPr id="10" name="図 9" descr="06.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9550" y="4927600"/>
            <a:ext cx="1212850" cy="1212850"/>
          </a:xfrm>
          <a:prstGeom prst="rect">
            <a:avLst/>
          </a:prstGeom>
        </p:spPr>
      </p:pic>
      <p:sp>
        <p:nvSpPr>
          <p:cNvPr id="32" name="右矢印 31"/>
          <p:cNvSpPr/>
          <p:nvPr/>
        </p:nvSpPr>
        <p:spPr bwMode="auto">
          <a:xfrm>
            <a:off x="2070100" y="1568450"/>
            <a:ext cx="3060054" cy="732498"/>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テキスト ボックス 34"/>
          <p:cNvSpPr txBox="1"/>
          <p:nvPr/>
        </p:nvSpPr>
        <p:spPr>
          <a:xfrm>
            <a:off x="5700285" y="1466850"/>
            <a:ext cx="2800767" cy="461665"/>
          </a:xfrm>
          <a:prstGeom prst="rect">
            <a:avLst/>
          </a:prstGeom>
          <a:noFill/>
        </p:spPr>
        <p:txBody>
          <a:bodyPr wrap="none" rtlCol="0">
            <a:spAutoFit/>
          </a:bodyPr>
          <a:lstStyle/>
          <a:p>
            <a:pPr algn="ctr"/>
            <a:r>
              <a:rPr kumimoji="1" lang="ja-JP" altLang="en-US" sz="2400" dirty="0" smtClean="0">
                <a:solidFill>
                  <a:srgbClr val="0000FF"/>
                </a:solidFill>
                <a:latin typeface="Arial"/>
                <a:ea typeface="HGP創英角ｺﾞｼｯｸUB"/>
                <a:cs typeface="Arial"/>
              </a:rPr>
              <a:t>フラッシュ・ストレージ</a:t>
            </a:r>
            <a:endParaRPr kumimoji="1" lang="ja-JP" altLang="en-US" sz="2400" dirty="0">
              <a:solidFill>
                <a:srgbClr val="0000FF"/>
              </a:solidFill>
              <a:latin typeface="Arial"/>
              <a:ea typeface="HGP創英角ｺﾞｼｯｸUB"/>
              <a:cs typeface="Arial"/>
            </a:endParaRPr>
          </a:p>
        </p:txBody>
      </p:sp>
      <p:pic>
        <p:nvPicPr>
          <p:cNvPr id="41" name="図 40"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9063" y="4838700"/>
            <a:ext cx="1927237" cy="1651000"/>
          </a:xfrm>
          <a:prstGeom prst="rect">
            <a:avLst/>
          </a:prstGeom>
        </p:spPr>
      </p:pic>
      <p:sp>
        <p:nvSpPr>
          <p:cNvPr id="42" name="テキスト ボックス 41"/>
          <p:cNvSpPr txBox="1"/>
          <p:nvPr/>
        </p:nvSpPr>
        <p:spPr>
          <a:xfrm>
            <a:off x="558800" y="5886450"/>
            <a:ext cx="2198038"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800000"/>
                </a:solidFill>
              </a:rPr>
              <a:t>長期・大容量保存</a:t>
            </a:r>
            <a:endParaRPr kumimoji="1" lang="ja-JP" altLang="en-US" dirty="0">
              <a:solidFill>
                <a:srgbClr val="800000"/>
              </a:solidFill>
            </a:endParaRPr>
          </a:p>
        </p:txBody>
      </p:sp>
      <p:sp>
        <p:nvSpPr>
          <p:cNvPr id="43" name="テキスト ボックス 42"/>
          <p:cNvSpPr txBox="1"/>
          <p:nvPr/>
        </p:nvSpPr>
        <p:spPr>
          <a:xfrm>
            <a:off x="2933700" y="1371600"/>
            <a:ext cx="1633781"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0000FF"/>
                </a:solidFill>
              </a:rPr>
              <a:t>高速</a:t>
            </a:r>
            <a:r>
              <a:rPr kumimoji="1" lang="en-US" altLang="ja-JP" dirty="0" smtClean="0">
                <a:solidFill>
                  <a:srgbClr val="0000FF"/>
                </a:solidFill>
              </a:rPr>
              <a:t>IO</a:t>
            </a:r>
            <a:r>
              <a:rPr kumimoji="1" lang="ja-JP" altLang="en-US" dirty="0" smtClean="0">
                <a:solidFill>
                  <a:srgbClr val="0000FF"/>
                </a:solidFill>
              </a:rPr>
              <a:t>性能</a:t>
            </a:r>
            <a:endParaRPr kumimoji="1" lang="ja-JP" altLang="en-US" dirty="0">
              <a:solidFill>
                <a:srgbClr val="0000FF"/>
              </a:solidFill>
            </a:endParaRPr>
          </a:p>
        </p:txBody>
      </p:sp>
      <p:sp>
        <p:nvSpPr>
          <p:cNvPr id="44" name="テキスト ボックス 43"/>
          <p:cNvSpPr txBox="1"/>
          <p:nvPr/>
        </p:nvSpPr>
        <p:spPr>
          <a:xfrm>
            <a:off x="2914650" y="3905250"/>
            <a:ext cx="1864613" cy="369332"/>
          </a:xfrm>
          <a:prstGeom prst="rect">
            <a:avLst/>
          </a:prstGeom>
          <a:noFill/>
        </p:spPr>
        <p:txBody>
          <a:bodyPr wrap="none" rtlCol="0">
            <a:spAutoFit/>
          </a:bodyPr>
          <a:lstStyle/>
          <a:p>
            <a:pPr marL="285750" indent="-285750">
              <a:buFont typeface="Wingdings" charset="2"/>
              <a:buChar char="Ø"/>
            </a:pPr>
            <a:r>
              <a:rPr kumimoji="1" lang="en-US" altLang="ja-JP" dirty="0" smtClean="0">
                <a:solidFill>
                  <a:srgbClr val="0000FF"/>
                </a:solidFill>
              </a:rPr>
              <a:t>HDD</a:t>
            </a:r>
            <a:r>
              <a:rPr kumimoji="1" lang="ja-JP" altLang="en-US" dirty="0" smtClean="0">
                <a:solidFill>
                  <a:srgbClr val="0000FF"/>
                </a:solidFill>
              </a:rPr>
              <a:t>互換・</a:t>
            </a:r>
            <a:r>
              <a:rPr kumimoji="1" lang="en-US" altLang="ja-JP" dirty="0" smtClean="0">
                <a:solidFill>
                  <a:srgbClr val="0000FF"/>
                </a:solidFill>
              </a:rPr>
              <a:t>PC</a:t>
            </a:r>
            <a:endParaRPr kumimoji="1" lang="ja-JP" altLang="en-US" dirty="0">
              <a:solidFill>
                <a:srgbClr val="0000FF"/>
              </a:solidFill>
            </a:endParaRPr>
          </a:p>
        </p:txBody>
      </p:sp>
    </p:spTree>
    <p:extLst>
      <p:ext uri="{BB962C8B-B14F-4D97-AF65-F5344CB8AC3E}">
        <p14:creationId xmlns:p14="http://schemas.microsoft.com/office/powerpoint/2010/main" val="3974428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kumimoji="1" lang="ja-JP" altLang="en-US" dirty="0" smtClean="0"/>
              <a:t>性能比較と用途</a:t>
            </a:r>
            <a:endParaRPr kumimoji="1" lang="ja-JP" altLang="en-US" dirty="0"/>
          </a:p>
        </p:txBody>
      </p:sp>
      <p:grpSp>
        <p:nvGrpSpPr>
          <p:cNvPr id="12" name="図形グループ 11"/>
          <p:cNvGrpSpPr/>
          <p:nvPr/>
        </p:nvGrpSpPr>
        <p:grpSpPr>
          <a:xfrm>
            <a:off x="228600" y="914400"/>
            <a:ext cx="4150787" cy="5257800"/>
            <a:chOff x="228600" y="914400"/>
            <a:chExt cx="4150787" cy="5257800"/>
          </a:xfrm>
        </p:grpSpPr>
        <p:sp>
          <p:nvSpPr>
            <p:cNvPr id="51" name="テキスト ボックス 50"/>
            <p:cNvSpPr txBox="1"/>
            <p:nvPr/>
          </p:nvSpPr>
          <p:spPr>
            <a:xfrm>
              <a:off x="3810000" y="5049612"/>
              <a:ext cx="569387" cy="307777"/>
            </a:xfrm>
            <a:prstGeom prst="rect">
              <a:avLst/>
            </a:prstGeom>
            <a:noFill/>
          </p:spPr>
          <p:txBody>
            <a:bodyPr wrap="none" rtlCol="0">
              <a:spAutoFit/>
            </a:bodyPr>
            <a:lstStyle/>
            <a:p>
              <a:pPr algn="ctr"/>
              <a:r>
                <a:rPr kumimoji="1" lang="en-US" altLang="ja-JP" sz="800" dirty="0" smtClean="0"/>
                <a:t>SRAM</a:t>
              </a:r>
            </a:p>
            <a:p>
              <a:pPr algn="ctr"/>
              <a:r>
                <a:rPr lang="ja-JP" altLang="en-US" sz="600" dirty="0" smtClean="0"/>
                <a:t>キャッシュ</a:t>
              </a:r>
              <a:endParaRPr kumimoji="1" lang="ja-JP" altLang="en-US" sz="600" dirty="0"/>
            </a:p>
          </p:txBody>
        </p:sp>
        <p:grpSp>
          <p:nvGrpSpPr>
            <p:cNvPr id="5" name="図形グループ 4"/>
            <p:cNvGrpSpPr/>
            <p:nvPr/>
          </p:nvGrpSpPr>
          <p:grpSpPr>
            <a:xfrm>
              <a:off x="228600" y="914400"/>
              <a:ext cx="4114800" cy="5257800"/>
              <a:chOff x="228600" y="914400"/>
              <a:chExt cx="4114800" cy="5257800"/>
            </a:xfrm>
          </p:grpSpPr>
          <p:sp>
            <p:nvSpPr>
              <p:cNvPr id="7" name="角丸四角形 6"/>
              <p:cNvSpPr/>
              <p:nvPr/>
            </p:nvSpPr>
            <p:spPr bwMode="auto">
              <a:xfrm>
                <a:off x="3886200" y="5638800"/>
                <a:ext cx="381000" cy="228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角丸四角形 34"/>
              <p:cNvSpPr/>
              <p:nvPr/>
            </p:nvSpPr>
            <p:spPr bwMode="auto">
              <a:xfrm>
                <a:off x="3352800" y="5486400"/>
                <a:ext cx="381000" cy="3810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角丸四角形 40"/>
              <p:cNvSpPr/>
              <p:nvPr/>
            </p:nvSpPr>
            <p:spPr bwMode="auto">
              <a:xfrm>
                <a:off x="2286000" y="4953000"/>
                <a:ext cx="381000" cy="914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2" name="角丸四角形 41"/>
              <p:cNvSpPr/>
              <p:nvPr/>
            </p:nvSpPr>
            <p:spPr bwMode="auto">
              <a:xfrm>
                <a:off x="2819400" y="5257800"/>
                <a:ext cx="381000" cy="609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角丸四角形 42"/>
              <p:cNvSpPr/>
              <p:nvPr/>
            </p:nvSpPr>
            <p:spPr bwMode="auto">
              <a:xfrm>
                <a:off x="990600" y="3352800"/>
                <a:ext cx="381000" cy="25146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角丸四角形 43"/>
              <p:cNvSpPr/>
              <p:nvPr/>
            </p:nvSpPr>
            <p:spPr bwMode="auto">
              <a:xfrm>
                <a:off x="457200" y="1676400"/>
                <a:ext cx="381000" cy="4191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片側の 2 つの角を丸めた四角形 8"/>
              <p:cNvSpPr/>
              <p:nvPr/>
            </p:nvSpPr>
            <p:spPr bwMode="auto">
              <a:xfrm flipV="1">
                <a:off x="457200" y="5791200"/>
                <a:ext cx="3810000" cy="381000"/>
              </a:xfrm>
              <a:prstGeom prst="round2SameRect">
                <a:avLst/>
              </a:prstGeom>
              <a:gradFill flip="none" rotWithShape="1">
                <a:gsLst>
                  <a:gs pos="0">
                    <a:srgbClr val="FF0000"/>
                  </a:gs>
                  <a:gs pos="100000">
                    <a:srgbClr val="00CC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46" name="図 4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914400"/>
                <a:ext cx="838200" cy="718058"/>
              </a:xfrm>
              <a:prstGeom prst="rect">
                <a:avLst/>
              </a:prstGeom>
            </p:spPr>
          </p:pic>
          <p:pic>
            <p:nvPicPr>
              <p:cNvPr id="47" name="図 46"/>
              <p:cNvPicPr>
                <a:picLocks noChangeAspect="1"/>
              </p:cNvPicPr>
              <p:nvPr/>
            </p:nvPicPr>
            <p:blipFill>
              <a:blip r:embed="rId3">
                <a:clrChange>
                  <a:clrFrom>
                    <a:srgbClr val="FFFFFF"/>
                  </a:clrFrom>
                  <a:clrTo>
                    <a:srgbClr val="FFFFFF">
                      <a:alpha val="0"/>
                    </a:srgbClr>
                  </a:clrTo>
                </a:clrChange>
              </a:blip>
              <a:stretch>
                <a:fillRect/>
              </a:stretch>
            </p:blipFill>
            <p:spPr>
              <a:xfrm>
                <a:off x="2667000" y="4724400"/>
                <a:ext cx="689548" cy="457200"/>
              </a:xfrm>
              <a:prstGeom prst="rect">
                <a:avLst/>
              </a:prstGeom>
            </p:spPr>
          </p:pic>
          <p:pic>
            <p:nvPicPr>
              <p:cNvPr id="48" name="図 47" descr="080105_sandisc_ss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819400"/>
                <a:ext cx="569005" cy="477798"/>
              </a:xfrm>
              <a:prstGeom prst="rect">
                <a:avLst/>
              </a:prstGeom>
            </p:spPr>
          </p:pic>
          <p:pic>
            <p:nvPicPr>
              <p:cNvPr id="50" name="図 49"/>
              <p:cNvPicPr>
                <a:picLocks noChangeAspect="1"/>
              </p:cNvPicPr>
              <p:nvPr/>
            </p:nvPicPr>
            <p:blipFill>
              <a:blip r:embed="rId5">
                <a:clrChange>
                  <a:clrFrom>
                    <a:srgbClr val="FFFFFF"/>
                  </a:clrFrom>
                  <a:clrTo>
                    <a:srgbClr val="FFFFFF">
                      <a:alpha val="0"/>
                    </a:srgbClr>
                  </a:clrTo>
                </a:clrChange>
              </a:blip>
              <a:stretch>
                <a:fillRect/>
              </a:stretch>
            </p:blipFill>
            <p:spPr>
              <a:xfrm>
                <a:off x="2209800" y="4267200"/>
                <a:ext cx="546712" cy="609600"/>
              </a:xfrm>
              <a:prstGeom prst="rect">
                <a:avLst/>
              </a:prstGeom>
            </p:spPr>
          </p:pic>
          <p:pic>
            <p:nvPicPr>
              <p:cNvPr id="10" name="図 9"/>
              <p:cNvPicPr>
                <a:picLocks noChangeAspect="1"/>
              </p:cNvPicPr>
              <p:nvPr/>
            </p:nvPicPr>
            <p:blipFill>
              <a:blip r:embed="rId6"/>
              <a:stretch>
                <a:fillRect/>
              </a:stretch>
            </p:blipFill>
            <p:spPr>
              <a:xfrm>
                <a:off x="3276600" y="5105400"/>
                <a:ext cx="533400" cy="315979"/>
              </a:xfrm>
              <a:prstGeom prst="rect">
                <a:avLst/>
              </a:prstGeom>
            </p:spPr>
          </p:pic>
          <p:pic>
            <p:nvPicPr>
              <p:cNvPr id="11" name="図 10"/>
              <p:cNvPicPr>
                <a:picLocks noChangeAspect="1"/>
              </p:cNvPicPr>
              <p:nvPr/>
            </p:nvPicPr>
            <p:blipFill>
              <a:blip r:embed="rId7"/>
              <a:stretch>
                <a:fillRect/>
              </a:stretch>
            </p:blipFill>
            <p:spPr>
              <a:xfrm>
                <a:off x="3886200" y="5354412"/>
                <a:ext cx="381000" cy="208188"/>
              </a:xfrm>
              <a:prstGeom prst="rect">
                <a:avLst/>
              </a:prstGeom>
            </p:spPr>
          </p:pic>
          <p:sp>
            <p:nvSpPr>
              <p:cNvPr id="16" name="テキスト ボックス 15"/>
              <p:cNvSpPr txBox="1"/>
              <p:nvPr/>
            </p:nvSpPr>
            <p:spPr>
              <a:xfrm>
                <a:off x="3352800" y="4941821"/>
                <a:ext cx="486732" cy="215444"/>
              </a:xfrm>
              <a:prstGeom prst="rect">
                <a:avLst/>
              </a:prstGeom>
              <a:noFill/>
            </p:spPr>
            <p:txBody>
              <a:bodyPr wrap="none" rtlCol="0">
                <a:spAutoFit/>
              </a:bodyPr>
              <a:lstStyle/>
              <a:p>
                <a:pPr algn="ctr"/>
                <a:r>
                  <a:rPr kumimoji="1" lang="en-US" altLang="ja-JP" sz="800" dirty="0" smtClean="0"/>
                  <a:t>DRAM</a:t>
                </a:r>
                <a:endParaRPr kumimoji="1" lang="ja-JP" altLang="en-US" sz="800" dirty="0"/>
              </a:p>
            </p:txBody>
          </p:sp>
          <p:sp>
            <p:nvSpPr>
              <p:cNvPr id="17" name="テキスト ボックス 16"/>
              <p:cNvSpPr txBox="1"/>
              <p:nvPr/>
            </p:nvSpPr>
            <p:spPr>
              <a:xfrm>
                <a:off x="457200" y="5867400"/>
                <a:ext cx="736099" cy="215444"/>
              </a:xfrm>
              <a:prstGeom prst="rect">
                <a:avLst/>
              </a:prstGeom>
              <a:noFill/>
            </p:spPr>
            <p:txBody>
              <a:bodyPr wrap="none" rtlCol="0">
                <a:spAutoFit/>
              </a:bodyPr>
              <a:lstStyle/>
              <a:p>
                <a:r>
                  <a:rPr kumimoji="1" lang="ja-JP" altLang="en-US" sz="800" dirty="0" smtClean="0">
                    <a:solidFill>
                      <a:srgbClr val="FFFFFF"/>
                    </a:solidFill>
                  </a:rPr>
                  <a:t>ミリ秒</a:t>
                </a:r>
                <a:r>
                  <a:rPr kumimoji="1" lang="en-US" altLang="ja-JP" sz="800" dirty="0" smtClean="0">
                    <a:solidFill>
                      <a:srgbClr val="FFFFFF"/>
                    </a:solidFill>
                  </a:rPr>
                  <a:t>(10</a:t>
                </a:r>
                <a:r>
                  <a:rPr kumimoji="1" lang="en-US" altLang="ja-JP" sz="800" baseline="30000" dirty="0" smtClean="0">
                    <a:solidFill>
                      <a:srgbClr val="FFFFFF"/>
                    </a:solidFill>
                  </a:rPr>
                  <a:t>-3</a:t>
                </a:r>
                <a:r>
                  <a:rPr kumimoji="1" lang="en-US" altLang="ja-JP" sz="800" dirty="0" smtClean="0">
                    <a:solidFill>
                      <a:srgbClr val="FFFFFF"/>
                    </a:solidFill>
                  </a:rPr>
                  <a:t>)</a:t>
                </a:r>
                <a:endParaRPr kumimoji="1" lang="ja-JP" altLang="en-US" sz="800" dirty="0">
                  <a:solidFill>
                    <a:srgbClr val="FFFFFF"/>
                  </a:solidFill>
                </a:endParaRPr>
              </a:p>
            </p:txBody>
          </p:sp>
          <p:sp>
            <p:nvSpPr>
              <p:cNvPr id="52" name="テキスト ボックス 51"/>
              <p:cNvSpPr txBox="1"/>
              <p:nvPr/>
            </p:nvSpPr>
            <p:spPr>
              <a:xfrm>
                <a:off x="2286000" y="5867400"/>
                <a:ext cx="1066800" cy="215444"/>
              </a:xfrm>
              <a:prstGeom prst="rect">
                <a:avLst/>
              </a:prstGeom>
              <a:noFill/>
            </p:spPr>
            <p:txBody>
              <a:bodyPr wrap="square" rtlCol="0">
                <a:spAutoFit/>
              </a:bodyPr>
              <a:lstStyle/>
              <a:p>
                <a:r>
                  <a:rPr kumimoji="1" lang="ja-JP" altLang="en-US" sz="800" dirty="0" smtClean="0">
                    <a:solidFill>
                      <a:srgbClr val="FFFFFF"/>
                    </a:solidFill>
                  </a:rPr>
                  <a:t>マイクロ秒</a:t>
                </a:r>
                <a:r>
                  <a:rPr lang="en-US" altLang="ja-JP" sz="800" dirty="0">
                    <a:solidFill>
                      <a:srgbClr val="FFFFFF"/>
                    </a:solidFill>
                  </a:rPr>
                  <a:t>(10</a:t>
                </a:r>
                <a:r>
                  <a:rPr lang="en-US" altLang="ja-JP" sz="800" baseline="30000" dirty="0" smtClean="0">
                    <a:solidFill>
                      <a:srgbClr val="FFFFFF"/>
                    </a:solidFill>
                  </a:rPr>
                  <a:t>-6</a:t>
                </a:r>
                <a:r>
                  <a:rPr lang="en-US" altLang="ja-JP" sz="800" dirty="0" smtClean="0">
                    <a:solidFill>
                      <a:srgbClr val="FFFFFF"/>
                    </a:solidFill>
                  </a:rPr>
                  <a:t>)</a:t>
                </a:r>
                <a:endParaRPr kumimoji="1" lang="ja-JP" altLang="en-US" sz="800" dirty="0">
                  <a:solidFill>
                    <a:srgbClr val="FFFFFF"/>
                  </a:solidFill>
                </a:endParaRPr>
              </a:p>
            </p:txBody>
          </p:sp>
          <p:sp>
            <p:nvSpPr>
              <p:cNvPr id="53" name="テキスト ボックス 52"/>
              <p:cNvSpPr txBox="1"/>
              <p:nvPr/>
            </p:nvSpPr>
            <p:spPr>
              <a:xfrm>
                <a:off x="3581400" y="5867400"/>
                <a:ext cx="762000" cy="215444"/>
              </a:xfrm>
              <a:prstGeom prst="rect">
                <a:avLst/>
              </a:prstGeom>
              <a:noFill/>
            </p:spPr>
            <p:txBody>
              <a:bodyPr wrap="square" rtlCol="0">
                <a:spAutoFit/>
              </a:bodyPr>
              <a:lstStyle/>
              <a:p>
                <a:r>
                  <a:rPr lang="ja-JP" altLang="en-US" sz="800" dirty="0" smtClean="0">
                    <a:solidFill>
                      <a:srgbClr val="FFFFFF"/>
                    </a:solidFill>
                  </a:rPr>
                  <a:t>ナノ</a:t>
                </a:r>
                <a:r>
                  <a:rPr kumimoji="1" lang="ja-JP" altLang="en-US" sz="800" dirty="0" smtClean="0">
                    <a:solidFill>
                      <a:srgbClr val="FFFFFF"/>
                    </a:solidFill>
                  </a:rPr>
                  <a:t>秒</a:t>
                </a:r>
                <a:r>
                  <a:rPr lang="en-US" altLang="ja-JP" sz="800" dirty="0">
                    <a:solidFill>
                      <a:srgbClr val="FFFFFF"/>
                    </a:solidFill>
                  </a:rPr>
                  <a:t>(10</a:t>
                </a:r>
                <a:r>
                  <a:rPr lang="en-US" altLang="ja-JP" sz="800" baseline="30000" dirty="0" smtClean="0">
                    <a:solidFill>
                      <a:srgbClr val="FFFFFF"/>
                    </a:solidFill>
                  </a:rPr>
                  <a:t>-9</a:t>
                </a:r>
                <a:r>
                  <a:rPr lang="en-US" altLang="ja-JP" sz="800" dirty="0" smtClean="0">
                    <a:solidFill>
                      <a:srgbClr val="FFFFFF"/>
                    </a:solidFill>
                  </a:rPr>
                  <a:t>)</a:t>
                </a:r>
                <a:endParaRPr lang="ja-JP" altLang="en-US" sz="800" dirty="0">
                  <a:solidFill>
                    <a:srgbClr val="FFFFFF"/>
                  </a:solidFill>
                </a:endParaRPr>
              </a:p>
            </p:txBody>
          </p:sp>
          <p:cxnSp>
            <p:nvCxnSpPr>
              <p:cNvPr id="20" name="曲線コネクタ 19"/>
              <p:cNvCxnSpPr/>
              <p:nvPr/>
            </p:nvCxnSpPr>
            <p:spPr bwMode="auto">
              <a:xfrm flipV="1">
                <a:off x="381000" y="23622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曲線コネクタ 53"/>
              <p:cNvCxnSpPr/>
              <p:nvPr/>
            </p:nvCxnSpPr>
            <p:spPr bwMode="auto">
              <a:xfrm flipV="1">
                <a:off x="914400" y="38100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左右矢印 63"/>
              <p:cNvSpPr/>
              <p:nvPr/>
            </p:nvSpPr>
            <p:spPr bwMode="auto">
              <a:xfrm>
                <a:off x="1447800" y="4953000"/>
                <a:ext cx="762000" cy="304800"/>
              </a:xfrm>
              <a:prstGeom prst="leftRightArrow">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角丸四角形吹き出し 64"/>
              <p:cNvSpPr/>
              <p:nvPr/>
            </p:nvSpPr>
            <p:spPr bwMode="auto">
              <a:xfrm>
                <a:off x="1524000" y="3810000"/>
                <a:ext cx="990600" cy="381000"/>
              </a:xfrm>
              <a:prstGeom prst="wedgeRoundRectCallout">
                <a:avLst>
                  <a:gd name="adj1" fmla="val -19545"/>
                  <a:gd name="adj2" fmla="val 26006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3</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桁の違い</a:t>
                </a:r>
              </a:p>
            </p:txBody>
          </p:sp>
        </p:grpSp>
      </p:grpSp>
      <p:grpSp>
        <p:nvGrpSpPr>
          <p:cNvPr id="4" name="図形グループ 3"/>
          <p:cNvGrpSpPr/>
          <p:nvPr/>
        </p:nvGrpSpPr>
        <p:grpSpPr>
          <a:xfrm>
            <a:off x="4800600" y="1143000"/>
            <a:ext cx="4007370" cy="5202198"/>
            <a:chOff x="4800600" y="1143000"/>
            <a:chExt cx="4007370" cy="5202198"/>
          </a:xfrm>
        </p:grpSpPr>
        <p:sp>
          <p:nvSpPr>
            <p:cNvPr id="3" name="正方形/長方形 2"/>
            <p:cNvSpPr/>
            <p:nvPr/>
          </p:nvSpPr>
          <p:spPr bwMode="auto">
            <a:xfrm>
              <a:off x="4953000" y="5181600"/>
              <a:ext cx="838200" cy="762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29" name="正方形/長方形 28"/>
            <p:cNvSpPr/>
            <p:nvPr/>
          </p:nvSpPr>
          <p:spPr bwMode="auto">
            <a:xfrm>
              <a:off x="6324600" y="4648200"/>
              <a:ext cx="838200" cy="6096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30" name="正方形/長方形 29"/>
            <p:cNvSpPr/>
            <p:nvPr/>
          </p:nvSpPr>
          <p:spPr bwMode="auto">
            <a:xfrm>
              <a:off x="7772400" y="1447800"/>
              <a:ext cx="838200" cy="3810000"/>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descr="hdd.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5410200"/>
              <a:ext cx="1066800" cy="913892"/>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543800" y="5486400"/>
              <a:ext cx="1264170" cy="838200"/>
            </a:xfrm>
            <a:prstGeom prst="rect">
              <a:avLst/>
            </a:prstGeom>
          </p:spPr>
        </p:pic>
        <p:pic>
          <p:nvPicPr>
            <p:cNvPr id="31" name="図 30" descr="080105_sandisc_ss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5486400"/>
              <a:ext cx="1022734" cy="858798"/>
            </a:xfrm>
            <a:prstGeom prst="rect">
              <a:avLst/>
            </a:prstGeom>
          </p:spPr>
        </p:pic>
        <p:sp>
          <p:nvSpPr>
            <p:cNvPr id="66" name="テキスト ボックス 65"/>
            <p:cNvSpPr txBox="1"/>
            <p:nvPr/>
          </p:nvSpPr>
          <p:spPr>
            <a:xfrm>
              <a:off x="5029200" y="4876800"/>
              <a:ext cx="793231" cy="307777"/>
            </a:xfrm>
            <a:prstGeom prst="rect">
              <a:avLst/>
            </a:prstGeom>
            <a:noFill/>
          </p:spPr>
          <p:txBody>
            <a:bodyPr wrap="none" rtlCol="0">
              <a:spAutoFit/>
            </a:bodyPr>
            <a:lstStyle/>
            <a:p>
              <a:r>
                <a:rPr kumimoji="1" lang="ja-JP" altLang="en-US" sz="1400" dirty="0" smtClean="0">
                  <a:solidFill>
                    <a:schemeClr val="bg1">
                      <a:lumMod val="50000"/>
                    </a:schemeClr>
                  </a:solidFill>
                </a:rPr>
                <a:t>百</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7" name="テキスト ボックス 66"/>
            <p:cNvSpPr txBox="1"/>
            <p:nvPr/>
          </p:nvSpPr>
          <p:spPr>
            <a:xfrm>
              <a:off x="6267563" y="4343400"/>
              <a:ext cx="972767" cy="307777"/>
            </a:xfrm>
            <a:prstGeom prst="rect">
              <a:avLst/>
            </a:prstGeom>
            <a:noFill/>
          </p:spPr>
          <p:txBody>
            <a:bodyPr wrap="none" rtlCol="0">
              <a:spAutoFit/>
            </a:bodyPr>
            <a:lstStyle/>
            <a:p>
              <a:pPr algn="ctr"/>
              <a:r>
                <a:rPr lang="ja-JP" altLang="en-US" sz="1400" dirty="0" smtClean="0">
                  <a:solidFill>
                    <a:schemeClr val="bg1">
                      <a:lumMod val="50000"/>
                    </a:schemeClr>
                  </a:solidFill>
                </a:rPr>
                <a:t>数万</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8" name="テキスト ボックス 67"/>
            <p:cNvSpPr txBox="1"/>
            <p:nvPr/>
          </p:nvSpPr>
          <p:spPr>
            <a:xfrm>
              <a:off x="7626339" y="1143000"/>
              <a:ext cx="1152304" cy="307777"/>
            </a:xfrm>
            <a:prstGeom prst="rect">
              <a:avLst/>
            </a:prstGeom>
            <a:noFill/>
          </p:spPr>
          <p:txBody>
            <a:bodyPr wrap="none" rtlCol="0">
              <a:spAutoFit/>
            </a:bodyPr>
            <a:lstStyle/>
            <a:p>
              <a:pPr algn="ctr"/>
              <a:r>
                <a:rPr lang="ja-JP" altLang="en-US" sz="1400" dirty="0" smtClean="0">
                  <a:solidFill>
                    <a:srgbClr val="0000FF"/>
                  </a:solidFill>
                </a:rPr>
                <a:t>数百万</a:t>
              </a:r>
              <a:r>
                <a:rPr lang="en-US" altLang="ja-JP" sz="1400" dirty="0" smtClean="0">
                  <a:solidFill>
                    <a:srgbClr val="0000FF"/>
                  </a:solidFill>
                </a:rPr>
                <a:t>IOPS</a:t>
              </a:r>
              <a:endParaRPr kumimoji="1" lang="ja-JP" altLang="en-US" sz="1400" dirty="0">
                <a:solidFill>
                  <a:srgbClr val="0000FF"/>
                </a:solidFill>
              </a:endParaRPr>
            </a:p>
          </p:txBody>
        </p:sp>
      </p:grpSp>
      <p:grpSp>
        <p:nvGrpSpPr>
          <p:cNvPr id="8" name="図形グループ 7"/>
          <p:cNvGrpSpPr/>
          <p:nvPr/>
        </p:nvGrpSpPr>
        <p:grpSpPr>
          <a:xfrm>
            <a:off x="2979256" y="1447800"/>
            <a:ext cx="3185487" cy="2146995"/>
            <a:chOff x="2979256" y="1447800"/>
            <a:chExt cx="3185487" cy="2146995"/>
          </a:xfrm>
        </p:grpSpPr>
        <p:sp>
          <p:nvSpPr>
            <p:cNvPr id="69" name="角丸四角形 68"/>
            <p:cNvSpPr/>
            <p:nvPr/>
          </p:nvSpPr>
          <p:spPr bwMode="auto">
            <a:xfrm>
              <a:off x="3009900" y="1447800"/>
              <a:ext cx="3124200" cy="533400"/>
            </a:xfrm>
            <a:prstGeom prst="roundRect">
              <a:avLst>
                <a:gd name="adj" fmla="val 0"/>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Arial" charset="0"/>
                  <a:ea typeface="HG丸ｺﾞｼｯｸM-PRO" pitchFamily="50" charset="-128"/>
                </a:rPr>
                <a:t>メモリー速度に近い</a:t>
              </a: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IO</a:t>
              </a:r>
              <a:r>
                <a:rPr kumimoji="0" lang="ja-JP" altLang="en-US" sz="1600" b="0" i="0" u="none" strike="noStrike" cap="none" normalizeH="0" baseline="0" dirty="0" smtClean="0">
                  <a:ln>
                    <a:noFill/>
                  </a:ln>
                  <a:solidFill>
                    <a:schemeClr val="bg1"/>
                  </a:solidFill>
                  <a:effectLst/>
                  <a:latin typeface="Arial" charset="0"/>
                  <a:ea typeface="HG丸ｺﾞｼｯｸM-PRO" pitchFamily="50" charset="-128"/>
                </a:rPr>
                <a:t>速度</a:t>
              </a:r>
            </a:p>
          </p:txBody>
        </p:sp>
        <p:sp>
          <p:nvSpPr>
            <p:cNvPr id="70" name="テキスト ボックス 69"/>
            <p:cNvSpPr txBox="1"/>
            <p:nvPr/>
          </p:nvSpPr>
          <p:spPr>
            <a:xfrm>
              <a:off x="2979256" y="2209800"/>
              <a:ext cx="3185487" cy="1384995"/>
            </a:xfrm>
            <a:prstGeom prst="rect">
              <a:avLst/>
            </a:prstGeom>
            <a:noFill/>
          </p:spPr>
          <p:txBody>
            <a:bodyPr wrap="none" rtlCol="0">
              <a:spAutoFit/>
            </a:bodyPr>
            <a:lstStyle/>
            <a:p>
              <a:pPr marL="457200" indent="-457200">
                <a:buFont typeface="Wingdings" charset="2"/>
                <a:buChar char="v"/>
              </a:pPr>
              <a:r>
                <a:rPr kumimoji="1" lang="ja-JP" altLang="en-US" sz="2800" dirty="0" smtClean="0">
                  <a:solidFill>
                    <a:srgbClr val="0000FF"/>
                  </a:solidFill>
                </a:rPr>
                <a:t>仮想化</a:t>
              </a:r>
              <a:r>
                <a:rPr kumimoji="1" lang="en-US" altLang="ja-JP" sz="2800" dirty="0" smtClean="0">
                  <a:solidFill>
                    <a:srgbClr val="0000FF"/>
                  </a:solidFill>
                </a:rPr>
                <a:t> </a:t>
              </a:r>
              <a:r>
                <a:rPr kumimoji="1" lang="en-US" altLang="ja-JP" sz="900" dirty="0" smtClean="0">
                  <a:solidFill>
                    <a:srgbClr val="0000FF"/>
                  </a:solidFill>
                </a:rPr>
                <a:t>(</a:t>
              </a:r>
              <a:r>
                <a:rPr kumimoji="1" lang="ja-JP" altLang="en-US" sz="900" dirty="0" smtClean="0">
                  <a:solidFill>
                    <a:srgbClr val="0000FF"/>
                  </a:solidFill>
                </a:rPr>
                <a:t>サーバーやデスクトップ</a:t>
              </a:r>
              <a:r>
                <a:rPr kumimoji="1" lang="en-US" altLang="ja-JP" sz="900" dirty="0" smtClean="0">
                  <a:solidFill>
                    <a:srgbClr val="0000FF"/>
                  </a:solidFill>
                </a:rPr>
                <a:t>)</a:t>
              </a:r>
              <a:endParaRPr kumimoji="1" lang="ja-JP" altLang="en-US" sz="900" dirty="0" smtClean="0">
                <a:solidFill>
                  <a:srgbClr val="0000FF"/>
                </a:solidFill>
              </a:endParaRPr>
            </a:p>
            <a:p>
              <a:pPr marL="457200" indent="-457200">
                <a:buFont typeface="Wingdings" charset="2"/>
                <a:buChar char="v"/>
              </a:pPr>
              <a:r>
                <a:rPr lang="ja-JP" altLang="en-US" sz="2800" dirty="0" smtClean="0">
                  <a:solidFill>
                    <a:srgbClr val="0000FF"/>
                  </a:solidFill>
                </a:rPr>
                <a:t>データ分析</a:t>
              </a:r>
            </a:p>
            <a:p>
              <a:pPr marL="457200" indent="-457200">
                <a:buFont typeface="Wingdings" charset="2"/>
                <a:buChar char="v"/>
              </a:pPr>
              <a:r>
                <a:rPr kumimoji="1" lang="ja-JP" altLang="en-US" sz="2800" dirty="0" smtClean="0">
                  <a:solidFill>
                    <a:srgbClr val="0000FF"/>
                  </a:solidFill>
                </a:rPr>
                <a:t>デーベース処理</a:t>
              </a:r>
            </a:p>
          </p:txBody>
        </p:sp>
      </p:grpSp>
    </p:spTree>
    <p:extLst>
      <p:ext uri="{BB962C8B-B14F-4D97-AF65-F5344CB8AC3E}">
        <p14:creationId xmlns:p14="http://schemas.microsoft.com/office/powerpoint/2010/main" val="26369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lang="ja-JP" altLang="ja-JP" dirty="0" smtClean="0"/>
              <a:t>／</a:t>
            </a:r>
            <a:r>
              <a:rPr lang="ja-JP" altLang="en-US" dirty="0" smtClean="0"/>
              <a:t>提供される価値</a:t>
            </a:r>
            <a:endParaRPr kumimoji="1" lang="ja-JP" altLang="en-US" dirty="0"/>
          </a:p>
        </p:txBody>
      </p:sp>
      <p:sp>
        <p:nvSpPr>
          <p:cNvPr id="9" name="角丸四角形 8"/>
          <p:cNvSpPr/>
          <p:nvPr/>
        </p:nvSpPr>
        <p:spPr bwMode="auto">
          <a:xfrm>
            <a:off x="457200" y="1295400"/>
            <a:ext cx="8229600" cy="533400"/>
          </a:xfrm>
          <a:prstGeom prst="roundRect">
            <a:avLst>
              <a:gd name="adj" fmla="val 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10" name="角丸四角形 9"/>
          <p:cNvSpPr/>
          <p:nvPr/>
        </p:nvSpPr>
        <p:spPr bwMode="auto">
          <a:xfrm>
            <a:off x="457200" y="2133600"/>
            <a:ext cx="3886200" cy="4175720"/>
          </a:xfrm>
          <a:prstGeom prst="roundRect">
            <a:avLst>
              <a:gd name="adj" fmla="val 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457200" y="2286000"/>
            <a:ext cx="3886200" cy="369332"/>
          </a:xfrm>
          <a:prstGeom prst="rect">
            <a:avLst/>
          </a:prstGeom>
          <a:noFill/>
        </p:spPr>
        <p:txBody>
          <a:bodyPr wrap="square" rtlCol="0">
            <a:spAutoFit/>
          </a:bodyPr>
          <a:lstStyle/>
          <a:p>
            <a:pPr algn="ctr"/>
            <a:r>
              <a:rPr kumimoji="1" lang="ja-JP" altLang="en-US" sz="1800" dirty="0" smtClean="0"/>
              <a:t>現状の</a:t>
            </a:r>
            <a:r>
              <a:rPr kumimoji="1" lang="en-US" altLang="ja-JP" sz="1800" dirty="0" smtClean="0"/>
              <a:t>HDD</a:t>
            </a:r>
            <a:r>
              <a:rPr kumimoji="1" lang="ja-JP" altLang="en-US" sz="1800" dirty="0" smtClean="0"/>
              <a:t>ストレージによる対応</a:t>
            </a:r>
            <a:endParaRPr kumimoji="1" lang="ja-JP" altLang="en-US" sz="1800" dirty="0"/>
          </a:p>
        </p:txBody>
      </p:sp>
      <p:sp>
        <p:nvSpPr>
          <p:cNvPr id="44" name="角丸四角形 43"/>
          <p:cNvSpPr/>
          <p:nvPr/>
        </p:nvSpPr>
        <p:spPr bwMode="auto">
          <a:xfrm>
            <a:off x="685800" y="3140968"/>
            <a:ext cx="3429000" cy="389384"/>
          </a:xfrm>
          <a:prstGeom prst="roundRect">
            <a:avLst>
              <a:gd name="adj" fmla="val 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メモリー</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角丸四角形 47"/>
          <p:cNvSpPr/>
          <p:nvPr/>
        </p:nvSpPr>
        <p:spPr bwMode="auto">
          <a:xfrm>
            <a:off x="685800" y="4221088"/>
            <a:ext cx="3429000" cy="1791816"/>
          </a:xfrm>
          <a:prstGeom prst="roundRect">
            <a:avLst>
              <a:gd name="adj" fmla="val 0"/>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上下矢印 64"/>
          <p:cNvSpPr/>
          <p:nvPr/>
        </p:nvSpPr>
        <p:spPr bwMode="auto">
          <a:xfrm>
            <a:off x="1043608"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上下矢印 65"/>
          <p:cNvSpPr/>
          <p:nvPr/>
        </p:nvSpPr>
        <p:spPr bwMode="auto">
          <a:xfrm>
            <a:off x="219573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上下矢印 66"/>
          <p:cNvSpPr/>
          <p:nvPr/>
        </p:nvSpPr>
        <p:spPr bwMode="auto">
          <a:xfrm>
            <a:off x="327585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角丸四角形 44"/>
          <p:cNvSpPr/>
          <p:nvPr/>
        </p:nvSpPr>
        <p:spPr bwMode="auto">
          <a:xfrm>
            <a:off x="685800" y="3755504"/>
            <a:ext cx="10668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分散キャッシュ</a:t>
            </a:r>
          </a:p>
        </p:txBody>
      </p:sp>
      <p:sp>
        <p:nvSpPr>
          <p:cNvPr id="46" name="角丸四角形 45"/>
          <p:cNvSpPr/>
          <p:nvPr/>
        </p:nvSpPr>
        <p:spPr bwMode="auto">
          <a:xfrm>
            <a:off x="1866900" y="3755504"/>
            <a:ext cx="11049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シャーディング</a:t>
            </a:r>
          </a:p>
        </p:txBody>
      </p:sp>
      <p:sp>
        <p:nvSpPr>
          <p:cNvPr id="47" name="角丸四角形 46"/>
          <p:cNvSpPr/>
          <p:nvPr/>
        </p:nvSpPr>
        <p:spPr bwMode="auto">
          <a:xfrm>
            <a:off x="3048000" y="3755504"/>
            <a:ext cx="10668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大規模分散処理</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ea typeface="HG丸ｺﾞｼｯｸM-PRO" pitchFamily="50" charset="-128"/>
              </a:rPr>
              <a:t>(</a:t>
            </a:r>
            <a:r>
              <a:rPr kumimoji="0" lang="en-US" altLang="ja-JP" sz="800" dirty="0" err="1" smtClean="0">
                <a:solidFill>
                  <a:srgbClr val="FFFFFF"/>
                </a:solidFill>
                <a:ea typeface="HG丸ｺﾞｼｯｸM-PRO" pitchFamily="50" charset="-128"/>
              </a:rPr>
              <a:t>NoSQL</a:t>
            </a:r>
            <a:r>
              <a:rPr kumimoji="0" lang="en-US" altLang="ja-JP" sz="800" dirty="0" smtClean="0">
                <a:solidFill>
                  <a:srgbClr val="FFFFFF"/>
                </a:solidFill>
                <a:ea typeface="HG丸ｺﾞｼｯｸM-PRO" pitchFamily="50" charset="-128"/>
              </a:rPr>
              <a:t>)</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8" name="フローチャート: 磁気ディスク 87"/>
          <p:cNvSpPr/>
          <p:nvPr/>
        </p:nvSpPr>
        <p:spPr bwMode="auto">
          <a:xfrm>
            <a:off x="7620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8" name="フローチャート: 磁気ディスク 97"/>
          <p:cNvSpPr/>
          <p:nvPr/>
        </p:nvSpPr>
        <p:spPr bwMode="auto">
          <a:xfrm>
            <a:off x="14478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9" name="フローチャート: 磁気ディスク 98"/>
          <p:cNvSpPr/>
          <p:nvPr/>
        </p:nvSpPr>
        <p:spPr bwMode="auto">
          <a:xfrm>
            <a:off x="21336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0" name="フローチャート: 磁気ディスク 99"/>
          <p:cNvSpPr/>
          <p:nvPr/>
        </p:nvSpPr>
        <p:spPr bwMode="auto">
          <a:xfrm>
            <a:off x="28194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1" name="フローチャート: 磁気ディスク 100"/>
          <p:cNvSpPr/>
          <p:nvPr/>
        </p:nvSpPr>
        <p:spPr bwMode="auto">
          <a:xfrm>
            <a:off x="35052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4" name="フローチャート: 磁気ディスク 53"/>
          <p:cNvSpPr/>
          <p:nvPr/>
        </p:nvSpPr>
        <p:spPr bwMode="auto">
          <a:xfrm>
            <a:off x="7620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5" name="フローチャート: 磁気ディスク 54"/>
          <p:cNvSpPr/>
          <p:nvPr/>
        </p:nvSpPr>
        <p:spPr bwMode="auto">
          <a:xfrm>
            <a:off x="14478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6" name="フローチャート: 磁気ディスク 55"/>
          <p:cNvSpPr/>
          <p:nvPr/>
        </p:nvSpPr>
        <p:spPr bwMode="auto">
          <a:xfrm>
            <a:off x="21336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7" name="フローチャート: 磁気ディスク 56"/>
          <p:cNvSpPr/>
          <p:nvPr/>
        </p:nvSpPr>
        <p:spPr bwMode="auto">
          <a:xfrm>
            <a:off x="28194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8" name="フローチャート: 磁気ディスク 57"/>
          <p:cNvSpPr/>
          <p:nvPr/>
        </p:nvSpPr>
        <p:spPr bwMode="auto">
          <a:xfrm>
            <a:off x="35052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49" name="フローチャート: 磁気ディスク 48"/>
          <p:cNvSpPr/>
          <p:nvPr/>
        </p:nvSpPr>
        <p:spPr bwMode="auto">
          <a:xfrm>
            <a:off x="7620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0" name="フローチャート: 磁気ディスク 49"/>
          <p:cNvSpPr/>
          <p:nvPr/>
        </p:nvSpPr>
        <p:spPr bwMode="auto">
          <a:xfrm>
            <a:off x="14478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1" name="フローチャート: 磁気ディスク 50"/>
          <p:cNvSpPr/>
          <p:nvPr/>
        </p:nvSpPr>
        <p:spPr bwMode="auto">
          <a:xfrm>
            <a:off x="21336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2" name="フローチャート: 磁気ディスク 51"/>
          <p:cNvSpPr/>
          <p:nvPr/>
        </p:nvSpPr>
        <p:spPr bwMode="auto">
          <a:xfrm>
            <a:off x="28194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3" name="フローチャート: 磁気ディスク 52"/>
          <p:cNvSpPr/>
          <p:nvPr/>
        </p:nvSpPr>
        <p:spPr bwMode="auto">
          <a:xfrm>
            <a:off x="35052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7" name="フローチャート: 磁気ディスク 106"/>
          <p:cNvSpPr/>
          <p:nvPr/>
        </p:nvSpPr>
        <p:spPr bwMode="auto">
          <a:xfrm>
            <a:off x="7620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8" name="フローチャート: 磁気ディスク 107"/>
          <p:cNvSpPr/>
          <p:nvPr/>
        </p:nvSpPr>
        <p:spPr bwMode="auto">
          <a:xfrm>
            <a:off x="14478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9" name="フローチャート: 磁気ディスク 108"/>
          <p:cNvSpPr/>
          <p:nvPr/>
        </p:nvSpPr>
        <p:spPr bwMode="auto">
          <a:xfrm>
            <a:off x="21336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0" name="フローチャート: 磁気ディスク 109"/>
          <p:cNvSpPr/>
          <p:nvPr/>
        </p:nvSpPr>
        <p:spPr bwMode="auto">
          <a:xfrm>
            <a:off x="28194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1" name="フローチャート: 磁気ディスク 110"/>
          <p:cNvSpPr/>
          <p:nvPr/>
        </p:nvSpPr>
        <p:spPr bwMode="auto">
          <a:xfrm>
            <a:off x="35052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3" name="星 32 112"/>
          <p:cNvSpPr/>
          <p:nvPr/>
        </p:nvSpPr>
        <p:spPr bwMode="auto">
          <a:xfrm>
            <a:off x="685800" y="4953000"/>
            <a:ext cx="3352800" cy="1295400"/>
          </a:xfrm>
          <a:prstGeom prst="star32">
            <a:avLst/>
          </a:prstGeom>
          <a:solidFill>
            <a:srgbClr val="FFFF00">
              <a:alpha val="70000"/>
            </a:srgbClr>
          </a:solidFill>
          <a:ln w="57150" cmpd="sng">
            <a:solidFill>
              <a:srgbClr val="FF6600">
                <a:alpha val="66000"/>
              </a:srgb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サーバー台数増加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ライセンス増加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保守負担増大</a:t>
            </a:r>
          </a:p>
        </p:txBody>
      </p:sp>
      <p:sp>
        <p:nvSpPr>
          <p:cNvPr id="68" name="角丸四角形 67"/>
          <p:cNvSpPr/>
          <p:nvPr/>
        </p:nvSpPr>
        <p:spPr bwMode="auto">
          <a:xfrm>
            <a:off x="685800" y="2708920"/>
            <a:ext cx="3429000" cy="389384"/>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rgbClr val="FFFFFF"/>
                </a:solidFill>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5" name="図形グループ 4"/>
          <p:cNvGrpSpPr/>
          <p:nvPr/>
        </p:nvGrpSpPr>
        <p:grpSpPr>
          <a:xfrm>
            <a:off x="4800600" y="2133600"/>
            <a:ext cx="3886200" cy="4175720"/>
            <a:chOff x="4800600" y="2133600"/>
            <a:chExt cx="3886200" cy="4175720"/>
          </a:xfrm>
        </p:grpSpPr>
        <p:sp>
          <p:nvSpPr>
            <p:cNvPr id="12" name="角丸四角形 11"/>
            <p:cNvSpPr/>
            <p:nvPr/>
          </p:nvSpPr>
          <p:spPr bwMode="auto">
            <a:xfrm>
              <a:off x="4800600" y="2133600"/>
              <a:ext cx="3886200" cy="4175720"/>
            </a:xfrm>
            <a:prstGeom prst="roundRect">
              <a:avLst>
                <a:gd name="adj" fmla="val 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5040313" y="4184104"/>
              <a:ext cx="3341687" cy="1981200"/>
            </a:xfrm>
            <a:prstGeom prst="roundRect">
              <a:avLst>
                <a:gd name="adj" fmla="val 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テキスト ボックス 12"/>
            <p:cNvSpPr txBox="1"/>
            <p:nvPr/>
          </p:nvSpPr>
          <p:spPr>
            <a:xfrm>
              <a:off x="4800600" y="2286000"/>
              <a:ext cx="3886200" cy="369332"/>
            </a:xfrm>
            <a:prstGeom prst="rect">
              <a:avLst/>
            </a:prstGeom>
            <a:noFill/>
          </p:spPr>
          <p:txBody>
            <a:bodyPr wrap="square" rtlCol="0">
              <a:spAutoFit/>
            </a:bodyPr>
            <a:lstStyle/>
            <a:p>
              <a:pPr algn="ctr"/>
              <a:r>
                <a:rPr kumimoji="1" lang="ja-JP" altLang="en-US" sz="1800" dirty="0" smtClean="0"/>
                <a:t>フラッシュストレージによる対応</a:t>
              </a:r>
              <a:endParaRPr kumimoji="1" lang="ja-JP" altLang="en-US" sz="1800" dirty="0"/>
            </a:p>
          </p:txBody>
        </p:sp>
        <p:sp>
          <p:nvSpPr>
            <p:cNvPr id="19" name="額縁 18"/>
            <p:cNvSpPr/>
            <p:nvPr/>
          </p:nvSpPr>
          <p:spPr bwMode="auto">
            <a:xfrm>
              <a:off x="69342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額縁 19"/>
            <p:cNvSpPr/>
            <p:nvPr/>
          </p:nvSpPr>
          <p:spPr bwMode="auto">
            <a:xfrm>
              <a:off x="66294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額縁 21"/>
            <p:cNvSpPr/>
            <p:nvPr/>
          </p:nvSpPr>
          <p:spPr bwMode="auto">
            <a:xfrm>
              <a:off x="72390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額縁 22"/>
            <p:cNvSpPr/>
            <p:nvPr/>
          </p:nvSpPr>
          <p:spPr bwMode="auto">
            <a:xfrm>
              <a:off x="69342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額縁 23"/>
            <p:cNvSpPr/>
            <p:nvPr/>
          </p:nvSpPr>
          <p:spPr bwMode="auto">
            <a:xfrm>
              <a:off x="66294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額縁 24"/>
            <p:cNvSpPr/>
            <p:nvPr/>
          </p:nvSpPr>
          <p:spPr bwMode="auto">
            <a:xfrm>
              <a:off x="7543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額縁 25"/>
            <p:cNvSpPr/>
            <p:nvPr/>
          </p:nvSpPr>
          <p:spPr bwMode="auto">
            <a:xfrm>
              <a:off x="7239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63246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60198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5715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63246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6019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5040313" y="3140968"/>
              <a:ext cx="3417887" cy="389384"/>
            </a:xfrm>
            <a:prstGeom prst="roundRect">
              <a:avLst>
                <a:gd name="adj" fmla="val 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メモリー</a:t>
              </a:r>
            </a:p>
          </p:txBody>
        </p:sp>
        <p:sp>
          <p:nvSpPr>
            <p:cNvPr id="62" name="上下矢印 61"/>
            <p:cNvSpPr/>
            <p:nvPr/>
          </p:nvSpPr>
          <p:spPr bwMode="auto">
            <a:xfrm>
              <a:off x="5364088"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上下矢印 62"/>
            <p:cNvSpPr/>
            <p:nvPr/>
          </p:nvSpPr>
          <p:spPr bwMode="auto">
            <a:xfrm>
              <a:off x="6516216"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上下矢印 63"/>
            <p:cNvSpPr/>
            <p:nvPr/>
          </p:nvSpPr>
          <p:spPr bwMode="auto">
            <a:xfrm>
              <a:off x="7668344"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額縁 68"/>
            <p:cNvSpPr/>
            <p:nvPr/>
          </p:nvSpPr>
          <p:spPr bwMode="auto">
            <a:xfrm>
              <a:off x="69342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額縁 69"/>
            <p:cNvSpPr/>
            <p:nvPr/>
          </p:nvSpPr>
          <p:spPr bwMode="auto">
            <a:xfrm>
              <a:off x="66294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額縁 71"/>
            <p:cNvSpPr/>
            <p:nvPr/>
          </p:nvSpPr>
          <p:spPr bwMode="auto">
            <a:xfrm>
              <a:off x="72390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額縁 78"/>
            <p:cNvSpPr/>
            <p:nvPr/>
          </p:nvSpPr>
          <p:spPr bwMode="auto">
            <a:xfrm>
              <a:off x="63246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額縁 79"/>
            <p:cNvSpPr/>
            <p:nvPr/>
          </p:nvSpPr>
          <p:spPr bwMode="auto">
            <a:xfrm>
              <a:off x="60198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テキスト ボックス 84"/>
            <p:cNvSpPr txBox="1"/>
            <p:nvPr/>
          </p:nvSpPr>
          <p:spPr>
            <a:xfrm>
              <a:off x="5410200" y="4727684"/>
              <a:ext cx="2743200" cy="523220"/>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4" name="テキスト ボックス 3"/>
            <p:cNvSpPr txBox="1"/>
            <p:nvPr/>
          </p:nvSpPr>
          <p:spPr>
            <a:xfrm>
              <a:off x="5274201" y="5403304"/>
              <a:ext cx="2951449" cy="646331"/>
            </a:xfrm>
            <a:prstGeom prst="rect">
              <a:avLst/>
            </a:prstGeom>
            <a:noFill/>
          </p:spPr>
          <p:txBody>
            <a:bodyPr wrap="none" rtlCol="0">
              <a:spAutoFit/>
            </a:bodyPr>
            <a:lstStyle/>
            <a:p>
              <a:pPr marL="171450" indent="-171450">
                <a:buFont typeface="Wingdings" charset="2"/>
                <a:buChar char="v"/>
              </a:pPr>
              <a:r>
                <a:rPr kumimoji="1" lang="en-US" altLang="ja-JP" sz="1200" dirty="0" smtClean="0">
                  <a:solidFill>
                    <a:schemeClr val="bg1"/>
                  </a:solidFill>
                  <a:effectLst>
                    <a:glow rad="228600">
                      <a:schemeClr val="accent2">
                        <a:satMod val="175000"/>
                        <a:alpha val="40000"/>
                      </a:schemeClr>
                    </a:glow>
                  </a:effectLst>
                </a:rPr>
                <a:t>DB</a:t>
              </a:r>
              <a:r>
                <a:rPr kumimoji="1" lang="ja-JP" altLang="en-US" sz="1200" dirty="0" smtClean="0">
                  <a:solidFill>
                    <a:schemeClr val="bg1"/>
                  </a:solidFill>
                  <a:effectLst>
                    <a:glow rad="228600">
                      <a:schemeClr val="accent2">
                        <a:satMod val="175000"/>
                        <a:alpha val="40000"/>
                      </a:schemeClr>
                    </a:glow>
                  </a:effectLst>
                </a:rPr>
                <a:t>サーバー集約により台数の大幅削減</a:t>
              </a:r>
            </a:p>
            <a:p>
              <a:pPr marL="171450" indent="-171450">
                <a:buFont typeface="Wingdings" charset="2"/>
                <a:buChar char="v"/>
              </a:pPr>
              <a:r>
                <a:rPr lang="ja-JP" altLang="en-US" sz="1200" dirty="0" smtClean="0">
                  <a:solidFill>
                    <a:schemeClr val="bg1"/>
                  </a:solidFill>
                  <a:effectLst>
                    <a:glow rad="228600">
                      <a:schemeClr val="accent2">
                        <a:satMod val="175000"/>
                        <a:alpha val="40000"/>
                      </a:schemeClr>
                    </a:glow>
                  </a:effectLst>
                </a:rPr>
                <a:t>ソフトウェア・ライセンスの削減</a:t>
              </a:r>
            </a:p>
            <a:p>
              <a:pPr marL="171450" indent="-171450">
                <a:buFont typeface="Wingdings" charset="2"/>
                <a:buChar char="v"/>
              </a:pPr>
              <a:r>
                <a:rPr kumimoji="1" lang="ja-JP" altLang="en-US" sz="1200" dirty="0" smtClean="0">
                  <a:solidFill>
                    <a:schemeClr val="bg1"/>
                  </a:solidFill>
                  <a:effectLst>
                    <a:glow rad="228600">
                      <a:schemeClr val="accent2">
                        <a:satMod val="175000"/>
                        <a:alpha val="40000"/>
                      </a:schemeClr>
                    </a:glow>
                  </a:effectLst>
                </a:rPr>
                <a:t>メンテナンスの簡素化</a:t>
              </a:r>
              <a:endParaRPr kumimoji="1" lang="ja-JP" altLang="en-US" sz="1200" dirty="0">
                <a:solidFill>
                  <a:schemeClr val="bg1"/>
                </a:solidFill>
                <a:effectLst>
                  <a:glow rad="228600">
                    <a:schemeClr val="accent2">
                      <a:satMod val="175000"/>
                      <a:alpha val="40000"/>
                    </a:schemeClr>
                  </a:glow>
                </a:effectLst>
              </a:endParaRPr>
            </a:p>
          </p:txBody>
        </p:sp>
        <p:sp>
          <p:nvSpPr>
            <p:cNvPr id="3" name="角丸四角形 2"/>
            <p:cNvSpPr/>
            <p:nvPr/>
          </p:nvSpPr>
          <p:spPr bwMode="auto">
            <a:xfrm>
              <a:off x="5040313" y="3755504"/>
              <a:ext cx="3420119" cy="288032"/>
            </a:xfrm>
            <a:prstGeom prst="roundRect">
              <a:avLst>
                <a:gd name="adj" fmla="val 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高速接続</a:t>
              </a:r>
              <a:r>
                <a:rPr kumimoji="0" lang="en-US" altLang="ja-JP" sz="1200" dirty="0">
                  <a:solidFill>
                    <a:srgbClr val="FFFFFF"/>
                  </a:solidFill>
                  <a:ea typeface="HG丸ｺﾞｼｯｸM-PRO" pitchFamily="50" charset="-128"/>
                </a:rPr>
                <a:t>:</a:t>
              </a:r>
              <a:r>
                <a:rPr kumimoji="0" lang="en-US" altLang="ja-JP" sz="1200" dirty="0" smtClean="0">
                  <a:solidFill>
                    <a:srgbClr val="FFFFFF"/>
                  </a:solidFill>
                  <a:ea typeface="HG丸ｺﾞｼｯｸM-PRO" pitchFamily="50" charset="-128"/>
                </a:rPr>
                <a:t> </a:t>
              </a:r>
              <a:r>
                <a:rPr kumimoji="0" lang="en-US" altLang="ja-JP" sz="1200" dirty="0" err="1" smtClean="0">
                  <a:solidFill>
                    <a:srgbClr val="FFFFFF"/>
                  </a:solidFill>
                  <a:ea typeface="HG丸ｺﾞｼｯｸM-PRO" pitchFamily="50" charset="-128"/>
                </a:rPr>
                <a:t>PCIe,InfiniBand,FC</a:t>
              </a:r>
              <a:r>
                <a:rPr kumimoji="0" lang="ja-JP" altLang="en-US" sz="1200" dirty="0" smtClean="0">
                  <a:solidFill>
                    <a:srgbClr val="FFFFFF"/>
                  </a:solidFill>
                  <a:ea typeface="HG丸ｺﾞｼｯｸM-PRO" pitchFamily="50" charset="-128"/>
                </a:rPr>
                <a:t>など</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71" name="角丸四角形 70"/>
            <p:cNvSpPr/>
            <p:nvPr/>
          </p:nvSpPr>
          <p:spPr bwMode="auto">
            <a:xfrm>
              <a:off x="5040313" y="2708920"/>
              <a:ext cx="3417887" cy="389384"/>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258043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フラッシュ</a:t>
            </a:r>
            <a:r>
              <a:rPr lang="en-US" altLang="ja-JP" dirty="0"/>
              <a:t>･</a:t>
            </a:r>
            <a:r>
              <a:rPr lang="ja-JP" altLang="en-US" dirty="0"/>
              <a:t>ストレージ／ </a:t>
            </a:r>
            <a:r>
              <a:rPr lang="ja-JP" altLang="en-US" dirty="0" smtClean="0"/>
              <a:t>普及の背景</a:t>
            </a:r>
            <a:endParaRPr kumimoji="1" lang="ja-JP" altLang="en-US" dirty="0"/>
          </a:p>
        </p:txBody>
      </p:sp>
      <p:grpSp>
        <p:nvGrpSpPr>
          <p:cNvPr id="10" name="図形グループ 9"/>
          <p:cNvGrpSpPr/>
          <p:nvPr/>
        </p:nvGrpSpPr>
        <p:grpSpPr>
          <a:xfrm>
            <a:off x="533400" y="2057400"/>
            <a:ext cx="1981200" cy="4038600"/>
            <a:chOff x="533400" y="2057400"/>
            <a:chExt cx="1981200" cy="4038600"/>
          </a:xfrm>
        </p:grpSpPr>
        <p:sp>
          <p:nvSpPr>
            <p:cNvPr id="14" name="角丸四角形 13"/>
            <p:cNvSpPr/>
            <p:nvPr/>
          </p:nvSpPr>
          <p:spPr bwMode="auto">
            <a:xfrm>
              <a:off x="533400" y="2057400"/>
              <a:ext cx="1981200" cy="4038600"/>
            </a:xfrm>
            <a:prstGeom prst="roundRect">
              <a:avLst>
                <a:gd name="adj" fmla="val 0"/>
              </a:avLst>
            </a:prstGeom>
            <a:solidFill>
              <a:schemeClr val="bg1"/>
            </a:solidFill>
            <a:ln>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 name="図 2"/>
            <p:cNvPicPr>
              <a:picLocks noChangeAspect="1"/>
            </p:cNvPicPr>
            <p:nvPr/>
          </p:nvPicPr>
          <p:blipFill>
            <a:blip r:embed="rId2">
              <a:clrChange>
                <a:clrFrom>
                  <a:srgbClr val="FFFFFF"/>
                </a:clrFrom>
                <a:clrTo>
                  <a:srgbClr val="FFFFFF">
                    <a:alpha val="0"/>
                  </a:srgbClr>
                </a:clrTo>
              </a:clrChange>
            </a:blip>
            <a:stretch>
              <a:fillRect/>
            </a:stretch>
          </p:blipFill>
          <p:spPr>
            <a:xfrm>
              <a:off x="914400" y="5334000"/>
              <a:ext cx="1143000" cy="672941"/>
            </a:xfrm>
            <a:prstGeom prst="rect">
              <a:avLst/>
            </a:prstGeom>
          </p:spPr>
        </p:pic>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990600" y="4800600"/>
              <a:ext cx="519980" cy="563922"/>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990599" y="3200400"/>
              <a:ext cx="990601" cy="390297"/>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a:off x="914400" y="3352800"/>
              <a:ext cx="1161762" cy="1295400"/>
            </a:xfrm>
            <a:prstGeom prst="rect">
              <a:avLst/>
            </a:prstGeom>
          </p:spPr>
        </p:pic>
        <p:pic>
          <p:nvPicPr>
            <p:cNvPr id="7" name="図 6"/>
            <p:cNvPicPr>
              <a:picLocks noChangeAspect="1"/>
            </p:cNvPicPr>
            <p:nvPr/>
          </p:nvPicPr>
          <p:blipFill>
            <a:blip r:embed="rId6">
              <a:clrChange>
                <a:clrFrom>
                  <a:srgbClr val="FFFFFF"/>
                </a:clrFrom>
                <a:clrTo>
                  <a:srgbClr val="FFFFFF">
                    <a:alpha val="0"/>
                  </a:srgbClr>
                </a:clrTo>
              </a:clrChange>
            </a:blip>
            <a:stretch>
              <a:fillRect/>
            </a:stretch>
          </p:blipFill>
          <p:spPr>
            <a:xfrm>
              <a:off x="914400" y="2438400"/>
              <a:ext cx="1264170" cy="838200"/>
            </a:xfrm>
            <a:prstGeom prst="rect">
              <a:avLst/>
            </a:prstGeom>
          </p:spPr>
        </p:pic>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976039" y="2133600"/>
              <a:ext cx="1081361" cy="480604"/>
            </a:xfrm>
            <a:prstGeom prst="rect">
              <a:avLst/>
            </a:prstGeom>
          </p:spPr>
        </p:pic>
      </p:grpSp>
      <p:sp>
        <p:nvSpPr>
          <p:cNvPr id="9" name="角丸四角形 8"/>
          <p:cNvSpPr/>
          <p:nvPr/>
        </p:nvSpPr>
        <p:spPr bwMode="auto">
          <a:xfrm>
            <a:off x="457200" y="1295400"/>
            <a:ext cx="8229600" cy="533400"/>
          </a:xfrm>
          <a:prstGeom prst="roundRect">
            <a:avLst>
              <a:gd name="adj" fmla="val 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21" name="角丸四角形 20"/>
          <p:cNvSpPr/>
          <p:nvPr/>
        </p:nvSpPr>
        <p:spPr bwMode="auto">
          <a:xfrm>
            <a:off x="3347864" y="2060848"/>
            <a:ext cx="2520280" cy="4032448"/>
          </a:xfrm>
          <a:prstGeom prst="roundRect">
            <a:avLst>
              <a:gd name="adj" fmla="val 0"/>
            </a:avLst>
          </a:prstGeom>
          <a:solidFill>
            <a:srgbClr val="FF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ja-JP" altLang="en-US" sz="1400" dirty="0"/>
              <a:t>フラッシュの容量当たり単価が高く</a:t>
            </a:r>
            <a:r>
              <a:rPr lang="en-US" altLang="ja-JP" sz="1400" dirty="0"/>
              <a:t>HDD</a:t>
            </a:r>
            <a:r>
              <a:rPr lang="ja-JP" altLang="en-US" sz="1400" dirty="0"/>
              <a:t>との差がなかなか縮まらなかった</a:t>
            </a:r>
            <a:r>
              <a:rPr lang="ja-JP" altLang="en-US" sz="1400" dirty="0" smtClean="0"/>
              <a:t>。</a:t>
            </a:r>
            <a:endParaRPr lang="en-US" altLang="ja-JP" sz="1400" dirty="0" smtClean="0"/>
          </a:p>
          <a:p>
            <a:pPr marL="171450" indent="-171450">
              <a:buFont typeface="Wingdings" charset="2"/>
              <a:buChar char="v"/>
            </a:pPr>
            <a:endParaRPr lang="en-US" altLang="ja-JP" sz="1400" dirty="0" smtClean="0"/>
          </a:p>
          <a:p>
            <a:pPr marL="171450" indent="-171450">
              <a:buFont typeface="Wingdings" charset="2"/>
              <a:buChar char="v"/>
            </a:pPr>
            <a:r>
              <a:rPr lang="ja-JP" altLang="en-US" sz="1400" dirty="0" smtClean="0"/>
              <a:t>フラッシュストレージ</a:t>
            </a:r>
            <a:r>
              <a:rPr lang="ja-JP" altLang="en-US" sz="1400" dirty="0"/>
              <a:t>の特性に起因する信頼性が問題視された</a:t>
            </a:r>
            <a:r>
              <a:rPr lang="ja-JP" altLang="en-US" sz="1400" dirty="0" smtClean="0"/>
              <a:t>。</a:t>
            </a:r>
            <a:endParaRPr lang="en-US" altLang="ja-JP" sz="1400" dirty="0" smtClean="0"/>
          </a:p>
          <a:p>
            <a:pPr marL="171450" indent="-171450">
              <a:buFont typeface="Wingdings" charset="2"/>
              <a:buChar char="v"/>
            </a:pPr>
            <a:endParaRPr lang="en-US" altLang="ja-JP" sz="1400" dirty="0"/>
          </a:p>
          <a:p>
            <a:pPr marL="171450" indent="-171450">
              <a:buFont typeface="Wingdings" charset="2"/>
              <a:buChar char="v"/>
            </a:pPr>
            <a:r>
              <a:rPr lang="en-US" altLang="ja-JP" sz="1400" dirty="0"/>
              <a:t>HDD</a:t>
            </a:r>
            <a:r>
              <a:rPr lang="ja-JP" altLang="en-US" sz="1400" dirty="0"/>
              <a:t>の</a:t>
            </a:r>
            <a:r>
              <a:rPr lang="en-US" altLang="ja-JP" sz="1400" dirty="0"/>
              <a:t>IF(ATA,SATA</a:t>
            </a:r>
            <a:r>
              <a:rPr lang="ja-JP" altLang="en-US" sz="1400" dirty="0"/>
              <a:t>など</a:t>
            </a:r>
            <a:r>
              <a:rPr lang="en-US" altLang="ja-JP" sz="1400" dirty="0"/>
              <a:t>)</a:t>
            </a:r>
            <a:r>
              <a:rPr lang="ja-JP" altLang="en-US" sz="1400" dirty="0"/>
              <a:t>が普及しフラッシュの特性を活かした仕組みの普及が阻害されていた。</a:t>
            </a:r>
          </a:p>
        </p:txBody>
      </p:sp>
      <p:grpSp>
        <p:nvGrpSpPr>
          <p:cNvPr id="13" name="図形グループ 12"/>
          <p:cNvGrpSpPr/>
          <p:nvPr/>
        </p:nvGrpSpPr>
        <p:grpSpPr>
          <a:xfrm>
            <a:off x="5796136" y="2060848"/>
            <a:ext cx="2880320" cy="4032448"/>
            <a:chOff x="5796136" y="2060848"/>
            <a:chExt cx="2880320" cy="4032448"/>
          </a:xfrm>
        </p:grpSpPr>
        <p:sp>
          <p:nvSpPr>
            <p:cNvPr id="11" name="角丸四角形 10"/>
            <p:cNvSpPr/>
            <p:nvPr/>
          </p:nvSpPr>
          <p:spPr bwMode="auto">
            <a:xfrm>
              <a:off x="6156176" y="2060848"/>
              <a:ext cx="2520280" cy="4032448"/>
            </a:xfrm>
            <a:prstGeom prst="roundRect">
              <a:avLst>
                <a:gd name="adj" fmla="val 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Ø"/>
              </a:pPr>
              <a:r>
                <a:rPr lang="ja-JP" altLang="en-US" sz="1400" dirty="0"/>
                <a:t>エラー訂正や障害対策の機能</a:t>
              </a:r>
              <a:r>
                <a:rPr lang="ja-JP" altLang="en-US" sz="1400" dirty="0" smtClean="0"/>
                <a:t>がソフトウェア、ファームウェアで対応できるようになり、</a:t>
              </a:r>
              <a:r>
                <a:rPr lang="ja-JP" altLang="en-US" sz="1400" dirty="0"/>
                <a:t>書き換え回数上限や耐障害性の懸念がほぼ払拭</a:t>
              </a:r>
              <a:endParaRPr lang="en-US" altLang="ja-JP" sz="1400" dirty="0"/>
            </a:p>
            <a:p>
              <a:pPr marL="171450" indent="-171450">
                <a:buFont typeface="Wingdings" charset="2"/>
                <a:buChar char="Ø"/>
              </a:pPr>
              <a:r>
                <a:rPr lang="ja-JP" altLang="en-US" sz="1400" dirty="0"/>
                <a:t>コンシューマー市場で</a:t>
              </a:r>
              <a:r>
                <a:rPr lang="ja-JP" altLang="en-US" sz="1400" dirty="0" smtClean="0"/>
                <a:t>の普及</a:t>
              </a:r>
              <a:r>
                <a:rPr lang="ja-JP" altLang="en-US" sz="1400" dirty="0"/>
                <a:t>に</a:t>
              </a:r>
              <a:r>
                <a:rPr lang="ja-JP" altLang="en-US" sz="1400" dirty="0" smtClean="0"/>
                <a:t>より容量</a:t>
              </a:r>
              <a:r>
                <a:rPr lang="ja-JP" altLang="en-US" sz="1400" dirty="0"/>
                <a:t>当たり単価が大きく</a:t>
              </a:r>
              <a:r>
                <a:rPr lang="ja-JP" altLang="en-US" sz="1400" dirty="0" smtClean="0"/>
                <a:t>低下</a:t>
              </a:r>
              <a:r>
                <a:rPr lang="ja-JP" altLang="en-US" sz="1000" dirty="0" smtClean="0"/>
                <a:t>（</a:t>
              </a:r>
              <a:r>
                <a:rPr lang="ja-JP" altLang="en-US" sz="1000" dirty="0"/>
                <a:t>普及の基準とされていた「</a:t>
              </a:r>
              <a:r>
                <a:rPr lang="en-US" altLang="ja-JP" sz="1000" dirty="0"/>
                <a:t>1GB</a:t>
              </a:r>
              <a:r>
                <a:rPr lang="ja-JP" altLang="en-US" sz="1000" dirty="0"/>
                <a:t>当たり単価</a:t>
              </a:r>
              <a:r>
                <a:rPr lang="en-US" altLang="ja-JP" sz="1000" dirty="0"/>
                <a:t>1</a:t>
              </a:r>
              <a:r>
                <a:rPr lang="ja-JP" altLang="en-US" sz="1000" dirty="0"/>
                <a:t>ドル未満」を</a:t>
              </a:r>
              <a:r>
                <a:rPr lang="en-US" altLang="ja-JP" sz="1000" dirty="0"/>
                <a:t>2012</a:t>
              </a:r>
              <a:r>
                <a:rPr lang="ja-JP" altLang="en-US" sz="1000" dirty="0"/>
                <a:t>年に達成）</a:t>
              </a:r>
              <a:endParaRPr lang="en-US" altLang="ja-JP" sz="1000" dirty="0"/>
            </a:p>
            <a:p>
              <a:pPr marL="171450" indent="-171450">
                <a:buFont typeface="Wingdings" charset="2"/>
                <a:buChar char="Ø"/>
              </a:pPr>
              <a:r>
                <a:rPr lang="ja-JP" altLang="en-US" sz="1400" dirty="0"/>
                <a:t>業務アプリケーションや</a:t>
              </a:r>
              <a:r>
                <a:rPr lang="en-US" altLang="ja-JP" sz="1400" dirty="0"/>
                <a:t>DB</a:t>
              </a:r>
              <a:r>
                <a:rPr lang="ja-JP" altLang="en-US" sz="1400" dirty="0"/>
                <a:t>のインメモリー技術などストレージ以外でも進化</a:t>
              </a:r>
            </a:p>
          </p:txBody>
        </p:sp>
        <p:sp>
          <p:nvSpPr>
            <p:cNvPr id="12" name="右矢印 11"/>
            <p:cNvSpPr/>
            <p:nvPr/>
          </p:nvSpPr>
          <p:spPr bwMode="auto">
            <a:xfrm>
              <a:off x="5796136" y="3645024"/>
              <a:ext cx="432048" cy="720080"/>
            </a:xfrm>
            <a:prstGeom prst="rightArrow">
              <a:avLst/>
            </a:prstGeom>
            <a:solidFill>
              <a:srgbClr val="FF66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ホームベース 14"/>
          <p:cNvSpPr/>
          <p:nvPr/>
        </p:nvSpPr>
        <p:spPr bwMode="auto">
          <a:xfrm>
            <a:off x="2286000" y="28194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高速</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en-US" altLang="ja-JP" sz="800" dirty="0" smtClean="0">
                <a:solidFill>
                  <a:srgbClr val="FFFFFF"/>
                </a:solidFill>
                <a:ea typeface="HG丸ｺﾞｼｯｸM-PRO" pitchFamily="50" charset="-128"/>
              </a:rPr>
              <a:t>HDD</a:t>
            </a:r>
            <a:r>
              <a:rPr kumimoji="0" lang="ja-JP" altLang="en-US" sz="800" dirty="0" smtClean="0">
                <a:solidFill>
                  <a:srgbClr val="FFFFFF"/>
                </a:solidFill>
                <a:ea typeface="HG丸ｺﾞｼｯｸM-PRO" pitchFamily="50" charset="-128"/>
              </a:rPr>
              <a:t>の</a:t>
            </a:r>
            <a:r>
              <a:rPr kumimoji="0" lang="en-US" altLang="ja-JP" sz="800" dirty="0" smtClean="0">
                <a:solidFill>
                  <a:srgbClr val="FFFFFF"/>
                </a:solidFill>
                <a:ea typeface="HG丸ｺﾞｼｯｸM-PRO" pitchFamily="50" charset="-128"/>
              </a:rPr>
              <a:t>1000</a:t>
            </a:r>
            <a:r>
              <a:rPr kumimoji="0" lang="ja-JP" altLang="en-US" sz="800" dirty="0" smtClean="0">
                <a:solidFill>
                  <a:srgbClr val="FFFFFF"/>
                </a:solidFill>
                <a:ea typeface="HG丸ｺﾞｼｯｸM-PRO" pitchFamily="50" charset="-128"/>
              </a:rPr>
              <a:t>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0" name="ホームベース 59"/>
          <p:cNvSpPr/>
          <p:nvPr/>
        </p:nvSpPr>
        <p:spPr bwMode="auto">
          <a:xfrm>
            <a:off x="2286000" y="36576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高密度</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ja-JP" altLang="en-US" sz="800" dirty="0" smtClean="0">
                <a:solidFill>
                  <a:srgbClr val="FFFFFF"/>
                </a:solidFill>
                <a:ea typeface="HG丸ｺﾞｼｯｸM-PRO" pitchFamily="50" charset="-128"/>
              </a:rPr>
              <a:t>設置面積）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1" name="ホームベース 60"/>
          <p:cNvSpPr/>
          <p:nvPr/>
        </p:nvSpPr>
        <p:spPr bwMode="auto">
          <a:xfrm>
            <a:off x="2286000" y="44958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低消費電力</a:t>
            </a:r>
          </a:p>
        </p:txBody>
      </p:sp>
    </p:spTree>
    <p:extLst>
      <p:ext uri="{BB962C8B-B14F-4D97-AF65-F5344CB8AC3E}">
        <p14:creationId xmlns:p14="http://schemas.microsoft.com/office/powerpoint/2010/main" val="10385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60"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フリーフォーム 318"/>
          <p:cNvSpPr/>
          <p:nvPr/>
        </p:nvSpPr>
        <p:spPr>
          <a:xfrm>
            <a:off x="1026583" y="1268761"/>
            <a:ext cx="593089" cy="2808312"/>
          </a:xfrm>
          <a:custGeom>
            <a:avLst/>
            <a:gdLst>
              <a:gd name="connsiteX0" fmla="*/ 74084 w 582084"/>
              <a:gd name="connsiteY0" fmla="*/ 455083 h 2804583"/>
              <a:gd name="connsiteX1" fmla="*/ 550334 w 582084"/>
              <a:gd name="connsiteY1" fmla="*/ 0 h 2804583"/>
              <a:gd name="connsiteX2" fmla="*/ 582084 w 582084"/>
              <a:gd name="connsiteY2" fmla="*/ 2804583 h 2804583"/>
              <a:gd name="connsiteX3" fmla="*/ 0 w 582084"/>
              <a:gd name="connsiteY3" fmla="*/ 476250 h 2804583"/>
              <a:gd name="connsiteX0" fmla="*/ 74084 w 585800"/>
              <a:gd name="connsiteY0" fmla="*/ 455083 h 2804583"/>
              <a:gd name="connsiteX1" fmla="*/ 585800 w 585800"/>
              <a:gd name="connsiteY1" fmla="*/ 0 h 2804583"/>
              <a:gd name="connsiteX2" fmla="*/ 582084 w 585800"/>
              <a:gd name="connsiteY2" fmla="*/ 2804583 h 2804583"/>
              <a:gd name="connsiteX3" fmla="*/ 0 w 585800"/>
              <a:gd name="connsiteY3" fmla="*/ 476250 h 2804583"/>
              <a:gd name="connsiteX0" fmla="*/ 74084 w 589907"/>
              <a:gd name="connsiteY0" fmla="*/ 455083 h 2804583"/>
              <a:gd name="connsiteX1" fmla="*/ 585800 w 589907"/>
              <a:gd name="connsiteY1" fmla="*/ 0 h 2804583"/>
              <a:gd name="connsiteX2" fmla="*/ 582084 w 589907"/>
              <a:gd name="connsiteY2" fmla="*/ 2804583 h 2804583"/>
              <a:gd name="connsiteX3" fmla="*/ 0 w 589907"/>
              <a:gd name="connsiteY3" fmla="*/ 476250 h 2804583"/>
              <a:gd name="connsiteX0" fmla="*/ 14972 w 589908"/>
              <a:gd name="connsiteY0" fmla="*/ 465652 h 2804583"/>
              <a:gd name="connsiteX1" fmla="*/ 585800 w 589908"/>
              <a:gd name="connsiteY1" fmla="*/ 0 h 2804583"/>
              <a:gd name="connsiteX2" fmla="*/ 582084 w 589908"/>
              <a:gd name="connsiteY2" fmla="*/ 2804583 h 2804583"/>
              <a:gd name="connsiteX3" fmla="*/ 0 w 589908"/>
              <a:gd name="connsiteY3" fmla="*/ 476250 h 2804583"/>
            </a:gdLst>
            <a:ahLst/>
            <a:cxnLst>
              <a:cxn ang="0">
                <a:pos x="connsiteX0" y="connsiteY0"/>
              </a:cxn>
              <a:cxn ang="0">
                <a:pos x="connsiteX1" y="connsiteY1"/>
              </a:cxn>
              <a:cxn ang="0">
                <a:pos x="connsiteX2" y="connsiteY2"/>
              </a:cxn>
              <a:cxn ang="0">
                <a:pos x="connsiteX3" y="connsiteY3"/>
              </a:cxn>
            </a:cxnLst>
            <a:rect l="l" t="t" r="r" b="b"/>
            <a:pathLst>
              <a:path w="589908" h="2804583">
                <a:moveTo>
                  <a:pt x="14972" y="465652"/>
                </a:moveTo>
                <a:lnTo>
                  <a:pt x="585800" y="0"/>
                </a:lnTo>
                <a:cubicBezTo>
                  <a:pt x="596383" y="934861"/>
                  <a:pt x="583323" y="1869722"/>
                  <a:pt x="582084" y="2804583"/>
                </a:cubicBezTo>
                <a:lnTo>
                  <a:pt x="0" y="476250"/>
                </a:lnTo>
              </a:path>
            </a:pathLst>
          </a:custGeom>
          <a:gradFill flip="none" rotWithShape="1">
            <a:gsLst>
              <a:gs pos="0">
                <a:srgbClr val="0000FF"/>
              </a:gs>
              <a:gs pos="100000">
                <a:srgbClr val="FFFF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ホームベース 303"/>
          <p:cNvSpPr/>
          <p:nvPr/>
        </p:nvSpPr>
        <p:spPr bwMode="auto">
          <a:xfrm flipH="1">
            <a:off x="5148064" y="5733256"/>
            <a:ext cx="357944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ソフトウェア</a:t>
            </a:r>
            <a:r>
              <a:rPr kumimoji="0" lang="ja-JP" altLang="en-US" sz="1200" dirty="0" smtClean="0">
                <a:solidFill>
                  <a:schemeClr val="bg1"/>
                </a:solidFill>
                <a:ea typeface="HG丸ｺﾞｼｯｸM-PRO" pitchFamily="50" charset="-128"/>
              </a:rPr>
              <a:t>として提供される場合と</a:t>
            </a:r>
          </a:p>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アプライアンスとして提供される場合</a:t>
            </a:r>
          </a:p>
        </p:txBody>
      </p:sp>
      <p:sp>
        <p:nvSpPr>
          <p:cNvPr id="305" name="ホームベース 304"/>
          <p:cNvSpPr/>
          <p:nvPr/>
        </p:nvSpPr>
        <p:spPr bwMode="auto">
          <a:xfrm flipH="1">
            <a:off x="5148064" y="4293096"/>
            <a:ext cx="3579440" cy="6858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200" dirty="0" smtClean="0">
                <a:solidFill>
                  <a:schemeClr val="bg1"/>
                </a:solidFill>
                <a:ea typeface="HG丸ｺﾞｼｯｸM-PRO" pitchFamily="50" charset="-128"/>
              </a:rPr>
              <a:t>ハードディスクなどの不揮発性媒体である</a:t>
            </a:r>
          </a:p>
          <a:p>
            <a:pPr algn="ctr">
              <a:spcBef>
                <a:spcPts val="0"/>
              </a:spcBef>
            </a:pPr>
            <a:r>
              <a:rPr kumimoji="0" lang="ja-JP" altLang="en-US" sz="1200" dirty="0" smtClean="0">
                <a:solidFill>
                  <a:schemeClr val="bg1"/>
                </a:solidFill>
                <a:ea typeface="HG丸ｺﾞｼｯｸM-PRO" pitchFamily="50" charset="-128"/>
              </a:rPr>
              <a:t>二次</a:t>
            </a:r>
            <a:r>
              <a:rPr kumimoji="0" lang="ja-JP" altLang="en-US" sz="1200" dirty="0">
                <a:solidFill>
                  <a:schemeClr val="bg1"/>
                </a:solidFill>
                <a:ea typeface="HG丸ｺﾞｼｯｸM-PRO" pitchFamily="50" charset="-128"/>
              </a:rPr>
              <a:t>記憶</a:t>
            </a:r>
            <a:r>
              <a:rPr kumimoji="0" lang="ja-JP" altLang="ja-JP" sz="1200" dirty="0" smtClean="0">
                <a:solidFill>
                  <a:schemeClr val="bg1"/>
                </a:solidFill>
                <a:ea typeface="HG丸ｺﾞｼｯｸM-PRO" pitchFamily="50" charset="-128"/>
              </a:rPr>
              <a:t>（</a:t>
            </a:r>
            <a:r>
              <a:rPr kumimoji="0" lang="ja-JP" altLang="en-US" sz="1200" dirty="0" smtClean="0">
                <a:solidFill>
                  <a:schemeClr val="bg1"/>
                </a:solidFill>
                <a:ea typeface="HG丸ｺﾞｼｯｸM-PRO" pitchFamily="50" charset="-128"/>
              </a:rPr>
              <a:t>ストレージ）にリアルタイムで</a:t>
            </a:r>
          </a:p>
          <a:p>
            <a:pPr algn="ctr">
              <a:spcBef>
                <a:spcPts val="0"/>
              </a:spcBef>
            </a:pPr>
            <a:r>
              <a:rPr kumimoji="0" lang="ja-JP" altLang="en-US" sz="1200" dirty="0" smtClean="0">
                <a:solidFill>
                  <a:schemeClr val="bg1"/>
                </a:solidFill>
                <a:ea typeface="HG丸ｺﾞｼｯｸM-PRO" pitchFamily="50" charset="-128"/>
              </a:rPr>
              <a:t>データの永続化を行わない</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06" name="ホームベース 305"/>
          <p:cNvSpPr/>
          <p:nvPr/>
        </p:nvSpPr>
        <p:spPr bwMode="auto">
          <a:xfrm flipH="1">
            <a:off x="5148064" y="5013176"/>
            <a:ext cx="3579440" cy="685800"/>
          </a:xfrm>
          <a:prstGeom prst="homePlate">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リセットや電源が切断されても</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algn="ctr">
              <a:spcBef>
                <a:spcPct val="20000"/>
              </a:spcBef>
            </a:pPr>
            <a:r>
              <a:rPr kumimoji="0" lang="ja-JP" altLang="en-US" sz="1200" dirty="0" smtClean="0">
                <a:solidFill>
                  <a:schemeClr val="bg1"/>
                </a:solidFill>
                <a:latin typeface="Arial" charset="0"/>
                <a:ea typeface="HG丸ｺﾞｼｯｸM-PRO" pitchFamily="50" charset="-128"/>
              </a:rPr>
              <a:t>ログとスナップショットからデータを</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復元</a:t>
            </a:r>
          </a:p>
        </p:txBody>
      </p:sp>
      <p:sp>
        <p:nvSpPr>
          <p:cNvPr id="26" name="角丸四角形 25"/>
          <p:cNvSpPr/>
          <p:nvPr/>
        </p:nvSpPr>
        <p:spPr bwMode="auto">
          <a:xfrm>
            <a:off x="1547664" y="1268760"/>
            <a:ext cx="3024336" cy="2808312"/>
          </a:xfrm>
          <a:prstGeom prst="roundRect">
            <a:avLst>
              <a:gd name="adj" fmla="val 0"/>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インメモリー・データベース</a:t>
            </a:r>
            <a:endParaRPr kumimoji="1" lang="ja-JP" altLang="en-US" dirty="0"/>
          </a:p>
        </p:txBody>
      </p:sp>
      <p:pic>
        <p:nvPicPr>
          <p:cNvPr id="6" name="Picture 117" descr="MCj04316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1106432" cy="108441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図形グループ 3"/>
          <p:cNvGrpSpPr/>
          <p:nvPr/>
        </p:nvGrpSpPr>
        <p:grpSpPr>
          <a:xfrm>
            <a:off x="1802458" y="2780928"/>
            <a:ext cx="2448272" cy="1152128"/>
            <a:chOff x="2090490" y="3573016"/>
            <a:chExt cx="2448272" cy="1152128"/>
          </a:xfrm>
        </p:grpSpPr>
        <p:sp>
          <p:nvSpPr>
            <p:cNvPr id="34" name="正方形/長方形 33"/>
            <p:cNvSpPr/>
            <p:nvPr/>
          </p:nvSpPr>
          <p:spPr bwMode="auto">
            <a:xfrm>
              <a:off x="209049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正方形/長方形 34"/>
            <p:cNvSpPr/>
            <p:nvPr/>
          </p:nvSpPr>
          <p:spPr bwMode="auto">
            <a:xfrm>
              <a:off x="223450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正方形/長方形 35"/>
            <p:cNvSpPr/>
            <p:nvPr/>
          </p:nvSpPr>
          <p:spPr bwMode="auto">
            <a:xfrm>
              <a:off x="237852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252253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266655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281057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bwMode="auto">
            <a:xfrm>
              <a:off x="295458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正方形/長方形 40"/>
            <p:cNvSpPr/>
            <p:nvPr/>
          </p:nvSpPr>
          <p:spPr bwMode="auto">
            <a:xfrm>
              <a:off x="309860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正方形/長方形 41"/>
            <p:cNvSpPr/>
            <p:nvPr/>
          </p:nvSpPr>
          <p:spPr bwMode="auto">
            <a:xfrm>
              <a:off x="324261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338663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正方形/長方形 43"/>
            <p:cNvSpPr/>
            <p:nvPr/>
          </p:nvSpPr>
          <p:spPr bwMode="auto">
            <a:xfrm>
              <a:off x="353065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正方形/長方形 44"/>
            <p:cNvSpPr/>
            <p:nvPr/>
          </p:nvSpPr>
          <p:spPr bwMode="auto">
            <a:xfrm>
              <a:off x="367466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正方形/長方形 45"/>
            <p:cNvSpPr/>
            <p:nvPr/>
          </p:nvSpPr>
          <p:spPr bwMode="auto">
            <a:xfrm>
              <a:off x="381868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正方形/長方形 46"/>
            <p:cNvSpPr/>
            <p:nvPr/>
          </p:nvSpPr>
          <p:spPr bwMode="auto">
            <a:xfrm>
              <a:off x="396269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正方形/長方形 47"/>
            <p:cNvSpPr/>
            <p:nvPr/>
          </p:nvSpPr>
          <p:spPr bwMode="auto">
            <a:xfrm>
              <a:off x="410671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正方形/長方形 48"/>
            <p:cNvSpPr/>
            <p:nvPr/>
          </p:nvSpPr>
          <p:spPr bwMode="auto">
            <a:xfrm>
              <a:off x="425073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正方形/長方形 49"/>
            <p:cNvSpPr/>
            <p:nvPr/>
          </p:nvSpPr>
          <p:spPr bwMode="auto">
            <a:xfrm>
              <a:off x="439474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209049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223450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237852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52253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266655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281057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295458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309860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324261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正方形/長方形 74"/>
            <p:cNvSpPr/>
            <p:nvPr/>
          </p:nvSpPr>
          <p:spPr bwMode="auto">
            <a:xfrm>
              <a:off x="338663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 name="正方形/長方形 75"/>
            <p:cNvSpPr/>
            <p:nvPr/>
          </p:nvSpPr>
          <p:spPr bwMode="auto">
            <a:xfrm>
              <a:off x="353065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367466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381868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396269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正方形/長方形 79"/>
            <p:cNvSpPr/>
            <p:nvPr/>
          </p:nvSpPr>
          <p:spPr bwMode="auto">
            <a:xfrm>
              <a:off x="410671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1" name="正方形/長方形 80"/>
            <p:cNvSpPr/>
            <p:nvPr/>
          </p:nvSpPr>
          <p:spPr bwMode="auto">
            <a:xfrm>
              <a:off x="425073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439474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209049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223450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237852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252253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266655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281057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295458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309860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324261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338663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353065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67466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81868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96269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410671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425073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439474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209049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223450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237852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252253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266655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281057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295458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309860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324261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338663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353065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367466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381868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96269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410671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425073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439474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正方形/長方形 161"/>
            <p:cNvSpPr/>
            <p:nvPr/>
          </p:nvSpPr>
          <p:spPr bwMode="auto">
            <a:xfrm>
              <a:off x="209049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正方形/長方形 162"/>
            <p:cNvSpPr/>
            <p:nvPr/>
          </p:nvSpPr>
          <p:spPr bwMode="auto">
            <a:xfrm>
              <a:off x="223450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237852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252253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266655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281057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295458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309860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324261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338663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353065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367466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381868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396269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410671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425073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439474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209049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223450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237852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252253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266655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281057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295458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09860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24261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338663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353065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367466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381868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396269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10671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425073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439474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209049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223450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237852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252253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266655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281057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295458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09860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24261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38663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53065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367466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381868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396269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10671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25073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39474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8" name="正方形/長方形 257"/>
            <p:cNvSpPr/>
            <p:nvPr/>
          </p:nvSpPr>
          <p:spPr bwMode="auto">
            <a:xfrm>
              <a:off x="209049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9" name="正方形/長方形 258"/>
            <p:cNvSpPr/>
            <p:nvPr/>
          </p:nvSpPr>
          <p:spPr bwMode="auto">
            <a:xfrm>
              <a:off x="223450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0" name="正方形/長方形 259"/>
            <p:cNvSpPr/>
            <p:nvPr/>
          </p:nvSpPr>
          <p:spPr bwMode="auto">
            <a:xfrm>
              <a:off x="237852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1" name="正方形/長方形 260"/>
            <p:cNvSpPr/>
            <p:nvPr/>
          </p:nvSpPr>
          <p:spPr bwMode="auto">
            <a:xfrm>
              <a:off x="252253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2" name="正方形/長方形 261"/>
            <p:cNvSpPr/>
            <p:nvPr/>
          </p:nvSpPr>
          <p:spPr bwMode="auto">
            <a:xfrm>
              <a:off x="266655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3" name="正方形/長方形 262"/>
            <p:cNvSpPr/>
            <p:nvPr/>
          </p:nvSpPr>
          <p:spPr bwMode="auto">
            <a:xfrm>
              <a:off x="281057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4" name="正方形/長方形 263"/>
            <p:cNvSpPr/>
            <p:nvPr/>
          </p:nvSpPr>
          <p:spPr bwMode="auto">
            <a:xfrm>
              <a:off x="295458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5" name="正方形/長方形 264"/>
            <p:cNvSpPr/>
            <p:nvPr/>
          </p:nvSpPr>
          <p:spPr bwMode="auto">
            <a:xfrm>
              <a:off x="309860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6" name="正方形/長方形 265"/>
            <p:cNvSpPr/>
            <p:nvPr/>
          </p:nvSpPr>
          <p:spPr bwMode="auto">
            <a:xfrm>
              <a:off x="324261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7" name="正方形/長方形 266"/>
            <p:cNvSpPr/>
            <p:nvPr/>
          </p:nvSpPr>
          <p:spPr bwMode="auto">
            <a:xfrm>
              <a:off x="338663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8" name="正方形/長方形 267"/>
            <p:cNvSpPr/>
            <p:nvPr/>
          </p:nvSpPr>
          <p:spPr bwMode="auto">
            <a:xfrm>
              <a:off x="353065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9" name="正方形/長方形 268"/>
            <p:cNvSpPr/>
            <p:nvPr/>
          </p:nvSpPr>
          <p:spPr bwMode="auto">
            <a:xfrm>
              <a:off x="367466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0" name="正方形/長方形 269"/>
            <p:cNvSpPr/>
            <p:nvPr/>
          </p:nvSpPr>
          <p:spPr bwMode="auto">
            <a:xfrm>
              <a:off x="381868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1" name="正方形/長方形 270"/>
            <p:cNvSpPr/>
            <p:nvPr/>
          </p:nvSpPr>
          <p:spPr bwMode="auto">
            <a:xfrm>
              <a:off x="396269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2" name="正方形/長方形 271"/>
            <p:cNvSpPr/>
            <p:nvPr/>
          </p:nvSpPr>
          <p:spPr bwMode="auto">
            <a:xfrm>
              <a:off x="410671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3" name="正方形/長方形 272"/>
            <p:cNvSpPr/>
            <p:nvPr/>
          </p:nvSpPr>
          <p:spPr bwMode="auto">
            <a:xfrm>
              <a:off x="425073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4" name="正方形/長方形 273"/>
            <p:cNvSpPr/>
            <p:nvPr/>
          </p:nvSpPr>
          <p:spPr bwMode="auto">
            <a:xfrm>
              <a:off x="439474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91" name="角丸四角形 290"/>
          <p:cNvSpPr/>
          <p:nvPr/>
        </p:nvSpPr>
        <p:spPr bwMode="auto">
          <a:xfrm>
            <a:off x="1763688" y="2060848"/>
            <a:ext cx="2520280" cy="648072"/>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2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92" name="テキスト ボックス 291"/>
          <p:cNvSpPr txBox="1"/>
          <p:nvPr/>
        </p:nvSpPr>
        <p:spPr>
          <a:xfrm>
            <a:off x="1763688" y="1484784"/>
            <a:ext cx="2477887" cy="369332"/>
          </a:xfrm>
          <a:prstGeom prst="rect">
            <a:avLst/>
          </a:prstGeom>
          <a:noFill/>
        </p:spPr>
        <p:txBody>
          <a:bodyPr wrap="none" rtlCol="0">
            <a:spAutoFit/>
          </a:bodyPr>
          <a:lstStyle/>
          <a:p>
            <a:pPr algn="ctr"/>
            <a:r>
              <a:rPr lang="ja-JP" altLang="en-US" dirty="0" smtClean="0">
                <a:solidFill>
                  <a:srgbClr val="0000FF"/>
                </a:solidFill>
              </a:rPr>
              <a:t>揮発性メモリー</a:t>
            </a:r>
            <a:r>
              <a:rPr lang="en-US" altLang="ja-JP" dirty="0" smtClean="0">
                <a:solidFill>
                  <a:srgbClr val="0000FF"/>
                </a:solidFill>
              </a:rPr>
              <a:t>(DRAM)</a:t>
            </a:r>
            <a:endParaRPr kumimoji="1" lang="ja-JP" altLang="en-US" dirty="0">
              <a:solidFill>
                <a:srgbClr val="0000FF"/>
              </a:solidFill>
            </a:endParaRPr>
          </a:p>
        </p:txBody>
      </p:sp>
      <p:cxnSp>
        <p:nvCxnSpPr>
          <p:cNvPr id="15" name="曲線コネクタ 14"/>
          <p:cNvCxnSpPr>
            <a:stCxn id="3" idx="4"/>
            <a:endCxn id="26" idx="3"/>
          </p:cNvCxnSpPr>
          <p:nvPr/>
        </p:nvCxnSpPr>
        <p:spPr bwMode="auto">
          <a:xfrm flipH="1" flipV="1">
            <a:off x="4572000" y="2672916"/>
            <a:ext cx="1" cy="3276364"/>
          </a:xfrm>
          <a:prstGeom prst="curvedConnector3">
            <a:avLst>
              <a:gd name="adj1" fmla="val -22860000000"/>
            </a:avLst>
          </a:prstGeom>
          <a:solidFill>
            <a:schemeClr val="bg1"/>
          </a:solidFill>
          <a:ln w="38100" cap="flat" cmpd="sng" algn="ctr">
            <a:solidFill>
              <a:srgbClr val="FF0000"/>
            </a:solidFill>
            <a:prstDash val="sysDash"/>
            <a:round/>
            <a:headEnd type="none" w="med" len="med"/>
            <a:tailEnd type="triangle"/>
          </a:ln>
          <a:effectLst/>
        </p:spPr>
      </p:cxnSp>
      <p:cxnSp>
        <p:nvCxnSpPr>
          <p:cNvPr id="295" name="曲線コネクタ 294"/>
          <p:cNvCxnSpPr>
            <a:stCxn id="293" idx="2"/>
            <a:endCxn id="26" idx="1"/>
          </p:cNvCxnSpPr>
          <p:nvPr/>
        </p:nvCxnSpPr>
        <p:spPr bwMode="auto">
          <a:xfrm rot="10800000">
            <a:off x="1547665" y="2672916"/>
            <a:ext cx="1" cy="3276364"/>
          </a:xfrm>
          <a:prstGeom prst="curvedConnector3">
            <a:avLst>
              <a:gd name="adj1" fmla="val 22860100000"/>
            </a:avLst>
          </a:prstGeom>
          <a:solidFill>
            <a:schemeClr val="bg1"/>
          </a:solidFill>
          <a:ln w="38100" cap="flat" cmpd="sng" algn="ctr">
            <a:solidFill>
              <a:srgbClr val="FF0000"/>
            </a:solidFill>
            <a:prstDash val="sysDash"/>
            <a:round/>
            <a:headEnd type="none" w="med" len="med"/>
            <a:tailEnd type="triangle"/>
          </a:ln>
          <a:effectLst/>
        </p:spPr>
      </p:cxnSp>
      <p:grpSp>
        <p:nvGrpSpPr>
          <p:cNvPr id="323" name="図形グループ 322"/>
          <p:cNvGrpSpPr/>
          <p:nvPr/>
        </p:nvGrpSpPr>
        <p:grpSpPr>
          <a:xfrm>
            <a:off x="1547664" y="4077072"/>
            <a:ext cx="3024337" cy="2376264"/>
            <a:chOff x="1547664" y="4077072"/>
            <a:chExt cx="3024337" cy="2376264"/>
          </a:xfrm>
        </p:grpSpPr>
        <p:sp>
          <p:nvSpPr>
            <p:cNvPr id="3" name="フローチャート: 磁気ディスク 2"/>
            <p:cNvSpPr/>
            <p:nvPr/>
          </p:nvSpPr>
          <p:spPr bwMode="auto">
            <a:xfrm>
              <a:off x="3203849" y="5445224"/>
              <a:ext cx="1368152" cy="1008112"/>
            </a:xfrm>
            <a:prstGeom prst="flowChartMagneticDisk">
              <a:avLst/>
            </a:prstGeom>
            <a:gradFill>
              <a:gsLst>
                <a:gs pos="0">
                  <a:srgbClr val="CCFF99"/>
                </a:gs>
                <a:gs pos="43000">
                  <a:srgbClr val="C4E59F"/>
                </a:gs>
                <a:gs pos="100000">
                  <a:srgbClr val="CCFFCC"/>
                </a:gs>
              </a:gsLst>
            </a:gradFill>
            <a:ln>
              <a:solidFill>
                <a:srgbClr val="008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スナップ</a:t>
              </a: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ショット</a:t>
              </a:r>
            </a:p>
          </p:txBody>
        </p:sp>
        <p:sp>
          <p:nvSpPr>
            <p:cNvPr id="293" name="フローチャート: 磁気ディスク 292"/>
            <p:cNvSpPr/>
            <p:nvPr/>
          </p:nvSpPr>
          <p:spPr bwMode="auto">
            <a:xfrm>
              <a:off x="1547665" y="5445224"/>
              <a:ext cx="1368152" cy="100811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39700">
                      <a:schemeClr val="accent2">
                        <a:satMod val="175000"/>
                        <a:alpha val="40000"/>
                      </a:schemeClr>
                    </a:glow>
                  </a:effectLst>
                  <a:latin typeface="Arial" charset="0"/>
                  <a:ea typeface="HG丸ｺﾞｼｯｸM-PRO" pitchFamily="50" charset="-128"/>
                </a:rPr>
                <a:t>ログ</a:t>
              </a:r>
            </a:p>
          </p:txBody>
        </p:sp>
        <p:cxnSp>
          <p:nvCxnSpPr>
            <p:cNvPr id="7" name="直線矢印コネクタ 6"/>
            <p:cNvCxnSpPr>
              <a:stCxn id="26" idx="2"/>
              <a:endCxn id="293" idx="1"/>
            </p:cNvCxnSpPr>
            <p:nvPr/>
          </p:nvCxnSpPr>
          <p:spPr bwMode="auto">
            <a:xfrm flipH="1">
              <a:off x="2231741" y="4077072"/>
              <a:ext cx="828091" cy="1368152"/>
            </a:xfrm>
            <a:prstGeom prst="straightConnector1">
              <a:avLst/>
            </a:prstGeom>
            <a:solidFill>
              <a:schemeClr val="bg1"/>
            </a:solidFill>
            <a:ln w="76200" cap="flat" cmpd="sng" algn="ctr">
              <a:solidFill>
                <a:srgbClr val="0000FF"/>
              </a:solidFill>
              <a:prstDash val="solid"/>
              <a:round/>
              <a:headEnd type="none" w="med" len="med"/>
              <a:tailEnd type="triangle"/>
            </a:ln>
            <a:effectLst/>
          </p:spPr>
        </p:cxnSp>
        <p:cxnSp>
          <p:nvCxnSpPr>
            <p:cNvPr id="294" name="直線矢印コネクタ 293"/>
            <p:cNvCxnSpPr>
              <a:stCxn id="26" idx="2"/>
              <a:endCxn id="3" idx="1"/>
            </p:cNvCxnSpPr>
            <p:nvPr/>
          </p:nvCxnSpPr>
          <p:spPr bwMode="auto">
            <a:xfrm>
              <a:off x="3059832" y="4077072"/>
              <a:ext cx="828093" cy="1368152"/>
            </a:xfrm>
            <a:prstGeom prst="straightConnector1">
              <a:avLst/>
            </a:prstGeom>
            <a:solidFill>
              <a:schemeClr val="bg1"/>
            </a:solidFill>
            <a:ln w="76200" cap="flat" cmpd="sng" algn="ctr">
              <a:solidFill>
                <a:srgbClr val="008000"/>
              </a:solidFill>
              <a:prstDash val="solid"/>
              <a:round/>
              <a:headEnd type="none" w="med" len="med"/>
              <a:tailEnd type="triangle"/>
            </a:ln>
            <a:effectLst/>
          </p:spPr>
        </p:cxnSp>
        <p:sp>
          <p:nvSpPr>
            <p:cNvPr id="28" name="テキスト ボックス 27"/>
            <p:cNvSpPr txBox="1"/>
            <p:nvPr/>
          </p:nvSpPr>
          <p:spPr>
            <a:xfrm>
              <a:off x="1547664" y="4509120"/>
              <a:ext cx="1031051" cy="307777"/>
            </a:xfrm>
            <a:prstGeom prst="rect">
              <a:avLst/>
            </a:prstGeom>
            <a:noFill/>
          </p:spPr>
          <p:txBody>
            <a:bodyPr wrap="none" rtlCol="0">
              <a:spAutoFit/>
            </a:bodyPr>
            <a:lstStyle/>
            <a:p>
              <a:r>
                <a:rPr kumimoji="1" lang="ja-JP" altLang="en-US" sz="1400" dirty="0" smtClean="0">
                  <a:solidFill>
                    <a:srgbClr val="0000FF"/>
                  </a:solidFill>
                </a:rPr>
                <a:t>データ更新</a:t>
              </a:r>
              <a:endParaRPr kumimoji="1" lang="ja-JP" altLang="en-US" sz="1400" dirty="0">
                <a:solidFill>
                  <a:srgbClr val="0000FF"/>
                </a:solidFill>
              </a:endParaRPr>
            </a:p>
          </p:txBody>
        </p:sp>
        <p:sp>
          <p:nvSpPr>
            <p:cNvPr id="300" name="テキスト ボックス 299"/>
            <p:cNvSpPr txBox="1"/>
            <p:nvPr/>
          </p:nvSpPr>
          <p:spPr>
            <a:xfrm>
              <a:off x="3664496" y="4365104"/>
              <a:ext cx="902811" cy="738664"/>
            </a:xfrm>
            <a:prstGeom prst="rect">
              <a:avLst/>
            </a:prstGeom>
            <a:noFill/>
          </p:spPr>
          <p:txBody>
            <a:bodyPr wrap="none" rtlCol="0">
              <a:spAutoFit/>
            </a:bodyPr>
            <a:lstStyle/>
            <a:p>
              <a:pPr algn="r"/>
              <a:r>
                <a:rPr kumimoji="1" lang="ja-JP" altLang="en-US" sz="1400" dirty="0" smtClean="0">
                  <a:solidFill>
                    <a:srgbClr val="008000"/>
                  </a:solidFill>
                </a:rPr>
                <a:t>定期的</a:t>
              </a:r>
              <a:endParaRPr kumimoji="1" lang="en-US" altLang="ja-JP" sz="1400" dirty="0" smtClean="0">
                <a:solidFill>
                  <a:srgbClr val="008000"/>
                </a:solidFill>
              </a:endParaRPr>
            </a:p>
            <a:p>
              <a:pPr algn="r"/>
              <a:r>
                <a:rPr kumimoji="1" lang="ja-JP" altLang="en-US" sz="1400" dirty="0" smtClean="0">
                  <a:solidFill>
                    <a:srgbClr val="008000"/>
                  </a:solidFill>
                </a:rPr>
                <a:t>セーフ</a:t>
              </a:r>
              <a:endParaRPr kumimoji="1" lang="en-US" altLang="ja-JP" sz="1400" dirty="0" smtClean="0">
                <a:solidFill>
                  <a:srgbClr val="008000"/>
                </a:solidFill>
              </a:endParaRPr>
            </a:p>
            <a:p>
              <a:pPr algn="r"/>
              <a:r>
                <a:rPr kumimoji="1" lang="ja-JP" altLang="en-US" sz="1400" dirty="0" smtClean="0">
                  <a:solidFill>
                    <a:srgbClr val="008000"/>
                  </a:solidFill>
                </a:rPr>
                <a:t>ポイント</a:t>
              </a:r>
              <a:endParaRPr kumimoji="1" lang="ja-JP" altLang="en-US" sz="1400" dirty="0">
                <a:solidFill>
                  <a:srgbClr val="008000"/>
                </a:solidFill>
              </a:endParaRPr>
            </a:p>
          </p:txBody>
        </p:sp>
      </p:grpSp>
      <p:grpSp>
        <p:nvGrpSpPr>
          <p:cNvPr id="322" name="図形グループ 321"/>
          <p:cNvGrpSpPr/>
          <p:nvPr/>
        </p:nvGrpSpPr>
        <p:grpSpPr>
          <a:xfrm>
            <a:off x="5220071" y="1268760"/>
            <a:ext cx="3528393" cy="2808312"/>
            <a:chOff x="5076055" y="1268760"/>
            <a:chExt cx="3528393" cy="2808312"/>
          </a:xfrm>
          <a:solidFill>
            <a:srgbClr val="FF6666"/>
          </a:solidFill>
        </p:grpSpPr>
        <p:sp>
          <p:nvSpPr>
            <p:cNvPr id="313" name="角丸四角形 312"/>
            <p:cNvSpPr/>
            <p:nvPr/>
          </p:nvSpPr>
          <p:spPr bwMode="auto">
            <a:xfrm>
              <a:off x="5076055" y="1268760"/>
              <a:ext cx="3528392" cy="2808312"/>
            </a:xfrm>
            <a:prstGeom prst="roundRect">
              <a:avLst>
                <a:gd name="adj" fmla="val 0"/>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5076055" y="2924944"/>
              <a:ext cx="3528392" cy="923330"/>
            </a:xfrm>
            <a:prstGeom prst="rect">
              <a:avLst/>
            </a:prstGeom>
            <a:grpFill/>
          </p:spPr>
          <p:txBody>
            <a:bodyPr wrap="square" rtlCol="0">
              <a:spAutoFit/>
            </a:bodyPr>
            <a:lstStyle/>
            <a:p>
              <a:pPr algn="ctr"/>
              <a:r>
                <a:rPr kumimoji="1" lang="en-US" altLang="ja-JP" sz="1800" dirty="0" smtClean="0">
                  <a:solidFill>
                    <a:srgbClr val="FFFFFF"/>
                  </a:solidFill>
                  <a:effectLst/>
                </a:rPr>
                <a:t> SAP HANA, IBM </a:t>
              </a:r>
              <a:r>
                <a:rPr kumimoji="1" lang="en-US" altLang="ja-JP" sz="1800" dirty="0" err="1" smtClean="0">
                  <a:solidFill>
                    <a:srgbClr val="FFFFFF"/>
                  </a:solidFill>
                  <a:effectLst/>
                </a:rPr>
                <a:t>solidDB</a:t>
              </a:r>
              <a:endParaRPr kumimoji="1" lang="ja-JP" altLang="en-US" sz="1800" dirty="0" smtClean="0">
                <a:solidFill>
                  <a:srgbClr val="FFFFFF"/>
                </a:solidFill>
                <a:effectLst/>
              </a:endParaRPr>
            </a:p>
            <a:p>
              <a:pPr algn="ctr"/>
              <a:r>
                <a:rPr kumimoji="1" lang="en-US" altLang="ja-JP" sz="1800" dirty="0" smtClean="0">
                  <a:solidFill>
                    <a:srgbClr val="FFFFFF"/>
                  </a:solidFill>
                  <a:effectLst/>
                </a:rPr>
                <a:t>Oracle </a:t>
              </a:r>
              <a:r>
                <a:rPr kumimoji="1" lang="en-US" altLang="ja-JP" sz="1800" dirty="0" err="1" smtClean="0">
                  <a:solidFill>
                    <a:srgbClr val="FFFFFF"/>
                  </a:solidFill>
                  <a:effectLst/>
                </a:rPr>
                <a:t>TimeTen</a:t>
              </a:r>
              <a:r>
                <a:rPr kumimoji="1" lang="en-US" altLang="ja-JP" sz="1800" dirty="0" smtClean="0">
                  <a:solidFill>
                    <a:srgbClr val="FFFFFF"/>
                  </a:solidFill>
                  <a:effectLst/>
                </a:rPr>
                <a:t>, </a:t>
              </a:r>
              <a:r>
                <a:rPr kumimoji="1" lang="en-US" altLang="ja-JP" sz="1800" dirty="0" err="1" smtClean="0">
                  <a:solidFill>
                    <a:srgbClr val="FFFFFF"/>
                  </a:solidFill>
                  <a:effectLst/>
                </a:rPr>
                <a:t>Altibase</a:t>
              </a:r>
              <a:endParaRPr kumimoji="1" lang="en-US" altLang="ja-JP" sz="1800" dirty="0" smtClean="0">
                <a:solidFill>
                  <a:srgbClr val="FFFFFF"/>
                </a:solidFill>
                <a:effectLst/>
              </a:endParaRPr>
            </a:p>
            <a:p>
              <a:pPr algn="ctr"/>
              <a:r>
                <a:rPr kumimoji="1" lang="ja-JP" altLang="en-US" sz="1800" dirty="0" smtClean="0">
                  <a:solidFill>
                    <a:srgbClr val="FFFFFF"/>
                  </a:solidFill>
                  <a:effectLst/>
                </a:rPr>
                <a:t>・・・</a:t>
              </a:r>
              <a:r>
                <a:rPr kumimoji="1" lang="en-US" altLang="ja-JP" sz="1800" dirty="0" smtClean="0">
                  <a:solidFill>
                    <a:srgbClr val="FFFFFF"/>
                  </a:solidFill>
                  <a:effectLst/>
                </a:rPr>
                <a:t> </a:t>
              </a:r>
              <a:endParaRPr kumimoji="1" lang="ja-JP" altLang="en-US" sz="1800" dirty="0" smtClean="0">
                <a:solidFill>
                  <a:srgbClr val="FFFFFF"/>
                </a:solidFill>
                <a:effectLst/>
              </a:endParaRPr>
            </a:p>
          </p:txBody>
        </p:sp>
        <p:sp>
          <p:nvSpPr>
            <p:cNvPr id="307" name="テキスト ボックス 306"/>
            <p:cNvSpPr txBox="1"/>
            <p:nvPr/>
          </p:nvSpPr>
          <p:spPr>
            <a:xfrm>
              <a:off x="5076056" y="1628800"/>
              <a:ext cx="3528392" cy="923330"/>
            </a:xfrm>
            <a:prstGeom prst="rect">
              <a:avLst/>
            </a:prstGeom>
            <a:grpFill/>
          </p:spPr>
          <p:txBody>
            <a:bodyPr wrap="square" rtlCol="0">
              <a:spAutoFit/>
            </a:bodyPr>
            <a:lstStyle/>
            <a:p>
              <a:pPr algn="ctr"/>
              <a:r>
                <a:rPr kumimoji="1" lang="en-US" altLang="ja-JP" sz="1800" dirty="0" smtClean="0">
                  <a:solidFill>
                    <a:srgbClr val="FFFFFF"/>
                  </a:solidFill>
                  <a:effectLst/>
                </a:rPr>
                <a:t>DRAM</a:t>
              </a:r>
              <a:r>
                <a:rPr kumimoji="1" lang="ja-JP" altLang="en-US" sz="1800" dirty="0" smtClean="0">
                  <a:solidFill>
                    <a:srgbClr val="FFFFFF"/>
                  </a:solidFill>
                  <a:effectLst/>
                </a:rPr>
                <a:t>などの揮発性メモリーの</a:t>
              </a:r>
            </a:p>
            <a:p>
              <a:pPr algn="ctr"/>
              <a:r>
                <a:rPr kumimoji="1" lang="ja-JP" altLang="en-US" sz="1800" dirty="0" smtClean="0">
                  <a:solidFill>
                    <a:srgbClr val="FFFFFF"/>
                  </a:solidFill>
                  <a:effectLst/>
                </a:rPr>
                <a:t>一次記憶</a:t>
              </a:r>
              <a:r>
                <a:rPr lang="ja-JP" altLang="ja-JP" sz="1800" dirty="0" smtClean="0">
                  <a:solidFill>
                    <a:srgbClr val="FFFFFF"/>
                  </a:solidFill>
                  <a:effectLst/>
                </a:rPr>
                <a:t>（</a:t>
              </a:r>
              <a:r>
                <a:rPr lang="ja-JP" altLang="en-US" sz="1800" dirty="0" smtClean="0">
                  <a:solidFill>
                    <a:srgbClr val="FFFFFF"/>
                  </a:solidFill>
                  <a:effectLst/>
                </a:rPr>
                <a:t>主記憶装置）に</a:t>
              </a:r>
              <a:endParaRPr lang="en-US" altLang="ja-JP" sz="1800" dirty="0" smtClean="0">
                <a:solidFill>
                  <a:srgbClr val="FFFFFF"/>
                </a:solidFill>
                <a:effectLst/>
              </a:endParaRPr>
            </a:p>
            <a:p>
              <a:pPr algn="ctr"/>
              <a:r>
                <a:rPr lang="ja-JP" altLang="en-US" sz="1800" dirty="0" smtClean="0">
                  <a:solidFill>
                    <a:srgbClr val="FFFFFF"/>
                  </a:solidFill>
                  <a:effectLst/>
                </a:rPr>
                <a:t>データを保持・処理</a:t>
              </a:r>
              <a:endParaRPr kumimoji="1" lang="ja-JP" altLang="en-US" sz="1800" dirty="0">
                <a:solidFill>
                  <a:srgbClr val="FFFFFF"/>
                </a:solidFill>
                <a:effectLst/>
              </a:endParaRPr>
            </a:p>
          </p:txBody>
        </p:sp>
      </p:grpSp>
      <p:sp>
        <p:nvSpPr>
          <p:cNvPr id="325" name="テキスト ボックス 324"/>
          <p:cNvSpPr txBox="1"/>
          <p:nvPr/>
        </p:nvSpPr>
        <p:spPr>
          <a:xfrm>
            <a:off x="2248674" y="2996952"/>
            <a:ext cx="1563248" cy="707886"/>
          </a:xfrm>
          <a:prstGeom prst="rect">
            <a:avLst/>
          </a:prstGeom>
          <a:noFill/>
        </p:spPr>
        <p:txBody>
          <a:bodyPr wrap="none" rtlCol="0">
            <a:spAutoFit/>
          </a:bodyPr>
          <a:lstStyle/>
          <a:p>
            <a:pPr algn="ctr"/>
            <a:r>
              <a:rPr kumimoji="1" lang="ja-JP" altLang="en-US" sz="4000" dirty="0" smtClean="0">
                <a:solidFill>
                  <a:schemeClr val="bg1"/>
                </a:solidFill>
                <a:effectLst>
                  <a:glow rad="228600">
                    <a:schemeClr val="accent2">
                      <a:satMod val="175000"/>
                      <a:alpha val="40000"/>
                    </a:schemeClr>
                  </a:glow>
                </a:effectLst>
              </a:rPr>
              <a:t>データ</a:t>
            </a:r>
            <a:endParaRPr kumimoji="1" lang="ja-JP" altLang="en-US" sz="40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17794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ppt_x</p:attrName>
                                        </p:attrNameLst>
                                      </p:cBhvr>
                                      <p:tavLst>
                                        <p:tav tm="0">
                                          <p:val>
                                            <p:strVal val="#ppt_x-#ppt_w*1.125000"/>
                                          </p:val>
                                        </p:tav>
                                        <p:tav tm="100000">
                                          <p:val>
                                            <p:strVal val="#ppt_x"/>
                                          </p:val>
                                        </p:tav>
                                      </p:tavLst>
                                    </p:anim>
                                    <p:animEffect transition="in" filter="wipe(right)">
                                      <p:cBhvr>
                                        <p:cTn id="8" dur="500"/>
                                        <p:tgtEl>
                                          <p:spTgt spid="3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5"/>
                                        </p:tgtEl>
                                        <p:attrNameLst>
                                          <p:attrName>style.visibility</p:attrName>
                                        </p:attrNameLst>
                                      </p:cBhvr>
                                      <p:to>
                                        <p:strVal val="visible"/>
                                      </p:to>
                                    </p:set>
                                    <p:anim calcmode="lin" valueType="num">
                                      <p:cBhvr additive="base">
                                        <p:cTn id="13" dur="500" fill="hold"/>
                                        <p:tgtEl>
                                          <p:spTgt spid="305"/>
                                        </p:tgtEl>
                                        <p:attrNameLst>
                                          <p:attrName>ppt_x</p:attrName>
                                        </p:attrNameLst>
                                      </p:cBhvr>
                                      <p:tavLst>
                                        <p:tav tm="0">
                                          <p:val>
                                            <p:strVal val="1+#ppt_w/2"/>
                                          </p:val>
                                        </p:tav>
                                        <p:tav tm="100000">
                                          <p:val>
                                            <p:strVal val="#ppt_x"/>
                                          </p:val>
                                        </p:tav>
                                      </p:tavLst>
                                    </p:anim>
                                    <p:anim calcmode="lin" valueType="num">
                                      <p:cBhvr additive="base">
                                        <p:cTn id="14" dur="5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wipe(up)">
                                      <p:cBhvr>
                                        <p:cTn id="19" dur="500"/>
                                        <p:tgtEl>
                                          <p:spTgt spid="3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wipe(down)">
                                      <p:cBhvr>
                                        <p:cTn id="24" dur="500"/>
                                        <p:tgtEl>
                                          <p:spTgt spid="295"/>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06"/>
                                        </p:tgtEl>
                                        <p:attrNameLst>
                                          <p:attrName>style.visibility</p:attrName>
                                        </p:attrNameLst>
                                      </p:cBhvr>
                                      <p:to>
                                        <p:strVal val="visible"/>
                                      </p:to>
                                    </p:set>
                                    <p:anim calcmode="lin" valueType="num">
                                      <p:cBhvr additive="base">
                                        <p:cTn id="32" dur="500" fill="hold"/>
                                        <p:tgtEl>
                                          <p:spTgt spid="306"/>
                                        </p:tgtEl>
                                        <p:attrNameLst>
                                          <p:attrName>ppt_x</p:attrName>
                                        </p:attrNameLst>
                                      </p:cBhvr>
                                      <p:tavLst>
                                        <p:tav tm="0">
                                          <p:val>
                                            <p:strVal val="1+#ppt_w/2"/>
                                          </p:val>
                                        </p:tav>
                                        <p:tav tm="100000">
                                          <p:val>
                                            <p:strVal val="#ppt_x"/>
                                          </p:val>
                                        </p:tav>
                                      </p:tavLst>
                                    </p:anim>
                                    <p:anim calcmode="lin" valueType="num">
                                      <p:cBhvr additive="base">
                                        <p:cTn id="33"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4"/>
                                        </p:tgtEl>
                                        <p:attrNameLst>
                                          <p:attrName>style.visibility</p:attrName>
                                        </p:attrNameLst>
                                      </p:cBhvr>
                                      <p:to>
                                        <p:strVal val="visible"/>
                                      </p:to>
                                    </p:set>
                                    <p:anim calcmode="lin" valueType="num">
                                      <p:cBhvr additive="base">
                                        <p:cTn id="38" dur="500" fill="hold"/>
                                        <p:tgtEl>
                                          <p:spTgt spid="304"/>
                                        </p:tgtEl>
                                        <p:attrNameLst>
                                          <p:attrName>ppt_x</p:attrName>
                                        </p:attrNameLst>
                                      </p:cBhvr>
                                      <p:tavLst>
                                        <p:tav tm="0">
                                          <p:val>
                                            <p:strVal val="1+#ppt_w/2"/>
                                          </p:val>
                                        </p:tav>
                                        <p:tav tm="100000">
                                          <p:val>
                                            <p:strVal val="#ppt_x"/>
                                          </p:val>
                                        </p:tav>
                                      </p:tavLst>
                                    </p:anim>
                                    <p:anim calcmode="lin" valueType="num">
                                      <p:cBhvr additive="base">
                                        <p:cTn id="39" dur="500" fill="hold"/>
                                        <p:tgtEl>
                                          <p:spTgt spid="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P spid="3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2627784" y="1988840"/>
            <a:ext cx="3816424" cy="2346002"/>
            <a:chOff x="2627784" y="1988840"/>
            <a:chExt cx="3816424" cy="2346002"/>
          </a:xfrm>
        </p:grpSpPr>
        <p:sp>
          <p:nvSpPr>
            <p:cNvPr id="22" name="角丸四角形 21"/>
            <p:cNvSpPr/>
            <p:nvPr/>
          </p:nvSpPr>
          <p:spPr bwMode="auto">
            <a:xfrm>
              <a:off x="2627784" y="1988840"/>
              <a:ext cx="3816424" cy="2346002"/>
            </a:xfrm>
            <a:prstGeom prst="roundRect">
              <a:avLst>
                <a:gd name="adj" fmla="val 0"/>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1" name="テキスト ボックス 160"/>
            <p:cNvSpPr txBox="1"/>
            <p:nvPr/>
          </p:nvSpPr>
          <p:spPr>
            <a:xfrm>
              <a:off x="3552934" y="2833191"/>
              <a:ext cx="1968282" cy="307777"/>
            </a:xfrm>
            <a:prstGeom prst="rect">
              <a:avLst/>
            </a:prstGeom>
            <a:noFill/>
          </p:spPr>
          <p:txBody>
            <a:bodyPr wrap="none" rtlCol="0">
              <a:spAutoFit/>
            </a:bodyPr>
            <a:lstStyle/>
            <a:p>
              <a:pPr algn="ctr"/>
              <a:r>
                <a:rPr lang="ja-JP" altLang="en-US" sz="1400" dirty="0" smtClean="0">
                  <a:solidFill>
                    <a:srgbClr val="0000FF"/>
                  </a:solidFill>
                </a:rPr>
                <a:t>揮発性メモリー</a:t>
              </a:r>
              <a:r>
                <a:rPr lang="en-US" altLang="ja-JP" sz="1400" dirty="0" smtClean="0">
                  <a:solidFill>
                    <a:srgbClr val="0000FF"/>
                  </a:solidFill>
                </a:rPr>
                <a:t>(DRAM)</a:t>
              </a:r>
              <a:endParaRPr kumimoji="1" lang="ja-JP" altLang="en-US" sz="1400" dirty="0">
                <a:solidFill>
                  <a:srgbClr val="0000FF"/>
                </a:solidFill>
              </a:endParaRPr>
            </a:p>
          </p:txBody>
        </p:sp>
        <p:grpSp>
          <p:nvGrpSpPr>
            <p:cNvPr id="3" name="図形グループ 2"/>
            <p:cNvGrpSpPr/>
            <p:nvPr/>
          </p:nvGrpSpPr>
          <p:grpSpPr>
            <a:xfrm>
              <a:off x="3312939" y="3140968"/>
              <a:ext cx="2448272" cy="1031809"/>
              <a:chOff x="3275856" y="2763664"/>
              <a:chExt cx="2448272" cy="1031809"/>
            </a:xfrm>
          </p:grpSpPr>
          <p:sp>
            <p:nvSpPr>
              <p:cNvPr id="160" name="角丸四角形 159"/>
              <p:cNvSpPr/>
              <p:nvPr/>
            </p:nvSpPr>
            <p:spPr bwMode="auto">
              <a:xfrm>
                <a:off x="3275856" y="2763664"/>
                <a:ext cx="2411189" cy="233288"/>
              </a:xfrm>
              <a:prstGeom prst="roundRect">
                <a:avLst>
                  <a:gd name="adj" fmla="val 882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63" name="正方形/長方形 162"/>
              <p:cNvSpPr/>
              <p:nvPr/>
            </p:nvSpPr>
            <p:spPr bwMode="auto">
              <a:xfrm>
                <a:off x="327585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341987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356388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370790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385192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399593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413995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428396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442798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457200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471601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486003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500404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514806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529208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543609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9" name="正方形/長方形 178"/>
              <p:cNvSpPr/>
              <p:nvPr/>
            </p:nvSpPr>
            <p:spPr bwMode="auto">
              <a:xfrm>
                <a:off x="558011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0" name="正方形/長方形 179"/>
              <p:cNvSpPr/>
              <p:nvPr/>
            </p:nvSpPr>
            <p:spPr bwMode="auto">
              <a:xfrm>
                <a:off x="327585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1" name="正方形/長方形 180"/>
              <p:cNvSpPr/>
              <p:nvPr/>
            </p:nvSpPr>
            <p:spPr bwMode="auto">
              <a:xfrm>
                <a:off x="341987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2" name="正方形/長方形 181"/>
              <p:cNvSpPr/>
              <p:nvPr/>
            </p:nvSpPr>
            <p:spPr bwMode="auto">
              <a:xfrm>
                <a:off x="356388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3" name="正方形/長方形 182"/>
              <p:cNvSpPr/>
              <p:nvPr/>
            </p:nvSpPr>
            <p:spPr bwMode="auto">
              <a:xfrm>
                <a:off x="370790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4" name="正方形/長方形 183"/>
              <p:cNvSpPr/>
              <p:nvPr/>
            </p:nvSpPr>
            <p:spPr bwMode="auto">
              <a:xfrm>
                <a:off x="385192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5" name="正方形/長方形 184"/>
              <p:cNvSpPr/>
              <p:nvPr/>
            </p:nvSpPr>
            <p:spPr bwMode="auto">
              <a:xfrm>
                <a:off x="399593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6" name="正方形/長方形 185"/>
              <p:cNvSpPr/>
              <p:nvPr/>
            </p:nvSpPr>
            <p:spPr bwMode="auto">
              <a:xfrm>
                <a:off x="413995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7" name="正方形/長方形 186"/>
              <p:cNvSpPr/>
              <p:nvPr/>
            </p:nvSpPr>
            <p:spPr bwMode="auto">
              <a:xfrm>
                <a:off x="428396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正方形/長方形 187"/>
              <p:cNvSpPr/>
              <p:nvPr/>
            </p:nvSpPr>
            <p:spPr bwMode="auto">
              <a:xfrm>
                <a:off x="442798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9" name="正方形/長方形 188"/>
              <p:cNvSpPr/>
              <p:nvPr/>
            </p:nvSpPr>
            <p:spPr bwMode="auto">
              <a:xfrm>
                <a:off x="457200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0" name="正方形/長方形 189"/>
              <p:cNvSpPr/>
              <p:nvPr/>
            </p:nvSpPr>
            <p:spPr bwMode="auto">
              <a:xfrm>
                <a:off x="471601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1" name="正方形/長方形 190"/>
              <p:cNvSpPr/>
              <p:nvPr/>
            </p:nvSpPr>
            <p:spPr bwMode="auto">
              <a:xfrm>
                <a:off x="486003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2" name="正方形/長方形 191"/>
              <p:cNvSpPr/>
              <p:nvPr/>
            </p:nvSpPr>
            <p:spPr bwMode="auto">
              <a:xfrm>
                <a:off x="500404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3" name="正方形/長方形 192"/>
              <p:cNvSpPr/>
              <p:nvPr/>
            </p:nvSpPr>
            <p:spPr bwMode="auto">
              <a:xfrm>
                <a:off x="514806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529208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543609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558011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327585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341987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356388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370790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85192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99593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413995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428396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442798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457200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471601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86003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500404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514806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1" name="正方形/長方形 210"/>
              <p:cNvSpPr/>
              <p:nvPr/>
            </p:nvSpPr>
            <p:spPr bwMode="auto">
              <a:xfrm>
                <a:off x="529208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2" name="正方形/長方形 211"/>
              <p:cNvSpPr/>
              <p:nvPr/>
            </p:nvSpPr>
            <p:spPr bwMode="auto">
              <a:xfrm>
                <a:off x="543609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3" name="正方形/長方形 212"/>
              <p:cNvSpPr/>
              <p:nvPr/>
            </p:nvSpPr>
            <p:spPr bwMode="auto">
              <a:xfrm>
                <a:off x="558011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4" name="正方形/長方形 213"/>
              <p:cNvSpPr/>
              <p:nvPr/>
            </p:nvSpPr>
            <p:spPr bwMode="auto">
              <a:xfrm>
                <a:off x="327585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5" name="正方形/長方形 214"/>
              <p:cNvSpPr/>
              <p:nvPr/>
            </p:nvSpPr>
            <p:spPr bwMode="auto">
              <a:xfrm>
                <a:off x="341987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6" name="正方形/長方形 215"/>
              <p:cNvSpPr/>
              <p:nvPr/>
            </p:nvSpPr>
            <p:spPr bwMode="auto">
              <a:xfrm>
                <a:off x="356388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7" name="正方形/長方形 216"/>
              <p:cNvSpPr/>
              <p:nvPr/>
            </p:nvSpPr>
            <p:spPr bwMode="auto">
              <a:xfrm>
                <a:off x="370790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8" name="正方形/長方形 217"/>
              <p:cNvSpPr/>
              <p:nvPr/>
            </p:nvSpPr>
            <p:spPr bwMode="auto">
              <a:xfrm>
                <a:off x="385192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9" name="正方形/長方形 218"/>
              <p:cNvSpPr/>
              <p:nvPr/>
            </p:nvSpPr>
            <p:spPr bwMode="auto">
              <a:xfrm>
                <a:off x="399593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0" name="正方形/長方形 219"/>
              <p:cNvSpPr/>
              <p:nvPr/>
            </p:nvSpPr>
            <p:spPr bwMode="auto">
              <a:xfrm>
                <a:off x="413995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1" name="正方形/長方形 220"/>
              <p:cNvSpPr/>
              <p:nvPr/>
            </p:nvSpPr>
            <p:spPr bwMode="auto">
              <a:xfrm>
                <a:off x="428396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2" name="正方形/長方形 221"/>
              <p:cNvSpPr/>
              <p:nvPr/>
            </p:nvSpPr>
            <p:spPr bwMode="auto">
              <a:xfrm>
                <a:off x="442798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3" name="正方形/長方形 222"/>
              <p:cNvSpPr/>
              <p:nvPr/>
            </p:nvSpPr>
            <p:spPr bwMode="auto">
              <a:xfrm>
                <a:off x="457200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4" name="正方形/長方形 223"/>
              <p:cNvSpPr/>
              <p:nvPr/>
            </p:nvSpPr>
            <p:spPr bwMode="auto">
              <a:xfrm>
                <a:off x="471601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5" name="正方形/長方形 224"/>
              <p:cNvSpPr/>
              <p:nvPr/>
            </p:nvSpPr>
            <p:spPr bwMode="auto">
              <a:xfrm>
                <a:off x="486003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500404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514806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529208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543609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558011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327585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341987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56388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70790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85192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99593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413995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428396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442798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57200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71601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86003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3" name="正方形/長方形 242"/>
              <p:cNvSpPr/>
              <p:nvPr/>
            </p:nvSpPr>
            <p:spPr bwMode="auto">
              <a:xfrm>
                <a:off x="500404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4" name="正方形/長方形 243"/>
              <p:cNvSpPr/>
              <p:nvPr/>
            </p:nvSpPr>
            <p:spPr bwMode="auto">
              <a:xfrm>
                <a:off x="514806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5" name="正方形/長方形 244"/>
              <p:cNvSpPr/>
              <p:nvPr/>
            </p:nvSpPr>
            <p:spPr bwMode="auto">
              <a:xfrm>
                <a:off x="529208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6" name="正方形/長方形 245"/>
              <p:cNvSpPr/>
              <p:nvPr/>
            </p:nvSpPr>
            <p:spPr bwMode="auto">
              <a:xfrm>
                <a:off x="543609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7" name="正方形/長方形 246"/>
              <p:cNvSpPr/>
              <p:nvPr/>
            </p:nvSpPr>
            <p:spPr bwMode="auto">
              <a:xfrm>
                <a:off x="558011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8" name="テキスト ボックス 247"/>
              <p:cNvSpPr txBox="1"/>
              <p:nvPr/>
            </p:nvSpPr>
            <p:spPr>
              <a:xfrm>
                <a:off x="3947929" y="3193812"/>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256" name="テキスト ボックス 255"/>
            <p:cNvSpPr txBox="1"/>
            <p:nvPr/>
          </p:nvSpPr>
          <p:spPr>
            <a:xfrm>
              <a:off x="2699792" y="2564904"/>
              <a:ext cx="1341834" cy="307777"/>
            </a:xfrm>
            <a:prstGeom prst="rect">
              <a:avLst/>
            </a:prstGeom>
            <a:noFill/>
          </p:spPr>
          <p:txBody>
            <a:bodyPr wrap="none" rtlCol="0">
              <a:spAutoFit/>
            </a:bodyPr>
            <a:lstStyle/>
            <a:p>
              <a:pPr algn="ctr"/>
              <a:r>
                <a:rPr lang="en-US" altLang="ja-JP" sz="1400" dirty="0" smtClean="0">
                  <a:solidFill>
                    <a:schemeClr val="bg1"/>
                  </a:solidFill>
                  <a:effectLst>
                    <a:glow rad="101600">
                      <a:srgbClr val="008000">
                        <a:alpha val="75000"/>
                      </a:srgbClr>
                    </a:glow>
                  </a:effectLst>
                </a:rPr>
                <a:t>In-Memory DB</a:t>
              </a:r>
              <a:endParaRPr kumimoji="1" lang="ja-JP" altLang="en-US" sz="1400" dirty="0">
                <a:solidFill>
                  <a:schemeClr val="bg1"/>
                </a:solidFill>
                <a:effectLst>
                  <a:glow rad="101600">
                    <a:srgbClr val="008000">
                      <a:alpha val="75000"/>
                    </a:srgbClr>
                  </a:glow>
                </a:effectLst>
              </a:endParaRPr>
            </a:p>
          </p:txBody>
        </p:sp>
      </p:grpSp>
      <p:sp>
        <p:nvSpPr>
          <p:cNvPr id="12" name="角丸四角形 11"/>
          <p:cNvSpPr/>
          <p:nvPr/>
        </p:nvSpPr>
        <p:spPr bwMode="auto">
          <a:xfrm>
            <a:off x="827584" y="1052736"/>
            <a:ext cx="3528392" cy="1440160"/>
          </a:xfrm>
          <a:prstGeom prst="round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3" name="角丸四角形 252"/>
          <p:cNvSpPr/>
          <p:nvPr/>
        </p:nvSpPr>
        <p:spPr bwMode="auto">
          <a:xfrm>
            <a:off x="4716016" y="1052736"/>
            <a:ext cx="3528392" cy="1440160"/>
          </a:xfrm>
          <a:prstGeom prst="roundRect">
            <a:avLst>
              <a:gd name="adj" fmla="val 0"/>
            </a:avLst>
          </a:prstGeom>
          <a:solidFill>
            <a:srgbClr val="FF6666"/>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デュアル</a:t>
            </a:r>
            <a:r>
              <a:rPr kumimoji="1" lang="en-US" altLang="ja-JP" dirty="0" smtClean="0"/>
              <a:t>･</a:t>
            </a:r>
            <a:r>
              <a:rPr kumimoji="1" lang="ja-JP" altLang="en-US" smtClean="0"/>
              <a:t>フォーマット・データベース</a:t>
            </a:r>
            <a:endParaRPr kumimoji="1" lang="ja-JP" altLang="en-US" dirty="0"/>
          </a:p>
        </p:txBody>
      </p:sp>
      <p:grpSp>
        <p:nvGrpSpPr>
          <p:cNvPr id="25" name="図形グループ 24"/>
          <p:cNvGrpSpPr/>
          <p:nvPr/>
        </p:nvGrpSpPr>
        <p:grpSpPr>
          <a:xfrm>
            <a:off x="6581794" y="5312241"/>
            <a:ext cx="2119753" cy="276999"/>
            <a:chOff x="6581794" y="5312241"/>
            <a:chExt cx="2119753" cy="276999"/>
          </a:xfrm>
        </p:grpSpPr>
        <p:pic>
          <p:nvPicPr>
            <p:cNvPr id="16" name="図 15"/>
            <p:cNvPicPr>
              <a:picLocks noChangeAspect="1"/>
            </p:cNvPicPr>
            <p:nvPr/>
          </p:nvPicPr>
          <p:blipFill>
            <a:blip r:embed="rId2"/>
            <a:stretch>
              <a:fillRect/>
            </a:stretch>
          </p:blipFill>
          <p:spPr>
            <a:xfrm>
              <a:off x="6581794" y="5380499"/>
              <a:ext cx="913032" cy="188532"/>
            </a:xfrm>
            <a:prstGeom prst="rect">
              <a:avLst/>
            </a:prstGeom>
          </p:spPr>
        </p:pic>
        <p:sp>
          <p:nvSpPr>
            <p:cNvPr id="20" name="テキスト ボックス 19"/>
            <p:cNvSpPr txBox="1"/>
            <p:nvPr/>
          </p:nvSpPr>
          <p:spPr>
            <a:xfrm>
              <a:off x="7524497" y="5312241"/>
              <a:ext cx="1177050" cy="276999"/>
            </a:xfrm>
            <a:prstGeom prst="rect">
              <a:avLst/>
            </a:prstGeom>
            <a:noFill/>
          </p:spPr>
          <p:txBody>
            <a:bodyPr wrap="none" rtlCol="0">
              <a:spAutoFit/>
            </a:bodyPr>
            <a:lstStyle/>
            <a:p>
              <a:r>
                <a:rPr kumimoji="1" lang="en-US" altLang="ja-JP" sz="1200" dirty="0" smtClean="0">
                  <a:solidFill>
                    <a:srgbClr val="0000FF"/>
                  </a:solidFill>
                </a:rPr>
                <a:t>Database 12c</a:t>
              </a:r>
              <a:endParaRPr kumimoji="1" lang="ja-JP" altLang="en-US" sz="1200" dirty="0">
                <a:solidFill>
                  <a:srgbClr val="0000FF"/>
                </a:solidFill>
              </a:endParaRPr>
            </a:p>
          </p:txBody>
        </p:sp>
      </p:grpSp>
      <p:sp>
        <p:nvSpPr>
          <p:cNvPr id="21" name="角丸四角形 20"/>
          <p:cNvSpPr/>
          <p:nvPr/>
        </p:nvSpPr>
        <p:spPr bwMode="auto">
          <a:xfrm>
            <a:off x="827584" y="5966544"/>
            <a:ext cx="7416824" cy="558800"/>
          </a:xfrm>
          <a:prstGeom prst="roundRect">
            <a:avLst>
              <a:gd name="adj" fmla="val 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リアルタイム統合データベース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基幹業務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(ERP)+</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分析業務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(BI)</a:t>
            </a:r>
          </a:p>
        </p:txBody>
      </p:sp>
      <p:pic>
        <p:nvPicPr>
          <p:cNvPr id="249" name="図 248"/>
          <p:cNvPicPr>
            <a:picLocks noChangeAspect="1"/>
          </p:cNvPicPr>
          <p:nvPr/>
        </p:nvPicPr>
        <p:blipFill>
          <a:blip r:embed="rId3"/>
          <a:stretch>
            <a:fillRect/>
          </a:stretch>
        </p:blipFill>
        <p:spPr>
          <a:xfrm>
            <a:off x="2624336" y="1124744"/>
            <a:ext cx="1371600" cy="1206500"/>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bwMode="auto">
          <a:xfrm>
            <a:off x="2624336" y="1484784"/>
            <a:ext cx="1368152" cy="21602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latin typeface="Arial" charset="0"/>
                <a:ea typeface="HG丸ｺﾞｼｯｸM-PRO" pitchFamily="50" charset="-128"/>
              </a:rPr>
              <a:t>行単位で処理</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250" name="図 249"/>
          <p:cNvPicPr>
            <a:picLocks noChangeAspect="1"/>
          </p:cNvPicPr>
          <p:nvPr/>
        </p:nvPicPr>
        <p:blipFill>
          <a:blip r:embed="rId3"/>
          <a:stretch>
            <a:fillRect/>
          </a:stretch>
        </p:blipFill>
        <p:spPr>
          <a:xfrm>
            <a:off x="5076056" y="1124744"/>
            <a:ext cx="1371600" cy="1206500"/>
          </a:xfrm>
          <a:prstGeom prst="rect">
            <a:avLst/>
          </a:prstGeom>
          <a:ln>
            <a:noFill/>
          </a:ln>
          <a:effectLst>
            <a:outerShdw blurRad="292100" dist="139700" dir="2700000" algn="tl" rotWithShape="0">
              <a:srgbClr val="333333">
                <a:alpha val="65000"/>
              </a:srgbClr>
            </a:outerShdw>
          </a:effectLst>
        </p:spPr>
      </p:pic>
      <p:sp>
        <p:nvSpPr>
          <p:cNvPr id="251" name="正方形/長方形 250"/>
          <p:cNvSpPr/>
          <p:nvPr/>
        </p:nvSpPr>
        <p:spPr bwMode="auto">
          <a:xfrm>
            <a:off x="5364088" y="1412776"/>
            <a:ext cx="216024" cy="93610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列単位で処理</a:t>
            </a:r>
          </a:p>
        </p:txBody>
      </p:sp>
      <p:sp>
        <p:nvSpPr>
          <p:cNvPr id="8" name="右矢印 7"/>
          <p:cNvSpPr/>
          <p:nvPr/>
        </p:nvSpPr>
        <p:spPr bwMode="auto">
          <a:xfrm flipH="1">
            <a:off x="3995936" y="1484784"/>
            <a:ext cx="288032" cy="216024"/>
          </a:xfrm>
          <a:prstGeom prst="right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下矢印 9"/>
          <p:cNvSpPr/>
          <p:nvPr/>
        </p:nvSpPr>
        <p:spPr bwMode="auto">
          <a:xfrm>
            <a:off x="5364088" y="1124744"/>
            <a:ext cx="216024" cy="288032"/>
          </a:xfrm>
          <a:prstGeom prst="down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2813062" y="1722874"/>
            <a:ext cx="1041271" cy="553998"/>
          </a:xfrm>
          <a:prstGeom prst="rect">
            <a:avLst/>
          </a:prstGeom>
          <a:noFill/>
        </p:spPr>
        <p:txBody>
          <a:bodyPr wrap="none" rtlCol="0">
            <a:spAutoFit/>
          </a:bodyPr>
          <a:lstStyle/>
          <a:p>
            <a:pPr algn="ctr"/>
            <a:r>
              <a:rPr kumimoji="1" lang="ja-JP" altLang="en-US" sz="1000" dirty="0" smtClean="0">
                <a:solidFill>
                  <a:srgbClr val="000090"/>
                </a:solidFill>
              </a:rPr>
              <a:t>行指向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a:t>
            </a:r>
            <a:r>
              <a:rPr lang="ja-JP" altLang="en-US" sz="1000" dirty="0" smtClean="0">
                <a:solidFill>
                  <a:srgbClr val="000090"/>
                </a:solidFill>
              </a:rPr>
              <a:t>一般的な</a:t>
            </a:r>
            <a:r>
              <a:rPr lang="en-US" altLang="ja-JP" sz="1000" dirty="0" smtClean="0">
                <a:solidFill>
                  <a:srgbClr val="000090"/>
                </a:solidFill>
              </a:rPr>
              <a:t>RDB)</a:t>
            </a:r>
            <a:endParaRPr kumimoji="1" lang="ja-JP" altLang="en-US" sz="1000" dirty="0">
              <a:solidFill>
                <a:srgbClr val="000090"/>
              </a:solidFill>
            </a:endParaRPr>
          </a:p>
        </p:txBody>
      </p:sp>
      <p:sp>
        <p:nvSpPr>
          <p:cNvPr id="252" name="テキスト ボックス 251"/>
          <p:cNvSpPr txBox="1"/>
          <p:nvPr/>
        </p:nvSpPr>
        <p:spPr>
          <a:xfrm>
            <a:off x="5580112" y="1556792"/>
            <a:ext cx="889987" cy="553998"/>
          </a:xfrm>
          <a:prstGeom prst="rect">
            <a:avLst/>
          </a:prstGeom>
          <a:noFill/>
        </p:spPr>
        <p:txBody>
          <a:bodyPr wrap="none" rtlCol="0">
            <a:spAutoFit/>
          </a:bodyPr>
          <a:lstStyle/>
          <a:p>
            <a:pPr algn="ctr"/>
            <a:r>
              <a:rPr kumimoji="1" lang="ja-JP" altLang="en-US" sz="1000" dirty="0" smtClean="0">
                <a:solidFill>
                  <a:srgbClr val="000090"/>
                </a:solidFill>
              </a:rPr>
              <a:t>列指向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(DWH)</a:t>
            </a:r>
            <a:endParaRPr kumimoji="1" lang="ja-JP" altLang="en-US" sz="1000" dirty="0">
              <a:solidFill>
                <a:srgbClr val="000090"/>
              </a:solidFill>
            </a:endParaRPr>
          </a:p>
        </p:txBody>
      </p:sp>
      <p:sp>
        <p:nvSpPr>
          <p:cNvPr id="13" name="テキスト ボックス 12"/>
          <p:cNvSpPr txBox="1"/>
          <p:nvPr/>
        </p:nvSpPr>
        <p:spPr>
          <a:xfrm>
            <a:off x="838341" y="1340768"/>
            <a:ext cx="1839566" cy="861774"/>
          </a:xfrm>
          <a:prstGeom prst="rect">
            <a:avLst/>
          </a:prstGeom>
          <a:noFill/>
        </p:spPr>
        <p:txBody>
          <a:bodyPr wrap="none" rtlCol="0">
            <a:spAutoFit/>
          </a:bodyPr>
          <a:lstStyle/>
          <a:p>
            <a:pPr algn="ctr"/>
            <a:r>
              <a:rPr kumimoji="1" lang="ja-JP" altLang="en-US" sz="1200" dirty="0" smtClean="0">
                <a:solidFill>
                  <a:srgbClr val="000090"/>
                </a:solidFill>
              </a:rPr>
              <a:t>業務トランザクション処理</a:t>
            </a:r>
            <a:endParaRPr kumimoji="1" lang="en-US" altLang="ja-JP" sz="1200" dirty="0" smtClean="0">
              <a:solidFill>
                <a:srgbClr val="000090"/>
              </a:solidFill>
            </a:endParaRPr>
          </a:p>
          <a:p>
            <a:pPr algn="ctr"/>
            <a:r>
              <a:rPr lang="en-US" altLang="ja-JP" sz="2000" dirty="0" smtClean="0">
                <a:solidFill>
                  <a:srgbClr val="000090"/>
                </a:solidFill>
              </a:rPr>
              <a:t>OLTP</a:t>
            </a:r>
          </a:p>
          <a:p>
            <a:pPr algn="ctr"/>
            <a:r>
              <a:rPr lang="en-US" altLang="ja-JP" sz="800" dirty="0" smtClean="0">
                <a:solidFill>
                  <a:srgbClr val="000090"/>
                </a:solidFill>
              </a:rPr>
              <a:t>(Online Transaction Processing)</a:t>
            </a:r>
          </a:p>
          <a:p>
            <a:pPr algn="ctr"/>
            <a:r>
              <a:rPr lang="ja-JP" altLang="en-US" sz="1000" dirty="0" smtClean="0">
                <a:solidFill>
                  <a:srgbClr val="000090"/>
                </a:solidFill>
              </a:rPr>
              <a:t>頻繁にデータを</a:t>
            </a:r>
            <a:r>
              <a:rPr kumimoji="1" lang="ja-JP" altLang="en-US" sz="1000" dirty="0" smtClean="0">
                <a:solidFill>
                  <a:srgbClr val="000090"/>
                </a:solidFill>
              </a:rPr>
              <a:t>追加・更新</a:t>
            </a:r>
            <a:endParaRPr kumimoji="1" lang="ja-JP" altLang="en-US" sz="1000" dirty="0">
              <a:solidFill>
                <a:srgbClr val="000090"/>
              </a:solidFill>
            </a:endParaRPr>
          </a:p>
        </p:txBody>
      </p:sp>
      <p:sp>
        <p:nvSpPr>
          <p:cNvPr id="254" name="テキスト ボックス 253"/>
          <p:cNvSpPr txBox="1"/>
          <p:nvPr/>
        </p:nvSpPr>
        <p:spPr>
          <a:xfrm>
            <a:off x="6386459" y="1340768"/>
            <a:ext cx="1876335" cy="861774"/>
          </a:xfrm>
          <a:prstGeom prst="rect">
            <a:avLst/>
          </a:prstGeom>
          <a:noFill/>
        </p:spPr>
        <p:txBody>
          <a:bodyPr wrap="none" rtlCol="0">
            <a:spAutoFit/>
          </a:bodyPr>
          <a:lstStyle/>
          <a:p>
            <a:pPr algn="ctr"/>
            <a:r>
              <a:rPr kumimoji="1" lang="ja-JP" altLang="en-US" sz="1200" dirty="0" smtClean="0">
                <a:solidFill>
                  <a:schemeClr val="bg1"/>
                </a:solidFill>
                <a:effectLst/>
              </a:rPr>
              <a:t>分析・レポーティング処理</a:t>
            </a:r>
            <a:endParaRPr kumimoji="1" lang="en-US" altLang="ja-JP" sz="1200" dirty="0" smtClean="0">
              <a:solidFill>
                <a:schemeClr val="bg1"/>
              </a:solidFill>
              <a:effectLst/>
            </a:endParaRPr>
          </a:p>
          <a:p>
            <a:pPr algn="ctr"/>
            <a:r>
              <a:rPr lang="en-US" altLang="ja-JP" sz="2000" dirty="0" smtClean="0">
                <a:solidFill>
                  <a:schemeClr val="bg1"/>
                </a:solidFill>
                <a:effectLst/>
              </a:rPr>
              <a:t>OLAP</a:t>
            </a:r>
          </a:p>
          <a:p>
            <a:pPr algn="ctr"/>
            <a:r>
              <a:rPr lang="en-US" altLang="ja-JP" sz="800" dirty="0" smtClean="0">
                <a:solidFill>
                  <a:schemeClr val="bg1"/>
                </a:solidFill>
                <a:effectLst/>
              </a:rPr>
              <a:t>(Online Analytic Processing)</a:t>
            </a:r>
          </a:p>
          <a:p>
            <a:pPr algn="ctr"/>
            <a:r>
              <a:rPr lang="ja-JP" altLang="en-US" sz="1000" dirty="0" smtClean="0">
                <a:solidFill>
                  <a:schemeClr val="bg1"/>
                </a:solidFill>
                <a:effectLst/>
              </a:rPr>
              <a:t>大量にデータを検索</a:t>
            </a:r>
            <a:r>
              <a:rPr kumimoji="1" lang="ja-JP" altLang="en-US" sz="1000" dirty="0" smtClean="0">
                <a:solidFill>
                  <a:schemeClr val="bg1"/>
                </a:solidFill>
                <a:effectLst/>
              </a:rPr>
              <a:t>・集計</a:t>
            </a:r>
            <a:endParaRPr kumimoji="1" lang="ja-JP" altLang="en-US" sz="1000" dirty="0">
              <a:solidFill>
                <a:schemeClr val="bg1"/>
              </a:solidFill>
              <a:effectLst/>
            </a:endParaRPr>
          </a:p>
        </p:txBody>
      </p:sp>
      <p:grpSp>
        <p:nvGrpSpPr>
          <p:cNvPr id="23" name="図形グループ 22"/>
          <p:cNvGrpSpPr/>
          <p:nvPr/>
        </p:nvGrpSpPr>
        <p:grpSpPr>
          <a:xfrm>
            <a:off x="4081369" y="2085541"/>
            <a:ext cx="911411" cy="911411"/>
            <a:chOff x="4081369" y="2085541"/>
            <a:chExt cx="911411" cy="911411"/>
          </a:xfrm>
        </p:grpSpPr>
        <p:pic>
          <p:nvPicPr>
            <p:cNvPr id="14" name="図 13" descr="MC90043158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369" y="2085541"/>
              <a:ext cx="911411" cy="911411"/>
            </a:xfrm>
            <a:prstGeom prst="rect">
              <a:avLst/>
            </a:prstGeom>
          </p:spPr>
        </p:pic>
        <p:sp>
          <p:nvSpPr>
            <p:cNvPr id="255" name="テキスト ボックス 254"/>
            <p:cNvSpPr txBox="1"/>
            <p:nvPr/>
          </p:nvSpPr>
          <p:spPr>
            <a:xfrm>
              <a:off x="4136965" y="2312598"/>
              <a:ext cx="800219" cy="276999"/>
            </a:xfrm>
            <a:prstGeom prst="rect">
              <a:avLst/>
            </a:prstGeom>
            <a:noFill/>
          </p:spPr>
          <p:txBody>
            <a:bodyPr wrap="none" rtlCol="0">
              <a:spAutoFit/>
            </a:bodyPr>
            <a:lstStyle/>
            <a:p>
              <a:pPr algn="ctr"/>
              <a:r>
                <a:rPr kumimoji="1" lang="ja-JP" altLang="en-US" sz="1200" dirty="0" smtClean="0">
                  <a:solidFill>
                    <a:srgbClr val="008000"/>
                  </a:solidFill>
                  <a:effectLst>
                    <a:glow rad="139700">
                      <a:schemeClr val="accent3">
                        <a:satMod val="175000"/>
                        <a:alpha val="40000"/>
                      </a:schemeClr>
                    </a:glow>
                  </a:effectLst>
                </a:rPr>
                <a:t>自動同期</a:t>
              </a:r>
              <a:endParaRPr kumimoji="1" lang="ja-JP" altLang="en-US" sz="1200" dirty="0">
                <a:solidFill>
                  <a:srgbClr val="008000"/>
                </a:solidFill>
                <a:effectLst>
                  <a:glow rad="139700">
                    <a:schemeClr val="accent3">
                      <a:satMod val="175000"/>
                      <a:alpha val="40000"/>
                    </a:schemeClr>
                  </a:glow>
                </a:effectLst>
              </a:endParaRPr>
            </a:p>
          </p:txBody>
        </p:sp>
      </p:grpSp>
      <p:grpSp>
        <p:nvGrpSpPr>
          <p:cNvPr id="24" name="図形グループ 23"/>
          <p:cNvGrpSpPr/>
          <p:nvPr/>
        </p:nvGrpSpPr>
        <p:grpSpPr>
          <a:xfrm>
            <a:off x="2627784" y="4238352"/>
            <a:ext cx="3816424" cy="1631702"/>
            <a:chOff x="2627784" y="4238352"/>
            <a:chExt cx="3816424" cy="1631702"/>
          </a:xfrm>
        </p:grpSpPr>
        <p:sp>
          <p:nvSpPr>
            <p:cNvPr id="5" name="フローチャート: 磁気ディスク 4"/>
            <p:cNvSpPr/>
            <p:nvPr/>
          </p:nvSpPr>
          <p:spPr bwMode="auto">
            <a:xfrm>
              <a:off x="2627784" y="4382368"/>
              <a:ext cx="3816424" cy="148768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chemeClr val="bg1"/>
                </a:solidFill>
                <a:effectLst>
                  <a:glow rad="139700">
                    <a:schemeClr val="accent2">
                      <a:satMod val="175000"/>
                      <a:alpha val="40000"/>
                    </a:schemeClr>
                  </a:glow>
                </a:effectLst>
                <a:ea typeface="HG丸ｺﾞｼｯｸM-PRO" pitchFamily="50" charset="-128"/>
              </a:endParaRPr>
            </a:p>
          </p:txBody>
        </p:sp>
        <p:grpSp>
          <p:nvGrpSpPr>
            <p:cNvPr id="4" name="図形グループ 3"/>
            <p:cNvGrpSpPr/>
            <p:nvPr/>
          </p:nvGrpSpPr>
          <p:grpSpPr>
            <a:xfrm>
              <a:off x="3312939" y="4958432"/>
              <a:ext cx="2448272" cy="726513"/>
              <a:chOff x="3275856" y="4568262"/>
              <a:chExt cx="2448272" cy="726513"/>
            </a:xfrm>
          </p:grpSpPr>
          <p:sp>
            <p:nvSpPr>
              <p:cNvPr id="58" name="正方形/長方形 57"/>
              <p:cNvSpPr/>
              <p:nvPr/>
            </p:nvSpPr>
            <p:spPr bwMode="auto">
              <a:xfrm>
                <a:off x="327585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正方形/長方形 58"/>
              <p:cNvSpPr/>
              <p:nvPr/>
            </p:nvSpPr>
            <p:spPr bwMode="auto">
              <a:xfrm>
                <a:off x="341987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正方形/長方形 59"/>
              <p:cNvSpPr/>
              <p:nvPr/>
            </p:nvSpPr>
            <p:spPr bwMode="auto">
              <a:xfrm>
                <a:off x="356388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正方形/長方形 60"/>
              <p:cNvSpPr/>
              <p:nvPr/>
            </p:nvSpPr>
            <p:spPr bwMode="auto">
              <a:xfrm>
                <a:off x="370790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正方形/長方形 61"/>
              <p:cNvSpPr/>
              <p:nvPr/>
            </p:nvSpPr>
            <p:spPr bwMode="auto">
              <a:xfrm>
                <a:off x="385192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正方形/長方形 62"/>
              <p:cNvSpPr/>
              <p:nvPr/>
            </p:nvSpPr>
            <p:spPr bwMode="auto">
              <a:xfrm>
                <a:off x="399593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正方形/長方形 63"/>
              <p:cNvSpPr/>
              <p:nvPr/>
            </p:nvSpPr>
            <p:spPr bwMode="auto">
              <a:xfrm>
                <a:off x="413995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正方形/長方形 64"/>
              <p:cNvSpPr/>
              <p:nvPr/>
            </p:nvSpPr>
            <p:spPr bwMode="auto">
              <a:xfrm>
                <a:off x="428396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442798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457200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471601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486003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500404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4806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529208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543609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558011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正方形/長方形 91"/>
              <p:cNvSpPr/>
              <p:nvPr/>
            </p:nvSpPr>
            <p:spPr bwMode="auto">
              <a:xfrm>
                <a:off x="327585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341987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正方形/長方形 93"/>
              <p:cNvSpPr/>
              <p:nvPr/>
            </p:nvSpPr>
            <p:spPr bwMode="auto">
              <a:xfrm>
                <a:off x="356388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5" name="正方形/長方形 94"/>
              <p:cNvSpPr/>
              <p:nvPr/>
            </p:nvSpPr>
            <p:spPr bwMode="auto">
              <a:xfrm>
                <a:off x="370790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6" name="正方形/長方形 95"/>
              <p:cNvSpPr/>
              <p:nvPr/>
            </p:nvSpPr>
            <p:spPr bwMode="auto">
              <a:xfrm>
                <a:off x="385192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7" name="正方形/長方形 96"/>
              <p:cNvSpPr/>
              <p:nvPr/>
            </p:nvSpPr>
            <p:spPr bwMode="auto">
              <a:xfrm>
                <a:off x="399593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413995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428396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442798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457200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471601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486003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500404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514806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529208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543609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558011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27585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41987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56388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370790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385192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399593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正方形/長方形 114"/>
              <p:cNvSpPr/>
              <p:nvPr/>
            </p:nvSpPr>
            <p:spPr bwMode="auto">
              <a:xfrm>
                <a:off x="413995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正方形/長方形 115"/>
              <p:cNvSpPr/>
              <p:nvPr/>
            </p:nvSpPr>
            <p:spPr bwMode="auto">
              <a:xfrm>
                <a:off x="428396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正方形/長方形 116"/>
              <p:cNvSpPr/>
              <p:nvPr/>
            </p:nvSpPr>
            <p:spPr bwMode="auto">
              <a:xfrm>
                <a:off x="442798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8" name="正方形/長方形 117"/>
              <p:cNvSpPr/>
              <p:nvPr/>
            </p:nvSpPr>
            <p:spPr bwMode="auto">
              <a:xfrm>
                <a:off x="457200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9" name="正方形/長方形 118"/>
              <p:cNvSpPr/>
              <p:nvPr/>
            </p:nvSpPr>
            <p:spPr bwMode="auto">
              <a:xfrm>
                <a:off x="471601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正方形/長方形 119"/>
              <p:cNvSpPr/>
              <p:nvPr/>
            </p:nvSpPr>
            <p:spPr bwMode="auto">
              <a:xfrm>
                <a:off x="486003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正方形/長方形 120"/>
              <p:cNvSpPr/>
              <p:nvPr/>
            </p:nvSpPr>
            <p:spPr bwMode="auto">
              <a:xfrm>
                <a:off x="500404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正方形/長方形 121"/>
              <p:cNvSpPr/>
              <p:nvPr/>
            </p:nvSpPr>
            <p:spPr bwMode="auto">
              <a:xfrm>
                <a:off x="514806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正方形/長方形 122"/>
              <p:cNvSpPr/>
              <p:nvPr/>
            </p:nvSpPr>
            <p:spPr bwMode="auto">
              <a:xfrm>
                <a:off x="529208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正方形/長方形 123"/>
              <p:cNvSpPr/>
              <p:nvPr/>
            </p:nvSpPr>
            <p:spPr bwMode="auto">
              <a:xfrm>
                <a:off x="543609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正方形/長方形 124"/>
              <p:cNvSpPr/>
              <p:nvPr/>
            </p:nvSpPr>
            <p:spPr bwMode="auto">
              <a:xfrm>
                <a:off x="558011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正方形/長方形 125"/>
              <p:cNvSpPr/>
              <p:nvPr/>
            </p:nvSpPr>
            <p:spPr bwMode="auto">
              <a:xfrm>
                <a:off x="327585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正方形/長方形 126"/>
              <p:cNvSpPr/>
              <p:nvPr/>
            </p:nvSpPr>
            <p:spPr bwMode="auto">
              <a:xfrm>
                <a:off x="341987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8" name="正方形/長方形 127"/>
              <p:cNvSpPr/>
              <p:nvPr/>
            </p:nvSpPr>
            <p:spPr bwMode="auto">
              <a:xfrm>
                <a:off x="356388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9" name="正方形/長方形 128"/>
              <p:cNvSpPr/>
              <p:nvPr/>
            </p:nvSpPr>
            <p:spPr bwMode="auto">
              <a:xfrm>
                <a:off x="370790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385192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399593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413995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428396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442798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457200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471601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486003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500404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514806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529208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543609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558011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27585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341987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356388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370790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7" name="正方形/長方形 146"/>
              <p:cNvSpPr/>
              <p:nvPr/>
            </p:nvSpPr>
            <p:spPr bwMode="auto">
              <a:xfrm>
                <a:off x="385192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8" name="正方形/長方形 147"/>
              <p:cNvSpPr/>
              <p:nvPr/>
            </p:nvSpPr>
            <p:spPr bwMode="auto">
              <a:xfrm>
                <a:off x="399593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9" name="正方形/長方形 148"/>
              <p:cNvSpPr/>
              <p:nvPr/>
            </p:nvSpPr>
            <p:spPr bwMode="auto">
              <a:xfrm>
                <a:off x="413995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0" name="正方形/長方形 149"/>
              <p:cNvSpPr/>
              <p:nvPr/>
            </p:nvSpPr>
            <p:spPr bwMode="auto">
              <a:xfrm>
                <a:off x="428396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1" name="正方形/長方形 150"/>
              <p:cNvSpPr/>
              <p:nvPr/>
            </p:nvSpPr>
            <p:spPr bwMode="auto">
              <a:xfrm>
                <a:off x="442798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2" name="正方形/長方形 151"/>
              <p:cNvSpPr/>
              <p:nvPr/>
            </p:nvSpPr>
            <p:spPr bwMode="auto">
              <a:xfrm>
                <a:off x="457200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正方形/長方形 152"/>
              <p:cNvSpPr/>
              <p:nvPr/>
            </p:nvSpPr>
            <p:spPr bwMode="auto">
              <a:xfrm>
                <a:off x="471601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4" name="正方形/長方形 153"/>
              <p:cNvSpPr/>
              <p:nvPr/>
            </p:nvSpPr>
            <p:spPr bwMode="auto">
              <a:xfrm>
                <a:off x="486003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5" name="正方形/長方形 154"/>
              <p:cNvSpPr/>
              <p:nvPr/>
            </p:nvSpPr>
            <p:spPr bwMode="auto">
              <a:xfrm>
                <a:off x="500404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6" name="正方形/長方形 155"/>
              <p:cNvSpPr/>
              <p:nvPr/>
            </p:nvSpPr>
            <p:spPr bwMode="auto">
              <a:xfrm>
                <a:off x="514806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正方形/長方形 156"/>
              <p:cNvSpPr/>
              <p:nvPr/>
            </p:nvSpPr>
            <p:spPr bwMode="auto">
              <a:xfrm>
                <a:off x="529208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8" name="正方形/長方形 157"/>
              <p:cNvSpPr/>
              <p:nvPr/>
            </p:nvSpPr>
            <p:spPr bwMode="auto">
              <a:xfrm>
                <a:off x="543609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9" name="正方形/長方形 158"/>
              <p:cNvSpPr/>
              <p:nvPr/>
            </p:nvSpPr>
            <p:spPr bwMode="auto">
              <a:xfrm>
                <a:off x="558011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テキスト ボックス 161"/>
              <p:cNvSpPr txBox="1"/>
              <p:nvPr/>
            </p:nvSpPr>
            <p:spPr>
              <a:xfrm>
                <a:off x="3947929" y="4705980"/>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6" name="上下矢印 5"/>
            <p:cNvSpPr/>
            <p:nvPr/>
          </p:nvSpPr>
          <p:spPr bwMode="auto">
            <a:xfrm>
              <a:off x="4393059" y="4238352"/>
              <a:ext cx="288032" cy="576064"/>
            </a:xfrm>
            <a:prstGeom prst="up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7" name="テキスト ボックス 256"/>
            <p:cNvSpPr txBox="1"/>
            <p:nvPr/>
          </p:nvSpPr>
          <p:spPr>
            <a:xfrm>
              <a:off x="3347864" y="4437112"/>
              <a:ext cx="949799" cy="307777"/>
            </a:xfrm>
            <a:prstGeom prst="rect">
              <a:avLst/>
            </a:prstGeom>
            <a:noFill/>
          </p:spPr>
          <p:txBody>
            <a:bodyPr wrap="none" rtlCol="0">
              <a:spAutoFit/>
            </a:bodyPr>
            <a:lstStyle/>
            <a:p>
              <a:pPr algn="ctr"/>
              <a:r>
                <a:rPr kumimoji="1" lang="ja-JP" altLang="en-US" sz="1400" dirty="0" smtClean="0">
                  <a:solidFill>
                    <a:srgbClr val="0000FF"/>
                  </a:solidFill>
                </a:rPr>
                <a:t>ストレージ</a:t>
              </a:r>
              <a:endParaRPr kumimoji="1" lang="ja-JP" altLang="en-US" sz="1400" dirty="0">
                <a:solidFill>
                  <a:srgbClr val="0000FF"/>
                </a:solidFill>
              </a:endParaRPr>
            </a:p>
          </p:txBody>
        </p:sp>
      </p:grpSp>
    </p:spTree>
    <p:extLst>
      <p:ext uri="{BB962C8B-B14F-4D97-AF65-F5344CB8AC3E}">
        <p14:creationId xmlns:p14="http://schemas.microsoft.com/office/powerpoint/2010/main" val="1950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3148173" y="938103"/>
            <a:ext cx="2138424" cy="129420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5581713" y="951497"/>
            <a:ext cx="2807497" cy="1294200"/>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57178" y="947379"/>
            <a:ext cx="2138424" cy="129420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柱 48"/>
          <p:cNvSpPr/>
          <p:nvPr/>
        </p:nvSpPr>
        <p:spPr>
          <a:xfrm>
            <a:off x="754788" y="4321936"/>
            <a:ext cx="7634421" cy="1153105"/>
          </a:xfrm>
          <a:prstGeom prst="can">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Data Lake</a:t>
            </a:r>
            <a:endParaRPr kumimoji="1" lang="ja-JP" altLang="en-US" sz="24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非構造化データ／オブジェクトストア</a:t>
            </a: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ja-JP" altLang="en-US" dirty="0" smtClean="0"/>
              <a:t>データ量の爆発的増大</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5" name="正方形/長方形 4"/>
          <p:cNvSpPr/>
          <p:nvPr/>
        </p:nvSpPr>
        <p:spPr>
          <a:xfrm>
            <a:off x="1656973" y="154478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345994" y="148076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022656" y="141674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柱 7"/>
          <p:cNvSpPr/>
          <p:nvPr/>
        </p:nvSpPr>
        <p:spPr>
          <a:xfrm>
            <a:off x="2118294" y="2387540"/>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 name="円柱 23"/>
          <p:cNvSpPr/>
          <p:nvPr/>
        </p:nvSpPr>
        <p:spPr>
          <a:xfrm>
            <a:off x="1570476" y="2387541"/>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6" name="円柱 25"/>
          <p:cNvSpPr/>
          <p:nvPr/>
        </p:nvSpPr>
        <p:spPr>
          <a:xfrm>
            <a:off x="1022658" y="2390539"/>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0" name="直線矢印コネクタ 29"/>
          <p:cNvCxnSpPr>
            <a:endCxn id="26" idx="1"/>
          </p:cNvCxnSpPr>
          <p:nvPr/>
        </p:nvCxnSpPr>
        <p:spPr>
          <a:xfrm>
            <a:off x="1290387" y="2007043"/>
            <a:ext cx="1" cy="383496"/>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6" idx="2"/>
            <a:endCxn id="24" idx="1"/>
          </p:cNvCxnSpPr>
          <p:nvPr/>
        </p:nvCxnSpPr>
        <p:spPr>
          <a:xfrm flipH="1">
            <a:off x="1838206" y="2071063"/>
            <a:ext cx="6178" cy="316478"/>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2386023" y="2135083"/>
            <a:ext cx="2058" cy="268973"/>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1022657" y="3309494"/>
            <a:ext cx="1631095" cy="7661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ETL</a:t>
            </a:r>
          </a:p>
          <a:p>
            <a:pPr algn="ctr"/>
            <a:r>
              <a:rPr kumimoji="1" lang="ja-JP" altLang="en-US" sz="1200" dirty="0" smtClean="0">
                <a:solidFill>
                  <a:srgbClr val="FFFFFF"/>
                </a:solidFill>
                <a:latin typeface="Meiryo" charset="-128"/>
                <a:ea typeface="Meiryo" charset="-128"/>
                <a:cs typeface="Meiryo" charset="-128"/>
              </a:rPr>
              <a:t>解析に必要なデータ</a:t>
            </a:r>
          </a:p>
          <a:p>
            <a:pPr algn="ctr"/>
            <a:r>
              <a:rPr kumimoji="1" lang="ja-JP" altLang="en-US" sz="1200" dirty="0" smtClean="0">
                <a:solidFill>
                  <a:srgbClr val="FFFFFF"/>
                </a:solidFill>
                <a:latin typeface="Meiryo" charset="-128"/>
                <a:ea typeface="Meiryo" charset="-128"/>
                <a:cs typeface="Meiryo" charset="-128"/>
              </a:rPr>
              <a:t>を選別・抽出</a:t>
            </a:r>
            <a:endParaRPr kumimoji="1" lang="ja-JP" altLang="en-US" sz="1200" dirty="0">
              <a:solidFill>
                <a:srgbClr val="FFFFFF"/>
              </a:solidFill>
              <a:latin typeface="Meiryo" charset="-128"/>
              <a:ea typeface="Meiryo" charset="-128"/>
              <a:cs typeface="Meiryo" charset="-128"/>
            </a:endParaRPr>
          </a:p>
        </p:txBody>
      </p:sp>
      <p:sp>
        <p:nvSpPr>
          <p:cNvPr id="38" name="円柱 37"/>
          <p:cNvSpPr/>
          <p:nvPr/>
        </p:nvSpPr>
        <p:spPr>
          <a:xfrm>
            <a:off x="1022658" y="4652116"/>
            <a:ext cx="1631094" cy="675105"/>
          </a:xfrm>
          <a:prstGeom prst="can">
            <a:avLst/>
          </a:prstGeom>
          <a:solidFill>
            <a:srgbClr val="33ACBD"/>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DWH</a:t>
            </a:r>
          </a:p>
          <a:p>
            <a:pPr algn="ctr"/>
            <a:r>
              <a:rPr kumimoji="1" lang="en-US" altLang="ja-JP" sz="1000" dirty="0" smtClean="0">
                <a:solidFill>
                  <a:srgbClr val="FFFFFF"/>
                </a:solidFill>
                <a:latin typeface="Meiryo" charset="-128"/>
                <a:ea typeface="Meiryo" charset="-128"/>
                <a:cs typeface="Meiryo" charset="-128"/>
              </a:rPr>
              <a:t>Data</a:t>
            </a:r>
            <a:r>
              <a:rPr lang="en-US" altLang="ja-JP" sz="1000" dirty="0">
                <a:solidFill>
                  <a:srgbClr val="FFFFFF"/>
                </a:solidFill>
                <a:latin typeface="Meiryo" charset="-128"/>
                <a:ea typeface="Meiryo" charset="-128"/>
                <a:cs typeface="Meiryo" charset="-128"/>
              </a:rPr>
              <a:t> </a:t>
            </a:r>
            <a:r>
              <a:rPr kumimoji="1" lang="en-US" altLang="ja-JP" sz="1000" dirty="0" err="1" smtClean="0">
                <a:solidFill>
                  <a:srgbClr val="FFFFFF"/>
                </a:solidFill>
                <a:latin typeface="Meiryo" charset="-128"/>
                <a:ea typeface="Meiryo" charset="-128"/>
                <a:cs typeface="Meiryo" charset="-128"/>
              </a:rPr>
              <a:t>Warehous</a:t>
            </a:r>
            <a:endParaRPr kumimoji="1" lang="ja-JP" altLang="en-US" sz="1000" dirty="0">
              <a:solidFill>
                <a:srgbClr val="FFFFFF"/>
              </a:solidFill>
              <a:latin typeface="Meiryo" charset="-128"/>
              <a:ea typeface="Meiryo" charset="-128"/>
              <a:cs typeface="Meiryo" charset="-128"/>
            </a:endParaRPr>
          </a:p>
        </p:txBody>
      </p:sp>
      <p:cxnSp>
        <p:nvCxnSpPr>
          <p:cNvPr id="39" name="直線矢印コネクタ 38"/>
          <p:cNvCxnSpPr>
            <a:stCxn id="37" idx="2"/>
            <a:endCxn id="38" idx="1"/>
          </p:cNvCxnSpPr>
          <p:nvPr/>
        </p:nvCxnSpPr>
        <p:spPr>
          <a:xfrm>
            <a:off x="1838205" y="4075613"/>
            <a:ext cx="0" cy="576503"/>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24" idx="3"/>
            <a:endCxn id="37" idx="0"/>
          </p:cNvCxnSpPr>
          <p:nvPr/>
        </p:nvCxnSpPr>
        <p:spPr>
          <a:xfrm flipH="1">
            <a:off x="1838205" y="2923000"/>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pic>
        <p:nvPicPr>
          <p:cNvPr id="51" name="図 50"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5383" y="1461982"/>
            <a:ext cx="792088" cy="543647"/>
          </a:xfrm>
          <a:prstGeom prst="rect">
            <a:avLst/>
          </a:prstGeom>
        </p:spPr>
      </p:pic>
      <p:grpSp>
        <p:nvGrpSpPr>
          <p:cNvPr id="56" name="図形グループ 55"/>
          <p:cNvGrpSpPr/>
          <p:nvPr/>
        </p:nvGrpSpPr>
        <p:grpSpPr>
          <a:xfrm>
            <a:off x="6784522" y="1433679"/>
            <a:ext cx="499492" cy="545661"/>
            <a:chOff x="6372200" y="5494210"/>
            <a:chExt cx="499492" cy="545661"/>
          </a:xfrm>
        </p:grpSpPr>
        <p:sp>
          <p:nvSpPr>
            <p:cNvPr id="57" name="角丸四角形 56"/>
            <p:cNvSpPr/>
            <p:nvPr/>
          </p:nvSpPr>
          <p:spPr>
            <a:xfrm>
              <a:off x="6372200" y="549421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459736" y="5554842"/>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角丸四角形 58"/>
            <p:cNvSpPr/>
            <p:nvPr/>
          </p:nvSpPr>
          <p:spPr>
            <a:xfrm>
              <a:off x="6516216" y="5622525"/>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7416551" y="1416745"/>
            <a:ext cx="661093" cy="584299"/>
            <a:chOff x="7511307" y="5626752"/>
            <a:chExt cx="499492" cy="445407"/>
          </a:xfrm>
        </p:grpSpPr>
        <p:sp>
          <p:nvSpPr>
            <p:cNvPr id="61" name="台形 60"/>
            <p:cNvSpPr/>
            <p:nvPr/>
          </p:nvSpPr>
          <p:spPr>
            <a:xfrm>
              <a:off x="7651007" y="5973287"/>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角丸四角形 61"/>
            <p:cNvSpPr/>
            <p:nvPr/>
          </p:nvSpPr>
          <p:spPr>
            <a:xfrm>
              <a:off x="7511307" y="5626752"/>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角丸四角形 62"/>
            <p:cNvSpPr/>
            <p:nvPr/>
          </p:nvSpPr>
          <p:spPr>
            <a:xfrm>
              <a:off x="7562107" y="5672301"/>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6" name="正方形/長方形 65"/>
          <p:cNvSpPr/>
          <p:nvPr/>
        </p:nvSpPr>
        <p:spPr>
          <a:xfrm>
            <a:off x="4032505" y="154478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3721526" y="148076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p:cNvSpPr/>
          <p:nvPr/>
        </p:nvSpPr>
        <p:spPr>
          <a:xfrm>
            <a:off x="3398188" y="141674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柱 68"/>
          <p:cNvSpPr/>
          <p:nvPr/>
        </p:nvSpPr>
        <p:spPr>
          <a:xfrm>
            <a:off x="4493826" y="2387540"/>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0" name="円柱 69"/>
          <p:cNvSpPr/>
          <p:nvPr/>
        </p:nvSpPr>
        <p:spPr>
          <a:xfrm>
            <a:off x="3946008" y="2387541"/>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円柱 70"/>
          <p:cNvSpPr/>
          <p:nvPr/>
        </p:nvSpPr>
        <p:spPr>
          <a:xfrm>
            <a:off x="3398190" y="2390539"/>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72" name="直線矢印コネクタ 71"/>
          <p:cNvCxnSpPr>
            <a:endCxn id="71" idx="1"/>
          </p:cNvCxnSpPr>
          <p:nvPr/>
        </p:nvCxnSpPr>
        <p:spPr>
          <a:xfrm>
            <a:off x="3665919" y="2007043"/>
            <a:ext cx="1" cy="383496"/>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67" idx="2"/>
            <a:endCxn id="70" idx="1"/>
          </p:cNvCxnSpPr>
          <p:nvPr/>
        </p:nvCxnSpPr>
        <p:spPr>
          <a:xfrm flipH="1">
            <a:off x="4213738" y="2071063"/>
            <a:ext cx="6178" cy="31647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p:nvPr/>
        </p:nvCxnSpPr>
        <p:spPr>
          <a:xfrm>
            <a:off x="4761555" y="2135083"/>
            <a:ext cx="2058" cy="2689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stCxn id="70" idx="3"/>
          </p:cNvCxnSpPr>
          <p:nvPr/>
        </p:nvCxnSpPr>
        <p:spPr>
          <a:xfrm flipH="1">
            <a:off x="4213737" y="2923000"/>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p:nvPr/>
        </p:nvCxnSpPr>
        <p:spPr>
          <a:xfrm>
            <a:off x="6295670" y="2154193"/>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8" name="正方形/長方形 97"/>
          <p:cNvSpPr/>
          <p:nvPr/>
        </p:nvSpPr>
        <p:spPr>
          <a:xfrm>
            <a:off x="754788" y="5741332"/>
            <a:ext cx="7634421" cy="820936"/>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アナリティクス</a:t>
            </a:r>
            <a:endParaRPr kumimoji="1" lang="ja-JP" altLang="en-US" sz="2400" dirty="0">
              <a:solidFill>
                <a:srgbClr val="FFFFFF"/>
              </a:solidFill>
              <a:latin typeface="Meiryo" charset="-128"/>
              <a:ea typeface="Meiryo" charset="-128"/>
              <a:cs typeface="Meiryo" charset="-128"/>
            </a:endParaRPr>
          </a:p>
        </p:txBody>
      </p:sp>
      <p:sp>
        <p:nvSpPr>
          <p:cNvPr id="99" name="正方形/長方形 98"/>
          <p:cNvSpPr/>
          <p:nvPr/>
        </p:nvSpPr>
        <p:spPr>
          <a:xfrm>
            <a:off x="1022656" y="5860641"/>
            <a:ext cx="1631095" cy="630775"/>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BI</a:t>
            </a:r>
          </a:p>
          <a:p>
            <a:pPr algn="ctr"/>
            <a:r>
              <a:rPr lang="en-US" altLang="ja-JP" sz="1000" dirty="0" smtClean="0">
                <a:solidFill>
                  <a:srgbClr val="FFFFFF"/>
                </a:solidFill>
                <a:latin typeface="Meiryo" charset="-128"/>
                <a:ea typeface="Meiryo" charset="-128"/>
                <a:cs typeface="Meiryo" charset="-128"/>
              </a:rPr>
              <a:t>Business Intelligence</a:t>
            </a:r>
            <a:endParaRPr kumimoji="1" lang="ja-JP" altLang="en-US" sz="1000" dirty="0">
              <a:solidFill>
                <a:srgbClr val="FFFFFF"/>
              </a:solidFill>
              <a:latin typeface="Meiryo" charset="-128"/>
              <a:ea typeface="Meiryo" charset="-128"/>
              <a:cs typeface="Meiryo" charset="-128"/>
            </a:endParaRPr>
          </a:p>
        </p:txBody>
      </p:sp>
      <p:cxnSp>
        <p:nvCxnSpPr>
          <p:cNvPr id="108" name="直線矢印コネクタ 107"/>
          <p:cNvCxnSpPr/>
          <p:nvPr/>
        </p:nvCxnSpPr>
        <p:spPr>
          <a:xfrm>
            <a:off x="7034268" y="2152911"/>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a:off x="7746558" y="2151645"/>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flipH="1">
            <a:off x="2387411" y="2920001"/>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p:nvPr/>
        </p:nvCxnSpPr>
        <p:spPr>
          <a:xfrm flipH="1">
            <a:off x="1287213" y="2903032"/>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p:nvPr/>
        </p:nvCxnSpPr>
        <p:spPr>
          <a:xfrm>
            <a:off x="1838205" y="5382641"/>
            <a:ext cx="0" cy="47800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49" idx="3"/>
            <a:endCxn id="98" idx="0"/>
          </p:cNvCxnSpPr>
          <p:nvPr/>
        </p:nvCxnSpPr>
        <p:spPr>
          <a:xfrm>
            <a:off x="4571999" y="5475041"/>
            <a:ext cx="0" cy="266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p:nvPr/>
        </p:nvCxnSpPr>
        <p:spPr>
          <a:xfrm flipH="1">
            <a:off x="4761555" y="2920452"/>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flipH="1">
            <a:off x="3652409" y="2927167"/>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7" name="正方形/長方形 96"/>
          <p:cNvSpPr/>
          <p:nvPr/>
        </p:nvSpPr>
        <p:spPr>
          <a:xfrm>
            <a:off x="3148173" y="3289526"/>
            <a:ext cx="5241037" cy="766119"/>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全てのデータを収集</a:t>
            </a:r>
            <a:endParaRPr kumimoji="1" lang="ja-JP" altLang="en-US" sz="1200" dirty="0">
              <a:solidFill>
                <a:srgbClr val="FFFFFF"/>
              </a:solidFill>
              <a:latin typeface="Meiryo" charset="-128"/>
              <a:ea typeface="Meiryo" charset="-128"/>
              <a:cs typeface="Meiryo" charset="-128"/>
            </a:endParaRPr>
          </a:p>
        </p:txBody>
      </p:sp>
      <p:sp>
        <p:nvSpPr>
          <p:cNvPr id="25" name="テキスト ボックス 24"/>
          <p:cNvSpPr txBox="1"/>
          <p:nvPr/>
        </p:nvSpPr>
        <p:spPr>
          <a:xfrm>
            <a:off x="759092" y="1071733"/>
            <a:ext cx="2136509" cy="316341"/>
          </a:xfrm>
          <a:prstGeom prst="rect">
            <a:avLst/>
          </a:prstGeom>
          <a:noFill/>
        </p:spPr>
        <p:txBody>
          <a:bodyPr wrap="squar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業務アプリケーション</a:t>
            </a:r>
            <a:endParaRPr kumimoji="1" lang="ja-JP" altLang="en-US" sz="1400" dirty="0">
              <a:solidFill>
                <a:schemeClr val="accent3">
                  <a:lumMod val="50000"/>
                </a:schemeClr>
              </a:solidFill>
              <a:latin typeface="Meiryo" charset="-128"/>
              <a:ea typeface="Meiryo" charset="-128"/>
              <a:cs typeface="Meiryo" charset="-128"/>
            </a:endParaRPr>
          </a:p>
        </p:txBody>
      </p:sp>
      <p:sp>
        <p:nvSpPr>
          <p:cNvPr id="79" name="テキスト ボックス 78"/>
          <p:cNvSpPr txBox="1"/>
          <p:nvPr/>
        </p:nvSpPr>
        <p:spPr>
          <a:xfrm>
            <a:off x="3150088" y="1071733"/>
            <a:ext cx="2136509" cy="316341"/>
          </a:xfrm>
          <a:prstGeom prst="rect">
            <a:avLst/>
          </a:prstGeom>
          <a:noFill/>
        </p:spPr>
        <p:txBody>
          <a:bodyPr wrap="square" rtlCol="0">
            <a:spAutoFit/>
          </a:bodyPr>
          <a:lstStyle/>
          <a:p>
            <a:pPr algn="ctr"/>
            <a:r>
              <a:rPr kumimoji="1" lang="en-US" altLang="ja-JP" sz="1400" smtClean="0">
                <a:solidFill>
                  <a:schemeClr val="accent6">
                    <a:lumMod val="50000"/>
                  </a:schemeClr>
                </a:solidFill>
                <a:latin typeface="Meiryo" charset="-128"/>
                <a:ea typeface="Meiryo" charset="-128"/>
                <a:cs typeface="Meiryo" charset="-128"/>
              </a:rPr>
              <a:t>Web</a:t>
            </a:r>
            <a:r>
              <a:rPr kumimoji="1" lang="ja-JP" altLang="en-US" sz="1400" dirty="0" smtClean="0">
                <a:solidFill>
                  <a:schemeClr val="accent6">
                    <a:lumMod val="50000"/>
                  </a:schemeClr>
                </a:solidFill>
                <a:latin typeface="Meiryo" charset="-128"/>
                <a:ea typeface="Meiryo" charset="-128"/>
                <a:cs typeface="Meiryo" charset="-128"/>
              </a:rPr>
              <a:t>アプリケーション</a:t>
            </a:r>
            <a:endParaRPr kumimoji="1" lang="ja-JP" altLang="en-US" sz="1400" dirty="0">
              <a:solidFill>
                <a:schemeClr val="accent6">
                  <a:lumMod val="50000"/>
                </a:schemeClr>
              </a:solidFill>
              <a:latin typeface="Meiryo" charset="-128"/>
              <a:ea typeface="Meiryo" charset="-128"/>
              <a:cs typeface="Meiryo" charset="-128"/>
            </a:endParaRPr>
          </a:p>
        </p:txBody>
      </p:sp>
      <p:sp>
        <p:nvSpPr>
          <p:cNvPr id="80" name="テキスト ボックス 79"/>
          <p:cNvSpPr txBox="1"/>
          <p:nvPr/>
        </p:nvSpPr>
        <p:spPr>
          <a:xfrm>
            <a:off x="5581714" y="1072037"/>
            <a:ext cx="2807495" cy="307777"/>
          </a:xfrm>
          <a:prstGeom prst="rect">
            <a:avLst/>
          </a:prstGeom>
          <a:noFill/>
        </p:spPr>
        <p:txBody>
          <a:bodyPr wrap="square" rtlCol="0">
            <a:spAutoFit/>
          </a:bodyPr>
          <a:lstStyle/>
          <a:p>
            <a:pPr algn="ctr"/>
            <a:r>
              <a:rPr kumimoji="1" lang="en-US" altLang="ja-JP" sz="1400" smtClean="0">
                <a:solidFill>
                  <a:srgbClr val="7030A0"/>
                </a:solidFill>
                <a:latin typeface="Meiryo" charset="-128"/>
                <a:ea typeface="Meiryo" charset="-128"/>
                <a:cs typeface="Meiryo" charset="-128"/>
              </a:rPr>
              <a:t>IoT</a:t>
            </a:r>
            <a:r>
              <a:rPr kumimoji="1" lang="ja-JP" altLang="en-US" sz="1400" dirty="0" smtClean="0">
                <a:solidFill>
                  <a:srgbClr val="7030A0"/>
                </a:solidFill>
                <a:latin typeface="Meiryo" charset="-128"/>
                <a:ea typeface="Meiryo" charset="-128"/>
                <a:cs typeface="Meiryo" charset="-128"/>
              </a:rPr>
              <a:t>アプリケーション</a:t>
            </a:r>
            <a:endParaRPr kumimoji="1" lang="ja-JP" altLang="en-US" sz="1400" dirty="0">
              <a:solidFill>
                <a:srgbClr val="7030A0"/>
              </a:solidFill>
              <a:latin typeface="Meiryo" charset="-128"/>
              <a:ea typeface="Meiryo" charset="-128"/>
              <a:cs typeface="Meiryo" charset="-128"/>
            </a:endParaRPr>
          </a:p>
        </p:txBody>
      </p:sp>
      <p:sp>
        <p:nvSpPr>
          <p:cNvPr id="83" name="正方形/長方形 82"/>
          <p:cNvSpPr/>
          <p:nvPr/>
        </p:nvSpPr>
        <p:spPr>
          <a:xfrm>
            <a:off x="6446549" y="5876774"/>
            <a:ext cx="1631095" cy="630775"/>
          </a:xfrm>
          <a:prstGeom prst="rect">
            <a:avLst/>
          </a:prstGeom>
          <a:solidFill>
            <a:srgbClr val="FF6666"/>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AI</a:t>
            </a:r>
          </a:p>
          <a:p>
            <a:pPr algn="ctr"/>
            <a:r>
              <a:rPr lang="en-US" altLang="ja-JP" sz="1000" dirty="0" smtClean="0">
                <a:solidFill>
                  <a:srgbClr val="FFFFFF"/>
                </a:solidFill>
                <a:latin typeface="Meiryo" charset="-128"/>
                <a:ea typeface="Meiryo" charset="-128"/>
                <a:cs typeface="Meiryo" charset="-128"/>
              </a:rPr>
              <a:t>Artificial Intelligence</a:t>
            </a:r>
            <a:endParaRPr kumimoji="1" lang="ja-JP" altLang="en-US" sz="1000" dirty="0">
              <a:solidFill>
                <a:srgbClr val="FFFFFF"/>
              </a:solidFill>
              <a:latin typeface="Meiryo" charset="-128"/>
              <a:ea typeface="Meiryo" charset="-128"/>
              <a:cs typeface="Meiryo" charset="-128"/>
            </a:endParaRPr>
          </a:p>
        </p:txBody>
      </p:sp>
      <p:sp>
        <p:nvSpPr>
          <p:cNvPr id="29" name="四角形吹き出し 28"/>
          <p:cNvSpPr/>
          <p:nvPr/>
        </p:nvSpPr>
        <p:spPr>
          <a:xfrm>
            <a:off x="6446549" y="5096864"/>
            <a:ext cx="2309524" cy="511322"/>
          </a:xfrm>
          <a:prstGeom prst="wedgeRectCallout">
            <a:avLst>
              <a:gd name="adj1" fmla="val -4003"/>
              <a:gd name="adj2" fmla="val 108307"/>
            </a:avLst>
          </a:prstGeom>
          <a:solidFill>
            <a:schemeClr val="accent2">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Meiryo" charset="-128"/>
                <a:ea typeface="Meiryo" charset="-128"/>
                <a:cs typeface="Meiryo" charset="-128"/>
              </a:rPr>
              <a:t>Data Lake(Big Data)</a:t>
            </a:r>
            <a:r>
              <a:rPr lang="ja-JP" altLang="en-US" sz="1200" dirty="0" smtClean="0">
                <a:solidFill>
                  <a:srgbClr val="FFFFFF"/>
                </a:solidFill>
                <a:latin typeface="Meiryo" charset="-128"/>
                <a:ea typeface="Meiryo" charset="-128"/>
                <a:cs typeface="Meiryo" charset="-128"/>
              </a:rPr>
              <a:t>を解析し</a:t>
            </a:r>
          </a:p>
          <a:p>
            <a:pPr algn="ctr"/>
            <a:r>
              <a:rPr kumimoji="1" lang="ja-JP" altLang="en-US" sz="1200" dirty="0" smtClean="0">
                <a:solidFill>
                  <a:srgbClr val="FFFFFF"/>
                </a:solidFill>
                <a:latin typeface="Meiryo" charset="-128"/>
                <a:ea typeface="Meiryo" charset="-128"/>
                <a:cs typeface="Meiryo" charset="-128"/>
              </a:rPr>
              <a:t>規則や構造、関係性を探索</a:t>
            </a:r>
          </a:p>
        </p:txBody>
      </p:sp>
    </p:spTree>
    <p:extLst>
      <p:ext uri="{BB962C8B-B14F-4D97-AF65-F5344CB8AC3E}">
        <p14:creationId xmlns:p14="http://schemas.microsoft.com/office/powerpoint/2010/main" val="1999386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アーキテクチャーから見るストレージの違い</a:t>
            </a:r>
            <a:endParaRPr kumimoji="1" lang="ja-JP" altLang="en-US" dirty="0"/>
          </a:p>
        </p:txBody>
      </p:sp>
      <p:sp>
        <p:nvSpPr>
          <p:cNvPr id="6" name="正方形/長方形 5"/>
          <p:cNvSpPr/>
          <p:nvPr/>
        </p:nvSpPr>
        <p:spPr>
          <a:xfrm>
            <a:off x="383557" y="1037138"/>
            <a:ext cx="4114800" cy="3234153"/>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695294" y="1037766"/>
            <a:ext cx="4114800" cy="3234153"/>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矢印コネクタ 8"/>
          <p:cNvCxnSpPr/>
          <p:nvPr/>
        </p:nvCxnSpPr>
        <p:spPr>
          <a:xfrm flipV="1">
            <a:off x="383557" y="1037138"/>
            <a:ext cx="0" cy="3234153"/>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383556" y="4271291"/>
            <a:ext cx="4114801" cy="0"/>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フリーフォーム 12"/>
          <p:cNvSpPr/>
          <p:nvPr/>
        </p:nvSpPr>
        <p:spPr>
          <a:xfrm>
            <a:off x="443391" y="1742814"/>
            <a:ext cx="3995130" cy="1928466"/>
          </a:xfrm>
          <a:custGeom>
            <a:avLst/>
            <a:gdLst>
              <a:gd name="connsiteX0" fmla="*/ 0 w 3995130"/>
              <a:gd name="connsiteY0" fmla="*/ 1928466 h 1928466"/>
              <a:gd name="connsiteX1" fmla="*/ 1718335 w 3995130"/>
              <a:gd name="connsiteY1" fmla="*/ 283773 h 1928466"/>
              <a:gd name="connsiteX2" fmla="*/ 3995130 w 3995130"/>
              <a:gd name="connsiteY2" fmla="*/ 1475 h 1928466"/>
              <a:gd name="connsiteX3" fmla="*/ 3995130 w 3995130"/>
              <a:gd name="connsiteY3" fmla="*/ 1475 h 1928466"/>
              <a:gd name="connsiteX4" fmla="*/ 3995130 w 3995130"/>
              <a:gd name="connsiteY4" fmla="*/ 1475 h 192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130" h="1928466">
                <a:moveTo>
                  <a:pt x="0" y="1928466"/>
                </a:moveTo>
                <a:cubicBezTo>
                  <a:pt x="526240" y="1266702"/>
                  <a:pt x="1052480" y="604938"/>
                  <a:pt x="1718335" y="283773"/>
                </a:cubicBezTo>
                <a:cubicBezTo>
                  <a:pt x="2384190" y="-37392"/>
                  <a:pt x="3995130" y="1475"/>
                  <a:pt x="3995130" y="1475"/>
                </a:cubicBezTo>
                <a:lnTo>
                  <a:pt x="3995130" y="1475"/>
                </a:lnTo>
                <a:lnTo>
                  <a:pt x="3995130" y="1475"/>
                </a:lnTo>
              </a:path>
            </a:pathLst>
          </a:cu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正方形/長方形 13"/>
          <p:cNvSpPr/>
          <p:nvPr/>
        </p:nvSpPr>
        <p:spPr>
          <a:xfrm>
            <a:off x="681196" y="3464039"/>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15" name="円柱 14"/>
          <p:cNvSpPr/>
          <p:nvPr/>
        </p:nvSpPr>
        <p:spPr>
          <a:xfrm>
            <a:off x="681196" y="389853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柱 15"/>
          <p:cNvSpPr/>
          <p:nvPr/>
        </p:nvSpPr>
        <p:spPr>
          <a:xfrm>
            <a:off x="681196" y="3667788"/>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969180" y="2292049"/>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20" name="円柱 19"/>
          <p:cNvSpPr/>
          <p:nvPr/>
        </p:nvSpPr>
        <p:spPr>
          <a:xfrm>
            <a:off x="1969180" y="3188024"/>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柱 20"/>
          <p:cNvSpPr/>
          <p:nvPr/>
        </p:nvSpPr>
        <p:spPr>
          <a:xfrm>
            <a:off x="1969180" y="2957282"/>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円柱 17"/>
          <p:cNvSpPr/>
          <p:nvPr/>
        </p:nvSpPr>
        <p:spPr>
          <a:xfrm>
            <a:off x="1969180" y="272654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柱 18"/>
          <p:cNvSpPr/>
          <p:nvPr/>
        </p:nvSpPr>
        <p:spPr>
          <a:xfrm>
            <a:off x="1969180" y="2495798"/>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257164" y="1849534"/>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27" name="円柱 26"/>
          <p:cNvSpPr/>
          <p:nvPr/>
        </p:nvSpPr>
        <p:spPr>
          <a:xfrm>
            <a:off x="3257164" y="3206992"/>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3257164" y="297625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柱 22"/>
          <p:cNvSpPr/>
          <p:nvPr/>
        </p:nvSpPr>
        <p:spPr>
          <a:xfrm>
            <a:off x="3257164" y="2745509"/>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柱 23"/>
          <p:cNvSpPr/>
          <p:nvPr/>
        </p:nvSpPr>
        <p:spPr>
          <a:xfrm>
            <a:off x="3257164" y="2514767"/>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柱 24"/>
          <p:cNvSpPr/>
          <p:nvPr/>
        </p:nvSpPr>
        <p:spPr>
          <a:xfrm>
            <a:off x="3257164" y="2284025"/>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円柱 25"/>
          <p:cNvSpPr/>
          <p:nvPr/>
        </p:nvSpPr>
        <p:spPr>
          <a:xfrm>
            <a:off x="3257164" y="2053283"/>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364589" y="1037137"/>
            <a:ext cx="369332" cy="488324"/>
          </a:xfrm>
          <a:prstGeom prst="rect">
            <a:avLst/>
          </a:prstGeom>
          <a:noFill/>
        </p:spPr>
        <p:txBody>
          <a:bodyPr vert="eaVert" wrap="square" rtlCol="0">
            <a:spAutoFit/>
          </a:bodyPr>
          <a:lstStyle/>
          <a:p>
            <a:r>
              <a:rPr kumimoji="1" lang="ja-JP" altLang="en-US" sz="1200" smtClean="0">
                <a:solidFill>
                  <a:srgbClr val="0070C0"/>
                </a:solidFill>
                <a:latin typeface="Meiryo" charset="-128"/>
                <a:ea typeface="Meiryo" charset="-128"/>
                <a:cs typeface="Meiryo" charset="-128"/>
              </a:rPr>
              <a:t>性能</a:t>
            </a:r>
            <a:endParaRPr kumimoji="1" lang="ja-JP" altLang="en-US" sz="1200">
              <a:solidFill>
                <a:srgbClr val="0070C0"/>
              </a:solidFill>
              <a:latin typeface="Meiryo" charset="-128"/>
              <a:ea typeface="Meiryo" charset="-128"/>
              <a:cs typeface="Meiryo" charset="-128"/>
            </a:endParaRPr>
          </a:p>
        </p:txBody>
      </p:sp>
      <p:cxnSp>
        <p:nvCxnSpPr>
          <p:cNvPr id="31" name="直線矢印コネクタ 30"/>
          <p:cNvCxnSpPr/>
          <p:nvPr/>
        </p:nvCxnSpPr>
        <p:spPr>
          <a:xfrm flipV="1">
            <a:off x="4695294" y="1037138"/>
            <a:ext cx="0" cy="3234153"/>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4676326" y="1037137"/>
            <a:ext cx="369332" cy="488324"/>
          </a:xfrm>
          <a:prstGeom prst="rect">
            <a:avLst/>
          </a:prstGeom>
          <a:noFill/>
        </p:spPr>
        <p:txBody>
          <a:bodyPr vert="eaVert" wrap="square" rtlCol="0">
            <a:spAutoFit/>
          </a:bodyPr>
          <a:lstStyle/>
          <a:p>
            <a:r>
              <a:rPr kumimoji="1" lang="ja-JP" altLang="en-US" sz="1200" smtClean="0">
                <a:solidFill>
                  <a:srgbClr val="0070C0"/>
                </a:solidFill>
                <a:latin typeface="Meiryo" charset="-128"/>
                <a:ea typeface="Meiryo" charset="-128"/>
                <a:cs typeface="Meiryo" charset="-128"/>
              </a:rPr>
              <a:t>性能</a:t>
            </a:r>
            <a:endParaRPr kumimoji="1" lang="ja-JP" altLang="en-US" sz="1200">
              <a:solidFill>
                <a:srgbClr val="0070C0"/>
              </a:solidFill>
              <a:latin typeface="Meiryo" charset="-128"/>
              <a:ea typeface="Meiryo" charset="-128"/>
              <a:cs typeface="Meiryo" charset="-128"/>
            </a:endParaRPr>
          </a:p>
        </p:txBody>
      </p:sp>
      <p:cxnSp>
        <p:nvCxnSpPr>
          <p:cNvPr id="36" name="直線矢印コネクタ 35"/>
          <p:cNvCxnSpPr/>
          <p:nvPr/>
        </p:nvCxnSpPr>
        <p:spPr>
          <a:xfrm flipV="1">
            <a:off x="4779699" y="1437974"/>
            <a:ext cx="3921844" cy="2433151"/>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5163924" y="365177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40" name="正方形/長方形 39"/>
          <p:cNvSpPr/>
          <p:nvPr/>
        </p:nvSpPr>
        <p:spPr>
          <a:xfrm>
            <a:off x="5523476" y="365177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cxnSp>
        <p:nvCxnSpPr>
          <p:cNvPr id="44" name="カギ線コネクタ 43"/>
          <p:cNvCxnSpPr>
            <a:stCxn id="37" idx="0"/>
            <a:endCxn id="40" idx="0"/>
          </p:cNvCxnSpPr>
          <p:nvPr/>
        </p:nvCxnSpPr>
        <p:spPr>
          <a:xfrm rot="5400000" flipH="1" flipV="1">
            <a:off x="5516445" y="3471995"/>
            <a:ext cx="12700" cy="359552"/>
          </a:xfrm>
          <a:prstGeom prst="bentConnector3">
            <a:avLst>
              <a:gd name="adj1" fmla="val 688591"/>
            </a:avLst>
          </a:prstGeom>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5" name="正方形/長方形 54"/>
          <p:cNvSpPr/>
          <p:nvPr/>
        </p:nvSpPr>
        <p:spPr>
          <a:xfrm>
            <a:off x="5906052" y="290224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56" name="円柱 55"/>
          <p:cNvSpPr/>
          <p:nvPr/>
        </p:nvSpPr>
        <p:spPr>
          <a:xfrm>
            <a:off x="5906052" y="326301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57" name="円柱 56"/>
          <p:cNvSpPr/>
          <p:nvPr/>
        </p:nvSpPr>
        <p:spPr>
          <a:xfrm>
            <a:off x="5906052" y="310599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58" name="正方形/長方形 57"/>
          <p:cNvSpPr/>
          <p:nvPr/>
        </p:nvSpPr>
        <p:spPr>
          <a:xfrm>
            <a:off x="6265604" y="290224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59" name="円柱 58"/>
          <p:cNvSpPr/>
          <p:nvPr/>
        </p:nvSpPr>
        <p:spPr>
          <a:xfrm>
            <a:off x="6265604" y="326301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0" name="円柱 59"/>
          <p:cNvSpPr/>
          <p:nvPr/>
        </p:nvSpPr>
        <p:spPr>
          <a:xfrm>
            <a:off x="6265604" y="310599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61" name="カギ線コネクタ 60"/>
          <p:cNvCxnSpPr>
            <a:stCxn id="55" idx="0"/>
            <a:endCxn id="58" idx="0"/>
          </p:cNvCxnSpPr>
          <p:nvPr/>
        </p:nvCxnSpPr>
        <p:spPr>
          <a:xfrm rot="5400000" flipH="1" flipV="1">
            <a:off x="6258573" y="2722471"/>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6628996" y="290575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63" name="円柱 62"/>
          <p:cNvSpPr/>
          <p:nvPr/>
        </p:nvSpPr>
        <p:spPr>
          <a:xfrm>
            <a:off x="6628996" y="326652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4" name="円柱 63"/>
          <p:cNvSpPr/>
          <p:nvPr/>
        </p:nvSpPr>
        <p:spPr>
          <a:xfrm>
            <a:off x="6628996" y="310950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5" name="正方形/長方形 64"/>
          <p:cNvSpPr/>
          <p:nvPr/>
        </p:nvSpPr>
        <p:spPr>
          <a:xfrm>
            <a:off x="6988548" y="290575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66" name="円柱 65"/>
          <p:cNvSpPr/>
          <p:nvPr/>
        </p:nvSpPr>
        <p:spPr>
          <a:xfrm>
            <a:off x="6988548" y="326652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7" name="円柱 66"/>
          <p:cNvSpPr/>
          <p:nvPr/>
        </p:nvSpPr>
        <p:spPr>
          <a:xfrm>
            <a:off x="6988548" y="310950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68" name="カギ線コネクタ 67"/>
          <p:cNvCxnSpPr>
            <a:stCxn id="62" idx="0"/>
            <a:endCxn id="65" idx="0"/>
          </p:cNvCxnSpPr>
          <p:nvPr/>
        </p:nvCxnSpPr>
        <p:spPr>
          <a:xfrm rot="5400000" flipH="1" flipV="1">
            <a:off x="6981517" y="2725979"/>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cxnSp>
        <p:nvCxnSpPr>
          <p:cNvPr id="69" name="カギ線コネクタ 68"/>
          <p:cNvCxnSpPr>
            <a:stCxn id="58" idx="0"/>
            <a:endCxn id="62" idx="0"/>
          </p:cNvCxnSpPr>
          <p:nvPr/>
        </p:nvCxnSpPr>
        <p:spPr>
          <a:xfrm rot="16200000" flipH="1">
            <a:off x="6618291" y="2722305"/>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73" name="正方形/長方形 72"/>
          <p:cNvSpPr/>
          <p:nvPr/>
        </p:nvSpPr>
        <p:spPr>
          <a:xfrm>
            <a:off x="6476866" y="203593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74" name="円柱 73"/>
          <p:cNvSpPr/>
          <p:nvPr/>
        </p:nvSpPr>
        <p:spPr>
          <a:xfrm>
            <a:off x="6476866" y="2396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5" name="円柱 74"/>
          <p:cNvSpPr/>
          <p:nvPr/>
        </p:nvSpPr>
        <p:spPr>
          <a:xfrm>
            <a:off x="6476866" y="223968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6" name="正方形/長方形 75"/>
          <p:cNvSpPr/>
          <p:nvPr/>
        </p:nvSpPr>
        <p:spPr>
          <a:xfrm>
            <a:off x="6836418" y="203593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77" name="円柱 76"/>
          <p:cNvSpPr/>
          <p:nvPr/>
        </p:nvSpPr>
        <p:spPr>
          <a:xfrm>
            <a:off x="6836418" y="2396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8" name="円柱 77"/>
          <p:cNvSpPr/>
          <p:nvPr/>
        </p:nvSpPr>
        <p:spPr>
          <a:xfrm>
            <a:off x="6836418" y="223968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79" name="カギ線コネクタ 78"/>
          <p:cNvCxnSpPr>
            <a:stCxn id="73" idx="0"/>
            <a:endCxn id="76" idx="0"/>
          </p:cNvCxnSpPr>
          <p:nvPr/>
        </p:nvCxnSpPr>
        <p:spPr>
          <a:xfrm rot="5400000" flipH="1" flipV="1">
            <a:off x="6829387" y="1856159"/>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80" name="正方形/長方形 79"/>
          <p:cNvSpPr/>
          <p:nvPr/>
        </p:nvSpPr>
        <p:spPr>
          <a:xfrm>
            <a:off x="7199810" y="203944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1" name="円柱 80"/>
          <p:cNvSpPr/>
          <p:nvPr/>
        </p:nvSpPr>
        <p:spPr>
          <a:xfrm>
            <a:off x="7199810" y="240021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2" name="円柱 81"/>
          <p:cNvSpPr/>
          <p:nvPr/>
        </p:nvSpPr>
        <p:spPr>
          <a:xfrm>
            <a:off x="7199810" y="224319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3" name="正方形/長方形 82"/>
          <p:cNvSpPr/>
          <p:nvPr/>
        </p:nvSpPr>
        <p:spPr>
          <a:xfrm>
            <a:off x="7559362" y="203944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4" name="円柱 83"/>
          <p:cNvSpPr/>
          <p:nvPr/>
        </p:nvSpPr>
        <p:spPr>
          <a:xfrm>
            <a:off x="7559362" y="240021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5" name="円柱 84"/>
          <p:cNvSpPr/>
          <p:nvPr/>
        </p:nvSpPr>
        <p:spPr>
          <a:xfrm>
            <a:off x="7559362" y="224319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86" name="カギ線コネクタ 85"/>
          <p:cNvCxnSpPr>
            <a:stCxn id="80" idx="0"/>
            <a:endCxn id="83" idx="0"/>
          </p:cNvCxnSpPr>
          <p:nvPr/>
        </p:nvCxnSpPr>
        <p:spPr>
          <a:xfrm rot="5400000" flipH="1" flipV="1">
            <a:off x="7552331" y="1859667"/>
            <a:ext cx="12700" cy="359552"/>
          </a:xfrm>
          <a:prstGeom prst="bentConnector3">
            <a:avLst>
              <a:gd name="adj1" fmla="val 640276"/>
            </a:avLst>
          </a:prstGeom>
        </p:spPr>
        <p:style>
          <a:lnRef idx="2">
            <a:schemeClr val="accent1"/>
          </a:lnRef>
          <a:fillRef idx="0">
            <a:schemeClr val="accent1"/>
          </a:fillRef>
          <a:effectRef idx="1">
            <a:schemeClr val="accent1"/>
          </a:effectRef>
          <a:fontRef idx="minor">
            <a:schemeClr val="tx1"/>
          </a:fontRef>
        </p:style>
      </p:cxnSp>
      <p:cxnSp>
        <p:nvCxnSpPr>
          <p:cNvPr id="87" name="カギ線コネクタ 86"/>
          <p:cNvCxnSpPr>
            <a:stCxn id="76" idx="0"/>
            <a:endCxn id="80" idx="0"/>
          </p:cNvCxnSpPr>
          <p:nvPr/>
        </p:nvCxnSpPr>
        <p:spPr>
          <a:xfrm rot="16200000" flipH="1">
            <a:off x="7189105" y="1855993"/>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88" name="正方形/長方形 87"/>
          <p:cNvSpPr/>
          <p:nvPr/>
        </p:nvSpPr>
        <p:spPr>
          <a:xfrm>
            <a:off x="7922132" y="2043368"/>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9" name="円柱 88"/>
          <p:cNvSpPr/>
          <p:nvPr/>
        </p:nvSpPr>
        <p:spPr>
          <a:xfrm>
            <a:off x="7922132" y="2404136"/>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90" name="円柱 89"/>
          <p:cNvSpPr/>
          <p:nvPr/>
        </p:nvSpPr>
        <p:spPr>
          <a:xfrm>
            <a:off x="7922132" y="2247118"/>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91" name="カギ線コネクタ 90"/>
          <p:cNvCxnSpPr>
            <a:endCxn id="88" idx="0"/>
          </p:cNvCxnSpPr>
          <p:nvPr/>
        </p:nvCxnSpPr>
        <p:spPr>
          <a:xfrm rot="5400000" flipH="1" flipV="1">
            <a:off x="7915101" y="1863592"/>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96" name="テキスト ボックス 95"/>
          <p:cNvSpPr txBox="1"/>
          <p:nvPr/>
        </p:nvSpPr>
        <p:spPr>
          <a:xfrm>
            <a:off x="846613" y="1063250"/>
            <a:ext cx="3188686" cy="307777"/>
          </a:xfrm>
          <a:prstGeom prst="rect">
            <a:avLst/>
          </a:prstGeom>
          <a:noFill/>
        </p:spPr>
        <p:txBody>
          <a:bodyPr wrap="square" rtlCol="0">
            <a:spAutoFit/>
          </a:bodyPr>
          <a:lstStyle/>
          <a:p>
            <a:pPr algn="ctr"/>
            <a:r>
              <a:rPr kumimoji="1" lang="ja-JP" altLang="en-US" sz="1400" b="1" smtClean="0">
                <a:solidFill>
                  <a:srgbClr val="0070C0"/>
                </a:solidFill>
                <a:latin typeface="Meiryo" charset="-128"/>
                <a:ea typeface="Meiryo" charset="-128"/>
                <a:cs typeface="Meiryo" charset="-128"/>
              </a:rPr>
              <a:t>スケールアップ・アーキテクチャ</a:t>
            </a:r>
            <a:endParaRPr kumimoji="1" lang="ja-JP" altLang="en-US" sz="1400" b="1" dirty="0">
              <a:solidFill>
                <a:srgbClr val="0070C0"/>
              </a:solidFill>
              <a:latin typeface="Meiryo" charset="-128"/>
              <a:ea typeface="Meiryo" charset="-128"/>
              <a:cs typeface="Meiryo" charset="-128"/>
            </a:endParaRPr>
          </a:p>
        </p:txBody>
      </p:sp>
      <p:sp>
        <p:nvSpPr>
          <p:cNvPr id="97" name="テキスト ボックス 96"/>
          <p:cNvSpPr txBox="1"/>
          <p:nvPr/>
        </p:nvSpPr>
        <p:spPr>
          <a:xfrm>
            <a:off x="5182849" y="1064338"/>
            <a:ext cx="3188686" cy="307777"/>
          </a:xfrm>
          <a:prstGeom prst="rect">
            <a:avLst/>
          </a:prstGeom>
          <a:noFill/>
        </p:spPr>
        <p:txBody>
          <a:bodyPr wrap="square" rtlCol="0">
            <a:spAutoFit/>
          </a:bodyPr>
          <a:lstStyle/>
          <a:p>
            <a:pPr algn="ctr"/>
            <a:r>
              <a:rPr kumimoji="1" lang="ja-JP" altLang="en-US" sz="1400" b="1" dirty="0" smtClean="0">
                <a:solidFill>
                  <a:srgbClr val="0070C0"/>
                </a:solidFill>
                <a:latin typeface="Meiryo" charset="-128"/>
                <a:ea typeface="Meiryo" charset="-128"/>
                <a:cs typeface="Meiryo" charset="-128"/>
              </a:rPr>
              <a:t>スケールアウト・アーキテクチャ</a:t>
            </a:r>
            <a:endParaRPr kumimoji="1" lang="ja-JP" altLang="en-US" sz="1400" b="1" dirty="0">
              <a:solidFill>
                <a:srgbClr val="0070C0"/>
              </a:solidFill>
              <a:latin typeface="Meiryo" charset="-128"/>
              <a:ea typeface="Meiryo" charset="-128"/>
              <a:cs typeface="Meiryo" charset="-128"/>
            </a:endParaRPr>
          </a:p>
        </p:txBody>
      </p:sp>
      <p:sp>
        <p:nvSpPr>
          <p:cNvPr id="100" name="正方形/長方形 99"/>
          <p:cNvSpPr/>
          <p:nvPr/>
        </p:nvSpPr>
        <p:spPr>
          <a:xfrm>
            <a:off x="8284202" y="204305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1" name="円柱 100"/>
          <p:cNvSpPr/>
          <p:nvPr/>
        </p:nvSpPr>
        <p:spPr>
          <a:xfrm>
            <a:off x="8284202" y="240382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2" name="円柱 101"/>
          <p:cNvSpPr/>
          <p:nvPr/>
        </p:nvSpPr>
        <p:spPr>
          <a:xfrm>
            <a:off x="8284202" y="22468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03" name="カギ線コネクタ 102"/>
          <p:cNvCxnSpPr>
            <a:endCxn id="100" idx="0"/>
          </p:cNvCxnSpPr>
          <p:nvPr/>
        </p:nvCxnSpPr>
        <p:spPr>
          <a:xfrm rot="5400000" flipH="1" flipV="1">
            <a:off x="8277171" y="1863281"/>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35" name="三角形 134"/>
          <p:cNvSpPr/>
          <p:nvPr/>
        </p:nvSpPr>
        <p:spPr>
          <a:xfrm>
            <a:off x="5664207" y="3851513"/>
            <a:ext cx="2152825" cy="1491885"/>
          </a:xfrm>
          <a:prstGeom prst="triangle">
            <a:avLst/>
          </a:prstGeom>
          <a:gradFill flip="none" rotWithShape="1">
            <a:gsLst>
              <a:gs pos="0">
                <a:schemeClr val="tx2">
                  <a:lumMod val="60000"/>
                  <a:lumOff val="40000"/>
                </a:schemeClr>
              </a:gs>
              <a:gs pos="37000">
                <a:schemeClr val="tx2">
                  <a:lumMod val="40000"/>
                  <a:lumOff val="60000"/>
                </a:schemeClr>
              </a:gs>
              <a:gs pos="100000">
                <a:srgbClr val="33ACBD">
                  <a:tint val="23500"/>
                  <a:satMod val="160000"/>
                </a:srgbClr>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スライド番号プレースホルダー 2"/>
          <p:cNvSpPr>
            <a:spLocks noGrp="1"/>
          </p:cNvSpPr>
          <p:nvPr>
            <p:ph type="sldNum" sz="quarter" idx="12"/>
          </p:nvPr>
        </p:nvSpPr>
        <p:spPr>
          <a:xfrm>
            <a:off x="6927340" y="6659494"/>
            <a:ext cx="2133600" cy="217800"/>
          </a:xfrm>
        </p:spPr>
        <p:txBody>
          <a:bodyPr/>
          <a:lstStyle/>
          <a:p>
            <a:fld id="{8FF8CC5D-A65D-5946-99B5-645367A967AD}" type="slidenum">
              <a:rPr kumimoji="1" lang="ja-JP" altLang="en-US" smtClean="0"/>
              <a:t>3</a:t>
            </a:fld>
            <a:endParaRPr kumimoji="1" lang="ja-JP" altLang="en-US"/>
          </a:p>
        </p:txBody>
      </p:sp>
      <p:sp>
        <p:nvSpPr>
          <p:cNvPr id="30" name="テキスト ボックス 29"/>
          <p:cNvSpPr txBox="1"/>
          <p:nvPr/>
        </p:nvSpPr>
        <p:spPr>
          <a:xfrm>
            <a:off x="3990943" y="4017077"/>
            <a:ext cx="581057" cy="276999"/>
          </a:xfrm>
          <a:prstGeom prst="rect">
            <a:avLst/>
          </a:prstGeom>
          <a:noFill/>
        </p:spPr>
        <p:txBody>
          <a:bodyPr vert="horz" wrap="square" rtlCol="0">
            <a:spAutoFit/>
          </a:bodyPr>
          <a:lstStyle/>
          <a:p>
            <a:r>
              <a:rPr lang="ja-JP" altLang="en-US" sz="1200" smtClean="0">
                <a:solidFill>
                  <a:srgbClr val="0070C0"/>
                </a:solidFill>
                <a:latin typeface="Meiryo" charset="-128"/>
                <a:ea typeface="Meiryo" charset="-128"/>
                <a:cs typeface="Meiryo" charset="-128"/>
              </a:rPr>
              <a:t>容量</a:t>
            </a:r>
            <a:endParaRPr kumimoji="1" lang="ja-JP" altLang="en-US" sz="1200" dirty="0">
              <a:solidFill>
                <a:srgbClr val="0070C0"/>
              </a:solidFill>
              <a:latin typeface="Meiryo" charset="-128"/>
              <a:ea typeface="Meiryo" charset="-128"/>
              <a:cs typeface="Meiryo" charset="-128"/>
            </a:endParaRPr>
          </a:p>
        </p:txBody>
      </p:sp>
      <p:cxnSp>
        <p:nvCxnSpPr>
          <p:cNvPr id="32" name="直線矢印コネクタ 31"/>
          <p:cNvCxnSpPr/>
          <p:nvPr/>
        </p:nvCxnSpPr>
        <p:spPr>
          <a:xfrm>
            <a:off x="4695293" y="4271291"/>
            <a:ext cx="4114801" cy="0"/>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8302680" y="4017077"/>
            <a:ext cx="581057" cy="276999"/>
          </a:xfrm>
          <a:prstGeom prst="rect">
            <a:avLst/>
          </a:prstGeom>
          <a:noFill/>
        </p:spPr>
        <p:txBody>
          <a:bodyPr vert="horz" wrap="square" rtlCol="0">
            <a:spAutoFit/>
          </a:bodyPr>
          <a:lstStyle/>
          <a:p>
            <a:r>
              <a:rPr lang="ja-JP" altLang="en-US" sz="1200" smtClean="0">
                <a:solidFill>
                  <a:srgbClr val="0070C0"/>
                </a:solidFill>
                <a:latin typeface="Meiryo" charset="-128"/>
                <a:ea typeface="Meiryo" charset="-128"/>
                <a:cs typeface="Meiryo" charset="-128"/>
              </a:rPr>
              <a:t>容量</a:t>
            </a:r>
            <a:endParaRPr kumimoji="1" lang="ja-JP" altLang="en-US" sz="1200" dirty="0">
              <a:solidFill>
                <a:srgbClr val="0070C0"/>
              </a:solidFill>
              <a:latin typeface="Meiryo" charset="-128"/>
              <a:ea typeface="Meiryo" charset="-128"/>
              <a:cs typeface="Meiryo" charset="-128"/>
            </a:endParaRPr>
          </a:p>
        </p:txBody>
      </p:sp>
      <p:sp>
        <p:nvSpPr>
          <p:cNvPr id="38" name="円柱 37"/>
          <p:cNvSpPr/>
          <p:nvPr/>
        </p:nvSpPr>
        <p:spPr>
          <a:xfrm>
            <a:off x="5163924" y="401253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39" name="円柱 38"/>
          <p:cNvSpPr/>
          <p:nvPr/>
        </p:nvSpPr>
        <p:spPr>
          <a:xfrm>
            <a:off x="5163924" y="38555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1" name="円柱 40"/>
          <p:cNvSpPr/>
          <p:nvPr/>
        </p:nvSpPr>
        <p:spPr>
          <a:xfrm>
            <a:off x="5523476" y="401253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2" name="円柱 41"/>
          <p:cNvSpPr/>
          <p:nvPr/>
        </p:nvSpPr>
        <p:spPr>
          <a:xfrm>
            <a:off x="5523476" y="38555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665749" y="578683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6" name="円柱 105"/>
          <p:cNvSpPr/>
          <p:nvPr/>
        </p:nvSpPr>
        <p:spPr>
          <a:xfrm>
            <a:off x="5665749" y="614759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7" name="円柱 106"/>
          <p:cNvSpPr/>
          <p:nvPr/>
        </p:nvSpPr>
        <p:spPr>
          <a:xfrm>
            <a:off x="5665749" y="599058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8" name="正方形/長方形 107"/>
          <p:cNvSpPr/>
          <p:nvPr/>
        </p:nvSpPr>
        <p:spPr>
          <a:xfrm>
            <a:off x="6025301" y="578683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9" name="円柱 108"/>
          <p:cNvSpPr/>
          <p:nvPr/>
        </p:nvSpPr>
        <p:spPr>
          <a:xfrm>
            <a:off x="6025301" y="614759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0" name="円柱 109"/>
          <p:cNvSpPr/>
          <p:nvPr/>
        </p:nvSpPr>
        <p:spPr>
          <a:xfrm>
            <a:off x="6025301" y="599058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11" name="カギ線コネクタ 110"/>
          <p:cNvCxnSpPr>
            <a:stCxn id="105" idx="0"/>
            <a:endCxn id="108" idx="0"/>
          </p:cNvCxnSpPr>
          <p:nvPr/>
        </p:nvCxnSpPr>
        <p:spPr>
          <a:xfrm rot="5400000" flipH="1" flipV="1">
            <a:off x="6018270" y="5607055"/>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112" name="正方形/長方形 111"/>
          <p:cNvSpPr/>
          <p:nvPr/>
        </p:nvSpPr>
        <p:spPr>
          <a:xfrm>
            <a:off x="6388693" y="5790339"/>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13" name="円柱 112"/>
          <p:cNvSpPr/>
          <p:nvPr/>
        </p:nvSpPr>
        <p:spPr>
          <a:xfrm>
            <a:off x="6388693" y="61511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4" name="円柱 113"/>
          <p:cNvSpPr/>
          <p:nvPr/>
        </p:nvSpPr>
        <p:spPr>
          <a:xfrm>
            <a:off x="6388693" y="599408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48245" y="5790339"/>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16" name="円柱 115"/>
          <p:cNvSpPr/>
          <p:nvPr/>
        </p:nvSpPr>
        <p:spPr>
          <a:xfrm>
            <a:off x="6748245" y="61511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7" name="円柱 116"/>
          <p:cNvSpPr/>
          <p:nvPr/>
        </p:nvSpPr>
        <p:spPr>
          <a:xfrm>
            <a:off x="6748245" y="599408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18" name="カギ線コネクタ 117"/>
          <p:cNvCxnSpPr>
            <a:stCxn id="112" idx="0"/>
            <a:endCxn id="115" idx="0"/>
          </p:cNvCxnSpPr>
          <p:nvPr/>
        </p:nvCxnSpPr>
        <p:spPr>
          <a:xfrm rot="5400000" flipH="1" flipV="1">
            <a:off x="6741214" y="5610563"/>
            <a:ext cx="12700" cy="359552"/>
          </a:xfrm>
          <a:prstGeom prst="bentConnector3">
            <a:avLst>
              <a:gd name="adj1" fmla="val 640276"/>
            </a:avLst>
          </a:prstGeom>
        </p:spPr>
        <p:style>
          <a:lnRef idx="2">
            <a:schemeClr val="accent1"/>
          </a:lnRef>
          <a:fillRef idx="0">
            <a:schemeClr val="accent1"/>
          </a:fillRef>
          <a:effectRef idx="1">
            <a:schemeClr val="accent1"/>
          </a:effectRef>
          <a:fontRef idx="minor">
            <a:schemeClr val="tx1"/>
          </a:fontRef>
        </p:style>
      </p:cxnSp>
      <p:cxnSp>
        <p:nvCxnSpPr>
          <p:cNvPr id="119" name="カギ線コネクタ 118"/>
          <p:cNvCxnSpPr>
            <a:stCxn id="108" idx="0"/>
            <a:endCxn id="112" idx="0"/>
          </p:cNvCxnSpPr>
          <p:nvPr/>
        </p:nvCxnSpPr>
        <p:spPr>
          <a:xfrm rot="16200000" flipH="1">
            <a:off x="6377988" y="5606889"/>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7111015" y="5794264"/>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21" name="円柱 120"/>
          <p:cNvSpPr/>
          <p:nvPr/>
        </p:nvSpPr>
        <p:spPr>
          <a:xfrm>
            <a:off x="7111015" y="6155032"/>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22" name="円柱 121"/>
          <p:cNvSpPr/>
          <p:nvPr/>
        </p:nvSpPr>
        <p:spPr>
          <a:xfrm>
            <a:off x="7111015" y="5998014"/>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23" name="カギ線コネクタ 122"/>
          <p:cNvCxnSpPr>
            <a:endCxn id="120" idx="0"/>
          </p:cNvCxnSpPr>
          <p:nvPr/>
        </p:nvCxnSpPr>
        <p:spPr>
          <a:xfrm rot="5400000" flipH="1" flipV="1">
            <a:off x="7103984" y="5614488"/>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24" name="正方形/長方形 123"/>
          <p:cNvSpPr/>
          <p:nvPr/>
        </p:nvSpPr>
        <p:spPr>
          <a:xfrm>
            <a:off x="7473085" y="579395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25" name="円柱 124"/>
          <p:cNvSpPr/>
          <p:nvPr/>
        </p:nvSpPr>
        <p:spPr>
          <a:xfrm>
            <a:off x="7473085" y="61547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26" name="円柱 125"/>
          <p:cNvSpPr/>
          <p:nvPr/>
        </p:nvSpPr>
        <p:spPr>
          <a:xfrm>
            <a:off x="7473085" y="5997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27" name="カギ線コネクタ 126"/>
          <p:cNvCxnSpPr>
            <a:endCxn id="124" idx="0"/>
          </p:cNvCxnSpPr>
          <p:nvPr/>
        </p:nvCxnSpPr>
        <p:spPr>
          <a:xfrm rot="5400000" flipH="1" flipV="1">
            <a:off x="7466054" y="5614177"/>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28" name="正方形/長方形 127"/>
          <p:cNvSpPr/>
          <p:nvPr/>
        </p:nvSpPr>
        <p:spPr>
          <a:xfrm>
            <a:off x="5664208" y="5340470"/>
            <a:ext cx="2152826" cy="3972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共有メモリー</a:t>
            </a: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5664208" y="4818420"/>
            <a:ext cx="2152825" cy="236929"/>
          </a:xfrm>
          <a:prstGeom prst="rect">
            <a:avLst/>
          </a:prstGeom>
          <a:noFill/>
          <a:ln>
            <a:solidFill>
              <a:srgbClr val="0070C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0070C0"/>
                </a:solidFill>
                <a:latin typeface="ＭＳ Ｐゴシック"/>
                <a:ea typeface="ＭＳ Ｐゴシック"/>
                <a:cs typeface="ＭＳ Ｐゴシック"/>
              </a:rPr>
              <a:t>サーバー・アクセス</a:t>
            </a:r>
            <a:endParaRPr kumimoji="1" lang="ja-JP" altLang="en-US" sz="1200" dirty="0">
              <a:solidFill>
                <a:srgbClr val="0070C0"/>
              </a:solidFill>
              <a:latin typeface="ＭＳ Ｐゴシック"/>
              <a:ea typeface="ＭＳ Ｐゴシック"/>
              <a:cs typeface="ＭＳ Ｐゴシック"/>
            </a:endParaRPr>
          </a:p>
        </p:txBody>
      </p:sp>
      <p:sp>
        <p:nvSpPr>
          <p:cNvPr id="133" name="上下矢印 132"/>
          <p:cNvSpPr/>
          <p:nvPr/>
        </p:nvSpPr>
        <p:spPr>
          <a:xfrm>
            <a:off x="6592279" y="5006299"/>
            <a:ext cx="310570" cy="408252"/>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4949636" y="4343225"/>
            <a:ext cx="3595856" cy="307777"/>
          </a:xfrm>
          <a:prstGeom prst="rect">
            <a:avLst/>
          </a:prstGeom>
          <a:noFill/>
        </p:spPr>
        <p:txBody>
          <a:bodyPr wrap="square" rtlCol="0">
            <a:spAutoFit/>
          </a:bodyPr>
          <a:lstStyle/>
          <a:p>
            <a:pPr algn="ctr"/>
            <a:r>
              <a:rPr lang="ja-JP" altLang="en-US" sz="1400" b="1">
                <a:solidFill>
                  <a:srgbClr val="C00000"/>
                </a:solidFill>
                <a:latin typeface="Meiryo" charset="-128"/>
                <a:ea typeface="Meiryo" charset="-128"/>
                <a:cs typeface="Meiryo" charset="-128"/>
              </a:rPr>
              <a:t>密結合型スケールアウトアーキテクチャー</a:t>
            </a:r>
          </a:p>
        </p:txBody>
      </p:sp>
      <p:sp>
        <p:nvSpPr>
          <p:cNvPr id="137" name="正方形/長方形 136"/>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
        <p:nvSpPr>
          <p:cNvPr id="4" name="四角形吹き出し 3"/>
          <p:cNvSpPr/>
          <p:nvPr/>
        </p:nvSpPr>
        <p:spPr>
          <a:xfrm>
            <a:off x="580495" y="1766686"/>
            <a:ext cx="1208789" cy="349804"/>
          </a:xfrm>
          <a:prstGeom prst="wedgeRectCallout">
            <a:avLst>
              <a:gd name="adj1" fmla="val 83400"/>
              <a:gd name="adj2" fmla="val -9431"/>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コントローラー性能が</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ボトルネック</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704743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アーキテクチャーから見るストレージの違い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945136213"/>
              </p:ext>
            </p:extLst>
          </p:nvPr>
        </p:nvGraphicFramePr>
        <p:xfrm>
          <a:off x="1030831" y="1534899"/>
          <a:ext cx="7082338" cy="4084320"/>
        </p:xfrm>
        <a:graphic>
          <a:graphicData uri="http://schemas.openxmlformats.org/drawingml/2006/table">
            <a:tbl>
              <a:tblPr>
                <a:effectLst>
                  <a:outerShdw blurRad="50800" dist="38100" dir="2700000" algn="tl" rotWithShape="0">
                    <a:prstClr val="black">
                      <a:alpha val="40000"/>
                    </a:prstClr>
                  </a:outerShdw>
                </a:effectLst>
              </a:tblPr>
              <a:tblGrid>
                <a:gridCol w="1595938"/>
                <a:gridCol w="2129509"/>
                <a:gridCol w="1620145"/>
                <a:gridCol w="1736746"/>
              </a:tblGrid>
              <a:tr h="0">
                <a:tc rowSpan="2">
                  <a:txBody>
                    <a:bodyPr/>
                    <a:lstStyle/>
                    <a:p>
                      <a:pPr algn="ctr"/>
                      <a:r>
                        <a:rPr lang="sk-SK" sz="1200" b="0" dirty="0">
                          <a:solidFill>
                            <a:srgbClr val="FFFFFF"/>
                          </a:solidFill>
                          <a:effectLst/>
                          <a:latin typeface="Meiryo" charset="-128"/>
                          <a:ea typeface="Meiryo" charset="-128"/>
                          <a:cs typeface="Meiryo" charset="-128"/>
                        </a:rPr>
                        <a:t> </a:t>
                      </a:r>
                      <a:r>
                        <a:rPr lang="ja-JP" altLang="en-US" sz="1200" b="0" dirty="0" smtClean="0">
                          <a:solidFill>
                            <a:srgbClr val="FFFFFF"/>
                          </a:solidFill>
                          <a:effectLst/>
                          <a:latin typeface="Meiryo" charset="-128"/>
                          <a:ea typeface="Meiryo" charset="-128"/>
                          <a:cs typeface="Meiryo" charset="-128"/>
                        </a:rPr>
                        <a:t>要件／方式</a:t>
                      </a:r>
                      <a:endParaRPr lang="sk-SK" sz="1200" b="0" dirty="0">
                        <a:solidFill>
                          <a:srgbClr val="FFFFFF"/>
                        </a:solidFill>
                        <a:effectLst/>
                        <a:latin typeface="Meiryo" charset="-128"/>
                        <a:ea typeface="Meiryo" charset="-128"/>
                        <a:cs typeface="Meiryo" charset="-128"/>
                      </a:endParaRP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rowSpan="2">
                  <a:txBody>
                    <a:bodyPr/>
                    <a:lstStyle/>
                    <a:p>
                      <a:pPr algn="ctr"/>
                      <a:r>
                        <a:rPr lang="ja-JP" altLang="en-US" sz="1200" b="0">
                          <a:solidFill>
                            <a:srgbClr val="FFFFFF"/>
                          </a:solidFill>
                          <a:effectLst/>
                          <a:latin typeface="Meiryo" charset="-128"/>
                          <a:ea typeface="Meiryo" charset="-128"/>
                          <a:cs typeface="Meiryo" charset="-128"/>
                        </a:rPr>
                        <a:t>スケールアップ</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gridSpan="2">
                  <a:txBody>
                    <a:bodyPr/>
                    <a:lstStyle/>
                    <a:p>
                      <a:pPr algn="ctr"/>
                      <a:r>
                        <a:rPr lang="ja-JP" altLang="en-US" sz="1200" b="0">
                          <a:solidFill>
                            <a:srgbClr val="FFFFFF"/>
                          </a:solidFill>
                          <a:effectLst/>
                          <a:latin typeface="Meiryo" charset="-128"/>
                          <a:ea typeface="Meiryo" charset="-128"/>
                          <a:cs typeface="Meiryo" charset="-128"/>
                        </a:rPr>
                        <a:t>スケールアウト</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hMerge="1">
                  <a:txBody>
                    <a:bodyPr/>
                    <a:lstStyle/>
                    <a:p>
                      <a:endParaRPr kumimoji="1" lang="ja-JP" altLang="en-US"/>
                    </a:p>
                  </a:txBody>
                  <a:tcPr/>
                </a:tc>
              </a:tr>
              <a:tr h="0">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200" b="0">
                          <a:solidFill>
                            <a:srgbClr val="FFFFFF"/>
                          </a:solidFill>
                          <a:effectLst/>
                          <a:latin typeface="Meiryo" charset="-128"/>
                          <a:ea typeface="Meiryo" charset="-128"/>
                          <a:cs typeface="Meiryo" charset="-128"/>
                        </a:rPr>
                        <a:t>密結合型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a:txBody>
                    <a:bodyPr/>
                    <a:lstStyle/>
                    <a:p>
                      <a:pPr algn="ctr"/>
                      <a:r>
                        <a:rPr lang="ja-JP" altLang="en-US" sz="1200" b="0">
                          <a:solidFill>
                            <a:srgbClr val="FFFFFF"/>
                          </a:solidFill>
                          <a:effectLst/>
                          <a:latin typeface="Meiryo" charset="-128"/>
                          <a:ea typeface="Meiryo" charset="-128"/>
                          <a:cs typeface="Meiryo" charset="-128"/>
                        </a:rPr>
                        <a:t>疎結合型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r>
              <a:tr h="0">
                <a:tc>
                  <a:txBody>
                    <a:bodyPr/>
                    <a:lstStyle/>
                    <a:p>
                      <a:pPr algn="ctr"/>
                      <a:r>
                        <a:rPr lang="ja-JP" altLang="en-US" sz="1200" b="0">
                          <a:effectLst/>
                          <a:latin typeface="Meiryo" charset="-128"/>
                          <a:ea typeface="Meiryo" charset="-128"/>
                          <a:cs typeface="Meiryo" charset="-128"/>
                        </a:rPr>
                        <a:t>拡張方式</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dirty="0">
                          <a:effectLst/>
                          <a:latin typeface="Meiryo" charset="-128"/>
                          <a:ea typeface="Meiryo" charset="-128"/>
                          <a:cs typeface="Meiryo" charset="-128"/>
                        </a:rPr>
                        <a:t>ディスクドライブの増設</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ノード単位の増設</a:t>
                      </a:r>
                      <a:r>
                        <a:rPr lang="en-US" altLang="ja-JP" sz="1200" baseline="30000">
                          <a:effectLst/>
                          <a:latin typeface="Meiryo" charset="-128"/>
                          <a:ea typeface="Meiryo" charset="-128"/>
                          <a:cs typeface="Meiryo" charset="-128"/>
                        </a:rPr>
                        <a:t>(*1)</a:t>
                      </a:r>
                      <a:r>
                        <a:rPr lang="ja-JP" altLang="en-US" sz="1200">
                          <a:effectLst/>
                          <a:latin typeface="Meiryo" charset="-128"/>
                          <a:ea typeface="Meiryo" charset="-128"/>
                          <a:cs typeface="Meiryo" charset="-128"/>
                        </a:rPr>
                        <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容量と性能が同時に拡張可能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ノード単位の増設</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容量と性能が同時に拡張可能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性能上限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コントローラ性能が上限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ノード数の上限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dirty="0">
                          <a:effectLst/>
                          <a:latin typeface="Meiryo" charset="-128"/>
                          <a:ea typeface="Meiryo" charset="-128"/>
                          <a:cs typeface="Meiryo" charset="-128"/>
                        </a:rPr>
                        <a:t>ノード数の上限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性能特性</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レスポンスタイムが短い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ランダム</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レスポンスタイムが短い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ランダム</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レスポンスタイムが長い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シーケンシャル</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コントローラー</a:t>
                      </a:r>
                      <a:br>
                        <a:rPr lang="ja-JP" altLang="en-US" sz="1200" b="0">
                          <a:effectLst/>
                          <a:latin typeface="Meiryo" charset="-128"/>
                          <a:ea typeface="Meiryo" charset="-128"/>
                          <a:cs typeface="Meiryo" charset="-128"/>
                        </a:rPr>
                      </a:br>
                      <a:r>
                        <a:rPr lang="ja-JP" altLang="en-US" sz="1200" b="0">
                          <a:effectLst/>
                          <a:latin typeface="Meiryo" charset="-128"/>
                          <a:ea typeface="Meiryo" charset="-128"/>
                          <a:cs typeface="Meiryo" charset="-128"/>
                        </a:rPr>
                        <a:t>障害時影響</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en-US" altLang="ja-JP" sz="1200">
                          <a:effectLst/>
                          <a:latin typeface="Meiryo" charset="-128"/>
                          <a:ea typeface="Meiryo" charset="-128"/>
                          <a:cs typeface="Meiryo" charset="-128"/>
                        </a:rPr>
                        <a:t>50</a:t>
                      </a:r>
                      <a:r>
                        <a:rPr lang="ja-JP" altLang="en-US" sz="1200">
                          <a:effectLst/>
                          <a:latin typeface="Meiryo" charset="-128"/>
                          <a:ea typeface="Meiryo" charset="-128"/>
                          <a:cs typeface="Meiryo" charset="-128"/>
                        </a:rPr>
                        <a:t>％の性能低下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en-US" altLang="ja-JP" sz="1200">
                          <a:effectLst/>
                          <a:latin typeface="Meiryo" charset="-128"/>
                          <a:ea typeface="Meiryo" charset="-128"/>
                          <a:cs typeface="Meiryo" charset="-128"/>
                        </a:rPr>
                        <a:t>1/N</a:t>
                      </a:r>
                      <a:r>
                        <a:rPr lang="ja-JP" altLang="en-US" sz="1200">
                          <a:effectLst/>
                          <a:latin typeface="Meiryo" charset="-128"/>
                          <a:ea typeface="Meiryo" charset="-128"/>
                          <a:cs typeface="Meiryo" charset="-128"/>
                        </a:rPr>
                        <a:t>の性能低下</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a:t>
                      </a:r>
                      <a:r>
                        <a:rPr lang="en-US" altLang="ja-JP" sz="1200">
                          <a:effectLst/>
                          <a:latin typeface="Meiryo" charset="-128"/>
                          <a:ea typeface="Meiryo" charset="-128"/>
                          <a:cs typeface="Meiryo" charset="-128"/>
                        </a:rPr>
                        <a:t>N=</a:t>
                      </a:r>
                      <a:r>
                        <a:rPr lang="ja-JP" altLang="en-US" sz="1200">
                          <a:effectLst/>
                          <a:latin typeface="Meiryo" charset="-128"/>
                          <a:ea typeface="Meiryo" charset="-128"/>
                          <a:cs typeface="Meiryo" charset="-128"/>
                        </a:rPr>
                        <a:t>コントローラ数）</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en-US" altLang="ja-JP" sz="1200">
                          <a:effectLst/>
                          <a:latin typeface="Meiryo" charset="-128"/>
                          <a:ea typeface="Meiryo" charset="-128"/>
                          <a:cs typeface="Meiryo" charset="-128"/>
                        </a:rPr>
                        <a:t>1/N</a:t>
                      </a:r>
                      <a:r>
                        <a:rPr lang="ja-JP" altLang="en-US" sz="1200">
                          <a:effectLst/>
                          <a:latin typeface="Meiryo" charset="-128"/>
                          <a:ea typeface="Meiryo" charset="-128"/>
                          <a:cs typeface="Meiryo" charset="-128"/>
                        </a:rPr>
                        <a:t>の性能低下</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a:t>
                      </a:r>
                      <a:r>
                        <a:rPr lang="en-US" altLang="ja-JP" sz="1200">
                          <a:effectLst/>
                          <a:latin typeface="Meiryo" charset="-128"/>
                          <a:ea typeface="Meiryo" charset="-128"/>
                          <a:cs typeface="Meiryo" charset="-128"/>
                        </a:rPr>
                        <a:t>N=</a:t>
                      </a:r>
                      <a:r>
                        <a:rPr lang="ja-JP" altLang="en-US" sz="1200">
                          <a:effectLst/>
                          <a:latin typeface="Meiryo" charset="-128"/>
                          <a:ea typeface="Meiryo" charset="-128"/>
                          <a:cs typeface="Meiryo" charset="-128"/>
                        </a:rPr>
                        <a:t>ノード数）</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容量規模</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中規模（目安：数百テラバイト）</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大規模の対応が可能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大規模の対応が可能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適用シーン</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データベース、仮想環境、ファイルサーバー、グループウェアなど多目的での利用が可能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ミッションクリティカル基幹業務</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dirty="0">
                          <a:effectLst/>
                          <a:latin typeface="Meiryo" charset="-128"/>
                          <a:ea typeface="Meiryo" charset="-128"/>
                          <a:cs typeface="Meiryo" charset="-128"/>
                        </a:rPr>
                        <a:t>大規模ファイルサーバー、デジタルメディアコンテンツ保管、ビデオサーベランスなど</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bl>
          </a:graphicData>
        </a:graphic>
      </p:graphicFrame>
      <p:sp>
        <p:nvSpPr>
          <p:cNvPr id="6" name="正方形/長方形 5"/>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1484891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668221" y="1055549"/>
            <a:ext cx="4035020" cy="524092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smtClean="0"/>
              <a:t>サーバー・ベースド・ストレージ</a:t>
            </a:r>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4" name="正方形/長方形 3"/>
          <p:cNvSpPr/>
          <p:nvPr/>
        </p:nvSpPr>
        <p:spPr>
          <a:xfrm>
            <a:off x="457200" y="1055549"/>
            <a:ext cx="4035020" cy="524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円柱 4"/>
          <p:cNvSpPr/>
          <p:nvPr/>
        </p:nvSpPr>
        <p:spPr>
          <a:xfrm>
            <a:off x="1717208" y="3398704"/>
            <a:ext cx="1534228" cy="939860"/>
          </a:xfrm>
          <a:prstGeom prst="can">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専用</a:t>
            </a:r>
            <a:endParaRPr lang="en-US" altLang="ja-JP" sz="1200" dirty="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ストレージ</a:t>
            </a: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デバイス</a:t>
            </a:r>
            <a:endParaRPr kumimoji="1" lang="ja-JP" altLang="en-US" sz="1200" dirty="0">
              <a:solidFill>
                <a:srgbClr val="FFFFFF"/>
              </a:solidFill>
              <a:latin typeface="Meiryo" charset="-128"/>
              <a:ea typeface="Meiryo" charset="-128"/>
              <a:cs typeface="Meiryo" charset="-128"/>
            </a:endParaRPr>
          </a:p>
        </p:txBody>
      </p:sp>
      <p:grpSp>
        <p:nvGrpSpPr>
          <p:cNvPr id="6" name="図形グループ 5"/>
          <p:cNvGrpSpPr/>
          <p:nvPr/>
        </p:nvGrpSpPr>
        <p:grpSpPr>
          <a:xfrm>
            <a:off x="900635" y="1837602"/>
            <a:ext cx="816573" cy="347133"/>
            <a:chOff x="6769100" y="1390650"/>
            <a:chExt cx="317500" cy="157483"/>
          </a:xfrm>
        </p:grpSpPr>
        <p:sp>
          <p:nvSpPr>
            <p:cNvPr id="7" name="正方形/長方形 6"/>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 name="図形グループ 9"/>
          <p:cNvGrpSpPr/>
          <p:nvPr/>
        </p:nvGrpSpPr>
        <p:grpSpPr>
          <a:xfrm>
            <a:off x="2076036" y="1837602"/>
            <a:ext cx="816573" cy="347133"/>
            <a:chOff x="6769100" y="1390650"/>
            <a:chExt cx="317500" cy="157483"/>
          </a:xfrm>
        </p:grpSpPr>
        <p:sp>
          <p:nvSpPr>
            <p:cNvPr id="11" name="正方形/長方形 1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 name="直線コネクタ 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図形グループ 13"/>
          <p:cNvGrpSpPr/>
          <p:nvPr/>
        </p:nvGrpSpPr>
        <p:grpSpPr>
          <a:xfrm>
            <a:off x="3251437" y="1838549"/>
            <a:ext cx="816573" cy="347133"/>
            <a:chOff x="6769100" y="1390650"/>
            <a:chExt cx="317500" cy="157483"/>
          </a:xfrm>
        </p:grpSpPr>
        <p:sp>
          <p:nvSpPr>
            <p:cNvPr id="15" name="正方形/長方形 1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 name="フローチャート: 磁気ディスク 17"/>
          <p:cNvSpPr/>
          <p:nvPr/>
        </p:nvSpPr>
        <p:spPr>
          <a:xfrm>
            <a:off x="1331533" y="2054551"/>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2231612" y="205898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フローチャート: 磁気ディスク 19"/>
          <p:cNvSpPr/>
          <p:nvPr/>
        </p:nvSpPr>
        <p:spPr>
          <a:xfrm>
            <a:off x="3142778" y="2055352"/>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1" name="左右矢印 20"/>
          <p:cNvSpPr/>
          <p:nvPr/>
        </p:nvSpPr>
        <p:spPr>
          <a:xfrm rot="5400000">
            <a:off x="1970712" y="2893179"/>
            <a:ext cx="1027219"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左右矢印 21"/>
          <p:cNvSpPr/>
          <p:nvPr/>
        </p:nvSpPr>
        <p:spPr>
          <a:xfrm rot="4007238">
            <a:off x="1265642" y="2884729"/>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6" name="図形グループ 25"/>
          <p:cNvGrpSpPr/>
          <p:nvPr/>
        </p:nvGrpSpPr>
        <p:grpSpPr>
          <a:xfrm>
            <a:off x="5111656" y="1837602"/>
            <a:ext cx="816573" cy="347133"/>
            <a:chOff x="6769100" y="1390650"/>
            <a:chExt cx="317500" cy="157483"/>
          </a:xfrm>
        </p:grpSpPr>
        <p:sp>
          <p:nvSpPr>
            <p:cNvPr id="27" name="正方形/長方形 26"/>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6287057" y="1837602"/>
            <a:ext cx="816573" cy="347133"/>
            <a:chOff x="6769100" y="1390650"/>
            <a:chExt cx="317500" cy="157483"/>
          </a:xfrm>
        </p:grpSpPr>
        <p:sp>
          <p:nvSpPr>
            <p:cNvPr id="31" name="正方形/長方形 3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7462458" y="1838549"/>
            <a:ext cx="816573" cy="347133"/>
            <a:chOff x="6769100" y="1390650"/>
            <a:chExt cx="317500" cy="157483"/>
          </a:xfrm>
        </p:grpSpPr>
        <p:sp>
          <p:nvSpPr>
            <p:cNvPr id="35" name="正方形/長方形 3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8" name="フローチャート: 磁気ディスク 37"/>
          <p:cNvSpPr/>
          <p:nvPr/>
        </p:nvSpPr>
        <p:spPr>
          <a:xfrm>
            <a:off x="5542554" y="2054551"/>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 name="フローチャート: 磁気ディスク 38"/>
          <p:cNvSpPr/>
          <p:nvPr/>
        </p:nvSpPr>
        <p:spPr>
          <a:xfrm>
            <a:off x="6448728" y="205898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 name="フローチャート: 磁気ディスク 39"/>
          <p:cNvSpPr/>
          <p:nvPr/>
        </p:nvSpPr>
        <p:spPr>
          <a:xfrm>
            <a:off x="7353164" y="206227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11656" y="5156879"/>
            <a:ext cx="816573" cy="347133"/>
            <a:chOff x="6769100" y="1390650"/>
            <a:chExt cx="317500" cy="157483"/>
          </a:xfrm>
        </p:grpSpPr>
        <p:sp>
          <p:nvSpPr>
            <p:cNvPr id="45" name="正方形/長方形 4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287057" y="5156879"/>
            <a:ext cx="816573" cy="347133"/>
            <a:chOff x="6769100" y="1390650"/>
            <a:chExt cx="317500" cy="157483"/>
          </a:xfrm>
        </p:grpSpPr>
        <p:sp>
          <p:nvSpPr>
            <p:cNvPr id="49" name="正方形/長方形 48"/>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7462458" y="5157826"/>
            <a:ext cx="816573" cy="347133"/>
            <a:chOff x="6769100" y="1390650"/>
            <a:chExt cx="317500" cy="157483"/>
          </a:xfrm>
        </p:grpSpPr>
        <p:sp>
          <p:nvSpPr>
            <p:cNvPr id="53" name="正方形/長方形 52"/>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9" name="左右矢印 58"/>
          <p:cNvSpPr/>
          <p:nvPr/>
        </p:nvSpPr>
        <p:spPr>
          <a:xfrm rot="17592762" flipH="1">
            <a:off x="2620945" y="2884729"/>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柱 24"/>
          <p:cNvSpPr/>
          <p:nvPr/>
        </p:nvSpPr>
        <p:spPr>
          <a:xfrm>
            <a:off x="5928229" y="3398704"/>
            <a:ext cx="1534228" cy="939860"/>
          </a:xfrm>
          <a:prstGeom prst="can">
            <a:avLst/>
          </a:prstGeom>
          <a:solidFill>
            <a:srgbClr val="0070C0">
              <a:alpha val="4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0" name="左右矢印 59"/>
          <p:cNvSpPr/>
          <p:nvPr/>
        </p:nvSpPr>
        <p:spPr>
          <a:xfrm rot="5400000">
            <a:off x="6172123" y="2893175"/>
            <a:ext cx="1027216"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左右矢印 60"/>
          <p:cNvSpPr/>
          <p:nvPr/>
        </p:nvSpPr>
        <p:spPr>
          <a:xfrm rot="4007238">
            <a:off x="5467051" y="2884727"/>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左右矢印 61"/>
          <p:cNvSpPr/>
          <p:nvPr/>
        </p:nvSpPr>
        <p:spPr>
          <a:xfrm rot="17592762" flipH="1">
            <a:off x="6822354" y="2884727"/>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三角形 64"/>
          <p:cNvSpPr/>
          <p:nvPr/>
        </p:nvSpPr>
        <p:spPr>
          <a:xfrm>
            <a:off x="5536287" y="4032663"/>
            <a:ext cx="2311846" cy="941608"/>
          </a:xfrm>
          <a:prstGeom prst="triangle">
            <a:avLst/>
          </a:prstGeom>
          <a:gradFill flip="none" rotWithShape="1">
            <a:gsLst>
              <a:gs pos="0">
                <a:srgbClr val="0070C0"/>
              </a:gs>
              <a:gs pos="57000">
                <a:schemeClr val="tx2">
                  <a:lumMod val="40000"/>
                  <a:lumOff val="60000"/>
                </a:schemeClr>
              </a:gs>
              <a:gs pos="93000">
                <a:schemeClr val="accent1">
                  <a:lumMod val="20000"/>
                  <a:lumOff val="80000"/>
                </a:schemeClr>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磁気ディスク 55"/>
          <p:cNvSpPr/>
          <p:nvPr/>
        </p:nvSpPr>
        <p:spPr>
          <a:xfrm>
            <a:off x="5536738" y="4785363"/>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7" name="フローチャート: 磁気ディスク 56"/>
          <p:cNvSpPr/>
          <p:nvPr/>
        </p:nvSpPr>
        <p:spPr>
          <a:xfrm>
            <a:off x="6449671" y="4785363"/>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3" name="フローチャート: 磁気ディスク 62"/>
          <p:cNvSpPr/>
          <p:nvPr/>
        </p:nvSpPr>
        <p:spPr>
          <a:xfrm>
            <a:off x="7353164" y="4785161"/>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テキスト ボックス 65"/>
          <p:cNvSpPr txBox="1"/>
          <p:nvPr/>
        </p:nvSpPr>
        <p:spPr>
          <a:xfrm>
            <a:off x="6208677" y="3686173"/>
            <a:ext cx="954107" cy="646331"/>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論理</a:t>
            </a:r>
            <a:endParaRPr kumimoji="1" lang="en-US" altLang="ja-JP" sz="1200" dirty="0" smtClean="0">
              <a:solidFill>
                <a:schemeClr val="bg1"/>
              </a:solidFill>
              <a:latin typeface="Meiryo" charset="-128"/>
              <a:ea typeface="Meiryo" charset="-128"/>
              <a:cs typeface="Meiryo" charset="-128"/>
            </a:endParaRPr>
          </a:p>
          <a:p>
            <a:pPr algn="ctr"/>
            <a:r>
              <a:rPr lang="ja-JP" altLang="en-US" sz="1200" dirty="0" smtClean="0">
                <a:solidFill>
                  <a:schemeClr val="bg1"/>
                </a:solidFill>
                <a:latin typeface="Meiryo" charset="-128"/>
                <a:ea typeface="Meiryo" charset="-128"/>
                <a:cs typeface="Meiryo" charset="-128"/>
              </a:rPr>
              <a:t>ストレージ</a:t>
            </a:r>
            <a:endParaRPr lang="en-US" altLang="ja-JP" sz="1200" dirty="0" smtClean="0">
              <a:solidFill>
                <a:schemeClr val="bg1"/>
              </a:solidFill>
              <a:latin typeface="Meiryo" charset="-128"/>
              <a:ea typeface="Meiryo" charset="-128"/>
              <a:cs typeface="Meiryo" charset="-128"/>
            </a:endParaRPr>
          </a:p>
          <a:p>
            <a:pPr algn="ctr"/>
            <a:r>
              <a:rPr kumimoji="1" lang="ja-JP" altLang="en-US" sz="1200" dirty="0" smtClean="0">
                <a:solidFill>
                  <a:schemeClr val="bg1"/>
                </a:solidFill>
                <a:latin typeface="Meiryo" charset="-128"/>
                <a:ea typeface="Meiryo" charset="-128"/>
                <a:cs typeface="Meiryo" charset="-128"/>
              </a:rPr>
              <a:t>デバイス</a:t>
            </a:r>
            <a:endParaRPr kumimoji="1" lang="ja-JP" altLang="en-US" sz="1200" dirty="0">
              <a:solidFill>
                <a:schemeClr val="bg1"/>
              </a:solidFill>
              <a:latin typeface="Meiryo" charset="-128"/>
              <a:ea typeface="Meiryo" charset="-128"/>
              <a:cs typeface="Meiryo" charset="-128"/>
            </a:endParaRPr>
          </a:p>
        </p:txBody>
      </p:sp>
      <p:sp>
        <p:nvSpPr>
          <p:cNvPr id="67" name="テキスト ボックス 66"/>
          <p:cNvSpPr txBox="1"/>
          <p:nvPr/>
        </p:nvSpPr>
        <p:spPr>
          <a:xfrm>
            <a:off x="5536288" y="4410887"/>
            <a:ext cx="2236510" cy="400110"/>
          </a:xfrm>
          <a:prstGeom prst="rect">
            <a:avLst/>
          </a:prstGeom>
          <a:noFill/>
        </p:spPr>
        <p:txBody>
          <a:bodyPr wrap="none" rtlCol="0">
            <a:spAutoFit/>
          </a:bodyPr>
          <a:lstStyle/>
          <a:p>
            <a:pPr algn="ctr"/>
            <a:r>
              <a:rPr kumimoji="1" lang="ja-JP" altLang="en-US" sz="1000" dirty="0" smtClean="0">
                <a:solidFill>
                  <a:srgbClr val="002060"/>
                </a:solidFill>
                <a:latin typeface="Meiryo" charset="-128"/>
                <a:ea typeface="Meiryo" charset="-128"/>
                <a:cs typeface="Meiryo" charset="-128"/>
              </a:rPr>
              <a:t>汎用サーバーのストレージを束ねて</a:t>
            </a:r>
            <a:endParaRPr kumimoji="1" lang="en-US" altLang="ja-JP" sz="1000" dirty="0" smtClean="0">
              <a:solidFill>
                <a:srgbClr val="002060"/>
              </a:solidFill>
              <a:latin typeface="Meiryo" charset="-128"/>
              <a:ea typeface="Meiryo" charset="-128"/>
              <a:cs typeface="Meiryo" charset="-128"/>
            </a:endParaRPr>
          </a:p>
          <a:p>
            <a:pPr algn="ctr"/>
            <a:r>
              <a:rPr kumimoji="1" lang="ja-JP" altLang="en-US" sz="1000" dirty="0" smtClean="0">
                <a:solidFill>
                  <a:srgbClr val="002060"/>
                </a:solidFill>
                <a:latin typeface="Meiryo" charset="-128"/>
                <a:ea typeface="Meiryo" charset="-128"/>
                <a:cs typeface="Meiryo" charset="-128"/>
              </a:rPr>
              <a:t>ひとつの共有ストレージとして扱う</a:t>
            </a:r>
            <a:endParaRPr kumimoji="1" lang="ja-JP" altLang="en-US" sz="1000" dirty="0">
              <a:solidFill>
                <a:srgbClr val="002060"/>
              </a:solidFill>
              <a:latin typeface="Meiryo" charset="-128"/>
              <a:ea typeface="Meiryo" charset="-128"/>
              <a:cs typeface="Meiryo" charset="-128"/>
            </a:endParaRPr>
          </a:p>
        </p:txBody>
      </p:sp>
      <p:sp>
        <p:nvSpPr>
          <p:cNvPr id="68" name="テキスト ボックス 67"/>
          <p:cNvSpPr txBox="1"/>
          <p:nvPr/>
        </p:nvSpPr>
        <p:spPr>
          <a:xfrm>
            <a:off x="1168481" y="4410887"/>
            <a:ext cx="2621230" cy="400110"/>
          </a:xfrm>
          <a:prstGeom prst="rect">
            <a:avLst/>
          </a:prstGeom>
          <a:noFill/>
        </p:spPr>
        <p:txBody>
          <a:bodyPr wrap="none" rtlCol="0">
            <a:spAutoFit/>
          </a:bodyPr>
          <a:lstStyle/>
          <a:p>
            <a:pPr algn="ctr"/>
            <a:r>
              <a:rPr kumimoji="1" lang="ja-JP" altLang="en-US" sz="1000" dirty="0" smtClean="0">
                <a:solidFill>
                  <a:srgbClr val="002060"/>
                </a:solidFill>
                <a:latin typeface="Meiryo" charset="-128"/>
                <a:ea typeface="Meiryo" charset="-128"/>
                <a:cs typeface="Meiryo" charset="-128"/>
              </a:rPr>
              <a:t>ストレージ・アレイなどの専用デバイスで</a:t>
            </a:r>
            <a:endParaRPr kumimoji="1" lang="en-US" altLang="ja-JP" sz="1000" dirty="0" smtClean="0">
              <a:solidFill>
                <a:srgbClr val="002060"/>
              </a:solidFill>
              <a:latin typeface="Meiryo" charset="-128"/>
              <a:ea typeface="Meiryo" charset="-128"/>
              <a:cs typeface="Meiryo" charset="-128"/>
            </a:endParaRPr>
          </a:p>
          <a:p>
            <a:pPr algn="ctr"/>
            <a:r>
              <a:rPr kumimoji="1" lang="ja-JP" altLang="en-US" sz="1000" dirty="0" smtClean="0">
                <a:solidFill>
                  <a:srgbClr val="002060"/>
                </a:solidFill>
                <a:latin typeface="Meiryo" charset="-128"/>
                <a:ea typeface="Meiryo" charset="-128"/>
                <a:cs typeface="Meiryo" charset="-128"/>
              </a:rPr>
              <a:t>共有ストレージを実現する</a:t>
            </a:r>
            <a:endParaRPr kumimoji="1" lang="ja-JP" altLang="en-US" sz="1000" dirty="0">
              <a:solidFill>
                <a:srgbClr val="002060"/>
              </a:solidFill>
              <a:latin typeface="Meiryo" charset="-128"/>
              <a:ea typeface="Meiryo" charset="-128"/>
              <a:cs typeface="Meiryo" charset="-128"/>
            </a:endParaRPr>
          </a:p>
        </p:txBody>
      </p:sp>
      <p:sp>
        <p:nvSpPr>
          <p:cNvPr id="69" name="テキスト ボックス 68"/>
          <p:cNvSpPr txBox="1"/>
          <p:nvPr/>
        </p:nvSpPr>
        <p:spPr>
          <a:xfrm>
            <a:off x="457200" y="1119838"/>
            <a:ext cx="4035020" cy="369332"/>
          </a:xfrm>
          <a:prstGeom prst="rect">
            <a:avLst/>
          </a:prstGeom>
          <a:noFill/>
        </p:spPr>
        <p:txBody>
          <a:bodyPr wrap="square" rtlCol="0">
            <a:spAutoFit/>
          </a:bodyPr>
          <a:lstStyle/>
          <a:p>
            <a:pPr algn="ctr"/>
            <a:r>
              <a:rPr kumimoji="1" lang="ja-JP" altLang="en-US" smtClean="0">
                <a:solidFill>
                  <a:srgbClr val="0070C0"/>
                </a:solidFill>
                <a:latin typeface="Meiryo" charset="-128"/>
                <a:ea typeface="Meiryo" charset="-128"/>
                <a:cs typeface="Meiryo" charset="-128"/>
              </a:rPr>
              <a:t>専用デバイスによる共有</a:t>
            </a:r>
            <a:r>
              <a:rPr kumimoji="1" lang="ja-JP" altLang="en-US" dirty="0" smtClean="0">
                <a:solidFill>
                  <a:srgbClr val="0070C0"/>
                </a:solidFill>
                <a:latin typeface="Meiryo" charset="-128"/>
                <a:ea typeface="Meiryo" charset="-128"/>
                <a:cs typeface="Meiryo" charset="-128"/>
              </a:rPr>
              <a:t>ストレージ</a:t>
            </a:r>
            <a:endParaRPr kumimoji="1" lang="ja-JP" altLang="en-US" dirty="0">
              <a:solidFill>
                <a:srgbClr val="0070C0"/>
              </a:solidFill>
              <a:latin typeface="Meiryo" charset="-128"/>
              <a:ea typeface="Meiryo" charset="-128"/>
              <a:cs typeface="Meiryo" charset="-128"/>
            </a:endParaRPr>
          </a:p>
        </p:txBody>
      </p:sp>
      <p:sp>
        <p:nvSpPr>
          <p:cNvPr id="70" name="テキスト ボックス 69"/>
          <p:cNvSpPr txBox="1"/>
          <p:nvPr/>
        </p:nvSpPr>
        <p:spPr>
          <a:xfrm>
            <a:off x="4668221" y="1117738"/>
            <a:ext cx="4035020" cy="369332"/>
          </a:xfrm>
          <a:prstGeom prst="rect">
            <a:avLst/>
          </a:prstGeom>
          <a:noFill/>
        </p:spPr>
        <p:txBody>
          <a:bodyPr wrap="square" rtlCol="0">
            <a:spAutoFit/>
          </a:bodyPr>
          <a:lstStyle/>
          <a:p>
            <a:pPr algn="ctr"/>
            <a:r>
              <a:rPr kumimoji="1" lang="ja-JP" altLang="en-US" dirty="0" smtClean="0">
                <a:solidFill>
                  <a:srgbClr val="0070C0"/>
                </a:solidFill>
                <a:latin typeface="Meiryo" charset="-128"/>
                <a:ea typeface="Meiryo" charset="-128"/>
                <a:cs typeface="Meiryo" charset="-128"/>
              </a:rPr>
              <a:t>サーバーベースド・ストレージ</a:t>
            </a:r>
            <a:endParaRPr kumimoji="1" lang="ja-JP" altLang="en-US" dirty="0">
              <a:solidFill>
                <a:srgbClr val="0070C0"/>
              </a:solidFill>
              <a:latin typeface="Meiryo" charset="-128"/>
              <a:ea typeface="Meiryo" charset="-128"/>
              <a:cs typeface="Meiryo" charset="-128"/>
            </a:endParaRPr>
          </a:p>
        </p:txBody>
      </p:sp>
      <p:sp>
        <p:nvSpPr>
          <p:cNvPr id="71" name="テキスト ボックス 70"/>
          <p:cNvSpPr txBox="1"/>
          <p:nvPr/>
        </p:nvSpPr>
        <p:spPr>
          <a:xfrm>
            <a:off x="1699490" y="5783003"/>
            <a:ext cx="1569661" cy="369332"/>
          </a:xfrm>
          <a:prstGeom prst="rect">
            <a:avLst/>
          </a:prstGeom>
          <a:noFill/>
        </p:spPr>
        <p:txBody>
          <a:bodyPr wrap="none" rtlCol="0">
            <a:spAutoFit/>
          </a:bodyPr>
          <a:lstStyle/>
          <a:p>
            <a:pPr algn="ctr"/>
            <a:r>
              <a:rPr lang="ja-JP" altLang="en-US" smtClean="0">
                <a:solidFill>
                  <a:srgbClr val="00B050"/>
                </a:solidFill>
                <a:latin typeface="Meiryo" charset="-128"/>
                <a:ea typeface="Meiryo" charset="-128"/>
                <a:cs typeface="Meiryo" charset="-128"/>
              </a:rPr>
              <a:t>高価だが高速</a:t>
            </a:r>
            <a:endParaRPr kumimoji="1" lang="ja-JP" altLang="en-US" dirty="0">
              <a:solidFill>
                <a:srgbClr val="00B050"/>
              </a:solidFill>
              <a:latin typeface="Meiryo" charset="-128"/>
              <a:ea typeface="Meiryo" charset="-128"/>
              <a:cs typeface="Meiryo" charset="-128"/>
            </a:endParaRPr>
          </a:p>
        </p:txBody>
      </p:sp>
      <p:sp>
        <p:nvSpPr>
          <p:cNvPr id="72" name="テキスト ボックス 71"/>
          <p:cNvSpPr txBox="1"/>
          <p:nvPr/>
        </p:nvSpPr>
        <p:spPr>
          <a:xfrm>
            <a:off x="5092986" y="5777855"/>
            <a:ext cx="3185487" cy="369332"/>
          </a:xfrm>
          <a:prstGeom prst="rect">
            <a:avLst/>
          </a:prstGeom>
          <a:noFill/>
        </p:spPr>
        <p:txBody>
          <a:bodyPr wrap="none" rtlCol="0">
            <a:spAutoFit/>
          </a:bodyPr>
          <a:lstStyle/>
          <a:p>
            <a:pPr algn="ctr"/>
            <a:r>
              <a:rPr lang="ja-JP" altLang="en-US" dirty="0" smtClean="0">
                <a:solidFill>
                  <a:srgbClr val="00B050"/>
                </a:solidFill>
                <a:latin typeface="Meiryo" charset="-128"/>
                <a:ea typeface="Meiryo" charset="-128"/>
                <a:cs typeface="Meiryo" charset="-128"/>
              </a:rPr>
              <a:t>安価で低速だが拡張性が高い</a:t>
            </a:r>
            <a:endParaRPr kumimoji="1" lang="ja-JP" altLang="en-US" dirty="0">
              <a:solidFill>
                <a:srgbClr val="00B050"/>
              </a:solidFill>
              <a:latin typeface="Meiryo" charset="-128"/>
              <a:ea typeface="Meiryo" charset="-128"/>
              <a:cs typeface="Meiryo" charset="-128"/>
            </a:endParaRPr>
          </a:p>
        </p:txBody>
      </p:sp>
      <p:sp>
        <p:nvSpPr>
          <p:cNvPr id="73" name="正方形/長方形 72"/>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204429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正方形/長方形 139"/>
          <p:cNvSpPr/>
          <p:nvPr/>
        </p:nvSpPr>
        <p:spPr>
          <a:xfrm>
            <a:off x="5933627" y="895989"/>
            <a:ext cx="2534545" cy="554776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フローチャート: 磁気ディスク 164"/>
          <p:cNvSpPr/>
          <p:nvPr/>
        </p:nvSpPr>
        <p:spPr>
          <a:xfrm>
            <a:off x="6259652" y="3963206"/>
            <a:ext cx="1759149"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460928" y="4548205"/>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91" name="図 190"/>
          <p:cNvPicPr>
            <a:picLocks noChangeAspect="1"/>
          </p:cNvPicPr>
          <p:nvPr/>
        </p:nvPicPr>
        <p:blipFill>
          <a:blip r:embed="rId2">
            <a:clrChange>
              <a:clrFrom>
                <a:srgbClr val="FEFEFE"/>
              </a:clrFrom>
              <a:clrTo>
                <a:srgbClr val="FEFEFE">
                  <a:alpha val="0"/>
                </a:srgbClr>
              </a:clrTo>
            </a:clrChange>
          </a:blip>
          <a:stretch>
            <a:fillRect/>
          </a:stretch>
        </p:blipFill>
        <p:spPr>
          <a:xfrm>
            <a:off x="6451723" y="4561003"/>
            <a:ext cx="293088" cy="212632"/>
          </a:xfrm>
          <a:prstGeom prst="rect">
            <a:avLst/>
          </a:prstGeom>
        </p:spPr>
      </p:pic>
      <p:sp>
        <p:nvSpPr>
          <p:cNvPr id="255" name="正方形/長方形 254"/>
          <p:cNvSpPr/>
          <p:nvPr/>
        </p:nvSpPr>
        <p:spPr>
          <a:xfrm>
            <a:off x="6828914" y="4541660"/>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7200539" y="4548205"/>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正方形/長方形 256"/>
          <p:cNvSpPr/>
          <p:nvPr/>
        </p:nvSpPr>
        <p:spPr>
          <a:xfrm>
            <a:off x="7574280" y="4541660"/>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672577" y="895989"/>
            <a:ext cx="2534545" cy="5547769"/>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アクセス方式の違いから見るストレージ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65" name="テキスト ボックス 64"/>
          <p:cNvSpPr txBox="1"/>
          <p:nvPr/>
        </p:nvSpPr>
        <p:spPr>
          <a:xfrm>
            <a:off x="672577" y="960859"/>
            <a:ext cx="2534545" cy="307777"/>
          </a:xfrm>
          <a:prstGeom prst="rect">
            <a:avLst/>
          </a:prstGeom>
          <a:noFill/>
        </p:spPr>
        <p:txBody>
          <a:bodyPr wrap="square" rtlCol="0">
            <a:spAutoFit/>
          </a:bodyPr>
          <a:lstStyle/>
          <a:p>
            <a:pPr algn="ctr"/>
            <a:r>
              <a:rPr kumimoji="1" lang="ja-JP" altLang="en-US" sz="1400" b="1" dirty="0" smtClean="0">
                <a:solidFill>
                  <a:srgbClr val="C00000"/>
                </a:solidFill>
                <a:latin typeface="Meiryo" charset="-128"/>
                <a:ea typeface="Meiryo" charset="-128"/>
                <a:cs typeface="Meiryo" charset="-128"/>
              </a:rPr>
              <a:t>ブロック・ストレージ</a:t>
            </a:r>
            <a:endParaRPr kumimoji="1" lang="ja-JP" altLang="en-US" sz="1400" b="1" dirty="0">
              <a:solidFill>
                <a:srgbClr val="C00000"/>
              </a:solidFill>
              <a:latin typeface="Meiryo" charset="-128"/>
              <a:ea typeface="Meiryo" charset="-128"/>
              <a:cs typeface="Meiryo" charset="-128"/>
            </a:endParaRPr>
          </a:p>
        </p:txBody>
      </p:sp>
      <p:sp>
        <p:nvSpPr>
          <p:cNvPr id="68" name="正方形/長方形 67"/>
          <p:cNvSpPr/>
          <p:nvPr/>
        </p:nvSpPr>
        <p:spPr>
          <a:xfrm>
            <a:off x="3304727" y="895989"/>
            <a:ext cx="2534545" cy="554776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9" name="図形グループ 68"/>
          <p:cNvGrpSpPr/>
          <p:nvPr/>
        </p:nvGrpSpPr>
        <p:grpSpPr>
          <a:xfrm>
            <a:off x="3692305" y="1518948"/>
            <a:ext cx="1133184" cy="486419"/>
            <a:chOff x="6769100" y="1390650"/>
            <a:chExt cx="317500" cy="157483"/>
          </a:xfrm>
        </p:grpSpPr>
        <p:sp>
          <p:nvSpPr>
            <p:cNvPr id="70" name="正方形/長方形 69"/>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円/楕円 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2" name="直線コネクタ 7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3" name="フローチャート: 磁気ディスク 72"/>
          <p:cNvSpPr/>
          <p:nvPr/>
        </p:nvSpPr>
        <p:spPr>
          <a:xfrm>
            <a:off x="4290277" y="1615279"/>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4" name="図形グループ 73"/>
          <p:cNvGrpSpPr/>
          <p:nvPr/>
        </p:nvGrpSpPr>
        <p:grpSpPr>
          <a:xfrm>
            <a:off x="4431735" y="1992146"/>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75" name="正方形/長方形 7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台形 7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7" name="図形グループ 76"/>
          <p:cNvGrpSpPr/>
          <p:nvPr/>
        </p:nvGrpSpPr>
        <p:grpSpPr>
          <a:xfrm>
            <a:off x="4764493" y="199281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78" name="正方形/長方形 7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台形 7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4771540"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1" name="正方形/長方形 8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台形 8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3" name="図形グループ 82"/>
          <p:cNvGrpSpPr/>
          <p:nvPr/>
        </p:nvGrpSpPr>
        <p:grpSpPr>
          <a:xfrm>
            <a:off x="5106119" y="1992327"/>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4" name="正方形/長方形 83"/>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台形 84"/>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6" name="図形グループ 85"/>
          <p:cNvGrpSpPr/>
          <p:nvPr/>
        </p:nvGrpSpPr>
        <p:grpSpPr>
          <a:xfrm>
            <a:off x="5106119"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7" name="正方形/長方形 86"/>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台形 87"/>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89" name="直線コネクタ 88"/>
          <p:cNvCxnSpPr>
            <a:stCxn id="78" idx="3"/>
            <a:endCxn id="84" idx="1"/>
          </p:cNvCxnSpPr>
          <p:nvPr/>
        </p:nvCxnSpPr>
        <p:spPr>
          <a:xfrm flipV="1">
            <a:off x="4936327" y="2082986"/>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a:stCxn id="75" idx="3"/>
            <a:endCxn id="78" idx="1"/>
          </p:cNvCxnSpPr>
          <p:nvPr/>
        </p:nvCxnSpPr>
        <p:spPr>
          <a:xfrm>
            <a:off x="4603569" y="2082805"/>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カギ線コネクタ 90"/>
          <p:cNvCxnSpPr>
            <a:stCxn id="78" idx="3"/>
            <a:endCxn id="87" idx="1"/>
          </p:cNvCxnSpPr>
          <p:nvPr/>
        </p:nvCxnSpPr>
        <p:spPr>
          <a:xfrm>
            <a:off x="4936327" y="2083473"/>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カギ線コネクタ 91"/>
          <p:cNvCxnSpPr>
            <a:stCxn id="75" idx="3"/>
            <a:endCxn id="81" idx="1"/>
          </p:cNvCxnSpPr>
          <p:nvPr/>
        </p:nvCxnSpPr>
        <p:spPr>
          <a:xfrm>
            <a:off x="4603569" y="2082805"/>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3" name="フローチャート: 磁気ディスク 92"/>
          <p:cNvSpPr/>
          <p:nvPr/>
        </p:nvSpPr>
        <p:spPr>
          <a:xfrm>
            <a:off x="3664767" y="3976799"/>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テキスト ボックス 117"/>
          <p:cNvSpPr txBox="1"/>
          <p:nvPr/>
        </p:nvSpPr>
        <p:spPr>
          <a:xfrm>
            <a:off x="3304727" y="960859"/>
            <a:ext cx="2534545" cy="307777"/>
          </a:xfrm>
          <a:prstGeom prst="rect">
            <a:avLst/>
          </a:prstGeom>
          <a:noFill/>
        </p:spPr>
        <p:txBody>
          <a:bodyPr wrap="square" rtlCol="0">
            <a:spAutoFit/>
          </a:bodyPr>
          <a:lstStyle/>
          <a:p>
            <a:pPr algn="ctr"/>
            <a:r>
              <a:rPr kumimoji="1" lang="ja-JP" altLang="en-US" sz="1400" b="1" dirty="0" smtClean="0">
                <a:solidFill>
                  <a:schemeClr val="accent6">
                    <a:lumMod val="75000"/>
                  </a:schemeClr>
                </a:solidFill>
                <a:latin typeface="Meiryo" charset="-128"/>
                <a:ea typeface="Meiryo" charset="-128"/>
                <a:cs typeface="Meiryo" charset="-128"/>
              </a:rPr>
              <a:t>ファイル・ストレージ</a:t>
            </a:r>
            <a:endParaRPr kumimoji="1" lang="ja-JP" altLang="en-US" sz="1400" b="1" dirty="0">
              <a:solidFill>
                <a:schemeClr val="accent6">
                  <a:lumMod val="75000"/>
                </a:schemeClr>
              </a:solidFill>
              <a:latin typeface="Meiryo" charset="-128"/>
              <a:ea typeface="Meiryo" charset="-128"/>
              <a:cs typeface="Meiryo" charset="-128"/>
            </a:endParaRPr>
          </a:p>
        </p:txBody>
      </p:sp>
      <p:sp>
        <p:nvSpPr>
          <p:cNvPr id="119" name="上下矢印 118"/>
          <p:cNvSpPr/>
          <p:nvPr/>
        </p:nvSpPr>
        <p:spPr>
          <a:xfrm>
            <a:off x="4352564" y="2516709"/>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p:cNvSpPr/>
          <p:nvPr/>
        </p:nvSpPr>
        <p:spPr>
          <a:xfrm>
            <a:off x="3697959" y="2948221"/>
            <a:ext cx="1759148" cy="2393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ファイル単位</a:t>
            </a:r>
            <a:endParaRPr kumimoji="1" lang="ja-JP" altLang="en-US" sz="1050" dirty="0">
              <a:solidFill>
                <a:schemeClr val="bg1"/>
              </a:solidFill>
              <a:latin typeface="Meiryo" charset="-128"/>
              <a:ea typeface="Meiryo" charset="-128"/>
              <a:cs typeface="Meiryo" charset="-128"/>
            </a:endParaRPr>
          </a:p>
        </p:txBody>
      </p:sp>
      <p:grpSp>
        <p:nvGrpSpPr>
          <p:cNvPr id="121" name="図形グループ 120"/>
          <p:cNvGrpSpPr/>
          <p:nvPr/>
        </p:nvGrpSpPr>
        <p:grpSpPr>
          <a:xfrm>
            <a:off x="4111356" y="434727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2" name="正方形/長方形 12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台形 12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4" name="図形グループ 123"/>
          <p:cNvGrpSpPr/>
          <p:nvPr/>
        </p:nvGrpSpPr>
        <p:grpSpPr>
          <a:xfrm>
            <a:off x="4444114" y="4347940"/>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5" name="正方形/長方形 12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台形 12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 name="図形グループ 126"/>
          <p:cNvGrpSpPr/>
          <p:nvPr/>
        </p:nvGrpSpPr>
        <p:grpSpPr>
          <a:xfrm>
            <a:off x="4451161"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8" name="正方形/長方形 12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台形 12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0" name="図形グループ 129"/>
          <p:cNvGrpSpPr/>
          <p:nvPr/>
        </p:nvGrpSpPr>
        <p:grpSpPr>
          <a:xfrm>
            <a:off x="4785740" y="434745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31" name="正方形/長方形 13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台形 13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3" name="図形グループ 132"/>
          <p:cNvGrpSpPr/>
          <p:nvPr/>
        </p:nvGrpSpPr>
        <p:grpSpPr>
          <a:xfrm>
            <a:off x="4785740"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34" name="正方形/長方形 133"/>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台形 134"/>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36" name="直線コネクタ 135"/>
          <p:cNvCxnSpPr>
            <a:stCxn id="125" idx="3"/>
            <a:endCxn id="131" idx="1"/>
          </p:cNvCxnSpPr>
          <p:nvPr/>
        </p:nvCxnSpPr>
        <p:spPr>
          <a:xfrm flipV="1">
            <a:off x="4615948" y="4438112"/>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7" name="直線コネクタ 136"/>
          <p:cNvCxnSpPr>
            <a:stCxn id="122" idx="3"/>
            <a:endCxn id="125" idx="1"/>
          </p:cNvCxnSpPr>
          <p:nvPr/>
        </p:nvCxnSpPr>
        <p:spPr>
          <a:xfrm>
            <a:off x="4283190" y="4437931"/>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8" name="カギ線コネクタ 137"/>
          <p:cNvCxnSpPr>
            <a:stCxn id="125" idx="3"/>
            <a:endCxn id="134" idx="1"/>
          </p:cNvCxnSpPr>
          <p:nvPr/>
        </p:nvCxnSpPr>
        <p:spPr>
          <a:xfrm>
            <a:off x="4615948" y="4438599"/>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9" name="カギ線コネクタ 138"/>
          <p:cNvCxnSpPr>
            <a:stCxn id="122" idx="3"/>
            <a:endCxn id="128" idx="1"/>
          </p:cNvCxnSpPr>
          <p:nvPr/>
        </p:nvCxnSpPr>
        <p:spPr>
          <a:xfrm>
            <a:off x="4283190" y="4437931"/>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6" name="テキスト ボックス 165"/>
          <p:cNvSpPr txBox="1"/>
          <p:nvPr/>
        </p:nvSpPr>
        <p:spPr>
          <a:xfrm>
            <a:off x="5933627" y="960859"/>
            <a:ext cx="2534545" cy="307777"/>
          </a:xfrm>
          <a:prstGeom prst="rect">
            <a:avLst/>
          </a:prstGeom>
          <a:noFill/>
        </p:spPr>
        <p:txBody>
          <a:bodyPr wrap="square" rtlCol="0">
            <a:spAutoFit/>
          </a:bodyPr>
          <a:lstStyle/>
          <a:p>
            <a:pPr algn="ctr"/>
            <a:r>
              <a:rPr kumimoji="1" lang="ja-JP" altLang="en-US" sz="1400" b="1" dirty="0" smtClean="0">
                <a:solidFill>
                  <a:schemeClr val="accent3">
                    <a:lumMod val="75000"/>
                  </a:schemeClr>
                </a:solidFill>
                <a:latin typeface="Meiryo" charset="-128"/>
                <a:ea typeface="Meiryo" charset="-128"/>
                <a:cs typeface="Meiryo" charset="-128"/>
              </a:rPr>
              <a:t>オブジェクト・ストレージ</a:t>
            </a:r>
            <a:endParaRPr kumimoji="1" lang="ja-JP" altLang="en-US" sz="1400" b="1" dirty="0">
              <a:solidFill>
                <a:schemeClr val="accent3">
                  <a:lumMod val="75000"/>
                </a:schemeClr>
              </a:solidFill>
              <a:latin typeface="Meiryo" charset="-128"/>
              <a:ea typeface="Meiryo" charset="-128"/>
              <a:cs typeface="Meiryo" charset="-128"/>
            </a:endParaRPr>
          </a:p>
        </p:txBody>
      </p:sp>
      <p:sp>
        <p:nvSpPr>
          <p:cNvPr id="188" name="正方形/長方形 187"/>
          <p:cNvSpPr/>
          <p:nvPr/>
        </p:nvSpPr>
        <p:spPr>
          <a:xfrm>
            <a:off x="6456376" y="43369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pic>
        <p:nvPicPr>
          <p:cNvPr id="189" name="図 188"/>
          <p:cNvPicPr>
            <a:picLocks noChangeAspect="1"/>
          </p:cNvPicPr>
          <p:nvPr/>
        </p:nvPicPr>
        <p:blipFill>
          <a:blip r:embed="rId3">
            <a:clrChange>
              <a:clrFrom>
                <a:srgbClr val="FEFEFE"/>
              </a:clrFrom>
              <a:clrTo>
                <a:srgbClr val="FEFEFE">
                  <a:alpha val="0"/>
                </a:srgbClr>
              </a:clrTo>
            </a:clrChange>
          </a:blip>
          <a:stretch>
            <a:fillRect/>
          </a:stretch>
        </p:blipFill>
        <p:spPr>
          <a:xfrm>
            <a:off x="7569015" y="4548729"/>
            <a:ext cx="288777" cy="237101"/>
          </a:xfrm>
          <a:prstGeom prst="rect">
            <a:avLst/>
          </a:prstGeom>
        </p:spPr>
      </p:pic>
      <p:pic>
        <p:nvPicPr>
          <p:cNvPr id="190" name="図 189"/>
          <p:cNvPicPr>
            <a:picLocks noChangeAspect="1"/>
          </p:cNvPicPr>
          <p:nvPr/>
        </p:nvPicPr>
        <p:blipFill>
          <a:blip r:embed="rId4">
            <a:clrChange>
              <a:clrFrom>
                <a:srgbClr val="FEFEFE"/>
              </a:clrFrom>
              <a:clrTo>
                <a:srgbClr val="FEFEFE">
                  <a:alpha val="0"/>
                </a:srgbClr>
              </a:clrTo>
            </a:clrChange>
          </a:blip>
          <a:stretch>
            <a:fillRect/>
          </a:stretch>
        </p:blipFill>
        <p:spPr>
          <a:xfrm>
            <a:off x="7222276" y="4555951"/>
            <a:ext cx="231004" cy="222655"/>
          </a:xfrm>
          <a:prstGeom prst="rect">
            <a:avLst/>
          </a:prstGeom>
        </p:spPr>
      </p:pic>
      <p:pic>
        <p:nvPicPr>
          <p:cNvPr id="192" name="図 191"/>
          <p:cNvPicPr>
            <a:picLocks noChangeAspect="1"/>
          </p:cNvPicPr>
          <p:nvPr/>
        </p:nvPicPr>
        <p:blipFill>
          <a:blip r:embed="rId5">
            <a:clrChange>
              <a:clrFrom>
                <a:srgbClr val="FEFEFE"/>
              </a:clrFrom>
              <a:clrTo>
                <a:srgbClr val="FEFEFE">
                  <a:alpha val="0"/>
                </a:srgbClr>
              </a:clrTo>
            </a:clrChange>
          </a:blip>
          <a:stretch>
            <a:fillRect/>
          </a:stretch>
        </p:blipFill>
        <p:spPr>
          <a:xfrm>
            <a:off x="6835051" y="4538819"/>
            <a:ext cx="253951" cy="228271"/>
          </a:xfrm>
          <a:prstGeom prst="rect">
            <a:avLst/>
          </a:prstGeom>
        </p:spPr>
      </p:pic>
      <p:sp>
        <p:nvSpPr>
          <p:cNvPr id="193" name="正方形/長方形 192"/>
          <p:cNvSpPr/>
          <p:nvPr/>
        </p:nvSpPr>
        <p:spPr>
          <a:xfrm>
            <a:off x="6828914" y="43362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sp>
        <p:nvSpPr>
          <p:cNvPr id="194" name="正方形/長方形 193"/>
          <p:cNvSpPr/>
          <p:nvPr/>
        </p:nvSpPr>
        <p:spPr>
          <a:xfrm>
            <a:off x="7200540" y="43362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sp>
        <p:nvSpPr>
          <p:cNvPr id="195" name="正方形/長方形 194"/>
          <p:cNvSpPr/>
          <p:nvPr/>
        </p:nvSpPr>
        <p:spPr>
          <a:xfrm>
            <a:off x="7569357" y="4341163"/>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grpSp>
        <p:nvGrpSpPr>
          <p:cNvPr id="278" name="図形グループ 277"/>
          <p:cNvGrpSpPr/>
          <p:nvPr/>
        </p:nvGrpSpPr>
        <p:grpSpPr>
          <a:xfrm>
            <a:off x="1031005" y="3963206"/>
            <a:ext cx="1758578" cy="922264"/>
            <a:chOff x="938950" y="3963206"/>
            <a:chExt cx="1758578" cy="922264"/>
          </a:xfrm>
        </p:grpSpPr>
        <p:sp>
          <p:nvSpPr>
            <p:cNvPr id="37" name="フローチャート: 磁気ディスク 36"/>
            <p:cNvSpPr/>
            <p:nvPr/>
          </p:nvSpPr>
          <p:spPr>
            <a:xfrm>
              <a:off x="938950" y="3963206"/>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 name="正方形/長方形 37"/>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正方形/長方形 195"/>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0" name="図形グループ 199"/>
          <p:cNvGrpSpPr/>
          <p:nvPr/>
        </p:nvGrpSpPr>
        <p:grpSpPr>
          <a:xfrm>
            <a:off x="1055185" y="1524625"/>
            <a:ext cx="1133184" cy="486419"/>
            <a:chOff x="6769100" y="1390650"/>
            <a:chExt cx="317500" cy="157483"/>
          </a:xfrm>
        </p:grpSpPr>
        <p:sp>
          <p:nvSpPr>
            <p:cNvPr id="201" name="正方形/長方形 20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円/楕円 2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3" name="直線コネクタ 2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4" name="フローチャート: 磁気ディスク 203"/>
          <p:cNvSpPr/>
          <p:nvPr/>
        </p:nvSpPr>
        <p:spPr>
          <a:xfrm>
            <a:off x="1653157" y="1620956"/>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05" name="図形グループ 204"/>
          <p:cNvGrpSpPr/>
          <p:nvPr/>
        </p:nvGrpSpPr>
        <p:grpSpPr>
          <a:xfrm>
            <a:off x="1794615" y="199782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06" name="正方形/長方形 20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台形 20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8" name="図形グループ 207"/>
          <p:cNvGrpSpPr/>
          <p:nvPr/>
        </p:nvGrpSpPr>
        <p:grpSpPr>
          <a:xfrm>
            <a:off x="2127373" y="1998491"/>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09" name="正方形/長方形 20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台形 20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1" name="図形グループ 210"/>
          <p:cNvGrpSpPr/>
          <p:nvPr/>
        </p:nvGrpSpPr>
        <p:grpSpPr>
          <a:xfrm>
            <a:off x="2134420"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2" name="正方形/長方形 21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台形 21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4" name="図形グループ 213"/>
          <p:cNvGrpSpPr/>
          <p:nvPr/>
        </p:nvGrpSpPr>
        <p:grpSpPr>
          <a:xfrm>
            <a:off x="2468999" y="199800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5" name="正方形/長方形 21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台形 21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7" name="図形グループ 216"/>
          <p:cNvGrpSpPr/>
          <p:nvPr/>
        </p:nvGrpSpPr>
        <p:grpSpPr>
          <a:xfrm>
            <a:off x="2468999"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8" name="正方形/長方形 21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台形 21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20" name="直線コネクタ 219"/>
          <p:cNvCxnSpPr>
            <a:stCxn id="209" idx="3"/>
            <a:endCxn id="215" idx="1"/>
          </p:cNvCxnSpPr>
          <p:nvPr/>
        </p:nvCxnSpPr>
        <p:spPr>
          <a:xfrm flipV="1">
            <a:off x="2299207" y="2088663"/>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直線コネクタ 220"/>
          <p:cNvCxnSpPr>
            <a:stCxn id="206" idx="3"/>
            <a:endCxn id="209" idx="1"/>
          </p:cNvCxnSpPr>
          <p:nvPr/>
        </p:nvCxnSpPr>
        <p:spPr>
          <a:xfrm>
            <a:off x="1966449" y="2088482"/>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カギ線コネクタ 221"/>
          <p:cNvCxnSpPr>
            <a:stCxn id="209" idx="3"/>
            <a:endCxn id="218" idx="1"/>
          </p:cNvCxnSpPr>
          <p:nvPr/>
        </p:nvCxnSpPr>
        <p:spPr>
          <a:xfrm>
            <a:off x="2299207" y="2089150"/>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カギ線コネクタ 222"/>
          <p:cNvCxnSpPr>
            <a:stCxn id="206" idx="3"/>
            <a:endCxn id="212" idx="1"/>
          </p:cNvCxnSpPr>
          <p:nvPr/>
        </p:nvCxnSpPr>
        <p:spPr>
          <a:xfrm>
            <a:off x="1966449" y="2088482"/>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4" name="上下矢印 223"/>
          <p:cNvSpPr/>
          <p:nvPr/>
        </p:nvSpPr>
        <p:spPr>
          <a:xfrm>
            <a:off x="1715444" y="2522386"/>
            <a:ext cx="443431" cy="1695605"/>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5" name="図形グループ 224"/>
          <p:cNvGrpSpPr/>
          <p:nvPr/>
        </p:nvGrpSpPr>
        <p:grpSpPr>
          <a:xfrm>
            <a:off x="6304269" y="1524491"/>
            <a:ext cx="1133184" cy="486419"/>
            <a:chOff x="6769100" y="1390650"/>
            <a:chExt cx="317500" cy="157483"/>
          </a:xfrm>
        </p:grpSpPr>
        <p:sp>
          <p:nvSpPr>
            <p:cNvPr id="226" name="正方形/長方形 225"/>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7" name="円/楕円 22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8" name="直線コネクタ 22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29" name="フローチャート: 磁気ディスク 228"/>
          <p:cNvSpPr/>
          <p:nvPr/>
        </p:nvSpPr>
        <p:spPr>
          <a:xfrm>
            <a:off x="6902241" y="1620822"/>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上下矢印 248"/>
          <p:cNvSpPr/>
          <p:nvPr/>
        </p:nvSpPr>
        <p:spPr>
          <a:xfrm>
            <a:off x="6964528" y="2522252"/>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1055186" y="2942001"/>
            <a:ext cx="1759148" cy="2393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chemeClr val="bg1"/>
                </a:solidFill>
                <a:latin typeface="Meiryo" charset="-128"/>
                <a:ea typeface="Meiryo" charset="-128"/>
                <a:cs typeface="Meiryo" charset="-128"/>
              </a:rPr>
              <a:t>ブロック単位</a:t>
            </a:r>
            <a:endParaRPr kumimoji="1" lang="ja-JP" altLang="en-US" sz="1050" dirty="0">
              <a:solidFill>
                <a:schemeClr val="bg1"/>
              </a:solidFill>
              <a:latin typeface="Meiryo" charset="-128"/>
              <a:ea typeface="Meiryo" charset="-128"/>
              <a:cs typeface="Meiryo" charset="-128"/>
            </a:endParaRPr>
          </a:p>
        </p:txBody>
      </p:sp>
      <p:sp>
        <p:nvSpPr>
          <p:cNvPr id="168" name="正方形/長方形 167"/>
          <p:cNvSpPr/>
          <p:nvPr/>
        </p:nvSpPr>
        <p:spPr>
          <a:xfrm>
            <a:off x="6304998" y="2942001"/>
            <a:ext cx="1759148" cy="23934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オブジェクト単位</a:t>
            </a:r>
            <a:endParaRPr kumimoji="1" lang="ja-JP" altLang="en-US" sz="1050" dirty="0">
              <a:solidFill>
                <a:schemeClr val="bg1"/>
              </a:solidFill>
              <a:latin typeface="Meiryo" charset="-128"/>
              <a:ea typeface="Meiryo" charset="-128"/>
              <a:cs typeface="Meiryo" charset="-128"/>
            </a:endParaRPr>
          </a:p>
        </p:txBody>
      </p:sp>
      <p:sp>
        <p:nvSpPr>
          <p:cNvPr id="258" name="正方形/長方形 257"/>
          <p:cNvSpPr/>
          <p:nvPr/>
        </p:nvSpPr>
        <p:spPr>
          <a:xfrm>
            <a:off x="7174799" y="198812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9" name="図 258"/>
          <p:cNvPicPr>
            <a:picLocks noChangeAspect="1"/>
          </p:cNvPicPr>
          <p:nvPr/>
        </p:nvPicPr>
        <p:blipFill>
          <a:blip r:embed="rId2">
            <a:clrChange>
              <a:clrFrom>
                <a:srgbClr val="FEFEFE"/>
              </a:clrFrom>
              <a:clrTo>
                <a:srgbClr val="FEFEFE">
                  <a:alpha val="0"/>
                </a:srgbClr>
              </a:clrTo>
            </a:clrChange>
          </a:blip>
          <a:stretch>
            <a:fillRect/>
          </a:stretch>
        </p:blipFill>
        <p:spPr>
          <a:xfrm>
            <a:off x="7165594" y="2000925"/>
            <a:ext cx="293088" cy="212632"/>
          </a:xfrm>
          <a:prstGeom prst="rect">
            <a:avLst/>
          </a:prstGeom>
        </p:spPr>
      </p:pic>
      <p:sp>
        <p:nvSpPr>
          <p:cNvPr id="260" name="正方形/長方形 259"/>
          <p:cNvSpPr/>
          <p:nvPr/>
        </p:nvSpPr>
        <p:spPr>
          <a:xfrm>
            <a:off x="7542785" y="198158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7170935" y="225185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正方形/長方形 261"/>
          <p:cNvSpPr/>
          <p:nvPr/>
        </p:nvSpPr>
        <p:spPr>
          <a:xfrm>
            <a:off x="7544676" y="224530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63" name="図 262"/>
          <p:cNvPicPr>
            <a:picLocks noChangeAspect="1"/>
          </p:cNvPicPr>
          <p:nvPr/>
        </p:nvPicPr>
        <p:blipFill>
          <a:blip r:embed="rId3">
            <a:clrChange>
              <a:clrFrom>
                <a:srgbClr val="FEFEFE"/>
              </a:clrFrom>
              <a:clrTo>
                <a:srgbClr val="FEFEFE">
                  <a:alpha val="0"/>
                </a:srgbClr>
              </a:clrTo>
            </a:clrChange>
          </a:blip>
          <a:stretch>
            <a:fillRect/>
          </a:stretch>
        </p:blipFill>
        <p:spPr>
          <a:xfrm>
            <a:off x="7539411" y="2252376"/>
            <a:ext cx="288777" cy="237101"/>
          </a:xfrm>
          <a:prstGeom prst="rect">
            <a:avLst/>
          </a:prstGeom>
        </p:spPr>
      </p:pic>
      <p:pic>
        <p:nvPicPr>
          <p:cNvPr id="264" name="図 263"/>
          <p:cNvPicPr>
            <a:picLocks noChangeAspect="1"/>
          </p:cNvPicPr>
          <p:nvPr/>
        </p:nvPicPr>
        <p:blipFill>
          <a:blip r:embed="rId4">
            <a:clrChange>
              <a:clrFrom>
                <a:srgbClr val="FEFEFE"/>
              </a:clrFrom>
              <a:clrTo>
                <a:srgbClr val="FEFEFE">
                  <a:alpha val="0"/>
                </a:srgbClr>
              </a:clrTo>
            </a:clrChange>
          </a:blip>
          <a:stretch>
            <a:fillRect/>
          </a:stretch>
        </p:blipFill>
        <p:spPr>
          <a:xfrm>
            <a:off x="7192672" y="2259598"/>
            <a:ext cx="231004" cy="222655"/>
          </a:xfrm>
          <a:prstGeom prst="rect">
            <a:avLst/>
          </a:prstGeom>
        </p:spPr>
      </p:pic>
      <p:pic>
        <p:nvPicPr>
          <p:cNvPr id="265" name="図 264"/>
          <p:cNvPicPr>
            <a:picLocks noChangeAspect="1"/>
          </p:cNvPicPr>
          <p:nvPr/>
        </p:nvPicPr>
        <p:blipFill>
          <a:blip r:embed="rId5">
            <a:clrChange>
              <a:clrFrom>
                <a:srgbClr val="FEFEFE"/>
              </a:clrFrom>
              <a:clrTo>
                <a:srgbClr val="FEFEFE">
                  <a:alpha val="0"/>
                </a:srgbClr>
              </a:clrTo>
            </a:clrChange>
          </a:blip>
          <a:stretch>
            <a:fillRect/>
          </a:stretch>
        </p:blipFill>
        <p:spPr>
          <a:xfrm>
            <a:off x="7548922" y="1978741"/>
            <a:ext cx="253951" cy="228271"/>
          </a:xfrm>
          <a:prstGeom prst="rect">
            <a:avLst/>
          </a:prstGeom>
        </p:spPr>
      </p:pic>
      <p:sp>
        <p:nvSpPr>
          <p:cNvPr id="268" name="Rectangle 1"/>
          <p:cNvSpPr>
            <a:spLocks noChangeArrowheads="1"/>
          </p:cNvSpPr>
          <p:nvPr/>
        </p:nvSpPr>
        <p:spPr bwMode="auto">
          <a:xfrm>
            <a:off x="1738410" y="16501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Arial" charset="0"/>
              </a:rPr>
              <a:t/>
            </a:r>
            <a:br>
              <a:rPr kumimoji="0" lang="ja-JP" altLang="ja-JP" sz="1800" b="0" i="0" u="none" strike="noStrike" cap="none" normalizeH="0" baseline="0">
                <a:ln>
                  <a:noFill/>
                </a:ln>
                <a:solidFill>
                  <a:schemeClr val="tx1"/>
                </a:solidFill>
                <a:effectLst/>
                <a:latin typeface="Arial" charset="0"/>
              </a:rPr>
            </a:br>
            <a:endParaRPr kumimoji="0" lang="ja-JP" altLang="ja-JP" sz="1800" b="0" i="0" u="none" strike="noStrike" cap="none" normalizeH="0" baseline="0">
              <a:ln>
                <a:noFill/>
              </a:ln>
              <a:solidFill>
                <a:schemeClr val="tx1"/>
              </a:solidFill>
              <a:effectLst/>
              <a:latin typeface="Arial" charset="0"/>
            </a:endParaRPr>
          </a:p>
        </p:txBody>
      </p:sp>
      <p:sp>
        <p:nvSpPr>
          <p:cNvPr id="269" name="テキスト ボックス 268"/>
          <p:cNvSpPr txBox="1"/>
          <p:nvPr/>
        </p:nvSpPr>
        <p:spPr>
          <a:xfrm>
            <a:off x="851484" y="5163666"/>
            <a:ext cx="2165978"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〇</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データベース</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kumimoji="1" lang="ja-JP" altLang="en-US" sz="1050" dirty="0" smtClean="0">
                <a:solidFill>
                  <a:srgbClr val="0070C0"/>
                </a:solidFill>
                <a:latin typeface="Meiryo" charset="-128"/>
                <a:ea typeface="Meiryo" charset="-128"/>
                <a:cs typeface="Meiryo" charset="-128"/>
              </a:rPr>
              <a:t>仮想環境</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基幹業務システムなど</a:t>
            </a:r>
            <a:endParaRPr kumimoji="1" lang="ja-JP" altLang="en-US" sz="1050" dirty="0">
              <a:solidFill>
                <a:srgbClr val="0070C0"/>
              </a:solidFill>
              <a:latin typeface="Meiryo" charset="-128"/>
              <a:ea typeface="Meiryo" charset="-128"/>
              <a:cs typeface="Meiryo" charset="-128"/>
            </a:endParaRPr>
          </a:p>
        </p:txBody>
      </p:sp>
      <p:sp>
        <p:nvSpPr>
          <p:cNvPr id="270" name="テキスト ボックス 269"/>
          <p:cNvSpPr txBox="1"/>
          <p:nvPr/>
        </p:nvSpPr>
        <p:spPr>
          <a:xfrm>
            <a:off x="3360569" y="5166188"/>
            <a:ext cx="2441694"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〇</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〇</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ファイルサーバー（</a:t>
            </a:r>
            <a:r>
              <a:rPr lang="en-US" altLang="ja-JP" sz="1050" dirty="0" smtClean="0">
                <a:solidFill>
                  <a:srgbClr val="0070C0"/>
                </a:solidFill>
                <a:latin typeface="Meiryo" charset="-128"/>
                <a:ea typeface="Meiryo" charset="-128"/>
                <a:cs typeface="Meiryo" charset="-128"/>
              </a:rPr>
              <a:t>NAS</a:t>
            </a:r>
            <a:r>
              <a:rPr lang="ja-JP" altLang="en-US" sz="1050" dirty="0" smtClean="0">
                <a:solidFill>
                  <a:srgbClr val="0070C0"/>
                </a:solidFill>
                <a:latin typeface="Meiryo" charset="-128"/>
                <a:ea typeface="Meiryo" charset="-128"/>
                <a:cs typeface="Meiryo" charset="-128"/>
              </a:rPr>
              <a:t>）</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kumimoji="1" lang="ja-JP" altLang="en-US" sz="1050" dirty="0" smtClean="0">
                <a:solidFill>
                  <a:srgbClr val="0070C0"/>
                </a:solidFill>
                <a:latin typeface="Meiryo" charset="-128"/>
                <a:ea typeface="Meiryo" charset="-128"/>
                <a:cs typeface="Meiryo" charset="-128"/>
              </a:rPr>
              <a:t>仮想環境</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データアーカイブなど</a:t>
            </a:r>
            <a:endParaRPr kumimoji="1" lang="ja-JP" altLang="en-US" sz="1050" dirty="0">
              <a:solidFill>
                <a:srgbClr val="0070C0"/>
              </a:solidFill>
              <a:latin typeface="Meiryo" charset="-128"/>
              <a:ea typeface="Meiryo" charset="-128"/>
              <a:cs typeface="Meiryo" charset="-128"/>
            </a:endParaRPr>
          </a:p>
        </p:txBody>
      </p:sp>
      <p:sp>
        <p:nvSpPr>
          <p:cNvPr id="271" name="テキスト ボックス 270"/>
          <p:cNvSpPr txBox="1"/>
          <p:nvPr/>
        </p:nvSpPr>
        <p:spPr>
          <a:xfrm>
            <a:off x="6082035" y="5163665"/>
            <a:ext cx="2300630"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デジタルコンテンツ保存</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オンライン・ストレージ</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データアーカイブなど</a:t>
            </a:r>
            <a:endParaRPr kumimoji="1" lang="ja-JP" altLang="en-US" sz="1050" dirty="0">
              <a:solidFill>
                <a:srgbClr val="0070C0"/>
              </a:solidFill>
              <a:latin typeface="Meiryo" charset="-128"/>
              <a:ea typeface="Meiryo" charset="-128"/>
              <a:cs typeface="Meiryo" charset="-128"/>
            </a:endParaRPr>
          </a:p>
        </p:txBody>
      </p:sp>
      <p:sp>
        <p:nvSpPr>
          <p:cNvPr id="272" name="正方形/長方形 271"/>
          <p:cNvSpPr/>
          <p:nvPr/>
        </p:nvSpPr>
        <p:spPr>
          <a:xfrm>
            <a:off x="3697959" y="3366114"/>
            <a:ext cx="1759148" cy="2393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chemeClr val="bg1"/>
                </a:solidFill>
                <a:latin typeface="Meiryo" charset="-128"/>
                <a:ea typeface="Meiryo" charset="-128"/>
                <a:cs typeface="Meiryo" charset="-128"/>
              </a:rPr>
              <a:t>NFS,CIFS,SMB</a:t>
            </a:r>
            <a:endParaRPr kumimoji="1" lang="ja-JP" altLang="en-US" sz="1050" dirty="0">
              <a:solidFill>
                <a:schemeClr val="bg1"/>
              </a:solidFill>
              <a:latin typeface="Meiryo" charset="-128"/>
              <a:ea typeface="Meiryo" charset="-128"/>
              <a:cs typeface="Meiryo" charset="-128"/>
            </a:endParaRPr>
          </a:p>
        </p:txBody>
      </p:sp>
      <p:sp>
        <p:nvSpPr>
          <p:cNvPr id="273" name="正方形/長方形 272"/>
          <p:cNvSpPr/>
          <p:nvPr/>
        </p:nvSpPr>
        <p:spPr>
          <a:xfrm>
            <a:off x="1055186" y="3359894"/>
            <a:ext cx="1759148" cy="2393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err="1" smtClean="0">
                <a:solidFill>
                  <a:schemeClr val="bg1"/>
                </a:solidFill>
                <a:latin typeface="Meiryo" charset="-128"/>
                <a:ea typeface="Meiryo" charset="-128"/>
                <a:cs typeface="Meiryo" charset="-128"/>
              </a:rPr>
              <a:t>FC,FCoE,iSCSI</a:t>
            </a:r>
            <a:endParaRPr kumimoji="1" lang="ja-JP" altLang="en-US" sz="1050" dirty="0">
              <a:solidFill>
                <a:schemeClr val="bg1"/>
              </a:solidFill>
              <a:latin typeface="Meiryo" charset="-128"/>
              <a:ea typeface="Meiryo" charset="-128"/>
              <a:cs typeface="Meiryo" charset="-128"/>
            </a:endParaRPr>
          </a:p>
        </p:txBody>
      </p:sp>
      <p:sp>
        <p:nvSpPr>
          <p:cNvPr id="274" name="正方形/長方形 273"/>
          <p:cNvSpPr/>
          <p:nvPr/>
        </p:nvSpPr>
        <p:spPr>
          <a:xfrm>
            <a:off x="6304998" y="3359894"/>
            <a:ext cx="1759148" cy="23934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solidFill>
                  <a:schemeClr val="bg1"/>
                </a:solidFill>
                <a:latin typeface="Meiryo" charset="-128"/>
                <a:ea typeface="Meiryo" charset="-128"/>
                <a:cs typeface="Meiryo" charset="-128"/>
              </a:rPr>
              <a:t>HTTP/HTTPS</a:t>
            </a:r>
            <a:endParaRPr kumimoji="1" lang="ja-JP" altLang="en-US" sz="1050" dirty="0">
              <a:solidFill>
                <a:schemeClr val="bg1"/>
              </a:solidFill>
              <a:latin typeface="Meiryo" charset="-128"/>
              <a:ea typeface="Meiryo" charset="-128"/>
              <a:cs typeface="Meiryo" charset="-128"/>
            </a:endParaRPr>
          </a:p>
        </p:txBody>
      </p:sp>
      <p:sp>
        <p:nvSpPr>
          <p:cNvPr id="275" name="テキスト ボックス 274"/>
          <p:cNvSpPr txBox="1"/>
          <p:nvPr/>
        </p:nvSpPr>
        <p:spPr>
          <a:xfrm>
            <a:off x="7282435" y="3598400"/>
            <a:ext cx="780983" cy="215444"/>
          </a:xfrm>
          <a:prstGeom prst="rect">
            <a:avLst/>
          </a:prstGeom>
          <a:noFill/>
        </p:spPr>
        <p:txBody>
          <a:bodyPr wrap="none" rtlCol="0">
            <a:spAutoFit/>
          </a:bodyPr>
          <a:lstStyle/>
          <a:p>
            <a:r>
              <a:rPr kumimoji="1" lang="en-US" altLang="ja-JP" sz="800" dirty="0" smtClean="0">
                <a:solidFill>
                  <a:srgbClr val="0070C0"/>
                </a:solidFill>
              </a:rPr>
              <a:t>IP</a:t>
            </a:r>
            <a:r>
              <a:rPr lang="ja-JP" altLang="en-US" sz="800" dirty="0" smtClean="0">
                <a:solidFill>
                  <a:srgbClr val="0070C0"/>
                </a:solidFill>
              </a:rPr>
              <a:t>ネットワーク</a:t>
            </a:r>
            <a:endParaRPr kumimoji="1" lang="ja-JP" altLang="en-US" sz="800" dirty="0">
              <a:solidFill>
                <a:srgbClr val="0070C0"/>
              </a:solidFill>
            </a:endParaRPr>
          </a:p>
        </p:txBody>
      </p:sp>
      <p:sp>
        <p:nvSpPr>
          <p:cNvPr id="276" name="テキスト ボックス 275"/>
          <p:cNvSpPr txBox="1"/>
          <p:nvPr/>
        </p:nvSpPr>
        <p:spPr>
          <a:xfrm>
            <a:off x="4668162" y="3604518"/>
            <a:ext cx="780983" cy="215444"/>
          </a:xfrm>
          <a:prstGeom prst="rect">
            <a:avLst/>
          </a:prstGeom>
          <a:noFill/>
        </p:spPr>
        <p:txBody>
          <a:bodyPr wrap="none" rtlCol="0">
            <a:spAutoFit/>
          </a:bodyPr>
          <a:lstStyle/>
          <a:p>
            <a:r>
              <a:rPr kumimoji="1" lang="en-US" altLang="ja-JP" sz="800" dirty="0" smtClean="0">
                <a:solidFill>
                  <a:srgbClr val="0070C0"/>
                </a:solidFill>
              </a:rPr>
              <a:t>IP</a:t>
            </a:r>
            <a:r>
              <a:rPr lang="ja-JP" altLang="en-US" sz="800" dirty="0" smtClean="0">
                <a:solidFill>
                  <a:srgbClr val="0070C0"/>
                </a:solidFill>
              </a:rPr>
              <a:t>ネットワーク</a:t>
            </a:r>
            <a:endParaRPr kumimoji="1" lang="ja-JP" altLang="en-US" sz="800" dirty="0">
              <a:solidFill>
                <a:srgbClr val="0070C0"/>
              </a:solidFill>
            </a:endParaRPr>
          </a:p>
        </p:txBody>
      </p:sp>
      <p:sp>
        <p:nvSpPr>
          <p:cNvPr id="277" name="テキスト ボックス 276"/>
          <p:cNvSpPr txBox="1"/>
          <p:nvPr/>
        </p:nvSpPr>
        <p:spPr>
          <a:xfrm>
            <a:off x="2049211" y="3598400"/>
            <a:ext cx="907621" cy="338554"/>
          </a:xfrm>
          <a:prstGeom prst="rect">
            <a:avLst/>
          </a:prstGeom>
          <a:noFill/>
        </p:spPr>
        <p:txBody>
          <a:bodyPr wrap="none" rtlCol="0">
            <a:spAutoFit/>
          </a:bodyPr>
          <a:lstStyle/>
          <a:p>
            <a:r>
              <a:rPr kumimoji="1" lang="ja-JP" altLang="en-US" sz="800" dirty="0" smtClean="0">
                <a:solidFill>
                  <a:srgbClr val="FF6666"/>
                </a:solidFill>
              </a:rPr>
              <a:t>高速</a:t>
            </a:r>
            <a:r>
              <a:rPr lang="ja-JP" altLang="en-US" sz="800" dirty="0" smtClean="0">
                <a:solidFill>
                  <a:srgbClr val="FF6666"/>
                </a:solidFill>
              </a:rPr>
              <a:t>ネットワーク</a:t>
            </a:r>
            <a:endParaRPr lang="en-US" altLang="ja-JP" sz="800" dirty="0" smtClean="0">
              <a:solidFill>
                <a:srgbClr val="FF6666"/>
              </a:solidFill>
            </a:endParaRPr>
          </a:p>
          <a:p>
            <a:r>
              <a:rPr kumimoji="1" lang="en-US" altLang="ja-JP" sz="800" dirty="0" smtClean="0">
                <a:solidFill>
                  <a:srgbClr val="FF6666"/>
                </a:solidFill>
              </a:rPr>
              <a:t>(SAN</a:t>
            </a:r>
            <a:r>
              <a:rPr kumimoji="1" lang="ja-JP" altLang="en-US" sz="800" dirty="0" smtClean="0">
                <a:solidFill>
                  <a:srgbClr val="FF6666"/>
                </a:solidFill>
              </a:rPr>
              <a:t>など</a:t>
            </a:r>
            <a:r>
              <a:rPr kumimoji="1" lang="en-US" altLang="ja-JP" sz="800" dirty="0" smtClean="0">
                <a:solidFill>
                  <a:srgbClr val="FF6666"/>
                </a:solidFill>
              </a:rPr>
              <a:t>)</a:t>
            </a:r>
            <a:endParaRPr kumimoji="1" lang="ja-JP" altLang="en-US" sz="800" dirty="0">
              <a:solidFill>
                <a:srgbClr val="FF6666"/>
              </a:solidFill>
            </a:endParaRPr>
          </a:p>
        </p:txBody>
      </p:sp>
      <p:sp>
        <p:nvSpPr>
          <p:cNvPr id="279" name="正方形/長方形 278"/>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93546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正方形/長方形 156"/>
          <p:cNvSpPr/>
          <p:nvPr/>
        </p:nvSpPr>
        <p:spPr>
          <a:xfrm>
            <a:off x="5933627" y="895989"/>
            <a:ext cx="2534545" cy="554776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1" name="図形グループ 190"/>
          <p:cNvGrpSpPr/>
          <p:nvPr/>
        </p:nvGrpSpPr>
        <p:grpSpPr>
          <a:xfrm>
            <a:off x="6304269" y="4090174"/>
            <a:ext cx="1758578" cy="922264"/>
            <a:chOff x="938950" y="3963206"/>
            <a:chExt cx="1758578" cy="922264"/>
          </a:xfrm>
        </p:grpSpPr>
        <p:sp>
          <p:nvSpPr>
            <p:cNvPr id="192" name="フローチャート: 磁気ディスク 191"/>
            <p:cNvSpPr/>
            <p:nvPr/>
          </p:nvSpPr>
          <p:spPr>
            <a:xfrm>
              <a:off x="938950" y="3963206"/>
              <a:ext cx="1758578" cy="922264"/>
            </a:xfrm>
            <a:prstGeom prst="flowChartMagneticDisk">
              <a:avLst/>
            </a:prstGeom>
            <a:solidFill>
              <a:schemeClr val="bg1">
                <a:lumMod val="85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3" name="正方形/長方形 192"/>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正方形/長方形 195"/>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正方形/長方形 202"/>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正方形/長方形 208"/>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正方形/長方形 209"/>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正方形/長方形 210"/>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正方形/長方形 211"/>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正方形/長方形 212"/>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正方形/長方形 213"/>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正方形/長方形 214"/>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正方形/長方形 215"/>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正方形/長方形 216"/>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正方形/長方形 217"/>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正方形/長方形 218"/>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53" name="正方形/長方形 152"/>
          <p:cNvSpPr/>
          <p:nvPr/>
        </p:nvSpPr>
        <p:spPr>
          <a:xfrm>
            <a:off x="647187" y="895989"/>
            <a:ext cx="2534545" cy="5547769"/>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テキスト ボックス 153"/>
          <p:cNvSpPr txBox="1"/>
          <p:nvPr/>
        </p:nvSpPr>
        <p:spPr>
          <a:xfrm>
            <a:off x="647187" y="960859"/>
            <a:ext cx="2534545" cy="307777"/>
          </a:xfrm>
          <a:prstGeom prst="rect">
            <a:avLst/>
          </a:prstGeom>
          <a:noFill/>
        </p:spPr>
        <p:txBody>
          <a:bodyPr wrap="square" rtlCol="0">
            <a:spAutoFit/>
          </a:bodyPr>
          <a:lstStyle/>
          <a:p>
            <a:pPr algn="ctr"/>
            <a:r>
              <a:rPr kumimoji="1" lang="ja-JP" altLang="en-US" sz="1400" b="1" dirty="0" smtClean="0">
                <a:solidFill>
                  <a:srgbClr val="C00000"/>
                </a:solidFill>
                <a:latin typeface="Meiryo" charset="-128"/>
                <a:ea typeface="Meiryo" charset="-128"/>
                <a:cs typeface="Meiryo" charset="-128"/>
              </a:rPr>
              <a:t>ブロック・ストレージ</a:t>
            </a:r>
            <a:endParaRPr kumimoji="1" lang="ja-JP" altLang="en-US" sz="1400" b="1" dirty="0">
              <a:solidFill>
                <a:srgbClr val="C00000"/>
              </a:solidFill>
              <a:latin typeface="Meiryo" charset="-128"/>
              <a:ea typeface="Meiryo" charset="-128"/>
              <a:cs typeface="Meiryo" charset="-128"/>
            </a:endParaRPr>
          </a:p>
        </p:txBody>
      </p:sp>
      <p:sp>
        <p:nvSpPr>
          <p:cNvPr id="73" name="正方形/長方形 72"/>
          <p:cNvSpPr/>
          <p:nvPr/>
        </p:nvSpPr>
        <p:spPr>
          <a:xfrm>
            <a:off x="3304727" y="895989"/>
            <a:ext cx="2534545" cy="554776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3" name="図形グループ 122"/>
          <p:cNvGrpSpPr/>
          <p:nvPr/>
        </p:nvGrpSpPr>
        <p:grpSpPr>
          <a:xfrm>
            <a:off x="3703464" y="4084571"/>
            <a:ext cx="1758578" cy="922264"/>
            <a:chOff x="938950" y="3963206"/>
            <a:chExt cx="1758578" cy="922264"/>
          </a:xfrm>
        </p:grpSpPr>
        <p:sp>
          <p:nvSpPr>
            <p:cNvPr id="124" name="フローチャート: 磁気ディスク 123"/>
            <p:cNvSpPr/>
            <p:nvPr/>
          </p:nvSpPr>
          <p:spPr>
            <a:xfrm>
              <a:off x="938950" y="3963206"/>
              <a:ext cx="1758578" cy="922264"/>
            </a:xfrm>
            <a:prstGeom prst="flowChartMagneticDisk">
              <a:avLst/>
            </a:prstGeom>
            <a:solidFill>
              <a:schemeClr val="bg1">
                <a:lumMod val="85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正方形/長方形 125"/>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正方形/長方形 128"/>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正方形/長方形 132"/>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正方形/長方形 136"/>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正方形/長方形 137"/>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正方形/長方形 140"/>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正方形/長方形 141"/>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正方形/長方形 142"/>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正方形/長方形 146"/>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正方形/長方形 147"/>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正方形/長方形 151"/>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p:cNvSpPr>
            <a:spLocks noGrp="1"/>
          </p:cNvSpPr>
          <p:nvPr>
            <p:ph type="title"/>
          </p:nvPr>
        </p:nvSpPr>
        <p:spPr/>
        <p:txBody>
          <a:bodyPr/>
          <a:lstStyle/>
          <a:p>
            <a:r>
              <a:rPr lang="ja-JP" altLang="en-US" dirty="0"/>
              <a:t>アクセス方式の違いから見るストレージ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フローチャート: 磁気ディスク 3"/>
          <p:cNvSpPr/>
          <p:nvPr/>
        </p:nvSpPr>
        <p:spPr>
          <a:xfrm>
            <a:off x="1011551" y="3963206"/>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60" name="図形グループ 59"/>
          <p:cNvGrpSpPr/>
          <p:nvPr/>
        </p:nvGrpSpPr>
        <p:grpSpPr>
          <a:xfrm>
            <a:off x="1321797" y="4337049"/>
            <a:ext cx="1134506" cy="417308"/>
            <a:chOff x="1249196" y="4337049"/>
            <a:chExt cx="1134506" cy="417308"/>
          </a:xfrm>
        </p:grpSpPr>
        <p:sp>
          <p:nvSpPr>
            <p:cNvPr id="5" name="正方形/長方形 4"/>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575417" y="4441376"/>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030" y="4545703"/>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2224142" y="4337049"/>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1035731" y="1524625"/>
            <a:ext cx="1133184" cy="486419"/>
            <a:chOff x="6769100" y="1390650"/>
            <a:chExt cx="317500" cy="157483"/>
          </a:xfrm>
        </p:grpSpPr>
        <p:sp>
          <p:nvSpPr>
            <p:cNvPr id="34" name="正方形/長方形 33"/>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円/楕円 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 name="直線コネクタ 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 name="フローチャート: 磁気ディスク 36"/>
          <p:cNvSpPr/>
          <p:nvPr/>
        </p:nvSpPr>
        <p:spPr>
          <a:xfrm>
            <a:off x="1633703" y="1620956"/>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 name="図形グループ 37"/>
          <p:cNvGrpSpPr/>
          <p:nvPr/>
        </p:nvGrpSpPr>
        <p:grpSpPr>
          <a:xfrm>
            <a:off x="1775161" y="199782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39" name="正方形/長方形 3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台形 3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 name="図形グループ 40"/>
          <p:cNvGrpSpPr/>
          <p:nvPr/>
        </p:nvGrpSpPr>
        <p:grpSpPr>
          <a:xfrm>
            <a:off x="2107919" y="1998491"/>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42" name="正方形/長方形 4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台形 4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2114966"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45" name="正方形/長方形 4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台形 4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 name="図形グループ 46"/>
          <p:cNvGrpSpPr/>
          <p:nvPr/>
        </p:nvGrpSpPr>
        <p:grpSpPr>
          <a:xfrm>
            <a:off x="2449545" y="1998004"/>
            <a:ext cx="171834" cy="153423"/>
            <a:chOff x="1761294" y="3350754"/>
            <a:chExt cx="362078" cy="270024"/>
          </a:xfrm>
          <a:solidFill>
            <a:srgbClr val="66FFCC"/>
          </a:solidFill>
          <a:effectLst>
            <a:outerShdw blurRad="50800" dist="38100" dir="2700000" algn="tl" rotWithShape="0">
              <a:prstClr val="black">
                <a:alpha val="40000"/>
              </a:prstClr>
            </a:outerShdw>
          </a:effectLst>
        </p:grpSpPr>
        <p:sp>
          <p:nvSpPr>
            <p:cNvPr id="48" name="正方形/長方形 4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台形 4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 name="図形グループ 49"/>
          <p:cNvGrpSpPr/>
          <p:nvPr/>
        </p:nvGrpSpPr>
        <p:grpSpPr>
          <a:xfrm>
            <a:off x="2449545"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51" name="正方形/長方形 5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台形 5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3" name="直線コネクタ 52"/>
          <p:cNvCxnSpPr/>
          <p:nvPr/>
        </p:nvCxnSpPr>
        <p:spPr>
          <a:xfrm flipV="1">
            <a:off x="2279753" y="2088663"/>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a:off x="1946995" y="2088482"/>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カギ線コネクタ 54"/>
          <p:cNvCxnSpPr/>
          <p:nvPr/>
        </p:nvCxnSpPr>
        <p:spPr>
          <a:xfrm>
            <a:off x="2279753" y="2089150"/>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カギ線コネクタ 55"/>
          <p:cNvCxnSpPr/>
          <p:nvPr/>
        </p:nvCxnSpPr>
        <p:spPr>
          <a:xfrm>
            <a:off x="1946995" y="2088482"/>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上下矢印 56"/>
          <p:cNvSpPr/>
          <p:nvPr/>
        </p:nvSpPr>
        <p:spPr>
          <a:xfrm>
            <a:off x="1695990" y="2522386"/>
            <a:ext cx="443431" cy="1695605"/>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035732" y="2942000"/>
            <a:ext cx="1759148" cy="57711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ファイル・システム</a:t>
            </a:r>
            <a:endParaRPr kumimoji="1" lang="en-US" altLang="ja-JP" sz="1050" dirty="0" smtClean="0">
              <a:solidFill>
                <a:schemeClr val="bg1"/>
              </a:solidFill>
              <a:latin typeface="Meiryo" charset="-128"/>
              <a:ea typeface="Meiryo" charset="-128"/>
              <a:cs typeface="Meiryo" charset="-128"/>
            </a:endParaRPr>
          </a:p>
          <a:p>
            <a:pPr algn="ctr"/>
            <a:endParaRPr lang="en-US" altLang="ja-JP" sz="1050" dirty="0">
              <a:solidFill>
                <a:schemeClr val="bg1"/>
              </a:solidFill>
              <a:latin typeface="Meiryo" charset="-128"/>
              <a:ea typeface="Meiryo" charset="-128"/>
              <a:cs typeface="Meiryo" charset="-128"/>
            </a:endParaRPr>
          </a:p>
          <a:p>
            <a:pPr algn="ctr"/>
            <a:endParaRPr kumimoji="1" lang="ja-JP" altLang="en-US" sz="1050" dirty="0">
              <a:solidFill>
                <a:schemeClr val="bg1"/>
              </a:solidFill>
              <a:latin typeface="Meiryo" charset="-128"/>
              <a:ea typeface="Meiryo" charset="-128"/>
              <a:cs typeface="Meiryo" charset="-128"/>
            </a:endParaRPr>
          </a:p>
        </p:txBody>
      </p:sp>
      <p:grpSp>
        <p:nvGrpSpPr>
          <p:cNvPr id="62" name="図形グループ 61"/>
          <p:cNvGrpSpPr/>
          <p:nvPr/>
        </p:nvGrpSpPr>
        <p:grpSpPr>
          <a:xfrm>
            <a:off x="1255415" y="3240039"/>
            <a:ext cx="171834" cy="153423"/>
            <a:chOff x="1761294" y="3350754"/>
            <a:chExt cx="362078" cy="270024"/>
          </a:xfrm>
          <a:solidFill>
            <a:srgbClr val="66FFCC"/>
          </a:solidFill>
          <a:effectLst>
            <a:outerShdw blurRad="50800" dist="38100" dir="2700000" algn="tl" rotWithShape="0">
              <a:prstClr val="black">
                <a:alpha val="40000"/>
              </a:prstClr>
            </a:outerShdw>
          </a:effectLst>
        </p:grpSpPr>
        <p:sp>
          <p:nvSpPr>
            <p:cNvPr id="63" name="正方形/長方形 6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台形 6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5" name="右矢印 64"/>
          <p:cNvSpPr/>
          <p:nvPr/>
        </p:nvSpPr>
        <p:spPr>
          <a:xfrm>
            <a:off x="1547785" y="3230555"/>
            <a:ext cx="147286" cy="177971"/>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7" name="図 66"/>
          <p:cNvPicPr>
            <a:picLocks noChangeAspect="1"/>
          </p:cNvPicPr>
          <p:nvPr/>
        </p:nvPicPr>
        <p:blipFill>
          <a:blip r:embed="rId2"/>
          <a:stretch>
            <a:fillRect/>
          </a:stretch>
        </p:blipFill>
        <p:spPr>
          <a:xfrm>
            <a:off x="1730700" y="3230555"/>
            <a:ext cx="292100" cy="241300"/>
          </a:xfrm>
          <a:prstGeom prst="rect">
            <a:avLst/>
          </a:prstGeom>
        </p:spPr>
      </p:pic>
      <p:sp>
        <p:nvSpPr>
          <p:cNvPr id="68" name="加算記号 67"/>
          <p:cNvSpPr/>
          <p:nvPr/>
        </p:nvSpPr>
        <p:spPr>
          <a:xfrm>
            <a:off x="1949269" y="3249525"/>
            <a:ext cx="119557" cy="134453"/>
          </a:xfrm>
          <a:prstGeom prst="mathPlus">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9" name="図 68"/>
          <p:cNvPicPr>
            <a:picLocks noChangeAspect="1"/>
          </p:cNvPicPr>
          <p:nvPr/>
        </p:nvPicPr>
        <p:blipFill>
          <a:blip r:embed="rId2"/>
          <a:stretch>
            <a:fillRect/>
          </a:stretch>
        </p:blipFill>
        <p:spPr>
          <a:xfrm>
            <a:off x="2056375" y="3228958"/>
            <a:ext cx="292100" cy="241300"/>
          </a:xfrm>
          <a:prstGeom prst="rect">
            <a:avLst/>
          </a:prstGeom>
        </p:spPr>
      </p:pic>
      <p:sp>
        <p:nvSpPr>
          <p:cNvPr id="70" name="加算記号 69"/>
          <p:cNvSpPr/>
          <p:nvPr/>
        </p:nvSpPr>
        <p:spPr>
          <a:xfrm>
            <a:off x="2274526" y="3249525"/>
            <a:ext cx="119557" cy="134453"/>
          </a:xfrm>
          <a:prstGeom prst="mathPlus">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1" name="図 70"/>
          <p:cNvPicPr>
            <a:picLocks noChangeAspect="1"/>
          </p:cNvPicPr>
          <p:nvPr/>
        </p:nvPicPr>
        <p:blipFill>
          <a:blip r:embed="rId2"/>
          <a:stretch>
            <a:fillRect/>
          </a:stretch>
        </p:blipFill>
        <p:spPr>
          <a:xfrm>
            <a:off x="2378219" y="3230555"/>
            <a:ext cx="292100" cy="241300"/>
          </a:xfrm>
          <a:prstGeom prst="rect">
            <a:avLst/>
          </a:prstGeom>
        </p:spPr>
      </p:pic>
      <p:sp>
        <p:nvSpPr>
          <p:cNvPr id="72" name="テキスト ボックス 71"/>
          <p:cNvSpPr txBox="1"/>
          <p:nvPr/>
        </p:nvSpPr>
        <p:spPr>
          <a:xfrm>
            <a:off x="647188" y="5107083"/>
            <a:ext cx="2534544" cy="861774"/>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ブロック単位（</a:t>
            </a:r>
            <a:r>
              <a:rPr lang="en-US" altLang="ja-JP" sz="1000" dirty="0" smtClean="0">
                <a:solidFill>
                  <a:srgbClr val="0070C0"/>
                </a:solidFill>
                <a:latin typeface="Meiryo" charset="-128"/>
                <a:ea typeface="Meiryo" charset="-128"/>
                <a:cs typeface="Meiryo" charset="-128"/>
              </a:rPr>
              <a:t>4KB/8KB</a:t>
            </a:r>
            <a:r>
              <a:rPr lang="ja-JP" altLang="en-US" sz="1000" dirty="0" smtClean="0">
                <a:solidFill>
                  <a:srgbClr val="0070C0"/>
                </a:solidFill>
                <a:latin typeface="Meiryo" charset="-128"/>
                <a:ea typeface="Meiryo" charset="-128"/>
                <a:cs typeface="Meiryo" charset="-128"/>
              </a:rPr>
              <a:t>）で区分し、ファイル・システムで</a:t>
            </a:r>
            <a:r>
              <a:rPr kumimoji="1" lang="ja-JP" altLang="en-US" sz="1000" dirty="0" smtClean="0">
                <a:solidFill>
                  <a:srgbClr val="0070C0"/>
                </a:solidFill>
                <a:latin typeface="Meiryo" charset="-128"/>
                <a:ea typeface="Meiryo" charset="-128"/>
                <a:cs typeface="Meiryo" charset="-128"/>
              </a:rPr>
              <a:t>ファイルとブロックを紐付け。</a:t>
            </a:r>
            <a:endParaRPr kumimoji="1" lang="en-US" altLang="ja-JP" sz="1000" dirty="0" smtClean="0">
              <a:solidFill>
                <a:srgbClr val="0070C0"/>
              </a:solidFill>
              <a:latin typeface="Meiryo" charset="-128"/>
              <a:ea typeface="Meiryo" charset="-128"/>
              <a:cs typeface="Meiryo" charset="-128"/>
            </a:endParaRPr>
          </a:p>
          <a:p>
            <a:r>
              <a:rPr lang="ja-JP" altLang="en-US" sz="1000" dirty="0" smtClean="0">
                <a:solidFill>
                  <a:srgbClr val="0070C0"/>
                </a:solidFill>
                <a:latin typeface="Meiryo" charset="-128"/>
                <a:ea typeface="Meiryo" charset="-128"/>
                <a:cs typeface="Meiryo" charset="-128"/>
              </a:rPr>
              <a:t>ローカル・ストレージと同様に高速でアクセスできることを目的とする。</a:t>
            </a:r>
            <a:endParaRPr kumimoji="1" lang="ja-JP" altLang="en-US" sz="1000" dirty="0">
              <a:solidFill>
                <a:srgbClr val="0070C0"/>
              </a:solidFill>
              <a:latin typeface="Meiryo" charset="-128"/>
              <a:ea typeface="Meiryo" charset="-128"/>
              <a:cs typeface="Meiryo" charset="-128"/>
            </a:endParaRPr>
          </a:p>
        </p:txBody>
      </p:sp>
      <p:grpSp>
        <p:nvGrpSpPr>
          <p:cNvPr id="74" name="図形グループ 73"/>
          <p:cNvGrpSpPr/>
          <p:nvPr/>
        </p:nvGrpSpPr>
        <p:grpSpPr>
          <a:xfrm>
            <a:off x="3692305" y="1518948"/>
            <a:ext cx="1133184" cy="486419"/>
            <a:chOff x="6769100" y="1390650"/>
            <a:chExt cx="317500" cy="157483"/>
          </a:xfrm>
        </p:grpSpPr>
        <p:sp>
          <p:nvSpPr>
            <p:cNvPr id="75" name="正方形/長方形 7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8" name="フローチャート: 磁気ディスク 77"/>
          <p:cNvSpPr/>
          <p:nvPr/>
        </p:nvSpPr>
        <p:spPr>
          <a:xfrm>
            <a:off x="4290277" y="1615279"/>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4431735" y="1992146"/>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0" name="正方形/長方形 79"/>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台形 80"/>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2" name="図形グループ 81"/>
          <p:cNvGrpSpPr/>
          <p:nvPr/>
        </p:nvGrpSpPr>
        <p:grpSpPr>
          <a:xfrm>
            <a:off x="4764493" y="199281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3" name="正方形/長方形 8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台形 8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5" name="図形グループ 84"/>
          <p:cNvGrpSpPr/>
          <p:nvPr/>
        </p:nvGrpSpPr>
        <p:grpSpPr>
          <a:xfrm>
            <a:off x="4771540"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6" name="正方形/長方形 8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台形 8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5106119" y="1992327"/>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9" name="正方形/長方形 8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台形 8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1" name="図形グループ 90"/>
          <p:cNvGrpSpPr/>
          <p:nvPr/>
        </p:nvGrpSpPr>
        <p:grpSpPr>
          <a:xfrm>
            <a:off x="5106119"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92" name="正方形/長方形 9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台形 9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4" name="直線コネクタ 93"/>
          <p:cNvCxnSpPr/>
          <p:nvPr/>
        </p:nvCxnSpPr>
        <p:spPr>
          <a:xfrm flipV="1">
            <a:off x="4936327" y="2082986"/>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a:xfrm>
            <a:off x="4603569" y="2082805"/>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カギ線コネクタ 95"/>
          <p:cNvCxnSpPr/>
          <p:nvPr/>
        </p:nvCxnSpPr>
        <p:spPr>
          <a:xfrm>
            <a:off x="4936327" y="2083473"/>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カギ線コネクタ 96"/>
          <p:cNvCxnSpPr/>
          <p:nvPr/>
        </p:nvCxnSpPr>
        <p:spPr>
          <a:xfrm>
            <a:off x="4603569" y="2082805"/>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フローチャート: 磁気ディスク 97"/>
          <p:cNvSpPr/>
          <p:nvPr/>
        </p:nvSpPr>
        <p:spPr>
          <a:xfrm>
            <a:off x="3664767" y="3976799"/>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テキスト ボックス 98"/>
          <p:cNvSpPr txBox="1"/>
          <p:nvPr/>
        </p:nvSpPr>
        <p:spPr>
          <a:xfrm>
            <a:off x="3304727" y="960859"/>
            <a:ext cx="2534545" cy="307777"/>
          </a:xfrm>
          <a:prstGeom prst="rect">
            <a:avLst/>
          </a:prstGeom>
          <a:noFill/>
        </p:spPr>
        <p:txBody>
          <a:bodyPr wrap="square" rtlCol="0">
            <a:spAutoFit/>
          </a:bodyPr>
          <a:lstStyle/>
          <a:p>
            <a:pPr algn="ctr"/>
            <a:r>
              <a:rPr kumimoji="1" lang="ja-JP" altLang="en-US" sz="1400" b="1" dirty="0" smtClean="0">
                <a:solidFill>
                  <a:schemeClr val="accent6">
                    <a:lumMod val="75000"/>
                  </a:schemeClr>
                </a:solidFill>
                <a:latin typeface="Meiryo" charset="-128"/>
                <a:ea typeface="Meiryo" charset="-128"/>
                <a:cs typeface="Meiryo" charset="-128"/>
              </a:rPr>
              <a:t>ファイル・ストレージ</a:t>
            </a:r>
            <a:endParaRPr kumimoji="1" lang="ja-JP" altLang="en-US" sz="1400" b="1" dirty="0">
              <a:solidFill>
                <a:schemeClr val="accent6">
                  <a:lumMod val="75000"/>
                </a:schemeClr>
              </a:solidFill>
              <a:latin typeface="Meiryo" charset="-128"/>
              <a:ea typeface="Meiryo" charset="-128"/>
              <a:cs typeface="Meiryo" charset="-128"/>
            </a:endParaRPr>
          </a:p>
        </p:txBody>
      </p:sp>
      <p:sp>
        <p:nvSpPr>
          <p:cNvPr id="100" name="上下矢印 99"/>
          <p:cNvSpPr/>
          <p:nvPr/>
        </p:nvSpPr>
        <p:spPr>
          <a:xfrm>
            <a:off x="4352564" y="2516709"/>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697960" y="2942486"/>
            <a:ext cx="1725386" cy="57662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chemeClr val="bg1"/>
                </a:solidFill>
                <a:latin typeface="Meiryo" charset="-128"/>
                <a:ea typeface="Meiryo" charset="-128"/>
                <a:cs typeface="Meiryo" charset="-128"/>
              </a:rPr>
              <a:t>認証サーバー介し権限を確認</a:t>
            </a:r>
            <a:endParaRPr kumimoji="1" lang="en-US" altLang="ja-JP" sz="800" dirty="0" smtClean="0">
              <a:solidFill>
                <a:schemeClr val="bg1"/>
              </a:solidFill>
              <a:latin typeface="Meiryo" charset="-128"/>
              <a:ea typeface="Meiryo" charset="-128"/>
              <a:cs typeface="Meiryo" charset="-128"/>
            </a:endParaRPr>
          </a:p>
          <a:p>
            <a:pPr marL="171450" indent="-171450">
              <a:buFont typeface="Wingdings" charset="2"/>
              <a:buChar char="ü"/>
            </a:pPr>
            <a:r>
              <a:rPr lang="ja-JP" altLang="en-US" sz="800" dirty="0" smtClean="0">
                <a:solidFill>
                  <a:schemeClr val="bg1"/>
                </a:solidFill>
                <a:latin typeface="Meiryo" charset="-128"/>
                <a:ea typeface="Meiryo" charset="-128"/>
                <a:cs typeface="Meiryo" charset="-128"/>
              </a:rPr>
              <a:t>プロトコルの違いを変換</a:t>
            </a:r>
            <a:endParaRPr lang="en-US" altLang="ja-JP" sz="800" dirty="0" smtClean="0">
              <a:solidFill>
                <a:schemeClr val="bg1"/>
              </a:solidFill>
              <a:latin typeface="Meiryo" charset="-128"/>
              <a:ea typeface="Meiryo" charset="-128"/>
              <a:cs typeface="Meiryo" charset="-128"/>
            </a:endParaRPr>
          </a:p>
        </p:txBody>
      </p:sp>
      <p:grpSp>
        <p:nvGrpSpPr>
          <p:cNvPr id="102" name="図形グループ 101"/>
          <p:cNvGrpSpPr/>
          <p:nvPr/>
        </p:nvGrpSpPr>
        <p:grpSpPr>
          <a:xfrm>
            <a:off x="4111356" y="434727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3" name="正方形/長方形 10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台形 10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 name="図形グループ 104"/>
          <p:cNvGrpSpPr/>
          <p:nvPr/>
        </p:nvGrpSpPr>
        <p:grpSpPr>
          <a:xfrm>
            <a:off x="4444114" y="4347940"/>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6" name="正方形/長方形 10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台形 10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4451161"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9" name="正方形/長方形 10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台形 10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 name="図形グループ 110"/>
          <p:cNvGrpSpPr/>
          <p:nvPr/>
        </p:nvGrpSpPr>
        <p:grpSpPr>
          <a:xfrm>
            <a:off x="4785740" y="434745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12" name="正方形/長方形 11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台形 11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4" name="図形グループ 113"/>
          <p:cNvGrpSpPr/>
          <p:nvPr/>
        </p:nvGrpSpPr>
        <p:grpSpPr>
          <a:xfrm>
            <a:off x="4785740"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15" name="正方形/長方形 11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台形 11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17" name="直線コネクタ 116"/>
          <p:cNvCxnSpPr/>
          <p:nvPr/>
        </p:nvCxnSpPr>
        <p:spPr>
          <a:xfrm flipV="1">
            <a:off x="4615948" y="4438112"/>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直線コネクタ 117"/>
          <p:cNvCxnSpPr/>
          <p:nvPr/>
        </p:nvCxnSpPr>
        <p:spPr>
          <a:xfrm>
            <a:off x="4283190" y="4437931"/>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カギ線コネクタ 118"/>
          <p:cNvCxnSpPr/>
          <p:nvPr/>
        </p:nvCxnSpPr>
        <p:spPr>
          <a:xfrm>
            <a:off x="4615948" y="4438599"/>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カギ線コネクタ 119"/>
          <p:cNvCxnSpPr/>
          <p:nvPr/>
        </p:nvCxnSpPr>
        <p:spPr>
          <a:xfrm>
            <a:off x="4283190" y="4437931"/>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5" name="テキスト ボックス 154"/>
          <p:cNvSpPr txBox="1"/>
          <p:nvPr/>
        </p:nvSpPr>
        <p:spPr>
          <a:xfrm>
            <a:off x="3304727" y="5103205"/>
            <a:ext cx="2534545" cy="707886"/>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ブロック・ストレージに比べオーバーヘッドが大きくアクセスに時間はかかる。</a:t>
            </a:r>
            <a:endParaRPr lang="en-US" altLang="ja-JP" sz="1000" dirty="0" smtClean="0">
              <a:solidFill>
                <a:srgbClr val="0070C0"/>
              </a:solidFill>
              <a:latin typeface="Meiryo" charset="-128"/>
              <a:ea typeface="Meiryo" charset="-128"/>
              <a:cs typeface="Meiryo" charset="-128"/>
            </a:endParaRPr>
          </a:p>
          <a:p>
            <a:r>
              <a:rPr kumimoji="1" lang="ja-JP" altLang="en-US" sz="1000" dirty="0" smtClean="0">
                <a:solidFill>
                  <a:srgbClr val="0070C0"/>
                </a:solidFill>
                <a:latin typeface="Meiryo" charset="-128"/>
                <a:ea typeface="Meiryo" charset="-128"/>
                <a:cs typeface="Meiryo" charset="-128"/>
              </a:rPr>
              <a:t>複数ユーザーとのファイル共有（</a:t>
            </a:r>
            <a:r>
              <a:rPr kumimoji="1" lang="en-US" altLang="ja-JP" sz="1000" dirty="0" smtClean="0">
                <a:solidFill>
                  <a:srgbClr val="0070C0"/>
                </a:solidFill>
                <a:latin typeface="Meiryo" charset="-128"/>
                <a:ea typeface="Meiryo" charset="-128"/>
                <a:cs typeface="Meiryo" charset="-128"/>
              </a:rPr>
              <a:t>NAS</a:t>
            </a:r>
            <a:r>
              <a:rPr kumimoji="1" lang="ja-JP" altLang="en-US" sz="1000" dirty="0" smtClean="0">
                <a:solidFill>
                  <a:srgbClr val="0070C0"/>
                </a:solidFill>
                <a:latin typeface="Meiryo" charset="-128"/>
                <a:ea typeface="Meiryo" charset="-128"/>
                <a:cs typeface="Meiryo" charset="-128"/>
              </a:rPr>
              <a:t>）を目的に使われる。</a:t>
            </a:r>
            <a:endParaRPr kumimoji="1" lang="ja-JP" altLang="en-US" sz="1000" dirty="0">
              <a:solidFill>
                <a:srgbClr val="0070C0"/>
              </a:solidFill>
              <a:latin typeface="Meiryo" charset="-128"/>
              <a:ea typeface="Meiryo" charset="-128"/>
              <a:cs typeface="Meiryo" charset="-128"/>
            </a:endParaRPr>
          </a:p>
        </p:txBody>
      </p:sp>
      <p:sp>
        <p:nvSpPr>
          <p:cNvPr id="158" name="フローチャート: 磁気ディスク 157"/>
          <p:cNvSpPr/>
          <p:nvPr/>
        </p:nvSpPr>
        <p:spPr>
          <a:xfrm>
            <a:off x="6259652" y="3963206"/>
            <a:ext cx="1759149"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9" name="正方形/長方形 158"/>
          <p:cNvSpPr/>
          <p:nvPr/>
        </p:nvSpPr>
        <p:spPr>
          <a:xfrm>
            <a:off x="6632852" y="4560988"/>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0" name="図 159"/>
          <p:cNvPicPr>
            <a:picLocks noChangeAspect="1"/>
          </p:cNvPicPr>
          <p:nvPr/>
        </p:nvPicPr>
        <p:blipFill>
          <a:blip r:embed="rId3">
            <a:clrChange>
              <a:clrFrom>
                <a:srgbClr val="FEFEFE"/>
              </a:clrFrom>
              <a:clrTo>
                <a:srgbClr val="FEFEFE">
                  <a:alpha val="0"/>
                </a:srgbClr>
              </a:clrTo>
            </a:clrChange>
          </a:blip>
          <a:stretch>
            <a:fillRect/>
          </a:stretch>
        </p:blipFill>
        <p:spPr>
          <a:xfrm>
            <a:off x="6623647" y="4573786"/>
            <a:ext cx="293088" cy="212632"/>
          </a:xfrm>
          <a:prstGeom prst="rect">
            <a:avLst/>
          </a:prstGeom>
        </p:spPr>
      </p:pic>
      <p:sp>
        <p:nvSpPr>
          <p:cNvPr id="164" name="スライド番号プレースホルダー 2"/>
          <p:cNvSpPr txBox="1">
            <a:spLocks/>
          </p:cNvSpPr>
          <p:nvPr/>
        </p:nvSpPr>
        <p:spPr>
          <a:xfrm>
            <a:off x="6932246" y="6651702"/>
            <a:ext cx="2133600" cy="217800"/>
          </a:xfrm>
          <a:prstGeom prst="rect">
            <a:avLst/>
          </a:prstGeom>
        </p:spPr>
        <p:txBody>
          <a:bodyPr vert="horz" lIns="91440" tIns="45720" rIns="91440" bIns="45720" rtlCol="0" anchor="ctr"/>
          <a:lstStyle>
            <a:defPPr>
              <a:defRPr lang="ja-JP"/>
            </a:defPPr>
            <a:lvl1pPr marL="0" algn="r" defTabSz="457200" rtl="0" eaLnBrk="1" latinLnBrk="0" hangingPunct="1">
              <a:defRPr kumimoji="1" sz="1000" kern="1200">
                <a:solidFill>
                  <a:schemeClr val="bg1"/>
                </a:solidFill>
                <a:latin typeface="American Typewriter"/>
                <a:ea typeface="+mn-ea"/>
                <a:cs typeface="American Typewriter"/>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8FF8CC5D-A65D-5946-99B5-645367A967AD}" type="slidenum">
              <a:rPr lang="ja-JP" altLang="en-US" smtClean="0"/>
              <a:pPr/>
              <a:t>7</a:t>
            </a:fld>
            <a:endParaRPr lang="ja-JP" altLang="en-US"/>
          </a:p>
        </p:txBody>
      </p:sp>
      <p:sp>
        <p:nvSpPr>
          <p:cNvPr id="165" name="テキスト ボックス 164"/>
          <p:cNvSpPr txBox="1"/>
          <p:nvPr/>
        </p:nvSpPr>
        <p:spPr>
          <a:xfrm>
            <a:off x="5933627" y="960859"/>
            <a:ext cx="2534545" cy="307777"/>
          </a:xfrm>
          <a:prstGeom prst="rect">
            <a:avLst/>
          </a:prstGeom>
          <a:noFill/>
        </p:spPr>
        <p:txBody>
          <a:bodyPr wrap="square" rtlCol="0">
            <a:spAutoFit/>
          </a:bodyPr>
          <a:lstStyle/>
          <a:p>
            <a:pPr algn="ctr"/>
            <a:r>
              <a:rPr kumimoji="1" lang="ja-JP" altLang="en-US" sz="1400" b="1" dirty="0" smtClean="0">
                <a:solidFill>
                  <a:schemeClr val="accent3">
                    <a:lumMod val="75000"/>
                  </a:schemeClr>
                </a:solidFill>
                <a:latin typeface="Meiryo" charset="-128"/>
                <a:ea typeface="Meiryo" charset="-128"/>
                <a:cs typeface="Meiryo" charset="-128"/>
              </a:rPr>
              <a:t>オブジェクト・ストレージ</a:t>
            </a:r>
            <a:endParaRPr kumimoji="1" lang="ja-JP" altLang="en-US" sz="1400" b="1" dirty="0">
              <a:solidFill>
                <a:schemeClr val="accent3">
                  <a:lumMod val="75000"/>
                </a:schemeClr>
              </a:solidFill>
              <a:latin typeface="Meiryo" charset="-128"/>
              <a:ea typeface="Meiryo" charset="-128"/>
              <a:cs typeface="Meiryo" charset="-128"/>
            </a:endParaRPr>
          </a:p>
        </p:txBody>
      </p:sp>
      <p:sp>
        <p:nvSpPr>
          <p:cNvPr id="166" name="正方形/長方形 165"/>
          <p:cNvSpPr/>
          <p:nvPr/>
        </p:nvSpPr>
        <p:spPr>
          <a:xfrm>
            <a:off x="6628300" y="4332099"/>
            <a:ext cx="1133085" cy="19445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オブジェクト</a:t>
            </a:r>
            <a:r>
              <a:rPr kumimoji="1" lang="en-US" altLang="ja-JP" sz="800" dirty="0" smtClean="0">
                <a:solidFill>
                  <a:srgbClr val="FFFFFF"/>
                </a:solidFill>
                <a:latin typeface="Meiryo" charset="-128"/>
                <a:ea typeface="Meiryo" charset="-128"/>
                <a:cs typeface="Meiryo" charset="-128"/>
              </a:rPr>
              <a:t>ID</a:t>
            </a:r>
            <a:endParaRPr kumimoji="1" lang="ja-JP" altLang="en-US" sz="800" dirty="0">
              <a:solidFill>
                <a:srgbClr val="FFFFFF"/>
              </a:solidFill>
              <a:latin typeface="Meiryo" charset="-128"/>
              <a:ea typeface="Meiryo" charset="-128"/>
              <a:cs typeface="Meiryo" charset="-128"/>
            </a:endParaRPr>
          </a:p>
        </p:txBody>
      </p:sp>
      <p:grpSp>
        <p:nvGrpSpPr>
          <p:cNvPr id="173" name="図形グループ 172"/>
          <p:cNvGrpSpPr/>
          <p:nvPr/>
        </p:nvGrpSpPr>
        <p:grpSpPr>
          <a:xfrm>
            <a:off x="6304269" y="1524491"/>
            <a:ext cx="1133184" cy="486419"/>
            <a:chOff x="6769100" y="1390650"/>
            <a:chExt cx="317500" cy="157483"/>
          </a:xfrm>
        </p:grpSpPr>
        <p:sp>
          <p:nvSpPr>
            <p:cNvPr id="174" name="正方形/長方形 173"/>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6" name="直線コネクタ 17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77" name="フローチャート: 磁気ディスク 176"/>
          <p:cNvSpPr/>
          <p:nvPr/>
        </p:nvSpPr>
        <p:spPr>
          <a:xfrm>
            <a:off x="6902241" y="1620822"/>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8" name="上下矢印 177"/>
          <p:cNvSpPr/>
          <p:nvPr/>
        </p:nvSpPr>
        <p:spPr>
          <a:xfrm>
            <a:off x="6964528" y="2522252"/>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304998" y="2942001"/>
            <a:ext cx="1757849" cy="5771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chemeClr val="bg1"/>
                </a:solidFill>
                <a:latin typeface="Meiryo" charset="-128"/>
                <a:ea typeface="Meiryo" charset="-128"/>
                <a:cs typeface="Meiryo" charset="-128"/>
              </a:rPr>
              <a:t>HTTP/HTTPS</a:t>
            </a:r>
            <a:r>
              <a:rPr kumimoji="1" lang="ja-JP" altLang="en-US" sz="1050" dirty="0" smtClean="0">
                <a:solidFill>
                  <a:schemeClr val="bg1"/>
                </a:solidFill>
                <a:latin typeface="Meiryo" charset="-128"/>
                <a:ea typeface="Meiryo" charset="-128"/>
                <a:cs typeface="Meiryo" charset="-128"/>
              </a:rPr>
              <a:t>でオブジェクトをストレージへ送信</a:t>
            </a:r>
            <a:endParaRPr kumimoji="1" lang="ja-JP" altLang="en-US" sz="1050" dirty="0">
              <a:solidFill>
                <a:schemeClr val="bg1"/>
              </a:solidFill>
              <a:latin typeface="Meiryo" charset="-128"/>
              <a:ea typeface="Meiryo" charset="-128"/>
              <a:cs typeface="Meiryo" charset="-128"/>
            </a:endParaRPr>
          </a:p>
        </p:txBody>
      </p:sp>
      <p:sp>
        <p:nvSpPr>
          <p:cNvPr id="180" name="正方形/長方形 179"/>
          <p:cNvSpPr/>
          <p:nvPr/>
        </p:nvSpPr>
        <p:spPr>
          <a:xfrm>
            <a:off x="7174799" y="198812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81" name="図 180"/>
          <p:cNvPicPr>
            <a:picLocks noChangeAspect="1"/>
          </p:cNvPicPr>
          <p:nvPr/>
        </p:nvPicPr>
        <p:blipFill>
          <a:blip r:embed="rId3">
            <a:clrChange>
              <a:clrFrom>
                <a:srgbClr val="FEFEFE"/>
              </a:clrFrom>
              <a:clrTo>
                <a:srgbClr val="FEFEFE">
                  <a:alpha val="0"/>
                </a:srgbClr>
              </a:clrTo>
            </a:clrChange>
          </a:blip>
          <a:stretch>
            <a:fillRect/>
          </a:stretch>
        </p:blipFill>
        <p:spPr>
          <a:xfrm>
            <a:off x="7165594" y="2000925"/>
            <a:ext cx="293088" cy="212632"/>
          </a:xfrm>
          <a:prstGeom prst="rect">
            <a:avLst/>
          </a:prstGeom>
        </p:spPr>
      </p:pic>
      <p:sp>
        <p:nvSpPr>
          <p:cNvPr id="182" name="正方形/長方形 181"/>
          <p:cNvSpPr/>
          <p:nvPr/>
        </p:nvSpPr>
        <p:spPr>
          <a:xfrm>
            <a:off x="7542785" y="198158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7170935" y="225185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7544676" y="224530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85" name="図 184"/>
          <p:cNvPicPr>
            <a:picLocks noChangeAspect="1"/>
          </p:cNvPicPr>
          <p:nvPr/>
        </p:nvPicPr>
        <p:blipFill>
          <a:blip r:embed="rId4">
            <a:clrChange>
              <a:clrFrom>
                <a:srgbClr val="FEFEFE"/>
              </a:clrFrom>
              <a:clrTo>
                <a:srgbClr val="FEFEFE">
                  <a:alpha val="0"/>
                </a:srgbClr>
              </a:clrTo>
            </a:clrChange>
          </a:blip>
          <a:stretch>
            <a:fillRect/>
          </a:stretch>
        </p:blipFill>
        <p:spPr>
          <a:xfrm>
            <a:off x="7539411" y="2252376"/>
            <a:ext cx="288777" cy="237101"/>
          </a:xfrm>
          <a:prstGeom prst="rect">
            <a:avLst/>
          </a:prstGeom>
        </p:spPr>
      </p:pic>
      <p:pic>
        <p:nvPicPr>
          <p:cNvPr id="186" name="図 185"/>
          <p:cNvPicPr>
            <a:picLocks noChangeAspect="1"/>
          </p:cNvPicPr>
          <p:nvPr/>
        </p:nvPicPr>
        <p:blipFill>
          <a:blip r:embed="rId5">
            <a:clrChange>
              <a:clrFrom>
                <a:srgbClr val="FEFEFE"/>
              </a:clrFrom>
              <a:clrTo>
                <a:srgbClr val="FEFEFE">
                  <a:alpha val="0"/>
                </a:srgbClr>
              </a:clrTo>
            </a:clrChange>
          </a:blip>
          <a:stretch>
            <a:fillRect/>
          </a:stretch>
        </p:blipFill>
        <p:spPr>
          <a:xfrm>
            <a:off x="7192672" y="2259598"/>
            <a:ext cx="231004" cy="222655"/>
          </a:xfrm>
          <a:prstGeom prst="rect">
            <a:avLst/>
          </a:prstGeom>
        </p:spPr>
      </p:pic>
      <p:pic>
        <p:nvPicPr>
          <p:cNvPr id="187" name="図 186"/>
          <p:cNvPicPr>
            <a:picLocks noChangeAspect="1"/>
          </p:cNvPicPr>
          <p:nvPr/>
        </p:nvPicPr>
        <p:blipFill>
          <a:blip r:embed="rId6">
            <a:clrChange>
              <a:clrFrom>
                <a:srgbClr val="FEFEFE"/>
              </a:clrFrom>
              <a:clrTo>
                <a:srgbClr val="FEFEFE">
                  <a:alpha val="0"/>
                </a:srgbClr>
              </a:clrTo>
            </a:clrChange>
          </a:blip>
          <a:stretch>
            <a:fillRect/>
          </a:stretch>
        </p:blipFill>
        <p:spPr>
          <a:xfrm>
            <a:off x="7548922" y="1978741"/>
            <a:ext cx="253951" cy="228271"/>
          </a:xfrm>
          <a:prstGeom prst="rect">
            <a:avLst/>
          </a:prstGeom>
        </p:spPr>
      </p:pic>
      <p:sp>
        <p:nvSpPr>
          <p:cNvPr id="221" name="正方形/長方形 220"/>
          <p:cNvSpPr/>
          <p:nvPr/>
        </p:nvSpPr>
        <p:spPr>
          <a:xfrm>
            <a:off x="6976475" y="4560988"/>
            <a:ext cx="784910" cy="22319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メタデータ</a:t>
            </a:r>
            <a:endParaRPr kumimoji="1" lang="ja-JP" altLang="en-US" sz="800" dirty="0">
              <a:solidFill>
                <a:srgbClr val="FFFFFF"/>
              </a:solidFill>
              <a:latin typeface="Meiryo" charset="-128"/>
              <a:ea typeface="Meiryo" charset="-128"/>
              <a:cs typeface="Meiryo" charset="-128"/>
            </a:endParaRPr>
          </a:p>
        </p:txBody>
      </p:sp>
      <p:sp>
        <p:nvSpPr>
          <p:cNvPr id="222" name="正方形/長方形 221"/>
          <p:cNvSpPr/>
          <p:nvPr/>
        </p:nvSpPr>
        <p:spPr>
          <a:xfrm>
            <a:off x="5933627" y="5101480"/>
            <a:ext cx="2534545" cy="1015663"/>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ノード</a:t>
            </a:r>
            <a:r>
              <a:rPr lang="ja-JP" altLang="en-US" sz="1000" dirty="0">
                <a:solidFill>
                  <a:srgbClr val="0070C0"/>
                </a:solidFill>
                <a:latin typeface="Meiryo" charset="-128"/>
                <a:ea typeface="Meiryo" charset="-128"/>
                <a:cs typeface="Meiryo" charset="-128"/>
              </a:rPr>
              <a:t>追加により容易に容量を</a:t>
            </a:r>
            <a:r>
              <a:rPr lang="ja-JP" altLang="en-US" sz="1000" dirty="0" smtClean="0">
                <a:solidFill>
                  <a:srgbClr val="0070C0"/>
                </a:solidFill>
                <a:latin typeface="Meiryo" charset="-128"/>
                <a:ea typeface="Meiryo" charset="-128"/>
                <a:cs typeface="Meiryo" charset="-128"/>
              </a:rPr>
              <a:t>追加でき</a:t>
            </a:r>
            <a:r>
              <a:rPr lang="ja-JP" altLang="en-US" sz="1000" dirty="0">
                <a:solidFill>
                  <a:srgbClr val="0070C0"/>
                </a:solidFill>
                <a:latin typeface="Meiryo" charset="-128"/>
                <a:ea typeface="Meiryo" charset="-128"/>
                <a:cs typeface="Meiryo" charset="-128"/>
              </a:rPr>
              <a:t>、非常に拡張性が高い</a:t>
            </a:r>
            <a:r>
              <a:rPr lang="ja-JP" altLang="en-US" sz="1000" dirty="0" smtClean="0">
                <a:solidFill>
                  <a:srgbClr val="0070C0"/>
                </a:solidFill>
                <a:latin typeface="Meiryo" charset="-128"/>
                <a:ea typeface="Meiryo" charset="-128"/>
                <a:cs typeface="Meiryo" charset="-128"/>
              </a:rPr>
              <a:t>。階層構造がないため制限</a:t>
            </a:r>
            <a:r>
              <a:rPr lang="ja-JP" altLang="en-US" sz="1000" dirty="0">
                <a:solidFill>
                  <a:srgbClr val="0070C0"/>
                </a:solidFill>
                <a:latin typeface="Meiryo" charset="-128"/>
                <a:ea typeface="Meiryo" charset="-128"/>
                <a:cs typeface="Meiryo" charset="-128"/>
              </a:rPr>
              <a:t>なく無数のコンテンツを保管することができる</a:t>
            </a:r>
            <a:r>
              <a:rPr lang="ja-JP" altLang="en-US" sz="1000" dirty="0" smtClean="0">
                <a:solidFill>
                  <a:srgbClr val="0070C0"/>
                </a:solidFill>
                <a:latin typeface="Meiryo" charset="-128"/>
                <a:ea typeface="Meiryo" charset="-128"/>
                <a:cs typeface="Meiryo" charset="-128"/>
              </a:rPr>
              <a:t>。変更</a:t>
            </a:r>
            <a:r>
              <a:rPr lang="ja-JP" altLang="en-US" sz="1000" dirty="0">
                <a:solidFill>
                  <a:srgbClr val="0070C0"/>
                </a:solidFill>
                <a:latin typeface="Meiryo" charset="-128"/>
                <a:ea typeface="Meiryo" charset="-128"/>
                <a:cs typeface="Meiryo" charset="-128"/>
              </a:rPr>
              <a:t>頻度が少ないデータや膨大</a:t>
            </a:r>
            <a:r>
              <a:rPr lang="ja-JP" altLang="en-US" sz="1000" dirty="0" smtClean="0">
                <a:solidFill>
                  <a:srgbClr val="0070C0"/>
                </a:solidFill>
                <a:latin typeface="Meiryo" charset="-128"/>
                <a:ea typeface="Meiryo" charset="-128"/>
                <a:cs typeface="Meiryo" charset="-128"/>
              </a:rPr>
              <a:t>なデータ保管に</a:t>
            </a:r>
            <a:r>
              <a:rPr lang="ja-JP" altLang="en-US" sz="1000" dirty="0">
                <a:solidFill>
                  <a:srgbClr val="0070C0"/>
                </a:solidFill>
                <a:latin typeface="Meiryo" charset="-128"/>
                <a:ea typeface="Meiryo" charset="-128"/>
                <a:cs typeface="Meiryo" charset="-128"/>
              </a:rPr>
              <a:t>向いている。アーカイブ（長期保存</a:t>
            </a:r>
            <a:r>
              <a:rPr lang="ja-JP" altLang="en-US" sz="1000" dirty="0" smtClean="0">
                <a:solidFill>
                  <a:srgbClr val="0070C0"/>
                </a:solidFill>
                <a:latin typeface="Meiryo" charset="-128"/>
                <a:ea typeface="Meiryo" charset="-128"/>
                <a:cs typeface="Meiryo" charset="-128"/>
              </a:rPr>
              <a:t>）</a:t>
            </a:r>
            <a:r>
              <a:rPr lang="ja-JP" altLang="en-US" sz="1000" smtClean="0">
                <a:solidFill>
                  <a:srgbClr val="0070C0"/>
                </a:solidFill>
                <a:latin typeface="Meiryo" charset="-128"/>
                <a:ea typeface="Meiryo" charset="-128"/>
                <a:cs typeface="Meiryo" charset="-128"/>
              </a:rPr>
              <a:t>には最適。</a:t>
            </a:r>
            <a:endParaRPr lang="ja-JP" altLang="en-US" sz="1000" dirty="0">
              <a:solidFill>
                <a:srgbClr val="0070C0"/>
              </a:solidFill>
              <a:latin typeface="Meiryo" charset="-128"/>
              <a:ea typeface="Meiryo" charset="-128"/>
              <a:cs typeface="Meiryo" charset="-128"/>
            </a:endParaRPr>
          </a:p>
        </p:txBody>
      </p:sp>
      <p:sp>
        <p:nvSpPr>
          <p:cNvPr id="223" name="四角形吹き出し 222"/>
          <p:cNvSpPr/>
          <p:nvPr/>
        </p:nvSpPr>
        <p:spPr>
          <a:xfrm>
            <a:off x="7851435" y="3614237"/>
            <a:ext cx="982793" cy="954107"/>
          </a:xfrm>
          <a:prstGeom prst="wedgeRectCallout">
            <a:avLst>
              <a:gd name="adj1" fmla="val -59548"/>
              <a:gd name="adj2" fmla="val 62500"/>
            </a:avLst>
          </a:prstGeom>
          <a:solidFill>
            <a:srgbClr val="00B050">
              <a:alpha val="44000"/>
            </a:srgbClr>
          </a:solidFill>
          <a:effectLst>
            <a:outerShdw blurRad="50800" dist="38100" dir="2700000" algn="tl" rotWithShape="0">
              <a:prstClr val="black">
                <a:alpha val="79000"/>
              </a:prstClr>
            </a:outerShdw>
          </a:effectLst>
        </p:spPr>
        <p:txBody>
          <a:bodyPr wrap="square">
            <a:spAutoFit/>
          </a:bodyPr>
          <a:lstStyle/>
          <a:p>
            <a:r>
              <a:rPr lang="ja-JP" altLang="en-US" sz="800" dirty="0" smtClean="0">
                <a:solidFill>
                  <a:schemeClr val="bg1"/>
                </a:solidFill>
                <a:latin typeface="Meiryo" charset="-128"/>
                <a:ea typeface="Meiryo" charset="-128"/>
                <a:cs typeface="Meiryo" charset="-128"/>
              </a:rPr>
              <a:t>ファイル名</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ファイルサイズ</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作成日付</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患者名</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患者ID</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診療科</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主治医など</a:t>
            </a:r>
            <a:endParaRPr lang="ja-JP" altLang="en-US" sz="800" dirty="0">
              <a:solidFill>
                <a:schemeClr val="bg1"/>
              </a:solidFill>
              <a:latin typeface="Meiryo" charset="-128"/>
              <a:ea typeface="Meiryo" charset="-128"/>
              <a:cs typeface="Meiryo" charset="-128"/>
            </a:endParaRPr>
          </a:p>
        </p:txBody>
      </p:sp>
      <p:sp>
        <p:nvSpPr>
          <p:cNvPr id="224" name="正方形/長方形 223"/>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913447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ストレージの市場動向（１）</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pic>
        <p:nvPicPr>
          <p:cNvPr id="9" name="図 8"/>
          <p:cNvPicPr>
            <a:picLocks noChangeAspect="1"/>
          </p:cNvPicPr>
          <p:nvPr/>
        </p:nvPicPr>
        <p:blipFill>
          <a:blip r:embed="rId2"/>
          <a:stretch>
            <a:fillRect/>
          </a:stretch>
        </p:blipFill>
        <p:spPr>
          <a:xfrm>
            <a:off x="227221" y="1538357"/>
            <a:ext cx="4171674" cy="2792468"/>
          </a:xfrm>
          <a:prstGeom prst="rect">
            <a:avLst/>
          </a:prstGeom>
        </p:spPr>
      </p:pic>
      <p:pic>
        <p:nvPicPr>
          <p:cNvPr id="10" name="図 9"/>
          <p:cNvPicPr>
            <a:picLocks noChangeAspect="1"/>
          </p:cNvPicPr>
          <p:nvPr/>
        </p:nvPicPr>
        <p:blipFill>
          <a:blip r:embed="rId3"/>
          <a:stretch>
            <a:fillRect/>
          </a:stretch>
        </p:blipFill>
        <p:spPr>
          <a:xfrm>
            <a:off x="4571999" y="1538357"/>
            <a:ext cx="4493020" cy="3007139"/>
          </a:xfrm>
          <a:prstGeom prst="rect">
            <a:avLst/>
          </a:prstGeom>
        </p:spPr>
      </p:pic>
      <p:sp>
        <p:nvSpPr>
          <p:cNvPr id="12" name="テキスト ボックス 11"/>
          <p:cNvSpPr txBox="1"/>
          <p:nvPr/>
        </p:nvSpPr>
        <p:spPr>
          <a:xfrm>
            <a:off x="857681" y="5120613"/>
            <a:ext cx="7428637" cy="400110"/>
          </a:xfrm>
          <a:prstGeom prst="rect">
            <a:avLst/>
          </a:prstGeom>
          <a:noFill/>
        </p:spPr>
        <p:txBody>
          <a:bodyPr wrap="none" rtlCol="0">
            <a:spAutoFit/>
          </a:bodyPr>
          <a:lstStyle/>
          <a:p>
            <a:pPr algn="ctr"/>
            <a:r>
              <a:rPr kumimoji="1" lang="en-US" altLang="ja-JP" sz="2000" dirty="0" smtClean="0">
                <a:latin typeface="Meiryo" charset="-128"/>
                <a:ea typeface="Meiryo" charset="-128"/>
                <a:cs typeface="Meiryo" charset="-128"/>
              </a:rPr>
              <a:t>HDD</a:t>
            </a:r>
            <a:r>
              <a:rPr kumimoji="1" lang="ja-JP" altLang="en-US" sz="2000" dirty="0" smtClean="0">
                <a:latin typeface="Meiryo" charset="-128"/>
                <a:ea typeface="Meiryo" charset="-128"/>
                <a:cs typeface="Meiryo" charset="-128"/>
              </a:rPr>
              <a:t>の出荷台数は減少傾向、一方で容量は今後とも拡大する。</a:t>
            </a:r>
            <a:endParaRPr kumimoji="1" lang="ja-JP" altLang="en-US" sz="2000" dirty="0">
              <a:latin typeface="Meiryo" charset="-128"/>
              <a:ea typeface="Meiryo" charset="-128"/>
              <a:cs typeface="Meiryo" charset="-128"/>
            </a:endParaRPr>
          </a:p>
        </p:txBody>
      </p:sp>
    </p:spTree>
    <p:extLst>
      <p:ext uri="{BB962C8B-B14F-4D97-AF65-F5344CB8AC3E}">
        <p14:creationId xmlns:p14="http://schemas.microsoft.com/office/powerpoint/2010/main" val="9742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ストレージの市場動向</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pic>
        <p:nvPicPr>
          <p:cNvPr id="4" name="図 3"/>
          <p:cNvPicPr>
            <a:picLocks noChangeAspect="1"/>
          </p:cNvPicPr>
          <p:nvPr/>
        </p:nvPicPr>
        <p:blipFill>
          <a:blip r:embed="rId2"/>
          <a:stretch>
            <a:fillRect/>
          </a:stretch>
        </p:blipFill>
        <p:spPr>
          <a:xfrm>
            <a:off x="1163502" y="1272869"/>
            <a:ext cx="6816995" cy="5049071"/>
          </a:xfrm>
          <a:prstGeom prst="rect">
            <a:avLst/>
          </a:prstGeom>
        </p:spPr>
      </p:pic>
    </p:spTree>
    <p:extLst>
      <p:ext uri="{BB962C8B-B14F-4D97-AF65-F5344CB8AC3E}">
        <p14:creationId xmlns:p14="http://schemas.microsoft.com/office/powerpoint/2010/main" val="158215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7125</TotalTime>
  <Words>1348</Words>
  <Application>Microsoft Macintosh PowerPoint</Application>
  <PresentationFormat>画面に合わせる (4:3)</PresentationFormat>
  <Paragraphs>358</Paragraphs>
  <Slides>17</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American Typewriter</vt:lpstr>
      <vt:lpstr>Arial</vt:lpstr>
      <vt:lpstr>Avenir Book</vt:lpstr>
      <vt:lpstr>Calibri</vt:lpstr>
      <vt:lpstr>HGP創英角ｺﾞｼｯｸUB</vt:lpstr>
      <vt:lpstr>HG丸ｺﾞｼｯｸM-PRO</vt:lpstr>
      <vt:lpstr>Meiryo</vt:lpstr>
      <vt:lpstr>ＭＳ Ｐゴシック</vt:lpstr>
      <vt:lpstr>Wingdings</vt:lpstr>
      <vt:lpstr>ヒラギノ角ゴ StdN W8</vt:lpstr>
      <vt:lpstr>メイリオ</vt:lpstr>
      <vt:lpstr>NC標準テンプレート</vt:lpstr>
      <vt:lpstr>ストレージの最新動向</vt:lpstr>
      <vt:lpstr>データ量の爆発的増大</vt:lpstr>
      <vt:lpstr>アーキテクチャーから見るストレージの違い</vt:lpstr>
      <vt:lpstr>アーキテクチャーから見るストレージの違い</vt:lpstr>
      <vt:lpstr>サーバー・ベースド・ストレージ</vt:lpstr>
      <vt:lpstr>アクセス方式の違いから見るストレージ</vt:lpstr>
      <vt:lpstr>アクセス方式の違いから見るストレージ</vt:lpstr>
      <vt:lpstr>ストレージの市場動向（１）</vt:lpstr>
      <vt:lpstr>ストレージの市場動向（２）</vt:lpstr>
      <vt:lpstr>ストレージ性能の推移</vt:lpstr>
      <vt:lpstr>CPUとストレージのパフォーマンス</vt:lpstr>
      <vt:lpstr>フラッシュ･ストレージ／今後の展開とその分類</vt:lpstr>
      <vt:lpstr>フラッシュ･ストレージ／性能比較と用途</vt:lpstr>
      <vt:lpstr>フラッシュ･ストレージ／提供される価値</vt:lpstr>
      <vt:lpstr>フラッシュ･ストレージ／ 普及の背景</vt:lpstr>
      <vt:lpstr>インメモリー・データベース</vt:lpstr>
      <vt:lpstr>デュアル･フォーマット・データベース</vt:lpstr>
    </vt:vector>
  </TitlesOfParts>
  <Company>NetCommerce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308</cp:revision>
  <dcterms:created xsi:type="dcterms:W3CDTF">2014-04-30T01:58:06Z</dcterms:created>
  <dcterms:modified xsi:type="dcterms:W3CDTF">2016-11-09T09:05:40Z</dcterms:modified>
</cp:coreProperties>
</file>