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handoutMasterIdLst>
    <p:handoutMasterId r:id="rId17"/>
  </p:handoutMasterIdLst>
  <p:sldIdLst>
    <p:sldId id="503" r:id="rId2"/>
    <p:sldId id="630" r:id="rId3"/>
    <p:sldId id="631" r:id="rId4"/>
    <p:sldId id="624" r:id="rId5"/>
    <p:sldId id="632" r:id="rId6"/>
    <p:sldId id="633" r:id="rId7"/>
    <p:sldId id="626" r:id="rId8"/>
    <p:sldId id="625" r:id="rId9"/>
    <p:sldId id="627" r:id="rId10"/>
    <p:sldId id="629" r:id="rId11"/>
    <p:sldId id="628" r:id="rId12"/>
    <p:sldId id="623" r:id="rId13"/>
    <p:sldId id="584" r:id="rId14"/>
    <p:sldId id="607" r:id="rId15"/>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57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66"/>
    <a:srgbClr val="FF66FF"/>
    <a:srgbClr val="FFFBD2"/>
    <a:srgbClr val="FFFFFF"/>
    <a:srgbClr val="CC0000"/>
    <a:srgbClr val="33ACBD"/>
    <a:srgbClr val="E6D6A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08"/>
    <p:restoredTop sz="88111" autoAdjust="0"/>
  </p:normalViewPr>
  <p:slideViewPr>
    <p:cSldViewPr snapToGrid="0" snapToObjects="1" showGuides="1">
      <p:cViewPr varScale="1">
        <p:scale>
          <a:sx n="89" d="100"/>
          <a:sy n="89" d="100"/>
        </p:scale>
        <p:origin x="1744" y="168"/>
      </p:cViewPr>
      <p:guideLst>
        <p:guide orient="horz"/>
        <p:guide pos="5759"/>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handoutMaster" Target="handoutMasters/handoutMaster1.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D4C644C-156B-6340-9050-F628BC6F59EE}" type="datetimeFigureOut">
              <a:rPr kumimoji="1" lang="ja-JP" altLang="en-US" smtClean="0"/>
              <a:t>2016/12/7</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8267304-EC16-1948-B4EC-4AA6AD4FDF0F}" type="slidenum">
              <a:rPr kumimoji="1" lang="ja-JP" altLang="en-US" smtClean="0"/>
              <a:t>‹#›</a:t>
            </a:fld>
            <a:endParaRPr kumimoji="1" lang="ja-JP" altLang="en-US"/>
          </a:p>
        </p:txBody>
      </p:sp>
    </p:spTree>
    <p:extLst>
      <p:ext uri="{BB962C8B-B14F-4D97-AF65-F5344CB8AC3E}">
        <p14:creationId xmlns:p14="http://schemas.microsoft.com/office/powerpoint/2010/main" val="40415579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022579-AF1B-0D4E-847B-7B03C1E89BF0}" type="datetimeFigureOut">
              <a:rPr kumimoji="1" lang="ja-JP" altLang="en-US" smtClean="0"/>
              <a:t>2016/12/7</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6A5AFC-0313-244E-A5A2-5096E4321F46}" type="slidenum">
              <a:rPr kumimoji="1" lang="ja-JP" altLang="en-US" smtClean="0"/>
              <a:t>‹#›</a:t>
            </a:fld>
            <a:endParaRPr kumimoji="1" lang="ja-JP" altLang="en-US"/>
          </a:p>
        </p:txBody>
      </p:sp>
    </p:spTree>
    <p:extLst>
      <p:ext uri="{BB962C8B-B14F-4D97-AF65-F5344CB8AC3E}">
        <p14:creationId xmlns:p14="http://schemas.microsoft.com/office/powerpoint/2010/main" val="313129040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AWS </a:t>
            </a:r>
            <a:r>
              <a:rPr kumimoji="1" lang="en-US" altLang="ja-JP" dirty="0" err="1" smtClean="0"/>
              <a:t>re:invent</a:t>
            </a:r>
            <a:r>
              <a:rPr kumimoji="1" lang="ja-JP" altLang="en-US" dirty="0" smtClean="0"/>
              <a:t>での発表は多岐にわたりました。</a:t>
            </a:r>
            <a:r>
              <a:rPr kumimoji="1" lang="en-US" altLang="ja-JP" dirty="0" smtClean="0"/>
              <a:t>AI</a:t>
            </a:r>
            <a:r>
              <a:rPr kumimoji="1" lang="ja-JP" altLang="en-US" dirty="0" smtClean="0"/>
              <a:t>、</a:t>
            </a:r>
            <a:r>
              <a:rPr kumimoji="1" lang="en-US" altLang="ja-JP" dirty="0" err="1" smtClean="0"/>
              <a:t>IoT</a:t>
            </a:r>
            <a:r>
              <a:rPr kumimoji="1" lang="ja-JP" altLang="en-US" dirty="0" smtClean="0"/>
              <a:t>、サーバーレス、</a:t>
            </a:r>
            <a:r>
              <a:rPr kumimoji="1" lang="en-US" altLang="ja-JP" dirty="0" smtClean="0"/>
              <a:t>DevOps</a:t>
            </a:r>
            <a:r>
              <a:rPr kumimoji="1" lang="ja-JP" altLang="en-US" dirty="0" smtClean="0"/>
              <a:t>、</a:t>
            </a:r>
            <a:r>
              <a:rPr kumimoji="1" lang="en-US" altLang="ja-JP" dirty="0" smtClean="0"/>
              <a:t>DB</a:t>
            </a:r>
            <a:r>
              <a:rPr kumimoji="1" lang="ja-JP" altLang="en-US" dirty="0" smtClean="0"/>
              <a:t>、クラウド移行などのエリアをカバーしています。</a:t>
            </a:r>
            <a:endParaRPr kumimoji="1" lang="en-US" altLang="ja-JP" dirty="0" smtClean="0"/>
          </a:p>
          <a:p>
            <a:endParaRPr kumimoji="1" lang="en-US" altLang="ja-JP" dirty="0" smtClean="0"/>
          </a:p>
          <a:p>
            <a:r>
              <a:rPr kumimoji="1" lang="en-US" altLang="ja-JP" dirty="0" smtClean="0"/>
              <a:t>http</a:t>
            </a:r>
            <a:r>
              <a:rPr kumimoji="1" lang="en-US" altLang="ja-JP" dirty="0"/>
              <a:t>://</a:t>
            </a:r>
            <a:r>
              <a:rPr kumimoji="1" lang="en-US" altLang="ja-JP" dirty="0" err="1"/>
              <a:t>gihyo.jp</a:t>
            </a:r>
            <a:r>
              <a:rPr kumimoji="1" lang="en-US" altLang="ja-JP" dirty="0"/>
              <a:t>/news/report/2016/12/0201</a:t>
            </a:r>
          </a:p>
          <a:p>
            <a:r>
              <a:rPr kumimoji="1" lang="en-US" altLang="ja-JP" dirty="0"/>
              <a:t>http://</a:t>
            </a:r>
            <a:r>
              <a:rPr kumimoji="1" lang="en-US" altLang="ja-JP" dirty="0" err="1"/>
              <a:t>gihyo.jp</a:t>
            </a:r>
            <a:r>
              <a:rPr kumimoji="1" lang="en-US" altLang="ja-JP" dirty="0"/>
              <a:t>/news/report/2016/12/0202</a:t>
            </a:r>
          </a:p>
          <a:p>
            <a:endParaRPr kumimoji="1" lang="en-US" altLang="ja-JP" dirty="0"/>
          </a:p>
          <a:p>
            <a:r>
              <a:rPr lang="en-US" altLang="ja-JP" b="1" dirty="0"/>
              <a:t>F1</a:t>
            </a:r>
            <a:r>
              <a:rPr lang="ja-JP" altLang="en-US" b="1" dirty="0"/>
              <a:t>インスタンス</a:t>
            </a:r>
          </a:p>
          <a:p>
            <a:r>
              <a:rPr lang="en-US" altLang="ja-JP" dirty="0"/>
              <a:t>EC2</a:t>
            </a:r>
            <a:r>
              <a:rPr lang="ja-JP" altLang="en-US" dirty="0"/>
              <a:t>上で動く</a:t>
            </a:r>
            <a:r>
              <a:rPr lang="en-US" altLang="ja-JP" dirty="0"/>
              <a:t>FPGA</a:t>
            </a:r>
            <a:r>
              <a:rPr lang="ja-JP" altLang="en-US" dirty="0"/>
              <a:t>のインスタンスが新たに登場しました。ユーザが自由にロジックをカスタマイズできるインスタンスです。</a:t>
            </a:r>
          </a:p>
          <a:p>
            <a:r>
              <a:rPr lang="en-US" altLang="ja-JP" b="1" dirty="0" err="1"/>
              <a:t>Blox</a:t>
            </a:r>
            <a:endParaRPr lang="en-US" altLang="ja-JP" b="1" dirty="0"/>
          </a:p>
          <a:p>
            <a:r>
              <a:rPr lang="ja-JP" altLang="en-US" dirty="0"/>
              <a:t>コンテナ管理，オーケストレーションのためのサービス。こちらは</a:t>
            </a:r>
            <a:r>
              <a:rPr lang="en-US" altLang="ja-JP" dirty="0"/>
              <a:t>Apache 2.0</a:t>
            </a:r>
            <a:r>
              <a:rPr lang="ja-JP" altLang="en-US" dirty="0"/>
              <a:t>ライセンスによる</a:t>
            </a:r>
            <a:r>
              <a:rPr lang="en-US" altLang="ja-JP" dirty="0"/>
              <a:t>OSS</a:t>
            </a:r>
            <a:r>
              <a:rPr lang="ja-JP" altLang="en-US" dirty="0"/>
              <a:t>プロジェクトとして</a:t>
            </a:r>
            <a:r>
              <a:rPr lang="en-US" altLang="ja-JP" dirty="0"/>
              <a:t>GitHub</a:t>
            </a:r>
            <a:r>
              <a:rPr lang="ja-JP" altLang="en-US" dirty="0"/>
              <a:t>上で開発されています。</a:t>
            </a:r>
          </a:p>
          <a:p>
            <a:r>
              <a:rPr lang="en-US" altLang="ja-JP" b="1" dirty="0"/>
              <a:t>AWS </a:t>
            </a:r>
            <a:r>
              <a:rPr lang="en-US" altLang="ja-JP" b="1" dirty="0" err="1"/>
              <a:t>Lamda@Edge</a:t>
            </a:r>
            <a:endParaRPr lang="en-US" altLang="ja-JP" b="1" dirty="0"/>
          </a:p>
          <a:p>
            <a:r>
              <a:rPr lang="en-US" altLang="ja-JP" dirty="0"/>
              <a:t>CDN</a:t>
            </a:r>
            <a:r>
              <a:rPr lang="ja-JP" altLang="en-US" dirty="0"/>
              <a:t>サービス「</a:t>
            </a:r>
            <a:r>
              <a:rPr lang="en-US" altLang="ja-JP" dirty="0"/>
              <a:t>Amazon </a:t>
            </a:r>
            <a:r>
              <a:rPr lang="en-US" altLang="ja-JP" dirty="0" err="1"/>
              <a:t>CloudFront</a:t>
            </a:r>
            <a:r>
              <a:rPr lang="ja-JP" altLang="en-US" dirty="0"/>
              <a:t>」のエッジサーバ上で，</a:t>
            </a:r>
            <a:r>
              <a:rPr lang="en-US" altLang="ja-JP" dirty="0"/>
              <a:t>JavaScript</a:t>
            </a:r>
            <a:r>
              <a:rPr lang="ja-JP" altLang="en-US" dirty="0"/>
              <a:t>で書いたラムダ関数が実行できるようになりました。</a:t>
            </a:r>
            <a:endParaRPr kumimoji="1" lang="en-US" altLang="ja-JP" dirty="0"/>
          </a:p>
          <a:p>
            <a:endParaRPr kumimoji="1" lang="en-US" altLang="ja-JP" dirty="0"/>
          </a:p>
          <a:p>
            <a:r>
              <a:rPr lang="en-US" altLang="ja-JP" b="1" dirty="0"/>
              <a:t>Amazon Recognition</a:t>
            </a:r>
          </a:p>
          <a:p>
            <a:r>
              <a:rPr lang="ja-JP" altLang="en-US" dirty="0"/>
              <a:t>画像から物，風景，顔などを判定できる画像認識サービス。</a:t>
            </a:r>
          </a:p>
          <a:p>
            <a:r>
              <a:rPr lang="en-US" altLang="ja-JP" b="1" dirty="0"/>
              <a:t>Amazon Polly</a:t>
            </a:r>
          </a:p>
          <a:p>
            <a:r>
              <a:rPr lang="ja-JP" altLang="en-US" dirty="0"/>
              <a:t>日本語にも対応した</a:t>
            </a:r>
            <a:r>
              <a:rPr lang="en-US" altLang="ja-JP" dirty="0"/>
              <a:t>text to speech</a:t>
            </a:r>
            <a:r>
              <a:rPr lang="ja-JP" altLang="en-US" dirty="0"/>
              <a:t>のサービス。より自然な発話が実現可能。</a:t>
            </a:r>
          </a:p>
          <a:p>
            <a:r>
              <a:rPr lang="en-US" altLang="ja-JP" b="1" dirty="0"/>
              <a:t>Amazon Lex</a:t>
            </a:r>
          </a:p>
          <a:p>
            <a:r>
              <a:rPr lang="ja-JP" altLang="en-US" dirty="0"/>
              <a:t>音声認識，自然言語理解のサービス。壇上では</a:t>
            </a:r>
            <a:r>
              <a:rPr lang="en-US" altLang="ja-JP" dirty="0"/>
              <a:t>Lex</a:t>
            </a:r>
            <a:r>
              <a:rPr lang="ja-JP" altLang="en-US" dirty="0"/>
              <a:t>を組み込んだアプリに話しかけ，航空便の予約を完遂させるデモが行われました。</a:t>
            </a:r>
            <a:r>
              <a:rPr lang="en-US" altLang="ja-JP" dirty="0"/>
              <a:t>Amazon </a:t>
            </a:r>
            <a:r>
              <a:rPr lang="en-US" altLang="ja-JP" dirty="0" err="1"/>
              <a:t>Lamda</a:t>
            </a:r>
            <a:r>
              <a:rPr lang="ja-JP" altLang="en-US" dirty="0"/>
              <a:t>といった外部サービスと組み合わせることで，チャットボットを実現できます。</a:t>
            </a:r>
          </a:p>
          <a:p>
            <a:endParaRPr kumimoji="1" lang="en-US" altLang="ja-JP" dirty="0"/>
          </a:p>
          <a:p>
            <a:r>
              <a:rPr lang="en-US" altLang="ja-JP" b="1" dirty="0"/>
              <a:t>AWS </a:t>
            </a:r>
            <a:r>
              <a:rPr lang="en-US" altLang="ja-JP" b="1" dirty="0" err="1"/>
              <a:t>Greengrass</a:t>
            </a:r>
            <a:endParaRPr lang="en-US" altLang="ja-JP" b="1" dirty="0"/>
          </a:p>
          <a:p>
            <a:r>
              <a:rPr lang="ja-JP" altLang="en-US" dirty="0"/>
              <a:t>コネクテッドデバイスに，</a:t>
            </a:r>
            <a:r>
              <a:rPr lang="en-US" altLang="ja-JP" dirty="0"/>
              <a:t>AWS Lambda</a:t>
            </a:r>
            <a:r>
              <a:rPr lang="ja-JP" altLang="en-US" dirty="0"/>
              <a:t>といったサービスを組み込めるようになる</a:t>
            </a:r>
            <a:r>
              <a:rPr lang="en-US" altLang="ja-JP" dirty="0" err="1"/>
              <a:t>IoT</a:t>
            </a:r>
            <a:r>
              <a:rPr lang="ja-JP" altLang="en-US" dirty="0"/>
              <a:t>系のサービスが登場です。</a:t>
            </a:r>
          </a:p>
          <a:p>
            <a:r>
              <a:rPr lang="en-US" altLang="ja-JP" b="1" dirty="0"/>
              <a:t>Amazon Snowball Edge</a:t>
            </a:r>
          </a:p>
          <a:p>
            <a:r>
              <a:rPr lang="ja-JP" altLang="en-US" dirty="0"/>
              <a:t>アプライアンスを使用した大容量データの転送サービス「</a:t>
            </a:r>
            <a:r>
              <a:rPr lang="en-US" altLang="ja-JP" dirty="0"/>
              <a:t>Amazon Snowball</a:t>
            </a:r>
            <a:r>
              <a:rPr lang="ja-JP" altLang="en-US" dirty="0"/>
              <a:t>」の機能拡張版が提供されます。容量は</a:t>
            </a:r>
            <a:r>
              <a:rPr lang="en-US" altLang="ja-JP" dirty="0"/>
              <a:t>50TB→100TB</a:t>
            </a:r>
            <a:r>
              <a:rPr lang="ja-JP" altLang="en-US" dirty="0"/>
              <a:t>へ増量され，</a:t>
            </a:r>
            <a:r>
              <a:rPr lang="en-US" altLang="ja-JP" dirty="0"/>
              <a:t>Amazon S3</a:t>
            </a:r>
            <a:r>
              <a:rPr lang="ja-JP" altLang="en-US" dirty="0"/>
              <a:t>や</a:t>
            </a:r>
            <a:r>
              <a:rPr lang="en-US" altLang="ja-JP" dirty="0"/>
              <a:t>NFS</a:t>
            </a:r>
            <a:r>
              <a:rPr lang="ja-JP" altLang="en-US" dirty="0"/>
              <a:t>クライアントからもアクセス可能になるなどの強化がなされています。</a:t>
            </a:r>
          </a:p>
          <a:p>
            <a:r>
              <a:rPr lang="en-US" altLang="ja-JP" b="1" dirty="0"/>
              <a:t>Amazon Snowmobile</a:t>
            </a:r>
          </a:p>
          <a:p>
            <a:r>
              <a:rPr lang="en-US" altLang="ja-JP" dirty="0"/>
              <a:t>100PB</a:t>
            </a:r>
            <a:r>
              <a:rPr lang="ja-JP" altLang="en-US" dirty="0"/>
              <a:t>級のデータ転送を，コンテナ輸送で実現するサービス。</a:t>
            </a:r>
            <a:r>
              <a:rPr lang="en-US" altLang="ja-JP" dirty="0"/>
              <a:t>40Gbps</a:t>
            </a:r>
            <a:r>
              <a:rPr lang="ja-JP" altLang="en-US" dirty="0"/>
              <a:t>のインターフェイスを持ち，データセンターに接続してデータを吸い出すといった用途が考えられるそうです。輸送中のトラック位置は</a:t>
            </a:r>
            <a:r>
              <a:rPr lang="en-US" altLang="ja-JP" dirty="0"/>
              <a:t>GPS</a:t>
            </a:r>
            <a:r>
              <a:rPr lang="ja-JP" altLang="en-US" dirty="0"/>
              <a:t>で追跡できるとのこと。会場にはサービスで実際に使われるトラックが乗り込んできました。コンテナの全長は</a:t>
            </a:r>
            <a:r>
              <a:rPr lang="en-US" altLang="ja-JP" dirty="0"/>
              <a:t>45</a:t>
            </a:r>
            <a:r>
              <a:rPr lang="ja-JP" altLang="en-US" dirty="0"/>
              <a:t>フィート（約</a:t>
            </a:r>
            <a:r>
              <a:rPr lang="en-US" altLang="ja-JP" dirty="0"/>
              <a:t>14</a:t>
            </a:r>
            <a:r>
              <a:rPr lang="ja-JP" altLang="en-US" dirty="0"/>
              <a:t>メートル）におよびます。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a:t>
            </a:fld>
            <a:endParaRPr kumimoji="1" lang="ja-JP" altLang="en-US"/>
          </a:p>
        </p:txBody>
      </p:sp>
    </p:spTree>
    <p:extLst>
      <p:ext uri="{BB962C8B-B14F-4D97-AF65-F5344CB8AC3E}">
        <p14:creationId xmlns:p14="http://schemas.microsoft.com/office/powerpoint/2010/main" val="24156923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https://www.linuxfoundation.org/members/corporate</a:t>
            </a:r>
            <a:endParaRPr kumimoji="1" lang="ja-JP" altLang="en-US"/>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11</a:t>
            </a:fld>
            <a:endParaRPr kumimoji="1" lang="ja-JP" altLang="en-US"/>
          </a:p>
        </p:txBody>
      </p:sp>
    </p:spTree>
    <p:extLst>
      <p:ext uri="{BB962C8B-B14F-4D97-AF65-F5344CB8AC3E}">
        <p14:creationId xmlns:p14="http://schemas.microsoft.com/office/powerpoint/2010/main" val="25178000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https://www.gartner.co.jp/press/html/pr20160825-01.html</a:t>
            </a:r>
            <a:endParaRPr kumimoji="1" lang="ja-JP" altLang="en-US"/>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12</a:t>
            </a:fld>
            <a:endParaRPr kumimoji="1" lang="ja-JP" altLang="en-US"/>
          </a:p>
        </p:txBody>
      </p:sp>
    </p:spTree>
    <p:extLst>
      <p:ext uri="{BB962C8B-B14F-4D97-AF65-F5344CB8AC3E}">
        <p14:creationId xmlns:p14="http://schemas.microsoft.com/office/powerpoint/2010/main" val="24884374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https://</a:t>
            </a:r>
            <a:r>
              <a:rPr kumimoji="1" lang="en-US" altLang="ja-JP" dirty="0" err="1"/>
              <a:t>en.wikipedia.org</a:t>
            </a:r>
            <a:r>
              <a:rPr kumimoji="1" lang="en-US" altLang="ja-JP" dirty="0"/>
              <a:t>/wiki/</a:t>
            </a:r>
            <a:r>
              <a:rPr kumimoji="1" lang="en-US" altLang="ja-JP" dirty="0" err="1"/>
              <a:t>List_of_mergers_and_acquisitions_by_Alphabet</a:t>
            </a:r>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13</a:t>
            </a:fld>
            <a:endParaRPr kumimoji="1" lang="ja-JP" altLang="en-US"/>
          </a:p>
        </p:txBody>
      </p:sp>
    </p:spTree>
    <p:extLst>
      <p:ext uri="{BB962C8B-B14F-4D97-AF65-F5344CB8AC3E}">
        <p14:creationId xmlns:p14="http://schemas.microsoft.com/office/powerpoint/2010/main" val="902737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http://japan.zdnet.com/article/35093167/</a:t>
            </a:r>
            <a:endParaRPr kumimoji="1" lang="ja-JP" altLang="en-US"/>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a:t>
            </a:fld>
            <a:endParaRPr kumimoji="1" lang="ja-JP" altLang="en-US"/>
          </a:p>
        </p:txBody>
      </p:sp>
    </p:spTree>
    <p:extLst>
      <p:ext uri="{BB962C8B-B14F-4D97-AF65-F5344CB8AC3E}">
        <p14:creationId xmlns:p14="http://schemas.microsoft.com/office/powerpoint/2010/main" val="81657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http://jp.techcrunch.com/2016/09/29/20160927google-unleashes-deep-learning-tech-on-language-with-neural-machine-translation/</a:t>
            </a:r>
          </a:p>
          <a:p>
            <a:r>
              <a:rPr kumimoji="1" lang="en-US" altLang="ja-JP"/>
              <a:t>https://research.googleblog.com/2016/09/a-neural-network-for-machine.html</a:t>
            </a:r>
          </a:p>
          <a:p>
            <a:r>
              <a:rPr kumimoji="1" lang="en-US" altLang="ja-JP"/>
              <a:t>http://itpro.nikkeibp.co.jp/atcl/news/16/120203613/</a:t>
            </a:r>
            <a:endParaRPr kumimoji="1" lang="ja-JP" altLang="en-US"/>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4</a:t>
            </a:fld>
            <a:endParaRPr kumimoji="1" lang="ja-JP" altLang="en-US"/>
          </a:p>
        </p:txBody>
      </p:sp>
    </p:spTree>
    <p:extLst>
      <p:ext uri="{BB962C8B-B14F-4D97-AF65-F5344CB8AC3E}">
        <p14:creationId xmlns:p14="http://schemas.microsoft.com/office/powerpoint/2010/main" val="424081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http://blogs.itmedia.co.jp/business20/2016/12/20351240.html</a:t>
            </a:r>
            <a:endParaRPr kumimoji="1" lang="ja-JP" altLang="en-US"/>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5</a:t>
            </a:fld>
            <a:endParaRPr kumimoji="1" lang="ja-JP" altLang="en-US"/>
          </a:p>
        </p:txBody>
      </p:sp>
    </p:spTree>
    <p:extLst>
      <p:ext uri="{BB962C8B-B14F-4D97-AF65-F5344CB8AC3E}">
        <p14:creationId xmlns:p14="http://schemas.microsoft.com/office/powerpoint/2010/main" val="971712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http://japan.zdnet.com/article/35092634/</a:t>
            </a:r>
            <a:endParaRPr kumimoji="1" lang="ja-JP" altLang="en-US"/>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6</a:t>
            </a:fld>
            <a:endParaRPr kumimoji="1" lang="ja-JP" altLang="en-US"/>
          </a:p>
        </p:txBody>
      </p:sp>
    </p:spTree>
    <p:extLst>
      <p:ext uri="{BB962C8B-B14F-4D97-AF65-F5344CB8AC3E}">
        <p14:creationId xmlns:p14="http://schemas.microsoft.com/office/powerpoint/2010/main" val="4154858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http://itpro.nikkeibp.co.jp/atcl/ncd/14/457163/052001464/</a:t>
            </a:r>
          </a:p>
          <a:p>
            <a:r>
              <a:rPr kumimoji="1" lang="en-US" altLang="ja-JP"/>
              <a:t>http://jp.techcrunch.com/2016/05/19/20160518google-built-its-own-chips-to-expedite-its-machine-learning-algorithms/</a:t>
            </a:r>
            <a:endParaRPr kumimoji="1" lang="ja-JP" altLang="en-US"/>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7</a:t>
            </a:fld>
            <a:endParaRPr kumimoji="1" lang="ja-JP" altLang="en-US"/>
          </a:p>
        </p:txBody>
      </p:sp>
    </p:spTree>
    <p:extLst>
      <p:ext uri="{BB962C8B-B14F-4D97-AF65-F5344CB8AC3E}">
        <p14:creationId xmlns:p14="http://schemas.microsoft.com/office/powerpoint/2010/main" val="1861336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http://www.nikkei.com/article/DGXMZO09390620Q6A111C1XM1000/</a:t>
            </a:r>
            <a:endParaRPr kumimoji="1" lang="ja-JP" altLang="en-US"/>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8</a:t>
            </a:fld>
            <a:endParaRPr kumimoji="1" lang="ja-JP" altLang="en-US"/>
          </a:p>
        </p:txBody>
      </p:sp>
    </p:spTree>
    <p:extLst>
      <p:ext uri="{BB962C8B-B14F-4D97-AF65-F5344CB8AC3E}">
        <p14:creationId xmlns:p14="http://schemas.microsoft.com/office/powerpoint/2010/main" val="34622842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http://itpro.nikkeibp.co.jp/atcl/column/14/346926/112500714/</a:t>
            </a:r>
          </a:p>
          <a:p>
            <a:r>
              <a:rPr kumimoji="1" lang="en-US" altLang="ja-JP"/>
              <a:t>http://itpro.nikkeibp.co.jp/atcl/column/16/071500148/072000003/</a:t>
            </a:r>
            <a:endParaRPr kumimoji="1" lang="ja-JP" altLang="en-US"/>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9</a:t>
            </a:fld>
            <a:endParaRPr kumimoji="1" lang="ja-JP" altLang="en-US"/>
          </a:p>
        </p:txBody>
      </p:sp>
    </p:spTree>
    <p:extLst>
      <p:ext uri="{BB962C8B-B14F-4D97-AF65-F5344CB8AC3E}">
        <p14:creationId xmlns:p14="http://schemas.microsoft.com/office/powerpoint/2010/main" val="28984830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0" i="0" kern="1200">
                <a:solidFill>
                  <a:schemeClr val="tx1"/>
                </a:solidFill>
                <a:effectLst/>
                <a:latin typeface="+mn-lt"/>
                <a:ea typeface="+mn-ea"/>
                <a:cs typeface="+mn-cs"/>
              </a:rPr>
              <a:t>http://jp.techcrunch.com/2016/11/17/20161116microsoft-joins-the-linux-foundation/</a:t>
            </a:r>
          </a:p>
          <a:p>
            <a:r>
              <a:rPr kumimoji="1" lang="ja-JP" altLang="en-US" sz="1200" b="0" i="0" kern="1200">
                <a:solidFill>
                  <a:schemeClr val="tx1"/>
                </a:solidFill>
                <a:effectLst/>
                <a:latin typeface="+mn-lt"/>
                <a:ea typeface="+mn-ea"/>
                <a:cs typeface="+mn-cs"/>
              </a:rPr>
              <a:t>年会費</a:t>
            </a:r>
            <a:r>
              <a:rPr kumimoji="1" lang="en-US" altLang="ja-JP" sz="1200" b="0" i="0" kern="1200">
                <a:solidFill>
                  <a:schemeClr val="tx1"/>
                </a:solidFill>
                <a:effectLst/>
                <a:latin typeface="+mn-lt"/>
                <a:ea typeface="+mn-ea"/>
                <a:cs typeface="+mn-cs"/>
              </a:rPr>
              <a:t>50</a:t>
            </a:r>
            <a:r>
              <a:rPr kumimoji="1" lang="ja-JP" altLang="en-US" sz="1200" b="0" i="0" kern="1200">
                <a:solidFill>
                  <a:schemeClr val="tx1"/>
                </a:solidFill>
                <a:effectLst/>
                <a:latin typeface="+mn-lt"/>
                <a:ea typeface="+mn-ea"/>
                <a:cs typeface="+mn-cs"/>
              </a:rPr>
              <a:t>万ドルだそうです</a:t>
            </a:r>
            <a:endParaRPr kumimoji="1" lang="ja-JP" altLang="en-US"/>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10</a:t>
            </a:fld>
            <a:endParaRPr kumimoji="1" lang="ja-JP" altLang="en-US"/>
          </a:p>
        </p:txBody>
      </p:sp>
    </p:spTree>
    <p:extLst>
      <p:ext uri="{BB962C8B-B14F-4D97-AF65-F5344CB8AC3E}">
        <p14:creationId xmlns:p14="http://schemas.microsoft.com/office/powerpoint/2010/main" val="3300279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正方形/長方形 6"/>
          <p:cNvSpPr/>
          <p:nvPr userDrawn="1"/>
        </p:nvSpPr>
        <p:spPr>
          <a:xfrm>
            <a:off x="0" y="0"/>
            <a:ext cx="9144000" cy="6858000"/>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9" name="正方形/長方形 8"/>
          <p:cNvSpPr/>
          <p:nvPr userDrawn="1"/>
        </p:nvSpPr>
        <p:spPr>
          <a:xfrm flipV="1">
            <a:off x="685800" y="2276971"/>
            <a:ext cx="7772400" cy="93308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 name="タイトル 1"/>
          <p:cNvSpPr>
            <a:spLocks noGrp="1"/>
          </p:cNvSpPr>
          <p:nvPr>
            <p:ph type="ctrTitle"/>
          </p:nvPr>
        </p:nvSpPr>
        <p:spPr>
          <a:xfrm>
            <a:off x="685800" y="2276971"/>
            <a:ext cx="7772400" cy="933083"/>
          </a:xfrm>
        </p:spPr>
        <p:txBody>
          <a:bodyPr/>
          <a:lstStyle>
            <a:lvl1pPr algn="r">
              <a:defRPr sz="3600">
                <a:solidFill>
                  <a:schemeClr val="bg1"/>
                </a:solidFill>
              </a:defRPr>
            </a:lvl1pPr>
          </a:lstStyle>
          <a:p>
            <a:r>
              <a:rPr kumimoji="1" lang="ja-JP" altLang="en-US"/>
              <a:t>マスター タイトルの書式設定</a:t>
            </a:r>
            <a:endParaRPr kumimoji="1" lang="ja-JP" altLang="en-US" dirty="0"/>
          </a:p>
        </p:txBody>
      </p:sp>
      <p:sp>
        <p:nvSpPr>
          <p:cNvPr id="3" name="サブタイトル 2"/>
          <p:cNvSpPr>
            <a:spLocks noGrp="1"/>
          </p:cNvSpPr>
          <p:nvPr>
            <p:ph type="subTitle" idx="1"/>
          </p:nvPr>
        </p:nvSpPr>
        <p:spPr>
          <a:xfrm>
            <a:off x="685800" y="3886200"/>
            <a:ext cx="7772400" cy="566005"/>
          </a:xfrm>
        </p:spPr>
        <p:txBody>
          <a:bodyPr>
            <a:normAutofit/>
          </a:bodyPr>
          <a:lstStyle>
            <a:lvl1pPr marL="0" indent="0" algn="r">
              <a:buNone/>
              <a:defRPr sz="24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endParaRPr kumimoji="1" lang="ja-JP" altLang="en-US" dirty="0"/>
          </a:p>
        </p:txBody>
      </p:sp>
      <p:sp>
        <p:nvSpPr>
          <p:cNvPr id="10" name="正方形/長方形 9"/>
          <p:cNvSpPr/>
          <p:nvPr userDrawn="1"/>
        </p:nvSpPr>
        <p:spPr>
          <a:xfrm flipV="1">
            <a:off x="0" y="-1"/>
            <a:ext cx="244235" cy="237265"/>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3" name="正方形/長方形 12"/>
          <p:cNvSpPr/>
          <p:nvPr userDrawn="1"/>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6" name="正方形/長方形 15"/>
          <p:cNvSpPr/>
          <p:nvPr userDrawn="1"/>
        </p:nvSpPr>
        <p:spPr>
          <a:xfrm flipV="1">
            <a:off x="244236" y="0"/>
            <a:ext cx="244235" cy="237265"/>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2" name="正方形/長方形 21"/>
          <p:cNvSpPr/>
          <p:nvPr userDrawn="1"/>
        </p:nvSpPr>
        <p:spPr>
          <a:xfrm flipH="1" flipV="1">
            <a:off x="9059333" y="-2"/>
            <a:ext cx="97309" cy="6858002"/>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1" name="正方形/長方形 20"/>
          <p:cNvSpPr/>
          <p:nvPr userDrawn="1"/>
        </p:nvSpPr>
        <p:spPr>
          <a:xfrm flipV="1">
            <a:off x="9059334" y="6662710"/>
            <a:ext cx="97896"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8" name="図 7" descr="単独LOGO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70204" y="5560175"/>
            <a:ext cx="987996" cy="1082996"/>
          </a:xfrm>
          <a:prstGeom prst="rect">
            <a:avLst/>
          </a:prstGeom>
        </p:spPr>
      </p:pic>
    </p:spTree>
    <p:extLst>
      <p:ext uri="{BB962C8B-B14F-4D97-AF65-F5344CB8AC3E}">
        <p14:creationId xmlns:p14="http://schemas.microsoft.com/office/powerpoint/2010/main" val="423721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6932246" y="6651702"/>
            <a:ext cx="2133600" cy="217800"/>
          </a:xfrm>
          <a:prstGeom prst="rect">
            <a:avLst/>
          </a:prstGeom>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907437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0" y="6658020"/>
            <a:ext cx="1095570" cy="199979"/>
          </a:xfrm>
          <a:prstGeom prst="rect">
            <a:avLst/>
          </a:prstGeom>
        </p:spPr>
        <p:txBody>
          <a:bodyPr/>
          <a:lstStyle/>
          <a:p>
            <a:endParaRPr kumimoji="1" lang="ja-JP" altLang="en-US" dirty="0"/>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6932246" y="6651702"/>
            <a:ext cx="2133600" cy="217800"/>
          </a:xfrm>
          <a:prstGeom prst="rect">
            <a:avLst/>
          </a:prstGeom>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717974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sz="2800"/>
            </a:lvl1pPr>
          </a:lstStyle>
          <a:p>
            <a:r>
              <a:rPr kumimoji="1" lang="ja-JP" altLang="en-US"/>
              <a:t>マスター タイトルの書式設定</a:t>
            </a:r>
          </a:p>
        </p:txBody>
      </p:sp>
      <p:sp>
        <p:nvSpPr>
          <p:cNvPr id="3" name="コンテンツ プレースホルダー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Tree>
    <p:extLst>
      <p:ext uri="{BB962C8B-B14F-4D97-AF65-F5344CB8AC3E}">
        <p14:creationId xmlns:p14="http://schemas.microsoft.com/office/powerpoint/2010/main" val="2386068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Tree>
    <p:extLst>
      <p:ext uri="{BB962C8B-B14F-4D97-AF65-F5344CB8AC3E}">
        <p14:creationId xmlns:p14="http://schemas.microsoft.com/office/powerpoint/2010/main" val="3672147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Tree>
    <p:extLst>
      <p:ext uri="{BB962C8B-B14F-4D97-AF65-F5344CB8AC3E}">
        <p14:creationId xmlns:p14="http://schemas.microsoft.com/office/powerpoint/2010/main" val="4007100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8" name="フッター プレースホルダー 7"/>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9" name="スライド番号プレースホルダー 8"/>
          <p:cNvSpPr>
            <a:spLocks noGrp="1"/>
          </p:cNvSpPr>
          <p:nvPr>
            <p:ph type="sldNum" sz="quarter" idx="12"/>
          </p:nvPr>
        </p:nvSpPr>
        <p:spPr>
          <a:xfrm>
            <a:off x="6932246" y="6651702"/>
            <a:ext cx="2133600" cy="217800"/>
          </a:xfrm>
          <a:prstGeom prst="rect">
            <a:avLst/>
          </a:prstGeom>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815828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Tree>
    <p:extLst>
      <p:ext uri="{BB962C8B-B14F-4D97-AF65-F5344CB8AC3E}">
        <p14:creationId xmlns:p14="http://schemas.microsoft.com/office/powerpoint/2010/main" val="2959072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3683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7" name="スライド番号プレースホルダー 6"/>
          <p:cNvSpPr>
            <a:spLocks noGrp="1"/>
          </p:cNvSpPr>
          <p:nvPr>
            <p:ph type="sldNum" sz="quarter" idx="12"/>
          </p:nvPr>
        </p:nvSpPr>
        <p:spPr>
          <a:xfrm>
            <a:off x="6932246" y="6651702"/>
            <a:ext cx="2133600" cy="217800"/>
          </a:xfrm>
          <a:prstGeom prst="rect">
            <a:avLst/>
          </a:prstGeom>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122703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a:t>プレースホルダーまでドラッグするかアイコンをクリックして図を追加</a:t>
            </a:r>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7" name="スライド番号プレースホルダー 6"/>
          <p:cNvSpPr>
            <a:spLocks noGrp="1"/>
          </p:cNvSpPr>
          <p:nvPr>
            <p:ph type="sldNum" sz="quarter" idx="12"/>
          </p:nvPr>
        </p:nvSpPr>
        <p:spPr>
          <a:xfrm>
            <a:off x="6932246" y="6651702"/>
            <a:ext cx="2133600" cy="217800"/>
          </a:xfrm>
          <a:prstGeom prst="rect">
            <a:avLst/>
          </a:prstGeom>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5671160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正方形/長方形 8"/>
          <p:cNvSpPr/>
          <p:nvPr userDrawn="1"/>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 name="タイトル プレースホルダー 1"/>
          <p:cNvSpPr>
            <a:spLocks noGrp="1"/>
          </p:cNvSpPr>
          <p:nvPr>
            <p:ph type="title"/>
          </p:nvPr>
        </p:nvSpPr>
        <p:spPr>
          <a:xfrm>
            <a:off x="457200" y="311709"/>
            <a:ext cx="8686800" cy="416221"/>
          </a:xfrm>
          <a:prstGeom prst="rect">
            <a:avLst/>
          </a:prstGeom>
        </p:spPr>
        <p:txBody>
          <a:bodyPr vert="horz" lIns="91440" tIns="45720" rIns="91440" bIns="45720" rtlCol="0" anchor="ctr">
            <a:no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457200" y="1173892"/>
            <a:ext cx="8229600" cy="4952272"/>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9" name="正方形/長方形 18"/>
          <p:cNvSpPr/>
          <p:nvPr/>
        </p:nvSpPr>
        <p:spPr>
          <a:xfrm flipV="1">
            <a:off x="9065846" y="6662710"/>
            <a:ext cx="91383"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cxnSp>
        <p:nvCxnSpPr>
          <p:cNvPr id="5" name="直線コネクタ 4"/>
          <p:cNvCxnSpPr/>
          <p:nvPr/>
        </p:nvCxnSpPr>
        <p:spPr>
          <a:xfrm>
            <a:off x="457200" y="864541"/>
            <a:ext cx="8686800" cy="6498"/>
          </a:xfrm>
          <a:prstGeom prst="line">
            <a:avLst/>
          </a:prstGeom>
          <a:ln w="12700" cmpd="sng">
            <a:solidFill>
              <a:srgbClr val="33ACBD"/>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0" y="864541"/>
            <a:ext cx="457200" cy="0"/>
          </a:xfrm>
          <a:prstGeom prst="line">
            <a:avLst/>
          </a:prstGeom>
          <a:ln w="12700" cmpd="sng">
            <a:solidFill>
              <a:srgbClr val="CC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6234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kumimoji="1" sz="2800" kern="1200">
          <a:solidFill>
            <a:srgbClr val="7F7F7F"/>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2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1.png"/><Relationship Id="rId3" Type="http://schemas.openxmlformats.org/officeDocument/2006/relationships/image" Target="../media/image32.png"/></Relationships>
</file>

<file path=ppt/slides/_rels/slide2.xml.rels><?xml version="1.0" encoding="UTF-8" standalone="yes"?>
<Relationships xmlns="http://schemas.openxmlformats.org/package/2006/relationships"><Relationship Id="rId11" Type="http://schemas.openxmlformats.org/officeDocument/2006/relationships/image" Target="../media/image11.png"/><Relationship Id="rId12" Type="http://schemas.openxmlformats.org/officeDocument/2006/relationships/image" Target="../media/image12.png"/><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jpeg"/><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830355" y="2775338"/>
            <a:ext cx="7499634"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800" dirty="0">
                <a:solidFill>
                  <a:srgbClr val="FFFFFF"/>
                </a:solidFill>
                <a:effectLst/>
                <a:latin typeface="Arial"/>
                <a:ea typeface="HGP創英角ｺﾞｼｯｸUB" pitchFamily="50" charset="-128"/>
                <a:cs typeface="Arial"/>
              </a:rPr>
              <a:t>アップデート</a:t>
            </a:r>
            <a:endParaRPr lang="en-US" altLang="ja-JP" sz="2800" dirty="0">
              <a:solidFill>
                <a:srgbClr val="FFFFFF"/>
              </a:solidFill>
              <a:effectLst/>
              <a:latin typeface="Arial"/>
              <a:ea typeface="HGP創英角ｺﾞｼｯｸUB" pitchFamily="50" charset="-128"/>
              <a:cs typeface="Arial"/>
            </a:endParaRPr>
          </a:p>
        </p:txBody>
      </p:sp>
      <p:sp>
        <p:nvSpPr>
          <p:cNvPr id="7" name="正方形/長方形 6"/>
          <p:cNvSpPr/>
          <p:nvPr/>
        </p:nvSpPr>
        <p:spPr>
          <a:xfrm>
            <a:off x="830354" y="2775338"/>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pic>
        <p:nvPicPr>
          <p:cNvPr id="8" name="図 7" descr="単独LOGO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9918" y="960284"/>
            <a:ext cx="488658" cy="535644"/>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804" y="948576"/>
            <a:ext cx="1199293" cy="547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テキスト ボックス 1"/>
          <p:cNvSpPr txBox="1"/>
          <p:nvPr/>
        </p:nvSpPr>
        <p:spPr>
          <a:xfrm>
            <a:off x="3793523" y="5715176"/>
            <a:ext cx="4536465" cy="646331"/>
          </a:xfrm>
          <a:prstGeom prst="rect">
            <a:avLst/>
          </a:prstGeom>
          <a:noFill/>
        </p:spPr>
        <p:txBody>
          <a:bodyPr wrap="square" rtlCol="0">
            <a:spAutoFit/>
          </a:bodyPr>
          <a:lstStyle/>
          <a:p>
            <a:pPr algn="r"/>
            <a:r>
              <a:rPr kumimoji="1" lang="ja-JP" altLang="en-US" sz="1200" dirty="0">
                <a:latin typeface="Century Gothic" panose="020B0502020202020204" pitchFamily="34" charset="0"/>
                <a:ea typeface="HG丸ｺﾞｼｯｸM-PRO" panose="020F0600000000000000" pitchFamily="50" charset="-128"/>
              </a:rPr>
              <a:t>株式会社アプライド・マーケティング</a:t>
            </a:r>
            <a:endParaRPr kumimoji="1" lang="en-US" altLang="ja-JP" sz="1200" dirty="0">
              <a:latin typeface="Century Gothic" panose="020B0502020202020204" pitchFamily="34" charset="0"/>
              <a:ea typeface="HG丸ｺﾞｼｯｸM-PRO" panose="020F0600000000000000" pitchFamily="50" charset="-128"/>
            </a:endParaRPr>
          </a:p>
          <a:p>
            <a:pPr algn="r"/>
            <a:r>
              <a:rPr lang="ja-JP" altLang="en-US" sz="1200" dirty="0">
                <a:latin typeface="Century Gothic" panose="020B0502020202020204" pitchFamily="34" charset="0"/>
                <a:ea typeface="HG丸ｺﾞｼｯｸM-PRO" panose="020F0600000000000000" pitchFamily="50" charset="-128"/>
              </a:rPr>
              <a:t>大越　章司</a:t>
            </a:r>
            <a:endParaRPr lang="en-US" altLang="ja-JP" sz="1200" dirty="0">
              <a:latin typeface="Century Gothic" panose="020B0502020202020204" pitchFamily="34" charset="0"/>
              <a:ea typeface="HG丸ｺﾞｼｯｸM-PRO" panose="020F0600000000000000" pitchFamily="50" charset="-128"/>
            </a:endParaRPr>
          </a:p>
          <a:p>
            <a:pPr algn="r"/>
            <a:r>
              <a:rPr lang="en-US" altLang="ja-JP" sz="1200" dirty="0">
                <a:latin typeface="Century Gothic" panose="020B0502020202020204" pitchFamily="34" charset="0"/>
                <a:ea typeface="HG丸ｺﾞｼｯｸM-PRO" panose="020F0600000000000000" pitchFamily="50" charset="-128"/>
              </a:rPr>
              <a:t>shoji@appliedmarketing.co.jp</a:t>
            </a:r>
          </a:p>
        </p:txBody>
      </p:sp>
    </p:spTree>
    <p:extLst>
      <p:ext uri="{BB962C8B-B14F-4D97-AF65-F5344CB8AC3E}">
        <p14:creationId xmlns:p14="http://schemas.microsoft.com/office/powerpoint/2010/main" val="1603877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a:t>Microsoft</a:t>
            </a:r>
            <a:r>
              <a:rPr kumimoji="1" lang="ja-JP" altLang="en-US"/>
              <a:t>が</a:t>
            </a:r>
            <a:r>
              <a:rPr kumimoji="1" lang="en-US" altLang="ja-JP"/>
              <a:t>Linux Foundation</a:t>
            </a:r>
            <a:r>
              <a:rPr kumimoji="1" lang="ja-JP" altLang="en-US"/>
              <a:t>に参加</a:t>
            </a:r>
          </a:p>
        </p:txBody>
      </p:sp>
      <p:pic>
        <p:nvPicPr>
          <p:cNvPr id="4" name="図 3"/>
          <p:cNvPicPr>
            <a:picLocks noChangeAspect="1"/>
          </p:cNvPicPr>
          <p:nvPr/>
        </p:nvPicPr>
        <p:blipFill>
          <a:blip r:embed="rId3"/>
          <a:stretch>
            <a:fillRect/>
          </a:stretch>
        </p:blipFill>
        <p:spPr>
          <a:xfrm>
            <a:off x="1114425" y="2557462"/>
            <a:ext cx="6610350" cy="3838575"/>
          </a:xfrm>
          <a:prstGeom prst="rect">
            <a:avLst/>
          </a:prstGeom>
        </p:spPr>
      </p:pic>
      <p:pic>
        <p:nvPicPr>
          <p:cNvPr id="5" name="図 4"/>
          <p:cNvPicPr>
            <a:picLocks noChangeAspect="1"/>
          </p:cNvPicPr>
          <p:nvPr/>
        </p:nvPicPr>
        <p:blipFill>
          <a:blip r:embed="rId4"/>
          <a:stretch>
            <a:fillRect/>
          </a:stretch>
        </p:blipFill>
        <p:spPr>
          <a:xfrm>
            <a:off x="1114426" y="1633538"/>
            <a:ext cx="6610350" cy="749236"/>
          </a:xfrm>
          <a:prstGeom prst="rect">
            <a:avLst/>
          </a:prstGeom>
        </p:spPr>
      </p:pic>
      <p:pic>
        <p:nvPicPr>
          <p:cNvPr id="7" name="図 6"/>
          <p:cNvPicPr>
            <a:picLocks noChangeAspect="1"/>
          </p:cNvPicPr>
          <p:nvPr/>
        </p:nvPicPr>
        <p:blipFill>
          <a:blip r:embed="rId5"/>
          <a:stretch>
            <a:fillRect/>
          </a:stretch>
        </p:blipFill>
        <p:spPr>
          <a:xfrm>
            <a:off x="1114426" y="1038224"/>
            <a:ext cx="819150" cy="421145"/>
          </a:xfrm>
          <a:prstGeom prst="rect">
            <a:avLst/>
          </a:prstGeom>
        </p:spPr>
      </p:pic>
    </p:spTree>
    <p:extLst>
      <p:ext uri="{BB962C8B-B14F-4D97-AF65-F5344CB8AC3E}">
        <p14:creationId xmlns:p14="http://schemas.microsoft.com/office/powerpoint/2010/main" val="2638231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a:t>Linux Foundation</a:t>
            </a:r>
            <a:r>
              <a:rPr kumimoji="1" lang="ja-JP" altLang="en-US"/>
              <a:t>のプラチナメンバー</a:t>
            </a:r>
          </a:p>
        </p:txBody>
      </p:sp>
      <p:pic>
        <p:nvPicPr>
          <p:cNvPr id="3" name="図 2"/>
          <p:cNvPicPr>
            <a:picLocks noChangeAspect="1"/>
          </p:cNvPicPr>
          <p:nvPr/>
        </p:nvPicPr>
        <p:blipFill>
          <a:blip r:embed="rId3"/>
          <a:stretch>
            <a:fillRect/>
          </a:stretch>
        </p:blipFill>
        <p:spPr>
          <a:xfrm>
            <a:off x="800100" y="1295672"/>
            <a:ext cx="7667625" cy="4855705"/>
          </a:xfrm>
          <a:prstGeom prst="rect">
            <a:avLst/>
          </a:prstGeom>
        </p:spPr>
      </p:pic>
    </p:spTree>
    <p:extLst>
      <p:ext uri="{BB962C8B-B14F-4D97-AF65-F5344CB8AC3E}">
        <p14:creationId xmlns:p14="http://schemas.microsoft.com/office/powerpoint/2010/main" val="2929074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ガートナーのハイプ曲線</a:t>
            </a:r>
          </a:p>
        </p:txBody>
      </p:sp>
      <p:pic>
        <p:nvPicPr>
          <p:cNvPr id="3" name="図 2"/>
          <p:cNvPicPr>
            <a:picLocks noChangeAspect="1"/>
          </p:cNvPicPr>
          <p:nvPr/>
        </p:nvPicPr>
        <p:blipFill>
          <a:blip r:embed="rId3"/>
          <a:stretch>
            <a:fillRect/>
          </a:stretch>
        </p:blipFill>
        <p:spPr>
          <a:xfrm>
            <a:off x="457200" y="964908"/>
            <a:ext cx="7877175" cy="5532122"/>
          </a:xfrm>
          <a:prstGeom prst="rect">
            <a:avLst/>
          </a:prstGeom>
        </p:spPr>
      </p:pic>
    </p:spTree>
    <p:extLst>
      <p:ext uri="{BB962C8B-B14F-4D97-AF65-F5344CB8AC3E}">
        <p14:creationId xmlns:p14="http://schemas.microsoft.com/office/powerpoint/2010/main" val="41730835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List of mergers and acquisitions by </a:t>
            </a:r>
            <a:r>
              <a:rPr lang="en-US" altLang="ja-JP" dirty="0"/>
              <a:t>Alphabet</a:t>
            </a:r>
            <a:endParaRPr kumimoji="1" lang="ja-JP" altLang="en-US" dirty="0"/>
          </a:p>
        </p:txBody>
      </p:sp>
      <p:pic>
        <p:nvPicPr>
          <p:cNvPr id="5" name="図 4"/>
          <p:cNvPicPr>
            <a:picLocks noChangeAspect="1"/>
          </p:cNvPicPr>
          <p:nvPr/>
        </p:nvPicPr>
        <p:blipFill>
          <a:blip r:embed="rId3"/>
          <a:stretch>
            <a:fillRect/>
          </a:stretch>
        </p:blipFill>
        <p:spPr>
          <a:xfrm>
            <a:off x="158316" y="1050574"/>
            <a:ext cx="8542774" cy="4764439"/>
          </a:xfrm>
          <a:prstGeom prst="rect">
            <a:avLst/>
          </a:prstGeom>
        </p:spPr>
      </p:pic>
      <p:pic>
        <p:nvPicPr>
          <p:cNvPr id="6" name="図 5"/>
          <p:cNvPicPr>
            <a:picLocks noChangeAspect="1"/>
          </p:cNvPicPr>
          <p:nvPr/>
        </p:nvPicPr>
        <p:blipFill>
          <a:blip r:embed="rId4"/>
          <a:stretch>
            <a:fillRect/>
          </a:stretch>
        </p:blipFill>
        <p:spPr>
          <a:xfrm>
            <a:off x="838203" y="2613991"/>
            <a:ext cx="8146771" cy="3867447"/>
          </a:xfrm>
          <a:prstGeom prst="rect">
            <a:avLst/>
          </a:prstGeom>
        </p:spPr>
      </p:pic>
    </p:spTree>
    <p:extLst>
      <p:ext uri="{BB962C8B-B14F-4D97-AF65-F5344CB8AC3E}">
        <p14:creationId xmlns:p14="http://schemas.microsoft.com/office/powerpoint/2010/main" val="710706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a:t>List of mergers and acquisitions by Apple</a:t>
            </a:r>
            <a:endParaRPr kumimoji="1" lang="ja-JP" altLang="en-US"/>
          </a:p>
        </p:txBody>
      </p:sp>
      <p:pic>
        <p:nvPicPr>
          <p:cNvPr id="3" name="図 2"/>
          <p:cNvPicPr>
            <a:picLocks noChangeAspect="1"/>
          </p:cNvPicPr>
          <p:nvPr/>
        </p:nvPicPr>
        <p:blipFill>
          <a:blip r:embed="rId2"/>
          <a:stretch>
            <a:fillRect/>
          </a:stretch>
        </p:blipFill>
        <p:spPr>
          <a:xfrm>
            <a:off x="235259" y="972634"/>
            <a:ext cx="8145626" cy="3430689"/>
          </a:xfrm>
          <a:prstGeom prst="rect">
            <a:avLst/>
          </a:prstGeom>
        </p:spPr>
      </p:pic>
      <p:pic>
        <p:nvPicPr>
          <p:cNvPr id="4" name="図 3"/>
          <p:cNvPicPr>
            <a:picLocks noChangeAspect="1"/>
          </p:cNvPicPr>
          <p:nvPr/>
        </p:nvPicPr>
        <p:blipFill>
          <a:blip r:embed="rId3"/>
          <a:stretch>
            <a:fillRect/>
          </a:stretch>
        </p:blipFill>
        <p:spPr>
          <a:xfrm>
            <a:off x="542925" y="2330226"/>
            <a:ext cx="8380885" cy="3917309"/>
          </a:xfrm>
          <a:prstGeom prst="rect">
            <a:avLst/>
          </a:prstGeom>
        </p:spPr>
      </p:pic>
    </p:spTree>
    <p:extLst>
      <p:ext uri="{BB962C8B-B14F-4D97-AF65-F5344CB8AC3E}">
        <p14:creationId xmlns:p14="http://schemas.microsoft.com/office/powerpoint/2010/main" val="1506585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a:t>AWS re:invent2016</a:t>
            </a:r>
            <a:endParaRPr kumimoji="1" lang="ja-JP" altLang="en-US"/>
          </a:p>
        </p:txBody>
      </p:sp>
      <p:pic>
        <p:nvPicPr>
          <p:cNvPr id="10" name="図 9"/>
          <p:cNvPicPr>
            <a:picLocks noChangeAspect="1"/>
          </p:cNvPicPr>
          <p:nvPr/>
        </p:nvPicPr>
        <p:blipFill>
          <a:blip r:embed="rId3"/>
          <a:stretch>
            <a:fillRect/>
          </a:stretch>
        </p:blipFill>
        <p:spPr>
          <a:xfrm>
            <a:off x="533400" y="2018113"/>
            <a:ext cx="8058150" cy="3332138"/>
          </a:xfrm>
          <a:prstGeom prst="rect">
            <a:avLst/>
          </a:prstGeom>
        </p:spPr>
      </p:pic>
      <p:pic>
        <p:nvPicPr>
          <p:cNvPr id="3" name="図 2"/>
          <p:cNvPicPr>
            <a:picLocks noChangeAspect="1"/>
          </p:cNvPicPr>
          <p:nvPr/>
        </p:nvPicPr>
        <p:blipFill>
          <a:blip r:embed="rId4"/>
          <a:stretch>
            <a:fillRect/>
          </a:stretch>
        </p:blipFill>
        <p:spPr>
          <a:xfrm>
            <a:off x="1295394" y="1207299"/>
            <a:ext cx="2143125" cy="1607344"/>
          </a:xfrm>
          <a:prstGeom prst="rect">
            <a:avLst/>
          </a:prstGeom>
          <a:ln>
            <a:solidFill>
              <a:schemeClr val="bg1"/>
            </a:solidFill>
          </a:ln>
        </p:spPr>
      </p:pic>
      <p:pic>
        <p:nvPicPr>
          <p:cNvPr id="4" name="図 3"/>
          <p:cNvPicPr>
            <a:picLocks noChangeAspect="1"/>
          </p:cNvPicPr>
          <p:nvPr/>
        </p:nvPicPr>
        <p:blipFill>
          <a:blip r:embed="rId5"/>
          <a:stretch>
            <a:fillRect/>
          </a:stretch>
        </p:blipFill>
        <p:spPr>
          <a:xfrm>
            <a:off x="3524247" y="1207299"/>
            <a:ext cx="2143125" cy="1607344"/>
          </a:xfrm>
          <a:prstGeom prst="rect">
            <a:avLst/>
          </a:prstGeom>
          <a:ln>
            <a:solidFill>
              <a:schemeClr val="bg1"/>
            </a:solidFill>
          </a:ln>
        </p:spPr>
      </p:pic>
      <p:pic>
        <p:nvPicPr>
          <p:cNvPr id="5" name="図 4"/>
          <p:cNvPicPr>
            <a:picLocks noChangeAspect="1"/>
          </p:cNvPicPr>
          <p:nvPr/>
        </p:nvPicPr>
        <p:blipFill>
          <a:blip r:embed="rId6"/>
          <a:stretch>
            <a:fillRect/>
          </a:stretch>
        </p:blipFill>
        <p:spPr>
          <a:xfrm>
            <a:off x="3524248" y="2956326"/>
            <a:ext cx="2143125" cy="1607344"/>
          </a:xfrm>
          <a:prstGeom prst="rect">
            <a:avLst/>
          </a:prstGeom>
          <a:ln>
            <a:solidFill>
              <a:schemeClr val="bg1"/>
            </a:solidFill>
          </a:ln>
        </p:spPr>
      </p:pic>
      <p:pic>
        <p:nvPicPr>
          <p:cNvPr id="6" name="図 5"/>
          <p:cNvPicPr>
            <a:picLocks noChangeAspect="1"/>
          </p:cNvPicPr>
          <p:nvPr/>
        </p:nvPicPr>
        <p:blipFill>
          <a:blip r:embed="rId7"/>
          <a:stretch>
            <a:fillRect/>
          </a:stretch>
        </p:blipFill>
        <p:spPr>
          <a:xfrm>
            <a:off x="3524249" y="4705353"/>
            <a:ext cx="2143125" cy="1607344"/>
          </a:xfrm>
          <a:prstGeom prst="rect">
            <a:avLst/>
          </a:prstGeom>
          <a:ln>
            <a:solidFill>
              <a:schemeClr val="bg1"/>
            </a:solidFill>
          </a:ln>
        </p:spPr>
      </p:pic>
      <p:pic>
        <p:nvPicPr>
          <p:cNvPr id="7" name="図 6"/>
          <p:cNvPicPr>
            <a:picLocks noChangeAspect="1"/>
          </p:cNvPicPr>
          <p:nvPr/>
        </p:nvPicPr>
        <p:blipFill>
          <a:blip r:embed="rId8"/>
          <a:stretch>
            <a:fillRect/>
          </a:stretch>
        </p:blipFill>
        <p:spPr>
          <a:xfrm>
            <a:off x="5753100" y="1207299"/>
            <a:ext cx="2143125" cy="1607344"/>
          </a:xfrm>
          <a:prstGeom prst="rect">
            <a:avLst/>
          </a:prstGeom>
          <a:ln>
            <a:solidFill>
              <a:schemeClr val="bg1"/>
            </a:solidFill>
          </a:ln>
        </p:spPr>
      </p:pic>
      <p:pic>
        <p:nvPicPr>
          <p:cNvPr id="8" name="図 7"/>
          <p:cNvPicPr>
            <a:picLocks noChangeAspect="1"/>
          </p:cNvPicPr>
          <p:nvPr/>
        </p:nvPicPr>
        <p:blipFill>
          <a:blip r:embed="rId9"/>
          <a:stretch>
            <a:fillRect/>
          </a:stretch>
        </p:blipFill>
        <p:spPr>
          <a:xfrm>
            <a:off x="5753098" y="2956326"/>
            <a:ext cx="2143125" cy="1607344"/>
          </a:xfrm>
          <a:prstGeom prst="rect">
            <a:avLst/>
          </a:prstGeom>
          <a:ln>
            <a:solidFill>
              <a:schemeClr val="bg1"/>
            </a:solidFill>
          </a:ln>
        </p:spPr>
      </p:pic>
      <p:pic>
        <p:nvPicPr>
          <p:cNvPr id="9" name="図 8"/>
          <p:cNvPicPr>
            <a:picLocks noChangeAspect="1"/>
          </p:cNvPicPr>
          <p:nvPr/>
        </p:nvPicPr>
        <p:blipFill>
          <a:blip r:embed="rId10"/>
          <a:stretch>
            <a:fillRect/>
          </a:stretch>
        </p:blipFill>
        <p:spPr>
          <a:xfrm>
            <a:off x="5753099" y="4705353"/>
            <a:ext cx="2143125" cy="1607344"/>
          </a:xfrm>
          <a:prstGeom prst="rect">
            <a:avLst/>
          </a:prstGeom>
          <a:ln>
            <a:solidFill>
              <a:schemeClr val="bg1"/>
            </a:solidFill>
          </a:ln>
        </p:spPr>
      </p:pic>
      <p:pic>
        <p:nvPicPr>
          <p:cNvPr id="11" name="図 10"/>
          <p:cNvPicPr>
            <a:picLocks noChangeAspect="1"/>
          </p:cNvPicPr>
          <p:nvPr/>
        </p:nvPicPr>
        <p:blipFill>
          <a:blip r:embed="rId11"/>
          <a:stretch>
            <a:fillRect/>
          </a:stretch>
        </p:blipFill>
        <p:spPr>
          <a:xfrm>
            <a:off x="1295393" y="2942806"/>
            <a:ext cx="2133603" cy="1600202"/>
          </a:xfrm>
          <a:prstGeom prst="rect">
            <a:avLst/>
          </a:prstGeom>
          <a:ln>
            <a:solidFill>
              <a:schemeClr val="bg1"/>
            </a:solidFill>
          </a:ln>
        </p:spPr>
      </p:pic>
      <p:pic>
        <p:nvPicPr>
          <p:cNvPr id="12" name="図 11"/>
          <p:cNvPicPr>
            <a:picLocks noChangeAspect="1"/>
          </p:cNvPicPr>
          <p:nvPr/>
        </p:nvPicPr>
        <p:blipFill>
          <a:blip r:embed="rId12"/>
          <a:stretch>
            <a:fillRect/>
          </a:stretch>
        </p:blipFill>
        <p:spPr>
          <a:xfrm>
            <a:off x="1295394" y="4705353"/>
            <a:ext cx="2133603" cy="1600202"/>
          </a:xfrm>
          <a:prstGeom prst="rect">
            <a:avLst/>
          </a:prstGeom>
          <a:ln>
            <a:solidFill>
              <a:schemeClr val="bg1"/>
            </a:solidFill>
          </a:ln>
        </p:spPr>
      </p:pic>
    </p:spTree>
    <p:extLst>
      <p:ext uri="{BB962C8B-B14F-4D97-AF65-F5344CB8AC3E}">
        <p14:creationId xmlns:p14="http://schemas.microsoft.com/office/powerpoint/2010/main" val="818459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par>
                                <p:cTn id="25" presetID="53" presetClass="entr" presetSubtype="16"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par>
                                <p:cTn id="30" presetID="53" presetClass="entr" presetSubtype="16"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Effect transition="in" filter="fade">
                                      <p:cBhvr>
                                        <p:cTn id="34" dur="500"/>
                                        <p:tgtEl>
                                          <p:spTgt spid="8"/>
                                        </p:tgtEl>
                                      </p:cBhvr>
                                    </p:animEffect>
                                  </p:childTnLst>
                                </p:cTn>
                              </p:par>
                              <p:par>
                                <p:cTn id="35" presetID="53" presetClass="entr" presetSubtype="16"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par>
                                <p:cTn id="40" presetID="53" presetClass="entr" presetSubtype="16"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注目を集める</a:t>
            </a:r>
            <a:r>
              <a:rPr kumimoji="1" lang="en-US" altLang="ja-JP"/>
              <a:t>FPGA</a:t>
            </a:r>
            <a:endParaRPr kumimoji="1" lang="ja-JP" altLang="en-US"/>
          </a:p>
        </p:txBody>
      </p:sp>
      <p:pic>
        <p:nvPicPr>
          <p:cNvPr id="3" name="図 2"/>
          <p:cNvPicPr>
            <a:picLocks noChangeAspect="1"/>
          </p:cNvPicPr>
          <p:nvPr/>
        </p:nvPicPr>
        <p:blipFill>
          <a:blip r:embed="rId3"/>
          <a:stretch>
            <a:fillRect/>
          </a:stretch>
        </p:blipFill>
        <p:spPr>
          <a:xfrm>
            <a:off x="857989" y="914400"/>
            <a:ext cx="6918885" cy="5715000"/>
          </a:xfrm>
          <a:prstGeom prst="rect">
            <a:avLst/>
          </a:prstGeom>
          <a:ln>
            <a:solidFill>
              <a:schemeClr val="tx1">
                <a:lumMod val="50000"/>
                <a:lumOff val="50000"/>
              </a:schemeClr>
            </a:solidFill>
          </a:ln>
        </p:spPr>
      </p:pic>
    </p:spTree>
    <p:extLst>
      <p:ext uri="{BB962C8B-B14F-4D97-AF65-F5344CB8AC3E}">
        <p14:creationId xmlns:p14="http://schemas.microsoft.com/office/powerpoint/2010/main" val="895335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フェーズベースからニューラル翻訳へ</a:t>
            </a:r>
          </a:p>
        </p:txBody>
      </p:sp>
      <p:pic>
        <p:nvPicPr>
          <p:cNvPr id="3" name="図 2"/>
          <p:cNvPicPr>
            <a:picLocks noChangeAspect="1"/>
          </p:cNvPicPr>
          <p:nvPr/>
        </p:nvPicPr>
        <p:blipFill>
          <a:blip r:embed="rId3"/>
          <a:stretch>
            <a:fillRect/>
          </a:stretch>
        </p:blipFill>
        <p:spPr>
          <a:xfrm>
            <a:off x="380794" y="1185449"/>
            <a:ext cx="7123250" cy="3507472"/>
          </a:xfrm>
          <a:prstGeom prst="rect">
            <a:avLst/>
          </a:prstGeom>
          <a:ln>
            <a:solidFill>
              <a:schemeClr val="tx1">
                <a:lumMod val="50000"/>
                <a:lumOff val="50000"/>
              </a:schemeClr>
            </a:solidFill>
          </a:ln>
          <a:effectLst/>
        </p:spPr>
      </p:pic>
      <p:pic>
        <p:nvPicPr>
          <p:cNvPr id="6" name="図 5"/>
          <p:cNvPicPr>
            <a:picLocks noChangeAspect="1"/>
          </p:cNvPicPr>
          <p:nvPr/>
        </p:nvPicPr>
        <p:blipFill>
          <a:blip r:embed="rId4"/>
          <a:stretch>
            <a:fillRect/>
          </a:stretch>
        </p:blipFill>
        <p:spPr>
          <a:xfrm>
            <a:off x="1274481" y="1769165"/>
            <a:ext cx="7452075" cy="4628051"/>
          </a:xfrm>
          <a:prstGeom prst="rect">
            <a:avLst/>
          </a:prstGeom>
          <a:ln>
            <a:solidFill>
              <a:schemeClr val="tx1">
                <a:lumMod val="50000"/>
                <a:lumOff val="50000"/>
              </a:schemeClr>
            </a:solidFill>
          </a:ln>
          <a:effectLst/>
        </p:spPr>
      </p:pic>
    </p:spTree>
    <p:extLst>
      <p:ext uri="{BB962C8B-B14F-4D97-AF65-F5344CB8AC3E}">
        <p14:creationId xmlns:p14="http://schemas.microsoft.com/office/powerpoint/2010/main" val="196530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a:t>AI</a:t>
            </a:r>
            <a:r>
              <a:rPr kumimoji="1" lang="ja-JP" altLang="en-US"/>
              <a:t>へのポジティブな評価</a:t>
            </a:r>
          </a:p>
        </p:txBody>
      </p:sp>
      <p:pic>
        <p:nvPicPr>
          <p:cNvPr id="3" name="図 2"/>
          <p:cNvPicPr>
            <a:picLocks noChangeAspect="1"/>
          </p:cNvPicPr>
          <p:nvPr/>
        </p:nvPicPr>
        <p:blipFill>
          <a:blip r:embed="rId3"/>
          <a:stretch>
            <a:fillRect/>
          </a:stretch>
        </p:blipFill>
        <p:spPr>
          <a:xfrm>
            <a:off x="457200" y="1053647"/>
            <a:ext cx="8139775" cy="5396849"/>
          </a:xfrm>
          <a:prstGeom prst="rect">
            <a:avLst/>
          </a:prstGeom>
          <a:ln>
            <a:solidFill>
              <a:schemeClr val="tx1">
                <a:lumMod val="50000"/>
                <a:lumOff val="50000"/>
              </a:schemeClr>
            </a:solidFill>
          </a:ln>
        </p:spPr>
      </p:pic>
    </p:spTree>
    <p:extLst>
      <p:ext uri="{BB962C8B-B14F-4D97-AF65-F5344CB8AC3E}">
        <p14:creationId xmlns:p14="http://schemas.microsoft.com/office/powerpoint/2010/main" val="2745896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今の</a:t>
            </a:r>
            <a:r>
              <a:rPr kumimoji="1" lang="en-US" altLang="ja-JP"/>
              <a:t>AI</a:t>
            </a:r>
            <a:r>
              <a:rPr kumimoji="1" lang="ja-JP" altLang="en-US"/>
              <a:t>はデータと答えが用意されているものに向く</a:t>
            </a:r>
          </a:p>
        </p:txBody>
      </p:sp>
      <p:pic>
        <p:nvPicPr>
          <p:cNvPr id="3" name="図 2"/>
          <p:cNvPicPr>
            <a:picLocks noChangeAspect="1"/>
          </p:cNvPicPr>
          <p:nvPr/>
        </p:nvPicPr>
        <p:blipFill>
          <a:blip r:embed="rId3"/>
          <a:stretch>
            <a:fillRect/>
          </a:stretch>
        </p:blipFill>
        <p:spPr>
          <a:xfrm>
            <a:off x="894521" y="1098545"/>
            <a:ext cx="7335078" cy="5397225"/>
          </a:xfrm>
          <a:prstGeom prst="rect">
            <a:avLst/>
          </a:prstGeom>
          <a:ln>
            <a:solidFill>
              <a:schemeClr val="tx1">
                <a:lumMod val="50000"/>
                <a:lumOff val="50000"/>
              </a:schemeClr>
            </a:solidFill>
          </a:ln>
        </p:spPr>
      </p:pic>
    </p:spTree>
    <p:extLst>
      <p:ext uri="{BB962C8B-B14F-4D97-AF65-F5344CB8AC3E}">
        <p14:creationId xmlns:p14="http://schemas.microsoft.com/office/powerpoint/2010/main" val="1152295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a:t>Google</a:t>
            </a:r>
            <a:r>
              <a:rPr kumimoji="1" lang="ja-JP" altLang="en-US"/>
              <a:t>の</a:t>
            </a:r>
            <a:r>
              <a:rPr kumimoji="1" lang="en-US" altLang="ja-JP"/>
              <a:t>AI</a:t>
            </a:r>
            <a:r>
              <a:rPr kumimoji="1" lang="ja-JP" altLang="en-US"/>
              <a:t>専用プロセッサ</a:t>
            </a:r>
          </a:p>
        </p:txBody>
      </p:sp>
      <p:pic>
        <p:nvPicPr>
          <p:cNvPr id="3" name="図 2"/>
          <p:cNvPicPr>
            <a:picLocks noChangeAspect="1"/>
          </p:cNvPicPr>
          <p:nvPr/>
        </p:nvPicPr>
        <p:blipFill>
          <a:blip r:embed="rId3"/>
          <a:stretch>
            <a:fillRect/>
          </a:stretch>
        </p:blipFill>
        <p:spPr>
          <a:xfrm>
            <a:off x="457200" y="1033462"/>
            <a:ext cx="6286500" cy="5019675"/>
          </a:xfrm>
          <a:prstGeom prst="rect">
            <a:avLst/>
          </a:prstGeom>
          <a:ln>
            <a:solidFill>
              <a:schemeClr val="tx1">
                <a:lumMod val="50000"/>
                <a:lumOff val="50000"/>
              </a:schemeClr>
            </a:solidFill>
          </a:ln>
          <a:effectLst/>
        </p:spPr>
      </p:pic>
      <p:pic>
        <p:nvPicPr>
          <p:cNvPr id="4" name="図 3"/>
          <p:cNvPicPr>
            <a:picLocks noChangeAspect="1"/>
          </p:cNvPicPr>
          <p:nvPr/>
        </p:nvPicPr>
        <p:blipFill>
          <a:blip r:embed="rId4"/>
          <a:stretch>
            <a:fillRect/>
          </a:stretch>
        </p:blipFill>
        <p:spPr>
          <a:xfrm>
            <a:off x="3171825" y="5036238"/>
            <a:ext cx="5372100" cy="1476375"/>
          </a:xfrm>
          <a:prstGeom prst="rect">
            <a:avLst/>
          </a:prstGeom>
          <a:ln>
            <a:solidFill>
              <a:schemeClr val="tx1">
                <a:lumMod val="50000"/>
                <a:lumOff val="50000"/>
              </a:schemeClr>
            </a:solidFill>
          </a:ln>
          <a:effectLst/>
        </p:spPr>
      </p:pic>
      <p:pic>
        <p:nvPicPr>
          <p:cNvPr id="5" name="図 4"/>
          <p:cNvPicPr>
            <a:picLocks noChangeAspect="1"/>
          </p:cNvPicPr>
          <p:nvPr/>
        </p:nvPicPr>
        <p:blipFill>
          <a:blip r:embed="rId5"/>
          <a:stretch>
            <a:fillRect/>
          </a:stretch>
        </p:blipFill>
        <p:spPr>
          <a:xfrm>
            <a:off x="1209468" y="1409699"/>
            <a:ext cx="6315075" cy="4848225"/>
          </a:xfrm>
          <a:prstGeom prst="rect">
            <a:avLst/>
          </a:prstGeom>
          <a:ln>
            <a:solidFill>
              <a:schemeClr val="tx1">
                <a:lumMod val="50000"/>
                <a:lumOff val="50000"/>
              </a:schemeClr>
            </a:solidFill>
          </a:ln>
          <a:effectLst/>
        </p:spPr>
      </p:pic>
    </p:spTree>
    <p:extLst>
      <p:ext uri="{BB962C8B-B14F-4D97-AF65-F5344CB8AC3E}">
        <p14:creationId xmlns:p14="http://schemas.microsoft.com/office/powerpoint/2010/main" val="3606551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nodeType="afterEffect">
                                  <p:stCondLst>
                                    <p:cond delay="50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「日本の強み」は</a:t>
            </a:r>
            <a:r>
              <a:rPr kumimoji="1" lang="en-US" altLang="ja-JP"/>
              <a:t>AI</a:t>
            </a:r>
            <a:r>
              <a:rPr kumimoji="1" lang="ja-JP" altLang="en-US"/>
              <a:t>化できるか</a:t>
            </a:r>
            <a:r>
              <a:rPr kumimoji="1" lang="en-US" altLang="ja-JP"/>
              <a:t>?</a:t>
            </a:r>
            <a:endParaRPr kumimoji="1" lang="ja-JP" altLang="en-US"/>
          </a:p>
        </p:txBody>
      </p:sp>
      <p:pic>
        <p:nvPicPr>
          <p:cNvPr id="3" name="図 2"/>
          <p:cNvPicPr>
            <a:picLocks noChangeAspect="1"/>
          </p:cNvPicPr>
          <p:nvPr/>
        </p:nvPicPr>
        <p:blipFill>
          <a:blip r:embed="rId3"/>
          <a:stretch>
            <a:fillRect/>
          </a:stretch>
        </p:blipFill>
        <p:spPr>
          <a:xfrm>
            <a:off x="1421774" y="1219200"/>
            <a:ext cx="6471901" cy="5115401"/>
          </a:xfrm>
          <a:prstGeom prst="rect">
            <a:avLst/>
          </a:prstGeom>
          <a:ln>
            <a:solidFill>
              <a:schemeClr val="tx1">
                <a:lumMod val="50000"/>
                <a:lumOff val="50000"/>
              </a:schemeClr>
            </a:solidFill>
          </a:ln>
        </p:spPr>
      </p:pic>
    </p:spTree>
    <p:extLst>
      <p:ext uri="{BB962C8B-B14F-4D97-AF65-F5344CB8AC3E}">
        <p14:creationId xmlns:p14="http://schemas.microsoft.com/office/powerpoint/2010/main" val="26606717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a:t>SIGFOX</a:t>
            </a:r>
            <a:r>
              <a:rPr kumimoji="1" lang="ja-JP" altLang="en-US"/>
              <a:t>と</a:t>
            </a:r>
            <a:r>
              <a:rPr kumimoji="1" lang="en-US" altLang="ja-JP"/>
              <a:t>LPWA</a:t>
            </a:r>
            <a:endParaRPr kumimoji="1" lang="ja-JP" altLang="en-US"/>
          </a:p>
        </p:txBody>
      </p:sp>
      <p:pic>
        <p:nvPicPr>
          <p:cNvPr id="3" name="図 2"/>
          <p:cNvPicPr>
            <a:picLocks noChangeAspect="1"/>
          </p:cNvPicPr>
          <p:nvPr/>
        </p:nvPicPr>
        <p:blipFill>
          <a:blip r:embed="rId3"/>
          <a:stretch>
            <a:fillRect/>
          </a:stretch>
        </p:blipFill>
        <p:spPr>
          <a:xfrm>
            <a:off x="457200" y="1308482"/>
            <a:ext cx="6410739" cy="4549147"/>
          </a:xfrm>
          <a:prstGeom prst="rect">
            <a:avLst/>
          </a:prstGeom>
          <a:ln>
            <a:solidFill>
              <a:schemeClr val="tx1">
                <a:lumMod val="50000"/>
                <a:lumOff val="50000"/>
              </a:schemeClr>
            </a:solidFill>
          </a:ln>
        </p:spPr>
      </p:pic>
      <p:pic>
        <p:nvPicPr>
          <p:cNvPr id="1026" name="Picture 2" descr="http://itpro.nikkeibp.co.jp/atcl/column/16/071500148/072000003/tab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235" y="2623930"/>
            <a:ext cx="7924800"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0067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 calcmode="lin" valueType="num">
                                      <p:cBhvr>
                                        <p:cTn id="14" dur="500" fill="hold"/>
                                        <p:tgtEl>
                                          <p:spTgt spid="1026"/>
                                        </p:tgtEl>
                                        <p:attrNameLst>
                                          <p:attrName>ppt_w</p:attrName>
                                        </p:attrNameLst>
                                      </p:cBhvr>
                                      <p:tavLst>
                                        <p:tav tm="0">
                                          <p:val>
                                            <p:fltVal val="0"/>
                                          </p:val>
                                        </p:tav>
                                        <p:tav tm="100000">
                                          <p:val>
                                            <p:strVal val="#ppt_w"/>
                                          </p:val>
                                        </p:tav>
                                      </p:tavLst>
                                    </p:anim>
                                    <p:anim calcmode="lin" valueType="num">
                                      <p:cBhvr>
                                        <p:cTn id="15" dur="500" fill="hold"/>
                                        <p:tgtEl>
                                          <p:spTgt spid="1026"/>
                                        </p:tgtEl>
                                        <p:attrNameLst>
                                          <p:attrName>ppt_h</p:attrName>
                                        </p:attrNameLst>
                                      </p:cBhvr>
                                      <p:tavLst>
                                        <p:tav tm="0">
                                          <p:val>
                                            <p:fltVal val="0"/>
                                          </p:val>
                                        </p:tav>
                                        <p:tav tm="100000">
                                          <p:val>
                                            <p:strVal val="#ppt_h"/>
                                          </p:val>
                                        </p:tav>
                                      </p:tavLst>
                                    </p:anim>
                                    <p:animEffect transition="in" filter="fade">
                                      <p:cBhvr>
                                        <p:cTn id="16"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C標準テンプレ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Century Gothic"/>
        <a:ea typeface="HG丸ｺﾞｼｯｸM-PRO"/>
        <a:cs typeface=""/>
      </a:majorFont>
      <a:minorFont>
        <a:latin typeface="Century Gothic"/>
        <a:ea typeface="HG丸ｺﾞｼｯｸM-PRO"/>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tx2"/>
          </a:solidFill>
        </a:ln>
      </a:spPr>
      <a:bodyPr rtlCol="0" anchor="ctr">
        <a:noAutofit/>
      </a:bodyPr>
      <a:lstStyle>
        <a:defPPr>
          <a:defRPr sz="1600">
            <a:solidFill>
              <a:schemeClr val="bg1"/>
            </a:solidFill>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NC標準テンプレート.potx</Template>
  <TotalTime>5368</TotalTime>
  <Words>509</Words>
  <Application>Microsoft Macintosh PowerPoint</Application>
  <PresentationFormat>画面に合わせる (4:3)</PresentationFormat>
  <Paragraphs>70</Paragraphs>
  <Slides>14</Slides>
  <Notes>12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14</vt:i4>
      </vt:variant>
    </vt:vector>
  </HeadingPairs>
  <TitlesOfParts>
    <vt:vector size="21" baseType="lpstr">
      <vt:lpstr>Arial</vt:lpstr>
      <vt:lpstr>Calibri</vt:lpstr>
      <vt:lpstr>Century Gothic</vt:lpstr>
      <vt:lpstr>HGP創英角ｺﾞｼｯｸUB</vt:lpstr>
      <vt:lpstr>HG丸ｺﾞｼｯｸM-PRO</vt:lpstr>
      <vt:lpstr>ＭＳ Ｐゴシック</vt:lpstr>
      <vt:lpstr>NC標準テンプレート</vt:lpstr>
      <vt:lpstr>PowerPoint プレゼンテーション</vt:lpstr>
      <vt:lpstr>AWS re:invent2016</vt:lpstr>
      <vt:lpstr>注目を集めるFPGA</vt:lpstr>
      <vt:lpstr>フェーズベースからニューラル翻訳へ</vt:lpstr>
      <vt:lpstr>AIへのポジティブな評価</vt:lpstr>
      <vt:lpstr>今のAIはデータと答えが用意されているものに向く</vt:lpstr>
      <vt:lpstr>GoogleのAI専用プロセッサ</vt:lpstr>
      <vt:lpstr>「日本の強み」はAI化できるか?</vt:lpstr>
      <vt:lpstr>SIGFOXとLPWA</vt:lpstr>
      <vt:lpstr>MicrosoftがLinux Foundationに参加</vt:lpstr>
      <vt:lpstr>Linux Foundationのプラチナメンバー</vt:lpstr>
      <vt:lpstr>ガートナーのハイプ曲線</vt:lpstr>
      <vt:lpstr>List of mergers and acquisitions by Alphabet</vt:lpstr>
      <vt:lpstr>List of mergers and acquisitions by Apple</vt:lpstr>
    </vt:vector>
  </TitlesOfParts>
  <Company>NetCommerce</Company>
  <LinksUpToDate>false</LinksUpToDate>
  <SharedDoc>false</SharedDoc>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斎藤 昌義</dc:creator>
  <cp:lastModifiedBy>大越章司</cp:lastModifiedBy>
  <cp:revision>540</cp:revision>
  <dcterms:created xsi:type="dcterms:W3CDTF">2014-04-30T01:58:06Z</dcterms:created>
  <dcterms:modified xsi:type="dcterms:W3CDTF">2016-12-07T06:26:22Z</dcterms:modified>
</cp:coreProperties>
</file>