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717" r:id="rId2"/>
    <p:sldId id="719" r:id="rId3"/>
    <p:sldId id="746" r:id="rId4"/>
    <p:sldId id="721" r:id="rId5"/>
    <p:sldId id="722" r:id="rId6"/>
    <p:sldId id="723" r:id="rId7"/>
    <p:sldId id="724" r:id="rId8"/>
    <p:sldId id="725" r:id="rId9"/>
    <p:sldId id="727" r:id="rId10"/>
    <p:sldId id="728" r:id="rId11"/>
    <p:sldId id="730" r:id="rId12"/>
    <p:sldId id="729" r:id="rId13"/>
    <p:sldId id="731" r:id="rId14"/>
    <p:sldId id="732" r:id="rId15"/>
    <p:sldId id="734" r:id="rId16"/>
    <p:sldId id="735" r:id="rId17"/>
    <p:sldId id="733" r:id="rId18"/>
    <p:sldId id="750" r:id="rId19"/>
    <p:sldId id="747" r:id="rId20"/>
    <p:sldId id="749" r:id="rId21"/>
    <p:sldId id="748" r:id="rId22"/>
    <p:sldId id="741" r:id="rId23"/>
    <p:sldId id="742" r:id="rId24"/>
    <p:sldId id="743" r:id="rId25"/>
    <p:sldId id="744" r:id="rId26"/>
    <p:sldId id="745" r:id="rId2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BD2"/>
    <a:srgbClr val="33ACBD"/>
    <a:srgbClr val="FF6666"/>
    <a:srgbClr val="66FFCC"/>
    <a:srgbClr val="595959"/>
    <a:srgbClr val="E6D6AF"/>
    <a:srgbClr val="66FF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p:restoredTop sz="94073" autoAdjust="0"/>
  </p:normalViewPr>
  <p:slideViewPr>
    <p:cSldViewPr snapToGrid="0" snapToObjects="1" showGuides="1">
      <p:cViewPr varScale="1">
        <p:scale>
          <a:sx n="96" d="100"/>
          <a:sy n="96" d="100"/>
        </p:scale>
        <p:origin x="1496" y="176"/>
      </p:cViewPr>
      <p:guideLst>
        <p:guide orient="horz"/>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2016/11/25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2016/11/25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65272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a:t>
            </a:r>
            <a:r>
              <a:rPr kumimoji="1" lang="en-US" altLang="ja-JP" sz="1200" kern="1200" dirty="0" smtClean="0">
                <a:solidFill>
                  <a:schemeClr val="tx1"/>
                </a:solidFill>
                <a:effectLst/>
                <a:latin typeface="+mn-lt"/>
                <a:ea typeface="+mn-ea"/>
                <a:cs typeface="+mn-cs"/>
              </a:rPr>
              <a:t>SDI</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道路や鉄道、電気や電話、病院や学校など、私たちの生活や社会を維持する基盤を、インフラストラクチャー（インフラ）と呼んでいます。</a:t>
            </a:r>
          </a:p>
          <a:p>
            <a:r>
              <a:rPr kumimoji="1" lang="ja-JP" altLang="ja-JP" sz="1200" kern="1200" dirty="0" smtClean="0">
                <a:solidFill>
                  <a:schemeClr val="tx1"/>
                </a:solidFill>
                <a:effectLst/>
                <a:latin typeface="+mn-lt"/>
                <a:ea typeface="+mn-ea"/>
                <a:cs typeface="+mn-cs"/>
              </a:rPr>
              <a:t>クラウドやモバイルなど、</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サービスも、業務を処理するサーバー、データを保管するストレージ、通信を担うネットワーク機器、これらを設置するデータセンターなどの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インフラに支えられています。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インフラは、従来、</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サービス毎に、個別に調達・構築するものでした。しかし、このやり方では、変化の激しくなった市場に即応することはできません。また、不確実なビジネスの先行きを見通すことも難しく、必要となる機能や規模を予測することも困難です。</a:t>
            </a:r>
          </a:p>
          <a:p>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の需要が衰えることはありません。一方で、需要が読めないままの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インフラの調達・構築は、これまでに無く大きなリスクを伴うようになりました。</a:t>
            </a:r>
          </a:p>
          <a:p>
            <a:r>
              <a:rPr kumimoji="1" lang="ja-JP" altLang="ja-JP" sz="1200" kern="1200" dirty="0" smtClean="0">
                <a:solidFill>
                  <a:schemeClr val="tx1"/>
                </a:solidFill>
                <a:effectLst/>
                <a:latin typeface="+mn-lt"/>
                <a:ea typeface="+mn-ea"/>
                <a:cs typeface="+mn-cs"/>
              </a:rPr>
              <a:t>この状況を打破する技術として「仮想化」が注目されています。予め標準的な構成の</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インフラを用意しておけば、そこから必要となるシステム資源を取り出し、自由に調達・構成できるソフトウェア技術のことです。</a:t>
            </a:r>
          </a:p>
          <a:p>
            <a:r>
              <a:rPr kumimoji="1" lang="ja-JP" altLang="ja-JP" sz="1200" kern="1200" dirty="0" smtClean="0">
                <a:solidFill>
                  <a:schemeClr val="tx1"/>
                </a:solidFill>
                <a:effectLst/>
                <a:latin typeface="+mn-lt"/>
                <a:ea typeface="+mn-ea"/>
                <a:cs typeface="+mn-cs"/>
              </a:rPr>
              <a:t>インフラを構成する全てのハードウェア資源に「仮想化」の技術を使えば、「ソフトウェアでシステム構成を設定、定義できるインフラ」が出来上がります。このようなインフラを「</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Software-Defined Infrastructure</a:t>
            </a:r>
            <a:r>
              <a:rPr kumimoji="1" lang="ja-JP" altLang="ja-JP" sz="1200" kern="1200" dirty="0" smtClean="0">
                <a:solidFill>
                  <a:schemeClr val="tx1"/>
                </a:solidFill>
                <a:effectLst/>
                <a:latin typeface="+mn-lt"/>
                <a:ea typeface="+mn-ea"/>
                <a:cs typeface="+mn-cs"/>
              </a:rPr>
              <a:t>）」と言います。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使えば、サーバー、ストレージ、ネットワークのハードウェア、それ設置する設備、安定して稼働させる運用を気にすることなく、必要な時に、必要な構成で、その能力や機能を使えるようになります。これにより、</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インフラの調達や構築に掛かる時間は大幅に削減され、変更にも即応できるようになるのです。</a:t>
            </a:r>
          </a:p>
          <a:p>
            <a:r>
              <a:rPr kumimoji="1" lang="ja-JP" altLang="ja-JP" sz="1200" kern="1200" dirty="0" smtClean="0">
                <a:solidFill>
                  <a:schemeClr val="tx1"/>
                </a:solidFill>
                <a:effectLst/>
                <a:latin typeface="+mn-lt"/>
                <a:ea typeface="+mn-ea"/>
                <a:cs typeface="+mn-cs"/>
              </a:rPr>
              <a:t>このような</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を個々の企業で個別に構築することもできますが、それでは、各企業が膨大な設備投資を担わなくてはなりません。ならば、この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を複数の企業で共用すればいいわけです。例えば、私たちが電気を使うとき、発電所の設備や運用を気にすることがないように、そして、使った分を電気料金のように支払えているのと同じように</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インフラを使えれば、個々の企業が個別に大きな設備投資をしなくてもすみます。</a:t>
            </a: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に、システム資源の使った分を計測し課金する機能や容易に使いこなすためのメニューを用意したサービスが登場しています。それが、パブリック・クラウドのひとつである</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NTT</a:t>
            </a:r>
            <a:r>
              <a:rPr kumimoji="1" lang="ja-JP" altLang="ja-JP" sz="1200" kern="1200" dirty="0" smtClean="0">
                <a:solidFill>
                  <a:schemeClr val="tx1"/>
                </a:solidFill>
                <a:effectLst/>
                <a:latin typeface="+mn-lt"/>
                <a:ea typeface="+mn-ea"/>
                <a:cs typeface="+mn-cs"/>
              </a:rPr>
              <a:t>コミュニケーションズの</a:t>
            </a:r>
            <a:r>
              <a:rPr kumimoji="1" lang="en-US" altLang="ja-JP" sz="1200" kern="1200" dirty="0" err="1" smtClean="0">
                <a:solidFill>
                  <a:schemeClr val="tx1"/>
                </a:solidFill>
                <a:effectLst/>
                <a:latin typeface="+mn-lt"/>
                <a:ea typeface="+mn-ea"/>
                <a:cs typeface="+mn-cs"/>
              </a:rPr>
              <a:t>cloudn</a:t>
            </a:r>
            <a:r>
              <a:rPr kumimoji="1" lang="ja-JP" altLang="ja-JP" sz="1200" kern="1200" dirty="0" smtClean="0">
                <a:solidFill>
                  <a:schemeClr val="tx1"/>
                </a:solidFill>
                <a:effectLst/>
                <a:latin typeface="+mn-lt"/>
                <a:ea typeface="+mn-ea"/>
                <a:cs typeface="+mn-cs"/>
              </a:rPr>
              <a:t>（クラウド・エヌ）、</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SoftLayer</a:t>
            </a:r>
            <a:r>
              <a:rPr kumimoji="1" lang="ja-JP" altLang="ja-JP" sz="1200" kern="1200" dirty="0" smtClean="0">
                <a:solidFill>
                  <a:schemeClr val="tx1"/>
                </a:solidFill>
                <a:effectLst/>
                <a:latin typeface="+mn-lt"/>
                <a:ea typeface="+mn-ea"/>
                <a:cs typeface="+mn-cs"/>
              </a:rPr>
              <a:t>などがこのサービスです。</a:t>
            </a:r>
          </a:p>
          <a:p>
            <a:r>
              <a:rPr kumimoji="1" lang="ja-JP" altLang="ja-JP" sz="1200" kern="1200" dirty="0" smtClean="0">
                <a:solidFill>
                  <a:schemeClr val="tx1"/>
                </a:solidFill>
                <a:effectLst/>
                <a:latin typeface="+mn-lt"/>
                <a:ea typeface="+mn-ea"/>
                <a:cs typeface="+mn-cs"/>
              </a:rPr>
              <a:t>もちろん、個別の構成や運用にこだわる企業は、独自に</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を構築する場合もあります。このような仕組みをプライベート・クラウドと呼びます。そして、そんなふたつの</a:t>
            </a:r>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を組み合わせて、コストパフォーマンスの高い</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インフラを構築しようというという使い方もあります。これをハイブリッド・クラウドと呼んでいます。</a:t>
            </a:r>
          </a:p>
          <a:p>
            <a:r>
              <a:rPr kumimoji="1" lang="en-US" altLang="ja-JP" sz="1200" kern="1200" dirty="0" smtClean="0">
                <a:solidFill>
                  <a:schemeClr val="tx1"/>
                </a:solidFill>
                <a:effectLst/>
                <a:latin typeface="+mn-lt"/>
                <a:ea typeface="+mn-ea"/>
                <a:cs typeface="+mn-cs"/>
              </a:rPr>
              <a:t>SDI</a:t>
            </a:r>
            <a:r>
              <a:rPr kumimoji="1" lang="ja-JP" altLang="ja-JP" sz="1200" kern="1200" dirty="0" smtClean="0">
                <a:solidFill>
                  <a:schemeClr val="tx1"/>
                </a:solidFill>
                <a:effectLst/>
                <a:latin typeface="+mn-lt"/>
                <a:ea typeface="+mn-ea"/>
                <a:cs typeface="+mn-cs"/>
              </a:rPr>
              <a:t>は、こんなクラウド・コンピューティングを支える技術でもあるのです。</a:t>
            </a:r>
          </a:p>
          <a:p>
            <a:r>
              <a:rPr kumimoji="1" lang="ja-JP" altLang="ja-JP" sz="1200" kern="1200" dirty="0" smtClean="0">
                <a:solidFill>
                  <a:schemeClr val="tx1"/>
                </a:solidFill>
                <a:effectLst/>
                <a:latin typeface="+mn-lt"/>
                <a:ea typeface="+mn-ea"/>
                <a:cs typeface="+mn-cs"/>
              </a:rPr>
              <a:t/>
            </a:r>
            <a:br>
              <a:rPr kumimoji="1" lang="ja-JP" altLang="ja-JP" sz="1200" kern="1200" dirty="0" smtClean="0">
                <a:solidFill>
                  <a:schemeClr val="tx1"/>
                </a:solidFill>
                <a:effectLst/>
                <a:latin typeface="+mn-lt"/>
                <a:ea typeface="+mn-ea"/>
                <a:cs typeface="+mn-cs"/>
              </a:rPr>
            </a:b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73959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76206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defTabSz="880216"/>
            <a:fld id="{FBC5899A-EF30-4F3F-9CB5-D11D0986BF5C}" type="slidenum">
              <a:rPr lang="ja-JP" altLang="en-US" sz="1100">
                <a:latin typeface="Times New Roman" pitchFamily="18" charset="0"/>
              </a:rPr>
              <a:pPr defTabSz="880216"/>
              <a:t>11</a:t>
            </a:fld>
            <a:endParaRPr lang="en-US" altLang="ja-JP" sz="1100" dirty="0">
              <a:latin typeface="Times New Roman" pitchFamily="18" charset="0"/>
            </a:endParaRPr>
          </a:p>
        </p:txBody>
      </p:sp>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p:spPr>
        <p:txBody>
          <a:bodyPr lIns="87436" tIns="43718" rIns="87436" bIns="43718"/>
          <a:lstStyle/>
          <a:p>
            <a:endParaRPr lang="ja-JP" altLang="en-US" dirty="0" smtClean="0"/>
          </a:p>
        </p:txBody>
      </p:sp>
      <p:sp>
        <p:nvSpPr>
          <p:cNvPr id="76804" name="スライド番号プレースホルダ 3"/>
          <p:cNvSpPr txBox="1">
            <a:spLocks noGrp="1"/>
          </p:cNvSpPr>
          <p:nvPr/>
        </p:nvSpPr>
        <p:spPr bwMode="auto">
          <a:xfrm>
            <a:off x="3883409" y="8684773"/>
            <a:ext cx="2973011" cy="457779"/>
          </a:xfrm>
          <a:prstGeom prst="rect">
            <a:avLst/>
          </a:prstGeom>
          <a:noFill/>
          <a:ln w="9525">
            <a:noFill/>
            <a:miter lim="800000"/>
            <a:headEnd/>
            <a:tailEnd/>
          </a:ln>
        </p:spPr>
        <p:txBody>
          <a:bodyPr lIns="87436" tIns="43718" rIns="87436" bIns="43718" anchor="b"/>
          <a:lstStyle/>
          <a:p>
            <a:pPr algn="r" defTabSz="875710"/>
            <a:fld id="{55CA22B7-2558-4155-9740-A07BC084F0D6}" type="slidenum">
              <a:rPr lang="ja-JP" altLang="en-US">
                <a:solidFill>
                  <a:schemeClr val="tx1"/>
                </a:solidFill>
                <a:ea typeface="ＭＳ Ｐゴシック" charset="-128"/>
              </a:rPr>
              <a:pPr algn="r" defTabSz="875710"/>
              <a:t>11</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48142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【図解】コレ１枚でわかるアジャイル開発</a:t>
            </a:r>
          </a:p>
          <a:p>
            <a:r>
              <a:rPr kumimoji="1" lang="ja-JP" altLang="ja-JP" sz="1200" kern="1200" dirty="0" smtClean="0">
                <a:solidFill>
                  <a:schemeClr val="tx1"/>
                </a:solidFill>
                <a:effectLst/>
                <a:latin typeface="+mn-lt"/>
                <a:ea typeface="+mn-ea"/>
                <a:cs typeface="+mn-cs"/>
              </a:rPr>
              <a:t>ユーザーの要求は時間とともに変化します。ビジネス・スピードが加速するなか、この要求が変化するスピードもまた速まっています。いま、情報システムの開発には、このような変化への即応性がこれまでになく求められているのです。</a:t>
            </a:r>
          </a:p>
          <a:p>
            <a:r>
              <a:rPr kumimoji="1" lang="ja-JP" altLang="ja-JP" sz="1200" kern="1200" dirty="0" smtClean="0">
                <a:solidFill>
                  <a:schemeClr val="tx1"/>
                </a:solidFill>
                <a:effectLst/>
                <a:latin typeface="+mn-lt"/>
                <a:ea typeface="+mn-ea"/>
                <a:cs typeface="+mn-cs"/>
              </a:rPr>
              <a:t>しかし、従来は、作るべきシステムの要件を「すべて」決めてしまってから開発をスタートする「ウォーターフォール」手法が主流でしたが、このようなやり方では対応できない事態も増えてきたのです。そこで、注目されているのがアジャイル開発です。</a:t>
            </a:r>
          </a:p>
          <a:p>
            <a:r>
              <a:rPr kumimoji="1" lang="ja-JP" altLang="ja-JP" sz="1200" kern="1200" dirty="0" smtClean="0">
                <a:solidFill>
                  <a:schemeClr val="tx1"/>
                </a:solidFill>
                <a:effectLst/>
                <a:latin typeface="+mn-lt"/>
                <a:ea typeface="+mn-ea"/>
                <a:cs typeface="+mn-cs"/>
              </a:rPr>
              <a:t>アジャイル開発の本質は、「全部作らない」ことです。これが、ウォーターフォール開発と本質的に異なる点です。アジャイル開発は、「業務上必要性が高い機能や業務プロセスを選別し、優先順位を決めて、そこにリソースを傾注することで、本当に使うシステムのみを作り上げよう」という考え方です。結果として、短期間、高品質での開発が実現するのです。</a:t>
            </a:r>
          </a:p>
          <a:p>
            <a:r>
              <a:rPr kumimoji="1" lang="ja-JP" altLang="ja-JP" sz="1200" kern="1200" dirty="0" smtClean="0">
                <a:solidFill>
                  <a:schemeClr val="tx1"/>
                </a:solidFill>
                <a:effectLst/>
                <a:latin typeface="+mn-lt"/>
                <a:ea typeface="+mn-ea"/>
                <a:cs typeface="+mn-cs"/>
              </a:rPr>
              <a:t>一方、ウォーターフォール開発は、「全部作る」を前提とします。そのため、ユーザーの要求がすべて決まらなければ開発に着手できません。そのため、将来使うかもしれない機能とともに、推測を交えて仕様を固めてゆきます。また、いったん作り始めると、途中で変更することは難しく、すべてを作り上げることが優先されます。変更や品質保証は全部コードを書き終えた最後の最後に対応しなければなりません。</a:t>
            </a:r>
          </a:p>
          <a:p>
            <a:r>
              <a:rPr kumimoji="1" lang="ja-JP" altLang="ja-JP" sz="1200" kern="1200" dirty="0" smtClean="0">
                <a:solidFill>
                  <a:schemeClr val="tx1"/>
                </a:solidFill>
                <a:effectLst/>
                <a:latin typeface="+mn-lt"/>
                <a:ea typeface="+mn-ea"/>
                <a:cs typeface="+mn-cs"/>
              </a:rPr>
              <a:t>アジャイル開発の手法を使っても、「全部作る」のであれば、ウォーターフォールと本質的には何も変わりません。アジャイル開発は「全部作らない」かわりに、短期間・高品質・変更への柔軟性を担保しようというもので、「全部作る」こととトレードオフの関係にあのです。</a:t>
            </a:r>
          </a:p>
          <a:p>
            <a:r>
              <a:rPr kumimoji="1" lang="ja-JP" altLang="ja-JP" sz="1200" kern="1200" dirty="0" smtClean="0">
                <a:solidFill>
                  <a:schemeClr val="tx1"/>
                </a:solidFill>
                <a:effectLst/>
                <a:latin typeface="+mn-lt"/>
                <a:ea typeface="+mn-ea"/>
                <a:cs typeface="+mn-cs"/>
              </a:rPr>
              <a:t>アジャイル開発では、「ビジネス価値の高い＝業務を遂行上必須」のプロセスを実現する機能に絞り込んで開発対象を決めてゆきます。「必要かどうかわからない」、「あったほうがいいかもしれない」は、作りません。そして、おおよその工数と期間の見通しを立てて開発を始めます。</a:t>
            </a:r>
          </a:p>
          <a:p>
            <a:r>
              <a:rPr kumimoji="1" lang="ja-JP" altLang="ja-JP" sz="1200" kern="1200" dirty="0" smtClean="0">
                <a:solidFill>
                  <a:schemeClr val="tx1"/>
                </a:solidFill>
                <a:effectLst/>
                <a:latin typeface="+mn-lt"/>
                <a:ea typeface="+mn-ea"/>
                <a:cs typeface="+mn-cs"/>
              </a:rPr>
              <a:t>ビジネス価値で優先順位を決められた機能を順次完成させてゆくため、途中で優先順位が変われば入れ替えることができるので、変更要求に柔軟に対応できるのです。</a:t>
            </a:r>
          </a:p>
          <a:p>
            <a:r>
              <a:rPr kumimoji="1" lang="ja-JP" altLang="ja-JP" sz="1200" kern="1200" dirty="0" smtClean="0">
                <a:solidFill>
                  <a:schemeClr val="tx1"/>
                </a:solidFill>
                <a:effectLst/>
                <a:latin typeface="+mn-lt"/>
                <a:ea typeface="+mn-ea"/>
                <a:cs typeface="+mn-cs"/>
              </a:rPr>
              <a:t>重要なところから完成させるので、重要なところほど早い段階から検証されバグは徹底して潰されます。また、後期になるほど重要度が低くなるので、問題が生じても全体への影響は少なく品質は高まります。</a:t>
            </a:r>
          </a:p>
          <a:p>
            <a:r>
              <a:rPr kumimoji="1" lang="ja-JP" altLang="ja-JP" sz="1200" kern="1200" dirty="0" smtClean="0">
                <a:solidFill>
                  <a:schemeClr val="tx1"/>
                </a:solidFill>
                <a:effectLst/>
                <a:latin typeface="+mn-lt"/>
                <a:ea typeface="+mn-ea"/>
                <a:cs typeface="+mn-cs"/>
              </a:rPr>
              <a:t>アジャイル開発の狙いを整理すれば、次の３つになるでしょう。</a:t>
            </a:r>
          </a:p>
          <a:p>
            <a:pPr lvl="0"/>
            <a:r>
              <a:rPr kumimoji="1" lang="ja-JP" altLang="ja-JP" sz="1200" kern="1200" dirty="0" smtClean="0">
                <a:solidFill>
                  <a:schemeClr val="tx1"/>
                </a:solidFill>
                <a:effectLst/>
                <a:latin typeface="+mn-lt"/>
                <a:ea typeface="+mn-ea"/>
                <a:cs typeface="+mn-cs"/>
              </a:rPr>
              <a:t>予測できない未来を推測で決めさせず、本当に使うシステムだけを作ることでムダな開発投資をさせない。</a:t>
            </a:r>
          </a:p>
          <a:p>
            <a:pPr lvl="0"/>
            <a:r>
              <a:rPr kumimoji="1" lang="ja-JP" altLang="ja-JP" sz="1200" kern="1200" dirty="0" smtClean="0">
                <a:solidFill>
                  <a:schemeClr val="tx1"/>
                </a:solidFill>
                <a:effectLst/>
                <a:latin typeface="+mn-lt"/>
                <a:ea typeface="+mn-ea"/>
                <a:cs typeface="+mn-cs"/>
              </a:rPr>
              <a:t>変更要求に柔軟に対応し、納得して使えるシステムを実現する。</a:t>
            </a:r>
          </a:p>
          <a:p>
            <a:pPr lvl="0"/>
            <a:r>
              <a:rPr kumimoji="1" lang="ja-JP" altLang="ja-JP" sz="1200" kern="1200" dirty="0" smtClean="0">
                <a:solidFill>
                  <a:schemeClr val="tx1"/>
                </a:solidFill>
                <a:effectLst/>
                <a:latin typeface="+mn-lt"/>
                <a:ea typeface="+mn-ea"/>
                <a:cs typeface="+mn-cs"/>
              </a:rPr>
              <a:t>納得できる予算と期間の中で最善の機能と品質を実現する。</a:t>
            </a:r>
          </a:p>
          <a:p>
            <a:r>
              <a:rPr kumimoji="1" lang="ja-JP" altLang="ja-JP" sz="1200" kern="1200" dirty="0" smtClean="0">
                <a:solidFill>
                  <a:schemeClr val="tx1"/>
                </a:solidFill>
                <a:effectLst/>
                <a:latin typeface="+mn-lt"/>
                <a:ea typeface="+mn-ea"/>
                <a:cs typeface="+mn-cs"/>
              </a:rPr>
              <a:t>そもそもアジャイル開発が生まれるきっかけは、</a:t>
            </a:r>
            <a:r>
              <a:rPr kumimoji="1" lang="en-US" altLang="ja-JP" sz="1200" kern="1200" dirty="0" smtClean="0">
                <a:solidFill>
                  <a:schemeClr val="tx1"/>
                </a:solidFill>
                <a:effectLst/>
                <a:latin typeface="+mn-lt"/>
                <a:ea typeface="+mn-ea"/>
                <a:cs typeface="+mn-cs"/>
              </a:rPr>
              <a:t>1986</a:t>
            </a:r>
            <a:r>
              <a:rPr kumimoji="1" lang="ja-JP" altLang="ja-JP" sz="1200" kern="1200" dirty="0" smtClean="0">
                <a:solidFill>
                  <a:schemeClr val="tx1"/>
                </a:solidFill>
                <a:effectLst/>
                <a:latin typeface="+mn-lt"/>
                <a:ea typeface="+mn-ea"/>
                <a:cs typeface="+mn-cs"/>
              </a:rPr>
              <a:t>年に日本の経営学者である野中郁次郎氏と竹内弘高氏が、日本の製造業の高い生産性と効率を研究した論文をハーバード・ビジネスレビュー誌に掲載したことにあります。それを読んだジェフ・サザーランド（</a:t>
            </a:r>
            <a:r>
              <a:rPr kumimoji="1" lang="en-US" altLang="ja-JP" sz="1200" kern="1200" dirty="0" smtClean="0">
                <a:solidFill>
                  <a:schemeClr val="tx1"/>
                </a:solidFill>
                <a:effectLst/>
                <a:latin typeface="+mn-lt"/>
                <a:ea typeface="+mn-ea"/>
                <a:cs typeface="+mn-cs"/>
              </a:rPr>
              <a:t>Jeff Sutherland</a:t>
            </a:r>
            <a:r>
              <a:rPr kumimoji="1" lang="ja-JP" altLang="ja-JP" sz="1200" kern="1200" dirty="0" smtClean="0">
                <a:solidFill>
                  <a:schemeClr val="tx1"/>
                </a:solidFill>
                <a:effectLst/>
                <a:latin typeface="+mn-lt"/>
                <a:ea typeface="+mn-ea"/>
                <a:cs typeface="+mn-cs"/>
              </a:rPr>
              <a:t>）氏らが、システム開発への適用を考え、</a:t>
            </a:r>
            <a:r>
              <a:rPr kumimoji="1" lang="en-US" altLang="ja-JP" sz="1200" kern="1200" dirty="0" smtClean="0">
                <a:solidFill>
                  <a:schemeClr val="tx1"/>
                </a:solidFill>
                <a:effectLst/>
                <a:latin typeface="+mn-lt"/>
                <a:ea typeface="+mn-ea"/>
                <a:cs typeface="+mn-cs"/>
              </a:rPr>
              <a:t>1990</a:t>
            </a:r>
            <a:r>
              <a:rPr kumimoji="1" lang="ja-JP" altLang="ja-JP" sz="1200" kern="1200" dirty="0" smtClean="0">
                <a:solidFill>
                  <a:schemeClr val="tx1"/>
                </a:solidFill>
                <a:effectLst/>
                <a:latin typeface="+mn-lt"/>
                <a:ea typeface="+mn-ea"/>
                <a:cs typeface="+mn-cs"/>
              </a:rPr>
              <a:t>年代半ばにアジャイル開発の方法論としてまとめました。ですから、アジャイル開発には、伝統的な日本の「ものづくり」にある、「不断の改善により、品質と生産性の向上を両立させる」という精神が、埋め込まれているといっても良いでしょう。</a:t>
            </a:r>
          </a:p>
          <a:p>
            <a:r>
              <a:rPr kumimoji="1" lang="en-US" altLang="ja-JP" sz="1200" kern="1200" dirty="0" smtClean="0">
                <a:solidFill>
                  <a:schemeClr val="tx1"/>
                </a:solidFill>
                <a:effectLst/>
                <a:latin typeface="+mn-lt"/>
                <a:ea typeface="+mn-ea"/>
                <a:cs typeface="+mn-cs"/>
              </a:rPr>
              <a:t> </a:t>
            </a:r>
            <a:endParaRPr kumimoji="1" lang="ja-JP" altLang="ja-JP" sz="1200" kern="1200" smtClean="0">
              <a:solidFill>
                <a:schemeClr val="tx1"/>
              </a:solidFill>
              <a:effectLst/>
              <a:latin typeface="+mn-lt"/>
              <a:ea typeface="+mn-ea"/>
              <a:cs typeface="+mn-cs"/>
            </a:endParaRP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06371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pPr defTabSz="880216"/>
            <a:fld id="{FBC5899A-EF30-4F3F-9CB5-D11D0986BF5C}" type="slidenum">
              <a:rPr lang="ja-JP" altLang="en-US" sz="1100">
                <a:latin typeface="Times New Roman" pitchFamily="18" charset="0"/>
              </a:rPr>
              <a:pPr defTabSz="880216"/>
              <a:t>13</a:t>
            </a:fld>
            <a:endParaRPr lang="en-US" altLang="ja-JP" sz="1100" dirty="0">
              <a:latin typeface="Times New Roman" pitchFamily="18" charset="0"/>
            </a:endParaRPr>
          </a:p>
        </p:txBody>
      </p:sp>
      <p:sp>
        <p:nvSpPr>
          <p:cNvPr id="76802" name="スライド イメージ プレースホルダ 1"/>
          <p:cNvSpPr>
            <a:spLocks noGrp="1" noRot="1" noChangeAspect="1" noTextEdit="1"/>
          </p:cNvSpPr>
          <p:nvPr>
            <p:ph type="sldImg"/>
          </p:nvPr>
        </p:nvSpPr>
        <p:spPr>
          <a:ln/>
        </p:spPr>
      </p:sp>
      <p:sp>
        <p:nvSpPr>
          <p:cNvPr id="76803" name="ノート プレースホルダ 2"/>
          <p:cNvSpPr>
            <a:spLocks noGrp="1"/>
          </p:cNvSpPr>
          <p:nvPr>
            <p:ph type="body" idx="1"/>
          </p:nvPr>
        </p:nvSpPr>
        <p:spPr>
          <a:noFill/>
          <a:ln/>
        </p:spPr>
        <p:txBody>
          <a:bodyPr lIns="87436" tIns="43718" rIns="87436" bIns="43718"/>
          <a:lstStyle/>
          <a:p>
            <a:endParaRPr lang="ja-JP" altLang="en-US" dirty="0" smtClean="0"/>
          </a:p>
        </p:txBody>
      </p:sp>
      <p:sp>
        <p:nvSpPr>
          <p:cNvPr id="76804" name="スライド番号プレースホルダ 3"/>
          <p:cNvSpPr txBox="1">
            <a:spLocks noGrp="1"/>
          </p:cNvSpPr>
          <p:nvPr/>
        </p:nvSpPr>
        <p:spPr bwMode="auto">
          <a:xfrm>
            <a:off x="3883409" y="8684773"/>
            <a:ext cx="2973011" cy="457779"/>
          </a:xfrm>
          <a:prstGeom prst="rect">
            <a:avLst/>
          </a:prstGeom>
          <a:noFill/>
          <a:ln w="9525">
            <a:noFill/>
            <a:miter lim="800000"/>
            <a:headEnd/>
            <a:tailEnd/>
          </a:ln>
        </p:spPr>
        <p:txBody>
          <a:bodyPr lIns="87436" tIns="43718" rIns="87436" bIns="43718" anchor="b"/>
          <a:lstStyle/>
          <a:p>
            <a:pPr algn="r" defTabSz="875710"/>
            <a:fld id="{55CA22B7-2558-4155-9740-A07BC084F0D6}" type="slidenum">
              <a:rPr lang="ja-JP" altLang="en-US">
                <a:solidFill>
                  <a:schemeClr val="tx1"/>
                </a:solidFill>
                <a:ea typeface="ＭＳ Ｐゴシック" charset="-128"/>
              </a:rPr>
              <a:pPr algn="r" defTabSz="875710"/>
              <a:t>13</a:t>
            </a:fld>
            <a:endParaRPr lang="en-US" altLang="ja-JP" dirty="0">
              <a:solidFill>
                <a:schemeClr val="tx1"/>
              </a:solidFill>
              <a:ea typeface="ＭＳ Ｐゴシック" charset="-128"/>
            </a:endParaRPr>
          </a:p>
        </p:txBody>
      </p:sp>
    </p:spTree>
    <p:extLst>
      <p:ext uri="{BB962C8B-B14F-4D97-AF65-F5344CB8AC3E}">
        <p14:creationId xmlns:p14="http://schemas.microsoft.com/office/powerpoint/2010/main" val="189452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サーバー仮想化」の手段として、広く使われているのが、ハイパーバイザを使った仮想化です。ハイパーバイザとは、仮想化を実現するソフトウェアのことで、ハードウェアに搭載されているプロセッサーやメモリの使用時間やストレージの容量を細かく分割して複数のユーザーに割り当てる機能を持っています。ユーザーは、割り当てられたシステム資源をそれぞれ占有使用することで、物理的には一台のハードウェアであるにもかかわらず、自分専用の個別サーバーが割り当てられているように見せかけることができるのです。この見かけ上のひとつひとつのサーバーを「仮想サーバー」または、「仮想マシン」と言い、それを実現するソフトウェアには、</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ESXi</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Citrix</a:t>
            </a:r>
            <a:r>
              <a:rPr kumimoji="1" lang="ja-JP" altLang="ja-JP"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Xen</a:t>
            </a:r>
            <a:r>
              <a:rPr kumimoji="1" lang="en-US" altLang="ja-JP" sz="1200" kern="1200" dirty="0" smtClean="0">
                <a:solidFill>
                  <a:schemeClr val="tx1"/>
                </a:solidFill>
                <a:effectLst/>
                <a:latin typeface="+mn-lt"/>
                <a:ea typeface="+mn-ea"/>
                <a:cs typeface="+mn-cs"/>
              </a:rPr>
              <a:t> Server</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Hyper-V</a:t>
            </a:r>
            <a:r>
              <a:rPr kumimoji="1" lang="ja-JP" altLang="ja-JP" sz="1200" kern="1200" dirty="0" smtClean="0">
                <a:solidFill>
                  <a:schemeClr val="tx1"/>
                </a:solidFill>
                <a:effectLst/>
                <a:latin typeface="+mn-lt"/>
                <a:ea typeface="+mn-ea"/>
                <a:cs typeface="+mn-cs"/>
              </a:rPr>
              <a:t>などがあります。</a:t>
            </a:r>
          </a:p>
          <a:p>
            <a:r>
              <a:rPr kumimoji="1" lang="ja-JP" altLang="ja-JP" sz="1200" kern="1200" dirty="0" smtClean="0">
                <a:solidFill>
                  <a:schemeClr val="tx1"/>
                </a:solidFill>
                <a:effectLst/>
                <a:latin typeface="+mn-lt"/>
                <a:ea typeface="+mn-ea"/>
                <a:cs typeface="+mn-cs"/>
              </a:rPr>
              <a:t>「サーバー仮想化」を実現するもうひとつのやり方として、コンテナを使う方法があります。この方法は、ひとつの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にコンテナと言われる「独立したサーバーと同様の振る舞いをする区画」を複数作り、それを個別のユーザーやサービスに割り当てます。利用するユーザーやサービスから見れば、あたかも独立した個別サーバーのように、別々のサーバーが動いているように見える点は、ハイパーバイザを使う場合と同様です。しかし、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上で実現するので、全てのコンテナは同じ</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しか使えません。ハイパーバイザならそれより一段下のレベル、つまりハードウェアのサーバーと同じ振る舞いをする仮想サーバーを実現しますので、仮想サーバー毎に別々の</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を稼働させることができますので、この点は異なります。</a:t>
            </a:r>
          </a:p>
          <a:p>
            <a:r>
              <a:rPr kumimoji="1" lang="ja-JP" altLang="ja-JP" sz="1200" kern="1200" dirty="0" smtClean="0">
                <a:solidFill>
                  <a:schemeClr val="tx1"/>
                </a:solidFill>
                <a:effectLst/>
                <a:latin typeface="+mn-lt"/>
                <a:ea typeface="+mn-ea"/>
                <a:cs typeface="+mn-cs"/>
              </a:rPr>
              <a:t>その一方で、コンテナは、ハイパーバイザのように、個別に</a:t>
            </a:r>
            <a:r>
              <a:rPr kumimoji="1" lang="en-US" altLang="ja-JP" sz="1200" kern="1200" dirty="0" smtClean="0">
                <a:solidFill>
                  <a:schemeClr val="tx1"/>
                </a:solidFill>
                <a:effectLst/>
                <a:latin typeface="+mn-lt"/>
                <a:ea typeface="+mn-ea"/>
                <a:cs typeface="+mn-cs"/>
              </a:rPr>
              <a:t>CPU</a:t>
            </a:r>
            <a:r>
              <a:rPr kumimoji="1" lang="ja-JP" altLang="ja-JP" sz="1200" kern="1200" dirty="0" smtClean="0">
                <a:solidFill>
                  <a:schemeClr val="tx1"/>
                </a:solidFill>
                <a:effectLst/>
                <a:latin typeface="+mn-lt"/>
                <a:ea typeface="+mn-ea"/>
                <a:cs typeface="+mn-cs"/>
              </a:rPr>
              <a:t>やメモリ、ストレージなどを割り当てる必要がないためシステム資源のオーバーヘッド（仮想化のために割り当てられる資源や能力）が少なくてすみます。そのため、同じ性能のハードウェアであれば、より多くのコンテナを作ることができます。また、コンテナは、それを起動させるためにハイパーバイザ型のように仮想マシンと</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を起動させる手間がかからないため、極めて高速で起動できます。さらにハイパーバイザのように仮想マシンごとに</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を用意する必要がないのでディスク使用量も少なくて済みます。</a:t>
            </a:r>
          </a:p>
          <a:p>
            <a:r>
              <a:rPr kumimoji="1" lang="ja-JP" altLang="ja-JP" sz="1200" kern="1200" dirty="0" smtClean="0">
                <a:solidFill>
                  <a:schemeClr val="tx1"/>
                </a:solidFill>
                <a:effectLst/>
                <a:latin typeface="+mn-lt"/>
                <a:ea typeface="+mn-ea"/>
                <a:cs typeface="+mn-cs"/>
              </a:rPr>
              <a:t>ひとつのコンテナは、</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から見るとひとつのプロセスとみなされます。プロセスとは、プログラムが動いている状態のことです。そのため、他のサーバーにコンテナを移動させて動かすに当たっても、</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上で動くプログラムを移動させるのと同様に、元となるハードウェアの機能や設定に影響を受けることが少なくてすみます。ハイパーバイザでは、元となるハードウェアの機能や構成に依存し、設定情報も引き継がなくてはなりませんが、コンテナは、その必要がなく、マルチ・クラウドやハイブリッド・クラウドのように、異なるクラウドやサーバー間で実行環境を移動させることも容易です。</a:t>
            </a:r>
          </a:p>
          <a:p>
            <a:r>
              <a:rPr kumimoji="1" lang="ja-JP" altLang="ja-JP" sz="1200" kern="1200" dirty="0" smtClean="0">
                <a:solidFill>
                  <a:schemeClr val="tx1"/>
                </a:solidFill>
                <a:effectLst/>
                <a:latin typeface="+mn-lt"/>
                <a:ea typeface="+mn-ea"/>
                <a:cs typeface="+mn-cs"/>
              </a:rPr>
              <a:t>このようなコンテナを実現するソフトウェアを「コンテナ管理ソフトウェア」と言います。そのひとつとして、</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が注目されています。</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とは、</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社が提供する</a:t>
            </a:r>
            <a:r>
              <a:rPr kumimoji="1" lang="en-US" altLang="ja-JP" sz="1200" kern="1200" dirty="0" smtClean="0">
                <a:solidFill>
                  <a:schemeClr val="tx1"/>
                </a:solidFill>
                <a:effectLst/>
                <a:latin typeface="+mn-lt"/>
                <a:ea typeface="+mn-ea"/>
                <a:cs typeface="+mn-cs"/>
              </a:rPr>
              <a:t>Linux</a:t>
            </a:r>
            <a:r>
              <a:rPr kumimoji="1" lang="ja-JP" altLang="ja-JP" sz="1200" kern="1200" dirty="0" smtClean="0">
                <a:solidFill>
                  <a:schemeClr val="tx1"/>
                </a:solidFill>
                <a:effectLst/>
                <a:latin typeface="+mn-lt"/>
                <a:ea typeface="+mn-ea"/>
                <a:cs typeface="+mn-cs"/>
              </a:rPr>
              <a:t>用のコンテナ管理ソフトウェアです。</a:t>
            </a:r>
          </a:p>
          <a:p>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が注目されるようになったのは、そのコンテナを生成する設定を「</a:t>
            </a:r>
            <a:r>
              <a:rPr kumimoji="1" lang="en-US" altLang="ja-JP" sz="1200" kern="1200" dirty="0" err="1" smtClean="0">
                <a:solidFill>
                  <a:schemeClr val="tx1"/>
                </a:solidFill>
                <a:effectLst/>
                <a:latin typeface="+mn-lt"/>
                <a:ea typeface="+mn-ea"/>
                <a:cs typeface="+mn-cs"/>
              </a:rPr>
              <a:t>Dockerfile</a:t>
            </a:r>
            <a:r>
              <a:rPr kumimoji="1" lang="ja-JP" altLang="ja-JP" sz="1200" kern="1200" dirty="0" smtClean="0">
                <a:solidFill>
                  <a:schemeClr val="tx1"/>
                </a:solidFill>
                <a:effectLst/>
                <a:latin typeface="+mn-lt"/>
                <a:ea typeface="+mn-ea"/>
                <a:cs typeface="+mn-cs"/>
              </a:rPr>
              <a:t>」として公開し、それを他のユーザーと共有できる仕組みを設けた点にあります。これによって、他のユーザーが作ったソフトウェアとそれを動かすソフトウェア構築プロセスをそのままに他のサーバーで実行し、同じコンテナを労せずして自分のサーバー上で実現して、ソフトウェアをインストールできるようになったことです。そのためハイブリッド・クラウドやマルチ・クラウドといった利用形態に於いては、大変便利な仕組みです。</a:t>
            </a:r>
          </a:p>
          <a:p>
            <a:r>
              <a:rPr kumimoji="1" lang="ja-JP" altLang="ja-JP" sz="1200" kern="1200" dirty="0" smtClean="0">
                <a:solidFill>
                  <a:schemeClr val="tx1"/>
                </a:solidFill>
                <a:effectLst/>
                <a:latin typeface="+mn-lt"/>
                <a:ea typeface="+mn-ea"/>
                <a:cs typeface="+mn-cs"/>
              </a:rPr>
              <a:t>そのため、</a:t>
            </a:r>
            <a:r>
              <a:rPr kumimoji="1" lang="en-US" altLang="ja-JP" sz="1200" kern="1200" dirty="0" err="1" smtClean="0">
                <a:solidFill>
                  <a:schemeClr val="tx1"/>
                </a:solidFill>
                <a:effectLst/>
                <a:latin typeface="+mn-lt"/>
                <a:ea typeface="+mn-ea"/>
                <a:cs typeface="+mn-cs"/>
              </a:rPr>
              <a:t>Docker</a:t>
            </a:r>
            <a:r>
              <a:rPr kumimoji="1" lang="ja-JP" altLang="ja-JP"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AWS</a:t>
            </a:r>
            <a:r>
              <a:rPr kumimoji="1" lang="ja-JP" altLang="ja-JP" sz="1200" kern="1200" dirty="0" smtClean="0">
                <a:solidFill>
                  <a:schemeClr val="tx1"/>
                </a:solidFill>
                <a:effectLst/>
                <a:latin typeface="+mn-lt"/>
                <a:ea typeface="+mn-ea"/>
                <a:cs typeface="+mn-cs"/>
              </a:rPr>
              <a:t>や</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などのクラウド・サービス・プロバイダーをはじめ、</a:t>
            </a:r>
            <a:r>
              <a:rPr kumimoji="1" lang="en-US" altLang="ja-JP" sz="1200" kern="1200" dirty="0" smtClean="0">
                <a:solidFill>
                  <a:schemeClr val="tx1"/>
                </a:solidFill>
                <a:effectLst/>
                <a:latin typeface="+mn-lt"/>
                <a:ea typeface="+mn-ea"/>
                <a:cs typeface="+mn-cs"/>
              </a:rPr>
              <a:t>VMware</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IBM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Dell</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RedHat</a:t>
            </a:r>
            <a:r>
              <a:rPr kumimoji="1" lang="ja-JP" altLang="ja-JP" sz="1200" kern="1200" dirty="0" smtClean="0">
                <a:solidFill>
                  <a:schemeClr val="tx1"/>
                </a:solidFill>
                <a:effectLst/>
                <a:latin typeface="+mn-lt"/>
                <a:ea typeface="+mn-ea"/>
                <a:cs typeface="+mn-cs"/>
              </a:rPr>
              <a:t>などの大手</a:t>
            </a:r>
            <a:r>
              <a:rPr kumimoji="1" lang="en-US" altLang="ja-JP" sz="1200" kern="1200" dirty="0" smtClean="0">
                <a:solidFill>
                  <a:schemeClr val="tx1"/>
                </a:solidFill>
                <a:effectLst/>
                <a:latin typeface="+mn-lt"/>
                <a:ea typeface="+mn-ea"/>
                <a:cs typeface="+mn-cs"/>
              </a:rPr>
              <a:t>IT</a:t>
            </a:r>
            <a:r>
              <a:rPr kumimoji="1" lang="ja-JP" altLang="ja-JP" sz="1200" kern="1200" dirty="0" smtClean="0">
                <a:solidFill>
                  <a:schemeClr val="tx1"/>
                </a:solidFill>
                <a:effectLst/>
                <a:latin typeface="+mn-lt"/>
                <a:ea typeface="+mn-ea"/>
                <a:cs typeface="+mn-cs"/>
              </a:rPr>
              <a:t>ベンダーが採用を表明しています。また、</a:t>
            </a:r>
            <a:r>
              <a:rPr kumimoji="1" lang="en-US" altLang="ja-JP" sz="1200" kern="1200" dirty="0" smtClean="0">
                <a:solidFill>
                  <a:schemeClr val="tx1"/>
                </a:solidFill>
                <a:effectLst/>
                <a:latin typeface="+mn-lt"/>
                <a:ea typeface="+mn-ea"/>
                <a:cs typeface="+mn-cs"/>
              </a:rPr>
              <a:t>Microsoft</a:t>
            </a:r>
            <a:r>
              <a:rPr kumimoji="1" lang="ja-JP" altLang="ja-JP" sz="1200" kern="1200" dirty="0" smtClean="0">
                <a:solidFill>
                  <a:schemeClr val="tx1"/>
                </a:solidFill>
                <a:effectLst/>
                <a:latin typeface="+mn-lt"/>
                <a:ea typeface="+mn-ea"/>
                <a:cs typeface="+mn-cs"/>
              </a:rPr>
              <a:t>も自社のクラウド・サービスである</a:t>
            </a:r>
            <a:r>
              <a:rPr kumimoji="1" lang="en-US" altLang="ja-JP" sz="1200" kern="1200" dirty="0" smtClean="0">
                <a:solidFill>
                  <a:schemeClr val="tx1"/>
                </a:solidFill>
                <a:effectLst/>
                <a:latin typeface="+mn-lt"/>
                <a:ea typeface="+mn-ea"/>
                <a:cs typeface="+mn-cs"/>
              </a:rPr>
              <a:t>Windows Azure Platform</a:t>
            </a:r>
            <a:r>
              <a:rPr kumimoji="1" lang="ja-JP" altLang="ja-JP" sz="1200" kern="1200" dirty="0" smtClean="0">
                <a:solidFill>
                  <a:schemeClr val="tx1"/>
                </a:solidFill>
                <a:effectLst/>
                <a:latin typeface="+mn-lt"/>
                <a:ea typeface="+mn-ea"/>
                <a:cs typeface="+mn-cs"/>
              </a:rPr>
              <a:t>や次期</a:t>
            </a:r>
            <a:r>
              <a:rPr kumimoji="1" lang="en-US" altLang="ja-JP" sz="1200" kern="1200" dirty="0" smtClean="0">
                <a:solidFill>
                  <a:schemeClr val="tx1"/>
                </a:solidFill>
                <a:effectLst/>
                <a:latin typeface="+mn-lt"/>
                <a:ea typeface="+mn-ea"/>
                <a:cs typeface="+mn-cs"/>
              </a:rPr>
              <a:t>Windows Server</a:t>
            </a:r>
            <a:r>
              <a:rPr kumimoji="1" lang="ja-JP" altLang="ja-JP" sz="1200" kern="1200" smtClean="0">
                <a:solidFill>
                  <a:schemeClr val="tx1"/>
                </a:solidFill>
                <a:effectLst/>
                <a:latin typeface="+mn-lt"/>
                <a:ea typeface="+mn-ea"/>
                <a:cs typeface="+mn-cs"/>
              </a:rPr>
              <a:t>での採用を表明しており、コンテナ型仮想化として広く普及してゆくものと思われます。</a:t>
            </a:r>
          </a:p>
          <a:p>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101315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23</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74428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https://aws.amazon.com/jp/api-gateway/</a:t>
            </a:r>
          </a:p>
          <a:p>
            <a:endParaRPr kumimoji="1" lang="en-US" altLang="ja-JP" dirty="0"/>
          </a:p>
          <a:p>
            <a:r>
              <a:rPr kumimoji="1" lang="ja-JP" altLang="en-US" dirty="0"/>
              <a:t>もちろん</a:t>
            </a:r>
            <a:r>
              <a:rPr kumimoji="1" lang="en-US" altLang="ja-JP" dirty="0"/>
              <a:t>Amazon</a:t>
            </a:r>
            <a:r>
              <a:rPr kumimoji="1" lang="ja-JP" altLang="en-US" dirty="0"/>
              <a:t>も、</a:t>
            </a:r>
            <a:r>
              <a:rPr kumimoji="1" lang="en-US" altLang="ja-JP" dirty="0"/>
              <a:t>API</a:t>
            </a:r>
            <a:r>
              <a:rPr kumimoji="1" lang="ja-JP" altLang="en-US" dirty="0"/>
              <a:t>に注目しています。</a:t>
            </a:r>
            <a:r>
              <a:rPr kumimoji="1" lang="en-US" altLang="ja-JP" dirty="0"/>
              <a:t>IBM</a:t>
            </a:r>
            <a:r>
              <a:rPr kumimoji="1" lang="ja-JP" altLang="en-US" dirty="0"/>
              <a:t>とよく似たサービスの提供を始めました。</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1847710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descr="it_juku_ogp.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54911" y="5347888"/>
            <a:ext cx="2504423" cy="1314822"/>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4.jp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tif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latin typeface="メイリオ"/>
                <a:ea typeface="メイリオ"/>
                <a:cs typeface="メイリオ"/>
              </a:rPr>
              <a:t>DevOps</a:t>
            </a:r>
            <a:r>
              <a:rPr kumimoji="1" lang="ja-JP" altLang="en-US" dirty="0" smtClean="0">
                <a:latin typeface="メイリオ"/>
                <a:ea typeface="メイリオ"/>
                <a:cs typeface="メイリオ"/>
              </a:rPr>
              <a:t>とこれからのシステム開発</a:t>
            </a:r>
            <a:endParaRPr kumimoji="1" lang="ja-JP" altLang="en-US" dirty="0">
              <a:latin typeface="メイリオ"/>
              <a:ea typeface="メイリオ"/>
              <a:cs typeface="メイリオ"/>
            </a:endParaRPr>
          </a:p>
        </p:txBody>
      </p:sp>
      <p:sp>
        <p:nvSpPr>
          <p:cNvPr id="4" name="サブタイトル 3"/>
          <p:cNvSpPr>
            <a:spLocks noGrp="1"/>
          </p:cNvSpPr>
          <p:nvPr>
            <p:ph type="subTitle" idx="1"/>
          </p:nvPr>
        </p:nvSpPr>
        <p:spPr>
          <a:xfrm>
            <a:off x="685800" y="3391244"/>
            <a:ext cx="7772400" cy="1264162"/>
          </a:xfrm>
        </p:spPr>
        <p:txBody>
          <a:bodyPr>
            <a:normAutofit/>
          </a:bodyPr>
          <a:lstStyle/>
          <a:p>
            <a:r>
              <a:rPr kumimoji="1" lang="en-US" altLang="ja-JP" dirty="0" smtClean="0"/>
              <a:t>IT</a:t>
            </a:r>
            <a:r>
              <a:rPr kumimoji="1" lang="ja-JP" altLang="en-US" dirty="0" smtClean="0"/>
              <a:t>ソリューション塾</a:t>
            </a:r>
            <a:r>
              <a:rPr kumimoji="1" lang="ja-JP" altLang="en-US" dirty="0" smtClean="0"/>
              <a:t>・福岡</a:t>
            </a:r>
            <a:endParaRPr kumimoji="1" lang="en-US" altLang="ja-JP" dirty="0" smtClean="0"/>
          </a:p>
          <a:p>
            <a:r>
              <a:rPr kumimoji="1" lang="en-US" altLang="ja-JP" dirty="0" smtClean="0"/>
              <a:t>2016</a:t>
            </a:r>
            <a:r>
              <a:rPr kumimoji="1" lang="ja-JP" altLang="en-US" dirty="0" smtClean="0"/>
              <a:t>年</a:t>
            </a:r>
            <a:r>
              <a:rPr lang="en-US" altLang="ja-JP" dirty="0" smtClean="0"/>
              <a:t>11</a:t>
            </a:r>
            <a:r>
              <a:rPr kumimoji="1" lang="ja-JP" altLang="en-US" dirty="0" smtClean="0"/>
              <a:t>月</a:t>
            </a:r>
            <a:r>
              <a:rPr lang="en-US" altLang="ja-JP" dirty="0" smtClean="0"/>
              <a:t>25</a:t>
            </a:r>
            <a:r>
              <a:rPr lang="ja-JP" altLang="en-US" dirty="0" smtClean="0"/>
              <a:t>日</a:t>
            </a:r>
            <a:endParaRPr kumimoji="1" lang="ja-JP" altLang="en-US" dirty="0"/>
          </a:p>
        </p:txBody>
      </p:sp>
    </p:spTree>
    <p:extLst>
      <p:ext uri="{BB962C8B-B14F-4D97-AF65-F5344CB8AC3E}">
        <p14:creationId xmlns:p14="http://schemas.microsoft.com/office/powerpoint/2010/main" val="2241795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en-US" dirty="0">
                <a:latin typeface="MS PGothic" charset="-128"/>
                <a:ea typeface="MS PGothic" charset="-128"/>
                <a:cs typeface="MS PGothic" charset="-128"/>
              </a:rPr>
              <a:t>ウォーターフォール</a:t>
            </a:r>
            <a:r>
              <a:rPr lang="ja-JP" altLang="en-US" dirty="0">
                <a:latin typeface="MS PGothic" charset="-128"/>
                <a:ea typeface="MS PGothic" charset="-128"/>
                <a:cs typeface="MS PGothic" charset="-128"/>
              </a:rPr>
              <a:t>開発とアジャイル開発</a:t>
            </a:r>
            <a:r>
              <a:rPr lang="ja-JP" altLang="en-US" dirty="0" smtClean="0">
                <a:latin typeface="MS PGothic" charset="-128"/>
                <a:ea typeface="MS PGothic" charset="-128"/>
                <a:cs typeface="MS PGothic" charset="-128"/>
              </a:rPr>
              <a:t>（２）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10</a:t>
            </a:fld>
            <a:endParaRPr kumimoji="1" lang="ja-JP" altLang="en-US"/>
          </a:p>
        </p:txBody>
      </p:sp>
      <p:cxnSp>
        <p:nvCxnSpPr>
          <p:cNvPr id="5" name="直線矢印コネクタ 4"/>
          <p:cNvCxnSpPr/>
          <p:nvPr/>
        </p:nvCxnSpPr>
        <p:spPr>
          <a:xfrm flipV="1">
            <a:off x="323528" y="1916832"/>
            <a:ext cx="13116" cy="40324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323528" y="5949280"/>
            <a:ext cx="74888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3" name="テキスト ボックス 52"/>
          <p:cNvSpPr txBox="1"/>
          <p:nvPr/>
        </p:nvSpPr>
        <p:spPr>
          <a:xfrm>
            <a:off x="170380" y="1663102"/>
            <a:ext cx="800219" cy="276999"/>
          </a:xfrm>
          <a:prstGeom prst="rect">
            <a:avLst/>
          </a:prstGeom>
          <a:noFill/>
        </p:spPr>
        <p:txBody>
          <a:bodyPr wrap="none" rtlCol="0">
            <a:spAutoFit/>
          </a:bodyPr>
          <a:lstStyle/>
          <a:p>
            <a:r>
              <a:rPr kumimoji="1" lang="ja-JP" altLang="en-US" sz="1200" smtClean="0">
                <a:solidFill>
                  <a:srgbClr val="0070C0"/>
                </a:solidFill>
                <a:latin typeface="Meiryo" charset="-128"/>
                <a:ea typeface="Meiryo" charset="-128"/>
                <a:cs typeface="Meiryo" charset="-128"/>
              </a:rPr>
              <a:t>リソース</a:t>
            </a:r>
            <a:endParaRPr kumimoji="1" lang="ja-JP" altLang="en-US" sz="1200" dirty="0">
              <a:solidFill>
                <a:srgbClr val="0070C0"/>
              </a:solidFill>
              <a:latin typeface="Meiryo" charset="-128"/>
              <a:ea typeface="Meiryo" charset="-128"/>
              <a:cs typeface="Meiryo" charset="-128"/>
            </a:endParaRPr>
          </a:p>
        </p:txBody>
      </p:sp>
      <p:grpSp>
        <p:nvGrpSpPr>
          <p:cNvPr id="49" name="図形グループ 48"/>
          <p:cNvGrpSpPr/>
          <p:nvPr/>
        </p:nvGrpSpPr>
        <p:grpSpPr>
          <a:xfrm>
            <a:off x="673224" y="4969437"/>
            <a:ext cx="1107996" cy="837217"/>
            <a:chOff x="5016242" y="867518"/>
            <a:chExt cx="1107996" cy="837217"/>
          </a:xfrm>
        </p:grpSpPr>
        <p:sp>
          <p:nvSpPr>
            <p:cNvPr id="52" name="テキスト ボックス 51"/>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55" name="図 54"/>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56" name="図形グループ 55"/>
            <p:cNvGrpSpPr/>
            <p:nvPr/>
          </p:nvGrpSpPr>
          <p:grpSpPr>
            <a:xfrm>
              <a:off x="5314617" y="1139393"/>
              <a:ext cx="245560" cy="565342"/>
              <a:chOff x="1571691" y="4125162"/>
              <a:chExt cx="969966" cy="2007867"/>
            </a:xfrm>
          </p:grpSpPr>
          <p:sp>
            <p:nvSpPr>
              <p:cNvPr id="57" name="円/楕円 56"/>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フローチャート: 論理積ゲート 57"/>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59" name="図形グループ 58"/>
          <p:cNvGrpSpPr/>
          <p:nvPr/>
        </p:nvGrpSpPr>
        <p:grpSpPr>
          <a:xfrm>
            <a:off x="1646153" y="4969438"/>
            <a:ext cx="1107996" cy="837217"/>
            <a:chOff x="5016242" y="867518"/>
            <a:chExt cx="1107996" cy="837217"/>
          </a:xfrm>
        </p:grpSpPr>
        <p:sp>
          <p:nvSpPr>
            <p:cNvPr id="60" name="テキスト ボックス 59"/>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61" name="図 60"/>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62" name="図形グループ 61"/>
            <p:cNvGrpSpPr/>
            <p:nvPr/>
          </p:nvGrpSpPr>
          <p:grpSpPr>
            <a:xfrm>
              <a:off x="5314617" y="1139393"/>
              <a:ext cx="245560" cy="565342"/>
              <a:chOff x="1571691" y="4125162"/>
              <a:chExt cx="969966" cy="2007867"/>
            </a:xfrm>
          </p:grpSpPr>
          <p:sp>
            <p:nvSpPr>
              <p:cNvPr id="63" name="円/楕円 62"/>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フローチャート: 論理積ゲート 63"/>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5" name="図形グループ 64"/>
          <p:cNvGrpSpPr/>
          <p:nvPr/>
        </p:nvGrpSpPr>
        <p:grpSpPr>
          <a:xfrm>
            <a:off x="2625613" y="4969072"/>
            <a:ext cx="1107996" cy="837217"/>
            <a:chOff x="5016242" y="867518"/>
            <a:chExt cx="1107996" cy="837217"/>
          </a:xfrm>
        </p:grpSpPr>
        <p:sp>
          <p:nvSpPr>
            <p:cNvPr id="66" name="テキスト ボックス 65"/>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67" name="図 66"/>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68" name="図形グループ 67"/>
            <p:cNvGrpSpPr/>
            <p:nvPr/>
          </p:nvGrpSpPr>
          <p:grpSpPr>
            <a:xfrm>
              <a:off x="5314617" y="1139393"/>
              <a:ext cx="245560" cy="565342"/>
              <a:chOff x="1571691" y="4125162"/>
              <a:chExt cx="969966" cy="2007867"/>
            </a:xfrm>
          </p:grpSpPr>
          <p:sp>
            <p:nvSpPr>
              <p:cNvPr id="69" name="円/楕円 68"/>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フローチャート: 論理積ゲート 69"/>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71" name="図形グループ 70"/>
          <p:cNvGrpSpPr/>
          <p:nvPr/>
        </p:nvGrpSpPr>
        <p:grpSpPr>
          <a:xfrm>
            <a:off x="3598542" y="4969073"/>
            <a:ext cx="1107996" cy="837217"/>
            <a:chOff x="5016242" y="867518"/>
            <a:chExt cx="1107996" cy="837217"/>
          </a:xfrm>
        </p:grpSpPr>
        <p:sp>
          <p:nvSpPr>
            <p:cNvPr id="72" name="テキスト ボックス 71"/>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73" name="図 72"/>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74" name="図形グループ 73"/>
            <p:cNvGrpSpPr/>
            <p:nvPr/>
          </p:nvGrpSpPr>
          <p:grpSpPr>
            <a:xfrm>
              <a:off x="5314617" y="1139393"/>
              <a:ext cx="245560" cy="565342"/>
              <a:chOff x="1571691" y="4125162"/>
              <a:chExt cx="969966" cy="2007867"/>
            </a:xfrm>
          </p:grpSpPr>
          <p:sp>
            <p:nvSpPr>
              <p:cNvPr id="75" name="円/楕円 74"/>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フローチャート: 論理積ゲート 75"/>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77" name="図形グループ 76"/>
          <p:cNvGrpSpPr/>
          <p:nvPr/>
        </p:nvGrpSpPr>
        <p:grpSpPr>
          <a:xfrm>
            <a:off x="4571471" y="4973345"/>
            <a:ext cx="1107996" cy="837217"/>
            <a:chOff x="5016242" y="867518"/>
            <a:chExt cx="1107996" cy="837217"/>
          </a:xfrm>
        </p:grpSpPr>
        <p:sp>
          <p:nvSpPr>
            <p:cNvPr id="78" name="テキスト ボックス 77"/>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79" name="図 78"/>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80" name="図形グループ 79"/>
            <p:cNvGrpSpPr/>
            <p:nvPr/>
          </p:nvGrpSpPr>
          <p:grpSpPr>
            <a:xfrm>
              <a:off x="5314617" y="1139393"/>
              <a:ext cx="245560" cy="565342"/>
              <a:chOff x="1571691" y="4125162"/>
              <a:chExt cx="969966" cy="2007867"/>
            </a:xfrm>
          </p:grpSpPr>
          <p:sp>
            <p:nvSpPr>
              <p:cNvPr id="81" name="円/楕円 80"/>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3" name="図形グループ 82"/>
          <p:cNvGrpSpPr/>
          <p:nvPr/>
        </p:nvGrpSpPr>
        <p:grpSpPr>
          <a:xfrm>
            <a:off x="5544400" y="4973346"/>
            <a:ext cx="1107996" cy="837217"/>
            <a:chOff x="5016242" y="867518"/>
            <a:chExt cx="1107996" cy="837217"/>
          </a:xfrm>
        </p:grpSpPr>
        <p:sp>
          <p:nvSpPr>
            <p:cNvPr id="84" name="テキスト ボックス 83"/>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85" name="図 84"/>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86" name="図形グループ 85"/>
            <p:cNvGrpSpPr/>
            <p:nvPr/>
          </p:nvGrpSpPr>
          <p:grpSpPr>
            <a:xfrm>
              <a:off x="5314617" y="1139393"/>
              <a:ext cx="245560" cy="565342"/>
              <a:chOff x="1571691" y="4125162"/>
              <a:chExt cx="969966" cy="2007867"/>
            </a:xfrm>
          </p:grpSpPr>
          <p:sp>
            <p:nvSpPr>
              <p:cNvPr id="87" name="円/楕円 86"/>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フローチャート: 論理積ゲート 87"/>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9" name="図形グループ 88"/>
          <p:cNvGrpSpPr/>
          <p:nvPr/>
        </p:nvGrpSpPr>
        <p:grpSpPr>
          <a:xfrm>
            <a:off x="6523860" y="4972980"/>
            <a:ext cx="1107996" cy="837217"/>
            <a:chOff x="5016242" y="867518"/>
            <a:chExt cx="1107996" cy="837217"/>
          </a:xfrm>
        </p:grpSpPr>
        <p:sp>
          <p:nvSpPr>
            <p:cNvPr id="90" name="テキスト ボックス 89"/>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91" name="図 90"/>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92" name="図形グループ 91"/>
            <p:cNvGrpSpPr/>
            <p:nvPr/>
          </p:nvGrpSpPr>
          <p:grpSpPr>
            <a:xfrm>
              <a:off x="5314617" y="1139393"/>
              <a:ext cx="245560" cy="565342"/>
              <a:chOff x="1571691" y="4125162"/>
              <a:chExt cx="969966" cy="2007867"/>
            </a:xfrm>
          </p:grpSpPr>
          <p:sp>
            <p:nvSpPr>
              <p:cNvPr id="93" name="円/楕円 92"/>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フローチャート: 論理積ゲート 93"/>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101" name="テキスト ボックス 100"/>
          <p:cNvSpPr txBox="1"/>
          <p:nvPr/>
        </p:nvSpPr>
        <p:spPr>
          <a:xfrm>
            <a:off x="7785816" y="5846703"/>
            <a:ext cx="492443" cy="27699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時間</a:t>
            </a:r>
            <a:endParaRPr kumimoji="1" lang="ja-JP" altLang="en-US" sz="1200" dirty="0">
              <a:solidFill>
                <a:srgbClr val="0070C0"/>
              </a:solidFill>
              <a:latin typeface="Meiryo" charset="-128"/>
              <a:ea typeface="Meiryo" charset="-128"/>
              <a:cs typeface="Meiryo" charset="-128"/>
            </a:endParaRPr>
          </a:p>
        </p:txBody>
      </p:sp>
      <p:grpSp>
        <p:nvGrpSpPr>
          <p:cNvPr id="102" name="図形グループ 101"/>
          <p:cNvGrpSpPr/>
          <p:nvPr/>
        </p:nvGrpSpPr>
        <p:grpSpPr>
          <a:xfrm>
            <a:off x="1646153" y="3961967"/>
            <a:ext cx="1107996" cy="837217"/>
            <a:chOff x="5016242" y="867518"/>
            <a:chExt cx="1107996" cy="837217"/>
          </a:xfrm>
        </p:grpSpPr>
        <p:sp>
          <p:nvSpPr>
            <p:cNvPr id="103" name="テキスト ボックス 102"/>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04" name="図 103"/>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05" name="図形グループ 104"/>
            <p:cNvGrpSpPr/>
            <p:nvPr/>
          </p:nvGrpSpPr>
          <p:grpSpPr>
            <a:xfrm>
              <a:off x="5314617" y="1139393"/>
              <a:ext cx="245560" cy="565342"/>
              <a:chOff x="1571691" y="4125162"/>
              <a:chExt cx="969966" cy="2007867"/>
            </a:xfrm>
          </p:grpSpPr>
          <p:sp>
            <p:nvSpPr>
              <p:cNvPr id="106" name="円/楕円 105"/>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フローチャート: 論理積ゲート 106"/>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08" name="図形グループ 107"/>
          <p:cNvGrpSpPr/>
          <p:nvPr/>
        </p:nvGrpSpPr>
        <p:grpSpPr>
          <a:xfrm>
            <a:off x="2625613" y="3961601"/>
            <a:ext cx="1107996" cy="837217"/>
            <a:chOff x="5016242" y="867518"/>
            <a:chExt cx="1107996" cy="837217"/>
          </a:xfrm>
        </p:grpSpPr>
        <p:sp>
          <p:nvSpPr>
            <p:cNvPr id="109" name="テキスト ボックス 108"/>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10" name="図 109"/>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11" name="図形グループ 110"/>
            <p:cNvGrpSpPr/>
            <p:nvPr/>
          </p:nvGrpSpPr>
          <p:grpSpPr>
            <a:xfrm>
              <a:off x="5314617" y="1139393"/>
              <a:ext cx="245560" cy="565342"/>
              <a:chOff x="1571691" y="4125162"/>
              <a:chExt cx="969966" cy="2007867"/>
            </a:xfrm>
          </p:grpSpPr>
          <p:sp>
            <p:nvSpPr>
              <p:cNvPr id="112" name="円/楕円 111"/>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フローチャート: 論理積ゲート 112"/>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14" name="図形グループ 113"/>
          <p:cNvGrpSpPr/>
          <p:nvPr/>
        </p:nvGrpSpPr>
        <p:grpSpPr>
          <a:xfrm>
            <a:off x="3598542" y="3961602"/>
            <a:ext cx="1107996" cy="837217"/>
            <a:chOff x="5016242" y="867518"/>
            <a:chExt cx="1107996" cy="837217"/>
          </a:xfrm>
        </p:grpSpPr>
        <p:sp>
          <p:nvSpPr>
            <p:cNvPr id="115" name="テキスト ボックス 114"/>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16" name="図 115"/>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17" name="図形グループ 116"/>
            <p:cNvGrpSpPr/>
            <p:nvPr/>
          </p:nvGrpSpPr>
          <p:grpSpPr>
            <a:xfrm>
              <a:off x="5314617" y="1139393"/>
              <a:ext cx="245560" cy="565342"/>
              <a:chOff x="1571691" y="4125162"/>
              <a:chExt cx="969966" cy="2007867"/>
            </a:xfrm>
          </p:grpSpPr>
          <p:sp>
            <p:nvSpPr>
              <p:cNvPr id="118" name="円/楕円 117"/>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9" name="フローチャート: 論理積ゲート 118"/>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20" name="図形グループ 119"/>
          <p:cNvGrpSpPr/>
          <p:nvPr/>
        </p:nvGrpSpPr>
        <p:grpSpPr>
          <a:xfrm>
            <a:off x="4571471" y="3965874"/>
            <a:ext cx="1107996" cy="837217"/>
            <a:chOff x="5016242" y="867518"/>
            <a:chExt cx="1107996" cy="837217"/>
          </a:xfrm>
        </p:grpSpPr>
        <p:sp>
          <p:nvSpPr>
            <p:cNvPr id="121" name="テキスト ボックス 120"/>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22" name="図 121"/>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23" name="図形グループ 122"/>
            <p:cNvGrpSpPr/>
            <p:nvPr/>
          </p:nvGrpSpPr>
          <p:grpSpPr>
            <a:xfrm>
              <a:off x="5314617" y="1139393"/>
              <a:ext cx="245560" cy="565342"/>
              <a:chOff x="1571691" y="4125162"/>
              <a:chExt cx="969966" cy="2007867"/>
            </a:xfrm>
          </p:grpSpPr>
          <p:sp>
            <p:nvSpPr>
              <p:cNvPr id="124" name="円/楕円 123"/>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フローチャート: 論理積ゲート 124"/>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26" name="図形グループ 125"/>
          <p:cNvGrpSpPr/>
          <p:nvPr/>
        </p:nvGrpSpPr>
        <p:grpSpPr>
          <a:xfrm>
            <a:off x="5544400" y="3965875"/>
            <a:ext cx="1107996" cy="837217"/>
            <a:chOff x="5016242" y="867518"/>
            <a:chExt cx="1107996" cy="837217"/>
          </a:xfrm>
        </p:grpSpPr>
        <p:sp>
          <p:nvSpPr>
            <p:cNvPr id="127" name="テキスト ボックス 126"/>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28" name="図 127"/>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29" name="図形グループ 128"/>
            <p:cNvGrpSpPr/>
            <p:nvPr/>
          </p:nvGrpSpPr>
          <p:grpSpPr>
            <a:xfrm>
              <a:off x="5314617" y="1139393"/>
              <a:ext cx="245560" cy="565342"/>
              <a:chOff x="1571691" y="4125162"/>
              <a:chExt cx="969966" cy="2007867"/>
            </a:xfrm>
          </p:grpSpPr>
          <p:sp>
            <p:nvSpPr>
              <p:cNvPr id="130" name="円/楕円 129"/>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フローチャート: 論理積ゲート 130"/>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32" name="図形グループ 131"/>
          <p:cNvGrpSpPr/>
          <p:nvPr/>
        </p:nvGrpSpPr>
        <p:grpSpPr>
          <a:xfrm>
            <a:off x="6523860" y="3965509"/>
            <a:ext cx="1107996" cy="837217"/>
            <a:chOff x="5016242" y="867518"/>
            <a:chExt cx="1107996" cy="837217"/>
          </a:xfrm>
        </p:grpSpPr>
        <p:sp>
          <p:nvSpPr>
            <p:cNvPr id="133" name="テキスト ボックス 132"/>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34" name="図 133"/>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35" name="図形グループ 134"/>
            <p:cNvGrpSpPr/>
            <p:nvPr/>
          </p:nvGrpSpPr>
          <p:grpSpPr>
            <a:xfrm>
              <a:off x="5314617" y="1139393"/>
              <a:ext cx="245560" cy="565342"/>
              <a:chOff x="1571691" y="4125162"/>
              <a:chExt cx="969966" cy="2007867"/>
            </a:xfrm>
          </p:grpSpPr>
          <p:sp>
            <p:nvSpPr>
              <p:cNvPr id="136" name="円/楕円 135"/>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7" name="フローチャート: 論理積ゲート 136"/>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38" name="図形グループ 137"/>
          <p:cNvGrpSpPr/>
          <p:nvPr/>
        </p:nvGrpSpPr>
        <p:grpSpPr>
          <a:xfrm>
            <a:off x="2625613" y="2955748"/>
            <a:ext cx="1107996" cy="837217"/>
            <a:chOff x="5016242" y="867518"/>
            <a:chExt cx="1107996" cy="837217"/>
          </a:xfrm>
        </p:grpSpPr>
        <p:sp>
          <p:nvSpPr>
            <p:cNvPr id="139" name="テキスト ボックス 138"/>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40" name="図 139"/>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41" name="図形グループ 140"/>
            <p:cNvGrpSpPr/>
            <p:nvPr/>
          </p:nvGrpSpPr>
          <p:grpSpPr>
            <a:xfrm>
              <a:off x="5314617" y="1139393"/>
              <a:ext cx="245560" cy="565342"/>
              <a:chOff x="1571691" y="4125162"/>
              <a:chExt cx="969966" cy="2007867"/>
            </a:xfrm>
          </p:grpSpPr>
          <p:sp>
            <p:nvSpPr>
              <p:cNvPr id="142" name="円/楕円 141"/>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3" name="フローチャート: 論理積ゲート 142"/>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44" name="図形グループ 143"/>
          <p:cNvGrpSpPr/>
          <p:nvPr/>
        </p:nvGrpSpPr>
        <p:grpSpPr>
          <a:xfrm>
            <a:off x="3598542" y="2955749"/>
            <a:ext cx="1107996" cy="837217"/>
            <a:chOff x="5016242" y="867518"/>
            <a:chExt cx="1107996" cy="837217"/>
          </a:xfrm>
        </p:grpSpPr>
        <p:sp>
          <p:nvSpPr>
            <p:cNvPr id="145" name="テキスト ボックス 144"/>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46" name="図 145"/>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47" name="図形グループ 146"/>
            <p:cNvGrpSpPr/>
            <p:nvPr/>
          </p:nvGrpSpPr>
          <p:grpSpPr>
            <a:xfrm>
              <a:off x="5314617" y="1139393"/>
              <a:ext cx="245560" cy="565342"/>
              <a:chOff x="1571691" y="4125162"/>
              <a:chExt cx="969966" cy="2007867"/>
            </a:xfrm>
          </p:grpSpPr>
          <p:sp>
            <p:nvSpPr>
              <p:cNvPr id="148" name="円/楕円 147"/>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フローチャート: 論理積ゲート 148"/>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50" name="図形グループ 149"/>
          <p:cNvGrpSpPr/>
          <p:nvPr/>
        </p:nvGrpSpPr>
        <p:grpSpPr>
          <a:xfrm>
            <a:off x="4571471" y="2960021"/>
            <a:ext cx="1107996" cy="837217"/>
            <a:chOff x="5016242" y="867518"/>
            <a:chExt cx="1107996" cy="837217"/>
          </a:xfrm>
        </p:grpSpPr>
        <p:sp>
          <p:nvSpPr>
            <p:cNvPr id="151" name="テキスト ボックス 150"/>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52" name="図 151"/>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53" name="図形グループ 152"/>
            <p:cNvGrpSpPr/>
            <p:nvPr/>
          </p:nvGrpSpPr>
          <p:grpSpPr>
            <a:xfrm>
              <a:off x="5314617" y="1139393"/>
              <a:ext cx="245560" cy="565342"/>
              <a:chOff x="1571691" y="4125162"/>
              <a:chExt cx="969966" cy="2007867"/>
            </a:xfrm>
          </p:grpSpPr>
          <p:sp>
            <p:nvSpPr>
              <p:cNvPr id="154" name="円/楕円 153"/>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5" name="フローチャート: 論理積ゲート 154"/>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56" name="図形グループ 155"/>
          <p:cNvGrpSpPr/>
          <p:nvPr/>
        </p:nvGrpSpPr>
        <p:grpSpPr>
          <a:xfrm>
            <a:off x="5544400" y="2960022"/>
            <a:ext cx="1107996" cy="837217"/>
            <a:chOff x="5016242" y="867518"/>
            <a:chExt cx="1107996" cy="837217"/>
          </a:xfrm>
        </p:grpSpPr>
        <p:sp>
          <p:nvSpPr>
            <p:cNvPr id="157" name="テキスト ボックス 156"/>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58" name="図 157"/>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59" name="図形グループ 158"/>
            <p:cNvGrpSpPr/>
            <p:nvPr/>
          </p:nvGrpSpPr>
          <p:grpSpPr>
            <a:xfrm>
              <a:off x="5314617" y="1139393"/>
              <a:ext cx="245560" cy="565342"/>
              <a:chOff x="1571691" y="4125162"/>
              <a:chExt cx="969966" cy="2007867"/>
            </a:xfrm>
          </p:grpSpPr>
          <p:sp>
            <p:nvSpPr>
              <p:cNvPr id="160" name="円/楕円 159"/>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フローチャート: 論理積ゲート 160"/>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62" name="図形グループ 161"/>
          <p:cNvGrpSpPr/>
          <p:nvPr/>
        </p:nvGrpSpPr>
        <p:grpSpPr>
          <a:xfrm>
            <a:off x="6523860" y="2959656"/>
            <a:ext cx="1107996" cy="837217"/>
            <a:chOff x="5016242" y="867518"/>
            <a:chExt cx="1107996" cy="837217"/>
          </a:xfrm>
        </p:grpSpPr>
        <p:sp>
          <p:nvSpPr>
            <p:cNvPr id="163" name="テキスト ボックス 162"/>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64" name="図 163"/>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65" name="図形グループ 164"/>
            <p:cNvGrpSpPr/>
            <p:nvPr/>
          </p:nvGrpSpPr>
          <p:grpSpPr>
            <a:xfrm>
              <a:off x="5314617" y="1139393"/>
              <a:ext cx="245560" cy="565342"/>
              <a:chOff x="1571691" y="4125162"/>
              <a:chExt cx="969966" cy="2007867"/>
            </a:xfrm>
          </p:grpSpPr>
          <p:sp>
            <p:nvSpPr>
              <p:cNvPr id="166" name="円/楕円 165"/>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7" name="フローチャート: 論理積ゲート 166"/>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68" name="図形グループ 167"/>
          <p:cNvGrpSpPr/>
          <p:nvPr/>
        </p:nvGrpSpPr>
        <p:grpSpPr>
          <a:xfrm>
            <a:off x="3598609" y="1955793"/>
            <a:ext cx="1107996" cy="837217"/>
            <a:chOff x="5016242" y="867518"/>
            <a:chExt cx="1107996" cy="837217"/>
          </a:xfrm>
        </p:grpSpPr>
        <p:sp>
          <p:nvSpPr>
            <p:cNvPr id="169" name="テキスト ボックス 168"/>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70" name="図 169"/>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71" name="図形グループ 170"/>
            <p:cNvGrpSpPr/>
            <p:nvPr/>
          </p:nvGrpSpPr>
          <p:grpSpPr>
            <a:xfrm>
              <a:off x="5314617" y="1139393"/>
              <a:ext cx="245560" cy="565342"/>
              <a:chOff x="1571691" y="4125162"/>
              <a:chExt cx="969966" cy="2007867"/>
            </a:xfrm>
          </p:grpSpPr>
          <p:sp>
            <p:nvSpPr>
              <p:cNvPr id="172" name="円/楕円 171"/>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フローチャート: 論理積ゲート 172"/>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74" name="図形グループ 173"/>
          <p:cNvGrpSpPr/>
          <p:nvPr/>
        </p:nvGrpSpPr>
        <p:grpSpPr>
          <a:xfrm>
            <a:off x="4571538" y="1960065"/>
            <a:ext cx="1107996" cy="837217"/>
            <a:chOff x="5016242" y="867518"/>
            <a:chExt cx="1107996" cy="837217"/>
          </a:xfrm>
        </p:grpSpPr>
        <p:sp>
          <p:nvSpPr>
            <p:cNvPr id="175" name="テキスト ボックス 174"/>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76" name="図 175"/>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77" name="図形グループ 176"/>
            <p:cNvGrpSpPr/>
            <p:nvPr/>
          </p:nvGrpSpPr>
          <p:grpSpPr>
            <a:xfrm>
              <a:off x="5314617" y="1139393"/>
              <a:ext cx="245560" cy="565342"/>
              <a:chOff x="1571691" y="4125162"/>
              <a:chExt cx="969966" cy="2007867"/>
            </a:xfrm>
          </p:grpSpPr>
          <p:sp>
            <p:nvSpPr>
              <p:cNvPr id="178" name="円/楕円 177"/>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80" name="図形グループ 179"/>
          <p:cNvGrpSpPr/>
          <p:nvPr/>
        </p:nvGrpSpPr>
        <p:grpSpPr>
          <a:xfrm>
            <a:off x="5544467" y="1960066"/>
            <a:ext cx="1107996" cy="837217"/>
            <a:chOff x="5016242" y="867518"/>
            <a:chExt cx="1107996" cy="837217"/>
          </a:xfrm>
        </p:grpSpPr>
        <p:sp>
          <p:nvSpPr>
            <p:cNvPr id="181" name="テキスト ボックス 180"/>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82" name="図 181"/>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83" name="図形グループ 182"/>
            <p:cNvGrpSpPr/>
            <p:nvPr/>
          </p:nvGrpSpPr>
          <p:grpSpPr>
            <a:xfrm>
              <a:off x="5314617" y="1139393"/>
              <a:ext cx="245560" cy="565342"/>
              <a:chOff x="1571691" y="4125162"/>
              <a:chExt cx="969966" cy="2007867"/>
            </a:xfrm>
          </p:grpSpPr>
          <p:sp>
            <p:nvSpPr>
              <p:cNvPr id="184" name="円/楕円 183"/>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86" name="図形グループ 185"/>
          <p:cNvGrpSpPr/>
          <p:nvPr/>
        </p:nvGrpSpPr>
        <p:grpSpPr>
          <a:xfrm>
            <a:off x="6523927" y="1959700"/>
            <a:ext cx="1107996" cy="837217"/>
            <a:chOff x="5016242" y="867518"/>
            <a:chExt cx="1107996" cy="837217"/>
          </a:xfrm>
        </p:grpSpPr>
        <p:sp>
          <p:nvSpPr>
            <p:cNvPr id="187" name="テキスト ボックス 186"/>
            <p:cNvSpPr txBox="1"/>
            <p:nvPr/>
          </p:nvSpPr>
          <p:spPr>
            <a:xfrm>
              <a:off x="5016242" y="867518"/>
              <a:ext cx="1107996" cy="230832"/>
            </a:xfrm>
            <a:prstGeom prst="rect">
              <a:avLst/>
            </a:prstGeom>
            <a:noFill/>
          </p:spPr>
          <p:txBody>
            <a:bodyPr wrap="none" rtlCol="0">
              <a:spAutoFit/>
            </a:bodyPr>
            <a:lstStyle/>
            <a:p>
              <a:r>
                <a:rPr kumimoji="1" lang="ja-JP" altLang="en-US" sz="900" dirty="0" smtClean="0">
                  <a:latin typeface="Meiryo" charset="-128"/>
                  <a:ea typeface="Meiryo" charset="-128"/>
                  <a:cs typeface="Meiryo" charset="-128"/>
                </a:rPr>
                <a:t>動くソフトウェア</a:t>
              </a:r>
              <a:endParaRPr kumimoji="1" lang="ja-JP" altLang="en-US" sz="900" dirty="0">
                <a:latin typeface="Meiryo" charset="-128"/>
                <a:ea typeface="Meiryo" charset="-128"/>
                <a:cs typeface="Meiryo" charset="-128"/>
              </a:endParaRPr>
            </a:p>
          </p:txBody>
        </p:sp>
        <p:pic>
          <p:nvPicPr>
            <p:cNvPr id="188" name="図 187"/>
            <p:cNvPicPr>
              <a:picLocks noChangeAspect="1"/>
            </p:cNvPicPr>
            <p:nvPr/>
          </p:nvPicPr>
          <p:blipFill>
            <a:blip r:embed="rId2">
              <a:clrChange>
                <a:clrFrom>
                  <a:srgbClr val="FFFFFF"/>
                </a:clrFrom>
                <a:clrTo>
                  <a:srgbClr val="FFFFFF">
                    <a:alpha val="0"/>
                  </a:srgbClr>
                </a:clrTo>
              </a:clrChange>
            </a:blip>
            <a:stretch>
              <a:fillRect/>
            </a:stretch>
          </p:blipFill>
          <p:spPr>
            <a:xfrm>
              <a:off x="5396486" y="1068046"/>
              <a:ext cx="465598" cy="493335"/>
            </a:xfrm>
            <a:prstGeom prst="rect">
              <a:avLst/>
            </a:prstGeom>
          </p:spPr>
        </p:pic>
        <p:grpSp>
          <p:nvGrpSpPr>
            <p:cNvPr id="189" name="図形グループ 188"/>
            <p:cNvGrpSpPr/>
            <p:nvPr/>
          </p:nvGrpSpPr>
          <p:grpSpPr>
            <a:xfrm>
              <a:off x="5314617" y="1139393"/>
              <a:ext cx="245560" cy="565342"/>
              <a:chOff x="1571691" y="4125162"/>
              <a:chExt cx="969966" cy="2007867"/>
            </a:xfrm>
          </p:grpSpPr>
          <p:sp>
            <p:nvSpPr>
              <p:cNvPr id="190" name="円/楕円 189"/>
              <p:cNvSpPr/>
              <p:nvPr/>
            </p:nvSpPr>
            <p:spPr>
              <a:xfrm>
                <a:off x="1571691" y="4125162"/>
                <a:ext cx="969963" cy="920752"/>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フローチャート: 論理積ゲート 190"/>
              <p:cNvSpPr/>
              <p:nvPr/>
            </p:nvSpPr>
            <p:spPr>
              <a:xfrm rot="16200000">
                <a:off x="1513115" y="5104487"/>
                <a:ext cx="1087122" cy="96996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10" name="図形グループ 209"/>
          <p:cNvGrpSpPr/>
          <p:nvPr/>
        </p:nvGrpSpPr>
        <p:grpSpPr>
          <a:xfrm>
            <a:off x="279574" y="941297"/>
            <a:ext cx="231924" cy="471366"/>
            <a:chOff x="1946324" y="4125162"/>
            <a:chExt cx="969964" cy="2007872"/>
          </a:xfrm>
        </p:grpSpPr>
        <p:sp>
          <p:nvSpPr>
            <p:cNvPr id="211" name="円/楕円 2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フローチャート: 論理積ゲート 2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3" name="テキスト ボックス 212"/>
          <p:cNvSpPr txBox="1"/>
          <p:nvPr/>
        </p:nvSpPr>
        <p:spPr>
          <a:xfrm>
            <a:off x="522803" y="951516"/>
            <a:ext cx="1569660" cy="461665"/>
          </a:xfrm>
          <a:prstGeom prst="rect">
            <a:avLst/>
          </a:prstGeom>
          <a:noFill/>
        </p:spPr>
        <p:txBody>
          <a:bodyPr wrap="none" rtlCol="0">
            <a:spAutoFit/>
          </a:bodyPr>
          <a:lstStyle/>
          <a:p>
            <a:r>
              <a:rPr kumimoji="1" lang="ja-JP" altLang="en-US" sz="1200" dirty="0" smtClean="0">
                <a:latin typeface="Meiryo" charset="-128"/>
                <a:ea typeface="Meiryo" charset="-128"/>
                <a:cs typeface="Meiryo" charset="-128"/>
              </a:rPr>
              <a:t>ソフトウェアを使う</a:t>
            </a:r>
            <a:endParaRPr kumimoji="1" lang="en-US" altLang="ja-JP" sz="1200" dirty="0" smtClean="0">
              <a:latin typeface="Meiryo" charset="-128"/>
              <a:ea typeface="Meiryo" charset="-128"/>
              <a:cs typeface="Meiryo" charset="-128"/>
            </a:endParaRPr>
          </a:p>
          <a:p>
            <a:r>
              <a:rPr lang="ja-JP" altLang="en-US" sz="1200" dirty="0" smtClean="0">
                <a:latin typeface="Meiryo" charset="-128"/>
                <a:ea typeface="Meiryo" charset="-128"/>
                <a:cs typeface="Meiryo" charset="-128"/>
              </a:rPr>
              <a:t>ユーザー</a:t>
            </a:r>
            <a:endParaRPr kumimoji="1" lang="ja-JP" altLang="en-US" sz="1200" dirty="0">
              <a:latin typeface="Meiryo" charset="-128"/>
              <a:ea typeface="Meiryo" charset="-128"/>
              <a:cs typeface="Meiryo" charset="-128"/>
            </a:endParaRPr>
          </a:p>
        </p:txBody>
      </p:sp>
      <p:sp>
        <p:nvSpPr>
          <p:cNvPr id="7" name="ホームベース 6"/>
          <p:cNvSpPr/>
          <p:nvPr/>
        </p:nvSpPr>
        <p:spPr>
          <a:xfrm>
            <a:off x="527185" y="1944563"/>
            <a:ext cx="2145096" cy="1473207"/>
          </a:xfrm>
          <a:prstGeom prst="homePlate">
            <a:avLst>
              <a:gd name="adj" fmla="val 26193"/>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動くソフトウェア</a:t>
            </a:r>
            <a:endParaRPr kumimoji="1" lang="en-US" altLang="ja-JP" sz="1600" b="1"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を作り続けるれば</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b="1" dirty="0" smtClean="0">
                <a:solidFill>
                  <a:srgbClr val="FFFFFF"/>
                </a:solidFill>
                <a:latin typeface="Meiryo" charset="-128"/>
                <a:ea typeface="Meiryo" charset="-128"/>
                <a:cs typeface="Meiryo" charset="-128"/>
              </a:rPr>
              <a:t>ユーザーはずっと本気</a:t>
            </a:r>
            <a:endParaRPr kumimoji="1" lang="ja-JP" altLang="en-US" sz="1200" b="1" dirty="0">
              <a:solidFill>
                <a:srgbClr val="FFFFFF"/>
              </a:solidFill>
              <a:latin typeface="Meiryo" charset="-128"/>
              <a:ea typeface="Meiryo" charset="-128"/>
              <a:cs typeface="Meiryo" charset="-128"/>
            </a:endParaRPr>
          </a:p>
        </p:txBody>
      </p:sp>
      <p:sp>
        <p:nvSpPr>
          <p:cNvPr id="4" name="テキスト ボックス 3"/>
          <p:cNvSpPr txBox="1"/>
          <p:nvPr/>
        </p:nvSpPr>
        <p:spPr>
          <a:xfrm>
            <a:off x="666693" y="4777986"/>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2" name="テキスト ボックス 191"/>
          <p:cNvSpPr txBox="1"/>
          <p:nvPr/>
        </p:nvSpPr>
        <p:spPr>
          <a:xfrm>
            <a:off x="1641651" y="4777986"/>
            <a:ext cx="543739" cy="246221"/>
          </a:xfrm>
          <a:prstGeom prst="rect">
            <a:avLst/>
          </a:prstGeom>
          <a:noFill/>
        </p:spPr>
        <p:txBody>
          <a:bodyPr wrap="none" rtlCol="0">
            <a:spAutoFit/>
          </a:bodyPr>
          <a:lstStyle/>
          <a:p>
            <a:r>
              <a:rPr lang="ja-JP" altLang="en-US" sz="1000" dirty="0" smtClean="0">
                <a:solidFill>
                  <a:srgbClr val="FF0000"/>
                </a:solidFill>
              </a:rPr>
              <a:t>マジ！</a:t>
            </a:r>
            <a:endParaRPr kumimoji="1" lang="ja-JP" altLang="en-US" sz="1000" dirty="0">
              <a:solidFill>
                <a:srgbClr val="FF0000"/>
              </a:solidFill>
            </a:endParaRPr>
          </a:p>
        </p:txBody>
      </p:sp>
      <p:sp>
        <p:nvSpPr>
          <p:cNvPr id="193" name="テキスト ボックス 192"/>
          <p:cNvSpPr txBox="1"/>
          <p:nvPr/>
        </p:nvSpPr>
        <p:spPr>
          <a:xfrm>
            <a:off x="2645588" y="4777980"/>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4" name="テキスト ボックス 193"/>
          <p:cNvSpPr txBox="1"/>
          <p:nvPr/>
        </p:nvSpPr>
        <p:spPr>
          <a:xfrm>
            <a:off x="3620546" y="4777980"/>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5" name="テキスト ボックス 194"/>
          <p:cNvSpPr txBox="1"/>
          <p:nvPr/>
        </p:nvSpPr>
        <p:spPr>
          <a:xfrm>
            <a:off x="4579573" y="4777980"/>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6" name="テキスト ボックス 195"/>
          <p:cNvSpPr txBox="1"/>
          <p:nvPr/>
        </p:nvSpPr>
        <p:spPr>
          <a:xfrm>
            <a:off x="5583510" y="4777974"/>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7" name="テキスト ボックス 196"/>
          <p:cNvSpPr txBox="1"/>
          <p:nvPr/>
        </p:nvSpPr>
        <p:spPr>
          <a:xfrm>
            <a:off x="6558468" y="4777974"/>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198" name="テキスト ボックス 197"/>
          <p:cNvSpPr txBox="1"/>
          <p:nvPr/>
        </p:nvSpPr>
        <p:spPr>
          <a:xfrm>
            <a:off x="1644325" y="3794564"/>
            <a:ext cx="543739" cy="246221"/>
          </a:xfrm>
          <a:prstGeom prst="rect">
            <a:avLst/>
          </a:prstGeom>
          <a:noFill/>
        </p:spPr>
        <p:txBody>
          <a:bodyPr wrap="none" rtlCol="0">
            <a:spAutoFit/>
          </a:bodyPr>
          <a:lstStyle/>
          <a:p>
            <a:r>
              <a:rPr lang="ja-JP" altLang="en-US" sz="1000" dirty="0" smtClean="0">
                <a:solidFill>
                  <a:srgbClr val="FF0000"/>
                </a:solidFill>
              </a:rPr>
              <a:t>マジ！</a:t>
            </a:r>
            <a:endParaRPr kumimoji="1" lang="ja-JP" altLang="en-US" sz="1000" dirty="0">
              <a:solidFill>
                <a:srgbClr val="FF0000"/>
              </a:solidFill>
            </a:endParaRPr>
          </a:p>
        </p:txBody>
      </p:sp>
      <p:sp>
        <p:nvSpPr>
          <p:cNvPr id="199" name="テキスト ボックス 198"/>
          <p:cNvSpPr txBox="1"/>
          <p:nvPr/>
        </p:nvSpPr>
        <p:spPr>
          <a:xfrm>
            <a:off x="2639796" y="2795491"/>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0" name="テキスト ボックス 199"/>
          <p:cNvSpPr txBox="1"/>
          <p:nvPr/>
        </p:nvSpPr>
        <p:spPr>
          <a:xfrm>
            <a:off x="3614754" y="2795491"/>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1" name="テキスト ボックス 200"/>
          <p:cNvSpPr txBox="1"/>
          <p:nvPr/>
        </p:nvSpPr>
        <p:spPr>
          <a:xfrm>
            <a:off x="4573781" y="2795491"/>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2" name="テキスト ボックス 201"/>
          <p:cNvSpPr txBox="1"/>
          <p:nvPr/>
        </p:nvSpPr>
        <p:spPr>
          <a:xfrm>
            <a:off x="5577718" y="2795485"/>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3" name="テキスト ボックス 202"/>
          <p:cNvSpPr txBox="1"/>
          <p:nvPr/>
        </p:nvSpPr>
        <p:spPr>
          <a:xfrm>
            <a:off x="6552676" y="2795485"/>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8" name="テキスト ボックス 7"/>
          <p:cNvSpPr txBox="1"/>
          <p:nvPr/>
        </p:nvSpPr>
        <p:spPr>
          <a:xfrm>
            <a:off x="8291518" y="2918595"/>
            <a:ext cx="184731" cy="369332"/>
          </a:xfrm>
          <a:prstGeom prst="rect">
            <a:avLst/>
          </a:prstGeom>
          <a:noFill/>
        </p:spPr>
        <p:txBody>
          <a:bodyPr wrap="none" rtlCol="0">
            <a:spAutoFit/>
          </a:bodyPr>
          <a:lstStyle/>
          <a:p>
            <a:endParaRPr kumimoji="1" lang="ja-JP" altLang="en-US" dirty="0"/>
          </a:p>
        </p:txBody>
      </p:sp>
      <p:sp>
        <p:nvSpPr>
          <p:cNvPr id="204" name="テキスト ボックス 203"/>
          <p:cNvSpPr txBox="1"/>
          <p:nvPr/>
        </p:nvSpPr>
        <p:spPr>
          <a:xfrm>
            <a:off x="3598542" y="1736469"/>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5" name="テキスト ボックス 204"/>
          <p:cNvSpPr txBox="1"/>
          <p:nvPr/>
        </p:nvSpPr>
        <p:spPr>
          <a:xfrm>
            <a:off x="4557569" y="1736469"/>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6" name="テキスト ボックス 205"/>
          <p:cNvSpPr txBox="1"/>
          <p:nvPr/>
        </p:nvSpPr>
        <p:spPr>
          <a:xfrm>
            <a:off x="5561506" y="1736463"/>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7" name="テキスト ボックス 206"/>
          <p:cNvSpPr txBox="1"/>
          <p:nvPr/>
        </p:nvSpPr>
        <p:spPr>
          <a:xfrm>
            <a:off x="6536464" y="1736463"/>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8" name="テキスト ボックス 207"/>
          <p:cNvSpPr txBox="1"/>
          <p:nvPr/>
        </p:nvSpPr>
        <p:spPr>
          <a:xfrm>
            <a:off x="2623785" y="3792364"/>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09" name="テキスト ボックス 208"/>
          <p:cNvSpPr txBox="1"/>
          <p:nvPr/>
        </p:nvSpPr>
        <p:spPr>
          <a:xfrm>
            <a:off x="3598743" y="3792364"/>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14" name="テキスト ボックス 213"/>
          <p:cNvSpPr txBox="1"/>
          <p:nvPr/>
        </p:nvSpPr>
        <p:spPr>
          <a:xfrm>
            <a:off x="4557770" y="3792364"/>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15" name="テキスト ボックス 214"/>
          <p:cNvSpPr txBox="1"/>
          <p:nvPr/>
        </p:nvSpPr>
        <p:spPr>
          <a:xfrm>
            <a:off x="5561707" y="3792358"/>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
        <p:nvSpPr>
          <p:cNvPr id="216" name="テキスト ボックス 215"/>
          <p:cNvSpPr txBox="1"/>
          <p:nvPr/>
        </p:nvSpPr>
        <p:spPr>
          <a:xfrm>
            <a:off x="6536665" y="3792358"/>
            <a:ext cx="543739" cy="246221"/>
          </a:xfrm>
          <a:prstGeom prst="rect">
            <a:avLst/>
          </a:prstGeom>
          <a:noFill/>
        </p:spPr>
        <p:txBody>
          <a:bodyPr wrap="none" rtlCol="0">
            <a:spAutoFit/>
          </a:bodyPr>
          <a:lstStyle/>
          <a:p>
            <a:r>
              <a:rPr lang="ja-JP" altLang="en-US" sz="1000" smtClean="0">
                <a:solidFill>
                  <a:srgbClr val="FF0000"/>
                </a:solidFill>
              </a:rPr>
              <a:t>マジ！</a:t>
            </a:r>
            <a:endParaRPr kumimoji="1" lang="ja-JP" altLang="en-US" sz="1000">
              <a:solidFill>
                <a:srgbClr val="FF0000"/>
              </a:solidFill>
            </a:endParaRPr>
          </a:p>
        </p:txBody>
      </p:sp>
    </p:spTree>
    <p:extLst>
      <p:ext uri="{BB962C8B-B14F-4D97-AF65-F5344CB8AC3E}">
        <p14:creationId xmlns:p14="http://schemas.microsoft.com/office/powerpoint/2010/main" val="6537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タイトル 1"/>
          <p:cNvSpPr>
            <a:spLocks noGrp="1"/>
          </p:cNvSpPr>
          <p:nvPr>
            <p:ph type="title" idx="4294967295"/>
          </p:nvPr>
        </p:nvSpPr>
        <p:spPr>
          <a:xfrm>
            <a:off x="457200" y="323850"/>
            <a:ext cx="8686800" cy="361950"/>
          </a:xfrm>
        </p:spPr>
        <p:txBody>
          <a:bodyPr/>
          <a:lstStyle/>
          <a:p>
            <a:r>
              <a:rPr lang="en-US" altLang="en-US" dirty="0">
                <a:latin typeface="MS PGothic" charset="-128"/>
                <a:ea typeface="MS PGothic" charset="-128"/>
                <a:cs typeface="MS PGothic" charset="-128"/>
              </a:rPr>
              <a:t>ウォーターフォール</a:t>
            </a:r>
            <a:r>
              <a:rPr lang="ja-JP" altLang="en-US" dirty="0">
                <a:latin typeface="MS PGothic" charset="-128"/>
                <a:ea typeface="MS PGothic" charset="-128"/>
                <a:cs typeface="MS PGothic" charset="-128"/>
              </a:rPr>
              <a:t>開発とアジャイル開発</a:t>
            </a:r>
            <a:r>
              <a:rPr lang="ja-JP" altLang="en-US" dirty="0" smtClean="0">
                <a:latin typeface="MS PGothic" charset="-128"/>
                <a:ea typeface="MS PGothic" charset="-128"/>
                <a:cs typeface="MS PGothic" charset="-128"/>
              </a:rPr>
              <a:t>（５）</a:t>
            </a:r>
          </a:p>
        </p:txBody>
      </p:sp>
      <p:sp>
        <p:nvSpPr>
          <p:cNvPr id="23" name="AutoShape 5"/>
          <p:cNvSpPr>
            <a:spLocks noChangeArrowheads="1"/>
          </p:cNvSpPr>
          <p:nvPr/>
        </p:nvSpPr>
        <p:spPr bwMode="auto">
          <a:xfrm>
            <a:off x="1365250" y="2286000"/>
            <a:ext cx="647700" cy="574675"/>
          </a:xfrm>
          <a:prstGeom prst="flowChartDisplay">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24" name="AutoShape 6"/>
          <p:cNvSpPr>
            <a:spLocks noChangeArrowheads="1"/>
          </p:cNvSpPr>
          <p:nvPr/>
        </p:nvSpPr>
        <p:spPr bwMode="auto">
          <a:xfrm>
            <a:off x="4316413" y="2286000"/>
            <a:ext cx="865187" cy="574675"/>
          </a:xfrm>
          <a:prstGeom prst="flowChartProcess">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25" name="AutoShape 7"/>
          <p:cNvSpPr>
            <a:spLocks noChangeArrowheads="1"/>
          </p:cNvSpPr>
          <p:nvPr/>
        </p:nvSpPr>
        <p:spPr bwMode="auto">
          <a:xfrm>
            <a:off x="5468938" y="2286000"/>
            <a:ext cx="865187" cy="574675"/>
          </a:xfrm>
          <a:prstGeom prst="flowChartProcess">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26" name="AutoShape 8"/>
          <p:cNvSpPr>
            <a:spLocks noChangeArrowheads="1"/>
          </p:cNvSpPr>
          <p:nvPr/>
        </p:nvSpPr>
        <p:spPr bwMode="auto">
          <a:xfrm>
            <a:off x="6621463" y="2286000"/>
            <a:ext cx="865187" cy="574675"/>
          </a:xfrm>
          <a:prstGeom prst="flowChartProcess">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27" name="AutoShape 9"/>
          <p:cNvSpPr>
            <a:spLocks noChangeArrowheads="1"/>
          </p:cNvSpPr>
          <p:nvPr/>
        </p:nvSpPr>
        <p:spPr bwMode="auto">
          <a:xfrm>
            <a:off x="7773988" y="2286000"/>
            <a:ext cx="863600" cy="574675"/>
          </a:xfrm>
          <a:prstGeom prst="flowChartDocument">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28" name="AutoShape 10"/>
          <p:cNvSpPr>
            <a:spLocks noChangeArrowheads="1"/>
          </p:cNvSpPr>
          <p:nvPr/>
        </p:nvSpPr>
        <p:spPr bwMode="auto">
          <a:xfrm>
            <a:off x="500063" y="2357437"/>
            <a:ext cx="647700" cy="358775"/>
          </a:xfrm>
          <a:prstGeom prst="flowChartManualInput">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600" dirty="0" smtClean="0">
                <a:solidFill>
                  <a:srgbClr val="0000FF"/>
                </a:solidFill>
                <a:latin typeface="ＭＳ Ｐゴシック"/>
                <a:ea typeface="ＭＳ Ｐゴシック"/>
                <a:cs typeface="ＭＳ Ｐゴシック"/>
              </a:rPr>
              <a:t>◎</a:t>
            </a:r>
            <a:endParaRPr lang="en-US" altLang="ja-JP" sz="1600" dirty="0">
              <a:solidFill>
                <a:srgbClr val="0000FF"/>
              </a:solidFill>
              <a:latin typeface="ＭＳ Ｐゴシック"/>
              <a:ea typeface="ＭＳ Ｐゴシック"/>
              <a:cs typeface="ＭＳ Ｐゴシック"/>
            </a:endParaRPr>
          </a:p>
        </p:txBody>
      </p:sp>
      <p:sp>
        <p:nvSpPr>
          <p:cNvPr id="29" name="AutoShape 11"/>
          <p:cNvSpPr>
            <a:spLocks noChangeArrowheads="1"/>
          </p:cNvSpPr>
          <p:nvPr/>
        </p:nvSpPr>
        <p:spPr bwMode="auto">
          <a:xfrm>
            <a:off x="500063" y="2860675"/>
            <a:ext cx="647700" cy="358775"/>
          </a:xfrm>
          <a:prstGeom prst="flowChartManualInput">
            <a:avLst/>
          </a:prstGeom>
          <a:solidFill>
            <a:srgbClr val="CCFFCC"/>
          </a:solidFill>
          <a:ln w="12700">
            <a:no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600" dirty="0" smtClean="0">
                <a:solidFill>
                  <a:srgbClr val="0000FF"/>
                </a:solidFill>
                <a:latin typeface="ＭＳ Ｐゴシック"/>
                <a:ea typeface="ＭＳ Ｐゴシック"/>
                <a:cs typeface="ＭＳ Ｐゴシック"/>
              </a:rPr>
              <a:t>〇</a:t>
            </a:r>
            <a:endParaRPr lang="en-US" altLang="ja-JP" sz="1600" dirty="0">
              <a:solidFill>
                <a:srgbClr val="0000FF"/>
              </a:solidFill>
              <a:latin typeface="ＭＳ Ｐゴシック"/>
              <a:ea typeface="ＭＳ Ｐゴシック"/>
              <a:cs typeface="ＭＳ Ｐゴシック"/>
            </a:endParaRPr>
          </a:p>
        </p:txBody>
      </p:sp>
      <p:sp>
        <p:nvSpPr>
          <p:cNvPr id="30" name="AutoShape 12"/>
          <p:cNvSpPr>
            <a:spLocks noChangeArrowheads="1"/>
          </p:cNvSpPr>
          <p:nvPr/>
        </p:nvSpPr>
        <p:spPr bwMode="auto">
          <a:xfrm>
            <a:off x="500063" y="3294062"/>
            <a:ext cx="647700" cy="358775"/>
          </a:xfrm>
          <a:prstGeom prst="flowChartManualInput">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pPr algn="ctr"/>
            <a:r>
              <a:rPr lang="en-US" altLang="ja-JP" sz="1600" dirty="0" smtClean="0">
                <a:solidFill>
                  <a:srgbClr val="0000FF"/>
                </a:solidFill>
                <a:latin typeface="ＭＳ Ｐゴシック"/>
                <a:ea typeface="ＭＳ Ｐゴシック"/>
                <a:cs typeface="ＭＳ Ｐゴシック"/>
              </a:rPr>
              <a:t>△</a:t>
            </a:r>
            <a:endParaRPr lang="en-US" altLang="ja-JP" sz="1600" dirty="0">
              <a:solidFill>
                <a:srgbClr val="0000FF"/>
              </a:solidFill>
              <a:latin typeface="ＭＳ Ｐゴシック"/>
              <a:ea typeface="ＭＳ Ｐゴシック"/>
              <a:cs typeface="ＭＳ Ｐゴシック"/>
            </a:endParaRPr>
          </a:p>
        </p:txBody>
      </p:sp>
      <p:sp>
        <p:nvSpPr>
          <p:cNvPr id="31" name="AutoShape 13"/>
          <p:cNvSpPr>
            <a:spLocks noChangeArrowheads="1"/>
          </p:cNvSpPr>
          <p:nvPr/>
        </p:nvSpPr>
        <p:spPr bwMode="auto">
          <a:xfrm>
            <a:off x="500063" y="3797300"/>
            <a:ext cx="647700" cy="358775"/>
          </a:xfrm>
          <a:prstGeom prst="flowChartManualInput">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pPr algn="ctr"/>
            <a:r>
              <a:rPr lang="ja-JP" altLang="en-US" sz="1600" dirty="0" smtClean="0">
                <a:solidFill>
                  <a:srgbClr val="0000FF"/>
                </a:solidFill>
                <a:latin typeface="ＭＳ Ｐゴシック"/>
                <a:ea typeface="ＭＳ Ｐゴシック"/>
                <a:cs typeface="ＭＳ Ｐゴシック"/>
              </a:rPr>
              <a:t>Ｘ</a:t>
            </a:r>
            <a:endParaRPr lang="en-US" altLang="ja-JP" sz="1600" dirty="0">
              <a:solidFill>
                <a:srgbClr val="0000FF"/>
              </a:solidFill>
              <a:latin typeface="ＭＳ Ｐゴシック"/>
              <a:ea typeface="ＭＳ Ｐゴシック"/>
              <a:cs typeface="ＭＳ Ｐゴシック"/>
            </a:endParaRPr>
          </a:p>
        </p:txBody>
      </p:sp>
      <p:sp>
        <p:nvSpPr>
          <p:cNvPr id="32" name="AutoShape 14"/>
          <p:cNvSpPr>
            <a:spLocks noChangeArrowheads="1"/>
          </p:cNvSpPr>
          <p:nvPr/>
        </p:nvSpPr>
        <p:spPr bwMode="auto">
          <a:xfrm>
            <a:off x="3236913" y="4660900"/>
            <a:ext cx="865187" cy="574675"/>
          </a:xfrm>
          <a:prstGeom prst="flowChartProcess">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3" name="AutoShape 15"/>
          <p:cNvSpPr>
            <a:spLocks noChangeArrowheads="1"/>
          </p:cNvSpPr>
          <p:nvPr/>
        </p:nvSpPr>
        <p:spPr bwMode="auto">
          <a:xfrm>
            <a:off x="4316413" y="4660900"/>
            <a:ext cx="865187" cy="574675"/>
          </a:xfrm>
          <a:prstGeom prst="flowChartProcess">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4" name="AutoShape 16"/>
          <p:cNvSpPr>
            <a:spLocks noChangeArrowheads="1"/>
          </p:cNvSpPr>
          <p:nvPr/>
        </p:nvSpPr>
        <p:spPr bwMode="auto">
          <a:xfrm>
            <a:off x="7773988" y="3076575"/>
            <a:ext cx="1008062" cy="574675"/>
          </a:xfrm>
          <a:prstGeom prst="flowChartMultidocument">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5" name="AutoShape 17"/>
          <p:cNvSpPr>
            <a:spLocks noChangeArrowheads="1"/>
          </p:cNvSpPr>
          <p:nvPr/>
        </p:nvSpPr>
        <p:spPr bwMode="auto">
          <a:xfrm>
            <a:off x="1365250" y="3005137"/>
            <a:ext cx="647700" cy="574675"/>
          </a:xfrm>
          <a:prstGeom prst="flowChartDisplay">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6" name="AutoShape 18"/>
          <p:cNvSpPr>
            <a:spLocks noChangeArrowheads="1"/>
          </p:cNvSpPr>
          <p:nvPr/>
        </p:nvSpPr>
        <p:spPr bwMode="auto">
          <a:xfrm>
            <a:off x="1365250" y="5310187"/>
            <a:ext cx="647700" cy="574675"/>
          </a:xfrm>
          <a:prstGeom prst="flowChartDisplay">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7" name="AutoShape 19"/>
          <p:cNvSpPr>
            <a:spLocks noChangeArrowheads="1"/>
          </p:cNvSpPr>
          <p:nvPr/>
        </p:nvSpPr>
        <p:spPr bwMode="auto">
          <a:xfrm>
            <a:off x="3236913" y="3797300"/>
            <a:ext cx="865187" cy="574675"/>
          </a:xfrm>
          <a:prstGeom prst="flowChartProcess">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38" name="AutoShape 20"/>
          <p:cNvSpPr>
            <a:spLocks noChangeArrowheads="1"/>
          </p:cNvSpPr>
          <p:nvPr/>
        </p:nvSpPr>
        <p:spPr bwMode="auto">
          <a:xfrm>
            <a:off x="4316413" y="3797300"/>
            <a:ext cx="863600" cy="574675"/>
          </a:xfrm>
          <a:prstGeom prst="flowChartDocument">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cxnSp>
        <p:nvCxnSpPr>
          <p:cNvPr id="39" name="AutoShape 21"/>
          <p:cNvCxnSpPr>
            <a:cxnSpLocks noChangeShapeType="1"/>
            <a:stCxn id="37" idx="3"/>
            <a:endCxn id="38" idx="1"/>
          </p:cNvCxnSpPr>
          <p:nvPr/>
        </p:nvCxnSpPr>
        <p:spPr bwMode="auto">
          <a:xfrm>
            <a:off x="4102100" y="4084637"/>
            <a:ext cx="214313" cy="0"/>
          </a:xfrm>
          <a:prstGeom prst="straightConnector1">
            <a:avLst/>
          </a:prstGeom>
          <a:noFill/>
          <a:ln w="19050">
            <a:solidFill>
              <a:srgbClr val="FF6600"/>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cxnSp>
        <p:nvCxnSpPr>
          <p:cNvPr id="40" name="AutoShape 22"/>
          <p:cNvCxnSpPr>
            <a:cxnSpLocks noChangeShapeType="1"/>
            <a:stCxn id="32" idx="3"/>
            <a:endCxn id="33" idx="1"/>
          </p:cNvCxnSpPr>
          <p:nvPr/>
        </p:nvCxnSpPr>
        <p:spPr bwMode="auto">
          <a:xfrm>
            <a:off x="4102100" y="4948237"/>
            <a:ext cx="214313" cy="0"/>
          </a:xfrm>
          <a:prstGeom prst="straightConnector1">
            <a:avLst/>
          </a:prstGeom>
          <a:noFill/>
          <a:ln w="19050">
            <a:solidFill>
              <a:schemeClr val="accent2">
                <a:lumMod val="75000"/>
              </a:schemeClr>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cxnSp>
        <p:nvCxnSpPr>
          <p:cNvPr id="41" name="AutoShape 23"/>
          <p:cNvCxnSpPr>
            <a:cxnSpLocks noChangeShapeType="1"/>
            <a:stCxn id="60" idx="2"/>
            <a:endCxn id="37" idx="1"/>
          </p:cNvCxnSpPr>
          <p:nvPr/>
        </p:nvCxnSpPr>
        <p:spPr bwMode="auto">
          <a:xfrm rot="16200000" flipH="1">
            <a:off x="2301875" y="3149600"/>
            <a:ext cx="1222375" cy="647700"/>
          </a:xfrm>
          <a:prstGeom prst="bentConnector2">
            <a:avLst/>
          </a:prstGeom>
          <a:noFill/>
          <a:ln w="19050">
            <a:solidFill>
              <a:srgbClr val="FF6600"/>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cxnSp>
        <p:nvCxnSpPr>
          <p:cNvPr id="42" name="AutoShape 24"/>
          <p:cNvCxnSpPr>
            <a:cxnSpLocks noChangeShapeType="1"/>
            <a:stCxn id="43" idx="2"/>
            <a:endCxn id="32" idx="1"/>
          </p:cNvCxnSpPr>
          <p:nvPr/>
        </p:nvCxnSpPr>
        <p:spPr bwMode="auto">
          <a:xfrm rot="16200000" flipH="1">
            <a:off x="2625725" y="4337050"/>
            <a:ext cx="574675" cy="647700"/>
          </a:xfrm>
          <a:prstGeom prst="bentConnector2">
            <a:avLst/>
          </a:prstGeom>
          <a:noFill/>
          <a:ln w="19050">
            <a:solidFill>
              <a:schemeClr val="accent2">
                <a:lumMod val="75000"/>
              </a:schemeClr>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sp>
        <p:nvSpPr>
          <p:cNvPr id="43" name="AutoShape 25"/>
          <p:cNvSpPr>
            <a:spLocks noChangeArrowheads="1"/>
          </p:cNvSpPr>
          <p:nvPr/>
        </p:nvSpPr>
        <p:spPr bwMode="auto">
          <a:xfrm>
            <a:off x="2157413" y="3797300"/>
            <a:ext cx="863600" cy="576262"/>
          </a:xfrm>
          <a:prstGeom prst="flowChartDecision">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cxnSp>
        <p:nvCxnSpPr>
          <p:cNvPr id="44" name="AutoShape 26"/>
          <p:cNvCxnSpPr>
            <a:cxnSpLocks noChangeShapeType="1"/>
            <a:stCxn id="37" idx="0"/>
            <a:endCxn id="35" idx="3"/>
          </p:cNvCxnSpPr>
          <p:nvPr/>
        </p:nvCxnSpPr>
        <p:spPr bwMode="auto">
          <a:xfrm rot="5400000" flipH="1">
            <a:off x="2589212" y="2716213"/>
            <a:ext cx="504825" cy="1657350"/>
          </a:xfrm>
          <a:prstGeom prst="bentConnector2">
            <a:avLst/>
          </a:prstGeom>
          <a:noFill/>
          <a:ln w="19050">
            <a:solidFill>
              <a:srgbClr val="FF6600"/>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cxnSp>
        <p:nvCxnSpPr>
          <p:cNvPr id="45" name="AutoShape 27"/>
          <p:cNvCxnSpPr>
            <a:cxnSpLocks noChangeShapeType="1"/>
            <a:stCxn id="32" idx="2"/>
            <a:endCxn id="36" idx="3"/>
          </p:cNvCxnSpPr>
          <p:nvPr/>
        </p:nvCxnSpPr>
        <p:spPr bwMode="auto">
          <a:xfrm rot="5400000">
            <a:off x="2660650" y="4587875"/>
            <a:ext cx="361950" cy="1657350"/>
          </a:xfrm>
          <a:prstGeom prst="bentConnector2">
            <a:avLst/>
          </a:prstGeom>
          <a:noFill/>
          <a:ln w="19050">
            <a:solidFill>
              <a:schemeClr val="accent2">
                <a:lumMod val="75000"/>
              </a:schemeClr>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cxnSp>
        <p:nvCxnSpPr>
          <p:cNvPr id="58" name="AutoShape 28"/>
          <p:cNvCxnSpPr>
            <a:cxnSpLocks noChangeShapeType="1"/>
            <a:stCxn id="23" idx="3"/>
            <a:endCxn id="24" idx="1"/>
          </p:cNvCxnSpPr>
          <p:nvPr/>
        </p:nvCxnSpPr>
        <p:spPr bwMode="auto">
          <a:xfrm>
            <a:off x="2012950" y="2573337"/>
            <a:ext cx="2303463" cy="0"/>
          </a:xfrm>
          <a:prstGeom prst="straightConnector1">
            <a:avLst/>
          </a:prstGeom>
          <a:noFill/>
          <a:ln w="19050">
            <a:solidFill>
              <a:srgbClr val="0000FF"/>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sp>
        <p:nvSpPr>
          <p:cNvPr id="59" name="AutoShape 29"/>
          <p:cNvSpPr>
            <a:spLocks noChangeArrowheads="1"/>
          </p:cNvSpPr>
          <p:nvPr/>
        </p:nvSpPr>
        <p:spPr bwMode="auto">
          <a:xfrm>
            <a:off x="3236913" y="2286000"/>
            <a:ext cx="865187" cy="574675"/>
          </a:xfrm>
          <a:prstGeom prst="flowChartProcess">
            <a:avLst/>
          </a:prstGeom>
          <a:solidFill>
            <a:srgbClr val="CCFFCC"/>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sp>
        <p:nvSpPr>
          <p:cNvPr id="60" name="AutoShape 30"/>
          <p:cNvSpPr>
            <a:spLocks noChangeArrowheads="1"/>
          </p:cNvSpPr>
          <p:nvPr/>
        </p:nvSpPr>
        <p:spPr bwMode="auto">
          <a:xfrm>
            <a:off x="2157413" y="2286000"/>
            <a:ext cx="863600" cy="576262"/>
          </a:xfrm>
          <a:prstGeom prst="flowChartDecision">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cxnSp>
        <p:nvCxnSpPr>
          <p:cNvPr id="61" name="AutoShape 31"/>
          <p:cNvCxnSpPr>
            <a:cxnSpLocks noChangeShapeType="1"/>
            <a:stCxn id="24" idx="3"/>
            <a:endCxn id="25" idx="1"/>
          </p:cNvCxnSpPr>
          <p:nvPr/>
        </p:nvCxnSpPr>
        <p:spPr bwMode="auto">
          <a:xfrm>
            <a:off x="5181600" y="2573337"/>
            <a:ext cx="287338" cy="0"/>
          </a:xfrm>
          <a:prstGeom prst="straightConnector1">
            <a:avLst/>
          </a:prstGeom>
          <a:noFill/>
          <a:ln w="9525">
            <a:solidFill>
              <a:schemeClr val="tx1"/>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cxnSp>
        <p:nvCxnSpPr>
          <p:cNvPr id="62" name="AutoShape 32"/>
          <p:cNvCxnSpPr>
            <a:cxnSpLocks noChangeShapeType="1"/>
            <a:stCxn id="25" idx="3"/>
            <a:endCxn id="26" idx="1"/>
          </p:cNvCxnSpPr>
          <p:nvPr/>
        </p:nvCxnSpPr>
        <p:spPr bwMode="auto">
          <a:xfrm>
            <a:off x="6334125" y="2573337"/>
            <a:ext cx="287338" cy="0"/>
          </a:xfrm>
          <a:prstGeom prst="straightConnector1">
            <a:avLst/>
          </a:prstGeom>
          <a:noFill/>
          <a:ln w="19050">
            <a:solidFill>
              <a:srgbClr val="0000FF"/>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cxnSp>
        <p:nvCxnSpPr>
          <p:cNvPr id="63" name="AutoShape 33"/>
          <p:cNvCxnSpPr>
            <a:cxnSpLocks noChangeShapeType="1"/>
            <a:stCxn id="26" idx="3"/>
            <a:endCxn id="27" idx="1"/>
          </p:cNvCxnSpPr>
          <p:nvPr/>
        </p:nvCxnSpPr>
        <p:spPr bwMode="auto">
          <a:xfrm>
            <a:off x="7486650" y="2573337"/>
            <a:ext cx="287338" cy="0"/>
          </a:xfrm>
          <a:prstGeom prst="straightConnector1">
            <a:avLst/>
          </a:prstGeom>
          <a:noFill/>
          <a:ln w="19050">
            <a:solidFill>
              <a:srgbClr val="0000FF"/>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sp>
        <p:nvSpPr>
          <p:cNvPr id="64" name="AutoShape 34"/>
          <p:cNvSpPr>
            <a:spLocks noChangeArrowheads="1"/>
          </p:cNvSpPr>
          <p:nvPr/>
        </p:nvSpPr>
        <p:spPr bwMode="auto">
          <a:xfrm>
            <a:off x="6621463" y="3076575"/>
            <a:ext cx="865187" cy="574675"/>
          </a:xfrm>
          <a:prstGeom prst="flowChartProcess">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00"/>
              </a:solidFill>
              <a:latin typeface="メイリオ"/>
              <a:ea typeface="メイリオ"/>
              <a:cs typeface="メイリオ"/>
            </a:endParaRPr>
          </a:p>
        </p:txBody>
      </p:sp>
      <p:cxnSp>
        <p:nvCxnSpPr>
          <p:cNvPr id="65" name="AutoShape 35"/>
          <p:cNvCxnSpPr>
            <a:cxnSpLocks noChangeShapeType="1"/>
          </p:cNvCxnSpPr>
          <p:nvPr/>
        </p:nvCxnSpPr>
        <p:spPr bwMode="auto">
          <a:xfrm>
            <a:off x="7485063" y="3365500"/>
            <a:ext cx="287337" cy="0"/>
          </a:xfrm>
          <a:prstGeom prst="straightConnector1">
            <a:avLst/>
          </a:prstGeom>
          <a:noFill/>
          <a:ln w="19050">
            <a:solidFill>
              <a:schemeClr val="accent2">
                <a:lumMod val="75000"/>
              </a:schemeClr>
            </a:solidFill>
            <a:round/>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cxnSp>
        <p:nvCxnSpPr>
          <p:cNvPr id="66" name="AutoShape 36"/>
          <p:cNvCxnSpPr>
            <a:cxnSpLocks noChangeShapeType="1"/>
            <a:stCxn id="25" idx="3"/>
            <a:endCxn id="64" idx="1"/>
          </p:cNvCxnSpPr>
          <p:nvPr/>
        </p:nvCxnSpPr>
        <p:spPr bwMode="auto">
          <a:xfrm>
            <a:off x="6334125" y="2573337"/>
            <a:ext cx="287338" cy="790575"/>
          </a:xfrm>
          <a:prstGeom prst="bentConnector3">
            <a:avLst>
              <a:gd name="adj1" fmla="val 49722"/>
            </a:avLst>
          </a:prstGeom>
          <a:noFill/>
          <a:ln w="19050">
            <a:solidFill>
              <a:schemeClr val="accent2">
                <a:lumMod val="75000"/>
              </a:schemeClr>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cxnSp>
        <p:nvCxnSpPr>
          <p:cNvPr id="67" name="AutoShape 37"/>
          <p:cNvCxnSpPr>
            <a:cxnSpLocks noChangeShapeType="1"/>
            <a:stCxn id="33" idx="3"/>
            <a:endCxn id="25" idx="1"/>
          </p:cNvCxnSpPr>
          <p:nvPr/>
        </p:nvCxnSpPr>
        <p:spPr bwMode="auto">
          <a:xfrm flipV="1">
            <a:off x="5181600" y="2573337"/>
            <a:ext cx="287338" cy="2374900"/>
          </a:xfrm>
          <a:prstGeom prst="bentConnector3">
            <a:avLst>
              <a:gd name="adj1" fmla="val 49722"/>
            </a:avLst>
          </a:prstGeom>
          <a:noFill/>
          <a:ln w="19050">
            <a:solidFill>
              <a:schemeClr val="accent2">
                <a:lumMod val="75000"/>
              </a:schemeClr>
            </a:solidFill>
            <a:miter lim="800000"/>
            <a:headEnd/>
            <a:tailEnd type="triangle" w="med" len="me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cxnSp>
      <p:sp>
        <p:nvSpPr>
          <p:cNvPr id="68" name="Rectangle 41"/>
          <p:cNvSpPr>
            <a:spLocks noChangeArrowheads="1"/>
          </p:cNvSpPr>
          <p:nvPr/>
        </p:nvSpPr>
        <p:spPr bwMode="auto">
          <a:xfrm>
            <a:off x="5698001" y="4818682"/>
            <a:ext cx="504825" cy="215900"/>
          </a:xfrm>
          <a:prstGeom prst="rect">
            <a:avLst/>
          </a:prstGeom>
          <a:solidFill>
            <a:srgbClr val="CCFFFF"/>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FF"/>
              </a:solidFill>
              <a:latin typeface="メイリオ"/>
              <a:ea typeface="メイリオ"/>
              <a:cs typeface="メイリオ"/>
            </a:endParaRPr>
          </a:p>
        </p:txBody>
      </p:sp>
      <p:sp>
        <p:nvSpPr>
          <p:cNvPr id="69" name="Rectangle 42"/>
          <p:cNvSpPr>
            <a:spLocks noChangeArrowheads="1"/>
          </p:cNvSpPr>
          <p:nvPr/>
        </p:nvSpPr>
        <p:spPr bwMode="auto">
          <a:xfrm>
            <a:off x="5698001" y="5179044"/>
            <a:ext cx="504825" cy="215900"/>
          </a:xfrm>
          <a:prstGeom prst="rect">
            <a:avLst/>
          </a:prstGeom>
          <a:solidFill>
            <a:srgbClr val="CCFFCC"/>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FF"/>
              </a:solidFill>
              <a:latin typeface="メイリオ"/>
              <a:ea typeface="メイリオ"/>
              <a:cs typeface="メイリオ"/>
            </a:endParaRPr>
          </a:p>
        </p:txBody>
      </p:sp>
      <p:sp>
        <p:nvSpPr>
          <p:cNvPr id="70" name="Rectangle 43"/>
          <p:cNvSpPr>
            <a:spLocks noChangeArrowheads="1"/>
          </p:cNvSpPr>
          <p:nvPr/>
        </p:nvSpPr>
        <p:spPr bwMode="auto">
          <a:xfrm>
            <a:off x="5698001" y="5537819"/>
            <a:ext cx="504825" cy="215900"/>
          </a:xfrm>
          <a:prstGeom prst="rect">
            <a:avLst/>
          </a:prstGeom>
          <a:solidFill>
            <a:srgbClr val="FFCC99"/>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FF"/>
              </a:solidFill>
              <a:latin typeface="メイリオ"/>
              <a:ea typeface="メイリオ"/>
              <a:cs typeface="メイリオ"/>
            </a:endParaRPr>
          </a:p>
        </p:txBody>
      </p:sp>
      <p:sp>
        <p:nvSpPr>
          <p:cNvPr id="71" name="Rectangle 44"/>
          <p:cNvSpPr>
            <a:spLocks noChangeArrowheads="1"/>
          </p:cNvSpPr>
          <p:nvPr/>
        </p:nvSpPr>
        <p:spPr bwMode="auto">
          <a:xfrm>
            <a:off x="5698001" y="5898182"/>
            <a:ext cx="504825" cy="215900"/>
          </a:xfrm>
          <a:prstGeom prst="rect">
            <a:avLst/>
          </a:prstGeom>
          <a:solidFill>
            <a:schemeClr val="accent2">
              <a:lumMod val="60000"/>
              <a:lumOff val="40000"/>
            </a:schemeClr>
          </a:solidFill>
          <a:ln w="12700">
            <a:noFill/>
            <a:miter lim="800000"/>
            <a:headEnd/>
            <a:tailEnd/>
          </a:ln>
          <a:effectLst>
            <a:outerShdw blurRad="50800" dist="38100" dir="2700000" algn="tl" rotWithShape="0">
              <a:prstClr val="black">
                <a:alpha val="40000"/>
              </a:prstClr>
            </a:outerShdw>
          </a:effectLst>
        </p:spPr>
        <p:txBody>
          <a:bodyPr wrap="none" anchor="ctr"/>
          <a:lstStyle/>
          <a:p>
            <a:endParaRPr lang="ja-JP" altLang="en-US">
              <a:solidFill>
                <a:srgbClr val="0000FF"/>
              </a:solidFill>
              <a:latin typeface="メイリオ"/>
              <a:ea typeface="メイリオ"/>
              <a:cs typeface="メイリオ"/>
            </a:endParaRPr>
          </a:p>
        </p:txBody>
      </p:sp>
      <p:sp>
        <p:nvSpPr>
          <p:cNvPr id="72" name="Text Box 45"/>
          <p:cNvSpPr txBox="1">
            <a:spLocks noChangeArrowheads="1"/>
          </p:cNvSpPr>
          <p:nvPr/>
        </p:nvSpPr>
        <p:spPr bwMode="auto">
          <a:xfrm>
            <a:off x="6235390" y="4753798"/>
            <a:ext cx="26313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dirty="0">
                <a:solidFill>
                  <a:srgbClr val="0000FF"/>
                </a:solidFill>
                <a:latin typeface="メイリオ"/>
                <a:ea typeface="メイリオ"/>
                <a:cs typeface="メイリオ"/>
              </a:rPr>
              <a:t>反復　</a:t>
            </a:r>
            <a:r>
              <a:rPr lang="ja-JP" altLang="en-US" sz="1400" dirty="0" smtClean="0">
                <a:solidFill>
                  <a:srgbClr val="0000FF"/>
                </a:solidFill>
                <a:latin typeface="メイリオ"/>
                <a:ea typeface="メイリオ"/>
                <a:cs typeface="メイリオ"/>
              </a:rPr>
              <a:t>１　ビジネス価値　</a:t>
            </a:r>
            <a:r>
              <a:rPr lang="en-US" altLang="ja-JP" sz="1400" dirty="0" smtClean="0">
                <a:solidFill>
                  <a:srgbClr val="0000FF"/>
                </a:solidFill>
                <a:latin typeface="+mj-ea"/>
                <a:ea typeface="+mj-ea"/>
                <a:cs typeface="メイリオ"/>
              </a:rPr>
              <a:t>◎</a:t>
            </a:r>
            <a:endParaRPr lang="ja-JP" altLang="en-US" sz="1400" dirty="0">
              <a:solidFill>
                <a:srgbClr val="0000FF"/>
              </a:solidFill>
              <a:latin typeface="+mj-ea"/>
              <a:ea typeface="+mj-ea"/>
              <a:cs typeface="メイリオ"/>
            </a:endParaRPr>
          </a:p>
        </p:txBody>
      </p:sp>
      <p:sp>
        <p:nvSpPr>
          <p:cNvPr id="73" name="Text Box 46"/>
          <p:cNvSpPr txBox="1">
            <a:spLocks noChangeArrowheads="1"/>
          </p:cNvSpPr>
          <p:nvPr/>
        </p:nvSpPr>
        <p:spPr bwMode="auto">
          <a:xfrm>
            <a:off x="6233803" y="5114160"/>
            <a:ext cx="26313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dirty="0">
                <a:solidFill>
                  <a:srgbClr val="0000FF"/>
                </a:solidFill>
                <a:latin typeface="メイリオ"/>
                <a:ea typeface="メイリオ"/>
                <a:cs typeface="メイリオ"/>
              </a:rPr>
              <a:t>反復　</a:t>
            </a:r>
            <a:r>
              <a:rPr lang="ja-JP" altLang="en-US" sz="1400" dirty="0" smtClean="0">
                <a:solidFill>
                  <a:srgbClr val="0000FF"/>
                </a:solidFill>
                <a:latin typeface="メイリオ"/>
                <a:ea typeface="メイリオ"/>
                <a:cs typeface="メイリオ"/>
              </a:rPr>
              <a:t>２　</a:t>
            </a:r>
            <a:r>
              <a:rPr lang="ja-JP" altLang="en-US" sz="1400" dirty="0">
                <a:solidFill>
                  <a:srgbClr val="0000FF"/>
                </a:solidFill>
                <a:latin typeface="メイリオ"/>
                <a:ea typeface="メイリオ"/>
                <a:cs typeface="メイリオ"/>
              </a:rPr>
              <a:t>ビジネス</a:t>
            </a:r>
            <a:r>
              <a:rPr lang="ja-JP" altLang="en-US" sz="1400" dirty="0" smtClean="0">
                <a:solidFill>
                  <a:srgbClr val="0000FF"/>
                </a:solidFill>
                <a:latin typeface="メイリオ"/>
                <a:ea typeface="メイリオ"/>
                <a:cs typeface="メイリオ"/>
              </a:rPr>
              <a:t>価値　</a:t>
            </a:r>
            <a:r>
              <a:rPr lang="en-US" altLang="ja-JP" sz="1400" dirty="0" smtClean="0">
                <a:solidFill>
                  <a:srgbClr val="0000FF"/>
                </a:solidFill>
                <a:latin typeface="+mn-ea"/>
                <a:ea typeface="+mn-ea"/>
                <a:cs typeface="メイリオ"/>
              </a:rPr>
              <a:t>〇</a:t>
            </a:r>
            <a:endParaRPr lang="ja-JP" altLang="en-US" sz="1400" dirty="0">
              <a:solidFill>
                <a:srgbClr val="0000FF"/>
              </a:solidFill>
              <a:latin typeface="+mn-ea"/>
              <a:ea typeface="+mn-ea"/>
              <a:cs typeface="メイリオ"/>
            </a:endParaRPr>
          </a:p>
        </p:txBody>
      </p:sp>
      <p:sp>
        <p:nvSpPr>
          <p:cNvPr id="74" name="Text Box 47"/>
          <p:cNvSpPr txBox="1">
            <a:spLocks noChangeArrowheads="1"/>
          </p:cNvSpPr>
          <p:nvPr/>
        </p:nvSpPr>
        <p:spPr bwMode="auto">
          <a:xfrm>
            <a:off x="6233803" y="5474523"/>
            <a:ext cx="26313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dirty="0">
                <a:solidFill>
                  <a:srgbClr val="0000FF"/>
                </a:solidFill>
                <a:latin typeface="メイリオ"/>
                <a:ea typeface="メイリオ"/>
                <a:cs typeface="メイリオ"/>
              </a:rPr>
              <a:t>反復　</a:t>
            </a:r>
            <a:r>
              <a:rPr lang="ja-JP" altLang="en-US" sz="1400" dirty="0" smtClean="0">
                <a:solidFill>
                  <a:srgbClr val="0000FF"/>
                </a:solidFill>
                <a:latin typeface="メイリオ"/>
                <a:ea typeface="メイリオ"/>
                <a:cs typeface="メイリオ"/>
              </a:rPr>
              <a:t>３　</a:t>
            </a:r>
            <a:r>
              <a:rPr lang="ja-JP" altLang="en-US" sz="1400" dirty="0">
                <a:solidFill>
                  <a:srgbClr val="0000FF"/>
                </a:solidFill>
                <a:latin typeface="メイリオ"/>
                <a:ea typeface="メイリオ"/>
                <a:cs typeface="メイリオ"/>
              </a:rPr>
              <a:t>ビジネス</a:t>
            </a:r>
            <a:r>
              <a:rPr lang="ja-JP" altLang="en-US" sz="1400" dirty="0" smtClean="0">
                <a:solidFill>
                  <a:srgbClr val="0000FF"/>
                </a:solidFill>
                <a:latin typeface="メイリオ"/>
                <a:ea typeface="メイリオ"/>
                <a:cs typeface="メイリオ"/>
              </a:rPr>
              <a:t>価値　</a:t>
            </a:r>
            <a:r>
              <a:rPr lang="en-US" altLang="ja-JP" sz="1400" dirty="0" smtClean="0">
                <a:solidFill>
                  <a:srgbClr val="0000FF"/>
                </a:solidFill>
                <a:latin typeface="メイリオ"/>
                <a:ea typeface="メイリオ"/>
                <a:cs typeface="メイリオ"/>
              </a:rPr>
              <a:t>△</a:t>
            </a:r>
            <a:endParaRPr lang="ja-JP" altLang="en-US" sz="1400" dirty="0">
              <a:solidFill>
                <a:srgbClr val="0000FF"/>
              </a:solidFill>
              <a:latin typeface="メイリオ"/>
              <a:ea typeface="メイリオ"/>
              <a:cs typeface="メイリオ"/>
            </a:endParaRPr>
          </a:p>
        </p:txBody>
      </p:sp>
      <p:sp>
        <p:nvSpPr>
          <p:cNvPr id="75" name="Text Box 48"/>
          <p:cNvSpPr txBox="1">
            <a:spLocks noChangeArrowheads="1"/>
          </p:cNvSpPr>
          <p:nvPr/>
        </p:nvSpPr>
        <p:spPr bwMode="auto">
          <a:xfrm>
            <a:off x="6233803" y="5834885"/>
            <a:ext cx="26313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400" dirty="0">
                <a:solidFill>
                  <a:srgbClr val="0000FF"/>
                </a:solidFill>
                <a:latin typeface="メイリオ"/>
                <a:ea typeface="メイリオ"/>
                <a:cs typeface="メイリオ"/>
              </a:rPr>
              <a:t>反復　</a:t>
            </a:r>
            <a:r>
              <a:rPr lang="ja-JP" altLang="en-US" sz="1400" dirty="0" smtClean="0">
                <a:solidFill>
                  <a:srgbClr val="0000FF"/>
                </a:solidFill>
                <a:latin typeface="メイリオ"/>
                <a:ea typeface="メイリオ"/>
                <a:cs typeface="メイリオ"/>
              </a:rPr>
              <a:t>４　</a:t>
            </a:r>
            <a:r>
              <a:rPr lang="ja-JP" altLang="en-US" sz="1400" dirty="0">
                <a:solidFill>
                  <a:srgbClr val="0000FF"/>
                </a:solidFill>
                <a:latin typeface="メイリオ"/>
                <a:ea typeface="メイリオ"/>
                <a:cs typeface="メイリオ"/>
              </a:rPr>
              <a:t>ビジネス</a:t>
            </a:r>
            <a:r>
              <a:rPr lang="ja-JP" altLang="en-US" sz="1400" dirty="0" smtClean="0">
                <a:solidFill>
                  <a:srgbClr val="0000FF"/>
                </a:solidFill>
                <a:latin typeface="メイリオ"/>
                <a:ea typeface="メイリオ"/>
                <a:cs typeface="メイリオ"/>
              </a:rPr>
              <a:t>価値　Ｘ</a:t>
            </a:r>
            <a:endParaRPr lang="ja-JP" altLang="en-US" sz="1400" dirty="0">
              <a:solidFill>
                <a:srgbClr val="0000FF"/>
              </a:solidFill>
              <a:latin typeface="メイリオ"/>
              <a:ea typeface="メイリオ"/>
              <a:cs typeface="メイリオ"/>
            </a:endParaRPr>
          </a:p>
        </p:txBody>
      </p:sp>
      <p:sp>
        <p:nvSpPr>
          <p:cNvPr id="2" name="正方形/長方形 1"/>
          <p:cNvSpPr/>
          <p:nvPr/>
        </p:nvSpPr>
        <p:spPr>
          <a:xfrm>
            <a:off x="457200" y="1071296"/>
            <a:ext cx="8229600" cy="646331"/>
          </a:xfrm>
          <a:prstGeom prst="rect">
            <a:avLst/>
          </a:prstGeom>
        </p:spPr>
        <p:txBody>
          <a:bodyPr wrap="square">
            <a:spAutoFit/>
          </a:bodyPr>
          <a:lstStyle/>
          <a:p>
            <a:r>
              <a:rPr lang="ja-JP" altLang="en-US" dirty="0" smtClean="0">
                <a:solidFill>
                  <a:srgbClr val="0000FF"/>
                </a:solidFill>
                <a:latin typeface="メイリオ"/>
                <a:ea typeface="メイリオ"/>
                <a:cs typeface="メイリオ"/>
              </a:rPr>
              <a:t>「</a:t>
            </a:r>
            <a:r>
              <a:rPr lang="en-US" altLang="ja-JP" dirty="0" smtClean="0">
                <a:solidFill>
                  <a:srgbClr val="0000FF"/>
                </a:solidFill>
                <a:latin typeface="メイリオ"/>
                <a:ea typeface="メイリオ"/>
                <a:cs typeface="メイリオ"/>
              </a:rPr>
              <a:t>MVP</a:t>
            </a:r>
            <a:r>
              <a:rPr lang="ja-JP" altLang="en-US" dirty="0">
                <a:solidFill>
                  <a:srgbClr val="0000FF"/>
                </a:solidFill>
                <a:latin typeface="メイリオ"/>
                <a:ea typeface="メイリオ"/>
                <a:cs typeface="メイリオ"/>
              </a:rPr>
              <a:t>（</a:t>
            </a:r>
            <a:r>
              <a:rPr lang="en-US" altLang="ja-JP" dirty="0">
                <a:solidFill>
                  <a:srgbClr val="0000FF"/>
                </a:solidFill>
                <a:latin typeface="メイリオ"/>
                <a:ea typeface="メイリオ"/>
                <a:cs typeface="メイリオ"/>
              </a:rPr>
              <a:t>Minimum Viable Product</a:t>
            </a:r>
            <a:r>
              <a:rPr lang="ja-JP" altLang="en-US" dirty="0">
                <a:solidFill>
                  <a:srgbClr val="0000FF"/>
                </a:solidFill>
                <a:latin typeface="メイリオ"/>
                <a:ea typeface="メイリオ"/>
                <a:cs typeface="メイリオ"/>
              </a:rPr>
              <a:t>：仮説を検証することができる最低限のプロダクト</a:t>
            </a:r>
            <a:r>
              <a:rPr lang="ja-JP" altLang="en-US" dirty="0" smtClean="0">
                <a:solidFill>
                  <a:srgbClr val="0000FF"/>
                </a:solidFill>
                <a:latin typeface="メイリオ"/>
                <a:ea typeface="メイリオ"/>
                <a:cs typeface="メイリオ"/>
              </a:rPr>
              <a:t>）」かつ、ビジネス価値の高い機能・プロセスを優先して開発する。</a:t>
            </a:r>
            <a:endParaRPr lang="ja-JP" altLang="en-US" dirty="0">
              <a:solidFill>
                <a:srgbClr val="0000FF"/>
              </a:solidFill>
              <a:latin typeface="メイリオ"/>
              <a:ea typeface="メイリオ"/>
              <a:cs typeface="メイリオ"/>
            </a:endParaRPr>
          </a:p>
        </p:txBody>
      </p:sp>
    </p:spTree>
    <p:extLst>
      <p:ext uri="{BB962C8B-B14F-4D97-AF65-F5344CB8AC3E}">
        <p14:creationId xmlns:p14="http://schemas.microsoft.com/office/powerpoint/2010/main" val="506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up)">
                                      <p:cBhvr>
                                        <p:cTn id="13" dur="1000"/>
                                        <p:tgtEl>
                                          <p:spTgt spid="23"/>
                                        </p:tgtEl>
                                      </p:cBhvr>
                                    </p:animEffect>
                                  </p:childTnLst>
                                </p:cTn>
                              </p:par>
                              <p:par>
                                <p:cTn id="14" presetID="22" presetClass="entr" presetSubtype="1"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000"/>
                                        <p:tgtEl>
                                          <p:spTgt spid="5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1000"/>
                                        <p:tgtEl>
                                          <p:spTgt spid="24"/>
                                        </p:tgtEl>
                                      </p:cBhvr>
                                    </p:animEffect>
                                  </p:childTnLst>
                                </p:cTn>
                              </p:par>
                              <p:par>
                                <p:cTn id="20" presetID="22" presetClass="entr" presetSubtype="1"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up)">
                                      <p:cBhvr>
                                        <p:cTn id="22" dur="1000"/>
                                        <p:tgtEl>
                                          <p:spTgt spid="6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up)">
                                      <p:cBhvr>
                                        <p:cTn id="25" dur="1000"/>
                                        <p:tgtEl>
                                          <p:spTgt spid="25"/>
                                        </p:tgtEl>
                                      </p:cBhvr>
                                    </p:animEffect>
                                  </p:childTnLst>
                                </p:cTn>
                              </p:par>
                              <p:par>
                                <p:cTn id="26" presetID="22" presetClass="entr" presetSubtype="1"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up)">
                                      <p:cBhvr>
                                        <p:cTn id="28" dur="1000"/>
                                        <p:tgtEl>
                                          <p:spTgt spid="62"/>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1000"/>
                                        <p:tgtEl>
                                          <p:spTgt spid="26"/>
                                        </p:tgtEl>
                                      </p:cBhvr>
                                    </p:animEffect>
                                  </p:childTnLst>
                                </p:cTn>
                              </p:par>
                              <p:par>
                                <p:cTn id="32" presetID="22" presetClass="entr" presetSubtype="1"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up)">
                                      <p:cBhvr>
                                        <p:cTn id="34" dur="1000"/>
                                        <p:tgtEl>
                                          <p:spTgt spid="6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1000"/>
                                        <p:tgtEl>
                                          <p:spTgt spid="2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down)">
                                      <p:cBhvr>
                                        <p:cTn id="45" dur="1000"/>
                                        <p:tgtEl>
                                          <p:spTgt spid="59"/>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ox(in)">
                                      <p:cBhvr>
                                        <p:cTn id="50" dur="1000"/>
                                        <p:tgtEl>
                                          <p:spTgt spid="30"/>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ox(in)">
                                      <p:cBhvr>
                                        <p:cTn id="53" dur="1000"/>
                                        <p:tgtEl>
                                          <p:spTgt spid="35"/>
                                        </p:tgtEl>
                                      </p:cBhvr>
                                    </p:animEffect>
                                  </p:childTnLst>
                                </p:cTn>
                              </p:par>
                              <p:par>
                                <p:cTn id="54" presetID="4" presetClass="entr" presetSubtype="16"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box(in)">
                                      <p:cBhvr>
                                        <p:cTn id="56" dur="1000"/>
                                        <p:tgtEl>
                                          <p:spTgt spid="60"/>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box(in)">
                                      <p:cBhvr>
                                        <p:cTn id="59" dur="1000"/>
                                        <p:tgtEl>
                                          <p:spTgt spid="37"/>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ox(in)">
                                      <p:cBhvr>
                                        <p:cTn id="62" dur="1000"/>
                                        <p:tgtEl>
                                          <p:spTgt spid="38"/>
                                        </p:tgtEl>
                                      </p:cBhvr>
                                    </p:animEffect>
                                  </p:childTnLst>
                                </p:cTn>
                              </p:par>
                              <p:par>
                                <p:cTn id="63" presetID="4" presetClass="entr" presetSubtype="16"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ox(in)">
                                      <p:cBhvr>
                                        <p:cTn id="65" dur="1000"/>
                                        <p:tgtEl>
                                          <p:spTgt spid="39"/>
                                        </p:tgtEl>
                                      </p:cBhvr>
                                    </p:animEffect>
                                  </p:childTnLst>
                                </p:cTn>
                              </p:par>
                              <p:par>
                                <p:cTn id="66" presetID="4" presetClass="entr" presetSubtype="16"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ox(in)">
                                      <p:cBhvr>
                                        <p:cTn id="68" dur="1000"/>
                                        <p:tgtEl>
                                          <p:spTgt spid="41"/>
                                        </p:tgtEl>
                                      </p:cBhvr>
                                    </p:animEffect>
                                  </p:childTnLst>
                                </p:cTn>
                              </p:par>
                              <p:par>
                                <p:cTn id="69" presetID="4" presetClass="entr" presetSubtype="16"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box(in)">
                                      <p:cBhvr>
                                        <p:cTn id="71" dur="1000"/>
                                        <p:tgtEl>
                                          <p:spTgt spid="44"/>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blinds(horizontal)">
                                      <p:cBhvr>
                                        <p:cTn id="76" dur="1000"/>
                                        <p:tgtEl>
                                          <p:spTgt spid="3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blinds(horizontal)">
                                      <p:cBhvr>
                                        <p:cTn id="79" dur="1000"/>
                                        <p:tgtEl>
                                          <p:spTgt spid="43"/>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linds(horizontal)">
                                      <p:cBhvr>
                                        <p:cTn id="82" dur="1000"/>
                                        <p:tgtEl>
                                          <p:spTgt spid="32"/>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blinds(horizontal)">
                                      <p:cBhvr>
                                        <p:cTn id="85" dur="1000"/>
                                        <p:tgtEl>
                                          <p:spTgt spid="33"/>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blinds(horizontal)">
                                      <p:cBhvr>
                                        <p:cTn id="88" dur="1000"/>
                                        <p:tgtEl>
                                          <p:spTgt spid="3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blinds(horizontal)">
                                      <p:cBhvr>
                                        <p:cTn id="91" dur="1000"/>
                                        <p:tgtEl>
                                          <p:spTgt spid="64"/>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blinds(horizontal)">
                                      <p:cBhvr>
                                        <p:cTn id="94" dur="1000"/>
                                        <p:tgtEl>
                                          <p:spTgt spid="34"/>
                                        </p:tgtEl>
                                      </p:cBhvr>
                                    </p:animEffect>
                                  </p:childTnLst>
                                </p:cTn>
                              </p:par>
                              <p:par>
                                <p:cTn id="95" presetID="3" presetClass="entr" presetSubtype="10" fill="hold" nodeType="with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blinds(horizontal)">
                                      <p:cBhvr>
                                        <p:cTn id="97" dur="1000"/>
                                        <p:tgtEl>
                                          <p:spTgt spid="65"/>
                                        </p:tgtEl>
                                      </p:cBhvr>
                                    </p:animEffect>
                                  </p:childTnLst>
                                </p:cTn>
                              </p:par>
                              <p:par>
                                <p:cTn id="98" presetID="3" presetClass="entr" presetSubtype="10" fill="hold" nodeType="with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blinds(horizontal)">
                                      <p:cBhvr>
                                        <p:cTn id="100" dur="1000"/>
                                        <p:tgtEl>
                                          <p:spTgt spid="66"/>
                                        </p:tgtEl>
                                      </p:cBhvr>
                                    </p:animEffect>
                                  </p:childTnLst>
                                </p:cTn>
                              </p:par>
                              <p:par>
                                <p:cTn id="101" presetID="3" presetClass="entr" presetSubtype="10"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blinds(horizontal)">
                                      <p:cBhvr>
                                        <p:cTn id="103" dur="1000"/>
                                        <p:tgtEl>
                                          <p:spTgt spid="67"/>
                                        </p:tgtEl>
                                      </p:cBhvr>
                                    </p:animEffect>
                                  </p:childTnLst>
                                </p:cTn>
                              </p:par>
                              <p:par>
                                <p:cTn id="104" presetID="3" presetClass="entr" presetSubtype="10" fill="hold" nodeType="with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blinds(horizontal)">
                                      <p:cBhvr>
                                        <p:cTn id="106" dur="1000"/>
                                        <p:tgtEl>
                                          <p:spTgt spid="40"/>
                                        </p:tgtEl>
                                      </p:cBhvr>
                                    </p:animEffect>
                                  </p:childTnLst>
                                </p:cTn>
                              </p:par>
                              <p:par>
                                <p:cTn id="107" presetID="3" presetClass="entr" presetSubtype="10"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blinds(horizontal)">
                                      <p:cBhvr>
                                        <p:cTn id="109" dur="1000"/>
                                        <p:tgtEl>
                                          <p:spTgt spid="42"/>
                                        </p:tgtEl>
                                      </p:cBhvr>
                                    </p:animEffect>
                                  </p:childTnLst>
                                </p:cTn>
                              </p:par>
                              <p:par>
                                <p:cTn id="110" presetID="3" presetClass="entr" presetSubtype="10"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blinds(horizontal)">
                                      <p:cBhvr>
                                        <p:cTn id="112"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3" grpId="0" animBg="1"/>
      <p:bldP spid="59" grpId="0" animBg="1"/>
      <p:bldP spid="60" grpId="0" animBg="1"/>
      <p:bldP spid="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正方形/長方形 105"/>
          <p:cNvSpPr/>
          <p:nvPr/>
        </p:nvSpPr>
        <p:spPr>
          <a:xfrm>
            <a:off x="4651375" y="984250"/>
            <a:ext cx="4083050" cy="54421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chemeClr val="bg1"/>
                </a:solidFill>
              </a:rPr>
              <a:t>アジャイル開発</a:t>
            </a:r>
            <a:endParaRPr lang="en-US" altLang="ja-JP" sz="2400" dirty="0">
              <a:solidFill>
                <a:schemeClr val="bg1"/>
              </a:solidFill>
            </a:endParaRPr>
          </a:p>
        </p:txBody>
      </p:sp>
      <p:sp>
        <p:nvSpPr>
          <p:cNvPr id="34" name="正方形/長方形 33"/>
          <p:cNvSpPr/>
          <p:nvPr/>
        </p:nvSpPr>
        <p:spPr>
          <a:xfrm>
            <a:off x="400050" y="984250"/>
            <a:ext cx="4083050" cy="544215"/>
          </a:xfrm>
          <a:prstGeom prst="rect">
            <a:avLst/>
          </a:prstGeom>
          <a:solidFill>
            <a:srgbClr val="948A5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solidFill>
                  <a:schemeClr val="bg1"/>
                </a:solidFill>
              </a:rPr>
              <a:t>ウォーターフォール</a:t>
            </a:r>
            <a:r>
              <a:rPr lang="ja-JP" altLang="en-US" sz="2400" dirty="0">
                <a:solidFill>
                  <a:schemeClr val="bg1"/>
                </a:solidFill>
              </a:rPr>
              <a:t>開発</a:t>
            </a:r>
            <a:endParaRPr lang="en-US" altLang="ja-JP" sz="2400" dirty="0">
              <a:solidFill>
                <a:schemeClr val="bg1"/>
              </a:solidFill>
            </a:endParaRPr>
          </a:p>
        </p:txBody>
      </p:sp>
      <p:sp>
        <p:nvSpPr>
          <p:cNvPr id="104" name="角丸四角形 103"/>
          <p:cNvSpPr/>
          <p:nvPr/>
        </p:nvSpPr>
        <p:spPr bwMode="auto">
          <a:xfrm>
            <a:off x="400050" y="1657350"/>
            <a:ext cx="4083050" cy="45212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0" name="角丸四角形 59"/>
          <p:cNvSpPr/>
          <p:nvPr/>
        </p:nvSpPr>
        <p:spPr bwMode="auto">
          <a:xfrm>
            <a:off x="5865535" y="280670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1" name="角丸四角形 60"/>
          <p:cNvSpPr/>
          <p:nvPr/>
        </p:nvSpPr>
        <p:spPr bwMode="auto">
          <a:xfrm>
            <a:off x="5090835" y="165735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9" name="角丸四角形 58"/>
          <p:cNvSpPr/>
          <p:nvPr/>
        </p:nvSpPr>
        <p:spPr bwMode="auto">
          <a:xfrm>
            <a:off x="7414935" y="511175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86" name="角丸四角形 85"/>
          <p:cNvSpPr/>
          <p:nvPr/>
        </p:nvSpPr>
        <p:spPr bwMode="auto">
          <a:xfrm>
            <a:off x="6640235" y="3962400"/>
            <a:ext cx="838200" cy="1066800"/>
          </a:xfrm>
          <a:prstGeom prst="roundRect">
            <a:avLst>
              <a:gd name="adj" fmla="val 0"/>
            </a:avLst>
          </a:prstGeom>
          <a:solidFill>
            <a:srgbClr val="FFFBD2"/>
          </a:solidFill>
          <a:ln w="9525" cap="flat" cmpd="sng" algn="ctr">
            <a:noFill/>
            <a:prstDash val="sysDash"/>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7" name="角丸四角形吹き出し 56"/>
          <p:cNvSpPr/>
          <p:nvPr/>
        </p:nvSpPr>
        <p:spPr bwMode="auto">
          <a:xfrm>
            <a:off x="495300" y="5105400"/>
            <a:ext cx="2061885" cy="990600"/>
          </a:xfrm>
          <a:prstGeom prst="wedgeRoundRectCallout">
            <a:avLst>
              <a:gd name="adj1" fmla="val 20278"/>
              <a:gd name="adj2" fmla="val -75717"/>
              <a:gd name="adj3" fmla="val 16667"/>
            </a:avLst>
          </a:prstGeom>
          <a:solidFill>
            <a:schemeClr val="bg2">
              <a:lumMod val="5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lang="ja-JP" altLang="en-US" sz="1200" dirty="0">
                <a:solidFill>
                  <a:srgbClr val="FFFFFF"/>
                </a:solidFill>
                <a:effectLst/>
              </a:rPr>
              <a:t>最初に要件</a:t>
            </a:r>
            <a:r>
              <a:rPr lang="ja-JP" altLang="en-US" sz="1200" dirty="0" smtClean="0">
                <a:solidFill>
                  <a:srgbClr val="FFFFFF"/>
                </a:solidFill>
                <a:effectLst/>
              </a:rPr>
              <a:t>をあらかじめ</a:t>
            </a:r>
            <a:endParaRPr lang="en-US" altLang="ja-JP" sz="1200" dirty="0" smtClean="0">
              <a:solidFill>
                <a:srgbClr val="FFFFFF"/>
              </a:solidFill>
              <a:effectLst/>
            </a:endParaRPr>
          </a:p>
          <a:p>
            <a:pPr algn="ctr">
              <a:spcBef>
                <a:spcPct val="20000"/>
              </a:spcBef>
            </a:pPr>
            <a:r>
              <a:rPr lang="ja-JP" altLang="en-US" sz="1200" dirty="0" smtClean="0">
                <a:solidFill>
                  <a:srgbClr val="FFFFFF"/>
                </a:solidFill>
                <a:effectLst/>
              </a:rPr>
              <a:t>全て</a:t>
            </a:r>
            <a:r>
              <a:rPr lang="ja-JP" altLang="en-US" sz="1200" dirty="0">
                <a:solidFill>
                  <a:srgbClr val="FFFFFF"/>
                </a:solidFill>
                <a:effectLst/>
              </a:rPr>
              <a:t>決めてから</a:t>
            </a:r>
            <a:r>
              <a:rPr lang="ja-JP" altLang="en-US" sz="1200" dirty="0" smtClean="0">
                <a:solidFill>
                  <a:srgbClr val="FFFFFF"/>
                </a:solidFill>
                <a:effectLst/>
              </a:rPr>
              <a:t>開発</a:t>
            </a:r>
            <a:endParaRPr kumimoji="0" lang="ja-JP" altLang="en-US" sz="12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2" name="角丸四角形 1"/>
          <p:cNvSpPr/>
          <p:nvPr/>
        </p:nvSpPr>
        <p:spPr bwMode="auto">
          <a:xfrm>
            <a:off x="495300" y="1752600"/>
            <a:ext cx="914400" cy="9144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Arial" charset="0"/>
                <a:ea typeface="HG丸ｺﾞｼｯｸM-PRO" pitchFamily="50" charset="-128"/>
              </a:rPr>
              <a:t>要件</a:t>
            </a:r>
          </a:p>
        </p:txBody>
      </p:sp>
      <p:sp>
        <p:nvSpPr>
          <p:cNvPr id="3" name="角丸四角形 2"/>
          <p:cNvSpPr/>
          <p:nvPr/>
        </p:nvSpPr>
        <p:spPr bwMode="auto">
          <a:xfrm>
            <a:off x="1327150" y="2895600"/>
            <a:ext cx="914400" cy="9144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rPr>
              <a:t>設計</a:t>
            </a:r>
            <a:endParaRPr kumimoji="0" lang="en-US" altLang="ja-JP" sz="1000" b="0" i="0" u="none" strike="noStrike" cap="none" normalizeH="0" baseline="0" dirty="0" smtClean="0">
              <a:ln>
                <a:noFill/>
              </a:ln>
              <a:solidFill>
                <a:schemeClr val="bg1"/>
              </a:solidFill>
              <a:effectLst/>
            </a:endParaRPr>
          </a:p>
        </p:txBody>
      </p:sp>
      <p:sp>
        <p:nvSpPr>
          <p:cNvPr id="4" name="角丸四角形 3"/>
          <p:cNvSpPr/>
          <p:nvPr/>
        </p:nvSpPr>
        <p:spPr bwMode="auto">
          <a:xfrm>
            <a:off x="2159000" y="4038600"/>
            <a:ext cx="914400" cy="9144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rPr>
              <a:t>コーディング</a:t>
            </a:r>
            <a:endParaRPr kumimoji="0" lang="en-US" altLang="ja-JP" sz="8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chemeClr val="bg1"/>
                </a:solidFill>
              </a:rPr>
              <a:t>単体テスト</a:t>
            </a:r>
            <a:endParaRPr kumimoji="0" lang="ja-JP" altLang="en-US" sz="1000" b="0" i="0" u="none" strike="noStrike" cap="none" normalizeH="0" baseline="0" dirty="0" smtClean="0">
              <a:ln>
                <a:noFill/>
              </a:ln>
              <a:solidFill>
                <a:schemeClr val="bg1"/>
              </a:solidFill>
              <a:effectLst/>
            </a:endParaRPr>
          </a:p>
        </p:txBody>
      </p:sp>
      <p:sp>
        <p:nvSpPr>
          <p:cNvPr id="5" name="角丸四角形 4"/>
          <p:cNvSpPr/>
          <p:nvPr/>
        </p:nvSpPr>
        <p:spPr bwMode="auto">
          <a:xfrm>
            <a:off x="2990850" y="5181600"/>
            <a:ext cx="9144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baseline="0" dirty="0" smtClean="0">
                <a:ln>
                  <a:noFill/>
                </a:ln>
                <a:solidFill>
                  <a:schemeClr val="bg1"/>
                </a:solidFill>
                <a:effectLst/>
                <a:latin typeface="Arial" charset="0"/>
                <a:ea typeface="HG丸ｺﾞｼｯｸM-PRO" pitchFamily="50" charset="-128"/>
              </a:rPr>
              <a:t>結合テスト</a:t>
            </a:r>
          </a:p>
        </p:txBody>
      </p:sp>
      <p:cxnSp>
        <p:nvCxnSpPr>
          <p:cNvPr id="23" name="カギ線コネクタ 22"/>
          <p:cNvCxnSpPr>
            <a:stCxn id="2" idx="3"/>
            <a:endCxn id="3" idx="0"/>
          </p:cNvCxnSpPr>
          <p:nvPr/>
        </p:nvCxnSpPr>
        <p:spPr bwMode="auto">
          <a:xfrm>
            <a:off x="1409700" y="22098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4" name="カギ線コネクタ 23"/>
          <p:cNvCxnSpPr>
            <a:stCxn id="3" idx="3"/>
            <a:endCxn id="4" idx="0"/>
          </p:cNvCxnSpPr>
          <p:nvPr/>
        </p:nvCxnSpPr>
        <p:spPr bwMode="auto">
          <a:xfrm>
            <a:off x="2241550" y="33528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5" name="カギ線コネクタ 24"/>
          <p:cNvCxnSpPr>
            <a:stCxn id="4" idx="3"/>
            <a:endCxn id="5" idx="0"/>
          </p:cNvCxnSpPr>
          <p:nvPr/>
        </p:nvCxnSpPr>
        <p:spPr bwMode="auto">
          <a:xfrm>
            <a:off x="3073400" y="44958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0" name="カギ線コネクタ 29"/>
          <p:cNvCxnSpPr>
            <a:stCxn id="3" idx="1"/>
            <a:endCxn id="2" idx="2"/>
          </p:cNvCxnSpPr>
          <p:nvPr/>
        </p:nvCxnSpPr>
        <p:spPr bwMode="auto">
          <a:xfrm rot="10800000">
            <a:off x="952500" y="2667000"/>
            <a:ext cx="374650" cy="685800"/>
          </a:xfrm>
          <a:prstGeom prst="bentConnector2">
            <a:avLst/>
          </a:prstGeom>
          <a:solidFill>
            <a:schemeClr val="bg1"/>
          </a:solidFill>
          <a:ln w="38100" cap="flat" cmpd="sng" algn="ctr">
            <a:solidFill>
              <a:srgbClr val="FF66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カギ線コネクタ 30"/>
          <p:cNvCxnSpPr>
            <a:stCxn id="5" idx="1"/>
            <a:endCxn id="4" idx="2"/>
          </p:cNvCxnSpPr>
          <p:nvPr/>
        </p:nvCxnSpPr>
        <p:spPr bwMode="auto">
          <a:xfrm rot="10800000">
            <a:off x="2616200" y="4953000"/>
            <a:ext cx="374650" cy="685800"/>
          </a:xfrm>
          <a:prstGeom prst="bentConnector2">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 name="カギ線コネクタ 31"/>
          <p:cNvCxnSpPr>
            <a:stCxn id="4" idx="1"/>
            <a:endCxn id="3" idx="2"/>
          </p:cNvCxnSpPr>
          <p:nvPr/>
        </p:nvCxnSpPr>
        <p:spPr bwMode="auto">
          <a:xfrm rot="10800000">
            <a:off x="1784350" y="3810000"/>
            <a:ext cx="374650" cy="685800"/>
          </a:xfrm>
          <a:prstGeom prst="bentConnector2">
            <a:avLst/>
          </a:prstGeom>
          <a:solidFill>
            <a:schemeClr val="bg1"/>
          </a:solidFill>
          <a:ln w="38100" cap="flat" cmpd="sng" algn="ctr">
            <a:solidFill>
              <a:srgbClr val="FF99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7" name="右矢印 46"/>
          <p:cNvSpPr/>
          <p:nvPr/>
        </p:nvSpPr>
        <p:spPr bwMode="auto">
          <a:xfrm>
            <a:off x="4002365" y="57150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91" name="タイトル 90"/>
          <p:cNvSpPr>
            <a:spLocks noGrp="1"/>
          </p:cNvSpPr>
          <p:nvPr>
            <p:ph type="title"/>
          </p:nvPr>
        </p:nvSpPr>
        <p:spPr/>
        <p:txBody>
          <a:bodyPr/>
          <a:lstStyle/>
          <a:p>
            <a:r>
              <a:rPr lang="en-US" altLang="en-US" dirty="0" smtClean="0">
                <a:latin typeface="MS PGothic" charset="-128"/>
                <a:ea typeface="MS PGothic" charset="-128"/>
                <a:cs typeface="MS PGothic" charset="-128"/>
              </a:rPr>
              <a:t>ウォーターフォール</a:t>
            </a:r>
            <a:r>
              <a:rPr lang="ja-JP" altLang="en-US" dirty="0" smtClean="0">
                <a:latin typeface="MS PGothic" charset="-128"/>
                <a:ea typeface="MS PGothic" charset="-128"/>
                <a:cs typeface="MS PGothic" charset="-128"/>
              </a:rPr>
              <a:t>開発とアジャイル開発（３）</a:t>
            </a:r>
            <a:endParaRPr kumimoji="1" lang="ja-JP" altLang="en-US" dirty="0">
              <a:latin typeface="MS PGothic" charset="-128"/>
              <a:ea typeface="MS PGothic" charset="-128"/>
              <a:cs typeface="MS PGothic" charset="-128"/>
            </a:endParaRPr>
          </a:p>
        </p:txBody>
      </p:sp>
      <p:sp>
        <p:nvSpPr>
          <p:cNvPr id="92" name="テキスト ボックス 91"/>
          <p:cNvSpPr txBox="1"/>
          <p:nvPr/>
        </p:nvSpPr>
        <p:spPr>
          <a:xfrm>
            <a:off x="4002365" y="5505906"/>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6" name="角丸四角形 5"/>
          <p:cNvSpPr/>
          <p:nvPr/>
        </p:nvSpPr>
        <p:spPr bwMode="auto">
          <a:xfrm>
            <a:off x="5168900" y="1752600"/>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 name="角丸四角形 6"/>
          <p:cNvSpPr/>
          <p:nvPr/>
        </p:nvSpPr>
        <p:spPr bwMode="auto">
          <a:xfrm>
            <a:off x="5321300" y="1981200"/>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8" name="角丸四角形 7"/>
          <p:cNvSpPr/>
          <p:nvPr/>
        </p:nvSpPr>
        <p:spPr bwMode="auto">
          <a:xfrm>
            <a:off x="5473700" y="2209800"/>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9" name="角丸四角形 8"/>
          <p:cNvSpPr/>
          <p:nvPr/>
        </p:nvSpPr>
        <p:spPr bwMode="auto">
          <a:xfrm>
            <a:off x="5626100" y="2438400"/>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48" name="右矢印 47"/>
          <p:cNvSpPr/>
          <p:nvPr/>
        </p:nvSpPr>
        <p:spPr bwMode="auto">
          <a:xfrm>
            <a:off x="6007100" y="23622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49" name="右矢印 48"/>
          <p:cNvSpPr/>
          <p:nvPr/>
        </p:nvSpPr>
        <p:spPr bwMode="auto">
          <a:xfrm>
            <a:off x="6858000" y="35052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50" name="右矢印 49"/>
          <p:cNvSpPr/>
          <p:nvPr/>
        </p:nvSpPr>
        <p:spPr bwMode="auto">
          <a:xfrm>
            <a:off x="7556500" y="4648200"/>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51" name="右矢印 50"/>
          <p:cNvSpPr/>
          <p:nvPr/>
        </p:nvSpPr>
        <p:spPr bwMode="auto">
          <a:xfrm>
            <a:off x="8353425" y="5778044"/>
            <a:ext cx="381000" cy="381000"/>
          </a:xfrm>
          <a:prstGeom prst="right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58" name="角丸四角形吹き出し 57"/>
          <p:cNvSpPr/>
          <p:nvPr/>
        </p:nvSpPr>
        <p:spPr bwMode="auto">
          <a:xfrm>
            <a:off x="5092700" y="5181600"/>
            <a:ext cx="2061885" cy="990600"/>
          </a:xfrm>
          <a:prstGeom prst="wedgeRoundRectCallout">
            <a:avLst>
              <a:gd name="adj1" fmla="val -18134"/>
              <a:gd name="adj2" fmla="val -86828"/>
              <a:gd name="adj3" fmla="val 16667"/>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lang="ja-JP" altLang="en-US" sz="1200" dirty="0" smtClean="0">
                <a:solidFill>
                  <a:schemeClr val="bg1"/>
                </a:solidFill>
                <a:effectLst/>
              </a:rPr>
              <a:t>ビジネス上の重要度で要件の優先順位を決め、これに従って必要機能を順次開発</a:t>
            </a: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7" name="テキスト ボックス 86"/>
          <p:cNvSpPr txBox="1"/>
          <p:nvPr/>
        </p:nvSpPr>
        <p:spPr>
          <a:xfrm>
            <a:off x="5930900" y="1676400"/>
            <a:ext cx="1634432" cy="276999"/>
          </a:xfrm>
          <a:prstGeom prst="rect">
            <a:avLst/>
          </a:prstGeom>
          <a:noFill/>
        </p:spPr>
        <p:txBody>
          <a:bodyPr wrap="none" rtlCol="0">
            <a:spAutoFit/>
          </a:bodyPr>
          <a:lstStyle/>
          <a:p>
            <a:r>
              <a:rPr kumimoji="1" lang="ja-JP" altLang="en-US" sz="1200" dirty="0" smtClean="0">
                <a:solidFill>
                  <a:srgbClr val="0000FF"/>
                </a:solidFill>
                <a:effectLst/>
              </a:rPr>
              <a:t>反復</a:t>
            </a:r>
            <a:r>
              <a:rPr lang="ja-JP" altLang="en-US" sz="1200" dirty="0" smtClean="0">
                <a:solidFill>
                  <a:srgbClr val="0000FF"/>
                </a:solidFill>
                <a:effectLst/>
              </a:rPr>
              <a:t>（イテレーション）</a:t>
            </a:r>
            <a:r>
              <a:rPr lang="en-US" altLang="ja-JP" sz="1200" dirty="0" smtClean="0">
                <a:solidFill>
                  <a:srgbClr val="0000FF"/>
                </a:solidFill>
                <a:effectLst/>
              </a:rPr>
              <a:t>1</a:t>
            </a:r>
            <a:endParaRPr kumimoji="1" lang="ja-JP" altLang="en-US" sz="1200" dirty="0">
              <a:solidFill>
                <a:srgbClr val="0000FF"/>
              </a:solidFill>
              <a:effectLst/>
            </a:endParaRPr>
          </a:p>
        </p:txBody>
      </p:sp>
      <p:sp>
        <p:nvSpPr>
          <p:cNvPr id="88" name="テキスト ボックス 87"/>
          <p:cNvSpPr txBox="1"/>
          <p:nvPr/>
        </p:nvSpPr>
        <p:spPr>
          <a:xfrm>
            <a:off x="6705600" y="2819400"/>
            <a:ext cx="607859" cy="276999"/>
          </a:xfrm>
          <a:prstGeom prst="rect">
            <a:avLst/>
          </a:prstGeom>
          <a:noFill/>
        </p:spPr>
        <p:txBody>
          <a:bodyPr wrap="none" rtlCol="0">
            <a:spAutoFit/>
          </a:bodyPr>
          <a:lstStyle/>
          <a:p>
            <a:r>
              <a:rPr kumimoji="1" lang="ja-JP" altLang="en-US" sz="1200" dirty="0" smtClean="0">
                <a:solidFill>
                  <a:srgbClr val="0000FF"/>
                </a:solidFill>
                <a:effectLst/>
              </a:rPr>
              <a:t>反復</a:t>
            </a:r>
            <a:r>
              <a:rPr kumimoji="1" lang="en-US" altLang="ja-JP" sz="1200" dirty="0" smtClean="0">
                <a:solidFill>
                  <a:srgbClr val="0000FF"/>
                </a:solidFill>
                <a:effectLst/>
              </a:rPr>
              <a:t> </a:t>
            </a:r>
            <a:r>
              <a:rPr lang="en-US" altLang="ja-JP" sz="1200" dirty="0" smtClean="0">
                <a:solidFill>
                  <a:srgbClr val="0000FF"/>
                </a:solidFill>
                <a:effectLst/>
              </a:rPr>
              <a:t>2</a:t>
            </a:r>
            <a:endParaRPr kumimoji="1" lang="ja-JP" altLang="en-US" sz="1200" dirty="0">
              <a:solidFill>
                <a:srgbClr val="0000FF"/>
              </a:solidFill>
              <a:effectLst/>
            </a:endParaRPr>
          </a:p>
        </p:txBody>
      </p:sp>
      <p:sp>
        <p:nvSpPr>
          <p:cNvPr id="89" name="テキスト ボックス 88"/>
          <p:cNvSpPr txBox="1"/>
          <p:nvPr/>
        </p:nvSpPr>
        <p:spPr>
          <a:xfrm>
            <a:off x="7480300" y="3962400"/>
            <a:ext cx="607859" cy="276999"/>
          </a:xfrm>
          <a:prstGeom prst="rect">
            <a:avLst/>
          </a:prstGeom>
          <a:noFill/>
        </p:spPr>
        <p:txBody>
          <a:bodyPr wrap="none" rtlCol="0">
            <a:spAutoFit/>
          </a:bodyPr>
          <a:lstStyle/>
          <a:p>
            <a:r>
              <a:rPr kumimoji="1" lang="ja-JP" altLang="en-US" sz="1200" dirty="0" smtClean="0">
                <a:solidFill>
                  <a:srgbClr val="0000FF"/>
                </a:solidFill>
                <a:effectLst/>
              </a:rPr>
              <a:t>反復</a:t>
            </a:r>
            <a:r>
              <a:rPr kumimoji="1" lang="en-US" altLang="ja-JP" sz="1200" dirty="0" smtClean="0">
                <a:solidFill>
                  <a:srgbClr val="0000FF"/>
                </a:solidFill>
                <a:effectLst/>
              </a:rPr>
              <a:t> </a:t>
            </a:r>
            <a:r>
              <a:rPr lang="en-US" altLang="ja-JP" sz="1200" dirty="0" smtClean="0">
                <a:solidFill>
                  <a:srgbClr val="0000FF"/>
                </a:solidFill>
                <a:effectLst/>
              </a:rPr>
              <a:t>3</a:t>
            </a:r>
            <a:endParaRPr kumimoji="1" lang="ja-JP" altLang="en-US" sz="1200" dirty="0">
              <a:solidFill>
                <a:srgbClr val="0000FF"/>
              </a:solidFill>
              <a:effectLst/>
            </a:endParaRPr>
          </a:p>
        </p:txBody>
      </p:sp>
      <p:sp>
        <p:nvSpPr>
          <p:cNvPr id="90" name="テキスト ボックス 89"/>
          <p:cNvSpPr txBox="1"/>
          <p:nvPr/>
        </p:nvSpPr>
        <p:spPr>
          <a:xfrm>
            <a:off x="8255000" y="5105400"/>
            <a:ext cx="607859" cy="276999"/>
          </a:xfrm>
          <a:prstGeom prst="rect">
            <a:avLst/>
          </a:prstGeom>
          <a:noFill/>
        </p:spPr>
        <p:txBody>
          <a:bodyPr wrap="none" rtlCol="0">
            <a:spAutoFit/>
          </a:bodyPr>
          <a:lstStyle/>
          <a:p>
            <a:r>
              <a:rPr kumimoji="1" lang="ja-JP" altLang="en-US" sz="1200" dirty="0" smtClean="0">
                <a:solidFill>
                  <a:srgbClr val="0000FF"/>
                </a:solidFill>
                <a:effectLst/>
              </a:rPr>
              <a:t>反復</a:t>
            </a:r>
            <a:r>
              <a:rPr kumimoji="1" lang="en-US" altLang="ja-JP" sz="1200" dirty="0" smtClean="0">
                <a:solidFill>
                  <a:srgbClr val="0000FF"/>
                </a:solidFill>
                <a:effectLst/>
              </a:rPr>
              <a:t> </a:t>
            </a:r>
            <a:r>
              <a:rPr lang="en-US" altLang="ja-JP" sz="1200" dirty="0" smtClean="0">
                <a:solidFill>
                  <a:srgbClr val="0000FF"/>
                </a:solidFill>
                <a:effectLst/>
              </a:rPr>
              <a:t>4</a:t>
            </a:r>
            <a:endParaRPr kumimoji="1" lang="ja-JP" altLang="en-US" sz="1200" dirty="0">
              <a:solidFill>
                <a:srgbClr val="0000FF"/>
              </a:solidFill>
              <a:effectLst/>
            </a:endParaRPr>
          </a:p>
        </p:txBody>
      </p:sp>
      <p:sp>
        <p:nvSpPr>
          <p:cNvPr id="93" name="テキスト ボックス 92"/>
          <p:cNvSpPr txBox="1"/>
          <p:nvPr/>
        </p:nvSpPr>
        <p:spPr>
          <a:xfrm>
            <a:off x="6007100" y="2133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94" name="テキスト ボックス 93"/>
          <p:cNvSpPr txBox="1"/>
          <p:nvPr/>
        </p:nvSpPr>
        <p:spPr>
          <a:xfrm>
            <a:off x="6858000" y="3276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95" name="テキスト ボックス 94"/>
          <p:cNvSpPr txBox="1"/>
          <p:nvPr/>
        </p:nvSpPr>
        <p:spPr>
          <a:xfrm>
            <a:off x="7556500" y="4419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96" name="テキスト ボックス 95"/>
          <p:cNvSpPr txBox="1"/>
          <p:nvPr/>
        </p:nvSpPr>
        <p:spPr>
          <a:xfrm>
            <a:off x="8331200" y="5562600"/>
            <a:ext cx="595035" cy="215444"/>
          </a:xfrm>
          <a:prstGeom prst="rect">
            <a:avLst/>
          </a:prstGeom>
          <a:noFill/>
        </p:spPr>
        <p:txBody>
          <a:bodyPr wrap="none" rtlCol="0">
            <a:spAutoFit/>
          </a:bodyPr>
          <a:lstStyle/>
          <a:p>
            <a:r>
              <a:rPr kumimoji="1" lang="ja-JP" altLang="en-US" sz="800" dirty="0" smtClean="0">
                <a:solidFill>
                  <a:srgbClr val="0000FF"/>
                </a:solidFill>
                <a:effectLst/>
              </a:rPr>
              <a:t>リリース</a:t>
            </a:r>
            <a:endParaRPr kumimoji="1" lang="ja-JP" altLang="en-US" sz="800" dirty="0">
              <a:solidFill>
                <a:srgbClr val="0000FF"/>
              </a:solidFill>
              <a:effectLst/>
            </a:endParaRPr>
          </a:p>
        </p:txBody>
      </p:sp>
      <p:sp>
        <p:nvSpPr>
          <p:cNvPr id="77" name="角丸四角形 76"/>
          <p:cNvSpPr/>
          <p:nvPr/>
        </p:nvSpPr>
        <p:spPr bwMode="auto">
          <a:xfrm>
            <a:off x="5943600" y="2895600"/>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8" name="角丸四角形 77"/>
          <p:cNvSpPr/>
          <p:nvPr/>
        </p:nvSpPr>
        <p:spPr bwMode="auto">
          <a:xfrm>
            <a:off x="6096000" y="3124200"/>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79" name="角丸四角形 78"/>
          <p:cNvSpPr/>
          <p:nvPr/>
        </p:nvSpPr>
        <p:spPr bwMode="auto">
          <a:xfrm>
            <a:off x="6248400" y="3352800"/>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80" name="角丸四角形 79"/>
          <p:cNvSpPr/>
          <p:nvPr/>
        </p:nvSpPr>
        <p:spPr bwMode="auto">
          <a:xfrm>
            <a:off x="6400800" y="3581400"/>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1" name="角丸四角形 80"/>
          <p:cNvSpPr/>
          <p:nvPr/>
        </p:nvSpPr>
        <p:spPr bwMode="auto">
          <a:xfrm>
            <a:off x="6697385" y="4010799"/>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2" name="角丸四角形 81"/>
          <p:cNvSpPr/>
          <p:nvPr/>
        </p:nvSpPr>
        <p:spPr bwMode="auto">
          <a:xfrm>
            <a:off x="6849785" y="4239399"/>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98" name="角丸四角形 97"/>
          <p:cNvSpPr/>
          <p:nvPr/>
        </p:nvSpPr>
        <p:spPr bwMode="auto">
          <a:xfrm>
            <a:off x="7002185" y="4467999"/>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99" name="角丸四角形 98"/>
          <p:cNvSpPr/>
          <p:nvPr/>
        </p:nvSpPr>
        <p:spPr bwMode="auto">
          <a:xfrm>
            <a:off x="7154585" y="4696599"/>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0" name="角丸四角形 99"/>
          <p:cNvSpPr/>
          <p:nvPr/>
        </p:nvSpPr>
        <p:spPr bwMode="auto">
          <a:xfrm>
            <a:off x="7493000" y="5181600"/>
            <a:ext cx="228600" cy="228600"/>
          </a:xfrm>
          <a:prstGeom prst="roundRect">
            <a:avLst>
              <a:gd name="adj" fmla="val 0"/>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0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1" name="角丸四角形 100"/>
          <p:cNvSpPr/>
          <p:nvPr/>
        </p:nvSpPr>
        <p:spPr bwMode="auto">
          <a:xfrm>
            <a:off x="7645400" y="5410200"/>
            <a:ext cx="228600" cy="228600"/>
          </a:xfrm>
          <a:prstGeom prst="roundRect">
            <a:avLst>
              <a:gd name="adj" fmla="val 0"/>
            </a:avLst>
          </a:prstGeom>
          <a:solidFill>
            <a:schemeClr val="accent5">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000" b="0" i="0" u="none" strike="noStrike" cap="none" normalizeH="0" baseline="0" dirty="0" smtClean="0">
              <a:ln>
                <a:noFill/>
              </a:ln>
              <a:solidFill>
                <a:schemeClr val="bg1"/>
              </a:solidFill>
              <a:effectLst/>
            </a:endParaRPr>
          </a:p>
        </p:txBody>
      </p:sp>
      <p:sp>
        <p:nvSpPr>
          <p:cNvPr id="102" name="角丸四角形 101"/>
          <p:cNvSpPr/>
          <p:nvPr/>
        </p:nvSpPr>
        <p:spPr bwMode="auto">
          <a:xfrm>
            <a:off x="7797800" y="5638800"/>
            <a:ext cx="228600" cy="2286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endParaRPr>
          </a:p>
        </p:txBody>
      </p:sp>
      <p:sp>
        <p:nvSpPr>
          <p:cNvPr id="103" name="角丸四角形 102"/>
          <p:cNvSpPr/>
          <p:nvPr/>
        </p:nvSpPr>
        <p:spPr bwMode="auto">
          <a:xfrm>
            <a:off x="7950200" y="5867400"/>
            <a:ext cx="228600" cy="228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10" name="テキスト ボックス 9"/>
          <p:cNvSpPr txBox="1"/>
          <p:nvPr/>
        </p:nvSpPr>
        <p:spPr>
          <a:xfrm>
            <a:off x="6917169" y="2133832"/>
            <a:ext cx="1825564" cy="553998"/>
          </a:xfrm>
          <a:prstGeom prst="rect">
            <a:avLst/>
          </a:prstGeom>
          <a:noFill/>
        </p:spPr>
        <p:txBody>
          <a:bodyPr wrap="none" rtlCol="0">
            <a:spAutoFit/>
          </a:bodyPr>
          <a:lstStyle/>
          <a:p>
            <a:pPr algn="ctr"/>
            <a:r>
              <a:rPr kumimoji="1" lang="en-US" altLang="ja-JP" sz="1200" b="1" u="sng" dirty="0" smtClean="0">
                <a:solidFill>
                  <a:srgbClr val="FF8000"/>
                </a:solidFill>
                <a:latin typeface="Meiryo" charset="-128"/>
                <a:ea typeface="Meiryo" charset="-128"/>
                <a:cs typeface="Meiryo" charset="-128"/>
              </a:rPr>
              <a:t>C</a:t>
            </a:r>
            <a:r>
              <a:rPr kumimoji="1" lang="en-US" altLang="ja-JP" sz="1200" dirty="0" smtClean="0">
                <a:solidFill>
                  <a:srgbClr val="FF8000"/>
                </a:solidFill>
                <a:latin typeface="Meiryo" charset="-128"/>
                <a:ea typeface="Meiryo" charset="-128"/>
                <a:cs typeface="Meiryo" charset="-128"/>
              </a:rPr>
              <a:t>ontinues </a:t>
            </a:r>
            <a:r>
              <a:rPr kumimoji="1" lang="en-US" altLang="ja-JP" sz="1200" b="1" u="sng" dirty="0" smtClean="0">
                <a:solidFill>
                  <a:srgbClr val="FF8000"/>
                </a:solidFill>
                <a:latin typeface="Meiryo" charset="-128"/>
                <a:ea typeface="Meiryo" charset="-128"/>
                <a:cs typeface="Meiryo" charset="-128"/>
              </a:rPr>
              <a:t>I</a:t>
            </a:r>
            <a:r>
              <a:rPr kumimoji="1" lang="en-US" altLang="ja-JP" sz="1200" dirty="0" smtClean="0">
                <a:solidFill>
                  <a:srgbClr val="FF8000"/>
                </a:solidFill>
                <a:latin typeface="Meiryo" charset="-128"/>
                <a:ea typeface="Meiryo" charset="-128"/>
                <a:cs typeface="Meiryo" charset="-128"/>
              </a:rPr>
              <a:t>ntegration</a:t>
            </a:r>
          </a:p>
          <a:p>
            <a:pPr algn="ctr"/>
            <a:r>
              <a:rPr lang="ja-JP" altLang="en-US" b="1" dirty="0" smtClean="0">
                <a:solidFill>
                  <a:srgbClr val="FF6666"/>
                </a:solidFill>
                <a:latin typeface="Meiryo" charset="-128"/>
                <a:ea typeface="Meiryo" charset="-128"/>
                <a:cs typeface="Meiryo" charset="-128"/>
              </a:rPr>
              <a:t>品質の作り込み</a:t>
            </a:r>
            <a:endParaRPr kumimoji="1" lang="ja-JP" altLang="en-US" b="1" dirty="0">
              <a:solidFill>
                <a:srgbClr val="FF6666"/>
              </a:solidFill>
              <a:latin typeface="Meiryo" charset="-128"/>
              <a:ea typeface="Meiryo" charset="-128"/>
              <a:cs typeface="Meiryo" charset="-128"/>
            </a:endParaRPr>
          </a:p>
        </p:txBody>
      </p:sp>
    </p:spTree>
    <p:extLst>
      <p:ext uri="{BB962C8B-B14F-4D97-AF65-F5344CB8AC3E}">
        <p14:creationId xmlns:p14="http://schemas.microsoft.com/office/powerpoint/2010/main" val="142971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44500" y="863601"/>
            <a:ext cx="3606800" cy="562428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正方形/長方形 75"/>
          <p:cNvSpPr/>
          <p:nvPr/>
        </p:nvSpPr>
        <p:spPr>
          <a:xfrm>
            <a:off x="5078827" y="863601"/>
            <a:ext cx="3606800" cy="562428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1001404" y="4276608"/>
            <a:ext cx="625080" cy="1808230"/>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541763" y="4276608"/>
            <a:ext cx="625080" cy="180823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2102640" y="4276608"/>
            <a:ext cx="625080" cy="180823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2727720" y="4276608"/>
            <a:ext cx="625080" cy="1808230"/>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二等辺三角形 26"/>
          <p:cNvSpPr/>
          <p:nvPr/>
        </p:nvSpPr>
        <p:spPr bwMode="auto">
          <a:xfrm flipV="1">
            <a:off x="5966845" y="1656647"/>
            <a:ext cx="2209800" cy="1600200"/>
          </a:xfrm>
          <a:prstGeom prst="triangle">
            <a:avLst/>
          </a:prstGeom>
          <a:solidFill>
            <a:schemeClr val="accent3">
              <a:lumMod val="5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26" name="二等辺三角形 25"/>
          <p:cNvSpPr/>
          <p:nvPr/>
        </p:nvSpPr>
        <p:spPr bwMode="auto">
          <a:xfrm flipV="1">
            <a:off x="5902585" y="1562100"/>
            <a:ext cx="2209800" cy="1600200"/>
          </a:xfrm>
          <a:prstGeom prst="triangle">
            <a:avLst/>
          </a:prstGeom>
          <a:solidFill>
            <a:schemeClr val="accent3">
              <a:lumMod val="5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sp>
        <p:nvSpPr>
          <p:cNvPr id="75779" name="タイトル 1"/>
          <p:cNvSpPr>
            <a:spLocks noGrp="1"/>
          </p:cNvSpPr>
          <p:nvPr>
            <p:ph type="title" idx="4294967295"/>
          </p:nvPr>
        </p:nvSpPr>
        <p:spPr>
          <a:xfrm>
            <a:off x="444500" y="323850"/>
            <a:ext cx="8893175" cy="361950"/>
          </a:xfrm>
        </p:spPr>
        <p:txBody>
          <a:bodyPr/>
          <a:lstStyle/>
          <a:p>
            <a:r>
              <a:rPr lang="en-US" altLang="en-US" dirty="0">
                <a:latin typeface="MS PGothic" charset="-128"/>
                <a:ea typeface="MS PGothic" charset="-128"/>
                <a:cs typeface="MS PGothic" charset="-128"/>
              </a:rPr>
              <a:t>ウォーターフォール</a:t>
            </a:r>
            <a:r>
              <a:rPr lang="ja-JP" altLang="en-US" dirty="0">
                <a:latin typeface="MS PGothic" charset="-128"/>
                <a:ea typeface="MS PGothic" charset="-128"/>
                <a:cs typeface="MS PGothic" charset="-128"/>
              </a:rPr>
              <a:t>開発とアジャイル開発</a:t>
            </a:r>
            <a:r>
              <a:rPr lang="ja-JP" altLang="en-US" dirty="0" smtClean="0">
                <a:latin typeface="MS PGothic" charset="-128"/>
                <a:ea typeface="MS PGothic" charset="-128"/>
                <a:cs typeface="MS PGothic" charset="-128"/>
              </a:rPr>
              <a:t>（６）</a:t>
            </a:r>
          </a:p>
        </p:txBody>
      </p:sp>
      <p:sp>
        <p:nvSpPr>
          <p:cNvPr id="7" name="二等辺三角形 6"/>
          <p:cNvSpPr/>
          <p:nvPr/>
        </p:nvSpPr>
        <p:spPr bwMode="auto">
          <a:xfrm>
            <a:off x="1143000" y="1524000"/>
            <a:ext cx="2209800" cy="1600200"/>
          </a:xfrm>
          <a:prstGeom prst="triangle">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メイリオ"/>
                <a:ea typeface="メイリオ"/>
                <a:cs typeface="メイリオ"/>
              </a:rPr>
              <a:t>プラン</a:t>
            </a:r>
            <a:endParaRPr kumimoji="0" lang="en-US" altLang="ja-JP" sz="14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メイリオ"/>
                <a:ea typeface="メイリオ"/>
                <a:cs typeface="メイリオ"/>
              </a:rPr>
              <a:t>ドリブン型</a:t>
            </a:r>
            <a:endParaRPr kumimoji="0" lang="en-US" altLang="ja-JP" sz="14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smtClean="0">
              <a:ln>
                <a:noFill/>
              </a:ln>
              <a:solidFill>
                <a:srgbClr val="FFFFFF"/>
              </a:solidFill>
              <a:effectLst/>
              <a:latin typeface="メイリオ"/>
              <a:ea typeface="メイリオ"/>
              <a:cs typeface="メイリオ"/>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rgbClr val="FFFFFF"/>
              </a:solidFill>
              <a:effectLst/>
              <a:latin typeface="メイリオ"/>
              <a:ea typeface="メイリオ"/>
              <a:cs typeface="メイリオ"/>
            </a:endParaRPr>
          </a:p>
        </p:txBody>
      </p:sp>
      <p:sp>
        <p:nvSpPr>
          <p:cNvPr id="46" name="二等辺三角形 45"/>
          <p:cNvSpPr/>
          <p:nvPr/>
        </p:nvSpPr>
        <p:spPr bwMode="auto">
          <a:xfrm flipV="1">
            <a:off x="5791200" y="1524000"/>
            <a:ext cx="2209800" cy="1600200"/>
          </a:xfrm>
          <a:prstGeom prst="triangle">
            <a:avLst/>
          </a:prstGeom>
          <a:solidFill>
            <a:srgbClr val="008000"/>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メイリオ"/>
              <a:ea typeface="メイリオ"/>
              <a:cs typeface="メイリオ"/>
            </a:endParaRPr>
          </a:p>
        </p:txBody>
      </p:sp>
      <p:cxnSp>
        <p:nvCxnSpPr>
          <p:cNvPr id="51" name="直線矢印コネクタ 50"/>
          <p:cNvCxnSpPr>
            <a:stCxn id="7" idx="0"/>
            <a:endCxn id="46" idx="2"/>
          </p:cNvCxnSpPr>
          <p:nvPr/>
        </p:nvCxnSpPr>
        <p:spPr bwMode="auto">
          <a:xfrm>
            <a:off x="2247900" y="1524000"/>
            <a:ext cx="3543300" cy="0"/>
          </a:xfrm>
          <a:prstGeom prst="straightConnector1">
            <a:avLst/>
          </a:prstGeom>
          <a:solidFill>
            <a:schemeClr val="bg1"/>
          </a:solidFill>
          <a:ln w="38100" cap="flat" cmpd="sng" algn="ctr">
            <a:solidFill>
              <a:srgbClr val="3366FF"/>
            </a:solidFill>
            <a:prstDash val="solid"/>
            <a:round/>
            <a:headEnd type="triangle"/>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テキスト ボックス 19"/>
          <p:cNvSpPr txBox="1"/>
          <p:nvPr/>
        </p:nvSpPr>
        <p:spPr>
          <a:xfrm>
            <a:off x="6096000" y="1838980"/>
            <a:ext cx="1600200" cy="523220"/>
          </a:xfrm>
          <a:prstGeom prst="rect">
            <a:avLst/>
          </a:prstGeom>
          <a:noFill/>
        </p:spPr>
        <p:txBody>
          <a:bodyPr wrap="square" rtlCol="0">
            <a:spAutoFit/>
          </a:bodyPr>
          <a:lstStyle/>
          <a:p>
            <a:pPr algn="ctr"/>
            <a:r>
              <a:rPr kumimoji="1" lang="ja-JP" altLang="en-US" sz="1400" dirty="0" smtClean="0">
                <a:solidFill>
                  <a:srgbClr val="FFFFFF"/>
                </a:solidFill>
                <a:effectLst/>
                <a:latin typeface="メイリオ"/>
                <a:ea typeface="メイリオ"/>
                <a:cs typeface="メイリオ"/>
              </a:rPr>
              <a:t>バリュー</a:t>
            </a:r>
            <a:endParaRPr kumimoji="1" lang="en-US" altLang="ja-JP" sz="1400" dirty="0" smtClean="0">
              <a:solidFill>
                <a:srgbClr val="FFFFFF"/>
              </a:solidFill>
              <a:effectLst/>
              <a:latin typeface="メイリオ"/>
              <a:ea typeface="メイリオ"/>
              <a:cs typeface="メイリオ"/>
            </a:endParaRPr>
          </a:p>
          <a:p>
            <a:pPr algn="ctr"/>
            <a:r>
              <a:rPr lang="ja-JP" altLang="en-US" sz="1400" dirty="0" smtClean="0">
                <a:solidFill>
                  <a:srgbClr val="FFFFFF"/>
                </a:solidFill>
                <a:effectLst/>
                <a:latin typeface="メイリオ"/>
                <a:ea typeface="メイリオ"/>
                <a:cs typeface="メイリオ"/>
              </a:rPr>
              <a:t>ドリブン型</a:t>
            </a:r>
            <a:endParaRPr kumimoji="1" lang="ja-JP" altLang="en-US" sz="1400" dirty="0">
              <a:solidFill>
                <a:srgbClr val="FFFFFF"/>
              </a:solidFill>
              <a:effectLst/>
              <a:latin typeface="メイリオ"/>
              <a:ea typeface="メイリオ"/>
              <a:cs typeface="メイリオ"/>
            </a:endParaRPr>
          </a:p>
        </p:txBody>
      </p:sp>
      <p:sp>
        <p:nvSpPr>
          <p:cNvPr id="21" name="テキスト ボックス 20"/>
          <p:cNvSpPr txBox="1"/>
          <p:nvPr/>
        </p:nvSpPr>
        <p:spPr>
          <a:xfrm>
            <a:off x="710704" y="3200400"/>
            <a:ext cx="902811" cy="307777"/>
          </a:xfrm>
          <a:prstGeom prst="rect">
            <a:avLst/>
          </a:prstGeom>
          <a:noFill/>
        </p:spPr>
        <p:txBody>
          <a:bodyPr wrap="none" rtlCol="0">
            <a:spAutoFit/>
          </a:bodyPr>
          <a:lstStyle/>
          <a:p>
            <a:pPr algn="ctr"/>
            <a:r>
              <a:rPr kumimoji="1" lang="ja-JP" altLang="en-US" sz="1400" dirty="0" smtClean="0">
                <a:solidFill>
                  <a:srgbClr val="FF0000"/>
                </a:solidFill>
                <a:effectLst/>
                <a:latin typeface="メイリオ"/>
                <a:ea typeface="メイリオ"/>
                <a:cs typeface="メイリオ"/>
              </a:rPr>
              <a:t>リソース</a:t>
            </a:r>
            <a:endParaRPr kumimoji="1" lang="ja-JP" altLang="en-US" sz="1400" dirty="0">
              <a:solidFill>
                <a:srgbClr val="FF0000"/>
              </a:solidFill>
              <a:effectLst/>
              <a:latin typeface="メイリオ"/>
              <a:ea typeface="メイリオ"/>
              <a:cs typeface="メイリオ"/>
            </a:endParaRPr>
          </a:p>
        </p:txBody>
      </p:sp>
      <p:sp>
        <p:nvSpPr>
          <p:cNvPr id="52" name="テキスト ボックス 51"/>
          <p:cNvSpPr txBox="1"/>
          <p:nvPr/>
        </p:nvSpPr>
        <p:spPr>
          <a:xfrm>
            <a:off x="6229132" y="3578602"/>
            <a:ext cx="1467068" cy="400110"/>
          </a:xfrm>
          <a:prstGeom prst="rect">
            <a:avLst/>
          </a:prstGeom>
          <a:noFill/>
        </p:spPr>
        <p:txBody>
          <a:bodyPr wrap="none" rtlCol="0">
            <a:spAutoFit/>
          </a:bodyPr>
          <a:lstStyle/>
          <a:p>
            <a:pPr algn="ctr"/>
            <a:r>
              <a:rPr kumimoji="1" lang="ja-JP" altLang="en-US" sz="2000" dirty="0" smtClean="0">
                <a:solidFill>
                  <a:srgbClr val="008000"/>
                </a:solidFill>
                <a:effectLst/>
                <a:latin typeface="メイリオ"/>
                <a:ea typeface="メイリオ"/>
                <a:cs typeface="メイリオ"/>
              </a:rPr>
              <a:t>アジャイル</a:t>
            </a:r>
            <a:endParaRPr kumimoji="1" lang="ja-JP" altLang="en-US" sz="2000" dirty="0">
              <a:solidFill>
                <a:srgbClr val="008000"/>
              </a:solidFill>
              <a:effectLst/>
              <a:latin typeface="メイリオ"/>
              <a:ea typeface="メイリオ"/>
              <a:cs typeface="メイリオ"/>
            </a:endParaRPr>
          </a:p>
        </p:txBody>
      </p:sp>
      <p:sp>
        <p:nvSpPr>
          <p:cNvPr id="53" name="テキスト ボックス 52"/>
          <p:cNvSpPr txBox="1"/>
          <p:nvPr/>
        </p:nvSpPr>
        <p:spPr>
          <a:xfrm>
            <a:off x="3023840" y="3200400"/>
            <a:ext cx="543739" cy="307777"/>
          </a:xfrm>
          <a:prstGeom prst="rect">
            <a:avLst/>
          </a:prstGeom>
          <a:noFill/>
        </p:spPr>
        <p:txBody>
          <a:bodyPr wrap="none" rtlCol="0">
            <a:spAutoFit/>
          </a:bodyPr>
          <a:lstStyle/>
          <a:p>
            <a:pPr algn="ctr"/>
            <a:r>
              <a:rPr kumimoji="1" lang="ja-JP" altLang="en-US" sz="1400" dirty="0" smtClean="0">
                <a:solidFill>
                  <a:srgbClr val="FF0000"/>
                </a:solidFill>
                <a:effectLst/>
                <a:latin typeface="メイリオ"/>
                <a:ea typeface="メイリオ"/>
                <a:cs typeface="メイリオ"/>
              </a:rPr>
              <a:t>納期</a:t>
            </a:r>
            <a:endParaRPr kumimoji="1" lang="ja-JP" altLang="en-US" sz="1400" dirty="0">
              <a:solidFill>
                <a:srgbClr val="FF0000"/>
              </a:solidFill>
              <a:effectLst/>
              <a:latin typeface="メイリオ"/>
              <a:ea typeface="メイリオ"/>
              <a:cs typeface="メイリオ"/>
            </a:endParaRPr>
          </a:p>
        </p:txBody>
      </p:sp>
      <p:sp>
        <p:nvSpPr>
          <p:cNvPr id="54" name="テキスト ボックス 53"/>
          <p:cNvSpPr txBox="1"/>
          <p:nvPr/>
        </p:nvSpPr>
        <p:spPr>
          <a:xfrm>
            <a:off x="5433616" y="1170801"/>
            <a:ext cx="902811" cy="307777"/>
          </a:xfrm>
          <a:prstGeom prst="rect">
            <a:avLst/>
          </a:prstGeom>
          <a:noFill/>
        </p:spPr>
        <p:txBody>
          <a:bodyPr wrap="none" rtlCol="0">
            <a:spAutoFit/>
          </a:bodyPr>
          <a:lstStyle/>
          <a:p>
            <a:pPr algn="ctr"/>
            <a:r>
              <a:rPr kumimoji="1" lang="ja-JP" altLang="en-US" sz="1400" dirty="0" smtClean="0">
                <a:solidFill>
                  <a:srgbClr val="FF0000"/>
                </a:solidFill>
                <a:effectLst/>
                <a:latin typeface="メイリオ"/>
                <a:ea typeface="メイリオ"/>
                <a:cs typeface="メイリオ"/>
              </a:rPr>
              <a:t>リソース</a:t>
            </a:r>
            <a:endParaRPr kumimoji="1" lang="ja-JP" altLang="en-US" sz="1400" dirty="0">
              <a:solidFill>
                <a:srgbClr val="FF0000"/>
              </a:solidFill>
              <a:effectLst/>
              <a:latin typeface="メイリオ"/>
              <a:ea typeface="メイリオ"/>
              <a:cs typeface="メイリオ"/>
            </a:endParaRPr>
          </a:p>
        </p:txBody>
      </p:sp>
      <p:sp>
        <p:nvSpPr>
          <p:cNvPr id="55" name="テキスト ボックス 54"/>
          <p:cNvSpPr txBox="1"/>
          <p:nvPr/>
        </p:nvSpPr>
        <p:spPr>
          <a:xfrm>
            <a:off x="7746752" y="1170801"/>
            <a:ext cx="543739" cy="307777"/>
          </a:xfrm>
          <a:prstGeom prst="rect">
            <a:avLst/>
          </a:prstGeom>
          <a:noFill/>
        </p:spPr>
        <p:txBody>
          <a:bodyPr wrap="none" rtlCol="0">
            <a:spAutoFit/>
          </a:bodyPr>
          <a:lstStyle/>
          <a:p>
            <a:pPr algn="ctr"/>
            <a:r>
              <a:rPr kumimoji="1" lang="ja-JP" altLang="en-US" sz="1400" dirty="0" smtClean="0">
                <a:solidFill>
                  <a:srgbClr val="FF0000"/>
                </a:solidFill>
                <a:effectLst/>
                <a:latin typeface="メイリオ"/>
                <a:ea typeface="メイリオ"/>
                <a:cs typeface="メイリオ"/>
              </a:rPr>
              <a:t>納期</a:t>
            </a:r>
            <a:endParaRPr kumimoji="1" lang="ja-JP" altLang="en-US" sz="1400" dirty="0">
              <a:solidFill>
                <a:srgbClr val="FF0000"/>
              </a:solidFill>
              <a:effectLst/>
              <a:latin typeface="メイリオ"/>
              <a:ea typeface="メイリオ"/>
              <a:cs typeface="メイリオ"/>
            </a:endParaRPr>
          </a:p>
        </p:txBody>
      </p:sp>
      <p:sp>
        <p:nvSpPr>
          <p:cNvPr id="56" name="テキスト ボックス 55"/>
          <p:cNvSpPr txBox="1"/>
          <p:nvPr/>
        </p:nvSpPr>
        <p:spPr>
          <a:xfrm>
            <a:off x="6537226" y="3200400"/>
            <a:ext cx="1005403" cy="338554"/>
          </a:xfrm>
          <a:prstGeom prst="rect">
            <a:avLst/>
          </a:prstGeom>
          <a:noFill/>
        </p:spPr>
        <p:txBody>
          <a:bodyPr wrap="none" rtlCol="0">
            <a:spAutoFit/>
          </a:bodyPr>
          <a:lstStyle/>
          <a:p>
            <a:r>
              <a:rPr kumimoji="1" lang="ja-JP" altLang="en-US" sz="1600" b="1" dirty="0" smtClean="0">
                <a:solidFill>
                  <a:srgbClr val="FF6600"/>
                </a:solidFill>
                <a:effectLst/>
                <a:latin typeface="メイリオ"/>
                <a:ea typeface="メイリオ"/>
                <a:cs typeface="メイリオ"/>
              </a:rPr>
              <a:t>実現仕様</a:t>
            </a:r>
            <a:endParaRPr kumimoji="1" lang="ja-JP" altLang="en-US" sz="1600" b="1" dirty="0">
              <a:solidFill>
                <a:srgbClr val="FF6600"/>
              </a:solidFill>
              <a:effectLst/>
              <a:latin typeface="メイリオ"/>
              <a:ea typeface="メイリオ"/>
              <a:cs typeface="メイリオ"/>
            </a:endParaRPr>
          </a:p>
        </p:txBody>
      </p:sp>
      <p:sp>
        <p:nvSpPr>
          <p:cNvPr id="57" name="テキスト ボックス 56"/>
          <p:cNvSpPr txBox="1"/>
          <p:nvPr/>
        </p:nvSpPr>
        <p:spPr>
          <a:xfrm>
            <a:off x="1001404" y="3592701"/>
            <a:ext cx="2492990" cy="400110"/>
          </a:xfrm>
          <a:prstGeom prst="rect">
            <a:avLst/>
          </a:prstGeom>
          <a:noFill/>
        </p:spPr>
        <p:txBody>
          <a:bodyPr wrap="none" rtlCol="0">
            <a:spAutoFit/>
          </a:bodyPr>
          <a:lstStyle/>
          <a:p>
            <a:pPr algn="ctr"/>
            <a:r>
              <a:rPr kumimoji="1" lang="ja-JP" altLang="en-US" sz="2000" dirty="0" smtClean="0">
                <a:solidFill>
                  <a:srgbClr val="0000FF"/>
                </a:solidFill>
                <a:effectLst/>
                <a:latin typeface="メイリオ"/>
                <a:ea typeface="メイリオ"/>
                <a:cs typeface="メイリオ"/>
              </a:rPr>
              <a:t>ウオーターフォール</a:t>
            </a:r>
            <a:endParaRPr kumimoji="1" lang="ja-JP" altLang="en-US" sz="2000" dirty="0">
              <a:solidFill>
                <a:srgbClr val="0000FF"/>
              </a:solidFill>
              <a:effectLst/>
              <a:latin typeface="メイリオ"/>
              <a:ea typeface="メイリオ"/>
              <a:cs typeface="メイリオ"/>
            </a:endParaRPr>
          </a:p>
        </p:txBody>
      </p:sp>
      <p:sp>
        <p:nvSpPr>
          <p:cNvPr id="23" name="テキスト ボックス 22"/>
          <p:cNvSpPr txBox="1"/>
          <p:nvPr/>
        </p:nvSpPr>
        <p:spPr>
          <a:xfrm>
            <a:off x="1745198" y="1143000"/>
            <a:ext cx="1005403" cy="338554"/>
          </a:xfrm>
          <a:prstGeom prst="rect">
            <a:avLst/>
          </a:prstGeom>
          <a:noFill/>
        </p:spPr>
        <p:txBody>
          <a:bodyPr wrap="none" rtlCol="0">
            <a:spAutoFit/>
          </a:bodyPr>
          <a:lstStyle/>
          <a:p>
            <a:r>
              <a:rPr kumimoji="1" lang="ja-JP" altLang="en-US" sz="1600" b="1" dirty="0" smtClean="0">
                <a:solidFill>
                  <a:srgbClr val="0000FF"/>
                </a:solidFill>
                <a:effectLst/>
                <a:latin typeface="メイリオ"/>
                <a:ea typeface="メイリオ"/>
                <a:cs typeface="メイリオ"/>
              </a:rPr>
              <a:t>要求仕様</a:t>
            </a:r>
            <a:endParaRPr kumimoji="1" lang="ja-JP" altLang="en-US" sz="1600" b="1" dirty="0">
              <a:solidFill>
                <a:srgbClr val="0000FF"/>
              </a:solidFill>
              <a:effectLst/>
              <a:latin typeface="メイリオ"/>
              <a:ea typeface="メイリオ"/>
              <a:cs typeface="メイリオ"/>
            </a:endParaRPr>
          </a:p>
        </p:txBody>
      </p:sp>
      <p:cxnSp>
        <p:nvCxnSpPr>
          <p:cNvPr id="3" name="直線矢印コネクタ 2"/>
          <p:cNvCxnSpPr/>
          <p:nvPr/>
        </p:nvCxnSpPr>
        <p:spPr>
          <a:xfrm flipV="1">
            <a:off x="1001404" y="4276608"/>
            <a:ext cx="0" cy="18082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直線矢印コネクタ 28"/>
          <p:cNvCxnSpPr/>
          <p:nvPr/>
        </p:nvCxnSpPr>
        <p:spPr>
          <a:xfrm>
            <a:off x="1001404" y="6084838"/>
            <a:ext cx="2351396" cy="0"/>
          </a:xfrm>
          <a:prstGeom prst="straightConnector1">
            <a:avLst/>
          </a:prstGeom>
          <a:ln>
            <a:solidFill>
              <a:schemeClr val="accent6">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テキスト ボックス 13"/>
          <p:cNvSpPr txBox="1"/>
          <p:nvPr/>
        </p:nvSpPr>
        <p:spPr>
          <a:xfrm>
            <a:off x="1059875" y="4298135"/>
            <a:ext cx="492443" cy="276999"/>
          </a:xfrm>
          <a:prstGeom prst="rect">
            <a:avLst/>
          </a:prstGeom>
          <a:noFill/>
        </p:spPr>
        <p:txBody>
          <a:bodyPr wrap="none" rtlCol="0">
            <a:spAutoFit/>
          </a:bodyPr>
          <a:lstStyle/>
          <a:p>
            <a:pPr algn="ctr"/>
            <a:r>
              <a:rPr kumimoji="1" lang="ja-JP" altLang="en-US" sz="1200" dirty="0" smtClean="0">
                <a:solidFill>
                  <a:schemeClr val="accent5">
                    <a:lumMod val="50000"/>
                  </a:schemeClr>
                </a:solidFill>
                <a:latin typeface="メイリオ"/>
                <a:ea typeface="メイリオ"/>
                <a:cs typeface="メイリオ"/>
              </a:rPr>
              <a:t>要件</a:t>
            </a:r>
            <a:endParaRPr kumimoji="1" lang="ja-JP" altLang="en-US" sz="1200" dirty="0">
              <a:solidFill>
                <a:schemeClr val="accent5">
                  <a:lumMod val="50000"/>
                </a:schemeClr>
              </a:solidFill>
              <a:latin typeface="メイリオ"/>
              <a:ea typeface="メイリオ"/>
              <a:cs typeface="メイリオ"/>
            </a:endParaRPr>
          </a:p>
        </p:txBody>
      </p:sp>
      <p:sp>
        <p:nvSpPr>
          <p:cNvPr id="39" name="テキスト ボックス 38"/>
          <p:cNvSpPr txBox="1"/>
          <p:nvPr/>
        </p:nvSpPr>
        <p:spPr>
          <a:xfrm>
            <a:off x="1566076" y="4298135"/>
            <a:ext cx="492443" cy="276999"/>
          </a:xfrm>
          <a:prstGeom prst="rect">
            <a:avLst/>
          </a:prstGeom>
          <a:noFill/>
        </p:spPr>
        <p:txBody>
          <a:bodyPr wrap="none" rtlCol="0">
            <a:spAutoFit/>
          </a:bodyPr>
          <a:lstStyle/>
          <a:p>
            <a:pPr algn="ctr"/>
            <a:r>
              <a:rPr kumimoji="1" lang="ja-JP" altLang="en-US" sz="1200" dirty="0" smtClean="0">
                <a:solidFill>
                  <a:srgbClr val="215968"/>
                </a:solidFill>
                <a:latin typeface="メイリオ"/>
                <a:ea typeface="メイリオ"/>
                <a:cs typeface="メイリオ"/>
              </a:rPr>
              <a:t>設計</a:t>
            </a:r>
            <a:endParaRPr kumimoji="1" lang="ja-JP" altLang="en-US" sz="1200" dirty="0">
              <a:solidFill>
                <a:srgbClr val="215968"/>
              </a:solidFill>
              <a:latin typeface="メイリオ"/>
              <a:ea typeface="メイリオ"/>
              <a:cs typeface="メイリオ"/>
            </a:endParaRPr>
          </a:p>
        </p:txBody>
      </p:sp>
      <p:sp>
        <p:nvSpPr>
          <p:cNvPr id="40" name="テキスト ボックス 39"/>
          <p:cNvSpPr txBox="1"/>
          <p:nvPr/>
        </p:nvSpPr>
        <p:spPr>
          <a:xfrm>
            <a:off x="2098135" y="4283961"/>
            <a:ext cx="646331" cy="276999"/>
          </a:xfrm>
          <a:prstGeom prst="rect">
            <a:avLst/>
          </a:prstGeom>
          <a:noFill/>
        </p:spPr>
        <p:txBody>
          <a:bodyPr wrap="none" rtlCol="0">
            <a:spAutoFit/>
          </a:bodyPr>
          <a:lstStyle/>
          <a:p>
            <a:pPr algn="ctr"/>
            <a:r>
              <a:rPr kumimoji="1" lang="ja-JP" altLang="en-US" sz="600" dirty="0" smtClean="0">
                <a:solidFill>
                  <a:schemeClr val="bg1"/>
                </a:solidFill>
                <a:latin typeface="メイリオ"/>
                <a:ea typeface="メイリオ"/>
                <a:cs typeface="メイリオ"/>
              </a:rPr>
              <a:t>コーディング</a:t>
            </a:r>
            <a:endParaRPr kumimoji="1" lang="en-US" altLang="ja-JP" sz="600" dirty="0" smtClean="0">
              <a:solidFill>
                <a:schemeClr val="bg1"/>
              </a:solidFill>
              <a:latin typeface="メイリオ"/>
              <a:ea typeface="メイリオ"/>
              <a:cs typeface="メイリオ"/>
            </a:endParaRPr>
          </a:p>
          <a:p>
            <a:pPr algn="ctr"/>
            <a:r>
              <a:rPr lang="ja-JP" altLang="en-US" sz="600" dirty="0" smtClean="0">
                <a:solidFill>
                  <a:schemeClr val="bg1"/>
                </a:solidFill>
                <a:latin typeface="メイリオ"/>
                <a:ea typeface="メイリオ"/>
                <a:cs typeface="メイリオ"/>
              </a:rPr>
              <a:t>単体テスト</a:t>
            </a:r>
            <a:endParaRPr kumimoji="1" lang="ja-JP" altLang="en-US" sz="600" dirty="0">
              <a:solidFill>
                <a:schemeClr val="bg1"/>
              </a:solidFill>
              <a:latin typeface="メイリオ"/>
              <a:ea typeface="メイリオ"/>
              <a:cs typeface="メイリオ"/>
            </a:endParaRPr>
          </a:p>
        </p:txBody>
      </p:sp>
      <p:sp>
        <p:nvSpPr>
          <p:cNvPr id="41" name="テキスト ボックス 40"/>
          <p:cNvSpPr txBox="1"/>
          <p:nvPr/>
        </p:nvSpPr>
        <p:spPr>
          <a:xfrm>
            <a:off x="2696551" y="4302465"/>
            <a:ext cx="697627" cy="215444"/>
          </a:xfrm>
          <a:prstGeom prst="rect">
            <a:avLst/>
          </a:prstGeom>
          <a:noFill/>
        </p:spPr>
        <p:txBody>
          <a:bodyPr wrap="none" rtlCol="0">
            <a:spAutoFit/>
          </a:bodyPr>
          <a:lstStyle/>
          <a:p>
            <a:pPr algn="ctr"/>
            <a:r>
              <a:rPr kumimoji="1" lang="ja-JP" altLang="en-US" sz="800" dirty="0" smtClean="0">
                <a:solidFill>
                  <a:schemeClr val="bg1"/>
                </a:solidFill>
                <a:latin typeface="メイリオ"/>
                <a:ea typeface="メイリオ"/>
                <a:cs typeface="メイリオ"/>
              </a:rPr>
              <a:t>結合テスト</a:t>
            </a:r>
            <a:endParaRPr kumimoji="1" lang="ja-JP" altLang="en-US" sz="800" dirty="0">
              <a:solidFill>
                <a:schemeClr val="bg1"/>
              </a:solidFill>
              <a:latin typeface="メイリオ"/>
              <a:ea typeface="メイリオ"/>
              <a:cs typeface="メイリオ"/>
            </a:endParaRPr>
          </a:p>
        </p:txBody>
      </p:sp>
      <p:sp>
        <p:nvSpPr>
          <p:cNvPr id="19" name="フリーフォーム 18"/>
          <p:cNvSpPr/>
          <p:nvPr/>
        </p:nvSpPr>
        <p:spPr>
          <a:xfrm>
            <a:off x="1001405" y="4575134"/>
            <a:ext cx="2351396" cy="1509704"/>
          </a:xfrm>
          <a:custGeom>
            <a:avLst/>
            <a:gdLst>
              <a:gd name="connsiteX0" fmla="*/ 0 w 2489823"/>
              <a:gd name="connsiteY0" fmla="*/ 1679071 h 1679071"/>
              <a:gd name="connsiteX1" fmla="*/ 308538 w 2489823"/>
              <a:gd name="connsiteY1" fmla="*/ 1341821 h 1679071"/>
              <a:gd name="connsiteX2" fmla="*/ 825158 w 2489823"/>
              <a:gd name="connsiteY2" fmla="*/ 1169609 h 1679071"/>
              <a:gd name="connsiteX3" fmla="*/ 1284376 w 2489823"/>
              <a:gd name="connsiteY3" fmla="*/ 272669 h 1679071"/>
              <a:gd name="connsiteX4" fmla="*/ 2489823 w 2489823"/>
              <a:gd name="connsiteY4" fmla="*/ 0 h 1679071"/>
              <a:gd name="connsiteX0" fmla="*/ 0 w 2489823"/>
              <a:gd name="connsiteY0" fmla="*/ 1679071 h 1679071"/>
              <a:gd name="connsiteX1" fmla="*/ 308538 w 2489823"/>
              <a:gd name="connsiteY1" fmla="*/ 1341821 h 1679071"/>
              <a:gd name="connsiteX2" fmla="*/ 794768 w 2489823"/>
              <a:gd name="connsiteY2" fmla="*/ 1046584 h 1679071"/>
              <a:gd name="connsiteX3" fmla="*/ 1284376 w 2489823"/>
              <a:gd name="connsiteY3" fmla="*/ 272669 h 1679071"/>
              <a:gd name="connsiteX4" fmla="*/ 2489823 w 2489823"/>
              <a:gd name="connsiteY4" fmla="*/ 0 h 1679071"/>
              <a:gd name="connsiteX0" fmla="*/ 0 w 2489823"/>
              <a:gd name="connsiteY0" fmla="*/ 1679071 h 1679071"/>
              <a:gd name="connsiteX1" fmla="*/ 308538 w 2489823"/>
              <a:gd name="connsiteY1" fmla="*/ 1341821 h 1679071"/>
              <a:gd name="connsiteX2" fmla="*/ 794768 w 2489823"/>
              <a:gd name="connsiteY2" fmla="*/ 1046584 h 1679071"/>
              <a:gd name="connsiteX3" fmla="*/ 1215996 w 2489823"/>
              <a:gd name="connsiteY3" fmla="*/ 303425 h 1679071"/>
              <a:gd name="connsiteX4" fmla="*/ 2489823 w 2489823"/>
              <a:gd name="connsiteY4" fmla="*/ 0 h 1679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823" h="1679071">
                <a:moveTo>
                  <a:pt x="0" y="1679071"/>
                </a:moveTo>
                <a:cubicBezTo>
                  <a:pt x="85506" y="1552901"/>
                  <a:pt x="176077" y="1447235"/>
                  <a:pt x="308538" y="1341821"/>
                </a:cubicBezTo>
                <a:cubicBezTo>
                  <a:pt x="440999" y="1236407"/>
                  <a:pt x="643525" y="1219650"/>
                  <a:pt x="794768" y="1046584"/>
                </a:cubicBezTo>
                <a:cubicBezTo>
                  <a:pt x="946011" y="873518"/>
                  <a:pt x="933487" y="477856"/>
                  <a:pt x="1215996" y="303425"/>
                </a:cubicBezTo>
                <a:cubicBezTo>
                  <a:pt x="1498505" y="128994"/>
                  <a:pt x="2489823" y="0"/>
                  <a:pt x="2489823" y="0"/>
                </a:cubicBezTo>
              </a:path>
            </a:pathLst>
          </a:cu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8" name="テキスト ボックス 57"/>
          <p:cNvSpPr txBox="1"/>
          <p:nvPr/>
        </p:nvSpPr>
        <p:spPr>
          <a:xfrm>
            <a:off x="693628" y="4276608"/>
            <a:ext cx="307777" cy="400110"/>
          </a:xfrm>
          <a:prstGeom prst="rect">
            <a:avLst/>
          </a:prstGeom>
          <a:noFill/>
        </p:spPr>
        <p:txBody>
          <a:bodyPr vert="eaVert" wrap="none" rtlCol="0">
            <a:spAutoFit/>
          </a:bodyPr>
          <a:lstStyle/>
          <a:p>
            <a:pPr algn="ctr"/>
            <a:r>
              <a:rPr kumimoji="1" lang="ja-JP" altLang="en-US" sz="800" dirty="0" smtClean="0">
                <a:solidFill>
                  <a:srgbClr val="FF0000"/>
                </a:solidFill>
                <a:effectLst/>
                <a:latin typeface="メイリオ"/>
                <a:ea typeface="メイリオ"/>
                <a:cs typeface="メイリオ"/>
              </a:rPr>
              <a:t>リスク</a:t>
            </a:r>
            <a:endParaRPr kumimoji="1" lang="ja-JP" altLang="en-US" sz="800" dirty="0">
              <a:solidFill>
                <a:srgbClr val="FF0000"/>
              </a:solidFill>
              <a:effectLst/>
              <a:latin typeface="メイリオ"/>
              <a:ea typeface="メイリオ"/>
              <a:cs typeface="メイリオ"/>
            </a:endParaRPr>
          </a:p>
        </p:txBody>
      </p:sp>
      <p:sp>
        <p:nvSpPr>
          <p:cNvPr id="59" name="テキスト ボックス 58"/>
          <p:cNvSpPr txBox="1"/>
          <p:nvPr/>
        </p:nvSpPr>
        <p:spPr>
          <a:xfrm>
            <a:off x="3004328" y="6121252"/>
            <a:ext cx="389850" cy="215444"/>
          </a:xfrm>
          <a:prstGeom prst="rect">
            <a:avLst/>
          </a:prstGeom>
          <a:noFill/>
        </p:spPr>
        <p:txBody>
          <a:bodyPr wrap="none" rtlCol="0">
            <a:spAutoFit/>
          </a:bodyPr>
          <a:lstStyle/>
          <a:p>
            <a:pPr algn="ctr"/>
            <a:r>
              <a:rPr kumimoji="1" lang="ja-JP" altLang="en-US" sz="800" dirty="0" smtClean="0">
                <a:solidFill>
                  <a:srgbClr val="000090"/>
                </a:solidFill>
                <a:effectLst/>
                <a:latin typeface="メイリオ"/>
                <a:ea typeface="メイリオ"/>
                <a:cs typeface="メイリオ"/>
              </a:rPr>
              <a:t>時間</a:t>
            </a:r>
            <a:endParaRPr kumimoji="1" lang="ja-JP" altLang="en-US" sz="800" dirty="0">
              <a:solidFill>
                <a:srgbClr val="000090"/>
              </a:solidFill>
              <a:effectLst/>
              <a:latin typeface="メイリオ"/>
              <a:ea typeface="メイリオ"/>
              <a:cs typeface="メイリオ"/>
            </a:endParaRPr>
          </a:p>
        </p:txBody>
      </p:sp>
      <p:sp>
        <p:nvSpPr>
          <p:cNvPr id="60" name="正方形/長方形 59"/>
          <p:cNvSpPr/>
          <p:nvPr/>
        </p:nvSpPr>
        <p:spPr>
          <a:xfrm>
            <a:off x="5780991" y="4276608"/>
            <a:ext cx="625080" cy="180823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正方形/長方形 60"/>
          <p:cNvSpPr/>
          <p:nvPr/>
        </p:nvSpPr>
        <p:spPr>
          <a:xfrm>
            <a:off x="6321350" y="4276608"/>
            <a:ext cx="625080" cy="1808230"/>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正方形/長方形 61"/>
          <p:cNvSpPr/>
          <p:nvPr/>
        </p:nvSpPr>
        <p:spPr>
          <a:xfrm>
            <a:off x="6882227" y="4276608"/>
            <a:ext cx="625080" cy="180823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正方形/長方形 62"/>
          <p:cNvSpPr/>
          <p:nvPr/>
        </p:nvSpPr>
        <p:spPr>
          <a:xfrm>
            <a:off x="7507307" y="4276608"/>
            <a:ext cx="625080" cy="1808230"/>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 name="直線矢印コネクタ 63"/>
          <p:cNvCxnSpPr/>
          <p:nvPr/>
        </p:nvCxnSpPr>
        <p:spPr>
          <a:xfrm flipV="1">
            <a:off x="5780991" y="4276608"/>
            <a:ext cx="0" cy="180823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5" name="直線矢印コネクタ 64"/>
          <p:cNvCxnSpPr/>
          <p:nvPr/>
        </p:nvCxnSpPr>
        <p:spPr>
          <a:xfrm>
            <a:off x="5780991" y="6084838"/>
            <a:ext cx="2351396" cy="0"/>
          </a:xfrm>
          <a:prstGeom prst="straightConnector1">
            <a:avLst/>
          </a:prstGeom>
          <a:ln>
            <a:solidFill>
              <a:srgbClr val="FAC090"/>
            </a:solidFill>
            <a:tailEnd type="arrow"/>
          </a:ln>
        </p:spPr>
        <p:style>
          <a:lnRef idx="2">
            <a:schemeClr val="accent1"/>
          </a:lnRef>
          <a:fillRef idx="0">
            <a:schemeClr val="accent1"/>
          </a:fillRef>
          <a:effectRef idx="1">
            <a:schemeClr val="accent1"/>
          </a:effectRef>
          <a:fontRef idx="minor">
            <a:schemeClr val="tx1"/>
          </a:fontRef>
        </p:style>
      </p:cxnSp>
      <p:sp>
        <p:nvSpPr>
          <p:cNvPr id="66" name="テキスト ボックス 65"/>
          <p:cNvSpPr txBox="1"/>
          <p:nvPr/>
        </p:nvSpPr>
        <p:spPr>
          <a:xfrm>
            <a:off x="5791673" y="4298135"/>
            <a:ext cx="588022"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反復</a:t>
            </a:r>
            <a:r>
              <a:rPr kumimoji="1" lang="en-US" altLang="ja-JP" sz="1200" dirty="0" smtClean="0">
                <a:solidFill>
                  <a:schemeClr val="bg1"/>
                </a:solidFill>
                <a:latin typeface="メイリオ"/>
                <a:ea typeface="メイリオ"/>
                <a:cs typeface="メイリオ"/>
              </a:rPr>
              <a:t>1</a:t>
            </a:r>
            <a:endParaRPr kumimoji="1" lang="ja-JP" altLang="en-US" sz="1200" dirty="0">
              <a:solidFill>
                <a:schemeClr val="bg1"/>
              </a:solidFill>
              <a:latin typeface="メイリオ"/>
              <a:ea typeface="メイリオ"/>
              <a:cs typeface="メイリオ"/>
            </a:endParaRPr>
          </a:p>
        </p:txBody>
      </p:sp>
      <p:sp>
        <p:nvSpPr>
          <p:cNvPr id="70" name="フリーフォーム 69"/>
          <p:cNvSpPr/>
          <p:nvPr/>
        </p:nvSpPr>
        <p:spPr>
          <a:xfrm>
            <a:off x="5788168" y="4642636"/>
            <a:ext cx="2329870" cy="1442202"/>
          </a:xfrm>
          <a:custGeom>
            <a:avLst/>
            <a:gdLst>
              <a:gd name="connsiteX0" fmla="*/ 0 w 2489823"/>
              <a:gd name="connsiteY0" fmla="*/ 1679071 h 1679071"/>
              <a:gd name="connsiteX1" fmla="*/ 308538 w 2489823"/>
              <a:gd name="connsiteY1" fmla="*/ 1341821 h 1679071"/>
              <a:gd name="connsiteX2" fmla="*/ 825158 w 2489823"/>
              <a:gd name="connsiteY2" fmla="*/ 1169609 h 1679071"/>
              <a:gd name="connsiteX3" fmla="*/ 1284376 w 2489823"/>
              <a:gd name="connsiteY3" fmla="*/ 272669 h 1679071"/>
              <a:gd name="connsiteX4" fmla="*/ 2489823 w 2489823"/>
              <a:gd name="connsiteY4" fmla="*/ 0 h 1679071"/>
              <a:gd name="connsiteX0" fmla="*/ 0 w 2489823"/>
              <a:gd name="connsiteY0" fmla="*/ 1679071 h 1679071"/>
              <a:gd name="connsiteX1" fmla="*/ 308538 w 2489823"/>
              <a:gd name="connsiteY1" fmla="*/ 1341821 h 1679071"/>
              <a:gd name="connsiteX2" fmla="*/ 794768 w 2489823"/>
              <a:gd name="connsiteY2" fmla="*/ 1046584 h 1679071"/>
              <a:gd name="connsiteX3" fmla="*/ 1284376 w 2489823"/>
              <a:gd name="connsiteY3" fmla="*/ 272669 h 1679071"/>
              <a:gd name="connsiteX4" fmla="*/ 2489823 w 2489823"/>
              <a:gd name="connsiteY4" fmla="*/ 0 h 1679071"/>
              <a:gd name="connsiteX0" fmla="*/ 0 w 2489823"/>
              <a:gd name="connsiteY0" fmla="*/ 1679071 h 1679071"/>
              <a:gd name="connsiteX1" fmla="*/ 308538 w 2489823"/>
              <a:gd name="connsiteY1" fmla="*/ 1341821 h 1679071"/>
              <a:gd name="connsiteX2" fmla="*/ 794768 w 2489823"/>
              <a:gd name="connsiteY2" fmla="*/ 1046584 h 1679071"/>
              <a:gd name="connsiteX3" fmla="*/ 1215996 w 2489823"/>
              <a:gd name="connsiteY3" fmla="*/ 303425 h 1679071"/>
              <a:gd name="connsiteX4" fmla="*/ 2489823 w 2489823"/>
              <a:gd name="connsiteY4" fmla="*/ 0 h 1679071"/>
              <a:gd name="connsiteX0" fmla="*/ 0 w 2482225"/>
              <a:gd name="connsiteY0" fmla="*/ 1679071 h 1679071"/>
              <a:gd name="connsiteX1" fmla="*/ 300940 w 2482225"/>
              <a:gd name="connsiteY1" fmla="*/ 1341821 h 1679071"/>
              <a:gd name="connsiteX2" fmla="*/ 787170 w 2482225"/>
              <a:gd name="connsiteY2" fmla="*/ 1046584 h 1679071"/>
              <a:gd name="connsiteX3" fmla="*/ 1208398 w 2482225"/>
              <a:gd name="connsiteY3" fmla="*/ 303425 h 1679071"/>
              <a:gd name="connsiteX4" fmla="*/ 2482225 w 2482225"/>
              <a:gd name="connsiteY4" fmla="*/ 0 h 1679071"/>
              <a:gd name="connsiteX0" fmla="*/ 0 w 2482225"/>
              <a:gd name="connsiteY0" fmla="*/ 1685086 h 1685086"/>
              <a:gd name="connsiteX1" fmla="*/ 490883 w 2482225"/>
              <a:gd name="connsiteY1" fmla="*/ 7111 h 1685086"/>
              <a:gd name="connsiteX2" fmla="*/ 787170 w 2482225"/>
              <a:gd name="connsiteY2" fmla="*/ 1052599 h 1685086"/>
              <a:gd name="connsiteX3" fmla="*/ 1208398 w 2482225"/>
              <a:gd name="connsiteY3" fmla="*/ 309440 h 1685086"/>
              <a:gd name="connsiteX4" fmla="*/ 2482225 w 2482225"/>
              <a:gd name="connsiteY4" fmla="*/ 6015 h 1685086"/>
              <a:gd name="connsiteX0" fmla="*/ 0 w 2482225"/>
              <a:gd name="connsiteY0" fmla="*/ 1770681 h 1770681"/>
              <a:gd name="connsiteX1" fmla="*/ 490883 w 2482225"/>
              <a:gd name="connsiteY1" fmla="*/ 92706 h 1770681"/>
              <a:gd name="connsiteX2" fmla="*/ 1174654 w 2482225"/>
              <a:gd name="connsiteY2" fmla="*/ 236396 h 1770681"/>
              <a:gd name="connsiteX3" fmla="*/ 1208398 w 2482225"/>
              <a:gd name="connsiteY3" fmla="*/ 395035 h 1770681"/>
              <a:gd name="connsiteX4" fmla="*/ 2482225 w 2482225"/>
              <a:gd name="connsiteY4" fmla="*/ 91610 h 1770681"/>
              <a:gd name="connsiteX0" fmla="*/ 0 w 2482225"/>
              <a:gd name="connsiteY0" fmla="*/ 1679071 h 1679071"/>
              <a:gd name="connsiteX1" fmla="*/ 483285 w 2482225"/>
              <a:gd name="connsiteY1" fmla="*/ 160706 h 1679071"/>
              <a:gd name="connsiteX2" fmla="*/ 1174654 w 2482225"/>
              <a:gd name="connsiteY2" fmla="*/ 144786 h 1679071"/>
              <a:gd name="connsiteX3" fmla="*/ 1208398 w 2482225"/>
              <a:gd name="connsiteY3" fmla="*/ 303425 h 1679071"/>
              <a:gd name="connsiteX4" fmla="*/ 2482225 w 2482225"/>
              <a:gd name="connsiteY4" fmla="*/ 0 h 1679071"/>
              <a:gd name="connsiteX0" fmla="*/ 0 w 2482225"/>
              <a:gd name="connsiteY0" fmla="*/ 1679071 h 1679071"/>
              <a:gd name="connsiteX1" fmla="*/ 483285 w 2482225"/>
              <a:gd name="connsiteY1" fmla="*/ 160706 h 1679071"/>
              <a:gd name="connsiteX2" fmla="*/ 1174654 w 2482225"/>
              <a:gd name="connsiteY2" fmla="*/ 144786 h 1679071"/>
              <a:gd name="connsiteX3" fmla="*/ 1459122 w 2482225"/>
              <a:gd name="connsiteY3" fmla="*/ 455055 h 1679071"/>
              <a:gd name="connsiteX4" fmla="*/ 2482225 w 2482225"/>
              <a:gd name="connsiteY4" fmla="*/ 0 h 1679071"/>
              <a:gd name="connsiteX0" fmla="*/ 0 w 2482225"/>
              <a:gd name="connsiteY0" fmla="*/ 1679071 h 1679071"/>
              <a:gd name="connsiteX1" fmla="*/ 483285 w 2482225"/>
              <a:gd name="connsiteY1" fmla="*/ 160706 h 1679071"/>
              <a:gd name="connsiteX2" fmla="*/ 1129068 w 2482225"/>
              <a:gd name="connsiteY2" fmla="*/ 456026 h 1679071"/>
              <a:gd name="connsiteX3" fmla="*/ 1459122 w 2482225"/>
              <a:gd name="connsiteY3" fmla="*/ 455055 h 1679071"/>
              <a:gd name="connsiteX4" fmla="*/ 2482225 w 2482225"/>
              <a:gd name="connsiteY4" fmla="*/ 0 h 1679071"/>
              <a:gd name="connsiteX0" fmla="*/ 0 w 2444237"/>
              <a:gd name="connsiteY0" fmla="*/ 1571040 h 1571040"/>
              <a:gd name="connsiteX1" fmla="*/ 483285 w 2444237"/>
              <a:gd name="connsiteY1" fmla="*/ 52675 h 1571040"/>
              <a:gd name="connsiteX2" fmla="*/ 1129068 w 2444237"/>
              <a:gd name="connsiteY2" fmla="*/ 347995 h 1571040"/>
              <a:gd name="connsiteX3" fmla="*/ 1459122 w 2444237"/>
              <a:gd name="connsiteY3" fmla="*/ 347024 h 1571040"/>
              <a:gd name="connsiteX4" fmla="*/ 2444237 w 2444237"/>
              <a:gd name="connsiteY4" fmla="*/ 1504031 h 1571040"/>
              <a:gd name="connsiteX0" fmla="*/ 0 w 2444237"/>
              <a:gd name="connsiteY0" fmla="*/ 1574378 h 1574378"/>
              <a:gd name="connsiteX1" fmla="*/ 483285 w 2444237"/>
              <a:gd name="connsiteY1" fmla="*/ 56013 h 1574378"/>
              <a:gd name="connsiteX2" fmla="*/ 1129068 w 2444237"/>
              <a:gd name="connsiteY2" fmla="*/ 351333 h 1574378"/>
              <a:gd name="connsiteX3" fmla="*/ 1383145 w 2444237"/>
              <a:gd name="connsiteY3" fmla="*/ 581797 h 1574378"/>
              <a:gd name="connsiteX4" fmla="*/ 2444237 w 2444237"/>
              <a:gd name="connsiteY4" fmla="*/ 1507369 h 1574378"/>
              <a:gd name="connsiteX0" fmla="*/ 0 w 2444237"/>
              <a:gd name="connsiteY0" fmla="*/ 1605508 h 1605508"/>
              <a:gd name="connsiteX1" fmla="*/ 483285 w 2444237"/>
              <a:gd name="connsiteY1" fmla="*/ 87143 h 1605508"/>
              <a:gd name="connsiteX2" fmla="*/ 1091080 w 2444237"/>
              <a:gd name="connsiteY2" fmla="*/ 230833 h 1605508"/>
              <a:gd name="connsiteX3" fmla="*/ 1383145 w 2444237"/>
              <a:gd name="connsiteY3" fmla="*/ 612927 h 1605508"/>
              <a:gd name="connsiteX4" fmla="*/ 2444237 w 2444237"/>
              <a:gd name="connsiteY4" fmla="*/ 1538499 h 1605508"/>
              <a:gd name="connsiteX0" fmla="*/ 0 w 2444237"/>
              <a:gd name="connsiteY0" fmla="*/ 1603997 h 1603997"/>
              <a:gd name="connsiteX1" fmla="*/ 483285 w 2444237"/>
              <a:gd name="connsiteY1" fmla="*/ 85632 h 1603997"/>
              <a:gd name="connsiteX2" fmla="*/ 1091080 w 2444237"/>
              <a:gd name="connsiteY2" fmla="*/ 229322 h 1603997"/>
              <a:gd name="connsiteX3" fmla="*/ 1451524 w 2444237"/>
              <a:gd name="connsiteY3" fmla="*/ 555552 h 1603997"/>
              <a:gd name="connsiteX4" fmla="*/ 2444237 w 2444237"/>
              <a:gd name="connsiteY4" fmla="*/ 1536988 h 1603997"/>
              <a:gd name="connsiteX0" fmla="*/ 0 w 2467030"/>
              <a:gd name="connsiteY0" fmla="*/ 1603997 h 1603997"/>
              <a:gd name="connsiteX1" fmla="*/ 483285 w 2467030"/>
              <a:gd name="connsiteY1" fmla="*/ 85632 h 1603997"/>
              <a:gd name="connsiteX2" fmla="*/ 1091080 w 2467030"/>
              <a:gd name="connsiteY2" fmla="*/ 229322 h 1603997"/>
              <a:gd name="connsiteX3" fmla="*/ 1451524 w 2467030"/>
              <a:gd name="connsiteY3" fmla="*/ 555552 h 1603997"/>
              <a:gd name="connsiteX4" fmla="*/ 2467030 w 2467030"/>
              <a:gd name="connsiteY4" fmla="*/ 1457183 h 1603997"/>
              <a:gd name="connsiteX0" fmla="*/ 0 w 2467030"/>
              <a:gd name="connsiteY0" fmla="*/ 1603997 h 1603997"/>
              <a:gd name="connsiteX1" fmla="*/ 483285 w 2467030"/>
              <a:gd name="connsiteY1" fmla="*/ 85632 h 1603997"/>
              <a:gd name="connsiteX2" fmla="*/ 1091080 w 2467030"/>
              <a:gd name="connsiteY2" fmla="*/ 229322 h 1603997"/>
              <a:gd name="connsiteX3" fmla="*/ 1451524 w 2467030"/>
              <a:gd name="connsiteY3" fmla="*/ 555552 h 1603997"/>
              <a:gd name="connsiteX4" fmla="*/ 2467030 w 2467030"/>
              <a:gd name="connsiteY4" fmla="*/ 1457183 h 1603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7030" h="1603997">
                <a:moveTo>
                  <a:pt x="0" y="1603997"/>
                </a:moveTo>
                <a:cubicBezTo>
                  <a:pt x="85506" y="1477827"/>
                  <a:pt x="301438" y="314744"/>
                  <a:pt x="483285" y="85632"/>
                </a:cubicBezTo>
                <a:cubicBezTo>
                  <a:pt x="665132" y="-143480"/>
                  <a:pt x="960099" y="151002"/>
                  <a:pt x="1091080" y="229322"/>
                </a:cubicBezTo>
                <a:cubicBezTo>
                  <a:pt x="1222061" y="307642"/>
                  <a:pt x="1222199" y="350909"/>
                  <a:pt x="1451524" y="555552"/>
                </a:cubicBezTo>
                <a:lnTo>
                  <a:pt x="2467030" y="1457183"/>
                </a:lnTo>
              </a:path>
            </a:pathLst>
          </a:custGeom>
          <a:ln>
            <a:solidFill>
              <a:schemeClr val="accent6">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1" name="テキスト ボックス 70"/>
          <p:cNvSpPr txBox="1"/>
          <p:nvPr/>
        </p:nvSpPr>
        <p:spPr>
          <a:xfrm>
            <a:off x="5473215" y="4276608"/>
            <a:ext cx="307777" cy="400110"/>
          </a:xfrm>
          <a:prstGeom prst="rect">
            <a:avLst/>
          </a:prstGeom>
          <a:noFill/>
        </p:spPr>
        <p:txBody>
          <a:bodyPr vert="eaVert" wrap="none" rtlCol="0">
            <a:spAutoFit/>
          </a:bodyPr>
          <a:lstStyle/>
          <a:p>
            <a:pPr algn="ctr"/>
            <a:r>
              <a:rPr kumimoji="1" lang="ja-JP" altLang="en-US" sz="800" dirty="0" smtClean="0">
                <a:solidFill>
                  <a:srgbClr val="FF0000"/>
                </a:solidFill>
                <a:effectLst/>
                <a:latin typeface="メイリオ"/>
                <a:ea typeface="メイリオ"/>
                <a:cs typeface="メイリオ"/>
              </a:rPr>
              <a:t>リスク</a:t>
            </a:r>
            <a:endParaRPr kumimoji="1" lang="ja-JP" altLang="en-US" sz="800" dirty="0">
              <a:solidFill>
                <a:srgbClr val="FF0000"/>
              </a:solidFill>
              <a:effectLst/>
              <a:latin typeface="メイリオ"/>
              <a:ea typeface="メイリオ"/>
              <a:cs typeface="メイリオ"/>
            </a:endParaRPr>
          </a:p>
        </p:txBody>
      </p:sp>
      <p:sp>
        <p:nvSpPr>
          <p:cNvPr id="72" name="テキスト ボックス 71"/>
          <p:cNvSpPr txBox="1"/>
          <p:nvPr/>
        </p:nvSpPr>
        <p:spPr>
          <a:xfrm>
            <a:off x="7783915" y="6121252"/>
            <a:ext cx="389850" cy="215444"/>
          </a:xfrm>
          <a:prstGeom prst="rect">
            <a:avLst/>
          </a:prstGeom>
          <a:noFill/>
        </p:spPr>
        <p:txBody>
          <a:bodyPr wrap="none" rtlCol="0">
            <a:spAutoFit/>
          </a:bodyPr>
          <a:lstStyle/>
          <a:p>
            <a:pPr algn="ctr"/>
            <a:r>
              <a:rPr kumimoji="1" lang="ja-JP" altLang="en-US" sz="800" dirty="0" smtClean="0">
                <a:solidFill>
                  <a:srgbClr val="000090"/>
                </a:solidFill>
                <a:effectLst/>
                <a:latin typeface="メイリオ"/>
                <a:ea typeface="メイリオ"/>
                <a:cs typeface="メイリオ"/>
              </a:rPr>
              <a:t>時間</a:t>
            </a:r>
            <a:endParaRPr kumimoji="1" lang="ja-JP" altLang="en-US" sz="800" dirty="0">
              <a:solidFill>
                <a:srgbClr val="000090"/>
              </a:solidFill>
              <a:effectLst/>
              <a:latin typeface="メイリオ"/>
              <a:ea typeface="メイリオ"/>
              <a:cs typeface="メイリオ"/>
            </a:endParaRPr>
          </a:p>
        </p:txBody>
      </p:sp>
      <p:sp>
        <p:nvSpPr>
          <p:cNvPr id="73" name="テキスト ボックス 72"/>
          <p:cNvSpPr txBox="1"/>
          <p:nvPr/>
        </p:nvSpPr>
        <p:spPr>
          <a:xfrm>
            <a:off x="6294205" y="4298135"/>
            <a:ext cx="588022"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反復</a:t>
            </a:r>
            <a:r>
              <a:rPr kumimoji="1" lang="en-US" altLang="ja-JP" sz="1200" dirty="0" smtClean="0">
                <a:solidFill>
                  <a:schemeClr val="bg1"/>
                </a:solidFill>
                <a:latin typeface="メイリオ"/>
                <a:ea typeface="メイリオ"/>
                <a:cs typeface="メイリオ"/>
              </a:rPr>
              <a:t>2</a:t>
            </a:r>
            <a:endParaRPr kumimoji="1" lang="ja-JP" altLang="en-US" sz="1200" dirty="0">
              <a:solidFill>
                <a:schemeClr val="bg1"/>
              </a:solidFill>
              <a:latin typeface="メイリオ"/>
              <a:ea typeface="メイリオ"/>
              <a:cs typeface="メイリオ"/>
            </a:endParaRPr>
          </a:p>
        </p:txBody>
      </p:sp>
      <p:sp>
        <p:nvSpPr>
          <p:cNvPr id="74" name="テキスト ボックス 73"/>
          <p:cNvSpPr txBox="1"/>
          <p:nvPr/>
        </p:nvSpPr>
        <p:spPr>
          <a:xfrm>
            <a:off x="6896100" y="4298135"/>
            <a:ext cx="588022"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反復</a:t>
            </a:r>
            <a:r>
              <a:rPr kumimoji="1" lang="en-US" altLang="ja-JP" sz="1200" dirty="0" smtClean="0">
                <a:solidFill>
                  <a:schemeClr val="bg1"/>
                </a:solidFill>
                <a:latin typeface="メイリオ"/>
                <a:ea typeface="メイリオ"/>
                <a:cs typeface="メイリオ"/>
              </a:rPr>
              <a:t>3</a:t>
            </a:r>
            <a:endParaRPr kumimoji="1" lang="ja-JP" altLang="en-US" sz="1200" dirty="0">
              <a:solidFill>
                <a:schemeClr val="bg1"/>
              </a:solidFill>
              <a:latin typeface="メイリオ"/>
              <a:ea typeface="メイリオ"/>
              <a:cs typeface="メイリオ"/>
            </a:endParaRPr>
          </a:p>
        </p:txBody>
      </p:sp>
      <p:sp>
        <p:nvSpPr>
          <p:cNvPr id="75" name="テキスト ボックス 74"/>
          <p:cNvSpPr txBox="1"/>
          <p:nvPr/>
        </p:nvSpPr>
        <p:spPr>
          <a:xfrm>
            <a:off x="7542629" y="4302465"/>
            <a:ext cx="588022" cy="276999"/>
          </a:xfrm>
          <a:prstGeom prst="rect">
            <a:avLst/>
          </a:prstGeom>
          <a:noFill/>
        </p:spPr>
        <p:txBody>
          <a:bodyPr wrap="none" rtlCol="0">
            <a:spAutoFit/>
          </a:bodyPr>
          <a:lstStyle/>
          <a:p>
            <a:pPr algn="ctr"/>
            <a:r>
              <a:rPr kumimoji="1" lang="ja-JP" altLang="en-US" sz="1200" dirty="0" smtClean="0">
                <a:solidFill>
                  <a:schemeClr val="bg1"/>
                </a:solidFill>
                <a:latin typeface="メイリオ"/>
                <a:ea typeface="メイリオ"/>
                <a:cs typeface="メイリオ"/>
              </a:rPr>
              <a:t>反復</a:t>
            </a:r>
            <a:r>
              <a:rPr kumimoji="1" lang="en-US" altLang="ja-JP" sz="1200" dirty="0" smtClean="0">
                <a:solidFill>
                  <a:schemeClr val="bg1"/>
                </a:solidFill>
                <a:latin typeface="メイリオ"/>
                <a:ea typeface="メイリオ"/>
                <a:cs typeface="メイリオ"/>
              </a:rPr>
              <a:t>4</a:t>
            </a:r>
            <a:endParaRPr kumimoji="1" lang="ja-JP" altLang="en-US" sz="1200" dirty="0">
              <a:solidFill>
                <a:schemeClr val="bg1"/>
              </a:solidFill>
              <a:latin typeface="メイリオ"/>
              <a:ea typeface="メイリオ"/>
              <a:cs typeface="メイリオ"/>
            </a:endParaRPr>
          </a:p>
        </p:txBody>
      </p:sp>
      <p:sp>
        <p:nvSpPr>
          <p:cNvPr id="30" name="フローチャート: 準備 29"/>
          <p:cNvSpPr/>
          <p:nvPr/>
        </p:nvSpPr>
        <p:spPr>
          <a:xfrm>
            <a:off x="3567579" y="1287338"/>
            <a:ext cx="1978946" cy="473324"/>
          </a:xfrm>
          <a:prstGeom prst="flowChartPreparation">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前提条件</a:t>
            </a:r>
            <a:endParaRPr kumimoji="1" lang="ja-JP" altLang="en-US" sz="1600" dirty="0">
              <a:solidFill>
                <a:srgbClr val="FFFFFF"/>
              </a:solidFill>
              <a:latin typeface="メイリオ"/>
              <a:ea typeface="メイリオ"/>
              <a:cs typeface="メイリオ"/>
            </a:endParaRPr>
          </a:p>
        </p:txBody>
      </p:sp>
      <p:sp>
        <p:nvSpPr>
          <p:cNvPr id="2" name="ホームベース 1"/>
          <p:cNvSpPr/>
          <p:nvPr/>
        </p:nvSpPr>
        <p:spPr>
          <a:xfrm>
            <a:off x="4143598" y="4276608"/>
            <a:ext cx="1506022" cy="1844644"/>
          </a:xfrm>
          <a:prstGeom prst="homePlate">
            <a:avLst>
              <a:gd name="adj" fmla="val 26779"/>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原理的に</a:t>
            </a:r>
            <a:endParaRPr kumimoji="1" lang="en-US" altLang="ja-JP" sz="1200" dirty="0" smtClean="0">
              <a:solidFill>
                <a:srgbClr val="FFFFFF"/>
              </a:solidFill>
              <a:latin typeface="メイリオ"/>
              <a:ea typeface="メイリオ"/>
              <a:cs typeface="メイリオ"/>
            </a:endParaRPr>
          </a:p>
          <a:p>
            <a:r>
              <a:rPr lang="ja-JP" altLang="en-US" sz="1200" dirty="0" smtClean="0">
                <a:solidFill>
                  <a:srgbClr val="FFFFFF"/>
                </a:solidFill>
                <a:latin typeface="メイリオ"/>
                <a:ea typeface="メイリオ"/>
                <a:cs typeface="メイリオ"/>
              </a:rPr>
              <a:t>不良が起きない</a:t>
            </a:r>
            <a:endParaRPr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納期が守られる</a:t>
            </a:r>
            <a:endParaRPr kumimoji="1" lang="ja-JP" altLang="en-US" sz="1200" dirty="0">
              <a:solidFill>
                <a:srgbClr val="FFFFFF"/>
              </a:solidFill>
              <a:latin typeface="メイリオ"/>
              <a:ea typeface="メイリオ"/>
              <a:cs typeface="メイリオ"/>
            </a:endParaRPr>
          </a:p>
        </p:txBody>
      </p:sp>
      <p:sp>
        <p:nvSpPr>
          <p:cNvPr id="5" name="四角形吹き出し 4"/>
          <p:cNvSpPr/>
          <p:nvPr/>
        </p:nvSpPr>
        <p:spPr>
          <a:xfrm>
            <a:off x="3394178" y="2548216"/>
            <a:ext cx="936981" cy="407063"/>
          </a:xfrm>
          <a:prstGeom prst="wedgeRectCallout">
            <a:avLst>
              <a:gd name="adj1" fmla="val -52111"/>
              <a:gd name="adj2" fmla="val 78972"/>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コストと納期を守ること</a:t>
            </a:r>
            <a:endParaRPr kumimoji="1" lang="ja-JP" altLang="en-US" sz="800" dirty="0">
              <a:solidFill>
                <a:srgbClr val="FFFFFF"/>
              </a:solidFill>
              <a:latin typeface="メイリオ"/>
              <a:ea typeface="メイリオ"/>
              <a:cs typeface="メイリオ"/>
            </a:endParaRPr>
          </a:p>
        </p:txBody>
      </p:sp>
      <p:sp>
        <p:nvSpPr>
          <p:cNvPr id="67" name="四角形吹き出し 66"/>
          <p:cNvSpPr/>
          <p:nvPr/>
        </p:nvSpPr>
        <p:spPr>
          <a:xfrm>
            <a:off x="5442714" y="2548216"/>
            <a:ext cx="936981" cy="407063"/>
          </a:xfrm>
          <a:prstGeom prst="wedgeRectCallout">
            <a:avLst>
              <a:gd name="adj1" fmla="val 86031"/>
              <a:gd name="adj2" fmla="val 98972"/>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メイリオ"/>
                <a:ea typeface="メイリオ"/>
                <a:cs typeface="メイリオ"/>
              </a:rPr>
              <a:t>機能と品質を実現すること</a:t>
            </a:r>
            <a:endParaRPr kumimoji="1" lang="ja-JP" altLang="en-US" sz="800" dirty="0">
              <a:solidFill>
                <a:srgbClr val="FFFFFF"/>
              </a:solidFill>
              <a:latin typeface="メイリオ"/>
              <a:ea typeface="メイリオ"/>
              <a:cs typeface="メイリオ"/>
            </a:endParaRPr>
          </a:p>
        </p:txBody>
      </p:sp>
      <p:sp>
        <p:nvSpPr>
          <p:cNvPr id="68" name="フローチャート: 準備 67"/>
          <p:cNvSpPr/>
          <p:nvPr/>
        </p:nvSpPr>
        <p:spPr>
          <a:xfrm>
            <a:off x="3528921" y="3203100"/>
            <a:ext cx="2959461" cy="335854"/>
          </a:xfrm>
          <a:prstGeom prst="flowChartPreparation">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メイリオ"/>
                <a:ea typeface="メイリオ"/>
                <a:cs typeface="メイリオ"/>
              </a:rPr>
              <a:t>ゴールは何か？</a:t>
            </a:r>
            <a:endParaRPr kumimoji="1" lang="ja-JP" altLang="en-US" sz="12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17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DevOps</a:t>
            </a:r>
            <a:r>
              <a:rPr kumimoji="1" lang="ja-JP" altLang="en-US" dirty="0" smtClean="0"/>
              <a:t>とは何か？</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4" name="正方形/長方形 3"/>
          <p:cNvSpPr/>
          <p:nvPr/>
        </p:nvSpPr>
        <p:spPr>
          <a:xfrm>
            <a:off x="581398" y="1144791"/>
            <a:ext cx="7981204" cy="1512168"/>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b="1" dirty="0" smtClean="0">
                <a:solidFill>
                  <a:srgbClr val="FFFFFF"/>
                </a:solidFill>
                <a:latin typeface="Meiryo" charset="-128"/>
                <a:ea typeface="Meiryo" charset="-128"/>
                <a:cs typeface="Meiryo" charset="-128"/>
              </a:rPr>
              <a:t>情報システムに求められること</a:t>
            </a:r>
            <a:endParaRPr lang="en-US" altLang="ja-JP" sz="2400" b="1" dirty="0" smtClean="0">
              <a:solidFill>
                <a:srgbClr val="FFFFFF"/>
              </a:solidFill>
              <a:latin typeface="Meiryo" charset="-128"/>
              <a:ea typeface="Meiryo" charset="-128"/>
              <a:cs typeface="Meiryo" charset="-128"/>
            </a:endParaRPr>
          </a:p>
          <a:p>
            <a:pPr algn="ctr"/>
            <a:endParaRPr lang="en-US" altLang="ja-JP" sz="800" dirty="0" smtClean="0">
              <a:solidFill>
                <a:srgbClr val="FFFFFF"/>
              </a:solidFill>
              <a:latin typeface="Meiryo" charset="-128"/>
              <a:ea typeface="Meiryo" charset="-128"/>
              <a:cs typeface="Meiryo" charset="-128"/>
            </a:endParaRPr>
          </a:p>
          <a:p>
            <a:pPr marL="742950" lvl="1" indent="-285750">
              <a:buFont typeface="Wingdings" charset="2"/>
              <a:buChar char="l"/>
            </a:pPr>
            <a:r>
              <a:rPr lang="ja-JP" altLang="en-US" sz="1600" dirty="0" smtClean="0">
                <a:solidFill>
                  <a:srgbClr val="FFFFFF"/>
                </a:solidFill>
                <a:latin typeface="Meiryo" charset="-128"/>
                <a:ea typeface="Meiryo" charset="-128"/>
                <a:cs typeface="Meiryo" charset="-128"/>
              </a:rPr>
              <a:t>システムによってビジネスの成功に貢献すること</a:t>
            </a:r>
            <a:endParaRPr lang="en-US" altLang="ja-JP" sz="1600" dirty="0" smtClean="0">
              <a:solidFill>
                <a:srgbClr val="FFFFFF"/>
              </a:solidFill>
              <a:latin typeface="Meiryo" charset="-128"/>
              <a:ea typeface="Meiryo" charset="-128"/>
              <a:cs typeface="Meiryo" charset="-128"/>
            </a:endParaRPr>
          </a:p>
          <a:p>
            <a:pPr marL="742950" lvl="1" indent="-285750">
              <a:buFont typeface="Wingdings" charset="2"/>
              <a:buChar char="l"/>
            </a:pPr>
            <a:r>
              <a:rPr lang="ja-JP" altLang="en-US" sz="1600" dirty="0" smtClean="0">
                <a:solidFill>
                  <a:srgbClr val="FFFFFF"/>
                </a:solidFill>
                <a:latin typeface="Meiryo" charset="-128"/>
                <a:ea typeface="Meiryo" charset="-128"/>
                <a:cs typeface="Meiryo" charset="-128"/>
              </a:rPr>
              <a:t>ビジネスの成功のための貢献を</a:t>
            </a:r>
            <a:r>
              <a:rPr kumimoji="1" lang="ja-JP" altLang="en-US" sz="1600" dirty="0" smtClean="0">
                <a:solidFill>
                  <a:srgbClr val="FFFFFF"/>
                </a:solidFill>
                <a:latin typeface="Meiryo" charset="-128"/>
                <a:ea typeface="Meiryo" charset="-128"/>
                <a:cs typeface="Meiryo" charset="-128"/>
              </a:rPr>
              <a:t>確実、迅速にユーザーに届けること</a:t>
            </a:r>
            <a:endParaRPr kumimoji="1" lang="en-US" altLang="ja-JP" sz="1600" dirty="0" smtClean="0">
              <a:solidFill>
                <a:srgbClr val="FFFFFF"/>
              </a:solidFill>
              <a:latin typeface="Meiryo" charset="-128"/>
              <a:ea typeface="Meiryo" charset="-128"/>
              <a:cs typeface="Meiryo" charset="-128"/>
            </a:endParaRPr>
          </a:p>
          <a:p>
            <a:pPr marL="742950" lvl="1" indent="-285750">
              <a:buFont typeface="Wingdings" charset="2"/>
              <a:buChar char="l"/>
            </a:pPr>
            <a:r>
              <a:rPr kumimoji="1" lang="ja-JP" altLang="en-US" sz="1600" dirty="0" smtClean="0">
                <a:solidFill>
                  <a:srgbClr val="FFFFFF"/>
                </a:solidFill>
                <a:latin typeface="Meiryo" charset="-128"/>
                <a:ea typeface="Meiryo" charset="-128"/>
                <a:cs typeface="Meiryo" charset="-128"/>
              </a:rPr>
              <a:t>ユーザーの求める貢献の変化に迅速・柔軟に対応すること</a:t>
            </a:r>
            <a:endParaRPr kumimoji="1" lang="ja-JP" altLang="en-US" sz="1600" dirty="0">
              <a:solidFill>
                <a:srgbClr val="FFFFFF"/>
              </a:solidFill>
              <a:latin typeface="Meiryo" charset="-128"/>
              <a:ea typeface="Meiryo" charset="-128"/>
              <a:cs typeface="Meiryo" charset="-128"/>
            </a:endParaRPr>
          </a:p>
        </p:txBody>
      </p:sp>
      <p:sp>
        <p:nvSpPr>
          <p:cNvPr id="5" name="正方形/長方形 4"/>
          <p:cNvSpPr/>
          <p:nvPr/>
        </p:nvSpPr>
        <p:spPr>
          <a:xfrm>
            <a:off x="581398" y="2909115"/>
            <a:ext cx="3794397" cy="1601517"/>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Meiryo" charset="-128"/>
                <a:ea typeface="Meiryo" charset="-128"/>
                <a:cs typeface="Meiryo" charset="-128"/>
              </a:rPr>
              <a:t>開発チーム（</a:t>
            </a:r>
            <a:r>
              <a:rPr lang="en-US" altLang="ja-JP" sz="2000" b="1" u="sng" dirty="0" smtClean="0">
                <a:solidFill>
                  <a:srgbClr val="FFFFFF"/>
                </a:solidFill>
                <a:latin typeface="Meiryo" charset="-128"/>
                <a:ea typeface="Meiryo" charset="-128"/>
                <a:cs typeface="Meiryo" charset="-128"/>
              </a:rPr>
              <a:t>Dev</a:t>
            </a:r>
            <a:r>
              <a:rPr lang="en-US" altLang="ja-JP" sz="2000" dirty="0" smtClean="0">
                <a:solidFill>
                  <a:srgbClr val="FFFFFF"/>
                </a:solidFill>
                <a:latin typeface="Meiryo" charset="-128"/>
                <a:ea typeface="Meiryo" charset="-128"/>
                <a:cs typeface="Meiryo" charset="-128"/>
              </a:rPr>
              <a:t>elopment</a:t>
            </a:r>
            <a:r>
              <a:rPr lang="ja-JP" altLang="en-US" sz="2000" dirty="0" smtClean="0">
                <a:solidFill>
                  <a:srgbClr val="FFFFFF"/>
                </a:solidFill>
                <a:latin typeface="Meiryo" charset="-128"/>
                <a:ea typeface="Meiryo" charset="-128"/>
                <a:cs typeface="Meiryo" charset="-128"/>
              </a:rPr>
              <a:t>）</a:t>
            </a:r>
            <a:endParaRPr lang="en-US" altLang="ja-JP" sz="2000" dirty="0" smtClean="0">
              <a:solidFill>
                <a:srgbClr val="FFFFFF"/>
              </a:solidFill>
              <a:latin typeface="Meiryo" charset="-128"/>
              <a:ea typeface="Meiryo" charset="-128"/>
              <a:cs typeface="Meiryo" charset="-128"/>
            </a:endParaRPr>
          </a:p>
          <a:p>
            <a:pPr algn="ctr"/>
            <a:endParaRPr lang="en-US" altLang="ja-JP" sz="800" dirty="0" smtClean="0">
              <a:solidFill>
                <a:srgbClr val="FFFFFF"/>
              </a:solidFill>
              <a:latin typeface="Meiryo" charset="-128"/>
              <a:ea typeface="Meiryo" charset="-128"/>
              <a:cs typeface="Meiryo" charset="-128"/>
            </a:endParaRPr>
          </a:p>
          <a:p>
            <a:pPr algn="ctr"/>
            <a:r>
              <a:rPr lang="ja-JP" altLang="en-US" sz="1600" dirty="0" smtClean="0">
                <a:solidFill>
                  <a:srgbClr val="FFFFFF"/>
                </a:solidFill>
                <a:latin typeface="Meiryo" charset="-128"/>
                <a:ea typeface="Meiryo" charset="-128"/>
                <a:cs typeface="Meiryo" charset="-128"/>
              </a:rPr>
              <a:t>システムに新しい機能を追加すること</a:t>
            </a:r>
            <a:endParaRPr lang="en-US" altLang="ja-JP" sz="1600" dirty="0" smtClean="0">
              <a:solidFill>
                <a:srgbClr val="FFFFFF"/>
              </a:solidFill>
              <a:latin typeface="Meiryo" charset="-128"/>
              <a:ea typeface="Meiryo" charset="-128"/>
              <a:cs typeface="Meiryo" charset="-128"/>
            </a:endParaRPr>
          </a:p>
          <a:p>
            <a:pPr algn="ctr"/>
            <a:endParaRPr kumimoji="1" lang="en-US" altLang="ja-JP" sz="1600" dirty="0">
              <a:solidFill>
                <a:srgbClr val="FFFFFF"/>
              </a:solidFill>
              <a:latin typeface="Meiryo" charset="-128"/>
              <a:ea typeface="Meiryo" charset="-128"/>
              <a:cs typeface="Meiryo" charset="-128"/>
            </a:endParaRPr>
          </a:p>
          <a:p>
            <a:pPr algn="ctr"/>
            <a:endParaRPr lang="en-US" altLang="ja-JP" sz="1600" dirty="0" smtClean="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6" name="正方形/長方形 5"/>
          <p:cNvSpPr/>
          <p:nvPr/>
        </p:nvSpPr>
        <p:spPr>
          <a:xfrm>
            <a:off x="4768205" y="2909115"/>
            <a:ext cx="3794397" cy="1601517"/>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Meiryo" charset="-128"/>
                <a:ea typeface="Meiryo" charset="-128"/>
                <a:cs typeface="Meiryo" charset="-128"/>
              </a:rPr>
              <a:t>運用チーム（</a:t>
            </a:r>
            <a:r>
              <a:rPr lang="en-US" altLang="ja-JP" sz="2000" b="1" u="sng" dirty="0" smtClean="0">
                <a:solidFill>
                  <a:srgbClr val="FFFFFF"/>
                </a:solidFill>
                <a:latin typeface="Meiryo" charset="-128"/>
                <a:ea typeface="Meiryo" charset="-128"/>
                <a:cs typeface="Meiryo" charset="-128"/>
              </a:rPr>
              <a:t>Op</a:t>
            </a:r>
            <a:r>
              <a:rPr lang="en-US" altLang="ja-JP" sz="2000" dirty="0" smtClean="0">
                <a:solidFill>
                  <a:srgbClr val="FFFFFF"/>
                </a:solidFill>
                <a:latin typeface="Meiryo" charset="-128"/>
                <a:ea typeface="Meiryo" charset="-128"/>
                <a:cs typeface="Meiryo" charset="-128"/>
              </a:rPr>
              <a:t>eration</a:t>
            </a:r>
            <a:r>
              <a:rPr lang="ja-JP" altLang="en-US" sz="2000" dirty="0" smtClean="0">
                <a:solidFill>
                  <a:srgbClr val="FFFFFF"/>
                </a:solidFill>
                <a:latin typeface="Meiryo" charset="-128"/>
                <a:ea typeface="Meiryo" charset="-128"/>
                <a:cs typeface="Meiryo" charset="-128"/>
              </a:rPr>
              <a:t>）</a:t>
            </a:r>
            <a:endParaRPr lang="en-US" altLang="ja-JP" sz="2000" dirty="0" smtClean="0">
              <a:solidFill>
                <a:srgbClr val="FFFFFF"/>
              </a:solidFill>
              <a:latin typeface="Meiryo" charset="-128"/>
              <a:ea typeface="Meiryo" charset="-128"/>
              <a:cs typeface="Meiryo" charset="-128"/>
            </a:endParaRPr>
          </a:p>
          <a:p>
            <a:pPr algn="ctr"/>
            <a:endParaRPr lang="en-US" altLang="ja-JP" sz="800" dirty="0" smtClean="0">
              <a:solidFill>
                <a:srgbClr val="FFFFFF"/>
              </a:solidFill>
              <a:latin typeface="Meiryo" charset="-128"/>
              <a:ea typeface="Meiryo" charset="-128"/>
              <a:cs typeface="Meiryo" charset="-128"/>
            </a:endParaRPr>
          </a:p>
          <a:p>
            <a:pPr algn="ctr"/>
            <a:r>
              <a:rPr lang="ja-JP" altLang="en-US" sz="1600" dirty="0" smtClean="0">
                <a:solidFill>
                  <a:srgbClr val="FFFFFF"/>
                </a:solidFill>
                <a:latin typeface="Meiryo" charset="-128"/>
                <a:ea typeface="Meiryo" charset="-128"/>
                <a:cs typeface="Meiryo" charset="-128"/>
              </a:rPr>
              <a:t>システムを安定稼働させること</a:t>
            </a:r>
            <a:endParaRPr lang="en-US" altLang="ja-JP" sz="1600" dirty="0" smtClean="0">
              <a:solidFill>
                <a:srgbClr val="FFFFFF"/>
              </a:solidFill>
              <a:latin typeface="Meiryo" charset="-128"/>
              <a:ea typeface="Meiryo" charset="-128"/>
              <a:cs typeface="Meiryo" charset="-128"/>
            </a:endParaRPr>
          </a:p>
          <a:p>
            <a:pPr algn="ctr"/>
            <a:endParaRPr kumimoji="1" lang="en-US" altLang="ja-JP" sz="1600" dirty="0">
              <a:solidFill>
                <a:srgbClr val="FFFFFF"/>
              </a:solidFill>
              <a:latin typeface="Meiryo" charset="-128"/>
              <a:ea typeface="Meiryo" charset="-128"/>
              <a:cs typeface="Meiryo" charset="-128"/>
            </a:endParaRPr>
          </a:p>
          <a:p>
            <a:pPr algn="ctr"/>
            <a:endParaRPr lang="en-US" altLang="ja-JP" sz="1600" dirty="0" smtClean="0">
              <a:solidFill>
                <a:srgbClr val="FFFFFF"/>
              </a:solidFill>
              <a:latin typeface="Meiryo" charset="-128"/>
              <a:ea typeface="Meiryo" charset="-128"/>
              <a:cs typeface="Meiryo" charset="-128"/>
            </a:endParaRPr>
          </a:p>
          <a:p>
            <a:pPr algn="ctr"/>
            <a:endParaRPr kumimoji="1" lang="ja-JP" altLang="en-US" sz="1600" dirty="0">
              <a:solidFill>
                <a:srgbClr val="FFFFFF"/>
              </a:solidFill>
              <a:latin typeface="Meiryo" charset="-128"/>
              <a:ea typeface="Meiryo" charset="-128"/>
              <a:cs typeface="Meiryo" charset="-128"/>
            </a:endParaRPr>
          </a:p>
        </p:txBody>
      </p:sp>
      <p:sp>
        <p:nvSpPr>
          <p:cNvPr id="7" name="右矢印 6"/>
          <p:cNvSpPr/>
          <p:nvPr/>
        </p:nvSpPr>
        <p:spPr>
          <a:xfrm>
            <a:off x="642479" y="3692666"/>
            <a:ext cx="3816424" cy="648073"/>
          </a:xfrm>
          <a:prstGeom prst="rightArrow">
            <a:avLst>
              <a:gd name="adj1" fmla="val 74582"/>
              <a:gd name="adj2" fmla="val 50000"/>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050" b="1" u="sng" dirty="0" smtClean="0">
                <a:solidFill>
                  <a:srgbClr val="FFFFFF"/>
                </a:solidFill>
                <a:latin typeface="Meiryo" charset="-128"/>
                <a:ea typeface="Meiryo" charset="-128"/>
                <a:cs typeface="Meiryo" charset="-128"/>
              </a:rPr>
              <a:t>迅速にアプリケーションを開発・更新</a:t>
            </a:r>
            <a:r>
              <a:rPr kumimoji="1" lang="ja-JP" altLang="en-US" sz="1050" dirty="0" smtClean="0">
                <a:solidFill>
                  <a:srgbClr val="FFFFFF"/>
                </a:solidFill>
                <a:latin typeface="Meiryo" charset="-128"/>
                <a:ea typeface="Meiryo" charset="-128"/>
                <a:cs typeface="Meiryo" charset="-128"/>
              </a:rPr>
              <a:t>し</a:t>
            </a:r>
            <a:endParaRPr kumimoji="1" lang="en-US" altLang="ja-JP" sz="1050" dirty="0" smtClean="0">
              <a:solidFill>
                <a:srgbClr val="FFFFFF"/>
              </a:solidFill>
              <a:latin typeface="Meiryo" charset="-128"/>
              <a:ea typeface="Meiryo" charset="-128"/>
              <a:cs typeface="Meiryo" charset="-128"/>
            </a:endParaRPr>
          </a:p>
          <a:p>
            <a:r>
              <a:rPr lang="ja-JP" altLang="en-US" sz="1050" dirty="0" smtClean="0">
                <a:solidFill>
                  <a:srgbClr val="FFFFFF"/>
                </a:solidFill>
                <a:latin typeface="Meiryo" charset="-128"/>
                <a:ea typeface="Meiryo" charset="-128"/>
                <a:cs typeface="Meiryo" charset="-128"/>
              </a:rPr>
              <a:t>すぐにユーザーに使ってもらいたい</a:t>
            </a:r>
            <a:endParaRPr kumimoji="1" lang="ja-JP" altLang="en-US" sz="1050" dirty="0">
              <a:solidFill>
                <a:srgbClr val="FFFFFF"/>
              </a:solidFill>
              <a:latin typeface="Meiryo" charset="-128"/>
              <a:ea typeface="Meiryo" charset="-128"/>
              <a:cs typeface="Meiryo" charset="-128"/>
            </a:endParaRPr>
          </a:p>
        </p:txBody>
      </p:sp>
      <p:sp>
        <p:nvSpPr>
          <p:cNvPr id="8" name="右矢印 7"/>
          <p:cNvSpPr/>
          <p:nvPr/>
        </p:nvSpPr>
        <p:spPr>
          <a:xfrm flipH="1">
            <a:off x="4675814" y="3692666"/>
            <a:ext cx="3816424" cy="648073"/>
          </a:xfrm>
          <a:prstGeom prst="rightArrow">
            <a:avLst>
              <a:gd name="adj1" fmla="val 74582"/>
              <a:gd name="adj2" fmla="val 50000"/>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lang="ja-JP" altLang="en-US" sz="1050" b="1" u="sng" dirty="0" smtClean="0">
                <a:solidFill>
                  <a:srgbClr val="FFFFFF"/>
                </a:solidFill>
                <a:latin typeface="Meiryo" charset="-128"/>
                <a:ea typeface="Meiryo" charset="-128"/>
                <a:cs typeface="Meiryo" charset="-128"/>
              </a:rPr>
              <a:t>確実</a:t>
            </a:r>
            <a:r>
              <a:rPr kumimoji="1" lang="ja-JP" altLang="en-US" sz="1050" b="1" u="sng" dirty="0" smtClean="0">
                <a:solidFill>
                  <a:srgbClr val="FFFFFF"/>
                </a:solidFill>
                <a:latin typeface="Meiryo" charset="-128"/>
                <a:ea typeface="Meiryo" charset="-128"/>
                <a:cs typeface="Meiryo" charset="-128"/>
              </a:rPr>
              <a:t>に本番システムに安定させ</a:t>
            </a:r>
            <a:endParaRPr kumimoji="1" lang="en-US" altLang="ja-JP" sz="1050" dirty="0" smtClean="0">
              <a:solidFill>
                <a:srgbClr val="FFFFFF"/>
              </a:solidFill>
              <a:latin typeface="Meiryo" charset="-128"/>
              <a:ea typeface="Meiryo" charset="-128"/>
              <a:cs typeface="Meiryo" charset="-128"/>
            </a:endParaRPr>
          </a:p>
          <a:p>
            <a:pPr algn="r"/>
            <a:r>
              <a:rPr lang="ja-JP" altLang="en-US" sz="1050" dirty="0" smtClean="0">
                <a:solidFill>
                  <a:srgbClr val="FFFFFF"/>
                </a:solidFill>
                <a:latin typeface="Meiryo" charset="-128"/>
                <a:ea typeface="Meiryo" charset="-128"/>
                <a:cs typeface="Meiryo" charset="-128"/>
              </a:rPr>
              <a:t>安心してユーザーに使ってもらいたい</a:t>
            </a:r>
            <a:endParaRPr kumimoji="1" lang="en-US" altLang="ja-JP" sz="1050" dirty="0" smtClean="0">
              <a:solidFill>
                <a:srgbClr val="FFFFFF"/>
              </a:solidFill>
              <a:latin typeface="Meiryo" charset="-128"/>
              <a:ea typeface="Meiryo" charset="-128"/>
              <a:cs typeface="Meiryo" charset="-128"/>
            </a:endParaRPr>
          </a:p>
        </p:txBody>
      </p:sp>
      <p:sp>
        <p:nvSpPr>
          <p:cNvPr id="9" name="星 32 8"/>
          <p:cNvSpPr/>
          <p:nvPr/>
        </p:nvSpPr>
        <p:spPr>
          <a:xfrm>
            <a:off x="4188344" y="3705531"/>
            <a:ext cx="717938" cy="616491"/>
          </a:xfrm>
          <a:prstGeom prst="star32">
            <a:avLst/>
          </a:prstGeom>
          <a:solidFill>
            <a:srgbClr val="FFFF00">
              <a:alpha val="50196"/>
            </a:srgbClr>
          </a:solidFill>
          <a:ln w="3175">
            <a:solidFill>
              <a:srgbClr val="FF0000">
                <a:alpha val="66275"/>
              </a:srgb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テキスト ボックス 9"/>
          <p:cNvSpPr txBox="1"/>
          <p:nvPr/>
        </p:nvSpPr>
        <p:spPr>
          <a:xfrm>
            <a:off x="4296149" y="3862812"/>
            <a:ext cx="543739" cy="307777"/>
          </a:xfrm>
          <a:prstGeom prst="rect">
            <a:avLst/>
          </a:prstGeom>
          <a:noFill/>
        </p:spPr>
        <p:txBody>
          <a:bodyPr wrap="none" rtlCol="0">
            <a:spAutoFit/>
          </a:bodyPr>
          <a:lstStyle/>
          <a:p>
            <a:pPr algn="ctr"/>
            <a:r>
              <a:rPr kumimoji="1" lang="ja-JP" altLang="en-US" sz="1400" smtClean="0">
                <a:solidFill>
                  <a:srgbClr val="FF0000"/>
                </a:solidFill>
                <a:latin typeface="Hiragino Kaku Gothic StdN W8" charset="-128"/>
                <a:ea typeface="Hiragino Kaku Gothic StdN W8" charset="-128"/>
                <a:cs typeface="Hiragino Kaku Gothic StdN W8" charset="-128"/>
              </a:rPr>
              <a:t>対立</a:t>
            </a:r>
            <a:endParaRPr kumimoji="1" lang="ja-JP" altLang="en-US" sz="1400">
              <a:solidFill>
                <a:srgbClr val="FF0000"/>
              </a:solidFill>
              <a:latin typeface="Hiragino Kaku Gothic StdN W8" charset="-128"/>
              <a:ea typeface="Hiragino Kaku Gothic StdN W8" charset="-128"/>
              <a:cs typeface="Hiragino Kaku Gothic StdN W8" charset="-128"/>
            </a:endParaRPr>
          </a:p>
        </p:txBody>
      </p:sp>
      <p:sp>
        <p:nvSpPr>
          <p:cNvPr id="11" name="ホームベース 10"/>
          <p:cNvSpPr/>
          <p:nvPr/>
        </p:nvSpPr>
        <p:spPr>
          <a:xfrm>
            <a:off x="581398" y="4548831"/>
            <a:ext cx="3606946" cy="326248"/>
          </a:xfrm>
          <a:prstGeom prst="homePlate">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rgbClr val="FFFFFF"/>
                </a:solidFill>
                <a:latin typeface="Meiryo" charset="-128"/>
                <a:ea typeface="Meiryo" charset="-128"/>
                <a:cs typeface="Meiryo" charset="-128"/>
              </a:rPr>
              <a:t>アジャイル開発</a:t>
            </a:r>
            <a:endParaRPr kumimoji="1" lang="ja-JP" altLang="en-US" sz="1400" dirty="0">
              <a:solidFill>
                <a:srgbClr val="FFFFFF"/>
              </a:solidFill>
              <a:latin typeface="Meiryo" charset="-128"/>
              <a:ea typeface="Meiryo" charset="-128"/>
              <a:cs typeface="Meiryo" charset="-128"/>
            </a:endParaRPr>
          </a:p>
        </p:txBody>
      </p:sp>
      <p:sp>
        <p:nvSpPr>
          <p:cNvPr id="12" name="ホームベース 11"/>
          <p:cNvSpPr/>
          <p:nvPr/>
        </p:nvSpPr>
        <p:spPr>
          <a:xfrm flipH="1">
            <a:off x="4955656" y="4543464"/>
            <a:ext cx="3606946" cy="326248"/>
          </a:xfrm>
          <a:prstGeom prst="homePlate">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SDI/IaaS</a:t>
            </a:r>
            <a:r>
              <a:rPr kumimoji="1" lang="ja-JP" altLang="en-US" sz="1400" dirty="0" smtClean="0">
                <a:solidFill>
                  <a:srgbClr val="FFFFFF"/>
                </a:solidFill>
                <a:latin typeface="Meiryo" charset="-128"/>
                <a:ea typeface="Meiryo" charset="-128"/>
                <a:cs typeface="Meiryo" charset="-128"/>
              </a:rPr>
              <a:t>（インフラのソフトウエア化）</a:t>
            </a:r>
            <a:endParaRPr kumimoji="1" lang="ja-JP" altLang="en-US" sz="1400" dirty="0">
              <a:solidFill>
                <a:srgbClr val="FFFFFF"/>
              </a:solidFill>
              <a:latin typeface="Meiryo" charset="-128"/>
              <a:ea typeface="Meiryo" charset="-128"/>
              <a:cs typeface="Meiryo" charset="-128"/>
            </a:endParaRPr>
          </a:p>
        </p:txBody>
      </p:sp>
      <p:sp>
        <p:nvSpPr>
          <p:cNvPr id="13" name="下矢印 12"/>
          <p:cNvSpPr/>
          <p:nvPr/>
        </p:nvSpPr>
        <p:spPr>
          <a:xfrm>
            <a:off x="2113255" y="2549012"/>
            <a:ext cx="720080" cy="468051"/>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下矢印 13"/>
          <p:cNvSpPr/>
          <p:nvPr/>
        </p:nvSpPr>
        <p:spPr>
          <a:xfrm>
            <a:off x="6305363" y="2549012"/>
            <a:ext cx="720080" cy="468051"/>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581398" y="5118696"/>
            <a:ext cx="7981204" cy="1033222"/>
          </a:xfrm>
          <a:prstGeom prst="rect">
            <a:avLst/>
          </a:prstGeom>
          <a:solidFill>
            <a:srgbClr val="AB7A7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u="sng" dirty="0" smtClean="0">
                <a:solidFill>
                  <a:schemeClr val="bg1"/>
                </a:solidFill>
                <a:latin typeface="Meiryo" charset="-128"/>
                <a:ea typeface="Meiryo" charset="-128"/>
                <a:cs typeface="Meiryo" charset="-128"/>
              </a:rPr>
              <a:t>ツール</a:t>
            </a:r>
            <a:r>
              <a:rPr kumimoji="1" lang="en-US" altLang="ja-JP" sz="2000" b="1" u="sng" dirty="0" smtClean="0">
                <a:solidFill>
                  <a:schemeClr val="bg1"/>
                </a:solidFill>
                <a:latin typeface="Meiryo" charset="-128"/>
                <a:ea typeface="Meiryo" charset="-128"/>
                <a:cs typeface="Meiryo" charset="-128"/>
              </a:rPr>
              <a:t> </a:t>
            </a:r>
            <a:r>
              <a:rPr kumimoji="1" lang="ja-JP" altLang="en-US" sz="2000" dirty="0" smtClean="0">
                <a:solidFill>
                  <a:schemeClr val="bg1"/>
                </a:solidFill>
                <a:latin typeface="Meiryo" charset="-128"/>
                <a:ea typeface="Meiryo" charset="-128"/>
                <a:cs typeface="Meiryo" charset="-128"/>
              </a:rPr>
              <a:t>と</a:t>
            </a:r>
            <a:r>
              <a:rPr kumimoji="1" lang="en-US" altLang="ja-JP" sz="2000" dirty="0" smtClean="0">
                <a:solidFill>
                  <a:schemeClr val="bg1"/>
                </a:solidFill>
                <a:latin typeface="Meiryo" charset="-128"/>
                <a:ea typeface="Meiryo" charset="-128"/>
                <a:cs typeface="Meiryo" charset="-128"/>
              </a:rPr>
              <a:t> </a:t>
            </a:r>
            <a:r>
              <a:rPr kumimoji="1" lang="ja-JP" altLang="en-US" sz="2000" b="1" u="sng" dirty="0" smtClean="0">
                <a:solidFill>
                  <a:schemeClr val="bg1"/>
                </a:solidFill>
                <a:latin typeface="Meiryo" charset="-128"/>
                <a:ea typeface="Meiryo" charset="-128"/>
                <a:cs typeface="Meiryo" charset="-128"/>
              </a:rPr>
              <a:t>組織文化</a:t>
            </a:r>
            <a:r>
              <a:rPr kumimoji="1" lang="en-US" altLang="ja-JP" sz="2000" b="1" u="sng" dirty="0" smtClean="0">
                <a:solidFill>
                  <a:schemeClr val="bg1"/>
                </a:solidFill>
                <a:latin typeface="Meiryo" charset="-128"/>
                <a:ea typeface="Meiryo" charset="-128"/>
                <a:cs typeface="Meiryo" charset="-128"/>
              </a:rPr>
              <a:t> </a:t>
            </a:r>
            <a:r>
              <a:rPr kumimoji="1" lang="ja-JP" altLang="en-US" sz="2000" dirty="0" smtClean="0">
                <a:solidFill>
                  <a:schemeClr val="bg1"/>
                </a:solidFill>
                <a:latin typeface="Meiryo" charset="-128"/>
                <a:ea typeface="Meiryo" charset="-128"/>
                <a:cs typeface="Meiryo" charset="-128"/>
              </a:rPr>
              <a:t>の融合</a:t>
            </a:r>
            <a:endParaRPr kumimoji="1" lang="en-US" altLang="ja-JP" sz="2000" dirty="0" smtClean="0">
              <a:solidFill>
                <a:schemeClr val="bg1"/>
              </a:solidFill>
              <a:latin typeface="Meiryo" charset="-128"/>
              <a:ea typeface="Meiryo" charset="-128"/>
              <a:cs typeface="Meiryo" charset="-128"/>
            </a:endParaRPr>
          </a:p>
          <a:p>
            <a:pPr algn="ctr"/>
            <a:endParaRPr lang="en-US" altLang="ja-JP" sz="800"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開発</a:t>
            </a:r>
            <a:r>
              <a:rPr lang="ja-JP" altLang="en-US" sz="1400" dirty="0">
                <a:solidFill>
                  <a:schemeClr val="bg1"/>
                </a:solidFill>
                <a:latin typeface="Meiryo" charset="-128"/>
                <a:ea typeface="Meiryo" charset="-128"/>
                <a:cs typeface="Meiryo" charset="-128"/>
              </a:rPr>
              <a:t>チーム（</a:t>
            </a:r>
            <a:r>
              <a:rPr lang="en-US" altLang="ja-JP" sz="1400" b="1" u="sng" dirty="0">
                <a:solidFill>
                  <a:schemeClr val="bg1"/>
                </a:solidFill>
                <a:latin typeface="Meiryo" charset="-128"/>
                <a:ea typeface="Meiryo" charset="-128"/>
                <a:cs typeface="Meiryo" charset="-128"/>
              </a:rPr>
              <a:t>Dev</a:t>
            </a:r>
            <a:r>
              <a:rPr lang="en-US" altLang="ja-JP" sz="1400" dirty="0">
                <a:solidFill>
                  <a:schemeClr val="bg1"/>
                </a:solidFill>
                <a:latin typeface="Meiryo" charset="-128"/>
                <a:ea typeface="Meiryo" charset="-128"/>
                <a:cs typeface="Meiryo" charset="-128"/>
              </a:rPr>
              <a:t>elopment</a:t>
            </a:r>
            <a:r>
              <a:rPr lang="ja-JP" altLang="en-US" sz="1400" dirty="0">
                <a:solidFill>
                  <a:schemeClr val="bg1"/>
                </a:solidFill>
                <a:latin typeface="Meiryo" charset="-128"/>
                <a:ea typeface="Meiryo" charset="-128"/>
                <a:cs typeface="Meiryo" charset="-128"/>
              </a:rPr>
              <a:t>）と運用チーム（</a:t>
            </a:r>
            <a:r>
              <a:rPr lang="en-US" altLang="ja-JP" sz="1400" b="1" u="sng" dirty="0">
                <a:solidFill>
                  <a:schemeClr val="bg1"/>
                </a:solidFill>
                <a:latin typeface="Meiryo" charset="-128"/>
                <a:ea typeface="Meiryo" charset="-128"/>
                <a:cs typeface="Meiryo" charset="-128"/>
              </a:rPr>
              <a:t>Op</a:t>
            </a:r>
            <a:r>
              <a:rPr lang="en-US" altLang="ja-JP" sz="1400" dirty="0">
                <a:solidFill>
                  <a:schemeClr val="bg1"/>
                </a:solidFill>
                <a:latin typeface="Meiryo" charset="-128"/>
                <a:ea typeface="Meiryo" charset="-128"/>
                <a:cs typeface="Meiryo" charset="-128"/>
              </a:rPr>
              <a:t>eration</a:t>
            </a:r>
            <a:r>
              <a:rPr lang="en-US" altLang="ja-JP" sz="1400" b="1" dirty="0">
                <a:solidFill>
                  <a:schemeClr val="bg1"/>
                </a:solidFill>
                <a:latin typeface="Meiryo" charset="-128"/>
                <a:ea typeface="Meiryo" charset="-128"/>
                <a:cs typeface="Meiryo" charset="-128"/>
              </a:rPr>
              <a:t>s</a:t>
            </a:r>
            <a:r>
              <a:rPr lang="ja-JP" altLang="en-US" sz="1400" dirty="0">
                <a:solidFill>
                  <a:schemeClr val="bg1"/>
                </a:solidFill>
                <a:latin typeface="Meiryo" charset="-128"/>
                <a:ea typeface="Meiryo" charset="-128"/>
                <a:cs typeface="Meiryo" charset="-128"/>
              </a:rPr>
              <a:t>）</a:t>
            </a:r>
            <a:r>
              <a:rPr lang="ja-JP" altLang="en-US" sz="1400" dirty="0" smtClean="0">
                <a:solidFill>
                  <a:schemeClr val="bg1"/>
                </a:solidFill>
                <a:latin typeface="Meiryo" charset="-128"/>
                <a:ea typeface="Meiryo" charset="-128"/>
                <a:cs typeface="Meiryo" charset="-128"/>
              </a:rPr>
              <a:t>が、お互い</a:t>
            </a:r>
            <a:r>
              <a:rPr lang="ja-JP" altLang="en-US" sz="1400" dirty="0">
                <a:solidFill>
                  <a:schemeClr val="bg1"/>
                </a:solidFill>
                <a:latin typeface="Meiryo" charset="-128"/>
                <a:ea typeface="Meiryo" charset="-128"/>
                <a:cs typeface="Meiryo" charset="-128"/>
              </a:rPr>
              <a:t>に協調</a:t>
            </a:r>
            <a:r>
              <a:rPr lang="ja-JP" altLang="en-US" sz="1400" dirty="0" smtClean="0">
                <a:solidFill>
                  <a:schemeClr val="bg1"/>
                </a:solidFill>
                <a:latin typeface="Meiryo" charset="-128"/>
                <a:ea typeface="Meiryo" charset="-128"/>
                <a:cs typeface="Meiryo" charset="-128"/>
              </a:rPr>
              <a:t>し合い</a:t>
            </a:r>
            <a:endParaRPr lang="en-US" altLang="ja-JP" sz="1400" dirty="0" smtClean="0">
              <a:solidFill>
                <a:schemeClr val="bg1"/>
              </a:solidFill>
              <a:latin typeface="Meiryo" charset="-128"/>
              <a:ea typeface="Meiryo" charset="-128"/>
              <a:cs typeface="Meiryo" charset="-128"/>
            </a:endParaRPr>
          </a:p>
          <a:p>
            <a:pPr algn="ctr"/>
            <a:r>
              <a:rPr lang="ja-JP" altLang="en-US" sz="1400" dirty="0" smtClean="0">
                <a:solidFill>
                  <a:schemeClr val="bg1"/>
                </a:solidFill>
                <a:latin typeface="Meiryo" charset="-128"/>
                <a:ea typeface="Meiryo" charset="-128"/>
                <a:cs typeface="Meiryo" charset="-128"/>
              </a:rPr>
              <a:t>「情報システムに求められること」を実現する取り組み</a:t>
            </a:r>
            <a:endParaRPr kumimoji="1" lang="ja-JP" altLang="en-US" sz="1400" dirty="0">
              <a:solidFill>
                <a:schemeClr val="bg1"/>
              </a:solidFill>
              <a:latin typeface="Meiryo" charset="-128"/>
              <a:ea typeface="Meiryo" charset="-128"/>
              <a:cs typeface="Meiryo" charset="-128"/>
            </a:endParaRPr>
          </a:p>
        </p:txBody>
      </p:sp>
      <p:sp>
        <p:nvSpPr>
          <p:cNvPr id="16" name="下矢印 15"/>
          <p:cNvSpPr/>
          <p:nvPr/>
        </p:nvSpPr>
        <p:spPr>
          <a:xfrm>
            <a:off x="4036149" y="4429668"/>
            <a:ext cx="1063738" cy="756567"/>
          </a:xfrm>
          <a:prstGeom prst="downArrow">
            <a:avLst>
              <a:gd name="adj1" fmla="val 50000"/>
              <a:gd name="adj2" fmla="val 2930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7" name="図形グループ 16"/>
          <p:cNvGrpSpPr/>
          <p:nvPr/>
        </p:nvGrpSpPr>
        <p:grpSpPr>
          <a:xfrm>
            <a:off x="3199867" y="3705531"/>
            <a:ext cx="216024" cy="465058"/>
            <a:chOff x="1946324" y="4125162"/>
            <a:chExt cx="969964" cy="2007872"/>
          </a:xfrm>
          <a:solidFill>
            <a:schemeClr val="bg1">
              <a:lumMod val="95000"/>
            </a:schemeClr>
          </a:solidFill>
        </p:grpSpPr>
        <p:sp>
          <p:nvSpPr>
            <p:cNvPr id="18" name="円/楕円 17"/>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フローチャート: 論理積ゲート 18"/>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 name="四角形吹き出し 19"/>
          <p:cNvSpPr/>
          <p:nvPr/>
        </p:nvSpPr>
        <p:spPr>
          <a:xfrm>
            <a:off x="3244371" y="4026439"/>
            <a:ext cx="1022917" cy="334038"/>
          </a:xfrm>
          <a:prstGeom prst="wedgeRectCallout">
            <a:avLst>
              <a:gd name="adj1" fmla="val -36182"/>
              <a:gd name="adj2" fmla="val -102581"/>
            </a:avLst>
          </a:prstGeom>
          <a:solidFill>
            <a:schemeClr val="accent6">
              <a:lumMod val="75000"/>
              <a:alpha val="48235"/>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いますぐ変更を</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反映したい！</a:t>
            </a:r>
            <a:endParaRPr kumimoji="1" lang="ja-JP" altLang="en-US" sz="800" dirty="0">
              <a:solidFill>
                <a:srgbClr val="FFFFFF"/>
              </a:solidFill>
              <a:latin typeface="Meiryo" charset="-128"/>
              <a:ea typeface="Meiryo" charset="-128"/>
              <a:cs typeface="Meiryo" charset="-128"/>
            </a:endParaRPr>
          </a:p>
        </p:txBody>
      </p:sp>
      <p:grpSp>
        <p:nvGrpSpPr>
          <p:cNvPr id="22" name="図形グループ 21"/>
          <p:cNvGrpSpPr/>
          <p:nvPr/>
        </p:nvGrpSpPr>
        <p:grpSpPr>
          <a:xfrm>
            <a:off x="5794177" y="3696085"/>
            <a:ext cx="223606" cy="465058"/>
            <a:chOff x="1912276" y="4125162"/>
            <a:chExt cx="1004010" cy="2007872"/>
          </a:xfrm>
          <a:solidFill>
            <a:schemeClr val="bg1">
              <a:lumMod val="95000"/>
            </a:schemeClr>
          </a:solidFill>
        </p:grpSpPr>
        <p:sp>
          <p:nvSpPr>
            <p:cNvPr id="23" name="円/楕円 2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フローチャート: 論理積ゲート 23"/>
            <p:cNvSpPr/>
            <p:nvPr/>
          </p:nvSpPr>
          <p:spPr>
            <a:xfrm rot="16200000">
              <a:off x="1853698" y="5104491"/>
              <a:ext cx="1087121" cy="969966"/>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1" name="四角形吹き出し 20"/>
          <p:cNvSpPr/>
          <p:nvPr/>
        </p:nvSpPr>
        <p:spPr>
          <a:xfrm>
            <a:off x="4928298" y="4026439"/>
            <a:ext cx="1039256" cy="334038"/>
          </a:xfrm>
          <a:prstGeom prst="wedgeRectCallout">
            <a:avLst>
              <a:gd name="adj1" fmla="val 34906"/>
              <a:gd name="adj2" fmla="val -104394"/>
            </a:avLst>
          </a:prstGeom>
          <a:solidFill>
            <a:schemeClr val="accent6">
              <a:lumMod val="75000"/>
              <a:alpha val="48235"/>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Meiryo" charset="-128"/>
                <a:ea typeface="Meiryo" charset="-128"/>
                <a:cs typeface="Meiryo" charset="-128"/>
              </a:rPr>
              <a:t>安定運用したい！</a:t>
            </a:r>
            <a:endParaRPr kumimoji="1" lang="ja-JP" altLang="en-US" sz="8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457874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683568" y="843298"/>
            <a:ext cx="7776864" cy="4313893"/>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0432FF"/>
                </a:solidFill>
                <a:latin typeface="Meiryo" charset="-128"/>
                <a:ea typeface="Meiryo" charset="-128"/>
                <a:cs typeface="Meiryo" charset="-128"/>
              </a:rPr>
              <a:t>「ビジネス</a:t>
            </a:r>
            <a:r>
              <a:rPr kumimoji="1" lang="en-US" altLang="ja-JP" sz="2000" b="1" dirty="0" smtClean="0">
                <a:solidFill>
                  <a:srgbClr val="0432FF"/>
                </a:solidFill>
                <a:latin typeface="Meiryo" charset="-128"/>
                <a:ea typeface="Meiryo" charset="-128"/>
                <a:cs typeface="Meiryo" charset="-128"/>
              </a:rPr>
              <a:t>×IT</a:t>
            </a:r>
            <a:r>
              <a:rPr kumimoji="1" lang="ja-JP" altLang="en-US" sz="2000" b="1" dirty="0" smtClean="0">
                <a:solidFill>
                  <a:srgbClr val="0432FF"/>
                </a:solidFill>
                <a:latin typeface="Meiryo" charset="-128"/>
                <a:ea typeface="Meiryo" charset="-128"/>
                <a:cs typeface="Meiryo" charset="-128"/>
              </a:rPr>
              <a:t>」環境の変化</a:t>
            </a:r>
            <a:r>
              <a:rPr kumimoji="1" lang="en-US" altLang="ja-JP" sz="2000" b="1" dirty="0" smtClean="0">
                <a:solidFill>
                  <a:srgbClr val="0432FF"/>
                </a:solidFill>
                <a:latin typeface="Meiryo" charset="-128"/>
                <a:ea typeface="Meiryo" charset="-128"/>
                <a:cs typeface="Meiryo" charset="-128"/>
              </a:rPr>
              <a:t> </a:t>
            </a:r>
            <a:r>
              <a:rPr kumimoji="1" lang="ja-JP" altLang="en-US" sz="2000" dirty="0" smtClean="0">
                <a:solidFill>
                  <a:srgbClr val="0432FF"/>
                </a:solidFill>
                <a:latin typeface="Meiryo" charset="-128"/>
                <a:ea typeface="Meiryo" charset="-128"/>
                <a:cs typeface="Meiryo" charset="-128"/>
              </a:rPr>
              <a:t>＋</a:t>
            </a:r>
            <a:r>
              <a:rPr kumimoji="1" lang="en-US" altLang="ja-JP" sz="2000" dirty="0" smtClean="0">
                <a:solidFill>
                  <a:srgbClr val="0432FF"/>
                </a:solidFill>
                <a:latin typeface="Meiryo" charset="-128"/>
                <a:ea typeface="Meiryo" charset="-128"/>
                <a:cs typeface="Meiryo" charset="-128"/>
              </a:rPr>
              <a:t> </a:t>
            </a:r>
            <a:r>
              <a:rPr kumimoji="1" lang="ja-JP" altLang="en-US" sz="2000" b="1" dirty="0" smtClean="0">
                <a:solidFill>
                  <a:srgbClr val="0432FF"/>
                </a:solidFill>
                <a:latin typeface="Meiryo" charset="-128"/>
                <a:ea typeface="Meiryo" charset="-128"/>
                <a:cs typeface="Meiryo" charset="-128"/>
              </a:rPr>
              <a:t>ビジネス・スピードの加速</a:t>
            </a:r>
            <a:endParaRPr kumimoji="1" lang="en-US" altLang="ja-JP" sz="2000" b="1" dirty="0" smtClean="0">
              <a:solidFill>
                <a:srgbClr val="0432FF"/>
              </a:solidFill>
              <a:latin typeface="Meiryo" charset="-128"/>
              <a:ea typeface="Meiryo" charset="-128"/>
              <a:cs typeface="Meiryo" charset="-128"/>
            </a:endParaRPr>
          </a:p>
          <a:p>
            <a:pPr marL="180975" lvl="1" algn="ctr"/>
            <a:endParaRPr kumimoji="1" lang="en-US" altLang="ja-JP" sz="800" b="1" dirty="0" smtClean="0">
              <a:solidFill>
                <a:srgbClr val="0432FF"/>
              </a:solidFill>
              <a:latin typeface="Meiryo" charset="-128"/>
              <a:ea typeface="Meiryo" charset="-128"/>
              <a:cs typeface="Meiryo" charset="-128"/>
            </a:endParaRPr>
          </a:p>
          <a:p>
            <a:pPr marL="180975" lvl="1">
              <a:buFont typeface="Wingdings" charset="2"/>
              <a:buChar char="l"/>
            </a:pPr>
            <a:r>
              <a:rPr lang="en-US" altLang="ja-JP" sz="1400" dirty="0" smtClean="0">
                <a:solidFill>
                  <a:srgbClr val="0432FF"/>
                </a:solidFill>
                <a:latin typeface="Meiryo" charset="-128"/>
                <a:ea typeface="Meiryo" charset="-128"/>
                <a:cs typeface="Meiryo" charset="-128"/>
              </a:rPr>
              <a:t>IT</a:t>
            </a:r>
            <a:r>
              <a:rPr lang="ja-JP" altLang="en-US" sz="1400" dirty="0" smtClean="0">
                <a:solidFill>
                  <a:srgbClr val="0432FF"/>
                </a:solidFill>
                <a:latin typeface="Meiryo" charset="-128"/>
                <a:ea typeface="Meiryo" charset="-128"/>
                <a:cs typeface="Meiryo" charset="-128"/>
              </a:rPr>
              <a:t>ニーズの変化：「効率化</a:t>
            </a:r>
            <a:r>
              <a:rPr lang="en-US" altLang="ja-JP" sz="1400" dirty="0" smtClean="0">
                <a:solidFill>
                  <a:srgbClr val="0432FF"/>
                </a:solidFill>
                <a:latin typeface="Meiryo" charset="-128"/>
                <a:ea typeface="Meiryo" charset="-128"/>
                <a:cs typeface="Meiryo" charset="-128"/>
              </a:rPr>
              <a:t>×</a:t>
            </a:r>
            <a:r>
              <a:rPr lang="ja-JP" altLang="en-US" sz="1400" dirty="0" smtClean="0">
                <a:solidFill>
                  <a:srgbClr val="0432FF"/>
                </a:solidFill>
                <a:latin typeface="Meiryo" charset="-128"/>
                <a:ea typeface="Meiryo" charset="-128"/>
                <a:cs typeface="Meiryo" charset="-128"/>
              </a:rPr>
              <a:t>生産性</a:t>
            </a:r>
            <a:r>
              <a:rPr lang="en-US" altLang="ja-JP" sz="1400" dirty="0" smtClean="0">
                <a:solidFill>
                  <a:srgbClr val="0432FF"/>
                </a:solidFill>
                <a:latin typeface="Meiryo" charset="-128"/>
                <a:ea typeface="Meiryo" charset="-128"/>
                <a:cs typeface="Meiryo" charset="-128"/>
              </a:rPr>
              <a:t>×</a:t>
            </a:r>
            <a:r>
              <a:rPr lang="ja-JP" altLang="en-US" sz="1400" dirty="0" smtClean="0">
                <a:solidFill>
                  <a:srgbClr val="0432FF"/>
                </a:solidFill>
                <a:latin typeface="Meiryo" charset="-128"/>
                <a:ea typeface="Meiryo" charset="-128"/>
                <a:cs typeface="Meiryo" charset="-128"/>
              </a:rPr>
              <a:t>低コスト」から「差別化</a:t>
            </a:r>
            <a:r>
              <a:rPr lang="en-US" altLang="ja-JP" sz="1400" dirty="0" smtClean="0">
                <a:solidFill>
                  <a:srgbClr val="0432FF"/>
                </a:solidFill>
                <a:latin typeface="Meiryo" charset="-128"/>
                <a:ea typeface="Meiryo" charset="-128"/>
                <a:cs typeface="Meiryo" charset="-128"/>
              </a:rPr>
              <a:t>×</a:t>
            </a:r>
            <a:r>
              <a:rPr lang="ja-JP" altLang="en-US" sz="1400" dirty="0" smtClean="0">
                <a:solidFill>
                  <a:srgbClr val="0432FF"/>
                </a:solidFill>
                <a:latin typeface="Meiryo" charset="-128"/>
                <a:ea typeface="Meiryo" charset="-128"/>
                <a:cs typeface="Meiryo" charset="-128"/>
              </a:rPr>
              <a:t>競争優位」へのシフト</a:t>
            </a:r>
            <a:endParaRPr lang="en-US" altLang="ja-JP" sz="1400" dirty="0" smtClean="0">
              <a:solidFill>
                <a:srgbClr val="0432FF"/>
              </a:solidFill>
              <a:latin typeface="Meiryo" charset="-128"/>
              <a:ea typeface="Meiryo" charset="-128"/>
              <a:cs typeface="Meiryo" charset="-128"/>
            </a:endParaRPr>
          </a:p>
          <a:p>
            <a:pPr marL="180975" lvl="1">
              <a:buFont typeface="Wingdings" charset="2"/>
              <a:buChar char="l"/>
            </a:pPr>
            <a:r>
              <a:rPr kumimoji="1" lang="en-US" altLang="ja-JP" sz="1400" dirty="0" smtClean="0">
                <a:solidFill>
                  <a:srgbClr val="0432FF"/>
                </a:solidFill>
                <a:latin typeface="Meiryo" charset="-128"/>
                <a:ea typeface="Meiryo" charset="-128"/>
                <a:cs typeface="Meiryo" charset="-128"/>
              </a:rPr>
              <a:t>IT</a:t>
            </a:r>
            <a:r>
              <a:rPr kumimoji="1" lang="ja-JP" altLang="en-US" sz="1400" dirty="0" smtClean="0">
                <a:solidFill>
                  <a:srgbClr val="0432FF"/>
                </a:solidFill>
                <a:latin typeface="Meiryo" charset="-128"/>
                <a:ea typeface="Meiryo" charset="-128"/>
                <a:cs typeface="Meiryo" charset="-128"/>
              </a:rPr>
              <a:t>環境の変化　：モバイル、</a:t>
            </a:r>
            <a:r>
              <a:rPr kumimoji="1" lang="en-US" altLang="ja-JP" sz="1400" dirty="0" err="1" smtClean="0">
                <a:solidFill>
                  <a:srgbClr val="0432FF"/>
                </a:solidFill>
                <a:latin typeface="Meiryo" charset="-128"/>
                <a:ea typeface="Meiryo" charset="-128"/>
                <a:cs typeface="Meiryo" charset="-128"/>
              </a:rPr>
              <a:t>IoT</a:t>
            </a:r>
            <a:r>
              <a:rPr kumimoji="1" lang="ja-JP" altLang="en-US" sz="1400" dirty="0" smtClean="0">
                <a:solidFill>
                  <a:srgbClr val="0432FF"/>
                </a:solidFill>
                <a:latin typeface="Meiryo" charset="-128"/>
                <a:ea typeface="Meiryo" charset="-128"/>
                <a:cs typeface="Meiryo" charset="-128"/>
              </a:rPr>
              <a:t>、ビッグデータなどの新しい</a:t>
            </a:r>
            <a:r>
              <a:rPr lang="ja-JP" altLang="en-US" sz="1400" dirty="0" smtClean="0">
                <a:solidFill>
                  <a:srgbClr val="0432FF"/>
                </a:solidFill>
                <a:latin typeface="Meiryo" charset="-128"/>
                <a:ea typeface="Meiryo" charset="-128"/>
                <a:cs typeface="Meiryo" charset="-128"/>
              </a:rPr>
              <a:t>テクノロジーへの対応</a:t>
            </a:r>
            <a:endParaRPr lang="en-US" altLang="ja-JP" sz="1400" dirty="0" smtClean="0">
              <a:solidFill>
                <a:srgbClr val="0432FF"/>
              </a:solidFill>
              <a:latin typeface="Meiryo" charset="-128"/>
              <a:ea typeface="Meiryo" charset="-128"/>
              <a:cs typeface="Meiryo" charset="-128"/>
            </a:endParaRPr>
          </a:p>
          <a:p>
            <a:pPr marL="180975" lvl="1">
              <a:buFont typeface="Wingdings" charset="2"/>
              <a:buChar char="l"/>
            </a:pPr>
            <a:r>
              <a:rPr kumimoji="1" lang="en-US" altLang="ja-JP" sz="1400" dirty="0" smtClean="0">
                <a:solidFill>
                  <a:srgbClr val="0432FF"/>
                </a:solidFill>
                <a:latin typeface="Meiryo" charset="-128"/>
                <a:ea typeface="Meiryo" charset="-128"/>
                <a:cs typeface="Meiryo" charset="-128"/>
              </a:rPr>
              <a:t>IT</a:t>
            </a:r>
            <a:r>
              <a:rPr kumimoji="1" lang="ja-JP" altLang="en-US" sz="1400" dirty="0" smtClean="0">
                <a:solidFill>
                  <a:srgbClr val="0432FF"/>
                </a:solidFill>
                <a:latin typeface="Meiryo" charset="-128"/>
                <a:ea typeface="Meiryo" charset="-128"/>
                <a:cs typeface="Meiryo" charset="-128"/>
              </a:rPr>
              <a:t>利用の変化　：</a:t>
            </a:r>
            <a:r>
              <a:rPr kumimoji="1" lang="en-US" altLang="ja-JP" sz="1400" dirty="0" smtClean="0">
                <a:solidFill>
                  <a:srgbClr val="0432FF"/>
                </a:solidFill>
                <a:latin typeface="Meiryo" charset="-128"/>
                <a:ea typeface="Meiryo" charset="-128"/>
                <a:cs typeface="Meiryo" charset="-128"/>
              </a:rPr>
              <a:t>IT</a:t>
            </a:r>
            <a:r>
              <a:rPr kumimoji="1" lang="ja-JP" altLang="en-US" sz="1400" dirty="0" smtClean="0">
                <a:solidFill>
                  <a:srgbClr val="0432FF"/>
                </a:solidFill>
                <a:latin typeface="Meiryo" charset="-128"/>
                <a:ea typeface="Meiryo" charset="-128"/>
                <a:cs typeface="Meiryo" charset="-128"/>
              </a:rPr>
              <a:t>リテラシーの拡大やデジタル・ビジネス、ビジネスと</a:t>
            </a:r>
            <a:r>
              <a:rPr kumimoji="1" lang="en-US" altLang="ja-JP" sz="1400" dirty="0" smtClean="0">
                <a:solidFill>
                  <a:srgbClr val="0432FF"/>
                </a:solidFill>
                <a:latin typeface="Meiryo" charset="-128"/>
                <a:ea typeface="Meiryo" charset="-128"/>
                <a:cs typeface="Meiryo" charset="-128"/>
              </a:rPr>
              <a:t>IT</a:t>
            </a:r>
            <a:r>
              <a:rPr kumimoji="1" lang="ja-JP" altLang="en-US" sz="1400" dirty="0" smtClean="0">
                <a:solidFill>
                  <a:srgbClr val="0432FF"/>
                </a:solidFill>
                <a:latin typeface="Meiryo" charset="-128"/>
                <a:ea typeface="Meiryo" charset="-128"/>
                <a:cs typeface="Meiryo" charset="-128"/>
              </a:rPr>
              <a:t>との一体化</a:t>
            </a:r>
            <a:endParaRPr kumimoji="1" lang="en-US" altLang="ja-JP" sz="1400" dirty="0" smtClean="0">
              <a:solidFill>
                <a:srgbClr val="0432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a:p>
            <a:pPr marL="180975" lvl="1">
              <a:buFont typeface="Wingdings" charset="2"/>
              <a:buChar char="l"/>
            </a:pPr>
            <a:endParaRPr lang="en-US" altLang="ja-JP" sz="1400" dirty="0">
              <a:solidFill>
                <a:srgbClr val="FFFFFF"/>
              </a:solidFill>
              <a:latin typeface="Meiryo" charset="-128"/>
              <a:ea typeface="Meiryo" charset="-128"/>
              <a:cs typeface="Meiryo" charset="-128"/>
            </a:endParaRPr>
          </a:p>
          <a:p>
            <a:pPr marL="180975" lvl="1">
              <a:buFont typeface="Wingdings" charset="2"/>
              <a:buChar char="l"/>
            </a:pPr>
            <a:endParaRPr kumimoji="1" lang="en-US" altLang="ja-JP" sz="1400" dirty="0" smtClean="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smtClean="0"/>
              <a:t>DevOps</a:t>
            </a:r>
            <a:r>
              <a:rPr kumimoji="1" lang="ja-JP" altLang="en-US" dirty="0" smtClean="0"/>
              <a:t>とは何か？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grpSp>
        <p:nvGrpSpPr>
          <p:cNvPr id="8" name="図形グループ 7"/>
          <p:cNvGrpSpPr/>
          <p:nvPr/>
        </p:nvGrpSpPr>
        <p:grpSpPr>
          <a:xfrm rot="10800000">
            <a:off x="971600" y="2420888"/>
            <a:ext cx="2561271" cy="2575006"/>
            <a:chOff x="971599" y="2384759"/>
            <a:chExt cx="2561271" cy="2575006"/>
          </a:xfrm>
        </p:grpSpPr>
        <p:sp>
          <p:nvSpPr>
            <p:cNvPr id="4" name="パイ 3"/>
            <p:cNvSpPr/>
            <p:nvPr/>
          </p:nvSpPr>
          <p:spPr>
            <a:xfrm>
              <a:off x="971599" y="2384759"/>
              <a:ext cx="2520280" cy="2520280"/>
            </a:xfrm>
            <a:prstGeom prst="pie">
              <a:avLst>
                <a:gd name="adj1" fmla="val 8850400"/>
                <a:gd name="adj2" fmla="val 16200000"/>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パイ 4"/>
            <p:cNvSpPr/>
            <p:nvPr/>
          </p:nvSpPr>
          <p:spPr>
            <a:xfrm rot="7292574">
              <a:off x="1012590" y="2384759"/>
              <a:ext cx="2520280" cy="2520280"/>
            </a:xfrm>
            <a:prstGeom prst="pie">
              <a:avLst>
                <a:gd name="adj1" fmla="val 8883325"/>
                <a:gd name="adj2" fmla="val 16146307"/>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パイ 5"/>
            <p:cNvSpPr/>
            <p:nvPr/>
          </p:nvSpPr>
          <p:spPr>
            <a:xfrm rot="14505582">
              <a:off x="1002967" y="2439485"/>
              <a:ext cx="2520280" cy="2520280"/>
            </a:xfrm>
            <a:prstGeom prst="pie">
              <a:avLst>
                <a:gd name="adj1" fmla="val 8942817"/>
                <a:gd name="adj2" fmla="val 15987842"/>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 name="円/楕円 6"/>
          <p:cNvSpPr/>
          <p:nvPr/>
        </p:nvSpPr>
        <p:spPr>
          <a:xfrm>
            <a:off x="5559727" y="2457189"/>
            <a:ext cx="2612673" cy="2557129"/>
          </a:xfrm>
          <a:prstGeom prst="ellipse">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9" name="図形グループ 8"/>
          <p:cNvGrpSpPr/>
          <p:nvPr/>
        </p:nvGrpSpPr>
        <p:grpSpPr>
          <a:xfrm>
            <a:off x="2116278" y="2787659"/>
            <a:ext cx="231924" cy="471366"/>
            <a:chOff x="1946324" y="4125162"/>
            <a:chExt cx="969964" cy="2007872"/>
          </a:xfrm>
          <a:solidFill>
            <a:schemeClr val="bg1">
              <a:lumMod val="95000"/>
            </a:schemeClr>
          </a:solidFill>
        </p:grpSpPr>
        <p:sp>
          <p:nvSpPr>
            <p:cNvPr id="10" name="円/楕円 9"/>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フローチャート: 論理積ゲート 10"/>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 name="図形グループ 11"/>
          <p:cNvGrpSpPr/>
          <p:nvPr/>
        </p:nvGrpSpPr>
        <p:grpSpPr>
          <a:xfrm>
            <a:off x="1331640" y="3822872"/>
            <a:ext cx="231924" cy="471366"/>
            <a:chOff x="1946324" y="4125162"/>
            <a:chExt cx="969964" cy="2007872"/>
          </a:xfrm>
          <a:solidFill>
            <a:schemeClr val="bg1">
              <a:lumMod val="95000"/>
            </a:schemeClr>
          </a:solidFill>
        </p:grpSpPr>
        <p:sp>
          <p:nvSpPr>
            <p:cNvPr id="13" name="円/楕円 12"/>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フローチャート: 論理積ゲート 13"/>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 name="図形グループ 14"/>
          <p:cNvGrpSpPr/>
          <p:nvPr/>
        </p:nvGrpSpPr>
        <p:grpSpPr>
          <a:xfrm>
            <a:off x="2966830" y="3822872"/>
            <a:ext cx="231924" cy="471366"/>
            <a:chOff x="1946324" y="4125162"/>
            <a:chExt cx="969964" cy="2007872"/>
          </a:xfrm>
          <a:solidFill>
            <a:schemeClr val="bg1">
              <a:lumMod val="95000"/>
            </a:schemeClr>
          </a:solidFill>
        </p:grpSpPr>
        <p:sp>
          <p:nvSpPr>
            <p:cNvPr id="16" name="円/楕円 1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フローチャート: 論理積ゲート 1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 name="テキスト ボックス 17"/>
          <p:cNvSpPr txBox="1"/>
          <p:nvPr/>
        </p:nvSpPr>
        <p:spPr>
          <a:xfrm>
            <a:off x="1780333" y="2539545"/>
            <a:ext cx="902811"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業務部門</a:t>
            </a:r>
            <a:endParaRPr kumimoji="1" lang="ja-JP" altLang="en-US" sz="1400" dirty="0">
              <a:solidFill>
                <a:schemeClr val="bg1"/>
              </a:solidFill>
              <a:latin typeface="Meiryo" charset="-128"/>
              <a:ea typeface="Meiryo" charset="-128"/>
              <a:cs typeface="Meiryo" charset="-128"/>
            </a:endParaRPr>
          </a:p>
        </p:txBody>
      </p:sp>
      <p:sp>
        <p:nvSpPr>
          <p:cNvPr id="19" name="テキスト ボックス 18"/>
          <p:cNvSpPr txBox="1"/>
          <p:nvPr/>
        </p:nvSpPr>
        <p:spPr>
          <a:xfrm>
            <a:off x="1364933" y="4490517"/>
            <a:ext cx="902811"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開発部門</a:t>
            </a:r>
            <a:endParaRPr kumimoji="1" lang="ja-JP" altLang="en-US" sz="1400" dirty="0">
              <a:solidFill>
                <a:schemeClr val="bg1"/>
              </a:solidFill>
              <a:latin typeface="Meiryo" charset="-128"/>
              <a:ea typeface="Meiryo" charset="-128"/>
              <a:cs typeface="Meiryo" charset="-128"/>
            </a:endParaRPr>
          </a:p>
        </p:txBody>
      </p:sp>
      <p:sp>
        <p:nvSpPr>
          <p:cNvPr id="20" name="テキスト ボックス 19"/>
          <p:cNvSpPr txBox="1"/>
          <p:nvPr/>
        </p:nvSpPr>
        <p:spPr>
          <a:xfrm>
            <a:off x="2267744" y="4490516"/>
            <a:ext cx="902811" cy="307777"/>
          </a:xfrm>
          <a:prstGeom prst="rect">
            <a:avLst/>
          </a:prstGeom>
          <a:noFill/>
        </p:spPr>
        <p:txBody>
          <a:bodyPr wrap="none" rtlCol="0">
            <a:spAutoFit/>
          </a:bodyPr>
          <a:lstStyle/>
          <a:p>
            <a:pPr algn="ctr"/>
            <a:r>
              <a:rPr kumimoji="1" lang="ja-JP" altLang="en-US" sz="1400" dirty="0" smtClean="0">
                <a:solidFill>
                  <a:schemeClr val="bg1"/>
                </a:solidFill>
                <a:latin typeface="Meiryo" charset="-128"/>
                <a:ea typeface="Meiryo" charset="-128"/>
                <a:cs typeface="Meiryo" charset="-128"/>
              </a:rPr>
              <a:t>運用部門</a:t>
            </a:r>
            <a:endParaRPr kumimoji="1" lang="ja-JP" altLang="en-US" sz="1400" dirty="0">
              <a:solidFill>
                <a:schemeClr val="bg1"/>
              </a:solidFill>
              <a:latin typeface="Meiryo" charset="-128"/>
              <a:ea typeface="Meiryo" charset="-128"/>
              <a:cs typeface="Meiryo" charset="-128"/>
            </a:endParaRPr>
          </a:p>
        </p:txBody>
      </p:sp>
      <p:sp>
        <p:nvSpPr>
          <p:cNvPr id="21" name="左矢印 20"/>
          <p:cNvSpPr/>
          <p:nvPr/>
        </p:nvSpPr>
        <p:spPr>
          <a:xfrm rot="18661509">
            <a:off x="1311264" y="3141225"/>
            <a:ext cx="648072" cy="432048"/>
          </a:xfrm>
          <a:prstGeom prst="left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左矢印 21"/>
          <p:cNvSpPr/>
          <p:nvPr/>
        </p:nvSpPr>
        <p:spPr>
          <a:xfrm rot="10800000">
            <a:off x="1933302" y="4078214"/>
            <a:ext cx="648072" cy="432048"/>
          </a:xfrm>
          <a:prstGeom prst="left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左矢印 23"/>
          <p:cNvSpPr/>
          <p:nvPr/>
        </p:nvSpPr>
        <p:spPr>
          <a:xfrm rot="2461509">
            <a:off x="2493556" y="3058629"/>
            <a:ext cx="648072" cy="432048"/>
          </a:xfrm>
          <a:prstGeom prst="left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1933301" y="4173524"/>
            <a:ext cx="492443" cy="276999"/>
          </a:xfrm>
          <a:prstGeom prst="rect">
            <a:avLst/>
          </a:prstGeom>
          <a:noFill/>
        </p:spPr>
        <p:txBody>
          <a:bodyPr wrap="none" rtlCol="0">
            <a:spAutoFit/>
          </a:bodyPr>
          <a:lstStyle/>
          <a:p>
            <a:r>
              <a:rPr lang="ja-JP" altLang="en-US" sz="1200" dirty="0" smtClean="0">
                <a:solidFill>
                  <a:srgbClr val="00B050"/>
                </a:solidFill>
                <a:latin typeface="Meiryo" charset="-128"/>
                <a:ea typeface="Meiryo" charset="-128"/>
                <a:cs typeface="Meiryo" charset="-128"/>
              </a:rPr>
              <a:t>依頼</a:t>
            </a:r>
            <a:endParaRPr kumimoji="1" lang="ja-JP" altLang="en-US" sz="1200" dirty="0">
              <a:solidFill>
                <a:srgbClr val="00B050"/>
              </a:solidFill>
              <a:latin typeface="Meiryo" charset="-128"/>
              <a:ea typeface="Meiryo" charset="-128"/>
              <a:cs typeface="Meiryo" charset="-128"/>
            </a:endParaRPr>
          </a:p>
        </p:txBody>
      </p:sp>
      <p:sp>
        <p:nvSpPr>
          <p:cNvPr id="26" name="テキスト ボックス 25"/>
          <p:cNvSpPr txBox="1"/>
          <p:nvPr/>
        </p:nvSpPr>
        <p:spPr>
          <a:xfrm rot="18704599">
            <a:off x="1437653" y="3186238"/>
            <a:ext cx="492443" cy="276999"/>
          </a:xfrm>
          <a:prstGeom prst="rect">
            <a:avLst/>
          </a:prstGeom>
          <a:noFill/>
        </p:spPr>
        <p:txBody>
          <a:bodyPr wrap="none" rtlCol="0">
            <a:spAutoFit/>
          </a:bodyPr>
          <a:lstStyle/>
          <a:p>
            <a:r>
              <a:rPr lang="ja-JP" altLang="en-US" sz="1200" dirty="0" smtClean="0">
                <a:solidFill>
                  <a:srgbClr val="0070C0"/>
                </a:solidFill>
                <a:latin typeface="Meiryo" charset="-128"/>
                <a:ea typeface="Meiryo" charset="-128"/>
                <a:cs typeface="Meiryo" charset="-128"/>
              </a:rPr>
              <a:t>依頼</a:t>
            </a:r>
            <a:endParaRPr kumimoji="1" lang="ja-JP" altLang="en-US" sz="1200" dirty="0">
              <a:solidFill>
                <a:srgbClr val="0070C0"/>
              </a:solidFill>
              <a:latin typeface="Meiryo" charset="-128"/>
              <a:ea typeface="Meiryo" charset="-128"/>
              <a:cs typeface="Meiryo" charset="-128"/>
            </a:endParaRPr>
          </a:p>
        </p:txBody>
      </p:sp>
      <p:sp>
        <p:nvSpPr>
          <p:cNvPr id="27" name="テキスト ボックス 26"/>
          <p:cNvSpPr txBox="1"/>
          <p:nvPr/>
        </p:nvSpPr>
        <p:spPr>
          <a:xfrm rot="2517505">
            <a:off x="2623778" y="3201739"/>
            <a:ext cx="492443" cy="276999"/>
          </a:xfrm>
          <a:prstGeom prst="rect">
            <a:avLst/>
          </a:prstGeom>
          <a:noFill/>
        </p:spPr>
        <p:txBody>
          <a:bodyPr wrap="none" rtlCol="0">
            <a:spAutoFit/>
          </a:bodyPr>
          <a:lstStyle/>
          <a:p>
            <a:r>
              <a:rPr lang="ja-JP" altLang="en-US" sz="1200" smtClean="0">
                <a:solidFill>
                  <a:srgbClr val="953735"/>
                </a:solidFill>
                <a:latin typeface="Meiryo" charset="-128"/>
                <a:ea typeface="Meiryo" charset="-128"/>
                <a:cs typeface="Meiryo" charset="-128"/>
              </a:rPr>
              <a:t>依頼</a:t>
            </a:r>
            <a:endParaRPr kumimoji="1" lang="ja-JP" altLang="en-US" sz="1200" dirty="0">
              <a:solidFill>
                <a:srgbClr val="953735"/>
              </a:solidFill>
              <a:latin typeface="Meiryo" charset="-128"/>
              <a:ea typeface="Meiryo" charset="-128"/>
              <a:cs typeface="Meiryo" charset="-128"/>
            </a:endParaRPr>
          </a:p>
        </p:txBody>
      </p:sp>
      <p:grpSp>
        <p:nvGrpSpPr>
          <p:cNvPr id="28" name="図形グループ 27"/>
          <p:cNvGrpSpPr/>
          <p:nvPr/>
        </p:nvGrpSpPr>
        <p:grpSpPr>
          <a:xfrm>
            <a:off x="6718940" y="2787659"/>
            <a:ext cx="231924" cy="471366"/>
            <a:chOff x="1946324" y="4125162"/>
            <a:chExt cx="969964" cy="2007872"/>
          </a:xfrm>
          <a:solidFill>
            <a:srgbClr val="0070C0"/>
          </a:solidFill>
        </p:grpSpPr>
        <p:sp>
          <p:nvSpPr>
            <p:cNvPr id="29" name="円/楕円 2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フローチャート: 論理積ゲート 2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1" name="図形グループ 30"/>
          <p:cNvGrpSpPr/>
          <p:nvPr/>
        </p:nvGrpSpPr>
        <p:grpSpPr>
          <a:xfrm>
            <a:off x="5934302" y="3819109"/>
            <a:ext cx="231924" cy="471366"/>
            <a:chOff x="1946324" y="4125162"/>
            <a:chExt cx="969964" cy="2007872"/>
          </a:xfrm>
          <a:solidFill>
            <a:srgbClr val="00B050"/>
          </a:solidFill>
        </p:grpSpPr>
        <p:sp>
          <p:nvSpPr>
            <p:cNvPr id="32" name="円/楕円 3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フローチャート: 論理積ゲート 3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4" name="図形グループ 33"/>
          <p:cNvGrpSpPr/>
          <p:nvPr/>
        </p:nvGrpSpPr>
        <p:grpSpPr>
          <a:xfrm>
            <a:off x="7569492" y="3819109"/>
            <a:ext cx="231924" cy="471366"/>
            <a:chOff x="1946324" y="4125162"/>
            <a:chExt cx="969964" cy="2007872"/>
          </a:xfrm>
          <a:solidFill>
            <a:srgbClr val="953735"/>
          </a:solidFill>
        </p:grpSpPr>
        <p:sp>
          <p:nvSpPr>
            <p:cNvPr id="35" name="円/楕円 34"/>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フローチャート: 論理積ゲート 35"/>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7" name="テキスト ボックス 36"/>
          <p:cNvSpPr txBox="1"/>
          <p:nvPr/>
        </p:nvSpPr>
        <p:spPr>
          <a:xfrm>
            <a:off x="6382995" y="2535782"/>
            <a:ext cx="902811" cy="307777"/>
          </a:xfrm>
          <a:prstGeom prst="rect">
            <a:avLst/>
          </a:prstGeom>
          <a:noFill/>
        </p:spPr>
        <p:txBody>
          <a:bodyPr wrap="none" rtlCol="0">
            <a:spAutoFit/>
          </a:bodyPr>
          <a:lstStyle/>
          <a:p>
            <a:pPr algn="ctr"/>
            <a:r>
              <a:rPr kumimoji="1" lang="ja-JP" altLang="en-US" sz="1400" dirty="0" smtClean="0">
                <a:solidFill>
                  <a:srgbClr val="0070C0"/>
                </a:solidFill>
                <a:latin typeface="Meiryo" charset="-128"/>
                <a:ea typeface="Meiryo" charset="-128"/>
                <a:cs typeface="Meiryo" charset="-128"/>
              </a:rPr>
              <a:t>業務部門</a:t>
            </a:r>
            <a:endParaRPr kumimoji="1" lang="ja-JP" altLang="en-US" sz="1400" dirty="0">
              <a:solidFill>
                <a:srgbClr val="0070C0"/>
              </a:solidFill>
              <a:latin typeface="Meiryo" charset="-128"/>
              <a:ea typeface="Meiryo" charset="-128"/>
              <a:cs typeface="Meiryo" charset="-128"/>
            </a:endParaRPr>
          </a:p>
        </p:txBody>
      </p:sp>
      <p:sp>
        <p:nvSpPr>
          <p:cNvPr id="38" name="テキスト ボックス 37"/>
          <p:cNvSpPr txBox="1"/>
          <p:nvPr/>
        </p:nvSpPr>
        <p:spPr>
          <a:xfrm>
            <a:off x="5973445" y="4490517"/>
            <a:ext cx="902811" cy="307777"/>
          </a:xfrm>
          <a:prstGeom prst="rect">
            <a:avLst/>
          </a:prstGeom>
          <a:noFill/>
        </p:spPr>
        <p:txBody>
          <a:bodyPr wrap="none" rtlCol="0">
            <a:spAutoFit/>
          </a:bodyPr>
          <a:lstStyle/>
          <a:p>
            <a:pPr algn="ctr"/>
            <a:r>
              <a:rPr kumimoji="1" lang="ja-JP" altLang="en-US" sz="1400" dirty="0" smtClean="0">
                <a:solidFill>
                  <a:srgbClr val="009051"/>
                </a:solidFill>
                <a:latin typeface="Meiryo" charset="-128"/>
                <a:ea typeface="Meiryo" charset="-128"/>
                <a:cs typeface="Meiryo" charset="-128"/>
              </a:rPr>
              <a:t>開発部門</a:t>
            </a:r>
            <a:endParaRPr kumimoji="1" lang="ja-JP" altLang="en-US" sz="1400" dirty="0">
              <a:solidFill>
                <a:srgbClr val="009051"/>
              </a:solidFill>
              <a:latin typeface="Meiryo" charset="-128"/>
              <a:ea typeface="Meiryo" charset="-128"/>
              <a:cs typeface="Meiryo" charset="-128"/>
            </a:endParaRPr>
          </a:p>
        </p:txBody>
      </p:sp>
      <p:sp>
        <p:nvSpPr>
          <p:cNvPr id="39" name="テキスト ボックス 38"/>
          <p:cNvSpPr txBox="1"/>
          <p:nvPr/>
        </p:nvSpPr>
        <p:spPr>
          <a:xfrm>
            <a:off x="6876256" y="4490516"/>
            <a:ext cx="902811" cy="307777"/>
          </a:xfrm>
          <a:prstGeom prst="rect">
            <a:avLst/>
          </a:prstGeom>
          <a:noFill/>
        </p:spPr>
        <p:txBody>
          <a:bodyPr wrap="none" rtlCol="0">
            <a:spAutoFit/>
          </a:bodyPr>
          <a:lstStyle/>
          <a:p>
            <a:pPr algn="ctr"/>
            <a:r>
              <a:rPr kumimoji="1" lang="ja-JP" altLang="en-US" sz="1400" dirty="0" smtClean="0">
                <a:solidFill>
                  <a:srgbClr val="953735"/>
                </a:solidFill>
                <a:latin typeface="Meiryo" charset="-128"/>
                <a:ea typeface="Meiryo" charset="-128"/>
                <a:cs typeface="Meiryo" charset="-128"/>
              </a:rPr>
              <a:t>運用部門</a:t>
            </a:r>
            <a:endParaRPr kumimoji="1" lang="ja-JP" altLang="en-US" sz="1400" dirty="0">
              <a:solidFill>
                <a:srgbClr val="953735"/>
              </a:solidFill>
              <a:latin typeface="Meiryo" charset="-128"/>
              <a:ea typeface="Meiryo" charset="-128"/>
              <a:cs typeface="Meiryo" charset="-128"/>
            </a:endParaRPr>
          </a:p>
        </p:txBody>
      </p:sp>
      <p:sp>
        <p:nvSpPr>
          <p:cNvPr id="40" name="円/楕円 39"/>
          <p:cNvSpPr/>
          <p:nvPr/>
        </p:nvSpPr>
        <p:spPr>
          <a:xfrm>
            <a:off x="1878769" y="3316297"/>
            <a:ext cx="730559" cy="730546"/>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1962298" y="3478221"/>
            <a:ext cx="595035" cy="400110"/>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情</a:t>
            </a:r>
            <a:r>
              <a:rPr kumimoji="1" lang="en-US" altLang="ja-JP" sz="1200" dirty="0" smtClean="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報</a:t>
            </a:r>
            <a:endParaRPr kumimoji="1" lang="en-US" altLang="ja-JP" sz="1200" dirty="0" smtClean="0">
              <a:solidFill>
                <a:schemeClr val="bg1"/>
              </a:solidFill>
              <a:latin typeface="Meiryo" charset="-128"/>
              <a:ea typeface="Meiryo" charset="-128"/>
              <a:cs typeface="Meiryo" charset="-128"/>
            </a:endParaRPr>
          </a:p>
          <a:p>
            <a:pPr algn="ctr"/>
            <a:r>
              <a:rPr kumimoji="1" lang="ja-JP" altLang="en-US" sz="800" dirty="0" smtClean="0">
                <a:solidFill>
                  <a:schemeClr val="bg1"/>
                </a:solidFill>
                <a:latin typeface="Meiryo" charset="-128"/>
                <a:ea typeface="Meiryo" charset="-128"/>
                <a:cs typeface="Meiryo" charset="-128"/>
              </a:rPr>
              <a:t>システム</a:t>
            </a:r>
            <a:endParaRPr kumimoji="1" lang="ja-JP" altLang="en-US" sz="800" dirty="0">
              <a:solidFill>
                <a:schemeClr val="bg1"/>
              </a:solidFill>
              <a:latin typeface="Meiryo" charset="-128"/>
              <a:ea typeface="Meiryo" charset="-128"/>
              <a:cs typeface="Meiryo" charset="-128"/>
            </a:endParaRPr>
          </a:p>
        </p:txBody>
      </p:sp>
      <p:sp>
        <p:nvSpPr>
          <p:cNvPr id="42" name="円/楕円 41"/>
          <p:cNvSpPr/>
          <p:nvPr/>
        </p:nvSpPr>
        <p:spPr>
          <a:xfrm>
            <a:off x="6467949" y="3316297"/>
            <a:ext cx="730559" cy="730546"/>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テキスト ボックス 42"/>
          <p:cNvSpPr txBox="1"/>
          <p:nvPr/>
        </p:nvSpPr>
        <p:spPr>
          <a:xfrm>
            <a:off x="6551478" y="3478221"/>
            <a:ext cx="595035" cy="400110"/>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情</a:t>
            </a:r>
            <a:r>
              <a:rPr kumimoji="1" lang="en-US" altLang="ja-JP" sz="1200" dirty="0" smtClean="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報</a:t>
            </a:r>
            <a:endParaRPr kumimoji="1" lang="en-US" altLang="ja-JP" sz="1200" dirty="0" smtClean="0">
              <a:solidFill>
                <a:schemeClr val="bg1"/>
              </a:solidFill>
              <a:latin typeface="Meiryo" charset="-128"/>
              <a:ea typeface="Meiryo" charset="-128"/>
              <a:cs typeface="Meiryo" charset="-128"/>
            </a:endParaRPr>
          </a:p>
          <a:p>
            <a:pPr algn="ctr"/>
            <a:r>
              <a:rPr kumimoji="1" lang="ja-JP" altLang="en-US" sz="800" dirty="0" smtClean="0">
                <a:solidFill>
                  <a:schemeClr val="bg1"/>
                </a:solidFill>
                <a:latin typeface="Meiryo" charset="-128"/>
                <a:ea typeface="Meiryo" charset="-128"/>
                <a:cs typeface="Meiryo" charset="-128"/>
              </a:rPr>
              <a:t>システム</a:t>
            </a:r>
            <a:endParaRPr kumimoji="1" lang="ja-JP" altLang="en-US" sz="800" dirty="0">
              <a:solidFill>
                <a:schemeClr val="bg1"/>
              </a:solidFill>
              <a:latin typeface="Meiryo" charset="-128"/>
              <a:ea typeface="Meiryo" charset="-128"/>
              <a:cs typeface="Meiryo" charset="-128"/>
            </a:endParaRPr>
          </a:p>
        </p:txBody>
      </p:sp>
      <p:sp>
        <p:nvSpPr>
          <p:cNvPr id="44" name="左右矢印 43"/>
          <p:cNvSpPr/>
          <p:nvPr/>
        </p:nvSpPr>
        <p:spPr>
          <a:xfrm rot="18598647">
            <a:off x="5870318" y="3105955"/>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左右矢印 44"/>
          <p:cNvSpPr/>
          <p:nvPr/>
        </p:nvSpPr>
        <p:spPr>
          <a:xfrm rot="2398647">
            <a:off x="6930407" y="3071637"/>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左右矢印 45"/>
          <p:cNvSpPr/>
          <p:nvPr/>
        </p:nvSpPr>
        <p:spPr>
          <a:xfrm>
            <a:off x="6400264" y="4033972"/>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テキスト ボックス 46"/>
          <p:cNvSpPr txBox="1"/>
          <p:nvPr/>
        </p:nvSpPr>
        <p:spPr>
          <a:xfrm rot="18622139">
            <a:off x="5990884" y="3221891"/>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48" name="テキスト ボックス 47"/>
          <p:cNvSpPr txBox="1"/>
          <p:nvPr/>
        </p:nvSpPr>
        <p:spPr>
          <a:xfrm rot="2404527">
            <a:off x="7053454" y="3212557"/>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49" name="テキスト ボックス 48"/>
          <p:cNvSpPr txBox="1"/>
          <p:nvPr/>
        </p:nvSpPr>
        <p:spPr>
          <a:xfrm>
            <a:off x="6517249" y="4142274"/>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51" name="正方形/長方形 50"/>
          <p:cNvSpPr/>
          <p:nvPr/>
        </p:nvSpPr>
        <p:spPr>
          <a:xfrm>
            <a:off x="685903" y="5310769"/>
            <a:ext cx="3742081" cy="1142567"/>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対応に長いリードタイム</a:t>
            </a:r>
            <a:endParaRPr kumimoji="1" lang="en-US" altLang="ja-JP" sz="1600" b="1" dirty="0" smtClean="0">
              <a:solidFill>
                <a:srgbClr val="FFFFFF"/>
              </a:solidFill>
              <a:latin typeface="Meiryo" charset="-128"/>
              <a:ea typeface="Meiryo" charset="-128"/>
              <a:cs typeface="Meiryo" charset="-128"/>
            </a:endParaRPr>
          </a:p>
          <a:p>
            <a:pPr marL="466725" lvl="1" indent="-285750">
              <a:buFont typeface="Wingdings" charset="2"/>
              <a:buChar char="ü"/>
            </a:pPr>
            <a:r>
              <a:rPr lang="ja-JP" altLang="en-US" sz="1400" dirty="0" smtClean="0">
                <a:solidFill>
                  <a:srgbClr val="FFFFFF"/>
                </a:solidFill>
                <a:latin typeface="Meiryo" charset="-128"/>
                <a:ea typeface="Meiryo" charset="-128"/>
                <a:cs typeface="Meiryo" charset="-128"/>
              </a:rPr>
              <a:t>組織の間を隔てる意思疎通の壁</a:t>
            </a:r>
            <a:endParaRPr lang="en-US" altLang="ja-JP" sz="1400" dirty="0" smtClean="0">
              <a:solidFill>
                <a:srgbClr val="FFFFFF"/>
              </a:solidFill>
              <a:latin typeface="Meiryo" charset="-128"/>
              <a:ea typeface="Meiryo" charset="-128"/>
              <a:cs typeface="Meiryo" charset="-128"/>
            </a:endParaRPr>
          </a:p>
          <a:p>
            <a:pPr marL="466725" lvl="1" indent="-285750">
              <a:buFont typeface="Wingdings" charset="2"/>
              <a:buChar char="ü"/>
            </a:pPr>
            <a:r>
              <a:rPr kumimoji="1" lang="ja-JP" altLang="en-US" sz="1400" dirty="0" smtClean="0">
                <a:solidFill>
                  <a:srgbClr val="FFFFFF"/>
                </a:solidFill>
                <a:latin typeface="Meiryo" charset="-128"/>
                <a:ea typeface="Meiryo" charset="-128"/>
                <a:cs typeface="Meiryo" charset="-128"/>
              </a:rPr>
              <a:t>煩雑な業務プロセス</a:t>
            </a:r>
            <a:endParaRPr kumimoji="1" lang="en-US" altLang="ja-JP" sz="1400" dirty="0" smtClean="0">
              <a:solidFill>
                <a:srgbClr val="FFFFFF"/>
              </a:solidFill>
              <a:latin typeface="Meiryo" charset="-128"/>
              <a:ea typeface="Meiryo" charset="-128"/>
              <a:cs typeface="Meiryo" charset="-128"/>
            </a:endParaRPr>
          </a:p>
          <a:p>
            <a:pPr marL="466725" lvl="1" indent="-285750">
              <a:buFont typeface="Wingdings" charset="2"/>
              <a:buChar char="ü"/>
            </a:pPr>
            <a:r>
              <a:rPr kumimoji="1" lang="ja-JP" altLang="en-US" sz="1400" dirty="0" smtClean="0">
                <a:solidFill>
                  <a:srgbClr val="FFFFFF"/>
                </a:solidFill>
                <a:latin typeface="Meiryo" charset="-128"/>
                <a:ea typeface="Meiryo" charset="-128"/>
                <a:cs typeface="Meiryo" charset="-128"/>
              </a:rPr>
              <a:t>手間のかかる構築や確認などの作業</a:t>
            </a:r>
            <a:endParaRPr kumimoji="1" lang="en-US" altLang="ja-JP" sz="1400" dirty="0" smtClean="0">
              <a:solidFill>
                <a:srgbClr val="FFFFFF"/>
              </a:solidFill>
              <a:latin typeface="Meiryo" charset="-128"/>
              <a:ea typeface="Meiryo" charset="-128"/>
              <a:cs typeface="Meiryo" charset="-128"/>
            </a:endParaRPr>
          </a:p>
        </p:txBody>
      </p:sp>
      <p:sp>
        <p:nvSpPr>
          <p:cNvPr id="52" name="正方形/長方形 51"/>
          <p:cNvSpPr/>
          <p:nvPr/>
        </p:nvSpPr>
        <p:spPr>
          <a:xfrm>
            <a:off x="4718351" y="5307860"/>
            <a:ext cx="3742081" cy="114256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ビジネス・ニーズに迅速・柔軟な対応</a:t>
            </a:r>
            <a:endParaRPr kumimoji="1" lang="en-US" altLang="ja-JP" sz="1600" b="1" dirty="0" smtClean="0">
              <a:solidFill>
                <a:srgbClr val="FFFFFF"/>
              </a:solidFill>
              <a:latin typeface="Meiryo" charset="-128"/>
              <a:ea typeface="Meiryo" charset="-128"/>
              <a:cs typeface="Meiryo" charset="-128"/>
            </a:endParaRPr>
          </a:p>
          <a:p>
            <a:pPr marL="466725" lvl="1" indent="-285750">
              <a:buFont typeface="Wingdings" charset="2"/>
              <a:buChar char="ü"/>
            </a:pPr>
            <a:r>
              <a:rPr lang="ja-JP" altLang="en-US" sz="1400" dirty="0" smtClean="0">
                <a:solidFill>
                  <a:srgbClr val="FFFFFF"/>
                </a:solidFill>
                <a:latin typeface="Meiryo" charset="-128"/>
                <a:ea typeface="Meiryo" charset="-128"/>
                <a:cs typeface="Meiryo" charset="-128"/>
              </a:rPr>
              <a:t>役割や関係などの組織文化の変革</a:t>
            </a:r>
            <a:endParaRPr lang="en-US" altLang="ja-JP" sz="1400" dirty="0" smtClean="0">
              <a:solidFill>
                <a:srgbClr val="FFFFFF"/>
              </a:solidFill>
              <a:latin typeface="Meiryo" charset="-128"/>
              <a:ea typeface="Meiryo" charset="-128"/>
              <a:cs typeface="Meiryo" charset="-128"/>
            </a:endParaRPr>
          </a:p>
          <a:p>
            <a:pPr marL="466725" lvl="1" indent="-285750">
              <a:buFont typeface="Wingdings" charset="2"/>
              <a:buChar char="ü"/>
            </a:pPr>
            <a:r>
              <a:rPr lang="ja-JP" altLang="en-US" sz="1400" dirty="0" smtClean="0">
                <a:solidFill>
                  <a:srgbClr val="FFFFFF"/>
                </a:solidFill>
                <a:latin typeface="Meiryo" charset="-128"/>
                <a:ea typeface="Meiryo" charset="-128"/>
                <a:cs typeface="Meiryo" charset="-128"/>
              </a:rPr>
              <a:t>ビジネス・プロセスの変革</a:t>
            </a:r>
            <a:endParaRPr kumimoji="1" lang="en-US" altLang="ja-JP" sz="1400" dirty="0" smtClean="0">
              <a:solidFill>
                <a:srgbClr val="FFFFFF"/>
              </a:solidFill>
              <a:latin typeface="Meiryo" charset="-128"/>
              <a:ea typeface="Meiryo" charset="-128"/>
              <a:cs typeface="Meiryo" charset="-128"/>
            </a:endParaRPr>
          </a:p>
          <a:p>
            <a:pPr marL="466725" lvl="1" indent="-285750">
              <a:buFont typeface="Wingdings" charset="2"/>
              <a:buChar char="ü"/>
            </a:pPr>
            <a:r>
              <a:rPr lang="ja-JP" altLang="en-US" sz="1400" dirty="0" smtClean="0">
                <a:solidFill>
                  <a:srgbClr val="FFFFFF"/>
                </a:solidFill>
                <a:latin typeface="Meiryo" charset="-128"/>
                <a:ea typeface="Meiryo" charset="-128"/>
                <a:cs typeface="Meiryo" charset="-128"/>
              </a:rPr>
              <a:t>自動化ツールの整備・活用</a:t>
            </a:r>
            <a:endParaRPr kumimoji="1" lang="en-US" altLang="ja-JP" sz="1400" dirty="0" smtClean="0">
              <a:solidFill>
                <a:srgbClr val="FFFFFF"/>
              </a:solidFill>
              <a:latin typeface="Meiryo" charset="-128"/>
              <a:ea typeface="Meiryo" charset="-128"/>
              <a:cs typeface="Meiryo" charset="-128"/>
            </a:endParaRPr>
          </a:p>
        </p:txBody>
      </p:sp>
      <p:sp>
        <p:nvSpPr>
          <p:cNvPr id="53" name="右矢印 52"/>
          <p:cNvSpPr/>
          <p:nvPr/>
        </p:nvSpPr>
        <p:spPr>
          <a:xfrm>
            <a:off x="3774820" y="3063178"/>
            <a:ext cx="1584176" cy="1334602"/>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r"/>
            <a:r>
              <a:rPr kumimoji="1" lang="en-US" altLang="ja-JP" smtClean="0">
                <a:solidFill>
                  <a:srgbClr val="FFFFFF"/>
                </a:solidFill>
                <a:latin typeface="Meiryo" charset="-128"/>
                <a:ea typeface="Meiryo" charset="-128"/>
                <a:cs typeface="Meiryo" charset="-128"/>
              </a:rPr>
              <a:t>DevOps</a:t>
            </a:r>
            <a:endParaRPr kumimoji="1" lang="ja-JP" altLang="en-US"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203193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785996" y="3801124"/>
            <a:ext cx="7632848" cy="2423426"/>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Meiryo" charset="-128"/>
              <a:ea typeface="Meiryo" charset="-128"/>
              <a:cs typeface="Meiryo" charset="-128"/>
            </a:endParaRPr>
          </a:p>
        </p:txBody>
      </p:sp>
      <p:sp>
        <p:nvSpPr>
          <p:cNvPr id="36" name="正方形/長方形 35"/>
          <p:cNvSpPr/>
          <p:nvPr/>
        </p:nvSpPr>
        <p:spPr>
          <a:xfrm>
            <a:off x="751118" y="1196752"/>
            <a:ext cx="7632848" cy="163183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Meiryo" charset="-128"/>
              <a:ea typeface="Meiryo" charset="-128"/>
              <a:cs typeface="Meiryo" charset="-128"/>
            </a:endParaRPr>
          </a:p>
        </p:txBody>
      </p:sp>
      <p:sp>
        <p:nvSpPr>
          <p:cNvPr id="25" name="正方形/長方形 24"/>
          <p:cNvSpPr/>
          <p:nvPr/>
        </p:nvSpPr>
        <p:spPr>
          <a:xfrm>
            <a:off x="755576" y="3290242"/>
            <a:ext cx="7632848" cy="2423426"/>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400" dirty="0" smtClean="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smtClean="0"/>
              <a:t>DevOps</a:t>
            </a:r>
            <a:r>
              <a:rPr kumimoji="1" lang="ja-JP" altLang="en-US" dirty="0" smtClean="0"/>
              <a:t>とは何か？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4" name="円/楕円 3"/>
          <p:cNvSpPr/>
          <p:nvPr/>
        </p:nvSpPr>
        <p:spPr>
          <a:xfrm>
            <a:off x="3265663" y="1897244"/>
            <a:ext cx="2612673" cy="2557129"/>
          </a:xfrm>
          <a:prstGeom prst="ellipse">
            <a:avLst/>
          </a:prstGeom>
          <a:solidFill>
            <a:srgbClr val="FFFED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 name="図形グループ 4"/>
          <p:cNvGrpSpPr/>
          <p:nvPr/>
        </p:nvGrpSpPr>
        <p:grpSpPr>
          <a:xfrm>
            <a:off x="4424876" y="2227714"/>
            <a:ext cx="231924" cy="471366"/>
            <a:chOff x="1946324" y="4125162"/>
            <a:chExt cx="969964" cy="2007872"/>
          </a:xfrm>
          <a:solidFill>
            <a:srgbClr val="0070C0"/>
          </a:solidFill>
        </p:grpSpPr>
        <p:sp>
          <p:nvSpPr>
            <p:cNvPr id="6" name="円/楕円 5"/>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フローチャート: 論理積ゲート 6"/>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 name="図形グループ 7"/>
          <p:cNvGrpSpPr/>
          <p:nvPr/>
        </p:nvGrpSpPr>
        <p:grpSpPr>
          <a:xfrm>
            <a:off x="3640238" y="3259164"/>
            <a:ext cx="231924" cy="471366"/>
            <a:chOff x="1946324" y="4125162"/>
            <a:chExt cx="969964" cy="2007872"/>
          </a:xfrm>
          <a:solidFill>
            <a:srgbClr val="00B050"/>
          </a:solidFill>
        </p:grpSpPr>
        <p:sp>
          <p:nvSpPr>
            <p:cNvPr id="9" name="円/楕円 8"/>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 name="図形グループ 10"/>
          <p:cNvGrpSpPr/>
          <p:nvPr/>
        </p:nvGrpSpPr>
        <p:grpSpPr>
          <a:xfrm>
            <a:off x="5275428" y="3259164"/>
            <a:ext cx="231924" cy="471366"/>
            <a:chOff x="1946324" y="4125162"/>
            <a:chExt cx="969964" cy="2007872"/>
          </a:xfrm>
          <a:solidFill>
            <a:srgbClr val="953735"/>
          </a:solidFill>
        </p:grpSpPr>
        <p:sp>
          <p:nvSpPr>
            <p:cNvPr id="12" name="円/楕円 11"/>
            <p:cNvSpPr/>
            <p:nvPr/>
          </p:nvSpPr>
          <p:spPr>
            <a:xfrm>
              <a:off x="1946324" y="4125162"/>
              <a:ext cx="969962" cy="920750"/>
            </a:xfrm>
            <a:prstGeom prst="ellipse">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フローチャート: 論理積ゲート 12"/>
            <p:cNvSpPr/>
            <p:nvPr/>
          </p:nvSpPr>
          <p:spPr>
            <a:xfrm rot="16200000">
              <a:off x="1887746" y="5104491"/>
              <a:ext cx="1087122" cy="969963"/>
            </a:xfrm>
            <a:prstGeom prst="flowChartDelay">
              <a:avLst/>
            </a:prstGeom>
            <a:grp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4" name="テキスト ボックス 13"/>
          <p:cNvSpPr txBox="1"/>
          <p:nvPr/>
        </p:nvSpPr>
        <p:spPr>
          <a:xfrm>
            <a:off x="4088931" y="1975837"/>
            <a:ext cx="902811" cy="307777"/>
          </a:xfrm>
          <a:prstGeom prst="rect">
            <a:avLst/>
          </a:prstGeom>
          <a:noFill/>
        </p:spPr>
        <p:txBody>
          <a:bodyPr wrap="none" rtlCol="0">
            <a:spAutoFit/>
          </a:bodyPr>
          <a:lstStyle/>
          <a:p>
            <a:pPr algn="ctr"/>
            <a:r>
              <a:rPr kumimoji="1" lang="ja-JP" altLang="en-US" sz="1400" dirty="0" smtClean="0">
                <a:solidFill>
                  <a:srgbClr val="0070C0"/>
                </a:solidFill>
                <a:latin typeface="Meiryo" charset="-128"/>
                <a:ea typeface="Meiryo" charset="-128"/>
                <a:cs typeface="Meiryo" charset="-128"/>
              </a:rPr>
              <a:t>業務部門</a:t>
            </a:r>
            <a:endParaRPr kumimoji="1" lang="ja-JP" altLang="en-US" sz="1400" dirty="0">
              <a:solidFill>
                <a:srgbClr val="0070C0"/>
              </a:solidFill>
              <a:latin typeface="Meiryo" charset="-128"/>
              <a:ea typeface="Meiryo" charset="-128"/>
              <a:cs typeface="Meiryo" charset="-128"/>
            </a:endParaRPr>
          </a:p>
        </p:txBody>
      </p:sp>
      <p:sp>
        <p:nvSpPr>
          <p:cNvPr id="15" name="テキスト ボックス 14"/>
          <p:cNvSpPr txBox="1"/>
          <p:nvPr/>
        </p:nvSpPr>
        <p:spPr>
          <a:xfrm>
            <a:off x="3679381" y="3930572"/>
            <a:ext cx="902811" cy="307777"/>
          </a:xfrm>
          <a:prstGeom prst="rect">
            <a:avLst/>
          </a:prstGeom>
          <a:noFill/>
        </p:spPr>
        <p:txBody>
          <a:bodyPr wrap="none" rtlCol="0">
            <a:spAutoFit/>
          </a:bodyPr>
          <a:lstStyle/>
          <a:p>
            <a:pPr algn="ctr"/>
            <a:r>
              <a:rPr kumimoji="1" lang="ja-JP" altLang="en-US" sz="1400" dirty="0" smtClean="0">
                <a:solidFill>
                  <a:srgbClr val="009051"/>
                </a:solidFill>
                <a:latin typeface="Meiryo" charset="-128"/>
                <a:ea typeface="Meiryo" charset="-128"/>
                <a:cs typeface="Meiryo" charset="-128"/>
              </a:rPr>
              <a:t>開発部門</a:t>
            </a:r>
            <a:endParaRPr kumimoji="1" lang="ja-JP" altLang="en-US" sz="1400" dirty="0">
              <a:solidFill>
                <a:srgbClr val="009051"/>
              </a:solidFill>
              <a:latin typeface="Meiryo" charset="-128"/>
              <a:ea typeface="Meiryo" charset="-128"/>
              <a:cs typeface="Meiryo" charset="-128"/>
            </a:endParaRPr>
          </a:p>
        </p:txBody>
      </p:sp>
      <p:sp>
        <p:nvSpPr>
          <p:cNvPr id="16" name="テキスト ボックス 15"/>
          <p:cNvSpPr txBox="1"/>
          <p:nvPr/>
        </p:nvSpPr>
        <p:spPr>
          <a:xfrm>
            <a:off x="4582192" y="3930571"/>
            <a:ext cx="902811" cy="307777"/>
          </a:xfrm>
          <a:prstGeom prst="rect">
            <a:avLst/>
          </a:prstGeom>
          <a:noFill/>
        </p:spPr>
        <p:txBody>
          <a:bodyPr wrap="none" rtlCol="0">
            <a:spAutoFit/>
          </a:bodyPr>
          <a:lstStyle/>
          <a:p>
            <a:pPr algn="ctr"/>
            <a:r>
              <a:rPr kumimoji="1" lang="ja-JP" altLang="en-US" sz="1400" dirty="0" smtClean="0">
                <a:solidFill>
                  <a:srgbClr val="953735"/>
                </a:solidFill>
                <a:latin typeface="Meiryo" charset="-128"/>
                <a:ea typeface="Meiryo" charset="-128"/>
                <a:cs typeface="Meiryo" charset="-128"/>
              </a:rPr>
              <a:t>運用部門</a:t>
            </a:r>
            <a:endParaRPr kumimoji="1" lang="ja-JP" altLang="en-US" sz="1400" dirty="0">
              <a:solidFill>
                <a:srgbClr val="953735"/>
              </a:solidFill>
              <a:latin typeface="Meiryo" charset="-128"/>
              <a:ea typeface="Meiryo" charset="-128"/>
              <a:cs typeface="Meiryo" charset="-128"/>
            </a:endParaRPr>
          </a:p>
        </p:txBody>
      </p:sp>
      <p:sp>
        <p:nvSpPr>
          <p:cNvPr id="17" name="円/楕円 16"/>
          <p:cNvSpPr/>
          <p:nvPr/>
        </p:nvSpPr>
        <p:spPr>
          <a:xfrm>
            <a:off x="4173885" y="2756352"/>
            <a:ext cx="730559" cy="730546"/>
          </a:xfrm>
          <a:prstGeom prst="ellips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4257414" y="2918276"/>
            <a:ext cx="595035" cy="400110"/>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情</a:t>
            </a:r>
            <a:r>
              <a:rPr kumimoji="1" lang="en-US" altLang="ja-JP" sz="1200" dirty="0" smtClean="0">
                <a:solidFill>
                  <a:schemeClr val="bg1"/>
                </a:solidFill>
                <a:latin typeface="Meiryo" charset="-128"/>
                <a:ea typeface="Meiryo" charset="-128"/>
                <a:cs typeface="Meiryo" charset="-128"/>
              </a:rPr>
              <a:t> </a:t>
            </a:r>
            <a:r>
              <a:rPr kumimoji="1" lang="ja-JP" altLang="en-US" sz="1200" dirty="0" smtClean="0">
                <a:solidFill>
                  <a:schemeClr val="bg1"/>
                </a:solidFill>
                <a:latin typeface="Meiryo" charset="-128"/>
                <a:ea typeface="Meiryo" charset="-128"/>
                <a:cs typeface="Meiryo" charset="-128"/>
              </a:rPr>
              <a:t>報</a:t>
            </a:r>
            <a:endParaRPr kumimoji="1" lang="en-US" altLang="ja-JP" sz="1200" dirty="0" smtClean="0">
              <a:solidFill>
                <a:schemeClr val="bg1"/>
              </a:solidFill>
              <a:latin typeface="Meiryo" charset="-128"/>
              <a:ea typeface="Meiryo" charset="-128"/>
              <a:cs typeface="Meiryo" charset="-128"/>
            </a:endParaRPr>
          </a:p>
          <a:p>
            <a:pPr algn="ctr"/>
            <a:r>
              <a:rPr kumimoji="1" lang="ja-JP" altLang="en-US" sz="800" dirty="0" smtClean="0">
                <a:solidFill>
                  <a:schemeClr val="bg1"/>
                </a:solidFill>
                <a:latin typeface="Meiryo" charset="-128"/>
                <a:ea typeface="Meiryo" charset="-128"/>
                <a:cs typeface="Meiryo" charset="-128"/>
              </a:rPr>
              <a:t>システム</a:t>
            </a:r>
            <a:endParaRPr kumimoji="1" lang="ja-JP" altLang="en-US" sz="800" dirty="0">
              <a:solidFill>
                <a:schemeClr val="bg1"/>
              </a:solidFill>
              <a:latin typeface="Meiryo" charset="-128"/>
              <a:ea typeface="Meiryo" charset="-128"/>
              <a:cs typeface="Meiryo" charset="-128"/>
            </a:endParaRPr>
          </a:p>
        </p:txBody>
      </p:sp>
      <p:sp>
        <p:nvSpPr>
          <p:cNvPr id="19" name="左右矢印 18"/>
          <p:cNvSpPr/>
          <p:nvPr/>
        </p:nvSpPr>
        <p:spPr>
          <a:xfrm rot="18598647">
            <a:off x="3576254" y="2546010"/>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左右矢印 19"/>
          <p:cNvSpPr/>
          <p:nvPr/>
        </p:nvSpPr>
        <p:spPr>
          <a:xfrm rot="2398647">
            <a:off x="4636343" y="2511692"/>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左右矢印 20"/>
          <p:cNvSpPr/>
          <p:nvPr/>
        </p:nvSpPr>
        <p:spPr>
          <a:xfrm>
            <a:off x="4106200" y="3474027"/>
            <a:ext cx="897462" cy="432048"/>
          </a:xfrm>
          <a:prstGeom prst="leftRightArrow">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テキスト ボックス 21"/>
          <p:cNvSpPr txBox="1"/>
          <p:nvPr/>
        </p:nvSpPr>
        <p:spPr>
          <a:xfrm rot="18622139">
            <a:off x="3696820" y="2661946"/>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23" name="テキスト ボックス 22"/>
          <p:cNvSpPr txBox="1"/>
          <p:nvPr/>
        </p:nvSpPr>
        <p:spPr>
          <a:xfrm rot="2404527">
            <a:off x="4759390" y="2652612"/>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24" name="テキスト ボックス 23"/>
          <p:cNvSpPr txBox="1"/>
          <p:nvPr/>
        </p:nvSpPr>
        <p:spPr>
          <a:xfrm>
            <a:off x="4223185" y="3582329"/>
            <a:ext cx="697627" cy="215444"/>
          </a:xfrm>
          <a:prstGeom prst="rect">
            <a:avLst/>
          </a:prstGeom>
          <a:noFill/>
        </p:spPr>
        <p:txBody>
          <a:bodyPr wrap="none" rtlCol="0">
            <a:spAutoFit/>
          </a:bodyPr>
          <a:lstStyle/>
          <a:p>
            <a:r>
              <a:rPr lang="ja-JP" altLang="en-US" sz="800" smtClean="0">
                <a:solidFill>
                  <a:schemeClr val="bg1"/>
                </a:solidFill>
                <a:latin typeface="Meiryo" charset="-128"/>
                <a:ea typeface="Meiryo" charset="-128"/>
                <a:cs typeface="Meiryo" charset="-128"/>
              </a:rPr>
              <a:t>連係・協力</a:t>
            </a:r>
            <a:endParaRPr kumimoji="1" lang="ja-JP" altLang="en-US" sz="800" dirty="0">
              <a:solidFill>
                <a:schemeClr val="bg1"/>
              </a:solidFill>
              <a:latin typeface="Meiryo" charset="-128"/>
              <a:ea typeface="Meiryo" charset="-128"/>
              <a:cs typeface="Meiryo" charset="-128"/>
            </a:endParaRPr>
          </a:p>
        </p:txBody>
      </p:sp>
      <p:sp>
        <p:nvSpPr>
          <p:cNvPr id="26" name="テキスト ボックス 25"/>
          <p:cNvSpPr txBox="1"/>
          <p:nvPr/>
        </p:nvSpPr>
        <p:spPr>
          <a:xfrm>
            <a:off x="6396757" y="5125601"/>
            <a:ext cx="1934760" cy="523220"/>
          </a:xfrm>
          <a:prstGeom prst="rect">
            <a:avLst/>
          </a:prstGeom>
          <a:noFill/>
        </p:spPr>
        <p:txBody>
          <a:bodyPr wrap="none" rtlCol="0">
            <a:spAutoFit/>
          </a:bodyPr>
          <a:lstStyle/>
          <a:p>
            <a:pPr algn="r"/>
            <a:r>
              <a:rPr lang="ja-JP" altLang="en-US" sz="1400" b="1" dirty="0">
                <a:solidFill>
                  <a:schemeClr val="bg1"/>
                </a:solidFill>
                <a:latin typeface="Meiryo" charset="-128"/>
                <a:ea typeface="Meiryo" charset="-128"/>
                <a:cs typeface="Meiryo" charset="-128"/>
              </a:rPr>
              <a:t>継続的デリバリー</a:t>
            </a:r>
          </a:p>
          <a:p>
            <a:pPr algn="r"/>
            <a:r>
              <a:rPr kumimoji="1" lang="en-US" altLang="ja-JP" sz="1400" dirty="0" smtClean="0">
                <a:solidFill>
                  <a:schemeClr val="bg1"/>
                </a:solidFill>
                <a:latin typeface="Meiryo" charset="-128"/>
                <a:ea typeface="Meiryo" charset="-128"/>
                <a:cs typeface="Meiryo" charset="-128"/>
              </a:rPr>
              <a:t>Continuous Delivery</a:t>
            </a:r>
          </a:p>
        </p:txBody>
      </p:sp>
      <p:sp>
        <p:nvSpPr>
          <p:cNvPr id="27" name="テキスト ボックス 26"/>
          <p:cNvSpPr txBox="1"/>
          <p:nvPr/>
        </p:nvSpPr>
        <p:spPr>
          <a:xfrm>
            <a:off x="801544" y="5125602"/>
            <a:ext cx="2339102" cy="523220"/>
          </a:xfrm>
          <a:prstGeom prst="rect">
            <a:avLst/>
          </a:prstGeom>
          <a:noFill/>
        </p:spPr>
        <p:txBody>
          <a:bodyPr wrap="none" rtlCol="0">
            <a:spAutoFit/>
          </a:bodyPr>
          <a:lstStyle/>
          <a:p>
            <a:r>
              <a:rPr lang="ja-JP" altLang="en-US" sz="1400" b="1" dirty="0" smtClean="0">
                <a:solidFill>
                  <a:schemeClr val="bg1"/>
                </a:solidFill>
                <a:latin typeface="Meiryo" charset="-128"/>
                <a:ea typeface="Meiryo" charset="-128"/>
                <a:cs typeface="Meiryo" charset="-128"/>
              </a:rPr>
              <a:t>継続的インテグレーション</a:t>
            </a:r>
            <a:endParaRPr lang="en-US" altLang="ja-JP" sz="1400" b="1" dirty="0" smtClean="0">
              <a:solidFill>
                <a:schemeClr val="bg1"/>
              </a:solidFill>
              <a:latin typeface="Meiryo" charset="-128"/>
              <a:ea typeface="Meiryo" charset="-128"/>
              <a:cs typeface="Meiryo" charset="-128"/>
            </a:endParaRPr>
          </a:p>
          <a:p>
            <a:r>
              <a:rPr kumimoji="1" lang="en-US" altLang="ja-JP" sz="1400" dirty="0" smtClean="0">
                <a:solidFill>
                  <a:schemeClr val="bg1"/>
                </a:solidFill>
                <a:latin typeface="Meiryo" charset="-128"/>
                <a:ea typeface="Meiryo" charset="-128"/>
                <a:cs typeface="Meiryo" charset="-128"/>
              </a:rPr>
              <a:t>Continuous Integration</a:t>
            </a:r>
          </a:p>
        </p:txBody>
      </p:sp>
      <p:sp>
        <p:nvSpPr>
          <p:cNvPr id="28" name="テキスト ボックス 27"/>
          <p:cNvSpPr txBox="1"/>
          <p:nvPr/>
        </p:nvSpPr>
        <p:spPr>
          <a:xfrm>
            <a:off x="871283" y="3477356"/>
            <a:ext cx="1620957" cy="338554"/>
          </a:xfrm>
          <a:prstGeom prst="rect">
            <a:avLst/>
          </a:prstGeom>
          <a:noFill/>
        </p:spPr>
        <p:txBody>
          <a:bodyPr wrap="none" rtlCol="0">
            <a:spAutoFit/>
          </a:bodyPr>
          <a:lstStyle/>
          <a:p>
            <a:r>
              <a:rPr kumimoji="1" lang="ja-JP" altLang="en-US" sz="1600" dirty="0" smtClean="0">
                <a:solidFill>
                  <a:schemeClr val="bg1"/>
                </a:solidFill>
                <a:latin typeface="Meiryo" charset="-128"/>
                <a:ea typeface="Meiryo" charset="-128"/>
                <a:cs typeface="Meiryo" charset="-128"/>
              </a:rPr>
              <a:t>バージョン管理</a:t>
            </a:r>
            <a:endParaRPr kumimoji="1" lang="ja-JP" altLang="en-US" sz="1600" dirty="0">
              <a:solidFill>
                <a:schemeClr val="bg1"/>
              </a:solidFill>
              <a:latin typeface="Meiryo" charset="-128"/>
              <a:ea typeface="Meiryo" charset="-128"/>
              <a:cs typeface="Meiryo" charset="-128"/>
            </a:endParaRPr>
          </a:p>
        </p:txBody>
      </p:sp>
      <p:sp>
        <p:nvSpPr>
          <p:cNvPr id="29" name="テキスト ボックス 28"/>
          <p:cNvSpPr txBox="1"/>
          <p:nvPr/>
        </p:nvSpPr>
        <p:spPr>
          <a:xfrm>
            <a:off x="1179061" y="4059363"/>
            <a:ext cx="1005403" cy="338554"/>
          </a:xfrm>
          <a:prstGeom prst="rect">
            <a:avLst/>
          </a:prstGeom>
          <a:noFill/>
        </p:spPr>
        <p:txBody>
          <a:bodyPr wrap="none" rtlCol="0">
            <a:spAutoFit/>
          </a:bodyPr>
          <a:lstStyle/>
          <a:p>
            <a:r>
              <a:rPr kumimoji="1" lang="ja-JP" altLang="en-US" sz="1600" dirty="0" smtClean="0">
                <a:solidFill>
                  <a:schemeClr val="bg1"/>
                </a:solidFill>
                <a:latin typeface="Meiryo" charset="-128"/>
                <a:ea typeface="Meiryo" charset="-128"/>
                <a:cs typeface="Meiryo" charset="-128"/>
              </a:rPr>
              <a:t>自動構築</a:t>
            </a:r>
            <a:endParaRPr kumimoji="1" lang="ja-JP" altLang="en-US" sz="1600" dirty="0">
              <a:solidFill>
                <a:schemeClr val="bg1"/>
              </a:solidFill>
              <a:latin typeface="Meiryo" charset="-128"/>
              <a:ea typeface="Meiryo" charset="-128"/>
              <a:cs typeface="Meiryo" charset="-128"/>
            </a:endParaRPr>
          </a:p>
        </p:txBody>
      </p:sp>
      <p:sp>
        <p:nvSpPr>
          <p:cNvPr id="30" name="テキスト ボックス 29"/>
          <p:cNvSpPr txBox="1"/>
          <p:nvPr/>
        </p:nvSpPr>
        <p:spPr>
          <a:xfrm>
            <a:off x="1914429" y="4622181"/>
            <a:ext cx="1210588" cy="338554"/>
          </a:xfrm>
          <a:prstGeom prst="rect">
            <a:avLst/>
          </a:prstGeom>
          <a:noFill/>
        </p:spPr>
        <p:txBody>
          <a:bodyPr wrap="none" rtlCol="0">
            <a:spAutoFit/>
          </a:bodyPr>
          <a:lstStyle/>
          <a:p>
            <a:r>
              <a:rPr kumimoji="1" lang="ja-JP" altLang="en-US" sz="1600" dirty="0" smtClean="0">
                <a:solidFill>
                  <a:schemeClr val="bg1"/>
                </a:solidFill>
                <a:latin typeface="Meiryo" charset="-128"/>
                <a:ea typeface="Meiryo" charset="-128"/>
                <a:cs typeface="Meiryo" charset="-128"/>
              </a:rPr>
              <a:t>動的テスト</a:t>
            </a:r>
            <a:endParaRPr kumimoji="1" lang="ja-JP" altLang="en-US" sz="1600" dirty="0">
              <a:solidFill>
                <a:schemeClr val="bg1"/>
              </a:solidFill>
              <a:latin typeface="Meiryo" charset="-128"/>
              <a:ea typeface="Meiryo" charset="-128"/>
              <a:cs typeface="Meiryo" charset="-128"/>
            </a:endParaRPr>
          </a:p>
        </p:txBody>
      </p:sp>
      <p:sp>
        <p:nvSpPr>
          <p:cNvPr id="31" name="テキスト ボックス 30"/>
          <p:cNvSpPr txBox="1"/>
          <p:nvPr/>
        </p:nvSpPr>
        <p:spPr>
          <a:xfrm>
            <a:off x="3867602" y="5037578"/>
            <a:ext cx="1415772" cy="338554"/>
          </a:xfrm>
          <a:prstGeom prst="rect">
            <a:avLst/>
          </a:prstGeom>
          <a:noFill/>
        </p:spPr>
        <p:txBody>
          <a:bodyPr wrap="none" rtlCol="0">
            <a:spAutoFit/>
          </a:bodyPr>
          <a:lstStyle/>
          <a:p>
            <a:r>
              <a:rPr kumimoji="1" lang="ja-JP" altLang="en-US" sz="1600" smtClean="0">
                <a:solidFill>
                  <a:schemeClr val="bg1"/>
                </a:solidFill>
                <a:latin typeface="Meiryo" charset="-128"/>
                <a:ea typeface="Meiryo" charset="-128"/>
                <a:cs typeface="Meiryo" charset="-128"/>
              </a:rPr>
              <a:t>非機能テスト</a:t>
            </a:r>
            <a:endParaRPr kumimoji="1" lang="ja-JP" altLang="en-US" sz="1600" dirty="0">
              <a:solidFill>
                <a:schemeClr val="bg1"/>
              </a:solidFill>
              <a:latin typeface="Meiryo" charset="-128"/>
              <a:ea typeface="Meiryo" charset="-128"/>
              <a:cs typeface="Meiryo" charset="-128"/>
            </a:endParaRPr>
          </a:p>
        </p:txBody>
      </p:sp>
      <p:sp>
        <p:nvSpPr>
          <p:cNvPr id="32" name="テキスト ボックス 31"/>
          <p:cNvSpPr txBox="1"/>
          <p:nvPr/>
        </p:nvSpPr>
        <p:spPr>
          <a:xfrm>
            <a:off x="6047748" y="4622741"/>
            <a:ext cx="1415772" cy="338554"/>
          </a:xfrm>
          <a:prstGeom prst="rect">
            <a:avLst/>
          </a:prstGeom>
          <a:noFill/>
        </p:spPr>
        <p:txBody>
          <a:bodyPr wrap="none" rtlCol="0">
            <a:spAutoFit/>
          </a:bodyPr>
          <a:lstStyle/>
          <a:p>
            <a:r>
              <a:rPr kumimoji="1" lang="ja-JP" altLang="en-US" sz="1600" smtClean="0">
                <a:solidFill>
                  <a:schemeClr val="bg1"/>
                </a:solidFill>
                <a:latin typeface="Meiryo" charset="-128"/>
                <a:ea typeface="Meiryo" charset="-128"/>
                <a:cs typeface="Meiryo" charset="-128"/>
              </a:rPr>
              <a:t>サーバー構築</a:t>
            </a:r>
            <a:endParaRPr kumimoji="1" lang="ja-JP" altLang="en-US" sz="1600" dirty="0">
              <a:solidFill>
                <a:schemeClr val="bg1"/>
              </a:solidFill>
              <a:latin typeface="Meiryo" charset="-128"/>
              <a:ea typeface="Meiryo" charset="-128"/>
              <a:cs typeface="Meiryo" charset="-128"/>
            </a:endParaRPr>
          </a:p>
        </p:txBody>
      </p:sp>
      <p:sp>
        <p:nvSpPr>
          <p:cNvPr id="33" name="テキスト ボックス 32"/>
          <p:cNvSpPr txBox="1"/>
          <p:nvPr/>
        </p:nvSpPr>
        <p:spPr>
          <a:xfrm>
            <a:off x="6378089" y="4057484"/>
            <a:ext cx="1620957" cy="338554"/>
          </a:xfrm>
          <a:prstGeom prst="rect">
            <a:avLst/>
          </a:prstGeom>
          <a:noFill/>
        </p:spPr>
        <p:txBody>
          <a:bodyPr wrap="none" rtlCol="0">
            <a:spAutoFit/>
          </a:bodyPr>
          <a:lstStyle/>
          <a:p>
            <a:pPr algn="r"/>
            <a:r>
              <a:rPr kumimoji="1" lang="ja-JP" altLang="en-US" sz="1600" dirty="0" smtClean="0">
                <a:solidFill>
                  <a:schemeClr val="bg1"/>
                </a:solidFill>
                <a:latin typeface="Meiryo" charset="-128"/>
                <a:ea typeface="Meiryo" charset="-128"/>
                <a:cs typeface="Meiryo" charset="-128"/>
              </a:rPr>
              <a:t>オートスケール</a:t>
            </a:r>
            <a:endParaRPr kumimoji="1" lang="ja-JP" altLang="en-US" sz="1600" dirty="0">
              <a:solidFill>
                <a:schemeClr val="bg1"/>
              </a:solidFill>
              <a:latin typeface="Meiryo" charset="-128"/>
              <a:ea typeface="Meiryo" charset="-128"/>
              <a:cs typeface="Meiryo" charset="-128"/>
            </a:endParaRPr>
          </a:p>
        </p:txBody>
      </p:sp>
      <p:sp>
        <p:nvSpPr>
          <p:cNvPr id="34" name="テキスト ボックス 33"/>
          <p:cNvSpPr txBox="1"/>
          <p:nvPr/>
        </p:nvSpPr>
        <p:spPr>
          <a:xfrm>
            <a:off x="7214799" y="3486898"/>
            <a:ext cx="1005403" cy="338554"/>
          </a:xfrm>
          <a:prstGeom prst="rect">
            <a:avLst/>
          </a:prstGeom>
          <a:noFill/>
        </p:spPr>
        <p:txBody>
          <a:bodyPr wrap="none" rtlCol="0">
            <a:spAutoFit/>
          </a:bodyPr>
          <a:lstStyle/>
          <a:p>
            <a:pPr algn="r"/>
            <a:r>
              <a:rPr kumimoji="1" lang="ja-JP" altLang="en-US" sz="1600" dirty="0" smtClean="0">
                <a:solidFill>
                  <a:schemeClr val="bg1"/>
                </a:solidFill>
                <a:latin typeface="Meiryo" charset="-128"/>
                <a:ea typeface="Meiryo" charset="-128"/>
                <a:cs typeface="Meiryo" charset="-128"/>
              </a:rPr>
              <a:t>自動運用</a:t>
            </a:r>
            <a:endParaRPr kumimoji="1" lang="ja-JP" altLang="en-US" sz="1600" dirty="0">
              <a:solidFill>
                <a:schemeClr val="bg1"/>
              </a:solidFill>
              <a:latin typeface="Meiryo" charset="-128"/>
              <a:ea typeface="Meiryo" charset="-128"/>
              <a:cs typeface="Meiryo" charset="-128"/>
            </a:endParaRPr>
          </a:p>
        </p:txBody>
      </p:sp>
      <p:sp>
        <p:nvSpPr>
          <p:cNvPr id="35" name="左右矢印 34"/>
          <p:cNvSpPr/>
          <p:nvPr/>
        </p:nvSpPr>
        <p:spPr>
          <a:xfrm>
            <a:off x="3106443" y="3937153"/>
            <a:ext cx="2951497" cy="1199971"/>
          </a:xfrm>
          <a:prstGeom prst="leftRightArrow">
            <a:avLst/>
          </a:prstGeom>
          <a:solidFill>
            <a:srgbClr val="002060">
              <a:alpha val="5098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コミュニケーション</a:t>
            </a: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ツール</a:t>
            </a:r>
            <a:endParaRPr kumimoji="1" lang="ja-JP" altLang="en-US" sz="1200" dirty="0">
              <a:solidFill>
                <a:srgbClr val="FFFFFF"/>
              </a:solidFill>
              <a:latin typeface="Meiryo" charset="-128"/>
              <a:ea typeface="Meiryo" charset="-128"/>
              <a:cs typeface="Meiryo" charset="-128"/>
            </a:endParaRPr>
          </a:p>
        </p:txBody>
      </p:sp>
      <p:sp>
        <p:nvSpPr>
          <p:cNvPr id="37" name="テキスト ボックス 36"/>
          <p:cNvSpPr txBox="1"/>
          <p:nvPr/>
        </p:nvSpPr>
        <p:spPr>
          <a:xfrm>
            <a:off x="3453745" y="1327408"/>
            <a:ext cx="2236510" cy="400110"/>
          </a:xfrm>
          <a:prstGeom prst="rect">
            <a:avLst/>
          </a:prstGeom>
          <a:noFill/>
        </p:spPr>
        <p:txBody>
          <a:bodyPr wrap="none" rtlCol="0">
            <a:spAutoFit/>
          </a:bodyPr>
          <a:lstStyle/>
          <a:p>
            <a:pPr algn="ctr"/>
            <a:r>
              <a:rPr kumimoji="1" lang="ja-JP" altLang="en-US" sz="2000" b="1" smtClean="0">
                <a:solidFill>
                  <a:schemeClr val="bg1"/>
                </a:solidFill>
                <a:latin typeface="Meiryo" charset="-128"/>
                <a:ea typeface="Meiryo" charset="-128"/>
                <a:cs typeface="Meiryo" charset="-128"/>
              </a:rPr>
              <a:t>ビジネス・ニーズ</a:t>
            </a:r>
            <a:endParaRPr kumimoji="1" lang="ja-JP" altLang="en-US" sz="2000" b="1">
              <a:solidFill>
                <a:schemeClr val="bg1"/>
              </a:solidFill>
              <a:latin typeface="Meiryo" charset="-128"/>
              <a:ea typeface="Meiryo" charset="-128"/>
              <a:cs typeface="Meiryo" charset="-128"/>
            </a:endParaRPr>
          </a:p>
        </p:txBody>
      </p:sp>
      <p:sp>
        <p:nvSpPr>
          <p:cNvPr id="38" name="下矢印 37"/>
          <p:cNvSpPr/>
          <p:nvPr/>
        </p:nvSpPr>
        <p:spPr>
          <a:xfrm>
            <a:off x="2149136" y="2278929"/>
            <a:ext cx="915115" cy="1190413"/>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9" name="下矢印 38"/>
          <p:cNvSpPr/>
          <p:nvPr/>
        </p:nvSpPr>
        <p:spPr>
          <a:xfrm rot="10800000">
            <a:off x="6084093" y="2273873"/>
            <a:ext cx="915115" cy="1190413"/>
          </a:xfrm>
          <a:prstGeom prst="down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テキスト ボックス 40"/>
          <p:cNvSpPr txBox="1"/>
          <p:nvPr/>
        </p:nvSpPr>
        <p:spPr>
          <a:xfrm>
            <a:off x="2437311" y="2293897"/>
            <a:ext cx="430887" cy="913070"/>
          </a:xfrm>
          <a:prstGeom prst="rect">
            <a:avLst/>
          </a:prstGeom>
          <a:noFill/>
        </p:spPr>
        <p:txBody>
          <a:bodyPr vert="eaVert" wrap="none" rtlCol="0">
            <a:spAutoFit/>
          </a:bodyPr>
          <a:lstStyle/>
          <a:p>
            <a:r>
              <a:rPr kumimoji="1" lang="ja-JP" altLang="en-US" sz="1600" smtClean="0">
                <a:solidFill>
                  <a:schemeClr val="bg1"/>
                </a:solidFill>
                <a:latin typeface="Meiryo" charset="-128"/>
                <a:ea typeface="Meiryo" charset="-128"/>
                <a:cs typeface="Meiryo" charset="-128"/>
              </a:rPr>
              <a:t>開発要望</a:t>
            </a:r>
            <a:endParaRPr kumimoji="1" lang="ja-JP" altLang="en-US" sz="1600" dirty="0">
              <a:solidFill>
                <a:schemeClr val="bg1"/>
              </a:solidFill>
              <a:latin typeface="Meiryo" charset="-128"/>
              <a:ea typeface="Meiryo" charset="-128"/>
              <a:cs typeface="Meiryo" charset="-128"/>
            </a:endParaRPr>
          </a:p>
        </p:txBody>
      </p:sp>
      <p:sp>
        <p:nvSpPr>
          <p:cNvPr id="42" name="テキスト ボックス 41"/>
          <p:cNvSpPr txBox="1"/>
          <p:nvPr/>
        </p:nvSpPr>
        <p:spPr>
          <a:xfrm>
            <a:off x="6401527" y="2365070"/>
            <a:ext cx="346249" cy="1034899"/>
          </a:xfrm>
          <a:prstGeom prst="rect">
            <a:avLst/>
          </a:prstGeom>
          <a:noFill/>
        </p:spPr>
        <p:txBody>
          <a:bodyPr vert="eaVert" wrap="none" rtlCol="0">
            <a:spAutoFit/>
          </a:bodyPr>
          <a:lstStyle/>
          <a:p>
            <a:r>
              <a:rPr kumimoji="1" lang="ja-JP" altLang="en-US" sz="1050" smtClean="0">
                <a:solidFill>
                  <a:schemeClr val="bg1"/>
                </a:solidFill>
                <a:latin typeface="Meiryo" charset="-128"/>
                <a:ea typeface="Meiryo" charset="-128"/>
                <a:cs typeface="Meiryo" charset="-128"/>
              </a:rPr>
              <a:t>フィードバック</a:t>
            </a:r>
            <a:endParaRPr kumimoji="1" lang="ja-JP" altLang="en-US" sz="1050" dirty="0">
              <a:solidFill>
                <a:schemeClr val="bg1"/>
              </a:solidFill>
              <a:latin typeface="Meiryo" charset="-128"/>
              <a:ea typeface="Meiryo" charset="-128"/>
              <a:cs typeface="Meiryo" charset="-128"/>
            </a:endParaRPr>
          </a:p>
        </p:txBody>
      </p:sp>
      <p:sp>
        <p:nvSpPr>
          <p:cNvPr id="44" name="テキスト ボックス 43"/>
          <p:cNvSpPr txBox="1"/>
          <p:nvPr/>
        </p:nvSpPr>
        <p:spPr>
          <a:xfrm>
            <a:off x="3321047" y="5796943"/>
            <a:ext cx="2492990" cy="400110"/>
          </a:xfrm>
          <a:prstGeom prst="rect">
            <a:avLst/>
          </a:prstGeom>
          <a:noFill/>
        </p:spPr>
        <p:txBody>
          <a:bodyPr wrap="none" rtlCol="0">
            <a:spAutoFit/>
          </a:bodyPr>
          <a:lstStyle/>
          <a:p>
            <a:pPr algn="ctr"/>
            <a:r>
              <a:rPr kumimoji="1" lang="ja-JP" altLang="en-US" sz="2000" b="1" dirty="0" smtClean="0">
                <a:solidFill>
                  <a:schemeClr val="bg1"/>
                </a:solidFill>
                <a:latin typeface="Meiryo" charset="-128"/>
                <a:ea typeface="Meiryo" charset="-128"/>
                <a:cs typeface="Meiryo" charset="-128"/>
              </a:rPr>
              <a:t>ツール</a:t>
            </a:r>
            <a:r>
              <a:rPr kumimoji="1" lang="ja-JP" altLang="en-US" sz="2000" b="1" smtClean="0">
                <a:solidFill>
                  <a:schemeClr val="bg1"/>
                </a:solidFill>
                <a:latin typeface="Meiryo" charset="-128"/>
                <a:ea typeface="Meiryo" charset="-128"/>
                <a:cs typeface="Meiryo" charset="-128"/>
              </a:rPr>
              <a:t>による自動化</a:t>
            </a:r>
            <a:endParaRPr kumimoji="1" lang="ja-JP" altLang="en-US" sz="2000" b="1"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579853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DevOps</a:t>
            </a:r>
            <a:r>
              <a:rPr lang="ja-JP" altLang="en-US" dirty="0"/>
              <a:t>とは何か？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17</a:t>
            </a:fld>
            <a:endParaRPr kumimoji="1" lang="ja-JP" altLang="en-US"/>
          </a:p>
        </p:txBody>
      </p:sp>
      <p:sp>
        <p:nvSpPr>
          <p:cNvPr id="5" name="正方形/長方形 4"/>
          <p:cNvSpPr/>
          <p:nvPr/>
        </p:nvSpPr>
        <p:spPr>
          <a:xfrm>
            <a:off x="611560" y="4323469"/>
            <a:ext cx="7848872" cy="216024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b="1" dirty="0" smtClean="0">
                <a:solidFill>
                  <a:schemeClr val="bg1"/>
                </a:solidFill>
                <a:latin typeface="Meiryo" charset="-128"/>
                <a:ea typeface="Meiryo" charset="-128"/>
                <a:cs typeface="Meiryo" charset="-128"/>
              </a:rPr>
              <a:t>お互い</a:t>
            </a:r>
            <a:r>
              <a:rPr lang="ja-JP" altLang="en-US" sz="1200" b="1" dirty="0">
                <a:solidFill>
                  <a:schemeClr val="bg1"/>
                </a:solidFill>
                <a:latin typeface="Meiryo" charset="-128"/>
                <a:ea typeface="Meiryo" charset="-128"/>
                <a:cs typeface="Meiryo" charset="-128"/>
              </a:rPr>
              <a:t>を尊重する（</a:t>
            </a:r>
            <a:r>
              <a:rPr lang="en-US" altLang="ja-JP" sz="1200" b="1" dirty="0">
                <a:solidFill>
                  <a:schemeClr val="bg1"/>
                </a:solidFill>
                <a:latin typeface="Meiryo" charset="-128"/>
                <a:ea typeface="Meiryo" charset="-128"/>
                <a:cs typeface="Meiryo" charset="-128"/>
              </a:rPr>
              <a:t>Respect</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a:solidFill>
                <a:schemeClr val="bg1"/>
              </a:solidFill>
              <a:latin typeface="Meiryo" charset="-128"/>
              <a:ea typeface="Meiryo" charset="-128"/>
              <a:cs typeface="Meiryo" charset="-128"/>
            </a:endParaRPr>
          </a:p>
          <a:p>
            <a:r>
              <a:rPr lang="ja-JP" altLang="en-US" sz="1200" dirty="0" smtClean="0">
                <a:solidFill>
                  <a:schemeClr val="bg1"/>
                </a:solidFill>
                <a:latin typeface="Meiryo" charset="-128"/>
                <a:ea typeface="Meiryo" charset="-128"/>
                <a:cs typeface="Meiryo" charset="-128"/>
              </a:rPr>
              <a:t>　</a:t>
            </a:r>
            <a:r>
              <a:rPr lang="ja-JP" altLang="en-US" sz="1050" dirty="0" smtClean="0">
                <a:solidFill>
                  <a:schemeClr val="bg1"/>
                </a:solidFill>
                <a:latin typeface="Meiryo" charset="-128"/>
                <a:ea typeface="Meiryo" charset="-128"/>
                <a:cs typeface="Meiryo" charset="-128"/>
              </a:rPr>
              <a:t>一緒</a:t>
            </a:r>
            <a:r>
              <a:rPr lang="ja-JP" altLang="en-US" sz="1050" dirty="0">
                <a:solidFill>
                  <a:schemeClr val="bg1"/>
                </a:solidFill>
                <a:latin typeface="Meiryo" charset="-128"/>
                <a:ea typeface="Meiryo" charset="-128"/>
                <a:cs typeface="Meiryo" charset="-128"/>
              </a:rPr>
              <a:t>に働く相手のことを心から思いやる、相手を一人の人間として扱い、能力や功績を評価</a:t>
            </a:r>
            <a:r>
              <a:rPr lang="ja-JP" altLang="en-US" sz="1050" dirty="0" smtClean="0">
                <a:solidFill>
                  <a:schemeClr val="bg1"/>
                </a:solidFill>
                <a:latin typeface="Meiryo" charset="-128"/>
                <a:ea typeface="Meiryo" charset="-128"/>
                <a:cs typeface="Meiryo" charset="-128"/>
              </a:rPr>
              <a:t>する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お互い</a:t>
            </a:r>
            <a:r>
              <a:rPr lang="ja-JP" altLang="en-US" sz="1200" b="1" dirty="0">
                <a:solidFill>
                  <a:schemeClr val="bg1"/>
                </a:solidFill>
                <a:latin typeface="Meiryo" charset="-128"/>
                <a:ea typeface="Meiryo" charset="-128"/>
                <a:cs typeface="Meiryo" charset="-128"/>
              </a:rPr>
              <a:t>を信頼する（</a:t>
            </a:r>
            <a:r>
              <a:rPr lang="en-US" altLang="ja-JP" sz="1200" b="1" dirty="0">
                <a:solidFill>
                  <a:schemeClr val="bg1"/>
                </a:solidFill>
                <a:latin typeface="Meiryo" charset="-128"/>
                <a:ea typeface="Meiryo" charset="-128"/>
                <a:cs typeface="Meiryo" charset="-128"/>
              </a:rPr>
              <a:t>Trust</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自分</a:t>
            </a:r>
            <a:r>
              <a:rPr lang="ja-JP" altLang="en-US" sz="1050" dirty="0">
                <a:solidFill>
                  <a:schemeClr val="bg1"/>
                </a:solidFill>
                <a:latin typeface="Meiryo" charset="-128"/>
                <a:ea typeface="Meiryo" charset="-128"/>
                <a:cs typeface="Meiryo" charset="-128"/>
              </a:rPr>
              <a:t>以外の人は優秀で、正しいことをすると信じる。信じて仕事を</a:t>
            </a:r>
            <a:r>
              <a:rPr lang="ja-JP" altLang="en-US" sz="1050" dirty="0" smtClean="0">
                <a:solidFill>
                  <a:schemeClr val="bg1"/>
                </a:solidFill>
                <a:latin typeface="Meiryo" charset="-128"/>
                <a:ea typeface="Meiryo" charset="-128"/>
                <a:cs typeface="Meiryo" charset="-128"/>
              </a:rPr>
              <a:t>任せる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失敗</a:t>
            </a:r>
            <a:r>
              <a:rPr lang="ja-JP" altLang="en-US" sz="1200" b="1" dirty="0">
                <a:solidFill>
                  <a:schemeClr val="bg1"/>
                </a:solidFill>
                <a:latin typeface="Meiryo" charset="-128"/>
                <a:ea typeface="Meiryo" charset="-128"/>
                <a:cs typeface="Meiryo" charset="-128"/>
              </a:rPr>
              <a:t>に対して健全な態度を取る（</a:t>
            </a:r>
            <a:r>
              <a:rPr lang="en-US" altLang="ja-JP" sz="1200" b="1" dirty="0">
                <a:solidFill>
                  <a:schemeClr val="bg1"/>
                </a:solidFill>
                <a:latin typeface="Meiryo" charset="-128"/>
                <a:ea typeface="Meiryo" charset="-128"/>
                <a:cs typeface="Meiryo" charset="-128"/>
              </a:rPr>
              <a:t>Healthy attitude about failure</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新しい</a:t>
            </a:r>
            <a:r>
              <a:rPr lang="ja-JP" altLang="en-US" sz="1050" dirty="0">
                <a:solidFill>
                  <a:schemeClr val="bg1"/>
                </a:solidFill>
                <a:latin typeface="Meiryo" charset="-128"/>
                <a:ea typeface="Meiryo" charset="-128"/>
                <a:cs typeface="Meiryo" charset="-128"/>
              </a:rPr>
              <a:t>ことに挑戦すれば自ずと失敗は起こって</a:t>
            </a:r>
            <a:r>
              <a:rPr lang="ja-JP" altLang="en-US" sz="1050" dirty="0" smtClean="0">
                <a:solidFill>
                  <a:schemeClr val="bg1"/>
                </a:solidFill>
                <a:latin typeface="Meiryo" charset="-128"/>
                <a:ea typeface="Meiryo" charset="-128"/>
                <a:cs typeface="Meiryo" charset="-128"/>
              </a:rPr>
              <a:t>しまうもの</a:t>
            </a:r>
            <a:r>
              <a:rPr lang="ja-JP" altLang="en-US" sz="1050" dirty="0">
                <a:solidFill>
                  <a:schemeClr val="bg1"/>
                </a:solidFill>
                <a:latin typeface="Meiryo" charset="-128"/>
                <a:ea typeface="Meiryo" charset="-128"/>
                <a:cs typeface="Meiryo" charset="-128"/>
              </a:rPr>
              <a:t>であり、相手のミスだ</a:t>
            </a:r>
            <a:r>
              <a:rPr lang="ja-JP" altLang="en-US" sz="1050" dirty="0" smtClean="0">
                <a:solidFill>
                  <a:schemeClr val="bg1"/>
                </a:solidFill>
                <a:latin typeface="Meiryo" charset="-128"/>
                <a:ea typeface="Meiryo" charset="-128"/>
                <a:cs typeface="Meiryo" charset="-128"/>
              </a:rPr>
              <a:t>と責めない</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相手</a:t>
            </a:r>
            <a:r>
              <a:rPr lang="ja-JP" altLang="en-US" sz="1200" b="1" dirty="0">
                <a:solidFill>
                  <a:schemeClr val="bg1"/>
                </a:solidFill>
                <a:latin typeface="Meiryo" charset="-128"/>
                <a:ea typeface="Meiryo" charset="-128"/>
                <a:cs typeface="Meiryo" charset="-128"/>
              </a:rPr>
              <a:t>を非難しない（</a:t>
            </a:r>
            <a:r>
              <a:rPr lang="en-US" altLang="ja-JP" sz="1200" b="1" dirty="0">
                <a:solidFill>
                  <a:schemeClr val="bg1"/>
                </a:solidFill>
                <a:latin typeface="Meiryo" charset="-128"/>
                <a:ea typeface="Meiryo" charset="-128"/>
                <a:cs typeface="Meiryo" charset="-128"/>
              </a:rPr>
              <a:t>Avoiding Blame</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相手</a:t>
            </a:r>
            <a:r>
              <a:rPr lang="ja-JP" altLang="en-US" sz="1050" dirty="0">
                <a:solidFill>
                  <a:schemeClr val="bg1"/>
                </a:solidFill>
                <a:latin typeface="Meiryo" charset="-128"/>
                <a:ea typeface="Meiryo" charset="-128"/>
                <a:cs typeface="Meiryo" charset="-128"/>
              </a:rPr>
              <a:t>に非があると断じて言葉で責めるのではなく、次に同じ問題が起こらないように建設的な批判を行う</a:t>
            </a:r>
          </a:p>
        </p:txBody>
      </p:sp>
      <p:sp>
        <p:nvSpPr>
          <p:cNvPr id="6" name="正方形/長方形 5"/>
          <p:cNvSpPr/>
          <p:nvPr/>
        </p:nvSpPr>
        <p:spPr>
          <a:xfrm>
            <a:off x="611560" y="902170"/>
            <a:ext cx="7848872" cy="331236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90000" rtlCol="0" anchor="ctr"/>
          <a:lstStyle/>
          <a:p>
            <a:r>
              <a:rPr lang="ja-JP" altLang="en-US" sz="1200" b="1" dirty="0" smtClean="0">
                <a:solidFill>
                  <a:schemeClr val="bg1"/>
                </a:solidFill>
                <a:latin typeface="Meiryo" charset="-128"/>
                <a:ea typeface="Meiryo" charset="-128"/>
                <a:cs typeface="Meiryo" charset="-128"/>
              </a:rPr>
              <a:t>自動化</a:t>
            </a:r>
            <a:r>
              <a:rPr lang="ja-JP" altLang="en-US" sz="1200" b="1" dirty="0">
                <a:solidFill>
                  <a:schemeClr val="bg1"/>
                </a:solidFill>
                <a:latin typeface="Meiryo" charset="-128"/>
                <a:ea typeface="Meiryo" charset="-128"/>
                <a:cs typeface="Meiryo" charset="-128"/>
              </a:rPr>
              <a:t>されたインフラストラクチャ（</a:t>
            </a:r>
            <a:r>
              <a:rPr lang="en-US" altLang="ja-JP" sz="1200" b="1" dirty="0">
                <a:solidFill>
                  <a:schemeClr val="bg1"/>
                </a:solidFill>
                <a:latin typeface="Meiryo" charset="-128"/>
                <a:ea typeface="Meiryo" charset="-128"/>
                <a:cs typeface="Meiryo" charset="-128"/>
              </a:rPr>
              <a:t>Automated infrastructure</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インフラ</a:t>
            </a:r>
            <a:r>
              <a:rPr lang="ja-JP" altLang="en-US" sz="1050" dirty="0">
                <a:solidFill>
                  <a:schemeClr val="bg1"/>
                </a:solidFill>
                <a:latin typeface="Meiryo" charset="-128"/>
                <a:ea typeface="Meiryo" charset="-128"/>
                <a:cs typeface="Meiryo" charset="-128"/>
              </a:rPr>
              <a:t>の構築を自動化する。よく使われているツールには</a:t>
            </a:r>
            <a:r>
              <a:rPr lang="en-US" altLang="ja-JP" sz="1050" dirty="0" err="1">
                <a:solidFill>
                  <a:schemeClr val="bg1"/>
                </a:solidFill>
                <a:latin typeface="Meiryo" charset="-128"/>
                <a:ea typeface="Meiryo" charset="-128"/>
                <a:cs typeface="Meiryo" charset="-128"/>
              </a:rPr>
              <a:t>Ansible</a:t>
            </a:r>
            <a:r>
              <a:rPr lang="ja-JP" altLang="en-US" sz="1050" dirty="0">
                <a:solidFill>
                  <a:schemeClr val="bg1"/>
                </a:solidFill>
                <a:latin typeface="Meiryo" charset="-128"/>
                <a:ea typeface="Meiryo" charset="-128"/>
                <a:cs typeface="Meiryo" charset="-128"/>
              </a:rPr>
              <a:t>や</a:t>
            </a:r>
            <a:r>
              <a:rPr lang="en-US" altLang="ja-JP" sz="1050" dirty="0">
                <a:solidFill>
                  <a:schemeClr val="bg1"/>
                </a:solidFill>
                <a:latin typeface="Meiryo" charset="-128"/>
                <a:ea typeface="Meiryo" charset="-128"/>
                <a:cs typeface="Meiryo" charset="-128"/>
              </a:rPr>
              <a:t>Chef</a:t>
            </a:r>
            <a:r>
              <a:rPr lang="ja-JP" altLang="en-US" sz="1050" dirty="0">
                <a:solidFill>
                  <a:schemeClr val="bg1"/>
                </a:solidFill>
                <a:latin typeface="Meiryo" charset="-128"/>
                <a:ea typeface="Meiryo" charset="-128"/>
                <a:cs typeface="Meiryo" charset="-128"/>
              </a:rPr>
              <a:t>、</a:t>
            </a:r>
            <a:r>
              <a:rPr lang="en-US" altLang="ja-JP" sz="1050" dirty="0">
                <a:solidFill>
                  <a:schemeClr val="bg1"/>
                </a:solidFill>
                <a:latin typeface="Meiryo" charset="-128"/>
                <a:ea typeface="Meiryo" charset="-128"/>
                <a:cs typeface="Meiryo" charset="-128"/>
              </a:rPr>
              <a:t>Docker</a:t>
            </a:r>
            <a:r>
              <a:rPr lang="ja-JP" altLang="en-US" sz="1050" dirty="0">
                <a:solidFill>
                  <a:schemeClr val="bg1"/>
                </a:solidFill>
                <a:latin typeface="Meiryo" charset="-128"/>
                <a:ea typeface="Meiryo" charset="-128"/>
                <a:cs typeface="Meiryo" charset="-128"/>
              </a:rPr>
              <a:t>などが</a:t>
            </a:r>
            <a:r>
              <a:rPr lang="ja-JP" altLang="en-US" sz="1050" dirty="0" smtClean="0">
                <a:solidFill>
                  <a:schemeClr val="bg1"/>
                </a:solidFill>
                <a:latin typeface="Meiryo" charset="-128"/>
                <a:ea typeface="Meiryo" charset="-128"/>
                <a:cs typeface="Meiryo" charset="-128"/>
              </a:rPr>
              <a:t>ある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バージョン</a:t>
            </a:r>
            <a:r>
              <a:rPr lang="ja-JP" altLang="en-US" sz="1200" b="1" dirty="0">
                <a:solidFill>
                  <a:schemeClr val="bg1"/>
                </a:solidFill>
                <a:latin typeface="Meiryo" charset="-128"/>
                <a:ea typeface="Meiryo" charset="-128"/>
                <a:cs typeface="Meiryo" charset="-128"/>
              </a:rPr>
              <a:t>管理システムの共有（</a:t>
            </a:r>
            <a:r>
              <a:rPr lang="en-US" altLang="ja-JP" sz="1200" b="1" dirty="0">
                <a:solidFill>
                  <a:schemeClr val="bg1"/>
                </a:solidFill>
                <a:latin typeface="Meiryo" charset="-128"/>
                <a:ea typeface="Meiryo" charset="-128"/>
                <a:cs typeface="Meiryo" charset="-128"/>
              </a:rPr>
              <a:t>Shared version control</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a:t>
            </a:r>
            <a:r>
              <a:rPr lang="en-US" altLang="ja-JP" sz="1050" dirty="0" err="1" smtClean="0">
                <a:solidFill>
                  <a:schemeClr val="bg1"/>
                </a:solidFill>
                <a:latin typeface="Meiryo" charset="-128"/>
                <a:ea typeface="Meiryo" charset="-128"/>
                <a:cs typeface="Meiryo" charset="-128"/>
              </a:rPr>
              <a:t>Git</a:t>
            </a:r>
            <a:r>
              <a:rPr lang="ja-JP" altLang="en-US" sz="1050" dirty="0">
                <a:solidFill>
                  <a:schemeClr val="bg1"/>
                </a:solidFill>
                <a:latin typeface="Meiryo" charset="-128"/>
                <a:ea typeface="Meiryo" charset="-128"/>
                <a:cs typeface="Meiryo" charset="-128"/>
              </a:rPr>
              <a:t>や</a:t>
            </a:r>
            <a:r>
              <a:rPr lang="en-US" altLang="ja-JP" sz="1050" dirty="0">
                <a:solidFill>
                  <a:schemeClr val="bg1"/>
                </a:solidFill>
                <a:latin typeface="Meiryo" charset="-128"/>
                <a:ea typeface="Meiryo" charset="-128"/>
                <a:cs typeface="Meiryo" charset="-128"/>
              </a:rPr>
              <a:t>Mercurial</a:t>
            </a:r>
            <a:r>
              <a:rPr lang="ja-JP" altLang="en-US" sz="1050" dirty="0">
                <a:solidFill>
                  <a:schemeClr val="bg1"/>
                </a:solidFill>
                <a:latin typeface="Meiryo" charset="-128"/>
                <a:ea typeface="Meiryo" charset="-128"/>
                <a:cs typeface="Meiryo" charset="-128"/>
              </a:rPr>
              <a:t>などの同じバージョン管理システムを</a:t>
            </a:r>
            <a:r>
              <a:rPr lang="en-US" altLang="ja-JP" sz="1050" dirty="0">
                <a:solidFill>
                  <a:schemeClr val="bg1"/>
                </a:solidFill>
                <a:latin typeface="Meiryo" charset="-128"/>
                <a:ea typeface="Meiryo" charset="-128"/>
                <a:cs typeface="Meiryo" charset="-128"/>
              </a:rPr>
              <a:t>Dev</a:t>
            </a:r>
            <a:r>
              <a:rPr lang="ja-JP" altLang="en-US" sz="1050" dirty="0">
                <a:solidFill>
                  <a:schemeClr val="bg1"/>
                </a:solidFill>
                <a:latin typeface="Meiryo" charset="-128"/>
                <a:ea typeface="Meiryo" charset="-128"/>
                <a:cs typeface="Meiryo" charset="-128"/>
              </a:rPr>
              <a:t>と</a:t>
            </a:r>
            <a:r>
              <a:rPr lang="en-US" altLang="ja-JP" sz="1050" dirty="0">
                <a:solidFill>
                  <a:schemeClr val="bg1"/>
                </a:solidFill>
                <a:latin typeface="Meiryo" charset="-128"/>
                <a:ea typeface="Meiryo" charset="-128"/>
                <a:cs typeface="Meiryo" charset="-128"/>
              </a:rPr>
              <a:t>Ops</a:t>
            </a:r>
            <a:r>
              <a:rPr lang="ja-JP" altLang="en-US" sz="1050" dirty="0">
                <a:solidFill>
                  <a:schemeClr val="bg1"/>
                </a:solidFill>
                <a:latin typeface="Meiryo" charset="-128"/>
                <a:ea typeface="Meiryo" charset="-128"/>
                <a:cs typeface="Meiryo" charset="-128"/>
              </a:rPr>
              <a:t>で共</a:t>
            </a:r>
            <a:r>
              <a:rPr lang="ja-JP" altLang="en-US" sz="1050" dirty="0" smtClean="0">
                <a:solidFill>
                  <a:schemeClr val="bg1"/>
                </a:solidFill>
                <a:latin typeface="Meiryo" charset="-128"/>
                <a:ea typeface="Meiryo" charset="-128"/>
                <a:cs typeface="Meiryo" charset="-128"/>
              </a:rPr>
              <a:t>有する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ワンステップ</a:t>
            </a:r>
            <a:r>
              <a:rPr lang="ja-JP" altLang="en-US" sz="1200" b="1" dirty="0">
                <a:solidFill>
                  <a:schemeClr val="bg1"/>
                </a:solidFill>
                <a:latin typeface="Meiryo" charset="-128"/>
                <a:ea typeface="Meiryo" charset="-128"/>
                <a:cs typeface="Meiryo" charset="-128"/>
              </a:rPr>
              <a:t>によるビルドとデプロイ（</a:t>
            </a:r>
            <a:r>
              <a:rPr lang="en-US" altLang="ja-JP" sz="1200" b="1" dirty="0">
                <a:solidFill>
                  <a:schemeClr val="bg1"/>
                </a:solidFill>
                <a:latin typeface="Meiryo" charset="-128"/>
                <a:ea typeface="Meiryo" charset="-128"/>
                <a:cs typeface="Meiryo" charset="-128"/>
              </a:rPr>
              <a:t>One step build and deploy</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手順書</a:t>
            </a:r>
            <a:r>
              <a:rPr lang="ja-JP" altLang="en-US" sz="1050" dirty="0">
                <a:solidFill>
                  <a:schemeClr val="bg1"/>
                </a:solidFill>
                <a:latin typeface="Meiryo" charset="-128"/>
                <a:ea typeface="Meiryo" charset="-128"/>
                <a:cs typeface="Meiryo" charset="-128"/>
              </a:rPr>
              <a:t>などを使い、手動でビルドやデプロイをするのではなく、ビルドやデプロイを自動化する。よく使われているツール</a:t>
            </a:r>
            <a:r>
              <a:rPr lang="ja-JP" altLang="en-US" sz="1050" dirty="0" smtClean="0">
                <a:solidFill>
                  <a:schemeClr val="bg1"/>
                </a:solidFill>
                <a:latin typeface="Meiryo" charset="-128"/>
                <a:ea typeface="Meiryo" charset="-128"/>
                <a:cs typeface="Meiryo" charset="-128"/>
              </a:rPr>
              <a:t>や</a:t>
            </a:r>
            <a:endParaRPr lang="en-US" altLang="ja-JP" sz="1050" dirty="0" smtClean="0">
              <a:solidFill>
                <a:schemeClr val="bg1"/>
              </a:solidFill>
              <a:latin typeface="Meiryo" charset="-128"/>
              <a:ea typeface="Meiryo" charset="-128"/>
              <a:cs typeface="Meiryo" charset="-128"/>
            </a:endParaRPr>
          </a:p>
          <a:p>
            <a:r>
              <a:rPr lang="ja-JP" altLang="en-US" sz="1050" dirty="0">
                <a:solidFill>
                  <a:schemeClr val="bg1"/>
                </a:solidFill>
                <a:latin typeface="Meiryo" charset="-128"/>
                <a:ea typeface="Meiryo" charset="-128"/>
                <a:cs typeface="Meiryo" charset="-128"/>
              </a:rPr>
              <a:t>　</a:t>
            </a:r>
            <a:r>
              <a:rPr lang="ja-JP" altLang="en-US" sz="1050" dirty="0" smtClean="0">
                <a:solidFill>
                  <a:schemeClr val="bg1"/>
                </a:solidFill>
                <a:latin typeface="Meiryo" charset="-128"/>
                <a:ea typeface="Meiryo" charset="-128"/>
                <a:cs typeface="Meiryo" charset="-128"/>
              </a:rPr>
              <a:t>サービス</a:t>
            </a:r>
            <a:r>
              <a:rPr lang="ja-JP" altLang="en-US" sz="1050" dirty="0">
                <a:solidFill>
                  <a:schemeClr val="bg1"/>
                </a:solidFill>
                <a:latin typeface="Meiryo" charset="-128"/>
                <a:ea typeface="Meiryo" charset="-128"/>
                <a:cs typeface="Meiryo" charset="-128"/>
              </a:rPr>
              <a:t>には</a:t>
            </a:r>
            <a:r>
              <a:rPr lang="en-US" altLang="ja-JP" sz="1050" dirty="0">
                <a:solidFill>
                  <a:schemeClr val="bg1"/>
                </a:solidFill>
                <a:latin typeface="Meiryo" charset="-128"/>
                <a:ea typeface="Meiryo" charset="-128"/>
                <a:cs typeface="Meiryo" charset="-128"/>
              </a:rPr>
              <a:t>Jenkins</a:t>
            </a:r>
            <a:r>
              <a:rPr lang="ja-JP" altLang="en-US" sz="1050" dirty="0">
                <a:solidFill>
                  <a:schemeClr val="bg1"/>
                </a:solidFill>
                <a:latin typeface="Meiryo" charset="-128"/>
                <a:ea typeface="Meiryo" charset="-128"/>
                <a:cs typeface="Meiryo" charset="-128"/>
              </a:rPr>
              <a:t>や</a:t>
            </a:r>
            <a:r>
              <a:rPr lang="en-US" altLang="ja-JP" sz="1050" dirty="0">
                <a:solidFill>
                  <a:schemeClr val="bg1"/>
                </a:solidFill>
                <a:latin typeface="Meiryo" charset="-128"/>
                <a:ea typeface="Meiryo" charset="-128"/>
                <a:cs typeface="Meiryo" charset="-128"/>
              </a:rPr>
              <a:t>Capistrano</a:t>
            </a:r>
            <a:r>
              <a:rPr lang="ja-JP" altLang="en-US" sz="1050" dirty="0">
                <a:solidFill>
                  <a:schemeClr val="bg1"/>
                </a:solidFill>
                <a:latin typeface="Meiryo" charset="-128"/>
                <a:ea typeface="Meiryo" charset="-128"/>
                <a:cs typeface="Meiryo" charset="-128"/>
              </a:rPr>
              <a:t>などが</a:t>
            </a:r>
            <a:r>
              <a:rPr lang="ja-JP" altLang="en-US" sz="1050" dirty="0" smtClean="0">
                <a:solidFill>
                  <a:schemeClr val="bg1"/>
                </a:solidFill>
                <a:latin typeface="Meiryo" charset="-128"/>
                <a:ea typeface="Meiryo" charset="-128"/>
                <a:cs typeface="Meiryo" charset="-128"/>
              </a:rPr>
              <a:t>ある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フィーチャーフラグ</a:t>
            </a:r>
            <a:r>
              <a:rPr lang="ja-JP" altLang="en-US" sz="1200" b="1" dirty="0">
                <a:solidFill>
                  <a:schemeClr val="bg1"/>
                </a:solidFill>
                <a:latin typeface="Meiryo" charset="-128"/>
                <a:ea typeface="Meiryo" charset="-128"/>
                <a:cs typeface="Meiryo" charset="-128"/>
              </a:rPr>
              <a:t>（</a:t>
            </a:r>
            <a:r>
              <a:rPr lang="en-US" altLang="ja-JP" sz="1200" b="1" dirty="0">
                <a:solidFill>
                  <a:schemeClr val="bg1"/>
                </a:solidFill>
                <a:latin typeface="Meiryo" charset="-128"/>
                <a:ea typeface="Meiryo" charset="-128"/>
                <a:cs typeface="Meiryo" charset="-128"/>
              </a:rPr>
              <a:t>Feature flags</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詳細</a:t>
            </a:r>
            <a:r>
              <a:rPr lang="ja-JP" altLang="en-US" sz="1050" dirty="0">
                <a:solidFill>
                  <a:schemeClr val="bg1"/>
                </a:solidFill>
                <a:latin typeface="Meiryo" charset="-128"/>
                <a:ea typeface="Meiryo" charset="-128"/>
                <a:cs typeface="Meiryo" charset="-128"/>
              </a:rPr>
              <a:t>は後述のコラムで説明。コード中の機能の有効／無効を設定ファイルで管理</a:t>
            </a:r>
            <a:r>
              <a:rPr lang="ja-JP" altLang="en-US" sz="1050" dirty="0" smtClean="0">
                <a:solidFill>
                  <a:schemeClr val="bg1"/>
                </a:solidFill>
                <a:latin typeface="Meiryo" charset="-128"/>
                <a:ea typeface="Meiryo" charset="-128"/>
                <a:cs typeface="Meiryo" charset="-128"/>
              </a:rPr>
              <a:t>する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メトリクス</a:t>
            </a:r>
            <a:r>
              <a:rPr lang="ja-JP" altLang="en-US" sz="1200" b="1" dirty="0">
                <a:solidFill>
                  <a:schemeClr val="bg1"/>
                </a:solidFill>
                <a:latin typeface="Meiryo" charset="-128"/>
                <a:ea typeface="Meiryo" charset="-128"/>
                <a:cs typeface="Meiryo" charset="-128"/>
              </a:rPr>
              <a:t>の共有（</a:t>
            </a:r>
            <a:r>
              <a:rPr lang="en-US" altLang="ja-JP" sz="1200" b="1" dirty="0">
                <a:solidFill>
                  <a:schemeClr val="bg1"/>
                </a:solidFill>
                <a:latin typeface="Meiryo" charset="-128"/>
                <a:ea typeface="Meiryo" charset="-128"/>
                <a:cs typeface="Meiryo" charset="-128"/>
              </a:rPr>
              <a:t>Shared metrics</a:t>
            </a:r>
            <a:r>
              <a:rPr lang="ja-JP" altLang="en-US" sz="1200" b="1" dirty="0">
                <a:solidFill>
                  <a:schemeClr val="bg1"/>
                </a:solidFill>
                <a:latin typeface="Meiryo" charset="-128"/>
                <a:ea typeface="Meiryo" charset="-128"/>
                <a:cs typeface="Meiryo" charset="-128"/>
              </a:rPr>
              <a:t>） ：</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取得</a:t>
            </a:r>
            <a:r>
              <a:rPr lang="ja-JP" altLang="en-US" sz="1050" dirty="0">
                <a:solidFill>
                  <a:schemeClr val="bg1"/>
                </a:solidFill>
                <a:latin typeface="Meiryo" charset="-128"/>
                <a:ea typeface="Meiryo" charset="-128"/>
                <a:cs typeface="Meiryo" charset="-128"/>
              </a:rPr>
              <a:t>したメトリクスの結果をダッシュボードでお互いに共有する。よく使われているサービスには</a:t>
            </a:r>
            <a:r>
              <a:rPr lang="en-US" altLang="ja-JP" sz="1050" dirty="0">
                <a:solidFill>
                  <a:schemeClr val="bg1"/>
                </a:solidFill>
                <a:latin typeface="Meiryo" charset="-128"/>
                <a:ea typeface="Meiryo" charset="-128"/>
                <a:cs typeface="Meiryo" charset="-128"/>
              </a:rPr>
              <a:t>New Relic</a:t>
            </a:r>
            <a:r>
              <a:rPr lang="ja-JP" altLang="en-US" sz="1050" dirty="0">
                <a:solidFill>
                  <a:schemeClr val="bg1"/>
                </a:solidFill>
                <a:latin typeface="Meiryo" charset="-128"/>
                <a:ea typeface="Meiryo" charset="-128"/>
                <a:cs typeface="Meiryo" charset="-128"/>
              </a:rPr>
              <a:t>や</a:t>
            </a:r>
            <a:r>
              <a:rPr lang="en-US" altLang="ja-JP" sz="1050" dirty="0" smtClean="0">
                <a:solidFill>
                  <a:schemeClr val="bg1"/>
                </a:solidFill>
                <a:latin typeface="Meiryo" charset="-128"/>
                <a:ea typeface="Meiryo" charset="-128"/>
                <a:cs typeface="Meiryo" charset="-128"/>
              </a:rPr>
              <a:t>Application</a:t>
            </a:r>
          </a:p>
          <a:p>
            <a:r>
              <a:rPr lang="ja-JP" altLang="en-US" sz="1050" dirty="0">
                <a:solidFill>
                  <a:schemeClr val="bg1"/>
                </a:solidFill>
                <a:latin typeface="Meiryo" charset="-128"/>
                <a:ea typeface="Meiryo" charset="-128"/>
                <a:cs typeface="Meiryo" charset="-128"/>
              </a:rPr>
              <a:t>　</a:t>
            </a:r>
            <a:r>
              <a:rPr lang="en-US" altLang="ja-JP" sz="1050" dirty="0" smtClean="0">
                <a:solidFill>
                  <a:schemeClr val="bg1"/>
                </a:solidFill>
                <a:latin typeface="Meiryo" charset="-128"/>
                <a:ea typeface="Meiryo" charset="-128"/>
                <a:cs typeface="Meiryo" charset="-128"/>
              </a:rPr>
              <a:t>Insights</a:t>
            </a:r>
            <a:r>
              <a:rPr lang="ja-JP" altLang="en-US" sz="1050" dirty="0">
                <a:solidFill>
                  <a:schemeClr val="bg1"/>
                </a:solidFill>
                <a:latin typeface="Meiryo" charset="-128"/>
                <a:ea typeface="Meiryo" charset="-128"/>
                <a:cs typeface="Meiryo" charset="-128"/>
              </a:rPr>
              <a:t>などが</a:t>
            </a:r>
            <a:r>
              <a:rPr lang="ja-JP" altLang="en-US" sz="1050" dirty="0" smtClean="0">
                <a:solidFill>
                  <a:schemeClr val="bg1"/>
                </a:solidFill>
                <a:latin typeface="Meiryo" charset="-128"/>
                <a:ea typeface="Meiryo" charset="-128"/>
                <a:cs typeface="Meiryo" charset="-128"/>
              </a:rPr>
              <a:t>ある</a:t>
            </a:r>
            <a:endParaRPr lang="en-US" altLang="ja-JP" sz="1050" dirty="0" smtClean="0">
              <a:solidFill>
                <a:schemeClr val="bg1"/>
              </a:solidFill>
              <a:latin typeface="Meiryo" charset="-128"/>
              <a:ea typeface="Meiryo" charset="-128"/>
              <a:cs typeface="Meiryo" charset="-128"/>
            </a:endParaRPr>
          </a:p>
          <a:p>
            <a:endParaRPr lang="ja-JP" altLang="en-US" sz="800" dirty="0">
              <a:solidFill>
                <a:schemeClr val="bg1"/>
              </a:solidFill>
              <a:latin typeface="Meiryo" charset="-128"/>
              <a:ea typeface="Meiryo" charset="-128"/>
              <a:cs typeface="Meiryo" charset="-128"/>
            </a:endParaRPr>
          </a:p>
          <a:p>
            <a:r>
              <a:rPr lang="en-US" altLang="ja-JP" sz="1200" b="1" dirty="0" smtClean="0">
                <a:solidFill>
                  <a:schemeClr val="bg1"/>
                </a:solidFill>
                <a:latin typeface="Meiryo" charset="-128"/>
                <a:ea typeface="Meiryo" charset="-128"/>
                <a:cs typeface="Meiryo" charset="-128"/>
              </a:rPr>
              <a:t>IRC</a:t>
            </a:r>
            <a:r>
              <a:rPr lang="ja-JP" altLang="en-US" sz="1200" b="1" dirty="0">
                <a:solidFill>
                  <a:schemeClr val="bg1"/>
                </a:solidFill>
                <a:latin typeface="Meiryo" charset="-128"/>
                <a:ea typeface="Meiryo" charset="-128"/>
                <a:cs typeface="Meiryo" charset="-128"/>
              </a:rPr>
              <a:t>とインスタントメッセンジャーの</a:t>
            </a:r>
            <a:r>
              <a:rPr lang="en-US" altLang="ja-JP" sz="1200" b="1" dirty="0">
                <a:solidFill>
                  <a:schemeClr val="bg1"/>
                </a:solidFill>
                <a:latin typeface="Meiryo" charset="-128"/>
                <a:ea typeface="Meiryo" charset="-128"/>
                <a:cs typeface="Meiryo" charset="-128"/>
              </a:rPr>
              <a:t>Bot</a:t>
            </a:r>
            <a:r>
              <a:rPr lang="ja-JP" altLang="en-US" sz="1200" b="1" dirty="0">
                <a:solidFill>
                  <a:schemeClr val="bg1"/>
                </a:solidFill>
                <a:latin typeface="Meiryo" charset="-128"/>
                <a:ea typeface="Meiryo" charset="-128"/>
                <a:cs typeface="Meiryo" charset="-128"/>
              </a:rPr>
              <a:t>（</a:t>
            </a:r>
            <a:r>
              <a:rPr lang="en-US" altLang="ja-JP" sz="1200" b="1" dirty="0">
                <a:solidFill>
                  <a:schemeClr val="bg1"/>
                </a:solidFill>
                <a:latin typeface="Meiryo" charset="-128"/>
                <a:ea typeface="Meiryo" charset="-128"/>
                <a:cs typeface="Meiryo" charset="-128"/>
              </a:rPr>
              <a:t>IRC and IM robots</a:t>
            </a:r>
            <a:r>
              <a:rPr lang="ja-JP" altLang="en-US" sz="1200" b="1" dirty="0">
                <a:solidFill>
                  <a:schemeClr val="bg1"/>
                </a:solidFill>
                <a:latin typeface="Meiryo" charset="-128"/>
                <a:ea typeface="Meiryo" charset="-128"/>
                <a:cs typeface="Meiryo" charset="-128"/>
              </a:rPr>
              <a:t>）：</a:t>
            </a:r>
            <a:r>
              <a:rPr lang="ja-JP" altLang="en-US" sz="1200" dirty="0">
                <a:solidFill>
                  <a:schemeClr val="bg1"/>
                </a:solidFill>
                <a:latin typeface="Meiryo" charset="-128"/>
                <a:ea typeface="Meiryo" charset="-128"/>
                <a:cs typeface="Meiryo" charset="-128"/>
              </a:rPr>
              <a:t> </a:t>
            </a:r>
            <a:endParaRPr lang="en-US" altLang="ja-JP" sz="120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　</a:t>
            </a:r>
            <a:r>
              <a:rPr lang="en-US" altLang="ja-JP" sz="1050" dirty="0" smtClean="0">
                <a:solidFill>
                  <a:schemeClr val="bg1"/>
                </a:solidFill>
                <a:latin typeface="Meiryo" charset="-128"/>
                <a:ea typeface="Meiryo" charset="-128"/>
                <a:cs typeface="Meiryo" charset="-128"/>
              </a:rPr>
              <a:t>Slack</a:t>
            </a:r>
            <a:r>
              <a:rPr lang="ja-JP" altLang="en-US" sz="1050" dirty="0">
                <a:solidFill>
                  <a:schemeClr val="bg1"/>
                </a:solidFill>
                <a:latin typeface="Meiryo" charset="-128"/>
                <a:ea typeface="Meiryo" charset="-128"/>
                <a:cs typeface="Meiryo" charset="-128"/>
              </a:rPr>
              <a:t>や</a:t>
            </a:r>
            <a:r>
              <a:rPr lang="en-US" altLang="ja-JP" sz="1050" dirty="0">
                <a:solidFill>
                  <a:schemeClr val="bg1"/>
                </a:solidFill>
                <a:latin typeface="Meiryo" charset="-128"/>
                <a:ea typeface="Meiryo" charset="-128"/>
                <a:cs typeface="Meiryo" charset="-128"/>
              </a:rPr>
              <a:t>HipChat</a:t>
            </a:r>
            <a:r>
              <a:rPr lang="ja-JP" altLang="en-US" sz="1050" dirty="0">
                <a:solidFill>
                  <a:schemeClr val="bg1"/>
                </a:solidFill>
                <a:latin typeface="Meiryo" charset="-128"/>
                <a:ea typeface="Meiryo" charset="-128"/>
                <a:cs typeface="Meiryo" charset="-128"/>
              </a:rPr>
              <a:t>などのチャットツールに自動的にビルドやデプロイのログ、アラート内容を投稿する仕組み</a:t>
            </a:r>
            <a:r>
              <a:rPr lang="ja-JP" altLang="en-US" sz="1050" dirty="0" smtClean="0">
                <a:solidFill>
                  <a:schemeClr val="bg1"/>
                </a:solidFill>
                <a:latin typeface="Meiryo" charset="-128"/>
                <a:ea typeface="Meiryo" charset="-128"/>
                <a:cs typeface="Meiryo" charset="-128"/>
              </a:rPr>
              <a:t>を</a:t>
            </a:r>
            <a:endParaRPr lang="en-US" altLang="ja-JP" sz="1050" dirty="0" smtClean="0">
              <a:solidFill>
                <a:schemeClr val="bg1"/>
              </a:solidFill>
              <a:latin typeface="Meiryo" charset="-128"/>
              <a:ea typeface="Meiryo" charset="-128"/>
              <a:cs typeface="Meiryo" charset="-128"/>
            </a:endParaRPr>
          </a:p>
          <a:p>
            <a:r>
              <a:rPr lang="ja-JP" altLang="en-US" sz="1050" dirty="0">
                <a:solidFill>
                  <a:schemeClr val="bg1"/>
                </a:solidFill>
                <a:latin typeface="Meiryo" charset="-128"/>
                <a:ea typeface="Meiryo" charset="-128"/>
                <a:cs typeface="Meiryo" charset="-128"/>
              </a:rPr>
              <a:t>　</a:t>
            </a:r>
            <a:r>
              <a:rPr lang="ja-JP" altLang="en-US" sz="1050" dirty="0" smtClean="0">
                <a:solidFill>
                  <a:schemeClr val="bg1"/>
                </a:solidFill>
                <a:latin typeface="Meiryo" charset="-128"/>
                <a:ea typeface="Meiryo" charset="-128"/>
                <a:cs typeface="Meiryo" charset="-128"/>
              </a:rPr>
              <a:t>作ることで情報を</a:t>
            </a:r>
            <a:r>
              <a:rPr lang="ja-JP" altLang="en-US" sz="1050" dirty="0">
                <a:solidFill>
                  <a:schemeClr val="bg1"/>
                </a:solidFill>
                <a:latin typeface="Meiryo" charset="-128"/>
                <a:ea typeface="Meiryo" charset="-128"/>
                <a:cs typeface="Meiryo" charset="-128"/>
              </a:rPr>
              <a:t>お互いに共有</a:t>
            </a:r>
            <a:r>
              <a:rPr lang="ja-JP" altLang="en-US" sz="1050" dirty="0" smtClean="0">
                <a:solidFill>
                  <a:schemeClr val="bg1"/>
                </a:solidFill>
                <a:latin typeface="Meiryo" charset="-128"/>
                <a:ea typeface="Meiryo" charset="-128"/>
                <a:cs typeface="Meiryo" charset="-128"/>
              </a:rPr>
              <a:t>する</a:t>
            </a:r>
            <a:endParaRPr lang="ja-JP" altLang="en-US" sz="1050" dirty="0">
              <a:solidFill>
                <a:schemeClr val="bg1"/>
              </a:solidFill>
              <a:latin typeface="Meiryo" charset="-128"/>
              <a:ea typeface="Meiryo" charset="-128"/>
              <a:cs typeface="Meiryo" charset="-128"/>
            </a:endParaRPr>
          </a:p>
        </p:txBody>
      </p:sp>
      <p:sp>
        <p:nvSpPr>
          <p:cNvPr id="7" name="正方形/長方形 6"/>
          <p:cNvSpPr/>
          <p:nvPr/>
        </p:nvSpPr>
        <p:spPr>
          <a:xfrm>
            <a:off x="179512" y="902170"/>
            <a:ext cx="360040" cy="3312368"/>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smtClean="0">
                <a:solidFill>
                  <a:srgbClr val="FFFFFF"/>
                </a:solidFill>
                <a:latin typeface="Hiragino Kaku Gothic StdN W8" charset="-128"/>
                <a:ea typeface="Hiragino Kaku Gothic StdN W8" charset="-128"/>
                <a:cs typeface="Hiragino Kaku Gothic StdN W8" charset="-128"/>
              </a:rPr>
              <a:t>ツール</a:t>
            </a:r>
            <a:endParaRPr kumimoji="1" lang="ja-JP" altLang="en-US" sz="1600" dirty="0">
              <a:solidFill>
                <a:srgbClr val="FFFFFF"/>
              </a:solidFill>
              <a:latin typeface="Hiragino Kaku Gothic StdN W8" charset="-128"/>
              <a:ea typeface="Hiragino Kaku Gothic StdN W8" charset="-128"/>
              <a:cs typeface="Hiragino Kaku Gothic StdN W8" charset="-128"/>
            </a:endParaRPr>
          </a:p>
        </p:txBody>
      </p:sp>
      <p:sp>
        <p:nvSpPr>
          <p:cNvPr id="8" name="正方形/長方形 7"/>
          <p:cNvSpPr/>
          <p:nvPr/>
        </p:nvSpPr>
        <p:spPr>
          <a:xfrm>
            <a:off x="179512" y="4323469"/>
            <a:ext cx="360040" cy="216024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600" smtClean="0">
                <a:solidFill>
                  <a:srgbClr val="FFFFFF"/>
                </a:solidFill>
                <a:latin typeface="Hiragino Kaku Gothic StdN W8" charset="-128"/>
                <a:ea typeface="Hiragino Kaku Gothic StdN W8" charset="-128"/>
                <a:cs typeface="Hiragino Kaku Gothic StdN W8" charset="-128"/>
              </a:rPr>
              <a:t>組織文化</a:t>
            </a:r>
            <a:endParaRPr kumimoji="1" lang="ja-JP" altLang="en-US" sz="1600" dirty="0">
              <a:solidFill>
                <a:srgbClr val="FFFFFF"/>
              </a:solidFill>
              <a:latin typeface="Hiragino Kaku Gothic StdN W8" charset="-128"/>
              <a:ea typeface="Hiragino Kaku Gothic StdN W8" charset="-128"/>
              <a:cs typeface="Hiragino Kaku Gothic StdN W8" charset="-128"/>
            </a:endParaRPr>
          </a:p>
        </p:txBody>
      </p:sp>
      <p:pic>
        <p:nvPicPr>
          <p:cNvPr id="12" name="図 11"/>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08304" y="3521739"/>
            <a:ext cx="1553592" cy="1553592"/>
          </a:xfrm>
          <a:prstGeom prst="rect">
            <a:avLst/>
          </a:prstGeom>
          <a:effectLst>
            <a:outerShdw blurRad="50800" dist="38100" dir="2700000" algn="tl" rotWithShape="0">
              <a:prstClr val="black">
                <a:alpha val="40000"/>
              </a:prstClr>
            </a:outerShdw>
          </a:effectLst>
        </p:spPr>
      </p:pic>
      <p:sp>
        <p:nvSpPr>
          <p:cNvPr id="13" name="テキスト ボックス 12"/>
          <p:cNvSpPr txBox="1"/>
          <p:nvPr/>
        </p:nvSpPr>
        <p:spPr>
          <a:xfrm>
            <a:off x="7655761" y="3976616"/>
            <a:ext cx="1005403" cy="584775"/>
          </a:xfrm>
          <a:prstGeom prst="rect">
            <a:avLst/>
          </a:prstGeom>
          <a:noFill/>
        </p:spPr>
        <p:txBody>
          <a:bodyPr wrap="none" rtlCol="0">
            <a:spAutoFit/>
          </a:bodyPr>
          <a:lstStyle/>
          <a:p>
            <a:pPr algn="ctr"/>
            <a:r>
              <a:rPr kumimoji="1" lang="ja-JP" altLang="en-US" sz="3200" smtClean="0">
                <a:solidFill>
                  <a:srgbClr val="FFFF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rPr>
              <a:t>改善</a:t>
            </a:r>
            <a:endParaRPr kumimoji="1" lang="ja-JP" altLang="en-US" sz="3200" dirty="0">
              <a:solidFill>
                <a:srgbClr val="FFFF00"/>
              </a:solidFill>
              <a:effectLst>
                <a:outerShdw blurRad="50800" dist="38100" dir="2700000" algn="tl" rotWithShape="0">
                  <a:prstClr val="black">
                    <a:alpha val="40000"/>
                  </a:prstClr>
                </a:outerShdw>
              </a:effectLst>
              <a:latin typeface="Hiragino Kaku Gothic StdN W8" charset="-128"/>
              <a:ea typeface="Hiragino Kaku Gothic StdN W8" charset="-128"/>
              <a:cs typeface="Hiragino Kaku Gothic StdN W8" charset="-128"/>
            </a:endParaRPr>
          </a:p>
        </p:txBody>
      </p:sp>
    </p:spTree>
    <p:extLst>
      <p:ext uri="{BB962C8B-B14F-4D97-AF65-F5344CB8AC3E}">
        <p14:creationId xmlns:p14="http://schemas.microsoft.com/office/powerpoint/2010/main" val="1068579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コンテナ型仮想化</a:t>
            </a:r>
            <a:endParaRPr kumimoji="1" lang="ja-JP" altLang="en-US" dirty="0"/>
          </a:p>
        </p:txBody>
      </p:sp>
      <p:sp>
        <p:nvSpPr>
          <p:cNvPr id="3" name="スライド番号プレースホルダー 2"/>
          <p:cNvSpPr>
            <a:spLocks noGrp="1"/>
          </p:cNvSpPr>
          <p:nvPr>
            <p:ph type="sldNum" sz="quarter" idx="12"/>
          </p:nvPr>
        </p:nvSpPr>
        <p:spPr>
          <a:effectLst>
            <a:outerShdw blurRad="50800" dist="38100" dir="2700000" algn="tl" rotWithShape="0">
              <a:prstClr val="black">
                <a:alpha val="40000"/>
              </a:prstClr>
            </a:outerShdw>
          </a:effectLst>
        </p:spPr>
        <p:txBody>
          <a:bodyPr/>
          <a:lstStyle/>
          <a:p>
            <a:fld id="{8FF8CC5D-A65D-5946-99B5-645367A967AD}" type="slidenum">
              <a:rPr kumimoji="1" lang="ja-JP" altLang="en-US" smtClean="0"/>
              <a:t>18</a:t>
            </a:fld>
            <a:endParaRPr kumimoji="1" lang="ja-JP" altLang="en-US"/>
          </a:p>
        </p:txBody>
      </p:sp>
      <p:sp>
        <p:nvSpPr>
          <p:cNvPr id="4" name="正方形/長方形 3"/>
          <p:cNvSpPr/>
          <p:nvPr/>
        </p:nvSpPr>
        <p:spPr>
          <a:xfrm>
            <a:off x="644945"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63478" y="1439935"/>
            <a:ext cx="3581400" cy="2320229"/>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915879"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992077" y="2375336"/>
            <a:ext cx="916709" cy="66596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1775042" y="3819431"/>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9" name="テキスト ボックス 8"/>
          <p:cNvSpPr txBox="1"/>
          <p:nvPr/>
        </p:nvSpPr>
        <p:spPr>
          <a:xfrm>
            <a:off x="1470242" y="3317722"/>
            <a:ext cx="2159566" cy="400110"/>
          </a:xfrm>
          <a:prstGeom prst="rect">
            <a:avLst/>
          </a:prstGeom>
          <a:noFill/>
        </p:spPr>
        <p:txBody>
          <a:bodyPr wrap="none" rtlCol="0">
            <a:spAutoFit/>
          </a:bodyPr>
          <a:lstStyle/>
          <a:p>
            <a:pPr algn="ctr"/>
            <a:r>
              <a:rPr kumimoji="1" lang="ja-JP" altLang="en-US" sz="2000" dirty="0" smtClean="0">
                <a:solidFill>
                  <a:srgbClr val="FFFFFF"/>
                </a:solidFill>
              </a:rPr>
              <a:t>ハイパーバイザー</a:t>
            </a:r>
            <a:endParaRPr kumimoji="1" lang="ja-JP" altLang="en-US" sz="2000" dirty="0">
              <a:solidFill>
                <a:srgbClr val="FFFFFF"/>
              </a:solidFill>
            </a:endParaRPr>
          </a:p>
        </p:txBody>
      </p:sp>
      <p:sp>
        <p:nvSpPr>
          <p:cNvPr id="10" name="テキスト ボックス 9"/>
          <p:cNvSpPr txBox="1"/>
          <p:nvPr/>
        </p:nvSpPr>
        <p:spPr>
          <a:xfrm>
            <a:off x="945138" y="304264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16" name="正方形/長方形 15"/>
          <p:cNvSpPr/>
          <p:nvPr/>
        </p:nvSpPr>
        <p:spPr>
          <a:xfrm>
            <a:off x="992077"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17" name="正方形/長方形 16"/>
          <p:cNvSpPr/>
          <p:nvPr/>
        </p:nvSpPr>
        <p:spPr>
          <a:xfrm>
            <a:off x="992077"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20575"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2096773" y="2375336"/>
            <a:ext cx="916709" cy="665967"/>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2049834" y="304264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1" name="正方形/長方形 20"/>
          <p:cNvSpPr/>
          <p:nvPr/>
        </p:nvSpPr>
        <p:spPr>
          <a:xfrm>
            <a:off x="2096773"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2" name="正方形/長方形 21"/>
          <p:cNvSpPr/>
          <p:nvPr/>
        </p:nvSpPr>
        <p:spPr>
          <a:xfrm>
            <a:off x="2096773"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23" name="正方形/長方形 22"/>
          <p:cNvSpPr/>
          <p:nvPr/>
        </p:nvSpPr>
        <p:spPr>
          <a:xfrm>
            <a:off x="3127930" y="1304831"/>
            <a:ext cx="1049865" cy="1952962"/>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204128" y="2375336"/>
            <a:ext cx="916709" cy="665967"/>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a:t>
            </a:r>
            <a:endParaRPr kumimoji="1" lang="ja-JP" altLang="en-US" sz="1200" dirty="0">
              <a:solidFill>
                <a:srgbClr val="FFFFFF"/>
              </a:solidFill>
              <a:latin typeface="ＭＳ Ｐゴシック"/>
              <a:ea typeface="ＭＳ Ｐゴシック"/>
              <a:cs typeface="ＭＳ Ｐゴシック"/>
            </a:endParaRPr>
          </a:p>
        </p:txBody>
      </p:sp>
      <p:sp>
        <p:nvSpPr>
          <p:cNvPr id="25" name="テキスト ボックス 24"/>
          <p:cNvSpPr txBox="1"/>
          <p:nvPr/>
        </p:nvSpPr>
        <p:spPr>
          <a:xfrm>
            <a:off x="3157189" y="3042640"/>
            <a:ext cx="982060" cy="253916"/>
          </a:xfrm>
          <a:prstGeom prst="rect">
            <a:avLst/>
          </a:prstGeom>
          <a:noFill/>
          <a:ln>
            <a:noFill/>
          </a:ln>
        </p:spPr>
        <p:txBody>
          <a:bodyPr wrap="none" rtlCol="0">
            <a:spAutoFit/>
          </a:bodyPr>
          <a:lstStyle/>
          <a:p>
            <a:pPr algn="ctr"/>
            <a:r>
              <a:rPr kumimoji="1" lang="ja-JP" altLang="en-US" sz="1050" dirty="0" smtClean="0">
                <a:solidFill>
                  <a:srgbClr val="FFFFFF"/>
                </a:solidFill>
              </a:rPr>
              <a:t>仮想サーバー</a:t>
            </a:r>
            <a:endParaRPr kumimoji="1" lang="ja-JP" altLang="en-US" sz="1050" dirty="0">
              <a:solidFill>
                <a:srgbClr val="FFFFFF"/>
              </a:solidFill>
            </a:endParaRPr>
          </a:p>
        </p:txBody>
      </p:sp>
      <p:sp>
        <p:nvSpPr>
          <p:cNvPr id="26" name="正方形/長方形 25"/>
          <p:cNvSpPr/>
          <p:nvPr/>
        </p:nvSpPr>
        <p:spPr>
          <a:xfrm>
            <a:off x="3204128" y="1922899"/>
            <a:ext cx="916709" cy="435504"/>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dirty="0" smtClean="0">
                <a:solidFill>
                  <a:srgbClr val="FFFFFF"/>
                </a:solidFill>
                <a:latin typeface="ＭＳ Ｐゴシック"/>
                <a:ea typeface="ＭＳ Ｐゴシック"/>
                <a:cs typeface="ＭＳ Ｐゴシック"/>
              </a:rPr>
              <a:t>ミドルウェア</a:t>
            </a:r>
            <a:endParaRPr kumimoji="1" lang="ja-JP" altLang="en-US" sz="1050" dirty="0">
              <a:solidFill>
                <a:srgbClr val="FFFFFF"/>
              </a:solidFill>
              <a:latin typeface="ＭＳ Ｐゴシック"/>
              <a:ea typeface="ＭＳ Ｐゴシック"/>
              <a:cs typeface="ＭＳ Ｐゴシック"/>
            </a:endParaRPr>
          </a:p>
        </p:txBody>
      </p:sp>
      <p:sp>
        <p:nvSpPr>
          <p:cNvPr id="27" name="正方形/長方形 26"/>
          <p:cNvSpPr/>
          <p:nvPr/>
        </p:nvSpPr>
        <p:spPr>
          <a:xfrm>
            <a:off x="3204128" y="1397966"/>
            <a:ext cx="916709"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74" name="テキスト ボックス 73"/>
          <p:cNvSpPr txBox="1"/>
          <p:nvPr/>
        </p:nvSpPr>
        <p:spPr>
          <a:xfrm>
            <a:off x="580730" y="843166"/>
            <a:ext cx="3745737" cy="461665"/>
          </a:xfrm>
          <a:prstGeom prst="rect">
            <a:avLst/>
          </a:prstGeom>
          <a:noFill/>
        </p:spPr>
        <p:txBody>
          <a:bodyPr wrap="none" rtlCol="0">
            <a:spAutoFit/>
          </a:bodyPr>
          <a:lstStyle/>
          <a:p>
            <a:pPr algn="ctr"/>
            <a:r>
              <a:rPr kumimoji="1" lang="ja-JP" altLang="en-US" sz="2400" dirty="0" smtClean="0">
                <a:solidFill>
                  <a:srgbClr val="3366FF"/>
                </a:solidFill>
              </a:rPr>
              <a:t>ハイパーバイザー型仮想化</a:t>
            </a:r>
            <a:endParaRPr kumimoji="1" lang="ja-JP" altLang="en-US" sz="2400" dirty="0">
              <a:solidFill>
                <a:srgbClr val="3366FF"/>
              </a:solidFill>
            </a:endParaRPr>
          </a:p>
        </p:txBody>
      </p:sp>
      <p:sp>
        <p:nvSpPr>
          <p:cNvPr id="28" name="正方形/長方形 27"/>
          <p:cNvSpPr/>
          <p:nvPr/>
        </p:nvSpPr>
        <p:spPr>
          <a:xfrm>
            <a:off x="4734344" y="1564317"/>
            <a:ext cx="3776134" cy="268691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4852877" y="1499565"/>
            <a:ext cx="3581400" cy="2260599"/>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5005278" y="1397965"/>
            <a:ext cx="3293533" cy="185982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テキスト ボックス 31"/>
          <p:cNvSpPr txBox="1"/>
          <p:nvPr/>
        </p:nvSpPr>
        <p:spPr>
          <a:xfrm>
            <a:off x="5864441" y="3819431"/>
            <a:ext cx="1531188" cy="400110"/>
          </a:xfrm>
          <a:prstGeom prst="rect">
            <a:avLst/>
          </a:prstGeom>
          <a:noFill/>
        </p:spPr>
        <p:txBody>
          <a:bodyPr wrap="none" rtlCol="0">
            <a:spAutoFit/>
          </a:bodyPr>
          <a:lstStyle/>
          <a:p>
            <a:pPr algn="ctr"/>
            <a:r>
              <a:rPr kumimoji="1" lang="ja-JP" altLang="en-US" sz="2000" dirty="0" smtClean="0">
                <a:solidFill>
                  <a:srgbClr val="FFFFFF"/>
                </a:solidFill>
              </a:rPr>
              <a:t>ハードウェア</a:t>
            </a:r>
            <a:endParaRPr kumimoji="1" lang="ja-JP" altLang="en-US" sz="2000" dirty="0">
              <a:solidFill>
                <a:srgbClr val="FFFFFF"/>
              </a:solidFill>
            </a:endParaRPr>
          </a:p>
        </p:txBody>
      </p:sp>
      <p:sp>
        <p:nvSpPr>
          <p:cNvPr id="33" name="テキスト ボックス 32"/>
          <p:cNvSpPr txBox="1"/>
          <p:nvPr/>
        </p:nvSpPr>
        <p:spPr>
          <a:xfrm>
            <a:off x="5171515" y="2798839"/>
            <a:ext cx="2935820" cy="400110"/>
          </a:xfrm>
          <a:prstGeom prst="rect">
            <a:avLst/>
          </a:prstGeom>
          <a:noFill/>
        </p:spPr>
        <p:txBody>
          <a:bodyPr wrap="none" rtlCol="0">
            <a:spAutoFit/>
          </a:bodyPr>
          <a:lstStyle/>
          <a:p>
            <a:pPr algn="ctr"/>
            <a:r>
              <a:rPr kumimoji="1" lang="ja-JP" altLang="en-US" sz="2000" dirty="0" smtClean="0">
                <a:solidFill>
                  <a:srgbClr val="FFFFFF"/>
                </a:solidFill>
              </a:rPr>
              <a:t>コンテナ管理ソフトウエア</a:t>
            </a:r>
            <a:endParaRPr kumimoji="1" lang="ja-JP" altLang="en-US" sz="2000" dirty="0">
              <a:solidFill>
                <a:srgbClr val="FFFFFF"/>
              </a:solidFill>
            </a:endParaRPr>
          </a:p>
        </p:txBody>
      </p:sp>
      <p:sp>
        <p:nvSpPr>
          <p:cNvPr id="47" name="テキスト ボックス 46"/>
          <p:cNvSpPr txBox="1"/>
          <p:nvPr/>
        </p:nvSpPr>
        <p:spPr>
          <a:xfrm>
            <a:off x="6402822" y="3174181"/>
            <a:ext cx="473206" cy="400110"/>
          </a:xfrm>
          <a:prstGeom prst="rect">
            <a:avLst/>
          </a:prstGeom>
          <a:noFill/>
        </p:spPr>
        <p:txBody>
          <a:bodyPr wrap="none" rtlCol="0">
            <a:spAutoFit/>
          </a:bodyPr>
          <a:lstStyle/>
          <a:p>
            <a:pPr algn="ctr"/>
            <a:r>
              <a:rPr kumimoji="1" lang="en-US" altLang="ja-JP" sz="2000" smtClean="0">
                <a:solidFill>
                  <a:srgbClr val="FFFFFF"/>
                </a:solidFill>
              </a:rPr>
              <a:t>OS</a:t>
            </a:r>
          </a:p>
        </p:txBody>
      </p:sp>
      <p:sp>
        <p:nvSpPr>
          <p:cNvPr id="48" name="正方形/長方形 47"/>
          <p:cNvSpPr/>
          <p:nvPr/>
        </p:nvSpPr>
        <p:spPr>
          <a:xfrm>
            <a:off x="513671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正方形/長方形 48"/>
          <p:cNvSpPr/>
          <p:nvPr/>
        </p:nvSpPr>
        <p:spPr>
          <a:xfrm>
            <a:off x="6186581"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正方形/長方形 49"/>
          <p:cNvSpPr/>
          <p:nvPr/>
        </p:nvSpPr>
        <p:spPr>
          <a:xfrm>
            <a:off x="7236446" y="1304831"/>
            <a:ext cx="935365" cy="1475012"/>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5213849"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2" name="正方形/長方形 51"/>
          <p:cNvSpPr/>
          <p:nvPr/>
        </p:nvSpPr>
        <p:spPr>
          <a:xfrm>
            <a:off x="5213849"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6246783" y="1922899"/>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58" name="正方形/長方形 57"/>
          <p:cNvSpPr/>
          <p:nvPr/>
        </p:nvSpPr>
        <p:spPr>
          <a:xfrm>
            <a:off x="6246783" y="1397966"/>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59" name="正方形/長方形 58"/>
          <p:cNvSpPr/>
          <p:nvPr/>
        </p:nvSpPr>
        <p:spPr>
          <a:xfrm>
            <a:off x="7312032" y="1929226"/>
            <a:ext cx="790497" cy="261866"/>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dirty="0" smtClean="0">
                <a:solidFill>
                  <a:srgbClr val="FFFFFF"/>
                </a:solidFill>
                <a:latin typeface="ＭＳ Ｐゴシック"/>
                <a:ea typeface="ＭＳ Ｐゴシック"/>
                <a:cs typeface="ＭＳ Ｐゴシック"/>
              </a:rPr>
              <a:t>ミドルウェア</a:t>
            </a:r>
            <a:endParaRPr kumimoji="1" lang="ja-JP" altLang="en-US" sz="900" dirty="0">
              <a:solidFill>
                <a:srgbClr val="FFFFFF"/>
              </a:solidFill>
              <a:latin typeface="ＭＳ Ｐゴシック"/>
              <a:ea typeface="ＭＳ Ｐゴシック"/>
              <a:cs typeface="ＭＳ Ｐゴシック"/>
            </a:endParaRPr>
          </a:p>
        </p:txBody>
      </p:sp>
      <p:sp>
        <p:nvSpPr>
          <p:cNvPr id="60" name="正方形/長方形 59"/>
          <p:cNvSpPr/>
          <p:nvPr/>
        </p:nvSpPr>
        <p:spPr>
          <a:xfrm>
            <a:off x="7302431" y="1397964"/>
            <a:ext cx="790497" cy="43550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アプリ</a:t>
            </a:r>
            <a:endParaRPr kumimoji="1" lang="ja-JP" altLang="en-US" sz="1200" dirty="0">
              <a:solidFill>
                <a:srgbClr val="FFFFFF"/>
              </a:solidFill>
              <a:latin typeface="ＭＳ Ｐゴシック"/>
              <a:ea typeface="ＭＳ Ｐゴシック"/>
              <a:cs typeface="ＭＳ Ｐゴシック"/>
            </a:endParaRPr>
          </a:p>
        </p:txBody>
      </p:sp>
      <p:sp>
        <p:nvSpPr>
          <p:cNvPr id="61" name="テキスト ボックス 60"/>
          <p:cNvSpPr txBox="1"/>
          <p:nvPr/>
        </p:nvSpPr>
        <p:spPr>
          <a:xfrm>
            <a:off x="5264747" y="2498634"/>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2" name="テキスト ボックス 61"/>
          <p:cNvSpPr txBox="1"/>
          <p:nvPr/>
        </p:nvSpPr>
        <p:spPr>
          <a:xfrm>
            <a:off x="6312661" y="2498634"/>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63" name="テキスト ボックス 62"/>
          <p:cNvSpPr txBox="1"/>
          <p:nvPr/>
        </p:nvSpPr>
        <p:spPr>
          <a:xfrm>
            <a:off x="7375284" y="2498634"/>
            <a:ext cx="671979" cy="253916"/>
          </a:xfrm>
          <a:prstGeom prst="rect">
            <a:avLst/>
          </a:prstGeom>
          <a:noFill/>
          <a:ln>
            <a:noFill/>
          </a:ln>
        </p:spPr>
        <p:txBody>
          <a:bodyPr wrap="none" rtlCol="0">
            <a:spAutoFit/>
          </a:bodyPr>
          <a:lstStyle/>
          <a:p>
            <a:pPr algn="ctr"/>
            <a:r>
              <a:rPr kumimoji="1" lang="ja-JP" altLang="en-US" sz="1050" dirty="0" smtClean="0">
                <a:solidFill>
                  <a:srgbClr val="FFFFFF"/>
                </a:solidFill>
              </a:rPr>
              <a:t>コンテナ</a:t>
            </a:r>
            <a:endParaRPr kumimoji="1" lang="ja-JP" altLang="en-US" sz="1050" dirty="0">
              <a:solidFill>
                <a:srgbClr val="FFFFFF"/>
              </a:solidFill>
            </a:endParaRPr>
          </a:p>
        </p:txBody>
      </p:sp>
      <p:sp>
        <p:nvSpPr>
          <p:cNvPr id="75" name="テキスト ボックス 74"/>
          <p:cNvSpPr txBox="1"/>
          <p:nvPr/>
        </p:nvSpPr>
        <p:spPr>
          <a:xfrm>
            <a:off x="5350712" y="843166"/>
            <a:ext cx="2512226" cy="461665"/>
          </a:xfrm>
          <a:prstGeom prst="rect">
            <a:avLst/>
          </a:prstGeom>
          <a:noFill/>
        </p:spPr>
        <p:txBody>
          <a:bodyPr wrap="none" rtlCol="0">
            <a:spAutoFit/>
          </a:bodyPr>
          <a:lstStyle/>
          <a:p>
            <a:pPr algn="ctr"/>
            <a:r>
              <a:rPr kumimoji="1" lang="ja-JP" altLang="en-US" sz="2400" dirty="0" smtClean="0">
                <a:solidFill>
                  <a:srgbClr val="FF6600"/>
                </a:solidFill>
              </a:rPr>
              <a:t>コンテナ型仮想化</a:t>
            </a:r>
            <a:endParaRPr kumimoji="1" lang="ja-JP" altLang="en-US" sz="2400" dirty="0">
              <a:solidFill>
                <a:srgbClr val="FF6600"/>
              </a:solidFill>
            </a:endParaRPr>
          </a:p>
        </p:txBody>
      </p:sp>
      <p:sp>
        <p:nvSpPr>
          <p:cNvPr id="76" name="正方形/長方形 75"/>
          <p:cNvSpPr/>
          <p:nvPr/>
        </p:nvSpPr>
        <p:spPr>
          <a:xfrm>
            <a:off x="5213849" y="2235078"/>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79" name="正方形/長方形 78"/>
          <p:cNvSpPr/>
          <p:nvPr/>
        </p:nvSpPr>
        <p:spPr>
          <a:xfrm>
            <a:off x="106680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0" name="正方形/長方形 79"/>
          <p:cNvSpPr/>
          <p:nvPr/>
        </p:nvSpPr>
        <p:spPr>
          <a:xfrm>
            <a:off x="1047773" y="2851691"/>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2155128"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4" name="正方形/長方形 83"/>
          <p:cNvSpPr/>
          <p:nvPr/>
        </p:nvSpPr>
        <p:spPr>
          <a:xfrm>
            <a:off x="3276435" y="2846063"/>
            <a:ext cx="794142" cy="144887"/>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800" dirty="0" smtClean="0">
                <a:solidFill>
                  <a:srgbClr val="FFFFFF"/>
                </a:solidFill>
                <a:latin typeface="ＭＳ Ｐゴシック"/>
                <a:ea typeface="ＭＳ Ｐゴシック"/>
                <a:cs typeface="ＭＳ Ｐゴシック"/>
              </a:rPr>
              <a:t>カーネル</a:t>
            </a:r>
            <a:endParaRPr lang="ja-JP" altLang="en-US" sz="800" dirty="0">
              <a:solidFill>
                <a:srgbClr val="FFFFFF"/>
              </a:solidFill>
              <a:latin typeface="ＭＳ Ｐゴシック"/>
              <a:ea typeface="ＭＳ Ｐゴシック"/>
              <a:cs typeface="ＭＳ Ｐゴシック"/>
            </a:endParaRPr>
          </a:p>
        </p:txBody>
      </p:sp>
      <p:sp>
        <p:nvSpPr>
          <p:cNvPr id="85" name="正方形/長方形 84"/>
          <p:cNvSpPr/>
          <p:nvPr/>
        </p:nvSpPr>
        <p:spPr>
          <a:xfrm>
            <a:off x="5136715" y="3534212"/>
            <a:ext cx="3162095" cy="16645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00" dirty="0" smtClean="0">
                <a:solidFill>
                  <a:srgbClr val="FFFFFF"/>
                </a:solidFill>
                <a:latin typeface="ＭＳ Ｐゴシック"/>
                <a:ea typeface="ＭＳ Ｐゴシック"/>
                <a:cs typeface="ＭＳ Ｐゴシック"/>
              </a:rPr>
              <a:t>カーネル</a:t>
            </a:r>
            <a:endParaRPr lang="ja-JP" altLang="en-US" sz="1000" dirty="0">
              <a:solidFill>
                <a:srgbClr val="FFFFFF"/>
              </a:solidFill>
              <a:latin typeface="ＭＳ Ｐゴシック"/>
              <a:ea typeface="ＭＳ Ｐゴシック"/>
              <a:cs typeface="ＭＳ Ｐゴシック"/>
            </a:endParaRPr>
          </a:p>
        </p:txBody>
      </p:sp>
      <p:sp>
        <p:nvSpPr>
          <p:cNvPr id="86" name="正方形/長方形 85"/>
          <p:cNvSpPr/>
          <p:nvPr/>
        </p:nvSpPr>
        <p:spPr>
          <a:xfrm>
            <a:off x="2153968"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7" name="正方形/長方形 86"/>
          <p:cNvSpPr/>
          <p:nvPr/>
        </p:nvSpPr>
        <p:spPr>
          <a:xfrm>
            <a:off x="3259042" y="2425650"/>
            <a:ext cx="806879" cy="22177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 dirty="0" smtClean="0">
                <a:solidFill>
                  <a:srgbClr val="FFFFFF"/>
                </a:solidFill>
                <a:latin typeface="ＭＳ Ｐゴシック"/>
                <a:ea typeface="ＭＳ Ｐゴシック"/>
                <a:cs typeface="ＭＳ Ｐゴシック"/>
              </a:rPr>
              <a:t>ライブラリ</a:t>
            </a:r>
            <a:endParaRPr lang="en-US" altLang="ja-JP" sz="600" dirty="0">
              <a:solidFill>
                <a:srgbClr val="FFFFFF"/>
              </a:solidFill>
              <a:latin typeface="ＭＳ Ｐゴシック"/>
              <a:ea typeface="ＭＳ Ｐゴシック"/>
              <a:cs typeface="ＭＳ Ｐゴシック"/>
            </a:endParaRPr>
          </a:p>
          <a:p>
            <a:pPr algn="ctr"/>
            <a:r>
              <a:rPr lang="ja-JP" altLang="en-US" sz="600" dirty="0" smtClean="0">
                <a:solidFill>
                  <a:srgbClr val="FFFFFF"/>
                </a:solidFill>
                <a:latin typeface="ＭＳ Ｐゴシック"/>
                <a:ea typeface="ＭＳ Ｐゴシック"/>
                <a:cs typeface="ＭＳ Ｐゴシック"/>
              </a:rPr>
              <a:t>環境変数</a:t>
            </a:r>
            <a:endParaRPr lang="ja-JP" altLang="en-US" sz="600" dirty="0">
              <a:solidFill>
                <a:srgbClr val="FFFFFF"/>
              </a:solidFill>
              <a:latin typeface="ＭＳ Ｐゴシック"/>
              <a:ea typeface="ＭＳ Ｐゴシック"/>
              <a:cs typeface="ＭＳ Ｐゴシック"/>
            </a:endParaRPr>
          </a:p>
        </p:txBody>
      </p:sp>
      <p:sp>
        <p:nvSpPr>
          <p:cNvPr id="88" name="正方形/長方形 87"/>
          <p:cNvSpPr/>
          <p:nvPr/>
        </p:nvSpPr>
        <p:spPr>
          <a:xfrm>
            <a:off x="6246783" y="2241281"/>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89" name="正方形/長方形 88"/>
          <p:cNvSpPr/>
          <p:nvPr/>
        </p:nvSpPr>
        <p:spPr>
          <a:xfrm>
            <a:off x="7316024" y="2248149"/>
            <a:ext cx="790497" cy="26186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ライブラリ</a:t>
            </a:r>
            <a:endParaRPr kumimoji="1" lang="en-US" altLang="ja-JP" sz="800" dirty="0" smtClean="0">
              <a:solidFill>
                <a:srgbClr val="FFFFFF"/>
              </a:solidFill>
              <a:latin typeface="ＭＳ Ｐゴシック"/>
              <a:ea typeface="ＭＳ Ｐゴシック"/>
              <a:cs typeface="ＭＳ Ｐゴシック"/>
            </a:endParaRPr>
          </a:p>
          <a:p>
            <a:pPr algn="ctr"/>
            <a:r>
              <a:rPr lang="ja-JP" altLang="en-US" sz="800" dirty="0" smtClean="0">
                <a:solidFill>
                  <a:srgbClr val="FFFFFF"/>
                </a:solidFill>
                <a:latin typeface="ＭＳ Ｐゴシック"/>
                <a:ea typeface="ＭＳ Ｐゴシック"/>
                <a:cs typeface="ＭＳ Ｐゴシック"/>
              </a:rPr>
              <a:t>環境変数</a:t>
            </a:r>
            <a:endParaRPr kumimoji="1" lang="ja-JP" altLang="en-US" sz="800" dirty="0">
              <a:solidFill>
                <a:srgbClr val="FFFFFF"/>
              </a:solidFill>
              <a:latin typeface="ＭＳ Ｐゴシック"/>
              <a:ea typeface="ＭＳ Ｐゴシック"/>
              <a:cs typeface="ＭＳ Ｐゴシック"/>
            </a:endParaRPr>
          </a:p>
        </p:txBody>
      </p:sp>
      <p:sp>
        <p:nvSpPr>
          <p:cNvPr id="15" name="正方形/長方形 14"/>
          <p:cNvSpPr/>
          <p:nvPr/>
        </p:nvSpPr>
        <p:spPr>
          <a:xfrm>
            <a:off x="644944" y="4364833"/>
            <a:ext cx="7865533" cy="379522"/>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ja-JP" altLang="ja-JP" sz="2000" kern="100" smtClean="0">
                <a:solidFill>
                  <a:schemeClr val="bg1"/>
                </a:solidFill>
                <a:latin typeface="Meiryo" charset="-128"/>
                <a:ea typeface="Meiryo" charset="-128"/>
                <a:cs typeface="Meiryo" charset="-128"/>
              </a:rPr>
              <a:t>隔離</a:t>
            </a:r>
            <a:r>
              <a:rPr lang="ja-JP" altLang="ja-JP" sz="2000" kern="100" dirty="0">
                <a:solidFill>
                  <a:schemeClr val="bg1"/>
                </a:solidFill>
                <a:latin typeface="Meiryo" charset="-128"/>
                <a:ea typeface="Meiryo" charset="-128"/>
                <a:cs typeface="Meiryo" charset="-128"/>
              </a:rPr>
              <a:t>されたアプリケーション実行環境を</a:t>
            </a:r>
            <a:r>
              <a:rPr lang="ja-JP" altLang="ja-JP" sz="2000" kern="100">
                <a:solidFill>
                  <a:schemeClr val="bg1"/>
                </a:solidFill>
                <a:latin typeface="Meiryo" charset="-128"/>
                <a:ea typeface="Meiryo" charset="-128"/>
                <a:cs typeface="Meiryo" charset="-128"/>
              </a:rPr>
              <a:t>提供</a:t>
            </a:r>
            <a:r>
              <a:rPr lang="ja-JP" altLang="ja-JP" sz="2000" kern="100" smtClean="0">
                <a:solidFill>
                  <a:schemeClr val="bg1"/>
                </a:solidFill>
                <a:latin typeface="Meiryo" charset="-128"/>
                <a:ea typeface="Meiryo" charset="-128"/>
                <a:cs typeface="Meiryo" charset="-128"/>
              </a:rPr>
              <a:t>する</a:t>
            </a:r>
            <a:endParaRPr lang="ja-JP" altLang="ja-JP" sz="2000" kern="100" dirty="0">
              <a:solidFill>
                <a:schemeClr val="bg1"/>
              </a:solidFill>
              <a:latin typeface="Meiryo" charset="-128"/>
              <a:ea typeface="Meiryo" charset="-128"/>
              <a:cs typeface="Meiryo" charset="-128"/>
            </a:endParaRPr>
          </a:p>
        </p:txBody>
      </p:sp>
      <p:sp>
        <p:nvSpPr>
          <p:cNvPr id="77" name="正方形/長方形 76"/>
          <p:cNvSpPr/>
          <p:nvPr/>
        </p:nvSpPr>
        <p:spPr>
          <a:xfrm>
            <a:off x="644944" y="4819611"/>
            <a:ext cx="3776134" cy="400080"/>
          </a:xfrm>
          <a:prstGeom prst="rect">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914400" fontAlgn="base">
              <a:spcBef>
                <a:spcPct val="20000"/>
              </a:spcBef>
              <a:spcAft>
                <a:spcPct val="0"/>
              </a:spcAft>
            </a:pPr>
            <a:r>
              <a:rPr kumimoji="0" lang="ja-JP" altLang="ja-JP" sz="1600" dirty="0">
                <a:solidFill>
                  <a:schemeClr val="bg1"/>
                </a:solidFill>
                <a:latin typeface="Meiryo" charset="-128"/>
                <a:ea typeface="Meiryo" charset="-128"/>
                <a:cs typeface="Meiryo" charset="-128"/>
              </a:rPr>
              <a:t>各仮想マシンに</a:t>
            </a:r>
            <a:r>
              <a:rPr kumimoji="0" lang="en-US" altLang="ja-JP" sz="1600" dirty="0">
                <a:solidFill>
                  <a:schemeClr val="bg1"/>
                </a:solidFill>
                <a:latin typeface="Meiryo" charset="-128"/>
                <a:ea typeface="Meiryo" charset="-128"/>
                <a:cs typeface="Meiryo" charset="-128"/>
              </a:rPr>
              <a:t>1</a:t>
            </a:r>
            <a:r>
              <a:rPr kumimoji="0" lang="ja-JP" altLang="ja-JP" sz="1600" dirty="0">
                <a:solidFill>
                  <a:schemeClr val="bg1"/>
                </a:solidFill>
                <a:latin typeface="Meiryo" charset="-128"/>
                <a:ea typeface="Meiryo" charset="-128"/>
                <a:cs typeface="Meiryo" charset="-128"/>
              </a:rPr>
              <a:t>つのゲスト</a:t>
            </a:r>
            <a:r>
              <a:rPr kumimoji="0" lang="en-US" altLang="ja-JP" sz="1600" dirty="0">
                <a:solidFill>
                  <a:schemeClr val="bg1"/>
                </a:solidFill>
                <a:latin typeface="Meiryo" charset="-128"/>
                <a:ea typeface="Meiryo" charset="-128"/>
                <a:cs typeface="Meiryo" charset="-128"/>
              </a:rPr>
              <a:t>OS</a:t>
            </a:r>
            <a:r>
              <a:rPr kumimoji="0" lang="ja-JP" altLang="ja-JP" sz="1600" dirty="0">
                <a:solidFill>
                  <a:schemeClr val="bg1"/>
                </a:solidFill>
                <a:latin typeface="Meiryo" charset="-128"/>
                <a:ea typeface="Meiryo" charset="-128"/>
                <a:cs typeface="Meiryo" charset="-128"/>
              </a:rPr>
              <a:t>が必要 </a:t>
            </a:r>
          </a:p>
        </p:txBody>
      </p:sp>
      <p:sp>
        <p:nvSpPr>
          <p:cNvPr id="78" name="正方形/長方形 77"/>
          <p:cNvSpPr/>
          <p:nvPr/>
        </p:nvSpPr>
        <p:spPr>
          <a:xfrm>
            <a:off x="4734343" y="4819611"/>
            <a:ext cx="3776134" cy="40008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en-US" altLang="ja-JP" sz="1600" dirty="0">
                <a:solidFill>
                  <a:schemeClr val="bg1"/>
                </a:solidFill>
                <a:latin typeface="Meiryo" charset="-128"/>
                <a:ea typeface="Meiryo" charset="-128"/>
                <a:cs typeface="Meiryo" charset="-128"/>
              </a:rPr>
              <a:t>1</a:t>
            </a:r>
            <a:r>
              <a:rPr lang="ja-JP" altLang="ja-JP" sz="1600" dirty="0">
                <a:solidFill>
                  <a:schemeClr val="bg1"/>
                </a:solidFill>
                <a:latin typeface="Meiryo" charset="-128"/>
                <a:ea typeface="Meiryo" charset="-128"/>
                <a:cs typeface="Meiryo" charset="-128"/>
              </a:rPr>
              <a:t>つ</a:t>
            </a:r>
            <a:r>
              <a:rPr lang="ja-JP" altLang="ja-JP" sz="1600" dirty="0" smtClean="0">
                <a:solidFill>
                  <a:schemeClr val="bg1"/>
                </a:solidFill>
                <a:latin typeface="Meiryo" charset="-128"/>
                <a:ea typeface="Meiryo" charset="-128"/>
                <a:cs typeface="Meiryo" charset="-128"/>
              </a:rPr>
              <a:t>の</a:t>
            </a:r>
            <a:r>
              <a:rPr lang="en-US" altLang="ja-JP" sz="1600" dirty="0" smtClean="0">
                <a:solidFill>
                  <a:schemeClr val="bg1"/>
                </a:solidFill>
                <a:latin typeface="Meiryo" charset="-128"/>
                <a:ea typeface="Meiryo" charset="-128"/>
                <a:cs typeface="Meiryo" charset="-128"/>
              </a:rPr>
              <a:t>OS</a:t>
            </a:r>
            <a:r>
              <a:rPr lang="ja-JP" altLang="ja-JP" sz="1600" dirty="0">
                <a:solidFill>
                  <a:schemeClr val="bg1"/>
                </a:solidFill>
                <a:latin typeface="Meiryo" charset="-128"/>
                <a:ea typeface="Meiryo" charset="-128"/>
                <a:cs typeface="Meiryo" charset="-128"/>
              </a:rPr>
              <a:t>上で複数のコンテナを稼働 </a:t>
            </a:r>
            <a:endParaRPr lang="ja-JP" altLang="ja-JP" sz="1600" kern="100" dirty="0">
              <a:solidFill>
                <a:schemeClr val="bg1"/>
              </a:solidFill>
              <a:latin typeface="Meiryo" charset="-128"/>
              <a:ea typeface="Meiryo" charset="-128"/>
              <a:cs typeface="Meiryo" charset="-128"/>
            </a:endParaRPr>
          </a:p>
        </p:txBody>
      </p:sp>
      <p:sp>
        <p:nvSpPr>
          <p:cNvPr id="81" name="正方形/長方形 80"/>
          <p:cNvSpPr/>
          <p:nvPr/>
        </p:nvSpPr>
        <p:spPr>
          <a:xfrm>
            <a:off x="5050679" y="5284901"/>
            <a:ext cx="3459798" cy="114162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Wingdings" charset="2"/>
              <a:buChar char="ü"/>
            </a:pPr>
            <a:r>
              <a:rPr lang="ja-JP" altLang="ja-JP" sz="1050" dirty="0" smtClean="0">
                <a:solidFill>
                  <a:schemeClr val="bg1"/>
                </a:solidFill>
                <a:latin typeface="Meiryo" charset="-128"/>
                <a:ea typeface="Meiryo" charset="-128"/>
                <a:cs typeface="Meiryo" charset="-128"/>
              </a:rPr>
              <a:t>処理</a:t>
            </a:r>
            <a:r>
              <a:rPr lang="ja-JP" altLang="ja-JP" sz="1050" dirty="0">
                <a:solidFill>
                  <a:schemeClr val="bg1"/>
                </a:solidFill>
                <a:latin typeface="Meiryo" charset="-128"/>
                <a:ea typeface="Meiryo" charset="-128"/>
                <a:cs typeface="Meiryo" charset="-128"/>
              </a:rPr>
              <a:t>のオーバーヘッドが少なくリソース効率が</a:t>
            </a:r>
            <a:r>
              <a:rPr lang="ja-JP" altLang="ja-JP" sz="1050" dirty="0" smtClean="0">
                <a:solidFill>
                  <a:schemeClr val="bg1"/>
                </a:solidFill>
                <a:latin typeface="Meiryo" charset="-128"/>
                <a:ea typeface="Meiryo" charset="-128"/>
                <a:cs typeface="Meiryo" charset="-128"/>
              </a:rPr>
              <a:t>良い</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smtClean="0">
                <a:solidFill>
                  <a:schemeClr val="bg1"/>
                </a:solidFill>
                <a:latin typeface="Meiryo" charset="-128"/>
                <a:ea typeface="Meiryo" charset="-128"/>
                <a:cs typeface="Meiryo" charset="-128"/>
              </a:rPr>
              <a:t>起動</a:t>
            </a:r>
            <a:r>
              <a:rPr lang="ja-JP" altLang="ja-JP" sz="1050" dirty="0">
                <a:solidFill>
                  <a:schemeClr val="bg1"/>
                </a:solidFill>
                <a:latin typeface="Meiryo" charset="-128"/>
                <a:ea typeface="Meiryo" charset="-128"/>
                <a:cs typeface="Meiryo" charset="-128"/>
              </a:rPr>
              <a:t>・停止が</a:t>
            </a:r>
            <a:r>
              <a:rPr lang="ja-JP" altLang="ja-JP" sz="1050" dirty="0" smtClean="0">
                <a:solidFill>
                  <a:schemeClr val="bg1"/>
                </a:solidFill>
                <a:latin typeface="Meiryo" charset="-128"/>
                <a:ea typeface="Meiryo" charset="-128"/>
                <a:cs typeface="Meiryo" charset="-128"/>
              </a:rPr>
              <a:t>早い</a:t>
            </a:r>
            <a:endParaRPr lang="en-US" altLang="ja-JP" sz="1050" dirty="0" smtClean="0">
              <a:solidFill>
                <a:schemeClr val="bg1"/>
              </a:solidFill>
              <a:latin typeface="Meiryo" charset="-128"/>
              <a:ea typeface="Meiryo" charset="-128"/>
              <a:cs typeface="Meiryo" charset="-128"/>
            </a:endParaRPr>
          </a:p>
          <a:p>
            <a:pPr marL="171450" indent="-171450">
              <a:buFont typeface="Wingdings" charset="2"/>
              <a:buChar char="ü"/>
            </a:pPr>
            <a:r>
              <a:rPr lang="ja-JP" altLang="ja-JP" sz="1050" dirty="0" smtClean="0">
                <a:solidFill>
                  <a:schemeClr val="bg1"/>
                </a:solidFill>
                <a:latin typeface="Meiryo" charset="-128"/>
                <a:ea typeface="Meiryo" charset="-128"/>
                <a:cs typeface="Meiryo" charset="-128"/>
              </a:rPr>
              <a:t>デプロイサイズ</a:t>
            </a:r>
            <a:r>
              <a:rPr lang="ja-JP" altLang="ja-JP" sz="1050" dirty="0">
                <a:solidFill>
                  <a:schemeClr val="bg1"/>
                </a:solidFill>
                <a:latin typeface="Meiryo" charset="-128"/>
                <a:ea typeface="Meiryo" charset="-128"/>
                <a:cs typeface="Meiryo" charset="-128"/>
              </a:rPr>
              <a:t>が小さく</a:t>
            </a:r>
            <a:r>
              <a:rPr lang="ja-JP" altLang="ja-JP" sz="1050" dirty="0" smtClean="0">
                <a:solidFill>
                  <a:schemeClr val="bg1"/>
                </a:solidFill>
                <a:latin typeface="Meiryo" charset="-128"/>
                <a:ea typeface="Meiryo" charset="-128"/>
                <a:cs typeface="Meiryo" charset="-128"/>
              </a:rPr>
              <a:t>軽量</a:t>
            </a:r>
            <a:endParaRPr lang="ja-JP" altLang="ja-JP" sz="1050" dirty="0">
              <a:solidFill>
                <a:schemeClr val="bg1"/>
              </a:solidFill>
              <a:latin typeface="Meiryo" charset="-128"/>
              <a:ea typeface="Meiryo" charset="-128"/>
              <a:cs typeface="Meiryo" charset="-128"/>
            </a:endParaRPr>
          </a:p>
        </p:txBody>
      </p:sp>
      <p:sp>
        <p:nvSpPr>
          <p:cNvPr id="31" name="ホームベース 30"/>
          <p:cNvSpPr/>
          <p:nvPr/>
        </p:nvSpPr>
        <p:spPr>
          <a:xfrm>
            <a:off x="644944" y="5294947"/>
            <a:ext cx="4405735" cy="1141623"/>
          </a:xfrm>
          <a:prstGeom prst="homePlate">
            <a:avLst>
              <a:gd name="adj" fmla="val 25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ja-JP" sz="1200" dirty="0">
                <a:solidFill>
                  <a:schemeClr val="bg1"/>
                </a:solidFill>
                <a:latin typeface="Meiryo" charset="-128"/>
                <a:ea typeface="Meiryo" charset="-128"/>
                <a:cs typeface="Meiryo" charset="-128"/>
              </a:rPr>
              <a:t>テストに</a:t>
            </a:r>
            <a:r>
              <a:rPr lang="ja-JP" altLang="ja-JP" sz="1200" dirty="0" smtClean="0">
                <a:solidFill>
                  <a:schemeClr val="bg1"/>
                </a:solidFill>
                <a:latin typeface="Meiryo" charset="-128"/>
                <a:ea typeface="Meiryo" charset="-128"/>
                <a:cs typeface="Meiryo" charset="-128"/>
              </a:rPr>
              <a:t>おいて実行</a:t>
            </a:r>
            <a:r>
              <a:rPr lang="ja-JP" altLang="ja-JP" sz="1200" dirty="0">
                <a:solidFill>
                  <a:schemeClr val="bg1"/>
                </a:solidFill>
                <a:latin typeface="Meiryo" charset="-128"/>
                <a:ea typeface="Meiryo" charset="-128"/>
                <a:cs typeface="Meiryo" charset="-128"/>
              </a:rPr>
              <a:t>環境の差異を考慮する必要がない </a:t>
            </a:r>
            <a:endParaRPr lang="en-US" altLang="ja-JP" sz="1200" dirty="0" smtClean="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r>
              <a:rPr lang="ja-JP" altLang="ja-JP" sz="800" dirty="0" smtClean="0">
                <a:solidFill>
                  <a:schemeClr val="bg1"/>
                </a:solidFill>
                <a:latin typeface="Meiryo" charset="-128"/>
                <a:ea typeface="Meiryo" charset="-128"/>
                <a:cs typeface="Meiryo" charset="-128"/>
              </a:rPr>
              <a:t>開発</a:t>
            </a:r>
            <a:r>
              <a:rPr lang="ja-JP" altLang="ja-JP" sz="800" dirty="0">
                <a:solidFill>
                  <a:schemeClr val="bg1"/>
                </a:solidFill>
                <a:latin typeface="Meiryo" charset="-128"/>
                <a:ea typeface="Meiryo" charset="-128"/>
                <a:cs typeface="Meiryo" charset="-128"/>
              </a:rPr>
              <a:t>環境下で</a:t>
            </a:r>
            <a:r>
              <a:rPr lang="ja-JP" altLang="ja-JP" sz="800" dirty="0" smtClean="0">
                <a:solidFill>
                  <a:schemeClr val="bg1"/>
                </a:solidFill>
                <a:latin typeface="Meiryo" charset="-128"/>
                <a:ea typeface="Meiryo" charset="-128"/>
                <a:cs typeface="Meiryo" charset="-128"/>
              </a:rPr>
              <a:t>は</a:t>
            </a:r>
            <a:r>
              <a:rPr lang="en-US" altLang="ja-JP" sz="800" dirty="0" smtClean="0">
                <a:solidFill>
                  <a:schemeClr val="bg1"/>
                </a:solidFill>
                <a:latin typeface="Meiryo" charset="-128"/>
                <a:ea typeface="Meiryo" charset="-128"/>
                <a:cs typeface="Meiryo" charset="-128"/>
              </a:rPr>
              <a:t>OS</a:t>
            </a:r>
            <a:r>
              <a:rPr lang="ja-JP" altLang="ja-JP" sz="800" dirty="0" smtClean="0">
                <a:solidFill>
                  <a:schemeClr val="bg1"/>
                </a:solidFill>
                <a:latin typeface="Meiryo" charset="-128"/>
                <a:ea typeface="Meiryo" charset="-128"/>
                <a:cs typeface="Meiryo" charset="-128"/>
              </a:rPr>
              <a:t>や</a:t>
            </a:r>
            <a:r>
              <a:rPr lang="en-US" altLang="ja-JP" sz="800" dirty="0" smtClean="0">
                <a:solidFill>
                  <a:schemeClr val="bg1"/>
                </a:solidFill>
                <a:latin typeface="Meiryo" charset="-128"/>
                <a:ea typeface="Meiryo" charset="-128"/>
                <a:cs typeface="Meiryo" charset="-128"/>
              </a:rPr>
              <a:t>DB</a:t>
            </a:r>
            <a:r>
              <a:rPr lang="ja-JP" altLang="ja-JP" sz="800" dirty="0" smtClean="0">
                <a:solidFill>
                  <a:schemeClr val="bg1"/>
                </a:solidFill>
                <a:latin typeface="Meiryo" charset="-128"/>
                <a:ea typeface="Meiryo" charset="-128"/>
                <a:cs typeface="Meiryo" charset="-128"/>
              </a:rPr>
              <a:t>の</a:t>
            </a:r>
            <a:r>
              <a:rPr lang="ja-JP" altLang="ja-JP" sz="800" dirty="0">
                <a:solidFill>
                  <a:schemeClr val="bg1"/>
                </a:solidFill>
                <a:latin typeface="Meiryo" charset="-128"/>
                <a:ea typeface="Meiryo" charset="-128"/>
                <a:cs typeface="Meiryo" charset="-128"/>
              </a:rPr>
              <a:t>バリエ</a:t>
            </a:r>
            <a:r>
              <a:rPr lang="en-US" altLang="ja-JP" sz="800" dirty="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ションが</a:t>
            </a:r>
            <a:r>
              <a:rPr lang="ja-JP" altLang="ja-JP" sz="800" dirty="0" smtClean="0">
                <a:solidFill>
                  <a:schemeClr val="bg1"/>
                </a:solidFill>
                <a:latin typeface="Meiryo" charset="-128"/>
                <a:ea typeface="Meiryo" charset="-128"/>
                <a:cs typeface="Meiryo" charset="-128"/>
              </a:rPr>
              <a:t>多くツール</a:t>
            </a:r>
            <a:r>
              <a:rPr lang="ja-JP" altLang="ja-JP" sz="800" dirty="0">
                <a:solidFill>
                  <a:schemeClr val="bg1"/>
                </a:solidFill>
                <a:latin typeface="Meiryo" charset="-128"/>
                <a:ea typeface="Meiryo" charset="-128"/>
                <a:cs typeface="Meiryo" charset="-128"/>
              </a:rPr>
              <a:t>もさまざまなものが</a:t>
            </a:r>
            <a:r>
              <a:rPr lang="ja-JP" altLang="ja-JP" sz="800" dirty="0" smtClean="0">
                <a:solidFill>
                  <a:schemeClr val="bg1"/>
                </a:solidFill>
                <a:latin typeface="Meiryo" charset="-128"/>
                <a:ea typeface="Meiryo" charset="-128"/>
                <a:cs typeface="Meiryo" charset="-128"/>
              </a:rPr>
              <a:t>混在</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r>
              <a:rPr lang="ja-JP" altLang="ja-JP" sz="800" dirty="0" smtClean="0">
                <a:solidFill>
                  <a:schemeClr val="bg1"/>
                </a:solidFill>
                <a:latin typeface="Meiryo" charset="-128"/>
                <a:ea typeface="Meiryo" charset="-128"/>
                <a:cs typeface="Meiryo" charset="-128"/>
              </a:rPr>
              <a:t>テスト対象</a:t>
            </a:r>
            <a:r>
              <a:rPr lang="ja-JP" altLang="en-US" sz="800" dirty="0" smtClean="0">
                <a:solidFill>
                  <a:schemeClr val="bg1"/>
                </a:solidFill>
                <a:latin typeface="Meiryo" charset="-128"/>
                <a:ea typeface="Meiryo" charset="-128"/>
                <a:cs typeface="Meiryo" charset="-128"/>
              </a:rPr>
              <a:t>は</a:t>
            </a:r>
            <a:r>
              <a:rPr lang="ja-JP" altLang="ja-JP" sz="800" dirty="0" smtClean="0">
                <a:solidFill>
                  <a:schemeClr val="bg1"/>
                </a:solidFill>
                <a:latin typeface="Meiryo" charset="-128"/>
                <a:ea typeface="Meiryo" charset="-128"/>
                <a:cs typeface="Meiryo" charset="-128"/>
              </a:rPr>
              <a:t>多岐に</a:t>
            </a:r>
            <a:r>
              <a:rPr lang="ja-JP" altLang="en-US" sz="800" dirty="0" smtClean="0">
                <a:solidFill>
                  <a:schemeClr val="bg1"/>
                </a:solidFill>
                <a:latin typeface="Meiryo" charset="-128"/>
                <a:ea typeface="Meiryo" charset="-128"/>
                <a:cs typeface="Meiryo" charset="-128"/>
              </a:rPr>
              <a:t>わたり</a:t>
            </a:r>
            <a:r>
              <a:rPr lang="ja-JP" altLang="ja-JP" sz="800" dirty="0" smtClean="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それぞれに対応したテスト環境の準備</a:t>
            </a:r>
            <a:r>
              <a:rPr lang="ja-JP" altLang="ja-JP" sz="800" dirty="0" smtClean="0">
                <a:solidFill>
                  <a:schemeClr val="bg1"/>
                </a:solidFill>
                <a:latin typeface="Meiryo" charset="-128"/>
                <a:ea typeface="Meiryo" charset="-128"/>
                <a:cs typeface="Meiryo" charset="-128"/>
              </a:rPr>
              <a:t>に</a:t>
            </a:r>
            <a:r>
              <a:rPr lang="ja-JP" altLang="en-US" sz="800" dirty="0" smtClean="0">
                <a:solidFill>
                  <a:schemeClr val="bg1"/>
                </a:solidFill>
                <a:latin typeface="Meiryo" charset="-128"/>
                <a:ea typeface="Meiryo" charset="-128"/>
                <a:cs typeface="Meiryo" charset="-128"/>
              </a:rPr>
              <a:t>手間</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r>
              <a:rPr lang="ja-JP" altLang="ja-JP" sz="800" dirty="0" smtClean="0">
                <a:solidFill>
                  <a:schemeClr val="bg1"/>
                </a:solidFill>
                <a:latin typeface="Meiryo" charset="-128"/>
                <a:ea typeface="Meiryo" charset="-128"/>
                <a:cs typeface="Meiryo" charset="-128"/>
              </a:rPr>
              <a:t>各環境</a:t>
            </a:r>
            <a:r>
              <a:rPr lang="ja-JP" altLang="ja-JP" sz="800" dirty="0">
                <a:solidFill>
                  <a:schemeClr val="bg1"/>
                </a:solidFill>
                <a:latin typeface="Meiryo" charset="-128"/>
                <a:ea typeface="Meiryo" charset="-128"/>
                <a:cs typeface="Meiryo" charset="-128"/>
              </a:rPr>
              <a:t>を準備するための知識を</a:t>
            </a:r>
            <a:r>
              <a:rPr lang="ja-JP" altLang="ja-JP" sz="800" dirty="0" smtClean="0">
                <a:solidFill>
                  <a:schemeClr val="bg1"/>
                </a:solidFill>
                <a:latin typeface="Meiryo" charset="-128"/>
                <a:ea typeface="Meiryo" charset="-128"/>
                <a:cs typeface="Meiryo" charset="-128"/>
              </a:rPr>
              <a:t>学ぶ</a:t>
            </a:r>
            <a:r>
              <a:rPr lang="ja-JP" altLang="en-US" sz="800" dirty="0" smtClean="0">
                <a:solidFill>
                  <a:schemeClr val="bg1"/>
                </a:solidFill>
                <a:latin typeface="Meiryo" charset="-128"/>
                <a:ea typeface="Meiryo" charset="-128"/>
                <a:cs typeface="Meiryo" charset="-128"/>
              </a:rPr>
              <a:t>ことが</a:t>
            </a:r>
            <a:r>
              <a:rPr lang="ja-JP" altLang="ja-JP" sz="800" dirty="0" smtClean="0">
                <a:solidFill>
                  <a:schemeClr val="bg1"/>
                </a:solidFill>
                <a:latin typeface="Meiryo" charset="-128"/>
                <a:ea typeface="Meiryo" charset="-128"/>
                <a:cs typeface="Meiryo" charset="-128"/>
              </a:rPr>
              <a:t>必要</a:t>
            </a:r>
            <a:endParaRPr lang="en-US" altLang="ja-JP" sz="800" dirty="0" smtClean="0">
              <a:solidFill>
                <a:schemeClr val="bg1"/>
              </a:solidFill>
              <a:latin typeface="Meiryo" charset="-128"/>
              <a:ea typeface="Meiryo" charset="-128"/>
              <a:cs typeface="Meiryo" charset="-128"/>
            </a:endParaRPr>
          </a:p>
          <a:p>
            <a:pPr marL="171450" indent="-171450">
              <a:buFont typeface="Wingdings" charset="2"/>
              <a:buChar char="Ø"/>
            </a:pPr>
            <a:endParaRPr lang="en-US" altLang="ja-JP" sz="800" dirty="0">
              <a:solidFill>
                <a:schemeClr val="bg1"/>
              </a:solidFill>
              <a:latin typeface="Meiryo" charset="-128"/>
              <a:ea typeface="Meiryo" charset="-128"/>
              <a:cs typeface="Meiryo" charset="-128"/>
            </a:endParaRPr>
          </a:p>
          <a:p>
            <a:r>
              <a:rPr lang="en-US" altLang="ja-JP" sz="800" dirty="0" smtClean="0">
                <a:solidFill>
                  <a:schemeClr val="bg1"/>
                </a:solidFill>
                <a:latin typeface="Meiryo" charset="-128"/>
                <a:ea typeface="Meiryo" charset="-128"/>
                <a:cs typeface="Meiryo" charset="-128"/>
              </a:rPr>
              <a:t>Docker</a:t>
            </a:r>
            <a:r>
              <a:rPr lang="ja-JP" altLang="ja-JP" sz="800" dirty="0">
                <a:solidFill>
                  <a:schemeClr val="bg1"/>
                </a:solidFill>
                <a:latin typeface="Meiryo" charset="-128"/>
                <a:ea typeface="Meiryo" charset="-128"/>
                <a:cs typeface="Meiryo" charset="-128"/>
              </a:rPr>
              <a:t>によってそう</a:t>
            </a:r>
            <a:r>
              <a:rPr lang="ja-JP" altLang="ja-JP" sz="800" dirty="0" smtClean="0">
                <a:solidFill>
                  <a:schemeClr val="bg1"/>
                </a:solidFill>
                <a:latin typeface="Meiryo" charset="-128"/>
                <a:ea typeface="Meiryo" charset="-128"/>
                <a:cs typeface="Meiryo" charset="-128"/>
              </a:rPr>
              <a:t>した</a:t>
            </a:r>
            <a:r>
              <a:rPr lang="ja-JP" altLang="en-US" sz="800" dirty="0" smtClean="0">
                <a:solidFill>
                  <a:schemeClr val="bg1"/>
                </a:solidFill>
                <a:latin typeface="Meiryo" charset="-128"/>
                <a:ea typeface="Meiryo" charset="-128"/>
                <a:cs typeface="Meiryo" charset="-128"/>
              </a:rPr>
              <a:t>負担から解放され</a:t>
            </a:r>
            <a:r>
              <a:rPr lang="ja-JP" altLang="ja-JP" sz="800" dirty="0" smtClean="0">
                <a:solidFill>
                  <a:schemeClr val="bg1"/>
                </a:solidFill>
                <a:latin typeface="Meiryo" charset="-128"/>
                <a:ea typeface="Meiryo" charset="-128"/>
                <a:cs typeface="Meiryo" charset="-128"/>
              </a:rPr>
              <a:t>、</a:t>
            </a:r>
            <a:r>
              <a:rPr lang="ja-JP" altLang="ja-JP" sz="800" dirty="0">
                <a:solidFill>
                  <a:schemeClr val="bg1"/>
                </a:solidFill>
                <a:latin typeface="Meiryo" charset="-128"/>
                <a:ea typeface="Meiryo" charset="-128"/>
                <a:cs typeface="Meiryo" charset="-128"/>
              </a:rPr>
              <a:t>テスト環境を簡便に構築できるよう</a:t>
            </a:r>
            <a:r>
              <a:rPr lang="ja-JP" altLang="ja-JP" sz="800" dirty="0" smtClean="0">
                <a:solidFill>
                  <a:schemeClr val="bg1"/>
                </a:solidFill>
                <a:latin typeface="Meiryo" charset="-128"/>
                <a:ea typeface="Meiryo" charset="-128"/>
                <a:cs typeface="Meiryo" charset="-128"/>
              </a:rPr>
              <a:t>に</a:t>
            </a:r>
            <a:r>
              <a:rPr lang="ja-JP" altLang="en-US" sz="800" dirty="0" smtClean="0">
                <a:solidFill>
                  <a:schemeClr val="bg1"/>
                </a:solidFill>
                <a:latin typeface="Meiryo" charset="-128"/>
                <a:ea typeface="Meiryo" charset="-128"/>
                <a:cs typeface="Meiryo" charset="-128"/>
              </a:rPr>
              <a:t>なり、</a:t>
            </a:r>
            <a:r>
              <a:rPr lang="ja-JP" altLang="ja-JP" sz="800" dirty="0" smtClean="0">
                <a:solidFill>
                  <a:schemeClr val="bg1"/>
                </a:solidFill>
                <a:latin typeface="Meiryo" charset="-128"/>
                <a:ea typeface="Meiryo" charset="-128"/>
                <a:cs typeface="Meiryo" charset="-128"/>
              </a:rPr>
              <a:t>時間</a:t>
            </a:r>
            <a:r>
              <a:rPr lang="ja-JP" altLang="ja-JP" sz="800" dirty="0">
                <a:solidFill>
                  <a:schemeClr val="bg1"/>
                </a:solidFill>
                <a:latin typeface="Meiryo" charset="-128"/>
                <a:ea typeface="Meiryo" charset="-128"/>
                <a:cs typeface="Meiryo" charset="-128"/>
              </a:rPr>
              <a:t>と</a:t>
            </a:r>
            <a:r>
              <a:rPr lang="ja-JP" altLang="ja-JP" sz="800" dirty="0" smtClean="0">
                <a:solidFill>
                  <a:schemeClr val="bg1"/>
                </a:solidFill>
                <a:latin typeface="Meiryo" charset="-128"/>
                <a:ea typeface="Meiryo" charset="-128"/>
                <a:cs typeface="Meiryo" charset="-128"/>
              </a:rPr>
              <a:t>コスト</a:t>
            </a:r>
            <a:r>
              <a:rPr lang="ja-JP" altLang="en-US" sz="800" dirty="0" smtClean="0">
                <a:solidFill>
                  <a:schemeClr val="bg1"/>
                </a:solidFill>
                <a:latin typeface="Meiryo" charset="-128"/>
                <a:ea typeface="Meiryo" charset="-128"/>
                <a:cs typeface="Meiryo" charset="-128"/>
              </a:rPr>
              <a:t>を</a:t>
            </a:r>
            <a:r>
              <a:rPr lang="ja-JP" altLang="ja-JP" sz="800" dirty="0" smtClean="0">
                <a:solidFill>
                  <a:schemeClr val="bg1"/>
                </a:solidFill>
                <a:latin typeface="Meiryo" charset="-128"/>
                <a:ea typeface="Meiryo" charset="-128"/>
                <a:cs typeface="Meiryo" charset="-128"/>
              </a:rPr>
              <a:t>削減</a:t>
            </a:r>
            <a:r>
              <a:rPr lang="ja-JP" altLang="en-US" sz="800" dirty="0" smtClean="0">
                <a:solidFill>
                  <a:schemeClr val="bg1"/>
                </a:solidFill>
                <a:latin typeface="Meiryo" charset="-128"/>
                <a:ea typeface="Meiryo" charset="-128"/>
                <a:cs typeface="Meiryo" charset="-128"/>
              </a:rPr>
              <a:t>できる</a:t>
            </a:r>
            <a:endParaRPr kumimoji="1" lang="ja-JP" altLang="en-US" sz="8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774318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線コネクタ 46"/>
          <p:cNvCxnSpPr/>
          <p:nvPr/>
        </p:nvCxnSpPr>
        <p:spPr>
          <a:xfrm flipV="1">
            <a:off x="2597270" y="3379681"/>
            <a:ext cx="3975293" cy="1088543"/>
          </a:xfrm>
          <a:prstGeom prst="line">
            <a:avLst/>
          </a:prstGeom>
          <a:ln>
            <a:solidFill>
              <a:srgbClr val="009051"/>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8" name="正方形/長方形 37"/>
          <p:cNvSpPr/>
          <p:nvPr/>
        </p:nvSpPr>
        <p:spPr>
          <a:xfrm>
            <a:off x="457200" y="2113643"/>
            <a:ext cx="2148528" cy="2357354"/>
          </a:xfrm>
          <a:prstGeom prst="rect">
            <a:avLst/>
          </a:prstGeom>
          <a:solidFill>
            <a:srgbClr val="FFFBD2"/>
          </a:solidFill>
          <a:ln>
            <a:solidFill>
              <a:srgbClr val="008000"/>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6562474" y="2113643"/>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タイトル 44"/>
          <p:cNvSpPr>
            <a:spLocks noGrp="1"/>
          </p:cNvSpPr>
          <p:nvPr>
            <p:ph type="title"/>
          </p:nvPr>
        </p:nvSpPr>
        <p:spPr/>
        <p:txBody>
          <a:bodyPr/>
          <a:lstStyle/>
          <a:p>
            <a:r>
              <a:rPr kumimoji="1" lang="en-US" altLang="ja-JP" dirty="0" err="1" smtClean="0"/>
              <a:t>DevOps</a:t>
            </a:r>
            <a:r>
              <a:rPr kumimoji="1" lang="ja-JP" altLang="en-US" dirty="0" smtClean="0"/>
              <a:t>と</a:t>
            </a:r>
            <a:r>
              <a:rPr lang="ja-JP" altLang="en-US" dirty="0" smtClean="0"/>
              <a:t>コンテナ管理ソフトウエア</a:t>
            </a:r>
            <a:endParaRPr kumimoji="1" lang="ja-JP" altLang="en-US" dirty="0"/>
          </a:p>
        </p:txBody>
      </p:sp>
      <p:sp>
        <p:nvSpPr>
          <p:cNvPr id="24" name="正方形/長方形 23"/>
          <p:cNvSpPr/>
          <p:nvPr/>
        </p:nvSpPr>
        <p:spPr>
          <a:xfrm>
            <a:off x="550443" y="2451734"/>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25" name="正方形/長方形 24"/>
          <p:cNvSpPr/>
          <p:nvPr/>
        </p:nvSpPr>
        <p:spPr>
          <a:xfrm>
            <a:off x="550443" y="2891357"/>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26" name="正方形/長方形 25"/>
          <p:cNvSpPr/>
          <p:nvPr/>
        </p:nvSpPr>
        <p:spPr>
          <a:xfrm>
            <a:off x="550443" y="3433004"/>
            <a:ext cx="1953584" cy="70043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27" name="正方形/長方形 26"/>
          <p:cNvSpPr/>
          <p:nvPr/>
        </p:nvSpPr>
        <p:spPr>
          <a:xfrm>
            <a:off x="550443" y="4810693"/>
            <a:ext cx="1953584" cy="48793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pPr algn="ctr"/>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28" name="正方形/長方形 27"/>
          <p:cNvSpPr/>
          <p:nvPr/>
        </p:nvSpPr>
        <p:spPr>
          <a:xfrm>
            <a:off x="550443" y="4528405"/>
            <a:ext cx="1953584" cy="230282"/>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ハイパーバイザー</a:t>
            </a:r>
            <a:endParaRPr kumimoji="1" lang="ja-JP" altLang="en-US" sz="1200" dirty="0">
              <a:solidFill>
                <a:srgbClr val="FFFFFF"/>
              </a:solidFill>
              <a:latin typeface="メイリオ"/>
              <a:ea typeface="メイリオ"/>
              <a:cs typeface="メイリオ"/>
            </a:endParaRPr>
          </a:p>
        </p:txBody>
      </p:sp>
      <p:sp>
        <p:nvSpPr>
          <p:cNvPr id="29" name="正方形/長方形 28"/>
          <p:cNvSpPr/>
          <p:nvPr/>
        </p:nvSpPr>
        <p:spPr>
          <a:xfrm>
            <a:off x="6666811" y="2451733"/>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30" name="正方形/長方形 29"/>
          <p:cNvSpPr/>
          <p:nvPr/>
        </p:nvSpPr>
        <p:spPr>
          <a:xfrm>
            <a:off x="6666811" y="2891356"/>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31" name="正方形/長方形 30"/>
          <p:cNvSpPr/>
          <p:nvPr/>
        </p:nvSpPr>
        <p:spPr>
          <a:xfrm>
            <a:off x="6666811" y="3720025"/>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32" name="正方形/長方形 31"/>
          <p:cNvSpPr/>
          <p:nvPr/>
        </p:nvSpPr>
        <p:spPr>
          <a:xfrm>
            <a:off x="6666811" y="4185934"/>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メイリオ"/>
                <a:ea typeface="メイリオ"/>
                <a:cs typeface="メイリオ"/>
              </a:rPr>
              <a:t>   </a:t>
            </a: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33" name="正方形/長方形 32"/>
          <p:cNvSpPr/>
          <p:nvPr/>
        </p:nvSpPr>
        <p:spPr>
          <a:xfrm>
            <a:off x="6666811" y="3433002"/>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コンテナ管理</a:t>
            </a:r>
            <a:endParaRPr kumimoji="1" lang="ja-JP" altLang="en-US" sz="1200" dirty="0">
              <a:solidFill>
                <a:srgbClr val="FFFFFF"/>
              </a:solidFill>
              <a:latin typeface="メイリオ"/>
              <a:ea typeface="メイリオ"/>
              <a:cs typeface="メイリオ"/>
            </a:endParaRPr>
          </a:p>
        </p:txBody>
      </p:sp>
      <p:sp>
        <p:nvSpPr>
          <p:cNvPr id="34" name="テキスト ボックス 33"/>
          <p:cNvSpPr txBox="1"/>
          <p:nvPr/>
        </p:nvSpPr>
        <p:spPr>
          <a:xfrm>
            <a:off x="2729045" y="2381434"/>
            <a:ext cx="3589444" cy="738664"/>
          </a:xfrm>
          <a:prstGeom prst="rect">
            <a:avLst/>
          </a:prstGeom>
          <a:noFill/>
        </p:spPr>
        <p:txBody>
          <a:bodyPr wrap="none" rtlCol="0">
            <a:spAutoFit/>
          </a:bodyPr>
          <a:lstStyle/>
          <a:p>
            <a:pPr marL="171450" indent="-171450">
              <a:buFont typeface="Wingdings" charset="2"/>
              <a:buChar char="v"/>
            </a:pPr>
            <a:r>
              <a:rPr kumimoji="1" lang="ja-JP" altLang="en-US" sz="1400" dirty="0" smtClean="0">
                <a:solidFill>
                  <a:srgbClr val="FF6666"/>
                </a:solidFill>
                <a:latin typeface="メイリオ"/>
                <a:ea typeface="メイリオ"/>
                <a:cs typeface="メイリオ"/>
              </a:rPr>
              <a:t>そのまま本番で動かしたい（動作保証）</a:t>
            </a:r>
            <a:endParaRPr kumimoji="1" lang="en-US" altLang="ja-JP" sz="1400" dirty="0" smtClean="0">
              <a:solidFill>
                <a:srgbClr val="FF6666"/>
              </a:solidFill>
              <a:latin typeface="メイリオ"/>
              <a:ea typeface="メイリオ"/>
              <a:cs typeface="メイリオ"/>
            </a:endParaRPr>
          </a:p>
          <a:p>
            <a:pPr marL="171450" indent="-171450">
              <a:buFont typeface="Wingdings" charset="2"/>
              <a:buChar char="v"/>
            </a:pPr>
            <a:r>
              <a:rPr kumimoji="1" lang="ja-JP" altLang="en-US" sz="1400" dirty="0" smtClean="0">
                <a:solidFill>
                  <a:srgbClr val="FF6666"/>
                </a:solidFill>
                <a:latin typeface="メイリオ"/>
                <a:ea typeface="メイリオ"/>
                <a:cs typeface="メイリオ"/>
              </a:rPr>
              <a:t>開発から本番以降への時間を短くしたい</a:t>
            </a:r>
            <a:endParaRPr kumimoji="1" lang="en-US" altLang="ja-JP" sz="1400" dirty="0" smtClean="0">
              <a:solidFill>
                <a:srgbClr val="FF6666"/>
              </a:solidFill>
              <a:latin typeface="メイリオ"/>
              <a:ea typeface="メイリオ"/>
              <a:cs typeface="メイリオ"/>
            </a:endParaRPr>
          </a:p>
          <a:p>
            <a:pPr marL="171450" indent="-171450">
              <a:buFont typeface="Wingdings" charset="2"/>
              <a:buChar char="v"/>
            </a:pPr>
            <a:r>
              <a:rPr lang="ja-JP" altLang="en-US" sz="1400" dirty="0" smtClean="0">
                <a:solidFill>
                  <a:srgbClr val="FF6666"/>
                </a:solidFill>
                <a:latin typeface="メイリオ"/>
                <a:ea typeface="メイリオ"/>
                <a:cs typeface="メイリオ"/>
              </a:rPr>
              <a:t>実行に必要な最小のサイズで移行したい</a:t>
            </a:r>
            <a:endParaRPr kumimoji="1" lang="ja-JP" altLang="en-US" sz="1400" dirty="0">
              <a:solidFill>
                <a:srgbClr val="FF6666"/>
              </a:solidFill>
              <a:latin typeface="メイリオ"/>
              <a:ea typeface="メイリオ"/>
              <a:cs typeface="メイリオ"/>
            </a:endParaRPr>
          </a:p>
        </p:txBody>
      </p:sp>
      <p:sp>
        <p:nvSpPr>
          <p:cNvPr id="37" name="正方形/長方形 36"/>
          <p:cNvSpPr/>
          <p:nvPr/>
        </p:nvSpPr>
        <p:spPr>
          <a:xfrm>
            <a:off x="550443" y="4185936"/>
            <a:ext cx="1953584" cy="230282"/>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仮想マシン</a:t>
            </a:r>
            <a:endParaRPr kumimoji="1" lang="ja-JP" altLang="en-US" sz="1200" dirty="0">
              <a:solidFill>
                <a:srgbClr val="FFFFFF"/>
              </a:solidFill>
              <a:latin typeface="メイリオ"/>
              <a:ea typeface="メイリオ"/>
              <a:cs typeface="メイリオ"/>
            </a:endParaRPr>
          </a:p>
        </p:txBody>
      </p:sp>
      <p:sp>
        <p:nvSpPr>
          <p:cNvPr id="43" name="テキスト ボックス 42"/>
          <p:cNvSpPr txBox="1"/>
          <p:nvPr/>
        </p:nvSpPr>
        <p:spPr>
          <a:xfrm>
            <a:off x="6572563" y="2153165"/>
            <a:ext cx="2138439" cy="276999"/>
          </a:xfrm>
          <a:prstGeom prst="rect">
            <a:avLst/>
          </a:prstGeom>
          <a:noFill/>
        </p:spPr>
        <p:txBody>
          <a:bodyPr wrap="square" rtlCol="0">
            <a:spAutoFit/>
          </a:bodyPr>
          <a:lstStyle/>
          <a:p>
            <a:pPr algn="ctr"/>
            <a:r>
              <a:rPr kumimoji="1" lang="ja-JP" altLang="en-US" sz="1200" dirty="0" smtClean="0">
                <a:solidFill>
                  <a:srgbClr val="800000"/>
                </a:solidFill>
                <a:latin typeface="メイリオ"/>
                <a:ea typeface="メイリオ"/>
                <a:cs typeface="メイリオ"/>
              </a:rPr>
              <a:t>コンテナ</a:t>
            </a:r>
            <a:endParaRPr kumimoji="1" lang="ja-JP" altLang="en-US" sz="1200" dirty="0">
              <a:solidFill>
                <a:srgbClr val="800000"/>
              </a:solidFill>
              <a:latin typeface="メイリオ"/>
              <a:ea typeface="メイリオ"/>
              <a:cs typeface="メイリオ"/>
            </a:endParaRPr>
          </a:p>
        </p:txBody>
      </p:sp>
      <p:sp>
        <p:nvSpPr>
          <p:cNvPr id="44" name="テキスト ボックス 43"/>
          <p:cNvSpPr txBox="1"/>
          <p:nvPr/>
        </p:nvSpPr>
        <p:spPr>
          <a:xfrm>
            <a:off x="467289" y="2153165"/>
            <a:ext cx="2138439" cy="276999"/>
          </a:xfrm>
          <a:prstGeom prst="rect">
            <a:avLst/>
          </a:prstGeom>
          <a:noFill/>
        </p:spPr>
        <p:txBody>
          <a:bodyPr wrap="square" rtlCol="0">
            <a:spAutoFit/>
          </a:bodyPr>
          <a:lstStyle/>
          <a:p>
            <a:pPr algn="ctr"/>
            <a:r>
              <a:rPr kumimoji="1" lang="ja-JP" altLang="en-US" sz="1200" dirty="0" smtClean="0">
                <a:solidFill>
                  <a:srgbClr val="008000"/>
                </a:solidFill>
                <a:latin typeface="メイリオ"/>
                <a:ea typeface="メイリオ"/>
                <a:cs typeface="メイリオ"/>
              </a:rPr>
              <a:t>仮想化環境</a:t>
            </a:r>
            <a:endParaRPr kumimoji="1" lang="ja-JP" altLang="en-US" sz="1200" dirty="0">
              <a:solidFill>
                <a:srgbClr val="008000"/>
              </a:solidFill>
              <a:latin typeface="メイリオ"/>
              <a:ea typeface="メイリオ"/>
              <a:cs typeface="メイリオ"/>
            </a:endParaRPr>
          </a:p>
        </p:txBody>
      </p:sp>
      <p:sp>
        <p:nvSpPr>
          <p:cNvPr id="35" name="上下矢印 34"/>
          <p:cNvSpPr/>
          <p:nvPr/>
        </p:nvSpPr>
        <p:spPr>
          <a:xfrm>
            <a:off x="8105333" y="3531115"/>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smtClean="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cxnSp>
        <p:nvCxnSpPr>
          <p:cNvPr id="4" name="直線コネクタ 3"/>
          <p:cNvCxnSpPr/>
          <p:nvPr/>
        </p:nvCxnSpPr>
        <p:spPr>
          <a:xfrm flipV="1">
            <a:off x="550443" y="3374402"/>
            <a:ext cx="6022120" cy="1192"/>
          </a:xfrm>
          <a:prstGeom prst="line">
            <a:avLst/>
          </a:prstGeom>
          <a:ln>
            <a:solidFill>
              <a:schemeClr val="accent6">
                <a:lumMod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flipV="1">
            <a:off x="2605728" y="2126847"/>
            <a:ext cx="3966835" cy="4748"/>
          </a:xfrm>
          <a:prstGeom prst="line">
            <a:avLst/>
          </a:prstGeom>
          <a:ln>
            <a:solidFill>
              <a:schemeClr val="accent6">
                <a:lumMod val="50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48" name="上下矢印 47"/>
          <p:cNvSpPr/>
          <p:nvPr/>
        </p:nvSpPr>
        <p:spPr>
          <a:xfrm>
            <a:off x="2077721" y="4554167"/>
            <a:ext cx="406001" cy="744460"/>
          </a:xfrm>
          <a:prstGeom prst="up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smtClean="0">
                <a:solidFill>
                  <a:srgbClr val="FFFFFF"/>
                </a:solidFill>
                <a:latin typeface="ＭＳ Ｐゴシック"/>
                <a:ea typeface="ＭＳ Ｐゴシック"/>
                <a:cs typeface="ＭＳ Ｐゴシック"/>
              </a:rPr>
              <a:t>動作</a:t>
            </a:r>
            <a:r>
              <a:rPr kumimoji="1" lang="ja-JP" altLang="en-US" sz="800" dirty="0" smtClean="0">
                <a:solidFill>
                  <a:srgbClr val="FFFFFF"/>
                </a:solidFill>
                <a:latin typeface="ＭＳ Ｐゴシック"/>
                <a:ea typeface="ＭＳ Ｐゴシック"/>
                <a:cs typeface="ＭＳ Ｐゴシック"/>
              </a:rPr>
              <a:t>保証</a:t>
            </a:r>
            <a:endParaRPr kumimoji="1" lang="ja-JP" altLang="en-US" sz="800" dirty="0">
              <a:solidFill>
                <a:srgbClr val="FFFFFF"/>
              </a:solidFill>
              <a:latin typeface="ＭＳ Ｐゴシック"/>
              <a:ea typeface="ＭＳ Ｐゴシック"/>
              <a:cs typeface="ＭＳ Ｐゴシック"/>
            </a:endParaRPr>
          </a:p>
        </p:txBody>
      </p:sp>
      <p:sp>
        <p:nvSpPr>
          <p:cNvPr id="2" name="ホームベース 1"/>
          <p:cNvSpPr/>
          <p:nvPr/>
        </p:nvSpPr>
        <p:spPr>
          <a:xfrm>
            <a:off x="2803304" y="4810693"/>
            <a:ext cx="3769259" cy="487933"/>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a:solidFill>
                  <a:srgbClr val="FFFFFF"/>
                </a:solidFill>
                <a:latin typeface="メイリオ"/>
                <a:ea typeface="メイリオ"/>
                <a:cs typeface="メイリオ"/>
              </a:rPr>
              <a:t>インフラ</a:t>
            </a:r>
            <a:r>
              <a:rPr lang="ja-JP" altLang="en-US" dirty="0">
                <a:solidFill>
                  <a:srgbClr val="FFFFFF"/>
                </a:solidFill>
                <a:latin typeface="メイリオ"/>
                <a:ea typeface="メイリオ"/>
                <a:cs typeface="メイリオ"/>
              </a:rPr>
              <a:t>や</a:t>
            </a:r>
            <a:r>
              <a:rPr lang="en-US" altLang="ja-JP" dirty="0">
                <a:solidFill>
                  <a:srgbClr val="FFFFFF"/>
                </a:solidFill>
                <a:latin typeface="メイリオ"/>
                <a:ea typeface="メイリオ"/>
                <a:cs typeface="メイリオ"/>
              </a:rPr>
              <a:t>OS</a:t>
            </a:r>
            <a:r>
              <a:rPr lang="ja-JP" altLang="en-US" dirty="0">
                <a:solidFill>
                  <a:srgbClr val="FFFFFF"/>
                </a:solidFill>
                <a:latin typeface="メイリオ"/>
                <a:ea typeface="メイリオ"/>
                <a:cs typeface="メイリオ"/>
              </a:rPr>
              <a:t>の違いを吸収</a:t>
            </a:r>
            <a:endParaRPr lang="en-US" altLang="ja-JP" dirty="0">
              <a:solidFill>
                <a:srgbClr val="FFFFFF"/>
              </a:solidFill>
              <a:latin typeface="メイリオ"/>
              <a:ea typeface="メイリオ"/>
              <a:cs typeface="メイリオ"/>
            </a:endParaRPr>
          </a:p>
        </p:txBody>
      </p:sp>
      <p:pic>
        <p:nvPicPr>
          <p:cNvPr id="3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4674" y="3425798"/>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000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メイリオ"/>
                <a:ea typeface="メイリオ"/>
                <a:cs typeface="メイリオ"/>
              </a:rPr>
              <a:t>アジャイル開発と</a:t>
            </a:r>
            <a:r>
              <a:rPr lang="en-US" altLang="ja-JP" sz="2400" dirty="0" smtClean="0">
                <a:solidFill>
                  <a:srgbClr val="FFFFFF"/>
                </a:solidFill>
                <a:effectLst/>
                <a:latin typeface="メイリオ"/>
                <a:ea typeface="メイリオ"/>
                <a:cs typeface="メイリオ"/>
              </a:rPr>
              <a:t>DevOps</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557374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6597312" y="2978622"/>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タイトル 44"/>
          <p:cNvSpPr>
            <a:spLocks noGrp="1"/>
          </p:cNvSpPr>
          <p:nvPr>
            <p:ph type="title"/>
          </p:nvPr>
        </p:nvSpPr>
        <p:spPr/>
        <p:txBody>
          <a:bodyPr/>
          <a:lstStyle/>
          <a:p>
            <a:r>
              <a:rPr kumimoji="1" lang="en-US" altLang="ja-JP" dirty="0" err="1" smtClean="0"/>
              <a:t>DevOps</a:t>
            </a:r>
            <a:r>
              <a:rPr kumimoji="1" lang="ja-JP" altLang="en-US" dirty="0" smtClean="0"/>
              <a:t>と</a:t>
            </a:r>
            <a:r>
              <a:rPr lang="ja-JP" altLang="en-US" dirty="0" smtClean="0"/>
              <a:t>コンテナ管理ソフトウエア</a:t>
            </a:r>
            <a:endParaRPr kumimoji="1" lang="ja-JP" altLang="en-US" dirty="0"/>
          </a:p>
        </p:txBody>
      </p:sp>
      <p:sp>
        <p:nvSpPr>
          <p:cNvPr id="29" name="正方形/長方形 28"/>
          <p:cNvSpPr/>
          <p:nvPr/>
        </p:nvSpPr>
        <p:spPr>
          <a:xfrm>
            <a:off x="6701649" y="3316712"/>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30" name="正方形/長方形 29"/>
          <p:cNvSpPr/>
          <p:nvPr/>
        </p:nvSpPr>
        <p:spPr>
          <a:xfrm>
            <a:off x="6701649" y="3756335"/>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31" name="正方形/長方形 30"/>
          <p:cNvSpPr/>
          <p:nvPr/>
        </p:nvSpPr>
        <p:spPr>
          <a:xfrm>
            <a:off x="6701649" y="4585004"/>
            <a:ext cx="1953584" cy="413415"/>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32" name="正方形/長方形 31"/>
          <p:cNvSpPr/>
          <p:nvPr/>
        </p:nvSpPr>
        <p:spPr>
          <a:xfrm>
            <a:off x="6701649" y="5050913"/>
            <a:ext cx="1953584" cy="111269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メイリオ"/>
                <a:ea typeface="メイリオ"/>
                <a:cs typeface="メイリオ"/>
              </a:rPr>
              <a:t>   </a:t>
            </a: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33" name="正方形/長方形 32"/>
          <p:cNvSpPr/>
          <p:nvPr/>
        </p:nvSpPr>
        <p:spPr>
          <a:xfrm>
            <a:off x="6701649" y="4297981"/>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コンテナ管理</a:t>
            </a:r>
            <a:endParaRPr kumimoji="1" lang="ja-JP" altLang="en-US" sz="1200" dirty="0">
              <a:solidFill>
                <a:srgbClr val="FFFFFF"/>
              </a:solidFill>
              <a:latin typeface="メイリオ"/>
              <a:ea typeface="メイリオ"/>
              <a:cs typeface="メイリオ"/>
            </a:endParaRPr>
          </a:p>
        </p:txBody>
      </p:sp>
      <p:sp>
        <p:nvSpPr>
          <p:cNvPr id="43" name="テキスト ボックス 42"/>
          <p:cNvSpPr txBox="1"/>
          <p:nvPr/>
        </p:nvSpPr>
        <p:spPr>
          <a:xfrm>
            <a:off x="6607401" y="3018144"/>
            <a:ext cx="2138439" cy="276999"/>
          </a:xfrm>
          <a:prstGeom prst="rect">
            <a:avLst/>
          </a:prstGeom>
          <a:noFill/>
        </p:spPr>
        <p:txBody>
          <a:bodyPr wrap="square" rtlCol="0">
            <a:spAutoFit/>
          </a:bodyPr>
          <a:lstStyle/>
          <a:p>
            <a:pPr algn="ctr"/>
            <a:r>
              <a:rPr kumimoji="1" lang="ja-JP" altLang="en-US" sz="1200" dirty="0" smtClean="0">
                <a:solidFill>
                  <a:srgbClr val="800000"/>
                </a:solidFill>
                <a:latin typeface="メイリオ"/>
                <a:ea typeface="メイリオ"/>
                <a:cs typeface="メイリオ"/>
              </a:rPr>
              <a:t>コンテナ</a:t>
            </a:r>
            <a:endParaRPr kumimoji="1" lang="ja-JP" altLang="en-US" sz="1200" dirty="0">
              <a:solidFill>
                <a:srgbClr val="800000"/>
              </a:solidFill>
              <a:latin typeface="メイリオ"/>
              <a:ea typeface="メイリオ"/>
              <a:cs typeface="メイリオ"/>
            </a:endParaRPr>
          </a:p>
        </p:txBody>
      </p:sp>
      <p:sp>
        <p:nvSpPr>
          <p:cNvPr id="35" name="上下矢印 34"/>
          <p:cNvSpPr/>
          <p:nvPr/>
        </p:nvSpPr>
        <p:spPr>
          <a:xfrm>
            <a:off x="8140171" y="4396094"/>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smtClean="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
        <p:nvSpPr>
          <p:cNvPr id="39" name="正方形/長方形 38"/>
          <p:cNvSpPr/>
          <p:nvPr/>
        </p:nvSpPr>
        <p:spPr>
          <a:xfrm>
            <a:off x="3517296" y="2978622"/>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621633" y="3316712"/>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50" name="正方形/長方形 49"/>
          <p:cNvSpPr/>
          <p:nvPr/>
        </p:nvSpPr>
        <p:spPr>
          <a:xfrm>
            <a:off x="3621633" y="3756335"/>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51" name="正方形/長方形 50"/>
          <p:cNvSpPr/>
          <p:nvPr/>
        </p:nvSpPr>
        <p:spPr>
          <a:xfrm>
            <a:off x="3621633" y="4585004"/>
            <a:ext cx="1953584" cy="413415"/>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52" name="正方形/長方形 51"/>
          <p:cNvSpPr/>
          <p:nvPr/>
        </p:nvSpPr>
        <p:spPr>
          <a:xfrm>
            <a:off x="3621633" y="5050913"/>
            <a:ext cx="1953584" cy="111269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メイリオ"/>
                <a:ea typeface="メイリオ"/>
                <a:cs typeface="メイリオ"/>
              </a:rPr>
              <a:t>   </a:t>
            </a: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53" name="正方形/長方形 52"/>
          <p:cNvSpPr/>
          <p:nvPr/>
        </p:nvSpPr>
        <p:spPr>
          <a:xfrm>
            <a:off x="3621633" y="4297981"/>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コンテナ管理</a:t>
            </a:r>
            <a:endParaRPr kumimoji="1" lang="ja-JP" altLang="en-US" sz="1200" dirty="0">
              <a:solidFill>
                <a:srgbClr val="FFFFFF"/>
              </a:solidFill>
              <a:latin typeface="メイリオ"/>
              <a:ea typeface="メイリオ"/>
              <a:cs typeface="メイリオ"/>
            </a:endParaRPr>
          </a:p>
        </p:txBody>
      </p:sp>
      <p:sp>
        <p:nvSpPr>
          <p:cNvPr id="54" name="テキスト ボックス 53"/>
          <p:cNvSpPr txBox="1"/>
          <p:nvPr/>
        </p:nvSpPr>
        <p:spPr>
          <a:xfrm>
            <a:off x="3527385" y="3018144"/>
            <a:ext cx="2138439" cy="276999"/>
          </a:xfrm>
          <a:prstGeom prst="rect">
            <a:avLst/>
          </a:prstGeom>
          <a:noFill/>
        </p:spPr>
        <p:txBody>
          <a:bodyPr wrap="square" rtlCol="0">
            <a:spAutoFit/>
          </a:bodyPr>
          <a:lstStyle/>
          <a:p>
            <a:pPr algn="ctr"/>
            <a:r>
              <a:rPr kumimoji="1" lang="ja-JP" altLang="en-US" sz="1200" dirty="0" smtClean="0">
                <a:solidFill>
                  <a:srgbClr val="800000"/>
                </a:solidFill>
                <a:latin typeface="メイリオ"/>
                <a:ea typeface="メイリオ"/>
                <a:cs typeface="メイリオ"/>
              </a:rPr>
              <a:t>コンテナ</a:t>
            </a:r>
            <a:endParaRPr kumimoji="1" lang="ja-JP" altLang="en-US" sz="1200" dirty="0">
              <a:solidFill>
                <a:srgbClr val="800000"/>
              </a:solidFill>
              <a:latin typeface="メイリオ"/>
              <a:ea typeface="メイリオ"/>
              <a:cs typeface="メイリオ"/>
            </a:endParaRPr>
          </a:p>
        </p:txBody>
      </p:sp>
      <p:sp>
        <p:nvSpPr>
          <p:cNvPr id="55" name="上下矢印 54"/>
          <p:cNvSpPr/>
          <p:nvPr/>
        </p:nvSpPr>
        <p:spPr>
          <a:xfrm>
            <a:off x="5060155" y="4396094"/>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smtClean="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437280" y="2984972"/>
            <a:ext cx="2148528" cy="1256294"/>
          </a:xfrm>
          <a:prstGeom prst="rect">
            <a:avLst/>
          </a:prstGeom>
          <a:solidFill>
            <a:schemeClr val="accent6">
              <a:lumMod val="20000"/>
              <a:lumOff val="80000"/>
            </a:schemeClr>
          </a:solidFill>
          <a:ln>
            <a:solidFill>
              <a:schemeClr val="accent6">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541617" y="3323062"/>
            <a:ext cx="1953584" cy="413415"/>
          </a:xfrm>
          <a:prstGeom prst="rect">
            <a:avLst/>
          </a:prstGeom>
          <a:solidFill>
            <a:srgbClr val="00009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メイリオ"/>
                <a:ea typeface="メイリオ"/>
                <a:cs typeface="メイリオ"/>
              </a:rPr>
              <a:t>アプリケーション</a:t>
            </a:r>
            <a:endParaRPr kumimoji="1" lang="ja-JP" altLang="en-US" sz="1400" dirty="0">
              <a:solidFill>
                <a:srgbClr val="FFFFFF"/>
              </a:solidFill>
              <a:latin typeface="メイリオ"/>
              <a:ea typeface="メイリオ"/>
              <a:cs typeface="メイリオ"/>
            </a:endParaRPr>
          </a:p>
        </p:txBody>
      </p:sp>
      <p:sp>
        <p:nvSpPr>
          <p:cNvPr id="58" name="正方形/長方形 57"/>
          <p:cNvSpPr/>
          <p:nvPr/>
        </p:nvSpPr>
        <p:spPr>
          <a:xfrm>
            <a:off x="541617" y="3762685"/>
            <a:ext cx="1953584" cy="413415"/>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メイリオ"/>
                <a:ea typeface="メイリオ"/>
                <a:cs typeface="メイリオ"/>
              </a:rPr>
              <a:t>開発・実行環境</a:t>
            </a:r>
            <a:endParaRPr kumimoji="1" lang="en-US" altLang="ja-JP" sz="1200" dirty="0" smtClean="0">
              <a:solidFill>
                <a:srgbClr val="FFFFFF"/>
              </a:solidFill>
              <a:latin typeface="メイリオ"/>
              <a:ea typeface="メイリオ"/>
              <a:cs typeface="メイリオ"/>
            </a:endParaRPr>
          </a:p>
          <a:p>
            <a:pPr algn="ctr"/>
            <a:r>
              <a:rPr kumimoji="1" lang="ja-JP" altLang="en-US" sz="1200" dirty="0" smtClean="0">
                <a:solidFill>
                  <a:srgbClr val="FFFFFF"/>
                </a:solidFill>
                <a:latin typeface="メイリオ"/>
                <a:ea typeface="メイリオ"/>
                <a:cs typeface="メイリオ"/>
              </a:rPr>
              <a:t>ミドルウェア</a:t>
            </a:r>
            <a:endParaRPr kumimoji="1" lang="en-US" altLang="ja-JP" sz="1200" dirty="0" smtClean="0">
              <a:solidFill>
                <a:srgbClr val="FFFFFF"/>
              </a:solidFill>
              <a:latin typeface="メイリオ"/>
              <a:ea typeface="メイリオ"/>
              <a:cs typeface="メイリオ"/>
            </a:endParaRPr>
          </a:p>
        </p:txBody>
      </p:sp>
      <p:sp>
        <p:nvSpPr>
          <p:cNvPr id="59" name="正方形/長方形 58"/>
          <p:cNvSpPr/>
          <p:nvPr/>
        </p:nvSpPr>
        <p:spPr>
          <a:xfrm>
            <a:off x="541617" y="4591354"/>
            <a:ext cx="1953584" cy="413415"/>
          </a:xfrm>
          <a:prstGeom prst="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オペレーティング</a:t>
            </a:r>
            <a:endParaRPr kumimoji="1" lang="en-US" altLang="ja-JP" sz="1200" dirty="0" smtClean="0">
              <a:solidFill>
                <a:srgbClr val="FFFFFF"/>
              </a:solidFill>
              <a:latin typeface="メイリオ"/>
              <a:ea typeface="メイリオ"/>
              <a:cs typeface="メイリオ"/>
            </a:endParaRPr>
          </a:p>
          <a:p>
            <a:r>
              <a:rPr kumimoji="1" lang="ja-JP" altLang="en-US" sz="1200" dirty="0" smtClean="0">
                <a:solidFill>
                  <a:srgbClr val="FFFFFF"/>
                </a:solidFill>
                <a:latin typeface="メイリオ"/>
                <a:ea typeface="メイリオ"/>
                <a:cs typeface="メイリオ"/>
              </a:rPr>
              <a:t>システム</a:t>
            </a:r>
            <a:endParaRPr kumimoji="1" lang="ja-JP" altLang="en-US" sz="1200" dirty="0">
              <a:solidFill>
                <a:srgbClr val="FFFFFF"/>
              </a:solidFill>
              <a:latin typeface="メイリオ"/>
              <a:ea typeface="メイリオ"/>
              <a:cs typeface="メイリオ"/>
            </a:endParaRPr>
          </a:p>
        </p:txBody>
      </p:sp>
      <p:sp>
        <p:nvSpPr>
          <p:cNvPr id="60" name="正方形/長方形 59"/>
          <p:cNvSpPr/>
          <p:nvPr/>
        </p:nvSpPr>
        <p:spPr>
          <a:xfrm>
            <a:off x="541617" y="5057263"/>
            <a:ext cx="1953584" cy="1112693"/>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400" dirty="0" smtClean="0">
                <a:solidFill>
                  <a:srgbClr val="FFFFFF"/>
                </a:solidFill>
                <a:latin typeface="メイリオ"/>
                <a:ea typeface="メイリオ"/>
                <a:cs typeface="メイリオ"/>
              </a:rPr>
              <a:t>   </a:t>
            </a:r>
            <a:r>
              <a:rPr lang="ja-JP" altLang="en-US" sz="1400" dirty="0" smtClean="0">
                <a:solidFill>
                  <a:srgbClr val="FFFFFF"/>
                </a:solidFill>
                <a:latin typeface="メイリオ"/>
                <a:ea typeface="メイリオ"/>
                <a:cs typeface="メイリオ"/>
              </a:rPr>
              <a:t>サーバー</a:t>
            </a:r>
            <a:endParaRPr lang="en-US" altLang="ja-JP" sz="1400" dirty="0" smtClean="0">
              <a:solidFill>
                <a:srgbClr val="FFFFFF"/>
              </a:solidFill>
              <a:latin typeface="メイリオ"/>
              <a:ea typeface="メイリオ"/>
              <a:cs typeface="メイリオ"/>
            </a:endParaRPr>
          </a:p>
          <a:p>
            <a:r>
              <a:rPr lang="ja-JP" altLang="en-US" sz="1000" dirty="0" smtClean="0">
                <a:solidFill>
                  <a:srgbClr val="FFFFFF"/>
                </a:solidFill>
                <a:latin typeface="メイリオ"/>
                <a:ea typeface="メイリオ"/>
                <a:cs typeface="メイリオ"/>
              </a:rPr>
              <a:t>（</a:t>
            </a:r>
            <a:r>
              <a:rPr kumimoji="1" lang="ja-JP" altLang="en-US" sz="1000" dirty="0" smtClean="0">
                <a:solidFill>
                  <a:srgbClr val="FFFFFF"/>
                </a:solidFill>
                <a:latin typeface="メイリオ"/>
                <a:ea typeface="メイリオ"/>
                <a:cs typeface="メイリオ"/>
              </a:rPr>
              <a:t>ハードウェア）</a:t>
            </a:r>
            <a:endParaRPr kumimoji="1" lang="ja-JP" altLang="en-US" sz="1000" dirty="0">
              <a:solidFill>
                <a:srgbClr val="FFFFFF"/>
              </a:solidFill>
              <a:latin typeface="メイリオ"/>
              <a:ea typeface="メイリオ"/>
              <a:cs typeface="メイリオ"/>
            </a:endParaRPr>
          </a:p>
        </p:txBody>
      </p:sp>
      <p:sp>
        <p:nvSpPr>
          <p:cNvPr id="61" name="正方形/長方形 60"/>
          <p:cNvSpPr/>
          <p:nvPr/>
        </p:nvSpPr>
        <p:spPr>
          <a:xfrm>
            <a:off x="541617" y="4304331"/>
            <a:ext cx="1953584" cy="243967"/>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メイリオ"/>
                <a:ea typeface="メイリオ"/>
                <a:cs typeface="メイリオ"/>
              </a:rPr>
              <a:t>コンテナ管理</a:t>
            </a:r>
            <a:endParaRPr kumimoji="1" lang="ja-JP" altLang="en-US" sz="1200" dirty="0">
              <a:solidFill>
                <a:srgbClr val="FFFFFF"/>
              </a:solidFill>
              <a:latin typeface="メイリオ"/>
              <a:ea typeface="メイリオ"/>
              <a:cs typeface="メイリオ"/>
            </a:endParaRPr>
          </a:p>
        </p:txBody>
      </p:sp>
      <p:sp>
        <p:nvSpPr>
          <p:cNvPr id="62" name="テキスト ボックス 61"/>
          <p:cNvSpPr txBox="1"/>
          <p:nvPr/>
        </p:nvSpPr>
        <p:spPr>
          <a:xfrm>
            <a:off x="447369" y="3024494"/>
            <a:ext cx="2138439" cy="276999"/>
          </a:xfrm>
          <a:prstGeom prst="rect">
            <a:avLst/>
          </a:prstGeom>
          <a:noFill/>
        </p:spPr>
        <p:txBody>
          <a:bodyPr wrap="square" rtlCol="0">
            <a:spAutoFit/>
          </a:bodyPr>
          <a:lstStyle/>
          <a:p>
            <a:pPr algn="ctr"/>
            <a:r>
              <a:rPr kumimoji="1" lang="ja-JP" altLang="en-US" sz="1200" dirty="0" smtClean="0">
                <a:solidFill>
                  <a:srgbClr val="800000"/>
                </a:solidFill>
                <a:latin typeface="メイリオ"/>
                <a:ea typeface="メイリオ"/>
                <a:cs typeface="メイリオ"/>
              </a:rPr>
              <a:t>コンテナ</a:t>
            </a:r>
            <a:endParaRPr kumimoji="1" lang="ja-JP" altLang="en-US" sz="1200" dirty="0">
              <a:solidFill>
                <a:srgbClr val="800000"/>
              </a:solidFill>
              <a:latin typeface="メイリオ"/>
              <a:ea typeface="メイリオ"/>
              <a:cs typeface="メイリオ"/>
            </a:endParaRPr>
          </a:p>
        </p:txBody>
      </p:sp>
      <p:sp>
        <p:nvSpPr>
          <p:cNvPr id="63" name="上下矢印 62"/>
          <p:cNvSpPr/>
          <p:nvPr/>
        </p:nvSpPr>
        <p:spPr>
          <a:xfrm>
            <a:off x="1980139" y="4402444"/>
            <a:ext cx="455170" cy="1656184"/>
          </a:xfrm>
          <a:prstGeom prst="upDownArrow">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200" smtClean="0">
                <a:solidFill>
                  <a:srgbClr val="FFFFFF"/>
                </a:solidFill>
                <a:latin typeface="ＭＳ Ｐゴシック"/>
                <a:ea typeface="ＭＳ Ｐゴシック"/>
                <a:cs typeface="ＭＳ Ｐゴシック"/>
              </a:rPr>
              <a:t>動作保証</a:t>
            </a:r>
            <a:endParaRPr kumimoji="1" lang="ja-JP" altLang="en-US" sz="1200" dirty="0">
              <a:solidFill>
                <a:srgbClr val="FFFFFF"/>
              </a:solidFill>
              <a:latin typeface="ＭＳ Ｐゴシック"/>
              <a:ea typeface="ＭＳ Ｐゴシック"/>
              <a:cs typeface="ＭＳ Ｐゴシック"/>
            </a:endParaRPr>
          </a:p>
        </p:txBody>
      </p:sp>
      <p:cxnSp>
        <p:nvCxnSpPr>
          <p:cNvPr id="3" name="曲線コネクタ 2"/>
          <p:cNvCxnSpPr>
            <a:stCxn id="39" idx="0"/>
            <a:endCxn id="56" idx="0"/>
          </p:cNvCxnSpPr>
          <p:nvPr/>
        </p:nvCxnSpPr>
        <p:spPr>
          <a:xfrm rot="16200000" flipH="1" flipV="1">
            <a:off x="3048377" y="1441789"/>
            <a:ext cx="6350" cy="3080016"/>
          </a:xfrm>
          <a:prstGeom prst="curvedConnector3">
            <a:avLst>
              <a:gd name="adj1" fmla="val -7659055"/>
            </a:avLst>
          </a:prstGeom>
          <a:ln w="57150">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64" name="曲線コネクタ 63"/>
          <p:cNvCxnSpPr>
            <a:stCxn id="36" idx="0"/>
            <a:endCxn id="39" idx="0"/>
          </p:cNvCxnSpPr>
          <p:nvPr/>
        </p:nvCxnSpPr>
        <p:spPr>
          <a:xfrm rot="16200000" flipV="1">
            <a:off x="6131568" y="1438614"/>
            <a:ext cx="12700" cy="3080016"/>
          </a:xfrm>
          <a:prstGeom prst="curvedConnector3">
            <a:avLst>
              <a:gd name="adj1" fmla="val 4167780"/>
            </a:avLst>
          </a:prstGeom>
          <a:ln w="57150">
            <a:solidFill>
              <a:schemeClr val="accent6">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6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075" y="930644"/>
            <a:ext cx="811765" cy="628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6" name="テキスト ボックス 65"/>
          <p:cNvSpPr txBox="1"/>
          <p:nvPr/>
        </p:nvSpPr>
        <p:spPr>
          <a:xfrm>
            <a:off x="6466186" y="1003082"/>
            <a:ext cx="1611531" cy="461665"/>
          </a:xfrm>
          <a:prstGeom prst="rect">
            <a:avLst/>
          </a:prstGeom>
          <a:noFill/>
        </p:spPr>
        <p:txBody>
          <a:bodyPr wrap="none" rtlCol="0">
            <a:spAutoFit/>
          </a:bodyPr>
          <a:lstStyle/>
          <a:p>
            <a:r>
              <a:rPr kumimoji="1" lang="en-US" altLang="ja-JP" sz="1200" dirty="0" err="1" smtClean="0">
                <a:solidFill>
                  <a:srgbClr val="FF6600"/>
                </a:solidFill>
                <a:latin typeface="メイリオ"/>
                <a:ea typeface="メイリオ"/>
                <a:cs typeface="メイリオ"/>
              </a:rPr>
              <a:t>Build,Ship</a:t>
            </a:r>
            <a:r>
              <a:rPr kumimoji="1" lang="en-US" altLang="ja-JP" sz="1200" dirty="0" smtClean="0">
                <a:solidFill>
                  <a:srgbClr val="FF6600"/>
                </a:solidFill>
                <a:latin typeface="メイリオ"/>
                <a:ea typeface="メイリオ"/>
                <a:cs typeface="メイリオ"/>
              </a:rPr>
              <a:t> and Run</a:t>
            </a:r>
          </a:p>
          <a:p>
            <a:r>
              <a:rPr lang="en-US" altLang="ja-JP" sz="1200" dirty="0" smtClean="0">
                <a:solidFill>
                  <a:srgbClr val="FF6600"/>
                </a:solidFill>
                <a:latin typeface="メイリオ"/>
                <a:ea typeface="メイリオ"/>
                <a:cs typeface="メイリオ"/>
              </a:rPr>
              <a:t>Any </a:t>
            </a:r>
            <a:r>
              <a:rPr lang="en-US" altLang="ja-JP" sz="1200" dirty="0" err="1" smtClean="0">
                <a:solidFill>
                  <a:srgbClr val="FF6600"/>
                </a:solidFill>
                <a:latin typeface="メイリオ"/>
                <a:ea typeface="メイリオ"/>
                <a:cs typeface="メイリオ"/>
              </a:rPr>
              <a:t>App,Anywhere</a:t>
            </a:r>
            <a:endParaRPr kumimoji="1" lang="ja-JP" altLang="en-US" sz="1200" dirty="0">
              <a:solidFill>
                <a:srgbClr val="FF6600"/>
              </a:solidFill>
              <a:latin typeface="メイリオ"/>
              <a:ea typeface="メイリオ"/>
              <a:cs typeface="メイリオ"/>
            </a:endParaRPr>
          </a:p>
        </p:txBody>
      </p:sp>
      <p:sp>
        <p:nvSpPr>
          <p:cNvPr id="67" name="四角形吹き出し 66"/>
          <p:cNvSpPr/>
          <p:nvPr/>
        </p:nvSpPr>
        <p:spPr>
          <a:xfrm>
            <a:off x="405538" y="930644"/>
            <a:ext cx="6016370" cy="558129"/>
          </a:xfrm>
          <a:prstGeom prst="wedgeRectCallout">
            <a:avLst>
              <a:gd name="adj1" fmla="val 6798"/>
              <a:gd name="adj2" fmla="val 9890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chemeClr val="bg1"/>
                </a:solidFill>
                <a:latin typeface="Meiryo" charset="-128"/>
                <a:ea typeface="Meiryo" charset="-128"/>
                <a:cs typeface="Meiryo" charset="-128"/>
              </a:rPr>
              <a:t>アプリケーション開発者は、</a:t>
            </a:r>
            <a:r>
              <a:rPr kumimoji="1" lang="en-US" altLang="ja-JP" sz="1400" dirty="0" smtClean="0">
                <a:solidFill>
                  <a:schemeClr val="bg1"/>
                </a:solidFill>
                <a:latin typeface="Meiryo" charset="-128"/>
                <a:ea typeface="Meiryo" charset="-128"/>
                <a:cs typeface="Meiryo" charset="-128"/>
              </a:rPr>
              <a:t>OS</a:t>
            </a:r>
            <a:r>
              <a:rPr kumimoji="1" lang="ja-JP" altLang="en-US" sz="1400" dirty="0" smtClean="0">
                <a:solidFill>
                  <a:schemeClr val="bg1"/>
                </a:solidFill>
                <a:latin typeface="Meiryo" charset="-128"/>
                <a:ea typeface="Meiryo" charset="-128"/>
                <a:cs typeface="Meiryo" charset="-128"/>
              </a:rPr>
              <a:t>やインフラを意識することなくアプリケーションを開発し、どこでも実行できるようになる</a:t>
            </a:r>
            <a:endParaRPr kumimoji="1" lang="ja-JP" altLang="en-US" sz="1400" dirty="0">
              <a:solidFill>
                <a:schemeClr val="bg1"/>
              </a:solidFill>
              <a:latin typeface="Meiryo" charset="-128"/>
              <a:ea typeface="Meiryo" charset="-128"/>
              <a:cs typeface="Meiryo" charset="-128"/>
            </a:endParaRPr>
          </a:p>
        </p:txBody>
      </p:sp>
      <p:sp>
        <p:nvSpPr>
          <p:cNvPr id="68" name="テキスト ボックス 67"/>
          <p:cNvSpPr txBox="1"/>
          <p:nvPr/>
        </p:nvSpPr>
        <p:spPr>
          <a:xfrm>
            <a:off x="2503296" y="1863886"/>
            <a:ext cx="4137407" cy="584775"/>
          </a:xfrm>
          <a:prstGeom prst="rect">
            <a:avLst/>
          </a:prstGeom>
          <a:noFill/>
        </p:spPr>
        <p:txBody>
          <a:bodyPr wrap="square" rtlCol="0">
            <a:spAutoFit/>
          </a:bodyPr>
          <a:lstStyle/>
          <a:p>
            <a:pPr algn="ctr"/>
            <a:r>
              <a:rPr kumimoji="1" lang="ja-JP" altLang="en-US" sz="1600" b="1" dirty="0" smtClean="0">
                <a:solidFill>
                  <a:schemeClr val="accent6">
                    <a:lumMod val="75000"/>
                  </a:schemeClr>
                </a:solidFill>
                <a:latin typeface="メイリオ"/>
                <a:ea typeface="メイリオ"/>
                <a:cs typeface="メイリオ"/>
              </a:rPr>
              <a:t>開発しテストが完了したアプリは</a:t>
            </a:r>
            <a:endParaRPr kumimoji="1" lang="en-US" altLang="ja-JP" sz="1600" b="1" dirty="0" smtClean="0">
              <a:solidFill>
                <a:schemeClr val="accent6">
                  <a:lumMod val="75000"/>
                </a:schemeClr>
              </a:solidFill>
              <a:latin typeface="メイリオ"/>
              <a:ea typeface="メイリオ"/>
              <a:cs typeface="メイリオ"/>
            </a:endParaRPr>
          </a:p>
          <a:p>
            <a:pPr algn="ctr"/>
            <a:r>
              <a:rPr kumimoji="1" lang="ja-JP" altLang="en-US" sz="1600" b="1" dirty="0" smtClean="0">
                <a:solidFill>
                  <a:schemeClr val="accent6">
                    <a:lumMod val="75000"/>
                  </a:schemeClr>
                </a:solidFill>
                <a:latin typeface="メイリオ"/>
                <a:ea typeface="メイリオ"/>
                <a:cs typeface="メイリオ"/>
              </a:rPr>
              <a:t>すぐに本番環境で実行させることができる</a:t>
            </a:r>
            <a:endParaRPr kumimoji="1" lang="ja-JP" altLang="en-US" sz="1600" b="1" dirty="0">
              <a:solidFill>
                <a:schemeClr val="accent6">
                  <a:lumMod val="75000"/>
                </a:schemeClr>
              </a:solidFill>
              <a:latin typeface="メイリオ"/>
              <a:ea typeface="メイリオ"/>
              <a:cs typeface="メイリオ"/>
            </a:endParaRPr>
          </a:p>
        </p:txBody>
      </p:sp>
      <p:sp>
        <p:nvSpPr>
          <p:cNvPr id="15" name="テキスト ボックス 14"/>
          <p:cNvSpPr txBox="1"/>
          <p:nvPr/>
        </p:nvSpPr>
        <p:spPr>
          <a:xfrm>
            <a:off x="7175224" y="6231326"/>
            <a:ext cx="1005403" cy="338554"/>
          </a:xfrm>
          <a:prstGeom prst="rect">
            <a:avLst/>
          </a:prstGeom>
          <a:noFill/>
        </p:spPr>
        <p:txBody>
          <a:bodyPr wrap="none" rtlCol="0">
            <a:spAutoFit/>
          </a:bodyPr>
          <a:lstStyle/>
          <a:p>
            <a:pPr algn="ctr"/>
            <a:r>
              <a:rPr kumimoji="1" lang="ja-JP" altLang="en-US" sz="1600" smtClean="0">
                <a:solidFill>
                  <a:srgbClr val="00B050"/>
                </a:solidFill>
                <a:latin typeface="Meiryo" charset="-128"/>
                <a:ea typeface="Meiryo" charset="-128"/>
                <a:cs typeface="Meiryo" charset="-128"/>
              </a:rPr>
              <a:t>開発環境</a:t>
            </a:r>
            <a:endParaRPr kumimoji="1" lang="ja-JP" altLang="en-US" sz="1600">
              <a:solidFill>
                <a:srgbClr val="00B050"/>
              </a:solidFill>
              <a:latin typeface="Meiryo" charset="-128"/>
              <a:ea typeface="Meiryo" charset="-128"/>
              <a:cs typeface="Meiryo" charset="-128"/>
            </a:endParaRPr>
          </a:p>
        </p:txBody>
      </p:sp>
      <p:sp>
        <p:nvSpPr>
          <p:cNvPr id="69" name="テキスト ボックス 68"/>
          <p:cNvSpPr txBox="1"/>
          <p:nvPr/>
        </p:nvSpPr>
        <p:spPr>
          <a:xfrm>
            <a:off x="3986265" y="6231326"/>
            <a:ext cx="1210589" cy="338554"/>
          </a:xfrm>
          <a:prstGeom prst="rect">
            <a:avLst/>
          </a:prstGeom>
          <a:noFill/>
        </p:spPr>
        <p:txBody>
          <a:bodyPr wrap="none" rtlCol="0">
            <a:spAutoFit/>
          </a:bodyPr>
          <a:lstStyle/>
          <a:p>
            <a:pPr algn="ctr"/>
            <a:r>
              <a:rPr kumimoji="1" lang="ja-JP" altLang="en-US" sz="1600" smtClean="0">
                <a:solidFill>
                  <a:schemeClr val="accent3">
                    <a:lumMod val="75000"/>
                  </a:schemeClr>
                </a:solidFill>
                <a:latin typeface="Meiryo" charset="-128"/>
                <a:ea typeface="Meiryo" charset="-128"/>
                <a:cs typeface="Meiryo" charset="-128"/>
              </a:rPr>
              <a:t>テスト環境</a:t>
            </a:r>
            <a:endParaRPr kumimoji="1" lang="ja-JP" altLang="en-US" sz="1600" dirty="0">
              <a:solidFill>
                <a:schemeClr val="accent3">
                  <a:lumMod val="75000"/>
                </a:schemeClr>
              </a:solidFill>
              <a:latin typeface="Meiryo" charset="-128"/>
              <a:ea typeface="Meiryo" charset="-128"/>
              <a:cs typeface="Meiryo" charset="-128"/>
            </a:endParaRPr>
          </a:p>
        </p:txBody>
      </p:sp>
      <p:sp>
        <p:nvSpPr>
          <p:cNvPr id="70" name="テキスト ボックス 69"/>
          <p:cNvSpPr txBox="1"/>
          <p:nvPr/>
        </p:nvSpPr>
        <p:spPr>
          <a:xfrm>
            <a:off x="1015707" y="6234708"/>
            <a:ext cx="1005403" cy="338554"/>
          </a:xfrm>
          <a:prstGeom prst="rect">
            <a:avLst/>
          </a:prstGeom>
          <a:noFill/>
        </p:spPr>
        <p:txBody>
          <a:bodyPr wrap="none" rtlCol="0">
            <a:spAutoFit/>
          </a:bodyPr>
          <a:lstStyle/>
          <a:p>
            <a:pPr algn="ctr"/>
            <a:r>
              <a:rPr kumimoji="1" lang="ja-JP" altLang="en-US" sz="1600" dirty="0" smtClean="0">
                <a:solidFill>
                  <a:schemeClr val="accent3">
                    <a:lumMod val="75000"/>
                  </a:schemeClr>
                </a:solidFill>
                <a:latin typeface="Meiryo" charset="-128"/>
                <a:ea typeface="Meiryo" charset="-128"/>
                <a:cs typeface="Meiryo" charset="-128"/>
              </a:rPr>
              <a:t>本番環境</a:t>
            </a:r>
            <a:endParaRPr kumimoji="1" lang="ja-JP" altLang="en-US" sz="1600" dirty="0">
              <a:solidFill>
                <a:schemeClr val="accent3">
                  <a:lumMod val="75000"/>
                </a:schemeClr>
              </a:solidFill>
              <a:latin typeface="Meiryo" charset="-128"/>
              <a:ea typeface="Meiryo" charset="-128"/>
              <a:cs typeface="Meiryo" charset="-128"/>
            </a:endParaRPr>
          </a:p>
        </p:txBody>
      </p:sp>
      <p:pic>
        <p:nvPicPr>
          <p:cNvPr id="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1211" y="4293760"/>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6728" y="4287410"/>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4182" y="4302262"/>
            <a:ext cx="343535" cy="265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422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タイトル 44"/>
          <p:cNvSpPr>
            <a:spLocks noGrp="1"/>
          </p:cNvSpPr>
          <p:nvPr>
            <p:ph type="title"/>
          </p:nvPr>
        </p:nvSpPr>
        <p:spPr/>
        <p:txBody>
          <a:bodyPr/>
          <a:lstStyle/>
          <a:p>
            <a:r>
              <a:rPr kumimoji="1" lang="en-US" altLang="ja-JP" dirty="0" err="1" smtClean="0"/>
              <a:t>DevOps</a:t>
            </a:r>
            <a:r>
              <a:rPr kumimoji="1" lang="ja-JP" altLang="en-US" dirty="0" smtClean="0"/>
              <a:t>と</a:t>
            </a:r>
            <a:r>
              <a:rPr lang="ja-JP" altLang="en-US" dirty="0" smtClean="0"/>
              <a:t>コンテナ管理ソフトウエア</a:t>
            </a:r>
            <a:endParaRPr kumimoji="1" lang="ja-JP" altLang="en-US" dirty="0"/>
          </a:p>
        </p:txBody>
      </p:sp>
      <p:sp>
        <p:nvSpPr>
          <p:cNvPr id="2" name="スライド番号プレースホルダー 1"/>
          <p:cNvSpPr>
            <a:spLocks noGrp="1"/>
          </p:cNvSpPr>
          <p:nvPr>
            <p:ph type="sldNum" sz="quarter" idx="12"/>
          </p:nvPr>
        </p:nvSpPr>
        <p:spPr>
          <a:xfrm>
            <a:off x="6932246" y="6608646"/>
            <a:ext cx="2133600" cy="217800"/>
          </a:xfrm>
        </p:spPr>
        <p:txBody>
          <a:bodyPr/>
          <a:lstStyle/>
          <a:p>
            <a:fld id="{8FF8CC5D-A65D-5946-99B5-645367A967AD}" type="slidenum">
              <a:rPr kumimoji="1" lang="ja-JP" altLang="en-US" smtClean="0"/>
              <a:t>21</a:t>
            </a:fld>
            <a:endParaRPr kumimoji="1" lang="ja-JP" altLang="en-US"/>
          </a:p>
        </p:txBody>
      </p:sp>
      <p:sp>
        <p:nvSpPr>
          <p:cNvPr id="15" name="テキスト ボックス 14"/>
          <p:cNvSpPr txBox="1"/>
          <p:nvPr/>
        </p:nvSpPr>
        <p:spPr>
          <a:xfrm>
            <a:off x="242333" y="4983584"/>
            <a:ext cx="4296392" cy="646331"/>
          </a:xfrm>
          <a:prstGeom prst="rect">
            <a:avLst/>
          </a:prstGeom>
          <a:noFill/>
        </p:spPr>
        <p:txBody>
          <a:bodyPr wrap="square" rtlCol="0">
            <a:spAutoFit/>
          </a:bodyPr>
          <a:lstStyle/>
          <a:p>
            <a:r>
              <a:rPr lang="en-US" altLang="en-US" sz="1200" dirty="0" smtClean="0">
                <a:solidFill>
                  <a:srgbClr val="0070C0"/>
                </a:solidFill>
                <a:latin typeface="メイリオ"/>
                <a:ea typeface="メイリオ"/>
                <a:cs typeface="メイリオ"/>
              </a:rPr>
              <a:t>同一のプラットフォームでなくても動作保証される</a:t>
            </a:r>
            <a:r>
              <a:rPr lang="ja-JP" altLang="en-US" sz="1200" dirty="0" smtClean="0">
                <a:solidFill>
                  <a:srgbClr val="0070C0"/>
                </a:solidFill>
                <a:latin typeface="メイリオ"/>
                <a:ea typeface="メイリオ"/>
                <a:cs typeface="メイリオ"/>
              </a:rPr>
              <a:t>ので</a:t>
            </a:r>
            <a:endParaRPr lang="en-US" altLang="en-US" sz="1200" dirty="0" smtClean="0">
              <a:solidFill>
                <a:srgbClr val="0070C0"/>
              </a:solidFill>
              <a:latin typeface="メイリオ"/>
              <a:ea typeface="メイリオ"/>
              <a:cs typeface="メイリオ"/>
            </a:endParaRPr>
          </a:p>
          <a:p>
            <a:r>
              <a:rPr kumimoji="1" lang="ja-JP" altLang="en-US" sz="1200" dirty="0" smtClean="0">
                <a:solidFill>
                  <a:srgbClr val="0070C0"/>
                </a:solidFill>
                <a:latin typeface="メイリオ"/>
                <a:ea typeface="メイリオ"/>
                <a:cs typeface="メイリオ"/>
              </a:rPr>
              <a:t>第三者が作ったコンテナ（アプリケーションと実行環境）</a:t>
            </a:r>
            <a:endParaRPr kumimoji="1" lang="en-US" altLang="ja-JP" sz="1200" dirty="0" smtClean="0">
              <a:solidFill>
                <a:srgbClr val="0070C0"/>
              </a:solidFill>
              <a:latin typeface="メイリオ"/>
              <a:ea typeface="メイリオ"/>
              <a:cs typeface="メイリオ"/>
            </a:endParaRPr>
          </a:p>
          <a:p>
            <a:r>
              <a:rPr lang="ja-JP" altLang="en-US" sz="1200" dirty="0" smtClean="0">
                <a:solidFill>
                  <a:srgbClr val="0070C0"/>
                </a:solidFill>
                <a:latin typeface="メイリオ"/>
                <a:ea typeface="メイリオ"/>
                <a:cs typeface="メイリオ"/>
              </a:rPr>
              <a:t>を共有することで、開発のスピードアップを実現できる。</a:t>
            </a:r>
            <a:endParaRPr kumimoji="1" lang="ja-JP" altLang="en-US" sz="1200" dirty="0">
              <a:solidFill>
                <a:srgbClr val="0070C0"/>
              </a:solidFill>
              <a:latin typeface="メイリオ"/>
              <a:ea typeface="メイリオ"/>
              <a:cs typeface="メイリオ"/>
            </a:endParaRPr>
          </a:p>
        </p:txBody>
      </p:sp>
      <p:pic>
        <p:nvPicPr>
          <p:cNvPr id="16" name="図 15" descr="docker-1024x34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4" y="3789040"/>
            <a:ext cx="3162339" cy="1071613"/>
          </a:xfrm>
          <a:prstGeom prst="rect">
            <a:avLst/>
          </a:prstGeom>
        </p:spPr>
      </p:pic>
      <p:sp>
        <p:nvSpPr>
          <p:cNvPr id="17" name="テキスト ボックス 16"/>
          <p:cNvSpPr txBox="1"/>
          <p:nvPr/>
        </p:nvSpPr>
        <p:spPr>
          <a:xfrm>
            <a:off x="3059832" y="4069062"/>
            <a:ext cx="1090363" cy="646331"/>
          </a:xfrm>
          <a:prstGeom prst="rect">
            <a:avLst/>
          </a:prstGeom>
          <a:noFill/>
        </p:spPr>
        <p:txBody>
          <a:bodyPr wrap="none" rtlCol="0">
            <a:spAutoFit/>
          </a:bodyPr>
          <a:lstStyle/>
          <a:p>
            <a:r>
              <a:rPr kumimoji="1" lang="en-US" altLang="ja-JP" sz="3600" dirty="0" smtClean="0">
                <a:solidFill>
                  <a:schemeClr val="accent3">
                    <a:lumMod val="50000"/>
                  </a:schemeClr>
                </a:solidFill>
                <a:latin typeface="Avenir Black"/>
                <a:cs typeface="Avenir Black"/>
              </a:rPr>
              <a:t>Hub</a:t>
            </a:r>
            <a:endParaRPr kumimoji="1" lang="ja-JP" altLang="en-US" sz="3600" dirty="0">
              <a:solidFill>
                <a:schemeClr val="accent3">
                  <a:lumMod val="50000"/>
                </a:schemeClr>
              </a:solidFill>
              <a:latin typeface="Avenir Black"/>
              <a:cs typeface="Avenir Black"/>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696" y="1385036"/>
            <a:ext cx="4895648" cy="2353816"/>
          </a:xfrm>
          <a:prstGeom prst="rect">
            <a:avLst/>
          </a:prstGeom>
          <a:effectLst>
            <a:outerShdw blurRad="50800" dist="38100" dir="2700000" algn="tl" rotWithShape="0">
              <a:prstClr val="black">
                <a:alpha val="40000"/>
              </a:prstClr>
            </a:outerShdw>
          </a:effectLst>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638" y="1556792"/>
            <a:ext cx="4467866" cy="43924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56552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p:cNvSpPr/>
          <p:nvPr/>
        </p:nvSpPr>
        <p:spPr>
          <a:xfrm>
            <a:off x="2123726" y="4627301"/>
            <a:ext cx="1977374" cy="1523139"/>
          </a:xfrm>
          <a:prstGeom prst="rect">
            <a:avLst/>
          </a:prstGeom>
          <a:solidFill>
            <a:schemeClr val="accent5">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正方形/長方形 31"/>
          <p:cNvSpPr/>
          <p:nvPr/>
        </p:nvSpPr>
        <p:spPr>
          <a:xfrm>
            <a:off x="4101101" y="3613109"/>
            <a:ext cx="1944213" cy="2537331"/>
          </a:xfrm>
          <a:prstGeom prst="rect">
            <a:avLst/>
          </a:prstGeom>
          <a:solidFill>
            <a:schemeClr val="accent5">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正方形/長方形 32"/>
          <p:cNvSpPr/>
          <p:nvPr/>
        </p:nvSpPr>
        <p:spPr>
          <a:xfrm>
            <a:off x="6038633" y="3043126"/>
            <a:ext cx="1428961" cy="3107315"/>
          </a:xfrm>
          <a:prstGeom prst="rect">
            <a:avLst/>
          </a:prstGeom>
          <a:solidFill>
            <a:schemeClr val="accent5">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7470704" y="2611077"/>
            <a:ext cx="1488968" cy="3539363"/>
          </a:xfrm>
          <a:prstGeom prst="rect">
            <a:avLst/>
          </a:prstGeom>
          <a:solidFill>
            <a:schemeClr val="accent5">
              <a:lumMod val="40000"/>
              <a:lumOff val="6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79512" y="836712"/>
            <a:ext cx="1944216" cy="5302758"/>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2123727" y="836712"/>
            <a:ext cx="1977373" cy="3790589"/>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4074294" y="836713"/>
            <a:ext cx="1971020" cy="2776396"/>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正方形/長方形 28"/>
          <p:cNvSpPr/>
          <p:nvPr/>
        </p:nvSpPr>
        <p:spPr>
          <a:xfrm>
            <a:off x="6003493" y="836713"/>
            <a:ext cx="1473756" cy="2206413"/>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正方形/長方形 29"/>
          <p:cNvSpPr/>
          <p:nvPr/>
        </p:nvSpPr>
        <p:spPr>
          <a:xfrm>
            <a:off x="7485916" y="836713"/>
            <a:ext cx="1473756" cy="2206413"/>
          </a:xfrm>
          <a:prstGeom prst="rect">
            <a:avLst/>
          </a:prstGeom>
          <a:solidFill>
            <a:srgbClr val="FFFED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タイトル 40"/>
          <p:cNvSpPr>
            <a:spLocks noGrp="1"/>
          </p:cNvSpPr>
          <p:nvPr>
            <p:ph type="title"/>
          </p:nvPr>
        </p:nvSpPr>
        <p:spPr/>
        <p:txBody>
          <a:bodyPr/>
          <a:lstStyle/>
          <a:p>
            <a:r>
              <a:rPr kumimoji="1" lang="ja-JP" altLang="en-US" dirty="0" smtClean="0"/>
              <a:t>システム資産・運用の歴史的変遷</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sp>
        <p:nvSpPr>
          <p:cNvPr id="3" name="正方形/長方形 2"/>
          <p:cNvSpPr/>
          <p:nvPr/>
        </p:nvSpPr>
        <p:spPr>
          <a:xfrm>
            <a:off x="231394" y="2683087"/>
            <a:ext cx="1833763" cy="8229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アプリケーション</a:t>
            </a:r>
            <a:endParaRPr kumimoji="1" lang="ja-JP" altLang="en-US" sz="1100" b="1" dirty="0">
              <a:solidFill>
                <a:srgbClr val="FFFFFF"/>
              </a:solidFill>
              <a:latin typeface="Meiryo" charset="-128"/>
              <a:ea typeface="Meiryo" charset="-128"/>
              <a:cs typeface="Meiryo" charset="-128"/>
            </a:endParaRPr>
          </a:p>
        </p:txBody>
      </p:sp>
      <p:sp>
        <p:nvSpPr>
          <p:cNvPr id="4" name="正方形/長方形 3"/>
          <p:cNvSpPr/>
          <p:nvPr/>
        </p:nvSpPr>
        <p:spPr>
          <a:xfrm>
            <a:off x="231394" y="3701168"/>
            <a:ext cx="1833762" cy="82511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プラットフォーム</a:t>
            </a:r>
            <a:endParaRPr kumimoji="1" lang="ja-JP" altLang="en-US" sz="1100" b="1" dirty="0">
              <a:solidFill>
                <a:srgbClr val="FFFFFF"/>
              </a:solidFill>
              <a:latin typeface="Meiryo" charset="-128"/>
              <a:ea typeface="Meiryo" charset="-128"/>
              <a:cs typeface="Meiryo" charset="-128"/>
            </a:endParaRPr>
          </a:p>
        </p:txBody>
      </p:sp>
      <p:sp>
        <p:nvSpPr>
          <p:cNvPr id="5" name="正方形/長方形 4"/>
          <p:cNvSpPr/>
          <p:nvPr/>
        </p:nvSpPr>
        <p:spPr>
          <a:xfrm>
            <a:off x="231393" y="4721440"/>
            <a:ext cx="1833763" cy="82511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solidFill>
                  <a:srgbClr val="FFFFFF"/>
                </a:solidFill>
                <a:latin typeface="Meiryo" charset="-128"/>
                <a:ea typeface="Meiryo" charset="-128"/>
                <a:cs typeface="Meiryo" charset="-128"/>
              </a:rPr>
              <a:t>インフラストラクチャ</a:t>
            </a:r>
            <a:endParaRPr kumimoji="1" lang="ja-JP" altLang="en-US" sz="1200" b="1" dirty="0">
              <a:solidFill>
                <a:srgbClr val="FFFFFF"/>
              </a:solidFill>
              <a:latin typeface="Meiryo" charset="-128"/>
              <a:ea typeface="Meiryo" charset="-128"/>
              <a:cs typeface="Meiryo" charset="-128"/>
            </a:endParaRPr>
          </a:p>
        </p:txBody>
      </p:sp>
      <p:sp>
        <p:nvSpPr>
          <p:cNvPr id="6" name="正方形/長方形 5"/>
          <p:cNvSpPr/>
          <p:nvPr/>
        </p:nvSpPr>
        <p:spPr>
          <a:xfrm>
            <a:off x="231394" y="1386942"/>
            <a:ext cx="1833763" cy="50315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smtClean="0">
                <a:solidFill>
                  <a:srgbClr val="009051"/>
                </a:solidFill>
                <a:latin typeface="Meiryo" charset="-128"/>
                <a:ea typeface="Meiryo" charset="-128"/>
                <a:cs typeface="Meiryo" charset="-128"/>
              </a:rPr>
              <a:t>ビジネス・プロセス</a:t>
            </a:r>
            <a:endParaRPr kumimoji="1" lang="ja-JP" altLang="en-US" sz="1200" b="1" dirty="0">
              <a:solidFill>
                <a:srgbClr val="009051"/>
              </a:solidFill>
              <a:latin typeface="Meiryo" charset="-128"/>
              <a:ea typeface="Meiryo" charset="-128"/>
              <a:cs typeface="Meiryo" charset="-128"/>
            </a:endParaRPr>
          </a:p>
        </p:txBody>
      </p:sp>
      <p:sp>
        <p:nvSpPr>
          <p:cNvPr id="8" name="円柱 7"/>
          <p:cNvSpPr/>
          <p:nvPr/>
        </p:nvSpPr>
        <p:spPr>
          <a:xfrm>
            <a:off x="827584" y="2107022"/>
            <a:ext cx="648073" cy="380826"/>
          </a:xfrm>
          <a:prstGeom prst="can">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smtClean="0">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9" name="正方形/長方形 8"/>
          <p:cNvSpPr/>
          <p:nvPr/>
        </p:nvSpPr>
        <p:spPr>
          <a:xfrm>
            <a:off x="2195736" y="2683087"/>
            <a:ext cx="1833763" cy="8229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アプリケーション</a:t>
            </a:r>
            <a:endParaRPr kumimoji="1" lang="ja-JP" altLang="en-US" sz="1100" b="1" dirty="0">
              <a:solidFill>
                <a:srgbClr val="FFFFFF"/>
              </a:solidFill>
              <a:latin typeface="Meiryo" charset="-128"/>
              <a:ea typeface="Meiryo" charset="-128"/>
              <a:cs typeface="Meiryo" charset="-128"/>
            </a:endParaRPr>
          </a:p>
        </p:txBody>
      </p:sp>
      <p:sp>
        <p:nvSpPr>
          <p:cNvPr id="10" name="正方形/長方形 9"/>
          <p:cNvSpPr/>
          <p:nvPr/>
        </p:nvSpPr>
        <p:spPr>
          <a:xfrm>
            <a:off x="2195736" y="3701168"/>
            <a:ext cx="1833762" cy="82511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プラットフォーム</a:t>
            </a:r>
            <a:endParaRPr kumimoji="1" lang="ja-JP" altLang="en-US" sz="1100" b="1" dirty="0">
              <a:solidFill>
                <a:srgbClr val="FFFFFF"/>
              </a:solidFill>
              <a:latin typeface="Meiryo" charset="-128"/>
              <a:ea typeface="Meiryo" charset="-128"/>
              <a:cs typeface="Meiryo" charset="-128"/>
            </a:endParaRPr>
          </a:p>
        </p:txBody>
      </p:sp>
      <p:sp>
        <p:nvSpPr>
          <p:cNvPr id="11" name="正方形/長方形 10"/>
          <p:cNvSpPr/>
          <p:nvPr/>
        </p:nvSpPr>
        <p:spPr>
          <a:xfrm>
            <a:off x="2195735" y="4721440"/>
            <a:ext cx="1833763" cy="82511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smtClean="0">
                <a:solidFill>
                  <a:srgbClr val="FFFFFF"/>
                </a:solidFill>
                <a:latin typeface="Meiryo" charset="-128"/>
                <a:ea typeface="Meiryo" charset="-128"/>
                <a:cs typeface="Meiryo" charset="-128"/>
              </a:rPr>
              <a:t>IaaS</a:t>
            </a:r>
            <a:endParaRPr kumimoji="1" lang="en-US" altLang="ja-JP" sz="2400" b="1" dirty="0" smtClean="0">
              <a:solidFill>
                <a:srgbClr val="FFFFFF"/>
              </a:solidFill>
              <a:latin typeface="Meiryo" charset="-128"/>
              <a:ea typeface="Meiryo" charset="-128"/>
              <a:cs typeface="Meiryo" charset="-128"/>
            </a:endParaRPr>
          </a:p>
        </p:txBody>
      </p:sp>
      <p:sp>
        <p:nvSpPr>
          <p:cNvPr id="12" name="正方形/長方形 11"/>
          <p:cNvSpPr/>
          <p:nvPr/>
        </p:nvSpPr>
        <p:spPr>
          <a:xfrm>
            <a:off x="2195736" y="1386942"/>
            <a:ext cx="1833763" cy="50315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smtClean="0">
                <a:solidFill>
                  <a:srgbClr val="009051"/>
                </a:solidFill>
                <a:latin typeface="Meiryo" charset="-128"/>
                <a:ea typeface="Meiryo" charset="-128"/>
                <a:cs typeface="Meiryo" charset="-128"/>
              </a:rPr>
              <a:t>ビジネス・プロセス</a:t>
            </a:r>
            <a:endParaRPr kumimoji="1" lang="ja-JP" altLang="en-US" sz="1200" b="1" dirty="0">
              <a:solidFill>
                <a:srgbClr val="009051"/>
              </a:solidFill>
              <a:latin typeface="Meiryo" charset="-128"/>
              <a:ea typeface="Meiryo" charset="-128"/>
              <a:cs typeface="Meiryo" charset="-128"/>
            </a:endParaRPr>
          </a:p>
        </p:txBody>
      </p:sp>
      <p:sp>
        <p:nvSpPr>
          <p:cNvPr id="13" name="円柱 12"/>
          <p:cNvSpPr/>
          <p:nvPr/>
        </p:nvSpPr>
        <p:spPr>
          <a:xfrm>
            <a:off x="2536553" y="2107099"/>
            <a:ext cx="1152128" cy="380826"/>
          </a:xfrm>
          <a:prstGeom prst="can">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smtClean="0">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14" name="正方形/長方形 13"/>
          <p:cNvSpPr/>
          <p:nvPr/>
        </p:nvSpPr>
        <p:spPr>
          <a:xfrm>
            <a:off x="4160077" y="2683087"/>
            <a:ext cx="1833763" cy="82291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アプリケーション</a:t>
            </a:r>
            <a:endParaRPr kumimoji="1" lang="ja-JP" altLang="en-US" sz="1100" b="1" dirty="0">
              <a:solidFill>
                <a:srgbClr val="FFFFFF"/>
              </a:solidFill>
              <a:latin typeface="Meiryo" charset="-128"/>
              <a:ea typeface="Meiryo" charset="-128"/>
              <a:cs typeface="Meiryo" charset="-128"/>
            </a:endParaRPr>
          </a:p>
        </p:txBody>
      </p:sp>
      <p:sp>
        <p:nvSpPr>
          <p:cNvPr id="17" name="正方形/長方形 16"/>
          <p:cNvSpPr/>
          <p:nvPr/>
        </p:nvSpPr>
        <p:spPr>
          <a:xfrm>
            <a:off x="4160077" y="1386942"/>
            <a:ext cx="1833763" cy="50315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smtClean="0">
                <a:solidFill>
                  <a:srgbClr val="009051"/>
                </a:solidFill>
                <a:latin typeface="Meiryo" charset="-128"/>
                <a:ea typeface="Meiryo" charset="-128"/>
                <a:cs typeface="Meiryo" charset="-128"/>
              </a:rPr>
              <a:t>ビジネス・プロセス</a:t>
            </a:r>
            <a:endParaRPr kumimoji="1" lang="ja-JP" altLang="en-US" sz="1200" b="1" dirty="0">
              <a:solidFill>
                <a:srgbClr val="009051"/>
              </a:solidFill>
              <a:latin typeface="Meiryo" charset="-128"/>
              <a:ea typeface="Meiryo" charset="-128"/>
              <a:cs typeface="Meiryo" charset="-128"/>
            </a:endParaRPr>
          </a:p>
        </p:txBody>
      </p:sp>
      <p:sp>
        <p:nvSpPr>
          <p:cNvPr id="18" name="円柱 17"/>
          <p:cNvSpPr/>
          <p:nvPr/>
        </p:nvSpPr>
        <p:spPr>
          <a:xfrm>
            <a:off x="4160075" y="2107099"/>
            <a:ext cx="1833763" cy="380826"/>
          </a:xfrm>
          <a:prstGeom prst="can">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smtClean="0">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19" name="正方形/長方形 18"/>
          <p:cNvSpPr/>
          <p:nvPr/>
        </p:nvSpPr>
        <p:spPr>
          <a:xfrm>
            <a:off x="7485916" y="2683087"/>
            <a:ext cx="1407163" cy="2863463"/>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smtClean="0">
                <a:solidFill>
                  <a:srgbClr val="FFFFFF"/>
                </a:solidFill>
                <a:latin typeface="Meiryo" charset="-128"/>
                <a:ea typeface="Meiryo" charset="-128"/>
                <a:cs typeface="Meiryo" charset="-128"/>
              </a:rPr>
              <a:t>SaaS</a:t>
            </a:r>
            <a:endParaRPr kumimoji="1" lang="ja-JP" altLang="en-US" sz="2400" b="1" dirty="0">
              <a:solidFill>
                <a:srgbClr val="FFFFFF"/>
              </a:solidFill>
              <a:latin typeface="Meiryo" charset="-128"/>
              <a:ea typeface="Meiryo" charset="-128"/>
              <a:cs typeface="Meiryo" charset="-128"/>
            </a:endParaRPr>
          </a:p>
        </p:txBody>
      </p:sp>
      <p:sp>
        <p:nvSpPr>
          <p:cNvPr id="21" name="正方形/長方形 20"/>
          <p:cNvSpPr/>
          <p:nvPr/>
        </p:nvSpPr>
        <p:spPr>
          <a:xfrm>
            <a:off x="6124416" y="1386942"/>
            <a:ext cx="2768064" cy="50315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smtClean="0">
                <a:solidFill>
                  <a:srgbClr val="009051"/>
                </a:solidFill>
                <a:latin typeface="Meiryo" charset="-128"/>
                <a:ea typeface="Meiryo" charset="-128"/>
                <a:cs typeface="Meiryo" charset="-128"/>
              </a:rPr>
              <a:t>ビジネス・プロセス</a:t>
            </a:r>
            <a:endParaRPr kumimoji="1" lang="ja-JP" altLang="en-US" sz="1200" b="1" dirty="0">
              <a:solidFill>
                <a:srgbClr val="009051"/>
              </a:solidFill>
              <a:latin typeface="Meiryo" charset="-128"/>
              <a:ea typeface="Meiryo" charset="-128"/>
              <a:cs typeface="Meiryo" charset="-128"/>
            </a:endParaRPr>
          </a:p>
        </p:txBody>
      </p:sp>
      <p:sp>
        <p:nvSpPr>
          <p:cNvPr id="22" name="円柱 21"/>
          <p:cNvSpPr/>
          <p:nvPr/>
        </p:nvSpPr>
        <p:spPr>
          <a:xfrm>
            <a:off x="6124414" y="1963007"/>
            <a:ext cx="2768064" cy="613960"/>
          </a:xfrm>
          <a:prstGeom prst="can">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b="1" smtClean="0">
                <a:solidFill>
                  <a:srgbClr val="FFFFFF"/>
                </a:solidFill>
                <a:latin typeface="Meiryo" charset="-128"/>
                <a:ea typeface="Meiryo" charset="-128"/>
                <a:cs typeface="Meiryo" charset="-128"/>
              </a:rPr>
              <a:t>データ</a:t>
            </a:r>
            <a:endParaRPr kumimoji="1" lang="ja-JP" altLang="en-US" sz="1000" b="1" dirty="0">
              <a:solidFill>
                <a:srgbClr val="FFFFFF"/>
              </a:solidFill>
              <a:latin typeface="Meiryo" charset="-128"/>
              <a:ea typeface="Meiryo" charset="-128"/>
              <a:cs typeface="Meiryo" charset="-128"/>
            </a:endParaRPr>
          </a:p>
        </p:txBody>
      </p:sp>
      <p:sp>
        <p:nvSpPr>
          <p:cNvPr id="15" name="正方形/長方形 14"/>
          <p:cNvSpPr/>
          <p:nvPr/>
        </p:nvSpPr>
        <p:spPr>
          <a:xfrm>
            <a:off x="4160076" y="3701168"/>
            <a:ext cx="1833762" cy="184538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smtClean="0">
                <a:solidFill>
                  <a:srgbClr val="FFFFFF"/>
                </a:solidFill>
                <a:latin typeface="Meiryo" charset="-128"/>
                <a:ea typeface="Meiryo" charset="-128"/>
                <a:cs typeface="Meiryo" charset="-128"/>
              </a:rPr>
              <a:t>PaaS</a:t>
            </a:r>
            <a:endParaRPr kumimoji="1" lang="ja-JP" altLang="en-US" sz="2400" b="1" dirty="0">
              <a:solidFill>
                <a:srgbClr val="FFFFFF"/>
              </a:solidFill>
              <a:latin typeface="Meiryo" charset="-128"/>
              <a:ea typeface="Meiryo" charset="-128"/>
              <a:cs typeface="Meiryo" charset="-128"/>
            </a:endParaRPr>
          </a:p>
        </p:txBody>
      </p:sp>
      <p:sp>
        <p:nvSpPr>
          <p:cNvPr id="23" name="正方形/長方形 22"/>
          <p:cNvSpPr/>
          <p:nvPr/>
        </p:nvSpPr>
        <p:spPr>
          <a:xfrm>
            <a:off x="6124413" y="3701168"/>
            <a:ext cx="1316707" cy="1845382"/>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b="1" dirty="0" smtClean="0">
                <a:solidFill>
                  <a:srgbClr val="FFFFFF"/>
                </a:solidFill>
                <a:latin typeface="Meiryo" charset="-128"/>
                <a:ea typeface="Meiryo" charset="-128"/>
                <a:cs typeface="Meiryo" charset="-128"/>
              </a:rPr>
              <a:t>PaaS</a:t>
            </a:r>
            <a:endParaRPr kumimoji="1" lang="ja-JP" altLang="en-US" sz="2400" b="1" dirty="0">
              <a:solidFill>
                <a:srgbClr val="FFFFFF"/>
              </a:solidFill>
              <a:latin typeface="Meiryo" charset="-128"/>
              <a:ea typeface="Meiryo" charset="-128"/>
              <a:cs typeface="Meiryo" charset="-128"/>
            </a:endParaRPr>
          </a:p>
        </p:txBody>
      </p:sp>
      <p:sp>
        <p:nvSpPr>
          <p:cNvPr id="24" name="正方形/長方形 23"/>
          <p:cNvSpPr/>
          <p:nvPr/>
        </p:nvSpPr>
        <p:spPr>
          <a:xfrm>
            <a:off x="6124413" y="2688132"/>
            <a:ext cx="1316708" cy="42530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smtClean="0">
                <a:solidFill>
                  <a:srgbClr val="FFFFFF"/>
                </a:solidFill>
                <a:latin typeface="Meiryo" charset="-128"/>
                <a:ea typeface="Meiryo" charset="-128"/>
                <a:cs typeface="Meiryo" charset="-128"/>
              </a:rPr>
              <a:t>アプリケーション</a:t>
            </a:r>
            <a:endParaRPr kumimoji="1" lang="en-US" altLang="ja-JP" sz="1100" b="1" dirty="0" smtClean="0">
              <a:solidFill>
                <a:srgbClr val="FFFFFF"/>
              </a:solidFill>
              <a:latin typeface="Meiryo" charset="-128"/>
              <a:ea typeface="Meiryo" charset="-128"/>
              <a:cs typeface="Meiryo" charset="-128"/>
            </a:endParaRPr>
          </a:p>
        </p:txBody>
      </p:sp>
      <p:sp>
        <p:nvSpPr>
          <p:cNvPr id="25" name="正方形/長方形 24"/>
          <p:cNvSpPr/>
          <p:nvPr/>
        </p:nvSpPr>
        <p:spPr>
          <a:xfrm>
            <a:off x="6124413" y="3147547"/>
            <a:ext cx="2119995" cy="358460"/>
          </a:xfrm>
          <a:prstGeom prst="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b="1" smtClean="0">
                <a:solidFill>
                  <a:srgbClr val="FFFFFF"/>
                </a:solidFill>
                <a:latin typeface="Meiryo" charset="-128"/>
                <a:ea typeface="Meiryo" charset="-128"/>
                <a:cs typeface="Meiryo" charset="-128"/>
              </a:rPr>
              <a:t>API</a:t>
            </a:r>
            <a:endParaRPr kumimoji="1" lang="ja-JP" altLang="en-US" sz="1100" b="1" dirty="0">
              <a:solidFill>
                <a:srgbClr val="FFFFFF"/>
              </a:solidFill>
              <a:latin typeface="Meiryo" charset="-128"/>
              <a:ea typeface="Meiryo" charset="-128"/>
              <a:cs typeface="Meiryo" charset="-128"/>
            </a:endParaRPr>
          </a:p>
        </p:txBody>
      </p:sp>
      <p:sp>
        <p:nvSpPr>
          <p:cNvPr id="35" name="テキスト ボックス 34"/>
          <p:cNvSpPr txBox="1"/>
          <p:nvPr/>
        </p:nvSpPr>
        <p:spPr>
          <a:xfrm>
            <a:off x="3102070" y="887383"/>
            <a:ext cx="2954655" cy="461665"/>
          </a:xfrm>
          <a:prstGeom prst="rect">
            <a:avLst/>
          </a:prstGeom>
          <a:noFill/>
        </p:spPr>
        <p:txBody>
          <a:bodyPr wrap="none" rtlCol="0">
            <a:spAutoFit/>
          </a:bodyPr>
          <a:lstStyle/>
          <a:p>
            <a:r>
              <a:rPr kumimoji="1" lang="ja-JP" altLang="en-US" sz="2400" b="1" smtClean="0">
                <a:solidFill>
                  <a:srgbClr val="009051"/>
                </a:solidFill>
                <a:latin typeface="Meiryo" charset="-128"/>
                <a:ea typeface="Meiryo" charset="-128"/>
                <a:cs typeface="Meiryo" charset="-128"/>
              </a:rPr>
              <a:t>自社資産・自社運用</a:t>
            </a:r>
            <a:endParaRPr kumimoji="1" lang="ja-JP" altLang="en-US" sz="2400" b="1" dirty="0">
              <a:solidFill>
                <a:srgbClr val="009051"/>
              </a:solidFill>
              <a:latin typeface="Meiryo" charset="-128"/>
              <a:ea typeface="Meiryo" charset="-128"/>
              <a:cs typeface="Meiryo" charset="-128"/>
            </a:endParaRPr>
          </a:p>
        </p:txBody>
      </p:sp>
      <p:sp>
        <p:nvSpPr>
          <p:cNvPr id="36" name="テキスト ボックス 35"/>
          <p:cNvSpPr txBox="1"/>
          <p:nvPr/>
        </p:nvSpPr>
        <p:spPr>
          <a:xfrm>
            <a:off x="3102069" y="5631631"/>
            <a:ext cx="2954655" cy="461665"/>
          </a:xfrm>
          <a:prstGeom prst="rect">
            <a:avLst/>
          </a:prstGeom>
          <a:noFill/>
        </p:spPr>
        <p:txBody>
          <a:bodyPr wrap="none" rtlCol="0">
            <a:spAutoFit/>
          </a:bodyPr>
          <a:lstStyle/>
          <a:p>
            <a:r>
              <a:rPr kumimoji="1" lang="ja-JP" altLang="en-US" sz="2400" b="1" smtClean="0">
                <a:solidFill>
                  <a:srgbClr val="002060"/>
                </a:solidFill>
                <a:latin typeface="Meiryo" charset="-128"/>
                <a:ea typeface="Meiryo" charset="-128"/>
                <a:cs typeface="Meiryo" charset="-128"/>
              </a:rPr>
              <a:t>サービス・運用委託</a:t>
            </a:r>
            <a:endParaRPr kumimoji="1" lang="ja-JP" altLang="en-US" sz="2400" b="1" dirty="0">
              <a:solidFill>
                <a:srgbClr val="002060"/>
              </a:solidFill>
              <a:latin typeface="Meiryo" charset="-128"/>
              <a:ea typeface="Meiryo" charset="-128"/>
              <a:cs typeface="Meiryo" charset="-128"/>
            </a:endParaRPr>
          </a:p>
        </p:txBody>
      </p:sp>
      <p:sp>
        <p:nvSpPr>
          <p:cNvPr id="37" name="テキスト ボックス 36"/>
          <p:cNvSpPr txBox="1"/>
          <p:nvPr/>
        </p:nvSpPr>
        <p:spPr>
          <a:xfrm>
            <a:off x="158567" y="6193189"/>
            <a:ext cx="883575" cy="369332"/>
          </a:xfrm>
          <a:prstGeom prst="rect">
            <a:avLst/>
          </a:prstGeom>
          <a:noFill/>
        </p:spPr>
        <p:txBody>
          <a:bodyPr wrap="none" rtlCol="0">
            <a:spAutoFit/>
          </a:bodyPr>
          <a:lstStyle/>
          <a:p>
            <a:r>
              <a:rPr kumimoji="1" lang="en-US" altLang="ja-JP" smtClean="0">
                <a:solidFill>
                  <a:schemeClr val="tx1">
                    <a:lumMod val="50000"/>
                    <a:lumOff val="50000"/>
                  </a:schemeClr>
                </a:solidFill>
              </a:rPr>
              <a:t>1960〜</a:t>
            </a:r>
            <a:endParaRPr kumimoji="1" lang="ja-JP" altLang="en-US" dirty="0">
              <a:solidFill>
                <a:schemeClr val="tx1">
                  <a:lumMod val="50000"/>
                  <a:lumOff val="50000"/>
                </a:schemeClr>
              </a:solidFill>
            </a:endParaRPr>
          </a:p>
        </p:txBody>
      </p:sp>
      <p:sp>
        <p:nvSpPr>
          <p:cNvPr id="38" name="テキスト ボックス 37"/>
          <p:cNvSpPr txBox="1"/>
          <p:nvPr/>
        </p:nvSpPr>
        <p:spPr>
          <a:xfrm>
            <a:off x="2084752" y="6194280"/>
            <a:ext cx="883575" cy="369332"/>
          </a:xfrm>
          <a:prstGeom prst="rect">
            <a:avLst/>
          </a:prstGeom>
          <a:noFill/>
        </p:spPr>
        <p:txBody>
          <a:bodyPr wrap="none" rtlCol="0">
            <a:spAutoFit/>
          </a:bodyPr>
          <a:lstStyle/>
          <a:p>
            <a:r>
              <a:rPr kumimoji="1" lang="en-US" altLang="ja-JP" smtClean="0">
                <a:solidFill>
                  <a:schemeClr val="tx1">
                    <a:lumMod val="50000"/>
                    <a:lumOff val="50000"/>
                  </a:schemeClr>
                </a:solidFill>
              </a:rPr>
              <a:t>2010</a:t>
            </a:r>
            <a:r>
              <a:rPr kumimoji="1" lang="en-US" altLang="ja-JP" dirty="0" smtClean="0">
                <a:solidFill>
                  <a:schemeClr val="tx1">
                    <a:lumMod val="50000"/>
                    <a:lumOff val="50000"/>
                  </a:schemeClr>
                </a:solidFill>
              </a:rPr>
              <a:t>〜</a:t>
            </a:r>
            <a:endParaRPr kumimoji="1" lang="ja-JP" altLang="en-US" dirty="0">
              <a:solidFill>
                <a:schemeClr val="tx1">
                  <a:lumMod val="50000"/>
                  <a:lumOff val="50000"/>
                </a:schemeClr>
              </a:solidFill>
            </a:endParaRPr>
          </a:p>
        </p:txBody>
      </p:sp>
      <p:sp>
        <p:nvSpPr>
          <p:cNvPr id="39" name="テキスト ボックス 38"/>
          <p:cNvSpPr txBox="1"/>
          <p:nvPr/>
        </p:nvSpPr>
        <p:spPr>
          <a:xfrm>
            <a:off x="4101100" y="6191410"/>
            <a:ext cx="883575" cy="369332"/>
          </a:xfrm>
          <a:prstGeom prst="rect">
            <a:avLst/>
          </a:prstGeom>
          <a:noFill/>
        </p:spPr>
        <p:txBody>
          <a:bodyPr wrap="none" rtlCol="0">
            <a:spAutoFit/>
          </a:bodyPr>
          <a:lstStyle/>
          <a:p>
            <a:r>
              <a:rPr kumimoji="1" lang="en-US" altLang="ja-JP" smtClean="0">
                <a:solidFill>
                  <a:schemeClr val="tx1">
                    <a:lumMod val="50000"/>
                    <a:lumOff val="50000"/>
                  </a:schemeClr>
                </a:solidFill>
              </a:rPr>
              <a:t>2015〜</a:t>
            </a:r>
            <a:endParaRPr kumimoji="1" lang="ja-JP" altLang="en-US" dirty="0">
              <a:solidFill>
                <a:schemeClr val="tx1">
                  <a:lumMod val="50000"/>
                  <a:lumOff val="50000"/>
                </a:schemeClr>
              </a:solidFill>
            </a:endParaRPr>
          </a:p>
        </p:txBody>
      </p:sp>
      <p:sp>
        <p:nvSpPr>
          <p:cNvPr id="40" name="テキスト ボックス 39"/>
          <p:cNvSpPr txBox="1"/>
          <p:nvPr/>
        </p:nvSpPr>
        <p:spPr>
          <a:xfrm>
            <a:off x="6065728" y="6198377"/>
            <a:ext cx="883575" cy="369332"/>
          </a:xfrm>
          <a:prstGeom prst="rect">
            <a:avLst/>
          </a:prstGeom>
          <a:noFill/>
        </p:spPr>
        <p:txBody>
          <a:bodyPr wrap="none" rtlCol="0">
            <a:spAutoFit/>
          </a:bodyPr>
          <a:lstStyle/>
          <a:p>
            <a:r>
              <a:rPr kumimoji="1" lang="en-US" altLang="ja-JP" dirty="0" smtClean="0">
                <a:solidFill>
                  <a:schemeClr val="tx1">
                    <a:lumMod val="50000"/>
                    <a:lumOff val="50000"/>
                  </a:schemeClr>
                </a:solidFill>
              </a:rPr>
              <a:t>2016〜</a:t>
            </a:r>
            <a:endParaRPr kumimoji="1" lang="ja-JP" altLang="en-US" dirty="0">
              <a:solidFill>
                <a:schemeClr val="tx1">
                  <a:lumMod val="50000"/>
                  <a:lumOff val="50000"/>
                </a:schemeClr>
              </a:solidFill>
            </a:endParaRPr>
          </a:p>
        </p:txBody>
      </p:sp>
    </p:spTree>
    <p:extLst>
      <p:ext uri="{BB962C8B-B14F-4D97-AF65-F5344CB8AC3E}">
        <p14:creationId xmlns:p14="http://schemas.microsoft.com/office/powerpoint/2010/main" val="210909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rgbClr val="FFFFFF"/>
                </a:solidFill>
                <a:effectLst/>
                <a:latin typeface="メイリオ"/>
                <a:ea typeface="メイリオ"/>
                <a:cs typeface="メイリオ"/>
              </a:rPr>
              <a:t>API</a:t>
            </a:r>
            <a:r>
              <a:rPr lang="ja-JP" altLang="en-US" sz="2400" dirty="0" smtClean="0">
                <a:solidFill>
                  <a:srgbClr val="FFFFFF"/>
                </a:solidFill>
                <a:effectLst/>
                <a:latin typeface="メイリオ"/>
                <a:ea typeface="メイリオ"/>
                <a:cs typeface="メイリオ"/>
              </a:rPr>
              <a:t>エコノミー</a:t>
            </a:r>
            <a:endParaRPr lang="en-US" altLang="ja-JP" sz="2400" dirty="0">
              <a:solidFill>
                <a:srgbClr val="FFFFFF"/>
              </a:solidFill>
              <a:effectLst/>
              <a:latin typeface="メイリオ"/>
              <a:ea typeface="メイリオ"/>
              <a:cs typeface="メイリオ"/>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185023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571999" y="1351722"/>
            <a:ext cx="3896139" cy="1643270"/>
          </a:xfrm>
          <a:prstGeom prst="rect">
            <a:avLst/>
          </a:prstGeom>
          <a:solidFill>
            <a:schemeClr val="accent3">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　　　　</a:t>
            </a:r>
            <a:r>
              <a:rPr kumimoji="1" lang="en-US" altLang="ja-JP" sz="2000" dirty="0" smtClean="0">
                <a:solidFill>
                  <a:srgbClr val="FFFFFF"/>
                </a:solidFill>
                <a:latin typeface="Meiryo" charset="-128"/>
                <a:ea typeface="Meiryo" charset="-128"/>
                <a:cs typeface="Meiryo" charset="-128"/>
              </a:rPr>
              <a:t>   </a:t>
            </a:r>
            <a:r>
              <a:rPr kumimoji="1" lang="ja-JP" altLang="en-US" sz="2000" dirty="0" smtClean="0">
                <a:solidFill>
                  <a:srgbClr val="FFFFFF"/>
                </a:solidFill>
                <a:latin typeface="Meiryo" charset="-128"/>
                <a:ea typeface="Meiryo" charset="-128"/>
                <a:cs typeface="Meiryo" charset="-128"/>
              </a:rPr>
              <a:t>アプリケーション</a:t>
            </a:r>
            <a:r>
              <a:rPr kumimoji="1" lang="en-US" altLang="ja-JP" sz="2000" dirty="0" smtClean="0">
                <a:solidFill>
                  <a:srgbClr val="FFFFFF"/>
                </a:solidFill>
                <a:latin typeface="Meiryo" charset="-128"/>
                <a:ea typeface="Meiryo" charset="-128"/>
                <a:cs typeface="Meiryo" charset="-128"/>
              </a:rPr>
              <a:t>             </a:t>
            </a:r>
          </a:p>
          <a:p>
            <a:pPr algn="ctr"/>
            <a:r>
              <a:rPr lang="ja-JP" altLang="en-US" sz="2000" dirty="0">
                <a:solidFill>
                  <a:srgbClr val="FFFFFF"/>
                </a:solidFill>
                <a:latin typeface="Meiryo" charset="-128"/>
                <a:ea typeface="Meiryo" charset="-128"/>
                <a:cs typeface="Meiryo" charset="-128"/>
              </a:rPr>
              <a:t>　</a:t>
            </a:r>
            <a:r>
              <a:rPr lang="ja-JP" altLang="en-US" sz="2000" dirty="0" smtClean="0">
                <a:solidFill>
                  <a:srgbClr val="FFFFFF"/>
                </a:solidFill>
                <a:latin typeface="Meiryo" charset="-128"/>
                <a:ea typeface="Meiryo" charset="-128"/>
                <a:cs typeface="Meiryo" charset="-128"/>
              </a:rPr>
              <a:t>　　　</a:t>
            </a:r>
            <a:r>
              <a:rPr kumimoji="1" lang="ja-JP" altLang="en-US" sz="2000" dirty="0" smtClean="0">
                <a:solidFill>
                  <a:srgbClr val="FFFFFF"/>
                </a:solidFill>
                <a:latin typeface="Meiryo" charset="-128"/>
                <a:ea typeface="Meiryo" charset="-128"/>
                <a:cs typeface="Meiryo" charset="-128"/>
              </a:rPr>
              <a:t>プログラム</a:t>
            </a:r>
            <a:endParaRPr kumimoji="1" lang="ja-JP" altLang="en-US" sz="2000" dirty="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kumimoji="1" lang="en-US" altLang="ja-JP" dirty="0" smtClean="0"/>
              <a:t>API</a:t>
            </a:r>
            <a:r>
              <a:rPr kumimoji="1" lang="ja-JP" altLang="en-US" dirty="0" smtClean="0"/>
              <a:t>エコノミー</a:t>
            </a:r>
            <a:r>
              <a:rPr lang="ja-JP" altLang="en-US" dirty="0" smtClean="0"/>
              <a:t>（</a:t>
            </a:r>
            <a:r>
              <a:rPr lang="en-US" altLang="ja-JP" dirty="0" smtClean="0"/>
              <a:t>1</a:t>
            </a:r>
            <a:r>
              <a:rPr lang="ja-JP" altLang="en-US" dirty="0" smtClean="0"/>
              <a:t>）</a:t>
            </a:r>
            <a:endParaRPr kumimoji="1" lang="ja-JP" altLang="en-US" dirty="0"/>
          </a:p>
        </p:txBody>
      </p:sp>
      <p:sp>
        <p:nvSpPr>
          <p:cNvPr id="3" name="スライド番号プレースホルダー 2"/>
          <p:cNvSpPr>
            <a:spLocks noGrp="1"/>
          </p:cNvSpPr>
          <p:nvPr>
            <p:ph type="sldNum" sz="quarter" idx="4294967295"/>
          </p:nvPr>
        </p:nvSpPr>
        <p:spPr>
          <a:xfrm>
            <a:off x="6932246" y="6651702"/>
            <a:ext cx="2133600" cy="217800"/>
          </a:xfrm>
          <a:prstGeom prst="rect">
            <a:avLst/>
          </a:prstGeom>
        </p:spPr>
        <p:txBody>
          <a:bodyPr/>
          <a:lstStyle/>
          <a:p>
            <a:fld id="{8FF8CC5D-A65D-5946-99B5-645367A967AD}" type="slidenum">
              <a:rPr kumimoji="1" lang="ja-JP" altLang="en-US" smtClean="0"/>
              <a:t>24</a:t>
            </a:fld>
            <a:endParaRPr kumimoji="1" lang="ja-JP" altLang="en-US"/>
          </a:p>
        </p:txBody>
      </p:sp>
      <p:sp>
        <p:nvSpPr>
          <p:cNvPr id="5" name="正方形/長方形 4"/>
          <p:cNvSpPr/>
          <p:nvPr/>
        </p:nvSpPr>
        <p:spPr>
          <a:xfrm>
            <a:off x="675861" y="1351722"/>
            <a:ext cx="2468915" cy="1643270"/>
          </a:xfrm>
          <a:prstGeom prst="rect">
            <a:avLst/>
          </a:prstGeom>
          <a:solidFill>
            <a:schemeClr val="tx2">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アプリケーション</a:t>
            </a:r>
            <a:endParaRPr kumimoji="1" lang="en-US" altLang="ja-JP" sz="2000" dirty="0" smtClean="0">
              <a:solidFill>
                <a:srgbClr val="FFFFFF"/>
              </a:solidFill>
              <a:latin typeface="Meiryo" charset="-128"/>
              <a:ea typeface="Meiryo" charset="-128"/>
              <a:cs typeface="Meiryo" charset="-128"/>
            </a:endParaRPr>
          </a:p>
          <a:p>
            <a:pPr algn="ctr"/>
            <a:r>
              <a:rPr kumimoji="1" lang="ja-JP" altLang="en-US" sz="2000" dirty="0" smtClean="0">
                <a:solidFill>
                  <a:srgbClr val="FFFFFF"/>
                </a:solidFill>
                <a:latin typeface="Meiryo" charset="-128"/>
                <a:ea typeface="Meiryo" charset="-128"/>
                <a:cs typeface="Meiryo" charset="-128"/>
              </a:rPr>
              <a:t>プログラム</a:t>
            </a:r>
            <a:endParaRPr kumimoji="1" lang="ja-JP" altLang="en-US" sz="2000" dirty="0">
              <a:solidFill>
                <a:srgbClr val="FFFFFF"/>
              </a:solidFill>
              <a:latin typeface="Meiryo" charset="-128"/>
              <a:ea typeface="Meiryo" charset="-128"/>
              <a:cs typeface="Meiryo" charset="-128"/>
            </a:endParaRPr>
          </a:p>
        </p:txBody>
      </p:sp>
      <p:sp>
        <p:nvSpPr>
          <p:cNvPr id="6" name="正方形/長方形 5"/>
          <p:cNvSpPr/>
          <p:nvPr/>
        </p:nvSpPr>
        <p:spPr>
          <a:xfrm>
            <a:off x="4572000" y="1467333"/>
            <a:ext cx="1114264" cy="1404730"/>
          </a:xfrm>
          <a:prstGeom prst="rect">
            <a:avLst/>
          </a:prstGeom>
          <a:solidFill>
            <a:schemeClr val="accent3">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API</a:t>
            </a:r>
          </a:p>
          <a:p>
            <a:pPr algn="ctr"/>
            <a:r>
              <a:rPr lang="en-US" altLang="ja-JP" sz="1200" dirty="0" smtClean="0">
                <a:solidFill>
                  <a:srgbClr val="FFFFFF"/>
                </a:solidFill>
                <a:latin typeface="Meiryo" charset="-128"/>
                <a:ea typeface="Meiryo" charset="-128"/>
                <a:cs typeface="Meiryo" charset="-128"/>
              </a:rPr>
              <a:t>Application</a:t>
            </a:r>
          </a:p>
          <a:p>
            <a:pPr algn="ctr"/>
            <a:r>
              <a:rPr kumimoji="1" lang="en-US" altLang="ja-JP" sz="1200" dirty="0" smtClean="0">
                <a:solidFill>
                  <a:srgbClr val="FFFFFF"/>
                </a:solidFill>
                <a:latin typeface="Meiryo" charset="-128"/>
                <a:ea typeface="Meiryo" charset="-128"/>
                <a:cs typeface="Meiryo" charset="-128"/>
              </a:rPr>
              <a:t>Program</a:t>
            </a:r>
          </a:p>
          <a:p>
            <a:pPr algn="ctr"/>
            <a:r>
              <a:rPr lang="en-US" altLang="ja-JP" sz="1200" dirty="0" smtClean="0">
                <a:solidFill>
                  <a:srgbClr val="FFFFFF"/>
                </a:solidFill>
                <a:latin typeface="Meiryo" charset="-128"/>
                <a:ea typeface="Meiryo" charset="-128"/>
                <a:cs typeface="Meiryo" charset="-128"/>
              </a:rPr>
              <a:t>Interface</a:t>
            </a:r>
            <a:endParaRPr kumimoji="1" lang="ja-JP" altLang="en-US" sz="1200" dirty="0">
              <a:solidFill>
                <a:srgbClr val="FFFFFF"/>
              </a:solidFill>
              <a:latin typeface="Meiryo" charset="-128"/>
              <a:ea typeface="Meiryo" charset="-128"/>
              <a:cs typeface="Meiryo" charset="-128"/>
            </a:endParaRPr>
          </a:p>
        </p:txBody>
      </p:sp>
      <p:sp>
        <p:nvSpPr>
          <p:cNvPr id="9" name="右矢印 8"/>
          <p:cNvSpPr/>
          <p:nvPr/>
        </p:nvSpPr>
        <p:spPr>
          <a:xfrm>
            <a:off x="3008243" y="1717410"/>
            <a:ext cx="1683027" cy="285414"/>
          </a:xfrm>
          <a:prstGeom prst="rightArrow">
            <a:avLst/>
          </a:prstGeom>
          <a:solidFill>
            <a:schemeClr val="accent4">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右矢印 9"/>
          <p:cNvSpPr/>
          <p:nvPr/>
        </p:nvSpPr>
        <p:spPr>
          <a:xfrm rot="10800000">
            <a:off x="3008243" y="2378273"/>
            <a:ext cx="1683027" cy="285414"/>
          </a:xfrm>
          <a:prstGeom prst="rightArrow">
            <a:avLst/>
          </a:prstGeom>
          <a:solidFill>
            <a:srgbClr val="92D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テキスト ボックス 10"/>
          <p:cNvSpPr txBox="1"/>
          <p:nvPr/>
        </p:nvSpPr>
        <p:spPr>
          <a:xfrm>
            <a:off x="3157900" y="1495514"/>
            <a:ext cx="1383712" cy="307777"/>
          </a:xfrm>
          <a:prstGeom prst="rect">
            <a:avLst/>
          </a:prstGeom>
          <a:noFill/>
        </p:spPr>
        <p:txBody>
          <a:bodyPr wrap="none" rtlCol="0">
            <a:spAutoFit/>
          </a:bodyPr>
          <a:lstStyle/>
          <a:p>
            <a:pPr algn="ctr"/>
            <a:r>
              <a:rPr kumimoji="1" lang="en-US" altLang="ja-JP" sz="1400" smtClean="0">
                <a:solidFill>
                  <a:srgbClr val="7030A0"/>
                </a:solidFill>
                <a:latin typeface="Meiryo" charset="-128"/>
                <a:ea typeface="Meiryo" charset="-128"/>
                <a:cs typeface="Meiryo" charset="-128"/>
              </a:rPr>
              <a:t>API</a:t>
            </a:r>
            <a:r>
              <a:rPr kumimoji="1" lang="ja-JP" altLang="en-US" sz="1400" dirty="0" smtClean="0">
                <a:solidFill>
                  <a:srgbClr val="7030A0"/>
                </a:solidFill>
                <a:latin typeface="Meiryo" charset="-128"/>
                <a:ea typeface="Meiryo" charset="-128"/>
                <a:cs typeface="Meiryo" charset="-128"/>
              </a:rPr>
              <a:t>の呼び出し</a:t>
            </a:r>
            <a:endParaRPr kumimoji="1" lang="ja-JP" altLang="en-US" sz="1400" dirty="0">
              <a:solidFill>
                <a:srgbClr val="7030A0"/>
              </a:solidFill>
              <a:latin typeface="Meiryo" charset="-128"/>
              <a:ea typeface="Meiryo" charset="-128"/>
              <a:cs typeface="Meiryo" charset="-128"/>
            </a:endParaRPr>
          </a:p>
        </p:txBody>
      </p:sp>
      <p:sp>
        <p:nvSpPr>
          <p:cNvPr id="12" name="テキスト ボックス 11"/>
          <p:cNvSpPr txBox="1"/>
          <p:nvPr/>
        </p:nvSpPr>
        <p:spPr>
          <a:xfrm>
            <a:off x="3218813" y="2675451"/>
            <a:ext cx="1261884" cy="307777"/>
          </a:xfrm>
          <a:prstGeom prst="rect">
            <a:avLst/>
          </a:prstGeom>
          <a:noFill/>
        </p:spPr>
        <p:txBody>
          <a:bodyPr wrap="none" rtlCol="0">
            <a:spAutoFit/>
          </a:bodyPr>
          <a:lstStyle/>
          <a:p>
            <a:pPr algn="ctr"/>
            <a:r>
              <a:rPr lang="ja-JP" altLang="en-US" sz="1400" dirty="0" smtClean="0">
                <a:solidFill>
                  <a:srgbClr val="00B050"/>
                </a:solidFill>
                <a:latin typeface="Meiryo" charset="-128"/>
                <a:ea typeface="Meiryo" charset="-128"/>
                <a:cs typeface="Meiryo" charset="-128"/>
              </a:rPr>
              <a:t>戻り値の返信</a:t>
            </a:r>
            <a:endParaRPr kumimoji="1" lang="ja-JP" altLang="en-US" sz="1400" dirty="0">
              <a:solidFill>
                <a:srgbClr val="00B050"/>
              </a:solidFill>
              <a:latin typeface="Meiryo" charset="-128"/>
              <a:ea typeface="Meiryo" charset="-128"/>
              <a:cs typeface="Meiryo" charset="-128"/>
            </a:endParaRPr>
          </a:p>
        </p:txBody>
      </p:sp>
      <p:sp>
        <p:nvSpPr>
          <p:cNvPr id="13" name="正方形/長方形 12"/>
          <p:cNvSpPr/>
          <p:nvPr/>
        </p:nvSpPr>
        <p:spPr>
          <a:xfrm>
            <a:off x="4571999" y="4639914"/>
            <a:ext cx="3896139" cy="1643270"/>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                </a:t>
            </a:r>
            <a:r>
              <a:rPr kumimoji="1" lang="ja-JP" altLang="en-US" sz="2000" dirty="0" smtClean="0">
                <a:solidFill>
                  <a:srgbClr val="FFFFFF"/>
                </a:solidFill>
                <a:latin typeface="Meiryo" charset="-128"/>
                <a:ea typeface="Meiryo" charset="-128"/>
                <a:cs typeface="Meiryo" charset="-128"/>
              </a:rPr>
              <a:t>サービス</a:t>
            </a:r>
            <a:endParaRPr kumimoji="1" lang="ja-JP" altLang="en-US" sz="2000" dirty="0">
              <a:solidFill>
                <a:srgbClr val="FFFFFF"/>
              </a:solidFill>
              <a:latin typeface="Meiryo" charset="-128"/>
              <a:ea typeface="Meiryo" charset="-128"/>
              <a:cs typeface="Meiryo" charset="-128"/>
            </a:endParaRPr>
          </a:p>
        </p:txBody>
      </p:sp>
      <p:sp>
        <p:nvSpPr>
          <p:cNvPr id="14" name="正方形/長方形 13"/>
          <p:cNvSpPr/>
          <p:nvPr/>
        </p:nvSpPr>
        <p:spPr>
          <a:xfrm>
            <a:off x="675861" y="4639914"/>
            <a:ext cx="2468915" cy="1643270"/>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サービス</a:t>
            </a:r>
            <a:endParaRPr kumimoji="1" lang="ja-JP" altLang="en-US" sz="2000" dirty="0">
              <a:solidFill>
                <a:srgbClr val="FFFFFF"/>
              </a:solidFill>
              <a:latin typeface="Meiryo" charset="-128"/>
              <a:ea typeface="Meiryo" charset="-128"/>
              <a:cs typeface="Meiryo" charset="-128"/>
            </a:endParaRPr>
          </a:p>
        </p:txBody>
      </p:sp>
      <p:sp>
        <p:nvSpPr>
          <p:cNvPr id="15" name="正方形/長方形 14"/>
          <p:cNvSpPr/>
          <p:nvPr/>
        </p:nvSpPr>
        <p:spPr>
          <a:xfrm>
            <a:off x="4572000" y="4755525"/>
            <a:ext cx="1114264" cy="1404730"/>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API</a:t>
            </a:r>
          </a:p>
          <a:p>
            <a:pPr algn="ctr"/>
            <a:r>
              <a:rPr lang="en-US" altLang="ja-JP" sz="1200" dirty="0" smtClean="0">
                <a:solidFill>
                  <a:srgbClr val="FFFFFF"/>
                </a:solidFill>
                <a:latin typeface="Meiryo" charset="-128"/>
                <a:ea typeface="Meiryo" charset="-128"/>
                <a:cs typeface="Meiryo" charset="-128"/>
              </a:rPr>
              <a:t>Application</a:t>
            </a:r>
          </a:p>
          <a:p>
            <a:pPr algn="ctr"/>
            <a:r>
              <a:rPr kumimoji="1" lang="en-US" altLang="ja-JP" sz="1200" dirty="0" smtClean="0">
                <a:solidFill>
                  <a:srgbClr val="FFFFFF"/>
                </a:solidFill>
                <a:latin typeface="Meiryo" charset="-128"/>
                <a:ea typeface="Meiryo" charset="-128"/>
                <a:cs typeface="Meiryo" charset="-128"/>
              </a:rPr>
              <a:t>Program</a:t>
            </a:r>
          </a:p>
          <a:p>
            <a:pPr algn="ctr"/>
            <a:r>
              <a:rPr lang="en-US" altLang="ja-JP" sz="1200" dirty="0" smtClean="0">
                <a:solidFill>
                  <a:srgbClr val="FFFFFF"/>
                </a:solidFill>
                <a:latin typeface="Meiryo" charset="-128"/>
                <a:ea typeface="Meiryo" charset="-128"/>
                <a:cs typeface="Meiryo" charset="-128"/>
              </a:rPr>
              <a:t>Interface</a:t>
            </a:r>
            <a:endParaRPr kumimoji="1" lang="ja-JP" altLang="en-US" sz="1200" dirty="0">
              <a:solidFill>
                <a:srgbClr val="FFFFFF"/>
              </a:solidFill>
              <a:latin typeface="Meiryo" charset="-128"/>
              <a:ea typeface="Meiryo" charset="-128"/>
              <a:cs typeface="Meiryo" charset="-128"/>
            </a:endParaRPr>
          </a:p>
        </p:txBody>
      </p:sp>
      <p:sp>
        <p:nvSpPr>
          <p:cNvPr id="16" name="右矢印 15"/>
          <p:cNvSpPr/>
          <p:nvPr/>
        </p:nvSpPr>
        <p:spPr>
          <a:xfrm>
            <a:off x="3008243" y="5005602"/>
            <a:ext cx="1683027" cy="285414"/>
          </a:xfrm>
          <a:prstGeom prst="rightArrow">
            <a:avLst/>
          </a:prstGeom>
          <a:solidFill>
            <a:schemeClr val="accent4">
              <a:lumMod val="60000"/>
              <a:lumOff val="4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右矢印 16"/>
          <p:cNvSpPr/>
          <p:nvPr/>
        </p:nvSpPr>
        <p:spPr>
          <a:xfrm rot="10800000">
            <a:off x="3008243" y="5666465"/>
            <a:ext cx="1683027" cy="285414"/>
          </a:xfrm>
          <a:prstGeom prst="rightArrow">
            <a:avLst/>
          </a:prstGeom>
          <a:solidFill>
            <a:srgbClr val="92D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テキスト ボックス 17"/>
          <p:cNvSpPr txBox="1"/>
          <p:nvPr/>
        </p:nvSpPr>
        <p:spPr>
          <a:xfrm>
            <a:off x="3157900" y="4783706"/>
            <a:ext cx="1383712" cy="307777"/>
          </a:xfrm>
          <a:prstGeom prst="rect">
            <a:avLst/>
          </a:prstGeom>
          <a:noFill/>
        </p:spPr>
        <p:txBody>
          <a:bodyPr wrap="none" rtlCol="0">
            <a:spAutoFit/>
          </a:bodyPr>
          <a:lstStyle/>
          <a:p>
            <a:pPr algn="ctr"/>
            <a:r>
              <a:rPr kumimoji="1" lang="en-US" altLang="ja-JP" sz="1400" smtClean="0">
                <a:solidFill>
                  <a:srgbClr val="7030A0"/>
                </a:solidFill>
                <a:latin typeface="Meiryo" charset="-128"/>
                <a:ea typeface="Meiryo" charset="-128"/>
                <a:cs typeface="Meiryo" charset="-128"/>
              </a:rPr>
              <a:t>API</a:t>
            </a:r>
            <a:r>
              <a:rPr kumimoji="1" lang="ja-JP" altLang="en-US" sz="1400" dirty="0" smtClean="0">
                <a:solidFill>
                  <a:srgbClr val="7030A0"/>
                </a:solidFill>
                <a:latin typeface="Meiryo" charset="-128"/>
                <a:ea typeface="Meiryo" charset="-128"/>
                <a:cs typeface="Meiryo" charset="-128"/>
              </a:rPr>
              <a:t>の呼び出し</a:t>
            </a:r>
            <a:endParaRPr kumimoji="1" lang="ja-JP" altLang="en-US" sz="1400" dirty="0">
              <a:solidFill>
                <a:srgbClr val="7030A0"/>
              </a:solidFill>
              <a:latin typeface="Meiryo" charset="-128"/>
              <a:ea typeface="Meiryo" charset="-128"/>
              <a:cs typeface="Meiryo" charset="-128"/>
            </a:endParaRPr>
          </a:p>
        </p:txBody>
      </p:sp>
      <p:sp>
        <p:nvSpPr>
          <p:cNvPr id="19" name="テキスト ボックス 18"/>
          <p:cNvSpPr txBox="1"/>
          <p:nvPr/>
        </p:nvSpPr>
        <p:spPr>
          <a:xfrm>
            <a:off x="3218813" y="5963643"/>
            <a:ext cx="1261884" cy="307777"/>
          </a:xfrm>
          <a:prstGeom prst="rect">
            <a:avLst/>
          </a:prstGeom>
          <a:noFill/>
        </p:spPr>
        <p:txBody>
          <a:bodyPr wrap="none" rtlCol="0">
            <a:spAutoFit/>
          </a:bodyPr>
          <a:lstStyle/>
          <a:p>
            <a:pPr algn="ctr"/>
            <a:r>
              <a:rPr lang="ja-JP" altLang="en-US" sz="1400" dirty="0" smtClean="0">
                <a:solidFill>
                  <a:srgbClr val="00B050"/>
                </a:solidFill>
                <a:latin typeface="Meiryo" charset="-128"/>
                <a:ea typeface="Meiryo" charset="-128"/>
                <a:cs typeface="Meiryo" charset="-128"/>
              </a:rPr>
              <a:t>戻り値の返信</a:t>
            </a:r>
            <a:endParaRPr kumimoji="1" lang="ja-JP" altLang="en-US" sz="1400" dirty="0">
              <a:solidFill>
                <a:srgbClr val="00B050"/>
              </a:solidFill>
              <a:latin typeface="Meiryo" charset="-128"/>
              <a:ea typeface="Meiryo" charset="-128"/>
              <a:cs typeface="Meiryo" charset="-128"/>
            </a:endParaRPr>
          </a:p>
        </p:txBody>
      </p:sp>
      <p:sp>
        <p:nvSpPr>
          <p:cNvPr id="20" name="テキスト ボックス 19"/>
          <p:cNvSpPr txBox="1"/>
          <p:nvPr/>
        </p:nvSpPr>
        <p:spPr>
          <a:xfrm>
            <a:off x="662737" y="982390"/>
            <a:ext cx="7495963" cy="369332"/>
          </a:xfrm>
          <a:prstGeom prst="rect">
            <a:avLst/>
          </a:prstGeom>
          <a:noFill/>
        </p:spPr>
        <p:txBody>
          <a:bodyPr wrap="none" rtlCol="0">
            <a:spAutoFit/>
          </a:bodyPr>
          <a:lstStyle/>
          <a:p>
            <a:r>
              <a:rPr kumimoji="1" lang="ja-JP" altLang="en-US" dirty="0" smtClean="0">
                <a:solidFill>
                  <a:schemeClr val="tx2">
                    <a:lumMod val="75000"/>
                  </a:schemeClr>
                </a:solidFill>
                <a:latin typeface="Meiryo" charset="-128"/>
                <a:ea typeface="Meiryo" charset="-128"/>
                <a:cs typeface="Meiryo" charset="-128"/>
              </a:rPr>
              <a:t>プログラムの機能を呼び出し、その実行結果を戻り値として受け取る</a:t>
            </a:r>
            <a:endParaRPr kumimoji="1" lang="ja-JP" altLang="en-US" dirty="0">
              <a:solidFill>
                <a:schemeClr val="tx2">
                  <a:lumMod val="75000"/>
                </a:schemeClr>
              </a:solidFill>
              <a:latin typeface="Meiryo" charset="-128"/>
              <a:ea typeface="Meiryo" charset="-128"/>
              <a:cs typeface="Meiryo" charset="-128"/>
            </a:endParaRPr>
          </a:p>
        </p:txBody>
      </p:sp>
      <p:sp>
        <p:nvSpPr>
          <p:cNvPr id="21" name="テキスト ボックス 20"/>
          <p:cNvSpPr txBox="1"/>
          <p:nvPr/>
        </p:nvSpPr>
        <p:spPr>
          <a:xfrm>
            <a:off x="675861" y="4289336"/>
            <a:ext cx="7265130" cy="369332"/>
          </a:xfrm>
          <a:prstGeom prst="rect">
            <a:avLst/>
          </a:prstGeom>
          <a:noFill/>
        </p:spPr>
        <p:txBody>
          <a:bodyPr wrap="none" rtlCol="0">
            <a:spAutoFit/>
          </a:bodyPr>
          <a:lstStyle/>
          <a:p>
            <a:r>
              <a:rPr kumimoji="1" lang="ja-JP" altLang="en-US" dirty="0" smtClean="0">
                <a:solidFill>
                  <a:schemeClr val="tx2">
                    <a:lumMod val="75000"/>
                  </a:schemeClr>
                </a:solidFill>
                <a:latin typeface="Meiryo" charset="-128"/>
                <a:ea typeface="Meiryo" charset="-128"/>
                <a:cs typeface="Meiryo" charset="-128"/>
              </a:rPr>
              <a:t>サービスの機能を呼び出し、その実行結果を戻り値として受け取る</a:t>
            </a:r>
            <a:endParaRPr kumimoji="1" lang="ja-JP" altLang="en-US" dirty="0">
              <a:solidFill>
                <a:schemeClr val="tx2">
                  <a:lumMod val="75000"/>
                </a:schemeClr>
              </a:solidFill>
              <a:latin typeface="Meiryo" charset="-128"/>
              <a:ea typeface="Meiryo" charset="-128"/>
              <a:cs typeface="Meiryo" charset="-128"/>
            </a:endParaRPr>
          </a:p>
        </p:txBody>
      </p:sp>
      <p:sp>
        <p:nvSpPr>
          <p:cNvPr id="22" name="四角形吹き出し 21"/>
          <p:cNvSpPr/>
          <p:nvPr/>
        </p:nvSpPr>
        <p:spPr>
          <a:xfrm>
            <a:off x="675861" y="3318107"/>
            <a:ext cx="7792277" cy="651689"/>
          </a:xfrm>
          <a:prstGeom prst="wedgeRectCallout">
            <a:avLst>
              <a:gd name="adj1" fmla="val -25572"/>
              <a:gd name="adj2" fmla="val 93253"/>
            </a:avLst>
          </a:prstGeom>
          <a:solidFill>
            <a:schemeClr val="accent6">
              <a:lumMod val="75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smtClean="0">
                <a:solidFill>
                  <a:srgbClr val="FFFFFF"/>
                </a:solidFill>
                <a:latin typeface="Meiryo" charset="-128"/>
                <a:ea typeface="Meiryo" charset="-128"/>
                <a:cs typeface="Meiryo" charset="-128"/>
              </a:rPr>
              <a:t>お店</a:t>
            </a:r>
            <a:r>
              <a:rPr lang="ja-JP" altLang="en-US" sz="1400" dirty="0">
                <a:solidFill>
                  <a:srgbClr val="FFFFFF"/>
                </a:solidFill>
                <a:latin typeface="Meiryo" charset="-128"/>
                <a:ea typeface="Meiryo" charset="-128"/>
                <a:cs typeface="Meiryo" charset="-128"/>
              </a:rPr>
              <a:t>や</a:t>
            </a:r>
            <a:r>
              <a:rPr lang="ja-JP" altLang="en-US" sz="1400" dirty="0" smtClean="0">
                <a:solidFill>
                  <a:srgbClr val="FFFFFF"/>
                </a:solidFill>
                <a:latin typeface="Meiryo" charset="-128"/>
                <a:ea typeface="Meiryo" charset="-128"/>
                <a:cs typeface="Meiryo" charset="-128"/>
              </a:rPr>
              <a:t>プレイスポットを検索する</a:t>
            </a:r>
            <a:r>
              <a:rPr lang="en-US" altLang="ja-JP" sz="1400" dirty="0" smtClean="0">
                <a:solidFill>
                  <a:srgbClr val="FFFFFF"/>
                </a:solidFill>
                <a:latin typeface="Meiryo" charset="-128"/>
                <a:ea typeface="Meiryo" charset="-128"/>
                <a:cs typeface="Meiryo" charset="-128"/>
              </a:rPr>
              <a:t>Foursquare</a:t>
            </a:r>
            <a:r>
              <a:rPr lang="ja-JP" altLang="en-US" sz="1400" dirty="0" smtClean="0">
                <a:solidFill>
                  <a:srgbClr val="FFFFFF"/>
                </a:solidFill>
                <a:latin typeface="Meiryo" charset="-128"/>
                <a:ea typeface="Meiryo" charset="-128"/>
                <a:cs typeface="Meiryo" charset="-128"/>
              </a:rPr>
              <a:t>で取得した位置情報を</a:t>
            </a:r>
            <a:endParaRPr lang="en-US" altLang="ja-JP" sz="1400" dirty="0" smtClean="0">
              <a:solidFill>
                <a:srgbClr val="FFFFFF"/>
              </a:solidFill>
              <a:latin typeface="Meiryo" charset="-128"/>
              <a:ea typeface="Meiryo" charset="-128"/>
              <a:cs typeface="Meiryo" charset="-128"/>
            </a:endParaRPr>
          </a:p>
          <a:p>
            <a:pPr algn="ctr"/>
            <a:r>
              <a:rPr lang="en-US" altLang="ja-JP" sz="1400" dirty="0" smtClean="0">
                <a:solidFill>
                  <a:srgbClr val="FFFFFF"/>
                </a:solidFill>
                <a:latin typeface="Meiryo" charset="-128"/>
                <a:ea typeface="Meiryo" charset="-128"/>
                <a:cs typeface="Meiryo" charset="-128"/>
              </a:rPr>
              <a:t>Uber</a:t>
            </a:r>
            <a:r>
              <a:rPr lang="ja-JP" altLang="en-US" sz="1400" dirty="0" smtClean="0">
                <a:solidFill>
                  <a:srgbClr val="FFFFFF"/>
                </a:solidFill>
                <a:latin typeface="Meiryo" charset="-128"/>
                <a:ea typeface="Meiryo" charset="-128"/>
                <a:cs typeface="Meiryo" charset="-128"/>
              </a:rPr>
              <a:t>に送りタクシーを配車してもらう。</a:t>
            </a:r>
            <a:endParaRPr kumimoji="1" lang="ja-JP" altLang="en-US" sz="14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836745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図 82" descr="design_img_f_1133791_s.png"/>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33912" y="-1029661"/>
            <a:ext cx="8088450" cy="7887661"/>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title"/>
          </p:nvPr>
        </p:nvSpPr>
        <p:spPr/>
        <p:txBody>
          <a:bodyPr/>
          <a:lstStyle/>
          <a:p>
            <a:r>
              <a:rPr kumimoji="1" lang="en-US" altLang="ja-JP" dirty="0" smtClean="0"/>
              <a:t>API</a:t>
            </a:r>
            <a:r>
              <a:rPr kumimoji="1" lang="ja-JP" altLang="en-US" dirty="0" smtClean="0"/>
              <a:t>エコノミー</a:t>
            </a:r>
            <a:r>
              <a:rPr lang="ja-JP" altLang="en-US" dirty="0" smtClean="0"/>
              <a:t>（</a:t>
            </a:r>
            <a:r>
              <a:rPr lang="en-US" altLang="ja-JP" dirty="0" smtClean="0"/>
              <a:t>2</a:t>
            </a:r>
            <a:r>
              <a:rPr lang="ja-JP" altLang="en-US" dirty="0" smtClean="0"/>
              <a:t>）</a:t>
            </a:r>
            <a:endParaRPr kumimoji="1" lang="ja-JP" altLang="en-US" dirty="0"/>
          </a:p>
        </p:txBody>
      </p:sp>
      <p:sp>
        <p:nvSpPr>
          <p:cNvPr id="3" name="スライド番号プレースホルダー 2"/>
          <p:cNvSpPr>
            <a:spLocks noGrp="1"/>
          </p:cNvSpPr>
          <p:nvPr>
            <p:ph type="sldNum" sz="quarter" idx="4294967295"/>
          </p:nvPr>
        </p:nvSpPr>
        <p:spPr>
          <a:xfrm>
            <a:off x="7010400" y="6651070"/>
            <a:ext cx="2133600" cy="217800"/>
          </a:xfrm>
          <a:prstGeom prst="rect">
            <a:avLst/>
          </a:prstGeom>
        </p:spPr>
        <p:txBody>
          <a:bodyPr/>
          <a:lstStyle/>
          <a:p>
            <a:fld id="{8FF8CC5D-A65D-5946-99B5-645367A967AD}" type="slidenum">
              <a:rPr kumimoji="1" lang="ja-JP" altLang="en-US" smtClean="0"/>
              <a:t>25</a:t>
            </a:fld>
            <a:endParaRPr kumimoji="1" lang="ja-JP" altLang="en-US" dirty="0"/>
          </a:p>
        </p:txBody>
      </p:sp>
      <p:sp>
        <p:nvSpPr>
          <p:cNvPr id="23" name="正方形/長方形 22"/>
          <p:cNvSpPr/>
          <p:nvPr/>
        </p:nvSpPr>
        <p:spPr>
          <a:xfrm>
            <a:off x="2488792" y="1380801"/>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24" name="正方形/長方形 23"/>
          <p:cNvSpPr/>
          <p:nvPr/>
        </p:nvSpPr>
        <p:spPr>
          <a:xfrm>
            <a:off x="2594046" y="1747716"/>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5" name="正方形/長方形 24"/>
          <p:cNvSpPr/>
          <p:nvPr/>
        </p:nvSpPr>
        <p:spPr>
          <a:xfrm>
            <a:off x="1064902" y="1380802"/>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26" name="正方形/長方形 25"/>
          <p:cNvSpPr/>
          <p:nvPr/>
        </p:nvSpPr>
        <p:spPr>
          <a:xfrm>
            <a:off x="1170156" y="1747717"/>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7" name="正方形/長方形 26"/>
          <p:cNvSpPr/>
          <p:nvPr/>
        </p:nvSpPr>
        <p:spPr>
          <a:xfrm>
            <a:off x="5336572" y="1380800"/>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28" name="正方形/長方形 27"/>
          <p:cNvSpPr/>
          <p:nvPr/>
        </p:nvSpPr>
        <p:spPr>
          <a:xfrm>
            <a:off x="5441826" y="1747715"/>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9" name="正方形/長方形 28"/>
          <p:cNvSpPr/>
          <p:nvPr/>
        </p:nvSpPr>
        <p:spPr>
          <a:xfrm>
            <a:off x="3912682" y="1380801"/>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30" name="正方形/長方形 29"/>
          <p:cNvSpPr/>
          <p:nvPr/>
        </p:nvSpPr>
        <p:spPr>
          <a:xfrm>
            <a:off x="4017936" y="1747716"/>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31" name="正方形/長方形 30"/>
          <p:cNvSpPr/>
          <p:nvPr/>
        </p:nvSpPr>
        <p:spPr>
          <a:xfrm>
            <a:off x="6760462" y="1380800"/>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32" name="正方形/長方形 31"/>
          <p:cNvSpPr/>
          <p:nvPr/>
        </p:nvSpPr>
        <p:spPr>
          <a:xfrm>
            <a:off x="6865716" y="1747715"/>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33" name="正方形/長方形 32"/>
          <p:cNvSpPr/>
          <p:nvPr/>
        </p:nvSpPr>
        <p:spPr>
          <a:xfrm>
            <a:off x="1064901" y="2547342"/>
            <a:ext cx="2256275" cy="1128660"/>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34" name="正方形/長方形 33"/>
          <p:cNvSpPr/>
          <p:nvPr/>
        </p:nvSpPr>
        <p:spPr>
          <a:xfrm>
            <a:off x="1169691" y="2457484"/>
            <a:ext cx="2044645" cy="439130"/>
          </a:xfrm>
          <a:prstGeom prst="rect">
            <a:avLst/>
          </a:prstGeom>
          <a:solidFill>
            <a:schemeClr val="accent6">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r>
              <a:rPr kumimoji="1" lang="ja-JP" altLang="en-US" sz="1400" dirty="0" smtClean="0">
                <a:solidFill>
                  <a:srgbClr val="FFFFFF"/>
                </a:solidFill>
                <a:latin typeface="Meiryo" charset="-128"/>
                <a:ea typeface="Meiryo" charset="-128"/>
                <a:cs typeface="Meiryo" charset="-128"/>
              </a:rPr>
              <a:t>連携</a:t>
            </a:r>
            <a:endParaRPr kumimoji="1" lang="en-US" altLang="ja-JP" sz="1400" dirty="0" smtClean="0">
              <a:solidFill>
                <a:srgbClr val="FFFFFF"/>
              </a:solidFill>
              <a:latin typeface="Meiryo" charset="-128"/>
              <a:ea typeface="Meiryo" charset="-128"/>
              <a:cs typeface="Meiryo" charset="-128"/>
            </a:endParaRPr>
          </a:p>
        </p:txBody>
      </p:sp>
      <p:sp>
        <p:nvSpPr>
          <p:cNvPr id="35" name="正方形/長方形 34"/>
          <p:cNvSpPr/>
          <p:nvPr/>
        </p:nvSpPr>
        <p:spPr>
          <a:xfrm>
            <a:off x="1170154" y="3253088"/>
            <a:ext cx="2044175" cy="295154"/>
          </a:xfrm>
          <a:prstGeom prst="rect">
            <a:avLst/>
          </a:prstGeom>
          <a:solidFill>
            <a:srgbClr val="00B0F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独自機能</a:t>
            </a:r>
            <a:endParaRPr kumimoji="1" lang="en-US" altLang="ja-JP" sz="1400" dirty="0" smtClean="0">
              <a:solidFill>
                <a:srgbClr val="FFFFFF"/>
              </a:solidFill>
              <a:latin typeface="Meiryo" charset="-128"/>
              <a:ea typeface="Meiryo" charset="-128"/>
              <a:cs typeface="Meiryo" charset="-128"/>
            </a:endParaRPr>
          </a:p>
        </p:txBody>
      </p:sp>
      <p:sp>
        <p:nvSpPr>
          <p:cNvPr id="36" name="正方形/長方形 35"/>
          <p:cNvSpPr/>
          <p:nvPr/>
        </p:nvSpPr>
        <p:spPr>
          <a:xfrm>
            <a:off x="3443862" y="2547342"/>
            <a:ext cx="2256275" cy="1128660"/>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37" name="正方形/長方形 36"/>
          <p:cNvSpPr/>
          <p:nvPr/>
        </p:nvSpPr>
        <p:spPr>
          <a:xfrm>
            <a:off x="3548653" y="2457484"/>
            <a:ext cx="2013392" cy="439130"/>
          </a:xfrm>
          <a:prstGeom prst="rect">
            <a:avLst/>
          </a:prstGeom>
          <a:solidFill>
            <a:schemeClr val="accent6">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r>
              <a:rPr kumimoji="1" lang="ja-JP" altLang="en-US" sz="1400" dirty="0" smtClean="0">
                <a:solidFill>
                  <a:srgbClr val="FFFFFF"/>
                </a:solidFill>
                <a:latin typeface="Meiryo" charset="-128"/>
                <a:ea typeface="Meiryo" charset="-128"/>
                <a:cs typeface="Meiryo" charset="-128"/>
              </a:rPr>
              <a:t>連携</a:t>
            </a:r>
            <a:endParaRPr kumimoji="1" lang="en-US" altLang="ja-JP" sz="1400" dirty="0" smtClean="0">
              <a:solidFill>
                <a:srgbClr val="FFFFFF"/>
              </a:solidFill>
              <a:latin typeface="Meiryo" charset="-128"/>
              <a:ea typeface="Meiryo" charset="-128"/>
              <a:cs typeface="Meiryo" charset="-128"/>
            </a:endParaRPr>
          </a:p>
        </p:txBody>
      </p:sp>
      <p:sp>
        <p:nvSpPr>
          <p:cNvPr id="38" name="正方形/長方形 37"/>
          <p:cNvSpPr/>
          <p:nvPr/>
        </p:nvSpPr>
        <p:spPr>
          <a:xfrm>
            <a:off x="3549116" y="3253088"/>
            <a:ext cx="2013392" cy="295154"/>
          </a:xfrm>
          <a:prstGeom prst="rect">
            <a:avLst/>
          </a:prstGeom>
          <a:solidFill>
            <a:srgbClr val="00B0F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独自機能</a:t>
            </a:r>
            <a:endParaRPr kumimoji="1" lang="en-US" altLang="ja-JP" sz="1400" dirty="0" smtClean="0">
              <a:solidFill>
                <a:srgbClr val="FFFFFF"/>
              </a:solidFill>
              <a:latin typeface="Meiryo" charset="-128"/>
              <a:ea typeface="Meiryo" charset="-128"/>
              <a:cs typeface="Meiryo" charset="-128"/>
            </a:endParaRPr>
          </a:p>
        </p:txBody>
      </p:sp>
      <p:sp>
        <p:nvSpPr>
          <p:cNvPr id="39" name="正方形/長方形 38"/>
          <p:cNvSpPr/>
          <p:nvPr/>
        </p:nvSpPr>
        <p:spPr>
          <a:xfrm>
            <a:off x="5822823" y="2547342"/>
            <a:ext cx="2256275" cy="1128660"/>
          </a:xfrm>
          <a:prstGeom prst="rect">
            <a:avLst/>
          </a:prstGeom>
          <a:solidFill>
            <a:srgbClr val="0070C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40" name="正方形/長方形 39"/>
          <p:cNvSpPr/>
          <p:nvPr/>
        </p:nvSpPr>
        <p:spPr>
          <a:xfrm>
            <a:off x="5927614" y="2457484"/>
            <a:ext cx="2013392" cy="439130"/>
          </a:xfrm>
          <a:prstGeom prst="rect">
            <a:avLst/>
          </a:prstGeom>
          <a:solidFill>
            <a:schemeClr val="accent6">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r>
              <a:rPr kumimoji="1" lang="ja-JP" altLang="en-US" sz="1400" dirty="0" smtClean="0">
                <a:solidFill>
                  <a:srgbClr val="FFFFFF"/>
                </a:solidFill>
                <a:latin typeface="Meiryo" charset="-128"/>
                <a:ea typeface="Meiryo" charset="-128"/>
                <a:cs typeface="Meiryo" charset="-128"/>
              </a:rPr>
              <a:t>連携</a:t>
            </a:r>
            <a:endParaRPr kumimoji="1" lang="en-US" altLang="ja-JP" sz="1400" dirty="0" smtClean="0">
              <a:solidFill>
                <a:srgbClr val="FFFFFF"/>
              </a:solidFill>
              <a:latin typeface="Meiryo" charset="-128"/>
              <a:ea typeface="Meiryo" charset="-128"/>
              <a:cs typeface="Meiryo" charset="-128"/>
            </a:endParaRPr>
          </a:p>
        </p:txBody>
      </p:sp>
      <p:sp>
        <p:nvSpPr>
          <p:cNvPr id="41" name="正方形/長方形 40"/>
          <p:cNvSpPr/>
          <p:nvPr/>
        </p:nvSpPr>
        <p:spPr>
          <a:xfrm>
            <a:off x="5928077" y="3253088"/>
            <a:ext cx="2013392" cy="295154"/>
          </a:xfrm>
          <a:prstGeom prst="rect">
            <a:avLst/>
          </a:prstGeom>
          <a:solidFill>
            <a:srgbClr val="00B0F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独自機能</a:t>
            </a:r>
            <a:endParaRPr kumimoji="1" lang="en-US" altLang="ja-JP" sz="1400" dirty="0" smtClean="0">
              <a:solidFill>
                <a:srgbClr val="FFFFFF"/>
              </a:solidFill>
              <a:latin typeface="Meiryo" charset="-128"/>
              <a:ea typeface="Meiryo" charset="-128"/>
              <a:cs typeface="Meiryo" charset="-128"/>
            </a:endParaRPr>
          </a:p>
        </p:txBody>
      </p:sp>
      <p:sp>
        <p:nvSpPr>
          <p:cNvPr id="4" name="テキスト ボックス 3"/>
          <p:cNvSpPr txBox="1"/>
          <p:nvPr/>
        </p:nvSpPr>
        <p:spPr>
          <a:xfrm>
            <a:off x="1064901" y="3705820"/>
            <a:ext cx="2256275" cy="338554"/>
          </a:xfrm>
          <a:prstGeom prst="rect">
            <a:avLst/>
          </a:prstGeom>
          <a:noFill/>
        </p:spPr>
        <p:txBody>
          <a:bodyPr wrap="square" rtlCol="0">
            <a:spAutoFit/>
          </a:bodyPr>
          <a:lstStyle/>
          <a:p>
            <a:pPr algn="ctr"/>
            <a:r>
              <a:rPr kumimoji="1" lang="en-US" altLang="ja-JP" sz="1600" b="1" dirty="0" err="1" smtClean="0">
                <a:solidFill>
                  <a:srgbClr val="0432FF"/>
                </a:solidFill>
                <a:latin typeface="Meiryo" charset="-128"/>
                <a:ea typeface="Meiryo" charset="-128"/>
                <a:cs typeface="Meiryo" charset="-128"/>
              </a:rPr>
              <a:t>Foursquare+Uber</a:t>
            </a:r>
            <a:endParaRPr kumimoji="1" lang="ja-JP" altLang="en-US" sz="1600" b="1" dirty="0">
              <a:solidFill>
                <a:srgbClr val="0432FF"/>
              </a:solidFill>
              <a:latin typeface="Meiryo" charset="-128"/>
              <a:ea typeface="Meiryo" charset="-128"/>
              <a:cs typeface="Meiryo" charset="-128"/>
            </a:endParaRPr>
          </a:p>
        </p:txBody>
      </p:sp>
      <p:sp>
        <p:nvSpPr>
          <p:cNvPr id="42" name="テキスト ボックス 41"/>
          <p:cNvSpPr txBox="1"/>
          <p:nvPr/>
        </p:nvSpPr>
        <p:spPr>
          <a:xfrm>
            <a:off x="1063876" y="3974152"/>
            <a:ext cx="2256275" cy="400110"/>
          </a:xfrm>
          <a:prstGeom prst="rect">
            <a:avLst/>
          </a:prstGeom>
          <a:noFill/>
        </p:spPr>
        <p:txBody>
          <a:bodyPr wrap="square" rtlCol="0">
            <a:spAutoFit/>
          </a:bodyPr>
          <a:lstStyle/>
          <a:p>
            <a:pPr marL="171450" indent="-171450">
              <a:buFont typeface="Wingdings" charset="2"/>
              <a:buChar char="Ø"/>
            </a:pPr>
            <a:r>
              <a:rPr kumimoji="1" lang="en-US" altLang="ja-JP" sz="1000" dirty="0" smtClean="0">
                <a:solidFill>
                  <a:srgbClr val="0432FF"/>
                </a:solidFill>
                <a:latin typeface="Meiryo" charset="-128"/>
                <a:ea typeface="Meiryo" charset="-128"/>
                <a:cs typeface="Meiryo" charset="-128"/>
              </a:rPr>
              <a:t>Foursquare</a:t>
            </a:r>
            <a:r>
              <a:rPr kumimoji="1" lang="ja-JP" altLang="en-US" sz="1000" dirty="0" smtClean="0">
                <a:solidFill>
                  <a:srgbClr val="0432FF"/>
                </a:solidFill>
                <a:latin typeface="Meiryo" charset="-128"/>
                <a:ea typeface="Meiryo" charset="-128"/>
                <a:cs typeface="Meiryo" charset="-128"/>
              </a:rPr>
              <a:t>から</a:t>
            </a:r>
            <a:r>
              <a:rPr kumimoji="1" lang="en-US" altLang="ja-JP" sz="1000" dirty="0" smtClean="0">
                <a:solidFill>
                  <a:srgbClr val="0432FF"/>
                </a:solidFill>
                <a:latin typeface="Meiryo" charset="-128"/>
                <a:ea typeface="Meiryo" charset="-128"/>
                <a:cs typeface="Meiryo" charset="-128"/>
              </a:rPr>
              <a:t>Uber</a:t>
            </a:r>
            <a:r>
              <a:rPr lang="ja-JP" altLang="en-US" sz="1000" dirty="0" smtClean="0">
                <a:solidFill>
                  <a:srgbClr val="0432FF"/>
                </a:solidFill>
                <a:latin typeface="Meiryo" charset="-128"/>
                <a:ea typeface="Meiryo" charset="-128"/>
                <a:cs typeface="Meiryo" charset="-128"/>
              </a:rPr>
              <a:t>で車を手配</a:t>
            </a:r>
            <a:endParaRPr lang="en-US" altLang="ja-JP" sz="1000" dirty="0" smtClean="0">
              <a:solidFill>
                <a:srgbClr val="0432FF"/>
              </a:solidFill>
              <a:latin typeface="Meiryo" charset="-128"/>
              <a:ea typeface="Meiryo" charset="-128"/>
              <a:cs typeface="Meiryo" charset="-128"/>
            </a:endParaRPr>
          </a:p>
          <a:p>
            <a:pPr marL="171450" indent="-171450">
              <a:buFont typeface="Wingdings" charset="2"/>
              <a:buChar char="Ø"/>
            </a:pPr>
            <a:r>
              <a:rPr kumimoji="1" lang="ja-JP" altLang="en-US" sz="1000" dirty="0" smtClean="0">
                <a:solidFill>
                  <a:srgbClr val="0432FF"/>
                </a:solidFill>
                <a:latin typeface="Meiryo" charset="-128"/>
                <a:ea typeface="Meiryo" charset="-128"/>
                <a:cs typeface="Meiryo" charset="-128"/>
              </a:rPr>
              <a:t>観光地での迅速な配車サービス</a:t>
            </a:r>
            <a:endParaRPr kumimoji="1" lang="ja-JP" altLang="en-US" sz="1000" dirty="0">
              <a:solidFill>
                <a:srgbClr val="0432FF"/>
              </a:solidFill>
              <a:latin typeface="Meiryo" charset="-128"/>
              <a:ea typeface="Meiryo" charset="-128"/>
              <a:cs typeface="Meiryo" charset="-128"/>
            </a:endParaRPr>
          </a:p>
        </p:txBody>
      </p:sp>
      <p:sp>
        <p:nvSpPr>
          <p:cNvPr id="43" name="テキスト ボックス 42"/>
          <p:cNvSpPr txBox="1"/>
          <p:nvPr/>
        </p:nvSpPr>
        <p:spPr>
          <a:xfrm>
            <a:off x="3443862" y="3705820"/>
            <a:ext cx="2256275" cy="338554"/>
          </a:xfrm>
          <a:prstGeom prst="rect">
            <a:avLst/>
          </a:prstGeom>
          <a:noFill/>
        </p:spPr>
        <p:txBody>
          <a:bodyPr wrap="square" rtlCol="0">
            <a:spAutoFit/>
          </a:bodyPr>
          <a:lstStyle/>
          <a:p>
            <a:pPr algn="ctr"/>
            <a:r>
              <a:rPr lang="ja-JP" altLang="en-US" sz="1600" b="1" dirty="0" smtClean="0">
                <a:solidFill>
                  <a:srgbClr val="0432FF"/>
                </a:solidFill>
                <a:latin typeface="Meiryo" charset="-128"/>
                <a:ea typeface="Meiryo" charset="-128"/>
                <a:cs typeface="Meiryo" charset="-128"/>
              </a:rPr>
              <a:t>会計管理</a:t>
            </a:r>
            <a:r>
              <a:rPr kumimoji="1" lang="en-US" altLang="ja-JP" sz="1600" b="1" dirty="0" smtClean="0">
                <a:solidFill>
                  <a:srgbClr val="0432FF"/>
                </a:solidFill>
                <a:latin typeface="Meiryo" charset="-128"/>
                <a:ea typeface="Meiryo" charset="-128"/>
                <a:cs typeface="Meiryo" charset="-128"/>
              </a:rPr>
              <a:t>+</a:t>
            </a:r>
            <a:r>
              <a:rPr kumimoji="1" lang="ja-JP" altLang="en-US" sz="1600" b="1" dirty="0" smtClean="0">
                <a:solidFill>
                  <a:srgbClr val="0432FF"/>
                </a:solidFill>
                <a:latin typeface="Meiryo" charset="-128"/>
                <a:ea typeface="Meiryo" charset="-128"/>
                <a:cs typeface="Meiryo" charset="-128"/>
              </a:rPr>
              <a:t>地方銀行</a:t>
            </a:r>
            <a:endParaRPr kumimoji="1" lang="ja-JP" altLang="en-US" sz="1600" b="1" dirty="0">
              <a:solidFill>
                <a:srgbClr val="0432FF"/>
              </a:solidFill>
              <a:latin typeface="Meiryo" charset="-128"/>
              <a:ea typeface="Meiryo" charset="-128"/>
              <a:cs typeface="Meiryo" charset="-128"/>
            </a:endParaRPr>
          </a:p>
        </p:txBody>
      </p:sp>
      <p:sp>
        <p:nvSpPr>
          <p:cNvPr id="44" name="テキスト ボックス 43"/>
          <p:cNvSpPr txBox="1"/>
          <p:nvPr/>
        </p:nvSpPr>
        <p:spPr>
          <a:xfrm>
            <a:off x="3442837" y="3974152"/>
            <a:ext cx="2256275" cy="400110"/>
          </a:xfrm>
          <a:prstGeom prst="rect">
            <a:avLst/>
          </a:prstGeom>
          <a:noFill/>
        </p:spPr>
        <p:txBody>
          <a:bodyPr wrap="square" rtlCol="0">
            <a:spAutoFit/>
          </a:bodyPr>
          <a:lstStyle/>
          <a:p>
            <a:pPr marL="171450" indent="-171450">
              <a:buFont typeface="Wingdings" charset="2"/>
              <a:buChar char="Ø"/>
            </a:pPr>
            <a:r>
              <a:rPr kumimoji="1" lang="ja-JP" altLang="en-US" sz="1000" dirty="0" smtClean="0">
                <a:solidFill>
                  <a:srgbClr val="0432FF"/>
                </a:solidFill>
                <a:latin typeface="Meiryo" charset="-128"/>
                <a:ea typeface="Meiryo" charset="-128"/>
                <a:cs typeface="Meiryo" charset="-128"/>
              </a:rPr>
              <a:t>リアルタイムの会計情報で与信</a:t>
            </a:r>
            <a:endParaRPr kumimoji="1" lang="en-US" altLang="ja-JP" sz="1000" dirty="0" smtClean="0">
              <a:solidFill>
                <a:srgbClr val="0432FF"/>
              </a:solidFill>
              <a:latin typeface="Meiryo" charset="-128"/>
              <a:ea typeface="Meiryo" charset="-128"/>
              <a:cs typeface="Meiryo" charset="-128"/>
            </a:endParaRPr>
          </a:p>
          <a:p>
            <a:pPr marL="171450" indent="-171450">
              <a:buFont typeface="Wingdings" charset="2"/>
              <a:buChar char="Ø"/>
            </a:pPr>
            <a:r>
              <a:rPr kumimoji="1" lang="ja-JP" altLang="en-US" sz="1000" dirty="0" smtClean="0">
                <a:solidFill>
                  <a:srgbClr val="0432FF"/>
                </a:solidFill>
                <a:latin typeface="Meiryo" charset="-128"/>
                <a:ea typeface="Meiryo" charset="-128"/>
                <a:cs typeface="Meiryo" charset="-128"/>
              </a:rPr>
              <a:t>中小企業への迅速な融資</a:t>
            </a:r>
            <a:endParaRPr kumimoji="1" lang="ja-JP" altLang="en-US" sz="1000" dirty="0">
              <a:solidFill>
                <a:srgbClr val="0432FF"/>
              </a:solidFill>
              <a:latin typeface="Meiryo" charset="-128"/>
              <a:ea typeface="Meiryo" charset="-128"/>
              <a:cs typeface="Meiryo" charset="-128"/>
            </a:endParaRPr>
          </a:p>
        </p:txBody>
      </p:sp>
      <p:sp>
        <p:nvSpPr>
          <p:cNvPr id="45" name="テキスト ボックス 44"/>
          <p:cNvSpPr txBox="1"/>
          <p:nvPr/>
        </p:nvSpPr>
        <p:spPr>
          <a:xfrm>
            <a:off x="5822823" y="3705820"/>
            <a:ext cx="2256275" cy="338554"/>
          </a:xfrm>
          <a:prstGeom prst="rect">
            <a:avLst/>
          </a:prstGeom>
          <a:noFill/>
        </p:spPr>
        <p:txBody>
          <a:bodyPr wrap="square" rtlCol="0">
            <a:spAutoFit/>
          </a:bodyPr>
          <a:lstStyle/>
          <a:p>
            <a:pPr algn="ctr"/>
            <a:r>
              <a:rPr lang="ja-JP" altLang="en-US" sz="1600" b="1" dirty="0" smtClean="0">
                <a:solidFill>
                  <a:srgbClr val="0432FF"/>
                </a:solidFill>
                <a:latin typeface="Meiryo" charset="-128"/>
                <a:ea typeface="Meiryo" charset="-128"/>
                <a:cs typeface="Meiryo" charset="-128"/>
              </a:rPr>
              <a:t>自動車会社</a:t>
            </a:r>
            <a:r>
              <a:rPr kumimoji="1" lang="en-US" altLang="ja-JP" sz="1600" b="1" dirty="0" smtClean="0">
                <a:solidFill>
                  <a:srgbClr val="0432FF"/>
                </a:solidFill>
                <a:latin typeface="Meiryo" charset="-128"/>
                <a:ea typeface="Meiryo" charset="-128"/>
                <a:cs typeface="Meiryo" charset="-128"/>
              </a:rPr>
              <a:t>+</a:t>
            </a:r>
            <a:r>
              <a:rPr kumimoji="1" lang="ja-JP" altLang="en-US" sz="1600" b="1" dirty="0" smtClean="0">
                <a:solidFill>
                  <a:srgbClr val="0432FF"/>
                </a:solidFill>
                <a:latin typeface="Meiryo" charset="-128"/>
                <a:ea typeface="Meiryo" charset="-128"/>
                <a:cs typeface="Meiryo" charset="-128"/>
              </a:rPr>
              <a:t>損害保険</a:t>
            </a:r>
            <a:endParaRPr kumimoji="1" lang="ja-JP" altLang="en-US" sz="1600" b="1" dirty="0">
              <a:solidFill>
                <a:srgbClr val="0432FF"/>
              </a:solidFill>
              <a:latin typeface="Meiryo" charset="-128"/>
              <a:ea typeface="Meiryo" charset="-128"/>
              <a:cs typeface="Meiryo" charset="-128"/>
            </a:endParaRPr>
          </a:p>
        </p:txBody>
      </p:sp>
      <p:sp>
        <p:nvSpPr>
          <p:cNvPr id="46" name="テキスト ボックス 45"/>
          <p:cNvSpPr txBox="1"/>
          <p:nvPr/>
        </p:nvSpPr>
        <p:spPr>
          <a:xfrm>
            <a:off x="5821798" y="3974152"/>
            <a:ext cx="2256275" cy="400110"/>
          </a:xfrm>
          <a:prstGeom prst="rect">
            <a:avLst/>
          </a:prstGeom>
          <a:noFill/>
        </p:spPr>
        <p:txBody>
          <a:bodyPr wrap="square" rtlCol="0">
            <a:spAutoFit/>
          </a:bodyPr>
          <a:lstStyle/>
          <a:p>
            <a:pPr marL="171450" indent="-171450">
              <a:buFont typeface="Wingdings" charset="2"/>
              <a:buChar char="Ø"/>
            </a:pPr>
            <a:r>
              <a:rPr kumimoji="1" lang="ja-JP" altLang="en-US" sz="1000" dirty="0" smtClean="0">
                <a:solidFill>
                  <a:srgbClr val="0432FF"/>
                </a:solidFill>
                <a:latin typeface="Meiryo" charset="-128"/>
                <a:ea typeface="Meiryo" charset="-128"/>
                <a:cs typeface="Meiryo" charset="-128"/>
              </a:rPr>
              <a:t>運転の丁寧さで保険料率を変動</a:t>
            </a:r>
            <a:endParaRPr kumimoji="1" lang="en-US" altLang="ja-JP" sz="1000" dirty="0" smtClean="0">
              <a:solidFill>
                <a:srgbClr val="0432FF"/>
              </a:solidFill>
              <a:latin typeface="Meiryo" charset="-128"/>
              <a:ea typeface="Meiryo" charset="-128"/>
              <a:cs typeface="Meiryo" charset="-128"/>
            </a:endParaRPr>
          </a:p>
          <a:p>
            <a:pPr marL="171450" indent="-171450">
              <a:buFont typeface="Wingdings" charset="2"/>
              <a:buChar char="Ø"/>
            </a:pPr>
            <a:r>
              <a:rPr lang="ja-JP" altLang="en-US" sz="1000" dirty="0" smtClean="0">
                <a:solidFill>
                  <a:srgbClr val="0432FF"/>
                </a:solidFill>
                <a:latin typeface="Meiryo" charset="-128"/>
                <a:ea typeface="Meiryo" charset="-128"/>
                <a:cs typeface="Meiryo" charset="-128"/>
              </a:rPr>
              <a:t>支払リスクの低減と事故の削減</a:t>
            </a:r>
            <a:endParaRPr kumimoji="1" lang="ja-JP" altLang="en-US" sz="1000" dirty="0">
              <a:solidFill>
                <a:srgbClr val="0432FF"/>
              </a:solidFill>
              <a:latin typeface="Meiryo" charset="-128"/>
              <a:ea typeface="Meiryo" charset="-128"/>
              <a:cs typeface="Meiryo" charset="-128"/>
            </a:endParaRPr>
          </a:p>
        </p:txBody>
      </p:sp>
      <p:cxnSp>
        <p:nvCxnSpPr>
          <p:cNvPr id="47" name="直線矢印コネクタ 46"/>
          <p:cNvCxnSpPr>
            <a:stCxn id="26" idx="2"/>
            <a:endCxn id="34" idx="0"/>
          </p:cNvCxnSpPr>
          <p:nvPr/>
        </p:nvCxnSpPr>
        <p:spPr>
          <a:xfrm>
            <a:off x="1727288" y="2042871"/>
            <a:ext cx="464726" cy="414613"/>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8" name="直線矢印コネクタ 47"/>
          <p:cNvCxnSpPr>
            <a:stCxn id="30" idx="2"/>
            <a:endCxn id="34" idx="0"/>
          </p:cNvCxnSpPr>
          <p:nvPr/>
        </p:nvCxnSpPr>
        <p:spPr>
          <a:xfrm flipH="1">
            <a:off x="2192014" y="2042870"/>
            <a:ext cx="2383054" cy="414614"/>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1" name="直線矢印コネクタ 50"/>
          <p:cNvCxnSpPr>
            <a:stCxn id="32" idx="2"/>
            <a:endCxn id="37" idx="0"/>
          </p:cNvCxnSpPr>
          <p:nvPr/>
        </p:nvCxnSpPr>
        <p:spPr>
          <a:xfrm flipH="1">
            <a:off x="4555349" y="2042869"/>
            <a:ext cx="2867499" cy="414615"/>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stCxn id="24" idx="2"/>
            <a:endCxn id="37" idx="0"/>
          </p:cNvCxnSpPr>
          <p:nvPr/>
        </p:nvCxnSpPr>
        <p:spPr>
          <a:xfrm>
            <a:off x="3151178" y="2042870"/>
            <a:ext cx="1404171" cy="414614"/>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8" name="直線矢印コネクタ 57"/>
          <p:cNvCxnSpPr>
            <a:stCxn id="28" idx="2"/>
            <a:endCxn id="37" idx="0"/>
          </p:cNvCxnSpPr>
          <p:nvPr/>
        </p:nvCxnSpPr>
        <p:spPr>
          <a:xfrm flipH="1">
            <a:off x="4555349" y="2042869"/>
            <a:ext cx="1443609" cy="414615"/>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1" name="直線矢印コネクタ 60"/>
          <p:cNvCxnSpPr>
            <a:stCxn id="30" idx="2"/>
            <a:endCxn id="40" idx="0"/>
          </p:cNvCxnSpPr>
          <p:nvPr/>
        </p:nvCxnSpPr>
        <p:spPr>
          <a:xfrm>
            <a:off x="4575068" y="2042870"/>
            <a:ext cx="2359242" cy="414614"/>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4" name="直線矢印コネクタ 63"/>
          <p:cNvCxnSpPr>
            <a:stCxn id="28" idx="2"/>
            <a:endCxn id="40" idx="0"/>
          </p:cNvCxnSpPr>
          <p:nvPr/>
        </p:nvCxnSpPr>
        <p:spPr>
          <a:xfrm>
            <a:off x="5998958" y="2042869"/>
            <a:ext cx="935352" cy="414615"/>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67" name="図形グループ 66"/>
          <p:cNvGrpSpPr/>
          <p:nvPr/>
        </p:nvGrpSpPr>
        <p:grpSpPr>
          <a:xfrm>
            <a:off x="4313107" y="5601042"/>
            <a:ext cx="517785" cy="587435"/>
            <a:chOff x="2667295" y="1059799"/>
            <a:chExt cx="681672" cy="722281"/>
          </a:xfrm>
        </p:grpSpPr>
        <p:sp>
          <p:nvSpPr>
            <p:cNvPr id="68" name="角丸四角形 67"/>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69" name="図 68"/>
            <p:cNvPicPr>
              <a:picLocks noChangeAspect="1"/>
            </p:cNvPicPr>
            <p:nvPr/>
          </p:nvPicPr>
          <p:blipFill>
            <a:blip r:embed="rId3">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70" name="図形グループ 69"/>
          <p:cNvGrpSpPr/>
          <p:nvPr/>
        </p:nvGrpSpPr>
        <p:grpSpPr>
          <a:xfrm>
            <a:off x="4443546" y="5610626"/>
            <a:ext cx="265954" cy="577851"/>
            <a:chOff x="1946324" y="4125162"/>
            <a:chExt cx="969964" cy="2007872"/>
          </a:xfrm>
        </p:grpSpPr>
        <p:sp>
          <p:nvSpPr>
            <p:cNvPr id="71" name="円/楕円 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2" name="フローチャート: 論理積ゲート 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73" name="図形グループ 72"/>
          <p:cNvGrpSpPr/>
          <p:nvPr/>
        </p:nvGrpSpPr>
        <p:grpSpPr>
          <a:xfrm>
            <a:off x="2042249" y="5593519"/>
            <a:ext cx="341289" cy="550466"/>
            <a:chOff x="1140657" y="4229811"/>
            <a:chExt cx="341289" cy="550466"/>
          </a:xfrm>
        </p:grpSpPr>
        <p:sp>
          <p:nvSpPr>
            <p:cNvPr id="74" name="角丸四角形 73"/>
            <p:cNvSpPr/>
            <p:nvPr/>
          </p:nvSpPr>
          <p:spPr>
            <a:xfrm flipH="1">
              <a:off x="1170206" y="4324018"/>
              <a:ext cx="264893" cy="394032"/>
            </a:xfrm>
            <a:prstGeom prst="round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75" name="図 74"/>
            <p:cNvPicPr>
              <a:picLocks noChangeAspect="1"/>
            </p:cNvPicPr>
            <p:nvPr/>
          </p:nvPicPr>
          <p:blipFill>
            <a:blip r:embed="rId4">
              <a:clrChange>
                <a:clrFrom>
                  <a:srgbClr val="FFFFFF"/>
                </a:clrFrom>
                <a:clrTo>
                  <a:srgbClr val="FFFFFF">
                    <a:alpha val="0"/>
                  </a:srgbClr>
                </a:clrTo>
              </a:clrChange>
            </a:blip>
            <a:stretch>
              <a:fillRect/>
            </a:stretch>
          </p:blipFill>
          <p:spPr>
            <a:xfrm>
              <a:off x="1140657" y="4229811"/>
              <a:ext cx="341289" cy="550466"/>
            </a:xfrm>
            <a:prstGeom prst="rect">
              <a:avLst/>
            </a:prstGeom>
          </p:spPr>
        </p:pic>
      </p:grpSp>
      <p:grpSp>
        <p:nvGrpSpPr>
          <p:cNvPr id="76" name="図形グループ 75"/>
          <p:cNvGrpSpPr/>
          <p:nvPr/>
        </p:nvGrpSpPr>
        <p:grpSpPr>
          <a:xfrm>
            <a:off x="1845478" y="5603236"/>
            <a:ext cx="265954" cy="577851"/>
            <a:chOff x="1946324" y="4125162"/>
            <a:chExt cx="969964" cy="2007872"/>
          </a:xfrm>
        </p:grpSpPr>
        <p:sp>
          <p:nvSpPr>
            <p:cNvPr id="77" name="円/楕円 7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78" name="フローチャート: 論理積ゲート 7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79" name="図 78" descr="imgres.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22686" y="5614364"/>
            <a:ext cx="833410" cy="572009"/>
          </a:xfrm>
          <a:prstGeom prst="rect">
            <a:avLst/>
          </a:prstGeom>
        </p:spPr>
      </p:pic>
      <p:grpSp>
        <p:nvGrpSpPr>
          <p:cNvPr id="80" name="図形グループ 79"/>
          <p:cNvGrpSpPr/>
          <p:nvPr/>
        </p:nvGrpSpPr>
        <p:grpSpPr>
          <a:xfrm>
            <a:off x="7134746" y="5615830"/>
            <a:ext cx="265954" cy="577851"/>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sp>
        <p:nvSpPr>
          <p:cNvPr id="84" name="上下矢印 83"/>
          <p:cNvSpPr/>
          <p:nvPr/>
        </p:nvSpPr>
        <p:spPr>
          <a:xfrm>
            <a:off x="1922983" y="4383979"/>
            <a:ext cx="538060" cy="1138120"/>
          </a:xfrm>
          <a:prstGeom prst="upDown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上下矢印 84"/>
          <p:cNvSpPr/>
          <p:nvPr/>
        </p:nvSpPr>
        <p:spPr>
          <a:xfrm>
            <a:off x="4302970" y="4386254"/>
            <a:ext cx="538060" cy="1138120"/>
          </a:xfrm>
          <a:prstGeom prst="upDown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上下矢印 85"/>
          <p:cNvSpPr/>
          <p:nvPr/>
        </p:nvSpPr>
        <p:spPr>
          <a:xfrm>
            <a:off x="6596686" y="4381748"/>
            <a:ext cx="538060" cy="1138120"/>
          </a:xfrm>
          <a:prstGeom prst="upDown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矢印コネクタ 86"/>
          <p:cNvCxnSpPr>
            <a:stCxn id="32" idx="2"/>
            <a:endCxn id="40" idx="0"/>
          </p:cNvCxnSpPr>
          <p:nvPr/>
        </p:nvCxnSpPr>
        <p:spPr>
          <a:xfrm flipH="1">
            <a:off x="6934310" y="2042869"/>
            <a:ext cx="488538" cy="414615"/>
          </a:xfrm>
          <a:prstGeom prst="straightConnector1">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160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72954" y="1916708"/>
            <a:ext cx="4166416" cy="3456384"/>
          </a:xfrm>
          <a:prstGeom prst="rect">
            <a:avLst/>
          </a:prstGeom>
          <a:solidFill>
            <a:srgbClr val="00B0F0">
              <a:alpha val="50196"/>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en-US" altLang="ja-JP" dirty="0" smtClean="0"/>
              <a:t>API Gateway</a:t>
            </a:r>
            <a:r>
              <a:rPr kumimoji="1" lang="ja-JP" altLang="en-US" dirty="0" smtClean="0"/>
              <a:t>サービス</a:t>
            </a:r>
            <a:endParaRPr kumimoji="1" lang="ja-JP" altLang="en-US" dirty="0"/>
          </a:p>
        </p:txBody>
      </p:sp>
      <p:pic>
        <p:nvPicPr>
          <p:cNvPr id="2050" name="Picture 2" descr="http://www3.pcmag.com/media/images/471583-amazon-api-gateway-800x450.jpg?thum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28097"/>
            <a:ext cx="4042792" cy="2274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角丸四角形 1"/>
          <p:cNvSpPr/>
          <p:nvPr/>
        </p:nvSpPr>
        <p:spPr bwMode="auto">
          <a:xfrm>
            <a:off x="5508104" y="2902779"/>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の作成</a:t>
            </a:r>
          </a:p>
        </p:txBody>
      </p:sp>
      <p:sp>
        <p:nvSpPr>
          <p:cNvPr id="6" name="角丸四角形 5"/>
          <p:cNvSpPr/>
          <p:nvPr/>
        </p:nvSpPr>
        <p:spPr bwMode="auto">
          <a:xfrm>
            <a:off x="5508104" y="3361928"/>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の配布</a:t>
            </a:r>
          </a:p>
        </p:txBody>
      </p:sp>
      <p:sp>
        <p:nvSpPr>
          <p:cNvPr id="7" name="角丸四角形 6"/>
          <p:cNvSpPr/>
          <p:nvPr/>
        </p:nvSpPr>
        <p:spPr bwMode="auto">
          <a:xfrm>
            <a:off x="5508104" y="3821077"/>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の保守</a:t>
            </a:r>
          </a:p>
        </p:txBody>
      </p:sp>
      <p:sp>
        <p:nvSpPr>
          <p:cNvPr id="8" name="角丸四角形 7"/>
          <p:cNvSpPr/>
          <p:nvPr/>
        </p:nvSpPr>
        <p:spPr bwMode="auto">
          <a:xfrm>
            <a:off x="5508104" y="4275063"/>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err="1">
                <a:ln>
                  <a:noFill/>
                </a:ln>
                <a:solidFill>
                  <a:schemeClr val="bg1"/>
                </a:solidFill>
                <a:effectLst/>
                <a:latin typeface="+mn-lt"/>
                <a:ea typeface="+mn-ea"/>
              </a:rPr>
              <a:t>の監</a:t>
            </a:r>
            <a:r>
              <a:rPr kumimoji="0" lang="ja-JP" altLang="en-US" sz="2400" b="0" i="0" u="none" strike="noStrike" cap="none" normalizeH="0" dirty="0">
                <a:ln>
                  <a:noFill/>
                </a:ln>
                <a:solidFill>
                  <a:schemeClr val="bg1"/>
                </a:solidFill>
                <a:effectLst/>
                <a:latin typeface="+mn-lt"/>
                <a:ea typeface="+mn-ea"/>
              </a:rPr>
              <a:t>視</a:t>
            </a:r>
          </a:p>
        </p:txBody>
      </p:sp>
      <p:sp>
        <p:nvSpPr>
          <p:cNvPr id="9" name="角丸四角形 8"/>
          <p:cNvSpPr/>
          <p:nvPr/>
        </p:nvSpPr>
        <p:spPr bwMode="auto">
          <a:xfrm>
            <a:off x="5508104" y="4736784"/>
            <a:ext cx="2671948" cy="391324"/>
          </a:xfrm>
          <a:prstGeom prst="roundRect">
            <a:avLst>
              <a:gd name="adj" fmla="val 0"/>
            </a:avLst>
          </a:prstGeom>
          <a:solidFill>
            <a:srgbClr val="FF6666"/>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dirty="0">
                <a:ln>
                  <a:noFill/>
                </a:ln>
                <a:solidFill>
                  <a:schemeClr val="bg1"/>
                </a:solidFill>
                <a:effectLst/>
                <a:latin typeface="+mn-lt"/>
                <a:ea typeface="+mn-ea"/>
              </a:rPr>
              <a:t>API</a:t>
            </a:r>
            <a:r>
              <a:rPr kumimoji="0" lang="ja-JP" altLang="en-US" sz="2400" b="0" i="0" u="none" strike="noStrike" cap="none" normalizeH="0" dirty="0">
                <a:ln>
                  <a:noFill/>
                </a:ln>
                <a:solidFill>
                  <a:schemeClr val="bg1"/>
                </a:solidFill>
                <a:effectLst/>
                <a:latin typeface="+mn-lt"/>
                <a:ea typeface="+mn-ea"/>
              </a:rPr>
              <a:t>の保護</a:t>
            </a:r>
          </a:p>
        </p:txBody>
      </p:sp>
      <p:pic>
        <p:nvPicPr>
          <p:cNvPr id="3" name="図 2"/>
          <p:cNvPicPr>
            <a:picLocks noChangeAspect="1"/>
          </p:cNvPicPr>
          <p:nvPr/>
        </p:nvPicPr>
        <p:blipFill>
          <a:blip r:embed="rId4"/>
          <a:stretch>
            <a:fillRect/>
          </a:stretch>
        </p:blipFill>
        <p:spPr>
          <a:xfrm>
            <a:off x="457200" y="842489"/>
            <a:ext cx="4042792" cy="3133978"/>
          </a:xfrm>
          <a:prstGeom prst="rect">
            <a:avLst/>
          </a:prstGeom>
          <a:ln>
            <a:noFill/>
          </a:ln>
          <a:effectLst>
            <a:outerShdw blurRad="292100" dist="139700" dir="2700000" algn="tl" rotWithShape="0">
              <a:srgbClr val="333333">
                <a:alpha val="65000"/>
              </a:srgbClr>
            </a:outerShdw>
          </a:effectLst>
        </p:spPr>
      </p:pic>
      <p:sp>
        <p:nvSpPr>
          <p:cNvPr id="10" name="正方形/長方形 9"/>
          <p:cNvSpPr/>
          <p:nvPr/>
        </p:nvSpPr>
        <p:spPr>
          <a:xfrm>
            <a:off x="6096844" y="84248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6202098" y="1209404"/>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2" name="正方形/長方形 11"/>
          <p:cNvSpPr/>
          <p:nvPr/>
        </p:nvSpPr>
        <p:spPr>
          <a:xfrm>
            <a:off x="4672954" y="842490"/>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3" name="正方形/長方形 12"/>
          <p:cNvSpPr/>
          <p:nvPr/>
        </p:nvSpPr>
        <p:spPr>
          <a:xfrm>
            <a:off x="4778208" y="1209405"/>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4" name="正方形/長方形 13"/>
          <p:cNvSpPr/>
          <p:nvPr/>
        </p:nvSpPr>
        <p:spPr>
          <a:xfrm>
            <a:off x="7520734" y="84248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5" name="正方形/長方形 14"/>
          <p:cNvSpPr/>
          <p:nvPr/>
        </p:nvSpPr>
        <p:spPr>
          <a:xfrm>
            <a:off x="7625988" y="1209404"/>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6" name="正方形/長方形 15"/>
          <p:cNvSpPr/>
          <p:nvPr/>
        </p:nvSpPr>
        <p:spPr>
          <a:xfrm>
            <a:off x="6096844" y="590507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Meiryo" charset="-128"/>
              <a:ea typeface="Meiryo" charset="-128"/>
              <a:cs typeface="Meiryo" charset="-128"/>
            </a:endParaRPr>
          </a:p>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7" name="正方形/長方形 16"/>
          <p:cNvSpPr/>
          <p:nvPr/>
        </p:nvSpPr>
        <p:spPr>
          <a:xfrm>
            <a:off x="6204988" y="5770136"/>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18" name="正方形/長方形 17"/>
          <p:cNvSpPr/>
          <p:nvPr/>
        </p:nvSpPr>
        <p:spPr>
          <a:xfrm>
            <a:off x="4672954" y="5905080"/>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Meiryo" charset="-128"/>
              <a:ea typeface="Meiryo" charset="-128"/>
              <a:cs typeface="Meiryo" charset="-128"/>
            </a:endParaRPr>
          </a:p>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19" name="正方形/長方形 18"/>
          <p:cNvSpPr/>
          <p:nvPr/>
        </p:nvSpPr>
        <p:spPr>
          <a:xfrm>
            <a:off x="4781098" y="5770137"/>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0" name="正方形/長方形 19"/>
          <p:cNvSpPr/>
          <p:nvPr/>
        </p:nvSpPr>
        <p:spPr>
          <a:xfrm>
            <a:off x="7520734" y="5905079"/>
            <a:ext cx="1318636" cy="497089"/>
          </a:xfrm>
          <a:prstGeom prst="rect">
            <a:avLst/>
          </a:prstGeom>
          <a:solidFill>
            <a:srgbClr val="00B050"/>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1600" dirty="0" smtClean="0">
              <a:solidFill>
                <a:srgbClr val="FFFFFF"/>
              </a:solidFill>
              <a:latin typeface="Meiryo" charset="-128"/>
              <a:ea typeface="Meiryo" charset="-128"/>
              <a:cs typeface="Meiryo" charset="-128"/>
            </a:endParaRPr>
          </a:p>
          <a:p>
            <a:pPr algn="ctr"/>
            <a:r>
              <a:rPr kumimoji="1" lang="ja-JP" altLang="en-US" sz="1600" dirty="0" smtClean="0">
                <a:solidFill>
                  <a:srgbClr val="FFFFFF"/>
                </a:solidFill>
                <a:latin typeface="Meiryo" charset="-128"/>
                <a:ea typeface="Meiryo" charset="-128"/>
                <a:cs typeface="Meiryo" charset="-128"/>
              </a:rPr>
              <a:t>サービス</a:t>
            </a:r>
            <a:endParaRPr kumimoji="1" lang="ja-JP" altLang="en-US" sz="1600" dirty="0">
              <a:solidFill>
                <a:srgbClr val="FFFFFF"/>
              </a:solidFill>
              <a:latin typeface="Meiryo" charset="-128"/>
              <a:ea typeface="Meiryo" charset="-128"/>
              <a:cs typeface="Meiryo" charset="-128"/>
            </a:endParaRPr>
          </a:p>
        </p:txBody>
      </p:sp>
      <p:sp>
        <p:nvSpPr>
          <p:cNvPr id="21" name="正方形/長方形 20"/>
          <p:cNvSpPr/>
          <p:nvPr/>
        </p:nvSpPr>
        <p:spPr>
          <a:xfrm>
            <a:off x="7628878" y="5770136"/>
            <a:ext cx="1114264" cy="295154"/>
          </a:xfrm>
          <a:prstGeom prst="rect">
            <a:avLst/>
          </a:prstGeom>
          <a:solidFill>
            <a:schemeClr val="bg2">
              <a:lumMod val="50000"/>
            </a:schemeClr>
          </a:solidFill>
          <a:ln>
            <a:noFill/>
          </a:ln>
          <a:effectLst>
            <a:outerShdw blurRad="50800" dist="762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smtClean="0">
                <a:solidFill>
                  <a:srgbClr val="FFFFFF"/>
                </a:solidFill>
                <a:latin typeface="Meiryo" charset="-128"/>
                <a:ea typeface="Meiryo" charset="-128"/>
                <a:cs typeface="Meiryo" charset="-128"/>
              </a:rPr>
              <a:t>API</a:t>
            </a:r>
          </a:p>
        </p:txBody>
      </p:sp>
      <p:sp>
        <p:nvSpPr>
          <p:cNvPr id="22" name="正方形/長方形 21"/>
          <p:cNvSpPr/>
          <p:nvPr/>
        </p:nvSpPr>
        <p:spPr>
          <a:xfrm>
            <a:off x="5087820" y="2235039"/>
            <a:ext cx="3336683" cy="461665"/>
          </a:xfrm>
          <a:prstGeom prst="rect">
            <a:avLst/>
          </a:prstGeom>
        </p:spPr>
        <p:txBody>
          <a:bodyPr wrap="none">
            <a:spAutoFit/>
          </a:bodyPr>
          <a:lstStyle/>
          <a:p>
            <a:r>
              <a:rPr lang="en-US" altLang="ja-JP" sz="2400" dirty="0">
                <a:solidFill>
                  <a:schemeClr val="bg1"/>
                </a:solidFill>
                <a:latin typeface="Meiryo" charset="-128"/>
                <a:ea typeface="Meiryo" charset="-128"/>
                <a:cs typeface="Meiryo" charset="-128"/>
              </a:rPr>
              <a:t>API Gateway</a:t>
            </a:r>
            <a:r>
              <a:rPr lang="ja-JP" altLang="en-US" sz="2400" dirty="0">
                <a:solidFill>
                  <a:schemeClr val="bg1"/>
                </a:solidFill>
                <a:latin typeface="Meiryo" charset="-128"/>
                <a:ea typeface="Meiryo" charset="-128"/>
                <a:cs typeface="Meiryo" charset="-128"/>
              </a:rPr>
              <a:t>サービス</a:t>
            </a:r>
          </a:p>
        </p:txBody>
      </p:sp>
      <p:sp>
        <p:nvSpPr>
          <p:cNvPr id="23" name="上下矢印 22"/>
          <p:cNvSpPr/>
          <p:nvPr/>
        </p:nvSpPr>
        <p:spPr>
          <a:xfrm>
            <a:off x="5195181" y="1475449"/>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上下矢印 24"/>
          <p:cNvSpPr/>
          <p:nvPr/>
        </p:nvSpPr>
        <p:spPr>
          <a:xfrm>
            <a:off x="6615214" y="1474521"/>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上下矢印 25"/>
          <p:cNvSpPr/>
          <p:nvPr/>
        </p:nvSpPr>
        <p:spPr>
          <a:xfrm>
            <a:off x="8036036" y="1474521"/>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上下矢印 26"/>
          <p:cNvSpPr/>
          <p:nvPr/>
        </p:nvSpPr>
        <p:spPr>
          <a:xfrm>
            <a:off x="5189470" y="5263051"/>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上下矢印 27"/>
          <p:cNvSpPr/>
          <p:nvPr/>
        </p:nvSpPr>
        <p:spPr>
          <a:xfrm>
            <a:off x="6609503" y="5262123"/>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上下矢印 28"/>
          <p:cNvSpPr/>
          <p:nvPr/>
        </p:nvSpPr>
        <p:spPr>
          <a:xfrm>
            <a:off x="8030325" y="5262123"/>
            <a:ext cx="288032" cy="553515"/>
          </a:xfrm>
          <a:prstGeom prst="up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322629" y="873228"/>
            <a:ext cx="432048" cy="2160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smtClean="0">
                <a:solidFill>
                  <a:schemeClr val="tx1">
                    <a:lumMod val="85000"/>
                    <a:lumOff val="15000"/>
                  </a:schemeClr>
                </a:solidFill>
                <a:latin typeface="ＭＳ Ｐゴシック"/>
                <a:ea typeface="ＭＳ Ｐゴシック"/>
                <a:cs typeface="ＭＳ Ｐゴシック"/>
              </a:rPr>
              <a:t>IBM</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
        <p:nvSpPr>
          <p:cNvPr id="31" name="正方形/長方形 30"/>
          <p:cNvSpPr/>
          <p:nvPr/>
        </p:nvSpPr>
        <p:spPr>
          <a:xfrm>
            <a:off x="423981" y="4167051"/>
            <a:ext cx="432048" cy="21602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chemeClr val="tx1">
                    <a:lumMod val="85000"/>
                    <a:lumOff val="15000"/>
                  </a:schemeClr>
                </a:solidFill>
                <a:latin typeface="ＭＳ Ｐゴシック"/>
                <a:ea typeface="ＭＳ Ｐゴシック"/>
                <a:cs typeface="ＭＳ Ｐゴシック"/>
              </a:rPr>
              <a:t>AWS</a:t>
            </a:r>
            <a:endParaRPr kumimoji="1" lang="ja-JP" altLang="en-US" sz="800" dirty="0">
              <a:solidFill>
                <a:schemeClr val="tx1">
                  <a:lumMod val="85000"/>
                  <a:lumOff val="15000"/>
                </a:schemeClr>
              </a:solidFill>
              <a:latin typeface="ＭＳ Ｐゴシック"/>
              <a:ea typeface="ＭＳ Ｐゴシック"/>
              <a:cs typeface="ＭＳ Ｐゴシック"/>
            </a:endParaRPr>
          </a:p>
        </p:txBody>
      </p:sp>
    </p:spTree>
    <p:extLst>
      <p:ext uri="{BB962C8B-B14F-4D97-AF65-F5344CB8AC3E}">
        <p14:creationId xmlns:p14="http://schemas.microsoft.com/office/powerpoint/2010/main" val="16160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これからのシステム開発ビジネス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5" name="正方形/長方形 4"/>
          <p:cNvSpPr/>
          <p:nvPr/>
        </p:nvSpPr>
        <p:spPr>
          <a:xfrm>
            <a:off x="529308" y="1012591"/>
            <a:ext cx="8085383" cy="70375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smtClean="0">
                <a:solidFill>
                  <a:srgbClr val="FFFFFF"/>
                </a:solidFill>
                <a:latin typeface="Meiryo" charset="-128"/>
                <a:ea typeface="Meiryo" charset="-128"/>
                <a:cs typeface="Meiryo" charset="-128"/>
              </a:rPr>
              <a:t>ビジネス・スピードの加速</a:t>
            </a:r>
            <a:endParaRPr kumimoji="1" lang="ja-JP" altLang="en-US" sz="2800" b="1" dirty="0">
              <a:solidFill>
                <a:srgbClr val="FFFFFF"/>
              </a:solidFill>
              <a:latin typeface="Meiryo" charset="-128"/>
              <a:ea typeface="Meiryo" charset="-128"/>
              <a:cs typeface="Meiryo" charset="-128"/>
            </a:endParaRPr>
          </a:p>
        </p:txBody>
      </p:sp>
      <p:sp>
        <p:nvSpPr>
          <p:cNvPr id="259" name="正方形/長方形 258"/>
          <p:cNvSpPr/>
          <p:nvPr/>
        </p:nvSpPr>
        <p:spPr>
          <a:xfrm>
            <a:off x="2424080" y="2043592"/>
            <a:ext cx="6190611" cy="12465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アプリケーション開発・変更への迅速な対応</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lang="en-US" altLang="ja-JP" sz="1400" dirty="0" err="1" smtClean="0">
                <a:solidFill>
                  <a:srgbClr val="FFFFFF"/>
                </a:solidFill>
                <a:latin typeface="Meiryo" charset="-128"/>
                <a:ea typeface="Meiryo" charset="-128"/>
                <a:cs typeface="Meiryo" charset="-128"/>
              </a:rPr>
              <a:t>eXtreme</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Programing,Scrum,Test</a:t>
            </a:r>
            <a:r>
              <a:rPr lang="en-US" altLang="ja-JP" sz="1400" dirty="0" smtClean="0">
                <a:solidFill>
                  <a:srgbClr val="FFFFFF"/>
                </a:solidFill>
                <a:latin typeface="Meiryo" charset="-128"/>
                <a:ea typeface="Meiryo" charset="-128"/>
                <a:cs typeface="Meiryo" charset="-128"/>
              </a:rPr>
              <a:t> Driven Development</a:t>
            </a:r>
            <a:r>
              <a:rPr lang="ja-JP" altLang="en-US" sz="1400" dirty="0" smtClean="0">
                <a:solidFill>
                  <a:srgbClr val="FFFFFF"/>
                </a:solidFill>
                <a:latin typeface="Meiryo" charset="-128"/>
                <a:ea typeface="Meiryo" charset="-128"/>
                <a:cs typeface="Meiryo" charset="-128"/>
              </a:rPr>
              <a:t>　など</a:t>
            </a:r>
            <a:endParaRPr kumimoji="1" lang="ja-JP" altLang="en-US" sz="1400" dirty="0">
              <a:solidFill>
                <a:srgbClr val="FFFFFF"/>
              </a:solidFill>
              <a:latin typeface="Meiryo" charset="-128"/>
              <a:ea typeface="Meiryo" charset="-128"/>
              <a:cs typeface="Meiryo" charset="-128"/>
            </a:endParaRPr>
          </a:p>
        </p:txBody>
      </p:sp>
      <p:sp>
        <p:nvSpPr>
          <p:cNvPr id="260" name="正方形/長方形 259"/>
          <p:cNvSpPr/>
          <p:nvPr/>
        </p:nvSpPr>
        <p:spPr>
          <a:xfrm>
            <a:off x="2424080" y="3560770"/>
            <a:ext cx="6190611" cy="1246504"/>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本番環境への迅速な移行・継続的デリバリー</a:t>
            </a:r>
            <a:endParaRPr kumimoji="1" lang="en-US" altLang="ja-JP" b="1" dirty="0" smtClean="0">
              <a:solidFill>
                <a:srgbClr val="FFFFFF"/>
              </a:solidFill>
              <a:latin typeface="Meiryo" charset="-128"/>
              <a:ea typeface="Meiryo" charset="-128"/>
              <a:cs typeface="Meiryo" charset="-128"/>
            </a:endParaRPr>
          </a:p>
          <a:p>
            <a:pPr algn="ctr"/>
            <a:endParaRPr lang="en-US" altLang="ja-JP" sz="1400" dirty="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Chef,Jenkis,Hashicorp</a:t>
            </a:r>
            <a:r>
              <a:rPr kumimoji="1" lang="ja-JP" altLang="en-US" sz="1400" dirty="0" smtClean="0">
                <a:solidFill>
                  <a:srgbClr val="FFFFFF"/>
                </a:solidFill>
                <a:latin typeface="Meiryo" charset="-128"/>
                <a:ea typeface="Meiryo" charset="-128"/>
                <a:cs typeface="Meiryo" charset="-128"/>
              </a:rPr>
              <a:t>　</a:t>
            </a:r>
            <a:r>
              <a:rPr lang="ja-JP" altLang="en-US" sz="1400" dirty="0" smtClean="0">
                <a:solidFill>
                  <a:srgbClr val="FFFFFF"/>
                </a:solidFill>
                <a:latin typeface="Meiryo" charset="-128"/>
                <a:ea typeface="Meiryo" charset="-128"/>
                <a:cs typeface="Meiryo" charset="-128"/>
              </a:rPr>
              <a:t>など</a:t>
            </a:r>
            <a:endParaRPr kumimoji="1" lang="en-US" altLang="ja-JP" sz="1400" dirty="0" smtClean="0">
              <a:solidFill>
                <a:srgbClr val="FFFFFF"/>
              </a:solidFill>
              <a:latin typeface="Meiryo" charset="-128"/>
              <a:ea typeface="Meiryo" charset="-128"/>
              <a:cs typeface="Meiryo" charset="-128"/>
            </a:endParaRPr>
          </a:p>
          <a:p>
            <a:pPr algn="ctr"/>
            <a:endParaRPr kumimoji="1" lang="ja-JP" altLang="en-US" sz="1400" dirty="0">
              <a:solidFill>
                <a:srgbClr val="FFFFFF"/>
              </a:solidFill>
              <a:latin typeface="Meiryo" charset="-128"/>
              <a:ea typeface="Meiryo" charset="-128"/>
              <a:cs typeface="Meiryo" charset="-128"/>
            </a:endParaRPr>
          </a:p>
        </p:txBody>
      </p:sp>
      <p:sp>
        <p:nvSpPr>
          <p:cNvPr id="261" name="正方形/長方形 260"/>
          <p:cNvSpPr/>
          <p:nvPr/>
        </p:nvSpPr>
        <p:spPr>
          <a:xfrm>
            <a:off x="2424080" y="5077949"/>
            <a:ext cx="6190611" cy="12465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solidFill>
                  <a:srgbClr val="FFFFFF"/>
                </a:solidFill>
                <a:latin typeface="Meiryo" charset="-128"/>
                <a:ea typeface="Meiryo" charset="-128"/>
                <a:cs typeface="Meiryo" charset="-128"/>
              </a:rPr>
              <a:t>インフラ環境の迅速な調達・構築・変更</a:t>
            </a:r>
            <a:endParaRPr kumimoji="1" lang="en-US" altLang="ja-JP" b="1" dirty="0" smtClean="0">
              <a:solidFill>
                <a:srgbClr val="FFFFFF"/>
              </a:solidFill>
              <a:latin typeface="Meiryo" charset="-128"/>
              <a:ea typeface="Meiryo" charset="-128"/>
              <a:cs typeface="Meiryo" charset="-128"/>
            </a:endParaRPr>
          </a:p>
          <a:p>
            <a:pPr algn="ctr"/>
            <a:r>
              <a:rPr kumimoji="1" lang="en-US" altLang="ja-JP" sz="1400" dirty="0" err="1" smtClean="0">
                <a:solidFill>
                  <a:srgbClr val="FFFFFF"/>
                </a:solidFill>
                <a:latin typeface="Meiryo" charset="-128"/>
                <a:ea typeface="Meiryo" charset="-128"/>
                <a:cs typeface="Meiryo" charset="-128"/>
              </a:rPr>
              <a:t>OpenStack,</a:t>
            </a:r>
            <a:r>
              <a:rPr lang="en-US" altLang="ja-JP" sz="1400" dirty="0" err="1" smtClean="0">
                <a:solidFill>
                  <a:srgbClr val="FFFFFF"/>
                </a:solidFill>
                <a:latin typeface="Meiryo" charset="-128"/>
                <a:ea typeface="Meiryo" charset="-128"/>
                <a:cs typeface="Meiryo" charset="-128"/>
              </a:rPr>
              <a:t>vCloud</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Air,Azure</a:t>
            </a:r>
            <a:r>
              <a:rPr lang="en-US" altLang="ja-JP" sz="1400" dirty="0" smtClean="0">
                <a:solidFill>
                  <a:srgbClr val="FFFFFF"/>
                </a:solidFill>
                <a:latin typeface="Meiryo" charset="-128"/>
                <a:ea typeface="Meiryo" charset="-128"/>
                <a:cs typeface="Meiryo" charset="-128"/>
              </a:rPr>
              <a:t> Stack</a:t>
            </a:r>
            <a:r>
              <a:rPr lang="ja-JP" altLang="en-US" sz="1400" dirty="0" smtClean="0">
                <a:solidFill>
                  <a:srgbClr val="FFFFFF"/>
                </a:solidFill>
                <a:latin typeface="Meiryo" charset="-128"/>
                <a:ea typeface="Meiryo" charset="-128"/>
                <a:cs typeface="Meiryo" charset="-128"/>
              </a:rPr>
              <a:t>　など</a:t>
            </a:r>
            <a:endParaRPr lang="en-US" altLang="ja-JP" sz="1400" dirty="0" smtClean="0">
              <a:solidFill>
                <a:srgbClr val="FFFFFF"/>
              </a:solidFill>
              <a:latin typeface="Meiryo" charset="-128"/>
              <a:ea typeface="Meiryo" charset="-128"/>
              <a:cs typeface="Meiryo" charset="-128"/>
            </a:endParaRPr>
          </a:p>
          <a:p>
            <a:pPr algn="ctr"/>
            <a:r>
              <a:rPr lang="ja-JP" altLang="en-US" b="1" dirty="0" smtClean="0">
                <a:solidFill>
                  <a:srgbClr val="FFFFFF"/>
                </a:solidFill>
                <a:latin typeface="Meiryo" charset="-128"/>
                <a:ea typeface="Meiryo" charset="-128"/>
                <a:cs typeface="Meiryo" charset="-128"/>
              </a:rPr>
              <a:t>高速で俊敏な開発・実行環境</a:t>
            </a:r>
            <a:endParaRPr lang="en-US" altLang="ja-JP" b="1" dirty="0" smtClean="0">
              <a:solidFill>
                <a:srgbClr val="FFFFFF"/>
              </a:solidFill>
              <a:latin typeface="Meiryo" charset="-128"/>
              <a:ea typeface="Meiryo" charset="-128"/>
              <a:cs typeface="Meiryo" charset="-128"/>
            </a:endParaRPr>
          </a:p>
          <a:p>
            <a:pPr algn="ctr"/>
            <a:r>
              <a:rPr lang="en-US" altLang="ja-JP" sz="1400" dirty="0" smtClean="0">
                <a:solidFill>
                  <a:srgbClr val="FFFFFF"/>
                </a:solidFill>
                <a:latin typeface="Meiryo" charset="-128"/>
                <a:ea typeface="Meiryo" charset="-128"/>
                <a:cs typeface="Meiryo" charset="-128"/>
              </a:rPr>
              <a:t>Cloud </a:t>
            </a:r>
            <a:r>
              <a:rPr lang="en-US" altLang="ja-JP" sz="1400" dirty="0" err="1" smtClean="0">
                <a:solidFill>
                  <a:srgbClr val="FFFFFF"/>
                </a:solidFill>
                <a:latin typeface="Meiryo" charset="-128"/>
                <a:ea typeface="Meiryo" charset="-128"/>
                <a:cs typeface="Meiryo" charset="-128"/>
              </a:rPr>
              <a:t>Foundry,BlueMIx,Microsoft</a:t>
            </a:r>
            <a:r>
              <a:rPr lang="en-US" altLang="ja-JP" sz="1400" dirty="0" smtClean="0">
                <a:solidFill>
                  <a:srgbClr val="FFFFFF"/>
                </a:solidFill>
                <a:latin typeface="Meiryo" charset="-128"/>
                <a:ea typeface="Meiryo" charset="-128"/>
                <a:cs typeface="Meiryo" charset="-128"/>
              </a:rPr>
              <a:t> </a:t>
            </a:r>
            <a:r>
              <a:rPr lang="en-US" altLang="ja-JP" sz="1400" dirty="0" err="1" smtClean="0">
                <a:solidFill>
                  <a:srgbClr val="FFFFFF"/>
                </a:solidFill>
                <a:latin typeface="Meiryo" charset="-128"/>
                <a:ea typeface="Meiryo" charset="-128"/>
                <a:cs typeface="Meiryo" charset="-128"/>
              </a:rPr>
              <a:t>Azure,Force.com</a:t>
            </a:r>
            <a:r>
              <a:rPr lang="en-US" altLang="ja-JP" sz="1400" dirty="0" smtClean="0">
                <a:solidFill>
                  <a:srgbClr val="FFFFFF"/>
                </a:solidFill>
                <a:latin typeface="Meiryo" charset="-128"/>
                <a:ea typeface="Meiryo" charset="-128"/>
                <a:cs typeface="Meiryo" charset="-128"/>
              </a:rPr>
              <a:t> </a:t>
            </a:r>
            <a:r>
              <a:rPr lang="ja-JP" altLang="en-US" sz="1400" dirty="0" smtClean="0">
                <a:solidFill>
                  <a:srgbClr val="FFFFFF"/>
                </a:solidFill>
                <a:latin typeface="Meiryo" charset="-128"/>
                <a:ea typeface="Meiryo" charset="-128"/>
                <a:cs typeface="Meiryo" charset="-128"/>
              </a:rPr>
              <a:t>など</a:t>
            </a:r>
            <a:endParaRPr kumimoji="1" lang="ja-JP" altLang="en-US" sz="1400" dirty="0">
              <a:solidFill>
                <a:srgbClr val="FFFFFF"/>
              </a:solidFill>
              <a:latin typeface="Meiryo" charset="-128"/>
              <a:ea typeface="Meiryo" charset="-128"/>
              <a:cs typeface="Meiryo" charset="-128"/>
            </a:endParaRPr>
          </a:p>
        </p:txBody>
      </p:sp>
      <p:sp>
        <p:nvSpPr>
          <p:cNvPr id="8" name="ホームベース 7"/>
          <p:cNvSpPr/>
          <p:nvPr/>
        </p:nvSpPr>
        <p:spPr>
          <a:xfrm>
            <a:off x="529308" y="2043592"/>
            <a:ext cx="2109564" cy="1246503"/>
          </a:xfrm>
          <a:prstGeom prst="homePlat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solidFill>
                  <a:srgbClr val="FFFFFF"/>
                </a:solidFill>
                <a:latin typeface="Meiryo" charset="-128"/>
                <a:ea typeface="Meiryo" charset="-128"/>
                <a:cs typeface="Meiryo" charset="-128"/>
              </a:rPr>
              <a:t>アジャイル開発</a:t>
            </a:r>
            <a:endParaRPr kumimoji="1" lang="en-US" altLang="ja-JP" sz="1600" b="1" dirty="0" smtClean="0">
              <a:solidFill>
                <a:srgbClr val="FFFFFF"/>
              </a:solidFill>
              <a:latin typeface="Meiryo" charset="-128"/>
              <a:ea typeface="Meiryo" charset="-128"/>
              <a:cs typeface="Meiryo" charset="-128"/>
            </a:endParaRPr>
          </a:p>
          <a:p>
            <a:pPr algn="ctr"/>
            <a:r>
              <a:rPr lang="en-US" altLang="ja-JP" sz="1000" dirty="0" smtClean="0">
                <a:solidFill>
                  <a:srgbClr val="FFFFFF"/>
                </a:solidFill>
                <a:latin typeface="Meiryo" charset="-128"/>
                <a:ea typeface="Meiryo" charset="-128"/>
                <a:cs typeface="Meiryo" charset="-128"/>
              </a:rPr>
              <a:t>Agile Development</a:t>
            </a:r>
            <a:endParaRPr kumimoji="1" lang="ja-JP" altLang="en-US" sz="1000" dirty="0">
              <a:solidFill>
                <a:srgbClr val="FFFFFF"/>
              </a:solidFill>
              <a:latin typeface="Meiryo" charset="-128"/>
              <a:ea typeface="Meiryo" charset="-128"/>
              <a:cs typeface="Meiryo" charset="-128"/>
            </a:endParaRPr>
          </a:p>
        </p:txBody>
      </p:sp>
      <p:sp>
        <p:nvSpPr>
          <p:cNvPr id="264" name="ホームベース 263"/>
          <p:cNvSpPr/>
          <p:nvPr/>
        </p:nvSpPr>
        <p:spPr>
          <a:xfrm>
            <a:off x="529308" y="3560769"/>
            <a:ext cx="2109564" cy="1246503"/>
          </a:xfrm>
          <a:prstGeom prst="homePlate">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b="1" dirty="0" smtClean="0">
                <a:solidFill>
                  <a:srgbClr val="FFFFFF"/>
                </a:solidFill>
                <a:latin typeface="Meiryo" charset="-128"/>
                <a:ea typeface="Meiryo" charset="-128"/>
                <a:cs typeface="Meiryo" charset="-128"/>
              </a:rPr>
              <a:t>DevOps</a:t>
            </a:r>
          </a:p>
          <a:p>
            <a:pPr algn="ctr"/>
            <a:r>
              <a:rPr lang="en-US" altLang="ja-JP" sz="1000" dirty="0" smtClean="0">
                <a:solidFill>
                  <a:srgbClr val="FFFFFF"/>
                </a:solidFill>
                <a:latin typeface="Meiryo" charset="-128"/>
                <a:ea typeface="Meiryo" charset="-128"/>
                <a:cs typeface="Meiryo" charset="-128"/>
              </a:rPr>
              <a:t>Development/Operation</a:t>
            </a:r>
            <a:endParaRPr kumimoji="1" lang="ja-JP" altLang="en-US" sz="1000" dirty="0">
              <a:solidFill>
                <a:srgbClr val="FFFFFF"/>
              </a:solidFill>
              <a:latin typeface="Meiryo" charset="-128"/>
              <a:ea typeface="Meiryo" charset="-128"/>
              <a:cs typeface="Meiryo" charset="-128"/>
            </a:endParaRPr>
          </a:p>
        </p:txBody>
      </p:sp>
      <p:sp>
        <p:nvSpPr>
          <p:cNvPr id="265" name="ホームベース 264"/>
          <p:cNvSpPr/>
          <p:nvPr/>
        </p:nvSpPr>
        <p:spPr>
          <a:xfrm>
            <a:off x="529308" y="5077950"/>
            <a:ext cx="2109564" cy="1246503"/>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smtClean="0">
                <a:solidFill>
                  <a:srgbClr val="FFFFFF"/>
                </a:solidFill>
                <a:latin typeface="Meiryo" charset="-128"/>
                <a:ea typeface="Meiryo" charset="-128"/>
                <a:cs typeface="Meiryo" charset="-128"/>
              </a:rPr>
              <a:t>クラウド</a:t>
            </a:r>
            <a:endParaRPr kumimoji="1" lang="en-US" altLang="ja-JP" sz="2000" b="1" dirty="0" smtClean="0">
              <a:solidFill>
                <a:srgbClr val="FFFFFF"/>
              </a:solidFill>
              <a:latin typeface="Meiryo" charset="-128"/>
              <a:ea typeface="Meiryo" charset="-128"/>
              <a:cs typeface="Meiryo" charset="-128"/>
            </a:endParaRPr>
          </a:p>
          <a:p>
            <a:pPr algn="ctr"/>
            <a:r>
              <a:rPr lang="en-US" altLang="ja-JP" sz="1000" b="1" dirty="0" smtClean="0">
                <a:solidFill>
                  <a:srgbClr val="FFFFFF"/>
                </a:solidFill>
                <a:latin typeface="Meiryo" charset="-128"/>
                <a:ea typeface="Meiryo" charset="-128"/>
                <a:cs typeface="Meiryo" charset="-128"/>
              </a:rPr>
              <a:t>SDI/IaaS &amp; </a:t>
            </a:r>
            <a:r>
              <a:rPr kumimoji="1" lang="en-US" altLang="ja-JP" sz="1000" b="1" dirty="0" smtClean="0">
                <a:solidFill>
                  <a:srgbClr val="FFFFFF"/>
                </a:solidFill>
                <a:latin typeface="Meiryo" charset="-128"/>
                <a:ea typeface="Meiryo" charset="-128"/>
                <a:cs typeface="Meiryo" charset="-128"/>
              </a:rPr>
              <a:t>PaaS</a:t>
            </a:r>
            <a:endParaRPr kumimoji="1" lang="ja-JP" altLang="en-US" sz="1000" b="1" dirty="0">
              <a:solidFill>
                <a:srgbClr val="FFFFFF"/>
              </a:solidFill>
              <a:latin typeface="Meiryo" charset="-128"/>
              <a:ea typeface="Meiryo" charset="-128"/>
              <a:cs typeface="Meiryo" charset="-128"/>
            </a:endParaRPr>
          </a:p>
        </p:txBody>
      </p:sp>
      <p:sp>
        <p:nvSpPr>
          <p:cNvPr id="10" name="下矢印 9"/>
          <p:cNvSpPr/>
          <p:nvPr/>
        </p:nvSpPr>
        <p:spPr>
          <a:xfrm>
            <a:off x="4604985" y="3165043"/>
            <a:ext cx="1828800" cy="506237"/>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8" name="下矢印 267"/>
          <p:cNvSpPr/>
          <p:nvPr/>
        </p:nvSpPr>
        <p:spPr>
          <a:xfrm>
            <a:off x="4604985" y="4689493"/>
            <a:ext cx="1828800" cy="506237"/>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9" name="下矢印 268"/>
          <p:cNvSpPr/>
          <p:nvPr/>
        </p:nvSpPr>
        <p:spPr>
          <a:xfrm>
            <a:off x="4604985" y="1598561"/>
            <a:ext cx="1828800" cy="506237"/>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42905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これ</a:t>
            </a:r>
            <a:r>
              <a:rPr kumimoji="1" lang="ja-JP" altLang="en-US" dirty="0" smtClean="0"/>
              <a:t>からの「</a:t>
            </a:r>
            <a:r>
              <a:rPr kumimoji="1" lang="en-US" altLang="ja-JP" dirty="0" smtClean="0"/>
              <a:t>IT</a:t>
            </a:r>
            <a:r>
              <a:rPr kumimoji="1" lang="ja-JP" altLang="en-US" dirty="0" smtClean="0"/>
              <a:t>ビジネスの方程式」</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7" name="テキスト ボックス 6"/>
          <p:cNvSpPr txBox="1"/>
          <p:nvPr/>
        </p:nvSpPr>
        <p:spPr>
          <a:xfrm>
            <a:off x="611560" y="1556792"/>
            <a:ext cx="1654620" cy="1169551"/>
          </a:xfrm>
          <a:prstGeom prst="rect">
            <a:avLst/>
          </a:prstGeom>
          <a:noFill/>
        </p:spPr>
        <p:txBody>
          <a:bodyPr wrap="none" rtlCol="0">
            <a:spAutoFit/>
          </a:bodyPr>
          <a:lstStyle/>
          <a:p>
            <a:pPr algn="dist"/>
            <a:r>
              <a:rPr kumimoji="1" lang="ja-JP" altLang="en-US" sz="1600" dirty="0" smtClean="0">
                <a:solidFill>
                  <a:schemeClr val="accent5">
                    <a:lumMod val="75000"/>
                  </a:schemeClr>
                </a:solidFill>
                <a:latin typeface="Meiryo" charset="-128"/>
                <a:ea typeface="Meiryo" charset="-128"/>
                <a:cs typeface="Meiryo" charset="-128"/>
              </a:rPr>
              <a:t>情報システムの</a:t>
            </a:r>
            <a:endParaRPr kumimoji="1" lang="en-US" altLang="ja-JP" sz="1600" dirty="0" smtClean="0">
              <a:solidFill>
                <a:schemeClr val="accent5">
                  <a:lumMod val="75000"/>
                </a:schemeClr>
              </a:solidFill>
              <a:latin typeface="Meiryo" charset="-128"/>
              <a:ea typeface="Meiryo" charset="-128"/>
              <a:cs typeface="Meiryo" charset="-128"/>
            </a:endParaRPr>
          </a:p>
          <a:p>
            <a:pPr algn="dist"/>
            <a:r>
              <a:rPr kumimoji="1" lang="ja-JP" altLang="en-US" sz="5400" b="1" dirty="0" smtClean="0">
                <a:solidFill>
                  <a:schemeClr val="accent5">
                    <a:lumMod val="75000"/>
                  </a:schemeClr>
                </a:solidFill>
                <a:latin typeface="Meiryo" charset="-128"/>
                <a:ea typeface="Meiryo" charset="-128"/>
                <a:cs typeface="Meiryo" charset="-128"/>
              </a:rPr>
              <a:t>品</a:t>
            </a:r>
            <a:r>
              <a:rPr kumimoji="1" lang="en-US" altLang="ja-JP" sz="2000" b="1" dirty="0" smtClean="0">
                <a:solidFill>
                  <a:schemeClr val="accent5">
                    <a:lumMod val="75000"/>
                  </a:schemeClr>
                </a:solidFill>
                <a:latin typeface="Meiryo" charset="-128"/>
                <a:ea typeface="Meiryo" charset="-128"/>
                <a:cs typeface="Meiryo" charset="-128"/>
              </a:rPr>
              <a:t> </a:t>
            </a:r>
            <a:r>
              <a:rPr kumimoji="1" lang="ja-JP" altLang="en-US" sz="5400" b="1" dirty="0" smtClean="0">
                <a:solidFill>
                  <a:schemeClr val="accent5">
                    <a:lumMod val="75000"/>
                  </a:schemeClr>
                </a:solidFill>
                <a:latin typeface="Meiryo" charset="-128"/>
                <a:ea typeface="Meiryo" charset="-128"/>
                <a:cs typeface="Meiryo" charset="-128"/>
              </a:rPr>
              <a:t>質</a:t>
            </a:r>
            <a:endParaRPr kumimoji="1" lang="ja-JP" altLang="en-US" sz="5400" b="1" dirty="0">
              <a:solidFill>
                <a:schemeClr val="accent5">
                  <a:lumMod val="75000"/>
                </a:schemeClr>
              </a:solidFill>
              <a:latin typeface="Meiryo" charset="-128"/>
              <a:ea typeface="Meiryo" charset="-128"/>
              <a:cs typeface="Meiryo" charset="-128"/>
            </a:endParaRPr>
          </a:p>
        </p:txBody>
      </p:sp>
      <p:sp>
        <p:nvSpPr>
          <p:cNvPr id="14" name="等号 13"/>
          <p:cNvSpPr/>
          <p:nvPr/>
        </p:nvSpPr>
        <p:spPr>
          <a:xfrm>
            <a:off x="2264989" y="1905772"/>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grpSp>
        <p:nvGrpSpPr>
          <p:cNvPr id="11" name="図形グループ 10"/>
          <p:cNvGrpSpPr/>
          <p:nvPr/>
        </p:nvGrpSpPr>
        <p:grpSpPr>
          <a:xfrm>
            <a:off x="611560" y="2845096"/>
            <a:ext cx="7838563" cy="2348916"/>
            <a:chOff x="611560" y="2845096"/>
            <a:chExt cx="7838563" cy="2348916"/>
          </a:xfrm>
        </p:grpSpPr>
        <p:sp>
          <p:nvSpPr>
            <p:cNvPr id="4" name="テキスト ボックス 3"/>
            <p:cNvSpPr txBox="1"/>
            <p:nvPr/>
          </p:nvSpPr>
          <p:spPr>
            <a:xfrm>
              <a:off x="611560" y="3183235"/>
              <a:ext cx="2262158" cy="923330"/>
            </a:xfrm>
            <a:prstGeom prst="rect">
              <a:avLst/>
            </a:prstGeom>
            <a:noFill/>
          </p:spPr>
          <p:txBody>
            <a:bodyPr wrap="none" rtlCol="0">
              <a:spAutoFit/>
            </a:bodyPr>
            <a:lstStyle/>
            <a:p>
              <a:r>
                <a:rPr kumimoji="1" lang="ja-JP" altLang="en-US" sz="5400" dirty="0" smtClean="0">
                  <a:solidFill>
                    <a:srgbClr val="3366FF"/>
                  </a:solidFill>
                  <a:latin typeface="Meiryo" charset="-128"/>
                  <a:ea typeface="Meiryo" charset="-128"/>
                  <a:cs typeface="Meiryo" charset="-128"/>
                </a:rPr>
                <a:t>成　果</a:t>
              </a:r>
              <a:endParaRPr kumimoji="1" lang="ja-JP" altLang="en-US" sz="5400" dirty="0">
                <a:solidFill>
                  <a:srgbClr val="3366FF"/>
                </a:solidFill>
                <a:latin typeface="Meiryo" charset="-128"/>
                <a:ea typeface="Meiryo" charset="-128"/>
                <a:cs typeface="Meiryo" charset="-128"/>
              </a:endParaRPr>
            </a:p>
          </p:txBody>
        </p:sp>
        <p:sp>
          <p:nvSpPr>
            <p:cNvPr id="5" name="テキスト ボックス 4"/>
            <p:cNvSpPr txBox="1"/>
            <p:nvPr/>
          </p:nvSpPr>
          <p:spPr>
            <a:xfrm>
              <a:off x="611560" y="4270682"/>
              <a:ext cx="2262158" cy="923330"/>
            </a:xfrm>
            <a:prstGeom prst="rect">
              <a:avLst/>
            </a:prstGeom>
            <a:noFill/>
          </p:spPr>
          <p:txBody>
            <a:bodyPr wrap="none" rtlCol="0">
              <a:spAutoFit/>
            </a:bodyPr>
            <a:lstStyle/>
            <a:p>
              <a:r>
                <a:rPr kumimoji="1" lang="ja-JP" altLang="en-US" sz="5400" dirty="0" smtClean="0">
                  <a:solidFill>
                    <a:srgbClr val="3366FF"/>
                  </a:solidFill>
                  <a:latin typeface="Meiryo" charset="-128"/>
                  <a:ea typeface="Meiryo" charset="-128"/>
                  <a:cs typeface="Meiryo" charset="-128"/>
                </a:rPr>
                <a:t>生産量</a:t>
              </a:r>
              <a:endParaRPr kumimoji="1" lang="ja-JP" altLang="en-US" sz="5400" dirty="0">
                <a:solidFill>
                  <a:srgbClr val="3366FF"/>
                </a:solidFill>
                <a:latin typeface="Meiryo" charset="-128"/>
                <a:ea typeface="Meiryo" charset="-128"/>
                <a:cs typeface="Meiryo" charset="-128"/>
              </a:endParaRPr>
            </a:p>
          </p:txBody>
        </p:sp>
        <p:sp>
          <p:nvSpPr>
            <p:cNvPr id="6" name="テキスト ボックス 5"/>
            <p:cNvSpPr txBox="1"/>
            <p:nvPr/>
          </p:nvSpPr>
          <p:spPr>
            <a:xfrm>
              <a:off x="3463413" y="3644901"/>
              <a:ext cx="2954655" cy="923330"/>
            </a:xfrm>
            <a:prstGeom prst="rect">
              <a:avLst/>
            </a:prstGeom>
            <a:noFill/>
          </p:spPr>
          <p:txBody>
            <a:bodyPr wrap="none" rtlCol="0">
              <a:spAutoFit/>
            </a:bodyPr>
            <a:lstStyle/>
            <a:p>
              <a:r>
                <a:rPr kumimoji="1" lang="ja-JP" altLang="en-US" sz="5400" dirty="0" smtClean="0">
                  <a:solidFill>
                    <a:srgbClr val="008000"/>
                  </a:solidFill>
                  <a:latin typeface="Meiryo" charset="-128"/>
                  <a:ea typeface="Meiryo" charset="-128"/>
                  <a:cs typeface="Meiryo" charset="-128"/>
                </a:rPr>
                <a:t>スピード</a:t>
              </a:r>
              <a:endParaRPr kumimoji="1" lang="ja-JP" altLang="en-US" sz="5400" dirty="0">
                <a:solidFill>
                  <a:srgbClr val="008000"/>
                </a:solidFill>
                <a:latin typeface="Meiryo" charset="-128"/>
                <a:ea typeface="Meiryo" charset="-128"/>
                <a:cs typeface="Meiryo" charset="-128"/>
              </a:endParaRPr>
            </a:p>
          </p:txBody>
        </p:sp>
        <p:cxnSp>
          <p:nvCxnSpPr>
            <p:cNvPr id="8" name="直線コネクタ 7"/>
            <p:cNvCxnSpPr/>
            <p:nvPr/>
          </p:nvCxnSpPr>
          <p:spPr>
            <a:xfrm>
              <a:off x="611560" y="4106566"/>
              <a:ext cx="2262158"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乗算記号 11"/>
            <p:cNvSpPr/>
            <p:nvPr/>
          </p:nvSpPr>
          <p:spPr>
            <a:xfrm>
              <a:off x="2873718" y="3742667"/>
              <a:ext cx="677334" cy="727797"/>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3" name="等号 12"/>
            <p:cNvSpPr/>
            <p:nvPr/>
          </p:nvSpPr>
          <p:spPr>
            <a:xfrm>
              <a:off x="6271734" y="3870131"/>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Meiryo" charset="-128"/>
                <a:ea typeface="Meiryo" charset="-128"/>
                <a:cs typeface="Meiryo" charset="-128"/>
              </a:endParaRPr>
            </a:p>
          </p:txBody>
        </p:sp>
        <p:sp>
          <p:nvSpPr>
            <p:cNvPr id="15" name="テキスト ボックス 14"/>
            <p:cNvSpPr txBox="1"/>
            <p:nvPr/>
          </p:nvSpPr>
          <p:spPr>
            <a:xfrm>
              <a:off x="6880463" y="3599029"/>
              <a:ext cx="1569660" cy="923330"/>
            </a:xfrm>
            <a:prstGeom prst="rect">
              <a:avLst/>
            </a:prstGeom>
            <a:noFill/>
          </p:spPr>
          <p:txBody>
            <a:bodyPr wrap="none" rtlCol="0">
              <a:spAutoFit/>
            </a:bodyPr>
            <a:lstStyle/>
            <a:p>
              <a:r>
                <a:rPr lang="ja-JP" altLang="en-US" sz="5400" dirty="0" smtClean="0">
                  <a:solidFill>
                    <a:srgbClr val="33ACBD"/>
                  </a:solidFill>
                  <a:latin typeface="Meiryo" charset="-128"/>
                  <a:ea typeface="Meiryo" charset="-128"/>
                  <a:cs typeface="Meiryo" charset="-128"/>
                </a:rPr>
                <a:t>最大</a:t>
              </a:r>
              <a:endParaRPr kumimoji="1" lang="ja-JP" altLang="en-US" sz="5400" dirty="0">
                <a:solidFill>
                  <a:srgbClr val="000090"/>
                </a:solidFill>
                <a:latin typeface="Meiryo" charset="-128"/>
                <a:ea typeface="Meiryo" charset="-128"/>
                <a:cs typeface="Meiryo" charset="-128"/>
              </a:endParaRPr>
            </a:p>
          </p:txBody>
        </p:sp>
        <p:sp>
          <p:nvSpPr>
            <p:cNvPr id="10" name="四角形吹き出し 9"/>
            <p:cNvSpPr/>
            <p:nvPr/>
          </p:nvSpPr>
          <p:spPr>
            <a:xfrm>
              <a:off x="2743333" y="2845096"/>
              <a:ext cx="1440160" cy="360040"/>
            </a:xfrm>
            <a:prstGeom prst="wedgeRectCallout">
              <a:avLst>
                <a:gd name="adj1" fmla="val -49384"/>
                <a:gd name="adj2" fmla="val 98294"/>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mtClean="0">
                  <a:solidFill>
                    <a:srgbClr val="FFFFFF"/>
                  </a:solidFill>
                  <a:latin typeface="Meiryo" charset="-128"/>
                  <a:ea typeface="Meiryo" charset="-128"/>
                  <a:cs typeface="Meiryo" charset="-128"/>
                </a:rPr>
                <a:t>ビジネス</a:t>
              </a:r>
              <a:endParaRPr kumimoji="1" lang="ja-JP" altLang="en-US"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184298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不確実性のコーン</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5</a:t>
            </a:fld>
            <a:endParaRPr kumimoji="1" lang="ja-JP" altLang="en-US" dirty="0"/>
          </a:p>
        </p:txBody>
      </p:sp>
      <p:sp>
        <p:nvSpPr>
          <p:cNvPr id="8" name="正方形/長方形 7"/>
          <p:cNvSpPr/>
          <p:nvPr/>
        </p:nvSpPr>
        <p:spPr>
          <a:xfrm>
            <a:off x="1326591" y="1509566"/>
            <a:ext cx="1231392" cy="3858768"/>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557983" y="1509566"/>
            <a:ext cx="1231392" cy="3858768"/>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788196" y="1509566"/>
            <a:ext cx="1231392" cy="3858768"/>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20767" y="1509566"/>
            <a:ext cx="1496568" cy="3858768"/>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6517335" y="1509566"/>
            <a:ext cx="2008632" cy="3858768"/>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316661" y="1573204"/>
            <a:ext cx="1231392" cy="276999"/>
          </a:xfrm>
          <a:prstGeom prst="rect">
            <a:avLst/>
          </a:prstGeom>
          <a:noFill/>
        </p:spPr>
        <p:txBody>
          <a:bodyPr wrap="square" rtlCol="0">
            <a:spAutoFit/>
          </a:bodyPr>
          <a:lstStyle/>
          <a:p>
            <a:pPr algn="ctr"/>
            <a:r>
              <a:rPr kumimoji="1" lang="ja-JP" altLang="en-US" sz="1200" smtClean="0">
                <a:latin typeface="Meiryo" charset="-128"/>
                <a:ea typeface="Meiryo" charset="-128"/>
                <a:cs typeface="Meiryo" charset="-128"/>
              </a:rPr>
              <a:t>システム企画</a:t>
            </a:r>
            <a:endParaRPr kumimoji="1" lang="ja-JP" altLang="en-US" sz="1200" dirty="0">
              <a:latin typeface="Meiryo" charset="-128"/>
              <a:ea typeface="Meiryo" charset="-128"/>
              <a:cs typeface="Meiryo" charset="-128"/>
            </a:endParaRPr>
          </a:p>
        </p:txBody>
      </p:sp>
      <p:sp>
        <p:nvSpPr>
          <p:cNvPr id="14" name="テキスト ボックス 13"/>
          <p:cNvSpPr txBox="1"/>
          <p:nvPr/>
        </p:nvSpPr>
        <p:spPr>
          <a:xfrm>
            <a:off x="2567913" y="1576622"/>
            <a:ext cx="1227557" cy="276999"/>
          </a:xfrm>
          <a:prstGeom prst="rect">
            <a:avLst/>
          </a:prstGeom>
          <a:noFill/>
        </p:spPr>
        <p:txBody>
          <a:bodyPr wrap="square" rtlCol="0">
            <a:spAutoFit/>
          </a:bodyPr>
          <a:lstStyle/>
          <a:p>
            <a:pPr algn="ctr"/>
            <a:r>
              <a:rPr kumimoji="1" lang="ja-JP" altLang="en-US" sz="1200" smtClean="0">
                <a:latin typeface="Meiryo" charset="-128"/>
                <a:ea typeface="Meiryo" charset="-128"/>
                <a:cs typeface="Meiryo" charset="-128"/>
              </a:rPr>
              <a:t>要件定義</a:t>
            </a:r>
            <a:endParaRPr kumimoji="1" lang="ja-JP" altLang="en-US" sz="1200" dirty="0">
              <a:latin typeface="Meiryo" charset="-128"/>
              <a:ea typeface="Meiryo" charset="-128"/>
              <a:cs typeface="Meiryo" charset="-128"/>
            </a:endParaRPr>
          </a:p>
        </p:txBody>
      </p:sp>
      <p:sp>
        <p:nvSpPr>
          <p:cNvPr id="15" name="テキスト ボックス 14"/>
          <p:cNvSpPr txBox="1"/>
          <p:nvPr/>
        </p:nvSpPr>
        <p:spPr>
          <a:xfrm>
            <a:off x="3795470" y="1573204"/>
            <a:ext cx="1243583" cy="276999"/>
          </a:xfrm>
          <a:prstGeom prst="rect">
            <a:avLst/>
          </a:prstGeom>
          <a:noFill/>
        </p:spPr>
        <p:txBody>
          <a:bodyPr wrap="square" rtlCol="0">
            <a:spAutoFit/>
          </a:bodyPr>
          <a:lstStyle/>
          <a:p>
            <a:pPr algn="ctr"/>
            <a:r>
              <a:rPr kumimoji="1" lang="ja-JP" altLang="en-US" sz="1200" dirty="0" smtClean="0">
                <a:solidFill>
                  <a:schemeClr val="bg1"/>
                </a:solidFill>
                <a:latin typeface="Meiryo" charset="-128"/>
                <a:ea typeface="Meiryo" charset="-128"/>
                <a:cs typeface="Meiryo" charset="-128"/>
              </a:rPr>
              <a:t>基本設計</a:t>
            </a:r>
            <a:endParaRPr kumimoji="1" lang="en-US" altLang="ja-JP" sz="1200" dirty="0" smtClean="0">
              <a:solidFill>
                <a:schemeClr val="bg1"/>
              </a:solidFill>
              <a:latin typeface="Meiryo" charset="-128"/>
              <a:ea typeface="Meiryo" charset="-128"/>
              <a:cs typeface="Meiryo" charset="-128"/>
            </a:endParaRPr>
          </a:p>
        </p:txBody>
      </p:sp>
      <p:sp>
        <p:nvSpPr>
          <p:cNvPr id="16" name="テキスト ボックス 15"/>
          <p:cNvSpPr txBox="1"/>
          <p:nvPr/>
        </p:nvSpPr>
        <p:spPr>
          <a:xfrm>
            <a:off x="5014671" y="1569786"/>
            <a:ext cx="1514854" cy="276999"/>
          </a:xfrm>
          <a:prstGeom prst="rect">
            <a:avLst/>
          </a:prstGeom>
          <a:noFill/>
        </p:spPr>
        <p:txBody>
          <a:bodyPr wrap="square" rtlCol="0">
            <a:spAutoFit/>
          </a:bodyPr>
          <a:lstStyle/>
          <a:p>
            <a:pPr algn="ctr"/>
            <a:r>
              <a:rPr kumimoji="1" lang="ja-JP" altLang="en-US" sz="1200" smtClean="0">
                <a:solidFill>
                  <a:schemeClr val="bg1"/>
                </a:solidFill>
                <a:latin typeface="Meiryo" charset="-128"/>
                <a:ea typeface="Meiryo" charset="-128"/>
                <a:cs typeface="Meiryo" charset="-128"/>
              </a:rPr>
              <a:t>詳細設計</a:t>
            </a:r>
            <a:endParaRPr kumimoji="1" lang="en-US" altLang="ja-JP" sz="1200" dirty="0" smtClean="0">
              <a:solidFill>
                <a:schemeClr val="bg1"/>
              </a:solidFill>
              <a:latin typeface="Meiryo" charset="-128"/>
              <a:ea typeface="Meiryo" charset="-128"/>
              <a:cs typeface="Meiryo" charset="-128"/>
            </a:endParaRPr>
          </a:p>
        </p:txBody>
      </p:sp>
      <p:sp>
        <p:nvSpPr>
          <p:cNvPr id="17" name="テキスト ボックス 16"/>
          <p:cNvSpPr txBox="1"/>
          <p:nvPr/>
        </p:nvSpPr>
        <p:spPr>
          <a:xfrm>
            <a:off x="6529525" y="1573204"/>
            <a:ext cx="1996442" cy="276999"/>
          </a:xfrm>
          <a:prstGeom prst="rect">
            <a:avLst/>
          </a:prstGeom>
          <a:noFill/>
        </p:spPr>
        <p:txBody>
          <a:bodyPr wrap="square" rtlCol="0">
            <a:spAutoFit/>
          </a:bodyPr>
          <a:lstStyle/>
          <a:p>
            <a:pPr algn="ctr"/>
            <a:r>
              <a:rPr kumimoji="1" lang="ja-JP" altLang="en-US" sz="1200" dirty="0" smtClean="0">
                <a:solidFill>
                  <a:schemeClr val="bg1"/>
                </a:solidFill>
                <a:latin typeface="Meiryo" charset="-128"/>
                <a:ea typeface="Meiryo" charset="-128"/>
                <a:cs typeface="Meiryo" charset="-128"/>
              </a:rPr>
              <a:t>プログラミング</a:t>
            </a:r>
            <a:endParaRPr kumimoji="1" lang="en-US" altLang="ja-JP" sz="1200" dirty="0" smtClean="0">
              <a:solidFill>
                <a:schemeClr val="bg1"/>
              </a:solidFill>
              <a:latin typeface="Meiryo" charset="-128"/>
              <a:ea typeface="Meiryo" charset="-128"/>
              <a:cs typeface="Meiryo" charset="-128"/>
            </a:endParaRPr>
          </a:p>
        </p:txBody>
      </p:sp>
      <p:sp>
        <p:nvSpPr>
          <p:cNvPr id="6" name="テキスト ボックス 5"/>
          <p:cNvSpPr txBox="1"/>
          <p:nvPr/>
        </p:nvSpPr>
        <p:spPr>
          <a:xfrm>
            <a:off x="762983" y="1853621"/>
            <a:ext cx="575799" cy="369332"/>
          </a:xfrm>
          <a:prstGeom prst="rect">
            <a:avLst/>
          </a:prstGeom>
          <a:noFill/>
        </p:spPr>
        <p:txBody>
          <a:bodyPr wrap="none" rtlCol="0">
            <a:spAutoFit/>
          </a:bodyPr>
          <a:lstStyle/>
          <a:p>
            <a:r>
              <a:rPr kumimoji="1" lang="en-US" altLang="ja-JP" smtClean="0"/>
              <a:t>4.0x</a:t>
            </a:r>
            <a:endParaRPr kumimoji="1" lang="ja-JP" altLang="en-US" dirty="0"/>
          </a:p>
        </p:txBody>
      </p:sp>
      <p:sp>
        <p:nvSpPr>
          <p:cNvPr id="21" name="テキスト ボックス 20"/>
          <p:cNvSpPr txBox="1"/>
          <p:nvPr/>
        </p:nvSpPr>
        <p:spPr>
          <a:xfrm>
            <a:off x="762983" y="2681260"/>
            <a:ext cx="575799" cy="369332"/>
          </a:xfrm>
          <a:prstGeom prst="rect">
            <a:avLst/>
          </a:prstGeom>
          <a:noFill/>
        </p:spPr>
        <p:txBody>
          <a:bodyPr wrap="none" rtlCol="0">
            <a:spAutoFit/>
          </a:bodyPr>
          <a:lstStyle/>
          <a:p>
            <a:r>
              <a:rPr lang="en-US" altLang="ja-JP"/>
              <a:t>2</a:t>
            </a:r>
            <a:r>
              <a:rPr kumimoji="1" lang="en-US" altLang="ja-JP" smtClean="0"/>
              <a:t>.0x</a:t>
            </a:r>
            <a:endParaRPr kumimoji="1" lang="ja-JP" altLang="en-US" dirty="0"/>
          </a:p>
        </p:txBody>
      </p:sp>
      <p:sp>
        <p:nvSpPr>
          <p:cNvPr id="22" name="テキスト ボックス 21"/>
          <p:cNvSpPr txBox="1"/>
          <p:nvPr/>
        </p:nvSpPr>
        <p:spPr>
          <a:xfrm>
            <a:off x="762983" y="3521246"/>
            <a:ext cx="575799" cy="369332"/>
          </a:xfrm>
          <a:prstGeom prst="rect">
            <a:avLst/>
          </a:prstGeom>
          <a:noFill/>
        </p:spPr>
        <p:txBody>
          <a:bodyPr wrap="none" rtlCol="0">
            <a:spAutoFit/>
          </a:bodyPr>
          <a:lstStyle/>
          <a:p>
            <a:r>
              <a:rPr lang="en-US" altLang="ja-JP" smtClean="0"/>
              <a:t>1</a:t>
            </a:r>
            <a:r>
              <a:rPr kumimoji="1" lang="en-US" altLang="ja-JP" smtClean="0"/>
              <a:t>.0x</a:t>
            </a:r>
            <a:endParaRPr kumimoji="1" lang="ja-JP" altLang="en-US" dirty="0"/>
          </a:p>
        </p:txBody>
      </p:sp>
      <p:sp>
        <p:nvSpPr>
          <p:cNvPr id="23" name="テキスト ボックス 22"/>
          <p:cNvSpPr txBox="1"/>
          <p:nvPr/>
        </p:nvSpPr>
        <p:spPr>
          <a:xfrm>
            <a:off x="761853" y="4353350"/>
            <a:ext cx="575799" cy="369332"/>
          </a:xfrm>
          <a:prstGeom prst="rect">
            <a:avLst/>
          </a:prstGeom>
          <a:noFill/>
        </p:spPr>
        <p:txBody>
          <a:bodyPr wrap="none" rtlCol="0">
            <a:spAutoFit/>
          </a:bodyPr>
          <a:lstStyle/>
          <a:p>
            <a:r>
              <a:rPr lang="en-US" altLang="ja-JP" smtClean="0"/>
              <a:t>0.5</a:t>
            </a:r>
            <a:r>
              <a:rPr kumimoji="1" lang="en-US" altLang="ja-JP" smtClean="0"/>
              <a:t>x</a:t>
            </a:r>
            <a:endParaRPr kumimoji="1" lang="ja-JP" altLang="en-US" dirty="0"/>
          </a:p>
        </p:txBody>
      </p:sp>
      <p:sp>
        <p:nvSpPr>
          <p:cNvPr id="24" name="テキスト ボックス 23"/>
          <p:cNvSpPr txBox="1"/>
          <p:nvPr/>
        </p:nvSpPr>
        <p:spPr>
          <a:xfrm>
            <a:off x="666767" y="5165273"/>
            <a:ext cx="692818" cy="369332"/>
          </a:xfrm>
          <a:prstGeom prst="rect">
            <a:avLst/>
          </a:prstGeom>
          <a:noFill/>
        </p:spPr>
        <p:txBody>
          <a:bodyPr wrap="none" rtlCol="0">
            <a:spAutoFit/>
          </a:bodyPr>
          <a:lstStyle/>
          <a:p>
            <a:r>
              <a:rPr lang="en-US" altLang="ja-JP" smtClean="0"/>
              <a:t>0.25</a:t>
            </a:r>
            <a:r>
              <a:rPr kumimoji="1" lang="en-US" altLang="ja-JP" smtClean="0"/>
              <a:t>x</a:t>
            </a:r>
            <a:endParaRPr kumimoji="1" lang="ja-JP" altLang="en-US" dirty="0"/>
          </a:p>
        </p:txBody>
      </p:sp>
      <p:cxnSp>
        <p:nvCxnSpPr>
          <p:cNvPr id="9" name="直線コネクタ 8"/>
          <p:cNvCxnSpPr>
            <a:stCxn id="22" idx="3"/>
          </p:cNvCxnSpPr>
          <p:nvPr/>
        </p:nvCxnSpPr>
        <p:spPr>
          <a:xfrm>
            <a:off x="1338782" y="3705912"/>
            <a:ext cx="715896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フリーフォーム 18"/>
          <p:cNvSpPr/>
          <p:nvPr/>
        </p:nvSpPr>
        <p:spPr>
          <a:xfrm>
            <a:off x="1338783" y="2033822"/>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0" name="フリーフォーム 19"/>
          <p:cNvSpPr/>
          <p:nvPr/>
        </p:nvSpPr>
        <p:spPr>
          <a:xfrm flipV="1">
            <a:off x="1338783" y="3709330"/>
            <a:ext cx="7181088" cy="1664208"/>
          </a:xfrm>
          <a:custGeom>
            <a:avLst/>
            <a:gdLst>
              <a:gd name="connsiteX0" fmla="*/ 0 w 7174992"/>
              <a:gd name="connsiteY0" fmla="*/ 0 h 1396375"/>
              <a:gd name="connsiteX1" fmla="*/ 3188208 w 7174992"/>
              <a:gd name="connsiteY1" fmla="*/ 1182624 h 1396375"/>
              <a:gd name="connsiteX2" fmla="*/ 7174992 w 7174992"/>
              <a:gd name="connsiteY2" fmla="*/ 1395984 h 1396375"/>
              <a:gd name="connsiteX0" fmla="*/ 0 w 7174992"/>
              <a:gd name="connsiteY0" fmla="*/ 0 h 1395984"/>
              <a:gd name="connsiteX1" fmla="*/ 2182368 w 7174992"/>
              <a:gd name="connsiteY1" fmla="*/ 908304 h 1395984"/>
              <a:gd name="connsiteX2" fmla="*/ 7174992 w 7174992"/>
              <a:gd name="connsiteY2" fmla="*/ 1395984 h 1395984"/>
              <a:gd name="connsiteX0" fmla="*/ 0 w 7174992"/>
              <a:gd name="connsiteY0" fmla="*/ 0 h 1395984"/>
              <a:gd name="connsiteX1" fmla="*/ 2182368 w 7174992"/>
              <a:gd name="connsiteY1" fmla="*/ 908304 h 1395984"/>
              <a:gd name="connsiteX2" fmla="*/ 7174992 w 7174992"/>
              <a:gd name="connsiteY2" fmla="*/ 1395984 h 1395984"/>
              <a:gd name="connsiteX0" fmla="*/ 0 w 7187184"/>
              <a:gd name="connsiteY0" fmla="*/ 0 h 1627632"/>
              <a:gd name="connsiteX1" fmla="*/ 2182368 w 7187184"/>
              <a:gd name="connsiteY1" fmla="*/ 908304 h 1627632"/>
              <a:gd name="connsiteX2" fmla="*/ 7187184 w 7187184"/>
              <a:gd name="connsiteY2" fmla="*/ 1627632 h 1627632"/>
              <a:gd name="connsiteX0" fmla="*/ 0 w 7187184"/>
              <a:gd name="connsiteY0" fmla="*/ 0 h 1706880"/>
              <a:gd name="connsiteX1" fmla="*/ 2182368 w 7187184"/>
              <a:gd name="connsiteY1" fmla="*/ 908304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706880"/>
              <a:gd name="connsiteX1" fmla="*/ 2017776 w 7187184"/>
              <a:gd name="connsiteY1" fmla="*/ 853440 h 1706880"/>
              <a:gd name="connsiteX2" fmla="*/ 7187184 w 7187184"/>
              <a:gd name="connsiteY2" fmla="*/ 1706880 h 1706880"/>
              <a:gd name="connsiteX0" fmla="*/ 0 w 7187184"/>
              <a:gd name="connsiteY0" fmla="*/ 0 h 1633728"/>
              <a:gd name="connsiteX1" fmla="*/ 2017776 w 7187184"/>
              <a:gd name="connsiteY1" fmla="*/ 853440 h 1633728"/>
              <a:gd name="connsiteX2" fmla="*/ 7187184 w 7187184"/>
              <a:gd name="connsiteY2" fmla="*/ 1633728 h 1633728"/>
              <a:gd name="connsiteX0" fmla="*/ 0 w 7187184"/>
              <a:gd name="connsiteY0" fmla="*/ 0 h 1633728"/>
              <a:gd name="connsiteX1" fmla="*/ 3188208 w 7187184"/>
              <a:gd name="connsiteY1" fmla="*/ 1146048 h 1633728"/>
              <a:gd name="connsiteX2" fmla="*/ 7187184 w 7187184"/>
              <a:gd name="connsiteY2" fmla="*/ 1633728 h 1633728"/>
              <a:gd name="connsiteX0" fmla="*/ 0 w 7187184"/>
              <a:gd name="connsiteY0" fmla="*/ 0 h 1633728"/>
              <a:gd name="connsiteX1" fmla="*/ 3810000 w 7187184"/>
              <a:gd name="connsiteY1" fmla="*/ 1267968 h 1633728"/>
              <a:gd name="connsiteX2" fmla="*/ 7187184 w 7187184"/>
              <a:gd name="connsiteY2" fmla="*/ 1633728 h 1633728"/>
              <a:gd name="connsiteX0" fmla="*/ 0 w 7187184"/>
              <a:gd name="connsiteY0" fmla="*/ 0 h 1633728"/>
              <a:gd name="connsiteX1" fmla="*/ 3797808 w 7187184"/>
              <a:gd name="connsiteY1" fmla="*/ 1335024 h 1633728"/>
              <a:gd name="connsiteX2" fmla="*/ 7187184 w 7187184"/>
              <a:gd name="connsiteY2" fmla="*/ 1633728 h 163372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 name="connsiteX0" fmla="*/ 0 w 7181088"/>
              <a:gd name="connsiteY0" fmla="*/ 0 h 1664208"/>
              <a:gd name="connsiteX1" fmla="*/ 3791712 w 7181088"/>
              <a:gd name="connsiteY1" fmla="*/ 1365504 h 1664208"/>
              <a:gd name="connsiteX2" fmla="*/ 7181088 w 7181088"/>
              <a:gd name="connsiteY2" fmla="*/ 1664208 h 1664208"/>
            </a:gdLst>
            <a:ahLst/>
            <a:cxnLst>
              <a:cxn ang="0">
                <a:pos x="connsiteX0" y="connsiteY0"/>
              </a:cxn>
              <a:cxn ang="0">
                <a:pos x="connsiteX1" y="connsiteY1"/>
              </a:cxn>
              <a:cxn ang="0">
                <a:pos x="connsiteX2" y="connsiteY2"/>
              </a:cxn>
            </a:cxnLst>
            <a:rect l="l" t="t" r="r" b="b"/>
            <a:pathLst>
              <a:path w="7181088" h="1664208">
                <a:moveTo>
                  <a:pt x="0" y="0"/>
                </a:moveTo>
                <a:cubicBezTo>
                  <a:pt x="996188" y="474980"/>
                  <a:pt x="2594864" y="1149096"/>
                  <a:pt x="3791712" y="1365504"/>
                </a:cubicBezTo>
                <a:cubicBezTo>
                  <a:pt x="4988560" y="1581912"/>
                  <a:pt x="7181088" y="1664208"/>
                  <a:pt x="7181088" y="1664208"/>
                </a:cubicBezTo>
              </a:path>
            </a:pathLst>
          </a:custGeom>
          <a:ln w="38100">
            <a:prstDash val="sysDot"/>
          </a:ln>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1232632" y="5409262"/>
            <a:ext cx="902811" cy="338554"/>
          </a:xfrm>
          <a:prstGeom prst="rect">
            <a:avLst/>
          </a:prstGeom>
          <a:noFill/>
        </p:spPr>
        <p:txBody>
          <a:bodyPr wrap="none" rtlCol="0">
            <a:spAutoFit/>
          </a:bodyPr>
          <a:lstStyle/>
          <a:p>
            <a:r>
              <a:rPr lang="ja-JP" altLang="en-US" sz="800" dirty="0" smtClean="0">
                <a:latin typeface="Meiryo" charset="-128"/>
                <a:ea typeface="Meiryo" charset="-128"/>
                <a:cs typeface="Meiryo" charset="-128"/>
              </a:rPr>
              <a:t>初期の</a:t>
            </a:r>
            <a:endParaRPr lang="en-US" altLang="ja-JP" sz="800" dirty="0" smtClean="0">
              <a:latin typeface="Meiryo" charset="-128"/>
              <a:ea typeface="Meiryo" charset="-128"/>
              <a:cs typeface="Meiryo" charset="-128"/>
            </a:endParaRPr>
          </a:p>
          <a:p>
            <a:r>
              <a:rPr lang="ja-JP" altLang="en-US" sz="800" dirty="0" smtClean="0">
                <a:latin typeface="Meiryo" charset="-128"/>
                <a:ea typeface="Meiryo" charset="-128"/>
                <a:cs typeface="Meiryo" charset="-128"/>
              </a:rPr>
              <a:t>プロダクト定義</a:t>
            </a:r>
            <a:endParaRPr kumimoji="1" lang="ja-JP" altLang="en-US" sz="800" dirty="0">
              <a:latin typeface="Meiryo" charset="-128"/>
              <a:ea typeface="Meiryo" charset="-128"/>
              <a:cs typeface="Meiryo" charset="-128"/>
            </a:endParaRPr>
          </a:p>
        </p:txBody>
      </p:sp>
      <p:sp>
        <p:nvSpPr>
          <p:cNvPr id="29" name="テキスト ボックス 28"/>
          <p:cNvSpPr txBox="1"/>
          <p:nvPr/>
        </p:nvSpPr>
        <p:spPr>
          <a:xfrm>
            <a:off x="2482290" y="5409262"/>
            <a:ext cx="902811" cy="338554"/>
          </a:xfrm>
          <a:prstGeom prst="rect">
            <a:avLst/>
          </a:prstGeom>
          <a:noFill/>
        </p:spPr>
        <p:txBody>
          <a:bodyPr wrap="none" rtlCol="0">
            <a:spAutoFit/>
          </a:bodyPr>
          <a:lstStyle/>
          <a:p>
            <a:r>
              <a:rPr lang="ja-JP" altLang="en-US" sz="800" dirty="0" smtClean="0">
                <a:latin typeface="Meiryo" charset="-128"/>
                <a:ea typeface="Meiryo" charset="-128"/>
                <a:cs typeface="Meiryo" charset="-128"/>
              </a:rPr>
              <a:t>承認された</a:t>
            </a:r>
            <a:endParaRPr lang="en-US" altLang="ja-JP" sz="800" dirty="0" smtClean="0">
              <a:latin typeface="Meiryo" charset="-128"/>
              <a:ea typeface="Meiryo" charset="-128"/>
              <a:cs typeface="Meiryo" charset="-128"/>
            </a:endParaRPr>
          </a:p>
          <a:p>
            <a:r>
              <a:rPr lang="ja-JP" altLang="en-US" sz="800" dirty="0" smtClean="0">
                <a:latin typeface="Meiryo" charset="-128"/>
                <a:ea typeface="Meiryo" charset="-128"/>
                <a:cs typeface="Meiryo" charset="-128"/>
              </a:rPr>
              <a:t>プロダクト定義</a:t>
            </a:r>
            <a:endParaRPr kumimoji="1" lang="ja-JP" altLang="en-US" sz="800" dirty="0">
              <a:latin typeface="Meiryo" charset="-128"/>
              <a:ea typeface="Meiryo" charset="-128"/>
              <a:cs typeface="Meiryo" charset="-128"/>
            </a:endParaRPr>
          </a:p>
        </p:txBody>
      </p:sp>
      <p:sp>
        <p:nvSpPr>
          <p:cNvPr id="30" name="テキスト ボックス 29"/>
          <p:cNvSpPr txBox="1"/>
          <p:nvPr/>
        </p:nvSpPr>
        <p:spPr>
          <a:xfrm>
            <a:off x="4929327" y="5409262"/>
            <a:ext cx="595035" cy="215444"/>
          </a:xfrm>
          <a:prstGeom prst="rect">
            <a:avLst/>
          </a:prstGeom>
          <a:noFill/>
        </p:spPr>
        <p:txBody>
          <a:bodyPr wrap="none" rtlCol="0">
            <a:spAutoFit/>
          </a:bodyPr>
          <a:lstStyle/>
          <a:p>
            <a:r>
              <a:rPr lang="ja-JP" altLang="en-US" sz="800" smtClean="0">
                <a:latin typeface="Meiryo" charset="-128"/>
                <a:ea typeface="Meiryo" charset="-128"/>
                <a:cs typeface="Meiryo" charset="-128"/>
              </a:rPr>
              <a:t>設計仕様</a:t>
            </a:r>
            <a:endParaRPr kumimoji="1" lang="ja-JP" altLang="en-US" sz="800" dirty="0">
              <a:latin typeface="Meiryo" charset="-128"/>
              <a:ea typeface="Meiryo" charset="-128"/>
              <a:cs typeface="Meiryo" charset="-128"/>
            </a:endParaRPr>
          </a:p>
        </p:txBody>
      </p:sp>
      <p:sp>
        <p:nvSpPr>
          <p:cNvPr id="31" name="テキスト ボックス 30"/>
          <p:cNvSpPr txBox="1"/>
          <p:nvPr/>
        </p:nvSpPr>
        <p:spPr>
          <a:xfrm>
            <a:off x="6427081" y="5409262"/>
            <a:ext cx="595035" cy="215444"/>
          </a:xfrm>
          <a:prstGeom prst="rect">
            <a:avLst/>
          </a:prstGeom>
          <a:noFill/>
        </p:spPr>
        <p:txBody>
          <a:bodyPr wrap="none" rtlCol="0">
            <a:spAutoFit/>
          </a:bodyPr>
          <a:lstStyle/>
          <a:p>
            <a:r>
              <a:rPr kumimoji="1" lang="ja-JP" altLang="en-US" sz="800" dirty="0" smtClean="0">
                <a:latin typeface="Meiryo" charset="-128"/>
                <a:ea typeface="Meiryo" charset="-128"/>
                <a:cs typeface="Meiryo" charset="-128"/>
              </a:rPr>
              <a:t>詳細設計</a:t>
            </a:r>
            <a:endParaRPr kumimoji="1" lang="ja-JP" altLang="en-US" sz="800" dirty="0">
              <a:latin typeface="Meiryo" charset="-128"/>
              <a:ea typeface="Meiryo" charset="-128"/>
              <a:cs typeface="Meiryo" charset="-128"/>
            </a:endParaRPr>
          </a:p>
        </p:txBody>
      </p:sp>
      <p:sp>
        <p:nvSpPr>
          <p:cNvPr id="32" name="テキスト ボックス 31"/>
          <p:cNvSpPr txBox="1"/>
          <p:nvPr/>
        </p:nvSpPr>
        <p:spPr>
          <a:xfrm>
            <a:off x="7811092" y="5409262"/>
            <a:ext cx="800219" cy="338554"/>
          </a:xfrm>
          <a:prstGeom prst="rect">
            <a:avLst/>
          </a:prstGeom>
          <a:noFill/>
        </p:spPr>
        <p:txBody>
          <a:bodyPr wrap="none" rtlCol="0">
            <a:spAutoFit/>
          </a:bodyPr>
          <a:lstStyle/>
          <a:p>
            <a:pPr algn="r"/>
            <a:r>
              <a:rPr kumimoji="1" lang="ja-JP" altLang="en-US" sz="800" dirty="0" smtClean="0">
                <a:latin typeface="Meiryo" charset="-128"/>
                <a:ea typeface="Meiryo" charset="-128"/>
                <a:cs typeface="Meiryo" charset="-128"/>
              </a:rPr>
              <a:t>研修された</a:t>
            </a:r>
            <a:endParaRPr kumimoji="1" lang="en-US" altLang="ja-JP" sz="800" dirty="0" smtClean="0">
              <a:latin typeface="Meiryo" charset="-128"/>
              <a:ea typeface="Meiryo" charset="-128"/>
              <a:cs typeface="Meiryo" charset="-128"/>
            </a:endParaRPr>
          </a:p>
          <a:p>
            <a:pPr algn="r"/>
            <a:r>
              <a:rPr kumimoji="1" lang="ja-JP" altLang="en-US" sz="800" dirty="0" smtClean="0">
                <a:latin typeface="Meiryo" charset="-128"/>
                <a:ea typeface="Meiryo" charset="-128"/>
                <a:cs typeface="Meiryo" charset="-128"/>
              </a:rPr>
              <a:t>ソフトウエア</a:t>
            </a:r>
            <a:endParaRPr kumimoji="1" lang="ja-JP" altLang="en-US" sz="800" dirty="0">
              <a:latin typeface="Meiryo" charset="-128"/>
              <a:ea typeface="Meiryo" charset="-128"/>
              <a:cs typeface="Meiryo" charset="-128"/>
            </a:endParaRPr>
          </a:p>
        </p:txBody>
      </p:sp>
      <p:sp>
        <p:nvSpPr>
          <p:cNvPr id="33" name="テキスト ボックス 32"/>
          <p:cNvSpPr txBox="1"/>
          <p:nvPr/>
        </p:nvSpPr>
        <p:spPr>
          <a:xfrm>
            <a:off x="3740607" y="5409262"/>
            <a:ext cx="595035" cy="215444"/>
          </a:xfrm>
          <a:prstGeom prst="rect">
            <a:avLst/>
          </a:prstGeom>
          <a:noFill/>
        </p:spPr>
        <p:txBody>
          <a:bodyPr wrap="none" rtlCol="0">
            <a:spAutoFit/>
          </a:bodyPr>
          <a:lstStyle/>
          <a:p>
            <a:r>
              <a:rPr lang="ja-JP" altLang="en-US" sz="800" dirty="0" smtClean="0">
                <a:latin typeface="Meiryo" charset="-128"/>
                <a:ea typeface="Meiryo" charset="-128"/>
                <a:cs typeface="Meiryo" charset="-128"/>
              </a:rPr>
              <a:t>要求仕様</a:t>
            </a:r>
            <a:endParaRPr kumimoji="1" lang="ja-JP" altLang="en-US" sz="800" dirty="0">
              <a:latin typeface="Meiryo" charset="-128"/>
              <a:ea typeface="Meiryo" charset="-128"/>
              <a:cs typeface="Meiryo" charset="-128"/>
            </a:endParaRPr>
          </a:p>
        </p:txBody>
      </p:sp>
      <p:sp>
        <p:nvSpPr>
          <p:cNvPr id="28" name="テキスト ボックス 27"/>
          <p:cNvSpPr txBox="1"/>
          <p:nvPr/>
        </p:nvSpPr>
        <p:spPr>
          <a:xfrm>
            <a:off x="539552" y="1491686"/>
            <a:ext cx="369332" cy="1323439"/>
          </a:xfrm>
          <a:prstGeom prst="rect">
            <a:avLst/>
          </a:prstGeom>
          <a:noFill/>
        </p:spPr>
        <p:txBody>
          <a:bodyPr vert="eaVert" wrap="none" rtlCol="0">
            <a:spAutoFit/>
          </a:bodyPr>
          <a:lstStyle/>
          <a:p>
            <a:r>
              <a:rPr kumimoji="1" lang="ja-JP" altLang="en-US" sz="1200" smtClean="0">
                <a:latin typeface="Meiryo" charset="-128"/>
                <a:ea typeface="Meiryo" charset="-128"/>
                <a:cs typeface="Meiryo" charset="-128"/>
              </a:rPr>
              <a:t>見積金額の変動幅</a:t>
            </a:r>
            <a:endParaRPr kumimoji="1" lang="ja-JP" altLang="en-US" sz="1200">
              <a:latin typeface="Meiryo" charset="-128"/>
              <a:ea typeface="Meiryo" charset="-128"/>
              <a:cs typeface="Meiryo" charset="-128"/>
            </a:endParaRPr>
          </a:p>
        </p:txBody>
      </p:sp>
      <p:sp>
        <p:nvSpPr>
          <p:cNvPr id="34" name="テキスト ボックス 33"/>
          <p:cNvSpPr txBox="1"/>
          <p:nvPr/>
        </p:nvSpPr>
        <p:spPr>
          <a:xfrm>
            <a:off x="1316661" y="1211606"/>
            <a:ext cx="1462259" cy="276999"/>
          </a:xfrm>
          <a:prstGeom prst="rect">
            <a:avLst/>
          </a:prstGeom>
          <a:noFill/>
        </p:spPr>
        <p:txBody>
          <a:bodyPr wrap="none" rtlCol="0">
            <a:spAutoFit/>
          </a:bodyPr>
          <a:lstStyle/>
          <a:p>
            <a:pPr algn="ctr"/>
            <a:r>
              <a:rPr kumimoji="1" lang="ja-JP" altLang="en-US" sz="1200" smtClean="0"/>
              <a:t>プロジェクトフェーズ</a:t>
            </a:r>
            <a:endParaRPr kumimoji="1" lang="ja-JP" altLang="en-US" sz="1200"/>
          </a:p>
        </p:txBody>
      </p:sp>
      <p:sp>
        <p:nvSpPr>
          <p:cNvPr id="35" name="正方形/長方形 34"/>
          <p:cNvSpPr/>
          <p:nvPr/>
        </p:nvSpPr>
        <p:spPr>
          <a:xfrm>
            <a:off x="5004001" y="6021868"/>
            <a:ext cx="3708066" cy="215444"/>
          </a:xfrm>
          <a:prstGeom prst="rect">
            <a:avLst/>
          </a:prstGeom>
        </p:spPr>
        <p:txBody>
          <a:bodyPr wrap="none">
            <a:spAutoFit/>
          </a:bodyPr>
          <a:lstStyle/>
          <a:p>
            <a:r>
              <a:rPr lang="ja-JP" altLang="en-US" sz="800">
                <a:solidFill>
                  <a:srgbClr val="333333"/>
                </a:solidFill>
                <a:latin typeface="Meiryo" charset="-128"/>
                <a:ea typeface="Meiryo" charset="-128"/>
                <a:cs typeface="Meiryo" charset="-128"/>
              </a:rPr>
              <a:t>スティーブ・</a:t>
            </a:r>
            <a:r>
              <a:rPr lang="ja-JP" altLang="en-US" sz="800" smtClean="0">
                <a:solidFill>
                  <a:srgbClr val="333333"/>
                </a:solidFill>
                <a:latin typeface="Meiryo" charset="-128"/>
                <a:ea typeface="Meiryo" charset="-128"/>
                <a:cs typeface="Meiryo" charset="-128"/>
              </a:rPr>
              <a:t>マコネル著「</a:t>
            </a:r>
            <a:r>
              <a:rPr lang="ja-JP" altLang="en-US" sz="800">
                <a:solidFill>
                  <a:srgbClr val="333333"/>
                </a:solidFill>
                <a:latin typeface="Meiryo" charset="-128"/>
                <a:ea typeface="Meiryo" charset="-128"/>
                <a:cs typeface="Meiryo" charset="-128"/>
              </a:rPr>
              <a:t>ソフトウェア見積り 人月の暗黙知を解き明かす」</a:t>
            </a:r>
            <a:endParaRPr lang="ja-JP" altLang="en-US" sz="800">
              <a:latin typeface="Meiryo" charset="-128"/>
              <a:ea typeface="Meiryo" charset="-128"/>
              <a:cs typeface="Meiryo" charset="-128"/>
            </a:endParaRPr>
          </a:p>
        </p:txBody>
      </p:sp>
      <p:sp>
        <p:nvSpPr>
          <p:cNvPr id="36" name="上下矢印 35"/>
          <p:cNvSpPr/>
          <p:nvPr/>
        </p:nvSpPr>
        <p:spPr>
          <a:xfrm>
            <a:off x="1400056" y="2260320"/>
            <a:ext cx="567961" cy="2875420"/>
          </a:xfrm>
          <a:prstGeom prst="up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lang="ja-JP" altLang="en-US" dirty="0" smtClean="0"/>
              <a:t>　倍の振れ幅</a:t>
            </a:r>
            <a:endParaRPr kumimoji="1" lang="ja-JP" altLang="en-US" dirty="0"/>
          </a:p>
        </p:txBody>
      </p:sp>
      <p:sp>
        <p:nvSpPr>
          <p:cNvPr id="37" name="テキスト ボックス 36"/>
          <p:cNvSpPr txBox="1"/>
          <p:nvPr/>
        </p:nvSpPr>
        <p:spPr>
          <a:xfrm>
            <a:off x="1483686" y="2903614"/>
            <a:ext cx="418704" cy="369332"/>
          </a:xfrm>
          <a:prstGeom prst="rect">
            <a:avLst/>
          </a:prstGeom>
          <a:noFill/>
        </p:spPr>
        <p:txBody>
          <a:bodyPr wrap="none" rtlCol="0">
            <a:spAutoFit/>
          </a:bodyPr>
          <a:lstStyle/>
          <a:p>
            <a:r>
              <a:rPr kumimoji="1" lang="en-US" altLang="ja-JP" smtClean="0">
                <a:solidFill>
                  <a:schemeClr val="bg1"/>
                </a:solidFill>
              </a:rPr>
              <a:t>16</a:t>
            </a:r>
            <a:endParaRPr kumimoji="1" lang="ja-JP" altLang="en-US" dirty="0">
              <a:solidFill>
                <a:schemeClr val="bg1"/>
              </a:solidFill>
            </a:endParaRPr>
          </a:p>
        </p:txBody>
      </p:sp>
    </p:spTree>
    <p:extLst>
      <p:ext uri="{BB962C8B-B14F-4D97-AF65-F5344CB8AC3E}">
        <p14:creationId xmlns:p14="http://schemas.microsoft.com/office/powerpoint/2010/main" val="1901817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システム開発の理想と現実</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cxnSp>
        <p:nvCxnSpPr>
          <p:cNvPr id="5" name="直線矢印コネクタ 4"/>
          <p:cNvCxnSpPr/>
          <p:nvPr/>
        </p:nvCxnSpPr>
        <p:spPr>
          <a:xfrm flipV="1">
            <a:off x="2395728" y="2225040"/>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flipH="1">
            <a:off x="335280" y="4553712"/>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2395728" y="4553712"/>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三角形 14"/>
          <p:cNvSpPr/>
          <p:nvPr/>
        </p:nvSpPr>
        <p:spPr>
          <a:xfrm>
            <a:off x="719328" y="2718816"/>
            <a:ext cx="3340608" cy="2950464"/>
          </a:xfrm>
          <a:prstGeom prst="triangle">
            <a:avLst/>
          </a:prstGeom>
          <a:solidFill>
            <a:srgbClr val="00B0F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066466" y="1764268"/>
            <a:ext cx="646331" cy="523220"/>
          </a:xfrm>
          <a:prstGeom prst="rect">
            <a:avLst/>
          </a:prstGeom>
          <a:noFill/>
        </p:spPr>
        <p:txBody>
          <a:bodyPr wrap="none" rtlCol="0">
            <a:spAutoFit/>
          </a:bodyPr>
          <a:lstStyle/>
          <a:p>
            <a:pPr algn="ctr"/>
            <a:r>
              <a:rPr kumimoji="1" lang="ja-JP" altLang="en-US" dirty="0" smtClean="0">
                <a:solidFill>
                  <a:schemeClr val="tx1">
                    <a:lumMod val="65000"/>
                    <a:lumOff val="35000"/>
                  </a:schemeClr>
                </a:solidFill>
                <a:latin typeface="Meiryo" charset="-128"/>
                <a:ea typeface="Meiryo" charset="-128"/>
                <a:cs typeface="Meiryo" charset="-128"/>
              </a:rPr>
              <a:t>品質</a:t>
            </a:r>
            <a:endParaRPr kumimoji="1" lang="en-US" altLang="ja-JP" dirty="0" smtClean="0">
              <a:solidFill>
                <a:schemeClr val="tx1">
                  <a:lumMod val="65000"/>
                  <a:lumOff val="35000"/>
                </a:schemeClr>
              </a:solidFill>
              <a:latin typeface="Meiryo" charset="-128"/>
              <a:ea typeface="Meiryo" charset="-128"/>
              <a:cs typeface="Meiryo" charset="-128"/>
            </a:endParaRPr>
          </a:p>
          <a:p>
            <a:pPr algn="ctr"/>
            <a:r>
              <a:rPr lang="en-US" altLang="ja-JP" sz="1000" dirty="0" smtClean="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2" name="テキスト ボックス 21"/>
          <p:cNvSpPr txBox="1"/>
          <p:nvPr/>
        </p:nvSpPr>
        <p:spPr>
          <a:xfrm>
            <a:off x="210716" y="5920677"/>
            <a:ext cx="689612" cy="523220"/>
          </a:xfrm>
          <a:prstGeom prst="rect">
            <a:avLst/>
          </a:prstGeom>
          <a:noFill/>
        </p:spPr>
        <p:txBody>
          <a:bodyPr wrap="none" rtlCol="0">
            <a:spAutoFit/>
          </a:bodyPr>
          <a:lstStyle/>
          <a:p>
            <a:pPr algn="ctr"/>
            <a:r>
              <a:rPr lang="ja-JP" altLang="en-US" dirty="0" smtClean="0">
                <a:solidFill>
                  <a:schemeClr val="tx1">
                    <a:lumMod val="65000"/>
                    <a:lumOff val="35000"/>
                  </a:schemeClr>
                </a:solidFill>
                <a:latin typeface="Meiryo" charset="-128"/>
                <a:ea typeface="Meiryo" charset="-128"/>
                <a:cs typeface="Meiryo" charset="-128"/>
              </a:rPr>
              <a:t>納期</a:t>
            </a:r>
            <a:endParaRPr kumimoji="1" lang="en-US" altLang="ja-JP" dirty="0" smtClean="0">
              <a:solidFill>
                <a:schemeClr val="tx1">
                  <a:lumMod val="65000"/>
                  <a:lumOff val="35000"/>
                </a:schemeClr>
              </a:solidFill>
              <a:latin typeface="Meiryo" charset="-128"/>
              <a:ea typeface="Meiryo" charset="-128"/>
              <a:cs typeface="Meiryo" charset="-128"/>
            </a:endParaRPr>
          </a:p>
          <a:p>
            <a:pPr algn="ctr"/>
            <a:r>
              <a:rPr lang="en-US" altLang="ja-JP" sz="1000" dirty="0" smtClean="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23" name="テキスト ボックス 22"/>
          <p:cNvSpPr txBox="1"/>
          <p:nvPr/>
        </p:nvSpPr>
        <p:spPr>
          <a:xfrm>
            <a:off x="3925669" y="5920677"/>
            <a:ext cx="646331" cy="523220"/>
          </a:xfrm>
          <a:prstGeom prst="rect">
            <a:avLst/>
          </a:prstGeom>
          <a:noFill/>
        </p:spPr>
        <p:txBody>
          <a:bodyPr wrap="none" rtlCol="0">
            <a:spAutoFit/>
          </a:bodyPr>
          <a:lstStyle/>
          <a:p>
            <a:pPr algn="ctr"/>
            <a:r>
              <a:rPr lang="ja-JP" altLang="en-US" dirty="0" smtClean="0">
                <a:solidFill>
                  <a:schemeClr val="tx1">
                    <a:lumMod val="65000"/>
                    <a:lumOff val="35000"/>
                  </a:schemeClr>
                </a:solidFill>
                <a:latin typeface="Meiryo" charset="-128"/>
                <a:ea typeface="Meiryo" charset="-128"/>
                <a:cs typeface="Meiryo" charset="-128"/>
              </a:rPr>
              <a:t>費用</a:t>
            </a:r>
            <a:endParaRPr lang="en-US" altLang="ja-JP" dirty="0" smtClean="0">
              <a:solidFill>
                <a:schemeClr val="tx1">
                  <a:lumMod val="65000"/>
                  <a:lumOff val="35000"/>
                </a:schemeClr>
              </a:solidFill>
              <a:latin typeface="Meiryo" charset="-128"/>
              <a:ea typeface="Meiryo" charset="-128"/>
              <a:cs typeface="Meiryo" charset="-128"/>
            </a:endParaRPr>
          </a:p>
          <a:p>
            <a:pPr algn="ctr"/>
            <a:r>
              <a:rPr kumimoji="1" lang="en-US" altLang="ja-JP" sz="1000" dirty="0" smtClean="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cxnSp>
        <p:nvCxnSpPr>
          <p:cNvPr id="25" name="直線矢印コネクタ 24"/>
          <p:cNvCxnSpPr/>
          <p:nvPr/>
        </p:nvCxnSpPr>
        <p:spPr>
          <a:xfrm flipV="1">
            <a:off x="6757012" y="2231136"/>
            <a:ext cx="0" cy="2328672"/>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flipH="1">
            <a:off x="4696564" y="4559808"/>
            <a:ext cx="2060448"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6757012" y="4559808"/>
            <a:ext cx="2048256" cy="1366965"/>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6427750" y="1770364"/>
            <a:ext cx="646331" cy="523220"/>
          </a:xfrm>
          <a:prstGeom prst="rect">
            <a:avLst/>
          </a:prstGeom>
          <a:noFill/>
        </p:spPr>
        <p:txBody>
          <a:bodyPr wrap="none" rtlCol="0">
            <a:spAutoFit/>
          </a:bodyPr>
          <a:lstStyle/>
          <a:p>
            <a:pPr algn="ctr"/>
            <a:r>
              <a:rPr kumimoji="1" lang="ja-JP" altLang="en-US" dirty="0" smtClean="0">
                <a:solidFill>
                  <a:schemeClr val="tx1">
                    <a:lumMod val="65000"/>
                    <a:lumOff val="35000"/>
                  </a:schemeClr>
                </a:solidFill>
                <a:latin typeface="Meiryo" charset="-128"/>
                <a:ea typeface="Meiryo" charset="-128"/>
                <a:cs typeface="Meiryo" charset="-128"/>
              </a:rPr>
              <a:t>品質</a:t>
            </a:r>
            <a:endParaRPr kumimoji="1" lang="en-US" altLang="ja-JP" dirty="0" smtClean="0">
              <a:solidFill>
                <a:schemeClr val="tx1">
                  <a:lumMod val="65000"/>
                  <a:lumOff val="35000"/>
                </a:schemeClr>
              </a:solidFill>
              <a:latin typeface="Meiryo" charset="-128"/>
              <a:ea typeface="Meiryo" charset="-128"/>
              <a:cs typeface="Meiryo" charset="-128"/>
            </a:endParaRPr>
          </a:p>
          <a:p>
            <a:pPr algn="ctr"/>
            <a:r>
              <a:rPr lang="en-US" altLang="ja-JP" sz="1000" dirty="0" smtClean="0">
                <a:solidFill>
                  <a:schemeClr val="tx1">
                    <a:lumMod val="65000"/>
                    <a:lumOff val="35000"/>
                  </a:schemeClr>
                </a:solidFill>
                <a:latin typeface="Meiryo" charset="-128"/>
                <a:ea typeface="Meiryo" charset="-128"/>
                <a:cs typeface="Meiryo" charset="-128"/>
              </a:rPr>
              <a:t>Quality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0" name="テキスト ボックス 29"/>
          <p:cNvSpPr txBox="1"/>
          <p:nvPr/>
        </p:nvSpPr>
        <p:spPr>
          <a:xfrm>
            <a:off x="4572000" y="5926773"/>
            <a:ext cx="689612" cy="523220"/>
          </a:xfrm>
          <a:prstGeom prst="rect">
            <a:avLst/>
          </a:prstGeom>
          <a:noFill/>
        </p:spPr>
        <p:txBody>
          <a:bodyPr wrap="none" rtlCol="0">
            <a:spAutoFit/>
          </a:bodyPr>
          <a:lstStyle/>
          <a:p>
            <a:pPr algn="ctr"/>
            <a:r>
              <a:rPr lang="ja-JP" altLang="en-US" dirty="0" smtClean="0">
                <a:solidFill>
                  <a:schemeClr val="tx1">
                    <a:lumMod val="65000"/>
                    <a:lumOff val="35000"/>
                  </a:schemeClr>
                </a:solidFill>
                <a:latin typeface="Meiryo" charset="-128"/>
                <a:ea typeface="Meiryo" charset="-128"/>
                <a:cs typeface="Meiryo" charset="-128"/>
              </a:rPr>
              <a:t>納期</a:t>
            </a:r>
            <a:endParaRPr kumimoji="1" lang="en-US" altLang="ja-JP" dirty="0" smtClean="0">
              <a:solidFill>
                <a:schemeClr val="tx1">
                  <a:lumMod val="65000"/>
                  <a:lumOff val="35000"/>
                </a:schemeClr>
              </a:solidFill>
              <a:latin typeface="Meiryo" charset="-128"/>
              <a:ea typeface="Meiryo" charset="-128"/>
              <a:cs typeface="Meiryo" charset="-128"/>
            </a:endParaRPr>
          </a:p>
          <a:p>
            <a:pPr algn="ctr"/>
            <a:r>
              <a:rPr lang="en-US" altLang="ja-JP" sz="1000" dirty="0" smtClean="0">
                <a:solidFill>
                  <a:schemeClr val="tx1">
                    <a:lumMod val="65000"/>
                    <a:lumOff val="35000"/>
                  </a:schemeClr>
                </a:solidFill>
                <a:latin typeface="Meiryo" charset="-128"/>
                <a:ea typeface="Meiryo" charset="-128"/>
                <a:cs typeface="Meiryo" charset="-128"/>
              </a:rPr>
              <a:t>Delivery</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1" name="テキスト ボックス 30"/>
          <p:cNvSpPr txBox="1"/>
          <p:nvPr/>
        </p:nvSpPr>
        <p:spPr>
          <a:xfrm>
            <a:off x="8286953" y="5926773"/>
            <a:ext cx="646331" cy="523220"/>
          </a:xfrm>
          <a:prstGeom prst="rect">
            <a:avLst/>
          </a:prstGeom>
          <a:noFill/>
        </p:spPr>
        <p:txBody>
          <a:bodyPr wrap="none" rtlCol="0">
            <a:spAutoFit/>
          </a:bodyPr>
          <a:lstStyle/>
          <a:p>
            <a:pPr algn="ctr"/>
            <a:r>
              <a:rPr lang="ja-JP" altLang="en-US" dirty="0" smtClean="0">
                <a:solidFill>
                  <a:schemeClr val="tx1">
                    <a:lumMod val="65000"/>
                    <a:lumOff val="35000"/>
                  </a:schemeClr>
                </a:solidFill>
                <a:latin typeface="Meiryo" charset="-128"/>
                <a:ea typeface="Meiryo" charset="-128"/>
                <a:cs typeface="Meiryo" charset="-128"/>
              </a:rPr>
              <a:t>費用</a:t>
            </a:r>
            <a:endParaRPr lang="en-US" altLang="ja-JP" dirty="0" smtClean="0">
              <a:solidFill>
                <a:schemeClr val="tx1">
                  <a:lumMod val="65000"/>
                  <a:lumOff val="35000"/>
                </a:schemeClr>
              </a:solidFill>
              <a:latin typeface="Meiryo" charset="-128"/>
              <a:ea typeface="Meiryo" charset="-128"/>
              <a:cs typeface="Meiryo" charset="-128"/>
            </a:endParaRPr>
          </a:p>
          <a:p>
            <a:pPr algn="ctr"/>
            <a:r>
              <a:rPr kumimoji="1" lang="en-US" altLang="ja-JP" sz="1000" dirty="0" smtClean="0">
                <a:solidFill>
                  <a:schemeClr val="tx1">
                    <a:lumMod val="65000"/>
                    <a:lumOff val="35000"/>
                  </a:schemeClr>
                </a:solidFill>
                <a:latin typeface="Meiryo" charset="-128"/>
                <a:ea typeface="Meiryo" charset="-128"/>
                <a:cs typeface="Meiryo" charset="-128"/>
              </a:rPr>
              <a:t>Cost</a:t>
            </a:r>
            <a:endParaRPr kumimoji="1" lang="ja-JP" altLang="en-US" sz="1000" dirty="0">
              <a:solidFill>
                <a:schemeClr val="tx1">
                  <a:lumMod val="65000"/>
                  <a:lumOff val="35000"/>
                </a:schemeClr>
              </a:solidFill>
              <a:latin typeface="Meiryo" charset="-128"/>
              <a:ea typeface="Meiryo" charset="-128"/>
              <a:cs typeface="Meiryo" charset="-128"/>
            </a:endParaRPr>
          </a:p>
        </p:txBody>
      </p:sp>
      <p:sp>
        <p:nvSpPr>
          <p:cNvPr id="32" name="三角形 31"/>
          <p:cNvSpPr/>
          <p:nvPr/>
        </p:nvSpPr>
        <p:spPr>
          <a:xfrm>
            <a:off x="5080610" y="4005809"/>
            <a:ext cx="3340609" cy="1669341"/>
          </a:xfrm>
          <a:prstGeom prst="triangle">
            <a:avLst/>
          </a:prstGeom>
          <a:solidFill>
            <a:srgbClr val="FF0000">
              <a:alpha val="24314"/>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下矢印 32"/>
          <p:cNvSpPr/>
          <p:nvPr/>
        </p:nvSpPr>
        <p:spPr>
          <a:xfrm>
            <a:off x="6376010" y="2539232"/>
            <a:ext cx="749808" cy="1408176"/>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vert="eaVert" rtlCol="0" anchor="ctr"/>
          <a:lstStyle/>
          <a:p>
            <a:pPr algn="ctr"/>
            <a:r>
              <a:rPr kumimoji="1" lang="ja-JP" altLang="en-US" sz="1600" smtClean="0">
                <a:latin typeface="HGMaruGothicMPRO" charset="-128"/>
                <a:ea typeface="HGMaruGothicMPRO" charset="-128"/>
                <a:cs typeface="HGMaruGothicMPRO" charset="-128"/>
              </a:rPr>
              <a:t>品質の低下</a:t>
            </a:r>
            <a:endParaRPr kumimoji="1" lang="ja-JP" altLang="en-US" sz="1600" dirty="0">
              <a:latin typeface="HGMaruGothicMPRO" charset="-128"/>
              <a:ea typeface="HGMaruGothicMPRO" charset="-128"/>
              <a:cs typeface="HGMaruGothicMPRO" charset="-128"/>
            </a:endParaRPr>
          </a:p>
        </p:txBody>
      </p:sp>
      <p:sp>
        <p:nvSpPr>
          <p:cNvPr id="37" name="左右矢印 36"/>
          <p:cNvSpPr/>
          <p:nvPr/>
        </p:nvSpPr>
        <p:spPr>
          <a:xfrm>
            <a:off x="5441289" y="5700448"/>
            <a:ext cx="2700528" cy="587102"/>
          </a:xfrm>
          <a:prstGeom prst="leftRight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smtClean="0">
                <a:latin typeface="HGMaruGothicMPRO" charset="-128"/>
                <a:ea typeface="HGMaruGothicMPRO" charset="-128"/>
                <a:cs typeface="HGMaruGothicMPRO" charset="-128"/>
              </a:rPr>
              <a:t>納期とコストの厳守</a:t>
            </a:r>
            <a:endParaRPr kumimoji="1" lang="ja-JP" altLang="en-US" sz="1600" dirty="0">
              <a:latin typeface="HGMaruGothicMPRO" charset="-128"/>
              <a:ea typeface="HGMaruGothicMPRO" charset="-128"/>
              <a:cs typeface="HGMaruGothicMPRO" charset="-128"/>
            </a:endParaRPr>
          </a:p>
        </p:txBody>
      </p:sp>
      <p:sp>
        <p:nvSpPr>
          <p:cNvPr id="38" name="右矢印 37"/>
          <p:cNvSpPr/>
          <p:nvPr/>
        </p:nvSpPr>
        <p:spPr>
          <a:xfrm>
            <a:off x="3535019" y="3151732"/>
            <a:ext cx="2073962" cy="661714"/>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271376" y="984877"/>
            <a:ext cx="2236510" cy="584775"/>
          </a:xfrm>
          <a:prstGeom prst="rect">
            <a:avLst/>
          </a:prstGeom>
          <a:noFill/>
        </p:spPr>
        <p:txBody>
          <a:bodyPr wrap="none" rtlCol="0">
            <a:spAutoFit/>
          </a:bodyPr>
          <a:lstStyle/>
          <a:p>
            <a:pPr algn="ctr"/>
            <a:r>
              <a:rPr kumimoji="1" lang="ja-JP" altLang="en-US" sz="3200" smtClean="0">
                <a:solidFill>
                  <a:schemeClr val="accent1"/>
                </a:solidFill>
                <a:latin typeface="Meiryo" charset="-128"/>
                <a:ea typeface="Meiryo" charset="-128"/>
                <a:cs typeface="Meiryo" charset="-128"/>
              </a:rPr>
              <a:t>理想の結果</a:t>
            </a:r>
            <a:endParaRPr kumimoji="1" lang="ja-JP" altLang="en-US" sz="3200" dirty="0">
              <a:solidFill>
                <a:schemeClr val="accent1"/>
              </a:solidFill>
              <a:latin typeface="Meiryo" charset="-128"/>
              <a:ea typeface="Meiryo" charset="-128"/>
              <a:cs typeface="Meiryo" charset="-128"/>
            </a:endParaRPr>
          </a:p>
        </p:txBody>
      </p:sp>
      <p:sp>
        <p:nvSpPr>
          <p:cNvPr id="40" name="テキスト ボックス 39"/>
          <p:cNvSpPr txBox="1"/>
          <p:nvPr/>
        </p:nvSpPr>
        <p:spPr>
          <a:xfrm>
            <a:off x="5632659" y="984877"/>
            <a:ext cx="2236510" cy="584775"/>
          </a:xfrm>
          <a:prstGeom prst="rect">
            <a:avLst/>
          </a:prstGeom>
          <a:noFill/>
        </p:spPr>
        <p:txBody>
          <a:bodyPr wrap="none" rtlCol="0">
            <a:spAutoFit/>
          </a:bodyPr>
          <a:lstStyle/>
          <a:p>
            <a:pPr algn="ctr"/>
            <a:r>
              <a:rPr kumimoji="1" lang="ja-JP" altLang="en-US" sz="3200" smtClean="0">
                <a:solidFill>
                  <a:srgbClr val="FF0000"/>
                </a:solidFill>
                <a:latin typeface="Meiryo" charset="-128"/>
                <a:ea typeface="Meiryo" charset="-128"/>
                <a:cs typeface="Meiryo" charset="-128"/>
              </a:rPr>
              <a:t>実際の</a:t>
            </a:r>
            <a:r>
              <a:rPr kumimoji="1" lang="ja-JP" altLang="en-US" sz="3200" dirty="0" smtClean="0">
                <a:solidFill>
                  <a:srgbClr val="FF0000"/>
                </a:solidFill>
                <a:latin typeface="Meiryo" charset="-128"/>
                <a:ea typeface="Meiryo" charset="-128"/>
                <a:cs typeface="Meiryo" charset="-128"/>
              </a:rPr>
              <a:t>結果</a:t>
            </a:r>
            <a:endParaRPr kumimoji="1" lang="ja-JP" altLang="en-US" sz="3200" dirty="0">
              <a:solidFill>
                <a:srgbClr val="FF0000"/>
              </a:solidFill>
              <a:latin typeface="Meiryo" charset="-128"/>
              <a:ea typeface="Meiryo" charset="-128"/>
              <a:cs typeface="Meiryo" charset="-128"/>
            </a:endParaRPr>
          </a:p>
        </p:txBody>
      </p:sp>
    </p:spTree>
    <p:extLst>
      <p:ext uri="{BB962C8B-B14F-4D97-AF65-F5344CB8AC3E}">
        <p14:creationId xmlns:p14="http://schemas.microsoft.com/office/powerpoint/2010/main" val="700154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193800" y="4679950"/>
            <a:ext cx="7188200" cy="1409700"/>
          </a:xfrm>
          <a:prstGeom prst="roundRect">
            <a:avLst>
              <a:gd name="adj" fmla="val 0"/>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ja-JP" altLang="en-US" sz="2000" dirty="0">
                <a:solidFill>
                  <a:srgbClr val="FF0000"/>
                </a:solidFill>
              </a:rPr>
              <a:t>全ての</a:t>
            </a:r>
            <a:r>
              <a:rPr lang="ja-JP" altLang="en-US" sz="2000" dirty="0" smtClean="0">
                <a:solidFill>
                  <a:srgbClr val="FF0000"/>
                </a:solidFill>
              </a:rPr>
              <a:t>要件をあらかじめ決めなくてはならない</a:t>
            </a:r>
            <a:endParaRPr lang="en-US" altLang="ja-JP" sz="2000" dirty="0" smtClean="0">
              <a:solidFill>
                <a:srgbClr val="FF0000"/>
              </a:solidFill>
            </a:endParaRPr>
          </a:p>
          <a:p>
            <a:pPr lvl="0"/>
            <a:r>
              <a:rPr lang="ja-JP" altLang="en-US" sz="3600" dirty="0" smtClean="0">
                <a:solidFill>
                  <a:srgbClr val="FF0000"/>
                </a:solidFill>
              </a:rPr>
              <a:t>「ウォーターフォール開発」</a:t>
            </a:r>
            <a:endParaRPr lang="en-US" altLang="ja-JP" sz="3600" dirty="0" smtClean="0">
              <a:solidFill>
                <a:srgbClr val="FF0000"/>
              </a:solidFill>
            </a:endParaRPr>
          </a:p>
          <a:p>
            <a:pPr lvl="0"/>
            <a:r>
              <a:rPr lang="ja-JP" altLang="en-US" sz="2000" dirty="0" smtClean="0">
                <a:solidFill>
                  <a:srgbClr val="FF0000"/>
                </a:solidFill>
              </a:rPr>
              <a:t>では、この</a:t>
            </a:r>
            <a:r>
              <a:rPr lang="ja-JP" altLang="en-US" sz="2000" dirty="0">
                <a:solidFill>
                  <a:srgbClr val="FF0000"/>
                </a:solidFill>
              </a:rPr>
              <a:t>変化への対応が難しくなってきた！</a:t>
            </a:r>
          </a:p>
        </p:txBody>
      </p:sp>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早期の仕様確定がムダを減らすというのは</a:t>
            </a:r>
            <a:r>
              <a:rPr lang="ja-JP" altLang="en-US" dirty="0" smtClean="0">
                <a:ea typeface="ＭＳ Ｐゴシック" pitchFamily="50" charset="-128"/>
              </a:rPr>
              <a:t>迷信</a:t>
            </a:r>
            <a:endParaRPr kumimoji="1" lang="ja-JP" altLang="en-US" dirty="0"/>
          </a:p>
        </p:txBody>
      </p:sp>
      <p:cxnSp>
        <p:nvCxnSpPr>
          <p:cNvPr id="4" name="直線矢印コネクタ 3"/>
          <p:cNvCxnSpPr/>
          <p:nvPr/>
        </p:nvCxnSpPr>
        <p:spPr bwMode="auto">
          <a:xfrm flipV="1">
            <a:off x="838200" y="1143000"/>
            <a:ext cx="0" cy="5105400"/>
          </a:xfrm>
          <a:prstGeom prst="straightConnector1">
            <a:avLst/>
          </a:prstGeom>
          <a:solidFill>
            <a:schemeClr val="bg1"/>
          </a:solidFill>
          <a:ln w="38100" cap="flat" cmpd="sng" algn="ctr">
            <a:solidFill>
              <a:srgbClr val="9C9CDF"/>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直線矢印コネクタ 6"/>
          <p:cNvCxnSpPr/>
          <p:nvPr/>
        </p:nvCxnSpPr>
        <p:spPr bwMode="auto">
          <a:xfrm>
            <a:off x="838200" y="6248400"/>
            <a:ext cx="7543800" cy="0"/>
          </a:xfrm>
          <a:prstGeom prst="straightConnector1">
            <a:avLst/>
          </a:prstGeom>
          <a:solidFill>
            <a:schemeClr val="bg1"/>
          </a:solidFill>
          <a:ln w="38100" cap="flat" cmpd="sng" algn="ctr">
            <a:solidFill>
              <a:srgbClr val="9C9CDF"/>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テキスト ボックス 10"/>
          <p:cNvSpPr txBox="1"/>
          <p:nvPr/>
        </p:nvSpPr>
        <p:spPr>
          <a:xfrm>
            <a:off x="7274004" y="6254750"/>
            <a:ext cx="1107996" cy="369332"/>
          </a:xfrm>
          <a:prstGeom prst="rect">
            <a:avLst/>
          </a:prstGeom>
          <a:noFill/>
        </p:spPr>
        <p:txBody>
          <a:bodyPr wrap="none" rtlCol="0">
            <a:spAutoFit/>
          </a:bodyPr>
          <a:lstStyle/>
          <a:p>
            <a:r>
              <a:rPr kumimoji="1" lang="ja-JP" altLang="en-US" sz="1800" dirty="0" smtClean="0">
                <a:solidFill>
                  <a:srgbClr val="0000FF"/>
                </a:solidFill>
                <a:effectLst/>
              </a:rPr>
              <a:t>経過時間</a:t>
            </a:r>
            <a:endParaRPr kumimoji="1" lang="ja-JP" altLang="en-US" sz="1800" dirty="0">
              <a:solidFill>
                <a:srgbClr val="0000FF"/>
              </a:solidFill>
              <a:effectLst/>
            </a:endParaRPr>
          </a:p>
        </p:txBody>
      </p:sp>
      <p:sp>
        <p:nvSpPr>
          <p:cNvPr id="13" name="テキスト ボックス 12"/>
          <p:cNvSpPr txBox="1"/>
          <p:nvPr/>
        </p:nvSpPr>
        <p:spPr>
          <a:xfrm>
            <a:off x="381000" y="1143000"/>
            <a:ext cx="461665" cy="1477328"/>
          </a:xfrm>
          <a:prstGeom prst="rect">
            <a:avLst/>
          </a:prstGeom>
          <a:noFill/>
        </p:spPr>
        <p:txBody>
          <a:bodyPr vert="eaVert" wrap="none" rtlCol="0">
            <a:spAutoFit/>
          </a:bodyPr>
          <a:lstStyle/>
          <a:p>
            <a:r>
              <a:rPr kumimoji="1" lang="ja-JP" altLang="en-US" sz="1800" dirty="0" smtClean="0">
                <a:solidFill>
                  <a:srgbClr val="0000FF"/>
                </a:solidFill>
                <a:effectLst/>
              </a:rPr>
              <a:t>要求の信憑性</a:t>
            </a:r>
            <a:endParaRPr kumimoji="1" lang="ja-JP" altLang="en-US" sz="1800" dirty="0">
              <a:solidFill>
                <a:srgbClr val="0000FF"/>
              </a:solidFill>
              <a:effectLst/>
            </a:endParaRPr>
          </a:p>
        </p:txBody>
      </p:sp>
      <p:grpSp>
        <p:nvGrpSpPr>
          <p:cNvPr id="3" name="図形グループ 2"/>
          <p:cNvGrpSpPr/>
          <p:nvPr/>
        </p:nvGrpSpPr>
        <p:grpSpPr>
          <a:xfrm>
            <a:off x="990600" y="1143000"/>
            <a:ext cx="7391400" cy="4051300"/>
            <a:chOff x="990600" y="1143000"/>
            <a:chExt cx="7391400" cy="4051300"/>
          </a:xfrm>
        </p:grpSpPr>
        <p:sp>
          <p:nvSpPr>
            <p:cNvPr id="26" name="角丸四角形 25"/>
            <p:cNvSpPr/>
            <p:nvPr/>
          </p:nvSpPr>
          <p:spPr>
            <a:xfrm>
              <a:off x="1193800" y="1143000"/>
              <a:ext cx="7188200" cy="1409700"/>
            </a:xfrm>
            <a:prstGeom prst="roundRect">
              <a:avLst>
                <a:gd name="adj" fmla="val 0"/>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lgn="r"/>
              <a:r>
                <a:rPr lang="ja-JP" altLang="en-US" sz="2000" dirty="0" smtClean="0">
                  <a:solidFill>
                    <a:srgbClr val="0000FF"/>
                  </a:solidFill>
                </a:rPr>
                <a:t>変化への即応と高い品質を両立する</a:t>
              </a:r>
              <a:endParaRPr lang="en-US" altLang="ja-JP" sz="2000" dirty="0" smtClean="0">
                <a:solidFill>
                  <a:srgbClr val="0000FF"/>
                </a:solidFill>
              </a:endParaRPr>
            </a:p>
            <a:p>
              <a:pPr lvl="0" algn="r"/>
              <a:r>
                <a:rPr lang="ja-JP" altLang="en-US" sz="3600" dirty="0" smtClean="0">
                  <a:solidFill>
                    <a:srgbClr val="0000FF"/>
                  </a:solidFill>
                </a:rPr>
                <a:t>「アジャイル開発」</a:t>
              </a:r>
              <a:endParaRPr lang="en-US" altLang="ja-JP" sz="3600" dirty="0" smtClean="0">
                <a:solidFill>
                  <a:srgbClr val="0000FF"/>
                </a:solidFill>
              </a:endParaRPr>
            </a:p>
            <a:p>
              <a:pPr lvl="0" algn="r"/>
              <a:r>
                <a:rPr lang="ja-JP" altLang="en-US" sz="2000" dirty="0" smtClean="0">
                  <a:solidFill>
                    <a:srgbClr val="0000FF"/>
                  </a:solidFill>
                </a:rPr>
                <a:t>への期待と関心が高まっている！</a:t>
              </a:r>
              <a:endParaRPr lang="ja-JP" altLang="en-US" sz="2000" dirty="0">
                <a:solidFill>
                  <a:srgbClr val="0000FF"/>
                </a:solidFill>
              </a:endParaRPr>
            </a:p>
          </p:txBody>
        </p:sp>
        <p:cxnSp>
          <p:nvCxnSpPr>
            <p:cNvPr id="14" name="直線矢印コネクタ 13"/>
            <p:cNvCxnSpPr/>
            <p:nvPr/>
          </p:nvCxnSpPr>
          <p:spPr bwMode="auto">
            <a:xfrm>
              <a:off x="990600" y="1524000"/>
              <a:ext cx="7391400" cy="1828800"/>
            </a:xfrm>
            <a:prstGeom prst="straightConnector1">
              <a:avLst/>
            </a:prstGeom>
            <a:solidFill>
              <a:schemeClr val="bg1"/>
            </a:solidFill>
            <a:ln w="76200" cap="flat" cmpd="sng" algn="ctr">
              <a:solidFill>
                <a:srgbClr val="3366FF"/>
              </a:solidFill>
              <a:prstDash val="solid"/>
              <a:round/>
              <a:headEnd type="none" w="med" len="med"/>
              <a:tailEnd type="triangle"/>
            </a:ln>
            <a:effectLst>
              <a:outerShdw dist="35921" dir="2700000" algn="ctr" rotWithShape="0">
                <a:schemeClr val="bg1">
                  <a:lumMod val="50000"/>
                </a:schemeClr>
              </a:outerShdw>
            </a:effectLst>
            <a:extLst/>
          </p:spPr>
        </p:cxnSp>
        <p:sp>
          <p:nvSpPr>
            <p:cNvPr id="25" name="テキスト ボックス 24"/>
            <p:cNvSpPr txBox="1"/>
            <p:nvPr/>
          </p:nvSpPr>
          <p:spPr>
            <a:xfrm>
              <a:off x="5475028" y="3397696"/>
              <a:ext cx="1728759" cy="1200328"/>
            </a:xfrm>
            <a:prstGeom prst="rect">
              <a:avLst/>
            </a:prstGeom>
            <a:noFill/>
          </p:spPr>
          <p:txBody>
            <a:bodyPr wrap="none" rtlCol="0">
              <a:spAutoFit/>
            </a:bodyPr>
            <a:lstStyle/>
            <a:p>
              <a:pPr algn="r"/>
              <a:r>
                <a:rPr lang="ja-JP" altLang="en-US" sz="2400" dirty="0" smtClean="0">
                  <a:solidFill>
                    <a:srgbClr val="FF0000"/>
                  </a:solidFill>
                  <a:effectLst/>
                </a:rPr>
                <a:t>要求変化の</a:t>
              </a:r>
              <a:endParaRPr lang="en-US" altLang="ja-JP" sz="2400" dirty="0" smtClean="0">
                <a:solidFill>
                  <a:srgbClr val="FF0000"/>
                </a:solidFill>
                <a:effectLst/>
              </a:endParaRPr>
            </a:p>
            <a:p>
              <a:pPr algn="r"/>
              <a:r>
                <a:rPr lang="ja-JP" altLang="en-US" sz="2400" dirty="0" smtClean="0">
                  <a:solidFill>
                    <a:srgbClr val="FF0000"/>
                  </a:solidFill>
                  <a:effectLst/>
                </a:rPr>
                <a:t>スピードが</a:t>
              </a:r>
              <a:endParaRPr lang="en-US" altLang="ja-JP" sz="2400" dirty="0" smtClean="0">
                <a:solidFill>
                  <a:srgbClr val="FF0000"/>
                </a:solidFill>
                <a:effectLst/>
              </a:endParaRPr>
            </a:p>
            <a:p>
              <a:pPr algn="r"/>
              <a:r>
                <a:rPr lang="ja-JP" altLang="en-US" sz="2400" dirty="0" smtClean="0">
                  <a:solidFill>
                    <a:srgbClr val="FF0000"/>
                  </a:solidFill>
                  <a:effectLst/>
                </a:rPr>
                <a:t>加速</a:t>
              </a:r>
              <a:endParaRPr kumimoji="1" lang="ja-JP" altLang="en-US" sz="2400" dirty="0">
                <a:solidFill>
                  <a:srgbClr val="FF0000"/>
                </a:solidFill>
                <a:effectLst/>
              </a:endParaRPr>
            </a:p>
          </p:txBody>
        </p:sp>
        <p:sp>
          <p:nvSpPr>
            <p:cNvPr id="10" name="下矢印 9"/>
            <p:cNvSpPr/>
            <p:nvPr/>
          </p:nvSpPr>
          <p:spPr>
            <a:xfrm>
              <a:off x="6940550" y="3352800"/>
              <a:ext cx="1270000" cy="1841500"/>
            </a:xfrm>
            <a:prstGeom prst="downArrow">
              <a:avLst>
                <a:gd name="adj1" fmla="val 50000"/>
                <a:gd name="adj2" fmla="val 46500"/>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cxnSp>
        <p:nvCxnSpPr>
          <p:cNvPr id="19" name="直線矢印コネクタ 18"/>
          <p:cNvCxnSpPr/>
          <p:nvPr/>
        </p:nvCxnSpPr>
        <p:spPr bwMode="auto">
          <a:xfrm>
            <a:off x="990600" y="1524000"/>
            <a:ext cx="7391400" cy="4406900"/>
          </a:xfrm>
          <a:prstGeom prst="straightConnector1">
            <a:avLst/>
          </a:prstGeom>
          <a:solidFill>
            <a:schemeClr val="bg1"/>
          </a:solidFill>
          <a:ln w="76200" cap="flat" cmpd="sng" algn="ctr">
            <a:solidFill>
              <a:srgbClr val="FF0000"/>
            </a:solidFill>
            <a:prstDash val="solid"/>
            <a:round/>
            <a:headEnd type="none" w="med" len="med"/>
            <a:tailEnd type="triangle"/>
          </a:ln>
          <a:effectLst>
            <a:outerShdw dist="35921" dir="2700000" algn="ctr" rotWithShape="0">
              <a:schemeClr val="bg1">
                <a:lumMod val="50000"/>
              </a:schemeClr>
            </a:outerShdw>
          </a:effectLst>
          <a:extLst/>
        </p:spPr>
      </p:cxnSp>
    </p:spTree>
    <p:extLst>
      <p:ext uri="{BB962C8B-B14F-4D97-AF65-F5344CB8AC3E}">
        <p14:creationId xmlns:p14="http://schemas.microsoft.com/office/powerpoint/2010/main" val="142816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ea typeface="ＭＳ Ｐゴシック" pitchFamily="50" charset="-128"/>
              </a:rPr>
              <a:t>早期の仕様確定がムダを減らすというのは</a:t>
            </a:r>
            <a:r>
              <a:rPr lang="ja-JP" altLang="en-US" dirty="0" smtClean="0">
                <a:ea typeface="ＭＳ Ｐゴシック" pitchFamily="50" charset="-128"/>
              </a:rPr>
              <a:t>迷信</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8</a:t>
            </a:fld>
            <a:endParaRPr kumimoji="1" lang="ja-JP" altLang="en-US"/>
          </a:p>
        </p:txBody>
      </p:sp>
      <p:pic>
        <p:nvPicPr>
          <p:cNvPr id="4" name="図 3" descr="standi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08" y="2161251"/>
            <a:ext cx="8273459" cy="3067843"/>
          </a:xfrm>
          <a:prstGeom prst="rect">
            <a:avLst/>
          </a:prstGeom>
        </p:spPr>
      </p:pic>
      <p:sp>
        <p:nvSpPr>
          <p:cNvPr id="5" name="Text Box 4"/>
          <p:cNvSpPr txBox="1">
            <a:spLocks noChangeArrowheads="1"/>
          </p:cNvSpPr>
          <p:nvPr/>
        </p:nvSpPr>
        <p:spPr bwMode="auto">
          <a:xfrm>
            <a:off x="3549082" y="5963107"/>
            <a:ext cx="499209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eaLnBrk="0" hangingPunct="0">
              <a:defRPr>
                <a:solidFill>
                  <a:schemeClr val="accent1"/>
                </a:solidFill>
                <a:latin typeface="Arial" pitchFamily="34" charset="0"/>
                <a:cs typeface="Arial" pitchFamily="34" charset="0"/>
              </a:defRPr>
            </a:lvl1pPr>
            <a:lvl2pPr marL="742950" indent="-285750" eaLnBrk="0" hangingPunct="0">
              <a:defRPr>
                <a:solidFill>
                  <a:schemeClr val="accent1"/>
                </a:solidFill>
                <a:latin typeface="Arial" pitchFamily="34" charset="0"/>
                <a:cs typeface="Arial" pitchFamily="34" charset="0"/>
              </a:defRPr>
            </a:lvl2pPr>
            <a:lvl3pPr marL="1143000" indent="-228600" eaLnBrk="0" hangingPunct="0">
              <a:defRPr>
                <a:solidFill>
                  <a:schemeClr val="accent1"/>
                </a:solidFill>
                <a:latin typeface="Arial" pitchFamily="34" charset="0"/>
                <a:cs typeface="Arial" pitchFamily="34" charset="0"/>
              </a:defRPr>
            </a:lvl3pPr>
            <a:lvl4pPr marL="1600200" indent="-228600" eaLnBrk="0" hangingPunct="0">
              <a:defRPr>
                <a:solidFill>
                  <a:schemeClr val="accent1"/>
                </a:solidFill>
                <a:latin typeface="Arial" pitchFamily="34" charset="0"/>
                <a:cs typeface="Arial" pitchFamily="34" charset="0"/>
              </a:defRPr>
            </a:lvl4pPr>
            <a:lvl5pPr marL="2057400" indent="-228600" eaLnBrk="0" hangingPunct="0">
              <a:defRPr>
                <a:solidFill>
                  <a:schemeClr val="accent1"/>
                </a:solidFill>
                <a:latin typeface="Arial" pitchFamily="34" charset="0"/>
                <a:cs typeface="Arial" pitchFamily="34" charset="0"/>
              </a:defRPr>
            </a:lvl5pPr>
            <a:lvl6pPr marL="25146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6pPr>
            <a:lvl7pPr marL="29718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7pPr>
            <a:lvl8pPr marL="34290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8pPr>
            <a:lvl9pPr marL="3886200" indent="-228600" algn="ctr" eaLnBrk="0" fontAlgn="base" hangingPunct="0">
              <a:lnSpc>
                <a:spcPct val="80000"/>
              </a:lnSpc>
              <a:spcBef>
                <a:spcPct val="0"/>
              </a:spcBef>
              <a:spcAft>
                <a:spcPct val="0"/>
              </a:spcAft>
              <a:buClr>
                <a:schemeClr val="accent2"/>
              </a:buClr>
              <a:buFont typeface="Wingdings" pitchFamily="2" charset="2"/>
              <a:defRPr>
                <a:solidFill>
                  <a:schemeClr val="accent1"/>
                </a:solidFill>
                <a:latin typeface="Arial" pitchFamily="34" charset="0"/>
                <a:cs typeface="Arial" pitchFamily="34" charset="0"/>
              </a:defRPr>
            </a:lvl9pPr>
          </a:lstStyle>
          <a:p>
            <a:pPr eaLnBrk="1" hangingPunct="1"/>
            <a:r>
              <a:rPr lang="en-US" altLang="ja-JP" sz="1200" dirty="0">
                <a:solidFill>
                  <a:prstClr val="black"/>
                </a:solidFill>
              </a:rPr>
              <a:t>Standish Group Study Reported at XP2002 by Jim Johnson, Chairman</a:t>
            </a:r>
          </a:p>
        </p:txBody>
      </p:sp>
      <p:sp>
        <p:nvSpPr>
          <p:cNvPr id="6" name="Rectangle 30"/>
          <p:cNvSpPr>
            <a:spLocks noChangeArrowheads="1"/>
          </p:cNvSpPr>
          <p:nvPr/>
        </p:nvSpPr>
        <p:spPr bwMode="auto">
          <a:xfrm>
            <a:off x="2838759" y="1598230"/>
            <a:ext cx="5702420" cy="430887"/>
          </a:xfrm>
          <a:prstGeom prst="rect">
            <a:avLst/>
          </a:prstGeom>
          <a:noFill/>
          <a:ln w="9525">
            <a:noFill/>
            <a:miter lim="800000"/>
            <a:headEnd/>
            <a:tailEnd/>
          </a:ln>
        </p:spPr>
        <p:txBody>
          <a:bodyPr wrap="square" lIns="0" tIns="0" rIns="0" bIns="0">
            <a:spAutoFit/>
          </a:bodyPr>
          <a:lstStyle/>
          <a:p>
            <a:pPr algn="r" eaLnBrk="0" hangingPunct="0">
              <a:defRPr/>
            </a:pPr>
            <a:r>
              <a:rPr lang="ja-JP" altLang="en-US" sz="2000" dirty="0" smtClean="0">
                <a:solidFill>
                  <a:srgbClr val="FF6600"/>
                </a:solidFill>
                <a:latin typeface="メイリオ"/>
                <a:ea typeface="メイリオ"/>
                <a:cs typeface="メイリオ"/>
              </a:rPr>
              <a:t>ほとんど／決して使われていない：</a:t>
            </a:r>
            <a:r>
              <a:rPr lang="en-US" altLang="ja-JP" sz="2000" dirty="0" smtClean="0">
                <a:solidFill>
                  <a:srgbClr val="FF6600"/>
                </a:solidFill>
                <a:latin typeface="メイリオ"/>
                <a:ea typeface="メイリオ"/>
                <a:cs typeface="メイリオ"/>
              </a:rPr>
              <a:t> </a:t>
            </a:r>
            <a:r>
              <a:rPr lang="en-US" altLang="ja-JP" sz="2800" b="1" dirty="0">
                <a:solidFill>
                  <a:srgbClr val="FF0000"/>
                </a:solidFill>
                <a:latin typeface="メイリオ"/>
                <a:ea typeface="メイリオ"/>
                <a:cs typeface="メイリオ"/>
              </a:rPr>
              <a:t>64</a:t>
            </a:r>
            <a:r>
              <a:rPr lang="en-US" altLang="ja-JP" sz="2000" dirty="0" smtClean="0">
                <a:solidFill>
                  <a:srgbClr val="FF0000"/>
                </a:solidFill>
                <a:latin typeface="メイリオ"/>
                <a:ea typeface="メイリオ"/>
                <a:cs typeface="メイリオ"/>
              </a:rPr>
              <a:t>%</a:t>
            </a:r>
          </a:p>
        </p:txBody>
      </p:sp>
      <p:sp>
        <p:nvSpPr>
          <p:cNvPr id="7" name="Rectangle 33"/>
          <p:cNvSpPr>
            <a:spLocks noChangeArrowheads="1"/>
          </p:cNvSpPr>
          <p:nvPr/>
        </p:nvSpPr>
        <p:spPr bwMode="auto">
          <a:xfrm>
            <a:off x="457200" y="5229094"/>
            <a:ext cx="4547999" cy="430887"/>
          </a:xfrm>
          <a:prstGeom prst="rect">
            <a:avLst/>
          </a:prstGeom>
          <a:noFill/>
          <a:ln w="9525">
            <a:noFill/>
            <a:miter lim="800000"/>
            <a:headEnd/>
            <a:tailEnd/>
          </a:ln>
        </p:spPr>
        <p:txBody>
          <a:bodyPr wrap="square" lIns="0" tIns="0" rIns="0" bIns="0">
            <a:spAutoFit/>
          </a:bodyPr>
          <a:lstStyle/>
          <a:p>
            <a:pPr eaLnBrk="0" hangingPunct="0">
              <a:defRPr/>
            </a:pPr>
            <a:r>
              <a:rPr lang="ja-JP" altLang="en-US" sz="2000" dirty="0" smtClean="0">
                <a:solidFill>
                  <a:srgbClr val="0000FF"/>
                </a:solidFill>
                <a:latin typeface="メイリオ"/>
                <a:ea typeface="メイリオ"/>
                <a:cs typeface="メイリオ"/>
              </a:rPr>
              <a:t>常に／しばしば使われている：</a:t>
            </a:r>
            <a:r>
              <a:rPr lang="en-US" altLang="ja-JP" sz="2000" dirty="0" smtClean="0">
                <a:solidFill>
                  <a:srgbClr val="0000FF"/>
                </a:solidFill>
                <a:latin typeface="メイリオ"/>
                <a:ea typeface="メイリオ"/>
                <a:cs typeface="メイリオ"/>
              </a:rPr>
              <a:t> </a:t>
            </a:r>
            <a:r>
              <a:rPr lang="en-US" altLang="ja-JP" sz="2800" b="1" dirty="0" smtClean="0">
                <a:solidFill>
                  <a:srgbClr val="000090"/>
                </a:solidFill>
                <a:latin typeface="メイリオ"/>
                <a:ea typeface="メイリオ"/>
                <a:cs typeface="メイリオ"/>
              </a:rPr>
              <a:t>20</a:t>
            </a:r>
            <a:r>
              <a:rPr lang="en-US" altLang="ja-JP" sz="2000" dirty="0">
                <a:solidFill>
                  <a:srgbClr val="0000FF"/>
                </a:solidFill>
                <a:latin typeface="メイリオ"/>
                <a:ea typeface="メイリオ"/>
                <a:cs typeface="メイリオ"/>
              </a:rPr>
              <a:t>%</a:t>
            </a:r>
          </a:p>
        </p:txBody>
      </p:sp>
    </p:spTree>
    <p:extLst>
      <p:ext uri="{BB962C8B-B14F-4D97-AF65-F5344CB8AC3E}">
        <p14:creationId xmlns:p14="http://schemas.microsoft.com/office/powerpoint/2010/main" val="40077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p:cNvSpPr/>
          <p:nvPr/>
        </p:nvSpPr>
        <p:spPr>
          <a:xfrm>
            <a:off x="5710700" y="2085284"/>
            <a:ext cx="1253474" cy="3798238"/>
          </a:xfrm>
          <a:prstGeom prst="rect">
            <a:avLst/>
          </a:prstGeom>
          <a:solidFill>
            <a:schemeClr val="accent6">
              <a:lumMod val="40000"/>
              <a:lumOff val="60000"/>
              <a:alpha val="68627"/>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800" dirty="0" smtClean="0">
              <a:solidFill>
                <a:srgbClr val="FFFFFF"/>
              </a:solidFill>
              <a:latin typeface="Meiryo" charset="-128"/>
              <a:ea typeface="Meiryo" charset="-128"/>
              <a:cs typeface="Meiryo" charset="-128"/>
            </a:endParaRPr>
          </a:p>
        </p:txBody>
      </p:sp>
      <p:sp>
        <p:nvSpPr>
          <p:cNvPr id="2" name="タイトル 1"/>
          <p:cNvSpPr>
            <a:spLocks noGrp="1"/>
          </p:cNvSpPr>
          <p:nvPr>
            <p:ph type="title"/>
          </p:nvPr>
        </p:nvSpPr>
        <p:spPr/>
        <p:txBody>
          <a:bodyPr/>
          <a:lstStyle/>
          <a:p>
            <a:r>
              <a:rPr lang="en-US" altLang="en-US" dirty="0">
                <a:latin typeface="MS PGothic" charset="-128"/>
                <a:ea typeface="MS PGothic" charset="-128"/>
                <a:cs typeface="MS PGothic" charset="-128"/>
              </a:rPr>
              <a:t>ウォーターフォール</a:t>
            </a:r>
            <a:r>
              <a:rPr lang="ja-JP" altLang="en-US" dirty="0">
                <a:latin typeface="MS PGothic" charset="-128"/>
                <a:ea typeface="MS PGothic" charset="-128"/>
                <a:cs typeface="MS PGothic" charset="-128"/>
              </a:rPr>
              <a:t>開発とアジャイル開発（１）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9</a:t>
            </a:fld>
            <a:endParaRPr kumimoji="1" lang="ja-JP" altLang="en-US"/>
          </a:p>
        </p:txBody>
      </p:sp>
      <p:cxnSp>
        <p:nvCxnSpPr>
          <p:cNvPr id="5" name="直線矢印コネクタ 4"/>
          <p:cNvCxnSpPr/>
          <p:nvPr/>
        </p:nvCxnSpPr>
        <p:spPr>
          <a:xfrm flipV="1">
            <a:off x="323528" y="1916832"/>
            <a:ext cx="13116" cy="40324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直線矢印コネクタ 5"/>
          <p:cNvCxnSpPr/>
          <p:nvPr/>
        </p:nvCxnSpPr>
        <p:spPr>
          <a:xfrm>
            <a:off x="323528" y="5949280"/>
            <a:ext cx="74888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正方形/長方形 10"/>
          <p:cNvSpPr/>
          <p:nvPr/>
        </p:nvSpPr>
        <p:spPr>
          <a:xfrm>
            <a:off x="395536" y="4365104"/>
            <a:ext cx="2016224" cy="1512168"/>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Meiryo" charset="-128"/>
                <a:ea typeface="Meiryo" charset="-128"/>
                <a:cs typeface="Meiryo" charset="-128"/>
              </a:rPr>
              <a:t>要件定義</a:t>
            </a:r>
            <a:endParaRPr kumimoji="1" lang="ja-JP" altLang="en-US" sz="2800" dirty="0">
              <a:solidFill>
                <a:srgbClr val="FFFFFF"/>
              </a:solidFill>
              <a:latin typeface="Meiryo" charset="-128"/>
              <a:ea typeface="Meiryo" charset="-128"/>
              <a:cs typeface="Meiryo" charset="-128"/>
            </a:endParaRPr>
          </a:p>
        </p:txBody>
      </p:sp>
      <p:sp>
        <p:nvSpPr>
          <p:cNvPr id="12" name="正方形/長方形 11"/>
          <p:cNvSpPr/>
          <p:nvPr/>
        </p:nvSpPr>
        <p:spPr>
          <a:xfrm>
            <a:off x="2267744" y="2079033"/>
            <a:ext cx="3456384" cy="3798238"/>
          </a:xfrm>
          <a:prstGeom prst="rect">
            <a:avLst/>
          </a:prstGeom>
          <a:solidFill>
            <a:srgbClr val="953735">
              <a:alpha val="6862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Meiryo" charset="-128"/>
                <a:ea typeface="Meiryo" charset="-128"/>
                <a:cs typeface="Meiryo" charset="-128"/>
              </a:rPr>
              <a:t>開　発</a:t>
            </a:r>
            <a:endParaRPr lang="en-US" altLang="ja-JP" sz="2800" dirty="0">
              <a:solidFill>
                <a:srgbClr val="FFFFFF"/>
              </a:solidFill>
              <a:latin typeface="Meiryo" charset="-128"/>
              <a:ea typeface="Meiryo" charset="-128"/>
              <a:cs typeface="Meiryo" charset="-128"/>
            </a:endParaRPr>
          </a:p>
          <a:p>
            <a:pPr algn="ctr"/>
            <a:r>
              <a:rPr kumimoji="1" lang="ja-JP" altLang="en-US" sz="2800" dirty="0" smtClean="0">
                <a:solidFill>
                  <a:srgbClr val="FFFFFF"/>
                </a:solidFill>
                <a:latin typeface="Meiryo" charset="-128"/>
                <a:ea typeface="Meiryo" charset="-128"/>
                <a:cs typeface="Meiryo" charset="-128"/>
              </a:rPr>
              <a:t>テスト</a:t>
            </a:r>
            <a:endParaRPr kumimoji="1" lang="en-US" altLang="ja-JP" sz="2800" dirty="0" smtClean="0">
              <a:solidFill>
                <a:srgbClr val="FFFFFF"/>
              </a:solidFill>
              <a:latin typeface="Meiryo" charset="-128"/>
              <a:ea typeface="Meiryo" charset="-128"/>
              <a:cs typeface="Meiryo" charset="-128"/>
            </a:endParaRPr>
          </a:p>
        </p:txBody>
      </p:sp>
      <p:sp>
        <p:nvSpPr>
          <p:cNvPr id="17" name="ストライプ矢印 16"/>
          <p:cNvSpPr/>
          <p:nvPr/>
        </p:nvSpPr>
        <p:spPr>
          <a:xfrm rot="16200000">
            <a:off x="5585021" y="1609716"/>
            <a:ext cx="360040" cy="383772"/>
          </a:xfrm>
          <a:prstGeom prst="striped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平行四辺形 17"/>
          <p:cNvSpPr/>
          <p:nvPr/>
        </p:nvSpPr>
        <p:spPr>
          <a:xfrm>
            <a:off x="650360" y="3767622"/>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平行四辺形 21"/>
          <p:cNvSpPr/>
          <p:nvPr/>
        </p:nvSpPr>
        <p:spPr>
          <a:xfrm>
            <a:off x="653986" y="3695614"/>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平行四辺形 22"/>
          <p:cNvSpPr/>
          <p:nvPr/>
        </p:nvSpPr>
        <p:spPr>
          <a:xfrm>
            <a:off x="657612" y="3620509"/>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平行四辺形 23"/>
          <p:cNvSpPr/>
          <p:nvPr/>
        </p:nvSpPr>
        <p:spPr>
          <a:xfrm>
            <a:off x="674329" y="3545404"/>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平行四辺形 24"/>
          <p:cNvSpPr/>
          <p:nvPr/>
        </p:nvSpPr>
        <p:spPr>
          <a:xfrm>
            <a:off x="657612" y="3467816"/>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平行四辺形 25"/>
          <p:cNvSpPr/>
          <p:nvPr/>
        </p:nvSpPr>
        <p:spPr>
          <a:xfrm>
            <a:off x="655701" y="3398136"/>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平行四辺形 26"/>
          <p:cNvSpPr/>
          <p:nvPr/>
        </p:nvSpPr>
        <p:spPr>
          <a:xfrm>
            <a:off x="659327" y="3326128"/>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平行四辺形 27"/>
          <p:cNvSpPr/>
          <p:nvPr/>
        </p:nvSpPr>
        <p:spPr>
          <a:xfrm>
            <a:off x="662953" y="3251023"/>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平行四辺形 28"/>
          <p:cNvSpPr/>
          <p:nvPr/>
        </p:nvSpPr>
        <p:spPr>
          <a:xfrm>
            <a:off x="679670" y="3175918"/>
            <a:ext cx="1300042" cy="163511"/>
          </a:xfrm>
          <a:prstGeom prst="parallelogram">
            <a:avLst>
              <a:gd name="adj" fmla="val 313998"/>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平行四辺形 29"/>
          <p:cNvSpPr/>
          <p:nvPr/>
        </p:nvSpPr>
        <p:spPr>
          <a:xfrm>
            <a:off x="662953" y="3098330"/>
            <a:ext cx="1300042" cy="163511"/>
          </a:xfrm>
          <a:prstGeom prst="parallelogram">
            <a:avLst>
              <a:gd name="adj" fmla="val 313998"/>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570490" y="2737402"/>
            <a:ext cx="1569660" cy="276999"/>
          </a:xfrm>
          <a:prstGeom prst="rect">
            <a:avLst/>
          </a:prstGeom>
          <a:noFill/>
        </p:spPr>
        <p:txBody>
          <a:bodyPr wrap="none" rtlCol="0">
            <a:spAutoFit/>
          </a:bodyPr>
          <a:lstStyle/>
          <a:p>
            <a:r>
              <a:rPr kumimoji="1" lang="ja-JP" altLang="en-US" sz="1200" smtClean="0">
                <a:latin typeface="Meiryo" charset="-128"/>
                <a:ea typeface="Meiryo" charset="-128"/>
                <a:cs typeface="Meiryo" charset="-128"/>
              </a:rPr>
              <a:t>膨大なドキュメント</a:t>
            </a:r>
            <a:endParaRPr kumimoji="1" lang="ja-JP" altLang="en-US" sz="1200">
              <a:latin typeface="Meiryo" charset="-128"/>
              <a:ea typeface="Meiryo" charset="-128"/>
              <a:cs typeface="Meiryo" charset="-128"/>
            </a:endParaRPr>
          </a:p>
        </p:txBody>
      </p:sp>
      <p:sp>
        <p:nvSpPr>
          <p:cNvPr id="32" name="ストライプ矢印 31"/>
          <p:cNvSpPr/>
          <p:nvPr/>
        </p:nvSpPr>
        <p:spPr>
          <a:xfrm rot="16200000">
            <a:off x="1096775" y="3962914"/>
            <a:ext cx="360040" cy="383772"/>
          </a:xfrm>
          <a:prstGeom prst="stripedRightArrow">
            <a:avLst/>
          </a:prstGeom>
          <a:solidFill>
            <a:srgbClr val="00B05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5016242" y="867518"/>
            <a:ext cx="1415772" cy="837220"/>
            <a:chOff x="5016242" y="867518"/>
            <a:chExt cx="1415772" cy="837220"/>
          </a:xfrm>
        </p:grpSpPr>
        <p:sp>
          <p:nvSpPr>
            <p:cNvPr id="33" name="テキスト ボックス 32"/>
            <p:cNvSpPr txBox="1"/>
            <p:nvPr/>
          </p:nvSpPr>
          <p:spPr>
            <a:xfrm>
              <a:off x="5016242" y="867518"/>
              <a:ext cx="1415772" cy="276999"/>
            </a:xfrm>
            <a:prstGeom prst="rect">
              <a:avLst/>
            </a:prstGeom>
            <a:noFill/>
          </p:spPr>
          <p:txBody>
            <a:bodyPr wrap="none" rtlCol="0">
              <a:spAutoFit/>
            </a:bodyPr>
            <a:lstStyle/>
            <a:p>
              <a:r>
                <a:rPr kumimoji="1" lang="ja-JP" altLang="en-US" sz="1200" dirty="0" smtClean="0">
                  <a:latin typeface="Meiryo" charset="-128"/>
                  <a:ea typeface="Meiryo" charset="-128"/>
                  <a:cs typeface="Meiryo" charset="-128"/>
                </a:rPr>
                <a:t>動くソフトウェア</a:t>
              </a:r>
              <a:endParaRPr kumimoji="1" lang="ja-JP" altLang="en-US" sz="1200" dirty="0">
                <a:latin typeface="Meiryo" charset="-128"/>
                <a:ea typeface="Meiryo" charset="-128"/>
                <a:cs typeface="Meiryo" charset="-128"/>
              </a:endParaRPr>
            </a:p>
          </p:txBody>
        </p:sp>
        <p:pic>
          <p:nvPicPr>
            <p:cNvPr id="34" name="図 33"/>
            <p:cNvPicPr>
              <a:picLocks noChangeAspect="1"/>
            </p:cNvPicPr>
            <p:nvPr/>
          </p:nvPicPr>
          <p:blipFill>
            <a:blip r:embed="rId2">
              <a:clrChange>
                <a:clrFrom>
                  <a:srgbClr val="FFFFFF"/>
                </a:clrFrom>
                <a:clrTo>
                  <a:srgbClr val="FFFFFF">
                    <a:alpha val="0"/>
                  </a:srgbClr>
                </a:clrTo>
              </a:clrChange>
            </a:blip>
            <a:stretch>
              <a:fillRect/>
            </a:stretch>
          </p:blipFill>
          <p:spPr>
            <a:xfrm>
              <a:off x="5491329" y="1068046"/>
              <a:ext cx="465598" cy="493335"/>
            </a:xfrm>
            <a:prstGeom prst="rect">
              <a:avLst/>
            </a:prstGeom>
          </p:spPr>
        </p:pic>
        <p:grpSp>
          <p:nvGrpSpPr>
            <p:cNvPr id="35" name="図形グループ 34"/>
            <p:cNvGrpSpPr/>
            <p:nvPr/>
          </p:nvGrpSpPr>
          <p:grpSpPr>
            <a:xfrm>
              <a:off x="5409461" y="1139394"/>
              <a:ext cx="245559" cy="565344"/>
              <a:chOff x="1946324" y="4125162"/>
              <a:chExt cx="969964" cy="2007872"/>
            </a:xfrm>
          </p:grpSpPr>
          <p:sp>
            <p:nvSpPr>
              <p:cNvPr id="36" name="円/楕円 3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フローチャート: 論理積ゲート 3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4" name="図形グループ 13"/>
          <p:cNvGrpSpPr/>
          <p:nvPr/>
        </p:nvGrpSpPr>
        <p:grpSpPr>
          <a:xfrm>
            <a:off x="521283" y="3537717"/>
            <a:ext cx="231924" cy="471366"/>
            <a:chOff x="1946324" y="4125162"/>
            <a:chExt cx="969964" cy="2007872"/>
          </a:xfrm>
        </p:grpSpPr>
        <p:sp>
          <p:nvSpPr>
            <p:cNvPr id="15" name="円/楕円 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フローチャート: 論理積ゲート 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39" name="右カーブ矢印 38"/>
          <p:cNvSpPr/>
          <p:nvPr/>
        </p:nvSpPr>
        <p:spPr>
          <a:xfrm flipH="1">
            <a:off x="6180828" y="1273249"/>
            <a:ext cx="483452" cy="1175338"/>
          </a:xfrm>
          <a:prstGeom prst="curvedRightArrow">
            <a:avLst>
              <a:gd name="adj1" fmla="val 55254"/>
              <a:gd name="adj2" fmla="val 148385"/>
              <a:gd name="adj3" fmla="val 42608"/>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0" name="図形グループ 39"/>
          <p:cNvGrpSpPr/>
          <p:nvPr/>
        </p:nvGrpSpPr>
        <p:grpSpPr>
          <a:xfrm>
            <a:off x="5834147" y="1991502"/>
            <a:ext cx="245559" cy="565344"/>
            <a:chOff x="1946324" y="4125162"/>
            <a:chExt cx="969964" cy="2007872"/>
          </a:xfrm>
        </p:grpSpPr>
        <p:sp>
          <p:nvSpPr>
            <p:cNvPr id="41" name="円/楕円 4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フローチャート: 論理積ゲート 4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 name="ホームベース 12"/>
          <p:cNvSpPr/>
          <p:nvPr/>
        </p:nvSpPr>
        <p:spPr>
          <a:xfrm>
            <a:off x="5580112" y="5013175"/>
            <a:ext cx="2232247" cy="864097"/>
          </a:xfrm>
          <a:prstGeom prst="homePlate">
            <a:avLst>
              <a:gd name="adj" fmla="val 27780"/>
            </a:avLst>
          </a:prstGeom>
          <a:solidFill>
            <a:srgbClr val="00B0F0">
              <a:alpha val="74118"/>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Meiryo" charset="-128"/>
                <a:ea typeface="Meiryo" charset="-128"/>
                <a:cs typeface="Meiryo" charset="-128"/>
              </a:rPr>
              <a:t>保守</a:t>
            </a:r>
            <a:endParaRPr kumimoji="1" lang="ja-JP" altLang="en-US" sz="2800" dirty="0">
              <a:solidFill>
                <a:srgbClr val="FFFFFF"/>
              </a:solidFill>
              <a:latin typeface="Meiryo" charset="-128"/>
              <a:ea typeface="Meiryo" charset="-128"/>
              <a:cs typeface="Meiryo" charset="-128"/>
            </a:endParaRPr>
          </a:p>
        </p:txBody>
      </p:sp>
      <p:sp>
        <p:nvSpPr>
          <p:cNvPr id="44" name="テキスト ボックス 43"/>
          <p:cNvSpPr txBox="1"/>
          <p:nvPr/>
        </p:nvSpPr>
        <p:spPr>
          <a:xfrm>
            <a:off x="5830308" y="2638584"/>
            <a:ext cx="1082348" cy="523220"/>
          </a:xfrm>
          <a:prstGeom prst="rect">
            <a:avLst/>
          </a:prstGeom>
          <a:noFill/>
        </p:spPr>
        <p:txBody>
          <a:bodyPr wrap="none" rtlCol="0">
            <a:spAutoFit/>
          </a:bodyPr>
          <a:lstStyle/>
          <a:p>
            <a:r>
              <a:rPr kumimoji="1" lang="ja-JP" altLang="en-US" sz="1400" b="1" u="sng"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rPr>
              <a:t>本気で検証</a:t>
            </a:r>
            <a:endParaRPr kumimoji="1" lang="en-US" altLang="ja-JP" sz="1400" b="1" u="sng"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endParaRPr>
          </a:p>
          <a:p>
            <a:r>
              <a:rPr lang="ja-JP" altLang="en-US" sz="1400"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rPr>
              <a:t>改修を要求</a:t>
            </a:r>
            <a:endParaRPr kumimoji="1" lang="ja-JP" altLang="en-US" sz="1400" dirty="0">
              <a:solidFill>
                <a:srgbClr val="FF0000"/>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45" name="ストライプ矢印 44"/>
          <p:cNvSpPr/>
          <p:nvPr/>
        </p:nvSpPr>
        <p:spPr>
          <a:xfrm>
            <a:off x="5931400" y="3134242"/>
            <a:ext cx="360040" cy="383772"/>
          </a:xfrm>
          <a:prstGeom prst="striped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ストライプ矢印 45"/>
          <p:cNvSpPr/>
          <p:nvPr/>
        </p:nvSpPr>
        <p:spPr>
          <a:xfrm>
            <a:off x="6242008" y="3440078"/>
            <a:ext cx="360040" cy="383772"/>
          </a:xfrm>
          <a:prstGeom prst="striped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ストライプ矢印 46"/>
          <p:cNvSpPr/>
          <p:nvPr/>
        </p:nvSpPr>
        <p:spPr>
          <a:xfrm>
            <a:off x="6552616" y="3725746"/>
            <a:ext cx="360040" cy="383772"/>
          </a:xfrm>
          <a:prstGeom prst="striped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テキスト ボックス 47"/>
          <p:cNvSpPr txBox="1"/>
          <p:nvPr/>
        </p:nvSpPr>
        <p:spPr>
          <a:xfrm>
            <a:off x="637244" y="2206399"/>
            <a:ext cx="1441420" cy="523220"/>
          </a:xfrm>
          <a:prstGeom prst="rect">
            <a:avLst/>
          </a:prstGeom>
          <a:noFill/>
        </p:spPr>
        <p:txBody>
          <a:bodyPr wrap="none" rtlCol="0">
            <a:spAutoFit/>
          </a:bodyPr>
          <a:lstStyle/>
          <a:p>
            <a:r>
              <a:rPr kumimoji="1" lang="ja-JP" altLang="en-US" sz="1400" b="1" u="sng"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rPr>
              <a:t>真面目に考える</a:t>
            </a:r>
            <a:endParaRPr kumimoji="1" lang="en-US" altLang="ja-JP" sz="1400" b="1" u="sng"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endParaRPr>
          </a:p>
          <a:p>
            <a:r>
              <a:rPr lang="ja-JP" altLang="en-US" sz="1400" dirty="0" smtClean="0">
                <a:solidFill>
                  <a:srgbClr val="FF0000"/>
                </a:solidFill>
                <a:effectLst>
                  <a:outerShdw blurRad="50800" dist="38100" dir="2700000" algn="tl" rotWithShape="0">
                    <a:prstClr val="black">
                      <a:alpha val="40000"/>
                    </a:prstClr>
                  </a:outerShdw>
                </a:effectLst>
                <a:latin typeface="Meiryo" charset="-128"/>
                <a:ea typeface="Meiryo" charset="-128"/>
                <a:cs typeface="Meiryo" charset="-128"/>
              </a:rPr>
              <a:t>よく分からない</a:t>
            </a:r>
            <a:endParaRPr kumimoji="1" lang="ja-JP" altLang="en-US" sz="1400" dirty="0">
              <a:solidFill>
                <a:srgbClr val="FF0000"/>
              </a:solidFill>
              <a:effectLst>
                <a:outerShdw blurRad="50800" dist="38100" dir="2700000" algn="tl" rotWithShape="0">
                  <a:prstClr val="black">
                    <a:alpha val="40000"/>
                  </a:prstClr>
                </a:outerShdw>
              </a:effectLst>
              <a:latin typeface="Meiryo" charset="-128"/>
              <a:ea typeface="Meiryo" charset="-128"/>
              <a:cs typeface="Meiryo" charset="-128"/>
            </a:endParaRPr>
          </a:p>
        </p:txBody>
      </p:sp>
      <p:sp>
        <p:nvSpPr>
          <p:cNvPr id="50" name="爆発 2 49"/>
          <p:cNvSpPr/>
          <p:nvPr/>
        </p:nvSpPr>
        <p:spPr>
          <a:xfrm>
            <a:off x="6809321" y="2768202"/>
            <a:ext cx="1570946" cy="1542552"/>
          </a:xfrm>
          <a:prstGeom prst="irregularSeal2">
            <a:avLst/>
          </a:prstGeom>
          <a:solidFill>
            <a:srgbClr val="FF0000"/>
          </a:solidFill>
          <a:ln>
            <a:noFill/>
          </a:ln>
          <a:effectLst>
            <a:outerShdw blurRad="50800" dist="38100" dir="2700000" algn="tl" rotWithShape="0">
              <a:schemeClr val="accent6">
                <a:lumMod val="50000"/>
                <a:alpha val="40000"/>
              </a:scheme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テキスト ボックス 50"/>
          <p:cNvSpPr txBox="1"/>
          <p:nvPr/>
        </p:nvSpPr>
        <p:spPr>
          <a:xfrm>
            <a:off x="7065266" y="3340284"/>
            <a:ext cx="902811" cy="523220"/>
          </a:xfrm>
          <a:prstGeom prst="rect">
            <a:avLst/>
          </a:prstGeom>
          <a:noFill/>
        </p:spPr>
        <p:txBody>
          <a:bodyPr wrap="none" rtlCol="0">
            <a:spAutoFit/>
          </a:bodyPr>
          <a:lstStyle/>
          <a:p>
            <a:r>
              <a:rPr kumimoji="1" lang="ja-JP" altLang="en-US" sz="1400" dirty="0" smtClean="0">
                <a:solidFill>
                  <a:schemeClr val="bg1"/>
                </a:solidFill>
                <a:latin typeface="Meiryo" charset="-128"/>
                <a:ea typeface="Meiryo" charset="-128"/>
                <a:cs typeface="Meiryo" charset="-128"/>
              </a:rPr>
              <a:t>納期遅延</a:t>
            </a:r>
            <a:endParaRPr kumimoji="1" lang="en-US" altLang="ja-JP" sz="1400" dirty="0" smtClean="0">
              <a:solidFill>
                <a:schemeClr val="bg1"/>
              </a:solidFill>
              <a:latin typeface="Meiryo" charset="-128"/>
              <a:ea typeface="Meiryo" charset="-128"/>
              <a:cs typeface="Meiryo" charset="-128"/>
            </a:endParaRPr>
          </a:p>
          <a:p>
            <a:r>
              <a:rPr lang="ja-JP" altLang="en-US" sz="1400" dirty="0" smtClean="0">
                <a:solidFill>
                  <a:schemeClr val="bg1"/>
                </a:solidFill>
                <a:latin typeface="Meiryo" charset="-128"/>
                <a:ea typeface="Meiryo" charset="-128"/>
                <a:cs typeface="Meiryo" charset="-128"/>
              </a:rPr>
              <a:t>品質問題</a:t>
            </a:r>
            <a:endParaRPr kumimoji="1" lang="ja-JP" altLang="en-US" sz="1400" dirty="0">
              <a:solidFill>
                <a:schemeClr val="bg1"/>
              </a:solidFill>
              <a:latin typeface="Meiryo" charset="-128"/>
              <a:ea typeface="Meiryo" charset="-128"/>
              <a:cs typeface="Meiryo" charset="-128"/>
            </a:endParaRPr>
          </a:p>
        </p:txBody>
      </p:sp>
      <p:sp>
        <p:nvSpPr>
          <p:cNvPr id="53" name="テキスト ボックス 52"/>
          <p:cNvSpPr txBox="1"/>
          <p:nvPr/>
        </p:nvSpPr>
        <p:spPr>
          <a:xfrm>
            <a:off x="170380" y="1663102"/>
            <a:ext cx="800219" cy="276999"/>
          </a:xfrm>
          <a:prstGeom prst="rect">
            <a:avLst/>
          </a:prstGeom>
          <a:noFill/>
        </p:spPr>
        <p:txBody>
          <a:bodyPr wrap="none" rtlCol="0">
            <a:spAutoFit/>
          </a:bodyPr>
          <a:lstStyle/>
          <a:p>
            <a:r>
              <a:rPr kumimoji="1" lang="ja-JP" altLang="en-US" sz="1200" smtClean="0">
                <a:solidFill>
                  <a:srgbClr val="0070C0"/>
                </a:solidFill>
                <a:latin typeface="Meiryo" charset="-128"/>
                <a:ea typeface="Meiryo" charset="-128"/>
                <a:cs typeface="Meiryo" charset="-128"/>
              </a:rPr>
              <a:t>リソース</a:t>
            </a:r>
            <a:endParaRPr kumimoji="1" lang="ja-JP" altLang="en-US" sz="1200" dirty="0">
              <a:solidFill>
                <a:srgbClr val="0070C0"/>
              </a:solidFill>
              <a:latin typeface="Meiryo" charset="-128"/>
              <a:ea typeface="Meiryo" charset="-128"/>
              <a:cs typeface="Meiryo" charset="-128"/>
            </a:endParaRPr>
          </a:p>
        </p:txBody>
      </p:sp>
      <p:sp>
        <p:nvSpPr>
          <p:cNvPr id="54" name="テキスト ボックス 53"/>
          <p:cNvSpPr txBox="1"/>
          <p:nvPr/>
        </p:nvSpPr>
        <p:spPr>
          <a:xfrm>
            <a:off x="7785816" y="5846703"/>
            <a:ext cx="492443" cy="276999"/>
          </a:xfrm>
          <a:prstGeom prst="rect">
            <a:avLst/>
          </a:prstGeom>
          <a:noFill/>
        </p:spPr>
        <p:txBody>
          <a:bodyPr wrap="none" rtlCol="0">
            <a:spAutoFit/>
          </a:bodyPr>
          <a:lstStyle/>
          <a:p>
            <a:r>
              <a:rPr kumimoji="1" lang="ja-JP" altLang="en-US" sz="1200" dirty="0" smtClean="0">
                <a:solidFill>
                  <a:srgbClr val="0070C0"/>
                </a:solidFill>
                <a:latin typeface="Meiryo" charset="-128"/>
                <a:ea typeface="Meiryo" charset="-128"/>
                <a:cs typeface="Meiryo" charset="-128"/>
              </a:rPr>
              <a:t>時間</a:t>
            </a:r>
            <a:endParaRPr kumimoji="1" lang="ja-JP" altLang="en-US" sz="1200" dirty="0">
              <a:solidFill>
                <a:srgbClr val="0070C0"/>
              </a:solidFill>
              <a:latin typeface="Meiryo" charset="-128"/>
              <a:ea typeface="Meiryo" charset="-128"/>
              <a:cs typeface="Meiryo" charset="-128"/>
            </a:endParaRPr>
          </a:p>
        </p:txBody>
      </p:sp>
      <p:sp>
        <p:nvSpPr>
          <p:cNvPr id="56" name="四角形吹き出し 55"/>
          <p:cNvSpPr/>
          <p:nvPr/>
        </p:nvSpPr>
        <p:spPr>
          <a:xfrm>
            <a:off x="6838747" y="987136"/>
            <a:ext cx="1193290" cy="650898"/>
          </a:xfrm>
          <a:prstGeom prst="wedgeRectCallout">
            <a:avLst>
              <a:gd name="adj1" fmla="val -109446"/>
              <a:gd name="adj2" fmla="val -24870"/>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ユーザーは</a:t>
            </a:r>
            <a:endParaRPr kumimoji="1" lang="en-US" altLang="ja-JP" sz="1200" dirty="0" smtClean="0">
              <a:solidFill>
                <a:srgbClr val="FFFFFF"/>
              </a:solidFill>
              <a:latin typeface="Meiryo" charset="-128"/>
              <a:ea typeface="Meiryo" charset="-128"/>
              <a:cs typeface="Meiryo" charset="-128"/>
            </a:endParaRPr>
          </a:p>
          <a:p>
            <a:pPr algn="ctr"/>
            <a:r>
              <a:rPr lang="ja-JP" altLang="en-US" sz="1200" dirty="0" smtClean="0">
                <a:solidFill>
                  <a:srgbClr val="FFFFFF"/>
                </a:solidFill>
                <a:latin typeface="Meiryo" charset="-128"/>
                <a:ea typeface="Meiryo" charset="-128"/>
                <a:cs typeface="Meiryo" charset="-128"/>
              </a:rPr>
              <a:t>はじめて本気</a:t>
            </a:r>
            <a:endParaRPr kumimoji="1" lang="ja-JP" altLang="en-US" sz="1200" dirty="0">
              <a:solidFill>
                <a:srgbClr val="FFFFFF"/>
              </a:solidFill>
              <a:latin typeface="Meiryo" charset="-128"/>
              <a:ea typeface="Meiryo" charset="-128"/>
              <a:cs typeface="Meiryo" charset="-128"/>
            </a:endParaRPr>
          </a:p>
        </p:txBody>
      </p:sp>
      <p:grpSp>
        <p:nvGrpSpPr>
          <p:cNvPr id="57" name="図形グループ 56"/>
          <p:cNvGrpSpPr/>
          <p:nvPr/>
        </p:nvGrpSpPr>
        <p:grpSpPr>
          <a:xfrm>
            <a:off x="279574" y="941297"/>
            <a:ext cx="231924" cy="471366"/>
            <a:chOff x="1946324" y="4125162"/>
            <a:chExt cx="969964" cy="2007872"/>
          </a:xfrm>
        </p:grpSpPr>
        <p:sp>
          <p:nvSpPr>
            <p:cNvPr id="58" name="円/楕円 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0" name="テキスト ボックス 59"/>
          <p:cNvSpPr txBox="1"/>
          <p:nvPr/>
        </p:nvSpPr>
        <p:spPr>
          <a:xfrm>
            <a:off x="522803" y="951516"/>
            <a:ext cx="1569660" cy="461665"/>
          </a:xfrm>
          <a:prstGeom prst="rect">
            <a:avLst/>
          </a:prstGeom>
          <a:noFill/>
        </p:spPr>
        <p:txBody>
          <a:bodyPr wrap="none" rtlCol="0">
            <a:spAutoFit/>
          </a:bodyPr>
          <a:lstStyle/>
          <a:p>
            <a:r>
              <a:rPr kumimoji="1" lang="ja-JP" altLang="en-US" sz="1200" dirty="0" smtClean="0">
                <a:latin typeface="Meiryo" charset="-128"/>
                <a:ea typeface="Meiryo" charset="-128"/>
                <a:cs typeface="Meiryo" charset="-128"/>
              </a:rPr>
              <a:t>ソフトウェアを使う</a:t>
            </a:r>
            <a:endParaRPr kumimoji="1" lang="en-US" altLang="ja-JP" sz="1200" dirty="0" smtClean="0">
              <a:latin typeface="Meiryo" charset="-128"/>
              <a:ea typeface="Meiryo" charset="-128"/>
              <a:cs typeface="Meiryo" charset="-128"/>
            </a:endParaRPr>
          </a:p>
          <a:p>
            <a:r>
              <a:rPr lang="ja-JP" altLang="en-US" sz="1200" dirty="0" smtClean="0">
                <a:latin typeface="Meiryo" charset="-128"/>
                <a:ea typeface="Meiryo" charset="-128"/>
                <a:cs typeface="Meiryo" charset="-128"/>
              </a:rPr>
              <a:t>ユーザー</a:t>
            </a:r>
            <a:endParaRPr kumimoji="1" lang="ja-JP" altLang="en-US" sz="1200" dirty="0">
              <a:latin typeface="Meiryo" charset="-128"/>
              <a:ea typeface="Meiryo" charset="-128"/>
              <a:cs typeface="Meiryo" charset="-128"/>
            </a:endParaRPr>
          </a:p>
        </p:txBody>
      </p:sp>
      <p:sp>
        <p:nvSpPr>
          <p:cNvPr id="52" name="四角形吹き出し 51"/>
          <p:cNvSpPr/>
          <p:nvPr/>
        </p:nvSpPr>
        <p:spPr>
          <a:xfrm>
            <a:off x="7118273" y="2029177"/>
            <a:ext cx="875858" cy="484522"/>
          </a:xfrm>
          <a:prstGeom prst="wedgeRectCallout">
            <a:avLst>
              <a:gd name="adj1" fmla="val -154450"/>
              <a:gd name="adj2" fmla="val 73245"/>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smtClean="0">
                <a:solidFill>
                  <a:srgbClr val="FFFFFF"/>
                </a:solidFill>
                <a:latin typeface="Meiryo" charset="-128"/>
                <a:ea typeface="Meiryo" charset="-128"/>
                <a:cs typeface="Meiryo" charset="-128"/>
              </a:rPr>
              <a:t>マジ</a:t>
            </a:r>
            <a:endParaRPr kumimoji="1" lang="ja-JP" altLang="en-US" sz="20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05566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7205</TotalTime>
  <Words>3269</Words>
  <Application>Microsoft Macintosh PowerPoint</Application>
  <PresentationFormat>画面に合わせる (4:3)</PresentationFormat>
  <Paragraphs>655</Paragraphs>
  <Slides>26</Slides>
  <Notes>9</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26</vt:i4>
      </vt:variant>
    </vt:vector>
  </HeadingPairs>
  <TitlesOfParts>
    <vt:vector size="41" baseType="lpstr">
      <vt:lpstr>American Typewriter</vt:lpstr>
      <vt:lpstr>Avenir Black</vt:lpstr>
      <vt:lpstr>Calibri</vt:lpstr>
      <vt:lpstr>HGMaruGothicMPRO</vt:lpstr>
      <vt:lpstr>HGP創英角ｺﾞｼｯｸUB</vt:lpstr>
      <vt:lpstr>HG丸ｺﾞｼｯｸM-PRO</vt:lpstr>
      <vt:lpstr>Hiragino Kaku Gothic StdN W8</vt:lpstr>
      <vt:lpstr>Meiryo</vt:lpstr>
      <vt:lpstr>MS PGothic</vt:lpstr>
      <vt:lpstr>ＭＳ Ｐゴシック</vt:lpstr>
      <vt:lpstr>Times New Roman</vt:lpstr>
      <vt:lpstr>Wingdings</vt:lpstr>
      <vt:lpstr>メイリオ</vt:lpstr>
      <vt:lpstr>Arial</vt:lpstr>
      <vt:lpstr>NC標準テンプレート</vt:lpstr>
      <vt:lpstr>DevOpsとこれからのシステム開発</vt:lpstr>
      <vt:lpstr>PowerPoint プレゼンテーション</vt:lpstr>
      <vt:lpstr>これからのシステム開発ビジネス</vt:lpstr>
      <vt:lpstr>これからの「ITビジネスの方程式」</vt:lpstr>
      <vt:lpstr>不確実性のコーン</vt:lpstr>
      <vt:lpstr>システム開発の理想と現実</vt:lpstr>
      <vt:lpstr>早期の仕様確定がムダを減らすというのは迷信</vt:lpstr>
      <vt:lpstr>早期の仕様確定がムダを減らすというのは迷信</vt:lpstr>
      <vt:lpstr>ウォーターフォール開発とアジャイル開発（１）</vt:lpstr>
      <vt:lpstr>ウォーターフォール開発とアジャイル開発（２）</vt:lpstr>
      <vt:lpstr>ウォーターフォール開発とアジャイル開発（５）</vt:lpstr>
      <vt:lpstr>ウォーターフォール開発とアジャイル開発（３）</vt:lpstr>
      <vt:lpstr>ウォーターフォール開発とアジャイル開発（６）</vt:lpstr>
      <vt:lpstr>DevOpsとは何か？</vt:lpstr>
      <vt:lpstr>DevOpsとは何か？</vt:lpstr>
      <vt:lpstr>DevOpsとは何か？</vt:lpstr>
      <vt:lpstr>DevOpsとは何か？</vt:lpstr>
      <vt:lpstr>コンテナ型仮想化</vt:lpstr>
      <vt:lpstr>DevOpsとコンテナ管理ソフトウエア</vt:lpstr>
      <vt:lpstr>DevOpsとコンテナ管理ソフトウエア</vt:lpstr>
      <vt:lpstr>DevOpsとコンテナ管理ソフトウエア</vt:lpstr>
      <vt:lpstr>システム資産・運用の歴史的変遷</vt:lpstr>
      <vt:lpstr>PowerPoint プレゼンテーション</vt:lpstr>
      <vt:lpstr>APIエコノミー（1）</vt:lpstr>
      <vt:lpstr>APIエコノミー（2）</vt:lpstr>
      <vt:lpstr>API Gatewayサービス</vt:lpstr>
    </vt:vector>
  </TitlesOfParts>
  <Company>NetCommerce</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317</cp:revision>
  <dcterms:created xsi:type="dcterms:W3CDTF">2014-04-30T01:58:06Z</dcterms:created>
  <dcterms:modified xsi:type="dcterms:W3CDTF">2016-11-25T01:51:26Z</dcterms:modified>
</cp:coreProperties>
</file>