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7" r:id="rId2"/>
    <p:sldId id="260" r:id="rId3"/>
    <p:sldId id="258" r:id="rId4"/>
    <p:sldId id="262" r:id="rId5"/>
    <p:sldId id="263" r:id="rId6"/>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p:restoredTop sz="94181"/>
  </p:normalViewPr>
  <p:slideViewPr>
    <p:cSldViewPr snapToGrid="0" snapToObjects="1" showGuides="1">
      <p:cViewPr varScale="1">
        <p:scale>
          <a:sx n="69" d="100"/>
          <a:sy n="69" d="100"/>
        </p:scale>
        <p:origin x="1280" y="176"/>
      </p:cViewPr>
      <p:guideLst>
        <p:guide orient="horz" pos="2160"/>
        <p:guide pos="420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A6DE67-F137-2B4A-A6F9-173A67FA20EE}" type="datetimeFigureOut">
              <a:rPr kumimoji="1" lang="ja-JP" altLang="en-US" smtClean="0"/>
              <a:t>2016/12/9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FBC4C2-D989-F243-B27C-7898B98A3090}" type="slidenum">
              <a:rPr kumimoji="1" lang="ja-JP" altLang="en-US" smtClean="0"/>
              <a:t>‹#›</a:t>
            </a:fld>
            <a:endParaRPr kumimoji="1" lang="ja-JP" altLang="en-US"/>
          </a:p>
        </p:txBody>
      </p:sp>
    </p:spTree>
    <p:extLst>
      <p:ext uri="{BB962C8B-B14F-4D97-AF65-F5344CB8AC3E}">
        <p14:creationId xmlns:p14="http://schemas.microsoft.com/office/powerpoint/2010/main" val="2515965501"/>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FBC4C2-D989-F243-B27C-7898B98A3090}" type="slidenum">
              <a:rPr kumimoji="1" lang="ja-JP" altLang="en-US" smtClean="0"/>
              <a:t>2</a:t>
            </a:fld>
            <a:endParaRPr kumimoji="1" lang="ja-JP" altLang="en-US"/>
          </a:p>
        </p:txBody>
      </p:sp>
    </p:spTree>
    <p:extLst>
      <p:ext uri="{BB962C8B-B14F-4D97-AF65-F5344CB8AC3E}">
        <p14:creationId xmlns:p14="http://schemas.microsoft.com/office/powerpoint/2010/main" val="343276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9505800-CA27-E244-AEAD-AD35A8332A67}" type="datetimeFigureOut">
              <a:rPr kumimoji="1" lang="ja-JP" altLang="en-US" smtClean="0"/>
              <a:t>2016/12/9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E4E6B-624D-4744-8CD6-2E193DAFE2EE}" type="slidenum">
              <a:rPr kumimoji="1" lang="ja-JP" altLang="en-US" smtClean="0"/>
              <a:t>‹#›</a:t>
            </a:fld>
            <a:endParaRPr kumimoji="1" lang="ja-JP" altLang="en-US"/>
          </a:p>
        </p:txBody>
      </p:sp>
    </p:spTree>
    <p:extLst>
      <p:ext uri="{BB962C8B-B14F-4D97-AF65-F5344CB8AC3E}">
        <p14:creationId xmlns:p14="http://schemas.microsoft.com/office/powerpoint/2010/main" val="2114531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505800-CA27-E244-AEAD-AD35A8332A67}" type="datetimeFigureOut">
              <a:rPr kumimoji="1" lang="ja-JP" altLang="en-US" smtClean="0"/>
              <a:t>2016/12/9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E4E6B-624D-4744-8CD6-2E193DAFE2EE}" type="slidenum">
              <a:rPr kumimoji="1" lang="ja-JP" altLang="en-US" smtClean="0"/>
              <a:t>‹#›</a:t>
            </a:fld>
            <a:endParaRPr kumimoji="1" lang="ja-JP" altLang="en-US"/>
          </a:p>
        </p:txBody>
      </p:sp>
    </p:spTree>
    <p:extLst>
      <p:ext uri="{BB962C8B-B14F-4D97-AF65-F5344CB8AC3E}">
        <p14:creationId xmlns:p14="http://schemas.microsoft.com/office/powerpoint/2010/main" val="73420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505800-CA27-E244-AEAD-AD35A8332A67}" type="datetimeFigureOut">
              <a:rPr kumimoji="1" lang="ja-JP" altLang="en-US" smtClean="0"/>
              <a:t>2016/12/9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E4E6B-624D-4744-8CD6-2E193DAFE2EE}" type="slidenum">
              <a:rPr kumimoji="1" lang="ja-JP" altLang="en-US" smtClean="0"/>
              <a:t>‹#›</a:t>
            </a:fld>
            <a:endParaRPr kumimoji="1" lang="ja-JP" altLang="en-US"/>
          </a:p>
        </p:txBody>
      </p:sp>
    </p:spTree>
    <p:extLst>
      <p:ext uri="{BB962C8B-B14F-4D97-AF65-F5344CB8AC3E}">
        <p14:creationId xmlns:p14="http://schemas.microsoft.com/office/powerpoint/2010/main" val="1925957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505800-CA27-E244-AEAD-AD35A8332A67}" type="datetimeFigureOut">
              <a:rPr kumimoji="1" lang="ja-JP" altLang="en-US" smtClean="0"/>
              <a:t>2016/12/9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E4E6B-624D-4744-8CD6-2E193DAFE2EE}" type="slidenum">
              <a:rPr kumimoji="1" lang="ja-JP" altLang="en-US" smtClean="0"/>
              <a:t>‹#›</a:t>
            </a:fld>
            <a:endParaRPr kumimoji="1" lang="ja-JP" altLang="en-US"/>
          </a:p>
        </p:txBody>
      </p:sp>
    </p:spTree>
    <p:extLst>
      <p:ext uri="{BB962C8B-B14F-4D97-AF65-F5344CB8AC3E}">
        <p14:creationId xmlns:p14="http://schemas.microsoft.com/office/powerpoint/2010/main" val="4041629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9505800-CA27-E244-AEAD-AD35A8332A67}" type="datetimeFigureOut">
              <a:rPr kumimoji="1" lang="ja-JP" altLang="en-US" smtClean="0"/>
              <a:t>2016/12/9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E4E6B-624D-4744-8CD6-2E193DAFE2EE}" type="slidenum">
              <a:rPr kumimoji="1" lang="ja-JP" altLang="en-US" smtClean="0"/>
              <a:t>‹#›</a:t>
            </a:fld>
            <a:endParaRPr kumimoji="1" lang="ja-JP" altLang="en-US"/>
          </a:p>
        </p:txBody>
      </p:sp>
    </p:spTree>
    <p:extLst>
      <p:ext uri="{BB962C8B-B14F-4D97-AF65-F5344CB8AC3E}">
        <p14:creationId xmlns:p14="http://schemas.microsoft.com/office/powerpoint/2010/main" val="2572373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9505800-CA27-E244-AEAD-AD35A8332A67}" type="datetimeFigureOut">
              <a:rPr kumimoji="1" lang="ja-JP" altLang="en-US" smtClean="0"/>
              <a:t>2016/12/9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BE4E6B-624D-4744-8CD6-2E193DAFE2EE}" type="slidenum">
              <a:rPr kumimoji="1" lang="ja-JP" altLang="en-US" smtClean="0"/>
              <a:t>‹#›</a:t>
            </a:fld>
            <a:endParaRPr kumimoji="1" lang="ja-JP" altLang="en-US"/>
          </a:p>
        </p:txBody>
      </p:sp>
    </p:spTree>
    <p:extLst>
      <p:ext uri="{BB962C8B-B14F-4D97-AF65-F5344CB8AC3E}">
        <p14:creationId xmlns:p14="http://schemas.microsoft.com/office/powerpoint/2010/main" val="3572076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9505800-CA27-E244-AEAD-AD35A8332A67}" type="datetimeFigureOut">
              <a:rPr kumimoji="1" lang="ja-JP" altLang="en-US" smtClean="0"/>
              <a:t>2016/12/9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5BE4E6B-624D-4744-8CD6-2E193DAFE2EE}" type="slidenum">
              <a:rPr kumimoji="1" lang="ja-JP" altLang="en-US" smtClean="0"/>
              <a:t>‹#›</a:t>
            </a:fld>
            <a:endParaRPr kumimoji="1" lang="ja-JP" altLang="en-US"/>
          </a:p>
        </p:txBody>
      </p:sp>
    </p:spTree>
    <p:extLst>
      <p:ext uri="{BB962C8B-B14F-4D97-AF65-F5344CB8AC3E}">
        <p14:creationId xmlns:p14="http://schemas.microsoft.com/office/powerpoint/2010/main" val="298678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9505800-CA27-E244-AEAD-AD35A8332A67}" type="datetimeFigureOut">
              <a:rPr kumimoji="1" lang="ja-JP" altLang="en-US" smtClean="0"/>
              <a:t>2016/12/9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5BE4E6B-624D-4744-8CD6-2E193DAFE2EE}" type="slidenum">
              <a:rPr kumimoji="1" lang="ja-JP" altLang="en-US" smtClean="0"/>
              <a:t>‹#›</a:t>
            </a:fld>
            <a:endParaRPr kumimoji="1" lang="ja-JP" altLang="en-US"/>
          </a:p>
        </p:txBody>
      </p:sp>
    </p:spTree>
    <p:extLst>
      <p:ext uri="{BB962C8B-B14F-4D97-AF65-F5344CB8AC3E}">
        <p14:creationId xmlns:p14="http://schemas.microsoft.com/office/powerpoint/2010/main" val="1132099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9505800-CA27-E244-AEAD-AD35A8332A67}" type="datetimeFigureOut">
              <a:rPr kumimoji="1" lang="ja-JP" altLang="en-US" smtClean="0"/>
              <a:t>2016/12/9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5BE4E6B-624D-4744-8CD6-2E193DAFE2EE}" type="slidenum">
              <a:rPr kumimoji="1" lang="ja-JP" altLang="en-US" smtClean="0"/>
              <a:t>‹#›</a:t>
            </a:fld>
            <a:endParaRPr kumimoji="1" lang="ja-JP" altLang="en-US"/>
          </a:p>
        </p:txBody>
      </p:sp>
    </p:spTree>
    <p:extLst>
      <p:ext uri="{BB962C8B-B14F-4D97-AF65-F5344CB8AC3E}">
        <p14:creationId xmlns:p14="http://schemas.microsoft.com/office/powerpoint/2010/main" val="224572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9505800-CA27-E244-AEAD-AD35A8332A67}" type="datetimeFigureOut">
              <a:rPr kumimoji="1" lang="ja-JP" altLang="en-US" smtClean="0"/>
              <a:t>2016/12/9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BE4E6B-624D-4744-8CD6-2E193DAFE2EE}" type="slidenum">
              <a:rPr kumimoji="1" lang="ja-JP" altLang="en-US" smtClean="0"/>
              <a:t>‹#›</a:t>
            </a:fld>
            <a:endParaRPr kumimoji="1" lang="ja-JP" altLang="en-US"/>
          </a:p>
        </p:txBody>
      </p:sp>
    </p:spTree>
    <p:extLst>
      <p:ext uri="{BB962C8B-B14F-4D97-AF65-F5344CB8AC3E}">
        <p14:creationId xmlns:p14="http://schemas.microsoft.com/office/powerpoint/2010/main" val="2618468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9505800-CA27-E244-AEAD-AD35A8332A67}" type="datetimeFigureOut">
              <a:rPr kumimoji="1" lang="ja-JP" altLang="en-US" smtClean="0"/>
              <a:t>2016/12/9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BE4E6B-624D-4744-8CD6-2E193DAFE2EE}" type="slidenum">
              <a:rPr kumimoji="1" lang="ja-JP" altLang="en-US" smtClean="0"/>
              <a:t>‹#›</a:t>
            </a:fld>
            <a:endParaRPr kumimoji="1" lang="ja-JP" altLang="en-US"/>
          </a:p>
        </p:txBody>
      </p:sp>
    </p:spTree>
    <p:extLst>
      <p:ext uri="{BB962C8B-B14F-4D97-AF65-F5344CB8AC3E}">
        <p14:creationId xmlns:p14="http://schemas.microsoft.com/office/powerpoint/2010/main" val="31988022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505800-CA27-E244-AEAD-AD35A8332A67}" type="datetimeFigureOut">
              <a:rPr kumimoji="1" lang="ja-JP" altLang="en-US" smtClean="0"/>
              <a:t>2016/12/9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BE4E6B-624D-4744-8CD6-2E193DAFE2EE}" type="slidenum">
              <a:rPr kumimoji="1" lang="ja-JP" altLang="en-US" smtClean="0"/>
              <a:t>‹#›</a:t>
            </a:fld>
            <a:endParaRPr kumimoji="1" lang="ja-JP" altLang="en-US"/>
          </a:p>
        </p:txBody>
      </p:sp>
    </p:spTree>
    <p:extLst>
      <p:ext uri="{BB962C8B-B14F-4D97-AF65-F5344CB8AC3E}">
        <p14:creationId xmlns:p14="http://schemas.microsoft.com/office/powerpoint/2010/main" val="2314617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36341" y="942658"/>
            <a:ext cx="8040066" cy="4078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a:latin typeface="メイリオ"/>
              <a:ea typeface="メイリオ"/>
              <a:cs typeface="メイリオ"/>
            </a:endParaRPr>
          </a:p>
        </p:txBody>
      </p:sp>
      <p:sp>
        <p:nvSpPr>
          <p:cNvPr id="6" name="正方形/長方形 5"/>
          <p:cNvSpPr/>
          <p:nvPr/>
        </p:nvSpPr>
        <p:spPr>
          <a:xfrm>
            <a:off x="267592" y="942658"/>
            <a:ext cx="568749" cy="4078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latin typeface="メイリオ"/>
                <a:ea typeface="メイリオ"/>
                <a:cs typeface="メイリオ"/>
              </a:rPr>
              <a:t>氏名</a:t>
            </a:r>
            <a:endParaRPr kumimoji="1" lang="ja-JP" altLang="en-US" sz="1200" dirty="0">
              <a:latin typeface="メイリオ"/>
              <a:ea typeface="メイリオ"/>
              <a:cs typeface="メイリオ"/>
            </a:endParaRPr>
          </a:p>
        </p:txBody>
      </p:sp>
      <p:sp>
        <p:nvSpPr>
          <p:cNvPr id="7" name="正方形/長方形 6"/>
          <p:cNvSpPr/>
          <p:nvPr/>
        </p:nvSpPr>
        <p:spPr>
          <a:xfrm>
            <a:off x="267594" y="4238358"/>
            <a:ext cx="2672844" cy="57984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latin typeface="メイリオ"/>
                <a:ea typeface="メイリオ"/>
                <a:cs typeface="メイリオ"/>
              </a:rPr>
              <a:t>お客様は誰ですか</a:t>
            </a:r>
            <a:r>
              <a:rPr lang="en-US" altLang="ja-JP" sz="1400" dirty="0" smtClean="0">
                <a:latin typeface="メイリオ"/>
                <a:ea typeface="メイリオ"/>
                <a:cs typeface="メイリオ"/>
              </a:rPr>
              <a:t>?</a:t>
            </a:r>
            <a:endParaRPr lang="en-US" altLang="ja-JP" sz="1400" dirty="0">
              <a:latin typeface="メイリオ"/>
              <a:ea typeface="メイリオ"/>
              <a:cs typeface="メイリオ"/>
            </a:endParaRPr>
          </a:p>
        </p:txBody>
      </p:sp>
      <p:sp>
        <p:nvSpPr>
          <p:cNvPr id="10" name="テキスト ボックス 9"/>
          <p:cNvSpPr txBox="1"/>
          <p:nvPr/>
        </p:nvSpPr>
        <p:spPr>
          <a:xfrm>
            <a:off x="267593" y="443773"/>
            <a:ext cx="4923831" cy="369332"/>
          </a:xfrm>
          <a:prstGeom prst="rect">
            <a:avLst/>
          </a:prstGeom>
          <a:noFill/>
        </p:spPr>
        <p:txBody>
          <a:bodyPr wrap="none" rtlCol="0">
            <a:spAutoFit/>
          </a:bodyPr>
          <a:lstStyle/>
          <a:p>
            <a:r>
              <a:rPr lang="ja-JP" altLang="en-US" dirty="0" smtClean="0">
                <a:latin typeface="メイリオ"/>
                <a:ea typeface="メイリオ"/>
                <a:cs typeface="メイリオ"/>
              </a:rPr>
              <a:t>ワークシート（１）　どんなビジネスですか</a:t>
            </a:r>
            <a:r>
              <a:rPr lang="en-US" altLang="ja-JP" dirty="0">
                <a:latin typeface="メイリオ"/>
                <a:ea typeface="メイリオ"/>
                <a:cs typeface="メイリオ"/>
              </a:rPr>
              <a:t>?</a:t>
            </a:r>
            <a:endParaRPr lang="en-US" altLang="ja-JP" dirty="0" smtClean="0">
              <a:latin typeface="メイリオ"/>
              <a:ea typeface="メイリオ"/>
              <a:cs typeface="メイリオ"/>
            </a:endParaRPr>
          </a:p>
        </p:txBody>
      </p:sp>
      <p:sp>
        <p:nvSpPr>
          <p:cNvPr id="11" name="正方形/長方形 10"/>
          <p:cNvSpPr/>
          <p:nvPr/>
        </p:nvSpPr>
        <p:spPr>
          <a:xfrm>
            <a:off x="267592" y="1974219"/>
            <a:ext cx="8608815" cy="22641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dirty="0">
              <a:latin typeface="メイリオ"/>
              <a:ea typeface="メイリオ"/>
              <a:cs typeface="メイリオ"/>
            </a:endParaRPr>
          </a:p>
        </p:txBody>
      </p:sp>
      <p:sp>
        <p:nvSpPr>
          <p:cNvPr id="12" name="正方形/長方形 11"/>
          <p:cNvSpPr/>
          <p:nvPr/>
        </p:nvSpPr>
        <p:spPr>
          <a:xfrm>
            <a:off x="267592" y="1435369"/>
            <a:ext cx="8608815" cy="53885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latin typeface="メイリオ"/>
                <a:ea typeface="メイリオ"/>
                <a:cs typeface="メイリオ"/>
              </a:rPr>
              <a:t>どんなビジネスですか？</a:t>
            </a:r>
            <a:r>
              <a:rPr lang="ja-JP" altLang="en-US" sz="1400" dirty="0" smtClean="0">
                <a:latin typeface="メイリオ"/>
                <a:ea typeface="メイリオ"/>
                <a:cs typeface="メイリオ"/>
              </a:rPr>
              <a:t>概要を文章にまとめて下さい。</a:t>
            </a:r>
            <a:endParaRPr kumimoji="1" lang="en-US" altLang="ja-JP" sz="1400" dirty="0" smtClean="0">
              <a:latin typeface="メイリオ"/>
              <a:ea typeface="メイリオ"/>
              <a:cs typeface="メイリオ"/>
            </a:endParaRPr>
          </a:p>
        </p:txBody>
      </p:sp>
      <p:sp>
        <p:nvSpPr>
          <p:cNvPr id="15" name="正方形/長方形 14"/>
          <p:cNvSpPr/>
          <p:nvPr/>
        </p:nvSpPr>
        <p:spPr>
          <a:xfrm>
            <a:off x="2940438" y="4238357"/>
            <a:ext cx="5935970" cy="57984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latin typeface="メイリオ"/>
                <a:ea typeface="メイリオ"/>
                <a:cs typeface="メイリオ"/>
              </a:rPr>
              <a:t>なぜ、そのお客様はお金を出しまで、</a:t>
            </a:r>
            <a:endParaRPr lang="en-US" altLang="ja-JP" sz="1400" dirty="0" smtClean="0">
              <a:latin typeface="メイリオ"/>
              <a:ea typeface="メイリオ"/>
              <a:cs typeface="メイリオ"/>
            </a:endParaRPr>
          </a:p>
          <a:p>
            <a:pPr algn="ctr"/>
            <a:r>
              <a:rPr lang="ja-JP" altLang="en-US" sz="1400" dirty="0" smtClean="0">
                <a:latin typeface="メイリオ"/>
                <a:ea typeface="メイリオ"/>
                <a:cs typeface="メイリオ"/>
              </a:rPr>
              <a:t>それを買いたい／使いたいと思うのでしょう？</a:t>
            </a:r>
            <a:endParaRPr lang="en-US" altLang="ja-JP" sz="1400" dirty="0">
              <a:latin typeface="メイリオ"/>
              <a:ea typeface="メイリオ"/>
              <a:cs typeface="メイリオ"/>
            </a:endParaRPr>
          </a:p>
        </p:txBody>
      </p:sp>
      <p:sp>
        <p:nvSpPr>
          <p:cNvPr id="16" name="正方形/長方形 15"/>
          <p:cNvSpPr/>
          <p:nvPr/>
        </p:nvSpPr>
        <p:spPr>
          <a:xfrm>
            <a:off x="267593" y="4818200"/>
            <a:ext cx="2672845" cy="18085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dirty="0">
              <a:latin typeface="メイリオ"/>
              <a:ea typeface="メイリオ"/>
              <a:cs typeface="メイリオ"/>
            </a:endParaRPr>
          </a:p>
        </p:txBody>
      </p:sp>
      <p:sp>
        <p:nvSpPr>
          <p:cNvPr id="17" name="正方形/長方形 16"/>
          <p:cNvSpPr/>
          <p:nvPr/>
        </p:nvSpPr>
        <p:spPr>
          <a:xfrm>
            <a:off x="2940438" y="4818200"/>
            <a:ext cx="5935970" cy="18085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dirty="0">
              <a:latin typeface="メイリオ"/>
              <a:ea typeface="メイリオ"/>
              <a:cs typeface="メイリオ"/>
            </a:endParaRPr>
          </a:p>
        </p:txBody>
      </p:sp>
    </p:spTree>
    <p:extLst>
      <p:ext uri="{BB962C8B-B14F-4D97-AF65-F5344CB8AC3E}">
        <p14:creationId xmlns:p14="http://schemas.microsoft.com/office/powerpoint/2010/main" val="129327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67592" y="1449603"/>
            <a:ext cx="8608815" cy="7455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Wingdings" charset="2"/>
              <a:buChar char="v"/>
            </a:pPr>
            <a:r>
              <a:rPr lang="ja-JP" altLang="en-US" sz="1400" dirty="0">
                <a:latin typeface="メイリオ"/>
                <a:ea typeface="メイリオ"/>
                <a:cs typeface="メイリオ"/>
              </a:rPr>
              <a:t>長年の経験と蓄積された独自のノウハウがあり簡単にまねできないこと</a:t>
            </a:r>
          </a:p>
          <a:p>
            <a:pPr marL="285750" indent="-285750">
              <a:buFont typeface="Wingdings" charset="2"/>
              <a:buChar char="v"/>
            </a:pPr>
            <a:r>
              <a:rPr lang="ja-JP" altLang="en-US" sz="1400" dirty="0">
                <a:latin typeface="メイリオ"/>
                <a:ea typeface="メイリオ"/>
                <a:cs typeface="メイリオ"/>
              </a:rPr>
              <a:t>特許や契約によって守られていること</a:t>
            </a:r>
          </a:p>
          <a:p>
            <a:pPr marL="285750" indent="-285750">
              <a:buFont typeface="Wingdings" charset="2"/>
              <a:buChar char="v"/>
            </a:pPr>
            <a:r>
              <a:rPr lang="ja-JP" altLang="en-US" sz="1400" dirty="0">
                <a:latin typeface="メイリオ"/>
                <a:ea typeface="メイリオ"/>
                <a:cs typeface="メイリオ"/>
              </a:rPr>
              <a:t>他社の追従を許さない変化へのスピード感を備えている</a:t>
            </a:r>
            <a:r>
              <a:rPr lang="ja-JP" altLang="en-US" sz="1400" dirty="0" smtClean="0">
                <a:latin typeface="メイリオ"/>
                <a:ea typeface="メイリオ"/>
                <a:cs typeface="メイリオ"/>
              </a:rPr>
              <a:t>こと　など</a:t>
            </a:r>
            <a:endParaRPr kumimoji="1" lang="ja-JP" altLang="en-US" sz="1400" dirty="0">
              <a:latin typeface="メイリオ"/>
              <a:ea typeface="メイリオ"/>
              <a:cs typeface="メイリオ"/>
            </a:endParaRPr>
          </a:p>
        </p:txBody>
      </p:sp>
      <p:sp>
        <p:nvSpPr>
          <p:cNvPr id="6" name="正方形/長方形 5"/>
          <p:cNvSpPr/>
          <p:nvPr/>
        </p:nvSpPr>
        <p:spPr>
          <a:xfrm>
            <a:off x="267592" y="942659"/>
            <a:ext cx="8608816" cy="5069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latin typeface="メイリオ"/>
                <a:ea typeface="メイリオ"/>
                <a:cs typeface="メイリオ"/>
              </a:rPr>
              <a:t>「他にはない強み」は、どんなところでしょうか？</a:t>
            </a:r>
            <a:endParaRPr kumimoji="1" lang="ja-JP" altLang="en-US" sz="1400" dirty="0">
              <a:latin typeface="メイリオ"/>
              <a:ea typeface="メイリオ"/>
              <a:cs typeface="メイリオ"/>
            </a:endParaRPr>
          </a:p>
        </p:txBody>
      </p:sp>
      <p:sp>
        <p:nvSpPr>
          <p:cNvPr id="11" name="テキスト ボックス 10"/>
          <p:cNvSpPr txBox="1"/>
          <p:nvPr/>
        </p:nvSpPr>
        <p:spPr>
          <a:xfrm>
            <a:off x="267593" y="443773"/>
            <a:ext cx="7001323" cy="369332"/>
          </a:xfrm>
          <a:prstGeom prst="rect">
            <a:avLst/>
          </a:prstGeom>
          <a:noFill/>
        </p:spPr>
        <p:txBody>
          <a:bodyPr wrap="none" rtlCol="0">
            <a:spAutoFit/>
          </a:bodyPr>
          <a:lstStyle/>
          <a:p>
            <a:r>
              <a:rPr lang="ja-JP" altLang="en-US" dirty="0" smtClean="0">
                <a:latin typeface="メイリオ"/>
                <a:ea typeface="メイリオ"/>
                <a:cs typeface="メイリオ"/>
              </a:rPr>
              <a:t>ワークシート（２）　このビジネスの「強み」は、なんでしょう</a:t>
            </a:r>
            <a:r>
              <a:rPr lang="en-US" altLang="ja-JP" dirty="0" smtClean="0">
                <a:latin typeface="メイリオ"/>
                <a:ea typeface="メイリオ"/>
                <a:cs typeface="メイリオ"/>
              </a:rPr>
              <a:t>?</a:t>
            </a:r>
          </a:p>
        </p:txBody>
      </p:sp>
      <p:sp>
        <p:nvSpPr>
          <p:cNvPr id="14" name="正方形/長方形 13"/>
          <p:cNvSpPr/>
          <p:nvPr/>
        </p:nvSpPr>
        <p:spPr>
          <a:xfrm>
            <a:off x="267593" y="2195112"/>
            <a:ext cx="8608815" cy="20432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sz="1600">
              <a:latin typeface="メイリオ"/>
              <a:ea typeface="メイリオ"/>
              <a:cs typeface="メイリオ"/>
            </a:endParaRPr>
          </a:p>
        </p:txBody>
      </p:sp>
      <p:sp>
        <p:nvSpPr>
          <p:cNvPr id="15" name="正方形/長方形 14"/>
          <p:cNvSpPr/>
          <p:nvPr/>
        </p:nvSpPr>
        <p:spPr>
          <a:xfrm>
            <a:off x="267594" y="4238358"/>
            <a:ext cx="2672844" cy="745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latin typeface="メイリオ"/>
                <a:ea typeface="メイリオ"/>
                <a:cs typeface="メイリオ"/>
              </a:rPr>
              <a:t>「強み」を必要としている</a:t>
            </a:r>
            <a:endParaRPr lang="en-US" altLang="ja-JP" sz="1400" dirty="0" smtClean="0">
              <a:latin typeface="メイリオ"/>
              <a:ea typeface="メイリオ"/>
              <a:cs typeface="メイリオ"/>
            </a:endParaRPr>
          </a:p>
          <a:p>
            <a:pPr algn="ctr"/>
            <a:r>
              <a:rPr lang="ja-JP" altLang="en-US" sz="1400" dirty="0" smtClean="0">
                <a:latin typeface="メイリオ"/>
                <a:ea typeface="メイリオ"/>
                <a:cs typeface="メイリオ"/>
              </a:rPr>
              <a:t>お客様は誰ですか</a:t>
            </a:r>
            <a:r>
              <a:rPr lang="en-US" altLang="ja-JP" sz="1400" dirty="0" smtClean="0">
                <a:latin typeface="メイリオ"/>
                <a:ea typeface="メイリオ"/>
                <a:cs typeface="メイリオ"/>
              </a:rPr>
              <a:t>?</a:t>
            </a:r>
            <a:endParaRPr lang="en-US" altLang="ja-JP" sz="1400" dirty="0">
              <a:latin typeface="メイリオ"/>
              <a:ea typeface="メイリオ"/>
              <a:cs typeface="メイリオ"/>
            </a:endParaRPr>
          </a:p>
        </p:txBody>
      </p:sp>
      <p:sp>
        <p:nvSpPr>
          <p:cNvPr id="16" name="正方形/長方形 15"/>
          <p:cNvSpPr/>
          <p:nvPr/>
        </p:nvSpPr>
        <p:spPr>
          <a:xfrm>
            <a:off x="2940438" y="4238357"/>
            <a:ext cx="5935970" cy="745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latin typeface="メイリオ"/>
                <a:ea typeface="メイリオ"/>
                <a:cs typeface="メイリオ"/>
              </a:rPr>
              <a:t>その「強み」を使うことで、</a:t>
            </a:r>
            <a:endParaRPr lang="en-US" altLang="ja-JP" sz="1400" dirty="0" smtClean="0">
              <a:latin typeface="メイリオ"/>
              <a:ea typeface="メイリオ"/>
              <a:cs typeface="メイリオ"/>
            </a:endParaRPr>
          </a:p>
          <a:p>
            <a:pPr algn="ctr"/>
            <a:r>
              <a:rPr lang="ja-JP" altLang="en-US" sz="1400" dirty="0" smtClean="0">
                <a:latin typeface="メイリオ"/>
                <a:ea typeface="メイリオ"/>
                <a:cs typeface="メイリオ"/>
              </a:rPr>
              <a:t>どのような「御用」が満たされるのでしょうか？</a:t>
            </a:r>
            <a:endParaRPr lang="en-US" altLang="ja-JP" sz="1400" dirty="0" smtClean="0">
              <a:latin typeface="メイリオ"/>
              <a:ea typeface="メイリオ"/>
              <a:cs typeface="メイリオ"/>
            </a:endParaRPr>
          </a:p>
          <a:p>
            <a:pPr algn="ctr"/>
            <a:r>
              <a:rPr lang="ja-JP" altLang="en-US" sz="1400" dirty="0" smtClean="0">
                <a:latin typeface="メイリオ"/>
                <a:ea typeface="メイリオ"/>
                <a:cs typeface="メイリオ"/>
              </a:rPr>
              <a:t>どのような「困った」が解決されるのでしょうか？</a:t>
            </a:r>
            <a:endParaRPr lang="en-US" altLang="ja-JP" sz="1400" dirty="0">
              <a:latin typeface="メイリオ"/>
              <a:ea typeface="メイリオ"/>
              <a:cs typeface="メイリオ"/>
            </a:endParaRPr>
          </a:p>
        </p:txBody>
      </p:sp>
      <p:sp>
        <p:nvSpPr>
          <p:cNvPr id="17" name="正方形/長方形 16"/>
          <p:cNvSpPr/>
          <p:nvPr/>
        </p:nvSpPr>
        <p:spPr>
          <a:xfrm>
            <a:off x="267593" y="4983871"/>
            <a:ext cx="2672845" cy="164288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dirty="0">
              <a:latin typeface="メイリオ"/>
              <a:ea typeface="メイリオ"/>
              <a:cs typeface="メイリオ"/>
            </a:endParaRPr>
          </a:p>
        </p:txBody>
      </p:sp>
      <p:sp>
        <p:nvSpPr>
          <p:cNvPr id="18" name="正方形/長方形 17"/>
          <p:cNvSpPr/>
          <p:nvPr/>
        </p:nvSpPr>
        <p:spPr>
          <a:xfrm>
            <a:off x="2940438" y="4983871"/>
            <a:ext cx="5935970" cy="164288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dirty="0">
              <a:latin typeface="メイリオ"/>
              <a:ea typeface="メイリオ"/>
              <a:cs typeface="メイリオ"/>
            </a:endParaRPr>
          </a:p>
        </p:txBody>
      </p:sp>
    </p:spTree>
    <p:extLst>
      <p:ext uri="{BB962C8B-B14F-4D97-AF65-F5344CB8AC3E}">
        <p14:creationId xmlns:p14="http://schemas.microsoft.com/office/powerpoint/2010/main" val="121301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円/楕円 1"/>
          <p:cNvSpPr/>
          <p:nvPr/>
        </p:nvSpPr>
        <p:spPr>
          <a:xfrm>
            <a:off x="137000" y="2117097"/>
            <a:ext cx="3181354" cy="3203658"/>
          </a:xfrm>
          <a:prstGeom prst="ellipse">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メイリオ"/>
              <a:ea typeface="メイリオ"/>
              <a:cs typeface="メイリオ"/>
            </a:endParaRPr>
          </a:p>
        </p:txBody>
      </p:sp>
      <p:sp>
        <p:nvSpPr>
          <p:cNvPr id="3" name="円/楕円 2"/>
          <p:cNvSpPr/>
          <p:nvPr/>
        </p:nvSpPr>
        <p:spPr>
          <a:xfrm>
            <a:off x="706864" y="2684370"/>
            <a:ext cx="2033750" cy="2031378"/>
          </a:xfrm>
          <a:prstGeom prst="ellipse">
            <a:avLst/>
          </a:prstGeom>
          <a:solidFill>
            <a:schemeClr val="tx1">
              <a:lumMod val="65000"/>
              <a:lumOff val="3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メイリオ"/>
              <a:ea typeface="メイリオ"/>
              <a:cs typeface="メイリオ"/>
            </a:endParaRPr>
          </a:p>
        </p:txBody>
      </p:sp>
      <p:sp>
        <p:nvSpPr>
          <p:cNvPr id="4" name="円/楕円 3"/>
          <p:cNvSpPr/>
          <p:nvPr/>
        </p:nvSpPr>
        <p:spPr>
          <a:xfrm>
            <a:off x="1236015" y="3218808"/>
            <a:ext cx="975447" cy="962502"/>
          </a:xfrm>
          <a:prstGeom prst="ellipse">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200" dirty="0">
              <a:latin typeface="メイリオ"/>
              <a:ea typeface="メイリオ"/>
              <a:cs typeface="メイリオ"/>
            </a:endParaRPr>
          </a:p>
        </p:txBody>
      </p:sp>
      <p:sp>
        <p:nvSpPr>
          <p:cNvPr id="5" name="テキスト ボックス 4"/>
          <p:cNvSpPr txBox="1"/>
          <p:nvPr/>
        </p:nvSpPr>
        <p:spPr>
          <a:xfrm>
            <a:off x="981288" y="4181310"/>
            <a:ext cx="1484902" cy="461665"/>
          </a:xfrm>
          <a:prstGeom prst="rect">
            <a:avLst/>
          </a:prstGeom>
          <a:noFill/>
        </p:spPr>
        <p:txBody>
          <a:bodyPr wrap="none" rtlCol="0">
            <a:spAutoFit/>
          </a:bodyPr>
          <a:lstStyle/>
          <a:p>
            <a:pPr algn="ctr"/>
            <a:r>
              <a:rPr kumimoji="1" lang="ja-JP" altLang="en-US" sz="1200" dirty="0" smtClean="0">
                <a:solidFill>
                  <a:schemeClr val="bg1"/>
                </a:solidFill>
                <a:latin typeface="メイリオ"/>
                <a:ea typeface="メイリオ"/>
                <a:cs typeface="メイリオ"/>
              </a:rPr>
              <a:t>プロジェクト</a:t>
            </a:r>
            <a:r>
              <a:rPr kumimoji="1" lang="en-US" altLang="ja-JP" sz="1200" dirty="0" smtClean="0">
                <a:solidFill>
                  <a:schemeClr val="bg1"/>
                </a:solidFill>
                <a:latin typeface="メイリオ"/>
                <a:ea typeface="メイリオ"/>
                <a:cs typeface="メイリオ"/>
              </a:rPr>
              <a:t>/</a:t>
            </a:r>
            <a:r>
              <a:rPr kumimoji="1" lang="ja-JP" altLang="en-US" sz="1200" dirty="0" smtClean="0">
                <a:solidFill>
                  <a:schemeClr val="bg1"/>
                </a:solidFill>
                <a:latin typeface="メイリオ"/>
                <a:ea typeface="メイリオ"/>
                <a:cs typeface="メイリオ"/>
              </a:rPr>
              <a:t>提案</a:t>
            </a:r>
            <a:endParaRPr kumimoji="1" lang="en-US" altLang="ja-JP" sz="1200" dirty="0" smtClean="0">
              <a:solidFill>
                <a:schemeClr val="bg1"/>
              </a:solidFill>
              <a:latin typeface="メイリオ"/>
              <a:ea typeface="メイリオ"/>
              <a:cs typeface="メイリオ"/>
            </a:endParaRPr>
          </a:p>
          <a:p>
            <a:pPr algn="ctr"/>
            <a:r>
              <a:rPr kumimoji="1" lang="ja-JP" altLang="en-US" sz="1200" dirty="0" smtClean="0">
                <a:solidFill>
                  <a:schemeClr val="bg1"/>
                </a:solidFill>
                <a:latin typeface="メイリオ"/>
                <a:ea typeface="メイリオ"/>
                <a:cs typeface="メイリオ"/>
              </a:rPr>
              <a:t>の実態</a:t>
            </a:r>
            <a:endParaRPr kumimoji="1" lang="ja-JP" altLang="en-US" sz="1200" dirty="0">
              <a:solidFill>
                <a:schemeClr val="bg1"/>
              </a:solidFill>
              <a:latin typeface="メイリオ"/>
              <a:ea typeface="メイリオ"/>
              <a:cs typeface="メイリオ"/>
            </a:endParaRPr>
          </a:p>
        </p:txBody>
      </p:sp>
      <p:sp>
        <p:nvSpPr>
          <p:cNvPr id="6" name="テキスト ボックス 5"/>
          <p:cNvSpPr txBox="1"/>
          <p:nvPr/>
        </p:nvSpPr>
        <p:spPr>
          <a:xfrm>
            <a:off x="1092798" y="4781897"/>
            <a:ext cx="1261884" cy="461665"/>
          </a:xfrm>
          <a:prstGeom prst="rect">
            <a:avLst/>
          </a:prstGeom>
          <a:noFill/>
        </p:spPr>
        <p:txBody>
          <a:bodyPr wrap="none" rtlCol="0">
            <a:spAutoFit/>
          </a:bodyPr>
          <a:lstStyle/>
          <a:p>
            <a:pPr algn="ctr"/>
            <a:r>
              <a:rPr kumimoji="1" lang="ja-JP" altLang="en-US" sz="1200" dirty="0" smtClean="0">
                <a:solidFill>
                  <a:schemeClr val="bg1"/>
                </a:solidFill>
                <a:latin typeface="メイリオ"/>
                <a:ea typeface="メイリオ"/>
                <a:cs typeface="メイリオ"/>
              </a:rPr>
              <a:t>実現するための</a:t>
            </a:r>
            <a:endParaRPr kumimoji="1" lang="en-US" altLang="ja-JP" sz="1200" dirty="0" smtClean="0">
              <a:solidFill>
                <a:schemeClr val="bg1"/>
              </a:solidFill>
              <a:latin typeface="メイリオ"/>
              <a:ea typeface="メイリオ"/>
              <a:cs typeface="メイリオ"/>
            </a:endParaRPr>
          </a:p>
          <a:p>
            <a:pPr algn="ctr"/>
            <a:r>
              <a:rPr kumimoji="1" lang="ja-JP" altLang="en-US" sz="1200" dirty="0" smtClean="0">
                <a:solidFill>
                  <a:schemeClr val="bg1"/>
                </a:solidFill>
                <a:latin typeface="メイリオ"/>
                <a:ea typeface="メイリオ"/>
                <a:cs typeface="メイリオ"/>
              </a:rPr>
              <a:t>取り組み</a:t>
            </a:r>
            <a:endParaRPr kumimoji="1" lang="ja-JP" altLang="en-US" sz="1200" dirty="0">
              <a:solidFill>
                <a:schemeClr val="bg1"/>
              </a:solidFill>
              <a:latin typeface="メイリオ"/>
              <a:ea typeface="メイリオ"/>
              <a:cs typeface="メイリオ"/>
            </a:endParaRPr>
          </a:p>
        </p:txBody>
      </p:sp>
      <p:sp>
        <p:nvSpPr>
          <p:cNvPr id="7" name="正方形/長方形 6"/>
          <p:cNvSpPr/>
          <p:nvPr/>
        </p:nvSpPr>
        <p:spPr>
          <a:xfrm>
            <a:off x="1321475" y="3376893"/>
            <a:ext cx="800219" cy="646331"/>
          </a:xfrm>
          <a:prstGeom prst="rect">
            <a:avLst/>
          </a:prstGeom>
        </p:spPr>
        <p:txBody>
          <a:bodyPr wrap="none">
            <a:spAutoFit/>
          </a:bodyPr>
          <a:lstStyle/>
          <a:p>
            <a:pPr lvl="0" algn="ctr"/>
            <a:r>
              <a:rPr lang="ja-JP" altLang="en-US" sz="1200" dirty="0" smtClean="0">
                <a:solidFill>
                  <a:prstClr val="white"/>
                </a:solidFill>
                <a:latin typeface="メイリオ"/>
                <a:ea typeface="メイリオ"/>
                <a:cs typeface="メイリオ"/>
              </a:rPr>
              <a:t>お客様の</a:t>
            </a:r>
            <a:endParaRPr lang="en-US" altLang="ja-JP" sz="1200" dirty="0" smtClean="0">
              <a:solidFill>
                <a:prstClr val="white"/>
              </a:solidFill>
              <a:latin typeface="メイリオ"/>
              <a:ea typeface="メイリオ"/>
              <a:cs typeface="メイリオ"/>
            </a:endParaRPr>
          </a:p>
          <a:p>
            <a:pPr lvl="0" algn="ctr"/>
            <a:r>
              <a:rPr lang="ja-JP" altLang="en-US" sz="1200" dirty="0" smtClean="0">
                <a:solidFill>
                  <a:prstClr val="white"/>
                </a:solidFill>
                <a:latin typeface="メイリオ"/>
                <a:ea typeface="メイリオ"/>
                <a:cs typeface="メイリオ"/>
              </a:rPr>
              <a:t>求める</a:t>
            </a:r>
            <a:endParaRPr lang="en-US" altLang="ja-JP" sz="1200" dirty="0" smtClean="0">
              <a:solidFill>
                <a:prstClr val="white"/>
              </a:solidFill>
              <a:latin typeface="メイリオ"/>
              <a:ea typeface="メイリオ"/>
              <a:cs typeface="メイリオ"/>
            </a:endParaRPr>
          </a:p>
          <a:p>
            <a:pPr lvl="0" algn="ctr"/>
            <a:r>
              <a:rPr lang="ja-JP" altLang="en-US" sz="1200" dirty="0" smtClean="0">
                <a:solidFill>
                  <a:prstClr val="white"/>
                </a:solidFill>
                <a:latin typeface="メイリオ"/>
                <a:ea typeface="メイリオ"/>
                <a:cs typeface="メイリオ"/>
              </a:rPr>
              <a:t>価値</a:t>
            </a:r>
            <a:endParaRPr lang="ja-JP" altLang="en-US" sz="1200" dirty="0">
              <a:solidFill>
                <a:prstClr val="white"/>
              </a:solidFill>
              <a:latin typeface="メイリオ"/>
              <a:ea typeface="メイリオ"/>
              <a:cs typeface="メイリオ"/>
            </a:endParaRPr>
          </a:p>
        </p:txBody>
      </p:sp>
      <p:sp>
        <p:nvSpPr>
          <p:cNvPr id="8" name="正方形/長方形 7"/>
          <p:cNvSpPr/>
          <p:nvPr/>
        </p:nvSpPr>
        <p:spPr>
          <a:xfrm>
            <a:off x="5053633" y="993543"/>
            <a:ext cx="3890295" cy="18230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a:latin typeface="メイリオ"/>
              <a:ea typeface="メイリオ"/>
              <a:cs typeface="メイリオ"/>
            </a:endParaRPr>
          </a:p>
        </p:txBody>
      </p:sp>
      <p:sp>
        <p:nvSpPr>
          <p:cNvPr id="9" name="正方形/長方形 8"/>
          <p:cNvSpPr/>
          <p:nvPr/>
        </p:nvSpPr>
        <p:spPr>
          <a:xfrm>
            <a:off x="5053633" y="2816573"/>
            <a:ext cx="3890295" cy="18264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a:latin typeface="メイリオ"/>
              <a:ea typeface="メイリオ"/>
              <a:cs typeface="メイリオ"/>
            </a:endParaRPr>
          </a:p>
        </p:txBody>
      </p:sp>
      <p:sp>
        <p:nvSpPr>
          <p:cNvPr id="10" name="正方形/長方形 9"/>
          <p:cNvSpPr/>
          <p:nvPr/>
        </p:nvSpPr>
        <p:spPr>
          <a:xfrm>
            <a:off x="5053633" y="4642975"/>
            <a:ext cx="3890295" cy="18264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a:latin typeface="メイリオ"/>
              <a:ea typeface="メイリオ"/>
              <a:cs typeface="メイリオ"/>
            </a:endParaRPr>
          </a:p>
        </p:txBody>
      </p:sp>
      <p:sp>
        <p:nvSpPr>
          <p:cNvPr id="12" name="正方形/長方形 11"/>
          <p:cNvSpPr/>
          <p:nvPr/>
        </p:nvSpPr>
        <p:spPr>
          <a:xfrm>
            <a:off x="3477495" y="993543"/>
            <a:ext cx="1576138" cy="18264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400" dirty="0" smtClean="0">
                <a:latin typeface="メイリオ"/>
                <a:ea typeface="メイリオ"/>
                <a:cs typeface="メイリオ"/>
              </a:rPr>
              <a:t>【</a:t>
            </a:r>
            <a:r>
              <a:rPr lang="ja-JP" altLang="en-US" sz="1400" dirty="0" smtClean="0">
                <a:latin typeface="メイリオ"/>
                <a:ea typeface="メイリオ"/>
                <a:cs typeface="メイリオ"/>
              </a:rPr>
              <a:t>中核的価値</a:t>
            </a:r>
            <a:r>
              <a:rPr kumimoji="1" lang="en-US" altLang="ja-JP" sz="1400" dirty="0" smtClean="0">
                <a:latin typeface="メイリオ"/>
                <a:ea typeface="メイリオ"/>
                <a:cs typeface="メイリオ"/>
              </a:rPr>
              <a:t>】</a:t>
            </a:r>
          </a:p>
          <a:p>
            <a:pPr algn="ctr"/>
            <a:endParaRPr lang="en-US" altLang="ja-JP" sz="1200" dirty="0">
              <a:latin typeface="メイリオ"/>
              <a:ea typeface="メイリオ"/>
              <a:cs typeface="メイリオ"/>
            </a:endParaRPr>
          </a:p>
          <a:p>
            <a:pPr algn="ctr"/>
            <a:r>
              <a:rPr kumimoji="1" lang="ja-JP" altLang="en-US" sz="1200" dirty="0" smtClean="0">
                <a:latin typeface="メイリオ"/>
                <a:ea typeface="メイリオ"/>
                <a:cs typeface="メイリオ"/>
              </a:rPr>
              <a:t>お客様は</a:t>
            </a:r>
            <a:endParaRPr kumimoji="1" lang="en-US" altLang="ja-JP" sz="1200" dirty="0" smtClean="0">
              <a:latin typeface="メイリオ"/>
              <a:ea typeface="メイリオ"/>
              <a:cs typeface="メイリオ"/>
            </a:endParaRPr>
          </a:p>
          <a:p>
            <a:pPr algn="ctr"/>
            <a:r>
              <a:rPr kumimoji="1" lang="ja-JP" altLang="en-US" sz="1200" dirty="0" smtClean="0">
                <a:latin typeface="メイリオ"/>
                <a:ea typeface="メイリオ"/>
                <a:cs typeface="メイリオ"/>
              </a:rPr>
              <a:t>お金を払って</a:t>
            </a:r>
            <a:endParaRPr kumimoji="1" lang="en-US" altLang="ja-JP" sz="1200" dirty="0" smtClean="0">
              <a:latin typeface="メイリオ"/>
              <a:ea typeface="メイリオ"/>
              <a:cs typeface="メイリオ"/>
            </a:endParaRPr>
          </a:p>
          <a:p>
            <a:pPr algn="ctr"/>
            <a:r>
              <a:rPr kumimoji="1" lang="ja-JP" altLang="en-US" sz="1200" dirty="0" smtClean="0">
                <a:latin typeface="メイリオ"/>
                <a:ea typeface="メイリオ"/>
                <a:cs typeface="メイリオ"/>
              </a:rPr>
              <a:t>何を手に入れようと</a:t>
            </a:r>
            <a:endParaRPr kumimoji="1" lang="en-US" altLang="ja-JP" sz="1200" dirty="0" smtClean="0">
              <a:latin typeface="メイリオ"/>
              <a:ea typeface="メイリオ"/>
              <a:cs typeface="メイリオ"/>
            </a:endParaRPr>
          </a:p>
          <a:p>
            <a:pPr algn="ctr"/>
            <a:r>
              <a:rPr kumimoji="1" lang="ja-JP" altLang="en-US" sz="1200" dirty="0" smtClean="0">
                <a:latin typeface="メイリオ"/>
                <a:ea typeface="メイリオ"/>
                <a:cs typeface="メイリオ"/>
              </a:rPr>
              <a:t>しているのか？</a:t>
            </a:r>
            <a:endParaRPr kumimoji="1" lang="en-US" altLang="ja-JP" sz="1200" dirty="0" smtClean="0">
              <a:latin typeface="メイリオ"/>
              <a:ea typeface="メイリオ"/>
              <a:cs typeface="メイリオ"/>
            </a:endParaRPr>
          </a:p>
        </p:txBody>
      </p:sp>
      <p:sp>
        <p:nvSpPr>
          <p:cNvPr id="13" name="正方形/長方形 12"/>
          <p:cNvSpPr/>
          <p:nvPr/>
        </p:nvSpPr>
        <p:spPr>
          <a:xfrm>
            <a:off x="3477495" y="2819945"/>
            <a:ext cx="1576138" cy="18264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dirty="0" smtClean="0">
                <a:latin typeface="メイリオ"/>
                <a:ea typeface="メイリオ"/>
                <a:cs typeface="メイリオ"/>
              </a:rPr>
              <a:t>【</a:t>
            </a:r>
            <a:r>
              <a:rPr lang="ja-JP" altLang="en-US" sz="1400" dirty="0" smtClean="0">
                <a:latin typeface="メイリオ"/>
                <a:ea typeface="メイリオ"/>
                <a:cs typeface="メイリオ"/>
              </a:rPr>
              <a:t>実態</a:t>
            </a:r>
            <a:r>
              <a:rPr lang="en-US" altLang="ja-JP" sz="1400" dirty="0" smtClean="0">
                <a:latin typeface="メイリオ"/>
                <a:ea typeface="メイリオ"/>
                <a:cs typeface="メイリオ"/>
              </a:rPr>
              <a:t>】</a:t>
            </a:r>
          </a:p>
          <a:p>
            <a:pPr algn="ctr"/>
            <a:endParaRPr lang="en-US" altLang="ja-JP" sz="1200" dirty="0">
              <a:latin typeface="メイリオ"/>
              <a:ea typeface="メイリオ"/>
              <a:cs typeface="メイリオ"/>
            </a:endParaRPr>
          </a:p>
          <a:p>
            <a:pPr algn="ctr"/>
            <a:r>
              <a:rPr lang="ja-JP" altLang="en-US" sz="1200" dirty="0" smtClean="0">
                <a:latin typeface="メイリオ"/>
                <a:ea typeface="メイリオ"/>
                <a:cs typeface="メイリオ"/>
              </a:rPr>
              <a:t>実際に提供する</a:t>
            </a:r>
            <a:endParaRPr lang="en-US" altLang="ja-JP" sz="1200" dirty="0" smtClean="0">
              <a:latin typeface="メイリオ"/>
              <a:ea typeface="メイリオ"/>
              <a:cs typeface="メイリオ"/>
            </a:endParaRPr>
          </a:p>
          <a:p>
            <a:pPr algn="ctr"/>
            <a:r>
              <a:rPr lang="ja-JP" altLang="en-US" sz="1200" dirty="0" smtClean="0">
                <a:latin typeface="メイリオ"/>
                <a:ea typeface="メイリオ"/>
                <a:cs typeface="メイリオ"/>
              </a:rPr>
              <a:t>もの／こと</a:t>
            </a:r>
            <a:endParaRPr lang="en-US" altLang="ja-JP" sz="1200" dirty="0" smtClean="0">
              <a:latin typeface="メイリオ"/>
              <a:ea typeface="メイリオ"/>
              <a:cs typeface="メイリオ"/>
            </a:endParaRPr>
          </a:p>
          <a:p>
            <a:pPr algn="ctr"/>
            <a:r>
              <a:rPr kumimoji="1" lang="ja-JP" altLang="en-US" sz="1200" dirty="0" smtClean="0">
                <a:latin typeface="メイリオ"/>
                <a:ea typeface="メイリオ"/>
                <a:cs typeface="メイリオ"/>
              </a:rPr>
              <a:t>は何か？</a:t>
            </a:r>
            <a:endParaRPr kumimoji="1" lang="ja-JP" altLang="en-US" sz="1200" dirty="0">
              <a:latin typeface="メイリオ"/>
              <a:ea typeface="メイリオ"/>
              <a:cs typeface="メイリオ"/>
            </a:endParaRPr>
          </a:p>
        </p:txBody>
      </p:sp>
      <p:sp>
        <p:nvSpPr>
          <p:cNvPr id="14" name="正方形/長方形 13"/>
          <p:cNvSpPr/>
          <p:nvPr/>
        </p:nvSpPr>
        <p:spPr>
          <a:xfrm>
            <a:off x="3477495" y="4637599"/>
            <a:ext cx="1576138" cy="18264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dirty="0" smtClean="0">
                <a:latin typeface="メイリオ"/>
                <a:ea typeface="メイリオ"/>
                <a:cs typeface="メイリオ"/>
              </a:rPr>
              <a:t>【</a:t>
            </a:r>
            <a:r>
              <a:rPr lang="ja-JP" altLang="en-US" sz="1400" dirty="0" smtClean="0">
                <a:latin typeface="メイリオ"/>
                <a:ea typeface="メイリオ"/>
                <a:cs typeface="メイリオ"/>
              </a:rPr>
              <a:t>付帯的取組</a:t>
            </a:r>
            <a:r>
              <a:rPr lang="en-US" altLang="ja-JP" sz="1400" dirty="0" smtClean="0">
                <a:latin typeface="メイリオ"/>
                <a:ea typeface="メイリオ"/>
                <a:cs typeface="メイリオ"/>
              </a:rPr>
              <a:t>】</a:t>
            </a:r>
          </a:p>
          <a:p>
            <a:pPr algn="ctr"/>
            <a:endParaRPr lang="en-US" altLang="ja-JP" sz="1200" dirty="0">
              <a:latin typeface="メイリオ"/>
              <a:ea typeface="メイリオ"/>
              <a:cs typeface="メイリオ"/>
            </a:endParaRPr>
          </a:p>
          <a:p>
            <a:pPr algn="ctr"/>
            <a:r>
              <a:rPr lang="ja-JP" altLang="en-US" sz="1200" dirty="0" smtClean="0">
                <a:latin typeface="メイリオ"/>
                <a:ea typeface="メイリオ"/>
                <a:cs typeface="メイリオ"/>
              </a:rPr>
              <a:t>お客様の求める価値</a:t>
            </a:r>
            <a:endParaRPr lang="en-US" altLang="ja-JP" sz="1200" dirty="0" smtClean="0">
              <a:latin typeface="メイリオ"/>
              <a:ea typeface="メイリオ"/>
              <a:cs typeface="メイリオ"/>
            </a:endParaRPr>
          </a:p>
          <a:p>
            <a:pPr algn="ctr"/>
            <a:r>
              <a:rPr lang="ja-JP" altLang="en-US" sz="1200" dirty="0" smtClean="0">
                <a:latin typeface="メイリオ"/>
                <a:ea typeface="メイリオ"/>
                <a:cs typeface="メイリオ"/>
              </a:rPr>
              <a:t>を実現するために</a:t>
            </a:r>
            <a:endParaRPr lang="en-US" altLang="ja-JP" sz="1200" dirty="0" smtClean="0">
              <a:latin typeface="メイリオ"/>
              <a:ea typeface="メイリオ"/>
              <a:cs typeface="メイリオ"/>
            </a:endParaRPr>
          </a:p>
          <a:p>
            <a:pPr algn="ctr"/>
            <a:r>
              <a:rPr kumimoji="1" lang="ja-JP" altLang="en-US" sz="1200" dirty="0" smtClean="0">
                <a:latin typeface="メイリオ"/>
                <a:ea typeface="メイリオ"/>
                <a:cs typeface="メイリオ"/>
              </a:rPr>
              <a:t>必要なもの／ことは</a:t>
            </a:r>
            <a:endParaRPr kumimoji="1" lang="en-US" altLang="ja-JP" sz="1200" dirty="0" smtClean="0">
              <a:latin typeface="メイリオ"/>
              <a:ea typeface="メイリオ"/>
              <a:cs typeface="メイリオ"/>
            </a:endParaRPr>
          </a:p>
          <a:p>
            <a:pPr algn="ctr"/>
            <a:r>
              <a:rPr lang="ja-JP" altLang="en-US" sz="1200" dirty="0" smtClean="0">
                <a:latin typeface="メイリオ"/>
                <a:ea typeface="メイリオ"/>
                <a:cs typeface="メイリオ"/>
              </a:rPr>
              <a:t>何か？</a:t>
            </a:r>
            <a:endParaRPr kumimoji="1" lang="ja-JP" altLang="en-US" sz="1200" dirty="0">
              <a:latin typeface="メイリオ"/>
              <a:ea typeface="メイリオ"/>
              <a:cs typeface="メイリオ"/>
            </a:endParaRPr>
          </a:p>
        </p:txBody>
      </p:sp>
      <p:cxnSp>
        <p:nvCxnSpPr>
          <p:cNvPr id="17" name="直線矢印コネクタ 16"/>
          <p:cNvCxnSpPr>
            <a:stCxn id="12" idx="1"/>
            <a:endCxn id="4" idx="7"/>
          </p:cNvCxnSpPr>
          <p:nvPr/>
        </p:nvCxnSpPr>
        <p:spPr>
          <a:xfrm flipH="1">
            <a:off x="2068611" y="1906744"/>
            <a:ext cx="1408884" cy="145301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8" name="直線矢印コネクタ 17"/>
          <p:cNvCxnSpPr>
            <a:stCxn id="13" idx="1"/>
          </p:cNvCxnSpPr>
          <p:nvPr/>
        </p:nvCxnSpPr>
        <p:spPr>
          <a:xfrm flipH="1">
            <a:off x="2282073" y="3733146"/>
            <a:ext cx="1195422" cy="6051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直線矢印コネクタ 21"/>
          <p:cNvCxnSpPr>
            <a:stCxn id="14" idx="1"/>
          </p:cNvCxnSpPr>
          <p:nvPr/>
        </p:nvCxnSpPr>
        <p:spPr>
          <a:xfrm flipH="1" flipV="1">
            <a:off x="2117486" y="5092345"/>
            <a:ext cx="1360009" cy="45845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9" name="テキスト ボックス 18"/>
          <p:cNvSpPr txBox="1"/>
          <p:nvPr/>
        </p:nvSpPr>
        <p:spPr>
          <a:xfrm>
            <a:off x="267593" y="443773"/>
            <a:ext cx="6417141" cy="369332"/>
          </a:xfrm>
          <a:prstGeom prst="rect">
            <a:avLst/>
          </a:prstGeom>
          <a:noFill/>
        </p:spPr>
        <p:txBody>
          <a:bodyPr wrap="none" rtlCol="0">
            <a:spAutoFit/>
          </a:bodyPr>
          <a:lstStyle/>
          <a:p>
            <a:r>
              <a:rPr lang="ja-JP" altLang="en-US" dirty="0" smtClean="0">
                <a:latin typeface="メイリオ"/>
                <a:ea typeface="メイリオ"/>
                <a:cs typeface="メイリオ"/>
              </a:rPr>
              <a:t>ワークシート（３）　ビジネスの価値を整理してみよう！</a:t>
            </a:r>
            <a:endParaRPr lang="en-US" altLang="ja-JP" dirty="0" smtClean="0">
              <a:latin typeface="メイリオ"/>
              <a:ea typeface="メイリオ"/>
              <a:cs typeface="メイリオ"/>
            </a:endParaRPr>
          </a:p>
        </p:txBody>
      </p:sp>
    </p:spTree>
    <p:extLst>
      <p:ext uri="{BB962C8B-B14F-4D97-AF65-F5344CB8AC3E}">
        <p14:creationId xmlns:p14="http://schemas.microsoft.com/office/powerpoint/2010/main" val="4071023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303794" y="942659"/>
            <a:ext cx="572613" cy="3338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難易</a:t>
            </a:r>
            <a:endParaRPr kumimoji="1" lang="ja-JP" altLang="en-US" sz="1200" dirty="0"/>
          </a:p>
        </p:txBody>
      </p:sp>
      <p:sp>
        <p:nvSpPr>
          <p:cNvPr id="6" name="正方形/長方形 5"/>
          <p:cNvSpPr/>
          <p:nvPr/>
        </p:nvSpPr>
        <p:spPr>
          <a:xfrm>
            <a:off x="267592" y="942659"/>
            <a:ext cx="827420" cy="3338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優先順位</a:t>
            </a:r>
            <a:endParaRPr kumimoji="1" lang="ja-JP" altLang="en-US" sz="1200" dirty="0"/>
          </a:p>
        </p:txBody>
      </p:sp>
      <p:sp>
        <p:nvSpPr>
          <p:cNvPr id="11" name="正方形/長方形 10"/>
          <p:cNvSpPr/>
          <p:nvPr/>
        </p:nvSpPr>
        <p:spPr>
          <a:xfrm>
            <a:off x="1095011" y="942659"/>
            <a:ext cx="6636169" cy="3338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タスク内容</a:t>
            </a:r>
            <a:endParaRPr kumimoji="1" lang="ja-JP" altLang="en-US" sz="1200" dirty="0"/>
          </a:p>
        </p:txBody>
      </p:sp>
      <p:sp>
        <p:nvSpPr>
          <p:cNvPr id="12" name="正方形/長方形 11"/>
          <p:cNvSpPr/>
          <p:nvPr/>
        </p:nvSpPr>
        <p:spPr>
          <a:xfrm>
            <a:off x="7731181" y="942659"/>
            <a:ext cx="572613" cy="3338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重要</a:t>
            </a:r>
            <a:endParaRPr kumimoji="1" lang="ja-JP" altLang="en-US" sz="1200" dirty="0"/>
          </a:p>
        </p:txBody>
      </p:sp>
      <p:sp>
        <p:nvSpPr>
          <p:cNvPr id="17" name="正方形/長方形 16"/>
          <p:cNvSpPr/>
          <p:nvPr/>
        </p:nvSpPr>
        <p:spPr>
          <a:xfrm>
            <a:off x="8303792" y="1584935"/>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18" name="正方形/長方形 17"/>
          <p:cNvSpPr/>
          <p:nvPr/>
        </p:nvSpPr>
        <p:spPr>
          <a:xfrm>
            <a:off x="267590" y="1584935"/>
            <a:ext cx="827420"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19" name="正方形/長方形 18"/>
          <p:cNvSpPr/>
          <p:nvPr/>
        </p:nvSpPr>
        <p:spPr>
          <a:xfrm>
            <a:off x="1095009" y="1584935"/>
            <a:ext cx="6636169"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sz="1200" dirty="0"/>
          </a:p>
        </p:txBody>
      </p:sp>
      <p:sp>
        <p:nvSpPr>
          <p:cNvPr id="20" name="正方形/長方形 19"/>
          <p:cNvSpPr/>
          <p:nvPr/>
        </p:nvSpPr>
        <p:spPr>
          <a:xfrm>
            <a:off x="7731179" y="1584935"/>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21" name="正方形/長方形 20"/>
          <p:cNvSpPr/>
          <p:nvPr/>
        </p:nvSpPr>
        <p:spPr>
          <a:xfrm>
            <a:off x="8303795" y="2299930"/>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22" name="正方形/長方形 21"/>
          <p:cNvSpPr/>
          <p:nvPr/>
        </p:nvSpPr>
        <p:spPr>
          <a:xfrm>
            <a:off x="267593" y="2299930"/>
            <a:ext cx="827420"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23" name="正方形/長方形 22"/>
          <p:cNvSpPr/>
          <p:nvPr/>
        </p:nvSpPr>
        <p:spPr>
          <a:xfrm>
            <a:off x="1095012" y="2299930"/>
            <a:ext cx="6636169"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sz="1200" dirty="0"/>
          </a:p>
        </p:txBody>
      </p:sp>
      <p:sp>
        <p:nvSpPr>
          <p:cNvPr id="24" name="正方形/長方形 23"/>
          <p:cNvSpPr/>
          <p:nvPr/>
        </p:nvSpPr>
        <p:spPr>
          <a:xfrm>
            <a:off x="7731182" y="2299930"/>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25" name="正方形/長方形 24"/>
          <p:cNvSpPr/>
          <p:nvPr/>
        </p:nvSpPr>
        <p:spPr>
          <a:xfrm>
            <a:off x="8303792" y="3014925"/>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26" name="正方形/長方形 25"/>
          <p:cNvSpPr/>
          <p:nvPr/>
        </p:nvSpPr>
        <p:spPr>
          <a:xfrm>
            <a:off x="267590" y="3014925"/>
            <a:ext cx="827420"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27" name="正方形/長方形 26"/>
          <p:cNvSpPr/>
          <p:nvPr/>
        </p:nvSpPr>
        <p:spPr>
          <a:xfrm>
            <a:off x="1095009" y="3014925"/>
            <a:ext cx="6636169"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sz="1200" dirty="0"/>
          </a:p>
        </p:txBody>
      </p:sp>
      <p:sp>
        <p:nvSpPr>
          <p:cNvPr id="28" name="正方形/長方形 27"/>
          <p:cNvSpPr/>
          <p:nvPr/>
        </p:nvSpPr>
        <p:spPr>
          <a:xfrm>
            <a:off x="7731179" y="3014925"/>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29" name="正方形/長方形 28"/>
          <p:cNvSpPr/>
          <p:nvPr/>
        </p:nvSpPr>
        <p:spPr>
          <a:xfrm>
            <a:off x="8303795" y="3729920"/>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30" name="正方形/長方形 29"/>
          <p:cNvSpPr/>
          <p:nvPr/>
        </p:nvSpPr>
        <p:spPr>
          <a:xfrm>
            <a:off x="267593" y="3729920"/>
            <a:ext cx="827420"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31" name="正方形/長方形 30"/>
          <p:cNvSpPr/>
          <p:nvPr/>
        </p:nvSpPr>
        <p:spPr>
          <a:xfrm>
            <a:off x="1095012" y="3729920"/>
            <a:ext cx="6636169"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sz="1200" dirty="0"/>
          </a:p>
        </p:txBody>
      </p:sp>
      <p:sp>
        <p:nvSpPr>
          <p:cNvPr id="32" name="正方形/長方形 31"/>
          <p:cNvSpPr/>
          <p:nvPr/>
        </p:nvSpPr>
        <p:spPr>
          <a:xfrm>
            <a:off x="7731182" y="3729920"/>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33" name="正方形/長方形 32"/>
          <p:cNvSpPr/>
          <p:nvPr/>
        </p:nvSpPr>
        <p:spPr>
          <a:xfrm>
            <a:off x="8303793" y="4444915"/>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34" name="正方形/長方形 33"/>
          <p:cNvSpPr/>
          <p:nvPr/>
        </p:nvSpPr>
        <p:spPr>
          <a:xfrm>
            <a:off x="267591" y="4444915"/>
            <a:ext cx="827420"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35" name="正方形/長方形 34"/>
          <p:cNvSpPr/>
          <p:nvPr/>
        </p:nvSpPr>
        <p:spPr>
          <a:xfrm>
            <a:off x="1095010" y="4444915"/>
            <a:ext cx="6636169"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sz="1200" dirty="0"/>
          </a:p>
        </p:txBody>
      </p:sp>
      <p:sp>
        <p:nvSpPr>
          <p:cNvPr id="36" name="正方形/長方形 35"/>
          <p:cNvSpPr/>
          <p:nvPr/>
        </p:nvSpPr>
        <p:spPr>
          <a:xfrm>
            <a:off x="7731180" y="4444915"/>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37" name="正方形/長方形 36"/>
          <p:cNvSpPr/>
          <p:nvPr/>
        </p:nvSpPr>
        <p:spPr>
          <a:xfrm>
            <a:off x="8303795" y="5159910"/>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38" name="正方形/長方形 37"/>
          <p:cNvSpPr/>
          <p:nvPr/>
        </p:nvSpPr>
        <p:spPr>
          <a:xfrm>
            <a:off x="267593" y="5159910"/>
            <a:ext cx="827420"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39" name="正方形/長方形 38"/>
          <p:cNvSpPr/>
          <p:nvPr/>
        </p:nvSpPr>
        <p:spPr>
          <a:xfrm>
            <a:off x="1095012" y="5159910"/>
            <a:ext cx="6636169"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sz="1200" dirty="0"/>
          </a:p>
        </p:txBody>
      </p:sp>
      <p:sp>
        <p:nvSpPr>
          <p:cNvPr id="40" name="正方形/長方形 39"/>
          <p:cNvSpPr/>
          <p:nvPr/>
        </p:nvSpPr>
        <p:spPr>
          <a:xfrm>
            <a:off x="7731182" y="5159910"/>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41" name="正方形/長方形 40"/>
          <p:cNvSpPr/>
          <p:nvPr/>
        </p:nvSpPr>
        <p:spPr>
          <a:xfrm>
            <a:off x="8303795" y="5874905"/>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42" name="正方形/長方形 41"/>
          <p:cNvSpPr/>
          <p:nvPr/>
        </p:nvSpPr>
        <p:spPr>
          <a:xfrm>
            <a:off x="267593" y="5874905"/>
            <a:ext cx="827420"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43" name="正方形/長方形 42"/>
          <p:cNvSpPr/>
          <p:nvPr/>
        </p:nvSpPr>
        <p:spPr>
          <a:xfrm>
            <a:off x="1095012" y="5874905"/>
            <a:ext cx="6636169"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sz="1200" dirty="0"/>
          </a:p>
        </p:txBody>
      </p:sp>
      <p:sp>
        <p:nvSpPr>
          <p:cNvPr id="44" name="正方形/長方形 43"/>
          <p:cNvSpPr/>
          <p:nvPr/>
        </p:nvSpPr>
        <p:spPr>
          <a:xfrm>
            <a:off x="7731182" y="5874905"/>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45" name="テキスト ボックス 44"/>
          <p:cNvSpPr txBox="1"/>
          <p:nvPr/>
        </p:nvSpPr>
        <p:spPr>
          <a:xfrm>
            <a:off x="1983502" y="1276511"/>
            <a:ext cx="4826962" cy="276999"/>
          </a:xfrm>
          <a:prstGeom prst="rect">
            <a:avLst/>
          </a:prstGeom>
          <a:noFill/>
        </p:spPr>
        <p:txBody>
          <a:bodyPr wrap="none" rtlCol="0">
            <a:spAutoFit/>
          </a:bodyPr>
          <a:lstStyle/>
          <a:p>
            <a:pPr algn="ctr"/>
            <a:r>
              <a:rPr kumimoji="1" lang="ja-JP" altLang="en-US" sz="1200" dirty="0" smtClean="0"/>
              <a:t>プロジェクト／提案を成功させるために実施すべきタスクとその実施内容</a:t>
            </a:r>
            <a:endParaRPr kumimoji="1" lang="ja-JP" altLang="en-US" sz="1200" dirty="0"/>
          </a:p>
        </p:txBody>
      </p:sp>
      <p:sp>
        <p:nvSpPr>
          <p:cNvPr id="46" name="テキスト ボックス 45"/>
          <p:cNvSpPr txBox="1"/>
          <p:nvPr/>
        </p:nvSpPr>
        <p:spPr>
          <a:xfrm>
            <a:off x="8241749" y="1276511"/>
            <a:ext cx="699771" cy="338554"/>
          </a:xfrm>
          <a:prstGeom prst="rect">
            <a:avLst/>
          </a:prstGeom>
          <a:noFill/>
        </p:spPr>
        <p:txBody>
          <a:bodyPr wrap="square" rtlCol="0">
            <a:spAutoFit/>
          </a:bodyPr>
          <a:lstStyle/>
          <a:p>
            <a:pPr algn="ctr"/>
            <a:r>
              <a:rPr lang="ja-JP" altLang="en-US" sz="800" dirty="0" smtClean="0"/>
              <a:t>高・中・低</a:t>
            </a:r>
            <a:endParaRPr lang="en-US" altLang="ja-JP" sz="800" dirty="0" smtClean="0"/>
          </a:p>
          <a:p>
            <a:pPr algn="ctr"/>
            <a:r>
              <a:rPr lang="en-US" altLang="ja-JP" sz="800" dirty="0" smtClean="0"/>
              <a:t>↓</a:t>
            </a:r>
            <a:endParaRPr kumimoji="1" lang="ja-JP" altLang="en-US" sz="800" dirty="0"/>
          </a:p>
        </p:txBody>
      </p:sp>
      <p:sp>
        <p:nvSpPr>
          <p:cNvPr id="47" name="テキスト ボックス 46"/>
          <p:cNvSpPr txBox="1"/>
          <p:nvPr/>
        </p:nvSpPr>
        <p:spPr>
          <a:xfrm>
            <a:off x="267611" y="1276511"/>
            <a:ext cx="733945" cy="276999"/>
          </a:xfrm>
          <a:prstGeom prst="rect">
            <a:avLst/>
          </a:prstGeom>
          <a:noFill/>
        </p:spPr>
        <p:txBody>
          <a:bodyPr wrap="none" rtlCol="0">
            <a:spAutoFit/>
          </a:bodyPr>
          <a:lstStyle/>
          <a:p>
            <a:pPr algn="ctr"/>
            <a:r>
              <a:rPr lang="ja-JP" altLang="en-US" sz="1200" dirty="0" smtClean="0"/>
              <a:t>番号　</a:t>
            </a:r>
            <a:r>
              <a:rPr lang="en-US" altLang="ja-JP" sz="1200" dirty="0" smtClean="0"/>
              <a:t>↓</a:t>
            </a:r>
            <a:endParaRPr kumimoji="1" lang="ja-JP" altLang="en-US" sz="1200" dirty="0"/>
          </a:p>
        </p:txBody>
      </p:sp>
      <p:sp>
        <p:nvSpPr>
          <p:cNvPr id="48" name="テキスト ボックス 47"/>
          <p:cNvSpPr txBox="1"/>
          <p:nvPr/>
        </p:nvSpPr>
        <p:spPr>
          <a:xfrm>
            <a:off x="7731177" y="1272301"/>
            <a:ext cx="572617" cy="338554"/>
          </a:xfrm>
          <a:prstGeom prst="rect">
            <a:avLst/>
          </a:prstGeom>
          <a:noFill/>
        </p:spPr>
        <p:txBody>
          <a:bodyPr wrap="square" rtlCol="0">
            <a:spAutoFit/>
          </a:bodyPr>
          <a:lstStyle/>
          <a:p>
            <a:pPr algn="ctr"/>
            <a:r>
              <a:rPr kumimoji="1" lang="en-US" altLang="ja-JP" sz="800" dirty="0" smtClean="0"/>
              <a:t>◎〇</a:t>
            </a:r>
            <a:r>
              <a:rPr lang="en-US" altLang="ja-JP" sz="800" dirty="0" smtClean="0"/>
              <a:t>△</a:t>
            </a:r>
          </a:p>
          <a:p>
            <a:pPr algn="ctr"/>
            <a:r>
              <a:rPr lang="en-US" altLang="ja-JP" sz="800" dirty="0" smtClean="0"/>
              <a:t>↓</a:t>
            </a:r>
            <a:endParaRPr kumimoji="1" lang="ja-JP" altLang="en-US" sz="800" dirty="0"/>
          </a:p>
        </p:txBody>
      </p:sp>
      <p:sp>
        <p:nvSpPr>
          <p:cNvPr id="49" name="テキスト ボックス 48"/>
          <p:cNvSpPr txBox="1"/>
          <p:nvPr/>
        </p:nvSpPr>
        <p:spPr>
          <a:xfrm>
            <a:off x="267593" y="443773"/>
            <a:ext cx="5507788" cy="369332"/>
          </a:xfrm>
          <a:prstGeom prst="rect">
            <a:avLst/>
          </a:prstGeom>
          <a:noFill/>
        </p:spPr>
        <p:txBody>
          <a:bodyPr wrap="none" rtlCol="0">
            <a:spAutoFit/>
          </a:bodyPr>
          <a:lstStyle/>
          <a:p>
            <a:r>
              <a:rPr lang="ja-JP" altLang="en-US" dirty="0" smtClean="0">
                <a:latin typeface="メイリオ"/>
                <a:ea typeface="メイリオ"/>
                <a:cs typeface="メイリオ"/>
              </a:rPr>
              <a:t>ワークシート（４</a:t>
            </a:r>
            <a:r>
              <a:rPr lang="en-US" altLang="ja-JP" dirty="0" smtClean="0">
                <a:latin typeface="メイリオ"/>
                <a:ea typeface="メイリオ"/>
                <a:cs typeface="メイリオ"/>
              </a:rPr>
              <a:t>-1</a:t>
            </a:r>
            <a:r>
              <a:rPr lang="ja-JP" altLang="en-US" dirty="0" smtClean="0">
                <a:latin typeface="メイリオ"/>
                <a:ea typeface="メイリオ"/>
                <a:cs typeface="メイリオ"/>
              </a:rPr>
              <a:t>）　タスクを整理してみよう！</a:t>
            </a:r>
            <a:endParaRPr lang="en-US" altLang="ja-JP" dirty="0" smtClean="0">
              <a:latin typeface="メイリオ"/>
              <a:ea typeface="メイリオ"/>
              <a:cs typeface="メイリオ"/>
            </a:endParaRPr>
          </a:p>
        </p:txBody>
      </p:sp>
    </p:spTree>
    <p:extLst>
      <p:ext uri="{BB962C8B-B14F-4D97-AF65-F5344CB8AC3E}">
        <p14:creationId xmlns:p14="http://schemas.microsoft.com/office/powerpoint/2010/main" val="2665340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303794" y="942659"/>
            <a:ext cx="572613" cy="3338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難易</a:t>
            </a:r>
            <a:endParaRPr kumimoji="1" lang="ja-JP" altLang="en-US" sz="1200" dirty="0"/>
          </a:p>
        </p:txBody>
      </p:sp>
      <p:sp>
        <p:nvSpPr>
          <p:cNvPr id="6" name="正方形/長方形 5"/>
          <p:cNvSpPr/>
          <p:nvPr/>
        </p:nvSpPr>
        <p:spPr>
          <a:xfrm>
            <a:off x="267592" y="942659"/>
            <a:ext cx="827420" cy="3338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優先順位</a:t>
            </a:r>
            <a:endParaRPr kumimoji="1" lang="ja-JP" altLang="en-US" sz="1200" dirty="0"/>
          </a:p>
        </p:txBody>
      </p:sp>
      <p:sp>
        <p:nvSpPr>
          <p:cNvPr id="11" name="正方形/長方形 10"/>
          <p:cNvSpPr/>
          <p:nvPr/>
        </p:nvSpPr>
        <p:spPr>
          <a:xfrm>
            <a:off x="1095011" y="942659"/>
            <a:ext cx="6636169" cy="3338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タスク内容</a:t>
            </a:r>
            <a:endParaRPr kumimoji="1" lang="ja-JP" altLang="en-US" sz="1200" dirty="0"/>
          </a:p>
        </p:txBody>
      </p:sp>
      <p:sp>
        <p:nvSpPr>
          <p:cNvPr id="12" name="正方形/長方形 11"/>
          <p:cNvSpPr/>
          <p:nvPr/>
        </p:nvSpPr>
        <p:spPr>
          <a:xfrm>
            <a:off x="7731181" y="942659"/>
            <a:ext cx="572613" cy="3338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重要</a:t>
            </a:r>
            <a:endParaRPr kumimoji="1" lang="ja-JP" altLang="en-US" sz="1200" dirty="0"/>
          </a:p>
        </p:txBody>
      </p:sp>
      <p:sp>
        <p:nvSpPr>
          <p:cNvPr id="17" name="正方形/長方形 16"/>
          <p:cNvSpPr/>
          <p:nvPr/>
        </p:nvSpPr>
        <p:spPr>
          <a:xfrm>
            <a:off x="8303792" y="1584935"/>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18" name="正方形/長方形 17"/>
          <p:cNvSpPr/>
          <p:nvPr/>
        </p:nvSpPr>
        <p:spPr>
          <a:xfrm>
            <a:off x="267590" y="1584935"/>
            <a:ext cx="827420"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19" name="正方形/長方形 18"/>
          <p:cNvSpPr/>
          <p:nvPr/>
        </p:nvSpPr>
        <p:spPr>
          <a:xfrm>
            <a:off x="1095009" y="1584935"/>
            <a:ext cx="6636169"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sz="1200" dirty="0"/>
          </a:p>
        </p:txBody>
      </p:sp>
      <p:sp>
        <p:nvSpPr>
          <p:cNvPr id="20" name="正方形/長方形 19"/>
          <p:cNvSpPr/>
          <p:nvPr/>
        </p:nvSpPr>
        <p:spPr>
          <a:xfrm>
            <a:off x="7731179" y="1584935"/>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21" name="正方形/長方形 20"/>
          <p:cNvSpPr/>
          <p:nvPr/>
        </p:nvSpPr>
        <p:spPr>
          <a:xfrm>
            <a:off x="8303795" y="2299930"/>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22" name="正方形/長方形 21"/>
          <p:cNvSpPr/>
          <p:nvPr/>
        </p:nvSpPr>
        <p:spPr>
          <a:xfrm>
            <a:off x="267593" y="2299930"/>
            <a:ext cx="827420"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23" name="正方形/長方形 22"/>
          <p:cNvSpPr/>
          <p:nvPr/>
        </p:nvSpPr>
        <p:spPr>
          <a:xfrm>
            <a:off x="1095012" y="2299930"/>
            <a:ext cx="6636169"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sz="1200" dirty="0"/>
          </a:p>
        </p:txBody>
      </p:sp>
      <p:sp>
        <p:nvSpPr>
          <p:cNvPr id="24" name="正方形/長方形 23"/>
          <p:cNvSpPr/>
          <p:nvPr/>
        </p:nvSpPr>
        <p:spPr>
          <a:xfrm>
            <a:off x="7731182" y="2299930"/>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25" name="正方形/長方形 24"/>
          <p:cNvSpPr/>
          <p:nvPr/>
        </p:nvSpPr>
        <p:spPr>
          <a:xfrm>
            <a:off x="8303792" y="3014925"/>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26" name="正方形/長方形 25"/>
          <p:cNvSpPr/>
          <p:nvPr/>
        </p:nvSpPr>
        <p:spPr>
          <a:xfrm>
            <a:off x="267590" y="3014925"/>
            <a:ext cx="827420"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27" name="正方形/長方形 26"/>
          <p:cNvSpPr/>
          <p:nvPr/>
        </p:nvSpPr>
        <p:spPr>
          <a:xfrm>
            <a:off x="1095009" y="3014925"/>
            <a:ext cx="6636169"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sz="1200" dirty="0"/>
          </a:p>
        </p:txBody>
      </p:sp>
      <p:sp>
        <p:nvSpPr>
          <p:cNvPr id="28" name="正方形/長方形 27"/>
          <p:cNvSpPr/>
          <p:nvPr/>
        </p:nvSpPr>
        <p:spPr>
          <a:xfrm>
            <a:off x="7731179" y="3014925"/>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29" name="正方形/長方形 28"/>
          <p:cNvSpPr/>
          <p:nvPr/>
        </p:nvSpPr>
        <p:spPr>
          <a:xfrm>
            <a:off x="8303795" y="3729920"/>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30" name="正方形/長方形 29"/>
          <p:cNvSpPr/>
          <p:nvPr/>
        </p:nvSpPr>
        <p:spPr>
          <a:xfrm>
            <a:off x="267593" y="3729920"/>
            <a:ext cx="827420"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31" name="正方形/長方形 30"/>
          <p:cNvSpPr/>
          <p:nvPr/>
        </p:nvSpPr>
        <p:spPr>
          <a:xfrm>
            <a:off x="1095012" y="3729920"/>
            <a:ext cx="6636169"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sz="1200" dirty="0"/>
          </a:p>
        </p:txBody>
      </p:sp>
      <p:sp>
        <p:nvSpPr>
          <p:cNvPr id="32" name="正方形/長方形 31"/>
          <p:cNvSpPr/>
          <p:nvPr/>
        </p:nvSpPr>
        <p:spPr>
          <a:xfrm>
            <a:off x="7731182" y="3729920"/>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33" name="正方形/長方形 32"/>
          <p:cNvSpPr/>
          <p:nvPr/>
        </p:nvSpPr>
        <p:spPr>
          <a:xfrm>
            <a:off x="8303793" y="4444915"/>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34" name="正方形/長方形 33"/>
          <p:cNvSpPr/>
          <p:nvPr/>
        </p:nvSpPr>
        <p:spPr>
          <a:xfrm>
            <a:off x="267591" y="4444915"/>
            <a:ext cx="827420"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35" name="正方形/長方形 34"/>
          <p:cNvSpPr/>
          <p:nvPr/>
        </p:nvSpPr>
        <p:spPr>
          <a:xfrm>
            <a:off x="1095010" y="4444915"/>
            <a:ext cx="6636169"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sz="1200" dirty="0"/>
          </a:p>
        </p:txBody>
      </p:sp>
      <p:sp>
        <p:nvSpPr>
          <p:cNvPr id="36" name="正方形/長方形 35"/>
          <p:cNvSpPr/>
          <p:nvPr/>
        </p:nvSpPr>
        <p:spPr>
          <a:xfrm>
            <a:off x="7731180" y="4444915"/>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37" name="正方形/長方形 36"/>
          <p:cNvSpPr/>
          <p:nvPr/>
        </p:nvSpPr>
        <p:spPr>
          <a:xfrm>
            <a:off x="8303795" y="5159910"/>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38" name="正方形/長方形 37"/>
          <p:cNvSpPr/>
          <p:nvPr/>
        </p:nvSpPr>
        <p:spPr>
          <a:xfrm>
            <a:off x="267593" y="5159910"/>
            <a:ext cx="827420"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39" name="正方形/長方形 38"/>
          <p:cNvSpPr/>
          <p:nvPr/>
        </p:nvSpPr>
        <p:spPr>
          <a:xfrm>
            <a:off x="1095012" y="5159910"/>
            <a:ext cx="6636169"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sz="1200" dirty="0"/>
          </a:p>
        </p:txBody>
      </p:sp>
      <p:sp>
        <p:nvSpPr>
          <p:cNvPr id="40" name="正方形/長方形 39"/>
          <p:cNvSpPr/>
          <p:nvPr/>
        </p:nvSpPr>
        <p:spPr>
          <a:xfrm>
            <a:off x="7731182" y="5159910"/>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41" name="正方形/長方形 40"/>
          <p:cNvSpPr/>
          <p:nvPr/>
        </p:nvSpPr>
        <p:spPr>
          <a:xfrm>
            <a:off x="8303795" y="5874905"/>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42" name="正方形/長方形 41"/>
          <p:cNvSpPr/>
          <p:nvPr/>
        </p:nvSpPr>
        <p:spPr>
          <a:xfrm>
            <a:off x="267593" y="5874905"/>
            <a:ext cx="827420"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43" name="正方形/長方形 42"/>
          <p:cNvSpPr/>
          <p:nvPr/>
        </p:nvSpPr>
        <p:spPr>
          <a:xfrm>
            <a:off x="1095012" y="5874905"/>
            <a:ext cx="6636169"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kumimoji="1" lang="ja-JP" altLang="en-US" sz="1200" dirty="0"/>
          </a:p>
        </p:txBody>
      </p:sp>
      <p:sp>
        <p:nvSpPr>
          <p:cNvPr id="44" name="正方形/長方形 43"/>
          <p:cNvSpPr/>
          <p:nvPr/>
        </p:nvSpPr>
        <p:spPr>
          <a:xfrm>
            <a:off x="7731182" y="5874905"/>
            <a:ext cx="572613" cy="714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p>
        </p:txBody>
      </p:sp>
      <p:sp>
        <p:nvSpPr>
          <p:cNvPr id="45" name="テキスト ボックス 44"/>
          <p:cNvSpPr txBox="1"/>
          <p:nvPr/>
        </p:nvSpPr>
        <p:spPr>
          <a:xfrm>
            <a:off x="1983502" y="1276511"/>
            <a:ext cx="4826962" cy="276999"/>
          </a:xfrm>
          <a:prstGeom prst="rect">
            <a:avLst/>
          </a:prstGeom>
          <a:noFill/>
        </p:spPr>
        <p:txBody>
          <a:bodyPr wrap="none" rtlCol="0">
            <a:spAutoFit/>
          </a:bodyPr>
          <a:lstStyle/>
          <a:p>
            <a:pPr algn="ctr"/>
            <a:r>
              <a:rPr kumimoji="1" lang="ja-JP" altLang="en-US" sz="1200" dirty="0" smtClean="0"/>
              <a:t>プロジェクト／提案を成功させるために実施すべきタスクとその実施内容</a:t>
            </a:r>
            <a:endParaRPr kumimoji="1" lang="ja-JP" altLang="en-US" sz="1200" dirty="0"/>
          </a:p>
        </p:txBody>
      </p:sp>
      <p:sp>
        <p:nvSpPr>
          <p:cNvPr id="46" name="テキスト ボックス 45"/>
          <p:cNvSpPr txBox="1"/>
          <p:nvPr/>
        </p:nvSpPr>
        <p:spPr>
          <a:xfrm>
            <a:off x="8241749" y="1276511"/>
            <a:ext cx="699771" cy="338554"/>
          </a:xfrm>
          <a:prstGeom prst="rect">
            <a:avLst/>
          </a:prstGeom>
          <a:noFill/>
        </p:spPr>
        <p:txBody>
          <a:bodyPr wrap="square" rtlCol="0">
            <a:spAutoFit/>
          </a:bodyPr>
          <a:lstStyle/>
          <a:p>
            <a:pPr algn="ctr"/>
            <a:r>
              <a:rPr lang="ja-JP" altLang="en-US" sz="800" dirty="0" smtClean="0"/>
              <a:t>高・中・低</a:t>
            </a:r>
            <a:endParaRPr lang="en-US" altLang="ja-JP" sz="800" dirty="0" smtClean="0"/>
          </a:p>
          <a:p>
            <a:pPr algn="ctr"/>
            <a:r>
              <a:rPr lang="en-US" altLang="ja-JP" sz="800" dirty="0" smtClean="0"/>
              <a:t>↓</a:t>
            </a:r>
            <a:endParaRPr kumimoji="1" lang="ja-JP" altLang="en-US" sz="800" dirty="0"/>
          </a:p>
        </p:txBody>
      </p:sp>
      <p:sp>
        <p:nvSpPr>
          <p:cNvPr id="47" name="テキスト ボックス 46"/>
          <p:cNvSpPr txBox="1"/>
          <p:nvPr/>
        </p:nvSpPr>
        <p:spPr>
          <a:xfrm>
            <a:off x="267611" y="1276511"/>
            <a:ext cx="733945" cy="276999"/>
          </a:xfrm>
          <a:prstGeom prst="rect">
            <a:avLst/>
          </a:prstGeom>
          <a:noFill/>
        </p:spPr>
        <p:txBody>
          <a:bodyPr wrap="none" rtlCol="0">
            <a:spAutoFit/>
          </a:bodyPr>
          <a:lstStyle/>
          <a:p>
            <a:pPr algn="ctr"/>
            <a:r>
              <a:rPr lang="ja-JP" altLang="en-US" sz="1200" dirty="0" smtClean="0"/>
              <a:t>番号　</a:t>
            </a:r>
            <a:r>
              <a:rPr lang="en-US" altLang="ja-JP" sz="1200" dirty="0" smtClean="0"/>
              <a:t>↓</a:t>
            </a:r>
            <a:endParaRPr kumimoji="1" lang="ja-JP" altLang="en-US" sz="1200" dirty="0"/>
          </a:p>
        </p:txBody>
      </p:sp>
      <p:sp>
        <p:nvSpPr>
          <p:cNvPr id="48" name="テキスト ボックス 47"/>
          <p:cNvSpPr txBox="1"/>
          <p:nvPr/>
        </p:nvSpPr>
        <p:spPr>
          <a:xfrm>
            <a:off x="7731177" y="1272301"/>
            <a:ext cx="572617" cy="338554"/>
          </a:xfrm>
          <a:prstGeom prst="rect">
            <a:avLst/>
          </a:prstGeom>
          <a:noFill/>
        </p:spPr>
        <p:txBody>
          <a:bodyPr wrap="square" rtlCol="0">
            <a:spAutoFit/>
          </a:bodyPr>
          <a:lstStyle/>
          <a:p>
            <a:pPr algn="ctr"/>
            <a:r>
              <a:rPr kumimoji="1" lang="en-US" altLang="ja-JP" sz="800" dirty="0" smtClean="0"/>
              <a:t>◎〇</a:t>
            </a:r>
            <a:r>
              <a:rPr lang="en-US" altLang="ja-JP" sz="800" dirty="0" smtClean="0"/>
              <a:t>△</a:t>
            </a:r>
          </a:p>
          <a:p>
            <a:pPr algn="ctr"/>
            <a:r>
              <a:rPr lang="en-US" altLang="ja-JP" sz="800" dirty="0" smtClean="0"/>
              <a:t>↓</a:t>
            </a:r>
            <a:endParaRPr kumimoji="1" lang="ja-JP" altLang="en-US" sz="800" dirty="0"/>
          </a:p>
        </p:txBody>
      </p:sp>
      <p:sp>
        <p:nvSpPr>
          <p:cNvPr id="49" name="テキスト ボックス 48"/>
          <p:cNvSpPr txBox="1"/>
          <p:nvPr/>
        </p:nvSpPr>
        <p:spPr>
          <a:xfrm>
            <a:off x="267593" y="443773"/>
            <a:ext cx="5507788" cy="369332"/>
          </a:xfrm>
          <a:prstGeom prst="rect">
            <a:avLst/>
          </a:prstGeom>
          <a:noFill/>
        </p:spPr>
        <p:txBody>
          <a:bodyPr wrap="none" rtlCol="0">
            <a:spAutoFit/>
          </a:bodyPr>
          <a:lstStyle/>
          <a:p>
            <a:r>
              <a:rPr lang="ja-JP" altLang="en-US" dirty="0" smtClean="0">
                <a:latin typeface="メイリオ"/>
                <a:ea typeface="メイリオ"/>
                <a:cs typeface="メイリオ"/>
              </a:rPr>
              <a:t>ワークシート（４</a:t>
            </a:r>
            <a:r>
              <a:rPr lang="en-US" altLang="ja-JP" dirty="0" smtClean="0">
                <a:latin typeface="メイリオ"/>
                <a:ea typeface="メイリオ"/>
                <a:cs typeface="メイリオ"/>
              </a:rPr>
              <a:t>-2</a:t>
            </a:r>
            <a:r>
              <a:rPr lang="ja-JP" altLang="en-US" dirty="0" smtClean="0">
                <a:latin typeface="メイリオ"/>
                <a:ea typeface="メイリオ"/>
                <a:cs typeface="メイリオ"/>
              </a:rPr>
              <a:t>）　タスクを整理してみよう！</a:t>
            </a:r>
            <a:endParaRPr lang="en-US" altLang="ja-JP" dirty="0" smtClean="0">
              <a:latin typeface="メイリオ"/>
              <a:ea typeface="メイリオ"/>
              <a:cs typeface="メイリオ"/>
            </a:endParaRPr>
          </a:p>
        </p:txBody>
      </p:sp>
    </p:spTree>
    <p:extLst>
      <p:ext uri="{BB962C8B-B14F-4D97-AF65-F5344CB8AC3E}">
        <p14:creationId xmlns:p14="http://schemas.microsoft.com/office/powerpoint/2010/main" val="1704576273"/>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1407</TotalTime>
  <Words>303</Words>
  <Application>Microsoft Macintosh PowerPoint</Application>
  <PresentationFormat>画面に合わせる (4:3)</PresentationFormat>
  <Paragraphs>64</Paragraphs>
  <Slides>5</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Calibri</vt:lpstr>
      <vt:lpstr>ＭＳ Ｐゴシック</vt:lpstr>
      <vt:lpstr>Wingdings</vt:lpstr>
      <vt:lpstr>メイリオ</vt:lpstr>
      <vt:lpstr>Arial</vt:lpstr>
      <vt:lpstr>ホワイト</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NetCommerce</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斎藤 昌義</dc:creator>
  <cp:lastModifiedBy>斎藤昌義</cp:lastModifiedBy>
  <cp:revision>20</cp:revision>
  <cp:lastPrinted>2014-06-16T01:51:31Z</cp:lastPrinted>
  <dcterms:created xsi:type="dcterms:W3CDTF">2014-06-16T01:50:55Z</dcterms:created>
  <dcterms:modified xsi:type="dcterms:W3CDTF">2016-12-09T00:46:42Z</dcterms:modified>
</cp:coreProperties>
</file>