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 id="2147484413" r:id="rId2"/>
  </p:sldMasterIdLst>
  <p:notesMasterIdLst>
    <p:notesMasterId r:id="rId16"/>
  </p:notesMasterIdLst>
  <p:handoutMasterIdLst>
    <p:handoutMasterId r:id="rId17"/>
  </p:handoutMasterIdLst>
  <p:sldIdLst>
    <p:sldId id="752" r:id="rId3"/>
    <p:sldId id="753" r:id="rId4"/>
    <p:sldId id="764" r:id="rId5"/>
    <p:sldId id="754" r:id="rId6"/>
    <p:sldId id="755" r:id="rId7"/>
    <p:sldId id="769" r:id="rId8"/>
    <p:sldId id="770" r:id="rId9"/>
    <p:sldId id="771" r:id="rId10"/>
    <p:sldId id="765" r:id="rId11"/>
    <p:sldId id="768" r:id="rId12"/>
    <p:sldId id="767" r:id="rId13"/>
    <p:sldId id="759" r:id="rId14"/>
    <p:sldId id="760" r:id="rId15"/>
  </p:sldIdLst>
  <p:sldSz cx="9144000" cy="6858000" type="screen4x3"/>
  <p:notesSz cx="6735763" cy="9799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9"/>
    <a:srgbClr val="FF9933"/>
    <a:srgbClr val="4168A7"/>
    <a:srgbClr val="CC3300"/>
    <a:srgbClr val="FF3300"/>
    <a:srgbClr val="83A0CF"/>
    <a:srgbClr val="FFA893"/>
    <a:srgbClr val="BED3FE"/>
    <a:srgbClr val="5F84C1"/>
    <a:srgbClr val="C4E5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334" autoAdjust="0"/>
    <p:restoredTop sz="97436" autoAdjust="0"/>
  </p:normalViewPr>
  <p:slideViewPr>
    <p:cSldViewPr>
      <p:cViewPr>
        <p:scale>
          <a:sx n="95" d="100"/>
          <a:sy n="95" d="100"/>
        </p:scale>
        <p:origin x="-186" y="16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0538"/>
          </a:xfrm>
          <a:prstGeom prst="rect">
            <a:avLst/>
          </a:prstGeom>
        </p:spPr>
        <p:txBody>
          <a:bodyPr vert="horz" lIns="91440" tIns="45720" rIns="91440" bIns="45720" rtlCol="0"/>
          <a:lstStyle>
            <a:lvl1pPr algn="r">
              <a:defRPr sz="1200">
                <a:ea typeface="ＭＳ Ｐゴシック" pitchFamily="50" charset="-128"/>
              </a:defRPr>
            </a:lvl1pPr>
          </a:lstStyle>
          <a:p>
            <a:pPr>
              <a:defRPr/>
            </a:pPr>
            <a:fld id="{0AA14E4A-D519-4207-AB9F-25D9B750305D}" type="datetimeFigureOut">
              <a:rPr lang="ja-JP" altLang="en-US"/>
              <a:pPr>
                <a:defRPr/>
              </a:pPr>
              <a:t>2013/11/20</a:t>
            </a:fld>
            <a:endParaRPr lang="ja-JP" altLang="en-US"/>
          </a:p>
        </p:txBody>
      </p:sp>
      <p:sp>
        <p:nvSpPr>
          <p:cNvPr id="4" name="フッター プレースホルダ 3"/>
          <p:cNvSpPr>
            <a:spLocks noGrp="1"/>
          </p:cNvSpPr>
          <p:nvPr>
            <p:ph type="ftr" sz="quarter" idx="2"/>
          </p:nvPr>
        </p:nvSpPr>
        <p:spPr>
          <a:xfrm>
            <a:off x="0" y="9307513"/>
            <a:ext cx="2919413" cy="490537"/>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07513"/>
            <a:ext cx="2919412" cy="490537"/>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9E656511-CDE8-4CA9-BEA6-D2871B19B697}" type="slidenum">
              <a:rPr lang="ja-JP" altLang="en-US"/>
              <a:pPr>
                <a:defRPr/>
              </a:pPr>
              <a:t>‹#›</a:t>
            </a:fld>
            <a:endParaRPr lang="ja-JP" altLang="en-US"/>
          </a:p>
        </p:txBody>
      </p:sp>
    </p:spTree>
    <p:extLst>
      <p:ext uri="{BB962C8B-B14F-4D97-AF65-F5344CB8AC3E}">
        <p14:creationId xmlns:p14="http://schemas.microsoft.com/office/powerpoint/2010/main" val="57847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0538"/>
          </a:xfrm>
          <a:prstGeom prst="rect">
            <a:avLst/>
          </a:prstGeom>
        </p:spPr>
        <p:txBody>
          <a:bodyPr vert="horz" lIns="91440" tIns="45720" rIns="91440" bIns="45720" rtlCol="0"/>
          <a:lstStyle>
            <a:lvl1pPr algn="r">
              <a:defRPr sz="1200">
                <a:ea typeface="ＭＳ Ｐゴシック" charset="-128"/>
              </a:defRPr>
            </a:lvl1pPr>
          </a:lstStyle>
          <a:p>
            <a:pPr>
              <a:defRPr/>
            </a:pPr>
            <a:fld id="{3B6DFC2A-5616-47D2-9589-8F842B3FCC91}" type="datetimeFigureOut">
              <a:rPr lang="ja-JP" altLang="en-US"/>
              <a:pPr>
                <a:defRPr/>
              </a:pPr>
              <a:t>2013/11/20</a:t>
            </a:fld>
            <a:endParaRPr lang="ja-JP" altLang="en-US"/>
          </a:p>
        </p:txBody>
      </p:sp>
      <p:sp>
        <p:nvSpPr>
          <p:cNvPr id="4" name="スライド イメージ プレースホルダ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54550"/>
            <a:ext cx="5389563" cy="441007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07513"/>
            <a:ext cx="2919413" cy="49053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07513"/>
            <a:ext cx="2919412" cy="490537"/>
          </a:xfrm>
          <a:prstGeom prst="rect">
            <a:avLst/>
          </a:prstGeom>
        </p:spPr>
        <p:txBody>
          <a:bodyPr vert="horz" lIns="91440" tIns="45720" rIns="91440" bIns="45720" rtlCol="0" anchor="b"/>
          <a:lstStyle>
            <a:lvl1pPr algn="r">
              <a:defRPr sz="1200">
                <a:ea typeface="ＭＳ Ｐゴシック" charset="-128"/>
              </a:defRPr>
            </a:lvl1pPr>
          </a:lstStyle>
          <a:p>
            <a:pPr>
              <a:defRPr/>
            </a:pPr>
            <a:fld id="{176AC7E5-8118-4582-812F-16B79581149B}" type="slidenum">
              <a:rPr lang="ja-JP" altLang="en-US"/>
              <a:pPr>
                <a:defRPr/>
              </a:pPr>
              <a:t>‹#›</a:t>
            </a:fld>
            <a:endParaRPr lang="ja-JP" altLang="en-US"/>
          </a:p>
        </p:txBody>
      </p:sp>
    </p:spTree>
    <p:extLst>
      <p:ext uri="{BB962C8B-B14F-4D97-AF65-F5344CB8AC3E}">
        <p14:creationId xmlns:p14="http://schemas.microsoft.com/office/powerpoint/2010/main" val="725371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6042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0B18D3F-269F-4971-BC47-6C75E5AA44F3}" type="slidenum">
              <a:rPr lang="ja-JP" altLang="en-US" smtClean="0"/>
              <a:pPr eaLnBrk="1" hangingPunct="1"/>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正方形/長方形 1"/>
          <p:cNvSpPr/>
          <p:nvPr userDrawn="1"/>
        </p:nvSpPr>
        <p:spPr bwMode="auto">
          <a:xfrm>
            <a:off x="755576" y="717472"/>
            <a:ext cx="7632848" cy="5400600"/>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 name="Text Box 13"/>
          <p:cNvSpPr txBox="1">
            <a:spLocks noChangeArrowheads="1"/>
          </p:cNvSpPr>
          <p:nvPr/>
        </p:nvSpPr>
        <p:spPr bwMode="auto">
          <a:xfrm>
            <a:off x="6588224" y="-1"/>
            <a:ext cx="255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200" dirty="0" smtClean="0">
                <a:latin typeface="+mj-ea"/>
                <a:ea typeface="+mj-ea"/>
              </a:rPr>
              <a:t>IT</a:t>
            </a:r>
            <a:r>
              <a:rPr lang="ja-JP" altLang="en-US" sz="1200" dirty="0" smtClean="0">
                <a:latin typeface="+mj-ea"/>
                <a:ea typeface="+mj-ea"/>
              </a:rPr>
              <a:t>ソリューション塾　講義資料</a:t>
            </a:r>
          </a:p>
        </p:txBody>
      </p:sp>
      <p:sp>
        <p:nvSpPr>
          <p:cNvPr id="13" name="Line 17"/>
          <p:cNvSpPr>
            <a:spLocks noChangeShapeType="1"/>
          </p:cNvSpPr>
          <p:nvPr/>
        </p:nvSpPr>
        <p:spPr bwMode="auto">
          <a:xfrm>
            <a:off x="457200" y="3352800"/>
            <a:ext cx="13716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正方形/長方形 14"/>
          <p:cNvSpPr/>
          <p:nvPr userDrawn="1"/>
        </p:nvSpPr>
        <p:spPr bwMode="auto">
          <a:xfrm>
            <a:off x="755576" y="1916832"/>
            <a:ext cx="7632848" cy="31573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68996" name="Rectangle 4"/>
          <p:cNvSpPr>
            <a:spLocks noGrp="1" noChangeArrowheads="1"/>
          </p:cNvSpPr>
          <p:nvPr>
            <p:ph type="ctrTitle"/>
          </p:nvPr>
        </p:nvSpPr>
        <p:spPr>
          <a:xfrm>
            <a:off x="1" y="2960572"/>
            <a:ext cx="9143999" cy="914400"/>
          </a:xfrm>
        </p:spPr>
        <p:txBody>
          <a:bodyPr/>
          <a:lstStyle>
            <a:lvl1pPr algn="ctr">
              <a:defRPr>
                <a:solidFill>
                  <a:schemeClr val="bg1"/>
                </a:solidFill>
              </a:defRPr>
            </a:lvl1pPr>
          </a:lstStyle>
          <a:p>
            <a:r>
              <a:rPr lang="ja-JP" altLang="en-US" dirty="0" smtClean="0"/>
              <a:t>マスタ タイトルの書式設定</a:t>
            </a:r>
            <a:endParaRPr lang="ja-JP" altLang="en-US" dirty="0"/>
          </a:p>
        </p:txBody>
      </p:sp>
      <p:sp>
        <p:nvSpPr>
          <p:cNvPr id="14" name="Text Box 24"/>
          <p:cNvSpPr txBox="1">
            <a:spLocks noChangeArrowheads="1"/>
          </p:cNvSpPr>
          <p:nvPr userDrawn="1"/>
        </p:nvSpPr>
        <p:spPr bwMode="auto">
          <a:xfrm>
            <a:off x="5849507" y="6657116"/>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smtClean="0"/>
              <a:t>© 2009-13,all rights reserved by NetCommerce &amp; applied marketing</a:t>
            </a:r>
          </a:p>
        </p:txBody>
      </p:sp>
      <p:sp>
        <p:nvSpPr>
          <p:cNvPr id="8" name="正方形/長方形 7"/>
          <p:cNvSpPr/>
          <p:nvPr userDrawn="1"/>
        </p:nvSpPr>
        <p:spPr bwMode="auto">
          <a:xfrm>
            <a:off x="7496752" y="1916832"/>
            <a:ext cx="891671" cy="216024"/>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正方形/長方形 8"/>
          <p:cNvSpPr/>
          <p:nvPr userDrawn="1"/>
        </p:nvSpPr>
        <p:spPr bwMode="auto">
          <a:xfrm>
            <a:off x="6605081" y="1916832"/>
            <a:ext cx="891671" cy="21602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Tree>
    <p:extLst>
      <p:ext uri="{BB962C8B-B14F-4D97-AF65-F5344CB8AC3E}">
        <p14:creationId xmlns:p14="http://schemas.microsoft.com/office/powerpoint/2010/main" val="38097688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正方形/長方形 3"/>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smtClean="0"/>
              <a:t>© 2009-13,all rights reserved by NetCommerce &amp; applied marketing</a:t>
            </a:r>
          </a:p>
        </p:txBody>
      </p:sp>
    </p:spTree>
    <p:extLst>
      <p:ext uri="{BB962C8B-B14F-4D97-AF65-F5344CB8AC3E}">
        <p14:creationId xmlns:p14="http://schemas.microsoft.com/office/powerpoint/2010/main" val="6709932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7" name="正方形/長方形 6"/>
          <p:cNvSpPr/>
          <p:nvPr userDrawn="1"/>
        </p:nvSpPr>
        <p:spPr bwMode="auto">
          <a:xfrm>
            <a:off x="-4744" y="0"/>
            <a:ext cx="9148744" cy="6860362"/>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solidFill>
                  <a:schemeClr val="bg1"/>
                </a:solidFill>
              </a:rPr>
              <a:t>© 2009-13,all rights reserved by </a:t>
            </a:r>
            <a:r>
              <a:rPr lang="en-US" altLang="ja-JP" sz="800" dirty="0" err="1" smtClean="0">
                <a:solidFill>
                  <a:schemeClr val="bg1"/>
                </a:solidFill>
              </a:rPr>
              <a:t>NetCommerce</a:t>
            </a:r>
            <a:r>
              <a:rPr lang="en-US" altLang="ja-JP" sz="800" dirty="0" smtClean="0">
                <a:solidFill>
                  <a:schemeClr val="bg1"/>
                </a:solidFill>
              </a:rPr>
              <a:t> &amp; applied marketing</a:t>
            </a:r>
          </a:p>
        </p:txBody>
      </p:sp>
    </p:spTree>
    <p:extLst>
      <p:ext uri="{BB962C8B-B14F-4D97-AF65-F5344CB8AC3E}">
        <p14:creationId xmlns:p14="http://schemas.microsoft.com/office/powerpoint/2010/main" val="1083124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189053"/>
            <a:ext cx="8229600" cy="4525963"/>
          </a:xfrm>
          <a:prstGeom prst="rect">
            <a:avLst/>
          </a:prstGeom>
        </p:spPr>
        <p:txBody>
          <a:bodyPr/>
          <a:lstStyle>
            <a:lvl1pPr>
              <a:defRPr sz="2400" baseline="0">
                <a:solidFill>
                  <a:schemeClr val="accent4"/>
                </a:solidFill>
                <a:ea typeface="+mn-ea"/>
              </a:defRPr>
            </a:lvl1pPr>
            <a:lvl2pPr>
              <a:defRPr sz="2000" baseline="0">
                <a:solidFill>
                  <a:schemeClr val="accent4"/>
                </a:solidFill>
                <a:ea typeface="+mn-ea"/>
              </a:defRPr>
            </a:lvl2pPr>
            <a:lvl3pPr>
              <a:defRPr sz="2000" baseline="0">
                <a:solidFill>
                  <a:schemeClr val="accent4"/>
                </a:solidFill>
                <a:ea typeface="+mn-ea"/>
              </a:defRPr>
            </a:lvl3pPr>
            <a:lvl4pPr>
              <a:defRPr sz="1800" baseline="0">
                <a:solidFill>
                  <a:schemeClr val="accent4"/>
                </a:solidFill>
                <a:ea typeface="+mn-ea"/>
              </a:defRPr>
            </a:lvl4pPr>
            <a:lvl5pPr>
              <a:defRPr sz="1800" baseline="0">
                <a:solidFill>
                  <a:schemeClr val="accent4"/>
                </a:solidFill>
                <a:ea typeface="+mn-ea"/>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1440592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34018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1889066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8246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37063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88907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9158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152400"/>
            <a:ext cx="2133600" cy="5973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52400" y="152400"/>
            <a:ext cx="6248400" cy="59737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782472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正方形/長方形 8"/>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正方形/長方形 7"/>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 name="正方形/長方形 1"/>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26" name="Rectangle 16"/>
          <p:cNvSpPr>
            <a:spLocks noChangeArrowheads="1"/>
          </p:cNvSpPr>
          <p:nvPr/>
        </p:nvSpPr>
        <p:spPr bwMode="auto">
          <a:xfrm>
            <a:off x="0" y="0"/>
            <a:ext cx="9144000" cy="838200"/>
          </a:xfrm>
          <a:prstGeom prst="rect">
            <a:avLst/>
          </a:prstGeom>
          <a:solidFill>
            <a:schemeClr val="accent4"/>
          </a:solidFill>
          <a:ln>
            <a:noFill/>
          </a:ln>
          <a:extLst/>
        </p:spPr>
        <p:txBody>
          <a:bodyPr wrap="none" anchor="ctr"/>
          <a:lstStyle/>
          <a:p>
            <a:endParaRPr lang="ja-JP" altLang="en-US"/>
          </a:p>
        </p:txBody>
      </p:sp>
      <p:sp>
        <p:nvSpPr>
          <p:cNvPr id="1027" name="Rectangle 2"/>
          <p:cNvSpPr>
            <a:spLocks noGrp="1" noChangeArrowheads="1"/>
          </p:cNvSpPr>
          <p:nvPr>
            <p:ph type="title"/>
          </p:nvPr>
        </p:nvSpPr>
        <p:spPr bwMode="auto">
          <a:xfrm>
            <a:off x="152400" y="152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29" name="Text Box 22"/>
          <p:cNvSpPr txBox="1">
            <a:spLocks noChangeArrowheads="1"/>
          </p:cNvSpPr>
          <p:nvPr/>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1030" name="Text Box 24"/>
          <p:cNvSpPr txBox="1">
            <a:spLocks noChangeArrowheads="1"/>
          </p:cNvSpPr>
          <p:nvPr/>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smtClean="0"/>
              <a:t>© 2009-13,all rights reserved by NetCommerce &amp; applied marketing</a:t>
            </a:r>
          </a:p>
        </p:txBody>
      </p:sp>
    </p:spTree>
  </p:cSld>
  <p:clrMap bg1="lt1" tx1="dk1" bg2="lt2" tx2="dk2" accent1="accent1" accent2="accent2" accent3="accent3" accent4="accent4" accent5="accent5" accent6="accent6" hlink="hlink" folHlink="folHlink"/>
  <p:sldLayoutIdLst>
    <p:sldLayoutId id="2147484411" r:id="rId1"/>
    <p:sldLayoutId id="2147484401" r:id="rId2"/>
    <p:sldLayoutId id="2147484404" r:id="rId3"/>
    <p:sldLayoutId id="2147484405" r:id="rId4"/>
    <p:sldLayoutId id="2147484406" r:id="rId5"/>
    <p:sldLayoutId id="2147484407" r:id="rId6"/>
    <p:sldLayoutId id="2147484408" r:id="rId7"/>
    <p:sldLayoutId id="2147484409" r:id="rId8"/>
    <p:sldLayoutId id="2147484410" r:id="rId9"/>
  </p:sldLayoutIdLst>
  <p:timing>
    <p:tnLst>
      <p:par>
        <p:cT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365978793"/>
      </p:ext>
    </p:extLst>
  </p:cSld>
  <p:clrMap bg1="lt1" tx1="dk1" bg2="lt2" tx2="dk2" accent1="accent1" accent2="accent2" accent3="accent3" accent4="accent4" accent5="accent5" accent6="accent6" hlink="hlink" folHlink="folHlink"/>
  <p:sldLayoutIdLst>
    <p:sldLayoutId id="2147484418" r:id="rId1"/>
    <p:sldLayoutId id="2147484419" r:id="rId2"/>
  </p:sldLayoutIdLst>
  <p:timing>
    <p:tnLst>
      <p:par>
        <p:cT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p:txBody>
          <a:bodyPr/>
          <a:lstStyle/>
          <a:p>
            <a:r>
              <a:rPr lang="en-US" altLang="ja-JP" dirty="0" err="1" smtClean="0"/>
              <a:t>PaaS</a:t>
            </a:r>
            <a:r>
              <a:rPr lang="ja-JP" altLang="en-US" dirty="0" smtClean="0"/>
              <a:t>の起源</a:t>
            </a:r>
          </a:p>
        </p:txBody>
      </p:sp>
    </p:spTree>
    <p:extLst>
      <p:ext uri="{BB962C8B-B14F-4D97-AF65-F5344CB8AC3E}">
        <p14:creationId xmlns:p14="http://schemas.microsoft.com/office/powerpoint/2010/main" val="485147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BaaS</a:t>
            </a:r>
            <a:r>
              <a:rPr kumimoji="1" lang="en-US" altLang="ja-JP" dirty="0" smtClean="0"/>
              <a:t> (Backend as a Service)/</a:t>
            </a:r>
            <a:r>
              <a:rPr lang="en-US" altLang="ja-JP" dirty="0" err="1"/>
              <a:t>M</a:t>
            </a:r>
            <a:r>
              <a:rPr kumimoji="1" lang="en-US" altLang="ja-JP" dirty="0" err="1" smtClean="0"/>
              <a:t>BaaS</a:t>
            </a:r>
            <a:endParaRPr kumimoji="1" lang="ja-JP" altLang="en-US" dirty="0"/>
          </a:p>
        </p:txBody>
      </p:sp>
      <p:sp>
        <p:nvSpPr>
          <p:cNvPr id="3" name="正方形/長方形 2"/>
          <p:cNvSpPr/>
          <p:nvPr/>
        </p:nvSpPr>
        <p:spPr bwMode="auto">
          <a:xfrm>
            <a:off x="323528" y="1271163"/>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アプリケーション</a:t>
            </a:r>
            <a:endParaRPr kumimoji="0" lang="en-US" altLang="ja-JP" sz="1400" dirty="0" smtClean="0">
              <a:latin typeface="+mn-lt"/>
              <a:ea typeface="+mn-ea"/>
            </a:endParaRPr>
          </a:p>
        </p:txBody>
      </p:sp>
      <p:sp>
        <p:nvSpPr>
          <p:cNvPr id="4" name="正方形/長方形 3"/>
          <p:cNvSpPr/>
          <p:nvPr/>
        </p:nvSpPr>
        <p:spPr bwMode="auto">
          <a:xfrm>
            <a:off x="323528" y="2266865"/>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ミドルウェア</a:t>
            </a:r>
            <a:endParaRPr kumimoji="0" lang="en-US" altLang="ja-JP" sz="1400" dirty="0" smtClean="0">
              <a:latin typeface="+mn-lt"/>
              <a:ea typeface="+mn-ea"/>
            </a:endParaRPr>
          </a:p>
        </p:txBody>
      </p:sp>
      <p:sp>
        <p:nvSpPr>
          <p:cNvPr id="5" name="正方形/長方形 4"/>
          <p:cNvSpPr/>
          <p:nvPr/>
        </p:nvSpPr>
        <p:spPr bwMode="auto">
          <a:xfrm>
            <a:off x="323528" y="3283361"/>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smtClean="0">
                <a:latin typeface="+mn-lt"/>
                <a:ea typeface="+mn-ea"/>
              </a:rPr>
              <a:t>OS</a:t>
            </a:r>
          </a:p>
        </p:txBody>
      </p:sp>
      <p:sp>
        <p:nvSpPr>
          <p:cNvPr id="6" name="正方形/長方形 5"/>
          <p:cNvSpPr/>
          <p:nvPr/>
        </p:nvSpPr>
        <p:spPr bwMode="auto">
          <a:xfrm>
            <a:off x="323528" y="4295499"/>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ハードウェア</a:t>
            </a:r>
            <a:endParaRPr kumimoji="0" lang="en-US" altLang="ja-JP" sz="1400" dirty="0" smtClean="0">
              <a:latin typeface="+mn-lt"/>
              <a:ea typeface="+mn-ea"/>
            </a:endParaRPr>
          </a:p>
        </p:txBody>
      </p:sp>
      <p:sp>
        <p:nvSpPr>
          <p:cNvPr id="7" name="正方形/長方形 6"/>
          <p:cNvSpPr/>
          <p:nvPr/>
        </p:nvSpPr>
        <p:spPr bwMode="auto">
          <a:xfrm rot="16200000">
            <a:off x="655365" y="2916586"/>
            <a:ext cx="3744416"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SaaS</a:t>
            </a:r>
            <a:endParaRPr kumimoji="0" lang="en-US" altLang="ja-JP" sz="4400" dirty="0" smtClean="0">
              <a:solidFill>
                <a:schemeClr val="bg1"/>
              </a:solidFill>
              <a:latin typeface="+mn-lt"/>
              <a:ea typeface="+mn-ea"/>
            </a:endParaRPr>
          </a:p>
        </p:txBody>
      </p:sp>
      <p:sp>
        <p:nvSpPr>
          <p:cNvPr id="8" name="正方形/長方形 7"/>
          <p:cNvSpPr/>
          <p:nvPr/>
        </p:nvSpPr>
        <p:spPr bwMode="auto">
          <a:xfrm rot="16200000">
            <a:off x="1933319" y="3420642"/>
            <a:ext cx="2736305"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PaaS</a:t>
            </a:r>
            <a:endParaRPr kumimoji="0" lang="en-US" altLang="ja-JP" sz="4400" dirty="0" smtClean="0">
              <a:solidFill>
                <a:schemeClr val="bg1"/>
              </a:solidFill>
              <a:latin typeface="+mn-lt"/>
              <a:ea typeface="+mn-ea"/>
            </a:endParaRPr>
          </a:p>
        </p:txBody>
      </p:sp>
      <p:sp>
        <p:nvSpPr>
          <p:cNvPr id="9" name="正方形/長方形 8"/>
          <p:cNvSpPr/>
          <p:nvPr/>
        </p:nvSpPr>
        <p:spPr bwMode="auto">
          <a:xfrm rot="16200000">
            <a:off x="3211275" y="3924696"/>
            <a:ext cx="1728191"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a:solidFill>
                  <a:schemeClr val="bg1"/>
                </a:solidFill>
                <a:latin typeface="+mn-lt"/>
                <a:ea typeface="+mn-ea"/>
              </a:rPr>
              <a:t>I</a:t>
            </a:r>
            <a:r>
              <a:rPr kumimoji="0" lang="en-US" altLang="ja-JP" sz="4400" dirty="0" err="1" smtClean="0">
                <a:solidFill>
                  <a:schemeClr val="bg1"/>
                </a:solidFill>
                <a:latin typeface="+mn-lt"/>
                <a:ea typeface="+mn-ea"/>
              </a:rPr>
              <a:t>aaS</a:t>
            </a:r>
            <a:endParaRPr kumimoji="0" lang="en-US" altLang="ja-JP" sz="4400" dirty="0" smtClean="0">
              <a:solidFill>
                <a:schemeClr val="bg1"/>
              </a:solidFill>
              <a:latin typeface="+mn-lt"/>
              <a:ea typeface="+mn-ea"/>
            </a:endParaRPr>
          </a:p>
        </p:txBody>
      </p:sp>
      <p:sp>
        <p:nvSpPr>
          <p:cNvPr id="10" name="正方形/長方形 9"/>
          <p:cNvSpPr/>
          <p:nvPr/>
        </p:nvSpPr>
        <p:spPr bwMode="auto">
          <a:xfrm rot="16200000">
            <a:off x="3193088" y="3132608"/>
            <a:ext cx="3312365" cy="597586"/>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BaaS</a:t>
            </a:r>
            <a:endParaRPr kumimoji="0" lang="en-US" altLang="ja-JP" sz="4400" dirty="0" smtClean="0">
              <a:solidFill>
                <a:schemeClr val="bg1"/>
              </a:solidFill>
              <a:latin typeface="+mn-lt"/>
              <a:ea typeface="+mn-ea"/>
            </a:endParaRPr>
          </a:p>
        </p:txBody>
      </p:sp>
      <p:sp>
        <p:nvSpPr>
          <p:cNvPr id="11" name="正方形/長方形 10"/>
          <p:cNvSpPr/>
          <p:nvPr/>
        </p:nvSpPr>
        <p:spPr bwMode="auto">
          <a:xfrm>
            <a:off x="306833" y="5303611"/>
            <a:ext cx="5472608" cy="936104"/>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err="1" smtClean="0">
                <a:latin typeface="+mn-lt"/>
                <a:ea typeface="+mn-ea"/>
              </a:rPr>
              <a:t>BaaS</a:t>
            </a:r>
            <a:r>
              <a:rPr kumimoji="0" lang="ja-JP" altLang="en-US" sz="1400" dirty="0" smtClean="0">
                <a:latin typeface="+mn-lt"/>
                <a:ea typeface="+mn-ea"/>
              </a:rPr>
              <a:t>は元々モバイル向けサービスとして発表されたが、最近ではモバイル用の</a:t>
            </a:r>
            <a:r>
              <a:rPr kumimoji="0" lang="en-US" altLang="ja-JP" sz="1400" dirty="0" err="1" smtClean="0">
                <a:latin typeface="+mn-lt"/>
                <a:ea typeface="+mn-ea"/>
              </a:rPr>
              <a:t>BaaS</a:t>
            </a:r>
            <a:r>
              <a:rPr kumimoji="0" lang="ja-JP" altLang="en-US" sz="1400" dirty="0" smtClean="0">
                <a:latin typeface="+mn-lt"/>
                <a:ea typeface="+mn-ea"/>
              </a:rPr>
              <a:t>を</a:t>
            </a:r>
            <a:r>
              <a:rPr kumimoji="0" lang="en-US" altLang="ja-JP" sz="1400" dirty="0" err="1">
                <a:latin typeface="+mn-lt"/>
                <a:ea typeface="+mn-ea"/>
              </a:rPr>
              <a:t>M</a:t>
            </a:r>
            <a:r>
              <a:rPr kumimoji="0" lang="en-US" altLang="ja-JP" sz="1400" dirty="0" err="1" smtClean="0">
                <a:latin typeface="+mn-lt"/>
                <a:ea typeface="+mn-ea"/>
              </a:rPr>
              <a:t>BaaS</a:t>
            </a:r>
            <a:r>
              <a:rPr kumimoji="0" lang="ja-JP" altLang="en-US" sz="1400" dirty="0" smtClean="0">
                <a:latin typeface="+mn-lt"/>
                <a:ea typeface="+mn-ea"/>
              </a:rPr>
              <a:t>と呼ぶこともある</a:t>
            </a:r>
            <a:endParaRPr kumimoji="0" lang="en-US" altLang="ja-JP" sz="1400" dirty="0" smtClean="0">
              <a:latin typeface="+mn-lt"/>
              <a:ea typeface="+mn-ea"/>
            </a:endParaRPr>
          </a:p>
        </p:txBody>
      </p:sp>
      <p:sp>
        <p:nvSpPr>
          <p:cNvPr id="12" name="正方形/長方形 11"/>
          <p:cNvSpPr/>
          <p:nvPr/>
        </p:nvSpPr>
        <p:spPr bwMode="auto">
          <a:xfrm>
            <a:off x="6372200" y="1268760"/>
            <a:ext cx="2439888" cy="432048"/>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err="1" smtClean="0">
                <a:latin typeface="+mn-lt"/>
                <a:ea typeface="+mn-ea"/>
              </a:rPr>
              <a:t>BaaS</a:t>
            </a:r>
            <a:endParaRPr kumimoji="0" lang="en-US" altLang="ja-JP" sz="1400" dirty="0" smtClean="0">
              <a:latin typeface="+mn-lt"/>
              <a:ea typeface="+mn-ea"/>
            </a:endParaRPr>
          </a:p>
        </p:txBody>
      </p:sp>
      <p:sp>
        <p:nvSpPr>
          <p:cNvPr id="13" name="正方形/長方形 12"/>
          <p:cNvSpPr/>
          <p:nvPr/>
        </p:nvSpPr>
        <p:spPr bwMode="auto">
          <a:xfrm>
            <a:off x="6372200" y="1775217"/>
            <a:ext cx="2439888" cy="923696"/>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モバイルサービスを構築する際に共通して必要となる機能をサービスとして用意し、パッケージで提供する</a:t>
            </a:r>
            <a:endParaRPr kumimoji="0" lang="en-US" altLang="ja-JP" sz="1400" dirty="0" smtClean="0">
              <a:latin typeface="+mn-lt"/>
              <a:ea typeface="+mn-ea"/>
            </a:endParaRPr>
          </a:p>
        </p:txBody>
      </p:sp>
      <p:sp>
        <p:nvSpPr>
          <p:cNvPr id="14" name="正方形/長方形 13"/>
          <p:cNvSpPr/>
          <p:nvPr/>
        </p:nvSpPr>
        <p:spPr bwMode="auto">
          <a:xfrm>
            <a:off x="6372200" y="2783330"/>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ユーザー管理</a:t>
            </a:r>
            <a:endParaRPr kumimoji="0" lang="en-US" altLang="ja-JP" sz="1400" dirty="0" smtClean="0">
              <a:solidFill>
                <a:schemeClr val="bg1"/>
              </a:solidFill>
              <a:latin typeface="+mn-lt"/>
              <a:ea typeface="+mn-ea"/>
            </a:endParaRPr>
          </a:p>
        </p:txBody>
      </p:sp>
      <p:sp>
        <p:nvSpPr>
          <p:cNvPr id="15" name="正方形/長方形 14"/>
          <p:cNvSpPr/>
          <p:nvPr/>
        </p:nvSpPr>
        <p:spPr bwMode="auto">
          <a:xfrm>
            <a:off x="6381968" y="3283361"/>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プッシュ通知</a:t>
            </a:r>
            <a:endParaRPr kumimoji="0" lang="en-US" altLang="ja-JP" sz="1400" dirty="0" smtClean="0">
              <a:solidFill>
                <a:schemeClr val="bg1"/>
              </a:solidFill>
              <a:latin typeface="+mn-lt"/>
              <a:ea typeface="+mn-ea"/>
            </a:endParaRPr>
          </a:p>
        </p:txBody>
      </p:sp>
      <p:sp>
        <p:nvSpPr>
          <p:cNvPr id="16" name="正方形/長方形 15"/>
          <p:cNvSpPr/>
          <p:nvPr/>
        </p:nvSpPr>
        <p:spPr bwMode="auto">
          <a:xfrm>
            <a:off x="6372200" y="3791441"/>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ソーシャルメディア連携</a:t>
            </a:r>
            <a:endParaRPr kumimoji="0" lang="en-US" altLang="ja-JP" sz="1400" dirty="0" smtClean="0">
              <a:solidFill>
                <a:schemeClr val="bg1"/>
              </a:solidFill>
              <a:latin typeface="+mn-lt"/>
              <a:ea typeface="+mn-ea"/>
            </a:endParaRPr>
          </a:p>
        </p:txBody>
      </p:sp>
      <p:sp>
        <p:nvSpPr>
          <p:cNvPr id="17" name="正方形/長方形 16"/>
          <p:cNvSpPr/>
          <p:nvPr/>
        </p:nvSpPr>
        <p:spPr bwMode="auto">
          <a:xfrm>
            <a:off x="6372200" y="4297952"/>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課金・決済処理</a:t>
            </a:r>
            <a:endParaRPr kumimoji="0" lang="en-US" altLang="ja-JP" sz="1400" dirty="0" smtClean="0">
              <a:solidFill>
                <a:schemeClr val="bg1"/>
              </a:solidFill>
              <a:latin typeface="+mn-lt"/>
              <a:ea typeface="+mn-ea"/>
            </a:endParaRPr>
          </a:p>
        </p:txBody>
      </p:sp>
      <p:sp>
        <p:nvSpPr>
          <p:cNvPr id="18" name="正方形/長方形 17"/>
          <p:cNvSpPr/>
          <p:nvPr/>
        </p:nvSpPr>
        <p:spPr bwMode="auto">
          <a:xfrm>
            <a:off x="6372200" y="4799555"/>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同期・共有・バックアップ</a:t>
            </a:r>
            <a:endParaRPr kumimoji="0" lang="en-US" altLang="ja-JP" sz="1400" dirty="0" smtClean="0">
              <a:solidFill>
                <a:schemeClr val="bg1"/>
              </a:solidFill>
              <a:latin typeface="+mn-lt"/>
              <a:ea typeface="+mn-ea"/>
            </a:endParaRPr>
          </a:p>
        </p:txBody>
      </p:sp>
      <p:sp>
        <p:nvSpPr>
          <p:cNvPr id="19" name="正方形/長方形 18"/>
          <p:cNvSpPr/>
          <p:nvPr/>
        </p:nvSpPr>
        <p:spPr bwMode="auto">
          <a:xfrm>
            <a:off x="6381968" y="5303611"/>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ユーザー間のチャット</a:t>
            </a:r>
            <a:endParaRPr kumimoji="0" lang="en-US" altLang="ja-JP" sz="1400" dirty="0" smtClean="0">
              <a:solidFill>
                <a:schemeClr val="bg1"/>
              </a:solidFill>
              <a:latin typeface="+mn-lt"/>
              <a:ea typeface="+mn-ea"/>
            </a:endParaRPr>
          </a:p>
        </p:txBody>
      </p:sp>
      <p:sp>
        <p:nvSpPr>
          <p:cNvPr id="20" name="正方形/長方形 19"/>
          <p:cNvSpPr/>
          <p:nvPr/>
        </p:nvSpPr>
        <p:spPr bwMode="auto">
          <a:xfrm>
            <a:off x="6381968" y="5807667"/>
            <a:ext cx="2439888" cy="432048"/>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ロケーション連携</a:t>
            </a:r>
            <a:endParaRPr kumimoji="0" lang="en-US" altLang="ja-JP" sz="1400" dirty="0" smtClean="0">
              <a:solidFill>
                <a:schemeClr val="bg1"/>
              </a:solidFill>
              <a:latin typeface="+mn-lt"/>
              <a:ea typeface="+mn-ea"/>
            </a:endParaRPr>
          </a:p>
        </p:txBody>
      </p:sp>
    </p:spTree>
    <p:extLst>
      <p:ext uri="{BB962C8B-B14F-4D97-AF65-F5344CB8AC3E}">
        <p14:creationId xmlns:p14="http://schemas.microsoft.com/office/powerpoint/2010/main" val="2379367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マッシュアップ開発のベースとしての</a:t>
            </a:r>
            <a:r>
              <a:rPr kumimoji="1" lang="en-US" altLang="ja-JP" dirty="0" err="1" smtClean="0"/>
              <a:t>PaaS</a:t>
            </a:r>
            <a:endParaRPr kumimoji="1" lang="ja-JP" altLang="en-US" dirty="0"/>
          </a:p>
        </p:txBody>
      </p:sp>
      <p:grpSp>
        <p:nvGrpSpPr>
          <p:cNvPr id="19" name="グループ化 18"/>
          <p:cNvGrpSpPr/>
          <p:nvPr/>
        </p:nvGrpSpPr>
        <p:grpSpPr>
          <a:xfrm>
            <a:off x="196083" y="1052736"/>
            <a:ext cx="2719733" cy="1730766"/>
            <a:chOff x="196083" y="1052736"/>
            <a:chExt cx="2719733" cy="1730766"/>
          </a:xfrm>
        </p:grpSpPr>
        <p:sp>
          <p:nvSpPr>
            <p:cNvPr id="3" name="正方形/長方形 2"/>
            <p:cNvSpPr/>
            <p:nvPr/>
          </p:nvSpPr>
          <p:spPr bwMode="auto">
            <a:xfrm>
              <a:off x="196083" y="1052736"/>
              <a:ext cx="2088232" cy="1728192"/>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mn-lt"/>
                  <a:ea typeface="+mn-ea"/>
                </a:rPr>
                <a:t>クラウドサービス</a:t>
              </a:r>
            </a:p>
          </p:txBody>
        </p:sp>
        <p:sp>
          <p:nvSpPr>
            <p:cNvPr id="6" name="正方形/長方形 5"/>
            <p:cNvSpPr/>
            <p:nvPr/>
          </p:nvSpPr>
          <p:spPr bwMode="auto">
            <a:xfrm>
              <a:off x="2267744" y="1055310"/>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0" name="グループ化 19"/>
          <p:cNvGrpSpPr/>
          <p:nvPr/>
        </p:nvGrpSpPr>
        <p:grpSpPr>
          <a:xfrm>
            <a:off x="196083" y="2884803"/>
            <a:ext cx="2719733" cy="1728192"/>
            <a:chOff x="196083" y="2884803"/>
            <a:chExt cx="2719733" cy="1728192"/>
          </a:xfrm>
        </p:grpSpPr>
        <p:sp>
          <p:nvSpPr>
            <p:cNvPr id="4" name="正方形/長方形 3"/>
            <p:cNvSpPr/>
            <p:nvPr/>
          </p:nvSpPr>
          <p:spPr bwMode="auto">
            <a:xfrm>
              <a:off x="196083" y="2884803"/>
              <a:ext cx="2088232" cy="1728192"/>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latin typeface="+mn-lt"/>
                  <a:ea typeface="+mn-ea"/>
                </a:rPr>
                <a:t>クラウドサービス</a:t>
              </a:r>
              <a:endParaRPr kumimoji="0" lang="ja-JP" altLang="en-US" sz="1400" dirty="0">
                <a:latin typeface="+mn-lt"/>
                <a:ea typeface="+mn-ea"/>
              </a:endParaRPr>
            </a:p>
          </p:txBody>
        </p:sp>
        <p:sp>
          <p:nvSpPr>
            <p:cNvPr id="7" name="正方形/長方形 6"/>
            <p:cNvSpPr/>
            <p:nvPr/>
          </p:nvSpPr>
          <p:spPr bwMode="auto">
            <a:xfrm>
              <a:off x="2267744" y="2884803"/>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1" name="グループ化 20"/>
          <p:cNvGrpSpPr/>
          <p:nvPr/>
        </p:nvGrpSpPr>
        <p:grpSpPr>
          <a:xfrm>
            <a:off x="179512" y="4733336"/>
            <a:ext cx="2736304" cy="1728192"/>
            <a:chOff x="179512" y="4733336"/>
            <a:chExt cx="2736304" cy="1728192"/>
          </a:xfrm>
        </p:grpSpPr>
        <p:sp>
          <p:nvSpPr>
            <p:cNvPr id="5" name="正方形/長方形 4"/>
            <p:cNvSpPr/>
            <p:nvPr/>
          </p:nvSpPr>
          <p:spPr bwMode="auto">
            <a:xfrm>
              <a:off x="179512" y="4733336"/>
              <a:ext cx="2088232" cy="1728192"/>
            </a:xfrm>
            <a:prstGeom prst="rect">
              <a:avLst/>
            </a:prstGeom>
            <a:solidFill>
              <a:schemeClr val="accent4">
                <a:lumMod val="40000"/>
                <a:lumOff val="6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smtClean="0">
                  <a:latin typeface="+mn-lt"/>
                  <a:ea typeface="+mn-ea"/>
                </a:rPr>
                <a:t>OSS</a:t>
              </a:r>
              <a:r>
                <a:rPr kumimoji="0" lang="ja-JP" altLang="en-US" sz="1400" dirty="0" smtClean="0">
                  <a:latin typeface="+mn-lt"/>
                  <a:ea typeface="+mn-ea"/>
                </a:rPr>
                <a:t>パッケージ</a:t>
              </a:r>
              <a:endParaRPr kumimoji="0" lang="ja-JP" altLang="en-US" sz="1400" dirty="0">
                <a:latin typeface="+mn-lt"/>
                <a:ea typeface="+mn-ea"/>
              </a:endParaRPr>
            </a:p>
          </p:txBody>
        </p:sp>
        <p:sp>
          <p:nvSpPr>
            <p:cNvPr id="8" name="正方形/長方形 7"/>
            <p:cNvSpPr/>
            <p:nvPr/>
          </p:nvSpPr>
          <p:spPr bwMode="auto">
            <a:xfrm>
              <a:off x="2267744" y="4733336"/>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2" name="グループ化 21"/>
          <p:cNvGrpSpPr/>
          <p:nvPr/>
        </p:nvGrpSpPr>
        <p:grpSpPr>
          <a:xfrm>
            <a:off x="2915816" y="1408639"/>
            <a:ext cx="2304256" cy="4680520"/>
            <a:chOff x="2915816" y="1408639"/>
            <a:chExt cx="2304256" cy="4680520"/>
          </a:xfrm>
        </p:grpSpPr>
        <p:cxnSp>
          <p:nvCxnSpPr>
            <p:cNvPr id="12" name="カギ線コネクタ 11"/>
            <p:cNvCxnSpPr>
              <a:stCxn id="6" idx="3"/>
            </p:cNvCxnSpPr>
            <p:nvPr/>
          </p:nvCxnSpPr>
          <p:spPr bwMode="auto">
            <a:xfrm>
              <a:off x="2915816" y="1919406"/>
              <a:ext cx="1584176" cy="1293570"/>
            </a:xfrm>
            <a:prstGeom prst="bentConnector3">
              <a:avLst/>
            </a:prstGeom>
            <a:solidFill>
              <a:schemeClr val="bg1"/>
            </a:solidFill>
            <a:ln w="38100" cap="flat" cmpd="sng" algn="ctr">
              <a:solidFill>
                <a:srgbClr val="C00000"/>
              </a:solidFill>
              <a:prstDash val="solid"/>
              <a:round/>
              <a:headEnd type="none" w="med" len="med"/>
              <a:tailEnd type="none" w="med" len="med"/>
            </a:ln>
            <a:effectLst/>
          </p:spPr>
        </p:cxnSp>
        <p:cxnSp>
          <p:nvCxnSpPr>
            <p:cNvPr id="14" name="直線コネクタ 13"/>
            <p:cNvCxnSpPr>
              <a:stCxn id="7" idx="3"/>
              <a:endCxn id="10" idx="0"/>
            </p:cNvCxnSpPr>
            <p:nvPr/>
          </p:nvCxnSpPr>
          <p:spPr bwMode="auto">
            <a:xfrm>
              <a:off x="2915816" y="3748899"/>
              <a:ext cx="1584176" cy="0"/>
            </a:xfrm>
            <a:prstGeom prst="line">
              <a:avLst/>
            </a:prstGeom>
            <a:solidFill>
              <a:schemeClr val="bg1"/>
            </a:solidFill>
            <a:ln w="38100" cap="flat" cmpd="sng" algn="ctr">
              <a:solidFill>
                <a:srgbClr val="C00000"/>
              </a:solidFill>
              <a:prstDash val="solid"/>
              <a:round/>
              <a:headEnd type="none" w="med" len="med"/>
              <a:tailEnd type="none" w="med" len="med"/>
            </a:ln>
            <a:effectLst/>
          </p:spPr>
        </p:cxnSp>
        <p:cxnSp>
          <p:nvCxnSpPr>
            <p:cNvPr id="16" name="カギ線コネクタ 15"/>
            <p:cNvCxnSpPr>
              <a:stCxn id="8" idx="3"/>
            </p:cNvCxnSpPr>
            <p:nvPr/>
          </p:nvCxnSpPr>
          <p:spPr bwMode="auto">
            <a:xfrm flipV="1">
              <a:off x="2915816" y="4293096"/>
              <a:ext cx="1584176" cy="1304336"/>
            </a:xfrm>
            <a:prstGeom prst="bentConnector3">
              <a:avLst/>
            </a:prstGeom>
            <a:solidFill>
              <a:schemeClr val="bg1"/>
            </a:solidFill>
            <a:ln w="38100" cap="flat" cmpd="sng" algn="ctr">
              <a:solidFill>
                <a:srgbClr val="C00000"/>
              </a:solidFill>
              <a:prstDash val="solid"/>
              <a:round/>
              <a:headEnd type="none" w="med" len="med"/>
              <a:tailEnd type="none" w="med" len="med"/>
            </a:ln>
            <a:effectLst/>
          </p:spPr>
        </p:cxnSp>
        <p:sp>
          <p:nvSpPr>
            <p:cNvPr id="10" name="正方形/長方形 9"/>
            <p:cNvSpPr/>
            <p:nvPr/>
          </p:nvSpPr>
          <p:spPr bwMode="auto">
            <a:xfrm rot="16200000">
              <a:off x="2519772" y="3388859"/>
              <a:ext cx="4680520" cy="72008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200" b="0" i="0" u="none" strike="noStrike" cap="none" normalizeH="0" dirty="0" smtClean="0">
                  <a:ln>
                    <a:noFill/>
                  </a:ln>
                  <a:solidFill>
                    <a:schemeClr val="bg1"/>
                  </a:solidFill>
                  <a:effectLst/>
                  <a:latin typeface="+mn-lt"/>
                  <a:ea typeface="+mn-ea"/>
                </a:rPr>
                <a:t>マッシュアップ</a:t>
              </a:r>
            </a:p>
          </p:txBody>
        </p:sp>
      </p:grpSp>
      <p:sp>
        <p:nvSpPr>
          <p:cNvPr id="23" name="正方形/長方形 22"/>
          <p:cNvSpPr/>
          <p:nvPr/>
        </p:nvSpPr>
        <p:spPr bwMode="auto">
          <a:xfrm>
            <a:off x="6228184" y="1052736"/>
            <a:ext cx="2592288" cy="172819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マッシュアップ開発</a:t>
            </a:r>
            <a:endParaRPr kumimoji="0" lang="en-US" altLang="ja-JP" sz="1400" dirty="0" smtClean="0">
              <a:solidFill>
                <a:schemeClr val="bg1"/>
              </a:solidFill>
              <a:latin typeface="+mn-lt"/>
              <a:ea typeface="+mn-ea"/>
            </a:endParaRPr>
          </a:p>
          <a:p>
            <a:pPr algn="ctr">
              <a:spcBef>
                <a:spcPct val="20000"/>
              </a:spcBef>
            </a:pPr>
            <a:r>
              <a:rPr kumimoji="0" lang="en-US" altLang="ja-JP" sz="1400" dirty="0" smtClean="0">
                <a:solidFill>
                  <a:schemeClr val="bg1"/>
                </a:solidFill>
                <a:latin typeface="+mn-lt"/>
                <a:ea typeface="+mn-ea"/>
              </a:rPr>
              <a:t>IT </a:t>
            </a:r>
            <a:r>
              <a:rPr kumimoji="0" lang="ja-JP" altLang="en-US" sz="1400" dirty="0">
                <a:solidFill>
                  <a:schemeClr val="bg1"/>
                </a:solidFill>
                <a:latin typeface="+mn-lt"/>
                <a:ea typeface="+mn-ea"/>
              </a:rPr>
              <a:t>の深い知識がなくても、既存の</a:t>
            </a:r>
            <a:r>
              <a:rPr kumimoji="0" lang="en-US" altLang="ja-JP" sz="1400" dirty="0">
                <a:solidFill>
                  <a:schemeClr val="bg1"/>
                </a:solidFill>
                <a:latin typeface="+mn-lt"/>
                <a:ea typeface="+mn-ea"/>
              </a:rPr>
              <a:t>Web</a:t>
            </a:r>
            <a:r>
              <a:rPr kumimoji="0" lang="ja-JP" altLang="en-US" sz="1400" dirty="0">
                <a:solidFill>
                  <a:schemeClr val="bg1"/>
                </a:solidFill>
                <a:latin typeface="+mn-lt"/>
                <a:ea typeface="+mn-ea"/>
              </a:rPr>
              <a:t>サービス</a:t>
            </a:r>
            <a:r>
              <a:rPr kumimoji="0" lang="en-US" altLang="ja-JP" sz="1400" dirty="0">
                <a:solidFill>
                  <a:schemeClr val="bg1"/>
                </a:solidFill>
                <a:latin typeface="+mn-lt"/>
                <a:ea typeface="+mn-ea"/>
              </a:rPr>
              <a:t>API</a:t>
            </a:r>
            <a:r>
              <a:rPr kumimoji="0" lang="ja-JP" altLang="en-US" sz="1400" dirty="0">
                <a:solidFill>
                  <a:schemeClr val="bg1"/>
                </a:solidFill>
                <a:latin typeface="+mn-lt"/>
                <a:ea typeface="+mn-ea"/>
              </a:rPr>
              <a:t>を組み合わせて</a:t>
            </a:r>
            <a:r>
              <a:rPr kumimoji="0" lang="ja-JP" altLang="en-US" sz="1400" dirty="0" smtClean="0">
                <a:solidFill>
                  <a:schemeClr val="bg1"/>
                </a:solidFill>
                <a:latin typeface="+mn-lt"/>
                <a:ea typeface="+mn-ea"/>
              </a:rPr>
              <a:t>、短期間</a:t>
            </a:r>
            <a:r>
              <a:rPr kumimoji="0" lang="ja-JP" altLang="en-US" sz="1400" dirty="0">
                <a:solidFill>
                  <a:schemeClr val="bg1"/>
                </a:solidFill>
                <a:latin typeface="+mn-lt"/>
                <a:ea typeface="+mn-ea"/>
              </a:rPr>
              <a:t>でアプリケーション開発を行うこと。新しい開発技法として注目されて</a:t>
            </a:r>
            <a:r>
              <a:rPr kumimoji="0" lang="ja-JP" altLang="en-US" sz="1400" dirty="0" smtClean="0">
                <a:solidFill>
                  <a:schemeClr val="bg1"/>
                </a:solidFill>
                <a:latin typeface="+mn-lt"/>
                <a:ea typeface="+mn-ea"/>
              </a:rPr>
              <a:t>いる。</a:t>
            </a:r>
            <a:endParaRPr kumimoji="0" lang="ja-JP" altLang="en-US" sz="1400" dirty="0">
              <a:solidFill>
                <a:schemeClr val="bg1"/>
              </a:solidFill>
              <a:latin typeface="+mn-lt"/>
              <a:ea typeface="+mn-ea"/>
            </a:endParaRPr>
          </a:p>
        </p:txBody>
      </p:sp>
      <p:sp>
        <p:nvSpPr>
          <p:cNvPr id="15" name="正方形/長方形 14"/>
          <p:cNvSpPr/>
          <p:nvPr/>
        </p:nvSpPr>
        <p:spPr bwMode="auto">
          <a:xfrm>
            <a:off x="6228184" y="4733336"/>
            <a:ext cx="2592288" cy="172819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様々</a:t>
            </a:r>
            <a:r>
              <a:rPr kumimoji="0" lang="ja-JP" altLang="en-US" sz="1400" dirty="0" smtClean="0">
                <a:solidFill>
                  <a:schemeClr val="bg1"/>
                </a:solidFill>
                <a:latin typeface="+mn-lt"/>
                <a:ea typeface="+mn-ea"/>
              </a:rPr>
              <a:t>な</a:t>
            </a:r>
            <a:r>
              <a:rPr kumimoji="0" lang="en-US" altLang="ja-JP" sz="1400" dirty="0" smtClean="0">
                <a:solidFill>
                  <a:schemeClr val="bg1"/>
                </a:solidFill>
                <a:latin typeface="+mn-lt"/>
                <a:ea typeface="+mn-ea"/>
              </a:rPr>
              <a:t>Web</a:t>
            </a:r>
            <a:r>
              <a:rPr kumimoji="0" lang="ja-JP" altLang="en-US" sz="1400" dirty="0" smtClean="0">
                <a:solidFill>
                  <a:schemeClr val="bg1"/>
                </a:solidFill>
                <a:latin typeface="+mn-lt"/>
                <a:ea typeface="+mn-ea"/>
              </a:rPr>
              <a:t>サービスや</a:t>
            </a:r>
            <a:r>
              <a:rPr kumimoji="0" lang="en-US" altLang="ja-JP" sz="1400" dirty="0" err="1" smtClean="0">
                <a:solidFill>
                  <a:schemeClr val="bg1"/>
                </a:solidFill>
                <a:latin typeface="+mn-lt"/>
                <a:ea typeface="+mn-ea"/>
              </a:rPr>
              <a:t>BaaS</a:t>
            </a:r>
            <a:r>
              <a:rPr kumimoji="0" lang="ja-JP" altLang="en-US" sz="1400" dirty="0" smtClean="0">
                <a:solidFill>
                  <a:schemeClr val="bg1"/>
                </a:solidFill>
                <a:latin typeface="+mn-lt"/>
                <a:ea typeface="+mn-ea"/>
              </a:rPr>
              <a:t>などのサービス、</a:t>
            </a:r>
            <a:r>
              <a:rPr kumimoji="0" lang="ja-JP" altLang="en-US" sz="1400" dirty="0">
                <a:solidFill>
                  <a:schemeClr val="bg1"/>
                </a:solidFill>
                <a:latin typeface="+mn-lt"/>
                <a:ea typeface="+mn-ea"/>
              </a:rPr>
              <a:t>豊富</a:t>
            </a:r>
            <a:r>
              <a:rPr kumimoji="0" lang="ja-JP" altLang="en-US" sz="1400" dirty="0" smtClean="0">
                <a:solidFill>
                  <a:schemeClr val="bg1"/>
                </a:solidFill>
                <a:latin typeface="+mn-lt"/>
                <a:ea typeface="+mn-ea"/>
              </a:rPr>
              <a:t>な</a:t>
            </a:r>
            <a:r>
              <a:rPr kumimoji="0" lang="en-US" altLang="ja-JP" sz="1400" dirty="0" smtClean="0">
                <a:solidFill>
                  <a:schemeClr val="bg1"/>
                </a:solidFill>
                <a:latin typeface="+mn-lt"/>
                <a:ea typeface="+mn-ea"/>
              </a:rPr>
              <a:t>OSS</a:t>
            </a:r>
            <a:r>
              <a:rPr kumimoji="0" lang="ja-JP" altLang="en-US" sz="1400" dirty="0">
                <a:solidFill>
                  <a:schemeClr val="bg1"/>
                </a:solidFill>
                <a:latin typeface="+mn-lt"/>
                <a:ea typeface="+mn-ea"/>
              </a:rPr>
              <a:t>などにより</a:t>
            </a:r>
            <a:r>
              <a:rPr kumimoji="0" lang="ja-JP" altLang="en-US" sz="1400" dirty="0" smtClean="0">
                <a:solidFill>
                  <a:schemeClr val="bg1"/>
                </a:solidFill>
                <a:latin typeface="+mn-lt"/>
                <a:ea typeface="+mn-ea"/>
              </a:rPr>
              <a:t>、新たなプログラミングをせずにアプリケーションを開発することが可能になってきた</a:t>
            </a:r>
            <a:endParaRPr kumimoji="0" lang="ja-JP" altLang="en-US" sz="1400" dirty="0">
              <a:solidFill>
                <a:schemeClr val="bg1"/>
              </a:solidFill>
              <a:latin typeface="+mn-lt"/>
              <a:ea typeface="+mn-ea"/>
            </a:endParaRPr>
          </a:p>
        </p:txBody>
      </p:sp>
      <p:grpSp>
        <p:nvGrpSpPr>
          <p:cNvPr id="24" name="グループ化 23"/>
          <p:cNvGrpSpPr/>
          <p:nvPr/>
        </p:nvGrpSpPr>
        <p:grpSpPr>
          <a:xfrm>
            <a:off x="5220072" y="2884803"/>
            <a:ext cx="3600400" cy="1728192"/>
            <a:chOff x="5220072" y="2884803"/>
            <a:chExt cx="3600400" cy="1728192"/>
          </a:xfrm>
        </p:grpSpPr>
        <p:sp>
          <p:nvSpPr>
            <p:cNvPr id="9" name="正方形/長方形 8"/>
            <p:cNvSpPr/>
            <p:nvPr/>
          </p:nvSpPr>
          <p:spPr bwMode="auto">
            <a:xfrm>
              <a:off x="6228184" y="2884803"/>
              <a:ext cx="2592288" cy="1728192"/>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自社サービス</a:t>
              </a:r>
              <a:endParaRPr kumimoji="0" lang="ja-JP" altLang="en-US" sz="1400" dirty="0">
                <a:solidFill>
                  <a:schemeClr val="bg1"/>
                </a:solidFill>
                <a:latin typeface="+mn-lt"/>
                <a:ea typeface="+mn-ea"/>
              </a:endParaRPr>
            </a:p>
          </p:txBody>
        </p:sp>
        <p:cxnSp>
          <p:nvCxnSpPr>
            <p:cNvPr id="17" name="直線コネクタ 16"/>
            <p:cNvCxnSpPr>
              <a:stCxn id="10" idx="2"/>
              <a:endCxn id="9" idx="1"/>
            </p:cNvCxnSpPr>
            <p:nvPr/>
          </p:nvCxnSpPr>
          <p:spPr bwMode="auto">
            <a:xfrm>
              <a:off x="5220072" y="3748899"/>
              <a:ext cx="1008112" cy="0"/>
            </a:xfrm>
            <a:prstGeom prst="line">
              <a:avLst/>
            </a:prstGeom>
            <a:solidFill>
              <a:schemeClr val="bg1"/>
            </a:solidFill>
            <a:ln w="38100"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1257095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938213"/>
            <a:ext cx="8724900"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499992" y="6141920"/>
            <a:ext cx="4434458" cy="276999"/>
          </a:xfrm>
          <a:prstGeom prst="rect">
            <a:avLst/>
          </a:prstGeom>
        </p:spPr>
        <p:txBody>
          <a:bodyPr wrap="square">
            <a:spAutoFit/>
          </a:bodyPr>
          <a:lstStyle/>
          <a:p>
            <a:r>
              <a:rPr lang="en-US" altLang="ja-JP" sz="1200" dirty="0"/>
              <a:t>http://itpro.nikkeibp.co.jp/article/COLUMN/20130412/470583/</a:t>
            </a:r>
            <a:endParaRPr lang="ja-JP" altLang="en-US" sz="1200" dirty="0"/>
          </a:p>
        </p:txBody>
      </p:sp>
    </p:spTree>
    <p:extLst>
      <p:ext uri="{BB962C8B-B14F-4D97-AF65-F5344CB8AC3E}">
        <p14:creationId xmlns:p14="http://schemas.microsoft.com/office/powerpoint/2010/main" val="2878415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PaaS</a:t>
            </a:r>
            <a:r>
              <a:rPr lang="ja-JP" altLang="en-US" dirty="0" smtClean="0"/>
              <a:t>の相互運用性を確保する</a:t>
            </a:r>
            <a:r>
              <a:rPr lang="en-US" altLang="ja-JP" dirty="0" smtClean="0"/>
              <a:t>TOSCA</a:t>
            </a:r>
            <a:endParaRPr kumimoji="1" lang="ja-JP" altLang="en-US" dirty="0"/>
          </a:p>
        </p:txBody>
      </p:sp>
      <p:pic>
        <p:nvPicPr>
          <p:cNvPr id="1026" name="Picture 2" descr="C:\Users\SHOJIO~1\AppData\Local\Temp\ScreenC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5522" y="908720"/>
            <a:ext cx="6478587"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4355976" y="6407750"/>
            <a:ext cx="4572000" cy="261610"/>
          </a:xfrm>
          <a:prstGeom prst="rect">
            <a:avLst/>
          </a:prstGeom>
        </p:spPr>
        <p:txBody>
          <a:bodyPr>
            <a:spAutoFit/>
          </a:bodyPr>
          <a:lstStyle/>
          <a:p>
            <a:r>
              <a:rPr lang="en-US" altLang="ja-JP" sz="1100" dirty="0"/>
              <a:t>http://www.itmedia.co.jp/enterprise/articles/1305/14/news025_2.html</a:t>
            </a:r>
            <a:endParaRPr lang="ja-JP" altLang="en-US" sz="1100" dirty="0"/>
          </a:p>
        </p:txBody>
      </p:sp>
    </p:spTree>
    <p:extLst>
      <p:ext uri="{BB962C8B-B14F-4D97-AF65-F5344CB8AC3E}">
        <p14:creationId xmlns:p14="http://schemas.microsoft.com/office/powerpoint/2010/main" val="275941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ASP</a:t>
            </a:r>
            <a:r>
              <a:rPr kumimoji="1" lang="ja-JP" altLang="en-US" dirty="0" smtClean="0"/>
              <a:t>から</a:t>
            </a:r>
            <a:r>
              <a:rPr kumimoji="1" lang="en-US" altLang="ja-JP" dirty="0" err="1" smtClean="0"/>
              <a:t>SaaS</a:t>
            </a:r>
            <a:r>
              <a:rPr kumimoji="1" lang="ja-JP" altLang="en-US" dirty="0" smtClean="0"/>
              <a:t>へ、ホスティングから</a:t>
            </a:r>
            <a:r>
              <a:rPr kumimoji="1" lang="en-US" altLang="ja-JP" dirty="0" err="1" smtClean="0"/>
              <a:t>IaaS</a:t>
            </a:r>
            <a:r>
              <a:rPr kumimoji="1" lang="ja-JP" altLang="en-US" dirty="0" smtClean="0"/>
              <a:t>へ</a:t>
            </a:r>
            <a:endParaRPr kumimoji="1" lang="ja-JP" altLang="en-US" dirty="0"/>
          </a:p>
        </p:txBody>
      </p:sp>
      <p:sp>
        <p:nvSpPr>
          <p:cNvPr id="5" name="正方形/長方形 4"/>
          <p:cNvSpPr/>
          <p:nvPr/>
        </p:nvSpPr>
        <p:spPr bwMode="auto">
          <a:xfrm>
            <a:off x="153942" y="972612"/>
            <a:ext cx="2088232"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オンプレミス</a:t>
            </a:r>
          </a:p>
        </p:txBody>
      </p:sp>
      <p:sp>
        <p:nvSpPr>
          <p:cNvPr id="21" name="正方形/長方形 20"/>
          <p:cNvSpPr/>
          <p:nvPr/>
        </p:nvSpPr>
        <p:spPr bwMode="auto">
          <a:xfrm>
            <a:off x="153942" y="1773084"/>
            <a:ext cx="2088232" cy="1503784"/>
          </a:xfrm>
          <a:prstGeom prst="rect">
            <a:avLst/>
          </a:prstGeom>
          <a:solidFill>
            <a:schemeClr val="accent1">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アプリケーション</a:t>
            </a:r>
          </a:p>
        </p:txBody>
      </p:sp>
      <p:sp>
        <p:nvSpPr>
          <p:cNvPr id="22" name="正方形/長方形 21"/>
          <p:cNvSpPr/>
          <p:nvPr/>
        </p:nvSpPr>
        <p:spPr bwMode="auto">
          <a:xfrm>
            <a:off x="153942" y="3365729"/>
            <a:ext cx="2088232" cy="150378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ミドルウェア</a:t>
            </a:r>
          </a:p>
        </p:txBody>
      </p:sp>
      <p:sp>
        <p:nvSpPr>
          <p:cNvPr id="23" name="正方形/長方形 22"/>
          <p:cNvSpPr/>
          <p:nvPr/>
        </p:nvSpPr>
        <p:spPr bwMode="auto">
          <a:xfrm>
            <a:off x="153942" y="4941436"/>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OS/</a:t>
            </a:r>
            <a:r>
              <a:rPr kumimoji="0" lang="ja-JP" altLang="en-US" sz="1400" b="0" i="0" u="none" strike="noStrike" cap="none" normalizeH="0" dirty="0" smtClean="0">
                <a:ln>
                  <a:noFill/>
                </a:ln>
                <a:solidFill>
                  <a:schemeClr val="bg1"/>
                </a:solidFill>
                <a:effectLst/>
                <a:latin typeface="+mn-lt"/>
                <a:ea typeface="+mn-ea"/>
              </a:rPr>
              <a:t>ハードウェア</a:t>
            </a:r>
          </a:p>
        </p:txBody>
      </p:sp>
      <p:sp>
        <p:nvSpPr>
          <p:cNvPr id="24" name="正方形/長方形 23"/>
          <p:cNvSpPr/>
          <p:nvPr/>
        </p:nvSpPr>
        <p:spPr bwMode="auto">
          <a:xfrm>
            <a:off x="2403376" y="972612"/>
            <a:ext cx="2088232"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サービスプロバイダ</a:t>
            </a:r>
          </a:p>
        </p:txBody>
      </p:sp>
      <p:sp>
        <p:nvSpPr>
          <p:cNvPr id="25" name="正方形/長方形 24"/>
          <p:cNvSpPr/>
          <p:nvPr/>
        </p:nvSpPr>
        <p:spPr bwMode="auto">
          <a:xfrm>
            <a:off x="2403376" y="1773083"/>
            <a:ext cx="2088232" cy="309607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a:solidFill>
                  <a:schemeClr val="bg1"/>
                </a:solidFill>
              </a:rPr>
              <a:t>ASP</a:t>
            </a:r>
          </a:p>
          <a:p>
            <a:pPr algn="ctr">
              <a:spcBef>
                <a:spcPct val="20000"/>
              </a:spcBef>
            </a:pPr>
            <a:r>
              <a:rPr kumimoji="0" lang="en-US" altLang="ja-JP" sz="1400" dirty="0">
                <a:solidFill>
                  <a:schemeClr val="bg1"/>
                </a:solidFill>
              </a:rPr>
              <a:t>(Application Service Provider)</a:t>
            </a:r>
          </a:p>
          <a:p>
            <a:pPr algn="ctr">
              <a:spcBef>
                <a:spcPct val="20000"/>
              </a:spcBef>
            </a:pPr>
            <a:r>
              <a:rPr kumimoji="0" lang="ja-JP" altLang="en-US" sz="1400" dirty="0">
                <a:solidFill>
                  <a:schemeClr val="bg1"/>
                </a:solidFill>
              </a:rPr>
              <a:t>ネットワーク上のサーバーにパッケージソフトを搭載してネットワーク越しに提供</a:t>
            </a:r>
          </a:p>
        </p:txBody>
      </p:sp>
      <p:sp>
        <p:nvSpPr>
          <p:cNvPr id="27" name="正方形/長方形 26"/>
          <p:cNvSpPr/>
          <p:nvPr/>
        </p:nvSpPr>
        <p:spPr bwMode="auto">
          <a:xfrm>
            <a:off x="2403376" y="4941436"/>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b="1" dirty="0" smtClean="0">
                <a:solidFill>
                  <a:schemeClr val="bg1"/>
                </a:solidFill>
              </a:rPr>
              <a:t>Hosting/Housing</a:t>
            </a:r>
            <a:endParaRPr kumimoji="0" lang="en-US" altLang="ja-JP" b="1" dirty="0">
              <a:solidFill>
                <a:schemeClr val="bg1"/>
              </a:solidFill>
            </a:endParaRPr>
          </a:p>
          <a:p>
            <a:pPr algn="ctr">
              <a:spcBef>
                <a:spcPct val="20000"/>
              </a:spcBef>
            </a:pPr>
            <a:r>
              <a:rPr kumimoji="0" lang="ja-JP" altLang="en-US" sz="1400" dirty="0">
                <a:solidFill>
                  <a:schemeClr val="bg1"/>
                </a:solidFill>
              </a:rPr>
              <a:t>データセンターのサーバーをネットワーク越しに提供</a:t>
            </a:r>
          </a:p>
        </p:txBody>
      </p:sp>
      <p:sp>
        <p:nvSpPr>
          <p:cNvPr id="28" name="正方形/長方形 27"/>
          <p:cNvSpPr/>
          <p:nvPr/>
        </p:nvSpPr>
        <p:spPr bwMode="auto">
          <a:xfrm>
            <a:off x="4644008" y="972612"/>
            <a:ext cx="4328864"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クラウド</a:t>
            </a:r>
          </a:p>
        </p:txBody>
      </p:sp>
      <p:sp>
        <p:nvSpPr>
          <p:cNvPr id="29" name="正方形/長方形 28"/>
          <p:cNvSpPr/>
          <p:nvPr/>
        </p:nvSpPr>
        <p:spPr bwMode="auto">
          <a:xfrm>
            <a:off x="4644008" y="1773083"/>
            <a:ext cx="2088232" cy="309607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a:solidFill>
                  <a:schemeClr val="bg1"/>
                </a:solidFill>
              </a:rPr>
              <a:t>SaaS</a:t>
            </a:r>
            <a:endParaRPr kumimoji="0" lang="en-US" altLang="ja-JP" sz="1600" dirty="0">
              <a:solidFill>
                <a:schemeClr val="bg1"/>
              </a:solidFill>
            </a:endParaRPr>
          </a:p>
          <a:p>
            <a:pPr algn="ctr">
              <a:spcBef>
                <a:spcPct val="20000"/>
              </a:spcBef>
            </a:pPr>
            <a:r>
              <a:rPr kumimoji="0" lang="ja-JP" altLang="en-US" sz="1400" dirty="0">
                <a:solidFill>
                  <a:schemeClr val="bg1"/>
                </a:solidFill>
              </a:rPr>
              <a:t>アプリケーションを「サービス」として提供し、従量課金</a:t>
            </a:r>
          </a:p>
        </p:txBody>
      </p:sp>
      <p:sp>
        <p:nvSpPr>
          <p:cNvPr id="30" name="正方形/長方形 29"/>
          <p:cNvSpPr/>
          <p:nvPr/>
        </p:nvSpPr>
        <p:spPr bwMode="auto">
          <a:xfrm>
            <a:off x="4644008" y="4941436"/>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a:solidFill>
                  <a:schemeClr val="bg1"/>
                </a:solidFill>
              </a:rPr>
              <a:t>IaaS</a:t>
            </a:r>
            <a:endParaRPr kumimoji="0" lang="en-US" altLang="ja-JP" sz="1600" b="1" dirty="0">
              <a:solidFill>
                <a:schemeClr val="bg1"/>
              </a:solidFill>
            </a:endParaRPr>
          </a:p>
          <a:p>
            <a:pPr algn="ctr">
              <a:spcBef>
                <a:spcPct val="20000"/>
              </a:spcBef>
            </a:pPr>
            <a:r>
              <a:rPr kumimoji="0" lang="ja-JP" altLang="en-US" sz="1400" dirty="0">
                <a:solidFill>
                  <a:schemeClr val="bg1"/>
                </a:solidFill>
              </a:rPr>
              <a:t>リソースを「サービス」として提供し、従量課金</a:t>
            </a:r>
          </a:p>
        </p:txBody>
      </p:sp>
      <p:sp>
        <p:nvSpPr>
          <p:cNvPr id="31" name="正方形/長方形 30"/>
          <p:cNvSpPr/>
          <p:nvPr/>
        </p:nvSpPr>
        <p:spPr bwMode="auto">
          <a:xfrm>
            <a:off x="6884640" y="1773439"/>
            <a:ext cx="2088232" cy="150343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SaaS</a:t>
            </a:r>
            <a:endParaRPr kumimoji="0" lang="en-US" altLang="ja-JP" sz="1600" dirty="0">
              <a:solidFill>
                <a:schemeClr val="bg1"/>
              </a:solidFill>
            </a:endParaRPr>
          </a:p>
        </p:txBody>
      </p:sp>
      <p:sp>
        <p:nvSpPr>
          <p:cNvPr id="32" name="正方形/長方形 31"/>
          <p:cNvSpPr/>
          <p:nvPr/>
        </p:nvSpPr>
        <p:spPr bwMode="auto">
          <a:xfrm>
            <a:off x="6884640" y="4941791"/>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IaaS</a:t>
            </a:r>
            <a:endParaRPr kumimoji="0" lang="en-US" altLang="ja-JP" sz="1600" b="1" dirty="0">
              <a:solidFill>
                <a:schemeClr val="bg1"/>
              </a:solidFill>
            </a:endParaRPr>
          </a:p>
        </p:txBody>
      </p:sp>
      <p:sp>
        <p:nvSpPr>
          <p:cNvPr id="33" name="正方形/長方形 32"/>
          <p:cNvSpPr/>
          <p:nvPr/>
        </p:nvSpPr>
        <p:spPr bwMode="auto">
          <a:xfrm>
            <a:off x="6884640" y="3366083"/>
            <a:ext cx="2088232" cy="150343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a:solidFill>
                  <a:schemeClr val="bg1"/>
                </a:solidFill>
              </a:rPr>
              <a:t>P</a:t>
            </a:r>
            <a:r>
              <a:rPr kumimoji="0" lang="en-US" altLang="ja-JP" sz="2400" b="1" dirty="0" err="1" smtClean="0">
                <a:solidFill>
                  <a:schemeClr val="bg1"/>
                </a:solidFill>
              </a:rPr>
              <a:t>aaS</a:t>
            </a:r>
            <a:endParaRPr kumimoji="0" lang="en-US" altLang="ja-JP" sz="1600" dirty="0">
              <a:solidFill>
                <a:schemeClr val="bg1"/>
              </a:solidFill>
            </a:endParaRPr>
          </a:p>
        </p:txBody>
      </p:sp>
    </p:spTree>
    <p:extLst>
      <p:ext uri="{BB962C8B-B14F-4D97-AF65-F5344CB8AC3E}">
        <p14:creationId xmlns:p14="http://schemas.microsoft.com/office/powerpoint/2010/main" val="3798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fill="hold"/>
                                        <p:tgtEl>
                                          <p:spTgt spid="31"/>
                                        </p:tgtEl>
                                        <p:attrNameLst>
                                          <p:attrName>ppt_x</p:attrName>
                                        </p:attrNameLst>
                                      </p:cBhvr>
                                      <p:tavLst>
                                        <p:tav tm="0">
                                          <p:val>
                                            <p:strVal val="#ppt_x"/>
                                          </p:val>
                                        </p:tav>
                                        <p:tav tm="100000">
                                          <p:val>
                                            <p:strVal val="#ppt_x"/>
                                          </p:val>
                                        </p:tav>
                                      </p:tavLst>
                                    </p:anim>
                                    <p:anim calcmode="lin" valueType="num">
                                      <p:cBhvr additive="base">
                                        <p:cTn id="54" dur="500" fill="hold"/>
                                        <p:tgtEl>
                                          <p:spTgt spid="3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fill="hold"/>
                                        <p:tgtEl>
                                          <p:spTgt spid="32"/>
                                        </p:tgtEl>
                                        <p:attrNameLst>
                                          <p:attrName>ppt_x</p:attrName>
                                        </p:attrNameLst>
                                      </p:cBhvr>
                                      <p:tavLst>
                                        <p:tav tm="0">
                                          <p:val>
                                            <p:strVal val="#ppt_x"/>
                                          </p:val>
                                        </p:tav>
                                        <p:tav tm="100000">
                                          <p:val>
                                            <p:strVal val="#ppt_x"/>
                                          </p:val>
                                        </p:tav>
                                      </p:tavLst>
                                    </p:anim>
                                    <p:anim calcmode="lin" valueType="num">
                                      <p:cBhvr additive="base">
                                        <p:cTn id="58" dur="500" fill="hold"/>
                                        <p:tgtEl>
                                          <p:spTgt spid="3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fill="hold"/>
                                        <p:tgtEl>
                                          <p:spTgt spid="33"/>
                                        </p:tgtEl>
                                        <p:attrNameLst>
                                          <p:attrName>ppt_x</p:attrName>
                                        </p:attrNameLst>
                                      </p:cBhvr>
                                      <p:tavLst>
                                        <p:tav tm="0">
                                          <p:val>
                                            <p:strVal val="#ppt_x"/>
                                          </p:val>
                                        </p:tav>
                                        <p:tav tm="100000">
                                          <p:val>
                                            <p:strVal val="#ppt_x"/>
                                          </p:val>
                                        </p:tav>
                                      </p:tavLst>
                                    </p:anim>
                                    <p:anim calcmode="lin" valueType="num">
                                      <p:cBhvr additive="base">
                                        <p:cTn id="6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bwMode="auto">
          <a:xfrm>
            <a:off x="395536" y="3976653"/>
            <a:ext cx="3600400" cy="1756606"/>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accent4"/>
                </a:solidFill>
                <a:latin typeface="+mn-lt"/>
                <a:ea typeface="+mn-ea"/>
              </a:rPr>
              <a:t>データセンター</a:t>
            </a:r>
            <a:endParaRPr kumimoji="0" lang="ja-JP" altLang="en-US" sz="1400" b="0" i="0" u="none" strike="noStrike" cap="none" normalizeH="0" dirty="0" smtClean="0">
              <a:ln>
                <a:noFill/>
              </a:ln>
              <a:solidFill>
                <a:schemeClr val="accent4"/>
              </a:solidFill>
              <a:effectLst/>
              <a:latin typeface="+mn-lt"/>
              <a:ea typeface="+mn-ea"/>
            </a:endParaRPr>
          </a:p>
        </p:txBody>
      </p:sp>
      <p:sp>
        <p:nvSpPr>
          <p:cNvPr id="9" name="正方形/長方形 8"/>
          <p:cNvSpPr/>
          <p:nvPr/>
        </p:nvSpPr>
        <p:spPr bwMode="auto">
          <a:xfrm>
            <a:off x="395536" y="2060852"/>
            <a:ext cx="3600400" cy="1576585"/>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accent4"/>
                </a:solidFill>
                <a:latin typeface="+mn-lt"/>
                <a:ea typeface="+mn-ea"/>
              </a:rPr>
              <a:t>データセンター</a:t>
            </a:r>
            <a:endParaRPr kumimoji="0" lang="en-US" altLang="ja-JP" sz="1400" dirty="0" smtClean="0">
              <a:solidFill>
                <a:schemeClr val="accent4"/>
              </a:solidFill>
              <a:latin typeface="+mn-lt"/>
              <a:ea typeface="+mn-ea"/>
            </a:endParaRPr>
          </a:p>
        </p:txBody>
      </p:sp>
      <p:sp>
        <p:nvSpPr>
          <p:cNvPr id="2" name="タイトル 1"/>
          <p:cNvSpPr>
            <a:spLocks noGrp="1"/>
          </p:cNvSpPr>
          <p:nvPr>
            <p:ph type="title"/>
          </p:nvPr>
        </p:nvSpPr>
        <p:spPr/>
        <p:txBody>
          <a:bodyPr/>
          <a:lstStyle/>
          <a:p>
            <a:r>
              <a:rPr kumimoji="1" lang="en-US" altLang="ja-JP" dirty="0" err="1" smtClean="0"/>
              <a:t>SaaS</a:t>
            </a:r>
            <a:r>
              <a:rPr kumimoji="1" lang="ja-JP" altLang="en-US" dirty="0" smtClean="0"/>
              <a:t>と</a:t>
            </a:r>
            <a:r>
              <a:rPr kumimoji="1" lang="en-US" altLang="ja-JP" dirty="0" smtClean="0"/>
              <a:t>ASP</a:t>
            </a:r>
            <a:r>
              <a:rPr kumimoji="1" lang="ja-JP" altLang="en-US" dirty="0" smtClean="0"/>
              <a:t>の違い </a:t>
            </a:r>
            <a:r>
              <a:rPr kumimoji="1" lang="en-US" altLang="ja-JP" dirty="0" smtClean="0"/>
              <a:t>– </a:t>
            </a:r>
            <a:r>
              <a:rPr kumimoji="1" lang="ja-JP" altLang="en-US" dirty="0" smtClean="0"/>
              <a:t>マルチテナント</a:t>
            </a:r>
            <a:endParaRPr kumimoji="1" lang="ja-JP" altLang="en-US" dirty="0"/>
          </a:p>
        </p:txBody>
      </p:sp>
      <p:sp>
        <p:nvSpPr>
          <p:cNvPr id="3" name="正方形/長方形 2"/>
          <p:cNvSpPr/>
          <p:nvPr/>
        </p:nvSpPr>
        <p:spPr bwMode="auto">
          <a:xfrm>
            <a:off x="539552" y="2845349"/>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 name="正方形/長方形 3"/>
          <p:cNvSpPr/>
          <p:nvPr/>
        </p:nvSpPr>
        <p:spPr bwMode="auto">
          <a:xfrm>
            <a:off x="1700064" y="2845349"/>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5" name="正方形/長方形 4"/>
          <p:cNvSpPr/>
          <p:nvPr/>
        </p:nvSpPr>
        <p:spPr bwMode="auto">
          <a:xfrm>
            <a:off x="2843808" y="2850446"/>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6" name="正方形/長方形 5"/>
          <p:cNvSpPr/>
          <p:nvPr/>
        </p:nvSpPr>
        <p:spPr bwMode="auto">
          <a:xfrm>
            <a:off x="539552" y="2269285"/>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7" name="正方形/長方形 6"/>
          <p:cNvSpPr/>
          <p:nvPr/>
        </p:nvSpPr>
        <p:spPr bwMode="auto">
          <a:xfrm>
            <a:off x="1700064" y="2269285"/>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8" name="正方形/長方形 7"/>
          <p:cNvSpPr/>
          <p:nvPr/>
        </p:nvSpPr>
        <p:spPr bwMode="auto">
          <a:xfrm>
            <a:off x="2843808" y="2269285"/>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10" name="正方形/長方形 9"/>
          <p:cNvSpPr/>
          <p:nvPr/>
        </p:nvSpPr>
        <p:spPr bwMode="auto">
          <a:xfrm>
            <a:off x="539552" y="4941171"/>
            <a:ext cx="1656184"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11" name="正方形/長方形 10"/>
          <p:cNvSpPr/>
          <p:nvPr/>
        </p:nvSpPr>
        <p:spPr bwMode="auto">
          <a:xfrm>
            <a:off x="2267744" y="4941171"/>
            <a:ext cx="158417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16" name="正方形/長方形 15"/>
          <p:cNvSpPr/>
          <p:nvPr/>
        </p:nvSpPr>
        <p:spPr bwMode="auto">
          <a:xfrm>
            <a:off x="539552" y="4652512"/>
            <a:ext cx="3312368" cy="21155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仮想化</a:t>
            </a:r>
          </a:p>
        </p:txBody>
      </p:sp>
      <p:sp>
        <p:nvSpPr>
          <p:cNvPr id="20" name="正方形/長方形 19"/>
          <p:cNvSpPr/>
          <p:nvPr/>
        </p:nvSpPr>
        <p:spPr bwMode="auto">
          <a:xfrm>
            <a:off x="539552" y="1124745"/>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1" name="正方形/長方形 20"/>
          <p:cNvSpPr/>
          <p:nvPr/>
        </p:nvSpPr>
        <p:spPr bwMode="auto">
          <a:xfrm>
            <a:off x="1691680" y="1124745"/>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3" name="正方形/長方形 22"/>
          <p:cNvSpPr/>
          <p:nvPr/>
        </p:nvSpPr>
        <p:spPr bwMode="auto">
          <a:xfrm>
            <a:off x="2843808" y="1124745"/>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4" name="正方形/長方形 23"/>
          <p:cNvSpPr/>
          <p:nvPr/>
        </p:nvSpPr>
        <p:spPr bwMode="auto">
          <a:xfrm>
            <a:off x="539552" y="4077075"/>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25" name="正方形/長方形 24"/>
          <p:cNvSpPr/>
          <p:nvPr/>
        </p:nvSpPr>
        <p:spPr bwMode="auto">
          <a:xfrm>
            <a:off x="1700064" y="4077075"/>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26" name="正方形/長方形 25"/>
          <p:cNvSpPr/>
          <p:nvPr/>
        </p:nvSpPr>
        <p:spPr bwMode="auto">
          <a:xfrm>
            <a:off x="2843808" y="4077075"/>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40" name="正方形/長方形 39"/>
          <p:cNvSpPr/>
          <p:nvPr/>
        </p:nvSpPr>
        <p:spPr bwMode="auto">
          <a:xfrm>
            <a:off x="5076056" y="2060851"/>
            <a:ext cx="3600400" cy="2080016"/>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accent4"/>
                </a:solidFill>
                <a:latin typeface="+mn-lt"/>
                <a:ea typeface="+mn-ea"/>
              </a:rPr>
              <a:t>データセンター</a:t>
            </a:r>
            <a:endParaRPr kumimoji="0" lang="ja-JP" altLang="en-US" sz="1400" b="0" i="0" u="none" strike="noStrike" cap="none" normalizeH="0" dirty="0" smtClean="0">
              <a:ln>
                <a:noFill/>
              </a:ln>
              <a:solidFill>
                <a:schemeClr val="accent4"/>
              </a:solidFill>
              <a:effectLst/>
              <a:latin typeface="+mn-lt"/>
              <a:ea typeface="+mn-ea"/>
            </a:endParaRPr>
          </a:p>
        </p:txBody>
      </p:sp>
      <p:sp>
        <p:nvSpPr>
          <p:cNvPr id="41" name="正方形/長方形 40"/>
          <p:cNvSpPr/>
          <p:nvPr/>
        </p:nvSpPr>
        <p:spPr bwMode="auto">
          <a:xfrm>
            <a:off x="5220072" y="3128284"/>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2" name="正方形/長方形 41"/>
          <p:cNvSpPr/>
          <p:nvPr/>
        </p:nvSpPr>
        <p:spPr bwMode="auto">
          <a:xfrm>
            <a:off x="6380584" y="3128284"/>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3" name="正方形/長方形 42"/>
          <p:cNvSpPr/>
          <p:nvPr/>
        </p:nvSpPr>
        <p:spPr bwMode="auto">
          <a:xfrm>
            <a:off x="7524328" y="3133381"/>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4" name="正方形/長方形 43"/>
          <p:cNvSpPr/>
          <p:nvPr/>
        </p:nvSpPr>
        <p:spPr bwMode="auto">
          <a:xfrm>
            <a:off x="5220072" y="2269284"/>
            <a:ext cx="3312368" cy="504056"/>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49" name="正方形/長方形 48"/>
          <p:cNvSpPr/>
          <p:nvPr/>
        </p:nvSpPr>
        <p:spPr bwMode="auto">
          <a:xfrm>
            <a:off x="5220072" y="2845349"/>
            <a:ext cx="3312368" cy="21155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仮想化</a:t>
            </a:r>
          </a:p>
        </p:txBody>
      </p:sp>
      <p:sp>
        <p:nvSpPr>
          <p:cNvPr id="50" name="正方形/長方形 49"/>
          <p:cNvSpPr/>
          <p:nvPr/>
        </p:nvSpPr>
        <p:spPr bwMode="auto">
          <a:xfrm>
            <a:off x="5220072" y="1124744"/>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51" name="正方形/長方形 50"/>
          <p:cNvSpPr/>
          <p:nvPr/>
        </p:nvSpPr>
        <p:spPr bwMode="auto">
          <a:xfrm>
            <a:off x="6372200" y="1124744"/>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52" name="正方形/長方形 51"/>
          <p:cNvSpPr/>
          <p:nvPr/>
        </p:nvSpPr>
        <p:spPr bwMode="auto">
          <a:xfrm>
            <a:off x="7524328" y="1124744"/>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cxnSp>
        <p:nvCxnSpPr>
          <p:cNvPr id="28" name="直線矢印コネクタ 27"/>
          <p:cNvCxnSpPr/>
          <p:nvPr/>
        </p:nvCxnSpPr>
        <p:spPr bwMode="auto">
          <a:xfrm>
            <a:off x="1043608" y="1664806"/>
            <a:ext cx="0" cy="324036"/>
          </a:xfrm>
          <a:prstGeom prst="straightConnector1">
            <a:avLst/>
          </a:prstGeom>
          <a:solidFill>
            <a:schemeClr val="bg1"/>
          </a:solidFill>
          <a:ln w="38100" cap="flat" cmpd="sng" algn="ctr">
            <a:solidFill>
              <a:schemeClr val="accent1"/>
            </a:solidFill>
            <a:prstDash val="solid"/>
            <a:round/>
            <a:headEnd type="triangle"/>
            <a:tailEnd type="triangle"/>
          </a:ln>
          <a:effectLst/>
        </p:spPr>
      </p:cxnSp>
      <p:cxnSp>
        <p:nvCxnSpPr>
          <p:cNvPr id="29" name="直線矢印コネクタ 28"/>
          <p:cNvCxnSpPr/>
          <p:nvPr/>
        </p:nvCxnSpPr>
        <p:spPr bwMode="auto">
          <a:xfrm>
            <a:off x="2195736" y="1664806"/>
            <a:ext cx="0" cy="324036"/>
          </a:xfrm>
          <a:prstGeom prst="straightConnector1">
            <a:avLst/>
          </a:prstGeom>
          <a:solidFill>
            <a:schemeClr val="bg1"/>
          </a:solidFill>
          <a:ln w="38100" cap="flat" cmpd="sng" algn="ctr">
            <a:solidFill>
              <a:schemeClr val="accent1"/>
            </a:solidFill>
            <a:prstDash val="solid"/>
            <a:round/>
            <a:headEnd type="triangle"/>
            <a:tailEnd type="triangle"/>
          </a:ln>
          <a:effectLst/>
        </p:spPr>
      </p:cxnSp>
      <p:cxnSp>
        <p:nvCxnSpPr>
          <p:cNvPr id="30" name="直線矢印コネクタ 29"/>
          <p:cNvCxnSpPr/>
          <p:nvPr/>
        </p:nvCxnSpPr>
        <p:spPr bwMode="auto">
          <a:xfrm flipH="1">
            <a:off x="3347233" y="1664806"/>
            <a:ext cx="631" cy="324036"/>
          </a:xfrm>
          <a:prstGeom prst="straightConnector1">
            <a:avLst/>
          </a:prstGeom>
          <a:solidFill>
            <a:schemeClr val="bg1"/>
          </a:solidFill>
          <a:ln w="38100" cap="flat" cmpd="sng" algn="ctr">
            <a:solidFill>
              <a:schemeClr val="accent1"/>
            </a:solidFill>
            <a:prstDash val="solid"/>
            <a:round/>
            <a:headEnd type="triangle"/>
            <a:tailEnd type="triangle"/>
          </a:ln>
          <a:effectLst/>
        </p:spPr>
      </p:cxnSp>
      <p:cxnSp>
        <p:nvCxnSpPr>
          <p:cNvPr id="56" name="直線矢印コネクタ 55"/>
          <p:cNvCxnSpPr/>
          <p:nvPr/>
        </p:nvCxnSpPr>
        <p:spPr bwMode="auto">
          <a:xfrm>
            <a:off x="5724128" y="1664805"/>
            <a:ext cx="0" cy="324036"/>
          </a:xfrm>
          <a:prstGeom prst="straightConnector1">
            <a:avLst/>
          </a:prstGeom>
          <a:solidFill>
            <a:schemeClr val="bg1"/>
          </a:solidFill>
          <a:ln w="38100" cap="flat" cmpd="sng" algn="ctr">
            <a:solidFill>
              <a:schemeClr val="accent1"/>
            </a:solidFill>
            <a:prstDash val="solid"/>
            <a:round/>
            <a:headEnd type="triangle"/>
            <a:tailEnd type="triangle"/>
          </a:ln>
          <a:effectLst/>
        </p:spPr>
      </p:cxnSp>
      <p:cxnSp>
        <p:nvCxnSpPr>
          <p:cNvPr id="57" name="直線矢印コネクタ 56"/>
          <p:cNvCxnSpPr/>
          <p:nvPr/>
        </p:nvCxnSpPr>
        <p:spPr bwMode="auto">
          <a:xfrm>
            <a:off x="6876256" y="1664805"/>
            <a:ext cx="0" cy="324036"/>
          </a:xfrm>
          <a:prstGeom prst="straightConnector1">
            <a:avLst/>
          </a:prstGeom>
          <a:solidFill>
            <a:schemeClr val="bg1"/>
          </a:solidFill>
          <a:ln w="38100" cap="flat" cmpd="sng" algn="ctr">
            <a:solidFill>
              <a:schemeClr val="accent1"/>
            </a:solidFill>
            <a:prstDash val="solid"/>
            <a:round/>
            <a:headEnd type="triangle"/>
            <a:tailEnd type="triangle"/>
          </a:ln>
          <a:effectLst/>
        </p:spPr>
      </p:cxnSp>
      <p:cxnSp>
        <p:nvCxnSpPr>
          <p:cNvPr id="58" name="直線矢印コネクタ 57"/>
          <p:cNvCxnSpPr/>
          <p:nvPr/>
        </p:nvCxnSpPr>
        <p:spPr bwMode="auto">
          <a:xfrm flipH="1">
            <a:off x="8027753" y="1664805"/>
            <a:ext cx="631" cy="324036"/>
          </a:xfrm>
          <a:prstGeom prst="straightConnector1">
            <a:avLst/>
          </a:prstGeom>
          <a:solidFill>
            <a:schemeClr val="bg1"/>
          </a:solidFill>
          <a:ln w="38100" cap="flat" cmpd="sng" algn="ctr">
            <a:solidFill>
              <a:schemeClr val="accent1"/>
            </a:solidFill>
            <a:prstDash val="solid"/>
            <a:round/>
            <a:headEnd type="triangle"/>
            <a:tailEnd type="triangle"/>
          </a:ln>
          <a:effectLst/>
        </p:spPr>
      </p:cxnSp>
      <p:sp>
        <p:nvSpPr>
          <p:cNvPr id="59" name="正方形/長方形 58"/>
          <p:cNvSpPr/>
          <p:nvPr/>
        </p:nvSpPr>
        <p:spPr bwMode="auto">
          <a:xfrm>
            <a:off x="395536" y="5805266"/>
            <a:ext cx="3600400" cy="504055"/>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パッケージをそのまま使用</a:t>
            </a:r>
          </a:p>
        </p:txBody>
      </p:sp>
      <p:sp>
        <p:nvSpPr>
          <p:cNvPr id="60" name="正方形/長方形 59"/>
          <p:cNvSpPr/>
          <p:nvPr/>
        </p:nvSpPr>
        <p:spPr bwMode="auto">
          <a:xfrm>
            <a:off x="5076056" y="4221091"/>
            <a:ext cx="3600400" cy="208823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共有を前提とした設計</a:t>
            </a:r>
            <a:endParaRPr kumimoji="0" lang="en-US" altLang="ja-JP" sz="16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データ</a:t>
            </a:r>
            <a:r>
              <a:rPr kumimoji="0" lang="ja-JP" altLang="en-US" sz="1600" dirty="0" smtClean="0">
                <a:solidFill>
                  <a:schemeClr val="bg1"/>
                </a:solidFill>
                <a:latin typeface="+mn-lt"/>
                <a:ea typeface="+mn-ea"/>
              </a:rPr>
              <a:t>の分離、セキュリティに配慮</a:t>
            </a:r>
            <a:endParaRPr kumimoji="0" lang="en-US" altLang="ja-JP" sz="1600"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smtClean="0">
                <a:solidFill>
                  <a:schemeClr val="bg1"/>
                </a:solidFill>
                <a:latin typeface="+mn-lt"/>
                <a:ea typeface="+mn-ea"/>
              </a:rPr>
              <a:t>メンテナンスコストが低い</a:t>
            </a:r>
            <a:endParaRPr kumimoji="0" lang="en-US" altLang="ja-JP" sz="1600"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リソース</a:t>
            </a:r>
            <a:r>
              <a:rPr kumimoji="0" lang="ja-JP" altLang="en-US" sz="1600" dirty="0" smtClean="0">
                <a:solidFill>
                  <a:schemeClr val="bg1"/>
                </a:solidFill>
                <a:latin typeface="+mn-lt"/>
                <a:ea typeface="+mn-ea"/>
              </a:rPr>
              <a:t>の利用効率が高い</a:t>
            </a:r>
            <a:endParaRPr kumimoji="0" lang="en-US" altLang="ja-JP" sz="1600" dirty="0" smtClean="0">
              <a:solidFill>
                <a:schemeClr val="bg1"/>
              </a:solidFill>
              <a:latin typeface="+mn-lt"/>
              <a:ea typeface="+mn-ea"/>
            </a:endParaRPr>
          </a:p>
        </p:txBody>
      </p:sp>
      <p:sp>
        <p:nvSpPr>
          <p:cNvPr id="13" name="テキスト ボックス 12"/>
          <p:cNvSpPr txBox="1"/>
          <p:nvPr/>
        </p:nvSpPr>
        <p:spPr>
          <a:xfrm>
            <a:off x="395536" y="3671449"/>
            <a:ext cx="3600400" cy="261610"/>
          </a:xfrm>
          <a:prstGeom prst="rect">
            <a:avLst/>
          </a:prstGeom>
          <a:noFill/>
        </p:spPr>
        <p:txBody>
          <a:bodyPr wrap="square" rtlCol="0">
            <a:spAutoFit/>
          </a:bodyPr>
          <a:lstStyle/>
          <a:p>
            <a:pPr algn="ctr"/>
            <a:r>
              <a:rPr kumimoji="1" lang="ja-JP" altLang="en-US" sz="1100" dirty="0" smtClean="0">
                <a:solidFill>
                  <a:schemeClr val="accent4"/>
                </a:solidFill>
                <a:latin typeface="+mn-lt"/>
                <a:ea typeface="+mn-ea"/>
              </a:rPr>
              <a:t>または</a:t>
            </a:r>
          </a:p>
        </p:txBody>
      </p:sp>
    </p:spTree>
    <p:extLst>
      <p:ext uri="{BB962C8B-B14F-4D97-AF65-F5344CB8AC3E}">
        <p14:creationId xmlns:p14="http://schemas.microsoft.com/office/powerpoint/2010/main" val="65202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500"/>
                                        <p:tgtEl>
                                          <p:spTgt spid="28"/>
                                        </p:tgtEl>
                                      </p:cBhvr>
                                    </p:animEffect>
                                  </p:childTnLst>
                                </p:cTn>
                              </p:par>
                              <p:par>
                                <p:cTn id="59" presetID="10" presetClass="entr" presetSubtype="0" fill="hold"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500"/>
                                        <p:tgtEl>
                                          <p:spTgt spid="29"/>
                                        </p:tgtEl>
                                      </p:cBhvr>
                                    </p:animEffect>
                                  </p:childTnLst>
                                </p:cTn>
                              </p:par>
                              <p:par>
                                <p:cTn id="62" presetID="10" presetClass="entr" presetSubtype="0" fill="hold"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500"/>
                                        <p:tgtEl>
                                          <p:spTgt spid="5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5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500"/>
                                        <p:tgtEl>
                                          <p:spTgt spid="4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fade">
                                      <p:cBhvr>
                                        <p:cTn id="84" dur="500"/>
                                        <p:tgtEl>
                                          <p:spTgt spid="43"/>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fade">
                                      <p:cBhvr>
                                        <p:cTn id="87" dur="500"/>
                                        <p:tgtEl>
                                          <p:spTgt spid="44"/>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fade">
                                      <p:cBhvr>
                                        <p:cTn id="90" dur="500"/>
                                        <p:tgtEl>
                                          <p:spTgt spid="4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0"/>
                                        </p:tgtEl>
                                        <p:attrNameLst>
                                          <p:attrName>style.visibility</p:attrName>
                                        </p:attrNameLst>
                                      </p:cBhvr>
                                      <p:to>
                                        <p:strVal val="visible"/>
                                      </p:to>
                                    </p:set>
                                    <p:animEffect transition="in" filter="fade">
                                      <p:cBhvr>
                                        <p:cTn id="93" dur="500"/>
                                        <p:tgtEl>
                                          <p:spTgt spid="5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500"/>
                                        <p:tgtEl>
                                          <p:spTgt spid="5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500"/>
                                        <p:tgtEl>
                                          <p:spTgt spid="52"/>
                                        </p:tgtEl>
                                      </p:cBhvr>
                                    </p:animEffect>
                                  </p:childTnLst>
                                </p:cTn>
                              </p:par>
                              <p:par>
                                <p:cTn id="100" presetID="10" presetClass="entr" presetSubtype="0" fill="hold" nodeType="with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fade">
                                      <p:cBhvr>
                                        <p:cTn id="102" dur="500"/>
                                        <p:tgtEl>
                                          <p:spTgt spid="56"/>
                                        </p:tgtEl>
                                      </p:cBhvr>
                                    </p:animEffect>
                                  </p:childTnLst>
                                </p:cTn>
                              </p:par>
                              <p:par>
                                <p:cTn id="103" presetID="10" presetClass="entr" presetSubtype="0" fill="hold" nodeType="withEffect">
                                  <p:stCondLst>
                                    <p:cond delay="0"/>
                                  </p:stCondLst>
                                  <p:childTnLst>
                                    <p:set>
                                      <p:cBhvr>
                                        <p:cTn id="104" dur="1" fill="hold">
                                          <p:stCondLst>
                                            <p:cond delay="0"/>
                                          </p:stCondLst>
                                        </p:cTn>
                                        <p:tgtEl>
                                          <p:spTgt spid="57"/>
                                        </p:tgtEl>
                                        <p:attrNameLst>
                                          <p:attrName>style.visibility</p:attrName>
                                        </p:attrNameLst>
                                      </p:cBhvr>
                                      <p:to>
                                        <p:strVal val="visible"/>
                                      </p:to>
                                    </p:set>
                                    <p:animEffect transition="in" filter="fade">
                                      <p:cBhvr>
                                        <p:cTn id="105" dur="500"/>
                                        <p:tgtEl>
                                          <p:spTgt spid="57"/>
                                        </p:tgtEl>
                                      </p:cBhvr>
                                    </p:animEffect>
                                  </p:childTnLst>
                                </p:cTn>
                              </p:par>
                              <p:par>
                                <p:cTn id="106" presetID="10" presetClass="entr" presetSubtype="0" fill="hold" nodeType="withEffect">
                                  <p:stCondLst>
                                    <p:cond delay="0"/>
                                  </p:stCondLst>
                                  <p:childTnLst>
                                    <p:set>
                                      <p:cBhvr>
                                        <p:cTn id="107" dur="1" fill="hold">
                                          <p:stCondLst>
                                            <p:cond delay="0"/>
                                          </p:stCondLst>
                                        </p:cTn>
                                        <p:tgtEl>
                                          <p:spTgt spid="58"/>
                                        </p:tgtEl>
                                        <p:attrNameLst>
                                          <p:attrName>style.visibility</p:attrName>
                                        </p:attrNameLst>
                                      </p:cBhvr>
                                      <p:to>
                                        <p:strVal val="visible"/>
                                      </p:to>
                                    </p:set>
                                    <p:animEffect transition="in" filter="fade">
                                      <p:cBhvr>
                                        <p:cTn id="108" dur="500"/>
                                        <p:tgtEl>
                                          <p:spTgt spid="58"/>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0"/>
                                        </p:tgtEl>
                                        <p:attrNameLst>
                                          <p:attrName>style.visibility</p:attrName>
                                        </p:attrNameLst>
                                      </p:cBhvr>
                                      <p:to>
                                        <p:strVal val="visible"/>
                                      </p:to>
                                    </p:set>
                                    <p:animEffect transition="in" filter="fade">
                                      <p:cBhvr>
                                        <p:cTn id="1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9" grpId="0" animBg="1"/>
      <p:bldP spid="3" grpId="0" animBg="1"/>
      <p:bldP spid="4" grpId="0" animBg="1"/>
      <p:bldP spid="5" grpId="0" animBg="1"/>
      <p:bldP spid="6" grpId="0" animBg="1"/>
      <p:bldP spid="7" grpId="0" animBg="1"/>
      <p:bldP spid="8" grpId="0" animBg="1"/>
      <p:bldP spid="10" grpId="0" animBg="1"/>
      <p:bldP spid="11" grpId="0" animBg="1"/>
      <p:bldP spid="16" grpId="0" animBg="1"/>
      <p:bldP spid="20" grpId="0" animBg="1"/>
      <p:bldP spid="21" grpId="0" animBg="1"/>
      <p:bldP spid="23" grpId="0" animBg="1"/>
      <p:bldP spid="24" grpId="0" animBg="1"/>
      <p:bldP spid="25" grpId="0" animBg="1"/>
      <p:bldP spid="26" grpId="0" animBg="1"/>
      <p:bldP spid="40" grpId="0" animBg="1"/>
      <p:bldP spid="41" grpId="0" animBg="1"/>
      <p:bldP spid="42" grpId="0" animBg="1"/>
      <p:bldP spid="43" grpId="0" animBg="1"/>
      <p:bldP spid="44" grpId="0" animBg="1"/>
      <p:bldP spid="49" grpId="0" animBg="1"/>
      <p:bldP spid="50" grpId="0" animBg="1"/>
      <p:bldP spid="51" grpId="0" animBg="1"/>
      <p:bldP spid="52" grpId="0" animBg="1"/>
      <p:bldP spid="59" grpId="0" animBg="1"/>
      <p:bldP spid="60"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PaaS</a:t>
            </a:r>
            <a:r>
              <a:rPr kumimoji="1" lang="ja-JP" altLang="en-US" dirty="0" smtClean="0"/>
              <a:t>の誕生</a:t>
            </a:r>
            <a:endParaRPr kumimoji="1" lang="ja-JP" altLang="en-US" dirty="0"/>
          </a:p>
        </p:txBody>
      </p:sp>
      <p:sp>
        <p:nvSpPr>
          <p:cNvPr id="19" name="正方形/長方形 18"/>
          <p:cNvSpPr/>
          <p:nvPr/>
        </p:nvSpPr>
        <p:spPr bwMode="auto">
          <a:xfrm>
            <a:off x="539552" y="1124744"/>
            <a:ext cx="4608513" cy="18002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b="0" i="0" u="none" strike="noStrike" cap="none" normalizeH="0" dirty="0" smtClean="0">
                <a:ln>
                  <a:noFill/>
                </a:ln>
                <a:solidFill>
                  <a:schemeClr val="bg1"/>
                </a:solidFill>
                <a:effectLst/>
                <a:latin typeface="+mn-lt"/>
                <a:ea typeface="+mn-ea"/>
              </a:rPr>
              <a:t>Sales</a:t>
            </a:r>
            <a:r>
              <a:rPr kumimoji="0" lang="en-US" altLang="ja-JP" sz="3600" dirty="0" smtClean="0">
                <a:solidFill>
                  <a:schemeClr val="bg1"/>
                </a:solidFill>
                <a:latin typeface="+mn-lt"/>
                <a:ea typeface="+mn-ea"/>
              </a:rPr>
              <a:t>force (1999)</a:t>
            </a:r>
            <a:endParaRPr kumimoji="0" lang="ja-JP" altLang="en-US" sz="3600" b="0" i="0" u="none" strike="noStrike" cap="none" normalizeH="0" dirty="0" smtClean="0">
              <a:ln>
                <a:noFill/>
              </a:ln>
              <a:solidFill>
                <a:schemeClr val="bg1"/>
              </a:solidFill>
              <a:effectLst/>
              <a:latin typeface="+mn-lt"/>
              <a:ea typeface="+mn-ea"/>
            </a:endParaRPr>
          </a:p>
        </p:txBody>
      </p:sp>
      <p:grpSp>
        <p:nvGrpSpPr>
          <p:cNvPr id="3" name="グループ化 2"/>
          <p:cNvGrpSpPr/>
          <p:nvPr/>
        </p:nvGrpSpPr>
        <p:grpSpPr>
          <a:xfrm>
            <a:off x="539553" y="3140968"/>
            <a:ext cx="4617755" cy="3196743"/>
            <a:chOff x="539553" y="3140968"/>
            <a:chExt cx="4617755" cy="3196743"/>
          </a:xfrm>
        </p:grpSpPr>
        <p:cxnSp>
          <p:nvCxnSpPr>
            <p:cNvPr id="8" name="直線コネクタ 7"/>
            <p:cNvCxnSpPr/>
            <p:nvPr/>
          </p:nvCxnSpPr>
          <p:spPr bwMode="auto">
            <a:xfrm>
              <a:off x="539553" y="5539298"/>
              <a:ext cx="4617755" cy="0"/>
            </a:xfrm>
            <a:prstGeom prst="line">
              <a:avLst/>
            </a:prstGeom>
            <a:solidFill>
              <a:schemeClr val="bg1"/>
            </a:solidFill>
            <a:ln w="38100" cap="flat" cmpd="sng" algn="ctr">
              <a:solidFill>
                <a:srgbClr val="C00000"/>
              </a:solidFill>
              <a:prstDash val="solid"/>
              <a:round/>
              <a:headEnd type="none" w="med" len="med"/>
              <a:tailEnd type="none" w="med" len="med"/>
            </a:ln>
            <a:effectLst/>
          </p:spPr>
        </p:cxnSp>
        <p:sp>
          <p:nvSpPr>
            <p:cNvPr id="5" name="下矢印 4"/>
            <p:cNvSpPr/>
            <p:nvPr/>
          </p:nvSpPr>
          <p:spPr bwMode="auto">
            <a:xfrm>
              <a:off x="548795" y="3140968"/>
              <a:ext cx="4608513" cy="864096"/>
            </a:xfrm>
            <a:prstGeom prst="downArrow">
              <a:avLst/>
            </a:prstGeom>
            <a:solidFill>
              <a:srgbClr val="92D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0" name="正方形/長方形 19"/>
            <p:cNvSpPr/>
            <p:nvPr/>
          </p:nvSpPr>
          <p:spPr bwMode="auto">
            <a:xfrm>
              <a:off x="539554" y="4196988"/>
              <a:ext cx="3032720" cy="126014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b="0" i="0" u="none" strike="noStrike" cap="none" normalizeH="0" dirty="0" err="1" smtClean="0">
                  <a:ln>
                    <a:noFill/>
                  </a:ln>
                  <a:solidFill>
                    <a:schemeClr val="bg1"/>
                  </a:solidFill>
                  <a:effectLst/>
                  <a:latin typeface="+mn-lt"/>
                  <a:ea typeface="+mn-ea"/>
                </a:rPr>
                <a:t>Sales</a:t>
              </a:r>
              <a:r>
                <a:rPr kumimoji="0" lang="en-US" altLang="ja-JP" sz="3600" dirty="0" err="1">
                  <a:solidFill>
                    <a:schemeClr val="bg1"/>
                  </a:solidFill>
                  <a:latin typeface="+mn-lt"/>
                  <a:ea typeface="+mn-ea"/>
                </a:rPr>
                <a:t>force</a:t>
              </a:r>
              <a:endParaRPr kumimoji="0" lang="ja-JP" altLang="en-US" sz="3600" b="0" i="0" u="none" strike="noStrike" cap="none" normalizeH="0" dirty="0" smtClean="0">
                <a:ln>
                  <a:noFill/>
                </a:ln>
                <a:solidFill>
                  <a:schemeClr val="bg1"/>
                </a:solidFill>
                <a:effectLst/>
                <a:latin typeface="+mn-lt"/>
                <a:ea typeface="+mn-ea"/>
              </a:endParaRPr>
            </a:p>
          </p:txBody>
        </p:sp>
        <p:sp>
          <p:nvSpPr>
            <p:cNvPr id="23" name="正方形/長方形 22"/>
            <p:cNvSpPr/>
            <p:nvPr/>
          </p:nvSpPr>
          <p:spPr bwMode="auto">
            <a:xfrm>
              <a:off x="539554" y="5609528"/>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Database</a:t>
              </a:r>
              <a:endParaRPr kumimoji="0" lang="ja-JP" altLang="en-US" sz="1400" b="0" i="0" u="none" strike="noStrike" cap="none" normalizeH="0" dirty="0" smtClean="0">
                <a:ln>
                  <a:noFill/>
                </a:ln>
                <a:solidFill>
                  <a:schemeClr val="bg1"/>
                </a:solidFill>
                <a:effectLst/>
                <a:latin typeface="+mn-lt"/>
                <a:ea typeface="+mn-ea"/>
              </a:endParaRPr>
            </a:p>
          </p:txBody>
        </p:sp>
        <p:sp>
          <p:nvSpPr>
            <p:cNvPr id="24" name="正方形/長方形 23"/>
            <p:cNvSpPr/>
            <p:nvPr/>
          </p:nvSpPr>
          <p:spPr bwMode="auto">
            <a:xfrm>
              <a:off x="2132114" y="5609247"/>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Workflow</a:t>
              </a:r>
              <a:endParaRPr kumimoji="0" lang="ja-JP" altLang="en-US" sz="1400" b="0" i="0" u="none" strike="noStrike" cap="none" normalizeH="0" dirty="0" smtClean="0">
                <a:ln>
                  <a:noFill/>
                </a:ln>
                <a:solidFill>
                  <a:schemeClr val="bg1"/>
                </a:solidFill>
                <a:effectLst/>
                <a:latin typeface="+mn-lt"/>
                <a:ea typeface="+mn-ea"/>
              </a:endParaRPr>
            </a:p>
          </p:txBody>
        </p:sp>
        <p:sp>
          <p:nvSpPr>
            <p:cNvPr id="25" name="正方形/長方形 24"/>
            <p:cNvSpPr/>
            <p:nvPr/>
          </p:nvSpPr>
          <p:spPr bwMode="auto">
            <a:xfrm>
              <a:off x="3707905" y="5609528"/>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Other</a:t>
              </a:r>
              <a:endParaRPr kumimoji="0" lang="ja-JP" altLang="en-US" sz="1400" b="0" i="0" u="none" strike="noStrike" cap="none" normalizeH="0" dirty="0" smtClean="0">
                <a:ln>
                  <a:noFill/>
                </a:ln>
                <a:solidFill>
                  <a:schemeClr val="bg1"/>
                </a:solidFill>
                <a:effectLst/>
                <a:latin typeface="+mn-lt"/>
                <a:ea typeface="+mn-ea"/>
              </a:endParaRPr>
            </a:p>
          </p:txBody>
        </p:sp>
      </p:grpSp>
      <p:sp>
        <p:nvSpPr>
          <p:cNvPr id="26" name="正方形/長方形 25"/>
          <p:cNvSpPr/>
          <p:nvPr/>
        </p:nvSpPr>
        <p:spPr bwMode="auto">
          <a:xfrm>
            <a:off x="3707905" y="4198267"/>
            <a:ext cx="650931" cy="126222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User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dirty="0">
                <a:solidFill>
                  <a:schemeClr val="bg1"/>
                </a:solidFill>
                <a:latin typeface="+mn-lt"/>
                <a:ea typeface="+mn-ea"/>
              </a:rPr>
              <a:t>App</a:t>
            </a:r>
            <a:endParaRPr kumimoji="0" lang="ja-JP" altLang="en-US" sz="1400" b="0" i="0" u="none" strike="noStrike" cap="none" normalizeH="0" dirty="0" smtClean="0">
              <a:ln>
                <a:noFill/>
              </a:ln>
              <a:solidFill>
                <a:schemeClr val="bg1"/>
              </a:solidFill>
              <a:effectLst/>
              <a:latin typeface="+mn-lt"/>
              <a:ea typeface="+mn-ea"/>
            </a:endParaRPr>
          </a:p>
        </p:txBody>
      </p:sp>
      <p:sp>
        <p:nvSpPr>
          <p:cNvPr id="27" name="正方形/長方形 26"/>
          <p:cNvSpPr/>
          <p:nvPr/>
        </p:nvSpPr>
        <p:spPr bwMode="auto">
          <a:xfrm>
            <a:off x="4497134" y="4194908"/>
            <a:ext cx="650931" cy="126222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User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dirty="0">
                <a:solidFill>
                  <a:schemeClr val="bg1"/>
                </a:solidFill>
                <a:latin typeface="+mn-lt"/>
                <a:ea typeface="+mn-ea"/>
              </a:rPr>
              <a:t>App</a:t>
            </a:r>
            <a:endParaRPr kumimoji="0" lang="ja-JP" altLang="en-US" sz="1400" b="0" i="0" u="none" strike="noStrike" cap="none" normalizeH="0" dirty="0" smtClean="0">
              <a:ln>
                <a:noFill/>
              </a:ln>
              <a:solidFill>
                <a:schemeClr val="bg1"/>
              </a:solidFill>
              <a:effectLst/>
              <a:latin typeface="+mn-lt"/>
              <a:ea typeface="+mn-ea"/>
            </a:endParaRPr>
          </a:p>
        </p:txBody>
      </p:sp>
      <p:sp>
        <p:nvSpPr>
          <p:cNvPr id="28" name="正方形/長方形 27"/>
          <p:cNvSpPr/>
          <p:nvPr/>
        </p:nvSpPr>
        <p:spPr bwMode="auto">
          <a:xfrm>
            <a:off x="5580112" y="1124744"/>
            <a:ext cx="3161532" cy="18002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1600" dirty="0" err="1">
                <a:solidFill>
                  <a:schemeClr val="bg1"/>
                </a:solidFill>
              </a:rPr>
              <a:t>Salesforce</a:t>
            </a:r>
            <a:r>
              <a:rPr lang="ja-JP" altLang="en-US" sz="1600" dirty="0">
                <a:solidFill>
                  <a:schemeClr val="bg1"/>
                </a:solidFill>
              </a:rPr>
              <a:t>の顧客から、</a:t>
            </a:r>
            <a:r>
              <a:rPr lang="en-US" altLang="ja-JP" sz="1600" dirty="0" err="1">
                <a:solidFill>
                  <a:schemeClr val="bg1"/>
                </a:solidFill>
              </a:rPr>
              <a:t>Salesforce</a:t>
            </a:r>
            <a:r>
              <a:rPr lang="ja-JP" altLang="en-US" sz="1600" dirty="0">
                <a:solidFill>
                  <a:schemeClr val="bg1"/>
                </a:solidFill>
              </a:rPr>
              <a:t>が持っているデータベース、ワークフローなどの機能を使って</a:t>
            </a:r>
            <a:r>
              <a:rPr lang="en-US" altLang="ja-JP" sz="1600" dirty="0">
                <a:solidFill>
                  <a:schemeClr val="bg1"/>
                </a:solidFill>
              </a:rPr>
              <a:t>CRM</a:t>
            </a:r>
            <a:r>
              <a:rPr lang="ja-JP" altLang="en-US" sz="1600" dirty="0">
                <a:solidFill>
                  <a:schemeClr val="bg1"/>
                </a:solidFill>
              </a:rPr>
              <a:t>以外のアプリを作成したいという要望が高まった</a:t>
            </a:r>
          </a:p>
        </p:txBody>
      </p:sp>
      <p:sp>
        <p:nvSpPr>
          <p:cNvPr id="29" name="正方形/長方形 28"/>
          <p:cNvSpPr/>
          <p:nvPr/>
        </p:nvSpPr>
        <p:spPr bwMode="auto">
          <a:xfrm>
            <a:off x="5580112" y="4198266"/>
            <a:ext cx="3161532" cy="2139163"/>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1600" dirty="0">
                <a:solidFill>
                  <a:schemeClr val="bg1"/>
                </a:solidFill>
              </a:rPr>
              <a:t>API</a:t>
            </a:r>
            <a:r>
              <a:rPr lang="ja-JP" altLang="en-US" sz="1600" dirty="0">
                <a:solidFill>
                  <a:schemeClr val="bg1"/>
                </a:solidFill>
              </a:rPr>
              <a:t>を整備して公開 </a:t>
            </a:r>
            <a:r>
              <a:rPr lang="en-US" altLang="ja-JP" sz="1600" dirty="0">
                <a:solidFill>
                  <a:schemeClr val="bg1"/>
                </a:solidFill>
              </a:rPr>
              <a:t>(2007.7</a:t>
            </a:r>
            <a:r>
              <a:rPr lang="en-US" altLang="ja-JP" sz="1600" dirty="0" smtClean="0">
                <a:solidFill>
                  <a:schemeClr val="bg1"/>
                </a:solidFill>
              </a:rPr>
              <a:t>)</a:t>
            </a:r>
          </a:p>
          <a:p>
            <a:endParaRPr lang="en-US" altLang="ja-JP" sz="1600" dirty="0">
              <a:solidFill>
                <a:schemeClr val="bg1"/>
              </a:solidFill>
            </a:endParaRPr>
          </a:p>
          <a:p>
            <a:r>
              <a:rPr lang="ja-JP" altLang="en-US" sz="1600" dirty="0">
                <a:solidFill>
                  <a:schemeClr val="bg1"/>
                </a:solidFill>
              </a:rPr>
              <a:t>→</a:t>
            </a:r>
            <a:r>
              <a:rPr lang="en-US" altLang="ja-JP" sz="1600" dirty="0">
                <a:solidFill>
                  <a:schemeClr val="bg1"/>
                </a:solidFill>
              </a:rPr>
              <a:t>Force.com</a:t>
            </a:r>
          </a:p>
          <a:p>
            <a:r>
              <a:rPr lang="ja-JP" altLang="en-US" sz="1600" dirty="0">
                <a:solidFill>
                  <a:schemeClr val="bg1"/>
                </a:solidFill>
              </a:rPr>
              <a:t>→</a:t>
            </a:r>
            <a:r>
              <a:rPr lang="en-US" altLang="ja-JP" sz="1600" dirty="0">
                <a:solidFill>
                  <a:schemeClr val="bg1"/>
                </a:solidFill>
              </a:rPr>
              <a:t>database.com (2011)</a:t>
            </a:r>
            <a:endParaRPr lang="ja-JP" altLang="en-US" sz="1600" dirty="0">
              <a:solidFill>
                <a:schemeClr val="bg1"/>
              </a:solidFill>
            </a:endParaRPr>
          </a:p>
        </p:txBody>
      </p:sp>
    </p:spTree>
    <p:extLst>
      <p:ext uri="{BB962C8B-B14F-4D97-AF65-F5344CB8AC3E}">
        <p14:creationId xmlns:p14="http://schemas.microsoft.com/office/powerpoint/2010/main" val="422376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p:cTn id="14" dur="500" fill="hold"/>
                                        <p:tgtEl>
                                          <p:spTgt spid="28"/>
                                        </p:tgtEl>
                                        <p:attrNameLst>
                                          <p:attrName>ppt_w</p:attrName>
                                        </p:attrNameLst>
                                      </p:cBhvr>
                                      <p:tavLst>
                                        <p:tav tm="0">
                                          <p:val>
                                            <p:fltVal val="0"/>
                                          </p:val>
                                        </p:tav>
                                        <p:tav tm="100000">
                                          <p:val>
                                            <p:strVal val="#ppt_w"/>
                                          </p:val>
                                        </p:tav>
                                      </p:tavLst>
                                    </p:anim>
                                    <p:anim calcmode="lin" valueType="num">
                                      <p:cBhvr>
                                        <p:cTn id="15" dur="500" fill="hold"/>
                                        <p:tgtEl>
                                          <p:spTgt spid="28"/>
                                        </p:tgtEl>
                                        <p:attrNameLst>
                                          <p:attrName>ppt_h</p:attrName>
                                        </p:attrNameLst>
                                      </p:cBhvr>
                                      <p:tavLst>
                                        <p:tav tm="0">
                                          <p:val>
                                            <p:fltVal val="0"/>
                                          </p:val>
                                        </p:tav>
                                        <p:tav tm="100000">
                                          <p:val>
                                            <p:strVal val="#ppt_h"/>
                                          </p:val>
                                        </p:tav>
                                      </p:tavLst>
                                    </p:anim>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Force.com</a:t>
            </a:r>
            <a:r>
              <a:rPr kumimoji="1" lang="ja-JP" altLang="en-US" dirty="0" smtClean="0"/>
              <a:t>のターゲットマーケット</a:t>
            </a:r>
            <a:endParaRPr kumimoji="1" lang="ja-JP" altLang="en-US" dirty="0"/>
          </a:p>
        </p:txBody>
      </p:sp>
      <p:sp>
        <p:nvSpPr>
          <p:cNvPr id="3" name="正方形/長方形 2"/>
          <p:cNvSpPr/>
          <p:nvPr/>
        </p:nvSpPr>
        <p:spPr bwMode="auto">
          <a:xfrm>
            <a:off x="467544" y="1556792"/>
            <a:ext cx="4648572" cy="326402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19" name="テキスト ボックス 18"/>
          <p:cNvSpPr txBox="1"/>
          <p:nvPr/>
        </p:nvSpPr>
        <p:spPr>
          <a:xfrm>
            <a:off x="611560" y="2112238"/>
            <a:ext cx="646395" cy="1892826"/>
          </a:xfrm>
          <a:prstGeom prst="rect">
            <a:avLst/>
          </a:prstGeom>
          <a:noFill/>
        </p:spPr>
        <p:txBody>
          <a:bodyPr wrap="none" rtlCol="0">
            <a:spAutoFit/>
          </a:bodyPr>
          <a:lstStyle/>
          <a:p>
            <a:pPr algn="r"/>
            <a:r>
              <a:rPr kumimoji="1" lang="ja-JP" altLang="en-US" sz="900" dirty="0" smtClean="0">
                <a:solidFill>
                  <a:schemeClr val="bg1"/>
                </a:solidFill>
                <a:latin typeface="+mn-lt"/>
                <a:ea typeface="+mn-ea"/>
              </a:rPr>
              <a:t>消費者</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kumimoji="1" lang="ja-JP" altLang="en-US" sz="900" dirty="0" smtClean="0">
                <a:solidFill>
                  <a:schemeClr val="bg1"/>
                </a:solidFill>
                <a:latin typeface="+mn-lt"/>
                <a:ea typeface="+mn-ea"/>
              </a:rPr>
              <a:t>全社</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kumimoji="1" lang="ja-JP" altLang="en-US" sz="900" dirty="0" smtClean="0">
                <a:solidFill>
                  <a:schemeClr val="bg1"/>
                </a:solidFill>
                <a:latin typeface="+mn-lt"/>
                <a:ea typeface="+mn-ea"/>
              </a:rPr>
              <a:t>部門</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lang="ja-JP" altLang="en-US" sz="900" dirty="0">
                <a:solidFill>
                  <a:schemeClr val="bg1"/>
                </a:solidFill>
                <a:latin typeface="+mn-lt"/>
                <a:ea typeface="+mn-ea"/>
              </a:rPr>
              <a:t>グループ</a:t>
            </a:r>
            <a:endParaRPr kumimoji="1" lang="ja-JP" altLang="en-US" sz="900" dirty="0" smtClean="0">
              <a:solidFill>
                <a:schemeClr val="bg1"/>
              </a:solidFill>
              <a:latin typeface="+mn-lt"/>
              <a:ea typeface="+mn-ea"/>
            </a:endParaRPr>
          </a:p>
        </p:txBody>
      </p:sp>
      <p:grpSp>
        <p:nvGrpSpPr>
          <p:cNvPr id="20" name="グループ化 19"/>
          <p:cNvGrpSpPr/>
          <p:nvPr/>
        </p:nvGrpSpPr>
        <p:grpSpPr>
          <a:xfrm>
            <a:off x="1331640" y="1916832"/>
            <a:ext cx="3456384" cy="2304256"/>
            <a:chOff x="5004048" y="1700808"/>
            <a:chExt cx="3456384" cy="2304256"/>
          </a:xfrm>
        </p:grpSpPr>
        <p:cxnSp>
          <p:nvCxnSpPr>
            <p:cNvPr id="6" name="直線コネクタ 5"/>
            <p:cNvCxnSpPr/>
            <p:nvPr/>
          </p:nvCxnSpPr>
          <p:spPr bwMode="auto">
            <a:xfrm>
              <a:off x="5004048" y="4005064"/>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0" name="直線コネクタ 9"/>
            <p:cNvCxnSpPr/>
            <p:nvPr/>
          </p:nvCxnSpPr>
          <p:spPr bwMode="auto">
            <a:xfrm flipV="1">
              <a:off x="5004048"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2" name="直線コネクタ 11"/>
            <p:cNvCxnSpPr/>
            <p:nvPr/>
          </p:nvCxnSpPr>
          <p:spPr bwMode="auto">
            <a:xfrm>
              <a:off x="5004048" y="3429000"/>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3" name="直線コネクタ 12"/>
            <p:cNvCxnSpPr/>
            <p:nvPr/>
          </p:nvCxnSpPr>
          <p:spPr bwMode="auto">
            <a:xfrm>
              <a:off x="5004048" y="2276872"/>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4" name="直線コネクタ 13"/>
            <p:cNvCxnSpPr/>
            <p:nvPr/>
          </p:nvCxnSpPr>
          <p:spPr bwMode="auto">
            <a:xfrm>
              <a:off x="5004048" y="1700808"/>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5" name="直線コネクタ 14"/>
            <p:cNvCxnSpPr/>
            <p:nvPr/>
          </p:nvCxnSpPr>
          <p:spPr bwMode="auto">
            <a:xfrm flipV="1">
              <a:off x="5868144"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6" name="直線コネクタ 15"/>
            <p:cNvCxnSpPr/>
            <p:nvPr/>
          </p:nvCxnSpPr>
          <p:spPr bwMode="auto">
            <a:xfrm flipV="1">
              <a:off x="6732240"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7" name="直線コネクタ 16"/>
            <p:cNvCxnSpPr/>
            <p:nvPr/>
          </p:nvCxnSpPr>
          <p:spPr bwMode="auto">
            <a:xfrm flipV="1">
              <a:off x="7596336"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8" name="直線コネクタ 17"/>
            <p:cNvCxnSpPr/>
            <p:nvPr/>
          </p:nvCxnSpPr>
          <p:spPr bwMode="auto">
            <a:xfrm flipV="1">
              <a:off x="8460432"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21" name="直線コネクタ 20"/>
            <p:cNvCxnSpPr/>
            <p:nvPr/>
          </p:nvCxnSpPr>
          <p:spPr bwMode="auto">
            <a:xfrm>
              <a:off x="5004048" y="2852936"/>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grpSp>
      <p:sp>
        <p:nvSpPr>
          <p:cNvPr id="23" name="テキスト ボックス 22"/>
          <p:cNvSpPr txBox="1"/>
          <p:nvPr/>
        </p:nvSpPr>
        <p:spPr>
          <a:xfrm>
            <a:off x="1405040" y="4293096"/>
            <a:ext cx="3512500" cy="230832"/>
          </a:xfrm>
          <a:prstGeom prst="rect">
            <a:avLst/>
          </a:prstGeom>
          <a:noFill/>
        </p:spPr>
        <p:txBody>
          <a:bodyPr wrap="none" rtlCol="0">
            <a:spAutoFit/>
          </a:bodyPr>
          <a:lstStyle/>
          <a:p>
            <a:r>
              <a:rPr kumimoji="1" lang="ja-JP" altLang="en-US" sz="900" dirty="0" smtClean="0">
                <a:solidFill>
                  <a:schemeClr val="bg1"/>
                </a:solidFill>
                <a:latin typeface="+mn-lt"/>
                <a:ea typeface="+mn-ea"/>
              </a:rPr>
              <a:t>コンテンツ　　　データ　　　　 プロセス</a:t>
            </a:r>
            <a:r>
              <a:rPr lang="ja-JP" altLang="en-US" sz="900" dirty="0" smtClean="0">
                <a:solidFill>
                  <a:schemeClr val="bg1"/>
                </a:solidFill>
                <a:latin typeface="+mn-lt"/>
                <a:ea typeface="+mn-ea"/>
              </a:rPr>
              <a:t>　  トランザクション</a:t>
            </a:r>
            <a:endParaRPr kumimoji="1" lang="en-US" altLang="ja-JP" sz="900" dirty="0" smtClean="0">
              <a:solidFill>
                <a:schemeClr val="bg1"/>
              </a:solidFill>
              <a:latin typeface="+mn-lt"/>
              <a:ea typeface="+mn-ea"/>
            </a:endParaRPr>
          </a:p>
        </p:txBody>
      </p:sp>
      <p:sp>
        <p:nvSpPr>
          <p:cNvPr id="24" name="テキスト ボックス 23"/>
          <p:cNvSpPr txBox="1"/>
          <p:nvPr/>
        </p:nvSpPr>
        <p:spPr>
          <a:xfrm>
            <a:off x="2275002" y="4509120"/>
            <a:ext cx="1569660" cy="230832"/>
          </a:xfrm>
          <a:prstGeom prst="rect">
            <a:avLst/>
          </a:prstGeom>
          <a:noFill/>
        </p:spPr>
        <p:txBody>
          <a:bodyPr wrap="none" rtlCol="0">
            <a:spAutoFit/>
          </a:bodyPr>
          <a:lstStyle/>
          <a:p>
            <a:r>
              <a:rPr kumimoji="1" lang="ja-JP" altLang="en-US" sz="900" dirty="0" smtClean="0">
                <a:solidFill>
                  <a:schemeClr val="bg1"/>
                </a:solidFill>
                <a:latin typeface="+mn-lt"/>
                <a:ea typeface="+mn-ea"/>
              </a:rPr>
              <a:t>アプリケーションのタイプ</a:t>
            </a:r>
            <a:endParaRPr kumimoji="1" lang="en-US" altLang="ja-JP" sz="900" dirty="0" smtClean="0">
              <a:solidFill>
                <a:schemeClr val="bg1"/>
              </a:solidFill>
              <a:latin typeface="+mn-lt"/>
              <a:ea typeface="+mn-ea"/>
            </a:endParaRPr>
          </a:p>
        </p:txBody>
      </p:sp>
      <p:sp>
        <p:nvSpPr>
          <p:cNvPr id="25" name="テキスト ボックス 24"/>
          <p:cNvSpPr txBox="1"/>
          <p:nvPr/>
        </p:nvSpPr>
        <p:spPr>
          <a:xfrm rot="16200000">
            <a:off x="159369" y="2953544"/>
            <a:ext cx="1107996" cy="230832"/>
          </a:xfrm>
          <a:prstGeom prst="rect">
            <a:avLst/>
          </a:prstGeom>
          <a:noFill/>
        </p:spPr>
        <p:txBody>
          <a:bodyPr wrap="none" rtlCol="0">
            <a:spAutoFit/>
          </a:bodyPr>
          <a:lstStyle/>
          <a:p>
            <a:r>
              <a:rPr kumimoji="1" lang="ja-JP" altLang="en-US" sz="900" dirty="0" smtClean="0">
                <a:solidFill>
                  <a:schemeClr val="bg1"/>
                </a:solidFill>
                <a:latin typeface="+mn-lt"/>
                <a:ea typeface="+mn-ea"/>
              </a:rPr>
              <a:t>ユーザーのタイプ</a:t>
            </a:r>
            <a:endParaRPr kumimoji="1" lang="en-US" altLang="ja-JP" sz="900" dirty="0" smtClean="0">
              <a:solidFill>
                <a:schemeClr val="bg1"/>
              </a:solidFill>
              <a:latin typeface="+mn-lt"/>
              <a:ea typeface="+mn-ea"/>
            </a:endParaRPr>
          </a:p>
        </p:txBody>
      </p:sp>
      <p:sp>
        <p:nvSpPr>
          <p:cNvPr id="22" name="正方形/長方形 21"/>
          <p:cNvSpPr/>
          <p:nvPr/>
        </p:nvSpPr>
        <p:spPr bwMode="auto">
          <a:xfrm>
            <a:off x="1907704" y="2420888"/>
            <a:ext cx="2290647" cy="1512168"/>
          </a:xfrm>
          <a:prstGeom prst="rect">
            <a:avLst/>
          </a:prstGeom>
          <a:solidFill>
            <a:schemeClr val="accent3">
              <a:alpha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6" name="正方形/長方形 25"/>
          <p:cNvSpPr/>
          <p:nvPr/>
        </p:nvSpPr>
        <p:spPr bwMode="auto">
          <a:xfrm>
            <a:off x="467544" y="4941168"/>
            <a:ext cx="4648571" cy="661871"/>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400" b="0" i="0" u="none" strike="noStrike" cap="none" normalizeH="0" dirty="0" smtClean="0">
                <a:ln>
                  <a:noFill/>
                </a:ln>
                <a:solidFill>
                  <a:schemeClr val="bg1"/>
                </a:solidFill>
                <a:effectLst/>
                <a:latin typeface="+mn-lt"/>
                <a:ea typeface="+mn-ea"/>
              </a:rPr>
              <a:t>Excel</a:t>
            </a:r>
            <a:r>
              <a:rPr kumimoji="0" lang="ja-JP" altLang="en-US" sz="2400" b="0" i="0" u="none" strike="noStrike" cap="none" normalizeH="0" dirty="0" smtClean="0">
                <a:ln>
                  <a:noFill/>
                </a:ln>
                <a:solidFill>
                  <a:schemeClr val="bg1"/>
                </a:solidFill>
                <a:effectLst/>
                <a:latin typeface="+mn-lt"/>
                <a:ea typeface="+mn-ea"/>
              </a:rPr>
              <a:t>以上、全社システム以下</a:t>
            </a:r>
          </a:p>
        </p:txBody>
      </p:sp>
      <p:sp>
        <p:nvSpPr>
          <p:cNvPr id="27" name="正方形/長方形 26"/>
          <p:cNvSpPr/>
          <p:nvPr/>
        </p:nvSpPr>
        <p:spPr bwMode="auto">
          <a:xfrm>
            <a:off x="5292080" y="1556792"/>
            <a:ext cx="3384376" cy="1165927"/>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600" dirty="0">
                <a:solidFill>
                  <a:schemeClr val="bg1"/>
                </a:solidFill>
              </a:rPr>
              <a:t>全社規模の基幹システムであればコストをかけてシステムを開発できる</a:t>
            </a:r>
          </a:p>
        </p:txBody>
      </p:sp>
      <p:sp>
        <p:nvSpPr>
          <p:cNvPr id="29" name="正方形/長方形 28"/>
          <p:cNvSpPr/>
          <p:nvPr/>
        </p:nvSpPr>
        <p:spPr bwMode="auto">
          <a:xfrm>
            <a:off x="5292080" y="2794727"/>
            <a:ext cx="3384376" cy="2808312"/>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1600" dirty="0">
                <a:solidFill>
                  <a:schemeClr val="bg1"/>
                </a:solidFill>
              </a:rPr>
              <a:t>部門レベルでは、コストをかけられない一方で変化の速度が速いため、改修が頻繁に起こるため、</a:t>
            </a:r>
            <a:r>
              <a:rPr lang="en-US" altLang="ja-JP" sz="1600" dirty="0">
                <a:solidFill>
                  <a:schemeClr val="bg1"/>
                </a:solidFill>
              </a:rPr>
              <a:t>IT</a:t>
            </a:r>
            <a:r>
              <a:rPr lang="ja-JP" altLang="en-US" sz="1600" dirty="0">
                <a:solidFill>
                  <a:schemeClr val="bg1"/>
                </a:solidFill>
              </a:rPr>
              <a:t>部門も</a:t>
            </a:r>
            <a:r>
              <a:rPr lang="en-US" altLang="ja-JP" sz="1600" dirty="0" err="1">
                <a:solidFill>
                  <a:schemeClr val="bg1"/>
                </a:solidFill>
              </a:rPr>
              <a:t>SIer</a:t>
            </a:r>
            <a:r>
              <a:rPr lang="ja-JP" altLang="en-US" sz="1600" dirty="0">
                <a:solidFill>
                  <a:schemeClr val="bg1"/>
                </a:solidFill>
              </a:rPr>
              <a:t>も対応しにくい。</a:t>
            </a:r>
            <a:endParaRPr lang="en-US" altLang="ja-JP" sz="1600" dirty="0">
              <a:solidFill>
                <a:schemeClr val="bg1"/>
              </a:solidFill>
            </a:endParaRPr>
          </a:p>
          <a:p>
            <a:r>
              <a:rPr lang="ja-JP" altLang="en-US" sz="1600" dirty="0">
                <a:solidFill>
                  <a:schemeClr val="bg1"/>
                </a:solidFill>
              </a:rPr>
              <a:t>このためユーザーが自分で作る必要があるが、一から作るのは大変なため、何からのツールが必要。</a:t>
            </a:r>
            <a:endParaRPr lang="en-US" altLang="ja-JP" sz="1600" dirty="0">
              <a:solidFill>
                <a:schemeClr val="bg1"/>
              </a:solidFill>
            </a:endParaRPr>
          </a:p>
          <a:p>
            <a:endParaRPr lang="en-US" altLang="ja-JP" sz="1600" dirty="0">
              <a:solidFill>
                <a:schemeClr val="bg1"/>
              </a:solidFill>
            </a:endParaRPr>
          </a:p>
          <a:p>
            <a:r>
              <a:rPr lang="ja-JP" altLang="en-US" sz="1600" dirty="0" smtClean="0">
                <a:solidFill>
                  <a:schemeClr val="bg1"/>
                </a:solidFill>
              </a:rPr>
              <a:t>→</a:t>
            </a:r>
            <a:r>
              <a:rPr lang="en-US" altLang="ja-JP" sz="1600" dirty="0" smtClean="0">
                <a:solidFill>
                  <a:schemeClr val="bg1"/>
                </a:solidFill>
              </a:rPr>
              <a:t>Notes</a:t>
            </a:r>
            <a:r>
              <a:rPr lang="ja-JP" altLang="en-US" sz="1600" dirty="0" smtClean="0">
                <a:solidFill>
                  <a:schemeClr val="bg1"/>
                </a:solidFill>
              </a:rPr>
              <a:t>のマクロ</a:t>
            </a:r>
            <a:endParaRPr lang="en-US" altLang="ja-JP" sz="1600" dirty="0">
              <a:solidFill>
                <a:schemeClr val="bg1"/>
              </a:solidFill>
            </a:endParaRPr>
          </a:p>
          <a:p>
            <a:r>
              <a:rPr lang="ja-JP" altLang="en-US" sz="1600" dirty="0">
                <a:solidFill>
                  <a:schemeClr val="bg1"/>
                </a:solidFill>
              </a:rPr>
              <a:t>→</a:t>
            </a:r>
            <a:r>
              <a:rPr lang="en-US" altLang="ja-JP" sz="1600" dirty="0" smtClean="0">
                <a:solidFill>
                  <a:schemeClr val="bg1"/>
                </a:solidFill>
              </a:rPr>
              <a:t>Excel/Access</a:t>
            </a:r>
            <a:endParaRPr lang="en-US" altLang="ja-JP" sz="1600" dirty="0">
              <a:solidFill>
                <a:schemeClr val="bg1"/>
              </a:solidFill>
            </a:endParaRPr>
          </a:p>
        </p:txBody>
      </p:sp>
    </p:spTree>
    <p:extLst>
      <p:ext uri="{BB962C8B-B14F-4D97-AF65-F5344CB8AC3E}">
        <p14:creationId xmlns:p14="http://schemas.microsoft.com/office/powerpoint/2010/main" val="230778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additive="base">
                                        <p:cTn id="14" dur="500" fill="hold"/>
                                        <p:tgtEl>
                                          <p:spTgt spid="26"/>
                                        </p:tgtEl>
                                        <p:attrNameLst>
                                          <p:attrName>ppt_x</p:attrName>
                                        </p:attrNameLst>
                                      </p:cBhvr>
                                      <p:tavLst>
                                        <p:tav tm="0">
                                          <p:val>
                                            <p:strVal val="#ppt_x"/>
                                          </p:val>
                                        </p:tav>
                                        <p:tav tm="100000">
                                          <p:val>
                                            <p:strVal val="#ppt_x"/>
                                          </p:val>
                                        </p:tav>
                                      </p:tavLst>
                                    </p:anim>
                                    <p:anim calcmode="lin" valueType="num">
                                      <p:cBhvr additive="base">
                                        <p:cTn id="1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開発基盤としての </a:t>
            </a:r>
            <a:r>
              <a:rPr kumimoji="1" lang="en-US" altLang="ja-JP" dirty="0" smtClean="0"/>
              <a:t>Lotus Notes</a:t>
            </a:r>
            <a:endParaRPr kumimoji="1" lang="ja-JP" altLang="en-US" dirty="0"/>
          </a:p>
        </p:txBody>
      </p:sp>
      <p:sp>
        <p:nvSpPr>
          <p:cNvPr id="4" name="角丸四角形 3"/>
          <p:cNvSpPr/>
          <p:nvPr/>
        </p:nvSpPr>
        <p:spPr bwMode="auto">
          <a:xfrm>
            <a:off x="395536" y="1124744"/>
            <a:ext cx="8364063" cy="720080"/>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dirty="0" smtClean="0">
                <a:solidFill>
                  <a:schemeClr val="bg1"/>
                </a:solidFill>
                <a:latin typeface="+mn-lt"/>
                <a:ea typeface="+mn-ea"/>
              </a:rPr>
              <a:t>グループウェア＝グループ内</a:t>
            </a:r>
            <a:r>
              <a:rPr lang="ja-JP" altLang="en-US" dirty="0">
                <a:solidFill>
                  <a:schemeClr val="bg1"/>
                </a:solidFill>
                <a:latin typeface="+mn-lt"/>
                <a:ea typeface="+mn-ea"/>
              </a:rPr>
              <a:t>での情報共有、コミュニケーション、コラボレーションを支援するソフトウェアスイート</a:t>
            </a:r>
            <a:endParaRPr lang="en-US" altLang="ja-JP" dirty="0">
              <a:solidFill>
                <a:schemeClr val="bg1"/>
              </a:solidFill>
              <a:latin typeface="+mn-lt"/>
              <a:ea typeface="+mn-ea"/>
            </a:endParaRPr>
          </a:p>
        </p:txBody>
      </p:sp>
      <p:sp>
        <p:nvSpPr>
          <p:cNvPr id="10" name="角丸四角形 9"/>
          <p:cNvSpPr/>
          <p:nvPr/>
        </p:nvSpPr>
        <p:spPr bwMode="auto">
          <a:xfrm>
            <a:off x="3706789" y="1988840"/>
            <a:ext cx="5052810" cy="2088232"/>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a:solidFill>
                  <a:schemeClr val="bg1"/>
                </a:solidFill>
                <a:latin typeface="+mn-lt"/>
                <a:ea typeface="+mn-ea"/>
              </a:rPr>
              <a:t>様々なコミュニケーション機能をワンパッケージ化</a:t>
            </a:r>
            <a:endParaRPr lang="en-US" altLang="ja-JP" sz="1600">
              <a:solidFill>
                <a:schemeClr val="bg1"/>
              </a:solidFill>
              <a:latin typeface="+mn-lt"/>
              <a:ea typeface="+mn-ea"/>
            </a:endParaRPr>
          </a:p>
        </p:txBody>
      </p:sp>
      <p:sp>
        <p:nvSpPr>
          <p:cNvPr id="5" name="角丸四角形 4"/>
          <p:cNvSpPr/>
          <p:nvPr/>
        </p:nvSpPr>
        <p:spPr bwMode="auto">
          <a:xfrm>
            <a:off x="4670424" y="2441141"/>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電子メール</a:t>
            </a:r>
            <a:endParaRPr lang="ja-JP" altLang="en-US" sz="1600" dirty="0">
              <a:solidFill>
                <a:schemeClr val="bg1"/>
              </a:solidFill>
            </a:endParaRPr>
          </a:p>
        </p:txBody>
      </p:sp>
      <p:sp>
        <p:nvSpPr>
          <p:cNvPr id="6" name="角丸四角形 5"/>
          <p:cNvSpPr/>
          <p:nvPr/>
        </p:nvSpPr>
        <p:spPr bwMode="auto">
          <a:xfrm>
            <a:off x="7092281" y="3212976"/>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en-US" altLang="ja-JP" sz="1600" dirty="0">
                <a:solidFill>
                  <a:schemeClr val="bg1"/>
                </a:solidFill>
              </a:rPr>
              <a:t>BBS</a:t>
            </a:r>
          </a:p>
          <a:p>
            <a:pPr algn="ctr">
              <a:spcBef>
                <a:spcPts val="0"/>
              </a:spcBef>
            </a:pPr>
            <a:r>
              <a:rPr lang="ja-JP" altLang="en-US" sz="1600" dirty="0">
                <a:solidFill>
                  <a:schemeClr val="bg1"/>
                </a:solidFill>
              </a:rPr>
              <a:t>電子会議室</a:t>
            </a:r>
          </a:p>
        </p:txBody>
      </p:sp>
      <p:sp>
        <p:nvSpPr>
          <p:cNvPr id="7" name="角丸四角形 6"/>
          <p:cNvSpPr/>
          <p:nvPr/>
        </p:nvSpPr>
        <p:spPr bwMode="auto">
          <a:xfrm>
            <a:off x="3923929" y="3195448"/>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ライブラリ</a:t>
            </a:r>
            <a:endParaRPr lang="ja-JP" altLang="en-US" sz="1600" dirty="0">
              <a:solidFill>
                <a:schemeClr val="bg1"/>
              </a:solidFill>
            </a:endParaRPr>
          </a:p>
        </p:txBody>
      </p:sp>
      <p:sp>
        <p:nvSpPr>
          <p:cNvPr id="8" name="角丸四角形 7"/>
          <p:cNvSpPr/>
          <p:nvPr/>
        </p:nvSpPr>
        <p:spPr bwMode="auto">
          <a:xfrm>
            <a:off x="6312769" y="2441141"/>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スケジューラ</a:t>
            </a:r>
            <a:endParaRPr lang="ja-JP" altLang="en-US" sz="1600" dirty="0">
              <a:solidFill>
                <a:schemeClr val="bg1"/>
              </a:solidFill>
            </a:endParaRPr>
          </a:p>
        </p:txBody>
      </p:sp>
      <p:sp>
        <p:nvSpPr>
          <p:cNvPr id="9" name="角丸四角形 8"/>
          <p:cNvSpPr/>
          <p:nvPr/>
        </p:nvSpPr>
        <p:spPr bwMode="auto">
          <a:xfrm>
            <a:off x="5508105" y="3195448"/>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600" dirty="0">
                <a:solidFill>
                  <a:schemeClr val="bg1"/>
                </a:solidFill>
              </a:rPr>
              <a:t>ワークフロー</a:t>
            </a:r>
          </a:p>
          <a:p>
            <a:pPr algn="ctr"/>
            <a:r>
              <a:rPr lang="ja-JP" altLang="en-US" sz="1600" dirty="0">
                <a:solidFill>
                  <a:schemeClr val="bg1"/>
                </a:solidFill>
              </a:rPr>
              <a:t>（電子決裁）</a:t>
            </a:r>
          </a:p>
        </p:txBody>
      </p:sp>
      <p:sp>
        <p:nvSpPr>
          <p:cNvPr id="11" name="角丸四角形 10"/>
          <p:cNvSpPr/>
          <p:nvPr/>
        </p:nvSpPr>
        <p:spPr bwMode="auto">
          <a:xfrm>
            <a:off x="419573" y="1988840"/>
            <a:ext cx="2136204" cy="86409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a:solidFill>
                  <a:schemeClr val="bg1"/>
                </a:solidFill>
                <a:latin typeface="+mn-lt"/>
                <a:ea typeface="+mn-ea"/>
              </a:rPr>
              <a:t>グループウェアのアイデアは</a:t>
            </a:r>
            <a:r>
              <a:rPr lang="en-US" altLang="ja-JP" sz="1600" dirty="0">
                <a:solidFill>
                  <a:schemeClr val="bg1"/>
                </a:solidFill>
                <a:latin typeface="+mn-lt"/>
                <a:ea typeface="+mn-ea"/>
              </a:rPr>
              <a:t>1960</a:t>
            </a:r>
            <a:r>
              <a:rPr lang="ja-JP" altLang="en-US" sz="1600" dirty="0">
                <a:solidFill>
                  <a:schemeClr val="bg1"/>
                </a:solidFill>
                <a:latin typeface="+mn-lt"/>
                <a:ea typeface="+mn-ea"/>
              </a:rPr>
              <a:t>年代末からあった</a:t>
            </a:r>
            <a:endParaRPr lang="en-US" altLang="ja-JP" sz="1600" dirty="0">
              <a:solidFill>
                <a:schemeClr val="bg1"/>
              </a:solidFill>
              <a:latin typeface="+mn-lt"/>
              <a:ea typeface="+mn-ea"/>
            </a:endParaRPr>
          </a:p>
        </p:txBody>
      </p:sp>
      <p:sp>
        <p:nvSpPr>
          <p:cNvPr id="12" name="角丸四角形 11"/>
          <p:cNvSpPr/>
          <p:nvPr/>
        </p:nvSpPr>
        <p:spPr bwMode="auto">
          <a:xfrm>
            <a:off x="419573" y="2924944"/>
            <a:ext cx="2136204" cy="115212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ja-JP" sz="1600" dirty="0">
                <a:solidFill>
                  <a:schemeClr val="bg1"/>
                </a:solidFill>
                <a:latin typeface="+mn-lt"/>
                <a:ea typeface="+mn-ea"/>
              </a:rPr>
              <a:t>PC</a:t>
            </a:r>
            <a:r>
              <a:rPr lang="ja-JP" altLang="en-US" sz="1600" dirty="0">
                <a:solidFill>
                  <a:schemeClr val="bg1"/>
                </a:solidFill>
                <a:latin typeface="+mn-lt"/>
                <a:ea typeface="+mn-ea"/>
              </a:rPr>
              <a:t>の普及により情報量が増大し、情報の効率的共有へのニーズが増した</a:t>
            </a:r>
            <a:endParaRPr lang="en-US" altLang="ja-JP" sz="1600" dirty="0">
              <a:solidFill>
                <a:schemeClr val="bg1"/>
              </a:solidFill>
              <a:latin typeface="+mn-lt"/>
              <a:ea typeface="+mn-ea"/>
            </a:endParaRPr>
          </a:p>
        </p:txBody>
      </p:sp>
      <p:sp>
        <p:nvSpPr>
          <p:cNvPr id="13" name="右矢印 12"/>
          <p:cNvSpPr/>
          <p:nvPr/>
        </p:nvSpPr>
        <p:spPr bwMode="auto">
          <a:xfrm>
            <a:off x="2627785" y="2456892"/>
            <a:ext cx="1008112" cy="1152128"/>
          </a:xfrm>
          <a:prstGeom prst="rightArrow">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lang="ja-JP" altLang="en-US">
              <a:solidFill>
                <a:schemeClr val="bg1"/>
              </a:solidFill>
              <a:latin typeface="+mn-lt"/>
              <a:ea typeface="+mn-ea"/>
            </a:endParaRPr>
          </a:p>
        </p:txBody>
      </p:sp>
      <p:grpSp>
        <p:nvGrpSpPr>
          <p:cNvPr id="14" name="グループ化 13"/>
          <p:cNvGrpSpPr/>
          <p:nvPr/>
        </p:nvGrpSpPr>
        <p:grpSpPr>
          <a:xfrm>
            <a:off x="395537" y="4270966"/>
            <a:ext cx="6834027" cy="742950"/>
            <a:chOff x="395537" y="4270966"/>
            <a:chExt cx="6834027" cy="74295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4270966"/>
              <a:ext cx="271462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3059833" y="4411608"/>
              <a:ext cx="4169731" cy="461665"/>
            </a:xfrm>
            <a:prstGeom prst="rect">
              <a:avLst/>
            </a:prstGeom>
            <a:noFill/>
          </p:spPr>
          <p:txBody>
            <a:bodyPr wrap="none" rtlCol="0">
              <a:spAutoFit/>
            </a:bodyPr>
            <a:lstStyle/>
            <a:p>
              <a:pPr algn="ctr"/>
              <a:r>
                <a:rPr lang="en-US" altLang="ja-JP" sz="2400" dirty="0">
                  <a:latin typeface="+mn-lt"/>
                  <a:ea typeface="+mn-ea"/>
                </a:rPr>
                <a:t>(1989)</a:t>
              </a:r>
              <a:r>
                <a:rPr lang="ja-JP" altLang="en-US" sz="2400" dirty="0" smtClean="0">
                  <a:latin typeface="+mn-lt"/>
                  <a:ea typeface="+mn-ea"/>
                </a:rPr>
                <a:t>＝インターネット直前</a:t>
              </a:r>
              <a:endParaRPr lang="ja-JP" altLang="en-US" sz="2400" dirty="0">
                <a:latin typeface="+mn-lt"/>
                <a:ea typeface="+mn-ea"/>
              </a:endParaRPr>
            </a:p>
          </p:txBody>
        </p:sp>
      </p:grpSp>
      <p:sp>
        <p:nvSpPr>
          <p:cNvPr id="17" name="角丸四角形 16"/>
          <p:cNvSpPr/>
          <p:nvPr/>
        </p:nvSpPr>
        <p:spPr bwMode="auto">
          <a:xfrm>
            <a:off x="419573" y="5157192"/>
            <a:ext cx="2136204" cy="115212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dirty="0">
                <a:solidFill>
                  <a:schemeClr val="bg1"/>
                </a:solidFill>
                <a:latin typeface="+mn-lt"/>
                <a:ea typeface="+mn-ea"/>
              </a:rPr>
              <a:t>Lotus Notes</a:t>
            </a:r>
            <a:r>
              <a:rPr lang="ja-JP" altLang="en-US" dirty="0">
                <a:solidFill>
                  <a:schemeClr val="bg1"/>
                </a:solidFill>
                <a:latin typeface="+mn-lt"/>
                <a:ea typeface="+mn-ea"/>
              </a:rPr>
              <a:t>が大企業に受け入れられた理由</a:t>
            </a:r>
            <a:endParaRPr lang="en-US" altLang="ja-JP" dirty="0">
              <a:solidFill>
                <a:schemeClr val="bg1"/>
              </a:solidFill>
              <a:latin typeface="+mn-lt"/>
              <a:ea typeface="+mn-ea"/>
            </a:endParaRPr>
          </a:p>
        </p:txBody>
      </p:sp>
      <p:sp>
        <p:nvSpPr>
          <p:cNvPr id="18" name="角丸四角形 17"/>
          <p:cNvSpPr/>
          <p:nvPr/>
        </p:nvSpPr>
        <p:spPr bwMode="auto">
          <a:xfrm>
            <a:off x="2649101" y="5157192"/>
            <a:ext cx="3015952" cy="115212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a:solidFill>
                  <a:schemeClr val="bg1"/>
                </a:solidFill>
                <a:latin typeface="+mn-lt"/>
                <a:ea typeface="+mn-ea"/>
              </a:rPr>
              <a:t>細い回線でも効率的にレプリケーションを行うことができ、複数の拠点を持つ大企業にとって使い勝手が良かった</a:t>
            </a:r>
            <a:endParaRPr lang="en-US" altLang="ja-JP" sz="1600" dirty="0">
              <a:solidFill>
                <a:schemeClr val="bg1"/>
              </a:solidFill>
              <a:latin typeface="+mn-lt"/>
              <a:ea typeface="+mn-ea"/>
            </a:endParaRPr>
          </a:p>
        </p:txBody>
      </p:sp>
      <p:sp>
        <p:nvSpPr>
          <p:cNvPr id="19" name="角丸四角形 18"/>
          <p:cNvSpPr/>
          <p:nvPr/>
        </p:nvSpPr>
        <p:spPr bwMode="auto">
          <a:xfrm>
            <a:off x="5743648" y="5157192"/>
            <a:ext cx="3015952" cy="115212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1600">
                <a:solidFill>
                  <a:schemeClr val="bg1"/>
                </a:solidFill>
                <a:latin typeface="+mn-lt"/>
                <a:ea typeface="+mn-ea"/>
              </a:rPr>
              <a:t>強力で柔軟なスクリプトにより、ワークフローを比較的簡単に作り込むことができた</a:t>
            </a:r>
            <a:endParaRPr lang="en-US" altLang="ja-JP" sz="1600">
              <a:solidFill>
                <a:schemeClr val="bg1"/>
              </a:solidFill>
              <a:latin typeface="+mn-lt"/>
              <a:ea typeface="+mn-ea"/>
            </a:endParaRPr>
          </a:p>
        </p:txBody>
      </p:sp>
      <p:sp>
        <p:nvSpPr>
          <p:cNvPr id="20" name="角丸四角形 19"/>
          <p:cNvSpPr/>
          <p:nvPr/>
        </p:nvSpPr>
        <p:spPr bwMode="auto">
          <a:xfrm>
            <a:off x="7251624" y="4210392"/>
            <a:ext cx="1507975" cy="86409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smtClean="0">
                <a:solidFill>
                  <a:schemeClr val="bg1"/>
                </a:solidFill>
                <a:latin typeface="+mn-lt"/>
                <a:ea typeface="+mn-ea"/>
              </a:rPr>
              <a:t>インターネットの商用利用開始は</a:t>
            </a:r>
            <a:r>
              <a:rPr lang="en-US" altLang="ja-JP" sz="1600" dirty="0" smtClean="0">
                <a:solidFill>
                  <a:schemeClr val="bg1"/>
                </a:solidFill>
                <a:latin typeface="+mn-lt"/>
                <a:ea typeface="+mn-ea"/>
              </a:rPr>
              <a:t>1988</a:t>
            </a:r>
            <a:r>
              <a:rPr lang="ja-JP" altLang="en-US" sz="1600" dirty="0" smtClean="0">
                <a:solidFill>
                  <a:schemeClr val="bg1"/>
                </a:solidFill>
                <a:latin typeface="+mn-lt"/>
                <a:ea typeface="+mn-ea"/>
              </a:rPr>
              <a:t>年</a:t>
            </a:r>
            <a:endParaRPr lang="en-US" altLang="ja-JP" sz="1600" dirty="0">
              <a:solidFill>
                <a:schemeClr val="bg1"/>
              </a:solidFill>
              <a:latin typeface="+mn-lt"/>
              <a:ea typeface="+mn-ea"/>
            </a:endParaRPr>
          </a:p>
        </p:txBody>
      </p:sp>
      <p:sp>
        <p:nvSpPr>
          <p:cNvPr id="3" name="星 10 2"/>
          <p:cNvSpPr/>
          <p:nvPr/>
        </p:nvSpPr>
        <p:spPr bwMode="auto">
          <a:xfrm rot="19733153">
            <a:off x="7834377" y="5615849"/>
            <a:ext cx="1139550" cy="720080"/>
          </a:xfrm>
          <a:prstGeom prst="star10">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Lock-in</a:t>
            </a: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133206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1000" fill="hold"/>
                                        <p:tgtEl>
                                          <p:spTgt spid="3"/>
                                        </p:tgtEl>
                                        <p:attrNameLst>
                                          <p:attrName>ppt_w</p:attrName>
                                        </p:attrNameLst>
                                      </p:cBhvr>
                                      <p:tavLst>
                                        <p:tav tm="0">
                                          <p:val>
                                            <p:fltVal val="0"/>
                                          </p:val>
                                        </p:tav>
                                        <p:tav tm="100000">
                                          <p:val>
                                            <p:strVal val="#ppt_w"/>
                                          </p:val>
                                        </p:tav>
                                      </p:tavLst>
                                    </p:anim>
                                    <p:anim calcmode="lin" valueType="num">
                                      <p:cBhvr>
                                        <p:cTn id="35" dur="1000" fill="hold"/>
                                        <p:tgtEl>
                                          <p:spTgt spid="3"/>
                                        </p:tgtEl>
                                        <p:attrNameLst>
                                          <p:attrName>ppt_h</p:attrName>
                                        </p:attrNameLst>
                                      </p:cBhvr>
                                      <p:tavLst>
                                        <p:tav tm="0">
                                          <p:val>
                                            <p:fltVal val="0"/>
                                          </p:val>
                                        </p:tav>
                                        <p:tav tm="100000">
                                          <p:val>
                                            <p:strVal val="#ppt_h"/>
                                          </p:val>
                                        </p:tav>
                                      </p:tavLst>
                                    </p:anim>
                                    <p:anim calcmode="lin" valueType="num">
                                      <p:cBhvr>
                                        <p:cTn id="36" dur="1000" fill="hold"/>
                                        <p:tgtEl>
                                          <p:spTgt spid="3"/>
                                        </p:tgtEl>
                                        <p:attrNameLst>
                                          <p:attrName>style.rotation</p:attrName>
                                        </p:attrNameLst>
                                      </p:cBhvr>
                                      <p:tavLst>
                                        <p:tav tm="0">
                                          <p:val>
                                            <p:fltVal val="90"/>
                                          </p:val>
                                        </p:tav>
                                        <p:tav tm="100000">
                                          <p:val>
                                            <p:fltVal val="0"/>
                                          </p:val>
                                        </p:tav>
                                      </p:tavLst>
                                    </p:anim>
                                    <p:animEffect transition="in" filter="fade">
                                      <p:cBhvr>
                                        <p:cTn id="3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IaaS</a:t>
            </a:r>
            <a:r>
              <a:rPr kumimoji="1" lang="ja-JP" altLang="en-US" dirty="0" smtClean="0"/>
              <a:t>では</a:t>
            </a:r>
            <a:r>
              <a:rPr kumimoji="1" lang="en-US" altLang="ja-JP" dirty="0" smtClean="0"/>
              <a:t>AWS</a:t>
            </a:r>
            <a:r>
              <a:rPr kumimoji="1" lang="ja-JP" altLang="en-US" dirty="0" err="1" smtClean="0"/>
              <a:t>、</a:t>
            </a:r>
            <a:r>
              <a:rPr kumimoji="1" lang="en-US" altLang="ja-JP" dirty="0" err="1" smtClean="0"/>
              <a:t>PaaS</a:t>
            </a:r>
            <a:r>
              <a:rPr kumimoji="1" lang="ja-JP" altLang="en-US" dirty="0" smtClean="0"/>
              <a:t>では</a:t>
            </a:r>
            <a:r>
              <a:rPr kumimoji="1" lang="en-US" altLang="ja-JP" dirty="0" smtClean="0"/>
              <a:t>Salesforce</a:t>
            </a:r>
            <a:r>
              <a:rPr kumimoji="1" lang="ja-JP" altLang="en-US" dirty="0" smtClean="0"/>
              <a:t>が先行</a:t>
            </a:r>
            <a:endParaRPr kumimoji="1" lang="ja-JP" altLang="en-US" dirty="0"/>
          </a:p>
        </p:txBody>
      </p:sp>
      <p:pic>
        <p:nvPicPr>
          <p:cNvPr id="1026" name="Picture 2" descr="CIS Q4 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67544"/>
            <a:ext cx="5076825" cy="3581400"/>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 y="836712"/>
            <a:ext cx="6948265" cy="230832"/>
          </a:xfrm>
          <a:prstGeom prst="rect">
            <a:avLst/>
          </a:prstGeom>
        </p:spPr>
        <p:txBody>
          <a:bodyPr wrap="square">
            <a:spAutoFit/>
          </a:bodyPr>
          <a:lstStyle/>
          <a:p>
            <a:r>
              <a:rPr lang="en-US" altLang="ja-JP" sz="900" dirty="0"/>
              <a:t>http://www.srgresearch.com/articles/amazons-cloud-iaas-and-paas-investments-pay</a:t>
            </a:r>
            <a:endParaRPr lang="ja-JP" altLang="en-US" sz="900" dirty="0"/>
          </a:p>
        </p:txBody>
      </p:sp>
      <p:pic>
        <p:nvPicPr>
          <p:cNvPr id="1028" name="Picture 4" descr="CIS Q2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5225" y="2600670"/>
            <a:ext cx="5438775" cy="3543300"/>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2658135" y="6204535"/>
            <a:ext cx="6498084" cy="246221"/>
          </a:xfrm>
          <a:prstGeom prst="rect">
            <a:avLst/>
          </a:prstGeom>
        </p:spPr>
        <p:txBody>
          <a:bodyPr wrap="square">
            <a:spAutoFit/>
          </a:bodyPr>
          <a:lstStyle/>
          <a:p>
            <a:pPr algn="r"/>
            <a:r>
              <a:rPr lang="en-US" altLang="ja-JP" sz="1000" dirty="0"/>
              <a:t>http://www.srgresearch.com/articles/ibm-microsoft-and-google-still-playing-catch-amazon-iaaspaas-market</a:t>
            </a:r>
            <a:endParaRPr lang="ja-JP" altLang="en-US" sz="1000" dirty="0"/>
          </a:p>
        </p:txBody>
      </p:sp>
    </p:spTree>
    <p:extLst>
      <p:ext uri="{BB962C8B-B14F-4D97-AF65-F5344CB8AC3E}">
        <p14:creationId xmlns:p14="http://schemas.microsoft.com/office/powerpoint/2010/main" val="224264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Salesforce1</a:t>
            </a:r>
            <a:endParaRPr kumimoji="1" lang="ja-JP" altLang="en-US" dirty="0"/>
          </a:p>
        </p:txBody>
      </p:sp>
      <p:pic>
        <p:nvPicPr>
          <p:cNvPr id="2050" name="Picture 2" descr="http://japan.zdnet.com/storage/2013/11/19/ad3cbfa6ebb43a989ca12961f70c9228/salesforce_1_620x32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052736"/>
            <a:ext cx="5905500" cy="3114676"/>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 3"/>
          <p:cNvSpPr/>
          <p:nvPr/>
        </p:nvSpPr>
        <p:spPr bwMode="auto">
          <a:xfrm>
            <a:off x="1619672" y="4365104"/>
            <a:ext cx="5905500" cy="50405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800" dirty="0" smtClean="0">
                <a:solidFill>
                  <a:schemeClr val="bg1"/>
                </a:solidFill>
                <a:latin typeface="+mn-lt"/>
                <a:ea typeface="+mn-ea"/>
                <a:cs typeface="Tahoma" pitchFamily="34" charset="0"/>
              </a:rPr>
              <a:t>Salesforce</a:t>
            </a:r>
            <a:r>
              <a:rPr kumimoji="0" lang="ja-JP" altLang="en-US" sz="2800" dirty="0" smtClean="0">
                <a:solidFill>
                  <a:schemeClr val="bg1"/>
                </a:solidFill>
                <a:latin typeface="+mn-lt"/>
                <a:ea typeface="+mn-ea"/>
                <a:cs typeface="Tahoma" pitchFamily="34" charset="0"/>
              </a:rPr>
              <a:t>プラットフォームを一新</a:t>
            </a:r>
            <a:endParaRPr kumimoji="0" lang="en-US" altLang="ja-JP" sz="2800" dirty="0" smtClean="0">
              <a:solidFill>
                <a:schemeClr val="bg1"/>
              </a:solidFill>
              <a:latin typeface="+mn-lt"/>
              <a:ea typeface="+mn-ea"/>
              <a:cs typeface="Tahoma" pitchFamily="34" charset="0"/>
            </a:endParaRPr>
          </a:p>
        </p:txBody>
      </p:sp>
      <p:sp>
        <p:nvSpPr>
          <p:cNvPr id="5" name="角丸四角形 4"/>
          <p:cNvSpPr/>
          <p:nvPr/>
        </p:nvSpPr>
        <p:spPr bwMode="auto">
          <a:xfrm>
            <a:off x="1619672" y="5013176"/>
            <a:ext cx="5905500" cy="50405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2800" dirty="0" smtClean="0">
                <a:solidFill>
                  <a:schemeClr val="bg1"/>
                </a:solidFill>
                <a:latin typeface="+mn-lt"/>
                <a:ea typeface="+mn-ea"/>
                <a:cs typeface="Tahoma" pitchFamily="34" charset="0"/>
              </a:rPr>
              <a:t>モバイル対応</a:t>
            </a:r>
            <a:endParaRPr kumimoji="0" lang="en-US" altLang="ja-JP" sz="2800" dirty="0" smtClean="0">
              <a:solidFill>
                <a:schemeClr val="bg1"/>
              </a:solidFill>
              <a:latin typeface="+mn-lt"/>
              <a:ea typeface="+mn-ea"/>
              <a:cs typeface="Tahoma" pitchFamily="34" charset="0"/>
            </a:endParaRPr>
          </a:p>
        </p:txBody>
      </p:sp>
      <p:sp>
        <p:nvSpPr>
          <p:cNvPr id="6" name="角丸四角形 5"/>
          <p:cNvSpPr/>
          <p:nvPr/>
        </p:nvSpPr>
        <p:spPr bwMode="auto">
          <a:xfrm>
            <a:off x="1619672" y="5652706"/>
            <a:ext cx="5905500" cy="50405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2800" dirty="0" smtClean="0">
                <a:solidFill>
                  <a:schemeClr val="bg1"/>
                </a:solidFill>
                <a:latin typeface="+mn-lt"/>
                <a:ea typeface="+mn-ea"/>
                <a:cs typeface="Tahoma" pitchFamily="34" charset="0"/>
              </a:rPr>
              <a:t>アプリマーケット</a:t>
            </a:r>
            <a:endParaRPr kumimoji="0" lang="en-US" altLang="ja-JP" sz="2800" dirty="0" smtClean="0">
              <a:solidFill>
                <a:schemeClr val="bg1"/>
              </a:solidFill>
              <a:latin typeface="+mn-lt"/>
              <a:ea typeface="+mn-ea"/>
              <a:cs typeface="Tahoma" pitchFamily="34" charset="0"/>
            </a:endParaRPr>
          </a:p>
        </p:txBody>
      </p:sp>
    </p:spTree>
    <p:extLst>
      <p:ext uri="{BB962C8B-B14F-4D97-AF65-F5344CB8AC3E}">
        <p14:creationId xmlns:p14="http://schemas.microsoft.com/office/powerpoint/2010/main" val="143930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PaaS</a:t>
            </a:r>
            <a:r>
              <a:rPr lang="ja-JP" altLang="en-US" dirty="0"/>
              <a:t>のサポート範囲にはバラツキがある</a:t>
            </a:r>
            <a:endParaRPr kumimoji="1" lang="ja-JP" altLang="en-US" dirty="0"/>
          </a:p>
        </p:txBody>
      </p:sp>
      <p:sp>
        <p:nvSpPr>
          <p:cNvPr id="3" name="正方形/長方形 2"/>
          <p:cNvSpPr/>
          <p:nvPr/>
        </p:nvSpPr>
        <p:spPr bwMode="auto">
          <a:xfrm>
            <a:off x="323528" y="1268760"/>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アプリケーション</a:t>
            </a:r>
            <a:endParaRPr kumimoji="0" lang="en-US" altLang="ja-JP" sz="1400" dirty="0" smtClean="0">
              <a:latin typeface="+mn-lt"/>
              <a:ea typeface="+mn-ea"/>
            </a:endParaRPr>
          </a:p>
        </p:txBody>
      </p:sp>
      <p:sp>
        <p:nvSpPr>
          <p:cNvPr id="4" name="正方形/長方形 3"/>
          <p:cNvSpPr/>
          <p:nvPr/>
        </p:nvSpPr>
        <p:spPr bwMode="auto">
          <a:xfrm>
            <a:off x="323528" y="2264462"/>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ミドルウェア</a:t>
            </a:r>
            <a:endParaRPr kumimoji="0" lang="en-US" altLang="ja-JP" sz="1400" dirty="0" smtClean="0">
              <a:latin typeface="+mn-lt"/>
              <a:ea typeface="+mn-ea"/>
            </a:endParaRPr>
          </a:p>
        </p:txBody>
      </p:sp>
      <p:sp>
        <p:nvSpPr>
          <p:cNvPr id="5" name="正方形/長方形 4"/>
          <p:cNvSpPr/>
          <p:nvPr/>
        </p:nvSpPr>
        <p:spPr bwMode="auto">
          <a:xfrm>
            <a:off x="323528" y="3280958"/>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smtClean="0">
                <a:latin typeface="+mn-lt"/>
                <a:ea typeface="+mn-ea"/>
              </a:rPr>
              <a:t>OS</a:t>
            </a:r>
          </a:p>
        </p:txBody>
      </p:sp>
      <p:sp>
        <p:nvSpPr>
          <p:cNvPr id="6" name="正方形/長方形 5"/>
          <p:cNvSpPr/>
          <p:nvPr/>
        </p:nvSpPr>
        <p:spPr bwMode="auto">
          <a:xfrm>
            <a:off x="323528" y="4293096"/>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ハードウェア</a:t>
            </a:r>
            <a:endParaRPr kumimoji="0" lang="en-US" altLang="ja-JP" sz="1400" dirty="0" smtClean="0">
              <a:latin typeface="+mn-lt"/>
              <a:ea typeface="+mn-ea"/>
            </a:endParaRPr>
          </a:p>
        </p:txBody>
      </p:sp>
      <p:sp>
        <p:nvSpPr>
          <p:cNvPr id="7" name="正方形/長方形 6"/>
          <p:cNvSpPr/>
          <p:nvPr/>
        </p:nvSpPr>
        <p:spPr bwMode="auto">
          <a:xfrm rot="16200000">
            <a:off x="691368" y="2950186"/>
            <a:ext cx="3672409"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SaaS</a:t>
            </a:r>
            <a:endParaRPr kumimoji="0" lang="en-US" altLang="ja-JP" sz="4400" dirty="0" smtClean="0">
              <a:solidFill>
                <a:schemeClr val="bg1"/>
              </a:solidFill>
              <a:latin typeface="+mn-lt"/>
              <a:ea typeface="+mn-ea"/>
            </a:endParaRPr>
          </a:p>
        </p:txBody>
      </p:sp>
      <p:sp>
        <p:nvSpPr>
          <p:cNvPr id="9" name="正方形/長方形 8"/>
          <p:cNvSpPr/>
          <p:nvPr/>
        </p:nvSpPr>
        <p:spPr bwMode="auto">
          <a:xfrm rot="16200000">
            <a:off x="4510754" y="3922295"/>
            <a:ext cx="1728192"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a:solidFill>
                  <a:schemeClr val="bg1"/>
                </a:solidFill>
                <a:latin typeface="+mn-lt"/>
                <a:ea typeface="+mn-ea"/>
              </a:rPr>
              <a:t>I</a:t>
            </a:r>
            <a:r>
              <a:rPr kumimoji="0" lang="en-US" altLang="ja-JP" sz="4400" dirty="0" err="1" smtClean="0">
                <a:solidFill>
                  <a:schemeClr val="bg1"/>
                </a:solidFill>
                <a:latin typeface="+mn-lt"/>
                <a:ea typeface="+mn-ea"/>
              </a:rPr>
              <a:t>aaS</a:t>
            </a:r>
            <a:endParaRPr kumimoji="0" lang="en-US" altLang="ja-JP" sz="4400" dirty="0" smtClean="0">
              <a:solidFill>
                <a:schemeClr val="bg1"/>
              </a:solidFill>
              <a:latin typeface="+mn-lt"/>
              <a:ea typeface="+mn-ea"/>
            </a:endParaRPr>
          </a:p>
        </p:txBody>
      </p:sp>
      <p:sp>
        <p:nvSpPr>
          <p:cNvPr id="10" name="正方形/長方形 9"/>
          <p:cNvSpPr/>
          <p:nvPr/>
        </p:nvSpPr>
        <p:spPr bwMode="auto">
          <a:xfrm rot="16200000">
            <a:off x="1882463" y="3454243"/>
            <a:ext cx="2664296" cy="597586"/>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4400" dirty="0" smtClean="0">
              <a:solidFill>
                <a:schemeClr val="bg1"/>
              </a:solidFill>
              <a:latin typeface="+mn-lt"/>
              <a:ea typeface="+mn-ea"/>
            </a:endParaRPr>
          </a:p>
        </p:txBody>
      </p:sp>
      <p:sp>
        <p:nvSpPr>
          <p:cNvPr id="11" name="正方形/長方形 10"/>
          <p:cNvSpPr/>
          <p:nvPr/>
        </p:nvSpPr>
        <p:spPr bwMode="auto">
          <a:xfrm>
            <a:off x="306832" y="5301208"/>
            <a:ext cx="8649187" cy="93610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err="1" smtClean="0">
                <a:solidFill>
                  <a:schemeClr val="bg1"/>
                </a:solidFill>
                <a:latin typeface="+mn-lt"/>
                <a:ea typeface="+mn-ea"/>
              </a:rPr>
              <a:t>PaaS</a:t>
            </a:r>
            <a:r>
              <a:rPr kumimoji="0" lang="ja-JP" altLang="en-US" dirty="0" smtClean="0">
                <a:solidFill>
                  <a:schemeClr val="bg1"/>
                </a:solidFill>
                <a:latin typeface="+mn-lt"/>
                <a:ea typeface="+mn-ea"/>
              </a:rPr>
              <a:t>のサポート範囲にはバラツキがあり、複数の</a:t>
            </a:r>
            <a:r>
              <a:rPr kumimoji="0" lang="en-US" altLang="ja-JP" dirty="0" err="1" smtClean="0">
                <a:solidFill>
                  <a:schemeClr val="bg1"/>
                </a:solidFill>
                <a:latin typeface="+mn-lt"/>
                <a:ea typeface="+mn-ea"/>
              </a:rPr>
              <a:t>PaaS</a:t>
            </a:r>
            <a:r>
              <a:rPr kumimoji="0" lang="ja-JP" altLang="en-US" dirty="0" smtClean="0">
                <a:solidFill>
                  <a:schemeClr val="bg1"/>
                </a:solidFill>
                <a:latin typeface="+mn-lt"/>
                <a:ea typeface="+mn-ea"/>
              </a:rPr>
              <a:t>を組合わせたもの</a:t>
            </a:r>
            <a:r>
              <a:rPr kumimoji="0" lang="en-US" altLang="ja-JP" dirty="0" smtClean="0">
                <a:solidFill>
                  <a:schemeClr val="bg1"/>
                </a:solidFill>
                <a:latin typeface="+mn-lt"/>
                <a:ea typeface="+mn-ea"/>
              </a:rPr>
              <a:t>(</a:t>
            </a:r>
            <a:r>
              <a:rPr kumimoji="0" lang="en-US" altLang="ja-JP" dirty="0" err="1" smtClean="0">
                <a:solidFill>
                  <a:schemeClr val="bg1"/>
                </a:solidFill>
                <a:latin typeface="+mn-lt"/>
                <a:ea typeface="+mn-ea"/>
              </a:rPr>
              <a:t>BaaS</a:t>
            </a:r>
            <a:r>
              <a:rPr kumimoji="0" lang="ja-JP" altLang="en-US" dirty="0" smtClean="0">
                <a:solidFill>
                  <a:schemeClr val="bg1"/>
                </a:solidFill>
                <a:latin typeface="+mn-lt"/>
                <a:ea typeface="+mn-ea"/>
              </a:rPr>
              <a:t>など</a:t>
            </a:r>
            <a:r>
              <a:rPr kumimoji="0" lang="en-US" altLang="ja-JP" dirty="0" smtClean="0">
                <a:solidFill>
                  <a:schemeClr val="bg1"/>
                </a:solidFill>
                <a:latin typeface="+mn-lt"/>
                <a:ea typeface="+mn-ea"/>
              </a:rPr>
              <a:t>)</a:t>
            </a:r>
            <a:r>
              <a:rPr kumimoji="0" lang="ja-JP" altLang="en-US" dirty="0" smtClean="0">
                <a:solidFill>
                  <a:schemeClr val="bg1"/>
                </a:solidFill>
                <a:latin typeface="+mn-lt"/>
                <a:ea typeface="+mn-ea"/>
              </a:rPr>
              <a:t>もある。また、</a:t>
            </a:r>
            <a:r>
              <a:rPr kumimoji="0" lang="en-US" altLang="ja-JP" dirty="0" err="1" smtClean="0">
                <a:solidFill>
                  <a:schemeClr val="bg1"/>
                </a:solidFill>
                <a:latin typeface="+mn-lt"/>
                <a:ea typeface="+mn-ea"/>
              </a:rPr>
              <a:t>PaaS</a:t>
            </a:r>
            <a:r>
              <a:rPr kumimoji="0" lang="ja-JP" altLang="en-US" dirty="0" smtClean="0">
                <a:solidFill>
                  <a:schemeClr val="bg1"/>
                </a:solidFill>
                <a:latin typeface="+mn-lt"/>
                <a:ea typeface="+mn-ea"/>
              </a:rPr>
              <a:t>用の開発環境や運用・管理ツールなども各種発表されており、これらの組合せにより環境は千差万別になっているのが現状。</a:t>
            </a:r>
            <a:endParaRPr kumimoji="0" lang="en-US" altLang="ja-JP" dirty="0" smtClean="0">
              <a:solidFill>
                <a:schemeClr val="bg1"/>
              </a:solidFill>
              <a:latin typeface="+mn-lt"/>
              <a:ea typeface="+mn-ea"/>
            </a:endParaRPr>
          </a:p>
        </p:txBody>
      </p:sp>
      <p:sp>
        <p:nvSpPr>
          <p:cNvPr id="21" name="正方形/長方形 20"/>
          <p:cNvSpPr/>
          <p:nvPr/>
        </p:nvSpPr>
        <p:spPr bwMode="auto">
          <a:xfrm rot="16200000">
            <a:off x="2314511" y="3166211"/>
            <a:ext cx="3240360" cy="597586"/>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4400" dirty="0" smtClean="0">
              <a:solidFill>
                <a:schemeClr val="bg1"/>
              </a:solidFill>
              <a:latin typeface="+mn-lt"/>
              <a:ea typeface="+mn-ea"/>
            </a:endParaRPr>
          </a:p>
        </p:txBody>
      </p:sp>
      <p:sp>
        <p:nvSpPr>
          <p:cNvPr id="22" name="正方形/長方形 21"/>
          <p:cNvSpPr/>
          <p:nvPr/>
        </p:nvSpPr>
        <p:spPr bwMode="auto">
          <a:xfrm rot="16200000">
            <a:off x="3610654" y="3742274"/>
            <a:ext cx="2088231" cy="597586"/>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4400" dirty="0" smtClean="0">
              <a:solidFill>
                <a:schemeClr val="bg1"/>
              </a:solidFill>
              <a:latin typeface="+mn-lt"/>
              <a:ea typeface="+mn-ea"/>
            </a:endParaRPr>
          </a:p>
        </p:txBody>
      </p:sp>
      <p:sp>
        <p:nvSpPr>
          <p:cNvPr id="23" name="正方形/長方形 22"/>
          <p:cNvSpPr/>
          <p:nvPr/>
        </p:nvSpPr>
        <p:spPr bwMode="auto">
          <a:xfrm>
            <a:off x="5940152" y="1271732"/>
            <a:ext cx="3015868" cy="388546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2400" dirty="0">
                <a:solidFill>
                  <a:schemeClr val="bg1"/>
                </a:solidFill>
                <a:latin typeface="+mn-lt"/>
                <a:ea typeface="+mn-ea"/>
              </a:rPr>
              <a:t>フレームワーク</a:t>
            </a:r>
            <a:endParaRPr kumimoji="0" lang="en-US" altLang="ja-JP" sz="2400" dirty="0">
              <a:solidFill>
                <a:schemeClr val="bg1"/>
              </a:solidFill>
              <a:latin typeface="+mn-lt"/>
              <a:ea typeface="+mn-ea"/>
            </a:endParaRPr>
          </a:p>
          <a:p>
            <a:pPr algn="ctr">
              <a:spcBef>
                <a:spcPct val="20000"/>
              </a:spcBef>
            </a:pPr>
            <a:r>
              <a:rPr kumimoji="0" lang="ja-JP" altLang="en-US" sz="2400" dirty="0">
                <a:solidFill>
                  <a:schemeClr val="bg1"/>
                </a:solidFill>
                <a:latin typeface="+mn-lt"/>
                <a:ea typeface="+mn-ea"/>
              </a:rPr>
              <a:t>開発ツール</a:t>
            </a:r>
            <a:endParaRPr kumimoji="0" lang="en-US" altLang="ja-JP" sz="2400" dirty="0">
              <a:solidFill>
                <a:schemeClr val="bg1"/>
              </a:solidFill>
              <a:latin typeface="+mn-lt"/>
              <a:ea typeface="+mn-ea"/>
            </a:endParaRPr>
          </a:p>
          <a:p>
            <a:pPr algn="ctr">
              <a:spcBef>
                <a:spcPct val="20000"/>
              </a:spcBef>
            </a:pPr>
            <a:r>
              <a:rPr kumimoji="0" lang="ja-JP" altLang="en-US" sz="2400" dirty="0">
                <a:solidFill>
                  <a:schemeClr val="bg1"/>
                </a:solidFill>
                <a:latin typeface="+mn-lt"/>
                <a:ea typeface="+mn-ea"/>
              </a:rPr>
              <a:t>運用・管理</a:t>
            </a:r>
            <a:r>
              <a:rPr kumimoji="0" lang="ja-JP" altLang="en-US" sz="2400" dirty="0" smtClean="0">
                <a:solidFill>
                  <a:schemeClr val="bg1"/>
                </a:solidFill>
                <a:latin typeface="+mn-lt"/>
                <a:ea typeface="+mn-ea"/>
              </a:rPr>
              <a:t>ツール</a:t>
            </a:r>
            <a:endParaRPr kumimoji="0" lang="en-US" altLang="ja-JP" sz="2400" dirty="0" smtClean="0">
              <a:solidFill>
                <a:schemeClr val="bg1"/>
              </a:solidFill>
              <a:latin typeface="+mn-lt"/>
              <a:ea typeface="+mn-ea"/>
            </a:endParaRPr>
          </a:p>
          <a:p>
            <a:pPr algn="ctr">
              <a:spcBef>
                <a:spcPct val="20000"/>
              </a:spcBef>
            </a:pPr>
            <a:endParaRPr kumimoji="0" lang="en-US" altLang="ja-JP" sz="2400" dirty="0">
              <a:solidFill>
                <a:schemeClr val="bg1"/>
              </a:solidFill>
              <a:latin typeface="+mn-lt"/>
              <a:ea typeface="+mn-ea"/>
            </a:endParaRPr>
          </a:p>
          <a:p>
            <a:pPr algn="ctr">
              <a:spcBef>
                <a:spcPct val="20000"/>
              </a:spcBef>
            </a:pPr>
            <a:r>
              <a:rPr kumimoji="0" lang="ja-JP" altLang="en-US" sz="2400" dirty="0" smtClean="0">
                <a:solidFill>
                  <a:schemeClr val="bg1"/>
                </a:solidFill>
                <a:latin typeface="+mn-lt"/>
                <a:ea typeface="+mn-ea"/>
              </a:rPr>
              <a:t>の重要性が増してきている</a:t>
            </a:r>
            <a:endParaRPr kumimoji="0" lang="en-US" altLang="ja-JP" sz="2400" dirty="0">
              <a:solidFill>
                <a:schemeClr val="bg1"/>
              </a:solidFill>
              <a:latin typeface="+mn-lt"/>
              <a:ea typeface="+mn-ea"/>
            </a:endParaRPr>
          </a:p>
        </p:txBody>
      </p:sp>
    </p:spTree>
    <p:extLst>
      <p:ext uri="{BB962C8B-B14F-4D97-AF65-F5344CB8AC3E}">
        <p14:creationId xmlns:p14="http://schemas.microsoft.com/office/powerpoint/2010/main" val="384013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outHorizontal)">
                                      <p:cBhvr>
                                        <p:cTn id="15" dur="500"/>
                                        <p:tgtEl>
                                          <p:spTgt spid="10"/>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outHorizontal)">
                                      <p:cBhvr>
                                        <p:cTn id="18" dur="500"/>
                                        <p:tgtEl>
                                          <p:spTgt spid="21"/>
                                        </p:tgtEl>
                                      </p:cBhvr>
                                    </p:animEffect>
                                  </p:childTnLst>
                                </p:cTn>
                              </p:par>
                              <p:par>
                                <p:cTn id="19" presetID="16" presetClass="entr" presetSubtype="4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outHorizontal)">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Effect transition="in" filter="fade">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21" grpId="0" animBg="1"/>
      <p:bldP spid="22" grpId="0" animBg="1"/>
      <p:bldP spid="23" grpId="0" animBg="1"/>
    </p:bldLst>
  </p:timing>
</p:sld>
</file>

<file path=ppt/theme/theme1.xml><?xml version="1.0" encoding="utf-8"?>
<a:theme xmlns:a="http://schemas.openxmlformats.org/drawingml/2006/main" name="0905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06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8133</TotalTime>
  <Words>722</Words>
  <Application>Microsoft Office PowerPoint</Application>
  <PresentationFormat>画面に合わせる (4:3)</PresentationFormat>
  <Paragraphs>182</Paragraphs>
  <Slides>13</Slides>
  <Notes>1</Notes>
  <HiddenSlides>0</HiddenSlides>
  <MMClips>0</MMClips>
  <ScaleCrop>false</ScaleCrop>
  <HeadingPairs>
    <vt:vector size="4" baseType="variant">
      <vt:variant>
        <vt:lpstr>テーマ</vt:lpstr>
      </vt:variant>
      <vt:variant>
        <vt:i4>2</vt:i4>
      </vt:variant>
      <vt:variant>
        <vt:lpstr>スライド タイトル</vt:lpstr>
      </vt:variant>
      <vt:variant>
        <vt:i4>13</vt:i4>
      </vt:variant>
    </vt:vector>
  </HeadingPairs>
  <TitlesOfParts>
    <vt:vector size="15" baseType="lpstr">
      <vt:lpstr>0905_Juku</vt:lpstr>
      <vt:lpstr>906_Juku</vt:lpstr>
      <vt:lpstr>PaaSの起源</vt:lpstr>
      <vt:lpstr>ASPからSaaSへ、ホスティングからIaaSへ</vt:lpstr>
      <vt:lpstr>SaaSとASPの違い – マルチテナント</vt:lpstr>
      <vt:lpstr>PaaSの誕生</vt:lpstr>
      <vt:lpstr>Force.comのターゲットマーケット</vt:lpstr>
      <vt:lpstr>開発基盤としての Lotus Notes</vt:lpstr>
      <vt:lpstr>IaaSではAWS、PaaSではSalesforceが先行</vt:lpstr>
      <vt:lpstr>Salesforce1</vt:lpstr>
      <vt:lpstr>PaaSのサポート範囲にはバラツキがある</vt:lpstr>
      <vt:lpstr>BaaS (Backend as a Service)/MBaaS</vt:lpstr>
      <vt:lpstr>マッシュアップ開発のベースとしてのPaaS</vt:lpstr>
      <vt:lpstr>PowerPoint プレゼンテーション</vt:lpstr>
      <vt:lpstr>PaaSの相互運用性を確保するTOSCA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Shoji Okoshi</dc:creator>
  <cp:lastModifiedBy>Windows ユーザー</cp:lastModifiedBy>
  <cp:revision>1466</cp:revision>
  <dcterms:created xsi:type="dcterms:W3CDTF">2008-07-07T05:29:44Z</dcterms:created>
  <dcterms:modified xsi:type="dcterms:W3CDTF">2013-11-20T05:53:14Z</dcterms:modified>
</cp:coreProperties>
</file>