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56"/>
  </p:notesMasterIdLst>
  <p:handoutMasterIdLst>
    <p:handoutMasterId r:id="rId57"/>
  </p:handoutMasterIdLst>
  <p:sldIdLst>
    <p:sldId id="837" r:id="rId3"/>
    <p:sldId id="838" r:id="rId4"/>
    <p:sldId id="839" r:id="rId5"/>
    <p:sldId id="840" r:id="rId6"/>
    <p:sldId id="841" r:id="rId7"/>
    <p:sldId id="842" r:id="rId8"/>
    <p:sldId id="843" r:id="rId9"/>
    <p:sldId id="844" r:id="rId10"/>
    <p:sldId id="845" r:id="rId11"/>
    <p:sldId id="846" r:id="rId12"/>
    <p:sldId id="784" r:id="rId13"/>
    <p:sldId id="785" r:id="rId14"/>
    <p:sldId id="786" r:id="rId15"/>
    <p:sldId id="820" r:id="rId16"/>
    <p:sldId id="833" r:id="rId17"/>
    <p:sldId id="831" r:id="rId18"/>
    <p:sldId id="835" r:id="rId19"/>
    <p:sldId id="787" r:id="rId20"/>
    <p:sldId id="834" r:id="rId21"/>
    <p:sldId id="816" r:id="rId22"/>
    <p:sldId id="789" r:id="rId23"/>
    <p:sldId id="790" r:id="rId24"/>
    <p:sldId id="791" r:id="rId25"/>
    <p:sldId id="792" r:id="rId26"/>
    <p:sldId id="832" r:id="rId27"/>
    <p:sldId id="794" r:id="rId28"/>
    <p:sldId id="795" r:id="rId29"/>
    <p:sldId id="796" r:id="rId30"/>
    <p:sldId id="797" r:id="rId31"/>
    <p:sldId id="798" r:id="rId32"/>
    <p:sldId id="827" r:id="rId33"/>
    <p:sldId id="828" r:id="rId34"/>
    <p:sldId id="826" r:id="rId35"/>
    <p:sldId id="830" r:id="rId36"/>
    <p:sldId id="799" r:id="rId37"/>
    <p:sldId id="800" r:id="rId38"/>
    <p:sldId id="801" r:id="rId39"/>
    <p:sldId id="802" r:id="rId40"/>
    <p:sldId id="812" r:id="rId41"/>
    <p:sldId id="856" r:id="rId42"/>
    <p:sldId id="818" r:id="rId43"/>
    <p:sldId id="821" r:id="rId44"/>
    <p:sldId id="822" r:id="rId45"/>
    <p:sldId id="823" r:id="rId46"/>
    <p:sldId id="847" r:id="rId47"/>
    <p:sldId id="855" r:id="rId48"/>
    <p:sldId id="848" r:id="rId49"/>
    <p:sldId id="849" r:id="rId50"/>
    <p:sldId id="850" r:id="rId51"/>
    <p:sldId id="851" r:id="rId52"/>
    <p:sldId id="836" r:id="rId53"/>
    <p:sldId id="853" r:id="rId54"/>
    <p:sldId id="854" r:id="rId55"/>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4E59F"/>
    <a:srgbClr val="FFE389"/>
    <a:srgbClr val="4168A7"/>
    <a:srgbClr val="CC3300"/>
    <a:srgbClr val="FF3300"/>
    <a:srgbClr val="83A0CF"/>
    <a:srgbClr val="FFA893"/>
    <a:srgbClr val="BED3FE"/>
    <a:srgbClr val="5F8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4" autoAdjust="0"/>
    <p:restoredTop sz="97436" autoAdjust="0"/>
  </p:normalViewPr>
  <p:slideViewPr>
    <p:cSldViewPr>
      <p:cViewPr>
        <p:scale>
          <a:sx n="70" d="100"/>
          <a:sy n="70" d="100"/>
        </p:scale>
        <p:origin x="-180" y="-3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79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smtClean="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smtClean="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smtClean="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smtClean="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smtClean="0"/>
            <a:t>改善・再ち構築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t>
        <a:bodyPr/>
        <a:lstStyle/>
        <a:p>
          <a:endParaRPr kumimoji="1" lang="ja-JP" altLang="en-US"/>
        </a:p>
      </dgm:t>
    </dgm:pt>
    <dgm:pt modelId="{8BF664A4-7180-43DF-B531-B5886A06C366}" type="pres">
      <dgm:prSet presAssocID="{216CD671-E845-4BF8-8C71-34940F25D610}" presName="dummy" presStyleCnt="0"/>
      <dgm:spPr/>
      <dgm:t>
        <a:bodyPr/>
        <a:lstStyle/>
        <a:p>
          <a:endParaRPr kumimoji="1" lang="ja-JP" altLang="en-US"/>
        </a:p>
      </dgm:t>
    </dgm:pt>
    <dgm:pt modelId="{0180128D-2302-489D-8802-6FC46A85AA99}" type="pres">
      <dgm:prSet presAssocID="{216CD671-E845-4BF8-8C71-34940F25D610}" presName="node" presStyleLbl="revTx" presStyleIdx="0" presStyleCnt="5">
        <dgm:presLayoutVars>
          <dgm:bulletEnabled val="1"/>
        </dgm:presLayoutVars>
      </dgm:prSet>
      <dgm:spPr/>
      <dgm:t>
        <a:bodyPr/>
        <a:lstStyle/>
        <a:p>
          <a:endParaRPr kumimoji="1" lang="ja-JP" altLang="en-US"/>
        </a:p>
      </dgm:t>
    </dgm:pt>
    <dgm:pt modelId="{119E42E2-C06E-431E-B698-A632E2031781}" type="pres">
      <dgm:prSet presAssocID="{4CFA988C-A38E-41C6-8A34-51F75B2B394E}" presName="sibTrans" presStyleLbl="node1" presStyleIdx="0" presStyleCnt="5"/>
      <dgm:spPr/>
      <dgm:t>
        <a:bodyPr/>
        <a:lstStyle/>
        <a:p>
          <a:endParaRPr kumimoji="1" lang="ja-JP" altLang="en-US"/>
        </a:p>
      </dgm:t>
    </dgm:pt>
    <dgm:pt modelId="{39515D80-6550-46DD-8C36-B5A1D1736B91}" type="pres">
      <dgm:prSet presAssocID="{A6DD9C7B-2244-4016-B187-306868DEB597}" presName="dummy" presStyleCnt="0"/>
      <dgm:spPr/>
      <dgm:t>
        <a:bodyPr/>
        <a:lstStyle/>
        <a:p>
          <a:endParaRPr kumimoji="1" lang="ja-JP" altLang="en-US"/>
        </a:p>
      </dgm:t>
    </dgm:pt>
    <dgm:pt modelId="{B730924C-5F50-413E-BE34-7DFD516A4664}" type="pres">
      <dgm:prSet presAssocID="{A6DD9C7B-2244-4016-B187-306868DEB597}" presName="node" presStyleLbl="revTx" presStyleIdx="1" presStyleCnt="5">
        <dgm:presLayoutVars>
          <dgm:bulletEnabled val="1"/>
        </dgm:presLayoutVars>
      </dgm:prSet>
      <dgm:spPr/>
      <dgm:t>
        <a:bodyPr/>
        <a:lstStyle/>
        <a:p>
          <a:endParaRPr kumimoji="1" lang="ja-JP" altLang="en-US"/>
        </a:p>
      </dgm:t>
    </dgm:pt>
    <dgm:pt modelId="{EE7C69A6-5C57-41DD-998B-10FF48CFE1AC}" type="pres">
      <dgm:prSet presAssocID="{1AC72FE6-2319-4F18-9E79-BC952FA92DA8}" presName="sibTrans" presStyleLbl="node1" presStyleIdx="1" presStyleCnt="5"/>
      <dgm:spPr/>
      <dgm:t>
        <a:bodyPr/>
        <a:lstStyle/>
        <a:p>
          <a:endParaRPr kumimoji="1" lang="ja-JP" altLang="en-US"/>
        </a:p>
      </dgm:t>
    </dgm:pt>
    <dgm:pt modelId="{C7AD5828-7CCA-4822-9587-15DBD0A1D371}" type="pres">
      <dgm:prSet presAssocID="{3F679A64-A99C-4092-BA33-A76B5A3B071D}" presName="dummy" presStyleCnt="0"/>
      <dgm:spPr/>
      <dgm:t>
        <a:bodyPr/>
        <a:lstStyle/>
        <a:p>
          <a:endParaRPr kumimoji="1" lang="ja-JP" altLang="en-US"/>
        </a:p>
      </dgm:t>
    </dgm:pt>
    <dgm:pt modelId="{43F706E5-F0A6-48AD-89E7-D020A3C2C618}" type="pres">
      <dgm:prSet presAssocID="{3F679A64-A99C-4092-BA33-A76B5A3B071D}" presName="node" presStyleLbl="revTx" presStyleIdx="2" presStyleCnt="5">
        <dgm:presLayoutVars>
          <dgm:bulletEnabled val="1"/>
        </dgm:presLayoutVars>
      </dgm:prSet>
      <dgm:spPr/>
      <dgm:t>
        <a:bodyPr/>
        <a:lstStyle/>
        <a:p>
          <a:endParaRPr kumimoji="1" lang="ja-JP" altLang="en-US"/>
        </a:p>
      </dgm:t>
    </dgm:pt>
    <dgm:pt modelId="{9A4438D7-8465-4C46-8FBC-776D412F4513}" type="pres">
      <dgm:prSet presAssocID="{0E1C9C73-3FF3-421F-9DE4-9658D2E70ACD}" presName="sibTrans" presStyleLbl="node1" presStyleIdx="2" presStyleCnt="5"/>
      <dgm:spPr/>
      <dgm:t>
        <a:bodyPr/>
        <a:lstStyle/>
        <a:p>
          <a:endParaRPr kumimoji="1" lang="ja-JP" altLang="en-US"/>
        </a:p>
      </dgm:t>
    </dgm:pt>
    <dgm:pt modelId="{DEB618E1-339F-453F-A3A6-DEECCD91FD11}" type="pres">
      <dgm:prSet presAssocID="{5F7938BA-D379-4745-BF0B-8F8EEAED1E34}" presName="dummy" presStyleCnt="0"/>
      <dgm:spPr/>
      <dgm:t>
        <a:bodyPr/>
        <a:lstStyle/>
        <a:p>
          <a:endParaRPr kumimoji="1" lang="ja-JP" altLang="en-US"/>
        </a:p>
      </dgm:t>
    </dgm:pt>
    <dgm:pt modelId="{36B629B8-AB48-48C1-877D-A6BBFB2692A4}" type="pres">
      <dgm:prSet presAssocID="{5F7938BA-D379-4745-BF0B-8F8EEAED1E34}" presName="node" presStyleLbl="revTx" presStyleIdx="3" presStyleCnt="5">
        <dgm:presLayoutVars>
          <dgm:bulletEnabled val="1"/>
        </dgm:presLayoutVars>
      </dgm:prSet>
      <dgm:spPr/>
      <dgm:t>
        <a:bodyPr/>
        <a:lstStyle/>
        <a:p>
          <a:endParaRPr kumimoji="1" lang="ja-JP" altLang="en-US"/>
        </a:p>
      </dgm:t>
    </dgm:pt>
    <dgm:pt modelId="{C523DCB5-2750-430A-BFE7-B9D73E4CE90A}" type="pres">
      <dgm:prSet presAssocID="{3E355B0F-C7DE-4220-BAF2-57488185B924}" presName="sibTrans" presStyleLbl="node1" presStyleIdx="3" presStyleCnt="5"/>
      <dgm:spPr/>
      <dgm:t>
        <a:bodyPr/>
        <a:lstStyle/>
        <a:p>
          <a:endParaRPr kumimoji="1" lang="ja-JP" altLang="en-US"/>
        </a:p>
      </dgm:t>
    </dgm:pt>
    <dgm:pt modelId="{B6927CE7-619C-4647-A070-41C2319150A9}" type="pres">
      <dgm:prSet presAssocID="{769FBBCC-F56B-4544-BB1D-5F6FF69A1F55}" presName="dummy" presStyleCnt="0"/>
      <dgm:spPr/>
      <dgm:t>
        <a:bodyPr/>
        <a:lstStyle/>
        <a:p>
          <a:endParaRPr kumimoji="1" lang="ja-JP" altLang="en-US"/>
        </a:p>
      </dgm:t>
    </dgm:pt>
    <dgm:pt modelId="{1BC4804D-3E32-401B-ADB9-95685A84285F}" type="pres">
      <dgm:prSet presAssocID="{769FBBCC-F56B-4544-BB1D-5F6FF69A1F55}" presName="node" presStyleLbl="revTx" presStyleIdx="4" presStyleCnt="5">
        <dgm:presLayoutVars>
          <dgm:bulletEnabled val="1"/>
        </dgm:presLayoutVars>
      </dgm:prSet>
      <dgm:spPr/>
      <dgm:t>
        <a:bodyPr/>
        <a:lstStyle/>
        <a:p>
          <a:endParaRPr kumimoji="1" lang="ja-JP" altLang="en-US"/>
        </a:p>
      </dgm:t>
    </dgm:pt>
    <dgm:pt modelId="{D680522A-7F22-43EF-B086-F1B154A1C8E9}" type="pres">
      <dgm:prSet presAssocID="{267F55C0-9B45-4F41-A8F6-E9EDA82E1F14}" presName="sibTrans" presStyleLbl="node1" presStyleIdx="4" presStyleCnt="5"/>
      <dgm:spPr/>
      <dgm:t>
        <a:bodyPr/>
        <a:lstStyle/>
        <a:p>
          <a:endParaRPr kumimoji="1" lang="ja-JP" altLang="en-US"/>
        </a:p>
      </dgm:t>
    </dgm:pt>
  </dgm:ptLst>
  <dgm:cxnLst>
    <dgm:cxn modelId="{6DE280E5-C71C-42BA-B29E-BD1D2E9A0041}" srcId="{0166CC2B-BD2C-4045-8D9C-335B6DABCB97}" destId="{5F7938BA-D379-4745-BF0B-8F8EEAED1E34}" srcOrd="3" destOrd="0" parTransId="{AD1F3273-7974-4E7D-B456-ADEBC79E5A89}" sibTransId="{3E355B0F-C7DE-4220-BAF2-57488185B924}"/>
    <dgm:cxn modelId="{BCC38081-4032-4F4B-9F5F-B29F08BAED5E}" type="presOf" srcId="{3F679A64-A99C-4092-BA33-A76B5A3B071D}" destId="{43F706E5-F0A6-48AD-89E7-D020A3C2C618}" srcOrd="0" destOrd="0" presId="urn:microsoft.com/office/officeart/2005/8/layout/cycle1"/>
    <dgm:cxn modelId="{958880B7-E01E-4D32-944A-6C0BEADD7518}" type="presOf" srcId="{267F55C0-9B45-4F41-A8F6-E9EDA82E1F14}" destId="{D680522A-7F22-43EF-B086-F1B154A1C8E9}" srcOrd="0" destOrd="0" presId="urn:microsoft.com/office/officeart/2005/8/layout/cycle1"/>
    <dgm:cxn modelId="{C1DC7C16-84C5-4E51-8845-39373CDDCDE1}" type="presOf" srcId="{0166CC2B-BD2C-4045-8D9C-335B6DABCB97}" destId="{8F67F7B8-A7DE-4953-9D5B-301003507AB5}" srcOrd="0" destOrd="0" presId="urn:microsoft.com/office/officeart/2005/8/layout/cycle1"/>
    <dgm:cxn modelId="{851205F1-2A36-493C-9944-349DAFEE5D2D}" srcId="{0166CC2B-BD2C-4045-8D9C-335B6DABCB97}" destId="{769FBBCC-F56B-4544-BB1D-5F6FF69A1F55}" srcOrd="4" destOrd="0" parTransId="{A9945AE8-358D-4E2D-918B-B387EF03E67F}" sibTransId="{267F55C0-9B45-4F41-A8F6-E9EDA82E1F14}"/>
    <dgm:cxn modelId="{E076287B-F43E-4C82-813A-8112EE1D8E91}" type="presOf" srcId="{769FBBCC-F56B-4544-BB1D-5F6FF69A1F55}" destId="{1BC4804D-3E32-401B-ADB9-95685A84285F}" srcOrd="0" destOrd="0" presId="urn:microsoft.com/office/officeart/2005/8/layout/cycle1"/>
    <dgm:cxn modelId="{D9258AC9-8E95-4C00-A105-5EB20A1F5466}" type="presOf" srcId="{5F7938BA-D379-4745-BF0B-8F8EEAED1E34}" destId="{36B629B8-AB48-48C1-877D-A6BBFB2692A4}" srcOrd="0" destOrd="0" presId="urn:microsoft.com/office/officeart/2005/8/layout/cycle1"/>
    <dgm:cxn modelId="{2214587C-F14B-436C-A1FB-FFB10B4D2C48}" type="presOf" srcId="{3E355B0F-C7DE-4220-BAF2-57488185B924}" destId="{C523DCB5-2750-430A-BFE7-B9D73E4CE90A}" srcOrd="0" destOrd="0" presId="urn:microsoft.com/office/officeart/2005/8/layout/cycle1"/>
    <dgm:cxn modelId="{A81FC2FA-41B6-43D1-B6B0-FFAD0B15527B}" type="presOf" srcId="{4CFA988C-A38E-41C6-8A34-51F75B2B394E}" destId="{119E42E2-C06E-431E-B698-A632E2031781}" srcOrd="0" destOrd="0" presId="urn:microsoft.com/office/officeart/2005/8/layout/cycle1"/>
    <dgm:cxn modelId="{458A3E0E-0090-432C-A7CC-269916EBCC9D}" type="presOf" srcId="{216CD671-E845-4BF8-8C71-34940F25D610}" destId="{0180128D-2302-489D-8802-6FC46A85AA99}" srcOrd="0" destOrd="0" presId="urn:microsoft.com/office/officeart/2005/8/layout/cycle1"/>
    <dgm:cxn modelId="{E82B3961-2FED-4D91-BED1-1AD711E70507}" srcId="{0166CC2B-BD2C-4045-8D9C-335B6DABCB97}" destId="{3F679A64-A99C-4092-BA33-A76B5A3B071D}" srcOrd="2" destOrd="0" parTransId="{811B70FB-EA80-417C-A8A6-293747A648A8}" sibTransId="{0E1C9C73-3FF3-421F-9DE4-9658D2E70ACD}"/>
    <dgm:cxn modelId="{C6DC6443-77DC-4D25-88C0-0D46AEAAA091}" srcId="{0166CC2B-BD2C-4045-8D9C-335B6DABCB97}" destId="{216CD671-E845-4BF8-8C71-34940F25D610}" srcOrd="0" destOrd="0" parTransId="{4A0F852C-7E1A-4787-A5FB-802ECF56848E}" sibTransId="{4CFA988C-A38E-41C6-8A34-51F75B2B394E}"/>
    <dgm:cxn modelId="{6FC615A8-95B5-4C8A-AF94-262FC860F10B}" srcId="{0166CC2B-BD2C-4045-8D9C-335B6DABCB97}" destId="{A6DD9C7B-2244-4016-B187-306868DEB597}" srcOrd="1" destOrd="0" parTransId="{60CB20AD-E32F-483F-8E15-E95B1403B3D2}" sibTransId="{1AC72FE6-2319-4F18-9E79-BC952FA92DA8}"/>
    <dgm:cxn modelId="{1E40176B-D1E6-4144-9161-BE69F584BDB5}" type="presOf" srcId="{A6DD9C7B-2244-4016-B187-306868DEB597}" destId="{B730924C-5F50-413E-BE34-7DFD516A4664}" srcOrd="0" destOrd="0" presId="urn:microsoft.com/office/officeart/2005/8/layout/cycle1"/>
    <dgm:cxn modelId="{7357629D-354A-4FD1-B75A-78E63946E5B8}" type="presOf" srcId="{1AC72FE6-2319-4F18-9E79-BC952FA92DA8}" destId="{EE7C69A6-5C57-41DD-998B-10FF48CFE1AC}" srcOrd="0" destOrd="0" presId="urn:microsoft.com/office/officeart/2005/8/layout/cycle1"/>
    <dgm:cxn modelId="{56A54016-EE43-401B-BB1C-F9EB43A81EC5}" type="presOf" srcId="{0E1C9C73-3FF3-421F-9DE4-9658D2E70ACD}" destId="{9A4438D7-8465-4C46-8FBC-776D412F4513}" srcOrd="0" destOrd="0" presId="urn:microsoft.com/office/officeart/2005/8/layout/cycle1"/>
    <dgm:cxn modelId="{587E13F1-BA8B-4D4A-9A03-EDBB79CE701E}" type="presParOf" srcId="{8F67F7B8-A7DE-4953-9D5B-301003507AB5}" destId="{8BF664A4-7180-43DF-B531-B5886A06C366}" srcOrd="0" destOrd="0" presId="urn:microsoft.com/office/officeart/2005/8/layout/cycle1"/>
    <dgm:cxn modelId="{C6FF4307-C6D9-4A11-A949-180E2A690EA1}" type="presParOf" srcId="{8F67F7B8-A7DE-4953-9D5B-301003507AB5}" destId="{0180128D-2302-489D-8802-6FC46A85AA99}" srcOrd="1" destOrd="0" presId="urn:microsoft.com/office/officeart/2005/8/layout/cycle1"/>
    <dgm:cxn modelId="{7FEEEAA1-612E-4400-9D8D-4856298D00FC}" type="presParOf" srcId="{8F67F7B8-A7DE-4953-9D5B-301003507AB5}" destId="{119E42E2-C06E-431E-B698-A632E2031781}" srcOrd="2" destOrd="0" presId="urn:microsoft.com/office/officeart/2005/8/layout/cycle1"/>
    <dgm:cxn modelId="{2997ED06-9367-4279-998E-438EC06E8181}" type="presParOf" srcId="{8F67F7B8-A7DE-4953-9D5B-301003507AB5}" destId="{39515D80-6550-46DD-8C36-B5A1D1736B91}" srcOrd="3" destOrd="0" presId="urn:microsoft.com/office/officeart/2005/8/layout/cycle1"/>
    <dgm:cxn modelId="{22AF50DC-36DB-4431-93AA-87188E6596C9}" type="presParOf" srcId="{8F67F7B8-A7DE-4953-9D5B-301003507AB5}" destId="{B730924C-5F50-413E-BE34-7DFD516A4664}" srcOrd="4" destOrd="0" presId="urn:microsoft.com/office/officeart/2005/8/layout/cycle1"/>
    <dgm:cxn modelId="{3EF8E5D6-9EE1-4A84-888B-792C18174A3E}" type="presParOf" srcId="{8F67F7B8-A7DE-4953-9D5B-301003507AB5}" destId="{EE7C69A6-5C57-41DD-998B-10FF48CFE1AC}" srcOrd="5" destOrd="0" presId="urn:microsoft.com/office/officeart/2005/8/layout/cycle1"/>
    <dgm:cxn modelId="{A39E32B7-B5D3-4512-9BF5-310A36E4D0EB}" type="presParOf" srcId="{8F67F7B8-A7DE-4953-9D5B-301003507AB5}" destId="{C7AD5828-7CCA-4822-9587-15DBD0A1D371}" srcOrd="6" destOrd="0" presId="urn:microsoft.com/office/officeart/2005/8/layout/cycle1"/>
    <dgm:cxn modelId="{62A5F933-3285-447C-A7E0-BDD879D3C53F}" type="presParOf" srcId="{8F67F7B8-A7DE-4953-9D5B-301003507AB5}" destId="{43F706E5-F0A6-48AD-89E7-D020A3C2C618}" srcOrd="7" destOrd="0" presId="urn:microsoft.com/office/officeart/2005/8/layout/cycle1"/>
    <dgm:cxn modelId="{033E9506-CFAD-4FC0-AF61-BA161EDEEDCF}" type="presParOf" srcId="{8F67F7B8-A7DE-4953-9D5B-301003507AB5}" destId="{9A4438D7-8465-4C46-8FBC-776D412F4513}" srcOrd="8" destOrd="0" presId="urn:microsoft.com/office/officeart/2005/8/layout/cycle1"/>
    <dgm:cxn modelId="{F4C36F6A-CF57-40C8-B8A4-EE019688A831}" type="presParOf" srcId="{8F67F7B8-A7DE-4953-9D5B-301003507AB5}" destId="{DEB618E1-339F-453F-A3A6-DEECCD91FD11}" srcOrd="9" destOrd="0" presId="urn:microsoft.com/office/officeart/2005/8/layout/cycle1"/>
    <dgm:cxn modelId="{A1AD4229-EFE8-449D-93CE-FC1A84B97437}" type="presParOf" srcId="{8F67F7B8-A7DE-4953-9D5B-301003507AB5}" destId="{36B629B8-AB48-48C1-877D-A6BBFB2692A4}" srcOrd="10" destOrd="0" presId="urn:microsoft.com/office/officeart/2005/8/layout/cycle1"/>
    <dgm:cxn modelId="{148CFD28-87ED-4316-8D6F-7B4B907011B0}" type="presParOf" srcId="{8F67F7B8-A7DE-4953-9D5B-301003507AB5}" destId="{C523DCB5-2750-430A-BFE7-B9D73E4CE90A}" srcOrd="11" destOrd="0" presId="urn:microsoft.com/office/officeart/2005/8/layout/cycle1"/>
    <dgm:cxn modelId="{7428A15F-3C77-4A2B-A2BF-7785C9F60835}" type="presParOf" srcId="{8F67F7B8-A7DE-4953-9D5B-301003507AB5}" destId="{B6927CE7-619C-4647-A070-41C2319150A9}" srcOrd="12" destOrd="0" presId="urn:microsoft.com/office/officeart/2005/8/layout/cycle1"/>
    <dgm:cxn modelId="{E81E4A0C-C190-43E5-AB05-27CD3621346A}" type="presParOf" srcId="{8F67F7B8-A7DE-4953-9D5B-301003507AB5}" destId="{1BC4804D-3E32-401B-ADB9-95685A84285F}" srcOrd="13" destOrd="0" presId="urn:microsoft.com/office/officeart/2005/8/layout/cycle1"/>
    <dgm:cxn modelId="{456A7335-A36B-4134-8D47-D84B55123C98}"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smtClean="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smtClean="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smtClean="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smtClean="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smtClean="0"/>
            <a:t>改善・再構築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t>
        <a:bodyPr/>
        <a:lstStyle/>
        <a:p>
          <a:endParaRPr kumimoji="1" lang="ja-JP" altLang="en-US"/>
        </a:p>
      </dgm:t>
    </dgm:pt>
    <dgm:pt modelId="{8BF664A4-7180-43DF-B531-B5886A06C366}" type="pres">
      <dgm:prSet presAssocID="{216CD671-E845-4BF8-8C71-34940F25D610}" presName="dummy" presStyleCnt="0"/>
      <dgm:spPr/>
      <dgm:t>
        <a:bodyPr/>
        <a:lstStyle/>
        <a:p>
          <a:endParaRPr kumimoji="1" lang="ja-JP" altLang="en-US"/>
        </a:p>
      </dgm:t>
    </dgm:pt>
    <dgm:pt modelId="{0180128D-2302-489D-8802-6FC46A85AA99}" type="pres">
      <dgm:prSet presAssocID="{216CD671-E845-4BF8-8C71-34940F25D610}" presName="node" presStyleLbl="revTx" presStyleIdx="0" presStyleCnt="5">
        <dgm:presLayoutVars>
          <dgm:bulletEnabled val="1"/>
        </dgm:presLayoutVars>
      </dgm:prSet>
      <dgm:spPr/>
      <dgm:t>
        <a:bodyPr/>
        <a:lstStyle/>
        <a:p>
          <a:endParaRPr kumimoji="1" lang="ja-JP" altLang="en-US"/>
        </a:p>
      </dgm:t>
    </dgm:pt>
    <dgm:pt modelId="{119E42E2-C06E-431E-B698-A632E2031781}" type="pres">
      <dgm:prSet presAssocID="{4CFA988C-A38E-41C6-8A34-51F75B2B394E}" presName="sibTrans" presStyleLbl="node1" presStyleIdx="0" presStyleCnt="5"/>
      <dgm:spPr/>
      <dgm:t>
        <a:bodyPr/>
        <a:lstStyle/>
        <a:p>
          <a:endParaRPr kumimoji="1" lang="ja-JP" altLang="en-US"/>
        </a:p>
      </dgm:t>
    </dgm:pt>
    <dgm:pt modelId="{39515D80-6550-46DD-8C36-B5A1D1736B91}" type="pres">
      <dgm:prSet presAssocID="{A6DD9C7B-2244-4016-B187-306868DEB597}" presName="dummy" presStyleCnt="0"/>
      <dgm:spPr/>
      <dgm:t>
        <a:bodyPr/>
        <a:lstStyle/>
        <a:p>
          <a:endParaRPr kumimoji="1" lang="ja-JP" altLang="en-US"/>
        </a:p>
      </dgm:t>
    </dgm:pt>
    <dgm:pt modelId="{B730924C-5F50-413E-BE34-7DFD516A4664}" type="pres">
      <dgm:prSet presAssocID="{A6DD9C7B-2244-4016-B187-306868DEB597}" presName="node" presStyleLbl="revTx" presStyleIdx="1" presStyleCnt="5">
        <dgm:presLayoutVars>
          <dgm:bulletEnabled val="1"/>
        </dgm:presLayoutVars>
      </dgm:prSet>
      <dgm:spPr/>
      <dgm:t>
        <a:bodyPr/>
        <a:lstStyle/>
        <a:p>
          <a:endParaRPr kumimoji="1" lang="ja-JP" altLang="en-US"/>
        </a:p>
      </dgm:t>
    </dgm:pt>
    <dgm:pt modelId="{EE7C69A6-5C57-41DD-998B-10FF48CFE1AC}" type="pres">
      <dgm:prSet presAssocID="{1AC72FE6-2319-4F18-9E79-BC952FA92DA8}" presName="sibTrans" presStyleLbl="node1" presStyleIdx="1" presStyleCnt="5"/>
      <dgm:spPr/>
      <dgm:t>
        <a:bodyPr/>
        <a:lstStyle/>
        <a:p>
          <a:endParaRPr kumimoji="1" lang="ja-JP" altLang="en-US"/>
        </a:p>
      </dgm:t>
    </dgm:pt>
    <dgm:pt modelId="{C7AD5828-7CCA-4822-9587-15DBD0A1D371}" type="pres">
      <dgm:prSet presAssocID="{3F679A64-A99C-4092-BA33-A76B5A3B071D}" presName="dummy" presStyleCnt="0"/>
      <dgm:spPr/>
      <dgm:t>
        <a:bodyPr/>
        <a:lstStyle/>
        <a:p>
          <a:endParaRPr kumimoji="1" lang="ja-JP" altLang="en-US"/>
        </a:p>
      </dgm:t>
    </dgm:pt>
    <dgm:pt modelId="{43F706E5-F0A6-48AD-89E7-D020A3C2C618}" type="pres">
      <dgm:prSet presAssocID="{3F679A64-A99C-4092-BA33-A76B5A3B071D}" presName="node" presStyleLbl="revTx" presStyleIdx="2" presStyleCnt="5">
        <dgm:presLayoutVars>
          <dgm:bulletEnabled val="1"/>
        </dgm:presLayoutVars>
      </dgm:prSet>
      <dgm:spPr/>
      <dgm:t>
        <a:bodyPr/>
        <a:lstStyle/>
        <a:p>
          <a:endParaRPr kumimoji="1" lang="ja-JP" altLang="en-US"/>
        </a:p>
      </dgm:t>
    </dgm:pt>
    <dgm:pt modelId="{9A4438D7-8465-4C46-8FBC-776D412F4513}" type="pres">
      <dgm:prSet presAssocID="{0E1C9C73-3FF3-421F-9DE4-9658D2E70ACD}" presName="sibTrans" presStyleLbl="node1" presStyleIdx="2" presStyleCnt="5"/>
      <dgm:spPr/>
      <dgm:t>
        <a:bodyPr/>
        <a:lstStyle/>
        <a:p>
          <a:endParaRPr kumimoji="1" lang="ja-JP" altLang="en-US"/>
        </a:p>
      </dgm:t>
    </dgm:pt>
    <dgm:pt modelId="{DEB618E1-339F-453F-A3A6-DEECCD91FD11}" type="pres">
      <dgm:prSet presAssocID="{5F7938BA-D379-4745-BF0B-8F8EEAED1E34}" presName="dummy" presStyleCnt="0"/>
      <dgm:spPr/>
      <dgm:t>
        <a:bodyPr/>
        <a:lstStyle/>
        <a:p>
          <a:endParaRPr kumimoji="1" lang="ja-JP" altLang="en-US"/>
        </a:p>
      </dgm:t>
    </dgm:pt>
    <dgm:pt modelId="{36B629B8-AB48-48C1-877D-A6BBFB2692A4}" type="pres">
      <dgm:prSet presAssocID="{5F7938BA-D379-4745-BF0B-8F8EEAED1E34}" presName="node" presStyleLbl="revTx" presStyleIdx="3" presStyleCnt="5">
        <dgm:presLayoutVars>
          <dgm:bulletEnabled val="1"/>
        </dgm:presLayoutVars>
      </dgm:prSet>
      <dgm:spPr/>
      <dgm:t>
        <a:bodyPr/>
        <a:lstStyle/>
        <a:p>
          <a:endParaRPr kumimoji="1" lang="ja-JP" altLang="en-US"/>
        </a:p>
      </dgm:t>
    </dgm:pt>
    <dgm:pt modelId="{C523DCB5-2750-430A-BFE7-B9D73E4CE90A}" type="pres">
      <dgm:prSet presAssocID="{3E355B0F-C7DE-4220-BAF2-57488185B924}" presName="sibTrans" presStyleLbl="node1" presStyleIdx="3" presStyleCnt="5"/>
      <dgm:spPr/>
      <dgm:t>
        <a:bodyPr/>
        <a:lstStyle/>
        <a:p>
          <a:endParaRPr kumimoji="1" lang="ja-JP" altLang="en-US"/>
        </a:p>
      </dgm:t>
    </dgm:pt>
    <dgm:pt modelId="{B6927CE7-619C-4647-A070-41C2319150A9}" type="pres">
      <dgm:prSet presAssocID="{769FBBCC-F56B-4544-BB1D-5F6FF69A1F55}" presName="dummy" presStyleCnt="0"/>
      <dgm:spPr/>
      <dgm:t>
        <a:bodyPr/>
        <a:lstStyle/>
        <a:p>
          <a:endParaRPr kumimoji="1" lang="ja-JP" altLang="en-US"/>
        </a:p>
      </dgm:t>
    </dgm:pt>
    <dgm:pt modelId="{1BC4804D-3E32-401B-ADB9-95685A84285F}" type="pres">
      <dgm:prSet presAssocID="{769FBBCC-F56B-4544-BB1D-5F6FF69A1F55}" presName="node" presStyleLbl="revTx" presStyleIdx="4" presStyleCnt="5">
        <dgm:presLayoutVars>
          <dgm:bulletEnabled val="1"/>
        </dgm:presLayoutVars>
      </dgm:prSet>
      <dgm:spPr/>
      <dgm:t>
        <a:bodyPr/>
        <a:lstStyle/>
        <a:p>
          <a:endParaRPr kumimoji="1" lang="ja-JP" altLang="en-US"/>
        </a:p>
      </dgm:t>
    </dgm:pt>
    <dgm:pt modelId="{D680522A-7F22-43EF-B086-F1B154A1C8E9}" type="pres">
      <dgm:prSet presAssocID="{267F55C0-9B45-4F41-A8F6-E9EDA82E1F14}" presName="sibTrans" presStyleLbl="node1" presStyleIdx="4" presStyleCnt="5"/>
      <dgm:spPr/>
      <dgm:t>
        <a:bodyPr/>
        <a:lstStyle/>
        <a:p>
          <a:endParaRPr kumimoji="1" lang="ja-JP" altLang="en-US"/>
        </a:p>
      </dgm:t>
    </dgm:pt>
  </dgm:ptLst>
  <dgm:cxnLst>
    <dgm:cxn modelId="{50BD4B7B-8609-4710-9985-B262E740C129}" type="presOf" srcId="{3E355B0F-C7DE-4220-BAF2-57488185B924}" destId="{C523DCB5-2750-430A-BFE7-B9D73E4CE90A}" srcOrd="0" destOrd="0" presId="urn:microsoft.com/office/officeart/2005/8/layout/cycle1"/>
    <dgm:cxn modelId="{BEBFCA2F-17EF-4A39-AE7E-437AB14E4514}" type="presOf" srcId="{0E1C9C73-3FF3-421F-9DE4-9658D2E70ACD}" destId="{9A4438D7-8465-4C46-8FBC-776D412F4513}" srcOrd="0" destOrd="0" presId="urn:microsoft.com/office/officeart/2005/8/layout/cycle1"/>
    <dgm:cxn modelId="{6DE280E5-C71C-42BA-B29E-BD1D2E9A0041}" srcId="{0166CC2B-BD2C-4045-8D9C-335B6DABCB97}" destId="{5F7938BA-D379-4745-BF0B-8F8EEAED1E34}" srcOrd="3" destOrd="0" parTransId="{AD1F3273-7974-4E7D-B456-ADEBC79E5A89}" sibTransId="{3E355B0F-C7DE-4220-BAF2-57488185B924}"/>
    <dgm:cxn modelId="{833B9452-AD83-4516-A625-CB8FE6C32580}" type="presOf" srcId="{3F679A64-A99C-4092-BA33-A76B5A3B071D}" destId="{43F706E5-F0A6-48AD-89E7-D020A3C2C618}" srcOrd="0" destOrd="0" presId="urn:microsoft.com/office/officeart/2005/8/layout/cycle1"/>
    <dgm:cxn modelId="{851205F1-2A36-493C-9944-349DAFEE5D2D}" srcId="{0166CC2B-BD2C-4045-8D9C-335B6DABCB97}" destId="{769FBBCC-F56B-4544-BB1D-5F6FF69A1F55}" srcOrd="4" destOrd="0" parTransId="{A9945AE8-358D-4E2D-918B-B387EF03E67F}" sibTransId="{267F55C0-9B45-4F41-A8F6-E9EDA82E1F14}"/>
    <dgm:cxn modelId="{928CAB6A-5EAE-4055-B804-644EC0192CDA}" type="presOf" srcId="{769FBBCC-F56B-4544-BB1D-5F6FF69A1F55}" destId="{1BC4804D-3E32-401B-ADB9-95685A84285F}" srcOrd="0" destOrd="0" presId="urn:microsoft.com/office/officeart/2005/8/layout/cycle1"/>
    <dgm:cxn modelId="{48F7E30F-9870-436C-9A45-B5B5FA5F6236}" type="presOf" srcId="{216CD671-E845-4BF8-8C71-34940F25D610}" destId="{0180128D-2302-489D-8802-6FC46A85AA99}" srcOrd="0" destOrd="0" presId="urn:microsoft.com/office/officeart/2005/8/layout/cycle1"/>
    <dgm:cxn modelId="{F6457A93-25B8-458F-8D02-D90946A1E57D}" type="presOf" srcId="{267F55C0-9B45-4F41-A8F6-E9EDA82E1F14}" destId="{D680522A-7F22-43EF-B086-F1B154A1C8E9}" srcOrd="0" destOrd="0" presId="urn:microsoft.com/office/officeart/2005/8/layout/cycle1"/>
    <dgm:cxn modelId="{E28AC09A-4BF3-4300-82EB-29AFE2E393A6}" type="presOf" srcId="{4CFA988C-A38E-41C6-8A34-51F75B2B394E}" destId="{119E42E2-C06E-431E-B698-A632E2031781}" srcOrd="0" destOrd="0" presId="urn:microsoft.com/office/officeart/2005/8/layout/cycle1"/>
    <dgm:cxn modelId="{E82B3961-2FED-4D91-BED1-1AD711E70507}" srcId="{0166CC2B-BD2C-4045-8D9C-335B6DABCB97}" destId="{3F679A64-A99C-4092-BA33-A76B5A3B071D}" srcOrd="2" destOrd="0" parTransId="{811B70FB-EA80-417C-A8A6-293747A648A8}" sibTransId="{0E1C9C73-3FF3-421F-9DE4-9658D2E70ACD}"/>
    <dgm:cxn modelId="{38A889F1-EBD6-494C-A5BB-35196629DC17}" type="presOf" srcId="{0166CC2B-BD2C-4045-8D9C-335B6DABCB97}" destId="{8F67F7B8-A7DE-4953-9D5B-301003507AB5}" srcOrd="0" destOrd="0" presId="urn:microsoft.com/office/officeart/2005/8/layout/cycle1"/>
    <dgm:cxn modelId="{C6DC6443-77DC-4D25-88C0-0D46AEAAA091}" srcId="{0166CC2B-BD2C-4045-8D9C-335B6DABCB97}" destId="{216CD671-E845-4BF8-8C71-34940F25D610}" srcOrd="0" destOrd="0" parTransId="{4A0F852C-7E1A-4787-A5FB-802ECF56848E}" sibTransId="{4CFA988C-A38E-41C6-8A34-51F75B2B394E}"/>
    <dgm:cxn modelId="{6FC615A8-95B5-4C8A-AF94-262FC860F10B}" srcId="{0166CC2B-BD2C-4045-8D9C-335B6DABCB97}" destId="{A6DD9C7B-2244-4016-B187-306868DEB597}" srcOrd="1" destOrd="0" parTransId="{60CB20AD-E32F-483F-8E15-E95B1403B3D2}" sibTransId="{1AC72FE6-2319-4F18-9E79-BC952FA92DA8}"/>
    <dgm:cxn modelId="{1CB911C7-9A86-481B-8447-7BDB72D8AA85}" type="presOf" srcId="{5F7938BA-D379-4745-BF0B-8F8EEAED1E34}" destId="{36B629B8-AB48-48C1-877D-A6BBFB2692A4}" srcOrd="0" destOrd="0" presId="urn:microsoft.com/office/officeart/2005/8/layout/cycle1"/>
    <dgm:cxn modelId="{E9A9B6D9-0D85-461D-A273-1F5F739F9C79}" type="presOf" srcId="{1AC72FE6-2319-4F18-9E79-BC952FA92DA8}" destId="{EE7C69A6-5C57-41DD-998B-10FF48CFE1AC}" srcOrd="0" destOrd="0" presId="urn:microsoft.com/office/officeart/2005/8/layout/cycle1"/>
    <dgm:cxn modelId="{9330F637-DF5A-4EA1-B16D-905428F297FD}" type="presOf" srcId="{A6DD9C7B-2244-4016-B187-306868DEB597}" destId="{B730924C-5F50-413E-BE34-7DFD516A4664}" srcOrd="0" destOrd="0" presId="urn:microsoft.com/office/officeart/2005/8/layout/cycle1"/>
    <dgm:cxn modelId="{2FE65742-1F9C-44A5-8BE9-C0025F020517}" type="presParOf" srcId="{8F67F7B8-A7DE-4953-9D5B-301003507AB5}" destId="{8BF664A4-7180-43DF-B531-B5886A06C366}" srcOrd="0" destOrd="0" presId="urn:microsoft.com/office/officeart/2005/8/layout/cycle1"/>
    <dgm:cxn modelId="{A3671AE6-9CFE-4DCB-BA53-AD8E68CEB450}" type="presParOf" srcId="{8F67F7B8-A7DE-4953-9D5B-301003507AB5}" destId="{0180128D-2302-489D-8802-6FC46A85AA99}" srcOrd="1" destOrd="0" presId="urn:microsoft.com/office/officeart/2005/8/layout/cycle1"/>
    <dgm:cxn modelId="{8567ABAF-739B-4113-9318-AEBDF61AD23A}" type="presParOf" srcId="{8F67F7B8-A7DE-4953-9D5B-301003507AB5}" destId="{119E42E2-C06E-431E-B698-A632E2031781}" srcOrd="2" destOrd="0" presId="urn:microsoft.com/office/officeart/2005/8/layout/cycle1"/>
    <dgm:cxn modelId="{ABAE0661-8AAD-4E39-8C06-BBAAB0992A52}" type="presParOf" srcId="{8F67F7B8-A7DE-4953-9D5B-301003507AB5}" destId="{39515D80-6550-46DD-8C36-B5A1D1736B91}" srcOrd="3" destOrd="0" presId="urn:microsoft.com/office/officeart/2005/8/layout/cycle1"/>
    <dgm:cxn modelId="{AD009150-A97F-40A5-B21D-29F80826C5D3}" type="presParOf" srcId="{8F67F7B8-A7DE-4953-9D5B-301003507AB5}" destId="{B730924C-5F50-413E-BE34-7DFD516A4664}" srcOrd="4" destOrd="0" presId="urn:microsoft.com/office/officeart/2005/8/layout/cycle1"/>
    <dgm:cxn modelId="{5B45B3C3-404F-4361-B38C-AC6018DD00E1}" type="presParOf" srcId="{8F67F7B8-A7DE-4953-9D5B-301003507AB5}" destId="{EE7C69A6-5C57-41DD-998B-10FF48CFE1AC}" srcOrd="5" destOrd="0" presId="urn:microsoft.com/office/officeart/2005/8/layout/cycle1"/>
    <dgm:cxn modelId="{B7D1074E-F067-4560-9330-C2F5556E2699}" type="presParOf" srcId="{8F67F7B8-A7DE-4953-9D5B-301003507AB5}" destId="{C7AD5828-7CCA-4822-9587-15DBD0A1D371}" srcOrd="6" destOrd="0" presId="urn:microsoft.com/office/officeart/2005/8/layout/cycle1"/>
    <dgm:cxn modelId="{F6528EE4-A4DD-4178-8838-02E2ABF7A96C}" type="presParOf" srcId="{8F67F7B8-A7DE-4953-9D5B-301003507AB5}" destId="{43F706E5-F0A6-48AD-89E7-D020A3C2C618}" srcOrd="7" destOrd="0" presId="urn:microsoft.com/office/officeart/2005/8/layout/cycle1"/>
    <dgm:cxn modelId="{6A5167C6-7A8E-4F6A-8A1F-B4805D854A70}" type="presParOf" srcId="{8F67F7B8-A7DE-4953-9D5B-301003507AB5}" destId="{9A4438D7-8465-4C46-8FBC-776D412F4513}" srcOrd="8" destOrd="0" presId="urn:microsoft.com/office/officeart/2005/8/layout/cycle1"/>
    <dgm:cxn modelId="{DC2D3601-8149-4F05-B9F1-183D1D40E204}" type="presParOf" srcId="{8F67F7B8-A7DE-4953-9D5B-301003507AB5}" destId="{DEB618E1-339F-453F-A3A6-DEECCD91FD11}" srcOrd="9" destOrd="0" presId="urn:microsoft.com/office/officeart/2005/8/layout/cycle1"/>
    <dgm:cxn modelId="{BF52815D-46B5-4682-9063-2830AAD0E0D8}" type="presParOf" srcId="{8F67F7B8-A7DE-4953-9D5B-301003507AB5}" destId="{36B629B8-AB48-48C1-877D-A6BBFB2692A4}" srcOrd="10" destOrd="0" presId="urn:microsoft.com/office/officeart/2005/8/layout/cycle1"/>
    <dgm:cxn modelId="{803896B1-3E02-41DC-B3A6-4F8ADF6E0208}" type="presParOf" srcId="{8F67F7B8-A7DE-4953-9D5B-301003507AB5}" destId="{C523DCB5-2750-430A-BFE7-B9D73E4CE90A}" srcOrd="11" destOrd="0" presId="urn:microsoft.com/office/officeart/2005/8/layout/cycle1"/>
    <dgm:cxn modelId="{955F44DB-7DE6-4DAC-92F8-65A548473D3E}" type="presParOf" srcId="{8F67F7B8-A7DE-4953-9D5B-301003507AB5}" destId="{B6927CE7-619C-4647-A070-41C2319150A9}" srcOrd="12" destOrd="0" presId="urn:microsoft.com/office/officeart/2005/8/layout/cycle1"/>
    <dgm:cxn modelId="{01920071-9E1C-44E8-BA67-00DBECFEC791}" type="presParOf" srcId="{8F67F7B8-A7DE-4953-9D5B-301003507AB5}" destId="{1BC4804D-3E32-401B-ADB9-95685A84285F}" srcOrd="13" destOrd="0" presId="urn:microsoft.com/office/officeart/2005/8/layout/cycle1"/>
    <dgm:cxn modelId="{B5DCD70D-0431-49BC-87D0-35C5DECC2F6C}"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3041664"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分析</a:t>
          </a:r>
          <a:endParaRPr kumimoji="1" lang="ja-JP" altLang="en-US" sz="1400" kern="1200" dirty="0"/>
        </a:p>
      </dsp:txBody>
      <dsp:txXfrm>
        <a:off x="3041664" y="21200"/>
        <a:ext cx="758679" cy="758679"/>
      </dsp:txXfrm>
    </dsp:sp>
    <dsp:sp modelId="{119E42E2-C06E-431E-B698-A632E2031781}">
      <dsp:nvSpPr>
        <dsp:cNvPr id="0" name=""/>
        <dsp:cNvSpPr/>
      </dsp:nvSpPr>
      <dsp:spPr>
        <a:xfrm>
          <a:off x="1256152" y="-847"/>
          <a:ext cx="2845545" cy="2845545"/>
        </a:xfrm>
        <a:prstGeom prst="circularArrow">
          <a:avLst>
            <a:gd name="adj1" fmla="val 5199"/>
            <a:gd name="adj2" fmla="val 335836"/>
            <a:gd name="adj3" fmla="val 21293558"/>
            <a:gd name="adj4" fmla="val 1976596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500295"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設計</a:t>
          </a:r>
          <a:endParaRPr kumimoji="1" lang="ja-JP" altLang="en-US" sz="1400" kern="1200" dirty="0"/>
        </a:p>
      </dsp:txBody>
      <dsp:txXfrm>
        <a:off x="3500295" y="1432719"/>
        <a:ext cx="758679" cy="758679"/>
      </dsp:txXfrm>
    </dsp:sp>
    <dsp:sp modelId="{EE7C69A6-5C57-41DD-998B-10FF48CFE1AC}">
      <dsp:nvSpPr>
        <dsp:cNvPr id="0" name=""/>
        <dsp:cNvSpPr/>
      </dsp:nvSpPr>
      <dsp:spPr>
        <a:xfrm>
          <a:off x="1256152" y="-847"/>
          <a:ext cx="2845545" cy="2845545"/>
        </a:xfrm>
        <a:prstGeom prst="circularArrow">
          <a:avLst>
            <a:gd name="adj1" fmla="val 5199"/>
            <a:gd name="adj2" fmla="val 335836"/>
            <a:gd name="adj3" fmla="val 4015025"/>
            <a:gd name="adj4" fmla="val 225313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99585" y="2305087"/>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実効</a:t>
          </a:r>
          <a:endParaRPr kumimoji="1" lang="ja-JP" altLang="en-US" sz="1400" kern="1200" dirty="0"/>
        </a:p>
      </dsp:txBody>
      <dsp:txXfrm>
        <a:off x="2299585" y="2305087"/>
        <a:ext cx="758679" cy="758679"/>
      </dsp:txXfrm>
    </dsp:sp>
    <dsp:sp modelId="{9A4438D7-8465-4C46-8FBC-776D412F4513}">
      <dsp:nvSpPr>
        <dsp:cNvPr id="0" name=""/>
        <dsp:cNvSpPr/>
      </dsp:nvSpPr>
      <dsp:spPr>
        <a:xfrm>
          <a:off x="1256152" y="-847"/>
          <a:ext cx="2845545" cy="2845545"/>
        </a:xfrm>
        <a:prstGeom prst="circularArrow">
          <a:avLst>
            <a:gd name="adj1" fmla="val 5199"/>
            <a:gd name="adj2" fmla="val 335836"/>
            <a:gd name="adj3" fmla="val 8211033"/>
            <a:gd name="adj4" fmla="val 644913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98874"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モニタリング</a:t>
          </a:r>
          <a:endParaRPr kumimoji="1" lang="ja-JP" altLang="en-US" sz="1400" kern="1200" dirty="0"/>
        </a:p>
      </dsp:txBody>
      <dsp:txXfrm>
        <a:off x="1098874" y="1432719"/>
        <a:ext cx="758679" cy="758679"/>
      </dsp:txXfrm>
    </dsp:sp>
    <dsp:sp modelId="{C523DCB5-2750-430A-BFE7-B9D73E4CE90A}">
      <dsp:nvSpPr>
        <dsp:cNvPr id="0" name=""/>
        <dsp:cNvSpPr/>
      </dsp:nvSpPr>
      <dsp:spPr>
        <a:xfrm>
          <a:off x="1256152" y="-847"/>
          <a:ext cx="2845545" cy="2845545"/>
        </a:xfrm>
        <a:prstGeom prst="circularArrow">
          <a:avLst>
            <a:gd name="adj1" fmla="val 5199"/>
            <a:gd name="adj2" fmla="val 335836"/>
            <a:gd name="adj3" fmla="val 12298202"/>
            <a:gd name="adj4" fmla="val 1077060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57505"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改善・再ち構築</a:t>
          </a:r>
          <a:endParaRPr kumimoji="1" lang="ja-JP" altLang="en-US" sz="1400" kern="1200" dirty="0"/>
        </a:p>
      </dsp:txBody>
      <dsp:txXfrm>
        <a:off x="1557505" y="21200"/>
        <a:ext cx="758679" cy="758679"/>
      </dsp:txXfrm>
    </dsp:sp>
    <dsp:sp modelId="{D680522A-7F22-43EF-B086-F1B154A1C8E9}">
      <dsp:nvSpPr>
        <dsp:cNvPr id="0" name=""/>
        <dsp:cNvSpPr/>
      </dsp:nvSpPr>
      <dsp:spPr>
        <a:xfrm>
          <a:off x="1256152" y="-847"/>
          <a:ext cx="2845545" cy="2845545"/>
        </a:xfrm>
        <a:prstGeom prst="circularArrow">
          <a:avLst>
            <a:gd name="adj1" fmla="val 5199"/>
            <a:gd name="adj2" fmla="val 335836"/>
            <a:gd name="adj3" fmla="val 16866013"/>
            <a:gd name="adj4" fmla="val 1519815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2992979"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分析</a:t>
          </a:r>
          <a:endParaRPr kumimoji="1" lang="ja-JP" altLang="en-US" sz="1400" kern="1200" dirty="0"/>
        </a:p>
      </dsp:txBody>
      <dsp:txXfrm>
        <a:off x="2992979" y="22412"/>
        <a:ext cx="757721" cy="757721"/>
      </dsp:txXfrm>
    </dsp:sp>
    <dsp:sp modelId="{119E42E2-C06E-431E-B698-A632E2031781}">
      <dsp:nvSpPr>
        <dsp:cNvPr id="0" name=""/>
        <dsp:cNvSpPr/>
      </dsp:nvSpPr>
      <dsp:spPr>
        <a:xfrm>
          <a:off x="1208355" y="228"/>
          <a:ext cx="2843672" cy="2843672"/>
        </a:xfrm>
        <a:prstGeom prst="circularArrow">
          <a:avLst>
            <a:gd name="adj1" fmla="val 5196"/>
            <a:gd name="adj2" fmla="val 335606"/>
            <a:gd name="adj3" fmla="val 21294493"/>
            <a:gd name="adj4" fmla="val 1976514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451343"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設計</a:t>
          </a:r>
          <a:endParaRPr kumimoji="1" lang="ja-JP" altLang="en-US" sz="1400" kern="1200" dirty="0"/>
        </a:p>
      </dsp:txBody>
      <dsp:txXfrm>
        <a:off x="3451343" y="1433111"/>
        <a:ext cx="757721" cy="757721"/>
      </dsp:txXfrm>
    </dsp:sp>
    <dsp:sp modelId="{EE7C69A6-5C57-41DD-998B-10FF48CFE1AC}">
      <dsp:nvSpPr>
        <dsp:cNvPr id="0" name=""/>
        <dsp:cNvSpPr/>
      </dsp:nvSpPr>
      <dsp:spPr>
        <a:xfrm>
          <a:off x="1208355" y="228"/>
          <a:ext cx="2843672" cy="2843672"/>
        </a:xfrm>
        <a:prstGeom prst="circularArrow">
          <a:avLst>
            <a:gd name="adj1" fmla="val 5196"/>
            <a:gd name="adj2" fmla="val 335606"/>
            <a:gd name="adj3" fmla="val 4015994"/>
            <a:gd name="adj4" fmla="val 2252242"/>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51330" y="230497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実効</a:t>
          </a:r>
          <a:endParaRPr kumimoji="1" lang="ja-JP" altLang="en-US" sz="1400" kern="1200" dirty="0"/>
        </a:p>
      </dsp:txBody>
      <dsp:txXfrm>
        <a:off x="2251330" y="2304971"/>
        <a:ext cx="757721" cy="757721"/>
      </dsp:txXfrm>
    </dsp:sp>
    <dsp:sp modelId="{9A4438D7-8465-4C46-8FBC-776D412F4513}">
      <dsp:nvSpPr>
        <dsp:cNvPr id="0" name=""/>
        <dsp:cNvSpPr/>
      </dsp:nvSpPr>
      <dsp:spPr>
        <a:xfrm>
          <a:off x="1208355" y="228"/>
          <a:ext cx="2843672" cy="2843672"/>
        </a:xfrm>
        <a:prstGeom prst="circularArrow">
          <a:avLst>
            <a:gd name="adj1" fmla="val 5196"/>
            <a:gd name="adj2" fmla="val 335606"/>
            <a:gd name="adj3" fmla="val 8212152"/>
            <a:gd name="adj4" fmla="val 644840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51318"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モニタリング</a:t>
          </a:r>
          <a:endParaRPr kumimoji="1" lang="ja-JP" altLang="en-US" sz="1400" kern="1200" dirty="0"/>
        </a:p>
      </dsp:txBody>
      <dsp:txXfrm>
        <a:off x="1051318" y="1433111"/>
        <a:ext cx="757721" cy="757721"/>
      </dsp:txXfrm>
    </dsp:sp>
    <dsp:sp modelId="{C523DCB5-2750-430A-BFE7-B9D73E4CE90A}">
      <dsp:nvSpPr>
        <dsp:cNvPr id="0" name=""/>
        <dsp:cNvSpPr/>
      </dsp:nvSpPr>
      <dsp:spPr>
        <a:xfrm>
          <a:off x="1208355" y="228"/>
          <a:ext cx="2843672" cy="2843672"/>
        </a:xfrm>
        <a:prstGeom prst="circularArrow">
          <a:avLst>
            <a:gd name="adj1" fmla="val 5196"/>
            <a:gd name="adj2" fmla="val 335606"/>
            <a:gd name="adj3" fmla="val 12299251"/>
            <a:gd name="adj4" fmla="val 1076990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09682"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改善・再構築</a:t>
          </a:r>
          <a:endParaRPr kumimoji="1" lang="ja-JP" altLang="en-US" sz="1400" kern="1200" dirty="0"/>
        </a:p>
      </dsp:txBody>
      <dsp:txXfrm>
        <a:off x="1509682" y="22412"/>
        <a:ext cx="757721" cy="757721"/>
      </dsp:txXfrm>
    </dsp:sp>
    <dsp:sp modelId="{D680522A-7F22-43EF-B086-F1B154A1C8E9}">
      <dsp:nvSpPr>
        <dsp:cNvPr id="0" name=""/>
        <dsp:cNvSpPr/>
      </dsp:nvSpPr>
      <dsp:spPr>
        <a:xfrm>
          <a:off x="1208355" y="228"/>
          <a:ext cx="2843672" cy="2843672"/>
        </a:xfrm>
        <a:prstGeom prst="circularArrow">
          <a:avLst>
            <a:gd name="adj1" fmla="val 5196"/>
            <a:gd name="adj2" fmla="val 335606"/>
            <a:gd name="adj3" fmla="val 16866979"/>
            <a:gd name="adj4" fmla="val 15197415"/>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2014/4/2</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2014/4/2</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99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C09F9-40B3-4A73-AFA3-5BE699CAADB1}" type="slidenum">
              <a:rPr lang="ja-JP" altLang="en-US" smtClean="0"/>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6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94F6A-3D9B-47A0-B90F-0B261CA0625D}" type="slidenum">
              <a:rPr lang="ja-JP" altLang="en-US" smtClean="0"/>
              <a:pPr/>
              <a:t>32</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135071-954E-42EB-B70B-7B18FD241058}" type="slidenum">
              <a:rPr lang="ja-JP" altLang="en-US" smtClean="0"/>
              <a:pPr/>
              <a:t>33</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91253-CFB9-4825-B96F-1F21694551A4}" type="slidenum">
              <a:rPr lang="ja-JP" altLang="en-US" smtClean="0"/>
              <a:pPr/>
              <a:t>34</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7101C-F450-42D3-8A60-19E27BA25349}" type="slidenum">
              <a:rPr lang="ja-JP" altLang="en-US" smtClean="0"/>
              <a:pPr/>
              <a:t>35</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55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D7574-0515-4E9E-A3AE-A5C29E257D8D}" type="slidenum">
              <a:rPr lang="ja-JP" altLang="en-US" smtClean="0"/>
              <a:pPr/>
              <a:t>37</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39</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45</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672477" y="710596"/>
            <a:ext cx="5390810" cy="8353405"/>
          </a:xfrm>
          <a:noFill/>
        </p:spPr>
        <p:txBody>
          <a:bodyPr/>
          <a:lstStyle/>
          <a:p>
            <a:pPr eaLnBrk="1" hangingPunct="1"/>
            <a:r>
              <a:rPr lang="en-US" altLang="ja-JP" sz="1500" b="1">
                <a:latin typeface="ＭＳ Ｐ明朝" pitchFamily="18" charset="-128"/>
              </a:rPr>
              <a:t>Memo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672477" y="710596"/>
            <a:ext cx="5390810" cy="8353405"/>
          </a:xfrm>
          <a:noFill/>
        </p:spPr>
        <p:txBody>
          <a:bodyPr/>
          <a:lstStyle/>
          <a:p>
            <a:pPr eaLnBrk="1" hangingPunct="1"/>
            <a:r>
              <a:rPr lang="en-US" altLang="ja-JP" sz="1500" b="1">
                <a:latin typeface="ＭＳ Ｐ明朝" pitchFamily="18" charset="-128"/>
              </a:rPr>
              <a:t>Memo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C02EF9-4678-4E5D-8F40-B4237E2EF4B0}" type="slidenum">
              <a:rPr lang="ja-JP" altLang="en-US" smtClean="0"/>
              <a:pPr>
                <a:defRPr/>
              </a:pPr>
              <a:t>3</a:t>
            </a:fld>
            <a:endParaRPr lang="ja-JP" altLang="en-US"/>
          </a:p>
        </p:txBody>
      </p:sp>
    </p:spTree>
    <p:extLst>
      <p:ext uri="{BB962C8B-B14F-4D97-AF65-F5344CB8AC3E}">
        <p14:creationId xmlns:p14="http://schemas.microsoft.com/office/powerpoint/2010/main" val="59022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11</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19</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21</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22</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26</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28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29</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gif"/><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jpg"/><Relationship Id="rId11" Type="http://schemas.openxmlformats.org/officeDocument/2006/relationships/image" Target="../media/image21.jpe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gif"/><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jpe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jpeg"/><Relationship Id="rId14" Type="http://schemas.openxmlformats.org/officeDocument/2006/relationships/image" Target="../media/image5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47.gif"/><Relationship Id="rId2" Type="http://schemas.openxmlformats.org/officeDocument/2006/relationships/image" Target="../media/image57.jp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27384"/>
            <a:ext cx="9144000" cy="6110394"/>
          </a:xfrm>
          <a:prstGeom prst="rect">
            <a:avLst/>
          </a:prstGeom>
        </p:spPr>
      </p:pic>
      <p:sp>
        <p:nvSpPr>
          <p:cNvPr id="3074" name="タイトル 1"/>
          <p:cNvSpPr>
            <a:spLocks noGrp="1"/>
          </p:cNvSpPr>
          <p:nvPr>
            <p:ph type="ctrTitle"/>
          </p:nvPr>
        </p:nvSpPr>
        <p:spPr/>
        <p:txBody>
          <a:bodyPr/>
          <a:lstStyle/>
          <a:p>
            <a:r>
              <a:rPr lang="en-US" altLang="ja-JP" sz="4000" dirty="0" smtClean="0">
                <a:solidFill>
                  <a:srgbClr val="FFFFFF"/>
                </a:solidFill>
                <a:latin typeface="ＤＦＰ太丸ゴシック体"/>
                <a:ea typeface="ＤＦＰ太丸ゴシック体"/>
                <a:cs typeface="ＤＦＰ太丸ゴシック体"/>
              </a:rPr>
              <a:t>ERP</a:t>
            </a:r>
            <a:r>
              <a:rPr lang="ja-JP" altLang="en-US" sz="4000" dirty="0" smtClean="0">
                <a:solidFill>
                  <a:srgbClr val="FFFFFF"/>
                </a:solidFill>
                <a:latin typeface="ＤＦＰ太丸ゴシック体"/>
                <a:ea typeface="ＤＦＰ太丸ゴシック体"/>
                <a:cs typeface="ＤＦＰ太丸ゴシック体"/>
              </a:rPr>
              <a:t>とグローバル展開</a:t>
            </a:r>
          </a:p>
        </p:txBody>
      </p:sp>
      <p:sp>
        <p:nvSpPr>
          <p:cNvPr id="5" name="正方形/長方形 4"/>
          <p:cNvSpPr/>
          <p:nvPr/>
        </p:nvSpPr>
        <p:spPr bwMode="auto">
          <a:xfrm>
            <a:off x="0" y="6021288"/>
            <a:ext cx="9144000" cy="836712"/>
          </a:xfrm>
          <a:prstGeom prst="rect">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sp>
        <p:nvSpPr>
          <p:cNvPr id="9" name="Text Box 10"/>
          <p:cNvSpPr txBox="1">
            <a:spLocks noChangeArrowheads="1"/>
          </p:cNvSpPr>
          <p:nvPr/>
        </p:nvSpPr>
        <p:spPr bwMode="auto">
          <a:xfrm>
            <a:off x="5724128" y="6643688"/>
            <a:ext cx="3424335" cy="215444"/>
          </a:xfrm>
          <a:prstGeom prst="rect">
            <a:avLst/>
          </a:prstGeom>
          <a:noFill/>
          <a:ln w="38100" algn="ctr">
            <a:noFill/>
            <a:miter lim="800000"/>
            <a:headEnd/>
            <a:tailEnd/>
          </a:ln>
          <a:effectLst/>
        </p:spPr>
        <p:txBody>
          <a:bodyPr wrap="none">
            <a:spAutoFit/>
          </a:bodyPr>
          <a:lstStyle/>
          <a:p>
            <a:pPr marL="342900" indent="-342900" algn="r">
              <a:defRPr/>
            </a:pPr>
            <a:r>
              <a:rPr lang="en-US" altLang="ja-JP" sz="800" dirty="0" smtClean="0">
                <a:solidFill>
                  <a:srgbClr val="FFFFFF"/>
                </a:solidFill>
              </a:rPr>
              <a:t>©2009-2013, all </a:t>
            </a:r>
            <a:r>
              <a:rPr lang="en-US" altLang="ja-JP" sz="800" dirty="0">
                <a:solidFill>
                  <a:srgbClr val="FFFFFF"/>
                </a:solidFill>
              </a:rPr>
              <a:t>rights reserved by </a:t>
            </a:r>
            <a:r>
              <a:rPr lang="en-US" altLang="ja-JP" sz="800" dirty="0" err="1">
                <a:solidFill>
                  <a:srgbClr val="FFFFFF"/>
                </a:solidFill>
              </a:rPr>
              <a:t>NetCommerce</a:t>
            </a:r>
            <a:r>
              <a:rPr lang="en-US" altLang="ja-JP" sz="800" dirty="0">
                <a:solidFill>
                  <a:srgbClr val="FFFFFF"/>
                </a:solidFill>
              </a:rPr>
              <a:t> &amp; applied marketing</a:t>
            </a:r>
          </a:p>
        </p:txBody>
      </p:sp>
    </p:spTree>
    <p:extLst>
      <p:ext uri="{BB962C8B-B14F-4D97-AF65-F5344CB8AC3E}">
        <p14:creationId xmlns:p14="http://schemas.microsoft.com/office/powerpoint/2010/main" val="1716444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bwMode="auto">
          <a:xfrm>
            <a:off x="539552" y="3861048"/>
            <a:ext cx="8064896" cy="2448272"/>
          </a:xfrm>
          <a:prstGeom prst="roundRect">
            <a:avLst>
              <a:gd name="adj" fmla="val 5255"/>
            </a:avLst>
          </a:prstGeom>
          <a:solidFill>
            <a:srgbClr val="FFFFFF"/>
          </a:solid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6" name="角丸四角形 25"/>
          <p:cNvSpPr/>
          <p:nvPr/>
        </p:nvSpPr>
        <p:spPr bwMode="auto">
          <a:xfrm>
            <a:off x="4788024" y="1196752"/>
            <a:ext cx="3816548" cy="2448272"/>
          </a:xfrm>
          <a:prstGeom prst="roundRect">
            <a:avLst>
              <a:gd name="adj" fmla="val 5255"/>
            </a:avLst>
          </a:prstGeom>
          <a:solidFill>
            <a:srgbClr val="FFFFFF"/>
          </a:solidFill>
          <a:ln w="381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5" name="角丸四角形 24"/>
          <p:cNvSpPr/>
          <p:nvPr/>
        </p:nvSpPr>
        <p:spPr bwMode="auto">
          <a:xfrm>
            <a:off x="539552" y="1196752"/>
            <a:ext cx="3816548" cy="2448272"/>
          </a:xfrm>
          <a:prstGeom prst="roundRect">
            <a:avLst>
              <a:gd name="adj" fmla="val 5255"/>
            </a:avLst>
          </a:prstGeom>
          <a:solidFill>
            <a:srgbClr val="FFFFFF"/>
          </a:solidFill>
          <a:ln w="381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kumimoji="1" lang="en-US" altLang="ja-JP" dirty="0" smtClean="0"/>
              <a:t>SAP</a:t>
            </a:r>
            <a:r>
              <a:rPr kumimoji="1" lang="ja-JP" altLang="en-US" dirty="0" smtClean="0"/>
              <a:t>のクラウド戦略</a:t>
            </a:r>
            <a:endParaRPr kumimoji="1" lang="ja-JP" altLang="en-US" dirty="0"/>
          </a:p>
        </p:txBody>
      </p:sp>
      <p:sp>
        <p:nvSpPr>
          <p:cNvPr id="3" name="正方形/長方形 2"/>
          <p:cNvSpPr/>
          <p:nvPr/>
        </p:nvSpPr>
        <p:spPr>
          <a:xfrm>
            <a:off x="683568" y="4277414"/>
            <a:ext cx="4572000" cy="1815882"/>
          </a:xfrm>
          <a:prstGeom prst="rect">
            <a:avLst/>
          </a:prstGeom>
        </p:spPr>
        <p:txBody>
          <a:bodyPr>
            <a:spAutoFit/>
          </a:bodyPr>
          <a:lstStyle/>
          <a:p>
            <a:pPr marL="285750" indent="-285750">
              <a:buFont typeface="Wingdings" charset="2"/>
              <a:buChar char="l"/>
            </a:pPr>
            <a:r>
              <a:rPr lang="en-US" altLang="ja-JP" sz="1400" dirty="0"/>
              <a:t>SAP Business Suite</a:t>
            </a:r>
          </a:p>
          <a:p>
            <a:pPr marL="285750" indent="-285750">
              <a:buFont typeface="Wingdings" charset="2"/>
              <a:buChar char="l"/>
            </a:pPr>
            <a:r>
              <a:rPr lang="en-US" altLang="ja-JP" sz="1400" dirty="0"/>
              <a:t>SAP HANA One</a:t>
            </a:r>
          </a:p>
          <a:p>
            <a:pPr marL="285750" indent="-285750">
              <a:buFont typeface="Wingdings" charset="2"/>
              <a:buChar char="l"/>
            </a:pPr>
            <a:r>
              <a:rPr lang="en-US" altLang="ja-JP" sz="1400" dirty="0"/>
              <a:t>SAP Business All-in-One</a:t>
            </a:r>
          </a:p>
          <a:p>
            <a:pPr marL="285750" indent="-285750">
              <a:buFont typeface="Wingdings" charset="2"/>
              <a:buChar char="l"/>
            </a:pPr>
            <a:r>
              <a:rPr lang="en-US" altLang="ja-JP" sz="1400" dirty="0"/>
              <a:t>SAP </a:t>
            </a:r>
            <a:r>
              <a:rPr lang="en-US" altLang="ja-JP" sz="1400" dirty="0" err="1"/>
              <a:t>BusinessObjects</a:t>
            </a:r>
            <a:endParaRPr lang="en-US" altLang="ja-JP" sz="1400" dirty="0"/>
          </a:p>
          <a:p>
            <a:pPr marL="285750" indent="-285750">
              <a:buFont typeface="Wingdings" charset="2"/>
              <a:buChar char="l"/>
            </a:pPr>
            <a:r>
              <a:rPr lang="en-US" altLang="ja-JP" sz="1400" dirty="0"/>
              <a:t>SAP Rapid Deployment Solutions</a:t>
            </a:r>
            <a:r>
              <a:rPr lang="ja-JP" altLang="en-US" sz="1400" dirty="0"/>
              <a:t>（</a:t>
            </a:r>
            <a:r>
              <a:rPr lang="en-US" altLang="ja-JP" sz="1400" dirty="0"/>
              <a:t>RDS</a:t>
            </a:r>
            <a:r>
              <a:rPr lang="ja-JP" altLang="en-US" sz="1400" dirty="0"/>
              <a:t>）</a:t>
            </a:r>
          </a:p>
          <a:p>
            <a:pPr marL="285750" indent="-285750">
              <a:buFont typeface="Wingdings" charset="2"/>
              <a:buChar char="l"/>
            </a:pPr>
            <a:r>
              <a:rPr lang="en-US" altLang="ja-JP" sz="1400" dirty="0"/>
              <a:t>SAP </a:t>
            </a:r>
            <a:r>
              <a:rPr lang="en-US" altLang="ja-JP" sz="1400" dirty="0" err="1"/>
              <a:t>Afaria</a:t>
            </a:r>
            <a:endParaRPr lang="en-US" altLang="ja-JP" sz="1400" dirty="0"/>
          </a:p>
          <a:p>
            <a:pPr marL="285750" indent="-285750">
              <a:buFont typeface="Wingdings" charset="2"/>
              <a:buChar char="l"/>
            </a:pPr>
            <a:r>
              <a:rPr lang="en-US" altLang="ja-JP" sz="1400" dirty="0"/>
              <a:t>SAP Business One</a:t>
            </a:r>
          </a:p>
          <a:p>
            <a:pPr marL="285750" indent="-285750">
              <a:buFont typeface="Wingdings" charset="2"/>
              <a:buChar char="l"/>
            </a:pPr>
            <a:r>
              <a:rPr lang="en-US" altLang="ja-JP" sz="1400" dirty="0"/>
              <a:t>SAP HANA</a:t>
            </a:r>
            <a:r>
              <a:rPr lang="ja-JP" altLang="en-US" sz="1400" dirty="0"/>
              <a:t>（オンデマンド） </a:t>
            </a:r>
            <a:r>
              <a:rPr lang="en-US" altLang="ja-JP" sz="1400" dirty="0"/>
              <a:t>on CR1 </a:t>
            </a:r>
            <a:r>
              <a:rPr lang="ja-JP" altLang="en-US" sz="1400" dirty="0"/>
              <a:t>最大 </a:t>
            </a:r>
            <a:r>
              <a:rPr lang="en-US" altLang="ja-JP" sz="1400" dirty="0"/>
              <a:t>1.22 TB</a:t>
            </a:r>
            <a:endParaRPr lang="ja-JP" altLang="en-US" sz="1400" dirty="0"/>
          </a:p>
        </p:txBody>
      </p:sp>
      <p:sp>
        <p:nvSpPr>
          <p:cNvPr id="4" name="正方形/長方形 3"/>
          <p:cNvSpPr/>
          <p:nvPr/>
        </p:nvSpPr>
        <p:spPr>
          <a:xfrm>
            <a:off x="611560" y="4005064"/>
            <a:ext cx="4752528" cy="261610"/>
          </a:xfrm>
          <a:prstGeom prst="rect">
            <a:avLst/>
          </a:prstGeom>
        </p:spPr>
        <p:txBody>
          <a:bodyPr wrap="square">
            <a:spAutoFit/>
          </a:bodyPr>
          <a:lstStyle/>
          <a:p>
            <a:r>
              <a:rPr lang="ja-JP" altLang="en-US" sz="1100" dirty="0"/>
              <a:t>現時点で </a:t>
            </a:r>
            <a:r>
              <a:rPr lang="en-US" altLang="ja-JP" sz="1100" dirty="0"/>
              <a:t>AWS </a:t>
            </a:r>
            <a:r>
              <a:rPr lang="ja-JP" altLang="en-US" sz="1100" dirty="0"/>
              <a:t>での本稼働運用が認定されている </a:t>
            </a:r>
            <a:r>
              <a:rPr lang="en-US" altLang="ja-JP" sz="1100" dirty="0"/>
              <a:t>SAP </a:t>
            </a:r>
            <a:r>
              <a:rPr lang="ja-JP" altLang="en-US" sz="1100" dirty="0"/>
              <a:t>ソリューションの例</a:t>
            </a:r>
          </a:p>
        </p:txBody>
      </p:sp>
      <p:pic>
        <p:nvPicPr>
          <p:cNvPr id="6" name="図 5" descr="c24af1dab6a3a48d5ebfc8de20c71059-e136944189846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005064"/>
            <a:ext cx="1152128" cy="456636"/>
          </a:xfrm>
          <a:prstGeom prst="rect">
            <a:avLst/>
          </a:prstGeom>
        </p:spPr>
      </p:pic>
      <p:pic>
        <p:nvPicPr>
          <p:cNvPr id="7" name="図 6"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437112"/>
            <a:ext cx="1142283" cy="256029"/>
          </a:xfrm>
          <a:prstGeom prst="rect">
            <a:avLst/>
          </a:prstGeom>
        </p:spPr>
      </p:pic>
      <p:pic>
        <p:nvPicPr>
          <p:cNvPr id="8" name="図 7" descr="img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197196"/>
            <a:ext cx="1216135" cy="320036"/>
          </a:xfrm>
          <a:prstGeom prst="rect">
            <a:avLst/>
          </a:prstGeom>
        </p:spPr>
      </p:pic>
      <p:pic>
        <p:nvPicPr>
          <p:cNvPr id="9" name="図 8" descr="imgr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5589240"/>
            <a:ext cx="1224136" cy="279280"/>
          </a:xfrm>
          <a:prstGeom prst="rect">
            <a:avLst/>
          </a:prstGeom>
        </p:spPr>
      </p:pic>
      <p:pic>
        <p:nvPicPr>
          <p:cNvPr id="11" name="図 10" descr="imgre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0045" y="5949280"/>
            <a:ext cx="1168299" cy="173830"/>
          </a:xfrm>
          <a:prstGeom prst="rect">
            <a:avLst/>
          </a:prstGeom>
        </p:spPr>
      </p:pic>
      <p:pic>
        <p:nvPicPr>
          <p:cNvPr id="12" name="図 11" descr="ur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2732923"/>
            <a:ext cx="1008112" cy="672075"/>
          </a:xfrm>
          <a:prstGeom prst="rect">
            <a:avLst/>
          </a:prstGeom>
        </p:spPr>
      </p:pic>
      <p:pic>
        <p:nvPicPr>
          <p:cNvPr id="13" name="図 12" descr="imgr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887871"/>
            <a:ext cx="1080120" cy="391979"/>
          </a:xfrm>
          <a:prstGeom prst="rect">
            <a:avLst/>
          </a:prstGeom>
        </p:spPr>
      </p:pic>
      <p:sp>
        <p:nvSpPr>
          <p:cNvPr id="14" name="テキスト ボックス 13"/>
          <p:cNvSpPr txBox="1"/>
          <p:nvPr/>
        </p:nvSpPr>
        <p:spPr>
          <a:xfrm>
            <a:off x="2051720" y="2831353"/>
            <a:ext cx="402249" cy="523220"/>
          </a:xfrm>
          <a:prstGeom prst="rect">
            <a:avLst/>
          </a:prstGeom>
          <a:noFill/>
        </p:spPr>
        <p:txBody>
          <a:bodyPr wrap="none" rtlCol="0">
            <a:spAutoFit/>
          </a:bodyPr>
          <a:lstStyle/>
          <a:p>
            <a:r>
              <a:rPr kumimoji="1" lang="en-US" altLang="ja-JP" sz="2800" dirty="0" smtClean="0">
                <a:latin typeface="+mn-lt"/>
                <a:ea typeface="+mn-ea"/>
              </a:rPr>
              <a:t>×</a:t>
            </a:r>
            <a:endParaRPr kumimoji="1" lang="ja-JP" altLang="en-US" sz="2800" dirty="0" smtClean="0">
              <a:latin typeface="+mn-lt"/>
              <a:ea typeface="+mn-ea"/>
            </a:endParaRPr>
          </a:p>
        </p:txBody>
      </p:sp>
      <p:pic>
        <p:nvPicPr>
          <p:cNvPr id="15" name="図 14" descr="logo_iijgio.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2554440"/>
            <a:ext cx="1080120" cy="141655"/>
          </a:xfrm>
          <a:prstGeom prst="rect">
            <a:avLst/>
          </a:prstGeom>
        </p:spPr>
      </p:pic>
      <p:pic>
        <p:nvPicPr>
          <p:cNvPr id="16" name="図 15" descr="ur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2276872"/>
            <a:ext cx="1008112" cy="672075"/>
          </a:xfrm>
          <a:prstGeom prst="rect">
            <a:avLst/>
          </a:prstGeom>
        </p:spPr>
      </p:pic>
      <p:sp>
        <p:nvSpPr>
          <p:cNvPr id="17" name="テキスト ボックス 16"/>
          <p:cNvSpPr txBox="1"/>
          <p:nvPr/>
        </p:nvSpPr>
        <p:spPr>
          <a:xfrm>
            <a:off x="2051720" y="2348880"/>
            <a:ext cx="402249" cy="523220"/>
          </a:xfrm>
          <a:prstGeom prst="rect">
            <a:avLst/>
          </a:prstGeom>
          <a:noFill/>
        </p:spPr>
        <p:txBody>
          <a:bodyPr wrap="none" rtlCol="0">
            <a:spAutoFit/>
          </a:bodyPr>
          <a:lstStyle/>
          <a:p>
            <a:r>
              <a:rPr kumimoji="1" lang="en-US" altLang="ja-JP" sz="2800" dirty="0" smtClean="0">
                <a:latin typeface="+mn-lt"/>
                <a:ea typeface="+mn-ea"/>
              </a:rPr>
              <a:t>×</a:t>
            </a:r>
            <a:endParaRPr kumimoji="1" lang="ja-JP" altLang="en-US" sz="2800" dirty="0" smtClean="0">
              <a:latin typeface="+mn-lt"/>
              <a:ea typeface="+mn-ea"/>
            </a:endParaRPr>
          </a:p>
        </p:txBody>
      </p:sp>
      <p:pic>
        <p:nvPicPr>
          <p:cNvPr id="18" name="図 17" descr="ibm-smartclou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1844824"/>
            <a:ext cx="1069268" cy="597818"/>
          </a:xfrm>
          <a:prstGeom prst="rect">
            <a:avLst/>
          </a:prstGeom>
        </p:spPr>
      </p:pic>
      <p:pic>
        <p:nvPicPr>
          <p:cNvPr id="19" name="図 18" descr="ur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1772816"/>
            <a:ext cx="1008112" cy="672075"/>
          </a:xfrm>
          <a:prstGeom prst="rect">
            <a:avLst/>
          </a:prstGeom>
        </p:spPr>
      </p:pic>
      <p:sp>
        <p:nvSpPr>
          <p:cNvPr id="20" name="テキスト ボックス 19"/>
          <p:cNvSpPr txBox="1"/>
          <p:nvPr/>
        </p:nvSpPr>
        <p:spPr>
          <a:xfrm>
            <a:off x="2051720" y="1844824"/>
            <a:ext cx="402249" cy="523220"/>
          </a:xfrm>
          <a:prstGeom prst="rect">
            <a:avLst/>
          </a:prstGeom>
          <a:noFill/>
        </p:spPr>
        <p:txBody>
          <a:bodyPr wrap="none" rtlCol="0">
            <a:spAutoFit/>
          </a:bodyPr>
          <a:lstStyle/>
          <a:p>
            <a:r>
              <a:rPr kumimoji="1" lang="en-US" altLang="ja-JP" sz="2800" dirty="0" smtClean="0">
                <a:latin typeface="+mn-lt"/>
                <a:ea typeface="+mn-ea"/>
              </a:rPr>
              <a:t>×</a:t>
            </a:r>
            <a:endParaRPr kumimoji="1" lang="ja-JP" altLang="en-US" sz="2800" dirty="0" smtClean="0">
              <a:latin typeface="+mn-lt"/>
              <a:ea typeface="+mn-ea"/>
            </a:endParaRPr>
          </a:p>
        </p:txBody>
      </p:sp>
      <p:pic>
        <p:nvPicPr>
          <p:cNvPr id="22" name="図 21" descr="store.sap.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2080" y="1340768"/>
            <a:ext cx="2904323" cy="2178242"/>
          </a:xfrm>
          <a:prstGeom prst="rect">
            <a:avLst/>
          </a:prstGeom>
        </p:spPr>
      </p:pic>
      <p:pic>
        <p:nvPicPr>
          <p:cNvPr id="23" name="図 22" descr="imgres.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9592" y="1340768"/>
            <a:ext cx="1656184" cy="362290"/>
          </a:xfrm>
          <a:prstGeom prst="rect">
            <a:avLst/>
          </a:prstGeom>
        </p:spPr>
      </p:pic>
      <p:sp>
        <p:nvSpPr>
          <p:cNvPr id="27" name="加算記号 26"/>
          <p:cNvSpPr/>
          <p:nvPr/>
        </p:nvSpPr>
        <p:spPr bwMode="auto">
          <a:xfrm>
            <a:off x="4364992" y="2204864"/>
            <a:ext cx="414015" cy="432048"/>
          </a:xfrm>
          <a:prstGeom prst="mathPlus">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0" name="フリーフォーム 29"/>
          <p:cNvSpPr/>
          <p:nvPr/>
        </p:nvSpPr>
        <p:spPr>
          <a:xfrm>
            <a:off x="666750" y="3284984"/>
            <a:ext cx="7829550" cy="556766"/>
          </a:xfrm>
          <a:custGeom>
            <a:avLst/>
            <a:gdLst>
              <a:gd name="connsiteX0" fmla="*/ 2355850 w 7829550"/>
              <a:gd name="connsiteY0" fmla="*/ 0 h 508000"/>
              <a:gd name="connsiteX1" fmla="*/ 0 w 7829550"/>
              <a:gd name="connsiteY1" fmla="*/ 501650 h 508000"/>
              <a:gd name="connsiteX2" fmla="*/ 7829550 w 7829550"/>
              <a:gd name="connsiteY2" fmla="*/ 508000 h 508000"/>
              <a:gd name="connsiteX3" fmla="*/ 2355850 w 7829550"/>
              <a:gd name="connsiteY3" fmla="*/ 0 h 508000"/>
            </a:gdLst>
            <a:ahLst/>
            <a:cxnLst>
              <a:cxn ang="0">
                <a:pos x="connsiteX0" y="connsiteY0"/>
              </a:cxn>
              <a:cxn ang="0">
                <a:pos x="connsiteX1" y="connsiteY1"/>
              </a:cxn>
              <a:cxn ang="0">
                <a:pos x="connsiteX2" y="connsiteY2"/>
              </a:cxn>
              <a:cxn ang="0">
                <a:pos x="connsiteX3" y="connsiteY3"/>
              </a:cxn>
            </a:cxnLst>
            <a:rect l="l" t="t" r="r" b="b"/>
            <a:pathLst>
              <a:path w="7829550" h="508000">
                <a:moveTo>
                  <a:pt x="2355850" y="0"/>
                </a:moveTo>
                <a:lnTo>
                  <a:pt x="0" y="501650"/>
                </a:lnTo>
                <a:lnTo>
                  <a:pt x="7829550" y="508000"/>
                </a:lnTo>
                <a:lnTo>
                  <a:pt x="2355850" y="0"/>
                </a:lnTo>
                <a:close/>
              </a:path>
            </a:pathLst>
          </a:custGeom>
          <a:gradFill flip="none" rotWithShape="1">
            <a:gsLst>
              <a:gs pos="0">
                <a:srgbClr val="FF6600">
                  <a:alpha val="76000"/>
                </a:srgbClr>
              </a:gs>
              <a:gs pos="100000">
                <a:srgbClr val="FFFFFF">
                  <a:alpha val="77000"/>
                </a:srgbClr>
              </a:gs>
            </a:gsLst>
            <a:lin ang="5700000" scaled="0"/>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2" name="図 31" descr="logo.g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44208" y="4793362"/>
            <a:ext cx="1152128" cy="363830"/>
          </a:xfrm>
          <a:prstGeom prst="rect">
            <a:avLst/>
          </a:prstGeom>
        </p:spPr>
      </p:pic>
    </p:spTree>
    <p:extLst>
      <p:ext uri="{BB962C8B-B14F-4D97-AF65-F5344CB8AC3E}">
        <p14:creationId xmlns:p14="http://schemas.microsoft.com/office/powerpoint/2010/main" val="414415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全体</a:t>
            </a:r>
            <a:r>
              <a:rPr lang="ja-JP" altLang="en-US" dirty="0" smtClean="0"/>
              <a:t>最適化手法</a:t>
            </a:r>
            <a:r>
              <a:rPr lang="ja-JP" altLang="en-US" dirty="0"/>
              <a:t/>
            </a:r>
            <a:br>
              <a:rPr lang="ja-JP" altLang="en-US" dirty="0"/>
            </a:br>
            <a:r>
              <a:rPr lang="en-US" altLang="ja-JP" dirty="0" smtClean="0"/>
              <a:t>EA/BPM/BPR</a:t>
            </a:r>
            <a:endParaRPr kumimoji="1" lang="ja-JP" altLang="en-US" dirty="0"/>
          </a:p>
        </p:txBody>
      </p:sp>
    </p:spTree>
    <p:extLst>
      <p:ext uri="{BB962C8B-B14F-4D97-AF65-F5344CB8AC3E}">
        <p14:creationId xmlns:p14="http://schemas.microsoft.com/office/powerpoint/2010/main" val="944067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Shoji\AppData\Local\Microsoft\Windows\Temporary Internet Files\Content.IE5\KDR1NI43\MC900290083[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3781" y="1620579"/>
            <a:ext cx="1620663" cy="16426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05462.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0238" y="1069502"/>
            <a:ext cx="2594066" cy="2581024"/>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lstStyle/>
          <a:p>
            <a:r>
              <a:rPr kumimoji="1" lang="ja-JP" altLang="en-US" smtClean="0"/>
              <a:t>部分最適なシステム構築</a:t>
            </a:r>
            <a:endParaRPr kumimoji="1" lang="ja-JP" altLang="en-US"/>
          </a:p>
        </p:txBody>
      </p:sp>
      <p:pic>
        <p:nvPicPr>
          <p:cNvPr id="1026" name="Picture 2" descr="C:\Users\Shoji\AppData\Local\Microsoft\Windows\Temporary Internet Files\Content.IE5\QDAR6V81\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023" y="2425196"/>
            <a:ext cx="456179" cy="6668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oji\AppData\Local\Microsoft\Windows\Temporary Internet Files\Content.IE5\9DROLYQE\MC9004289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8672" y="2272636"/>
            <a:ext cx="423599" cy="587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oji\AppData\Local\Microsoft\Windows\Temporary Internet Files\Content.IE5\WCGM3UW8\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6584" y="1429542"/>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hoji\AppData\Local\Microsoft\Windows\Temporary Internet Files\Content.IE5\KDR1NI43\MC90023546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8512" y="2590608"/>
            <a:ext cx="846131" cy="84570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52211" y="3912038"/>
            <a:ext cx="4330120" cy="1877437"/>
          </a:xfrm>
          <a:prstGeom prst="rect">
            <a:avLst/>
          </a:prstGeom>
          <a:noFill/>
        </p:spPr>
        <p:txBody>
          <a:bodyPr wrap="square" rtlCol="0">
            <a:spAutoFit/>
          </a:bodyPr>
          <a:lstStyle/>
          <a:p>
            <a:r>
              <a:rPr kumimoji="1" lang="ja-JP" altLang="en-US" sz="2000" dirty="0" smtClean="0">
                <a:solidFill>
                  <a:srgbClr val="FF3300"/>
                </a:solidFill>
                <a:latin typeface="+mn-lt"/>
                <a:ea typeface="+mn-ea"/>
              </a:rPr>
              <a:t>現場の業務をそのままシステム化</a:t>
            </a:r>
            <a:endParaRPr kumimoji="1" lang="en-US" altLang="ja-JP" sz="2000" dirty="0" smtClean="0">
              <a:solidFill>
                <a:srgbClr val="FF3300"/>
              </a:solidFill>
              <a:latin typeface="+mn-lt"/>
              <a:ea typeface="+mn-ea"/>
            </a:endParaRPr>
          </a:p>
          <a:p>
            <a:r>
              <a:rPr lang="ja-JP" altLang="en-US" sz="1600" dirty="0" smtClean="0">
                <a:solidFill>
                  <a:srgbClr val="0070C0"/>
                </a:solidFill>
                <a:latin typeface="+mn-lt"/>
                <a:ea typeface="+mn-ea"/>
              </a:rPr>
              <a:t>・元々の「書類の流れ」に合わせたシステム</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a:t>
            </a:r>
            <a:r>
              <a:rPr kumimoji="1" lang="ja-JP" altLang="en-US" sz="1600" dirty="0" smtClean="0">
                <a:solidFill>
                  <a:srgbClr val="0070C0"/>
                </a:solidFill>
                <a:latin typeface="+mn-lt"/>
                <a:ea typeface="+mn-ea"/>
              </a:rPr>
              <a:t>部分最適なシステム構築</a:t>
            </a:r>
            <a:endParaRPr kumimoji="1" lang="en-US" altLang="ja-JP" sz="1600" dirty="0" smtClean="0">
              <a:solidFill>
                <a:srgbClr val="0070C0"/>
              </a:solidFill>
              <a:latin typeface="+mn-lt"/>
              <a:ea typeface="+mn-ea"/>
            </a:endParaRPr>
          </a:p>
          <a:p>
            <a:r>
              <a:rPr kumimoji="1" lang="ja-JP" altLang="en-US" sz="1600" dirty="0" smtClean="0">
                <a:solidFill>
                  <a:srgbClr val="0070C0"/>
                </a:solidFill>
                <a:latin typeface="+mn-lt"/>
                <a:ea typeface="+mn-ea"/>
              </a:rPr>
              <a:t>・様々な部門が様々なシステムを導入</a:t>
            </a:r>
            <a:endParaRPr kumimoji="1"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・重複する業務（顧客マスターの登録など）</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・別々の</a:t>
            </a:r>
            <a:r>
              <a:rPr lang="en-US" altLang="ja-JP" sz="1600" dirty="0" smtClean="0">
                <a:solidFill>
                  <a:srgbClr val="0070C0"/>
                </a:solidFill>
                <a:latin typeface="+mn-lt"/>
                <a:ea typeface="+mn-ea"/>
              </a:rPr>
              <a:t>DB</a:t>
            </a:r>
            <a:r>
              <a:rPr lang="ja-JP" altLang="en-US" sz="1600" dirty="0" smtClean="0">
                <a:solidFill>
                  <a:srgbClr val="0070C0"/>
                </a:solidFill>
                <a:latin typeface="+mn-lt"/>
                <a:ea typeface="+mn-ea"/>
              </a:rPr>
              <a:t>（顧客データなど）</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・システム間でデータ</a:t>
            </a:r>
            <a:r>
              <a:rPr lang="ja-JP" altLang="en-US" sz="1600" dirty="0">
                <a:solidFill>
                  <a:srgbClr val="0070C0"/>
                </a:solidFill>
                <a:latin typeface="+mn-lt"/>
                <a:ea typeface="+mn-ea"/>
              </a:rPr>
              <a:t>の</a:t>
            </a:r>
            <a:r>
              <a:rPr lang="ja-JP" altLang="en-US" sz="1600" dirty="0" smtClean="0">
                <a:solidFill>
                  <a:srgbClr val="0070C0"/>
                </a:solidFill>
                <a:latin typeface="+mn-lt"/>
                <a:ea typeface="+mn-ea"/>
              </a:rPr>
              <a:t>互換性が無い</a:t>
            </a:r>
            <a:endParaRPr kumimoji="1" lang="ja-JP" altLang="en-US" sz="1600" dirty="0">
              <a:solidFill>
                <a:srgbClr val="0070C0"/>
              </a:solidFill>
              <a:latin typeface="+mn-lt"/>
              <a:ea typeface="+mn-ea"/>
            </a:endParaRPr>
          </a:p>
        </p:txBody>
      </p:sp>
      <p:cxnSp>
        <p:nvCxnSpPr>
          <p:cNvPr id="3" name="直線矢印コネクタ 2"/>
          <p:cNvCxnSpPr/>
          <p:nvPr/>
        </p:nvCxnSpPr>
        <p:spPr bwMode="auto">
          <a:xfrm>
            <a:off x="4314304" y="2758610"/>
            <a:ext cx="1193800" cy="0"/>
          </a:xfrm>
          <a:prstGeom prst="straightConnector1">
            <a:avLst/>
          </a:prstGeom>
          <a:solidFill>
            <a:schemeClr val="bg1"/>
          </a:solidFill>
          <a:ln w="38100" cap="flat" cmpd="sng" algn="ctr">
            <a:solidFill>
              <a:srgbClr val="4168A7"/>
            </a:solidFill>
            <a:prstDash val="sysDot"/>
            <a:round/>
            <a:headEnd type="arrow"/>
            <a:tailEnd type="arrow"/>
          </a:ln>
          <a:effectLst/>
        </p:spPr>
      </p:cxnSp>
      <p:sp>
        <p:nvSpPr>
          <p:cNvPr id="2" name="角丸四角形 1"/>
          <p:cNvSpPr/>
          <p:nvPr/>
        </p:nvSpPr>
        <p:spPr bwMode="auto">
          <a:xfrm>
            <a:off x="971599" y="5808210"/>
            <a:ext cx="4032449" cy="429102"/>
          </a:xfrm>
          <a:prstGeom prst="roundRect">
            <a:avLst>
              <a:gd name="adj" fmla="val 0"/>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rPr>
              <a:t>サイロ化</a:t>
            </a:r>
          </a:p>
        </p:txBody>
      </p:sp>
      <p:pic>
        <p:nvPicPr>
          <p:cNvPr id="6" name="Picture 2" descr="明治公園第１・２・３サイロ"/>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4003204"/>
            <a:ext cx="2318175" cy="223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500" fill="hold"/>
                                        <p:tgtEl>
                                          <p:spTgt spid="1030"/>
                                        </p:tgtEl>
                                        <p:attrNameLst>
                                          <p:attrName>ppt_w</p:attrName>
                                        </p:attrNameLst>
                                      </p:cBhvr>
                                      <p:tavLst>
                                        <p:tav tm="0">
                                          <p:val>
                                            <p:fltVal val="0"/>
                                          </p:val>
                                        </p:tav>
                                        <p:tav tm="100000">
                                          <p:val>
                                            <p:strVal val="#ppt_w"/>
                                          </p:val>
                                        </p:tav>
                                      </p:tavLst>
                                    </p:anim>
                                    <p:anim calcmode="lin" valueType="num">
                                      <p:cBhvr>
                                        <p:cTn id="22" dur="500" fill="hold"/>
                                        <p:tgtEl>
                                          <p:spTgt spid="1030"/>
                                        </p:tgtEl>
                                        <p:attrNameLst>
                                          <p:attrName>ppt_h</p:attrName>
                                        </p:attrNameLst>
                                      </p:cBhvr>
                                      <p:tavLst>
                                        <p:tav tm="0">
                                          <p:val>
                                            <p:fltVal val="0"/>
                                          </p:val>
                                        </p:tav>
                                        <p:tav tm="100000">
                                          <p:val>
                                            <p:strVal val="#ppt_h"/>
                                          </p:val>
                                        </p:tav>
                                      </p:tavLst>
                                    </p:anim>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mtClean="0"/>
              <a:t>システム開発手法の変遷</a:t>
            </a:r>
            <a:endParaRPr lang="ja-JP" altLang="en-US"/>
          </a:p>
        </p:txBody>
      </p:sp>
      <p:sp>
        <p:nvSpPr>
          <p:cNvPr id="13" name="角丸四角形 12"/>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個別</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現場</a:t>
            </a:r>
            <a:r>
              <a:rPr lang="ja-JP" altLang="en-US" sz="1400" dirty="0">
                <a:solidFill>
                  <a:schemeClr val="bg1"/>
                </a:solidFill>
                <a:latin typeface="+mn-lt"/>
                <a:ea typeface="+mn-ea"/>
              </a:rPr>
              <a:t>の仕事をそのまま</a:t>
            </a:r>
            <a:r>
              <a:rPr lang="ja-JP" altLang="en-US" sz="1400" dirty="0" smtClean="0">
                <a:solidFill>
                  <a:schemeClr val="bg1"/>
                </a:solidFill>
                <a:latin typeface="+mn-lt"/>
                <a:ea typeface="+mn-ea"/>
              </a:rPr>
              <a:t>システム化</a:t>
            </a:r>
            <a:endParaRPr lang="en-US" altLang="ja-JP" sz="14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a:t>
            </a:r>
            <a:r>
              <a:rPr lang="ja-JP" altLang="en-US" sz="1400" dirty="0">
                <a:solidFill>
                  <a:schemeClr val="bg1"/>
                </a:solidFill>
                <a:latin typeface="+mn-lt"/>
                <a:ea typeface="+mn-ea"/>
              </a:rPr>
              <a:t>その時点」</a:t>
            </a:r>
            <a:r>
              <a:rPr lang="ja-JP" altLang="en-US" sz="1400" dirty="0" smtClean="0">
                <a:solidFill>
                  <a:schemeClr val="bg1"/>
                </a:solidFill>
                <a:latin typeface="+mn-lt"/>
                <a:ea typeface="+mn-ea"/>
              </a:rPr>
              <a:t>での技術</a:t>
            </a:r>
            <a:r>
              <a:rPr lang="ja-JP" altLang="en-US" sz="1400" dirty="0">
                <a:solidFill>
                  <a:schemeClr val="bg1"/>
                </a:solidFill>
                <a:latin typeface="+mn-lt"/>
                <a:ea typeface="+mn-ea"/>
              </a:rPr>
              <a:t>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他</a:t>
            </a:r>
            <a:r>
              <a:rPr lang="ja-JP" altLang="en-US" sz="1400" dirty="0">
                <a:solidFill>
                  <a:schemeClr val="bg1"/>
                </a:solidFill>
                <a:latin typeface="+mn-lt"/>
                <a:ea typeface="+mn-ea"/>
              </a:rPr>
              <a:t>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全社的</a:t>
            </a:r>
            <a:r>
              <a:rPr lang="ja-JP" altLang="en-US" sz="1400" dirty="0">
                <a:solidFill>
                  <a:schemeClr val="bg1"/>
                </a:solidFill>
                <a:latin typeface="+mn-lt"/>
                <a:ea typeface="+mn-ea"/>
              </a:rPr>
              <a:t>最適化という視点はない</a:t>
            </a:r>
            <a:endParaRPr lang="en-US" altLang="ja-JP" sz="1400" dirty="0">
              <a:solidFill>
                <a:schemeClr val="bg1"/>
              </a:solidFill>
              <a:latin typeface="+mn-lt"/>
              <a:ea typeface="+mn-ea"/>
            </a:endParaRPr>
          </a:p>
        </p:txBody>
      </p:sp>
      <p:sp>
        <p:nvSpPr>
          <p:cNvPr id="14" name="角丸四角形 13"/>
          <p:cNvSpPr/>
          <p:nvPr/>
        </p:nvSpPr>
        <p:spPr bwMode="auto">
          <a:xfrm>
            <a:off x="5004048" y="1000310"/>
            <a:ext cx="3888432" cy="2284674"/>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a:t>
            </a:r>
            <a:r>
              <a:rPr lang="ja-JP" altLang="en-US" sz="2000" dirty="0" smtClean="0">
                <a:solidFill>
                  <a:schemeClr val="bg1"/>
                </a:solidFill>
                <a:latin typeface="+mn-lt"/>
                <a:ea typeface="+mn-ea"/>
              </a:rPr>
              <a:t>最適化手法</a:t>
            </a:r>
            <a:endParaRPr lang="en-US" altLang="ja-JP" sz="2000" dirty="0">
              <a:solidFill>
                <a:schemeClr val="bg1"/>
              </a:solidFill>
              <a:latin typeface="+mn-lt"/>
              <a:ea typeface="+mn-ea"/>
            </a:endParaRPr>
          </a:p>
          <a:p>
            <a:pPr marL="366713" lvl="1" indent="-188913">
              <a:tabLst>
                <a:tab pos="903288" algn="l"/>
              </a:tabLst>
            </a:pPr>
            <a:endParaRPr lang="en-US" altLang="ja-JP" sz="2000" dirty="0" smtClean="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EA	</a:t>
            </a:r>
            <a:r>
              <a:rPr lang="en-US" altLang="ja-JP" sz="1400" dirty="0" smtClean="0">
                <a:solidFill>
                  <a:schemeClr val="bg1"/>
                </a:solidFill>
                <a:latin typeface="+mn-lt"/>
                <a:ea typeface="+mn-ea"/>
              </a:rPr>
              <a:t>Enterprise Architecture</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BPR</a:t>
            </a:r>
            <a:r>
              <a:rPr lang="en-US" altLang="ja-JP" sz="1400" dirty="0">
                <a:solidFill>
                  <a:schemeClr val="bg1"/>
                </a:solidFill>
                <a:latin typeface="+mn-lt"/>
                <a:ea typeface="+mn-ea"/>
              </a:rPr>
              <a:t>	</a:t>
            </a:r>
            <a:r>
              <a:rPr lang="en-US" altLang="ja-JP" sz="1400" dirty="0" smtClean="0">
                <a:solidFill>
                  <a:schemeClr val="bg1"/>
                </a:solidFill>
                <a:latin typeface="+mn-lt"/>
                <a:ea typeface="+mn-ea"/>
              </a:rPr>
              <a:t>Business </a:t>
            </a:r>
            <a:r>
              <a:rPr lang="en-US" altLang="ja-JP" sz="1400" dirty="0">
                <a:solidFill>
                  <a:schemeClr val="bg1"/>
                </a:solidFill>
                <a:latin typeface="+mn-lt"/>
                <a:ea typeface="+mn-ea"/>
              </a:rPr>
              <a:t>Process Re-</a:t>
            </a:r>
            <a:r>
              <a:rPr lang="en-US" altLang="ja-JP" sz="1400" dirty="0" smtClean="0">
                <a:solidFill>
                  <a:schemeClr val="bg1"/>
                </a:solidFill>
                <a:latin typeface="+mn-lt"/>
                <a:ea typeface="+mn-ea"/>
              </a:rPr>
              <a:t>engineering</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ERP	</a:t>
            </a:r>
            <a:r>
              <a:rPr lang="en-US" altLang="ja-JP" sz="1400" dirty="0" smtClean="0">
                <a:solidFill>
                  <a:schemeClr val="bg1"/>
                </a:solidFill>
                <a:latin typeface="+mn-lt"/>
                <a:ea typeface="+mn-ea"/>
              </a:rPr>
              <a:t>Enterprise Resource Planning</a:t>
            </a:r>
          </a:p>
        </p:txBody>
      </p:sp>
      <p:sp>
        <p:nvSpPr>
          <p:cNvPr id="5" name="右矢印 4"/>
          <p:cNvSpPr/>
          <p:nvPr/>
        </p:nvSpPr>
        <p:spPr bwMode="auto">
          <a:xfrm>
            <a:off x="4283968" y="1278551"/>
            <a:ext cx="576064"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 name="正方形/長方形 1"/>
          <p:cNvSpPr/>
          <p:nvPr/>
        </p:nvSpPr>
        <p:spPr bwMode="auto">
          <a:xfrm>
            <a:off x="251520" y="3429000"/>
            <a:ext cx="8640960" cy="29523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400" dirty="0" smtClean="0">
                <a:solidFill>
                  <a:schemeClr val="bg1"/>
                </a:solidFill>
                <a:latin typeface="+mn-lt"/>
                <a:ea typeface="+mn-ea"/>
              </a:rPr>
              <a:t>Enterprise Architecture</a:t>
            </a:r>
          </a:p>
          <a:p>
            <a:pPr>
              <a:spcBef>
                <a:spcPct val="20000"/>
              </a:spcBef>
            </a:pPr>
            <a:r>
              <a:rPr kumimoji="0" lang="ja-JP" altLang="en-US" sz="1400" dirty="0" smtClean="0">
                <a:solidFill>
                  <a:schemeClr val="bg1"/>
                </a:solidFill>
                <a:latin typeface="+mn-lt"/>
                <a:ea typeface="+mn-ea"/>
              </a:rPr>
              <a:t>複雑化し非効率化した巨大</a:t>
            </a:r>
            <a:r>
              <a:rPr kumimoji="0" lang="ja-JP" altLang="en-US" sz="1400" dirty="0">
                <a:solidFill>
                  <a:schemeClr val="bg1"/>
                </a:solidFill>
                <a:latin typeface="+mn-lt"/>
                <a:ea typeface="+mn-ea"/>
              </a:rPr>
              <a:t>な</a:t>
            </a:r>
            <a:r>
              <a:rPr kumimoji="0" lang="ja-JP" altLang="en-US" sz="1400" dirty="0" smtClean="0">
                <a:solidFill>
                  <a:schemeClr val="bg1"/>
                </a:solidFill>
                <a:latin typeface="+mn-lt"/>
                <a:ea typeface="+mn-ea"/>
              </a:rPr>
              <a:t>組織の</a:t>
            </a:r>
            <a:r>
              <a:rPr kumimoji="0" lang="ja-JP" altLang="en-US" sz="1400" dirty="0">
                <a:solidFill>
                  <a:schemeClr val="bg1"/>
                </a:solidFill>
                <a:latin typeface="+mn-lt"/>
                <a:ea typeface="+mn-ea"/>
              </a:rPr>
              <a:t>業務手順や情報</a:t>
            </a:r>
            <a:r>
              <a:rPr kumimoji="0" lang="ja-JP" altLang="en-US" sz="1400" dirty="0" smtClean="0">
                <a:solidFill>
                  <a:schemeClr val="bg1"/>
                </a:solidFill>
                <a:latin typeface="+mn-lt"/>
                <a:ea typeface="+mn-ea"/>
              </a:rPr>
              <a:t>システム、組織を全社規模で最適化し、</a:t>
            </a:r>
            <a:r>
              <a:rPr kumimoji="0" lang="ja-JP" altLang="en-US" sz="1400" dirty="0">
                <a:solidFill>
                  <a:schemeClr val="bg1"/>
                </a:solidFill>
                <a:latin typeface="+mn-lt"/>
                <a:ea typeface="+mn-ea"/>
              </a:rPr>
              <a:t>効率よい組織の運営を</a:t>
            </a:r>
            <a:r>
              <a:rPr kumimoji="0" lang="ja-JP" altLang="en-US" sz="1400" dirty="0" smtClean="0">
                <a:solidFill>
                  <a:schemeClr val="bg1"/>
                </a:solidFill>
                <a:latin typeface="+mn-lt"/>
                <a:ea typeface="+mn-ea"/>
              </a:rPr>
              <a:t>図るという考え方または方法論。</a:t>
            </a:r>
            <a:endParaRPr kumimoji="0" lang="ja-JP" altLang="en-US" sz="1400" dirty="0">
              <a:solidFill>
                <a:schemeClr val="bg1"/>
              </a:solidFill>
              <a:latin typeface="+mn-lt"/>
              <a:ea typeface="+mn-ea"/>
            </a:endParaRPr>
          </a:p>
          <a:p>
            <a:pPr>
              <a:spcBef>
                <a:spcPct val="20000"/>
              </a:spcBef>
            </a:pPr>
            <a:r>
              <a:rPr kumimoji="0" lang="en-US" altLang="ja-JP" sz="1400" dirty="0" smtClean="0">
                <a:solidFill>
                  <a:schemeClr val="bg1"/>
                </a:solidFill>
                <a:latin typeface="+mn-lt"/>
                <a:ea typeface="+mn-ea"/>
              </a:rPr>
              <a:t>EA</a:t>
            </a:r>
            <a:r>
              <a:rPr kumimoji="0" lang="ja-JP" altLang="en-US" sz="1400" dirty="0" smtClean="0">
                <a:solidFill>
                  <a:schemeClr val="bg1"/>
                </a:solidFill>
                <a:latin typeface="+mn-lt"/>
                <a:ea typeface="+mn-ea"/>
              </a:rPr>
              <a:t>により、</a:t>
            </a:r>
            <a:r>
              <a:rPr kumimoji="0" lang="ja-JP" altLang="en-US" sz="1400" dirty="0">
                <a:solidFill>
                  <a:schemeClr val="bg1"/>
                </a:solidFill>
                <a:latin typeface="+mn-lt"/>
                <a:ea typeface="+mn-ea"/>
              </a:rPr>
              <a:t>巨大な組織内で複数の業務システムが別個に運用されていた</a:t>
            </a:r>
            <a:r>
              <a:rPr kumimoji="0" lang="ja-JP" altLang="en-US" sz="1400" dirty="0" smtClean="0">
                <a:solidFill>
                  <a:schemeClr val="bg1"/>
                </a:solidFill>
                <a:latin typeface="+mn-lt"/>
                <a:ea typeface="+mn-ea"/>
              </a:rPr>
              <a:t>ものを標準化し、</a:t>
            </a:r>
            <a:r>
              <a:rPr kumimoji="0" lang="ja-JP" altLang="en-US" sz="1400" dirty="0">
                <a:solidFill>
                  <a:schemeClr val="bg1"/>
                </a:solidFill>
                <a:latin typeface="+mn-lt"/>
                <a:ea typeface="+mn-ea"/>
              </a:rPr>
              <a:t>導入・運用コストの削減、重複した業務内容の統合を通じて組織の運営コストの</a:t>
            </a:r>
            <a:r>
              <a:rPr kumimoji="0" lang="ja-JP" altLang="en-US" sz="1400" dirty="0" smtClean="0">
                <a:solidFill>
                  <a:schemeClr val="bg1"/>
                </a:solidFill>
                <a:latin typeface="+mn-lt"/>
                <a:ea typeface="+mn-ea"/>
              </a:rPr>
              <a:t>削減を目指す。</a:t>
            </a:r>
            <a:endParaRPr kumimoji="0" lang="en-US" altLang="ja-JP" sz="1400" dirty="0" smtClean="0">
              <a:solidFill>
                <a:schemeClr val="bg1"/>
              </a:solidFill>
              <a:latin typeface="+mn-lt"/>
              <a:ea typeface="+mn-ea"/>
            </a:endParaRPr>
          </a:p>
          <a:p>
            <a:pPr>
              <a:spcBef>
                <a:spcPct val="20000"/>
              </a:spcBef>
            </a:pPr>
            <a:r>
              <a:rPr kumimoji="0" lang="en-US" altLang="ja-JP" sz="2400" b="0" i="0" u="none" strike="noStrike" cap="none" normalizeH="0" dirty="0" smtClean="0">
                <a:ln>
                  <a:noFill/>
                </a:ln>
                <a:solidFill>
                  <a:schemeClr val="bg1"/>
                </a:solidFill>
                <a:effectLst/>
                <a:latin typeface="+mn-lt"/>
                <a:ea typeface="+mn-ea"/>
              </a:rPr>
              <a:t>Business Process Re-engineering</a:t>
            </a:r>
          </a:p>
          <a:p>
            <a:pPr>
              <a:spcBef>
                <a:spcPct val="20000"/>
              </a:spcBef>
            </a:pPr>
            <a:r>
              <a:rPr kumimoji="0" lang="ja-JP" altLang="en-US" sz="1400" dirty="0">
                <a:solidFill>
                  <a:schemeClr val="bg1"/>
                </a:solidFill>
                <a:latin typeface="+mn-lt"/>
                <a:ea typeface="+mn-ea"/>
              </a:rPr>
              <a:t>高度に専門化され、プロセスが分断された分業型組織を改革するため、組織やビジネスルールや手順を根本的に見直し、ビジネスプロセスに視点を置き、組織、職務、業務フロー、管理機構、情報システムを再設計し、最終的顧客に対する価値を生み出す一連の改革。</a:t>
            </a:r>
            <a:endParaRPr kumimoji="0" lang="en-US" altLang="ja-JP" sz="1400" b="0" i="0" u="none" strike="noStrike" cap="none" normalizeH="0" dirty="0" smtClean="0">
              <a:ln>
                <a:noFill/>
              </a:ln>
              <a:solidFill>
                <a:schemeClr val="bg1"/>
              </a:solidFill>
              <a:effectLst/>
              <a:latin typeface="+mn-lt"/>
              <a:ea typeface="+mn-ea"/>
            </a:endParaRPr>
          </a:p>
          <a:p>
            <a:pPr>
              <a:spcBef>
                <a:spcPct val="20000"/>
              </a:spcBef>
            </a:pP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32017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ビジネスプロセス</a:t>
            </a:r>
            <a:endParaRPr kumimoji="1" lang="ja-JP" altLang="en-US" dirty="0"/>
          </a:p>
        </p:txBody>
      </p:sp>
      <p:grpSp>
        <p:nvGrpSpPr>
          <p:cNvPr id="19" name="グループ化 18"/>
          <p:cNvGrpSpPr/>
          <p:nvPr/>
        </p:nvGrpSpPr>
        <p:grpSpPr>
          <a:xfrm>
            <a:off x="642921" y="3116256"/>
            <a:ext cx="4429156" cy="928694"/>
            <a:chOff x="642921" y="3116256"/>
            <a:chExt cx="4429156" cy="928694"/>
          </a:xfrm>
        </p:grpSpPr>
        <p:sp>
          <p:nvSpPr>
            <p:cNvPr id="3" name="角丸四角形 4"/>
            <p:cNvSpPr>
              <a:spLocks noChangeArrowheads="1"/>
            </p:cNvSpPr>
            <p:nvPr/>
          </p:nvSpPr>
          <p:spPr bwMode="auto">
            <a:xfrm>
              <a:off x="642921" y="3116256"/>
              <a:ext cx="4429156" cy="928694"/>
            </a:xfrm>
            <a:prstGeom prst="roundRect">
              <a:avLst>
                <a:gd name="adj" fmla="val 0"/>
              </a:avLst>
            </a:prstGeom>
            <a:solidFill>
              <a:srgbClr val="FFC000"/>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a:t>
              </a:r>
              <a:r>
                <a:rPr kumimoji="0" lang="ja-JP" altLang="en-US" sz="1400" dirty="0" smtClean="0">
                  <a:solidFill>
                    <a:srgbClr val="4168A7"/>
                  </a:solidFill>
                  <a:latin typeface="+mn-lt"/>
                  <a:ea typeface="+mn-ea"/>
                </a:rPr>
                <a:t>管理のビジネスプロセス</a:t>
              </a:r>
              <a:endParaRPr kumimoji="0" lang="ja-JP" altLang="en-US" sz="1400" dirty="0">
                <a:solidFill>
                  <a:srgbClr val="4168A7"/>
                </a:solidFill>
                <a:latin typeface="+mn-lt"/>
                <a:ea typeface="+mn-ea"/>
              </a:endParaRPr>
            </a:p>
          </p:txBody>
        </p:sp>
        <p:sp>
          <p:nvSpPr>
            <p:cNvPr id="4" name="角丸四角形 8"/>
            <p:cNvSpPr>
              <a:spLocks noChangeArrowheads="1"/>
            </p:cNvSpPr>
            <p:nvPr/>
          </p:nvSpPr>
          <p:spPr bwMode="auto">
            <a:xfrm>
              <a:off x="85723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5" name="角丸四角形 8"/>
            <p:cNvSpPr>
              <a:spLocks noChangeArrowheads="1"/>
            </p:cNvSpPr>
            <p:nvPr/>
          </p:nvSpPr>
          <p:spPr bwMode="auto">
            <a:xfrm>
              <a:off x="192880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6" name="角丸四角形 5"/>
            <p:cNvSpPr>
              <a:spLocks noChangeArrowheads="1"/>
            </p:cNvSpPr>
            <p:nvPr/>
          </p:nvSpPr>
          <p:spPr bwMode="auto">
            <a:xfrm>
              <a:off x="300037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7" name="角丸四角形 8"/>
            <p:cNvSpPr>
              <a:spLocks noChangeArrowheads="1"/>
            </p:cNvSpPr>
            <p:nvPr/>
          </p:nvSpPr>
          <p:spPr bwMode="auto">
            <a:xfrm>
              <a:off x="407194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8" name="直線矢印コネクタ 11"/>
            <p:cNvCxnSpPr>
              <a:cxnSpLocks noChangeShapeType="1"/>
            </p:cNvCxnSpPr>
            <p:nvPr/>
          </p:nvCxnSpPr>
          <p:spPr bwMode="auto">
            <a:xfrm>
              <a:off x="1643072" y="3722684"/>
              <a:ext cx="285750" cy="1588"/>
            </a:xfrm>
            <a:prstGeom prst="straightConnector1">
              <a:avLst/>
            </a:prstGeom>
            <a:noFill/>
            <a:ln w="38100" algn="ctr">
              <a:solidFill>
                <a:srgbClr val="4168A7"/>
              </a:solidFill>
              <a:round/>
              <a:headEnd/>
              <a:tailEnd type="arrow" w="med" len="med"/>
            </a:ln>
          </p:spPr>
        </p:cxnSp>
        <p:cxnSp>
          <p:nvCxnSpPr>
            <p:cNvPr id="9" name="直線矢印コネクタ 12"/>
            <p:cNvCxnSpPr>
              <a:cxnSpLocks noChangeShapeType="1"/>
            </p:cNvCxnSpPr>
            <p:nvPr/>
          </p:nvCxnSpPr>
          <p:spPr bwMode="auto">
            <a:xfrm>
              <a:off x="2714635" y="3722684"/>
              <a:ext cx="285750" cy="1588"/>
            </a:xfrm>
            <a:prstGeom prst="straightConnector1">
              <a:avLst/>
            </a:prstGeom>
            <a:noFill/>
            <a:ln w="38100" algn="ctr">
              <a:solidFill>
                <a:srgbClr val="4168A7"/>
              </a:solidFill>
              <a:round/>
              <a:headEnd/>
              <a:tailEnd type="arrow" w="med" len="med"/>
            </a:ln>
          </p:spPr>
        </p:cxnSp>
        <p:cxnSp>
          <p:nvCxnSpPr>
            <p:cNvPr id="10" name="直線矢印コネクタ 13"/>
            <p:cNvCxnSpPr>
              <a:cxnSpLocks noChangeShapeType="1"/>
            </p:cNvCxnSpPr>
            <p:nvPr/>
          </p:nvCxnSpPr>
          <p:spPr bwMode="auto">
            <a:xfrm>
              <a:off x="3786197" y="3722684"/>
              <a:ext cx="285750" cy="1588"/>
            </a:xfrm>
            <a:prstGeom prst="straightConnector1">
              <a:avLst/>
            </a:prstGeom>
            <a:noFill/>
            <a:ln w="38100" algn="ctr">
              <a:solidFill>
                <a:srgbClr val="4168A7"/>
              </a:solidFill>
              <a:round/>
              <a:headEnd/>
              <a:tailEnd type="arrow" w="med" len="med"/>
            </a:ln>
          </p:spPr>
        </p:cxnSp>
      </p:grpSp>
      <p:grpSp>
        <p:nvGrpSpPr>
          <p:cNvPr id="33" name="グループ化 32"/>
          <p:cNvGrpSpPr/>
          <p:nvPr/>
        </p:nvGrpSpPr>
        <p:grpSpPr>
          <a:xfrm>
            <a:off x="642921" y="1531432"/>
            <a:ext cx="4429156" cy="1584824"/>
            <a:chOff x="642921" y="1412128"/>
            <a:chExt cx="4429156" cy="1584824"/>
          </a:xfrm>
        </p:grpSpPr>
        <p:sp>
          <p:nvSpPr>
            <p:cNvPr id="11" name="角丸四角形 8"/>
            <p:cNvSpPr>
              <a:spLocks noChangeArrowheads="1"/>
            </p:cNvSpPr>
            <p:nvPr/>
          </p:nvSpPr>
          <p:spPr bwMode="auto">
            <a:xfrm>
              <a:off x="85723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2" name="角丸四角形 8"/>
            <p:cNvSpPr>
              <a:spLocks noChangeArrowheads="1"/>
            </p:cNvSpPr>
            <p:nvPr/>
          </p:nvSpPr>
          <p:spPr bwMode="auto">
            <a:xfrm>
              <a:off x="192880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3" name="角丸四角形 12"/>
            <p:cNvSpPr>
              <a:spLocks noChangeArrowheads="1"/>
            </p:cNvSpPr>
            <p:nvPr/>
          </p:nvSpPr>
          <p:spPr bwMode="auto">
            <a:xfrm>
              <a:off x="300037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4" name="角丸四角形 8"/>
            <p:cNvSpPr>
              <a:spLocks noChangeArrowheads="1"/>
            </p:cNvSpPr>
            <p:nvPr/>
          </p:nvSpPr>
          <p:spPr bwMode="auto">
            <a:xfrm>
              <a:off x="407194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15" name="直線矢印コネクタ 11"/>
            <p:cNvCxnSpPr>
              <a:cxnSpLocks noChangeShapeType="1"/>
            </p:cNvCxnSpPr>
            <p:nvPr/>
          </p:nvCxnSpPr>
          <p:spPr bwMode="auto">
            <a:xfrm>
              <a:off x="1643072" y="2163141"/>
              <a:ext cx="285750" cy="1588"/>
            </a:xfrm>
            <a:prstGeom prst="straightConnector1">
              <a:avLst/>
            </a:prstGeom>
            <a:noFill/>
            <a:ln w="38100" algn="ctr">
              <a:solidFill>
                <a:srgbClr val="FFC000"/>
              </a:solidFill>
              <a:round/>
              <a:headEnd/>
              <a:tailEnd type="arrow" w="med" len="med"/>
            </a:ln>
          </p:spPr>
        </p:cxnSp>
        <p:cxnSp>
          <p:nvCxnSpPr>
            <p:cNvPr id="16" name="直線矢印コネクタ 12"/>
            <p:cNvCxnSpPr>
              <a:cxnSpLocks noChangeShapeType="1"/>
            </p:cNvCxnSpPr>
            <p:nvPr/>
          </p:nvCxnSpPr>
          <p:spPr bwMode="auto">
            <a:xfrm>
              <a:off x="2714635" y="2163141"/>
              <a:ext cx="285750" cy="1588"/>
            </a:xfrm>
            <a:prstGeom prst="straightConnector1">
              <a:avLst/>
            </a:prstGeom>
            <a:noFill/>
            <a:ln w="38100" algn="ctr">
              <a:solidFill>
                <a:srgbClr val="FFC000"/>
              </a:solidFill>
              <a:round/>
              <a:headEnd/>
              <a:tailEnd type="arrow" w="med" len="med"/>
            </a:ln>
          </p:spPr>
        </p:cxnSp>
        <p:cxnSp>
          <p:nvCxnSpPr>
            <p:cNvPr id="17" name="直線矢印コネクタ 13"/>
            <p:cNvCxnSpPr>
              <a:cxnSpLocks noChangeShapeType="1"/>
            </p:cNvCxnSpPr>
            <p:nvPr/>
          </p:nvCxnSpPr>
          <p:spPr bwMode="auto">
            <a:xfrm>
              <a:off x="3786197" y="2163141"/>
              <a:ext cx="285750" cy="1588"/>
            </a:xfrm>
            <a:prstGeom prst="straightConnector1">
              <a:avLst/>
            </a:prstGeom>
            <a:noFill/>
            <a:ln w="38100" algn="ctr">
              <a:solidFill>
                <a:srgbClr val="FFC000"/>
              </a:solidFill>
              <a:round/>
              <a:headEnd/>
              <a:tailEnd type="arrow" w="med" len="med"/>
            </a:ln>
          </p:spPr>
        </p:cxnSp>
        <p:sp>
          <p:nvSpPr>
            <p:cNvPr id="18" name="角丸四角形 8"/>
            <p:cNvSpPr>
              <a:spLocks noChangeArrowheads="1"/>
            </p:cNvSpPr>
            <p:nvPr/>
          </p:nvSpPr>
          <p:spPr bwMode="auto">
            <a:xfrm>
              <a:off x="857254" y="1412128"/>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20" name="直線矢印コネクタ 11"/>
            <p:cNvCxnSpPr>
              <a:cxnSpLocks noChangeShapeType="1"/>
            </p:cNvCxnSpPr>
            <p:nvPr/>
          </p:nvCxnSpPr>
          <p:spPr bwMode="auto">
            <a:xfrm>
              <a:off x="1250163" y="1772168"/>
              <a:ext cx="0" cy="237902"/>
            </a:xfrm>
            <a:prstGeom prst="straightConnector1">
              <a:avLst/>
            </a:prstGeom>
            <a:noFill/>
            <a:ln w="38100" algn="ctr">
              <a:solidFill>
                <a:srgbClr val="FFC000"/>
              </a:solidFill>
              <a:round/>
              <a:headEnd/>
              <a:tailEnd type="arrow" w="med" len="med"/>
            </a:ln>
          </p:spPr>
        </p:cxnSp>
        <p:cxnSp>
          <p:nvCxnSpPr>
            <p:cNvPr id="24" name="カギ線コネクタ 23"/>
            <p:cNvCxnSpPr>
              <a:stCxn id="12" idx="0"/>
              <a:endCxn id="14" idx="0"/>
            </p:cNvCxnSpPr>
            <p:nvPr/>
          </p:nvCxnSpPr>
          <p:spPr bwMode="auto">
            <a:xfrm rot="5400000" flipH="1" flipV="1">
              <a:off x="3393284" y="913771"/>
              <a:ext cx="12700" cy="2143140"/>
            </a:xfrm>
            <a:prstGeom prst="bentConnector3">
              <a:avLst>
                <a:gd name="adj1" fmla="val 1800000"/>
              </a:avLst>
            </a:prstGeom>
            <a:solidFill>
              <a:schemeClr val="bg1"/>
            </a:solidFill>
            <a:ln w="38100" cap="flat" cmpd="sng" algn="ctr">
              <a:solidFill>
                <a:srgbClr val="FFC000"/>
              </a:solidFill>
              <a:prstDash val="solid"/>
              <a:round/>
              <a:headEnd type="none" w="med" len="med"/>
              <a:tailEnd type="arrow"/>
            </a:ln>
            <a:effectLst/>
          </p:spPr>
        </p:cxnSp>
        <p:cxnSp>
          <p:nvCxnSpPr>
            <p:cNvPr id="30" name="直線コネクタ 29"/>
            <p:cNvCxnSpPr/>
            <p:nvPr/>
          </p:nvCxnSpPr>
          <p:spPr bwMode="auto">
            <a:xfrm flipH="1">
              <a:off x="642921" y="2342530"/>
              <a:ext cx="1285884"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cxnSp>
          <p:nvCxnSpPr>
            <p:cNvPr id="32" name="直線コネクタ 31"/>
            <p:cNvCxnSpPr/>
            <p:nvPr/>
          </p:nvCxnSpPr>
          <p:spPr bwMode="auto">
            <a:xfrm>
              <a:off x="2714635" y="2342530"/>
              <a:ext cx="2357442"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grpSp>
      <p:grpSp>
        <p:nvGrpSpPr>
          <p:cNvPr id="45" name="グループ化 44"/>
          <p:cNvGrpSpPr/>
          <p:nvPr/>
        </p:nvGrpSpPr>
        <p:grpSpPr>
          <a:xfrm>
            <a:off x="857235" y="3902073"/>
            <a:ext cx="4000528" cy="1731612"/>
            <a:chOff x="857235" y="3782769"/>
            <a:chExt cx="4000528" cy="1731612"/>
          </a:xfrm>
        </p:grpSpPr>
        <p:sp>
          <p:nvSpPr>
            <p:cNvPr id="34" name="角丸四角形 8"/>
            <p:cNvSpPr>
              <a:spLocks noChangeArrowheads="1"/>
            </p:cNvSpPr>
            <p:nvPr/>
          </p:nvSpPr>
          <p:spPr bwMode="auto">
            <a:xfrm>
              <a:off x="85723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5" name="角丸四角形 8"/>
            <p:cNvSpPr>
              <a:spLocks noChangeArrowheads="1"/>
            </p:cNvSpPr>
            <p:nvPr/>
          </p:nvSpPr>
          <p:spPr bwMode="auto">
            <a:xfrm>
              <a:off x="192880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00037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7" name="角丸四角形 8"/>
            <p:cNvSpPr>
              <a:spLocks noChangeArrowheads="1"/>
            </p:cNvSpPr>
            <p:nvPr/>
          </p:nvSpPr>
          <p:spPr bwMode="auto">
            <a:xfrm>
              <a:off x="407194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cxnSp>
          <p:nvCxnSpPr>
            <p:cNvPr id="38" name="直線矢印コネクタ 11"/>
            <p:cNvCxnSpPr>
              <a:cxnSpLocks noChangeShapeType="1"/>
            </p:cNvCxnSpPr>
            <p:nvPr/>
          </p:nvCxnSpPr>
          <p:spPr bwMode="auto">
            <a:xfrm>
              <a:off x="1643072" y="5334992"/>
              <a:ext cx="285750" cy="1588"/>
            </a:xfrm>
            <a:prstGeom prst="straightConnector1">
              <a:avLst/>
            </a:prstGeom>
            <a:noFill/>
            <a:ln w="38100" algn="ctr">
              <a:solidFill>
                <a:srgbClr val="4168A7"/>
              </a:solidFill>
              <a:round/>
              <a:headEnd/>
              <a:tailEnd type="arrow" w="med" len="med"/>
            </a:ln>
          </p:spPr>
        </p:cxnSp>
        <p:cxnSp>
          <p:nvCxnSpPr>
            <p:cNvPr id="39" name="直線矢印コネクタ 12"/>
            <p:cNvCxnSpPr>
              <a:cxnSpLocks noChangeShapeType="1"/>
            </p:cNvCxnSpPr>
            <p:nvPr/>
          </p:nvCxnSpPr>
          <p:spPr bwMode="auto">
            <a:xfrm>
              <a:off x="2714635" y="5334992"/>
              <a:ext cx="285750" cy="1588"/>
            </a:xfrm>
            <a:prstGeom prst="straightConnector1">
              <a:avLst/>
            </a:prstGeom>
            <a:noFill/>
            <a:ln w="38100" algn="ctr">
              <a:solidFill>
                <a:srgbClr val="4168A7"/>
              </a:solidFill>
              <a:round/>
              <a:headEnd/>
              <a:tailEnd type="arrow" w="med" len="med"/>
            </a:ln>
          </p:spPr>
        </p:cxnSp>
        <p:cxnSp>
          <p:nvCxnSpPr>
            <p:cNvPr id="40" name="直線矢印コネクタ 13"/>
            <p:cNvCxnSpPr>
              <a:cxnSpLocks noChangeShapeType="1"/>
            </p:cNvCxnSpPr>
            <p:nvPr/>
          </p:nvCxnSpPr>
          <p:spPr bwMode="auto">
            <a:xfrm>
              <a:off x="3786197" y="5334992"/>
              <a:ext cx="285750" cy="1588"/>
            </a:xfrm>
            <a:prstGeom prst="straightConnector1">
              <a:avLst/>
            </a:prstGeom>
            <a:noFill/>
            <a:ln w="38100" algn="ctr">
              <a:solidFill>
                <a:srgbClr val="4168A7"/>
              </a:solidFill>
              <a:round/>
              <a:headEnd/>
              <a:tailEnd type="arrow" w="med" len="med"/>
            </a:ln>
          </p:spPr>
        </p:cxnSp>
        <p:cxnSp>
          <p:nvCxnSpPr>
            <p:cNvPr id="42" name="直線コネクタ 41"/>
            <p:cNvCxnSpPr/>
            <p:nvPr/>
          </p:nvCxnSpPr>
          <p:spPr bwMode="auto">
            <a:xfrm flipH="1">
              <a:off x="857254" y="3782769"/>
              <a:ext cx="1071551"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cxnSp>
          <p:nvCxnSpPr>
            <p:cNvPr id="44" name="直線コネクタ 43"/>
            <p:cNvCxnSpPr/>
            <p:nvPr/>
          </p:nvCxnSpPr>
          <p:spPr bwMode="auto">
            <a:xfrm>
              <a:off x="2714635" y="3782769"/>
              <a:ext cx="2143128"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grpSp>
      <p:sp>
        <p:nvSpPr>
          <p:cNvPr id="46" name="正方形/長方形 45"/>
          <p:cNvSpPr/>
          <p:nvPr/>
        </p:nvSpPr>
        <p:spPr bwMode="auto">
          <a:xfrm>
            <a:off x="5652120" y="1100032"/>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ひとまとまりの目的が定義できる</a:t>
            </a:r>
          </a:p>
        </p:txBody>
      </p:sp>
      <p:sp>
        <p:nvSpPr>
          <p:cNvPr id="47" name="正方形/長方形 46"/>
          <p:cNvSpPr/>
          <p:nvPr/>
        </p:nvSpPr>
        <p:spPr bwMode="auto">
          <a:xfrm>
            <a:off x="5652120" y="1748104"/>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入力と出力がある</a:t>
            </a:r>
          </a:p>
        </p:txBody>
      </p:sp>
      <p:sp>
        <p:nvSpPr>
          <p:cNvPr id="48" name="正方形/長方形 47"/>
          <p:cNvSpPr/>
          <p:nvPr/>
        </p:nvSpPr>
        <p:spPr bwMode="auto">
          <a:xfrm>
            <a:off x="5655809" y="2396176"/>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何度でも繰り返せる</a:t>
            </a:r>
          </a:p>
        </p:txBody>
      </p:sp>
      <p:sp>
        <p:nvSpPr>
          <p:cNvPr id="49" name="正方形/長方形 48"/>
          <p:cNvSpPr/>
          <p:nvPr/>
        </p:nvSpPr>
        <p:spPr bwMode="auto">
          <a:xfrm>
            <a:off x="5655809" y="3044248"/>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効果</a:t>
            </a:r>
            <a:r>
              <a:rPr kumimoji="0" lang="ja-JP" altLang="en-US" sz="1400" dirty="0" smtClean="0">
                <a:solidFill>
                  <a:schemeClr val="bg1"/>
                </a:solidFill>
                <a:latin typeface="+mn-lt"/>
                <a:ea typeface="+mn-ea"/>
              </a:rPr>
              <a:t>が</a:t>
            </a:r>
            <a:r>
              <a:rPr kumimoji="0" lang="ja-JP" altLang="en-US" sz="1400" dirty="0">
                <a:solidFill>
                  <a:schemeClr val="bg1"/>
                </a:solidFill>
                <a:latin typeface="+mn-lt"/>
                <a:ea typeface="+mn-ea"/>
              </a:rPr>
              <a:t>測定できる</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5655809" y="3692320"/>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階層化されている</a:t>
            </a:r>
          </a:p>
        </p:txBody>
      </p:sp>
      <p:sp>
        <p:nvSpPr>
          <p:cNvPr id="51" name="正方形/長方形 50"/>
          <p:cNvSpPr/>
          <p:nvPr/>
        </p:nvSpPr>
        <p:spPr bwMode="auto">
          <a:xfrm>
            <a:off x="5652120" y="4368279"/>
            <a:ext cx="3240360" cy="50088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業務</a:t>
            </a:r>
            <a:r>
              <a:rPr kumimoji="0" lang="ja-JP" altLang="en-US" sz="1400" dirty="0" smtClean="0">
                <a:solidFill>
                  <a:schemeClr val="bg1"/>
                </a:solidFill>
                <a:latin typeface="+mn-lt"/>
                <a:ea typeface="+mn-ea"/>
              </a:rPr>
              <a:t>の流れ、繋がりを可視化</a:t>
            </a:r>
            <a:endParaRPr kumimoji="0" lang="en-US" altLang="ja-JP"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5652120" y="5016351"/>
            <a:ext cx="3240360" cy="50088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変化への柔軟な対応</a:t>
            </a:r>
          </a:p>
        </p:txBody>
      </p:sp>
      <p:sp>
        <p:nvSpPr>
          <p:cNvPr id="53" name="正方形/長方形 52"/>
          <p:cNvSpPr/>
          <p:nvPr/>
        </p:nvSpPr>
        <p:spPr bwMode="auto">
          <a:xfrm>
            <a:off x="5652120" y="5664423"/>
            <a:ext cx="3240360" cy="50088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b="0" i="0" u="none" strike="noStrike" cap="none" normalizeH="0" dirty="0" smtClean="0">
                <a:ln>
                  <a:noFill/>
                </a:ln>
                <a:solidFill>
                  <a:schemeClr val="bg1"/>
                </a:solidFill>
                <a:effectLst/>
                <a:latin typeface="+mn-lt"/>
                <a:ea typeface="+mn-ea"/>
              </a:rPr>
              <a:t>IT</a:t>
            </a:r>
            <a:r>
              <a:rPr kumimoji="0" lang="ja-JP" altLang="en-US" sz="1400" b="0" i="0" u="none" strike="noStrike" cap="none" normalizeH="0" dirty="0" smtClean="0">
                <a:ln>
                  <a:noFill/>
                </a:ln>
                <a:solidFill>
                  <a:schemeClr val="bg1"/>
                </a:solidFill>
                <a:effectLst/>
                <a:latin typeface="+mn-lt"/>
                <a:ea typeface="+mn-ea"/>
              </a:rPr>
              <a:t>との連動 </a:t>
            </a:r>
            <a:r>
              <a:rPr kumimoji="0" lang="en-US" altLang="ja-JP" sz="1400" b="0" i="0" u="none" strike="noStrike" cap="none" normalizeH="0" dirty="0" smtClean="0">
                <a:ln>
                  <a:noFill/>
                </a:ln>
                <a:solidFill>
                  <a:schemeClr val="bg1"/>
                </a:solidFill>
                <a:effectLst/>
                <a:latin typeface="+mn-lt"/>
                <a:ea typeface="+mn-ea"/>
              </a:rPr>
              <a:t>(SOA)</a:t>
            </a: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3737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1+#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1+#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1+#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1+#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1+#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1+#ppt_w/2"/>
                                          </p:val>
                                        </p:tav>
                                        <p:tav tm="100000">
                                          <p:val>
                                            <p:strVal val="#ppt_x"/>
                                          </p:val>
                                        </p:tav>
                                      </p:tavLst>
                                    </p:anim>
                                    <p:anim calcmode="lin" valueType="num">
                                      <p:cBhvr additive="base">
                                        <p:cTn id="53"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Enterprise Architecture</a:t>
            </a:r>
            <a:endParaRPr kumimoji="1" lang="ja-JP" altLang="en-US" dirty="0"/>
          </a:p>
        </p:txBody>
      </p:sp>
      <p:pic>
        <p:nvPicPr>
          <p:cNvPr id="2050" name="Picture 2" descr="http://itpro.nikkeibp.co.jp/article/lecture/20070403/267249/z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66" y="1196752"/>
            <a:ext cx="6381750"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76266" y="5453250"/>
            <a:ext cx="4572000" cy="261610"/>
          </a:xfrm>
          <a:prstGeom prst="rect">
            <a:avLst/>
          </a:prstGeom>
        </p:spPr>
        <p:txBody>
          <a:bodyPr>
            <a:spAutoFit/>
          </a:bodyPr>
          <a:lstStyle/>
          <a:p>
            <a:r>
              <a:rPr lang="en-US" altLang="ja-JP" sz="1100" dirty="0"/>
              <a:t>http://itpro.nikkeibp.co.jp/article/lecture/20070403/267249/?ST=selfup</a:t>
            </a:r>
            <a:endParaRPr lang="ja-JP" altLang="en-US" sz="1100" dirty="0"/>
          </a:p>
        </p:txBody>
      </p:sp>
      <p:sp>
        <p:nvSpPr>
          <p:cNvPr id="5" name="正方形/長方形 4"/>
          <p:cNvSpPr/>
          <p:nvPr/>
        </p:nvSpPr>
        <p:spPr bwMode="auto">
          <a:xfrm>
            <a:off x="6660232" y="1340768"/>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latin typeface="+mn-lt"/>
                <a:ea typeface="+mn-ea"/>
              </a:rPr>
              <a:t>巨大</a:t>
            </a:r>
            <a:r>
              <a:rPr kumimoji="0" lang="ja-JP" altLang="en-US" sz="1400" dirty="0">
                <a:solidFill>
                  <a:schemeClr val="bg1"/>
                </a:solidFill>
                <a:latin typeface="+mn-lt"/>
                <a:ea typeface="+mn-ea"/>
              </a:rPr>
              <a:t>な</a:t>
            </a:r>
            <a:r>
              <a:rPr kumimoji="0" lang="ja-JP" altLang="en-US" sz="1400" dirty="0" smtClean="0">
                <a:solidFill>
                  <a:schemeClr val="bg1"/>
                </a:solidFill>
                <a:latin typeface="+mn-lt"/>
                <a:ea typeface="+mn-ea"/>
              </a:rPr>
              <a:t>組織の</a:t>
            </a:r>
            <a:r>
              <a:rPr kumimoji="0" lang="ja-JP" altLang="en-US" sz="1400" dirty="0">
                <a:solidFill>
                  <a:schemeClr val="bg1"/>
                </a:solidFill>
                <a:latin typeface="+mn-lt"/>
                <a:ea typeface="+mn-ea"/>
              </a:rPr>
              <a:t>業務手順や情報システムの標準化、組織の最適化を進め、効率よい組織の運営を図るための</a:t>
            </a:r>
            <a:r>
              <a:rPr kumimoji="0" lang="ja-JP" altLang="en-US" sz="1400" dirty="0" smtClean="0">
                <a:solidFill>
                  <a:schemeClr val="bg1"/>
                </a:solidFill>
                <a:latin typeface="+mn-lt"/>
                <a:ea typeface="+mn-ea"/>
              </a:rPr>
              <a:t>方法論</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6660232" y="4149080"/>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米連邦政府</a:t>
            </a:r>
            <a:r>
              <a:rPr kumimoji="0" lang="en-US" altLang="ja-JP" sz="1400" b="0" i="0" u="none" strike="noStrike" cap="none" normalizeH="0" dirty="0" smtClean="0">
                <a:ln>
                  <a:noFill/>
                </a:ln>
                <a:solidFill>
                  <a:schemeClr val="bg1"/>
                </a:solidFill>
                <a:effectLst/>
                <a:latin typeface="+mn-lt"/>
                <a:ea typeface="+mn-ea"/>
              </a:rPr>
              <a:t>(1999)</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日本</a:t>
            </a:r>
            <a:r>
              <a:rPr kumimoji="0" lang="ja-JP" altLang="en-US" sz="1400" dirty="0" smtClean="0">
                <a:solidFill>
                  <a:schemeClr val="bg1"/>
                </a:solidFill>
                <a:latin typeface="+mn-lt"/>
                <a:ea typeface="+mn-ea"/>
              </a:rPr>
              <a:t>の電子政府</a:t>
            </a:r>
            <a:r>
              <a:rPr kumimoji="0" lang="en-US" altLang="ja-JP" sz="1400" dirty="0" smtClean="0">
                <a:solidFill>
                  <a:schemeClr val="bg1"/>
                </a:solidFill>
                <a:latin typeface="+mn-lt"/>
                <a:ea typeface="+mn-ea"/>
              </a:rPr>
              <a:t>(2003)</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6660232" y="2723047"/>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smtClean="0">
                <a:solidFill>
                  <a:schemeClr val="bg1"/>
                </a:solidFill>
                <a:latin typeface="+mn-lt"/>
                <a:ea typeface="+mn-ea"/>
              </a:rPr>
              <a:t>1987</a:t>
            </a:r>
            <a:r>
              <a:rPr kumimoji="0" lang="ja-JP" altLang="en-US" sz="1400" dirty="0">
                <a:solidFill>
                  <a:schemeClr val="bg1"/>
                </a:solidFill>
                <a:latin typeface="+mn-lt"/>
                <a:ea typeface="+mn-ea"/>
              </a:rPr>
              <a:t>年に</a:t>
            </a:r>
            <a:r>
              <a:rPr kumimoji="0" lang="en-US" altLang="ja-JP" sz="1400" dirty="0">
                <a:solidFill>
                  <a:schemeClr val="bg1"/>
                </a:solidFill>
                <a:latin typeface="+mn-lt"/>
                <a:ea typeface="+mn-ea"/>
              </a:rPr>
              <a:t>John A. </a:t>
            </a:r>
            <a:r>
              <a:rPr kumimoji="0" lang="en-US" altLang="ja-JP" sz="1400" dirty="0" err="1">
                <a:solidFill>
                  <a:schemeClr val="bg1"/>
                </a:solidFill>
                <a:latin typeface="+mn-lt"/>
                <a:ea typeface="+mn-ea"/>
              </a:rPr>
              <a:t>Zachman</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ジョン・</a:t>
            </a:r>
            <a:r>
              <a:rPr kumimoji="0" lang="en-US" altLang="ja-JP" sz="1400" dirty="0">
                <a:solidFill>
                  <a:schemeClr val="bg1"/>
                </a:solidFill>
                <a:latin typeface="+mn-lt"/>
                <a:ea typeface="+mn-ea"/>
              </a:rPr>
              <a:t>A</a:t>
            </a:r>
            <a:r>
              <a:rPr kumimoji="0" lang="ja-JP" altLang="en-US" sz="1400" dirty="0">
                <a:solidFill>
                  <a:schemeClr val="bg1"/>
                </a:solidFill>
                <a:latin typeface="+mn-lt"/>
                <a:ea typeface="+mn-ea"/>
              </a:rPr>
              <a:t>・ザックマン</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氏が</a:t>
            </a:r>
            <a:r>
              <a:rPr kumimoji="0" lang="ja-JP" altLang="en-US" sz="1400" dirty="0" smtClean="0">
                <a:solidFill>
                  <a:schemeClr val="bg1"/>
                </a:solidFill>
                <a:latin typeface="+mn-lt"/>
                <a:ea typeface="+mn-ea"/>
              </a:rPr>
              <a:t>提唱</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176266" y="5752962"/>
            <a:ext cx="8716214" cy="48435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厳格</a:t>
            </a:r>
            <a:r>
              <a:rPr kumimoji="0" lang="ja-JP" altLang="en-US" sz="2000" dirty="0">
                <a:solidFill>
                  <a:schemeClr val="bg1"/>
                </a:solidFill>
                <a:latin typeface="+mn-lt"/>
                <a:ea typeface="+mn-ea"/>
              </a:rPr>
              <a:t>過ぎ</a:t>
            </a:r>
            <a:r>
              <a:rPr kumimoji="0" lang="ja-JP" altLang="en-US" sz="2000" dirty="0" smtClean="0">
                <a:solidFill>
                  <a:schemeClr val="bg1"/>
                </a:solidFill>
                <a:latin typeface="+mn-lt"/>
                <a:ea typeface="+mn-ea"/>
              </a:rPr>
              <a:t>、大規模過ぎでうまくいかない例も </a:t>
            </a:r>
            <a:r>
              <a:rPr kumimoji="0" lang="en-US" altLang="ja-JP" sz="2000" dirty="0" smtClean="0">
                <a:solidFill>
                  <a:schemeClr val="bg1"/>
                </a:solidFill>
                <a:latin typeface="+mn-lt"/>
                <a:ea typeface="+mn-ea"/>
              </a:rPr>
              <a:t>– </a:t>
            </a:r>
            <a:r>
              <a:rPr kumimoji="0" lang="ja-JP" altLang="en-US" sz="2000" dirty="0" smtClean="0">
                <a:solidFill>
                  <a:schemeClr val="bg1"/>
                </a:solidFill>
                <a:latin typeface="+mn-lt"/>
                <a:ea typeface="+mn-ea"/>
              </a:rPr>
              <a:t>最近見直しの機運</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6247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Business Process Re-engineering</a:t>
            </a:r>
            <a:endParaRPr kumimoji="1" lang="ja-JP" altLang="en-US" dirty="0"/>
          </a:p>
        </p:txBody>
      </p:sp>
      <p:sp>
        <p:nvSpPr>
          <p:cNvPr id="7" name="正方形/長方形 6"/>
          <p:cNvSpPr/>
          <p:nvPr/>
        </p:nvSpPr>
        <p:spPr bwMode="auto">
          <a:xfrm>
            <a:off x="266954" y="2132856"/>
            <a:ext cx="8640960" cy="40324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l"/>
            </a:pPr>
            <a:r>
              <a:rPr lang="ja-JP" altLang="en-US" sz="2800" dirty="0">
                <a:solidFill>
                  <a:schemeClr val="bg1"/>
                </a:solidFill>
                <a:latin typeface="+mn-lt"/>
                <a:ea typeface="+mn-ea"/>
              </a:rPr>
              <a:t>企業改革を目的としてビジネスプロセスを見直し</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ビジネスプロセスの視点で職務、業務フロー、管理機構、情報システムを再設計するという経営コンセプト</a:t>
            </a:r>
            <a:endParaRPr lang="en-US" altLang="ja-JP" sz="16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ビジネスプロセスの考え方は</a:t>
            </a:r>
            <a:r>
              <a:rPr lang="en-US" altLang="ja-JP" sz="1600" dirty="0">
                <a:solidFill>
                  <a:schemeClr val="bg1"/>
                </a:solidFill>
                <a:latin typeface="+mn-lt"/>
                <a:ea typeface="+mn-ea"/>
              </a:rPr>
              <a:t>1980</a:t>
            </a:r>
            <a:r>
              <a:rPr lang="ja-JP" altLang="en-US" sz="1600" dirty="0">
                <a:solidFill>
                  <a:schemeClr val="bg1"/>
                </a:solidFill>
                <a:latin typeface="+mn-lt"/>
                <a:ea typeface="+mn-ea"/>
              </a:rPr>
              <a:t>年代に製造業の品質管理手法として考案されたシックスシグマに由来</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年に元マサチューセッツ工科大学教授のマイケル・ハマー（</a:t>
            </a:r>
            <a:r>
              <a:rPr lang="en-US" altLang="ja-JP" sz="1600" dirty="0">
                <a:solidFill>
                  <a:schemeClr val="bg1"/>
                </a:solidFill>
                <a:latin typeface="+mn-lt"/>
                <a:ea typeface="+mn-ea"/>
              </a:rPr>
              <a:t>Michael Hammer</a:t>
            </a:r>
            <a:r>
              <a:rPr lang="ja-JP" altLang="en-US" sz="1600" dirty="0">
                <a:solidFill>
                  <a:schemeClr val="bg1"/>
                </a:solidFill>
                <a:latin typeface="+mn-lt"/>
                <a:ea typeface="+mn-ea"/>
              </a:rPr>
              <a:t>）が</a:t>
            </a:r>
            <a:r>
              <a:rPr lang="en-US" altLang="ja-JP" sz="1600" dirty="0">
                <a:solidFill>
                  <a:schemeClr val="bg1"/>
                </a:solidFill>
                <a:latin typeface="+mn-lt"/>
                <a:ea typeface="+mn-ea"/>
              </a:rPr>
              <a:t>Harvard Business Review</a:t>
            </a:r>
            <a:r>
              <a:rPr lang="ja-JP" altLang="en-US" sz="1600" dirty="0">
                <a:solidFill>
                  <a:schemeClr val="bg1"/>
                </a:solidFill>
                <a:latin typeface="+mn-lt"/>
                <a:ea typeface="+mn-ea"/>
              </a:rPr>
              <a:t>誌に論文を発表</a:t>
            </a:r>
            <a:endParaRPr lang="ja-JP" altLang="en-US" dirty="0">
              <a:solidFill>
                <a:schemeClr val="bg1"/>
              </a:solidFill>
              <a:latin typeface="+mn-lt"/>
              <a:ea typeface="+mn-ea"/>
            </a:endParaRPr>
          </a:p>
          <a:p>
            <a:pPr marL="285750" indent="-285750">
              <a:buFont typeface="Wingdings" charset="2"/>
              <a:buChar char="l"/>
            </a:pPr>
            <a:r>
              <a:rPr lang="en-US" altLang="ja-JP" sz="2800" dirty="0">
                <a:solidFill>
                  <a:schemeClr val="bg1"/>
                </a:solidFill>
                <a:latin typeface="+mn-lt"/>
                <a:ea typeface="+mn-ea"/>
              </a:rPr>
              <a:t>BPR</a:t>
            </a:r>
            <a:r>
              <a:rPr lang="ja-JP" altLang="en-US" sz="2800" dirty="0">
                <a:solidFill>
                  <a:schemeClr val="bg1"/>
                </a:solidFill>
                <a:latin typeface="+mn-lt"/>
                <a:ea typeface="+mn-ea"/>
              </a:rPr>
              <a:t>の原点は伝統的な企業組織に対する反省</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当初は、旧来のビジネススタイルの破壊に力点</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年代終わりになると、非連続的な大改革が逆に大混乱を招く</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1997</a:t>
            </a:r>
            <a:r>
              <a:rPr lang="ja-JP" altLang="en-US" sz="1600" dirty="0">
                <a:solidFill>
                  <a:schemeClr val="bg1"/>
                </a:solidFill>
                <a:latin typeface="+mn-lt"/>
                <a:ea typeface="+mn-ea"/>
              </a:rPr>
              <a:t>年、</a:t>
            </a:r>
            <a:r>
              <a:rPr lang="en-US" altLang="ja-JP" sz="1600" dirty="0">
                <a:solidFill>
                  <a:schemeClr val="bg1"/>
                </a:solidFill>
                <a:latin typeface="+mn-lt"/>
                <a:ea typeface="+mn-ea"/>
              </a:rPr>
              <a:t>MIT</a:t>
            </a:r>
            <a:r>
              <a:rPr lang="ja-JP" altLang="en-US" sz="1600" dirty="0">
                <a:solidFill>
                  <a:schemeClr val="bg1"/>
                </a:solidFill>
                <a:latin typeface="+mn-lt"/>
                <a:ea typeface="+mn-ea"/>
              </a:rPr>
              <a:t>システムダイナミックス・グループが 「リエンジニアリングの</a:t>
            </a:r>
            <a:r>
              <a:rPr lang="en-US" altLang="ja-JP" sz="1600" dirty="0">
                <a:solidFill>
                  <a:schemeClr val="bg1"/>
                </a:solidFill>
                <a:latin typeface="+mn-lt"/>
                <a:ea typeface="+mn-ea"/>
              </a:rPr>
              <a:t>70</a:t>
            </a:r>
            <a:r>
              <a:rPr lang="ja-JP" altLang="en-US" sz="1600" dirty="0">
                <a:solidFill>
                  <a:schemeClr val="bg1"/>
                </a:solidFill>
                <a:latin typeface="+mn-lt"/>
                <a:ea typeface="+mn-ea"/>
              </a:rPr>
              <a:t>％は失敗」などと報告</a:t>
            </a:r>
          </a:p>
        </p:txBody>
      </p:sp>
      <p:sp>
        <p:nvSpPr>
          <p:cNvPr id="8" name="正方形/長方形 7"/>
          <p:cNvSpPr/>
          <p:nvPr/>
        </p:nvSpPr>
        <p:spPr bwMode="auto">
          <a:xfrm>
            <a:off x="244494" y="1196752"/>
            <a:ext cx="8663420" cy="72008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200" dirty="0">
                <a:solidFill>
                  <a:schemeClr val="bg1"/>
                </a:solidFill>
                <a:latin typeface="+mn-lt"/>
                <a:ea typeface="+mn-ea"/>
              </a:rPr>
              <a:t>ビジネスプロセスの改善に</a:t>
            </a:r>
            <a:r>
              <a:rPr kumimoji="0" lang="ja-JP" altLang="en-US" sz="3200" dirty="0" smtClean="0">
                <a:solidFill>
                  <a:schemeClr val="bg1"/>
                </a:solidFill>
                <a:latin typeface="+mn-lt"/>
                <a:ea typeface="+mn-ea"/>
              </a:rPr>
              <a:t>注目</a:t>
            </a:r>
            <a:endParaRPr kumimoji="0" lang="en-US" altLang="ja-JP" sz="3200" dirty="0">
              <a:solidFill>
                <a:schemeClr val="bg1"/>
              </a:solidFill>
              <a:latin typeface="+mn-lt"/>
              <a:ea typeface="+mn-ea"/>
            </a:endParaRPr>
          </a:p>
        </p:txBody>
      </p:sp>
    </p:spTree>
    <p:extLst>
      <p:ext uri="{BB962C8B-B14F-4D97-AF65-F5344CB8AC3E}">
        <p14:creationId xmlns:p14="http://schemas.microsoft.com/office/powerpoint/2010/main" val="284501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通常の業務改革と</a:t>
            </a:r>
            <a:r>
              <a:rPr kumimoji="1" lang="en-US" altLang="ja-JP" dirty="0" smtClean="0"/>
              <a:t>BPR</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07368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355976" y="6205954"/>
            <a:ext cx="4583306" cy="369332"/>
          </a:xfrm>
          <a:prstGeom prst="rect">
            <a:avLst/>
          </a:prstGeom>
        </p:spPr>
        <p:txBody>
          <a:bodyPr wrap="none">
            <a:spAutoFit/>
          </a:bodyPr>
          <a:lstStyle/>
          <a:p>
            <a:r>
              <a:rPr lang="en-US" altLang="ja-JP" dirty="0"/>
              <a:t>http://jpn.nec.com/soa/soa_column4-1.html</a:t>
            </a:r>
            <a:endParaRPr lang="ja-JP" altLang="en-US" dirty="0"/>
          </a:p>
        </p:txBody>
      </p:sp>
    </p:spTree>
    <p:extLst>
      <p:ext uri="{BB962C8B-B14F-4D97-AF65-F5344CB8AC3E}">
        <p14:creationId xmlns:p14="http://schemas.microsoft.com/office/powerpoint/2010/main" val="17737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ビジネスプロセスの継続的な見直し</a:t>
            </a:r>
            <a:endParaRPr lang="ja-JP" altLang="en-US" dirty="0"/>
          </a:p>
        </p:txBody>
      </p:sp>
      <p:grpSp>
        <p:nvGrpSpPr>
          <p:cNvPr id="3" name="グループ化 2"/>
          <p:cNvGrpSpPr/>
          <p:nvPr/>
        </p:nvGrpSpPr>
        <p:grpSpPr>
          <a:xfrm>
            <a:off x="304800" y="1066800"/>
            <a:ext cx="6553200" cy="1828800"/>
            <a:chOff x="304800" y="1066800"/>
            <a:chExt cx="6553200" cy="1828800"/>
          </a:xfrm>
        </p:grpSpPr>
        <p:sp>
          <p:nvSpPr>
            <p:cNvPr id="84" name="角丸四角形 83"/>
            <p:cNvSpPr/>
            <p:nvPr/>
          </p:nvSpPr>
          <p:spPr bwMode="auto">
            <a:xfrm>
              <a:off x="304800" y="1066800"/>
              <a:ext cx="6553200" cy="1828800"/>
            </a:xfrm>
            <a:prstGeom prst="roundRect">
              <a:avLst>
                <a:gd name="adj" fmla="val 0"/>
              </a:avLst>
            </a:prstGeom>
            <a:solidFill>
              <a:srgbClr val="CC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1524000" y="12954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a:t>
              </a:r>
            </a:p>
          </p:txBody>
        </p:sp>
        <p:sp>
          <p:nvSpPr>
            <p:cNvPr id="49" name="角丸四角形 48"/>
            <p:cNvSpPr/>
            <p:nvPr/>
          </p:nvSpPr>
          <p:spPr bwMode="auto">
            <a:xfrm>
              <a:off x="5105400" y="12954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rPr>
                <a:t>構成チェック</a:t>
              </a:r>
            </a:p>
          </p:txBody>
        </p:sp>
        <p:sp>
          <p:nvSpPr>
            <p:cNvPr id="50" name="角丸四角形 49"/>
            <p:cNvSpPr/>
            <p:nvPr/>
          </p:nvSpPr>
          <p:spPr bwMode="auto">
            <a:xfrm>
              <a:off x="1524000" y="22098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受注処理</a:t>
              </a:r>
            </a:p>
          </p:txBody>
        </p:sp>
        <p:sp>
          <p:nvSpPr>
            <p:cNvPr id="51" name="角丸四角形 50"/>
            <p:cNvSpPr/>
            <p:nvPr/>
          </p:nvSpPr>
          <p:spPr bwMode="auto">
            <a:xfrm>
              <a:off x="5105400" y="22098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生産</a:t>
              </a:r>
            </a:p>
          </p:txBody>
        </p:sp>
        <p:cxnSp>
          <p:nvCxnSpPr>
            <p:cNvPr id="15" name="カギ線コネクタ 14"/>
            <p:cNvCxnSpPr>
              <a:stCxn id="49" idx="2"/>
              <a:endCxn id="50" idx="0"/>
            </p:cNvCxnSpPr>
            <p:nvPr/>
          </p:nvCxnSpPr>
          <p:spPr bwMode="auto">
            <a:xfrm rot="5400000">
              <a:off x="3810000" y="190500"/>
              <a:ext cx="457200" cy="3581400"/>
            </a:xfrm>
            <a:prstGeom prst="bentConnector3">
              <a:avLst>
                <a:gd name="adj1" fmla="val 50000"/>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25" name="直線矢印コネクタ 24"/>
            <p:cNvCxnSpPr>
              <a:stCxn id="5" idx="3"/>
              <a:endCxn id="49" idx="1"/>
            </p:cNvCxnSpPr>
            <p:nvPr/>
          </p:nvCxnSpPr>
          <p:spPr bwMode="auto">
            <a:xfrm>
              <a:off x="2971800" y="15240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58" name="直線矢印コネクタ 57"/>
            <p:cNvCxnSpPr>
              <a:stCxn id="50" idx="3"/>
              <a:endCxn id="51" idx="1"/>
            </p:cNvCxnSpPr>
            <p:nvPr/>
          </p:nvCxnSpPr>
          <p:spPr bwMode="auto">
            <a:xfrm>
              <a:off x="2971800" y="24384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sp>
          <p:nvSpPr>
            <p:cNvPr id="59" name="テキスト ボックス 58"/>
            <p:cNvSpPr txBox="1"/>
            <p:nvPr/>
          </p:nvSpPr>
          <p:spPr>
            <a:xfrm>
              <a:off x="3792379" y="1295400"/>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①</a:t>
              </a:r>
              <a:endParaRPr kumimoji="1" lang="ja-JP" altLang="en-US" sz="2400" dirty="0">
                <a:solidFill>
                  <a:srgbClr val="C00000"/>
                </a:solidFill>
                <a:latin typeface="+mn-lt"/>
                <a:ea typeface="+mn-ea"/>
              </a:endParaRPr>
            </a:p>
          </p:txBody>
        </p:sp>
        <p:sp>
          <p:nvSpPr>
            <p:cNvPr id="81" name="テキスト ボックス 80"/>
            <p:cNvSpPr txBox="1"/>
            <p:nvPr/>
          </p:nvSpPr>
          <p:spPr>
            <a:xfrm>
              <a:off x="3792379" y="1772392"/>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②</a:t>
              </a:r>
              <a:endParaRPr kumimoji="1" lang="ja-JP" altLang="en-US" sz="2400" dirty="0">
                <a:solidFill>
                  <a:srgbClr val="C00000"/>
                </a:solidFill>
                <a:latin typeface="+mn-lt"/>
                <a:ea typeface="+mn-ea"/>
              </a:endParaRPr>
            </a:p>
          </p:txBody>
        </p:sp>
        <p:sp>
          <p:nvSpPr>
            <p:cNvPr id="82" name="テキスト ボックス 81"/>
            <p:cNvSpPr txBox="1"/>
            <p:nvPr/>
          </p:nvSpPr>
          <p:spPr>
            <a:xfrm>
              <a:off x="3792378" y="2209800"/>
              <a:ext cx="492444"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③</a:t>
              </a:r>
              <a:endParaRPr kumimoji="1" lang="ja-JP" altLang="en-US" sz="2400" dirty="0">
                <a:solidFill>
                  <a:srgbClr val="C00000"/>
                </a:solidFill>
                <a:latin typeface="+mn-lt"/>
                <a:ea typeface="+mn-ea"/>
              </a:endParaRPr>
            </a:p>
          </p:txBody>
        </p:sp>
        <p:sp>
          <p:nvSpPr>
            <p:cNvPr id="86" name="角丸四角形 85"/>
            <p:cNvSpPr/>
            <p:nvPr/>
          </p:nvSpPr>
          <p:spPr bwMode="auto">
            <a:xfrm>
              <a:off x="304800" y="10668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rPr>
                <a:t>「望ましい」業務プロセス</a:t>
              </a:r>
            </a:p>
          </p:txBody>
        </p:sp>
        <p:sp>
          <p:nvSpPr>
            <p:cNvPr id="95" name="メモ 94"/>
            <p:cNvSpPr/>
            <p:nvPr/>
          </p:nvSpPr>
          <p:spPr bwMode="auto">
            <a:xfrm>
              <a:off x="4462275" y="1295400"/>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sp>
          <p:nvSpPr>
            <p:cNvPr id="97" name="メモ 96"/>
            <p:cNvSpPr/>
            <p:nvPr/>
          </p:nvSpPr>
          <p:spPr bwMode="auto">
            <a:xfrm>
              <a:off x="3129518" y="1812724"/>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sp>
          <p:nvSpPr>
            <p:cNvPr id="98" name="メモ 97"/>
            <p:cNvSpPr/>
            <p:nvPr/>
          </p:nvSpPr>
          <p:spPr bwMode="auto">
            <a:xfrm>
              <a:off x="4462274" y="2250132"/>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grpSp>
      <p:grpSp>
        <p:nvGrpSpPr>
          <p:cNvPr id="4" name="グループ化 3"/>
          <p:cNvGrpSpPr/>
          <p:nvPr/>
        </p:nvGrpSpPr>
        <p:grpSpPr>
          <a:xfrm>
            <a:off x="304800" y="3352799"/>
            <a:ext cx="6553200" cy="3124201"/>
            <a:chOff x="304800" y="3352799"/>
            <a:chExt cx="6553200" cy="3124201"/>
          </a:xfrm>
        </p:grpSpPr>
        <p:sp>
          <p:nvSpPr>
            <p:cNvPr id="87" name="角丸四角形 86"/>
            <p:cNvSpPr/>
            <p:nvPr/>
          </p:nvSpPr>
          <p:spPr bwMode="auto">
            <a:xfrm>
              <a:off x="304800" y="4648199"/>
              <a:ext cx="6553200" cy="1822863"/>
            </a:xfrm>
            <a:prstGeom prst="roundRect">
              <a:avLst>
                <a:gd name="adj" fmla="val 0"/>
              </a:avLst>
            </a:prstGeom>
            <a:solidFill>
              <a:srgbClr val="FF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60" name="角丸四角形 59"/>
            <p:cNvSpPr/>
            <p:nvPr/>
          </p:nvSpPr>
          <p:spPr bwMode="auto">
            <a:xfrm>
              <a:off x="1524000" y="48708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a:t>
              </a:r>
            </a:p>
          </p:txBody>
        </p:sp>
        <p:sp>
          <p:nvSpPr>
            <p:cNvPr id="70" name="角丸四角形 69"/>
            <p:cNvSpPr/>
            <p:nvPr/>
          </p:nvSpPr>
          <p:spPr bwMode="auto">
            <a:xfrm>
              <a:off x="5105400" y="48708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rPr>
                <a:t>構成チェック</a:t>
              </a:r>
            </a:p>
          </p:txBody>
        </p:sp>
        <p:sp>
          <p:nvSpPr>
            <p:cNvPr id="72" name="角丸四角形 71"/>
            <p:cNvSpPr/>
            <p:nvPr/>
          </p:nvSpPr>
          <p:spPr bwMode="auto">
            <a:xfrm>
              <a:off x="1524000" y="57852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受注処理</a:t>
              </a:r>
            </a:p>
          </p:txBody>
        </p:sp>
        <p:sp>
          <p:nvSpPr>
            <p:cNvPr id="73" name="角丸四角形 72"/>
            <p:cNvSpPr/>
            <p:nvPr/>
          </p:nvSpPr>
          <p:spPr bwMode="auto">
            <a:xfrm>
              <a:off x="5105400" y="57852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生産</a:t>
              </a:r>
            </a:p>
          </p:txBody>
        </p:sp>
        <p:cxnSp>
          <p:nvCxnSpPr>
            <p:cNvPr id="76" name="直線矢印コネクタ 75"/>
            <p:cNvCxnSpPr>
              <a:stCxn id="60" idx="3"/>
              <a:endCxn id="70" idx="1"/>
            </p:cNvCxnSpPr>
            <p:nvPr/>
          </p:nvCxnSpPr>
          <p:spPr bwMode="auto">
            <a:xfrm>
              <a:off x="2971800" y="5099463"/>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78" name="直線矢印コネクタ 77"/>
            <p:cNvCxnSpPr>
              <a:stCxn id="60" idx="2"/>
              <a:endCxn id="72" idx="0"/>
            </p:cNvCxnSpPr>
            <p:nvPr/>
          </p:nvCxnSpPr>
          <p:spPr bwMode="auto">
            <a:xfrm>
              <a:off x="22479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79" name="直線矢印コネクタ 78"/>
            <p:cNvCxnSpPr>
              <a:stCxn id="70" idx="2"/>
              <a:endCxn id="73" idx="0"/>
            </p:cNvCxnSpPr>
            <p:nvPr/>
          </p:nvCxnSpPr>
          <p:spPr bwMode="auto">
            <a:xfrm>
              <a:off x="58293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43" name="直線矢印コネクタ 42"/>
            <p:cNvCxnSpPr>
              <a:endCxn id="72" idx="3"/>
            </p:cNvCxnSpPr>
            <p:nvPr/>
          </p:nvCxnSpPr>
          <p:spPr bwMode="auto">
            <a:xfrm flipH="1">
              <a:off x="2971800" y="5328063"/>
              <a:ext cx="2133600" cy="685800"/>
            </a:xfrm>
            <a:prstGeom prst="straightConnector1">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曲線コネクタ 54"/>
            <p:cNvCxnSpPr>
              <a:stCxn id="72" idx="1"/>
              <a:endCxn id="60" idx="1"/>
            </p:cNvCxnSpPr>
            <p:nvPr/>
          </p:nvCxnSpPr>
          <p:spPr bwMode="auto">
            <a:xfrm rot="10800000">
              <a:off x="1524000" y="5099463"/>
              <a:ext cx="12700" cy="914400"/>
            </a:xfrm>
            <a:prstGeom prst="curvedConnector3">
              <a:avLst>
                <a:gd name="adj1" fmla="val 1800000"/>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テキスト ボックス 82"/>
            <p:cNvSpPr txBox="1"/>
            <p:nvPr/>
          </p:nvSpPr>
          <p:spPr>
            <a:xfrm>
              <a:off x="3792379" y="4856019"/>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①</a:t>
              </a:r>
              <a:endParaRPr kumimoji="1" lang="ja-JP" altLang="en-US" sz="2400" dirty="0">
                <a:solidFill>
                  <a:srgbClr val="C00000"/>
                </a:solidFill>
                <a:latin typeface="+mn-lt"/>
                <a:ea typeface="+mn-ea"/>
              </a:endParaRPr>
            </a:p>
          </p:txBody>
        </p:sp>
        <p:sp>
          <p:nvSpPr>
            <p:cNvPr id="80" name="爆発 2 79"/>
            <p:cNvSpPr/>
            <p:nvPr/>
          </p:nvSpPr>
          <p:spPr bwMode="auto">
            <a:xfrm>
              <a:off x="3287238" y="5412674"/>
              <a:ext cx="1502723" cy="745177"/>
            </a:xfrm>
            <a:prstGeom prst="irregularSeal2">
              <a:avLst/>
            </a:prstGeom>
            <a:gradFill flip="none" rotWithShape="1">
              <a:gsLst>
                <a:gs pos="0">
                  <a:srgbClr val="FF0000"/>
                </a:gs>
                <a:gs pos="50000">
                  <a:srgbClr val="FFC000"/>
                </a:gs>
                <a:gs pos="100000">
                  <a:schemeClr val="bg1">
                    <a:shade val="100000"/>
                    <a:satMod val="115000"/>
                  </a:schemeClr>
                </a:gs>
              </a:gsLst>
              <a:path path="circle">
                <a:fillToRect l="50000" t="50000" r="50000" b="50000"/>
              </a:path>
              <a:tileRect/>
            </a:gradFill>
            <a:ln w="635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問題</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発生</a:t>
              </a:r>
            </a:p>
          </p:txBody>
        </p:sp>
        <p:sp>
          <p:nvSpPr>
            <p:cNvPr id="85" name="テキスト ボックス 84"/>
            <p:cNvSpPr txBox="1"/>
            <p:nvPr/>
          </p:nvSpPr>
          <p:spPr>
            <a:xfrm>
              <a:off x="760512" y="5418163"/>
              <a:ext cx="1107996" cy="369332"/>
            </a:xfrm>
            <a:prstGeom prst="rect">
              <a:avLst/>
            </a:prstGeom>
            <a:solidFill>
              <a:srgbClr val="FFFFFF">
                <a:alpha val="69804"/>
              </a:srgbClr>
            </a:solidFill>
          </p:spPr>
          <p:txBody>
            <a:bodyPr wrap="none" rtlCol="0">
              <a:spAutoFit/>
            </a:bodyPr>
            <a:lstStyle/>
            <a:p>
              <a:pPr algn="ctr"/>
              <a:r>
                <a:rPr kumimoji="1" lang="ja-JP" altLang="en-US" dirty="0" smtClean="0">
                  <a:solidFill>
                    <a:srgbClr val="FF0000"/>
                  </a:solidFill>
                  <a:latin typeface="+mn-lt"/>
                  <a:ea typeface="+mn-ea"/>
                </a:rPr>
                <a:t>例外処理</a:t>
              </a:r>
              <a:endParaRPr kumimoji="1" lang="ja-JP" altLang="en-US" dirty="0">
                <a:solidFill>
                  <a:srgbClr val="FF0000"/>
                </a:solidFill>
                <a:latin typeface="+mn-lt"/>
                <a:ea typeface="+mn-ea"/>
              </a:endParaRPr>
            </a:p>
          </p:txBody>
        </p:sp>
        <p:sp>
          <p:nvSpPr>
            <p:cNvPr id="89" name="角丸四角形 88"/>
            <p:cNvSpPr/>
            <p:nvPr/>
          </p:nvSpPr>
          <p:spPr bwMode="auto">
            <a:xfrm>
              <a:off x="304800" y="46482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rPr>
                <a:t>「修正した」業務プロセス</a:t>
              </a:r>
            </a:p>
          </p:txBody>
        </p:sp>
        <p:sp>
          <p:nvSpPr>
            <p:cNvPr id="94" name="下矢印 93"/>
            <p:cNvSpPr/>
            <p:nvPr/>
          </p:nvSpPr>
          <p:spPr bwMode="auto">
            <a:xfrm>
              <a:off x="3563888" y="3352799"/>
              <a:ext cx="1447800" cy="838200"/>
            </a:xfrm>
            <a:prstGeom prst="downArrow">
              <a:avLst/>
            </a:prstGeom>
            <a:solidFill>
              <a:srgbClr val="FF990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endParaRPr>
            </a:p>
          </p:txBody>
        </p:sp>
        <p:sp>
          <p:nvSpPr>
            <p:cNvPr id="99" name="メモ 98"/>
            <p:cNvSpPr/>
            <p:nvPr/>
          </p:nvSpPr>
          <p:spPr bwMode="auto">
            <a:xfrm>
              <a:off x="4462273" y="4896351"/>
              <a:ext cx="315439" cy="381000"/>
            </a:xfrm>
            <a:prstGeom prst="foldedCorner">
              <a:avLst/>
            </a:prstGeom>
            <a:ln w="3175">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grpSp>
      <p:grpSp>
        <p:nvGrpSpPr>
          <p:cNvPr id="6" name="グループ化 5"/>
          <p:cNvGrpSpPr/>
          <p:nvPr/>
        </p:nvGrpSpPr>
        <p:grpSpPr>
          <a:xfrm>
            <a:off x="6084168" y="1981200"/>
            <a:ext cx="2772916" cy="3578431"/>
            <a:chOff x="6084168" y="1981200"/>
            <a:chExt cx="2772916" cy="3578431"/>
          </a:xfrm>
        </p:grpSpPr>
        <p:sp>
          <p:nvSpPr>
            <p:cNvPr id="100" name="角丸四角形 99"/>
            <p:cNvSpPr/>
            <p:nvPr/>
          </p:nvSpPr>
          <p:spPr bwMode="auto">
            <a:xfrm>
              <a:off x="6084168" y="3480526"/>
              <a:ext cx="2772916" cy="582747"/>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solidFill>
                    <a:schemeClr val="bg1"/>
                  </a:solidFill>
                </a:rPr>
                <a:t>環境の変化により「望ましい」業務プロセスに</a:t>
              </a:r>
              <a:r>
                <a:rPr kumimoji="0" lang="ja-JP" altLang="en-US" sz="1400" dirty="0" smtClean="0">
                  <a:solidFill>
                    <a:schemeClr val="bg1"/>
                  </a:solidFill>
                </a:rPr>
                <a:t>戻す必要がある</a:t>
              </a:r>
              <a:endParaRPr kumimoji="0" lang="ja-JP" altLang="en-US" sz="1400" dirty="0">
                <a:solidFill>
                  <a:schemeClr val="bg1"/>
                </a:solidFill>
              </a:endParaRPr>
            </a:p>
          </p:txBody>
        </p:sp>
        <p:cxnSp>
          <p:nvCxnSpPr>
            <p:cNvPr id="101" name="カギ線コネクタ 100"/>
            <p:cNvCxnSpPr>
              <a:stCxn id="87" idx="3"/>
              <a:endCxn id="100" idx="2"/>
            </p:cNvCxnSpPr>
            <p:nvPr/>
          </p:nvCxnSpPr>
          <p:spPr bwMode="auto">
            <a:xfrm flipV="1">
              <a:off x="6858000" y="4063273"/>
              <a:ext cx="612626" cy="1496358"/>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カギ線コネクタ 102"/>
            <p:cNvCxnSpPr>
              <a:stCxn id="100" idx="0"/>
              <a:endCxn id="84" idx="3"/>
            </p:cNvCxnSpPr>
            <p:nvPr/>
          </p:nvCxnSpPr>
          <p:spPr bwMode="auto">
            <a:xfrm rot="16200000" flipV="1">
              <a:off x="6414650" y="2424550"/>
              <a:ext cx="1499326" cy="612626"/>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6" name="角丸四角形 105"/>
          <p:cNvSpPr/>
          <p:nvPr/>
        </p:nvSpPr>
        <p:spPr bwMode="auto">
          <a:xfrm>
            <a:off x="7596336" y="4991100"/>
            <a:ext cx="1371600" cy="1143000"/>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t>ネットワーク</a:t>
            </a:r>
            <a:r>
              <a:rPr kumimoji="0" lang="ja-JP" altLang="en-US" sz="1400" dirty="0" smtClean="0"/>
              <a:t>の普及・高速化など</a:t>
            </a:r>
            <a:r>
              <a:rPr kumimoji="0" lang="ja-JP" altLang="en-US" sz="1400" dirty="0"/>
              <a:t>の</a:t>
            </a:r>
            <a:r>
              <a:rPr kumimoji="0" lang="ja-JP" altLang="en-US" sz="1400" dirty="0" smtClean="0"/>
              <a:t>環境変化</a:t>
            </a:r>
            <a:endParaRPr kumimoji="0" lang="ja-JP" altLang="en-US" sz="1400" dirty="0">
              <a:solidFill>
                <a:srgbClr val="484848"/>
              </a:solidFill>
            </a:endParaRPr>
          </a:p>
        </p:txBody>
      </p:sp>
      <p:sp>
        <p:nvSpPr>
          <p:cNvPr id="107" name="角丸四角形 106"/>
          <p:cNvSpPr/>
          <p:nvPr/>
        </p:nvSpPr>
        <p:spPr bwMode="auto">
          <a:xfrm>
            <a:off x="7596336" y="1409699"/>
            <a:ext cx="1371600" cy="11430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rPr>
              <a:t>「望ましい」</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rPr>
              <a:t>業務プロセスでは効率が悪い</a:t>
            </a:r>
          </a:p>
        </p:txBody>
      </p:sp>
      <p:sp>
        <p:nvSpPr>
          <p:cNvPr id="90" name="角丸四角形吹き出し 89"/>
          <p:cNvSpPr/>
          <p:nvPr/>
        </p:nvSpPr>
        <p:spPr bwMode="auto">
          <a:xfrm>
            <a:off x="3131840" y="4293096"/>
            <a:ext cx="1585664" cy="540060"/>
          </a:xfrm>
          <a:prstGeom prst="wedgeRoundRectCallout">
            <a:avLst>
              <a:gd name="adj1" fmla="val -4807"/>
              <a:gd name="adj2" fmla="val 87475"/>
              <a:gd name="adj3" fmla="val 16667"/>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smtClean="0">
                <a:ln>
                  <a:noFill/>
                </a:ln>
                <a:solidFill>
                  <a:schemeClr val="bg1"/>
                </a:solidFill>
                <a:effectLst/>
                <a:latin typeface="+mn-lt"/>
                <a:ea typeface="+mn-ea"/>
              </a:rPr>
              <a:t>オーバーヘッド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smtClean="0">
                <a:ln>
                  <a:noFill/>
                </a:ln>
                <a:solidFill>
                  <a:schemeClr val="bg1"/>
                </a:solidFill>
                <a:effectLst/>
                <a:latin typeface="+mn-lt"/>
                <a:ea typeface="+mn-ea"/>
              </a:rPr>
              <a:t>の低減</a:t>
            </a:r>
          </a:p>
        </p:txBody>
      </p:sp>
      <p:pic>
        <p:nvPicPr>
          <p:cNvPr id="7" name="図 6" descr="MC90043488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140968"/>
            <a:ext cx="1224136" cy="1224136"/>
          </a:xfrm>
          <a:prstGeom prst="rect">
            <a:avLst/>
          </a:prstGeom>
        </p:spPr>
      </p:pic>
      <p:pic>
        <p:nvPicPr>
          <p:cNvPr id="8" name="図 7" descr="MC9004339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140968"/>
            <a:ext cx="1296144" cy="1296144"/>
          </a:xfrm>
          <a:prstGeom prst="rect">
            <a:avLst/>
          </a:prstGeom>
        </p:spPr>
      </p:pic>
    </p:spTree>
    <p:extLst>
      <p:ext uri="{BB962C8B-B14F-4D97-AF65-F5344CB8AC3E}">
        <p14:creationId xmlns:p14="http://schemas.microsoft.com/office/powerpoint/2010/main" val="37120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fltVal val="0"/>
                                          </p:val>
                                        </p:tav>
                                        <p:tav tm="100000">
                                          <p:val>
                                            <p:strVal val="#ppt_h"/>
                                          </p:val>
                                        </p:tav>
                                      </p:tavLst>
                                    </p:anim>
                                    <p:animEffect transition="in" filter="fade">
                                      <p:cBhvr>
                                        <p:cTn id="14" dur="500"/>
                                        <p:tgtEl>
                                          <p:spTgt spid="10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down)">
                                      <p:cBhvr>
                                        <p:cTn id="24" dur="5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500" fill="hold"/>
                                        <p:tgtEl>
                                          <p:spTgt spid="106"/>
                                        </p:tgtEl>
                                        <p:attrNameLst>
                                          <p:attrName>ppt_w</p:attrName>
                                        </p:attrNameLst>
                                      </p:cBhvr>
                                      <p:tavLst>
                                        <p:tav tm="0">
                                          <p:val>
                                            <p:fltVal val="0"/>
                                          </p:val>
                                        </p:tav>
                                        <p:tav tm="100000">
                                          <p:val>
                                            <p:strVal val="#ppt_w"/>
                                          </p:val>
                                        </p:tav>
                                      </p:tavLst>
                                    </p:anim>
                                    <p:anim calcmode="lin" valueType="num">
                                      <p:cBhvr>
                                        <p:cTn id="30" dur="500" fill="hold"/>
                                        <p:tgtEl>
                                          <p:spTgt spid="106"/>
                                        </p:tgtEl>
                                        <p:attrNameLst>
                                          <p:attrName>ppt_h</p:attrName>
                                        </p:attrNameLst>
                                      </p:cBhvr>
                                      <p:tavLst>
                                        <p:tav tm="0">
                                          <p:val>
                                            <p:fltVal val="0"/>
                                          </p:val>
                                        </p:tav>
                                        <p:tav tm="100000">
                                          <p:val>
                                            <p:strVal val="#ppt_h"/>
                                          </p:val>
                                        </p:tav>
                                      </p:tavLst>
                                    </p:anim>
                                    <p:animEffect transition="in" filter="fade">
                                      <p:cBhvr>
                                        <p:cTn id="31" dur="5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467544" y="2132856"/>
            <a:ext cx="2664296" cy="2880320"/>
          </a:xfrm>
          <a:prstGeom prst="roundRect">
            <a:avLst>
              <a:gd name="adj" fmla="val 0"/>
            </a:avLst>
          </a:prstGeom>
          <a:solidFill>
            <a:schemeClr val="accent1">
              <a:lumMod val="20000"/>
              <a:lumOff val="80000"/>
            </a:schemeClr>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6" name="図表 15"/>
          <p:cNvGraphicFramePr/>
          <p:nvPr>
            <p:extLst>
              <p:ext uri="{D42A27DB-BD31-4B8C-83A1-F6EECF244321}">
                <p14:modId xmlns:p14="http://schemas.microsoft.com/office/powerpoint/2010/main" val="72170792"/>
              </p:ext>
            </p:extLst>
          </p:nvPr>
        </p:nvGraphicFramePr>
        <p:xfrm>
          <a:off x="4286794" y="2165332"/>
          <a:ext cx="5357850"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3" name="タイトル 3"/>
          <p:cNvSpPr>
            <a:spLocks noGrp="1"/>
          </p:cNvSpPr>
          <p:nvPr>
            <p:ph type="title"/>
          </p:nvPr>
        </p:nvSpPr>
        <p:spPr/>
        <p:txBody>
          <a:bodyPr/>
          <a:lstStyle/>
          <a:p>
            <a:r>
              <a:rPr lang="en-US" altLang="ja-JP" smtClean="0"/>
              <a:t>BPR</a:t>
            </a:r>
            <a:r>
              <a:rPr lang="ja-JP" altLang="en-US" smtClean="0"/>
              <a:t>から</a:t>
            </a:r>
            <a:r>
              <a:rPr lang="en-US" altLang="ja-JP" smtClean="0"/>
              <a:t>BPM</a:t>
            </a:r>
            <a:r>
              <a:rPr lang="ja-JP" altLang="en-US" smtClean="0"/>
              <a:t>へ</a:t>
            </a:r>
          </a:p>
        </p:txBody>
      </p:sp>
      <p:sp>
        <p:nvSpPr>
          <p:cNvPr id="24585" name="角丸四角形 22"/>
          <p:cNvSpPr>
            <a:spLocks noChangeArrowheads="1"/>
          </p:cNvSpPr>
          <p:nvPr/>
        </p:nvSpPr>
        <p:spPr bwMode="auto">
          <a:xfrm>
            <a:off x="6287058" y="3308340"/>
            <a:ext cx="1357322" cy="571504"/>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en-US" altLang="ja-JP" sz="2800" dirty="0">
                <a:solidFill>
                  <a:srgbClr val="FFFFFF"/>
                </a:solidFill>
                <a:latin typeface="+mn-lt"/>
                <a:ea typeface="+mn-ea"/>
              </a:rPr>
              <a:t>BPM</a:t>
            </a:r>
            <a:endParaRPr kumimoji="0" lang="ja-JP" altLang="en-US" sz="2800" dirty="0">
              <a:solidFill>
                <a:srgbClr val="FFFFFF"/>
              </a:solidFill>
              <a:latin typeface="+mn-lt"/>
              <a:ea typeface="+mn-ea"/>
            </a:endParaRPr>
          </a:p>
        </p:txBody>
      </p:sp>
      <p:sp>
        <p:nvSpPr>
          <p:cNvPr id="7190" name="正方形/長方形 18"/>
          <p:cNvSpPr>
            <a:spLocks noChangeArrowheads="1"/>
          </p:cNvSpPr>
          <p:nvPr/>
        </p:nvSpPr>
        <p:spPr bwMode="auto">
          <a:xfrm>
            <a:off x="294089" y="3771003"/>
            <a:ext cx="3000375" cy="954107"/>
          </a:xfrm>
          <a:prstGeom prst="rect">
            <a:avLst/>
          </a:prstGeom>
          <a:noFill/>
          <a:ln w="9525">
            <a:noFill/>
            <a:miter lim="800000"/>
            <a:headEnd/>
            <a:tailEnd/>
          </a:ln>
        </p:spPr>
        <p:txBody>
          <a:bodyPr>
            <a:spAutoFit/>
          </a:bodyPr>
          <a:lstStyle/>
          <a:p>
            <a:pPr algn="ctr"/>
            <a:r>
              <a:rPr lang="ja-JP" altLang="en-US" sz="1400" dirty="0" smtClean="0">
                <a:solidFill>
                  <a:srgbClr val="000090"/>
                </a:solidFill>
              </a:rPr>
              <a:t>業務</a:t>
            </a:r>
            <a:r>
              <a:rPr lang="ja-JP" altLang="en-US" sz="1400" dirty="0">
                <a:solidFill>
                  <a:srgbClr val="000090"/>
                </a:solidFill>
              </a:rPr>
              <a:t>内容や業務構造・</a:t>
            </a:r>
            <a:r>
              <a:rPr lang="ja-JP" altLang="en-US" sz="1400" dirty="0" smtClean="0">
                <a:solidFill>
                  <a:srgbClr val="000090"/>
                </a:solidFill>
              </a:rPr>
              <a:t>手順を</a:t>
            </a:r>
            <a:endParaRPr lang="en-US" altLang="ja-JP" sz="1400" dirty="0" smtClean="0">
              <a:solidFill>
                <a:srgbClr val="000090"/>
              </a:solidFill>
            </a:endParaRPr>
          </a:p>
          <a:p>
            <a:pPr algn="ctr"/>
            <a:r>
              <a:rPr lang="ja-JP" altLang="en-US" sz="1400" dirty="0" smtClean="0">
                <a:solidFill>
                  <a:srgbClr val="000090"/>
                </a:solidFill>
              </a:rPr>
              <a:t>根本的</a:t>
            </a:r>
            <a:r>
              <a:rPr lang="ja-JP" altLang="en-US" sz="1400" dirty="0">
                <a:solidFill>
                  <a:srgbClr val="000090"/>
                </a:solidFill>
              </a:rPr>
              <a:t>に見直して売り上げ</a:t>
            </a:r>
            <a:r>
              <a:rPr lang="ja-JP" altLang="en-US" sz="1400" dirty="0" smtClean="0">
                <a:solidFill>
                  <a:srgbClr val="000090"/>
                </a:solidFill>
              </a:rPr>
              <a:t>の</a:t>
            </a:r>
            <a:endParaRPr lang="en-US" altLang="ja-JP" sz="1400" dirty="0" smtClean="0">
              <a:solidFill>
                <a:srgbClr val="000090"/>
              </a:solidFill>
            </a:endParaRPr>
          </a:p>
          <a:p>
            <a:pPr algn="ctr"/>
            <a:r>
              <a:rPr lang="ja-JP" altLang="en-US" sz="1400" dirty="0" smtClean="0">
                <a:solidFill>
                  <a:srgbClr val="000090"/>
                </a:solidFill>
              </a:rPr>
              <a:t>拡大</a:t>
            </a:r>
            <a:r>
              <a:rPr lang="ja-JP" altLang="en-US" sz="1400" dirty="0">
                <a:solidFill>
                  <a:srgbClr val="000090"/>
                </a:solidFill>
              </a:rPr>
              <a:t>やコスト削減を</a:t>
            </a:r>
            <a:r>
              <a:rPr lang="ja-JP" altLang="en-US" sz="1400" dirty="0" smtClean="0">
                <a:solidFill>
                  <a:srgbClr val="000090"/>
                </a:solidFill>
              </a:rPr>
              <a:t>目指す</a:t>
            </a:r>
            <a:endParaRPr lang="en-US" altLang="ja-JP" sz="1400" dirty="0" smtClean="0">
              <a:solidFill>
                <a:srgbClr val="000090"/>
              </a:solidFill>
            </a:endParaRPr>
          </a:p>
          <a:p>
            <a:pPr algn="ctr"/>
            <a:r>
              <a:rPr lang="ja-JP" altLang="en-US" sz="1400" dirty="0" smtClean="0">
                <a:solidFill>
                  <a:srgbClr val="000090"/>
                </a:solidFill>
              </a:rPr>
              <a:t>一連</a:t>
            </a:r>
            <a:r>
              <a:rPr lang="ja-JP" altLang="en-US" sz="1400" dirty="0">
                <a:solidFill>
                  <a:srgbClr val="000090"/>
                </a:solidFill>
              </a:rPr>
              <a:t>の活動</a:t>
            </a:r>
            <a:endParaRPr lang="ja-JP" altLang="en-US" sz="1400" dirty="0">
              <a:solidFill>
                <a:srgbClr val="000090"/>
              </a:solidFill>
              <a:latin typeface="+mn-lt"/>
              <a:ea typeface="+mn-ea"/>
            </a:endParaRPr>
          </a:p>
        </p:txBody>
      </p:sp>
      <p:sp>
        <p:nvSpPr>
          <p:cNvPr id="11" name="角丸四角形 22"/>
          <p:cNvSpPr>
            <a:spLocks noChangeArrowheads="1"/>
          </p:cNvSpPr>
          <p:nvPr/>
        </p:nvSpPr>
        <p:spPr bwMode="auto">
          <a:xfrm>
            <a:off x="1115616" y="2736836"/>
            <a:ext cx="1357322" cy="571504"/>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en-US" altLang="ja-JP" sz="2800" smtClean="0">
                <a:solidFill>
                  <a:srgbClr val="FFFFFF"/>
                </a:solidFill>
                <a:latin typeface="+mn-lt"/>
                <a:ea typeface="+mn-ea"/>
              </a:rPr>
              <a:t>BPR</a:t>
            </a:r>
            <a:endParaRPr kumimoji="0" lang="ja-JP" altLang="en-US" sz="2800" dirty="0">
              <a:solidFill>
                <a:srgbClr val="FFFFFF"/>
              </a:solidFill>
              <a:latin typeface="+mn-lt"/>
              <a:ea typeface="+mn-ea"/>
            </a:endParaRPr>
          </a:p>
        </p:txBody>
      </p:sp>
      <p:sp>
        <p:nvSpPr>
          <p:cNvPr id="2" name="右矢印 1"/>
          <p:cNvSpPr/>
          <p:nvPr/>
        </p:nvSpPr>
        <p:spPr bwMode="auto">
          <a:xfrm>
            <a:off x="3491880" y="2132856"/>
            <a:ext cx="1656184" cy="2736304"/>
          </a:xfrm>
          <a:prstGeom prst="rightArrow">
            <a:avLst>
              <a:gd name="adj1" fmla="val 67328"/>
              <a:gd name="adj2" fmla="val 5000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FFFFFF"/>
              </a:solidFill>
              <a:effectLst/>
              <a:latin typeface="+mn-lt"/>
              <a:ea typeface="+mn-ea"/>
            </a:endParaRPr>
          </a:p>
        </p:txBody>
      </p:sp>
      <p:sp>
        <p:nvSpPr>
          <p:cNvPr id="23" name="正方形/長方形 18"/>
          <p:cNvSpPr>
            <a:spLocks noChangeArrowheads="1"/>
          </p:cNvSpPr>
          <p:nvPr/>
        </p:nvSpPr>
        <p:spPr bwMode="auto">
          <a:xfrm>
            <a:off x="3491880" y="2996952"/>
            <a:ext cx="1362739" cy="1015663"/>
          </a:xfrm>
          <a:prstGeom prst="rect">
            <a:avLst/>
          </a:prstGeom>
          <a:noFill/>
          <a:ln w="9525">
            <a:noFill/>
            <a:miter lim="800000"/>
            <a:headEnd/>
            <a:tailEnd/>
          </a:ln>
        </p:spPr>
        <p:txBody>
          <a:bodyPr wrap="square">
            <a:spAutoFit/>
          </a:bodyPr>
          <a:lstStyle/>
          <a:p>
            <a:pPr algn="ctr"/>
            <a:r>
              <a:rPr lang="en-US" altLang="ja-JP" sz="2000" dirty="0" smtClean="0">
                <a:solidFill>
                  <a:srgbClr val="FFFFFF"/>
                </a:solidFill>
                <a:latin typeface="+mn-lt"/>
                <a:ea typeface="+mn-ea"/>
              </a:rPr>
              <a:t>BPR</a:t>
            </a:r>
            <a:r>
              <a:rPr lang="ja-JP" altLang="en-US" sz="2000" dirty="0" smtClean="0">
                <a:solidFill>
                  <a:srgbClr val="FFFFFF"/>
                </a:solidFill>
                <a:latin typeface="+mn-lt"/>
                <a:ea typeface="+mn-ea"/>
              </a:rPr>
              <a:t>継続のための仕組み</a:t>
            </a:r>
            <a:endParaRPr lang="ja-JP" altLang="en-US" sz="2000" dirty="0">
              <a:solidFill>
                <a:srgbClr val="FFFFFF"/>
              </a:solidFill>
              <a:latin typeface="+mn-lt"/>
              <a:ea typeface="+mn-ea"/>
            </a:endParaRPr>
          </a:p>
        </p:txBody>
      </p:sp>
    </p:spTree>
    <p:extLst>
      <p:ext uri="{BB962C8B-B14F-4D97-AF65-F5344CB8AC3E}">
        <p14:creationId xmlns:p14="http://schemas.microsoft.com/office/powerpoint/2010/main" val="14960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190"/>
                                        </p:tgtEl>
                                        <p:attrNameLst>
                                          <p:attrName>style.visibility</p:attrName>
                                        </p:attrNameLst>
                                      </p:cBhvr>
                                      <p:to>
                                        <p:strVal val="visible"/>
                                      </p:to>
                                    </p:set>
                                    <p:anim calcmode="lin" valueType="num">
                                      <p:cBhvr additive="base">
                                        <p:cTn id="14" dur="500" fill="hold"/>
                                        <p:tgtEl>
                                          <p:spTgt spid="7190"/>
                                        </p:tgtEl>
                                        <p:attrNameLst>
                                          <p:attrName>ppt_x</p:attrName>
                                        </p:attrNameLst>
                                      </p:cBhvr>
                                      <p:tavLst>
                                        <p:tav tm="0">
                                          <p:val>
                                            <p:strVal val="#ppt_x"/>
                                          </p:val>
                                        </p:tav>
                                        <p:tav tm="100000">
                                          <p:val>
                                            <p:strVal val="#ppt_x"/>
                                          </p:val>
                                        </p:tav>
                                      </p:tavLst>
                                    </p:anim>
                                    <p:anim calcmode="lin" valueType="num">
                                      <p:cBhvr additive="base">
                                        <p:cTn id="15" dur="500" fill="hold"/>
                                        <p:tgtEl>
                                          <p:spTgt spid="719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585"/>
                                        </p:tgtEl>
                                        <p:attrNameLst>
                                          <p:attrName>style.visibility</p:attrName>
                                        </p:attrNameLst>
                                      </p:cBhvr>
                                      <p:to>
                                        <p:strVal val="visible"/>
                                      </p:to>
                                    </p:set>
                                    <p:anim calcmode="lin" valueType="num">
                                      <p:cBhvr>
                                        <p:cTn id="35" dur="500" fill="hold"/>
                                        <p:tgtEl>
                                          <p:spTgt spid="24585"/>
                                        </p:tgtEl>
                                        <p:attrNameLst>
                                          <p:attrName>ppt_w</p:attrName>
                                        </p:attrNameLst>
                                      </p:cBhvr>
                                      <p:tavLst>
                                        <p:tav tm="0">
                                          <p:val>
                                            <p:fltVal val="0"/>
                                          </p:val>
                                        </p:tav>
                                        <p:tav tm="100000">
                                          <p:val>
                                            <p:strVal val="#ppt_w"/>
                                          </p:val>
                                        </p:tav>
                                      </p:tavLst>
                                    </p:anim>
                                    <p:anim calcmode="lin" valueType="num">
                                      <p:cBhvr>
                                        <p:cTn id="36" dur="500" fill="hold"/>
                                        <p:tgtEl>
                                          <p:spTgt spid="24585"/>
                                        </p:tgtEl>
                                        <p:attrNameLst>
                                          <p:attrName>ppt_h</p:attrName>
                                        </p:attrNameLst>
                                      </p:cBhvr>
                                      <p:tavLst>
                                        <p:tav tm="0">
                                          <p:val>
                                            <p:fltVal val="0"/>
                                          </p:val>
                                        </p:tav>
                                        <p:tav tm="100000">
                                          <p:val>
                                            <p:strVal val="#ppt_h"/>
                                          </p:val>
                                        </p:tav>
                                      </p:tavLst>
                                    </p:anim>
                                    <p:animEffect transition="in" filter="fade">
                                      <p:cBhvr>
                                        <p:cTn id="37" dur="500"/>
                                        <p:tgtEl>
                                          <p:spTgt spid="24585"/>
                                        </p:tgtEl>
                                      </p:cBhvr>
                                    </p:animEffect>
                                  </p:childTnLst>
                                </p:cTn>
                              </p:par>
                            </p:childTnLst>
                          </p:cTn>
                        </p:par>
                        <p:par>
                          <p:cTn id="38" fill="hold">
                            <p:stCondLst>
                              <p:cond delay="5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6" grpId="0">
        <p:bldAsOne/>
      </p:bldGraphic>
      <p:bldP spid="24585" grpId="0" animBg="1"/>
      <p:bldP spid="7190" grpId="0"/>
      <p:bldP spid="11" grpId="0" animBg="1"/>
      <p:bldP spid="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143992" y="1905000"/>
            <a:ext cx="2233551" cy="2388672"/>
            <a:chOff x="3143992" y="1905000"/>
            <a:chExt cx="2233551" cy="2388672"/>
          </a:xfrm>
        </p:grpSpPr>
        <p:sp>
          <p:nvSpPr>
            <p:cNvPr id="187" name="角丸四角形 186"/>
            <p:cNvSpPr/>
            <p:nvPr/>
          </p:nvSpPr>
          <p:spPr bwMode="auto">
            <a:xfrm>
              <a:off x="3143992" y="3352800"/>
              <a:ext cx="2233551" cy="940872"/>
            </a:xfrm>
            <a:prstGeom prst="roundRect">
              <a:avLst>
                <a:gd name="adj" fmla="val 9267"/>
              </a:avLst>
            </a:prstGeom>
            <a:solidFill>
              <a:srgbClr val="CCFF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角丸四角形 68"/>
            <p:cNvSpPr/>
            <p:nvPr/>
          </p:nvSpPr>
          <p:spPr bwMode="auto">
            <a:xfrm>
              <a:off x="3296392"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業務</a:t>
              </a:r>
            </a:p>
          </p:txBody>
        </p:sp>
        <p:sp>
          <p:nvSpPr>
            <p:cNvPr id="71" name="角丸四角形 70"/>
            <p:cNvSpPr/>
            <p:nvPr/>
          </p:nvSpPr>
          <p:spPr bwMode="auto">
            <a:xfrm>
              <a:off x="3982192"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74" name="角丸四角形 73"/>
            <p:cNvSpPr/>
            <p:nvPr/>
          </p:nvSpPr>
          <p:spPr bwMode="auto">
            <a:xfrm>
              <a:off x="4691743"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75" name="角丸四角形 74"/>
            <p:cNvSpPr/>
            <p:nvPr/>
          </p:nvSpPr>
          <p:spPr bwMode="auto">
            <a:xfrm>
              <a:off x="3296392" y="36576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7" name="角丸四角形 76"/>
            <p:cNvSpPr/>
            <p:nvPr/>
          </p:nvSpPr>
          <p:spPr bwMode="auto">
            <a:xfrm>
              <a:off x="3982192" y="36576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8" name="角丸四角形 87"/>
            <p:cNvSpPr/>
            <p:nvPr/>
          </p:nvSpPr>
          <p:spPr bwMode="auto">
            <a:xfrm>
              <a:off x="4691743" y="36576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14" name="直線矢印コネクタ 113"/>
            <p:cNvCxnSpPr>
              <a:stCxn id="69" idx="2"/>
              <a:endCxn id="75" idx="0"/>
            </p:cNvCxnSpPr>
            <p:nvPr/>
          </p:nvCxnSpPr>
          <p:spPr bwMode="auto">
            <a:xfrm>
              <a:off x="3524992"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矢印コネクタ 114"/>
            <p:cNvCxnSpPr>
              <a:stCxn id="71" idx="2"/>
              <a:endCxn id="77" idx="0"/>
            </p:cNvCxnSpPr>
            <p:nvPr/>
          </p:nvCxnSpPr>
          <p:spPr bwMode="auto">
            <a:xfrm>
              <a:off x="4210792"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矢印コネクタ 115"/>
            <p:cNvCxnSpPr>
              <a:stCxn id="74" idx="2"/>
              <a:endCxn id="88" idx="0"/>
            </p:cNvCxnSpPr>
            <p:nvPr/>
          </p:nvCxnSpPr>
          <p:spPr bwMode="auto">
            <a:xfrm>
              <a:off x="4920343"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タイトル 1"/>
          <p:cNvSpPr>
            <a:spLocks noGrp="1"/>
          </p:cNvSpPr>
          <p:nvPr>
            <p:ph type="title"/>
          </p:nvPr>
        </p:nvSpPr>
        <p:spPr>
          <a:xfrm>
            <a:off x="152400" y="152400"/>
            <a:ext cx="8991600" cy="533400"/>
          </a:xfrm>
        </p:spPr>
        <p:txBody>
          <a:bodyPr/>
          <a:lstStyle/>
          <a:p>
            <a:r>
              <a:rPr kumimoji="1" lang="ja-JP" altLang="en-US" sz="2800" dirty="0" smtClean="0"/>
              <a:t>分散化・ダウンサイジングによって何が起こったか？</a:t>
            </a:r>
            <a:endParaRPr kumimoji="1" lang="ja-JP" altLang="en-US" sz="2800" dirty="0"/>
          </a:p>
        </p:txBody>
      </p:sp>
      <p:grpSp>
        <p:nvGrpSpPr>
          <p:cNvPr id="7" name="グループ化 6"/>
          <p:cNvGrpSpPr/>
          <p:nvPr/>
        </p:nvGrpSpPr>
        <p:grpSpPr>
          <a:xfrm>
            <a:off x="3143992" y="2362200"/>
            <a:ext cx="2690751" cy="3429000"/>
            <a:chOff x="3143992" y="2362200"/>
            <a:chExt cx="2690751" cy="3429000"/>
          </a:xfrm>
        </p:grpSpPr>
        <p:sp>
          <p:nvSpPr>
            <p:cNvPr id="185" name="角丸四角形 184"/>
            <p:cNvSpPr/>
            <p:nvPr/>
          </p:nvSpPr>
          <p:spPr bwMode="auto">
            <a:xfrm>
              <a:off x="3143992" y="4850328"/>
              <a:ext cx="2233551" cy="940872"/>
            </a:xfrm>
            <a:prstGeom prst="roundRect">
              <a:avLst>
                <a:gd name="adj" fmla="val 9267"/>
              </a:avLst>
            </a:prstGeom>
            <a:solidFill>
              <a:srgbClr val="FFFFCC"/>
            </a:solidFill>
            <a:ln w="38100" cap="flat" cmpd="sng" algn="ctr">
              <a:solidFill>
                <a:srgbClr val="F6D92E"/>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角丸四角形 63"/>
            <p:cNvSpPr/>
            <p:nvPr/>
          </p:nvSpPr>
          <p:spPr bwMode="auto">
            <a:xfrm>
              <a:off x="3372592" y="3848100"/>
              <a:ext cx="457200" cy="381000"/>
            </a:xfrm>
            <a:prstGeom prst="roundRect">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chemeClr val="bg1"/>
                  </a:solidFill>
                  <a:latin typeface="Arial" charset="0"/>
                  <a:ea typeface="HG丸ｺﾞｼｯｸM-PRO" pitchFamily="50" charset="-128"/>
                </a:rPr>
                <a:t>SUB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93" name="角丸四角形 92"/>
            <p:cNvSpPr/>
            <p:nvPr/>
          </p:nvSpPr>
          <p:spPr bwMode="auto">
            <a:xfrm>
              <a:off x="4082143" y="3848100"/>
              <a:ext cx="457200" cy="381000"/>
            </a:xfrm>
            <a:prstGeom prst="roundRect">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chemeClr val="bg1"/>
                  </a:solidFill>
                  <a:latin typeface="Arial" charset="0"/>
                  <a:ea typeface="HG丸ｺﾞｼｯｸM-PRO" pitchFamily="50" charset="-128"/>
                </a:rPr>
                <a:t>SUB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96" name="角丸四角形 95"/>
            <p:cNvSpPr/>
            <p:nvPr/>
          </p:nvSpPr>
          <p:spPr bwMode="auto">
            <a:xfrm>
              <a:off x="4767943" y="3848100"/>
              <a:ext cx="457200" cy="381000"/>
            </a:xfrm>
            <a:prstGeom prst="roundRect">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chemeClr val="bg1"/>
                  </a:solidFill>
                  <a:latin typeface="Arial" charset="0"/>
                  <a:ea typeface="HG丸ｺﾞｼｯｸM-PRO" pitchFamily="50" charset="-128"/>
                </a:rPr>
                <a:t>SUB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109" name="角丸四角形 108"/>
            <p:cNvSpPr/>
            <p:nvPr/>
          </p:nvSpPr>
          <p:spPr bwMode="auto">
            <a:xfrm>
              <a:off x="3296392" y="5155128"/>
              <a:ext cx="457200" cy="381000"/>
            </a:xfrm>
            <a:prstGeom prst="roundRect">
              <a:avLst/>
            </a:prstGeom>
            <a:solidFill>
              <a:srgbClr val="66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部門</a:t>
              </a: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110" name="角丸四角形 109"/>
            <p:cNvSpPr/>
            <p:nvPr/>
          </p:nvSpPr>
          <p:spPr bwMode="auto">
            <a:xfrm>
              <a:off x="4005943" y="5155128"/>
              <a:ext cx="457200" cy="381000"/>
            </a:xfrm>
            <a:prstGeom prst="roundRect">
              <a:avLst/>
            </a:prstGeom>
            <a:solidFill>
              <a:srgbClr val="66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charset="0"/>
                  <a:ea typeface="HG丸ｺﾞｼｯｸM-PRO" pitchFamily="50" charset="-128"/>
                </a:rPr>
                <a:t>部門</a:t>
              </a:r>
              <a:endParaRPr kumimoji="0" lang="en-US" altLang="ja-JP" sz="800" dirty="0" smtClean="0">
                <a:solidFill>
                  <a:schemeClr val="bg1"/>
                </a:solidFill>
                <a:latin typeface="Arial" charset="0"/>
                <a:ea typeface="HG丸ｺﾞｼｯｸM-PRO" pitchFamily="50" charset="-128"/>
              </a:endParaRP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111" name="角丸四角形 110"/>
            <p:cNvSpPr/>
            <p:nvPr/>
          </p:nvSpPr>
          <p:spPr bwMode="auto">
            <a:xfrm>
              <a:off x="4691743" y="5155128"/>
              <a:ext cx="457200" cy="381000"/>
            </a:xfrm>
            <a:prstGeom prst="roundRect">
              <a:avLst/>
            </a:prstGeom>
            <a:solidFill>
              <a:srgbClr val="66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部門</a:t>
              </a: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61" name="角丸四角形 60"/>
            <p:cNvSpPr/>
            <p:nvPr/>
          </p:nvSpPr>
          <p:spPr bwMode="auto">
            <a:xfrm>
              <a:off x="3601192" y="2362200"/>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91" name="角丸四角形 90"/>
            <p:cNvSpPr/>
            <p:nvPr/>
          </p:nvSpPr>
          <p:spPr bwMode="auto">
            <a:xfrm>
              <a:off x="4363192" y="2362200"/>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92" name="角丸四角形 91"/>
            <p:cNvSpPr/>
            <p:nvPr/>
          </p:nvSpPr>
          <p:spPr bwMode="auto">
            <a:xfrm>
              <a:off x="4996543" y="2362200"/>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02" name="角丸四角形 101"/>
            <p:cNvSpPr/>
            <p:nvPr/>
          </p:nvSpPr>
          <p:spPr bwMode="auto">
            <a:xfrm>
              <a:off x="3982192" y="2842656"/>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04" name="角丸四角形 103"/>
            <p:cNvSpPr/>
            <p:nvPr/>
          </p:nvSpPr>
          <p:spPr bwMode="auto">
            <a:xfrm>
              <a:off x="4691743" y="2842656"/>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08" name="角丸四角形 107"/>
            <p:cNvSpPr/>
            <p:nvPr/>
          </p:nvSpPr>
          <p:spPr bwMode="auto">
            <a:xfrm>
              <a:off x="5377543" y="2842656"/>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117" name="直線矢印コネクタ 116"/>
            <p:cNvCxnSpPr>
              <a:stCxn id="61" idx="2"/>
              <a:endCxn id="64" idx="0"/>
            </p:cNvCxnSpPr>
            <p:nvPr/>
          </p:nvCxnSpPr>
          <p:spPr bwMode="auto">
            <a:xfrm flipH="1">
              <a:off x="3601192" y="2743200"/>
              <a:ext cx="228600" cy="110490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p:cNvCxnSpPr>
              <a:stCxn id="102" idx="2"/>
              <a:endCxn id="109" idx="0"/>
            </p:cNvCxnSpPr>
            <p:nvPr/>
          </p:nvCxnSpPr>
          <p:spPr bwMode="auto">
            <a:xfrm flipH="1">
              <a:off x="3524992" y="3223656"/>
              <a:ext cx="685800" cy="1931472"/>
            </a:xfrm>
            <a:prstGeom prst="straightConnector1">
              <a:avLst/>
            </a:prstGeom>
            <a:solidFill>
              <a:schemeClr val="bg1"/>
            </a:solidFill>
            <a:ln w="38100" cap="flat" cmpd="sng" algn="ctr">
              <a:solidFill>
                <a:srgbClr val="33CC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矢印コネクタ 118"/>
            <p:cNvCxnSpPr>
              <a:stCxn id="91" idx="2"/>
              <a:endCxn id="93" idx="0"/>
            </p:cNvCxnSpPr>
            <p:nvPr/>
          </p:nvCxnSpPr>
          <p:spPr bwMode="auto">
            <a:xfrm flipH="1">
              <a:off x="4310743" y="2743200"/>
              <a:ext cx="281049" cy="110490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矢印コネクタ 119"/>
            <p:cNvCxnSpPr>
              <a:stCxn id="104" idx="2"/>
              <a:endCxn id="110" idx="0"/>
            </p:cNvCxnSpPr>
            <p:nvPr/>
          </p:nvCxnSpPr>
          <p:spPr bwMode="auto">
            <a:xfrm flipH="1">
              <a:off x="4234543" y="3223656"/>
              <a:ext cx="685800" cy="1931472"/>
            </a:xfrm>
            <a:prstGeom prst="straightConnector1">
              <a:avLst/>
            </a:prstGeom>
            <a:solidFill>
              <a:schemeClr val="bg1"/>
            </a:solidFill>
            <a:ln w="38100" cap="flat" cmpd="sng" algn="ctr">
              <a:solidFill>
                <a:srgbClr val="33CC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矢印コネクタ 120"/>
            <p:cNvCxnSpPr>
              <a:stCxn id="92" idx="2"/>
              <a:endCxn id="96" idx="0"/>
            </p:cNvCxnSpPr>
            <p:nvPr/>
          </p:nvCxnSpPr>
          <p:spPr bwMode="auto">
            <a:xfrm flipH="1">
              <a:off x="4996543" y="2743200"/>
              <a:ext cx="228600" cy="110490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a:stCxn id="108" idx="2"/>
              <a:endCxn id="111" idx="0"/>
            </p:cNvCxnSpPr>
            <p:nvPr/>
          </p:nvCxnSpPr>
          <p:spPr bwMode="auto">
            <a:xfrm flipH="1">
              <a:off x="4920343" y="3223656"/>
              <a:ext cx="685800" cy="1931472"/>
            </a:xfrm>
            <a:prstGeom prst="straightConnector1">
              <a:avLst/>
            </a:prstGeom>
            <a:solidFill>
              <a:schemeClr val="bg1"/>
            </a:solidFill>
            <a:ln w="38100" cap="flat" cmpd="sng" algn="ctr">
              <a:solidFill>
                <a:srgbClr val="33CC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グループ化 8"/>
          <p:cNvGrpSpPr/>
          <p:nvPr/>
        </p:nvGrpSpPr>
        <p:grpSpPr>
          <a:xfrm>
            <a:off x="4756210" y="1219200"/>
            <a:ext cx="4115647" cy="4572000"/>
            <a:chOff x="4756210" y="1219200"/>
            <a:chExt cx="4115647" cy="4572000"/>
          </a:xfrm>
        </p:grpSpPr>
        <p:sp>
          <p:nvSpPr>
            <p:cNvPr id="137" name="角丸四角形 136"/>
            <p:cNvSpPr/>
            <p:nvPr/>
          </p:nvSpPr>
          <p:spPr bwMode="auto">
            <a:xfrm>
              <a:off x="6333506" y="3486150"/>
              <a:ext cx="2538351" cy="2305050"/>
            </a:xfrm>
            <a:prstGeom prst="roundRect">
              <a:avLst>
                <a:gd name="adj" fmla="val 8036"/>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38" name="角丸四角形 137"/>
            <p:cNvSpPr/>
            <p:nvPr/>
          </p:nvSpPr>
          <p:spPr bwMode="auto">
            <a:xfrm>
              <a:off x="6333506"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p:txBody>
        </p:sp>
        <p:sp>
          <p:nvSpPr>
            <p:cNvPr id="139" name="角丸四角形 138"/>
            <p:cNvSpPr/>
            <p:nvPr/>
          </p:nvSpPr>
          <p:spPr bwMode="auto">
            <a:xfrm>
              <a:off x="7019306"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rgbClr val="FFFFFF"/>
                  </a:solidFill>
                  <a:latin typeface="HGP創英角ｺﾞｼｯｸUB" pitchFamily="50" charset="-128"/>
                  <a:ea typeface="HGP創英角ｺﾞｼｯｸUB" pitchFamily="50" charset="-128"/>
                </a:rPr>
                <a:t>業務</a:t>
              </a:r>
            </a:p>
          </p:txBody>
        </p:sp>
        <p:sp>
          <p:nvSpPr>
            <p:cNvPr id="140" name="角丸四角形 139"/>
            <p:cNvSpPr/>
            <p:nvPr/>
          </p:nvSpPr>
          <p:spPr bwMode="auto">
            <a:xfrm>
              <a:off x="7728857"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rgbClr val="FFFFFF"/>
                  </a:solidFill>
                  <a:latin typeface="HGP創英角ｺﾞｼｯｸUB" pitchFamily="50" charset="-128"/>
                  <a:ea typeface="HGP創英角ｺﾞｼｯｸUB" pitchFamily="50" charset="-128"/>
                </a:rPr>
                <a:t>業務</a:t>
              </a:r>
            </a:p>
          </p:txBody>
        </p:sp>
        <p:cxnSp>
          <p:nvCxnSpPr>
            <p:cNvPr id="147" name="直線矢印コネクタ 146"/>
            <p:cNvCxnSpPr>
              <a:stCxn id="138" idx="2"/>
            </p:cNvCxnSpPr>
            <p:nvPr/>
          </p:nvCxnSpPr>
          <p:spPr bwMode="auto">
            <a:xfrm>
              <a:off x="6562106" y="2286000"/>
              <a:ext cx="0" cy="120015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p:cNvCxnSpPr>
              <a:stCxn id="139" idx="2"/>
            </p:cNvCxnSpPr>
            <p:nvPr/>
          </p:nvCxnSpPr>
          <p:spPr bwMode="auto">
            <a:xfrm>
              <a:off x="7247906" y="2286000"/>
              <a:ext cx="0" cy="120015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線矢印コネクタ 148"/>
            <p:cNvCxnSpPr/>
            <p:nvPr/>
          </p:nvCxnSpPr>
          <p:spPr bwMode="auto">
            <a:xfrm>
              <a:off x="7961415" y="2293422"/>
              <a:ext cx="0" cy="1192728"/>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角丸四角形 140"/>
            <p:cNvSpPr/>
            <p:nvPr/>
          </p:nvSpPr>
          <p:spPr bwMode="auto">
            <a:xfrm>
              <a:off x="6638306" y="2362200"/>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2" name="角丸四角形 141"/>
            <p:cNvSpPr/>
            <p:nvPr/>
          </p:nvSpPr>
          <p:spPr bwMode="auto">
            <a:xfrm>
              <a:off x="7367649" y="2362200"/>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3" name="角丸四角形 142"/>
            <p:cNvSpPr/>
            <p:nvPr/>
          </p:nvSpPr>
          <p:spPr bwMode="auto">
            <a:xfrm>
              <a:off x="8033657" y="2362200"/>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4" name="角丸四角形 143"/>
            <p:cNvSpPr/>
            <p:nvPr/>
          </p:nvSpPr>
          <p:spPr bwMode="auto">
            <a:xfrm>
              <a:off x="7019306" y="2842656"/>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5" name="角丸四角形 144"/>
            <p:cNvSpPr/>
            <p:nvPr/>
          </p:nvSpPr>
          <p:spPr bwMode="auto">
            <a:xfrm>
              <a:off x="7728857" y="2842656"/>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6" name="角丸四角形 145"/>
            <p:cNvSpPr/>
            <p:nvPr/>
          </p:nvSpPr>
          <p:spPr bwMode="auto">
            <a:xfrm>
              <a:off x="8414657" y="2842656"/>
              <a:ext cx="457200" cy="381000"/>
            </a:xfrm>
            <a:prstGeom prst="roundRect">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cxnSp>
          <p:nvCxnSpPr>
            <p:cNvPr id="150" name="直線矢印コネクタ 149"/>
            <p:cNvCxnSpPr/>
            <p:nvPr/>
          </p:nvCxnSpPr>
          <p:spPr bwMode="auto">
            <a:xfrm>
              <a:off x="6870864" y="2750622"/>
              <a:ext cx="0" cy="735528"/>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142" idx="2"/>
              <a:endCxn id="137" idx="0"/>
            </p:cNvCxnSpPr>
            <p:nvPr/>
          </p:nvCxnSpPr>
          <p:spPr bwMode="auto">
            <a:xfrm>
              <a:off x="7596249" y="2743200"/>
              <a:ext cx="6433" cy="74295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直線矢印コネクタ 153"/>
            <p:cNvCxnSpPr>
              <a:stCxn id="143" idx="2"/>
            </p:cNvCxnSpPr>
            <p:nvPr/>
          </p:nvCxnSpPr>
          <p:spPr bwMode="auto">
            <a:xfrm>
              <a:off x="8262257" y="2743200"/>
              <a:ext cx="3958" cy="74295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線矢印コネクタ 154"/>
            <p:cNvCxnSpPr/>
            <p:nvPr/>
          </p:nvCxnSpPr>
          <p:spPr bwMode="auto">
            <a:xfrm>
              <a:off x="8643257" y="3223656"/>
              <a:ext cx="3958" cy="262494"/>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フローチャート : 磁気ディスク 162"/>
            <p:cNvSpPr/>
            <p:nvPr/>
          </p:nvSpPr>
          <p:spPr bwMode="auto">
            <a:xfrm>
              <a:off x="7102062" y="4186608"/>
              <a:ext cx="943718" cy="904133"/>
            </a:xfrm>
            <a:prstGeom prst="flowChartMagneticDisk">
              <a:avLst/>
            </a:prstGeom>
            <a:ln>
              <a:solidFill>
                <a:schemeClr val="bg1">
                  <a:lumMod val="65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統合マスター</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4" name="角丸四角形 163"/>
            <p:cNvSpPr/>
            <p:nvPr/>
          </p:nvSpPr>
          <p:spPr bwMode="auto">
            <a:xfrm>
              <a:off x="6550972" y="3634344"/>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7" name="角丸四角形 166"/>
            <p:cNvSpPr/>
            <p:nvPr/>
          </p:nvSpPr>
          <p:spPr bwMode="auto">
            <a:xfrm>
              <a:off x="7119257" y="3634344"/>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8" name="角丸四角形 167"/>
            <p:cNvSpPr/>
            <p:nvPr/>
          </p:nvSpPr>
          <p:spPr bwMode="auto">
            <a:xfrm>
              <a:off x="7656615" y="3634344"/>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9" name="角丸四角形 168"/>
            <p:cNvSpPr/>
            <p:nvPr/>
          </p:nvSpPr>
          <p:spPr bwMode="auto">
            <a:xfrm>
              <a:off x="8174923" y="3627417"/>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0" name="角丸四角形 169"/>
            <p:cNvSpPr/>
            <p:nvPr/>
          </p:nvSpPr>
          <p:spPr bwMode="auto">
            <a:xfrm>
              <a:off x="6562106" y="5219700"/>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1" name="角丸四角形 170"/>
            <p:cNvSpPr/>
            <p:nvPr/>
          </p:nvSpPr>
          <p:spPr bwMode="auto">
            <a:xfrm>
              <a:off x="7097734" y="5235534"/>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2" name="角丸四角形 171"/>
            <p:cNvSpPr/>
            <p:nvPr/>
          </p:nvSpPr>
          <p:spPr bwMode="auto">
            <a:xfrm>
              <a:off x="7635092" y="5235534"/>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3" name="角丸四角形 172"/>
            <p:cNvSpPr/>
            <p:nvPr/>
          </p:nvSpPr>
          <p:spPr bwMode="auto">
            <a:xfrm>
              <a:off x="8174923" y="5235534"/>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4" name="角丸四角形 173"/>
            <p:cNvSpPr/>
            <p:nvPr/>
          </p:nvSpPr>
          <p:spPr bwMode="auto">
            <a:xfrm>
              <a:off x="8153400" y="4164528"/>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5" name="角丸四角形 174"/>
            <p:cNvSpPr/>
            <p:nvPr/>
          </p:nvSpPr>
          <p:spPr bwMode="auto">
            <a:xfrm>
              <a:off x="8153400" y="4697928"/>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6" name="角丸四角形 175"/>
            <p:cNvSpPr/>
            <p:nvPr/>
          </p:nvSpPr>
          <p:spPr bwMode="auto">
            <a:xfrm>
              <a:off x="6562106" y="4164528"/>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7" name="角丸四角形 176"/>
            <p:cNvSpPr/>
            <p:nvPr/>
          </p:nvSpPr>
          <p:spPr bwMode="auto">
            <a:xfrm>
              <a:off x="6562106" y="4697928"/>
              <a:ext cx="457200" cy="381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91" name="右矢印 190"/>
            <p:cNvSpPr/>
            <p:nvPr/>
          </p:nvSpPr>
          <p:spPr bwMode="auto">
            <a:xfrm>
              <a:off x="5453744" y="4008417"/>
              <a:ext cx="794656" cy="1146711"/>
            </a:xfrm>
            <a:prstGeom prst="rightArrow">
              <a:avLst>
                <a:gd name="adj1" fmla="val 64498"/>
                <a:gd name="adj2" fmla="val 50000"/>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93" name="テキスト ボックス 192"/>
            <p:cNvSpPr txBox="1"/>
            <p:nvPr/>
          </p:nvSpPr>
          <p:spPr>
            <a:xfrm>
              <a:off x="4756210" y="4258606"/>
              <a:ext cx="1377300" cy="646331"/>
            </a:xfrm>
            <a:prstGeom prst="rect">
              <a:avLst/>
            </a:prstGeom>
            <a:noFill/>
          </p:spPr>
          <p:txBody>
            <a:bodyPr wrap="none" rtlCol="0">
              <a:spAutoFit/>
            </a:bodyPr>
            <a:lstStyle/>
            <a:p>
              <a:pPr algn="r"/>
              <a:r>
                <a:rPr lang="ja-JP" altLang="en-US" sz="1000" dirty="0" smtClean="0">
                  <a:solidFill>
                    <a:srgbClr val="FFFFFF"/>
                  </a:solidFill>
                  <a:latin typeface="HGP創英角ｺﾞｼｯｸUB" pitchFamily="50" charset="-128"/>
                  <a:ea typeface="HGP創英角ｺﾞｼｯｸUB" pitchFamily="50" charset="-128"/>
                </a:rPr>
                <a:t>部分最適</a:t>
              </a:r>
            </a:p>
            <a:p>
              <a:pPr algn="r"/>
              <a:r>
                <a:rPr kumimoji="1" lang="ja-JP" altLang="en-US" sz="800" dirty="0" smtClean="0">
                  <a:solidFill>
                    <a:srgbClr val="FFFFFF"/>
                  </a:solidFill>
                  <a:latin typeface="HGP創英角ｺﾞｼｯｸUB" pitchFamily="50" charset="-128"/>
                  <a:ea typeface="HGP創英角ｺﾞｼｯｸUB" pitchFamily="50" charset="-128"/>
                </a:rPr>
                <a:t>から</a:t>
              </a:r>
            </a:p>
            <a:p>
              <a:pPr algn="r"/>
              <a:r>
                <a:rPr kumimoji="1" lang="ja-JP" altLang="en-US" sz="1000" dirty="0" smtClean="0">
                  <a:solidFill>
                    <a:srgbClr val="FFFFFF"/>
                  </a:solidFill>
                  <a:latin typeface="HGP創英角ｺﾞｼｯｸUB" pitchFamily="50" charset="-128"/>
                  <a:ea typeface="HGP創英角ｺﾞｼｯｸUB" pitchFamily="50" charset="-128"/>
                </a:rPr>
                <a:t>全体最適</a:t>
              </a:r>
            </a:p>
            <a:p>
              <a:pPr algn="r"/>
              <a:r>
                <a:rPr lang="ja-JP" altLang="en-US" sz="800" dirty="0">
                  <a:solidFill>
                    <a:srgbClr val="FFFFFF"/>
                  </a:solidFill>
                  <a:latin typeface="HGP創英角ｺﾞｼｯｸUB" pitchFamily="50" charset="-128"/>
                  <a:ea typeface="HGP創英角ｺﾞｼｯｸUB" pitchFamily="50" charset="-128"/>
                </a:rPr>
                <a:t>へ</a:t>
              </a:r>
              <a:endParaRPr kumimoji="1" lang="ja-JP" altLang="en-US" sz="800" dirty="0">
                <a:solidFill>
                  <a:srgbClr val="FFFFFF"/>
                </a:solidFill>
                <a:latin typeface="HGP創英角ｺﾞｼｯｸUB" pitchFamily="50" charset="-128"/>
                <a:ea typeface="HGP創英角ｺﾞｼｯｸUB" pitchFamily="50" charset="-128"/>
              </a:endParaRPr>
            </a:p>
          </p:txBody>
        </p:sp>
        <p:sp>
          <p:nvSpPr>
            <p:cNvPr id="194" name="テキスト ボックス 193"/>
            <p:cNvSpPr txBox="1"/>
            <p:nvPr/>
          </p:nvSpPr>
          <p:spPr>
            <a:xfrm>
              <a:off x="7247906" y="4145418"/>
              <a:ext cx="713657" cy="400110"/>
            </a:xfrm>
            <a:prstGeom prst="rect">
              <a:avLst/>
            </a:prstGeom>
            <a:noFill/>
          </p:spPr>
          <p:txBody>
            <a:bodyPr wrap="none" rtlCol="0">
              <a:spAutoFit/>
            </a:bodyPr>
            <a:lstStyle/>
            <a:p>
              <a:r>
                <a:rPr kumimoji="1" lang="en-US" altLang="ja-JP" sz="2000" dirty="0" smtClean="0">
                  <a:solidFill>
                    <a:srgbClr val="FFFFFF"/>
                  </a:solidFill>
                </a:rPr>
                <a:t>ERP</a:t>
              </a:r>
              <a:endParaRPr kumimoji="1" lang="ja-JP" altLang="en-US" sz="2000" dirty="0">
                <a:solidFill>
                  <a:srgbClr val="FFFFFF"/>
                </a:solidFill>
              </a:endParaRPr>
            </a:p>
          </p:txBody>
        </p:sp>
        <p:sp>
          <p:nvSpPr>
            <p:cNvPr id="196" name="ホームベース 195"/>
            <p:cNvSpPr/>
            <p:nvPr/>
          </p:nvSpPr>
          <p:spPr bwMode="auto">
            <a:xfrm>
              <a:off x="6019800" y="1219200"/>
              <a:ext cx="2852057" cy="5334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　クラウドの時代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latin typeface="HGP創英角ｺﾞｼｯｸUB" pitchFamily="50" charset="-128"/>
                  <a:ea typeface="HGP創英角ｺﾞｼｯｸUB" pitchFamily="50" charset="-128"/>
                </a:rPr>
                <a:t>全体最適</a:t>
              </a:r>
              <a:endParaRPr kumimoji="0" lang="ja-JP" altLang="en-US" sz="16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grpSp>
      <p:sp>
        <p:nvSpPr>
          <p:cNvPr id="197" name="ホームベース 196"/>
          <p:cNvSpPr/>
          <p:nvPr/>
        </p:nvSpPr>
        <p:spPr bwMode="auto">
          <a:xfrm>
            <a:off x="2819400" y="1219200"/>
            <a:ext cx="3439637" cy="533400"/>
          </a:xfrm>
          <a:prstGeom prst="homePlate">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　　</a:t>
            </a:r>
            <a:r>
              <a:rPr kumimoji="0" lang="ja-JP" altLang="en-US" sz="1400" dirty="0" smtClean="0">
                <a:solidFill>
                  <a:schemeClr val="bg1"/>
                </a:solidFill>
                <a:latin typeface="HGP創英角ｺﾞｼｯｸUB" pitchFamily="50" charset="-128"/>
                <a:ea typeface="HGP創英角ｺﾞｼｯｸUB" pitchFamily="50" charset="-128"/>
              </a:rPr>
              <a:t>分散</a:t>
            </a: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システム・サブシステムの時代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latin typeface="HGP創英角ｺﾞｼｯｸUB" pitchFamily="50" charset="-128"/>
                <a:ea typeface="HGP創英角ｺﾞｼｯｸUB" pitchFamily="50" charset="-128"/>
              </a:rPr>
              <a:t>部分最適</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grpSp>
        <p:nvGrpSpPr>
          <p:cNvPr id="4" name="グループ化 3"/>
          <p:cNvGrpSpPr/>
          <p:nvPr/>
        </p:nvGrpSpPr>
        <p:grpSpPr>
          <a:xfrm>
            <a:off x="228600" y="1219200"/>
            <a:ext cx="2852057" cy="3074472"/>
            <a:chOff x="228600" y="1219200"/>
            <a:chExt cx="2852057" cy="3074472"/>
          </a:xfrm>
        </p:grpSpPr>
        <p:sp>
          <p:nvSpPr>
            <p:cNvPr id="186" name="角丸四角形 185"/>
            <p:cNvSpPr/>
            <p:nvPr/>
          </p:nvSpPr>
          <p:spPr bwMode="auto">
            <a:xfrm>
              <a:off x="254824" y="3352800"/>
              <a:ext cx="2233551" cy="940872"/>
            </a:xfrm>
            <a:prstGeom prst="roundRect">
              <a:avLst>
                <a:gd name="adj" fmla="val 9267"/>
              </a:avLst>
            </a:prstGeom>
            <a:solidFill>
              <a:srgbClr val="CCFF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角丸四角形 2"/>
            <p:cNvSpPr/>
            <p:nvPr/>
          </p:nvSpPr>
          <p:spPr bwMode="auto">
            <a:xfrm>
              <a:off x="457200"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業務</a:t>
              </a:r>
            </a:p>
          </p:txBody>
        </p:sp>
        <p:sp>
          <p:nvSpPr>
            <p:cNvPr id="42" name="角丸四角形 41"/>
            <p:cNvSpPr/>
            <p:nvPr/>
          </p:nvSpPr>
          <p:spPr bwMode="auto">
            <a:xfrm>
              <a:off x="1143000"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44" name="角丸四角形 43"/>
            <p:cNvSpPr/>
            <p:nvPr/>
          </p:nvSpPr>
          <p:spPr bwMode="auto">
            <a:xfrm>
              <a:off x="1852551" y="19050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45" name="角丸四角形 44"/>
            <p:cNvSpPr/>
            <p:nvPr/>
          </p:nvSpPr>
          <p:spPr bwMode="auto">
            <a:xfrm>
              <a:off x="457200" y="36576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7" name="角丸四角形 66"/>
            <p:cNvSpPr/>
            <p:nvPr/>
          </p:nvSpPr>
          <p:spPr bwMode="auto">
            <a:xfrm>
              <a:off x="1143000" y="36576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1852551" y="3657600"/>
              <a:ext cx="4572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6" name="直線矢印コネクタ 5"/>
            <p:cNvCxnSpPr>
              <a:stCxn id="3" idx="2"/>
              <a:endCxn id="45" idx="0"/>
            </p:cNvCxnSpPr>
            <p:nvPr/>
          </p:nvCxnSpPr>
          <p:spPr bwMode="auto">
            <a:xfrm>
              <a:off x="685800"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矢印コネクタ 111"/>
            <p:cNvCxnSpPr>
              <a:stCxn id="42" idx="2"/>
              <a:endCxn id="67" idx="0"/>
            </p:cNvCxnSpPr>
            <p:nvPr/>
          </p:nvCxnSpPr>
          <p:spPr bwMode="auto">
            <a:xfrm>
              <a:off x="1371600"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矢印コネクタ 112"/>
            <p:cNvCxnSpPr>
              <a:stCxn id="44" idx="2"/>
              <a:endCxn id="68" idx="0"/>
            </p:cNvCxnSpPr>
            <p:nvPr/>
          </p:nvCxnSpPr>
          <p:spPr bwMode="auto">
            <a:xfrm>
              <a:off x="2081151"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8" name="ホームベース 197"/>
            <p:cNvSpPr/>
            <p:nvPr/>
          </p:nvSpPr>
          <p:spPr bwMode="auto">
            <a:xfrm>
              <a:off x="228600" y="1219200"/>
              <a:ext cx="2852057" cy="533400"/>
            </a:xfrm>
            <a:prstGeom prst="homePlate">
              <a:avLst/>
            </a:prstGeom>
            <a:solidFill>
              <a:srgbClr val="33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メインフレーム</a:t>
              </a:r>
              <a:r>
                <a:rPr kumimoji="0" lang="ja-JP" altLang="en-US" sz="1400" dirty="0" smtClean="0">
                  <a:solidFill>
                    <a:schemeClr val="bg1"/>
                  </a:solidFill>
                  <a:latin typeface="HGP創英角ｺﾞｼｯｸUB" pitchFamily="50" charset="-128"/>
                  <a:ea typeface="HGP創英角ｺﾞｼｯｸUB" pitchFamily="50" charset="-128"/>
                </a:rPr>
                <a:t>の時代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全体最適</a:t>
              </a:r>
            </a:p>
          </p:txBody>
        </p:sp>
      </p:grpSp>
      <p:sp>
        <p:nvSpPr>
          <p:cNvPr id="199" name="角丸四角形 198"/>
          <p:cNvSpPr/>
          <p:nvPr/>
        </p:nvSpPr>
        <p:spPr bwMode="auto">
          <a:xfrm>
            <a:off x="228600" y="5943600"/>
            <a:ext cx="2667000" cy="381000"/>
          </a:xfrm>
          <a:prstGeom prst="roundRect">
            <a:avLst/>
          </a:prstGeom>
          <a:solidFill>
            <a:srgbClr val="33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HGP創英角ｺﾞｼｯｸUB" pitchFamily="50" charset="-128"/>
                <a:ea typeface="HGP創英角ｺﾞｼｯｸUB" pitchFamily="50" charset="-128"/>
              </a:rPr>
              <a:t>業務のシステム化</a:t>
            </a:r>
          </a:p>
        </p:txBody>
      </p:sp>
      <p:sp>
        <p:nvSpPr>
          <p:cNvPr id="200" name="角丸四角形 199"/>
          <p:cNvSpPr/>
          <p:nvPr/>
        </p:nvSpPr>
        <p:spPr bwMode="auto">
          <a:xfrm>
            <a:off x="3129570" y="5943600"/>
            <a:ext cx="2890229" cy="381000"/>
          </a:xfrm>
          <a:prstGeom prst="roundRect">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HGP創英角ｺﾞｼｯｸUB" pitchFamily="50" charset="-128"/>
                <a:ea typeface="HGP創英角ｺﾞｼｯｸUB" pitchFamily="50" charset="-128"/>
              </a:rPr>
              <a:t>業務システムの適用領域拡大</a:t>
            </a:r>
          </a:p>
        </p:txBody>
      </p:sp>
      <p:sp>
        <p:nvSpPr>
          <p:cNvPr id="201" name="角丸四角形 200"/>
          <p:cNvSpPr/>
          <p:nvPr/>
        </p:nvSpPr>
        <p:spPr bwMode="auto">
          <a:xfrm>
            <a:off x="6221434" y="5943600"/>
            <a:ext cx="2667000" cy="3810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HGP創英角ｺﾞｼｯｸUB" pitchFamily="50" charset="-128"/>
                <a:ea typeface="HGP創英角ｺﾞｼｯｸUB" pitchFamily="50" charset="-128"/>
              </a:rPr>
              <a:t>業務システム</a:t>
            </a:r>
            <a:r>
              <a:rPr kumimoji="0" lang="ja-JP" altLang="en-US" sz="1400" dirty="0" smtClean="0">
                <a:solidFill>
                  <a:schemeClr val="bg1"/>
                </a:solidFill>
                <a:latin typeface="HGP創英角ｺﾞｼｯｸUB" pitchFamily="50" charset="-128"/>
                <a:ea typeface="HGP創英角ｺﾞｼｯｸUB" pitchFamily="50" charset="-128"/>
              </a:rPr>
              <a:t>の統合化</a:t>
            </a:r>
            <a:endParaRPr kumimoji="0" lang="ja-JP" altLang="en-US" sz="1400" dirty="0">
              <a:solidFill>
                <a:schemeClr val="bg1"/>
              </a:solidFill>
              <a:latin typeface="HGP創英角ｺﾞｼｯｸUB" pitchFamily="50" charset="-128"/>
              <a:ea typeface="HGP創英角ｺﾞｼｯｸUB" pitchFamily="50" charset="-128"/>
            </a:endParaRPr>
          </a:p>
        </p:txBody>
      </p:sp>
      <p:grpSp>
        <p:nvGrpSpPr>
          <p:cNvPr id="8" name="グループ化 7"/>
          <p:cNvGrpSpPr/>
          <p:nvPr/>
        </p:nvGrpSpPr>
        <p:grpSpPr>
          <a:xfrm>
            <a:off x="228600" y="4572000"/>
            <a:ext cx="2667000" cy="1246661"/>
            <a:chOff x="228600" y="4572000"/>
            <a:chExt cx="2667000" cy="1246661"/>
          </a:xfrm>
        </p:grpSpPr>
        <p:sp>
          <p:nvSpPr>
            <p:cNvPr id="190" name="角丸四角形吹き出し 189"/>
            <p:cNvSpPr/>
            <p:nvPr/>
          </p:nvSpPr>
          <p:spPr bwMode="auto">
            <a:xfrm>
              <a:off x="280061" y="4589935"/>
              <a:ext cx="2615539" cy="1219199"/>
            </a:xfrm>
            <a:prstGeom prst="wedgeRoundRectCallout">
              <a:avLst>
                <a:gd name="adj1" fmla="val 57952"/>
                <a:gd name="adj2" fmla="val -18344"/>
                <a:gd name="adj3" fmla="val 16667"/>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ja-JP" altLang="en-US" sz="1000" dirty="0">
                <a:solidFill>
                  <a:schemeClr val="bg1"/>
                </a:solidFill>
                <a:latin typeface="Arial" pitchFamily="34" charset="0"/>
                <a:ea typeface="HGP創英角ｺﾞｼｯｸUB" pitchFamily="50" charset="-128"/>
                <a:cs typeface="Arial" pitchFamily="34" charset="0"/>
              </a:endParaRPr>
            </a:p>
          </p:txBody>
        </p:sp>
        <p:sp>
          <p:nvSpPr>
            <p:cNvPr id="189" name="角丸四角形吹き出し 188"/>
            <p:cNvSpPr/>
            <p:nvPr/>
          </p:nvSpPr>
          <p:spPr bwMode="auto">
            <a:xfrm>
              <a:off x="260268" y="4599462"/>
              <a:ext cx="2635332" cy="1219199"/>
            </a:xfrm>
            <a:prstGeom prst="wedgeRoundRectCallout">
              <a:avLst>
                <a:gd name="adj1" fmla="val 55717"/>
                <a:gd name="adj2" fmla="val -78734"/>
                <a:gd name="adj3" fmla="val 16667"/>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ja-JP" altLang="en-US" sz="1000" dirty="0">
                <a:solidFill>
                  <a:schemeClr val="bg1"/>
                </a:solidFill>
                <a:latin typeface="Arial" pitchFamily="34" charset="0"/>
                <a:ea typeface="HGP創英角ｺﾞｼｯｸUB" pitchFamily="50" charset="-128"/>
                <a:cs typeface="Arial" pitchFamily="34" charset="0"/>
              </a:endParaRPr>
            </a:p>
          </p:txBody>
        </p:sp>
        <p:sp>
          <p:nvSpPr>
            <p:cNvPr id="188" name="角丸四角形吹き出し 187"/>
            <p:cNvSpPr/>
            <p:nvPr/>
          </p:nvSpPr>
          <p:spPr bwMode="auto">
            <a:xfrm>
              <a:off x="228600" y="4572000"/>
              <a:ext cx="2667000" cy="1219199"/>
            </a:xfrm>
            <a:prstGeom prst="wedgeRoundRectCallout">
              <a:avLst>
                <a:gd name="adj1" fmla="val -7434"/>
                <a:gd name="adj2" fmla="val -88474"/>
                <a:gd name="adj3" fmla="val 16667"/>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200" dirty="0">
                  <a:solidFill>
                    <a:srgbClr val="FFFF00"/>
                  </a:solidFill>
                  <a:latin typeface="Arial" pitchFamily="34" charset="0"/>
                  <a:ea typeface="HGP創英角ｺﾞｼｯｸUB" pitchFamily="50" charset="-128"/>
                  <a:cs typeface="Arial" pitchFamily="34" charset="0"/>
                </a:rPr>
                <a:t>現場の業務をそのままシステム化</a:t>
              </a:r>
              <a:endParaRPr lang="en-US" altLang="ja-JP" sz="1200" dirty="0">
                <a:solidFill>
                  <a:srgbClr val="FFFF00"/>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元の書類</a:t>
              </a:r>
              <a:r>
                <a:rPr lang="ja-JP" altLang="en-US" sz="1000" dirty="0">
                  <a:solidFill>
                    <a:schemeClr val="bg1"/>
                  </a:solidFill>
                  <a:latin typeface="Arial" pitchFamily="34" charset="0"/>
                  <a:ea typeface="HGP創英角ｺﾞｼｯｸUB" pitchFamily="50" charset="-128"/>
                  <a:cs typeface="Arial" pitchFamily="34" charset="0"/>
                </a:rPr>
                <a:t>の</a:t>
              </a:r>
              <a:r>
                <a:rPr lang="ja-JP" altLang="en-US" sz="1000" dirty="0" smtClean="0">
                  <a:solidFill>
                    <a:schemeClr val="bg1"/>
                  </a:solidFill>
                  <a:latin typeface="Arial" pitchFamily="34" charset="0"/>
                  <a:ea typeface="HGP創英角ｺﾞｼｯｸUB" pitchFamily="50" charset="-128"/>
                  <a:cs typeface="Arial" pitchFamily="34" charset="0"/>
                </a:rPr>
                <a:t>流れに</a:t>
              </a:r>
              <a:r>
                <a:rPr lang="ja-JP" altLang="en-US" sz="1000" dirty="0">
                  <a:solidFill>
                    <a:schemeClr val="bg1"/>
                  </a:solidFill>
                  <a:latin typeface="Arial" pitchFamily="34" charset="0"/>
                  <a:ea typeface="HGP創英角ｺﾞｼｯｸUB" pitchFamily="50" charset="-128"/>
                  <a:cs typeface="Arial" pitchFamily="34" charset="0"/>
                </a:rPr>
                <a:t>合わせたシステム</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部分</a:t>
              </a:r>
              <a:r>
                <a:rPr lang="ja-JP" altLang="en-US" sz="1000" dirty="0">
                  <a:solidFill>
                    <a:schemeClr val="bg1"/>
                  </a:solidFill>
                  <a:latin typeface="Arial" pitchFamily="34" charset="0"/>
                  <a:ea typeface="HGP創英角ｺﾞｼｯｸUB" pitchFamily="50" charset="-128"/>
                  <a:cs typeface="Arial" pitchFamily="34" charset="0"/>
                </a:rPr>
                <a:t>最適なシステム構築</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様々</a:t>
              </a:r>
              <a:r>
                <a:rPr lang="ja-JP" altLang="en-US" sz="1000" dirty="0">
                  <a:solidFill>
                    <a:schemeClr val="bg1"/>
                  </a:solidFill>
                  <a:latin typeface="Arial" pitchFamily="34" charset="0"/>
                  <a:ea typeface="HGP創英角ｺﾞｼｯｸUB" pitchFamily="50" charset="-128"/>
                  <a:cs typeface="Arial" pitchFamily="34" charset="0"/>
                </a:rPr>
                <a:t>な部門が様々なシステムを導入</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重複業務</a:t>
              </a:r>
              <a:r>
                <a:rPr lang="ja-JP" altLang="en-US" sz="1000" dirty="0">
                  <a:solidFill>
                    <a:schemeClr val="bg1"/>
                  </a:solidFill>
                  <a:latin typeface="Arial" pitchFamily="34" charset="0"/>
                  <a:ea typeface="HGP創英角ｺﾞｼｯｸUB" pitchFamily="50" charset="-128"/>
                  <a:cs typeface="Arial" pitchFamily="34" charset="0"/>
                </a:rPr>
                <a:t>（顧客</a:t>
              </a:r>
              <a:r>
                <a:rPr lang="ja-JP" altLang="en-US" sz="1000" dirty="0" smtClean="0">
                  <a:solidFill>
                    <a:schemeClr val="bg1"/>
                  </a:solidFill>
                  <a:latin typeface="Arial" pitchFamily="34" charset="0"/>
                  <a:ea typeface="HGP創英角ｺﾞｼｯｸUB" pitchFamily="50" charset="-128"/>
                  <a:cs typeface="Arial" pitchFamily="34" charset="0"/>
                </a:rPr>
                <a:t>マスター登録</a:t>
              </a:r>
              <a:r>
                <a:rPr lang="ja-JP" altLang="en-US" sz="1000" dirty="0">
                  <a:solidFill>
                    <a:schemeClr val="bg1"/>
                  </a:solidFill>
                  <a:latin typeface="Arial" pitchFamily="34" charset="0"/>
                  <a:ea typeface="HGP創英角ｺﾞｼｯｸUB" pitchFamily="50" charset="-128"/>
                  <a:cs typeface="Arial" pitchFamily="34" charset="0"/>
                </a:rPr>
                <a:t>など）</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別々</a:t>
              </a:r>
              <a:r>
                <a:rPr lang="ja-JP" altLang="en-US" sz="1000" dirty="0">
                  <a:solidFill>
                    <a:schemeClr val="bg1"/>
                  </a:solidFill>
                  <a:latin typeface="Arial" pitchFamily="34" charset="0"/>
                  <a:ea typeface="HGP創英角ｺﾞｼｯｸUB" pitchFamily="50" charset="-128"/>
                  <a:cs typeface="Arial" pitchFamily="34" charset="0"/>
                </a:rPr>
                <a:t>の</a:t>
              </a:r>
              <a:r>
                <a:rPr lang="en-US" altLang="ja-JP" sz="1000" dirty="0">
                  <a:solidFill>
                    <a:schemeClr val="bg1"/>
                  </a:solidFill>
                  <a:latin typeface="Arial" pitchFamily="34" charset="0"/>
                  <a:ea typeface="HGP創英角ｺﾞｼｯｸUB" pitchFamily="50" charset="-128"/>
                  <a:cs typeface="Arial" pitchFamily="34" charset="0"/>
                </a:rPr>
                <a:t>DB</a:t>
              </a:r>
              <a:r>
                <a:rPr lang="ja-JP" altLang="en-US" sz="1000" dirty="0">
                  <a:solidFill>
                    <a:schemeClr val="bg1"/>
                  </a:solidFill>
                  <a:latin typeface="Arial" pitchFamily="34" charset="0"/>
                  <a:ea typeface="HGP創英角ｺﾞｼｯｸUB" pitchFamily="50" charset="-128"/>
                  <a:cs typeface="Arial" pitchFamily="34" charset="0"/>
                </a:rPr>
                <a:t>（顧客データなど）</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システム間</a:t>
              </a:r>
              <a:r>
                <a:rPr lang="ja-JP" altLang="en-US" sz="1000" dirty="0">
                  <a:solidFill>
                    <a:schemeClr val="bg1"/>
                  </a:solidFill>
                  <a:latin typeface="Arial" pitchFamily="34" charset="0"/>
                  <a:ea typeface="HGP創英角ｺﾞｼｯｸUB" pitchFamily="50" charset="-128"/>
                  <a:cs typeface="Arial" pitchFamily="34" charset="0"/>
                </a:rPr>
                <a:t>でデータの互換性が無い</a:t>
              </a:r>
            </a:p>
          </p:txBody>
        </p:sp>
      </p:grpSp>
    </p:spTree>
    <p:extLst>
      <p:ext uri="{BB962C8B-B14F-4D97-AF65-F5344CB8AC3E}">
        <p14:creationId xmlns:p14="http://schemas.microsoft.com/office/powerpoint/2010/main" val="17441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p:cTn id="7" dur="500" fill="hold"/>
                                        <p:tgtEl>
                                          <p:spTgt spid="199"/>
                                        </p:tgtEl>
                                        <p:attrNameLst>
                                          <p:attrName>ppt_w</p:attrName>
                                        </p:attrNameLst>
                                      </p:cBhvr>
                                      <p:tavLst>
                                        <p:tav tm="0">
                                          <p:val>
                                            <p:fltVal val="0"/>
                                          </p:val>
                                        </p:tav>
                                        <p:tav tm="100000">
                                          <p:val>
                                            <p:strVal val="#ppt_w"/>
                                          </p:val>
                                        </p:tav>
                                      </p:tavLst>
                                    </p:anim>
                                    <p:anim calcmode="lin" valueType="num">
                                      <p:cBhvr>
                                        <p:cTn id="8" dur="500" fill="hold"/>
                                        <p:tgtEl>
                                          <p:spTgt spid="199"/>
                                        </p:tgtEl>
                                        <p:attrNameLst>
                                          <p:attrName>ppt_h</p:attrName>
                                        </p:attrNameLst>
                                      </p:cBhvr>
                                      <p:tavLst>
                                        <p:tav tm="0">
                                          <p:val>
                                            <p:fltVal val="0"/>
                                          </p:val>
                                        </p:tav>
                                        <p:tav tm="100000">
                                          <p:val>
                                            <p:strVal val="#ppt_h"/>
                                          </p:val>
                                        </p:tav>
                                      </p:tavLst>
                                    </p:anim>
                                    <p:animEffect transition="in" filter="fade">
                                      <p:cBhvr>
                                        <p:cTn id="9" dur="500"/>
                                        <p:tgtEl>
                                          <p:spTgt spid="19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wipe(left)">
                                      <p:cBhvr>
                                        <p:cTn id="14" dur="500"/>
                                        <p:tgtEl>
                                          <p:spTgt spid="197"/>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00"/>
                                        </p:tgtEl>
                                        <p:attrNameLst>
                                          <p:attrName>style.visibility</p:attrName>
                                        </p:attrNameLst>
                                      </p:cBhvr>
                                      <p:to>
                                        <p:strVal val="visible"/>
                                      </p:to>
                                    </p:set>
                                    <p:anim calcmode="lin" valueType="num">
                                      <p:cBhvr>
                                        <p:cTn id="22" dur="500" fill="hold"/>
                                        <p:tgtEl>
                                          <p:spTgt spid="200"/>
                                        </p:tgtEl>
                                        <p:attrNameLst>
                                          <p:attrName>ppt_w</p:attrName>
                                        </p:attrNameLst>
                                      </p:cBhvr>
                                      <p:tavLst>
                                        <p:tav tm="0">
                                          <p:val>
                                            <p:fltVal val="0"/>
                                          </p:val>
                                        </p:tav>
                                        <p:tav tm="100000">
                                          <p:val>
                                            <p:strVal val="#ppt_w"/>
                                          </p:val>
                                        </p:tav>
                                      </p:tavLst>
                                    </p:anim>
                                    <p:anim calcmode="lin" valueType="num">
                                      <p:cBhvr>
                                        <p:cTn id="23" dur="500" fill="hold"/>
                                        <p:tgtEl>
                                          <p:spTgt spid="200"/>
                                        </p:tgtEl>
                                        <p:attrNameLst>
                                          <p:attrName>ppt_h</p:attrName>
                                        </p:attrNameLst>
                                      </p:cBhvr>
                                      <p:tavLst>
                                        <p:tav tm="0">
                                          <p:val>
                                            <p:fltVal val="0"/>
                                          </p:val>
                                        </p:tav>
                                        <p:tav tm="100000">
                                          <p:val>
                                            <p:strVal val="#ppt_h"/>
                                          </p:val>
                                        </p:tav>
                                      </p:tavLst>
                                    </p:anim>
                                    <p:animEffect transition="in" filter="fade">
                                      <p:cBhvr>
                                        <p:cTn id="24" dur="500"/>
                                        <p:tgtEl>
                                          <p:spTgt spid="2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p:cTn id="39" dur="500" fill="hold"/>
                                        <p:tgtEl>
                                          <p:spTgt spid="201"/>
                                        </p:tgtEl>
                                        <p:attrNameLst>
                                          <p:attrName>ppt_w</p:attrName>
                                        </p:attrNameLst>
                                      </p:cBhvr>
                                      <p:tavLst>
                                        <p:tav tm="0">
                                          <p:val>
                                            <p:fltVal val="0"/>
                                          </p:val>
                                        </p:tav>
                                        <p:tav tm="100000">
                                          <p:val>
                                            <p:strVal val="#ppt_w"/>
                                          </p:val>
                                        </p:tav>
                                      </p:tavLst>
                                    </p:anim>
                                    <p:anim calcmode="lin" valueType="num">
                                      <p:cBhvr>
                                        <p:cTn id="40" dur="500" fill="hold"/>
                                        <p:tgtEl>
                                          <p:spTgt spid="201"/>
                                        </p:tgtEl>
                                        <p:attrNameLst>
                                          <p:attrName>ppt_h</p:attrName>
                                        </p:attrNameLst>
                                      </p:cBhvr>
                                      <p:tavLst>
                                        <p:tav tm="0">
                                          <p:val>
                                            <p:fltVal val="0"/>
                                          </p:val>
                                        </p:tav>
                                        <p:tav tm="100000">
                                          <p:val>
                                            <p:strVal val="#ppt_h"/>
                                          </p:val>
                                        </p:tav>
                                      </p:tavLst>
                                    </p:anim>
                                    <p:animEffect transition="in" filter="fade">
                                      <p:cBhvr>
                                        <p:cTn id="41"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9" grpId="0" animBg="1"/>
      <p:bldP spid="200" grpId="0" animBg="1"/>
      <p:bldP spid="2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en-US" altLang="ja-JP" dirty="0" smtClean="0"/>
              <a:t>ERP</a:t>
            </a:r>
            <a:endParaRPr kumimoji="1" lang="ja-JP" altLang="en-US" dirty="0"/>
          </a:p>
        </p:txBody>
      </p:sp>
    </p:spTree>
    <p:extLst>
      <p:ext uri="{BB962C8B-B14F-4D97-AF65-F5344CB8AC3E}">
        <p14:creationId xmlns:p14="http://schemas.microsoft.com/office/powerpoint/2010/main" val="3742428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下矢印 17"/>
          <p:cNvSpPr/>
          <p:nvPr/>
        </p:nvSpPr>
        <p:spPr bwMode="auto">
          <a:xfrm>
            <a:off x="1935634" y="2214554"/>
            <a:ext cx="3500462" cy="3429024"/>
          </a:xfrm>
          <a:prstGeom prst="downArrow">
            <a:avLst>
              <a:gd name="adj1" fmla="val 70009"/>
              <a:gd name="adj2" fmla="val 20213"/>
            </a:avLst>
          </a:prstGeom>
          <a:solidFill>
            <a:schemeClr val="accent3">
              <a:lumMod val="40000"/>
              <a:lumOff val="6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aphicFrame>
        <p:nvGraphicFramePr>
          <p:cNvPr id="16" name="図表 15"/>
          <p:cNvGraphicFramePr/>
          <p:nvPr>
            <p:extLst>
              <p:ext uri="{D42A27DB-BD31-4B8C-83A1-F6EECF244321}">
                <p14:modId xmlns:p14="http://schemas.microsoft.com/office/powerpoint/2010/main" val="429711238"/>
              </p:ext>
            </p:extLst>
          </p:nvPr>
        </p:nvGraphicFramePr>
        <p:xfrm>
          <a:off x="1042659" y="2561908"/>
          <a:ext cx="5260383"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角丸四角形 5"/>
          <p:cNvSpPr>
            <a:spLocks noChangeArrowheads="1"/>
          </p:cNvSpPr>
          <p:nvPr/>
        </p:nvSpPr>
        <p:spPr bwMode="auto">
          <a:xfrm>
            <a:off x="1935634" y="1000108"/>
            <a:ext cx="3500462" cy="1071570"/>
          </a:xfrm>
          <a:prstGeom prst="roundRect">
            <a:avLst>
              <a:gd name="adj" fmla="val 0"/>
            </a:avLst>
          </a:prstGeom>
          <a:solidFill>
            <a:schemeClr val="accent1"/>
          </a:solidFill>
          <a:ln w="38100" algn="ctr">
            <a:noFill/>
            <a:round/>
            <a:headEnd/>
            <a:tailEnd/>
          </a:ln>
          <a:effectLst/>
        </p:spPr>
        <p:txBody>
          <a:bodyPr/>
          <a:lstStyle/>
          <a:p>
            <a:pPr algn="ctr">
              <a:spcBef>
                <a:spcPct val="20000"/>
              </a:spcBef>
              <a:defRPr/>
            </a:pPr>
            <a:r>
              <a:rPr kumimoji="0" lang="en-US" altLang="ja-JP" sz="2000" dirty="0">
                <a:solidFill>
                  <a:schemeClr val="bg1"/>
                </a:solidFill>
                <a:latin typeface="+mn-lt"/>
                <a:ea typeface="+mn-ea"/>
              </a:rPr>
              <a:t>Enterprise</a:t>
            </a:r>
            <a:r>
              <a:rPr kumimoji="0" lang="ja-JP" altLang="en-US" sz="2000" dirty="0">
                <a:solidFill>
                  <a:schemeClr val="bg1"/>
                </a:solidFill>
                <a:latin typeface="+mn-lt"/>
                <a:ea typeface="+mn-ea"/>
              </a:rPr>
              <a:t> </a:t>
            </a:r>
            <a:r>
              <a:rPr kumimoji="0" lang="en-US" altLang="ja-JP" sz="2000" dirty="0">
                <a:solidFill>
                  <a:schemeClr val="bg1"/>
                </a:solidFill>
                <a:latin typeface="+mn-lt"/>
                <a:ea typeface="+mn-ea"/>
              </a:rPr>
              <a:t>Architecture</a:t>
            </a:r>
            <a:endParaRPr kumimoji="0" lang="ja-JP" altLang="en-US" sz="2000" dirty="0">
              <a:solidFill>
                <a:schemeClr val="bg1"/>
              </a:solidFill>
              <a:latin typeface="+mn-lt"/>
              <a:ea typeface="+mn-ea"/>
            </a:endParaRPr>
          </a:p>
        </p:txBody>
      </p:sp>
      <p:sp>
        <p:nvSpPr>
          <p:cNvPr id="11273" name="タイトル 3"/>
          <p:cNvSpPr>
            <a:spLocks noGrp="1"/>
          </p:cNvSpPr>
          <p:nvPr>
            <p:ph type="title"/>
          </p:nvPr>
        </p:nvSpPr>
        <p:spPr/>
        <p:txBody>
          <a:bodyPr/>
          <a:lstStyle/>
          <a:p>
            <a:r>
              <a:rPr lang="en-US" altLang="ja-JP" smtClean="0"/>
              <a:t>EA</a:t>
            </a:r>
            <a:r>
              <a:rPr lang="ja-JP" altLang="en-US" smtClean="0"/>
              <a:t>→</a:t>
            </a:r>
            <a:r>
              <a:rPr lang="en-US" altLang="ja-JP" smtClean="0"/>
              <a:t>BPM</a:t>
            </a:r>
            <a:r>
              <a:rPr lang="ja-JP" altLang="en-US" smtClean="0"/>
              <a:t>→</a:t>
            </a:r>
            <a:r>
              <a:rPr lang="en-US" altLang="ja-JP" smtClean="0"/>
              <a:t>ERP</a:t>
            </a:r>
            <a:endParaRPr lang="ja-JP" altLang="en-US" smtClean="0"/>
          </a:p>
        </p:txBody>
      </p:sp>
      <p:sp>
        <p:nvSpPr>
          <p:cNvPr id="24580" name="角丸四角形 5"/>
          <p:cNvSpPr>
            <a:spLocks noChangeArrowheads="1"/>
          </p:cNvSpPr>
          <p:nvPr/>
        </p:nvSpPr>
        <p:spPr bwMode="auto">
          <a:xfrm>
            <a:off x="1935634" y="5805264"/>
            <a:ext cx="3500462" cy="624127"/>
          </a:xfrm>
          <a:prstGeom prst="roundRect">
            <a:avLst>
              <a:gd name="adj" fmla="val 0"/>
            </a:avLst>
          </a:prstGeom>
          <a:solidFill>
            <a:srgbClr val="3366FF"/>
          </a:solidFill>
          <a:ln w="38100" algn="ctr">
            <a:noFill/>
            <a:round/>
            <a:headEnd/>
            <a:tailEnd/>
          </a:ln>
          <a:effectLst/>
        </p:spPr>
        <p:txBody>
          <a:bodyPr anchor="ctr"/>
          <a:lstStyle/>
          <a:p>
            <a:pPr algn="ctr">
              <a:spcBef>
                <a:spcPct val="20000"/>
              </a:spcBef>
              <a:defRPr/>
            </a:pPr>
            <a:r>
              <a:rPr kumimoji="0" lang="en-US" altLang="ja-JP" sz="2400" b="1" smtClean="0">
                <a:solidFill>
                  <a:schemeClr val="bg1"/>
                </a:solidFill>
                <a:latin typeface="+mn-lt"/>
                <a:ea typeface="+mn-ea"/>
              </a:rPr>
              <a:t>ERP</a:t>
            </a:r>
          </a:p>
          <a:p>
            <a:pPr algn="ctr">
              <a:lnSpc>
                <a:spcPts val="1200"/>
              </a:lnSpc>
              <a:spcBef>
                <a:spcPct val="20000"/>
              </a:spcBef>
              <a:defRPr/>
            </a:pPr>
            <a:r>
              <a:rPr kumimoji="0" lang="en-US" altLang="ja-JP" sz="1600" b="1" smtClean="0">
                <a:solidFill>
                  <a:schemeClr val="bg1"/>
                </a:solidFill>
                <a:latin typeface="+mn-lt"/>
                <a:ea typeface="+mn-ea"/>
              </a:rPr>
              <a:t>Enterprise Resource Planning</a:t>
            </a:r>
            <a:endParaRPr kumimoji="0" lang="ja-JP" altLang="en-US" sz="1600" b="1" dirty="0">
              <a:solidFill>
                <a:schemeClr val="bg1"/>
              </a:solidFill>
              <a:latin typeface="+mn-lt"/>
              <a:ea typeface="+mn-ea"/>
            </a:endParaRPr>
          </a:p>
        </p:txBody>
      </p:sp>
      <p:sp>
        <p:nvSpPr>
          <p:cNvPr id="24583" name="角丸四角形 20"/>
          <p:cNvSpPr>
            <a:spLocks noChangeArrowheads="1"/>
          </p:cNvSpPr>
          <p:nvPr/>
        </p:nvSpPr>
        <p:spPr bwMode="auto">
          <a:xfrm>
            <a:off x="2411760" y="1412776"/>
            <a:ext cx="2520280" cy="571499"/>
          </a:xfrm>
          <a:prstGeom prst="roundRect">
            <a:avLst>
              <a:gd name="adj" fmla="val 0"/>
            </a:avLst>
          </a:prstGeom>
          <a:solidFill>
            <a:schemeClr val="accent3"/>
          </a:solidFill>
          <a:ln>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r>
              <a:rPr kumimoji="0" lang="ja-JP" altLang="en-US" sz="3200" dirty="0" smtClean="0">
                <a:solidFill>
                  <a:schemeClr val="bg1"/>
                </a:solidFill>
              </a:rPr>
              <a:t>全体最適</a:t>
            </a:r>
            <a:endParaRPr kumimoji="0" lang="ja-JP" altLang="en-US" sz="3200" dirty="0">
              <a:solidFill>
                <a:schemeClr val="bg1"/>
              </a:solidFill>
            </a:endParaRPr>
          </a:p>
        </p:txBody>
      </p:sp>
      <p:sp>
        <p:nvSpPr>
          <p:cNvPr id="24585" name="角丸四角形 22"/>
          <p:cNvSpPr>
            <a:spLocks noChangeArrowheads="1"/>
          </p:cNvSpPr>
          <p:nvPr/>
        </p:nvSpPr>
        <p:spPr bwMode="auto">
          <a:xfrm>
            <a:off x="3007204" y="3643314"/>
            <a:ext cx="1357322" cy="571504"/>
          </a:xfrm>
          <a:prstGeom prst="roundRect">
            <a:avLst>
              <a:gd name="adj" fmla="val 9107"/>
            </a:avLst>
          </a:prstGeom>
          <a:solidFill>
            <a:srgbClr val="0000FF"/>
          </a:solidFill>
          <a:ln w="38100" algn="ctr">
            <a:noFill/>
            <a:round/>
            <a:headEnd/>
            <a:tailEnd/>
          </a:ln>
          <a:effectLst/>
        </p:spPr>
        <p:txBody>
          <a:bodyPr anchor="ctr"/>
          <a:lstStyle/>
          <a:p>
            <a:pPr algn="ctr">
              <a:spcBef>
                <a:spcPct val="20000"/>
              </a:spcBef>
              <a:defRPr/>
            </a:pPr>
            <a:r>
              <a:rPr kumimoji="0" lang="en-US" altLang="ja-JP" sz="3200" b="1" dirty="0">
                <a:solidFill>
                  <a:schemeClr val="bg1"/>
                </a:solidFill>
                <a:latin typeface="+mn-lt"/>
                <a:ea typeface="+mn-ea"/>
              </a:rPr>
              <a:t>BPM</a:t>
            </a:r>
            <a:endParaRPr kumimoji="0" lang="ja-JP" altLang="en-US" sz="3200" b="1" dirty="0">
              <a:solidFill>
                <a:schemeClr val="bg1"/>
              </a:solidFill>
              <a:latin typeface="+mn-lt"/>
              <a:ea typeface="+mn-ea"/>
            </a:endParaRPr>
          </a:p>
        </p:txBody>
      </p:sp>
      <p:sp>
        <p:nvSpPr>
          <p:cNvPr id="11" name="角丸四角形 5"/>
          <p:cNvSpPr>
            <a:spLocks noChangeArrowheads="1"/>
          </p:cNvSpPr>
          <p:nvPr/>
        </p:nvSpPr>
        <p:spPr bwMode="auto">
          <a:xfrm>
            <a:off x="6012160" y="5786454"/>
            <a:ext cx="2880320" cy="642937"/>
          </a:xfrm>
          <a:prstGeom prst="roundRect">
            <a:avLst>
              <a:gd name="adj" fmla="val 0"/>
            </a:avLst>
          </a:prstGeom>
          <a:solidFill>
            <a:srgbClr val="4168A7"/>
          </a:solidFill>
          <a:ln w="38100" algn="ctr">
            <a:noFill/>
            <a:round/>
            <a:headEnd/>
            <a:tailEnd/>
          </a:ln>
          <a:effectLst/>
        </p:spPr>
        <p:txBody>
          <a:bodyPr anchor="ctr"/>
          <a:lstStyle/>
          <a:p>
            <a:pPr marL="0" lvl="2"/>
            <a:r>
              <a:rPr lang="en-US" altLang="ja-JP" sz="1100" dirty="0">
                <a:solidFill>
                  <a:schemeClr val="bg1"/>
                </a:solidFill>
                <a:latin typeface="+mn-lt"/>
                <a:ea typeface="+mn-ea"/>
              </a:rPr>
              <a:t>BPR</a:t>
            </a:r>
            <a:r>
              <a:rPr lang="ja-JP" altLang="en-US" sz="1100" dirty="0">
                <a:solidFill>
                  <a:schemeClr val="bg1"/>
                </a:solidFill>
                <a:latin typeface="+mn-lt"/>
                <a:ea typeface="+mn-ea"/>
              </a:rPr>
              <a:t>に基づき全社最適化を行い、各業務システム間の連携まで含めてシステムを開発する考え方とそのため</a:t>
            </a:r>
            <a:r>
              <a:rPr lang="ja-JP" altLang="en-US" sz="1100" dirty="0" smtClean="0">
                <a:solidFill>
                  <a:schemeClr val="bg1"/>
                </a:solidFill>
                <a:latin typeface="+mn-lt"/>
                <a:ea typeface="+mn-ea"/>
              </a:rPr>
              <a:t>の統合型パッケージ</a:t>
            </a:r>
            <a:endParaRPr lang="en-US" altLang="ja-JP" sz="1100" dirty="0">
              <a:solidFill>
                <a:schemeClr val="bg1"/>
              </a:solidFill>
              <a:latin typeface="+mn-lt"/>
              <a:ea typeface="+mn-ea"/>
            </a:endParaRPr>
          </a:p>
        </p:txBody>
      </p:sp>
      <p:sp>
        <p:nvSpPr>
          <p:cNvPr id="3" name="正方形/長方形 2"/>
          <p:cNvSpPr/>
          <p:nvPr/>
        </p:nvSpPr>
        <p:spPr bwMode="auto">
          <a:xfrm>
            <a:off x="251520" y="1000108"/>
            <a:ext cx="1152128" cy="1071570"/>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理念</a:t>
            </a:r>
          </a:p>
        </p:txBody>
      </p:sp>
      <p:sp>
        <p:nvSpPr>
          <p:cNvPr id="14" name="正方形/長方形 13"/>
          <p:cNvSpPr/>
          <p:nvPr/>
        </p:nvSpPr>
        <p:spPr bwMode="auto">
          <a:xfrm>
            <a:off x="251520" y="2249992"/>
            <a:ext cx="1152128" cy="3393586"/>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プロセス</a:t>
            </a:r>
          </a:p>
        </p:txBody>
      </p:sp>
      <p:sp>
        <p:nvSpPr>
          <p:cNvPr id="15" name="正方形/長方形 14"/>
          <p:cNvSpPr/>
          <p:nvPr/>
        </p:nvSpPr>
        <p:spPr bwMode="auto">
          <a:xfrm>
            <a:off x="251520" y="5786453"/>
            <a:ext cx="1152128" cy="642937"/>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システム</a:t>
            </a:r>
          </a:p>
        </p:txBody>
      </p:sp>
      <p:sp>
        <p:nvSpPr>
          <p:cNvPr id="19" name="角丸四角形 5"/>
          <p:cNvSpPr>
            <a:spLocks noChangeArrowheads="1"/>
          </p:cNvSpPr>
          <p:nvPr/>
        </p:nvSpPr>
        <p:spPr bwMode="auto">
          <a:xfrm>
            <a:off x="6012160" y="1000108"/>
            <a:ext cx="2880320" cy="1071570"/>
          </a:xfrm>
          <a:prstGeom prst="roundRect">
            <a:avLst>
              <a:gd name="adj" fmla="val 0"/>
            </a:avLst>
          </a:prstGeom>
          <a:solidFill>
            <a:srgbClr val="4168A7"/>
          </a:solidFill>
          <a:ln w="38100" algn="ctr">
            <a:noFill/>
            <a:round/>
            <a:headEnd/>
            <a:tailEnd/>
          </a:ln>
          <a:effectLst/>
        </p:spPr>
        <p:txBody>
          <a:bodyPr anchor="ctr"/>
          <a:lstStyle/>
          <a:p>
            <a:pPr marL="0" lvl="2"/>
            <a:r>
              <a:rPr lang="ja-JP" altLang="en-US" sz="1100">
                <a:solidFill>
                  <a:schemeClr val="bg1"/>
                </a:solidFill>
                <a:latin typeface="+mn-lt"/>
                <a:ea typeface="+mn-ea"/>
              </a:rPr>
              <a:t>巨大な組織</a:t>
            </a:r>
            <a:r>
              <a:rPr lang="en-US" altLang="ja-JP" sz="1100">
                <a:solidFill>
                  <a:schemeClr val="bg1"/>
                </a:solidFill>
                <a:latin typeface="+mn-lt"/>
                <a:ea typeface="+mn-ea"/>
              </a:rPr>
              <a:t>(enterprise)</a:t>
            </a:r>
            <a:r>
              <a:rPr lang="ja-JP" altLang="en-US" sz="1100">
                <a:solidFill>
                  <a:schemeClr val="bg1"/>
                </a:solidFill>
                <a:latin typeface="+mn-lt"/>
                <a:ea typeface="+mn-ea"/>
              </a:rPr>
              <a:t>の業務手順や情報システムの標準化、組織の最適化を進め、効率よい組織の運営を図るための</a:t>
            </a:r>
            <a:r>
              <a:rPr lang="ja-JP" altLang="en-US" sz="1100" smtClean="0">
                <a:solidFill>
                  <a:schemeClr val="bg1"/>
                </a:solidFill>
                <a:latin typeface="+mn-lt"/>
                <a:ea typeface="+mn-ea"/>
              </a:rPr>
              <a:t>方法論あるいは</a:t>
            </a:r>
            <a:r>
              <a:rPr lang="ja-JP" altLang="en-US" sz="1100">
                <a:solidFill>
                  <a:schemeClr val="bg1"/>
                </a:solidFill>
                <a:latin typeface="+mn-lt"/>
                <a:ea typeface="+mn-ea"/>
              </a:rPr>
              <a:t>、そのような組織構造を実現するための設計思想・基本理念</a:t>
            </a:r>
            <a:r>
              <a:rPr lang="en-US" altLang="ja-JP" sz="1100">
                <a:solidFill>
                  <a:schemeClr val="bg1"/>
                </a:solidFill>
                <a:latin typeface="+mn-lt"/>
                <a:ea typeface="+mn-ea"/>
              </a:rPr>
              <a:t>(architecture)</a:t>
            </a:r>
          </a:p>
        </p:txBody>
      </p:sp>
      <p:sp>
        <p:nvSpPr>
          <p:cNvPr id="20" name="角丸四角形 5"/>
          <p:cNvSpPr>
            <a:spLocks noChangeArrowheads="1"/>
          </p:cNvSpPr>
          <p:nvPr/>
        </p:nvSpPr>
        <p:spPr bwMode="auto">
          <a:xfrm>
            <a:off x="5993824" y="2249992"/>
            <a:ext cx="2880320" cy="3393586"/>
          </a:xfrm>
          <a:prstGeom prst="roundRect">
            <a:avLst>
              <a:gd name="adj" fmla="val 0"/>
            </a:avLst>
          </a:prstGeom>
          <a:solidFill>
            <a:srgbClr val="4168A7"/>
          </a:solidFill>
          <a:ln w="38100" algn="ctr">
            <a:noFill/>
            <a:round/>
            <a:headEnd/>
            <a:tailEnd/>
          </a:ln>
          <a:effectLst/>
        </p:spPr>
        <p:txBody>
          <a:bodyPr anchor="ctr"/>
          <a:lstStyle/>
          <a:p>
            <a:pPr algn="just"/>
            <a:r>
              <a:rPr lang="ja-JP" altLang="en-US" sz="1600" smtClean="0">
                <a:solidFill>
                  <a:schemeClr val="bg1"/>
                </a:solidFill>
                <a:latin typeface="+mn-lt"/>
                <a:ea typeface="+mn-ea"/>
              </a:rPr>
              <a:t>ある</a:t>
            </a:r>
            <a:r>
              <a:rPr lang="ja-JP" altLang="en-US" sz="1600">
                <a:solidFill>
                  <a:schemeClr val="bg1"/>
                </a:solidFill>
                <a:latin typeface="+mn-lt"/>
                <a:ea typeface="+mn-ea"/>
              </a:rPr>
              <a:t>仕事のスタートから完了までの流れを業務単位（プロセス）に分解して検証し、新しいプロセスが必要になった場合にもできるだけ他のプロセスに影響を与えないように挿入するなど、改善や再構築をしながら常に分析し、ビジネス効率を高めること</a:t>
            </a:r>
            <a:r>
              <a:rPr lang="ja-JP" altLang="en-US" sz="1600" smtClean="0">
                <a:solidFill>
                  <a:schemeClr val="bg1"/>
                </a:solidFill>
                <a:latin typeface="+mn-lt"/>
                <a:ea typeface="+mn-ea"/>
              </a:rPr>
              <a:t>。</a:t>
            </a:r>
            <a:r>
              <a:rPr lang="en-US" altLang="ja-JP" sz="1600" smtClean="0">
                <a:solidFill>
                  <a:schemeClr val="bg1"/>
                </a:solidFill>
                <a:latin typeface="+mn-lt"/>
                <a:ea typeface="+mn-ea"/>
              </a:rPr>
              <a:t>Enterprise</a:t>
            </a:r>
            <a:r>
              <a:rPr lang="ja-JP" altLang="en-US" sz="1600" smtClean="0">
                <a:solidFill>
                  <a:schemeClr val="bg1"/>
                </a:solidFill>
                <a:latin typeface="+mn-lt"/>
                <a:ea typeface="+mn-ea"/>
              </a:rPr>
              <a:t> </a:t>
            </a:r>
            <a:r>
              <a:rPr lang="en-US" altLang="ja-JP" sz="1600">
                <a:solidFill>
                  <a:schemeClr val="bg1"/>
                </a:solidFill>
                <a:latin typeface="+mn-lt"/>
                <a:ea typeface="+mn-ea"/>
              </a:rPr>
              <a:t>Archtecture </a:t>
            </a:r>
            <a:r>
              <a:rPr lang="ja-JP" altLang="en-US" sz="1600">
                <a:solidFill>
                  <a:schemeClr val="bg1"/>
                </a:solidFill>
                <a:latin typeface="+mn-lt"/>
                <a:ea typeface="+mn-ea"/>
              </a:rPr>
              <a:t>による全社的最適化との連携も重要。</a:t>
            </a:r>
          </a:p>
        </p:txBody>
      </p:sp>
    </p:spTree>
    <p:extLst>
      <p:ext uri="{BB962C8B-B14F-4D97-AF65-F5344CB8AC3E}">
        <p14:creationId xmlns:p14="http://schemas.microsoft.com/office/powerpoint/2010/main" val="37217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p:cTn id="11" dur="500" fill="hold"/>
                                        <p:tgtEl>
                                          <p:spTgt spid="24583"/>
                                        </p:tgtEl>
                                        <p:attrNameLst>
                                          <p:attrName>ppt_w</p:attrName>
                                        </p:attrNameLst>
                                      </p:cBhvr>
                                      <p:tavLst>
                                        <p:tav tm="0">
                                          <p:val>
                                            <p:fltVal val="0"/>
                                          </p:val>
                                        </p:tav>
                                        <p:tav tm="100000">
                                          <p:val>
                                            <p:strVal val="#ppt_w"/>
                                          </p:val>
                                        </p:tav>
                                      </p:tavLst>
                                    </p:anim>
                                    <p:anim calcmode="lin" valueType="num">
                                      <p:cBhvr>
                                        <p:cTn id="12" dur="500" fill="hold"/>
                                        <p:tgtEl>
                                          <p:spTgt spid="2458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par>
                                <p:cTn id="18" presetID="22" presetClass="entr" presetSubtype="1" fill="hold" nodeType="withEffect">
                                  <p:stCondLst>
                                    <p:cond delay="0"/>
                                  </p:stCondLst>
                                  <p:childTnLst>
                                    <p:set>
                                      <p:cBhvr>
                                        <p:cTn id="19" dur="1" fill="hold">
                                          <p:stCondLst>
                                            <p:cond delay="0"/>
                                          </p:stCondLst>
                                        </p:cTn>
                                        <p:tgtEl>
                                          <p:spTgt spid="24585"/>
                                        </p:tgtEl>
                                        <p:attrNameLst>
                                          <p:attrName>style.visibility</p:attrName>
                                        </p:attrNameLst>
                                      </p:cBhvr>
                                      <p:to>
                                        <p:strVal val="visible"/>
                                      </p:to>
                                    </p:set>
                                    <p:animEffect transition="in" filter="wipe(up)">
                                      <p:cBhvr>
                                        <p:cTn id="20" dur="500"/>
                                        <p:tgtEl>
                                          <p:spTgt spid="2458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4)">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4580"/>
                                        </p:tgtEl>
                                        <p:attrNameLst>
                                          <p:attrName>style.visibility</p:attrName>
                                        </p:attrNameLst>
                                      </p:cBhvr>
                                      <p:to>
                                        <p:strVal val="visible"/>
                                      </p:to>
                                    </p:set>
                                    <p:anim calcmode="lin" valueType="num">
                                      <p:cBhvr>
                                        <p:cTn id="30" dur="500" fill="hold"/>
                                        <p:tgtEl>
                                          <p:spTgt spid="24580"/>
                                        </p:tgtEl>
                                        <p:attrNameLst>
                                          <p:attrName>ppt_w</p:attrName>
                                        </p:attrNameLst>
                                      </p:cBhvr>
                                      <p:tavLst>
                                        <p:tav tm="0">
                                          <p:val>
                                            <p:fltVal val="0"/>
                                          </p:val>
                                        </p:tav>
                                        <p:tav tm="100000">
                                          <p:val>
                                            <p:strVal val="#ppt_w"/>
                                          </p:val>
                                        </p:tav>
                                      </p:tavLst>
                                    </p:anim>
                                    <p:anim calcmode="lin" valueType="num">
                                      <p:cBhvr>
                                        <p:cTn id="31"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1" grpId="0" animBg="1"/>
      <p:bldP spid="3" grpId="0" animBg="1"/>
      <p:bldP spid="14" grpId="0" animBg="1"/>
      <p:bldP spid="15"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716016" y="2060848"/>
            <a:ext cx="3744416" cy="2808312"/>
          </a:xfrm>
          <a:prstGeom prst="roundRect">
            <a:avLst>
              <a:gd name="adj" fmla="val 7823"/>
            </a:avLst>
          </a:prstGeom>
          <a:solidFill>
            <a:schemeClr val="accent2">
              <a:lumMod val="20000"/>
              <a:lumOff val="80000"/>
            </a:schemeClr>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endParaRPr>
          </a:p>
        </p:txBody>
      </p:sp>
      <p:sp>
        <p:nvSpPr>
          <p:cNvPr id="11273" name="タイトル 3"/>
          <p:cNvSpPr>
            <a:spLocks noGrp="1"/>
          </p:cNvSpPr>
          <p:nvPr>
            <p:ph type="title"/>
          </p:nvPr>
        </p:nvSpPr>
        <p:spPr/>
        <p:txBody>
          <a:bodyPr/>
          <a:lstStyle/>
          <a:p>
            <a:r>
              <a:rPr lang="en-US" altLang="ja-JP" sz="2800" dirty="0" smtClean="0"/>
              <a:t>ERP</a:t>
            </a:r>
            <a:r>
              <a:rPr lang="ja-JP" altLang="en-US" sz="2800" dirty="0" smtClean="0"/>
              <a:t>システム </a:t>
            </a:r>
            <a:r>
              <a:rPr lang="en-US" altLang="ja-JP" sz="2800" dirty="0" smtClean="0"/>
              <a:t>= </a:t>
            </a:r>
            <a:r>
              <a:rPr lang="ja-JP" altLang="en-US" sz="2800" dirty="0" smtClean="0"/>
              <a:t>統合データベースによる一元管理</a:t>
            </a:r>
          </a:p>
        </p:txBody>
      </p:sp>
      <p:sp>
        <p:nvSpPr>
          <p:cNvPr id="21" name="角丸四角形 20"/>
          <p:cNvSpPr/>
          <p:nvPr/>
        </p:nvSpPr>
        <p:spPr bwMode="auto">
          <a:xfrm>
            <a:off x="880244" y="2514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販売</a:t>
            </a:r>
          </a:p>
        </p:txBody>
      </p:sp>
      <p:sp>
        <p:nvSpPr>
          <p:cNvPr id="22" name="角丸四角形 21"/>
          <p:cNvSpPr/>
          <p:nvPr/>
        </p:nvSpPr>
        <p:spPr bwMode="auto">
          <a:xfrm>
            <a:off x="2023244" y="2514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生産</a:t>
            </a:r>
          </a:p>
        </p:txBody>
      </p:sp>
      <p:sp>
        <p:nvSpPr>
          <p:cNvPr id="23" name="角丸四角形 22"/>
          <p:cNvSpPr/>
          <p:nvPr/>
        </p:nvSpPr>
        <p:spPr bwMode="auto">
          <a:xfrm>
            <a:off x="3153544" y="2514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物流</a:t>
            </a:r>
          </a:p>
        </p:txBody>
      </p:sp>
      <p:sp>
        <p:nvSpPr>
          <p:cNvPr id="24" name="角丸四角形 23"/>
          <p:cNvSpPr/>
          <p:nvPr/>
        </p:nvSpPr>
        <p:spPr bwMode="auto">
          <a:xfrm>
            <a:off x="880244" y="3657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購買</a:t>
            </a:r>
          </a:p>
        </p:txBody>
      </p:sp>
      <p:sp>
        <p:nvSpPr>
          <p:cNvPr id="25" name="角丸四角形 24"/>
          <p:cNvSpPr/>
          <p:nvPr/>
        </p:nvSpPr>
        <p:spPr bwMode="auto">
          <a:xfrm>
            <a:off x="2023244" y="3657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会計</a:t>
            </a:r>
          </a:p>
        </p:txBody>
      </p:sp>
      <p:sp>
        <p:nvSpPr>
          <p:cNvPr id="26" name="角丸四角形 25"/>
          <p:cNvSpPr/>
          <p:nvPr/>
        </p:nvSpPr>
        <p:spPr bwMode="auto">
          <a:xfrm>
            <a:off x="3153544" y="3657600"/>
            <a:ext cx="914400" cy="685800"/>
          </a:xfrm>
          <a:prstGeom prst="roundRect">
            <a:avLst>
              <a:gd name="adj" fmla="val 1083"/>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人事</a:t>
            </a:r>
            <a:endParaRPr kumimoji="0" lang="ja-JP" altLang="en-US" sz="1600" b="0" i="0" u="none" strike="noStrike" cap="none" normalizeH="0" baseline="0" dirty="0" smtClean="0">
              <a:ln>
                <a:noFill/>
              </a:ln>
              <a:solidFill>
                <a:schemeClr val="bg1"/>
              </a:solidFill>
              <a:effectLst/>
            </a:endParaRPr>
          </a:p>
        </p:txBody>
      </p:sp>
      <p:sp>
        <p:nvSpPr>
          <p:cNvPr id="27" name="フローチャート : 磁気ディスク 3"/>
          <p:cNvSpPr/>
          <p:nvPr/>
        </p:nvSpPr>
        <p:spPr bwMode="auto">
          <a:xfrm>
            <a:off x="880244" y="17526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8" name="フローチャート : 磁気ディスク 41"/>
          <p:cNvSpPr/>
          <p:nvPr/>
        </p:nvSpPr>
        <p:spPr bwMode="auto">
          <a:xfrm>
            <a:off x="2023244" y="17526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9" name="フローチャート : 磁気ディスク 42"/>
          <p:cNvSpPr/>
          <p:nvPr/>
        </p:nvSpPr>
        <p:spPr bwMode="auto">
          <a:xfrm>
            <a:off x="3153544" y="17526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0" name="フローチャート : 磁気ディスク 43"/>
          <p:cNvSpPr/>
          <p:nvPr/>
        </p:nvSpPr>
        <p:spPr bwMode="auto">
          <a:xfrm>
            <a:off x="880244" y="45720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1" name="フローチャート : 磁気ディスク 44"/>
          <p:cNvSpPr/>
          <p:nvPr/>
        </p:nvSpPr>
        <p:spPr bwMode="auto">
          <a:xfrm>
            <a:off x="2023244" y="45720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2" name="フローチャート : 磁気ディスク 52"/>
          <p:cNvSpPr/>
          <p:nvPr/>
        </p:nvSpPr>
        <p:spPr bwMode="auto">
          <a:xfrm>
            <a:off x="3153544" y="45720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cxnSp>
        <p:nvCxnSpPr>
          <p:cNvPr id="33" name="直線矢印コネクタ 32"/>
          <p:cNvCxnSpPr>
            <a:stCxn id="27" idx="3"/>
            <a:endCxn id="21" idx="0"/>
          </p:cNvCxnSpPr>
          <p:nvPr/>
        </p:nvCxnSpPr>
        <p:spPr bwMode="auto">
          <a:xfrm>
            <a:off x="1337444" y="22860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21" idx="2"/>
            <a:endCxn id="24" idx="0"/>
          </p:cNvCxnSpPr>
          <p:nvPr/>
        </p:nvCxnSpPr>
        <p:spPr bwMode="auto">
          <a:xfrm>
            <a:off x="1337444" y="3200400"/>
            <a:ext cx="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a:stCxn id="24" idx="2"/>
            <a:endCxn id="30" idx="1"/>
          </p:cNvCxnSpPr>
          <p:nvPr/>
        </p:nvCxnSpPr>
        <p:spPr bwMode="auto">
          <a:xfrm>
            <a:off x="1337444" y="43434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p:cNvCxnSpPr>
            <a:stCxn id="21" idx="2"/>
            <a:endCxn id="25" idx="0"/>
          </p:cNvCxnSpPr>
          <p:nvPr/>
        </p:nvCxnSpPr>
        <p:spPr bwMode="auto">
          <a:xfrm>
            <a:off x="1337444" y="3200400"/>
            <a:ext cx="11430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矢印コネクタ 36"/>
          <p:cNvCxnSpPr>
            <a:stCxn id="25" idx="2"/>
            <a:endCxn id="31" idx="1"/>
          </p:cNvCxnSpPr>
          <p:nvPr/>
        </p:nvCxnSpPr>
        <p:spPr bwMode="auto">
          <a:xfrm>
            <a:off x="2480444" y="43434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stCxn id="28" idx="3"/>
            <a:endCxn id="22" idx="0"/>
          </p:cNvCxnSpPr>
          <p:nvPr/>
        </p:nvCxnSpPr>
        <p:spPr bwMode="auto">
          <a:xfrm>
            <a:off x="2480444" y="22860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a:stCxn id="25" idx="0"/>
            <a:endCxn id="23" idx="2"/>
          </p:cNvCxnSpPr>
          <p:nvPr/>
        </p:nvCxnSpPr>
        <p:spPr bwMode="auto">
          <a:xfrm flipV="1">
            <a:off x="2480444" y="3200400"/>
            <a:ext cx="11303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25" idx="0"/>
            <a:endCxn id="22" idx="2"/>
          </p:cNvCxnSpPr>
          <p:nvPr/>
        </p:nvCxnSpPr>
        <p:spPr bwMode="auto">
          <a:xfrm flipV="1">
            <a:off x="2480444" y="3200400"/>
            <a:ext cx="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矢印コネクタ 40"/>
          <p:cNvCxnSpPr>
            <a:stCxn id="26" idx="1"/>
            <a:endCxn id="25" idx="3"/>
          </p:cNvCxnSpPr>
          <p:nvPr/>
        </p:nvCxnSpPr>
        <p:spPr bwMode="auto">
          <a:xfrm flipH="1">
            <a:off x="2937644" y="400050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2" name="直線矢印コネクタ 41"/>
          <p:cNvCxnSpPr>
            <a:stCxn id="25" idx="1"/>
            <a:endCxn id="24" idx="3"/>
          </p:cNvCxnSpPr>
          <p:nvPr/>
        </p:nvCxnSpPr>
        <p:spPr bwMode="auto">
          <a:xfrm flipH="1">
            <a:off x="1794644" y="400050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3" name="直線矢印コネクタ 42"/>
          <p:cNvCxnSpPr>
            <a:stCxn id="32" idx="1"/>
            <a:endCxn id="26" idx="2"/>
          </p:cNvCxnSpPr>
          <p:nvPr/>
        </p:nvCxnSpPr>
        <p:spPr bwMode="auto">
          <a:xfrm flipV="1">
            <a:off x="3610744" y="43434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a:stCxn id="29" idx="3"/>
            <a:endCxn id="23" idx="0"/>
          </p:cNvCxnSpPr>
          <p:nvPr/>
        </p:nvCxnSpPr>
        <p:spPr bwMode="auto">
          <a:xfrm>
            <a:off x="3610744" y="22860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a:stCxn id="24" idx="0"/>
            <a:endCxn id="22" idx="2"/>
          </p:cNvCxnSpPr>
          <p:nvPr/>
        </p:nvCxnSpPr>
        <p:spPr bwMode="auto">
          <a:xfrm flipV="1">
            <a:off x="1337444" y="3200400"/>
            <a:ext cx="11430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矢印コネクタ 45"/>
          <p:cNvCxnSpPr>
            <a:stCxn id="22" idx="1"/>
            <a:endCxn id="21" idx="3"/>
          </p:cNvCxnSpPr>
          <p:nvPr/>
        </p:nvCxnSpPr>
        <p:spPr bwMode="auto">
          <a:xfrm flipH="1">
            <a:off x="1794644" y="285750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7" name="直線矢印コネクタ 46"/>
          <p:cNvCxnSpPr>
            <a:stCxn id="23" idx="1"/>
            <a:endCxn id="22" idx="3"/>
          </p:cNvCxnSpPr>
          <p:nvPr/>
        </p:nvCxnSpPr>
        <p:spPr bwMode="auto">
          <a:xfrm flipH="1">
            <a:off x="2937644" y="285750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sp>
        <p:nvSpPr>
          <p:cNvPr id="48" name="角丸四角形 47"/>
          <p:cNvSpPr/>
          <p:nvPr/>
        </p:nvSpPr>
        <p:spPr bwMode="auto">
          <a:xfrm>
            <a:off x="880244" y="5257800"/>
            <a:ext cx="3187700" cy="457200"/>
          </a:xfrm>
          <a:prstGeom prst="roundRect">
            <a:avLst>
              <a:gd name="adj" fmla="val 0"/>
            </a:avLst>
          </a:prstGeom>
          <a:solidFill>
            <a:schemeClr val="accent3"/>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伝票の流れを個別業務システム間で</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やりとりする情報システム</a:t>
            </a:r>
          </a:p>
        </p:txBody>
      </p:sp>
      <p:sp>
        <p:nvSpPr>
          <p:cNvPr id="49" name="角丸四角形 48"/>
          <p:cNvSpPr/>
          <p:nvPr/>
        </p:nvSpPr>
        <p:spPr bwMode="auto">
          <a:xfrm>
            <a:off x="880244" y="1219200"/>
            <a:ext cx="3187700" cy="457200"/>
          </a:xfrm>
          <a:prstGeom prst="roundRect">
            <a:avLst>
              <a:gd name="adj" fmla="val 1083"/>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50" name="角丸四角形 49"/>
          <p:cNvSpPr/>
          <p:nvPr/>
        </p:nvSpPr>
        <p:spPr bwMode="auto">
          <a:xfrm>
            <a:off x="880244" y="5791200"/>
            <a:ext cx="318770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grpSp>
        <p:nvGrpSpPr>
          <p:cNvPr id="51" name="グループ化 1"/>
          <p:cNvGrpSpPr/>
          <p:nvPr/>
        </p:nvGrpSpPr>
        <p:grpSpPr>
          <a:xfrm>
            <a:off x="5025008" y="1219200"/>
            <a:ext cx="3187700" cy="5029200"/>
            <a:chOff x="4953000" y="1219200"/>
            <a:chExt cx="3187700" cy="5029200"/>
          </a:xfrm>
        </p:grpSpPr>
        <p:sp>
          <p:nvSpPr>
            <p:cNvPr id="52" name="角丸四角形 51"/>
            <p:cNvSpPr/>
            <p:nvPr/>
          </p:nvSpPr>
          <p:spPr bwMode="auto">
            <a:xfrm>
              <a:off x="4953000" y="1752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販売</a:t>
              </a:r>
            </a:p>
          </p:txBody>
        </p:sp>
        <p:sp>
          <p:nvSpPr>
            <p:cNvPr id="53" name="角丸四角形 52"/>
            <p:cNvSpPr/>
            <p:nvPr/>
          </p:nvSpPr>
          <p:spPr bwMode="auto">
            <a:xfrm>
              <a:off x="6096000" y="1752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生産</a:t>
              </a:r>
            </a:p>
          </p:txBody>
        </p:sp>
        <p:sp>
          <p:nvSpPr>
            <p:cNvPr id="54" name="角丸四角形 53"/>
            <p:cNvSpPr/>
            <p:nvPr/>
          </p:nvSpPr>
          <p:spPr bwMode="auto">
            <a:xfrm>
              <a:off x="7226300" y="1752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物流</a:t>
              </a:r>
            </a:p>
          </p:txBody>
        </p:sp>
        <p:sp>
          <p:nvSpPr>
            <p:cNvPr id="55" name="角丸四角形 54"/>
            <p:cNvSpPr/>
            <p:nvPr/>
          </p:nvSpPr>
          <p:spPr bwMode="auto">
            <a:xfrm>
              <a:off x="4953000" y="44577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購買</a:t>
              </a:r>
            </a:p>
          </p:txBody>
        </p:sp>
        <p:sp>
          <p:nvSpPr>
            <p:cNvPr id="56" name="角丸四角形 55"/>
            <p:cNvSpPr/>
            <p:nvPr/>
          </p:nvSpPr>
          <p:spPr bwMode="auto">
            <a:xfrm>
              <a:off x="6096000" y="44577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会計</a:t>
              </a:r>
            </a:p>
          </p:txBody>
        </p:sp>
        <p:sp>
          <p:nvSpPr>
            <p:cNvPr id="57" name="角丸四角形 56"/>
            <p:cNvSpPr/>
            <p:nvPr/>
          </p:nvSpPr>
          <p:spPr bwMode="auto">
            <a:xfrm>
              <a:off x="7226300" y="44577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人事</a:t>
              </a:r>
              <a:endParaRPr kumimoji="0" lang="ja-JP" altLang="en-US" sz="1600" b="0" i="0" u="none" strike="noStrike" cap="none" normalizeH="0" baseline="0" dirty="0" smtClean="0">
                <a:ln>
                  <a:noFill/>
                </a:ln>
                <a:solidFill>
                  <a:schemeClr val="bg1"/>
                </a:solidFill>
                <a:effectLst/>
              </a:endParaRPr>
            </a:p>
          </p:txBody>
        </p:sp>
        <p:sp>
          <p:nvSpPr>
            <p:cNvPr id="58" name="フローチャート : 磁気ディスク 124"/>
            <p:cNvSpPr/>
            <p:nvPr/>
          </p:nvSpPr>
          <p:spPr bwMode="auto">
            <a:xfrm>
              <a:off x="5340350" y="2857500"/>
              <a:ext cx="2425700" cy="11430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統合</a:t>
              </a:r>
              <a:r>
                <a:rPr kumimoji="0" lang="ja-JP" altLang="en-US" sz="1600" dirty="0">
                  <a:solidFill>
                    <a:schemeClr val="bg1"/>
                  </a:solidFill>
                </a:rPr>
                <a:t>データベース</a:t>
              </a:r>
              <a:endParaRPr kumimoji="0" lang="ja-JP" altLang="en-US" sz="1600" b="0" i="0" u="none" strike="noStrike" cap="none" normalizeH="0" baseline="0" dirty="0" smtClean="0">
                <a:ln>
                  <a:noFill/>
                </a:ln>
                <a:solidFill>
                  <a:schemeClr val="bg1"/>
                </a:solidFill>
                <a:effectLst/>
              </a:endParaRPr>
            </a:p>
          </p:txBody>
        </p:sp>
        <p:cxnSp>
          <p:nvCxnSpPr>
            <p:cNvPr id="59" name="直線矢印コネクタ 58"/>
            <p:cNvCxnSpPr>
              <a:stCxn id="58" idx="1"/>
            </p:cNvCxnSpPr>
            <p:nvPr/>
          </p:nvCxnSpPr>
          <p:spPr bwMode="auto">
            <a:xfrm flipH="1" flipV="1">
              <a:off x="5410200" y="2438400"/>
              <a:ext cx="1143000" cy="4191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矢印コネクタ 59"/>
            <p:cNvCxnSpPr>
              <a:stCxn id="58" idx="1"/>
              <a:endCxn id="53" idx="2"/>
            </p:cNvCxnSpPr>
            <p:nvPr/>
          </p:nvCxnSpPr>
          <p:spPr bwMode="auto">
            <a:xfrm flipV="1">
              <a:off x="6553200" y="2438400"/>
              <a:ext cx="0" cy="4191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矢印コネクタ 60"/>
            <p:cNvCxnSpPr>
              <a:stCxn id="58" idx="1"/>
              <a:endCxn id="54" idx="2"/>
            </p:cNvCxnSpPr>
            <p:nvPr/>
          </p:nvCxnSpPr>
          <p:spPr bwMode="auto">
            <a:xfrm flipV="1">
              <a:off x="6553200" y="2438400"/>
              <a:ext cx="1130300" cy="4191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矢印コネクタ 61"/>
            <p:cNvCxnSpPr>
              <a:stCxn id="58" idx="3"/>
              <a:endCxn id="57" idx="0"/>
            </p:cNvCxnSpPr>
            <p:nvPr/>
          </p:nvCxnSpPr>
          <p:spPr bwMode="auto">
            <a:xfrm>
              <a:off x="6553200" y="4000500"/>
              <a:ext cx="11303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矢印コネクタ 62"/>
            <p:cNvCxnSpPr>
              <a:stCxn id="58" idx="3"/>
              <a:endCxn id="56" idx="0"/>
            </p:cNvCxnSpPr>
            <p:nvPr/>
          </p:nvCxnSpPr>
          <p:spPr bwMode="auto">
            <a:xfrm>
              <a:off x="6553200" y="4000500"/>
              <a:ext cx="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矢印コネクタ 63"/>
            <p:cNvCxnSpPr>
              <a:stCxn id="58" idx="3"/>
              <a:endCxn id="55" idx="0"/>
            </p:cNvCxnSpPr>
            <p:nvPr/>
          </p:nvCxnSpPr>
          <p:spPr bwMode="auto">
            <a:xfrm flipH="1">
              <a:off x="5410200" y="4000500"/>
              <a:ext cx="11430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角丸四角形 64"/>
            <p:cNvSpPr/>
            <p:nvPr/>
          </p:nvSpPr>
          <p:spPr bwMode="auto">
            <a:xfrm>
              <a:off x="4953000" y="5257800"/>
              <a:ext cx="3187700" cy="457200"/>
            </a:xfrm>
            <a:prstGeom prst="roundRect">
              <a:avLst>
                <a:gd name="adj" fmla="val 0"/>
              </a:avLst>
            </a:prstGeom>
            <a:solidFill>
              <a:schemeClr val="accent3"/>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情報を一元管理し業務の最適な</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組み合わせを実現する情報システム</a:t>
              </a:r>
            </a:p>
          </p:txBody>
        </p:sp>
        <p:sp>
          <p:nvSpPr>
            <p:cNvPr id="66" name="角丸四角形 65"/>
            <p:cNvSpPr/>
            <p:nvPr/>
          </p:nvSpPr>
          <p:spPr bwMode="auto">
            <a:xfrm>
              <a:off x="4953000" y="1219200"/>
              <a:ext cx="3187700" cy="4572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chemeClr val="bg1"/>
                  </a:solidFill>
                  <a:effectLst/>
                  <a:cs typeface="Arial" pitchFamily="34" charset="0"/>
                </a:rPr>
                <a:t>ERP</a:t>
              </a:r>
              <a:r>
                <a:rPr kumimoji="0" lang="ja-JP" altLang="en-US" sz="1800" b="0" i="0" u="none" strike="noStrike" cap="none" normalizeH="0" baseline="0" dirty="0" smtClean="0">
                  <a:ln>
                    <a:noFill/>
                  </a:ln>
                  <a:solidFill>
                    <a:schemeClr val="bg1"/>
                  </a:solidFill>
                  <a:effectLst/>
                  <a:cs typeface="Arial" pitchFamily="34" charset="0"/>
                </a:rPr>
                <a:t>システム</a:t>
              </a:r>
            </a:p>
          </p:txBody>
        </p:sp>
        <p:sp>
          <p:nvSpPr>
            <p:cNvPr id="67" name="角丸四角形 66"/>
            <p:cNvSpPr/>
            <p:nvPr/>
          </p:nvSpPr>
          <p:spPr bwMode="auto">
            <a:xfrm>
              <a:off x="4953000" y="5791200"/>
              <a:ext cx="3187700" cy="4572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cs typeface="Arial" pitchFamily="34" charset="0"/>
                </a:rPr>
                <a:t>ERP</a:t>
              </a:r>
              <a:r>
                <a:rPr kumimoji="0" lang="ja-JP" altLang="en-US" sz="1800" b="0" i="0" u="none" strike="noStrike" cap="none" normalizeH="0" baseline="0" dirty="0" smtClean="0">
                  <a:ln>
                    <a:noFill/>
                  </a:ln>
                  <a:solidFill>
                    <a:schemeClr val="bg1"/>
                  </a:solidFill>
                  <a:effectLst/>
                  <a:cs typeface="Arial" pitchFamily="34" charset="0"/>
                </a:rPr>
                <a:t>システム</a:t>
              </a:r>
            </a:p>
          </p:txBody>
        </p:sp>
      </p:grpSp>
    </p:spTree>
    <p:extLst>
      <p:ext uri="{BB962C8B-B14F-4D97-AF65-F5344CB8AC3E}">
        <p14:creationId xmlns:p14="http://schemas.microsoft.com/office/powerpoint/2010/main" val="33417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ERP</a:t>
            </a:r>
            <a:r>
              <a:rPr kumimoji="1" lang="ja-JP" altLang="en-US" dirty="0" smtClean="0"/>
              <a:t>システムから</a:t>
            </a:r>
            <a:r>
              <a:rPr kumimoji="1" lang="en-US" altLang="ja-JP" dirty="0" smtClean="0"/>
              <a:t>ERP</a:t>
            </a:r>
            <a:r>
              <a:rPr kumimoji="1" lang="ja-JP" altLang="en-US" dirty="0" smtClean="0"/>
              <a:t>パッケージへ</a:t>
            </a:r>
            <a:endParaRPr kumimoji="1" lang="ja-JP" altLang="en-US" dirty="0"/>
          </a:p>
        </p:txBody>
      </p:sp>
      <p:sp>
        <p:nvSpPr>
          <p:cNvPr id="3" name="角丸四角形 2"/>
          <p:cNvSpPr/>
          <p:nvPr/>
        </p:nvSpPr>
        <p:spPr bwMode="auto">
          <a:xfrm>
            <a:off x="539552" y="1412776"/>
            <a:ext cx="7920880"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smtClean="0">
                <a:ln>
                  <a:noFill/>
                </a:ln>
                <a:solidFill>
                  <a:schemeClr val="bg1"/>
                </a:solidFill>
                <a:effectLst/>
                <a:latin typeface="+mn-lt"/>
                <a:ea typeface="+mn-ea"/>
              </a:rPr>
              <a:t>ERP</a:t>
            </a:r>
            <a:r>
              <a:rPr kumimoji="0" lang="ja-JP" altLang="en-US" sz="3600" b="0" i="0" u="none" strike="noStrike" cap="none" normalizeH="0" smtClean="0">
                <a:ln>
                  <a:noFill/>
                </a:ln>
                <a:solidFill>
                  <a:schemeClr val="bg1"/>
                </a:solidFill>
                <a:effectLst/>
                <a:latin typeface="+mn-lt"/>
                <a:ea typeface="+mn-ea"/>
              </a:rPr>
              <a:t>システム</a:t>
            </a:r>
          </a:p>
        </p:txBody>
      </p:sp>
      <p:sp>
        <p:nvSpPr>
          <p:cNvPr id="4" name="角丸四角形 3"/>
          <p:cNvSpPr/>
          <p:nvPr/>
        </p:nvSpPr>
        <p:spPr bwMode="auto">
          <a:xfrm>
            <a:off x="539552" y="234888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BPM</a:t>
            </a:r>
            <a:r>
              <a:rPr kumimoji="0" lang="ja-JP" altLang="en-US" sz="1400" b="0" i="0" u="none" strike="noStrike" cap="none" normalizeH="0" smtClean="0">
                <a:ln>
                  <a:noFill/>
                </a:ln>
                <a:solidFill>
                  <a:schemeClr val="bg1"/>
                </a:solidFill>
                <a:effectLst/>
                <a:latin typeface="+mn-lt"/>
                <a:ea typeface="+mn-ea"/>
              </a:rPr>
              <a:t>の実施、</a:t>
            </a:r>
            <a:r>
              <a:rPr kumimoji="0" lang="en-US" altLang="ja-JP" sz="1400" b="0" i="0" u="none" strike="noStrike" cap="none" normalizeH="0" smtClean="0">
                <a:ln>
                  <a:noFill/>
                </a:ln>
                <a:solidFill>
                  <a:schemeClr val="bg1"/>
                </a:solidFill>
                <a:effectLst/>
                <a:latin typeface="+mn-lt"/>
                <a:ea typeface="+mn-ea"/>
              </a:rPr>
              <a:t>BPR</a:t>
            </a:r>
            <a:r>
              <a:rPr kumimoji="0" lang="ja-JP" altLang="en-US" sz="1400" b="0" i="0" u="none" strike="noStrike" cap="none" normalizeH="0" smtClean="0">
                <a:ln>
                  <a:noFill/>
                </a:ln>
                <a:solidFill>
                  <a:schemeClr val="bg1"/>
                </a:solidFill>
                <a:effectLst/>
                <a:latin typeface="+mn-lt"/>
                <a:ea typeface="+mn-ea"/>
              </a:rPr>
              <a:t>の実装に時間とコストがかかる</a:t>
            </a:r>
          </a:p>
        </p:txBody>
      </p:sp>
      <p:sp>
        <p:nvSpPr>
          <p:cNvPr id="5" name="角丸四角形 4"/>
          <p:cNvSpPr/>
          <p:nvPr/>
        </p:nvSpPr>
        <p:spPr bwMode="auto">
          <a:xfrm>
            <a:off x="3203848" y="234888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全ての業務システムを一度に入れ替えなければならない</a:t>
            </a:r>
          </a:p>
        </p:txBody>
      </p:sp>
      <p:sp>
        <p:nvSpPr>
          <p:cNvPr id="6" name="角丸四角形 5"/>
          <p:cNvSpPr/>
          <p:nvPr/>
        </p:nvSpPr>
        <p:spPr bwMode="auto">
          <a:xfrm>
            <a:off x="5868144" y="234888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ERP</a:t>
            </a:r>
            <a:r>
              <a:rPr kumimoji="0" lang="ja-JP" altLang="en-US" sz="1400" b="0" i="0" u="none" strike="noStrike" cap="none" normalizeH="0" smtClean="0">
                <a:ln>
                  <a:noFill/>
                </a:ln>
                <a:solidFill>
                  <a:schemeClr val="bg1"/>
                </a:solidFill>
                <a:effectLst/>
                <a:latin typeface="+mn-lt"/>
                <a:ea typeface="+mn-ea"/>
              </a:rPr>
              <a:t>システムの開発に多大な時間とコストがかかる</a:t>
            </a:r>
          </a:p>
        </p:txBody>
      </p:sp>
      <p:grpSp>
        <p:nvGrpSpPr>
          <p:cNvPr id="12" name="グループ化 11"/>
          <p:cNvGrpSpPr/>
          <p:nvPr/>
        </p:nvGrpSpPr>
        <p:grpSpPr>
          <a:xfrm>
            <a:off x="539552" y="3356992"/>
            <a:ext cx="7920880" cy="2592288"/>
            <a:chOff x="539552" y="3356992"/>
            <a:chExt cx="7920880" cy="2592288"/>
          </a:xfrm>
        </p:grpSpPr>
        <p:sp>
          <p:nvSpPr>
            <p:cNvPr id="7" name="角丸四角形 6"/>
            <p:cNvSpPr/>
            <p:nvPr/>
          </p:nvSpPr>
          <p:spPr bwMode="auto">
            <a:xfrm>
              <a:off x="539552" y="4221088"/>
              <a:ext cx="7920880"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smtClean="0">
                  <a:ln>
                    <a:noFill/>
                  </a:ln>
                  <a:solidFill>
                    <a:schemeClr val="bg1"/>
                  </a:solidFill>
                  <a:effectLst/>
                  <a:latin typeface="+mn-lt"/>
                  <a:ea typeface="+mn-ea"/>
                </a:rPr>
                <a:t>ERP</a:t>
              </a:r>
              <a:r>
                <a:rPr kumimoji="0" lang="ja-JP" altLang="en-US" sz="3600" b="0" i="0" u="none" strike="noStrike" cap="none" normalizeH="0" smtClean="0">
                  <a:ln>
                    <a:noFill/>
                  </a:ln>
                  <a:solidFill>
                    <a:schemeClr val="bg1"/>
                  </a:solidFill>
                  <a:effectLst/>
                  <a:latin typeface="+mn-lt"/>
                  <a:ea typeface="+mn-ea"/>
                </a:rPr>
                <a:t>パッケージ</a:t>
              </a:r>
            </a:p>
          </p:txBody>
        </p:sp>
        <p:sp>
          <p:nvSpPr>
            <p:cNvPr id="8" name="角丸四角形 7"/>
            <p:cNvSpPr/>
            <p:nvPr/>
          </p:nvSpPr>
          <p:spPr bwMode="auto">
            <a:xfrm>
              <a:off x="539552" y="5157192"/>
              <a:ext cx="2555776"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ベストプラクティスをテンプレート化して実装</a:t>
              </a:r>
            </a:p>
          </p:txBody>
        </p:sp>
        <p:sp>
          <p:nvSpPr>
            <p:cNvPr id="9" name="角丸四角形 8"/>
            <p:cNvSpPr/>
            <p:nvPr/>
          </p:nvSpPr>
          <p:spPr bwMode="auto">
            <a:xfrm>
              <a:off x="3203848" y="5157192"/>
              <a:ext cx="2555776"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BPM/BPR</a:t>
              </a:r>
              <a:r>
                <a:rPr kumimoji="0" lang="ja-JP" altLang="en-US" sz="1400" b="0" i="0" u="none" strike="noStrike" cap="none" normalizeH="0" dirty="0" smtClean="0">
                  <a:ln>
                    <a:noFill/>
                  </a:ln>
                  <a:solidFill>
                    <a:schemeClr val="bg1"/>
                  </a:solidFill>
                  <a:effectLst/>
                  <a:latin typeface="+mn-lt"/>
                  <a:ea typeface="+mn-ea"/>
                </a:rPr>
                <a:t>を行わずとも業務の効率化を実現できる</a:t>
              </a:r>
            </a:p>
          </p:txBody>
        </p:sp>
        <p:sp>
          <p:nvSpPr>
            <p:cNvPr id="10" name="角丸四角形 9"/>
            <p:cNvSpPr/>
            <p:nvPr/>
          </p:nvSpPr>
          <p:spPr bwMode="auto">
            <a:xfrm>
              <a:off x="5868144" y="5157192"/>
              <a:ext cx="2555776"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パッケージ化によるコスト削減</a:t>
              </a:r>
            </a:p>
          </p:txBody>
        </p:sp>
        <p:sp>
          <p:nvSpPr>
            <p:cNvPr id="11" name="下矢印 10"/>
            <p:cNvSpPr/>
            <p:nvPr/>
          </p:nvSpPr>
          <p:spPr bwMode="auto">
            <a:xfrm>
              <a:off x="3275856" y="3356992"/>
              <a:ext cx="2448272" cy="720080"/>
            </a:xfrm>
            <a:prstGeom prst="downArrow">
              <a:avLst/>
            </a:prstGeom>
            <a:solidFill>
              <a:srgbClr val="FF66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1414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ERP</a:t>
            </a:r>
            <a:r>
              <a:rPr lang="ja-JP" altLang="en-US" smtClean="0"/>
              <a:t>パッケージ </a:t>
            </a:r>
            <a:r>
              <a:rPr lang="en-US" altLang="ja-JP" smtClean="0"/>
              <a:t>– </a:t>
            </a:r>
            <a:r>
              <a:rPr lang="ja-JP" altLang="en-US" smtClean="0"/>
              <a:t>海外と日本の違い</a:t>
            </a:r>
            <a:endParaRPr lang="ja-JP" altLang="en-US"/>
          </a:p>
        </p:txBody>
      </p:sp>
      <p:sp>
        <p:nvSpPr>
          <p:cNvPr id="3" name="コンテンツ プレースホルダー 2"/>
          <p:cNvSpPr>
            <a:spLocks noGrp="1"/>
          </p:cNvSpPr>
          <p:nvPr>
            <p:ph idx="1"/>
          </p:nvPr>
        </p:nvSpPr>
        <p:spPr/>
        <p:txBody>
          <a:bodyPr/>
          <a:lstStyle/>
          <a:p>
            <a:r>
              <a:rPr lang="ja-JP" altLang="en-US" dirty="0" smtClean="0"/>
              <a:t>欧米の</a:t>
            </a:r>
            <a:r>
              <a:rPr lang="en-US" altLang="ja-JP" dirty="0" smtClean="0"/>
              <a:t>ERP</a:t>
            </a:r>
            <a:r>
              <a:rPr lang="ja-JP" altLang="en-US" dirty="0" smtClean="0"/>
              <a:t>パッケージの狙い</a:t>
            </a:r>
            <a:endParaRPr lang="en-US" altLang="ja-JP" dirty="0" smtClean="0"/>
          </a:p>
          <a:p>
            <a:pPr lvl="1"/>
            <a:r>
              <a:rPr lang="ja-JP" altLang="en-US" dirty="0" smtClean="0"/>
              <a:t>個別企業の</a:t>
            </a:r>
            <a:r>
              <a:rPr lang="en-US" altLang="ja-JP" dirty="0" smtClean="0"/>
              <a:t>BPM/BPR</a:t>
            </a:r>
            <a:r>
              <a:rPr lang="ja-JP" altLang="en-US" dirty="0" smtClean="0"/>
              <a:t>を行ってシステム化するのでは無く、パッケージにあらかじめ標準的な業務フローをテンプレート化して実装</a:t>
            </a:r>
            <a:endParaRPr lang="en-US" altLang="ja-JP" dirty="0" smtClean="0"/>
          </a:p>
          <a:p>
            <a:pPr lvl="1"/>
            <a:r>
              <a:rPr lang="ja-JP" altLang="en-US" dirty="0" smtClean="0"/>
              <a:t>企業はこのテンプレートに合わせるだけで効率的なビジネスプロセスを取込むことができる</a:t>
            </a:r>
            <a:endParaRPr lang="en-US" altLang="ja-JP" dirty="0" smtClean="0"/>
          </a:p>
          <a:p>
            <a:pPr lvl="1"/>
            <a:r>
              <a:rPr lang="ja-JP" altLang="en-US" dirty="0" smtClean="0"/>
              <a:t>パッケージ化による低コスト化</a:t>
            </a:r>
            <a:endParaRPr lang="en-US" altLang="ja-JP" dirty="0" smtClean="0"/>
          </a:p>
          <a:p>
            <a:r>
              <a:rPr lang="ja-JP" altLang="en-US" dirty="0" smtClean="0"/>
              <a:t>日本の</a:t>
            </a:r>
            <a:r>
              <a:rPr lang="en-US" altLang="ja-JP" dirty="0" smtClean="0"/>
              <a:t>ERP</a:t>
            </a:r>
            <a:r>
              <a:rPr lang="ja-JP" altLang="en-US" dirty="0"/>
              <a:t>パッケージ</a:t>
            </a:r>
            <a:endParaRPr lang="en-US" altLang="ja-JP" dirty="0" smtClean="0"/>
          </a:p>
          <a:p>
            <a:pPr lvl="1"/>
            <a:r>
              <a:rPr lang="ja-JP" altLang="en-US" dirty="0" smtClean="0"/>
              <a:t>会計パッケージをベースに機能拡張して</a:t>
            </a:r>
            <a:r>
              <a:rPr lang="ja-JP" altLang="en-US" dirty="0"/>
              <a:t>いること</a:t>
            </a:r>
            <a:r>
              <a:rPr lang="ja-JP" altLang="en-US" dirty="0" smtClean="0"/>
              <a:t>が多い</a:t>
            </a:r>
            <a:endParaRPr lang="en-US" altLang="ja-JP" dirty="0" smtClean="0"/>
          </a:p>
          <a:p>
            <a:pPr lvl="2"/>
            <a:r>
              <a:rPr lang="ja-JP" altLang="en-US" dirty="0"/>
              <a:t>データの一元化など</a:t>
            </a:r>
            <a:r>
              <a:rPr lang="ja-JP" altLang="en-US" dirty="0" smtClean="0"/>
              <a:t>ができていない場合もある</a:t>
            </a:r>
            <a:endParaRPr lang="en-US" altLang="ja-JP" dirty="0" smtClean="0"/>
          </a:p>
          <a:p>
            <a:pPr lvl="1"/>
            <a:r>
              <a:rPr lang="ja-JP" altLang="en-US" dirty="0" smtClean="0"/>
              <a:t>現場最適</a:t>
            </a:r>
            <a:r>
              <a:rPr lang="en-US" altLang="ja-JP" dirty="0" smtClean="0"/>
              <a:t>/</a:t>
            </a:r>
            <a:r>
              <a:rPr lang="ja-JP" altLang="en-US" dirty="0" smtClean="0"/>
              <a:t>カスタマイズ前提</a:t>
            </a:r>
            <a:endParaRPr lang="en-US" altLang="ja-JP" dirty="0" smtClean="0"/>
          </a:p>
          <a:p>
            <a:pPr lvl="2"/>
            <a:r>
              <a:rPr lang="ja-JP" altLang="en-US" dirty="0" smtClean="0"/>
              <a:t>導入に当たって大量のカスタマイズが行われる場合が多い</a:t>
            </a:r>
            <a:endParaRPr lang="en-US" altLang="ja-JP" dirty="0" smtClean="0"/>
          </a:p>
          <a:p>
            <a:pPr lvl="2"/>
            <a:r>
              <a:rPr lang="ja-JP" altLang="en-US" dirty="0" smtClean="0"/>
              <a:t>現場力の強さ、取引先へのきめ細かな対応</a:t>
            </a:r>
            <a:endParaRPr lang="en-US" altLang="ja-JP" dirty="0" smtClean="0"/>
          </a:p>
          <a:p>
            <a:pPr lvl="1"/>
            <a:r>
              <a:rPr lang="ja-JP" altLang="en-US" dirty="0" smtClean="0"/>
              <a:t>カスタマイズが多いと、導入コスト</a:t>
            </a:r>
            <a:r>
              <a:rPr lang="ja-JP" altLang="en-US" dirty="0"/>
              <a:t>が</a:t>
            </a:r>
            <a:r>
              <a:rPr lang="ja-JP" altLang="en-US" dirty="0" smtClean="0"/>
              <a:t>高額になる傾向がある</a:t>
            </a:r>
            <a:endParaRPr lang="en-US" altLang="ja-JP" dirty="0" smtClean="0"/>
          </a:p>
        </p:txBody>
      </p:sp>
    </p:spTree>
    <p:extLst>
      <p:ext uri="{BB962C8B-B14F-4D97-AF65-F5344CB8AC3E}">
        <p14:creationId xmlns:p14="http://schemas.microsoft.com/office/powerpoint/2010/main" val="3871348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パッケージ利用のメリット</a:t>
            </a:r>
            <a:endParaRPr kumimoji="1" lang="ja-JP" altLang="en-US" dirty="0"/>
          </a:p>
        </p:txBody>
      </p:sp>
      <p:sp>
        <p:nvSpPr>
          <p:cNvPr id="3" name="コンテンツ プレースホルダー 2"/>
          <p:cNvSpPr>
            <a:spLocks noGrp="1"/>
          </p:cNvSpPr>
          <p:nvPr>
            <p:ph idx="1"/>
          </p:nvPr>
        </p:nvSpPr>
        <p:spPr/>
        <p:txBody>
          <a:bodyPr/>
          <a:lstStyle/>
          <a:p>
            <a:r>
              <a:rPr lang="ja-JP" altLang="en-US" dirty="0"/>
              <a:t>新技術への迅速な</a:t>
            </a:r>
            <a:r>
              <a:rPr lang="ja-JP" altLang="en-US" dirty="0" smtClean="0"/>
              <a:t>対応</a:t>
            </a:r>
            <a:endParaRPr lang="en-US" altLang="ja-JP" dirty="0" smtClean="0"/>
          </a:p>
          <a:p>
            <a:r>
              <a:rPr kumimoji="1" lang="ja-JP" altLang="en-US" dirty="0"/>
              <a:t>開発速度</a:t>
            </a:r>
            <a:r>
              <a:rPr kumimoji="1" lang="ja-JP" altLang="en-US" dirty="0" smtClean="0"/>
              <a:t>の高速化（仕様の陳腐化の阻止）・コスト削減</a:t>
            </a:r>
            <a:endParaRPr kumimoji="1" lang="en-US" altLang="ja-JP" dirty="0" smtClean="0"/>
          </a:p>
          <a:p>
            <a:r>
              <a:rPr lang="ja-JP" altLang="en-US" dirty="0" smtClean="0"/>
              <a:t>全体最適・ベストプラクティス</a:t>
            </a:r>
            <a:endParaRPr lang="en-US" altLang="ja-JP" dirty="0" smtClean="0"/>
          </a:p>
          <a:p>
            <a:r>
              <a:rPr lang="ja-JP" altLang="en-US" dirty="0"/>
              <a:t>グローバル</a:t>
            </a:r>
            <a:r>
              <a:rPr lang="ja-JP" altLang="en-US" dirty="0" smtClean="0"/>
              <a:t>対応</a:t>
            </a:r>
            <a:endParaRPr lang="en-US" altLang="ja-JP" dirty="0" smtClean="0"/>
          </a:p>
          <a:p>
            <a:r>
              <a:rPr lang="ja-JP" altLang="en-US" dirty="0" smtClean="0"/>
              <a:t>開発・運用コストの削減</a:t>
            </a:r>
            <a:endParaRPr lang="en-US" altLang="ja-JP" dirty="0" smtClean="0"/>
          </a:p>
          <a:p>
            <a:r>
              <a:rPr lang="ja-JP" altLang="en-US" dirty="0"/>
              <a:t>データベースの</a:t>
            </a:r>
            <a:r>
              <a:rPr lang="ja-JP" altLang="en-US" dirty="0" smtClean="0"/>
              <a:t>統合</a:t>
            </a:r>
            <a:endParaRPr lang="en-US" altLang="ja-JP" dirty="0" smtClean="0"/>
          </a:p>
          <a:p>
            <a:r>
              <a:rPr lang="ja-JP" altLang="en-US" dirty="0" smtClean="0"/>
              <a:t>経営計画策定への貢献</a:t>
            </a:r>
            <a:endParaRPr lang="en-US" altLang="ja-JP" dirty="0" smtClean="0"/>
          </a:p>
          <a:p>
            <a:r>
              <a:rPr lang="ja-JP" altLang="en-US" dirty="0" smtClean="0"/>
              <a:t>会計的情報の</a:t>
            </a:r>
            <a:endParaRPr lang="en-US" altLang="ja-JP" dirty="0" smtClean="0"/>
          </a:p>
          <a:p>
            <a:pPr lvl="1"/>
            <a:r>
              <a:rPr lang="ja-JP" altLang="en-US" dirty="0"/>
              <a:t>受注・販売・生産などの業務における個別処理が、入力時点で即時に会計情報として反映され、参照することができる</a:t>
            </a:r>
            <a:endParaRPr lang="en-US" altLang="ja-JP" dirty="0" smtClean="0"/>
          </a:p>
          <a:p>
            <a:r>
              <a:rPr lang="ja-JP" altLang="en-US" dirty="0" smtClean="0"/>
              <a:t>パラメータによるカスタマイズ</a:t>
            </a:r>
            <a:endParaRPr lang="en-US" altLang="ja-JP" dirty="0" smtClean="0"/>
          </a:p>
          <a:p>
            <a:endParaRPr lang="en-US" altLang="ja-JP" dirty="0" smtClean="0"/>
          </a:p>
          <a:p>
            <a:r>
              <a:rPr lang="ja-JP" altLang="en-US" dirty="0"/>
              <a:t>パッケージによりサポートされない部分</a:t>
            </a:r>
            <a:r>
              <a:rPr lang="ja-JP" altLang="en-US" dirty="0" smtClean="0"/>
              <a:t>をどうするか？</a:t>
            </a:r>
            <a:endParaRPr lang="en-US" altLang="ja-JP" dirty="0" smtClean="0"/>
          </a:p>
        </p:txBody>
      </p:sp>
    </p:spTree>
    <p:extLst>
      <p:ext uri="{BB962C8B-B14F-4D97-AF65-F5344CB8AC3E}">
        <p14:creationId xmlns:p14="http://schemas.microsoft.com/office/powerpoint/2010/main" val="3734097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その他のシステム統合</a:t>
            </a:r>
            <a:r>
              <a:rPr lang="en-US" altLang="ja-JP" dirty="0" smtClean="0"/>
              <a:t/>
            </a:r>
            <a:br>
              <a:rPr lang="en-US" altLang="ja-JP" dirty="0" smtClean="0"/>
            </a:br>
            <a:r>
              <a:rPr lang="en-US" altLang="ja-JP" dirty="0" smtClean="0"/>
              <a:t>EIA/MDM</a:t>
            </a:r>
            <a:endParaRPr kumimoji="1" lang="ja-JP" altLang="en-US" dirty="0"/>
          </a:p>
        </p:txBody>
      </p:sp>
    </p:spTree>
    <p:extLst>
      <p:ext uri="{BB962C8B-B14F-4D97-AF65-F5344CB8AC3E}">
        <p14:creationId xmlns:p14="http://schemas.microsoft.com/office/powerpoint/2010/main" val="3470916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既存システム</a:t>
            </a:r>
            <a:r>
              <a:rPr lang="ja-JP" altLang="en-US" smtClean="0"/>
              <a:t>を繋ぐ</a:t>
            </a:r>
            <a:r>
              <a:rPr lang="en-US" altLang="ja-JP" smtClean="0"/>
              <a:t>EAI</a:t>
            </a:r>
            <a:endParaRPr lang="ja-JP" altLang="en-US"/>
          </a:p>
        </p:txBody>
      </p:sp>
      <p:sp>
        <p:nvSpPr>
          <p:cNvPr id="12" name="角丸四角形 11"/>
          <p:cNvSpPr/>
          <p:nvPr/>
        </p:nvSpPr>
        <p:spPr bwMode="auto">
          <a:xfrm>
            <a:off x="251520" y="3357563"/>
            <a:ext cx="3888432" cy="864096"/>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既存システムを相互接続して統合</a:t>
            </a:r>
          </a:p>
        </p:txBody>
      </p:sp>
      <p:sp>
        <p:nvSpPr>
          <p:cNvPr id="16" name="角丸四角形 15"/>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000" dirty="0" smtClean="0">
                <a:solidFill>
                  <a:schemeClr val="bg1"/>
                </a:solidFill>
                <a:latin typeface="+mn-lt"/>
                <a:ea typeface="+mn-ea"/>
              </a:rPr>
              <a:t>EAI (1990</a:t>
            </a:r>
            <a:r>
              <a:rPr lang="ja-JP" altLang="en-US" sz="2000" dirty="0" smtClean="0">
                <a:solidFill>
                  <a:schemeClr val="bg1"/>
                </a:solidFill>
                <a:latin typeface="+mn-lt"/>
                <a:ea typeface="+mn-ea"/>
              </a:rPr>
              <a:t>年代末</a:t>
            </a:r>
            <a:r>
              <a:rPr lang="en-US" altLang="ja-JP" sz="2000" dirty="0" smtClean="0">
                <a:solidFill>
                  <a:schemeClr val="bg1"/>
                </a:solidFill>
                <a:latin typeface="+mn-lt"/>
                <a:ea typeface="+mn-ea"/>
              </a:rPr>
              <a:t>)</a:t>
            </a:r>
          </a:p>
          <a:p>
            <a:pPr lvl="1" indent="-7938"/>
            <a:r>
              <a:rPr lang="ja-JP" altLang="en-US" sz="1600" dirty="0" smtClean="0">
                <a:solidFill>
                  <a:schemeClr val="bg1"/>
                </a:solidFill>
                <a:latin typeface="+mn-lt"/>
                <a:ea typeface="+mn-ea"/>
              </a:rPr>
              <a:t>ばらばらに開発された業務システムをプロトコル変換などで統合</a:t>
            </a:r>
            <a:endParaRPr lang="en-US" altLang="ja-JP" sz="1600" dirty="0" smtClean="0">
              <a:solidFill>
                <a:schemeClr val="bg1"/>
              </a:solidFill>
              <a:latin typeface="+mn-lt"/>
              <a:ea typeface="+mn-ea"/>
            </a:endParaRPr>
          </a:p>
        </p:txBody>
      </p:sp>
      <p:sp>
        <p:nvSpPr>
          <p:cNvPr id="8" name="下矢印 7"/>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9" name="角丸四角形 8"/>
          <p:cNvSpPr/>
          <p:nvPr/>
        </p:nvSpPr>
        <p:spPr bwMode="auto">
          <a:xfrm>
            <a:off x="251520" y="1000310"/>
            <a:ext cx="3888432" cy="2284674"/>
          </a:xfrm>
          <a:prstGeom prst="roundRect">
            <a:avLst>
              <a:gd name="adj" fmla="val 275"/>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個別</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現場</a:t>
            </a:r>
            <a:r>
              <a:rPr lang="ja-JP" altLang="en-US" sz="1400" dirty="0">
                <a:solidFill>
                  <a:schemeClr val="bg1"/>
                </a:solidFill>
                <a:latin typeface="+mn-lt"/>
                <a:ea typeface="+mn-ea"/>
              </a:rPr>
              <a:t>の仕事をそのまま</a:t>
            </a:r>
            <a:r>
              <a:rPr lang="ja-JP" altLang="en-US" sz="1400" dirty="0" smtClean="0">
                <a:solidFill>
                  <a:schemeClr val="bg1"/>
                </a:solidFill>
                <a:latin typeface="+mn-lt"/>
                <a:ea typeface="+mn-ea"/>
              </a:rPr>
              <a:t>システム化</a:t>
            </a:r>
            <a:endParaRPr lang="en-US" altLang="ja-JP" sz="14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a:t>
            </a:r>
            <a:r>
              <a:rPr lang="ja-JP" altLang="en-US" sz="1400" dirty="0">
                <a:solidFill>
                  <a:schemeClr val="bg1"/>
                </a:solidFill>
                <a:latin typeface="+mn-lt"/>
                <a:ea typeface="+mn-ea"/>
              </a:rPr>
              <a:t>その時点」</a:t>
            </a:r>
            <a:r>
              <a:rPr lang="ja-JP" altLang="en-US" sz="1400" dirty="0" smtClean="0">
                <a:solidFill>
                  <a:schemeClr val="bg1"/>
                </a:solidFill>
                <a:latin typeface="+mn-lt"/>
                <a:ea typeface="+mn-ea"/>
              </a:rPr>
              <a:t>での技術</a:t>
            </a:r>
            <a:r>
              <a:rPr lang="ja-JP" altLang="en-US" sz="1400" dirty="0">
                <a:solidFill>
                  <a:schemeClr val="bg1"/>
                </a:solidFill>
                <a:latin typeface="+mn-lt"/>
                <a:ea typeface="+mn-ea"/>
              </a:rPr>
              <a:t>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他</a:t>
            </a:r>
            <a:r>
              <a:rPr lang="ja-JP" altLang="en-US" sz="1400" dirty="0">
                <a:solidFill>
                  <a:schemeClr val="bg1"/>
                </a:solidFill>
                <a:latin typeface="+mn-lt"/>
                <a:ea typeface="+mn-ea"/>
              </a:rPr>
              <a:t>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全社的</a:t>
            </a:r>
            <a:r>
              <a:rPr lang="ja-JP" altLang="en-US" sz="1400" dirty="0">
                <a:solidFill>
                  <a:schemeClr val="bg1"/>
                </a:solidFill>
                <a:latin typeface="+mn-lt"/>
                <a:ea typeface="+mn-ea"/>
              </a:rPr>
              <a:t>最適化という視点はない</a:t>
            </a:r>
            <a:endParaRPr lang="en-US" altLang="ja-JP" sz="1400" dirty="0">
              <a:solidFill>
                <a:schemeClr val="bg1"/>
              </a:solidFill>
              <a:latin typeface="+mn-lt"/>
              <a:ea typeface="+mn-ea"/>
            </a:endParaRPr>
          </a:p>
        </p:txBody>
      </p:sp>
      <p:sp>
        <p:nvSpPr>
          <p:cNvPr id="10" name="角丸四角形 9"/>
          <p:cNvSpPr/>
          <p:nvPr/>
        </p:nvSpPr>
        <p:spPr bwMode="auto">
          <a:xfrm>
            <a:off x="5004048" y="1000310"/>
            <a:ext cx="3888432" cy="2284674"/>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a:t>
            </a:r>
            <a:r>
              <a:rPr lang="ja-JP" altLang="en-US" sz="2000" dirty="0" smtClean="0">
                <a:solidFill>
                  <a:schemeClr val="bg1"/>
                </a:solidFill>
                <a:latin typeface="+mn-lt"/>
                <a:ea typeface="+mn-ea"/>
              </a:rPr>
              <a:t>最適化手法</a:t>
            </a:r>
            <a:endParaRPr lang="en-US" altLang="ja-JP" sz="2000" dirty="0">
              <a:solidFill>
                <a:schemeClr val="bg1"/>
              </a:solidFill>
              <a:latin typeface="+mn-lt"/>
              <a:ea typeface="+mn-ea"/>
            </a:endParaRPr>
          </a:p>
          <a:p>
            <a:pPr marL="366713" lvl="1" indent="-188913"/>
            <a:endParaRPr lang="en-US" altLang="ja-JP" sz="2000" dirty="0" smtClean="0">
              <a:solidFill>
                <a:schemeClr val="bg1"/>
              </a:solidFill>
              <a:latin typeface="+mn-lt"/>
              <a:ea typeface="+mn-ea"/>
            </a:endParaRPr>
          </a:p>
          <a:p>
            <a:pPr marL="366713" lvl="1" indent="-188913"/>
            <a:r>
              <a:rPr lang="en-US" altLang="ja-JP" sz="2000" dirty="0" smtClean="0">
                <a:solidFill>
                  <a:schemeClr val="bg1"/>
                </a:solidFill>
                <a:latin typeface="+mn-lt"/>
                <a:ea typeface="+mn-ea"/>
              </a:rPr>
              <a:t>EA </a:t>
            </a:r>
            <a:r>
              <a:rPr lang="en-US" altLang="ja-JP" sz="1400" dirty="0" smtClean="0">
                <a:solidFill>
                  <a:schemeClr val="bg1"/>
                </a:solidFill>
                <a:latin typeface="+mn-lt"/>
                <a:ea typeface="+mn-ea"/>
              </a:rPr>
              <a:t>Enterprise Architecture</a:t>
            </a:r>
          </a:p>
          <a:p>
            <a:pPr marL="366713" lvl="1" indent="-188913"/>
            <a:endParaRPr lang="en-US" altLang="ja-JP" sz="1400" dirty="0">
              <a:solidFill>
                <a:schemeClr val="bg1"/>
              </a:solidFill>
              <a:latin typeface="+mn-lt"/>
              <a:ea typeface="+mn-ea"/>
            </a:endParaRPr>
          </a:p>
          <a:p>
            <a:pPr marL="366713" lvl="1" indent="-188913"/>
            <a:r>
              <a:rPr lang="en-US" altLang="ja-JP" sz="2000" dirty="0" smtClean="0">
                <a:solidFill>
                  <a:schemeClr val="bg1"/>
                </a:solidFill>
                <a:latin typeface="+mn-lt"/>
                <a:ea typeface="+mn-ea"/>
              </a:rPr>
              <a:t>BPR</a:t>
            </a:r>
            <a:r>
              <a:rPr lang="en-US" altLang="ja-JP" sz="1400" dirty="0" smtClean="0">
                <a:solidFill>
                  <a:schemeClr val="bg1"/>
                </a:solidFill>
                <a:latin typeface="+mn-lt"/>
                <a:ea typeface="+mn-ea"/>
              </a:rPr>
              <a:t> Business </a:t>
            </a:r>
            <a:r>
              <a:rPr lang="en-US" altLang="ja-JP" sz="1400" dirty="0">
                <a:solidFill>
                  <a:schemeClr val="bg1"/>
                </a:solidFill>
                <a:latin typeface="+mn-lt"/>
                <a:ea typeface="+mn-ea"/>
              </a:rPr>
              <a:t>Process Re-</a:t>
            </a:r>
            <a:r>
              <a:rPr lang="en-US" altLang="ja-JP" sz="1400" dirty="0" smtClean="0">
                <a:solidFill>
                  <a:schemeClr val="bg1"/>
                </a:solidFill>
                <a:latin typeface="+mn-lt"/>
                <a:ea typeface="+mn-ea"/>
              </a:rPr>
              <a:t>engineering</a:t>
            </a:r>
          </a:p>
          <a:p>
            <a:pPr marL="366713" lvl="1" indent="-188913"/>
            <a:endParaRPr lang="en-US" altLang="ja-JP" sz="1400" dirty="0">
              <a:solidFill>
                <a:schemeClr val="bg1"/>
              </a:solidFill>
              <a:latin typeface="+mn-lt"/>
              <a:ea typeface="+mn-ea"/>
            </a:endParaRPr>
          </a:p>
          <a:p>
            <a:pPr marL="366713" lvl="1" indent="-188913"/>
            <a:r>
              <a:rPr lang="en-US" altLang="ja-JP" sz="2000" dirty="0" smtClean="0">
                <a:solidFill>
                  <a:schemeClr val="bg1"/>
                </a:solidFill>
                <a:latin typeface="+mn-lt"/>
                <a:ea typeface="+mn-ea"/>
              </a:rPr>
              <a:t>ERP </a:t>
            </a:r>
            <a:r>
              <a:rPr lang="en-US" altLang="ja-JP" sz="1400" dirty="0" smtClean="0">
                <a:solidFill>
                  <a:schemeClr val="bg1"/>
                </a:solidFill>
                <a:latin typeface="+mn-lt"/>
                <a:ea typeface="+mn-ea"/>
              </a:rPr>
              <a:t>Enterprise Resource Planning</a:t>
            </a:r>
          </a:p>
        </p:txBody>
      </p:sp>
      <p:sp>
        <p:nvSpPr>
          <p:cNvPr id="11" name="右矢印 10"/>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nvGrpSpPr>
          <p:cNvPr id="4" name="グループ化 3"/>
          <p:cNvGrpSpPr/>
          <p:nvPr/>
        </p:nvGrpSpPr>
        <p:grpSpPr>
          <a:xfrm>
            <a:off x="6012160" y="3573016"/>
            <a:ext cx="2264261" cy="2903949"/>
            <a:chOff x="6012160" y="3573016"/>
            <a:chExt cx="2264261" cy="2903949"/>
          </a:xfrm>
        </p:grpSpPr>
        <p:grpSp>
          <p:nvGrpSpPr>
            <p:cNvPr id="2" name="図形グループ 1"/>
            <p:cNvGrpSpPr/>
            <p:nvPr/>
          </p:nvGrpSpPr>
          <p:grpSpPr>
            <a:xfrm>
              <a:off x="6012160" y="3573016"/>
              <a:ext cx="2264261" cy="2903949"/>
              <a:chOff x="723563" y="1228016"/>
              <a:chExt cx="3810072" cy="4744893"/>
            </a:xfrm>
          </p:grpSpPr>
          <p:cxnSp>
            <p:nvCxnSpPr>
              <p:cNvPr id="41" name="直線コネクタ 40"/>
              <p:cNvCxnSpPr/>
              <p:nvPr/>
            </p:nvCxnSpPr>
            <p:spPr bwMode="auto">
              <a:xfrm>
                <a:off x="1350417" y="1552052"/>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2" name="直線コネクタ 41"/>
              <p:cNvCxnSpPr/>
              <p:nvPr/>
            </p:nvCxnSpPr>
            <p:spPr bwMode="auto">
              <a:xfrm flipH="1" flipV="1">
                <a:off x="2936945" y="1710284"/>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3" name="直線コネクタ 42"/>
              <p:cNvCxnSpPr/>
              <p:nvPr/>
            </p:nvCxnSpPr>
            <p:spPr bwMode="auto">
              <a:xfrm flipH="1">
                <a:off x="2131653" y="2629943"/>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4" name="直線コネクタ 43"/>
              <p:cNvCxnSpPr/>
              <p:nvPr/>
            </p:nvCxnSpPr>
            <p:spPr bwMode="auto">
              <a:xfrm flipV="1">
                <a:off x="1979253" y="2629943"/>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5" name="直線コネクタ 44"/>
              <p:cNvCxnSpPr/>
              <p:nvPr/>
            </p:nvCxnSpPr>
            <p:spPr bwMode="auto">
              <a:xfrm flipH="1">
                <a:off x="2131653" y="3692972"/>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6" name="直線コネクタ 45"/>
              <p:cNvCxnSpPr/>
              <p:nvPr/>
            </p:nvCxnSpPr>
            <p:spPr bwMode="auto">
              <a:xfrm flipH="1" flipV="1">
                <a:off x="1152478" y="3651070"/>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7" name="直線コネクタ 46"/>
              <p:cNvCxnSpPr/>
              <p:nvPr/>
            </p:nvCxnSpPr>
            <p:spPr bwMode="auto">
              <a:xfrm flipH="1">
                <a:off x="1047599" y="4413052"/>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8" name="直線コネクタ 47"/>
              <p:cNvCxnSpPr/>
              <p:nvPr/>
            </p:nvCxnSpPr>
            <p:spPr bwMode="auto">
              <a:xfrm flipH="1">
                <a:off x="1476515" y="4413052"/>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9" name="直線コネクタ 48"/>
              <p:cNvCxnSpPr/>
              <p:nvPr/>
            </p:nvCxnSpPr>
            <p:spPr bwMode="auto">
              <a:xfrm flipH="1" flipV="1">
                <a:off x="2131653" y="4413053"/>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50" name="円/楕円 49"/>
              <p:cNvSpPr/>
              <p:nvPr/>
            </p:nvSpPr>
            <p:spPr bwMode="auto">
              <a:xfrm>
                <a:off x="853520" y="33270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1" name="円/楕円 50"/>
              <p:cNvSpPr/>
              <p:nvPr/>
            </p:nvSpPr>
            <p:spPr bwMode="auto">
              <a:xfrm>
                <a:off x="1655217" y="2377592"/>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2" name="円/楕円 51"/>
              <p:cNvSpPr/>
              <p:nvPr/>
            </p:nvSpPr>
            <p:spPr bwMode="auto">
              <a:xfrm>
                <a:off x="2936945" y="2305907"/>
                <a:ext cx="648072" cy="648072"/>
              </a:xfrm>
              <a:prstGeom prst="ellipse">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3" name="円/楕円 52"/>
              <p:cNvSpPr/>
              <p:nvPr/>
            </p:nvSpPr>
            <p:spPr bwMode="auto">
              <a:xfrm>
                <a:off x="1807617" y="4089016"/>
                <a:ext cx="648072" cy="648072"/>
              </a:xfrm>
              <a:prstGeom prst="ellipse">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4" name="円/楕円 53"/>
              <p:cNvSpPr/>
              <p:nvPr/>
            </p:nvSpPr>
            <p:spPr bwMode="auto">
              <a:xfrm>
                <a:off x="1152478" y="532483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5" name="円/楕円 54"/>
              <p:cNvSpPr/>
              <p:nvPr/>
            </p:nvSpPr>
            <p:spPr bwMode="auto">
              <a:xfrm>
                <a:off x="723563" y="420930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6" name="円/楕円 55"/>
              <p:cNvSpPr/>
              <p:nvPr/>
            </p:nvSpPr>
            <p:spPr bwMode="auto">
              <a:xfrm>
                <a:off x="3885563" y="187608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7" name="円/楕円 56"/>
              <p:cNvSpPr/>
              <p:nvPr/>
            </p:nvSpPr>
            <p:spPr bwMode="auto">
              <a:xfrm>
                <a:off x="3103545" y="467676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8" name="円/楕円 57"/>
              <p:cNvSpPr/>
              <p:nvPr/>
            </p:nvSpPr>
            <p:spPr bwMode="auto">
              <a:xfrm>
                <a:off x="2936945" y="336893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9" name="円/楕円 58"/>
              <p:cNvSpPr/>
              <p:nvPr/>
            </p:nvSpPr>
            <p:spPr bwMode="auto">
              <a:xfrm>
                <a:off x="2612909" y="138624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0" name="円/楕円 59"/>
              <p:cNvSpPr/>
              <p:nvPr/>
            </p:nvSpPr>
            <p:spPr bwMode="auto">
              <a:xfrm>
                <a:off x="1026381" y="122801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1" name="テキスト ボックス 60"/>
              <p:cNvSpPr txBox="1"/>
              <p:nvPr/>
            </p:nvSpPr>
            <p:spPr>
              <a:xfrm>
                <a:off x="2999514" y="2435426"/>
                <a:ext cx="566989" cy="352024"/>
              </a:xfrm>
              <a:prstGeom prst="rect">
                <a:avLst/>
              </a:prstGeom>
              <a:noFill/>
              <a:effectLst/>
            </p:spPr>
            <p:txBody>
              <a:bodyPr wrap="none" rtlCol="0">
                <a:spAutoFit/>
              </a:bodyPr>
              <a:lstStyle/>
              <a:p>
                <a:r>
                  <a:rPr kumimoji="1" lang="en-US" altLang="ja-JP" sz="800" dirty="0" smtClean="0">
                    <a:solidFill>
                      <a:schemeClr val="bg1"/>
                    </a:solidFill>
                    <a:latin typeface="+mn-lt"/>
                    <a:ea typeface="+mn-ea"/>
                  </a:rPr>
                  <a:t>EAI</a:t>
                </a:r>
                <a:endParaRPr kumimoji="1" lang="ja-JP" altLang="en-US" sz="800" dirty="0">
                  <a:solidFill>
                    <a:schemeClr val="bg1"/>
                  </a:solidFill>
                  <a:latin typeface="+mn-lt"/>
                  <a:ea typeface="+mn-ea"/>
                </a:endParaRPr>
              </a:p>
            </p:txBody>
          </p:sp>
          <p:sp>
            <p:nvSpPr>
              <p:cNvPr id="62" name="テキスト ボックス 61"/>
              <p:cNvSpPr txBox="1"/>
              <p:nvPr/>
            </p:nvSpPr>
            <p:spPr>
              <a:xfrm>
                <a:off x="1848906" y="4228387"/>
                <a:ext cx="566989" cy="352024"/>
              </a:xfrm>
              <a:prstGeom prst="rect">
                <a:avLst/>
              </a:prstGeom>
              <a:noFill/>
              <a:effectLst/>
            </p:spPr>
            <p:txBody>
              <a:bodyPr wrap="none" rtlCol="0">
                <a:spAutoFit/>
              </a:bodyPr>
              <a:lstStyle/>
              <a:p>
                <a:r>
                  <a:rPr kumimoji="1" lang="en-US" altLang="ja-JP" sz="800" dirty="0" smtClean="0">
                    <a:solidFill>
                      <a:schemeClr val="bg1"/>
                    </a:solidFill>
                    <a:latin typeface="+mn-lt"/>
                    <a:ea typeface="+mn-ea"/>
                  </a:rPr>
                  <a:t>EAI</a:t>
                </a:r>
                <a:endParaRPr kumimoji="1" lang="ja-JP" altLang="en-US" sz="800" dirty="0">
                  <a:solidFill>
                    <a:schemeClr val="bg1"/>
                  </a:solidFill>
                  <a:latin typeface="+mn-lt"/>
                  <a:ea typeface="+mn-ea"/>
                </a:endParaRPr>
              </a:p>
            </p:txBody>
          </p:sp>
        </p:grpSp>
        <p:cxnSp>
          <p:nvCxnSpPr>
            <p:cNvPr id="63" name="直線コネクタ 62"/>
            <p:cNvCxnSpPr>
              <a:stCxn id="61" idx="3"/>
            </p:cNvCxnSpPr>
            <p:nvPr/>
          </p:nvCxnSpPr>
          <p:spPr bwMode="auto">
            <a:xfrm flipV="1">
              <a:off x="7701671" y="4293098"/>
              <a:ext cx="267219" cy="126594"/>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20099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43608" y="2276872"/>
            <a:ext cx="6314132" cy="2884884"/>
            <a:chOff x="1043608" y="2276872"/>
            <a:chExt cx="6314132" cy="2884884"/>
          </a:xfrm>
        </p:grpSpPr>
        <p:sp>
          <p:nvSpPr>
            <p:cNvPr id="58" name="フローチャート : 磁気ディスク 124"/>
            <p:cNvSpPr/>
            <p:nvPr/>
          </p:nvSpPr>
          <p:spPr bwMode="auto">
            <a:xfrm>
              <a:off x="4932040" y="3068960"/>
              <a:ext cx="2425700" cy="11430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統合</a:t>
              </a:r>
              <a:r>
                <a:rPr kumimoji="0" lang="ja-JP" altLang="en-US" sz="1600" dirty="0">
                  <a:solidFill>
                    <a:schemeClr val="bg1"/>
                  </a:solidFill>
                </a:rPr>
                <a:t>データベース</a:t>
              </a:r>
              <a:endParaRPr kumimoji="0" lang="ja-JP" altLang="en-US" sz="1600" b="0" i="0" u="none" strike="noStrike" cap="none" normalizeH="0" baseline="0" dirty="0" smtClean="0">
                <a:ln>
                  <a:noFill/>
                </a:ln>
                <a:solidFill>
                  <a:schemeClr val="bg1"/>
                </a:solidFill>
                <a:effectLst/>
              </a:endParaRPr>
            </a:p>
          </p:txBody>
        </p:sp>
        <p:cxnSp>
          <p:nvCxnSpPr>
            <p:cNvPr id="6" name="カギ線コネクタ 5"/>
            <p:cNvCxnSpPr/>
            <p:nvPr/>
          </p:nvCxnSpPr>
          <p:spPr bwMode="auto">
            <a:xfrm flipV="1">
              <a:off x="1043608" y="4221088"/>
              <a:ext cx="5077544" cy="940668"/>
            </a:xfrm>
            <a:prstGeom prst="bentConnector2">
              <a:avLst/>
            </a:prstGeom>
            <a:solidFill>
              <a:schemeClr val="bg1"/>
            </a:solidFill>
            <a:ln w="38100" cap="flat" cmpd="sng" algn="ctr">
              <a:solidFill>
                <a:srgbClr val="4168A7"/>
              </a:solidFill>
              <a:prstDash val="solid"/>
              <a:round/>
              <a:headEnd type="none" w="med" len="med"/>
              <a:tailEnd type="arrow"/>
            </a:ln>
            <a:effectLst/>
          </p:spPr>
        </p:cxnSp>
        <p:cxnSp>
          <p:nvCxnSpPr>
            <p:cNvPr id="3" name="カギ線コネクタ 2"/>
            <p:cNvCxnSpPr/>
            <p:nvPr/>
          </p:nvCxnSpPr>
          <p:spPr bwMode="auto">
            <a:xfrm>
              <a:off x="1043608" y="2276872"/>
              <a:ext cx="5077544" cy="796652"/>
            </a:xfrm>
            <a:prstGeom prst="bentConnector2">
              <a:avLst/>
            </a:prstGeom>
            <a:solidFill>
              <a:schemeClr val="bg1"/>
            </a:solidFill>
            <a:ln w="38100" cap="flat" cmpd="sng" algn="ctr">
              <a:solidFill>
                <a:srgbClr val="4168A7"/>
              </a:solidFill>
              <a:prstDash val="solid"/>
              <a:round/>
              <a:headEnd type="none" w="med" len="med"/>
              <a:tailEnd type="arrow"/>
            </a:ln>
            <a:effectLst/>
          </p:spPr>
        </p:cxnSp>
      </p:grpSp>
      <p:sp>
        <p:nvSpPr>
          <p:cNvPr id="11273" name="タイトル 3"/>
          <p:cNvSpPr>
            <a:spLocks noGrp="1"/>
          </p:cNvSpPr>
          <p:nvPr>
            <p:ph type="title"/>
          </p:nvPr>
        </p:nvSpPr>
        <p:spPr/>
        <p:txBody>
          <a:bodyPr/>
          <a:lstStyle/>
          <a:p>
            <a:r>
              <a:rPr lang="ja-JP" altLang="en-US" dirty="0" smtClean="0"/>
              <a:t>分散し断片化した</a:t>
            </a:r>
            <a:r>
              <a:rPr lang="en-US" altLang="ja-JP" dirty="0" smtClean="0"/>
              <a:t>DB</a:t>
            </a:r>
            <a:r>
              <a:rPr lang="ja-JP" altLang="en-US" dirty="0" smtClean="0"/>
              <a:t>を集約する</a:t>
            </a:r>
            <a:r>
              <a:rPr lang="en-US" altLang="ja-JP" dirty="0" smtClean="0"/>
              <a:t>MDM</a:t>
            </a:r>
            <a:endParaRPr lang="ja-JP" altLang="en-US" dirty="0" smtClean="0"/>
          </a:p>
        </p:txBody>
      </p:sp>
      <p:sp>
        <p:nvSpPr>
          <p:cNvPr id="21" name="角丸四角形 20"/>
          <p:cNvSpPr/>
          <p:nvPr/>
        </p:nvSpPr>
        <p:spPr bwMode="auto">
          <a:xfrm>
            <a:off x="7025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販売</a:t>
            </a:r>
          </a:p>
        </p:txBody>
      </p:sp>
      <p:sp>
        <p:nvSpPr>
          <p:cNvPr id="22" name="角丸四角形 21"/>
          <p:cNvSpPr/>
          <p:nvPr/>
        </p:nvSpPr>
        <p:spPr bwMode="auto">
          <a:xfrm>
            <a:off x="18455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生産</a:t>
            </a:r>
          </a:p>
        </p:txBody>
      </p:sp>
      <p:sp>
        <p:nvSpPr>
          <p:cNvPr id="23" name="角丸四角形 22"/>
          <p:cNvSpPr/>
          <p:nvPr/>
        </p:nvSpPr>
        <p:spPr bwMode="auto">
          <a:xfrm>
            <a:off x="29758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物流</a:t>
            </a:r>
          </a:p>
        </p:txBody>
      </p:sp>
      <p:sp>
        <p:nvSpPr>
          <p:cNvPr id="24" name="角丸四角形 23"/>
          <p:cNvSpPr/>
          <p:nvPr/>
        </p:nvSpPr>
        <p:spPr bwMode="auto">
          <a:xfrm>
            <a:off x="7025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購買</a:t>
            </a:r>
          </a:p>
        </p:txBody>
      </p:sp>
      <p:sp>
        <p:nvSpPr>
          <p:cNvPr id="25" name="角丸四角形 24"/>
          <p:cNvSpPr/>
          <p:nvPr/>
        </p:nvSpPr>
        <p:spPr bwMode="auto">
          <a:xfrm>
            <a:off x="18455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会計</a:t>
            </a:r>
          </a:p>
        </p:txBody>
      </p:sp>
      <p:sp>
        <p:nvSpPr>
          <p:cNvPr id="26" name="角丸四角形 25"/>
          <p:cNvSpPr/>
          <p:nvPr/>
        </p:nvSpPr>
        <p:spPr bwMode="auto">
          <a:xfrm>
            <a:off x="29758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人事</a:t>
            </a:r>
            <a:endParaRPr kumimoji="0" lang="ja-JP" altLang="en-US" sz="1600" b="0" i="0" u="none" strike="noStrike" cap="none" normalizeH="0" baseline="0" dirty="0" smtClean="0">
              <a:ln>
                <a:noFill/>
              </a:ln>
              <a:solidFill>
                <a:schemeClr val="bg1"/>
              </a:solidFill>
              <a:effectLst/>
            </a:endParaRPr>
          </a:p>
        </p:txBody>
      </p:sp>
      <p:sp>
        <p:nvSpPr>
          <p:cNvPr id="27" name="フローチャート : 磁気ディスク 3"/>
          <p:cNvSpPr/>
          <p:nvPr/>
        </p:nvSpPr>
        <p:spPr bwMode="auto">
          <a:xfrm>
            <a:off x="7025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8" name="フローチャート : 磁気ディスク 41"/>
          <p:cNvSpPr/>
          <p:nvPr/>
        </p:nvSpPr>
        <p:spPr bwMode="auto">
          <a:xfrm>
            <a:off x="18455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9" name="フローチャート : 磁気ディスク 42"/>
          <p:cNvSpPr/>
          <p:nvPr/>
        </p:nvSpPr>
        <p:spPr bwMode="auto">
          <a:xfrm>
            <a:off x="29758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0" name="フローチャート : 磁気ディスク 43"/>
          <p:cNvSpPr/>
          <p:nvPr/>
        </p:nvSpPr>
        <p:spPr bwMode="auto">
          <a:xfrm>
            <a:off x="7025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1" name="フローチャート : 磁気ディスク 44"/>
          <p:cNvSpPr/>
          <p:nvPr/>
        </p:nvSpPr>
        <p:spPr bwMode="auto">
          <a:xfrm>
            <a:off x="18455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2" name="フローチャート : 磁気ディスク 52"/>
          <p:cNvSpPr/>
          <p:nvPr/>
        </p:nvSpPr>
        <p:spPr bwMode="auto">
          <a:xfrm>
            <a:off x="29758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cxnSp>
        <p:nvCxnSpPr>
          <p:cNvPr id="33" name="直線矢印コネクタ 32"/>
          <p:cNvCxnSpPr>
            <a:stCxn id="27" idx="3"/>
            <a:endCxn id="21" idx="0"/>
          </p:cNvCxnSpPr>
          <p:nvPr/>
        </p:nvCxnSpPr>
        <p:spPr bwMode="auto">
          <a:xfrm>
            <a:off x="11597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21" idx="2"/>
            <a:endCxn id="24" idx="0"/>
          </p:cNvCxnSpPr>
          <p:nvPr/>
        </p:nvCxnSpPr>
        <p:spPr bwMode="auto">
          <a:xfrm>
            <a:off x="1159768" y="34632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a:stCxn id="24" idx="2"/>
            <a:endCxn id="30" idx="1"/>
          </p:cNvCxnSpPr>
          <p:nvPr/>
        </p:nvCxnSpPr>
        <p:spPr bwMode="auto">
          <a:xfrm>
            <a:off x="11597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p:cNvCxnSpPr>
            <a:stCxn id="21" idx="2"/>
            <a:endCxn id="25" idx="0"/>
          </p:cNvCxnSpPr>
          <p:nvPr/>
        </p:nvCxnSpPr>
        <p:spPr bwMode="auto">
          <a:xfrm>
            <a:off x="1159768" y="34632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矢印コネクタ 36"/>
          <p:cNvCxnSpPr>
            <a:stCxn id="25" idx="2"/>
            <a:endCxn id="31" idx="1"/>
          </p:cNvCxnSpPr>
          <p:nvPr/>
        </p:nvCxnSpPr>
        <p:spPr bwMode="auto">
          <a:xfrm>
            <a:off x="23027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stCxn id="28" idx="3"/>
            <a:endCxn id="22" idx="0"/>
          </p:cNvCxnSpPr>
          <p:nvPr/>
        </p:nvCxnSpPr>
        <p:spPr bwMode="auto">
          <a:xfrm>
            <a:off x="23027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a:stCxn id="25" idx="0"/>
            <a:endCxn id="23" idx="2"/>
          </p:cNvCxnSpPr>
          <p:nvPr/>
        </p:nvCxnSpPr>
        <p:spPr bwMode="auto">
          <a:xfrm flipV="1">
            <a:off x="2302768" y="3463280"/>
            <a:ext cx="11303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25" idx="0"/>
            <a:endCxn id="22" idx="2"/>
          </p:cNvCxnSpPr>
          <p:nvPr/>
        </p:nvCxnSpPr>
        <p:spPr bwMode="auto">
          <a:xfrm flipV="1">
            <a:off x="2302768" y="34632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矢印コネクタ 40"/>
          <p:cNvCxnSpPr>
            <a:stCxn id="26" idx="1"/>
            <a:endCxn id="25" idx="3"/>
          </p:cNvCxnSpPr>
          <p:nvPr/>
        </p:nvCxnSpPr>
        <p:spPr bwMode="auto">
          <a:xfrm flipH="1">
            <a:off x="2759968" y="4340324"/>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2" name="直線矢印コネクタ 41"/>
          <p:cNvCxnSpPr>
            <a:stCxn id="25" idx="1"/>
            <a:endCxn id="24" idx="3"/>
          </p:cNvCxnSpPr>
          <p:nvPr/>
        </p:nvCxnSpPr>
        <p:spPr bwMode="auto">
          <a:xfrm flipH="1">
            <a:off x="1616968" y="4340324"/>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3" name="直線矢印コネクタ 42"/>
          <p:cNvCxnSpPr>
            <a:stCxn id="32" idx="1"/>
            <a:endCxn id="26" idx="2"/>
          </p:cNvCxnSpPr>
          <p:nvPr/>
        </p:nvCxnSpPr>
        <p:spPr bwMode="auto">
          <a:xfrm flipV="1">
            <a:off x="34330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a:stCxn id="29" idx="3"/>
            <a:endCxn id="23" idx="0"/>
          </p:cNvCxnSpPr>
          <p:nvPr/>
        </p:nvCxnSpPr>
        <p:spPr bwMode="auto">
          <a:xfrm>
            <a:off x="34330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a:stCxn id="24" idx="0"/>
            <a:endCxn id="22" idx="2"/>
          </p:cNvCxnSpPr>
          <p:nvPr/>
        </p:nvCxnSpPr>
        <p:spPr bwMode="auto">
          <a:xfrm flipV="1">
            <a:off x="1159768" y="34632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矢印コネクタ 45"/>
          <p:cNvCxnSpPr>
            <a:stCxn id="22" idx="1"/>
            <a:endCxn id="21" idx="3"/>
          </p:cNvCxnSpPr>
          <p:nvPr/>
        </p:nvCxnSpPr>
        <p:spPr bwMode="auto">
          <a:xfrm flipH="1">
            <a:off x="1616968" y="312038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7" name="直線矢印コネクタ 46"/>
          <p:cNvCxnSpPr>
            <a:stCxn id="23" idx="1"/>
            <a:endCxn id="22" idx="3"/>
          </p:cNvCxnSpPr>
          <p:nvPr/>
        </p:nvCxnSpPr>
        <p:spPr bwMode="auto">
          <a:xfrm flipH="1">
            <a:off x="2759968" y="312038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sp>
        <p:nvSpPr>
          <p:cNvPr id="49" name="角丸四角形 48"/>
          <p:cNvSpPr/>
          <p:nvPr/>
        </p:nvSpPr>
        <p:spPr bwMode="auto">
          <a:xfrm>
            <a:off x="702568" y="1243608"/>
            <a:ext cx="318770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50" name="角丸四角形 49"/>
          <p:cNvSpPr/>
          <p:nvPr/>
        </p:nvSpPr>
        <p:spPr bwMode="auto">
          <a:xfrm>
            <a:off x="683568" y="5780112"/>
            <a:ext cx="324036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2" name="角丸四角形 1"/>
          <p:cNvSpPr/>
          <p:nvPr/>
        </p:nvSpPr>
        <p:spPr bwMode="auto">
          <a:xfrm>
            <a:off x="6516216" y="1268760"/>
            <a:ext cx="2160240" cy="1368152"/>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sz="2800" dirty="0" smtClean="0">
                <a:solidFill>
                  <a:schemeClr val="bg1"/>
                </a:solidFill>
                <a:latin typeface="+mn-lt"/>
                <a:ea typeface="+mn-ea"/>
              </a:rPr>
              <a:t>MDM</a:t>
            </a:r>
          </a:p>
          <a:p>
            <a:pPr algn="ctr">
              <a:spcBef>
                <a:spcPct val="20000"/>
              </a:spcBef>
            </a:pPr>
            <a:r>
              <a:rPr lang="en-US" altLang="ja-JP" sz="2000" dirty="0" smtClean="0">
                <a:solidFill>
                  <a:schemeClr val="bg1"/>
                </a:solidFill>
                <a:latin typeface="+mn-lt"/>
                <a:ea typeface="+mn-ea"/>
              </a:rPr>
              <a:t>Master </a:t>
            </a:r>
            <a:r>
              <a:rPr lang="en-US" altLang="ja-JP" sz="2000" dirty="0">
                <a:solidFill>
                  <a:schemeClr val="bg1"/>
                </a:solidFill>
                <a:latin typeface="+mn-lt"/>
                <a:ea typeface="+mn-ea"/>
              </a:rPr>
              <a:t>Data </a:t>
            </a:r>
            <a:r>
              <a:rPr lang="en-US" altLang="ja-JP" sz="2000" dirty="0" smtClean="0">
                <a:solidFill>
                  <a:schemeClr val="bg1"/>
                </a:solidFill>
                <a:latin typeface="+mn-lt"/>
                <a:ea typeface="+mn-ea"/>
              </a:rPr>
              <a:t>Management</a:t>
            </a:r>
            <a:endParaRPr kumimoji="0" lang="ja-JP" altLang="en-US" sz="2000" b="0" i="0" u="none" strike="noStrike" cap="none" normalizeH="0" dirty="0" smtClean="0">
              <a:ln>
                <a:noFill/>
              </a:ln>
              <a:solidFill>
                <a:schemeClr val="bg1"/>
              </a:solidFill>
              <a:effectLst/>
              <a:latin typeface="+mn-lt"/>
              <a:ea typeface="+mn-ea"/>
            </a:endParaRPr>
          </a:p>
        </p:txBody>
      </p:sp>
      <p:sp>
        <p:nvSpPr>
          <p:cNvPr id="5" name="角丸四角形吹き出し 4"/>
          <p:cNvSpPr/>
          <p:nvPr/>
        </p:nvSpPr>
        <p:spPr bwMode="auto">
          <a:xfrm>
            <a:off x="6516216" y="4365104"/>
            <a:ext cx="2088232" cy="1872208"/>
          </a:xfrm>
          <a:prstGeom prst="wedgeRoundRectCallout">
            <a:avLst>
              <a:gd name="adj1" fmla="val 8764"/>
              <a:gd name="adj2" fmla="val -129574"/>
              <a:gd name="adj3" fmla="val 16667"/>
            </a:avLst>
          </a:prstGeom>
          <a:solidFill>
            <a:srgbClr val="FF66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200" dirty="0">
                <a:solidFill>
                  <a:srgbClr val="FFFFFF"/>
                </a:solidFill>
              </a:rPr>
              <a:t>主な </a:t>
            </a:r>
            <a:r>
              <a:rPr lang="en-US" altLang="ja-JP" sz="1200" dirty="0">
                <a:solidFill>
                  <a:srgbClr val="FFFFFF"/>
                </a:solidFill>
              </a:rPr>
              <a:t>MDM </a:t>
            </a:r>
            <a:r>
              <a:rPr lang="ja-JP" altLang="en-US" sz="1200" dirty="0" smtClean="0">
                <a:solidFill>
                  <a:srgbClr val="FFFFFF"/>
                </a:solidFill>
              </a:rPr>
              <a:t>パッケージ</a:t>
            </a:r>
            <a:r>
              <a:rPr lang="en-US" altLang="ja-JP" sz="1200" dirty="0" smtClean="0">
                <a:solidFill>
                  <a:srgbClr val="FFFFFF"/>
                </a:solidFill>
              </a:rPr>
              <a:t>            </a:t>
            </a:r>
            <a:endParaRPr lang="en-US" altLang="ja-JP" sz="1200" dirty="0">
              <a:solidFill>
                <a:srgbClr val="FFFFFF"/>
              </a:solidFill>
            </a:endParaRPr>
          </a:p>
          <a:p>
            <a:pPr marL="171450" indent="-171450">
              <a:buFont typeface="Wingdings" charset="2"/>
              <a:buChar char="v"/>
            </a:pPr>
            <a:r>
              <a:rPr lang="en-US" altLang="ja-JP" sz="1000" dirty="0" smtClean="0">
                <a:solidFill>
                  <a:srgbClr val="FFFFFF"/>
                </a:solidFill>
              </a:rPr>
              <a:t>ASTERIA   MDM One </a:t>
            </a:r>
            <a:r>
              <a:rPr lang="en-US" altLang="ja-JP" sz="1000" dirty="0" err="1" smtClean="0">
                <a:solidFill>
                  <a:srgbClr val="FFFFFF"/>
                </a:solidFill>
              </a:rPr>
              <a:t>Infosphere</a:t>
            </a:r>
            <a:r>
              <a:rPr lang="en-US" altLang="ja-JP" sz="1000" dirty="0" smtClean="0">
                <a:solidFill>
                  <a:srgbClr val="FFFFFF"/>
                </a:solidFill>
              </a:rPr>
              <a:t> </a:t>
            </a:r>
            <a:r>
              <a:rPr lang="en-US" altLang="ja-JP" sz="1000" dirty="0">
                <a:solidFill>
                  <a:srgbClr val="FFFFFF"/>
                </a:solidFill>
              </a:rPr>
              <a:t>Master Data Management Server</a:t>
            </a:r>
          </a:p>
          <a:p>
            <a:pPr marL="171450" indent="-171450">
              <a:buFont typeface="Wingdings" charset="2"/>
              <a:buChar char="v"/>
            </a:pPr>
            <a:r>
              <a:rPr lang="en-US" altLang="ja-JP" sz="1000" dirty="0" err="1" smtClean="0">
                <a:solidFill>
                  <a:srgbClr val="FFFFFF"/>
                </a:solidFill>
              </a:rPr>
              <a:t>Informatica</a:t>
            </a:r>
            <a:r>
              <a:rPr lang="en-US" altLang="ja-JP" sz="1000" dirty="0" smtClean="0">
                <a:solidFill>
                  <a:srgbClr val="FFFFFF"/>
                </a:solidFill>
              </a:rPr>
              <a:t> </a:t>
            </a:r>
            <a:r>
              <a:rPr lang="en-US" altLang="ja-JP" sz="1000" dirty="0">
                <a:solidFill>
                  <a:srgbClr val="FFFFFF"/>
                </a:solidFill>
              </a:rPr>
              <a:t>MDM</a:t>
            </a:r>
          </a:p>
          <a:p>
            <a:pPr marL="171450" indent="-171450">
              <a:buFont typeface="Wingdings" charset="2"/>
              <a:buChar char="v"/>
            </a:pPr>
            <a:r>
              <a:rPr lang="en-US" altLang="ja-JP" sz="1000" dirty="0" err="1" smtClean="0">
                <a:solidFill>
                  <a:srgbClr val="FFFFFF"/>
                </a:solidFill>
              </a:rPr>
              <a:t>MobiControl</a:t>
            </a:r>
            <a:endParaRPr lang="ja-JP" altLang="en-US" sz="1000" dirty="0">
              <a:solidFill>
                <a:srgbClr val="FFFFFF"/>
              </a:solidFill>
            </a:endParaRPr>
          </a:p>
          <a:p>
            <a:pPr marL="171450" indent="-171450">
              <a:buFont typeface="Wingdings" charset="2"/>
              <a:buChar char="v"/>
            </a:pPr>
            <a:r>
              <a:rPr lang="en-US" altLang="ja-JP" sz="1000" dirty="0" err="1" smtClean="0">
                <a:solidFill>
                  <a:srgbClr val="FFFFFF"/>
                </a:solidFill>
              </a:rPr>
              <a:t>Netweaver</a:t>
            </a:r>
            <a:r>
              <a:rPr lang="en-US" altLang="ja-JP" sz="1000" dirty="0" smtClean="0">
                <a:solidFill>
                  <a:srgbClr val="FFFFFF"/>
                </a:solidFill>
              </a:rPr>
              <a:t> MDM (SAP)</a:t>
            </a:r>
            <a:endParaRPr lang="ja-JP" altLang="en-US" sz="1000" dirty="0" smtClean="0">
              <a:solidFill>
                <a:srgbClr val="FFFFFF"/>
              </a:solidFill>
            </a:endParaRPr>
          </a:p>
          <a:p>
            <a:pPr marL="171450" indent="-171450">
              <a:buFont typeface="Wingdings" charset="2"/>
              <a:buChar char="v"/>
            </a:pPr>
            <a:r>
              <a:rPr lang="en-US" altLang="ja-JP" sz="1000" dirty="0" smtClean="0">
                <a:solidFill>
                  <a:srgbClr val="FFFFFF"/>
                </a:solidFill>
              </a:rPr>
              <a:t>Oracle MDM Data Hub</a:t>
            </a:r>
          </a:p>
          <a:p>
            <a:pPr marL="171450" indent="-171450">
              <a:buFont typeface="Wingdings" charset="2"/>
              <a:buChar char="v"/>
            </a:pPr>
            <a:r>
              <a:rPr lang="en-US" altLang="ja-JP" sz="1000" dirty="0" err="1" smtClean="0">
                <a:solidFill>
                  <a:srgbClr val="FFFFFF"/>
                </a:solidFill>
              </a:rPr>
              <a:t>Talend</a:t>
            </a:r>
            <a:r>
              <a:rPr lang="en-US" altLang="ja-JP" sz="1000" dirty="0" smtClean="0">
                <a:solidFill>
                  <a:srgbClr val="FFFFFF"/>
                </a:solidFill>
              </a:rPr>
              <a:t> Enterprise MDM</a:t>
            </a:r>
            <a:endParaRPr lang="ja-JP" altLang="en-US" sz="1000" dirty="0">
              <a:solidFill>
                <a:srgbClr val="FFFFFF"/>
              </a:solidFill>
            </a:endParaRPr>
          </a:p>
        </p:txBody>
      </p:sp>
    </p:spTree>
    <p:extLst>
      <p:ext uri="{BB962C8B-B14F-4D97-AF65-F5344CB8AC3E}">
        <p14:creationId xmlns:p14="http://schemas.microsoft.com/office/powerpoint/2010/main" val="21544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SOA</a:t>
            </a:r>
            <a:endParaRPr kumimoji="1" lang="ja-JP" altLang="en-US" dirty="0"/>
          </a:p>
        </p:txBody>
      </p:sp>
    </p:spTree>
    <p:extLst>
      <p:ext uri="{BB962C8B-B14F-4D97-AF65-F5344CB8AC3E}">
        <p14:creationId xmlns:p14="http://schemas.microsoft.com/office/powerpoint/2010/main" val="2572095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ERP</a:t>
            </a:r>
            <a:r>
              <a:rPr kumimoji="1" lang="ja-JP" altLang="en-US" dirty="0" smtClean="0"/>
              <a:t>システムとは</a:t>
            </a:r>
            <a:endParaRPr kumimoji="1" lang="ja-JP" altLang="en-US" dirty="0"/>
          </a:p>
        </p:txBody>
      </p:sp>
      <p:sp>
        <p:nvSpPr>
          <p:cNvPr id="3" name="角丸四角形 2"/>
          <p:cNvSpPr/>
          <p:nvPr/>
        </p:nvSpPr>
        <p:spPr bwMode="auto">
          <a:xfrm>
            <a:off x="1259632" y="1340768"/>
            <a:ext cx="3744416" cy="432048"/>
          </a:xfrm>
          <a:prstGeom prst="roundRect">
            <a:avLst>
              <a:gd name="adj" fmla="val 50000"/>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個別業務</a:t>
            </a:r>
            <a:r>
              <a:rPr kumimoji="0" lang="ja-JP" altLang="en-US" sz="1400" b="0" i="0" u="none" strike="noStrike" cap="none" normalizeH="0" dirty="0" smtClean="0">
                <a:ln>
                  <a:noFill/>
                </a:ln>
                <a:solidFill>
                  <a:schemeClr val="bg1"/>
                </a:solidFill>
                <a:effectLst/>
                <a:latin typeface="+mn-lt"/>
                <a:ea typeface="+mn-ea"/>
              </a:rPr>
              <a:t>システム</a:t>
            </a:r>
          </a:p>
        </p:txBody>
      </p:sp>
      <p:sp>
        <p:nvSpPr>
          <p:cNvPr id="5" name="角丸四角形 4"/>
          <p:cNvSpPr/>
          <p:nvPr/>
        </p:nvSpPr>
        <p:spPr bwMode="auto">
          <a:xfrm>
            <a:off x="1260450"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sp>
        <p:nvSpPr>
          <p:cNvPr id="6" name="角丸四角形 5"/>
          <p:cNvSpPr/>
          <p:nvPr/>
        </p:nvSpPr>
        <p:spPr bwMode="auto">
          <a:xfrm>
            <a:off x="2196554"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角丸四角形 6"/>
          <p:cNvSpPr/>
          <p:nvPr/>
        </p:nvSpPr>
        <p:spPr bwMode="auto">
          <a:xfrm>
            <a:off x="3132658"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角丸四角形 7"/>
          <p:cNvSpPr/>
          <p:nvPr/>
        </p:nvSpPr>
        <p:spPr bwMode="auto">
          <a:xfrm>
            <a:off x="4067944"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テキスト ボックス 8"/>
          <p:cNvSpPr txBox="1"/>
          <p:nvPr/>
        </p:nvSpPr>
        <p:spPr>
          <a:xfrm>
            <a:off x="2334981" y="2060848"/>
            <a:ext cx="646331" cy="369332"/>
          </a:xfrm>
          <a:prstGeom prst="rect">
            <a:avLst/>
          </a:prstGeom>
          <a:noFill/>
        </p:spPr>
        <p:txBody>
          <a:bodyPr wrap="none" rtlCol="0">
            <a:spAutoFit/>
          </a:bodyPr>
          <a:lstStyle/>
          <a:p>
            <a:pPr algn="ctr"/>
            <a:r>
              <a:rPr lang="ja-JP" altLang="en-US" dirty="0" smtClean="0">
                <a:solidFill>
                  <a:srgbClr val="0000FF"/>
                </a:solidFill>
              </a:rPr>
              <a:t>生産</a:t>
            </a:r>
            <a:endParaRPr kumimoji="1" lang="ja-JP" altLang="en-US" dirty="0">
              <a:solidFill>
                <a:srgbClr val="0000FF"/>
              </a:solidFill>
            </a:endParaRPr>
          </a:p>
        </p:txBody>
      </p:sp>
      <p:sp>
        <p:nvSpPr>
          <p:cNvPr id="11" name="テキスト ボックス 10"/>
          <p:cNvSpPr txBox="1"/>
          <p:nvPr/>
        </p:nvSpPr>
        <p:spPr>
          <a:xfrm>
            <a:off x="3275856" y="2060848"/>
            <a:ext cx="646331" cy="369332"/>
          </a:xfrm>
          <a:prstGeom prst="rect">
            <a:avLst/>
          </a:prstGeom>
          <a:noFill/>
        </p:spPr>
        <p:txBody>
          <a:bodyPr wrap="none" rtlCol="0">
            <a:spAutoFit/>
          </a:bodyPr>
          <a:lstStyle/>
          <a:p>
            <a:pPr algn="ctr"/>
            <a:r>
              <a:rPr kumimoji="1" lang="ja-JP" altLang="en-US" dirty="0" smtClean="0">
                <a:solidFill>
                  <a:srgbClr val="0000FF"/>
                </a:solidFill>
              </a:rPr>
              <a:t>販売</a:t>
            </a:r>
            <a:endParaRPr kumimoji="1" lang="ja-JP" altLang="en-US" dirty="0">
              <a:solidFill>
                <a:srgbClr val="0000FF"/>
              </a:solidFill>
            </a:endParaRPr>
          </a:p>
        </p:txBody>
      </p:sp>
      <p:sp>
        <p:nvSpPr>
          <p:cNvPr id="12" name="テキスト ボックス 11"/>
          <p:cNvSpPr txBox="1"/>
          <p:nvPr/>
        </p:nvSpPr>
        <p:spPr>
          <a:xfrm>
            <a:off x="4211961" y="2060848"/>
            <a:ext cx="646331" cy="369332"/>
          </a:xfrm>
          <a:prstGeom prst="rect">
            <a:avLst/>
          </a:prstGeom>
          <a:noFill/>
        </p:spPr>
        <p:txBody>
          <a:bodyPr wrap="none" rtlCol="0">
            <a:spAutoFit/>
          </a:bodyPr>
          <a:lstStyle/>
          <a:p>
            <a:pPr algn="ctr"/>
            <a:r>
              <a:rPr kumimoji="1" lang="ja-JP" altLang="en-US" dirty="0" smtClean="0">
                <a:solidFill>
                  <a:srgbClr val="0000FF"/>
                </a:solidFill>
              </a:rPr>
              <a:t>会計</a:t>
            </a:r>
            <a:endParaRPr kumimoji="1" lang="ja-JP" altLang="en-US" dirty="0">
              <a:solidFill>
                <a:srgbClr val="0000FF"/>
              </a:solidFill>
            </a:endParaRPr>
          </a:p>
        </p:txBody>
      </p:sp>
      <p:sp>
        <p:nvSpPr>
          <p:cNvPr id="13" name="角丸四角形 12"/>
          <p:cNvSpPr/>
          <p:nvPr/>
        </p:nvSpPr>
        <p:spPr bwMode="auto">
          <a:xfrm>
            <a:off x="1331640" y="2492896"/>
            <a:ext cx="216024" cy="144016"/>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4" name="角丸四角形 13"/>
          <p:cNvSpPr/>
          <p:nvPr/>
        </p:nvSpPr>
        <p:spPr bwMode="auto">
          <a:xfrm>
            <a:off x="1547664" y="2708920"/>
            <a:ext cx="216024" cy="144016"/>
          </a:xfrm>
          <a:prstGeom prst="roundRect">
            <a:avLst/>
          </a:prstGeom>
          <a:solidFill>
            <a:srgbClr val="FFA89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角丸四角形 14"/>
          <p:cNvSpPr/>
          <p:nvPr/>
        </p:nvSpPr>
        <p:spPr bwMode="auto">
          <a:xfrm>
            <a:off x="1907704" y="2708920"/>
            <a:ext cx="216024" cy="144016"/>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6" name="角丸四角形 15"/>
          <p:cNvSpPr/>
          <p:nvPr/>
        </p:nvSpPr>
        <p:spPr bwMode="auto">
          <a:xfrm>
            <a:off x="1907704" y="2492896"/>
            <a:ext cx="216024" cy="144016"/>
          </a:xfrm>
          <a:prstGeom prst="roundRect">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8" name="直線矢印コネクタ 17"/>
          <p:cNvCxnSpPr>
            <a:stCxn id="13" idx="3"/>
            <a:endCxn id="16" idx="1"/>
          </p:cNvCxnSpPr>
          <p:nvPr/>
        </p:nvCxnSpPr>
        <p:spPr bwMode="auto">
          <a:xfrm>
            <a:off x="1547664"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cxnSp>
        <p:nvCxnSpPr>
          <p:cNvPr id="20" name="カギ線コネクタ 19"/>
          <p:cNvCxnSpPr>
            <a:stCxn id="13" idx="2"/>
            <a:endCxn id="14" idx="1"/>
          </p:cNvCxnSpPr>
          <p:nvPr/>
        </p:nvCxnSpPr>
        <p:spPr bwMode="auto">
          <a:xfrm rot="16200000" flipH="1">
            <a:off x="1421650" y="2654914"/>
            <a:ext cx="144016" cy="108012"/>
          </a:xfrm>
          <a:prstGeom prst="bentConnector2">
            <a:avLst/>
          </a:prstGeom>
          <a:solidFill>
            <a:schemeClr val="bg1"/>
          </a:solidFill>
          <a:ln w="12700" cap="flat" cmpd="sng" algn="ctr">
            <a:solidFill>
              <a:srgbClr val="FF6600"/>
            </a:solidFill>
            <a:prstDash val="solid"/>
            <a:round/>
            <a:headEnd type="none" w="med" len="med"/>
            <a:tailEnd type="triangle"/>
          </a:ln>
          <a:effectLst/>
        </p:spPr>
      </p:cxnSp>
      <p:cxnSp>
        <p:nvCxnSpPr>
          <p:cNvPr id="21" name="直線矢印コネクタ 20"/>
          <p:cNvCxnSpPr>
            <a:stCxn id="14" idx="3"/>
            <a:endCxn id="15" idx="1"/>
          </p:cNvCxnSpPr>
          <p:nvPr/>
        </p:nvCxnSpPr>
        <p:spPr bwMode="auto">
          <a:xfrm>
            <a:off x="1763688" y="2780928"/>
            <a:ext cx="144016"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26" name="角丸四角形 25"/>
          <p:cNvSpPr/>
          <p:nvPr/>
        </p:nvSpPr>
        <p:spPr bwMode="auto">
          <a:xfrm>
            <a:off x="2267744" y="2492896"/>
            <a:ext cx="216024" cy="144016"/>
          </a:xfrm>
          <a:prstGeom prst="roundRect">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7" name="角丸四角形 26"/>
          <p:cNvSpPr/>
          <p:nvPr/>
        </p:nvSpPr>
        <p:spPr bwMode="auto">
          <a:xfrm>
            <a:off x="2483768" y="2708920"/>
            <a:ext cx="216024" cy="144016"/>
          </a:xfrm>
          <a:prstGeom prst="round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8" name="角丸四角形 27"/>
          <p:cNvSpPr/>
          <p:nvPr/>
        </p:nvSpPr>
        <p:spPr bwMode="auto">
          <a:xfrm>
            <a:off x="2843808" y="2708920"/>
            <a:ext cx="216024" cy="144016"/>
          </a:xfrm>
          <a:prstGeom prst="round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9" name="角丸四角形 28"/>
          <p:cNvSpPr/>
          <p:nvPr/>
        </p:nvSpPr>
        <p:spPr bwMode="auto">
          <a:xfrm>
            <a:off x="2843808" y="2492896"/>
            <a:ext cx="216024" cy="144016"/>
          </a:xfrm>
          <a:prstGeom prst="roundRect">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31" name="カギ線コネクタ 30"/>
          <p:cNvCxnSpPr>
            <a:stCxn id="27" idx="0"/>
            <a:endCxn id="29" idx="1"/>
          </p:cNvCxnSpPr>
          <p:nvPr/>
        </p:nvCxnSpPr>
        <p:spPr bwMode="auto">
          <a:xfrm rot="5400000" flipH="1" flipV="1">
            <a:off x="2645786" y="2510898"/>
            <a:ext cx="144016" cy="252028"/>
          </a:xfrm>
          <a:prstGeom prst="bentConnector2">
            <a:avLst/>
          </a:prstGeom>
          <a:solidFill>
            <a:schemeClr val="bg1"/>
          </a:solidFill>
          <a:ln w="12700" cap="flat" cmpd="sng" algn="ctr">
            <a:solidFill>
              <a:srgbClr val="FF6600"/>
            </a:solidFill>
            <a:prstDash val="solid"/>
            <a:round/>
            <a:headEnd type="none" w="med" len="med"/>
            <a:tailEnd type="triangle"/>
          </a:ln>
          <a:effectLst/>
        </p:spPr>
      </p:cxnSp>
      <p:cxnSp>
        <p:nvCxnSpPr>
          <p:cNvPr id="32" name="直線矢印コネクタ 31"/>
          <p:cNvCxnSpPr>
            <a:stCxn id="27" idx="3"/>
            <a:endCxn id="28" idx="1"/>
          </p:cNvCxnSpPr>
          <p:nvPr/>
        </p:nvCxnSpPr>
        <p:spPr bwMode="auto">
          <a:xfrm>
            <a:off x="2699792" y="2780928"/>
            <a:ext cx="144016"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cxnSp>
        <p:nvCxnSpPr>
          <p:cNvPr id="37" name="カギ線コネクタ 36"/>
          <p:cNvCxnSpPr>
            <a:stCxn id="26" idx="2"/>
            <a:endCxn id="27" idx="1"/>
          </p:cNvCxnSpPr>
          <p:nvPr/>
        </p:nvCxnSpPr>
        <p:spPr bwMode="auto">
          <a:xfrm rot="16200000" flipH="1">
            <a:off x="2357754" y="2654914"/>
            <a:ext cx="144016" cy="108012"/>
          </a:xfrm>
          <a:prstGeom prst="bentConnector2">
            <a:avLst/>
          </a:prstGeom>
          <a:solidFill>
            <a:schemeClr val="bg1"/>
          </a:solidFill>
          <a:ln w="12700" cap="flat" cmpd="sng" algn="ctr">
            <a:solidFill>
              <a:srgbClr val="FF6600"/>
            </a:solidFill>
            <a:prstDash val="solid"/>
            <a:round/>
            <a:headEnd type="none" w="med" len="med"/>
            <a:tailEnd type="triangle"/>
          </a:ln>
          <a:effectLst/>
        </p:spPr>
      </p:cxnSp>
      <p:sp>
        <p:nvSpPr>
          <p:cNvPr id="41" name="角丸四角形 40"/>
          <p:cNvSpPr/>
          <p:nvPr/>
        </p:nvSpPr>
        <p:spPr bwMode="auto">
          <a:xfrm>
            <a:off x="3203848" y="2492896"/>
            <a:ext cx="216024" cy="144016"/>
          </a:xfrm>
          <a:prstGeom prst="roundRect">
            <a:avLst/>
          </a:prstGeom>
          <a:solidFill>
            <a:srgbClr val="4168A7"/>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3" name="角丸四角形 42"/>
          <p:cNvSpPr/>
          <p:nvPr/>
        </p:nvSpPr>
        <p:spPr bwMode="auto">
          <a:xfrm>
            <a:off x="3779912" y="2708920"/>
            <a:ext cx="216024" cy="144016"/>
          </a:xfrm>
          <a:prstGeom prst="roundRect">
            <a:avLst/>
          </a:prstGeom>
          <a:solidFill>
            <a:srgbClr val="FF6FC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4" name="角丸四角形 43"/>
          <p:cNvSpPr/>
          <p:nvPr/>
        </p:nvSpPr>
        <p:spPr bwMode="auto">
          <a:xfrm>
            <a:off x="3779912" y="2492896"/>
            <a:ext cx="216024" cy="144016"/>
          </a:xfrm>
          <a:prstGeom prst="roundRect">
            <a:avLst/>
          </a:prstGeom>
          <a:solidFill>
            <a:srgbClr val="CCFF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47" name="カギ線コネクタ 46"/>
          <p:cNvCxnSpPr>
            <a:stCxn id="41" idx="2"/>
            <a:endCxn id="43" idx="1"/>
          </p:cNvCxnSpPr>
          <p:nvPr/>
        </p:nvCxnSpPr>
        <p:spPr bwMode="auto">
          <a:xfrm rot="16200000" flipH="1">
            <a:off x="3473878" y="2474894"/>
            <a:ext cx="144016" cy="468052"/>
          </a:xfrm>
          <a:prstGeom prst="bentConnector2">
            <a:avLst/>
          </a:prstGeom>
          <a:solidFill>
            <a:schemeClr val="bg1"/>
          </a:solidFill>
          <a:ln w="12700" cap="flat" cmpd="sng" algn="ctr">
            <a:solidFill>
              <a:srgbClr val="FF6600"/>
            </a:solidFill>
            <a:prstDash val="solid"/>
            <a:round/>
            <a:headEnd type="none" w="med" len="med"/>
            <a:tailEnd type="triangle"/>
          </a:ln>
          <a:effectLst/>
        </p:spPr>
      </p:cxnSp>
      <p:cxnSp>
        <p:nvCxnSpPr>
          <p:cNvPr id="50" name="直線矢印コネクタ 49"/>
          <p:cNvCxnSpPr>
            <a:stCxn id="41" idx="3"/>
            <a:endCxn id="44" idx="1"/>
          </p:cNvCxnSpPr>
          <p:nvPr/>
        </p:nvCxnSpPr>
        <p:spPr bwMode="auto">
          <a:xfrm>
            <a:off x="3419872"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56" name="角丸四角形 55"/>
          <p:cNvSpPr/>
          <p:nvPr/>
        </p:nvSpPr>
        <p:spPr bwMode="auto">
          <a:xfrm>
            <a:off x="4139952" y="2492896"/>
            <a:ext cx="216024" cy="144016"/>
          </a:xfrm>
          <a:prstGeom prst="roundRect">
            <a:avLst/>
          </a:prstGeom>
          <a:solidFill>
            <a:srgbClr val="4168A7"/>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8" name="角丸四角形 57"/>
          <p:cNvSpPr/>
          <p:nvPr/>
        </p:nvSpPr>
        <p:spPr bwMode="auto">
          <a:xfrm>
            <a:off x="4716016" y="2492896"/>
            <a:ext cx="216024" cy="144016"/>
          </a:xfrm>
          <a:prstGeom prst="roundRect">
            <a:avLst/>
          </a:prstGeom>
          <a:solidFill>
            <a:srgbClr val="CCFF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59" name="カギ線コネクタ 58"/>
          <p:cNvCxnSpPr>
            <a:stCxn id="63" idx="3"/>
            <a:endCxn id="58" idx="1"/>
          </p:cNvCxnSpPr>
          <p:nvPr/>
        </p:nvCxnSpPr>
        <p:spPr bwMode="auto">
          <a:xfrm flipV="1">
            <a:off x="4355976" y="2564904"/>
            <a:ext cx="360040" cy="216024"/>
          </a:xfrm>
          <a:prstGeom prst="bentConnector3">
            <a:avLst>
              <a:gd name="adj1" fmla="val 50000"/>
            </a:avLst>
          </a:prstGeom>
          <a:solidFill>
            <a:schemeClr val="bg1"/>
          </a:solidFill>
          <a:ln w="12700" cap="flat" cmpd="sng" algn="ctr">
            <a:solidFill>
              <a:srgbClr val="FF6600"/>
            </a:solidFill>
            <a:prstDash val="solid"/>
            <a:round/>
            <a:headEnd type="none" w="med" len="med"/>
            <a:tailEnd type="triangle"/>
          </a:ln>
          <a:effectLst/>
        </p:spPr>
      </p:cxnSp>
      <p:cxnSp>
        <p:nvCxnSpPr>
          <p:cNvPr id="60" name="直線矢印コネクタ 59"/>
          <p:cNvCxnSpPr>
            <a:stCxn id="56" idx="3"/>
            <a:endCxn id="58" idx="1"/>
          </p:cNvCxnSpPr>
          <p:nvPr/>
        </p:nvCxnSpPr>
        <p:spPr bwMode="auto">
          <a:xfrm>
            <a:off x="4355976"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63" name="角丸四角形 62"/>
          <p:cNvSpPr/>
          <p:nvPr/>
        </p:nvSpPr>
        <p:spPr bwMode="auto">
          <a:xfrm>
            <a:off x="4139952" y="2708920"/>
            <a:ext cx="216024" cy="144016"/>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1" name="角丸四角形 70"/>
          <p:cNvSpPr/>
          <p:nvPr/>
        </p:nvSpPr>
        <p:spPr bwMode="auto">
          <a:xfrm>
            <a:off x="1331640" y="2924944"/>
            <a:ext cx="792088" cy="50405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2" name="角丸四角形 71"/>
          <p:cNvSpPr/>
          <p:nvPr/>
        </p:nvSpPr>
        <p:spPr bwMode="auto">
          <a:xfrm>
            <a:off x="2267744" y="2924944"/>
            <a:ext cx="792088" cy="50405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3" name="角丸四角形 72"/>
          <p:cNvSpPr/>
          <p:nvPr/>
        </p:nvSpPr>
        <p:spPr bwMode="auto">
          <a:xfrm>
            <a:off x="3203848" y="2924944"/>
            <a:ext cx="792088" cy="50405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4" name="角丸四角形 73"/>
          <p:cNvSpPr/>
          <p:nvPr/>
        </p:nvSpPr>
        <p:spPr bwMode="auto">
          <a:xfrm>
            <a:off x="4139952" y="2924944"/>
            <a:ext cx="792088" cy="50405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5" name="フローチャート: 磁気ディスク 74"/>
          <p:cNvSpPr/>
          <p:nvPr/>
        </p:nvSpPr>
        <p:spPr bwMode="auto">
          <a:xfrm>
            <a:off x="1331640" y="3501008"/>
            <a:ext cx="792088" cy="432048"/>
          </a:xfrm>
          <a:prstGeom prst="flowChartMagneticDisk">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76" name="フローチャート: 磁気ディスク 75"/>
          <p:cNvSpPr/>
          <p:nvPr/>
        </p:nvSpPr>
        <p:spPr bwMode="auto">
          <a:xfrm>
            <a:off x="2267744" y="3501008"/>
            <a:ext cx="792088" cy="432048"/>
          </a:xfrm>
          <a:prstGeom prst="flowChartMagneticDisk">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77" name="フローチャート: 磁気ディスク 76"/>
          <p:cNvSpPr/>
          <p:nvPr/>
        </p:nvSpPr>
        <p:spPr bwMode="auto">
          <a:xfrm>
            <a:off x="3203848" y="3501008"/>
            <a:ext cx="792088" cy="432048"/>
          </a:xfrm>
          <a:prstGeom prst="flowChartMagneticDisk">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78" name="フローチャート: 磁気ディスク 77"/>
          <p:cNvSpPr/>
          <p:nvPr/>
        </p:nvSpPr>
        <p:spPr bwMode="auto">
          <a:xfrm>
            <a:off x="4139952" y="3501008"/>
            <a:ext cx="792088" cy="432048"/>
          </a:xfrm>
          <a:prstGeom prst="flowChartMagneticDisk">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101" name="テキスト ボックス 100"/>
          <p:cNvSpPr txBox="1"/>
          <p:nvPr/>
        </p:nvSpPr>
        <p:spPr>
          <a:xfrm>
            <a:off x="1403649" y="2060848"/>
            <a:ext cx="646331" cy="369332"/>
          </a:xfrm>
          <a:prstGeom prst="rect">
            <a:avLst/>
          </a:prstGeom>
          <a:noFill/>
        </p:spPr>
        <p:txBody>
          <a:bodyPr wrap="none" rtlCol="0">
            <a:spAutoFit/>
          </a:bodyPr>
          <a:lstStyle/>
          <a:p>
            <a:pPr algn="ctr"/>
            <a:r>
              <a:rPr kumimoji="1" lang="ja-JP" altLang="en-US" dirty="0" smtClean="0">
                <a:solidFill>
                  <a:srgbClr val="0000FF"/>
                </a:solidFill>
              </a:rPr>
              <a:t>購買</a:t>
            </a:r>
            <a:endParaRPr kumimoji="1" lang="ja-JP" altLang="en-US" dirty="0">
              <a:solidFill>
                <a:srgbClr val="0000FF"/>
              </a:solidFill>
            </a:endParaRPr>
          </a:p>
        </p:txBody>
      </p:sp>
      <p:sp>
        <p:nvSpPr>
          <p:cNvPr id="122" name="角丸四角形 121"/>
          <p:cNvSpPr/>
          <p:nvPr/>
        </p:nvSpPr>
        <p:spPr bwMode="auto">
          <a:xfrm>
            <a:off x="1259632" y="4869160"/>
            <a:ext cx="3744416" cy="1512168"/>
          </a:xfrm>
          <a:prstGeom prst="roundRect">
            <a:avLst>
              <a:gd name="adj" fmla="val 6673"/>
            </a:avLst>
          </a:prstGeom>
          <a:solidFill>
            <a:srgbClr val="66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処理にタイムラグ</a:t>
            </a:r>
            <a:r>
              <a:rPr kumimoji="0" lang="ja-JP" altLang="en-US" sz="1400" dirty="0" smtClean="0">
                <a:solidFill>
                  <a:schemeClr val="bg1"/>
                </a:solidFill>
              </a:rPr>
              <a:t>が</a:t>
            </a:r>
            <a:r>
              <a:rPr kumimoji="0" lang="ja-JP" altLang="en-US" sz="1400" b="0" i="0" u="none" strike="noStrike" cap="none" normalizeH="0" dirty="0" smtClean="0">
                <a:ln>
                  <a:noFill/>
                </a:ln>
                <a:solidFill>
                  <a:schemeClr val="bg1"/>
                </a:solidFill>
                <a:effectLst/>
                <a:latin typeface="+mn-lt"/>
                <a:ea typeface="+mn-ea"/>
              </a:rPr>
              <a:t>発生</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二重入力によりマスターの分散</a:t>
            </a:r>
          </a:p>
          <a:p>
            <a:pPr marL="742950" lvl="1" indent="-285750">
              <a:spcBef>
                <a:spcPts val="0"/>
              </a:spcBef>
              <a:buFont typeface="Wingdings" charset="2"/>
              <a:buChar char="v"/>
            </a:pPr>
            <a:r>
              <a:rPr kumimoji="0" lang="ja-JP" altLang="en-US" sz="1400" dirty="0" smtClean="0">
                <a:solidFill>
                  <a:schemeClr val="bg1"/>
                </a:solidFill>
                <a:latin typeface="+mn-lt"/>
                <a:ea typeface="+mn-ea"/>
              </a:rPr>
              <a:t>個別設計・構築</a:t>
            </a:r>
          </a:p>
          <a:p>
            <a:pPr marL="742950" lvl="1" indent="-285750">
              <a:spcBef>
                <a:spcPts val="0"/>
              </a:spcBef>
              <a:buFont typeface="Wingdings" charset="2"/>
              <a:buChar char="v"/>
            </a:pPr>
            <a:r>
              <a:rPr kumimoji="0" lang="ja-JP" altLang="en-US" sz="1400" dirty="0" smtClean="0">
                <a:solidFill>
                  <a:schemeClr val="bg1"/>
                </a:solidFill>
                <a:latin typeface="+mn-lt"/>
                <a:ea typeface="+mn-ea"/>
              </a:rPr>
              <a:t>データやプロセスの不整合</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個別維持管理による運用負担</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プロセス全体の可視性なし</a:t>
            </a:r>
          </a:p>
        </p:txBody>
      </p:sp>
      <p:sp>
        <p:nvSpPr>
          <p:cNvPr id="126" name="角丸四角形 125"/>
          <p:cNvSpPr/>
          <p:nvPr/>
        </p:nvSpPr>
        <p:spPr bwMode="auto">
          <a:xfrm>
            <a:off x="1259632" y="4293096"/>
            <a:ext cx="3744416" cy="504056"/>
          </a:xfrm>
          <a:prstGeom prst="roundRect">
            <a:avLst/>
          </a:prstGeom>
          <a:solidFill>
            <a:srgbClr val="66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業務個別に</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mn-lt"/>
                <a:ea typeface="+mn-ea"/>
              </a:rPr>
              <a:t>プロセス・データの整合性を確保</a:t>
            </a:r>
            <a:endParaRPr kumimoji="0" lang="ja-JP" altLang="en-US" sz="1400" b="0" i="0" u="none" strike="noStrike" cap="none" normalizeH="0" dirty="0" smtClean="0">
              <a:ln>
                <a:noFill/>
              </a:ln>
              <a:solidFill>
                <a:schemeClr val="bg1"/>
              </a:solidFill>
              <a:effectLst/>
              <a:latin typeface="+mn-lt"/>
              <a:ea typeface="+mn-ea"/>
            </a:endParaRPr>
          </a:p>
        </p:txBody>
      </p:sp>
      <p:grpSp>
        <p:nvGrpSpPr>
          <p:cNvPr id="10" name="図形グループ 9"/>
          <p:cNvGrpSpPr/>
          <p:nvPr/>
        </p:nvGrpSpPr>
        <p:grpSpPr>
          <a:xfrm>
            <a:off x="5148064" y="1340768"/>
            <a:ext cx="3744416" cy="5040560"/>
            <a:chOff x="5148064" y="1340768"/>
            <a:chExt cx="3744416" cy="5040560"/>
          </a:xfrm>
        </p:grpSpPr>
        <p:sp>
          <p:nvSpPr>
            <p:cNvPr id="88" name="角丸四角形 87"/>
            <p:cNvSpPr/>
            <p:nvPr/>
          </p:nvSpPr>
          <p:spPr bwMode="auto">
            <a:xfrm>
              <a:off x="5148882"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sp>
          <p:nvSpPr>
            <p:cNvPr id="89" name="角丸四角形 88"/>
            <p:cNvSpPr/>
            <p:nvPr/>
          </p:nvSpPr>
          <p:spPr bwMode="auto">
            <a:xfrm>
              <a:off x="6084986"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0" name="角丸四角形 89"/>
            <p:cNvSpPr/>
            <p:nvPr/>
          </p:nvSpPr>
          <p:spPr bwMode="auto">
            <a:xfrm>
              <a:off x="7021090"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1" name="角丸四角形 90"/>
            <p:cNvSpPr/>
            <p:nvPr/>
          </p:nvSpPr>
          <p:spPr bwMode="auto">
            <a:xfrm>
              <a:off x="7956376" y="1988840"/>
              <a:ext cx="936104" cy="216024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角丸四角形 3"/>
            <p:cNvSpPr/>
            <p:nvPr/>
          </p:nvSpPr>
          <p:spPr bwMode="auto">
            <a:xfrm>
              <a:off x="5148064" y="1340768"/>
              <a:ext cx="3744416" cy="432048"/>
            </a:xfrm>
            <a:prstGeom prst="roundRect">
              <a:avLst>
                <a:gd name="adj"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ERP</a:t>
              </a:r>
              <a:r>
                <a:rPr kumimoji="0" lang="ja-JP" altLang="en-US" sz="1400" b="0" i="0" u="none" strike="noStrike" cap="none" normalizeH="0" dirty="0" smtClean="0">
                  <a:ln>
                    <a:noFill/>
                  </a:ln>
                  <a:solidFill>
                    <a:schemeClr val="bg1"/>
                  </a:solidFill>
                  <a:effectLst/>
                  <a:latin typeface="+mn-lt"/>
                  <a:ea typeface="+mn-ea"/>
                </a:rPr>
                <a:t>システム</a:t>
              </a:r>
            </a:p>
          </p:txBody>
        </p:sp>
        <p:sp>
          <p:nvSpPr>
            <p:cNvPr id="81" name="角丸四角形 80"/>
            <p:cNvSpPr/>
            <p:nvPr/>
          </p:nvSpPr>
          <p:spPr bwMode="auto">
            <a:xfrm>
              <a:off x="5220072" y="2492896"/>
              <a:ext cx="216024" cy="144016"/>
            </a:xfrm>
            <a:prstGeom prst="roundRect">
              <a:avLst/>
            </a:prstGeom>
            <a:solidFill>
              <a:srgbClr val="4168A7"/>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2" name="角丸四角形 81"/>
            <p:cNvSpPr/>
            <p:nvPr/>
          </p:nvSpPr>
          <p:spPr bwMode="auto">
            <a:xfrm>
              <a:off x="5796136" y="2492896"/>
              <a:ext cx="216024" cy="144016"/>
            </a:xfrm>
            <a:prstGeom prst="roundRect">
              <a:avLst/>
            </a:prstGeom>
            <a:solidFill>
              <a:srgbClr val="CCFF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83" name="カギ線コネクタ 82"/>
            <p:cNvCxnSpPr>
              <a:stCxn id="85" idx="3"/>
              <a:endCxn id="82" idx="1"/>
            </p:cNvCxnSpPr>
            <p:nvPr/>
          </p:nvCxnSpPr>
          <p:spPr bwMode="auto">
            <a:xfrm flipV="1">
              <a:off x="5436096" y="2564904"/>
              <a:ext cx="360040" cy="216024"/>
            </a:xfrm>
            <a:prstGeom prst="bentConnector3">
              <a:avLst>
                <a:gd name="adj1" fmla="val 50000"/>
              </a:avLst>
            </a:prstGeom>
            <a:solidFill>
              <a:schemeClr val="bg1"/>
            </a:solidFill>
            <a:ln w="12700" cap="flat" cmpd="sng" algn="ctr">
              <a:solidFill>
                <a:srgbClr val="FF6600"/>
              </a:solidFill>
              <a:prstDash val="solid"/>
              <a:round/>
              <a:headEnd type="none" w="med" len="med"/>
              <a:tailEnd type="triangle"/>
            </a:ln>
            <a:effectLst/>
          </p:spPr>
        </p:cxnSp>
        <p:cxnSp>
          <p:nvCxnSpPr>
            <p:cNvPr id="84" name="直線矢印コネクタ 83"/>
            <p:cNvCxnSpPr>
              <a:stCxn id="81" idx="3"/>
              <a:endCxn id="82" idx="1"/>
            </p:cNvCxnSpPr>
            <p:nvPr/>
          </p:nvCxnSpPr>
          <p:spPr bwMode="auto">
            <a:xfrm>
              <a:off x="5436096"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85" name="角丸四角形 84"/>
            <p:cNvSpPr/>
            <p:nvPr/>
          </p:nvSpPr>
          <p:spPr bwMode="auto">
            <a:xfrm>
              <a:off x="5220072" y="2708920"/>
              <a:ext cx="216024" cy="144016"/>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6" name="角丸四角形 85"/>
            <p:cNvSpPr/>
            <p:nvPr/>
          </p:nvSpPr>
          <p:spPr bwMode="auto">
            <a:xfrm>
              <a:off x="5220072" y="2924944"/>
              <a:ext cx="3600400" cy="50405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dirty="0" smtClean="0">
                <a:ln>
                  <a:noFill/>
                </a:ln>
                <a:solidFill>
                  <a:srgbClr val="008000"/>
                </a:solidFill>
                <a:effectLst/>
                <a:latin typeface="+mn-lt"/>
                <a:ea typeface="+mn-ea"/>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dirty="0">
                <a:solidFill>
                  <a:srgbClr val="008000"/>
                </a:solidFill>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dirty="0" smtClean="0">
                <a:ln>
                  <a:noFill/>
                </a:ln>
                <a:solidFill>
                  <a:srgbClr val="008000"/>
                </a:solidFill>
                <a:effectLst/>
                <a:latin typeface="+mn-lt"/>
                <a:ea typeface="+mn-ea"/>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dirty="0">
                <a:solidFill>
                  <a:srgbClr val="008000"/>
                </a:solidFill>
              </a:endParaRPr>
            </a:p>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900" b="0" i="0" u="none" strike="noStrike" cap="none" normalizeH="0" dirty="0" smtClean="0">
                  <a:ln>
                    <a:noFill/>
                  </a:ln>
                  <a:solidFill>
                    <a:srgbClr val="FFFFFF"/>
                  </a:solidFill>
                  <a:effectLst/>
                  <a:latin typeface="+mn-lt"/>
                  <a:ea typeface="+mn-ea"/>
                </a:rPr>
                <a:t>ERP</a:t>
              </a:r>
              <a:r>
                <a:rPr kumimoji="0" lang="ja-JP" altLang="en-US" sz="900" b="0" i="0" u="none" strike="noStrike" cap="none" normalizeH="0" dirty="0" smtClean="0">
                  <a:ln>
                    <a:noFill/>
                  </a:ln>
                  <a:solidFill>
                    <a:srgbClr val="FFFFFF"/>
                  </a:solidFill>
                  <a:effectLst/>
                  <a:latin typeface="+mn-lt"/>
                  <a:ea typeface="+mn-ea"/>
                </a:rPr>
                <a:t>システム</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dirty="0">
                <a:solidFill>
                  <a:srgbClr val="008000"/>
                </a:solidFill>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dirty="0" smtClean="0">
                <a:ln>
                  <a:noFill/>
                </a:ln>
                <a:solidFill>
                  <a:srgbClr val="008000"/>
                </a:solidFill>
                <a:effectLst/>
                <a:latin typeface="+mn-lt"/>
                <a:ea typeface="+mn-ea"/>
              </a:endParaRPr>
            </a:p>
          </p:txBody>
        </p:sp>
        <p:sp>
          <p:nvSpPr>
            <p:cNvPr id="87" name="フローチャート: 磁気ディスク 86"/>
            <p:cNvSpPr/>
            <p:nvPr/>
          </p:nvSpPr>
          <p:spPr bwMode="auto">
            <a:xfrm>
              <a:off x="5220072" y="3501008"/>
              <a:ext cx="3600400" cy="432048"/>
            </a:xfrm>
            <a:prstGeom prst="flowChartMagneticDisk">
              <a:avLst/>
            </a:prstGeom>
            <a:solidFill>
              <a:srgbClr val="008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rPr>
                <a:t>全社</a:t>
              </a:r>
              <a:r>
                <a:rPr kumimoji="0" lang="ja-JP" altLang="en-US" sz="1200" b="0" i="0" u="none" strike="noStrike" cap="none" normalizeH="0" dirty="0" smtClean="0">
                  <a:ln>
                    <a:noFill/>
                  </a:ln>
                  <a:solidFill>
                    <a:schemeClr val="bg1"/>
                  </a:solidFill>
                  <a:effectLst/>
                  <a:latin typeface="+mn-lt"/>
                  <a:ea typeface="+mn-ea"/>
                </a:rPr>
                <a:t>統合</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92" name="テキスト ボックス 91"/>
            <p:cNvSpPr txBox="1"/>
            <p:nvPr/>
          </p:nvSpPr>
          <p:spPr>
            <a:xfrm>
              <a:off x="6223413" y="2060848"/>
              <a:ext cx="646331" cy="369332"/>
            </a:xfrm>
            <a:prstGeom prst="rect">
              <a:avLst/>
            </a:prstGeom>
            <a:noFill/>
          </p:spPr>
          <p:txBody>
            <a:bodyPr wrap="none" rtlCol="0">
              <a:spAutoFit/>
            </a:bodyPr>
            <a:lstStyle/>
            <a:p>
              <a:pPr algn="ctr"/>
              <a:r>
                <a:rPr lang="ja-JP" altLang="en-US" dirty="0" smtClean="0">
                  <a:solidFill>
                    <a:srgbClr val="0000FF"/>
                  </a:solidFill>
                </a:rPr>
                <a:t>生産</a:t>
              </a:r>
              <a:endParaRPr kumimoji="1" lang="ja-JP" altLang="en-US" dirty="0">
                <a:solidFill>
                  <a:srgbClr val="0000FF"/>
                </a:solidFill>
              </a:endParaRPr>
            </a:p>
          </p:txBody>
        </p:sp>
        <p:sp>
          <p:nvSpPr>
            <p:cNvPr id="93" name="テキスト ボックス 92"/>
            <p:cNvSpPr txBox="1"/>
            <p:nvPr/>
          </p:nvSpPr>
          <p:spPr>
            <a:xfrm>
              <a:off x="5292080" y="2060848"/>
              <a:ext cx="646331" cy="369332"/>
            </a:xfrm>
            <a:prstGeom prst="rect">
              <a:avLst/>
            </a:prstGeom>
            <a:noFill/>
          </p:spPr>
          <p:txBody>
            <a:bodyPr wrap="none" rtlCol="0">
              <a:spAutoFit/>
            </a:bodyPr>
            <a:lstStyle/>
            <a:p>
              <a:pPr algn="ctr"/>
              <a:r>
                <a:rPr kumimoji="1" lang="ja-JP" altLang="en-US" dirty="0" smtClean="0">
                  <a:solidFill>
                    <a:srgbClr val="0000FF"/>
                  </a:solidFill>
                </a:rPr>
                <a:t>購買</a:t>
              </a:r>
              <a:endParaRPr kumimoji="1" lang="ja-JP" altLang="en-US" dirty="0">
                <a:solidFill>
                  <a:srgbClr val="0000FF"/>
                </a:solidFill>
              </a:endParaRPr>
            </a:p>
          </p:txBody>
        </p:sp>
        <p:sp>
          <p:nvSpPr>
            <p:cNvPr id="94" name="テキスト ボックス 93"/>
            <p:cNvSpPr txBox="1"/>
            <p:nvPr/>
          </p:nvSpPr>
          <p:spPr>
            <a:xfrm>
              <a:off x="7164288" y="2060848"/>
              <a:ext cx="646331" cy="369332"/>
            </a:xfrm>
            <a:prstGeom prst="rect">
              <a:avLst/>
            </a:prstGeom>
            <a:noFill/>
          </p:spPr>
          <p:txBody>
            <a:bodyPr wrap="none" rtlCol="0">
              <a:spAutoFit/>
            </a:bodyPr>
            <a:lstStyle/>
            <a:p>
              <a:pPr algn="ctr"/>
              <a:r>
                <a:rPr kumimoji="1" lang="ja-JP" altLang="en-US" dirty="0" smtClean="0">
                  <a:solidFill>
                    <a:srgbClr val="0000FF"/>
                  </a:solidFill>
                </a:rPr>
                <a:t>販売</a:t>
              </a:r>
              <a:endParaRPr kumimoji="1" lang="ja-JP" altLang="en-US" dirty="0">
                <a:solidFill>
                  <a:srgbClr val="0000FF"/>
                </a:solidFill>
              </a:endParaRPr>
            </a:p>
          </p:txBody>
        </p:sp>
        <p:sp>
          <p:nvSpPr>
            <p:cNvPr id="95" name="テキスト ボックス 94"/>
            <p:cNvSpPr txBox="1"/>
            <p:nvPr/>
          </p:nvSpPr>
          <p:spPr>
            <a:xfrm>
              <a:off x="8100393" y="2060848"/>
              <a:ext cx="646331" cy="369332"/>
            </a:xfrm>
            <a:prstGeom prst="rect">
              <a:avLst/>
            </a:prstGeom>
            <a:noFill/>
          </p:spPr>
          <p:txBody>
            <a:bodyPr wrap="none" rtlCol="0">
              <a:spAutoFit/>
            </a:bodyPr>
            <a:lstStyle/>
            <a:p>
              <a:pPr algn="ctr"/>
              <a:r>
                <a:rPr kumimoji="1" lang="ja-JP" altLang="en-US" dirty="0" smtClean="0">
                  <a:solidFill>
                    <a:srgbClr val="0000FF"/>
                  </a:solidFill>
                </a:rPr>
                <a:t>会計</a:t>
              </a:r>
              <a:endParaRPr kumimoji="1" lang="ja-JP" altLang="en-US" dirty="0">
                <a:solidFill>
                  <a:srgbClr val="0000FF"/>
                </a:solidFill>
              </a:endParaRPr>
            </a:p>
          </p:txBody>
        </p:sp>
        <p:sp>
          <p:nvSpPr>
            <p:cNvPr id="96" name="角丸四角形 95"/>
            <p:cNvSpPr/>
            <p:nvPr/>
          </p:nvSpPr>
          <p:spPr bwMode="auto">
            <a:xfrm>
              <a:off x="5292080" y="2996952"/>
              <a:ext cx="648072" cy="144016"/>
            </a:xfrm>
            <a:prstGeom prst="roundRect">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購買</a:t>
              </a:r>
            </a:p>
          </p:txBody>
        </p:sp>
        <p:sp>
          <p:nvSpPr>
            <p:cNvPr id="97" name="角丸四角形 96"/>
            <p:cNvSpPr/>
            <p:nvPr/>
          </p:nvSpPr>
          <p:spPr bwMode="auto">
            <a:xfrm>
              <a:off x="6228184" y="2996952"/>
              <a:ext cx="648072" cy="144016"/>
            </a:xfrm>
            <a:prstGeom prst="roundRect">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生産</a:t>
              </a:r>
            </a:p>
          </p:txBody>
        </p:sp>
        <p:sp>
          <p:nvSpPr>
            <p:cNvPr id="98" name="角丸四角形 97"/>
            <p:cNvSpPr/>
            <p:nvPr/>
          </p:nvSpPr>
          <p:spPr bwMode="auto">
            <a:xfrm>
              <a:off x="7164288" y="2996952"/>
              <a:ext cx="648072" cy="144016"/>
            </a:xfrm>
            <a:prstGeom prst="roundRect">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販売</a:t>
              </a:r>
            </a:p>
          </p:txBody>
        </p:sp>
        <p:sp>
          <p:nvSpPr>
            <p:cNvPr id="99" name="角丸四角形 98"/>
            <p:cNvSpPr/>
            <p:nvPr/>
          </p:nvSpPr>
          <p:spPr bwMode="auto">
            <a:xfrm>
              <a:off x="8100392" y="2996952"/>
              <a:ext cx="648072" cy="144016"/>
            </a:xfrm>
            <a:prstGeom prst="roundRect">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会計</a:t>
              </a:r>
            </a:p>
          </p:txBody>
        </p:sp>
        <p:sp>
          <p:nvSpPr>
            <p:cNvPr id="100" name="角丸四角形 99"/>
            <p:cNvSpPr/>
            <p:nvPr/>
          </p:nvSpPr>
          <p:spPr bwMode="auto">
            <a:xfrm>
              <a:off x="6444208" y="3212976"/>
              <a:ext cx="1152128" cy="144016"/>
            </a:xfrm>
            <a:prstGeom prst="roundRect">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経営</a:t>
              </a:r>
            </a:p>
          </p:txBody>
        </p:sp>
        <p:sp>
          <p:nvSpPr>
            <p:cNvPr id="103" name="角丸四角形 102"/>
            <p:cNvSpPr/>
            <p:nvPr/>
          </p:nvSpPr>
          <p:spPr bwMode="auto">
            <a:xfrm>
              <a:off x="6372200" y="2708920"/>
              <a:ext cx="216024" cy="144016"/>
            </a:xfrm>
            <a:prstGeom prst="round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4" name="角丸四角形 103"/>
            <p:cNvSpPr/>
            <p:nvPr/>
          </p:nvSpPr>
          <p:spPr bwMode="auto">
            <a:xfrm>
              <a:off x="6732240" y="2708920"/>
              <a:ext cx="216024" cy="144016"/>
            </a:xfrm>
            <a:prstGeom prst="round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06" name="カギ線コネクタ 105"/>
            <p:cNvCxnSpPr>
              <a:stCxn id="103" idx="0"/>
              <a:endCxn id="109" idx="1"/>
            </p:cNvCxnSpPr>
            <p:nvPr/>
          </p:nvCxnSpPr>
          <p:spPr bwMode="auto">
            <a:xfrm rot="5400000" flipH="1" flipV="1">
              <a:off x="6714238" y="2330878"/>
              <a:ext cx="144016" cy="612068"/>
            </a:xfrm>
            <a:prstGeom prst="bentConnector2">
              <a:avLst/>
            </a:prstGeom>
            <a:solidFill>
              <a:schemeClr val="bg1"/>
            </a:solidFill>
            <a:ln w="12700" cap="flat" cmpd="sng" algn="ctr">
              <a:solidFill>
                <a:srgbClr val="008000"/>
              </a:solidFill>
              <a:prstDash val="solid"/>
              <a:round/>
              <a:headEnd type="none" w="med" len="med"/>
              <a:tailEnd type="triangle"/>
            </a:ln>
            <a:effectLst/>
          </p:spPr>
        </p:cxnSp>
        <p:cxnSp>
          <p:nvCxnSpPr>
            <p:cNvPr id="107" name="直線矢印コネクタ 106"/>
            <p:cNvCxnSpPr>
              <a:stCxn id="103" idx="3"/>
              <a:endCxn id="104" idx="1"/>
            </p:cNvCxnSpPr>
            <p:nvPr/>
          </p:nvCxnSpPr>
          <p:spPr bwMode="auto">
            <a:xfrm>
              <a:off x="6588224" y="2780928"/>
              <a:ext cx="144016"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cxnSp>
          <p:nvCxnSpPr>
            <p:cNvPr id="108" name="カギ線コネクタ 107"/>
            <p:cNvCxnSpPr>
              <a:stCxn id="82" idx="3"/>
              <a:endCxn id="103" idx="1"/>
            </p:cNvCxnSpPr>
            <p:nvPr/>
          </p:nvCxnSpPr>
          <p:spPr bwMode="auto">
            <a:xfrm>
              <a:off x="6012160" y="2564904"/>
              <a:ext cx="360040" cy="216024"/>
            </a:xfrm>
            <a:prstGeom prst="bentConnector3">
              <a:avLst>
                <a:gd name="adj1" fmla="val 50000"/>
              </a:avLst>
            </a:prstGeom>
            <a:solidFill>
              <a:schemeClr val="bg1"/>
            </a:solidFill>
            <a:ln w="12700" cap="flat" cmpd="sng" algn="ctr">
              <a:solidFill>
                <a:srgbClr val="008000"/>
              </a:solidFill>
              <a:prstDash val="solid"/>
              <a:round/>
              <a:headEnd type="none" w="med" len="med"/>
              <a:tailEnd type="triangle"/>
            </a:ln>
            <a:effectLst/>
          </p:spPr>
        </p:cxnSp>
        <p:sp>
          <p:nvSpPr>
            <p:cNvPr id="109" name="角丸四角形 108"/>
            <p:cNvSpPr/>
            <p:nvPr/>
          </p:nvSpPr>
          <p:spPr bwMode="auto">
            <a:xfrm>
              <a:off x="7092280" y="2492896"/>
              <a:ext cx="216024" cy="144016"/>
            </a:xfrm>
            <a:prstGeom prst="roundRect">
              <a:avLst/>
            </a:prstGeom>
            <a:solidFill>
              <a:srgbClr val="4168A7"/>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1" name="角丸四角形 110"/>
            <p:cNvSpPr/>
            <p:nvPr/>
          </p:nvSpPr>
          <p:spPr bwMode="auto">
            <a:xfrm>
              <a:off x="7668344" y="2492896"/>
              <a:ext cx="216024" cy="144016"/>
            </a:xfrm>
            <a:prstGeom prst="roundRect">
              <a:avLst/>
            </a:prstGeom>
            <a:solidFill>
              <a:srgbClr val="CCFF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112" name="カギ線コネクタ 111"/>
            <p:cNvCxnSpPr>
              <a:stCxn id="109" idx="2"/>
              <a:endCxn id="118" idx="1"/>
            </p:cNvCxnSpPr>
            <p:nvPr/>
          </p:nvCxnSpPr>
          <p:spPr bwMode="auto">
            <a:xfrm rot="16200000" flipH="1">
              <a:off x="7542330" y="2294874"/>
              <a:ext cx="144016" cy="828092"/>
            </a:xfrm>
            <a:prstGeom prst="bentConnector2">
              <a:avLst/>
            </a:prstGeom>
            <a:solidFill>
              <a:schemeClr val="bg1"/>
            </a:solidFill>
            <a:ln w="12700" cap="flat" cmpd="sng" algn="ctr">
              <a:solidFill>
                <a:srgbClr val="008000"/>
              </a:solidFill>
              <a:prstDash val="solid"/>
              <a:round/>
              <a:headEnd type="none" w="med" len="med"/>
              <a:tailEnd type="triangle"/>
            </a:ln>
            <a:effectLst/>
          </p:spPr>
        </p:cxnSp>
        <p:cxnSp>
          <p:nvCxnSpPr>
            <p:cNvPr id="113" name="直線矢印コネクタ 112"/>
            <p:cNvCxnSpPr>
              <a:stCxn id="109" idx="3"/>
              <a:endCxn id="111" idx="1"/>
            </p:cNvCxnSpPr>
            <p:nvPr/>
          </p:nvCxnSpPr>
          <p:spPr bwMode="auto">
            <a:xfrm>
              <a:off x="7308304"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114" name="角丸四角形 113"/>
            <p:cNvSpPr/>
            <p:nvPr/>
          </p:nvSpPr>
          <p:spPr bwMode="auto">
            <a:xfrm>
              <a:off x="8028384" y="2492896"/>
              <a:ext cx="216024" cy="144016"/>
            </a:xfrm>
            <a:prstGeom prst="roundRect">
              <a:avLst/>
            </a:prstGeom>
            <a:solidFill>
              <a:srgbClr val="4168A7"/>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5" name="角丸四角形 114"/>
            <p:cNvSpPr/>
            <p:nvPr/>
          </p:nvSpPr>
          <p:spPr bwMode="auto">
            <a:xfrm>
              <a:off x="8604448" y="2492896"/>
              <a:ext cx="216024" cy="144016"/>
            </a:xfrm>
            <a:prstGeom prst="roundRect">
              <a:avLst/>
            </a:prstGeom>
            <a:solidFill>
              <a:srgbClr val="CCFF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116" name="カギ線コネクタ 115"/>
            <p:cNvCxnSpPr>
              <a:stCxn id="118" idx="3"/>
              <a:endCxn id="115" idx="1"/>
            </p:cNvCxnSpPr>
            <p:nvPr/>
          </p:nvCxnSpPr>
          <p:spPr bwMode="auto">
            <a:xfrm flipV="1">
              <a:off x="8244408" y="2564904"/>
              <a:ext cx="360040" cy="216024"/>
            </a:xfrm>
            <a:prstGeom prst="bentConnector3">
              <a:avLst>
                <a:gd name="adj1" fmla="val 50000"/>
              </a:avLst>
            </a:prstGeom>
            <a:solidFill>
              <a:schemeClr val="bg1"/>
            </a:solidFill>
            <a:ln w="12700" cap="flat" cmpd="sng" algn="ctr">
              <a:solidFill>
                <a:srgbClr val="FF6600"/>
              </a:solidFill>
              <a:prstDash val="solid"/>
              <a:round/>
              <a:headEnd type="none" w="med" len="med"/>
              <a:tailEnd type="triangle"/>
            </a:ln>
            <a:effectLst/>
          </p:spPr>
        </p:cxnSp>
        <p:cxnSp>
          <p:nvCxnSpPr>
            <p:cNvPr id="117" name="直線矢印コネクタ 116"/>
            <p:cNvCxnSpPr>
              <a:stCxn id="114" idx="3"/>
              <a:endCxn id="115" idx="1"/>
            </p:cNvCxnSpPr>
            <p:nvPr/>
          </p:nvCxnSpPr>
          <p:spPr bwMode="auto">
            <a:xfrm>
              <a:off x="8244408"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118" name="角丸四角形 117"/>
            <p:cNvSpPr/>
            <p:nvPr/>
          </p:nvSpPr>
          <p:spPr bwMode="auto">
            <a:xfrm>
              <a:off x="8028384" y="2708920"/>
              <a:ext cx="216024" cy="144016"/>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3" name="角丸四角形 122"/>
            <p:cNvSpPr/>
            <p:nvPr/>
          </p:nvSpPr>
          <p:spPr bwMode="auto">
            <a:xfrm>
              <a:off x="5148064" y="4293096"/>
              <a:ext cx="3744416" cy="504056"/>
            </a:xfrm>
            <a:prstGeom prst="roundRect">
              <a:avLst/>
            </a:prstGeom>
            <a:solidFill>
              <a:srgbClr val="33CC3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会社全体として業務間の</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プロセス・データの整合性を保証</a:t>
              </a:r>
            </a:p>
          </p:txBody>
        </p:sp>
        <p:sp>
          <p:nvSpPr>
            <p:cNvPr id="127" name="角丸四角形 126"/>
            <p:cNvSpPr/>
            <p:nvPr/>
          </p:nvSpPr>
          <p:spPr bwMode="auto">
            <a:xfrm>
              <a:off x="5148064" y="4869160"/>
              <a:ext cx="3744416" cy="1512168"/>
            </a:xfrm>
            <a:prstGeom prst="roundRect">
              <a:avLst>
                <a:gd name="adj" fmla="val 6673"/>
              </a:avLst>
            </a:prstGeom>
            <a:solidFill>
              <a:srgbClr val="33CC3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リアルタイム処理</a:t>
              </a:r>
            </a:p>
            <a:p>
              <a:pPr marL="742950" lvl="1" indent="-285750">
                <a:spcBef>
                  <a:spcPts val="0"/>
                </a:spcBef>
                <a:buFont typeface="Wingdings" charset="2"/>
                <a:buChar char="v"/>
              </a:pPr>
              <a:r>
                <a:rPr kumimoji="0" lang="ja-JP" altLang="en-US" sz="1400" dirty="0" smtClean="0">
                  <a:solidFill>
                    <a:schemeClr val="bg1"/>
                  </a:solidFill>
                  <a:latin typeface="+mn-lt"/>
                  <a:ea typeface="+mn-ea"/>
                </a:rPr>
                <a:t>マスターの統合</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全体最適化された設計・構築</a:t>
              </a:r>
            </a:p>
            <a:p>
              <a:pPr marL="742950" lvl="1" indent="-285750">
                <a:spcBef>
                  <a:spcPts val="0"/>
                </a:spcBef>
                <a:buFont typeface="Wingdings" charset="2"/>
                <a:buChar char="v"/>
              </a:pPr>
              <a:r>
                <a:rPr kumimoji="0" lang="ja-JP" altLang="en-US" sz="1400" dirty="0" smtClean="0">
                  <a:solidFill>
                    <a:schemeClr val="bg1"/>
                  </a:solidFill>
                  <a:latin typeface="+mn-lt"/>
                  <a:ea typeface="+mn-ea"/>
                </a:rPr>
                <a:t>データやプロセスの整合性を保証</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プロセス全体の可視性を確保</a:t>
              </a:r>
            </a:p>
          </p:txBody>
        </p:sp>
      </p:grpSp>
      <p:sp>
        <p:nvSpPr>
          <p:cNvPr id="128" name="ホームベース 127"/>
          <p:cNvSpPr/>
          <p:nvPr/>
        </p:nvSpPr>
        <p:spPr bwMode="auto">
          <a:xfrm>
            <a:off x="251520" y="2564904"/>
            <a:ext cx="936104" cy="288032"/>
          </a:xfrm>
          <a:prstGeom prst="homePlate">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プロセス</a:t>
            </a:r>
          </a:p>
        </p:txBody>
      </p:sp>
      <p:sp>
        <p:nvSpPr>
          <p:cNvPr id="129" name="ホームベース 128"/>
          <p:cNvSpPr/>
          <p:nvPr/>
        </p:nvSpPr>
        <p:spPr bwMode="auto">
          <a:xfrm>
            <a:off x="251520" y="3068960"/>
            <a:ext cx="936104" cy="288032"/>
          </a:xfrm>
          <a:prstGeom prst="homePlate">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業務システム</a:t>
            </a:r>
          </a:p>
        </p:txBody>
      </p:sp>
      <p:sp>
        <p:nvSpPr>
          <p:cNvPr id="130" name="ホームベース 129"/>
          <p:cNvSpPr/>
          <p:nvPr/>
        </p:nvSpPr>
        <p:spPr bwMode="auto">
          <a:xfrm>
            <a:off x="251520" y="3573016"/>
            <a:ext cx="936104" cy="288032"/>
          </a:xfrm>
          <a:prstGeom prst="homePlate">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データベース</a:t>
            </a:r>
          </a:p>
        </p:txBody>
      </p:sp>
      <p:sp>
        <p:nvSpPr>
          <p:cNvPr id="131" name="ホームベース 130"/>
          <p:cNvSpPr/>
          <p:nvPr/>
        </p:nvSpPr>
        <p:spPr bwMode="auto">
          <a:xfrm>
            <a:off x="251520" y="4725144"/>
            <a:ext cx="936104" cy="288032"/>
          </a:xfrm>
          <a:prstGeom prst="homePlate">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特　徴</a:t>
            </a:r>
          </a:p>
        </p:txBody>
      </p:sp>
    </p:spTree>
    <p:extLst>
      <p:ext uri="{BB962C8B-B14F-4D97-AF65-F5344CB8AC3E}">
        <p14:creationId xmlns:p14="http://schemas.microsoft.com/office/powerpoint/2010/main" val="184954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mtClean="0"/>
              <a:t>SOA</a:t>
            </a:r>
            <a:endParaRPr lang="ja-JP" altLang="en-US"/>
          </a:p>
        </p:txBody>
      </p:sp>
      <p:sp>
        <p:nvSpPr>
          <p:cNvPr id="15" name="角丸四角形 14"/>
          <p:cNvSpPr/>
          <p:nvPr/>
        </p:nvSpPr>
        <p:spPr bwMode="auto">
          <a:xfrm>
            <a:off x="5004048" y="4941168"/>
            <a:ext cx="3888432" cy="1512168"/>
          </a:xfrm>
          <a:prstGeom prst="roundRect">
            <a:avLst>
              <a:gd name="adj" fmla="val 0"/>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smtClean="0">
                <a:solidFill>
                  <a:schemeClr val="bg1"/>
                </a:solidFill>
              </a:rPr>
              <a:t>SOA (2000</a:t>
            </a:r>
            <a:r>
              <a:rPr lang="ja-JP" altLang="en-US" sz="2200" dirty="0" smtClean="0">
                <a:solidFill>
                  <a:schemeClr val="bg1"/>
                </a:solidFill>
              </a:rPr>
              <a:t>年前後</a:t>
            </a:r>
            <a:r>
              <a:rPr lang="en-US" altLang="ja-JP" sz="2200" dirty="0" smtClean="0">
                <a:solidFill>
                  <a:schemeClr val="bg1"/>
                </a:solidFill>
              </a:rPr>
              <a:t>)</a:t>
            </a:r>
            <a:endParaRPr lang="en-US" altLang="ja-JP" sz="2200" dirty="0">
              <a:solidFill>
                <a:schemeClr val="bg1"/>
              </a:solidFill>
            </a:endParaRPr>
          </a:p>
          <a:p>
            <a:pPr marL="554037" lvl="1" indent="-285750">
              <a:buFont typeface="Wingdings" charset="2"/>
              <a:buChar char="v"/>
            </a:pPr>
            <a:r>
              <a:rPr lang="ja-JP" altLang="en-US" dirty="0" smtClean="0">
                <a:solidFill>
                  <a:schemeClr val="bg1"/>
                </a:solidFill>
              </a:rPr>
              <a:t>ビジネスプロセス</a:t>
            </a:r>
            <a:r>
              <a:rPr lang="ja-JP" altLang="en-US" dirty="0">
                <a:solidFill>
                  <a:schemeClr val="bg1"/>
                </a:solidFill>
              </a:rPr>
              <a:t>を</a:t>
            </a:r>
            <a:r>
              <a:rPr lang="ja-JP" altLang="en-US" dirty="0" smtClean="0">
                <a:solidFill>
                  <a:schemeClr val="bg1"/>
                </a:solidFill>
              </a:rPr>
              <a:t>サービス化</a:t>
            </a:r>
            <a:endParaRPr lang="en-US" altLang="ja-JP" dirty="0" smtClean="0">
              <a:solidFill>
                <a:schemeClr val="bg1"/>
              </a:solidFill>
            </a:endParaRPr>
          </a:p>
          <a:p>
            <a:pPr marL="554037" lvl="1" indent="-285750">
              <a:buFont typeface="Wingdings" charset="2"/>
              <a:buChar char="v"/>
            </a:pPr>
            <a:r>
              <a:rPr lang="ja-JP" altLang="en-US" dirty="0" smtClean="0">
                <a:solidFill>
                  <a:schemeClr val="bg1"/>
                </a:solidFill>
              </a:rPr>
              <a:t>クラウド</a:t>
            </a:r>
            <a:r>
              <a:rPr lang="ja-JP" altLang="en-US" dirty="0">
                <a:solidFill>
                  <a:schemeClr val="bg1"/>
                </a:solidFill>
              </a:rPr>
              <a:t>への対応</a:t>
            </a:r>
          </a:p>
        </p:txBody>
      </p:sp>
      <p:sp>
        <p:nvSpPr>
          <p:cNvPr id="11" name="角丸四角形 10"/>
          <p:cNvSpPr/>
          <p:nvPr/>
        </p:nvSpPr>
        <p:spPr bwMode="auto">
          <a:xfrm>
            <a:off x="5004048" y="3357563"/>
            <a:ext cx="3888432" cy="863525"/>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標準技術をベースにした</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柔軟なアーキテクチャ</a:t>
            </a:r>
          </a:p>
        </p:txBody>
      </p:sp>
      <p:sp>
        <p:nvSpPr>
          <p:cNvPr id="48" name="角丸四角形 47"/>
          <p:cNvSpPr/>
          <p:nvPr/>
        </p:nvSpPr>
        <p:spPr bwMode="auto">
          <a:xfrm>
            <a:off x="251520" y="3357563"/>
            <a:ext cx="3888432" cy="864096"/>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既存システムを相互接続して統合</a:t>
            </a:r>
          </a:p>
        </p:txBody>
      </p:sp>
      <p:sp>
        <p:nvSpPr>
          <p:cNvPr id="49" name="角丸四角形 48"/>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smtClean="0">
                <a:solidFill>
                  <a:schemeClr val="bg1"/>
                </a:solidFill>
              </a:rPr>
              <a:t>EAI (1990</a:t>
            </a:r>
            <a:r>
              <a:rPr lang="ja-JP" altLang="en-US" sz="2200" dirty="0" smtClean="0">
                <a:solidFill>
                  <a:schemeClr val="bg1"/>
                </a:solidFill>
              </a:rPr>
              <a:t>年代末</a:t>
            </a:r>
            <a:r>
              <a:rPr lang="en-US" altLang="ja-JP" sz="2200" dirty="0" smtClean="0">
                <a:solidFill>
                  <a:schemeClr val="bg1"/>
                </a:solidFill>
              </a:rPr>
              <a:t>)</a:t>
            </a:r>
          </a:p>
          <a:p>
            <a:pPr lvl="1" indent="-7938"/>
            <a:r>
              <a:rPr lang="ja-JP" altLang="en-US" dirty="0" smtClean="0">
                <a:solidFill>
                  <a:schemeClr val="bg1"/>
                </a:solidFill>
              </a:rPr>
              <a:t>ばらばらに開発された業務システムをプロトコル変換などで統合</a:t>
            </a:r>
            <a:endParaRPr lang="en-US" altLang="ja-JP" dirty="0" smtClean="0">
              <a:solidFill>
                <a:schemeClr val="bg1"/>
              </a:solidFill>
            </a:endParaRPr>
          </a:p>
        </p:txBody>
      </p:sp>
      <p:sp>
        <p:nvSpPr>
          <p:cNvPr id="50" name="下矢印 49"/>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endParaRPr>
          </a:p>
        </p:txBody>
      </p:sp>
      <p:sp>
        <p:nvSpPr>
          <p:cNvPr id="51" name="角丸四角形 50"/>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rPr>
              <a:t>従来は部分最適な業務システム</a:t>
            </a:r>
            <a:endParaRPr lang="en-US" altLang="ja-JP" sz="2000" dirty="0">
              <a:solidFill>
                <a:schemeClr val="bg1"/>
              </a:solidFill>
            </a:endParaRPr>
          </a:p>
          <a:p>
            <a:pPr lvl="1" indent="-188913"/>
            <a:endParaRPr lang="en-US" altLang="ja-JP" sz="1600" dirty="0" smtClean="0">
              <a:solidFill>
                <a:schemeClr val="bg1"/>
              </a:solidFill>
            </a:endParaRPr>
          </a:p>
          <a:p>
            <a:pPr marL="554037" lvl="1" indent="-285750">
              <a:buFont typeface="Wingdings" charset="2"/>
              <a:buChar char="Ø"/>
            </a:pPr>
            <a:r>
              <a:rPr lang="ja-JP" altLang="en-US" sz="1400" dirty="0" smtClean="0">
                <a:solidFill>
                  <a:schemeClr val="bg1"/>
                </a:solidFill>
              </a:rPr>
              <a:t>個別</a:t>
            </a:r>
            <a:r>
              <a:rPr lang="ja-JP" altLang="en-US" sz="1400" dirty="0">
                <a:solidFill>
                  <a:schemeClr val="bg1"/>
                </a:solidFill>
              </a:rPr>
              <a:t>に</a:t>
            </a:r>
            <a:r>
              <a:rPr lang="ja-JP" altLang="en-US" sz="1400" dirty="0" smtClean="0">
                <a:solidFill>
                  <a:schemeClr val="bg1"/>
                </a:solidFill>
              </a:rPr>
              <a:t>システム設計開発</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現場</a:t>
            </a:r>
            <a:r>
              <a:rPr lang="ja-JP" altLang="en-US" sz="1400" dirty="0">
                <a:solidFill>
                  <a:schemeClr val="bg1"/>
                </a:solidFill>
              </a:rPr>
              <a:t>の仕事をそのまま</a:t>
            </a:r>
            <a:r>
              <a:rPr lang="ja-JP" altLang="en-US" sz="1400" dirty="0" smtClean="0">
                <a:solidFill>
                  <a:schemeClr val="bg1"/>
                </a:solidFill>
              </a:rPr>
              <a:t>システム化</a:t>
            </a:r>
            <a:endParaRPr lang="en-US" altLang="ja-JP" sz="1400" dirty="0" smtClean="0">
              <a:solidFill>
                <a:schemeClr val="bg1"/>
              </a:solidFill>
            </a:endParaRPr>
          </a:p>
          <a:p>
            <a:pPr marL="554037" lvl="1" indent="-285750">
              <a:buFont typeface="Wingdings" charset="2"/>
              <a:buChar char="Ø"/>
            </a:pPr>
            <a:r>
              <a:rPr lang="ja-JP" altLang="en-US" sz="1400" dirty="0" smtClean="0">
                <a:solidFill>
                  <a:schemeClr val="bg1"/>
                </a:solidFill>
              </a:rPr>
              <a:t>「</a:t>
            </a:r>
            <a:r>
              <a:rPr lang="ja-JP" altLang="en-US" sz="1400" dirty="0">
                <a:solidFill>
                  <a:schemeClr val="bg1"/>
                </a:solidFill>
              </a:rPr>
              <a:t>その時点」</a:t>
            </a:r>
            <a:r>
              <a:rPr lang="ja-JP" altLang="en-US" sz="1400" dirty="0" smtClean="0">
                <a:solidFill>
                  <a:schemeClr val="bg1"/>
                </a:solidFill>
              </a:rPr>
              <a:t>での技術</a:t>
            </a:r>
            <a:r>
              <a:rPr lang="ja-JP" altLang="en-US" sz="1400" dirty="0">
                <a:solidFill>
                  <a:schemeClr val="bg1"/>
                </a:solidFill>
              </a:rPr>
              <a:t>を使って開発</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他</a:t>
            </a:r>
            <a:r>
              <a:rPr lang="ja-JP" altLang="en-US" sz="1400" dirty="0">
                <a:solidFill>
                  <a:schemeClr val="bg1"/>
                </a:solidFill>
              </a:rPr>
              <a:t>システムとの連携は必要に応じて設計・実装</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全社的</a:t>
            </a:r>
            <a:r>
              <a:rPr lang="ja-JP" altLang="en-US" sz="1400" dirty="0">
                <a:solidFill>
                  <a:schemeClr val="bg1"/>
                </a:solidFill>
              </a:rPr>
              <a:t>最適化という視点はない</a:t>
            </a:r>
            <a:endParaRPr lang="en-US" altLang="ja-JP" sz="1400" dirty="0">
              <a:solidFill>
                <a:schemeClr val="bg1"/>
              </a:solidFill>
            </a:endParaRPr>
          </a:p>
        </p:txBody>
      </p:sp>
      <p:sp>
        <p:nvSpPr>
          <p:cNvPr id="52" name="角丸四角形 51"/>
          <p:cNvSpPr/>
          <p:nvPr/>
        </p:nvSpPr>
        <p:spPr bwMode="auto">
          <a:xfrm>
            <a:off x="5004048" y="1000310"/>
            <a:ext cx="3888432" cy="2284674"/>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rPr>
              <a:t>全社</a:t>
            </a:r>
            <a:r>
              <a:rPr lang="ja-JP" altLang="en-US" sz="2000" dirty="0" smtClean="0">
                <a:solidFill>
                  <a:schemeClr val="bg1"/>
                </a:solidFill>
              </a:rPr>
              <a:t>最適化手法</a:t>
            </a:r>
            <a:endParaRPr lang="en-US" altLang="ja-JP" sz="2000" dirty="0">
              <a:solidFill>
                <a:schemeClr val="bg1"/>
              </a:solidFill>
            </a:endParaRPr>
          </a:p>
          <a:p>
            <a:pPr marL="366713" lvl="1" indent="-188913"/>
            <a:endParaRPr lang="en-US" altLang="ja-JP" sz="2000" dirty="0" smtClean="0">
              <a:solidFill>
                <a:schemeClr val="bg1"/>
              </a:solidFill>
            </a:endParaRPr>
          </a:p>
          <a:p>
            <a:pPr marL="366713" lvl="1" indent="-188913"/>
            <a:r>
              <a:rPr lang="en-US" altLang="ja-JP" sz="2000" dirty="0" smtClean="0">
                <a:solidFill>
                  <a:schemeClr val="bg1"/>
                </a:solidFill>
              </a:rPr>
              <a:t>EA </a:t>
            </a:r>
            <a:r>
              <a:rPr lang="en-US" altLang="ja-JP" sz="1400" dirty="0" smtClean="0">
                <a:solidFill>
                  <a:schemeClr val="bg1"/>
                </a:solidFill>
              </a:rPr>
              <a:t>Enterprise Architecture</a:t>
            </a:r>
          </a:p>
          <a:p>
            <a:pPr marL="366713" lvl="1" indent="-188913"/>
            <a:endParaRPr lang="en-US" altLang="ja-JP" sz="1400" dirty="0">
              <a:solidFill>
                <a:schemeClr val="bg1"/>
              </a:solidFill>
            </a:endParaRPr>
          </a:p>
          <a:p>
            <a:pPr marL="366713" lvl="1" indent="-188913"/>
            <a:r>
              <a:rPr lang="en-US" altLang="ja-JP" sz="2000" dirty="0" smtClean="0">
                <a:solidFill>
                  <a:schemeClr val="bg1"/>
                </a:solidFill>
              </a:rPr>
              <a:t>BPR</a:t>
            </a:r>
            <a:r>
              <a:rPr lang="en-US" altLang="ja-JP" sz="1400" dirty="0" smtClean="0">
                <a:solidFill>
                  <a:schemeClr val="bg1"/>
                </a:solidFill>
              </a:rPr>
              <a:t> Business </a:t>
            </a:r>
            <a:r>
              <a:rPr lang="en-US" altLang="ja-JP" sz="1400" dirty="0">
                <a:solidFill>
                  <a:schemeClr val="bg1"/>
                </a:solidFill>
              </a:rPr>
              <a:t>Process Re-</a:t>
            </a:r>
            <a:r>
              <a:rPr lang="en-US" altLang="ja-JP" sz="1400" dirty="0" smtClean="0">
                <a:solidFill>
                  <a:schemeClr val="bg1"/>
                </a:solidFill>
              </a:rPr>
              <a:t>engineering</a:t>
            </a:r>
          </a:p>
          <a:p>
            <a:pPr marL="366713" lvl="1" indent="-188913"/>
            <a:endParaRPr lang="en-US" altLang="ja-JP" sz="1400" dirty="0">
              <a:solidFill>
                <a:schemeClr val="bg1"/>
              </a:solidFill>
            </a:endParaRPr>
          </a:p>
          <a:p>
            <a:pPr marL="366713" lvl="1" indent="-188913"/>
            <a:r>
              <a:rPr lang="en-US" altLang="ja-JP" sz="2000" dirty="0" smtClean="0">
                <a:solidFill>
                  <a:schemeClr val="bg1"/>
                </a:solidFill>
              </a:rPr>
              <a:t>ERP </a:t>
            </a:r>
            <a:r>
              <a:rPr lang="en-US" altLang="ja-JP" sz="1400" dirty="0" smtClean="0">
                <a:solidFill>
                  <a:schemeClr val="bg1"/>
                </a:solidFill>
              </a:rPr>
              <a:t>Enterprise Resource Planning</a:t>
            </a:r>
          </a:p>
        </p:txBody>
      </p:sp>
      <p:sp>
        <p:nvSpPr>
          <p:cNvPr id="53" name="右矢印 52"/>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9" name="下矢印 108"/>
          <p:cNvSpPr/>
          <p:nvPr/>
        </p:nvSpPr>
        <p:spPr bwMode="auto">
          <a:xfrm>
            <a:off x="658822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9866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up)">
                                      <p:cBhvr>
                                        <p:cTn id="14" dur="500"/>
                                        <p:tgtEl>
                                          <p:spTgt spid="10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ハイプサイクル（</a:t>
            </a:r>
            <a:r>
              <a:rPr lang="en-US" altLang="ja-JP" smtClean="0"/>
              <a:t>2005</a:t>
            </a:r>
            <a:r>
              <a:rPr lang="ja-JP" altLang="en-US" smtClean="0"/>
              <a:t>年）</a:t>
            </a:r>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88" y="1434584"/>
            <a:ext cx="7632791" cy="45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096344" y="5975702"/>
            <a:ext cx="5868144" cy="261610"/>
          </a:xfrm>
          <a:prstGeom prst="rect">
            <a:avLst/>
          </a:prstGeom>
        </p:spPr>
        <p:txBody>
          <a:bodyPr wrap="square">
            <a:spAutoFit/>
          </a:bodyPr>
          <a:lstStyle/>
          <a:p>
            <a:pPr algn="r"/>
            <a:r>
              <a:rPr lang="en-US" altLang="ja-JP" sz="1100"/>
              <a:t>http://www.gartner.com/teleconferences/attributes/attr_129930_115.pdf</a:t>
            </a:r>
            <a:endParaRPr lang="ja-JP" altLang="en-US" sz="1100"/>
          </a:p>
        </p:txBody>
      </p:sp>
      <p:sp>
        <p:nvSpPr>
          <p:cNvPr id="5" name="正方形/長方形 3"/>
          <p:cNvSpPr>
            <a:spLocks noChangeArrowheads="1"/>
          </p:cNvSpPr>
          <p:nvPr/>
        </p:nvSpPr>
        <p:spPr bwMode="auto">
          <a:xfrm>
            <a:off x="2771800" y="5239997"/>
            <a:ext cx="1400100" cy="333618"/>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Tree>
    <p:extLst>
      <p:ext uri="{BB962C8B-B14F-4D97-AF65-F5344CB8AC3E}">
        <p14:creationId xmlns:p14="http://schemas.microsoft.com/office/powerpoint/2010/main" val="2676393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3"/>
          <p:cNvSpPr>
            <a:spLocks noGrp="1"/>
          </p:cNvSpPr>
          <p:nvPr>
            <p:ph type="title"/>
          </p:nvPr>
        </p:nvSpPr>
        <p:spPr/>
        <p:txBody>
          <a:bodyPr/>
          <a:lstStyle/>
          <a:p>
            <a:r>
              <a:rPr lang="ja-JP" altLang="en-US" smtClean="0"/>
              <a:t>ハイプサイクル（</a:t>
            </a:r>
            <a:r>
              <a:rPr lang="en-US" altLang="ja-JP" smtClean="0"/>
              <a:t>2009</a:t>
            </a:r>
            <a:r>
              <a:rPr lang="ja-JP" altLang="en-US" smtClean="0"/>
              <a:t>年）</a:t>
            </a:r>
          </a:p>
        </p:txBody>
      </p:sp>
      <p:pic>
        <p:nvPicPr>
          <p:cNvPr id="9219" name="Picture 3"/>
          <p:cNvPicPr>
            <a:picLocks noChangeAspect="1" noChangeArrowheads="1"/>
          </p:cNvPicPr>
          <p:nvPr/>
        </p:nvPicPr>
        <p:blipFill>
          <a:blip r:embed="rId3" cstate="print"/>
          <a:srcRect/>
          <a:stretch>
            <a:fillRect/>
          </a:stretch>
        </p:blipFill>
        <p:spPr bwMode="auto">
          <a:xfrm>
            <a:off x="1285875" y="1357313"/>
            <a:ext cx="6515100" cy="4743450"/>
          </a:xfrm>
          <a:prstGeom prst="rect">
            <a:avLst/>
          </a:prstGeom>
          <a:noFill/>
          <a:ln w="9525">
            <a:noFill/>
            <a:miter lim="800000"/>
            <a:headEnd/>
            <a:tailEnd/>
          </a:ln>
        </p:spPr>
      </p:pic>
      <p:sp>
        <p:nvSpPr>
          <p:cNvPr id="9220" name="正方形/長方形 3"/>
          <p:cNvSpPr>
            <a:spLocks noChangeArrowheads="1"/>
          </p:cNvSpPr>
          <p:nvPr/>
        </p:nvSpPr>
        <p:spPr bwMode="auto">
          <a:xfrm>
            <a:off x="5715000" y="3571875"/>
            <a:ext cx="571500" cy="214313"/>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6" name="線吹き出し 2 (枠付き) 5"/>
          <p:cNvSpPr/>
          <p:nvPr/>
        </p:nvSpPr>
        <p:spPr bwMode="auto">
          <a:xfrm>
            <a:off x="6684851" y="1484784"/>
            <a:ext cx="2232248" cy="576064"/>
          </a:xfrm>
          <a:prstGeom prst="borderCallout2">
            <a:avLst>
              <a:gd name="adj1" fmla="val 18750"/>
              <a:gd name="adj2" fmla="val -8333"/>
              <a:gd name="adj3" fmla="val 18750"/>
              <a:gd name="adj4" fmla="val -16667"/>
              <a:gd name="adj5" fmla="val 328474"/>
              <a:gd name="adj6" fmla="val -30063"/>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今、売るべき技術</a:t>
            </a:r>
          </a:p>
        </p:txBody>
      </p:sp>
      <p:sp>
        <p:nvSpPr>
          <p:cNvPr id="7" name="円/楕円 6"/>
          <p:cNvSpPr/>
          <p:nvPr/>
        </p:nvSpPr>
        <p:spPr bwMode="auto">
          <a:xfrm>
            <a:off x="4571998" y="3140968"/>
            <a:ext cx="2736306" cy="1296144"/>
          </a:xfrm>
          <a:prstGeom prst="ellipse">
            <a:avLst/>
          </a:prstGeom>
          <a:solidFill>
            <a:schemeClr val="accent2">
              <a:alpha val="2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6442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3"/>
          <p:cNvSpPr>
            <a:spLocks noGrp="1"/>
          </p:cNvSpPr>
          <p:nvPr>
            <p:ph type="title"/>
          </p:nvPr>
        </p:nvSpPr>
        <p:spPr/>
        <p:txBody>
          <a:bodyPr/>
          <a:lstStyle/>
          <a:p>
            <a:r>
              <a:rPr lang="en-US" altLang="ja-JP" smtClean="0"/>
              <a:t>SOA Manifesto (Oct23, 2009)</a:t>
            </a:r>
            <a:endParaRPr lang="ja-JP" altLang="en-US" smtClean="0"/>
          </a:p>
        </p:txBody>
      </p:sp>
      <p:pic>
        <p:nvPicPr>
          <p:cNvPr id="8195" name="Picture 2"/>
          <p:cNvPicPr>
            <a:picLocks noChangeAspect="1" noChangeArrowheads="1"/>
          </p:cNvPicPr>
          <p:nvPr/>
        </p:nvPicPr>
        <p:blipFill>
          <a:blip r:embed="rId3" cstate="print"/>
          <a:srcRect/>
          <a:stretch>
            <a:fillRect/>
          </a:stretch>
        </p:blipFill>
        <p:spPr bwMode="auto">
          <a:xfrm>
            <a:off x="1714500" y="1071563"/>
            <a:ext cx="5702300" cy="4286250"/>
          </a:xfrm>
          <a:prstGeom prst="rect">
            <a:avLst/>
          </a:prstGeom>
          <a:noFill/>
          <a:ln w="9525">
            <a:solidFill>
              <a:schemeClr val="bg2"/>
            </a:solidFill>
            <a:miter lim="800000"/>
            <a:headEnd/>
            <a:tailEnd/>
          </a:ln>
        </p:spPr>
      </p:pic>
      <p:sp>
        <p:nvSpPr>
          <p:cNvPr id="8196" name="正方形/長方形 5"/>
          <p:cNvSpPr>
            <a:spLocks noChangeArrowheads="1"/>
          </p:cNvSpPr>
          <p:nvPr/>
        </p:nvSpPr>
        <p:spPr bwMode="auto">
          <a:xfrm>
            <a:off x="714375" y="5500688"/>
            <a:ext cx="7715250" cy="646112"/>
          </a:xfrm>
          <a:prstGeom prst="rect">
            <a:avLst/>
          </a:prstGeom>
          <a:noFill/>
          <a:ln w="9525">
            <a:noFill/>
            <a:miter lim="800000"/>
            <a:headEnd/>
            <a:tailEnd/>
          </a:ln>
        </p:spPr>
        <p:txBody>
          <a:bodyPr>
            <a:spAutoFit/>
          </a:bodyPr>
          <a:lstStyle/>
          <a:p>
            <a:pPr algn="ctr"/>
            <a:r>
              <a:rPr lang="en-US" altLang="ja-JP">
                <a:latin typeface="+mn-lt"/>
                <a:ea typeface="+mn-ea"/>
              </a:rPr>
              <a:t>“SOA had long suffered from lack of clarity and direction.”</a:t>
            </a:r>
          </a:p>
          <a:p>
            <a:pPr algn="ctr"/>
            <a:r>
              <a:rPr lang="ja-JP" altLang="en-US">
                <a:latin typeface="+mn-lt"/>
                <a:ea typeface="+mn-ea"/>
              </a:rPr>
              <a:t>「</a:t>
            </a:r>
            <a:r>
              <a:rPr lang="en-US" altLang="ja-JP">
                <a:latin typeface="+mn-lt"/>
                <a:ea typeface="+mn-ea"/>
              </a:rPr>
              <a:t>SOA</a:t>
            </a:r>
            <a:r>
              <a:rPr lang="ja-JP" altLang="en-US">
                <a:latin typeface="+mn-lt"/>
                <a:ea typeface="+mn-ea"/>
              </a:rPr>
              <a:t>は長い間、明快さと方向性の欠如に悩まされてきた」</a:t>
            </a:r>
          </a:p>
        </p:txBody>
      </p:sp>
    </p:spTree>
    <p:extLst>
      <p:ext uri="{BB962C8B-B14F-4D97-AF65-F5344CB8AC3E}">
        <p14:creationId xmlns:p14="http://schemas.microsoft.com/office/powerpoint/2010/main" val="918968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dirty="0" smtClean="0"/>
              <a:t>SOA</a:t>
            </a:r>
            <a:r>
              <a:rPr lang="ja-JP" altLang="en-US" dirty="0" smtClean="0"/>
              <a:t>は思想であり考え方</a:t>
            </a:r>
          </a:p>
        </p:txBody>
      </p:sp>
      <p:sp>
        <p:nvSpPr>
          <p:cNvPr id="7171" name="コンテンツ プレースホルダ 2"/>
          <p:cNvSpPr>
            <a:spLocks noGrp="1"/>
          </p:cNvSpPr>
          <p:nvPr>
            <p:ph idx="1"/>
          </p:nvPr>
        </p:nvSpPr>
        <p:spPr bwMode="auto">
          <a:xfrm>
            <a:off x="457200" y="11890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ja-JP" sz="1800" dirty="0"/>
              <a:t>SOA</a:t>
            </a:r>
            <a:r>
              <a:rPr lang="ja-JP" altLang="en-US" sz="1800" dirty="0"/>
              <a:t>の定義（</a:t>
            </a:r>
            <a:r>
              <a:rPr lang="en-US" altLang="ja-JP" sz="1800" dirty="0"/>
              <a:t>Wikipedia</a:t>
            </a:r>
            <a:r>
              <a:rPr lang="ja-JP" altLang="en-US" sz="1800" dirty="0" smtClean="0"/>
              <a:t>）</a:t>
            </a:r>
            <a:endParaRPr lang="en-US" altLang="ja-JP" sz="1800" dirty="0" smtClean="0"/>
          </a:p>
          <a:p>
            <a:pPr lvl="1"/>
            <a:r>
              <a:rPr lang="ja-JP" altLang="en-US" sz="1400" dirty="0" smtClean="0">
                <a:ea typeface="+mn-ea"/>
              </a:rPr>
              <a:t>業務上の一処理に相当する単位でソフトウェアが構成されていること。</a:t>
            </a:r>
            <a:r>
              <a:rPr lang="en-US" altLang="ja-JP" sz="1400" dirty="0" smtClean="0">
                <a:ea typeface="+mn-ea"/>
              </a:rPr>
              <a:t>SOA</a:t>
            </a:r>
            <a:r>
              <a:rPr lang="ja-JP" altLang="en-US" sz="1400" dirty="0" smtClean="0">
                <a:ea typeface="+mn-ea"/>
              </a:rPr>
              <a:t>におけるサービスとは、その構成単位のことである。プログラム上の部品ではなく、たとえば「決済する」「在庫状況を照会する」などの単位で一つのサービスとすることが求められる。どの程度の規模（粒度）を一つのサービスとするが良いのかについては様々な議論がある。</a:t>
            </a:r>
          </a:p>
          <a:p>
            <a:pPr lvl="1"/>
            <a:r>
              <a:rPr lang="ja-JP" altLang="en-US" sz="1400" dirty="0" smtClean="0">
                <a:ea typeface="+mn-ea"/>
              </a:rPr>
              <a:t>オープンで標準化されている技術仕様を用いてサービスのインタフェースが定義され、それに従った呼び出し、応答が可能であること。その技術的基盤として、</a:t>
            </a:r>
            <a:r>
              <a:rPr lang="en-US" altLang="ja-JP" sz="1400" dirty="0" smtClean="0">
                <a:ea typeface="+mn-ea"/>
              </a:rPr>
              <a:t>Web</a:t>
            </a:r>
            <a:r>
              <a:rPr lang="ja-JP" altLang="en-US" sz="1400" dirty="0" smtClean="0">
                <a:ea typeface="+mn-ea"/>
              </a:rPr>
              <a:t>サービスの使用が事実上必須となっている。</a:t>
            </a:r>
          </a:p>
          <a:p>
            <a:pPr lvl="1"/>
            <a:r>
              <a:rPr lang="ja-JP" altLang="en-US" sz="1400" dirty="0" smtClean="0">
                <a:ea typeface="+mn-ea"/>
              </a:rPr>
              <a:t>サービスをネットワーク上で連携させてシステムの全体を素早く構築できること。この段階にいたるまでには、先の二つの条件が必須となる。さらに、サービスを単位として業務処理の流れを記述する技術や、その記述通りにシステム連携を実行する技術も必要となる。</a:t>
            </a:r>
            <a:endParaRPr lang="en-US" altLang="ja-JP" sz="1400" dirty="0" smtClean="0">
              <a:ea typeface="+mn-ea"/>
            </a:endParaRPr>
          </a:p>
        </p:txBody>
      </p:sp>
      <p:sp>
        <p:nvSpPr>
          <p:cNvPr id="7172" name="角丸四角形 4"/>
          <p:cNvSpPr>
            <a:spLocks noChangeArrowheads="1"/>
          </p:cNvSpPr>
          <p:nvPr/>
        </p:nvSpPr>
        <p:spPr bwMode="auto">
          <a:xfrm>
            <a:off x="2051720" y="4005065"/>
            <a:ext cx="6552728" cy="1656183"/>
          </a:xfrm>
          <a:prstGeom prst="roundRect">
            <a:avLst>
              <a:gd name="adj" fmla="val 0"/>
            </a:avLst>
          </a:prstGeom>
          <a:solidFill>
            <a:schemeClr val="accent1"/>
          </a:solidFill>
          <a:ln w="38100" algn="ctr">
            <a:noFill/>
            <a:round/>
            <a:headEnd/>
            <a:tailEnd/>
          </a:ln>
        </p:spPr>
        <p:txBody>
          <a:bodyPr anchor="ctr"/>
          <a:lstStyle/>
          <a:p>
            <a:r>
              <a:rPr lang="en-US" altLang="ja-JP" sz="1400" dirty="0">
                <a:solidFill>
                  <a:schemeClr val="bg1"/>
                </a:solidFill>
                <a:latin typeface="+mn-lt"/>
                <a:ea typeface="+mn-ea"/>
              </a:rPr>
              <a:t>SOA</a:t>
            </a:r>
            <a:r>
              <a:rPr lang="ja-JP" altLang="en-US" sz="1400" dirty="0">
                <a:solidFill>
                  <a:schemeClr val="bg1"/>
                </a:solidFill>
                <a:latin typeface="+mn-lt"/>
                <a:ea typeface="+mn-ea"/>
              </a:rPr>
              <a:t>とは、ビジネスプロセスに沿って業務システムを再構築することであり、システム構築の</a:t>
            </a:r>
            <a:r>
              <a:rPr lang="ja-JP" altLang="en-US" sz="1400" dirty="0" smtClean="0">
                <a:solidFill>
                  <a:schemeClr val="bg1"/>
                </a:solidFill>
                <a:latin typeface="+mn-lt"/>
                <a:ea typeface="+mn-ea"/>
              </a:rPr>
              <a:t>手法（思想）といえる。</a:t>
            </a:r>
            <a:endParaRPr lang="en-US" altLang="ja-JP" sz="1400" dirty="0" smtClean="0">
              <a:solidFill>
                <a:schemeClr val="bg1"/>
              </a:solidFill>
              <a:latin typeface="+mn-lt"/>
              <a:ea typeface="+mn-ea"/>
            </a:endParaRPr>
          </a:p>
          <a:p>
            <a:r>
              <a:rPr lang="en-US" altLang="ja-JP" sz="1400" dirty="0">
                <a:solidFill>
                  <a:schemeClr val="bg1"/>
                </a:solidFill>
              </a:rPr>
              <a:t>SOA</a:t>
            </a:r>
            <a:r>
              <a:rPr lang="ja-JP" altLang="en-US" sz="1400" dirty="0">
                <a:solidFill>
                  <a:schemeClr val="bg1"/>
                </a:solidFill>
              </a:rPr>
              <a:t>という製品は存在しない</a:t>
            </a:r>
            <a:r>
              <a:rPr lang="ja-JP" altLang="en-US" sz="1400" dirty="0" smtClean="0">
                <a:solidFill>
                  <a:schemeClr val="bg1"/>
                </a:solidFill>
              </a:rPr>
              <a:t>。</a:t>
            </a:r>
            <a:r>
              <a:rPr lang="en-US" altLang="ja-JP" sz="1400" dirty="0" smtClean="0">
                <a:solidFill>
                  <a:schemeClr val="bg1"/>
                </a:solidFill>
              </a:rPr>
              <a:t>SOA</a:t>
            </a:r>
            <a:r>
              <a:rPr lang="ja-JP" altLang="en-US" sz="1400" dirty="0" smtClean="0">
                <a:solidFill>
                  <a:schemeClr val="bg1"/>
                </a:solidFill>
              </a:rPr>
              <a:t>という考え方に基づいて、</a:t>
            </a:r>
            <a:r>
              <a:rPr lang="ja-JP" altLang="en-US" sz="1400" dirty="0" smtClean="0">
                <a:solidFill>
                  <a:schemeClr val="bg1"/>
                </a:solidFill>
                <a:latin typeface="+mn-lt"/>
                <a:ea typeface="+mn-ea"/>
              </a:rPr>
              <a:t>大規模なシステムを個々のプロセスに対応するサービスの集まりとして構築する。</a:t>
            </a:r>
            <a:endParaRPr lang="en-US" altLang="ja-JP" sz="1400" dirty="0" smtClean="0">
              <a:solidFill>
                <a:schemeClr val="bg1"/>
              </a:solidFill>
              <a:latin typeface="+mn-lt"/>
              <a:ea typeface="+mn-ea"/>
            </a:endParaRPr>
          </a:p>
          <a:p>
            <a:r>
              <a:rPr lang="ja-JP" altLang="en-US" sz="1400" dirty="0" smtClean="0">
                <a:solidFill>
                  <a:schemeClr val="bg1"/>
                </a:solidFill>
                <a:latin typeface="+mn-lt"/>
                <a:ea typeface="+mn-ea"/>
              </a:rPr>
              <a:t>実装方法として</a:t>
            </a:r>
            <a:r>
              <a:rPr lang="en-US" altLang="ja-JP" sz="1400" dirty="0" smtClean="0">
                <a:solidFill>
                  <a:schemeClr val="bg1"/>
                </a:solidFill>
                <a:latin typeface="+mn-lt"/>
                <a:ea typeface="+mn-ea"/>
              </a:rPr>
              <a:t>Web</a:t>
            </a:r>
            <a:r>
              <a:rPr lang="ja-JP" altLang="en-US" sz="1400" dirty="0" smtClean="0">
                <a:solidFill>
                  <a:schemeClr val="bg1"/>
                </a:solidFill>
                <a:latin typeface="+mn-lt"/>
                <a:ea typeface="+mn-ea"/>
              </a:rPr>
              <a:t>サービスが使われることが多いが、</a:t>
            </a:r>
            <a:r>
              <a:rPr lang="en-US" altLang="ja-JP" sz="1400" dirty="0" smtClean="0">
                <a:solidFill>
                  <a:schemeClr val="bg1"/>
                </a:solidFill>
                <a:latin typeface="+mn-lt"/>
                <a:ea typeface="+mn-ea"/>
              </a:rPr>
              <a:t>Web</a:t>
            </a:r>
            <a:r>
              <a:rPr lang="ja-JP" altLang="en-US" sz="1400" dirty="0" smtClean="0">
                <a:solidFill>
                  <a:schemeClr val="bg1"/>
                </a:solidFill>
                <a:latin typeface="+mn-lt"/>
                <a:ea typeface="+mn-ea"/>
              </a:rPr>
              <a:t>サービス＝</a:t>
            </a:r>
            <a:r>
              <a:rPr lang="en-US" altLang="ja-JP" sz="1400" dirty="0" smtClean="0">
                <a:solidFill>
                  <a:schemeClr val="bg1"/>
                </a:solidFill>
                <a:latin typeface="+mn-lt"/>
                <a:ea typeface="+mn-ea"/>
              </a:rPr>
              <a:t>SOA</a:t>
            </a:r>
            <a:r>
              <a:rPr lang="ja-JP" altLang="en-US" sz="1400" dirty="0" smtClean="0">
                <a:solidFill>
                  <a:schemeClr val="bg1"/>
                </a:solidFill>
                <a:latin typeface="+mn-lt"/>
                <a:ea typeface="+mn-ea"/>
              </a:rPr>
              <a:t>ではない。</a:t>
            </a:r>
            <a:r>
              <a:rPr lang="en-US" altLang="ja-JP" sz="1400" dirty="0" smtClean="0">
                <a:solidFill>
                  <a:schemeClr val="bg1"/>
                </a:solidFill>
                <a:latin typeface="+mn-lt"/>
                <a:ea typeface="+mn-ea"/>
              </a:rPr>
              <a:t>Web</a:t>
            </a:r>
            <a:r>
              <a:rPr lang="ja-JP" altLang="en-US" sz="1400" dirty="0">
                <a:solidFill>
                  <a:schemeClr val="bg1"/>
                </a:solidFill>
                <a:latin typeface="+mn-lt"/>
                <a:ea typeface="+mn-ea"/>
              </a:rPr>
              <a:t>アプリケーションサーバーや</a:t>
            </a:r>
            <a:r>
              <a:rPr lang="en-US" altLang="ja-JP" sz="1400" dirty="0">
                <a:solidFill>
                  <a:schemeClr val="bg1"/>
                </a:solidFill>
                <a:latin typeface="+mn-lt"/>
                <a:ea typeface="+mn-ea"/>
              </a:rPr>
              <a:t>SOAP</a:t>
            </a:r>
            <a:r>
              <a:rPr lang="ja-JP" altLang="en-US" sz="1400" dirty="0">
                <a:solidFill>
                  <a:schemeClr val="bg1"/>
                </a:solidFill>
                <a:latin typeface="+mn-lt"/>
                <a:ea typeface="+mn-ea"/>
              </a:rPr>
              <a:t>など</a:t>
            </a:r>
            <a:r>
              <a:rPr lang="ja-JP" altLang="en-US" sz="1400" dirty="0" smtClean="0">
                <a:solidFill>
                  <a:schemeClr val="bg1"/>
                </a:solidFill>
                <a:latin typeface="+mn-lt"/>
                <a:ea typeface="+mn-ea"/>
              </a:rPr>
              <a:t>は</a:t>
            </a:r>
            <a:r>
              <a:rPr lang="en-US" altLang="ja-JP" sz="1400" dirty="0" smtClean="0">
                <a:solidFill>
                  <a:schemeClr val="bg1"/>
                </a:solidFill>
                <a:latin typeface="+mn-lt"/>
                <a:ea typeface="+mn-ea"/>
              </a:rPr>
              <a:t>SOA</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よるシステム構築のための技術的</a:t>
            </a:r>
            <a:r>
              <a:rPr lang="ja-JP" altLang="en-US" sz="1400" dirty="0">
                <a:solidFill>
                  <a:schemeClr val="bg1"/>
                </a:solidFill>
                <a:latin typeface="+mn-lt"/>
                <a:ea typeface="+mn-ea"/>
              </a:rPr>
              <a:t>要素に</a:t>
            </a:r>
            <a:r>
              <a:rPr lang="ja-JP" altLang="en-US" sz="1400" dirty="0" smtClean="0">
                <a:solidFill>
                  <a:schemeClr val="bg1"/>
                </a:solidFill>
                <a:latin typeface="+mn-lt"/>
                <a:ea typeface="+mn-ea"/>
              </a:rPr>
              <a:t>過ぎない。</a:t>
            </a:r>
            <a:endParaRPr lang="en-US" altLang="ja-JP" sz="1400" dirty="0">
              <a:solidFill>
                <a:schemeClr val="bg1"/>
              </a:solidFill>
              <a:latin typeface="+mn-lt"/>
              <a:ea typeface="+mn-ea"/>
            </a:endParaRPr>
          </a:p>
        </p:txBody>
      </p:sp>
      <p:sp>
        <p:nvSpPr>
          <p:cNvPr id="2" name="右矢印 1"/>
          <p:cNvSpPr/>
          <p:nvPr/>
        </p:nvSpPr>
        <p:spPr bwMode="auto">
          <a:xfrm>
            <a:off x="1043608" y="4077072"/>
            <a:ext cx="864096" cy="1490533"/>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角丸四角形 2"/>
          <p:cNvSpPr/>
          <p:nvPr/>
        </p:nvSpPr>
        <p:spPr bwMode="auto">
          <a:xfrm>
            <a:off x="971600" y="5805264"/>
            <a:ext cx="7632848" cy="64807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smtClean="0">
                <a:ln>
                  <a:noFill/>
                </a:ln>
                <a:solidFill>
                  <a:schemeClr val="bg1"/>
                </a:solidFill>
                <a:effectLst/>
                <a:latin typeface="+mn-lt"/>
                <a:ea typeface="+mn-ea"/>
              </a:rPr>
              <a:t>クラウドと親和性が高い</a:t>
            </a:r>
          </a:p>
        </p:txBody>
      </p:sp>
    </p:spTree>
    <p:extLst>
      <p:ext uri="{BB962C8B-B14F-4D97-AF65-F5344CB8AC3E}">
        <p14:creationId xmlns:p14="http://schemas.microsoft.com/office/powerpoint/2010/main" val="2253406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3"/>
          <p:cNvSpPr>
            <a:spLocks noGrp="1"/>
          </p:cNvSpPr>
          <p:nvPr>
            <p:ph type="title"/>
          </p:nvPr>
        </p:nvSpPr>
        <p:spPr/>
        <p:txBody>
          <a:bodyPr/>
          <a:lstStyle/>
          <a:p>
            <a:r>
              <a:rPr lang="en-US" altLang="ja-JP" smtClean="0"/>
              <a:t>SOA (Service Oriented Architecture)</a:t>
            </a:r>
            <a:endParaRPr lang="ja-JP" altLang="en-US" smtClean="0"/>
          </a:p>
        </p:txBody>
      </p:sp>
      <p:sp>
        <p:nvSpPr>
          <p:cNvPr id="6" name="角丸四角形 4"/>
          <p:cNvSpPr>
            <a:spLocks noChangeArrowheads="1"/>
          </p:cNvSpPr>
          <p:nvPr/>
        </p:nvSpPr>
        <p:spPr bwMode="auto">
          <a:xfrm>
            <a:off x="857224" y="3000372"/>
            <a:ext cx="4429156" cy="928694"/>
          </a:xfrm>
          <a:prstGeom prst="roundRect">
            <a:avLst>
              <a:gd name="adj" fmla="val 0"/>
            </a:avLst>
          </a:prstGeom>
          <a:solidFill>
            <a:srgbClr val="FFE389"/>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販売管理プロセス</a:t>
            </a:r>
          </a:p>
        </p:txBody>
      </p:sp>
      <p:sp>
        <p:nvSpPr>
          <p:cNvPr id="7" name="角丸四角形 8"/>
          <p:cNvSpPr>
            <a:spLocks noChangeArrowheads="1"/>
          </p:cNvSpPr>
          <p:nvPr/>
        </p:nvSpPr>
        <p:spPr bwMode="auto">
          <a:xfrm>
            <a:off x="107153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8" name="角丸四角形 8"/>
          <p:cNvSpPr>
            <a:spLocks noChangeArrowheads="1"/>
          </p:cNvSpPr>
          <p:nvPr/>
        </p:nvSpPr>
        <p:spPr bwMode="auto">
          <a:xfrm>
            <a:off x="214310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9" name="角丸四角形 8"/>
          <p:cNvSpPr>
            <a:spLocks noChangeArrowheads="1"/>
          </p:cNvSpPr>
          <p:nvPr/>
        </p:nvSpPr>
        <p:spPr bwMode="auto">
          <a:xfrm>
            <a:off x="321467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10" name="角丸四角形 8"/>
          <p:cNvSpPr>
            <a:spLocks noChangeArrowheads="1"/>
          </p:cNvSpPr>
          <p:nvPr/>
        </p:nvSpPr>
        <p:spPr bwMode="auto">
          <a:xfrm>
            <a:off x="428624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10258" name="直線矢印コネクタ 11"/>
          <p:cNvCxnSpPr>
            <a:cxnSpLocks noChangeShapeType="1"/>
          </p:cNvCxnSpPr>
          <p:nvPr/>
        </p:nvCxnSpPr>
        <p:spPr bwMode="auto">
          <a:xfrm>
            <a:off x="1857375" y="3606800"/>
            <a:ext cx="285750" cy="1588"/>
          </a:xfrm>
          <a:prstGeom prst="straightConnector1">
            <a:avLst/>
          </a:prstGeom>
          <a:noFill/>
          <a:ln w="38100" algn="ctr">
            <a:solidFill>
              <a:srgbClr val="4168A7"/>
            </a:solidFill>
            <a:round/>
            <a:headEnd/>
            <a:tailEnd type="arrow" w="med" len="med"/>
          </a:ln>
        </p:spPr>
      </p:cxnSp>
      <p:cxnSp>
        <p:nvCxnSpPr>
          <p:cNvPr id="10259" name="直線矢印コネクタ 12"/>
          <p:cNvCxnSpPr>
            <a:cxnSpLocks noChangeShapeType="1"/>
          </p:cNvCxnSpPr>
          <p:nvPr/>
        </p:nvCxnSpPr>
        <p:spPr bwMode="auto">
          <a:xfrm>
            <a:off x="2928938" y="3606800"/>
            <a:ext cx="285750" cy="1588"/>
          </a:xfrm>
          <a:prstGeom prst="straightConnector1">
            <a:avLst/>
          </a:prstGeom>
          <a:noFill/>
          <a:ln w="38100" algn="ctr">
            <a:solidFill>
              <a:srgbClr val="4168A7"/>
            </a:solidFill>
            <a:round/>
            <a:headEnd/>
            <a:tailEnd type="arrow" w="med" len="med"/>
          </a:ln>
        </p:spPr>
      </p:cxnSp>
      <p:cxnSp>
        <p:nvCxnSpPr>
          <p:cNvPr id="10260" name="直線矢印コネクタ 13"/>
          <p:cNvCxnSpPr>
            <a:cxnSpLocks noChangeShapeType="1"/>
          </p:cNvCxnSpPr>
          <p:nvPr/>
        </p:nvCxnSpPr>
        <p:spPr bwMode="auto">
          <a:xfrm>
            <a:off x="4000500" y="3606800"/>
            <a:ext cx="285750" cy="1588"/>
          </a:xfrm>
          <a:prstGeom prst="straightConnector1">
            <a:avLst/>
          </a:prstGeom>
          <a:noFill/>
          <a:ln w="38100" algn="ctr">
            <a:solidFill>
              <a:srgbClr val="4168A7"/>
            </a:solidFill>
            <a:round/>
            <a:headEnd/>
            <a:tailEnd type="arrow" w="med" len="med"/>
          </a:ln>
        </p:spPr>
      </p:cxnSp>
      <p:grpSp>
        <p:nvGrpSpPr>
          <p:cNvPr id="2" name="グループ化 40"/>
          <p:cNvGrpSpPr>
            <a:grpSpLocks/>
          </p:cNvGrpSpPr>
          <p:nvPr/>
        </p:nvGrpSpPr>
        <p:grpSpPr bwMode="auto">
          <a:xfrm>
            <a:off x="857250" y="4500563"/>
            <a:ext cx="4429125" cy="928687"/>
            <a:chOff x="857224" y="4500570"/>
            <a:chExt cx="4429156" cy="928694"/>
          </a:xfrm>
          <a:solidFill>
            <a:schemeClr val="accent1"/>
          </a:solidFill>
        </p:grpSpPr>
        <p:sp>
          <p:nvSpPr>
            <p:cNvPr id="57" name="角丸四角形 4"/>
            <p:cNvSpPr>
              <a:spLocks noChangeArrowheads="1"/>
            </p:cNvSpPr>
            <p:nvPr/>
          </p:nvSpPr>
          <p:spPr bwMode="auto">
            <a:xfrm>
              <a:off x="857224" y="4500570"/>
              <a:ext cx="4429156" cy="928694"/>
            </a:xfrm>
            <a:prstGeom prst="roundRect">
              <a:avLst>
                <a:gd name="adj" fmla="val 0"/>
              </a:avLst>
            </a:prstGeom>
            <a:grpFill/>
            <a:ln w="38100" algn="ctr">
              <a:noFill/>
              <a:round/>
              <a:headEnd/>
              <a:tailEnd/>
            </a:ln>
          </p:spPr>
          <p:txBody>
            <a:bodyPr/>
            <a:lstStyle/>
            <a:p>
              <a:pPr>
                <a:spcBef>
                  <a:spcPct val="20000"/>
                </a:spcBef>
                <a:defRPr/>
              </a:pPr>
              <a:r>
                <a:rPr kumimoji="0" lang="en-US" altLang="ja-JP" sz="1400" dirty="0">
                  <a:solidFill>
                    <a:schemeClr val="bg1"/>
                  </a:solidFill>
                  <a:latin typeface="+mn-lt"/>
                  <a:ea typeface="+mn-ea"/>
                </a:rPr>
                <a:t>SOA</a:t>
              </a:r>
              <a:r>
                <a:rPr kumimoji="0" lang="ja-JP" altLang="en-US" sz="1400" dirty="0">
                  <a:solidFill>
                    <a:schemeClr val="bg1"/>
                  </a:solidFill>
                  <a:latin typeface="+mn-lt"/>
                  <a:ea typeface="+mn-ea"/>
                </a:rPr>
                <a:t>をベースにした販売管理プロセス</a:t>
              </a:r>
            </a:p>
          </p:txBody>
        </p:sp>
        <p:sp>
          <p:nvSpPr>
            <p:cNvPr id="28" name="角丸四角形 8"/>
            <p:cNvSpPr>
              <a:spLocks noChangeArrowheads="1"/>
            </p:cNvSpPr>
            <p:nvPr/>
          </p:nvSpPr>
          <p:spPr bwMode="auto">
            <a:xfrm>
              <a:off x="1071545" y="4929200"/>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9" name="角丸四角形 8"/>
            <p:cNvSpPr>
              <a:spLocks noChangeArrowheads="1"/>
            </p:cNvSpPr>
            <p:nvPr/>
          </p:nvSpPr>
          <p:spPr bwMode="auto">
            <a:xfrm>
              <a:off x="2143115" y="4929200"/>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0" name="角丸四角形 29"/>
            <p:cNvSpPr>
              <a:spLocks noChangeArrowheads="1"/>
            </p:cNvSpPr>
            <p:nvPr/>
          </p:nvSpPr>
          <p:spPr bwMode="auto">
            <a:xfrm>
              <a:off x="3214685" y="4929200"/>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sp>
          <p:nvSpPr>
            <p:cNvPr id="31" name="角丸四角形 8"/>
            <p:cNvSpPr>
              <a:spLocks noChangeArrowheads="1"/>
            </p:cNvSpPr>
            <p:nvPr/>
          </p:nvSpPr>
          <p:spPr bwMode="auto">
            <a:xfrm>
              <a:off x="4286255" y="4929200"/>
              <a:ext cx="785819" cy="357189"/>
            </a:xfrm>
            <a:prstGeom prst="roundRect">
              <a:avLst>
                <a:gd name="adj" fmla="val 0"/>
              </a:avLst>
            </a:prstGeom>
            <a:solidFill>
              <a:schemeClr val="accent3"/>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325" name="直線矢印コネクタ 31"/>
            <p:cNvCxnSpPr>
              <a:cxnSpLocks noChangeShapeType="1"/>
            </p:cNvCxnSpPr>
            <p:nvPr/>
          </p:nvCxnSpPr>
          <p:spPr bwMode="auto">
            <a:xfrm>
              <a:off x="1857375" y="5108575"/>
              <a:ext cx="285750" cy="1588"/>
            </a:xfrm>
            <a:prstGeom prst="straightConnector1">
              <a:avLst/>
            </a:prstGeom>
            <a:grpFill/>
            <a:ln w="38100" algn="ctr">
              <a:solidFill>
                <a:srgbClr val="C00000"/>
              </a:solidFill>
              <a:round/>
              <a:headEnd/>
              <a:tailEnd type="arrow" w="med" len="med"/>
            </a:ln>
          </p:spPr>
        </p:cxnSp>
        <p:cxnSp>
          <p:nvCxnSpPr>
            <p:cNvPr id="10326" name="直線矢印コネクタ 32"/>
            <p:cNvCxnSpPr>
              <a:cxnSpLocks noChangeShapeType="1"/>
            </p:cNvCxnSpPr>
            <p:nvPr/>
          </p:nvCxnSpPr>
          <p:spPr bwMode="auto">
            <a:xfrm>
              <a:off x="2928938" y="5108575"/>
              <a:ext cx="285750" cy="1588"/>
            </a:xfrm>
            <a:prstGeom prst="straightConnector1">
              <a:avLst/>
            </a:prstGeom>
            <a:grpFill/>
            <a:ln w="38100" algn="ctr">
              <a:solidFill>
                <a:srgbClr val="C00000"/>
              </a:solidFill>
              <a:round/>
              <a:headEnd/>
              <a:tailEnd type="arrow" w="med" len="med"/>
            </a:ln>
          </p:spPr>
        </p:cxnSp>
        <p:cxnSp>
          <p:nvCxnSpPr>
            <p:cNvPr id="10327" name="直線矢印コネクタ 33"/>
            <p:cNvCxnSpPr>
              <a:cxnSpLocks noChangeShapeType="1"/>
            </p:cNvCxnSpPr>
            <p:nvPr/>
          </p:nvCxnSpPr>
          <p:spPr bwMode="auto">
            <a:xfrm>
              <a:off x="4000500" y="5108575"/>
              <a:ext cx="285750" cy="1588"/>
            </a:xfrm>
            <a:prstGeom prst="straightConnector1">
              <a:avLst/>
            </a:prstGeom>
            <a:grpFill/>
            <a:ln w="38100" algn="ctr">
              <a:solidFill>
                <a:srgbClr val="C00000"/>
              </a:solidFill>
              <a:round/>
              <a:headEnd/>
              <a:tailEnd type="arrow" w="med" len="med"/>
            </a:ln>
          </p:spPr>
        </p:cxnSp>
      </p:grpSp>
      <p:grpSp>
        <p:nvGrpSpPr>
          <p:cNvPr id="3" name="グループ化 41"/>
          <p:cNvGrpSpPr>
            <a:grpSpLocks/>
          </p:cNvGrpSpPr>
          <p:nvPr/>
        </p:nvGrpSpPr>
        <p:grpSpPr bwMode="auto">
          <a:xfrm>
            <a:off x="857250" y="5500688"/>
            <a:ext cx="4429125" cy="928687"/>
            <a:chOff x="857224" y="5500702"/>
            <a:chExt cx="4429156" cy="928694"/>
          </a:xfrm>
          <a:solidFill>
            <a:schemeClr val="accent1"/>
          </a:solidFill>
        </p:grpSpPr>
        <p:sp>
          <p:nvSpPr>
            <p:cNvPr id="58" name="角丸四角形 4"/>
            <p:cNvSpPr>
              <a:spLocks noChangeArrowheads="1"/>
            </p:cNvSpPr>
            <p:nvPr/>
          </p:nvSpPr>
          <p:spPr bwMode="auto">
            <a:xfrm>
              <a:off x="857224" y="5500702"/>
              <a:ext cx="4429156" cy="928694"/>
            </a:xfrm>
            <a:prstGeom prst="roundRect">
              <a:avLst>
                <a:gd name="adj" fmla="val 0"/>
              </a:avLst>
            </a:prstGeom>
            <a:grpFill/>
            <a:ln w="38100" algn="ctr">
              <a:noFill/>
              <a:round/>
              <a:headEnd/>
              <a:tailEnd/>
            </a:ln>
          </p:spPr>
          <p:txBody>
            <a:bodyPr/>
            <a:lstStyle/>
            <a:p>
              <a:pPr>
                <a:spcBef>
                  <a:spcPct val="20000"/>
                </a:spcBef>
                <a:defRPr/>
              </a:pPr>
              <a:r>
                <a:rPr kumimoji="0" lang="ja-JP" altLang="en-US" sz="1400" dirty="0">
                  <a:solidFill>
                    <a:schemeClr val="bg1"/>
                  </a:solidFill>
                  <a:latin typeface="+mn-lt"/>
                  <a:ea typeface="+mn-ea"/>
                </a:rPr>
                <a:t>ビジネスプロセスの変更にも柔軟に対応可能</a:t>
              </a:r>
            </a:p>
          </p:txBody>
        </p:sp>
        <p:sp>
          <p:nvSpPr>
            <p:cNvPr id="35" name="角丸四角形 8"/>
            <p:cNvSpPr>
              <a:spLocks noChangeArrowheads="1"/>
            </p:cNvSpPr>
            <p:nvPr/>
          </p:nvSpPr>
          <p:spPr bwMode="auto">
            <a:xfrm>
              <a:off x="1071545" y="5929332"/>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36" name="角丸四角形 8"/>
            <p:cNvSpPr>
              <a:spLocks noChangeArrowheads="1"/>
            </p:cNvSpPr>
            <p:nvPr/>
          </p:nvSpPr>
          <p:spPr bwMode="auto">
            <a:xfrm>
              <a:off x="3214688" y="5930899"/>
              <a:ext cx="785819" cy="357189"/>
            </a:xfrm>
            <a:prstGeom prst="roundRect">
              <a:avLst>
                <a:gd name="adj" fmla="val 0"/>
              </a:avLst>
            </a:prstGeom>
            <a:solidFill>
              <a:schemeClr val="accent3"/>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sp>
          <p:nvSpPr>
            <p:cNvPr id="37" name="角丸四角形 36"/>
            <p:cNvSpPr>
              <a:spLocks noChangeArrowheads="1"/>
            </p:cNvSpPr>
            <p:nvPr/>
          </p:nvSpPr>
          <p:spPr bwMode="auto">
            <a:xfrm>
              <a:off x="2143125" y="5938062"/>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8" name="角丸四角形 8"/>
            <p:cNvSpPr>
              <a:spLocks noChangeArrowheads="1"/>
            </p:cNvSpPr>
            <p:nvPr/>
          </p:nvSpPr>
          <p:spPr bwMode="auto">
            <a:xfrm>
              <a:off x="4286255" y="5929332"/>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cxnSp>
          <p:nvCxnSpPr>
            <p:cNvPr id="10307" name="直線矢印コネクタ 38"/>
            <p:cNvCxnSpPr>
              <a:cxnSpLocks noChangeShapeType="1"/>
            </p:cNvCxnSpPr>
            <p:nvPr/>
          </p:nvCxnSpPr>
          <p:spPr bwMode="auto">
            <a:xfrm>
              <a:off x="1857375" y="6108700"/>
              <a:ext cx="285750" cy="1588"/>
            </a:xfrm>
            <a:prstGeom prst="straightConnector1">
              <a:avLst/>
            </a:prstGeom>
            <a:grpFill/>
            <a:ln w="38100" algn="ctr">
              <a:solidFill>
                <a:srgbClr val="C00000"/>
              </a:solidFill>
              <a:round/>
              <a:headEnd/>
              <a:tailEnd type="arrow" w="med" len="med"/>
            </a:ln>
          </p:spPr>
        </p:cxnSp>
        <p:cxnSp>
          <p:nvCxnSpPr>
            <p:cNvPr id="10308" name="直線矢印コネクタ 39"/>
            <p:cNvCxnSpPr>
              <a:cxnSpLocks noChangeShapeType="1"/>
            </p:cNvCxnSpPr>
            <p:nvPr/>
          </p:nvCxnSpPr>
          <p:spPr bwMode="auto">
            <a:xfrm>
              <a:off x="2928938" y="6108700"/>
              <a:ext cx="285750" cy="1588"/>
            </a:xfrm>
            <a:prstGeom prst="straightConnector1">
              <a:avLst/>
            </a:prstGeom>
            <a:grpFill/>
            <a:ln w="38100" algn="ctr">
              <a:solidFill>
                <a:srgbClr val="C00000"/>
              </a:solidFill>
              <a:round/>
              <a:headEnd/>
              <a:tailEnd type="arrow" w="med" len="med"/>
            </a:ln>
          </p:spPr>
        </p:cxnSp>
        <p:cxnSp>
          <p:nvCxnSpPr>
            <p:cNvPr id="10309" name="直線矢印コネクタ 40"/>
            <p:cNvCxnSpPr>
              <a:cxnSpLocks noChangeShapeType="1"/>
            </p:cNvCxnSpPr>
            <p:nvPr/>
          </p:nvCxnSpPr>
          <p:spPr bwMode="auto">
            <a:xfrm>
              <a:off x="4000500" y="6108700"/>
              <a:ext cx="285750" cy="1588"/>
            </a:xfrm>
            <a:prstGeom prst="straightConnector1">
              <a:avLst/>
            </a:prstGeom>
            <a:grpFill/>
            <a:ln w="38100" algn="ctr">
              <a:solidFill>
                <a:srgbClr val="C00000"/>
              </a:solidFill>
              <a:round/>
              <a:headEnd/>
              <a:tailEnd type="arrow" w="med" len="med"/>
            </a:ln>
          </p:spPr>
        </p:cxnSp>
      </p:grpSp>
      <p:sp>
        <p:nvSpPr>
          <p:cNvPr id="14408" name="テキスト ボックス 47"/>
          <p:cNvSpPr txBox="1">
            <a:spLocks noChangeArrowheads="1"/>
          </p:cNvSpPr>
          <p:nvPr/>
        </p:nvSpPr>
        <p:spPr bwMode="auto">
          <a:xfrm>
            <a:off x="5429250" y="4500563"/>
            <a:ext cx="3286125" cy="1938992"/>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プロセスの各業務単位（サービス）に合わせてソフトウェアを作ってあるので、後でプロセスが変わっても柔軟に対応できる</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サービス間でやりとりするデータの種類とフォーマットを</a:t>
            </a:r>
            <a:r>
              <a:rPr lang="en-US" altLang="ja-JP" sz="1200" dirty="0" smtClean="0">
                <a:solidFill>
                  <a:srgbClr val="4168A7"/>
                </a:solidFill>
                <a:latin typeface="+mn-lt"/>
                <a:ea typeface="+mn-ea"/>
              </a:rPr>
              <a:t>XML</a:t>
            </a:r>
            <a:r>
              <a:rPr lang="ja-JP" altLang="en-US" sz="1200" dirty="0" smtClean="0">
                <a:solidFill>
                  <a:srgbClr val="4168A7"/>
                </a:solidFill>
                <a:latin typeface="+mn-lt"/>
                <a:ea typeface="+mn-ea"/>
              </a:rPr>
              <a:t>等で決めて</a:t>
            </a:r>
            <a:r>
              <a:rPr lang="ja-JP" altLang="en-US" sz="1200" dirty="0">
                <a:solidFill>
                  <a:srgbClr val="4168A7"/>
                </a:solidFill>
                <a:latin typeface="+mn-lt"/>
                <a:ea typeface="+mn-ea"/>
              </a:rPr>
              <a:t>標準化</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さらに、各ソフトを</a:t>
            </a:r>
            <a:r>
              <a:rPr lang="en-US" altLang="ja-JP" sz="1200" dirty="0">
                <a:solidFill>
                  <a:srgbClr val="4168A7"/>
                </a:solidFill>
                <a:latin typeface="+mn-lt"/>
                <a:ea typeface="+mn-ea"/>
              </a:rPr>
              <a:t>Web</a:t>
            </a:r>
            <a:r>
              <a:rPr lang="ja-JP" altLang="en-US" sz="1200" dirty="0" smtClean="0">
                <a:solidFill>
                  <a:srgbClr val="4168A7"/>
                </a:solidFill>
                <a:latin typeface="+mn-lt"/>
                <a:ea typeface="+mn-ea"/>
              </a:rPr>
              <a:t>アプリ </a:t>
            </a:r>
            <a:r>
              <a:rPr lang="en-US" altLang="ja-JP" sz="1200" dirty="0" smtClean="0">
                <a:solidFill>
                  <a:srgbClr val="4168A7"/>
                </a:solidFill>
                <a:latin typeface="+mn-lt"/>
                <a:ea typeface="+mn-ea"/>
              </a:rPr>
              <a:t>(Web</a:t>
            </a:r>
            <a:r>
              <a:rPr lang="ja-JP" altLang="en-US" sz="1200" dirty="0" smtClean="0">
                <a:solidFill>
                  <a:srgbClr val="4168A7"/>
                </a:solidFill>
                <a:latin typeface="+mn-lt"/>
                <a:ea typeface="+mn-ea"/>
              </a:rPr>
              <a:t>サービス</a:t>
            </a:r>
            <a:r>
              <a:rPr lang="en-US" altLang="ja-JP" sz="1200" dirty="0" smtClean="0">
                <a:solidFill>
                  <a:srgbClr val="4168A7"/>
                </a:solidFill>
                <a:latin typeface="+mn-lt"/>
                <a:ea typeface="+mn-ea"/>
              </a:rPr>
              <a:t>)</a:t>
            </a:r>
            <a:r>
              <a:rPr lang="ja-JP" altLang="en-US" sz="1200" dirty="0" smtClean="0">
                <a:solidFill>
                  <a:srgbClr val="4168A7"/>
                </a:solidFill>
                <a:latin typeface="+mn-lt"/>
                <a:ea typeface="+mn-ea"/>
              </a:rPr>
              <a:t>に</a:t>
            </a:r>
            <a:r>
              <a:rPr lang="ja-JP" altLang="en-US" sz="1200" dirty="0">
                <a:solidFill>
                  <a:srgbClr val="4168A7"/>
                </a:solidFill>
                <a:latin typeface="+mn-lt"/>
                <a:ea typeface="+mn-ea"/>
              </a:rPr>
              <a:t>しておくと、将来のクラウド対応など、柔軟性が高まる</a:t>
            </a:r>
            <a:endParaRPr lang="en-US" altLang="ja-JP" sz="1200" dirty="0">
              <a:solidFill>
                <a:srgbClr val="4168A7"/>
              </a:solidFill>
              <a:latin typeface="+mn-lt"/>
              <a:ea typeface="+mn-ea"/>
            </a:endParaRPr>
          </a:p>
        </p:txBody>
      </p:sp>
      <p:grpSp>
        <p:nvGrpSpPr>
          <p:cNvPr id="4" name="グループ化 39"/>
          <p:cNvGrpSpPr>
            <a:grpSpLocks/>
          </p:cNvGrpSpPr>
          <p:nvPr/>
        </p:nvGrpSpPr>
        <p:grpSpPr bwMode="auto">
          <a:xfrm>
            <a:off x="857250" y="1071563"/>
            <a:ext cx="7858125" cy="1385012"/>
            <a:chOff x="857224" y="1071546"/>
            <a:chExt cx="7858151" cy="1385022"/>
          </a:xfrm>
        </p:grpSpPr>
        <p:sp>
          <p:nvSpPr>
            <p:cNvPr id="20" name="角丸四角形 4"/>
            <p:cNvSpPr>
              <a:spLocks noChangeArrowheads="1"/>
            </p:cNvSpPr>
            <p:nvPr/>
          </p:nvSpPr>
          <p:spPr bwMode="auto">
            <a:xfrm>
              <a:off x="857224" y="1071546"/>
              <a:ext cx="4429156" cy="1357322"/>
            </a:xfrm>
            <a:prstGeom prst="roundRect">
              <a:avLst>
                <a:gd name="adj" fmla="val 0"/>
              </a:avLst>
            </a:prstGeom>
            <a:solidFill>
              <a:schemeClr val="accent4">
                <a:lumMod val="20000"/>
                <a:lumOff val="80000"/>
              </a:schemeClr>
            </a:solidFill>
            <a:ln w="38100" algn="ctr">
              <a:noFill/>
              <a:round/>
              <a:headEnd/>
              <a:tailEnd/>
            </a:ln>
            <a:effectLst/>
          </p:spPr>
          <p:txBody>
            <a:bodyPr/>
            <a:lstStyle/>
            <a:p>
              <a:pPr>
                <a:spcBef>
                  <a:spcPct val="20000"/>
                </a:spcBef>
                <a:defRPr/>
              </a:pPr>
              <a:r>
                <a:rPr kumimoji="0" lang="ja-JP" altLang="en-US" sz="1400" dirty="0">
                  <a:solidFill>
                    <a:srgbClr val="4168A7"/>
                  </a:solidFill>
                  <a:latin typeface="+mn-lt"/>
                  <a:ea typeface="+mn-ea"/>
                </a:rPr>
                <a:t>従来型のシステム構築手法による販売管理システム</a:t>
              </a:r>
            </a:p>
          </p:txBody>
        </p:sp>
        <p:sp>
          <p:nvSpPr>
            <p:cNvPr id="21" name="角丸四角形 8"/>
            <p:cNvSpPr>
              <a:spLocks noChangeArrowheads="1"/>
            </p:cNvSpPr>
            <p:nvPr/>
          </p:nvSpPr>
          <p:spPr bwMode="auto">
            <a:xfrm>
              <a:off x="1071538" y="1500174"/>
              <a:ext cx="785818"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2" name="角丸四角形 8"/>
            <p:cNvSpPr>
              <a:spLocks noChangeArrowheads="1"/>
            </p:cNvSpPr>
            <p:nvPr/>
          </p:nvSpPr>
          <p:spPr bwMode="auto">
            <a:xfrm>
              <a:off x="2214546" y="1928802"/>
              <a:ext cx="1643074"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請求・入金</a:t>
              </a:r>
            </a:p>
          </p:txBody>
        </p:sp>
        <p:sp>
          <p:nvSpPr>
            <p:cNvPr id="24" name="角丸四角形 8"/>
            <p:cNvSpPr>
              <a:spLocks noChangeArrowheads="1"/>
            </p:cNvSpPr>
            <p:nvPr/>
          </p:nvSpPr>
          <p:spPr bwMode="auto">
            <a:xfrm>
              <a:off x="4286248" y="1500174"/>
              <a:ext cx="785818"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288" name="直線矢印コネクタ 24"/>
            <p:cNvCxnSpPr>
              <a:cxnSpLocks noChangeShapeType="1"/>
            </p:cNvCxnSpPr>
            <p:nvPr/>
          </p:nvCxnSpPr>
          <p:spPr bwMode="auto">
            <a:xfrm rot="16200000" flipH="1">
              <a:off x="1714500" y="1606550"/>
              <a:ext cx="249238" cy="750888"/>
            </a:xfrm>
            <a:prstGeom prst="straightConnector1">
              <a:avLst/>
            </a:prstGeom>
            <a:noFill/>
            <a:ln w="38100" algn="ctr">
              <a:solidFill>
                <a:srgbClr val="4168A7"/>
              </a:solidFill>
              <a:round/>
              <a:headEnd/>
              <a:tailEnd type="arrow" w="med" len="med"/>
            </a:ln>
          </p:spPr>
        </p:cxnSp>
        <p:sp>
          <p:nvSpPr>
            <p:cNvPr id="10290" name="テキスト ボックス 46"/>
            <p:cNvSpPr txBox="1">
              <a:spLocks noChangeArrowheads="1"/>
            </p:cNvSpPr>
            <p:nvPr/>
          </p:nvSpPr>
          <p:spPr bwMode="auto">
            <a:xfrm>
              <a:off x="5429250" y="1071563"/>
              <a:ext cx="3286125" cy="1385005"/>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ビジネスプロセスに合わせてシステムを構築していない場合、後で変更するのが大変</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他のシステムとの連携を考えていない場合（インターフェースの標準化が行われていない）、後から付け加えるのは大変な作業になる</a:t>
              </a:r>
              <a:endParaRPr lang="en-US" altLang="ja-JP" sz="1200" dirty="0">
                <a:solidFill>
                  <a:srgbClr val="4168A7"/>
                </a:solidFill>
                <a:latin typeface="+mn-lt"/>
                <a:ea typeface="+mn-ea"/>
              </a:endParaRPr>
            </a:p>
          </p:txBody>
        </p:sp>
        <p:cxnSp>
          <p:nvCxnSpPr>
            <p:cNvPr id="10291" name="直線矢印コネクタ 25"/>
            <p:cNvCxnSpPr>
              <a:cxnSpLocks noChangeShapeType="1"/>
            </p:cNvCxnSpPr>
            <p:nvPr/>
          </p:nvCxnSpPr>
          <p:spPr bwMode="auto">
            <a:xfrm flipV="1">
              <a:off x="3857625" y="1857375"/>
              <a:ext cx="822325" cy="249238"/>
            </a:xfrm>
            <a:prstGeom prst="straightConnector1">
              <a:avLst/>
            </a:prstGeom>
            <a:noFill/>
            <a:ln w="38100" algn="ctr">
              <a:solidFill>
                <a:srgbClr val="4168A7"/>
              </a:solidFill>
              <a:round/>
              <a:headEnd/>
              <a:tailEnd type="arrow" w="med" len="med"/>
            </a:ln>
          </p:spPr>
        </p:cxnSp>
      </p:grpSp>
      <p:sp>
        <p:nvSpPr>
          <p:cNvPr id="59" name="上矢印 58"/>
          <p:cNvSpPr/>
          <p:nvPr/>
        </p:nvSpPr>
        <p:spPr bwMode="auto">
          <a:xfrm>
            <a:off x="2000232" y="2500306"/>
            <a:ext cx="2071702" cy="428628"/>
          </a:xfrm>
          <a:prstGeom prst="up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上矢印 59"/>
          <p:cNvSpPr/>
          <p:nvPr/>
        </p:nvSpPr>
        <p:spPr bwMode="auto">
          <a:xfrm rot="10800000">
            <a:off x="2000232" y="4000504"/>
            <a:ext cx="2071702" cy="428628"/>
          </a:xfrm>
          <a:prstGeom prst="upArrow">
            <a:avLst/>
          </a:prstGeom>
          <a:solidFill>
            <a:schemeClr val="accent1"/>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416" name="テキスト ボックス 47"/>
          <p:cNvSpPr txBox="1">
            <a:spLocks noChangeArrowheads="1"/>
          </p:cNvSpPr>
          <p:nvPr/>
        </p:nvSpPr>
        <p:spPr bwMode="auto">
          <a:xfrm>
            <a:off x="2643176" y="2583651"/>
            <a:ext cx="785812" cy="261938"/>
          </a:xfrm>
          <a:prstGeom prst="rect">
            <a:avLst/>
          </a:prstGeom>
          <a:noFill/>
          <a:ln w="9525">
            <a:noFill/>
            <a:miter lim="800000"/>
            <a:headEnd/>
            <a:tailEnd/>
          </a:ln>
        </p:spPr>
        <p:txBody>
          <a:bodyPr>
            <a:spAutoFit/>
          </a:bodyPr>
          <a:lstStyle/>
          <a:p>
            <a:r>
              <a:rPr lang="ja-JP" altLang="en-US" sz="1100" dirty="0">
                <a:solidFill>
                  <a:schemeClr val="bg1"/>
                </a:solidFill>
                <a:effectLst>
                  <a:outerShdw blurRad="38100" dist="38100" dir="2700000" algn="tl">
                    <a:srgbClr val="000000">
                      <a:alpha val="43137"/>
                    </a:srgbClr>
                  </a:outerShdw>
                </a:effectLst>
                <a:latin typeface="+mn-lt"/>
                <a:ea typeface="+mn-ea"/>
              </a:rPr>
              <a:t>要求仕様</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14417" name="テキスト ボックス 47"/>
          <p:cNvSpPr txBox="1">
            <a:spLocks noChangeArrowheads="1"/>
          </p:cNvSpPr>
          <p:nvPr/>
        </p:nvSpPr>
        <p:spPr bwMode="auto">
          <a:xfrm>
            <a:off x="2035957" y="3951336"/>
            <a:ext cx="2000250" cy="430887"/>
          </a:xfrm>
          <a:prstGeom prst="rect">
            <a:avLst/>
          </a:prstGeom>
          <a:noFill/>
          <a:ln w="9525">
            <a:noFill/>
            <a:miter lim="800000"/>
            <a:headEnd/>
            <a:tailEnd/>
          </a:ln>
        </p:spPr>
        <p:txBody>
          <a:bodyPr>
            <a:spAutoFit/>
          </a:bodyPr>
          <a:lstStyle/>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プロセス単位で</a:t>
            </a:r>
            <a:endParaRPr lang="en-US" altLang="ja-JP" sz="1100" dirty="0" smtClean="0">
              <a:solidFill>
                <a:schemeClr val="bg1"/>
              </a:solidFill>
              <a:effectLst>
                <a:outerShdw blurRad="38100" dist="38100" dir="2700000" algn="tl">
                  <a:srgbClr val="000000">
                    <a:alpha val="43137"/>
                  </a:srgbClr>
                </a:outerShdw>
              </a:effectLst>
              <a:latin typeface="+mn-lt"/>
              <a:ea typeface="+mn-ea"/>
            </a:endParaRPr>
          </a:p>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サービス化</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43" name="環状矢印 42"/>
          <p:cNvSpPr/>
          <p:nvPr/>
        </p:nvSpPr>
        <p:spPr bwMode="auto">
          <a:xfrm rot="16200000" flipH="1">
            <a:off x="357158" y="5000636"/>
            <a:ext cx="857256" cy="857256"/>
          </a:xfrm>
          <a:prstGeom prst="circularArrow">
            <a:avLst>
              <a:gd name="adj1" fmla="val 12500"/>
              <a:gd name="adj2" fmla="val 1142319"/>
              <a:gd name="adj3" fmla="val 20457681"/>
              <a:gd name="adj4" fmla="val 10983815"/>
              <a:gd name="adj5" fmla="val 12500"/>
            </a:avLst>
          </a:prstGeom>
          <a:solidFill>
            <a:schemeClr val="accent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17" name="グループ化 16"/>
          <p:cNvGrpSpPr/>
          <p:nvPr/>
        </p:nvGrpSpPr>
        <p:grpSpPr>
          <a:xfrm>
            <a:off x="2843808" y="1678781"/>
            <a:ext cx="1424994" cy="250032"/>
            <a:chOff x="3214678" y="1678781"/>
            <a:chExt cx="928700" cy="250032"/>
          </a:xfrm>
        </p:grpSpPr>
        <p:cxnSp>
          <p:nvCxnSpPr>
            <p:cNvPr id="14" name="直線コネクタ 13"/>
            <p:cNvCxnSpPr/>
            <p:nvPr/>
          </p:nvCxnSpPr>
          <p:spPr bwMode="auto">
            <a:xfrm flipV="1">
              <a:off x="3214678" y="1678781"/>
              <a:ext cx="0" cy="250032"/>
            </a:xfrm>
            <a:prstGeom prst="line">
              <a:avLst/>
            </a:prstGeom>
            <a:solidFill>
              <a:schemeClr val="bg1"/>
            </a:solidFill>
            <a:ln w="38100" cap="rnd" cmpd="sng" algn="ctr">
              <a:solidFill>
                <a:srgbClr val="4168A7"/>
              </a:solidFill>
              <a:prstDash val="sysDash"/>
              <a:round/>
              <a:headEnd type="none" w="med" len="med"/>
              <a:tailEnd type="none" w="med" len="med"/>
            </a:ln>
            <a:effectLst/>
          </p:spPr>
        </p:cxnSp>
        <p:cxnSp>
          <p:nvCxnSpPr>
            <p:cNvPr id="16" name="直線矢印コネクタ 15"/>
            <p:cNvCxnSpPr/>
            <p:nvPr/>
          </p:nvCxnSpPr>
          <p:spPr bwMode="auto">
            <a:xfrm>
              <a:off x="3214697" y="1678781"/>
              <a:ext cx="928681" cy="0"/>
            </a:xfrm>
            <a:prstGeom prst="straightConnector1">
              <a:avLst/>
            </a:prstGeom>
            <a:solidFill>
              <a:schemeClr val="bg1"/>
            </a:solidFill>
            <a:ln w="38100" cap="rnd" cmpd="sng" algn="ctr">
              <a:solidFill>
                <a:srgbClr val="4168A7"/>
              </a:solidFill>
              <a:prstDash val="sysDash"/>
              <a:round/>
              <a:headEnd type="none" w="med" len="med"/>
              <a:tailEnd type="arrow"/>
            </a:ln>
            <a:effectLst/>
          </p:spPr>
        </p:cxnSp>
      </p:grpSp>
      <p:grpSp>
        <p:nvGrpSpPr>
          <p:cNvPr id="26" name="グループ化 25"/>
          <p:cNvGrpSpPr/>
          <p:nvPr/>
        </p:nvGrpSpPr>
        <p:grpSpPr>
          <a:xfrm>
            <a:off x="3553505" y="1529954"/>
            <a:ext cx="288032" cy="297653"/>
            <a:chOff x="6660232" y="2702719"/>
            <a:chExt cx="288032" cy="297653"/>
          </a:xfrm>
        </p:grpSpPr>
        <p:cxnSp>
          <p:nvCxnSpPr>
            <p:cNvPr id="19" name="直線コネクタ 18"/>
            <p:cNvCxnSpPr/>
            <p:nvPr/>
          </p:nvCxnSpPr>
          <p:spPr bwMode="auto">
            <a:xfrm>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5" name="直線コネクタ 24"/>
            <p:cNvCxnSpPr/>
            <p:nvPr/>
          </p:nvCxnSpPr>
          <p:spPr bwMode="auto">
            <a:xfrm flipV="1">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27" name="角丸四角形吹き出し 26"/>
          <p:cNvSpPr/>
          <p:nvPr/>
        </p:nvSpPr>
        <p:spPr bwMode="auto">
          <a:xfrm>
            <a:off x="5429262" y="2500306"/>
            <a:ext cx="3286114" cy="428628"/>
          </a:xfrm>
          <a:prstGeom prst="wedgeRoundRectCallout">
            <a:avLst>
              <a:gd name="adj1" fmla="val -54795"/>
              <a:gd name="adj2" fmla="val -67780"/>
              <a:gd name="adj3" fmla="val 16667"/>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dirty="0" smtClean="0">
                <a:ln>
                  <a:noFill/>
                </a:ln>
                <a:solidFill>
                  <a:schemeClr val="bg1"/>
                </a:solidFill>
                <a:effectLst/>
                <a:latin typeface="+mn-lt"/>
                <a:ea typeface="+mn-ea"/>
              </a:rPr>
              <a:t>伝票のフローに沿ったシステム</a:t>
            </a:r>
          </a:p>
        </p:txBody>
      </p:sp>
      <p:sp>
        <p:nvSpPr>
          <p:cNvPr id="61" name="角丸四角形吹き出し 60"/>
          <p:cNvSpPr/>
          <p:nvPr/>
        </p:nvSpPr>
        <p:spPr bwMode="auto">
          <a:xfrm>
            <a:off x="5429262" y="4000504"/>
            <a:ext cx="3286114" cy="428628"/>
          </a:xfrm>
          <a:prstGeom prst="wedgeRoundRectCallout">
            <a:avLst>
              <a:gd name="adj1" fmla="val -54692"/>
              <a:gd name="adj2" fmla="val 70062"/>
              <a:gd name="adj3" fmla="val 16667"/>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smtClean="0">
                <a:ln>
                  <a:noFill/>
                </a:ln>
                <a:solidFill>
                  <a:schemeClr val="bg1"/>
                </a:solidFill>
                <a:effectLst/>
                <a:latin typeface="+mn-lt"/>
                <a:ea typeface="+mn-ea"/>
              </a:rPr>
              <a:t>情報のフローに沿ったシステム</a:t>
            </a:r>
          </a:p>
        </p:txBody>
      </p:sp>
      <p:sp>
        <p:nvSpPr>
          <p:cNvPr id="5" name="正方形/長方形 4"/>
          <p:cNvSpPr/>
          <p:nvPr/>
        </p:nvSpPr>
        <p:spPr bwMode="auto">
          <a:xfrm>
            <a:off x="5429262" y="3000372"/>
            <a:ext cx="3286113" cy="92869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サービス＝業務上の一処理に相当する機能をモジュールとして実装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粒度は様々</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21639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16"/>
                                        </p:tgtEl>
                                        <p:attrNameLst>
                                          <p:attrName>style.visibility</p:attrName>
                                        </p:attrNameLst>
                                      </p:cBhvr>
                                      <p:to>
                                        <p:strVal val="visible"/>
                                      </p:to>
                                    </p:set>
                                    <p:animEffect transition="in" filter="wipe(down)">
                                      <p:cBhvr>
                                        <p:cTn id="10" dur="500"/>
                                        <p:tgtEl>
                                          <p:spTgt spid="144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417"/>
                                        </p:tgtEl>
                                        <p:attrNameLst>
                                          <p:attrName>style.visibility</p:attrName>
                                        </p:attrNameLst>
                                      </p:cBhvr>
                                      <p:to>
                                        <p:strVal val="visible"/>
                                      </p:to>
                                    </p:set>
                                    <p:animEffect transition="in" filter="wipe(up)">
                                      <p:cBhvr>
                                        <p:cTn id="33" dur="500"/>
                                        <p:tgtEl>
                                          <p:spTgt spid="144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408"/>
                                        </p:tgtEl>
                                        <p:attrNameLst>
                                          <p:attrName>style.visibility</p:attrName>
                                        </p:attrNameLst>
                                      </p:cBhvr>
                                      <p:to>
                                        <p:strVal val="visible"/>
                                      </p:to>
                                    </p:set>
                                    <p:anim calcmode="lin" valueType="num">
                                      <p:cBhvr additive="base">
                                        <p:cTn id="54" dur="500" fill="hold"/>
                                        <p:tgtEl>
                                          <p:spTgt spid="14408"/>
                                        </p:tgtEl>
                                        <p:attrNameLst>
                                          <p:attrName>ppt_x</p:attrName>
                                        </p:attrNameLst>
                                      </p:cBhvr>
                                      <p:tavLst>
                                        <p:tav tm="0">
                                          <p:val>
                                            <p:strVal val="1+#ppt_w/2"/>
                                          </p:val>
                                        </p:tav>
                                        <p:tav tm="100000">
                                          <p:val>
                                            <p:strVal val="#ppt_x"/>
                                          </p:val>
                                        </p:tav>
                                      </p:tavLst>
                                    </p:anim>
                                    <p:anim calcmode="lin" valueType="num">
                                      <p:cBhvr additive="base">
                                        <p:cTn id="55" dur="500" fill="hold"/>
                                        <p:tgtEl>
                                          <p:spTgt spid="144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8" grpId="0"/>
      <p:bldP spid="14416" grpId="0"/>
      <p:bldP spid="14417" grpId="0"/>
      <p:bldP spid="27" grpId="0" animBg="1"/>
      <p:bldP spid="61"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SOA</a:t>
            </a:r>
            <a:r>
              <a:rPr kumimoji="1" lang="ja-JP" altLang="en-US" smtClean="0"/>
              <a:t>の実装としての</a:t>
            </a:r>
            <a:r>
              <a:rPr kumimoji="1" lang="en-US" altLang="ja-JP" smtClean="0"/>
              <a:t>ESB</a:t>
            </a:r>
            <a:endParaRPr kumimoji="1" lang="ja-JP" altLang="en-US"/>
          </a:p>
        </p:txBody>
      </p:sp>
      <p:sp>
        <p:nvSpPr>
          <p:cNvPr id="4" name="角丸四角形 4"/>
          <p:cNvSpPr>
            <a:spLocks noChangeArrowheads="1"/>
          </p:cNvSpPr>
          <p:nvPr/>
        </p:nvSpPr>
        <p:spPr bwMode="auto">
          <a:xfrm>
            <a:off x="1214424" y="1518221"/>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en-US" altLang="ja-JP" sz="1200" dirty="0">
                <a:solidFill>
                  <a:schemeClr val="bg1"/>
                </a:solidFill>
                <a:latin typeface="+mn-lt"/>
                <a:ea typeface="+mn-ea"/>
              </a:rPr>
              <a:t>SOA</a:t>
            </a:r>
            <a:r>
              <a:rPr kumimoji="0" lang="ja-JP" altLang="en-US" sz="1200" dirty="0">
                <a:solidFill>
                  <a:schemeClr val="bg1"/>
                </a:solidFill>
                <a:latin typeface="+mn-lt"/>
                <a:ea typeface="+mn-ea"/>
              </a:rPr>
              <a:t>をベースにした販売管理プロセス</a:t>
            </a:r>
          </a:p>
        </p:txBody>
      </p:sp>
      <p:sp>
        <p:nvSpPr>
          <p:cNvPr id="5" name="角丸四角形 8"/>
          <p:cNvSpPr>
            <a:spLocks noChangeArrowheads="1"/>
          </p:cNvSpPr>
          <p:nvPr/>
        </p:nvSpPr>
        <p:spPr bwMode="auto">
          <a:xfrm>
            <a:off x="1428743" y="1946848"/>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6" name="角丸四角形 8"/>
          <p:cNvSpPr>
            <a:spLocks noChangeArrowheads="1"/>
          </p:cNvSpPr>
          <p:nvPr/>
        </p:nvSpPr>
        <p:spPr bwMode="auto">
          <a:xfrm>
            <a:off x="2500306" y="1946848"/>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7" name="角丸四角形 6"/>
          <p:cNvSpPr>
            <a:spLocks noChangeArrowheads="1"/>
          </p:cNvSpPr>
          <p:nvPr/>
        </p:nvSpPr>
        <p:spPr bwMode="auto">
          <a:xfrm>
            <a:off x="3571868" y="1946848"/>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8" name="角丸四角形 8"/>
          <p:cNvSpPr>
            <a:spLocks noChangeArrowheads="1"/>
          </p:cNvSpPr>
          <p:nvPr/>
        </p:nvSpPr>
        <p:spPr bwMode="auto">
          <a:xfrm>
            <a:off x="4643431" y="1946848"/>
            <a:ext cx="785813" cy="357186"/>
          </a:xfrm>
          <a:prstGeom prst="roundRect">
            <a:avLst>
              <a:gd name="adj" fmla="val 0"/>
            </a:avLst>
          </a:prstGeom>
          <a:solidFill>
            <a:schemeClr val="accent3"/>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9" name="直線矢印コネクタ 31"/>
          <p:cNvCxnSpPr>
            <a:cxnSpLocks noChangeShapeType="1"/>
          </p:cNvCxnSpPr>
          <p:nvPr/>
        </p:nvCxnSpPr>
        <p:spPr bwMode="auto">
          <a:xfrm>
            <a:off x="2214568" y="2126221"/>
            <a:ext cx="285748" cy="1588"/>
          </a:xfrm>
          <a:prstGeom prst="straightConnector1">
            <a:avLst/>
          </a:prstGeom>
          <a:noFill/>
          <a:ln w="38100" algn="ctr">
            <a:solidFill>
              <a:srgbClr val="C00000"/>
            </a:solidFill>
            <a:round/>
            <a:headEnd/>
            <a:tailEnd type="arrow" w="med" len="med"/>
          </a:ln>
          <a:effectLst/>
        </p:spPr>
      </p:cxnSp>
      <p:cxnSp>
        <p:nvCxnSpPr>
          <p:cNvPr id="10" name="直線矢印コネクタ 32"/>
          <p:cNvCxnSpPr>
            <a:cxnSpLocks noChangeShapeType="1"/>
          </p:cNvCxnSpPr>
          <p:nvPr/>
        </p:nvCxnSpPr>
        <p:spPr bwMode="auto">
          <a:xfrm>
            <a:off x="3286123" y="2126221"/>
            <a:ext cx="285748" cy="1588"/>
          </a:xfrm>
          <a:prstGeom prst="straightConnector1">
            <a:avLst/>
          </a:prstGeom>
          <a:noFill/>
          <a:ln w="38100" algn="ctr">
            <a:solidFill>
              <a:srgbClr val="C00000"/>
            </a:solidFill>
            <a:round/>
            <a:headEnd/>
            <a:tailEnd type="arrow" w="med" len="med"/>
          </a:ln>
          <a:effectLst/>
        </p:spPr>
      </p:cxnSp>
      <p:cxnSp>
        <p:nvCxnSpPr>
          <p:cNvPr id="11" name="直線矢印コネクタ 33"/>
          <p:cNvCxnSpPr>
            <a:cxnSpLocks noChangeShapeType="1"/>
          </p:cNvCxnSpPr>
          <p:nvPr/>
        </p:nvCxnSpPr>
        <p:spPr bwMode="auto">
          <a:xfrm>
            <a:off x="4357678" y="2126221"/>
            <a:ext cx="285748" cy="1588"/>
          </a:xfrm>
          <a:prstGeom prst="straightConnector1">
            <a:avLst/>
          </a:prstGeom>
          <a:noFill/>
          <a:ln w="38100" algn="ctr">
            <a:solidFill>
              <a:srgbClr val="C00000"/>
            </a:solidFill>
            <a:round/>
            <a:headEnd/>
            <a:tailEnd type="arrow" w="med" len="med"/>
          </a:ln>
          <a:effectLst/>
        </p:spPr>
      </p:cxnSp>
      <p:sp>
        <p:nvSpPr>
          <p:cNvPr id="13" name="角丸四角形 4"/>
          <p:cNvSpPr>
            <a:spLocks noChangeArrowheads="1"/>
          </p:cNvSpPr>
          <p:nvPr/>
        </p:nvSpPr>
        <p:spPr bwMode="auto">
          <a:xfrm>
            <a:off x="1214424" y="2518346"/>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ja-JP" altLang="en-US" sz="1200" dirty="0">
                <a:solidFill>
                  <a:schemeClr val="bg1"/>
                </a:solidFill>
                <a:latin typeface="+mn-lt"/>
                <a:ea typeface="+mn-ea"/>
              </a:rPr>
              <a:t>ビジネスプロセスの変更にも柔軟に対応可能</a:t>
            </a:r>
          </a:p>
        </p:txBody>
      </p:sp>
      <p:sp>
        <p:nvSpPr>
          <p:cNvPr id="14" name="角丸四角形 8"/>
          <p:cNvSpPr>
            <a:spLocks noChangeArrowheads="1"/>
          </p:cNvSpPr>
          <p:nvPr/>
        </p:nvSpPr>
        <p:spPr bwMode="auto">
          <a:xfrm>
            <a:off x="1428743" y="2946973"/>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15" name="角丸四角形 8"/>
          <p:cNvSpPr>
            <a:spLocks noChangeArrowheads="1"/>
          </p:cNvSpPr>
          <p:nvPr/>
        </p:nvSpPr>
        <p:spPr bwMode="auto">
          <a:xfrm>
            <a:off x="3571871" y="2948540"/>
            <a:ext cx="785813" cy="357186"/>
          </a:xfrm>
          <a:prstGeom prst="roundRect">
            <a:avLst>
              <a:gd name="adj" fmla="val 0"/>
            </a:avLst>
          </a:prstGeom>
          <a:solidFill>
            <a:schemeClr val="accent3"/>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16" name="角丸四角形 15"/>
          <p:cNvSpPr>
            <a:spLocks noChangeArrowheads="1"/>
          </p:cNvSpPr>
          <p:nvPr/>
        </p:nvSpPr>
        <p:spPr bwMode="auto">
          <a:xfrm>
            <a:off x="2500316" y="2955703"/>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17" name="角丸四角形 8"/>
          <p:cNvSpPr>
            <a:spLocks noChangeArrowheads="1"/>
          </p:cNvSpPr>
          <p:nvPr/>
        </p:nvSpPr>
        <p:spPr bwMode="auto">
          <a:xfrm>
            <a:off x="4643431" y="2946973"/>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cxnSp>
        <p:nvCxnSpPr>
          <p:cNvPr id="18" name="直線矢印コネクタ 38"/>
          <p:cNvCxnSpPr>
            <a:cxnSpLocks noChangeShapeType="1"/>
          </p:cNvCxnSpPr>
          <p:nvPr/>
        </p:nvCxnSpPr>
        <p:spPr bwMode="auto">
          <a:xfrm>
            <a:off x="2214568" y="3126339"/>
            <a:ext cx="285748" cy="1588"/>
          </a:xfrm>
          <a:prstGeom prst="straightConnector1">
            <a:avLst/>
          </a:prstGeom>
          <a:noFill/>
          <a:ln w="38100" algn="ctr">
            <a:solidFill>
              <a:srgbClr val="C00000"/>
            </a:solidFill>
            <a:round/>
            <a:headEnd/>
            <a:tailEnd type="arrow" w="med" len="med"/>
          </a:ln>
          <a:effectLst/>
        </p:spPr>
      </p:cxnSp>
      <p:cxnSp>
        <p:nvCxnSpPr>
          <p:cNvPr id="19" name="直線矢印コネクタ 39"/>
          <p:cNvCxnSpPr>
            <a:cxnSpLocks noChangeShapeType="1"/>
          </p:cNvCxnSpPr>
          <p:nvPr/>
        </p:nvCxnSpPr>
        <p:spPr bwMode="auto">
          <a:xfrm>
            <a:off x="3286123" y="3126339"/>
            <a:ext cx="285748" cy="1588"/>
          </a:xfrm>
          <a:prstGeom prst="straightConnector1">
            <a:avLst/>
          </a:prstGeom>
          <a:noFill/>
          <a:ln w="38100" algn="ctr">
            <a:solidFill>
              <a:srgbClr val="C00000"/>
            </a:solidFill>
            <a:round/>
            <a:headEnd/>
            <a:tailEnd type="arrow" w="med" len="med"/>
          </a:ln>
          <a:effectLst/>
        </p:spPr>
      </p:cxnSp>
      <p:cxnSp>
        <p:nvCxnSpPr>
          <p:cNvPr id="20" name="直線矢印コネクタ 40"/>
          <p:cNvCxnSpPr>
            <a:cxnSpLocks noChangeShapeType="1"/>
          </p:cNvCxnSpPr>
          <p:nvPr/>
        </p:nvCxnSpPr>
        <p:spPr bwMode="auto">
          <a:xfrm>
            <a:off x="4357678" y="3126339"/>
            <a:ext cx="285748" cy="1588"/>
          </a:xfrm>
          <a:prstGeom prst="straightConnector1">
            <a:avLst/>
          </a:prstGeom>
          <a:noFill/>
          <a:ln w="38100" algn="ctr">
            <a:solidFill>
              <a:srgbClr val="C00000"/>
            </a:solidFill>
            <a:round/>
            <a:headEnd/>
            <a:tailEnd type="arrow" w="med" len="med"/>
          </a:ln>
          <a:effectLst/>
        </p:spPr>
      </p:cxnSp>
      <p:sp>
        <p:nvSpPr>
          <p:cNvPr id="21" name="環状矢印 20"/>
          <p:cNvSpPr/>
          <p:nvPr/>
        </p:nvSpPr>
        <p:spPr bwMode="auto">
          <a:xfrm rot="16200000" flipH="1">
            <a:off x="714332" y="2018294"/>
            <a:ext cx="857256" cy="857256"/>
          </a:xfrm>
          <a:prstGeom prst="circularArrow">
            <a:avLst>
              <a:gd name="adj1" fmla="val 12500"/>
              <a:gd name="adj2" fmla="val 1142319"/>
              <a:gd name="adj3" fmla="val 20457681"/>
              <a:gd name="adj4" fmla="val 10983815"/>
              <a:gd name="adj5" fmla="val 12500"/>
            </a:avLst>
          </a:prstGeom>
          <a:solidFill>
            <a:srgbClr val="FF993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2"/>
          <p:cNvGrpSpPr/>
          <p:nvPr/>
        </p:nvGrpSpPr>
        <p:grpSpPr>
          <a:xfrm>
            <a:off x="1214424" y="4307786"/>
            <a:ext cx="4429125" cy="1782656"/>
            <a:chOff x="1214424" y="4307786"/>
            <a:chExt cx="4429125" cy="1782656"/>
          </a:xfrm>
        </p:grpSpPr>
        <p:cxnSp>
          <p:nvCxnSpPr>
            <p:cNvPr id="37" name="直線矢印コネクタ 38"/>
            <p:cNvCxnSpPr>
              <a:cxnSpLocks noChangeShapeType="1"/>
            </p:cNvCxnSpPr>
            <p:nvPr/>
          </p:nvCxnSpPr>
          <p:spPr bwMode="auto">
            <a:xfrm flipH="1">
              <a:off x="2357439" y="5302422"/>
              <a:ext cx="3" cy="533310"/>
            </a:xfrm>
            <a:prstGeom prst="straightConnector1">
              <a:avLst/>
            </a:prstGeom>
            <a:noFill/>
            <a:ln w="38100" algn="ctr">
              <a:solidFill>
                <a:schemeClr val="accent1"/>
              </a:solidFill>
              <a:round/>
              <a:headEnd/>
              <a:tailEnd type="none" w="med" len="med"/>
            </a:ln>
            <a:effectLst/>
          </p:spPr>
        </p:cxnSp>
        <p:cxnSp>
          <p:nvCxnSpPr>
            <p:cNvPr id="38" name="直線矢印コネクタ 38"/>
            <p:cNvCxnSpPr>
              <a:cxnSpLocks noChangeShapeType="1"/>
            </p:cNvCxnSpPr>
            <p:nvPr/>
          </p:nvCxnSpPr>
          <p:spPr bwMode="auto">
            <a:xfrm flipH="1">
              <a:off x="4500971" y="5277523"/>
              <a:ext cx="3" cy="533310"/>
            </a:xfrm>
            <a:prstGeom prst="straightConnector1">
              <a:avLst/>
            </a:prstGeom>
            <a:noFill/>
            <a:ln w="38100" algn="ctr">
              <a:solidFill>
                <a:schemeClr val="accent1"/>
              </a:solidFill>
              <a:round/>
              <a:headEnd/>
              <a:tailEnd type="none" w="med" len="med"/>
            </a:ln>
            <a:effectLst/>
          </p:spPr>
        </p:cxnSp>
        <p:cxnSp>
          <p:nvCxnSpPr>
            <p:cNvPr id="30" name="直線矢印コネクタ 38"/>
            <p:cNvCxnSpPr>
              <a:cxnSpLocks noChangeShapeType="1"/>
            </p:cNvCxnSpPr>
            <p:nvPr/>
          </p:nvCxnSpPr>
          <p:spPr bwMode="auto">
            <a:xfrm flipH="1">
              <a:off x="1821636" y="4527423"/>
              <a:ext cx="3" cy="533310"/>
            </a:xfrm>
            <a:prstGeom prst="straightConnector1">
              <a:avLst/>
            </a:prstGeom>
            <a:noFill/>
            <a:ln w="38100" algn="ctr">
              <a:solidFill>
                <a:schemeClr val="accent1"/>
              </a:solidFill>
              <a:round/>
              <a:headEnd/>
              <a:tailEnd type="none" w="med" len="med"/>
            </a:ln>
            <a:effectLst/>
          </p:spPr>
        </p:cxnSp>
        <p:cxnSp>
          <p:nvCxnSpPr>
            <p:cNvPr id="32" name="直線矢印コネクタ 38"/>
            <p:cNvCxnSpPr>
              <a:cxnSpLocks noChangeShapeType="1"/>
            </p:cNvCxnSpPr>
            <p:nvPr/>
          </p:nvCxnSpPr>
          <p:spPr bwMode="auto">
            <a:xfrm flipH="1">
              <a:off x="2893196" y="4559877"/>
              <a:ext cx="3" cy="533310"/>
            </a:xfrm>
            <a:prstGeom prst="straightConnector1">
              <a:avLst/>
            </a:prstGeom>
            <a:noFill/>
            <a:ln w="38100" algn="ctr">
              <a:solidFill>
                <a:schemeClr val="accent1"/>
              </a:solidFill>
              <a:round/>
              <a:headEnd/>
              <a:tailEnd type="none" w="med" len="med"/>
            </a:ln>
            <a:effectLst/>
          </p:spPr>
        </p:cxnSp>
        <p:cxnSp>
          <p:nvCxnSpPr>
            <p:cNvPr id="33" name="直線矢印コネクタ 38"/>
            <p:cNvCxnSpPr>
              <a:cxnSpLocks noChangeShapeType="1"/>
            </p:cNvCxnSpPr>
            <p:nvPr/>
          </p:nvCxnSpPr>
          <p:spPr bwMode="auto">
            <a:xfrm flipH="1">
              <a:off x="3964758" y="4557891"/>
              <a:ext cx="3" cy="533310"/>
            </a:xfrm>
            <a:prstGeom prst="straightConnector1">
              <a:avLst/>
            </a:prstGeom>
            <a:noFill/>
            <a:ln w="38100" algn="ctr">
              <a:solidFill>
                <a:schemeClr val="accent1"/>
              </a:solidFill>
              <a:round/>
              <a:headEnd/>
              <a:tailEnd type="none" w="med" len="med"/>
            </a:ln>
            <a:effectLst/>
          </p:spPr>
        </p:cxnSp>
        <p:cxnSp>
          <p:nvCxnSpPr>
            <p:cNvPr id="34" name="直線矢印コネクタ 38"/>
            <p:cNvCxnSpPr>
              <a:cxnSpLocks noChangeShapeType="1"/>
            </p:cNvCxnSpPr>
            <p:nvPr/>
          </p:nvCxnSpPr>
          <p:spPr bwMode="auto">
            <a:xfrm flipH="1">
              <a:off x="5036321" y="4527423"/>
              <a:ext cx="3" cy="533310"/>
            </a:xfrm>
            <a:prstGeom prst="straightConnector1">
              <a:avLst/>
            </a:prstGeom>
            <a:noFill/>
            <a:ln w="38100" algn="ctr">
              <a:solidFill>
                <a:schemeClr val="accent1"/>
              </a:solidFill>
              <a:round/>
              <a:headEnd/>
              <a:tailEnd type="none" w="med" len="med"/>
            </a:ln>
            <a:effectLst/>
          </p:spPr>
        </p:cxnSp>
        <p:sp>
          <p:nvSpPr>
            <p:cNvPr id="22" name="角丸四角形 8"/>
            <p:cNvSpPr>
              <a:spLocks noChangeArrowheads="1"/>
            </p:cNvSpPr>
            <p:nvPr/>
          </p:nvSpPr>
          <p:spPr bwMode="auto">
            <a:xfrm>
              <a:off x="1428730" y="4307786"/>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23" name="角丸四角形 8"/>
            <p:cNvSpPr>
              <a:spLocks noChangeArrowheads="1"/>
            </p:cNvSpPr>
            <p:nvPr/>
          </p:nvSpPr>
          <p:spPr bwMode="auto">
            <a:xfrm>
              <a:off x="2500293" y="4307786"/>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24" name="角丸四角形 23"/>
            <p:cNvSpPr>
              <a:spLocks noChangeArrowheads="1"/>
            </p:cNvSpPr>
            <p:nvPr/>
          </p:nvSpPr>
          <p:spPr bwMode="auto">
            <a:xfrm>
              <a:off x="3571855" y="4307786"/>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25" name="角丸四角形 8"/>
            <p:cNvSpPr>
              <a:spLocks noChangeArrowheads="1"/>
            </p:cNvSpPr>
            <p:nvPr/>
          </p:nvSpPr>
          <p:spPr bwMode="auto">
            <a:xfrm>
              <a:off x="4643418" y="4307786"/>
              <a:ext cx="785813" cy="357186"/>
            </a:xfrm>
            <a:prstGeom prst="roundRect">
              <a:avLst>
                <a:gd name="adj" fmla="val 13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29" name="角丸四角形 4"/>
            <p:cNvSpPr>
              <a:spLocks noChangeArrowheads="1"/>
            </p:cNvSpPr>
            <p:nvPr/>
          </p:nvSpPr>
          <p:spPr bwMode="auto">
            <a:xfrm>
              <a:off x="1214424" y="4955858"/>
              <a:ext cx="4429125" cy="464343"/>
            </a:xfrm>
            <a:prstGeom prst="roundRect">
              <a:avLst>
                <a:gd name="adj" fmla="val 0"/>
              </a:avLst>
            </a:prstGeom>
            <a:solidFill>
              <a:schemeClr val="accent1"/>
            </a:solidFill>
            <a:ln w="38100" algn="ctr">
              <a:noFill/>
              <a:round/>
              <a:headEnd/>
              <a:tailEnd/>
            </a:ln>
            <a:effectLst/>
          </p:spPr>
          <p:txBody>
            <a:bodyPr anchor="ctr" anchorCtr="0"/>
            <a:lstStyle/>
            <a:p>
              <a:pPr algn="ctr">
                <a:spcBef>
                  <a:spcPct val="20000"/>
                </a:spcBef>
                <a:defRPr/>
              </a:pPr>
              <a:r>
                <a:rPr kumimoji="0" lang="en-US" altLang="ja-JP" sz="2400" smtClean="0">
                  <a:solidFill>
                    <a:schemeClr val="bg1"/>
                  </a:solidFill>
                  <a:latin typeface="+mn-lt"/>
                  <a:ea typeface="+mn-ea"/>
                </a:rPr>
                <a:t>ESB</a:t>
              </a:r>
              <a:endParaRPr kumimoji="0" lang="ja-JP" altLang="en-US" sz="2400" dirty="0">
                <a:solidFill>
                  <a:schemeClr val="bg1"/>
                </a:solidFill>
                <a:latin typeface="+mn-lt"/>
                <a:ea typeface="+mn-ea"/>
              </a:endParaRPr>
            </a:p>
          </p:txBody>
        </p:sp>
        <p:sp>
          <p:nvSpPr>
            <p:cNvPr id="35" name="角丸四角形 8"/>
            <p:cNvSpPr>
              <a:spLocks noChangeArrowheads="1"/>
            </p:cNvSpPr>
            <p:nvPr/>
          </p:nvSpPr>
          <p:spPr bwMode="auto">
            <a:xfrm>
              <a:off x="1428743" y="5733256"/>
              <a:ext cx="1858207"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その他のサービス</a:t>
              </a: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572699" y="5733256"/>
              <a:ext cx="1856545"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レガシーシステムなど</a:t>
              </a:r>
              <a:endParaRPr kumimoji="0" lang="ja-JP" altLang="en-US" sz="1100" dirty="0">
                <a:solidFill>
                  <a:schemeClr val="bg1"/>
                </a:solidFill>
                <a:latin typeface="+mn-lt"/>
                <a:ea typeface="+mn-ea"/>
              </a:endParaRPr>
            </a:p>
          </p:txBody>
        </p:sp>
      </p:grpSp>
      <p:sp>
        <p:nvSpPr>
          <p:cNvPr id="41" name="角丸四角形 40"/>
          <p:cNvSpPr/>
          <p:nvPr/>
        </p:nvSpPr>
        <p:spPr bwMode="auto">
          <a:xfrm>
            <a:off x="6372200" y="1844824"/>
            <a:ext cx="2160240" cy="1280742"/>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小規模なシステムなら</a:t>
            </a:r>
            <a:r>
              <a:rPr lang="en-US" altLang="ja-JP">
                <a:solidFill>
                  <a:srgbClr val="FFFFFF"/>
                </a:solidFill>
                <a:latin typeface="+mn-lt"/>
                <a:ea typeface="+mn-ea"/>
              </a:rPr>
              <a:t>Web</a:t>
            </a:r>
            <a:r>
              <a:rPr lang="ja-JP" altLang="en-US">
                <a:solidFill>
                  <a:srgbClr val="FFFFFF"/>
                </a:solidFill>
                <a:latin typeface="+mn-lt"/>
                <a:ea typeface="+mn-ea"/>
              </a:rPr>
              <a:t>サービスベースでも可</a:t>
            </a:r>
          </a:p>
        </p:txBody>
      </p:sp>
      <p:sp>
        <p:nvSpPr>
          <p:cNvPr id="42" name="角丸四角形 41"/>
          <p:cNvSpPr/>
          <p:nvPr/>
        </p:nvSpPr>
        <p:spPr bwMode="auto">
          <a:xfrm>
            <a:off x="6372200" y="4547658"/>
            <a:ext cx="2160240" cy="1280742"/>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大</a:t>
            </a:r>
            <a:r>
              <a:rPr lang="ja-JP" altLang="en-US" smtClean="0">
                <a:solidFill>
                  <a:srgbClr val="FFFFFF"/>
                </a:solidFill>
                <a:latin typeface="+mn-lt"/>
                <a:ea typeface="+mn-ea"/>
              </a:rPr>
              <a:t>規模</a:t>
            </a:r>
            <a:r>
              <a:rPr lang="ja-JP" altLang="en-US">
                <a:solidFill>
                  <a:srgbClr val="FFFFFF"/>
                </a:solidFill>
                <a:latin typeface="+mn-lt"/>
                <a:ea typeface="+mn-ea"/>
              </a:rPr>
              <a:t>な</a:t>
            </a:r>
            <a:r>
              <a:rPr lang="ja-JP" altLang="en-US" smtClean="0">
                <a:solidFill>
                  <a:srgbClr val="FFFFFF"/>
                </a:solidFill>
                <a:latin typeface="+mn-lt"/>
                <a:ea typeface="+mn-ea"/>
              </a:rPr>
              <a:t>システムでは</a:t>
            </a:r>
            <a:r>
              <a:rPr lang="en-US" altLang="ja-JP" smtClean="0">
                <a:solidFill>
                  <a:srgbClr val="FFFFFF"/>
                </a:solidFill>
                <a:latin typeface="+mn-lt"/>
                <a:ea typeface="+mn-ea"/>
              </a:rPr>
              <a:t>ESB</a:t>
            </a:r>
            <a:r>
              <a:rPr lang="ja-JP" altLang="en-US" smtClean="0">
                <a:solidFill>
                  <a:srgbClr val="FFFFFF"/>
                </a:solidFill>
                <a:latin typeface="+mn-lt"/>
                <a:ea typeface="+mn-ea"/>
              </a:rPr>
              <a:t>が有効</a:t>
            </a:r>
            <a:endParaRPr lang="ja-JP" altLang="en-US">
              <a:solidFill>
                <a:srgbClr val="FFFFFF"/>
              </a:solidFill>
              <a:latin typeface="+mn-lt"/>
              <a:ea typeface="+mn-ea"/>
            </a:endParaRPr>
          </a:p>
        </p:txBody>
      </p:sp>
    </p:spTree>
    <p:extLst>
      <p:ext uri="{BB962C8B-B14F-4D97-AF65-F5344CB8AC3E}">
        <p14:creationId xmlns:p14="http://schemas.microsoft.com/office/powerpoint/2010/main" val="15751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bwMode="auto">
          <a:xfrm flipV="1">
            <a:off x="4857750" y="2286000"/>
            <a:ext cx="2143125" cy="92868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28" name="直線コネクタ 27"/>
          <p:cNvCxnSpPr/>
          <p:nvPr/>
        </p:nvCxnSpPr>
        <p:spPr bwMode="auto">
          <a:xfrm rot="16200000" flipH="1">
            <a:off x="4250532" y="3821906"/>
            <a:ext cx="2000250" cy="785813"/>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31" name="直線コネクタ 30"/>
          <p:cNvCxnSpPr/>
          <p:nvPr/>
        </p:nvCxnSpPr>
        <p:spPr bwMode="auto">
          <a:xfrm rot="10800000">
            <a:off x="2000250" y="3143250"/>
            <a:ext cx="2857500" cy="7143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sp>
        <p:nvSpPr>
          <p:cNvPr id="25" name="角丸四角形 21"/>
          <p:cNvSpPr>
            <a:spLocks noChangeArrowheads="1"/>
          </p:cNvSpPr>
          <p:nvPr/>
        </p:nvSpPr>
        <p:spPr bwMode="auto">
          <a:xfrm>
            <a:off x="357158" y="1142985"/>
            <a:ext cx="2214578" cy="4214842"/>
          </a:xfrm>
          <a:prstGeom prst="roundRect">
            <a:avLst>
              <a:gd name="adj" fmla="val 0"/>
            </a:avLst>
          </a:prstGeom>
          <a:solidFill>
            <a:schemeClr val="accent1"/>
          </a:solidFill>
          <a:ln w="38100" algn="ctr">
            <a:noFill/>
            <a:round/>
            <a:headEnd/>
            <a:tailEnd/>
          </a:ln>
        </p:spPr>
        <p:txBody>
          <a:bodyPr anchor="ctr"/>
          <a:lstStyle/>
          <a:p>
            <a:pPr>
              <a:spcBef>
                <a:spcPct val="20000"/>
              </a:spcBef>
              <a:defRPr/>
            </a:pPr>
            <a:endParaRPr kumimoji="0" lang="ja-JP" altLang="en-US" sz="1600" dirty="0">
              <a:solidFill>
                <a:srgbClr val="484848"/>
              </a:solidFill>
              <a:latin typeface="+mn-lt"/>
              <a:ea typeface="+mn-ea"/>
            </a:endParaRPr>
          </a:p>
        </p:txBody>
      </p:sp>
      <p:sp>
        <p:nvSpPr>
          <p:cNvPr id="28680" name="タイトル 1"/>
          <p:cNvSpPr>
            <a:spLocks noGrp="1"/>
          </p:cNvSpPr>
          <p:nvPr>
            <p:ph type="title"/>
          </p:nvPr>
        </p:nvSpPr>
        <p:spPr/>
        <p:txBody>
          <a:bodyPr/>
          <a:lstStyle/>
          <a:p>
            <a:r>
              <a:rPr lang="ja-JP" altLang="en-US" sz="2800" dirty="0" smtClean="0"/>
              <a:t>モジュールを</a:t>
            </a:r>
            <a:r>
              <a:rPr lang="en-US" altLang="ja-JP" sz="2800" dirty="0" smtClean="0"/>
              <a:t>Web</a:t>
            </a:r>
            <a:r>
              <a:rPr lang="ja-JP" altLang="en-US" sz="2800" dirty="0" smtClean="0"/>
              <a:t>サービス化することのメリット</a:t>
            </a:r>
          </a:p>
        </p:txBody>
      </p:sp>
      <p:pic>
        <p:nvPicPr>
          <p:cNvPr id="28681" name="Picture 7" descr="j0433941"/>
          <p:cNvPicPr>
            <a:picLocks noChangeAspect="1" noChangeArrowheads="1"/>
          </p:cNvPicPr>
          <p:nvPr/>
        </p:nvPicPr>
        <p:blipFill>
          <a:blip r:embed="rId3" cstate="print"/>
          <a:srcRect/>
          <a:stretch>
            <a:fillRect/>
          </a:stretch>
        </p:blipFill>
        <p:spPr bwMode="auto">
          <a:xfrm>
            <a:off x="642938" y="1357313"/>
            <a:ext cx="1214437" cy="1214437"/>
          </a:xfrm>
          <a:prstGeom prst="rect">
            <a:avLst/>
          </a:prstGeom>
          <a:noFill/>
          <a:ln w="9525">
            <a:noFill/>
            <a:miter lim="800000"/>
            <a:headEnd/>
            <a:tailEnd/>
          </a:ln>
        </p:spPr>
      </p:pic>
      <p:pic>
        <p:nvPicPr>
          <p:cNvPr id="28682"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71500" y="3357563"/>
            <a:ext cx="1143000" cy="1143000"/>
          </a:xfrm>
          <a:prstGeom prst="rect">
            <a:avLst/>
          </a:prstGeom>
          <a:noFill/>
          <a:ln w="9525">
            <a:noFill/>
            <a:miter lim="800000"/>
            <a:headEnd/>
            <a:tailEnd/>
          </a:ln>
        </p:spPr>
      </p:pic>
      <p:pic>
        <p:nvPicPr>
          <p:cNvPr id="28683"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1071563" y="3429000"/>
            <a:ext cx="1143000" cy="1143000"/>
          </a:xfrm>
          <a:prstGeom prst="rect">
            <a:avLst/>
          </a:prstGeom>
          <a:noFill/>
          <a:ln w="9525">
            <a:noFill/>
            <a:miter lim="800000"/>
            <a:headEnd/>
            <a:tailEnd/>
          </a:ln>
        </p:spPr>
      </p:pic>
      <p:sp>
        <p:nvSpPr>
          <p:cNvPr id="11" name="雲 10"/>
          <p:cNvSpPr/>
          <p:nvPr/>
        </p:nvSpPr>
        <p:spPr bwMode="auto">
          <a:xfrm>
            <a:off x="2857488" y="2571744"/>
            <a:ext cx="3714776" cy="1285884"/>
          </a:xfrm>
          <a:prstGeom prst="cloud">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rstMaterial="dkEdge"/>
        </p:spPr>
        <p:txBody>
          <a:bodyPr anchor="ctr"/>
          <a:lstStyle/>
          <a:p>
            <a:pPr>
              <a:spcBef>
                <a:spcPct val="20000"/>
              </a:spcBef>
              <a:defRPr/>
            </a:pPr>
            <a:endParaRPr kumimoji="0" lang="ja-JP" altLang="en-US" sz="1400">
              <a:solidFill>
                <a:srgbClr val="484848"/>
              </a:solidFill>
              <a:latin typeface="+mn-lt"/>
              <a:ea typeface="+mn-ea"/>
            </a:endParaRPr>
          </a:p>
        </p:txBody>
      </p:sp>
      <p:pic>
        <p:nvPicPr>
          <p:cNvPr id="28687"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143500" y="4786313"/>
            <a:ext cx="1143000" cy="1143000"/>
          </a:xfrm>
          <a:prstGeom prst="rect">
            <a:avLst/>
          </a:prstGeom>
          <a:noFill/>
          <a:ln w="9525">
            <a:noFill/>
            <a:miter lim="800000"/>
            <a:headEnd/>
            <a:tailEnd/>
          </a:ln>
        </p:spPr>
      </p:pic>
      <p:pic>
        <p:nvPicPr>
          <p:cNvPr id="28688"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643563" y="4857750"/>
            <a:ext cx="1143000" cy="1143000"/>
          </a:xfrm>
          <a:prstGeom prst="rect">
            <a:avLst/>
          </a:prstGeom>
          <a:noFill/>
          <a:ln w="9525">
            <a:noFill/>
            <a:miter lim="800000"/>
            <a:headEnd/>
            <a:tailEnd/>
          </a:ln>
        </p:spPr>
      </p:pic>
      <p:pic>
        <p:nvPicPr>
          <p:cNvPr id="28689"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6643688" y="1428750"/>
            <a:ext cx="1143000" cy="1143000"/>
          </a:xfrm>
          <a:prstGeom prst="rect">
            <a:avLst/>
          </a:prstGeom>
          <a:noFill/>
          <a:ln w="9525">
            <a:noFill/>
            <a:miter lim="800000"/>
            <a:headEnd/>
            <a:tailEnd/>
          </a:ln>
        </p:spPr>
      </p:pic>
      <p:pic>
        <p:nvPicPr>
          <p:cNvPr id="28690"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7143750" y="1500188"/>
            <a:ext cx="1143000" cy="1143000"/>
          </a:xfrm>
          <a:prstGeom prst="rect">
            <a:avLst/>
          </a:prstGeom>
          <a:noFill/>
          <a:ln w="9525">
            <a:noFill/>
            <a:miter lim="800000"/>
            <a:headEnd/>
            <a:tailEnd/>
          </a:ln>
        </p:spPr>
      </p:pic>
      <p:sp>
        <p:nvSpPr>
          <p:cNvPr id="16" name="正方形/長方形 15"/>
          <p:cNvSpPr/>
          <p:nvPr/>
        </p:nvSpPr>
        <p:spPr bwMode="auto">
          <a:xfrm>
            <a:off x="857224" y="2643182"/>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正方形/長方形 16"/>
          <p:cNvSpPr/>
          <p:nvPr/>
        </p:nvSpPr>
        <p:spPr bwMode="auto">
          <a:xfrm>
            <a:off x="857224" y="4643446"/>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正方形/長方形 17"/>
          <p:cNvSpPr/>
          <p:nvPr/>
        </p:nvSpPr>
        <p:spPr bwMode="auto">
          <a:xfrm>
            <a:off x="857224" y="2643182"/>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正方形/長方形 18"/>
          <p:cNvSpPr/>
          <p:nvPr/>
        </p:nvSpPr>
        <p:spPr bwMode="auto">
          <a:xfrm>
            <a:off x="857224" y="3143248"/>
            <a:ext cx="500066" cy="428628"/>
          </a:xfrm>
          <a:prstGeom prst="rect">
            <a:avLst/>
          </a:prstGeom>
          <a:solidFill>
            <a:schemeClr val="accent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正方形/長方形 19"/>
          <p:cNvSpPr/>
          <p:nvPr/>
        </p:nvSpPr>
        <p:spPr bwMode="auto">
          <a:xfrm>
            <a:off x="857224" y="4643446"/>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正方形/長方形 21"/>
          <p:cNvSpPr/>
          <p:nvPr/>
        </p:nvSpPr>
        <p:spPr bwMode="auto">
          <a:xfrm>
            <a:off x="1428728" y="3143248"/>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2"/>
          <p:cNvSpPr/>
          <p:nvPr/>
        </p:nvSpPr>
        <p:spPr bwMode="auto">
          <a:xfrm>
            <a:off x="1428728" y="2643182"/>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正方形/長方形 23"/>
          <p:cNvSpPr/>
          <p:nvPr/>
        </p:nvSpPr>
        <p:spPr bwMode="auto">
          <a:xfrm>
            <a:off x="1428728" y="4643446"/>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89711" y="5459400"/>
            <a:ext cx="274947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プライベートクラウド</a:t>
            </a:r>
            <a:endParaRPr kumimoji="1" lang="ja-JP" altLang="en-US" sz="2000">
              <a:solidFill>
                <a:srgbClr val="4168A7"/>
              </a:solidFill>
              <a:latin typeface="+mn-lt"/>
              <a:ea typeface="+mn-ea"/>
            </a:endParaRPr>
          </a:p>
        </p:txBody>
      </p:sp>
      <p:sp>
        <p:nvSpPr>
          <p:cNvPr id="26" name="テキスト ボックス 25"/>
          <p:cNvSpPr txBox="1"/>
          <p:nvPr/>
        </p:nvSpPr>
        <p:spPr>
          <a:xfrm>
            <a:off x="6585386" y="4009134"/>
            <a:ext cx="249299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パブリッククラウド</a:t>
            </a:r>
            <a:endParaRPr kumimoji="1" lang="ja-JP" altLang="en-US" sz="2000">
              <a:solidFill>
                <a:srgbClr val="4168A7"/>
              </a:solidFill>
              <a:latin typeface="+mn-lt"/>
              <a:ea typeface="+mn-ea"/>
            </a:endParaRPr>
          </a:p>
        </p:txBody>
      </p:sp>
      <p:sp>
        <p:nvSpPr>
          <p:cNvPr id="29" name="テキスト ボックス 28"/>
          <p:cNvSpPr txBox="1"/>
          <p:nvPr/>
        </p:nvSpPr>
        <p:spPr>
          <a:xfrm>
            <a:off x="2522234" y="4050489"/>
            <a:ext cx="2749472"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ハイブリッドクラウド</a:t>
            </a:r>
            <a:endParaRPr kumimoji="1" lang="ja-JP" altLang="en-US" sz="2000">
              <a:solidFill>
                <a:srgbClr val="4168A7"/>
              </a:solidFill>
              <a:latin typeface="+mn-lt"/>
              <a:ea typeface="+mn-ea"/>
            </a:endParaRPr>
          </a:p>
        </p:txBody>
      </p:sp>
      <p:sp>
        <p:nvSpPr>
          <p:cNvPr id="3" name="正方形/長方形 2"/>
          <p:cNvSpPr/>
          <p:nvPr/>
        </p:nvSpPr>
        <p:spPr bwMode="auto">
          <a:xfrm>
            <a:off x="2857488" y="1142985"/>
            <a:ext cx="3429012" cy="48581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solidFill>
                  <a:schemeClr val="bg1"/>
                </a:solidFill>
                <a:latin typeface="+mn-lt"/>
                <a:ea typeface="+mn-ea"/>
              </a:rPr>
              <a:t>SOA</a:t>
            </a:r>
            <a:r>
              <a:rPr kumimoji="0" lang="ja-JP" altLang="en-US" dirty="0" smtClean="0">
                <a:solidFill>
                  <a:schemeClr val="bg1"/>
                </a:solidFill>
                <a:latin typeface="+mn-lt"/>
                <a:ea typeface="+mn-ea"/>
              </a:rPr>
              <a:t>はクラウドと相性が良い</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25093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2.48439E-6 L 0.67083 -0.0007 " pathEditMode="relative" rAng="0" ptsTypes="AA">
                                      <p:cBhvr>
                                        <p:cTn id="6" dur="2000" fill="hold"/>
                                        <p:tgtEl>
                                          <p:spTgt spid="23"/>
                                        </p:tgtEl>
                                        <p:attrNameLst>
                                          <p:attrName>ppt_x</p:attrName>
                                          <p:attrName>ppt_y</p:attrName>
                                        </p:attrNameLst>
                                      </p:cBhvr>
                                      <p:rCtr x="335"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3.05556E-6 2.48439E-6 L 0.67031 -0.0007 " pathEditMode="relative" rAng="0" ptsTypes="AA">
                                      <p:cBhvr>
                                        <p:cTn id="9" dur="2000" fill="hold"/>
                                        <p:tgtEl>
                                          <p:spTgt spid="18"/>
                                        </p:tgtEl>
                                        <p:attrNameLst>
                                          <p:attrName>ppt_x</p:attrName>
                                          <p:attrName>ppt_y</p:attrName>
                                        </p:attrNameLst>
                                      </p:cBhvr>
                                      <p:rCtr x="335" y="0"/>
                                    </p:animMotion>
                                  </p:childTnLst>
                                </p:cTn>
                              </p:par>
                            </p:childTnLst>
                          </p:cTn>
                        </p:par>
                        <p:par>
                          <p:cTn id="10" fill="hold">
                            <p:stCondLst>
                              <p:cond delay="4000"/>
                            </p:stCondLst>
                            <p:childTnLst>
                              <p:par>
                                <p:cTn id="11" presetID="63" presetClass="path" presetSubtype="0" accel="50000" decel="50000" fill="hold" nodeType="afterEffect">
                                  <p:stCondLst>
                                    <p:cond delay="0"/>
                                  </p:stCondLst>
                                  <p:childTnLst>
                                    <p:animMotion origin="layout" path="M 3.05556E-6 -3.58085E-6 L 0.67083 -3.58085E-6 " pathEditMode="relative" rAng="0" ptsTypes="AA">
                                      <p:cBhvr>
                                        <p:cTn id="12" dur="2000" fill="hold"/>
                                        <p:tgtEl>
                                          <p:spTgt spid="22"/>
                                        </p:tgtEl>
                                        <p:attrNameLst>
                                          <p:attrName>ppt_x</p:attrName>
                                          <p:attrName>ppt_y</p:attrName>
                                        </p:attrNameLst>
                                      </p:cBhvr>
                                      <p:rCtr x="335" y="0"/>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3.05556E-6 -3.58085E-6 L 0.67031 -3.58085E-6 " pathEditMode="relative" rAng="0" ptsTypes="AA">
                                      <p:cBhvr>
                                        <p:cTn id="15" dur="2000" fill="hold"/>
                                        <p:tgtEl>
                                          <p:spTgt spid="19"/>
                                        </p:tgtEl>
                                        <p:attrNameLst>
                                          <p:attrName>ppt_x</p:attrName>
                                          <p:attrName>ppt_y</p:attrName>
                                        </p:attrNameLst>
                                      </p:cBhvr>
                                      <p:rCtr x="335" y="0"/>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3.05556E-6 -1.77654E-6 L 0.5842 0.19061 " pathEditMode="relative" rAng="0" ptsTypes="AA">
                                      <p:cBhvr>
                                        <p:cTn id="18" dur="2000" fill="hold"/>
                                        <p:tgtEl>
                                          <p:spTgt spid="24"/>
                                        </p:tgtEl>
                                        <p:attrNameLst>
                                          <p:attrName>ppt_x</p:attrName>
                                          <p:attrName>ppt_y</p:attrName>
                                        </p:attrNameLst>
                                      </p:cBhvr>
                                      <p:rCtr x="292" y="95"/>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3.05556E-6 -1.77654E-6 L 0.58368 0.19061 " pathEditMode="relative" rAng="0" ptsTypes="AA">
                                      <p:cBhvr>
                                        <p:cTn id="21" dur="2000" fill="hold"/>
                                        <p:tgtEl>
                                          <p:spTgt spid="20"/>
                                        </p:tgtEl>
                                        <p:attrNameLst>
                                          <p:attrName>ppt_x</p:attrName>
                                          <p:attrName>ppt_y</p:attrName>
                                        </p:attrNameLst>
                                      </p:cBhvr>
                                      <p:rCtr x="292" y="95"/>
                                    </p:animMotion>
                                  </p:childTnLst>
                                </p:cTn>
                              </p:par>
                            </p:childTnLst>
                          </p:cTn>
                        </p:par>
                        <p:par>
                          <p:cTn id="22" fill="hold">
                            <p:stCondLst>
                              <p:cond delay="1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EAI</a:t>
            </a:r>
            <a:r>
              <a:rPr lang="ja-JP" altLang="en-US" smtClean="0"/>
              <a:t>と</a:t>
            </a:r>
            <a:r>
              <a:rPr lang="en-US" altLang="ja-JP" smtClean="0"/>
              <a:t>ESB</a:t>
            </a:r>
            <a:endParaRPr lang="ja-JP" altLang="en-US"/>
          </a:p>
        </p:txBody>
      </p:sp>
      <p:grpSp>
        <p:nvGrpSpPr>
          <p:cNvPr id="27" name="グループ化 26"/>
          <p:cNvGrpSpPr/>
          <p:nvPr/>
        </p:nvGrpSpPr>
        <p:grpSpPr>
          <a:xfrm>
            <a:off x="3160167" y="2689270"/>
            <a:ext cx="2541297" cy="1127833"/>
            <a:chOff x="3160167" y="2689270"/>
            <a:chExt cx="2541297" cy="1127833"/>
          </a:xfrm>
        </p:grpSpPr>
        <p:cxnSp>
          <p:nvCxnSpPr>
            <p:cNvPr id="44" name="直線コネクタ 43"/>
            <p:cNvCxnSpPr/>
            <p:nvPr/>
          </p:nvCxnSpPr>
          <p:spPr bwMode="auto">
            <a:xfrm>
              <a:off x="3160167" y="2689270"/>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16" name="直線コネクタ 15"/>
            <p:cNvCxnSpPr/>
            <p:nvPr/>
          </p:nvCxnSpPr>
          <p:spPr bwMode="auto">
            <a:xfrm>
              <a:off x="4930253" y="3544124"/>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4" name="角丸四角形 103"/>
            <p:cNvSpPr/>
            <p:nvPr/>
          </p:nvSpPr>
          <p:spPr bwMode="auto">
            <a:xfrm>
              <a:off x="3574750" y="2767201"/>
              <a:ext cx="1584176" cy="858461"/>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プロトコル変換</a:t>
              </a:r>
              <a:endParaRPr kumimoji="0" lang="en-US" altLang="ja-JP" sz="1400" b="0" i="0" u="none" strike="noStrike" cap="none" normalizeH="0" smtClean="0">
                <a:ln>
                  <a:noFill/>
                </a:ln>
                <a:solidFill>
                  <a:srgbClr val="484848"/>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rgbClr val="484848"/>
                  </a:solidFill>
                  <a:latin typeface="+mn-lt"/>
                  <a:ea typeface="+mn-ea"/>
                </a:rPr>
                <a:t>メッセージ変換</a:t>
              </a:r>
              <a:endParaRPr kumimoji="0" lang="en-US" altLang="ja-JP" sz="1400" smtClean="0">
                <a:solidFill>
                  <a:srgbClr val="484848"/>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ルーティング</a:t>
              </a:r>
              <a:endParaRPr kumimoji="0" lang="en-US" altLang="ja-JP" sz="1400" b="0" i="0" u="none" strike="noStrike" cap="none" normalizeH="0" smtClean="0">
                <a:ln>
                  <a:noFill/>
                </a:ln>
                <a:solidFill>
                  <a:srgbClr val="484848"/>
                </a:solidFill>
                <a:effectLst/>
                <a:latin typeface="+mn-lt"/>
                <a:ea typeface="+mn-ea"/>
              </a:endParaRPr>
            </a:p>
          </p:txBody>
        </p:sp>
      </p:grpSp>
      <p:grpSp>
        <p:nvGrpSpPr>
          <p:cNvPr id="26" name="グループ化 25"/>
          <p:cNvGrpSpPr/>
          <p:nvPr/>
        </p:nvGrpSpPr>
        <p:grpSpPr>
          <a:xfrm>
            <a:off x="1474137" y="4389329"/>
            <a:ext cx="5063114" cy="2114964"/>
            <a:chOff x="1951408" y="4389329"/>
            <a:chExt cx="5063114" cy="2114964"/>
          </a:xfrm>
        </p:grpSpPr>
        <p:cxnSp>
          <p:nvCxnSpPr>
            <p:cNvPr id="45" name="直線コネクタ 44"/>
            <p:cNvCxnSpPr/>
            <p:nvPr/>
          </p:nvCxnSpPr>
          <p:spPr bwMode="auto">
            <a:xfrm>
              <a:off x="1951408" y="4977078"/>
              <a:ext cx="779693" cy="983473"/>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47" name="直線コネクタ 46"/>
            <p:cNvCxnSpPr/>
            <p:nvPr/>
          </p:nvCxnSpPr>
          <p:spPr bwMode="auto">
            <a:xfrm flipV="1">
              <a:off x="5271203" y="4389329"/>
              <a:ext cx="1743319" cy="1247187"/>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5" name="角丸四角形 104"/>
            <p:cNvSpPr/>
            <p:nvPr/>
          </p:nvSpPr>
          <p:spPr bwMode="auto">
            <a:xfrm>
              <a:off x="2414273" y="5426391"/>
              <a:ext cx="3287191" cy="1077902"/>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SOAP/HTTP</a:t>
              </a:r>
            </a:p>
            <a:p>
              <a:pPr>
                <a:spcBef>
                  <a:spcPct val="20000"/>
                </a:spcBef>
              </a:pPr>
              <a:r>
                <a:rPr kumimoji="0" lang="en-US" altLang="ja-JP" sz="1400" smtClean="0">
                  <a:latin typeface="+mn-lt"/>
                  <a:ea typeface="+mn-ea"/>
                </a:rPr>
                <a:t>SOAP/MOM </a:t>
              </a:r>
              <a:r>
                <a:rPr lang="en-US" altLang="ja-JP" sz="1400" smtClean="0">
                  <a:latin typeface="+mn-lt"/>
                  <a:ea typeface="+mn-ea"/>
                </a:rPr>
                <a:t>(Message </a:t>
              </a:r>
              <a:r>
                <a:rPr lang="en-US" altLang="ja-JP" sz="1400">
                  <a:latin typeface="+mn-lt"/>
                  <a:ea typeface="+mn-ea"/>
                </a:rPr>
                <a:t>Oriented </a:t>
              </a:r>
              <a:r>
                <a:rPr lang="en-US" altLang="ja-JP" sz="1400" smtClean="0">
                  <a:latin typeface="+mn-lt"/>
                  <a:ea typeface="+mn-ea"/>
                </a:rPr>
                <a:t>Middleware)</a:t>
              </a:r>
              <a:endParaRPr kumimoji="0" lang="en-US" altLang="ja-JP" sz="1400" smtClean="0">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JMS </a:t>
              </a:r>
              <a:r>
                <a:rPr kumimoji="0" lang="en-US" altLang="ja-JP" sz="1400" smtClean="0">
                  <a:latin typeface="+mn-lt"/>
                  <a:ea typeface="+mn-ea"/>
                </a:rPr>
                <a:t>(Java Messaging Service)</a:t>
              </a:r>
              <a:r>
                <a:rPr kumimoji="0" lang="ja-JP" altLang="en-US" sz="1400" i="0" u="none" strike="noStrike" cap="none" normalizeH="0" smtClean="0">
                  <a:ln>
                    <a:noFill/>
                  </a:ln>
                  <a:effectLst/>
                  <a:latin typeface="+mn-lt"/>
                  <a:ea typeface="+mn-ea"/>
                </a:rPr>
                <a:t>　等</a:t>
              </a:r>
            </a:p>
          </p:txBody>
        </p:sp>
      </p:grpSp>
      <p:sp>
        <p:nvSpPr>
          <p:cNvPr id="108" name="角丸四角形 107"/>
          <p:cNvSpPr/>
          <p:nvPr/>
        </p:nvSpPr>
        <p:spPr bwMode="auto">
          <a:xfrm>
            <a:off x="5507719" y="5769908"/>
            <a:ext cx="1893086" cy="715467"/>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chemeClr val="bg1"/>
                </a:solidFill>
                <a:latin typeface="+mn-lt"/>
                <a:ea typeface="+mn-ea"/>
              </a:rPr>
              <a:t>分散・疎結合</a:t>
            </a:r>
            <a:endParaRPr kumimoji="0" lang="en-US" altLang="ja-JP" sz="140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lt"/>
                <a:ea typeface="+mn-ea"/>
              </a:rPr>
              <a:t>標準</a:t>
            </a:r>
            <a:r>
              <a:rPr kumimoji="0" lang="ja-JP" altLang="en-US" sz="1400" b="0" i="0" u="none" strike="noStrike" cap="none" normalizeH="0" smtClean="0">
                <a:ln>
                  <a:noFill/>
                </a:ln>
                <a:solidFill>
                  <a:schemeClr val="bg1"/>
                </a:solidFill>
                <a:effectLst/>
                <a:latin typeface="+mn-lt"/>
                <a:ea typeface="+mn-ea"/>
              </a:rPr>
              <a:t>技術</a:t>
            </a:r>
            <a:r>
              <a:rPr kumimoji="0" lang="ja-JP" altLang="en-US" sz="1400" b="0" i="0" u="none" strike="noStrike" cap="none" normalizeH="0">
                <a:ln>
                  <a:noFill/>
                </a:ln>
                <a:solidFill>
                  <a:schemeClr val="bg1"/>
                </a:solidFill>
                <a:effectLst/>
                <a:latin typeface="+mn-lt"/>
                <a:ea typeface="+mn-ea"/>
              </a:rPr>
              <a:t>ベース</a:t>
            </a:r>
            <a:endParaRPr kumimoji="0" lang="en-US" altLang="ja-JP" sz="1400" b="0" i="0" u="none" strike="noStrike" cap="none" normalizeH="0" smtClean="0">
              <a:ln>
                <a:noFill/>
              </a:ln>
              <a:solidFill>
                <a:schemeClr val="bg1"/>
              </a:solidFill>
              <a:effectLst/>
              <a:latin typeface="+mn-lt"/>
              <a:ea typeface="+mn-ea"/>
            </a:endParaRPr>
          </a:p>
        </p:txBody>
      </p:sp>
      <p:sp>
        <p:nvSpPr>
          <p:cNvPr id="112" name="角丸四角形 111"/>
          <p:cNvSpPr/>
          <p:nvPr/>
        </p:nvSpPr>
        <p:spPr bwMode="auto">
          <a:xfrm>
            <a:off x="4517064" y="1204293"/>
            <a:ext cx="2155907" cy="69016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アダプタを介した密結合</a:t>
            </a:r>
            <a:endParaRPr kumimoji="0" lang="en-US" altLang="ja-JP" sz="14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独自技術</a:t>
            </a:r>
            <a:r>
              <a:rPr kumimoji="0" lang="ja-JP" altLang="en-US" sz="1400" b="0" i="0" u="none" strike="noStrike" cap="none" normalizeH="0" dirty="0">
                <a:ln>
                  <a:noFill/>
                </a:ln>
                <a:solidFill>
                  <a:schemeClr val="bg1"/>
                </a:solidFill>
                <a:effectLst/>
                <a:latin typeface="+mn-lt"/>
                <a:ea typeface="+mn-ea"/>
              </a:rPr>
              <a:t>ベース</a:t>
            </a:r>
            <a:endParaRPr kumimoji="0" lang="en-US" altLang="ja-JP" sz="1400" b="0" i="0" u="none" strike="noStrike" cap="none" normalizeH="0" dirty="0" smtClean="0">
              <a:ln>
                <a:noFill/>
              </a:ln>
              <a:solidFill>
                <a:schemeClr val="bg1"/>
              </a:solidFill>
              <a:effectLst/>
              <a:latin typeface="+mn-lt"/>
              <a:ea typeface="+mn-ea"/>
            </a:endParaRPr>
          </a:p>
        </p:txBody>
      </p:sp>
      <p:grpSp>
        <p:nvGrpSpPr>
          <p:cNvPr id="22" name="グループ化 21"/>
          <p:cNvGrpSpPr/>
          <p:nvPr/>
        </p:nvGrpSpPr>
        <p:grpSpPr>
          <a:xfrm>
            <a:off x="348794" y="1204293"/>
            <a:ext cx="3810072" cy="4744893"/>
            <a:chOff x="517719" y="1215658"/>
            <a:chExt cx="3810072" cy="4744893"/>
          </a:xfrm>
        </p:grpSpPr>
        <p:cxnSp>
          <p:nvCxnSpPr>
            <p:cNvPr id="15" name="直線コネクタ 14"/>
            <p:cNvCxnSpPr/>
            <p:nvPr/>
          </p:nvCxnSpPr>
          <p:spPr bwMode="auto">
            <a:xfrm>
              <a:off x="1144573" y="1539694"/>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19" name="直線コネクタ 18"/>
            <p:cNvCxnSpPr/>
            <p:nvPr/>
          </p:nvCxnSpPr>
          <p:spPr bwMode="auto">
            <a:xfrm flipH="1" flipV="1">
              <a:off x="2731101" y="1697926"/>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1" name="直線コネクタ 20"/>
            <p:cNvCxnSpPr/>
            <p:nvPr/>
          </p:nvCxnSpPr>
          <p:spPr bwMode="auto">
            <a:xfrm flipH="1">
              <a:off x="1925809" y="2617585"/>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3" name="直線コネクタ 22"/>
            <p:cNvCxnSpPr/>
            <p:nvPr/>
          </p:nvCxnSpPr>
          <p:spPr bwMode="auto">
            <a:xfrm flipV="1">
              <a:off x="3055137" y="2187766"/>
              <a:ext cx="948618" cy="42981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4" name="直線コネクタ 23"/>
            <p:cNvCxnSpPr/>
            <p:nvPr/>
          </p:nvCxnSpPr>
          <p:spPr bwMode="auto">
            <a:xfrm flipV="1">
              <a:off x="1773409" y="2617585"/>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8" name="直線コネクタ 27"/>
            <p:cNvCxnSpPr/>
            <p:nvPr/>
          </p:nvCxnSpPr>
          <p:spPr bwMode="auto">
            <a:xfrm flipH="1">
              <a:off x="1925809" y="3680614"/>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9" name="直線コネクタ 28"/>
            <p:cNvCxnSpPr/>
            <p:nvPr/>
          </p:nvCxnSpPr>
          <p:spPr bwMode="auto">
            <a:xfrm flipH="1" flipV="1">
              <a:off x="946634" y="3638712"/>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0" name="直線コネクタ 29"/>
            <p:cNvCxnSpPr/>
            <p:nvPr/>
          </p:nvCxnSpPr>
          <p:spPr bwMode="auto">
            <a:xfrm flipH="1">
              <a:off x="841755" y="4400694"/>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1" name="直線コネクタ 30"/>
            <p:cNvCxnSpPr/>
            <p:nvPr/>
          </p:nvCxnSpPr>
          <p:spPr bwMode="auto">
            <a:xfrm flipH="1">
              <a:off x="1270671" y="4400694"/>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2" name="直線コネクタ 31"/>
            <p:cNvCxnSpPr/>
            <p:nvPr/>
          </p:nvCxnSpPr>
          <p:spPr bwMode="auto">
            <a:xfrm flipH="1" flipV="1">
              <a:off x="1925809" y="4400695"/>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4" name="円/楕円 3"/>
            <p:cNvSpPr/>
            <p:nvPr/>
          </p:nvSpPr>
          <p:spPr bwMode="auto">
            <a:xfrm>
              <a:off x="647676" y="331467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円/楕円 4"/>
            <p:cNvSpPr/>
            <p:nvPr/>
          </p:nvSpPr>
          <p:spPr bwMode="auto">
            <a:xfrm>
              <a:off x="1449373" y="23652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円/楕円 5"/>
            <p:cNvSpPr/>
            <p:nvPr/>
          </p:nvSpPr>
          <p:spPr bwMode="auto">
            <a:xfrm>
              <a:off x="2731101" y="2293549"/>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円/楕円 6"/>
            <p:cNvSpPr/>
            <p:nvPr/>
          </p:nvSpPr>
          <p:spPr bwMode="auto">
            <a:xfrm>
              <a:off x="1601773" y="4076658"/>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円/楕円 7"/>
            <p:cNvSpPr/>
            <p:nvPr/>
          </p:nvSpPr>
          <p:spPr bwMode="auto">
            <a:xfrm>
              <a:off x="946634" y="5312479"/>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円/楕円 8"/>
            <p:cNvSpPr/>
            <p:nvPr/>
          </p:nvSpPr>
          <p:spPr bwMode="auto">
            <a:xfrm>
              <a:off x="517719" y="419694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円/楕円 9"/>
            <p:cNvSpPr/>
            <p:nvPr/>
          </p:nvSpPr>
          <p:spPr bwMode="auto">
            <a:xfrm>
              <a:off x="3679719" y="186373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 name="円/楕円 10"/>
            <p:cNvSpPr/>
            <p:nvPr/>
          </p:nvSpPr>
          <p:spPr bwMode="auto">
            <a:xfrm>
              <a:off x="2897701" y="466440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円/楕円 11"/>
            <p:cNvSpPr/>
            <p:nvPr/>
          </p:nvSpPr>
          <p:spPr bwMode="auto">
            <a:xfrm>
              <a:off x="2731101" y="335657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3" name="円/楕円 12"/>
            <p:cNvSpPr/>
            <p:nvPr/>
          </p:nvSpPr>
          <p:spPr bwMode="auto">
            <a:xfrm>
              <a:off x="2407065" y="137389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円/楕円 2"/>
            <p:cNvSpPr/>
            <p:nvPr/>
          </p:nvSpPr>
          <p:spPr bwMode="auto">
            <a:xfrm>
              <a:off x="820537" y="121565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0" name="テキスト ボックス 19"/>
            <p:cNvSpPr txBox="1"/>
            <p:nvPr/>
          </p:nvSpPr>
          <p:spPr>
            <a:xfrm>
              <a:off x="2793670" y="242306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sp>
          <p:nvSpPr>
            <p:cNvPr id="50" name="テキスト ボックス 49"/>
            <p:cNvSpPr txBox="1"/>
            <p:nvPr/>
          </p:nvSpPr>
          <p:spPr>
            <a:xfrm>
              <a:off x="1643062" y="421602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grpSp>
      <p:sp>
        <p:nvSpPr>
          <p:cNvPr id="51" name="角丸四角形 50"/>
          <p:cNvSpPr/>
          <p:nvPr/>
        </p:nvSpPr>
        <p:spPr bwMode="auto">
          <a:xfrm>
            <a:off x="7536914" y="5769906"/>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開発・保守が容易</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a:solidFill>
                  <a:schemeClr val="bg1"/>
                </a:solidFill>
                <a:latin typeface="+mn-lt"/>
                <a:ea typeface="+mn-ea"/>
              </a:rPr>
              <a:t>プロセスの組み替え</a:t>
            </a:r>
            <a:r>
              <a:rPr kumimoji="0" lang="ja-JP" altLang="en-US" sz="1100" smtClean="0">
                <a:solidFill>
                  <a:schemeClr val="bg1"/>
                </a:solidFill>
                <a:latin typeface="+mn-lt"/>
                <a:ea typeface="+mn-ea"/>
              </a:rPr>
              <a:t>が容易</a:t>
            </a:r>
            <a:endParaRPr kumimoji="0" lang="en-US" altLang="ja-JP" sz="1100" b="0" i="0" u="none" strike="noStrike" cap="none" normalizeH="0" smtClean="0">
              <a:ln>
                <a:noFill/>
              </a:ln>
              <a:solidFill>
                <a:schemeClr val="bg1"/>
              </a:solidFill>
              <a:effectLst/>
              <a:latin typeface="+mn-lt"/>
              <a:ea typeface="+mn-ea"/>
            </a:endParaRPr>
          </a:p>
        </p:txBody>
      </p:sp>
      <p:sp>
        <p:nvSpPr>
          <p:cNvPr id="52" name="角丸四角形 51"/>
          <p:cNvSpPr/>
          <p:nvPr/>
        </p:nvSpPr>
        <p:spPr bwMode="auto">
          <a:xfrm>
            <a:off x="6801303" y="1191347"/>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旧システムをそのまま結合できる</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smtClean="0">
                <a:solidFill>
                  <a:schemeClr val="bg1"/>
                </a:solidFill>
                <a:latin typeface="+mn-lt"/>
                <a:ea typeface="+mn-ea"/>
              </a:rPr>
              <a:t>開発・保守は大変</a:t>
            </a:r>
            <a:endParaRPr kumimoji="0" lang="en-US" altLang="ja-JP" sz="1100" b="0" i="0" u="none" strike="noStrike" cap="none" normalizeH="0" smtClean="0">
              <a:ln>
                <a:noFill/>
              </a:ln>
              <a:solidFill>
                <a:schemeClr val="bg1"/>
              </a:solidFill>
              <a:effectLst/>
              <a:latin typeface="+mn-lt"/>
              <a:ea typeface="+mn-ea"/>
            </a:endParaRPr>
          </a:p>
        </p:txBody>
      </p:sp>
      <p:grpSp>
        <p:nvGrpSpPr>
          <p:cNvPr id="25" name="グループ化 24"/>
          <p:cNvGrpSpPr/>
          <p:nvPr/>
        </p:nvGrpSpPr>
        <p:grpSpPr>
          <a:xfrm>
            <a:off x="5271203" y="2679954"/>
            <a:ext cx="3600400" cy="2746436"/>
            <a:chOff x="5271203" y="2679954"/>
            <a:chExt cx="3600400" cy="2746436"/>
          </a:xfrm>
        </p:grpSpPr>
        <p:cxnSp>
          <p:nvCxnSpPr>
            <p:cNvPr id="89" name="直線コネクタ 88"/>
            <p:cNvCxnSpPr/>
            <p:nvPr/>
          </p:nvCxnSpPr>
          <p:spPr bwMode="auto">
            <a:xfrm>
              <a:off x="8259535"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0" name="円/楕円 89"/>
            <p:cNvSpPr/>
            <p:nvPr/>
          </p:nvSpPr>
          <p:spPr bwMode="auto">
            <a:xfrm>
              <a:off x="7935499"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3" name="直線コネクタ 92"/>
            <p:cNvCxnSpPr/>
            <p:nvPr/>
          </p:nvCxnSpPr>
          <p:spPr bwMode="auto">
            <a:xfrm>
              <a:off x="7467447"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4" name="円/楕円 93"/>
            <p:cNvSpPr/>
            <p:nvPr/>
          </p:nvSpPr>
          <p:spPr bwMode="auto">
            <a:xfrm>
              <a:off x="7143411"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5" name="直線コネクタ 94"/>
            <p:cNvCxnSpPr/>
            <p:nvPr/>
          </p:nvCxnSpPr>
          <p:spPr bwMode="auto">
            <a:xfrm>
              <a:off x="6675359"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6" name="円/楕円 95"/>
            <p:cNvSpPr/>
            <p:nvPr/>
          </p:nvSpPr>
          <p:spPr bwMode="auto">
            <a:xfrm>
              <a:off x="6351323"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7" name="直線コネクタ 96"/>
            <p:cNvCxnSpPr/>
            <p:nvPr/>
          </p:nvCxnSpPr>
          <p:spPr bwMode="auto">
            <a:xfrm>
              <a:off x="5883271" y="3004843"/>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8" name="円/楕円 97"/>
            <p:cNvSpPr/>
            <p:nvPr/>
          </p:nvSpPr>
          <p:spPr bwMode="auto">
            <a:xfrm>
              <a:off x="5559235" y="2680807"/>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9" name="直線コネクタ 98"/>
            <p:cNvCxnSpPr/>
            <p:nvPr/>
          </p:nvCxnSpPr>
          <p:spPr bwMode="auto">
            <a:xfrm>
              <a:off x="7860950"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0" name="円/楕円 99"/>
            <p:cNvSpPr/>
            <p:nvPr/>
          </p:nvSpPr>
          <p:spPr bwMode="auto">
            <a:xfrm>
              <a:off x="7536914"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01" name="直線コネクタ 100"/>
            <p:cNvCxnSpPr/>
            <p:nvPr/>
          </p:nvCxnSpPr>
          <p:spPr bwMode="auto">
            <a:xfrm>
              <a:off x="7014522"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2" name="円/楕円 101"/>
            <p:cNvSpPr/>
            <p:nvPr/>
          </p:nvSpPr>
          <p:spPr bwMode="auto">
            <a:xfrm>
              <a:off x="6690486"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3" name="角丸四角形 102"/>
            <p:cNvSpPr/>
            <p:nvPr/>
          </p:nvSpPr>
          <p:spPr bwMode="auto">
            <a:xfrm>
              <a:off x="5271203" y="3753476"/>
              <a:ext cx="3600400" cy="647219"/>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smtClean="0">
                  <a:ln>
                    <a:noFill/>
                  </a:ln>
                  <a:solidFill>
                    <a:schemeClr val="bg1"/>
                  </a:solidFill>
                  <a:effectLst/>
                  <a:latin typeface="+mn-lt"/>
                  <a:ea typeface="+mn-ea"/>
                </a:rPr>
                <a:t>ESB</a:t>
              </a:r>
              <a:endParaRPr kumimoji="0" lang="ja-JP" altLang="en-US" sz="2800" b="0" i="0" u="none" strike="noStrike" cap="none" normalizeH="0" smtClean="0">
                <a:ln>
                  <a:noFill/>
                </a:ln>
                <a:solidFill>
                  <a:schemeClr val="bg1"/>
                </a:solidFill>
                <a:effectLst/>
                <a:latin typeface="+mn-lt"/>
                <a:ea typeface="+mn-ea"/>
              </a:endParaRPr>
            </a:p>
          </p:txBody>
        </p:sp>
      </p:grpSp>
      <p:sp>
        <p:nvSpPr>
          <p:cNvPr id="14" name="星 32 13"/>
          <p:cNvSpPr/>
          <p:nvPr/>
        </p:nvSpPr>
        <p:spPr bwMode="auto">
          <a:xfrm>
            <a:off x="1153188" y="2096758"/>
            <a:ext cx="6408712" cy="3528392"/>
          </a:xfrm>
          <a:prstGeom prst="star32">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b="0" i="0" u="none" strike="noStrike" cap="none" normalizeH="0" dirty="0" smtClean="0">
                <a:ln>
                  <a:noFill/>
                </a:ln>
                <a:solidFill>
                  <a:schemeClr val="bg1"/>
                </a:solidFill>
                <a:effectLst/>
                <a:latin typeface="+mn-lt"/>
                <a:ea typeface="+mn-ea"/>
              </a:rPr>
              <a:t>EAI</a:t>
            </a:r>
            <a:r>
              <a:rPr kumimoji="0" lang="ja-JP" altLang="en-US" sz="4000" b="0" i="0" u="none" strike="noStrike" cap="none" normalizeH="0" dirty="0" smtClean="0">
                <a:ln>
                  <a:noFill/>
                </a:ln>
                <a:solidFill>
                  <a:schemeClr val="bg1"/>
                </a:solidFill>
                <a:effectLst/>
                <a:latin typeface="+mn-lt"/>
                <a:ea typeface="+mn-ea"/>
              </a:rPr>
              <a:t>と</a:t>
            </a:r>
            <a:r>
              <a:rPr kumimoji="0" lang="en-US" altLang="ja-JP" sz="4000" b="0" i="0" u="none" strike="noStrike" cap="none" normalizeH="0" dirty="0" smtClean="0">
                <a:ln>
                  <a:noFill/>
                </a:ln>
                <a:solidFill>
                  <a:schemeClr val="bg1"/>
                </a:solidFill>
                <a:effectLst/>
                <a:latin typeface="+mn-lt"/>
                <a:ea typeface="+mn-ea"/>
              </a:rPr>
              <a:t>ESB</a:t>
            </a:r>
            <a:r>
              <a:rPr kumimoji="0" lang="ja-JP" altLang="en-US" sz="4000" b="0" i="0" u="none" strike="noStrike" cap="none" normalizeH="0" dirty="0" smtClean="0">
                <a:ln>
                  <a:noFill/>
                </a:ln>
                <a:solidFill>
                  <a:schemeClr val="bg1"/>
                </a:solidFill>
                <a:effectLst/>
                <a:latin typeface="+mn-lt"/>
                <a:ea typeface="+mn-ea"/>
              </a:rPr>
              <a:t>の違いは無くなりつつある</a:t>
            </a:r>
          </a:p>
        </p:txBody>
      </p:sp>
    </p:spTree>
    <p:extLst>
      <p:ext uri="{BB962C8B-B14F-4D97-AF65-F5344CB8AC3E}">
        <p14:creationId xmlns:p14="http://schemas.microsoft.com/office/powerpoint/2010/main" val="22681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p:cTn id="40" dur="500" fill="hold"/>
                                        <p:tgtEl>
                                          <p:spTgt spid="108"/>
                                        </p:tgtEl>
                                        <p:attrNameLst>
                                          <p:attrName>ppt_w</p:attrName>
                                        </p:attrNameLst>
                                      </p:cBhvr>
                                      <p:tavLst>
                                        <p:tav tm="0">
                                          <p:val>
                                            <p:fltVal val="0"/>
                                          </p:val>
                                        </p:tav>
                                        <p:tav tm="100000">
                                          <p:val>
                                            <p:strVal val="#ppt_w"/>
                                          </p:val>
                                        </p:tav>
                                      </p:tavLst>
                                    </p:anim>
                                    <p:anim calcmode="lin" valueType="num">
                                      <p:cBhvr>
                                        <p:cTn id="41" dur="500" fill="hold"/>
                                        <p:tgtEl>
                                          <p:spTgt spid="108"/>
                                        </p:tgtEl>
                                        <p:attrNameLst>
                                          <p:attrName>ppt_h</p:attrName>
                                        </p:attrNameLst>
                                      </p:cBhvr>
                                      <p:tavLst>
                                        <p:tav tm="0">
                                          <p:val>
                                            <p:fltVal val="0"/>
                                          </p:val>
                                        </p:tav>
                                        <p:tav tm="100000">
                                          <p:val>
                                            <p:strVal val="#ppt_h"/>
                                          </p:val>
                                        </p:tav>
                                      </p:tavLst>
                                    </p:anim>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2" grpId="0" animBg="1"/>
      <p:bldP spid="51" grpId="0" animBg="1"/>
      <p:bldP spid="52"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ERP</a:t>
            </a:r>
            <a:r>
              <a:rPr kumimoji="1" lang="ja-JP" altLang="en-US" dirty="0" smtClean="0"/>
              <a:t>の今後</a:t>
            </a:r>
            <a:endParaRPr kumimoji="1" lang="ja-JP" altLang="en-US" dirty="0"/>
          </a:p>
        </p:txBody>
      </p:sp>
    </p:spTree>
    <p:extLst>
      <p:ext uri="{BB962C8B-B14F-4D97-AF65-F5344CB8AC3E}">
        <p14:creationId xmlns:p14="http://schemas.microsoft.com/office/powerpoint/2010/main" val="300292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a:t>
            </a:r>
            <a:r>
              <a:rPr kumimoji="1" lang="en-US" altLang="ja-JP" sz="2800" dirty="0" smtClean="0"/>
              <a:t>ERP</a:t>
            </a:r>
            <a:r>
              <a:rPr kumimoji="1" lang="ja-JP" altLang="en-US" sz="2800" dirty="0" smtClean="0"/>
              <a:t>」と「</a:t>
            </a:r>
            <a:r>
              <a:rPr kumimoji="1" lang="en-US" altLang="ja-JP" sz="2800" dirty="0" smtClean="0"/>
              <a:t>ERP</a:t>
            </a:r>
            <a:r>
              <a:rPr kumimoji="1" lang="ja-JP" altLang="en-US" sz="2800" dirty="0" smtClean="0"/>
              <a:t>システム」と「</a:t>
            </a:r>
            <a:r>
              <a:rPr kumimoji="1" lang="en-US" altLang="ja-JP" sz="2800" dirty="0" smtClean="0"/>
              <a:t>ERP</a:t>
            </a:r>
            <a:r>
              <a:rPr kumimoji="1" lang="ja-JP" altLang="en-US" sz="2800" dirty="0" smtClean="0"/>
              <a:t>パッケージ」</a:t>
            </a:r>
            <a:endParaRPr kumimoji="1" lang="ja-JP" altLang="en-US" sz="2800" dirty="0"/>
          </a:p>
        </p:txBody>
      </p:sp>
      <p:sp>
        <p:nvSpPr>
          <p:cNvPr id="3" name="角丸四角形 2"/>
          <p:cNvSpPr/>
          <p:nvPr/>
        </p:nvSpPr>
        <p:spPr bwMode="auto">
          <a:xfrm>
            <a:off x="755576" y="1628106"/>
            <a:ext cx="5760640" cy="4176464"/>
          </a:xfrm>
          <a:prstGeom prst="roundRect">
            <a:avLst>
              <a:gd name="adj" fmla="val 3369"/>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sp>
        <p:nvSpPr>
          <p:cNvPr id="8" name="テキスト ボックス 7"/>
          <p:cNvSpPr txBox="1"/>
          <p:nvPr/>
        </p:nvSpPr>
        <p:spPr>
          <a:xfrm>
            <a:off x="971600" y="1772122"/>
            <a:ext cx="2820591" cy="400110"/>
          </a:xfrm>
          <a:prstGeom prst="rect">
            <a:avLst/>
          </a:prstGeom>
          <a:noFill/>
        </p:spPr>
        <p:txBody>
          <a:bodyPr wrap="none" rtlCol="0">
            <a:spAutoFit/>
          </a:bodyPr>
          <a:lstStyle/>
          <a:p>
            <a:r>
              <a:rPr kumimoji="1" lang="en-US" altLang="ja-JP" sz="2000" dirty="0" smtClean="0">
                <a:solidFill>
                  <a:srgbClr val="FFFFFF"/>
                </a:solidFill>
              </a:rPr>
              <a:t>ERP</a:t>
            </a:r>
            <a:r>
              <a:rPr kumimoji="1" lang="en-US" altLang="ja-JP" dirty="0" smtClean="0">
                <a:solidFill>
                  <a:srgbClr val="FFFFFF"/>
                </a:solidFill>
              </a:rPr>
              <a:t> </a:t>
            </a:r>
            <a:r>
              <a:rPr kumimoji="1" lang="en-US" altLang="ja-JP" sz="1200" dirty="0" smtClean="0">
                <a:solidFill>
                  <a:srgbClr val="FFFFFF"/>
                </a:solidFill>
              </a:rPr>
              <a:t>Enterprise Recourse Planning</a:t>
            </a:r>
            <a:endParaRPr kumimoji="1" lang="ja-JP" altLang="en-US" sz="1200" dirty="0">
              <a:solidFill>
                <a:srgbClr val="FFFFFF"/>
              </a:solidFill>
            </a:endParaRPr>
          </a:p>
        </p:txBody>
      </p:sp>
      <p:sp>
        <p:nvSpPr>
          <p:cNvPr id="12" name="テキスト ボックス 11"/>
          <p:cNvSpPr txBox="1"/>
          <p:nvPr/>
        </p:nvSpPr>
        <p:spPr>
          <a:xfrm>
            <a:off x="971600" y="2132162"/>
            <a:ext cx="5294238" cy="584776"/>
          </a:xfrm>
          <a:prstGeom prst="rect">
            <a:avLst/>
          </a:prstGeom>
          <a:noFill/>
        </p:spPr>
        <p:txBody>
          <a:bodyPr wrap="none" rtlCol="0">
            <a:spAutoFit/>
          </a:bodyPr>
          <a:lstStyle/>
          <a:p>
            <a:r>
              <a:rPr kumimoji="1" lang="ja-JP" altLang="en-US" sz="1600" dirty="0" smtClean="0">
                <a:solidFill>
                  <a:srgbClr val="FFFFFF"/>
                </a:solidFill>
              </a:rPr>
              <a:t>ヒト・モノ・カネといった経営資源を統合的に管理するために</a:t>
            </a:r>
            <a:endParaRPr kumimoji="1" lang="en-US" altLang="ja-JP" sz="1600" dirty="0" smtClean="0">
              <a:solidFill>
                <a:srgbClr val="FFFFFF"/>
              </a:solidFill>
            </a:endParaRPr>
          </a:p>
          <a:p>
            <a:r>
              <a:rPr kumimoji="1" lang="ja-JP" altLang="en-US" sz="1600" dirty="0" smtClean="0">
                <a:solidFill>
                  <a:srgbClr val="FFFFFF"/>
                </a:solidFill>
              </a:rPr>
              <a:t>全体最適な業務プロセスを構築し効率化を目指す</a:t>
            </a:r>
            <a:r>
              <a:rPr kumimoji="1" lang="ja-JP" altLang="en-US" sz="1600" b="1" u="sng" dirty="0" smtClean="0">
                <a:solidFill>
                  <a:srgbClr val="FFFFFF"/>
                </a:solidFill>
              </a:rPr>
              <a:t>経営手法</a:t>
            </a:r>
            <a:endParaRPr kumimoji="1" lang="ja-JP" altLang="en-US" sz="1600" b="1" u="sng" dirty="0">
              <a:solidFill>
                <a:srgbClr val="FFFFFF"/>
              </a:solidFill>
            </a:endParaRPr>
          </a:p>
        </p:txBody>
      </p:sp>
      <p:grpSp>
        <p:nvGrpSpPr>
          <p:cNvPr id="21" name="図形グループ 20"/>
          <p:cNvGrpSpPr/>
          <p:nvPr/>
        </p:nvGrpSpPr>
        <p:grpSpPr>
          <a:xfrm>
            <a:off x="899592" y="2852242"/>
            <a:ext cx="3312368" cy="1368152"/>
            <a:chOff x="827584" y="2780928"/>
            <a:chExt cx="3312368" cy="1368152"/>
          </a:xfrm>
        </p:grpSpPr>
        <p:sp>
          <p:nvSpPr>
            <p:cNvPr id="4" name="角丸四角形 3"/>
            <p:cNvSpPr/>
            <p:nvPr/>
          </p:nvSpPr>
          <p:spPr bwMode="auto">
            <a:xfrm>
              <a:off x="827584" y="2780928"/>
              <a:ext cx="3312368" cy="1368152"/>
            </a:xfrm>
            <a:prstGeom prst="roundRect">
              <a:avLst>
                <a:gd name="adj" fmla="val 11376"/>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sp>
          <p:nvSpPr>
            <p:cNvPr id="9" name="テキスト ボックス 8"/>
            <p:cNvSpPr txBox="1"/>
            <p:nvPr/>
          </p:nvSpPr>
          <p:spPr>
            <a:xfrm>
              <a:off x="899592" y="2924944"/>
              <a:ext cx="1718414" cy="400110"/>
            </a:xfrm>
            <a:prstGeom prst="rect">
              <a:avLst/>
            </a:prstGeom>
            <a:noFill/>
          </p:spPr>
          <p:txBody>
            <a:bodyPr wrap="none" rtlCol="0">
              <a:spAutoFit/>
            </a:bodyPr>
            <a:lstStyle/>
            <a:p>
              <a:r>
                <a:rPr kumimoji="1" lang="en-US" altLang="ja-JP" sz="2000" dirty="0" smtClean="0">
                  <a:solidFill>
                    <a:srgbClr val="FFFFFF"/>
                  </a:solidFill>
                </a:rPr>
                <a:t>ERP </a:t>
              </a:r>
              <a:r>
                <a:rPr kumimoji="1" lang="ja-JP" altLang="en-US" sz="2000" dirty="0" smtClean="0">
                  <a:solidFill>
                    <a:srgbClr val="FFFFFF"/>
                  </a:solidFill>
                </a:rPr>
                <a:t>システム</a:t>
              </a:r>
              <a:endParaRPr kumimoji="1" lang="ja-JP" altLang="en-US" sz="2000" dirty="0">
                <a:solidFill>
                  <a:srgbClr val="FFFFFF"/>
                </a:solidFill>
              </a:endParaRPr>
            </a:p>
          </p:txBody>
        </p:sp>
        <p:sp>
          <p:nvSpPr>
            <p:cNvPr id="13" name="テキスト ボックス 12"/>
            <p:cNvSpPr txBox="1"/>
            <p:nvPr/>
          </p:nvSpPr>
          <p:spPr>
            <a:xfrm>
              <a:off x="899592" y="3284984"/>
              <a:ext cx="2983008" cy="584776"/>
            </a:xfrm>
            <a:prstGeom prst="rect">
              <a:avLst/>
            </a:prstGeom>
            <a:noFill/>
          </p:spPr>
          <p:txBody>
            <a:bodyPr wrap="none" rtlCol="0">
              <a:spAutoFit/>
            </a:bodyPr>
            <a:lstStyle/>
            <a:p>
              <a:r>
                <a:rPr kumimoji="1" lang="ja-JP" altLang="en-US" sz="1600" dirty="0" smtClean="0">
                  <a:solidFill>
                    <a:srgbClr val="FFFFFF"/>
                  </a:solidFill>
                </a:rPr>
                <a:t>企業毎の</a:t>
              </a:r>
              <a:r>
                <a:rPr kumimoji="1" lang="en-US" altLang="ja-JP" sz="1600" dirty="0" smtClean="0">
                  <a:solidFill>
                    <a:srgbClr val="FFFFFF"/>
                  </a:solidFill>
                </a:rPr>
                <a:t>ERP</a:t>
              </a:r>
              <a:r>
                <a:rPr kumimoji="1" lang="ja-JP" altLang="en-US" sz="1600" dirty="0" smtClean="0">
                  <a:solidFill>
                    <a:srgbClr val="FFFFFF"/>
                  </a:solidFill>
                </a:rPr>
                <a:t>を実現するための</a:t>
              </a:r>
            </a:p>
            <a:p>
              <a:r>
                <a:rPr lang="ja-JP" altLang="en-US" sz="1600" u="sng" dirty="0" smtClean="0">
                  <a:solidFill>
                    <a:srgbClr val="FFFFFF"/>
                  </a:solidFill>
                </a:rPr>
                <a:t>個別の情報システム</a:t>
              </a:r>
              <a:endParaRPr kumimoji="1" lang="ja-JP" altLang="en-US" sz="1600" u="sng" dirty="0">
                <a:solidFill>
                  <a:srgbClr val="FFFFFF"/>
                </a:solidFill>
              </a:endParaRPr>
            </a:p>
          </p:txBody>
        </p:sp>
      </p:grpSp>
      <p:grpSp>
        <p:nvGrpSpPr>
          <p:cNvPr id="19" name="図形グループ 18"/>
          <p:cNvGrpSpPr/>
          <p:nvPr/>
        </p:nvGrpSpPr>
        <p:grpSpPr>
          <a:xfrm>
            <a:off x="899592" y="2852242"/>
            <a:ext cx="7632848" cy="2736304"/>
            <a:chOff x="827584" y="2780928"/>
            <a:chExt cx="7632848" cy="2736304"/>
          </a:xfrm>
        </p:grpSpPr>
        <p:sp>
          <p:nvSpPr>
            <p:cNvPr id="5" name="角丸四角形 4"/>
            <p:cNvSpPr/>
            <p:nvPr/>
          </p:nvSpPr>
          <p:spPr bwMode="auto">
            <a:xfrm>
              <a:off x="827584" y="4581128"/>
              <a:ext cx="7632848" cy="936104"/>
            </a:xfrm>
            <a:prstGeom prst="roundRect">
              <a:avLst>
                <a:gd name="adj" fmla="val 11376"/>
              </a:avLst>
            </a:prstGeom>
            <a:solidFill>
              <a:srgbClr val="33CC3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FFFFFF"/>
                </a:solidFill>
                <a:effectLst/>
                <a:latin typeface="+mn-lt"/>
                <a:ea typeface="+mn-ea"/>
              </a:endParaRPr>
            </a:p>
          </p:txBody>
        </p:sp>
        <p:sp>
          <p:nvSpPr>
            <p:cNvPr id="10" name="テキスト ボックス 9"/>
            <p:cNvSpPr txBox="1"/>
            <p:nvPr/>
          </p:nvSpPr>
          <p:spPr>
            <a:xfrm>
              <a:off x="899592" y="4716432"/>
              <a:ext cx="1938827" cy="400110"/>
            </a:xfrm>
            <a:prstGeom prst="rect">
              <a:avLst/>
            </a:prstGeom>
            <a:noFill/>
          </p:spPr>
          <p:txBody>
            <a:bodyPr wrap="none" rtlCol="0">
              <a:spAutoFit/>
            </a:bodyPr>
            <a:lstStyle/>
            <a:p>
              <a:r>
                <a:rPr kumimoji="1" lang="en-US" altLang="ja-JP" sz="2000" dirty="0" smtClean="0">
                  <a:solidFill>
                    <a:srgbClr val="FFFFFF"/>
                  </a:solidFill>
                </a:rPr>
                <a:t>ERP </a:t>
              </a:r>
              <a:r>
                <a:rPr kumimoji="1" lang="ja-JP" altLang="en-US" sz="2000" dirty="0" smtClean="0">
                  <a:solidFill>
                    <a:srgbClr val="FFFFFF"/>
                  </a:solidFill>
                </a:rPr>
                <a:t>パッケージ</a:t>
              </a:r>
              <a:endParaRPr kumimoji="1" lang="ja-JP" altLang="en-US" sz="2000" dirty="0">
                <a:solidFill>
                  <a:srgbClr val="FFFFFF"/>
                </a:solidFill>
              </a:endParaRPr>
            </a:p>
          </p:txBody>
        </p:sp>
        <p:sp>
          <p:nvSpPr>
            <p:cNvPr id="11" name="テキスト ボックス 10"/>
            <p:cNvSpPr txBox="1"/>
            <p:nvPr/>
          </p:nvSpPr>
          <p:spPr>
            <a:xfrm>
              <a:off x="899592" y="5076472"/>
              <a:ext cx="6598281" cy="338554"/>
            </a:xfrm>
            <a:prstGeom prst="rect">
              <a:avLst/>
            </a:prstGeom>
            <a:noFill/>
          </p:spPr>
          <p:txBody>
            <a:bodyPr wrap="none" rtlCol="0">
              <a:spAutoFit/>
            </a:bodyPr>
            <a:lstStyle/>
            <a:p>
              <a:r>
                <a:rPr kumimoji="1" lang="ja-JP" altLang="en-US" sz="1600" dirty="0" smtClean="0">
                  <a:solidFill>
                    <a:srgbClr val="FFFFFF"/>
                  </a:solidFill>
                </a:rPr>
                <a:t>あるべき姿の</a:t>
              </a:r>
              <a:r>
                <a:rPr lang="ja-JP" altLang="en-US" sz="1600" dirty="0" smtClean="0">
                  <a:solidFill>
                    <a:srgbClr val="FFFFFF"/>
                  </a:solidFill>
                </a:rPr>
                <a:t>業務プロセスをひな形とした</a:t>
              </a:r>
              <a:r>
                <a:rPr lang="ja-JP" altLang="en-US" sz="1600" b="1" u="sng" dirty="0" smtClean="0">
                  <a:solidFill>
                    <a:srgbClr val="FFFFFF"/>
                  </a:solidFill>
                </a:rPr>
                <a:t>パッケージ化された情報システム</a:t>
              </a:r>
              <a:endParaRPr kumimoji="1" lang="ja-JP" altLang="en-US" sz="1600" b="1" u="sng" dirty="0">
                <a:solidFill>
                  <a:srgbClr val="FFFFFF"/>
                </a:solidFill>
              </a:endParaRPr>
            </a:p>
          </p:txBody>
        </p:sp>
        <p:grpSp>
          <p:nvGrpSpPr>
            <p:cNvPr id="16" name="図形グループ 15"/>
            <p:cNvGrpSpPr/>
            <p:nvPr/>
          </p:nvGrpSpPr>
          <p:grpSpPr>
            <a:xfrm>
              <a:off x="4211960" y="2780928"/>
              <a:ext cx="1944216" cy="1872208"/>
              <a:chOff x="4211960" y="2780928"/>
              <a:chExt cx="1944216" cy="1872208"/>
            </a:xfrm>
          </p:grpSpPr>
          <p:sp>
            <p:nvSpPr>
              <p:cNvPr id="14" name="曲折矢印 13"/>
              <p:cNvSpPr/>
              <p:nvPr/>
            </p:nvSpPr>
            <p:spPr bwMode="auto">
              <a:xfrm rot="5400000">
                <a:off x="4247964" y="3176972"/>
                <a:ext cx="1440160" cy="1512168"/>
              </a:xfrm>
              <a:prstGeom prst="ben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角丸四角形 6"/>
              <p:cNvSpPr/>
              <p:nvPr/>
            </p:nvSpPr>
            <p:spPr bwMode="auto">
              <a:xfrm>
                <a:off x="4427984" y="2780928"/>
                <a:ext cx="1728192" cy="1368152"/>
              </a:xfrm>
              <a:prstGeom prst="roundRect">
                <a:avLst>
                  <a:gd name="adj" fmla="val 11376"/>
                </a:avLst>
              </a:prstGeom>
              <a:solidFill>
                <a:srgbClr val="FF6600">
                  <a:alpha val="68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rgbClr val="FFFFFF"/>
                    </a:solidFill>
                    <a:effectLst/>
                    <a:latin typeface="+mn-lt"/>
                    <a:ea typeface="+mn-ea"/>
                  </a:rPr>
                  <a:t>業務分析や業務プロセスの標準化</a:t>
                </a:r>
                <a:r>
                  <a:rPr kumimoji="0" lang="en-US" altLang="ja-JP" sz="1400" b="0" i="0" u="none" strike="noStrike" cap="none" normalizeH="0" dirty="0" smtClean="0">
                    <a:ln>
                      <a:noFill/>
                    </a:ln>
                    <a:solidFill>
                      <a:srgbClr val="FFFFFF"/>
                    </a:solidFill>
                    <a:effectLst/>
                    <a:latin typeface="+mn-lt"/>
                    <a:ea typeface="+mn-ea"/>
                  </a:rPr>
                  <a:t>(BPR/BPM)</a:t>
                </a:r>
                <a:r>
                  <a:rPr kumimoji="0" lang="ja-JP" altLang="en-US" sz="1400" b="0" i="0" u="none" strike="noStrike" cap="none" normalizeH="0" dirty="0" smtClean="0">
                    <a:ln>
                      <a:noFill/>
                    </a:ln>
                    <a:solidFill>
                      <a:srgbClr val="FFFFFF"/>
                    </a:solidFill>
                    <a:effectLst/>
                    <a:latin typeface="+mn-lt"/>
                    <a:ea typeface="+mn-ea"/>
                  </a:rPr>
                  <a:t>に手間やコストがかかり、実現が困難</a:t>
                </a:r>
              </a:p>
            </p:txBody>
          </p:sp>
        </p:grpSp>
      </p:grpSp>
      <p:grpSp>
        <p:nvGrpSpPr>
          <p:cNvPr id="20" name="図形グループ 19"/>
          <p:cNvGrpSpPr/>
          <p:nvPr/>
        </p:nvGrpSpPr>
        <p:grpSpPr>
          <a:xfrm>
            <a:off x="6300192" y="2060154"/>
            <a:ext cx="2232248" cy="2520280"/>
            <a:chOff x="6228184" y="1988840"/>
            <a:chExt cx="2232248" cy="2520280"/>
          </a:xfrm>
        </p:grpSpPr>
        <p:sp>
          <p:nvSpPr>
            <p:cNvPr id="15" name="曲折矢印 14"/>
            <p:cNvSpPr/>
            <p:nvPr/>
          </p:nvSpPr>
          <p:spPr bwMode="auto">
            <a:xfrm flipH="1">
              <a:off x="6228184" y="1988840"/>
              <a:ext cx="1512168" cy="2520280"/>
            </a:xfrm>
            <a:prstGeom prst="bentArrow">
              <a:avLst/>
            </a:prstGeom>
            <a:solidFill>
              <a:srgbClr val="FF6FC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角丸四角形 5"/>
            <p:cNvSpPr/>
            <p:nvPr/>
          </p:nvSpPr>
          <p:spPr bwMode="auto">
            <a:xfrm>
              <a:off x="6732240" y="2780928"/>
              <a:ext cx="1728192" cy="1368152"/>
            </a:xfrm>
            <a:prstGeom prst="roundRect">
              <a:avLst>
                <a:gd name="adj" fmla="val 11376"/>
              </a:avLst>
            </a:prstGeom>
            <a:solidFill>
              <a:srgbClr val="FF6600">
                <a:alpha val="68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rgbClr val="FFFFFF"/>
                  </a:solidFill>
                  <a:effectLst/>
                  <a:latin typeface="+mn-lt"/>
                  <a:ea typeface="+mn-ea"/>
                </a:rPr>
                <a:t>あるべき姿のひな形を使って、</a:t>
              </a:r>
              <a:r>
                <a:rPr kumimoji="0" lang="ja-JP" altLang="en-US" sz="1400" dirty="0" smtClean="0">
                  <a:solidFill>
                    <a:srgbClr val="FFFFFF"/>
                  </a:solidFill>
                  <a:latin typeface="+mn-lt"/>
                  <a:ea typeface="+mn-ea"/>
                </a:rPr>
                <a:t>経営や業務の全体最適化を加速</a:t>
              </a:r>
              <a:endParaRPr kumimoji="0" lang="ja-JP" altLang="en-US" sz="1400" b="0" i="0" u="none" strike="noStrike" cap="none" normalizeH="0" dirty="0" smtClean="0">
                <a:ln>
                  <a:noFill/>
                </a:ln>
                <a:solidFill>
                  <a:srgbClr val="FFFFFF"/>
                </a:solidFill>
                <a:effectLst/>
                <a:latin typeface="+mn-lt"/>
                <a:ea typeface="+mn-ea"/>
              </a:endParaRPr>
            </a:p>
          </p:txBody>
        </p:sp>
      </p:grpSp>
    </p:spTree>
    <p:extLst>
      <p:ext uri="{BB962C8B-B14F-4D97-AF65-F5344CB8AC3E}">
        <p14:creationId xmlns:p14="http://schemas.microsoft.com/office/powerpoint/2010/main" val="23852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クラウド</a:t>
            </a:r>
            <a:r>
              <a:rPr kumimoji="1" lang="en-US" altLang="ja-JP" dirty="0" smtClean="0"/>
              <a:t>ERP/</a:t>
            </a:r>
            <a:r>
              <a:rPr kumimoji="1" lang="ja-JP" altLang="en-US" dirty="0" smtClean="0"/>
              <a:t>ハイブリッド</a:t>
            </a:r>
            <a:r>
              <a:rPr kumimoji="1" lang="en-US" altLang="ja-JP" dirty="0" smtClean="0"/>
              <a:t>ERP</a:t>
            </a:r>
            <a:endParaRPr kumimoji="1" lang="ja-JP" altLang="en-US" dirty="0"/>
          </a:p>
        </p:txBody>
      </p:sp>
      <p:sp>
        <p:nvSpPr>
          <p:cNvPr id="5" name="角丸四角形 4"/>
          <p:cNvSpPr/>
          <p:nvPr/>
        </p:nvSpPr>
        <p:spPr bwMode="auto">
          <a:xfrm>
            <a:off x="539552" y="1319742"/>
            <a:ext cx="7920880"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smtClean="0">
                <a:ln>
                  <a:noFill/>
                </a:ln>
                <a:solidFill>
                  <a:schemeClr val="bg1"/>
                </a:solidFill>
                <a:effectLst/>
                <a:latin typeface="+mn-lt"/>
                <a:ea typeface="+mn-ea"/>
              </a:rPr>
              <a:t>クラウド</a:t>
            </a:r>
            <a:r>
              <a:rPr kumimoji="0" lang="en-US" altLang="ja-JP" sz="2800" b="0" i="0" u="none" strike="noStrike" cap="none" normalizeH="0" smtClean="0">
                <a:ln>
                  <a:noFill/>
                </a:ln>
                <a:solidFill>
                  <a:schemeClr val="bg1"/>
                </a:solidFill>
                <a:effectLst/>
                <a:latin typeface="+mn-lt"/>
                <a:ea typeface="+mn-ea"/>
              </a:rPr>
              <a:t>ERP</a:t>
            </a:r>
            <a:endParaRPr kumimoji="0" lang="ja-JP" altLang="en-US" sz="2800" b="0" i="0" u="none" strike="noStrike" cap="none" normalizeH="0" smtClean="0">
              <a:ln>
                <a:noFill/>
              </a:ln>
              <a:solidFill>
                <a:schemeClr val="bg1"/>
              </a:solidFill>
              <a:effectLst/>
              <a:latin typeface="+mn-lt"/>
              <a:ea typeface="+mn-ea"/>
            </a:endParaRPr>
          </a:p>
        </p:txBody>
      </p:sp>
      <p:sp>
        <p:nvSpPr>
          <p:cNvPr id="6" name="角丸四角形 5"/>
          <p:cNvSpPr/>
          <p:nvPr/>
        </p:nvSpPr>
        <p:spPr bwMode="auto">
          <a:xfrm>
            <a:off x="539552" y="2255846"/>
            <a:ext cx="2555776" cy="79208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smtClean="0">
                <a:ln>
                  <a:noFill/>
                </a:ln>
                <a:solidFill>
                  <a:schemeClr val="bg1"/>
                </a:solidFill>
                <a:effectLst/>
                <a:latin typeface="+mn-lt"/>
                <a:ea typeface="+mn-ea"/>
              </a:rPr>
              <a:t>SaaS</a:t>
            </a:r>
            <a:r>
              <a:rPr kumimoji="0" lang="ja-JP" altLang="en-US" sz="1600" b="0" i="0" u="none" strike="noStrike" cap="none" normalizeH="0" smtClean="0">
                <a:ln>
                  <a:noFill/>
                </a:ln>
                <a:solidFill>
                  <a:schemeClr val="bg1"/>
                </a:solidFill>
                <a:effectLst/>
                <a:latin typeface="+mn-lt"/>
                <a:ea typeface="+mn-ea"/>
              </a:rPr>
              <a:t>型</a:t>
            </a:r>
          </a:p>
        </p:txBody>
      </p:sp>
      <p:sp>
        <p:nvSpPr>
          <p:cNvPr id="8" name="角丸四角形 7"/>
          <p:cNvSpPr/>
          <p:nvPr/>
        </p:nvSpPr>
        <p:spPr bwMode="auto">
          <a:xfrm>
            <a:off x="3222104" y="2255846"/>
            <a:ext cx="5238328" cy="79208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smtClean="0">
                <a:ln>
                  <a:noFill/>
                </a:ln>
                <a:solidFill>
                  <a:schemeClr val="bg1"/>
                </a:solidFill>
                <a:effectLst/>
                <a:latin typeface="+mn-lt"/>
                <a:ea typeface="+mn-ea"/>
              </a:rPr>
              <a:t>ハイブリッド型</a:t>
            </a:r>
          </a:p>
        </p:txBody>
      </p:sp>
      <p:sp>
        <p:nvSpPr>
          <p:cNvPr id="9" name="角丸四角形 8"/>
          <p:cNvSpPr/>
          <p:nvPr/>
        </p:nvSpPr>
        <p:spPr bwMode="auto">
          <a:xfrm>
            <a:off x="539552" y="319195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SaaS</a:t>
            </a:r>
            <a:r>
              <a:rPr kumimoji="0" lang="ja-JP" altLang="en-US" sz="2000" b="0" i="0" u="none" strike="noStrike" cap="none" normalizeH="0" dirty="0" smtClean="0">
                <a:ln>
                  <a:noFill/>
                </a:ln>
                <a:solidFill>
                  <a:schemeClr val="bg1"/>
                </a:solidFill>
                <a:effectLst/>
                <a:latin typeface="+mn-lt"/>
                <a:ea typeface="+mn-ea"/>
              </a:rPr>
              <a:t>型で</a:t>
            </a:r>
            <a:r>
              <a:rPr kumimoji="0" lang="en-US" altLang="ja-JP" sz="2000" b="0" i="0" u="none" strike="noStrike" cap="none" normalizeH="0" dirty="0" smtClean="0">
                <a:ln>
                  <a:noFill/>
                </a:ln>
                <a:solidFill>
                  <a:schemeClr val="bg1"/>
                </a:solidFill>
                <a:effectLst/>
                <a:latin typeface="+mn-lt"/>
                <a:ea typeface="+mn-ea"/>
              </a:rPr>
              <a:t>ERP</a:t>
            </a:r>
            <a:r>
              <a:rPr kumimoji="0" lang="ja-JP" altLang="en-US" sz="2000" b="0" i="0" u="none" strike="noStrike" cap="none" normalizeH="0" dirty="0" smtClean="0">
                <a:ln>
                  <a:noFill/>
                </a:ln>
                <a:solidFill>
                  <a:schemeClr val="bg1"/>
                </a:solidFill>
                <a:effectLst/>
                <a:latin typeface="+mn-lt"/>
                <a:ea typeface="+mn-ea"/>
              </a:rPr>
              <a:t>をサービスとして提供</a:t>
            </a:r>
            <a:endParaRPr kumimoji="0" lang="ja-JP" altLang="en-US" sz="20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539552" y="4136438"/>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容易な導入</a:t>
            </a:r>
            <a:endParaRPr kumimoji="0" lang="en-US" altLang="ja-JP" sz="20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低コスト</a:t>
            </a:r>
            <a:endParaRPr kumimoji="0" lang="en-US" altLang="ja-JP" sz="20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539552" y="5080926"/>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中堅・中小企業向け</a:t>
            </a:r>
          </a:p>
        </p:txBody>
      </p:sp>
      <p:sp>
        <p:nvSpPr>
          <p:cNvPr id="12" name="角丸四角形 11"/>
          <p:cNvSpPr/>
          <p:nvPr/>
        </p:nvSpPr>
        <p:spPr bwMode="auto">
          <a:xfrm>
            <a:off x="3222104" y="319195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本社はオンプレミス</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子会社は</a:t>
            </a:r>
            <a:r>
              <a:rPr kumimoji="0" lang="en-US" altLang="ja-JP" sz="2000" b="0" i="0" u="none" strike="noStrike" cap="none" normalizeH="0" dirty="0" smtClean="0">
                <a:ln>
                  <a:noFill/>
                </a:ln>
                <a:solidFill>
                  <a:schemeClr val="bg1"/>
                </a:solidFill>
                <a:effectLst/>
                <a:latin typeface="+mn-lt"/>
                <a:ea typeface="+mn-ea"/>
              </a:rPr>
              <a:t>SaaS</a:t>
            </a:r>
            <a:endParaRPr kumimoji="0" lang="ja-JP" altLang="en-US" sz="20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3222104" y="4136438"/>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コスト対効果の追求</a:t>
            </a:r>
            <a:endParaRPr kumimoji="0" lang="ja-JP" altLang="en-US" sz="2000" b="0" i="0" u="none" strike="noStrike" cap="none" normalizeH="0" dirty="0" smtClean="0">
              <a:ln>
                <a:noFill/>
              </a:ln>
              <a:solidFill>
                <a:schemeClr val="bg1"/>
              </a:solidFill>
              <a:effectLst/>
              <a:latin typeface="+mn-lt"/>
              <a:ea typeface="+mn-ea"/>
            </a:endParaRPr>
          </a:p>
        </p:txBody>
      </p:sp>
      <p:sp>
        <p:nvSpPr>
          <p:cNvPr id="14" name="角丸四角形 13"/>
          <p:cNvSpPr/>
          <p:nvPr/>
        </p:nvSpPr>
        <p:spPr bwMode="auto">
          <a:xfrm>
            <a:off x="3222104" y="5080926"/>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大企業・グローバル企業向け</a:t>
            </a:r>
            <a:endParaRPr kumimoji="0" lang="ja-JP" altLang="en-US" sz="2000" b="0" i="0" u="none" strike="noStrike" cap="none" normalizeH="0" dirty="0" smtClean="0">
              <a:ln>
                <a:noFill/>
              </a:ln>
              <a:solidFill>
                <a:schemeClr val="bg1"/>
              </a:solidFill>
              <a:effectLst/>
              <a:latin typeface="+mn-lt"/>
              <a:ea typeface="+mn-ea"/>
            </a:endParaRPr>
          </a:p>
        </p:txBody>
      </p:sp>
      <p:sp>
        <p:nvSpPr>
          <p:cNvPr id="15" name="角丸四角形 14"/>
          <p:cNvSpPr/>
          <p:nvPr/>
        </p:nvSpPr>
        <p:spPr bwMode="auto">
          <a:xfrm>
            <a:off x="5904656" y="3196208"/>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ERP</a:t>
            </a:r>
            <a:r>
              <a:rPr kumimoji="0" lang="ja-JP" altLang="en-US" sz="2000" b="0" i="0" u="none" strike="noStrike" cap="none" normalizeH="0" dirty="0" smtClean="0">
                <a:ln>
                  <a:noFill/>
                </a:ln>
                <a:solidFill>
                  <a:schemeClr val="bg1"/>
                </a:solidFill>
                <a:effectLst/>
                <a:latin typeface="+mn-lt"/>
                <a:ea typeface="+mn-ea"/>
              </a:rPr>
              <a:t>と外部サービスをマッシュアップ</a:t>
            </a:r>
            <a:endParaRPr kumimoji="0" lang="ja-JP" altLang="en-US" sz="2000" b="0" i="0" u="none" strike="noStrike" cap="none" normalizeH="0" dirty="0" smtClean="0">
              <a:ln>
                <a:noFill/>
              </a:ln>
              <a:solidFill>
                <a:schemeClr val="bg1"/>
              </a:solidFill>
              <a:effectLst/>
              <a:latin typeface="+mn-lt"/>
              <a:ea typeface="+mn-ea"/>
            </a:endParaRPr>
          </a:p>
        </p:txBody>
      </p:sp>
      <p:sp>
        <p:nvSpPr>
          <p:cNvPr id="16" name="角丸四角形 15"/>
          <p:cNvSpPr/>
          <p:nvPr/>
        </p:nvSpPr>
        <p:spPr bwMode="auto">
          <a:xfrm>
            <a:off x="5904656" y="4140696"/>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SOA</a:t>
            </a:r>
            <a:r>
              <a:rPr kumimoji="0" lang="ja-JP" altLang="en-US" sz="2000" b="0" i="0" u="none" strike="noStrike" cap="none" normalizeH="0" dirty="0" smtClean="0">
                <a:ln>
                  <a:noFill/>
                </a:ln>
                <a:solidFill>
                  <a:schemeClr val="bg1"/>
                </a:solidFill>
                <a:effectLst/>
                <a:latin typeface="+mn-lt"/>
                <a:ea typeface="+mn-ea"/>
              </a:rPr>
              <a:t>による自由な組み合わせ</a:t>
            </a:r>
            <a:endParaRPr kumimoji="0" lang="ja-JP" altLang="en-US" sz="2000" b="0" i="0" u="none" strike="noStrike" cap="none" normalizeH="0" dirty="0" smtClean="0">
              <a:ln>
                <a:noFill/>
              </a:ln>
              <a:solidFill>
                <a:schemeClr val="bg1"/>
              </a:solidFill>
              <a:effectLst/>
              <a:latin typeface="+mn-lt"/>
              <a:ea typeface="+mn-ea"/>
            </a:endParaRPr>
          </a:p>
        </p:txBody>
      </p:sp>
      <p:sp>
        <p:nvSpPr>
          <p:cNvPr id="17" name="角丸四角形 16"/>
          <p:cNvSpPr/>
          <p:nvPr/>
        </p:nvSpPr>
        <p:spPr bwMode="auto">
          <a:xfrm>
            <a:off x="5904656" y="5085184"/>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大企業・グローバル企業向け</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9075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Rimini Street</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596424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6025739" y="5877272"/>
            <a:ext cx="2520280" cy="576064"/>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Modify</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ea typeface="+mj-ea"/>
              </a:rPr>
              <a:t>(</a:t>
            </a:r>
            <a:r>
              <a:rPr kumimoji="0" lang="ja-JP" altLang="en-US" sz="1600" dirty="0" smtClean="0">
                <a:solidFill>
                  <a:schemeClr val="bg1"/>
                </a:solidFill>
                <a:ea typeface="+mj-ea"/>
              </a:rPr>
              <a:t>ソースコードの修正</a:t>
            </a:r>
            <a:r>
              <a:rPr kumimoji="0" lang="en-US" altLang="ja-JP" sz="1600" dirty="0" smtClean="0">
                <a:solidFill>
                  <a:schemeClr val="bg1"/>
                </a:solidFill>
                <a:ea typeface="+mj-ea"/>
              </a:rPr>
              <a:t>)</a:t>
            </a:r>
            <a:endParaRPr kumimoji="0" lang="en-US" altLang="ja-JP" sz="1600" i="0" u="none" strike="noStrike" cap="none" normalizeH="0" baseline="0" dirty="0" smtClean="0">
              <a:ln>
                <a:noFill/>
              </a:ln>
              <a:solidFill>
                <a:schemeClr val="bg1"/>
              </a:solidFill>
              <a:effectLst/>
              <a:ea typeface="+mj-ea"/>
            </a:endParaRPr>
          </a:p>
        </p:txBody>
      </p:sp>
      <p:sp>
        <p:nvSpPr>
          <p:cNvPr id="5" name="角丸四角形 4"/>
          <p:cNvSpPr/>
          <p:nvPr/>
        </p:nvSpPr>
        <p:spPr bwMode="auto">
          <a:xfrm>
            <a:off x="827584" y="5877272"/>
            <a:ext cx="2520280" cy="576064"/>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Customi</a:t>
            </a:r>
            <a:r>
              <a:rPr kumimoji="0" lang="en-US" altLang="ja-JP" sz="1600" dirty="0" smtClean="0">
                <a:solidFill>
                  <a:schemeClr val="bg1"/>
                </a:solidFill>
                <a:ea typeface="+mj-ea"/>
              </a:rPr>
              <a:t>ze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a:t>
            </a:r>
            <a:r>
              <a:rPr kumimoji="0" lang="ja-JP" altLang="en-US" sz="1600" i="0" u="none" strike="noStrike" cap="none" normalizeH="0" baseline="0" dirty="0" smtClean="0">
                <a:ln>
                  <a:noFill/>
                </a:ln>
                <a:solidFill>
                  <a:schemeClr val="bg1"/>
                </a:solidFill>
                <a:effectLst/>
                <a:ea typeface="+mj-ea"/>
              </a:rPr>
              <a:t>パラメータ設定</a:t>
            </a:r>
            <a:r>
              <a:rPr kumimoji="0" lang="en-US" altLang="ja-JP" sz="1600" i="0" u="none" strike="noStrike" cap="none" normalizeH="0" baseline="0" dirty="0" smtClean="0">
                <a:ln>
                  <a:noFill/>
                </a:ln>
                <a:solidFill>
                  <a:schemeClr val="bg1"/>
                </a:solidFill>
                <a:effectLst/>
                <a:ea typeface="+mj-ea"/>
              </a:rPr>
              <a:t>)</a:t>
            </a:r>
          </a:p>
        </p:txBody>
      </p:sp>
      <p:sp>
        <p:nvSpPr>
          <p:cNvPr id="6" name="角丸四角形 5"/>
          <p:cNvSpPr/>
          <p:nvPr/>
        </p:nvSpPr>
        <p:spPr bwMode="auto">
          <a:xfrm>
            <a:off x="3426661" y="5877272"/>
            <a:ext cx="2520280" cy="576064"/>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Add-On</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ea typeface="+mj-ea"/>
              </a:rPr>
              <a:t>(ABAP</a:t>
            </a:r>
            <a:r>
              <a:rPr kumimoji="0" lang="ja-JP" altLang="en-US" sz="1600" dirty="0" smtClean="0">
                <a:solidFill>
                  <a:schemeClr val="bg1"/>
                </a:solidFill>
                <a:ea typeface="+mj-ea"/>
              </a:rPr>
              <a:t>による開発</a:t>
            </a:r>
            <a:r>
              <a:rPr kumimoji="0" lang="en-US" altLang="ja-JP" sz="1600" dirty="0" smtClean="0">
                <a:solidFill>
                  <a:schemeClr val="bg1"/>
                </a:solidFill>
                <a:ea typeface="+mj-ea"/>
              </a:rPr>
              <a:t>)</a:t>
            </a:r>
            <a:endParaRPr kumimoji="0" lang="en-US" altLang="ja-JP" sz="1600" i="0" u="none" strike="noStrike" cap="none" normalizeH="0" baseline="0" dirty="0" smtClean="0">
              <a:ln>
                <a:noFill/>
              </a:ln>
              <a:solidFill>
                <a:schemeClr val="bg1"/>
              </a:solidFill>
              <a:effectLst/>
              <a:ea typeface="+mj-ea"/>
            </a:endParaRPr>
          </a:p>
        </p:txBody>
      </p:sp>
      <p:sp>
        <p:nvSpPr>
          <p:cNvPr id="7" name="角丸四角形 6"/>
          <p:cNvSpPr/>
          <p:nvPr/>
        </p:nvSpPr>
        <p:spPr bwMode="auto">
          <a:xfrm>
            <a:off x="827584" y="4889326"/>
            <a:ext cx="7709049" cy="411882"/>
          </a:xfrm>
          <a:prstGeom prst="roundRect">
            <a:avLst>
              <a:gd name="adj" fmla="val 0"/>
            </a:avLst>
          </a:prstGeom>
          <a:solidFill>
            <a:schemeClr val="accent3"/>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baseline="0" dirty="0" smtClean="0">
                <a:ln>
                  <a:noFill/>
                </a:ln>
                <a:solidFill>
                  <a:schemeClr val="bg1"/>
                </a:solidFill>
                <a:effectLst/>
                <a:ea typeface="+mj-ea"/>
              </a:rPr>
              <a:t>バージョンアップを固定して半額でサポート </a:t>
            </a:r>
            <a:r>
              <a:rPr kumimoji="0" lang="en-US" altLang="ja-JP" i="0" u="none" strike="noStrike" cap="none" normalizeH="0" baseline="0" dirty="0" smtClean="0">
                <a:ln>
                  <a:noFill/>
                </a:ln>
                <a:solidFill>
                  <a:schemeClr val="bg1"/>
                </a:solidFill>
                <a:effectLst/>
                <a:ea typeface="+mj-ea"/>
              </a:rPr>
              <a:t>(</a:t>
            </a:r>
            <a:r>
              <a:rPr kumimoji="0" lang="ja-JP" altLang="en-US" i="0" u="none" strike="noStrike" cap="none" normalizeH="0" baseline="0" dirty="0" smtClean="0">
                <a:ln>
                  <a:noFill/>
                </a:ln>
                <a:solidFill>
                  <a:schemeClr val="bg1"/>
                </a:solidFill>
                <a:effectLst/>
                <a:ea typeface="+mj-ea"/>
              </a:rPr>
              <a:t>最長</a:t>
            </a:r>
            <a:r>
              <a:rPr kumimoji="0" lang="en-US" altLang="ja-JP" i="0" u="none" strike="noStrike" cap="none" normalizeH="0" baseline="0" dirty="0" smtClean="0">
                <a:ln>
                  <a:noFill/>
                </a:ln>
                <a:solidFill>
                  <a:schemeClr val="bg1"/>
                </a:solidFill>
                <a:effectLst/>
                <a:ea typeface="+mj-ea"/>
              </a:rPr>
              <a:t>15</a:t>
            </a:r>
            <a:r>
              <a:rPr kumimoji="0" lang="ja-JP" altLang="en-US" i="0" u="none" strike="noStrike" cap="none" normalizeH="0" baseline="0" dirty="0" smtClean="0">
                <a:ln>
                  <a:noFill/>
                </a:ln>
                <a:solidFill>
                  <a:schemeClr val="bg1"/>
                </a:solidFill>
                <a:effectLst/>
                <a:ea typeface="+mj-ea"/>
              </a:rPr>
              <a:t>年間</a:t>
            </a:r>
            <a:r>
              <a:rPr kumimoji="0" lang="en-US" altLang="ja-JP" i="0" u="none" strike="noStrike" cap="none" normalizeH="0" baseline="0" dirty="0" smtClean="0">
                <a:ln>
                  <a:noFill/>
                </a:ln>
                <a:solidFill>
                  <a:schemeClr val="bg1"/>
                </a:solidFill>
                <a:effectLst/>
                <a:ea typeface="+mj-ea"/>
              </a:rPr>
              <a:t>)</a:t>
            </a:r>
          </a:p>
        </p:txBody>
      </p:sp>
      <p:sp>
        <p:nvSpPr>
          <p:cNvPr id="11" name="角丸四角形 10"/>
          <p:cNvSpPr/>
          <p:nvPr/>
        </p:nvSpPr>
        <p:spPr bwMode="auto">
          <a:xfrm>
            <a:off x="836968" y="5371517"/>
            <a:ext cx="7709049" cy="411882"/>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i="0" u="none" strike="noStrike" cap="none" normalizeH="0" baseline="0" dirty="0" smtClean="0">
                <a:ln>
                  <a:noFill/>
                </a:ln>
                <a:solidFill>
                  <a:schemeClr val="bg1"/>
                </a:solidFill>
                <a:effectLst/>
                <a:ea typeface="+mj-ea"/>
              </a:rPr>
              <a:t>SAP</a:t>
            </a:r>
            <a:r>
              <a:rPr kumimoji="0" lang="ja-JP" altLang="en-US" i="0" u="none" strike="noStrike" cap="none" normalizeH="0" baseline="0" dirty="0" smtClean="0">
                <a:ln>
                  <a:noFill/>
                </a:ln>
                <a:solidFill>
                  <a:schemeClr val="bg1"/>
                </a:solidFill>
                <a:effectLst/>
                <a:ea typeface="+mj-ea"/>
              </a:rPr>
              <a:t>の各種カスタマイズにも対応</a:t>
            </a:r>
            <a:endParaRPr kumimoji="0" lang="en-US" altLang="ja-JP" i="0" u="none" strike="noStrike" cap="none" normalizeH="0" baseline="0" dirty="0" smtClean="0">
              <a:ln>
                <a:noFill/>
              </a:ln>
              <a:solidFill>
                <a:schemeClr val="bg1"/>
              </a:solidFill>
              <a:effectLst/>
              <a:ea typeface="+mj-ea"/>
            </a:endParaRPr>
          </a:p>
        </p:txBody>
      </p:sp>
      <p:sp>
        <p:nvSpPr>
          <p:cNvPr id="3" name="正方形/長方形 2"/>
          <p:cNvSpPr/>
          <p:nvPr/>
        </p:nvSpPr>
        <p:spPr bwMode="auto">
          <a:xfrm>
            <a:off x="6948264" y="1412776"/>
            <a:ext cx="1597755"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2005</a:t>
            </a:r>
            <a:r>
              <a:rPr kumimoji="0" lang="ja-JP" altLang="en-US" sz="1200" b="0" i="0" u="none" strike="noStrike" cap="none" normalizeH="0" dirty="0" smtClean="0">
                <a:ln>
                  <a:noFill/>
                </a:ln>
                <a:solidFill>
                  <a:schemeClr val="bg1"/>
                </a:solidFill>
                <a:effectLst/>
                <a:latin typeface="+mn-lt"/>
                <a:ea typeface="+mn-ea"/>
              </a:rPr>
              <a:t>年創業</a:t>
            </a:r>
          </a:p>
        </p:txBody>
      </p:sp>
      <p:sp>
        <p:nvSpPr>
          <p:cNvPr id="13" name="正方形/長方形 12"/>
          <p:cNvSpPr/>
          <p:nvPr/>
        </p:nvSpPr>
        <p:spPr bwMode="auto">
          <a:xfrm>
            <a:off x="6948264" y="2564904"/>
            <a:ext cx="1597755"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様々なエンタープライズソフトを半額でサポート</a:t>
            </a:r>
          </a:p>
        </p:txBody>
      </p:sp>
      <p:sp>
        <p:nvSpPr>
          <p:cNvPr id="14" name="正方形/長方形 13"/>
          <p:cNvSpPr/>
          <p:nvPr/>
        </p:nvSpPr>
        <p:spPr bwMode="auto">
          <a:xfrm>
            <a:off x="6967073" y="3717032"/>
            <a:ext cx="1597755"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日本でも</a:t>
            </a:r>
            <a:endParaRPr kumimoji="0" lang="en-US" altLang="ja-JP" sz="12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2013</a:t>
            </a:r>
            <a:r>
              <a:rPr kumimoji="0" lang="ja-JP" altLang="en-US" sz="1200" b="0" i="0" u="none" strike="noStrike" cap="none" normalizeH="0" dirty="0" smtClean="0">
                <a:ln>
                  <a:noFill/>
                </a:ln>
                <a:solidFill>
                  <a:schemeClr val="bg1"/>
                </a:solidFill>
                <a:effectLst/>
                <a:latin typeface="+mn-lt"/>
                <a:ea typeface="+mn-ea"/>
              </a:rPr>
              <a:t>年営業開始</a:t>
            </a:r>
          </a:p>
        </p:txBody>
      </p:sp>
    </p:spTree>
    <p:extLst>
      <p:ext uri="{BB962C8B-B14F-4D97-AF65-F5344CB8AC3E}">
        <p14:creationId xmlns:p14="http://schemas.microsoft.com/office/powerpoint/2010/main" val="40942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3"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SAP 6.0</a:t>
            </a:r>
            <a:r>
              <a:rPr kumimoji="1" lang="ja-JP" altLang="en-US" dirty="0" smtClean="0"/>
              <a:t>の</a:t>
            </a:r>
            <a:r>
              <a:rPr kumimoji="1" lang="en-US" altLang="ja-JP" dirty="0" smtClean="0"/>
              <a:t>SOA</a:t>
            </a:r>
            <a:r>
              <a:rPr kumimoji="1" lang="ja-JP" altLang="en-US" dirty="0" smtClean="0"/>
              <a:t>対応と</a:t>
            </a:r>
            <a:r>
              <a:rPr kumimoji="1" lang="en-US" altLang="ja-JP" dirty="0" err="1" smtClean="0"/>
              <a:t>EhP</a:t>
            </a:r>
            <a:endParaRPr kumimoji="1" lang="ja-JP" altLang="en-US" dirty="0"/>
          </a:p>
        </p:txBody>
      </p:sp>
      <p:sp>
        <p:nvSpPr>
          <p:cNvPr id="3" name="正方形/長方形 2"/>
          <p:cNvSpPr/>
          <p:nvPr/>
        </p:nvSpPr>
        <p:spPr bwMode="auto">
          <a:xfrm>
            <a:off x="539552" y="4869160"/>
            <a:ext cx="8064896" cy="57606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SAP ERP 6.0</a:t>
            </a:r>
            <a:r>
              <a:rPr kumimoji="0" lang="ja-JP" altLang="en-US" sz="2800" b="0" i="0" u="none" strike="noStrike" cap="none" normalizeH="0" dirty="0" smtClean="0">
                <a:ln>
                  <a:noFill/>
                </a:ln>
                <a:solidFill>
                  <a:schemeClr val="bg1"/>
                </a:solidFill>
                <a:effectLst/>
                <a:latin typeface="+mn-lt"/>
                <a:ea typeface="+mn-ea"/>
              </a:rPr>
              <a:t>で</a:t>
            </a:r>
            <a:r>
              <a:rPr kumimoji="0" lang="en-US" altLang="ja-JP" sz="2800" b="0" i="0" u="none" strike="noStrike" cap="none" normalizeH="0" dirty="0" smtClean="0">
                <a:ln>
                  <a:noFill/>
                </a:ln>
                <a:solidFill>
                  <a:schemeClr val="bg1"/>
                </a:solidFill>
                <a:effectLst/>
                <a:latin typeface="+mn-lt"/>
                <a:ea typeface="+mn-ea"/>
              </a:rPr>
              <a:t>SOA</a:t>
            </a:r>
            <a:r>
              <a:rPr kumimoji="0" lang="ja-JP" altLang="en-US" sz="2800" b="0" i="0" u="none" strike="noStrike" cap="none" normalizeH="0" dirty="0" smtClean="0">
                <a:ln>
                  <a:noFill/>
                </a:ln>
                <a:solidFill>
                  <a:schemeClr val="bg1"/>
                </a:solidFill>
                <a:effectLst/>
                <a:latin typeface="+mn-lt"/>
                <a:ea typeface="+mn-ea"/>
              </a:rPr>
              <a:t>を採用</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196752"/>
            <a:ext cx="469989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bwMode="auto">
          <a:xfrm>
            <a:off x="5508104" y="1196752"/>
            <a:ext cx="3096344"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SAP ERP 6.0</a:t>
            </a:r>
            <a:r>
              <a:rPr kumimoji="0" lang="ja-JP" altLang="en-US" sz="2000" b="0" i="0" u="none" strike="noStrike" cap="none" normalizeH="0" dirty="0" smtClean="0">
                <a:ln>
                  <a:noFill/>
                </a:ln>
                <a:solidFill>
                  <a:schemeClr val="bg1"/>
                </a:solidFill>
                <a:effectLst/>
                <a:latin typeface="+mn-lt"/>
                <a:ea typeface="+mn-ea"/>
              </a:rPr>
              <a:t>の保守期限を</a:t>
            </a:r>
            <a:r>
              <a:rPr kumimoji="0" lang="en-US" altLang="ja-JP" sz="2000" b="0" i="0" u="none" strike="noStrike" cap="none" normalizeH="0" dirty="0" smtClean="0">
                <a:ln>
                  <a:noFill/>
                </a:ln>
                <a:solidFill>
                  <a:schemeClr val="bg1"/>
                </a:solidFill>
                <a:effectLst/>
                <a:latin typeface="+mn-lt"/>
                <a:ea typeface="+mn-ea"/>
              </a:rPr>
              <a:t>2020</a:t>
            </a:r>
            <a:r>
              <a:rPr kumimoji="0" lang="ja-JP" altLang="en-US" sz="2000" dirty="0" smtClean="0">
                <a:solidFill>
                  <a:schemeClr val="bg1"/>
                </a:solidFill>
                <a:latin typeface="+mn-lt"/>
                <a:ea typeface="+mn-ea"/>
              </a:rPr>
              <a:t>年まで延長</a:t>
            </a:r>
            <a:endParaRPr kumimoji="0" lang="ja-JP" altLang="en-US" sz="20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5508104" y="2085826"/>
            <a:ext cx="3096344"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SAP ERP 6.0</a:t>
            </a:r>
            <a:r>
              <a:rPr kumimoji="0" lang="ja-JP" altLang="en-US" sz="2000" dirty="0">
                <a:solidFill>
                  <a:schemeClr val="bg1"/>
                </a:solidFill>
                <a:latin typeface="+mn-lt"/>
                <a:ea typeface="+mn-ea"/>
              </a:rPr>
              <a:t>以降</a:t>
            </a:r>
            <a:r>
              <a:rPr kumimoji="0" lang="ja-JP" altLang="en-US" sz="2000" dirty="0" smtClean="0">
                <a:solidFill>
                  <a:schemeClr val="bg1"/>
                </a:solidFill>
                <a:latin typeface="+mn-lt"/>
                <a:ea typeface="+mn-ea"/>
              </a:rPr>
              <a:t>は</a:t>
            </a:r>
            <a:r>
              <a:rPr kumimoji="0" lang="en-US" altLang="ja-JP" sz="2000" dirty="0" err="1" smtClean="0">
                <a:solidFill>
                  <a:schemeClr val="bg1"/>
                </a:solidFill>
                <a:latin typeface="+mn-lt"/>
                <a:ea typeface="+mn-ea"/>
              </a:rPr>
              <a:t>EhP</a:t>
            </a:r>
            <a:r>
              <a:rPr kumimoji="0" lang="ja-JP" altLang="en-US" sz="2000" dirty="0" smtClean="0">
                <a:solidFill>
                  <a:schemeClr val="bg1"/>
                </a:solidFill>
                <a:latin typeface="+mn-lt"/>
                <a:ea typeface="+mn-ea"/>
              </a:rPr>
              <a:t>を提供</a:t>
            </a:r>
            <a:endParaRPr kumimoji="0" lang="ja-JP" altLang="en-US" sz="20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5508104" y="2996952"/>
            <a:ext cx="3096344" cy="165618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600" dirty="0" err="1" smtClean="0">
                <a:solidFill>
                  <a:schemeClr val="bg1"/>
                </a:solidFill>
                <a:latin typeface="+mn-lt"/>
                <a:ea typeface="+mn-ea"/>
              </a:rPr>
              <a:t>EhP</a:t>
            </a:r>
            <a:endParaRPr kumimoji="0" lang="en-US" altLang="ja-JP" sz="1600" dirty="0">
              <a:solidFill>
                <a:schemeClr val="bg1"/>
              </a:solidFill>
              <a:latin typeface="+mn-lt"/>
              <a:ea typeface="+mn-ea"/>
            </a:endParaRPr>
          </a:p>
          <a:p>
            <a:pPr algn="ctr">
              <a:spcBef>
                <a:spcPct val="20000"/>
              </a:spcBef>
            </a:pPr>
            <a:r>
              <a:rPr kumimoji="0" lang="en-US" altLang="ja-JP" sz="1600" dirty="0" smtClean="0">
                <a:solidFill>
                  <a:schemeClr val="bg1"/>
                </a:solidFill>
                <a:latin typeface="+mn-lt"/>
                <a:ea typeface="+mn-ea"/>
              </a:rPr>
              <a:t>(SAP enhancement Package)</a:t>
            </a:r>
          </a:p>
          <a:p>
            <a:pPr algn="ctr">
              <a:spcBef>
                <a:spcPct val="20000"/>
              </a:spcBef>
            </a:pPr>
            <a:r>
              <a:rPr kumimoji="0" lang="ja-JP" altLang="en-US" sz="1400" dirty="0" smtClean="0">
                <a:solidFill>
                  <a:schemeClr val="bg1"/>
                </a:solidFill>
                <a:latin typeface="+mn-lt"/>
                <a:ea typeface="+mn-ea"/>
              </a:rPr>
              <a:t>バージョンアップ無しで</a:t>
            </a:r>
            <a:r>
              <a:rPr kumimoji="0" lang="en-US" altLang="ja-JP" sz="1400" dirty="0" smtClean="0">
                <a:solidFill>
                  <a:schemeClr val="bg1"/>
                </a:solidFill>
                <a:latin typeface="+mn-lt"/>
                <a:ea typeface="+mn-ea"/>
              </a:rPr>
              <a:t>SAP ERP</a:t>
            </a:r>
            <a:r>
              <a:rPr kumimoji="0" lang="ja-JP" altLang="en-US" sz="1400" dirty="0" err="1" smtClean="0">
                <a:solidFill>
                  <a:schemeClr val="bg1"/>
                </a:solidFill>
                <a:latin typeface="+mn-lt"/>
                <a:ea typeface="+mn-ea"/>
              </a:rPr>
              <a:t>、</a:t>
            </a:r>
            <a:r>
              <a:rPr kumimoji="0" lang="en-US" altLang="ja-JP" sz="1400" dirty="0" smtClean="0">
                <a:solidFill>
                  <a:schemeClr val="bg1"/>
                </a:solidFill>
                <a:latin typeface="+mn-lt"/>
                <a:ea typeface="+mn-ea"/>
              </a:rPr>
              <a:t>CRM</a:t>
            </a:r>
            <a:r>
              <a:rPr kumimoji="0" lang="ja-JP" altLang="en-US" sz="1400" dirty="0" err="1">
                <a:solidFill>
                  <a:schemeClr val="bg1"/>
                </a:solidFill>
                <a:latin typeface="+mn-lt"/>
                <a:ea typeface="+mn-ea"/>
              </a:rPr>
              <a:t>、</a:t>
            </a:r>
            <a:r>
              <a:rPr kumimoji="0" lang="en-US" altLang="ja-JP" sz="1400" dirty="0">
                <a:solidFill>
                  <a:schemeClr val="bg1"/>
                </a:solidFill>
                <a:latin typeface="+mn-lt"/>
                <a:ea typeface="+mn-ea"/>
              </a:rPr>
              <a:t>PLM</a:t>
            </a:r>
            <a:r>
              <a:rPr kumimoji="0" lang="ja-JP" altLang="en-US" sz="1400" dirty="0" err="1">
                <a:solidFill>
                  <a:schemeClr val="bg1"/>
                </a:solidFill>
                <a:latin typeface="+mn-lt"/>
                <a:ea typeface="+mn-ea"/>
              </a:rPr>
              <a:t>、</a:t>
            </a:r>
            <a:r>
              <a:rPr kumimoji="0" lang="en-US" altLang="ja-JP" sz="1400" dirty="0">
                <a:solidFill>
                  <a:schemeClr val="bg1"/>
                </a:solidFill>
                <a:latin typeface="+mn-lt"/>
                <a:ea typeface="+mn-ea"/>
              </a:rPr>
              <a:t>SCM</a:t>
            </a:r>
            <a:r>
              <a:rPr kumimoji="0" lang="ja-JP" altLang="en-US" sz="1400" dirty="0" err="1">
                <a:solidFill>
                  <a:schemeClr val="bg1"/>
                </a:solidFill>
                <a:latin typeface="+mn-lt"/>
                <a:ea typeface="+mn-ea"/>
              </a:rPr>
              <a:t>、</a:t>
            </a:r>
            <a:r>
              <a:rPr kumimoji="0" lang="en-US" altLang="ja-JP" sz="1400" dirty="0" smtClean="0">
                <a:solidFill>
                  <a:schemeClr val="bg1"/>
                </a:solidFill>
                <a:latin typeface="+mn-lt"/>
                <a:ea typeface="+mn-ea"/>
              </a:rPr>
              <a:t>SRM</a:t>
            </a:r>
            <a:r>
              <a:rPr kumimoji="0" lang="ja-JP" altLang="en-US" sz="1400" dirty="0" smtClean="0">
                <a:solidFill>
                  <a:schemeClr val="bg1"/>
                </a:solidFill>
                <a:latin typeface="+mn-lt"/>
                <a:ea typeface="+mn-ea"/>
              </a:rPr>
              <a:t>に</a:t>
            </a:r>
            <a:r>
              <a:rPr kumimoji="0" lang="ja-JP" altLang="en-US" sz="1400" dirty="0">
                <a:solidFill>
                  <a:schemeClr val="bg1"/>
                </a:solidFill>
                <a:latin typeface="+mn-lt"/>
                <a:ea typeface="+mn-ea"/>
              </a:rPr>
              <a:t>新機能を追加するための</a:t>
            </a:r>
            <a:r>
              <a:rPr kumimoji="0" lang="ja-JP" altLang="en-US" sz="1400" dirty="0" smtClean="0">
                <a:solidFill>
                  <a:schemeClr val="bg1"/>
                </a:solidFill>
                <a:latin typeface="+mn-lt"/>
                <a:ea typeface="+mn-ea"/>
              </a:rPr>
              <a:t>パッケージ。バグ修正は含まない。</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539551" y="5589240"/>
            <a:ext cx="2592289" cy="64807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本体のバージョンに関係なく新機能を追加可能</a:t>
            </a:r>
          </a:p>
        </p:txBody>
      </p:sp>
      <p:sp>
        <p:nvSpPr>
          <p:cNvPr id="17" name="正方形/長方形 16"/>
          <p:cNvSpPr/>
          <p:nvPr/>
        </p:nvSpPr>
        <p:spPr bwMode="auto">
          <a:xfrm>
            <a:off x="3275855" y="5589240"/>
            <a:ext cx="2592289" cy="64807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バージョンが違う他アプリケーションと連携可能</a:t>
            </a:r>
          </a:p>
        </p:txBody>
      </p:sp>
      <p:sp>
        <p:nvSpPr>
          <p:cNvPr id="18" name="正方形/長方形 17"/>
          <p:cNvSpPr/>
          <p:nvPr/>
        </p:nvSpPr>
        <p:spPr bwMode="auto">
          <a:xfrm>
            <a:off x="6016252" y="5589240"/>
            <a:ext cx="2592289" cy="64807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バグ修正と機能拡張を分離</a:t>
            </a:r>
          </a:p>
        </p:txBody>
      </p:sp>
    </p:spTree>
    <p:extLst>
      <p:ext uri="{BB962C8B-B14F-4D97-AF65-F5344CB8AC3E}">
        <p14:creationId xmlns:p14="http://schemas.microsoft.com/office/powerpoint/2010/main" val="9902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5" grpId="0" animBg="1"/>
      <p:bldP spid="9"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395536" y="1484784"/>
            <a:ext cx="5477914" cy="2592288"/>
            <a:chOff x="395536" y="1484784"/>
            <a:chExt cx="5477914" cy="2592288"/>
          </a:xfrm>
        </p:grpSpPr>
        <p:sp>
          <p:nvSpPr>
            <p:cNvPr id="14" name="正方形/長方形 13"/>
            <p:cNvSpPr/>
            <p:nvPr/>
          </p:nvSpPr>
          <p:spPr bwMode="auto">
            <a:xfrm>
              <a:off x="395536" y="1484784"/>
              <a:ext cx="5477914" cy="25922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生産現場</a:t>
              </a:r>
              <a:r>
                <a:rPr kumimoji="0" lang="en-US" altLang="ja-JP" sz="2400" b="0" i="0" u="none" strike="noStrike" cap="none" normalizeH="0" dirty="0" smtClean="0">
                  <a:ln>
                    <a:noFill/>
                  </a:ln>
                  <a:solidFill>
                    <a:schemeClr val="bg1"/>
                  </a:solidFill>
                  <a:effectLst/>
                  <a:latin typeface="+mn-lt"/>
                  <a:ea typeface="+mn-ea"/>
                </a:rPr>
                <a:t>(</a:t>
              </a:r>
              <a:r>
                <a:rPr kumimoji="0" lang="ja-JP" altLang="en-US" sz="2400" dirty="0" smtClean="0">
                  <a:solidFill>
                    <a:schemeClr val="bg1"/>
                  </a:solidFill>
                  <a:latin typeface="+mn-lt"/>
                  <a:ea typeface="+mn-ea"/>
                </a:rPr>
                <a:t>工場など</a:t>
              </a:r>
              <a:r>
                <a:rPr kumimoji="0" lang="en-US" altLang="ja-JP" sz="2400" b="0" i="0" u="none" strike="noStrike" cap="none" normalizeH="0" dirty="0" smtClean="0">
                  <a:ln>
                    <a:noFill/>
                  </a:ln>
                  <a:solidFill>
                    <a:schemeClr val="bg1"/>
                  </a:solidFill>
                  <a:effectLst/>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683568" y="3010395"/>
              <a:ext cx="4896544"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生産設備の制御・監視 </a:t>
              </a:r>
              <a:r>
                <a:rPr kumimoji="0" lang="en-US" altLang="ja-JP" sz="1400" b="0" i="0" u="none" strike="noStrike" cap="none" normalizeH="0" dirty="0" smtClean="0">
                  <a:ln>
                    <a:noFill/>
                  </a:ln>
                  <a:solidFill>
                    <a:schemeClr val="bg1"/>
                  </a:solidFill>
                  <a:effectLst/>
                  <a:latin typeface="+mn-lt"/>
                  <a:ea typeface="+mn-ea"/>
                </a:rPr>
                <a:t>(FA</a:t>
              </a:r>
              <a:r>
                <a:rPr kumimoji="0" lang="ja-JP" altLang="en-US" sz="1400" b="0" i="0" u="none" strike="noStrike" cap="none" normalizeH="0" dirty="0" smtClean="0">
                  <a:ln>
                    <a:noFill/>
                  </a:ln>
                  <a:solidFill>
                    <a:schemeClr val="bg1"/>
                  </a:solidFill>
                  <a:effectLst/>
                  <a:latin typeface="+mn-lt"/>
                  <a:ea typeface="+mn-ea"/>
                </a:rPr>
                <a:t>など</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grpSp>
      <p:sp>
        <p:nvSpPr>
          <p:cNvPr id="2" name="タイトル 1"/>
          <p:cNvSpPr>
            <a:spLocks noGrp="1"/>
          </p:cNvSpPr>
          <p:nvPr>
            <p:ph type="title"/>
          </p:nvPr>
        </p:nvSpPr>
        <p:spPr/>
        <p:txBody>
          <a:bodyPr/>
          <a:lstStyle/>
          <a:p>
            <a:r>
              <a:rPr kumimoji="1" lang="en-US" altLang="ja-JP" dirty="0" smtClean="0"/>
              <a:t>IT</a:t>
            </a:r>
            <a:r>
              <a:rPr kumimoji="1" lang="ja-JP" altLang="en-US" dirty="0" smtClean="0"/>
              <a:t>と</a:t>
            </a:r>
            <a:r>
              <a:rPr kumimoji="1" lang="en-US" altLang="ja-JP" dirty="0" smtClean="0"/>
              <a:t>OT</a:t>
            </a:r>
            <a:r>
              <a:rPr kumimoji="1" lang="ja-JP" altLang="en-US" dirty="0" smtClean="0"/>
              <a:t>の統合</a:t>
            </a:r>
            <a:endParaRPr kumimoji="1" lang="ja-JP" altLang="en-US" dirty="0"/>
          </a:p>
        </p:txBody>
      </p:sp>
      <p:grpSp>
        <p:nvGrpSpPr>
          <p:cNvPr id="13" name="グループ化 12"/>
          <p:cNvGrpSpPr/>
          <p:nvPr/>
        </p:nvGrpSpPr>
        <p:grpSpPr>
          <a:xfrm>
            <a:off x="539552" y="980728"/>
            <a:ext cx="5184576" cy="1296144"/>
            <a:chOff x="539552" y="980728"/>
            <a:chExt cx="5184576" cy="1296144"/>
          </a:xfrm>
        </p:grpSpPr>
        <p:sp>
          <p:nvSpPr>
            <p:cNvPr id="3" name="正方形/長方形 2"/>
            <p:cNvSpPr/>
            <p:nvPr/>
          </p:nvSpPr>
          <p:spPr bwMode="auto">
            <a:xfrm>
              <a:off x="539552" y="980728"/>
              <a:ext cx="5184576" cy="129614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endParaRPr kumimoji="0" lang="ja-JP" altLang="en-US" sz="32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683568" y="1628800"/>
              <a:ext cx="4896544"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生産管理システム</a:t>
              </a:r>
            </a:p>
          </p:txBody>
        </p:sp>
      </p:grpSp>
      <p:sp>
        <p:nvSpPr>
          <p:cNvPr id="6" name="正方形/長方形 5"/>
          <p:cNvSpPr/>
          <p:nvPr/>
        </p:nvSpPr>
        <p:spPr bwMode="auto">
          <a:xfrm>
            <a:off x="6156175" y="4221088"/>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ソフトウェアライフサイクル管理</a:t>
            </a:r>
          </a:p>
        </p:txBody>
      </p:sp>
      <p:sp>
        <p:nvSpPr>
          <p:cNvPr id="7" name="正方形/長方形 6"/>
          <p:cNvSpPr/>
          <p:nvPr/>
        </p:nvSpPr>
        <p:spPr bwMode="auto">
          <a:xfrm>
            <a:off x="6156175" y="4757334"/>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コンプライアンス</a:t>
            </a:r>
          </a:p>
        </p:txBody>
      </p:sp>
      <p:sp>
        <p:nvSpPr>
          <p:cNvPr id="8" name="正方形/長方形 7"/>
          <p:cNvSpPr/>
          <p:nvPr/>
        </p:nvSpPr>
        <p:spPr bwMode="auto">
          <a:xfrm>
            <a:off x="6156175" y="5304666"/>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セキュリティの向上</a:t>
            </a:r>
          </a:p>
        </p:txBody>
      </p:sp>
      <p:sp>
        <p:nvSpPr>
          <p:cNvPr id="9" name="正方形/長方形 8"/>
          <p:cNvSpPr/>
          <p:nvPr/>
        </p:nvSpPr>
        <p:spPr bwMode="auto">
          <a:xfrm>
            <a:off x="6156175" y="5845980"/>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相互接続性の向上</a:t>
            </a:r>
          </a:p>
        </p:txBody>
      </p:sp>
      <p:sp>
        <p:nvSpPr>
          <p:cNvPr id="11" name="正方形/長方形 10"/>
          <p:cNvSpPr/>
          <p:nvPr/>
        </p:nvSpPr>
        <p:spPr bwMode="auto">
          <a:xfrm>
            <a:off x="6156176" y="980728"/>
            <a:ext cx="2592288" cy="12961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IT </a:t>
            </a:r>
            <a:r>
              <a:rPr kumimoji="0" lang="en-US" altLang="ja-JP" sz="1400" dirty="0">
                <a:latin typeface="+mn-lt"/>
                <a:ea typeface="+mn-ea"/>
              </a:rPr>
              <a:t>(</a:t>
            </a:r>
            <a:r>
              <a:rPr kumimoji="0" lang="en-US" altLang="ja-JP" sz="1400" b="0" i="0" u="none" strike="noStrike" cap="none" normalizeH="0" dirty="0" smtClean="0">
                <a:ln>
                  <a:noFill/>
                </a:ln>
                <a:effectLst/>
                <a:latin typeface="+mn-lt"/>
                <a:ea typeface="+mn-ea"/>
              </a:rPr>
              <a:t>Information Technology)  =</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情報システムを中心とした全社的なマネジメント</a:t>
            </a:r>
          </a:p>
        </p:txBody>
      </p:sp>
      <p:sp>
        <p:nvSpPr>
          <p:cNvPr id="12" name="正方形/長方形 11"/>
          <p:cNvSpPr/>
          <p:nvPr/>
        </p:nvSpPr>
        <p:spPr bwMode="auto">
          <a:xfrm>
            <a:off x="6156175" y="2420889"/>
            <a:ext cx="2592288" cy="165618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OT (Operational Technology) =</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生産設備の効率的な管理</a:t>
            </a:r>
            <a:endParaRPr kumimoji="0" lang="en-US" altLang="ja-JP" sz="14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外部との接続</a:t>
            </a:r>
            <a:r>
              <a:rPr kumimoji="0" lang="ja-JP" altLang="en-US" sz="1400" dirty="0" smtClean="0">
                <a:latin typeface="+mn-lt"/>
                <a:ea typeface="+mn-ea"/>
              </a:rPr>
              <a:t>をあまり考慮してこなかった</a:t>
            </a:r>
            <a:endParaRPr kumimoji="0" lang="ja-JP" altLang="en-US" sz="1400" b="0" i="0" u="none" strike="noStrike" cap="none" normalizeH="0" dirty="0" smtClean="0">
              <a:ln>
                <a:noFill/>
              </a:ln>
              <a:effectLst/>
              <a:latin typeface="+mn-lt"/>
              <a:ea typeface="+mn-ea"/>
            </a:endParaRPr>
          </a:p>
        </p:txBody>
      </p:sp>
      <p:sp>
        <p:nvSpPr>
          <p:cNvPr id="15" name="上下矢印 14"/>
          <p:cNvSpPr/>
          <p:nvPr/>
        </p:nvSpPr>
        <p:spPr bwMode="auto">
          <a:xfrm>
            <a:off x="683568" y="2276872"/>
            <a:ext cx="4896544" cy="720080"/>
          </a:xfrm>
          <a:prstGeom prst="upDownArrow">
            <a:avLst>
              <a:gd name="adj1" fmla="val 35934"/>
              <a:gd name="adj2" fmla="val 27324"/>
            </a:avLst>
          </a:prstGeom>
          <a:solidFill>
            <a:schemeClr val="accent3">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effectLst/>
                <a:latin typeface="+mn-lt"/>
                <a:ea typeface="+mn-ea"/>
              </a:rPr>
              <a:t>EAM</a:t>
            </a:r>
            <a:endParaRPr kumimoji="0" lang="ja-JP" altLang="en-US" sz="3200" b="0" i="0" u="none" strike="noStrike" cap="none" normalizeH="0" dirty="0" smtClean="0">
              <a:ln>
                <a:noFill/>
              </a:ln>
              <a:effectLst/>
              <a:latin typeface="+mn-lt"/>
              <a:ea typeface="+mn-ea"/>
            </a:endParaRPr>
          </a:p>
        </p:txBody>
      </p:sp>
      <p:sp>
        <p:nvSpPr>
          <p:cNvPr id="16" name="正方形/長方形 15"/>
          <p:cNvSpPr/>
          <p:nvPr/>
        </p:nvSpPr>
        <p:spPr bwMode="auto">
          <a:xfrm>
            <a:off x="395536" y="4221088"/>
            <a:ext cx="4032448"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OT</a:t>
            </a:r>
            <a:r>
              <a:rPr kumimoji="0" lang="ja-JP" altLang="en-US" sz="1400" b="0" i="0" u="none" strike="noStrike" cap="none" normalizeH="0" dirty="0" smtClean="0">
                <a:ln>
                  <a:noFill/>
                </a:ln>
                <a:solidFill>
                  <a:schemeClr val="bg1"/>
                </a:solidFill>
                <a:effectLst/>
                <a:latin typeface="+mn-lt"/>
                <a:ea typeface="+mn-ea"/>
              </a:rPr>
              <a:t>制御機器の高機能</a:t>
            </a:r>
            <a:r>
              <a:rPr kumimoji="0" lang="ja-JP" altLang="en-US" sz="1400" dirty="0" smtClean="0">
                <a:solidFill>
                  <a:schemeClr val="bg1"/>
                </a:solidFill>
                <a:latin typeface="+mn-lt"/>
                <a:ea typeface="+mn-ea"/>
              </a:rPr>
              <a:t>化・高性能化</a:t>
            </a:r>
            <a:endParaRPr kumimoji="0" lang="ja-JP" altLang="en-US" sz="1400" b="0" i="0" u="none" strike="noStrike" cap="none" normalizeH="0" dirty="0" smtClean="0">
              <a:ln>
                <a:noFill/>
              </a:ln>
              <a:solidFill>
                <a:schemeClr val="bg1"/>
              </a:solidFill>
              <a:effectLst/>
              <a:latin typeface="+mn-lt"/>
              <a:ea typeface="+mn-ea"/>
            </a:endParaRPr>
          </a:p>
        </p:txBody>
      </p:sp>
      <p:sp>
        <p:nvSpPr>
          <p:cNvPr id="17" name="正方形/長方形 16"/>
          <p:cNvSpPr/>
          <p:nvPr/>
        </p:nvSpPr>
        <p:spPr bwMode="auto">
          <a:xfrm>
            <a:off x="395536" y="4966815"/>
            <a:ext cx="4032448"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IoT</a:t>
            </a:r>
            <a:r>
              <a:rPr kumimoji="0" lang="ja-JP" altLang="en-US" sz="1400" b="0" i="0" u="none" strike="noStrike" cap="none" normalizeH="0" dirty="0" err="1" smtClean="0">
                <a:ln>
                  <a:noFill/>
                </a:ln>
                <a:solidFill>
                  <a:schemeClr val="bg1"/>
                </a:solidFill>
                <a:effectLst/>
                <a:latin typeface="+mn-lt"/>
                <a:ea typeface="+mn-ea"/>
              </a:rPr>
              <a:t>への</a:t>
            </a:r>
            <a:r>
              <a:rPr kumimoji="0" lang="ja-JP" altLang="en-US" sz="1400" b="0" i="0" u="none" strike="noStrike" cap="none" normalizeH="0" dirty="0" smtClean="0">
                <a:ln>
                  <a:noFill/>
                </a:ln>
                <a:solidFill>
                  <a:schemeClr val="bg1"/>
                </a:solidFill>
                <a:effectLst/>
                <a:latin typeface="+mn-lt"/>
                <a:ea typeface="+mn-ea"/>
              </a:rPr>
              <a:t>動き</a:t>
            </a:r>
          </a:p>
        </p:txBody>
      </p:sp>
      <p:sp>
        <p:nvSpPr>
          <p:cNvPr id="18" name="正方形/長方形 17"/>
          <p:cNvSpPr/>
          <p:nvPr/>
        </p:nvSpPr>
        <p:spPr bwMode="auto">
          <a:xfrm>
            <a:off x="395643" y="5760886"/>
            <a:ext cx="4032342"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生産現場</a:t>
            </a:r>
            <a:r>
              <a:rPr kumimoji="0" lang="ja-JP" altLang="en-US" sz="1400" dirty="0" smtClean="0">
                <a:solidFill>
                  <a:schemeClr val="bg1"/>
                </a:solidFill>
                <a:latin typeface="+mn-lt"/>
                <a:ea typeface="+mn-ea"/>
              </a:rPr>
              <a:t>の情報をリアルタイムに取得したいという経営サイドからの要望</a:t>
            </a:r>
            <a:endParaRPr kumimoji="0" lang="ja-JP" altLang="en-US" sz="1400" b="0" i="0" u="none" strike="noStrike" cap="none" normalizeH="0" dirty="0" smtClean="0">
              <a:ln>
                <a:noFill/>
              </a:ln>
              <a:solidFill>
                <a:schemeClr val="bg1"/>
              </a:solidFill>
              <a:effectLst/>
              <a:latin typeface="+mn-lt"/>
              <a:ea typeface="+mn-ea"/>
            </a:endParaRPr>
          </a:p>
        </p:txBody>
      </p:sp>
      <p:sp>
        <p:nvSpPr>
          <p:cNvPr id="10" name="右矢印 9"/>
          <p:cNvSpPr/>
          <p:nvPr/>
        </p:nvSpPr>
        <p:spPr bwMode="auto">
          <a:xfrm>
            <a:off x="4551053" y="4221088"/>
            <a:ext cx="1461108" cy="2128948"/>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ERP</a:t>
            </a:r>
            <a:r>
              <a:rPr kumimoji="0" lang="ja-JP" altLang="en-US" sz="1400" b="0" i="0" u="none" strike="noStrike" cap="none" normalizeH="0" dirty="0" smtClean="0">
                <a:ln>
                  <a:noFill/>
                </a:ln>
                <a:solidFill>
                  <a:schemeClr val="bg1"/>
                </a:solidFill>
                <a:effectLst/>
                <a:latin typeface="+mn-lt"/>
                <a:ea typeface="+mn-ea"/>
              </a:rPr>
              <a:t>との</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統合強化</a:t>
            </a:r>
          </a:p>
        </p:txBody>
      </p:sp>
    </p:spTree>
    <p:extLst>
      <p:ext uri="{BB962C8B-B14F-4D97-AF65-F5344CB8AC3E}">
        <p14:creationId xmlns:p14="http://schemas.microsoft.com/office/powerpoint/2010/main" val="25120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out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EAM</a:t>
            </a:r>
            <a:endParaRPr kumimoji="1" lang="ja-JP" altLang="en-US" dirty="0"/>
          </a:p>
        </p:txBody>
      </p:sp>
      <p:sp>
        <p:nvSpPr>
          <p:cNvPr id="3" name="正方形/長方形 2"/>
          <p:cNvSpPr/>
          <p:nvPr/>
        </p:nvSpPr>
        <p:spPr bwMode="auto">
          <a:xfrm>
            <a:off x="467544" y="1550471"/>
            <a:ext cx="504056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CMMS (Computerized Maintenance Management</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System</a:t>
            </a:r>
            <a:r>
              <a:rPr kumimoji="0" lang="en-US" altLang="ja-JP" sz="1400" b="0" i="0" u="none" strike="noStrike" cap="none" normalizeH="0" dirty="0" smtClean="0">
                <a:ln>
                  <a:noFill/>
                </a:ln>
                <a:solidFill>
                  <a:schemeClr val="bg1"/>
                </a:solidFill>
                <a:effectLst/>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設備</a:t>
            </a:r>
            <a:r>
              <a:rPr kumimoji="0" lang="ja-JP" altLang="en-US" sz="1400" dirty="0" smtClean="0">
                <a:solidFill>
                  <a:schemeClr val="bg1"/>
                </a:solidFill>
                <a:latin typeface="+mn-lt"/>
                <a:ea typeface="+mn-ea"/>
              </a:rPr>
              <a:t>保全管理システム</a:t>
            </a:r>
            <a:endParaRPr kumimoji="0" lang="ja-JP" altLang="en-US" sz="14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467544" y="3356992"/>
            <a:ext cx="504056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EAM (Enterprise Asset Management)</a:t>
            </a:r>
            <a:endParaRPr kumimoji="0" lang="ja-JP" altLang="en-US" sz="1400" b="0" i="0" u="none" strike="noStrike" cap="none" normalizeH="0" dirty="0" smtClean="0">
              <a:ln>
                <a:noFill/>
              </a:ln>
              <a:solidFill>
                <a:schemeClr val="bg1"/>
              </a:solidFill>
              <a:effectLst/>
              <a:latin typeface="+mn-lt"/>
              <a:ea typeface="+mn-ea"/>
            </a:endParaRPr>
          </a:p>
        </p:txBody>
      </p:sp>
      <p:sp>
        <p:nvSpPr>
          <p:cNvPr id="5" name="テキスト ボックス 4"/>
          <p:cNvSpPr txBox="1"/>
          <p:nvPr/>
        </p:nvSpPr>
        <p:spPr>
          <a:xfrm>
            <a:off x="5796136" y="1550471"/>
            <a:ext cx="3012018" cy="954107"/>
          </a:xfrm>
          <a:prstGeom prst="rect">
            <a:avLst/>
          </a:prstGeom>
          <a:noFill/>
        </p:spPr>
        <p:txBody>
          <a:bodyPr wrap="square" rtlCol="0">
            <a:spAutoFit/>
          </a:bodyPr>
          <a:lstStyle/>
          <a:p>
            <a:r>
              <a:rPr lang="ja-JP" altLang="en-US" sz="1400" dirty="0">
                <a:latin typeface="+mn-lt"/>
                <a:ea typeface="+mn-ea"/>
              </a:rPr>
              <a:t>発電所や化学プラント、</a:t>
            </a:r>
            <a:r>
              <a:rPr lang="ja-JP" altLang="en-US" sz="1400" dirty="0" smtClean="0">
                <a:latin typeface="+mn-lt"/>
                <a:ea typeface="+mn-ea"/>
              </a:rPr>
              <a:t>船舶</a:t>
            </a:r>
            <a:r>
              <a:rPr lang="en-US" altLang="ja-JP" sz="1400" dirty="0" smtClean="0">
                <a:latin typeface="+mn-lt"/>
                <a:ea typeface="+mn-ea"/>
              </a:rPr>
              <a:t>/</a:t>
            </a:r>
            <a:r>
              <a:rPr lang="ja-JP" altLang="en-US" sz="1400" dirty="0" smtClean="0">
                <a:latin typeface="+mn-lt"/>
                <a:ea typeface="+mn-ea"/>
              </a:rPr>
              <a:t>航空機</a:t>
            </a:r>
            <a:r>
              <a:rPr lang="ja-JP" altLang="en-US" sz="1400" dirty="0">
                <a:latin typeface="+mn-lt"/>
                <a:ea typeface="+mn-ea"/>
              </a:rPr>
              <a:t>、建築物などの設備・施設のメンテナンスに関する情報を電子化し、一元的に管理するシステム</a:t>
            </a:r>
            <a:endParaRPr kumimoji="1" lang="ja-JP" altLang="en-US" sz="1400" dirty="0" smtClean="0">
              <a:latin typeface="+mn-lt"/>
              <a:ea typeface="+mn-ea"/>
            </a:endParaRPr>
          </a:p>
        </p:txBody>
      </p:sp>
      <p:sp>
        <p:nvSpPr>
          <p:cNvPr id="6" name="テキスト ボックス 5"/>
          <p:cNvSpPr txBox="1"/>
          <p:nvPr/>
        </p:nvSpPr>
        <p:spPr>
          <a:xfrm>
            <a:off x="5796136" y="3356992"/>
            <a:ext cx="3012018" cy="2677656"/>
          </a:xfrm>
          <a:prstGeom prst="rect">
            <a:avLst/>
          </a:prstGeom>
          <a:noFill/>
        </p:spPr>
        <p:txBody>
          <a:bodyPr wrap="square" rtlCol="0">
            <a:spAutoFit/>
          </a:bodyPr>
          <a:lstStyle/>
          <a:p>
            <a:r>
              <a:rPr lang="ja-JP" altLang="en-US" sz="1400" dirty="0">
                <a:latin typeface="+mn-lt"/>
                <a:ea typeface="+mn-ea"/>
              </a:rPr>
              <a:t>企業が保有する設備資産に関するさまざまな情報を、そのライフサイクルを通じて一元管理することで、資産自体とそれにかかわる業務を可視化・標準化・効率化する業務改善</a:t>
            </a:r>
            <a:r>
              <a:rPr lang="ja-JP" altLang="en-US" sz="1400" dirty="0" smtClean="0">
                <a:latin typeface="+mn-lt"/>
                <a:ea typeface="+mn-ea"/>
              </a:rPr>
              <a:t>ソリューション。</a:t>
            </a:r>
            <a:endParaRPr lang="en-US" altLang="ja-JP" sz="1400" dirty="0" smtClean="0">
              <a:latin typeface="+mn-lt"/>
              <a:ea typeface="+mn-ea"/>
            </a:endParaRPr>
          </a:p>
          <a:p>
            <a:r>
              <a:rPr lang="en-US" altLang="ja-JP" sz="1400" dirty="0" smtClean="0">
                <a:latin typeface="+mn-lt"/>
                <a:ea typeface="+mn-ea"/>
              </a:rPr>
              <a:t>CMMS</a:t>
            </a:r>
            <a:r>
              <a:rPr lang="ja-JP" altLang="en-US" sz="1400" dirty="0">
                <a:latin typeface="+mn-lt"/>
                <a:ea typeface="+mn-ea"/>
              </a:rPr>
              <a:t>の基本機能に加えて、保全資材の在庫・購買管理や資産保全の予算・コスト管理、</a:t>
            </a:r>
            <a:r>
              <a:rPr lang="en-US" altLang="ja-JP" sz="1400" dirty="0">
                <a:latin typeface="+mn-lt"/>
                <a:ea typeface="+mn-ea"/>
              </a:rPr>
              <a:t>KPI</a:t>
            </a:r>
            <a:r>
              <a:rPr lang="ja-JP" altLang="en-US" sz="1400" dirty="0">
                <a:latin typeface="+mn-lt"/>
                <a:ea typeface="+mn-ea"/>
              </a:rPr>
              <a:t>による統制機能などを備え、</a:t>
            </a:r>
            <a:r>
              <a:rPr lang="en-US" altLang="ja-JP" sz="1400" dirty="0">
                <a:latin typeface="+mn-lt"/>
                <a:ea typeface="+mn-ea"/>
              </a:rPr>
              <a:t>ERP</a:t>
            </a:r>
            <a:r>
              <a:rPr lang="ja-JP" altLang="en-US" sz="1400" dirty="0">
                <a:latin typeface="+mn-lt"/>
                <a:ea typeface="+mn-ea"/>
              </a:rPr>
              <a:t>システムと連動して会計的なマネジメントが行えるようにした</a:t>
            </a:r>
            <a:r>
              <a:rPr lang="ja-JP" altLang="en-US" sz="1400" dirty="0" smtClean="0">
                <a:latin typeface="+mn-lt"/>
                <a:ea typeface="+mn-ea"/>
              </a:rPr>
              <a:t>システム。</a:t>
            </a:r>
            <a:endParaRPr kumimoji="1" lang="ja-JP" altLang="en-US" sz="1400" dirty="0" smtClean="0">
              <a:latin typeface="+mn-lt"/>
              <a:ea typeface="+mn-ea"/>
            </a:endParaRPr>
          </a:p>
        </p:txBody>
      </p:sp>
      <p:sp>
        <p:nvSpPr>
          <p:cNvPr id="7" name="正方形/長方形 6"/>
          <p:cNvSpPr/>
          <p:nvPr/>
        </p:nvSpPr>
        <p:spPr bwMode="auto">
          <a:xfrm>
            <a:off x="467544"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latin typeface="+mn-lt"/>
                <a:ea typeface="+mn-ea"/>
              </a:rPr>
              <a:t>設備台帳</a:t>
            </a:r>
            <a:endParaRPr kumimoji="0" lang="ja-JP" altLang="en-US" sz="105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1735336"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保全作業・実績管理</a:t>
            </a:r>
          </a:p>
        </p:txBody>
      </p:sp>
      <p:sp>
        <p:nvSpPr>
          <p:cNvPr id="9" name="正方形/長方形 8"/>
          <p:cNvSpPr/>
          <p:nvPr/>
        </p:nvSpPr>
        <p:spPr bwMode="auto">
          <a:xfrm>
            <a:off x="3008329" y="2204864"/>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交換・予備・消耗品などの在庫管理、調達依頼</a:t>
            </a:r>
          </a:p>
        </p:txBody>
      </p:sp>
      <p:sp>
        <p:nvSpPr>
          <p:cNvPr id="10" name="正方形/長方形 9"/>
          <p:cNvSpPr/>
          <p:nvPr/>
        </p:nvSpPr>
        <p:spPr bwMode="auto">
          <a:xfrm>
            <a:off x="4283968"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予防保全・保全計画管理</a:t>
            </a:r>
          </a:p>
        </p:txBody>
      </p:sp>
      <p:sp>
        <p:nvSpPr>
          <p:cNvPr id="11" name="正方形/長方形 10"/>
          <p:cNvSpPr/>
          <p:nvPr/>
        </p:nvSpPr>
        <p:spPr bwMode="auto">
          <a:xfrm>
            <a:off x="467544" y="4695820"/>
            <a:ext cx="5040560" cy="12534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b="1" dirty="0">
                <a:solidFill>
                  <a:schemeClr val="bg1"/>
                </a:solidFill>
                <a:latin typeface="+mn-lt"/>
                <a:ea typeface="+mn-ea"/>
              </a:rPr>
              <a:t>2015</a:t>
            </a:r>
            <a:r>
              <a:rPr lang="ja-JP" altLang="en-US" b="1" dirty="0">
                <a:solidFill>
                  <a:schemeClr val="bg1"/>
                </a:solidFill>
                <a:latin typeface="+mn-lt"/>
                <a:ea typeface="+mn-ea"/>
              </a:rPr>
              <a:t>年までに、</a:t>
            </a:r>
            <a:r>
              <a:rPr lang="en-US" altLang="ja-JP" b="1" dirty="0">
                <a:solidFill>
                  <a:schemeClr val="bg1"/>
                </a:solidFill>
                <a:latin typeface="+mn-lt"/>
                <a:ea typeface="+mn-ea"/>
              </a:rPr>
              <a:t>EAM</a:t>
            </a:r>
            <a:r>
              <a:rPr lang="ja-JP" altLang="en-US" b="1" dirty="0">
                <a:solidFill>
                  <a:schemeClr val="bg1"/>
                </a:solidFill>
                <a:latin typeface="+mn-lt"/>
                <a:ea typeface="+mn-ea"/>
              </a:rPr>
              <a:t>ソフトウェア・ソリューションの</a:t>
            </a:r>
            <a:r>
              <a:rPr lang="en-US" altLang="ja-JP" b="1" dirty="0">
                <a:solidFill>
                  <a:schemeClr val="bg1"/>
                </a:solidFill>
                <a:latin typeface="+mn-lt"/>
                <a:ea typeface="+mn-ea"/>
              </a:rPr>
              <a:t>50%</a:t>
            </a:r>
            <a:r>
              <a:rPr lang="ja-JP" altLang="en-US" b="1" dirty="0">
                <a:solidFill>
                  <a:schemeClr val="bg1"/>
                </a:solidFill>
                <a:latin typeface="+mn-lt"/>
                <a:ea typeface="+mn-ea"/>
              </a:rPr>
              <a:t>以上が、</a:t>
            </a:r>
            <a:r>
              <a:rPr lang="en-US" altLang="ja-JP" b="1" dirty="0">
                <a:solidFill>
                  <a:schemeClr val="bg1"/>
                </a:solidFill>
                <a:latin typeface="+mn-lt"/>
                <a:ea typeface="+mn-ea"/>
              </a:rPr>
              <a:t>ERP</a:t>
            </a:r>
            <a:r>
              <a:rPr lang="ja-JP" altLang="en-US" b="1" dirty="0">
                <a:solidFill>
                  <a:schemeClr val="bg1"/>
                </a:solidFill>
                <a:latin typeface="+mn-lt"/>
                <a:ea typeface="+mn-ea"/>
              </a:rPr>
              <a:t>統合と同程度か、あるいはそれ以上に重要な作業として</a:t>
            </a:r>
            <a:r>
              <a:rPr lang="en-US" altLang="ja-JP" b="1" dirty="0">
                <a:solidFill>
                  <a:schemeClr val="bg1"/>
                </a:solidFill>
                <a:latin typeface="+mn-lt"/>
                <a:ea typeface="+mn-ea"/>
              </a:rPr>
              <a:t>OT</a:t>
            </a:r>
            <a:r>
              <a:rPr lang="ja-JP" altLang="en-US" b="1" dirty="0">
                <a:solidFill>
                  <a:schemeClr val="bg1"/>
                </a:solidFill>
                <a:latin typeface="+mn-lt"/>
                <a:ea typeface="+mn-ea"/>
              </a:rPr>
              <a:t>環境との統合を推進</a:t>
            </a:r>
            <a:r>
              <a:rPr lang="ja-JP" altLang="en-US" b="1" dirty="0" smtClean="0">
                <a:solidFill>
                  <a:schemeClr val="bg1"/>
                </a:solidFill>
                <a:latin typeface="+mn-lt"/>
                <a:ea typeface="+mn-ea"/>
              </a:rPr>
              <a:t>する </a:t>
            </a:r>
            <a:r>
              <a:rPr lang="en-US" altLang="ja-JP" b="1" dirty="0" smtClean="0">
                <a:solidFill>
                  <a:schemeClr val="bg1"/>
                </a:solidFill>
                <a:latin typeface="+mn-lt"/>
                <a:ea typeface="+mn-ea"/>
              </a:rPr>
              <a:t>(Gartner)</a:t>
            </a:r>
            <a:endParaRPr kumimoji="0" lang="ja-JP" altLang="en-US" b="0" i="0" u="none" strike="noStrike" cap="none" normalizeH="0" dirty="0" smtClean="0">
              <a:ln>
                <a:noFill/>
              </a:ln>
              <a:solidFill>
                <a:schemeClr val="bg1"/>
              </a:solidFill>
              <a:effectLst/>
              <a:latin typeface="+mn-lt"/>
              <a:ea typeface="+mn-ea"/>
            </a:endParaRPr>
          </a:p>
        </p:txBody>
      </p:sp>
      <p:sp>
        <p:nvSpPr>
          <p:cNvPr id="12" name="正方形/長方形 11"/>
          <p:cNvSpPr/>
          <p:nvPr/>
        </p:nvSpPr>
        <p:spPr bwMode="auto">
          <a:xfrm>
            <a:off x="467544"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保全資産の</a:t>
            </a:r>
            <a:r>
              <a:rPr kumimoji="0" lang="ja-JP" altLang="en-US" sz="1050" b="0" i="0" u="none" strike="noStrike" cap="none" normalizeH="0" dirty="0" smtClean="0">
                <a:ln>
                  <a:noFill/>
                </a:ln>
                <a:solidFill>
                  <a:schemeClr val="bg1"/>
                </a:solidFill>
                <a:effectLst/>
                <a:latin typeface="+mn-lt"/>
                <a:ea typeface="+mn-ea"/>
              </a:rPr>
              <a:t>在庫・購買管理</a:t>
            </a:r>
          </a:p>
        </p:txBody>
      </p:sp>
      <p:sp>
        <p:nvSpPr>
          <p:cNvPr id="13" name="正方形/長方形 12"/>
          <p:cNvSpPr/>
          <p:nvPr/>
        </p:nvSpPr>
        <p:spPr bwMode="auto">
          <a:xfrm>
            <a:off x="1735336"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資産保全の予算・コスト管理</a:t>
            </a:r>
          </a:p>
        </p:txBody>
      </p:sp>
      <p:sp>
        <p:nvSpPr>
          <p:cNvPr id="14" name="正方形/長方形 13"/>
          <p:cNvSpPr/>
          <p:nvPr/>
        </p:nvSpPr>
        <p:spPr bwMode="auto">
          <a:xfrm>
            <a:off x="3008329" y="4005847"/>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dirty="0" smtClean="0">
                <a:ln>
                  <a:noFill/>
                </a:ln>
                <a:solidFill>
                  <a:schemeClr val="bg1"/>
                </a:solidFill>
                <a:effectLst/>
                <a:latin typeface="+mn-lt"/>
                <a:ea typeface="+mn-ea"/>
              </a:rPr>
              <a:t>KPI</a:t>
            </a:r>
            <a:r>
              <a:rPr kumimoji="0" lang="ja-JP" altLang="en-US" sz="1050" b="0" i="0" u="none" strike="noStrike" cap="none" normalizeH="0" dirty="0" smtClean="0">
                <a:ln>
                  <a:noFill/>
                </a:ln>
                <a:solidFill>
                  <a:schemeClr val="bg1"/>
                </a:solidFill>
                <a:effectLst/>
                <a:latin typeface="+mn-lt"/>
                <a:ea typeface="+mn-ea"/>
              </a:rPr>
              <a:t>による統制機能</a:t>
            </a:r>
          </a:p>
        </p:txBody>
      </p:sp>
      <p:sp>
        <p:nvSpPr>
          <p:cNvPr id="15" name="正方形/長方形 14"/>
          <p:cNvSpPr/>
          <p:nvPr/>
        </p:nvSpPr>
        <p:spPr bwMode="auto">
          <a:xfrm>
            <a:off x="4283968"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dirty="0" smtClean="0">
                <a:ln>
                  <a:noFill/>
                </a:ln>
                <a:solidFill>
                  <a:schemeClr val="bg1"/>
                </a:solidFill>
                <a:effectLst/>
                <a:latin typeface="+mn-lt"/>
                <a:ea typeface="+mn-ea"/>
              </a:rPr>
              <a:t>ERP</a:t>
            </a:r>
            <a:r>
              <a:rPr kumimoji="0" lang="ja-JP" altLang="en-US" sz="1050" b="0" i="0" u="none" strike="noStrike" cap="none" normalizeH="0" dirty="0" smtClean="0">
                <a:ln>
                  <a:noFill/>
                </a:ln>
                <a:solidFill>
                  <a:schemeClr val="bg1"/>
                </a:solidFill>
                <a:effectLst/>
                <a:latin typeface="+mn-lt"/>
                <a:ea typeface="+mn-ea"/>
              </a:rPr>
              <a:t>との連携</a:t>
            </a:r>
          </a:p>
        </p:txBody>
      </p:sp>
    </p:spTree>
    <p:extLst>
      <p:ext uri="{BB962C8B-B14F-4D97-AF65-F5344CB8AC3E}">
        <p14:creationId xmlns:p14="http://schemas.microsoft.com/office/powerpoint/2010/main" val="29367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748859" y="4038600"/>
            <a:ext cx="3627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800" dirty="0" smtClean="0">
                <a:solidFill>
                  <a:srgbClr val="0000CC"/>
                </a:solidFill>
                <a:latin typeface="+mn-lt"/>
                <a:ea typeface="+mn-ea"/>
              </a:rPr>
              <a:t>ERP</a:t>
            </a:r>
            <a:r>
              <a:rPr lang="ja-JP" altLang="en-US" sz="2800" dirty="0" smtClean="0">
                <a:solidFill>
                  <a:srgbClr val="0000CC"/>
                </a:solidFill>
                <a:latin typeface="+mn-lt"/>
                <a:ea typeface="+mn-ea"/>
              </a:rPr>
              <a:t>とグローバル展開</a:t>
            </a:r>
          </a:p>
        </p:txBody>
      </p:sp>
    </p:spTree>
    <p:extLst>
      <p:ext uri="{BB962C8B-B14F-4D97-AF65-F5344CB8AC3E}">
        <p14:creationId xmlns:p14="http://schemas.microsoft.com/office/powerpoint/2010/main" val="2163607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altLang="ja-JP" dirty="0" smtClean="0"/>
              <a:t>ERP</a:t>
            </a:r>
            <a:r>
              <a:rPr kumimoji="1" lang="ja-JP" altLang="en-US" dirty="0" smtClean="0"/>
              <a:t>パッケージとトレンド</a:t>
            </a:r>
            <a:endParaRPr kumimoji="1" lang="ja-JP" altLang="en-US" dirty="0"/>
          </a:p>
        </p:txBody>
      </p:sp>
      <p:sp>
        <p:nvSpPr>
          <p:cNvPr id="13" name="円/楕円 12"/>
          <p:cNvSpPr/>
          <p:nvPr/>
        </p:nvSpPr>
        <p:spPr bwMode="auto">
          <a:xfrm>
            <a:off x="899592" y="2924944"/>
            <a:ext cx="1584176" cy="1584176"/>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latin typeface="+mn-lt"/>
                <a:ea typeface="+mn-ea"/>
              </a:rPr>
              <a:t>スイート</a:t>
            </a:r>
            <a:endParaRPr kumimoji="0" lang="ja-JP" altLang="en-US" sz="1600" b="0" i="0" u="none" strike="noStrike" cap="none" normalizeH="0" dirty="0" smtClean="0">
              <a:ln>
                <a:noFill/>
              </a:ln>
              <a:solidFill>
                <a:schemeClr val="bg1"/>
              </a:solidFill>
              <a:effectLst/>
              <a:latin typeface="+mn-lt"/>
              <a:ea typeface="+mn-ea"/>
            </a:endParaRPr>
          </a:p>
        </p:txBody>
      </p:sp>
      <p:pic>
        <p:nvPicPr>
          <p:cNvPr id="31"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1844824"/>
            <a:ext cx="914798" cy="68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図 46" descr="スクリーンショット 2013-07-01 12.58.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3" y="1988840"/>
            <a:ext cx="658005" cy="360040"/>
          </a:xfrm>
          <a:prstGeom prst="rect">
            <a:avLst/>
          </a:prstGeom>
        </p:spPr>
      </p:pic>
      <p:pic>
        <p:nvPicPr>
          <p:cNvPr id="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492896"/>
            <a:ext cx="57606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5" y="2564904"/>
            <a:ext cx="936104" cy="28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図形グループ 1"/>
          <p:cNvGrpSpPr/>
          <p:nvPr/>
        </p:nvGrpSpPr>
        <p:grpSpPr>
          <a:xfrm>
            <a:off x="2627784" y="1124744"/>
            <a:ext cx="5976664" cy="5235098"/>
            <a:chOff x="2627784" y="1124744"/>
            <a:chExt cx="5976664" cy="5235098"/>
          </a:xfrm>
        </p:grpSpPr>
        <p:sp>
          <p:nvSpPr>
            <p:cNvPr id="17" name="角丸四角形 16"/>
            <p:cNvSpPr/>
            <p:nvPr/>
          </p:nvSpPr>
          <p:spPr bwMode="auto">
            <a:xfrm>
              <a:off x="5436096" y="1124744"/>
              <a:ext cx="2880320" cy="51845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3" name="円/楕円 22"/>
            <p:cNvSpPr/>
            <p:nvPr/>
          </p:nvSpPr>
          <p:spPr bwMode="auto">
            <a:xfrm>
              <a:off x="4283968" y="2924944"/>
              <a:ext cx="1584176" cy="1584176"/>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latin typeface="+mn-lt"/>
                  <a:ea typeface="+mn-ea"/>
                </a:rPr>
                <a:t>スイート</a:t>
              </a:r>
              <a:endParaRPr kumimoji="0" lang="ja-JP" altLang="en-US" sz="1600" b="0" i="0" u="none" strike="noStrike" cap="none" normalizeH="0" dirty="0" smtClean="0">
                <a:ln>
                  <a:noFill/>
                </a:ln>
                <a:solidFill>
                  <a:schemeClr val="bg1"/>
                </a:solidFill>
                <a:effectLst/>
                <a:latin typeface="+mn-lt"/>
                <a:ea typeface="+mn-ea"/>
              </a:endParaRPr>
            </a:p>
          </p:txBody>
        </p:sp>
        <p:sp>
          <p:nvSpPr>
            <p:cNvPr id="15" name="円/楕円 14"/>
            <p:cNvSpPr/>
            <p:nvPr/>
          </p:nvSpPr>
          <p:spPr bwMode="auto">
            <a:xfrm>
              <a:off x="4283968" y="1124744"/>
              <a:ext cx="1584176" cy="158417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a:t>
              </a:r>
              <a:r>
                <a:rPr kumimoji="0" lang="ja-JP" altLang="en-US" sz="2400" b="0" i="0" u="none" strike="noStrike" cap="none" normalizeH="0" dirty="0" smtClean="0">
                  <a:ln>
                    <a:noFill/>
                  </a:ln>
                  <a:solidFill>
                    <a:schemeClr val="bg1"/>
                  </a:solidFill>
                  <a:effectLst/>
                  <a:latin typeface="+mn-lt"/>
                  <a:ea typeface="+mn-ea"/>
                </a:rPr>
                <a:t>層</a:t>
              </a:r>
              <a:endParaRPr kumimoji="0" lang="en-US" altLang="ja-JP" sz="2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endParaRPr kumimoji="0" lang="ja-JP" altLang="en-US" sz="3200" b="0" i="0" u="none" strike="noStrike" cap="none" normalizeH="0" dirty="0" smtClean="0">
                <a:ln>
                  <a:noFill/>
                </a:ln>
                <a:solidFill>
                  <a:schemeClr val="bg1"/>
                </a:solidFill>
                <a:effectLst/>
                <a:latin typeface="+mn-lt"/>
                <a:ea typeface="+mn-ea"/>
              </a:endParaRPr>
            </a:p>
          </p:txBody>
        </p:sp>
        <p:sp>
          <p:nvSpPr>
            <p:cNvPr id="16" name="円/楕円 15"/>
            <p:cNvSpPr/>
            <p:nvPr/>
          </p:nvSpPr>
          <p:spPr bwMode="auto">
            <a:xfrm>
              <a:off x="4283968" y="4725144"/>
              <a:ext cx="1584176" cy="158417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DB</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dirty="0" smtClean="0">
                  <a:solidFill>
                    <a:schemeClr val="bg1"/>
                  </a:solidFill>
                </a:rPr>
                <a:t>DBMS</a:t>
              </a:r>
              <a:endParaRPr kumimoji="0" lang="en-US" altLang="ja-JP" sz="12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dirty="0" smtClean="0">
                  <a:ln>
                    <a:noFill/>
                  </a:ln>
                  <a:solidFill>
                    <a:schemeClr val="bg1"/>
                  </a:solidFill>
                  <a:effectLst/>
                  <a:latin typeface="+mn-lt"/>
                  <a:ea typeface="+mn-ea"/>
                </a:rPr>
                <a:t>アプライアンス</a:t>
              </a:r>
            </a:p>
          </p:txBody>
        </p:sp>
        <p:sp>
          <p:nvSpPr>
            <p:cNvPr id="18" name="ホームベース 17"/>
            <p:cNvSpPr/>
            <p:nvPr/>
          </p:nvSpPr>
          <p:spPr bwMode="auto">
            <a:xfrm flipH="1">
              <a:off x="5580112" y="3501008"/>
              <a:ext cx="1872208" cy="432048"/>
            </a:xfrm>
            <a:prstGeom prst="homePlate">
              <a:avLst>
                <a:gd name="adj" fmla="val 72046"/>
              </a:avLst>
            </a:prstGeom>
            <a:solidFill>
              <a:srgbClr val="C4E59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FFFF"/>
                  </a:solidFill>
                  <a:effectLst>
                    <a:glow rad="101600">
                      <a:srgbClr val="86E572">
                        <a:alpha val="75000"/>
                      </a:srgbClr>
                    </a:glow>
                  </a:effectLst>
                  <a:latin typeface="+mn-lt"/>
                  <a:ea typeface="+mn-ea"/>
                </a:rPr>
                <a:t>ソーシャル</a:t>
              </a:r>
            </a:p>
          </p:txBody>
        </p:sp>
        <p:sp>
          <p:nvSpPr>
            <p:cNvPr id="21" name="ホームベース 20"/>
            <p:cNvSpPr/>
            <p:nvPr/>
          </p:nvSpPr>
          <p:spPr bwMode="auto">
            <a:xfrm flipH="1">
              <a:off x="5580112" y="2996952"/>
              <a:ext cx="1872208" cy="432048"/>
            </a:xfrm>
            <a:prstGeom prst="homePlate">
              <a:avLst>
                <a:gd name="adj" fmla="val 72046"/>
              </a:avLst>
            </a:prstGeom>
            <a:solidFill>
              <a:srgbClr val="C4E59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FFFF"/>
                  </a:solidFill>
                  <a:effectLst>
                    <a:glow rad="101600">
                      <a:srgbClr val="86E572">
                        <a:alpha val="75000"/>
                      </a:srgbClr>
                    </a:glow>
                  </a:effectLst>
                  <a:latin typeface="+mn-lt"/>
                  <a:ea typeface="+mn-ea"/>
                </a:rPr>
                <a:t>ベストオブ・ブリード</a:t>
              </a:r>
            </a:p>
          </p:txBody>
        </p:sp>
        <p:sp>
          <p:nvSpPr>
            <p:cNvPr id="22" name="ホームベース 21"/>
            <p:cNvSpPr/>
            <p:nvPr/>
          </p:nvSpPr>
          <p:spPr bwMode="auto">
            <a:xfrm flipH="1">
              <a:off x="5580112" y="4005064"/>
              <a:ext cx="1872208" cy="432048"/>
            </a:xfrm>
            <a:prstGeom prst="homePlate">
              <a:avLst>
                <a:gd name="adj" fmla="val 72046"/>
              </a:avLst>
            </a:prstGeom>
            <a:solidFill>
              <a:srgbClr val="C4E59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FFFF"/>
                  </a:solidFill>
                  <a:effectLst>
                    <a:glow rad="101600">
                      <a:srgbClr val="86E572">
                        <a:alpha val="75000"/>
                      </a:srgbClr>
                    </a:glow>
                  </a:effectLst>
                  <a:latin typeface="+mn-lt"/>
                  <a:ea typeface="+mn-ea"/>
                </a:rPr>
                <a:t>モバイル</a:t>
              </a:r>
            </a:p>
          </p:txBody>
        </p:sp>
        <p:sp>
          <p:nvSpPr>
            <p:cNvPr id="24" name="右矢印 23"/>
            <p:cNvSpPr/>
            <p:nvPr/>
          </p:nvSpPr>
          <p:spPr bwMode="auto">
            <a:xfrm>
              <a:off x="2627784" y="3429000"/>
              <a:ext cx="1512168" cy="576064"/>
            </a:xfrm>
            <a:prstGeom prst="rightArrow">
              <a:avLst/>
            </a:prstGeom>
            <a:solidFill>
              <a:srgbClr val="FF9933"/>
            </a:solidFill>
            <a:ln>
              <a:solidFill>
                <a:srgbClr val="FF993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5" name="下矢印 24"/>
            <p:cNvSpPr/>
            <p:nvPr/>
          </p:nvSpPr>
          <p:spPr bwMode="auto">
            <a:xfrm>
              <a:off x="4788024" y="2564904"/>
              <a:ext cx="576064" cy="504056"/>
            </a:xfrm>
            <a:prstGeom prst="downArrow">
              <a:avLst/>
            </a:prstGeom>
            <a:solidFill>
              <a:srgbClr val="FF993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6" name="下矢印 25"/>
            <p:cNvSpPr/>
            <p:nvPr/>
          </p:nvSpPr>
          <p:spPr bwMode="auto">
            <a:xfrm flipV="1">
              <a:off x="4788024" y="4365104"/>
              <a:ext cx="576064" cy="504056"/>
            </a:xfrm>
            <a:prstGeom prst="downArrow">
              <a:avLst/>
            </a:prstGeom>
            <a:solidFill>
              <a:srgbClr val="FF993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7" name="テキスト ボックス 26"/>
            <p:cNvSpPr txBox="1"/>
            <p:nvPr/>
          </p:nvSpPr>
          <p:spPr>
            <a:xfrm>
              <a:off x="7729899" y="2862334"/>
              <a:ext cx="400110" cy="1670289"/>
            </a:xfrm>
            <a:prstGeom prst="rect">
              <a:avLst/>
            </a:prstGeom>
            <a:noFill/>
          </p:spPr>
          <p:txBody>
            <a:bodyPr vert="eaVert" wrap="none" rtlCol="0">
              <a:spAutoFit/>
            </a:bodyPr>
            <a:lstStyle/>
            <a:p>
              <a:pPr algn="ctr"/>
              <a:r>
                <a:rPr kumimoji="1" lang="ja-JP" altLang="en-US" sz="1400" dirty="0" smtClean="0">
                  <a:solidFill>
                    <a:srgbClr val="0000FF"/>
                  </a:solidFill>
                </a:rPr>
                <a:t>パブリック・クラウド</a:t>
              </a:r>
              <a:endParaRPr kumimoji="1" lang="ja-JP" altLang="en-US" sz="1400" dirty="0">
                <a:solidFill>
                  <a:srgbClr val="0000FF"/>
                </a:solidFill>
              </a:endParaRPr>
            </a:p>
          </p:txBody>
        </p:sp>
        <p:sp>
          <p:nvSpPr>
            <p:cNvPr id="28" name="テキスト ボックス 27"/>
            <p:cNvSpPr txBox="1"/>
            <p:nvPr/>
          </p:nvSpPr>
          <p:spPr>
            <a:xfrm>
              <a:off x="6478588" y="1124744"/>
              <a:ext cx="749349" cy="369332"/>
            </a:xfrm>
            <a:prstGeom prst="rect">
              <a:avLst/>
            </a:prstGeom>
            <a:noFill/>
          </p:spPr>
          <p:txBody>
            <a:bodyPr wrap="none" rtlCol="0">
              <a:spAutoFit/>
            </a:bodyPr>
            <a:lstStyle/>
            <a:p>
              <a:r>
                <a:rPr kumimoji="1" lang="en-US" altLang="ja-JP" dirty="0" err="1" smtClean="0">
                  <a:solidFill>
                    <a:srgbClr val="0000FF"/>
                  </a:solidFill>
                </a:rPr>
                <a:t>SaaS</a:t>
              </a:r>
              <a:endParaRPr kumimoji="1" lang="ja-JP" altLang="en-US" dirty="0">
                <a:solidFill>
                  <a:srgbClr val="0000FF"/>
                </a:solidFill>
              </a:endParaRPr>
            </a:p>
          </p:txBody>
        </p:sp>
        <p:sp>
          <p:nvSpPr>
            <p:cNvPr id="29" name="テキスト ボックス 28"/>
            <p:cNvSpPr txBox="1"/>
            <p:nvPr/>
          </p:nvSpPr>
          <p:spPr>
            <a:xfrm>
              <a:off x="6478588" y="5939988"/>
              <a:ext cx="659518" cy="369332"/>
            </a:xfrm>
            <a:prstGeom prst="rect">
              <a:avLst/>
            </a:prstGeom>
            <a:noFill/>
          </p:spPr>
          <p:txBody>
            <a:bodyPr wrap="none" rtlCol="0">
              <a:spAutoFit/>
            </a:bodyPr>
            <a:lstStyle/>
            <a:p>
              <a:r>
                <a:rPr kumimoji="1" lang="en-US" altLang="ja-JP" dirty="0" err="1" smtClean="0">
                  <a:solidFill>
                    <a:srgbClr val="0000FF"/>
                  </a:solidFill>
                </a:rPr>
                <a:t>IaaS</a:t>
              </a:r>
              <a:endParaRPr kumimoji="1" lang="ja-JP" altLang="en-US" dirty="0">
                <a:solidFill>
                  <a:srgbClr val="0000FF"/>
                </a:solidFill>
              </a:endParaRPr>
            </a:p>
          </p:txBody>
        </p:sp>
        <p:sp>
          <p:nvSpPr>
            <p:cNvPr id="35" name="テキスト ボックス 34"/>
            <p:cNvSpPr txBox="1"/>
            <p:nvPr/>
          </p:nvSpPr>
          <p:spPr>
            <a:xfrm>
              <a:off x="3347864" y="1412776"/>
              <a:ext cx="983037" cy="246221"/>
            </a:xfrm>
            <a:prstGeom prst="rect">
              <a:avLst/>
            </a:prstGeom>
            <a:noFill/>
          </p:spPr>
          <p:txBody>
            <a:bodyPr wrap="none" rtlCol="0">
              <a:spAutoFit/>
            </a:bodyPr>
            <a:lstStyle/>
            <a:p>
              <a:r>
                <a:rPr kumimoji="1" lang="en-US" altLang="ja-JP" sz="1000" dirty="0" smtClean="0">
                  <a:solidFill>
                    <a:srgbClr val="000090"/>
                  </a:solidFill>
                </a:rPr>
                <a:t>Business One</a:t>
              </a:r>
              <a:endParaRPr kumimoji="1" lang="ja-JP" altLang="en-US" sz="1000" dirty="0">
                <a:solidFill>
                  <a:srgbClr val="000090"/>
                </a:solidFill>
              </a:endParaRPr>
            </a:p>
          </p:txBody>
        </p:sp>
        <p:pic>
          <p:nvPicPr>
            <p:cNvPr id="36" name="図 35" descr="logo_netsuite.gif"/>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0152" y="1628800"/>
              <a:ext cx="1083251" cy="432048"/>
            </a:xfrm>
            <a:prstGeom prst="rect">
              <a:avLst/>
            </a:prstGeom>
          </p:spPr>
        </p:pic>
        <p:pic>
          <p:nvPicPr>
            <p:cNvPr id="37" name="図 36" descr="Concur_logo.png"/>
            <p:cNvPicPr>
              <a:picLocks noChangeAspect="1"/>
            </p:cNvPicPr>
            <p:nvPr/>
          </p:nvPicPr>
          <p:blipFill>
            <a:blip r:embed="rId7">
              <a:clrChange>
                <a:clrFrom>
                  <a:srgbClr val="F7F4EC"/>
                </a:clrFrom>
                <a:clrTo>
                  <a:srgbClr val="F7F4EC">
                    <a:alpha val="0"/>
                  </a:srgbClr>
                </a:clrTo>
              </a:clrChange>
              <a:extLst>
                <a:ext uri="{28A0092B-C50C-407E-A947-70E740481C1C}">
                  <a14:useLocalDpi xmlns:a14="http://schemas.microsoft.com/office/drawing/2010/main" val="0"/>
                </a:ext>
              </a:extLst>
            </a:blip>
            <a:stretch>
              <a:fillRect/>
            </a:stretch>
          </p:blipFill>
          <p:spPr>
            <a:xfrm>
              <a:off x="5652120" y="2682395"/>
              <a:ext cx="648072" cy="189372"/>
            </a:xfrm>
            <a:prstGeom prst="rect">
              <a:avLst/>
            </a:prstGeom>
          </p:spPr>
        </p:pic>
        <p:pic>
          <p:nvPicPr>
            <p:cNvPr id="38" name="図 37" descr="sf_logo_blac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201" y="2700920"/>
              <a:ext cx="1152127" cy="224024"/>
            </a:xfrm>
            <a:prstGeom prst="rect">
              <a:avLst/>
            </a:prstGeom>
          </p:spPr>
        </p:pic>
        <p:sp>
          <p:nvSpPr>
            <p:cNvPr id="40" name="テキスト ボックス 39"/>
            <p:cNvSpPr txBox="1"/>
            <p:nvPr/>
          </p:nvSpPr>
          <p:spPr>
            <a:xfrm>
              <a:off x="6228184" y="5703052"/>
              <a:ext cx="1417663" cy="246221"/>
            </a:xfrm>
            <a:prstGeom prst="rect">
              <a:avLst/>
            </a:prstGeom>
            <a:noFill/>
          </p:spPr>
          <p:txBody>
            <a:bodyPr wrap="none" rtlCol="0">
              <a:spAutoFit/>
            </a:bodyPr>
            <a:lstStyle/>
            <a:p>
              <a:r>
                <a:rPr kumimoji="1" lang="en-US" altLang="ja-JP" sz="1000" dirty="0" smtClean="0">
                  <a:solidFill>
                    <a:srgbClr val="000090"/>
                  </a:solidFill>
                </a:rPr>
                <a:t>HANA Cloud Platform</a:t>
              </a:r>
              <a:endParaRPr kumimoji="1" lang="ja-JP" altLang="en-US" sz="1000" dirty="0">
                <a:solidFill>
                  <a:srgbClr val="000090"/>
                </a:solidFill>
              </a:endParaRPr>
            </a:p>
          </p:txBody>
        </p:sp>
        <p:pic>
          <p:nvPicPr>
            <p:cNvPr id="45" name="Picture 2" descr="http://www.next-ware.co.jp/wp-content/uploads/2011/06/dynamicsax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4" y="1124744"/>
              <a:ext cx="1152128" cy="226016"/>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45" descr="スクリーンショット 2013-07-01 12.58.1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2749" y="1412776"/>
              <a:ext cx="394816" cy="216031"/>
            </a:xfrm>
            <a:prstGeom prst="rect">
              <a:avLst/>
            </a:prstGeom>
          </p:spPr>
        </p:pic>
        <p:pic>
          <p:nvPicPr>
            <p:cNvPr id="48" name="図 47" descr="スクリーンショット 2013-07-01 12.58.12.pn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0152" y="5733249"/>
              <a:ext cx="394816" cy="216031"/>
            </a:xfrm>
            <a:prstGeom prst="rect">
              <a:avLst/>
            </a:prstGeom>
          </p:spPr>
        </p:pic>
        <p:pic>
          <p:nvPicPr>
            <p:cNvPr id="49" name="図 48" descr="スクリーンショット 2013-07-01 12.57.58.png"/>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0152" y="5373216"/>
              <a:ext cx="670452" cy="290138"/>
            </a:xfrm>
            <a:prstGeom prst="rect">
              <a:avLst/>
            </a:prstGeom>
          </p:spPr>
        </p:pic>
        <p:sp>
          <p:nvSpPr>
            <p:cNvPr id="50" name="角丸四角形吹き出し 49"/>
            <p:cNvSpPr/>
            <p:nvPr/>
          </p:nvSpPr>
          <p:spPr bwMode="auto">
            <a:xfrm>
              <a:off x="6732240" y="4581128"/>
              <a:ext cx="1872208" cy="1080120"/>
            </a:xfrm>
            <a:prstGeom prst="wedgeRoundRectCallout">
              <a:avLst>
                <a:gd name="adj1" fmla="val -56785"/>
                <a:gd name="adj2" fmla="val 31561"/>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1" name="図 50" descr="スクリーンショット 2013-07-01 12.58.5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4248" y="4653136"/>
              <a:ext cx="1720298" cy="936104"/>
            </a:xfrm>
            <a:prstGeom prst="rect">
              <a:avLst/>
            </a:prstGeom>
          </p:spPr>
        </p:pic>
        <p:sp>
          <p:nvSpPr>
            <p:cNvPr id="52" name="正方形/長方形 51"/>
            <p:cNvSpPr/>
            <p:nvPr/>
          </p:nvSpPr>
          <p:spPr>
            <a:xfrm>
              <a:off x="3269660" y="6021288"/>
              <a:ext cx="1518364" cy="338554"/>
            </a:xfrm>
            <a:prstGeom prst="rect">
              <a:avLst/>
            </a:prstGeom>
          </p:spPr>
          <p:txBody>
            <a:bodyPr wrap="none">
              <a:spAutoFit/>
            </a:bodyPr>
            <a:lstStyle/>
            <a:p>
              <a:r>
                <a:rPr lang="en-US" altLang="ja-JP" sz="800" dirty="0">
                  <a:solidFill>
                    <a:srgbClr val="000090"/>
                  </a:solidFill>
                </a:rPr>
                <a:t>Oracle Database 12.1</a:t>
              </a:r>
              <a:endParaRPr lang="ja-JP" altLang="en-US" sz="800" dirty="0">
                <a:solidFill>
                  <a:srgbClr val="000090"/>
                </a:solidFill>
              </a:endParaRPr>
            </a:p>
            <a:p>
              <a:r>
                <a:rPr lang="en-US" altLang="ja-JP" sz="800" dirty="0" err="1" smtClean="0">
                  <a:solidFill>
                    <a:srgbClr val="000090"/>
                  </a:solidFill>
                </a:rPr>
                <a:t>exadata</a:t>
              </a:r>
              <a:r>
                <a:rPr lang="en-US" altLang="ja-JP" sz="800" dirty="0" smtClean="0">
                  <a:solidFill>
                    <a:srgbClr val="000090"/>
                  </a:solidFill>
                </a:rPr>
                <a:t> </a:t>
              </a:r>
              <a:r>
                <a:rPr lang="en-US" altLang="ja-JP" sz="800" dirty="0">
                  <a:solidFill>
                    <a:srgbClr val="000090"/>
                  </a:solidFill>
                </a:rPr>
                <a:t>in-memory </a:t>
              </a:r>
              <a:r>
                <a:rPr lang="en-US" altLang="ja-JP" sz="800" dirty="0" smtClean="0">
                  <a:solidFill>
                    <a:srgbClr val="000090"/>
                  </a:solidFill>
                </a:rPr>
                <a:t>database</a:t>
              </a:r>
            </a:p>
          </p:txBody>
        </p:sp>
        <p:pic>
          <p:nvPicPr>
            <p:cNvPr id="53" name="図 52" descr="imgres.jpe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7864" y="5949280"/>
              <a:ext cx="827584" cy="103448"/>
            </a:xfrm>
            <a:prstGeom prst="rect">
              <a:avLst/>
            </a:prstGeom>
          </p:spPr>
        </p:pic>
        <p:pic>
          <p:nvPicPr>
            <p:cNvPr id="54" name="図 53" descr="imgres.jpe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47864" y="4869160"/>
              <a:ext cx="1043608" cy="215482"/>
            </a:xfrm>
            <a:prstGeom prst="rect">
              <a:avLst/>
            </a:prstGeom>
          </p:spPr>
        </p:pic>
        <p:pic>
          <p:nvPicPr>
            <p:cNvPr id="57" name="図 56" descr="imgres.jpeg"/>
            <p:cNvPicPr>
              <a:picLocks noChangeAspect="1"/>
            </p:cNvPicPr>
            <p:nvPr/>
          </p:nvPicPr>
          <p:blipFill>
            <a:blip r:embed="rId15" cstate="print">
              <a:clrChange>
                <a:clrFrom>
                  <a:srgbClr val="FAFFFE"/>
                </a:clrFrom>
                <a:clrTo>
                  <a:srgbClr val="FAFFFE">
                    <a:alpha val="0"/>
                  </a:srgbClr>
                </a:clrTo>
              </a:clrChange>
              <a:extLst>
                <a:ext uri="{28A0092B-C50C-407E-A947-70E740481C1C}">
                  <a14:useLocalDpi xmlns:a14="http://schemas.microsoft.com/office/drawing/2010/main" val="0"/>
                </a:ext>
              </a:extLst>
            </a:blip>
            <a:stretch>
              <a:fillRect/>
            </a:stretch>
          </p:blipFill>
          <p:spPr>
            <a:xfrm>
              <a:off x="6012160" y="3501008"/>
              <a:ext cx="518457" cy="432048"/>
            </a:xfrm>
            <a:prstGeom prst="rect">
              <a:avLst/>
            </a:prstGeom>
          </p:spPr>
        </p:pic>
        <p:sp>
          <p:nvSpPr>
            <p:cNvPr id="58" name="テキスト ボックス 57"/>
            <p:cNvSpPr txBox="1"/>
            <p:nvPr/>
          </p:nvSpPr>
          <p:spPr>
            <a:xfrm>
              <a:off x="3635896" y="5373216"/>
              <a:ext cx="543739" cy="246221"/>
            </a:xfrm>
            <a:prstGeom prst="rect">
              <a:avLst/>
            </a:prstGeom>
            <a:noFill/>
          </p:spPr>
          <p:txBody>
            <a:bodyPr wrap="none" rtlCol="0">
              <a:spAutoFit/>
            </a:bodyPr>
            <a:lstStyle/>
            <a:p>
              <a:r>
                <a:rPr kumimoji="1" lang="en-US" altLang="ja-JP" sz="1000" dirty="0" smtClean="0">
                  <a:solidFill>
                    <a:srgbClr val="000090"/>
                  </a:solidFill>
                </a:rPr>
                <a:t>HANA</a:t>
              </a:r>
              <a:endParaRPr kumimoji="1" lang="ja-JP" altLang="en-US" sz="1000" dirty="0">
                <a:solidFill>
                  <a:srgbClr val="000090"/>
                </a:solidFill>
              </a:endParaRPr>
            </a:p>
          </p:txBody>
        </p:sp>
        <p:pic>
          <p:nvPicPr>
            <p:cNvPr id="59" name="図 58" descr="スクリーンショット 2013-07-01 12.58.12.pn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5403413"/>
              <a:ext cx="394816" cy="216031"/>
            </a:xfrm>
            <a:prstGeom prst="rect">
              <a:avLst/>
            </a:prstGeom>
          </p:spPr>
        </p:pic>
      </p:grpSp>
      <p:sp>
        <p:nvSpPr>
          <p:cNvPr id="60" name="角丸四角形吹き出し 59"/>
          <p:cNvSpPr/>
          <p:nvPr/>
        </p:nvSpPr>
        <p:spPr bwMode="auto">
          <a:xfrm>
            <a:off x="827584" y="5229200"/>
            <a:ext cx="2304256" cy="1080120"/>
          </a:xfrm>
          <a:prstGeom prst="wedgeRoundRectCallout">
            <a:avLst>
              <a:gd name="adj1" fmla="val 56101"/>
              <a:gd name="adj2" fmla="val -12163"/>
              <a:gd name="adj3" fmla="val 16667"/>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ERP</a:t>
            </a:r>
            <a:r>
              <a:rPr kumimoji="0" lang="ja-JP" altLang="en-US" sz="1400" dirty="0" smtClean="0">
                <a:solidFill>
                  <a:schemeClr val="bg1"/>
                </a:solidFill>
                <a:latin typeface="+mn-lt"/>
                <a:ea typeface="+mn-ea"/>
              </a:rPr>
              <a:t>基盤データベース</a:t>
            </a:r>
            <a:endParaRPr kumimoji="0" lang="en-US" altLang="ja-JP" sz="1400" dirty="0" smtClean="0">
              <a:solidFill>
                <a:schemeClr val="bg1"/>
              </a:solidFill>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リレーショナル型</a:t>
            </a:r>
            <a:r>
              <a:rPr kumimoji="0" lang="en-US" altLang="ja-JP" sz="1200" b="0" i="0" u="none" strike="noStrike" cap="none" normalizeH="0" dirty="0" smtClean="0">
                <a:ln>
                  <a:noFill/>
                </a:ln>
                <a:solidFill>
                  <a:schemeClr val="bg1"/>
                </a:solidFill>
                <a:effectLst/>
                <a:latin typeface="+mn-lt"/>
                <a:ea typeface="+mn-ea"/>
              </a:rPr>
              <a:t>DB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1000" dirty="0" smtClean="0">
                <a:solidFill>
                  <a:schemeClr val="bg1"/>
                </a:solidFill>
                <a:latin typeface="+mn-lt"/>
                <a:ea typeface="+mn-ea"/>
              </a:rPr>
              <a:t>       + </a:t>
            </a:r>
            <a:r>
              <a:rPr kumimoji="0" lang="ja-JP" altLang="en-US" sz="1000" dirty="0" smtClean="0">
                <a:solidFill>
                  <a:schemeClr val="bg1"/>
                </a:solidFill>
                <a:latin typeface="+mn-lt"/>
                <a:ea typeface="+mn-ea"/>
              </a:rPr>
              <a:t>カラム型</a:t>
            </a:r>
            <a:r>
              <a:rPr kumimoji="0" lang="en-US" altLang="ja-JP" sz="1000" dirty="0" smtClean="0">
                <a:solidFill>
                  <a:schemeClr val="bg1"/>
                </a:solidFill>
                <a:latin typeface="+mn-lt"/>
                <a:ea typeface="+mn-ea"/>
              </a:rPr>
              <a:t>DB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1000" b="0" i="0" u="none" strike="noStrike" cap="none" normalizeH="0" dirty="0" smtClean="0">
                <a:ln>
                  <a:noFill/>
                </a:ln>
                <a:solidFill>
                  <a:schemeClr val="bg1"/>
                </a:solidFill>
                <a:effectLst/>
                <a:latin typeface="+mn-lt"/>
                <a:ea typeface="+mn-ea"/>
              </a:rPr>
              <a:t>       + </a:t>
            </a:r>
            <a:r>
              <a:rPr kumimoji="0" lang="ja-JP" altLang="en-US" sz="1000" b="0" i="0" u="none" strike="noStrike" cap="none" normalizeH="0" dirty="0" smtClean="0">
                <a:ln>
                  <a:noFill/>
                </a:ln>
                <a:solidFill>
                  <a:schemeClr val="bg1"/>
                </a:solidFill>
                <a:effectLst/>
                <a:latin typeface="+mn-lt"/>
                <a:ea typeface="+mn-ea"/>
              </a:rPr>
              <a:t>インメモリー</a:t>
            </a:r>
            <a:endParaRPr kumimoji="0" lang="en-US" altLang="ja-JP" sz="10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rPr>
              <a:t>業務・解析の単一・リアルタイム運用</a:t>
            </a:r>
            <a:r>
              <a:rPr kumimoji="0" lang="en-US" altLang="ja-JP" sz="1000" b="0" i="0" u="none" strike="noStrike" cap="none" normalizeH="0" dirty="0" smtClean="0">
                <a:ln>
                  <a:noFill/>
                </a:ln>
                <a:solidFill>
                  <a:schemeClr val="bg1"/>
                </a:solidFill>
                <a:effectLst/>
                <a:latin typeface="+mn-lt"/>
                <a:ea typeface="+mn-ea"/>
              </a:rPr>
              <a:t> </a:t>
            </a:r>
            <a:endParaRPr kumimoji="0" lang="en-US" altLang="ja-JP" sz="1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7102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right)">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ERP</a:t>
            </a:r>
            <a:r>
              <a:rPr kumimoji="1" lang="ja-JP" altLang="en-US" dirty="0" smtClean="0"/>
              <a:t>の理想と現実</a:t>
            </a:r>
            <a:endParaRPr kumimoji="1" lang="ja-JP" altLang="en-US" dirty="0"/>
          </a:p>
        </p:txBody>
      </p:sp>
      <p:sp>
        <p:nvSpPr>
          <p:cNvPr id="2" name="角丸四角形 1"/>
          <p:cNvSpPr/>
          <p:nvPr/>
        </p:nvSpPr>
        <p:spPr bwMode="auto">
          <a:xfrm>
            <a:off x="1043608" y="980728"/>
            <a:ext cx="7704856" cy="2016224"/>
          </a:xfrm>
          <a:prstGeom prst="roundRect">
            <a:avLst>
              <a:gd name="adj" fmla="val 4629"/>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smtClean="0">
                <a:solidFill>
                  <a:srgbClr val="FFFFFF"/>
                </a:solidFill>
              </a:rPr>
              <a:t>全拠点</a:t>
            </a:r>
            <a:r>
              <a:rPr kumimoji="0" lang="ja-JP" altLang="en-US" sz="2000" dirty="0">
                <a:solidFill>
                  <a:srgbClr val="FFFFFF"/>
                </a:solidFill>
              </a:rPr>
              <a:t>を同一システムで管理することにより、マスタやデータフォーマットが統一され、各拠点からのデータ収集や加工の手間が削減されることで、経営データの管理面における</a:t>
            </a:r>
            <a:r>
              <a:rPr kumimoji="0" lang="ja-JP" altLang="en-US" sz="2000" dirty="0" smtClean="0">
                <a:solidFill>
                  <a:srgbClr val="FFFFFF"/>
                </a:solidFill>
              </a:rPr>
              <a:t>効率化を図る</a:t>
            </a:r>
            <a:endParaRPr kumimoji="0" lang="en-US" altLang="ja-JP" sz="800" dirty="0" smtClean="0">
              <a:solidFill>
                <a:srgbClr val="FFFFFF"/>
              </a:solidFill>
            </a:endParaRPr>
          </a:p>
          <a:p>
            <a:pPr>
              <a:spcBef>
                <a:spcPct val="20000"/>
              </a:spcBef>
            </a:pPr>
            <a:endParaRPr kumimoji="0" lang="en-US" altLang="ja-JP" sz="800" dirty="0" smtClean="0">
              <a:solidFill>
                <a:srgbClr val="FFFFFF"/>
              </a:solidFill>
            </a:endParaRPr>
          </a:p>
          <a:p>
            <a:pPr algn="ctr">
              <a:spcBef>
                <a:spcPct val="20000"/>
              </a:spcBef>
            </a:pPr>
            <a:r>
              <a:rPr kumimoji="0" lang="en-US" altLang="ja-JP" sz="2400" b="0" i="0" u="none" strike="noStrike" cap="none" normalizeH="0" dirty="0" smtClean="0">
                <a:ln>
                  <a:noFill/>
                </a:ln>
                <a:solidFill>
                  <a:srgbClr val="FFFFFF"/>
                </a:solidFill>
                <a:effectLst/>
                <a:latin typeface="+mn-lt"/>
                <a:ea typeface="+mn-ea"/>
              </a:rPr>
              <a:t>Global Single Instance / One Global Standard</a:t>
            </a:r>
            <a:endParaRPr kumimoji="0" lang="en-US" altLang="ja-JP" sz="2400" b="0" i="0" u="none" strike="noStrike" cap="none" normalizeH="0" dirty="0">
              <a:ln>
                <a:noFill/>
              </a:ln>
              <a:solidFill>
                <a:srgbClr val="FFFFFF"/>
              </a:solidFill>
              <a:effectLst/>
              <a:latin typeface="+mn-lt"/>
              <a:ea typeface="+mn-ea"/>
            </a:endParaRPr>
          </a:p>
        </p:txBody>
      </p:sp>
      <p:sp>
        <p:nvSpPr>
          <p:cNvPr id="14" name="角丸四角形 13"/>
          <p:cNvSpPr/>
          <p:nvPr/>
        </p:nvSpPr>
        <p:spPr bwMode="auto">
          <a:xfrm>
            <a:off x="395536" y="980728"/>
            <a:ext cx="576064" cy="2016224"/>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algn="ctr">
              <a:spcBef>
                <a:spcPct val="20000"/>
              </a:spcBef>
            </a:pPr>
            <a:r>
              <a:rPr kumimoji="0" lang="ja-JP" altLang="en-US" sz="2400" b="0" i="0" u="none" strike="noStrike" cap="none" normalizeH="0" dirty="0" smtClean="0">
                <a:ln>
                  <a:noFill/>
                </a:ln>
                <a:solidFill>
                  <a:srgbClr val="FFFFFF"/>
                </a:solidFill>
                <a:effectLst/>
                <a:latin typeface="+mn-lt"/>
                <a:ea typeface="+mn-ea"/>
              </a:rPr>
              <a:t>理　想</a:t>
            </a:r>
          </a:p>
        </p:txBody>
      </p:sp>
      <p:sp>
        <p:nvSpPr>
          <p:cNvPr id="15" name="角丸四角形 14"/>
          <p:cNvSpPr/>
          <p:nvPr/>
        </p:nvSpPr>
        <p:spPr bwMode="auto">
          <a:xfrm>
            <a:off x="395536" y="4437112"/>
            <a:ext cx="576064" cy="2016224"/>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algn="ctr">
              <a:spcBef>
                <a:spcPct val="20000"/>
              </a:spcBef>
            </a:pPr>
            <a:r>
              <a:rPr kumimoji="0" lang="ja-JP" altLang="en-US" sz="2400" b="0" i="0" u="none" strike="noStrike" cap="none" normalizeH="0" dirty="0" smtClean="0">
                <a:ln>
                  <a:noFill/>
                </a:ln>
                <a:solidFill>
                  <a:srgbClr val="FFFFFF"/>
                </a:solidFill>
                <a:effectLst/>
                <a:latin typeface="+mn-lt"/>
                <a:ea typeface="+mn-ea"/>
              </a:rPr>
              <a:t>現　実</a:t>
            </a:r>
          </a:p>
        </p:txBody>
      </p:sp>
      <p:sp>
        <p:nvSpPr>
          <p:cNvPr id="3" name="角丸四角形 2"/>
          <p:cNvSpPr/>
          <p:nvPr/>
        </p:nvSpPr>
        <p:spPr bwMode="auto">
          <a:xfrm>
            <a:off x="1043608" y="4437112"/>
            <a:ext cx="7704856" cy="2016224"/>
          </a:xfrm>
          <a:prstGeom prst="roundRect">
            <a:avLst>
              <a:gd name="adj" fmla="val 508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a:spcBef>
                <a:spcPts val="600"/>
              </a:spcBef>
              <a:buFont typeface="Wingdings" charset="2"/>
              <a:buChar char="v"/>
            </a:pPr>
            <a:r>
              <a:rPr kumimoji="0" lang="ja-JP" altLang="en-US" sz="1400" dirty="0">
                <a:solidFill>
                  <a:srgbClr val="FFFFFF"/>
                </a:solidFill>
              </a:rPr>
              <a:t>本社</a:t>
            </a:r>
            <a:r>
              <a:rPr kumimoji="0" lang="ja-JP" altLang="en-US" sz="1400" dirty="0" smtClean="0">
                <a:solidFill>
                  <a:srgbClr val="FFFFFF"/>
                </a:solidFill>
              </a:rPr>
              <a:t>とは異なる事業を行っていたり商</a:t>
            </a:r>
            <a:r>
              <a:rPr kumimoji="0" lang="ja-JP" altLang="en-US" sz="1400" dirty="0">
                <a:solidFill>
                  <a:srgbClr val="FFFFFF"/>
                </a:solidFill>
              </a:rPr>
              <a:t>習慣が</a:t>
            </a:r>
            <a:r>
              <a:rPr kumimoji="0" lang="ja-JP" altLang="en-US" sz="1400" dirty="0" smtClean="0">
                <a:solidFill>
                  <a:srgbClr val="FFFFFF"/>
                </a:solidFill>
              </a:rPr>
              <a:t>異なっている拠点</a:t>
            </a:r>
            <a:r>
              <a:rPr kumimoji="0" lang="ja-JP" altLang="en-US" sz="1400" dirty="0">
                <a:solidFill>
                  <a:srgbClr val="FFFFFF"/>
                </a:solidFill>
              </a:rPr>
              <a:t>においては、業務フローや管理データの構成が本社と</a:t>
            </a:r>
            <a:r>
              <a:rPr kumimoji="0" lang="ja-JP" altLang="en-US" sz="1400" dirty="0" smtClean="0">
                <a:solidFill>
                  <a:srgbClr val="FFFFFF"/>
                </a:solidFill>
              </a:rPr>
              <a:t>異なる。</a:t>
            </a:r>
            <a:r>
              <a:rPr kumimoji="0" lang="ja-JP" altLang="en-US" sz="1400" dirty="0">
                <a:solidFill>
                  <a:srgbClr val="FFFFFF"/>
                </a:solidFill>
              </a:rPr>
              <a:t>このような</a:t>
            </a:r>
            <a:r>
              <a:rPr kumimoji="0" lang="ja-JP" altLang="en-US" sz="1400" dirty="0" smtClean="0">
                <a:solidFill>
                  <a:srgbClr val="FFFFFF"/>
                </a:solidFill>
              </a:rPr>
              <a:t>拠点に同一のシステムを</a:t>
            </a:r>
            <a:r>
              <a:rPr kumimoji="0" lang="ja-JP" altLang="en-US" sz="1400" dirty="0">
                <a:solidFill>
                  <a:srgbClr val="FFFFFF"/>
                </a:solidFill>
              </a:rPr>
              <a:t>導入すると、業務とシステムのギャップを埋めるためにシステム外の運用が</a:t>
            </a:r>
            <a:r>
              <a:rPr kumimoji="0" lang="ja-JP" altLang="en-US" sz="1400" dirty="0" smtClean="0">
                <a:solidFill>
                  <a:srgbClr val="FFFFFF"/>
                </a:solidFill>
              </a:rPr>
              <a:t>必要となり、</a:t>
            </a:r>
            <a:r>
              <a:rPr kumimoji="0" lang="ja-JP" altLang="en-US" sz="1400" dirty="0">
                <a:solidFill>
                  <a:srgbClr val="FFFFFF"/>
                </a:solidFill>
              </a:rPr>
              <a:t>逆に業務負荷が増えてして</a:t>
            </a:r>
            <a:r>
              <a:rPr kumimoji="0" lang="ja-JP" altLang="en-US" sz="1400" dirty="0" smtClean="0">
                <a:solidFill>
                  <a:srgbClr val="FFFFFF"/>
                </a:solidFill>
              </a:rPr>
              <a:t>しまう。</a:t>
            </a:r>
            <a:endParaRPr kumimoji="0" lang="en-US" altLang="ja-JP" sz="1400" dirty="0" smtClean="0">
              <a:solidFill>
                <a:srgbClr val="FFFFFF"/>
              </a:solidFill>
            </a:endParaRPr>
          </a:p>
          <a:p>
            <a:pPr marL="285750" indent="-285750">
              <a:spcBef>
                <a:spcPts val="600"/>
              </a:spcBef>
              <a:buFont typeface="Wingdings" charset="2"/>
              <a:buChar char="v"/>
            </a:pPr>
            <a:r>
              <a:rPr kumimoji="0" lang="ja-JP" altLang="en-US" sz="1400" dirty="0" smtClean="0">
                <a:solidFill>
                  <a:srgbClr val="FFFFFF"/>
                </a:solidFill>
              </a:rPr>
              <a:t>本社以外の拠点</a:t>
            </a:r>
            <a:r>
              <a:rPr kumimoji="0" lang="ja-JP" altLang="en-US" sz="1400" dirty="0">
                <a:solidFill>
                  <a:srgbClr val="FFFFFF"/>
                </a:solidFill>
              </a:rPr>
              <a:t>によっては、市況の変化や経営戦略の変更によって早期に事業を撤退しなければならない場合</a:t>
            </a:r>
            <a:r>
              <a:rPr kumimoji="0" lang="ja-JP" altLang="en-US" sz="1400" dirty="0" smtClean="0">
                <a:solidFill>
                  <a:srgbClr val="FFFFFF"/>
                </a:solidFill>
              </a:rPr>
              <a:t>もある。</a:t>
            </a:r>
            <a:r>
              <a:rPr kumimoji="0" lang="ja-JP" altLang="en-US" sz="1400" dirty="0">
                <a:solidFill>
                  <a:srgbClr val="FFFFFF"/>
                </a:solidFill>
              </a:rPr>
              <a:t>そのため、拠点が増える度に（親会社と同等の大規模な）</a:t>
            </a:r>
            <a:r>
              <a:rPr kumimoji="0" lang="en-US" altLang="ja-JP" sz="1400" dirty="0">
                <a:solidFill>
                  <a:srgbClr val="FFFFFF"/>
                </a:solidFill>
              </a:rPr>
              <a:t>ERP</a:t>
            </a:r>
            <a:r>
              <a:rPr kumimoji="0" lang="ja-JP" altLang="en-US" sz="1400" dirty="0">
                <a:solidFill>
                  <a:srgbClr val="FFFFFF"/>
                </a:solidFill>
              </a:rPr>
              <a:t>導入に膨大な時間とコストをかけること</a:t>
            </a:r>
            <a:r>
              <a:rPr kumimoji="0" lang="ja-JP" altLang="en-US" sz="1400" dirty="0" smtClean="0">
                <a:solidFill>
                  <a:srgbClr val="FFFFFF"/>
                </a:solidFill>
              </a:rPr>
              <a:t>は経営的リスクが高い。</a:t>
            </a:r>
            <a:endParaRPr kumimoji="0" lang="en-US" altLang="ja-JP" sz="1400" dirty="0" smtClean="0">
              <a:solidFill>
                <a:srgbClr val="FFFFFF"/>
              </a:solidFill>
            </a:endParaRPr>
          </a:p>
        </p:txBody>
      </p:sp>
      <p:grpSp>
        <p:nvGrpSpPr>
          <p:cNvPr id="6" name="図形グループ 5"/>
          <p:cNvGrpSpPr/>
          <p:nvPr/>
        </p:nvGrpSpPr>
        <p:grpSpPr>
          <a:xfrm>
            <a:off x="395536" y="3068960"/>
            <a:ext cx="8352928" cy="1296144"/>
            <a:chOff x="395536" y="3068960"/>
            <a:chExt cx="8352928" cy="1296144"/>
          </a:xfrm>
        </p:grpSpPr>
        <p:sp>
          <p:nvSpPr>
            <p:cNvPr id="9" name="角丸四角形 8"/>
            <p:cNvSpPr/>
            <p:nvPr/>
          </p:nvSpPr>
          <p:spPr bwMode="auto">
            <a:xfrm>
              <a:off x="395536" y="3068960"/>
              <a:ext cx="8352928" cy="1296144"/>
            </a:xfrm>
            <a:prstGeom prst="roundRect">
              <a:avLst>
                <a:gd name="adj" fmla="val 7149"/>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a:spcBef>
                  <a:spcPts val="0"/>
                </a:spcBef>
                <a:buFont typeface="Wingdings" charset="2"/>
                <a:buChar char="v"/>
              </a:pPr>
              <a:r>
                <a:rPr kumimoji="0" lang="ja-JP" altLang="en-US" sz="1600" dirty="0" smtClean="0">
                  <a:solidFill>
                    <a:srgbClr val="FFFFFF"/>
                  </a:solidFill>
                </a:rPr>
                <a:t>拠点毎に個別最適なパッケージ</a:t>
              </a:r>
              <a:r>
                <a:rPr kumimoji="0" lang="ja-JP" altLang="en-US" sz="1600" dirty="0">
                  <a:solidFill>
                    <a:srgbClr val="FFFFFF"/>
                  </a:solidFill>
                </a:rPr>
                <a:t>を</a:t>
              </a:r>
              <a:r>
                <a:rPr kumimoji="0" lang="ja-JP" altLang="en-US" sz="1600" dirty="0" smtClean="0">
                  <a:solidFill>
                    <a:srgbClr val="FFFFFF"/>
                  </a:solidFill>
                </a:rPr>
                <a:t>導入</a:t>
              </a:r>
              <a:endParaRPr kumimoji="0" lang="en-US" altLang="ja-JP" sz="1600" dirty="0">
                <a:solidFill>
                  <a:srgbClr val="FFFFFF"/>
                </a:solidFill>
              </a:endParaRPr>
            </a:p>
            <a:p>
              <a:pPr marL="285750" indent="-285750">
                <a:spcBef>
                  <a:spcPts val="0"/>
                </a:spcBef>
                <a:buFont typeface="Wingdings" charset="2"/>
                <a:buChar char="v"/>
              </a:pPr>
              <a:r>
                <a:rPr kumimoji="0" lang="ja-JP" altLang="en-US" sz="1600" dirty="0">
                  <a:solidFill>
                    <a:srgbClr val="FFFFFF"/>
                  </a:solidFill>
                </a:rPr>
                <a:t>親会社のシステムをひな形とする</a:t>
              </a:r>
              <a:endParaRPr kumimoji="0" lang="en-US" altLang="ja-JP" sz="1600" dirty="0">
                <a:solidFill>
                  <a:srgbClr val="FFFFFF"/>
                </a:solidFill>
              </a:endParaRPr>
            </a:p>
            <a:p>
              <a:pPr marL="285750" indent="-285750">
                <a:spcBef>
                  <a:spcPts val="0"/>
                </a:spcBef>
                <a:buFont typeface="Wingdings" charset="2"/>
                <a:buChar char="v"/>
              </a:pPr>
              <a:r>
                <a:rPr kumimoji="0" lang="ja-JP" altLang="en-US" sz="1600" dirty="0">
                  <a:solidFill>
                    <a:srgbClr val="FFFFFF"/>
                  </a:solidFill>
                </a:rPr>
                <a:t>親会社の</a:t>
              </a:r>
              <a:r>
                <a:rPr kumimoji="0" lang="ja-JP" altLang="en-US" sz="1600" dirty="0" smtClean="0">
                  <a:solidFill>
                    <a:srgbClr val="FFFFFF"/>
                  </a:solidFill>
                </a:rPr>
                <a:t>マスターに</a:t>
              </a:r>
              <a:r>
                <a:rPr kumimoji="0" lang="ja-JP" altLang="en-US" sz="1600" dirty="0">
                  <a:solidFill>
                    <a:srgbClr val="FFFFFF"/>
                  </a:solidFill>
                </a:rPr>
                <a:t>合うようにデータを変換する</a:t>
              </a:r>
              <a:endParaRPr kumimoji="0" lang="en-US" altLang="ja-JP" sz="1600" dirty="0">
                <a:solidFill>
                  <a:srgbClr val="FFFFFF"/>
                </a:solidFill>
              </a:endParaRPr>
            </a:p>
          </p:txBody>
        </p:sp>
        <p:sp>
          <p:nvSpPr>
            <p:cNvPr id="5" name="角丸四角形 4"/>
            <p:cNvSpPr/>
            <p:nvPr/>
          </p:nvSpPr>
          <p:spPr>
            <a:xfrm>
              <a:off x="6156176" y="3284984"/>
              <a:ext cx="2376264" cy="864096"/>
            </a:xfrm>
            <a:prstGeom prst="roundRect">
              <a:avLst/>
            </a:prstGeom>
            <a:solidFill>
              <a:srgbClr val="80000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800" b="0" i="0" u="none" strike="noStrike" cap="none" normalizeH="0" baseline="0" dirty="0" smtClean="0">
                  <a:ln>
                    <a:noFill/>
                  </a:ln>
                  <a:solidFill>
                    <a:srgbClr val="FFFFFF"/>
                  </a:solidFill>
                  <a:effectLst/>
                  <a:ea typeface="HG丸ｺﾞｼｯｸM-PRO" pitchFamily="50" charset="-128"/>
                </a:rPr>
                <a:t>2</a:t>
              </a:r>
              <a:r>
                <a:rPr kumimoji="0" lang="ja-JP" altLang="en-US" sz="2800" b="0" i="0" u="none" strike="noStrike" cap="none" normalizeH="0" baseline="0" dirty="0" smtClean="0">
                  <a:ln>
                    <a:noFill/>
                  </a:ln>
                  <a:solidFill>
                    <a:srgbClr val="FFFFFF"/>
                  </a:solidFill>
                  <a:effectLst/>
                  <a:ea typeface="HG丸ｺﾞｼｯｸM-PRO" pitchFamily="50" charset="-128"/>
                </a:rPr>
                <a:t>層</a:t>
              </a:r>
              <a:r>
                <a:rPr kumimoji="0" lang="en-US" altLang="ja-JP" sz="2800" b="0" i="0" u="none" strike="noStrike" cap="none" normalizeH="0" baseline="0" dirty="0" smtClean="0">
                  <a:ln>
                    <a:noFill/>
                  </a:ln>
                  <a:solidFill>
                    <a:srgbClr val="FFFFFF"/>
                  </a:solidFill>
                  <a:effectLst/>
                  <a:ea typeface="HG丸ｺﾞｼｯｸM-PRO" pitchFamily="50" charset="-128"/>
                </a:rPr>
                <a:t>ERP</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FFFFFF"/>
                  </a:solidFill>
                  <a:ea typeface="HG丸ｺﾞｼｯｸM-PRO" pitchFamily="50" charset="-128"/>
                </a:rPr>
                <a:t>2 Tier ERP</a:t>
              </a:r>
              <a:endParaRPr kumimoji="0" lang="ja-JP" altLang="en-US" sz="2000" b="0" i="0" u="none" strike="noStrike" cap="none" normalizeH="0" baseline="0" dirty="0" smtClean="0">
                <a:ln>
                  <a:noFill/>
                </a:ln>
                <a:solidFill>
                  <a:srgbClr val="FFFFFF"/>
                </a:solidFill>
                <a:effectLst/>
                <a:ea typeface="HG丸ｺﾞｼｯｸM-PRO" pitchFamily="50" charset="-128"/>
              </a:endParaRPr>
            </a:p>
          </p:txBody>
        </p:sp>
      </p:grpSp>
    </p:spTree>
    <p:extLst>
      <p:ext uri="{BB962C8B-B14F-4D97-AF65-F5344CB8AC3E}">
        <p14:creationId xmlns:p14="http://schemas.microsoft.com/office/powerpoint/2010/main" val="134272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ja-JP" altLang="en-US" dirty="0" smtClean="0"/>
              <a:t>層</a:t>
            </a:r>
            <a:r>
              <a:rPr kumimoji="1" lang="en-US" altLang="ja-JP" dirty="0" smtClean="0"/>
              <a:t>ERP(2-Tier ERP)</a:t>
            </a:r>
            <a:r>
              <a:rPr kumimoji="1" lang="ja-JP" altLang="en-US" dirty="0" smtClean="0"/>
              <a:t>の考え方</a:t>
            </a:r>
            <a:endParaRPr kumimoji="1" lang="ja-JP" altLang="en-US" dirty="0"/>
          </a:p>
        </p:txBody>
      </p:sp>
      <p:grpSp>
        <p:nvGrpSpPr>
          <p:cNvPr id="4" name="グループ化 3"/>
          <p:cNvGrpSpPr/>
          <p:nvPr/>
        </p:nvGrpSpPr>
        <p:grpSpPr>
          <a:xfrm>
            <a:off x="395536" y="1734003"/>
            <a:ext cx="3949263" cy="3965028"/>
            <a:chOff x="4824249" y="1752259"/>
            <a:chExt cx="3949263" cy="3965028"/>
          </a:xfrm>
        </p:grpSpPr>
        <p:sp>
          <p:nvSpPr>
            <p:cNvPr id="37" name="角丸四角形 36"/>
            <p:cNvSpPr/>
            <p:nvPr/>
          </p:nvSpPr>
          <p:spPr bwMode="auto">
            <a:xfrm>
              <a:off x="6069725" y="3047659"/>
              <a:ext cx="1447800" cy="13716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本　社</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38" name="角丸四角形 37"/>
            <p:cNvSpPr/>
            <p:nvPr/>
          </p:nvSpPr>
          <p:spPr bwMode="auto">
            <a:xfrm>
              <a:off x="6275991" y="4650487"/>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39" name="角丸四角形 38"/>
            <p:cNvSpPr/>
            <p:nvPr/>
          </p:nvSpPr>
          <p:spPr bwMode="auto">
            <a:xfrm>
              <a:off x="6275991" y="1752259"/>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0" name="角丸四角形 39"/>
            <p:cNvSpPr/>
            <p:nvPr/>
          </p:nvSpPr>
          <p:spPr bwMode="auto">
            <a:xfrm>
              <a:off x="7706712" y="3194804"/>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1" name="角丸四角形 40"/>
            <p:cNvSpPr/>
            <p:nvPr/>
          </p:nvSpPr>
          <p:spPr bwMode="auto">
            <a:xfrm>
              <a:off x="4824249" y="3194804"/>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2" name="角丸四角形 41"/>
            <p:cNvSpPr/>
            <p:nvPr/>
          </p:nvSpPr>
          <p:spPr bwMode="auto">
            <a:xfrm>
              <a:off x="7706712" y="1752259"/>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3" name="角丸四角形 42"/>
            <p:cNvSpPr/>
            <p:nvPr/>
          </p:nvSpPr>
          <p:spPr bwMode="auto">
            <a:xfrm>
              <a:off x="7706712" y="4650487"/>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4" name="角丸四角形 43"/>
            <p:cNvSpPr/>
            <p:nvPr/>
          </p:nvSpPr>
          <p:spPr bwMode="auto">
            <a:xfrm>
              <a:off x="4824249" y="4650487"/>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5" name="角丸四角形 44"/>
            <p:cNvSpPr/>
            <p:nvPr/>
          </p:nvSpPr>
          <p:spPr bwMode="auto">
            <a:xfrm>
              <a:off x="4824249" y="1752259"/>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6" name="上下矢印 45"/>
            <p:cNvSpPr/>
            <p:nvPr/>
          </p:nvSpPr>
          <p:spPr bwMode="auto">
            <a:xfrm>
              <a:off x="6603125" y="2666659"/>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上下矢印 46"/>
            <p:cNvSpPr/>
            <p:nvPr/>
          </p:nvSpPr>
          <p:spPr bwMode="auto">
            <a:xfrm>
              <a:off x="6618891" y="4261604"/>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上下矢印 47"/>
            <p:cNvSpPr/>
            <p:nvPr/>
          </p:nvSpPr>
          <p:spPr bwMode="auto">
            <a:xfrm rot="5400000">
              <a:off x="7416364" y="3464132"/>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上下矢印 48"/>
            <p:cNvSpPr/>
            <p:nvPr/>
          </p:nvSpPr>
          <p:spPr bwMode="auto">
            <a:xfrm rot="5400000">
              <a:off x="5821418" y="3426032"/>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上下矢印 49"/>
            <p:cNvSpPr/>
            <p:nvPr/>
          </p:nvSpPr>
          <p:spPr bwMode="auto">
            <a:xfrm rot="2700000">
              <a:off x="7416363" y="2666658"/>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上下矢印 50"/>
            <p:cNvSpPr/>
            <p:nvPr/>
          </p:nvSpPr>
          <p:spPr bwMode="auto">
            <a:xfrm rot="2700000">
              <a:off x="5764060" y="4261604"/>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2" name="上下矢印 51"/>
            <p:cNvSpPr/>
            <p:nvPr/>
          </p:nvSpPr>
          <p:spPr bwMode="auto">
            <a:xfrm rot="8100000">
              <a:off x="5821418" y="2696427"/>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上下矢印 52"/>
            <p:cNvSpPr/>
            <p:nvPr/>
          </p:nvSpPr>
          <p:spPr bwMode="auto">
            <a:xfrm rot="8100000">
              <a:off x="7408481" y="4261603"/>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56" name="テキスト ボックス 55"/>
          <p:cNvSpPr txBox="1"/>
          <p:nvPr/>
        </p:nvSpPr>
        <p:spPr>
          <a:xfrm>
            <a:off x="371887" y="5796280"/>
            <a:ext cx="4083169" cy="738664"/>
          </a:xfrm>
          <a:prstGeom prst="rect">
            <a:avLst/>
          </a:prstGeom>
          <a:noFill/>
        </p:spPr>
        <p:txBody>
          <a:bodyPr wrap="none" rtlCol="0">
            <a:spAutoFit/>
          </a:bodyPr>
          <a:lstStyle/>
          <a:p>
            <a:pPr marL="171450" indent="-171450">
              <a:buFont typeface="Wingdings" pitchFamily="2" charset="2"/>
              <a:buChar char="l"/>
            </a:pPr>
            <a:r>
              <a:rPr kumimoji="1" lang="ja-JP" altLang="en-US" sz="1400" dirty="0" smtClean="0">
                <a:solidFill>
                  <a:srgbClr val="0066FF"/>
                </a:solidFill>
                <a:latin typeface="HGP創英角ｺﾞｼｯｸUB" pitchFamily="50" charset="-128"/>
                <a:ea typeface="HGP創英角ｺﾞｼｯｸUB" pitchFamily="50" charset="-128"/>
              </a:rPr>
              <a:t>同一経営プロセス</a:t>
            </a:r>
            <a:r>
              <a:rPr kumimoji="1" lang="en-US" altLang="ja-JP" sz="1400" dirty="0" smtClean="0">
                <a:solidFill>
                  <a:srgbClr val="0066FF"/>
                </a:solidFill>
                <a:latin typeface="HGP創英角ｺﾞｼｯｸUB" pitchFamily="50" charset="-128"/>
                <a:ea typeface="HGP創英角ｺﾞｼｯｸUB" pitchFamily="50" charset="-128"/>
              </a:rPr>
              <a:t>/</a:t>
            </a:r>
            <a:r>
              <a:rPr kumimoji="1" lang="ja-JP" altLang="en-US" sz="1400" dirty="0" smtClean="0">
                <a:solidFill>
                  <a:srgbClr val="0066FF"/>
                </a:solidFill>
                <a:latin typeface="HGP創英角ｺﾞｼｯｸUB" pitchFamily="50" charset="-128"/>
                <a:ea typeface="HGP創英角ｺﾞｼｯｸUB" pitchFamily="50" charset="-128"/>
              </a:rPr>
              <a:t>同一アプリケーシュン</a:t>
            </a:r>
            <a:endParaRPr lang="ja-JP" altLang="en-US" sz="1400" dirty="0" smtClean="0">
              <a:solidFill>
                <a:srgbClr val="0066FF"/>
              </a:solidFill>
              <a:latin typeface="HGP創英角ｺﾞｼｯｸUB" pitchFamily="50" charset="-128"/>
              <a:ea typeface="HGP創英角ｺﾞｼｯｸUB" pitchFamily="50" charset="-128"/>
            </a:endParaRPr>
          </a:p>
          <a:p>
            <a:pPr marL="171450" indent="-171450">
              <a:buFont typeface="Wingdings" pitchFamily="2" charset="2"/>
              <a:buChar char="l"/>
            </a:pPr>
            <a:r>
              <a:rPr lang="ja-JP" altLang="en-US" sz="1400" dirty="0" smtClean="0">
                <a:solidFill>
                  <a:srgbClr val="0066FF"/>
                </a:solidFill>
                <a:latin typeface="HGP創英角ｺﾞｼｯｸUB" pitchFamily="50" charset="-128"/>
                <a:ea typeface="HGP創英角ｺﾞｼｯｸUB" pitchFamily="50" charset="-128"/>
              </a:rPr>
              <a:t>同一勘定科目・管理基準</a:t>
            </a:r>
          </a:p>
          <a:p>
            <a:pPr marL="171450" indent="-171450">
              <a:buFont typeface="Wingdings" pitchFamily="2" charset="2"/>
              <a:buChar char="l"/>
            </a:pPr>
            <a:r>
              <a:rPr kumimoji="1" lang="ja-JP" altLang="en-US" sz="1400" dirty="0" smtClean="0">
                <a:solidFill>
                  <a:srgbClr val="0066FF"/>
                </a:solidFill>
                <a:latin typeface="HGP創英角ｺﾞｼｯｸUB" pitchFamily="50" charset="-128"/>
                <a:ea typeface="HGP創英角ｺﾞｼｯｸUB" pitchFamily="50" charset="-128"/>
              </a:rPr>
              <a:t>複数企業体が、同一企業体のごときオペレーション</a:t>
            </a:r>
          </a:p>
        </p:txBody>
      </p:sp>
      <p:sp>
        <p:nvSpPr>
          <p:cNvPr id="58" name="角丸四角形 57"/>
          <p:cNvSpPr/>
          <p:nvPr/>
        </p:nvSpPr>
        <p:spPr bwMode="auto">
          <a:xfrm>
            <a:off x="395536" y="1124744"/>
            <a:ext cx="3949263" cy="4572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a:ea typeface="HGP創英角ｺﾞｼｯｸUB" pitchFamily="50" charset="-128"/>
                <a:cs typeface="Arial"/>
              </a:rPr>
              <a:t>ERP</a:t>
            </a:r>
            <a:r>
              <a:rPr kumimoji="0" lang="ja-JP" altLang="en-US" sz="2000" b="0" i="0" u="none" strike="noStrike" cap="none" normalizeH="0" baseline="0" dirty="0" smtClean="0">
                <a:ln>
                  <a:noFill/>
                </a:ln>
                <a:solidFill>
                  <a:schemeClr val="bg1"/>
                </a:solidFill>
                <a:effectLst/>
                <a:latin typeface="Arial"/>
                <a:ea typeface="HGP創英角ｺﾞｼｯｸUB" pitchFamily="50" charset="-128"/>
                <a:cs typeface="Arial"/>
              </a:rPr>
              <a:t>の目指す理想型</a:t>
            </a:r>
          </a:p>
        </p:txBody>
      </p:sp>
      <p:sp>
        <p:nvSpPr>
          <p:cNvPr id="5" name="角丸四角形 4"/>
          <p:cNvSpPr/>
          <p:nvPr/>
        </p:nvSpPr>
        <p:spPr bwMode="auto">
          <a:xfrm>
            <a:off x="295687" y="1653953"/>
            <a:ext cx="4160973" cy="4142328"/>
          </a:xfrm>
          <a:prstGeom prst="roundRect">
            <a:avLst>
              <a:gd name="adj" fmla="val 3360"/>
            </a:avLst>
          </a:prstGeom>
          <a:gradFill flip="none" rotWithShape="1">
            <a:gsLst>
              <a:gs pos="0">
                <a:srgbClr val="0066FF">
                  <a:shade val="30000"/>
                  <a:satMod val="115000"/>
                  <a:alpha val="16000"/>
                </a:srgbClr>
              </a:gs>
              <a:gs pos="50000">
                <a:srgbClr val="0066FF">
                  <a:shade val="67500"/>
                  <a:satMod val="115000"/>
                  <a:alpha val="1000"/>
                </a:srgbClr>
              </a:gs>
              <a:gs pos="100000">
                <a:srgbClr val="0066FF">
                  <a:shade val="100000"/>
                  <a:satMod val="115000"/>
                  <a:alpha val="38000"/>
                </a:srgb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800" b="1" i="0" u="none" strike="noStrike" normalizeH="0" baseline="0" dirty="0" smtClean="0">
                <a:ln w="57150">
                  <a:solidFill>
                    <a:srgbClr val="FF9900"/>
                  </a:solidFill>
                  <a:prstDash val="solid"/>
                  <a:miter lim="800000"/>
                </a:ln>
                <a:solidFill>
                  <a:srgbClr val="0070C0"/>
                </a:solidFill>
                <a:effectLst>
                  <a:outerShdw blurRad="25500" dist="23000" dir="7020000" algn="tl">
                    <a:srgbClr val="000000">
                      <a:alpha val="50000"/>
                    </a:srgbClr>
                  </a:outerShdw>
                </a:effectLst>
                <a:latin typeface="Arial Black" pitchFamily="34" charset="0"/>
                <a:ea typeface="HG丸ｺﾞｼｯｸM-PRO" pitchFamily="50" charset="-128"/>
              </a:rPr>
              <a:t>GSI</a:t>
            </a:r>
          </a:p>
          <a:p>
            <a:pPr algn="ctr">
              <a:spcBef>
                <a:spcPct val="20000"/>
              </a:spcBef>
            </a:pPr>
            <a:r>
              <a:rPr kumimoji="0" lang="en-US" altLang="ja-JP" sz="2000" b="1" dirty="0" smtClean="0">
                <a:ln w="19050">
                  <a:solidFill>
                    <a:srgbClr val="FF9900"/>
                  </a:solidFill>
                  <a:prstDash val="solid"/>
                  <a:miter lim="800000"/>
                </a:ln>
                <a:solidFill>
                  <a:srgbClr val="0070C0"/>
                </a:solidFill>
                <a:effectLst>
                  <a:outerShdw blurRad="25500" dist="23000" dir="7020000" algn="tl">
                    <a:srgbClr val="000000">
                      <a:alpha val="50000"/>
                    </a:srgbClr>
                  </a:outerShdw>
                </a:effectLst>
                <a:latin typeface="Arial Black" pitchFamily="34" charset="0"/>
                <a:ea typeface="HG丸ｺﾞｼｯｸM-PRO" pitchFamily="50" charset="-128"/>
              </a:rPr>
              <a:t>Global Single Instance</a:t>
            </a:r>
            <a:endParaRPr kumimoji="0" lang="ja-JP" altLang="en-US" sz="2000" b="1" i="0" u="none" strike="noStrike" normalizeH="0" baseline="0" dirty="0" smtClean="0">
              <a:ln w="19050">
                <a:solidFill>
                  <a:srgbClr val="FF9900"/>
                </a:solidFill>
                <a:prstDash val="solid"/>
                <a:miter lim="800000"/>
              </a:ln>
              <a:solidFill>
                <a:srgbClr val="0070C0"/>
              </a:solidFill>
              <a:effectLst>
                <a:outerShdw blurRad="25500" dist="23000" dir="7020000" algn="tl">
                  <a:srgbClr val="000000">
                    <a:alpha val="50000"/>
                  </a:srgbClr>
                </a:outerShdw>
              </a:effectLst>
              <a:latin typeface="Arial Black" pitchFamily="34" charset="0"/>
              <a:ea typeface="HG丸ｺﾞｼｯｸM-PRO" pitchFamily="50" charset="-128"/>
            </a:endParaRPr>
          </a:p>
        </p:txBody>
      </p:sp>
      <p:sp>
        <p:nvSpPr>
          <p:cNvPr id="76" name="テキスト ボックス 75"/>
          <p:cNvSpPr txBox="1"/>
          <p:nvPr/>
        </p:nvSpPr>
        <p:spPr>
          <a:xfrm>
            <a:off x="4638417" y="5796280"/>
            <a:ext cx="4254063" cy="738664"/>
          </a:xfrm>
          <a:prstGeom prst="rect">
            <a:avLst/>
          </a:prstGeom>
          <a:noFill/>
        </p:spPr>
        <p:txBody>
          <a:bodyPr wrap="square" rtlCol="0">
            <a:spAutoFit/>
          </a:bodyPr>
          <a:lstStyle/>
          <a:p>
            <a:pPr marL="171450" indent="-171450">
              <a:buFont typeface="Wingdings" pitchFamily="2" charset="2"/>
              <a:buChar char="l"/>
            </a:pPr>
            <a:r>
              <a:rPr kumimoji="1" lang="ja-JP" altLang="en-US" sz="1400" dirty="0" smtClean="0">
                <a:solidFill>
                  <a:srgbClr val="006600"/>
                </a:solidFill>
                <a:latin typeface="HGP創英角ｺﾞｼｯｸUB" pitchFamily="50" charset="-128"/>
                <a:ea typeface="HGP創英角ｺﾞｼｯｸUB" pitchFamily="50" charset="-128"/>
              </a:rPr>
              <a:t>個別経営プロセス</a:t>
            </a:r>
            <a:r>
              <a:rPr kumimoji="1" lang="en-US" altLang="ja-JP" sz="1400" dirty="0" smtClean="0">
                <a:solidFill>
                  <a:srgbClr val="006600"/>
                </a:solidFill>
                <a:latin typeface="HGP創英角ｺﾞｼｯｸUB" pitchFamily="50" charset="-128"/>
                <a:ea typeface="HGP創英角ｺﾞｼｯｸUB" pitchFamily="50" charset="-128"/>
              </a:rPr>
              <a:t>/</a:t>
            </a:r>
            <a:r>
              <a:rPr lang="ja-JP" altLang="en-US" sz="1400" dirty="0" smtClean="0">
                <a:solidFill>
                  <a:srgbClr val="006600"/>
                </a:solidFill>
                <a:latin typeface="HGP創英角ｺﾞｼｯｸUB" pitchFamily="50" charset="-128"/>
                <a:ea typeface="HGP創英角ｺﾞｼｯｸUB" pitchFamily="50" charset="-128"/>
              </a:rPr>
              <a:t>個別アプリケーション</a:t>
            </a:r>
          </a:p>
          <a:p>
            <a:pPr marL="171450" indent="-171450">
              <a:buFont typeface="Wingdings" pitchFamily="2" charset="2"/>
              <a:buChar char="l"/>
            </a:pPr>
            <a:r>
              <a:rPr lang="ja-JP" altLang="en-US" sz="1400" dirty="0" smtClean="0">
                <a:solidFill>
                  <a:srgbClr val="800000"/>
                </a:solidFill>
                <a:latin typeface="HGP創英角ｺﾞｼｯｸUB" pitchFamily="50" charset="-128"/>
                <a:ea typeface="HGP創英角ｺﾞｼｯｸUB" pitchFamily="50" charset="-128"/>
              </a:rPr>
              <a:t>本社勘定科目・管理基準に準拠</a:t>
            </a:r>
          </a:p>
          <a:p>
            <a:pPr marL="171450" indent="-171450">
              <a:buFont typeface="Wingdings" pitchFamily="2" charset="2"/>
              <a:buChar char="l"/>
            </a:pPr>
            <a:r>
              <a:rPr kumimoji="1" lang="ja-JP" altLang="en-US" sz="1400" dirty="0" smtClean="0">
                <a:solidFill>
                  <a:srgbClr val="006600"/>
                </a:solidFill>
                <a:latin typeface="HGP創英角ｺﾞｼｯｸUB" pitchFamily="50" charset="-128"/>
                <a:ea typeface="HGP創英角ｺﾞｼｯｸUB" pitchFamily="50" charset="-128"/>
              </a:rPr>
              <a:t>複数企業体の個別オペレーション／データ組替連携</a:t>
            </a:r>
          </a:p>
        </p:txBody>
      </p:sp>
      <p:grpSp>
        <p:nvGrpSpPr>
          <p:cNvPr id="7" name="図形グループ 6"/>
          <p:cNvGrpSpPr/>
          <p:nvPr/>
        </p:nvGrpSpPr>
        <p:grpSpPr>
          <a:xfrm>
            <a:off x="4638417" y="1124744"/>
            <a:ext cx="3949263" cy="4574288"/>
            <a:chOff x="4638417" y="1124744"/>
            <a:chExt cx="3949263" cy="4574288"/>
          </a:xfrm>
        </p:grpSpPr>
        <p:sp>
          <p:nvSpPr>
            <p:cNvPr id="59" name="角丸四角形 58"/>
            <p:cNvSpPr/>
            <p:nvPr/>
          </p:nvSpPr>
          <p:spPr bwMode="auto">
            <a:xfrm>
              <a:off x="5883893" y="3029404"/>
              <a:ext cx="1447800" cy="1371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本　社</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dirty="0">
                <a:solidFill>
                  <a:schemeClr val="bg1"/>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0" name="角丸四角形 59"/>
            <p:cNvSpPr/>
            <p:nvPr/>
          </p:nvSpPr>
          <p:spPr bwMode="auto">
            <a:xfrm>
              <a:off x="6090159" y="4632232"/>
              <a:ext cx="1066800" cy="1066800"/>
            </a:xfrm>
            <a:prstGeom prst="round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1" name="角丸四角形 60"/>
            <p:cNvSpPr/>
            <p:nvPr/>
          </p:nvSpPr>
          <p:spPr bwMode="auto">
            <a:xfrm>
              <a:off x="6090159" y="1734004"/>
              <a:ext cx="1066800" cy="1066800"/>
            </a:xfrm>
            <a:prstGeom prst="roundRect">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2" name="角丸四角形 61"/>
            <p:cNvSpPr/>
            <p:nvPr/>
          </p:nvSpPr>
          <p:spPr bwMode="auto">
            <a:xfrm>
              <a:off x="7520880" y="3176549"/>
              <a:ext cx="1066800" cy="10668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3" name="角丸四角形 62"/>
            <p:cNvSpPr/>
            <p:nvPr/>
          </p:nvSpPr>
          <p:spPr bwMode="auto">
            <a:xfrm>
              <a:off x="4638417" y="3176549"/>
              <a:ext cx="1066800" cy="1066800"/>
            </a:xfrm>
            <a:prstGeom prst="roundRect">
              <a:avLst/>
            </a:prstGeom>
            <a:solidFill>
              <a:srgbClr val="CC00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4" name="角丸四角形 63"/>
            <p:cNvSpPr/>
            <p:nvPr/>
          </p:nvSpPr>
          <p:spPr bwMode="auto">
            <a:xfrm>
              <a:off x="7520880" y="1734004"/>
              <a:ext cx="1066800" cy="1066800"/>
            </a:xfrm>
            <a:prstGeom prst="roundRect">
              <a:avLst/>
            </a:prstGeom>
            <a:solidFill>
              <a:srgbClr val="FF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5" name="角丸四角形 64"/>
            <p:cNvSpPr/>
            <p:nvPr/>
          </p:nvSpPr>
          <p:spPr bwMode="auto">
            <a:xfrm>
              <a:off x="7520880" y="4632232"/>
              <a:ext cx="1066800" cy="1066800"/>
            </a:xfrm>
            <a:prstGeom prst="roundRect">
              <a:avLst/>
            </a:prstGeom>
            <a:solidFill>
              <a:srgbClr val="00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6" name="角丸四角形 65"/>
            <p:cNvSpPr/>
            <p:nvPr/>
          </p:nvSpPr>
          <p:spPr bwMode="auto">
            <a:xfrm>
              <a:off x="4638417" y="4632232"/>
              <a:ext cx="1066800" cy="1066800"/>
            </a:xfrm>
            <a:prstGeom prst="roundRect">
              <a:avLst/>
            </a:prstGeom>
            <a:solidFill>
              <a:srgbClr val="CC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7" name="角丸四角形 66"/>
            <p:cNvSpPr/>
            <p:nvPr/>
          </p:nvSpPr>
          <p:spPr bwMode="auto">
            <a:xfrm>
              <a:off x="4638417" y="1734004"/>
              <a:ext cx="1066800" cy="1066800"/>
            </a:xfrm>
            <a:prstGeom prst="roundRect">
              <a:avLst/>
            </a:prstGeom>
            <a:solidFill>
              <a:srgbClr val="CC33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dirty="0">
                <a:solidFill>
                  <a:schemeClr val="bg1"/>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8" name="上下矢印 67"/>
            <p:cNvSpPr/>
            <p:nvPr/>
          </p:nvSpPr>
          <p:spPr bwMode="auto">
            <a:xfrm>
              <a:off x="6417293" y="2648404"/>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上下矢印 68"/>
            <p:cNvSpPr/>
            <p:nvPr/>
          </p:nvSpPr>
          <p:spPr bwMode="auto">
            <a:xfrm>
              <a:off x="6433059" y="4243349"/>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上下矢印 69"/>
            <p:cNvSpPr/>
            <p:nvPr/>
          </p:nvSpPr>
          <p:spPr bwMode="auto">
            <a:xfrm rot="5400000">
              <a:off x="7230532" y="3445877"/>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上下矢印 70"/>
            <p:cNvSpPr/>
            <p:nvPr/>
          </p:nvSpPr>
          <p:spPr bwMode="auto">
            <a:xfrm rot="5400000">
              <a:off x="5635586" y="3407777"/>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上下矢印 71"/>
            <p:cNvSpPr/>
            <p:nvPr/>
          </p:nvSpPr>
          <p:spPr bwMode="auto">
            <a:xfrm rot="2700000">
              <a:off x="7230531" y="2648403"/>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上下矢印 72"/>
            <p:cNvSpPr/>
            <p:nvPr/>
          </p:nvSpPr>
          <p:spPr bwMode="auto">
            <a:xfrm rot="2700000">
              <a:off x="5578228" y="4243349"/>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上下矢印 73"/>
            <p:cNvSpPr/>
            <p:nvPr/>
          </p:nvSpPr>
          <p:spPr bwMode="auto">
            <a:xfrm rot="8100000">
              <a:off x="5635586" y="2678172"/>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上下矢印 74"/>
            <p:cNvSpPr/>
            <p:nvPr/>
          </p:nvSpPr>
          <p:spPr bwMode="auto">
            <a:xfrm rot="8100000">
              <a:off x="7222649" y="4243348"/>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角丸四角形 76"/>
            <p:cNvSpPr/>
            <p:nvPr/>
          </p:nvSpPr>
          <p:spPr bwMode="auto">
            <a:xfrm>
              <a:off x="4638417" y="1124744"/>
              <a:ext cx="3949263"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a:ea typeface="HGP創英角ｺﾞｼｯｸUB" pitchFamily="50" charset="-128"/>
                  <a:cs typeface="Arial"/>
                </a:rPr>
                <a:t>2</a:t>
              </a:r>
              <a:r>
                <a:rPr kumimoji="0" lang="ja-JP" altLang="en-US" sz="2000" b="0" i="0" u="none" strike="noStrike" cap="none" normalizeH="0" baseline="0" dirty="0" smtClean="0">
                  <a:ln>
                    <a:noFill/>
                  </a:ln>
                  <a:solidFill>
                    <a:schemeClr val="bg1"/>
                  </a:solidFill>
                  <a:effectLst/>
                  <a:latin typeface="Arial"/>
                  <a:ea typeface="HGP創英角ｺﾞｼｯｸUB" pitchFamily="50" charset="-128"/>
                  <a:cs typeface="Arial"/>
                </a:rPr>
                <a:t>層</a:t>
              </a:r>
              <a:r>
                <a:rPr kumimoji="0" lang="en-US" altLang="ja-JP" sz="2000" b="0" i="0" u="none" strike="noStrike" cap="none" normalizeH="0" baseline="0" dirty="0" smtClean="0">
                  <a:ln>
                    <a:noFill/>
                  </a:ln>
                  <a:solidFill>
                    <a:schemeClr val="bg1"/>
                  </a:solidFill>
                  <a:effectLst/>
                  <a:latin typeface="Arial"/>
                  <a:ea typeface="HGP創英角ｺﾞｼｯｸUB" pitchFamily="50" charset="-128"/>
                  <a:cs typeface="Arial"/>
                </a:rPr>
                <a:t>ERP</a:t>
              </a:r>
              <a:r>
                <a:rPr kumimoji="0" lang="ja-JP" altLang="en-US" sz="2000" b="0" i="0" u="none" strike="noStrike" cap="none" normalizeH="0" baseline="0" dirty="0" smtClean="0">
                  <a:ln>
                    <a:noFill/>
                  </a:ln>
                  <a:solidFill>
                    <a:schemeClr val="bg1"/>
                  </a:solidFill>
                  <a:effectLst/>
                  <a:latin typeface="Arial"/>
                  <a:ea typeface="HGP創英角ｺﾞｼｯｸUB" pitchFamily="50" charset="-128"/>
                  <a:cs typeface="Arial"/>
                </a:rPr>
                <a:t>の考え方</a:t>
              </a:r>
            </a:p>
          </p:txBody>
        </p:sp>
        <p:sp>
          <p:nvSpPr>
            <p:cNvPr id="6" name="フローチャート: 磁気ディスク 5"/>
            <p:cNvSpPr/>
            <p:nvPr/>
          </p:nvSpPr>
          <p:spPr bwMode="auto">
            <a:xfrm>
              <a:off x="478802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8" name="フローチャート: 磁気ディスク 77"/>
            <p:cNvSpPr/>
            <p:nvPr/>
          </p:nvSpPr>
          <p:spPr bwMode="auto">
            <a:xfrm>
              <a:off x="622818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9" name="フローチャート: 磁気ディスク 78"/>
            <p:cNvSpPr/>
            <p:nvPr/>
          </p:nvSpPr>
          <p:spPr bwMode="auto">
            <a:xfrm>
              <a:off x="766834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0" name="フローチャート: 磁気ディスク 79"/>
            <p:cNvSpPr/>
            <p:nvPr/>
          </p:nvSpPr>
          <p:spPr bwMode="auto">
            <a:xfrm>
              <a:off x="478802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1" name="フローチャート: 磁気ディスク 80"/>
            <p:cNvSpPr/>
            <p:nvPr/>
          </p:nvSpPr>
          <p:spPr bwMode="auto">
            <a:xfrm>
              <a:off x="622818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2" name="フローチャート: 磁気ディスク 81"/>
            <p:cNvSpPr/>
            <p:nvPr/>
          </p:nvSpPr>
          <p:spPr bwMode="auto">
            <a:xfrm>
              <a:off x="766834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3" name="フローチャート: 磁気ディスク 82"/>
            <p:cNvSpPr/>
            <p:nvPr/>
          </p:nvSpPr>
          <p:spPr bwMode="auto">
            <a:xfrm>
              <a:off x="4788024" y="364502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4" name="フローチャート: 磁気ディスク 83"/>
            <p:cNvSpPr/>
            <p:nvPr/>
          </p:nvSpPr>
          <p:spPr bwMode="auto">
            <a:xfrm>
              <a:off x="6228184" y="3573016"/>
              <a:ext cx="792088" cy="64807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5" name="フローチャート: 磁気ディスク 84"/>
            <p:cNvSpPr/>
            <p:nvPr/>
          </p:nvSpPr>
          <p:spPr bwMode="auto">
            <a:xfrm>
              <a:off x="7668344" y="364502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204101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left)">
                                      <p:cBhvr>
                                        <p:cTn id="3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animBg="1"/>
      <p:bldP spid="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2-Tier ERP (2</a:t>
            </a:r>
            <a:r>
              <a:rPr kumimoji="1" lang="ja-JP" altLang="en-US" dirty="0" smtClean="0"/>
              <a:t>層</a:t>
            </a:r>
            <a:r>
              <a:rPr kumimoji="1" lang="en-US" altLang="ja-JP" dirty="0" smtClean="0"/>
              <a:t>ERP)</a:t>
            </a:r>
            <a:r>
              <a:rPr kumimoji="1" lang="ja-JP" altLang="en-US" dirty="0" smtClean="0"/>
              <a:t>の構成</a:t>
            </a:r>
            <a:endParaRPr kumimoji="1" lang="ja-JP" altLang="en-US" dirty="0"/>
          </a:p>
        </p:txBody>
      </p:sp>
      <p:grpSp>
        <p:nvGrpSpPr>
          <p:cNvPr id="52" name="図形グループ 51"/>
          <p:cNvGrpSpPr/>
          <p:nvPr/>
        </p:nvGrpSpPr>
        <p:grpSpPr>
          <a:xfrm>
            <a:off x="1187624" y="980728"/>
            <a:ext cx="6984776" cy="2335163"/>
            <a:chOff x="1187624" y="980728"/>
            <a:chExt cx="6984776" cy="2335163"/>
          </a:xfrm>
        </p:grpSpPr>
        <p:grpSp>
          <p:nvGrpSpPr>
            <p:cNvPr id="51" name="図形グループ 50"/>
            <p:cNvGrpSpPr/>
            <p:nvPr/>
          </p:nvGrpSpPr>
          <p:grpSpPr>
            <a:xfrm>
              <a:off x="1187624" y="1196752"/>
              <a:ext cx="4520876" cy="2119139"/>
              <a:chOff x="1187624" y="1196752"/>
              <a:chExt cx="4520876" cy="2119139"/>
            </a:xfrm>
          </p:grpSpPr>
          <p:pic>
            <p:nvPicPr>
              <p:cNvPr id="5" name="図 4" descr="S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196752"/>
                <a:ext cx="2360636" cy="2119139"/>
              </a:xfrm>
              <a:prstGeom prst="rect">
                <a:avLst/>
              </a:prstGeom>
            </p:spPr>
          </p:pic>
          <p:sp>
            <p:nvSpPr>
              <p:cNvPr id="2" name="円/楕円 1"/>
              <p:cNvSpPr/>
              <p:nvPr/>
            </p:nvSpPr>
            <p:spPr bwMode="auto">
              <a:xfrm>
                <a:off x="4139952" y="1772816"/>
                <a:ext cx="792088" cy="792088"/>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mn-lt"/>
                    <a:ea typeface="+mn-ea"/>
                  </a:rPr>
                  <a:t>親会社</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latin typeface="+mn-lt"/>
                    <a:ea typeface="+mn-ea"/>
                  </a:rPr>
                  <a:t>ERP</a:t>
                </a:r>
                <a:endParaRPr kumimoji="0" lang="ja-JP" altLang="en-US" sz="1200" b="0" i="0" u="none" strike="noStrike" cap="none" normalizeH="0" dirty="0" smtClean="0">
                  <a:ln>
                    <a:noFill/>
                  </a:ln>
                  <a:solidFill>
                    <a:schemeClr val="bg1"/>
                  </a:solidFill>
                  <a:effectLst/>
                  <a:latin typeface="+mn-lt"/>
                  <a:ea typeface="+mn-e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123187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80728"/>
              <a:ext cx="1872208" cy="140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図形グループ 8"/>
          <p:cNvGrpSpPr/>
          <p:nvPr/>
        </p:nvGrpSpPr>
        <p:grpSpPr>
          <a:xfrm>
            <a:off x="971600" y="3315890"/>
            <a:ext cx="7115472" cy="2777406"/>
            <a:chOff x="971600" y="3315890"/>
            <a:chExt cx="7115472" cy="2777406"/>
          </a:xfrm>
        </p:grpSpPr>
        <p:grpSp>
          <p:nvGrpSpPr>
            <p:cNvPr id="53" name="図形グループ 52"/>
            <p:cNvGrpSpPr/>
            <p:nvPr/>
          </p:nvGrpSpPr>
          <p:grpSpPr>
            <a:xfrm>
              <a:off x="971600" y="3315890"/>
              <a:ext cx="7115472" cy="2751564"/>
              <a:chOff x="971600" y="3315890"/>
              <a:chExt cx="7115472" cy="2751564"/>
            </a:xfrm>
          </p:grpSpPr>
          <p:pic>
            <p:nvPicPr>
              <p:cNvPr id="10" name="Picture 2" descr="http://www.next-ware.co.jp/wp-content/uploads/2011/06/dynamicsax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5661248"/>
                <a:ext cx="1800200" cy="3531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5671054"/>
                <a:ext cx="648071" cy="34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923928" y="5651956"/>
                <a:ext cx="1944216" cy="415498"/>
              </a:xfrm>
              <a:prstGeom prst="rect">
                <a:avLst/>
              </a:prstGeom>
              <a:noFill/>
            </p:spPr>
            <p:txBody>
              <a:bodyPr wrap="square" rtlCol="0">
                <a:spAutoFit/>
              </a:bodyPr>
              <a:lstStyle/>
              <a:p>
                <a:pPr defTabSz="698500"/>
                <a:r>
                  <a:rPr kumimoji="1" lang="en-US" altLang="ja-JP" sz="1050" dirty="0" smtClean="0"/>
                  <a:t>All In One	       (SAP A-1)</a:t>
                </a:r>
              </a:p>
              <a:p>
                <a:pPr defTabSz="628650"/>
                <a:r>
                  <a:rPr lang="en-US" altLang="ja-JP" sz="1050" dirty="0" smtClean="0"/>
                  <a:t>Business One   (SAP B-1)</a:t>
                </a:r>
                <a:endParaRPr kumimoji="1" lang="ja-JP" altLang="en-US" sz="1050" dirty="0"/>
              </a:p>
            </p:txBody>
          </p:sp>
          <p:sp>
            <p:nvSpPr>
              <p:cNvPr id="15" name="角丸四角形 14"/>
              <p:cNvSpPr/>
              <p:nvPr/>
            </p:nvSpPr>
            <p:spPr bwMode="auto">
              <a:xfrm>
                <a:off x="5508104" y="4437112"/>
                <a:ext cx="1066800" cy="1066800"/>
              </a:xfrm>
              <a:prstGeom prst="round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6" name="角丸四角形 15"/>
              <p:cNvSpPr/>
              <p:nvPr/>
            </p:nvSpPr>
            <p:spPr bwMode="auto">
              <a:xfrm>
                <a:off x="2483768" y="4437112"/>
                <a:ext cx="1066800" cy="1066800"/>
              </a:xfrm>
              <a:prstGeom prst="roundRect">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7" name="角丸四角形 16"/>
              <p:cNvSpPr/>
              <p:nvPr/>
            </p:nvSpPr>
            <p:spPr bwMode="auto">
              <a:xfrm>
                <a:off x="3995936" y="4437112"/>
                <a:ext cx="1066800" cy="10668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8" name="角丸四角形 17"/>
              <p:cNvSpPr/>
              <p:nvPr/>
            </p:nvSpPr>
            <p:spPr bwMode="auto">
              <a:xfrm>
                <a:off x="7020272" y="4437112"/>
                <a:ext cx="1066800" cy="1066800"/>
              </a:xfrm>
              <a:prstGeom prst="roundRect">
                <a:avLst/>
              </a:prstGeom>
              <a:solidFill>
                <a:srgbClr val="00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9" name="角丸四角形 18"/>
              <p:cNvSpPr/>
              <p:nvPr/>
            </p:nvSpPr>
            <p:spPr bwMode="auto">
              <a:xfrm>
                <a:off x="971600" y="4437112"/>
                <a:ext cx="1066800" cy="1066800"/>
              </a:xfrm>
              <a:prstGeom prst="roundRect">
                <a:avLst/>
              </a:prstGeom>
              <a:solidFill>
                <a:srgbClr val="CC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0" name="フローチャート: 磁気ディスク 19"/>
              <p:cNvSpPr/>
              <p:nvPr/>
            </p:nvSpPr>
            <p:spPr bwMode="auto">
              <a:xfrm>
                <a:off x="2621793" y="4907972"/>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1" name="フローチャート: 磁気ディスク 20"/>
              <p:cNvSpPr/>
              <p:nvPr/>
            </p:nvSpPr>
            <p:spPr bwMode="auto">
              <a:xfrm>
                <a:off x="1115616"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2" name="フローチャート: 磁気ディスク 21"/>
              <p:cNvSpPr/>
              <p:nvPr/>
            </p:nvSpPr>
            <p:spPr bwMode="auto">
              <a:xfrm>
                <a:off x="5652120"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3" name="フローチャート: 磁気ディスク 22"/>
              <p:cNvSpPr/>
              <p:nvPr/>
            </p:nvSpPr>
            <p:spPr bwMode="auto">
              <a:xfrm>
                <a:off x="7164288"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4" name="フローチャート: 磁気ディスク 23"/>
              <p:cNvSpPr/>
              <p:nvPr/>
            </p:nvSpPr>
            <p:spPr bwMode="auto">
              <a:xfrm>
                <a:off x="4139952"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27" name="カギ線コネクタ 26"/>
              <p:cNvCxnSpPr>
                <a:stCxn id="5" idx="2"/>
                <a:endCxn id="19" idx="0"/>
              </p:cNvCxnSpPr>
              <p:nvPr/>
            </p:nvCxnSpPr>
            <p:spPr bwMode="auto">
              <a:xfrm rot="5400000">
                <a:off x="2455981" y="2364910"/>
                <a:ext cx="1121221" cy="3023182"/>
              </a:xfrm>
              <a:prstGeom prst="bentConnector3">
                <a:avLst/>
              </a:prstGeom>
              <a:solidFill>
                <a:schemeClr val="bg1"/>
              </a:solidFill>
              <a:ln w="38100" cap="flat" cmpd="sng" algn="ctr">
                <a:solidFill>
                  <a:srgbClr val="FF6600"/>
                </a:solidFill>
                <a:prstDash val="solid"/>
                <a:round/>
                <a:headEnd type="triangle"/>
                <a:tailEnd type="triangle"/>
              </a:ln>
              <a:effectLst/>
            </p:spPr>
          </p:cxnSp>
          <p:cxnSp>
            <p:nvCxnSpPr>
              <p:cNvPr id="28" name="カギ線コネクタ 27"/>
              <p:cNvCxnSpPr>
                <a:stCxn id="5" idx="2"/>
                <a:endCxn id="18" idx="0"/>
              </p:cNvCxnSpPr>
              <p:nvPr/>
            </p:nvCxnSpPr>
            <p:spPr bwMode="auto">
              <a:xfrm rot="16200000" flipH="1">
                <a:off x="5480317" y="2363756"/>
                <a:ext cx="1121221" cy="3025490"/>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1" name="カギ線コネクタ 30"/>
              <p:cNvCxnSpPr>
                <a:stCxn id="5" idx="2"/>
                <a:endCxn id="16" idx="0"/>
              </p:cNvCxnSpPr>
              <p:nvPr/>
            </p:nvCxnSpPr>
            <p:spPr bwMode="auto">
              <a:xfrm rot="5400000">
                <a:off x="3212065" y="3120994"/>
                <a:ext cx="1121221" cy="151101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2" name="カギ線コネクタ 31"/>
              <p:cNvCxnSpPr>
                <a:stCxn id="5" idx="2"/>
                <a:endCxn id="16" idx="0"/>
              </p:cNvCxnSpPr>
              <p:nvPr/>
            </p:nvCxnSpPr>
            <p:spPr bwMode="auto">
              <a:xfrm rot="5400000">
                <a:off x="3212065" y="3120994"/>
                <a:ext cx="1121221" cy="151101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7" name="カギ線コネクタ 36"/>
              <p:cNvCxnSpPr>
                <a:stCxn id="5" idx="2"/>
                <a:endCxn id="15" idx="0"/>
              </p:cNvCxnSpPr>
              <p:nvPr/>
            </p:nvCxnSpPr>
            <p:spPr bwMode="auto">
              <a:xfrm rot="16200000" flipH="1">
                <a:off x="4724233" y="3119840"/>
                <a:ext cx="1121221" cy="1513322"/>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42" name="カギ線コネクタ 41"/>
              <p:cNvCxnSpPr>
                <a:stCxn id="5" idx="2"/>
                <a:endCxn id="17" idx="0"/>
              </p:cNvCxnSpPr>
              <p:nvPr/>
            </p:nvCxnSpPr>
            <p:spPr bwMode="auto">
              <a:xfrm rot="16200000" flipH="1">
                <a:off x="3968149" y="3875924"/>
                <a:ext cx="1121221" cy="115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grpSp>
        <p:pic>
          <p:nvPicPr>
            <p:cNvPr id="30" name="図 29" descr="logo_netsuite.gif"/>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2200" y="5661248"/>
              <a:ext cx="1083251" cy="432048"/>
            </a:xfrm>
            <a:prstGeom prst="rect">
              <a:avLst/>
            </a:prstGeom>
          </p:spPr>
        </p:pic>
      </p:grpSp>
    </p:spTree>
    <p:extLst>
      <p:ext uri="{BB962C8B-B14F-4D97-AF65-F5344CB8AC3E}">
        <p14:creationId xmlns:p14="http://schemas.microsoft.com/office/powerpoint/2010/main" val="288278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図形グループ 10"/>
          <p:cNvGrpSpPr/>
          <p:nvPr/>
        </p:nvGrpSpPr>
        <p:grpSpPr>
          <a:xfrm>
            <a:off x="4572000" y="1916832"/>
            <a:ext cx="2592288" cy="3600400"/>
            <a:chOff x="4572000" y="1916832"/>
            <a:chExt cx="2592288" cy="3600400"/>
          </a:xfrm>
        </p:grpSpPr>
        <p:sp>
          <p:nvSpPr>
            <p:cNvPr id="90" name="角丸四角形 89"/>
            <p:cNvSpPr/>
            <p:nvPr/>
          </p:nvSpPr>
          <p:spPr bwMode="auto">
            <a:xfrm>
              <a:off x="4572000" y="3717032"/>
              <a:ext cx="1296144" cy="1800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角丸四角形 7"/>
            <p:cNvSpPr/>
            <p:nvPr/>
          </p:nvSpPr>
          <p:spPr bwMode="auto">
            <a:xfrm>
              <a:off x="5868144" y="3717032"/>
              <a:ext cx="1296144" cy="1800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8" name="角丸四角形 87"/>
            <p:cNvSpPr/>
            <p:nvPr/>
          </p:nvSpPr>
          <p:spPr bwMode="auto">
            <a:xfrm>
              <a:off x="4572000" y="1916832"/>
              <a:ext cx="2592288" cy="1800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テキスト ボックス 8"/>
            <p:cNvSpPr txBox="1"/>
            <p:nvPr/>
          </p:nvSpPr>
          <p:spPr>
            <a:xfrm>
              <a:off x="5508104" y="2051556"/>
              <a:ext cx="749349" cy="369332"/>
            </a:xfrm>
            <a:prstGeom prst="rect">
              <a:avLst/>
            </a:prstGeom>
            <a:noFill/>
          </p:spPr>
          <p:txBody>
            <a:bodyPr wrap="none" rtlCol="0">
              <a:spAutoFit/>
            </a:bodyPr>
            <a:lstStyle/>
            <a:p>
              <a:pPr algn="ctr"/>
              <a:r>
                <a:rPr kumimoji="1" lang="en-US" altLang="ja-JP" dirty="0" err="1" smtClean="0">
                  <a:solidFill>
                    <a:schemeClr val="accent6">
                      <a:lumMod val="60000"/>
                      <a:lumOff val="40000"/>
                    </a:schemeClr>
                  </a:solidFill>
                </a:rPr>
                <a:t>SaaS</a:t>
              </a:r>
              <a:endParaRPr kumimoji="1" lang="ja-JP" altLang="en-US" dirty="0">
                <a:solidFill>
                  <a:schemeClr val="accent6">
                    <a:lumMod val="60000"/>
                    <a:lumOff val="40000"/>
                  </a:schemeClr>
                </a:solidFill>
              </a:endParaRPr>
            </a:p>
          </p:txBody>
        </p:sp>
        <p:sp>
          <p:nvSpPr>
            <p:cNvPr id="89" name="テキスト ボックス 88"/>
            <p:cNvSpPr txBox="1"/>
            <p:nvPr/>
          </p:nvSpPr>
          <p:spPr>
            <a:xfrm>
              <a:off x="6216738" y="5013176"/>
              <a:ext cx="659518" cy="369332"/>
            </a:xfrm>
            <a:prstGeom prst="rect">
              <a:avLst/>
            </a:prstGeom>
            <a:noFill/>
          </p:spPr>
          <p:txBody>
            <a:bodyPr wrap="none" rtlCol="0">
              <a:spAutoFit/>
            </a:bodyPr>
            <a:lstStyle/>
            <a:p>
              <a:pPr algn="ctr"/>
              <a:r>
                <a:rPr kumimoji="1" lang="en-US" altLang="ja-JP" dirty="0" err="1" smtClean="0">
                  <a:solidFill>
                    <a:srgbClr val="FFFFFF"/>
                  </a:solidFill>
                  <a:effectLst>
                    <a:glow rad="139700">
                      <a:schemeClr val="accent2">
                        <a:satMod val="175000"/>
                        <a:alpha val="40000"/>
                      </a:schemeClr>
                    </a:glow>
                  </a:effectLst>
                </a:rPr>
                <a:t>IaaS</a:t>
              </a:r>
              <a:endParaRPr kumimoji="1" lang="ja-JP" altLang="en-US" dirty="0">
                <a:solidFill>
                  <a:srgbClr val="FFFFFF"/>
                </a:solidFill>
                <a:effectLst>
                  <a:glow rad="139700">
                    <a:schemeClr val="accent2">
                      <a:satMod val="175000"/>
                      <a:alpha val="40000"/>
                    </a:schemeClr>
                  </a:glow>
                </a:effectLst>
              </a:endParaRPr>
            </a:p>
          </p:txBody>
        </p:sp>
        <p:sp>
          <p:nvSpPr>
            <p:cNvPr id="91" name="テキスト ボックス 90"/>
            <p:cNvSpPr txBox="1"/>
            <p:nvPr/>
          </p:nvSpPr>
          <p:spPr>
            <a:xfrm>
              <a:off x="4572000" y="5013176"/>
              <a:ext cx="1331752" cy="430887"/>
            </a:xfrm>
            <a:prstGeom prst="rect">
              <a:avLst/>
            </a:prstGeom>
            <a:noFill/>
          </p:spPr>
          <p:txBody>
            <a:bodyPr wrap="none" rtlCol="0">
              <a:spAutoFit/>
            </a:bodyPr>
            <a:lstStyle/>
            <a:p>
              <a:pPr algn="ctr"/>
              <a:r>
                <a:rPr kumimoji="1" lang="ja-JP" altLang="en-US" sz="1400" dirty="0" smtClean="0">
                  <a:solidFill>
                    <a:srgbClr val="FFFFFF"/>
                  </a:solidFill>
                  <a:effectLst>
                    <a:glow rad="139700">
                      <a:schemeClr val="accent2">
                        <a:satMod val="175000"/>
                        <a:alpha val="40000"/>
                      </a:schemeClr>
                    </a:glow>
                  </a:effectLst>
                </a:rPr>
                <a:t>次世代</a:t>
              </a:r>
              <a:r>
                <a:rPr kumimoji="1" lang="en-US" altLang="ja-JP" sz="1400" dirty="0" smtClean="0">
                  <a:solidFill>
                    <a:srgbClr val="FFFFFF"/>
                  </a:solidFill>
                  <a:effectLst>
                    <a:glow rad="139700">
                      <a:schemeClr val="accent2">
                        <a:satMod val="175000"/>
                        <a:alpha val="40000"/>
                      </a:schemeClr>
                    </a:glow>
                  </a:effectLst>
                </a:rPr>
                <a:t>DB</a:t>
              </a:r>
              <a:r>
                <a:rPr kumimoji="1" lang="ja-JP" altLang="en-US" sz="1400" dirty="0" smtClean="0">
                  <a:solidFill>
                    <a:srgbClr val="FFFFFF"/>
                  </a:solidFill>
                  <a:effectLst>
                    <a:glow rad="139700">
                      <a:schemeClr val="accent2">
                        <a:satMod val="175000"/>
                        <a:alpha val="40000"/>
                      </a:schemeClr>
                    </a:glow>
                  </a:effectLst>
                </a:rPr>
                <a:t>基盤</a:t>
              </a:r>
              <a:endParaRPr kumimoji="1" lang="en-US" altLang="ja-JP" sz="1400" dirty="0" smtClean="0">
                <a:solidFill>
                  <a:srgbClr val="FFFFFF"/>
                </a:solidFill>
                <a:effectLst>
                  <a:glow rad="139700">
                    <a:schemeClr val="accent2">
                      <a:satMod val="175000"/>
                      <a:alpha val="40000"/>
                    </a:schemeClr>
                  </a:glow>
                </a:effectLst>
              </a:endParaRPr>
            </a:p>
            <a:p>
              <a:pPr algn="ctr"/>
              <a:r>
                <a:rPr lang="en-US" altLang="ja-JP" sz="800" dirty="0" smtClean="0">
                  <a:solidFill>
                    <a:srgbClr val="FFFFFF"/>
                  </a:solidFill>
                  <a:effectLst>
                    <a:glow rad="139700">
                      <a:schemeClr val="accent2">
                        <a:satMod val="175000"/>
                        <a:alpha val="40000"/>
                      </a:schemeClr>
                    </a:glow>
                  </a:effectLst>
                </a:rPr>
                <a:t>RDB+</a:t>
              </a:r>
              <a:r>
                <a:rPr lang="ja-JP" altLang="en-US" sz="800" dirty="0" smtClean="0">
                  <a:solidFill>
                    <a:srgbClr val="FFFFFF"/>
                  </a:solidFill>
                  <a:effectLst>
                    <a:glow rad="139700">
                      <a:schemeClr val="accent2">
                        <a:satMod val="175000"/>
                        <a:alpha val="40000"/>
                      </a:schemeClr>
                    </a:glow>
                  </a:effectLst>
                </a:rPr>
                <a:t>コラム型</a:t>
              </a:r>
              <a:r>
                <a:rPr lang="en-US" altLang="ja-JP" sz="800" dirty="0" smtClean="0">
                  <a:solidFill>
                    <a:srgbClr val="FFFFFF"/>
                  </a:solidFill>
                  <a:effectLst>
                    <a:glow rad="139700">
                      <a:schemeClr val="accent2">
                        <a:satMod val="175000"/>
                        <a:alpha val="40000"/>
                      </a:schemeClr>
                    </a:glow>
                  </a:effectLst>
                </a:rPr>
                <a:t>+</a:t>
              </a:r>
              <a:r>
                <a:rPr lang="ja-JP" altLang="en-US" sz="800" dirty="0" smtClean="0">
                  <a:solidFill>
                    <a:srgbClr val="FFFFFF"/>
                  </a:solidFill>
                  <a:effectLst>
                    <a:glow rad="139700">
                      <a:schemeClr val="accent2">
                        <a:satMod val="175000"/>
                        <a:alpha val="40000"/>
                      </a:schemeClr>
                    </a:glow>
                  </a:effectLst>
                </a:rPr>
                <a:t>インメモリ</a:t>
              </a:r>
              <a:endParaRPr kumimoji="1" lang="ja-JP" altLang="en-US" sz="800" dirty="0">
                <a:solidFill>
                  <a:srgbClr val="FFFFFF"/>
                </a:solidFill>
                <a:effectLst>
                  <a:glow rad="139700">
                    <a:schemeClr val="accent2">
                      <a:satMod val="175000"/>
                      <a:alpha val="40000"/>
                    </a:schemeClr>
                  </a:glow>
                </a:effectLst>
              </a:endParaRPr>
            </a:p>
          </p:txBody>
        </p:sp>
      </p:grpSp>
      <p:sp>
        <p:nvSpPr>
          <p:cNvPr id="12" name="タイトル 11"/>
          <p:cNvSpPr>
            <a:spLocks noGrp="1"/>
          </p:cNvSpPr>
          <p:nvPr>
            <p:ph type="title"/>
          </p:nvPr>
        </p:nvSpPr>
        <p:spPr/>
        <p:txBody>
          <a:bodyPr/>
          <a:lstStyle/>
          <a:p>
            <a:r>
              <a:rPr kumimoji="1" lang="en-US" altLang="ja-JP" dirty="0" smtClean="0"/>
              <a:t>ERP</a:t>
            </a:r>
            <a:r>
              <a:rPr kumimoji="1" lang="ja-JP" altLang="en-US" dirty="0" smtClean="0"/>
              <a:t>パッケージとトレンド</a:t>
            </a:r>
            <a:endParaRPr kumimoji="1" lang="ja-JP" altLang="en-US" dirty="0"/>
          </a:p>
        </p:txBody>
      </p:sp>
      <p:sp>
        <p:nvSpPr>
          <p:cNvPr id="13" name="円/楕円 12"/>
          <p:cNvSpPr/>
          <p:nvPr/>
        </p:nvSpPr>
        <p:spPr bwMode="auto">
          <a:xfrm>
            <a:off x="1043608" y="2924944"/>
            <a:ext cx="1584176" cy="1584176"/>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32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grpSp>
        <p:nvGrpSpPr>
          <p:cNvPr id="7" name="図形グループ 6"/>
          <p:cNvGrpSpPr/>
          <p:nvPr/>
        </p:nvGrpSpPr>
        <p:grpSpPr>
          <a:xfrm>
            <a:off x="4716017" y="2564903"/>
            <a:ext cx="2304256" cy="2304257"/>
            <a:chOff x="4716017" y="2564903"/>
            <a:chExt cx="2304256" cy="2304257"/>
          </a:xfrm>
        </p:grpSpPr>
        <p:sp>
          <p:nvSpPr>
            <p:cNvPr id="2" name="アーチ 1"/>
            <p:cNvSpPr/>
            <p:nvPr/>
          </p:nvSpPr>
          <p:spPr bwMode="auto">
            <a:xfrm>
              <a:off x="4716017" y="2564904"/>
              <a:ext cx="2304256" cy="2304256"/>
            </a:xfrm>
            <a:prstGeom prst="blockArc">
              <a:avLst>
                <a:gd name="adj1" fmla="val 12090286"/>
                <a:gd name="adj2" fmla="val 20197559"/>
                <a:gd name="adj3" fmla="val 16406"/>
              </a:avLst>
            </a:prstGeom>
            <a:solidFill>
              <a:srgbClr val="008000">
                <a:alpha val="57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1" name="アーチ 40"/>
            <p:cNvSpPr/>
            <p:nvPr/>
          </p:nvSpPr>
          <p:spPr bwMode="auto">
            <a:xfrm rot="5400000">
              <a:off x="4716017" y="2564904"/>
              <a:ext cx="2304256" cy="2304256"/>
            </a:xfrm>
            <a:prstGeom prst="blockArc">
              <a:avLst>
                <a:gd name="adj1" fmla="val 14763342"/>
                <a:gd name="adj2" fmla="val 28013"/>
                <a:gd name="adj3" fmla="val 16181"/>
              </a:avLst>
            </a:prstGeom>
            <a:solidFill>
              <a:srgbClr val="008000">
                <a:alpha val="57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2" name="アーチ 41"/>
            <p:cNvSpPr/>
            <p:nvPr/>
          </p:nvSpPr>
          <p:spPr bwMode="auto">
            <a:xfrm rot="10800000">
              <a:off x="4716017" y="2564903"/>
              <a:ext cx="2304256" cy="2304256"/>
            </a:xfrm>
            <a:prstGeom prst="blockArc">
              <a:avLst>
                <a:gd name="adj1" fmla="val 16186023"/>
                <a:gd name="adj2" fmla="val 1279226"/>
                <a:gd name="adj3" fmla="val 16305"/>
              </a:avLst>
            </a:prstGeom>
            <a:solidFill>
              <a:srgbClr val="008000">
                <a:alpha val="57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テキスト ボックス 3"/>
            <p:cNvSpPr txBox="1"/>
            <p:nvPr/>
          </p:nvSpPr>
          <p:spPr>
            <a:xfrm>
              <a:off x="5220073" y="4437112"/>
              <a:ext cx="593532" cy="307777"/>
            </a:xfrm>
            <a:prstGeom prst="rect">
              <a:avLst/>
            </a:prstGeom>
            <a:noFill/>
          </p:spPr>
          <p:txBody>
            <a:bodyPr wrap="none" rtlCol="0">
              <a:spAutoFit/>
            </a:bodyPr>
            <a:lstStyle/>
            <a:p>
              <a:r>
                <a:rPr kumimoji="1" lang="en-US" altLang="ja-JP" sz="1400" dirty="0" smtClean="0">
                  <a:solidFill>
                    <a:srgbClr val="FFFFFF"/>
                  </a:solidFill>
                </a:rPr>
                <a:t>CRM</a:t>
              </a:r>
              <a:endParaRPr kumimoji="1" lang="ja-JP" altLang="en-US" sz="1400" dirty="0">
                <a:solidFill>
                  <a:srgbClr val="FFFFFF"/>
                </a:solidFill>
              </a:endParaRPr>
            </a:p>
          </p:txBody>
        </p:sp>
        <p:sp>
          <p:nvSpPr>
            <p:cNvPr id="61" name="テキスト ボックス 60"/>
            <p:cNvSpPr txBox="1"/>
            <p:nvPr/>
          </p:nvSpPr>
          <p:spPr>
            <a:xfrm>
              <a:off x="5940153" y="4437112"/>
              <a:ext cx="583626" cy="307777"/>
            </a:xfrm>
            <a:prstGeom prst="rect">
              <a:avLst/>
            </a:prstGeom>
            <a:noFill/>
          </p:spPr>
          <p:txBody>
            <a:bodyPr wrap="none" rtlCol="0">
              <a:spAutoFit/>
            </a:bodyPr>
            <a:lstStyle/>
            <a:p>
              <a:r>
                <a:rPr kumimoji="1" lang="en-US" altLang="ja-JP" sz="1400" dirty="0" smtClean="0">
                  <a:solidFill>
                    <a:srgbClr val="FFFFFF"/>
                  </a:solidFill>
                </a:rPr>
                <a:t>SCM</a:t>
              </a:r>
              <a:endParaRPr kumimoji="1" lang="ja-JP" altLang="en-US" sz="1400" dirty="0">
                <a:solidFill>
                  <a:srgbClr val="FFFFFF"/>
                </a:solidFill>
              </a:endParaRPr>
            </a:p>
          </p:txBody>
        </p:sp>
        <p:sp>
          <p:nvSpPr>
            <p:cNvPr id="62" name="テキスト ボックス 61"/>
            <p:cNvSpPr txBox="1"/>
            <p:nvPr/>
          </p:nvSpPr>
          <p:spPr>
            <a:xfrm>
              <a:off x="5580113" y="2636912"/>
              <a:ext cx="553820" cy="307777"/>
            </a:xfrm>
            <a:prstGeom prst="rect">
              <a:avLst/>
            </a:prstGeom>
            <a:noFill/>
          </p:spPr>
          <p:txBody>
            <a:bodyPr wrap="none" rtlCol="0">
              <a:spAutoFit/>
            </a:bodyPr>
            <a:lstStyle/>
            <a:p>
              <a:pPr algn="ctr"/>
              <a:r>
                <a:rPr kumimoji="1" lang="en-US" altLang="ja-JP" sz="1400" dirty="0" smtClean="0">
                  <a:solidFill>
                    <a:srgbClr val="FFFFFF"/>
                  </a:solidFill>
                </a:rPr>
                <a:t>PLM</a:t>
              </a:r>
              <a:endParaRPr kumimoji="1" lang="ja-JP" altLang="en-US" sz="1400" dirty="0">
                <a:solidFill>
                  <a:srgbClr val="FFFFFF"/>
                </a:solidFill>
              </a:endParaRPr>
            </a:p>
          </p:txBody>
        </p:sp>
      </p:grpSp>
      <p:sp>
        <p:nvSpPr>
          <p:cNvPr id="5" name="角丸四角形 4"/>
          <p:cNvSpPr/>
          <p:nvPr/>
        </p:nvSpPr>
        <p:spPr bwMode="auto">
          <a:xfrm>
            <a:off x="1259632" y="3933056"/>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受注</a:t>
            </a:r>
          </a:p>
        </p:txBody>
      </p:sp>
      <p:sp>
        <p:nvSpPr>
          <p:cNvPr id="63" name="角丸四角形 62"/>
          <p:cNvSpPr/>
          <p:nvPr/>
        </p:nvSpPr>
        <p:spPr bwMode="auto">
          <a:xfrm>
            <a:off x="1835696" y="3933056"/>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生産</a:t>
            </a:r>
          </a:p>
        </p:txBody>
      </p:sp>
      <p:sp>
        <p:nvSpPr>
          <p:cNvPr id="64" name="角丸四角形 63"/>
          <p:cNvSpPr/>
          <p:nvPr/>
        </p:nvSpPr>
        <p:spPr bwMode="auto">
          <a:xfrm>
            <a:off x="1259632" y="3645024"/>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財務</a:t>
            </a:r>
          </a:p>
        </p:txBody>
      </p:sp>
      <p:sp>
        <p:nvSpPr>
          <p:cNvPr id="65" name="角丸四角形 64"/>
          <p:cNvSpPr/>
          <p:nvPr/>
        </p:nvSpPr>
        <p:spPr bwMode="auto">
          <a:xfrm>
            <a:off x="1835696" y="3645024"/>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人事</a:t>
            </a:r>
          </a:p>
        </p:txBody>
      </p:sp>
      <p:sp>
        <p:nvSpPr>
          <p:cNvPr id="10" name="テキスト ボックス 9"/>
          <p:cNvSpPr txBox="1"/>
          <p:nvPr/>
        </p:nvSpPr>
        <p:spPr>
          <a:xfrm>
            <a:off x="1403648" y="1340768"/>
            <a:ext cx="903087" cy="369332"/>
          </a:xfrm>
          <a:prstGeom prst="rect">
            <a:avLst/>
          </a:prstGeom>
          <a:noFill/>
        </p:spPr>
        <p:txBody>
          <a:bodyPr wrap="none" rtlCol="0">
            <a:spAutoFit/>
          </a:bodyPr>
          <a:lstStyle/>
          <a:p>
            <a:pPr algn="ctr"/>
            <a:r>
              <a:rPr kumimoji="1" lang="en-US" altLang="ja-JP" dirty="0" smtClean="0">
                <a:solidFill>
                  <a:srgbClr val="6B6BCF"/>
                </a:solidFill>
              </a:rPr>
              <a:t>20</a:t>
            </a:r>
            <a:r>
              <a:rPr kumimoji="1" lang="ja-JP" altLang="en-US" dirty="0" smtClean="0">
                <a:solidFill>
                  <a:srgbClr val="6B6BCF"/>
                </a:solidFill>
              </a:rPr>
              <a:t>年前</a:t>
            </a:r>
            <a:endParaRPr kumimoji="1" lang="ja-JP" altLang="en-US" dirty="0">
              <a:solidFill>
                <a:srgbClr val="6B6BCF"/>
              </a:solidFill>
            </a:endParaRPr>
          </a:p>
        </p:txBody>
      </p:sp>
      <p:sp>
        <p:nvSpPr>
          <p:cNvPr id="92" name="テキスト ボックス 91"/>
          <p:cNvSpPr txBox="1"/>
          <p:nvPr/>
        </p:nvSpPr>
        <p:spPr>
          <a:xfrm>
            <a:off x="899592" y="5733256"/>
            <a:ext cx="2024675" cy="646331"/>
          </a:xfrm>
          <a:prstGeom prst="rect">
            <a:avLst/>
          </a:prstGeom>
          <a:noFill/>
        </p:spPr>
        <p:txBody>
          <a:bodyPr wrap="none" rtlCol="0">
            <a:spAutoFit/>
          </a:bodyPr>
          <a:lstStyle/>
          <a:p>
            <a:pPr algn="ctr"/>
            <a:r>
              <a:rPr kumimoji="1" lang="ja-JP" altLang="en-US" dirty="0" smtClean="0">
                <a:solidFill>
                  <a:srgbClr val="6B6BCF"/>
                </a:solidFill>
              </a:rPr>
              <a:t>主要な基幹業務を</a:t>
            </a:r>
            <a:endParaRPr kumimoji="1" lang="en-US" altLang="ja-JP" dirty="0" smtClean="0">
              <a:solidFill>
                <a:srgbClr val="6B6BCF"/>
              </a:solidFill>
            </a:endParaRPr>
          </a:p>
          <a:p>
            <a:pPr algn="ctr"/>
            <a:r>
              <a:rPr lang="ja-JP" altLang="en-US" dirty="0" smtClean="0">
                <a:solidFill>
                  <a:srgbClr val="6B6BCF"/>
                </a:solidFill>
              </a:rPr>
              <a:t>ひとつの</a:t>
            </a:r>
            <a:r>
              <a:rPr lang="en-US" altLang="ja-JP" dirty="0" smtClean="0">
                <a:solidFill>
                  <a:srgbClr val="6B6BCF"/>
                </a:solidFill>
              </a:rPr>
              <a:t>DB</a:t>
            </a:r>
            <a:r>
              <a:rPr lang="ja-JP" altLang="en-US" dirty="0" smtClean="0">
                <a:solidFill>
                  <a:srgbClr val="6B6BCF"/>
                </a:solidFill>
              </a:rPr>
              <a:t>で統合</a:t>
            </a:r>
            <a:endParaRPr lang="en-US" altLang="ja-JP" dirty="0" smtClean="0">
              <a:solidFill>
                <a:srgbClr val="6B6BCF"/>
              </a:solidFill>
            </a:endParaRPr>
          </a:p>
        </p:txBody>
      </p:sp>
      <p:grpSp>
        <p:nvGrpSpPr>
          <p:cNvPr id="6" name="図形グループ 5"/>
          <p:cNvGrpSpPr/>
          <p:nvPr/>
        </p:nvGrpSpPr>
        <p:grpSpPr>
          <a:xfrm>
            <a:off x="2771800" y="1340768"/>
            <a:ext cx="3962045" cy="5038819"/>
            <a:chOff x="2771800" y="1340768"/>
            <a:chExt cx="3962045" cy="5038819"/>
          </a:xfrm>
        </p:grpSpPr>
        <p:sp>
          <p:nvSpPr>
            <p:cNvPr id="93" name="テキスト ボックス 92"/>
            <p:cNvSpPr txBox="1"/>
            <p:nvPr/>
          </p:nvSpPr>
          <p:spPr>
            <a:xfrm>
              <a:off x="5377051" y="1340768"/>
              <a:ext cx="877163" cy="369332"/>
            </a:xfrm>
            <a:prstGeom prst="rect">
              <a:avLst/>
            </a:prstGeom>
            <a:noFill/>
          </p:spPr>
          <p:txBody>
            <a:bodyPr wrap="none" rtlCol="0">
              <a:spAutoFit/>
            </a:bodyPr>
            <a:lstStyle/>
            <a:p>
              <a:pPr algn="ctr"/>
              <a:r>
                <a:rPr kumimoji="1" lang="ja-JP" altLang="en-US" dirty="0" smtClean="0">
                  <a:solidFill>
                    <a:srgbClr val="6B6BCF"/>
                  </a:solidFill>
                </a:rPr>
                <a:t>現在</a:t>
              </a:r>
              <a:r>
                <a:rPr kumimoji="1" lang="en-US" altLang="ja-JP" dirty="0" smtClean="0">
                  <a:solidFill>
                    <a:srgbClr val="6B6BCF"/>
                  </a:solidFill>
                </a:rPr>
                <a:t>〜</a:t>
              </a:r>
              <a:endParaRPr kumimoji="1" lang="ja-JP" altLang="en-US" dirty="0">
                <a:solidFill>
                  <a:srgbClr val="6B6BCF"/>
                </a:solidFill>
              </a:endParaRPr>
            </a:p>
          </p:txBody>
        </p:sp>
        <p:grpSp>
          <p:nvGrpSpPr>
            <p:cNvPr id="3" name="図形グループ 2"/>
            <p:cNvGrpSpPr/>
            <p:nvPr/>
          </p:nvGrpSpPr>
          <p:grpSpPr>
            <a:xfrm>
              <a:off x="2771800" y="2924944"/>
              <a:ext cx="3962045" cy="3454643"/>
              <a:chOff x="2771800" y="2924944"/>
              <a:chExt cx="3962045" cy="3454643"/>
            </a:xfrm>
          </p:grpSpPr>
          <p:sp>
            <p:nvSpPr>
              <p:cNvPr id="23" name="円/楕円 22"/>
              <p:cNvSpPr/>
              <p:nvPr/>
            </p:nvSpPr>
            <p:spPr bwMode="auto">
              <a:xfrm>
                <a:off x="5076056" y="2924944"/>
                <a:ext cx="1584176" cy="1584176"/>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32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24" name="右矢印 23"/>
              <p:cNvSpPr/>
              <p:nvPr/>
            </p:nvSpPr>
            <p:spPr bwMode="auto">
              <a:xfrm>
                <a:off x="2771800" y="3429000"/>
                <a:ext cx="1512168" cy="576064"/>
              </a:xfrm>
              <a:prstGeom prst="rightArrow">
                <a:avLst/>
              </a:prstGeom>
              <a:solidFill>
                <a:srgbClr val="FF9933"/>
              </a:solidFill>
              <a:ln>
                <a:solidFill>
                  <a:srgbClr val="FF993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66" name="角丸四角形 65"/>
              <p:cNvSpPr/>
              <p:nvPr/>
            </p:nvSpPr>
            <p:spPr bwMode="auto">
              <a:xfrm>
                <a:off x="5292080" y="3933056"/>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受注</a:t>
                </a:r>
              </a:p>
            </p:txBody>
          </p:sp>
          <p:sp>
            <p:nvSpPr>
              <p:cNvPr id="67" name="角丸四角形 66"/>
              <p:cNvSpPr/>
              <p:nvPr/>
            </p:nvSpPr>
            <p:spPr bwMode="auto">
              <a:xfrm>
                <a:off x="5868144" y="3933056"/>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生産</a:t>
                </a:r>
              </a:p>
            </p:txBody>
          </p:sp>
          <p:sp>
            <p:nvSpPr>
              <p:cNvPr id="68" name="角丸四角形 67"/>
              <p:cNvSpPr/>
              <p:nvPr/>
            </p:nvSpPr>
            <p:spPr bwMode="auto">
              <a:xfrm>
                <a:off x="5292080" y="3645024"/>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財務</a:t>
                </a:r>
              </a:p>
            </p:txBody>
          </p:sp>
          <p:sp>
            <p:nvSpPr>
              <p:cNvPr id="69" name="角丸四角形 68"/>
              <p:cNvSpPr/>
              <p:nvPr/>
            </p:nvSpPr>
            <p:spPr bwMode="auto">
              <a:xfrm>
                <a:off x="5868144" y="3645024"/>
                <a:ext cx="576064" cy="216024"/>
              </a:xfrm>
              <a:prstGeom prst="roundRect">
                <a:avLst>
                  <a:gd name="adj" fmla="val 50000"/>
                </a:avLst>
              </a:prstGeom>
              <a:solidFill>
                <a:srgbClr val="00009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人事</a:t>
                </a:r>
              </a:p>
            </p:txBody>
          </p:sp>
          <p:sp>
            <p:nvSpPr>
              <p:cNvPr id="94" name="テキスト ボックス 93"/>
              <p:cNvSpPr txBox="1"/>
              <p:nvPr/>
            </p:nvSpPr>
            <p:spPr>
              <a:xfrm>
                <a:off x="5010897" y="5733256"/>
                <a:ext cx="1722948" cy="646331"/>
              </a:xfrm>
              <a:prstGeom prst="rect">
                <a:avLst/>
              </a:prstGeom>
              <a:noFill/>
            </p:spPr>
            <p:txBody>
              <a:bodyPr wrap="none" rtlCol="0">
                <a:spAutoFit/>
              </a:bodyPr>
              <a:lstStyle/>
              <a:p>
                <a:pPr algn="ctr"/>
                <a:r>
                  <a:rPr lang="ja-JP" altLang="en-US" dirty="0" smtClean="0">
                    <a:solidFill>
                      <a:srgbClr val="6B6BCF"/>
                    </a:solidFill>
                  </a:rPr>
                  <a:t>企業システムの</a:t>
                </a:r>
                <a:endParaRPr lang="en-US" altLang="ja-JP" dirty="0" smtClean="0">
                  <a:solidFill>
                    <a:srgbClr val="6B6BCF"/>
                  </a:solidFill>
                </a:endParaRPr>
              </a:p>
              <a:p>
                <a:pPr algn="ctr"/>
                <a:r>
                  <a:rPr lang="ja-JP" altLang="en-US" dirty="0" smtClean="0">
                    <a:solidFill>
                      <a:srgbClr val="6B6BCF"/>
                    </a:solidFill>
                  </a:rPr>
                  <a:t>統合基盤</a:t>
                </a:r>
                <a:endParaRPr lang="en-US" altLang="ja-JP" dirty="0" smtClean="0">
                  <a:solidFill>
                    <a:srgbClr val="6B6BCF"/>
                  </a:solidFill>
                </a:endParaRPr>
              </a:p>
            </p:txBody>
          </p:sp>
        </p:grpSp>
      </p:grpSp>
      <p:sp>
        <p:nvSpPr>
          <p:cNvPr id="73" name="ホームベース 72"/>
          <p:cNvSpPr/>
          <p:nvPr/>
        </p:nvSpPr>
        <p:spPr bwMode="auto">
          <a:xfrm flipH="1">
            <a:off x="6372200" y="3501008"/>
            <a:ext cx="1872208" cy="432048"/>
          </a:xfrm>
          <a:prstGeom prst="homePlate">
            <a:avLst>
              <a:gd name="adj" fmla="val 72046"/>
            </a:avLst>
          </a:prstGeom>
          <a:solidFill>
            <a:srgbClr val="C4E59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0000FF"/>
                </a:solidFill>
                <a:effectLst>
                  <a:glow rad="101600">
                    <a:srgbClr val="86E572">
                      <a:alpha val="75000"/>
                    </a:srgbClr>
                  </a:glow>
                </a:effectLst>
                <a:latin typeface="+mn-lt"/>
                <a:ea typeface="+mn-ea"/>
              </a:rPr>
              <a:t>ソーシャル</a:t>
            </a:r>
          </a:p>
        </p:txBody>
      </p:sp>
      <p:sp>
        <p:nvSpPr>
          <p:cNvPr id="74" name="ホームベース 73"/>
          <p:cNvSpPr/>
          <p:nvPr/>
        </p:nvSpPr>
        <p:spPr bwMode="auto">
          <a:xfrm flipH="1">
            <a:off x="6372200" y="2996952"/>
            <a:ext cx="1872208" cy="432048"/>
          </a:xfrm>
          <a:prstGeom prst="homePlate">
            <a:avLst>
              <a:gd name="adj" fmla="val 72046"/>
            </a:avLst>
          </a:prstGeom>
          <a:solidFill>
            <a:srgbClr val="C4E59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0000FF"/>
                </a:solidFill>
                <a:effectLst>
                  <a:glow rad="101600">
                    <a:srgbClr val="86E572">
                      <a:alpha val="75000"/>
                    </a:srgbClr>
                  </a:glow>
                </a:effectLst>
                <a:latin typeface="+mn-lt"/>
                <a:ea typeface="+mn-ea"/>
              </a:rPr>
              <a:t>ベストオブ・ブリード</a:t>
            </a:r>
          </a:p>
        </p:txBody>
      </p:sp>
      <p:sp>
        <p:nvSpPr>
          <p:cNvPr id="75" name="ホームベース 74"/>
          <p:cNvSpPr/>
          <p:nvPr/>
        </p:nvSpPr>
        <p:spPr bwMode="auto">
          <a:xfrm flipH="1">
            <a:off x="6372200" y="4005064"/>
            <a:ext cx="1872208" cy="432048"/>
          </a:xfrm>
          <a:prstGeom prst="homePlate">
            <a:avLst>
              <a:gd name="adj" fmla="val 72046"/>
            </a:avLst>
          </a:prstGeom>
          <a:solidFill>
            <a:srgbClr val="C4E59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0000FF"/>
                </a:solidFill>
                <a:effectLst>
                  <a:glow rad="101600">
                    <a:srgbClr val="86E572">
                      <a:alpha val="75000"/>
                    </a:srgbClr>
                  </a:glow>
                </a:effectLst>
                <a:latin typeface="+mn-lt"/>
                <a:ea typeface="+mn-ea"/>
              </a:rPr>
              <a:t>モバイル</a:t>
            </a:r>
          </a:p>
        </p:txBody>
      </p:sp>
    </p:spTree>
    <p:extLst>
      <p:ext uri="{BB962C8B-B14F-4D97-AF65-F5344CB8AC3E}">
        <p14:creationId xmlns:p14="http://schemas.microsoft.com/office/powerpoint/2010/main" val="222616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1+#ppt_w/2"/>
                                          </p:val>
                                        </p:tav>
                                        <p:tav tm="100000">
                                          <p:val>
                                            <p:strVal val="#ppt_x"/>
                                          </p:val>
                                        </p:tav>
                                      </p:tavLst>
                                    </p:anim>
                                    <p:anim calcmode="lin" valueType="num">
                                      <p:cBhvr additive="base">
                                        <p:cTn id="31" dur="500" fill="hold"/>
                                        <p:tgtEl>
                                          <p:spTgt spid="7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500" fill="hold"/>
                                        <p:tgtEl>
                                          <p:spTgt spid="75"/>
                                        </p:tgtEl>
                                        <p:attrNameLst>
                                          <p:attrName>ppt_x</p:attrName>
                                        </p:attrNameLst>
                                      </p:cBhvr>
                                      <p:tavLst>
                                        <p:tav tm="0">
                                          <p:val>
                                            <p:strVal val="1+#ppt_w/2"/>
                                          </p:val>
                                        </p:tav>
                                        <p:tav tm="100000">
                                          <p:val>
                                            <p:strVal val="#ppt_x"/>
                                          </p:val>
                                        </p:tav>
                                      </p:tavLst>
                                    </p:anim>
                                    <p:anim calcmode="lin" valueType="num">
                                      <p:cBhvr additive="base">
                                        <p:cTn id="35"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a:t>
            </a:r>
            <a:r>
              <a:rPr kumimoji="1" lang="ja-JP" altLang="en-US" dirty="0" smtClean="0"/>
              <a:t>層</a:t>
            </a:r>
            <a:r>
              <a:rPr kumimoji="1" lang="en-US" altLang="ja-JP" dirty="0" smtClean="0"/>
              <a:t>ERP</a:t>
            </a:r>
            <a:r>
              <a:rPr kumimoji="1" lang="ja-JP" altLang="en-US" dirty="0" smtClean="0"/>
              <a:t>の仕組み</a:t>
            </a:r>
            <a:endParaRPr kumimoji="1" lang="ja-JP" altLang="en-US" dirty="0"/>
          </a:p>
        </p:txBody>
      </p:sp>
      <p:sp>
        <p:nvSpPr>
          <p:cNvPr id="11" name="角丸四角形 10"/>
          <p:cNvSpPr/>
          <p:nvPr/>
        </p:nvSpPr>
        <p:spPr bwMode="auto">
          <a:xfrm>
            <a:off x="899592" y="1196752"/>
            <a:ext cx="2664296" cy="2398480"/>
          </a:xfrm>
          <a:prstGeom prst="roundRect">
            <a:avLst>
              <a:gd name="adj" fmla="val 8017"/>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i="0" u="none" strike="noStrike" cap="none" normalizeH="0" baseline="0" dirty="0" smtClean="0">
                <a:ln>
                  <a:noFill/>
                </a:ln>
                <a:solidFill>
                  <a:schemeClr val="bg1"/>
                </a:solidFill>
                <a:effectLst/>
                <a:ea typeface="+mj-ea"/>
              </a:rPr>
              <a:t>1st Tier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ea typeface="+mj-ea"/>
              </a:rPr>
              <a:t>(Core ERP)</a:t>
            </a:r>
            <a:endParaRPr kumimoji="0" lang="en-US" altLang="ja-JP" i="0" u="none" strike="noStrike" cap="none" normalizeH="0" baseline="0" dirty="0" smtClean="0">
              <a:ln>
                <a:noFill/>
              </a:ln>
              <a:solidFill>
                <a:schemeClr val="bg1"/>
              </a:solidFill>
              <a:effectLst/>
              <a:ea typeface="+mj-ea"/>
            </a:endParaRPr>
          </a:p>
          <a:p>
            <a:pPr marL="285750" marR="0" indent="-285750" defTabSz="914400" rtl="0" eaLnBrk="1" fontAlgn="base" latinLnBrk="0" hangingPunct="1">
              <a:lnSpc>
                <a:spcPct val="100000"/>
              </a:lnSpc>
              <a:spcBef>
                <a:spcPct val="20000"/>
              </a:spcBef>
              <a:spcAft>
                <a:spcPct val="0"/>
              </a:spcAft>
              <a:buClrTx/>
              <a:buSzTx/>
              <a:buFont typeface="Wingdings" charset="2"/>
              <a:buChar char="v"/>
              <a:tabLst/>
            </a:pPr>
            <a:endParaRPr kumimoji="0" lang="en-US" altLang="ja-JP" sz="800" dirty="0" smtClean="0">
              <a:solidFill>
                <a:schemeClr val="bg1"/>
              </a:solidFill>
              <a:ea typeface="+mj-ea"/>
            </a:endParaRPr>
          </a:p>
          <a:p>
            <a:pPr marL="285750" marR="0" indent="-285750" defTabSz="914400" rtl="0" eaLnBrk="1" fontAlgn="base" latinLnBrk="0" hangingPunct="1">
              <a:lnSpc>
                <a:spcPct val="100000"/>
              </a:lnSpc>
              <a:spcBef>
                <a:spcPct val="20000"/>
              </a:spcBef>
              <a:spcAft>
                <a:spcPct val="0"/>
              </a:spcAft>
              <a:buClrTx/>
              <a:buSzTx/>
              <a:buFont typeface="Wingdings" charset="2"/>
              <a:buChar char="v"/>
              <a:tabLst/>
            </a:pPr>
            <a:r>
              <a:rPr kumimoji="0" lang="ja-JP" altLang="en-US" sz="1400" dirty="0" smtClean="0">
                <a:solidFill>
                  <a:schemeClr val="bg1"/>
                </a:solidFill>
                <a:ea typeface="+mj-ea"/>
              </a:rPr>
              <a:t>大企業向けパッケージ</a:t>
            </a:r>
            <a:endParaRPr kumimoji="0" lang="en-US" altLang="ja-JP" sz="1400" i="0" u="none" strike="noStrike" cap="none" normalizeH="0" baseline="0" dirty="0" smtClean="0">
              <a:ln>
                <a:noFill/>
              </a:ln>
              <a:solidFill>
                <a:schemeClr val="bg1"/>
              </a:solidFill>
              <a:effectLst/>
              <a:ea typeface="+mj-ea"/>
            </a:endParaRPr>
          </a:p>
        </p:txBody>
      </p:sp>
      <p:sp>
        <p:nvSpPr>
          <p:cNvPr id="12" name="角丸四角形 11"/>
          <p:cNvSpPr/>
          <p:nvPr/>
        </p:nvSpPr>
        <p:spPr bwMode="auto">
          <a:xfrm>
            <a:off x="899592" y="4356720"/>
            <a:ext cx="2664296" cy="2088232"/>
          </a:xfrm>
          <a:prstGeom prst="roundRect">
            <a:avLst>
              <a:gd name="adj" fmla="val 8017"/>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ea typeface="+mj-ea"/>
              </a:rPr>
              <a:t>2nd Tier</a:t>
            </a: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ja-JP" altLang="en-US" sz="1400" dirty="0" smtClean="0">
                <a:solidFill>
                  <a:schemeClr val="bg1"/>
                </a:solidFill>
                <a:ea typeface="+mj-ea"/>
              </a:rPr>
              <a:t>中小向けパッケージ</a:t>
            </a:r>
            <a:endParaRPr kumimoji="0" lang="en-US" altLang="ja-JP" sz="1400" dirty="0" smtClean="0">
              <a:solidFill>
                <a:schemeClr val="bg1"/>
              </a:solidFill>
              <a:ea typeface="+mj-ea"/>
            </a:endParaRP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ja-JP" altLang="en-US" sz="1400" i="0" u="none" strike="noStrike" cap="none" normalizeH="0" baseline="0" dirty="0" smtClean="0">
                <a:ln>
                  <a:noFill/>
                </a:ln>
                <a:solidFill>
                  <a:schemeClr val="bg1"/>
                </a:solidFill>
                <a:effectLst/>
                <a:ea typeface="+mj-ea"/>
              </a:rPr>
              <a:t>クラウド</a:t>
            </a:r>
            <a:r>
              <a:rPr kumimoji="0" lang="en-US" altLang="ja-JP" sz="1400" i="0" u="none" strike="noStrike" cap="none" normalizeH="0" baseline="0" dirty="0" smtClean="0">
                <a:ln>
                  <a:noFill/>
                </a:ln>
                <a:solidFill>
                  <a:schemeClr val="bg1"/>
                </a:solidFill>
                <a:effectLst/>
                <a:ea typeface="+mj-ea"/>
              </a:rPr>
              <a:t>ERP</a:t>
            </a:r>
            <a:r>
              <a:rPr kumimoji="0" lang="ja-JP" altLang="en-US" sz="1400" i="0" u="none" strike="noStrike" cap="none" normalizeH="0" baseline="0" dirty="0" smtClean="0">
                <a:ln>
                  <a:noFill/>
                </a:ln>
                <a:solidFill>
                  <a:schemeClr val="bg1"/>
                </a:solidFill>
                <a:effectLst/>
                <a:ea typeface="+mj-ea"/>
              </a:rPr>
              <a:t>なども活用</a:t>
            </a:r>
            <a:endParaRPr kumimoji="0" lang="en-US" altLang="ja-JP" sz="1400" i="0" u="none" strike="noStrike" cap="none" normalizeH="0" baseline="0" dirty="0" smtClean="0">
              <a:ln>
                <a:noFill/>
              </a:ln>
              <a:solidFill>
                <a:schemeClr val="bg1"/>
              </a:solidFill>
              <a:effectLst/>
              <a:ea typeface="+mj-ea"/>
            </a:endParaRP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en-US" altLang="ja-JP" sz="1400" dirty="0" smtClean="0">
                <a:solidFill>
                  <a:schemeClr val="bg1"/>
                </a:solidFill>
                <a:ea typeface="+mj-ea"/>
              </a:rPr>
              <a:t>1st Tier ERP</a:t>
            </a:r>
            <a:r>
              <a:rPr kumimoji="0" lang="ja-JP" altLang="en-US" sz="1400" dirty="0" smtClean="0">
                <a:solidFill>
                  <a:schemeClr val="bg1"/>
                </a:solidFill>
                <a:ea typeface="+mj-ea"/>
              </a:rPr>
              <a:t>とのインターフェイス</a:t>
            </a:r>
            <a:endParaRPr kumimoji="0" lang="en-US" altLang="ja-JP" sz="1400" i="0" u="none" strike="noStrike" cap="none" normalizeH="0" baseline="0" dirty="0" smtClean="0">
              <a:ln>
                <a:noFill/>
              </a:ln>
              <a:solidFill>
                <a:schemeClr val="bg1"/>
              </a:solidFill>
              <a:effectLst/>
              <a:ea typeface="+mj-ea"/>
            </a:endParaRPr>
          </a:p>
        </p:txBody>
      </p:sp>
      <p:sp>
        <p:nvSpPr>
          <p:cNvPr id="13" name="角丸四角形 12"/>
          <p:cNvSpPr/>
          <p:nvPr/>
        </p:nvSpPr>
        <p:spPr bwMode="auto">
          <a:xfrm>
            <a:off x="4644008" y="1196752"/>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角丸四角形 14"/>
          <p:cNvSpPr/>
          <p:nvPr/>
        </p:nvSpPr>
        <p:spPr bwMode="auto">
          <a:xfrm>
            <a:off x="5025008" y="1383572"/>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16" name="角丸四角形 15"/>
          <p:cNvSpPr/>
          <p:nvPr/>
        </p:nvSpPr>
        <p:spPr bwMode="auto">
          <a:xfrm>
            <a:off x="6168008" y="1383572"/>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17" name="角丸四角形 16"/>
          <p:cNvSpPr/>
          <p:nvPr/>
        </p:nvSpPr>
        <p:spPr bwMode="auto">
          <a:xfrm>
            <a:off x="7298308" y="1383572"/>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18" name="角丸四角形 17"/>
          <p:cNvSpPr/>
          <p:nvPr/>
        </p:nvSpPr>
        <p:spPr bwMode="auto">
          <a:xfrm>
            <a:off x="5025008" y="3039756"/>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19" name="角丸四角形 18"/>
          <p:cNvSpPr/>
          <p:nvPr/>
        </p:nvSpPr>
        <p:spPr bwMode="auto">
          <a:xfrm>
            <a:off x="6168008" y="3039756"/>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20" name="角丸四角形 19"/>
          <p:cNvSpPr/>
          <p:nvPr/>
        </p:nvSpPr>
        <p:spPr bwMode="auto">
          <a:xfrm>
            <a:off x="7298308" y="3039756"/>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HGP創英角ｺﾞｼｯｸUB" pitchFamily="50" charset="-128"/>
                <a:ea typeface="HGP創英角ｺﾞｼｯｸUB" pitchFamily="50" charset="-128"/>
              </a:rPr>
              <a:t>人事</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1" name="フローチャート : 磁気ディスク 124"/>
          <p:cNvSpPr/>
          <p:nvPr/>
        </p:nvSpPr>
        <p:spPr bwMode="auto">
          <a:xfrm>
            <a:off x="5412358" y="2015620"/>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1600" dirty="0">
                <a:solidFill>
                  <a:schemeClr val="bg1"/>
                </a:solidFill>
                <a:latin typeface="HGP創英角ｺﾞｼｯｸUB" pitchFamily="50" charset="-128"/>
                <a:ea typeface="HGP創英角ｺﾞｼｯｸUB" pitchFamily="50" charset="-128"/>
              </a:rPr>
              <a:t>データベース</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22" name="直線矢印コネクタ 21"/>
          <p:cNvCxnSpPr>
            <a:stCxn id="21" idx="1"/>
            <a:endCxn id="15" idx="2"/>
          </p:cNvCxnSpPr>
          <p:nvPr/>
        </p:nvCxnSpPr>
        <p:spPr bwMode="auto">
          <a:xfrm flipH="1" flipV="1">
            <a:off x="5482208" y="1795032"/>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p:cNvCxnSpPr>
            <a:stCxn id="21" idx="1"/>
            <a:endCxn id="16" idx="2"/>
          </p:cNvCxnSpPr>
          <p:nvPr/>
        </p:nvCxnSpPr>
        <p:spPr bwMode="auto">
          <a:xfrm flipV="1">
            <a:off x="6625208" y="1795032"/>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a:stCxn id="21" idx="1"/>
            <a:endCxn id="17" idx="2"/>
          </p:cNvCxnSpPr>
          <p:nvPr/>
        </p:nvCxnSpPr>
        <p:spPr bwMode="auto">
          <a:xfrm flipV="1">
            <a:off x="6625208" y="1795032"/>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a:stCxn id="21" idx="3"/>
            <a:endCxn id="20" idx="0"/>
          </p:cNvCxnSpPr>
          <p:nvPr/>
        </p:nvCxnSpPr>
        <p:spPr bwMode="auto">
          <a:xfrm>
            <a:off x="6625208" y="2803144"/>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p:cNvCxnSpPr>
            <a:stCxn id="21" idx="3"/>
            <a:endCxn id="19" idx="0"/>
          </p:cNvCxnSpPr>
          <p:nvPr/>
        </p:nvCxnSpPr>
        <p:spPr bwMode="auto">
          <a:xfrm>
            <a:off x="6625208" y="2803144"/>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a:stCxn id="21" idx="3"/>
            <a:endCxn id="18" idx="0"/>
          </p:cNvCxnSpPr>
          <p:nvPr/>
        </p:nvCxnSpPr>
        <p:spPr bwMode="auto">
          <a:xfrm flipH="1">
            <a:off x="5482208" y="2803144"/>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130" name="図形グループ 5129"/>
          <p:cNvGrpSpPr/>
          <p:nvPr/>
        </p:nvGrpSpPr>
        <p:grpSpPr>
          <a:xfrm>
            <a:off x="6156176" y="4356720"/>
            <a:ext cx="2223864" cy="1304528"/>
            <a:chOff x="4868416" y="1421160"/>
            <a:chExt cx="3744416" cy="2376264"/>
          </a:xfrm>
        </p:grpSpPr>
        <p:sp>
          <p:nvSpPr>
            <p:cNvPr id="42" name="角丸四角形 41"/>
            <p:cNvSpPr/>
            <p:nvPr/>
          </p:nvSpPr>
          <p:spPr bwMode="auto">
            <a:xfrm>
              <a:off x="4868416" y="1421160"/>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smtClean="0">
                <a:ln>
                  <a:noFill/>
                </a:ln>
                <a:solidFill>
                  <a:srgbClr val="484848"/>
                </a:solidFill>
                <a:effectLst/>
                <a:latin typeface="+mn-lt"/>
                <a:ea typeface="+mn-ea"/>
              </a:endParaRPr>
            </a:p>
          </p:txBody>
        </p:sp>
        <p:sp>
          <p:nvSpPr>
            <p:cNvPr id="43" name="角丸四角形 42"/>
            <p:cNvSpPr/>
            <p:nvPr/>
          </p:nvSpPr>
          <p:spPr bwMode="auto">
            <a:xfrm>
              <a:off x="5177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44" name="角丸四角形 43"/>
            <p:cNvSpPr/>
            <p:nvPr/>
          </p:nvSpPr>
          <p:spPr bwMode="auto">
            <a:xfrm>
              <a:off x="6320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45" name="角丸四角形 44"/>
            <p:cNvSpPr/>
            <p:nvPr/>
          </p:nvSpPr>
          <p:spPr bwMode="auto">
            <a:xfrm>
              <a:off x="74507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46" name="角丸四角形 45"/>
            <p:cNvSpPr/>
            <p:nvPr/>
          </p:nvSpPr>
          <p:spPr bwMode="auto">
            <a:xfrm>
              <a:off x="5177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47" name="角丸四角形 46"/>
            <p:cNvSpPr/>
            <p:nvPr/>
          </p:nvSpPr>
          <p:spPr bwMode="auto">
            <a:xfrm>
              <a:off x="6320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48" name="角丸四角形 47"/>
            <p:cNvSpPr/>
            <p:nvPr/>
          </p:nvSpPr>
          <p:spPr bwMode="auto">
            <a:xfrm>
              <a:off x="74507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HGP創英角ｺﾞｼｯｸUB" pitchFamily="50" charset="-128"/>
                  <a:ea typeface="HGP創英角ｺﾞｼｯｸUB" pitchFamily="50" charset="-128"/>
                </a:rPr>
                <a:t>人事</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9" name="フローチャート : 磁気ディスク 124"/>
            <p:cNvSpPr/>
            <p:nvPr/>
          </p:nvSpPr>
          <p:spPr bwMode="auto">
            <a:xfrm>
              <a:off x="5564758" y="2217812"/>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800" dirty="0">
                  <a:solidFill>
                    <a:schemeClr val="bg1"/>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50" name="直線矢印コネクタ 49"/>
            <p:cNvCxnSpPr>
              <a:stCxn id="49" idx="1"/>
              <a:endCxn id="43" idx="2"/>
            </p:cNvCxnSpPr>
            <p:nvPr/>
          </p:nvCxnSpPr>
          <p:spPr bwMode="auto">
            <a:xfrm flipH="1" flipV="1">
              <a:off x="5634608" y="1997224"/>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矢印コネクタ 50"/>
            <p:cNvCxnSpPr>
              <a:stCxn id="49" idx="1"/>
              <a:endCxn id="44" idx="2"/>
            </p:cNvCxnSpPr>
            <p:nvPr/>
          </p:nvCxnSpPr>
          <p:spPr bwMode="auto">
            <a:xfrm flipV="1">
              <a:off x="6777608"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矢印コネクタ 51"/>
            <p:cNvCxnSpPr>
              <a:stCxn id="49" idx="1"/>
              <a:endCxn id="45" idx="2"/>
            </p:cNvCxnSpPr>
            <p:nvPr/>
          </p:nvCxnSpPr>
          <p:spPr bwMode="auto">
            <a:xfrm flipV="1">
              <a:off x="6777608" y="1997224"/>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矢印コネクタ 52"/>
            <p:cNvCxnSpPr>
              <a:stCxn id="49" idx="3"/>
              <a:endCxn id="48" idx="0"/>
            </p:cNvCxnSpPr>
            <p:nvPr/>
          </p:nvCxnSpPr>
          <p:spPr bwMode="auto">
            <a:xfrm>
              <a:off x="6777608" y="3005336"/>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矢印コネクタ 53"/>
            <p:cNvCxnSpPr>
              <a:stCxn id="49" idx="3"/>
              <a:endCxn id="47" idx="0"/>
            </p:cNvCxnSpPr>
            <p:nvPr/>
          </p:nvCxnSpPr>
          <p:spPr bwMode="auto">
            <a:xfrm>
              <a:off x="6777608" y="3005336"/>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矢印コネクタ 54"/>
            <p:cNvCxnSpPr>
              <a:stCxn id="49" idx="3"/>
              <a:endCxn id="46" idx="0"/>
            </p:cNvCxnSpPr>
            <p:nvPr/>
          </p:nvCxnSpPr>
          <p:spPr bwMode="auto">
            <a:xfrm flipH="1">
              <a:off x="5634608" y="3005336"/>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図形グループ 71"/>
          <p:cNvGrpSpPr/>
          <p:nvPr/>
        </p:nvGrpSpPr>
        <p:grpSpPr>
          <a:xfrm>
            <a:off x="5508104" y="4716760"/>
            <a:ext cx="2223864" cy="1304528"/>
            <a:chOff x="4868416" y="1421160"/>
            <a:chExt cx="3744416" cy="2376264"/>
          </a:xfrm>
        </p:grpSpPr>
        <p:sp>
          <p:nvSpPr>
            <p:cNvPr id="73" name="角丸四角形 72"/>
            <p:cNvSpPr/>
            <p:nvPr/>
          </p:nvSpPr>
          <p:spPr bwMode="auto">
            <a:xfrm>
              <a:off x="4868416" y="1421160"/>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smtClean="0">
                <a:ln>
                  <a:noFill/>
                </a:ln>
                <a:solidFill>
                  <a:srgbClr val="484848"/>
                </a:solidFill>
                <a:effectLst/>
                <a:latin typeface="+mn-lt"/>
                <a:ea typeface="+mn-ea"/>
              </a:endParaRPr>
            </a:p>
          </p:txBody>
        </p:sp>
        <p:sp>
          <p:nvSpPr>
            <p:cNvPr id="74" name="角丸四角形 73"/>
            <p:cNvSpPr/>
            <p:nvPr/>
          </p:nvSpPr>
          <p:spPr bwMode="auto">
            <a:xfrm>
              <a:off x="5177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75" name="角丸四角形 74"/>
            <p:cNvSpPr/>
            <p:nvPr/>
          </p:nvSpPr>
          <p:spPr bwMode="auto">
            <a:xfrm>
              <a:off x="6320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76" name="角丸四角形 75"/>
            <p:cNvSpPr/>
            <p:nvPr/>
          </p:nvSpPr>
          <p:spPr bwMode="auto">
            <a:xfrm>
              <a:off x="74507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77" name="角丸四角形 76"/>
            <p:cNvSpPr/>
            <p:nvPr/>
          </p:nvSpPr>
          <p:spPr bwMode="auto">
            <a:xfrm>
              <a:off x="5177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78" name="角丸四角形 77"/>
            <p:cNvSpPr/>
            <p:nvPr/>
          </p:nvSpPr>
          <p:spPr bwMode="auto">
            <a:xfrm>
              <a:off x="6320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79" name="角丸四角形 78"/>
            <p:cNvSpPr/>
            <p:nvPr/>
          </p:nvSpPr>
          <p:spPr bwMode="auto">
            <a:xfrm>
              <a:off x="74507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HGP創英角ｺﾞｼｯｸUB" pitchFamily="50" charset="-128"/>
                  <a:ea typeface="HGP創英角ｺﾞｼｯｸUB" pitchFamily="50" charset="-128"/>
                </a:rPr>
                <a:t>人事</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80" name="フローチャート : 磁気ディスク 124"/>
            <p:cNvSpPr/>
            <p:nvPr/>
          </p:nvSpPr>
          <p:spPr bwMode="auto">
            <a:xfrm>
              <a:off x="5564758" y="2217812"/>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800" dirty="0">
                  <a:solidFill>
                    <a:schemeClr val="bg1"/>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81" name="直線矢印コネクタ 80"/>
            <p:cNvCxnSpPr>
              <a:stCxn id="80" idx="1"/>
              <a:endCxn id="74" idx="2"/>
            </p:cNvCxnSpPr>
            <p:nvPr/>
          </p:nvCxnSpPr>
          <p:spPr bwMode="auto">
            <a:xfrm flipH="1" flipV="1">
              <a:off x="5634608" y="1997224"/>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矢印コネクタ 81"/>
            <p:cNvCxnSpPr>
              <a:stCxn id="80" idx="1"/>
              <a:endCxn id="75" idx="2"/>
            </p:cNvCxnSpPr>
            <p:nvPr/>
          </p:nvCxnSpPr>
          <p:spPr bwMode="auto">
            <a:xfrm flipV="1">
              <a:off x="6777608"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80" idx="1"/>
              <a:endCxn id="76" idx="2"/>
            </p:cNvCxnSpPr>
            <p:nvPr/>
          </p:nvCxnSpPr>
          <p:spPr bwMode="auto">
            <a:xfrm flipV="1">
              <a:off x="6777608" y="1997224"/>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80" idx="3"/>
              <a:endCxn id="79" idx="0"/>
            </p:cNvCxnSpPr>
            <p:nvPr/>
          </p:nvCxnSpPr>
          <p:spPr bwMode="auto">
            <a:xfrm>
              <a:off x="6777608" y="3005336"/>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矢印コネクタ 84"/>
            <p:cNvCxnSpPr>
              <a:stCxn id="80" idx="3"/>
              <a:endCxn id="78" idx="0"/>
            </p:cNvCxnSpPr>
            <p:nvPr/>
          </p:nvCxnSpPr>
          <p:spPr bwMode="auto">
            <a:xfrm>
              <a:off x="6777608" y="3005336"/>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直線矢印コネクタ 85"/>
            <p:cNvCxnSpPr>
              <a:stCxn id="80" idx="3"/>
              <a:endCxn id="77" idx="0"/>
            </p:cNvCxnSpPr>
            <p:nvPr/>
          </p:nvCxnSpPr>
          <p:spPr bwMode="auto">
            <a:xfrm flipH="1">
              <a:off x="5634608" y="3005336"/>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図形グループ 86"/>
          <p:cNvGrpSpPr/>
          <p:nvPr/>
        </p:nvGrpSpPr>
        <p:grpSpPr>
          <a:xfrm>
            <a:off x="4716016" y="5148808"/>
            <a:ext cx="2223864" cy="1304528"/>
            <a:chOff x="4868416" y="1421160"/>
            <a:chExt cx="3744416" cy="2376264"/>
          </a:xfrm>
        </p:grpSpPr>
        <p:sp>
          <p:nvSpPr>
            <p:cNvPr id="88" name="角丸四角形 87"/>
            <p:cNvSpPr/>
            <p:nvPr/>
          </p:nvSpPr>
          <p:spPr bwMode="auto">
            <a:xfrm>
              <a:off x="4868416" y="1421160"/>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smtClean="0">
                <a:ln>
                  <a:noFill/>
                </a:ln>
                <a:solidFill>
                  <a:srgbClr val="484848"/>
                </a:solidFill>
                <a:effectLst/>
                <a:latin typeface="+mn-lt"/>
                <a:ea typeface="+mn-ea"/>
              </a:endParaRPr>
            </a:p>
          </p:txBody>
        </p:sp>
        <p:sp>
          <p:nvSpPr>
            <p:cNvPr id="89" name="角丸四角形 88"/>
            <p:cNvSpPr/>
            <p:nvPr/>
          </p:nvSpPr>
          <p:spPr bwMode="auto">
            <a:xfrm>
              <a:off x="5177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90" name="角丸四角形 89"/>
            <p:cNvSpPr/>
            <p:nvPr/>
          </p:nvSpPr>
          <p:spPr bwMode="auto">
            <a:xfrm>
              <a:off x="6320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91" name="角丸四角形 90"/>
            <p:cNvSpPr/>
            <p:nvPr/>
          </p:nvSpPr>
          <p:spPr bwMode="auto">
            <a:xfrm>
              <a:off x="74507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92" name="角丸四角形 91"/>
            <p:cNvSpPr/>
            <p:nvPr/>
          </p:nvSpPr>
          <p:spPr bwMode="auto">
            <a:xfrm>
              <a:off x="5177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93" name="角丸四角形 92"/>
            <p:cNvSpPr/>
            <p:nvPr/>
          </p:nvSpPr>
          <p:spPr bwMode="auto">
            <a:xfrm>
              <a:off x="6320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94" name="角丸四角形 93"/>
            <p:cNvSpPr/>
            <p:nvPr/>
          </p:nvSpPr>
          <p:spPr bwMode="auto">
            <a:xfrm>
              <a:off x="74507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HGP創英角ｺﾞｼｯｸUB" pitchFamily="50" charset="-128"/>
                  <a:ea typeface="HGP創英角ｺﾞｼｯｸUB" pitchFamily="50" charset="-128"/>
                </a:rPr>
                <a:t>人事</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95" name="フローチャート : 磁気ディスク 124"/>
            <p:cNvSpPr/>
            <p:nvPr/>
          </p:nvSpPr>
          <p:spPr bwMode="auto">
            <a:xfrm>
              <a:off x="5564758" y="2217812"/>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800" dirty="0">
                  <a:solidFill>
                    <a:schemeClr val="bg1"/>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96" name="直線矢印コネクタ 95"/>
            <p:cNvCxnSpPr>
              <a:stCxn id="95" idx="1"/>
              <a:endCxn id="89" idx="2"/>
            </p:cNvCxnSpPr>
            <p:nvPr/>
          </p:nvCxnSpPr>
          <p:spPr bwMode="auto">
            <a:xfrm flipH="1" flipV="1">
              <a:off x="5634608" y="1997224"/>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矢印コネクタ 96"/>
            <p:cNvCxnSpPr>
              <a:stCxn id="95" idx="1"/>
              <a:endCxn id="90" idx="2"/>
            </p:cNvCxnSpPr>
            <p:nvPr/>
          </p:nvCxnSpPr>
          <p:spPr bwMode="auto">
            <a:xfrm flipV="1">
              <a:off x="6777608"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a:stCxn id="95" idx="1"/>
              <a:endCxn id="91" idx="2"/>
            </p:cNvCxnSpPr>
            <p:nvPr/>
          </p:nvCxnSpPr>
          <p:spPr bwMode="auto">
            <a:xfrm flipV="1">
              <a:off x="6777608" y="1997224"/>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a:stCxn id="95" idx="3"/>
              <a:endCxn id="94" idx="0"/>
            </p:cNvCxnSpPr>
            <p:nvPr/>
          </p:nvCxnSpPr>
          <p:spPr bwMode="auto">
            <a:xfrm>
              <a:off x="6777608" y="3005336"/>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a:stCxn id="95" idx="3"/>
              <a:endCxn id="93" idx="0"/>
            </p:cNvCxnSpPr>
            <p:nvPr/>
          </p:nvCxnSpPr>
          <p:spPr bwMode="auto">
            <a:xfrm>
              <a:off x="6777608" y="3005336"/>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p:cNvCxnSpPr>
              <a:stCxn id="95" idx="3"/>
              <a:endCxn id="92" idx="0"/>
            </p:cNvCxnSpPr>
            <p:nvPr/>
          </p:nvCxnSpPr>
          <p:spPr bwMode="auto">
            <a:xfrm flipH="1">
              <a:off x="5634608" y="3005336"/>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32" name="環状矢印 5131"/>
          <p:cNvSpPr/>
          <p:nvPr/>
        </p:nvSpPr>
        <p:spPr bwMode="auto">
          <a:xfrm rot="16200000">
            <a:off x="3647624" y="2144584"/>
            <a:ext cx="3096345" cy="3072887"/>
          </a:xfrm>
          <a:prstGeom prst="circularArrow">
            <a:avLst/>
          </a:prstGeom>
          <a:solidFill>
            <a:srgbClr val="FFA89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131" name="角丸四角形 5130"/>
          <p:cNvSpPr/>
          <p:nvPr/>
        </p:nvSpPr>
        <p:spPr bwMode="auto">
          <a:xfrm>
            <a:off x="899592" y="3739248"/>
            <a:ext cx="7560840" cy="504056"/>
          </a:xfrm>
          <a:prstGeom prst="roundRect">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rgbClr val="FFFFFF"/>
                </a:solidFill>
                <a:effectLst/>
                <a:latin typeface="+mn-lt"/>
                <a:ea typeface="+mn-ea"/>
              </a:rPr>
              <a:t>データ変換のためのインターフェイス</a:t>
            </a:r>
          </a:p>
        </p:txBody>
      </p:sp>
    </p:spTree>
    <p:extLst>
      <p:ext uri="{BB962C8B-B14F-4D97-AF65-F5344CB8AC3E}">
        <p14:creationId xmlns:p14="http://schemas.microsoft.com/office/powerpoint/2010/main" val="280572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補足</a:t>
            </a:r>
            <a:r>
              <a:rPr kumimoji="1" lang="ja-JP" altLang="en-US" dirty="0" smtClean="0"/>
              <a:t>資料</a:t>
            </a:r>
            <a:endParaRPr kumimoji="1" lang="ja-JP" altLang="en-US" dirty="0"/>
          </a:p>
        </p:txBody>
      </p:sp>
    </p:spTree>
    <p:extLst>
      <p:ext uri="{BB962C8B-B14F-4D97-AF65-F5344CB8AC3E}">
        <p14:creationId xmlns:p14="http://schemas.microsoft.com/office/powerpoint/2010/main" val="42616970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271210" y="1752600"/>
            <a:ext cx="1371600" cy="4038600"/>
          </a:xfrm>
          <a:prstGeom prst="roundRect">
            <a:avLst>
              <a:gd name="adj" fmla="val 7849"/>
            </a:avLst>
          </a:prstGeom>
          <a:solidFill>
            <a:srgbClr val="3366FF"/>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latin typeface="Arial" pitchFamily="34" charset="0"/>
              <a:ea typeface="HGP創英角ｺﾞｼｯｸUB" pitchFamily="50" charset="-128"/>
              <a:cs typeface="Arial" pitchFamily="34" charset="0"/>
            </a:endParaRPr>
          </a:p>
        </p:txBody>
      </p:sp>
      <p:sp>
        <p:nvSpPr>
          <p:cNvPr id="65" name="角丸四角形 64"/>
          <p:cNvSpPr/>
          <p:nvPr/>
        </p:nvSpPr>
        <p:spPr>
          <a:xfrm>
            <a:off x="1403648" y="5157192"/>
            <a:ext cx="1066800" cy="483204"/>
          </a:xfrm>
          <a:prstGeom prst="roundRect">
            <a:avLst>
              <a:gd name="adj" fmla="val 8985"/>
            </a:avLst>
          </a:prstGeom>
          <a:solidFill>
            <a:srgbClr val="0000FF"/>
          </a:solidFill>
          <a:ln>
            <a:solidFill>
              <a:srgbClr val="FFFF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solidFill>
                <a:srgbClr val="FFFFFF"/>
              </a:solidFill>
              <a:latin typeface="Arial" pitchFamily="34" charset="0"/>
              <a:ea typeface="HGP創英角ｺﾞｼｯｸUB" pitchFamily="50" charset="-128"/>
              <a:cs typeface="Arial" pitchFamily="34" charset="0"/>
            </a:endParaRPr>
          </a:p>
        </p:txBody>
      </p:sp>
      <p:sp>
        <p:nvSpPr>
          <p:cNvPr id="66" name="テキスト ボックス 65"/>
          <p:cNvSpPr txBox="1"/>
          <p:nvPr/>
        </p:nvSpPr>
        <p:spPr>
          <a:xfrm>
            <a:off x="1403648" y="5281463"/>
            <a:ext cx="1066800" cy="307777"/>
          </a:xfrm>
          <a:prstGeom prst="rect">
            <a:avLst/>
          </a:prstGeom>
          <a:noFill/>
        </p:spPr>
        <p:txBody>
          <a:bodyPr wrap="square" rtlCol="0">
            <a:spAutoFit/>
          </a:bodyPr>
          <a:lstStyle/>
          <a:p>
            <a:r>
              <a:rPr kumimoji="1" lang="en-US" altLang="ja-JP" sz="1400" dirty="0" smtClean="0">
                <a:solidFill>
                  <a:srgbClr val="FFFFFF"/>
                </a:solidFill>
              </a:rPr>
              <a:t> </a:t>
            </a:r>
            <a:r>
              <a:rPr kumimoji="1" lang="ja-JP" altLang="en-US" sz="1400" dirty="0" smtClean="0">
                <a:solidFill>
                  <a:srgbClr val="FFFFFF"/>
                </a:solidFill>
              </a:rPr>
              <a:t>受注情報</a:t>
            </a:r>
            <a:endParaRPr kumimoji="1" lang="ja-JP" altLang="en-US" sz="1400" dirty="0">
              <a:solidFill>
                <a:srgbClr val="FFFFFF"/>
              </a:solidFill>
            </a:endParaRPr>
          </a:p>
        </p:txBody>
      </p:sp>
      <p:sp>
        <p:nvSpPr>
          <p:cNvPr id="37" name="角丸四角形 36"/>
          <p:cNvSpPr/>
          <p:nvPr/>
        </p:nvSpPr>
        <p:spPr>
          <a:xfrm>
            <a:off x="3252410" y="2388204"/>
            <a:ext cx="1371600" cy="3402995"/>
          </a:xfrm>
          <a:prstGeom prst="roundRect">
            <a:avLst>
              <a:gd name="adj" fmla="val 7156"/>
            </a:avLst>
          </a:prstGeom>
          <a:solidFill>
            <a:srgbClr val="800000"/>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latin typeface="Arial" pitchFamily="34" charset="0"/>
              <a:ea typeface="HGP創英角ｺﾞｼｯｸUB" pitchFamily="50" charset="-128"/>
              <a:cs typeface="Arial" pitchFamily="34" charset="0"/>
            </a:endParaRPr>
          </a:p>
        </p:txBody>
      </p:sp>
      <p:sp>
        <p:nvSpPr>
          <p:cNvPr id="87" name="角丸四角形 86"/>
          <p:cNvSpPr/>
          <p:nvPr/>
        </p:nvSpPr>
        <p:spPr>
          <a:xfrm>
            <a:off x="3404810" y="5181600"/>
            <a:ext cx="1066800" cy="468070"/>
          </a:xfrm>
          <a:prstGeom prst="roundRect">
            <a:avLst>
              <a:gd name="adj" fmla="val 8985"/>
            </a:avLst>
          </a:prstGeom>
          <a:solidFill>
            <a:srgbClr val="FF9933"/>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solidFill>
                <a:srgbClr val="FFFFFF"/>
              </a:solidFill>
              <a:latin typeface="Arial" pitchFamily="34" charset="0"/>
              <a:ea typeface="HGP創英角ｺﾞｼｯｸUB" pitchFamily="50" charset="-128"/>
              <a:cs typeface="Arial" pitchFamily="34" charset="0"/>
            </a:endParaRPr>
          </a:p>
        </p:txBody>
      </p:sp>
      <p:sp>
        <p:nvSpPr>
          <p:cNvPr id="59" name="左カーブ矢印 58"/>
          <p:cNvSpPr/>
          <p:nvPr/>
        </p:nvSpPr>
        <p:spPr>
          <a:xfrm flipV="1">
            <a:off x="4728028" y="1828794"/>
            <a:ext cx="1343782" cy="4572001"/>
          </a:xfrm>
          <a:prstGeom prst="curvedLeftArrow">
            <a:avLst>
              <a:gd name="adj1" fmla="val 25000"/>
              <a:gd name="adj2" fmla="val 50000"/>
              <a:gd name="adj3" fmla="val 20500"/>
            </a:avLst>
          </a:prstGeom>
          <a:solidFill>
            <a:srgbClr val="C4E59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solidFill>
                <a:schemeClr val="tx1"/>
              </a:solidFill>
              <a:latin typeface="Arial" pitchFamily="34" charset="0"/>
              <a:ea typeface="HGP創英角ｺﾞｼｯｸUB" pitchFamily="50" charset="-128"/>
              <a:cs typeface="Arial" pitchFamily="34" charset="0"/>
            </a:endParaRPr>
          </a:p>
        </p:txBody>
      </p:sp>
      <p:sp>
        <p:nvSpPr>
          <p:cNvPr id="39" name="角丸四角形 38"/>
          <p:cNvSpPr/>
          <p:nvPr/>
        </p:nvSpPr>
        <p:spPr>
          <a:xfrm>
            <a:off x="1423610" y="1905000"/>
            <a:ext cx="1066800" cy="483204"/>
          </a:xfrm>
          <a:prstGeom prst="roundRect">
            <a:avLst>
              <a:gd name="adj" fmla="val 8985"/>
            </a:avLst>
          </a:prstGeom>
          <a:solidFill>
            <a:srgbClr val="0000FF"/>
          </a:solidFill>
          <a:ln>
            <a:solidFill>
              <a:schemeClr val="bg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solidFill>
                <a:srgbClr val="FFFFFF"/>
              </a:solidFill>
              <a:latin typeface="Arial" pitchFamily="34" charset="0"/>
              <a:ea typeface="HGP創英角ｺﾞｼｯｸUB" pitchFamily="50" charset="-128"/>
              <a:cs typeface="Arial" pitchFamily="34" charset="0"/>
            </a:endParaRPr>
          </a:p>
        </p:txBody>
      </p:sp>
      <p:sp>
        <p:nvSpPr>
          <p:cNvPr id="38" name="角丸四角形 37"/>
          <p:cNvSpPr/>
          <p:nvPr/>
        </p:nvSpPr>
        <p:spPr>
          <a:xfrm>
            <a:off x="3404810" y="3886200"/>
            <a:ext cx="1066800" cy="1219200"/>
          </a:xfrm>
          <a:prstGeom prst="roundRect">
            <a:avLst>
              <a:gd name="adj" fmla="val 8985"/>
            </a:avLst>
          </a:prstGeom>
          <a:solidFill>
            <a:srgbClr val="FF9933"/>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solidFill>
                <a:srgbClr val="FFFFFF"/>
              </a:solidFill>
              <a:latin typeface="Arial" pitchFamily="34" charset="0"/>
              <a:ea typeface="HGP創英角ｺﾞｼｯｸUB" pitchFamily="50" charset="-128"/>
              <a:cs typeface="Arial" pitchFamily="34" charset="0"/>
            </a:endParaRPr>
          </a:p>
        </p:txBody>
      </p:sp>
      <p:sp>
        <p:nvSpPr>
          <p:cNvPr id="36" name="角丸四角形 35"/>
          <p:cNvSpPr/>
          <p:nvPr/>
        </p:nvSpPr>
        <p:spPr>
          <a:xfrm>
            <a:off x="3252410" y="1752600"/>
            <a:ext cx="1371600" cy="533400"/>
          </a:xfrm>
          <a:prstGeom prst="roundRect">
            <a:avLst>
              <a:gd name="adj" fmla="val 14652"/>
            </a:avLst>
          </a:prstGeom>
          <a:solidFill>
            <a:srgbClr val="800000"/>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latin typeface="Arial" pitchFamily="34" charset="0"/>
              <a:ea typeface="HGP創英角ｺﾞｼｯｸUB" pitchFamily="50" charset="-128"/>
              <a:cs typeface="Arial" pitchFamily="34" charset="0"/>
            </a:endParaRPr>
          </a:p>
        </p:txBody>
      </p:sp>
      <p:sp>
        <p:nvSpPr>
          <p:cNvPr id="2" name="タイトル 1"/>
          <p:cNvSpPr>
            <a:spLocks noGrp="1"/>
          </p:cNvSpPr>
          <p:nvPr>
            <p:ph type="title"/>
          </p:nvPr>
        </p:nvSpPr>
        <p:spPr/>
        <p:txBody>
          <a:bodyPr/>
          <a:lstStyle/>
          <a:p>
            <a:r>
              <a:rPr kumimoji="1" lang="en-US" altLang="ja-JP" dirty="0" smtClean="0"/>
              <a:t>ERP</a:t>
            </a:r>
            <a:r>
              <a:rPr kumimoji="1" lang="ja-JP" altLang="en-US" dirty="0" smtClean="0"/>
              <a:t>と統合システム</a:t>
            </a:r>
            <a:endParaRPr kumimoji="1" lang="ja-JP" altLang="en-US" dirty="0"/>
          </a:p>
        </p:txBody>
      </p:sp>
      <p:sp>
        <p:nvSpPr>
          <p:cNvPr id="27" name="テキスト ボックス 26"/>
          <p:cNvSpPr txBox="1"/>
          <p:nvPr/>
        </p:nvSpPr>
        <p:spPr>
          <a:xfrm>
            <a:off x="1423610" y="3962400"/>
            <a:ext cx="1066800" cy="307777"/>
          </a:xfrm>
          <a:prstGeom prst="rect">
            <a:avLst/>
          </a:prstGeom>
          <a:noFill/>
        </p:spPr>
        <p:txBody>
          <a:bodyPr wrap="square" rtlCol="0">
            <a:spAutoFit/>
          </a:bodyPr>
          <a:lstStyle/>
          <a:p>
            <a:pPr algn="ctr"/>
            <a:r>
              <a:rPr kumimoji="1" lang="ja-JP" altLang="en-US" sz="1400" dirty="0" smtClean="0">
                <a:solidFill>
                  <a:srgbClr val="FFFFFF"/>
                </a:solidFill>
              </a:rPr>
              <a:t>会計情報</a:t>
            </a:r>
            <a:endParaRPr kumimoji="1" lang="ja-JP" altLang="en-US" sz="1400" dirty="0">
              <a:solidFill>
                <a:srgbClr val="FFFFFF"/>
              </a:solidFill>
            </a:endParaRPr>
          </a:p>
        </p:txBody>
      </p:sp>
      <p:sp>
        <p:nvSpPr>
          <p:cNvPr id="40" name="テキスト ボックス 39"/>
          <p:cNvSpPr txBox="1"/>
          <p:nvPr/>
        </p:nvSpPr>
        <p:spPr>
          <a:xfrm>
            <a:off x="1403648" y="2009001"/>
            <a:ext cx="1066800" cy="307777"/>
          </a:xfrm>
          <a:prstGeom prst="rect">
            <a:avLst/>
          </a:prstGeom>
          <a:noFill/>
        </p:spPr>
        <p:txBody>
          <a:bodyPr wrap="square" rtlCol="0">
            <a:spAutoFit/>
          </a:bodyPr>
          <a:lstStyle/>
          <a:p>
            <a:r>
              <a:rPr kumimoji="1" lang="ja-JP" altLang="en-US" sz="1400" dirty="0" smtClean="0">
                <a:solidFill>
                  <a:srgbClr val="FFFFFF"/>
                </a:solidFill>
              </a:rPr>
              <a:t>生産計画</a:t>
            </a:r>
            <a:endParaRPr kumimoji="1" lang="ja-JP" altLang="en-US" sz="1400" dirty="0">
              <a:solidFill>
                <a:srgbClr val="FFFFFF"/>
              </a:solidFill>
            </a:endParaRPr>
          </a:p>
        </p:txBody>
      </p:sp>
      <p:sp>
        <p:nvSpPr>
          <p:cNvPr id="41" name="テキスト ボックス 40"/>
          <p:cNvSpPr txBox="1"/>
          <p:nvPr/>
        </p:nvSpPr>
        <p:spPr>
          <a:xfrm>
            <a:off x="3404810" y="4359096"/>
            <a:ext cx="1066800" cy="307777"/>
          </a:xfrm>
          <a:prstGeom prst="rect">
            <a:avLst/>
          </a:prstGeom>
          <a:noFill/>
        </p:spPr>
        <p:txBody>
          <a:bodyPr wrap="square" rtlCol="0">
            <a:spAutoFit/>
          </a:bodyPr>
          <a:lstStyle/>
          <a:p>
            <a:pPr algn="ctr"/>
            <a:r>
              <a:rPr kumimoji="1" lang="ja-JP" altLang="en-US" sz="1400" dirty="0" smtClean="0">
                <a:solidFill>
                  <a:srgbClr val="FFFFFF"/>
                </a:solidFill>
              </a:rPr>
              <a:t>顧客情報</a:t>
            </a:r>
            <a:endParaRPr kumimoji="1" lang="ja-JP" altLang="en-US" sz="1400" dirty="0">
              <a:solidFill>
                <a:srgbClr val="FFFFFF"/>
              </a:solidFill>
            </a:endParaRPr>
          </a:p>
        </p:txBody>
      </p:sp>
      <p:sp>
        <p:nvSpPr>
          <p:cNvPr id="42" name="テキスト ボックス 41"/>
          <p:cNvSpPr txBox="1"/>
          <p:nvPr/>
        </p:nvSpPr>
        <p:spPr>
          <a:xfrm>
            <a:off x="3328610" y="2921605"/>
            <a:ext cx="1219200" cy="307777"/>
          </a:xfrm>
          <a:prstGeom prst="rect">
            <a:avLst/>
          </a:prstGeom>
          <a:noFill/>
        </p:spPr>
        <p:txBody>
          <a:bodyPr wrap="square" rtlCol="0">
            <a:spAutoFit/>
          </a:bodyPr>
          <a:lstStyle/>
          <a:p>
            <a:pPr algn="ctr"/>
            <a:r>
              <a:rPr kumimoji="1" lang="ja-JP" altLang="en-US" sz="1400" dirty="0" smtClean="0">
                <a:solidFill>
                  <a:srgbClr val="FFFFFF"/>
                </a:solidFill>
              </a:rPr>
              <a:t>在庫情報</a:t>
            </a:r>
            <a:endParaRPr kumimoji="1" lang="ja-JP" altLang="en-US" sz="1400" dirty="0">
              <a:solidFill>
                <a:srgbClr val="FFFFFF"/>
              </a:solidFill>
            </a:endParaRPr>
          </a:p>
        </p:txBody>
      </p:sp>
      <p:sp>
        <p:nvSpPr>
          <p:cNvPr id="43" name="テキスト ボックス 42"/>
          <p:cNvSpPr txBox="1"/>
          <p:nvPr/>
        </p:nvSpPr>
        <p:spPr>
          <a:xfrm>
            <a:off x="3404810" y="1891091"/>
            <a:ext cx="1219200" cy="276999"/>
          </a:xfrm>
          <a:prstGeom prst="rect">
            <a:avLst/>
          </a:prstGeom>
          <a:noFill/>
        </p:spPr>
        <p:txBody>
          <a:bodyPr wrap="square" rtlCol="0">
            <a:spAutoFit/>
          </a:bodyPr>
          <a:lstStyle/>
          <a:p>
            <a:pPr algn="ctr"/>
            <a:r>
              <a:rPr kumimoji="1" lang="ja-JP" altLang="en-US" sz="1200" dirty="0" smtClean="0">
                <a:solidFill>
                  <a:srgbClr val="FFFFFF"/>
                </a:solidFill>
              </a:rPr>
              <a:t>研究開発情報</a:t>
            </a:r>
            <a:endParaRPr kumimoji="1" lang="ja-JP" altLang="en-US" sz="1200" dirty="0">
              <a:solidFill>
                <a:srgbClr val="FFFFFF"/>
              </a:solidFill>
            </a:endParaRPr>
          </a:p>
        </p:txBody>
      </p:sp>
      <p:grpSp>
        <p:nvGrpSpPr>
          <p:cNvPr id="6" name="図形グループ 5"/>
          <p:cNvGrpSpPr/>
          <p:nvPr/>
        </p:nvGrpSpPr>
        <p:grpSpPr>
          <a:xfrm>
            <a:off x="1924354" y="990600"/>
            <a:ext cx="2133600" cy="5486400"/>
            <a:chOff x="1924354" y="990600"/>
            <a:chExt cx="2133600" cy="5486400"/>
          </a:xfrm>
        </p:grpSpPr>
        <p:sp>
          <p:nvSpPr>
            <p:cNvPr id="3" name="円/楕円 2"/>
            <p:cNvSpPr/>
            <p:nvPr/>
          </p:nvSpPr>
          <p:spPr>
            <a:xfrm>
              <a:off x="2340429" y="1752600"/>
              <a:ext cx="1219200" cy="1219200"/>
            </a:xfrm>
            <a:prstGeom prst="ellipse">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kumimoji="1" lang="ja-JP" altLang="en-US" sz="1800" dirty="0" smtClean="0">
                  <a:latin typeface="Arial" pitchFamily="34" charset="0"/>
                  <a:ea typeface="HGP創英角ｺﾞｼｯｸUB" pitchFamily="50" charset="-128"/>
                  <a:cs typeface="Arial" pitchFamily="34" charset="0"/>
                </a:rPr>
                <a:t>生産</a:t>
              </a:r>
              <a:endParaRPr kumimoji="1" lang="ja-JP" altLang="en-US" sz="1800" dirty="0">
                <a:latin typeface="Arial" pitchFamily="34" charset="0"/>
                <a:ea typeface="HGP創英角ｺﾞｼｯｸUB" pitchFamily="50" charset="-128"/>
                <a:cs typeface="Arial" pitchFamily="34" charset="0"/>
              </a:endParaRPr>
            </a:p>
          </p:txBody>
        </p:sp>
        <p:sp>
          <p:nvSpPr>
            <p:cNvPr id="4" name="円/楕円 3"/>
            <p:cNvSpPr/>
            <p:nvPr/>
          </p:nvSpPr>
          <p:spPr>
            <a:xfrm>
              <a:off x="2338010" y="3200400"/>
              <a:ext cx="1219200" cy="1219200"/>
            </a:xfrm>
            <a:prstGeom prst="ellipse">
              <a:avLst/>
            </a:prstGeom>
            <a:solidFill>
              <a:srgbClr val="3366FF"/>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kumimoji="1" lang="ja-JP" altLang="en-US" sz="1800" dirty="0" smtClean="0">
                  <a:latin typeface="Arial" pitchFamily="34" charset="0"/>
                  <a:ea typeface="HGP創英角ｺﾞｼｯｸUB" pitchFamily="50" charset="-128"/>
                  <a:cs typeface="Arial" pitchFamily="34" charset="0"/>
                </a:rPr>
                <a:t>物流</a:t>
              </a:r>
              <a:endParaRPr kumimoji="1" lang="ja-JP" altLang="en-US" sz="1800" dirty="0">
                <a:latin typeface="Arial" pitchFamily="34" charset="0"/>
                <a:ea typeface="HGP創英角ｺﾞｼｯｸUB" pitchFamily="50" charset="-128"/>
                <a:cs typeface="Arial" pitchFamily="34" charset="0"/>
              </a:endParaRPr>
            </a:p>
          </p:txBody>
        </p:sp>
        <p:sp>
          <p:nvSpPr>
            <p:cNvPr id="5" name="円/楕円 4"/>
            <p:cNvSpPr/>
            <p:nvPr/>
          </p:nvSpPr>
          <p:spPr>
            <a:xfrm>
              <a:off x="2338010" y="4572000"/>
              <a:ext cx="1219200" cy="1219200"/>
            </a:xfrm>
            <a:prstGeom prst="ellipse">
              <a:avLst/>
            </a:prstGeom>
            <a:solidFill>
              <a:srgbClr val="0000FF"/>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kumimoji="1" lang="ja-JP" altLang="en-US" sz="1800" dirty="0" smtClean="0">
                  <a:latin typeface="Arial" pitchFamily="34" charset="0"/>
                  <a:ea typeface="HGP創英角ｺﾞｼｯｸUB" pitchFamily="50" charset="-128"/>
                  <a:cs typeface="Arial" pitchFamily="34" charset="0"/>
                </a:rPr>
                <a:t>販売</a:t>
              </a:r>
              <a:endParaRPr kumimoji="1" lang="ja-JP" altLang="en-US" sz="1800" dirty="0">
                <a:latin typeface="Arial" pitchFamily="34" charset="0"/>
                <a:ea typeface="HGP創英角ｺﾞｼｯｸUB" pitchFamily="50" charset="-128"/>
                <a:cs typeface="Arial" pitchFamily="34" charset="0"/>
              </a:endParaRPr>
            </a:p>
          </p:txBody>
        </p:sp>
        <p:sp>
          <p:nvSpPr>
            <p:cNvPr id="13" name="角丸四角形 12"/>
            <p:cNvSpPr/>
            <p:nvPr/>
          </p:nvSpPr>
          <p:spPr>
            <a:xfrm>
              <a:off x="1924354" y="990600"/>
              <a:ext cx="2133600" cy="381000"/>
            </a:xfrm>
            <a:prstGeom prst="roundRect">
              <a:avLst>
                <a:gd name="adj" fmla="val 50000"/>
              </a:avLst>
            </a:prstGeom>
            <a:solidFill>
              <a:srgbClr val="0080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ja-JP" altLang="en-US" sz="1400" dirty="0" smtClean="0">
                  <a:latin typeface="Arial" pitchFamily="34" charset="0"/>
                  <a:ea typeface="HGP創英角ｺﾞｼｯｸUB" pitchFamily="50" charset="-128"/>
                  <a:cs typeface="Arial" pitchFamily="34" charset="0"/>
                </a:rPr>
                <a:t>部品・材料サプライヤー</a:t>
              </a:r>
              <a:endParaRPr kumimoji="1" lang="ja-JP" altLang="en-US" sz="1400" dirty="0">
                <a:latin typeface="Arial" pitchFamily="34" charset="0"/>
                <a:ea typeface="HGP創英角ｺﾞｼｯｸUB" pitchFamily="50" charset="-128"/>
                <a:cs typeface="Arial" pitchFamily="34" charset="0"/>
              </a:endParaRPr>
            </a:p>
          </p:txBody>
        </p:sp>
        <p:sp>
          <p:nvSpPr>
            <p:cNvPr id="14" name="角丸四角形 13"/>
            <p:cNvSpPr/>
            <p:nvPr/>
          </p:nvSpPr>
          <p:spPr>
            <a:xfrm>
              <a:off x="1924354" y="6096000"/>
              <a:ext cx="2133600" cy="381000"/>
            </a:xfrm>
            <a:prstGeom prst="roundRect">
              <a:avLst>
                <a:gd name="adj" fmla="val 50000"/>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kumimoji="1" lang="ja-JP" altLang="en-US" sz="1400" dirty="0" smtClean="0">
                  <a:latin typeface="Arial" pitchFamily="34" charset="0"/>
                  <a:ea typeface="HGP創英角ｺﾞｼｯｸUB" pitchFamily="50" charset="-128"/>
                  <a:cs typeface="Arial" pitchFamily="34" charset="0"/>
                </a:rPr>
                <a:t>消費者</a:t>
              </a:r>
              <a:r>
                <a:rPr lang="ja-JP" altLang="en-US" sz="1400" dirty="0" smtClean="0">
                  <a:latin typeface="Arial" pitchFamily="34" charset="0"/>
                  <a:ea typeface="HGP創英角ｺﾞｼｯｸUB" pitchFamily="50" charset="-128"/>
                  <a:cs typeface="Arial" pitchFamily="34" charset="0"/>
                </a:rPr>
                <a:t>／購入企業</a:t>
              </a:r>
              <a:endParaRPr kumimoji="1" lang="ja-JP" altLang="en-US" sz="1400" dirty="0">
                <a:latin typeface="Arial" pitchFamily="34" charset="0"/>
                <a:ea typeface="HGP創英角ｺﾞｼｯｸUB" pitchFamily="50" charset="-128"/>
                <a:cs typeface="Arial" pitchFamily="34" charset="0"/>
              </a:endParaRPr>
            </a:p>
          </p:txBody>
        </p:sp>
        <p:sp>
          <p:nvSpPr>
            <p:cNvPr id="21" name="下矢印 20"/>
            <p:cNvSpPr/>
            <p:nvPr/>
          </p:nvSpPr>
          <p:spPr>
            <a:xfrm>
              <a:off x="2704496" y="2921605"/>
              <a:ext cx="484632" cy="304800"/>
            </a:xfrm>
            <a:prstGeom prst="downArrow">
              <a:avLst/>
            </a:prstGeom>
            <a:solidFill>
              <a:srgbClr val="FF66FF"/>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kumimoji="1" lang="ja-JP" altLang="en-US" sz="1800" dirty="0">
                <a:latin typeface="Arial" pitchFamily="34" charset="0"/>
                <a:ea typeface="HGP創英角ｺﾞｼｯｸUB" pitchFamily="50" charset="-128"/>
                <a:cs typeface="Arial" pitchFamily="34" charset="0"/>
              </a:endParaRPr>
            </a:p>
          </p:txBody>
        </p:sp>
        <p:sp>
          <p:nvSpPr>
            <p:cNvPr id="22" name="下矢印 21"/>
            <p:cNvSpPr/>
            <p:nvPr/>
          </p:nvSpPr>
          <p:spPr>
            <a:xfrm>
              <a:off x="2709334" y="4327676"/>
              <a:ext cx="484632" cy="304800"/>
            </a:xfrm>
            <a:prstGeom prst="downArrow">
              <a:avLst/>
            </a:prstGeom>
            <a:solidFill>
              <a:srgbClr val="FF66FF"/>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kumimoji="1" lang="ja-JP" altLang="en-US" sz="1800" dirty="0">
                <a:latin typeface="Arial" pitchFamily="34" charset="0"/>
                <a:ea typeface="HGP創英角ｺﾞｼｯｸUB" pitchFamily="50" charset="-128"/>
                <a:cs typeface="Arial" pitchFamily="34" charset="0"/>
              </a:endParaRPr>
            </a:p>
          </p:txBody>
        </p:sp>
        <p:sp>
          <p:nvSpPr>
            <p:cNvPr id="44" name="下矢印 43"/>
            <p:cNvSpPr/>
            <p:nvPr/>
          </p:nvSpPr>
          <p:spPr>
            <a:xfrm>
              <a:off x="2709334" y="1411514"/>
              <a:ext cx="484632" cy="304800"/>
            </a:xfrm>
            <a:prstGeom prst="downArrow">
              <a:avLst/>
            </a:prstGeom>
            <a:solidFill>
              <a:srgbClr val="0080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kumimoji="1" lang="ja-JP" altLang="en-US" sz="1800" dirty="0">
                <a:latin typeface="Arial" pitchFamily="34" charset="0"/>
                <a:ea typeface="HGP創英角ｺﾞｼｯｸUB" pitchFamily="50" charset="-128"/>
                <a:cs typeface="Arial" pitchFamily="34" charset="0"/>
              </a:endParaRPr>
            </a:p>
          </p:txBody>
        </p:sp>
        <p:sp>
          <p:nvSpPr>
            <p:cNvPr id="45" name="下矢印 44"/>
            <p:cNvSpPr/>
            <p:nvPr/>
          </p:nvSpPr>
          <p:spPr>
            <a:xfrm>
              <a:off x="2709334" y="5791200"/>
              <a:ext cx="484632" cy="304800"/>
            </a:xfrm>
            <a:prstGeom prst="downArrow">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kumimoji="1" lang="ja-JP" altLang="en-US" sz="1800" dirty="0">
                <a:latin typeface="Arial" pitchFamily="34" charset="0"/>
                <a:ea typeface="HGP創英角ｺﾞｼｯｸUB" pitchFamily="50" charset="-128"/>
                <a:cs typeface="Arial" pitchFamily="34" charset="0"/>
              </a:endParaRPr>
            </a:p>
          </p:txBody>
        </p:sp>
      </p:grpSp>
      <p:cxnSp>
        <p:nvCxnSpPr>
          <p:cNvPr id="47" name="直線コネクタ 46"/>
          <p:cNvCxnSpPr/>
          <p:nvPr/>
        </p:nvCxnSpPr>
        <p:spPr bwMode="auto">
          <a:xfrm flipV="1">
            <a:off x="280610" y="1752600"/>
            <a:ext cx="914400" cy="7256"/>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コネクタ 47"/>
          <p:cNvCxnSpPr/>
          <p:nvPr/>
        </p:nvCxnSpPr>
        <p:spPr bwMode="auto">
          <a:xfrm>
            <a:off x="280610" y="5791200"/>
            <a:ext cx="914400"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コネクタ 48"/>
          <p:cNvCxnSpPr/>
          <p:nvPr/>
        </p:nvCxnSpPr>
        <p:spPr bwMode="auto">
          <a:xfrm>
            <a:off x="890210" y="1929190"/>
            <a:ext cx="304800" cy="0"/>
          </a:xfrm>
          <a:prstGeom prst="line">
            <a:avLst/>
          </a:prstGeom>
          <a:solidFill>
            <a:schemeClr val="bg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線コネクタ 49"/>
          <p:cNvCxnSpPr/>
          <p:nvPr/>
        </p:nvCxnSpPr>
        <p:spPr bwMode="auto">
          <a:xfrm>
            <a:off x="890210" y="2388204"/>
            <a:ext cx="304800" cy="0"/>
          </a:xfrm>
          <a:prstGeom prst="line">
            <a:avLst/>
          </a:prstGeom>
          <a:solidFill>
            <a:schemeClr val="bg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コネクタ 52"/>
          <p:cNvCxnSpPr/>
          <p:nvPr/>
        </p:nvCxnSpPr>
        <p:spPr bwMode="auto">
          <a:xfrm flipV="1">
            <a:off x="4700210" y="1752600"/>
            <a:ext cx="1624390" cy="7256"/>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p:cNvCxnSpPr/>
          <p:nvPr/>
        </p:nvCxnSpPr>
        <p:spPr bwMode="auto">
          <a:xfrm flipV="1">
            <a:off x="4700209" y="6477000"/>
            <a:ext cx="1624391" cy="8466"/>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a:off x="4700209" y="3886200"/>
            <a:ext cx="304800"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p:cNvCxnSpPr/>
          <p:nvPr/>
        </p:nvCxnSpPr>
        <p:spPr bwMode="auto">
          <a:xfrm>
            <a:off x="4700209" y="5802070"/>
            <a:ext cx="914401"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p:cNvCxnSpPr/>
          <p:nvPr/>
        </p:nvCxnSpPr>
        <p:spPr bwMode="auto">
          <a:xfrm>
            <a:off x="4700208" y="2406347"/>
            <a:ext cx="914402"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p:nvPr/>
        </p:nvCxnSpPr>
        <p:spPr bwMode="auto">
          <a:xfrm>
            <a:off x="4700209" y="5649670"/>
            <a:ext cx="304800"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矢印コネクタ 67"/>
          <p:cNvCxnSpPr/>
          <p:nvPr/>
        </p:nvCxnSpPr>
        <p:spPr bwMode="auto">
          <a:xfrm>
            <a:off x="433010" y="1759856"/>
            <a:ext cx="0" cy="4031343"/>
          </a:xfrm>
          <a:prstGeom prst="straightConnector1">
            <a:avLst/>
          </a:prstGeom>
          <a:solidFill>
            <a:schemeClr val="bg1"/>
          </a:solidFill>
          <a:ln w="6350" cap="flat" cmpd="sng" algn="ctr">
            <a:solidFill>
              <a:srgbClr val="8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矢印コネクタ 71"/>
          <p:cNvCxnSpPr/>
          <p:nvPr/>
        </p:nvCxnSpPr>
        <p:spPr bwMode="auto">
          <a:xfrm>
            <a:off x="6172200" y="1761066"/>
            <a:ext cx="0" cy="4724400"/>
          </a:xfrm>
          <a:prstGeom prst="straightConnector1">
            <a:avLst/>
          </a:prstGeom>
          <a:solidFill>
            <a:schemeClr val="bg1"/>
          </a:solidFill>
          <a:ln w="6350" cap="flat" cmpd="sng" algn="ctr">
            <a:solidFill>
              <a:srgbClr val="8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矢印コネクタ 73"/>
          <p:cNvCxnSpPr/>
          <p:nvPr/>
        </p:nvCxnSpPr>
        <p:spPr bwMode="auto">
          <a:xfrm>
            <a:off x="5462210" y="2406347"/>
            <a:ext cx="0" cy="3384852"/>
          </a:xfrm>
          <a:prstGeom prst="straightConnector1">
            <a:avLst/>
          </a:prstGeom>
          <a:solidFill>
            <a:schemeClr val="bg1"/>
          </a:solidFill>
          <a:ln w="6350" cap="flat" cmpd="sng" algn="ctr">
            <a:solidFill>
              <a:srgbClr val="8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p:cNvCxnSpPr/>
          <p:nvPr/>
        </p:nvCxnSpPr>
        <p:spPr bwMode="auto">
          <a:xfrm>
            <a:off x="4852610" y="3886200"/>
            <a:ext cx="0" cy="1763470"/>
          </a:xfrm>
          <a:prstGeom prst="straightConnector1">
            <a:avLst/>
          </a:prstGeom>
          <a:solidFill>
            <a:schemeClr val="bg1"/>
          </a:solidFill>
          <a:ln w="6350" cap="flat" cmpd="sng" algn="ctr">
            <a:solidFill>
              <a:srgbClr val="8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テキスト ボックス 80"/>
          <p:cNvSpPr txBox="1"/>
          <p:nvPr/>
        </p:nvSpPr>
        <p:spPr>
          <a:xfrm>
            <a:off x="419100" y="1968035"/>
            <a:ext cx="838200" cy="400110"/>
          </a:xfrm>
          <a:prstGeom prst="rect">
            <a:avLst/>
          </a:prstGeom>
          <a:noFill/>
        </p:spPr>
        <p:txBody>
          <a:bodyPr wrap="square" rtlCol="0">
            <a:spAutoFit/>
          </a:bodyPr>
          <a:lstStyle/>
          <a:p>
            <a:pPr algn="r"/>
            <a:r>
              <a:rPr kumimoji="1" lang="en-US" altLang="ja-JP" sz="2000" dirty="0" smtClean="0">
                <a:solidFill>
                  <a:srgbClr val="0000FF"/>
                </a:solidFill>
              </a:rPr>
              <a:t>MRP</a:t>
            </a:r>
            <a:endParaRPr kumimoji="1" lang="ja-JP" altLang="en-US" sz="2000" dirty="0">
              <a:solidFill>
                <a:srgbClr val="0000FF"/>
              </a:solidFill>
            </a:endParaRPr>
          </a:p>
        </p:txBody>
      </p:sp>
      <p:sp>
        <p:nvSpPr>
          <p:cNvPr id="82" name="テキスト ボックス 81"/>
          <p:cNvSpPr txBox="1"/>
          <p:nvPr/>
        </p:nvSpPr>
        <p:spPr>
          <a:xfrm>
            <a:off x="152400" y="3482461"/>
            <a:ext cx="838200" cy="400110"/>
          </a:xfrm>
          <a:prstGeom prst="rect">
            <a:avLst/>
          </a:prstGeom>
          <a:solidFill>
            <a:schemeClr val="bg1"/>
          </a:solidFill>
        </p:spPr>
        <p:txBody>
          <a:bodyPr wrap="square" rtlCol="0">
            <a:spAutoFit/>
          </a:bodyPr>
          <a:lstStyle/>
          <a:p>
            <a:pPr algn="ctr"/>
            <a:r>
              <a:rPr kumimoji="1" lang="en-US" altLang="ja-JP" sz="2000" dirty="0" smtClean="0">
                <a:solidFill>
                  <a:srgbClr val="000090"/>
                </a:solidFill>
              </a:rPr>
              <a:t>ERP</a:t>
            </a:r>
            <a:endParaRPr kumimoji="1" lang="ja-JP" altLang="en-US" sz="2000" dirty="0">
              <a:solidFill>
                <a:srgbClr val="000090"/>
              </a:solidFill>
            </a:endParaRPr>
          </a:p>
        </p:txBody>
      </p:sp>
      <p:sp>
        <p:nvSpPr>
          <p:cNvPr id="83" name="テキスト ボックス 82"/>
          <p:cNvSpPr txBox="1"/>
          <p:nvPr/>
        </p:nvSpPr>
        <p:spPr>
          <a:xfrm>
            <a:off x="4624010" y="4552890"/>
            <a:ext cx="762000" cy="400110"/>
          </a:xfrm>
          <a:prstGeom prst="rect">
            <a:avLst/>
          </a:prstGeom>
          <a:solidFill>
            <a:schemeClr val="bg1"/>
          </a:solidFill>
        </p:spPr>
        <p:txBody>
          <a:bodyPr wrap="square" rtlCol="0">
            <a:spAutoFit/>
          </a:bodyPr>
          <a:lstStyle/>
          <a:p>
            <a:pPr algn="ctr"/>
            <a:r>
              <a:rPr kumimoji="1" lang="en-US" altLang="ja-JP" sz="2000" dirty="0" smtClean="0">
                <a:solidFill>
                  <a:srgbClr val="800000"/>
                </a:solidFill>
              </a:rPr>
              <a:t>CRM</a:t>
            </a:r>
            <a:endParaRPr kumimoji="1" lang="ja-JP" altLang="en-US" sz="2000" dirty="0">
              <a:solidFill>
                <a:srgbClr val="800000"/>
              </a:solidFill>
            </a:endParaRPr>
          </a:p>
        </p:txBody>
      </p:sp>
      <p:sp>
        <p:nvSpPr>
          <p:cNvPr id="86" name="テキスト ボックス 85"/>
          <p:cNvSpPr txBox="1"/>
          <p:nvPr/>
        </p:nvSpPr>
        <p:spPr>
          <a:xfrm>
            <a:off x="5081210" y="3333690"/>
            <a:ext cx="762000" cy="400110"/>
          </a:xfrm>
          <a:prstGeom prst="rect">
            <a:avLst/>
          </a:prstGeom>
          <a:solidFill>
            <a:schemeClr val="bg1"/>
          </a:solidFill>
        </p:spPr>
        <p:txBody>
          <a:bodyPr wrap="square" rtlCol="0">
            <a:spAutoFit/>
          </a:bodyPr>
          <a:lstStyle/>
          <a:p>
            <a:pPr algn="ctr"/>
            <a:r>
              <a:rPr kumimoji="1" lang="en-US" altLang="ja-JP" sz="2000" dirty="0" smtClean="0">
                <a:solidFill>
                  <a:srgbClr val="800000"/>
                </a:solidFill>
              </a:rPr>
              <a:t>SCM</a:t>
            </a:r>
            <a:endParaRPr kumimoji="1" lang="ja-JP" altLang="en-US" sz="2000" dirty="0">
              <a:solidFill>
                <a:srgbClr val="800000"/>
              </a:solidFill>
            </a:endParaRPr>
          </a:p>
        </p:txBody>
      </p:sp>
      <p:sp>
        <p:nvSpPr>
          <p:cNvPr id="88" name="テキスト ボックス 87"/>
          <p:cNvSpPr txBox="1"/>
          <p:nvPr/>
        </p:nvSpPr>
        <p:spPr>
          <a:xfrm>
            <a:off x="3404810" y="5257800"/>
            <a:ext cx="1066800" cy="307777"/>
          </a:xfrm>
          <a:prstGeom prst="rect">
            <a:avLst/>
          </a:prstGeom>
          <a:noFill/>
        </p:spPr>
        <p:txBody>
          <a:bodyPr wrap="square" rtlCol="0">
            <a:spAutoFit/>
          </a:bodyPr>
          <a:lstStyle/>
          <a:p>
            <a:pPr algn="ctr"/>
            <a:r>
              <a:rPr kumimoji="1" lang="en-US" altLang="ja-JP" sz="1400" dirty="0" smtClean="0">
                <a:solidFill>
                  <a:srgbClr val="FFFFFF"/>
                </a:solidFill>
              </a:rPr>
              <a:t>  </a:t>
            </a:r>
            <a:r>
              <a:rPr kumimoji="1" lang="ja-JP" altLang="en-US" sz="1400" dirty="0" smtClean="0">
                <a:solidFill>
                  <a:srgbClr val="FFFFFF"/>
                </a:solidFill>
              </a:rPr>
              <a:t>購買情報</a:t>
            </a:r>
            <a:endParaRPr kumimoji="1" lang="ja-JP" altLang="en-US" sz="1400" dirty="0">
              <a:solidFill>
                <a:srgbClr val="FFFFFF"/>
              </a:solidFill>
            </a:endParaRPr>
          </a:p>
        </p:txBody>
      </p:sp>
      <p:sp>
        <p:nvSpPr>
          <p:cNvPr id="91" name="テキスト ボックス 90"/>
          <p:cNvSpPr txBox="1"/>
          <p:nvPr/>
        </p:nvSpPr>
        <p:spPr>
          <a:xfrm>
            <a:off x="5791200" y="2359781"/>
            <a:ext cx="762000" cy="400110"/>
          </a:xfrm>
          <a:prstGeom prst="rect">
            <a:avLst/>
          </a:prstGeom>
          <a:solidFill>
            <a:schemeClr val="bg1"/>
          </a:solidFill>
        </p:spPr>
        <p:txBody>
          <a:bodyPr wrap="square" rtlCol="0">
            <a:spAutoFit/>
          </a:bodyPr>
          <a:lstStyle/>
          <a:p>
            <a:pPr algn="ctr"/>
            <a:r>
              <a:rPr kumimoji="1" lang="en-US" altLang="ja-JP" sz="2000" dirty="0" smtClean="0">
                <a:solidFill>
                  <a:srgbClr val="800000"/>
                </a:solidFill>
              </a:rPr>
              <a:t>PLM</a:t>
            </a:r>
            <a:endParaRPr kumimoji="1" lang="ja-JP" altLang="en-US" sz="2000" dirty="0">
              <a:solidFill>
                <a:srgbClr val="800000"/>
              </a:solidFill>
            </a:endParaRPr>
          </a:p>
        </p:txBody>
      </p:sp>
      <p:sp>
        <p:nvSpPr>
          <p:cNvPr id="92" name="テキスト ボックス 91"/>
          <p:cNvSpPr txBox="1"/>
          <p:nvPr/>
        </p:nvSpPr>
        <p:spPr>
          <a:xfrm>
            <a:off x="6568319" y="1015273"/>
            <a:ext cx="838200" cy="400110"/>
          </a:xfrm>
          <a:prstGeom prst="rect">
            <a:avLst/>
          </a:prstGeom>
          <a:noFill/>
        </p:spPr>
        <p:txBody>
          <a:bodyPr wrap="square" rtlCol="0">
            <a:spAutoFit/>
          </a:bodyPr>
          <a:lstStyle/>
          <a:p>
            <a:r>
              <a:rPr kumimoji="1" lang="en-US" altLang="ja-JP" sz="2000" dirty="0" smtClean="0">
                <a:solidFill>
                  <a:srgbClr val="0000FF"/>
                </a:solidFill>
              </a:rPr>
              <a:t>MRP</a:t>
            </a:r>
            <a:endParaRPr kumimoji="1" lang="ja-JP" altLang="en-US" sz="2000" dirty="0">
              <a:solidFill>
                <a:srgbClr val="0000FF"/>
              </a:solidFill>
            </a:endParaRPr>
          </a:p>
        </p:txBody>
      </p:sp>
      <p:sp>
        <p:nvSpPr>
          <p:cNvPr id="93" name="テキスト ボックス 92"/>
          <p:cNvSpPr txBox="1"/>
          <p:nvPr/>
        </p:nvSpPr>
        <p:spPr>
          <a:xfrm>
            <a:off x="6568319" y="2209800"/>
            <a:ext cx="838200" cy="400110"/>
          </a:xfrm>
          <a:prstGeom prst="rect">
            <a:avLst/>
          </a:prstGeom>
          <a:solidFill>
            <a:schemeClr val="bg1"/>
          </a:solidFill>
        </p:spPr>
        <p:txBody>
          <a:bodyPr wrap="square" rtlCol="0">
            <a:spAutoFit/>
          </a:bodyPr>
          <a:lstStyle/>
          <a:p>
            <a:r>
              <a:rPr kumimoji="1" lang="en-US" altLang="ja-JP" sz="2000" dirty="0" smtClean="0">
                <a:solidFill>
                  <a:srgbClr val="000090"/>
                </a:solidFill>
              </a:rPr>
              <a:t>ERP</a:t>
            </a:r>
            <a:endParaRPr kumimoji="1" lang="ja-JP" altLang="en-US" sz="2000" dirty="0">
              <a:solidFill>
                <a:srgbClr val="000090"/>
              </a:solidFill>
            </a:endParaRPr>
          </a:p>
        </p:txBody>
      </p:sp>
      <p:sp>
        <p:nvSpPr>
          <p:cNvPr id="94" name="テキスト ボックス 93"/>
          <p:cNvSpPr txBox="1"/>
          <p:nvPr/>
        </p:nvSpPr>
        <p:spPr>
          <a:xfrm>
            <a:off x="6553200" y="3917979"/>
            <a:ext cx="762000" cy="400110"/>
          </a:xfrm>
          <a:prstGeom prst="rect">
            <a:avLst/>
          </a:prstGeom>
          <a:solidFill>
            <a:schemeClr val="bg1"/>
          </a:solidFill>
        </p:spPr>
        <p:txBody>
          <a:bodyPr wrap="square" rtlCol="0">
            <a:spAutoFit/>
          </a:bodyPr>
          <a:lstStyle/>
          <a:p>
            <a:pPr algn="ctr"/>
            <a:r>
              <a:rPr kumimoji="1" lang="en-US" altLang="ja-JP" sz="2000" dirty="0" smtClean="0">
                <a:solidFill>
                  <a:srgbClr val="800000"/>
                </a:solidFill>
              </a:rPr>
              <a:t>CRM</a:t>
            </a:r>
            <a:endParaRPr kumimoji="1" lang="ja-JP" altLang="en-US" sz="2000" dirty="0">
              <a:solidFill>
                <a:srgbClr val="800000"/>
              </a:solidFill>
            </a:endParaRPr>
          </a:p>
        </p:txBody>
      </p:sp>
      <p:sp>
        <p:nvSpPr>
          <p:cNvPr id="95" name="テキスト ボックス 94"/>
          <p:cNvSpPr txBox="1"/>
          <p:nvPr/>
        </p:nvSpPr>
        <p:spPr>
          <a:xfrm>
            <a:off x="6570133" y="3057927"/>
            <a:ext cx="762000" cy="400110"/>
          </a:xfrm>
          <a:prstGeom prst="rect">
            <a:avLst/>
          </a:prstGeom>
          <a:solidFill>
            <a:schemeClr val="bg1"/>
          </a:solidFill>
        </p:spPr>
        <p:txBody>
          <a:bodyPr wrap="square" rtlCol="0">
            <a:spAutoFit/>
          </a:bodyPr>
          <a:lstStyle/>
          <a:p>
            <a:r>
              <a:rPr kumimoji="1" lang="en-US" altLang="ja-JP" sz="2000" dirty="0" smtClean="0">
                <a:solidFill>
                  <a:srgbClr val="800000"/>
                </a:solidFill>
              </a:rPr>
              <a:t>SCM</a:t>
            </a:r>
            <a:endParaRPr kumimoji="1" lang="ja-JP" altLang="en-US" sz="2000" dirty="0">
              <a:solidFill>
                <a:srgbClr val="800000"/>
              </a:solidFill>
            </a:endParaRPr>
          </a:p>
        </p:txBody>
      </p:sp>
      <p:sp>
        <p:nvSpPr>
          <p:cNvPr id="96" name="テキスト ボックス 95"/>
          <p:cNvSpPr txBox="1"/>
          <p:nvPr/>
        </p:nvSpPr>
        <p:spPr>
          <a:xfrm>
            <a:off x="6553200" y="5594379"/>
            <a:ext cx="762000" cy="400110"/>
          </a:xfrm>
          <a:prstGeom prst="rect">
            <a:avLst/>
          </a:prstGeom>
          <a:solidFill>
            <a:schemeClr val="bg1"/>
          </a:solidFill>
        </p:spPr>
        <p:txBody>
          <a:bodyPr wrap="square" rtlCol="0">
            <a:spAutoFit/>
          </a:bodyPr>
          <a:lstStyle/>
          <a:p>
            <a:pPr algn="ctr"/>
            <a:r>
              <a:rPr kumimoji="1" lang="en-US" altLang="ja-JP" sz="2000" dirty="0" smtClean="0">
                <a:solidFill>
                  <a:srgbClr val="800000"/>
                </a:solidFill>
              </a:rPr>
              <a:t>PLM</a:t>
            </a:r>
            <a:endParaRPr kumimoji="1" lang="ja-JP" altLang="en-US" sz="2000" dirty="0">
              <a:solidFill>
                <a:srgbClr val="800000"/>
              </a:solidFill>
            </a:endParaRPr>
          </a:p>
        </p:txBody>
      </p:sp>
      <p:sp>
        <p:nvSpPr>
          <p:cNvPr id="97" name="テキスト ボックス 96"/>
          <p:cNvSpPr txBox="1"/>
          <p:nvPr/>
        </p:nvSpPr>
        <p:spPr>
          <a:xfrm>
            <a:off x="6553200" y="1362670"/>
            <a:ext cx="2324100" cy="784830"/>
          </a:xfrm>
          <a:prstGeom prst="rect">
            <a:avLst/>
          </a:prstGeom>
          <a:noFill/>
        </p:spPr>
        <p:txBody>
          <a:bodyPr wrap="square" rtlCol="0">
            <a:spAutoFit/>
          </a:bodyPr>
          <a:lstStyle/>
          <a:p>
            <a:r>
              <a:rPr lang="ja-JP" altLang="en-US" sz="900" dirty="0" smtClean="0">
                <a:solidFill>
                  <a:srgbClr val="0000FF"/>
                </a:solidFill>
              </a:rPr>
              <a:t>資材</a:t>
            </a:r>
            <a:r>
              <a:rPr lang="ja-JP" altLang="en-US" sz="900" dirty="0">
                <a:solidFill>
                  <a:srgbClr val="0000FF"/>
                </a:solidFill>
              </a:rPr>
              <a:t>所要量</a:t>
            </a:r>
            <a:r>
              <a:rPr lang="ja-JP" altLang="en-US" sz="900" dirty="0" smtClean="0">
                <a:solidFill>
                  <a:srgbClr val="0000FF"/>
                </a:solidFill>
              </a:rPr>
              <a:t>計画。商品</a:t>
            </a:r>
            <a:r>
              <a:rPr lang="ja-JP" altLang="en-US" sz="900" dirty="0">
                <a:solidFill>
                  <a:srgbClr val="0000FF"/>
                </a:solidFill>
              </a:rPr>
              <a:t>を製造する際</a:t>
            </a:r>
            <a:r>
              <a:rPr lang="ja-JP" altLang="en-US" sz="900" dirty="0" smtClean="0">
                <a:solidFill>
                  <a:srgbClr val="0000FF"/>
                </a:solidFill>
              </a:rPr>
              <a:t>に必要な部品・材料の種類</a:t>
            </a:r>
            <a:r>
              <a:rPr lang="en-US" altLang="ja-JP" sz="900" dirty="0" smtClean="0">
                <a:solidFill>
                  <a:srgbClr val="0000FF"/>
                </a:solidFill>
              </a:rPr>
              <a:t>x</a:t>
            </a:r>
            <a:r>
              <a:rPr lang="ja-JP" altLang="en-US" sz="900" dirty="0" smtClean="0">
                <a:solidFill>
                  <a:srgbClr val="0000FF"/>
                </a:solidFill>
              </a:rPr>
              <a:t>数量を</a:t>
            </a:r>
            <a:r>
              <a:rPr lang="ja-JP" altLang="en-US" sz="900" dirty="0">
                <a:solidFill>
                  <a:srgbClr val="0000FF"/>
                </a:solidFill>
              </a:rPr>
              <a:t>把握するための手法</a:t>
            </a:r>
            <a:r>
              <a:rPr lang="ja-JP" altLang="en-US" sz="900" dirty="0" smtClean="0">
                <a:solidFill>
                  <a:srgbClr val="0000FF"/>
                </a:solidFill>
              </a:rPr>
              <a:t>。これを発展</a:t>
            </a:r>
            <a:r>
              <a:rPr lang="ja-JP" altLang="en-US" sz="900" dirty="0">
                <a:solidFill>
                  <a:srgbClr val="0000FF"/>
                </a:solidFill>
              </a:rPr>
              <a:t>させ、部品や</a:t>
            </a:r>
            <a:r>
              <a:rPr lang="ja-JP" altLang="en-US" sz="900" dirty="0" smtClean="0">
                <a:solidFill>
                  <a:srgbClr val="0000FF"/>
                </a:solidFill>
              </a:rPr>
              <a:t>資材だけ</a:t>
            </a:r>
            <a:r>
              <a:rPr lang="ja-JP" altLang="en-US" sz="900" dirty="0">
                <a:solidFill>
                  <a:srgbClr val="0000FF"/>
                </a:solidFill>
              </a:rPr>
              <a:t>でなく、</a:t>
            </a:r>
            <a:r>
              <a:rPr lang="ja-JP" altLang="en-US" sz="900" dirty="0" smtClean="0">
                <a:solidFill>
                  <a:srgbClr val="0000FF"/>
                </a:solidFill>
              </a:rPr>
              <a:t>人的資源や</a:t>
            </a:r>
            <a:r>
              <a:rPr lang="ja-JP" altLang="en-US" sz="900" dirty="0">
                <a:solidFill>
                  <a:srgbClr val="0000FF"/>
                </a:solidFill>
              </a:rPr>
              <a:t>生産設備の能力などを勘案して、製造に必要な日程の把握までを</a:t>
            </a:r>
            <a:r>
              <a:rPr lang="ja-JP" altLang="en-US" sz="900" dirty="0" smtClean="0">
                <a:solidFill>
                  <a:srgbClr val="0000FF"/>
                </a:solidFill>
              </a:rPr>
              <a:t>行う手法。</a:t>
            </a:r>
            <a:endParaRPr kumimoji="1" lang="ja-JP" altLang="en-US" sz="900" dirty="0">
              <a:solidFill>
                <a:srgbClr val="0000FF"/>
              </a:solidFill>
            </a:endParaRPr>
          </a:p>
        </p:txBody>
      </p:sp>
      <p:sp>
        <p:nvSpPr>
          <p:cNvPr id="98" name="正方形/長方形 97"/>
          <p:cNvSpPr/>
          <p:nvPr/>
        </p:nvSpPr>
        <p:spPr>
          <a:xfrm>
            <a:off x="7194852" y="1068756"/>
            <a:ext cx="1761067" cy="338554"/>
          </a:xfrm>
          <a:prstGeom prst="rect">
            <a:avLst/>
          </a:prstGeom>
        </p:spPr>
        <p:txBody>
          <a:bodyPr wrap="square">
            <a:spAutoFit/>
          </a:bodyPr>
          <a:lstStyle/>
          <a:p>
            <a:pPr lvl="0"/>
            <a:r>
              <a:rPr lang="en-US" altLang="ja-JP" sz="800" dirty="0">
                <a:solidFill>
                  <a:srgbClr val="0000FF"/>
                </a:solidFill>
              </a:rPr>
              <a:t>Material Requirements Planning </a:t>
            </a:r>
          </a:p>
          <a:p>
            <a:pPr lvl="0"/>
            <a:r>
              <a:rPr lang="en-US" altLang="ja-JP" sz="800" dirty="0">
                <a:solidFill>
                  <a:srgbClr val="0000FF"/>
                </a:solidFill>
              </a:rPr>
              <a:t>Manufacturing Resource </a:t>
            </a:r>
            <a:r>
              <a:rPr lang="en-US" altLang="ja-JP" sz="800" dirty="0" smtClean="0">
                <a:solidFill>
                  <a:srgbClr val="0000FF"/>
                </a:solidFill>
              </a:rPr>
              <a:t>Planning</a:t>
            </a:r>
            <a:endParaRPr lang="en-US" altLang="ja-JP" sz="800" dirty="0">
              <a:solidFill>
                <a:srgbClr val="0000FF"/>
              </a:solidFill>
            </a:endParaRPr>
          </a:p>
        </p:txBody>
      </p:sp>
      <p:sp>
        <p:nvSpPr>
          <p:cNvPr id="99" name="正方形/長方形 98"/>
          <p:cNvSpPr/>
          <p:nvPr/>
        </p:nvSpPr>
        <p:spPr>
          <a:xfrm>
            <a:off x="7194852" y="2308656"/>
            <a:ext cx="1761067" cy="215444"/>
          </a:xfrm>
          <a:prstGeom prst="rect">
            <a:avLst/>
          </a:prstGeom>
        </p:spPr>
        <p:txBody>
          <a:bodyPr wrap="square">
            <a:spAutoFit/>
          </a:bodyPr>
          <a:lstStyle/>
          <a:p>
            <a:pPr lvl="0"/>
            <a:r>
              <a:rPr lang="en-US" altLang="ja-JP" sz="800" dirty="0" smtClean="0">
                <a:solidFill>
                  <a:srgbClr val="000090"/>
                </a:solidFill>
              </a:rPr>
              <a:t>Enterprise Resource Planning</a:t>
            </a:r>
            <a:endParaRPr lang="en-US" altLang="ja-JP" sz="800" dirty="0">
              <a:solidFill>
                <a:srgbClr val="000090"/>
              </a:solidFill>
            </a:endParaRPr>
          </a:p>
        </p:txBody>
      </p:sp>
      <p:sp>
        <p:nvSpPr>
          <p:cNvPr id="100" name="テキスト ボックス 99"/>
          <p:cNvSpPr txBox="1"/>
          <p:nvPr/>
        </p:nvSpPr>
        <p:spPr>
          <a:xfrm>
            <a:off x="6553200" y="2538185"/>
            <a:ext cx="2324100" cy="507831"/>
          </a:xfrm>
          <a:prstGeom prst="rect">
            <a:avLst/>
          </a:prstGeom>
          <a:noFill/>
        </p:spPr>
        <p:txBody>
          <a:bodyPr wrap="square" rtlCol="0">
            <a:spAutoFit/>
          </a:bodyPr>
          <a:lstStyle/>
          <a:p>
            <a:r>
              <a:rPr lang="ja-JP" altLang="en-US" sz="900" dirty="0" smtClean="0">
                <a:solidFill>
                  <a:srgbClr val="000090"/>
                </a:solidFill>
              </a:rPr>
              <a:t>生産に関わるものだけではなく、企業活動に必要なヒト・モノ・カネの情報を一括して把握し、企業活動の全体最適を図る経営手法。</a:t>
            </a:r>
            <a:endParaRPr kumimoji="1" lang="ja-JP" altLang="en-US" sz="900" dirty="0">
              <a:solidFill>
                <a:srgbClr val="000090"/>
              </a:solidFill>
            </a:endParaRPr>
          </a:p>
        </p:txBody>
      </p:sp>
      <p:sp>
        <p:nvSpPr>
          <p:cNvPr id="101" name="正方形/長方形 100"/>
          <p:cNvSpPr/>
          <p:nvPr/>
        </p:nvSpPr>
        <p:spPr>
          <a:xfrm>
            <a:off x="7194852" y="3143803"/>
            <a:ext cx="1761067" cy="215444"/>
          </a:xfrm>
          <a:prstGeom prst="rect">
            <a:avLst/>
          </a:prstGeom>
        </p:spPr>
        <p:txBody>
          <a:bodyPr wrap="square">
            <a:spAutoFit/>
          </a:bodyPr>
          <a:lstStyle/>
          <a:p>
            <a:pPr lvl="0"/>
            <a:r>
              <a:rPr lang="en-US" altLang="ja-JP" sz="800" dirty="0" smtClean="0">
                <a:solidFill>
                  <a:srgbClr val="800000"/>
                </a:solidFill>
              </a:rPr>
              <a:t>Supply-Chain Management </a:t>
            </a:r>
            <a:endParaRPr lang="en-US" altLang="ja-JP" sz="800" dirty="0">
              <a:solidFill>
                <a:srgbClr val="800000"/>
              </a:solidFill>
            </a:endParaRPr>
          </a:p>
        </p:txBody>
      </p:sp>
      <p:sp>
        <p:nvSpPr>
          <p:cNvPr id="102" name="テキスト ボックス 101"/>
          <p:cNvSpPr txBox="1"/>
          <p:nvPr/>
        </p:nvSpPr>
        <p:spPr>
          <a:xfrm>
            <a:off x="6553200" y="3366958"/>
            <a:ext cx="2324100" cy="646331"/>
          </a:xfrm>
          <a:prstGeom prst="rect">
            <a:avLst/>
          </a:prstGeom>
          <a:noFill/>
        </p:spPr>
        <p:txBody>
          <a:bodyPr wrap="square" rtlCol="0">
            <a:spAutoFit/>
          </a:bodyPr>
          <a:lstStyle/>
          <a:p>
            <a:r>
              <a:rPr lang="ja-JP" altLang="en-US" sz="900" dirty="0">
                <a:solidFill>
                  <a:srgbClr val="800000"/>
                </a:solidFill>
              </a:rPr>
              <a:t>小売店や卸店、メーカー、</a:t>
            </a:r>
            <a:r>
              <a:rPr lang="ja-JP" altLang="en-US" sz="900" dirty="0" smtClean="0">
                <a:solidFill>
                  <a:srgbClr val="800000"/>
                </a:solidFill>
              </a:rPr>
              <a:t>部品・</a:t>
            </a:r>
            <a:endParaRPr lang="en-US" altLang="ja-JP" sz="900" dirty="0" smtClean="0">
              <a:solidFill>
                <a:srgbClr val="800000"/>
              </a:solidFill>
            </a:endParaRPr>
          </a:p>
          <a:p>
            <a:r>
              <a:rPr lang="ja-JP" altLang="en-US" sz="900" dirty="0" smtClean="0">
                <a:solidFill>
                  <a:srgbClr val="800000"/>
                </a:solidFill>
              </a:rPr>
              <a:t>材料サプライヤーと</a:t>
            </a:r>
            <a:r>
              <a:rPr lang="ja-JP" altLang="en-US" sz="900" dirty="0">
                <a:solidFill>
                  <a:srgbClr val="800000"/>
                </a:solidFill>
              </a:rPr>
              <a:t>いった</a:t>
            </a:r>
            <a:r>
              <a:rPr lang="ja-JP" altLang="en-US" sz="900" dirty="0" smtClean="0">
                <a:solidFill>
                  <a:srgbClr val="800000"/>
                </a:solidFill>
              </a:rPr>
              <a:t>モノの</a:t>
            </a:r>
            <a:r>
              <a:rPr lang="ja-JP" altLang="en-US" sz="900" dirty="0">
                <a:solidFill>
                  <a:srgbClr val="800000"/>
                </a:solidFill>
              </a:rPr>
              <a:t>流通にかかわる</a:t>
            </a:r>
            <a:r>
              <a:rPr lang="ja-JP" altLang="en-US" sz="900" dirty="0" smtClean="0">
                <a:solidFill>
                  <a:srgbClr val="800000"/>
                </a:solidFill>
              </a:rPr>
              <a:t>企業が情報を共有し、仕入れ</a:t>
            </a:r>
            <a:r>
              <a:rPr lang="ja-JP" altLang="en-US" sz="900" dirty="0">
                <a:solidFill>
                  <a:srgbClr val="800000"/>
                </a:solidFill>
              </a:rPr>
              <a:t>数量と販売数量を一致</a:t>
            </a:r>
            <a:r>
              <a:rPr lang="ja-JP" altLang="en-US" sz="900" dirty="0" smtClean="0">
                <a:solidFill>
                  <a:srgbClr val="800000"/>
                </a:solidFill>
              </a:rPr>
              <a:t>させるための仕組み</a:t>
            </a:r>
            <a:endParaRPr kumimoji="1" lang="ja-JP" altLang="en-US" sz="900" dirty="0">
              <a:solidFill>
                <a:srgbClr val="800000"/>
              </a:solidFill>
            </a:endParaRPr>
          </a:p>
        </p:txBody>
      </p:sp>
      <p:sp>
        <p:nvSpPr>
          <p:cNvPr id="103" name="正方形/長方形 102"/>
          <p:cNvSpPr/>
          <p:nvPr/>
        </p:nvSpPr>
        <p:spPr>
          <a:xfrm>
            <a:off x="6572552" y="5906869"/>
            <a:ext cx="2304748" cy="646331"/>
          </a:xfrm>
          <a:prstGeom prst="rect">
            <a:avLst/>
          </a:prstGeom>
        </p:spPr>
        <p:txBody>
          <a:bodyPr wrap="square">
            <a:spAutoFit/>
          </a:bodyPr>
          <a:lstStyle/>
          <a:p>
            <a:r>
              <a:rPr lang="en-US" altLang="ja-JP" sz="900" dirty="0">
                <a:solidFill>
                  <a:srgbClr val="800000"/>
                </a:solidFill>
              </a:rPr>
              <a:t>PDM</a:t>
            </a:r>
            <a:r>
              <a:rPr lang="ja-JP" altLang="en-US" sz="900" dirty="0">
                <a:solidFill>
                  <a:srgbClr val="800000"/>
                </a:solidFill>
              </a:rPr>
              <a:t>を発展させて、商品を開発し、市場に投入してから発売中止になるまでのすべての期間（ライフサイクル）に渡るデータを一元管理</a:t>
            </a:r>
            <a:r>
              <a:rPr lang="ja-JP" altLang="en-US" sz="900" dirty="0" smtClean="0">
                <a:solidFill>
                  <a:srgbClr val="800000"/>
                </a:solidFill>
              </a:rPr>
              <a:t>する仕組み。</a:t>
            </a:r>
            <a:endParaRPr lang="ja-JP" altLang="en-US" sz="900" dirty="0">
              <a:solidFill>
                <a:srgbClr val="800000"/>
              </a:solidFill>
            </a:endParaRPr>
          </a:p>
        </p:txBody>
      </p:sp>
      <p:cxnSp>
        <p:nvCxnSpPr>
          <p:cNvPr id="105" name="直線コネクタ 104"/>
          <p:cNvCxnSpPr/>
          <p:nvPr/>
        </p:nvCxnSpPr>
        <p:spPr bwMode="auto">
          <a:xfrm>
            <a:off x="4700208" y="2286000"/>
            <a:ext cx="914402"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テキスト ボックス 110"/>
          <p:cNvSpPr txBox="1"/>
          <p:nvPr/>
        </p:nvSpPr>
        <p:spPr>
          <a:xfrm>
            <a:off x="5081210" y="1832320"/>
            <a:ext cx="786190" cy="400110"/>
          </a:xfrm>
          <a:prstGeom prst="rect">
            <a:avLst/>
          </a:prstGeom>
          <a:noFill/>
        </p:spPr>
        <p:txBody>
          <a:bodyPr wrap="square" rtlCol="0">
            <a:spAutoFit/>
          </a:bodyPr>
          <a:lstStyle/>
          <a:p>
            <a:r>
              <a:rPr kumimoji="1" lang="en-US" altLang="ja-JP" sz="2000" dirty="0" smtClean="0">
                <a:solidFill>
                  <a:srgbClr val="800000"/>
                </a:solidFill>
              </a:rPr>
              <a:t>PDM</a:t>
            </a:r>
            <a:endParaRPr kumimoji="1" lang="ja-JP" altLang="en-US" sz="2000" dirty="0">
              <a:solidFill>
                <a:srgbClr val="800000"/>
              </a:solidFill>
            </a:endParaRPr>
          </a:p>
        </p:txBody>
      </p:sp>
      <p:sp>
        <p:nvSpPr>
          <p:cNvPr id="112" name="テキスト ボックス 111"/>
          <p:cNvSpPr txBox="1"/>
          <p:nvPr/>
        </p:nvSpPr>
        <p:spPr>
          <a:xfrm>
            <a:off x="6568319" y="4803834"/>
            <a:ext cx="786190" cy="400110"/>
          </a:xfrm>
          <a:prstGeom prst="rect">
            <a:avLst/>
          </a:prstGeom>
          <a:noFill/>
        </p:spPr>
        <p:txBody>
          <a:bodyPr wrap="square" rtlCol="0">
            <a:spAutoFit/>
          </a:bodyPr>
          <a:lstStyle/>
          <a:p>
            <a:r>
              <a:rPr kumimoji="1" lang="en-US" altLang="ja-JP" sz="2000" dirty="0" smtClean="0">
                <a:solidFill>
                  <a:srgbClr val="800000"/>
                </a:solidFill>
              </a:rPr>
              <a:t>PDM</a:t>
            </a:r>
            <a:endParaRPr kumimoji="1" lang="ja-JP" altLang="en-US" sz="2000" dirty="0">
              <a:solidFill>
                <a:srgbClr val="800000"/>
              </a:solidFill>
            </a:endParaRPr>
          </a:p>
        </p:txBody>
      </p:sp>
      <p:sp>
        <p:nvSpPr>
          <p:cNvPr id="113" name="テキスト ボックス 112"/>
          <p:cNvSpPr txBox="1"/>
          <p:nvPr/>
        </p:nvSpPr>
        <p:spPr>
          <a:xfrm>
            <a:off x="6566504" y="4226165"/>
            <a:ext cx="2324100" cy="646331"/>
          </a:xfrm>
          <a:prstGeom prst="rect">
            <a:avLst/>
          </a:prstGeom>
          <a:noFill/>
        </p:spPr>
        <p:txBody>
          <a:bodyPr wrap="square" rtlCol="0">
            <a:spAutoFit/>
          </a:bodyPr>
          <a:lstStyle/>
          <a:p>
            <a:r>
              <a:rPr lang="en-US" altLang="en-US" sz="900" dirty="0" smtClean="0">
                <a:solidFill>
                  <a:srgbClr val="800000"/>
                </a:solidFill>
              </a:rPr>
              <a:t>顧客毎の購買履歴</a:t>
            </a:r>
            <a:r>
              <a:rPr lang="ja-JP" altLang="en-US" sz="900" dirty="0" smtClean="0">
                <a:solidFill>
                  <a:srgbClr val="800000"/>
                </a:solidFill>
              </a:rPr>
              <a:t>や顧客の属性</a:t>
            </a:r>
            <a:r>
              <a:rPr lang="en-US" altLang="en-US" sz="900" dirty="0" smtClean="0">
                <a:solidFill>
                  <a:srgbClr val="800000"/>
                </a:solidFill>
              </a:rPr>
              <a:t>を管理し、顧客の趣味・嗜好</a:t>
            </a:r>
            <a:r>
              <a:rPr lang="ja-JP" altLang="en-US" sz="900" dirty="0" smtClean="0">
                <a:solidFill>
                  <a:srgbClr val="800000"/>
                </a:solidFill>
              </a:rPr>
              <a:t>にあわせた最適な商品やサービスを告知、提案するための仕組み。</a:t>
            </a:r>
            <a:endParaRPr kumimoji="1" lang="ja-JP" altLang="en-US" sz="900" dirty="0">
              <a:solidFill>
                <a:srgbClr val="800000"/>
              </a:solidFill>
            </a:endParaRPr>
          </a:p>
        </p:txBody>
      </p:sp>
      <p:sp>
        <p:nvSpPr>
          <p:cNvPr id="114" name="正方形/長方形 113"/>
          <p:cNvSpPr/>
          <p:nvPr/>
        </p:nvSpPr>
        <p:spPr>
          <a:xfrm>
            <a:off x="6553200" y="5085060"/>
            <a:ext cx="2324100" cy="646331"/>
          </a:xfrm>
          <a:prstGeom prst="rect">
            <a:avLst/>
          </a:prstGeom>
        </p:spPr>
        <p:txBody>
          <a:bodyPr wrap="square">
            <a:spAutoFit/>
          </a:bodyPr>
          <a:lstStyle/>
          <a:p>
            <a:r>
              <a:rPr lang="ja-JP" altLang="en-US" sz="900" dirty="0">
                <a:solidFill>
                  <a:srgbClr val="800000"/>
                </a:solidFill>
              </a:rPr>
              <a:t>商品の開発、設計、製造に至る業務に必要なデータを一元管理するシステムのこと。ある製品がどのような部品で構成しているかを表す部品表管理機能を</a:t>
            </a:r>
            <a:r>
              <a:rPr lang="ja-JP" altLang="en-US" sz="900" dirty="0" smtClean="0">
                <a:solidFill>
                  <a:srgbClr val="800000"/>
                </a:solidFill>
              </a:rPr>
              <a:t>含む</a:t>
            </a:r>
            <a:endParaRPr lang="ja-JP" altLang="en-US" sz="900" dirty="0">
              <a:solidFill>
                <a:srgbClr val="800000"/>
              </a:solidFill>
            </a:endParaRPr>
          </a:p>
        </p:txBody>
      </p:sp>
      <p:sp>
        <p:nvSpPr>
          <p:cNvPr id="115" name="正方形/長方形 114"/>
          <p:cNvSpPr/>
          <p:nvPr/>
        </p:nvSpPr>
        <p:spPr>
          <a:xfrm>
            <a:off x="7194852" y="4022996"/>
            <a:ext cx="1949148" cy="215444"/>
          </a:xfrm>
          <a:prstGeom prst="rect">
            <a:avLst/>
          </a:prstGeom>
        </p:spPr>
        <p:txBody>
          <a:bodyPr wrap="square">
            <a:spAutoFit/>
          </a:bodyPr>
          <a:lstStyle/>
          <a:p>
            <a:pPr lvl="0"/>
            <a:r>
              <a:rPr lang="en-US" altLang="ja-JP" sz="800" dirty="0" smtClean="0">
                <a:solidFill>
                  <a:srgbClr val="800000"/>
                </a:solidFill>
              </a:rPr>
              <a:t>Customer Relationship Management</a:t>
            </a:r>
            <a:endParaRPr lang="en-US" altLang="ja-JP" sz="800" dirty="0">
              <a:solidFill>
                <a:srgbClr val="800000"/>
              </a:solidFill>
            </a:endParaRPr>
          </a:p>
        </p:txBody>
      </p:sp>
      <p:sp>
        <p:nvSpPr>
          <p:cNvPr id="116" name="正方形/長方形 115"/>
          <p:cNvSpPr/>
          <p:nvPr/>
        </p:nvSpPr>
        <p:spPr>
          <a:xfrm>
            <a:off x="7194852" y="4892686"/>
            <a:ext cx="1949148" cy="215444"/>
          </a:xfrm>
          <a:prstGeom prst="rect">
            <a:avLst/>
          </a:prstGeom>
        </p:spPr>
        <p:txBody>
          <a:bodyPr wrap="square">
            <a:spAutoFit/>
          </a:bodyPr>
          <a:lstStyle/>
          <a:p>
            <a:pPr lvl="0"/>
            <a:r>
              <a:rPr lang="en-US" altLang="ja-JP" sz="800" dirty="0" smtClean="0">
                <a:solidFill>
                  <a:srgbClr val="800000"/>
                </a:solidFill>
              </a:rPr>
              <a:t>Product Data Management</a:t>
            </a:r>
            <a:endParaRPr lang="en-US" altLang="ja-JP" sz="800" dirty="0">
              <a:solidFill>
                <a:srgbClr val="800000"/>
              </a:solidFill>
            </a:endParaRPr>
          </a:p>
        </p:txBody>
      </p:sp>
      <p:sp>
        <p:nvSpPr>
          <p:cNvPr id="117" name="正方形/長方形 116"/>
          <p:cNvSpPr/>
          <p:nvPr/>
        </p:nvSpPr>
        <p:spPr>
          <a:xfrm>
            <a:off x="7199690" y="5683477"/>
            <a:ext cx="1949148" cy="215444"/>
          </a:xfrm>
          <a:prstGeom prst="rect">
            <a:avLst/>
          </a:prstGeom>
        </p:spPr>
        <p:txBody>
          <a:bodyPr wrap="square">
            <a:spAutoFit/>
          </a:bodyPr>
          <a:lstStyle/>
          <a:p>
            <a:pPr lvl="0"/>
            <a:r>
              <a:rPr lang="en-US" altLang="ja-JP" sz="800" dirty="0" smtClean="0">
                <a:solidFill>
                  <a:srgbClr val="800000"/>
                </a:solidFill>
              </a:rPr>
              <a:t>Product Life-cycle Management</a:t>
            </a:r>
            <a:endParaRPr lang="en-US" altLang="ja-JP" sz="800" dirty="0">
              <a:solidFill>
                <a:srgbClr val="800000"/>
              </a:solidFill>
            </a:endParaRPr>
          </a:p>
        </p:txBody>
      </p:sp>
      <p:sp>
        <p:nvSpPr>
          <p:cNvPr id="64" name="角丸四角形 63"/>
          <p:cNvSpPr/>
          <p:nvPr/>
        </p:nvSpPr>
        <p:spPr>
          <a:xfrm>
            <a:off x="1475656" y="2996952"/>
            <a:ext cx="792088" cy="288032"/>
          </a:xfrm>
          <a:prstGeom prst="roundRect">
            <a:avLst>
              <a:gd name="adj" fmla="val 8985"/>
            </a:avLst>
          </a:prstGeom>
          <a:solidFill>
            <a:srgbClr val="0000FF"/>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FFFFFF"/>
                </a:solidFill>
                <a:latin typeface="Arial" pitchFamily="34" charset="0"/>
                <a:ea typeface="HGP創英角ｺﾞｼｯｸUB" pitchFamily="50" charset="-128"/>
                <a:cs typeface="Arial" pitchFamily="34" charset="0"/>
              </a:rPr>
              <a:t>人事情報</a:t>
            </a:r>
            <a:endParaRPr kumimoji="1" lang="ja-JP" altLang="en-US" sz="1000" dirty="0">
              <a:solidFill>
                <a:srgbClr val="FFFFFF"/>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42176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outVertical)">
                                      <p:cBhvr>
                                        <p:cTn id="12" dur="500"/>
                                        <p:tgtEl>
                                          <p:spTgt spid="26"/>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outVertical)">
                                      <p:cBhvr>
                                        <p:cTn id="18" dur="500"/>
                                        <p:tgtEl>
                                          <p:spTgt spid="6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arn(outVertical)">
                                      <p:cBhvr>
                                        <p:cTn id="21" dur="500"/>
                                        <p:tgtEl>
                                          <p:spTgt spid="37"/>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barn(outVertical)">
                                      <p:cBhvr>
                                        <p:cTn id="24" dur="500"/>
                                        <p:tgtEl>
                                          <p:spTgt spid="87"/>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outVertical)">
                                      <p:cBhvr>
                                        <p:cTn id="27" dur="500"/>
                                        <p:tgtEl>
                                          <p:spTgt spid="59"/>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outVertical)">
                                      <p:cBhvr>
                                        <p:cTn id="33" dur="500"/>
                                        <p:tgtEl>
                                          <p:spTgt spid="38"/>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outVertical)">
                                      <p:cBhvr>
                                        <p:cTn id="36" dur="500"/>
                                        <p:tgtEl>
                                          <p:spTgt spid="36"/>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outVertical)">
                                      <p:cBhvr>
                                        <p:cTn id="39" dur="500"/>
                                        <p:tgtEl>
                                          <p:spTgt spid="27"/>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outVertical)">
                                      <p:cBhvr>
                                        <p:cTn id="42" dur="500"/>
                                        <p:tgtEl>
                                          <p:spTgt spid="40"/>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outVertical)">
                                      <p:cBhvr>
                                        <p:cTn id="45" dur="500"/>
                                        <p:tgtEl>
                                          <p:spTgt spid="41"/>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outVertical)">
                                      <p:cBhvr>
                                        <p:cTn id="48" dur="500"/>
                                        <p:tgtEl>
                                          <p:spTgt spid="42"/>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arn(outVertical)">
                                      <p:cBhvr>
                                        <p:cTn id="51" dur="500"/>
                                        <p:tgtEl>
                                          <p:spTgt spid="43"/>
                                        </p:tgtEl>
                                      </p:cBhvr>
                                    </p:animEffect>
                                  </p:childTnLst>
                                </p:cTn>
                              </p:par>
                              <p:par>
                                <p:cTn id="52" presetID="16" presetClass="entr" presetSubtype="37"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arn(outVertical)">
                                      <p:cBhvr>
                                        <p:cTn id="54" dur="500"/>
                                        <p:tgtEl>
                                          <p:spTgt spid="47"/>
                                        </p:tgtEl>
                                      </p:cBhvr>
                                    </p:animEffect>
                                  </p:childTnLst>
                                </p:cTn>
                              </p:par>
                              <p:par>
                                <p:cTn id="55" presetID="16" presetClass="entr" presetSubtype="37"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arn(outVertical)">
                                      <p:cBhvr>
                                        <p:cTn id="57" dur="500"/>
                                        <p:tgtEl>
                                          <p:spTgt spid="48"/>
                                        </p:tgtEl>
                                      </p:cBhvr>
                                    </p:animEffect>
                                  </p:childTnLst>
                                </p:cTn>
                              </p:par>
                              <p:par>
                                <p:cTn id="58" presetID="16" presetClass="entr" presetSubtype="37"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barn(outVertical)">
                                      <p:cBhvr>
                                        <p:cTn id="60" dur="500"/>
                                        <p:tgtEl>
                                          <p:spTgt spid="49"/>
                                        </p:tgtEl>
                                      </p:cBhvr>
                                    </p:animEffect>
                                  </p:childTnLst>
                                </p:cTn>
                              </p:par>
                              <p:par>
                                <p:cTn id="61" presetID="16" presetClass="entr" presetSubtype="37"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outVertical)">
                                      <p:cBhvr>
                                        <p:cTn id="63" dur="500"/>
                                        <p:tgtEl>
                                          <p:spTgt spid="50"/>
                                        </p:tgtEl>
                                      </p:cBhvr>
                                    </p:animEffect>
                                  </p:childTnLst>
                                </p:cTn>
                              </p:par>
                              <p:par>
                                <p:cTn id="64" presetID="16" presetClass="entr" presetSubtype="37"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outVertical)">
                                      <p:cBhvr>
                                        <p:cTn id="66" dur="500"/>
                                        <p:tgtEl>
                                          <p:spTgt spid="53"/>
                                        </p:tgtEl>
                                      </p:cBhvr>
                                    </p:animEffect>
                                  </p:childTnLst>
                                </p:cTn>
                              </p:par>
                              <p:par>
                                <p:cTn id="67" presetID="16" presetClass="entr" presetSubtype="37"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arn(outVertical)">
                                      <p:cBhvr>
                                        <p:cTn id="69" dur="500"/>
                                        <p:tgtEl>
                                          <p:spTgt spid="54"/>
                                        </p:tgtEl>
                                      </p:cBhvr>
                                    </p:animEffect>
                                  </p:childTnLst>
                                </p:cTn>
                              </p:par>
                              <p:par>
                                <p:cTn id="70" presetID="16" presetClass="entr" presetSubtype="37"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arn(outVertical)">
                                      <p:cBhvr>
                                        <p:cTn id="72" dur="500"/>
                                        <p:tgtEl>
                                          <p:spTgt spid="55"/>
                                        </p:tgtEl>
                                      </p:cBhvr>
                                    </p:animEffect>
                                  </p:childTnLst>
                                </p:cTn>
                              </p:par>
                              <p:par>
                                <p:cTn id="73" presetID="16" presetClass="entr" presetSubtype="37"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barn(outVertical)">
                                      <p:cBhvr>
                                        <p:cTn id="75" dur="500"/>
                                        <p:tgtEl>
                                          <p:spTgt spid="56"/>
                                        </p:tgtEl>
                                      </p:cBhvr>
                                    </p:animEffect>
                                  </p:childTnLst>
                                </p:cTn>
                              </p:par>
                              <p:par>
                                <p:cTn id="76" presetID="16" presetClass="entr" presetSubtype="37" fill="hold"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arn(outVertical)">
                                      <p:cBhvr>
                                        <p:cTn id="78" dur="500"/>
                                        <p:tgtEl>
                                          <p:spTgt spid="60"/>
                                        </p:tgtEl>
                                      </p:cBhvr>
                                    </p:animEffect>
                                  </p:childTnLst>
                                </p:cTn>
                              </p:par>
                              <p:par>
                                <p:cTn id="79" presetID="16" presetClass="entr" presetSubtype="37"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barn(outVertical)">
                                      <p:cBhvr>
                                        <p:cTn id="81" dur="500"/>
                                        <p:tgtEl>
                                          <p:spTgt spid="61"/>
                                        </p:tgtEl>
                                      </p:cBhvr>
                                    </p:animEffect>
                                  </p:childTnLst>
                                </p:cTn>
                              </p:par>
                              <p:par>
                                <p:cTn id="82" presetID="16" presetClass="entr" presetSubtype="37" fill="hold"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barn(outVertical)">
                                      <p:cBhvr>
                                        <p:cTn id="84" dur="500"/>
                                        <p:tgtEl>
                                          <p:spTgt spid="68"/>
                                        </p:tgtEl>
                                      </p:cBhvr>
                                    </p:animEffect>
                                  </p:childTnLst>
                                </p:cTn>
                              </p:par>
                              <p:par>
                                <p:cTn id="85" presetID="16" presetClass="entr" presetSubtype="37"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arn(outVertical)">
                                      <p:cBhvr>
                                        <p:cTn id="87" dur="500"/>
                                        <p:tgtEl>
                                          <p:spTgt spid="72"/>
                                        </p:tgtEl>
                                      </p:cBhvr>
                                    </p:animEffect>
                                  </p:childTnLst>
                                </p:cTn>
                              </p:par>
                              <p:par>
                                <p:cTn id="88" presetID="16" presetClass="entr" presetSubtype="37" fill="hold"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barn(outVertical)">
                                      <p:cBhvr>
                                        <p:cTn id="90" dur="500"/>
                                        <p:tgtEl>
                                          <p:spTgt spid="74"/>
                                        </p:tgtEl>
                                      </p:cBhvr>
                                    </p:animEffect>
                                  </p:childTnLst>
                                </p:cTn>
                              </p:par>
                              <p:par>
                                <p:cTn id="91" presetID="16" presetClass="entr" presetSubtype="37"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barn(outVertical)">
                                      <p:cBhvr>
                                        <p:cTn id="93" dur="500"/>
                                        <p:tgtEl>
                                          <p:spTgt spid="77"/>
                                        </p:tgtEl>
                                      </p:cBhvr>
                                    </p:animEffect>
                                  </p:childTnLst>
                                </p:cTn>
                              </p:par>
                              <p:par>
                                <p:cTn id="94" presetID="16" presetClass="entr" presetSubtype="37" fill="hold" grpId="0" nodeType="with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barn(outVertical)">
                                      <p:cBhvr>
                                        <p:cTn id="96" dur="500"/>
                                        <p:tgtEl>
                                          <p:spTgt spid="81"/>
                                        </p:tgtEl>
                                      </p:cBhvr>
                                    </p:animEffect>
                                  </p:childTnLst>
                                </p:cTn>
                              </p:par>
                              <p:par>
                                <p:cTn id="97" presetID="16" presetClass="entr" presetSubtype="37" fill="hold" grpId="0" nodeType="with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barn(outVertical)">
                                      <p:cBhvr>
                                        <p:cTn id="99" dur="500"/>
                                        <p:tgtEl>
                                          <p:spTgt spid="82"/>
                                        </p:tgtEl>
                                      </p:cBhvr>
                                    </p:animEffect>
                                  </p:childTnLst>
                                </p:cTn>
                              </p:par>
                              <p:par>
                                <p:cTn id="100" presetID="16" presetClass="entr" presetSubtype="37"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barn(outVertical)">
                                      <p:cBhvr>
                                        <p:cTn id="102" dur="500"/>
                                        <p:tgtEl>
                                          <p:spTgt spid="83"/>
                                        </p:tgtEl>
                                      </p:cBhvr>
                                    </p:animEffect>
                                  </p:childTnLst>
                                </p:cTn>
                              </p:par>
                              <p:par>
                                <p:cTn id="103" presetID="16" presetClass="entr" presetSubtype="37"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barn(outVertical)">
                                      <p:cBhvr>
                                        <p:cTn id="105" dur="500"/>
                                        <p:tgtEl>
                                          <p:spTgt spid="86"/>
                                        </p:tgtEl>
                                      </p:cBhvr>
                                    </p:animEffect>
                                  </p:childTnLst>
                                </p:cTn>
                              </p:par>
                              <p:par>
                                <p:cTn id="106" presetID="16" presetClass="entr" presetSubtype="37" fill="hold" grpId="0" nodeType="with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barn(outVertical)">
                                      <p:cBhvr>
                                        <p:cTn id="108" dur="500"/>
                                        <p:tgtEl>
                                          <p:spTgt spid="88"/>
                                        </p:tgtEl>
                                      </p:cBhvr>
                                    </p:animEffect>
                                  </p:childTnLst>
                                </p:cTn>
                              </p:par>
                              <p:par>
                                <p:cTn id="109" presetID="16" presetClass="entr" presetSubtype="37"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barn(outVertical)">
                                      <p:cBhvr>
                                        <p:cTn id="111" dur="500"/>
                                        <p:tgtEl>
                                          <p:spTgt spid="91"/>
                                        </p:tgtEl>
                                      </p:cBhvr>
                                    </p:animEffect>
                                  </p:childTnLst>
                                </p:cTn>
                              </p:par>
                              <p:par>
                                <p:cTn id="112" presetID="16" presetClass="entr" presetSubtype="37" fill="hold"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barn(outVertical)">
                                      <p:cBhvr>
                                        <p:cTn id="114" dur="500"/>
                                        <p:tgtEl>
                                          <p:spTgt spid="105"/>
                                        </p:tgtEl>
                                      </p:cBhvr>
                                    </p:animEffect>
                                  </p:childTnLst>
                                </p:cTn>
                              </p:par>
                              <p:par>
                                <p:cTn id="115" presetID="16" presetClass="entr" presetSubtype="37" fill="hold" grpId="0" nodeType="withEffect">
                                  <p:stCondLst>
                                    <p:cond delay="0"/>
                                  </p:stCondLst>
                                  <p:childTnLst>
                                    <p:set>
                                      <p:cBhvr>
                                        <p:cTn id="116" dur="1" fill="hold">
                                          <p:stCondLst>
                                            <p:cond delay="0"/>
                                          </p:stCondLst>
                                        </p:cTn>
                                        <p:tgtEl>
                                          <p:spTgt spid="111"/>
                                        </p:tgtEl>
                                        <p:attrNameLst>
                                          <p:attrName>style.visibility</p:attrName>
                                        </p:attrNameLst>
                                      </p:cBhvr>
                                      <p:to>
                                        <p:strVal val="visible"/>
                                      </p:to>
                                    </p:set>
                                    <p:animEffect transition="in" filter="barn(outVertical)">
                                      <p:cBhvr>
                                        <p:cTn id="117" dur="500"/>
                                        <p:tgtEl>
                                          <p:spTgt spid="111"/>
                                        </p:tgtEl>
                                      </p:cBhvr>
                                    </p:animEffect>
                                  </p:childTnLst>
                                </p:cTn>
                              </p:par>
                              <p:par>
                                <p:cTn id="118" presetID="16" presetClass="entr" presetSubtype="37" fill="hold" grpId="0" nodeType="with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barn(outVertical)">
                                      <p:cBhvr>
                                        <p:cTn id="120" dur="500"/>
                                        <p:tgtEl>
                                          <p:spTgt spid="6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92"/>
                                        </p:tgtEl>
                                        <p:attrNameLst>
                                          <p:attrName>style.visibility</p:attrName>
                                        </p:attrNameLst>
                                      </p:cBhvr>
                                      <p:to>
                                        <p:strVal val="visible"/>
                                      </p:to>
                                    </p:set>
                                    <p:animEffect transition="in" filter="wipe(left)">
                                      <p:cBhvr>
                                        <p:cTn id="125" dur="500"/>
                                        <p:tgtEl>
                                          <p:spTgt spid="92"/>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93"/>
                                        </p:tgtEl>
                                        <p:attrNameLst>
                                          <p:attrName>style.visibility</p:attrName>
                                        </p:attrNameLst>
                                      </p:cBhvr>
                                      <p:to>
                                        <p:strVal val="visible"/>
                                      </p:to>
                                    </p:set>
                                    <p:animEffect transition="in" filter="wipe(left)">
                                      <p:cBhvr>
                                        <p:cTn id="128" dur="500"/>
                                        <p:tgtEl>
                                          <p:spTgt spid="93"/>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94"/>
                                        </p:tgtEl>
                                        <p:attrNameLst>
                                          <p:attrName>style.visibility</p:attrName>
                                        </p:attrNameLst>
                                      </p:cBhvr>
                                      <p:to>
                                        <p:strVal val="visible"/>
                                      </p:to>
                                    </p:set>
                                    <p:animEffect transition="in" filter="wipe(left)">
                                      <p:cBhvr>
                                        <p:cTn id="131" dur="500"/>
                                        <p:tgtEl>
                                          <p:spTgt spid="94"/>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95"/>
                                        </p:tgtEl>
                                        <p:attrNameLst>
                                          <p:attrName>style.visibility</p:attrName>
                                        </p:attrNameLst>
                                      </p:cBhvr>
                                      <p:to>
                                        <p:strVal val="visible"/>
                                      </p:to>
                                    </p:set>
                                    <p:animEffect transition="in" filter="wipe(left)">
                                      <p:cBhvr>
                                        <p:cTn id="134" dur="500"/>
                                        <p:tgtEl>
                                          <p:spTgt spid="95"/>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96"/>
                                        </p:tgtEl>
                                        <p:attrNameLst>
                                          <p:attrName>style.visibility</p:attrName>
                                        </p:attrNameLst>
                                      </p:cBhvr>
                                      <p:to>
                                        <p:strVal val="visible"/>
                                      </p:to>
                                    </p:set>
                                    <p:animEffect transition="in" filter="wipe(left)">
                                      <p:cBhvr>
                                        <p:cTn id="137" dur="500"/>
                                        <p:tgtEl>
                                          <p:spTgt spid="96"/>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wipe(left)">
                                      <p:cBhvr>
                                        <p:cTn id="140" dur="500"/>
                                        <p:tgtEl>
                                          <p:spTgt spid="97"/>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wipe(left)">
                                      <p:cBhvr>
                                        <p:cTn id="143" dur="500"/>
                                        <p:tgtEl>
                                          <p:spTgt spid="98"/>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99"/>
                                        </p:tgtEl>
                                        <p:attrNameLst>
                                          <p:attrName>style.visibility</p:attrName>
                                        </p:attrNameLst>
                                      </p:cBhvr>
                                      <p:to>
                                        <p:strVal val="visible"/>
                                      </p:to>
                                    </p:set>
                                    <p:animEffect transition="in" filter="wipe(left)">
                                      <p:cBhvr>
                                        <p:cTn id="146" dur="500"/>
                                        <p:tgtEl>
                                          <p:spTgt spid="99"/>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wipe(left)">
                                      <p:cBhvr>
                                        <p:cTn id="149" dur="500"/>
                                        <p:tgtEl>
                                          <p:spTgt spid="100"/>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101"/>
                                        </p:tgtEl>
                                        <p:attrNameLst>
                                          <p:attrName>style.visibility</p:attrName>
                                        </p:attrNameLst>
                                      </p:cBhvr>
                                      <p:to>
                                        <p:strVal val="visible"/>
                                      </p:to>
                                    </p:set>
                                    <p:animEffect transition="in" filter="wipe(left)">
                                      <p:cBhvr>
                                        <p:cTn id="152" dur="500"/>
                                        <p:tgtEl>
                                          <p:spTgt spid="101"/>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102"/>
                                        </p:tgtEl>
                                        <p:attrNameLst>
                                          <p:attrName>style.visibility</p:attrName>
                                        </p:attrNameLst>
                                      </p:cBhvr>
                                      <p:to>
                                        <p:strVal val="visible"/>
                                      </p:to>
                                    </p:set>
                                    <p:animEffect transition="in" filter="wipe(left)">
                                      <p:cBhvr>
                                        <p:cTn id="155" dur="500"/>
                                        <p:tgtEl>
                                          <p:spTgt spid="102"/>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103"/>
                                        </p:tgtEl>
                                        <p:attrNameLst>
                                          <p:attrName>style.visibility</p:attrName>
                                        </p:attrNameLst>
                                      </p:cBhvr>
                                      <p:to>
                                        <p:strVal val="visible"/>
                                      </p:to>
                                    </p:set>
                                    <p:animEffect transition="in" filter="wipe(left)">
                                      <p:cBhvr>
                                        <p:cTn id="158" dur="500"/>
                                        <p:tgtEl>
                                          <p:spTgt spid="103"/>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12"/>
                                        </p:tgtEl>
                                        <p:attrNameLst>
                                          <p:attrName>style.visibility</p:attrName>
                                        </p:attrNameLst>
                                      </p:cBhvr>
                                      <p:to>
                                        <p:strVal val="visible"/>
                                      </p:to>
                                    </p:set>
                                    <p:animEffect transition="in" filter="wipe(left)">
                                      <p:cBhvr>
                                        <p:cTn id="161" dur="500"/>
                                        <p:tgtEl>
                                          <p:spTgt spid="112"/>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113"/>
                                        </p:tgtEl>
                                        <p:attrNameLst>
                                          <p:attrName>style.visibility</p:attrName>
                                        </p:attrNameLst>
                                      </p:cBhvr>
                                      <p:to>
                                        <p:strVal val="visible"/>
                                      </p:to>
                                    </p:set>
                                    <p:animEffect transition="in" filter="wipe(left)">
                                      <p:cBhvr>
                                        <p:cTn id="164" dur="500"/>
                                        <p:tgtEl>
                                          <p:spTgt spid="113"/>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114"/>
                                        </p:tgtEl>
                                        <p:attrNameLst>
                                          <p:attrName>style.visibility</p:attrName>
                                        </p:attrNameLst>
                                      </p:cBhvr>
                                      <p:to>
                                        <p:strVal val="visible"/>
                                      </p:to>
                                    </p:set>
                                    <p:animEffect transition="in" filter="wipe(left)">
                                      <p:cBhvr>
                                        <p:cTn id="167" dur="500"/>
                                        <p:tgtEl>
                                          <p:spTgt spid="114"/>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115"/>
                                        </p:tgtEl>
                                        <p:attrNameLst>
                                          <p:attrName>style.visibility</p:attrName>
                                        </p:attrNameLst>
                                      </p:cBhvr>
                                      <p:to>
                                        <p:strVal val="visible"/>
                                      </p:to>
                                    </p:set>
                                    <p:animEffect transition="in" filter="wipe(left)">
                                      <p:cBhvr>
                                        <p:cTn id="170" dur="500"/>
                                        <p:tgtEl>
                                          <p:spTgt spid="115"/>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116"/>
                                        </p:tgtEl>
                                        <p:attrNameLst>
                                          <p:attrName>style.visibility</p:attrName>
                                        </p:attrNameLst>
                                      </p:cBhvr>
                                      <p:to>
                                        <p:strVal val="visible"/>
                                      </p:to>
                                    </p:set>
                                    <p:animEffect transition="in" filter="wipe(left)">
                                      <p:cBhvr>
                                        <p:cTn id="173" dur="500"/>
                                        <p:tgtEl>
                                          <p:spTgt spid="116"/>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117"/>
                                        </p:tgtEl>
                                        <p:attrNameLst>
                                          <p:attrName>style.visibility</p:attrName>
                                        </p:attrNameLst>
                                      </p:cBhvr>
                                      <p:to>
                                        <p:strVal val="visible"/>
                                      </p:to>
                                    </p:set>
                                    <p:animEffect transition="in" filter="wipe(left)">
                                      <p:cBhvr>
                                        <p:cTn id="17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5" grpId="0" animBg="1"/>
      <p:bldP spid="66" grpId="0"/>
      <p:bldP spid="37" grpId="0" animBg="1"/>
      <p:bldP spid="87" grpId="0" animBg="1"/>
      <p:bldP spid="59" grpId="0" animBg="1"/>
      <p:bldP spid="39" grpId="0" animBg="1"/>
      <p:bldP spid="38" grpId="0" animBg="1"/>
      <p:bldP spid="36" grpId="0" animBg="1"/>
      <p:bldP spid="27" grpId="0"/>
      <p:bldP spid="40" grpId="0"/>
      <p:bldP spid="41" grpId="0"/>
      <p:bldP spid="42" grpId="0"/>
      <p:bldP spid="43" grpId="0"/>
      <p:bldP spid="81" grpId="0"/>
      <p:bldP spid="82" grpId="0" animBg="1"/>
      <p:bldP spid="83" grpId="0" animBg="1"/>
      <p:bldP spid="86" grpId="0" animBg="1"/>
      <p:bldP spid="88" grpId="0"/>
      <p:bldP spid="91" grpId="0" animBg="1"/>
      <p:bldP spid="92" grpId="0"/>
      <p:bldP spid="93" grpId="0" animBg="1"/>
      <p:bldP spid="94" grpId="0" animBg="1"/>
      <p:bldP spid="95" grpId="0" animBg="1"/>
      <p:bldP spid="96" grpId="0" animBg="1"/>
      <p:bldP spid="97" grpId="0"/>
      <p:bldP spid="98" grpId="0"/>
      <p:bldP spid="99" grpId="0"/>
      <p:bldP spid="100" grpId="0"/>
      <p:bldP spid="101" grpId="0"/>
      <p:bldP spid="102" grpId="0"/>
      <p:bldP spid="103" grpId="0"/>
      <p:bldP spid="111" grpId="0"/>
      <p:bldP spid="112" grpId="0"/>
      <p:bldP spid="113" grpId="0"/>
      <p:bldP spid="114" grpId="0"/>
      <p:bldP spid="115" grpId="0"/>
      <p:bldP spid="116" grpId="0"/>
      <p:bldP spid="117" grpId="0"/>
      <p:bldP spid="6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正方形/長方形 211"/>
          <p:cNvSpPr/>
          <p:nvPr/>
        </p:nvSpPr>
        <p:spPr>
          <a:xfrm>
            <a:off x="914400" y="1828800"/>
            <a:ext cx="3581400" cy="38862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latin typeface="Arial" pitchFamily="34" charset="0"/>
              <a:ea typeface="HGP創英角ｺﾞｼｯｸUB" pitchFamily="50" charset="-128"/>
              <a:cs typeface="Arial" pitchFamily="34" charset="0"/>
            </a:endParaRPr>
          </a:p>
        </p:txBody>
      </p:sp>
      <p:sp>
        <p:nvSpPr>
          <p:cNvPr id="276" name="正方形/長方形 275"/>
          <p:cNvSpPr/>
          <p:nvPr/>
        </p:nvSpPr>
        <p:spPr>
          <a:xfrm>
            <a:off x="2667000" y="2133600"/>
            <a:ext cx="1752600" cy="838200"/>
          </a:xfrm>
          <a:prstGeom prst="rect">
            <a:avLst/>
          </a:prstGeom>
          <a:solidFill>
            <a:srgbClr val="CCFFCC"/>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latin typeface="Arial" pitchFamily="34" charset="0"/>
              <a:ea typeface="HGP創英角ｺﾞｼｯｸUB" pitchFamily="50" charset="-128"/>
              <a:cs typeface="Arial" pitchFamily="34" charset="0"/>
            </a:endParaRPr>
          </a:p>
        </p:txBody>
      </p:sp>
      <p:sp>
        <p:nvSpPr>
          <p:cNvPr id="272" name="正方形/長方形 271"/>
          <p:cNvSpPr/>
          <p:nvPr/>
        </p:nvSpPr>
        <p:spPr>
          <a:xfrm>
            <a:off x="5788036" y="1828800"/>
            <a:ext cx="2136764" cy="2034419"/>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latin typeface="Arial" pitchFamily="34" charset="0"/>
              <a:ea typeface="HGP創英角ｺﾞｼｯｸUB" pitchFamily="50" charset="-128"/>
              <a:cs typeface="Arial" pitchFamily="34" charset="0"/>
            </a:endParaRPr>
          </a:p>
        </p:txBody>
      </p:sp>
      <p:sp>
        <p:nvSpPr>
          <p:cNvPr id="271" name="正方形/長方形 270"/>
          <p:cNvSpPr/>
          <p:nvPr/>
        </p:nvSpPr>
        <p:spPr>
          <a:xfrm>
            <a:off x="4572000" y="1828800"/>
            <a:ext cx="1143000" cy="38862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latin typeface="Arial" pitchFamily="34" charset="0"/>
              <a:ea typeface="HGP創英角ｺﾞｼｯｸUB" pitchFamily="50" charset="-128"/>
              <a:cs typeface="Arial" pitchFamily="34" charset="0"/>
            </a:endParaRPr>
          </a:p>
        </p:txBody>
      </p:sp>
      <p:cxnSp>
        <p:nvCxnSpPr>
          <p:cNvPr id="205" name="カギ線コネクタ 204"/>
          <p:cNvCxnSpPr>
            <a:stCxn id="80" idx="3"/>
            <a:endCxn id="76" idx="0"/>
          </p:cNvCxnSpPr>
          <p:nvPr/>
        </p:nvCxnSpPr>
        <p:spPr bwMode="auto">
          <a:xfrm>
            <a:off x="3124200" y="3620105"/>
            <a:ext cx="779596" cy="1028095"/>
          </a:xfrm>
          <a:prstGeom prst="bentConnector2">
            <a:avLst/>
          </a:prstGeom>
          <a:solidFill>
            <a:schemeClr val="bg1"/>
          </a:solidFill>
          <a:ln w="38100" cap="flat" cmpd="sng" algn="ctr">
            <a:solidFill>
              <a:srgbClr val="6600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p:txBody>
          <a:bodyPr/>
          <a:lstStyle/>
          <a:p>
            <a:r>
              <a:rPr kumimoji="1" lang="en-US" altLang="ja-JP" dirty="0" smtClean="0"/>
              <a:t>ERP</a:t>
            </a:r>
            <a:r>
              <a:rPr kumimoji="1" lang="ja-JP" altLang="en-US" dirty="0" smtClean="0"/>
              <a:t>と</a:t>
            </a:r>
            <a:r>
              <a:rPr kumimoji="1" lang="en-US" altLang="ja-JP" dirty="0" smtClean="0"/>
              <a:t>SCM</a:t>
            </a:r>
            <a:endParaRPr kumimoji="1" lang="ja-JP" altLang="en-US" dirty="0"/>
          </a:p>
        </p:txBody>
      </p:sp>
      <p:sp>
        <p:nvSpPr>
          <p:cNvPr id="64" name="角丸四角形 63"/>
          <p:cNvSpPr/>
          <p:nvPr/>
        </p:nvSpPr>
        <p:spPr>
          <a:xfrm>
            <a:off x="914400" y="1066800"/>
            <a:ext cx="7315200" cy="381000"/>
          </a:xfrm>
          <a:prstGeom prst="roundRect">
            <a:avLst>
              <a:gd name="adj" fmla="val 50000"/>
            </a:avLst>
          </a:prstGeom>
          <a:solidFill>
            <a:srgbClr val="0080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ja-JP" altLang="en-US" dirty="0" smtClean="0">
                <a:latin typeface="Arial" pitchFamily="34" charset="0"/>
                <a:ea typeface="HGP創英角ｺﾞｼｯｸUB" pitchFamily="50" charset="-128"/>
                <a:cs typeface="Arial" pitchFamily="34" charset="0"/>
              </a:rPr>
              <a:t>部品・材料サプライヤー</a:t>
            </a:r>
            <a:endParaRPr kumimoji="1" lang="ja-JP" altLang="en-US" dirty="0">
              <a:latin typeface="Arial" pitchFamily="34" charset="0"/>
              <a:ea typeface="HGP創英角ｺﾞｼｯｸUB" pitchFamily="50" charset="-128"/>
              <a:cs typeface="Arial" pitchFamily="34" charset="0"/>
            </a:endParaRPr>
          </a:p>
        </p:txBody>
      </p:sp>
      <p:sp>
        <p:nvSpPr>
          <p:cNvPr id="65" name="角丸四角形 64"/>
          <p:cNvSpPr/>
          <p:nvPr/>
        </p:nvSpPr>
        <p:spPr>
          <a:xfrm>
            <a:off x="914400" y="6172200"/>
            <a:ext cx="7315200" cy="381000"/>
          </a:xfrm>
          <a:prstGeom prst="roundRect">
            <a:avLst>
              <a:gd name="adj" fmla="val 50000"/>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kumimoji="1" lang="ja-JP" altLang="en-US" dirty="0" smtClean="0">
                <a:latin typeface="Arial" pitchFamily="34" charset="0"/>
                <a:ea typeface="HGP創英角ｺﾞｼｯｸUB" pitchFamily="50" charset="-128"/>
                <a:cs typeface="Arial" pitchFamily="34" charset="0"/>
              </a:rPr>
              <a:t>消費者</a:t>
            </a:r>
            <a:r>
              <a:rPr lang="ja-JP" altLang="en-US" dirty="0" smtClean="0">
                <a:latin typeface="Arial" pitchFamily="34" charset="0"/>
                <a:ea typeface="HGP創英角ｺﾞｼｯｸUB" pitchFamily="50" charset="-128"/>
                <a:cs typeface="Arial" pitchFamily="34" charset="0"/>
              </a:rPr>
              <a:t>／購入企業</a:t>
            </a:r>
            <a:endParaRPr kumimoji="1" lang="ja-JP" altLang="en-US" dirty="0">
              <a:latin typeface="Arial" pitchFamily="34" charset="0"/>
              <a:ea typeface="HGP創英角ｺﾞｼｯｸUB" pitchFamily="50" charset="-128"/>
              <a:cs typeface="Arial" pitchFamily="34" charset="0"/>
            </a:endParaRPr>
          </a:p>
        </p:txBody>
      </p:sp>
      <p:sp>
        <p:nvSpPr>
          <p:cNvPr id="6" name="正方形/長方形 5"/>
          <p:cNvSpPr/>
          <p:nvPr/>
        </p:nvSpPr>
        <p:spPr>
          <a:xfrm>
            <a:off x="2209800" y="4648200"/>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在庫引当</a:t>
            </a:r>
            <a:endParaRPr kumimoji="1" lang="ja-JP" altLang="en-US" sz="1200" dirty="0">
              <a:latin typeface="Arial" pitchFamily="34" charset="0"/>
              <a:ea typeface="HGP創英角ｺﾞｼｯｸUB" pitchFamily="50" charset="-128"/>
              <a:cs typeface="Arial" pitchFamily="34" charset="0"/>
            </a:endParaRPr>
          </a:p>
        </p:txBody>
      </p:sp>
      <p:sp>
        <p:nvSpPr>
          <p:cNvPr id="67" name="正方形/長方形 66"/>
          <p:cNvSpPr/>
          <p:nvPr/>
        </p:nvSpPr>
        <p:spPr>
          <a:xfrm>
            <a:off x="2209800" y="5213048"/>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受注処理</a:t>
            </a:r>
            <a:endParaRPr kumimoji="1" lang="ja-JP" altLang="en-US" sz="1200" dirty="0">
              <a:latin typeface="Arial" pitchFamily="34" charset="0"/>
              <a:ea typeface="HGP創英角ｺﾞｼｯｸUB" pitchFamily="50" charset="-128"/>
              <a:cs typeface="Arial" pitchFamily="34" charset="0"/>
            </a:endParaRPr>
          </a:p>
        </p:txBody>
      </p:sp>
      <p:sp>
        <p:nvSpPr>
          <p:cNvPr id="69" name="正方形/長方形 68"/>
          <p:cNvSpPr/>
          <p:nvPr/>
        </p:nvSpPr>
        <p:spPr>
          <a:xfrm>
            <a:off x="3446596" y="5213048"/>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納期回答</a:t>
            </a:r>
            <a:endParaRPr kumimoji="1" lang="ja-JP" altLang="en-US" sz="1200" dirty="0">
              <a:latin typeface="Arial" pitchFamily="34" charset="0"/>
              <a:ea typeface="HGP創英角ｺﾞｼｯｸUB" pitchFamily="50" charset="-128"/>
              <a:cs typeface="Arial" pitchFamily="34" charset="0"/>
            </a:endParaRPr>
          </a:p>
        </p:txBody>
      </p:sp>
      <p:sp>
        <p:nvSpPr>
          <p:cNvPr id="70" name="正方形/長方形 69"/>
          <p:cNvSpPr/>
          <p:nvPr/>
        </p:nvSpPr>
        <p:spPr>
          <a:xfrm>
            <a:off x="2209800" y="4061581"/>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出荷処理</a:t>
            </a:r>
            <a:endParaRPr kumimoji="1" lang="ja-JP" altLang="en-US" sz="1200" dirty="0">
              <a:latin typeface="Arial" pitchFamily="34" charset="0"/>
              <a:ea typeface="HGP創英角ｺﾞｼｯｸUB" pitchFamily="50" charset="-128"/>
              <a:cs typeface="Arial" pitchFamily="34" charset="0"/>
            </a:endParaRPr>
          </a:p>
        </p:txBody>
      </p:sp>
      <p:sp>
        <p:nvSpPr>
          <p:cNvPr id="75" name="正方形/長方形 74"/>
          <p:cNvSpPr/>
          <p:nvPr/>
        </p:nvSpPr>
        <p:spPr>
          <a:xfrm>
            <a:off x="4734079" y="3589867"/>
            <a:ext cx="914400" cy="273352"/>
          </a:xfrm>
          <a:prstGeom prst="rect">
            <a:avLst/>
          </a:prstGeom>
          <a:solidFill>
            <a:srgbClr val="3366F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販売計画</a:t>
            </a:r>
            <a:endParaRPr kumimoji="1" lang="ja-JP" altLang="en-US" sz="1200" dirty="0">
              <a:latin typeface="Arial" pitchFamily="34" charset="0"/>
              <a:ea typeface="HGP創英角ｺﾞｼｯｸUB" pitchFamily="50" charset="-128"/>
              <a:cs typeface="Arial" pitchFamily="34" charset="0"/>
            </a:endParaRPr>
          </a:p>
        </p:txBody>
      </p:sp>
      <p:sp>
        <p:nvSpPr>
          <p:cNvPr id="76" name="正方形/長方形 75"/>
          <p:cNvSpPr/>
          <p:nvPr/>
        </p:nvSpPr>
        <p:spPr>
          <a:xfrm>
            <a:off x="3446596" y="4648200"/>
            <a:ext cx="914400" cy="273352"/>
          </a:xfrm>
          <a:prstGeom prst="rect">
            <a:avLst/>
          </a:prstGeom>
          <a:solidFill>
            <a:srgbClr val="660066"/>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顧客管理</a:t>
            </a:r>
            <a:endParaRPr kumimoji="1" lang="ja-JP" altLang="en-US" sz="1200" dirty="0">
              <a:latin typeface="Arial" pitchFamily="34" charset="0"/>
              <a:ea typeface="HGP創英角ｺﾞｼｯｸUB" pitchFamily="50" charset="-128"/>
              <a:cs typeface="Arial" pitchFamily="34" charset="0"/>
            </a:endParaRPr>
          </a:p>
        </p:txBody>
      </p:sp>
      <p:sp>
        <p:nvSpPr>
          <p:cNvPr id="78" name="正方形/長方形 77"/>
          <p:cNvSpPr/>
          <p:nvPr/>
        </p:nvSpPr>
        <p:spPr>
          <a:xfrm>
            <a:off x="4730448" y="4061580"/>
            <a:ext cx="914400" cy="273352"/>
          </a:xfrm>
          <a:prstGeom prst="rect">
            <a:avLst/>
          </a:prstGeom>
          <a:solidFill>
            <a:srgbClr val="3366F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需要予測</a:t>
            </a:r>
            <a:endParaRPr kumimoji="1" lang="ja-JP" altLang="en-US" sz="1200" dirty="0">
              <a:latin typeface="Arial" pitchFamily="34" charset="0"/>
              <a:ea typeface="HGP創英角ｺﾞｼｯｸUB" pitchFamily="50" charset="-128"/>
              <a:cs typeface="Arial" pitchFamily="34" charset="0"/>
            </a:endParaRPr>
          </a:p>
        </p:txBody>
      </p:sp>
      <p:sp>
        <p:nvSpPr>
          <p:cNvPr id="80" name="正方形/長方形 79"/>
          <p:cNvSpPr/>
          <p:nvPr/>
        </p:nvSpPr>
        <p:spPr>
          <a:xfrm>
            <a:off x="2209800" y="3483429"/>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請求処理</a:t>
            </a:r>
            <a:endParaRPr kumimoji="1" lang="ja-JP" altLang="en-US" sz="1200" dirty="0">
              <a:latin typeface="Arial" pitchFamily="34" charset="0"/>
              <a:ea typeface="HGP創英角ｺﾞｼｯｸUB" pitchFamily="50" charset="-128"/>
              <a:cs typeface="Arial" pitchFamily="34" charset="0"/>
            </a:endParaRPr>
          </a:p>
        </p:txBody>
      </p:sp>
      <p:sp>
        <p:nvSpPr>
          <p:cNvPr id="84" name="正方形/長方形 83"/>
          <p:cNvSpPr/>
          <p:nvPr/>
        </p:nvSpPr>
        <p:spPr>
          <a:xfrm>
            <a:off x="4730448" y="2645229"/>
            <a:ext cx="914400" cy="273352"/>
          </a:xfrm>
          <a:prstGeom prst="rect">
            <a:avLst/>
          </a:prstGeom>
          <a:solidFill>
            <a:srgbClr val="3366F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生産日程</a:t>
            </a:r>
            <a:endParaRPr kumimoji="1" lang="ja-JP" altLang="en-US" sz="1200" dirty="0">
              <a:latin typeface="Arial" pitchFamily="34" charset="0"/>
              <a:ea typeface="HGP創英角ｺﾞｼｯｸUB" pitchFamily="50" charset="-128"/>
              <a:cs typeface="Arial" pitchFamily="34" charset="0"/>
            </a:endParaRPr>
          </a:p>
        </p:txBody>
      </p:sp>
      <p:sp>
        <p:nvSpPr>
          <p:cNvPr id="85" name="正方形/長方形 84"/>
          <p:cNvSpPr/>
          <p:nvPr/>
        </p:nvSpPr>
        <p:spPr>
          <a:xfrm>
            <a:off x="4734079" y="3124200"/>
            <a:ext cx="914400" cy="273352"/>
          </a:xfrm>
          <a:prstGeom prst="rect">
            <a:avLst/>
          </a:prstGeom>
          <a:solidFill>
            <a:srgbClr val="3366F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生産計画</a:t>
            </a:r>
            <a:endParaRPr kumimoji="1" lang="ja-JP" altLang="en-US" sz="1200" dirty="0">
              <a:latin typeface="Arial" pitchFamily="34" charset="0"/>
              <a:ea typeface="HGP創英角ｺﾞｼｯｸUB" pitchFamily="50" charset="-128"/>
              <a:cs typeface="Arial" pitchFamily="34" charset="0"/>
            </a:endParaRPr>
          </a:p>
        </p:txBody>
      </p:sp>
      <p:sp>
        <p:nvSpPr>
          <p:cNvPr id="89" name="正方形/長方形 88"/>
          <p:cNvSpPr/>
          <p:nvPr/>
        </p:nvSpPr>
        <p:spPr>
          <a:xfrm>
            <a:off x="4734079" y="2166257"/>
            <a:ext cx="914400" cy="273352"/>
          </a:xfrm>
          <a:prstGeom prst="rect">
            <a:avLst/>
          </a:prstGeom>
          <a:solidFill>
            <a:srgbClr val="3366F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調達計画</a:t>
            </a:r>
            <a:endParaRPr kumimoji="1" lang="ja-JP" altLang="en-US" sz="1200" dirty="0">
              <a:latin typeface="Arial" pitchFamily="34" charset="0"/>
              <a:ea typeface="HGP創英角ｺﾞｼｯｸUB" pitchFamily="50" charset="-128"/>
              <a:cs typeface="Arial" pitchFamily="34" charset="0"/>
            </a:endParaRPr>
          </a:p>
        </p:txBody>
      </p:sp>
      <p:sp>
        <p:nvSpPr>
          <p:cNvPr id="106" name="正方形/長方形 105"/>
          <p:cNvSpPr/>
          <p:nvPr/>
        </p:nvSpPr>
        <p:spPr>
          <a:xfrm>
            <a:off x="3462868" y="2645229"/>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生産管理</a:t>
            </a:r>
            <a:endParaRPr kumimoji="1" lang="ja-JP" altLang="en-US" sz="1200" dirty="0">
              <a:latin typeface="Arial" pitchFamily="34" charset="0"/>
              <a:ea typeface="HGP創英角ｺﾞｼｯｸUB" pitchFamily="50" charset="-128"/>
              <a:cs typeface="Arial" pitchFamily="34" charset="0"/>
            </a:endParaRPr>
          </a:p>
        </p:txBody>
      </p:sp>
      <p:sp>
        <p:nvSpPr>
          <p:cNvPr id="107" name="正方形/長方形 106"/>
          <p:cNvSpPr/>
          <p:nvPr/>
        </p:nvSpPr>
        <p:spPr>
          <a:xfrm>
            <a:off x="3462868" y="2166257"/>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調達管理</a:t>
            </a:r>
            <a:endParaRPr kumimoji="1" lang="ja-JP" altLang="en-US" sz="1200" dirty="0">
              <a:latin typeface="Arial" pitchFamily="34" charset="0"/>
              <a:ea typeface="HGP創英角ｺﾞｼｯｸUB" pitchFamily="50" charset="-128"/>
              <a:cs typeface="Arial" pitchFamily="34" charset="0"/>
            </a:endParaRPr>
          </a:p>
        </p:txBody>
      </p:sp>
      <p:cxnSp>
        <p:nvCxnSpPr>
          <p:cNvPr id="9" name="直線矢印コネクタ 8"/>
          <p:cNvCxnSpPr>
            <a:endCxn id="67" idx="2"/>
          </p:cNvCxnSpPr>
          <p:nvPr/>
        </p:nvCxnSpPr>
        <p:spPr bwMode="auto">
          <a:xfrm flipV="1">
            <a:off x="2667000" y="5486400"/>
            <a:ext cx="0" cy="685800"/>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矢印コネクタ 119"/>
          <p:cNvCxnSpPr>
            <a:stCxn id="67" idx="0"/>
            <a:endCxn id="6" idx="2"/>
          </p:cNvCxnSpPr>
          <p:nvPr/>
        </p:nvCxnSpPr>
        <p:spPr bwMode="auto">
          <a:xfrm flipV="1">
            <a:off x="2667000" y="4921552"/>
            <a:ext cx="0" cy="291496"/>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a:stCxn id="6" idx="0"/>
            <a:endCxn id="70" idx="2"/>
          </p:cNvCxnSpPr>
          <p:nvPr/>
        </p:nvCxnSpPr>
        <p:spPr bwMode="auto">
          <a:xfrm flipV="1">
            <a:off x="2667000" y="4334933"/>
            <a:ext cx="0" cy="313267"/>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カギ線コネクタ 122"/>
          <p:cNvCxnSpPr>
            <a:stCxn id="70" idx="1"/>
          </p:cNvCxnSpPr>
          <p:nvPr/>
        </p:nvCxnSpPr>
        <p:spPr bwMode="auto">
          <a:xfrm rot="10800000" flipV="1">
            <a:off x="1981200" y="4198256"/>
            <a:ext cx="228600" cy="1973943"/>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矢印コネクタ 123"/>
          <p:cNvCxnSpPr>
            <a:stCxn id="70" idx="0"/>
            <a:endCxn id="80" idx="2"/>
          </p:cNvCxnSpPr>
          <p:nvPr/>
        </p:nvCxnSpPr>
        <p:spPr bwMode="auto">
          <a:xfrm flipV="1">
            <a:off x="2667000" y="3756781"/>
            <a:ext cx="0" cy="304800"/>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カギ線コネクタ 124"/>
          <p:cNvCxnSpPr>
            <a:stCxn id="80" idx="1"/>
          </p:cNvCxnSpPr>
          <p:nvPr/>
        </p:nvCxnSpPr>
        <p:spPr bwMode="auto">
          <a:xfrm rot="10800000" flipV="1">
            <a:off x="1447800" y="3620105"/>
            <a:ext cx="762000" cy="2552094"/>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角丸四角形 118"/>
          <p:cNvSpPr/>
          <p:nvPr/>
        </p:nvSpPr>
        <p:spPr>
          <a:xfrm>
            <a:off x="1066800" y="4061580"/>
            <a:ext cx="762000" cy="273353"/>
          </a:xfrm>
          <a:prstGeom prst="roundRect">
            <a:avLst>
              <a:gd name="adj" fmla="val 50000"/>
            </a:avLst>
          </a:prstGeom>
          <a:solidFill>
            <a:srgbClr val="FF99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latin typeface="Arial" pitchFamily="34" charset="0"/>
                <a:ea typeface="HGP創英角ｺﾞｼｯｸUB" pitchFamily="50" charset="-128"/>
                <a:cs typeface="Arial" pitchFamily="34" charset="0"/>
              </a:rPr>
              <a:t>請</a:t>
            </a:r>
            <a:r>
              <a:rPr kumimoji="1" lang="en-US" altLang="ja-JP" sz="800" dirty="0" smtClean="0">
                <a:latin typeface="Arial" pitchFamily="34" charset="0"/>
                <a:ea typeface="HGP創英角ｺﾞｼｯｸUB" pitchFamily="50" charset="-128"/>
                <a:cs typeface="Arial" pitchFamily="34" charset="0"/>
              </a:rPr>
              <a:t> </a:t>
            </a:r>
            <a:r>
              <a:rPr kumimoji="1" lang="ja-JP" altLang="en-US" sz="800" dirty="0" smtClean="0">
                <a:latin typeface="Arial" pitchFamily="34" charset="0"/>
                <a:ea typeface="HGP創英角ｺﾞｼｯｸUB" pitchFamily="50" charset="-128"/>
                <a:cs typeface="Arial" pitchFamily="34" charset="0"/>
              </a:rPr>
              <a:t>求</a:t>
            </a:r>
          </a:p>
        </p:txBody>
      </p:sp>
      <p:cxnSp>
        <p:nvCxnSpPr>
          <p:cNvPr id="126" name="直線矢印コネクタ 125"/>
          <p:cNvCxnSpPr>
            <a:stCxn id="70" idx="3"/>
            <a:endCxn id="79" idx="1"/>
          </p:cNvCxnSpPr>
          <p:nvPr/>
        </p:nvCxnSpPr>
        <p:spPr bwMode="auto">
          <a:xfrm flipV="1">
            <a:off x="3124200" y="4198256"/>
            <a:ext cx="338668" cy="1"/>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線矢印コネクタ 127"/>
          <p:cNvCxnSpPr>
            <a:stCxn id="79" idx="3"/>
            <a:endCxn id="78" idx="1"/>
          </p:cNvCxnSpPr>
          <p:nvPr/>
        </p:nvCxnSpPr>
        <p:spPr bwMode="auto">
          <a:xfrm>
            <a:off x="4377268" y="4198256"/>
            <a:ext cx="353180" cy="0"/>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カギ線コネクタ 130"/>
          <p:cNvCxnSpPr>
            <a:stCxn id="69" idx="3"/>
            <a:endCxn id="78" idx="2"/>
          </p:cNvCxnSpPr>
          <p:nvPr/>
        </p:nvCxnSpPr>
        <p:spPr bwMode="auto">
          <a:xfrm flipV="1">
            <a:off x="4360996" y="4334932"/>
            <a:ext cx="826652" cy="1014792"/>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矢印コネクタ 133"/>
          <p:cNvCxnSpPr>
            <a:stCxn id="78" idx="0"/>
            <a:endCxn id="75" idx="2"/>
          </p:cNvCxnSpPr>
          <p:nvPr/>
        </p:nvCxnSpPr>
        <p:spPr bwMode="auto">
          <a:xfrm flipV="1">
            <a:off x="5187648" y="3863219"/>
            <a:ext cx="3631" cy="198361"/>
          </a:xfrm>
          <a:prstGeom prst="straightConnector1">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p:cNvCxnSpPr>
            <a:stCxn id="75" idx="0"/>
            <a:endCxn id="85" idx="2"/>
          </p:cNvCxnSpPr>
          <p:nvPr/>
        </p:nvCxnSpPr>
        <p:spPr bwMode="auto">
          <a:xfrm flipV="1">
            <a:off x="5191279" y="3397552"/>
            <a:ext cx="0" cy="192315"/>
          </a:xfrm>
          <a:prstGeom prst="straightConnector1">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線矢印コネクタ 154"/>
          <p:cNvCxnSpPr>
            <a:stCxn id="85" idx="0"/>
            <a:endCxn id="84" idx="2"/>
          </p:cNvCxnSpPr>
          <p:nvPr/>
        </p:nvCxnSpPr>
        <p:spPr bwMode="auto">
          <a:xfrm flipH="1" flipV="1">
            <a:off x="5187648" y="2918581"/>
            <a:ext cx="3631" cy="205619"/>
          </a:xfrm>
          <a:prstGeom prst="straightConnector1">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線矢印コネクタ 159"/>
          <p:cNvCxnSpPr>
            <a:stCxn id="84" idx="0"/>
            <a:endCxn id="89" idx="2"/>
          </p:cNvCxnSpPr>
          <p:nvPr/>
        </p:nvCxnSpPr>
        <p:spPr bwMode="auto">
          <a:xfrm flipV="1">
            <a:off x="5187648" y="2439609"/>
            <a:ext cx="3631" cy="205620"/>
          </a:xfrm>
          <a:prstGeom prst="straightConnector1">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角丸四角形 117"/>
          <p:cNvSpPr/>
          <p:nvPr/>
        </p:nvSpPr>
        <p:spPr>
          <a:xfrm>
            <a:off x="2286000" y="5746448"/>
            <a:ext cx="762000" cy="273352"/>
          </a:xfrm>
          <a:prstGeom prst="roundRect">
            <a:avLst>
              <a:gd name="adj" fmla="val 50000"/>
            </a:avLst>
          </a:prstGeom>
          <a:solidFill>
            <a:srgbClr val="FF99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latin typeface="Arial" pitchFamily="34" charset="0"/>
                <a:ea typeface="HGP創英角ｺﾞｼｯｸUB" pitchFamily="50" charset="-128"/>
                <a:cs typeface="Arial" pitchFamily="34" charset="0"/>
              </a:rPr>
              <a:t>注</a:t>
            </a:r>
            <a:r>
              <a:rPr kumimoji="1" lang="en-US" altLang="ja-JP" sz="800" dirty="0" smtClean="0">
                <a:latin typeface="Arial" pitchFamily="34" charset="0"/>
                <a:ea typeface="HGP創英角ｺﾞｼｯｸUB" pitchFamily="50" charset="-128"/>
                <a:cs typeface="Arial" pitchFamily="34" charset="0"/>
              </a:rPr>
              <a:t> </a:t>
            </a:r>
            <a:r>
              <a:rPr kumimoji="1" lang="ja-JP" altLang="en-US" sz="800" dirty="0" smtClean="0">
                <a:latin typeface="Arial" pitchFamily="34" charset="0"/>
                <a:ea typeface="HGP創英角ｺﾞｼｯｸUB" pitchFamily="50" charset="-128"/>
                <a:cs typeface="Arial" pitchFamily="34" charset="0"/>
              </a:rPr>
              <a:t>文</a:t>
            </a:r>
          </a:p>
        </p:txBody>
      </p:sp>
      <p:cxnSp>
        <p:nvCxnSpPr>
          <p:cNvPr id="166" name="カギ線コネクタ 165"/>
          <p:cNvCxnSpPr>
            <a:stCxn id="85" idx="3"/>
          </p:cNvCxnSpPr>
          <p:nvPr/>
        </p:nvCxnSpPr>
        <p:spPr bwMode="auto">
          <a:xfrm flipV="1">
            <a:off x="5648479" y="1447800"/>
            <a:ext cx="1742921" cy="1813076"/>
          </a:xfrm>
          <a:prstGeom prst="bentConnector2">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カギ線コネクタ 175"/>
          <p:cNvCxnSpPr>
            <a:stCxn id="84" idx="3"/>
          </p:cNvCxnSpPr>
          <p:nvPr/>
        </p:nvCxnSpPr>
        <p:spPr bwMode="auto">
          <a:xfrm flipV="1">
            <a:off x="5644848" y="1447800"/>
            <a:ext cx="1213152" cy="1334105"/>
          </a:xfrm>
          <a:prstGeom prst="bentConnector2">
            <a:avLst/>
          </a:prstGeom>
          <a:solidFill>
            <a:schemeClr val="bg1"/>
          </a:solidFill>
          <a:ln w="38100" cap="flat" cmpd="sng" algn="ctr">
            <a:solidFill>
              <a:srgbClr val="0080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カギ線コネクタ 178"/>
          <p:cNvCxnSpPr>
            <a:stCxn id="89" idx="3"/>
          </p:cNvCxnSpPr>
          <p:nvPr/>
        </p:nvCxnSpPr>
        <p:spPr bwMode="auto">
          <a:xfrm flipV="1">
            <a:off x="5648479" y="1447800"/>
            <a:ext cx="602945" cy="855133"/>
          </a:xfrm>
          <a:prstGeom prst="bentConnector2">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角丸四角形 6"/>
          <p:cNvSpPr/>
          <p:nvPr/>
        </p:nvSpPr>
        <p:spPr>
          <a:xfrm>
            <a:off x="7010400" y="3124201"/>
            <a:ext cx="762000" cy="273352"/>
          </a:xfrm>
          <a:prstGeom prst="roundRect">
            <a:avLst>
              <a:gd name="adj" fmla="val 50000"/>
            </a:avLst>
          </a:prstGeom>
          <a:solidFill>
            <a:srgbClr val="0000F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latin typeface="Arial" pitchFamily="34" charset="0"/>
                <a:ea typeface="HGP創英角ｺﾞｼｯｸUB" pitchFamily="50" charset="-128"/>
                <a:cs typeface="Arial" pitchFamily="34" charset="0"/>
              </a:rPr>
              <a:t>生産計画</a:t>
            </a:r>
          </a:p>
        </p:txBody>
      </p:sp>
      <p:sp>
        <p:nvSpPr>
          <p:cNvPr id="90" name="角丸四角形 89"/>
          <p:cNvSpPr/>
          <p:nvPr/>
        </p:nvSpPr>
        <p:spPr>
          <a:xfrm>
            <a:off x="6477000" y="2645229"/>
            <a:ext cx="762000" cy="273352"/>
          </a:xfrm>
          <a:prstGeom prst="roundRect">
            <a:avLst>
              <a:gd name="adj" fmla="val 50000"/>
            </a:avLst>
          </a:prstGeom>
          <a:solidFill>
            <a:srgbClr val="008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latin typeface="Arial" pitchFamily="34" charset="0"/>
                <a:ea typeface="HGP創英角ｺﾞｼｯｸUB" pitchFamily="50" charset="-128"/>
                <a:cs typeface="Arial" pitchFamily="34" charset="0"/>
              </a:rPr>
              <a:t>納期回答</a:t>
            </a:r>
          </a:p>
        </p:txBody>
      </p:sp>
      <p:sp>
        <p:nvSpPr>
          <p:cNvPr id="104" name="角丸四角形 103"/>
          <p:cNvSpPr/>
          <p:nvPr/>
        </p:nvSpPr>
        <p:spPr>
          <a:xfrm>
            <a:off x="5867400" y="2166257"/>
            <a:ext cx="762000" cy="273352"/>
          </a:xfrm>
          <a:prstGeom prst="roundRect">
            <a:avLst>
              <a:gd name="adj" fmla="val 50000"/>
            </a:avLst>
          </a:prstGeom>
          <a:solidFill>
            <a:srgbClr val="0000F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latin typeface="Arial" pitchFamily="34" charset="0"/>
                <a:ea typeface="HGP創英角ｺﾞｼｯｸUB" pitchFamily="50" charset="-128"/>
                <a:cs typeface="Arial" pitchFamily="34" charset="0"/>
              </a:rPr>
              <a:t>調達計画</a:t>
            </a:r>
          </a:p>
        </p:txBody>
      </p:sp>
      <p:cxnSp>
        <p:nvCxnSpPr>
          <p:cNvPr id="182" name="カギ線コネクタ 181"/>
          <p:cNvCxnSpPr>
            <a:stCxn id="89" idx="0"/>
            <a:endCxn id="107" idx="0"/>
          </p:cNvCxnSpPr>
          <p:nvPr/>
        </p:nvCxnSpPr>
        <p:spPr bwMode="auto">
          <a:xfrm rot="16200000" flipV="1">
            <a:off x="4555674" y="1530651"/>
            <a:ext cx="12700" cy="1271211"/>
          </a:xfrm>
          <a:prstGeom prst="bentConnector3">
            <a:avLst>
              <a:gd name="adj1" fmla="val 1800000"/>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矢印コネクタ 184"/>
          <p:cNvCxnSpPr>
            <a:stCxn id="107" idx="2"/>
            <a:endCxn id="106" idx="0"/>
          </p:cNvCxnSpPr>
          <p:nvPr/>
        </p:nvCxnSpPr>
        <p:spPr bwMode="auto">
          <a:xfrm>
            <a:off x="3920068" y="2439609"/>
            <a:ext cx="0" cy="205620"/>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直線矢印コネクタ 187"/>
          <p:cNvCxnSpPr>
            <a:stCxn id="84" idx="1"/>
            <a:endCxn id="106" idx="3"/>
          </p:cNvCxnSpPr>
          <p:nvPr/>
        </p:nvCxnSpPr>
        <p:spPr bwMode="auto">
          <a:xfrm flipH="1">
            <a:off x="4377268" y="2781905"/>
            <a:ext cx="353180" cy="0"/>
          </a:xfrm>
          <a:prstGeom prst="straightConnector1">
            <a:avLst/>
          </a:prstGeom>
          <a:solidFill>
            <a:schemeClr val="bg1"/>
          </a:solidFill>
          <a:ln w="38100" cap="flat" cmpd="sng" algn="ctr">
            <a:solidFill>
              <a:schemeClr val="accent5">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直線矢印コネクタ 200"/>
          <p:cNvCxnSpPr>
            <a:stCxn id="69" idx="2"/>
          </p:cNvCxnSpPr>
          <p:nvPr/>
        </p:nvCxnSpPr>
        <p:spPr bwMode="auto">
          <a:xfrm>
            <a:off x="3903796" y="5486400"/>
            <a:ext cx="6350" cy="685799"/>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正方形/長方形 78"/>
          <p:cNvSpPr/>
          <p:nvPr/>
        </p:nvSpPr>
        <p:spPr>
          <a:xfrm>
            <a:off x="3462868" y="4061580"/>
            <a:ext cx="914400" cy="273352"/>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在庫管理</a:t>
            </a:r>
            <a:endParaRPr kumimoji="1" lang="ja-JP" altLang="en-US" sz="1200" dirty="0">
              <a:latin typeface="Arial" pitchFamily="34" charset="0"/>
              <a:ea typeface="HGP創英角ｺﾞｼｯｸUB" pitchFamily="50" charset="-128"/>
              <a:cs typeface="Arial" pitchFamily="34" charset="0"/>
            </a:endParaRPr>
          </a:p>
        </p:txBody>
      </p:sp>
      <p:cxnSp>
        <p:nvCxnSpPr>
          <p:cNvPr id="242" name="直線矢印コネクタ 241"/>
          <p:cNvCxnSpPr/>
          <p:nvPr/>
        </p:nvCxnSpPr>
        <p:spPr bwMode="auto">
          <a:xfrm flipV="1">
            <a:off x="3124200" y="4921552"/>
            <a:ext cx="322396" cy="291496"/>
          </a:xfrm>
          <a:prstGeom prst="straightConnector1">
            <a:avLst/>
          </a:prstGeom>
          <a:solidFill>
            <a:schemeClr val="bg1"/>
          </a:solidFill>
          <a:ln w="38100" cap="flat" cmpd="sng" algn="ctr">
            <a:solidFill>
              <a:srgbClr val="6600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直線矢印コネクタ 247"/>
          <p:cNvCxnSpPr/>
          <p:nvPr/>
        </p:nvCxnSpPr>
        <p:spPr bwMode="auto">
          <a:xfrm>
            <a:off x="3124200" y="4921552"/>
            <a:ext cx="338668" cy="291496"/>
          </a:xfrm>
          <a:prstGeom prst="straightConnector1">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直線矢印コネクタ 255"/>
          <p:cNvCxnSpPr>
            <a:stCxn id="69" idx="0"/>
            <a:endCxn id="76" idx="2"/>
          </p:cNvCxnSpPr>
          <p:nvPr/>
        </p:nvCxnSpPr>
        <p:spPr bwMode="auto">
          <a:xfrm flipV="1">
            <a:off x="3903796" y="4921552"/>
            <a:ext cx="0" cy="291496"/>
          </a:xfrm>
          <a:prstGeom prst="straightConnector1">
            <a:avLst/>
          </a:prstGeom>
          <a:solidFill>
            <a:schemeClr val="bg1"/>
          </a:solidFill>
          <a:ln w="38100" cap="flat" cmpd="sng" algn="ctr">
            <a:solidFill>
              <a:srgbClr val="6600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直線矢印コネクタ 258"/>
          <p:cNvCxnSpPr/>
          <p:nvPr/>
        </p:nvCxnSpPr>
        <p:spPr bwMode="auto">
          <a:xfrm>
            <a:off x="3124200" y="4332989"/>
            <a:ext cx="322396" cy="315211"/>
          </a:xfrm>
          <a:prstGeom prst="straightConnector1">
            <a:avLst/>
          </a:prstGeom>
          <a:solidFill>
            <a:schemeClr val="bg1"/>
          </a:solidFill>
          <a:ln w="38100" cap="flat" cmpd="sng" algn="ctr">
            <a:solidFill>
              <a:srgbClr val="6600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テキスト ボックス 272"/>
          <p:cNvSpPr txBox="1"/>
          <p:nvPr/>
        </p:nvSpPr>
        <p:spPr>
          <a:xfrm>
            <a:off x="914400" y="1837735"/>
            <a:ext cx="712029" cy="400110"/>
          </a:xfrm>
          <a:prstGeom prst="rect">
            <a:avLst/>
          </a:prstGeom>
          <a:noFill/>
        </p:spPr>
        <p:txBody>
          <a:bodyPr wrap="none" rtlCol="0">
            <a:spAutoFit/>
          </a:bodyPr>
          <a:lstStyle/>
          <a:p>
            <a:r>
              <a:rPr kumimoji="1" lang="en-US" altLang="ja-JP" sz="2000" dirty="0" smtClean="0">
                <a:solidFill>
                  <a:srgbClr val="0000FF"/>
                </a:solidFill>
              </a:rPr>
              <a:t>ERP</a:t>
            </a:r>
            <a:endParaRPr kumimoji="1" lang="ja-JP" altLang="en-US" sz="2000" dirty="0">
              <a:solidFill>
                <a:srgbClr val="0000FF"/>
              </a:solidFill>
            </a:endParaRPr>
          </a:p>
        </p:txBody>
      </p:sp>
      <p:sp>
        <p:nvSpPr>
          <p:cNvPr id="274" name="テキスト ボックス 273"/>
          <p:cNvSpPr txBox="1"/>
          <p:nvPr/>
        </p:nvSpPr>
        <p:spPr>
          <a:xfrm>
            <a:off x="5002971" y="5334000"/>
            <a:ext cx="712029" cy="400110"/>
          </a:xfrm>
          <a:prstGeom prst="rect">
            <a:avLst/>
          </a:prstGeom>
          <a:noFill/>
        </p:spPr>
        <p:txBody>
          <a:bodyPr wrap="none" rtlCol="0">
            <a:spAutoFit/>
          </a:bodyPr>
          <a:lstStyle/>
          <a:p>
            <a:r>
              <a:rPr kumimoji="1" lang="en-US" altLang="ja-JP" sz="2000" dirty="0" smtClean="0">
                <a:solidFill>
                  <a:srgbClr val="0000FF"/>
                </a:solidFill>
              </a:rPr>
              <a:t>SCP</a:t>
            </a:r>
            <a:endParaRPr kumimoji="1" lang="ja-JP" altLang="en-US" sz="2000" dirty="0">
              <a:solidFill>
                <a:srgbClr val="0000FF"/>
              </a:solidFill>
            </a:endParaRPr>
          </a:p>
        </p:txBody>
      </p:sp>
      <p:sp>
        <p:nvSpPr>
          <p:cNvPr id="275" name="テキスト ボックス 274"/>
          <p:cNvSpPr txBox="1"/>
          <p:nvPr/>
        </p:nvSpPr>
        <p:spPr>
          <a:xfrm>
            <a:off x="5803509" y="3463109"/>
            <a:ext cx="612217" cy="400110"/>
          </a:xfrm>
          <a:prstGeom prst="rect">
            <a:avLst/>
          </a:prstGeom>
          <a:noFill/>
        </p:spPr>
        <p:txBody>
          <a:bodyPr wrap="none" rtlCol="0">
            <a:spAutoFit/>
          </a:bodyPr>
          <a:lstStyle/>
          <a:p>
            <a:r>
              <a:rPr kumimoji="1" lang="en-US" altLang="ja-JP" sz="2000" dirty="0" smtClean="0">
                <a:solidFill>
                  <a:schemeClr val="bg1"/>
                </a:solidFill>
              </a:rPr>
              <a:t>EDI</a:t>
            </a:r>
            <a:endParaRPr kumimoji="1" lang="ja-JP" altLang="en-US" sz="2000" dirty="0">
              <a:solidFill>
                <a:schemeClr val="bg1"/>
              </a:solidFill>
            </a:endParaRPr>
          </a:p>
        </p:txBody>
      </p:sp>
      <p:sp>
        <p:nvSpPr>
          <p:cNvPr id="277" name="テキスト ボックス 276"/>
          <p:cNvSpPr txBox="1"/>
          <p:nvPr/>
        </p:nvSpPr>
        <p:spPr>
          <a:xfrm>
            <a:off x="2691987" y="2362200"/>
            <a:ext cx="754609" cy="400110"/>
          </a:xfrm>
          <a:prstGeom prst="rect">
            <a:avLst/>
          </a:prstGeom>
          <a:noFill/>
        </p:spPr>
        <p:txBody>
          <a:bodyPr wrap="none" rtlCol="0">
            <a:spAutoFit/>
          </a:bodyPr>
          <a:lstStyle/>
          <a:p>
            <a:r>
              <a:rPr kumimoji="1" lang="en-US" altLang="ja-JP" sz="2000" dirty="0" smtClean="0">
                <a:solidFill>
                  <a:srgbClr val="800000"/>
                </a:solidFill>
              </a:rPr>
              <a:t>MRP</a:t>
            </a:r>
            <a:endParaRPr kumimoji="1" lang="ja-JP" altLang="en-US" sz="2000" dirty="0">
              <a:solidFill>
                <a:srgbClr val="800000"/>
              </a:solidFill>
            </a:endParaRPr>
          </a:p>
        </p:txBody>
      </p:sp>
      <p:cxnSp>
        <p:nvCxnSpPr>
          <p:cNvPr id="278" name="直線コネクタ 277"/>
          <p:cNvCxnSpPr/>
          <p:nvPr/>
        </p:nvCxnSpPr>
        <p:spPr bwMode="auto">
          <a:xfrm>
            <a:off x="8001000" y="1820500"/>
            <a:ext cx="228600"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直線コネクタ 278"/>
          <p:cNvCxnSpPr/>
          <p:nvPr/>
        </p:nvCxnSpPr>
        <p:spPr bwMode="auto">
          <a:xfrm>
            <a:off x="5788036" y="5715000"/>
            <a:ext cx="2441564" cy="0"/>
          </a:xfrm>
          <a:prstGeom prst="line">
            <a:avLst/>
          </a:prstGeom>
          <a:solidFill>
            <a:schemeClr val="bg1"/>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直線矢印コネクタ 279"/>
          <p:cNvCxnSpPr/>
          <p:nvPr/>
        </p:nvCxnSpPr>
        <p:spPr bwMode="auto">
          <a:xfrm>
            <a:off x="8077200" y="1837735"/>
            <a:ext cx="0" cy="3877265"/>
          </a:xfrm>
          <a:prstGeom prst="straightConnector1">
            <a:avLst/>
          </a:prstGeom>
          <a:solidFill>
            <a:schemeClr val="bg1"/>
          </a:solidFill>
          <a:ln w="6350" cap="flat" cmpd="sng" algn="ctr">
            <a:solidFill>
              <a:srgbClr val="8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1" name="テキスト ボックス 280"/>
          <p:cNvSpPr txBox="1"/>
          <p:nvPr/>
        </p:nvSpPr>
        <p:spPr>
          <a:xfrm>
            <a:off x="7519610" y="4521442"/>
            <a:ext cx="762000" cy="400110"/>
          </a:xfrm>
          <a:prstGeom prst="rect">
            <a:avLst/>
          </a:prstGeom>
          <a:solidFill>
            <a:schemeClr val="bg1"/>
          </a:solidFill>
        </p:spPr>
        <p:txBody>
          <a:bodyPr wrap="square" rtlCol="0">
            <a:spAutoFit/>
          </a:bodyPr>
          <a:lstStyle/>
          <a:p>
            <a:pPr algn="ctr"/>
            <a:r>
              <a:rPr kumimoji="1" lang="en-US" altLang="ja-JP" sz="2000" dirty="0" smtClean="0">
                <a:solidFill>
                  <a:srgbClr val="0000FF"/>
                </a:solidFill>
              </a:rPr>
              <a:t>SCM</a:t>
            </a:r>
            <a:endParaRPr kumimoji="1" lang="ja-JP" altLang="en-US" sz="2000" dirty="0">
              <a:solidFill>
                <a:srgbClr val="0000FF"/>
              </a:solidFill>
            </a:endParaRPr>
          </a:p>
        </p:txBody>
      </p:sp>
      <p:sp>
        <p:nvSpPr>
          <p:cNvPr id="292" name="正方形/長方形 291"/>
          <p:cNvSpPr/>
          <p:nvPr/>
        </p:nvSpPr>
        <p:spPr>
          <a:xfrm>
            <a:off x="1608189" y="2679384"/>
            <a:ext cx="914400" cy="273352"/>
          </a:xfrm>
          <a:prstGeom prst="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人事給与</a:t>
            </a:r>
            <a:endParaRPr kumimoji="1" lang="ja-JP" altLang="en-US" sz="1200" dirty="0">
              <a:latin typeface="Arial" pitchFamily="34" charset="0"/>
              <a:ea typeface="HGP創英角ｺﾞｼｯｸUB" pitchFamily="50" charset="-128"/>
              <a:cs typeface="Arial" pitchFamily="34" charset="0"/>
            </a:endParaRPr>
          </a:p>
        </p:txBody>
      </p:sp>
      <p:sp>
        <p:nvSpPr>
          <p:cNvPr id="293" name="正方形/長方形 292"/>
          <p:cNvSpPr/>
          <p:nvPr/>
        </p:nvSpPr>
        <p:spPr>
          <a:xfrm>
            <a:off x="1605530" y="2362200"/>
            <a:ext cx="914400" cy="273352"/>
          </a:xfrm>
          <a:prstGeom prst="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財務会計</a:t>
            </a:r>
            <a:endParaRPr kumimoji="1" lang="ja-JP" altLang="en-US" sz="1200" dirty="0">
              <a:latin typeface="Arial" pitchFamily="34" charset="0"/>
              <a:ea typeface="HGP創英角ｺﾞｼｯｸUB" pitchFamily="50" charset="-128"/>
              <a:cs typeface="Arial" pitchFamily="34" charset="0"/>
            </a:endParaRPr>
          </a:p>
        </p:txBody>
      </p:sp>
      <p:sp>
        <p:nvSpPr>
          <p:cNvPr id="295" name="正方形/長方形 294"/>
          <p:cNvSpPr/>
          <p:nvPr/>
        </p:nvSpPr>
        <p:spPr>
          <a:xfrm>
            <a:off x="3491880" y="3140968"/>
            <a:ext cx="914400" cy="273352"/>
          </a:xfrm>
          <a:prstGeom prst="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latin typeface="Arial" pitchFamily="34" charset="0"/>
                <a:ea typeface="HGP創英角ｺﾞｼｯｸUB" pitchFamily="50" charset="-128"/>
                <a:cs typeface="Arial" pitchFamily="34" charset="0"/>
              </a:rPr>
              <a:t>資産管理</a:t>
            </a:r>
            <a:endParaRPr kumimoji="1" lang="ja-JP" altLang="en-US" sz="1200" dirty="0">
              <a:latin typeface="Arial" pitchFamily="34" charset="0"/>
              <a:ea typeface="HGP創英角ｺﾞｼｯｸUB" pitchFamily="50" charset="-128"/>
              <a:cs typeface="Arial" pitchFamily="34" charset="0"/>
            </a:endParaRPr>
          </a:p>
        </p:txBody>
      </p:sp>
      <p:sp>
        <p:nvSpPr>
          <p:cNvPr id="296" name="テキスト ボックス 295"/>
          <p:cNvSpPr txBox="1"/>
          <p:nvPr/>
        </p:nvSpPr>
        <p:spPr>
          <a:xfrm>
            <a:off x="6317072" y="3594556"/>
            <a:ext cx="1338828" cy="215444"/>
          </a:xfrm>
          <a:prstGeom prst="rect">
            <a:avLst/>
          </a:prstGeom>
          <a:noFill/>
        </p:spPr>
        <p:txBody>
          <a:bodyPr wrap="none" rtlCol="0">
            <a:spAutoFit/>
          </a:bodyPr>
          <a:lstStyle/>
          <a:p>
            <a:r>
              <a:rPr kumimoji="1" lang="en-US" altLang="ja-JP" sz="800" dirty="0" smtClean="0">
                <a:solidFill>
                  <a:schemeClr val="bg1"/>
                </a:solidFill>
              </a:rPr>
              <a:t>Electric Data Interchange</a:t>
            </a:r>
            <a:endParaRPr kumimoji="1" lang="ja-JP" altLang="en-US" sz="800" dirty="0">
              <a:solidFill>
                <a:schemeClr val="bg1"/>
              </a:solidFill>
            </a:endParaRPr>
          </a:p>
        </p:txBody>
      </p:sp>
      <p:sp>
        <p:nvSpPr>
          <p:cNvPr id="297" name="テキスト ボックス 296"/>
          <p:cNvSpPr txBox="1"/>
          <p:nvPr/>
        </p:nvSpPr>
        <p:spPr>
          <a:xfrm>
            <a:off x="4572000" y="5715000"/>
            <a:ext cx="1205578" cy="215444"/>
          </a:xfrm>
          <a:prstGeom prst="rect">
            <a:avLst/>
          </a:prstGeom>
          <a:noFill/>
        </p:spPr>
        <p:txBody>
          <a:bodyPr wrap="none" rtlCol="0">
            <a:spAutoFit/>
          </a:bodyPr>
          <a:lstStyle/>
          <a:p>
            <a:r>
              <a:rPr kumimoji="1" lang="en-US" altLang="ja-JP" sz="800" dirty="0" smtClean="0">
                <a:solidFill>
                  <a:srgbClr val="0000FF"/>
                </a:solidFill>
              </a:rPr>
              <a:t>Supply-chain Planning </a:t>
            </a:r>
            <a:endParaRPr kumimoji="1" lang="ja-JP" altLang="en-US" sz="800" dirty="0">
              <a:solidFill>
                <a:srgbClr val="0000FF"/>
              </a:solidFill>
            </a:endParaRPr>
          </a:p>
        </p:txBody>
      </p:sp>
      <p:sp>
        <p:nvSpPr>
          <p:cNvPr id="298" name="テキスト ボックス 297"/>
          <p:cNvSpPr txBox="1"/>
          <p:nvPr/>
        </p:nvSpPr>
        <p:spPr>
          <a:xfrm>
            <a:off x="6476505" y="4921552"/>
            <a:ext cx="1704413" cy="307777"/>
          </a:xfrm>
          <a:prstGeom prst="rect">
            <a:avLst/>
          </a:prstGeom>
          <a:noFill/>
        </p:spPr>
        <p:txBody>
          <a:bodyPr wrap="none" rtlCol="0">
            <a:spAutoFit/>
          </a:bodyPr>
          <a:lstStyle/>
          <a:p>
            <a:r>
              <a:rPr kumimoji="1" lang="ja-JP" altLang="en-US" sz="1400" dirty="0" smtClean="0">
                <a:solidFill>
                  <a:srgbClr val="0000FF"/>
                </a:solidFill>
              </a:rPr>
              <a:t>商品の動きを捉える</a:t>
            </a:r>
            <a:endParaRPr kumimoji="1" lang="ja-JP" altLang="en-US" sz="1400" dirty="0">
              <a:solidFill>
                <a:srgbClr val="0000FF"/>
              </a:solidFill>
            </a:endParaRPr>
          </a:p>
        </p:txBody>
      </p:sp>
      <p:sp>
        <p:nvSpPr>
          <p:cNvPr id="299" name="テキスト ボックス 298"/>
          <p:cNvSpPr txBox="1"/>
          <p:nvPr/>
        </p:nvSpPr>
        <p:spPr>
          <a:xfrm>
            <a:off x="1568879" y="1882907"/>
            <a:ext cx="1552929" cy="307777"/>
          </a:xfrm>
          <a:prstGeom prst="rect">
            <a:avLst/>
          </a:prstGeom>
          <a:noFill/>
        </p:spPr>
        <p:txBody>
          <a:bodyPr wrap="none" rtlCol="0">
            <a:spAutoFit/>
          </a:bodyPr>
          <a:lstStyle/>
          <a:p>
            <a:r>
              <a:rPr kumimoji="1" lang="ja-JP" altLang="en-US" sz="1400" dirty="0" smtClean="0">
                <a:solidFill>
                  <a:srgbClr val="0000FF"/>
                </a:solidFill>
              </a:rPr>
              <a:t>経営資産を捉える</a:t>
            </a:r>
            <a:endParaRPr kumimoji="1" lang="ja-JP" altLang="en-US" sz="1400" dirty="0">
              <a:solidFill>
                <a:srgbClr val="0000FF"/>
              </a:solidFill>
            </a:endParaRPr>
          </a:p>
        </p:txBody>
      </p:sp>
    </p:spTree>
    <p:extLst>
      <p:ext uri="{BB962C8B-B14F-4D97-AF65-F5344CB8AC3E}">
        <p14:creationId xmlns:p14="http://schemas.microsoft.com/office/powerpoint/2010/main" val="235605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SAP</a:t>
            </a:r>
            <a:r>
              <a:rPr kumimoji="1" lang="ja-JP" altLang="en-US" dirty="0" smtClean="0"/>
              <a:t>の場合</a:t>
            </a:r>
            <a:endParaRPr kumimoji="1" lang="ja-JP" altLang="en-US" dirty="0"/>
          </a:p>
        </p:txBody>
      </p:sp>
      <p:pic>
        <p:nvPicPr>
          <p:cNvPr id="14" name="図 13" descr="SAP_Archite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80728"/>
            <a:ext cx="3744416" cy="2688491"/>
          </a:xfrm>
          <a:prstGeom prst="rect">
            <a:avLst/>
          </a:prstGeom>
          <a:ln>
            <a:noFill/>
          </a:ln>
          <a:effectLst>
            <a:outerShdw blurRad="292100" dist="139700" dir="2700000" algn="tl" rotWithShape="0">
              <a:srgbClr val="333333">
                <a:alpha val="65000"/>
              </a:srgbClr>
            </a:outerShdw>
          </a:effectLst>
        </p:spPr>
      </p:pic>
      <p:pic>
        <p:nvPicPr>
          <p:cNvPr id="8" name="図 7" descr="ref=as_li_qf_sp_asin_t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068960"/>
            <a:ext cx="5994711" cy="3426752"/>
          </a:xfrm>
          <a:prstGeom prst="rect">
            <a:avLst/>
          </a:prstGeom>
          <a:ln>
            <a:noFill/>
          </a:ln>
          <a:effectLst>
            <a:outerShdw blurRad="292100" dist="139700" dir="2700000" algn="tl" rotWithShape="0">
              <a:srgbClr val="333333">
                <a:alpha val="65000"/>
              </a:srgbClr>
            </a:outerShdw>
          </a:effectLst>
        </p:spPr>
      </p:pic>
      <p:pic>
        <p:nvPicPr>
          <p:cNvPr id="20" name="図 19" descr="imgr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581128"/>
            <a:ext cx="2520280" cy="1376206"/>
          </a:xfrm>
          <a:prstGeom prst="rect">
            <a:avLst/>
          </a:prstGeom>
        </p:spPr>
      </p:pic>
      <p:sp>
        <p:nvSpPr>
          <p:cNvPr id="21" name="テキスト ボックス 20"/>
          <p:cNvSpPr txBox="1"/>
          <p:nvPr/>
        </p:nvSpPr>
        <p:spPr>
          <a:xfrm>
            <a:off x="4513317" y="1628800"/>
            <a:ext cx="4070345" cy="923330"/>
          </a:xfrm>
          <a:prstGeom prst="rect">
            <a:avLst/>
          </a:prstGeom>
          <a:noFill/>
        </p:spPr>
        <p:txBody>
          <a:bodyPr wrap="none" rtlCol="0">
            <a:spAutoFit/>
          </a:bodyPr>
          <a:lstStyle/>
          <a:p>
            <a:pPr marL="285750" indent="-285750">
              <a:buFont typeface="Wingdings" charset="2"/>
              <a:buChar char="l"/>
            </a:pPr>
            <a:r>
              <a:rPr kumimoji="1" lang="en-US" altLang="ja-JP" dirty="0" smtClean="0"/>
              <a:t>ERP</a:t>
            </a:r>
            <a:r>
              <a:rPr kumimoji="1" lang="ja-JP" altLang="en-US" dirty="0" smtClean="0"/>
              <a:t>世界シェアの</a:t>
            </a:r>
            <a:r>
              <a:rPr kumimoji="1" lang="en-US" altLang="ja-JP" dirty="0" smtClean="0"/>
              <a:t>4</a:t>
            </a:r>
            <a:r>
              <a:rPr kumimoji="1" lang="ja-JP" altLang="en-US" dirty="0" smtClean="0"/>
              <a:t>割</a:t>
            </a:r>
          </a:p>
          <a:p>
            <a:pPr marL="285750" indent="-285750">
              <a:buFont typeface="Wingdings" charset="2"/>
              <a:buChar char="l"/>
            </a:pPr>
            <a:r>
              <a:rPr lang="ja-JP" altLang="en-US" dirty="0" smtClean="0"/>
              <a:t>広範な業務領域をカバー</a:t>
            </a:r>
          </a:p>
          <a:p>
            <a:pPr marL="285750" indent="-285750">
              <a:buFont typeface="Wingdings" charset="2"/>
              <a:buChar char="l"/>
            </a:pPr>
            <a:r>
              <a:rPr kumimoji="1" lang="ja-JP" altLang="en-US" dirty="0" smtClean="0"/>
              <a:t>モバイル・分析などの新領域もカバー</a:t>
            </a:r>
            <a:endParaRPr kumimoji="1" lang="ja-JP" altLang="en-US" dirty="0"/>
          </a:p>
        </p:txBody>
      </p:sp>
    </p:spTree>
    <p:extLst>
      <p:ext uri="{BB962C8B-B14F-4D97-AF65-F5344CB8AC3E}">
        <p14:creationId xmlns:p14="http://schemas.microsoft.com/office/powerpoint/2010/main" val="137160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SAP</a:t>
            </a:r>
            <a:r>
              <a:rPr lang="ja-JP" altLang="en-US" dirty="0" smtClean="0"/>
              <a:t>の</a:t>
            </a:r>
            <a:r>
              <a:rPr lang="en-US" altLang="en-US" dirty="0" smtClean="0"/>
              <a:t>製品ラインアップ</a:t>
            </a:r>
            <a:endParaRPr kumimoji="1" lang="ja-JP" altLang="en-US" dirty="0"/>
          </a:p>
        </p:txBody>
      </p:sp>
      <p:sp>
        <p:nvSpPr>
          <p:cNvPr id="3" name="円柱 2"/>
          <p:cNvSpPr/>
          <p:nvPr/>
        </p:nvSpPr>
        <p:spPr bwMode="gray">
          <a:xfrm>
            <a:off x="4350334" y="4773100"/>
            <a:ext cx="1539400" cy="794605"/>
          </a:xfrm>
          <a:prstGeom prst="can">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no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t" anchorCtr="0" compatLnSpc="1">
            <a:prstTxWarp prst="textNoShape">
              <a:avLst/>
            </a:prstTxWarp>
          </a:bodyPr>
          <a:lstStyle/>
          <a:p>
            <a:pPr marL="244475" marR="0" lvl="0" indent="-244475" algn="ctr" defTabSz="914400" eaLnBrk="1" fontAlgn="base" latinLnBrk="0" hangingPunct="1">
              <a:lnSpc>
                <a:spcPct val="100000"/>
              </a:lnSpc>
              <a:spcBef>
                <a:spcPct val="0"/>
              </a:spcBef>
              <a:spcAft>
                <a:spcPct val="0"/>
              </a:spcAft>
              <a:buClr>
                <a:srgbClr val="F0AB00"/>
              </a:buClr>
              <a:buSzPct val="80000"/>
              <a:buFontTx/>
              <a:buNone/>
              <a:tabLst/>
              <a:defRPr/>
            </a:pPr>
            <a:endParaRPr kumimoji="0" lang="en-US" altLang="ja-JP" sz="1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244475" marR="0" lvl="0" indent="-244475" algn="ctr" defTabSz="914400" eaLnBrk="1" fontAlgn="base" latinLnBrk="0" hangingPunct="1">
              <a:lnSpc>
                <a:spcPct val="100000"/>
              </a:lnSpc>
              <a:spcBef>
                <a:spcPct val="0"/>
              </a:spcBef>
              <a:spcAft>
                <a:spcPct val="0"/>
              </a:spcAft>
              <a:buClr>
                <a:srgbClr val="F0AB00"/>
              </a:buClr>
              <a:buSzPct val="80000"/>
              <a:buFontTx/>
              <a:buNone/>
              <a:tabLst/>
              <a:defRPr/>
            </a:pPr>
            <a:r>
              <a:rPr kumimoji="0" lang="en-US" altLang="ja-JP" sz="1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ASE,IQ</a:t>
            </a:r>
            <a:endParaRPr kumimoji="0" lang="en-US" altLang="ja-JP"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 name="Rectangle 79"/>
          <p:cNvSpPr/>
          <p:nvPr/>
        </p:nvSpPr>
        <p:spPr bwMode="auto">
          <a:xfrm>
            <a:off x="2016065" y="3293382"/>
            <a:ext cx="6438643" cy="1281067"/>
          </a:xfrm>
          <a:prstGeom prst="rect">
            <a:avLst/>
          </a:prstGeom>
          <a:solidFill>
            <a:srgbClr val="0076CB">
              <a:lumMod val="60000"/>
              <a:lumOff val="40000"/>
            </a:srgbClr>
          </a:solidFill>
          <a:ln w="10000" cap="flat" cmpd="sng" algn="ctr">
            <a:no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t" anchorCtr="0" compatLnSpc="1">
            <a:prstTxWarp prst="textNoShape">
              <a:avLst/>
            </a:prstTxWarp>
          </a:bodyPr>
          <a:lstStyle/>
          <a:p>
            <a:pPr marL="244475" marR="0" lvl="0" indent="-244475" algn="ctr" defTabSz="914400" eaLnBrk="1" fontAlgn="base" latinLnBrk="0" hangingPunct="1">
              <a:lnSpc>
                <a:spcPct val="100000"/>
              </a:lnSpc>
              <a:spcBef>
                <a:spcPct val="0"/>
              </a:spcBef>
              <a:spcAft>
                <a:spcPct val="0"/>
              </a:spcAft>
              <a:buClr>
                <a:srgbClr val="F0AB00"/>
              </a:buClr>
              <a:buSzPct val="80000"/>
              <a:buFontTx/>
              <a:buNone/>
              <a:tabLst/>
              <a:defRPr/>
            </a:pPr>
            <a:r>
              <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SAP </a:t>
            </a:r>
            <a:r>
              <a:rPr kumimoji="0" lang="en-US" altLang="ja-JP" sz="1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Business Suite</a:t>
            </a: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5" name="Rectangle 79"/>
          <p:cNvSpPr/>
          <p:nvPr/>
        </p:nvSpPr>
        <p:spPr bwMode="auto">
          <a:xfrm>
            <a:off x="2016065" y="1916816"/>
            <a:ext cx="6438643" cy="1281067"/>
          </a:xfrm>
          <a:prstGeom prst="rect">
            <a:avLst/>
          </a:prstGeom>
          <a:solidFill>
            <a:srgbClr val="F0AB00">
              <a:lumMod val="60000"/>
              <a:lumOff val="40000"/>
            </a:srgbClr>
          </a:solidFill>
          <a:ln w="10000" cap="flat" cmpd="sng" algn="ctr">
            <a:no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t" anchorCtr="0" compatLnSpc="1">
            <a:prstTxWarp prst="textNoShape">
              <a:avLst/>
            </a:prstTxWarp>
          </a:bodyPr>
          <a:lstStyle/>
          <a:p>
            <a:pPr marL="244475" marR="0" lvl="0" indent="-244475" algn="ctr" defTabSz="914400" eaLnBrk="1" fontAlgn="base" latinLnBrk="0" hangingPunct="1">
              <a:lnSpc>
                <a:spcPct val="100000"/>
              </a:lnSpc>
              <a:spcBef>
                <a:spcPct val="0"/>
              </a:spcBef>
              <a:spcAft>
                <a:spcPct val="0"/>
              </a:spcAft>
              <a:buClr>
                <a:srgbClr val="F0AB00"/>
              </a:buClr>
              <a:buSzPct val="80000"/>
              <a:buFontTx/>
              <a:buNone/>
              <a:tabLst/>
              <a:defRPr/>
            </a:pPr>
            <a:r>
              <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SAP </a:t>
            </a:r>
            <a:r>
              <a:rPr kumimoji="0" lang="en-US" altLang="ja-JP" sz="1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Business Analytics</a:t>
            </a: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grpSp>
        <p:nvGrpSpPr>
          <p:cNvPr id="6" name="グループ化 30"/>
          <p:cNvGrpSpPr/>
          <p:nvPr/>
        </p:nvGrpSpPr>
        <p:grpSpPr>
          <a:xfrm>
            <a:off x="2147466" y="2204626"/>
            <a:ext cx="6133830" cy="904097"/>
            <a:chOff x="1214414" y="2651232"/>
            <a:chExt cx="6669492" cy="857256"/>
          </a:xfrm>
        </p:grpSpPr>
        <p:sp>
          <p:nvSpPr>
            <p:cNvPr id="7" name="Rounded Rectangle 124"/>
            <p:cNvSpPr/>
            <p:nvPr/>
          </p:nvSpPr>
          <p:spPr bwMode="auto">
            <a:xfrm>
              <a:off x="1214414" y="2651232"/>
              <a:ext cx="3286148" cy="857256"/>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SAP </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EPM</a:t>
              </a:r>
              <a:b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経営管理ソリューション</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ounded Rectangle 124"/>
            <p:cNvSpPr/>
            <p:nvPr/>
          </p:nvSpPr>
          <p:spPr bwMode="auto">
            <a:xfrm>
              <a:off x="2071670"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予算計画</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ounded Rectangle 124"/>
            <p:cNvSpPr/>
            <p:nvPr/>
          </p:nvSpPr>
          <p:spPr bwMode="auto">
            <a:xfrm>
              <a:off x="2857488"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連結管理</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ounded Rectangle 124"/>
            <p:cNvSpPr/>
            <p:nvPr/>
          </p:nvSpPr>
          <p:spPr bwMode="auto">
            <a:xfrm>
              <a:off x="3643306"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収益性</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a:r>
              <a:b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分析</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Rounded Rectangle 124"/>
            <p:cNvSpPr/>
            <p:nvPr/>
          </p:nvSpPr>
          <p:spPr bwMode="auto">
            <a:xfrm>
              <a:off x="1285852"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戦略管理</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2" name="Rounded Rectangle 124"/>
            <p:cNvSpPr/>
            <p:nvPr/>
          </p:nvSpPr>
          <p:spPr bwMode="auto">
            <a:xfrm>
              <a:off x="4597758" y="2651232"/>
              <a:ext cx="3286148" cy="857256"/>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SAP </a:t>
              </a:r>
              <a:r>
                <a:rPr kumimoji="0" lang="en-US" altLang="ja-JP" sz="1100" b="1"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BusinessObjects</a:t>
              </a:r>
              <a:r>
                <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 BI</a:t>
              </a:r>
              <a:br>
                <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BI</a:t>
              </a:r>
              <a:r>
                <a:rPr kumimoji="0" lang="ja-JP" alt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フロントエンド</a:t>
              </a:r>
              <a:endPar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3" name="Rounded Rectangle 124"/>
            <p:cNvSpPr/>
            <p:nvPr/>
          </p:nvSpPr>
          <p:spPr bwMode="auto">
            <a:xfrm>
              <a:off x="5500694"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自由検索</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4" name="Rounded Rectangle 124"/>
            <p:cNvSpPr/>
            <p:nvPr/>
          </p:nvSpPr>
          <p:spPr bwMode="auto">
            <a:xfrm>
              <a:off x="6286512"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ダッシュ</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a:r>
              <a:b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ボード</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5" name="Rounded Rectangle 124"/>
            <p:cNvSpPr/>
            <p:nvPr/>
          </p:nvSpPr>
          <p:spPr bwMode="auto">
            <a:xfrm>
              <a:off x="7072330"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定型帳票</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6" name="Rounded Rectangle 124"/>
            <p:cNvSpPr/>
            <p:nvPr/>
          </p:nvSpPr>
          <p:spPr bwMode="auto">
            <a:xfrm>
              <a:off x="4714876" y="3071810"/>
              <a:ext cx="714380" cy="392607"/>
            </a:xfrm>
            <a:prstGeom prst="roundRect">
              <a:avLst>
                <a:gd name="adj" fmla="val 9259"/>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自由分析</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sp>
        <p:nvSpPr>
          <p:cNvPr id="17" name="Rounded Rectangle 124"/>
          <p:cNvSpPr/>
          <p:nvPr/>
        </p:nvSpPr>
        <p:spPr bwMode="auto">
          <a:xfrm>
            <a:off x="2147466" y="3550789"/>
            <a:ext cx="3010376" cy="904097"/>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SAP </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ERP</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nvGrpSpPr>
          <p:cNvPr id="18" name="グループ化 21"/>
          <p:cNvGrpSpPr/>
          <p:nvPr/>
        </p:nvGrpSpPr>
        <p:grpSpPr>
          <a:xfrm>
            <a:off x="5235387" y="3550789"/>
            <a:ext cx="3022220" cy="904097"/>
            <a:chOff x="4572000" y="4190067"/>
            <a:chExt cx="3071834" cy="857256"/>
          </a:xfrm>
        </p:grpSpPr>
        <p:sp>
          <p:nvSpPr>
            <p:cNvPr id="19" name="Rounded Rectangle 124"/>
            <p:cNvSpPr/>
            <p:nvPr/>
          </p:nvSpPr>
          <p:spPr bwMode="auto">
            <a:xfrm>
              <a:off x="4572000" y="4190067"/>
              <a:ext cx="714380" cy="857256"/>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SAP</a:t>
              </a:r>
              <a:b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SRM</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0" name="Rounded Rectangle 124"/>
            <p:cNvSpPr/>
            <p:nvPr/>
          </p:nvSpPr>
          <p:spPr bwMode="auto">
            <a:xfrm>
              <a:off x="5357818" y="4190067"/>
              <a:ext cx="714380" cy="857256"/>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SAP</a:t>
              </a:r>
              <a:b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SC</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M</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1" name="Rounded Rectangle 124"/>
            <p:cNvSpPr/>
            <p:nvPr/>
          </p:nvSpPr>
          <p:spPr bwMode="auto">
            <a:xfrm>
              <a:off x="6143636" y="4190067"/>
              <a:ext cx="714380" cy="857256"/>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SAP</a:t>
              </a:r>
              <a:b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CR</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M</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2" name="Rounded Rectangle 124"/>
            <p:cNvSpPr/>
            <p:nvPr/>
          </p:nvSpPr>
          <p:spPr bwMode="auto">
            <a:xfrm>
              <a:off x="6929454" y="4190067"/>
              <a:ext cx="714380" cy="857256"/>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SAP</a:t>
              </a:r>
              <a:b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PL</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M</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sp>
        <p:nvSpPr>
          <p:cNvPr id="23" name="Rounded Rectangle 124"/>
          <p:cNvSpPr/>
          <p:nvPr/>
        </p:nvSpPr>
        <p:spPr bwMode="auto">
          <a:xfrm>
            <a:off x="2213166" y="3802916"/>
            <a:ext cx="788405" cy="571734"/>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会計 </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FI/CO</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4" name="Rounded Rectangle 124"/>
          <p:cNvSpPr/>
          <p:nvPr/>
        </p:nvSpPr>
        <p:spPr bwMode="auto">
          <a:xfrm>
            <a:off x="3067272" y="3802916"/>
            <a:ext cx="459903" cy="571734"/>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人事</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a:r>
            <a:b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HR</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5" name="Rounded Rectangle 124"/>
          <p:cNvSpPr/>
          <p:nvPr/>
        </p:nvSpPr>
        <p:spPr bwMode="auto">
          <a:xfrm>
            <a:off x="3592876" y="3802916"/>
            <a:ext cx="459903" cy="571734"/>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購買</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a:r>
            <a:b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MM</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6" name="Rounded Rectangle 124"/>
          <p:cNvSpPr/>
          <p:nvPr/>
        </p:nvSpPr>
        <p:spPr bwMode="auto">
          <a:xfrm>
            <a:off x="4118479" y="3802916"/>
            <a:ext cx="459903" cy="571734"/>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生産</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a:r>
            <a:b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PP/PS</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7" name="Rounded Rectangle 124"/>
          <p:cNvSpPr/>
          <p:nvPr/>
        </p:nvSpPr>
        <p:spPr bwMode="auto">
          <a:xfrm>
            <a:off x="4644083" y="3802916"/>
            <a:ext cx="459903" cy="571734"/>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販売</a:t>
            </a: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a:r>
            <a:b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br>
            <a:r>
              <a:rPr kumimoji="0" lang="en-US" altLang="ja-JP"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SD</a:t>
            </a:r>
          </a:p>
        </p:txBody>
      </p:sp>
      <p:sp>
        <p:nvSpPr>
          <p:cNvPr id="28" name="Rounded Rectangle 124"/>
          <p:cNvSpPr/>
          <p:nvPr/>
        </p:nvSpPr>
        <p:spPr bwMode="auto">
          <a:xfrm>
            <a:off x="2410268" y="4028941"/>
            <a:ext cx="525604" cy="301366"/>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財務</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9" name="Rectangle 79"/>
          <p:cNvSpPr/>
          <p:nvPr/>
        </p:nvSpPr>
        <p:spPr bwMode="auto">
          <a:xfrm>
            <a:off x="2016065" y="1026712"/>
            <a:ext cx="6438643" cy="794605"/>
          </a:xfrm>
          <a:prstGeom prst="rect">
            <a:avLst/>
          </a:prstGeom>
          <a:solidFill>
            <a:srgbClr val="4FB81C">
              <a:lumMod val="60000"/>
              <a:lumOff val="40000"/>
            </a:srgbClr>
          </a:solidFill>
          <a:ln w="10000" cap="flat" cmpd="sng" algn="ctr">
            <a:no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t" anchorCtr="0" compatLnSpc="1">
            <a:prstTxWarp prst="textNoShape">
              <a:avLst/>
            </a:prstTxWarp>
          </a:bodyPr>
          <a:lstStyle/>
          <a:p>
            <a:pPr marL="244475" marR="0" lvl="0" indent="-244475" algn="ctr" defTabSz="914400" eaLnBrk="1" fontAlgn="base" latinLnBrk="0" hangingPunct="1">
              <a:lnSpc>
                <a:spcPct val="100000"/>
              </a:lnSpc>
              <a:spcBef>
                <a:spcPct val="0"/>
              </a:spcBef>
              <a:spcAft>
                <a:spcPct val="0"/>
              </a:spcAft>
              <a:buClr>
                <a:srgbClr val="F0AB00"/>
              </a:buClr>
              <a:buSzPct val="80000"/>
              <a:buFontTx/>
              <a:buNone/>
              <a:tabLst/>
              <a:defRPr/>
            </a:pPr>
            <a:r>
              <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SAP </a:t>
            </a:r>
            <a:r>
              <a:rPr kumimoji="0" lang="en-US" altLang="ja-JP" sz="1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rPr>
              <a:t>Mobile Solution</a:t>
            </a: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30" name="Rounded Rectangle 124"/>
          <p:cNvSpPr/>
          <p:nvPr/>
        </p:nvSpPr>
        <p:spPr bwMode="auto">
          <a:xfrm>
            <a:off x="4249880" y="1291580"/>
            <a:ext cx="1971013" cy="388475"/>
          </a:xfrm>
          <a:prstGeom prst="roundRect">
            <a:avLst>
              <a:gd name="adj" fmla="val 9259"/>
            </a:avLst>
          </a:prstGeom>
          <a:gradFill flip="none" rotWithShape="1">
            <a:gsLst>
              <a:gs pos="0">
                <a:srgbClr val="4FB81C">
                  <a:shade val="30000"/>
                  <a:satMod val="115000"/>
                </a:srgbClr>
              </a:gs>
              <a:gs pos="50000">
                <a:srgbClr val="4FB81C">
                  <a:shade val="67500"/>
                  <a:satMod val="115000"/>
                </a:srgbClr>
              </a:gs>
              <a:gs pos="100000">
                <a:srgbClr val="4FB81C">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モバイルアプリ開発基盤</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31" name="Rounded Rectangle 124"/>
          <p:cNvSpPr/>
          <p:nvPr/>
        </p:nvSpPr>
        <p:spPr bwMode="auto">
          <a:xfrm>
            <a:off x="2213166" y="1291580"/>
            <a:ext cx="1971013" cy="388475"/>
          </a:xfrm>
          <a:prstGeom prst="roundRect">
            <a:avLst>
              <a:gd name="adj" fmla="val 9259"/>
            </a:avLst>
          </a:prstGeom>
          <a:gradFill flip="none" rotWithShape="1">
            <a:gsLst>
              <a:gs pos="0">
                <a:srgbClr val="4FB81C">
                  <a:shade val="30000"/>
                  <a:satMod val="115000"/>
                </a:srgbClr>
              </a:gs>
              <a:gs pos="50000">
                <a:srgbClr val="4FB81C">
                  <a:shade val="67500"/>
                  <a:satMod val="115000"/>
                </a:srgbClr>
              </a:gs>
              <a:gs pos="100000">
                <a:srgbClr val="4FB81C">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モバイル端末管理</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32" name="Rounded Rectangle 124"/>
          <p:cNvSpPr/>
          <p:nvPr/>
        </p:nvSpPr>
        <p:spPr bwMode="auto">
          <a:xfrm>
            <a:off x="6286594" y="1291580"/>
            <a:ext cx="1971013" cy="388475"/>
          </a:xfrm>
          <a:prstGeom prst="roundRect">
            <a:avLst>
              <a:gd name="adj" fmla="val 9259"/>
            </a:avLst>
          </a:prstGeom>
          <a:gradFill flip="none" rotWithShape="1">
            <a:gsLst>
              <a:gs pos="0">
                <a:srgbClr val="4FB81C">
                  <a:shade val="30000"/>
                  <a:satMod val="115000"/>
                </a:srgbClr>
              </a:gs>
              <a:gs pos="50000">
                <a:srgbClr val="4FB81C">
                  <a:shade val="67500"/>
                  <a:satMod val="115000"/>
                </a:srgbClr>
              </a:gs>
              <a:gs pos="100000">
                <a:srgbClr val="4FB81C">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モバイルアプリケーション</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33" name="Picture 78" descr="Mobile.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73842" y="942028"/>
            <a:ext cx="878305" cy="874746"/>
          </a:xfrm>
          <a:prstGeom prst="rect">
            <a:avLst/>
          </a:prstGeom>
          <a:effectLst>
            <a:outerShdw blurRad="50800" dist="38100" dir="2700000" algn="tl" rotWithShape="0">
              <a:prstClr val="black">
                <a:alpha val="40000"/>
              </a:prstClr>
            </a:outerShdw>
          </a:effectLst>
        </p:spPr>
      </p:pic>
      <p:grpSp>
        <p:nvGrpSpPr>
          <p:cNvPr id="34" name="Group 55"/>
          <p:cNvGrpSpPr/>
          <p:nvPr/>
        </p:nvGrpSpPr>
        <p:grpSpPr>
          <a:xfrm>
            <a:off x="868844" y="3499010"/>
            <a:ext cx="888301" cy="573017"/>
            <a:chOff x="4540250" y="3629555"/>
            <a:chExt cx="4701068" cy="2206624"/>
          </a:xfrm>
          <a:effectLst>
            <a:outerShdw blurRad="50800" dist="38100" dir="2700000" algn="tl" rotWithShape="0">
              <a:prstClr val="black">
                <a:alpha val="40000"/>
              </a:prstClr>
            </a:outerShdw>
          </a:effectLst>
        </p:grpSpPr>
        <p:sp>
          <p:nvSpPr>
            <p:cNvPr id="35" name="Rounded Rectangle 56"/>
            <p:cNvSpPr/>
            <p:nvPr/>
          </p:nvSpPr>
          <p:spPr bwMode="gray">
            <a:xfrm>
              <a:off x="4540250" y="3629555"/>
              <a:ext cx="4701068" cy="2206624"/>
            </a:xfrm>
            <a:prstGeom prst="roundRect">
              <a:avLst/>
            </a:prstGeom>
            <a:solidFill>
              <a:srgbClr val="F0AB00"/>
            </a:solidFill>
            <a:ln w="12700" cmpd="sng" algn="ctr">
              <a:solidFill>
                <a:srgbClr val="F0A000"/>
              </a:solid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pitchFamily="34" charset="0"/>
              </a:endParaRPr>
            </a:p>
          </p:txBody>
        </p:sp>
        <p:sp>
          <p:nvSpPr>
            <p:cNvPr id="36" name="Rectangle 57"/>
            <p:cNvSpPr/>
            <p:nvPr/>
          </p:nvSpPr>
          <p:spPr bwMode="gray">
            <a:xfrm>
              <a:off x="4840063" y="4075216"/>
              <a:ext cx="2014743" cy="1331170"/>
            </a:xfrm>
            <a:prstGeom prst="rect">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pitchFamily="34" charset="0"/>
              </a:endParaRPr>
            </a:p>
          </p:txBody>
        </p:sp>
        <p:sp>
          <p:nvSpPr>
            <p:cNvPr id="37" name="Chevron 58"/>
            <p:cNvSpPr/>
            <p:nvPr/>
          </p:nvSpPr>
          <p:spPr bwMode="gray">
            <a:xfrm flipV="1">
              <a:off x="7024513" y="4237110"/>
              <a:ext cx="1881361" cy="492607"/>
            </a:xfrm>
            <a:prstGeom prst="chevron">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pitchFamily="34" charset="0"/>
              </a:endParaRPr>
            </a:p>
          </p:txBody>
        </p:sp>
        <p:pic>
          <p:nvPicPr>
            <p:cNvPr id="38" name="Picture 59"/>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019394" y="4243110"/>
              <a:ext cx="1689919" cy="1019365"/>
            </a:xfrm>
            <a:prstGeom prst="rect">
              <a:avLst/>
            </a:prstGeom>
            <a:solidFill>
              <a:srgbClr val="000000"/>
            </a:solidFill>
          </p:spPr>
        </p:pic>
        <p:grpSp>
          <p:nvGrpSpPr>
            <p:cNvPr id="39" name="Group 60"/>
            <p:cNvGrpSpPr/>
            <p:nvPr/>
          </p:nvGrpSpPr>
          <p:grpSpPr>
            <a:xfrm>
              <a:off x="7034289" y="4877801"/>
              <a:ext cx="1871599" cy="492607"/>
              <a:chOff x="9875903" y="4988926"/>
              <a:chExt cx="1667376" cy="492607"/>
            </a:xfrm>
          </p:grpSpPr>
          <p:sp>
            <p:nvSpPr>
              <p:cNvPr id="40" name="Chevron 61"/>
              <p:cNvSpPr/>
              <p:nvPr/>
            </p:nvSpPr>
            <p:spPr bwMode="gray">
              <a:xfrm flipV="1">
                <a:off x="9875903" y="4988926"/>
                <a:ext cx="671997" cy="492607"/>
              </a:xfrm>
              <a:prstGeom prst="chevron">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pitchFamily="34" charset="0"/>
                </a:endParaRPr>
              </a:p>
            </p:txBody>
          </p:sp>
          <p:sp>
            <p:nvSpPr>
              <p:cNvPr id="41" name="Chevron 62"/>
              <p:cNvSpPr/>
              <p:nvPr/>
            </p:nvSpPr>
            <p:spPr bwMode="gray">
              <a:xfrm flipV="1">
                <a:off x="10373592" y="4988926"/>
                <a:ext cx="671997" cy="492607"/>
              </a:xfrm>
              <a:prstGeom prst="chevron">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pitchFamily="34" charset="0"/>
                </a:endParaRPr>
              </a:p>
            </p:txBody>
          </p:sp>
          <p:sp>
            <p:nvSpPr>
              <p:cNvPr id="42" name="Chevron 63"/>
              <p:cNvSpPr/>
              <p:nvPr/>
            </p:nvSpPr>
            <p:spPr bwMode="gray">
              <a:xfrm flipV="1">
                <a:off x="10871282" y="4988926"/>
                <a:ext cx="671997" cy="492607"/>
              </a:xfrm>
              <a:prstGeom prst="chevron">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pitchFamily="34" charset="0"/>
                </a:endParaRPr>
              </a:p>
            </p:txBody>
          </p:sp>
        </p:grpSp>
      </p:grpSp>
      <p:pic>
        <p:nvPicPr>
          <p:cNvPr id="43" name="Picture 27" descr="InMemory.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3842" y="4555983"/>
            <a:ext cx="878305" cy="874746"/>
          </a:xfrm>
          <a:prstGeom prst="rect">
            <a:avLst/>
          </a:prstGeom>
          <a:effectLst>
            <a:outerShdw blurRad="50800" dist="38100" dir="2700000" algn="tl" rotWithShape="0">
              <a:prstClr val="black">
                <a:alpha val="40000"/>
              </a:prstClr>
            </a:outerShdw>
          </a:effectLst>
        </p:spPr>
      </p:pic>
      <p:grpSp>
        <p:nvGrpSpPr>
          <p:cNvPr id="44" name="Gruppieren 48"/>
          <p:cNvGrpSpPr/>
          <p:nvPr/>
        </p:nvGrpSpPr>
        <p:grpSpPr>
          <a:xfrm>
            <a:off x="873842" y="2166166"/>
            <a:ext cx="878305" cy="874746"/>
            <a:chOff x="2699493" y="2334199"/>
            <a:chExt cx="1052748" cy="1091905"/>
          </a:xfrm>
          <a:effectLst>
            <a:outerShdw blurRad="50800" dist="38100" dir="2700000" algn="tl" rotWithShape="0">
              <a:prstClr val="black">
                <a:alpha val="40000"/>
              </a:prstClr>
            </a:outerShdw>
          </a:effectLst>
        </p:grpSpPr>
        <p:pic>
          <p:nvPicPr>
            <p:cNvPr id="45" name="Picture 27" descr="InMemory.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99493" y="2334199"/>
              <a:ext cx="1052748" cy="1091905"/>
            </a:xfrm>
            <a:prstGeom prst="rect">
              <a:avLst/>
            </a:prstGeom>
          </p:spPr>
        </p:pic>
        <p:pic>
          <p:nvPicPr>
            <p:cNvPr id="46" name="Picture 34"/>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911632" y="2592193"/>
              <a:ext cx="606056" cy="522603"/>
            </a:xfrm>
            <a:prstGeom prst="rect">
              <a:avLst/>
            </a:prstGeom>
            <a:solidFill>
              <a:srgbClr val="000000"/>
            </a:solidFill>
          </p:spPr>
        </p:pic>
      </p:grpSp>
      <p:sp>
        <p:nvSpPr>
          <p:cNvPr id="47" name="テキスト ボックス 46"/>
          <p:cNvSpPr txBox="1"/>
          <p:nvPr/>
        </p:nvSpPr>
        <p:spPr>
          <a:xfrm>
            <a:off x="895870" y="1736633"/>
            <a:ext cx="835485" cy="338554"/>
          </a:xfrm>
          <a:prstGeom prst="rect">
            <a:avLst/>
          </a:prstGeom>
          <a:noFill/>
        </p:spPr>
        <p:txBody>
          <a:bodyPr wrap="none" rtlCol="0">
            <a:spAutoFit/>
          </a:bodyPr>
          <a:lstStyle/>
          <a:p>
            <a:pPr fontAlgn="base">
              <a:spcBef>
                <a:spcPct val="50000"/>
              </a:spcBef>
              <a:spcAft>
                <a:spcPct val="0"/>
              </a:spcAft>
              <a:buClr>
                <a:srgbClr val="F0AB00"/>
              </a:buClr>
              <a:buSzPct val="80000"/>
            </a:pPr>
            <a:r>
              <a:rPr kumimoji="1" lang="en-US" altLang="ja-JP" sz="1600" b="1" kern="0" dirty="0" smtClean="0">
                <a:latin typeface="Arial" pitchFamily="34" charset="0"/>
                <a:ea typeface="メイリオ" pitchFamily="50" charset="-128"/>
                <a:cs typeface="Arial" pitchFamily="34" charset="0"/>
              </a:rPr>
              <a:t>Mobile</a:t>
            </a:r>
            <a:endParaRPr kumimoji="1" lang="ja-JP" altLang="en-US" sz="1600" b="1" kern="0" dirty="0" smtClean="0">
              <a:latin typeface="Arial" pitchFamily="34" charset="0"/>
              <a:ea typeface="メイリオ" pitchFamily="50" charset="-128"/>
              <a:cs typeface="Arial" pitchFamily="34" charset="0"/>
            </a:endParaRPr>
          </a:p>
        </p:txBody>
      </p:sp>
      <p:sp>
        <p:nvSpPr>
          <p:cNvPr id="48" name="テキスト ボックス 47"/>
          <p:cNvSpPr txBox="1"/>
          <p:nvPr/>
        </p:nvSpPr>
        <p:spPr>
          <a:xfrm>
            <a:off x="796046" y="2950288"/>
            <a:ext cx="1096775" cy="338554"/>
          </a:xfrm>
          <a:prstGeom prst="rect">
            <a:avLst/>
          </a:prstGeom>
          <a:noFill/>
        </p:spPr>
        <p:txBody>
          <a:bodyPr wrap="none" rtlCol="0">
            <a:spAutoFit/>
          </a:bodyPr>
          <a:lstStyle/>
          <a:p>
            <a:pPr fontAlgn="base">
              <a:spcBef>
                <a:spcPct val="50000"/>
              </a:spcBef>
              <a:spcAft>
                <a:spcPct val="0"/>
              </a:spcAft>
              <a:buClr>
                <a:srgbClr val="F0AB00"/>
              </a:buClr>
              <a:buSzPct val="80000"/>
            </a:pPr>
            <a:r>
              <a:rPr kumimoji="1" lang="en-US" altLang="ja-JP" sz="1600" b="1" kern="0" dirty="0" smtClean="0">
                <a:latin typeface="Arial" pitchFamily="34" charset="0"/>
                <a:ea typeface="メイリオ" pitchFamily="50" charset="-128"/>
                <a:cs typeface="Arial" pitchFamily="34" charset="0"/>
              </a:rPr>
              <a:t>Analytics</a:t>
            </a:r>
            <a:endParaRPr kumimoji="1" lang="ja-JP" altLang="en-US" sz="1600" b="1" kern="0" dirty="0" smtClean="0">
              <a:latin typeface="Arial" pitchFamily="34" charset="0"/>
              <a:ea typeface="メイリオ" pitchFamily="50" charset="-128"/>
              <a:cs typeface="Arial" pitchFamily="34" charset="0"/>
            </a:endParaRPr>
          </a:p>
        </p:txBody>
      </p:sp>
      <p:sp>
        <p:nvSpPr>
          <p:cNvPr id="49" name="テキスト ボックス 48"/>
          <p:cNvSpPr txBox="1"/>
          <p:nvPr/>
        </p:nvSpPr>
        <p:spPr>
          <a:xfrm>
            <a:off x="664645" y="4092463"/>
            <a:ext cx="1301959" cy="338554"/>
          </a:xfrm>
          <a:prstGeom prst="rect">
            <a:avLst/>
          </a:prstGeom>
          <a:noFill/>
        </p:spPr>
        <p:txBody>
          <a:bodyPr wrap="none" rtlCol="0">
            <a:spAutoFit/>
          </a:bodyPr>
          <a:lstStyle/>
          <a:p>
            <a:pPr fontAlgn="base">
              <a:spcBef>
                <a:spcPct val="50000"/>
              </a:spcBef>
              <a:spcAft>
                <a:spcPct val="0"/>
              </a:spcAft>
              <a:buClr>
                <a:srgbClr val="F0AB00"/>
              </a:buClr>
              <a:buSzPct val="80000"/>
            </a:pPr>
            <a:r>
              <a:rPr kumimoji="1" lang="en-US" altLang="ja-JP" sz="1600" b="1" kern="0" dirty="0" smtClean="0">
                <a:latin typeface="Arial" pitchFamily="34" charset="0"/>
                <a:ea typeface="メイリオ" pitchFamily="50" charset="-128"/>
                <a:cs typeface="Arial" pitchFamily="34" charset="0"/>
              </a:rPr>
              <a:t>Application</a:t>
            </a:r>
            <a:endParaRPr kumimoji="1" lang="ja-JP" altLang="en-US" sz="1600" b="1" kern="0" dirty="0" smtClean="0">
              <a:latin typeface="Arial" pitchFamily="34" charset="0"/>
              <a:ea typeface="メイリオ" pitchFamily="50" charset="-128"/>
              <a:cs typeface="Arial" pitchFamily="34" charset="0"/>
            </a:endParaRPr>
          </a:p>
        </p:txBody>
      </p:sp>
      <p:sp>
        <p:nvSpPr>
          <p:cNvPr id="50" name="雲 49"/>
          <p:cNvSpPr/>
          <p:nvPr/>
        </p:nvSpPr>
        <p:spPr bwMode="gray">
          <a:xfrm>
            <a:off x="6052082" y="4685277"/>
            <a:ext cx="2430916" cy="927039"/>
          </a:xfrm>
          <a:prstGeom prst="cloud">
            <a:avLst/>
          </a:prstGeom>
          <a:solidFill>
            <a:srgbClr val="666666">
              <a:lumMod val="40000"/>
              <a:lumOff val="60000"/>
            </a:srgbClr>
          </a:solidFill>
          <a:ln w="6350" algn="ctr">
            <a:noFill/>
            <a:miter lim="800000"/>
            <a:headEnd/>
            <a:tailEnd/>
          </a:ln>
          <a:effectLst/>
          <a:scene3d>
            <a:camera prst="orthographicFront">
              <a:rot lat="0" lon="0" rev="0"/>
            </a:camera>
            <a:lightRig rig="contrasting" dir="t">
              <a:rot lat="0" lon="0" rev="7800000"/>
            </a:lightRig>
          </a:scene3d>
          <a:sp3d>
            <a:bevelT w="139700" h="1397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grpSp>
        <p:nvGrpSpPr>
          <p:cNvPr id="51" name="グループ化 59"/>
          <p:cNvGrpSpPr/>
          <p:nvPr/>
        </p:nvGrpSpPr>
        <p:grpSpPr>
          <a:xfrm>
            <a:off x="6774786" y="4696429"/>
            <a:ext cx="958450" cy="595954"/>
            <a:chOff x="3815602" y="2337892"/>
            <a:chExt cx="1310802" cy="727217"/>
          </a:xfrm>
          <a:effectLst>
            <a:outerShdw blurRad="50800" dist="38100" dir="2700000" algn="tl" rotWithShape="0">
              <a:prstClr val="black">
                <a:alpha val="40000"/>
              </a:prstClr>
            </a:outerShdw>
          </a:effectLst>
        </p:grpSpPr>
        <p:sp>
          <p:nvSpPr>
            <p:cNvPr id="52" name="Rounded Rectangle 264"/>
            <p:cNvSpPr/>
            <p:nvPr/>
          </p:nvSpPr>
          <p:spPr bwMode="gray">
            <a:xfrm>
              <a:off x="3815602" y="2337892"/>
              <a:ext cx="1310802" cy="727217"/>
            </a:xfrm>
            <a:custGeom>
              <a:avLst/>
              <a:gdLst>
                <a:gd name="connsiteX0" fmla="*/ 0 w 2925548"/>
                <a:gd name="connsiteY0" fmla="*/ 253791 h 844505"/>
                <a:gd name="connsiteX1" fmla="*/ 253791 w 2925548"/>
                <a:gd name="connsiteY1" fmla="*/ 0 h 844505"/>
                <a:gd name="connsiteX2" fmla="*/ 2671757 w 2925548"/>
                <a:gd name="connsiteY2" fmla="*/ 0 h 844505"/>
                <a:gd name="connsiteX3" fmla="*/ 2925548 w 2925548"/>
                <a:gd name="connsiteY3" fmla="*/ 253791 h 844505"/>
                <a:gd name="connsiteX4" fmla="*/ 2925548 w 2925548"/>
                <a:gd name="connsiteY4" fmla="*/ 590714 h 844505"/>
                <a:gd name="connsiteX5" fmla="*/ 2671757 w 2925548"/>
                <a:gd name="connsiteY5" fmla="*/ 844505 h 844505"/>
                <a:gd name="connsiteX6" fmla="*/ 253791 w 2925548"/>
                <a:gd name="connsiteY6" fmla="*/ 844505 h 844505"/>
                <a:gd name="connsiteX7" fmla="*/ 0 w 2925548"/>
                <a:gd name="connsiteY7" fmla="*/ 590714 h 844505"/>
                <a:gd name="connsiteX8" fmla="*/ 0 w 2925548"/>
                <a:gd name="connsiteY8" fmla="*/ 253791 h 844505"/>
                <a:gd name="connsiteX0" fmla="*/ 0 w 2925548"/>
                <a:gd name="connsiteY0" fmla="*/ 346886 h 937600"/>
                <a:gd name="connsiteX1" fmla="*/ 406717 w 2925548"/>
                <a:gd name="connsiteY1" fmla="*/ 0 h 937600"/>
                <a:gd name="connsiteX2" fmla="*/ 2671757 w 2925548"/>
                <a:gd name="connsiteY2" fmla="*/ 93095 h 937600"/>
                <a:gd name="connsiteX3" fmla="*/ 2925548 w 2925548"/>
                <a:gd name="connsiteY3" fmla="*/ 346886 h 937600"/>
                <a:gd name="connsiteX4" fmla="*/ 2925548 w 2925548"/>
                <a:gd name="connsiteY4" fmla="*/ 683809 h 937600"/>
                <a:gd name="connsiteX5" fmla="*/ 2671757 w 2925548"/>
                <a:gd name="connsiteY5" fmla="*/ 937600 h 937600"/>
                <a:gd name="connsiteX6" fmla="*/ 253791 w 2925548"/>
                <a:gd name="connsiteY6" fmla="*/ 937600 h 937600"/>
                <a:gd name="connsiteX7" fmla="*/ 0 w 2925548"/>
                <a:gd name="connsiteY7" fmla="*/ 683809 h 937600"/>
                <a:gd name="connsiteX8" fmla="*/ 0 w 2925548"/>
                <a:gd name="connsiteY8" fmla="*/ 346886 h 937600"/>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65307 h 956021"/>
                <a:gd name="connsiteX1" fmla="*/ 406717 w 2925548"/>
                <a:gd name="connsiteY1" fmla="*/ 18421 h 956021"/>
                <a:gd name="connsiteX2" fmla="*/ 1602402 w 2925548"/>
                <a:gd name="connsiteY2" fmla="*/ 51671 h 956021"/>
                <a:gd name="connsiteX3" fmla="*/ 2127671 w 2925548"/>
                <a:gd name="connsiteY3" fmla="*/ 84919 h 956021"/>
                <a:gd name="connsiteX4" fmla="*/ 2671757 w 2925548"/>
                <a:gd name="connsiteY4" fmla="*/ 111516 h 956021"/>
                <a:gd name="connsiteX5" fmla="*/ 2925548 w 2925548"/>
                <a:gd name="connsiteY5" fmla="*/ 365307 h 956021"/>
                <a:gd name="connsiteX6" fmla="*/ 2925548 w 2925548"/>
                <a:gd name="connsiteY6" fmla="*/ 702230 h 956021"/>
                <a:gd name="connsiteX7" fmla="*/ 2671757 w 2925548"/>
                <a:gd name="connsiteY7" fmla="*/ 956021 h 956021"/>
                <a:gd name="connsiteX8" fmla="*/ 253791 w 2925548"/>
                <a:gd name="connsiteY8" fmla="*/ 956021 h 956021"/>
                <a:gd name="connsiteX9" fmla="*/ 0 w 2925548"/>
                <a:gd name="connsiteY9" fmla="*/ 702230 h 956021"/>
                <a:gd name="connsiteX10" fmla="*/ 0 w 2925548"/>
                <a:gd name="connsiteY10" fmla="*/ 365307 h 956021"/>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366823 w 2925548"/>
                <a:gd name="connsiteY2" fmla="*/ 5865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58260 h 1548974"/>
                <a:gd name="connsiteX1" fmla="*/ 106383 w 2925548"/>
                <a:gd name="connsiteY1" fmla="*/ 711121 h 1548974"/>
                <a:gd name="connsiteX2" fmla="*/ 366823 w 2925548"/>
                <a:gd name="connsiteY2" fmla="*/ 598074 h 1548974"/>
                <a:gd name="connsiteX3" fmla="*/ 970750 w 2925548"/>
                <a:gd name="connsiteY3" fmla="*/ 285544 h 1548974"/>
                <a:gd name="connsiteX4" fmla="*/ 2127671 w 2925548"/>
                <a:gd name="connsiteY4" fmla="*/ 677872 h 1548974"/>
                <a:gd name="connsiteX5" fmla="*/ 2671757 w 2925548"/>
                <a:gd name="connsiteY5" fmla="*/ 704469 h 1548974"/>
                <a:gd name="connsiteX6" fmla="*/ 2925548 w 2925548"/>
                <a:gd name="connsiteY6" fmla="*/ 958260 h 1548974"/>
                <a:gd name="connsiteX7" fmla="*/ 2925548 w 2925548"/>
                <a:gd name="connsiteY7" fmla="*/ 1295183 h 1548974"/>
                <a:gd name="connsiteX8" fmla="*/ 2671757 w 2925548"/>
                <a:gd name="connsiteY8" fmla="*/ 1548974 h 1548974"/>
                <a:gd name="connsiteX9" fmla="*/ 253791 w 2925548"/>
                <a:gd name="connsiteY9" fmla="*/ 1548974 h 1548974"/>
                <a:gd name="connsiteX10" fmla="*/ 0 w 2925548"/>
                <a:gd name="connsiteY10" fmla="*/ 1295183 h 1548974"/>
                <a:gd name="connsiteX11" fmla="*/ 0 w 2925548"/>
                <a:gd name="connsiteY11" fmla="*/ 958260 h 1548974"/>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55498"/>
                <a:gd name="connsiteY0" fmla="*/ 991397 h 1582111"/>
                <a:gd name="connsiteX1" fmla="*/ 373133 w 2955498"/>
                <a:gd name="connsiteY1" fmla="*/ 631211 h 1582111"/>
                <a:gd name="connsiteX2" fmla="*/ 977060 w 2955498"/>
                <a:gd name="connsiteY2" fmla="*/ 318681 h 1582111"/>
                <a:gd name="connsiteX3" fmla="*/ 2187173 w 2955498"/>
                <a:gd name="connsiteY3" fmla="*/ 711009 h 1582111"/>
                <a:gd name="connsiteX4" fmla="*/ 2931858 w 2955498"/>
                <a:gd name="connsiteY4" fmla="*/ 991397 h 1582111"/>
                <a:gd name="connsiteX5" fmla="*/ 2931858 w 2955498"/>
                <a:gd name="connsiteY5" fmla="*/ 1328320 h 1582111"/>
                <a:gd name="connsiteX6" fmla="*/ 2678067 w 2955498"/>
                <a:gd name="connsiteY6" fmla="*/ 1582111 h 1582111"/>
                <a:gd name="connsiteX7" fmla="*/ 260101 w 2955498"/>
                <a:gd name="connsiteY7" fmla="*/ 1582111 h 1582111"/>
                <a:gd name="connsiteX8" fmla="*/ 6310 w 2955498"/>
                <a:gd name="connsiteY8" fmla="*/ 1328320 h 1582111"/>
                <a:gd name="connsiteX9" fmla="*/ 6310 w 2955498"/>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0 w 2956257"/>
                <a:gd name="connsiteY0" fmla="*/ 1328320 h 1582111"/>
                <a:gd name="connsiteX1" fmla="*/ 366823 w 2956257"/>
                <a:gd name="connsiteY1" fmla="*/ 631211 h 1582111"/>
                <a:gd name="connsiteX2" fmla="*/ 970750 w 2956257"/>
                <a:gd name="connsiteY2" fmla="*/ 318681 h 1582111"/>
                <a:gd name="connsiteX3" fmla="*/ 2180863 w 2956257"/>
                <a:gd name="connsiteY3" fmla="*/ 711009 h 1582111"/>
                <a:gd name="connsiteX4" fmla="*/ 2925548 w 2956257"/>
                <a:gd name="connsiteY4" fmla="*/ 991397 h 1582111"/>
                <a:gd name="connsiteX5" fmla="*/ 2925548 w 2956257"/>
                <a:gd name="connsiteY5" fmla="*/ 1328320 h 1582111"/>
                <a:gd name="connsiteX6" fmla="*/ 2671757 w 2956257"/>
                <a:gd name="connsiteY6" fmla="*/ 1582111 h 1582111"/>
                <a:gd name="connsiteX7" fmla="*/ 253791 w 2956257"/>
                <a:gd name="connsiteY7" fmla="*/ 1582111 h 1582111"/>
                <a:gd name="connsiteX8" fmla="*/ 0 w 2956257"/>
                <a:gd name="connsiteY8" fmla="*/ 1328320 h 1582111"/>
                <a:gd name="connsiteX0" fmla="*/ 21560 w 2977817"/>
                <a:gd name="connsiteY0" fmla="*/ 1328320 h 1582111"/>
                <a:gd name="connsiteX1" fmla="*/ 388383 w 2977817"/>
                <a:gd name="connsiteY1" fmla="*/ 631211 h 1582111"/>
                <a:gd name="connsiteX2" fmla="*/ 992310 w 2977817"/>
                <a:gd name="connsiteY2" fmla="*/ 318681 h 1582111"/>
                <a:gd name="connsiteX3" fmla="*/ 2202423 w 2977817"/>
                <a:gd name="connsiteY3" fmla="*/ 711009 h 1582111"/>
                <a:gd name="connsiteX4" fmla="*/ 2947108 w 2977817"/>
                <a:gd name="connsiteY4" fmla="*/ 991397 h 1582111"/>
                <a:gd name="connsiteX5" fmla="*/ 2947108 w 2977817"/>
                <a:gd name="connsiteY5" fmla="*/ 1328320 h 1582111"/>
                <a:gd name="connsiteX6" fmla="*/ 2693317 w 2977817"/>
                <a:gd name="connsiteY6" fmla="*/ 1582111 h 1582111"/>
                <a:gd name="connsiteX7" fmla="*/ 275351 w 2977817"/>
                <a:gd name="connsiteY7" fmla="*/ 1582111 h 1582111"/>
                <a:gd name="connsiteX8" fmla="*/ 21560 w 297781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79704 w 3035961"/>
                <a:gd name="connsiteY0" fmla="*/ 1328320 h 1582111"/>
                <a:gd name="connsiteX1" fmla="*/ 446527 w 3035961"/>
                <a:gd name="connsiteY1" fmla="*/ 631211 h 1582111"/>
                <a:gd name="connsiteX2" fmla="*/ 1050454 w 3035961"/>
                <a:gd name="connsiteY2" fmla="*/ 318681 h 1582111"/>
                <a:gd name="connsiteX3" fmla="*/ 2260567 w 3035961"/>
                <a:gd name="connsiteY3" fmla="*/ 711009 h 1582111"/>
                <a:gd name="connsiteX4" fmla="*/ 3005252 w 3035961"/>
                <a:gd name="connsiteY4" fmla="*/ 991397 h 1582111"/>
                <a:gd name="connsiteX5" fmla="*/ 3005252 w 3035961"/>
                <a:gd name="connsiteY5" fmla="*/ 1328320 h 1582111"/>
                <a:gd name="connsiteX6" fmla="*/ 2751461 w 3035961"/>
                <a:gd name="connsiteY6" fmla="*/ 1582111 h 1582111"/>
                <a:gd name="connsiteX7" fmla="*/ 333495 w 3035961"/>
                <a:gd name="connsiteY7" fmla="*/ 1582111 h 1582111"/>
                <a:gd name="connsiteX8" fmla="*/ 79704 w 3035961"/>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41227 h 1595018"/>
                <a:gd name="connsiteX1" fmla="*/ 458969 w 3055135"/>
                <a:gd name="connsiteY1" fmla="*/ 644118 h 1595018"/>
                <a:gd name="connsiteX2" fmla="*/ 1062896 w 3055135"/>
                <a:gd name="connsiteY2" fmla="*/ 331588 h 1595018"/>
                <a:gd name="connsiteX3" fmla="*/ 2273009 w 3055135"/>
                <a:gd name="connsiteY3" fmla="*/ 723916 h 1595018"/>
                <a:gd name="connsiteX4" fmla="*/ 3017694 w 3055135"/>
                <a:gd name="connsiteY4" fmla="*/ 1004304 h 1595018"/>
                <a:gd name="connsiteX5" fmla="*/ 3017694 w 3055135"/>
                <a:gd name="connsiteY5" fmla="*/ 1341227 h 1595018"/>
                <a:gd name="connsiteX6" fmla="*/ 2763903 w 3055135"/>
                <a:gd name="connsiteY6" fmla="*/ 1595018 h 1595018"/>
                <a:gd name="connsiteX7" fmla="*/ 345937 w 3055135"/>
                <a:gd name="connsiteY7" fmla="*/ 1595018 h 1595018"/>
                <a:gd name="connsiteX8" fmla="*/ 92146 w 3055135"/>
                <a:gd name="connsiteY8" fmla="*/ 1341227 h 1595018"/>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63323 w 3026312"/>
                <a:gd name="connsiteY0" fmla="*/ 1344504 h 1598295"/>
                <a:gd name="connsiteX1" fmla="*/ 430146 w 3026312"/>
                <a:gd name="connsiteY1" fmla="*/ 647395 h 1598295"/>
                <a:gd name="connsiteX2" fmla="*/ 1034073 w 3026312"/>
                <a:gd name="connsiteY2" fmla="*/ 334865 h 1598295"/>
                <a:gd name="connsiteX3" fmla="*/ 2244186 w 3026312"/>
                <a:gd name="connsiteY3" fmla="*/ 727193 h 1598295"/>
                <a:gd name="connsiteX4" fmla="*/ 2988871 w 3026312"/>
                <a:gd name="connsiteY4" fmla="*/ 1007581 h 1598295"/>
                <a:gd name="connsiteX5" fmla="*/ 2988871 w 3026312"/>
                <a:gd name="connsiteY5" fmla="*/ 1344504 h 1598295"/>
                <a:gd name="connsiteX6" fmla="*/ 2735080 w 3026312"/>
                <a:gd name="connsiteY6" fmla="*/ 1598295 h 1598295"/>
                <a:gd name="connsiteX7" fmla="*/ 317114 w 3026312"/>
                <a:gd name="connsiteY7" fmla="*/ 1598295 h 1598295"/>
                <a:gd name="connsiteX8" fmla="*/ 63323 w 3026312"/>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632441"/>
                <a:gd name="connsiteX1" fmla="*/ 423692 w 3019858"/>
                <a:gd name="connsiteY1" fmla="*/ 647395 h 1632441"/>
                <a:gd name="connsiteX2" fmla="*/ 1027619 w 3019858"/>
                <a:gd name="connsiteY2" fmla="*/ 334865 h 1632441"/>
                <a:gd name="connsiteX3" fmla="*/ 2237732 w 3019858"/>
                <a:gd name="connsiteY3" fmla="*/ 727193 h 1632441"/>
                <a:gd name="connsiteX4" fmla="*/ 2982417 w 3019858"/>
                <a:gd name="connsiteY4" fmla="*/ 1007581 h 1632441"/>
                <a:gd name="connsiteX5" fmla="*/ 2982417 w 3019858"/>
                <a:gd name="connsiteY5" fmla="*/ 1344504 h 1632441"/>
                <a:gd name="connsiteX6" fmla="*/ 2728626 w 3019858"/>
                <a:gd name="connsiteY6" fmla="*/ 1598295 h 1632441"/>
                <a:gd name="connsiteX7" fmla="*/ 310660 w 3019858"/>
                <a:gd name="connsiteY7" fmla="*/ 1598295 h 1632441"/>
                <a:gd name="connsiteX8" fmla="*/ 56869 w 3019858"/>
                <a:gd name="connsiteY8" fmla="*/ 1344504 h 1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858" h="1632441">
                  <a:moveTo>
                    <a:pt x="56869" y="1344504"/>
                  </a:moveTo>
                  <a:cubicBezTo>
                    <a:pt x="-4606" y="1134430"/>
                    <a:pt x="-129421" y="653054"/>
                    <a:pt x="423692" y="647395"/>
                  </a:cubicBezTo>
                  <a:cubicBezTo>
                    <a:pt x="459813" y="322487"/>
                    <a:pt x="632640" y="74148"/>
                    <a:pt x="1027619" y="334865"/>
                  </a:cubicBezTo>
                  <a:cubicBezTo>
                    <a:pt x="1241307" y="-126177"/>
                    <a:pt x="2273672" y="-210602"/>
                    <a:pt x="2237732" y="727193"/>
                  </a:cubicBezTo>
                  <a:cubicBezTo>
                    <a:pt x="2630022" y="706319"/>
                    <a:pt x="2929226" y="888624"/>
                    <a:pt x="2982417" y="1007581"/>
                  </a:cubicBezTo>
                  <a:cubicBezTo>
                    <a:pt x="3035608" y="1126538"/>
                    <a:pt x="3028960" y="1191040"/>
                    <a:pt x="2982417" y="1344504"/>
                  </a:cubicBezTo>
                  <a:cubicBezTo>
                    <a:pt x="2935874" y="1497968"/>
                    <a:pt x="2868791" y="1598295"/>
                    <a:pt x="2728626" y="1598295"/>
                  </a:cubicBezTo>
                  <a:cubicBezTo>
                    <a:pt x="1922637" y="1598295"/>
                    <a:pt x="445181" y="1675124"/>
                    <a:pt x="310660" y="1598295"/>
                  </a:cubicBezTo>
                  <a:cubicBezTo>
                    <a:pt x="176139" y="1521466"/>
                    <a:pt x="167478" y="1526914"/>
                    <a:pt x="56869" y="1344504"/>
                  </a:cubicBezTo>
                  <a:close/>
                </a:path>
              </a:pathLst>
            </a:custGeom>
            <a:solidFill>
              <a:srgbClr val="F0AB00"/>
            </a:solidFill>
            <a:ln w="12700" cmpd="sng" algn="ctr">
              <a:solidFill>
                <a:srgbClr val="F0A000"/>
              </a:solidFill>
              <a:miter lim="800000"/>
              <a:headEnd/>
              <a:tailEnd/>
            </a:ln>
          </p:spPr>
          <p:txBody>
            <a:bodyPr lIns="72000" tIns="259200" rIns="72000" bIns="68400" rtlCol="0" anchor="t" anchorCtr="0"/>
            <a:lstStyle/>
            <a:p>
              <a:pPr marL="0" marR="0" lvl="0" indent="0" algn="ctr" defTabSz="914400" eaLnBrk="1" fontAlgn="auto" latinLnBrk="0" hangingPunct="1">
                <a:lnSpc>
                  <a:spcPct val="100000"/>
                </a:lnSpc>
                <a:spcBef>
                  <a:spcPts val="0"/>
                </a:spcBef>
                <a:spcAft>
                  <a:spcPts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br>
                <a:rPr kumimoji="0" lang="en-US" sz="1050" b="0" i="0" u="none" strike="noStrike" kern="0" cap="none" spc="0" normalizeH="0" baseline="0" noProof="0" dirty="0">
                  <a:ln>
                    <a:noFill/>
                  </a:ln>
                  <a:solidFill>
                    <a:srgbClr val="FFFFFF"/>
                  </a:solidFill>
                  <a:effectLst/>
                  <a:uLnTx/>
                  <a:uFillTx/>
                  <a:latin typeface="Arial" pitchFamily="34" charset="0"/>
                  <a:ea typeface="+mn-ea"/>
                  <a:cs typeface="Arial" pitchFamily="34" charset="0"/>
                </a:rPr>
              </a:br>
              <a:endPar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nvGrpSpPr>
            <p:cNvPr id="53" name="Group 66"/>
            <p:cNvGrpSpPr/>
            <p:nvPr/>
          </p:nvGrpSpPr>
          <p:grpSpPr>
            <a:xfrm>
              <a:off x="4397539" y="2602696"/>
              <a:ext cx="544766" cy="347471"/>
              <a:chOff x="17554936" y="2237326"/>
              <a:chExt cx="1607595" cy="913375"/>
            </a:xfrm>
          </p:grpSpPr>
          <p:sp>
            <p:nvSpPr>
              <p:cNvPr id="56" name="Chevron 69"/>
              <p:cNvSpPr/>
              <p:nvPr/>
            </p:nvSpPr>
            <p:spPr bwMode="gray">
              <a:xfrm>
                <a:off x="17554936" y="2732751"/>
                <a:ext cx="1607595" cy="417950"/>
              </a:xfrm>
              <a:prstGeom prst="chevron">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7" name="Chevron 70"/>
              <p:cNvSpPr/>
              <p:nvPr/>
            </p:nvSpPr>
            <p:spPr bwMode="gray">
              <a:xfrm>
                <a:off x="17564863" y="2237326"/>
                <a:ext cx="618177" cy="417950"/>
              </a:xfrm>
              <a:prstGeom prst="chevron">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sp>
          <p:nvSpPr>
            <p:cNvPr id="54" name="Rectangle 67"/>
            <p:cNvSpPr/>
            <p:nvPr/>
          </p:nvSpPr>
          <p:spPr bwMode="gray">
            <a:xfrm>
              <a:off x="4039096" y="2605691"/>
              <a:ext cx="315964" cy="341481"/>
            </a:xfrm>
            <a:prstGeom prst="rect">
              <a:avLst/>
            </a:prstGeom>
            <a:solidFill>
              <a:srgbClr val="FFFFFF"/>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20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pic>
          <p:nvPicPr>
            <p:cNvPr id="55" name="Picture 68"/>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072526" y="2659599"/>
              <a:ext cx="251945" cy="243257"/>
            </a:xfrm>
            <a:prstGeom prst="rect">
              <a:avLst/>
            </a:prstGeom>
          </p:spPr>
        </p:pic>
      </p:grpSp>
      <p:sp>
        <p:nvSpPr>
          <p:cNvPr id="58" name="テキスト ボックス 57"/>
          <p:cNvSpPr txBox="1"/>
          <p:nvPr/>
        </p:nvSpPr>
        <p:spPr>
          <a:xfrm>
            <a:off x="6895892" y="5325142"/>
            <a:ext cx="764953" cy="338554"/>
          </a:xfrm>
          <a:prstGeom prst="rect">
            <a:avLst/>
          </a:prstGeom>
          <a:noFill/>
        </p:spPr>
        <p:txBody>
          <a:bodyPr wrap="none" rtlCol="0">
            <a:spAutoFit/>
          </a:bodyPr>
          <a:lstStyle/>
          <a:p>
            <a:pPr fontAlgn="base">
              <a:spcBef>
                <a:spcPct val="50000"/>
              </a:spcBef>
              <a:spcAft>
                <a:spcPct val="0"/>
              </a:spcAft>
              <a:buClr>
                <a:srgbClr val="F0AB00"/>
              </a:buClr>
              <a:buSzPct val="80000"/>
            </a:pPr>
            <a:r>
              <a:rPr kumimoji="1" lang="en-US" altLang="ja-JP" sz="1600" b="1" kern="0" dirty="0" smtClean="0">
                <a:latin typeface="Arial" pitchFamily="34" charset="0"/>
                <a:ea typeface="+mn-ea"/>
                <a:cs typeface="Arial" pitchFamily="34" charset="0"/>
              </a:rPr>
              <a:t>Cloud</a:t>
            </a:r>
            <a:endParaRPr kumimoji="1" lang="ja-JP" altLang="en-US" sz="1600" b="1" kern="0" dirty="0" smtClean="0">
              <a:latin typeface="Arial" pitchFamily="34" charset="0"/>
              <a:ea typeface="+mn-ea"/>
              <a:cs typeface="Arial" pitchFamily="34" charset="0"/>
            </a:endParaRPr>
          </a:p>
        </p:txBody>
      </p:sp>
      <p:sp>
        <p:nvSpPr>
          <p:cNvPr id="59" name="Rounded Rectangle 124"/>
          <p:cNvSpPr/>
          <p:nvPr/>
        </p:nvSpPr>
        <p:spPr bwMode="auto">
          <a:xfrm>
            <a:off x="2310111" y="4688314"/>
            <a:ext cx="1905313" cy="904097"/>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Technology</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0" name="Rounded Rectangle 124"/>
          <p:cNvSpPr/>
          <p:nvPr/>
        </p:nvSpPr>
        <p:spPr bwMode="auto">
          <a:xfrm>
            <a:off x="2388961" y="4940442"/>
            <a:ext cx="941870" cy="571734"/>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Platform</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1" name="Rounded Rectangle 124"/>
          <p:cNvSpPr/>
          <p:nvPr/>
        </p:nvSpPr>
        <p:spPr bwMode="auto">
          <a:xfrm>
            <a:off x="2454883" y="5211076"/>
            <a:ext cx="802180" cy="301101"/>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err="1" smtClean="0">
                <a:ln>
                  <a:noFill/>
                </a:ln>
                <a:solidFill>
                  <a:srgbClr val="FFFFFF"/>
                </a:solidFill>
                <a:effectLst/>
                <a:uLnTx/>
                <a:uFillTx/>
                <a:latin typeface="Arial" pitchFamily="34" charset="0"/>
                <a:ea typeface="+mn-ea"/>
                <a:cs typeface="Arial" pitchFamily="34" charset="0"/>
              </a:rPr>
              <a:t>NetWeaver</a:t>
            </a: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2" name="Rounded Rectangle 124"/>
          <p:cNvSpPr/>
          <p:nvPr/>
        </p:nvSpPr>
        <p:spPr bwMode="auto">
          <a:xfrm>
            <a:off x="3448860" y="4947878"/>
            <a:ext cx="656534" cy="571734"/>
          </a:xfrm>
          <a:prstGeom prst="roundRect">
            <a:avLst>
              <a:gd name="adj" fmla="val 9259"/>
            </a:avLst>
          </a:prstGeom>
          <a:gradFill flip="none" rotWithShape="1">
            <a:gsLst>
              <a:gs pos="0">
                <a:srgbClr val="0076CB">
                  <a:shade val="30000"/>
                  <a:satMod val="115000"/>
                </a:srgbClr>
              </a:gs>
              <a:gs pos="50000">
                <a:srgbClr val="0076CB">
                  <a:shade val="67500"/>
                  <a:satMod val="115000"/>
                </a:srgbClr>
              </a:gs>
              <a:gs pos="100000">
                <a:srgbClr val="0076CB">
                  <a:shade val="100000"/>
                  <a:satMod val="115000"/>
                </a:srgbClr>
              </a:gs>
            </a:gsLst>
            <a:lin ang="13500000" scaled="1"/>
            <a:tileRect/>
          </a:gradFill>
          <a:ln w="10000" cap="flat" cmpd="sng" algn="ctr">
            <a:solidFill>
              <a:srgbClr val="66666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EIM</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3" name="円柱 62"/>
          <p:cNvSpPr/>
          <p:nvPr/>
        </p:nvSpPr>
        <p:spPr bwMode="gray">
          <a:xfrm>
            <a:off x="2016065" y="5675839"/>
            <a:ext cx="6438643" cy="561473"/>
          </a:xfrm>
          <a:prstGeom prst="can">
            <a:avLst/>
          </a:prstGeom>
          <a:solidFill>
            <a:srgbClr val="E35500"/>
          </a:solidFill>
          <a:ln>
            <a:noFill/>
            <a:headEnd/>
            <a:tailEnd/>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E35500"/>
            </a:contourClr>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altLang="ja-JP" sz="1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HANA</a:t>
            </a:r>
            <a:endParaRPr kumimoji="0" lang="ja-JP" altLang="en-US" sz="1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64" name="タイトル 6"/>
          <p:cNvSpPr txBox="1">
            <a:spLocks/>
          </p:cNvSpPr>
          <p:nvPr/>
        </p:nvSpPr>
        <p:spPr bwMode="auto">
          <a:xfrm>
            <a:off x="2051720" y="6057376"/>
            <a:ext cx="6408712" cy="7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a:lstStyle>
          <a:p>
            <a:pPr eaLnBrk="1" fontAlgn="auto" hangingPunct="1">
              <a:spcBef>
                <a:spcPts val="0"/>
              </a:spcBef>
              <a:spcAft>
                <a:spcPts val="0"/>
              </a:spcAft>
              <a:defRPr/>
            </a:pPr>
            <a:r>
              <a:rPr kumimoji="0" lang="en-US" altLang="ja-JP" sz="1800" b="1" smtClean="0">
                <a:solidFill>
                  <a:sysClr val="windowText" lastClr="000000"/>
                </a:solidFill>
                <a:latin typeface="Arial" pitchFamily="34" charset="0"/>
                <a:ea typeface="+mn-ea"/>
                <a:cs typeface="Arial" pitchFamily="34" charset="0"/>
              </a:rPr>
              <a:t>5</a:t>
            </a:r>
            <a:r>
              <a:rPr kumimoji="0" lang="ja-JP" altLang="en-US" sz="1800" b="1" smtClean="0">
                <a:solidFill>
                  <a:sysClr val="windowText" lastClr="000000"/>
                </a:solidFill>
                <a:latin typeface="Arial" pitchFamily="34" charset="0"/>
                <a:ea typeface="+mn-ea"/>
                <a:cs typeface="Arial" pitchFamily="34" charset="0"/>
              </a:rPr>
              <a:t>つのカテゴリーすべての基盤に</a:t>
            </a:r>
            <a:r>
              <a:rPr kumimoji="0" lang="en-US" altLang="ja-JP" sz="1800" b="1" smtClean="0">
                <a:solidFill>
                  <a:sysClr val="windowText" lastClr="000000"/>
                </a:solidFill>
                <a:latin typeface="Arial" pitchFamily="34" charset="0"/>
                <a:ea typeface="+mn-ea"/>
                <a:cs typeface="Arial" pitchFamily="34" charset="0"/>
              </a:rPr>
              <a:t>SAP HANA</a:t>
            </a:r>
            <a:endParaRPr kumimoji="0" lang="ja-JP" altLang="en-US" sz="1800" b="1" dirty="0">
              <a:solidFill>
                <a:sysClr val="windowText" lastClr="000000"/>
              </a:solidFill>
              <a:latin typeface="Arial" pitchFamily="34" charset="0"/>
              <a:ea typeface="+mn-ea"/>
              <a:cs typeface="Arial" pitchFamily="34" charset="0"/>
            </a:endParaRPr>
          </a:p>
        </p:txBody>
      </p:sp>
    </p:spTree>
    <p:extLst>
      <p:ext uri="{BB962C8B-B14F-4D97-AF65-F5344CB8AC3E}">
        <p14:creationId xmlns:p14="http://schemas.microsoft.com/office/powerpoint/2010/main" val="72952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SAP</a:t>
            </a:r>
            <a:r>
              <a:rPr lang="ja-JP" altLang="en-US" dirty="0"/>
              <a:t>の</a:t>
            </a:r>
            <a:r>
              <a:rPr lang="en-US" altLang="en-US" dirty="0"/>
              <a:t>製品ラインアップ</a:t>
            </a:r>
            <a:endParaRPr kumimoji="1" lang="ja-JP" altLang="en-US" dirty="0"/>
          </a:p>
        </p:txBody>
      </p:sp>
      <p:pic>
        <p:nvPicPr>
          <p:cNvPr id="3" name="Picture 5"/>
          <p:cNvPicPr>
            <a:picLocks noChangeAspect="1" noChangeArrowheads="1"/>
          </p:cNvPicPr>
          <p:nvPr/>
        </p:nvPicPr>
        <p:blipFill>
          <a:blip r:embed="rId2" cstate="print"/>
          <a:srcRect/>
          <a:stretch>
            <a:fillRect/>
          </a:stretch>
        </p:blipFill>
        <p:spPr bwMode="auto">
          <a:xfrm>
            <a:off x="319881" y="1449388"/>
            <a:ext cx="8504237" cy="4533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8518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SAP</a:t>
            </a:r>
            <a:r>
              <a:rPr kumimoji="1" lang="ja-JP" altLang="en-US" dirty="0" smtClean="0"/>
              <a:t>のクラウド戦略</a:t>
            </a:r>
            <a:endParaRPr kumimoji="1" lang="ja-JP" altLang="en-US" dirty="0"/>
          </a:p>
        </p:txBody>
      </p:sp>
      <p:pic>
        <p:nvPicPr>
          <p:cNvPr id="3" name="図 2" descr="blo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69" y="908720"/>
            <a:ext cx="7614462" cy="5112568"/>
          </a:xfrm>
          <a:prstGeom prst="rect">
            <a:avLst/>
          </a:prstGeom>
        </p:spPr>
      </p:pic>
      <p:sp>
        <p:nvSpPr>
          <p:cNvPr id="4" name="正方形/長方形 3"/>
          <p:cNvSpPr/>
          <p:nvPr/>
        </p:nvSpPr>
        <p:spPr>
          <a:xfrm>
            <a:off x="2846257" y="6021288"/>
            <a:ext cx="3451486" cy="461665"/>
          </a:xfrm>
          <a:prstGeom prst="rect">
            <a:avLst/>
          </a:prstGeom>
        </p:spPr>
        <p:txBody>
          <a:bodyPr wrap="none">
            <a:spAutoFit/>
          </a:bodyPr>
          <a:lstStyle/>
          <a:p>
            <a:pPr algn="ctr"/>
            <a:r>
              <a:rPr lang="en-US" altLang="ja-JP" sz="2400" dirty="0" smtClean="0"/>
              <a:t>Simplify &amp; One Platform </a:t>
            </a:r>
            <a:endParaRPr lang="ja-JP" altLang="en-US" sz="2400" dirty="0"/>
          </a:p>
        </p:txBody>
      </p:sp>
    </p:spTree>
    <p:extLst>
      <p:ext uri="{BB962C8B-B14F-4D97-AF65-F5344CB8AC3E}">
        <p14:creationId xmlns:p14="http://schemas.microsoft.com/office/powerpoint/2010/main" val="2812123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9181</TotalTime>
  <Words>4166</Words>
  <Application>Microsoft Office PowerPoint</Application>
  <PresentationFormat>画面に合わせる (4:3)</PresentationFormat>
  <Paragraphs>861</Paragraphs>
  <Slides>53</Slides>
  <Notes>18</Notes>
  <HiddenSlides>0</HiddenSlides>
  <MMClips>0</MMClips>
  <ScaleCrop>false</ScaleCrop>
  <HeadingPairs>
    <vt:vector size="4" baseType="variant">
      <vt:variant>
        <vt:lpstr>テーマ</vt:lpstr>
      </vt:variant>
      <vt:variant>
        <vt:i4>2</vt:i4>
      </vt:variant>
      <vt:variant>
        <vt:lpstr>スライド タイトル</vt:lpstr>
      </vt:variant>
      <vt:variant>
        <vt:i4>53</vt:i4>
      </vt:variant>
    </vt:vector>
  </HeadingPairs>
  <TitlesOfParts>
    <vt:vector size="55" baseType="lpstr">
      <vt:lpstr>0905_Juku</vt:lpstr>
      <vt:lpstr>906_Juku</vt:lpstr>
      <vt:lpstr>ERPとグローバル展開</vt:lpstr>
      <vt:lpstr>分散化・ダウンサイジングによって何が起こったか？</vt:lpstr>
      <vt:lpstr>ERPシステムとは</vt:lpstr>
      <vt:lpstr>「ERP」と「ERPシステム」と「ERPパッケージ」</vt:lpstr>
      <vt:lpstr>ERPパッケージとトレンド</vt:lpstr>
      <vt:lpstr>SAPの場合</vt:lpstr>
      <vt:lpstr>SAPの製品ラインアップ</vt:lpstr>
      <vt:lpstr>SAPの製品ラインアップ</vt:lpstr>
      <vt:lpstr>SAPのクラウド戦略</vt:lpstr>
      <vt:lpstr>SAPのクラウド戦略</vt:lpstr>
      <vt:lpstr>全体最適化手法 EA/BPM/BPR</vt:lpstr>
      <vt:lpstr>部分最適なシステム構築</vt:lpstr>
      <vt:lpstr>システム開発手法の変遷</vt:lpstr>
      <vt:lpstr>ビジネスプロセス</vt:lpstr>
      <vt:lpstr>Enterprise Architecture</vt:lpstr>
      <vt:lpstr>Business Process Re-engineering</vt:lpstr>
      <vt:lpstr>通常の業務改革とBPR</vt:lpstr>
      <vt:lpstr>ビジネスプロセスの継続的な見直し</vt:lpstr>
      <vt:lpstr>BPRからBPMへ</vt:lpstr>
      <vt:lpstr>ERP</vt:lpstr>
      <vt:lpstr>EA→BPM→ERP</vt:lpstr>
      <vt:lpstr>ERPシステム = 統合データベースによる一元管理</vt:lpstr>
      <vt:lpstr>ERPシステムからERPパッケージへ</vt:lpstr>
      <vt:lpstr>ERPパッケージ – 海外と日本の違い</vt:lpstr>
      <vt:lpstr>パッケージ利用のメリット</vt:lpstr>
      <vt:lpstr>その他のシステム統合 EIA/MDM</vt:lpstr>
      <vt:lpstr>既存システムを繋ぐEAI</vt:lpstr>
      <vt:lpstr>分散し断片化したDBを集約するMDM</vt:lpstr>
      <vt:lpstr>SOA</vt:lpstr>
      <vt:lpstr>SOA</vt:lpstr>
      <vt:lpstr>ハイプサイクル（2005年）</vt:lpstr>
      <vt:lpstr>ハイプサイクル（2009年）</vt:lpstr>
      <vt:lpstr>SOA Manifesto (Oct23, 2009)</vt:lpstr>
      <vt:lpstr>SOAは思想であり考え方</vt:lpstr>
      <vt:lpstr>SOA (Service Oriented Architecture)</vt:lpstr>
      <vt:lpstr>SOAの実装としてのESB</vt:lpstr>
      <vt:lpstr>モジュールをWebサービス化することのメリット</vt:lpstr>
      <vt:lpstr>EAIとESB</vt:lpstr>
      <vt:lpstr>ERPの今後</vt:lpstr>
      <vt:lpstr>クラウドERP/ハイブリッドERP</vt:lpstr>
      <vt:lpstr>Rimini Street</vt:lpstr>
      <vt:lpstr>SAP 6.0のSOA対応とEhP</vt:lpstr>
      <vt:lpstr>ITとOTの統合</vt:lpstr>
      <vt:lpstr>EAM</vt:lpstr>
      <vt:lpstr>PowerPoint プレゼンテーション</vt:lpstr>
      <vt:lpstr>ERPパッケージとトレンド</vt:lpstr>
      <vt:lpstr>ERPの理想と現実</vt:lpstr>
      <vt:lpstr>2層ERP(2-Tier ERP)の考え方</vt:lpstr>
      <vt:lpstr>2-Tier ERP (2層ERP)の構成</vt:lpstr>
      <vt:lpstr>2層ERPの仕組み</vt:lpstr>
      <vt:lpstr>補足資料</vt:lpstr>
      <vt:lpstr>ERPと統合システム</vt:lpstr>
      <vt:lpstr>ERPとSCM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Windows ユーザー</cp:lastModifiedBy>
  <cp:revision>1564</cp:revision>
  <dcterms:created xsi:type="dcterms:W3CDTF">2008-07-07T05:29:44Z</dcterms:created>
  <dcterms:modified xsi:type="dcterms:W3CDTF">2014-04-02T04:28:52Z</dcterms:modified>
</cp:coreProperties>
</file>