
<file path=[Content_Types].xml><?xml version="1.0" encoding="utf-8"?>
<Types xmlns="http://schemas.openxmlformats.org/package/2006/content-types">
  <Default Extension="xml" ContentType="application/xml"/>
  <Default Extension="wmf" ContentType="image/x-wmf"/>
  <Default Extension="jpg" ContentType="image/jpeg"/>
  <Default Extension="jpe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1"/>
  </p:notesMasterIdLst>
  <p:handoutMasterIdLst>
    <p:handoutMasterId r:id="rId52"/>
  </p:handoutMasterIdLst>
  <p:sldIdLst>
    <p:sldId id="256" r:id="rId2"/>
    <p:sldId id="464" r:id="rId3"/>
    <p:sldId id="257" r:id="rId4"/>
    <p:sldId id="596" r:id="rId5"/>
    <p:sldId id="258" r:id="rId6"/>
    <p:sldId id="460" r:id="rId7"/>
    <p:sldId id="461" r:id="rId8"/>
    <p:sldId id="305" r:id="rId9"/>
    <p:sldId id="465" r:id="rId10"/>
    <p:sldId id="263" r:id="rId11"/>
    <p:sldId id="467" r:id="rId12"/>
    <p:sldId id="466" r:id="rId13"/>
    <p:sldId id="306" r:id="rId14"/>
    <p:sldId id="462" r:id="rId15"/>
    <p:sldId id="463" r:id="rId16"/>
    <p:sldId id="307" r:id="rId17"/>
    <p:sldId id="271" r:id="rId18"/>
    <p:sldId id="272" r:id="rId19"/>
    <p:sldId id="296" r:id="rId20"/>
    <p:sldId id="274" r:id="rId21"/>
    <p:sldId id="275" r:id="rId22"/>
    <p:sldId id="298" r:id="rId23"/>
    <p:sldId id="297" r:id="rId24"/>
    <p:sldId id="355" r:id="rId25"/>
    <p:sldId id="356" r:id="rId26"/>
    <p:sldId id="277" r:id="rId27"/>
    <p:sldId id="353" r:id="rId28"/>
    <p:sldId id="279" r:id="rId29"/>
    <p:sldId id="301" r:id="rId30"/>
    <p:sldId id="299" r:id="rId31"/>
    <p:sldId id="281" r:id="rId32"/>
    <p:sldId id="304" r:id="rId33"/>
    <p:sldId id="309" r:id="rId34"/>
    <p:sldId id="287" r:id="rId35"/>
    <p:sldId id="288" r:id="rId36"/>
    <p:sldId id="289" r:id="rId37"/>
    <p:sldId id="308" r:id="rId38"/>
    <p:sldId id="457" r:id="rId39"/>
    <p:sldId id="459" r:id="rId40"/>
    <p:sldId id="468" r:id="rId41"/>
    <p:sldId id="469" r:id="rId42"/>
    <p:sldId id="470" r:id="rId43"/>
    <p:sldId id="471" r:id="rId44"/>
    <p:sldId id="578" r:id="rId45"/>
    <p:sldId id="597" r:id="rId46"/>
    <p:sldId id="581" r:id="rId47"/>
    <p:sldId id="598" r:id="rId48"/>
    <p:sldId id="599" r:id="rId49"/>
    <p:sldId id="600" r:id="rId50"/>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00"/>
    <a:srgbClr val="33FF00"/>
    <a:srgbClr val="FF6666"/>
    <a:srgbClr val="FF66FF"/>
    <a:srgbClr val="FFFBD2"/>
    <a:srgbClr val="CC0000"/>
    <a:srgbClr val="33ACBD"/>
    <a:srgbClr val="E6D6A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showGuides="1">
      <p:cViewPr>
        <p:scale>
          <a:sx n="100" d="100"/>
          <a:sy n="100" d="100"/>
        </p:scale>
        <p:origin x="-2200" y="-256"/>
      </p:cViewPr>
      <p:guideLst>
        <p:guide orient="horz"/>
        <p:guide pos="2880"/>
      </p:guideLst>
    </p:cSldViewPr>
  </p:slideViewPr>
  <p:notesTextViewPr>
    <p:cViewPr>
      <p:scale>
        <a:sx n="100" d="100"/>
        <a:sy n="100" d="100"/>
      </p:scale>
      <p:origin x="0" y="0"/>
    </p:cViewPr>
  </p:notesTextViewPr>
  <p:sorterViewPr>
    <p:cViewPr>
      <p:scale>
        <a:sx n="102" d="100"/>
        <a:sy n="102"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notesMaster" Target="notesMasters/notesMaster1.xml"/><Relationship Id="rId52" Type="http://schemas.openxmlformats.org/officeDocument/2006/relationships/handoutMaster" Target="handoutMasters/handoutMaster1.xml"/><Relationship Id="rId53" Type="http://schemas.openxmlformats.org/officeDocument/2006/relationships/printerSettings" Target="printerSettings/printerSettings1.bin"/><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D4C644C-156B-6340-9050-F628BC6F59EE}" type="datetimeFigureOut">
              <a:rPr kumimoji="1" lang="ja-JP" altLang="en-US" smtClean="0"/>
              <a:t>2014/10/08</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8267304-EC16-1948-B4EC-4AA6AD4FDF0F}" type="slidenum">
              <a:rPr kumimoji="1" lang="ja-JP" altLang="en-US" smtClean="0"/>
              <a:t>‹#›</a:t>
            </a:fld>
            <a:endParaRPr kumimoji="1" lang="ja-JP" altLang="en-US"/>
          </a:p>
        </p:txBody>
      </p:sp>
    </p:spTree>
    <p:extLst>
      <p:ext uri="{BB962C8B-B14F-4D97-AF65-F5344CB8AC3E}">
        <p14:creationId xmlns:p14="http://schemas.microsoft.com/office/powerpoint/2010/main" val="40415579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022579-AF1B-0D4E-847B-7B03C1E89BF0}" type="datetimeFigureOut">
              <a:rPr kumimoji="1" lang="ja-JP" altLang="en-US" smtClean="0"/>
              <a:t>2014/10/08</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6A5AFC-0313-244E-A5A2-5096E4321F46}" type="slidenum">
              <a:rPr kumimoji="1" lang="ja-JP" altLang="en-US" smtClean="0"/>
              <a:t>‹#›</a:t>
            </a:fld>
            <a:endParaRPr kumimoji="1" lang="ja-JP" altLang="en-US"/>
          </a:p>
        </p:txBody>
      </p:sp>
    </p:spTree>
    <p:extLst>
      <p:ext uri="{BB962C8B-B14F-4D97-AF65-F5344CB8AC3E}">
        <p14:creationId xmlns:p14="http://schemas.microsoft.com/office/powerpoint/2010/main" val="313129040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5</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pPr defTabSz="913232"/>
            <a:fld id="{E26728EA-0FFF-4A63-B395-E6982821CD75}" type="slidenum">
              <a:rPr lang="ja-JP" altLang="en-US" smtClean="0"/>
              <a:pPr defTabSz="913232"/>
              <a:t>19</a:t>
            </a:fld>
            <a:endParaRPr lang="en-US" altLang="ja-JP" smtClean="0"/>
          </a:p>
        </p:txBody>
      </p:sp>
      <p:sp>
        <p:nvSpPr>
          <p:cNvPr id="28674" name="Rectangle 2"/>
          <p:cNvSpPr>
            <a:spLocks noGrp="1" noRot="1" noChangeAspect="1" noChangeArrowheads="1" noTextEdit="1"/>
          </p:cNvSpPr>
          <p:nvPr>
            <p:ph type="sldImg"/>
          </p:nvPr>
        </p:nvSpPr>
        <p:spPr>
          <a:xfrm>
            <a:off x="1143000" y="685800"/>
            <a:ext cx="4575175" cy="3430588"/>
          </a:xfrm>
          <a:ln/>
        </p:spPr>
      </p:sp>
      <p:sp>
        <p:nvSpPr>
          <p:cNvPr id="28675" name="Rectangle 3"/>
          <p:cNvSpPr>
            <a:spLocks noGrp="1" noChangeArrowheads="1"/>
          </p:cNvSpPr>
          <p:nvPr>
            <p:ph type="body" idx="1"/>
          </p:nvPr>
        </p:nvSpPr>
        <p:spPr>
          <a:xfrm>
            <a:off x="915138" y="4343110"/>
            <a:ext cx="5027724" cy="4115670"/>
          </a:xfrm>
          <a:noFill/>
          <a:ln/>
        </p:spPr>
        <p:txBody>
          <a:bodyPr/>
          <a:lstStyle/>
          <a:p>
            <a:pPr eaLnBrk="1" hangingPunct="1"/>
            <a:endParaRPr lang="ja-JP"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pPr defTabSz="913232"/>
            <a:fld id="{0814F00D-3174-4CAA-B5C7-F5134A634A62}" type="slidenum">
              <a:rPr lang="ja-JP" altLang="en-US" smtClean="0"/>
              <a:pPr defTabSz="913232"/>
              <a:t>23</a:t>
            </a:fld>
            <a:endParaRPr lang="en-US" altLang="ja-JP" dirty="0" smtClean="0"/>
          </a:p>
        </p:txBody>
      </p:sp>
      <p:sp>
        <p:nvSpPr>
          <p:cNvPr id="22530" name="Rectangle 2"/>
          <p:cNvSpPr>
            <a:spLocks noGrp="1" noRot="1" noChangeAspect="1" noChangeArrowheads="1" noTextEdit="1"/>
          </p:cNvSpPr>
          <p:nvPr>
            <p:ph type="sldImg"/>
          </p:nvPr>
        </p:nvSpPr>
        <p:spPr>
          <a:xfrm>
            <a:off x="1143000" y="685800"/>
            <a:ext cx="4573588" cy="3430588"/>
          </a:xfrm>
          <a:ln/>
        </p:spPr>
      </p:sp>
      <p:sp>
        <p:nvSpPr>
          <p:cNvPr id="22531" name="Rectangle 3"/>
          <p:cNvSpPr>
            <a:spLocks noGrp="1" noChangeArrowheads="1"/>
          </p:cNvSpPr>
          <p:nvPr>
            <p:ph type="body" idx="1"/>
          </p:nvPr>
        </p:nvSpPr>
        <p:spPr>
          <a:xfrm>
            <a:off x="684378" y="4343110"/>
            <a:ext cx="5489244" cy="4115670"/>
          </a:xfrm>
          <a:noFill/>
          <a:ln/>
        </p:spPr>
        <p:txBody>
          <a:bodyPr/>
          <a:lstStyle/>
          <a:p>
            <a:endParaRPr lang="ja-JP" alt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969FD8-1808-4B55-8C93-E58B586D4E34}" type="slidenum">
              <a:rPr lang="ja-JP" altLang="en-US"/>
              <a:pPr/>
              <a:t>27</a:t>
            </a:fld>
            <a:endParaRPr lang="en-US" altLang="ja-JP"/>
          </a:p>
        </p:txBody>
      </p:sp>
      <p:sp>
        <p:nvSpPr>
          <p:cNvPr id="761858" name="Rectangle 2"/>
          <p:cNvSpPr>
            <a:spLocks noGrp="1" noRot="1" noChangeAspect="1" noChangeArrowheads="1" noTextEdit="1"/>
          </p:cNvSpPr>
          <p:nvPr>
            <p:ph type="sldImg"/>
          </p:nvPr>
        </p:nvSpPr>
        <p:spPr>
          <a:xfrm>
            <a:off x="1141413" y="684213"/>
            <a:ext cx="4576762" cy="3432175"/>
          </a:xfrm>
          <a:ln/>
        </p:spPr>
      </p:sp>
      <p:sp>
        <p:nvSpPr>
          <p:cNvPr id="761859" name="Rectangle 3"/>
          <p:cNvSpPr>
            <a:spLocks noGrp="1" noChangeArrowheads="1"/>
          </p:cNvSpPr>
          <p:nvPr>
            <p:ph type="body" idx="1"/>
          </p:nvPr>
        </p:nvSpPr>
        <p:spPr>
          <a:xfrm>
            <a:off x="684680" y="4343441"/>
            <a:ext cx="5488640" cy="4115603"/>
          </a:xfrm>
        </p:spPr>
        <p:txBody>
          <a:bodyPr/>
          <a:lstStyle/>
          <a:p>
            <a:endParaRPr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pPr defTabSz="913232"/>
            <a:fld id="{891BF3F3-59E7-4536-AAC4-888C84177443}" type="slidenum">
              <a:rPr lang="ja-JP" altLang="en-US" smtClean="0"/>
              <a:pPr defTabSz="913232"/>
              <a:t>29</a:t>
            </a:fld>
            <a:endParaRPr lang="en-US" altLang="ja-JP" smtClean="0"/>
          </a:p>
        </p:txBody>
      </p:sp>
      <p:sp>
        <p:nvSpPr>
          <p:cNvPr id="30722" name="Rectangle 2"/>
          <p:cNvSpPr>
            <a:spLocks noGrp="1" noRot="1" noChangeAspect="1" noChangeArrowheads="1" noTextEdit="1"/>
          </p:cNvSpPr>
          <p:nvPr>
            <p:ph type="sldImg"/>
          </p:nvPr>
        </p:nvSpPr>
        <p:spPr>
          <a:xfrm>
            <a:off x="1144588" y="687388"/>
            <a:ext cx="4568825" cy="3427412"/>
          </a:xfrm>
          <a:ln/>
        </p:spPr>
      </p:sp>
      <p:sp>
        <p:nvSpPr>
          <p:cNvPr id="30723" name="Rectangle 3"/>
          <p:cNvSpPr>
            <a:spLocks noGrp="1" noChangeArrowheads="1"/>
          </p:cNvSpPr>
          <p:nvPr>
            <p:ph type="body" idx="1"/>
          </p:nvPr>
        </p:nvSpPr>
        <p:spPr>
          <a:xfrm>
            <a:off x="685958" y="4343112"/>
            <a:ext cx="5486084" cy="4114221"/>
          </a:xfrm>
          <a:noFill/>
          <a:ln/>
        </p:spPr>
        <p:txBody>
          <a:bodyPr/>
          <a:lstStyle/>
          <a:p>
            <a:pPr eaLnBrk="1" hangingPunct="1"/>
            <a:endParaRPr lang="ja-JP"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FE085F-33C7-463E-ACEF-B94F4EC680A2}" type="slidenum">
              <a:rPr lang="ja-JP" altLang="en-US"/>
              <a:pPr/>
              <a:t>30</a:t>
            </a:fld>
            <a:endParaRPr lang="en-US" altLang="ja-JP"/>
          </a:p>
        </p:txBody>
      </p:sp>
      <p:sp>
        <p:nvSpPr>
          <p:cNvPr id="631810" name="Rectangle 2"/>
          <p:cNvSpPr>
            <a:spLocks noGrp="1" noRot="1" noChangeAspect="1" noChangeArrowheads="1" noTextEdit="1"/>
          </p:cNvSpPr>
          <p:nvPr>
            <p:ph type="sldImg"/>
          </p:nvPr>
        </p:nvSpPr>
        <p:spPr>
          <a:xfrm>
            <a:off x="1143000" y="685800"/>
            <a:ext cx="4573588" cy="3430588"/>
          </a:xfrm>
          <a:ln/>
        </p:spPr>
      </p:sp>
      <p:sp>
        <p:nvSpPr>
          <p:cNvPr id="631811" name="Rectangle 3"/>
          <p:cNvSpPr>
            <a:spLocks noGrp="1" noChangeArrowheads="1"/>
          </p:cNvSpPr>
          <p:nvPr>
            <p:ph type="body" idx="1"/>
          </p:nvPr>
        </p:nvSpPr>
        <p:spPr>
          <a:xfrm>
            <a:off x="915525" y="4342942"/>
            <a:ext cx="5026950" cy="4116005"/>
          </a:xfrm>
        </p:spPr>
        <p:txBody>
          <a:bodyPr/>
          <a:lstStyle/>
          <a:p>
            <a:endParaRPr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pPr defTabSz="913232"/>
            <a:fld id="{891BF3F3-59E7-4536-AAC4-888C84177443}" type="slidenum">
              <a:rPr lang="ja-JP" altLang="en-US" smtClean="0"/>
              <a:pPr defTabSz="913232"/>
              <a:t>32</a:t>
            </a:fld>
            <a:endParaRPr lang="en-US" altLang="ja-JP" smtClean="0"/>
          </a:p>
        </p:txBody>
      </p:sp>
      <p:sp>
        <p:nvSpPr>
          <p:cNvPr id="30722" name="Rectangle 2"/>
          <p:cNvSpPr>
            <a:spLocks noGrp="1" noRot="1" noChangeAspect="1" noChangeArrowheads="1" noTextEdit="1"/>
          </p:cNvSpPr>
          <p:nvPr>
            <p:ph type="sldImg"/>
          </p:nvPr>
        </p:nvSpPr>
        <p:spPr>
          <a:xfrm>
            <a:off x="1144588" y="687388"/>
            <a:ext cx="4568825" cy="3427412"/>
          </a:xfrm>
          <a:ln/>
        </p:spPr>
      </p:sp>
      <p:sp>
        <p:nvSpPr>
          <p:cNvPr id="30723" name="Rectangle 3"/>
          <p:cNvSpPr>
            <a:spLocks noGrp="1" noChangeArrowheads="1"/>
          </p:cNvSpPr>
          <p:nvPr>
            <p:ph type="body" idx="1"/>
          </p:nvPr>
        </p:nvSpPr>
        <p:spPr>
          <a:xfrm>
            <a:off x="685958" y="4343112"/>
            <a:ext cx="5486084" cy="4114221"/>
          </a:xfrm>
          <a:noFill/>
          <a:ln/>
        </p:spPr>
        <p:txBody>
          <a:bodyPr/>
          <a:lstStyle/>
          <a:p>
            <a:pPr eaLnBrk="1" hangingPunct="1"/>
            <a:endParaRPr lang="ja-JP"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33</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37</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pPr defTabSz="913334"/>
            <a:fld id="{891BF3F3-59E7-4536-AAC4-888C84177443}" type="slidenum">
              <a:rPr lang="ja-JP" altLang="en-US" smtClean="0"/>
              <a:pPr defTabSz="913334"/>
              <a:t>40</a:t>
            </a:fld>
            <a:endParaRPr lang="en-US" altLang="ja-JP" smtClean="0"/>
          </a:p>
        </p:txBody>
      </p:sp>
      <p:sp>
        <p:nvSpPr>
          <p:cNvPr id="30722" name="Rectangle 2"/>
          <p:cNvSpPr>
            <a:spLocks noGrp="1" noRot="1" noChangeAspect="1" noChangeArrowheads="1" noTextEdit="1"/>
          </p:cNvSpPr>
          <p:nvPr>
            <p:ph type="sldImg"/>
          </p:nvPr>
        </p:nvSpPr>
        <p:spPr>
          <a:xfrm>
            <a:off x="1144588" y="687388"/>
            <a:ext cx="4568825" cy="3427412"/>
          </a:xfrm>
          <a:ln/>
        </p:spPr>
      </p:sp>
      <p:sp>
        <p:nvSpPr>
          <p:cNvPr id="30723" name="Rectangle 3"/>
          <p:cNvSpPr>
            <a:spLocks noGrp="1" noChangeArrowheads="1"/>
          </p:cNvSpPr>
          <p:nvPr>
            <p:ph type="body" idx="1"/>
          </p:nvPr>
        </p:nvSpPr>
        <p:spPr>
          <a:xfrm>
            <a:off x="685958" y="4343111"/>
            <a:ext cx="5486084" cy="4114221"/>
          </a:xfrm>
          <a:noFill/>
          <a:ln/>
        </p:spPr>
        <p:txBody>
          <a:bodyPr/>
          <a:lstStyle/>
          <a:p>
            <a:pPr eaLnBrk="1" hangingPunct="1"/>
            <a:endParaRPr lang="ja-JP"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969FD8-1808-4B55-8C93-E58B586D4E34}" type="slidenum">
              <a:rPr lang="ja-JP" altLang="en-US"/>
              <a:pPr/>
              <a:t>41</a:t>
            </a:fld>
            <a:endParaRPr lang="en-US" altLang="ja-JP"/>
          </a:p>
        </p:txBody>
      </p:sp>
      <p:sp>
        <p:nvSpPr>
          <p:cNvPr id="761858" name="Rectangle 2"/>
          <p:cNvSpPr>
            <a:spLocks noGrp="1" noRot="1" noChangeAspect="1" noChangeArrowheads="1" noTextEdit="1"/>
          </p:cNvSpPr>
          <p:nvPr>
            <p:ph type="sldImg"/>
          </p:nvPr>
        </p:nvSpPr>
        <p:spPr>
          <a:xfrm>
            <a:off x="1143000" y="685800"/>
            <a:ext cx="4573588" cy="3430588"/>
          </a:xfrm>
          <a:ln/>
        </p:spPr>
      </p:sp>
      <p:sp>
        <p:nvSpPr>
          <p:cNvPr id="761859" name="Rectangle 3"/>
          <p:cNvSpPr>
            <a:spLocks noGrp="1" noChangeArrowheads="1"/>
          </p:cNvSpPr>
          <p:nvPr>
            <p:ph type="body" idx="1"/>
          </p:nvPr>
        </p:nvSpPr>
        <p:spPr>
          <a:xfrm>
            <a:off x="684680" y="4343438"/>
            <a:ext cx="5488640" cy="4115603"/>
          </a:xfrm>
        </p:spPr>
        <p:txBody>
          <a:bodyPr/>
          <a:lstStyle/>
          <a:p>
            <a:endParaRPr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8</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pPr defTabSz="913334"/>
            <a:fld id="{891BF3F3-59E7-4536-AAC4-888C84177443}" type="slidenum">
              <a:rPr lang="ja-JP" altLang="en-US" smtClean="0"/>
              <a:pPr defTabSz="913334"/>
              <a:t>42</a:t>
            </a:fld>
            <a:endParaRPr lang="en-US" altLang="ja-JP" smtClean="0"/>
          </a:p>
        </p:txBody>
      </p:sp>
      <p:sp>
        <p:nvSpPr>
          <p:cNvPr id="30722" name="Rectangle 2"/>
          <p:cNvSpPr>
            <a:spLocks noGrp="1" noRot="1" noChangeAspect="1" noChangeArrowheads="1" noTextEdit="1"/>
          </p:cNvSpPr>
          <p:nvPr>
            <p:ph type="sldImg"/>
          </p:nvPr>
        </p:nvSpPr>
        <p:spPr>
          <a:xfrm>
            <a:off x="1144588" y="687388"/>
            <a:ext cx="4568825" cy="3427412"/>
          </a:xfrm>
          <a:ln/>
        </p:spPr>
      </p:sp>
      <p:sp>
        <p:nvSpPr>
          <p:cNvPr id="30723" name="Rectangle 3"/>
          <p:cNvSpPr>
            <a:spLocks noGrp="1" noChangeArrowheads="1"/>
          </p:cNvSpPr>
          <p:nvPr>
            <p:ph type="body" idx="1"/>
          </p:nvPr>
        </p:nvSpPr>
        <p:spPr>
          <a:xfrm>
            <a:off x="685958" y="4343111"/>
            <a:ext cx="5486084" cy="4114221"/>
          </a:xfrm>
          <a:noFill/>
          <a:ln/>
        </p:spPr>
        <p:txBody>
          <a:bodyPr/>
          <a:lstStyle/>
          <a:p>
            <a:pPr eaLnBrk="1" hangingPunct="1"/>
            <a:endParaRPr lang="ja-JP"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pPr defTabSz="913334"/>
            <a:fld id="{891BF3F3-59E7-4536-AAC4-888C84177443}" type="slidenum">
              <a:rPr lang="ja-JP" altLang="en-US" smtClean="0"/>
              <a:pPr defTabSz="913334"/>
              <a:t>43</a:t>
            </a:fld>
            <a:endParaRPr lang="en-US" altLang="ja-JP" smtClean="0"/>
          </a:p>
        </p:txBody>
      </p:sp>
      <p:sp>
        <p:nvSpPr>
          <p:cNvPr id="30722" name="Rectangle 2"/>
          <p:cNvSpPr>
            <a:spLocks noGrp="1" noRot="1" noChangeAspect="1" noChangeArrowheads="1" noTextEdit="1"/>
          </p:cNvSpPr>
          <p:nvPr>
            <p:ph type="sldImg"/>
          </p:nvPr>
        </p:nvSpPr>
        <p:spPr>
          <a:xfrm>
            <a:off x="1144588" y="687388"/>
            <a:ext cx="4568825" cy="3427412"/>
          </a:xfrm>
          <a:ln/>
        </p:spPr>
      </p:sp>
      <p:sp>
        <p:nvSpPr>
          <p:cNvPr id="30723" name="Rectangle 3"/>
          <p:cNvSpPr>
            <a:spLocks noGrp="1" noChangeArrowheads="1"/>
          </p:cNvSpPr>
          <p:nvPr>
            <p:ph type="body" idx="1"/>
          </p:nvPr>
        </p:nvSpPr>
        <p:spPr>
          <a:xfrm>
            <a:off x="685958" y="4343111"/>
            <a:ext cx="5486084" cy="4114221"/>
          </a:xfrm>
          <a:noFill/>
          <a:ln/>
        </p:spPr>
        <p:txBody>
          <a:bodyPr/>
          <a:lstStyle/>
          <a:p>
            <a:pPr eaLnBrk="1" hangingPunct="1"/>
            <a:endParaRPr lang="ja-JP"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p:spPr>
        <p:txBody>
          <a:bodyPr/>
          <a:lstStyle/>
          <a:p>
            <a:pPr defTabSz="913112"/>
            <a:fld id="{7FACAF0C-EC15-4D0E-98AB-65E9F71F98EA}" type="slidenum">
              <a:rPr lang="ja-JP" altLang="en-US" smtClean="0"/>
              <a:pPr defTabSz="913112"/>
              <a:t>9</a:t>
            </a:fld>
            <a:endParaRPr lang="en-US" altLang="ja-JP" smtClean="0"/>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pPr eaLnBrk="1" hangingPunct="1"/>
            <a:endParaRPr lang="ja-JP"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13</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pPr defTabSz="913334"/>
            <a:fld id="{08351766-17E3-4C7E-9AE5-5A14385647EF}" type="slidenum">
              <a:rPr lang="ja-JP" altLang="en-US" smtClean="0"/>
              <a:pPr defTabSz="913334"/>
              <a:t>14</a:t>
            </a:fld>
            <a:endParaRPr lang="en-US" altLang="ja-JP" dirty="0" smtClean="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pPr eaLnBrk="1" hangingPunct="1"/>
            <a:endParaRPr lang="ja-JP" alt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pPr defTabSz="913334"/>
            <a:fld id="{08351766-17E3-4C7E-9AE5-5A14385647EF}" type="slidenum">
              <a:rPr lang="ja-JP" altLang="en-US" smtClean="0"/>
              <a:pPr defTabSz="913334"/>
              <a:t>15</a:t>
            </a:fld>
            <a:endParaRPr lang="en-US" altLang="ja-JP" dirty="0" smtClean="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pPr eaLnBrk="1" hangingPunct="1"/>
            <a:endParaRPr lang="ja-JP" alt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16</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defTabSz="914400" eaLnBrk="0" hangingPunct="0">
              <a:defRPr sz="1300">
                <a:solidFill>
                  <a:srgbClr val="484848"/>
                </a:solidFill>
                <a:latin typeface="Arial" charset="0"/>
                <a:ea typeface="HG丸ｺﾞｼｯｸM-PRO" pitchFamily="50" charset="-128"/>
              </a:defRPr>
            </a:lvl1pPr>
            <a:lvl2pPr marL="709684" indent="-272956" defTabSz="914400" eaLnBrk="0" hangingPunct="0">
              <a:defRPr sz="1300">
                <a:solidFill>
                  <a:srgbClr val="484848"/>
                </a:solidFill>
                <a:latin typeface="Arial" charset="0"/>
                <a:ea typeface="HG丸ｺﾞｼｯｸM-PRO" pitchFamily="50" charset="-128"/>
              </a:defRPr>
            </a:lvl2pPr>
            <a:lvl3pPr marL="1091822" indent="-218364" defTabSz="914400" eaLnBrk="0" hangingPunct="0">
              <a:defRPr sz="1300">
                <a:solidFill>
                  <a:srgbClr val="484848"/>
                </a:solidFill>
                <a:latin typeface="Arial" charset="0"/>
                <a:ea typeface="HG丸ｺﾞｼｯｸM-PRO" pitchFamily="50" charset="-128"/>
              </a:defRPr>
            </a:lvl3pPr>
            <a:lvl4pPr marL="1528552" indent="-218364" defTabSz="914400" eaLnBrk="0" hangingPunct="0">
              <a:defRPr sz="1300">
                <a:solidFill>
                  <a:srgbClr val="484848"/>
                </a:solidFill>
                <a:latin typeface="Arial" charset="0"/>
                <a:ea typeface="HG丸ｺﾞｼｯｸM-PRO" pitchFamily="50" charset="-128"/>
              </a:defRPr>
            </a:lvl4pPr>
            <a:lvl5pPr marL="1965280" indent="-218364" defTabSz="914400" eaLnBrk="0" hangingPunct="0">
              <a:defRPr sz="1300">
                <a:solidFill>
                  <a:srgbClr val="484848"/>
                </a:solidFill>
                <a:latin typeface="Arial" charset="0"/>
                <a:ea typeface="HG丸ｺﾞｼｯｸM-PRO" pitchFamily="50" charset="-128"/>
              </a:defRPr>
            </a:lvl5pPr>
            <a:lvl6pPr marL="2402009" indent="-218364" defTabSz="914400" eaLnBrk="0" fontAlgn="base" hangingPunct="0">
              <a:spcBef>
                <a:spcPct val="20000"/>
              </a:spcBef>
              <a:spcAft>
                <a:spcPct val="0"/>
              </a:spcAft>
              <a:defRPr sz="1300">
                <a:solidFill>
                  <a:srgbClr val="484848"/>
                </a:solidFill>
                <a:latin typeface="Arial" charset="0"/>
                <a:ea typeface="HG丸ｺﾞｼｯｸM-PRO" pitchFamily="50" charset="-128"/>
              </a:defRPr>
            </a:lvl6pPr>
            <a:lvl7pPr marL="2838736" indent="-218364" defTabSz="914400" eaLnBrk="0" fontAlgn="base" hangingPunct="0">
              <a:spcBef>
                <a:spcPct val="20000"/>
              </a:spcBef>
              <a:spcAft>
                <a:spcPct val="0"/>
              </a:spcAft>
              <a:defRPr sz="1300">
                <a:solidFill>
                  <a:srgbClr val="484848"/>
                </a:solidFill>
                <a:latin typeface="Arial" charset="0"/>
                <a:ea typeface="HG丸ｺﾞｼｯｸM-PRO" pitchFamily="50" charset="-128"/>
              </a:defRPr>
            </a:lvl7pPr>
            <a:lvl8pPr marL="3275467" indent="-218364" defTabSz="914400" eaLnBrk="0" fontAlgn="base" hangingPunct="0">
              <a:spcBef>
                <a:spcPct val="20000"/>
              </a:spcBef>
              <a:spcAft>
                <a:spcPct val="0"/>
              </a:spcAft>
              <a:defRPr sz="1300">
                <a:solidFill>
                  <a:srgbClr val="484848"/>
                </a:solidFill>
                <a:latin typeface="Arial" charset="0"/>
                <a:ea typeface="HG丸ｺﾞｼｯｸM-PRO" pitchFamily="50" charset="-128"/>
              </a:defRPr>
            </a:lvl8pPr>
            <a:lvl9pPr marL="3712195" indent="-218364" defTabSz="914400" eaLnBrk="0" fontAlgn="base" hangingPunct="0">
              <a:spcBef>
                <a:spcPct val="20000"/>
              </a:spcBef>
              <a:spcAft>
                <a:spcPct val="0"/>
              </a:spcAft>
              <a:defRPr sz="1300">
                <a:solidFill>
                  <a:srgbClr val="484848"/>
                </a:solidFill>
                <a:latin typeface="Arial" charset="0"/>
                <a:ea typeface="HG丸ｺﾞｼｯｸM-PRO" pitchFamily="50" charset="-128"/>
              </a:defRPr>
            </a:lvl9pPr>
          </a:lstStyle>
          <a:p>
            <a:pPr eaLnBrk="1" hangingPunct="1"/>
            <a:fld id="{9B7374D8-E40D-48C9-91BB-3982210BAA48}" type="slidenum">
              <a:rPr lang="ja-JP" altLang="en-US" sz="1200">
                <a:solidFill>
                  <a:prstClr val="black"/>
                </a:solidFill>
                <a:ea typeface="ＭＳ Ｐゴシック" pitchFamily="50" charset="-128"/>
              </a:rPr>
              <a:pPr eaLnBrk="1" hangingPunct="1"/>
              <a:t>17</a:t>
            </a:fld>
            <a:endParaRPr lang="en-US" altLang="ja-JP" sz="1200" dirty="0">
              <a:solidFill>
                <a:prstClr val="black"/>
              </a:solidFill>
              <a:ea typeface="ＭＳ Ｐゴシック" pitchFamily="50" charset="-128"/>
            </a:endParaRPr>
          </a:p>
        </p:txBody>
      </p:sp>
      <p:sp>
        <p:nvSpPr>
          <p:cNvPr id="81923" name="Rectangle 2"/>
          <p:cNvSpPr>
            <a:spLocks noGrp="1" noRot="1" noChangeAspect="1" noChangeArrowheads="1" noTextEdit="1"/>
          </p:cNvSpPr>
          <p:nvPr>
            <p:ph type="sldImg"/>
          </p:nvPr>
        </p:nvSpPr>
        <p:spPr>
          <a:xfrm>
            <a:off x="1143000" y="685800"/>
            <a:ext cx="4575175" cy="3430588"/>
          </a:xfrm>
          <a:ln/>
        </p:spPr>
      </p:sp>
      <p:sp>
        <p:nvSpPr>
          <p:cNvPr id="81924" name="Rectangle 3"/>
          <p:cNvSpPr>
            <a:spLocks noGrp="1" noChangeArrowheads="1"/>
          </p:cNvSpPr>
          <p:nvPr>
            <p:ph type="body" idx="1"/>
          </p:nvPr>
        </p:nvSpPr>
        <p:spPr>
          <a:xfrm>
            <a:off x="915040" y="4343441"/>
            <a:ext cx="5027920" cy="4115603"/>
          </a:xfrm>
          <a:noFill/>
        </p:spPr>
        <p:txBody>
          <a:bodyPr/>
          <a:lstStyle/>
          <a:p>
            <a:pPr eaLnBrk="1" hangingPunct="1"/>
            <a:endParaRPr lang="ja-JP" alt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defTabSz="914400" eaLnBrk="0" hangingPunct="0">
              <a:defRPr sz="1300">
                <a:solidFill>
                  <a:srgbClr val="484848"/>
                </a:solidFill>
                <a:latin typeface="Arial" charset="0"/>
                <a:ea typeface="HG丸ｺﾞｼｯｸM-PRO" pitchFamily="50" charset="-128"/>
              </a:defRPr>
            </a:lvl1pPr>
            <a:lvl2pPr marL="709684" indent="-272956" defTabSz="914400" eaLnBrk="0" hangingPunct="0">
              <a:defRPr sz="1300">
                <a:solidFill>
                  <a:srgbClr val="484848"/>
                </a:solidFill>
                <a:latin typeface="Arial" charset="0"/>
                <a:ea typeface="HG丸ｺﾞｼｯｸM-PRO" pitchFamily="50" charset="-128"/>
              </a:defRPr>
            </a:lvl2pPr>
            <a:lvl3pPr marL="1091822" indent="-218364" defTabSz="914400" eaLnBrk="0" hangingPunct="0">
              <a:defRPr sz="1300">
                <a:solidFill>
                  <a:srgbClr val="484848"/>
                </a:solidFill>
                <a:latin typeface="Arial" charset="0"/>
                <a:ea typeface="HG丸ｺﾞｼｯｸM-PRO" pitchFamily="50" charset="-128"/>
              </a:defRPr>
            </a:lvl3pPr>
            <a:lvl4pPr marL="1528552" indent="-218364" defTabSz="914400" eaLnBrk="0" hangingPunct="0">
              <a:defRPr sz="1300">
                <a:solidFill>
                  <a:srgbClr val="484848"/>
                </a:solidFill>
                <a:latin typeface="Arial" charset="0"/>
                <a:ea typeface="HG丸ｺﾞｼｯｸM-PRO" pitchFamily="50" charset="-128"/>
              </a:defRPr>
            </a:lvl4pPr>
            <a:lvl5pPr marL="1965280" indent="-218364" defTabSz="914400" eaLnBrk="0" hangingPunct="0">
              <a:defRPr sz="1300">
                <a:solidFill>
                  <a:srgbClr val="484848"/>
                </a:solidFill>
                <a:latin typeface="Arial" charset="0"/>
                <a:ea typeface="HG丸ｺﾞｼｯｸM-PRO" pitchFamily="50" charset="-128"/>
              </a:defRPr>
            </a:lvl5pPr>
            <a:lvl6pPr marL="2402009" indent="-218364" defTabSz="914400" eaLnBrk="0" fontAlgn="base" hangingPunct="0">
              <a:spcBef>
                <a:spcPct val="20000"/>
              </a:spcBef>
              <a:spcAft>
                <a:spcPct val="0"/>
              </a:spcAft>
              <a:defRPr sz="1300">
                <a:solidFill>
                  <a:srgbClr val="484848"/>
                </a:solidFill>
                <a:latin typeface="Arial" charset="0"/>
                <a:ea typeface="HG丸ｺﾞｼｯｸM-PRO" pitchFamily="50" charset="-128"/>
              </a:defRPr>
            </a:lvl6pPr>
            <a:lvl7pPr marL="2838736" indent="-218364" defTabSz="914400" eaLnBrk="0" fontAlgn="base" hangingPunct="0">
              <a:spcBef>
                <a:spcPct val="20000"/>
              </a:spcBef>
              <a:spcAft>
                <a:spcPct val="0"/>
              </a:spcAft>
              <a:defRPr sz="1300">
                <a:solidFill>
                  <a:srgbClr val="484848"/>
                </a:solidFill>
                <a:latin typeface="Arial" charset="0"/>
                <a:ea typeface="HG丸ｺﾞｼｯｸM-PRO" pitchFamily="50" charset="-128"/>
              </a:defRPr>
            </a:lvl7pPr>
            <a:lvl8pPr marL="3275467" indent="-218364" defTabSz="914400" eaLnBrk="0" fontAlgn="base" hangingPunct="0">
              <a:spcBef>
                <a:spcPct val="20000"/>
              </a:spcBef>
              <a:spcAft>
                <a:spcPct val="0"/>
              </a:spcAft>
              <a:defRPr sz="1300">
                <a:solidFill>
                  <a:srgbClr val="484848"/>
                </a:solidFill>
                <a:latin typeface="Arial" charset="0"/>
                <a:ea typeface="HG丸ｺﾞｼｯｸM-PRO" pitchFamily="50" charset="-128"/>
              </a:defRPr>
            </a:lvl8pPr>
            <a:lvl9pPr marL="3712195" indent="-218364" defTabSz="914400" eaLnBrk="0" fontAlgn="base" hangingPunct="0">
              <a:spcBef>
                <a:spcPct val="20000"/>
              </a:spcBef>
              <a:spcAft>
                <a:spcPct val="0"/>
              </a:spcAft>
              <a:defRPr sz="1300">
                <a:solidFill>
                  <a:srgbClr val="484848"/>
                </a:solidFill>
                <a:latin typeface="Arial" charset="0"/>
                <a:ea typeface="HG丸ｺﾞｼｯｸM-PRO" pitchFamily="50" charset="-128"/>
              </a:defRPr>
            </a:lvl9pPr>
          </a:lstStyle>
          <a:p>
            <a:pPr eaLnBrk="1" hangingPunct="1"/>
            <a:fld id="{9B7374D8-E40D-48C9-91BB-3982210BAA48}" type="slidenum">
              <a:rPr lang="ja-JP" altLang="en-US" sz="1200">
                <a:solidFill>
                  <a:prstClr val="black"/>
                </a:solidFill>
                <a:ea typeface="ＭＳ Ｐゴシック" pitchFamily="50" charset="-128"/>
              </a:rPr>
              <a:pPr eaLnBrk="1" hangingPunct="1"/>
              <a:t>18</a:t>
            </a:fld>
            <a:endParaRPr lang="en-US" altLang="ja-JP" sz="1200" dirty="0">
              <a:solidFill>
                <a:prstClr val="black"/>
              </a:solidFill>
              <a:ea typeface="ＭＳ Ｐゴシック" pitchFamily="50" charset="-128"/>
            </a:endParaRPr>
          </a:p>
        </p:txBody>
      </p:sp>
      <p:sp>
        <p:nvSpPr>
          <p:cNvPr id="81923" name="Rectangle 2"/>
          <p:cNvSpPr>
            <a:spLocks noGrp="1" noRot="1" noChangeAspect="1" noChangeArrowheads="1" noTextEdit="1"/>
          </p:cNvSpPr>
          <p:nvPr>
            <p:ph type="sldImg"/>
          </p:nvPr>
        </p:nvSpPr>
        <p:spPr>
          <a:xfrm>
            <a:off x="1143000" y="685800"/>
            <a:ext cx="4575175" cy="3430588"/>
          </a:xfrm>
          <a:ln/>
        </p:spPr>
      </p:sp>
      <p:sp>
        <p:nvSpPr>
          <p:cNvPr id="81924" name="Rectangle 3"/>
          <p:cNvSpPr>
            <a:spLocks noGrp="1" noChangeArrowheads="1"/>
          </p:cNvSpPr>
          <p:nvPr>
            <p:ph type="body" idx="1"/>
          </p:nvPr>
        </p:nvSpPr>
        <p:spPr>
          <a:xfrm>
            <a:off x="915040" y="4343441"/>
            <a:ext cx="5027920" cy="4115603"/>
          </a:xfrm>
          <a:noFill/>
        </p:spPr>
        <p:txBody>
          <a:bodyPr/>
          <a:lstStyle/>
          <a:p>
            <a:pPr eaLnBrk="1" hangingPunct="1"/>
            <a:endParaRPr lang="ja-JP"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正方形/長方形 6"/>
          <p:cNvSpPr/>
          <p:nvPr userDrawn="1"/>
        </p:nvSpPr>
        <p:spPr>
          <a:xfrm>
            <a:off x="0" y="0"/>
            <a:ext cx="9144000" cy="6858000"/>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9" name="正方形/長方形 8"/>
          <p:cNvSpPr/>
          <p:nvPr userDrawn="1"/>
        </p:nvSpPr>
        <p:spPr>
          <a:xfrm flipV="1">
            <a:off x="685800" y="2276971"/>
            <a:ext cx="7772400" cy="93308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 name="タイトル 1"/>
          <p:cNvSpPr>
            <a:spLocks noGrp="1"/>
          </p:cNvSpPr>
          <p:nvPr>
            <p:ph type="ctrTitle"/>
          </p:nvPr>
        </p:nvSpPr>
        <p:spPr>
          <a:xfrm>
            <a:off x="685800" y="2276971"/>
            <a:ext cx="7772400" cy="933083"/>
          </a:xfrm>
        </p:spPr>
        <p:txBody>
          <a:bodyPr/>
          <a:lstStyle>
            <a:lvl1pPr algn="r">
              <a:defRPr sz="3600">
                <a:solidFill>
                  <a:schemeClr val="bg1"/>
                </a:solidFill>
              </a:defRPr>
            </a:lvl1pPr>
          </a:lstStyle>
          <a:p>
            <a:r>
              <a:rPr kumimoji="1" lang="ja-JP" altLang="en-US" smtClean="0"/>
              <a:t>マスター タイトルの書式設定</a:t>
            </a:r>
            <a:endParaRPr kumimoji="1" lang="ja-JP" altLang="en-US" dirty="0"/>
          </a:p>
        </p:txBody>
      </p:sp>
      <p:sp>
        <p:nvSpPr>
          <p:cNvPr id="3" name="サブタイトル 2"/>
          <p:cNvSpPr>
            <a:spLocks noGrp="1"/>
          </p:cNvSpPr>
          <p:nvPr>
            <p:ph type="subTitle" idx="1"/>
          </p:nvPr>
        </p:nvSpPr>
        <p:spPr>
          <a:xfrm>
            <a:off x="685800" y="3886200"/>
            <a:ext cx="7772400" cy="566005"/>
          </a:xfrm>
        </p:spPr>
        <p:txBody>
          <a:bodyPr>
            <a:normAutofit/>
          </a:bodyPr>
          <a:lstStyle>
            <a:lvl1pPr marL="0" indent="0" algn="r">
              <a:buNone/>
              <a:defRPr sz="24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dirty="0"/>
          </a:p>
        </p:txBody>
      </p:sp>
      <p:sp>
        <p:nvSpPr>
          <p:cNvPr id="10" name="正方形/長方形 9"/>
          <p:cNvSpPr/>
          <p:nvPr userDrawn="1"/>
        </p:nvSpPr>
        <p:spPr>
          <a:xfrm flipV="1">
            <a:off x="0" y="-1"/>
            <a:ext cx="244235" cy="237265"/>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3" name="正方形/長方形 12"/>
          <p:cNvSpPr/>
          <p:nvPr userDrawn="1"/>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6" name="正方形/長方形 15"/>
          <p:cNvSpPr/>
          <p:nvPr userDrawn="1"/>
        </p:nvSpPr>
        <p:spPr>
          <a:xfrm flipV="1">
            <a:off x="244236" y="0"/>
            <a:ext cx="244235" cy="237265"/>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8" name="図 17"/>
          <p:cNvPicPr>
            <a:picLocks noChangeAspect="1"/>
          </p:cNvPicPr>
          <p:nvPr userDrawn="1"/>
        </p:nvPicPr>
        <p:blipFill>
          <a:blip r:embed="rId2"/>
          <a:stretch>
            <a:fillRect/>
          </a:stretch>
        </p:blipFill>
        <p:spPr>
          <a:xfrm>
            <a:off x="99885" y="6717943"/>
            <a:ext cx="639634" cy="95299"/>
          </a:xfrm>
          <a:prstGeom prst="rect">
            <a:avLst/>
          </a:prstGeom>
        </p:spPr>
      </p:pic>
      <p:pic>
        <p:nvPicPr>
          <p:cNvPr id="19" name="図 18"/>
          <p:cNvPicPr>
            <a:picLocks noChangeAspect="1"/>
          </p:cNvPicPr>
          <p:nvPr userDrawn="1"/>
        </p:nvPicPr>
        <p:blipFill>
          <a:blip r:embed="rId3"/>
          <a:stretch>
            <a:fillRect/>
          </a:stretch>
        </p:blipFill>
        <p:spPr>
          <a:xfrm>
            <a:off x="742723" y="6719347"/>
            <a:ext cx="401579" cy="103634"/>
          </a:xfrm>
          <a:prstGeom prst="rect">
            <a:avLst/>
          </a:prstGeom>
        </p:spPr>
      </p:pic>
      <p:sp>
        <p:nvSpPr>
          <p:cNvPr id="22" name="正方形/長方形 21"/>
          <p:cNvSpPr/>
          <p:nvPr userDrawn="1"/>
        </p:nvSpPr>
        <p:spPr>
          <a:xfrm flipH="1" flipV="1">
            <a:off x="9059333" y="-2"/>
            <a:ext cx="97309" cy="6858002"/>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1" name="正方形/長方形 20"/>
          <p:cNvSpPr/>
          <p:nvPr userDrawn="1"/>
        </p:nvSpPr>
        <p:spPr>
          <a:xfrm flipV="1">
            <a:off x="9059334" y="6662710"/>
            <a:ext cx="97896"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8" name="図 7" descr="単独LOGO01.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70204" y="5560175"/>
            <a:ext cx="987996" cy="1082996"/>
          </a:xfrm>
          <a:prstGeom prst="rect">
            <a:avLst/>
          </a:prstGeom>
        </p:spPr>
      </p:pic>
    </p:spTree>
    <p:extLst>
      <p:ext uri="{BB962C8B-B14F-4D97-AF65-F5344CB8AC3E}">
        <p14:creationId xmlns:p14="http://schemas.microsoft.com/office/powerpoint/2010/main" val="423721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907437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a:xfrm>
            <a:off x="0" y="6658020"/>
            <a:ext cx="1095570" cy="199979"/>
          </a:xfrm>
          <a:prstGeom prst="rect">
            <a:avLst/>
          </a:prstGeom>
        </p:spPr>
        <p:txBody>
          <a:bodyPr/>
          <a:lstStyle/>
          <a:p>
            <a:endParaRPr kumimoji="1" lang="ja-JP" altLang="en-US" dirty="0"/>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717974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386068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672147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4007100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8" name="フッター プレースホルダー 7"/>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815828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5" name="スライド番号プレースホルダー 4"/>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959072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093683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122703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プレースホルダーまでドラッグするかアイコンをクリックして図を追加</a:t>
            </a:r>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5671160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686800" cy="416221"/>
          </a:xfrm>
          <a:prstGeom prst="rect">
            <a:avLst/>
          </a:prstGeom>
        </p:spPr>
        <p:txBody>
          <a:bodyPr vert="horz" lIns="91440" tIns="45720" rIns="91440" bIns="45720" rtlCol="0" anchor="ctr">
            <a:no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457200" y="976974"/>
            <a:ext cx="8229600" cy="5149190"/>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pic>
        <p:nvPicPr>
          <p:cNvPr id="12" name="図 11"/>
          <p:cNvPicPr>
            <a:picLocks noChangeAspect="1"/>
          </p:cNvPicPr>
          <p:nvPr/>
        </p:nvPicPr>
        <p:blipFill>
          <a:blip r:embed="rId13"/>
          <a:stretch>
            <a:fillRect/>
          </a:stretch>
        </p:blipFill>
        <p:spPr>
          <a:xfrm>
            <a:off x="7974619" y="6708204"/>
            <a:ext cx="639634" cy="95299"/>
          </a:xfrm>
          <a:prstGeom prst="rect">
            <a:avLst/>
          </a:prstGeom>
        </p:spPr>
      </p:pic>
      <p:sp>
        <p:nvSpPr>
          <p:cNvPr id="16" name="正方形/長方形 15"/>
          <p:cNvSpPr/>
          <p:nvPr/>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7" name="図 16"/>
          <p:cNvPicPr>
            <a:picLocks noChangeAspect="1"/>
          </p:cNvPicPr>
          <p:nvPr/>
        </p:nvPicPr>
        <p:blipFill>
          <a:blip r:embed="rId13"/>
          <a:stretch>
            <a:fillRect/>
          </a:stretch>
        </p:blipFill>
        <p:spPr>
          <a:xfrm>
            <a:off x="99885" y="6717943"/>
            <a:ext cx="639634" cy="95299"/>
          </a:xfrm>
          <a:prstGeom prst="rect">
            <a:avLst/>
          </a:prstGeom>
        </p:spPr>
      </p:pic>
      <p:pic>
        <p:nvPicPr>
          <p:cNvPr id="18" name="図 17"/>
          <p:cNvPicPr>
            <a:picLocks noChangeAspect="1"/>
          </p:cNvPicPr>
          <p:nvPr/>
        </p:nvPicPr>
        <p:blipFill>
          <a:blip r:embed="rId14"/>
          <a:stretch>
            <a:fillRect/>
          </a:stretch>
        </p:blipFill>
        <p:spPr>
          <a:xfrm>
            <a:off x="742723" y="6719347"/>
            <a:ext cx="401579" cy="103634"/>
          </a:xfrm>
          <a:prstGeom prst="rect">
            <a:avLst/>
          </a:prstGeom>
        </p:spPr>
      </p:pic>
      <p:sp>
        <p:nvSpPr>
          <p:cNvPr id="19" name="正方形/長方形 18"/>
          <p:cNvSpPr/>
          <p:nvPr/>
        </p:nvSpPr>
        <p:spPr>
          <a:xfrm flipV="1">
            <a:off x="9065846" y="6662710"/>
            <a:ext cx="91383"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cxnSp>
        <p:nvCxnSpPr>
          <p:cNvPr id="5" name="直線コネクタ 4"/>
          <p:cNvCxnSpPr/>
          <p:nvPr/>
        </p:nvCxnSpPr>
        <p:spPr>
          <a:xfrm>
            <a:off x="457200" y="703900"/>
            <a:ext cx="8686800" cy="6498"/>
          </a:xfrm>
          <a:prstGeom prst="line">
            <a:avLst/>
          </a:prstGeom>
          <a:ln w="12700" cmpd="sng">
            <a:solidFill>
              <a:srgbClr val="33ACBD"/>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0" y="703900"/>
            <a:ext cx="457200" cy="0"/>
          </a:xfrm>
          <a:prstGeom prst="line">
            <a:avLst/>
          </a:prstGeom>
          <a:ln w="12700" cmpd="sng">
            <a:solidFill>
              <a:srgbClr val="CC0000"/>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p:cNvSpPr>
            <a:spLocks noGrp="1"/>
          </p:cNvSpPr>
          <p:nvPr>
            <p:ph type="sldNum" sz="quarter" idx="4"/>
          </p:nvPr>
        </p:nvSpPr>
        <p:spPr>
          <a:xfrm>
            <a:off x="6932246" y="6651702"/>
            <a:ext cx="2133600" cy="217800"/>
          </a:xfrm>
          <a:prstGeom prst="rect">
            <a:avLst/>
          </a:prstGeom>
        </p:spPr>
        <p:txBody>
          <a:bodyPr vert="horz" lIns="91440" tIns="45720" rIns="91440" bIns="45720" rtlCol="0" anchor="ctr"/>
          <a:lstStyle>
            <a:lvl1pPr algn="r">
              <a:defRPr sz="1000">
                <a:solidFill>
                  <a:schemeClr val="bg1"/>
                </a:solidFill>
                <a:latin typeface="American Typewriter"/>
                <a:cs typeface="American Typewriter"/>
              </a:defRPr>
            </a:lvl1pPr>
          </a:lstStyle>
          <a:p>
            <a:fld id="{8FF8CC5D-A65D-5946-99B5-645367A967AD}" type="slidenum">
              <a:rPr lang="ja-JP" altLang="en-US" smtClean="0"/>
              <a:pPr/>
              <a:t>‹#›</a:t>
            </a:fld>
            <a:endParaRPr lang="ja-JP" altLang="en-US" dirty="0"/>
          </a:p>
        </p:txBody>
      </p:sp>
    </p:spTree>
    <p:extLst>
      <p:ext uri="{BB962C8B-B14F-4D97-AF65-F5344CB8AC3E}">
        <p14:creationId xmlns:p14="http://schemas.microsoft.com/office/powerpoint/2010/main" val="2776234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kumimoji="1" sz="2800" kern="1200">
          <a:solidFill>
            <a:srgbClr val="7F7F7F"/>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2.png"/><Relationship Id="rId1" Type="http://schemas.openxmlformats.org/officeDocument/2006/relationships/slideLayout" Target="../slideLayouts/slideLayout6.xml"/><Relationship Id="rId2"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6.xml"/><Relationship Id="rId2"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GIF"/><Relationship Id="rId6" Type="http://schemas.openxmlformats.org/officeDocument/2006/relationships/image" Target="../media/image13.PNG"/><Relationship Id="rId7" Type="http://schemas.openxmlformats.org/officeDocument/2006/relationships/image" Target="../media/image12.png"/><Relationship Id="rId1" Type="http://schemas.openxmlformats.org/officeDocument/2006/relationships/slideLayout" Target="../slideLayouts/slideLayout6.xml"/><Relationship Id="rId2"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1.jpg"/><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13.PNG"/><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28.wmf"/><Relationship Id="rId8" Type="http://schemas.openxmlformats.org/officeDocument/2006/relationships/image" Target="../media/image29.png"/><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30.png"/><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6.png"/><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1" Type="http://schemas.openxmlformats.org/officeDocument/2006/relationships/slideLayout" Target="../slideLayouts/slideLayout6.xml"/><Relationship Id="rId2" Type="http://schemas.openxmlformats.org/officeDocument/2006/relationships/image" Target="../media/image3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5" Type="http://schemas.openxmlformats.org/officeDocument/2006/relationships/image" Target="../media/image38.png"/><Relationship Id="rId6" Type="http://schemas.openxmlformats.org/officeDocument/2006/relationships/image" Target="../media/image39.png"/><Relationship Id="rId7" Type="http://schemas.openxmlformats.org/officeDocument/2006/relationships/image" Target="../media/image40.png"/><Relationship Id="rId8" Type="http://schemas.openxmlformats.org/officeDocument/2006/relationships/image" Target="../media/image41.png"/><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2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jpeg"/><Relationship Id="rId7" Type="http://schemas.openxmlformats.org/officeDocument/2006/relationships/image" Target="../media/image47.png"/><Relationship Id="rId8" Type="http://schemas.openxmlformats.org/officeDocument/2006/relationships/image" Target="../media/image20.png"/><Relationship Id="rId1" Type="http://schemas.openxmlformats.org/officeDocument/2006/relationships/slideLayout" Target="../slideLayouts/slideLayout6.xml"/><Relationship Id="rId2" Type="http://schemas.openxmlformats.org/officeDocument/2006/relationships/image" Target="../media/image4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 Id="rId3" Type="http://schemas.openxmlformats.org/officeDocument/2006/relationships/image" Target="../media/image2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8.WMF"/><Relationship Id="rId3" Type="http://schemas.openxmlformats.org/officeDocument/2006/relationships/image" Target="../media/image49.W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0.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 Id="rId3"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43.xml.rels><?xml version="1.0" encoding="UTF-8" standalone="yes"?>
<Relationships xmlns="http://schemas.openxmlformats.org/package/2006/relationships"><Relationship Id="rId3" Type="http://schemas.openxmlformats.org/officeDocument/2006/relationships/image" Target="../media/image51.png"/><Relationship Id="rId4" Type="http://schemas.openxmlformats.org/officeDocument/2006/relationships/image" Target="../media/image52.png"/><Relationship Id="rId5" Type="http://schemas.openxmlformats.org/officeDocument/2006/relationships/image" Target="../media/image53.wmf"/><Relationship Id="rId6" Type="http://schemas.openxmlformats.org/officeDocument/2006/relationships/image" Target="../media/image54.jpeg"/><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56.jpg"/><Relationship Id="rId4" Type="http://schemas.openxmlformats.org/officeDocument/2006/relationships/image" Target="../media/image57.jpg"/><Relationship Id="rId5" Type="http://schemas.openxmlformats.org/officeDocument/2006/relationships/image" Target="../media/image58.gif"/><Relationship Id="rId6" Type="http://schemas.openxmlformats.org/officeDocument/2006/relationships/image" Target="../media/image59.jpg"/><Relationship Id="rId7" Type="http://schemas.openxmlformats.org/officeDocument/2006/relationships/image" Target="../media/image60.jpg"/><Relationship Id="rId8" Type="http://schemas.openxmlformats.org/officeDocument/2006/relationships/image" Target="../media/image61.jpg"/><Relationship Id="rId9" Type="http://schemas.openxmlformats.org/officeDocument/2006/relationships/image" Target="../media/image62.jpg"/><Relationship Id="rId10" Type="http://schemas.openxmlformats.org/officeDocument/2006/relationships/image" Target="../media/image63.png"/><Relationship Id="rId1" Type="http://schemas.openxmlformats.org/officeDocument/2006/relationships/slideLayout" Target="../slideLayouts/slideLayout6.xml"/><Relationship Id="rId2" Type="http://schemas.openxmlformats.org/officeDocument/2006/relationships/image" Target="../media/image55.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47.xml.rels><?xml version="1.0" encoding="UTF-8" standalone="yes"?>
<Relationships xmlns="http://schemas.openxmlformats.org/package/2006/relationships"><Relationship Id="rId3" Type="http://schemas.openxmlformats.org/officeDocument/2006/relationships/image" Target="../media/image64.png"/><Relationship Id="rId4" Type="http://schemas.openxmlformats.org/officeDocument/2006/relationships/image" Target="../media/image65.png"/><Relationship Id="rId1" Type="http://schemas.openxmlformats.org/officeDocument/2006/relationships/slideLayout" Target="../slideLayouts/slideLayout6.xml"/><Relationship Id="rId2" Type="http://schemas.openxmlformats.org/officeDocument/2006/relationships/hyperlink" Target="http://www.netcommerce.co.jp/blog"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67.png"/><Relationship Id="rId4" Type="http://schemas.openxmlformats.org/officeDocument/2006/relationships/image" Target="../media/image68.png"/><Relationship Id="rId5" Type="http://schemas.openxmlformats.org/officeDocument/2006/relationships/image" Target="../media/image69.png"/><Relationship Id="rId6" Type="http://schemas.openxmlformats.org/officeDocument/2006/relationships/hyperlink" Target="http://libra.netcommerce.co.jp/" TargetMode="External"/><Relationship Id="rId1" Type="http://schemas.openxmlformats.org/officeDocument/2006/relationships/slideLayout" Target="../slideLayouts/slideLayout6.xml"/><Relationship Id="rId2" Type="http://schemas.openxmlformats.org/officeDocument/2006/relationships/image" Target="../media/image66.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jpg"/><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en-US" altLang="ja-JP" dirty="0" smtClean="0"/>
              <a:t>IT</a:t>
            </a:r>
            <a:r>
              <a:rPr lang="ja-JP" altLang="en-US" dirty="0" smtClean="0"/>
              <a:t>トレンドとクラウドコンピューティング</a:t>
            </a:r>
            <a:endParaRPr kumimoji="1" lang="ja-JP" altLang="en-US" dirty="0"/>
          </a:p>
        </p:txBody>
      </p:sp>
      <p:sp>
        <p:nvSpPr>
          <p:cNvPr id="4" name="サブタイトル 3"/>
          <p:cNvSpPr>
            <a:spLocks noGrp="1"/>
          </p:cNvSpPr>
          <p:nvPr>
            <p:ph type="subTitle" idx="1"/>
          </p:nvPr>
        </p:nvSpPr>
        <p:spPr>
          <a:xfrm>
            <a:off x="685800" y="4089400"/>
            <a:ext cx="7772400" cy="566005"/>
          </a:xfrm>
        </p:spPr>
        <p:txBody>
          <a:bodyPr/>
          <a:lstStyle/>
          <a:p>
            <a:r>
              <a:rPr kumimoji="1" lang="en-US" altLang="ja-JP" dirty="0" smtClean="0"/>
              <a:t>2014</a:t>
            </a:r>
            <a:r>
              <a:rPr kumimoji="1" lang="ja-JP" altLang="en-US" dirty="0" smtClean="0"/>
              <a:t>年</a:t>
            </a:r>
            <a:r>
              <a:rPr kumimoji="1" lang="en-US" altLang="ja-JP" dirty="0" smtClean="0"/>
              <a:t>10</a:t>
            </a:r>
            <a:r>
              <a:rPr kumimoji="1" lang="ja-JP" altLang="en-US" dirty="0" smtClean="0"/>
              <a:t>月</a:t>
            </a:r>
            <a:r>
              <a:rPr kumimoji="1" lang="en-US" altLang="ja-JP" dirty="0" smtClean="0"/>
              <a:t>8</a:t>
            </a:r>
            <a:r>
              <a:rPr kumimoji="1" lang="ja-JP" altLang="en-US" dirty="0" smtClean="0"/>
              <a:t>日</a:t>
            </a:r>
            <a:endParaRPr kumimoji="1" lang="ja-JP" altLang="en-US" dirty="0"/>
          </a:p>
        </p:txBody>
      </p:sp>
    </p:spTree>
    <p:extLst>
      <p:ext uri="{BB962C8B-B14F-4D97-AF65-F5344CB8AC3E}">
        <p14:creationId xmlns:p14="http://schemas.microsoft.com/office/powerpoint/2010/main" val="290113139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descr="MC90044180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200" y="2133600"/>
            <a:ext cx="4572000" cy="4572000"/>
          </a:xfrm>
          <a:prstGeom prst="rect">
            <a:avLst/>
          </a:prstGeom>
        </p:spPr>
      </p:pic>
      <p:cxnSp>
        <p:nvCxnSpPr>
          <p:cNvPr id="38" name="直線コネクタ 37"/>
          <p:cNvCxnSpPr/>
          <p:nvPr/>
        </p:nvCxnSpPr>
        <p:spPr bwMode="auto">
          <a:xfrm>
            <a:off x="5791200" y="3581400"/>
            <a:ext cx="0" cy="1676400"/>
          </a:xfrm>
          <a:prstGeom prst="line">
            <a:avLst/>
          </a:prstGeom>
          <a:solidFill>
            <a:schemeClr val="bg1"/>
          </a:solidFill>
          <a:ln w="19050" cap="flat" cmpd="sng" algn="ctr">
            <a:solidFill>
              <a:srgbClr val="FFFFFF"/>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ホームベース 2"/>
          <p:cNvSpPr/>
          <p:nvPr/>
        </p:nvSpPr>
        <p:spPr bwMode="auto">
          <a:xfrm>
            <a:off x="762000" y="2438400"/>
            <a:ext cx="3200400" cy="609600"/>
          </a:xfrm>
          <a:prstGeom prst="homePlate">
            <a:avLst/>
          </a:prstGeom>
          <a:solidFill>
            <a:srgbClr val="408000">
              <a:alpha val="76000"/>
            </a:srgb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rgbClr val="FFFFFF"/>
                </a:solidFill>
                <a:effectLst/>
                <a:latin typeface="Arial" charset="0"/>
                <a:ea typeface="HG丸ｺﾞｼｯｸM-PRO" pitchFamily="50" charset="-128"/>
              </a:rPr>
              <a:t>ソフトウェアを「所有」</a:t>
            </a:r>
          </a:p>
        </p:txBody>
      </p:sp>
      <p:sp>
        <p:nvSpPr>
          <p:cNvPr id="15" name="ホームベース 14"/>
          <p:cNvSpPr/>
          <p:nvPr/>
        </p:nvSpPr>
        <p:spPr bwMode="auto">
          <a:xfrm>
            <a:off x="762000" y="5715000"/>
            <a:ext cx="3200400" cy="609600"/>
          </a:xfrm>
          <a:prstGeom prst="homePlate">
            <a:avLst/>
          </a:prstGeom>
          <a:solidFill>
            <a:srgbClr val="408000">
              <a:alpha val="76000"/>
            </a:srgb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dirty="0" smtClean="0">
                <a:solidFill>
                  <a:srgbClr val="FFFFFF"/>
                </a:solidFill>
              </a:rPr>
              <a:t>自主開発・受託開発</a:t>
            </a:r>
            <a:endParaRPr kumimoji="0" lang="ja-JP" altLang="en-US" sz="1600" b="0" i="0" u="none" strike="noStrike" cap="none" normalizeH="0" baseline="0" dirty="0" smtClean="0">
              <a:ln>
                <a:noFill/>
              </a:ln>
              <a:solidFill>
                <a:srgbClr val="FFFFFF"/>
              </a:solidFill>
              <a:effectLst/>
            </a:endParaRPr>
          </a:p>
        </p:txBody>
      </p:sp>
      <p:cxnSp>
        <p:nvCxnSpPr>
          <p:cNvPr id="11" name="直線コネクタ 10"/>
          <p:cNvCxnSpPr/>
          <p:nvPr/>
        </p:nvCxnSpPr>
        <p:spPr bwMode="auto">
          <a:xfrm>
            <a:off x="3962400" y="2743200"/>
            <a:ext cx="0" cy="3276600"/>
          </a:xfrm>
          <a:prstGeom prst="line">
            <a:avLst/>
          </a:prstGeom>
          <a:solidFill>
            <a:schemeClr val="bg1"/>
          </a:solidFill>
          <a:ln w="19050" cap="flat" cmpd="sng" algn="ctr">
            <a:solidFill>
              <a:srgbClr val="FFFFFF"/>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762000" y="3048000"/>
            <a:ext cx="0" cy="2667000"/>
          </a:xfrm>
          <a:prstGeom prst="line">
            <a:avLst/>
          </a:prstGeom>
          <a:solidFill>
            <a:schemeClr val="bg1"/>
          </a:solidFill>
          <a:ln w="19050" cap="flat" cmpd="sng" algn="ctr">
            <a:solidFill>
              <a:srgbClr val="FFFFFF"/>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ホームベース 15"/>
          <p:cNvSpPr/>
          <p:nvPr/>
        </p:nvSpPr>
        <p:spPr bwMode="auto">
          <a:xfrm>
            <a:off x="2590800" y="3276600"/>
            <a:ext cx="3200400" cy="609600"/>
          </a:xfrm>
          <a:prstGeom prst="homePlate">
            <a:avLst/>
          </a:prstGeom>
          <a:solidFill>
            <a:srgbClr val="008000">
              <a:alpha val="62000"/>
            </a:srgb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rgbClr val="FFFFFF"/>
                </a:solidFill>
                <a:effectLst/>
                <a:latin typeface="Arial" charset="0"/>
                <a:ea typeface="HG丸ｺﾞｼｯｸM-PRO" pitchFamily="50" charset="-128"/>
              </a:rPr>
              <a:t>ライセンス使用権を「所有」</a:t>
            </a:r>
          </a:p>
        </p:txBody>
      </p:sp>
      <p:sp>
        <p:nvSpPr>
          <p:cNvPr id="17" name="ホームベース 16"/>
          <p:cNvSpPr/>
          <p:nvPr/>
        </p:nvSpPr>
        <p:spPr bwMode="auto">
          <a:xfrm>
            <a:off x="2590800" y="4953000"/>
            <a:ext cx="3200400" cy="609600"/>
          </a:xfrm>
          <a:prstGeom prst="homePlate">
            <a:avLst/>
          </a:prstGeom>
          <a:solidFill>
            <a:srgbClr val="008000">
              <a:alpha val="62000"/>
            </a:srgb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rgbClr val="FFFFFF"/>
                </a:solidFill>
                <a:effectLst/>
                <a:latin typeface="Arial" charset="0"/>
                <a:ea typeface="HG丸ｺﾞｼｯｸM-PRO" pitchFamily="50" charset="-128"/>
              </a:rPr>
              <a:t>受託開発・</a:t>
            </a:r>
            <a:r>
              <a:rPr kumimoji="0" lang="en-US" altLang="ja-JP" sz="1600" b="0" i="0" u="none" strike="noStrike" cap="none" normalizeH="0" baseline="0" dirty="0" smtClean="0">
                <a:ln>
                  <a:noFill/>
                </a:ln>
                <a:solidFill>
                  <a:srgbClr val="FFFFFF"/>
                </a:solidFill>
                <a:effectLst/>
                <a:latin typeface="Arial" charset="0"/>
                <a:ea typeface="HG丸ｺﾞｼｯｸM-PRO" pitchFamily="50" charset="-128"/>
              </a:rPr>
              <a:t>SI</a:t>
            </a:r>
            <a:r>
              <a:rPr kumimoji="0" lang="ja-JP" altLang="en-US" sz="1600" b="0" i="0" u="none" strike="noStrike" cap="none" normalizeH="0" baseline="0" dirty="0" smtClean="0">
                <a:ln>
                  <a:noFill/>
                </a:ln>
                <a:solidFill>
                  <a:srgbClr val="FFFFFF"/>
                </a:solidFill>
                <a:effectLst/>
                <a:latin typeface="Arial" charset="0"/>
                <a:ea typeface="HG丸ｺﾞｼｯｸM-PRO" pitchFamily="50" charset="-128"/>
              </a:rPr>
              <a:t>（一括請負）開発</a:t>
            </a:r>
          </a:p>
        </p:txBody>
      </p:sp>
      <p:cxnSp>
        <p:nvCxnSpPr>
          <p:cNvPr id="39" name="直線コネクタ 38"/>
          <p:cNvCxnSpPr/>
          <p:nvPr/>
        </p:nvCxnSpPr>
        <p:spPr bwMode="auto">
          <a:xfrm>
            <a:off x="2590800" y="3886200"/>
            <a:ext cx="0" cy="1066800"/>
          </a:xfrm>
          <a:prstGeom prst="line">
            <a:avLst/>
          </a:prstGeom>
          <a:solidFill>
            <a:schemeClr val="bg1"/>
          </a:solidFill>
          <a:ln w="19050" cap="flat" cmpd="sng" algn="ctr">
            <a:solidFill>
              <a:srgbClr val="FFFFFF"/>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タイトル 1"/>
          <p:cNvSpPr>
            <a:spLocks noGrp="1"/>
          </p:cNvSpPr>
          <p:nvPr>
            <p:ph type="title"/>
          </p:nvPr>
        </p:nvSpPr>
        <p:spPr/>
        <p:txBody>
          <a:bodyPr/>
          <a:lstStyle/>
          <a:p>
            <a:r>
              <a:rPr kumimoji="1" lang="ja-JP" altLang="en-US" dirty="0" smtClean="0">
                <a:solidFill>
                  <a:schemeClr val="tx1">
                    <a:lumMod val="50000"/>
                    <a:lumOff val="50000"/>
                  </a:schemeClr>
                </a:solidFill>
              </a:rPr>
              <a:t>「所有」から「使用」へ</a:t>
            </a:r>
            <a:endParaRPr kumimoji="1" lang="ja-JP" altLang="en-US" dirty="0">
              <a:solidFill>
                <a:schemeClr val="tx1">
                  <a:lumMod val="50000"/>
                  <a:lumOff val="50000"/>
                </a:schemeClr>
              </a:solidFill>
            </a:endParaRPr>
          </a:p>
        </p:txBody>
      </p:sp>
      <p:pic>
        <p:nvPicPr>
          <p:cNvPr id="25" name="図 24" descr="MC90043484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143000" y="3505200"/>
            <a:ext cx="1231900" cy="1231900"/>
          </a:xfrm>
          <a:prstGeom prst="rect">
            <a:avLst/>
          </a:prstGeom>
        </p:spPr>
      </p:pic>
      <p:pic>
        <p:nvPicPr>
          <p:cNvPr id="4" name="図 3" descr="MC90043484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4038600"/>
            <a:ext cx="1231900" cy="1231900"/>
          </a:xfrm>
          <a:prstGeom prst="rect">
            <a:avLst/>
          </a:prstGeom>
        </p:spPr>
      </p:pic>
      <p:pic>
        <p:nvPicPr>
          <p:cNvPr id="5" name="図 4" descr="MC900431637.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0200" y="4191000"/>
            <a:ext cx="1066800" cy="1066800"/>
          </a:xfrm>
          <a:prstGeom prst="rect">
            <a:avLst/>
          </a:prstGeom>
        </p:spPr>
      </p:pic>
      <p:grpSp>
        <p:nvGrpSpPr>
          <p:cNvPr id="12" name="図形グループ 11"/>
          <p:cNvGrpSpPr/>
          <p:nvPr/>
        </p:nvGrpSpPr>
        <p:grpSpPr>
          <a:xfrm>
            <a:off x="3276600" y="3505200"/>
            <a:ext cx="1752601" cy="1752600"/>
            <a:chOff x="4191000" y="1219200"/>
            <a:chExt cx="1754187" cy="1754187"/>
          </a:xfrm>
        </p:grpSpPr>
        <p:pic>
          <p:nvPicPr>
            <p:cNvPr id="9" name="図 8" descr="MC900434829.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91000" y="1219200"/>
              <a:ext cx="1754187" cy="1754187"/>
            </a:xfrm>
            <a:prstGeom prst="rect">
              <a:avLst/>
            </a:prstGeom>
          </p:spPr>
        </p:pic>
        <p:sp>
          <p:nvSpPr>
            <p:cNvPr id="10" name="テキスト ボックス 9"/>
            <p:cNvSpPr txBox="1"/>
            <p:nvPr/>
          </p:nvSpPr>
          <p:spPr>
            <a:xfrm rot="708364">
              <a:off x="4288720" y="1995808"/>
              <a:ext cx="1394222" cy="369331"/>
            </a:xfrm>
            <a:prstGeom prst="rect">
              <a:avLst/>
            </a:prstGeom>
            <a:noFill/>
          </p:spPr>
          <p:txBody>
            <a:bodyPr wrap="none" rtlCol="0">
              <a:spAutoFit/>
            </a:bodyPr>
            <a:lstStyle/>
            <a:p>
              <a:r>
                <a:rPr kumimoji="1" lang="en-US" altLang="ja-JP" sz="1800" dirty="0" smtClean="0">
                  <a:solidFill>
                    <a:srgbClr val="FFFF00"/>
                  </a:solidFill>
                  <a:effectLst>
                    <a:glow rad="177800">
                      <a:srgbClr val="FF0000">
                        <a:alpha val="75000"/>
                      </a:srgbClr>
                    </a:glow>
                  </a:effectLst>
                  <a:latin typeface="ＤＦＰ太丸ゴシック体"/>
                  <a:ea typeface="ＤＦＰ太丸ゴシック体"/>
                  <a:cs typeface="ＤＦＰ太丸ゴシック体"/>
                </a:rPr>
                <a:t>TCO</a:t>
              </a:r>
              <a:r>
                <a:rPr kumimoji="1" lang="ja-JP" altLang="en-US" sz="1800" dirty="0" smtClean="0">
                  <a:solidFill>
                    <a:srgbClr val="FFFF00"/>
                  </a:solidFill>
                  <a:effectLst>
                    <a:glow rad="177800">
                      <a:srgbClr val="FF0000">
                        <a:alpha val="75000"/>
                      </a:srgbClr>
                    </a:glow>
                  </a:effectLst>
                  <a:latin typeface="ＤＦＰ太丸ゴシック体"/>
                  <a:ea typeface="ＤＦＰ太丸ゴシック体"/>
                  <a:cs typeface="ＤＦＰ太丸ゴシック体"/>
                </a:rPr>
                <a:t>の上昇</a:t>
              </a:r>
              <a:endParaRPr kumimoji="1" lang="ja-JP" altLang="en-US" sz="1800" dirty="0">
                <a:solidFill>
                  <a:srgbClr val="FFFF00"/>
                </a:solidFill>
                <a:effectLst>
                  <a:glow rad="177800">
                    <a:srgbClr val="FF0000">
                      <a:alpha val="75000"/>
                    </a:srgbClr>
                  </a:glow>
                </a:effectLst>
                <a:latin typeface="ＤＦＰ太丸ゴシック体"/>
                <a:ea typeface="ＤＦＰ太丸ゴシック体"/>
                <a:cs typeface="ＤＦＰ太丸ゴシック体"/>
              </a:endParaRPr>
            </a:p>
          </p:txBody>
        </p:sp>
      </p:grpSp>
      <p:grpSp>
        <p:nvGrpSpPr>
          <p:cNvPr id="14" name="図形グループ 13"/>
          <p:cNvGrpSpPr/>
          <p:nvPr/>
        </p:nvGrpSpPr>
        <p:grpSpPr>
          <a:xfrm>
            <a:off x="4953000" y="2438400"/>
            <a:ext cx="3505200" cy="3276600"/>
            <a:chOff x="4953000" y="2438400"/>
            <a:chExt cx="3505200" cy="3276600"/>
          </a:xfrm>
        </p:grpSpPr>
        <p:pic>
          <p:nvPicPr>
            <p:cNvPr id="20" name="Picture 26" descr="j043394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62800" y="464820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角丸四角形吹き出し 6"/>
            <p:cNvSpPr/>
            <p:nvPr/>
          </p:nvSpPr>
          <p:spPr bwMode="auto">
            <a:xfrm>
              <a:off x="6172200" y="2438400"/>
              <a:ext cx="2286000" cy="990600"/>
            </a:xfrm>
            <a:prstGeom prst="wedgeRoundRectCallout">
              <a:avLst>
                <a:gd name="adj1" fmla="val 18414"/>
                <a:gd name="adj2" fmla="val 113782"/>
                <a:gd name="adj3" fmla="val 16667"/>
              </a:avLst>
            </a:prstGeom>
            <a:solidFill>
              <a:srgbClr val="FF6600">
                <a:alpha val="72000"/>
              </a:srgb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baseline="0" dirty="0" smtClean="0">
                  <a:ln>
                    <a:noFill/>
                  </a:ln>
                  <a:solidFill>
                    <a:srgbClr val="FFFFFF"/>
                  </a:solidFill>
                  <a:effectLst/>
                  <a:latin typeface="Arial" charset="0"/>
                  <a:ea typeface="HG丸ｺﾞｼｯｸM-PRO" pitchFamily="50" charset="-128"/>
                </a:rPr>
                <a:t>使えればいい</a:t>
              </a:r>
              <a:endParaRPr kumimoji="0" lang="en-US" altLang="ja-JP" sz="2400" b="0" i="0" u="none" strike="noStrike" cap="none" normalizeH="0" baseline="0" dirty="0" smtClean="0">
                <a:ln>
                  <a:noFill/>
                </a:ln>
                <a:solidFill>
                  <a:srgbClr val="FFFFFF"/>
                </a:solidFill>
                <a:effectLst/>
                <a:latin typeface="Arial" charset="0"/>
                <a:ea typeface="HG丸ｺﾞｼｯｸM-PRO" pitchFamily="50" charset="-128"/>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smtClean="0">
                  <a:solidFill>
                    <a:srgbClr val="FFFFFF"/>
                  </a:solidFill>
                </a:rPr>
                <a:t>「所有」では対応できない</a:t>
              </a:r>
              <a:endParaRPr kumimoji="0" lang="ja-JP" altLang="en-US" sz="14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18" name="ホームベース 17"/>
            <p:cNvSpPr/>
            <p:nvPr/>
          </p:nvSpPr>
          <p:spPr bwMode="auto">
            <a:xfrm>
              <a:off x="4953000" y="4114800"/>
              <a:ext cx="3124200" cy="609600"/>
            </a:xfrm>
            <a:prstGeom prst="homePlate">
              <a:avLst/>
            </a:prstGeom>
            <a:solidFill>
              <a:srgbClr val="0000FF">
                <a:alpha val="61000"/>
              </a:srgb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dirty="0" smtClean="0">
                  <a:solidFill>
                    <a:srgbClr val="FFFFFF"/>
                  </a:solidFill>
                </a:rPr>
                <a:t>サービスを「利用」</a:t>
              </a:r>
              <a:endParaRPr kumimoji="0" lang="ja-JP" altLang="en-US" sz="2400" b="0" i="0" u="none" strike="noStrike" cap="none" normalizeH="0" baseline="0" dirty="0" smtClean="0">
                <a:ln>
                  <a:noFill/>
                </a:ln>
                <a:solidFill>
                  <a:srgbClr val="FFFFFF"/>
                </a:solidFill>
                <a:effectLst/>
              </a:endParaRPr>
            </a:p>
          </p:txBody>
        </p:sp>
      </p:grpSp>
      <p:sp>
        <p:nvSpPr>
          <p:cNvPr id="21" name="テキスト ボックス 20"/>
          <p:cNvSpPr txBox="1"/>
          <p:nvPr/>
        </p:nvSpPr>
        <p:spPr>
          <a:xfrm>
            <a:off x="762000" y="1143000"/>
            <a:ext cx="2993127" cy="954107"/>
          </a:xfrm>
          <a:prstGeom prst="rect">
            <a:avLst/>
          </a:prstGeom>
          <a:noFill/>
        </p:spPr>
        <p:txBody>
          <a:bodyPr wrap="none" rtlCol="0">
            <a:spAutoFit/>
          </a:bodyPr>
          <a:lstStyle/>
          <a:p>
            <a:pPr marL="457200" indent="-457200">
              <a:buFont typeface="Wingdings" charset="2"/>
              <a:buChar char="v"/>
            </a:pPr>
            <a:r>
              <a:rPr kumimoji="1" lang="en-US" altLang="ja-JP" sz="2800" dirty="0" smtClean="0">
                <a:solidFill>
                  <a:srgbClr val="FF0000"/>
                </a:solidFill>
                <a:effectLst/>
              </a:rPr>
              <a:t>TCO</a:t>
            </a:r>
            <a:r>
              <a:rPr kumimoji="1" lang="ja-JP" altLang="en-US" sz="2800" dirty="0" smtClean="0">
                <a:solidFill>
                  <a:srgbClr val="FF0000"/>
                </a:solidFill>
                <a:effectLst/>
              </a:rPr>
              <a:t>の上昇</a:t>
            </a:r>
            <a:endParaRPr kumimoji="1" lang="en-US" altLang="ja-JP" sz="2800" dirty="0" smtClean="0">
              <a:solidFill>
                <a:srgbClr val="FF0000"/>
              </a:solidFill>
              <a:effectLst/>
            </a:endParaRPr>
          </a:p>
          <a:p>
            <a:pPr marL="457200" indent="-457200">
              <a:buFont typeface="Wingdings" charset="2"/>
              <a:buChar char="v"/>
            </a:pPr>
            <a:r>
              <a:rPr lang="en-US" altLang="ja-JP" sz="2800" dirty="0" smtClean="0">
                <a:solidFill>
                  <a:srgbClr val="FF0000"/>
                </a:solidFill>
                <a:effectLst/>
              </a:rPr>
              <a:t>IT</a:t>
            </a:r>
            <a:r>
              <a:rPr lang="ja-JP" altLang="en-US" sz="2800" dirty="0" smtClean="0">
                <a:solidFill>
                  <a:srgbClr val="FF0000"/>
                </a:solidFill>
                <a:effectLst/>
              </a:rPr>
              <a:t>予算の頭打ち</a:t>
            </a:r>
            <a:endParaRPr kumimoji="1" lang="ja-JP" altLang="en-US" sz="2800" dirty="0">
              <a:solidFill>
                <a:srgbClr val="FF0000"/>
              </a:solidFill>
              <a:effectLst/>
            </a:endParaRPr>
          </a:p>
        </p:txBody>
      </p:sp>
      <p:grpSp>
        <p:nvGrpSpPr>
          <p:cNvPr id="23" name="図形グループ 22"/>
          <p:cNvGrpSpPr/>
          <p:nvPr/>
        </p:nvGrpSpPr>
        <p:grpSpPr>
          <a:xfrm>
            <a:off x="4265613" y="1219200"/>
            <a:ext cx="4004435" cy="914400"/>
            <a:chOff x="4265613" y="1219200"/>
            <a:chExt cx="4004435" cy="914400"/>
          </a:xfrm>
        </p:grpSpPr>
        <p:sp>
          <p:nvSpPr>
            <p:cNvPr id="22" name="右矢印 21"/>
            <p:cNvSpPr/>
            <p:nvPr/>
          </p:nvSpPr>
          <p:spPr bwMode="auto">
            <a:xfrm>
              <a:off x="4265613" y="1219200"/>
              <a:ext cx="687387" cy="914400"/>
            </a:xfrm>
            <a:prstGeom prst="rightArrow">
              <a:avLst/>
            </a:prstGeom>
            <a:solidFill>
              <a:srgbClr val="FF6600"/>
            </a:solidFill>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0000FF"/>
                </a:solidFill>
                <a:effectLst/>
                <a:latin typeface="Arial" charset="0"/>
                <a:ea typeface="HG丸ｺﾞｼｯｸM-PRO" pitchFamily="50" charset="-128"/>
              </a:endParaRPr>
            </a:p>
          </p:txBody>
        </p:sp>
        <p:sp>
          <p:nvSpPr>
            <p:cNvPr id="27" name="テキスト ボックス 26"/>
            <p:cNvSpPr txBox="1"/>
            <p:nvPr/>
          </p:nvSpPr>
          <p:spPr>
            <a:xfrm>
              <a:off x="5105400" y="1371600"/>
              <a:ext cx="3164648" cy="584776"/>
            </a:xfrm>
            <a:prstGeom prst="rect">
              <a:avLst/>
            </a:prstGeom>
            <a:noFill/>
          </p:spPr>
          <p:txBody>
            <a:bodyPr wrap="none" rtlCol="0">
              <a:spAutoFit/>
            </a:bodyPr>
            <a:lstStyle/>
            <a:p>
              <a:r>
                <a:rPr kumimoji="1" lang="ja-JP" altLang="en-US" sz="3200" dirty="0" smtClean="0">
                  <a:solidFill>
                    <a:srgbClr val="0000FF"/>
                  </a:solidFill>
                  <a:effectLst/>
                </a:rPr>
                <a:t>クラウドへの期待</a:t>
              </a:r>
              <a:endParaRPr kumimoji="1" lang="en-US" altLang="ja-JP" sz="3200" dirty="0" smtClean="0">
                <a:solidFill>
                  <a:srgbClr val="0000FF"/>
                </a:solidFill>
                <a:effectLst/>
              </a:endParaRPr>
            </a:p>
          </p:txBody>
        </p:sp>
      </p:grpSp>
    </p:spTree>
    <p:extLst>
      <p:ext uri="{BB962C8B-B14F-4D97-AF65-F5344CB8AC3E}">
        <p14:creationId xmlns:p14="http://schemas.microsoft.com/office/powerpoint/2010/main" val="868926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left)">
                                      <p:cBhvr>
                                        <p:cTn id="14" dur="500"/>
                                        <p:tgtEl>
                                          <p:spTgt spid="14"/>
                                        </p:tgtEl>
                                      </p:cBhvr>
                                    </p:animEffect>
                                  </p:childTnLst>
                                </p:cTn>
                              </p:par>
                              <p:par>
                                <p:cTn id="15" presetID="9"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dissolv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dissolv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left)">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2400" y="152400"/>
            <a:ext cx="8991600" cy="533400"/>
          </a:xfrm>
        </p:spPr>
        <p:txBody>
          <a:bodyPr/>
          <a:lstStyle/>
          <a:p>
            <a:r>
              <a:rPr kumimoji="1" lang="ja-JP" altLang="en-US" dirty="0" smtClean="0"/>
              <a:t>クラウド</a:t>
            </a:r>
            <a:r>
              <a:rPr lang="ja-JP" altLang="en-US" dirty="0" smtClean="0"/>
              <a:t>ならではの費用対効果の考え方</a:t>
            </a:r>
            <a:endParaRPr kumimoji="1" lang="ja-JP" altLang="en-US" dirty="0"/>
          </a:p>
        </p:txBody>
      </p:sp>
      <p:cxnSp>
        <p:nvCxnSpPr>
          <p:cNvPr id="22" name="直線矢印コネクタ 21"/>
          <p:cNvCxnSpPr/>
          <p:nvPr/>
        </p:nvCxnSpPr>
        <p:spPr bwMode="auto">
          <a:xfrm flipV="1">
            <a:off x="1114855" y="1066800"/>
            <a:ext cx="0" cy="4953000"/>
          </a:xfrm>
          <a:prstGeom prst="straightConnector1">
            <a:avLst/>
          </a:prstGeom>
          <a:solidFill>
            <a:schemeClr val="bg1"/>
          </a:solidFill>
          <a:ln w="381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矢印コネクタ 26"/>
          <p:cNvCxnSpPr/>
          <p:nvPr/>
        </p:nvCxnSpPr>
        <p:spPr bwMode="auto">
          <a:xfrm>
            <a:off x="1114855" y="6019800"/>
            <a:ext cx="7162800" cy="0"/>
          </a:xfrm>
          <a:prstGeom prst="straightConnector1">
            <a:avLst/>
          </a:prstGeom>
          <a:solidFill>
            <a:schemeClr val="bg1"/>
          </a:solidFill>
          <a:ln w="38100" cap="flat" cmpd="sng" algn="ctr">
            <a:solidFill>
              <a:srgbClr val="008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2" name="図 31" descr="MC90043163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855" y="1295400"/>
            <a:ext cx="762000" cy="762000"/>
          </a:xfrm>
          <a:prstGeom prst="rect">
            <a:avLst/>
          </a:prstGeom>
        </p:spPr>
      </p:pic>
      <p:pic>
        <p:nvPicPr>
          <p:cNvPr id="33" name="図 32" descr="MC90043158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7055" y="5715000"/>
            <a:ext cx="673100" cy="673100"/>
          </a:xfrm>
          <a:prstGeom prst="rect">
            <a:avLst/>
          </a:prstGeom>
        </p:spPr>
      </p:pic>
      <p:grpSp>
        <p:nvGrpSpPr>
          <p:cNvPr id="4" name="図形グループ 3"/>
          <p:cNvGrpSpPr/>
          <p:nvPr/>
        </p:nvGrpSpPr>
        <p:grpSpPr>
          <a:xfrm>
            <a:off x="1343455" y="2819400"/>
            <a:ext cx="6934200" cy="2895600"/>
            <a:chOff x="1524000" y="3048000"/>
            <a:chExt cx="6934200" cy="2895600"/>
          </a:xfrm>
        </p:grpSpPr>
        <p:cxnSp>
          <p:nvCxnSpPr>
            <p:cNvPr id="34" name="直線矢印コネクタ 33"/>
            <p:cNvCxnSpPr/>
            <p:nvPr/>
          </p:nvCxnSpPr>
          <p:spPr bwMode="auto">
            <a:xfrm>
              <a:off x="1752600" y="3048000"/>
              <a:ext cx="6705600" cy="2895600"/>
            </a:xfrm>
            <a:prstGeom prst="straightConnector1">
              <a:avLst/>
            </a:prstGeom>
            <a:solidFill>
              <a:schemeClr val="bg1"/>
            </a:solidFill>
            <a:ln w="76200" cap="flat" cmpd="sng" algn="ctr">
              <a:solidFill>
                <a:srgbClr val="FF6FCF"/>
              </a:solidFill>
              <a:prstDash val="sys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テキスト ボックス 35"/>
            <p:cNvSpPr txBox="1"/>
            <p:nvPr/>
          </p:nvSpPr>
          <p:spPr>
            <a:xfrm>
              <a:off x="1524000" y="3886200"/>
              <a:ext cx="2345714" cy="707886"/>
            </a:xfrm>
            <a:prstGeom prst="rect">
              <a:avLst/>
            </a:prstGeom>
            <a:noFill/>
          </p:spPr>
          <p:txBody>
            <a:bodyPr wrap="none" rtlCol="0">
              <a:spAutoFit/>
            </a:bodyPr>
            <a:lstStyle/>
            <a:p>
              <a:r>
                <a:rPr lang="ja-JP" altLang="en-US" sz="2000" dirty="0" smtClean="0">
                  <a:solidFill>
                    <a:srgbClr val="FF66FF"/>
                  </a:solidFill>
                  <a:effectLst/>
                  <a:latin typeface="HGP創英角ｺﾞｼｯｸUB"/>
                  <a:ea typeface="HGP創英角ｺﾞｼｯｸUB"/>
                  <a:cs typeface="HGP創英角ｺﾞｼｯｸUB"/>
                </a:rPr>
                <a:t>システム関連機器の</a:t>
              </a:r>
              <a:endParaRPr lang="en-US" altLang="ja-JP" sz="2000" dirty="0" smtClean="0">
                <a:solidFill>
                  <a:srgbClr val="FF66FF"/>
                </a:solidFill>
                <a:effectLst/>
                <a:latin typeface="HGP創英角ｺﾞｼｯｸUB"/>
                <a:ea typeface="HGP創英角ｺﾞｼｯｸUB"/>
                <a:cs typeface="HGP創英角ｺﾞｼｯｸUB"/>
              </a:endParaRPr>
            </a:p>
            <a:p>
              <a:r>
                <a:rPr lang="ja-JP" altLang="en-US" sz="2000" dirty="0" smtClean="0">
                  <a:solidFill>
                    <a:srgbClr val="FF66FF"/>
                  </a:solidFill>
                  <a:effectLst/>
                  <a:latin typeface="HGP創英角ｺﾞｼｯｸUB"/>
                  <a:ea typeface="HGP創英角ｺﾞｼｯｸUB"/>
                  <a:cs typeface="HGP創英角ｺﾞｼｯｸUB"/>
                </a:rPr>
                <a:t>コストパフォーマンス</a:t>
              </a:r>
              <a:endParaRPr kumimoji="1" lang="ja-JP" altLang="en-US" sz="2000" dirty="0">
                <a:solidFill>
                  <a:srgbClr val="FF66FF"/>
                </a:solidFill>
                <a:effectLst/>
                <a:latin typeface="HGP創英角ｺﾞｼｯｸUB"/>
                <a:ea typeface="HGP創英角ｺﾞｼｯｸUB"/>
                <a:cs typeface="HGP創英角ｺﾞｼｯｸUB"/>
              </a:endParaRPr>
            </a:p>
          </p:txBody>
        </p:sp>
      </p:grpSp>
      <p:cxnSp>
        <p:nvCxnSpPr>
          <p:cNvPr id="15" name="直線矢印コネクタ 14"/>
          <p:cNvCxnSpPr/>
          <p:nvPr/>
        </p:nvCxnSpPr>
        <p:spPr bwMode="auto">
          <a:xfrm>
            <a:off x="1572055" y="2590800"/>
            <a:ext cx="6705600" cy="0"/>
          </a:xfrm>
          <a:prstGeom prst="straightConnector1">
            <a:avLst/>
          </a:prstGeom>
          <a:solidFill>
            <a:schemeClr val="bg1"/>
          </a:solidFill>
          <a:ln w="76200" cap="flat" cmpd="sng" algn="ctr">
            <a:solidFill>
              <a:srgbClr val="33ACBD"/>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テキスト ボックス 25"/>
          <p:cNvSpPr txBox="1"/>
          <p:nvPr/>
        </p:nvSpPr>
        <p:spPr>
          <a:xfrm>
            <a:off x="6982255" y="1981200"/>
            <a:ext cx="1052892" cy="523220"/>
          </a:xfrm>
          <a:prstGeom prst="rect">
            <a:avLst/>
          </a:prstGeom>
          <a:noFill/>
        </p:spPr>
        <p:txBody>
          <a:bodyPr wrap="none" rtlCol="0">
            <a:spAutoFit/>
          </a:bodyPr>
          <a:lstStyle/>
          <a:p>
            <a:r>
              <a:rPr kumimoji="1" lang="ja-JP" altLang="en-US" sz="2800" dirty="0" smtClean="0">
                <a:solidFill>
                  <a:srgbClr val="008000"/>
                </a:solidFill>
                <a:effectLst/>
                <a:latin typeface="HGP創英角ｺﾞｼｯｸUB"/>
                <a:ea typeface="HGP創英角ｺﾞｼｯｸUB"/>
                <a:cs typeface="HGP創英角ｺﾞｼｯｸUB"/>
              </a:rPr>
              <a:t>リース</a:t>
            </a:r>
            <a:endParaRPr kumimoji="1" lang="ja-JP" altLang="en-US" sz="2800" dirty="0">
              <a:solidFill>
                <a:srgbClr val="008000"/>
              </a:solidFill>
              <a:effectLst/>
              <a:latin typeface="HGP創英角ｺﾞｼｯｸUB"/>
              <a:ea typeface="HGP創英角ｺﾞｼｯｸUB"/>
              <a:cs typeface="HGP創英角ｺﾞｼｯｸUB"/>
            </a:endParaRPr>
          </a:p>
        </p:txBody>
      </p:sp>
      <p:sp>
        <p:nvSpPr>
          <p:cNvPr id="37" name="角丸四角形吹き出し 36"/>
          <p:cNvSpPr/>
          <p:nvPr/>
        </p:nvSpPr>
        <p:spPr bwMode="auto">
          <a:xfrm>
            <a:off x="4620055" y="1371600"/>
            <a:ext cx="2133600" cy="609600"/>
          </a:xfrm>
          <a:prstGeom prst="wedgeRoundRectCallout">
            <a:avLst>
              <a:gd name="adj1" fmla="val 59881"/>
              <a:gd name="adj2" fmla="val 89583"/>
              <a:gd name="adj3" fmla="val 16667"/>
            </a:avLst>
          </a:prstGeom>
          <a:solidFill>
            <a:srgbClr val="008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smtClean="0">
                <a:solidFill>
                  <a:srgbClr val="FFFFFF"/>
                </a:solidFill>
              </a:rPr>
              <a:t>コストパフォーマンスが</a:t>
            </a:r>
            <a:endParaRPr kumimoji="0" lang="en-US" altLang="ja-JP" sz="1400" dirty="0" smtClean="0">
              <a:solidFill>
                <a:srgbClr val="FFFFFF"/>
              </a:solidFill>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smtClean="0">
                <a:solidFill>
                  <a:srgbClr val="FFFFFF"/>
                </a:solidFill>
              </a:rPr>
              <a:t>長期的に固定化</a:t>
            </a:r>
            <a:endParaRPr kumimoji="0" lang="ja-JP" altLang="en-US" sz="1400" b="0" i="0" u="none" strike="noStrike" cap="none" normalizeH="0" baseline="0" dirty="0" smtClean="0">
              <a:ln>
                <a:noFill/>
              </a:ln>
              <a:solidFill>
                <a:srgbClr val="FFFFFF"/>
              </a:solidFill>
              <a:effectLst/>
            </a:endParaRPr>
          </a:p>
        </p:txBody>
      </p:sp>
      <p:cxnSp>
        <p:nvCxnSpPr>
          <p:cNvPr id="28" name="直線矢印コネクタ 27"/>
          <p:cNvCxnSpPr/>
          <p:nvPr/>
        </p:nvCxnSpPr>
        <p:spPr bwMode="auto">
          <a:xfrm>
            <a:off x="1572055" y="2133600"/>
            <a:ext cx="6705600" cy="2819400"/>
          </a:xfrm>
          <a:prstGeom prst="straightConnector1">
            <a:avLst/>
          </a:prstGeom>
          <a:solidFill>
            <a:schemeClr val="bg1"/>
          </a:solidFill>
          <a:ln w="76200" cap="flat" cmpd="sng" algn="ctr">
            <a:solidFill>
              <a:srgbClr val="FF99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 name="テキスト ボックス 30"/>
          <p:cNvSpPr txBox="1"/>
          <p:nvPr/>
        </p:nvSpPr>
        <p:spPr>
          <a:xfrm>
            <a:off x="6601255" y="4340086"/>
            <a:ext cx="1338828" cy="523220"/>
          </a:xfrm>
          <a:prstGeom prst="rect">
            <a:avLst/>
          </a:prstGeom>
          <a:noFill/>
        </p:spPr>
        <p:txBody>
          <a:bodyPr wrap="none" rtlCol="0">
            <a:spAutoFit/>
          </a:bodyPr>
          <a:lstStyle/>
          <a:p>
            <a:r>
              <a:rPr kumimoji="1" lang="ja-JP" altLang="en-US" sz="2800" dirty="0" smtClean="0">
                <a:solidFill>
                  <a:srgbClr val="0000FF"/>
                </a:solidFill>
                <a:effectLst/>
                <a:latin typeface="HGP創英角ｺﾞｼｯｸUB"/>
                <a:ea typeface="HGP創英角ｺﾞｼｯｸUB"/>
                <a:cs typeface="HGP創英角ｺﾞｼｯｸUB"/>
              </a:rPr>
              <a:t>クラウド</a:t>
            </a:r>
            <a:endParaRPr kumimoji="1" lang="ja-JP" altLang="en-US" sz="2800" dirty="0">
              <a:solidFill>
                <a:srgbClr val="0000FF"/>
              </a:solidFill>
              <a:effectLst/>
              <a:latin typeface="HGP創英角ｺﾞｼｯｸUB"/>
              <a:ea typeface="HGP創英角ｺﾞｼｯｸUB"/>
              <a:cs typeface="HGP創英角ｺﾞｼｯｸUB"/>
            </a:endParaRPr>
          </a:p>
        </p:txBody>
      </p:sp>
      <p:sp>
        <p:nvSpPr>
          <p:cNvPr id="38" name="角丸四角形吹き出し 37"/>
          <p:cNvSpPr/>
          <p:nvPr/>
        </p:nvSpPr>
        <p:spPr bwMode="auto">
          <a:xfrm>
            <a:off x="3324655" y="5105400"/>
            <a:ext cx="3276600" cy="609600"/>
          </a:xfrm>
          <a:prstGeom prst="wedgeRoundRectCallout">
            <a:avLst>
              <a:gd name="adj1" fmla="val 53761"/>
              <a:gd name="adj2" fmla="val -112500"/>
              <a:gd name="adj3" fmla="val 16667"/>
            </a:avLst>
          </a:prstGeom>
          <a:solidFill>
            <a:srgbClr val="FF66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smtClean="0">
                <a:solidFill>
                  <a:srgbClr val="FFFFFF"/>
                </a:solidFill>
              </a:rPr>
              <a:t>新機種追加、</a:t>
            </a:r>
            <a:r>
              <a:rPr kumimoji="0" lang="ja-JP" altLang="en-US" sz="1400" b="0" i="0" u="none" strike="noStrike" cap="none" normalizeH="0" baseline="0" dirty="0" smtClean="0">
                <a:ln>
                  <a:noFill/>
                </a:ln>
                <a:solidFill>
                  <a:srgbClr val="FFFFFF"/>
                </a:solidFill>
                <a:effectLst/>
              </a:rPr>
              <a:t>新旧の入替え</a:t>
            </a:r>
            <a:r>
              <a:rPr kumimoji="0" lang="ja-JP" altLang="en-US" sz="1400" dirty="0" smtClean="0">
                <a:solidFill>
                  <a:srgbClr val="FFFFFF"/>
                </a:solidFill>
              </a:rPr>
              <a:t>を繰り返し</a:t>
            </a:r>
            <a:endParaRPr kumimoji="0" lang="en-US" altLang="ja-JP" sz="1400" dirty="0" smtClean="0">
              <a:solidFill>
                <a:srgbClr val="FFFFFF"/>
              </a:solidFill>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rPr>
              <a:t>継続的にコストパフォーマンスを改善</a:t>
            </a:r>
          </a:p>
        </p:txBody>
      </p:sp>
      <p:sp>
        <p:nvSpPr>
          <p:cNvPr id="41" name="角丸四角形吹き出し 40"/>
          <p:cNvSpPr/>
          <p:nvPr/>
        </p:nvSpPr>
        <p:spPr bwMode="auto">
          <a:xfrm>
            <a:off x="2029255" y="1371600"/>
            <a:ext cx="1752600" cy="609600"/>
          </a:xfrm>
          <a:prstGeom prst="wedgeRoundRectCallout">
            <a:avLst>
              <a:gd name="adj1" fmla="val -68232"/>
              <a:gd name="adj2" fmla="val 114174"/>
              <a:gd name="adj3" fmla="val 16667"/>
            </a:avLst>
          </a:prstGeom>
          <a:solidFill>
            <a:srgbClr val="FF66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rPr>
              <a:t>移行・環境変更に</a:t>
            </a:r>
            <a:endParaRPr kumimoji="0" lang="en-US" altLang="ja-JP" sz="1400" b="0" i="0" u="none" strike="noStrike" cap="none" normalizeH="0" baseline="0" dirty="0" smtClean="0">
              <a:ln>
                <a:noFill/>
              </a:ln>
              <a:solidFill>
                <a:schemeClr val="bg1"/>
              </a:solidFill>
              <a:effectLst/>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rPr>
              <a:t>かかる一時経費</a:t>
            </a:r>
          </a:p>
        </p:txBody>
      </p:sp>
      <p:cxnSp>
        <p:nvCxnSpPr>
          <p:cNvPr id="43" name="直線矢印コネクタ 42"/>
          <p:cNvCxnSpPr/>
          <p:nvPr/>
        </p:nvCxnSpPr>
        <p:spPr bwMode="auto">
          <a:xfrm>
            <a:off x="1648255" y="2219980"/>
            <a:ext cx="0" cy="294620"/>
          </a:xfrm>
          <a:prstGeom prst="straightConnector1">
            <a:avLst/>
          </a:prstGeom>
          <a:solidFill>
            <a:schemeClr val="bg1"/>
          </a:solidFill>
          <a:ln w="38100" cap="flat" cmpd="sng" algn="ctr">
            <a:solidFill>
              <a:srgbClr val="FF0000"/>
            </a:solidFill>
            <a:prstDash val="solid"/>
            <a:round/>
            <a:headEnd type="triangl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上下矢印 5"/>
          <p:cNvSpPr/>
          <p:nvPr/>
        </p:nvSpPr>
        <p:spPr bwMode="auto">
          <a:xfrm>
            <a:off x="7668055" y="2743200"/>
            <a:ext cx="609600" cy="1758950"/>
          </a:xfrm>
          <a:prstGeom prst="upDownArrow">
            <a:avLst/>
          </a:prstGeom>
          <a:solidFill>
            <a:srgbClr val="3366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nvGrpSpPr>
          <p:cNvPr id="10" name="図形グループ 9"/>
          <p:cNvGrpSpPr/>
          <p:nvPr/>
        </p:nvGrpSpPr>
        <p:grpSpPr>
          <a:xfrm>
            <a:off x="5305855" y="3048000"/>
            <a:ext cx="2286000" cy="1066800"/>
            <a:chOff x="6705600" y="609600"/>
            <a:chExt cx="2286000" cy="1066800"/>
          </a:xfrm>
        </p:grpSpPr>
        <p:sp>
          <p:nvSpPr>
            <p:cNvPr id="9" name="星 24 8"/>
            <p:cNvSpPr/>
            <p:nvPr/>
          </p:nvSpPr>
          <p:spPr bwMode="auto">
            <a:xfrm>
              <a:off x="6705600" y="609600"/>
              <a:ext cx="2286000" cy="1066800"/>
            </a:xfrm>
            <a:prstGeom prst="star24">
              <a:avLst/>
            </a:prstGeom>
            <a:solidFill>
              <a:srgbClr val="FFFF00"/>
            </a:solidFill>
            <a:ln w="38100" cmpd="sng">
              <a:solidFill>
                <a:srgbClr val="FF6600"/>
              </a:solidFill>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pic>
          <p:nvPicPr>
            <p:cNvPr id="7" name="図 6"/>
            <p:cNvPicPr>
              <a:picLocks noChangeAspect="1"/>
            </p:cNvPicPr>
            <p:nvPr/>
          </p:nvPicPr>
          <p:blipFill>
            <a:blip r:embed="rId4"/>
            <a:stretch>
              <a:fillRect/>
            </a:stretch>
          </p:blipFill>
          <p:spPr>
            <a:xfrm>
              <a:off x="7467600" y="757535"/>
              <a:ext cx="852985" cy="381000"/>
            </a:xfrm>
            <a:prstGeom prst="rect">
              <a:avLst/>
            </a:prstGeom>
          </p:spPr>
        </p:pic>
        <p:sp>
          <p:nvSpPr>
            <p:cNvPr id="8" name="テキスト ボックス 7"/>
            <p:cNvSpPr txBox="1"/>
            <p:nvPr/>
          </p:nvSpPr>
          <p:spPr>
            <a:xfrm>
              <a:off x="7328501" y="1062335"/>
              <a:ext cx="1082348" cy="400110"/>
            </a:xfrm>
            <a:prstGeom prst="rect">
              <a:avLst/>
            </a:prstGeom>
            <a:noFill/>
          </p:spPr>
          <p:txBody>
            <a:bodyPr wrap="none" rtlCol="0">
              <a:spAutoFit/>
            </a:bodyPr>
            <a:lstStyle/>
            <a:p>
              <a:pPr algn="ctr"/>
              <a:r>
                <a:rPr kumimoji="1" lang="en-US" altLang="ja-JP" sz="1000" dirty="0" smtClean="0">
                  <a:solidFill>
                    <a:srgbClr val="0000FF"/>
                  </a:solidFill>
                </a:rPr>
                <a:t>2006/3/14〜</a:t>
              </a:r>
              <a:endParaRPr lang="en-US" altLang="ja-JP" sz="1000" dirty="0">
                <a:solidFill>
                  <a:srgbClr val="0000FF"/>
                </a:solidFill>
              </a:endParaRPr>
            </a:p>
            <a:p>
              <a:pPr algn="ctr"/>
              <a:r>
                <a:rPr lang="en-US" altLang="ja-JP" sz="1000" dirty="0" smtClean="0">
                  <a:solidFill>
                    <a:srgbClr val="0000FF"/>
                  </a:solidFill>
                </a:rPr>
                <a:t>40</a:t>
              </a:r>
              <a:r>
                <a:rPr lang="ja-JP" altLang="en-US" sz="1000" dirty="0" smtClean="0">
                  <a:solidFill>
                    <a:srgbClr val="0000FF"/>
                  </a:solidFill>
                </a:rPr>
                <a:t>回以上値下げ</a:t>
              </a:r>
              <a:endParaRPr kumimoji="1" lang="ja-JP" altLang="en-US" sz="1000" dirty="0">
                <a:solidFill>
                  <a:srgbClr val="0000FF"/>
                </a:solidFill>
              </a:endParaRPr>
            </a:p>
          </p:txBody>
        </p:sp>
      </p:grpSp>
    </p:spTree>
    <p:extLst>
      <p:ext uri="{BB962C8B-B14F-4D97-AF65-F5344CB8AC3E}">
        <p14:creationId xmlns:p14="http://schemas.microsoft.com/office/powerpoint/2010/main" val="887397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out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p:cNvSpPr/>
          <p:nvPr/>
        </p:nvSpPr>
        <p:spPr>
          <a:xfrm>
            <a:off x="511675" y="827249"/>
            <a:ext cx="3548650" cy="5708645"/>
          </a:xfrm>
          <a:prstGeom prst="roundRect">
            <a:avLst>
              <a:gd name="adj" fmla="val 5263"/>
            </a:avLst>
          </a:prstGeom>
          <a:solidFill>
            <a:srgbClr val="FFFBD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8" name="角丸四角形 37"/>
          <p:cNvSpPr/>
          <p:nvPr/>
        </p:nvSpPr>
        <p:spPr>
          <a:xfrm>
            <a:off x="5083675" y="840427"/>
            <a:ext cx="3548650" cy="5708645"/>
          </a:xfrm>
          <a:prstGeom prst="roundRect">
            <a:avLst>
              <a:gd name="adj" fmla="val 6667"/>
            </a:avLst>
          </a:prstGeom>
          <a:solidFill>
            <a:schemeClr val="accent5">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smtClean="0"/>
              <a:t>システム資源の</a:t>
            </a:r>
            <a:r>
              <a:rPr kumimoji="1" lang="en-US" altLang="ja-JP" dirty="0" smtClean="0"/>
              <a:t>EC</a:t>
            </a:r>
            <a:r>
              <a:rPr kumimoji="1" lang="ja-JP" altLang="en-US" dirty="0" smtClean="0"/>
              <a:t>サイト</a:t>
            </a:r>
            <a:endParaRPr kumimoji="1" lang="ja-JP" altLang="en-US" dirty="0"/>
          </a:p>
        </p:txBody>
      </p:sp>
      <p:pic>
        <p:nvPicPr>
          <p:cNvPr id="30" name="図 29"/>
          <p:cNvPicPr>
            <a:picLocks noChangeAspect="1"/>
          </p:cNvPicPr>
          <p:nvPr/>
        </p:nvPicPr>
        <p:blipFill>
          <a:blip r:embed="rId2">
            <a:clrChange>
              <a:clrFrom>
                <a:srgbClr val="FEFEFE"/>
              </a:clrFrom>
              <a:clrTo>
                <a:srgbClr val="FEFEFE">
                  <a:alpha val="0"/>
                </a:srgbClr>
              </a:clrTo>
            </a:clrChange>
          </a:blip>
          <a:stretch>
            <a:fillRect/>
          </a:stretch>
        </p:blipFill>
        <p:spPr>
          <a:xfrm>
            <a:off x="2667000" y="2814675"/>
            <a:ext cx="1066800" cy="935229"/>
          </a:xfrm>
          <a:prstGeom prst="rect">
            <a:avLst/>
          </a:prstGeom>
        </p:spPr>
      </p:pic>
      <p:sp>
        <p:nvSpPr>
          <p:cNvPr id="10" name="メモ 9"/>
          <p:cNvSpPr/>
          <p:nvPr/>
        </p:nvSpPr>
        <p:spPr bwMode="auto">
          <a:xfrm>
            <a:off x="1066800" y="2738475"/>
            <a:ext cx="762000" cy="838200"/>
          </a:xfrm>
          <a:prstGeom prst="foldedCorner">
            <a:avLst/>
          </a:prstGeom>
          <a:solidFill>
            <a:srgbClr val="CCFFCC"/>
          </a:solidFill>
          <a:ln>
            <a:headEnd type="none" w="med" len="med"/>
            <a:tailEnd type="none" w="med" len="med"/>
          </a:ln>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2" name="メモ 31"/>
          <p:cNvSpPr/>
          <p:nvPr/>
        </p:nvSpPr>
        <p:spPr bwMode="auto">
          <a:xfrm>
            <a:off x="1219200" y="3043275"/>
            <a:ext cx="762000" cy="838200"/>
          </a:xfrm>
          <a:prstGeom prst="foldedCorner">
            <a:avLst/>
          </a:prstGeom>
          <a:solidFill>
            <a:srgbClr val="CCFFCC"/>
          </a:solidFill>
          <a:ln>
            <a:headEnd type="none" w="med" len="med"/>
            <a:tailEnd type="none" w="med" len="med"/>
          </a:ln>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2" name="テキスト ボックス 11"/>
          <p:cNvSpPr txBox="1"/>
          <p:nvPr/>
        </p:nvSpPr>
        <p:spPr>
          <a:xfrm>
            <a:off x="1143000" y="2738475"/>
            <a:ext cx="646331" cy="276999"/>
          </a:xfrm>
          <a:prstGeom prst="rect">
            <a:avLst/>
          </a:prstGeom>
          <a:noFill/>
        </p:spPr>
        <p:txBody>
          <a:bodyPr wrap="none" rtlCol="0">
            <a:spAutoFit/>
          </a:bodyPr>
          <a:lstStyle/>
          <a:p>
            <a:r>
              <a:rPr kumimoji="1" lang="ja-JP" altLang="en-US" sz="1200" dirty="0" smtClean="0">
                <a:solidFill>
                  <a:srgbClr val="800000"/>
                </a:solidFill>
              </a:rPr>
              <a:t>見積書</a:t>
            </a:r>
            <a:endParaRPr kumimoji="1" lang="ja-JP" altLang="en-US" sz="1200" dirty="0">
              <a:solidFill>
                <a:srgbClr val="800000"/>
              </a:solidFill>
            </a:endParaRPr>
          </a:p>
        </p:txBody>
      </p:sp>
      <p:sp>
        <p:nvSpPr>
          <p:cNvPr id="33" name="テキスト ボックス 32"/>
          <p:cNvSpPr txBox="1"/>
          <p:nvPr/>
        </p:nvSpPr>
        <p:spPr>
          <a:xfrm>
            <a:off x="1295400" y="3119475"/>
            <a:ext cx="646331" cy="276999"/>
          </a:xfrm>
          <a:prstGeom prst="rect">
            <a:avLst/>
          </a:prstGeom>
          <a:noFill/>
        </p:spPr>
        <p:txBody>
          <a:bodyPr wrap="none" rtlCol="0">
            <a:spAutoFit/>
          </a:bodyPr>
          <a:lstStyle/>
          <a:p>
            <a:r>
              <a:rPr kumimoji="1" lang="ja-JP" altLang="en-US" sz="1200" dirty="0" smtClean="0">
                <a:solidFill>
                  <a:srgbClr val="800000"/>
                </a:solidFill>
              </a:rPr>
              <a:t>契約書</a:t>
            </a:r>
            <a:endParaRPr kumimoji="1" lang="ja-JP" altLang="en-US" sz="1200" dirty="0">
              <a:solidFill>
                <a:srgbClr val="800000"/>
              </a:solidFill>
            </a:endParaRPr>
          </a:p>
        </p:txBody>
      </p:sp>
      <p:pic>
        <p:nvPicPr>
          <p:cNvPr id="6" name="図 5" descr="MC90043392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3348075"/>
            <a:ext cx="1447800" cy="1447800"/>
          </a:xfrm>
          <a:prstGeom prst="rect">
            <a:avLst/>
          </a:prstGeom>
        </p:spPr>
      </p:pic>
      <p:pic>
        <p:nvPicPr>
          <p:cNvPr id="8" name="図 7" descr="MC900433949.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7000" y="3805275"/>
            <a:ext cx="1066800" cy="1066800"/>
          </a:xfrm>
          <a:prstGeom prst="rect">
            <a:avLst/>
          </a:prstGeom>
        </p:spPr>
      </p:pic>
      <p:sp>
        <p:nvSpPr>
          <p:cNvPr id="13" name="テキスト ボックス 12"/>
          <p:cNvSpPr txBox="1"/>
          <p:nvPr/>
        </p:nvSpPr>
        <p:spPr>
          <a:xfrm>
            <a:off x="3057207" y="3057992"/>
            <a:ext cx="697627" cy="400110"/>
          </a:xfrm>
          <a:prstGeom prst="rect">
            <a:avLst/>
          </a:prstGeom>
          <a:noFill/>
        </p:spPr>
        <p:txBody>
          <a:bodyPr wrap="none" rtlCol="0">
            <a:spAutoFit/>
          </a:bodyPr>
          <a:lstStyle/>
          <a:p>
            <a:r>
              <a:rPr kumimoji="1" lang="ja-JP" altLang="en-US" sz="1000" dirty="0" smtClean="0">
                <a:solidFill>
                  <a:schemeClr val="bg1"/>
                </a:solidFill>
              </a:rPr>
              <a:t>調達手配</a:t>
            </a:r>
            <a:endParaRPr kumimoji="1" lang="en-US" altLang="ja-JP" sz="1000" dirty="0" smtClean="0">
              <a:solidFill>
                <a:schemeClr val="bg1"/>
              </a:solidFill>
            </a:endParaRPr>
          </a:p>
          <a:p>
            <a:r>
              <a:rPr lang="ja-JP" altLang="en-US" sz="1000" dirty="0" smtClean="0">
                <a:solidFill>
                  <a:schemeClr val="bg1"/>
                </a:solidFill>
              </a:rPr>
              <a:t>導入作業</a:t>
            </a:r>
            <a:endParaRPr kumimoji="1" lang="ja-JP" altLang="en-US" sz="1000" dirty="0">
              <a:solidFill>
                <a:schemeClr val="bg1"/>
              </a:solidFill>
            </a:endParaRPr>
          </a:p>
        </p:txBody>
      </p:sp>
      <p:pic>
        <p:nvPicPr>
          <p:cNvPr id="14" name="図 13" descr="MM900283085.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00200" y="1443075"/>
            <a:ext cx="1547117" cy="990600"/>
          </a:xfrm>
          <a:prstGeom prst="rect">
            <a:avLst/>
          </a:prstGeom>
        </p:spPr>
      </p:pic>
      <p:sp>
        <p:nvSpPr>
          <p:cNvPr id="34" name="下カーブ矢印 33"/>
          <p:cNvSpPr/>
          <p:nvPr/>
        </p:nvSpPr>
        <p:spPr bwMode="auto">
          <a:xfrm>
            <a:off x="1905000" y="2509875"/>
            <a:ext cx="1143000" cy="457200"/>
          </a:xfrm>
          <a:prstGeom prst="curvedDownArrow">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7" name="テキスト ボックス 36"/>
          <p:cNvSpPr txBox="1"/>
          <p:nvPr/>
        </p:nvSpPr>
        <p:spPr>
          <a:xfrm>
            <a:off x="2209800" y="1910455"/>
            <a:ext cx="847407" cy="523220"/>
          </a:xfrm>
          <a:prstGeom prst="rect">
            <a:avLst/>
          </a:prstGeom>
          <a:noFill/>
        </p:spPr>
        <p:txBody>
          <a:bodyPr wrap="none" rtlCol="0">
            <a:spAutoFit/>
          </a:bodyPr>
          <a:lstStyle/>
          <a:p>
            <a:r>
              <a:rPr kumimoji="1" lang="ja-JP" altLang="en-US" sz="1400" dirty="0" smtClean="0">
                <a:solidFill>
                  <a:schemeClr val="bg1"/>
                </a:solidFill>
                <a:effectLst>
                  <a:glow rad="101600">
                    <a:schemeClr val="accent6">
                      <a:satMod val="175000"/>
                      <a:alpha val="40000"/>
                    </a:schemeClr>
                  </a:glow>
                </a:effectLst>
              </a:rPr>
              <a:t>メーカー</a:t>
            </a:r>
            <a:endParaRPr kumimoji="1" lang="en-US" altLang="ja-JP" sz="1400" dirty="0" smtClean="0">
              <a:solidFill>
                <a:schemeClr val="bg1"/>
              </a:solidFill>
              <a:effectLst>
                <a:glow rad="101600">
                  <a:schemeClr val="accent6">
                    <a:satMod val="175000"/>
                    <a:alpha val="40000"/>
                  </a:schemeClr>
                </a:glow>
              </a:effectLst>
            </a:endParaRPr>
          </a:p>
          <a:p>
            <a:r>
              <a:rPr lang="ja-JP" altLang="en-US" sz="1400" dirty="0" smtClean="0">
                <a:solidFill>
                  <a:schemeClr val="bg1"/>
                </a:solidFill>
                <a:effectLst>
                  <a:glow rad="101600">
                    <a:schemeClr val="accent6">
                      <a:satMod val="175000"/>
                      <a:alpha val="40000"/>
                    </a:schemeClr>
                  </a:glow>
                </a:effectLst>
              </a:rPr>
              <a:t>ベンダー</a:t>
            </a:r>
            <a:endParaRPr kumimoji="1" lang="ja-JP" altLang="en-US" sz="1400" dirty="0">
              <a:solidFill>
                <a:schemeClr val="bg1"/>
              </a:solidFill>
              <a:effectLst>
                <a:glow rad="101600">
                  <a:schemeClr val="accent6">
                    <a:satMod val="175000"/>
                    <a:alpha val="40000"/>
                  </a:schemeClr>
                </a:glow>
              </a:effectLst>
            </a:endParaRPr>
          </a:p>
        </p:txBody>
      </p:sp>
      <p:sp>
        <p:nvSpPr>
          <p:cNvPr id="41" name="六角形 40"/>
          <p:cNvSpPr/>
          <p:nvPr/>
        </p:nvSpPr>
        <p:spPr bwMode="auto">
          <a:xfrm>
            <a:off x="3845719" y="5399125"/>
            <a:ext cx="1449387" cy="457200"/>
          </a:xfrm>
          <a:prstGeom prst="hexagon">
            <a:avLst/>
          </a:prstGeom>
          <a:solidFill>
            <a:srgbClr val="008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rPr>
              <a:t>サイジング</a:t>
            </a:r>
          </a:p>
        </p:txBody>
      </p:sp>
      <p:sp>
        <p:nvSpPr>
          <p:cNvPr id="42" name="六角形 41"/>
          <p:cNvSpPr/>
          <p:nvPr/>
        </p:nvSpPr>
        <p:spPr bwMode="auto">
          <a:xfrm>
            <a:off x="3845719" y="4865725"/>
            <a:ext cx="1449387" cy="457200"/>
          </a:xfrm>
          <a:prstGeom prst="hexagon">
            <a:avLst/>
          </a:prstGeom>
          <a:solidFill>
            <a:srgbClr val="008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smtClean="0">
                <a:solidFill>
                  <a:schemeClr val="bg1"/>
                </a:solidFill>
              </a:rPr>
              <a:t>調　達</a:t>
            </a:r>
            <a:endParaRPr kumimoji="0" lang="ja-JP" altLang="en-US" sz="1400" b="0" i="0" u="none" strike="noStrike" cap="none" normalizeH="0" baseline="0" dirty="0" smtClean="0">
              <a:ln>
                <a:noFill/>
              </a:ln>
              <a:solidFill>
                <a:schemeClr val="bg1"/>
              </a:solidFill>
              <a:effectLst/>
            </a:endParaRPr>
          </a:p>
        </p:txBody>
      </p:sp>
      <p:sp>
        <p:nvSpPr>
          <p:cNvPr id="44" name="六角形 43"/>
          <p:cNvSpPr/>
          <p:nvPr/>
        </p:nvSpPr>
        <p:spPr bwMode="auto">
          <a:xfrm>
            <a:off x="3845719" y="5932525"/>
            <a:ext cx="1449387" cy="457200"/>
          </a:xfrm>
          <a:prstGeom prst="hexagon">
            <a:avLst/>
          </a:prstGeom>
          <a:solidFill>
            <a:srgbClr val="008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rPr>
              <a:t>費　用</a:t>
            </a:r>
          </a:p>
        </p:txBody>
      </p:sp>
      <p:sp>
        <p:nvSpPr>
          <p:cNvPr id="45" name="角丸四角形 44"/>
          <p:cNvSpPr/>
          <p:nvPr/>
        </p:nvSpPr>
        <p:spPr bwMode="auto">
          <a:xfrm>
            <a:off x="838200" y="4859375"/>
            <a:ext cx="2895600" cy="457200"/>
          </a:xfrm>
          <a:prstGeom prst="roundRect">
            <a:avLst>
              <a:gd name="adj" fmla="val 50000"/>
            </a:avLst>
          </a:prstGeom>
          <a:solidFill>
            <a:srgbClr val="FF6666"/>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Arial" charset="0"/>
                <a:ea typeface="HG丸ｺﾞｼｯｸM-PRO" pitchFamily="50" charset="-128"/>
              </a:rPr>
              <a:t>数週間から数ヶ月</a:t>
            </a:r>
          </a:p>
        </p:txBody>
      </p:sp>
      <p:sp>
        <p:nvSpPr>
          <p:cNvPr id="46" name="角丸四角形 45"/>
          <p:cNvSpPr/>
          <p:nvPr/>
        </p:nvSpPr>
        <p:spPr bwMode="auto">
          <a:xfrm>
            <a:off x="838200" y="5392775"/>
            <a:ext cx="2895600" cy="457200"/>
          </a:xfrm>
          <a:prstGeom prst="roundRect">
            <a:avLst>
              <a:gd name="adj" fmla="val 50000"/>
            </a:avLst>
          </a:prstGeom>
          <a:solidFill>
            <a:srgbClr val="FF6666"/>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Arial" charset="0"/>
                <a:ea typeface="HG丸ｺﾞｼｯｸM-PRO" pitchFamily="50" charset="-128"/>
              </a:rPr>
              <a:t>数ヶ月から数年を想定</a:t>
            </a:r>
          </a:p>
        </p:txBody>
      </p:sp>
      <p:sp>
        <p:nvSpPr>
          <p:cNvPr id="47" name="角丸四角形 46"/>
          <p:cNvSpPr/>
          <p:nvPr/>
        </p:nvSpPr>
        <p:spPr bwMode="auto">
          <a:xfrm>
            <a:off x="838200" y="5926175"/>
            <a:ext cx="2895600" cy="457200"/>
          </a:xfrm>
          <a:prstGeom prst="roundRect">
            <a:avLst>
              <a:gd name="adj" fmla="val 50000"/>
            </a:avLst>
          </a:prstGeom>
          <a:solidFill>
            <a:srgbClr val="FF6666"/>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Arial" charset="0"/>
                <a:ea typeface="HG丸ｺﾞｼｯｸM-PRO" pitchFamily="50" charset="-128"/>
              </a:rPr>
              <a:t>現物資産またはリース資産</a:t>
            </a:r>
          </a:p>
        </p:txBody>
      </p:sp>
      <p:sp>
        <p:nvSpPr>
          <p:cNvPr id="51" name="テキスト ボックス 50"/>
          <p:cNvSpPr txBox="1"/>
          <p:nvPr/>
        </p:nvSpPr>
        <p:spPr>
          <a:xfrm>
            <a:off x="1460279" y="909675"/>
            <a:ext cx="1723549" cy="461665"/>
          </a:xfrm>
          <a:prstGeom prst="rect">
            <a:avLst/>
          </a:prstGeom>
          <a:noFill/>
        </p:spPr>
        <p:txBody>
          <a:bodyPr wrap="none" rtlCol="0">
            <a:spAutoFit/>
          </a:bodyPr>
          <a:lstStyle/>
          <a:p>
            <a:pPr algn="ctr"/>
            <a:r>
              <a:rPr kumimoji="1" lang="ja-JP" altLang="en-US" sz="2400" dirty="0" smtClean="0">
                <a:solidFill>
                  <a:srgbClr val="800000"/>
                </a:solidFill>
                <a:effectLst/>
              </a:rPr>
              <a:t>従来の方法</a:t>
            </a:r>
            <a:endParaRPr kumimoji="1" lang="ja-JP" altLang="en-US" sz="2400" dirty="0">
              <a:solidFill>
                <a:srgbClr val="800000"/>
              </a:solidFill>
              <a:effectLst/>
            </a:endParaRPr>
          </a:p>
        </p:txBody>
      </p:sp>
      <p:grpSp>
        <p:nvGrpSpPr>
          <p:cNvPr id="7" name="図形グループ 6"/>
          <p:cNvGrpSpPr/>
          <p:nvPr/>
        </p:nvGrpSpPr>
        <p:grpSpPr>
          <a:xfrm>
            <a:off x="5133280" y="468150"/>
            <a:ext cx="3429000" cy="5921700"/>
            <a:chOff x="5133280" y="555300"/>
            <a:chExt cx="3429000" cy="5921700"/>
          </a:xfrm>
        </p:grpSpPr>
        <p:grpSp>
          <p:nvGrpSpPr>
            <p:cNvPr id="3" name="図形グループ 2"/>
            <p:cNvGrpSpPr/>
            <p:nvPr/>
          </p:nvGrpSpPr>
          <p:grpSpPr>
            <a:xfrm>
              <a:off x="5133280" y="555300"/>
              <a:ext cx="3429000" cy="5921700"/>
              <a:chOff x="5133280" y="555300"/>
              <a:chExt cx="3429000" cy="5921700"/>
            </a:xfrm>
          </p:grpSpPr>
          <p:pic>
            <p:nvPicPr>
              <p:cNvPr id="19" name="図 18" descr="MC900441809.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33280" y="555300"/>
                <a:ext cx="3429000" cy="3429000"/>
              </a:xfrm>
              <a:prstGeom prst="rect">
                <a:avLst/>
              </a:prstGeom>
            </p:spPr>
          </p:pic>
          <p:pic>
            <p:nvPicPr>
              <p:cNvPr id="27" name="図 26"/>
              <p:cNvPicPr>
                <a:picLocks noChangeAspect="1"/>
              </p:cNvPicPr>
              <p:nvPr/>
            </p:nvPicPr>
            <p:blipFill>
              <a:blip r:embed="rId2">
                <a:clrChange>
                  <a:clrFrom>
                    <a:srgbClr val="FEFEFE"/>
                  </a:clrFrom>
                  <a:clrTo>
                    <a:srgbClr val="FEFEFE">
                      <a:alpha val="0"/>
                    </a:srgbClr>
                  </a:clrTo>
                </a:clrChange>
              </a:blip>
              <a:stretch>
                <a:fillRect/>
              </a:stretch>
            </p:blipFill>
            <p:spPr>
              <a:xfrm>
                <a:off x="6407485" y="1600200"/>
                <a:ext cx="831515" cy="728962"/>
              </a:xfrm>
              <a:prstGeom prst="rect">
                <a:avLst/>
              </a:prstGeom>
            </p:spPr>
          </p:pic>
          <p:pic>
            <p:nvPicPr>
              <p:cNvPr id="28" name="図 27"/>
              <p:cNvPicPr>
                <a:picLocks noChangeAspect="1"/>
              </p:cNvPicPr>
              <p:nvPr/>
            </p:nvPicPr>
            <p:blipFill>
              <a:blip r:embed="rId2">
                <a:clrChange>
                  <a:clrFrom>
                    <a:srgbClr val="FEFEFE"/>
                  </a:clrFrom>
                  <a:clrTo>
                    <a:srgbClr val="FEFEFE">
                      <a:alpha val="0"/>
                    </a:srgbClr>
                  </a:clrTo>
                </a:clrChange>
              </a:blip>
              <a:stretch>
                <a:fillRect/>
              </a:stretch>
            </p:blipFill>
            <p:spPr>
              <a:xfrm>
                <a:off x="7245685" y="1600200"/>
                <a:ext cx="831515" cy="728962"/>
              </a:xfrm>
              <a:prstGeom prst="rect">
                <a:avLst/>
              </a:prstGeom>
            </p:spPr>
          </p:pic>
          <p:pic>
            <p:nvPicPr>
              <p:cNvPr id="29" name="図 28"/>
              <p:cNvPicPr>
                <a:picLocks noChangeAspect="1"/>
              </p:cNvPicPr>
              <p:nvPr/>
            </p:nvPicPr>
            <p:blipFill>
              <a:blip r:embed="rId2">
                <a:clrChange>
                  <a:clrFrom>
                    <a:srgbClr val="FEFEFE"/>
                  </a:clrFrom>
                  <a:clrTo>
                    <a:srgbClr val="FEFEFE">
                      <a:alpha val="0"/>
                    </a:srgbClr>
                  </a:clrTo>
                </a:clrChange>
              </a:blip>
              <a:stretch>
                <a:fillRect/>
              </a:stretch>
            </p:blipFill>
            <p:spPr>
              <a:xfrm>
                <a:off x="5569285" y="1600200"/>
                <a:ext cx="831515" cy="728962"/>
              </a:xfrm>
              <a:prstGeom prst="rect">
                <a:avLst/>
              </a:prstGeom>
            </p:spPr>
          </p:pic>
          <p:sp>
            <p:nvSpPr>
              <p:cNvPr id="35" name="角丸四角形 34"/>
              <p:cNvSpPr/>
              <p:nvPr/>
            </p:nvSpPr>
            <p:spPr bwMode="auto">
              <a:xfrm>
                <a:off x="6019800" y="3124200"/>
                <a:ext cx="1828800" cy="1447800"/>
              </a:xfrm>
              <a:prstGeom prst="roundRect">
                <a:avLst>
                  <a:gd name="adj" fmla="val 6667"/>
                </a:avLst>
              </a:prstGeom>
              <a:solidFill>
                <a:schemeClr val="accent6">
                  <a:lumMod val="75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pic>
            <p:nvPicPr>
              <p:cNvPr id="20" name="Picture 26" descr="j0433941[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58000" y="381000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テキスト ボックス 35"/>
              <p:cNvSpPr txBox="1"/>
              <p:nvPr/>
            </p:nvSpPr>
            <p:spPr>
              <a:xfrm>
                <a:off x="6026485" y="3200400"/>
                <a:ext cx="1828800" cy="246221"/>
              </a:xfrm>
              <a:prstGeom prst="rect">
                <a:avLst/>
              </a:prstGeom>
              <a:noFill/>
            </p:spPr>
            <p:txBody>
              <a:bodyPr wrap="square" rtlCol="0">
                <a:spAutoFit/>
              </a:bodyPr>
              <a:lstStyle/>
              <a:p>
                <a:pPr algn="ctr"/>
                <a:r>
                  <a:rPr kumimoji="1" lang="ja-JP" altLang="en-US" sz="1000" dirty="0" smtClean="0">
                    <a:solidFill>
                      <a:srgbClr val="FFFFFF"/>
                    </a:solidFill>
                  </a:rPr>
                  <a:t>セルフ</a:t>
                </a:r>
                <a:r>
                  <a:rPr kumimoji="1" lang="en-US" altLang="ja-JP" sz="1000" dirty="0" smtClean="0">
                    <a:solidFill>
                      <a:srgbClr val="FFFFFF"/>
                    </a:solidFill>
                  </a:rPr>
                  <a:t>･</a:t>
                </a:r>
                <a:r>
                  <a:rPr kumimoji="1" lang="ja-JP" altLang="en-US" sz="1000" dirty="0" smtClean="0">
                    <a:solidFill>
                      <a:srgbClr val="FFFFFF"/>
                    </a:solidFill>
                  </a:rPr>
                  <a:t>サービス・ポータル</a:t>
                </a:r>
                <a:endParaRPr kumimoji="1" lang="ja-JP" altLang="en-US" sz="1000" dirty="0">
                  <a:solidFill>
                    <a:srgbClr val="FFFFFF"/>
                  </a:solidFill>
                </a:endParaRPr>
              </a:p>
            </p:txBody>
          </p:sp>
          <p:sp>
            <p:nvSpPr>
              <p:cNvPr id="40" name="テキスト ボックス 39"/>
              <p:cNvSpPr txBox="1"/>
              <p:nvPr/>
            </p:nvSpPr>
            <p:spPr>
              <a:xfrm>
                <a:off x="6019800" y="3505200"/>
                <a:ext cx="1828800" cy="830997"/>
              </a:xfrm>
              <a:prstGeom prst="rect">
                <a:avLst/>
              </a:prstGeom>
              <a:noFill/>
            </p:spPr>
            <p:txBody>
              <a:bodyPr wrap="square" rtlCol="0">
                <a:spAutoFit/>
              </a:bodyPr>
              <a:lstStyle/>
              <a:p>
                <a:pPr marL="171450" indent="-171450">
                  <a:buFont typeface="Wingdings" charset="2"/>
                  <a:buChar char="l"/>
                </a:pPr>
                <a:r>
                  <a:rPr kumimoji="1" lang="ja-JP" altLang="en-US" sz="1200" dirty="0" smtClean="0">
                    <a:solidFill>
                      <a:srgbClr val="FFFFFF"/>
                    </a:solidFill>
                  </a:rPr>
                  <a:t>調達・構成変更</a:t>
                </a:r>
                <a:endParaRPr kumimoji="1" lang="en-US" altLang="ja-JP" sz="1200" dirty="0" smtClean="0">
                  <a:solidFill>
                    <a:srgbClr val="FFFFFF"/>
                  </a:solidFill>
                </a:endParaRPr>
              </a:p>
              <a:p>
                <a:pPr marL="171450" indent="-171450">
                  <a:buFont typeface="Wingdings" charset="2"/>
                  <a:buChar char="l"/>
                </a:pPr>
                <a:r>
                  <a:rPr lang="ja-JP" altLang="en-US" sz="1200" dirty="0">
                    <a:solidFill>
                      <a:srgbClr val="FFFFFF"/>
                    </a:solidFill>
                  </a:rPr>
                  <a:t>サービスレベル設定</a:t>
                </a:r>
                <a:endParaRPr lang="en-US" altLang="ja-JP" sz="1200" dirty="0">
                  <a:solidFill>
                    <a:srgbClr val="FFFFFF"/>
                  </a:solidFill>
                </a:endParaRPr>
              </a:p>
              <a:p>
                <a:pPr marL="171450" indent="-171450">
                  <a:buFont typeface="Wingdings" charset="2"/>
                  <a:buChar char="l"/>
                </a:pPr>
                <a:r>
                  <a:rPr lang="ja-JP" altLang="en-US" sz="1200" dirty="0" smtClean="0">
                    <a:solidFill>
                      <a:srgbClr val="FFFFFF"/>
                    </a:solidFill>
                  </a:rPr>
                  <a:t>運用設定</a:t>
                </a:r>
                <a:endParaRPr lang="en-US" altLang="ja-JP" sz="1200" dirty="0" smtClean="0">
                  <a:solidFill>
                    <a:srgbClr val="FFFFFF"/>
                  </a:solidFill>
                </a:endParaRPr>
              </a:p>
              <a:p>
                <a:pPr marL="171450" indent="-171450">
                  <a:buFont typeface="Wingdings" charset="2"/>
                  <a:buChar char="l"/>
                </a:pPr>
                <a:r>
                  <a:rPr lang="ja-JP" altLang="en-US" sz="1200" dirty="0" smtClean="0">
                    <a:solidFill>
                      <a:srgbClr val="FFFFFF"/>
                    </a:solidFill>
                  </a:rPr>
                  <a:t>・・・</a:t>
                </a:r>
                <a:endParaRPr kumimoji="1" lang="ja-JP" altLang="en-US" sz="1200" dirty="0">
                  <a:solidFill>
                    <a:srgbClr val="FFFFFF"/>
                  </a:solidFill>
                </a:endParaRPr>
              </a:p>
            </p:txBody>
          </p:sp>
          <p:sp>
            <p:nvSpPr>
              <p:cNvPr id="48" name="角丸四角形 47"/>
              <p:cNvSpPr/>
              <p:nvPr/>
            </p:nvSpPr>
            <p:spPr bwMode="auto">
              <a:xfrm>
                <a:off x="5410200" y="4953000"/>
                <a:ext cx="2895600" cy="457200"/>
              </a:xfrm>
              <a:prstGeom prst="roundRect">
                <a:avLst>
                  <a:gd name="adj" fmla="val 50000"/>
                </a:avLst>
              </a:prstGeom>
              <a:solidFill>
                <a:srgbClr val="3366FF"/>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Arial" charset="0"/>
                    <a:ea typeface="HG丸ｺﾞｼｯｸM-PRO" pitchFamily="50" charset="-128"/>
                  </a:rPr>
                  <a:t>数分から数十分</a:t>
                </a:r>
              </a:p>
            </p:txBody>
          </p:sp>
          <p:sp>
            <p:nvSpPr>
              <p:cNvPr id="49" name="角丸四角形 48"/>
              <p:cNvSpPr/>
              <p:nvPr/>
            </p:nvSpPr>
            <p:spPr bwMode="auto">
              <a:xfrm>
                <a:off x="5410200" y="5486400"/>
                <a:ext cx="2895600" cy="457200"/>
              </a:xfrm>
              <a:prstGeom prst="roundRect">
                <a:avLst>
                  <a:gd name="adj" fmla="val 50000"/>
                </a:avLst>
              </a:prstGeom>
              <a:solidFill>
                <a:srgbClr val="3366FF"/>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smtClean="0">
                    <a:solidFill>
                      <a:srgbClr val="FFFFFF"/>
                    </a:solidFill>
                    <a:latin typeface="Arial" charset="0"/>
                    <a:ea typeface="HG丸ｺﾞｼｯｸM-PRO" pitchFamily="50" charset="-128"/>
                  </a:rPr>
                  <a:t>直近のみ</a:t>
                </a:r>
                <a:r>
                  <a:rPr kumimoji="0" lang="ja-JP" altLang="en-US" sz="1400" b="0" i="0" u="none" strike="noStrike" cap="none" normalizeH="0" baseline="0" dirty="0" smtClean="0">
                    <a:ln>
                      <a:noFill/>
                    </a:ln>
                    <a:solidFill>
                      <a:srgbClr val="FFFFFF"/>
                    </a:solidFill>
                    <a:effectLst/>
                    <a:latin typeface="Arial" charset="0"/>
                    <a:ea typeface="HG丸ｺﾞｼｯｸM-PRO" pitchFamily="50" charset="-128"/>
                  </a:rPr>
                  <a:t>・必要に応じて増減</a:t>
                </a:r>
              </a:p>
            </p:txBody>
          </p:sp>
          <p:sp>
            <p:nvSpPr>
              <p:cNvPr id="50" name="角丸四角形 49"/>
              <p:cNvSpPr/>
              <p:nvPr/>
            </p:nvSpPr>
            <p:spPr bwMode="auto">
              <a:xfrm>
                <a:off x="5410200" y="6019800"/>
                <a:ext cx="2895600" cy="457200"/>
              </a:xfrm>
              <a:prstGeom prst="roundRect">
                <a:avLst>
                  <a:gd name="adj" fmla="val 50000"/>
                </a:avLst>
              </a:prstGeom>
              <a:solidFill>
                <a:srgbClr val="3366FF"/>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Arial" charset="0"/>
                    <a:ea typeface="HG丸ｺﾞｼｯｸM-PRO" pitchFamily="50" charset="-128"/>
                  </a:rPr>
                  <a:t>経費・</a:t>
                </a:r>
                <a:r>
                  <a:rPr kumimoji="0" lang="ja-JP" altLang="en-US" sz="1400" dirty="0" smtClean="0">
                    <a:solidFill>
                      <a:srgbClr val="FFFFFF"/>
                    </a:solidFill>
                  </a:rPr>
                  <a:t>従量課金／定額課金</a:t>
                </a:r>
                <a:endParaRPr kumimoji="0" lang="ja-JP" altLang="en-US" sz="14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52" name="テキスト ボックス 51"/>
              <p:cNvSpPr txBox="1"/>
              <p:nvPr/>
            </p:nvSpPr>
            <p:spPr>
              <a:xfrm>
                <a:off x="6263726" y="990600"/>
                <a:ext cx="1188547" cy="461665"/>
              </a:xfrm>
              <a:prstGeom prst="rect">
                <a:avLst/>
              </a:prstGeom>
              <a:noFill/>
            </p:spPr>
            <p:txBody>
              <a:bodyPr wrap="none" rtlCol="0">
                <a:spAutoFit/>
              </a:bodyPr>
              <a:lstStyle/>
              <a:p>
                <a:pPr algn="ctr"/>
                <a:r>
                  <a:rPr kumimoji="1" lang="ja-JP" altLang="en-US" sz="2400" dirty="0" smtClean="0">
                    <a:solidFill>
                      <a:srgbClr val="0000FF"/>
                    </a:solidFill>
                    <a:effectLst/>
                  </a:rPr>
                  <a:t>クラウド</a:t>
                </a:r>
                <a:endParaRPr kumimoji="1" lang="ja-JP" altLang="en-US" sz="2400" dirty="0">
                  <a:solidFill>
                    <a:srgbClr val="0000FF"/>
                  </a:solidFill>
                  <a:effectLst/>
                </a:endParaRPr>
              </a:p>
            </p:txBody>
          </p:sp>
        </p:grpSp>
        <p:sp>
          <p:nvSpPr>
            <p:cNvPr id="4" name="上下矢印 3"/>
            <p:cNvSpPr/>
            <p:nvPr/>
          </p:nvSpPr>
          <p:spPr bwMode="auto">
            <a:xfrm>
              <a:off x="6705600" y="2286000"/>
              <a:ext cx="381000" cy="838200"/>
            </a:xfrm>
            <a:prstGeom prst="upDownArrow">
              <a:avLst/>
            </a:prstGeom>
            <a:solidFill>
              <a:srgbClr val="FF6600"/>
            </a:solidFill>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5" name="テキスト ボックス 4"/>
            <p:cNvSpPr txBox="1"/>
            <p:nvPr/>
          </p:nvSpPr>
          <p:spPr>
            <a:xfrm>
              <a:off x="5416108" y="2427748"/>
              <a:ext cx="2225289" cy="338554"/>
            </a:xfrm>
            <a:prstGeom prst="rect">
              <a:avLst/>
            </a:prstGeom>
            <a:noFill/>
          </p:spPr>
          <p:txBody>
            <a:bodyPr wrap="none" rtlCol="0">
              <a:spAutoFit/>
            </a:bodyPr>
            <a:lstStyle/>
            <a:p>
              <a:r>
                <a:rPr kumimoji="1" lang="ja-JP" altLang="en-US" sz="1600" dirty="0" smtClean="0">
                  <a:solidFill>
                    <a:srgbClr val="FFFFFF"/>
                  </a:solidFill>
                  <a:effectLst>
                    <a:glow rad="101600">
                      <a:schemeClr val="accent1">
                        <a:satMod val="175000"/>
                        <a:alpha val="40000"/>
                      </a:schemeClr>
                    </a:glow>
                  </a:effectLst>
                </a:rPr>
                <a:t>オンライン</a:t>
              </a:r>
              <a:r>
                <a:rPr kumimoji="1" lang="en-US" altLang="ja-JP" sz="1600" dirty="0" smtClean="0">
                  <a:solidFill>
                    <a:srgbClr val="FFFFFF"/>
                  </a:solidFill>
                  <a:effectLst>
                    <a:glow rad="101600">
                      <a:schemeClr val="accent1">
                        <a:satMod val="175000"/>
                        <a:alpha val="40000"/>
                      </a:schemeClr>
                    </a:glow>
                  </a:effectLst>
                </a:rPr>
                <a:t>･</a:t>
              </a:r>
              <a:r>
                <a:rPr lang="ja-JP" altLang="en-US" sz="1600" dirty="0" smtClean="0">
                  <a:solidFill>
                    <a:srgbClr val="FFFFFF"/>
                  </a:solidFill>
                  <a:effectLst>
                    <a:glow rad="101600">
                      <a:schemeClr val="accent1">
                        <a:satMod val="175000"/>
                        <a:alpha val="40000"/>
                      </a:schemeClr>
                    </a:glow>
                  </a:effectLst>
                </a:rPr>
                <a:t>リアルタイム</a:t>
              </a:r>
              <a:endParaRPr kumimoji="1" lang="ja-JP" altLang="en-US" sz="1600" dirty="0">
                <a:solidFill>
                  <a:srgbClr val="FFFFFF"/>
                </a:solidFill>
                <a:effectLst>
                  <a:glow rad="101600">
                    <a:schemeClr val="accent1">
                      <a:satMod val="175000"/>
                      <a:alpha val="40000"/>
                    </a:schemeClr>
                  </a:glow>
                </a:effectLst>
              </a:endParaRPr>
            </a:p>
          </p:txBody>
        </p:sp>
      </p:grpSp>
    </p:spTree>
    <p:extLst>
      <p:ext uri="{BB962C8B-B14F-4D97-AF65-F5344CB8AC3E}">
        <p14:creationId xmlns:p14="http://schemas.microsoft.com/office/powerpoint/2010/main" val="2189418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ppt_x</p:attrName>
                                        </p:attrNameLst>
                                      </p:cBhvr>
                                      <p:tavLst>
                                        <p:tav tm="0">
                                          <p:val>
                                            <p:strVal val="#ppt_x-#ppt_w*1.125000"/>
                                          </p:val>
                                        </p:tav>
                                        <p:tav tm="100000">
                                          <p:val>
                                            <p:strVal val="#ppt_x"/>
                                          </p:val>
                                        </p:tav>
                                      </p:tavLst>
                                    </p:anim>
                                    <p:animEffect transition="in" filter="wipe(right)">
                                      <p:cBhvr>
                                        <p:cTn id="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a:solidFill>
                  <a:srgbClr val="FFFFFF"/>
                </a:solidFill>
                <a:effectLst/>
                <a:latin typeface="Arial"/>
                <a:ea typeface="HGP創英角ｺﾞｼｯｸUB" pitchFamily="50" charset="-128"/>
                <a:cs typeface="Arial"/>
              </a:rPr>
              <a:t>クラウド・</a:t>
            </a:r>
            <a:r>
              <a:rPr lang="ja-JP" altLang="en-US" sz="2400" dirty="0" smtClean="0">
                <a:solidFill>
                  <a:srgbClr val="FFFFFF"/>
                </a:solidFill>
                <a:effectLst/>
                <a:latin typeface="Arial"/>
                <a:ea typeface="HGP創英角ｺﾞｼｯｸUB" pitchFamily="50" charset="-128"/>
                <a:cs typeface="Arial"/>
              </a:rPr>
              <a:t>コンピューティング</a:t>
            </a:r>
          </a:p>
          <a:p>
            <a:pPr algn="r"/>
            <a:r>
              <a:rPr lang="ja-JP" altLang="en-US" sz="2400" dirty="0" smtClean="0">
                <a:solidFill>
                  <a:srgbClr val="FFFFFF"/>
                </a:solidFill>
                <a:effectLst/>
                <a:latin typeface="Arial"/>
                <a:ea typeface="HGP創英角ｺﾞｼｯｸUB" pitchFamily="50" charset="-128"/>
                <a:cs typeface="Arial"/>
              </a:rPr>
              <a:t>がもたらすパラダイム・シフト</a:t>
            </a:r>
            <a:endParaRPr lang="en-US" altLang="ja-JP" sz="2400" dirty="0" smtClean="0">
              <a:solidFill>
                <a:srgbClr val="FFFFFF"/>
              </a:solidFill>
              <a:effectLst/>
              <a:latin typeface="Arial"/>
              <a:ea typeface="HGP創英角ｺﾞｼｯｸUB" pitchFamily="50" charset="-128"/>
              <a:cs typeface="Arial"/>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397354923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直角三角形 38"/>
          <p:cNvSpPr/>
          <p:nvPr/>
        </p:nvSpPr>
        <p:spPr>
          <a:xfrm>
            <a:off x="319624" y="1276346"/>
            <a:ext cx="1873181" cy="5029202"/>
          </a:xfrm>
          <a:prstGeom prst="rtTriangle">
            <a:avLst/>
          </a:prstGeom>
          <a:solidFill>
            <a:srgbClr val="E6D6AF"/>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4" name="直角三角形 3"/>
          <p:cNvSpPr/>
          <p:nvPr/>
        </p:nvSpPr>
        <p:spPr>
          <a:xfrm flipH="1" flipV="1">
            <a:off x="6966560" y="1275332"/>
            <a:ext cx="1873181" cy="5029202"/>
          </a:xfrm>
          <a:prstGeom prst="rtTriangle">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solidFill>
                <a:schemeClr val="dk1"/>
              </a:solidFill>
            </a:endParaRPr>
          </a:p>
        </p:txBody>
      </p:sp>
      <p:sp>
        <p:nvSpPr>
          <p:cNvPr id="59" name="角丸四角形 58"/>
          <p:cNvSpPr/>
          <p:nvPr/>
        </p:nvSpPr>
        <p:spPr bwMode="auto">
          <a:xfrm rot="16200000">
            <a:off x="1932428" y="1481730"/>
            <a:ext cx="5029200" cy="4618433"/>
          </a:xfrm>
          <a:prstGeom prst="roundRect">
            <a:avLst>
              <a:gd name="adj" fmla="val 11779"/>
            </a:avLst>
          </a:prstGeom>
          <a:solidFill>
            <a:srgbClr val="0000FF">
              <a:alpha val="38000"/>
            </a:srgbClr>
          </a:solidFill>
          <a:ln w="19050" cap="flat" cmpd="sng" algn="ctr">
            <a:noFill/>
            <a:prstDash val="sysDash"/>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000090"/>
              </a:solidFill>
              <a:effectLst/>
              <a:latin typeface="Arial" charset="0"/>
              <a:ea typeface="HG丸ｺﾞｼｯｸM-PRO" pitchFamily="50" charset="-128"/>
            </a:endParaRPr>
          </a:p>
        </p:txBody>
      </p:sp>
      <p:sp>
        <p:nvSpPr>
          <p:cNvPr id="38" name="テキスト ボックス 37"/>
          <p:cNvSpPr txBox="1"/>
          <p:nvPr/>
        </p:nvSpPr>
        <p:spPr>
          <a:xfrm>
            <a:off x="5393908" y="2584968"/>
            <a:ext cx="1353979" cy="523220"/>
          </a:xfrm>
          <a:prstGeom prst="rect">
            <a:avLst/>
          </a:prstGeom>
          <a:noFill/>
          <a:ln>
            <a:noFill/>
          </a:ln>
        </p:spPr>
        <p:txBody>
          <a:bodyPr wrap="square" rtlCol="0">
            <a:spAutoFit/>
          </a:bodyPr>
          <a:lstStyle/>
          <a:p>
            <a:pPr algn="ctr"/>
            <a:r>
              <a:rPr kumimoji="1" lang="en-US" altLang="ja-JP" sz="2000" dirty="0" err="1" smtClean="0">
                <a:solidFill>
                  <a:schemeClr val="bg1"/>
                </a:solidFill>
                <a:effectLst/>
              </a:rPr>
              <a:t>IoT</a:t>
            </a:r>
            <a:endParaRPr kumimoji="1" lang="en-US" altLang="ja-JP" sz="2000" dirty="0" smtClean="0">
              <a:solidFill>
                <a:schemeClr val="bg1"/>
              </a:solidFill>
              <a:effectLst/>
            </a:endParaRPr>
          </a:p>
          <a:p>
            <a:pPr algn="ctr"/>
            <a:r>
              <a:rPr lang="en-US" altLang="ja-JP" sz="800" dirty="0" smtClean="0">
                <a:solidFill>
                  <a:schemeClr val="bg1"/>
                </a:solidFill>
                <a:effectLst/>
              </a:rPr>
              <a:t>Internet of Things</a:t>
            </a:r>
            <a:endParaRPr kumimoji="1" lang="ja-JP" altLang="en-US" sz="800" dirty="0">
              <a:solidFill>
                <a:schemeClr val="bg1"/>
              </a:solidFill>
              <a:effectLst/>
            </a:endParaRPr>
          </a:p>
        </p:txBody>
      </p:sp>
      <p:sp>
        <p:nvSpPr>
          <p:cNvPr id="58" name="角丸四角形 57"/>
          <p:cNvSpPr/>
          <p:nvPr/>
        </p:nvSpPr>
        <p:spPr bwMode="auto">
          <a:xfrm rot="16200000">
            <a:off x="1438931" y="2137551"/>
            <a:ext cx="4828032" cy="3258024"/>
          </a:xfrm>
          <a:prstGeom prst="roundRect">
            <a:avLst>
              <a:gd name="adj" fmla="val 13987"/>
            </a:avLst>
          </a:prstGeom>
          <a:solidFill>
            <a:srgbClr val="3366FF">
              <a:alpha val="43000"/>
            </a:srgbClr>
          </a:solidFill>
          <a:ln w="19050" cap="flat" cmpd="sng" algn="ctr">
            <a:noFill/>
            <a:prstDash val="sysDash"/>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409" name="Rectangle 2"/>
          <p:cNvSpPr>
            <a:spLocks noGrp="1" noChangeArrowheads="1"/>
          </p:cNvSpPr>
          <p:nvPr>
            <p:ph type="title"/>
          </p:nvPr>
        </p:nvSpPr>
        <p:spPr/>
        <p:txBody>
          <a:bodyPr/>
          <a:lstStyle/>
          <a:p>
            <a:pPr eaLnBrk="1" hangingPunct="1"/>
            <a:r>
              <a:rPr lang="ja-JP" altLang="en-US" sz="2800" dirty="0" smtClean="0">
                <a:ea typeface="ＭＳ Ｐゴシック" charset="-128"/>
              </a:rPr>
              <a:t>クラウドがもたらす本当の変化（１）</a:t>
            </a:r>
          </a:p>
        </p:txBody>
      </p:sp>
      <p:sp>
        <p:nvSpPr>
          <p:cNvPr id="27" name="テキスト ボックス 26"/>
          <p:cNvSpPr txBox="1"/>
          <p:nvPr/>
        </p:nvSpPr>
        <p:spPr>
          <a:xfrm>
            <a:off x="3979950" y="4011540"/>
            <a:ext cx="2698976" cy="338554"/>
          </a:xfrm>
          <a:prstGeom prst="rect">
            <a:avLst/>
          </a:prstGeom>
          <a:noFill/>
        </p:spPr>
        <p:txBody>
          <a:bodyPr wrap="none" rtlCol="0">
            <a:spAutoFit/>
          </a:bodyPr>
          <a:lstStyle/>
          <a:p>
            <a:pPr algn="ctr"/>
            <a:r>
              <a:rPr lang="ja-JP" altLang="en-US" sz="1600" dirty="0" smtClean="0">
                <a:solidFill>
                  <a:srgbClr val="FFFFFF"/>
                </a:solidFill>
                <a:effectLst/>
                <a:latin typeface="Arial"/>
                <a:ea typeface="HGP創英角ｺﾞｼｯｸUB"/>
                <a:cs typeface="Arial"/>
              </a:rPr>
              <a:t>リアルとネットの融合と日常化</a:t>
            </a:r>
            <a:endParaRPr kumimoji="1" lang="en-US" altLang="ja-JP" dirty="0" smtClean="0">
              <a:solidFill>
                <a:srgbClr val="FFFFFF"/>
              </a:solidFill>
              <a:effectLst/>
              <a:latin typeface="Arial"/>
              <a:ea typeface="HGP創英角ｺﾞｼｯｸUB"/>
              <a:cs typeface="Arial"/>
            </a:endParaRPr>
          </a:p>
        </p:txBody>
      </p:sp>
      <p:sp>
        <p:nvSpPr>
          <p:cNvPr id="60" name="テキスト ボックス 59"/>
          <p:cNvSpPr txBox="1"/>
          <p:nvPr/>
        </p:nvSpPr>
        <p:spPr>
          <a:xfrm>
            <a:off x="6477000" y="1276346"/>
            <a:ext cx="2362742" cy="615553"/>
          </a:xfrm>
          <a:prstGeom prst="rect">
            <a:avLst/>
          </a:prstGeom>
          <a:noFill/>
        </p:spPr>
        <p:txBody>
          <a:bodyPr wrap="square" rtlCol="0">
            <a:spAutoFit/>
          </a:bodyPr>
          <a:lstStyle/>
          <a:p>
            <a:pPr algn="r"/>
            <a:r>
              <a:rPr lang="ja-JP" altLang="en-US" sz="1400" dirty="0" smtClean="0">
                <a:solidFill>
                  <a:srgbClr val="0000FF"/>
                </a:solidFill>
                <a:effectLst/>
              </a:rPr>
              <a:t>クラウド</a:t>
            </a:r>
            <a:r>
              <a:rPr lang="en-US" altLang="ja-JP" sz="1400" dirty="0" smtClean="0">
                <a:solidFill>
                  <a:srgbClr val="0000FF"/>
                </a:solidFill>
                <a:effectLst/>
              </a:rPr>
              <a:t> + </a:t>
            </a:r>
            <a:r>
              <a:rPr lang="ja-JP" altLang="en-US" sz="1400" dirty="0" smtClean="0">
                <a:solidFill>
                  <a:srgbClr val="0000FF"/>
                </a:solidFill>
                <a:effectLst/>
              </a:rPr>
              <a:t>モバイル</a:t>
            </a:r>
            <a:r>
              <a:rPr lang="en-US" altLang="ja-JP" sz="1400" dirty="0" smtClean="0">
                <a:solidFill>
                  <a:srgbClr val="0000FF"/>
                </a:solidFill>
                <a:effectLst/>
              </a:rPr>
              <a:t> + </a:t>
            </a:r>
            <a:r>
              <a:rPr lang="en-US" altLang="ja-JP" sz="1400" dirty="0" err="1" smtClean="0">
                <a:solidFill>
                  <a:srgbClr val="0000FF"/>
                </a:solidFill>
                <a:effectLst/>
              </a:rPr>
              <a:t>IoT</a:t>
            </a:r>
            <a:endParaRPr lang="en-US" altLang="ja-JP" sz="1400" dirty="0" smtClean="0">
              <a:solidFill>
                <a:srgbClr val="0000FF"/>
              </a:solidFill>
              <a:effectLst/>
            </a:endParaRPr>
          </a:p>
          <a:p>
            <a:pPr algn="r"/>
            <a:r>
              <a:rPr lang="ja-JP" altLang="en-US" sz="1400" dirty="0" smtClean="0">
                <a:solidFill>
                  <a:srgbClr val="0000FF"/>
                </a:solidFill>
                <a:effectLst/>
              </a:rPr>
              <a:t>が</a:t>
            </a:r>
            <a:r>
              <a:rPr kumimoji="1" lang="ja-JP" altLang="en-US" sz="1400" dirty="0" smtClean="0">
                <a:solidFill>
                  <a:srgbClr val="0000FF"/>
                </a:solidFill>
                <a:effectLst/>
              </a:rPr>
              <a:t>一体となった</a:t>
            </a:r>
            <a:r>
              <a:rPr kumimoji="1" lang="en-US" altLang="ja-JP" sz="2000" dirty="0" smtClean="0">
                <a:solidFill>
                  <a:srgbClr val="0000FF"/>
                </a:solidFill>
                <a:effectLst/>
              </a:rPr>
              <a:t>IT</a:t>
            </a:r>
            <a:r>
              <a:rPr kumimoji="1" lang="ja-JP" altLang="en-US" sz="2000" dirty="0" smtClean="0">
                <a:solidFill>
                  <a:srgbClr val="0000FF"/>
                </a:solidFill>
                <a:effectLst/>
              </a:rPr>
              <a:t>基盤</a:t>
            </a:r>
            <a:endParaRPr kumimoji="1" lang="ja-JP" altLang="en-US" sz="2000" dirty="0">
              <a:solidFill>
                <a:srgbClr val="0000FF"/>
              </a:solidFill>
              <a:effectLst/>
            </a:endParaRPr>
          </a:p>
        </p:txBody>
      </p:sp>
      <p:sp>
        <p:nvSpPr>
          <p:cNvPr id="67" name="テキスト ボックス 66"/>
          <p:cNvSpPr txBox="1"/>
          <p:nvPr/>
        </p:nvSpPr>
        <p:spPr>
          <a:xfrm>
            <a:off x="6756579" y="3492360"/>
            <a:ext cx="2082621" cy="646331"/>
          </a:xfrm>
          <a:prstGeom prst="rect">
            <a:avLst/>
          </a:prstGeom>
          <a:noFill/>
        </p:spPr>
        <p:txBody>
          <a:bodyPr wrap="none" rtlCol="0">
            <a:spAutoFit/>
          </a:bodyPr>
          <a:lstStyle/>
          <a:p>
            <a:pPr algn="r"/>
            <a:r>
              <a:rPr kumimoji="1" lang="ja-JP" altLang="en-US" sz="1800" b="1" dirty="0" smtClean="0">
                <a:solidFill>
                  <a:srgbClr val="0000FF"/>
                </a:solidFill>
                <a:effectLst/>
              </a:rPr>
              <a:t>これからのビジネス</a:t>
            </a:r>
            <a:endParaRPr kumimoji="1" lang="en-US" altLang="ja-JP" sz="1800" b="1" dirty="0" smtClean="0">
              <a:solidFill>
                <a:srgbClr val="0000FF"/>
              </a:solidFill>
              <a:effectLst/>
            </a:endParaRPr>
          </a:p>
          <a:p>
            <a:pPr algn="r"/>
            <a:r>
              <a:rPr kumimoji="1" lang="ja-JP" altLang="en-US" sz="1800" b="1" dirty="0" smtClean="0">
                <a:solidFill>
                  <a:srgbClr val="0000FF"/>
                </a:solidFill>
                <a:effectLst/>
              </a:rPr>
              <a:t>や生活の基盤</a:t>
            </a:r>
            <a:endParaRPr kumimoji="1" lang="en-US" altLang="ja-JP" sz="1800" b="1" dirty="0" smtClean="0">
              <a:solidFill>
                <a:srgbClr val="0000FF"/>
              </a:solidFill>
              <a:effectLst/>
            </a:endParaRPr>
          </a:p>
        </p:txBody>
      </p:sp>
      <p:sp>
        <p:nvSpPr>
          <p:cNvPr id="68" name="正方形/長方形 67"/>
          <p:cNvSpPr/>
          <p:nvPr/>
        </p:nvSpPr>
        <p:spPr>
          <a:xfrm>
            <a:off x="6477542" y="2151327"/>
            <a:ext cx="2362200" cy="1169551"/>
          </a:xfrm>
          <a:prstGeom prst="rect">
            <a:avLst/>
          </a:prstGeom>
        </p:spPr>
        <p:txBody>
          <a:bodyPr wrap="square">
            <a:spAutoFit/>
          </a:bodyPr>
          <a:lstStyle/>
          <a:p>
            <a:pPr algn="r">
              <a:spcBef>
                <a:spcPts val="0"/>
              </a:spcBef>
            </a:pPr>
            <a:r>
              <a:rPr lang="ja-JP" altLang="en-US" sz="1400" dirty="0">
                <a:solidFill>
                  <a:srgbClr val="0000FF"/>
                </a:solidFill>
                <a:effectLst/>
              </a:rPr>
              <a:t>職場だけでは</a:t>
            </a:r>
            <a:r>
              <a:rPr lang="ja-JP" altLang="en-US" sz="1400" dirty="0" smtClean="0">
                <a:solidFill>
                  <a:srgbClr val="0000FF"/>
                </a:solidFill>
                <a:effectLst/>
              </a:rPr>
              <a:t>ない</a:t>
            </a:r>
            <a:endParaRPr lang="en-US" altLang="ja-JP" sz="1400" dirty="0" smtClean="0">
              <a:solidFill>
                <a:srgbClr val="0000FF"/>
              </a:solidFill>
              <a:effectLst/>
            </a:endParaRPr>
          </a:p>
          <a:p>
            <a:pPr algn="r">
              <a:spcBef>
                <a:spcPts val="0"/>
              </a:spcBef>
            </a:pPr>
            <a:r>
              <a:rPr lang="ja-JP" altLang="en-US" sz="1400" dirty="0" smtClean="0">
                <a:solidFill>
                  <a:srgbClr val="0000FF"/>
                </a:solidFill>
                <a:effectLst/>
              </a:rPr>
              <a:t>日常</a:t>
            </a:r>
            <a:r>
              <a:rPr lang="ja-JP" altLang="en-US" sz="1400" dirty="0">
                <a:solidFill>
                  <a:srgbClr val="0000FF"/>
                </a:solidFill>
                <a:effectLst/>
              </a:rPr>
              <a:t>生活や行動が</a:t>
            </a:r>
            <a:endParaRPr lang="en-US" altLang="ja-JP" sz="1400" dirty="0">
              <a:solidFill>
                <a:srgbClr val="0000FF"/>
              </a:solidFill>
              <a:effectLst/>
            </a:endParaRPr>
          </a:p>
          <a:p>
            <a:pPr algn="r">
              <a:spcBef>
                <a:spcPts val="0"/>
              </a:spcBef>
            </a:pPr>
            <a:r>
              <a:rPr lang="ja-JP" altLang="en-US" sz="1400" dirty="0">
                <a:solidFill>
                  <a:srgbClr val="0000FF"/>
                </a:solidFill>
                <a:effectLst/>
              </a:rPr>
              <a:t>ネットワークを</a:t>
            </a:r>
            <a:r>
              <a:rPr lang="ja-JP" altLang="en-US" sz="1400" dirty="0" smtClean="0">
                <a:solidFill>
                  <a:srgbClr val="0000FF"/>
                </a:solidFill>
                <a:effectLst/>
              </a:rPr>
              <a:t>介して</a:t>
            </a:r>
            <a:endParaRPr lang="en-US" altLang="ja-JP" sz="1400" dirty="0" smtClean="0">
              <a:solidFill>
                <a:srgbClr val="0000FF"/>
              </a:solidFill>
              <a:effectLst/>
            </a:endParaRPr>
          </a:p>
          <a:p>
            <a:pPr algn="r">
              <a:spcBef>
                <a:spcPts val="0"/>
              </a:spcBef>
            </a:pPr>
            <a:r>
              <a:rPr lang="ja-JP" altLang="en-US" sz="1400" dirty="0" smtClean="0">
                <a:solidFill>
                  <a:srgbClr val="0000FF"/>
                </a:solidFill>
                <a:effectLst/>
              </a:rPr>
              <a:t>情報</a:t>
            </a:r>
            <a:r>
              <a:rPr lang="ja-JP" altLang="en-US" sz="1400" dirty="0">
                <a:solidFill>
                  <a:srgbClr val="0000FF"/>
                </a:solidFill>
                <a:effectLst/>
              </a:rPr>
              <a:t>システムと</a:t>
            </a:r>
            <a:r>
              <a:rPr lang="ja-JP" altLang="en-US" sz="1400" dirty="0" smtClean="0">
                <a:solidFill>
                  <a:srgbClr val="0000FF"/>
                </a:solidFill>
                <a:effectLst/>
              </a:rPr>
              <a:t>つながる</a:t>
            </a:r>
            <a:endParaRPr lang="en-US" altLang="ja-JP" sz="1400" dirty="0" smtClean="0">
              <a:solidFill>
                <a:srgbClr val="0000FF"/>
              </a:solidFill>
              <a:effectLst/>
            </a:endParaRPr>
          </a:p>
          <a:p>
            <a:pPr algn="r">
              <a:spcBef>
                <a:spcPts val="0"/>
              </a:spcBef>
            </a:pPr>
            <a:r>
              <a:rPr lang="ja-JP" altLang="en-US" sz="1400" dirty="0" smtClean="0">
                <a:solidFill>
                  <a:srgbClr val="0000FF"/>
                </a:solidFill>
                <a:effectLst/>
              </a:rPr>
              <a:t>新しい</a:t>
            </a:r>
            <a:r>
              <a:rPr lang="ja-JP" altLang="en-US" sz="1400" dirty="0">
                <a:solidFill>
                  <a:srgbClr val="0000FF"/>
                </a:solidFill>
                <a:effectLst/>
              </a:rPr>
              <a:t>社会基盤</a:t>
            </a:r>
            <a:endParaRPr lang="en-US" altLang="ja-JP" sz="1400" dirty="0">
              <a:solidFill>
                <a:srgbClr val="0000FF"/>
              </a:solidFill>
              <a:effectLst/>
            </a:endParaRPr>
          </a:p>
        </p:txBody>
      </p:sp>
      <p:sp>
        <p:nvSpPr>
          <p:cNvPr id="69" name="テキスト ボックス 68"/>
          <p:cNvSpPr txBox="1"/>
          <p:nvPr/>
        </p:nvSpPr>
        <p:spPr>
          <a:xfrm>
            <a:off x="7010400" y="5029200"/>
            <a:ext cx="1600200" cy="1077218"/>
          </a:xfrm>
          <a:prstGeom prst="rect">
            <a:avLst/>
          </a:prstGeom>
          <a:noFill/>
        </p:spPr>
        <p:txBody>
          <a:bodyPr wrap="square" rtlCol="0">
            <a:spAutoFit/>
          </a:bodyPr>
          <a:lstStyle/>
          <a:p>
            <a:pPr algn="r"/>
            <a:r>
              <a:rPr kumimoji="1" lang="ja-JP" altLang="en-US" sz="3200" dirty="0" smtClean="0">
                <a:solidFill>
                  <a:srgbClr val="0000FF"/>
                </a:solidFill>
                <a:effectLst/>
                <a:latin typeface="HGP創英角ｺﾞｼｯｸUB"/>
                <a:ea typeface="HGP創英角ｺﾞｼｯｸUB"/>
                <a:cs typeface="HGP創英角ｺﾞｼｯｸUB"/>
              </a:rPr>
              <a:t>本質的</a:t>
            </a:r>
          </a:p>
          <a:p>
            <a:pPr algn="r"/>
            <a:r>
              <a:rPr kumimoji="1" lang="ja-JP" altLang="en-US" sz="3200" dirty="0" smtClean="0">
                <a:solidFill>
                  <a:srgbClr val="0000FF"/>
                </a:solidFill>
                <a:effectLst/>
                <a:latin typeface="HGP創英角ｺﾞｼｯｸUB"/>
                <a:ea typeface="HGP創英角ｺﾞｼｯｸUB"/>
                <a:cs typeface="HGP創英角ｺﾞｼｯｸUB"/>
              </a:rPr>
              <a:t>な変化</a:t>
            </a:r>
            <a:endParaRPr kumimoji="1" lang="ja-JP" altLang="en-US" sz="3200" dirty="0">
              <a:solidFill>
                <a:srgbClr val="0000FF"/>
              </a:solidFill>
              <a:effectLst/>
              <a:latin typeface="HGP創英角ｺﾞｼｯｸUB"/>
              <a:ea typeface="HGP創英角ｺﾞｼｯｸUB"/>
              <a:cs typeface="HGP創英角ｺﾞｼｯｸUB"/>
            </a:endParaRPr>
          </a:p>
        </p:txBody>
      </p:sp>
      <p:sp>
        <p:nvSpPr>
          <p:cNvPr id="48" name="角丸四角形 47"/>
          <p:cNvSpPr/>
          <p:nvPr/>
        </p:nvSpPr>
        <p:spPr bwMode="auto">
          <a:xfrm rot="16200000">
            <a:off x="808002" y="2918022"/>
            <a:ext cx="4618118" cy="1639568"/>
          </a:xfrm>
          <a:prstGeom prst="roundRect">
            <a:avLst>
              <a:gd name="adj" fmla="val 23276"/>
            </a:avLst>
          </a:prstGeom>
          <a:solidFill>
            <a:srgbClr val="33ACBD">
              <a:alpha val="50000"/>
            </a:srgbClr>
          </a:solidFill>
          <a:ln w="19050" cap="flat" cmpd="sng" algn="ctr">
            <a:noFill/>
            <a:prstDash val="sysDash"/>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pic>
        <p:nvPicPr>
          <p:cNvPr id="14" name="図 13" descr="MC90044180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0011" y="741735"/>
            <a:ext cx="2819400" cy="2819400"/>
          </a:xfrm>
          <a:prstGeom prst="rect">
            <a:avLst/>
          </a:prstGeom>
        </p:spPr>
      </p:pic>
      <p:sp>
        <p:nvSpPr>
          <p:cNvPr id="17" name="テキスト ボックス 16"/>
          <p:cNvSpPr txBox="1"/>
          <p:nvPr/>
        </p:nvSpPr>
        <p:spPr>
          <a:xfrm>
            <a:off x="2716211" y="1975248"/>
            <a:ext cx="1371600" cy="523220"/>
          </a:xfrm>
          <a:prstGeom prst="rect">
            <a:avLst/>
          </a:prstGeom>
          <a:noFill/>
        </p:spPr>
        <p:txBody>
          <a:bodyPr wrap="square" rtlCol="0">
            <a:spAutoFit/>
          </a:bodyPr>
          <a:lstStyle/>
          <a:p>
            <a:pPr algn="ctr"/>
            <a:r>
              <a:rPr kumimoji="1" lang="ja-JP" altLang="en-US" sz="2800" dirty="0" smtClean="0">
                <a:solidFill>
                  <a:srgbClr val="FFFFFF"/>
                </a:solidFill>
                <a:effectLst/>
                <a:latin typeface="HGP創英角ｺﾞｼｯｸUB"/>
                <a:ea typeface="HGP創英角ｺﾞｼｯｸUB"/>
                <a:cs typeface="HGP創英角ｺﾞｼｯｸUB"/>
              </a:rPr>
              <a:t>クラウド</a:t>
            </a:r>
            <a:endParaRPr kumimoji="1" lang="ja-JP" altLang="en-US" sz="2800" dirty="0">
              <a:solidFill>
                <a:srgbClr val="FFFFFF"/>
              </a:solidFill>
              <a:effectLst/>
              <a:latin typeface="HGP創英角ｺﾞｼｯｸUB"/>
              <a:ea typeface="HGP創英角ｺﾞｼｯｸUB"/>
              <a:cs typeface="HGP創英角ｺﾞｼｯｸUB"/>
            </a:endParaRPr>
          </a:p>
        </p:txBody>
      </p:sp>
      <p:sp>
        <p:nvSpPr>
          <p:cNvPr id="54" name="フリーフォーム 53"/>
          <p:cNvSpPr/>
          <p:nvPr/>
        </p:nvSpPr>
        <p:spPr>
          <a:xfrm>
            <a:off x="1461525" y="2029229"/>
            <a:ext cx="1108237" cy="707886"/>
          </a:xfrm>
          <a:custGeom>
            <a:avLst/>
            <a:gdLst>
              <a:gd name="connsiteX0" fmla="*/ 0 w 5899150"/>
              <a:gd name="connsiteY0" fmla="*/ 3257550 h 3257550"/>
              <a:gd name="connsiteX1" fmla="*/ 4953000 w 5899150"/>
              <a:gd name="connsiteY1" fmla="*/ 393700 h 3257550"/>
              <a:gd name="connsiteX2" fmla="*/ 4768850 w 5899150"/>
              <a:gd name="connsiteY2" fmla="*/ 0 h 3257550"/>
              <a:gd name="connsiteX3" fmla="*/ 5899150 w 5899150"/>
              <a:gd name="connsiteY3" fmla="*/ 400050 h 3257550"/>
              <a:gd name="connsiteX4" fmla="*/ 5511800 w 5899150"/>
              <a:gd name="connsiteY4" fmla="*/ 1536700 h 3257550"/>
              <a:gd name="connsiteX5" fmla="*/ 5327650 w 5899150"/>
              <a:gd name="connsiteY5" fmla="*/ 1149350 h 3257550"/>
              <a:gd name="connsiteX6" fmla="*/ 0 w 5899150"/>
              <a:gd name="connsiteY6" fmla="*/ 3257550 h 3257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99150" h="3257550">
                <a:moveTo>
                  <a:pt x="0" y="3257550"/>
                </a:moveTo>
                <a:lnTo>
                  <a:pt x="4953000" y="393700"/>
                </a:lnTo>
                <a:lnTo>
                  <a:pt x="4768850" y="0"/>
                </a:lnTo>
                <a:lnTo>
                  <a:pt x="5899150" y="400050"/>
                </a:lnTo>
                <a:lnTo>
                  <a:pt x="5511800" y="1536700"/>
                </a:lnTo>
                <a:lnTo>
                  <a:pt x="5327650" y="1149350"/>
                </a:lnTo>
                <a:lnTo>
                  <a:pt x="0" y="3257550"/>
                </a:lnTo>
                <a:close/>
              </a:path>
            </a:pathLst>
          </a:custGeom>
          <a:solidFill>
            <a:srgbClr val="FFCC66"/>
          </a:solidFill>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9" name="ホームベース 48"/>
          <p:cNvSpPr/>
          <p:nvPr/>
        </p:nvSpPr>
        <p:spPr bwMode="auto">
          <a:xfrm>
            <a:off x="4023292" y="4540247"/>
            <a:ext cx="2504353" cy="228600"/>
          </a:xfrm>
          <a:prstGeom prst="homePlate">
            <a:avLst/>
          </a:prstGeom>
          <a:solidFill>
            <a:schemeClr val="accent2">
              <a:lumMod val="40000"/>
              <a:lumOff val="60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常時接続</a:t>
            </a:r>
          </a:p>
        </p:txBody>
      </p:sp>
      <p:sp>
        <p:nvSpPr>
          <p:cNvPr id="18" name="ホームベース 17"/>
          <p:cNvSpPr/>
          <p:nvPr/>
        </p:nvSpPr>
        <p:spPr bwMode="auto">
          <a:xfrm>
            <a:off x="2565245" y="4781547"/>
            <a:ext cx="2057400" cy="228600"/>
          </a:xfrm>
          <a:prstGeom prst="homePlate">
            <a:avLst/>
          </a:prstGeom>
          <a:solidFill>
            <a:srgbClr val="CCFFCC"/>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008000"/>
                </a:solidFill>
                <a:effectLst/>
                <a:latin typeface="Arial" charset="0"/>
                <a:ea typeface="HG丸ｺﾞｼｯｸM-PRO" pitchFamily="50" charset="-128"/>
              </a:rPr>
              <a:t>随時接続</a:t>
            </a:r>
          </a:p>
        </p:txBody>
      </p:sp>
      <p:sp>
        <p:nvSpPr>
          <p:cNvPr id="53" name="ホームベース 52"/>
          <p:cNvSpPr/>
          <p:nvPr/>
        </p:nvSpPr>
        <p:spPr bwMode="auto">
          <a:xfrm>
            <a:off x="4552080" y="5238747"/>
            <a:ext cx="1975565" cy="228600"/>
          </a:xfrm>
          <a:prstGeom prst="homePlate">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ソーシャル</a:t>
            </a:r>
          </a:p>
        </p:txBody>
      </p:sp>
      <p:sp>
        <p:nvSpPr>
          <p:cNvPr id="50" name="ホームベース 49"/>
          <p:cNvSpPr/>
          <p:nvPr/>
        </p:nvSpPr>
        <p:spPr bwMode="auto">
          <a:xfrm>
            <a:off x="3728453" y="5467347"/>
            <a:ext cx="2799192" cy="228600"/>
          </a:xfrm>
          <a:prstGeom prst="homePlate">
            <a:avLst/>
          </a:prstGeom>
          <a:solidFill>
            <a:srgbClr val="3366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パーソナル</a:t>
            </a:r>
          </a:p>
        </p:txBody>
      </p:sp>
      <p:sp>
        <p:nvSpPr>
          <p:cNvPr id="51" name="ホームベース 50"/>
          <p:cNvSpPr/>
          <p:nvPr/>
        </p:nvSpPr>
        <p:spPr bwMode="auto">
          <a:xfrm>
            <a:off x="2553179" y="5695947"/>
            <a:ext cx="3974465" cy="228600"/>
          </a:xfrm>
          <a:prstGeom prst="homePlate">
            <a:avLst/>
          </a:prstGeom>
          <a:solidFill>
            <a:schemeClr val="accent5">
              <a:lumMod val="60000"/>
              <a:lumOff val="40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ビジネス</a:t>
            </a:r>
          </a:p>
        </p:txBody>
      </p:sp>
      <p:pic>
        <p:nvPicPr>
          <p:cNvPr id="37" name="図 36"/>
          <p:cNvPicPr>
            <a:picLocks noChangeAspect="1"/>
          </p:cNvPicPr>
          <p:nvPr/>
        </p:nvPicPr>
        <p:blipFill>
          <a:blip r:embed="rId4"/>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1" name="テキスト ボックス 20"/>
          <p:cNvSpPr txBox="1"/>
          <p:nvPr/>
        </p:nvSpPr>
        <p:spPr>
          <a:xfrm>
            <a:off x="4030666" y="3463755"/>
            <a:ext cx="1353979" cy="523220"/>
          </a:xfrm>
          <a:prstGeom prst="rect">
            <a:avLst/>
          </a:prstGeom>
          <a:noFill/>
        </p:spPr>
        <p:txBody>
          <a:bodyPr wrap="square" rtlCol="0">
            <a:spAutoFit/>
          </a:bodyPr>
          <a:lstStyle/>
          <a:p>
            <a:pPr algn="ctr"/>
            <a:r>
              <a:rPr lang="ja-JP" altLang="en-US" sz="2000" dirty="0" smtClean="0">
                <a:solidFill>
                  <a:srgbClr val="FFFFFF"/>
                </a:solidFill>
                <a:effectLst/>
              </a:rPr>
              <a:t>モバイル</a:t>
            </a:r>
            <a:endParaRPr lang="en-US" altLang="ja-JP" sz="2000" dirty="0" smtClean="0">
              <a:solidFill>
                <a:srgbClr val="FFFFFF"/>
              </a:solidFill>
              <a:effectLst/>
            </a:endParaRPr>
          </a:p>
          <a:p>
            <a:pPr algn="ctr"/>
            <a:r>
              <a:rPr lang="en-US" altLang="ja-JP" sz="800" dirty="0" smtClean="0">
                <a:solidFill>
                  <a:srgbClr val="FFFFFF"/>
                </a:solidFill>
                <a:effectLst/>
              </a:rPr>
              <a:t> Smart Mobile Device</a:t>
            </a:r>
            <a:endParaRPr kumimoji="1" lang="ja-JP" altLang="en-US" sz="800" dirty="0">
              <a:solidFill>
                <a:srgbClr val="FFFFFF"/>
              </a:solidFill>
              <a:effectLst/>
            </a:endParaRPr>
          </a:p>
        </p:txBody>
      </p:sp>
      <p:sp>
        <p:nvSpPr>
          <p:cNvPr id="47" name="テキスト ボックス 46"/>
          <p:cNvSpPr txBox="1"/>
          <p:nvPr/>
        </p:nvSpPr>
        <p:spPr>
          <a:xfrm>
            <a:off x="2412845" y="4094977"/>
            <a:ext cx="1353979" cy="523220"/>
          </a:xfrm>
          <a:prstGeom prst="rect">
            <a:avLst/>
          </a:prstGeom>
          <a:noFill/>
        </p:spPr>
        <p:txBody>
          <a:bodyPr wrap="square" rtlCol="0">
            <a:spAutoFit/>
          </a:bodyPr>
          <a:lstStyle/>
          <a:p>
            <a:pPr algn="ctr"/>
            <a:r>
              <a:rPr kumimoji="1" lang="en-US" altLang="ja-JP" sz="2000" dirty="0" smtClean="0">
                <a:solidFill>
                  <a:srgbClr val="FFFFFF"/>
                </a:solidFill>
                <a:effectLst/>
              </a:rPr>
              <a:t>PC</a:t>
            </a:r>
          </a:p>
          <a:p>
            <a:pPr algn="ctr"/>
            <a:r>
              <a:rPr lang="en-US" altLang="ja-JP" sz="800" dirty="0" smtClean="0">
                <a:solidFill>
                  <a:srgbClr val="FFFFFF"/>
                </a:solidFill>
                <a:effectLst/>
              </a:rPr>
              <a:t>Personal Computer</a:t>
            </a:r>
            <a:endParaRPr kumimoji="1" lang="ja-JP" altLang="en-US" sz="800" dirty="0">
              <a:solidFill>
                <a:srgbClr val="FFFFFF"/>
              </a:solidFill>
              <a:effectLst/>
            </a:endParaRPr>
          </a:p>
        </p:txBody>
      </p:sp>
      <p:sp>
        <p:nvSpPr>
          <p:cNvPr id="41" name="テキスト ボックス 40"/>
          <p:cNvSpPr txBox="1"/>
          <p:nvPr/>
        </p:nvSpPr>
        <p:spPr>
          <a:xfrm>
            <a:off x="389022" y="5029200"/>
            <a:ext cx="1600200" cy="1077218"/>
          </a:xfrm>
          <a:prstGeom prst="rect">
            <a:avLst/>
          </a:prstGeom>
          <a:noFill/>
        </p:spPr>
        <p:txBody>
          <a:bodyPr wrap="square" rtlCol="0">
            <a:spAutoFit/>
          </a:bodyPr>
          <a:lstStyle/>
          <a:p>
            <a:r>
              <a:rPr kumimoji="1" lang="ja-JP" altLang="en-US" sz="3200" dirty="0" smtClean="0">
                <a:solidFill>
                  <a:srgbClr val="800000"/>
                </a:solidFill>
                <a:effectLst/>
                <a:latin typeface="HGP創英角ｺﾞｼｯｸUB"/>
                <a:ea typeface="HGP創英角ｺﾞｼｯｸUB"/>
                <a:cs typeface="HGP創英角ｺﾞｼｯｸUB"/>
              </a:rPr>
              <a:t>従来の</a:t>
            </a:r>
            <a:endParaRPr kumimoji="1" lang="en-US" altLang="ja-JP" sz="3200" dirty="0" smtClean="0">
              <a:solidFill>
                <a:srgbClr val="800000"/>
              </a:solidFill>
              <a:effectLst/>
              <a:latin typeface="HGP創英角ｺﾞｼｯｸUB"/>
              <a:ea typeface="HGP創英角ｺﾞｼｯｸUB"/>
              <a:cs typeface="HGP創英角ｺﾞｼｯｸUB"/>
            </a:endParaRPr>
          </a:p>
          <a:p>
            <a:r>
              <a:rPr lang="ja-JP" altLang="en-US" sz="3200" dirty="0" smtClean="0">
                <a:solidFill>
                  <a:srgbClr val="800000"/>
                </a:solidFill>
                <a:effectLst/>
                <a:latin typeface="HGP創英角ｺﾞｼｯｸUB"/>
                <a:ea typeface="HGP創英角ｺﾞｼｯｸUB"/>
                <a:cs typeface="HGP創英角ｺﾞｼｯｸUB"/>
              </a:rPr>
              <a:t>システム</a:t>
            </a:r>
            <a:endParaRPr kumimoji="1" lang="ja-JP" altLang="en-US" sz="3200" dirty="0">
              <a:solidFill>
                <a:srgbClr val="800000"/>
              </a:solidFill>
              <a:effectLst/>
              <a:latin typeface="HGP創英角ｺﾞｼｯｸUB"/>
              <a:ea typeface="HGP創英角ｺﾞｼｯｸUB"/>
              <a:cs typeface="HGP創英角ｺﾞｼｯｸUB"/>
            </a:endParaRPr>
          </a:p>
        </p:txBody>
      </p:sp>
      <p:grpSp>
        <p:nvGrpSpPr>
          <p:cNvPr id="3" name="図形グループ 2"/>
          <p:cNvGrpSpPr/>
          <p:nvPr/>
        </p:nvGrpSpPr>
        <p:grpSpPr>
          <a:xfrm>
            <a:off x="639009" y="2109442"/>
            <a:ext cx="1045796" cy="894082"/>
            <a:chOff x="639009" y="2109442"/>
            <a:chExt cx="1045796" cy="894082"/>
          </a:xfrm>
        </p:grpSpPr>
        <p:grpSp>
          <p:nvGrpSpPr>
            <p:cNvPr id="96" name="図形グループ 95"/>
            <p:cNvGrpSpPr/>
            <p:nvPr/>
          </p:nvGrpSpPr>
          <p:grpSpPr>
            <a:xfrm>
              <a:off x="639009" y="2111983"/>
              <a:ext cx="317500" cy="157483"/>
              <a:chOff x="6769100" y="1390650"/>
              <a:chExt cx="317500" cy="157483"/>
            </a:xfrm>
          </p:grpSpPr>
          <p:sp>
            <p:nvSpPr>
              <p:cNvPr id="97" name="正方形/長方形 9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8" name="円/楕円 9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9" name="直線コネクタ 98"/>
              <p:cNvCxnSpPr>
                <a:stCxn id="98" idx="6"/>
                <a:endCxn id="9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00" name="図形グループ 99"/>
            <p:cNvGrpSpPr/>
            <p:nvPr/>
          </p:nvGrpSpPr>
          <p:grpSpPr>
            <a:xfrm>
              <a:off x="639009" y="2305445"/>
              <a:ext cx="317500" cy="157483"/>
              <a:chOff x="6769100" y="1390650"/>
              <a:chExt cx="317500" cy="157483"/>
            </a:xfrm>
          </p:grpSpPr>
          <p:sp>
            <p:nvSpPr>
              <p:cNvPr id="101" name="正方形/長方形 10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2" name="円/楕円 10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03" name="直線コネクタ 102"/>
              <p:cNvCxnSpPr>
                <a:stCxn id="102" idx="6"/>
                <a:endCxn id="10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04" name="図形グループ 103"/>
            <p:cNvGrpSpPr/>
            <p:nvPr/>
          </p:nvGrpSpPr>
          <p:grpSpPr>
            <a:xfrm>
              <a:off x="639009" y="2487038"/>
              <a:ext cx="317500" cy="157483"/>
              <a:chOff x="6769100" y="1390650"/>
              <a:chExt cx="317500" cy="157483"/>
            </a:xfrm>
          </p:grpSpPr>
          <p:sp>
            <p:nvSpPr>
              <p:cNvPr id="105" name="正方形/長方形 10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6" name="円/楕円 10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07" name="直線コネクタ 106"/>
              <p:cNvCxnSpPr>
                <a:stCxn id="106" idx="6"/>
                <a:endCxn id="10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08" name="図形グループ 107"/>
            <p:cNvGrpSpPr/>
            <p:nvPr/>
          </p:nvGrpSpPr>
          <p:grpSpPr>
            <a:xfrm>
              <a:off x="639009" y="2846041"/>
              <a:ext cx="317500" cy="157483"/>
              <a:chOff x="6769100" y="1390650"/>
              <a:chExt cx="317500" cy="157483"/>
            </a:xfrm>
          </p:grpSpPr>
          <p:sp>
            <p:nvSpPr>
              <p:cNvPr id="109" name="正方形/長方形 10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0" name="円/楕円 10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1" name="直線コネクタ 110"/>
              <p:cNvCxnSpPr>
                <a:stCxn id="110" idx="6"/>
                <a:endCxn id="10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12" name="図形グループ 111"/>
            <p:cNvGrpSpPr/>
            <p:nvPr/>
          </p:nvGrpSpPr>
          <p:grpSpPr>
            <a:xfrm>
              <a:off x="639009" y="2662726"/>
              <a:ext cx="317500" cy="157483"/>
              <a:chOff x="6769100" y="1390650"/>
              <a:chExt cx="317500" cy="157483"/>
            </a:xfrm>
          </p:grpSpPr>
          <p:sp>
            <p:nvSpPr>
              <p:cNvPr id="113" name="正方形/長方形 11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4" name="円/楕円 11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5" name="直線コネクタ 114"/>
              <p:cNvCxnSpPr>
                <a:stCxn id="114" idx="6"/>
                <a:endCxn id="11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16" name="図形グループ 115"/>
            <p:cNvGrpSpPr/>
            <p:nvPr/>
          </p:nvGrpSpPr>
          <p:grpSpPr>
            <a:xfrm>
              <a:off x="992655" y="2109442"/>
              <a:ext cx="317500" cy="157483"/>
              <a:chOff x="6769100" y="1390650"/>
              <a:chExt cx="317500" cy="157483"/>
            </a:xfrm>
          </p:grpSpPr>
          <p:sp>
            <p:nvSpPr>
              <p:cNvPr id="117" name="正方形/長方形 11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8" name="円/楕円 11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9" name="直線コネクタ 118"/>
              <p:cNvCxnSpPr>
                <a:stCxn id="118" idx="6"/>
                <a:endCxn id="11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20" name="図形グループ 119"/>
            <p:cNvGrpSpPr/>
            <p:nvPr/>
          </p:nvGrpSpPr>
          <p:grpSpPr>
            <a:xfrm>
              <a:off x="992655" y="2302904"/>
              <a:ext cx="317500" cy="157483"/>
              <a:chOff x="6769100" y="1390650"/>
              <a:chExt cx="317500" cy="157483"/>
            </a:xfrm>
          </p:grpSpPr>
          <p:sp>
            <p:nvSpPr>
              <p:cNvPr id="121" name="正方形/長方形 12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2" name="円/楕円 12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23" name="直線コネクタ 122"/>
              <p:cNvCxnSpPr>
                <a:stCxn id="122" idx="6"/>
                <a:endCxn id="12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24" name="図形グループ 123"/>
            <p:cNvGrpSpPr/>
            <p:nvPr/>
          </p:nvGrpSpPr>
          <p:grpSpPr>
            <a:xfrm>
              <a:off x="992655" y="2484497"/>
              <a:ext cx="317500" cy="157483"/>
              <a:chOff x="6769100" y="1390650"/>
              <a:chExt cx="317500" cy="157483"/>
            </a:xfrm>
          </p:grpSpPr>
          <p:sp>
            <p:nvSpPr>
              <p:cNvPr id="125" name="正方形/長方形 12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6" name="円/楕円 12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27" name="直線コネクタ 126"/>
              <p:cNvCxnSpPr>
                <a:stCxn id="126" idx="6"/>
                <a:endCxn id="12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28" name="図形グループ 127"/>
            <p:cNvGrpSpPr/>
            <p:nvPr/>
          </p:nvGrpSpPr>
          <p:grpSpPr>
            <a:xfrm>
              <a:off x="992655" y="2843500"/>
              <a:ext cx="317500" cy="157483"/>
              <a:chOff x="6769100" y="1390650"/>
              <a:chExt cx="317500" cy="157483"/>
            </a:xfrm>
          </p:grpSpPr>
          <p:sp>
            <p:nvSpPr>
              <p:cNvPr id="129" name="正方形/長方形 12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0" name="円/楕円 12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31" name="直線コネクタ 130"/>
              <p:cNvCxnSpPr>
                <a:stCxn id="130" idx="6"/>
                <a:endCxn id="12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32" name="図形グループ 131"/>
            <p:cNvGrpSpPr/>
            <p:nvPr/>
          </p:nvGrpSpPr>
          <p:grpSpPr>
            <a:xfrm>
              <a:off x="992655" y="2660185"/>
              <a:ext cx="317500" cy="157483"/>
              <a:chOff x="6769100" y="1390650"/>
              <a:chExt cx="317500" cy="157483"/>
            </a:xfrm>
          </p:grpSpPr>
          <p:sp>
            <p:nvSpPr>
              <p:cNvPr id="133" name="正方形/長方形 13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4" name="円/楕円 13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35" name="直線コネクタ 134"/>
              <p:cNvCxnSpPr>
                <a:stCxn id="134" idx="6"/>
                <a:endCxn id="13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36" name="図形グループ 135"/>
            <p:cNvGrpSpPr/>
            <p:nvPr/>
          </p:nvGrpSpPr>
          <p:grpSpPr>
            <a:xfrm>
              <a:off x="1367305" y="2111983"/>
              <a:ext cx="317500" cy="157483"/>
              <a:chOff x="6769100" y="1390650"/>
              <a:chExt cx="317500" cy="157483"/>
            </a:xfrm>
          </p:grpSpPr>
          <p:sp>
            <p:nvSpPr>
              <p:cNvPr id="137" name="正方形/長方形 13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8" name="円/楕円 13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39" name="直線コネクタ 138"/>
              <p:cNvCxnSpPr>
                <a:stCxn id="138" idx="6"/>
                <a:endCxn id="13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40" name="図形グループ 139"/>
            <p:cNvGrpSpPr/>
            <p:nvPr/>
          </p:nvGrpSpPr>
          <p:grpSpPr>
            <a:xfrm>
              <a:off x="1367305" y="2305445"/>
              <a:ext cx="317500" cy="157483"/>
              <a:chOff x="6769100" y="1390650"/>
              <a:chExt cx="317500" cy="157483"/>
            </a:xfrm>
          </p:grpSpPr>
          <p:sp>
            <p:nvSpPr>
              <p:cNvPr id="141" name="正方形/長方形 14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2" name="円/楕円 14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43" name="直線コネクタ 142"/>
              <p:cNvCxnSpPr>
                <a:stCxn id="142" idx="6"/>
                <a:endCxn id="14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44" name="図形グループ 143"/>
            <p:cNvGrpSpPr/>
            <p:nvPr/>
          </p:nvGrpSpPr>
          <p:grpSpPr>
            <a:xfrm>
              <a:off x="1367305" y="2487038"/>
              <a:ext cx="317500" cy="157483"/>
              <a:chOff x="6769100" y="1390650"/>
              <a:chExt cx="317500" cy="157483"/>
            </a:xfrm>
          </p:grpSpPr>
          <p:sp>
            <p:nvSpPr>
              <p:cNvPr id="145" name="正方形/長方形 14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6" name="円/楕円 14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47" name="直線コネクタ 146"/>
              <p:cNvCxnSpPr>
                <a:stCxn id="146" idx="6"/>
                <a:endCxn id="14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48" name="図形グループ 147"/>
            <p:cNvGrpSpPr/>
            <p:nvPr/>
          </p:nvGrpSpPr>
          <p:grpSpPr>
            <a:xfrm>
              <a:off x="1367305" y="2846041"/>
              <a:ext cx="317500" cy="157483"/>
              <a:chOff x="6769100" y="1390650"/>
              <a:chExt cx="317500" cy="157483"/>
            </a:xfrm>
          </p:grpSpPr>
          <p:sp>
            <p:nvSpPr>
              <p:cNvPr id="149" name="正方形/長方形 14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0" name="円/楕円 14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51" name="直線コネクタ 150"/>
              <p:cNvCxnSpPr>
                <a:stCxn id="150" idx="6"/>
                <a:endCxn id="14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52" name="図形グループ 151"/>
            <p:cNvGrpSpPr/>
            <p:nvPr/>
          </p:nvGrpSpPr>
          <p:grpSpPr>
            <a:xfrm>
              <a:off x="1367305" y="2662726"/>
              <a:ext cx="317500" cy="157483"/>
              <a:chOff x="6769100" y="1390650"/>
              <a:chExt cx="317500" cy="157483"/>
            </a:xfrm>
          </p:grpSpPr>
          <p:sp>
            <p:nvSpPr>
              <p:cNvPr id="153" name="正方形/長方形 15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4" name="円/楕円 15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55" name="直線コネクタ 154"/>
              <p:cNvCxnSpPr>
                <a:stCxn id="154" idx="6"/>
                <a:endCxn id="15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pic>
        <p:nvPicPr>
          <p:cNvPr id="156" name="図 155"/>
          <p:cNvPicPr>
            <a:picLocks noChangeAspect="1"/>
          </p:cNvPicPr>
          <p:nvPr/>
        </p:nvPicPr>
        <p:blipFill>
          <a:blip r:embed="rId5">
            <a:clrChange>
              <a:clrFrom>
                <a:srgbClr val="FFFFFF"/>
              </a:clrFrom>
              <a:clrTo>
                <a:srgbClr val="FFFFFF">
                  <a:alpha val="0"/>
                </a:srgbClr>
              </a:clrTo>
            </a:clrChange>
          </a:blip>
          <a:stretch>
            <a:fillRect/>
          </a:stretch>
        </p:blipFill>
        <p:spPr>
          <a:xfrm>
            <a:off x="2716211" y="3393801"/>
            <a:ext cx="738189" cy="782165"/>
          </a:xfrm>
          <a:prstGeom prst="rect">
            <a:avLst/>
          </a:prstGeom>
        </p:spPr>
      </p:pic>
      <p:pic>
        <p:nvPicPr>
          <p:cNvPr id="157" name="図 156"/>
          <p:cNvPicPr>
            <a:picLocks noChangeAspect="1"/>
          </p:cNvPicPr>
          <p:nvPr/>
        </p:nvPicPr>
        <p:blipFill>
          <a:blip r:embed="rId6">
            <a:clrChange>
              <a:clrFrom>
                <a:srgbClr val="FFFFFF"/>
              </a:clrFrom>
              <a:clrTo>
                <a:srgbClr val="FFFFFF">
                  <a:alpha val="0"/>
                </a:srgbClr>
              </a:clrTo>
            </a:clrChange>
          </a:blip>
          <a:stretch>
            <a:fillRect/>
          </a:stretch>
        </p:blipFill>
        <p:spPr>
          <a:xfrm>
            <a:off x="4243987" y="2875249"/>
            <a:ext cx="667826" cy="583579"/>
          </a:xfrm>
          <a:prstGeom prst="rect">
            <a:avLst/>
          </a:prstGeom>
        </p:spPr>
      </p:pic>
      <p:pic>
        <p:nvPicPr>
          <p:cNvPr id="158" name="図 157"/>
          <p:cNvPicPr>
            <a:picLocks noChangeAspect="1"/>
          </p:cNvPicPr>
          <p:nvPr/>
        </p:nvPicPr>
        <p:blipFill>
          <a:blip r:embed="rId7">
            <a:clrChange>
              <a:clrFrom>
                <a:srgbClr val="FFFFFF"/>
              </a:clrFrom>
              <a:clrTo>
                <a:srgbClr val="FFFFFF">
                  <a:alpha val="0"/>
                </a:srgbClr>
              </a:clrTo>
            </a:clrChange>
          </a:blip>
          <a:stretch>
            <a:fillRect/>
          </a:stretch>
        </p:blipFill>
        <p:spPr>
          <a:xfrm>
            <a:off x="4936482" y="2915027"/>
            <a:ext cx="345858" cy="557836"/>
          </a:xfrm>
          <a:prstGeom prst="rect">
            <a:avLst/>
          </a:prstGeom>
        </p:spPr>
      </p:pic>
      <p:pic>
        <p:nvPicPr>
          <p:cNvPr id="159" name="図 158" descr="imgres.jpg"/>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648353" y="2128570"/>
            <a:ext cx="879292" cy="603500"/>
          </a:xfrm>
          <a:prstGeom prst="rect">
            <a:avLst/>
          </a:prstGeom>
        </p:spPr>
      </p:pic>
      <p:grpSp>
        <p:nvGrpSpPr>
          <p:cNvPr id="8" name="図形グループ 7"/>
          <p:cNvGrpSpPr/>
          <p:nvPr/>
        </p:nvGrpSpPr>
        <p:grpSpPr>
          <a:xfrm>
            <a:off x="764055" y="3128710"/>
            <a:ext cx="806939" cy="688305"/>
            <a:chOff x="758730" y="3198675"/>
            <a:chExt cx="806939" cy="688305"/>
          </a:xfrm>
        </p:grpSpPr>
        <p:sp>
          <p:nvSpPr>
            <p:cNvPr id="7" name="正方形/長方形 6"/>
            <p:cNvSpPr/>
            <p:nvPr/>
          </p:nvSpPr>
          <p:spPr>
            <a:xfrm>
              <a:off x="1253932" y="3267470"/>
              <a:ext cx="311737" cy="579575"/>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0" name="角丸四角形 159"/>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角丸四角形 4"/>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台形 5"/>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56" name="フリーフォーム 55"/>
          <p:cNvSpPr/>
          <p:nvPr/>
        </p:nvSpPr>
        <p:spPr>
          <a:xfrm flipV="1">
            <a:off x="1474225" y="3322391"/>
            <a:ext cx="1108237" cy="739928"/>
          </a:xfrm>
          <a:custGeom>
            <a:avLst/>
            <a:gdLst>
              <a:gd name="connsiteX0" fmla="*/ 0 w 5899150"/>
              <a:gd name="connsiteY0" fmla="*/ 3257550 h 3257550"/>
              <a:gd name="connsiteX1" fmla="*/ 4953000 w 5899150"/>
              <a:gd name="connsiteY1" fmla="*/ 393700 h 3257550"/>
              <a:gd name="connsiteX2" fmla="*/ 4768850 w 5899150"/>
              <a:gd name="connsiteY2" fmla="*/ 0 h 3257550"/>
              <a:gd name="connsiteX3" fmla="*/ 5899150 w 5899150"/>
              <a:gd name="connsiteY3" fmla="*/ 400050 h 3257550"/>
              <a:gd name="connsiteX4" fmla="*/ 5511800 w 5899150"/>
              <a:gd name="connsiteY4" fmla="*/ 1536700 h 3257550"/>
              <a:gd name="connsiteX5" fmla="*/ 5327650 w 5899150"/>
              <a:gd name="connsiteY5" fmla="*/ 1149350 h 3257550"/>
              <a:gd name="connsiteX6" fmla="*/ 0 w 5899150"/>
              <a:gd name="connsiteY6" fmla="*/ 3257550 h 3257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99150" h="3257550">
                <a:moveTo>
                  <a:pt x="0" y="3257550"/>
                </a:moveTo>
                <a:lnTo>
                  <a:pt x="4953000" y="393700"/>
                </a:lnTo>
                <a:lnTo>
                  <a:pt x="4768850" y="0"/>
                </a:lnTo>
                <a:lnTo>
                  <a:pt x="5899150" y="400050"/>
                </a:lnTo>
                <a:lnTo>
                  <a:pt x="5511800" y="1536700"/>
                </a:lnTo>
                <a:lnTo>
                  <a:pt x="5327650" y="1149350"/>
                </a:lnTo>
                <a:lnTo>
                  <a:pt x="0" y="3257550"/>
                </a:lnTo>
                <a:close/>
              </a:path>
            </a:pathLst>
          </a:custGeom>
          <a:solidFill>
            <a:srgbClr val="FFCC66"/>
          </a:solidFill>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Tree>
    <p:extLst>
      <p:ext uri="{BB962C8B-B14F-4D97-AF65-F5344CB8AC3E}">
        <p14:creationId xmlns:p14="http://schemas.microsoft.com/office/powerpoint/2010/main" val="236189688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left)">
                                      <p:cBhvr>
                                        <p:cTn id="14" dur="500"/>
                                        <p:tgtEl>
                                          <p:spTgt spid="18"/>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wipe(left)">
                                      <p:cBhvr>
                                        <p:cTn id="17" dur="500"/>
                                        <p:tgtEl>
                                          <p:spTgt spid="4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wipe(left)">
                                      <p:cBhvr>
                                        <p:cTn id="22" dur="500"/>
                                        <p:tgtEl>
                                          <p:spTgt spid="53"/>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wipe(left)">
                                      <p:cBhvr>
                                        <p:cTn id="25" dur="500"/>
                                        <p:tgtEl>
                                          <p:spTgt spid="5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left)">
                                      <p:cBhvr>
                                        <p:cTn id="28" dur="500"/>
                                        <p:tgtEl>
                                          <p:spTgt spid="51"/>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8" fill="hold" grpId="0" nodeType="click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additive="base">
                                        <p:cTn id="33" dur="500"/>
                                        <p:tgtEl>
                                          <p:spTgt spid="60"/>
                                        </p:tgtEl>
                                        <p:attrNameLst>
                                          <p:attrName>ppt_x</p:attrName>
                                        </p:attrNameLst>
                                      </p:cBhvr>
                                      <p:tavLst>
                                        <p:tav tm="0">
                                          <p:val>
                                            <p:strVal val="#ppt_x-#ppt_w*1.125000"/>
                                          </p:val>
                                        </p:tav>
                                        <p:tav tm="100000">
                                          <p:val>
                                            <p:strVal val="#ppt_x"/>
                                          </p:val>
                                        </p:tav>
                                      </p:tavLst>
                                    </p:anim>
                                    <p:animEffect transition="in" filter="wipe(right)">
                                      <p:cBhvr>
                                        <p:cTn id="34" dur="500"/>
                                        <p:tgtEl>
                                          <p:spTgt spid="60"/>
                                        </p:tgtEl>
                                      </p:cBhvr>
                                    </p:animEffect>
                                  </p:childTnLst>
                                </p:cTn>
                              </p:par>
                              <p:par>
                                <p:cTn id="35" presetID="12" presetClass="entr" presetSubtype="8" fill="hold" grpId="0" nodeType="withEffect">
                                  <p:stCondLst>
                                    <p:cond delay="0"/>
                                  </p:stCondLst>
                                  <p:childTnLst>
                                    <p:set>
                                      <p:cBhvr>
                                        <p:cTn id="36" dur="1" fill="hold">
                                          <p:stCondLst>
                                            <p:cond delay="0"/>
                                          </p:stCondLst>
                                        </p:cTn>
                                        <p:tgtEl>
                                          <p:spTgt spid="68"/>
                                        </p:tgtEl>
                                        <p:attrNameLst>
                                          <p:attrName>style.visibility</p:attrName>
                                        </p:attrNameLst>
                                      </p:cBhvr>
                                      <p:to>
                                        <p:strVal val="visible"/>
                                      </p:to>
                                    </p:set>
                                    <p:anim calcmode="lin" valueType="num">
                                      <p:cBhvr additive="base">
                                        <p:cTn id="37" dur="500"/>
                                        <p:tgtEl>
                                          <p:spTgt spid="68"/>
                                        </p:tgtEl>
                                        <p:attrNameLst>
                                          <p:attrName>ppt_x</p:attrName>
                                        </p:attrNameLst>
                                      </p:cBhvr>
                                      <p:tavLst>
                                        <p:tav tm="0">
                                          <p:val>
                                            <p:strVal val="#ppt_x-#ppt_w*1.125000"/>
                                          </p:val>
                                        </p:tav>
                                        <p:tav tm="100000">
                                          <p:val>
                                            <p:strVal val="#ppt_x"/>
                                          </p:val>
                                        </p:tav>
                                      </p:tavLst>
                                    </p:anim>
                                    <p:animEffect transition="in" filter="wipe(right)">
                                      <p:cBhvr>
                                        <p:cTn id="38" dur="500"/>
                                        <p:tgtEl>
                                          <p:spTgt spid="68"/>
                                        </p:tgtEl>
                                      </p:cBhvr>
                                    </p:animEffect>
                                  </p:childTnLst>
                                </p:cTn>
                              </p:par>
                              <p:par>
                                <p:cTn id="39" presetID="12" presetClass="entr" presetSubtype="8" fill="hold" grpId="0" nodeType="with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additive="base">
                                        <p:cTn id="41" dur="500"/>
                                        <p:tgtEl>
                                          <p:spTgt spid="67"/>
                                        </p:tgtEl>
                                        <p:attrNameLst>
                                          <p:attrName>ppt_x</p:attrName>
                                        </p:attrNameLst>
                                      </p:cBhvr>
                                      <p:tavLst>
                                        <p:tav tm="0">
                                          <p:val>
                                            <p:strVal val="#ppt_x-#ppt_w*1.125000"/>
                                          </p:val>
                                        </p:tav>
                                        <p:tav tm="100000">
                                          <p:val>
                                            <p:strVal val="#ppt_x"/>
                                          </p:val>
                                        </p:tav>
                                      </p:tavLst>
                                    </p:anim>
                                    <p:animEffect transition="in" filter="wipe(right)">
                                      <p:cBhvr>
                                        <p:cTn id="42"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60" grpId="0"/>
      <p:bldP spid="67" grpId="0"/>
      <p:bldP spid="68" grpId="0"/>
      <p:bldP spid="49" grpId="0" animBg="1"/>
      <p:bldP spid="18" grpId="0" animBg="1"/>
      <p:bldP spid="53" grpId="0" animBg="1"/>
      <p:bldP spid="50" grpId="0" animBg="1"/>
      <p:bldP spid="5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角丸四角形 17"/>
          <p:cNvSpPr/>
          <p:nvPr/>
        </p:nvSpPr>
        <p:spPr bwMode="auto">
          <a:xfrm>
            <a:off x="476250" y="1198827"/>
            <a:ext cx="5988050" cy="1905000"/>
          </a:xfrm>
          <a:prstGeom prst="roundRect">
            <a:avLst/>
          </a:prstGeom>
          <a:solidFill>
            <a:schemeClr val="bg1">
              <a:lumMod val="75000"/>
              <a:alpha val="61000"/>
            </a:schemeClr>
          </a:solidFill>
          <a:ln w="19050" cap="flat" cmpd="sng" algn="ctr">
            <a:noFill/>
            <a:prstDash val="sysDash"/>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25" name="直角三角形 24"/>
          <p:cNvSpPr/>
          <p:nvPr/>
        </p:nvSpPr>
        <p:spPr>
          <a:xfrm flipH="1" flipV="1">
            <a:off x="6966560" y="1275332"/>
            <a:ext cx="1873181" cy="5029202"/>
          </a:xfrm>
          <a:prstGeom prst="rtTriangle">
            <a:avLst/>
          </a:prstGeom>
          <a:solidFill>
            <a:schemeClr val="accent5">
              <a:lumMod val="40000"/>
              <a:lumOff val="60000"/>
            </a:schemeClr>
          </a:solidFill>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solidFill>
                <a:schemeClr val="dk1"/>
              </a:solidFill>
            </a:endParaRPr>
          </a:p>
        </p:txBody>
      </p:sp>
      <p:sp>
        <p:nvSpPr>
          <p:cNvPr id="2" name="角丸四角形 1"/>
          <p:cNvSpPr/>
          <p:nvPr/>
        </p:nvSpPr>
        <p:spPr bwMode="auto">
          <a:xfrm>
            <a:off x="2724150" y="4572000"/>
            <a:ext cx="6273800" cy="1905000"/>
          </a:xfrm>
          <a:prstGeom prst="roundRect">
            <a:avLst/>
          </a:prstGeom>
          <a:solidFill>
            <a:srgbClr val="FFFF00">
              <a:alpha val="61000"/>
            </a:srgbClr>
          </a:solidFill>
          <a:ln w="19050" cap="flat" cmpd="sng" algn="ctr">
            <a:noFill/>
            <a:prstDash val="sysDash"/>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409" name="Rectangle 2"/>
          <p:cNvSpPr>
            <a:spLocks noGrp="1" noChangeArrowheads="1"/>
          </p:cNvSpPr>
          <p:nvPr>
            <p:ph type="title"/>
          </p:nvPr>
        </p:nvSpPr>
        <p:spPr/>
        <p:txBody>
          <a:bodyPr/>
          <a:lstStyle/>
          <a:p>
            <a:pPr eaLnBrk="1" hangingPunct="1"/>
            <a:r>
              <a:rPr lang="ja-JP" altLang="en-US" sz="2800" dirty="0" smtClean="0">
                <a:ea typeface="ＭＳ Ｐゴシック" charset="-128"/>
              </a:rPr>
              <a:t>クラウドがもたらす本当の変化（２）</a:t>
            </a:r>
          </a:p>
        </p:txBody>
      </p:sp>
      <p:sp>
        <p:nvSpPr>
          <p:cNvPr id="32" name="角丸四角形 31"/>
          <p:cNvSpPr/>
          <p:nvPr/>
        </p:nvSpPr>
        <p:spPr bwMode="auto">
          <a:xfrm>
            <a:off x="2970213" y="1366410"/>
            <a:ext cx="3200400" cy="475715"/>
          </a:xfrm>
          <a:prstGeom prst="roundRect">
            <a:avLst>
              <a:gd name="adj" fmla="val 50000"/>
            </a:avLst>
          </a:prstGeom>
          <a:solidFill>
            <a:srgbClr val="FF66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dirty="0" smtClean="0">
                <a:solidFill>
                  <a:schemeClr val="bg1"/>
                </a:solidFill>
                <a:latin typeface="Arial" charset="0"/>
                <a:ea typeface="HG丸ｺﾞｼｯｸM-PRO" pitchFamily="50" charset="-128"/>
              </a:rPr>
              <a:t>デバイスの種類が増える</a:t>
            </a:r>
            <a:endParaRPr kumimoji="0" lang="ja-JP" altLang="en-US" sz="18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33" name="角丸四角形 32"/>
          <p:cNvSpPr/>
          <p:nvPr/>
        </p:nvSpPr>
        <p:spPr bwMode="auto">
          <a:xfrm>
            <a:off x="2970213" y="1899810"/>
            <a:ext cx="3200400" cy="475715"/>
          </a:xfrm>
          <a:prstGeom prst="roundRect">
            <a:avLst>
              <a:gd name="adj" fmla="val 50000"/>
            </a:avLst>
          </a:prstGeom>
          <a:solidFill>
            <a:srgbClr val="FF66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800" dirty="0" smtClean="0">
                <a:solidFill>
                  <a:schemeClr val="bg1"/>
                </a:solidFill>
                <a:latin typeface="Arial" charset="0"/>
                <a:ea typeface="HG丸ｺﾞｼｯｸM-PRO" pitchFamily="50" charset="-128"/>
              </a:rPr>
              <a:t>UI</a:t>
            </a:r>
            <a:r>
              <a:rPr kumimoji="0" lang="ja-JP" altLang="en-US" sz="1800" dirty="0" smtClean="0">
                <a:solidFill>
                  <a:schemeClr val="bg1"/>
                </a:solidFill>
                <a:latin typeface="Arial" charset="0"/>
                <a:ea typeface="HG丸ｺﾞｼｯｸM-PRO" pitchFamily="50" charset="-128"/>
              </a:rPr>
              <a:t>が</a:t>
            </a:r>
            <a:r>
              <a:rPr kumimoji="0" lang="en-US" altLang="ja-JP" sz="1800" dirty="0" smtClean="0">
                <a:solidFill>
                  <a:schemeClr val="bg1"/>
                </a:solidFill>
                <a:latin typeface="Arial" charset="0"/>
                <a:ea typeface="HG丸ｺﾞｼｯｸM-PRO" pitchFamily="50" charset="-128"/>
              </a:rPr>
              <a:t> +UX </a:t>
            </a:r>
            <a:r>
              <a:rPr kumimoji="0" lang="ja-JP" altLang="en-US" sz="1800" dirty="0" smtClean="0">
                <a:solidFill>
                  <a:schemeClr val="bg1"/>
                </a:solidFill>
                <a:latin typeface="Arial" charset="0"/>
                <a:ea typeface="HG丸ｺﾞｼｯｸM-PRO" pitchFamily="50" charset="-128"/>
              </a:rPr>
              <a:t>へ</a:t>
            </a:r>
            <a:endParaRPr kumimoji="0" lang="ja-JP" altLang="en-US" sz="18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34" name="角丸四角形 33"/>
          <p:cNvSpPr/>
          <p:nvPr/>
        </p:nvSpPr>
        <p:spPr bwMode="auto">
          <a:xfrm>
            <a:off x="2970213" y="2433210"/>
            <a:ext cx="3200400" cy="475715"/>
          </a:xfrm>
          <a:prstGeom prst="roundRect">
            <a:avLst>
              <a:gd name="adj" fmla="val 50000"/>
            </a:avLst>
          </a:prstGeom>
          <a:solidFill>
            <a:srgbClr val="FF66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chemeClr val="bg1"/>
                </a:solidFill>
                <a:effectLst/>
                <a:latin typeface="Arial" charset="0"/>
                <a:ea typeface="HG丸ｺﾞｼｯｸM-PRO" pitchFamily="50" charset="-128"/>
              </a:rPr>
              <a:t>アクセス手段が多様化する</a:t>
            </a:r>
          </a:p>
        </p:txBody>
      </p:sp>
      <p:sp>
        <p:nvSpPr>
          <p:cNvPr id="36" name="角丸四角形 35"/>
          <p:cNvSpPr/>
          <p:nvPr/>
        </p:nvSpPr>
        <p:spPr bwMode="auto">
          <a:xfrm>
            <a:off x="2970213" y="4782085"/>
            <a:ext cx="3200400" cy="475715"/>
          </a:xfrm>
          <a:prstGeom prst="roundRect">
            <a:avLst>
              <a:gd name="adj" fmla="val 50000"/>
            </a:avLst>
          </a:prstGeom>
          <a:solidFill>
            <a:srgbClr val="33ACBD"/>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chemeClr val="bg1"/>
                </a:solidFill>
                <a:effectLst/>
                <a:latin typeface="Arial" charset="0"/>
                <a:ea typeface="HG丸ｺﾞｼｯｸM-PRO" pitchFamily="50" charset="-128"/>
              </a:rPr>
              <a:t>仕事のやり方が変わる</a:t>
            </a:r>
          </a:p>
        </p:txBody>
      </p:sp>
      <p:sp>
        <p:nvSpPr>
          <p:cNvPr id="37" name="角丸四角形 36"/>
          <p:cNvSpPr/>
          <p:nvPr/>
        </p:nvSpPr>
        <p:spPr bwMode="auto">
          <a:xfrm>
            <a:off x="2970213" y="5315485"/>
            <a:ext cx="3200400" cy="475715"/>
          </a:xfrm>
          <a:prstGeom prst="roundRect">
            <a:avLst>
              <a:gd name="adj" fmla="val 50000"/>
            </a:avLst>
          </a:prstGeom>
          <a:solidFill>
            <a:srgbClr val="33ACBD"/>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chemeClr val="bg1"/>
                </a:solidFill>
                <a:effectLst/>
                <a:latin typeface="Arial" charset="0"/>
                <a:ea typeface="HG丸ｺﾞｼｯｸM-PRO" pitchFamily="50" charset="-128"/>
              </a:rPr>
              <a:t>人との係わり方が変わる</a:t>
            </a:r>
          </a:p>
        </p:txBody>
      </p:sp>
      <p:sp>
        <p:nvSpPr>
          <p:cNvPr id="39" name="角丸四角形 38"/>
          <p:cNvSpPr/>
          <p:nvPr/>
        </p:nvSpPr>
        <p:spPr bwMode="auto">
          <a:xfrm>
            <a:off x="2970213" y="5848885"/>
            <a:ext cx="3200400" cy="475715"/>
          </a:xfrm>
          <a:prstGeom prst="roundRect">
            <a:avLst>
              <a:gd name="adj" fmla="val 50000"/>
            </a:avLst>
          </a:prstGeom>
          <a:solidFill>
            <a:srgbClr val="33ACBD"/>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chemeClr val="bg1"/>
                </a:solidFill>
                <a:effectLst/>
                <a:latin typeface="Arial" charset="0"/>
                <a:ea typeface="HG丸ｺﾞｼｯｸM-PRO" pitchFamily="50" charset="-128"/>
              </a:rPr>
              <a:t>価値観が変わる</a:t>
            </a:r>
          </a:p>
        </p:txBody>
      </p:sp>
      <p:sp>
        <p:nvSpPr>
          <p:cNvPr id="41" name="角丸四角形 40"/>
          <p:cNvSpPr/>
          <p:nvPr/>
        </p:nvSpPr>
        <p:spPr bwMode="auto">
          <a:xfrm>
            <a:off x="476250" y="3505200"/>
            <a:ext cx="5988050" cy="685800"/>
          </a:xfrm>
          <a:prstGeom prst="roundRect">
            <a:avLst>
              <a:gd name="adj" fmla="val 5000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baseline="0" dirty="0" smtClean="0">
                <a:ln>
                  <a:noFill/>
                </a:ln>
                <a:solidFill>
                  <a:schemeClr val="bg1"/>
                </a:solidFill>
                <a:effectLst/>
                <a:latin typeface="Arial" charset="0"/>
                <a:ea typeface="HG丸ｺﾞｼｯｸM-PRO" pitchFamily="50" charset="-128"/>
              </a:rPr>
              <a:t>常識が変わる　</a:t>
            </a:r>
            <a:r>
              <a:rPr kumimoji="0" lang="en-US" altLang="ja-JP" sz="2400" b="0" i="0" u="none" strike="noStrike" cap="none" normalizeH="0" baseline="0" dirty="0" smtClean="0">
                <a:ln>
                  <a:noFill/>
                </a:ln>
                <a:solidFill>
                  <a:schemeClr val="bg1"/>
                </a:solidFill>
                <a:effectLst/>
                <a:latin typeface="Arial" charset="0"/>
                <a:ea typeface="HG丸ｺﾞｼｯｸM-PRO" pitchFamily="50" charset="-128"/>
              </a:rPr>
              <a:t>= </a:t>
            </a:r>
            <a:r>
              <a:rPr kumimoji="0" lang="ja-JP" altLang="en-US" sz="2400" b="0" i="0" u="none" strike="noStrike" cap="none" normalizeH="0" baseline="0" dirty="0" smtClean="0">
                <a:ln>
                  <a:noFill/>
                </a:ln>
                <a:solidFill>
                  <a:schemeClr val="bg1"/>
                </a:solidFill>
                <a:effectLst/>
                <a:latin typeface="Arial" charset="0"/>
                <a:ea typeface="HG丸ｺﾞｼｯｸM-PRO" pitchFamily="50" charset="-128"/>
              </a:rPr>
              <a:t>パラダイム・シフト</a:t>
            </a:r>
          </a:p>
        </p:txBody>
      </p:sp>
      <p:sp>
        <p:nvSpPr>
          <p:cNvPr id="42" name="テキスト ボックス 41"/>
          <p:cNvSpPr txBox="1"/>
          <p:nvPr/>
        </p:nvSpPr>
        <p:spPr>
          <a:xfrm>
            <a:off x="711200" y="1593850"/>
            <a:ext cx="1600200" cy="1077218"/>
          </a:xfrm>
          <a:prstGeom prst="rect">
            <a:avLst/>
          </a:prstGeom>
          <a:noFill/>
        </p:spPr>
        <p:txBody>
          <a:bodyPr wrap="square" rtlCol="0">
            <a:spAutoFit/>
          </a:bodyPr>
          <a:lstStyle/>
          <a:p>
            <a:pPr algn="ctr"/>
            <a:r>
              <a:rPr kumimoji="1" lang="ja-JP" altLang="en-US" sz="3200" dirty="0" smtClean="0">
                <a:solidFill>
                  <a:srgbClr val="800000"/>
                </a:solidFill>
                <a:effectLst/>
                <a:latin typeface="HGP創英角ｺﾞｼｯｸUB"/>
                <a:ea typeface="HGP創英角ｺﾞｼｯｸUB"/>
                <a:cs typeface="HGP創英角ｺﾞｼｯｸUB"/>
              </a:rPr>
              <a:t>表面的</a:t>
            </a:r>
          </a:p>
          <a:p>
            <a:pPr algn="ctr"/>
            <a:r>
              <a:rPr kumimoji="1" lang="ja-JP" altLang="en-US" sz="3200" dirty="0" smtClean="0">
                <a:solidFill>
                  <a:srgbClr val="800000"/>
                </a:solidFill>
                <a:effectLst/>
                <a:latin typeface="HGP創英角ｺﾞｼｯｸUB"/>
                <a:ea typeface="HGP創英角ｺﾞｼｯｸUB"/>
                <a:cs typeface="HGP創英角ｺﾞｼｯｸUB"/>
              </a:rPr>
              <a:t>な変化</a:t>
            </a:r>
            <a:endParaRPr kumimoji="1" lang="ja-JP" altLang="en-US" sz="3200" dirty="0">
              <a:solidFill>
                <a:srgbClr val="800000"/>
              </a:solidFill>
              <a:effectLst/>
              <a:latin typeface="HGP創英角ｺﾞｼｯｸUB"/>
              <a:ea typeface="HGP創英角ｺﾞｼｯｸUB"/>
              <a:cs typeface="HGP創英角ｺﾞｼｯｸUB"/>
            </a:endParaRPr>
          </a:p>
        </p:txBody>
      </p:sp>
      <p:sp>
        <p:nvSpPr>
          <p:cNvPr id="26" name="テキスト ボックス 25"/>
          <p:cNvSpPr txBox="1"/>
          <p:nvPr/>
        </p:nvSpPr>
        <p:spPr>
          <a:xfrm>
            <a:off x="6477000" y="1276346"/>
            <a:ext cx="2362742" cy="615553"/>
          </a:xfrm>
          <a:prstGeom prst="rect">
            <a:avLst/>
          </a:prstGeom>
          <a:noFill/>
        </p:spPr>
        <p:txBody>
          <a:bodyPr wrap="square" rtlCol="0">
            <a:spAutoFit/>
          </a:bodyPr>
          <a:lstStyle/>
          <a:p>
            <a:pPr algn="r"/>
            <a:r>
              <a:rPr lang="ja-JP" altLang="en-US" sz="1400" dirty="0" smtClean="0">
                <a:solidFill>
                  <a:srgbClr val="0000FF"/>
                </a:solidFill>
                <a:effectLst/>
              </a:rPr>
              <a:t>クラウド</a:t>
            </a:r>
            <a:r>
              <a:rPr lang="en-US" altLang="ja-JP" sz="1400" dirty="0" smtClean="0">
                <a:solidFill>
                  <a:srgbClr val="0000FF"/>
                </a:solidFill>
                <a:effectLst/>
              </a:rPr>
              <a:t> + </a:t>
            </a:r>
            <a:r>
              <a:rPr lang="ja-JP" altLang="en-US" sz="1400" dirty="0" smtClean="0">
                <a:solidFill>
                  <a:srgbClr val="0000FF"/>
                </a:solidFill>
                <a:effectLst/>
              </a:rPr>
              <a:t>モバイル</a:t>
            </a:r>
            <a:r>
              <a:rPr lang="en-US" altLang="ja-JP" sz="1400" dirty="0" smtClean="0">
                <a:solidFill>
                  <a:srgbClr val="0000FF"/>
                </a:solidFill>
                <a:effectLst/>
              </a:rPr>
              <a:t> + </a:t>
            </a:r>
            <a:r>
              <a:rPr lang="en-US" altLang="ja-JP" sz="1400" dirty="0" err="1" smtClean="0">
                <a:solidFill>
                  <a:srgbClr val="0000FF"/>
                </a:solidFill>
                <a:effectLst/>
              </a:rPr>
              <a:t>IoT</a:t>
            </a:r>
            <a:endParaRPr lang="en-US" altLang="ja-JP" sz="1400" dirty="0" smtClean="0">
              <a:solidFill>
                <a:srgbClr val="0000FF"/>
              </a:solidFill>
              <a:effectLst/>
            </a:endParaRPr>
          </a:p>
          <a:p>
            <a:pPr algn="r"/>
            <a:r>
              <a:rPr lang="ja-JP" altLang="en-US" sz="1400" dirty="0" smtClean="0">
                <a:solidFill>
                  <a:srgbClr val="0000FF"/>
                </a:solidFill>
                <a:effectLst/>
              </a:rPr>
              <a:t>が</a:t>
            </a:r>
            <a:r>
              <a:rPr kumimoji="1" lang="ja-JP" altLang="en-US" sz="1400" dirty="0" smtClean="0">
                <a:solidFill>
                  <a:srgbClr val="0000FF"/>
                </a:solidFill>
                <a:effectLst/>
              </a:rPr>
              <a:t>一体となった</a:t>
            </a:r>
            <a:r>
              <a:rPr kumimoji="1" lang="en-US" altLang="ja-JP" sz="2000" dirty="0" smtClean="0">
                <a:solidFill>
                  <a:srgbClr val="0000FF"/>
                </a:solidFill>
                <a:effectLst/>
              </a:rPr>
              <a:t>IT</a:t>
            </a:r>
            <a:r>
              <a:rPr kumimoji="1" lang="ja-JP" altLang="en-US" sz="2000" dirty="0" smtClean="0">
                <a:solidFill>
                  <a:srgbClr val="0000FF"/>
                </a:solidFill>
                <a:effectLst/>
              </a:rPr>
              <a:t>基盤</a:t>
            </a:r>
            <a:endParaRPr kumimoji="1" lang="ja-JP" altLang="en-US" sz="2000" dirty="0">
              <a:solidFill>
                <a:srgbClr val="0000FF"/>
              </a:solidFill>
              <a:effectLst/>
            </a:endParaRPr>
          </a:p>
        </p:txBody>
      </p:sp>
      <p:sp>
        <p:nvSpPr>
          <p:cNvPr id="27" name="テキスト ボックス 26"/>
          <p:cNvSpPr txBox="1"/>
          <p:nvPr/>
        </p:nvSpPr>
        <p:spPr>
          <a:xfrm>
            <a:off x="6756579" y="3492360"/>
            <a:ext cx="2082621" cy="646331"/>
          </a:xfrm>
          <a:prstGeom prst="rect">
            <a:avLst/>
          </a:prstGeom>
          <a:noFill/>
        </p:spPr>
        <p:txBody>
          <a:bodyPr wrap="none" rtlCol="0">
            <a:spAutoFit/>
          </a:bodyPr>
          <a:lstStyle/>
          <a:p>
            <a:pPr algn="r"/>
            <a:r>
              <a:rPr kumimoji="1" lang="ja-JP" altLang="en-US" sz="1800" b="1" dirty="0" smtClean="0">
                <a:solidFill>
                  <a:srgbClr val="0000FF"/>
                </a:solidFill>
                <a:effectLst/>
              </a:rPr>
              <a:t>これからのビジネス</a:t>
            </a:r>
            <a:endParaRPr kumimoji="1" lang="en-US" altLang="ja-JP" sz="1800" b="1" dirty="0" smtClean="0">
              <a:solidFill>
                <a:srgbClr val="0000FF"/>
              </a:solidFill>
              <a:effectLst/>
            </a:endParaRPr>
          </a:p>
          <a:p>
            <a:pPr algn="r"/>
            <a:r>
              <a:rPr kumimoji="1" lang="ja-JP" altLang="en-US" sz="1800" b="1" dirty="0" smtClean="0">
                <a:solidFill>
                  <a:srgbClr val="0000FF"/>
                </a:solidFill>
                <a:effectLst/>
              </a:rPr>
              <a:t>や生活の基盤</a:t>
            </a:r>
            <a:endParaRPr kumimoji="1" lang="en-US" altLang="ja-JP" sz="1800" b="1" dirty="0" smtClean="0">
              <a:solidFill>
                <a:srgbClr val="0000FF"/>
              </a:solidFill>
              <a:effectLst/>
            </a:endParaRPr>
          </a:p>
        </p:txBody>
      </p:sp>
      <p:sp>
        <p:nvSpPr>
          <p:cNvPr id="28" name="正方形/長方形 27"/>
          <p:cNvSpPr/>
          <p:nvPr/>
        </p:nvSpPr>
        <p:spPr>
          <a:xfrm>
            <a:off x="6477542" y="2151327"/>
            <a:ext cx="2362200" cy="1169551"/>
          </a:xfrm>
          <a:prstGeom prst="rect">
            <a:avLst/>
          </a:prstGeom>
        </p:spPr>
        <p:txBody>
          <a:bodyPr wrap="square">
            <a:spAutoFit/>
          </a:bodyPr>
          <a:lstStyle/>
          <a:p>
            <a:pPr algn="r">
              <a:spcBef>
                <a:spcPts val="0"/>
              </a:spcBef>
            </a:pPr>
            <a:r>
              <a:rPr lang="ja-JP" altLang="en-US" sz="1400" dirty="0">
                <a:solidFill>
                  <a:srgbClr val="0000FF"/>
                </a:solidFill>
                <a:effectLst/>
              </a:rPr>
              <a:t>職場だけでは</a:t>
            </a:r>
            <a:r>
              <a:rPr lang="ja-JP" altLang="en-US" sz="1400" dirty="0" smtClean="0">
                <a:solidFill>
                  <a:srgbClr val="0000FF"/>
                </a:solidFill>
                <a:effectLst/>
              </a:rPr>
              <a:t>ない</a:t>
            </a:r>
            <a:endParaRPr lang="en-US" altLang="ja-JP" sz="1400" dirty="0" smtClean="0">
              <a:solidFill>
                <a:srgbClr val="0000FF"/>
              </a:solidFill>
              <a:effectLst/>
            </a:endParaRPr>
          </a:p>
          <a:p>
            <a:pPr algn="r">
              <a:spcBef>
                <a:spcPts val="0"/>
              </a:spcBef>
            </a:pPr>
            <a:r>
              <a:rPr lang="ja-JP" altLang="en-US" sz="1400" dirty="0" smtClean="0">
                <a:solidFill>
                  <a:srgbClr val="0000FF"/>
                </a:solidFill>
                <a:effectLst/>
              </a:rPr>
              <a:t>日常</a:t>
            </a:r>
            <a:r>
              <a:rPr lang="ja-JP" altLang="en-US" sz="1400" dirty="0">
                <a:solidFill>
                  <a:srgbClr val="0000FF"/>
                </a:solidFill>
                <a:effectLst/>
              </a:rPr>
              <a:t>生活や行動が</a:t>
            </a:r>
            <a:endParaRPr lang="en-US" altLang="ja-JP" sz="1400" dirty="0">
              <a:solidFill>
                <a:srgbClr val="0000FF"/>
              </a:solidFill>
              <a:effectLst/>
            </a:endParaRPr>
          </a:p>
          <a:p>
            <a:pPr algn="r">
              <a:spcBef>
                <a:spcPts val="0"/>
              </a:spcBef>
            </a:pPr>
            <a:r>
              <a:rPr lang="ja-JP" altLang="en-US" sz="1400" dirty="0">
                <a:solidFill>
                  <a:srgbClr val="0000FF"/>
                </a:solidFill>
                <a:effectLst/>
              </a:rPr>
              <a:t>ネットワークを</a:t>
            </a:r>
            <a:r>
              <a:rPr lang="ja-JP" altLang="en-US" sz="1400" dirty="0" smtClean="0">
                <a:solidFill>
                  <a:srgbClr val="0000FF"/>
                </a:solidFill>
                <a:effectLst/>
              </a:rPr>
              <a:t>介して</a:t>
            </a:r>
            <a:endParaRPr lang="en-US" altLang="ja-JP" sz="1400" dirty="0" smtClean="0">
              <a:solidFill>
                <a:srgbClr val="0000FF"/>
              </a:solidFill>
              <a:effectLst/>
            </a:endParaRPr>
          </a:p>
          <a:p>
            <a:pPr algn="r">
              <a:spcBef>
                <a:spcPts val="0"/>
              </a:spcBef>
            </a:pPr>
            <a:r>
              <a:rPr lang="ja-JP" altLang="en-US" sz="1400" dirty="0" smtClean="0">
                <a:solidFill>
                  <a:srgbClr val="0000FF"/>
                </a:solidFill>
                <a:effectLst/>
              </a:rPr>
              <a:t>情報</a:t>
            </a:r>
            <a:r>
              <a:rPr lang="ja-JP" altLang="en-US" sz="1400" dirty="0">
                <a:solidFill>
                  <a:srgbClr val="0000FF"/>
                </a:solidFill>
                <a:effectLst/>
              </a:rPr>
              <a:t>システムと</a:t>
            </a:r>
            <a:r>
              <a:rPr lang="ja-JP" altLang="en-US" sz="1400" dirty="0" smtClean="0">
                <a:solidFill>
                  <a:srgbClr val="0000FF"/>
                </a:solidFill>
                <a:effectLst/>
              </a:rPr>
              <a:t>つながる</a:t>
            </a:r>
            <a:endParaRPr lang="en-US" altLang="ja-JP" sz="1400" dirty="0" smtClean="0">
              <a:solidFill>
                <a:srgbClr val="0000FF"/>
              </a:solidFill>
              <a:effectLst/>
            </a:endParaRPr>
          </a:p>
          <a:p>
            <a:pPr algn="r">
              <a:spcBef>
                <a:spcPts val="0"/>
              </a:spcBef>
            </a:pPr>
            <a:r>
              <a:rPr lang="ja-JP" altLang="en-US" sz="1400" dirty="0" smtClean="0">
                <a:solidFill>
                  <a:srgbClr val="0000FF"/>
                </a:solidFill>
                <a:effectLst/>
              </a:rPr>
              <a:t>新しい</a:t>
            </a:r>
            <a:r>
              <a:rPr lang="ja-JP" altLang="en-US" sz="1400" dirty="0">
                <a:solidFill>
                  <a:srgbClr val="0000FF"/>
                </a:solidFill>
                <a:effectLst/>
              </a:rPr>
              <a:t>社会基盤</a:t>
            </a:r>
            <a:endParaRPr lang="en-US" altLang="ja-JP" sz="1400" dirty="0">
              <a:solidFill>
                <a:srgbClr val="0000FF"/>
              </a:solidFill>
              <a:effectLst/>
            </a:endParaRPr>
          </a:p>
        </p:txBody>
      </p:sp>
      <p:sp>
        <p:nvSpPr>
          <p:cNvPr id="29" name="テキスト ボックス 28"/>
          <p:cNvSpPr txBox="1"/>
          <p:nvPr/>
        </p:nvSpPr>
        <p:spPr>
          <a:xfrm>
            <a:off x="7010400" y="5029200"/>
            <a:ext cx="1600200" cy="1077218"/>
          </a:xfrm>
          <a:prstGeom prst="rect">
            <a:avLst/>
          </a:prstGeom>
          <a:noFill/>
        </p:spPr>
        <p:txBody>
          <a:bodyPr wrap="square" rtlCol="0">
            <a:spAutoFit/>
          </a:bodyPr>
          <a:lstStyle/>
          <a:p>
            <a:pPr algn="r"/>
            <a:r>
              <a:rPr kumimoji="1" lang="ja-JP" altLang="en-US" sz="3200" dirty="0" smtClean="0">
                <a:solidFill>
                  <a:srgbClr val="0000FF"/>
                </a:solidFill>
                <a:effectLst/>
                <a:latin typeface="HGP創英角ｺﾞｼｯｸUB"/>
                <a:ea typeface="HGP創英角ｺﾞｼｯｸUB"/>
                <a:cs typeface="HGP創英角ｺﾞｼｯｸUB"/>
              </a:rPr>
              <a:t>本質的</a:t>
            </a:r>
          </a:p>
          <a:p>
            <a:pPr algn="r"/>
            <a:r>
              <a:rPr kumimoji="1" lang="ja-JP" altLang="en-US" sz="3200" dirty="0" smtClean="0">
                <a:solidFill>
                  <a:srgbClr val="0000FF"/>
                </a:solidFill>
                <a:effectLst/>
                <a:latin typeface="HGP創英角ｺﾞｼｯｸUB"/>
                <a:ea typeface="HGP創英角ｺﾞｼｯｸUB"/>
                <a:cs typeface="HGP創英角ｺﾞｼｯｸUB"/>
              </a:rPr>
              <a:t>な変化</a:t>
            </a:r>
            <a:endParaRPr kumimoji="1" lang="ja-JP" altLang="en-US" sz="3200" dirty="0">
              <a:solidFill>
                <a:srgbClr val="0000FF"/>
              </a:solidFill>
              <a:effectLst/>
              <a:latin typeface="HGP創英角ｺﾞｼｯｸUB"/>
              <a:ea typeface="HGP創英角ｺﾞｼｯｸUB"/>
              <a:cs typeface="HGP創英角ｺﾞｼｯｸUB"/>
            </a:endParaRPr>
          </a:p>
        </p:txBody>
      </p:sp>
      <p:pic>
        <p:nvPicPr>
          <p:cNvPr id="30" name="図 29"/>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pic>
        <p:nvPicPr>
          <p:cNvPr id="19" name="図 18" descr="MC900441809.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4572000"/>
            <a:ext cx="2055118" cy="2055118"/>
          </a:xfrm>
          <a:prstGeom prst="rect">
            <a:avLst/>
          </a:prstGeom>
        </p:spPr>
      </p:pic>
    </p:spTree>
    <p:extLst>
      <p:ext uri="{BB962C8B-B14F-4D97-AF65-F5344CB8AC3E}">
        <p14:creationId xmlns:p14="http://schemas.microsoft.com/office/powerpoint/2010/main" val="242668539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dissolv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dissolve">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dissolve">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additive="base">
                                        <p:cTn id="22" dur="500"/>
                                        <p:tgtEl>
                                          <p:spTgt spid="42"/>
                                        </p:tgtEl>
                                        <p:attrNameLst>
                                          <p:attrName>ppt_x</p:attrName>
                                        </p:attrNameLst>
                                      </p:cBhvr>
                                      <p:tavLst>
                                        <p:tav tm="0">
                                          <p:val>
                                            <p:strVal val="#ppt_x-#ppt_w*1.125000"/>
                                          </p:val>
                                        </p:tav>
                                        <p:tav tm="100000">
                                          <p:val>
                                            <p:strVal val="#ppt_x"/>
                                          </p:val>
                                        </p:tav>
                                      </p:tavLst>
                                    </p:anim>
                                    <p:animEffect transition="in" filter="wipe(right)">
                                      <p:cBhvr>
                                        <p:cTn id="23" dur="500"/>
                                        <p:tgtEl>
                                          <p:spTgt spid="42"/>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dissolve">
                                      <p:cBhvr>
                                        <p:cTn id="28" dur="500"/>
                                        <p:tgtEl>
                                          <p:spTgt spid="36"/>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dissolve">
                                      <p:cBhvr>
                                        <p:cTn id="33" dur="500"/>
                                        <p:tgtEl>
                                          <p:spTgt spid="37"/>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dissolve">
                                      <p:cBhvr>
                                        <p:cTn id="38" dur="500"/>
                                        <p:tgtEl>
                                          <p:spTgt spid="39"/>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 calcmode="lin" valueType="num">
                                      <p:cBhvr>
                                        <p:cTn id="43" dur="500" fill="hold"/>
                                        <p:tgtEl>
                                          <p:spTgt spid="2"/>
                                        </p:tgtEl>
                                        <p:attrNameLst>
                                          <p:attrName>ppt_w</p:attrName>
                                        </p:attrNameLst>
                                      </p:cBhvr>
                                      <p:tavLst>
                                        <p:tav tm="0">
                                          <p:val>
                                            <p:fltVal val="0"/>
                                          </p:val>
                                        </p:tav>
                                        <p:tav tm="100000">
                                          <p:val>
                                            <p:strVal val="#ppt_w"/>
                                          </p:val>
                                        </p:tav>
                                      </p:tavLst>
                                    </p:anim>
                                    <p:anim calcmode="lin" valueType="num">
                                      <p:cBhvr>
                                        <p:cTn id="44" dur="500" fill="hold"/>
                                        <p:tgtEl>
                                          <p:spTgt spid="2"/>
                                        </p:tgtEl>
                                        <p:attrNameLst>
                                          <p:attrName>ppt_h</p:attrName>
                                        </p:attrNameLst>
                                      </p:cBhvr>
                                      <p:tavLst>
                                        <p:tav tm="0">
                                          <p:val>
                                            <p:fltVal val="0"/>
                                          </p:val>
                                        </p:tav>
                                        <p:tav tm="100000">
                                          <p:val>
                                            <p:strVal val="#ppt_h"/>
                                          </p:val>
                                        </p:tav>
                                      </p:tavLst>
                                    </p:anim>
                                    <p:animEffect transition="in" filter="fade">
                                      <p:cBhvr>
                                        <p:cTn id="45" dur="500"/>
                                        <p:tgtEl>
                                          <p:spTgt spid="2"/>
                                        </p:tgtEl>
                                      </p:cBhvr>
                                    </p:animEffect>
                                  </p:childTnLst>
                                </p:cTn>
                              </p:par>
                            </p:childTnLst>
                          </p:cTn>
                        </p:par>
                      </p:childTnLst>
                    </p:cTn>
                  </p:par>
                  <p:par>
                    <p:cTn id="46" fill="hold">
                      <p:stCondLst>
                        <p:cond delay="indefinite"/>
                      </p:stCondLst>
                      <p:childTnLst>
                        <p:par>
                          <p:cTn id="47" fill="hold">
                            <p:stCondLst>
                              <p:cond delay="0"/>
                            </p:stCondLst>
                            <p:childTnLst>
                              <p:par>
                                <p:cTn id="48" presetID="5" presetClass="entr" presetSubtype="10" fill="hold" grpId="0" nodeType="click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checkerboard(across)">
                                      <p:cBhvr>
                                        <p:cTn id="50" dur="500"/>
                                        <p:tgtEl>
                                          <p:spTgt spid="41"/>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8"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additive="base">
                                        <p:cTn id="55" dur="500"/>
                                        <p:tgtEl>
                                          <p:spTgt spid="26"/>
                                        </p:tgtEl>
                                        <p:attrNameLst>
                                          <p:attrName>ppt_x</p:attrName>
                                        </p:attrNameLst>
                                      </p:cBhvr>
                                      <p:tavLst>
                                        <p:tav tm="0">
                                          <p:val>
                                            <p:strVal val="#ppt_x-#ppt_w*1.125000"/>
                                          </p:val>
                                        </p:tav>
                                        <p:tav tm="100000">
                                          <p:val>
                                            <p:strVal val="#ppt_x"/>
                                          </p:val>
                                        </p:tav>
                                      </p:tavLst>
                                    </p:anim>
                                    <p:animEffect transition="in" filter="wipe(right)">
                                      <p:cBhvr>
                                        <p:cTn id="56" dur="500"/>
                                        <p:tgtEl>
                                          <p:spTgt spid="26"/>
                                        </p:tgtEl>
                                      </p:cBhvr>
                                    </p:animEffect>
                                  </p:childTnLst>
                                </p:cTn>
                              </p:par>
                              <p:par>
                                <p:cTn id="57" presetID="12" presetClass="entr" presetSubtype="8" fill="hold" grpId="0" nodeType="with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additive="base">
                                        <p:cTn id="59" dur="500"/>
                                        <p:tgtEl>
                                          <p:spTgt spid="28"/>
                                        </p:tgtEl>
                                        <p:attrNameLst>
                                          <p:attrName>ppt_x</p:attrName>
                                        </p:attrNameLst>
                                      </p:cBhvr>
                                      <p:tavLst>
                                        <p:tav tm="0">
                                          <p:val>
                                            <p:strVal val="#ppt_x-#ppt_w*1.125000"/>
                                          </p:val>
                                        </p:tav>
                                        <p:tav tm="100000">
                                          <p:val>
                                            <p:strVal val="#ppt_x"/>
                                          </p:val>
                                        </p:tav>
                                      </p:tavLst>
                                    </p:anim>
                                    <p:animEffect transition="in" filter="wipe(right)">
                                      <p:cBhvr>
                                        <p:cTn id="60" dur="500"/>
                                        <p:tgtEl>
                                          <p:spTgt spid="28"/>
                                        </p:tgtEl>
                                      </p:cBhvr>
                                    </p:animEffect>
                                  </p:childTnLst>
                                </p:cTn>
                              </p:par>
                              <p:par>
                                <p:cTn id="61" presetID="12" presetClass="entr" presetSubtype="8"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500"/>
                                        <p:tgtEl>
                                          <p:spTgt spid="27"/>
                                        </p:tgtEl>
                                        <p:attrNameLst>
                                          <p:attrName>ppt_x</p:attrName>
                                        </p:attrNameLst>
                                      </p:cBhvr>
                                      <p:tavLst>
                                        <p:tav tm="0">
                                          <p:val>
                                            <p:strVal val="#ppt_x-#ppt_w*1.125000"/>
                                          </p:val>
                                        </p:tav>
                                        <p:tav tm="100000">
                                          <p:val>
                                            <p:strVal val="#ppt_x"/>
                                          </p:val>
                                        </p:tav>
                                      </p:tavLst>
                                    </p:anim>
                                    <p:animEffect transition="in" filter="wipe(right)">
                                      <p:cBhvr>
                                        <p:cTn id="64" dur="500"/>
                                        <p:tgtEl>
                                          <p:spTgt spid="27"/>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18"/>
                                        </p:tgtEl>
                                        <p:attrNameLst>
                                          <p:attrName>style.visibility</p:attrName>
                                        </p:attrNameLst>
                                      </p:cBhvr>
                                      <p:to>
                                        <p:strVal val="visible"/>
                                      </p:to>
                                    </p:set>
                                    <p:anim calcmode="lin" valueType="num">
                                      <p:cBhvr>
                                        <p:cTn id="69" dur="500" fill="hold"/>
                                        <p:tgtEl>
                                          <p:spTgt spid="18"/>
                                        </p:tgtEl>
                                        <p:attrNameLst>
                                          <p:attrName>ppt_w</p:attrName>
                                        </p:attrNameLst>
                                      </p:cBhvr>
                                      <p:tavLst>
                                        <p:tav tm="0">
                                          <p:val>
                                            <p:fltVal val="0"/>
                                          </p:val>
                                        </p:tav>
                                        <p:tav tm="100000">
                                          <p:val>
                                            <p:strVal val="#ppt_w"/>
                                          </p:val>
                                        </p:tav>
                                      </p:tavLst>
                                    </p:anim>
                                    <p:anim calcmode="lin" valueType="num">
                                      <p:cBhvr>
                                        <p:cTn id="70" dur="500" fill="hold"/>
                                        <p:tgtEl>
                                          <p:spTgt spid="18"/>
                                        </p:tgtEl>
                                        <p:attrNameLst>
                                          <p:attrName>ppt_h</p:attrName>
                                        </p:attrNameLst>
                                      </p:cBhvr>
                                      <p:tavLst>
                                        <p:tav tm="0">
                                          <p:val>
                                            <p:fltVal val="0"/>
                                          </p:val>
                                        </p:tav>
                                        <p:tav tm="100000">
                                          <p:val>
                                            <p:strVal val="#ppt_h"/>
                                          </p:val>
                                        </p:tav>
                                      </p:tavLst>
                                    </p:anim>
                                    <p:animEffect transition="in" filter="fade">
                                      <p:cBhvr>
                                        <p:cTn id="7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2" grpId="0" animBg="1"/>
      <p:bldP spid="33" grpId="0" animBg="1"/>
      <p:bldP spid="34" grpId="0" animBg="1"/>
      <p:bldP spid="36" grpId="0" animBg="1"/>
      <p:bldP spid="37" grpId="0" animBg="1"/>
      <p:bldP spid="39" grpId="0" animBg="1"/>
      <p:bldP spid="41" grpId="0" animBg="1"/>
      <p:bldP spid="42" grpId="0"/>
      <p:bldP spid="26" grpId="0"/>
      <p:bldP spid="27"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a:solidFill>
                  <a:srgbClr val="FFFFFF"/>
                </a:solidFill>
                <a:effectLst/>
                <a:latin typeface="Arial"/>
                <a:ea typeface="HGP創英角ｺﾞｼｯｸUB" pitchFamily="50" charset="-128"/>
                <a:cs typeface="Arial"/>
              </a:rPr>
              <a:t>クラウド・</a:t>
            </a:r>
            <a:r>
              <a:rPr lang="ja-JP" altLang="en-US" sz="2400" dirty="0" smtClean="0">
                <a:solidFill>
                  <a:srgbClr val="FFFFFF"/>
                </a:solidFill>
                <a:effectLst/>
                <a:latin typeface="Arial"/>
                <a:ea typeface="HGP創英角ｺﾞｼｯｸUB" pitchFamily="50" charset="-128"/>
                <a:cs typeface="Arial"/>
              </a:rPr>
              <a:t>コンピューティング</a:t>
            </a:r>
          </a:p>
          <a:p>
            <a:pPr algn="r"/>
            <a:r>
              <a:rPr lang="ja-JP" altLang="en-US" sz="2400" dirty="0" smtClean="0">
                <a:solidFill>
                  <a:srgbClr val="FFFFFF"/>
                </a:solidFill>
                <a:effectLst/>
                <a:latin typeface="Arial"/>
                <a:ea typeface="HGP創英角ｺﾞｼｯｸUB" pitchFamily="50" charset="-128"/>
                <a:cs typeface="Arial"/>
              </a:rPr>
              <a:t>とは</a:t>
            </a: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36919703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eric-schmid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939800"/>
            <a:ext cx="4327408" cy="2336800"/>
          </a:xfrm>
          <a:prstGeom prst="rect">
            <a:avLst/>
          </a:prstGeom>
          <a:ln>
            <a:noFill/>
          </a:ln>
          <a:effectLst>
            <a:softEdge rad="112500"/>
          </a:effectLst>
        </p:spPr>
      </p:pic>
      <p:grpSp>
        <p:nvGrpSpPr>
          <p:cNvPr id="628738" name="Group 2"/>
          <p:cNvGrpSpPr>
            <a:grpSpLocks/>
          </p:cNvGrpSpPr>
          <p:nvPr/>
        </p:nvGrpSpPr>
        <p:grpSpPr bwMode="auto">
          <a:xfrm>
            <a:off x="685800" y="3403600"/>
            <a:ext cx="7488238" cy="3257550"/>
            <a:chOff x="432" y="2039"/>
            <a:chExt cx="4717" cy="2052"/>
          </a:xfrm>
        </p:grpSpPr>
        <p:sp>
          <p:nvSpPr>
            <p:cNvPr id="15379" name="Line 3"/>
            <p:cNvSpPr>
              <a:spLocks noChangeShapeType="1"/>
            </p:cNvSpPr>
            <p:nvPr/>
          </p:nvSpPr>
          <p:spPr bwMode="auto">
            <a:xfrm>
              <a:off x="432" y="3082"/>
              <a:ext cx="4717" cy="0"/>
            </a:xfrm>
            <a:prstGeom prst="line">
              <a:avLst/>
            </a:prstGeom>
            <a:noFill/>
            <a:ln w="38100">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80" name="AutoShape 4"/>
            <p:cNvSpPr>
              <a:spLocks noChangeArrowheads="1"/>
            </p:cNvSpPr>
            <p:nvPr/>
          </p:nvSpPr>
          <p:spPr bwMode="auto">
            <a:xfrm>
              <a:off x="886" y="2039"/>
              <a:ext cx="272" cy="455"/>
            </a:xfrm>
            <a:prstGeom prst="cube">
              <a:avLst>
                <a:gd name="adj" fmla="val 25000"/>
              </a:avLst>
            </a:prstGeom>
            <a:solidFill>
              <a:srgbClr val="99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81" name="AutoShape 5"/>
            <p:cNvSpPr>
              <a:spLocks noChangeArrowheads="1"/>
            </p:cNvSpPr>
            <p:nvPr/>
          </p:nvSpPr>
          <p:spPr bwMode="auto">
            <a:xfrm>
              <a:off x="2518" y="2039"/>
              <a:ext cx="272" cy="454"/>
            </a:xfrm>
            <a:prstGeom prst="can">
              <a:avLst>
                <a:gd name="adj" fmla="val 41728"/>
              </a:avLst>
            </a:prstGeom>
            <a:solidFill>
              <a:srgbClr val="99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82" name="AutoShape 6"/>
            <p:cNvSpPr>
              <a:spLocks noChangeArrowheads="1"/>
            </p:cNvSpPr>
            <p:nvPr/>
          </p:nvSpPr>
          <p:spPr bwMode="auto">
            <a:xfrm>
              <a:off x="1204" y="2039"/>
              <a:ext cx="272" cy="455"/>
            </a:xfrm>
            <a:prstGeom prst="cube">
              <a:avLst>
                <a:gd name="adj" fmla="val 25000"/>
              </a:avLst>
            </a:prstGeom>
            <a:solidFill>
              <a:srgbClr val="99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83" name="AutoShape 7"/>
            <p:cNvSpPr>
              <a:spLocks noChangeArrowheads="1"/>
            </p:cNvSpPr>
            <p:nvPr/>
          </p:nvSpPr>
          <p:spPr bwMode="auto">
            <a:xfrm>
              <a:off x="2201" y="2039"/>
              <a:ext cx="272" cy="454"/>
            </a:xfrm>
            <a:prstGeom prst="can">
              <a:avLst>
                <a:gd name="adj" fmla="val 41728"/>
              </a:avLst>
            </a:prstGeom>
            <a:solidFill>
              <a:srgbClr val="99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84" name="AutoShape 8"/>
            <p:cNvSpPr>
              <a:spLocks noChangeArrowheads="1"/>
            </p:cNvSpPr>
            <p:nvPr/>
          </p:nvSpPr>
          <p:spPr bwMode="auto">
            <a:xfrm>
              <a:off x="3153" y="2039"/>
              <a:ext cx="272" cy="454"/>
            </a:xfrm>
            <a:prstGeom prst="can">
              <a:avLst>
                <a:gd name="adj" fmla="val 41728"/>
              </a:avLst>
            </a:prstGeom>
            <a:solidFill>
              <a:srgbClr val="99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85" name="AutoShape 9"/>
            <p:cNvSpPr>
              <a:spLocks noChangeArrowheads="1"/>
            </p:cNvSpPr>
            <p:nvPr/>
          </p:nvSpPr>
          <p:spPr bwMode="auto">
            <a:xfrm>
              <a:off x="2836" y="2039"/>
              <a:ext cx="272" cy="454"/>
            </a:xfrm>
            <a:prstGeom prst="can">
              <a:avLst>
                <a:gd name="adj" fmla="val 41728"/>
              </a:avLst>
            </a:prstGeom>
            <a:solidFill>
              <a:srgbClr val="99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86" name="AutoShape 10"/>
            <p:cNvSpPr>
              <a:spLocks noChangeArrowheads="1"/>
            </p:cNvSpPr>
            <p:nvPr/>
          </p:nvSpPr>
          <p:spPr bwMode="auto">
            <a:xfrm>
              <a:off x="1521" y="2039"/>
              <a:ext cx="272" cy="455"/>
            </a:xfrm>
            <a:prstGeom prst="cube">
              <a:avLst>
                <a:gd name="adj" fmla="val 25000"/>
              </a:avLst>
            </a:prstGeom>
            <a:solidFill>
              <a:srgbClr val="99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87" name="AutoShape 11"/>
            <p:cNvSpPr>
              <a:spLocks noChangeArrowheads="1"/>
            </p:cNvSpPr>
            <p:nvPr/>
          </p:nvSpPr>
          <p:spPr bwMode="auto">
            <a:xfrm>
              <a:off x="1839" y="2039"/>
              <a:ext cx="272" cy="455"/>
            </a:xfrm>
            <a:prstGeom prst="cube">
              <a:avLst>
                <a:gd name="adj" fmla="val 25000"/>
              </a:avLst>
            </a:prstGeom>
            <a:solidFill>
              <a:srgbClr val="99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88" name="AutoShape 12"/>
            <p:cNvSpPr>
              <a:spLocks noChangeArrowheads="1"/>
            </p:cNvSpPr>
            <p:nvPr/>
          </p:nvSpPr>
          <p:spPr bwMode="auto">
            <a:xfrm>
              <a:off x="2246" y="2220"/>
              <a:ext cx="272" cy="455"/>
            </a:xfrm>
            <a:prstGeom prst="cube">
              <a:avLst>
                <a:gd name="adj" fmla="val 25000"/>
              </a:avLst>
            </a:prstGeom>
            <a:solidFill>
              <a:srgbClr val="99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89" name="AutoShape 13"/>
            <p:cNvSpPr>
              <a:spLocks noChangeArrowheads="1"/>
            </p:cNvSpPr>
            <p:nvPr/>
          </p:nvSpPr>
          <p:spPr bwMode="auto">
            <a:xfrm>
              <a:off x="3878" y="2220"/>
              <a:ext cx="272" cy="454"/>
            </a:xfrm>
            <a:prstGeom prst="can">
              <a:avLst>
                <a:gd name="adj" fmla="val 41728"/>
              </a:avLst>
            </a:prstGeom>
            <a:solidFill>
              <a:srgbClr val="99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90" name="AutoShape 14"/>
            <p:cNvSpPr>
              <a:spLocks noChangeArrowheads="1"/>
            </p:cNvSpPr>
            <p:nvPr/>
          </p:nvSpPr>
          <p:spPr bwMode="auto">
            <a:xfrm>
              <a:off x="2564" y="2220"/>
              <a:ext cx="272" cy="455"/>
            </a:xfrm>
            <a:prstGeom prst="cube">
              <a:avLst>
                <a:gd name="adj" fmla="val 25000"/>
              </a:avLst>
            </a:prstGeom>
            <a:solidFill>
              <a:srgbClr val="99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91" name="AutoShape 15"/>
            <p:cNvSpPr>
              <a:spLocks noChangeArrowheads="1"/>
            </p:cNvSpPr>
            <p:nvPr/>
          </p:nvSpPr>
          <p:spPr bwMode="auto">
            <a:xfrm>
              <a:off x="3561" y="2220"/>
              <a:ext cx="272" cy="454"/>
            </a:xfrm>
            <a:prstGeom prst="can">
              <a:avLst>
                <a:gd name="adj" fmla="val 41728"/>
              </a:avLst>
            </a:prstGeom>
            <a:solidFill>
              <a:srgbClr val="99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92" name="AutoShape 16"/>
            <p:cNvSpPr>
              <a:spLocks noChangeArrowheads="1"/>
            </p:cNvSpPr>
            <p:nvPr/>
          </p:nvSpPr>
          <p:spPr bwMode="auto">
            <a:xfrm>
              <a:off x="4513" y="2220"/>
              <a:ext cx="272" cy="454"/>
            </a:xfrm>
            <a:prstGeom prst="can">
              <a:avLst>
                <a:gd name="adj" fmla="val 41728"/>
              </a:avLst>
            </a:prstGeom>
            <a:solidFill>
              <a:srgbClr val="99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93" name="AutoShape 17"/>
            <p:cNvSpPr>
              <a:spLocks noChangeArrowheads="1"/>
            </p:cNvSpPr>
            <p:nvPr/>
          </p:nvSpPr>
          <p:spPr bwMode="auto">
            <a:xfrm>
              <a:off x="4196" y="2220"/>
              <a:ext cx="272" cy="454"/>
            </a:xfrm>
            <a:prstGeom prst="can">
              <a:avLst>
                <a:gd name="adj" fmla="val 41728"/>
              </a:avLst>
            </a:prstGeom>
            <a:solidFill>
              <a:srgbClr val="99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94" name="AutoShape 18"/>
            <p:cNvSpPr>
              <a:spLocks noChangeArrowheads="1"/>
            </p:cNvSpPr>
            <p:nvPr/>
          </p:nvSpPr>
          <p:spPr bwMode="auto">
            <a:xfrm>
              <a:off x="2881" y="2220"/>
              <a:ext cx="272" cy="455"/>
            </a:xfrm>
            <a:prstGeom prst="cube">
              <a:avLst>
                <a:gd name="adj" fmla="val 25000"/>
              </a:avLst>
            </a:prstGeom>
            <a:solidFill>
              <a:srgbClr val="99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95" name="AutoShape 19"/>
            <p:cNvSpPr>
              <a:spLocks noChangeArrowheads="1"/>
            </p:cNvSpPr>
            <p:nvPr/>
          </p:nvSpPr>
          <p:spPr bwMode="auto">
            <a:xfrm>
              <a:off x="3199" y="2220"/>
              <a:ext cx="272" cy="455"/>
            </a:xfrm>
            <a:prstGeom prst="cube">
              <a:avLst>
                <a:gd name="adj" fmla="val 25000"/>
              </a:avLst>
            </a:prstGeom>
            <a:solidFill>
              <a:srgbClr val="99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96" name="AutoShape 20"/>
            <p:cNvSpPr>
              <a:spLocks noChangeArrowheads="1"/>
            </p:cNvSpPr>
            <p:nvPr/>
          </p:nvSpPr>
          <p:spPr bwMode="auto">
            <a:xfrm>
              <a:off x="1658" y="2490"/>
              <a:ext cx="272" cy="455"/>
            </a:xfrm>
            <a:prstGeom prst="cube">
              <a:avLst>
                <a:gd name="adj" fmla="val 25000"/>
              </a:avLst>
            </a:prstGeom>
            <a:solidFill>
              <a:srgbClr val="99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97" name="AutoShape 21"/>
            <p:cNvSpPr>
              <a:spLocks noChangeArrowheads="1"/>
            </p:cNvSpPr>
            <p:nvPr/>
          </p:nvSpPr>
          <p:spPr bwMode="auto">
            <a:xfrm>
              <a:off x="3290" y="2490"/>
              <a:ext cx="272" cy="454"/>
            </a:xfrm>
            <a:prstGeom prst="can">
              <a:avLst>
                <a:gd name="adj" fmla="val 41728"/>
              </a:avLst>
            </a:prstGeom>
            <a:solidFill>
              <a:srgbClr val="99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98" name="AutoShape 22"/>
            <p:cNvSpPr>
              <a:spLocks noChangeArrowheads="1"/>
            </p:cNvSpPr>
            <p:nvPr/>
          </p:nvSpPr>
          <p:spPr bwMode="auto">
            <a:xfrm>
              <a:off x="1976" y="2490"/>
              <a:ext cx="272" cy="455"/>
            </a:xfrm>
            <a:prstGeom prst="cube">
              <a:avLst>
                <a:gd name="adj" fmla="val 25000"/>
              </a:avLst>
            </a:prstGeom>
            <a:solidFill>
              <a:srgbClr val="99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99" name="AutoShape 23"/>
            <p:cNvSpPr>
              <a:spLocks noChangeArrowheads="1"/>
            </p:cNvSpPr>
            <p:nvPr/>
          </p:nvSpPr>
          <p:spPr bwMode="auto">
            <a:xfrm>
              <a:off x="2973" y="2490"/>
              <a:ext cx="272" cy="454"/>
            </a:xfrm>
            <a:prstGeom prst="can">
              <a:avLst>
                <a:gd name="adj" fmla="val 41728"/>
              </a:avLst>
            </a:prstGeom>
            <a:solidFill>
              <a:srgbClr val="99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400" name="AutoShape 24"/>
            <p:cNvSpPr>
              <a:spLocks noChangeArrowheads="1"/>
            </p:cNvSpPr>
            <p:nvPr/>
          </p:nvSpPr>
          <p:spPr bwMode="auto">
            <a:xfrm>
              <a:off x="3925" y="2490"/>
              <a:ext cx="272" cy="454"/>
            </a:xfrm>
            <a:prstGeom prst="can">
              <a:avLst>
                <a:gd name="adj" fmla="val 41728"/>
              </a:avLst>
            </a:prstGeom>
            <a:solidFill>
              <a:srgbClr val="99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401" name="AutoShape 25"/>
            <p:cNvSpPr>
              <a:spLocks noChangeArrowheads="1"/>
            </p:cNvSpPr>
            <p:nvPr/>
          </p:nvSpPr>
          <p:spPr bwMode="auto">
            <a:xfrm>
              <a:off x="3608" y="2490"/>
              <a:ext cx="272" cy="454"/>
            </a:xfrm>
            <a:prstGeom prst="can">
              <a:avLst>
                <a:gd name="adj" fmla="val 41728"/>
              </a:avLst>
            </a:prstGeom>
            <a:solidFill>
              <a:srgbClr val="99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402" name="AutoShape 26"/>
            <p:cNvSpPr>
              <a:spLocks noChangeArrowheads="1"/>
            </p:cNvSpPr>
            <p:nvPr/>
          </p:nvSpPr>
          <p:spPr bwMode="auto">
            <a:xfrm>
              <a:off x="2293" y="2490"/>
              <a:ext cx="272" cy="455"/>
            </a:xfrm>
            <a:prstGeom prst="cube">
              <a:avLst>
                <a:gd name="adj" fmla="val 25000"/>
              </a:avLst>
            </a:prstGeom>
            <a:solidFill>
              <a:srgbClr val="99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403" name="AutoShape 27"/>
            <p:cNvSpPr>
              <a:spLocks noChangeArrowheads="1"/>
            </p:cNvSpPr>
            <p:nvPr/>
          </p:nvSpPr>
          <p:spPr bwMode="auto">
            <a:xfrm>
              <a:off x="2611" y="2490"/>
              <a:ext cx="272" cy="455"/>
            </a:xfrm>
            <a:prstGeom prst="cube">
              <a:avLst>
                <a:gd name="adj" fmla="val 25000"/>
              </a:avLst>
            </a:prstGeom>
            <a:solidFill>
              <a:srgbClr val="99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pic>
          <p:nvPicPr>
            <p:cNvPr id="15404" name="Cloud"/>
            <p:cNvPicPr>
              <a:picLocks noChangeAspect="1" noEditPoints="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 y="2581"/>
              <a:ext cx="3946" cy="1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05" name="Picture 7" descr="j04339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6" y="3306"/>
              <a:ext cx="637" cy="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06" name="Picture 7" descr="j04339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6" y="3443"/>
              <a:ext cx="637" cy="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07" name="Picture 8" descr="j043394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0" y="3408"/>
              <a:ext cx="683" cy="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08" name="Text Box 32"/>
            <p:cNvSpPr txBox="1">
              <a:spLocks noChangeArrowheads="1"/>
            </p:cNvSpPr>
            <p:nvPr/>
          </p:nvSpPr>
          <p:spPr bwMode="auto">
            <a:xfrm>
              <a:off x="2069" y="2856"/>
              <a:ext cx="1383" cy="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rgbClr val="484848"/>
                  </a:solidFill>
                  <a:latin typeface="Arial" charset="0"/>
                  <a:ea typeface="HG丸ｺﾞｼｯｸM-PRO" pitchFamily="50" charset="-128"/>
                </a:defRPr>
              </a:lvl1pPr>
              <a:lvl2pPr marL="742950" indent="-285750" eaLnBrk="0" hangingPunct="0">
                <a:defRPr sz="1400">
                  <a:solidFill>
                    <a:srgbClr val="484848"/>
                  </a:solidFill>
                  <a:latin typeface="Arial" charset="0"/>
                  <a:ea typeface="HG丸ｺﾞｼｯｸM-PRO" pitchFamily="50" charset="-128"/>
                </a:defRPr>
              </a:lvl2pPr>
              <a:lvl3pPr marL="1143000" indent="-228600" eaLnBrk="0" hangingPunct="0">
                <a:defRPr sz="1400">
                  <a:solidFill>
                    <a:srgbClr val="484848"/>
                  </a:solidFill>
                  <a:latin typeface="Arial" charset="0"/>
                  <a:ea typeface="HG丸ｺﾞｼｯｸM-PRO" pitchFamily="50" charset="-128"/>
                </a:defRPr>
              </a:lvl3pPr>
              <a:lvl4pPr marL="1600200" indent="-228600" eaLnBrk="0" hangingPunct="0">
                <a:defRPr sz="1400">
                  <a:solidFill>
                    <a:srgbClr val="484848"/>
                  </a:solidFill>
                  <a:latin typeface="Arial" charset="0"/>
                  <a:ea typeface="HG丸ｺﾞｼｯｸM-PRO" pitchFamily="50" charset="-128"/>
                </a:defRPr>
              </a:lvl4pPr>
              <a:lvl5pPr marL="2057400" indent="-228600" eaLnBrk="0" hangingPunct="0">
                <a:defRPr sz="1400">
                  <a:solidFill>
                    <a:srgbClr val="484848"/>
                  </a:solidFill>
                  <a:latin typeface="Arial" charset="0"/>
                  <a:ea typeface="HG丸ｺﾞｼｯｸM-PRO" pitchFamily="50" charset="-128"/>
                </a:defRPr>
              </a:lvl5pPr>
              <a:lvl6pPr marL="2514600" indent="-228600" eaLnBrk="0" fontAlgn="base" hangingPunct="0">
                <a:spcBef>
                  <a:spcPct val="20000"/>
                </a:spcBef>
                <a:spcAft>
                  <a:spcPct val="0"/>
                </a:spcAft>
                <a:defRPr sz="1400">
                  <a:solidFill>
                    <a:srgbClr val="484848"/>
                  </a:solidFill>
                  <a:latin typeface="Arial" charset="0"/>
                  <a:ea typeface="HG丸ｺﾞｼｯｸM-PRO" pitchFamily="50" charset="-128"/>
                </a:defRPr>
              </a:lvl6pPr>
              <a:lvl7pPr marL="2971800" indent="-228600" eaLnBrk="0" fontAlgn="base" hangingPunct="0">
                <a:spcBef>
                  <a:spcPct val="20000"/>
                </a:spcBef>
                <a:spcAft>
                  <a:spcPct val="0"/>
                </a:spcAft>
                <a:defRPr sz="1400">
                  <a:solidFill>
                    <a:srgbClr val="484848"/>
                  </a:solidFill>
                  <a:latin typeface="Arial" charset="0"/>
                  <a:ea typeface="HG丸ｺﾞｼｯｸM-PRO" pitchFamily="50" charset="-128"/>
                </a:defRPr>
              </a:lvl7pPr>
              <a:lvl8pPr marL="3429000" indent="-228600" eaLnBrk="0" fontAlgn="base" hangingPunct="0">
                <a:spcBef>
                  <a:spcPct val="20000"/>
                </a:spcBef>
                <a:spcAft>
                  <a:spcPct val="0"/>
                </a:spcAft>
                <a:defRPr sz="1400">
                  <a:solidFill>
                    <a:srgbClr val="484848"/>
                  </a:solidFill>
                  <a:latin typeface="Arial" charset="0"/>
                  <a:ea typeface="HG丸ｺﾞｼｯｸM-PRO" pitchFamily="50" charset="-128"/>
                </a:defRPr>
              </a:lvl8pPr>
              <a:lvl9pPr marL="3886200" indent="-228600" eaLnBrk="0" fontAlgn="base" hangingPunct="0">
                <a:spcBef>
                  <a:spcPct val="20000"/>
                </a:spcBef>
                <a:spcAft>
                  <a:spcPct val="0"/>
                </a:spcAft>
                <a:defRPr sz="1400">
                  <a:solidFill>
                    <a:srgbClr val="484848"/>
                  </a:solidFill>
                  <a:latin typeface="Arial" charset="0"/>
                  <a:ea typeface="HG丸ｺﾞｼｯｸM-PRO" pitchFamily="50" charset="-128"/>
                </a:defRPr>
              </a:lvl9pPr>
            </a:lstStyle>
            <a:p>
              <a:pPr algn="ctr" eaLnBrk="1" hangingPunct="1"/>
              <a:r>
                <a:rPr lang="ja-JP" altLang="en-US" sz="3200" dirty="0">
                  <a:solidFill>
                    <a:srgbClr val="FFFFFF"/>
                  </a:solidFill>
                  <a:effectLst>
                    <a:glow rad="139700">
                      <a:schemeClr val="accent4">
                        <a:satMod val="175000"/>
                        <a:alpha val="40000"/>
                      </a:schemeClr>
                    </a:glow>
                  </a:effectLst>
                  <a:latin typeface="Arial" pitchFamily="34" charset="0"/>
                  <a:ea typeface="HGP創英角ｺﾞｼｯｸUB" pitchFamily="50" charset="-128"/>
                  <a:cs typeface="Arial" pitchFamily="34" charset="0"/>
                </a:rPr>
                <a:t>ネットワーク</a:t>
              </a:r>
            </a:p>
            <a:p>
              <a:pPr algn="ctr" eaLnBrk="1" hangingPunct="1"/>
              <a:r>
                <a:rPr lang="ja-JP" altLang="en-US" sz="2400" dirty="0">
                  <a:solidFill>
                    <a:srgbClr val="FFFFFF"/>
                  </a:solidFill>
                  <a:effectLst>
                    <a:glow rad="139700">
                      <a:schemeClr val="accent4">
                        <a:satMod val="175000"/>
                        <a:alpha val="40000"/>
                      </a:schemeClr>
                    </a:glow>
                  </a:effectLst>
                  <a:latin typeface="Arial" pitchFamily="34" charset="0"/>
                  <a:ea typeface="HGP創英角ｺﾞｼｯｸUB" pitchFamily="50" charset="-128"/>
                  <a:cs typeface="Arial" pitchFamily="34" charset="0"/>
                </a:rPr>
                <a:t>（インターネット）</a:t>
              </a:r>
            </a:p>
          </p:txBody>
        </p:sp>
        <p:sp>
          <p:nvSpPr>
            <p:cNvPr id="15409" name="Text Box 33"/>
            <p:cNvSpPr txBox="1">
              <a:spLocks noChangeArrowheads="1"/>
            </p:cNvSpPr>
            <p:nvPr/>
          </p:nvSpPr>
          <p:spPr bwMode="auto">
            <a:xfrm>
              <a:off x="1731" y="2251"/>
              <a:ext cx="1643"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rgbClr val="484848"/>
                  </a:solidFill>
                  <a:latin typeface="Arial" charset="0"/>
                  <a:ea typeface="HG丸ｺﾞｼｯｸM-PRO" pitchFamily="50" charset="-128"/>
                </a:defRPr>
              </a:lvl1pPr>
              <a:lvl2pPr marL="742950" indent="-285750" eaLnBrk="0" hangingPunct="0">
                <a:defRPr sz="1400">
                  <a:solidFill>
                    <a:srgbClr val="484848"/>
                  </a:solidFill>
                  <a:latin typeface="Arial" charset="0"/>
                  <a:ea typeface="HG丸ｺﾞｼｯｸM-PRO" pitchFamily="50" charset="-128"/>
                </a:defRPr>
              </a:lvl2pPr>
              <a:lvl3pPr marL="1143000" indent="-228600" eaLnBrk="0" hangingPunct="0">
                <a:defRPr sz="1400">
                  <a:solidFill>
                    <a:srgbClr val="484848"/>
                  </a:solidFill>
                  <a:latin typeface="Arial" charset="0"/>
                  <a:ea typeface="HG丸ｺﾞｼｯｸM-PRO" pitchFamily="50" charset="-128"/>
                </a:defRPr>
              </a:lvl3pPr>
              <a:lvl4pPr marL="1600200" indent="-228600" eaLnBrk="0" hangingPunct="0">
                <a:defRPr sz="1400">
                  <a:solidFill>
                    <a:srgbClr val="484848"/>
                  </a:solidFill>
                  <a:latin typeface="Arial" charset="0"/>
                  <a:ea typeface="HG丸ｺﾞｼｯｸM-PRO" pitchFamily="50" charset="-128"/>
                </a:defRPr>
              </a:lvl4pPr>
              <a:lvl5pPr marL="2057400" indent="-228600" eaLnBrk="0" hangingPunct="0">
                <a:defRPr sz="1400">
                  <a:solidFill>
                    <a:srgbClr val="484848"/>
                  </a:solidFill>
                  <a:latin typeface="Arial" charset="0"/>
                  <a:ea typeface="HG丸ｺﾞｼｯｸM-PRO" pitchFamily="50" charset="-128"/>
                </a:defRPr>
              </a:lvl5pPr>
              <a:lvl6pPr marL="2514600" indent="-228600" eaLnBrk="0" fontAlgn="base" hangingPunct="0">
                <a:spcBef>
                  <a:spcPct val="20000"/>
                </a:spcBef>
                <a:spcAft>
                  <a:spcPct val="0"/>
                </a:spcAft>
                <a:defRPr sz="1400">
                  <a:solidFill>
                    <a:srgbClr val="484848"/>
                  </a:solidFill>
                  <a:latin typeface="Arial" charset="0"/>
                  <a:ea typeface="HG丸ｺﾞｼｯｸM-PRO" pitchFamily="50" charset="-128"/>
                </a:defRPr>
              </a:lvl6pPr>
              <a:lvl7pPr marL="2971800" indent="-228600" eaLnBrk="0" fontAlgn="base" hangingPunct="0">
                <a:spcBef>
                  <a:spcPct val="20000"/>
                </a:spcBef>
                <a:spcAft>
                  <a:spcPct val="0"/>
                </a:spcAft>
                <a:defRPr sz="1400">
                  <a:solidFill>
                    <a:srgbClr val="484848"/>
                  </a:solidFill>
                  <a:latin typeface="Arial" charset="0"/>
                  <a:ea typeface="HG丸ｺﾞｼｯｸM-PRO" pitchFamily="50" charset="-128"/>
                </a:defRPr>
              </a:lvl7pPr>
              <a:lvl8pPr marL="3429000" indent="-228600" eaLnBrk="0" fontAlgn="base" hangingPunct="0">
                <a:spcBef>
                  <a:spcPct val="20000"/>
                </a:spcBef>
                <a:spcAft>
                  <a:spcPct val="0"/>
                </a:spcAft>
                <a:defRPr sz="1400">
                  <a:solidFill>
                    <a:srgbClr val="484848"/>
                  </a:solidFill>
                  <a:latin typeface="Arial" charset="0"/>
                  <a:ea typeface="HG丸ｺﾞｼｯｸM-PRO" pitchFamily="50" charset="-128"/>
                </a:defRPr>
              </a:lvl8pPr>
              <a:lvl9pPr marL="3886200" indent="-228600" eaLnBrk="0" fontAlgn="base" hangingPunct="0">
                <a:spcBef>
                  <a:spcPct val="20000"/>
                </a:spcBef>
                <a:spcAft>
                  <a:spcPct val="0"/>
                </a:spcAft>
                <a:defRPr sz="1400">
                  <a:solidFill>
                    <a:srgbClr val="484848"/>
                  </a:solidFill>
                  <a:latin typeface="Arial" charset="0"/>
                  <a:ea typeface="HG丸ｺﾞｼｯｸM-PRO" pitchFamily="50" charset="-128"/>
                </a:defRPr>
              </a:lvl9pPr>
            </a:lstStyle>
            <a:p>
              <a:pPr eaLnBrk="1" hangingPunct="1"/>
              <a:r>
                <a:rPr lang="ja-JP" altLang="en-US" dirty="0">
                  <a:solidFill>
                    <a:schemeClr val="bg1"/>
                  </a:solidFill>
                  <a:effectLst>
                    <a:glow rad="101600">
                      <a:schemeClr val="accent4">
                        <a:satMod val="175000"/>
                        <a:alpha val="40000"/>
                      </a:schemeClr>
                    </a:glow>
                  </a:effectLst>
                  <a:latin typeface="Arial" pitchFamily="34" charset="0"/>
                  <a:ea typeface="HGP創英角ｺﾞｼｯｸUB" pitchFamily="50" charset="-128"/>
                  <a:cs typeface="Arial" pitchFamily="34" charset="0"/>
                </a:rPr>
                <a:t>巨大</a:t>
              </a:r>
              <a:r>
                <a:rPr lang="ja-JP" altLang="en-US" dirty="0" smtClean="0">
                  <a:solidFill>
                    <a:schemeClr val="bg1"/>
                  </a:solidFill>
                  <a:effectLst>
                    <a:glow rad="101600">
                      <a:schemeClr val="accent4">
                        <a:satMod val="175000"/>
                        <a:alpha val="40000"/>
                      </a:schemeClr>
                    </a:glow>
                  </a:effectLst>
                  <a:latin typeface="Arial" pitchFamily="34" charset="0"/>
                  <a:ea typeface="HGP創英角ｺﾞｼｯｸUB" pitchFamily="50" charset="-128"/>
                  <a:cs typeface="Arial" pitchFamily="34" charset="0"/>
                </a:rPr>
                <a:t>なコンピューター</a:t>
              </a:r>
              <a:r>
                <a:rPr lang="ja-JP" altLang="en-US" dirty="0">
                  <a:solidFill>
                    <a:schemeClr val="bg1"/>
                  </a:solidFill>
                  <a:effectLst>
                    <a:glow rad="101600">
                      <a:schemeClr val="accent4">
                        <a:satMod val="175000"/>
                        <a:alpha val="40000"/>
                      </a:schemeClr>
                    </a:glow>
                  </a:effectLst>
                  <a:latin typeface="Arial" pitchFamily="34" charset="0"/>
                  <a:ea typeface="HGP創英角ｺﾞｼｯｸUB" pitchFamily="50" charset="-128"/>
                  <a:cs typeface="Arial" pitchFamily="34" charset="0"/>
                </a:rPr>
                <a:t>・システム群</a:t>
              </a:r>
            </a:p>
          </p:txBody>
        </p:sp>
        <p:sp>
          <p:nvSpPr>
            <p:cNvPr id="15410" name="AutoShape 34"/>
            <p:cNvSpPr>
              <a:spLocks noChangeArrowheads="1"/>
            </p:cNvSpPr>
            <p:nvPr/>
          </p:nvSpPr>
          <p:spPr bwMode="auto">
            <a:xfrm>
              <a:off x="432" y="2039"/>
              <a:ext cx="363" cy="771"/>
            </a:xfrm>
            <a:prstGeom prst="upArrow">
              <a:avLst>
                <a:gd name="adj1" fmla="val 68593"/>
                <a:gd name="adj2" fmla="val 55095"/>
              </a:avLst>
            </a:prstGeom>
            <a:ln>
              <a:headEnd/>
              <a:tailEnd/>
            </a:ln>
            <a:extLst/>
          </p:spPr>
          <p:style>
            <a:lnRef idx="0">
              <a:schemeClr val="accent2"/>
            </a:lnRef>
            <a:fillRef idx="3">
              <a:schemeClr val="accent2"/>
            </a:fillRef>
            <a:effectRef idx="3">
              <a:schemeClr val="accent2"/>
            </a:effectRef>
            <a:fontRef idx="minor">
              <a:schemeClr val="lt1"/>
            </a:fontRef>
          </p:style>
          <p:txBody>
            <a:bodyPr vert="eaVert" wrap="none" anchor="ctr"/>
            <a:lstStyle/>
            <a:p>
              <a:pPr algn="ctr"/>
              <a:r>
                <a:rPr lang="ja-JP" altLang="en-US" sz="1600">
                  <a:solidFill>
                    <a:srgbClr val="FFFFFF"/>
                  </a:solidFill>
                  <a:ea typeface="HGP創英角ｺﾞｼｯｸUB" pitchFamily="50" charset="-128"/>
                  <a:cs typeface="Arial" pitchFamily="34" charset="0"/>
                </a:rPr>
                <a:t>向こう側</a:t>
              </a:r>
            </a:p>
          </p:txBody>
        </p:sp>
        <p:sp>
          <p:nvSpPr>
            <p:cNvPr id="15411" name="AutoShape 35"/>
            <p:cNvSpPr>
              <a:spLocks noChangeArrowheads="1"/>
            </p:cNvSpPr>
            <p:nvPr/>
          </p:nvSpPr>
          <p:spPr bwMode="auto">
            <a:xfrm>
              <a:off x="432" y="3265"/>
              <a:ext cx="363" cy="772"/>
            </a:xfrm>
            <a:prstGeom prst="downArrow">
              <a:avLst>
                <a:gd name="adj1" fmla="val 68593"/>
                <a:gd name="adj2" fmla="val 51238"/>
              </a:avLst>
            </a:prstGeom>
            <a:solidFill>
              <a:srgbClr val="008000"/>
            </a:solidFill>
            <a:ln>
              <a:headEnd/>
              <a:tailEnd/>
            </a:ln>
            <a:extLst/>
          </p:spPr>
          <p:style>
            <a:lnRef idx="0">
              <a:schemeClr val="accent2"/>
            </a:lnRef>
            <a:fillRef idx="3">
              <a:schemeClr val="accent2"/>
            </a:fillRef>
            <a:effectRef idx="3">
              <a:schemeClr val="accent2"/>
            </a:effectRef>
            <a:fontRef idx="minor">
              <a:schemeClr val="lt1"/>
            </a:fontRef>
          </p:style>
          <p:txBody>
            <a:bodyPr vert="eaVert" wrap="none" anchor="ctr"/>
            <a:lstStyle/>
            <a:p>
              <a:pPr algn="ctr"/>
              <a:r>
                <a:rPr lang="ja-JP" altLang="en-US" sz="1600">
                  <a:solidFill>
                    <a:srgbClr val="FFFFFF"/>
                  </a:solidFill>
                  <a:ea typeface="HGP創英角ｺﾞｼｯｸUB" pitchFamily="50" charset="-128"/>
                  <a:cs typeface="Arial" pitchFamily="34" charset="0"/>
                </a:rPr>
                <a:t>こちら側</a:t>
              </a:r>
            </a:p>
          </p:txBody>
        </p:sp>
        <p:pic>
          <p:nvPicPr>
            <p:cNvPr id="15412" name="Picture 36" descr="MCj04242040000[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04" y="3312"/>
              <a:ext cx="277"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13" name="Picture 37" descr="MCj04326290000[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32" y="3360"/>
              <a:ext cx="432"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363" name="Rectangle 38"/>
          <p:cNvSpPr>
            <a:spLocks noGrp="1" noChangeArrowheads="1"/>
          </p:cNvSpPr>
          <p:nvPr>
            <p:ph type="title"/>
          </p:nvPr>
        </p:nvSpPr>
        <p:spPr/>
        <p:txBody>
          <a:bodyPr/>
          <a:lstStyle/>
          <a:p>
            <a:pPr eaLnBrk="1" hangingPunct="1"/>
            <a:r>
              <a:rPr lang="ja-JP" altLang="en-US" sz="2800" dirty="0" smtClean="0"/>
              <a:t>クラウド・コンピューティングの起源と</a:t>
            </a:r>
            <a:r>
              <a:rPr lang="en-US" altLang="ja-JP" sz="2800" dirty="0" smtClean="0"/>
              <a:t>Google</a:t>
            </a:r>
            <a:r>
              <a:rPr lang="ja-JP" altLang="en-US" sz="2800" dirty="0" smtClean="0"/>
              <a:t>の定義</a:t>
            </a:r>
          </a:p>
        </p:txBody>
      </p:sp>
      <p:sp>
        <p:nvSpPr>
          <p:cNvPr id="628775" name="AutoShape 39"/>
          <p:cNvSpPr>
            <a:spLocks noChangeArrowheads="1"/>
          </p:cNvSpPr>
          <p:nvPr/>
        </p:nvSpPr>
        <p:spPr bwMode="auto">
          <a:xfrm>
            <a:off x="5480050" y="5156078"/>
            <a:ext cx="3215563" cy="306467"/>
          </a:xfrm>
          <a:prstGeom prst="wedgeRoundRectCallout">
            <a:avLst>
              <a:gd name="adj1" fmla="val -37036"/>
              <a:gd name="adj2" fmla="val 104252"/>
              <a:gd name="adj3" fmla="val 16667"/>
            </a:avLst>
          </a:prstGeom>
          <a:solidFill>
            <a:srgbClr val="008000"/>
          </a:solidFill>
          <a:ln>
            <a:headEnd/>
            <a:tailEnd/>
          </a:ln>
          <a:extLst/>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ja-JP" altLang="en-US" sz="1200" dirty="0" smtClean="0">
                <a:solidFill>
                  <a:srgbClr val="FFFFFF"/>
                </a:solidFill>
                <a:ea typeface="HGP創英角ｺﾞｼｯｸUB" pitchFamily="50" charset="-128"/>
                <a:cs typeface="Arial" pitchFamily="34" charset="0"/>
              </a:rPr>
              <a:t>利用する側：自分</a:t>
            </a:r>
            <a:r>
              <a:rPr lang="ja-JP" altLang="en-US" sz="1200" dirty="0">
                <a:solidFill>
                  <a:srgbClr val="FFFFFF"/>
                </a:solidFill>
                <a:ea typeface="HGP創英角ｺﾞｼｯｸUB" pitchFamily="50" charset="-128"/>
                <a:cs typeface="Arial" pitchFamily="34" charset="0"/>
              </a:rPr>
              <a:t>専用</a:t>
            </a:r>
            <a:r>
              <a:rPr lang="ja-JP" altLang="en-US" sz="1200" dirty="0" smtClean="0">
                <a:solidFill>
                  <a:srgbClr val="FFFFFF"/>
                </a:solidFill>
                <a:ea typeface="HGP創英角ｺﾞｼｯｸUB" pitchFamily="50" charset="-128"/>
                <a:cs typeface="Arial" pitchFamily="34" charset="0"/>
              </a:rPr>
              <a:t>のシステム</a:t>
            </a:r>
            <a:endParaRPr lang="ja-JP" altLang="en-US" sz="1200" dirty="0">
              <a:solidFill>
                <a:srgbClr val="FFFFFF"/>
              </a:solidFill>
              <a:ea typeface="HGP創英角ｺﾞｼｯｸUB" pitchFamily="50" charset="-128"/>
              <a:cs typeface="Arial" pitchFamily="34" charset="0"/>
            </a:endParaRPr>
          </a:p>
        </p:txBody>
      </p:sp>
      <p:sp>
        <p:nvSpPr>
          <p:cNvPr id="628779" name="AutoShape 43"/>
          <p:cNvSpPr>
            <a:spLocks noChangeArrowheads="1"/>
          </p:cNvSpPr>
          <p:nvPr/>
        </p:nvSpPr>
        <p:spPr bwMode="auto">
          <a:xfrm>
            <a:off x="5480050" y="3352800"/>
            <a:ext cx="3206749" cy="306467"/>
          </a:xfrm>
          <a:prstGeom prst="wedgeRoundRectCallout">
            <a:avLst>
              <a:gd name="adj1" fmla="val -32680"/>
              <a:gd name="adj2" fmla="val 124108"/>
              <a:gd name="adj3" fmla="val 16667"/>
            </a:avLst>
          </a:prstGeom>
          <a:ln>
            <a:headEnd/>
            <a:tailEnd/>
          </a:ln>
          <a:extLst/>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ja-JP" altLang="en-US" sz="1200" dirty="0" smtClean="0">
                <a:solidFill>
                  <a:srgbClr val="FFFFFF"/>
                </a:solidFill>
                <a:ea typeface="HGP創英角ｺﾞｼｯｸUB" pitchFamily="50" charset="-128"/>
                <a:cs typeface="Arial" pitchFamily="34" charset="0"/>
              </a:rPr>
              <a:t>提供する側：世界中</a:t>
            </a:r>
            <a:r>
              <a:rPr lang="ja-JP" altLang="en-US" sz="1200" dirty="0">
                <a:solidFill>
                  <a:srgbClr val="FFFFFF"/>
                </a:solidFill>
                <a:ea typeface="HGP創英角ｺﾞｼｯｸUB" pitchFamily="50" charset="-128"/>
                <a:cs typeface="Arial" pitchFamily="34" charset="0"/>
              </a:rPr>
              <a:t>の複数拠点に分散</a:t>
            </a:r>
            <a:r>
              <a:rPr lang="ja-JP" altLang="en-US" sz="1200" dirty="0" smtClean="0">
                <a:solidFill>
                  <a:srgbClr val="FFFFFF"/>
                </a:solidFill>
                <a:ea typeface="HGP創英角ｺﾞｼｯｸUB" pitchFamily="50" charset="-128"/>
                <a:cs typeface="Arial" pitchFamily="34" charset="0"/>
              </a:rPr>
              <a:t>配置</a:t>
            </a:r>
            <a:endParaRPr lang="ja-JP" altLang="en-US" sz="1200" dirty="0">
              <a:solidFill>
                <a:srgbClr val="FFFFFF"/>
              </a:solidFill>
              <a:ea typeface="HGP創英角ｺﾞｼｯｸUB" pitchFamily="50" charset="-128"/>
              <a:cs typeface="Arial" pitchFamily="34" charset="0"/>
            </a:endParaRPr>
          </a:p>
        </p:txBody>
      </p:sp>
      <p:sp>
        <p:nvSpPr>
          <p:cNvPr id="47" name="スライド番号プレースホルダー 2"/>
          <p:cNvSpPr txBox="1">
            <a:spLocks/>
          </p:cNvSpPr>
          <p:nvPr/>
        </p:nvSpPr>
        <p:spPr bwMode="auto">
          <a:xfrm>
            <a:off x="0" y="6400800"/>
            <a:ext cx="1905000" cy="457200"/>
          </a:xfrm>
          <a:prstGeom prst="rect">
            <a:avLst/>
          </a:prstGeom>
          <a:noFill/>
          <a:ln w="9525">
            <a:noFill/>
            <a:miter lim="800000"/>
            <a:headEnd/>
            <a:tailEnd/>
          </a:ln>
        </p:spPr>
        <p:txBody>
          <a:bodyPr/>
          <a:lstStyle/>
          <a:p>
            <a:fld id="{3F26FB40-5F71-4876-A9E8-317E2CF79CAD}" type="slidenum">
              <a:rPr lang="ja-JP" altLang="en-US"/>
              <a:pPr/>
              <a:t>17</a:t>
            </a:fld>
            <a:endParaRPr lang="en-US" altLang="ja-JP" dirty="0"/>
          </a:p>
        </p:txBody>
      </p:sp>
      <p:sp>
        <p:nvSpPr>
          <p:cNvPr id="15378" name="Text Box 42"/>
          <p:cNvSpPr txBox="1">
            <a:spLocks noChangeArrowheads="1"/>
          </p:cNvSpPr>
          <p:nvPr/>
        </p:nvSpPr>
        <p:spPr bwMode="auto">
          <a:xfrm>
            <a:off x="1988344" y="1057738"/>
            <a:ext cx="7079456" cy="1784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400">
                <a:solidFill>
                  <a:srgbClr val="484848"/>
                </a:solidFill>
                <a:latin typeface="Arial" charset="0"/>
                <a:ea typeface="HG丸ｺﾞｼｯｸM-PRO" pitchFamily="50" charset="-128"/>
              </a:defRPr>
            </a:lvl1pPr>
            <a:lvl2pPr marL="742950" indent="-285750" eaLnBrk="0" hangingPunct="0">
              <a:defRPr sz="1400">
                <a:solidFill>
                  <a:srgbClr val="484848"/>
                </a:solidFill>
                <a:latin typeface="Arial" charset="0"/>
                <a:ea typeface="HG丸ｺﾞｼｯｸM-PRO" pitchFamily="50" charset="-128"/>
              </a:defRPr>
            </a:lvl2pPr>
            <a:lvl3pPr marL="1143000" indent="-228600" eaLnBrk="0" hangingPunct="0">
              <a:defRPr sz="1400">
                <a:solidFill>
                  <a:srgbClr val="484848"/>
                </a:solidFill>
                <a:latin typeface="Arial" charset="0"/>
                <a:ea typeface="HG丸ｺﾞｼｯｸM-PRO" pitchFamily="50" charset="-128"/>
              </a:defRPr>
            </a:lvl3pPr>
            <a:lvl4pPr marL="1600200" indent="-228600" eaLnBrk="0" hangingPunct="0">
              <a:defRPr sz="1400">
                <a:solidFill>
                  <a:srgbClr val="484848"/>
                </a:solidFill>
                <a:latin typeface="Arial" charset="0"/>
                <a:ea typeface="HG丸ｺﾞｼｯｸM-PRO" pitchFamily="50" charset="-128"/>
              </a:defRPr>
            </a:lvl4pPr>
            <a:lvl5pPr marL="2057400" indent="-228600" eaLnBrk="0" hangingPunct="0">
              <a:defRPr sz="1400">
                <a:solidFill>
                  <a:srgbClr val="484848"/>
                </a:solidFill>
                <a:latin typeface="Arial" charset="0"/>
                <a:ea typeface="HG丸ｺﾞｼｯｸM-PRO" pitchFamily="50" charset="-128"/>
              </a:defRPr>
            </a:lvl5pPr>
            <a:lvl6pPr marL="2514600" indent="-228600" eaLnBrk="0" fontAlgn="base" hangingPunct="0">
              <a:spcBef>
                <a:spcPct val="20000"/>
              </a:spcBef>
              <a:spcAft>
                <a:spcPct val="0"/>
              </a:spcAft>
              <a:defRPr sz="1400">
                <a:solidFill>
                  <a:srgbClr val="484848"/>
                </a:solidFill>
                <a:latin typeface="Arial" charset="0"/>
                <a:ea typeface="HG丸ｺﾞｼｯｸM-PRO" pitchFamily="50" charset="-128"/>
              </a:defRPr>
            </a:lvl6pPr>
            <a:lvl7pPr marL="2971800" indent="-228600" eaLnBrk="0" fontAlgn="base" hangingPunct="0">
              <a:spcBef>
                <a:spcPct val="20000"/>
              </a:spcBef>
              <a:spcAft>
                <a:spcPct val="0"/>
              </a:spcAft>
              <a:defRPr sz="1400">
                <a:solidFill>
                  <a:srgbClr val="484848"/>
                </a:solidFill>
                <a:latin typeface="Arial" charset="0"/>
                <a:ea typeface="HG丸ｺﾞｼｯｸM-PRO" pitchFamily="50" charset="-128"/>
              </a:defRPr>
            </a:lvl7pPr>
            <a:lvl8pPr marL="3429000" indent="-228600" eaLnBrk="0" fontAlgn="base" hangingPunct="0">
              <a:spcBef>
                <a:spcPct val="20000"/>
              </a:spcBef>
              <a:spcAft>
                <a:spcPct val="0"/>
              </a:spcAft>
              <a:defRPr sz="1400">
                <a:solidFill>
                  <a:srgbClr val="484848"/>
                </a:solidFill>
                <a:latin typeface="Arial" charset="0"/>
                <a:ea typeface="HG丸ｺﾞｼｯｸM-PRO" pitchFamily="50" charset="-128"/>
              </a:defRPr>
            </a:lvl8pPr>
            <a:lvl9pPr marL="3886200" indent="-228600" eaLnBrk="0" fontAlgn="base" hangingPunct="0">
              <a:spcBef>
                <a:spcPct val="20000"/>
              </a:spcBef>
              <a:spcAft>
                <a:spcPct val="0"/>
              </a:spcAft>
              <a:defRPr sz="1400">
                <a:solidFill>
                  <a:srgbClr val="484848"/>
                </a:solidFill>
                <a:latin typeface="Arial" charset="0"/>
                <a:ea typeface="HG丸ｺﾞｼｯｸM-PRO" pitchFamily="50" charset="-128"/>
              </a:defRPr>
            </a:lvl9pPr>
          </a:lstStyle>
          <a:p>
            <a:pPr eaLnBrk="1" hangingPunct="1">
              <a:lnSpc>
                <a:spcPct val="120000"/>
              </a:lnSpc>
            </a:pPr>
            <a:r>
              <a:rPr lang="en-US" altLang="ja-JP" b="1" dirty="0">
                <a:effectLst>
                  <a:glow rad="101600">
                    <a:schemeClr val="bg1">
                      <a:alpha val="75000"/>
                    </a:schemeClr>
                  </a:glow>
                </a:effectLst>
                <a:latin typeface="Arial"/>
                <a:ea typeface="ＤＦＰ太丸ゴシック体"/>
                <a:cs typeface="Arial"/>
              </a:rPr>
              <a:t>Google CEO </a:t>
            </a:r>
            <a:r>
              <a:rPr lang="ja-JP" altLang="en-US" b="1" dirty="0">
                <a:effectLst>
                  <a:glow rad="101600">
                    <a:schemeClr val="bg1">
                      <a:alpha val="75000"/>
                    </a:schemeClr>
                  </a:glow>
                </a:effectLst>
                <a:latin typeface="Arial"/>
                <a:ea typeface="ＤＦＰ太丸ゴシック体"/>
                <a:cs typeface="Arial"/>
              </a:rPr>
              <a:t>エリック・シュミット</a:t>
            </a:r>
            <a:r>
              <a:rPr lang="ja-JP" altLang="en-US" sz="800" dirty="0">
                <a:effectLst>
                  <a:glow rad="101600">
                    <a:schemeClr val="bg1">
                      <a:alpha val="75000"/>
                    </a:schemeClr>
                  </a:glow>
                </a:effectLst>
                <a:latin typeface="Arial"/>
                <a:ea typeface="ＤＦＰ太丸ゴシック体"/>
                <a:cs typeface="Arial"/>
              </a:rPr>
              <a:t>　</a:t>
            </a:r>
            <a:r>
              <a:rPr lang="en-US" altLang="ja-JP" sz="800" dirty="0" smtClean="0">
                <a:effectLst>
                  <a:glow rad="101600">
                    <a:schemeClr val="bg1">
                      <a:alpha val="75000"/>
                    </a:schemeClr>
                  </a:glow>
                </a:effectLst>
                <a:latin typeface="Arial"/>
                <a:ea typeface="ＤＦＰ太丸ゴシック体"/>
                <a:cs typeface="Arial"/>
              </a:rPr>
              <a:t>6.Mar.2006, “Search Engine Strategies Conference @ San </a:t>
            </a:r>
            <a:r>
              <a:rPr lang="en-US" altLang="ja-JP" sz="800" dirty="0">
                <a:effectLst>
                  <a:glow rad="101600">
                    <a:schemeClr val="bg1">
                      <a:alpha val="75000"/>
                    </a:schemeClr>
                  </a:glow>
                </a:effectLst>
                <a:latin typeface="Arial"/>
                <a:ea typeface="ＤＦＰ太丸ゴシック体"/>
                <a:cs typeface="Arial"/>
              </a:rPr>
              <a:t>Jose, </a:t>
            </a:r>
            <a:r>
              <a:rPr lang="en-US" altLang="ja-JP" sz="800" dirty="0" smtClean="0">
                <a:effectLst>
                  <a:glow rad="101600">
                    <a:schemeClr val="bg1">
                      <a:alpha val="75000"/>
                    </a:schemeClr>
                  </a:glow>
                </a:effectLst>
                <a:latin typeface="Arial"/>
                <a:ea typeface="ＤＦＰ太丸ゴシック体"/>
                <a:cs typeface="Arial"/>
              </a:rPr>
              <a:t>CA</a:t>
            </a:r>
          </a:p>
          <a:p>
            <a:pPr eaLnBrk="1" hangingPunct="1">
              <a:lnSpc>
                <a:spcPct val="120000"/>
              </a:lnSpc>
            </a:pPr>
            <a:r>
              <a:rPr lang="en-US" altLang="ja-JP" sz="800" dirty="0" smtClean="0">
                <a:effectLst>
                  <a:glow rad="101600">
                    <a:schemeClr val="bg1">
                      <a:alpha val="75000"/>
                    </a:schemeClr>
                  </a:glow>
                </a:effectLst>
                <a:latin typeface="Arial"/>
                <a:ea typeface="ＤＦＰ太丸ゴシック体"/>
                <a:cs typeface="Arial"/>
              </a:rPr>
              <a:t> </a:t>
            </a:r>
          </a:p>
          <a:p>
            <a:pPr eaLnBrk="1" hangingPunct="1">
              <a:lnSpc>
                <a:spcPct val="120000"/>
              </a:lnSpc>
              <a:spcBef>
                <a:spcPts val="0"/>
              </a:spcBef>
            </a:pPr>
            <a:r>
              <a:rPr lang="ja-JP" altLang="en-US" dirty="0" smtClean="0">
                <a:effectLst>
                  <a:glow rad="101600">
                    <a:schemeClr val="bg1">
                      <a:alpha val="75000"/>
                    </a:schemeClr>
                  </a:glow>
                </a:effectLst>
                <a:latin typeface="Arial"/>
                <a:ea typeface="ＤＦＰ太丸ゴシック体"/>
                <a:cs typeface="Arial"/>
              </a:rPr>
              <a:t>データ</a:t>
            </a:r>
            <a:r>
              <a:rPr lang="ja-JP" altLang="en-US" dirty="0">
                <a:effectLst>
                  <a:glow rad="101600">
                    <a:schemeClr val="bg1">
                      <a:alpha val="75000"/>
                    </a:schemeClr>
                  </a:glow>
                </a:effectLst>
                <a:latin typeface="Arial"/>
                <a:ea typeface="ＤＦＰ太丸ゴシック体"/>
                <a:cs typeface="Arial"/>
              </a:rPr>
              <a:t>もプログラムも、サーバー群の上に置いて</a:t>
            </a:r>
            <a:r>
              <a:rPr lang="ja-JP" altLang="en-US" dirty="0" smtClean="0">
                <a:effectLst>
                  <a:glow rad="101600">
                    <a:schemeClr val="bg1">
                      <a:alpha val="75000"/>
                    </a:schemeClr>
                  </a:glow>
                </a:effectLst>
                <a:latin typeface="Arial"/>
                <a:ea typeface="ＤＦＰ太丸ゴシック体"/>
                <a:cs typeface="Arial"/>
              </a:rPr>
              <a:t>おこう・・・そう</a:t>
            </a:r>
            <a:r>
              <a:rPr lang="ja-JP" altLang="en-US" dirty="0">
                <a:effectLst>
                  <a:glow rad="101600">
                    <a:schemeClr val="bg1">
                      <a:alpha val="75000"/>
                    </a:schemeClr>
                  </a:glow>
                </a:effectLst>
                <a:latin typeface="Arial"/>
                <a:ea typeface="ＤＦＰ太丸ゴシック体"/>
                <a:cs typeface="Arial"/>
              </a:rPr>
              <a:t>いったものは、どこ</a:t>
            </a:r>
            <a:r>
              <a:rPr lang="ja-JP" altLang="en-US" dirty="0" smtClean="0">
                <a:effectLst>
                  <a:glow rad="101600">
                    <a:schemeClr val="bg1">
                      <a:alpha val="75000"/>
                    </a:schemeClr>
                  </a:glow>
                </a:effectLst>
                <a:latin typeface="Arial"/>
                <a:ea typeface="ＤＦＰ太丸ゴシック体"/>
                <a:cs typeface="Arial"/>
              </a:rPr>
              <a:t>か “</a:t>
            </a:r>
            <a:r>
              <a:rPr lang="ja-JP" altLang="en-US" b="1" dirty="0">
                <a:solidFill>
                  <a:srgbClr val="FF6600"/>
                </a:solidFill>
                <a:effectLst>
                  <a:glow rad="101600">
                    <a:schemeClr val="bg1">
                      <a:alpha val="75000"/>
                    </a:schemeClr>
                  </a:glow>
                </a:effectLst>
                <a:latin typeface="Arial"/>
                <a:ea typeface="ＤＦＰ太丸ゴシック体"/>
                <a:cs typeface="Arial"/>
              </a:rPr>
              <a:t>雲（クラウド）</a:t>
            </a:r>
            <a:r>
              <a:rPr lang="ja-JP" altLang="en-US" dirty="0">
                <a:effectLst>
                  <a:glow rad="101600">
                    <a:schemeClr val="bg1">
                      <a:alpha val="75000"/>
                    </a:schemeClr>
                  </a:glow>
                </a:effectLst>
                <a:latin typeface="Arial"/>
                <a:ea typeface="ＤＦＰ太丸ゴシック体"/>
                <a:cs typeface="Arial"/>
              </a:rPr>
              <a:t>”の中にあればいい。必要なのは</a:t>
            </a:r>
            <a:r>
              <a:rPr lang="ja-JP" altLang="en-US" dirty="0">
                <a:solidFill>
                  <a:srgbClr val="FF6600"/>
                </a:solidFill>
                <a:effectLst>
                  <a:glow rad="101600">
                    <a:schemeClr val="bg1">
                      <a:alpha val="75000"/>
                    </a:schemeClr>
                  </a:glow>
                </a:effectLst>
                <a:latin typeface="Arial"/>
                <a:ea typeface="ＤＦＰ太丸ゴシック体"/>
                <a:cs typeface="Arial"/>
              </a:rPr>
              <a:t>ブラウザーとインターネットへのアクセス</a:t>
            </a:r>
            <a:r>
              <a:rPr lang="ja-JP" altLang="en-US" dirty="0">
                <a:effectLst>
                  <a:glow rad="101600">
                    <a:schemeClr val="bg1">
                      <a:alpha val="75000"/>
                    </a:schemeClr>
                  </a:glow>
                </a:effectLst>
                <a:latin typeface="Arial"/>
                <a:ea typeface="ＤＦＰ太丸ゴシック体"/>
                <a:cs typeface="Arial"/>
              </a:rPr>
              <a:t>。パソコン、マック、携帯電話、ブラックベリー、とにかく手元にある</a:t>
            </a:r>
            <a:r>
              <a:rPr lang="ja-JP" altLang="en-US" dirty="0">
                <a:solidFill>
                  <a:srgbClr val="FF6600"/>
                </a:solidFill>
                <a:effectLst>
                  <a:glow rad="101600">
                    <a:schemeClr val="bg1">
                      <a:alpha val="75000"/>
                    </a:schemeClr>
                  </a:glow>
                </a:effectLst>
                <a:latin typeface="Arial"/>
                <a:ea typeface="ＤＦＰ太丸ゴシック体"/>
                <a:cs typeface="Arial"/>
              </a:rPr>
              <a:t>どんな端末から</a:t>
            </a:r>
            <a:r>
              <a:rPr lang="ja-JP" altLang="en-US" dirty="0" smtClean="0">
                <a:solidFill>
                  <a:srgbClr val="FF6600"/>
                </a:solidFill>
                <a:effectLst>
                  <a:glow rad="101600">
                    <a:schemeClr val="bg1">
                      <a:alpha val="75000"/>
                    </a:schemeClr>
                  </a:glow>
                </a:effectLst>
                <a:latin typeface="Arial"/>
                <a:ea typeface="ＤＦＰ太丸ゴシック体"/>
                <a:cs typeface="Arial"/>
              </a:rPr>
              <a:t>でも</a:t>
            </a:r>
            <a:r>
              <a:rPr lang="ja-JP" altLang="en-US" dirty="0" smtClean="0">
                <a:effectLst>
                  <a:glow rad="101600">
                    <a:schemeClr val="bg1">
                      <a:alpha val="75000"/>
                    </a:schemeClr>
                  </a:glow>
                </a:effectLst>
                <a:latin typeface="Arial"/>
                <a:ea typeface="ＤＦＰ太丸ゴシック体"/>
                <a:cs typeface="Arial"/>
              </a:rPr>
              <a:t>使える・・・データ</a:t>
            </a:r>
            <a:r>
              <a:rPr lang="ja-JP" altLang="en-US" dirty="0">
                <a:effectLst>
                  <a:glow rad="101600">
                    <a:schemeClr val="bg1">
                      <a:alpha val="75000"/>
                    </a:schemeClr>
                  </a:glow>
                </a:effectLst>
                <a:latin typeface="Arial"/>
                <a:ea typeface="ＤＦＰ太丸ゴシック体"/>
                <a:cs typeface="Arial"/>
              </a:rPr>
              <a:t>もデータ処理も、その他あれやこれやもみんな</a:t>
            </a:r>
            <a:r>
              <a:rPr lang="ja-JP" altLang="en-US" dirty="0" smtClean="0">
                <a:effectLst>
                  <a:glow rad="101600">
                    <a:schemeClr val="bg1">
                      <a:alpha val="75000"/>
                    </a:schemeClr>
                  </a:glow>
                </a:effectLst>
                <a:latin typeface="Arial"/>
                <a:ea typeface="ＤＦＰ太丸ゴシック体"/>
                <a:cs typeface="Arial"/>
              </a:rPr>
              <a:t>サーバーに、だ。</a:t>
            </a:r>
            <a:endParaRPr lang="ja-JP" altLang="en-US" sz="1200" dirty="0">
              <a:effectLst>
                <a:glow rad="101600">
                  <a:schemeClr val="bg1">
                    <a:alpha val="75000"/>
                  </a:schemeClr>
                </a:glow>
              </a:effectLst>
              <a:latin typeface="Arial"/>
              <a:ea typeface="ＤＦＰ太丸ゴシック体"/>
              <a:cs typeface="Arial"/>
            </a:endParaRPr>
          </a:p>
        </p:txBody>
      </p:sp>
      <p:sp>
        <p:nvSpPr>
          <p:cNvPr id="2" name="正方形/長方形 1"/>
          <p:cNvSpPr/>
          <p:nvPr/>
        </p:nvSpPr>
        <p:spPr>
          <a:xfrm>
            <a:off x="6354749" y="6397467"/>
            <a:ext cx="2789251" cy="230832"/>
          </a:xfrm>
          <a:prstGeom prst="rect">
            <a:avLst/>
          </a:prstGeom>
        </p:spPr>
        <p:txBody>
          <a:bodyPr wrap="none">
            <a:spAutoFit/>
          </a:bodyPr>
          <a:lstStyle/>
          <a:p>
            <a:r>
              <a:rPr lang="en-US" altLang="ja-JP" sz="900" dirty="0">
                <a:solidFill>
                  <a:schemeClr val="accent6">
                    <a:lumMod val="60000"/>
                    <a:lumOff val="40000"/>
                  </a:schemeClr>
                </a:solidFill>
              </a:rPr>
              <a:t>http://</a:t>
            </a:r>
            <a:r>
              <a:rPr lang="en-US" altLang="ja-JP" sz="900" dirty="0" err="1">
                <a:solidFill>
                  <a:schemeClr val="accent6">
                    <a:lumMod val="60000"/>
                    <a:lumOff val="40000"/>
                  </a:schemeClr>
                </a:solidFill>
              </a:rPr>
              <a:t>www.google.com</a:t>
            </a:r>
            <a:r>
              <a:rPr lang="en-US" altLang="ja-JP" sz="900" dirty="0">
                <a:solidFill>
                  <a:schemeClr val="accent6">
                    <a:lumMod val="60000"/>
                    <a:lumOff val="40000"/>
                  </a:schemeClr>
                </a:solidFill>
              </a:rPr>
              <a:t>/press/podium/ses2006.html</a:t>
            </a:r>
            <a:endParaRPr lang="ja-JP" altLang="en-US" sz="900" dirty="0">
              <a:solidFill>
                <a:schemeClr val="accent6">
                  <a:lumMod val="60000"/>
                  <a:lumOff val="40000"/>
                </a:schemeClr>
              </a:solidFill>
            </a:endParaRPr>
          </a:p>
        </p:txBody>
      </p:sp>
    </p:spTree>
    <p:extLst>
      <p:ext uri="{BB962C8B-B14F-4D97-AF65-F5344CB8AC3E}">
        <p14:creationId xmlns:p14="http://schemas.microsoft.com/office/powerpoint/2010/main" val="2894312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378"/>
                                        </p:tgtEl>
                                        <p:attrNameLst>
                                          <p:attrName>style.visibility</p:attrName>
                                        </p:attrNameLst>
                                      </p:cBhvr>
                                      <p:to>
                                        <p:strVal val="visible"/>
                                      </p:to>
                                    </p:set>
                                    <p:animEffect transition="in" filter="wipe(left)">
                                      <p:cBhvr>
                                        <p:cTn id="7" dur="500"/>
                                        <p:tgtEl>
                                          <p:spTgt spid="1537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628738"/>
                                        </p:tgtEl>
                                        <p:attrNameLst>
                                          <p:attrName>style.visibility</p:attrName>
                                        </p:attrNameLst>
                                      </p:cBhvr>
                                      <p:to>
                                        <p:strVal val="visible"/>
                                      </p:to>
                                    </p:set>
                                    <p:animEffect transition="in" filter="box(out)">
                                      <p:cBhvr>
                                        <p:cTn id="12" dur="500"/>
                                        <p:tgtEl>
                                          <p:spTgt spid="62873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28779"/>
                                        </p:tgtEl>
                                        <p:attrNameLst>
                                          <p:attrName>style.visibility</p:attrName>
                                        </p:attrNameLst>
                                      </p:cBhvr>
                                      <p:to>
                                        <p:strVal val="visible"/>
                                      </p:to>
                                    </p:set>
                                    <p:animEffect transition="in" filter="wipe(down)">
                                      <p:cBhvr>
                                        <p:cTn id="17" dur="500"/>
                                        <p:tgtEl>
                                          <p:spTgt spid="62877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628775"/>
                                        </p:tgtEl>
                                        <p:attrNameLst>
                                          <p:attrName>style.visibility</p:attrName>
                                        </p:attrNameLst>
                                      </p:cBhvr>
                                      <p:to>
                                        <p:strVal val="visible"/>
                                      </p:to>
                                    </p:set>
                                    <p:animEffect transition="in" filter="wipe(up)">
                                      <p:cBhvr>
                                        <p:cTn id="22" dur="500"/>
                                        <p:tgtEl>
                                          <p:spTgt spid="6287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8775" grpId="0" animBg="1"/>
      <p:bldP spid="628779" grpId="0" animBg="1"/>
      <p:bldP spid="1537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8"/>
          <p:cNvSpPr>
            <a:spLocks noGrp="1" noChangeArrowheads="1"/>
          </p:cNvSpPr>
          <p:nvPr>
            <p:ph type="title"/>
          </p:nvPr>
        </p:nvSpPr>
        <p:spPr/>
        <p:txBody>
          <a:bodyPr/>
          <a:lstStyle/>
          <a:p>
            <a:pPr eaLnBrk="1" hangingPunct="1"/>
            <a:r>
              <a:rPr lang="ja-JP" altLang="en-US" sz="2800" dirty="0" smtClean="0"/>
              <a:t>クラウドの定義／</a:t>
            </a:r>
            <a:r>
              <a:rPr lang="en-US" altLang="ja-JP" sz="2800" dirty="0" smtClean="0"/>
              <a:t>NIST</a:t>
            </a:r>
            <a:r>
              <a:rPr lang="ja-JP" altLang="en-US" sz="2800" dirty="0" smtClean="0"/>
              <a:t>の定義</a:t>
            </a:r>
          </a:p>
        </p:txBody>
      </p:sp>
      <p:sp>
        <p:nvSpPr>
          <p:cNvPr id="47" name="スライド番号プレースホルダー 2"/>
          <p:cNvSpPr txBox="1">
            <a:spLocks/>
          </p:cNvSpPr>
          <p:nvPr/>
        </p:nvSpPr>
        <p:spPr bwMode="auto">
          <a:xfrm>
            <a:off x="0" y="6400800"/>
            <a:ext cx="1905000" cy="457200"/>
          </a:xfrm>
          <a:prstGeom prst="rect">
            <a:avLst/>
          </a:prstGeom>
          <a:noFill/>
          <a:ln w="9525">
            <a:noFill/>
            <a:miter lim="800000"/>
            <a:headEnd/>
            <a:tailEnd/>
          </a:ln>
        </p:spPr>
        <p:txBody>
          <a:bodyPr/>
          <a:lstStyle/>
          <a:p>
            <a:fld id="{3F26FB40-5F71-4876-A9E8-317E2CF79CAD}" type="slidenum">
              <a:rPr lang="ja-JP" altLang="en-US"/>
              <a:pPr/>
              <a:t>18</a:t>
            </a:fld>
            <a:endParaRPr lang="en-US" altLang="ja-JP"/>
          </a:p>
        </p:txBody>
      </p:sp>
      <p:grpSp>
        <p:nvGrpSpPr>
          <p:cNvPr id="2" name="図形グループ 1"/>
          <p:cNvGrpSpPr/>
          <p:nvPr/>
        </p:nvGrpSpPr>
        <p:grpSpPr>
          <a:xfrm>
            <a:off x="457200" y="2522587"/>
            <a:ext cx="8153400" cy="5297878"/>
            <a:chOff x="457200" y="2561323"/>
            <a:chExt cx="8153400" cy="5297878"/>
          </a:xfrm>
        </p:grpSpPr>
        <p:pic>
          <p:nvPicPr>
            <p:cNvPr id="49" name="図 48" descr="MC90044180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7861" y="2561323"/>
              <a:ext cx="5297878" cy="5297878"/>
            </a:xfrm>
            <a:prstGeom prst="rect">
              <a:avLst/>
            </a:prstGeom>
          </p:spPr>
        </p:pic>
        <p:sp>
          <p:nvSpPr>
            <p:cNvPr id="50" name="テキスト ボックス 49"/>
            <p:cNvSpPr txBox="1"/>
            <p:nvPr/>
          </p:nvSpPr>
          <p:spPr>
            <a:xfrm>
              <a:off x="457200" y="3931088"/>
              <a:ext cx="8153400" cy="1569660"/>
            </a:xfrm>
            <a:prstGeom prst="rect">
              <a:avLst/>
            </a:prstGeom>
            <a:noFill/>
          </p:spPr>
          <p:txBody>
            <a:bodyPr wrap="square" rtlCol="0">
              <a:spAutoFit/>
            </a:bodyPr>
            <a:lstStyle/>
            <a:p>
              <a:pPr algn="r"/>
              <a:r>
                <a:rPr kumimoji="1" lang="ja-JP" altLang="en-US" sz="3200" dirty="0" smtClean="0">
                  <a:solidFill>
                    <a:srgbClr val="0000FF"/>
                  </a:solidFill>
                  <a:effectLst>
                    <a:glow rad="139700">
                      <a:schemeClr val="bg1">
                        <a:alpha val="40000"/>
                      </a:schemeClr>
                    </a:glow>
                  </a:effectLst>
                  <a:latin typeface="ＤＦＰ太丸ゴシック体"/>
                  <a:ea typeface="ＤＦＰ太丸ゴシック体"/>
                  <a:cs typeface="ＤＦＰ太丸ゴシック体"/>
                </a:rPr>
                <a:t>クラウド・コンピューティングは</a:t>
              </a:r>
              <a:endParaRPr kumimoji="1" lang="en-US" altLang="ja-JP" sz="3200" dirty="0" smtClean="0">
                <a:solidFill>
                  <a:srgbClr val="0000FF"/>
                </a:solidFill>
                <a:effectLst>
                  <a:glow rad="139700">
                    <a:schemeClr val="bg1">
                      <a:alpha val="40000"/>
                    </a:schemeClr>
                  </a:glow>
                </a:effectLst>
                <a:latin typeface="ＤＦＰ太丸ゴシック体"/>
                <a:ea typeface="ＤＦＰ太丸ゴシック体"/>
                <a:cs typeface="ＤＦＰ太丸ゴシック体"/>
              </a:endParaRPr>
            </a:p>
            <a:p>
              <a:pPr algn="r"/>
              <a:r>
                <a:rPr kumimoji="1" lang="ja-JP" altLang="en-US" sz="3200" dirty="0" smtClean="0">
                  <a:solidFill>
                    <a:srgbClr val="0000FF"/>
                  </a:solidFill>
                  <a:effectLst>
                    <a:glow rad="139700">
                      <a:schemeClr val="bg1">
                        <a:alpha val="40000"/>
                      </a:schemeClr>
                    </a:glow>
                  </a:effectLst>
                  <a:latin typeface="ＤＦＰ太丸ゴシック体"/>
                  <a:ea typeface="ＤＦＰ太丸ゴシック体"/>
                  <a:cs typeface="ＤＦＰ太丸ゴシック体"/>
                </a:rPr>
                <a:t>コンピューティング資源を</a:t>
              </a:r>
              <a:endParaRPr kumimoji="1" lang="en-US" altLang="ja-JP" sz="3200" dirty="0" smtClean="0">
                <a:solidFill>
                  <a:srgbClr val="0000FF"/>
                </a:solidFill>
                <a:effectLst>
                  <a:glow rad="139700">
                    <a:schemeClr val="bg1">
                      <a:alpha val="40000"/>
                    </a:schemeClr>
                  </a:glow>
                </a:effectLst>
                <a:latin typeface="ＤＦＰ太丸ゴシック体"/>
                <a:ea typeface="ＤＦＰ太丸ゴシック体"/>
                <a:cs typeface="ＤＦＰ太丸ゴシック体"/>
              </a:endParaRPr>
            </a:p>
            <a:p>
              <a:pPr algn="r"/>
              <a:r>
                <a:rPr kumimoji="1" lang="ja-JP" altLang="en-US" sz="3200" dirty="0" smtClean="0">
                  <a:solidFill>
                    <a:srgbClr val="0000FF"/>
                  </a:solidFill>
                  <a:effectLst>
                    <a:glow rad="139700">
                      <a:schemeClr val="bg1">
                        <a:alpha val="40000"/>
                      </a:schemeClr>
                    </a:glow>
                  </a:effectLst>
                  <a:latin typeface="ＤＦＰ太丸ゴシック体"/>
                  <a:ea typeface="ＤＦＰ太丸ゴシック体"/>
                  <a:cs typeface="ＤＦＰ太丸ゴシック体"/>
                </a:rPr>
                <a:t>必要なとき必要なだけ簡単に使える仕組み</a:t>
              </a:r>
              <a:endParaRPr kumimoji="1" lang="ja-JP" altLang="en-US" sz="3200" dirty="0">
                <a:solidFill>
                  <a:srgbClr val="0000FF"/>
                </a:solidFill>
                <a:effectLst>
                  <a:glow rad="139700">
                    <a:schemeClr val="bg1">
                      <a:alpha val="40000"/>
                    </a:schemeClr>
                  </a:glow>
                </a:effectLst>
                <a:latin typeface="ＤＦＰ太丸ゴシック体"/>
                <a:ea typeface="ＤＦＰ太丸ゴシック体"/>
                <a:cs typeface="ＤＦＰ太丸ゴシック体"/>
              </a:endParaRPr>
            </a:p>
          </p:txBody>
        </p:sp>
      </p:grpSp>
      <p:sp>
        <p:nvSpPr>
          <p:cNvPr id="8" name="角丸四角形 7"/>
          <p:cNvSpPr/>
          <p:nvPr/>
        </p:nvSpPr>
        <p:spPr bwMode="auto">
          <a:xfrm>
            <a:off x="4876800" y="2070100"/>
            <a:ext cx="3613477" cy="596900"/>
          </a:xfrm>
          <a:prstGeom prst="roundRect">
            <a:avLst>
              <a:gd name="adj" fmla="val 50000"/>
            </a:avLst>
          </a:prstGeom>
          <a:solidFill>
            <a:srgbClr val="6666FF">
              <a:alpha val="77000"/>
            </a:srgb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800" b="0" i="0" u="none" strike="noStrike" cap="none" normalizeH="0" baseline="0" dirty="0" smtClean="0">
                <a:ln>
                  <a:noFill/>
                </a:ln>
                <a:solidFill>
                  <a:schemeClr val="bg1"/>
                </a:solidFill>
                <a:effectLst/>
                <a:latin typeface="ＤＦＰ太丸ゴシック体"/>
                <a:ea typeface="ＤＦＰ太丸ゴシック体"/>
                <a:cs typeface="ＤＦＰ太丸ゴシック体"/>
              </a:rPr>
              <a:t>配置モデル</a:t>
            </a:r>
          </a:p>
        </p:txBody>
      </p:sp>
      <p:sp>
        <p:nvSpPr>
          <p:cNvPr id="52" name="角丸四角形 51"/>
          <p:cNvSpPr/>
          <p:nvPr/>
        </p:nvSpPr>
        <p:spPr bwMode="auto">
          <a:xfrm>
            <a:off x="4876800" y="1371600"/>
            <a:ext cx="3613477" cy="596900"/>
          </a:xfrm>
          <a:prstGeom prst="roundRect">
            <a:avLst>
              <a:gd name="adj" fmla="val 50000"/>
            </a:avLst>
          </a:prstGeom>
          <a:solidFill>
            <a:srgbClr val="6666FF">
              <a:alpha val="77000"/>
            </a:srgb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800" dirty="0" smtClean="0">
                <a:solidFill>
                  <a:schemeClr val="bg1"/>
                </a:solidFill>
                <a:latin typeface="ＤＦＰ太丸ゴシック体"/>
                <a:ea typeface="ＤＦＰ太丸ゴシック体"/>
                <a:cs typeface="ＤＦＰ太丸ゴシック体"/>
              </a:rPr>
              <a:t>サービス・モデル</a:t>
            </a:r>
            <a:endParaRPr kumimoji="0" lang="ja-JP" altLang="en-US" sz="2800" b="0" i="0" u="none" strike="noStrike" cap="none" normalizeH="0" baseline="0" dirty="0" smtClean="0">
              <a:ln>
                <a:noFill/>
              </a:ln>
              <a:solidFill>
                <a:schemeClr val="bg1"/>
              </a:solidFill>
              <a:effectLst/>
              <a:latin typeface="ＤＦＰ太丸ゴシック体"/>
              <a:ea typeface="ＤＦＰ太丸ゴシック体"/>
              <a:cs typeface="ＤＦＰ太丸ゴシック体"/>
            </a:endParaRPr>
          </a:p>
        </p:txBody>
      </p:sp>
      <p:sp>
        <p:nvSpPr>
          <p:cNvPr id="53" name="角丸四角形 52"/>
          <p:cNvSpPr/>
          <p:nvPr/>
        </p:nvSpPr>
        <p:spPr bwMode="auto">
          <a:xfrm>
            <a:off x="4876800" y="2755900"/>
            <a:ext cx="3613477" cy="596900"/>
          </a:xfrm>
          <a:prstGeom prst="roundRect">
            <a:avLst>
              <a:gd name="adj" fmla="val 50000"/>
            </a:avLst>
          </a:prstGeom>
          <a:solidFill>
            <a:srgbClr val="6666FF">
              <a:alpha val="77000"/>
            </a:srgb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800" b="0" i="0" u="none" strike="noStrike" cap="none" normalizeH="0" baseline="0" dirty="0" smtClean="0">
                <a:ln>
                  <a:noFill/>
                </a:ln>
                <a:solidFill>
                  <a:schemeClr val="bg1"/>
                </a:solidFill>
                <a:effectLst/>
                <a:latin typeface="ＤＦＰ太丸ゴシック体"/>
                <a:ea typeface="ＤＦＰ太丸ゴシック体"/>
                <a:cs typeface="ＤＦＰ太丸ゴシック体"/>
              </a:rPr>
              <a:t>5</a:t>
            </a:r>
            <a:r>
              <a:rPr kumimoji="0" lang="ja-JP" altLang="en-US" sz="2800" b="0" i="0" u="none" strike="noStrike" cap="none" normalizeH="0" baseline="0" dirty="0" smtClean="0">
                <a:ln>
                  <a:noFill/>
                </a:ln>
                <a:solidFill>
                  <a:schemeClr val="bg1"/>
                </a:solidFill>
                <a:effectLst/>
                <a:latin typeface="ＤＦＰ太丸ゴシック体"/>
                <a:ea typeface="ＤＦＰ太丸ゴシック体"/>
                <a:cs typeface="ＤＦＰ太丸ゴシック体"/>
              </a:rPr>
              <a:t>つの重要な特徴</a:t>
            </a:r>
          </a:p>
        </p:txBody>
      </p:sp>
      <p:pic>
        <p:nvPicPr>
          <p:cNvPr id="10" name="図 9" descr="スクリーンショット 2013-09-16 13.26.2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122" y="1085119"/>
            <a:ext cx="2923278" cy="2431676"/>
          </a:xfrm>
          <a:prstGeom prst="rect">
            <a:avLst/>
          </a:prstGeom>
          <a:ln>
            <a:noFill/>
          </a:ln>
          <a:effectLst>
            <a:outerShdw blurRad="292100" dist="139700" dir="2700000" algn="tl" rotWithShape="0">
              <a:srgbClr val="333333">
                <a:alpha val="65000"/>
              </a:srgbClr>
            </a:outerShdw>
          </a:effectLst>
        </p:spPr>
      </p:pic>
      <p:sp>
        <p:nvSpPr>
          <p:cNvPr id="5" name="正方形/長方形 4"/>
          <p:cNvSpPr/>
          <p:nvPr/>
        </p:nvSpPr>
        <p:spPr>
          <a:xfrm>
            <a:off x="761902" y="3523020"/>
            <a:ext cx="2723823" cy="369332"/>
          </a:xfrm>
          <a:prstGeom prst="rect">
            <a:avLst/>
          </a:prstGeom>
        </p:spPr>
        <p:txBody>
          <a:bodyPr wrap="none">
            <a:spAutoFit/>
          </a:bodyPr>
          <a:lstStyle/>
          <a:p>
            <a:pPr algn="ctr"/>
            <a:r>
              <a:rPr lang="ja-JP" altLang="en-US" sz="1800" dirty="0">
                <a:solidFill>
                  <a:schemeClr val="tx1">
                    <a:lumMod val="85000"/>
                    <a:lumOff val="15000"/>
                  </a:schemeClr>
                </a:solidFill>
                <a:effectLst/>
                <a:latin typeface="ＤＦＰ太丸ゴシック体"/>
                <a:ea typeface="ＤＦＰ太丸ゴシック体"/>
                <a:cs typeface="ＤＦＰ太丸ゴシック体"/>
              </a:rPr>
              <a:t>米国国立標準技術</a:t>
            </a:r>
            <a:r>
              <a:rPr lang="ja-JP" altLang="en-US" sz="1800" dirty="0" smtClean="0">
                <a:solidFill>
                  <a:schemeClr val="tx1">
                    <a:lumMod val="85000"/>
                    <a:lumOff val="15000"/>
                  </a:schemeClr>
                </a:solidFill>
                <a:effectLst/>
                <a:latin typeface="ＤＦＰ太丸ゴシック体"/>
                <a:ea typeface="ＤＦＰ太丸ゴシック体"/>
                <a:cs typeface="ＤＦＰ太丸ゴシック体"/>
              </a:rPr>
              <a:t>研究所</a:t>
            </a:r>
            <a:endParaRPr lang="ja-JP" altLang="en-US" sz="800" dirty="0">
              <a:solidFill>
                <a:schemeClr val="tx1">
                  <a:lumMod val="85000"/>
                  <a:lumOff val="15000"/>
                </a:schemeClr>
              </a:solidFill>
              <a:effectLst/>
              <a:latin typeface="ＤＦＰ太丸ゴシック体"/>
              <a:ea typeface="ＤＦＰ太丸ゴシック体"/>
              <a:cs typeface="ＤＦＰ太丸ゴシック体"/>
            </a:endParaRPr>
          </a:p>
        </p:txBody>
      </p:sp>
      <p:sp>
        <p:nvSpPr>
          <p:cNvPr id="3" name="正方形/長方形 2"/>
          <p:cNvSpPr/>
          <p:nvPr/>
        </p:nvSpPr>
        <p:spPr>
          <a:xfrm>
            <a:off x="761902" y="5560708"/>
            <a:ext cx="7848698" cy="840092"/>
          </a:xfrm>
          <a:prstGeom prst="rect">
            <a:avLst/>
          </a:prstGeom>
          <a:solidFill>
            <a:srgbClr val="0000FF">
              <a:alpha val="70000"/>
            </a:srgbClr>
          </a:solidFill>
          <a:ln>
            <a:noFill/>
          </a:ln>
        </p:spPr>
        <p:style>
          <a:lnRef idx="2">
            <a:schemeClr val="dk1"/>
          </a:lnRef>
          <a:fillRef idx="1">
            <a:schemeClr val="lt1"/>
          </a:fillRef>
          <a:effectRef idx="0">
            <a:schemeClr val="dk1"/>
          </a:effectRef>
          <a:fontRef idx="minor">
            <a:schemeClr val="dk1"/>
          </a:fontRef>
        </p:style>
        <p:txBody>
          <a:bodyPr rtlCol="0" anchor="ctr"/>
          <a:lstStyle/>
          <a:p>
            <a:r>
              <a:rPr lang="ja-JP" altLang="en-US" sz="1200" dirty="0" smtClean="0">
                <a:solidFill>
                  <a:srgbClr val="FFFFFF"/>
                </a:solidFill>
                <a:latin typeface="ＭＳ Ｐゴシック"/>
                <a:ea typeface="ＭＳ Ｐゴシック"/>
                <a:cs typeface="ＭＳ Ｐゴシック"/>
              </a:rPr>
              <a:t>「クラウドコンピューティング</a:t>
            </a:r>
            <a:r>
              <a:rPr lang="ja-JP" altLang="en-US" sz="1200" dirty="0">
                <a:solidFill>
                  <a:srgbClr val="FFFFFF"/>
                </a:solidFill>
                <a:latin typeface="ＭＳ Ｐゴシック"/>
                <a:ea typeface="ＭＳ Ｐゴシック"/>
                <a:cs typeface="ＭＳ Ｐゴシック"/>
              </a:rPr>
              <a:t>とは、ネットワーク、サーバー、ストレージ、アプリケーション、サービスなどの構成可能なコンピューティングリソースの共用プールに対して、便利かつオンデマンドにアクセスでき、最小の管理労力またはサービスプロバイダ間の相互動作によって迅速に提供され利用できるという、モデルのひとつで</a:t>
            </a:r>
            <a:r>
              <a:rPr lang="ja-JP" altLang="en-US" sz="1200" dirty="0" smtClean="0">
                <a:solidFill>
                  <a:srgbClr val="FFFFFF"/>
                </a:solidFill>
                <a:latin typeface="ＭＳ Ｐゴシック"/>
                <a:ea typeface="ＭＳ Ｐゴシック"/>
                <a:cs typeface="ＭＳ Ｐゴシック"/>
              </a:rPr>
              <a:t>ある　</a:t>
            </a:r>
            <a:r>
              <a:rPr lang="en-US" altLang="ja-JP" sz="1200" dirty="0" smtClean="0">
                <a:solidFill>
                  <a:srgbClr val="FFFFFF"/>
                </a:solidFill>
                <a:latin typeface="ＭＳ Ｐゴシック"/>
                <a:ea typeface="ＭＳ Ｐゴシック"/>
                <a:cs typeface="ＭＳ Ｐゴシック"/>
              </a:rPr>
              <a:t>(NIST</a:t>
            </a:r>
            <a:r>
              <a:rPr lang="ja-JP" altLang="en-US" sz="1200" dirty="0" smtClean="0">
                <a:solidFill>
                  <a:srgbClr val="FFFFFF"/>
                </a:solidFill>
                <a:latin typeface="ＭＳ Ｐゴシック"/>
                <a:ea typeface="ＭＳ Ｐゴシック"/>
                <a:cs typeface="ＭＳ Ｐゴシック"/>
              </a:rPr>
              <a:t>の定義</a:t>
            </a:r>
            <a:r>
              <a:rPr lang="en-US" altLang="ja-JP" sz="1200" dirty="0" smtClean="0">
                <a:solidFill>
                  <a:srgbClr val="FFFFFF"/>
                </a:solidFill>
                <a:latin typeface="ＭＳ Ｐゴシック"/>
                <a:ea typeface="ＭＳ Ｐゴシック"/>
                <a:cs typeface="ＭＳ Ｐゴシック"/>
              </a:rPr>
              <a:t>)</a:t>
            </a:r>
            <a:r>
              <a:rPr lang="ja-JP" altLang="en-US" sz="1200" dirty="0" smtClean="0">
                <a:solidFill>
                  <a:srgbClr val="FFFFFF"/>
                </a:solidFill>
                <a:latin typeface="ＭＳ Ｐゴシック"/>
                <a:ea typeface="ＭＳ Ｐゴシック"/>
                <a:cs typeface="ＭＳ Ｐゴシック"/>
              </a:rPr>
              <a:t>」。</a:t>
            </a:r>
            <a:endParaRPr kumimoji="1" lang="ja-JP" altLang="en-US" sz="1200" dirty="0">
              <a:solidFill>
                <a:srgbClr val="FFFFFF"/>
              </a:solidFill>
              <a:effectLst/>
              <a:latin typeface="ＭＳ Ｐゴシック"/>
              <a:ea typeface="ＭＳ Ｐゴシック"/>
              <a:cs typeface="ＭＳ Ｐゴシック"/>
            </a:endParaRPr>
          </a:p>
        </p:txBody>
      </p:sp>
    </p:spTree>
    <p:extLst>
      <p:ext uri="{BB962C8B-B14F-4D97-AF65-F5344CB8AC3E}">
        <p14:creationId xmlns:p14="http://schemas.microsoft.com/office/powerpoint/2010/main" val="2558873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2" presetClass="entr" presetSubtype="8" fill="hold" grpId="0" nodeType="clickEffect">
                                  <p:stCondLst>
                                    <p:cond delay="0"/>
                                  </p:stCondLst>
                                  <p:childTnLst>
                                    <p:set>
                                      <p:cBhvr>
                                        <p:cTn id="13" dur="1" fill="hold">
                                          <p:stCondLst>
                                            <p:cond delay="0"/>
                                          </p:stCondLst>
                                        </p:cTn>
                                        <p:tgtEl>
                                          <p:spTgt spid="52"/>
                                        </p:tgtEl>
                                        <p:attrNameLst>
                                          <p:attrName>style.visibility</p:attrName>
                                        </p:attrNameLst>
                                      </p:cBhvr>
                                      <p:to>
                                        <p:strVal val="visible"/>
                                      </p:to>
                                    </p:set>
                                    <p:anim calcmode="lin" valueType="num">
                                      <p:cBhvr additive="base">
                                        <p:cTn id="14" dur="500"/>
                                        <p:tgtEl>
                                          <p:spTgt spid="52"/>
                                        </p:tgtEl>
                                        <p:attrNameLst>
                                          <p:attrName>ppt_x</p:attrName>
                                        </p:attrNameLst>
                                      </p:cBhvr>
                                      <p:tavLst>
                                        <p:tav tm="0">
                                          <p:val>
                                            <p:strVal val="#ppt_x-#ppt_w*1.125000"/>
                                          </p:val>
                                        </p:tav>
                                        <p:tav tm="100000">
                                          <p:val>
                                            <p:strVal val="#ppt_x"/>
                                          </p:val>
                                        </p:tav>
                                      </p:tavLst>
                                    </p:anim>
                                    <p:animEffect transition="in" filter="wipe(right)">
                                      <p:cBhvr>
                                        <p:cTn id="15" dur="500"/>
                                        <p:tgtEl>
                                          <p:spTgt spid="52"/>
                                        </p:tgtEl>
                                      </p:cBhvr>
                                    </p:animEffect>
                                  </p:childTnLst>
                                </p:cTn>
                              </p:par>
                              <p:par>
                                <p:cTn id="16" presetID="12" presetClass="entr" presetSubtype="8"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p:tgtEl>
                                          <p:spTgt spid="8"/>
                                        </p:tgtEl>
                                        <p:attrNameLst>
                                          <p:attrName>ppt_x</p:attrName>
                                        </p:attrNameLst>
                                      </p:cBhvr>
                                      <p:tavLst>
                                        <p:tav tm="0">
                                          <p:val>
                                            <p:strVal val="#ppt_x-#ppt_w*1.125000"/>
                                          </p:val>
                                        </p:tav>
                                        <p:tav tm="100000">
                                          <p:val>
                                            <p:strVal val="#ppt_x"/>
                                          </p:val>
                                        </p:tav>
                                      </p:tavLst>
                                    </p:anim>
                                    <p:animEffect transition="in" filter="wipe(right)">
                                      <p:cBhvr>
                                        <p:cTn id="19" dur="500"/>
                                        <p:tgtEl>
                                          <p:spTgt spid="8"/>
                                        </p:tgtEl>
                                      </p:cBhvr>
                                    </p:animEffect>
                                  </p:childTnLst>
                                </p:cTn>
                              </p:par>
                              <p:par>
                                <p:cTn id="20" presetID="12" presetClass="entr" presetSubtype="8" fill="hold" grpId="0" nodeType="withEffect">
                                  <p:stCondLst>
                                    <p:cond delay="0"/>
                                  </p:stCondLst>
                                  <p:childTnLst>
                                    <p:set>
                                      <p:cBhvr>
                                        <p:cTn id="21" dur="1" fill="hold">
                                          <p:stCondLst>
                                            <p:cond delay="0"/>
                                          </p:stCondLst>
                                        </p:cTn>
                                        <p:tgtEl>
                                          <p:spTgt spid="53"/>
                                        </p:tgtEl>
                                        <p:attrNameLst>
                                          <p:attrName>style.visibility</p:attrName>
                                        </p:attrNameLst>
                                      </p:cBhvr>
                                      <p:to>
                                        <p:strVal val="visible"/>
                                      </p:to>
                                    </p:set>
                                    <p:anim calcmode="lin" valueType="num">
                                      <p:cBhvr additive="base">
                                        <p:cTn id="22" dur="500"/>
                                        <p:tgtEl>
                                          <p:spTgt spid="53"/>
                                        </p:tgtEl>
                                        <p:attrNameLst>
                                          <p:attrName>ppt_x</p:attrName>
                                        </p:attrNameLst>
                                      </p:cBhvr>
                                      <p:tavLst>
                                        <p:tav tm="0">
                                          <p:val>
                                            <p:strVal val="#ppt_x-#ppt_w*1.125000"/>
                                          </p:val>
                                        </p:tav>
                                        <p:tav tm="100000">
                                          <p:val>
                                            <p:strVal val="#ppt_x"/>
                                          </p:val>
                                        </p:tav>
                                      </p:tavLst>
                                    </p:anim>
                                    <p:animEffect transition="in" filter="wipe(right)">
                                      <p:cBhvr>
                                        <p:cTn id="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2" grpId="0" animBg="1"/>
      <p:bldP spid="5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Rectangle 30"/>
          <p:cNvSpPr>
            <a:spLocks noGrp="1" noChangeArrowheads="1"/>
          </p:cNvSpPr>
          <p:nvPr>
            <p:ph type="title"/>
          </p:nvPr>
        </p:nvSpPr>
        <p:spPr/>
        <p:txBody>
          <a:bodyPr/>
          <a:lstStyle/>
          <a:p>
            <a:pPr eaLnBrk="1" hangingPunct="1"/>
            <a:r>
              <a:rPr lang="ja-JP" altLang="en-US" sz="2800" dirty="0" smtClean="0">
                <a:ea typeface="ＭＳ Ｐゴシック" charset="-128"/>
              </a:rPr>
              <a:t>クラウドの定義／サービス・モデル </a:t>
            </a:r>
            <a:r>
              <a:rPr lang="en-US" altLang="ja-JP" sz="2800" dirty="0" smtClean="0">
                <a:ea typeface="ＭＳ Ｐゴシック" charset="-128"/>
              </a:rPr>
              <a:t>(Service Model)</a:t>
            </a:r>
            <a:endParaRPr lang="ja-JP" altLang="en-US" sz="2800" dirty="0" smtClean="0">
              <a:ea typeface="ＭＳ Ｐゴシック" charset="-128"/>
            </a:endParaRPr>
          </a:p>
        </p:txBody>
      </p:sp>
      <p:grpSp>
        <p:nvGrpSpPr>
          <p:cNvPr id="71" name="グループ化 70"/>
          <p:cNvGrpSpPr/>
          <p:nvPr/>
        </p:nvGrpSpPr>
        <p:grpSpPr>
          <a:xfrm>
            <a:off x="381000" y="1388075"/>
            <a:ext cx="6278563" cy="3695700"/>
            <a:chOff x="381000" y="1714500"/>
            <a:chExt cx="6278563" cy="3695700"/>
          </a:xfrm>
        </p:grpSpPr>
        <p:sp>
          <p:nvSpPr>
            <p:cNvPr id="72" name="AutoShape 41"/>
            <p:cNvSpPr>
              <a:spLocks noChangeArrowheads="1"/>
            </p:cNvSpPr>
            <p:nvPr/>
          </p:nvSpPr>
          <p:spPr bwMode="auto">
            <a:xfrm>
              <a:off x="381000" y="1714500"/>
              <a:ext cx="6278563" cy="923925"/>
            </a:xfrm>
            <a:prstGeom prst="roundRect">
              <a:avLst>
                <a:gd name="adj" fmla="val 16667"/>
              </a:avLst>
            </a:prstGeom>
            <a:solidFill>
              <a:srgbClr val="3366FF"/>
            </a:solidFill>
            <a:ln>
              <a:headEnd/>
              <a:tailEnd/>
            </a:ln>
          </p:spPr>
          <p:style>
            <a:lnRef idx="0">
              <a:schemeClr val="accent3"/>
            </a:lnRef>
            <a:fillRef idx="3">
              <a:schemeClr val="accent3"/>
            </a:fillRef>
            <a:effectRef idx="3">
              <a:schemeClr val="accent3"/>
            </a:effectRef>
            <a:fontRef idx="minor">
              <a:schemeClr val="lt1"/>
            </a:fontRef>
          </p:style>
          <p:txBody>
            <a:bodyPr wrap="none" anchor="ctr"/>
            <a:lstStyle/>
            <a:p>
              <a:endParaRPr lang="ja-JP" altLang="en-US" sz="1200">
                <a:solidFill>
                  <a:srgbClr val="FFFFFF"/>
                </a:solidFill>
                <a:latin typeface="Arial Black"/>
                <a:ea typeface="ＤＦＰ太丸ゴシック体"/>
                <a:cs typeface="Arial Black"/>
              </a:endParaRPr>
            </a:p>
          </p:txBody>
        </p:sp>
        <p:sp>
          <p:nvSpPr>
            <p:cNvPr id="73" name="AutoShape 42"/>
            <p:cNvSpPr>
              <a:spLocks noChangeArrowheads="1"/>
            </p:cNvSpPr>
            <p:nvPr/>
          </p:nvSpPr>
          <p:spPr bwMode="auto">
            <a:xfrm>
              <a:off x="381000" y="2638425"/>
              <a:ext cx="6278563" cy="923925"/>
            </a:xfrm>
            <a:prstGeom prst="roundRect">
              <a:avLst>
                <a:gd name="adj" fmla="val 16667"/>
              </a:avLst>
            </a:prstGeom>
            <a:solidFill>
              <a:srgbClr val="0000FF"/>
            </a:solidFill>
            <a:ln>
              <a:headEnd/>
              <a:tailEnd/>
            </a:ln>
          </p:spPr>
          <p:style>
            <a:lnRef idx="0">
              <a:schemeClr val="accent3"/>
            </a:lnRef>
            <a:fillRef idx="3">
              <a:schemeClr val="accent3"/>
            </a:fillRef>
            <a:effectRef idx="3">
              <a:schemeClr val="accent3"/>
            </a:effectRef>
            <a:fontRef idx="minor">
              <a:schemeClr val="lt1"/>
            </a:fontRef>
          </p:style>
          <p:txBody>
            <a:bodyPr wrap="none" anchor="ctr"/>
            <a:lstStyle/>
            <a:p>
              <a:endParaRPr lang="ja-JP" altLang="en-US" sz="1200">
                <a:solidFill>
                  <a:srgbClr val="FFFFFF"/>
                </a:solidFill>
                <a:latin typeface="Arial Black"/>
                <a:ea typeface="ＤＦＰ太丸ゴシック体"/>
                <a:cs typeface="Arial Black"/>
              </a:endParaRPr>
            </a:p>
          </p:txBody>
        </p:sp>
        <p:sp>
          <p:nvSpPr>
            <p:cNvPr id="74" name="AutoShape 43"/>
            <p:cNvSpPr>
              <a:spLocks noChangeArrowheads="1"/>
            </p:cNvSpPr>
            <p:nvPr/>
          </p:nvSpPr>
          <p:spPr bwMode="auto">
            <a:xfrm>
              <a:off x="381000" y="3562350"/>
              <a:ext cx="6278563" cy="923925"/>
            </a:xfrm>
            <a:prstGeom prst="roundRect">
              <a:avLst>
                <a:gd name="adj" fmla="val 16667"/>
              </a:avLst>
            </a:prstGeom>
            <a:solidFill>
              <a:srgbClr val="000090"/>
            </a:solidFill>
            <a:ln>
              <a:headEnd/>
              <a:tailEnd/>
            </a:ln>
          </p:spPr>
          <p:style>
            <a:lnRef idx="0">
              <a:schemeClr val="accent3"/>
            </a:lnRef>
            <a:fillRef idx="3">
              <a:schemeClr val="accent3"/>
            </a:fillRef>
            <a:effectRef idx="3">
              <a:schemeClr val="accent3"/>
            </a:effectRef>
            <a:fontRef idx="minor">
              <a:schemeClr val="lt1"/>
            </a:fontRef>
          </p:style>
          <p:txBody>
            <a:bodyPr wrap="none" anchor="ctr"/>
            <a:lstStyle/>
            <a:p>
              <a:endParaRPr lang="ja-JP" altLang="en-US" sz="1200">
                <a:solidFill>
                  <a:srgbClr val="FFFFFF"/>
                </a:solidFill>
                <a:latin typeface="Arial Black"/>
                <a:ea typeface="ＤＦＰ太丸ゴシック体"/>
                <a:cs typeface="Arial Black"/>
              </a:endParaRPr>
            </a:p>
          </p:txBody>
        </p:sp>
        <p:sp>
          <p:nvSpPr>
            <p:cNvPr id="75" name="AutoShape 44"/>
            <p:cNvSpPr>
              <a:spLocks noChangeArrowheads="1"/>
            </p:cNvSpPr>
            <p:nvPr/>
          </p:nvSpPr>
          <p:spPr bwMode="auto">
            <a:xfrm>
              <a:off x="381000" y="4486275"/>
              <a:ext cx="6278563" cy="923925"/>
            </a:xfrm>
            <a:prstGeom prst="roundRect">
              <a:avLst>
                <a:gd name="adj" fmla="val 16667"/>
              </a:avLst>
            </a:prstGeom>
            <a:solidFill>
              <a:srgbClr val="800000"/>
            </a:solidFill>
            <a:ln>
              <a:headEnd/>
              <a:tailEnd/>
            </a:ln>
          </p:spPr>
          <p:style>
            <a:lnRef idx="0">
              <a:schemeClr val="accent3"/>
            </a:lnRef>
            <a:fillRef idx="3">
              <a:schemeClr val="accent3"/>
            </a:fillRef>
            <a:effectRef idx="3">
              <a:schemeClr val="accent3"/>
            </a:effectRef>
            <a:fontRef idx="minor">
              <a:schemeClr val="lt1"/>
            </a:fontRef>
          </p:style>
          <p:txBody>
            <a:bodyPr wrap="none" anchor="ctr"/>
            <a:lstStyle/>
            <a:p>
              <a:endParaRPr lang="ja-JP" altLang="en-US" sz="1200">
                <a:solidFill>
                  <a:srgbClr val="FFFFFF"/>
                </a:solidFill>
                <a:effectLst/>
                <a:latin typeface="Arial Black"/>
                <a:ea typeface="ＤＦＰ太丸ゴシック体"/>
                <a:cs typeface="Arial Black"/>
              </a:endParaRPr>
            </a:p>
          </p:txBody>
        </p:sp>
        <p:sp>
          <p:nvSpPr>
            <p:cNvPr id="76" name="Text Box 45"/>
            <p:cNvSpPr txBox="1">
              <a:spLocks noChangeArrowheads="1"/>
            </p:cNvSpPr>
            <p:nvPr/>
          </p:nvSpPr>
          <p:spPr bwMode="auto">
            <a:xfrm>
              <a:off x="457200" y="2006600"/>
              <a:ext cx="1826141" cy="338554"/>
            </a:xfrm>
            <a:prstGeom prst="rect">
              <a:avLst/>
            </a:prstGeom>
            <a:noFill/>
            <a:ln w="9525">
              <a:noFill/>
              <a:miter lim="800000"/>
              <a:headEnd/>
              <a:tailEnd/>
            </a:ln>
          </p:spPr>
          <p:txBody>
            <a:bodyPr wrap="none">
              <a:spAutoFit/>
            </a:bodyPr>
            <a:lstStyle/>
            <a:p>
              <a:r>
                <a:rPr lang="ja-JP" altLang="en-US" sz="1600" dirty="0">
                  <a:solidFill>
                    <a:schemeClr val="bg1"/>
                  </a:solidFill>
                  <a:effectLst/>
                  <a:latin typeface="Arial Black"/>
                  <a:ea typeface="ＤＦＰ太丸ゴシック体"/>
                  <a:cs typeface="Arial Black"/>
                </a:rPr>
                <a:t>アプリケーション</a:t>
              </a:r>
            </a:p>
          </p:txBody>
        </p:sp>
        <p:sp>
          <p:nvSpPr>
            <p:cNvPr id="77" name="Text Box 46"/>
            <p:cNvSpPr txBox="1">
              <a:spLocks noChangeArrowheads="1"/>
            </p:cNvSpPr>
            <p:nvPr/>
          </p:nvSpPr>
          <p:spPr bwMode="auto">
            <a:xfrm>
              <a:off x="520700" y="2931110"/>
              <a:ext cx="1415772" cy="338554"/>
            </a:xfrm>
            <a:prstGeom prst="rect">
              <a:avLst/>
            </a:prstGeom>
            <a:noFill/>
            <a:ln w="9525">
              <a:noFill/>
              <a:miter lim="800000"/>
              <a:headEnd/>
              <a:tailEnd/>
            </a:ln>
          </p:spPr>
          <p:txBody>
            <a:bodyPr wrap="none">
              <a:spAutoFit/>
            </a:bodyPr>
            <a:lstStyle/>
            <a:p>
              <a:r>
                <a:rPr lang="ja-JP" altLang="en-US" sz="1600" dirty="0">
                  <a:solidFill>
                    <a:schemeClr val="bg1"/>
                  </a:solidFill>
                  <a:effectLst/>
                  <a:latin typeface="Arial Black"/>
                  <a:ea typeface="ＤＦＰ太丸ゴシック体"/>
                  <a:cs typeface="Arial Black"/>
                </a:rPr>
                <a:t>ミドルウェア</a:t>
              </a:r>
            </a:p>
          </p:txBody>
        </p:sp>
        <p:sp>
          <p:nvSpPr>
            <p:cNvPr id="78" name="Text Box 47"/>
            <p:cNvSpPr txBox="1">
              <a:spLocks noChangeArrowheads="1"/>
            </p:cNvSpPr>
            <p:nvPr/>
          </p:nvSpPr>
          <p:spPr bwMode="auto">
            <a:xfrm>
              <a:off x="457200" y="3745035"/>
              <a:ext cx="1826141" cy="584776"/>
            </a:xfrm>
            <a:prstGeom prst="rect">
              <a:avLst/>
            </a:prstGeom>
            <a:noFill/>
            <a:ln w="9525">
              <a:noFill/>
              <a:miter lim="800000"/>
              <a:headEnd/>
              <a:tailEnd/>
            </a:ln>
          </p:spPr>
          <p:txBody>
            <a:bodyPr wrap="none">
              <a:spAutoFit/>
            </a:bodyPr>
            <a:lstStyle/>
            <a:p>
              <a:r>
                <a:rPr lang="ja-JP" altLang="en-US" sz="1600" dirty="0" smtClean="0">
                  <a:solidFill>
                    <a:schemeClr val="bg1"/>
                  </a:solidFill>
                  <a:effectLst/>
                  <a:latin typeface="Arial Black"/>
                  <a:ea typeface="ＤＦＰ太丸ゴシック体"/>
                  <a:cs typeface="Arial Black"/>
                </a:rPr>
                <a:t>オペレーティング</a:t>
              </a:r>
            </a:p>
            <a:p>
              <a:r>
                <a:rPr lang="ja-JP" altLang="en-US" sz="1600" dirty="0" smtClean="0">
                  <a:solidFill>
                    <a:schemeClr val="bg1"/>
                  </a:solidFill>
                  <a:effectLst/>
                  <a:latin typeface="Arial Black"/>
                  <a:ea typeface="ＤＦＰ太丸ゴシック体"/>
                  <a:cs typeface="Arial Black"/>
                </a:rPr>
                <a:t>システム</a:t>
              </a:r>
              <a:endParaRPr lang="en-US" altLang="ja-JP" sz="1600" dirty="0">
                <a:solidFill>
                  <a:schemeClr val="bg1"/>
                </a:solidFill>
                <a:effectLst/>
                <a:latin typeface="Arial Black"/>
                <a:ea typeface="ＤＦＰ太丸ゴシック体"/>
                <a:cs typeface="Arial Black"/>
              </a:endParaRPr>
            </a:p>
          </p:txBody>
        </p:sp>
        <p:sp>
          <p:nvSpPr>
            <p:cNvPr id="79" name="Text Box 48"/>
            <p:cNvSpPr txBox="1">
              <a:spLocks noChangeArrowheads="1"/>
            </p:cNvSpPr>
            <p:nvPr/>
          </p:nvSpPr>
          <p:spPr bwMode="auto">
            <a:xfrm>
              <a:off x="520700" y="4778960"/>
              <a:ext cx="1415772" cy="338554"/>
            </a:xfrm>
            <a:prstGeom prst="rect">
              <a:avLst/>
            </a:prstGeom>
            <a:noFill/>
            <a:ln w="9525">
              <a:noFill/>
              <a:miter lim="800000"/>
              <a:headEnd/>
              <a:tailEnd/>
            </a:ln>
          </p:spPr>
          <p:txBody>
            <a:bodyPr wrap="none">
              <a:spAutoFit/>
            </a:bodyPr>
            <a:lstStyle/>
            <a:p>
              <a:r>
                <a:rPr lang="ja-JP" altLang="en-US" sz="1600" dirty="0">
                  <a:solidFill>
                    <a:schemeClr val="bg1"/>
                  </a:solidFill>
                  <a:effectLst/>
                  <a:latin typeface="Arial Black"/>
                  <a:ea typeface="ＤＦＰ太丸ゴシック体"/>
                  <a:cs typeface="Arial Black"/>
                </a:rPr>
                <a:t>ハードウェア</a:t>
              </a:r>
            </a:p>
          </p:txBody>
        </p:sp>
      </p:grpSp>
      <p:grpSp>
        <p:nvGrpSpPr>
          <p:cNvPr id="11" name="グループ化 10"/>
          <p:cNvGrpSpPr/>
          <p:nvPr/>
        </p:nvGrpSpPr>
        <p:grpSpPr>
          <a:xfrm>
            <a:off x="3659187" y="2398409"/>
            <a:ext cx="1233299" cy="2609165"/>
            <a:chOff x="3659187" y="2398409"/>
            <a:chExt cx="1233299" cy="2609165"/>
          </a:xfrm>
        </p:grpSpPr>
        <p:sp>
          <p:nvSpPr>
            <p:cNvPr id="81" name="AutoShape 50"/>
            <p:cNvSpPr>
              <a:spLocks noChangeArrowheads="1"/>
            </p:cNvSpPr>
            <p:nvPr/>
          </p:nvSpPr>
          <p:spPr bwMode="auto">
            <a:xfrm>
              <a:off x="3659187" y="2398409"/>
              <a:ext cx="1233299" cy="2609165"/>
            </a:xfrm>
            <a:prstGeom prst="roundRect">
              <a:avLst>
                <a:gd name="adj" fmla="val 16667"/>
              </a:avLst>
            </a:prstGeom>
            <a:ln>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ltLang="ja-JP" sz="2800" dirty="0" smtClean="0">
                <a:solidFill>
                  <a:srgbClr val="FFFFFF"/>
                </a:solidFill>
                <a:latin typeface="Arial Black"/>
                <a:ea typeface="ＤＦＰ太丸ゴシック体"/>
                <a:cs typeface="Arial Black"/>
              </a:endParaRPr>
            </a:p>
            <a:p>
              <a:pPr algn="ctr">
                <a:defRPr/>
              </a:pPr>
              <a:r>
                <a:rPr lang="en-US" altLang="ja-JP" sz="2800" dirty="0" err="1" smtClean="0">
                  <a:solidFill>
                    <a:srgbClr val="FFFFFF"/>
                  </a:solidFill>
                  <a:latin typeface="Arial Black"/>
                  <a:ea typeface="ＤＦＰ太丸ゴシック体"/>
                  <a:cs typeface="Arial Black"/>
                </a:rPr>
                <a:t>PaaS</a:t>
              </a:r>
              <a:endParaRPr lang="en-US" altLang="ja-JP" sz="2800" dirty="0" smtClean="0">
                <a:solidFill>
                  <a:srgbClr val="FFFFFF"/>
                </a:solidFill>
                <a:latin typeface="Arial Black"/>
                <a:ea typeface="ＤＦＰ太丸ゴシック体"/>
                <a:cs typeface="Arial Black"/>
              </a:endParaRPr>
            </a:p>
            <a:p>
              <a:pPr algn="ctr">
                <a:defRPr/>
              </a:pPr>
              <a:endParaRPr lang="en-US" altLang="ja-JP" sz="2800" dirty="0">
                <a:solidFill>
                  <a:srgbClr val="FFFFFF"/>
                </a:solidFill>
                <a:latin typeface="Arial Black"/>
                <a:ea typeface="ＤＦＰ太丸ゴシック体"/>
                <a:cs typeface="Arial Black"/>
              </a:endParaRPr>
            </a:p>
            <a:p>
              <a:pPr algn="ctr">
                <a:defRPr/>
              </a:pPr>
              <a:endParaRPr lang="en-US" altLang="ja-JP" sz="2800" dirty="0" smtClean="0">
                <a:solidFill>
                  <a:srgbClr val="FFFFFF"/>
                </a:solidFill>
                <a:latin typeface="Arial Black"/>
                <a:ea typeface="ＤＦＰ太丸ゴシック体"/>
                <a:cs typeface="Arial Black"/>
              </a:endParaRPr>
            </a:p>
            <a:p>
              <a:pPr algn="ctr">
                <a:defRPr/>
              </a:pPr>
              <a:endParaRPr lang="en-US" altLang="ja-JP" sz="2800" dirty="0">
                <a:solidFill>
                  <a:srgbClr val="FFFFFF"/>
                </a:solidFill>
                <a:latin typeface="Arial Black"/>
                <a:ea typeface="ＤＦＰ太丸ゴシック体"/>
                <a:cs typeface="Arial Black"/>
              </a:endParaRPr>
            </a:p>
            <a:p>
              <a:pPr algn="ctr">
                <a:defRPr/>
              </a:pPr>
              <a:endParaRPr lang="en-US" altLang="ja-JP" sz="2800" dirty="0">
                <a:solidFill>
                  <a:srgbClr val="FFFFFF"/>
                </a:solidFill>
                <a:latin typeface="Arial Black"/>
                <a:ea typeface="ＤＦＰ太丸ゴシック体"/>
                <a:cs typeface="Arial Black"/>
              </a:endParaRPr>
            </a:p>
            <a:p>
              <a:pPr algn="ctr">
                <a:defRPr/>
              </a:pPr>
              <a:endParaRPr lang="en-US" altLang="ja-JP" sz="2800" dirty="0">
                <a:solidFill>
                  <a:srgbClr val="FFFFFF"/>
                </a:solidFill>
                <a:latin typeface="Arial Black"/>
                <a:ea typeface="ＤＦＰ太丸ゴシック体"/>
                <a:cs typeface="Arial Black"/>
              </a:endParaRPr>
            </a:p>
          </p:txBody>
        </p:sp>
        <p:sp>
          <p:nvSpPr>
            <p:cNvPr id="83" name="Text Box 65"/>
            <p:cNvSpPr txBox="1">
              <a:spLocks noChangeArrowheads="1"/>
            </p:cNvSpPr>
            <p:nvPr/>
          </p:nvSpPr>
          <p:spPr bwMode="auto">
            <a:xfrm>
              <a:off x="3682999" y="3174667"/>
              <a:ext cx="1185674" cy="430887"/>
            </a:xfrm>
            <a:prstGeom prst="rect">
              <a:avLst/>
            </a:prstGeom>
            <a:noFill/>
            <a:ln w="9525">
              <a:noFill/>
              <a:miter lim="800000"/>
              <a:headEnd/>
              <a:tailEnd/>
            </a:ln>
          </p:spPr>
          <p:txBody>
            <a:bodyPr wrap="square">
              <a:spAutoFit/>
            </a:bodyPr>
            <a:lstStyle/>
            <a:p>
              <a:pPr algn="ctr"/>
              <a:r>
                <a:rPr lang="en-US" altLang="ja-JP" sz="1100" dirty="0">
                  <a:solidFill>
                    <a:srgbClr val="FFFFFF"/>
                  </a:solidFill>
                  <a:latin typeface="Arial Black"/>
                  <a:ea typeface="ＤＦＰ太丸ゴシック体"/>
                  <a:cs typeface="Arial Black"/>
                </a:rPr>
                <a:t>Platform </a:t>
              </a:r>
              <a:endParaRPr lang="en-US" altLang="ja-JP" sz="1100" dirty="0" smtClean="0">
                <a:solidFill>
                  <a:srgbClr val="FFFFFF"/>
                </a:solidFill>
                <a:latin typeface="Arial Black"/>
                <a:ea typeface="ＤＦＰ太丸ゴシック体"/>
                <a:cs typeface="Arial Black"/>
              </a:endParaRPr>
            </a:p>
            <a:p>
              <a:pPr algn="ctr"/>
              <a:r>
                <a:rPr lang="en-US" altLang="ja-JP" sz="1100" dirty="0" smtClean="0">
                  <a:solidFill>
                    <a:srgbClr val="FFFFFF"/>
                  </a:solidFill>
                  <a:latin typeface="Arial Black"/>
                  <a:ea typeface="ＤＦＰ太丸ゴシック体"/>
                  <a:cs typeface="Arial Black"/>
                </a:rPr>
                <a:t>as </a:t>
              </a:r>
              <a:r>
                <a:rPr lang="en-US" altLang="ja-JP" sz="1100" dirty="0">
                  <a:solidFill>
                    <a:srgbClr val="FFFFFF"/>
                  </a:solidFill>
                  <a:latin typeface="Arial Black"/>
                  <a:ea typeface="ＤＦＰ太丸ゴシック体"/>
                  <a:cs typeface="Arial Black"/>
                </a:rPr>
                <a:t>a Service</a:t>
              </a:r>
            </a:p>
          </p:txBody>
        </p:sp>
      </p:grpSp>
      <p:grpSp>
        <p:nvGrpSpPr>
          <p:cNvPr id="12" name="グループ化 11"/>
          <p:cNvGrpSpPr/>
          <p:nvPr/>
        </p:nvGrpSpPr>
        <p:grpSpPr>
          <a:xfrm>
            <a:off x="4953000" y="4233748"/>
            <a:ext cx="1365961" cy="771877"/>
            <a:chOff x="4953000" y="3309999"/>
            <a:chExt cx="1365961" cy="1697575"/>
          </a:xfrm>
        </p:grpSpPr>
        <p:sp>
          <p:nvSpPr>
            <p:cNvPr id="85" name="AutoShape 51"/>
            <p:cNvSpPr>
              <a:spLocks noChangeArrowheads="1"/>
            </p:cNvSpPr>
            <p:nvPr/>
          </p:nvSpPr>
          <p:spPr bwMode="auto">
            <a:xfrm>
              <a:off x="5027613" y="3309999"/>
              <a:ext cx="1220787" cy="1697575"/>
            </a:xfrm>
            <a:prstGeom prst="roundRect">
              <a:avLst>
                <a:gd name="adj" fmla="val 16667"/>
              </a:avLst>
            </a:prstGeom>
            <a:gradFill>
              <a:gsLst>
                <a:gs pos="0">
                  <a:srgbClr val="008000"/>
                </a:gs>
                <a:gs pos="80000">
                  <a:srgbClr val="008000"/>
                </a:gs>
                <a:gs pos="100000">
                  <a:srgbClr val="008000"/>
                </a:gs>
              </a:gsLst>
            </a:gradFill>
            <a:ln>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lgn="ctr">
                <a:lnSpc>
                  <a:spcPts val="2800"/>
                </a:lnSpc>
                <a:defRPr/>
              </a:pPr>
              <a:r>
                <a:rPr lang="en-US" altLang="ja-JP" sz="2800" dirty="0" err="1" smtClean="0">
                  <a:solidFill>
                    <a:srgbClr val="FFFFFF"/>
                  </a:solidFill>
                  <a:latin typeface="Arial Black"/>
                  <a:ea typeface="ＤＦＰ太丸ゴシック体"/>
                  <a:cs typeface="Arial Black"/>
                </a:rPr>
                <a:t>IaaS</a:t>
              </a:r>
              <a:endParaRPr lang="en-US" altLang="ja-JP" sz="2800" dirty="0" smtClean="0">
                <a:solidFill>
                  <a:srgbClr val="FFFFFF"/>
                </a:solidFill>
                <a:latin typeface="Arial Black"/>
                <a:ea typeface="ＤＦＰ太丸ゴシック体"/>
                <a:cs typeface="Arial Black"/>
              </a:endParaRPr>
            </a:p>
            <a:p>
              <a:pPr algn="ctr">
                <a:lnSpc>
                  <a:spcPts val="2800"/>
                </a:lnSpc>
                <a:defRPr/>
              </a:pPr>
              <a:endParaRPr lang="en-US" altLang="ja-JP" sz="2800" dirty="0">
                <a:solidFill>
                  <a:srgbClr val="FFFFFF"/>
                </a:solidFill>
                <a:latin typeface="Arial Black"/>
                <a:ea typeface="ＤＦＰ太丸ゴシック体"/>
                <a:cs typeface="Arial Black"/>
              </a:endParaRPr>
            </a:p>
          </p:txBody>
        </p:sp>
        <p:sp>
          <p:nvSpPr>
            <p:cNvPr id="87" name="Text Box 66"/>
            <p:cNvSpPr txBox="1">
              <a:spLocks noChangeArrowheads="1"/>
            </p:cNvSpPr>
            <p:nvPr/>
          </p:nvSpPr>
          <p:spPr bwMode="auto">
            <a:xfrm>
              <a:off x="4953000" y="4054076"/>
              <a:ext cx="1365961" cy="947643"/>
            </a:xfrm>
            <a:prstGeom prst="rect">
              <a:avLst/>
            </a:prstGeom>
            <a:noFill/>
            <a:ln w="9525">
              <a:noFill/>
              <a:miter lim="800000"/>
              <a:headEnd/>
              <a:tailEnd/>
            </a:ln>
          </p:spPr>
          <p:txBody>
            <a:bodyPr wrap="square">
              <a:spAutoFit/>
            </a:bodyPr>
            <a:lstStyle/>
            <a:p>
              <a:pPr algn="ctr"/>
              <a:r>
                <a:rPr lang="en-US" altLang="ja-JP" sz="1100" dirty="0">
                  <a:solidFill>
                    <a:srgbClr val="FFFFFF"/>
                  </a:solidFill>
                  <a:latin typeface="Arial Black"/>
                  <a:ea typeface="ＤＦＰ太丸ゴシック体"/>
                  <a:cs typeface="Arial Black"/>
                </a:rPr>
                <a:t>Infrastructure </a:t>
              </a:r>
              <a:endParaRPr lang="en-US" altLang="ja-JP" sz="1100" dirty="0" smtClean="0">
                <a:solidFill>
                  <a:srgbClr val="FFFFFF"/>
                </a:solidFill>
                <a:latin typeface="Arial Black"/>
                <a:ea typeface="ＤＦＰ太丸ゴシック体"/>
                <a:cs typeface="Arial Black"/>
              </a:endParaRPr>
            </a:p>
            <a:p>
              <a:pPr algn="ctr"/>
              <a:r>
                <a:rPr lang="en-US" altLang="ja-JP" sz="1100" dirty="0" smtClean="0">
                  <a:solidFill>
                    <a:srgbClr val="FFFFFF"/>
                  </a:solidFill>
                  <a:latin typeface="Arial Black"/>
                  <a:ea typeface="ＤＦＰ太丸ゴシック体"/>
                  <a:cs typeface="Arial Black"/>
                </a:rPr>
                <a:t>as </a:t>
              </a:r>
              <a:r>
                <a:rPr lang="en-US" altLang="ja-JP" sz="1100" dirty="0">
                  <a:solidFill>
                    <a:srgbClr val="FFFFFF"/>
                  </a:solidFill>
                  <a:latin typeface="Arial Black"/>
                  <a:ea typeface="ＤＦＰ太丸ゴシック体"/>
                  <a:cs typeface="Arial Black"/>
                </a:rPr>
                <a:t>a Service</a:t>
              </a:r>
            </a:p>
          </p:txBody>
        </p:sp>
      </p:grpSp>
      <p:grpSp>
        <p:nvGrpSpPr>
          <p:cNvPr id="10" name="グループ化 9"/>
          <p:cNvGrpSpPr/>
          <p:nvPr/>
        </p:nvGrpSpPr>
        <p:grpSpPr>
          <a:xfrm>
            <a:off x="2285998" y="1464274"/>
            <a:ext cx="1233300" cy="3543301"/>
            <a:chOff x="2285998" y="1464274"/>
            <a:chExt cx="1233300" cy="3543301"/>
          </a:xfrm>
        </p:grpSpPr>
        <p:sp>
          <p:nvSpPr>
            <p:cNvPr id="92" name="AutoShape 49"/>
            <p:cNvSpPr>
              <a:spLocks noChangeArrowheads="1"/>
            </p:cNvSpPr>
            <p:nvPr/>
          </p:nvSpPr>
          <p:spPr bwMode="auto">
            <a:xfrm>
              <a:off x="2285999" y="1464274"/>
              <a:ext cx="1233299" cy="3543301"/>
            </a:xfrm>
            <a:prstGeom prst="roundRect">
              <a:avLst>
                <a:gd name="adj" fmla="val 16667"/>
              </a:avLst>
            </a:prstGeom>
            <a:gradFill>
              <a:gsLst>
                <a:gs pos="0">
                  <a:srgbClr val="FF9900"/>
                </a:gs>
                <a:gs pos="80000">
                  <a:srgbClr val="FF9900"/>
                </a:gs>
                <a:gs pos="100000">
                  <a:srgbClr val="FF9900"/>
                </a:gs>
              </a:gsLst>
            </a:gradFill>
            <a:ln>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ltLang="ja-JP" sz="2400" dirty="0">
                <a:solidFill>
                  <a:srgbClr val="FFFFFF"/>
                </a:solidFill>
                <a:latin typeface="Arial Black"/>
                <a:ea typeface="ＤＦＰ太丸ゴシック体"/>
                <a:cs typeface="Arial Black"/>
              </a:endParaRPr>
            </a:p>
            <a:p>
              <a:pPr algn="ctr">
                <a:defRPr/>
              </a:pPr>
              <a:endParaRPr lang="en-US" altLang="ja-JP" sz="2400" dirty="0">
                <a:solidFill>
                  <a:srgbClr val="FFFFFF"/>
                </a:solidFill>
                <a:latin typeface="Arial Black"/>
                <a:ea typeface="ＤＦＰ太丸ゴシック体"/>
                <a:cs typeface="Arial Black"/>
              </a:endParaRPr>
            </a:p>
            <a:p>
              <a:pPr algn="ctr">
                <a:defRPr/>
              </a:pPr>
              <a:endParaRPr lang="en-US" altLang="ja-JP" sz="2400" dirty="0">
                <a:solidFill>
                  <a:srgbClr val="FFFFFF"/>
                </a:solidFill>
                <a:latin typeface="Arial Black"/>
                <a:ea typeface="ＤＦＰ太丸ゴシック体"/>
                <a:cs typeface="Arial Black"/>
              </a:endParaRPr>
            </a:p>
          </p:txBody>
        </p:sp>
        <p:sp>
          <p:nvSpPr>
            <p:cNvPr id="90" name="Text Box 64"/>
            <p:cNvSpPr txBox="1">
              <a:spLocks noChangeArrowheads="1"/>
            </p:cNvSpPr>
            <p:nvPr/>
          </p:nvSpPr>
          <p:spPr bwMode="auto">
            <a:xfrm>
              <a:off x="2285998" y="2136799"/>
              <a:ext cx="1233299" cy="430887"/>
            </a:xfrm>
            <a:prstGeom prst="rect">
              <a:avLst/>
            </a:prstGeom>
            <a:noFill/>
            <a:ln w="9525">
              <a:noFill/>
              <a:miter lim="800000"/>
              <a:headEnd/>
              <a:tailEnd/>
            </a:ln>
          </p:spPr>
          <p:txBody>
            <a:bodyPr wrap="square">
              <a:spAutoFit/>
            </a:bodyPr>
            <a:lstStyle/>
            <a:p>
              <a:pPr algn="ctr"/>
              <a:r>
                <a:rPr lang="en-US" altLang="ja-JP" sz="1100" dirty="0">
                  <a:solidFill>
                    <a:srgbClr val="FFFFFF"/>
                  </a:solidFill>
                  <a:latin typeface="Arial Black"/>
                  <a:ea typeface="ＤＦＰ太丸ゴシック体"/>
                  <a:cs typeface="Arial Black"/>
                </a:rPr>
                <a:t>Software </a:t>
              </a:r>
              <a:endParaRPr lang="en-US" altLang="ja-JP" sz="1100" dirty="0" smtClean="0">
                <a:solidFill>
                  <a:srgbClr val="FFFFFF"/>
                </a:solidFill>
                <a:latin typeface="Arial Black"/>
                <a:ea typeface="ＤＦＰ太丸ゴシック体"/>
                <a:cs typeface="Arial Black"/>
              </a:endParaRPr>
            </a:p>
            <a:p>
              <a:pPr algn="ctr"/>
              <a:r>
                <a:rPr lang="en-US" altLang="ja-JP" sz="1100" dirty="0" smtClean="0">
                  <a:solidFill>
                    <a:srgbClr val="FFFFFF"/>
                  </a:solidFill>
                  <a:latin typeface="Arial Black"/>
                  <a:ea typeface="ＤＦＰ太丸ゴシック体"/>
                  <a:cs typeface="Arial Black"/>
                </a:rPr>
                <a:t>as </a:t>
              </a:r>
              <a:r>
                <a:rPr lang="en-US" altLang="ja-JP" sz="1100" dirty="0">
                  <a:solidFill>
                    <a:srgbClr val="FFFFFF"/>
                  </a:solidFill>
                  <a:latin typeface="Arial Black"/>
                  <a:ea typeface="ＤＦＰ太丸ゴシック体"/>
                  <a:cs typeface="Arial Black"/>
                </a:rPr>
                <a:t>a Service</a:t>
              </a:r>
            </a:p>
          </p:txBody>
        </p:sp>
        <p:sp>
          <p:nvSpPr>
            <p:cNvPr id="91" name="正方形/長方形 90"/>
            <p:cNvSpPr/>
            <p:nvPr/>
          </p:nvSpPr>
          <p:spPr>
            <a:xfrm>
              <a:off x="2311505" y="1583309"/>
              <a:ext cx="1182285" cy="523220"/>
            </a:xfrm>
            <a:prstGeom prst="rect">
              <a:avLst/>
            </a:prstGeom>
          </p:spPr>
          <p:txBody>
            <a:bodyPr wrap="none">
              <a:spAutoFit/>
            </a:bodyPr>
            <a:lstStyle/>
            <a:p>
              <a:pPr lvl="0" algn="ctr">
                <a:defRPr/>
              </a:pPr>
              <a:r>
                <a:rPr lang="en-US" altLang="ja-JP" sz="2800" dirty="0" err="1">
                  <a:solidFill>
                    <a:srgbClr val="FFFFFF"/>
                  </a:solidFill>
                  <a:latin typeface="Arial Black"/>
                  <a:ea typeface="ＤＦＰ太丸ゴシック体"/>
                  <a:cs typeface="Arial Black"/>
                </a:rPr>
                <a:t>SaaS</a:t>
              </a:r>
              <a:endParaRPr lang="en-US" altLang="ja-JP" sz="2800" dirty="0">
                <a:solidFill>
                  <a:srgbClr val="FFFFFF"/>
                </a:solidFill>
                <a:latin typeface="Arial Black"/>
                <a:ea typeface="ＤＦＰ太丸ゴシック体"/>
                <a:cs typeface="Arial Black"/>
              </a:endParaRPr>
            </a:p>
          </p:txBody>
        </p:sp>
      </p:grpSp>
      <p:grpSp>
        <p:nvGrpSpPr>
          <p:cNvPr id="13" name="グループ化 12"/>
          <p:cNvGrpSpPr/>
          <p:nvPr/>
        </p:nvGrpSpPr>
        <p:grpSpPr>
          <a:xfrm>
            <a:off x="2285013" y="5257800"/>
            <a:ext cx="1235269" cy="1088427"/>
            <a:chOff x="2285013" y="5257800"/>
            <a:chExt cx="1235269" cy="1088427"/>
          </a:xfrm>
        </p:grpSpPr>
        <p:sp>
          <p:nvSpPr>
            <p:cNvPr id="8" name="ホームベース 7"/>
            <p:cNvSpPr/>
            <p:nvPr/>
          </p:nvSpPr>
          <p:spPr bwMode="auto">
            <a:xfrm rot="16200000">
              <a:off x="2358434" y="5184379"/>
              <a:ext cx="1088427" cy="1235269"/>
            </a:xfrm>
            <a:prstGeom prst="homePlate">
              <a:avLst>
                <a:gd name="adj" fmla="val 26664"/>
              </a:avLst>
            </a:prstGeom>
            <a:solidFill>
              <a:srgbClr val="FF99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Arial" charset="0"/>
                <a:ea typeface="HG丸ｺﾞｼｯｸM-PRO" pitchFamily="50" charset="-128"/>
              </a:endParaRPr>
            </a:p>
          </p:txBody>
        </p:sp>
        <p:sp>
          <p:nvSpPr>
            <p:cNvPr id="9" name="テキスト ボックス 8"/>
            <p:cNvSpPr txBox="1"/>
            <p:nvPr/>
          </p:nvSpPr>
          <p:spPr>
            <a:xfrm>
              <a:off x="2363190" y="5562600"/>
              <a:ext cx="1078916" cy="646331"/>
            </a:xfrm>
            <a:prstGeom prst="rect">
              <a:avLst/>
            </a:prstGeom>
            <a:noFill/>
          </p:spPr>
          <p:txBody>
            <a:bodyPr wrap="none" rtlCol="0">
              <a:spAutoFit/>
            </a:bodyPr>
            <a:lstStyle/>
            <a:p>
              <a:pPr algn="ctr"/>
              <a:r>
                <a:rPr kumimoji="1" lang="en-US" altLang="ja-JP" sz="1200" dirty="0" smtClean="0">
                  <a:solidFill>
                    <a:schemeClr val="bg1"/>
                  </a:solidFill>
                </a:rPr>
                <a:t>Salesfoce.com</a:t>
              </a:r>
            </a:p>
            <a:p>
              <a:pPr algn="ctr"/>
              <a:r>
                <a:rPr lang="en-US" altLang="ja-JP" sz="1200" dirty="0" smtClean="0">
                  <a:solidFill>
                    <a:schemeClr val="bg1"/>
                  </a:solidFill>
                </a:rPr>
                <a:t>Google Apps</a:t>
              </a:r>
            </a:p>
            <a:p>
              <a:pPr algn="ctr"/>
              <a:r>
                <a:rPr lang="en-US" altLang="ja-JP" sz="1200" dirty="0" smtClean="0">
                  <a:solidFill>
                    <a:schemeClr val="bg1"/>
                  </a:solidFill>
                </a:rPr>
                <a:t>Office 365</a:t>
              </a:r>
              <a:endParaRPr kumimoji="1" lang="ja-JP" altLang="en-US" sz="1200" dirty="0">
                <a:solidFill>
                  <a:schemeClr val="bg1"/>
                </a:solidFill>
              </a:endParaRPr>
            </a:p>
          </p:txBody>
        </p:sp>
      </p:grpSp>
      <p:grpSp>
        <p:nvGrpSpPr>
          <p:cNvPr id="14" name="グループ化 13"/>
          <p:cNvGrpSpPr/>
          <p:nvPr/>
        </p:nvGrpSpPr>
        <p:grpSpPr>
          <a:xfrm>
            <a:off x="3658827" y="5257798"/>
            <a:ext cx="1235269" cy="1088427"/>
            <a:chOff x="3658827" y="5257798"/>
            <a:chExt cx="1235269" cy="1088427"/>
          </a:xfrm>
        </p:grpSpPr>
        <p:sp>
          <p:nvSpPr>
            <p:cNvPr id="100" name="ホームベース 99"/>
            <p:cNvSpPr/>
            <p:nvPr/>
          </p:nvSpPr>
          <p:spPr bwMode="auto">
            <a:xfrm rot="16200000">
              <a:off x="3732248" y="5184377"/>
              <a:ext cx="1088427" cy="1235269"/>
            </a:xfrm>
            <a:prstGeom prst="homePlate">
              <a:avLst>
                <a:gd name="adj" fmla="val 26664"/>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Arial" charset="0"/>
                <a:ea typeface="HG丸ｺﾞｼｯｸM-PRO" pitchFamily="50" charset="-128"/>
              </a:endParaRPr>
            </a:p>
          </p:txBody>
        </p:sp>
        <p:sp>
          <p:nvSpPr>
            <p:cNvPr id="101" name="テキスト ボックス 100"/>
            <p:cNvSpPr txBox="1"/>
            <p:nvPr/>
          </p:nvSpPr>
          <p:spPr>
            <a:xfrm>
              <a:off x="3690404" y="5562599"/>
              <a:ext cx="1172116" cy="646331"/>
            </a:xfrm>
            <a:prstGeom prst="rect">
              <a:avLst/>
            </a:prstGeom>
            <a:noFill/>
          </p:spPr>
          <p:txBody>
            <a:bodyPr wrap="none" rtlCol="0">
              <a:spAutoFit/>
            </a:bodyPr>
            <a:lstStyle/>
            <a:p>
              <a:pPr algn="ctr"/>
              <a:r>
                <a:rPr lang="en-US" altLang="ja-JP" sz="1200" dirty="0" smtClean="0">
                  <a:solidFill>
                    <a:schemeClr val="bg1"/>
                  </a:solidFill>
                </a:rPr>
                <a:t>Windows Azure</a:t>
              </a:r>
            </a:p>
            <a:p>
              <a:pPr algn="ctr"/>
              <a:r>
                <a:rPr kumimoji="1" lang="en-US" altLang="ja-JP" sz="1200" dirty="0" err="1" smtClean="0">
                  <a:solidFill>
                    <a:schemeClr val="bg1"/>
                  </a:solidFill>
                </a:rPr>
                <a:t>Force.com</a:t>
              </a:r>
              <a:endParaRPr kumimoji="1" lang="en-US" altLang="ja-JP" sz="1200" dirty="0" smtClean="0">
                <a:solidFill>
                  <a:schemeClr val="bg1"/>
                </a:solidFill>
              </a:endParaRPr>
            </a:p>
            <a:p>
              <a:pPr algn="ctr"/>
              <a:r>
                <a:rPr lang="en-US" altLang="ja-JP" sz="1200" dirty="0" smtClean="0">
                  <a:solidFill>
                    <a:schemeClr val="bg1"/>
                  </a:solidFill>
                </a:rPr>
                <a:t>Google App En</a:t>
              </a:r>
              <a:endParaRPr kumimoji="1" lang="ja-JP" altLang="en-US" sz="1200" dirty="0">
                <a:solidFill>
                  <a:schemeClr val="bg1"/>
                </a:solidFill>
              </a:endParaRPr>
            </a:p>
          </p:txBody>
        </p:sp>
      </p:grpSp>
      <p:grpSp>
        <p:nvGrpSpPr>
          <p:cNvPr id="15" name="グループ化 14"/>
          <p:cNvGrpSpPr/>
          <p:nvPr/>
        </p:nvGrpSpPr>
        <p:grpSpPr>
          <a:xfrm>
            <a:off x="5033516" y="5257800"/>
            <a:ext cx="1235269" cy="1088427"/>
            <a:chOff x="5033516" y="5257800"/>
            <a:chExt cx="1235269" cy="1088427"/>
          </a:xfrm>
        </p:grpSpPr>
        <p:sp>
          <p:nvSpPr>
            <p:cNvPr id="102" name="ホームベース 101"/>
            <p:cNvSpPr/>
            <p:nvPr/>
          </p:nvSpPr>
          <p:spPr bwMode="auto">
            <a:xfrm rot="16200000">
              <a:off x="5106937" y="5184379"/>
              <a:ext cx="1088427" cy="1235269"/>
            </a:xfrm>
            <a:prstGeom prst="homePlate">
              <a:avLst>
                <a:gd name="adj" fmla="val 26664"/>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Arial" charset="0"/>
                <a:ea typeface="HG丸ｺﾞｼｯｸM-PRO" pitchFamily="50" charset="-128"/>
              </a:endParaRPr>
            </a:p>
          </p:txBody>
        </p:sp>
        <p:sp>
          <p:nvSpPr>
            <p:cNvPr id="103" name="テキスト ボックス 102"/>
            <p:cNvSpPr txBox="1"/>
            <p:nvPr/>
          </p:nvSpPr>
          <p:spPr>
            <a:xfrm>
              <a:off x="5053987" y="5577703"/>
              <a:ext cx="1146468" cy="646331"/>
            </a:xfrm>
            <a:prstGeom prst="rect">
              <a:avLst/>
            </a:prstGeom>
            <a:noFill/>
          </p:spPr>
          <p:txBody>
            <a:bodyPr wrap="none" rtlCol="0">
              <a:spAutoFit/>
            </a:bodyPr>
            <a:lstStyle/>
            <a:p>
              <a:pPr algn="ctr"/>
              <a:r>
                <a:rPr lang="en-US" altLang="ja-JP" sz="1200" dirty="0" smtClean="0">
                  <a:solidFill>
                    <a:schemeClr val="bg1"/>
                  </a:solidFill>
                </a:rPr>
                <a:t>Amazon EC2</a:t>
              </a:r>
            </a:p>
            <a:p>
              <a:pPr algn="ctr"/>
              <a:r>
                <a:rPr kumimoji="1" lang="en-US" altLang="ja-JP" sz="1200" dirty="0" smtClean="0">
                  <a:solidFill>
                    <a:schemeClr val="bg1"/>
                  </a:solidFill>
                </a:rPr>
                <a:t>IIJ GIO Cloud</a:t>
              </a:r>
            </a:p>
            <a:p>
              <a:pPr algn="ctr"/>
              <a:r>
                <a:rPr lang="en-US" altLang="ja-JP" sz="1200" dirty="0" smtClean="0">
                  <a:solidFill>
                    <a:schemeClr val="bg1"/>
                  </a:solidFill>
                </a:rPr>
                <a:t>Google Storage</a:t>
              </a:r>
              <a:endParaRPr kumimoji="1" lang="ja-JP" altLang="en-US" sz="1200" dirty="0">
                <a:solidFill>
                  <a:schemeClr val="bg1"/>
                </a:solidFill>
              </a:endParaRPr>
            </a:p>
          </p:txBody>
        </p:sp>
      </p:grpSp>
      <p:grpSp>
        <p:nvGrpSpPr>
          <p:cNvPr id="3" name="図形グループ 2"/>
          <p:cNvGrpSpPr/>
          <p:nvPr/>
        </p:nvGrpSpPr>
        <p:grpSpPr>
          <a:xfrm>
            <a:off x="3666426" y="1249863"/>
            <a:ext cx="5242624" cy="1136833"/>
            <a:chOff x="3666426" y="1249863"/>
            <a:chExt cx="5242624" cy="1136833"/>
          </a:xfrm>
        </p:grpSpPr>
        <p:sp>
          <p:nvSpPr>
            <p:cNvPr id="7" name="ホームベース 6"/>
            <p:cNvSpPr/>
            <p:nvPr/>
          </p:nvSpPr>
          <p:spPr bwMode="auto">
            <a:xfrm>
              <a:off x="3666426" y="1583309"/>
              <a:ext cx="4085336" cy="435420"/>
            </a:xfrm>
            <a:prstGeom prst="homePlate">
              <a:avLst/>
            </a:prstGeom>
            <a:solidFill>
              <a:srgbClr val="FF99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000" b="0" i="0" u="none" strike="noStrike" cap="none" normalizeH="0" baseline="0" dirty="0" smtClean="0">
                  <a:ln>
                    <a:noFill/>
                  </a:ln>
                  <a:solidFill>
                    <a:schemeClr val="bg1"/>
                  </a:solidFill>
                  <a:effectLst/>
                  <a:latin typeface="ＤＦＰ太丸ゴシック体"/>
                  <a:ea typeface="ＤＦＰ太丸ゴシック体"/>
                  <a:cs typeface="ＤＦＰ太丸ゴシック体"/>
                </a:rPr>
                <a:t>アプリケーション</a:t>
              </a:r>
            </a:p>
          </p:txBody>
        </p:sp>
        <p:pic>
          <p:nvPicPr>
            <p:cNvPr id="27655" name="Picture 8" descr="j0433942"/>
            <p:cNvPicPr>
              <a:picLocks noChangeAspect="1" noChangeArrowheads="1"/>
            </p:cNvPicPr>
            <p:nvPr/>
          </p:nvPicPr>
          <p:blipFill>
            <a:blip r:embed="rId3"/>
            <a:srcRect/>
            <a:stretch>
              <a:fillRect/>
            </a:stretch>
          </p:blipFill>
          <p:spPr bwMode="auto">
            <a:xfrm>
              <a:off x="7824787" y="1249863"/>
              <a:ext cx="1084263" cy="1084263"/>
            </a:xfrm>
            <a:prstGeom prst="rect">
              <a:avLst/>
            </a:prstGeom>
            <a:noFill/>
            <a:ln w="9525">
              <a:noFill/>
              <a:miter lim="800000"/>
              <a:headEnd/>
              <a:tailEnd/>
            </a:ln>
          </p:spPr>
        </p:pic>
        <p:sp>
          <p:nvSpPr>
            <p:cNvPr id="2" name="テキスト ボックス 1"/>
            <p:cNvSpPr txBox="1"/>
            <p:nvPr/>
          </p:nvSpPr>
          <p:spPr>
            <a:xfrm>
              <a:off x="6742439" y="2140475"/>
              <a:ext cx="1082348" cy="246221"/>
            </a:xfrm>
            <a:prstGeom prst="rect">
              <a:avLst/>
            </a:prstGeom>
            <a:noFill/>
          </p:spPr>
          <p:txBody>
            <a:bodyPr wrap="none" rtlCol="0">
              <a:spAutoFit/>
            </a:bodyPr>
            <a:lstStyle/>
            <a:p>
              <a:pPr algn="r"/>
              <a:r>
                <a:rPr kumimoji="1" lang="ja-JP" altLang="en-US" sz="1000" dirty="0" smtClean="0">
                  <a:solidFill>
                    <a:srgbClr val="3366FF"/>
                  </a:solidFill>
                  <a:latin typeface="ＤＦＰ太丸ゴシック体"/>
                  <a:ea typeface="ＤＦＰ太丸ゴシック体"/>
                  <a:cs typeface="ＤＦＰ太丸ゴシック体"/>
                </a:rPr>
                <a:t>エンドユーザー</a:t>
              </a:r>
              <a:endParaRPr kumimoji="1" lang="ja-JP" altLang="en-US" sz="1000" dirty="0">
                <a:solidFill>
                  <a:srgbClr val="3366FF"/>
                </a:solidFill>
                <a:latin typeface="ＤＦＰ太丸ゴシック体"/>
                <a:ea typeface="ＤＦＰ太丸ゴシック体"/>
                <a:cs typeface="ＤＦＰ太丸ゴシック体"/>
              </a:endParaRPr>
            </a:p>
          </p:txBody>
        </p:sp>
      </p:grpSp>
      <p:grpSp>
        <p:nvGrpSpPr>
          <p:cNvPr id="4" name="図形グループ 3"/>
          <p:cNvGrpSpPr/>
          <p:nvPr/>
        </p:nvGrpSpPr>
        <p:grpSpPr>
          <a:xfrm>
            <a:off x="4975924" y="2224687"/>
            <a:ext cx="3860101" cy="1211590"/>
            <a:chOff x="4975924" y="2224687"/>
            <a:chExt cx="3860101" cy="1211590"/>
          </a:xfrm>
        </p:grpSpPr>
        <p:pic>
          <p:nvPicPr>
            <p:cNvPr id="27654" name="Picture 7" descr="j0433941"/>
            <p:cNvPicPr>
              <a:picLocks noChangeAspect="1" noChangeArrowheads="1"/>
            </p:cNvPicPr>
            <p:nvPr/>
          </p:nvPicPr>
          <p:blipFill>
            <a:blip r:embed="rId4"/>
            <a:srcRect/>
            <a:stretch>
              <a:fillRect/>
            </a:stretch>
          </p:blipFill>
          <p:spPr bwMode="auto">
            <a:xfrm flipH="1">
              <a:off x="7824787" y="2224687"/>
              <a:ext cx="1011238" cy="1011238"/>
            </a:xfrm>
            <a:prstGeom prst="rect">
              <a:avLst/>
            </a:prstGeom>
            <a:noFill/>
            <a:ln w="9525">
              <a:noFill/>
              <a:miter lim="800000"/>
              <a:headEnd/>
              <a:tailEnd/>
            </a:ln>
          </p:spPr>
        </p:pic>
        <p:sp>
          <p:nvSpPr>
            <p:cNvPr id="95" name="ホームベース 94"/>
            <p:cNvSpPr/>
            <p:nvPr/>
          </p:nvSpPr>
          <p:spPr bwMode="auto">
            <a:xfrm>
              <a:off x="4975924" y="2556252"/>
              <a:ext cx="2775838" cy="435420"/>
            </a:xfrm>
            <a:prstGeom prst="homePlate">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000" b="0" i="0" u="none" strike="noStrike" cap="none" normalizeH="0" baseline="0" dirty="0" smtClean="0">
                  <a:ln>
                    <a:noFill/>
                  </a:ln>
                  <a:solidFill>
                    <a:schemeClr val="bg1"/>
                  </a:solidFill>
                  <a:effectLst/>
                  <a:latin typeface="Arial Black"/>
                  <a:ea typeface="ＤＦＰ太丸ゴシック体"/>
                  <a:cs typeface="Arial Black"/>
                </a:rPr>
                <a:t>ミドルウェア</a:t>
              </a:r>
            </a:p>
          </p:txBody>
        </p:sp>
        <p:sp>
          <p:nvSpPr>
            <p:cNvPr id="42" name="テキスト ボックス 41"/>
            <p:cNvSpPr txBox="1"/>
            <p:nvPr/>
          </p:nvSpPr>
          <p:spPr>
            <a:xfrm>
              <a:off x="6638012" y="3036167"/>
              <a:ext cx="1210588" cy="400110"/>
            </a:xfrm>
            <a:prstGeom prst="rect">
              <a:avLst/>
            </a:prstGeom>
            <a:noFill/>
          </p:spPr>
          <p:txBody>
            <a:bodyPr wrap="none" rtlCol="0">
              <a:spAutoFit/>
            </a:bodyPr>
            <a:lstStyle/>
            <a:p>
              <a:pPr algn="r"/>
              <a:r>
                <a:rPr kumimoji="1" lang="ja-JP" altLang="en-US" sz="1000" dirty="0" smtClean="0">
                  <a:solidFill>
                    <a:srgbClr val="0000FF"/>
                  </a:solidFill>
                  <a:latin typeface="Arial Black"/>
                  <a:ea typeface="ＤＦＰ太丸ゴシック体"/>
                  <a:cs typeface="Arial Black"/>
                </a:rPr>
                <a:t>アプリケーション</a:t>
              </a:r>
              <a:endParaRPr kumimoji="1" lang="en-US" altLang="ja-JP" sz="1000" dirty="0" smtClean="0">
                <a:solidFill>
                  <a:srgbClr val="0000FF"/>
                </a:solidFill>
                <a:latin typeface="Arial Black"/>
                <a:ea typeface="ＤＦＰ太丸ゴシック体"/>
                <a:cs typeface="Arial Black"/>
              </a:endParaRPr>
            </a:p>
            <a:p>
              <a:pPr algn="r"/>
              <a:r>
                <a:rPr lang="ja-JP" altLang="en-US" sz="1000" dirty="0" smtClean="0">
                  <a:solidFill>
                    <a:srgbClr val="0000FF"/>
                  </a:solidFill>
                  <a:latin typeface="Arial Black"/>
                  <a:ea typeface="ＤＦＰ太丸ゴシック体"/>
                  <a:cs typeface="Arial Black"/>
                </a:rPr>
                <a:t>開発者</a:t>
              </a:r>
              <a:endParaRPr kumimoji="1" lang="ja-JP" altLang="en-US" sz="1000" dirty="0">
                <a:solidFill>
                  <a:srgbClr val="0000FF"/>
                </a:solidFill>
                <a:latin typeface="Arial Black"/>
                <a:ea typeface="ＤＦＰ太丸ゴシック体"/>
                <a:cs typeface="Arial Black"/>
              </a:endParaRPr>
            </a:p>
          </p:txBody>
        </p:sp>
      </p:grpSp>
      <p:grpSp>
        <p:nvGrpSpPr>
          <p:cNvPr id="5" name="図形グループ 4"/>
          <p:cNvGrpSpPr/>
          <p:nvPr/>
        </p:nvGrpSpPr>
        <p:grpSpPr>
          <a:xfrm>
            <a:off x="6363843" y="4042146"/>
            <a:ext cx="2472182" cy="1215653"/>
            <a:chOff x="6363843" y="4042146"/>
            <a:chExt cx="2472182" cy="1215653"/>
          </a:xfrm>
        </p:grpSpPr>
        <p:sp>
          <p:nvSpPr>
            <p:cNvPr id="96" name="ホームベース 95"/>
            <p:cNvSpPr/>
            <p:nvPr/>
          </p:nvSpPr>
          <p:spPr bwMode="auto">
            <a:xfrm>
              <a:off x="6363843" y="4402709"/>
              <a:ext cx="1387919" cy="435420"/>
            </a:xfrm>
            <a:prstGeom prst="homePlate">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Arial Black"/>
                  <a:ea typeface="ＤＦＰ太丸ゴシック体"/>
                  <a:cs typeface="Arial Black"/>
                </a:rPr>
                <a:t>仮想マシン</a:t>
              </a:r>
            </a:p>
          </p:txBody>
        </p:sp>
        <p:pic>
          <p:nvPicPr>
            <p:cNvPr id="97" name="Picture 7" descr="j0433941"/>
            <p:cNvPicPr>
              <a:picLocks noChangeAspect="1" noChangeArrowheads="1"/>
            </p:cNvPicPr>
            <p:nvPr/>
          </p:nvPicPr>
          <p:blipFill>
            <a:blip r:embed="rId4"/>
            <a:srcRect/>
            <a:stretch>
              <a:fillRect/>
            </a:stretch>
          </p:blipFill>
          <p:spPr bwMode="auto">
            <a:xfrm flipH="1">
              <a:off x="7824787" y="4042146"/>
              <a:ext cx="1011238" cy="1011238"/>
            </a:xfrm>
            <a:prstGeom prst="rect">
              <a:avLst/>
            </a:prstGeom>
            <a:noFill/>
            <a:ln w="9525">
              <a:noFill/>
              <a:miter lim="800000"/>
              <a:headEnd/>
              <a:tailEnd/>
            </a:ln>
          </p:spPr>
        </p:pic>
        <p:sp>
          <p:nvSpPr>
            <p:cNvPr id="43" name="テキスト ボックス 42"/>
            <p:cNvSpPr txBox="1"/>
            <p:nvPr/>
          </p:nvSpPr>
          <p:spPr>
            <a:xfrm>
              <a:off x="6870680" y="4857689"/>
              <a:ext cx="954107" cy="400110"/>
            </a:xfrm>
            <a:prstGeom prst="rect">
              <a:avLst/>
            </a:prstGeom>
            <a:noFill/>
          </p:spPr>
          <p:txBody>
            <a:bodyPr wrap="none" rtlCol="0">
              <a:spAutoFit/>
            </a:bodyPr>
            <a:lstStyle/>
            <a:p>
              <a:pPr algn="r"/>
              <a:r>
                <a:rPr kumimoji="1" lang="ja-JP" altLang="en-US" sz="1000" dirty="0" smtClean="0">
                  <a:solidFill>
                    <a:srgbClr val="800000"/>
                  </a:solidFill>
                  <a:latin typeface="Arial Black"/>
                  <a:ea typeface="ＤＦＰ太丸ゴシック体"/>
                  <a:cs typeface="Arial Black"/>
                </a:rPr>
                <a:t>システム</a:t>
              </a:r>
              <a:endParaRPr kumimoji="1" lang="en-US" altLang="ja-JP" sz="1000" dirty="0" smtClean="0">
                <a:solidFill>
                  <a:srgbClr val="800000"/>
                </a:solidFill>
                <a:latin typeface="Arial Black"/>
                <a:ea typeface="ＤＦＰ太丸ゴシック体"/>
                <a:cs typeface="Arial Black"/>
              </a:endParaRPr>
            </a:p>
            <a:p>
              <a:pPr algn="r"/>
              <a:r>
                <a:rPr lang="ja-JP" altLang="en-US" sz="1000" dirty="0" smtClean="0">
                  <a:solidFill>
                    <a:srgbClr val="800000"/>
                  </a:solidFill>
                  <a:latin typeface="Arial Black"/>
                  <a:ea typeface="ＤＦＰ太丸ゴシック体"/>
                  <a:cs typeface="Arial Black"/>
                </a:rPr>
                <a:t>アーキテクト</a:t>
              </a:r>
              <a:endParaRPr kumimoji="1" lang="ja-JP" altLang="en-US" sz="1000" dirty="0">
                <a:solidFill>
                  <a:srgbClr val="800000"/>
                </a:solidFill>
                <a:latin typeface="Arial Black"/>
                <a:ea typeface="ＤＦＰ太丸ゴシック体"/>
                <a:cs typeface="Arial Black"/>
              </a:endParaRPr>
            </a:p>
          </p:txBody>
        </p:sp>
      </p:grpSp>
    </p:spTree>
    <p:extLst>
      <p:ext uri="{BB962C8B-B14F-4D97-AF65-F5344CB8AC3E}">
        <p14:creationId xmlns:p14="http://schemas.microsoft.com/office/powerpoint/2010/main" val="3916867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500" fill="hold"/>
                                        <p:tgtEl>
                                          <p:spTgt spid="71"/>
                                        </p:tgtEl>
                                        <p:attrNameLst>
                                          <p:attrName>ppt_x</p:attrName>
                                        </p:attrNameLst>
                                      </p:cBhvr>
                                      <p:tavLst>
                                        <p:tav tm="0">
                                          <p:val>
                                            <p:strVal val="0-#ppt_w/2"/>
                                          </p:val>
                                        </p:tav>
                                        <p:tav tm="100000">
                                          <p:val>
                                            <p:strVal val="#ppt_x"/>
                                          </p:val>
                                        </p:tav>
                                      </p:tavLst>
                                    </p:anim>
                                    <p:anim calcmode="lin" valueType="num">
                                      <p:cBhvr additive="base">
                                        <p:cTn id="8" dur="5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80">
                                          <p:stCondLst>
                                            <p:cond delay="0"/>
                                          </p:stCondLst>
                                        </p:cTn>
                                        <p:tgtEl>
                                          <p:spTgt spid="10"/>
                                        </p:tgtEl>
                                      </p:cBhvr>
                                    </p:animEffect>
                                    <p:anim calcmode="lin" valueType="num">
                                      <p:cBhvr>
                                        <p:cTn id="1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9" dur="26">
                                          <p:stCondLst>
                                            <p:cond delay="650"/>
                                          </p:stCondLst>
                                        </p:cTn>
                                        <p:tgtEl>
                                          <p:spTgt spid="10"/>
                                        </p:tgtEl>
                                      </p:cBhvr>
                                      <p:to x="100000" y="60000"/>
                                    </p:animScale>
                                    <p:animScale>
                                      <p:cBhvr>
                                        <p:cTn id="20" dur="166" decel="50000">
                                          <p:stCondLst>
                                            <p:cond delay="676"/>
                                          </p:stCondLst>
                                        </p:cTn>
                                        <p:tgtEl>
                                          <p:spTgt spid="10"/>
                                        </p:tgtEl>
                                      </p:cBhvr>
                                      <p:to x="100000" y="100000"/>
                                    </p:animScale>
                                    <p:animScale>
                                      <p:cBhvr>
                                        <p:cTn id="21" dur="26">
                                          <p:stCondLst>
                                            <p:cond delay="1312"/>
                                          </p:stCondLst>
                                        </p:cTn>
                                        <p:tgtEl>
                                          <p:spTgt spid="10"/>
                                        </p:tgtEl>
                                      </p:cBhvr>
                                      <p:to x="100000" y="80000"/>
                                    </p:animScale>
                                    <p:animScale>
                                      <p:cBhvr>
                                        <p:cTn id="22" dur="166" decel="50000">
                                          <p:stCondLst>
                                            <p:cond delay="1338"/>
                                          </p:stCondLst>
                                        </p:cTn>
                                        <p:tgtEl>
                                          <p:spTgt spid="10"/>
                                        </p:tgtEl>
                                      </p:cBhvr>
                                      <p:to x="100000" y="100000"/>
                                    </p:animScale>
                                    <p:animScale>
                                      <p:cBhvr>
                                        <p:cTn id="23" dur="26">
                                          <p:stCondLst>
                                            <p:cond delay="1642"/>
                                          </p:stCondLst>
                                        </p:cTn>
                                        <p:tgtEl>
                                          <p:spTgt spid="10"/>
                                        </p:tgtEl>
                                      </p:cBhvr>
                                      <p:to x="100000" y="90000"/>
                                    </p:animScale>
                                    <p:animScale>
                                      <p:cBhvr>
                                        <p:cTn id="24" dur="166" decel="50000">
                                          <p:stCondLst>
                                            <p:cond delay="1668"/>
                                          </p:stCondLst>
                                        </p:cTn>
                                        <p:tgtEl>
                                          <p:spTgt spid="10"/>
                                        </p:tgtEl>
                                      </p:cBhvr>
                                      <p:to x="100000" y="100000"/>
                                    </p:animScale>
                                    <p:animScale>
                                      <p:cBhvr>
                                        <p:cTn id="25" dur="26">
                                          <p:stCondLst>
                                            <p:cond delay="1808"/>
                                          </p:stCondLst>
                                        </p:cTn>
                                        <p:tgtEl>
                                          <p:spTgt spid="10"/>
                                        </p:tgtEl>
                                      </p:cBhvr>
                                      <p:to x="100000" y="95000"/>
                                    </p:animScale>
                                    <p:animScale>
                                      <p:cBhvr>
                                        <p:cTn id="26" dur="166" decel="50000">
                                          <p:stCondLst>
                                            <p:cond delay="1834"/>
                                          </p:stCondLst>
                                        </p:cTn>
                                        <p:tgtEl>
                                          <p:spTgt spid="10"/>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80">
                                          <p:stCondLst>
                                            <p:cond delay="0"/>
                                          </p:stCondLst>
                                        </p:cTn>
                                        <p:tgtEl>
                                          <p:spTgt spid="11"/>
                                        </p:tgtEl>
                                      </p:cBhvr>
                                    </p:animEffect>
                                    <p:anim calcmode="lin" valueType="num">
                                      <p:cBhvr>
                                        <p:cTn id="3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7" dur="26">
                                          <p:stCondLst>
                                            <p:cond delay="650"/>
                                          </p:stCondLst>
                                        </p:cTn>
                                        <p:tgtEl>
                                          <p:spTgt spid="11"/>
                                        </p:tgtEl>
                                      </p:cBhvr>
                                      <p:to x="100000" y="60000"/>
                                    </p:animScale>
                                    <p:animScale>
                                      <p:cBhvr>
                                        <p:cTn id="38" dur="166" decel="50000">
                                          <p:stCondLst>
                                            <p:cond delay="676"/>
                                          </p:stCondLst>
                                        </p:cTn>
                                        <p:tgtEl>
                                          <p:spTgt spid="11"/>
                                        </p:tgtEl>
                                      </p:cBhvr>
                                      <p:to x="100000" y="100000"/>
                                    </p:animScale>
                                    <p:animScale>
                                      <p:cBhvr>
                                        <p:cTn id="39" dur="26">
                                          <p:stCondLst>
                                            <p:cond delay="1312"/>
                                          </p:stCondLst>
                                        </p:cTn>
                                        <p:tgtEl>
                                          <p:spTgt spid="11"/>
                                        </p:tgtEl>
                                      </p:cBhvr>
                                      <p:to x="100000" y="80000"/>
                                    </p:animScale>
                                    <p:animScale>
                                      <p:cBhvr>
                                        <p:cTn id="40" dur="166" decel="50000">
                                          <p:stCondLst>
                                            <p:cond delay="1338"/>
                                          </p:stCondLst>
                                        </p:cTn>
                                        <p:tgtEl>
                                          <p:spTgt spid="11"/>
                                        </p:tgtEl>
                                      </p:cBhvr>
                                      <p:to x="100000" y="100000"/>
                                    </p:animScale>
                                    <p:animScale>
                                      <p:cBhvr>
                                        <p:cTn id="41" dur="26">
                                          <p:stCondLst>
                                            <p:cond delay="1642"/>
                                          </p:stCondLst>
                                        </p:cTn>
                                        <p:tgtEl>
                                          <p:spTgt spid="11"/>
                                        </p:tgtEl>
                                      </p:cBhvr>
                                      <p:to x="100000" y="90000"/>
                                    </p:animScale>
                                    <p:animScale>
                                      <p:cBhvr>
                                        <p:cTn id="42" dur="166" decel="50000">
                                          <p:stCondLst>
                                            <p:cond delay="1668"/>
                                          </p:stCondLst>
                                        </p:cTn>
                                        <p:tgtEl>
                                          <p:spTgt spid="11"/>
                                        </p:tgtEl>
                                      </p:cBhvr>
                                      <p:to x="100000" y="100000"/>
                                    </p:animScale>
                                    <p:animScale>
                                      <p:cBhvr>
                                        <p:cTn id="43" dur="26">
                                          <p:stCondLst>
                                            <p:cond delay="1808"/>
                                          </p:stCondLst>
                                        </p:cTn>
                                        <p:tgtEl>
                                          <p:spTgt spid="11"/>
                                        </p:tgtEl>
                                      </p:cBhvr>
                                      <p:to x="100000" y="95000"/>
                                    </p:animScale>
                                    <p:animScale>
                                      <p:cBhvr>
                                        <p:cTn id="44" dur="166" decel="50000">
                                          <p:stCondLst>
                                            <p:cond delay="1834"/>
                                          </p:stCondLst>
                                        </p:cTn>
                                        <p:tgtEl>
                                          <p:spTgt spid="11"/>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80">
                                          <p:stCondLst>
                                            <p:cond delay="0"/>
                                          </p:stCondLst>
                                        </p:cTn>
                                        <p:tgtEl>
                                          <p:spTgt spid="12"/>
                                        </p:tgtEl>
                                      </p:cBhvr>
                                    </p:animEffect>
                                    <p:anim calcmode="lin" valueType="num">
                                      <p:cBhvr>
                                        <p:cTn id="50"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55" dur="26">
                                          <p:stCondLst>
                                            <p:cond delay="650"/>
                                          </p:stCondLst>
                                        </p:cTn>
                                        <p:tgtEl>
                                          <p:spTgt spid="12"/>
                                        </p:tgtEl>
                                      </p:cBhvr>
                                      <p:to x="100000" y="60000"/>
                                    </p:animScale>
                                    <p:animScale>
                                      <p:cBhvr>
                                        <p:cTn id="56" dur="166" decel="50000">
                                          <p:stCondLst>
                                            <p:cond delay="676"/>
                                          </p:stCondLst>
                                        </p:cTn>
                                        <p:tgtEl>
                                          <p:spTgt spid="12"/>
                                        </p:tgtEl>
                                      </p:cBhvr>
                                      <p:to x="100000" y="100000"/>
                                    </p:animScale>
                                    <p:animScale>
                                      <p:cBhvr>
                                        <p:cTn id="57" dur="26">
                                          <p:stCondLst>
                                            <p:cond delay="1312"/>
                                          </p:stCondLst>
                                        </p:cTn>
                                        <p:tgtEl>
                                          <p:spTgt spid="12"/>
                                        </p:tgtEl>
                                      </p:cBhvr>
                                      <p:to x="100000" y="80000"/>
                                    </p:animScale>
                                    <p:animScale>
                                      <p:cBhvr>
                                        <p:cTn id="58" dur="166" decel="50000">
                                          <p:stCondLst>
                                            <p:cond delay="1338"/>
                                          </p:stCondLst>
                                        </p:cTn>
                                        <p:tgtEl>
                                          <p:spTgt spid="12"/>
                                        </p:tgtEl>
                                      </p:cBhvr>
                                      <p:to x="100000" y="100000"/>
                                    </p:animScale>
                                    <p:animScale>
                                      <p:cBhvr>
                                        <p:cTn id="59" dur="26">
                                          <p:stCondLst>
                                            <p:cond delay="1642"/>
                                          </p:stCondLst>
                                        </p:cTn>
                                        <p:tgtEl>
                                          <p:spTgt spid="12"/>
                                        </p:tgtEl>
                                      </p:cBhvr>
                                      <p:to x="100000" y="90000"/>
                                    </p:animScale>
                                    <p:animScale>
                                      <p:cBhvr>
                                        <p:cTn id="60" dur="166" decel="50000">
                                          <p:stCondLst>
                                            <p:cond delay="1668"/>
                                          </p:stCondLst>
                                        </p:cTn>
                                        <p:tgtEl>
                                          <p:spTgt spid="12"/>
                                        </p:tgtEl>
                                      </p:cBhvr>
                                      <p:to x="100000" y="100000"/>
                                    </p:animScale>
                                    <p:animScale>
                                      <p:cBhvr>
                                        <p:cTn id="61" dur="26">
                                          <p:stCondLst>
                                            <p:cond delay="1808"/>
                                          </p:stCondLst>
                                        </p:cTn>
                                        <p:tgtEl>
                                          <p:spTgt spid="12"/>
                                        </p:tgtEl>
                                      </p:cBhvr>
                                      <p:to x="100000" y="95000"/>
                                    </p:animScale>
                                    <p:animScale>
                                      <p:cBhvr>
                                        <p:cTn id="62" dur="166" decel="50000">
                                          <p:stCondLst>
                                            <p:cond delay="1834"/>
                                          </p:stCondLst>
                                        </p:cTn>
                                        <p:tgtEl>
                                          <p:spTgt spid="12"/>
                                        </p:tgtEl>
                                      </p:cBhvr>
                                      <p:to x="100000" y="100000"/>
                                    </p:animScale>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3"/>
                                        </p:tgtEl>
                                        <p:attrNameLst>
                                          <p:attrName>style.visibility</p:attrName>
                                        </p:attrNameLst>
                                      </p:cBhvr>
                                      <p:to>
                                        <p:strVal val="visible"/>
                                      </p:to>
                                    </p:set>
                                    <p:animEffect transition="in" filter="wipe(left)">
                                      <p:cBhvr>
                                        <p:cTn id="67" dur="500"/>
                                        <p:tgtEl>
                                          <p:spTgt spid="3"/>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4"/>
                                        </p:tgtEl>
                                        <p:attrNameLst>
                                          <p:attrName>style.visibility</p:attrName>
                                        </p:attrNameLst>
                                      </p:cBhvr>
                                      <p:to>
                                        <p:strVal val="visible"/>
                                      </p:to>
                                    </p:set>
                                    <p:animEffect transition="in" filter="wipe(left)">
                                      <p:cBhvr>
                                        <p:cTn id="72" dur="500"/>
                                        <p:tgtEl>
                                          <p:spTgt spid="4"/>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5"/>
                                        </p:tgtEl>
                                        <p:attrNameLst>
                                          <p:attrName>style.visibility</p:attrName>
                                        </p:attrNameLst>
                                      </p:cBhvr>
                                      <p:to>
                                        <p:strVal val="visible"/>
                                      </p:to>
                                    </p:set>
                                    <p:animEffect transition="in" filter="wipe(left)">
                                      <p:cBhvr>
                                        <p:cTn id="77" dur="500"/>
                                        <p:tgtEl>
                                          <p:spTgt spid="5"/>
                                        </p:tgtEl>
                                      </p:cBhvr>
                                    </p:animEffect>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nodeType="click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additive="base">
                                        <p:cTn id="82" dur="500" fill="hold"/>
                                        <p:tgtEl>
                                          <p:spTgt spid="13"/>
                                        </p:tgtEl>
                                        <p:attrNameLst>
                                          <p:attrName>ppt_x</p:attrName>
                                        </p:attrNameLst>
                                      </p:cBhvr>
                                      <p:tavLst>
                                        <p:tav tm="0">
                                          <p:val>
                                            <p:strVal val="#ppt_x"/>
                                          </p:val>
                                        </p:tav>
                                        <p:tav tm="100000">
                                          <p:val>
                                            <p:strVal val="#ppt_x"/>
                                          </p:val>
                                        </p:tav>
                                      </p:tavLst>
                                    </p:anim>
                                    <p:anim calcmode="lin" valueType="num">
                                      <p:cBhvr additive="base">
                                        <p:cTn id="83" dur="500" fill="hold"/>
                                        <p:tgtEl>
                                          <p:spTgt spid="13"/>
                                        </p:tgtEl>
                                        <p:attrNameLst>
                                          <p:attrName>ppt_y</p:attrName>
                                        </p:attrNameLst>
                                      </p:cBhvr>
                                      <p:tavLst>
                                        <p:tav tm="0">
                                          <p:val>
                                            <p:strVal val="1+#ppt_h/2"/>
                                          </p:val>
                                        </p:tav>
                                        <p:tav tm="100000">
                                          <p:val>
                                            <p:strVal val="#ppt_y"/>
                                          </p:val>
                                        </p:tav>
                                      </p:tavLst>
                                    </p:anim>
                                  </p:childTnLst>
                                </p:cTn>
                              </p:par>
                              <p:par>
                                <p:cTn id="84" presetID="2" presetClass="entr" presetSubtype="4" fill="hold" nodeType="withEffect">
                                  <p:stCondLst>
                                    <p:cond delay="0"/>
                                  </p:stCondLst>
                                  <p:childTnLst>
                                    <p:set>
                                      <p:cBhvr>
                                        <p:cTn id="85" dur="1" fill="hold">
                                          <p:stCondLst>
                                            <p:cond delay="0"/>
                                          </p:stCondLst>
                                        </p:cTn>
                                        <p:tgtEl>
                                          <p:spTgt spid="14"/>
                                        </p:tgtEl>
                                        <p:attrNameLst>
                                          <p:attrName>style.visibility</p:attrName>
                                        </p:attrNameLst>
                                      </p:cBhvr>
                                      <p:to>
                                        <p:strVal val="visible"/>
                                      </p:to>
                                    </p:set>
                                    <p:anim calcmode="lin" valueType="num">
                                      <p:cBhvr additive="base">
                                        <p:cTn id="86" dur="500" fill="hold"/>
                                        <p:tgtEl>
                                          <p:spTgt spid="14"/>
                                        </p:tgtEl>
                                        <p:attrNameLst>
                                          <p:attrName>ppt_x</p:attrName>
                                        </p:attrNameLst>
                                      </p:cBhvr>
                                      <p:tavLst>
                                        <p:tav tm="0">
                                          <p:val>
                                            <p:strVal val="#ppt_x"/>
                                          </p:val>
                                        </p:tav>
                                        <p:tav tm="100000">
                                          <p:val>
                                            <p:strVal val="#ppt_x"/>
                                          </p:val>
                                        </p:tav>
                                      </p:tavLst>
                                    </p:anim>
                                    <p:anim calcmode="lin" valueType="num">
                                      <p:cBhvr additive="base">
                                        <p:cTn id="87" dur="500" fill="hold"/>
                                        <p:tgtEl>
                                          <p:spTgt spid="14"/>
                                        </p:tgtEl>
                                        <p:attrNameLst>
                                          <p:attrName>ppt_y</p:attrName>
                                        </p:attrNameLst>
                                      </p:cBhvr>
                                      <p:tavLst>
                                        <p:tav tm="0">
                                          <p:val>
                                            <p:strVal val="1+#ppt_h/2"/>
                                          </p:val>
                                        </p:tav>
                                        <p:tav tm="100000">
                                          <p:val>
                                            <p:strVal val="#ppt_y"/>
                                          </p:val>
                                        </p:tav>
                                      </p:tavLst>
                                    </p:anim>
                                  </p:childTnLst>
                                </p:cTn>
                              </p:par>
                              <p:par>
                                <p:cTn id="88" presetID="2" presetClass="entr" presetSubtype="4" fill="hold" nodeType="withEffect">
                                  <p:stCondLst>
                                    <p:cond delay="0"/>
                                  </p:stCondLst>
                                  <p:childTnLst>
                                    <p:set>
                                      <p:cBhvr>
                                        <p:cTn id="89" dur="1" fill="hold">
                                          <p:stCondLst>
                                            <p:cond delay="0"/>
                                          </p:stCondLst>
                                        </p:cTn>
                                        <p:tgtEl>
                                          <p:spTgt spid="15"/>
                                        </p:tgtEl>
                                        <p:attrNameLst>
                                          <p:attrName>style.visibility</p:attrName>
                                        </p:attrNameLst>
                                      </p:cBhvr>
                                      <p:to>
                                        <p:strVal val="visible"/>
                                      </p:to>
                                    </p:set>
                                    <p:anim calcmode="lin" valueType="num">
                                      <p:cBhvr additive="base">
                                        <p:cTn id="90" dur="500" fill="hold"/>
                                        <p:tgtEl>
                                          <p:spTgt spid="15"/>
                                        </p:tgtEl>
                                        <p:attrNameLst>
                                          <p:attrName>ppt_x</p:attrName>
                                        </p:attrNameLst>
                                      </p:cBhvr>
                                      <p:tavLst>
                                        <p:tav tm="0">
                                          <p:val>
                                            <p:strVal val="#ppt_x"/>
                                          </p:val>
                                        </p:tav>
                                        <p:tav tm="100000">
                                          <p:val>
                                            <p:strVal val="#ppt_x"/>
                                          </p:val>
                                        </p:tav>
                                      </p:tavLst>
                                    </p:anim>
                                    <p:anim calcmode="lin" valueType="num">
                                      <p:cBhvr additive="base">
                                        <p:cTn id="9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smtClean="0">
                <a:solidFill>
                  <a:schemeClr val="tx1">
                    <a:lumMod val="50000"/>
                    <a:lumOff val="50000"/>
                  </a:schemeClr>
                </a:solidFill>
              </a:rPr>
              <a:t>コレ一枚でわかる最新の</a:t>
            </a:r>
            <a:r>
              <a:rPr kumimoji="1" lang="en-US" altLang="ja-JP" dirty="0" smtClean="0">
                <a:solidFill>
                  <a:schemeClr val="tx1">
                    <a:lumMod val="50000"/>
                    <a:lumOff val="50000"/>
                  </a:schemeClr>
                </a:solidFill>
              </a:rPr>
              <a:t>IT</a:t>
            </a:r>
            <a:r>
              <a:rPr kumimoji="1" lang="ja-JP" altLang="en-US" dirty="0" smtClean="0">
                <a:solidFill>
                  <a:schemeClr val="tx1">
                    <a:lumMod val="50000"/>
                    <a:lumOff val="50000"/>
                  </a:schemeClr>
                </a:solidFill>
              </a:rPr>
              <a:t>トレンド</a:t>
            </a:r>
            <a:endParaRPr kumimoji="1" lang="ja-JP" altLang="en-US" dirty="0">
              <a:solidFill>
                <a:schemeClr val="tx1">
                  <a:lumMod val="50000"/>
                  <a:lumOff val="50000"/>
                </a:schemeClr>
              </a:solidFill>
            </a:endParaRPr>
          </a:p>
        </p:txBody>
      </p:sp>
      <p:sp>
        <p:nvSpPr>
          <p:cNvPr id="5" name="スライド番号プレースホルダー 4"/>
          <p:cNvSpPr>
            <a:spLocks noGrp="1"/>
          </p:cNvSpPr>
          <p:nvPr>
            <p:ph type="sldNum" sz="quarter" idx="12"/>
          </p:nvPr>
        </p:nvSpPr>
        <p:spPr>
          <a:xfrm>
            <a:off x="6932246" y="6639889"/>
            <a:ext cx="2133600" cy="217800"/>
          </a:xfrm>
        </p:spPr>
        <p:txBody>
          <a:bodyPr/>
          <a:lstStyle/>
          <a:p>
            <a:fld id="{8FF8CC5D-A65D-5946-99B5-645367A967AD}" type="slidenum">
              <a:rPr kumimoji="1" lang="ja-JP" altLang="en-US" smtClean="0"/>
              <a:t>2</a:t>
            </a:fld>
            <a:endParaRPr kumimoji="1" lang="ja-JP" altLang="en-US" dirty="0"/>
          </a:p>
        </p:txBody>
      </p:sp>
      <p:sp>
        <p:nvSpPr>
          <p:cNvPr id="2" name="正方形/長方形 1"/>
          <p:cNvSpPr/>
          <p:nvPr/>
        </p:nvSpPr>
        <p:spPr>
          <a:xfrm>
            <a:off x="470624" y="1002272"/>
            <a:ext cx="8202752" cy="2726691"/>
          </a:xfrm>
          <a:prstGeom prst="rect">
            <a:avLst/>
          </a:prstGeom>
          <a:solidFill>
            <a:srgbClr val="66CC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457200" y="4992708"/>
            <a:ext cx="4012854" cy="1356944"/>
          </a:xfrm>
          <a:prstGeom prst="rect">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 name="角丸四角形 2"/>
          <p:cNvSpPr/>
          <p:nvPr/>
        </p:nvSpPr>
        <p:spPr>
          <a:xfrm>
            <a:off x="470624" y="3859694"/>
            <a:ext cx="8202752" cy="989831"/>
          </a:xfrm>
          <a:prstGeom prst="roundRect">
            <a:avLst>
              <a:gd name="adj" fmla="val 50000"/>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4660522" y="4992708"/>
            <a:ext cx="4012854" cy="1356944"/>
          </a:xfrm>
          <a:prstGeom prst="rect">
            <a:avLst/>
          </a:prstGeom>
          <a:solidFill>
            <a:schemeClr val="accent4">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877825" y="1485670"/>
            <a:ext cx="2129190" cy="435774"/>
          </a:xfrm>
          <a:prstGeom prst="rect">
            <a:avLst/>
          </a:prstGeom>
          <a:solidFill>
            <a:schemeClr val="accent5">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smtClean="0"/>
              <a:t>サービス</a:t>
            </a:r>
            <a:endParaRPr kumimoji="1" lang="ja-JP" altLang="en-US" dirty="0"/>
          </a:p>
        </p:txBody>
      </p:sp>
      <p:sp>
        <p:nvSpPr>
          <p:cNvPr id="9" name="正方形/長方形 8"/>
          <p:cNvSpPr/>
          <p:nvPr/>
        </p:nvSpPr>
        <p:spPr>
          <a:xfrm>
            <a:off x="3507405" y="1485670"/>
            <a:ext cx="2129190" cy="435774"/>
          </a:xfrm>
          <a:prstGeom prst="rect">
            <a:avLst/>
          </a:prstGeom>
          <a:solidFill>
            <a:schemeClr val="accent5">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smtClean="0"/>
              <a:t>サービス</a:t>
            </a:r>
            <a:endParaRPr kumimoji="1" lang="ja-JP" altLang="en-US" dirty="0"/>
          </a:p>
        </p:txBody>
      </p:sp>
      <p:sp>
        <p:nvSpPr>
          <p:cNvPr id="10" name="正方形/長方形 9"/>
          <p:cNvSpPr/>
          <p:nvPr/>
        </p:nvSpPr>
        <p:spPr>
          <a:xfrm>
            <a:off x="6159554" y="1485670"/>
            <a:ext cx="2129190" cy="435774"/>
          </a:xfrm>
          <a:prstGeom prst="rect">
            <a:avLst/>
          </a:prstGeom>
          <a:solidFill>
            <a:schemeClr val="accent5">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smtClean="0"/>
              <a:t>サービス</a:t>
            </a:r>
            <a:endParaRPr kumimoji="1" lang="ja-JP" altLang="en-US" dirty="0"/>
          </a:p>
        </p:txBody>
      </p:sp>
      <p:sp>
        <p:nvSpPr>
          <p:cNvPr id="11" name="正方形/長方形 10"/>
          <p:cNvSpPr/>
          <p:nvPr/>
        </p:nvSpPr>
        <p:spPr>
          <a:xfrm>
            <a:off x="4660522" y="2465215"/>
            <a:ext cx="3628222" cy="1176591"/>
          </a:xfrm>
          <a:prstGeom prst="rect">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877825" y="2465215"/>
            <a:ext cx="3592229" cy="1176591"/>
          </a:xfrm>
          <a:prstGeom prst="rect">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1948645" y="4432450"/>
            <a:ext cx="2421799" cy="1456096"/>
          </a:xfrm>
          <a:prstGeom prst="roundRect">
            <a:avLst>
              <a:gd name="adj" fmla="val 7509"/>
            </a:avLst>
          </a:prstGeom>
          <a:solidFill>
            <a:schemeClr val="accent6">
              <a:lumMod val="60000"/>
              <a:lumOff val="40000"/>
              <a:alpha val="48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877825" y="5098539"/>
            <a:ext cx="983660" cy="672357"/>
          </a:xfrm>
          <a:prstGeom prst="rect">
            <a:avLst/>
          </a:prstGeom>
          <a:solidFill>
            <a:srgbClr val="49950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50" dirty="0" smtClean="0"/>
              <a:t>センサー（</a:t>
            </a:r>
            <a:r>
              <a:rPr kumimoji="1" lang="en-US" altLang="ja-JP" sz="1050" dirty="0" err="1" smtClean="0"/>
              <a:t>IoT</a:t>
            </a:r>
            <a:r>
              <a:rPr kumimoji="1" lang="ja-JP" altLang="en-US" sz="1050" dirty="0" smtClean="0"/>
              <a:t>）</a:t>
            </a:r>
            <a:endParaRPr kumimoji="1" lang="ja-JP" altLang="en-US" sz="1050" dirty="0"/>
          </a:p>
        </p:txBody>
      </p:sp>
      <p:sp>
        <p:nvSpPr>
          <p:cNvPr id="15" name="正方形/長方形 14"/>
          <p:cNvSpPr/>
          <p:nvPr/>
        </p:nvSpPr>
        <p:spPr>
          <a:xfrm>
            <a:off x="2075494" y="5098540"/>
            <a:ext cx="983660" cy="291106"/>
          </a:xfrm>
          <a:prstGeom prst="rect">
            <a:avLst/>
          </a:prstGeom>
          <a:solidFill>
            <a:srgbClr val="49950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50" dirty="0" smtClean="0"/>
              <a:t>スマートフォン</a:t>
            </a:r>
            <a:endParaRPr kumimoji="1" lang="ja-JP" altLang="en-US" sz="1050" dirty="0"/>
          </a:p>
        </p:txBody>
      </p:sp>
      <p:sp>
        <p:nvSpPr>
          <p:cNvPr id="16" name="正方形/長方形 15"/>
          <p:cNvSpPr/>
          <p:nvPr/>
        </p:nvSpPr>
        <p:spPr>
          <a:xfrm>
            <a:off x="3289507" y="5098540"/>
            <a:ext cx="983660" cy="291106"/>
          </a:xfrm>
          <a:prstGeom prst="rect">
            <a:avLst/>
          </a:prstGeom>
          <a:solidFill>
            <a:srgbClr val="49950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50" dirty="0" smtClean="0"/>
              <a:t>ウェアラブル</a:t>
            </a:r>
            <a:endParaRPr kumimoji="1" lang="ja-JP" altLang="en-US" sz="1050" dirty="0"/>
          </a:p>
        </p:txBody>
      </p:sp>
      <p:sp>
        <p:nvSpPr>
          <p:cNvPr id="17" name="テキスト ボックス 16"/>
          <p:cNvSpPr txBox="1"/>
          <p:nvPr/>
        </p:nvSpPr>
        <p:spPr>
          <a:xfrm>
            <a:off x="6199245" y="5980320"/>
            <a:ext cx="923149" cy="369332"/>
          </a:xfrm>
          <a:prstGeom prst="rect">
            <a:avLst/>
          </a:prstGeom>
          <a:noFill/>
        </p:spPr>
        <p:txBody>
          <a:bodyPr wrap="none" rtlCol="0">
            <a:spAutoFit/>
          </a:bodyPr>
          <a:lstStyle/>
          <a:p>
            <a:pPr algn="ctr"/>
            <a:r>
              <a:rPr kumimoji="1" lang="ja-JP" altLang="en-US" dirty="0" smtClean="0">
                <a:solidFill>
                  <a:srgbClr val="FFFFFF"/>
                </a:solidFill>
              </a:rPr>
              <a:t>ロボット</a:t>
            </a:r>
            <a:endParaRPr kumimoji="1" lang="ja-JP" altLang="en-US" dirty="0">
              <a:solidFill>
                <a:srgbClr val="FFFFFF"/>
              </a:solidFill>
            </a:endParaRPr>
          </a:p>
        </p:txBody>
      </p:sp>
      <p:sp>
        <p:nvSpPr>
          <p:cNvPr id="18" name="テキスト ボックス 17"/>
          <p:cNvSpPr txBox="1"/>
          <p:nvPr/>
        </p:nvSpPr>
        <p:spPr>
          <a:xfrm>
            <a:off x="1459524" y="5980320"/>
            <a:ext cx="2005677" cy="369332"/>
          </a:xfrm>
          <a:prstGeom prst="rect">
            <a:avLst/>
          </a:prstGeom>
          <a:noFill/>
        </p:spPr>
        <p:txBody>
          <a:bodyPr wrap="none" rtlCol="0">
            <a:spAutoFit/>
          </a:bodyPr>
          <a:lstStyle/>
          <a:p>
            <a:pPr algn="ctr"/>
            <a:r>
              <a:rPr lang="ja-JP" altLang="en-US" dirty="0" smtClean="0">
                <a:solidFill>
                  <a:srgbClr val="FFFFFF"/>
                </a:solidFill>
              </a:rPr>
              <a:t>スマート・デバイス</a:t>
            </a:r>
            <a:endParaRPr kumimoji="1" lang="ja-JP" altLang="en-US" dirty="0">
              <a:solidFill>
                <a:srgbClr val="FFFFFF"/>
              </a:solidFill>
            </a:endParaRPr>
          </a:p>
        </p:txBody>
      </p:sp>
      <p:sp>
        <p:nvSpPr>
          <p:cNvPr id="19" name="テキスト ボックス 18"/>
          <p:cNvSpPr txBox="1"/>
          <p:nvPr/>
        </p:nvSpPr>
        <p:spPr>
          <a:xfrm>
            <a:off x="4101359" y="1014565"/>
            <a:ext cx="941283" cy="369332"/>
          </a:xfrm>
          <a:prstGeom prst="rect">
            <a:avLst/>
          </a:prstGeom>
          <a:noFill/>
        </p:spPr>
        <p:txBody>
          <a:bodyPr wrap="none" rtlCol="0">
            <a:spAutoFit/>
          </a:bodyPr>
          <a:lstStyle/>
          <a:p>
            <a:pPr algn="ctr"/>
            <a:r>
              <a:rPr kumimoji="1" lang="ja-JP" altLang="en-US" dirty="0" smtClean="0">
                <a:solidFill>
                  <a:srgbClr val="FFFFFF"/>
                </a:solidFill>
              </a:rPr>
              <a:t>クラウド</a:t>
            </a:r>
            <a:endParaRPr kumimoji="1" lang="ja-JP" altLang="en-US" dirty="0">
              <a:solidFill>
                <a:srgbClr val="FFFFFF"/>
              </a:solidFill>
            </a:endParaRPr>
          </a:p>
        </p:txBody>
      </p:sp>
      <p:sp>
        <p:nvSpPr>
          <p:cNvPr id="20" name="テキスト ボックス 19"/>
          <p:cNvSpPr txBox="1"/>
          <p:nvPr/>
        </p:nvSpPr>
        <p:spPr>
          <a:xfrm>
            <a:off x="1922406" y="2465215"/>
            <a:ext cx="1506542" cy="369332"/>
          </a:xfrm>
          <a:prstGeom prst="rect">
            <a:avLst/>
          </a:prstGeom>
          <a:noFill/>
        </p:spPr>
        <p:txBody>
          <a:bodyPr wrap="none" rtlCol="0">
            <a:spAutoFit/>
          </a:bodyPr>
          <a:lstStyle/>
          <a:p>
            <a:pPr algn="ctr"/>
            <a:r>
              <a:rPr kumimoji="1" lang="ja-JP" altLang="en-US" dirty="0" smtClean="0">
                <a:solidFill>
                  <a:srgbClr val="FFFFFF"/>
                </a:solidFill>
              </a:rPr>
              <a:t>ビッグ・データ</a:t>
            </a:r>
            <a:endParaRPr kumimoji="1" lang="ja-JP" altLang="en-US" dirty="0">
              <a:solidFill>
                <a:srgbClr val="FFFFFF"/>
              </a:solidFill>
            </a:endParaRPr>
          </a:p>
        </p:txBody>
      </p:sp>
      <p:sp>
        <p:nvSpPr>
          <p:cNvPr id="21" name="テキスト ボックス 20"/>
          <p:cNvSpPr txBox="1"/>
          <p:nvPr/>
        </p:nvSpPr>
        <p:spPr>
          <a:xfrm>
            <a:off x="5712335" y="2461001"/>
            <a:ext cx="1534495" cy="369332"/>
          </a:xfrm>
          <a:prstGeom prst="rect">
            <a:avLst/>
          </a:prstGeom>
          <a:noFill/>
        </p:spPr>
        <p:txBody>
          <a:bodyPr wrap="none" rtlCol="0">
            <a:spAutoFit/>
          </a:bodyPr>
          <a:lstStyle/>
          <a:p>
            <a:pPr algn="ctr"/>
            <a:r>
              <a:rPr kumimoji="1" lang="ja-JP" altLang="en-US" dirty="0" smtClean="0">
                <a:solidFill>
                  <a:srgbClr val="FFFFFF"/>
                </a:solidFill>
              </a:rPr>
              <a:t>アナリティクス</a:t>
            </a:r>
            <a:endParaRPr kumimoji="1" lang="ja-JP" altLang="en-US" dirty="0">
              <a:solidFill>
                <a:srgbClr val="FFFFFF"/>
              </a:solidFill>
            </a:endParaRPr>
          </a:p>
        </p:txBody>
      </p:sp>
      <p:sp>
        <p:nvSpPr>
          <p:cNvPr id="22" name="正方形/長方形 21"/>
          <p:cNvSpPr/>
          <p:nvPr/>
        </p:nvSpPr>
        <p:spPr>
          <a:xfrm>
            <a:off x="1575103" y="2834547"/>
            <a:ext cx="2795341" cy="711892"/>
          </a:xfrm>
          <a:prstGeom prst="rect">
            <a:avLst/>
          </a:prstGeom>
          <a:solidFill>
            <a:srgbClr val="FF66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smtClean="0">
                <a:solidFill>
                  <a:schemeClr val="bg1"/>
                </a:solidFill>
              </a:rPr>
              <a:t>非構造化データ</a:t>
            </a:r>
            <a:endParaRPr kumimoji="1" lang="en-US" altLang="ja-JP" dirty="0" smtClean="0">
              <a:solidFill>
                <a:schemeClr val="bg1"/>
              </a:solidFill>
            </a:endParaRPr>
          </a:p>
          <a:p>
            <a:pPr algn="ctr"/>
            <a:r>
              <a:rPr lang="en-US" altLang="ja-JP" sz="1200" dirty="0" err="1" smtClean="0">
                <a:solidFill>
                  <a:schemeClr val="bg1"/>
                </a:solidFill>
              </a:rPr>
              <a:t>NoSQL</a:t>
            </a:r>
            <a:endParaRPr kumimoji="1" lang="ja-JP" altLang="en-US" sz="1200" dirty="0">
              <a:solidFill>
                <a:schemeClr val="bg1"/>
              </a:solidFill>
            </a:endParaRPr>
          </a:p>
        </p:txBody>
      </p:sp>
      <p:sp>
        <p:nvSpPr>
          <p:cNvPr id="23" name="正方形/長方形 22"/>
          <p:cNvSpPr/>
          <p:nvPr/>
        </p:nvSpPr>
        <p:spPr>
          <a:xfrm>
            <a:off x="989887" y="2834547"/>
            <a:ext cx="585216" cy="711892"/>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smtClean="0">
                <a:solidFill>
                  <a:srgbClr val="FFFFFF"/>
                </a:solidFill>
              </a:rPr>
              <a:t>構造化</a:t>
            </a:r>
            <a:endParaRPr kumimoji="1" lang="en-US" altLang="ja-JP" sz="800" dirty="0" smtClean="0">
              <a:solidFill>
                <a:srgbClr val="FFFFFF"/>
              </a:solidFill>
            </a:endParaRPr>
          </a:p>
          <a:p>
            <a:pPr algn="ctr"/>
            <a:r>
              <a:rPr lang="ja-JP" altLang="en-US" sz="800" dirty="0" smtClean="0">
                <a:solidFill>
                  <a:srgbClr val="FFFFFF"/>
                </a:solidFill>
              </a:rPr>
              <a:t>データ</a:t>
            </a:r>
            <a:endParaRPr lang="en-US" altLang="ja-JP" sz="800" dirty="0" smtClean="0">
              <a:solidFill>
                <a:srgbClr val="FFFFFF"/>
              </a:solidFill>
            </a:endParaRPr>
          </a:p>
          <a:p>
            <a:pPr algn="ctr"/>
            <a:r>
              <a:rPr kumimoji="1" lang="en-US" altLang="ja-JP" sz="800" dirty="0" smtClean="0">
                <a:solidFill>
                  <a:srgbClr val="FFFFFF"/>
                </a:solidFill>
              </a:rPr>
              <a:t>SQL</a:t>
            </a:r>
            <a:endParaRPr kumimoji="1" lang="ja-JP" altLang="en-US" sz="800" dirty="0">
              <a:solidFill>
                <a:srgbClr val="FFFFFF"/>
              </a:solidFill>
            </a:endParaRPr>
          </a:p>
        </p:txBody>
      </p:sp>
      <p:sp>
        <p:nvSpPr>
          <p:cNvPr id="24" name="正方形/長方形 23"/>
          <p:cNvSpPr/>
          <p:nvPr/>
        </p:nvSpPr>
        <p:spPr>
          <a:xfrm>
            <a:off x="4781338" y="2834547"/>
            <a:ext cx="3380557" cy="716106"/>
          </a:xfrm>
          <a:prstGeom prst="rect">
            <a:avLst/>
          </a:prstGeom>
          <a:solidFill>
            <a:srgbClr val="CC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dirty="0" smtClean="0"/>
              <a:t>人工知能</a:t>
            </a:r>
            <a:endParaRPr lang="en-US" altLang="ja-JP" dirty="0" smtClean="0"/>
          </a:p>
          <a:p>
            <a:pPr algn="ctr"/>
            <a:r>
              <a:rPr kumimoji="1" lang="ja-JP" altLang="en-US" sz="1200" dirty="0" smtClean="0"/>
              <a:t>ノウハウ</a:t>
            </a:r>
            <a:r>
              <a:rPr lang="ja-JP" altLang="en-US" sz="1200" dirty="0" smtClean="0"/>
              <a:t>・知見・最適化</a:t>
            </a:r>
            <a:endParaRPr kumimoji="1" lang="en-US" altLang="ja-JP" sz="1200" dirty="0" smtClean="0"/>
          </a:p>
        </p:txBody>
      </p:sp>
      <p:sp>
        <p:nvSpPr>
          <p:cNvPr id="25" name="正方形/長方形 24"/>
          <p:cNvSpPr/>
          <p:nvPr/>
        </p:nvSpPr>
        <p:spPr>
          <a:xfrm>
            <a:off x="4781338" y="5098540"/>
            <a:ext cx="3779002" cy="672356"/>
          </a:xfrm>
          <a:prstGeom prst="rect">
            <a:avLst/>
          </a:prstGeom>
          <a:solidFill>
            <a:srgbClr val="CC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dirty="0" smtClean="0"/>
              <a:t>人工知能</a:t>
            </a:r>
          </a:p>
          <a:p>
            <a:pPr algn="ctr"/>
            <a:r>
              <a:rPr lang="ja-JP" altLang="en-US" sz="1200" dirty="0" smtClean="0"/>
              <a:t>自律制御</a:t>
            </a:r>
            <a:endParaRPr lang="en-US" altLang="ja-JP" sz="1200" dirty="0" smtClean="0"/>
          </a:p>
        </p:txBody>
      </p:sp>
      <p:sp>
        <p:nvSpPr>
          <p:cNvPr id="26" name="上矢印 25"/>
          <p:cNvSpPr/>
          <p:nvPr/>
        </p:nvSpPr>
        <p:spPr>
          <a:xfrm>
            <a:off x="1185145" y="3641806"/>
            <a:ext cx="389957" cy="1282446"/>
          </a:xfrm>
          <a:prstGeom prst="upArrow">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 name="上矢印 26"/>
          <p:cNvSpPr/>
          <p:nvPr/>
        </p:nvSpPr>
        <p:spPr>
          <a:xfrm>
            <a:off x="2980482" y="3641806"/>
            <a:ext cx="389957" cy="1282445"/>
          </a:xfrm>
          <a:prstGeom prst="upArrow">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8" name="上矢印 27"/>
          <p:cNvSpPr/>
          <p:nvPr/>
        </p:nvSpPr>
        <p:spPr>
          <a:xfrm rot="10800000">
            <a:off x="7327763" y="3641798"/>
            <a:ext cx="389957" cy="1282445"/>
          </a:xfrm>
          <a:prstGeom prst="upArrow">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9" name="上矢印 28"/>
          <p:cNvSpPr/>
          <p:nvPr/>
        </p:nvSpPr>
        <p:spPr>
          <a:xfrm rot="13831640">
            <a:off x="5082380" y="3381274"/>
            <a:ext cx="368500" cy="2004394"/>
          </a:xfrm>
          <a:prstGeom prst="upArrow">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0" name="右矢印 29"/>
          <p:cNvSpPr/>
          <p:nvPr/>
        </p:nvSpPr>
        <p:spPr>
          <a:xfrm>
            <a:off x="4426960" y="2907239"/>
            <a:ext cx="354377" cy="565820"/>
          </a:xfrm>
          <a:prstGeom prst="rightArrow">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1" name="左右矢印 30"/>
          <p:cNvSpPr/>
          <p:nvPr/>
        </p:nvSpPr>
        <p:spPr>
          <a:xfrm rot="5400000">
            <a:off x="4294908" y="2053497"/>
            <a:ext cx="543772" cy="279670"/>
          </a:xfrm>
          <a:prstGeom prst="leftRightArrow">
            <a:avLst/>
          </a:prstGeom>
          <a:solidFill>
            <a:schemeClr val="accent6">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2" name="左右矢印 31"/>
          <p:cNvSpPr/>
          <p:nvPr/>
        </p:nvSpPr>
        <p:spPr>
          <a:xfrm>
            <a:off x="2981364" y="1543887"/>
            <a:ext cx="616285" cy="326313"/>
          </a:xfrm>
          <a:prstGeom prst="leftRightArrow">
            <a:avLst/>
          </a:prstGeom>
          <a:solidFill>
            <a:schemeClr val="accent6">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3" name="左右矢印 32"/>
          <p:cNvSpPr/>
          <p:nvPr/>
        </p:nvSpPr>
        <p:spPr>
          <a:xfrm>
            <a:off x="5582960" y="1543887"/>
            <a:ext cx="616285" cy="326313"/>
          </a:xfrm>
          <a:prstGeom prst="leftRightArrow">
            <a:avLst/>
          </a:prstGeom>
          <a:solidFill>
            <a:schemeClr val="accent6">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4" name="左右矢印 33"/>
          <p:cNvSpPr/>
          <p:nvPr/>
        </p:nvSpPr>
        <p:spPr>
          <a:xfrm rot="20520175">
            <a:off x="4908168" y="2029824"/>
            <a:ext cx="1274313" cy="304880"/>
          </a:xfrm>
          <a:prstGeom prst="leftRightArrow">
            <a:avLst/>
          </a:prstGeom>
          <a:solidFill>
            <a:schemeClr val="accent6">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5" name="左右矢印 34"/>
          <p:cNvSpPr/>
          <p:nvPr/>
        </p:nvSpPr>
        <p:spPr>
          <a:xfrm rot="1079825" flipH="1">
            <a:off x="2997486" y="2028572"/>
            <a:ext cx="1266199" cy="304880"/>
          </a:xfrm>
          <a:prstGeom prst="leftRightArrow">
            <a:avLst/>
          </a:prstGeom>
          <a:solidFill>
            <a:schemeClr val="accent6">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6" name="テキスト ボックス 35"/>
          <p:cNvSpPr txBox="1"/>
          <p:nvPr/>
        </p:nvSpPr>
        <p:spPr>
          <a:xfrm>
            <a:off x="3809665" y="3962701"/>
            <a:ext cx="1506542" cy="369332"/>
          </a:xfrm>
          <a:prstGeom prst="rect">
            <a:avLst/>
          </a:prstGeom>
          <a:noFill/>
        </p:spPr>
        <p:txBody>
          <a:bodyPr wrap="none" rtlCol="0">
            <a:spAutoFit/>
          </a:bodyPr>
          <a:lstStyle/>
          <a:p>
            <a:pPr algn="ctr"/>
            <a:r>
              <a:rPr kumimoji="1" lang="ja-JP" altLang="en-US" dirty="0" smtClean="0">
                <a:solidFill>
                  <a:srgbClr val="FFFFFF"/>
                </a:solidFill>
              </a:rPr>
              <a:t>インターネット</a:t>
            </a:r>
            <a:endParaRPr kumimoji="1" lang="ja-JP" altLang="en-US" dirty="0">
              <a:solidFill>
                <a:srgbClr val="FFFFFF"/>
              </a:solidFill>
            </a:endParaRPr>
          </a:p>
        </p:txBody>
      </p:sp>
      <p:sp>
        <p:nvSpPr>
          <p:cNvPr id="37" name="テキスト ボックス 36"/>
          <p:cNvSpPr txBox="1"/>
          <p:nvPr/>
        </p:nvSpPr>
        <p:spPr>
          <a:xfrm>
            <a:off x="2013691" y="4469487"/>
            <a:ext cx="995485" cy="523220"/>
          </a:xfrm>
          <a:prstGeom prst="rect">
            <a:avLst/>
          </a:prstGeom>
          <a:noFill/>
        </p:spPr>
        <p:txBody>
          <a:bodyPr wrap="none" rtlCol="0">
            <a:spAutoFit/>
          </a:bodyPr>
          <a:lstStyle/>
          <a:p>
            <a:r>
              <a:rPr kumimoji="1" lang="ja-JP" altLang="en-US" sz="1400" dirty="0" smtClean="0">
                <a:solidFill>
                  <a:srgbClr val="FFFFFF"/>
                </a:solidFill>
              </a:rPr>
              <a:t>ソーシャル</a:t>
            </a:r>
            <a:endParaRPr kumimoji="1" lang="en-US" altLang="ja-JP" sz="1400" dirty="0" smtClean="0">
              <a:solidFill>
                <a:srgbClr val="FFFFFF"/>
              </a:solidFill>
            </a:endParaRPr>
          </a:p>
          <a:p>
            <a:r>
              <a:rPr lang="ja-JP" altLang="en-US" sz="1400" dirty="0" smtClean="0">
                <a:solidFill>
                  <a:srgbClr val="FFFFFF"/>
                </a:solidFill>
              </a:rPr>
              <a:t>メディア</a:t>
            </a:r>
            <a:endParaRPr kumimoji="1" lang="ja-JP" altLang="en-US" sz="1400" dirty="0">
              <a:solidFill>
                <a:srgbClr val="FFFFFF"/>
              </a:solidFill>
            </a:endParaRPr>
          </a:p>
        </p:txBody>
      </p:sp>
      <p:sp>
        <p:nvSpPr>
          <p:cNvPr id="38" name="テキスト ボックス 37"/>
          <p:cNvSpPr txBox="1"/>
          <p:nvPr/>
        </p:nvSpPr>
        <p:spPr>
          <a:xfrm>
            <a:off x="5687330" y="4272444"/>
            <a:ext cx="1582484" cy="577081"/>
          </a:xfrm>
          <a:prstGeom prst="rect">
            <a:avLst/>
          </a:prstGeom>
          <a:noFill/>
        </p:spPr>
        <p:txBody>
          <a:bodyPr wrap="none" rtlCol="0">
            <a:spAutoFit/>
          </a:bodyPr>
          <a:lstStyle/>
          <a:p>
            <a:pPr marL="171450" indent="-171450">
              <a:buFont typeface="Wingdings" charset="2"/>
              <a:buChar char="v"/>
            </a:pPr>
            <a:r>
              <a:rPr lang="ja-JP" altLang="en-US" sz="1050" dirty="0">
                <a:solidFill>
                  <a:srgbClr val="FFFFFF"/>
                </a:solidFill>
              </a:rPr>
              <a:t>近接通信技術</a:t>
            </a:r>
          </a:p>
          <a:p>
            <a:pPr marL="171450" indent="-171450">
              <a:buFont typeface="Wingdings" charset="2"/>
              <a:buChar char="v"/>
            </a:pPr>
            <a:r>
              <a:rPr kumimoji="1" lang="ja-JP" altLang="en-US" sz="1050" dirty="0" smtClean="0">
                <a:solidFill>
                  <a:srgbClr val="FFFFFF"/>
                </a:solidFill>
              </a:rPr>
              <a:t>モバイル</a:t>
            </a:r>
            <a:r>
              <a:rPr lang="ja-JP" altLang="en-US" sz="1050" dirty="0" smtClean="0">
                <a:solidFill>
                  <a:srgbClr val="FFFFFF"/>
                </a:solidFill>
              </a:rPr>
              <a:t>通信技術</a:t>
            </a:r>
            <a:endParaRPr lang="en-US" altLang="ja-JP" sz="1050" dirty="0" smtClean="0">
              <a:solidFill>
                <a:srgbClr val="FFFFFF"/>
              </a:solidFill>
            </a:endParaRPr>
          </a:p>
          <a:p>
            <a:pPr marL="171450" indent="-171450">
              <a:buFont typeface="Wingdings" charset="2"/>
              <a:buChar char="v"/>
            </a:pPr>
            <a:r>
              <a:rPr kumimoji="1" lang="ja-JP" altLang="en-US" sz="1050" dirty="0" smtClean="0">
                <a:solidFill>
                  <a:srgbClr val="FFFFFF"/>
                </a:solidFill>
              </a:rPr>
              <a:t>大容量高速通信技術</a:t>
            </a:r>
            <a:endParaRPr kumimoji="1" lang="en-US" altLang="ja-JP" sz="1050" dirty="0" smtClean="0">
              <a:solidFill>
                <a:srgbClr val="FFFFFF"/>
              </a:solidFill>
            </a:endParaRPr>
          </a:p>
        </p:txBody>
      </p:sp>
      <p:sp>
        <p:nvSpPr>
          <p:cNvPr id="40" name="左右矢印 39"/>
          <p:cNvSpPr/>
          <p:nvPr/>
        </p:nvSpPr>
        <p:spPr>
          <a:xfrm>
            <a:off x="4262462" y="5791591"/>
            <a:ext cx="619076" cy="326314"/>
          </a:xfrm>
          <a:prstGeom prst="leftRightArrow">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1" name="正方形/長方形 40"/>
          <p:cNvSpPr/>
          <p:nvPr/>
        </p:nvSpPr>
        <p:spPr>
          <a:xfrm>
            <a:off x="2082136" y="5479790"/>
            <a:ext cx="983660" cy="291106"/>
          </a:xfrm>
          <a:prstGeom prst="rect">
            <a:avLst/>
          </a:prstGeom>
          <a:solidFill>
            <a:srgbClr val="49950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50" dirty="0" smtClean="0"/>
              <a:t>タブレット</a:t>
            </a:r>
            <a:endParaRPr kumimoji="1" lang="ja-JP" altLang="en-US" sz="1050" dirty="0"/>
          </a:p>
        </p:txBody>
      </p:sp>
      <p:sp>
        <p:nvSpPr>
          <p:cNvPr id="42" name="正方形/長方形 41"/>
          <p:cNvSpPr/>
          <p:nvPr/>
        </p:nvSpPr>
        <p:spPr>
          <a:xfrm>
            <a:off x="3296149" y="5479790"/>
            <a:ext cx="983660" cy="291106"/>
          </a:xfrm>
          <a:prstGeom prst="rect">
            <a:avLst/>
          </a:prstGeom>
          <a:solidFill>
            <a:srgbClr val="49950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050" dirty="0" smtClean="0"/>
              <a:t>PC</a:t>
            </a:r>
            <a:endParaRPr kumimoji="1" lang="ja-JP" altLang="en-US" sz="1050" dirty="0"/>
          </a:p>
        </p:txBody>
      </p:sp>
    </p:spTree>
    <p:extLst>
      <p:ext uri="{BB962C8B-B14F-4D97-AF65-F5344CB8AC3E}">
        <p14:creationId xmlns:p14="http://schemas.microsoft.com/office/powerpoint/2010/main" val="32771655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2400" y="152400"/>
            <a:ext cx="8991600" cy="533400"/>
          </a:xfrm>
        </p:spPr>
        <p:txBody>
          <a:bodyPr/>
          <a:lstStyle/>
          <a:p>
            <a:r>
              <a:rPr lang="ja-JP" altLang="en-US" sz="2800" dirty="0">
                <a:ea typeface="ＭＳ Ｐゴシック" charset="-128"/>
              </a:rPr>
              <a:t>クラウドの定義／サービス・モデル </a:t>
            </a:r>
            <a:r>
              <a:rPr lang="en-US" altLang="ja-JP" sz="2800" dirty="0">
                <a:ea typeface="ＭＳ Ｐゴシック" charset="-128"/>
              </a:rPr>
              <a:t>(Service Model)</a:t>
            </a:r>
            <a:endParaRPr kumimoji="1" lang="ja-JP" altLang="en-US" sz="2800" dirty="0"/>
          </a:p>
        </p:txBody>
      </p:sp>
      <p:sp>
        <p:nvSpPr>
          <p:cNvPr id="3" name="正方形/長方形 2"/>
          <p:cNvSpPr/>
          <p:nvPr/>
        </p:nvSpPr>
        <p:spPr bwMode="auto">
          <a:xfrm>
            <a:off x="990600" y="3048000"/>
            <a:ext cx="7162800" cy="1066800"/>
          </a:xfrm>
          <a:prstGeom prst="rect">
            <a:avLst/>
          </a:prstGeom>
          <a:solidFill>
            <a:srgbClr val="CCFFCC"/>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rgbClr val="0000FF"/>
                </a:solidFill>
                <a:effectLst/>
                <a:latin typeface="ヒラギノ角ゴ Std W8"/>
                <a:ea typeface="ヒラギノ角ゴ Std W8"/>
                <a:cs typeface="ヒラギノ角ゴ Std W8"/>
              </a:rPr>
              <a:t>ミドルウェア</a:t>
            </a:r>
            <a:endParaRPr kumimoji="0" lang="en-US" altLang="ja-JP" sz="1800" b="0" i="0" u="none" strike="noStrike" cap="none" normalizeH="0" baseline="0" dirty="0" smtClean="0">
              <a:ln>
                <a:noFill/>
              </a:ln>
              <a:solidFill>
                <a:srgbClr val="0000FF"/>
              </a:solidFill>
              <a:effectLst/>
              <a:latin typeface="ヒラギノ角ゴ Std W8"/>
              <a:ea typeface="ヒラギノ角ゴ Std W8"/>
              <a:cs typeface="ヒラギノ角ゴ Std W8"/>
            </a:endParaRPr>
          </a:p>
          <a:p>
            <a:pPr marL="0" marR="0" indent="0" defTabSz="914400" rtl="0" eaLnBrk="1" fontAlgn="base" latinLnBrk="0" hangingPunct="1">
              <a:lnSpc>
                <a:spcPct val="100000"/>
              </a:lnSpc>
              <a:spcBef>
                <a:spcPct val="20000"/>
              </a:spcBef>
              <a:spcAft>
                <a:spcPct val="0"/>
              </a:spcAft>
              <a:buClrTx/>
              <a:buSzTx/>
              <a:buFontTx/>
              <a:buNone/>
              <a:tabLst/>
            </a:pPr>
            <a:r>
              <a:rPr kumimoji="0" lang="ja-JP" altLang="en-US" sz="1000" dirty="0" smtClean="0">
                <a:solidFill>
                  <a:srgbClr val="0000FF"/>
                </a:solidFill>
              </a:rPr>
              <a:t>開発や実行に必要なソフトウエア</a:t>
            </a:r>
            <a:endParaRPr kumimoji="0" lang="en-US" altLang="ja-JP" sz="1000" b="0" i="0" u="none" strike="noStrike" cap="none" normalizeH="0" baseline="0" dirty="0" smtClean="0">
              <a:ln>
                <a:noFill/>
              </a:ln>
              <a:solidFill>
                <a:srgbClr val="0000FF"/>
              </a:solidFill>
              <a:effectLst/>
            </a:endParaRPr>
          </a:p>
          <a:p>
            <a:pPr marL="0" marR="0" indent="0"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0000FF"/>
                </a:solidFill>
                <a:effectLst/>
                <a:latin typeface="Arial" charset="0"/>
                <a:ea typeface="HG丸ｺﾞｼｯｸM-PRO" pitchFamily="50" charset="-128"/>
              </a:rPr>
              <a:t>実行と運用管理</a:t>
            </a:r>
          </a:p>
        </p:txBody>
      </p:sp>
      <p:sp>
        <p:nvSpPr>
          <p:cNvPr id="4" name="正方形/長方形 3"/>
          <p:cNvSpPr/>
          <p:nvPr/>
        </p:nvSpPr>
        <p:spPr bwMode="auto">
          <a:xfrm>
            <a:off x="990600" y="1905000"/>
            <a:ext cx="7162800" cy="1066800"/>
          </a:xfrm>
          <a:prstGeom prst="rect">
            <a:avLst/>
          </a:prstGeom>
          <a:solidFill>
            <a:srgbClr val="FFFFCC"/>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ja-JP" altLang="en-US" sz="1800" dirty="0" smtClean="0">
                <a:solidFill>
                  <a:srgbClr val="0000FF"/>
                </a:solidFill>
                <a:latin typeface="ヒラギノ角ゴ Std W8"/>
                <a:ea typeface="ヒラギノ角ゴ Std W8"/>
                <a:cs typeface="ヒラギノ角ゴ Std W8"/>
              </a:rPr>
              <a:t>アプリケーション</a:t>
            </a:r>
            <a:endParaRPr kumimoji="0" lang="en-US" altLang="ja-JP" sz="1800" dirty="0" smtClean="0">
              <a:solidFill>
                <a:srgbClr val="0000FF"/>
              </a:solidFill>
              <a:latin typeface="ヒラギノ角ゴ Std W8"/>
              <a:ea typeface="ヒラギノ角ゴ Std W8"/>
              <a:cs typeface="ヒラギノ角ゴ Std W8"/>
            </a:endParaRPr>
          </a:p>
          <a:p>
            <a:pPr marL="0" marR="0" indent="0" defTabSz="914400" rtl="0" eaLnBrk="1" fontAlgn="base" latinLnBrk="0" hangingPunct="1">
              <a:lnSpc>
                <a:spcPct val="100000"/>
              </a:lnSpc>
              <a:spcBef>
                <a:spcPct val="20000"/>
              </a:spcBef>
              <a:spcAft>
                <a:spcPct val="0"/>
              </a:spcAft>
              <a:buClrTx/>
              <a:buSzTx/>
              <a:buFontTx/>
              <a:buNone/>
              <a:tabLst/>
            </a:pPr>
            <a:r>
              <a:rPr kumimoji="0" lang="ja-JP" altLang="en-US" sz="1000" dirty="0" smtClean="0">
                <a:solidFill>
                  <a:srgbClr val="0000FF"/>
                </a:solidFill>
              </a:rPr>
              <a:t>業務遂行に必要なソフトウエア</a:t>
            </a:r>
            <a:endParaRPr kumimoji="0" lang="en-US" altLang="ja-JP" sz="1000" b="0" i="0" u="none" strike="noStrike" cap="none" normalizeH="0" baseline="0" dirty="0" smtClean="0">
              <a:ln>
                <a:noFill/>
              </a:ln>
              <a:solidFill>
                <a:srgbClr val="0000FF"/>
              </a:solidFill>
              <a:effectLst/>
            </a:endParaRPr>
          </a:p>
          <a:p>
            <a:pPr marL="0" marR="0" indent="0"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0000FF"/>
                </a:solidFill>
                <a:effectLst/>
                <a:latin typeface="Arial" charset="0"/>
                <a:ea typeface="HG丸ｺﾞｼｯｸM-PRO" pitchFamily="50" charset="-128"/>
              </a:rPr>
              <a:t>実行と運用管理</a:t>
            </a:r>
          </a:p>
        </p:txBody>
      </p:sp>
      <p:sp>
        <p:nvSpPr>
          <p:cNvPr id="5" name="正方形/長方形 4"/>
          <p:cNvSpPr/>
          <p:nvPr/>
        </p:nvSpPr>
        <p:spPr bwMode="auto">
          <a:xfrm>
            <a:off x="990600" y="4191000"/>
            <a:ext cx="7162800" cy="1066800"/>
          </a:xfrm>
          <a:prstGeom prst="rect">
            <a:avLst/>
          </a:prstGeom>
          <a:solidFill>
            <a:srgbClr val="EAFFFF"/>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rgbClr val="0000FF"/>
                </a:solidFill>
                <a:effectLst/>
                <a:latin typeface="ヒラギノ角ゴ Std W8"/>
                <a:ea typeface="ヒラギノ角ゴ Std W8"/>
                <a:cs typeface="ヒラギノ角ゴ Std W8"/>
              </a:rPr>
              <a:t>インフラストラクチャー</a:t>
            </a:r>
            <a:endParaRPr kumimoji="0" lang="en-US" altLang="ja-JP" sz="1800" b="0" i="0" u="none" strike="noStrike" cap="none" normalizeH="0" baseline="0" dirty="0" smtClean="0">
              <a:ln>
                <a:noFill/>
              </a:ln>
              <a:solidFill>
                <a:srgbClr val="0000FF"/>
              </a:solidFill>
              <a:effectLst/>
              <a:latin typeface="ヒラギノ角ゴ Std W8"/>
              <a:ea typeface="ヒラギノ角ゴ Std W8"/>
              <a:cs typeface="ヒラギノ角ゴ Std W8"/>
            </a:endParaRPr>
          </a:p>
          <a:p>
            <a:pPr marL="0" marR="0" indent="0" defTabSz="914400" rtl="0" eaLnBrk="1" fontAlgn="base" latinLnBrk="0" hangingPunct="1">
              <a:lnSpc>
                <a:spcPct val="100000"/>
              </a:lnSpc>
              <a:spcBef>
                <a:spcPct val="20000"/>
              </a:spcBef>
              <a:spcAft>
                <a:spcPct val="0"/>
              </a:spcAft>
              <a:buClrTx/>
              <a:buSzTx/>
              <a:buFontTx/>
              <a:buNone/>
              <a:tabLst/>
            </a:pPr>
            <a:r>
              <a:rPr kumimoji="0" lang="ja-JP" altLang="en-US" sz="1000" dirty="0" smtClean="0">
                <a:solidFill>
                  <a:srgbClr val="0000FF"/>
                </a:solidFill>
              </a:rPr>
              <a:t>プロセッサー、メモリー、ストレージ、</a:t>
            </a:r>
            <a:endParaRPr kumimoji="0" lang="en-US" altLang="ja-JP" sz="1000" dirty="0" smtClean="0">
              <a:solidFill>
                <a:srgbClr val="0000FF"/>
              </a:solidFill>
            </a:endParaRPr>
          </a:p>
          <a:p>
            <a:pPr marL="0" marR="0" indent="0" defTabSz="914400" rtl="0" eaLnBrk="1" fontAlgn="base" latinLnBrk="0" hangingPunct="1">
              <a:lnSpc>
                <a:spcPct val="100000"/>
              </a:lnSpc>
              <a:spcBef>
                <a:spcPct val="20000"/>
              </a:spcBef>
              <a:spcAft>
                <a:spcPct val="0"/>
              </a:spcAft>
              <a:buClrTx/>
              <a:buSzTx/>
              <a:buFontTx/>
              <a:buNone/>
              <a:tabLst/>
            </a:pPr>
            <a:r>
              <a:rPr kumimoji="0" lang="ja-JP" altLang="en-US" sz="1000" dirty="0" smtClean="0">
                <a:solidFill>
                  <a:srgbClr val="0000FF"/>
                </a:solidFill>
              </a:rPr>
              <a:t>ネットワークなどのシステム資源、施設</a:t>
            </a:r>
            <a:endParaRPr kumimoji="0" lang="en-US" altLang="ja-JP" sz="1000" dirty="0" smtClean="0">
              <a:solidFill>
                <a:srgbClr val="0000FF"/>
              </a:solidFill>
            </a:endParaRPr>
          </a:p>
          <a:p>
            <a:pPr marL="0" marR="0" indent="0" defTabSz="914400" rtl="0" eaLnBrk="1" fontAlgn="base" latinLnBrk="0" hangingPunct="1">
              <a:lnSpc>
                <a:spcPct val="100000"/>
              </a:lnSpc>
              <a:spcBef>
                <a:spcPct val="20000"/>
              </a:spcBef>
              <a:spcAft>
                <a:spcPct val="0"/>
              </a:spcAft>
              <a:buClrTx/>
              <a:buSzTx/>
              <a:buFontTx/>
              <a:buNone/>
              <a:tabLst/>
            </a:pPr>
            <a:r>
              <a:rPr kumimoji="0" lang="ja-JP" altLang="en-US" dirty="0" smtClean="0">
                <a:solidFill>
                  <a:srgbClr val="0000FF"/>
                </a:solidFill>
              </a:rPr>
              <a:t>実行と運用管理</a:t>
            </a:r>
            <a:endParaRPr kumimoji="0" lang="ja-JP" altLang="en-US" sz="1200" b="0" i="0" u="none" strike="noStrike" cap="none" normalizeH="0" baseline="0" dirty="0" smtClean="0">
              <a:ln>
                <a:noFill/>
              </a:ln>
              <a:solidFill>
                <a:srgbClr val="0000FF"/>
              </a:solidFill>
              <a:effectLst/>
            </a:endParaRPr>
          </a:p>
        </p:txBody>
      </p:sp>
      <p:sp>
        <p:nvSpPr>
          <p:cNvPr id="7" name="AutoShape 50"/>
          <p:cNvSpPr>
            <a:spLocks noChangeArrowheads="1"/>
          </p:cNvSpPr>
          <p:nvPr/>
        </p:nvSpPr>
        <p:spPr bwMode="auto">
          <a:xfrm>
            <a:off x="4876800" y="3124200"/>
            <a:ext cx="1003958" cy="2051895"/>
          </a:xfrm>
          <a:prstGeom prst="roundRect">
            <a:avLst>
              <a:gd name="adj" fmla="val 16667"/>
            </a:avLst>
          </a:prstGeom>
          <a:solidFill>
            <a:srgbClr val="1D7BFF"/>
          </a:solidFill>
          <a:ln>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lgn="ctr">
              <a:spcBef>
                <a:spcPts val="0"/>
              </a:spcBef>
              <a:defRPr/>
            </a:pPr>
            <a:endParaRPr lang="en-US" altLang="ja-JP" dirty="0" smtClean="0">
              <a:solidFill>
                <a:srgbClr val="FFFFFF"/>
              </a:solidFill>
              <a:latin typeface="Arial Black"/>
              <a:ea typeface="ＤＦＰ太丸ゴシック体"/>
              <a:cs typeface="Arial Black"/>
            </a:endParaRPr>
          </a:p>
          <a:p>
            <a:pPr algn="ctr">
              <a:spcBef>
                <a:spcPts val="0"/>
              </a:spcBef>
              <a:defRPr/>
            </a:pPr>
            <a:endParaRPr lang="en-US" altLang="ja-JP" dirty="0" smtClean="0">
              <a:solidFill>
                <a:srgbClr val="FFFFFF"/>
              </a:solidFill>
              <a:latin typeface="Arial Black"/>
              <a:ea typeface="ＤＦＰ太丸ゴシック体"/>
              <a:cs typeface="Arial Black"/>
            </a:endParaRPr>
          </a:p>
          <a:p>
            <a:pPr algn="ctr">
              <a:spcBef>
                <a:spcPts val="0"/>
              </a:spcBef>
              <a:defRPr/>
            </a:pPr>
            <a:r>
              <a:rPr lang="ja-JP" altLang="en-US" dirty="0" smtClean="0">
                <a:solidFill>
                  <a:srgbClr val="FFFFFF"/>
                </a:solidFill>
                <a:latin typeface="Arial Black"/>
                <a:ea typeface="ＤＦＰ太丸ゴシック体"/>
                <a:cs typeface="Arial Black"/>
              </a:rPr>
              <a:t>サービス</a:t>
            </a:r>
            <a:endParaRPr lang="en-US" altLang="ja-JP" dirty="0" smtClean="0">
              <a:solidFill>
                <a:srgbClr val="FFFFFF"/>
              </a:solidFill>
              <a:latin typeface="Arial Black"/>
              <a:ea typeface="ＤＦＰ太丸ゴシック体"/>
              <a:cs typeface="Arial Black"/>
            </a:endParaRPr>
          </a:p>
          <a:p>
            <a:pPr algn="ctr">
              <a:spcBef>
                <a:spcPts val="0"/>
              </a:spcBef>
              <a:defRPr/>
            </a:pPr>
            <a:r>
              <a:rPr lang="ja-JP" altLang="en-US" dirty="0" smtClean="0">
                <a:solidFill>
                  <a:srgbClr val="FFFFFF"/>
                </a:solidFill>
                <a:latin typeface="Arial Black"/>
                <a:ea typeface="ＤＦＰ太丸ゴシック体"/>
                <a:cs typeface="Arial Black"/>
              </a:rPr>
              <a:t>事業者</a:t>
            </a:r>
            <a:endParaRPr lang="en-US" altLang="ja-JP" dirty="0" smtClean="0">
              <a:solidFill>
                <a:srgbClr val="FFFFFF"/>
              </a:solidFill>
              <a:latin typeface="Arial Black"/>
              <a:ea typeface="ＤＦＰ太丸ゴシック体"/>
              <a:cs typeface="Arial Black"/>
            </a:endParaRPr>
          </a:p>
          <a:p>
            <a:pPr algn="ctr">
              <a:spcBef>
                <a:spcPts val="0"/>
              </a:spcBef>
              <a:defRPr/>
            </a:pPr>
            <a:endParaRPr lang="en-US" altLang="ja-JP" dirty="0">
              <a:solidFill>
                <a:srgbClr val="FFFFFF"/>
              </a:solidFill>
              <a:latin typeface="Arial Black"/>
              <a:ea typeface="ＤＦＰ太丸ゴシック体"/>
              <a:cs typeface="Arial Black"/>
            </a:endParaRPr>
          </a:p>
          <a:p>
            <a:pPr algn="ctr">
              <a:spcBef>
                <a:spcPts val="0"/>
              </a:spcBef>
              <a:defRPr/>
            </a:pPr>
            <a:endParaRPr lang="en-US" altLang="ja-JP" dirty="0" smtClean="0">
              <a:solidFill>
                <a:srgbClr val="FFFFFF"/>
              </a:solidFill>
              <a:latin typeface="Arial Black"/>
              <a:ea typeface="ＤＦＰ太丸ゴシック体"/>
              <a:cs typeface="Arial Black"/>
            </a:endParaRPr>
          </a:p>
          <a:p>
            <a:pPr algn="ctr">
              <a:spcBef>
                <a:spcPts val="0"/>
              </a:spcBef>
              <a:defRPr/>
            </a:pPr>
            <a:endParaRPr lang="en-US" altLang="ja-JP" dirty="0">
              <a:solidFill>
                <a:srgbClr val="FFFFFF"/>
              </a:solidFill>
              <a:latin typeface="Arial Black"/>
              <a:ea typeface="ＤＦＰ太丸ゴシック体"/>
              <a:cs typeface="Arial Black"/>
            </a:endParaRPr>
          </a:p>
          <a:p>
            <a:pPr algn="ctr">
              <a:spcBef>
                <a:spcPts val="0"/>
              </a:spcBef>
              <a:defRPr/>
            </a:pPr>
            <a:endParaRPr lang="en-US" altLang="ja-JP" dirty="0">
              <a:solidFill>
                <a:srgbClr val="FFFFFF"/>
              </a:solidFill>
              <a:latin typeface="Arial Black"/>
              <a:ea typeface="ＤＦＰ太丸ゴシック体"/>
              <a:cs typeface="Arial Black"/>
            </a:endParaRPr>
          </a:p>
          <a:p>
            <a:pPr algn="ctr">
              <a:spcBef>
                <a:spcPts val="0"/>
              </a:spcBef>
              <a:defRPr/>
            </a:pPr>
            <a:endParaRPr lang="en-US" altLang="ja-JP" dirty="0">
              <a:solidFill>
                <a:srgbClr val="FFFFFF"/>
              </a:solidFill>
              <a:latin typeface="Arial Black"/>
              <a:ea typeface="ＤＦＰ太丸ゴシック体"/>
              <a:cs typeface="Arial Black"/>
            </a:endParaRPr>
          </a:p>
        </p:txBody>
      </p:sp>
      <p:sp>
        <p:nvSpPr>
          <p:cNvPr id="10" name="AutoShape 51"/>
          <p:cNvSpPr>
            <a:spLocks noChangeArrowheads="1"/>
          </p:cNvSpPr>
          <p:nvPr/>
        </p:nvSpPr>
        <p:spPr bwMode="auto">
          <a:xfrm>
            <a:off x="5943600" y="4267200"/>
            <a:ext cx="993773" cy="906943"/>
          </a:xfrm>
          <a:prstGeom prst="roundRect">
            <a:avLst>
              <a:gd name="adj" fmla="val 16667"/>
            </a:avLst>
          </a:prstGeom>
          <a:solidFill>
            <a:srgbClr val="1D7BFF"/>
          </a:solidFill>
          <a:ln>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lgn="ctr">
              <a:spcBef>
                <a:spcPts val="0"/>
              </a:spcBef>
              <a:defRPr/>
            </a:pPr>
            <a:r>
              <a:rPr lang="ja-JP" altLang="en-US" dirty="0" smtClean="0">
                <a:solidFill>
                  <a:srgbClr val="FFFFFF"/>
                </a:solidFill>
                <a:latin typeface="Arial Black"/>
                <a:ea typeface="ＤＦＰ太丸ゴシック体"/>
                <a:cs typeface="Arial Black"/>
              </a:rPr>
              <a:t>サービス</a:t>
            </a:r>
            <a:endParaRPr lang="en-US" altLang="ja-JP" dirty="0" smtClean="0">
              <a:solidFill>
                <a:srgbClr val="FFFFFF"/>
              </a:solidFill>
              <a:latin typeface="Arial Black"/>
              <a:ea typeface="ＤＦＰ太丸ゴシック体"/>
              <a:cs typeface="Arial Black"/>
            </a:endParaRPr>
          </a:p>
          <a:p>
            <a:pPr algn="ctr">
              <a:spcBef>
                <a:spcPts val="0"/>
              </a:spcBef>
              <a:defRPr/>
            </a:pPr>
            <a:r>
              <a:rPr lang="ja-JP" altLang="en-US" dirty="0" smtClean="0">
                <a:solidFill>
                  <a:srgbClr val="FFFFFF"/>
                </a:solidFill>
                <a:latin typeface="Arial Black"/>
                <a:ea typeface="ＤＦＰ太丸ゴシック体"/>
                <a:cs typeface="Arial Black"/>
              </a:rPr>
              <a:t>事業者</a:t>
            </a:r>
            <a:endParaRPr lang="en-US" altLang="ja-JP" dirty="0">
              <a:solidFill>
                <a:srgbClr val="FFFFFF"/>
              </a:solidFill>
              <a:latin typeface="Arial Black"/>
              <a:ea typeface="ＤＦＰ太丸ゴシック体"/>
              <a:cs typeface="Arial Black"/>
            </a:endParaRPr>
          </a:p>
        </p:txBody>
      </p:sp>
      <p:sp>
        <p:nvSpPr>
          <p:cNvPr id="13" name="AutoShape 49"/>
          <p:cNvSpPr>
            <a:spLocks noChangeArrowheads="1"/>
          </p:cNvSpPr>
          <p:nvPr/>
        </p:nvSpPr>
        <p:spPr bwMode="auto">
          <a:xfrm>
            <a:off x="3808413" y="1981200"/>
            <a:ext cx="1003958" cy="3194896"/>
          </a:xfrm>
          <a:prstGeom prst="roundRect">
            <a:avLst>
              <a:gd name="adj" fmla="val 16667"/>
            </a:avLst>
          </a:prstGeom>
          <a:solidFill>
            <a:srgbClr val="1D7BFF"/>
          </a:solidFill>
          <a:ln>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lgn="ctr">
              <a:spcBef>
                <a:spcPts val="0"/>
              </a:spcBef>
              <a:defRPr/>
            </a:pPr>
            <a:r>
              <a:rPr lang="ja-JP" altLang="en-US" dirty="0" smtClean="0">
                <a:solidFill>
                  <a:srgbClr val="FFFFFF"/>
                </a:solidFill>
                <a:latin typeface="Arial Black"/>
                <a:ea typeface="ＤＦＰ太丸ゴシック体"/>
                <a:cs typeface="Arial Black"/>
              </a:rPr>
              <a:t>サービス</a:t>
            </a:r>
            <a:endParaRPr lang="en-US" altLang="ja-JP" dirty="0" smtClean="0">
              <a:solidFill>
                <a:srgbClr val="FFFFFF"/>
              </a:solidFill>
              <a:latin typeface="Arial Black"/>
              <a:ea typeface="ＤＦＰ太丸ゴシック体"/>
              <a:cs typeface="Arial Black"/>
            </a:endParaRPr>
          </a:p>
          <a:p>
            <a:pPr algn="ctr">
              <a:spcBef>
                <a:spcPts val="0"/>
              </a:spcBef>
              <a:defRPr/>
            </a:pPr>
            <a:r>
              <a:rPr lang="ja-JP" altLang="en-US" dirty="0" smtClean="0">
                <a:solidFill>
                  <a:srgbClr val="FFFFFF"/>
                </a:solidFill>
                <a:latin typeface="Arial Black"/>
                <a:ea typeface="ＤＦＰ太丸ゴシック体"/>
                <a:cs typeface="Arial Black"/>
              </a:rPr>
              <a:t>事業者</a:t>
            </a:r>
            <a:endParaRPr lang="en-US" altLang="ja-JP" dirty="0">
              <a:solidFill>
                <a:srgbClr val="FFFFFF"/>
              </a:solidFill>
              <a:latin typeface="Arial Black"/>
              <a:ea typeface="ＤＦＰ太丸ゴシック体"/>
              <a:cs typeface="Arial Black"/>
            </a:endParaRPr>
          </a:p>
        </p:txBody>
      </p:sp>
      <p:sp>
        <p:nvSpPr>
          <p:cNvPr id="16" name="AutoShape 50"/>
          <p:cNvSpPr>
            <a:spLocks noChangeArrowheads="1"/>
          </p:cNvSpPr>
          <p:nvPr/>
        </p:nvSpPr>
        <p:spPr bwMode="auto">
          <a:xfrm>
            <a:off x="4895850" y="5410200"/>
            <a:ext cx="1003958" cy="303023"/>
          </a:xfrm>
          <a:prstGeom prst="roundRect">
            <a:avLst>
              <a:gd name="adj" fmla="val 16667"/>
            </a:avLst>
          </a:prstGeom>
          <a:ln>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lgn="ctr">
              <a:spcBef>
                <a:spcPts val="0"/>
              </a:spcBef>
              <a:defRPr/>
            </a:pPr>
            <a:r>
              <a:rPr lang="en-US" altLang="ja-JP" dirty="0" err="1" smtClean="0">
                <a:solidFill>
                  <a:srgbClr val="FFFFFF"/>
                </a:solidFill>
                <a:latin typeface="Arial Black"/>
                <a:ea typeface="ＤＦＰ太丸ゴシック体"/>
                <a:cs typeface="Arial Black"/>
              </a:rPr>
              <a:t>PaaS</a:t>
            </a:r>
            <a:endParaRPr lang="en-US" altLang="ja-JP" dirty="0">
              <a:solidFill>
                <a:srgbClr val="FFFFFF"/>
              </a:solidFill>
              <a:latin typeface="Arial Black"/>
              <a:ea typeface="ＤＦＰ太丸ゴシック体"/>
              <a:cs typeface="Arial Black"/>
            </a:endParaRPr>
          </a:p>
        </p:txBody>
      </p:sp>
      <p:sp>
        <p:nvSpPr>
          <p:cNvPr id="17" name="AutoShape 51"/>
          <p:cNvSpPr>
            <a:spLocks noChangeArrowheads="1"/>
          </p:cNvSpPr>
          <p:nvPr/>
        </p:nvSpPr>
        <p:spPr bwMode="auto">
          <a:xfrm>
            <a:off x="5962650" y="5410200"/>
            <a:ext cx="993773" cy="301071"/>
          </a:xfrm>
          <a:prstGeom prst="roundRect">
            <a:avLst>
              <a:gd name="adj" fmla="val 16667"/>
            </a:avLst>
          </a:prstGeom>
          <a:gradFill>
            <a:gsLst>
              <a:gs pos="0">
                <a:srgbClr val="008000"/>
              </a:gs>
              <a:gs pos="80000">
                <a:srgbClr val="008000"/>
              </a:gs>
              <a:gs pos="100000">
                <a:srgbClr val="008000"/>
              </a:gs>
            </a:gsLst>
          </a:gradFill>
          <a:ln>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lgn="ctr">
              <a:spcBef>
                <a:spcPts val="0"/>
              </a:spcBef>
              <a:defRPr/>
            </a:pPr>
            <a:r>
              <a:rPr lang="en-US" altLang="ja-JP" dirty="0" err="1" smtClean="0">
                <a:solidFill>
                  <a:srgbClr val="FFFFFF"/>
                </a:solidFill>
                <a:latin typeface="Arial Black"/>
                <a:ea typeface="ＤＦＰ太丸ゴシック体"/>
                <a:cs typeface="Arial Black"/>
              </a:rPr>
              <a:t>IaaS</a:t>
            </a:r>
            <a:endParaRPr lang="en-US" altLang="ja-JP" dirty="0">
              <a:solidFill>
                <a:srgbClr val="FFFFFF"/>
              </a:solidFill>
              <a:latin typeface="Arial Black"/>
              <a:ea typeface="ＤＦＰ太丸ゴシック体"/>
              <a:cs typeface="Arial Black"/>
            </a:endParaRPr>
          </a:p>
        </p:txBody>
      </p:sp>
      <p:sp>
        <p:nvSpPr>
          <p:cNvPr id="18" name="AutoShape 49"/>
          <p:cNvSpPr>
            <a:spLocks noChangeArrowheads="1"/>
          </p:cNvSpPr>
          <p:nvPr/>
        </p:nvSpPr>
        <p:spPr bwMode="auto">
          <a:xfrm>
            <a:off x="3827463" y="5410200"/>
            <a:ext cx="1003958" cy="303024"/>
          </a:xfrm>
          <a:prstGeom prst="roundRect">
            <a:avLst>
              <a:gd name="adj" fmla="val 16667"/>
            </a:avLst>
          </a:prstGeom>
          <a:gradFill>
            <a:gsLst>
              <a:gs pos="0">
                <a:srgbClr val="FF9900"/>
              </a:gs>
              <a:gs pos="80000">
                <a:srgbClr val="FF9900"/>
              </a:gs>
              <a:gs pos="100000">
                <a:srgbClr val="FF9900"/>
              </a:gs>
            </a:gsLst>
          </a:gradFill>
          <a:ln>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lgn="ctr">
              <a:spcBef>
                <a:spcPts val="0"/>
              </a:spcBef>
              <a:defRPr/>
            </a:pPr>
            <a:r>
              <a:rPr lang="en-US" altLang="ja-JP" dirty="0" err="1" smtClean="0">
                <a:solidFill>
                  <a:srgbClr val="FFFFFF"/>
                </a:solidFill>
                <a:latin typeface="Arial Black"/>
                <a:ea typeface="ＤＦＰ太丸ゴシック体"/>
                <a:cs typeface="Arial Black"/>
              </a:rPr>
              <a:t>SaaS</a:t>
            </a:r>
            <a:endParaRPr lang="en-US" altLang="ja-JP" dirty="0">
              <a:solidFill>
                <a:srgbClr val="FFFFFF"/>
              </a:solidFill>
              <a:latin typeface="Arial Black"/>
              <a:ea typeface="ＤＦＰ太丸ゴシック体"/>
              <a:cs typeface="Arial Black"/>
            </a:endParaRPr>
          </a:p>
        </p:txBody>
      </p:sp>
      <p:sp>
        <p:nvSpPr>
          <p:cNvPr id="19" name="AutoShape 49"/>
          <p:cNvSpPr>
            <a:spLocks noChangeArrowheads="1"/>
          </p:cNvSpPr>
          <p:nvPr/>
        </p:nvSpPr>
        <p:spPr bwMode="auto">
          <a:xfrm>
            <a:off x="6997042" y="1979247"/>
            <a:ext cx="1003958" cy="3194896"/>
          </a:xfrm>
          <a:prstGeom prst="roundRect">
            <a:avLst>
              <a:gd name="adj" fmla="val 16667"/>
            </a:avLst>
          </a:prstGeom>
          <a:solidFill>
            <a:srgbClr val="800000"/>
          </a:solidFill>
          <a:ln>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lgn="ctr">
              <a:spcBef>
                <a:spcPts val="0"/>
              </a:spcBef>
              <a:defRPr/>
            </a:pPr>
            <a:r>
              <a:rPr lang="ja-JP" altLang="en-US" sz="1600" dirty="0" smtClean="0">
                <a:solidFill>
                  <a:srgbClr val="FFFFFF"/>
                </a:solidFill>
                <a:latin typeface="Arial Black"/>
                <a:ea typeface="ＤＦＰ太丸ゴシック体"/>
                <a:cs typeface="Arial Black"/>
              </a:rPr>
              <a:t>自社</a:t>
            </a:r>
            <a:endParaRPr lang="en-US" altLang="ja-JP" sz="1600" dirty="0">
              <a:solidFill>
                <a:srgbClr val="FFFFFF"/>
              </a:solidFill>
              <a:latin typeface="Arial Black"/>
              <a:ea typeface="ＤＦＰ太丸ゴシック体"/>
              <a:cs typeface="Arial Black"/>
            </a:endParaRPr>
          </a:p>
        </p:txBody>
      </p:sp>
      <p:sp>
        <p:nvSpPr>
          <p:cNvPr id="20" name="AutoShape 51"/>
          <p:cNvSpPr>
            <a:spLocks noChangeArrowheads="1"/>
          </p:cNvSpPr>
          <p:nvPr/>
        </p:nvSpPr>
        <p:spPr bwMode="auto">
          <a:xfrm>
            <a:off x="7007227" y="5410200"/>
            <a:ext cx="993773" cy="301071"/>
          </a:xfrm>
          <a:prstGeom prst="roundRect">
            <a:avLst>
              <a:gd name="adj" fmla="val 16667"/>
            </a:avLst>
          </a:prstGeom>
          <a:solidFill>
            <a:srgbClr val="6666FF"/>
          </a:solidFill>
          <a:ln>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lgn="ctr">
              <a:spcBef>
                <a:spcPts val="0"/>
              </a:spcBef>
              <a:defRPr/>
            </a:pPr>
            <a:r>
              <a:rPr lang="ja-JP" altLang="en-US" dirty="0" smtClean="0">
                <a:solidFill>
                  <a:srgbClr val="FFFFFF"/>
                </a:solidFill>
                <a:latin typeface="Arial Black"/>
                <a:ea typeface="ＤＦＰ太丸ゴシック体"/>
                <a:cs typeface="Arial Black"/>
              </a:rPr>
              <a:t>自社所有</a:t>
            </a:r>
            <a:endParaRPr lang="en-US" altLang="ja-JP" dirty="0">
              <a:solidFill>
                <a:srgbClr val="FFFFFF"/>
              </a:solidFill>
              <a:latin typeface="Arial Black"/>
              <a:ea typeface="ＤＦＰ太丸ゴシック体"/>
              <a:cs typeface="Arial Black"/>
            </a:endParaRPr>
          </a:p>
        </p:txBody>
      </p:sp>
      <p:sp>
        <p:nvSpPr>
          <p:cNvPr id="21" name="AutoShape 50"/>
          <p:cNvSpPr>
            <a:spLocks noChangeArrowheads="1"/>
          </p:cNvSpPr>
          <p:nvPr/>
        </p:nvSpPr>
        <p:spPr bwMode="auto">
          <a:xfrm>
            <a:off x="5933415" y="1981200"/>
            <a:ext cx="1003958" cy="2051895"/>
          </a:xfrm>
          <a:prstGeom prst="roundRect">
            <a:avLst>
              <a:gd name="adj" fmla="val 16667"/>
            </a:avLst>
          </a:prstGeom>
          <a:solidFill>
            <a:srgbClr val="800000"/>
          </a:solidFill>
          <a:ln>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lgn="ctr">
              <a:spcBef>
                <a:spcPts val="0"/>
              </a:spcBef>
              <a:defRPr/>
            </a:pPr>
            <a:r>
              <a:rPr lang="ja-JP" altLang="en-US" sz="1600" dirty="0" smtClean="0">
                <a:solidFill>
                  <a:srgbClr val="FFFFFF"/>
                </a:solidFill>
                <a:latin typeface="Arial Black"/>
                <a:ea typeface="ＤＦＰ太丸ゴシック体"/>
                <a:cs typeface="Arial Black"/>
              </a:rPr>
              <a:t>自社</a:t>
            </a:r>
            <a:endParaRPr lang="en-US" altLang="ja-JP" sz="1600" dirty="0">
              <a:solidFill>
                <a:srgbClr val="FFFFFF"/>
              </a:solidFill>
              <a:latin typeface="Arial Black"/>
              <a:ea typeface="ＤＦＰ太丸ゴシック体"/>
              <a:cs typeface="Arial Black"/>
            </a:endParaRPr>
          </a:p>
        </p:txBody>
      </p:sp>
      <p:sp>
        <p:nvSpPr>
          <p:cNvPr id="22" name="AutoShape 51"/>
          <p:cNvSpPr>
            <a:spLocks noChangeArrowheads="1"/>
          </p:cNvSpPr>
          <p:nvPr/>
        </p:nvSpPr>
        <p:spPr bwMode="auto">
          <a:xfrm>
            <a:off x="4876800" y="1981200"/>
            <a:ext cx="993773" cy="906943"/>
          </a:xfrm>
          <a:prstGeom prst="roundRect">
            <a:avLst>
              <a:gd name="adj" fmla="val 16667"/>
            </a:avLst>
          </a:prstGeom>
          <a:solidFill>
            <a:srgbClr val="800000"/>
          </a:solidFill>
          <a:ln>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lgn="ctr">
              <a:spcBef>
                <a:spcPts val="0"/>
              </a:spcBef>
              <a:defRPr/>
            </a:pPr>
            <a:r>
              <a:rPr lang="ja-JP" altLang="en-US" sz="1600" dirty="0" smtClean="0">
                <a:solidFill>
                  <a:srgbClr val="FFFFFF"/>
                </a:solidFill>
                <a:latin typeface="Arial Black"/>
                <a:ea typeface="ＤＦＰ太丸ゴシック体"/>
                <a:cs typeface="Arial Black"/>
              </a:rPr>
              <a:t>自社</a:t>
            </a:r>
            <a:endParaRPr lang="en-US" altLang="ja-JP" sz="1600" dirty="0">
              <a:solidFill>
                <a:srgbClr val="FFFFFF"/>
              </a:solidFill>
              <a:latin typeface="Arial Black"/>
              <a:ea typeface="ＤＦＰ太丸ゴシック体"/>
              <a:cs typeface="Arial Black"/>
            </a:endParaRPr>
          </a:p>
        </p:txBody>
      </p:sp>
    </p:spTree>
    <p:extLst>
      <p:ext uri="{BB962C8B-B14F-4D97-AF65-F5344CB8AC3E}">
        <p14:creationId xmlns:p14="http://schemas.microsoft.com/office/powerpoint/2010/main" val="1260486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ふたつのタイプの</a:t>
            </a:r>
            <a:r>
              <a:rPr kumimoji="1" lang="en-US" altLang="ja-JP" dirty="0" err="1" smtClean="0"/>
              <a:t>IaaS</a:t>
            </a:r>
            <a:r>
              <a:rPr kumimoji="1" lang="en-US" altLang="ja-JP" dirty="0" smtClean="0"/>
              <a:t> </a:t>
            </a:r>
            <a:r>
              <a:rPr kumimoji="1" lang="ja-JP" altLang="en-US" dirty="0" smtClean="0"/>
              <a:t>（日本の個別事情）</a:t>
            </a:r>
            <a:endParaRPr kumimoji="1" lang="ja-JP" altLang="en-US" dirty="0"/>
          </a:p>
        </p:txBody>
      </p:sp>
      <p:sp>
        <p:nvSpPr>
          <p:cNvPr id="3" name="正方形/長方形 2"/>
          <p:cNvSpPr/>
          <p:nvPr/>
        </p:nvSpPr>
        <p:spPr bwMode="auto">
          <a:xfrm>
            <a:off x="990600" y="1782495"/>
            <a:ext cx="7239000" cy="1676400"/>
          </a:xfrm>
          <a:prstGeom prst="rect">
            <a:avLst/>
          </a:prstGeom>
          <a:solidFill>
            <a:srgbClr val="CCFFCC"/>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spcBef>
                <a:spcPts val="0"/>
              </a:spcBef>
            </a:pPr>
            <a:r>
              <a:rPr kumimoji="0" lang="en-US" altLang="ja-JP" sz="2000" dirty="0" smtClean="0">
                <a:solidFill>
                  <a:srgbClr val="0000FF"/>
                </a:solidFill>
                <a:latin typeface="ヒラギノ角ゴ Std W8"/>
                <a:ea typeface="ヒラギノ角ゴ Std W8"/>
                <a:cs typeface="ヒラギノ角ゴ Std W8"/>
              </a:rPr>
              <a:t> </a:t>
            </a:r>
            <a:r>
              <a:rPr kumimoji="0" lang="ja-JP" altLang="en-US" sz="2000" dirty="0" smtClean="0">
                <a:solidFill>
                  <a:srgbClr val="0000FF"/>
                </a:solidFill>
                <a:latin typeface="ヒラギノ角ゴ Std W8"/>
                <a:ea typeface="ヒラギノ角ゴ Std W8"/>
                <a:cs typeface="ヒラギノ角ゴ Std W8"/>
              </a:rPr>
              <a:t>運用管理</a:t>
            </a:r>
            <a:endParaRPr kumimoji="0" lang="en-US" altLang="ja-JP" sz="2000" dirty="0" smtClean="0">
              <a:solidFill>
                <a:srgbClr val="0000FF"/>
              </a:solidFill>
              <a:latin typeface="ヒラギノ角ゴ Std W8"/>
              <a:ea typeface="ヒラギノ角ゴ Std W8"/>
              <a:cs typeface="ヒラギノ角ゴ Std W8"/>
            </a:endParaRPr>
          </a:p>
          <a:p>
            <a:pPr marL="361950" lvl="1" indent="-171450">
              <a:spcBef>
                <a:spcPts val="0"/>
              </a:spcBef>
              <a:buFont typeface="Wingdings" charset="2"/>
              <a:buChar char="v"/>
            </a:pPr>
            <a:r>
              <a:rPr kumimoji="0" lang="ja-JP" altLang="en-US" sz="1200" dirty="0" smtClean="0">
                <a:solidFill>
                  <a:srgbClr val="0000FF"/>
                </a:solidFill>
              </a:rPr>
              <a:t>構築（作成）</a:t>
            </a:r>
            <a:endParaRPr kumimoji="0" lang="en-US" altLang="ja-JP" sz="1200" dirty="0" smtClean="0">
              <a:solidFill>
                <a:srgbClr val="0000FF"/>
              </a:solidFill>
            </a:endParaRPr>
          </a:p>
          <a:p>
            <a:pPr marL="361950" lvl="1" indent="-171450">
              <a:spcBef>
                <a:spcPts val="0"/>
              </a:spcBef>
              <a:buFont typeface="Wingdings" charset="2"/>
              <a:buChar char="v"/>
            </a:pPr>
            <a:r>
              <a:rPr kumimoji="0" lang="ja-JP" altLang="en-US" sz="1200" dirty="0" smtClean="0">
                <a:solidFill>
                  <a:srgbClr val="0000FF"/>
                </a:solidFill>
              </a:rPr>
              <a:t>起動</a:t>
            </a:r>
            <a:r>
              <a:rPr kumimoji="0" lang="en-US" altLang="ja-JP" sz="1200" dirty="0">
                <a:solidFill>
                  <a:srgbClr val="0000FF"/>
                </a:solidFill>
              </a:rPr>
              <a:t>/</a:t>
            </a:r>
            <a:r>
              <a:rPr kumimoji="0" lang="ja-JP" altLang="en-US" sz="1200" dirty="0" smtClean="0">
                <a:solidFill>
                  <a:srgbClr val="0000FF"/>
                </a:solidFill>
              </a:rPr>
              <a:t>シャットダウン</a:t>
            </a:r>
            <a:endParaRPr kumimoji="0" lang="en-US" altLang="ja-JP" sz="1200" dirty="0" smtClean="0">
              <a:solidFill>
                <a:srgbClr val="0000FF"/>
              </a:solidFill>
            </a:endParaRPr>
          </a:p>
          <a:p>
            <a:pPr marL="361950" lvl="1" indent="-171450">
              <a:spcBef>
                <a:spcPts val="0"/>
              </a:spcBef>
              <a:buFont typeface="Wingdings" charset="2"/>
              <a:buChar char="v"/>
            </a:pPr>
            <a:r>
              <a:rPr kumimoji="0" lang="ja-JP" altLang="en-US" sz="1200" dirty="0" smtClean="0">
                <a:solidFill>
                  <a:srgbClr val="0000FF"/>
                </a:solidFill>
              </a:rPr>
              <a:t>バックアップ</a:t>
            </a:r>
            <a:endParaRPr kumimoji="0" lang="en-US" altLang="ja-JP" sz="1200" dirty="0">
              <a:solidFill>
                <a:srgbClr val="0000FF"/>
              </a:solidFill>
            </a:endParaRPr>
          </a:p>
          <a:p>
            <a:pPr marL="361950" lvl="1" indent="-171450">
              <a:spcBef>
                <a:spcPts val="0"/>
              </a:spcBef>
              <a:buFont typeface="Wingdings" charset="2"/>
              <a:buChar char="v"/>
            </a:pPr>
            <a:r>
              <a:rPr kumimoji="0" lang="ja-JP" altLang="en-US" sz="1200" dirty="0" smtClean="0">
                <a:solidFill>
                  <a:srgbClr val="0000FF"/>
                </a:solidFill>
              </a:rPr>
              <a:t>仮想マシンの複製</a:t>
            </a:r>
            <a:endParaRPr kumimoji="0" lang="en-US" altLang="ja-JP" sz="1200" dirty="0" smtClean="0">
              <a:solidFill>
                <a:srgbClr val="0000FF"/>
              </a:solidFill>
            </a:endParaRPr>
          </a:p>
          <a:p>
            <a:pPr marL="361950" lvl="1" indent="-171450">
              <a:spcBef>
                <a:spcPts val="0"/>
              </a:spcBef>
              <a:buFont typeface="Wingdings" charset="2"/>
              <a:buChar char="v"/>
            </a:pPr>
            <a:r>
              <a:rPr kumimoji="0" lang="ja-JP" altLang="en-US" sz="1200" dirty="0" smtClean="0">
                <a:solidFill>
                  <a:srgbClr val="0000FF"/>
                </a:solidFill>
              </a:rPr>
              <a:t>リソースの変更や監視</a:t>
            </a:r>
            <a:endParaRPr kumimoji="0" lang="en-US" altLang="ja-JP" sz="1200" dirty="0" smtClean="0">
              <a:solidFill>
                <a:srgbClr val="0000FF"/>
              </a:solidFill>
            </a:endParaRPr>
          </a:p>
          <a:p>
            <a:pPr marL="361950" lvl="1" indent="-171450">
              <a:spcBef>
                <a:spcPts val="0"/>
              </a:spcBef>
              <a:buFont typeface="Wingdings" charset="2"/>
              <a:buChar char="v"/>
            </a:pPr>
            <a:r>
              <a:rPr kumimoji="0" lang="ja-JP" altLang="en-US" sz="1200" dirty="0" smtClean="0">
                <a:solidFill>
                  <a:srgbClr val="0000FF"/>
                </a:solidFill>
              </a:rPr>
              <a:t>運用</a:t>
            </a:r>
            <a:r>
              <a:rPr kumimoji="0" lang="ja-JP" altLang="en-US" sz="1200" dirty="0">
                <a:solidFill>
                  <a:srgbClr val="0000FF"/>
                </a:solidFill>
              </a:rPr>
              <a:t>サービス</a:t>
            </a:r>
            <a:r>
              <a:rPr kumimoji="0" lang="ja-JP" altLang="en-US" sz="1200" dirty="0" smtClean="0">
                <a:solidFill>
                  <a:srgbClr val="0000FF"/>
                </a:solidFill>
              </a:rPr>
              <a:t>設定など</a:t>
            </a:r>
            <a:endParaRPr kumimoji="0" lang="en-US" altLang="en-US" sz="1200" dirty="0" smtClean="0">
              <a:solidFill>
                <a:srgbClr val="0000FF"/>
              </a:solidFill>
            </a:endParaRPr>
          </a:p>
        </p:txBody>
      </p:sp>
      <p:sp>
        <p:nvSpPr>
          <p:cNvPr id="4" name="正方形/長方形 3"/>
          <p:cNvSpPr/>
          <p:nvPr/>
        </p:nvSpPr>
        <p:spPr bwMode="auto">
          <a:xfrm>
            <a:off x="990600" y="3535095"/>
            <a:ext cx="7239000" cy="1676400"/>
          </a:xfrm>
          <a:prstGeom prst="rect">
            <a:avLst/>
          </a:prstGeom>
          <a:solidFill>
            <a:schemeClr val="accent1">
              <a:lumMod val="20000"/>
              <a:lumOff val="80000"/>
            </a:schemeClr>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ts val="0"/>
              </a:spcBef>
              <a:spcAft>
                <a:spcPct val="0"/>
              </a:spcAft>
              <a:buClrTx/>
              <a:buSzTx/>
              <a:buFontTx/>
              <a:buNone/>
              <a:tabLst/>
            </a:pPr>
            <a:r>
              <a:rPr kumimoji="0" lang="en-US" altLang="ja-JP" sz="2000" dirty="0" smtClean="0">
                <a:solidFill>
                  <a:srgbClr val="0000FF"/>
                </a:solidFill>
                <a:latin typeface="ヒラギノ角ゴ Std W8"/>
                <a:ea typeface="ヒラギノ角ゴ Std W8"/>
                <a:cs typeface="ヒラギノ角ゴ Std W8"/>
              </a:rPr>
              <a:t> </a:t>
            </a:r>
            <a:r>
              <a:rPr kumimoji="0" lang="ja-JP" altLang="en-US" sz="2000" dirty="0" smtClean="0">
                <a:solidFill>
                  <a:srgbClr val="0000FF"/>
                </a:solidFill>
                <a:latin typeface="ヒラギノ角ゴ Std W8"/>
                <a:ea typeface="ヒラギノ角ゴ Std W8"/>
                <a:cs typeface="ヒラギノ角ゴ Std W8"/>
              </a:rPr>
              <a:t>システム資源</a:t>
            </a:r>
            <a:endParaRPr kumimoji="0" lang="en-US" altLang="ja-JP" sz="2000" dirty="0" smtClean="0">
              <a:solidFill>
                <a:srgbClr val="0000FF"/>
              </a:solidFill>
              <a:latin typeface="ヒラギノ角ゴ Std W8"/>
              <a:ea typeface="ヒラギノ角ゴ Std W8"/>
              <a:cs typeface="ヒラギノ角ゴ Std W8"/>
            </a:endParaRPr>
          </a:p>
          <a:p>
            <a:pPr marL="361950" lvl="1" indent="-171450">
              <a:spcBef>
                <a:spcPts val="0"/>
              </a:spcBef>
              <a:buFont typeface="Wingdings" charset="2"/>
              <a:buChar char="v"/>
            </a:pPr>
            <a:r>
              <a:rPr kumimoji="0" lang="ja-JP" altLang="en-US" sz="1200" dirty="0" smtClean="0">
                <a:solidFill>
                  <a:srgbClr val="0000FF"/>
                </a:solidFill>
              </a:rPr>
              <a:t>プロセッサー</a:t>
            </a:r>
            <a:endParaRPr kumimoji="0" lang="en-US" altLang="ja-JP" sz="1200" dirty="0" smtClean="0">
              <a:solidFill>
                <a:srgbClr val="0000FF"/>
              </a:solidFill>
            </a:endParaRPr>
          </a:p>
          <a:p>
            <a:pPr marL="361950" lvl="1" indent="-171450">
              <a:spcBef>
                <a:spcPts val="0"/>
              </a:spcBef>
              <a:buFont typeface="Wingdings" charset="2"/>
              <a:buChar char="v"/>
            </a:pPr>
            <a:r>
              <a:rPr kumimoji="0" lang="ja-JP" altLang="en-US" sz="1200" dirty="0" smtClean="0">
                <a:solidFill>
                  <a:srgbClr val="0000FF"/>
                </a:solidFill>
              </a:rPr>
              <a:t>メモリー</a:t>
            </a:r>
            <a:endParaRPr kumimoji="0" lang="en-US" altLang="ja-JP" sz="1200" dirty="0" smtClean="0">
              <a:solidFill>
                <a:srgbClr val="0000FF"/>
              </a:solidFill>
            </a:endParaRPr>
          </a:p>
          <a:p>
            <a:pPr marL="361950" lvl="1" indent="-171450">
              <a:spcBef>
                <a:spcPts val="0"/>
              </a:spcBef>
              <a:buFont typeface="Wingdings" charset="2"/>
              <a:buChar char="v"/>
            </a:pPr>
            <a:r>
              <a:rPr kumimoji="0" lang="ja-JP" altLang="en-US" sz="1200" dirty="0" smtClean="0">
                <a:solidFill>
                  <a:srgbClr val="0000FF"/>
                </a:solidFill>
              </a:rPr>
              <a:t>ストレージ</a:t>
            </a:r>
            <a:endParaRPr kumimoji="0" lang="en-US" altLang="ja-JP" sz="1200" dirty="0" smtClean="0">
              <a:solidFill>
                <a:srgbClr val="0000FF"/>
              </a:solidFill>
            </a:endParaRPr>
          </a:p>
          <a:p>
            <a:pPr marL="361950" lvl="1" indent="-171450">
              <a:spcBef>
                <a:spcPts val="0"/>
              </a:spcBef>
              <a:buFont typeface="Wingdings" charset="2"/>
              <a:buChar char="v"/>
            </a:pPr>
            <a:r>
              <a:rPr kumimoji="0" lang="ja-JP" altLang="en-US" sz="1200" dirty="0" smtClean="0">
                <a:solidFill>
                  <a:srgbClr val="0000FF"/>
                </a:solidFill>
              </a:rPr>
              <a:t>デスクトップ</a:t>
            </a:r>
            <a:endParaRPr kumimoji="0" lang="en-US" altLang="ja-JP" sz="1200" dirty="0" smtClean="0">
              <a:solidFill>
                <a:srgbClr val="0000FF"/>
              </a:solidFill>
            </a:endParaRPr>
          </a:p>
          <a:p>
            <a:pPr marL="361950" lvl="1" indent="-171450">
              <a:spcBef>
                <a:spcPts val="0"/>
              </a:spcBef>
              <a:buFont typeface="Wingdings" charset="2"/>
              <a:buChar char="v"/>
            </a:pPr>
            <a:r>
              <a:rPr kumimoji="0" lang="ja-JP" altLang="en-US" sz="1200" b="0" i="0" u="none" strike="noStrike" cap="none" normalizeH="0" baseline="0" dirty="0" smtClean="0">
                <a:ln>
                  <a:noFill/>
                </a:ln>
                <a:solidFill>
                  <a:srgbClr val="0000FF"/>
                </a:solidFill>
                <a:effectLst/>
              </a:rPr>
              <a:t>ネットワーク</a:t>
            </a:r>
            <a:endParaRPr kumimoji="0" lang="en-US" altLang="ja-JP" sz="1200" b="0" i="0" u="none" strike="noStrike" cap="none" normalizeH="0" baseline="0" dirty="0" smtClean="0">
              <a:ln>
                <a:noFill/>
              </a:ln>
              <a:solidFill>
                <a:srgbClr val="0000FF"/>
              </a:solidFill>
              <a:effectLst/>
            </a:endParaRPr>
          </a:p>
          <a:p>
            <a:pPr marL="361950" lvl="1" indent="-171450">
              <a:spcBef>
                <a:spcPts val="0"/>
              </a:spcBef>
              <a:buFont typeface="Wingdings" charset="2"/>
              <a:buChar char="v"/>
            </a:pPr>
            <a:r>
              <a:rPr kumimoji="0" lang="ja-JP" altLang="en-US" sz="1200" dirty="0" smtClean="0">
                <a:solidFill>
                  <a:srgbClr val="0000FF"/>
                </a:solidFill>
              </a:rPr>
              <a:t>データセンター設備</a:t>
            </a:r>
            <a:r>
              <a:rPr kumimoji="0" lang="ja-JP" altLang="en-US" sz="1200" b="0" i="0" u="none" strike="noStrike" cap="none" normalizeH="0" baseline="0" dirty="0" smtClean="0">
                <a:ln>
                  <a:noFill/>
                </a:ln>
                <a:solidFill>
                  <a:srgbClr val="0000FF"/>
                </a:solidFill>
                <a:effectLst/>
              </a:rPr>
              <a:t>など</a:t>
            </a:r>
          </a:p>
        </p:txBody>
      </p:sp>
      <p:sp>
        <p:nvSpPr>
          <p:cNvPr id="5" name="AutoShape 50"/>
          <p:cNvSpPr>
            <a:spLocks noChangeArrowheads="1"/>
          </p:cNvSpPr>
          <p:nvPr/>
        </p:nvSpPr>
        <p:spPr bwMode="auto">
          <a:xfrm>
            <a:off x="3503638" y="3611295"/>
            <a:ext cx="2078486" cy="1518495"/>
          </a:xfrm>
          <a:prstGeom prst="roundRect">
            <a:avLst>
              <a:gd name="adj" fmla="val 7885"/>
            </a:avLst>
          </a:prstGeom>
          <a:solidFill>
            <a:srgbClr val="1D7BFF"/>
          </a:solidFill>
          <a:ln>
            <a:headEnd/>
            <a:tailEnd/>
          </a:ln>
          <a:extLst/>
        </p:spPr>
        <p:style>
          <a:lnRef idx="0">
            <a:schemeClr val="accent2"/>
          </a:lnRef>
          <a:fillRef idx="3">
            <a:schemeClr val="accent2"/>
          </a:fillRef>
          <a:effectRef idx="3">
            <a:schemeClr val="accent2"/>
          </a:effectRef>
          <a:fontRef idx="minor">
            <a:schemeClr val="lt1"/>
          </a:fontRef>
        </p:style>
        <p:txBody>
          <a:bodyPr wrap="square" anchor="ctr"/>
          <a:lstStyle/>
          <a:p>
            <a:pPr algn="ctr">
              <a:spcBef>
                <a:spcPts val="0"/>
              </a:spcBef>
              <a:defRPr/>
            </a:pPr>
            <a:r>
              <a:rPr lang="ja-JP" altLang="en-US" sz="2000" dirty="0" smtClean="0">
                <a:solidFill>
                  <a:srgbClr val="FFFFFF"/>
                </a:solidFill>
                <a:latin typeface="Arial Black"/>
                <a:ea typeface="ＤＦＰ太丸ゴシック体"/>
                <a:cs typeface="Arial Black"/>
              </a:rPr>
              <a:t>サービス事業者</a:t>
            </a:r>
            <a:endParaRPr lang="en-US" altLang="ja-JP" sz="2000" dirty="0" smtClean="0">
              <a:solidFill>
                <a:srgbClr val="FFFFFF"/>
              </a:solidFill>
              <a:latin typeface="Arial Black"/>
              <a:ea typeface="ＤＦＰ太丸ゴシック体"/>
              <a:cs typeface="Arial Black"/>
            </a:endParaRPr>
          </a:p>
          <a:p>
            <a:pPr>
              <a:spcBef>
                <a:spcPts val="0"/>
              </a:spcBef>
              <a:defRPr/>
            </a:pPr>
            <a:endParaRPr lang="en-US" altLang="ja-JP" sz="1000" dirty="0" smtClean="0">
              <a:solidFill>
                <a:srgbClr val="FFFFFF"/>
              </a:solidFill>
              <a:latin typeface="Arial Black"/>
              <a:ea typeface="ＤＦＰ太丸ゴシック体"/>
              <a:cs typeface="Arial Black"/>
            </a:endParaRPr>
          </a:p>
          <a:p>
            <a:pPr>
              <a:spcBef>
                <a:spcPts val="0"/>
              </a:spcBef>
              <a:defRPr/>
            </a:pPr>
            <a:r>
              <a:rPr lang="ja-JP" altLang="en-US" sz="1000" dirty="0" smtClean="0">
                <a:solidFill>
                  <a:srgbClr val="FFFFFF"/>
                </a:solidFill>
                <a:latin typeface="Arial Black"/>
                <a:ea typeface="ＤＦＰ太丸ゴシック体"/>
                <a:cs typeface="Arial Black"/>
              </a:rPr>
              <a:t>標準化されたシステム構成、運用管理メニューを提供。調達・運用管理の自動化を徹底。</a:t>
            </a:r>
            <a:endParaRPr lang="en-US" altLang="ja-JP" sz="1000" dirty="0">
              <a:solidFill>
                <a:srgbClr val="FFFFFF"/>
              </a:solidFill>
              <a:latin typeface="Arial Black"/>
              <a:ea typeface="ＤＦＰ太丸ゴシック体"/>
              <a:cs typeface="Arial Black"/>
            </a:endParaRPr>
          </a:p>
        </p:txBody>
      </p:sp>
      <p:sp>
        <p:nvSpPr>
          <p:cNvPr id="6" name="AutoShape 51"/>
          <p:cNvSpPr>
            <a:spLocks noChangeArrowheads="1"/>
          </p:cNvSpPr>
          <p:nvPr/>
        </p:nvSpPr>
        <p:spPr bwMode="auto">
          <a:xfrm>
            <a:off x="3505200" y="1858695"/>
            <a:ext cx="2057400" cy="1523999"/>
          </a:xfrm>
          <a:prstGeom prst="roundRect">
            <a:avLst>
              <a:gd name="adj" fmla="val 8750"/>
            </a:avLst>
          </a:prstGeom>
          <a:solidFill>
            <a:srgbClr val="800000"/>
          </a:solidFill>
          <a:ln>
            <a:headEnd/>
            <a:tailEnd/>
          </a:ln>
          <a:extLst/>
        </p:spPr>
        <p:style>
          <a:lnRef idx="0">
            <a:schemeClr val="accent2"/>
          </a:lnRef>
          <a:fillRef idx="3">
            <a:schemeClr val="accent2"/>
          </a:fillRef>
          <a:effectRef idx="3">
            <a:schemeClr val="accent2"/>
          </a:effectRef>
          <a:fontRef idx="minor">
            <a:schemeClr val="lt1"/>
          </a:fontRef>
        </p:style>
        <p:txBody>
          <a:bodyPr wrap="square" anchor="ctr"/>
          <a:lstStyle/>
          <a:p>
            <a:pPr algn="ctr">
              <a:spcBef>
                <a:spcPts val="0"/>
              </a:spcBef>
              <a:defRPr/>
            </a:pPr>
            <a:r>
              <a:rPr lang="ja-JP" altLang="en-US" sz="2000" dirty="0" smtClean="0">
                <a:solidFill>
                  <a:srgbClr val="FFFFFF"/>
                </a:solidFill>
                <a:latin typeface="Arial Black"/>
                <a:ea typeface="ＤＦＰ太丸ゴシック体"/>
                <a:cs typeface="Arial Black"/>
              </a:rPr>
              <a:t>自　社</a:t>
            </a:r>
            <a:endParaRPr lang="en-US" altLang="ja-JP" sz="2000" dirty="0" smtClean="0">
              <a:solidFill>
                <a:srgbClr val="FFFFFF"/>
              </a:solidFill>
              <a:latin typeface="Arial Black"/>
              <a:ea typeface="ＤＦＰ太丸ゴシック体"/>
              <a:cs typeface="Arial Black"/>
            </a:endParaRPr>
          </a:p>
          <a:p>
            <a:pPr>
              <a:spcBef>
                <a:spcPts val="0"/>
              </a:spcBef>
              <a:defRPr/>
            </a:pPr>
            <a:endParaRPr lang="en-US" altLang="ja-JP" sz="1000" dirty="0" smtClean="0">
              <a:solidFill>
                <a:srgbClr val="FFFFFF"/>
              </a:solidFill>
              <a:latin typeface="Arial Black"/>
              <a:ea typeface="ＤＦＰ太丸ゴシック体"/>
              <a:cs typeface="Arial Black"/>
            </a:endParaRPr>
          </a:p>
          <a:p>
            <a:pPr>
              <a:spcBef>
                <a:spcPts val="0"/>
              </a:spcBef>
              <a:defRPr/>
            </a:pPr>
            <a:r>
              <a:rPr lang="ja-JP" altLang="en-US" sz="1000" dirty="0" smtClean="0">
                <a:solidFill>
                  <a:srgbClr val="FFFFFF"/>
                </a:solidFill>
                <a:latin typeface="Arial Black"/>
                <a:ea typeface="ＤＦＰ太丸ゴシック体"/>
                <a:cs typeface="Arial Black"/>
              </a:rPr>
              <a:t>セルフサービス・ポータルを使って自社要員で必要な管理・設定を行う。</a:t>
            </a:r>
            <a:endParaRPr lang="en-US" altLang="ja-JP" sz="1000" dirty="0" smtClean="0">
              <a:solidFill>
                <a:srgbClr val="FFFFFF"/>
              </a:solidFill>
              <a:latin typeface="Arial Black"/>
              <a:ea typeface="ＤＦＰ太丸ゴシック体"/>
              <a:cs typeface="Arial Black"/>
            </a:endParaRPr>
          </a:p>
        </p:txBody>
      </p:sp>
      <p:sp>
        <p:nvSpPr>
          <p:cNvPr id="7" name="AutoShape 50"/>
          <p:cNvSpPr>
            <a:spLocks noChangeArrowheads="1"/>
          </p:cNvSpPr>
          <p:nvPr/>
        </p:nvSpPr>
        <p:spPr bwMode="auto">
          <a:xfrm>
            <a:off x="5844120" y="1858695"/>
            <a:ext cx="2078486" cy="3271095"/>
          </a:xfrm>
          <a:prstGeom prst="roundRect">
            <a:avLst>
              <a:gd name="adj" fmla="val 5669"/>
            </a:avLst>
          </a:prstGeom>
          <a:solidFill>
            <a:srgbClr val="1D7BFF"/>
          </a:solidFill>
          <a:ln>
            <a:headEnd/>
            <a:tailEnd/>
          </a:ln>
          <a:extLst/>
        </p:spPr>
        <p:style>
          <a:lnRef idx="0">
            <a:schemeClr val="accent2"/>
          </a:lnRef>
          <a:fillRef idx="3">
            <a:schemeClr val="accent2"/>
          </a:fillRef>
          <a:effectRef idx="3">
            <a:schemeClr val="accent2"/>
          </a:effectRef>
          <a:fontRef idx="minor">
            <a:schemeClr val="lt1"/>
          </a:fontRef>
        </p:style>
        <p:txBody>
          <a:bodyPr wrap="square" anchor="ctr"/>
          <a:lstStyle/>
          <a:p>
            <a:pPr algn="ctr">
              <a:spcBef>
                <a:spcPts val="0"/>
              </a:spcBef>
              <a:defRPr/>
            </a:pPr>
            <a:r>
              <a:rPr lang="ja-JP" altLang="en-US" sz="2000" dirty="0" smtClean="0">
                <a:solidFill>
                  <a:srgbClr val="FFFFFF"/>
                </a:solidFill>
                <a:latin typeface="Arial Black"/>
                <a:ea typeface="ＤＦＰ太丸ゴシック体"/>
                <a:cs typeface="Arial Black"/>
              </a:rPr>
              <a:t>サービス事業者</a:t>
            </a:r>
          </a:p>
          <a:p>
            <a:pPr>
              <a:spcBef>
                <a:spcPts val="0"/>
              </a:spcBef>
              <a:defRPr/>
            </a:pPr>
            <a:endParaRPr lang="en-US" altLang="ja-JP" sz="1000" dirty="0" smtClean="0">
              <a:solidFill>
                <a:srgbClr val="FFFFFF"/>
              </a:solidFill>
              <a:latin typeface="Arial Black"/>
              <a:ea typeface="ＤＦＰ太丸ゴシック体"/>
              <a:cs typeface="Arial Black"/>
            </a:endParaRPr>
          </a:p>
          <a:p>
            <a:pPr>
              <a:spcBef>
                <a:spcPts val="0"/>
              </a:spcBef>
              <a:defRPr/>
            </a:pPr>
            <a:r>
              <a:rPr lang="ja-JP" altLang="en-US" sz="1000" dirty="0" smtClean="0">
                <a:solidFill>
                  <a:srgbClr val="FFFFFF"/>
                </a:solidFill>
                <a:latin typeface="Arial Black"/>
                <a:ea typeface="ＤＦＰ太丸ゴシック体"/>
                <a:cs typeface="Arial Black"/>
              </a:rPr>
              <a:t>ユーザーの個別の要望に応じて、サービス事業者がシステムの構築、運用設計を実施。それに応じた運用サービスを提供する。</a:t>
            </a:r>
            <a:endParaRPr lang="en-US" altLang="ja-JP" sz="1000" dirty="0" smtClean="0">
              <a:solidFill>
                <a:srgbClr val="FFFFFF"/>
              </a:solidFill>
              <a:latin typeface="Arial Black"/>
              <a:ea typeface="ＤＦＰ太丸ゴシック体"/>
              <a:cs typeface="Arial Black"/>
            </a:endParaRPr>
          </a:p>
        </p:txBody>
      </p:sp>
      <p:sp>
        <p:nvSpPr>
          <p:cNvPr id="8" name="AutoShape 50"/>
          <p:cNvSpPr>
            <a:spLocks noChangeArrowheads="1"/>
          </p:cNvSpPr>
          <p:nvPr/>
        </p:nvSpPr>
        <p:spPr bwMode="auto">
          <a:xfrm>
            <a:off x="3515864" y="5287695"/>
            <a:ext cx="2046736" cy="685800"/>
          </a:xfrm>
          <a:prstGeom prst="roundRect">
            <a:avLst>
              <a:gd name="adj" fmla="val 13188"/>
            </a:avLst>
          </a:prstGeom>
          <a:solidFill>
            <a:srgbClr val="FF6600"/>
          </a:solidFill>
          <a:ln>
            <a:headEnd/>
            <a:tailEnd/>
          </a:ln>
          <a:extLst/>
        </p:spPr>
        <p:style>
          <a:lnRef idx="0">
            <a:schemeClr val="accent2"/>
          </a:lnRef>
          <a:fillRef idx="3">
            <a:schemeClr val="accent2"/>
          </a:fillRef>
          <a:effectRef idx="3">
            <a:schemeClr val="accent2"/>
          </a:effectRef>
          <a:fontRef idx="minor">
            <a:schemeClr val="lt1"/>
          </a:fontRef>
        </p:style>
        <p:txBody>
          <a:bodyPr wrap="square" anchor="ctr"/>
          <a:lstStyle/>
          <a:p>
            <a:pPr>
              <a:spcBef>
                <a:spcPts val="0"/>
              </a:spcBef>
              <a:defRPr/>
            </a:pPr>
            <a:r>
              <a:rPr lang="ja-JP" altLang="en-US" sz="1000" dirty="0" smtClean="0">
                <a:solidFill>
                  <a:srgbClr val="FFFFFF"/>
                </a:solidFill>
                <a:latin typeface="Arial Black"/>
                <a:ea typeface="ＤＦＰ太丸ゴシック体"/>
                <a:cs typeface="Arial Black"/>
              </a:rPr>
              <a:t>割安。継続的なサービスや機能の拡充、コスト低減などを享受できる。</a:t>
            </a:r>
            <a:endParaRPr lang="en-US" altLang="ja-JP" sz="1000" dirty="0">
              <a:solidFill>
                <a:srgbClr val="FFFFFF"/>
              </a:solidFill>
              <a:latin typeface="Arial Black"/>
              <a:ea typeface="ＤＦＰ太丸ゴシック体"/>
              <a:cs typeface="Arial Black"/>
            </a:endParaRPr>
          </a:p>
        </p:txBody>
      </p:sp>
      <p:sp>
        <p:nvSpPr>
          <p:cNvPr id="9" name="AutoShape 50"/>
          <p:cNvSpPr>
            <a:spLocks noChangeArrowheads="1"/>
          </p:cNvSpPr>
          <p:nvPr/>
        </p:nvSpPr>
        <p:spPr bwMode="auto">
          <a:xfrm>
            <a:off x="5844120" y="5287695"/>
            <a:ext cx="2046736" cy="685800"/>
          </a:xfrm>
          <a:prstGeom prst="roundRect">
            <a:avLst>
              <a:gd name="adj" fmla="val 13188"/>
            </a:avLst>
          </a:prstGeom>
          <a:solidFill>
            <a:srgbClr val="339900"/>
          </a:solidFill>
          <a:ln>
            <a:headEnd/>
            <a:tailEnd/>
          </a:ln>
          <a:extLst/>
        </p:spPr>
        <p:style>
          <a:lnRef idx="0">
            <a:schemeClr val="accent2"/>
          </a:lnRef>
          <a:fillRef idx="3">
            <a:schemeClr val="accent2"/>
          </a:fillRef>
          <a:effectRef idx="3">
            <a:schemeClr val="accent2"/>
          </a:effectRef>
          <a:fontRef idx="minor">
            <a:schemeClr val="lt1"/>
          </a:fontRef>
        </p:style>
        <p:txBody>
          <a:bodyPr wrap="square" anchor="ctr"/>
          <a:lstStyle/>
          <a:p>
            <a:pPr>
              <a:spcBef>
                <a:spcPts val="0"/>
              </a:spcBef>
              <a:defRPr/>
            </a:pPr>
            <a:r>
              <a:rPr lang="ja-JP" altLang="en-US" sz="1000" dirty="0" smtClean="0">
                <a:solidFill>
                  <a:srgbClr val="FFFFFF"/>
                </a:solidFill>
                <a:latin typeface="Arial Black"/>
                <a:ea typeface="ＤＦＰ太丸ゴシック体"/>
                <a:cs typeface="Arial Black"/>
              </a:rPr>
              <a:t>割高。サービスや機能は固定化または変更に手間はかかる。継続的なコスト低減は難しい。</a:t>
            </a:r>
            <a:endParaRPr lang="en-US" altLang="ja-JP" sz="1000" dirty="0">
              <a:solidFill>
                <a:srgbClr val="FFFFFF"/>
              </a:solidFill>
              <a:latin typeface="Arial Black"/>
              <a:ea typeface="ＤＦＰ太丸ゴシック体"/>
              <a:cs typeface="Arial Black"/>
            </a:endParaRPr>
          </a:p>
        </p:txBody>
      </p:sp>
      <p:sp>
        <p:nvSpPr>
          <p:cNvPr id="10" name="AutoShape 50"/>
          <p:cNvSpPr>
            <a:spLocks noChangeArrowheads="1"/>
          </p:cNvSpPr>
          <p:nvPr/>
        </p:nvSpPr>
        <p:spPr bwMode="auto">
          <a:xfrm>
            <a:off x="3515864" y="944295"/>
            <a:ext cx="2066260" cy="762000"/>
          </a:xfrm>
          <a:prstGeom prst="roundRect">
            <a:avLst>
              <a:gd name="adj" fmla="val 13188"/>
            </a:avLst>
          </a:prstGeom>
          <a:solidFill>
            <a:srgbClr val="FF6600"/>
          </a:solidFill>
          <a:ln>
            <a:headEnd/>
            <a:tailEnd/>
          </a:ln>
          <a:extLst/>
        </p:spPr>
        <p:style>
          <a:lnRef idx="0">
            <a:schemeClr val="accent2"/>
          </a:lnRef>
          <a:fillRef idx="3">
            <a:schemeClr val="accent2"/>
          </a:fillRef>
          <a:effectRef idx="3">
            <a:schemeClr val="accent2"/>
          </a:effectRef>
          <a:fontRef idx="minor">
            <a:schemeClr val="lt1"/>
          </a:fontRef>
        </p:style>
        <p:txBody>
          <a:bodyPr wrap="square" anchor="ctr"/>
          <a:lstStyle/>
          <a:p>
            <a:pPr algn="ctr">
              <a:spcBef>
                <a:spcPts val="0"/>
              </a:spcBef>
              <a:defRPr/>
            </a:pPr>
            <a:r>
              <a:rPr lang="ja-JP" altLang="en-US" dirty="0" smtClean="0">
                <a:solidFill>
                  <a:srgbClr val="FFFFFF"/>
                </a:solidFill>
                <a:latin typeface="Arial Black"/>
                <a:ea typeface="ＤＦＰ太丸ゴシック体"/>
                <a:cs typeface="Arial Black"/>
              </a:rPr>
              <a:t>セルフサービス型</a:t>
            </a:r>
            <a:endParaRPr lang="en-US" altLang="ja-JP" dirty="0" smtClean="0">
              <a:solidFill>
                <a:srgbClr val="FFFFFF"/>
              </a:solidFill>
              <a:latin typeface="Arial Black"/>
              <a:ea typeface="ＤＦＰ太丸ゴシック体"/>
              <a:cs typeface="Arial Black"/>
            </a:endParaRPr>
          </a:p>
          <a:p>
            <a:pPr algn="ctr">
              <a:spcBef>
                <a:spcPts val="0"/>
              </a:spcBef>
              <a:defRPr/>
            </a:pPr>
            <a:r>
              <a:rPr lang="en-US" altLang="ja-JP" sz="2800" dirty="0" err="1" smtClean="0">
                <a:solidFill>
                  <a:srgbClr val="FFFFFF"/>
                </a:solidFill>
                <a:latin typeface="Arial Black"/>
                <a:ea typeface="ＤＦＰ太丸ゴシック体"/>
                <a:cs typeface="Arial Black"/>
              </a:rPr>
              <a:t>IaaS</a:t>
            </a:r>
            <a:endParaRPr lang="en-US" altLang="ja-JP" sz="2800" dirty="0">
              <a:solidFill>
                <a:srgbClr val="FFFFFF"/>
              </a:solidFill>
              <a:latin typeface="Arial Black"/>
              <a:ea typeface="ＤＦＰ太丸ゴシック体"/>
              <a:cs typeface="Arial Black"/>
            </a:endParaRPr>
          </a:p>
        </p:txBody>
      </p:sp>
      <p:sp>
        <p:nvSpPr>
          <p:cNvPr id="11" name="AutoShape 50"/>
          <p:cNvSpPr>
            <a:spLocks noChangeArrowheads="1"/>
          </p:cNvSpPr>
          <p:nvPr/>
        </p:nvSpPr>
        <p:spPr bwMode="auto">
          <a:xfrm>
            <a:off x="5844120" y="944295"/>
            <a:ext cx="2066260" cy="762000"/>
          </a:xfrm>
          <a:prstGeom prst="roundRect">
            <a:avLst>
              <a:gd name="adj" fmla="val 13188"/>
            </a:avLst>
          </a:prstGeom>
          <a:solidFill>
            <a:srgbClr val="339900"/>
          </a:solidFill>
          <a:ln>
            <a:headEnd/>
            <a:tailEnd/>
          </a:ln>
          <a:extLst/>
        </p:spPr>
        <p:style>
          <a:lnRef idx="0">
            <a:schemeClr val="accent2"/>
          </a:lnRef>
          <a:fillRef idx="3">
            <a:schemeClr val="accent2"/>
          </a:fillRef>
          <a:effectRef idx="3">
            <a:schemeClr val="accent2"/>
          </a:effectRef>
          <a:fontRef idx="minor">
            <a:schemeClr val="lt1"/>
          </a:fontRef>
        </p:style>
        <p:txBody>
          <a:bodyPr wrap="square" anchor="ctr"/>
          <a:lstStyle/>
          <a:p>
            <a:pPr algn="ctr">
              <a:spcBef>
                <a:spcPts val="0"/>
              </a:spcBef>
              <a:defRPr/>
            </a:pPr>
            <a:r>
              <a:rPr lang="ja-JP" altLang="en-US" dirty="0" smtClean="0">
                <a:solidFill>
                  <a:srgbClr val="FFFFFF"/>
                </a:solidFill>
                <a:latin typeface="Arial Black"/>
                <a:ea typeface="ＤＦＰ太丸ゴシック体"/>
                <a:cs typeface="Arial Black"/>
              </a:rPr>
              <a:t>フルサービス型</a:t>
            </a:r>
            <a:endParaRPr lang="en-US" altLang="ja-JP" dirty="0" smtClean="0">
              <a:solidFill>
                <a:srgbClr val="FFFFFF"/>
              </a:solidFill>
              <a:latin typeface="Arial Black"/>
              <a:ea typeface="ＤＦＰ太丸ゴシック体"/>
              <a:cs typeface="Arial Black"/>
            </a:endParaRPr>
          </a:p>
          <a:p>
            <a:pPr algn="ctr">
              <a:spcBef>
                <a:spcPts val="0"/>
              </a:spcBef>
              <a:defRPr/>
            </a:pPr>
            <a:r>
              <a:rPr lang="en-US" altLang="ja-JP" sz="2800" dirty="0" err="1" smtClean="0">
                <a:solidFill>
                  <a:srgbClr val="FFFFFF"/>
                </a:solidFill>
                <a:latin typeface="Arial Black"/>
                <a:ea typeface="ＤＦＰ太丸ゴシック体"/>
                <a:cs typeface="Arial Black"/>
              </a:rPr>
              <a:t>IaaS</a:t>
            </a:r>
            <a:endParaRPr lang="en-US" altLang="ja-JP" sz="2800" dirty="0">
              <a:solidFill>
                <a:srgbClr val="FFFFFF"/>
              </a:solidFill>
              <a:latin typeface="Arial Black"/>
              <a:ea typeface="ＤＦＰ太丸ゴシック体"/>
              <a:cs typeface="Arial Black"/>
            </a:endParaRPr>
          </a:p>
        </p:txBody>
      </p:sp>
      <p:sp>
        <p:nvSpPr>
          <p:cNvPr id="12" name="AutoShape 50"/>
          <p:cNvSpPr>
            <a:spLocks noChangeArrowheads="1"/>
          </p:cNvSpPr>
          <p:nvPr/>
        </p:nvSpPr>
        <p:spPr bwMode="auto">
          <a:xfrm>
            <a:off x="3515864" y="5998895"/>
            <a:ext cx="2046736" cy="431800"/>
          </a:xfrm>
          <a:prstGeom prst="roundRect">
            <a:avLst>
              <a:gd name="adj" fmla="val 13188"/>
            </a:avLst>
          </a:prstGeom>
          <a:solidFill>
            <a:srgbClr val="FF6600"/>
          </a:solidFill>
          <a:ln>
            <a:headEnd/>
            <a:tailEnd/>
          </a:ln>
          <a:extLst/>
        </p:spPr>
        <p:style>
          <a:lnRef idx="0">
            <a:schemeClr val="accent2"/>
          </a:lnRef>
          <a:fillRef idx="3">
            <a:schemeClr val="accent2"/>
          </a:fillRef>
          <a:effectRef idx="3">
            <a:schemeClr val="accent2"/>
          </a:effectRef>
          <a:fontRef idx="minor">
            <a:schemeClr val="lt1"/>
          </a:fontRef>
        </p:style>
        <p:txBody>
          <a:bodyPr wrap="square" anchor="ctr"/>
          <a:lstStyle/>
          <a:p>
            <a:pPr algn="ctr">
              <a:spcBef>
                <a:spcPts val="0"/>
              </a:spcBef>
              <a:defRPr/>
            </a:pPr>
            <a:r>
              <a:rPr lang="en-US" altLang="ja-JP" sz="1000" dirty="0" err="1" smtClean="0">
                <a:solidFill>
                  <a:srgbClr val="FFFFFF"/>
                </a:solidFill>
                <a:latin typeface="Arial Black"/>
                <a:ea typeface="ＤＦＰ太丸ゴシック体"/>
                <a:cs typeface="Arial Black"/>
              </a:rPr>
              <a:t>AWS,SoftLayer,cloud</a:t>
            </a:r>
            <a:r>
              <a:rPr lang="en-US" altLang="ja-JP" sz="1000" baseline="30000" dirty="0" err="1" smtClean="0">
                <a:solidFill>
                  <a:srgbClr val="FFFFFF"/>
                </a:solidFill>
                <a:latin typeface="Arial Black"/>
                <a:ea typeface="ＤＦＰ太丸ゴシック体"/>
                <a:cs typeface="Arial Black"/>
              </a:rPr>
              <a:t>n</a:t>
            </a:r>
            <a:r>
              <a:rPr lang="ja-JP" altLang="en-US" sz="1000" dirty="0" smtClean="0">
                <a:solidFill>
                  <a:srgbClr val="FFFFFF"/>
                </a:solidFill>
                <a:latin typeface="Arial Black"/>
                <a:ea typeface="ＤＦＰ太丸ゴシック体"/>
                <a:cs typeface="Arial Black"/>
              </a:rPr>
              <a:t>など</a:t>
            </a:r>
            <a:endParaRPr lang="en-US" altLang="ja-JP" sz="1000" dirty="0" smtClean="0">
              <a:solidFill>
                <a:srgbClr val="FFFFFF"/>
              </a:solidFill>
              <a:latin typeface="Arial Black"/>
              <a:ea typeface="ＤＦＰ太丸ゴシック体"/>
              <a:cs typeface="Arial Black"/>
            </a:endParaRPr>
          </a:p>
        </p:txBody>
      </p:sp>
      <p:sp>
        <p:nvSpPr>
          <p:cNvPr id="13" name="AutoShape 50"/>
          <p:cNvSpPr>
            <a:spLocks noChangeArrowheads="1"/>
          </p:cNvSpPr>
          <p:nvPr/>
        </p:nvSpPr>
        <p:spPr bwMode="auto">
          <a:xfrm>
            <a:off x="5844120" y="5998895"/>
            <a:ext cx="2046736" cy="431800"/>
          </a:xfrm>
          <a:prstGeom prst="roundRect">
            <a:avLst>
              <a:gd name="adj" fmla="val 13188"/>
            </a:avLst>
          </a:prstGeom>
          <a:solidFill>
            <a:srgbClr val="339900"/>
          </a:solidFill>
          <a:ln>
            <a:headEnd/>
            <a:tailEnd/>
          </a:ln>
          <a:extLst/>
        </p:spPr>
        <p:style>
          <a:lnRef idx="0">
            <a:schemeClr val="accent2"/>
          </a:lnRef>
          <a:fillRef idx="3">
            <a:schemeClr val="accent2"/>
          </a:fillRef>
          <a:effectRef idx="3">
            <a:schemeClr val="accent2"/>
          </a:effectRef>
          <a:fontRef idx="minor">
            <a:schemeClr val="lt1"/>
          </a:fontRef>
        </p:style>
        <p:txBody>
          <a:bodyPr wrap="square" anchor="ctr"/>
          <a:lstStyle/>
          <a:p>
            <a:pPr algn="ctr">
              <a:spcBef>
                <a:spcPts val="0"/>
              </a:spcBef>
              <a:defRPr/>
            </a:pPr>
            <a:r>
              <a:rPr lang="ja-JP" altLang="en-US" sz="1000" dirty="0" smtClean="0">
                <a:solidFill>
                  <a:srgbClr val="FFFFFF"/>
                </a:solidFill>
                <a:latin typeface="Arial Black"/>
                <a:ea typeface="ＤＦＰ太丸ゴシック体"/>
                <a:cs typeface="Arial Black"/>
              </a:rPr>
              <a:t>国内</a:t>
            </a:r>
            <a:r>
              <a:rPr lang="en-US" altLang="ja-JP" sz="1000" dirty="0" smtClean="0">
                <a:solidFill>
                  <a:srgbClr val="FFFFFF"/>
                </a:solidFill>
                <a:latin typeface="Arial Black"/>
                <a:ea typeface="ＤＦＰ太丸ゴシック体"/>
                <a:cs typeface="Arial Black"/>
              </a:rPr>
              <a:t>SI</a:t>
            </a:r>
            <a:r>
              <a:rPr lang="ja-JP" altLang="en-US" sz="1000" dirty="0" smtClean="0">
                <a:solidFill>
                  <a:srgbClr val="FFFFFF"/>
                </a:solidFill>
                <a:latin typeface="Arial Black"/>
                <a:ea typeface="ＤＦＰ太丸ゴシック体"/>
                <a:cs typeface="Arial Black"/>
              </a:rPr>
              <a:t>事業者に多い</a:t>
            </a:r>
            <a:endParaRPr lang="en-US" altLang="ja-JP" sz="1000" dirty="0">
              <a:solidFill>
                <a:srgbClr val="FFFFFF"/>
              </a:solidFill>
              <a:latin typeface="Arial Black"/>
              <a:ea typeface="ＤＦＰ太丸ゴシック体"/>
              <a:cs typeface="Arial Black"/>
            </a:endParaRPr>
          </a:p>
        </p:txBody>
      </p:sp>
      <p:sp>
        <p:nvSpPr>
          <p:cNvPr id="14" name="正方形/長方形 13"/>
          <p:cNvSpPr/>
          <p:nvPr/>
        </p:nvSpPr>
        <p:spPr>
          <a:xfrm>
            <a:off x="3433031" y="840093"/>
            <a:ext cx="2215925" cy="5649126"/>
          </a:xfrm>
          <a:prstGeom prst="rect">
            <a:avLst/>
          </a:prstGeom>
          <a:noFill/>
          <a:ln>
            <a:solidFill>
              <a:schemeClr val="accent6">
                <a:lumMod val="75000"/>
              </a:schemeClr>
            </a:solidFill>
            <a:prstDash val="sysDash"/>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 name="角丸四角形吹き出し 14"/>
          <p:cNvSpPr/>
          <p:nvPr/>
        </p:nvSpPr>
        <p:spPr>
          <a:xfrm>
            <a:off x="990600" y="805382"/>
            <a:ext cx="2329981" cy="502732"/>
          </a:xfrm>
          <a:prstGeom prst="wedgeRoundRectCallout">
            <a:avLst>
              <a:gd name="adj1" fmla="val 57013"/>
              <a:gd name="adj2" fmla="val 40132"/>
              <a:gd name="adj3" fmla="val 16667"/>
            </a:avLst>
          </a:prstGeom>
          <a:solidFill>
            <a:srgbClr val="FF6600"/>
          </a:solidFill>
          <a:ln>
            <a:solidFill>
              <a:srgbClr val="FFFBD2"/>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sz="1600" dirty="0" smtClean="0">
                <a:solidFill>
                  <a:srgbClr val="FFFFFF"/>
                </a:solidFill>
                <a:latin typeface="ＭＳ Ｐゴシック"/>
                <a:ea typeface="ＭＳ Ｐゴシック"/>
                <a:cs typeface="ＭＳ Ｐゴシック"/>
              </a:rPr>
              <a:t>NIST</a:t>
            </a:r>
            <a:r>
              <a:rPr kumimoji="1" lang="ja-JP" altLang="en-US" sz="1600" dirty="0" smtClean="0">
                <a:solidFill>
                  <a:srgbClr val="FFFFFF"/>
                </a:solidFill>
                <a:latin typeface="ＭＳ Ｐゴシック"/>
                <a:ea typeface="ＭＳ Ｐゴシック"/>
                <a:cs typeface="ＭＳ Ｐゴシック"/>
              </a:rPr>
              <a:t>の定義に該当</a:t>
            </a:r>
            <a:endParaRPr kumimoji="1" lang="ja-JP" altLang="en-US" sz="16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3775262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正方形/長方形 66"/>
          <p:cNvSpPr/>
          <p:nvPr/>
        </p:nvSpPr>
        <p:spPr bwMode="auto">
          <a:xfrm>
            <a:off x="304801" y="5728950"/>
            <a:ext cx="1219200" cy="539750"/>
          </a:xfrm>
          <a:prstGeom prst="rect">
            <a:avLst/>
          </a:prstGeom>
          <a:solidFill>
            <a:schemeClr val="bg1">
              <a:lumMod val="75000"/>
            </a:schemeClr>
          </a:solidFill>
          <a:ln w="381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8" name="正方形/長方形 67"/>
          <p:cNvSpPr/>
          <p:nvPr/>
        </p:nvSpPr>
        <p:spPr bwMode="auto">
          <a:xfrm>
            <a:off x="1524002" y="5201900"/>
            <a:ext cx="1219200" cy="1066800"/>
          </a:xfrm>
          <a:prstGeom prst="rect">
            <a:avLst/>
          </a:prstGeom>
          <a:solidFill>
            <a:schemeClr val="bg1">
              <a:lumMod val="75000"/>
            </a:schemeClr>
          </a:solidFill>
          <a:ln w="381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9" name="正方形/長方形 68"/>
          <p:cNvSpPr/>
          <p:nvPr/>
        </p:nvSpPr>
        <p:spPr bwMode="auto">
          <a:xfrm>
            <a:off x="2755902" y="4662149"/>
            <a:ext cx="1219200" cy="1604964"/>
          </a:xfrm>
          <a:prstGeom prst="rect">
            <a:avLst/>
          </a:prstGeom>
          <a:solidFill>
            <a:schemeClr val="bg1">
              <a:lumMod val="75000"/>
            </a:schemeClr>
          </a:solidFill>
          <a:ln w="381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70" name="正方形/長方形 69"/>
          <p:cNvSpPr/>
          <p:nvPr/>
        </p:nvSpPr>
        <p:spPr bwMode="auto">
          <a:xfrm>
            <a:off x="3975102" y="4128750"/>
            <a:ext cx="1219200" cy="2139950"/>
          </a:xfrm>
          <a:prstGeom prst="rect">
            <a:avLst/>
          </a:prstGeom>
          <a:solidFill>
            <a:schemeClr val="bg1">
              <a:lumMod val="75000"/>
            </a:schemeClr>
          </a:solidFill>
          <a:ln w="381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71" name="正方形/長方形 70"/>
          <p:cNvSpPr/>
          <p:nvPr/>
        </p:nvSpPr>
        <p:spPr bwMode="auto">
          <a:xfrm>
            <a:off x="5181600" y="3595350"/>
            <a:ext cx="1219200" cy="2673350"/>
          </a:xfrm>
          <a:prstGeom prst="rect">
            <a:avLst/>
          </a:prstGeom>
          <a:solidFill>
            <a:srgbClr val="FFCC66"/>
          </a:solidFill>
          <a:ln w="381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Arial" charset="0"/>
              <a:ea typeface="HG丸ｺﾞｼｯｸM-PRO" pitchFamily="50" charset="-128"/>
            </a:endParaRPr>
          </a:p>
        </p:txBody>
      </p:sp>
      <p:sp>
        <p:nvSpPr>
          <p:cNvPr id="72" name="正方形/長方形 71"/>
          <p:cNvSpPr/>
          <p:nvPr/>
        </p:nvSpPr>
        <p:spPr bwMode="auto">
          <a:xfrm>
            <a:off x="6400800" y="1995150"/>
            <a:ext cx="1219200" cy="4273550"/>
          </a:xfrm>
          <a:prstGeom prst="rect">
            <a:avLst/>
          </a:prstGeom>
          <a:solidFill>
            <a:srgbClr val="FFCC66"/>
          </a:solidFill>
          <a:ln w="381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Arial" charset="0"/>
              <a:ea typeface="HG丸ｺﾞｼｯｸM-PRO" pitchFamily="50" charset="-128"/>
            </a:endParaRPr>
          </a:p>
        </p:txBody>
      </p:sp>
      <p:sp>
        <p:nvSpPr>
          <p:cNvPr id="73" name="正方形/長方形 72"/>
          <p:cNvSpPr/>
          <p:nvPr/>
        </p:nvSpPr>
        <p:spPr bwMode="auto">
          <a:xfrm>
            <a:off x="7620000" y="1461750"/>
            <a:ext cx="1219200" cy="4806950"/>
          </a:xfrm>
          <a:prstGeom prst="rect">
            <a:avLst/>
          </a:prstGeom>
          <a:solidFill>
            <a:srgbClr val="FFCC66"/>
          </a:solidFill>
          <a:ln w="381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Arial" charset="0"/>
              <a:ea typeface="HG丸ｺﾞｼｯｸM-PRO" pitchFamily="50" charset="-128"/>
            </a:endParaRPr>
          </a:p>
        </p:txBody>
      </p:sp>
      <p:sp>
        <p:nvSpPr>
          <p:cNvPr id="2" name="タイトル 1"/>
          <p:cNvSpPr>
            <a:spLocks noGrp="1"/>
          </p:cNvSpPr>
          <p:nvPr>
            <p:ph type="title"/>
          </p:nvPr>
        </p:nvSpPr>
        <p:spPr/>
        <p:txBody>
          <a:bodyPr/>
          <a:lstStyle/>
          <a:p>
            <a:r>
              <a:rPr kumimoji="1" lang="ja-JP" altLang="en-US" dirty="0" smtClean="0"/>
              <a:t>データセンター・サービスとクラウドの関係</a:t>
            </a:r>
            <a:endParaRPr kumimoji="1" lang="ja-JP" altLang="en-US" dirty="0"/>
          </a:p>
        </p:txBody>
      </p:sp>
      <p:sp>
        <p:nvSpPr>
          <p:cNvPr id="3" name="正方形/長方形 2"/>
          <p:cNvSpPr/>
          <p:nvPr/>
        </p:nvSpPr>
        <p:spPr bwMode="auto">
          <a:xfrm>
            <a:off x="381000" y="5805150"/>
            <a:ext cx="1066800" cy="381000"/>
          </a:xfrm>
          <a:prstGeom prst="rect">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dirty="0" smtClean="0">
                <a:solidFill>
                  <a:srgbClr val="FFFFFF"/>
                </a:solidFill>
              </a:rPr>
              <a:t>データセンター</a:t>
            </a:r>
            <a:endParaRPr kumimoji="0" lang="en-US" altLang="ja-JP" sz="1000" dirty="0" smtClean="0">
              <a:solidFill>
                <a:srgbClr val="FFFFFF"/>
              </a:solidFill>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dirty="0" smtClean="0">
                <a:solidFill>
                  <a:srgbClr val="FFFFFF"/>
                </a:solidFill>
              </a:rPr>
              <a:t>設備</a:t>
            </a:r>
            <a:endParaRPr kumimoji="0" lang="ja-JP" altLang="en-US" sz="1000" b="0" i="0" u="none" strike="noStrike" cap="none" normalizeH="0" baseline="0" dirty="0" smtClean="0">
              <a:ln>
                <a:noFill/>
              </a:ln>
              <a:solidFill>
                <a:srgbClr val="FFFFFF"/>
              </a:solidFill>
              <a:effectLst/>
            </a:endParaRPr>
          </a:p>
        </p:txBody>
      </p:sp>
      <p:sp>
        <p:nvSpPr>
          <p:cNvPr id="4" name="正方形/長方形 3"/>
          <p:cNvSpPr/>
          <p:nvPr/>
        </p:nvSpPr>
        <p:spPr bwMode="auto">
          <a:xfrm>
            <a:off x="381000" y="4738350"/>
            <a:ext cx="1066800" cy="381000"/>
          </a:xfrm>
          <a:prstGeom prst="rect">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サーバー</a:t>
            </a:r>
          </a:p>
        </p:txBody>
      </p:sp>
      <p:sp>
        <p:nvSpPr>
          <p:cNvPr id="5" name="正方形/長方形 4"/>
          <p:cNvSpPr/>
          <p:nvPr/>
        </p:nvSpPr>
        <p:spPr bwMode="auto">
          <a:xfrm>
            <a:off x="381000" y="4204950"/>
            <a:ext cx="1066800" cy="381000"/>
          </a:xfrm>
          <a:prstGeom prst="rect">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仮想マシン</a:t>
            </a:r>
          </a:p>
        </p:txBody>
      </p:sp>
      <p:sp>
        <p:nvSpPr>
          <p:cNvPr id="7" name="正方形/長方形 6"/>
          <p:cNvSpPr/>
          <p:nvPr/>
        </p:nvSpPr>
        <p:spPr bwMode="auto">
          <a:xfrm>
            <a:off x="381000" y="2604750"/>
            <a:ext cx="1066800" cy="381000"/>
          </a:xfrm>
          <a:prstGeom prst="rect">
            <a:avLst/>
          </a:prstGeom>
          <a:solidFill>
            <a:schemeClr val="accent6">
              <a:lumMod val="75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b="0" i="0" u="none" strike="noStrike" cap="none" normalizeH="0" baseline="0" dirty="0" smtClean="0">
                <a:ln>
                  <a:noFill/>
                </a:ln>
                <a:solidFill>
                  <a:srgbClr val="FFFFFF"/>
                </a:solidFill>
                <a:effectLst/>
                <a:latin typeface="Arial" charset="0"/>
                <a:ea typeface="HG丸ｺﾞｼｯｸM-PRO" pitchFamily="50" charset="-128"/>
              </a:rPr>
              <a:t>ミドルウェア</a:t>
            </a:r>
          </a:p>
        </p:txBody>
      </p:sp>
      <p:sp>
        <p:nvSpPr>
          <p:cNvPr id="8" name="正方形/長方形 7"/>
          <p:cNvSpPr/>
          <p:nvPr/>
        </p:nvSpPr>
        <p:spPr bwMode="auto">
          <a:xfrm>
            <a:off x="381000" y="2071350"/>
            <a:ext cx="1066800" cy="381000"/>
          </a:xfrm>
          <a:prstGeom prst="rect">
            <a:avLst/>
          </a:prstGeom>
          <a:solidFill>
            <a:schemeClr val="accent5">
              <a:lumMod val="25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50" b="0" i="0" u="none" strike="noStrike" cap="none" normalizeH="0" baseline="0" dirty="0" smtClean="0">
                <a:ln>
                  <a:noFill/>
                </a:ln>
                <a:solidFill>
                  <a:srgbClr val="FFFFFF"/>
                </a:solidFill>
                <a:effectLst/>
                <a:latin typeface="Arial" charset="0"/>
                <a:ea typeface="HG丸ｺﾞｼｯｸM-PRO" pitchFamily="50" charset="-128"/>
              </a:rPr>
              <a:t>ランタイム</a:t>
            </a:r>
          </a:p>
        </p:txBody>
      </p:sp>
      <p:sp>
        <p:nvSpPr>
          <p:cNvPr id="9" name="正方形/長方形 8"/>
          <p:cNvSpPr/>
          <p:nvPr/>
        </p:nvSpPr>
        <p:spPr bwMode="auto">
          <a:xfrm>
            <a:off x="1600200" y="5805150"/>
            <a:ext cx="1066800" cy="381000"/>
          </a:xfrm>
          <a:prstGeom prst="rect">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dirty="0" smtClean="0">
                <a:solidFill>
                  <a:srgbClr val="FFFFFF"/>
                </a:solidFill>
              </a:rPr>
              <a:t>データセンター</a:t>
            </a:r>
            <a:endParaRPr kumimoji="0" lang="en-US" altLang="ja-JP" sz="1000" dirty="0" smtClean="0">
              <a:solidFill>
                <a:srgbClr val="FFFFFF"/>
              </a:solidFill>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dirty="0" smtClean="0">
                <a:solidFill>
                  <a:srgbClr val="FFFFFF"/>
                </a:solidFill>
              </a:rPr>
              <a:t>設備</a:t>
            </a:r>
            <a:endParaRPr kumimoji="0" lang="ja-JP" altLang="en-US" sz="1000" b="0" i="0" u="none" strike="noStrike" cap="none" normalizeH="0" baseline="0" dirty="0" smtClean="0">
              <a:ln>
                <a:noFill/>
              </a:ln>
              <a:solidFill>
                <a:srgbClr val="FFFFFF"/>
              </a:solidFill>
              <a:effectLst/>
            </a:endParaRPr>
          </a:p>
        </p:txBody>
      </p:sp>
      <p:sp>
        <p:nvSpPr>
          <p:cNvPr id="10" name="正方形/長方形 9"/>
          <p:cNvSpPr/>
          <p:nvPr/>
        </p:nvSpPr>
        <p:spPr bwMode="auto">
          <a:xfrm>
            <a:off x="1600200" y="4738350"/>
            <a:ext cx="1066800" cy="381000"/>
          </a:xfrm>
          <a:prstGeom prst="rect">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サーバー</a:t>
            </a:r>
          </a:p>
        </p:txBody>
      </p:sp>
      <p:sp>
        <p:nvSpPr>
          <p:cNvPr id="11" name="正方形/長方形 10"/>
          <p:cNvSpPr/>
          <p:nvPr/>
        </p:nvSpPr>
        <p:spPr bwMode="auto">
          <a:xfrm>
            <a:off x="1600200" y="4204950"/>
            <a:ext cx="1066800" cy="381000"/>
          </a:xfrm>
          <a:prstGeom prst="rect">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仮想マシン</a:t>
            </a:r>
          </a:p>
        </p:txBody>
      </p:sp>
      <p:sp>
        <p:nvSpPr>
          <p:cNvPr id="13" name="正方形/長方形 12"/>
          <p:cNvSpPr/>
          <p:nvPr/>
        </p:nvSpPr>
        <p:spPr bwMode="auto">
          <a:xfrm>
            <a:off x="1600200" y="2604750"/>
            <a:ext cx="1066800" cy="381000"/>
          </a:xfrm>
          <a:prstGeom prst="rect">
            <a:avLst/>
          </a:prstGeom>
          <a:solidFill>
            <a:schemeClr val="accent6">
              <a:lumMod val="75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b="0" i="0" u="none" strike="noStrike" cap="none" normalizeH="0" baseline="0" dirty="0" smtClean="0">
                <a:ln>
                  <a:noFill/>
                </a:ln>
                <a:solidFill>
                  <a:srgbClr val="FFFFFF"/>
                </a:solidFill>
                <a:effectLst/>
                <a:latin typeface="Arial" charset="0"/>
                <a:ea typeface="HG丸ｺﾞｼｯｸM-PRO" pitchFamily="50" charset="-128"/>
              </a:rPr>
              <a:t>ミドルウェア</a:t>
            </a:r>
          </a:p>
        </p:txBody>
      </p:sp>
      <p:sp>
        <p:nvSpPr>
          <p:cNvPr id="14" name="正方形/長方形 13"/>
          <p:cNvSpPr/>
          <p:nvPr/>
        </p:nvSpPr>
        <p:spPr bwMode="auto">
          <a:xfrm>
            <a:off x="1600200" y="2071350"/>
            <a:ext cx="1066800" cy="381000"/>
          </a:xfrm>
          <a:prstGeom prst="rect">
            <a:avLst/>
          </a:prstGeom>
          <a:solidFill>
            <a:schemeClr val="accent5">
              <a:lumMod val="25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kumimoji="0" lang="ja-JP" altLang="en-US" sz="1050" dirty="0">
                <a:solidFill>
                  <a:srgbClr val="FFFFFF"/>
                </a:solidFill>
                <a:latin typeface="Arial" charset="0"/>
                <a:ea typeface="HG丸ｺﾞｼｯｸM-PRO" pitchFamily="50" charset="-128"/>
              </a:rPr>
              <a:t>ランタイム</a:t>
            </a:r>
          </a:p>
        </p:txBody>
      </p:sp>
      <p:sp>
        <p:nvSpPr>
          <p:cNvPr id="15" name="正方形/長方形 14"/>
          <p:cNvSpPr/>
          <p:nvPr/>
        </p:nvSpPr>
        <p:spPr bwMode="auto">
          <a:xfrm>
            <a:off x="2819400" y="5805150"/>
            <a:ext cx="1066800" cy="381000"/>
          </a:xfrm>
          <a:prstGeom prst="rect">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dirty="0" smtClean="0">
                <a:solidFill>
                  <a:srgbClr val="FFFFFF"/>
                </a:solidFill>
              </a:rPr>
              <a:t>データセンター</a:t>
            </a:r>
            <a:endParaRPr kumimoji="0" lang="en-US" altLang="ja-JP" sz="1000" dirty="0" smtClean="0">
              <a:solidFill>
                <a:srgbClr val="FFFFFF"/>
              </a:solidFill>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dirty="0" smtClean="0">
                <a:solidFill>
                  <a:srgbClr val="FFFFFF"/>
                </a:solidFill>
              </a:rPr>
              <a:t>設備</a:t>
            </a:r>
            <a:endParaRPr kumimoji="0" lang="ja-JP" altLang="en-US" sz="1000" b="0" i="0" u="none" strike="noStrike" cap="none" normalizeH="0" baseline="0" dirty="0" smtClean="0">
              <a:ln>
                <a:noFill/>
              </a:ln>
              <a:solidFill>
                <a:srgbClr val="FFFFFF"/>
              </a:solidFill>
              <a:effectLst/>
            </a:endParaRPr>
          </a:p>
        </p:txBody>
      </p:sp>
      <p:sp>
        <p:nvSpPr>
          <p:cNvPr id="16" name="正方形/長方形 15"/>
          <p:cNvSpPr/>
          <p:nvPr/>
        </p:nvSpPr>
        <p:spPr bwMode="auto">
          <a:xfrm>
            <a:off x="2819400" y="4738350"/>
            <a:ext cx="1066800" cy="381000"/>
          </a:xfrm>
          <a:prstGeom prst="rect">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サーバー</a:t>
            </a:r>
          </a:p>
        </p:txBody>
      </p:sp>
      <p:sp>
        <p:nvSpPr>
          <p:cNvPr id="17" name="正方形/長方形 16"/>
          <p:cNvSpPr/>
          <p:nvPr/>
        </p:nvSpPr>
        <p:spPr bwMode="auto">
          <a:xfrm>
            <a:off x="2819400" y="4204950"/>
            <a:ext cx="1066800" cy="381000"/>
          </a:xfrm>
          <a:prstGeom prst="rect">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仮想マシン</a:t>
            </a:r>
          </a:p>
        </p:txBody>
      </p:sp>
      <p:sp>
        <p:nvSpPr>
          <p:cNvPr id="19" name="正方形/長方形 18"/>
          <p:cNvSpPr/>
          <p:nvPr/>
        </p:nvSpPr>
        <p:spPr bwMode="auto">
          <a:xfrm>
            <a:off x="2819400" y="2604750"/>
            <a:ext cx="1066800" cy="381000"/>
          </a:xfrm>
          <a:prstGeom prst="rect">
            <a:avLst/>
          </a:prstGeom>
          <a:solidFill>
            <a:schemeClr val="accent6">
              <a:lumMod val="75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b="0" i="0" u="none" strike="noStrike" cap="none" normalizeH="0" baseline="0" dirty="0" smtClean="0">
                <a:ln>
                  <a:noFill/>
                </a:ln>
                <a:solidFill>
                  <a:srgbClr val="FFFFFF"/>
                </a:solidFill>
                <a:effectLst/>
                <a:latin typeface="Arial" charset="0"/>
                <a:ea typeface="HG丸ｺﾞｼｯｸM-PRO" pitchFamily="50" charset="-128"/>
              </a:rPr>
              <a:t>ミドルウェア</a:t>
            </a:r>
          </a:p>
        </p:txBody>
      </p:sp>
      <p:sp>
        <p:nvSpPr>
          <p:cNvPr id="20" name="正方形/長方形 19"/>
          <p:cNvSpPr/>
          <p:nvPr/>
        </p:nvSpPr>
        <p:spPr bwMode="auto">
          <a:xfrm>
            <a:off x="2819400" y="2071350"/>
            <a:ext cx="1066800" cy="381000"/>
          </a:xfrm>
          <a:prstGeom prst="rect">
            <a:avLst/>
          </a:prstGeom>
          <a:solidFill>
            <a:schemeClr val="accent5">
              <a:lumMod val="25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kumimoji="0" lang="ja-JP" altLang="en-US" sz="1050" dirty="0">
                <a:solidFill>
                  <a:srgbClr val="FFFFFF"/>
                </a:solidFill>
                <a:latin typeface="Arial" charset="0"/>
                <a:ea typeface="HG丸ｺﾞｼｯｸM-PRO" pitchFamily="50" charset="-128"/>
              </a:rPr>
              <a:t>ランタイム</a:t>
            </a:r>
          </a:p>
        </p:txBody>
      </p:sp>
      <p:sp>
        <p:nvSpPr>
          <p:cNvPr id="21" name="正方形/長方形 20"/>
          <p:cNvSpPr/>
          <p:nvPr/>
        </p:nvSpPr>
        <p:spPr bwMode="auto">
          <a:xfrm>
            <a:off x="4038600" y="5805150"/>
            <a:ext cx="1066800" cy="381000"/>
          </a:xfrm>
          <a:prstGeom prst="rect">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dirty="0" smtClean="0">
                <a:solidFill>
                  <a:srgbClr val="FFFFFF"/>
                </a:solidFill>
              </a:rPr>
              <a:t>データセンター</a:t>
            </a:r>
            <a:endParaRPr kumimoji="0" lang="en-US" altLang="ja-JP" sz="1000" dirty="0" smtClean="0">
              <a:solidFill>
                <a:srgbClr val="FFFFFF"/>
              </a:solidFill>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dirty="0" smtClean="0">
                <a:solidFill>
                  <a:srgbClr val="FFFFFF"/>
                </a:solidFill>
              </a:rPr>
              <a:t>設備</a:t>
            </a:r>
            <a:endParaRPr kumimoji="0" lang="ja-JP" altLang="en-US" sz="1000" b="0" i="0" u="none" strike="noStrike" cap="none" normalizeH="0" baseline="0" dirty="0" smtClean="0">
              <a:ln>
                <a:noFill/>
              </a:ln>
              <a:solidFill>
                <a:srgbClr val="FFFFFF"/>
              </a:solidFill>
              <a:effectLst/>
            </a:endParaRPr>
          </a:p>
        </p:txBody>
      </p:sp>
      <p:sp>
        <p:nvSpPr>
          <p:cNvPr id="22" name="正方形/長方形 21"/>
          <p:cNvSpPr/>
          <p:nvPr/>
        </p:nvSpPr>
        <p:spPr bwMode="auto">
          <a:xfrm>
            <a:off x="4038600" y="4738350"/>
            <a:ext cx="1066800" cy="381000"/>
          </a:xfrm>
          <a:prstGeom prst="rect">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サーバー</a:t>
            </a:r>
          </a:p>
        </p:txBody>
      </p:sp>
      <p:sp>
        <p:nvSpPr>
          <p:cNvPr id="23" name="正方形/長方形 22"/>
          <p:cNvSpPr/>
          <p:nvPr/>
        </p:nvSpPr>
        <p:spPr bwMode="auto">
          <a:xfrm>
            <a:off x="4038600" y="4204950"/>
            <a:ext cx="1066800" cy="381000"/>
          </a:xfrm>
          <a:prstGeom prst="rect">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仮想マシン</a:t>
            </a:r>
          </a:p>
        </p:txBody>
      </p:sp>
      <p:sp>
        <p:nvSpPr>
          <p:cNvPr id="25" name="正方形/長方形 24"/>
          <p:cNvSpPr/>
          <p:nvPr/>
        </p:nvSpPr>
        <p:spPr bwMode="auto">
          <a:xfrm>
            <a:off x="4038600" y="2604750"/>
            <a:ext cx="1066800" cy="381000"/>
          </a:xfrm>
          <a:prstGeom prst="rect">
            <a:avLst/>
          </a:prstGeom>
          <a:solidFill>
            <a:schemeClr val="accent6">
              <a:lumMod val="75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b="0" i="0" u="none" strike="noStrike" cap="none" normalizeH="0" baseline="0" dirty="0" smtClean="0">
                <a:ln>
                  <a:noFill/>
                </a:ln>
                <a:solidFill>
                  <a:srgbClr val="FFFFFF"/>
                </a:solidFill>
                <a:effectLst/>
                <a:latin typeface="Arial" charset="0"/>
                <a:ea typeface="HG丸ｺﾞｼｯｸM-PRO" pitchFamily="50" charset="-128"/>
              </a:rPr>
              <a:t>ミドルウェア</a:t>
            </a:r>
          </a:p>
        </p:txBody>
      </p:sp>
      <p:sp>
        <p:nvSpPr>
          <p:cNvPr id="26" name="正方形/長方形 25"/>
          <p:cNvSpPr/>
          <p:nvPr/>
        </p:nvSpPr>
        <p:spPr bwMode="auto">
          <a:xfrm>
            <a:off x="4038600" y="2071350"/>
            <a:ext cx="1066800" cy="381000"/>
          </a:xfrm>
          <a:prstGeom prst="rect">
            <a:avLst/>
          </a:prstGeom>
          <a:solidFill>
            <a:schemeClr val="accent5">
              <a:lumMod val="25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kumimoji="0" lang="ja-JP" altLang="en-US" sz="1050" dirty="0">
                <a:solidFill>
                  <a:srgbClr val="FFFFFF"/>
                </a:solidFill>
                <a:latin typeface="Arial" charset="0"/>
                <a:ea typeface="HG丸ｺﾞｼｯｸM-PRO" pitchFamily="50" charset="-128"/>
              </a:rPr>
              <a:t>ランタイム</a:t>
            </a:r>
          </a:p>
        </p:txBody>
      </p:sp>
      <p:sp>
        <p:nvSpPr>
          <p:cNvPr id="27" name="正方形/長方形 26"/>
          <p:cNvSpPr/>
          <p:nvPr/>
        </p:nvSpPr>
        <p:spPr bwMode="auto">
          <a:xfrm>
            <a:off x="5262418" y="5805150"/>
            <a:ext cx="1066800" cy="381000"/>
          </a:xfrm>
          <a:prstGeom prst="rect">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dirty="0" smtClean="0">
                <a:solidFill>
                  <a:srgbClr val="FFFFFF"/>
                </a:solidFill>
              </a:rPr>
              <a:t>データセンター</a:t>
            </a:r>
            <a:endParaRPr kumimoji="0" lang="en-US" altLang="ja-JP" sz="1000" dirty="0" smtClean="0">
              <a:solidFill>
                <a:srgbClr val="FFFFFF"/>
              </a:solidFill>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dirty="0" smtClean="0">
                <a:solidFill>
                  <a:srgbClr val="FFFFFF"/>
                </a:solidFill>
              </a:rPr>
              <a:t>設備</a:t>
            </a:r>
            <a:endParaRPr kumimoji="0" lang="ja-JP" altLang="en-US" sz="1000" b="0" i="0" u="none" strike="noStrike" cap="none" normalizeH="0" baseline="0" dirty="0" smtClean="0">
              <a:ln>
                <a:noFill/>
              </a:ln>
              <a:solidFill>
                <a:srgbClr val="FFFFFF"/>
              </a:solidFill>
              <a:effectLst/>
            </a:endParaRPr>
          </a:p>
        </p:txBody>
      </p:sp>
      <p:sp>
        <p:nvSpPr>
          <p:cNvPr id="28" name="正方形/長方形 27"/>
          <p:cNvSpPr/>
          <p:nvPr/>
        </p:nvSpPr>
        <p:spPr bwMode="auto">
          <a:xfrm>
            <a:off x="5262418" y="4738350"/>
            <a:ext cx="1066800" cy="381000"/>
          </a:xfrm>
          <a:prstGeom prst="rect">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サーバー</a:t>
            </a:r>
          </a:p>
        </p:txBody>
      </p:sp>
      <p:sp>
        <p:nvSpPr>
          <p:cNvPr id="29" name="正方形/長方形 28"/>
          <p:cNvSpPr/>
          <p:nvPr/>
        </p:nvSpPr>
        <p:spPr bwMode="auto">
          <a:xfrm>
            <a:off x="5262418" y="4204950"/>
            <a:ext cx="1066800" cy="381000"/>
          </a:xfrm>
          <a:prstGeom prst="rect">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仮想マシン</a:t>
            </a:r>
          </a:p>
        </p:txBody>
      </p:sp>
      <p:sp>
        <p:nvSpPr>
          <p:cNvPr id="31" name="正方形/長方形 30"/>
          <p:cNvSpPr/>
          <p:nvPr/>
        </p:nvSpPr>
        <p:spPr bwMode="auto">
          <a:xfrm>
            <a:off x="5262418" y="2604750"/>
            <a:ext cx="1066800" cy="381000"/>
          </a:xfrm>
          <a:prstGeom prst="rect">
            <a:avLst/>
          </a:prstGeom>
          <a:solidFill>
            <a:schemeClr val="accent6">
              <a:lumMod val="75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b="0" i="0" u="none" strike="noStrike" cap="none" normalizeH="0" baseline="0" dirty="0" smtClean="0">
                <a:ln>
                  <a:noFill/>
                </a:ln>
                <a:solidFill>
                  <a:srgbClr val="FFFFFF"/>
                </a:solidFill>
                <a:effectLst/>
                <a:latin typeface="Arial" charset="0"/>
                <a:ea typeface="HG丸ｺﾞｼｯｸM-PRO" pitchFamily="50" charset="-128"/>
              </a:rPr>
              <a:t>ミドルウェア</a:t>
            </a:r>
          </a:p>
        </p:txBody>
      </p:sp>
      <p:sp>
        <p:nvSpPr>
          <p:cNvPr id="32" name="正方形/長方形 31"/>
          <p:cNvSpPr/>
          <p:nvPr/>
        </p:nvSpPr>
        <p:spPr bwMode="auto">
          <a:xfrm>
            <a:off x="5262418" y="2071350"/>
            <a:ext cx="1066800" cy="381000"/>
          </a:xfrm>
          <a:prstGeom prst="rect">
            <a:avLst/>
          </a:prstGeom>
          <a:solidFill>
            <a:schemeClr val="accent5">
              <a:lumMod val="25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kumimoji="0" lang="ja-JP" altLang="en-US" sz="1050" dirty="0">
                <a:solidFill>
                  <a:srgbClr val="FFFFFF"/>
                </a:solidFill>
                <a:latin typeface="Arial" charset="0"/>
                <a:ea typeface="HG丸ｺﾞｼｯｸM-PRO" pitchFamily="50" charset="-128"/>
              </a:rPr>
              <a:t>ランタイム</a:t>
            </a:r>
          </a:p>
        </p:txBody>
      </p:sp>
      <p:sp>
        <p:nvSpPr>
          <p:cNvPr id="33" name="正方形/長方形 32"/>
          <p:cNvSpPr/>
          <p:nvPr/>
        </p:nvSpPr>
        <p:spPr bwMode="auto">
          <a:xfrm>
            <a:off x="6477000" y="5805150"/>
            <a:ext cx="1066800" cy="381000"/>
          </a:xfrm>
          <a:prstGeom prst="rect">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dirty="0" smtClean="0">
                <a:solidFill>
                  <a:srgbClr val="FFFFFF"/>
                </a:solidFill>
              </a:rPr>
              <a:t>データセンター</a:t>
            </a:r>
            <a:endParaRPr kumimoji="0" lang="en-US" altLang="ja-JP" sz="1000" dirty="0" smtClean="0">
              <a:solidFill>
                <a:srgbClr val="FFFFFF"/>
              </a:solidFill>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dirty="0" smtClean="0">
                <a:solidFill>
                  <a:srgbClr val="FFFFFF"/>
                </a:solidFill>
              </a:rPr>
              <a:t>設備</a:t>
            </a:r>
            <a:endParaRPr kumimoji="0" lang="ja-JP" altLang="en-US" sz="1000" b="0" i="0" u="none" strike="noStrike" cap="none" normalizeH="0" baseline="0" dirty="0" smtClean="0">
              <a:ln>
                <a:noFill/>
              </a:ln>
              <a:solidFill>
                <a:srgbClr val="FFFFFF"/>
              </a:solidFill>
              <a:effectLst/>
            </a:endParaRPr>
          </a:p>
        </p:txBody>
      </p:sp>
      <p:sp>
        <p:nvSpPr>
          <p:cNvPr id="34" name="正方形/長方形 33"/>
          <p:cNvSpPr/>
          <p:nvPr/>
        </p:nvSpPr>
        <p:spPr bwMode="auto">
          <a:xfrm>
            <a:off x="6477000" y="4738350"/>
            <a:ext cx="1066800" cy="381000"/>
          </a:xfrm>
          <a:prstGeom prst="rect">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サーバー</a:t>
            </a:r>
          </a:p>
        </p:txBody>
      </p:sp>
      <p:sp>
        <p:nvSpPr>
          <p:cNvPr id="35" name="正方形/長方形 34"/>
          <p:cNvSpPr/>
          <p:nvPr/>
        </p:nvSpPr>
        <p:spPr bwMode="auto">
          <a:xfrm>
            <a:off x="6477000" y="4204950"/>
            <a:ext cx="1066800" cy="381000"/>
          </a:xfrm>
          <a:prstGeom prst="rect">
            <a:avLst/>
          </a:prstGeom>
          <a:solidFill>
            <a:schemeClr val="accent3">
              <a:lumMod val="50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仮想マシン</a:t>
            </a:r>
            <a:endParaRPr kumimoji="0" lang="en-US" altLang="ja-JP" sz="1200" b="0" i="0" u="none" strike="noStrike" cap="none" normalizeH="0" baseline="0" dirty="0" smtClean="0">
              <a:ln>
                <a:noFill/>
              </a:ln>
              <a:solidFill>
                <a:srgbClr val="FFFFFF"/>
              </a:solidFill>
              <a:effectLst/>
              <a:latin typeface="Arial" charset="0"/>
              <a:ea typeface="HG丸ｺﾞｼｯｸM-PRO"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dirty="0" smtClean="0">
                <a:solidFill>
                  <a:srgbClr val="FFFFFF"/>
                </a:solidFill>
                <a:latin typeface="Arial" charset="0"/>
                <a:ea typeface="HG丸ｺﾞｼｯｸM-PRO" pitchFamily="50" charset="-128"/>
              </a:rPr>
              <a:t>(</a:t>
            </a:r>
            <a:r>
              <a:rPr kumimoji="0" lang="ja-JP" altLang="en-US" sz="800" dirty="0" smtClean="0">
                <a:solidFill>
                  <a:srgbClr val="FFFFFF"/>
                </a:solidFill>
                <a:latin typeface="Arial" charset="0"/>
                <a:ea typeface="HG丸ｺﾞｼｯｸM-PRO" pitchFamily="50" charset="-128"/>
              </a:rPr>
              <a:t>絶対条件ではない</a:t>
            </a:r>
            <a:r>
              <a:rPr kumimoji="0" lang="en-US" altLang="ja-JP" sz="800" dirty="0" smtClean="0">
                <a:solidFill>
                  <a:srgbClr val="FFFFFF"/>
                </a:solidFill>
                <a:latin typeface="Arial" charset="0"/>
                <a:ea typeface="HG丸ｺﾞｼｯｸM-PRO" pitchFamily="50" charset="-128"/>
              </a:rPr>
              <a:t>)</a:t>
            </a:r>
            <a:endParaRPr kumimoji="0" lang="ja-JP" altLang="en-US" sz="8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37" name="正方形/長方形 36"/>
          <p:cNvSpPr/>
          <p:nvPr/>
        </p:nvSpPr>
        <p:spPr bwMode="auto">
          <a:xfrm>
            <a:off x="6477000" y="2604750"/>
            <a:ext cx="1066800" cy="381000"/>
          </a:xfrm>
          <a:prstGeom prst="rect">
            <a:avLst/>
          </a:prstGeom>
          <a:solidFill>
            <a:schemeClr val="accent6">
              <a:lumMod val="75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b="0" i="0" u="none" strike="noStrike" cap="none" normalizeH="0" baseline="0" dirty="0" smtClean="0">
                <a:ln>
                  <a:noFill/>
                </a:ln>
                <a:solidFill>
                  <a:srgbClr val="FFFFFF"/>
                </a:solidFill>
                <a:effectLst/>
                <a:latin typeface="Arial" charset="0"/>
                <a:ea typeface="HG丸ｺﾞｼｯｸM-PRO" pitchFamily="50" charset="-128"/>
              </a:rPr>
              <a:t>ミドルウェア</a:t>
            </a:r>
          </a:p>
        </p:txBody>
      </p:sp>
      <p:sp>
        <p:nvSpPr>
          <p:cNvPr id="38" name="正方形/長方形 37"/>
          <p:cNvSpPr/>
          <p:nvPr/>
        </p:nvSpPr>
        <p:spPr bwMode="auto">
          <a:xfrm>
            <a:off x="6477000" y="2071350"/>
            <a:ext cx="1066800" cy="381000"/>
          </a:xfrm>
          <a:prstGeom prst="rect">
            <a:avLst/>
          </a:prstGeom>
          <a:solidFill>
            <a:schemeClr val="accent5">
              <a:lumMod val="25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kumimoji="0" lang="ja-JP" altLang="en-US" sz="1050" dirty="0">
                <a:solidFill>
                  <a:srgbClr val="FFFFFF"/>
                </a:solidFill>
                <a:latin typeface="Arial" charset="0"/>
                <a:ea typeface="HG丸ｺﾞｼｯｸM-PRO" pitchFamily="50" charset="-128"/>
              </a:rPr>
              <a:t>ランタイム</a:t>
            </a:r>
          </a:p>
        </p:txBody>
      </p:sp>
      <p:sp>
        <p:nvSpPr>
          <p:cNvPr id="39" name="正方形/長方形 38"/>
          <p:cNvSpPr/>
          <p:nvPr/>
        </p:nvSpPr>
        <p:spPr bwMode="auto">
          <a:xfrm>
            <a:off x="381000" y="5278677"/>
            <a:ext cx="1066800" cy="381000"/>
          </a:xfrm>
          <a:prstGeom prst="rect">
            <a:avLst/>
          </a:prstGeom>
          <a:solidFill>
            <a:srgbClr val="0000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ラック</a:t>
            </a:r>
          </a:p>
        </p:txBody>
      </p:sp>
      <p:sp>
        <p:nvSpPr>
          <p:cNvPr id="40" name="正方形/長方形 39"/>
          <p:cNvSpPr/>
          <p:nvPr/>
        </p:nvSpPr>
        <p:spPr bwMode="auto">
          <a:xfrm>
            <a:off x="1600200" y="5278677"/>
            <a:ext cx="1066800" cy="381000"/>
          </a:xfrm>
          <a:prstGeom prst="rect">
            <a:avLst/>
          </a:prstGeom>
          <a:solidFill>
            <a:srgbClr val="0000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ラック</a:t>
            </a:r>
          </a:p>
        </p:txBody>
      </p:sp>
      <p:sp>
        <p:nvSpPr>
          <p:cNvPr id="41" name="正方形/長方形 40"/>
          <p:cNvSpPr/>
          <p:nvPr/>
        </p:nvSpPr>
        <p:spPr bwMode="auto">
          <a:xfrm>
            <a:off x="2819400" y="5278677"/>
            <a:ext cx="1066800" cy="381000"/>
          </a:xfrm>
          <a:prstGeom prst="rect">
            <a:avLst/>
          </a:prstGeom>
          <a:solidFill>
            <a:srgbClr val="0000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ラック</a:t>
            </a:r>
          </a:p>
        </p:txBody>
      </p:sp>
      <p:sp>
        <p:nvSpPr>
          <p:cNvPr id="42" name="正方形/長方形 41"/>
          <p:cNvSpPr/>
          <p:nvPr/>
        </p:nvSpPr>
        <p:spPr bwMode="auto">
          <a:xfrm>
            <a:off x="4038600" y="5278677"/>
            <a:ext cx="1066800" cy="381000"/>
          </a:xfrm>
          <a:prstGeom prst="rect">
            <a:avLst/>
          </a:prstGeom>
          <a:solidFill>
            <a:srgbClr val="0000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ラック</a:t>
            </a:r>
          </a:p>
        </p:txBody>
      </p:sp>
      <p:sp>
        <p:nvSpPr>
          <p:cNvPr id="43" name="正方形/長方形 42"/>
          <p:cNvSpPr/>
          <p:nvPr/>
        </p:nvSpPr>
        <p:spPr bwMode="auto">
          <a:xfrm>
            <a:off x="5262418" y="5278677"/>
            <a:ext cx="1066800" cy="381000"/>
          </a:xfrm>
          <a:prstGeom prst="rect">
            <a:avLst/>
          </a:prstGeom>
          <a:solidFill>
            <a:srgbClr val="0000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ラック</a:t>
            </a:r>
          </a:p>
        </p:txBody>
      </p:sp>
      <p:sp>
        <p:nvSpPr>
          <p:cNvPr id="44" name="正方形/長方形 43"/>
          <p:cNvSpPr/>
          <p:nvPr/>
        </p:nvSpPr>
        <p:spPr bwMode="auto">
          <a:xfrm>
            <a:off x="6477000" y="5278677"/>
            <a:ext cx="1066800" cy="381000"/>
          </a:xfrm>
          <a:prstGeom prst="rect">
            <a:avLst/>
          </a:prstGeom>
          <a:solidFill>
            <a:srgbClr val="0000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ラック</a:t>
            </a:r>
          </a:p>
        </p:txBody>
      </p:sp>
      <p:sp>
        <p:nvSpPr>
          <p:cNvPr id="46" name="正方形/長方形 45"/>
          <p:cNvSpPr/>
          <p:nvPr/>
        </p:nvSpPr>
        <p:spPr bwMode="auto">
          <a:xfrm>
            <a:off x="381000" y="3138150"/>
            <a:ext cx="1066800" cy="381000"/>
          </a:xfrm>
          <a:prstGeom prst="rect">
            <a:avLst/>
          </a:prstGeom>
          <a:solidFill>
            <a:srgbClr val="660066"/>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200" b="0" i="0" u="none" strike="noStrike" cap="none" normalizeH="0" baseline="0" dirty="0" smtClean="0">
                <a:ln>
                  <a:noFill/>
                </a:ln>
                <a:solidFill>
                  <a:srgbClr val="FFFFFF"/>
                </a:solidFill>
                <a:effectLst/>
                <a:latin typeface="Arial" charset="0"/>
                <a:ea typeface="HG丸ｺﾞｼｯｸM-PRO" pitchFamily="50" charset="-128"/>
              </a:rPr>
              <a:t>OS</a:t>
            </a:r>
            <a:endParaRPr kumimoji="0" lang="ja-JP" altLang="en-US" sz="12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47" name="正方形/長方形 46"/>
          <p:cNvSpPr/>
          <p:nvPr/>
        </p:nvSpPr>
        <p:spPr bwMode="auto">
          <a:xfrm>
            <a:off x="1600200" y="3138150"/>
            <a:ext cx="1066800" cy="381000"/>
          </a:xfrm>
          <a:prstGeom prst="rect">
            <a:avLst/>
          </a:prstGeom>
          <a:solidFill>
            <a:srgbClr val="660066"/>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200" b="0" i="0" u="none" strike="noStrike" cap="none" normalizeH="0" baseline="0" dirty="0" smtClean="0">
                <a:ln>
                  <a:noFill/>
                </a:ln>
                <a:solidFill>
                  <a:srgbClr val="FFFFFF"/>
                </a:solidFill>
                <a:effectLst/>
                <a:latin typeface="Arial" charset="0"/>
                <a:ea typeface="HG丸ｺﾞｼｯｸM-PRO" pitchFamily="50" charset="-128"/>
              </a:rPr>
              <a:t>OS</a:t>
            </a:r>
            <a:endParaRPr kumimoji="0" lang="ja-JP" altLang="en-US" sz="12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48" name="正方形/長方形 47"/>
          <p:cNvSpPr/>
          <p:nvPr/>
        </p:nvSpPr>
        <p:spPr bwMode="auto">
          <a:xfrm>
            <a:off x="2819400" y="3138150"/>
            <a:ext cx="1066800" cy="381000"/>
          </a:xfrm>
          <a:prstGeom prst="rect">
            <a:avLst/>
          </a:prstGeom>
          <a:solidFill>
            <a:srgbClr val="660066"/>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200" b="0" i="0" u="none" strike="noStrike" cap="none" normalizeH="0" baseline="0" dirty="0" smtClean="0">
                <a:ln>
                  <a:noFill/>
                </a:ln>
                <a:solidFill>
                  <a:srgbClr val="FFFFFF"/>
                </a:solidFill>
                <a:effectLst/>
                <a:latin typeface="Arial" charset="0"/>
                <a:ea typeface="HG丸ｺﾞｼｯｸM-PRO" pitchFamily="50" charset="-128"/>
              </a:rPr>
              <a:t>OS</a:t>
            </a:r>
            <a:endParaRPr kumimoji="0" lang="ja-JP" altLang="en-US" sz="12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49" name="正方形/長方形 48"/>
          <p:cNvSpPr/>
          <p:nvPr/>
        </p:nvSpPr>
        <p:spPr bwMode="auto">
          <a:xfrm>
            <a:off x="4038600" y="3138150"/>
            <a:ext cx="1066800" cy="381000"/>
          </a:xfrm>
          <a:prstGeom prst="rect">
            <a:avLst/>
          </a:prstGeom>
          <a:solidFill>
            <a:srgbClr val="660066"/>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200" b="0" i="0" u="none" strike="noStrike" cap="none" normalizeH="0" baseline="0" dirty="0" smtClean="0">
                <a:ln>
                  <a:noFill/>
                </a:ln>
                <a:solidFill>
                  <a:srgbClr val="FFFFFF"/>
                </a:solidFill>
                <a:effectLst/>
                <a:latin typeface="Arial" charset="0"/>
                <a:ea typeface="HG丸ｺﾞｼｯｸM-PRO" pitchFamily="50" charset="-128"/>
              </a:rPr>
              <a:t>OS</a:t>
            </a:r>
            <a:endParaRPr kumimoji="0" lang="ja-JP" altLang="en-US" sz="12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50" name="正方形/長方形 49"/>
          <p:cNvSpPr/>
          <p:nvPr/>
        </p:nvSpPr>
        <p:spPr bwMode="auto">
          <a:xfrm>
            <a:off x="5262418" y="3138150"/>
            <a:ext cx="1066800" cy="381000"/>
          </a:xfrm>
          <a:prstGeom prst="rect">
            <a:avLst/>
          </a:prstGeom>
          <a:solidFill>
            <a:srgbClr val="660066"/>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200" b="0" i="0" u="none" strike="noStrike" cap="none" normalizeH="0" baseline="0" dirty="0" smtClean="0">
                <a:ln>
                  <a:noFill/>
                </a:ln>
                <a:solidFill>
                  <a:srgbClr val="FFFFFF"/>
                </a:solidFill>
                <a:effectLst/>
                <a:latin typeface="Arial" charset="0"/>
                <a:ea typeface="HG丸ｺﾞｼｯｸM-PRO" pitchFamily="50" charset="-128"/>
              </a:rPr>
              <a:t>OS</a:t>
            </a:r>
            <a:endParaRPr kumimoji="0" lang="ja-JP" altLang="en-US" sz="12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51" name="正方形/長方形 50"/>
          <p:cNvSpPr/>
          <p:nvPr/>
        </p:nvSpPr>
        <p:spPr bwMode="auto">
          <a:xfrm>
            <a:off x="6477000" y="3138150"/>
            <a:ext cx="1066800" cy="381000"/>
          </a:xfrm>
          <a:prstGeom prst="rect">
            <a:avLst/>
          </a:prstGeom>
          <a:solidFill>
            <a:srgbClr val="660066"/>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200" b="0" i="0" u="none" strike="noStrike" cap="none" normalizeH="0" baseline="0" dirty="0" smtClean="0">
                <a:ln>
                  <a:noFill/>
                </a:ln>
                <a:solidFill>
                  <a:srgbClr val="FFFFFF"/>
                </a:solidFill>
                <a:effectLst/>
                <a:latin typeface="Arial" charset="0"/>
                <a:ea typeface="HG丸ｺﾞｼｯｸM-PRO" pitchFamily="50" charset="-128"/>
              </a:rPr>
              <a:t>OS</a:t>
            </a:r>
            <a:endParaRPr kumimoji="0" lang="ja-JP" altLang="en-US" sz="12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52" name="テキスト ボックス 51"/>
          <p:cNvSpPr txBox="1"/>
          <p:nvPr/>
        </p:nvSpPr>
        <p:spPr>
          <a:xfrm>
            <a:off x="1600200" y="6331136"/>
            <a:ext cx="1066800" cy="276999"/>
          </a:xfrm>
          <a:prstGeom prst="rect">
            <a:avLst/>
          </a:prstGeom>
          <a:noFill/>
        </p:spPr>
        <p:txBody>
          <a:bodyPr wrap="square" rtlCol="0">
            <a:spAutoFit/>
          </a:bodyPr>
          <a:lstStyle/>
          <a:p>
            <a:pPr algn="ctr"/>
            <a:r>
              <a:rPr kumimoji="1" lang="ja-JP" altLang="en-US" sz="1200" dirty="0" smtClean="0">
                <a:solidFill>
                  <a:schemeClr val="bg1">
                    <a:lumMod val="50000"/>
                  </a:schemeClr>
                </a:solidFill>
                <a:latin typeface="ＭＳ Ｐゴシック"/>
                <a:ea typeface="ＭＳ Ｐゴシック"/>
                <a:cs typeface="ＭＳ Ｐゴシック"/>
              </a:rPr>
              <a:t>ハウジング</a:t>
            </a:r>
            <a:endParaRPr kumimoji="1" lang="ja-JP" altLang="en-US" sz="1200" dirty="0">
              <a:solidFill>
                <a:schemeClr val="bg1">
                  <a:lumMod val="50000"/>
                </a:schemeClr>
              </a:solidFill>
              <a:latin typeface="ＭＳ Ｐゴシック"/>
              <a:ea typeface="ＭＳ Ｐゴシック"/>
              <a:cs typeface="ＭＳ Ｐゴシック"/>
            </a:endParaRPr>
          </a:p>
        </p:txBody>
      </p:sp>
      <p:sp>
        <p:nvSpPr>
          <p:cNvPr id="53" name="テキスト ボックス 52"/>
          <p:cNvSpPr txBox="1"/>
          <p:nvPr/>
        </p:nvSpPr>
        <p:spPr>
          <a:xfrm>
            <a:off x="304801" y="6314517"/>
            <a:ext cx="1219201" cy="276999"/>
          </a:xfrm>
          <a:prstGeom prst="rect">
            <a:avLst/>
          </a:prstGeom>
          <a:noFill/>
        </p:spPr>
        <p:txBody>
          <a:bodyPr wrap="square" rtlCol="0">
            <a:spAutoFit/>
          </a:bodyPr>
          <a:lstStyle/>
          <a:p>
            <a:pPr algn="ctr"/>
            <a:r>
              <a:rPr kumimoji="1" lang="ja-JP" altLang="en-US" sz="1200" dirty="0" smtClean="0">
                <a:solidFill>
                  <a:schemeClr val="bg1">
                    <a:lumMod val="50000"/>
                  </a:schemeClr>
                </a:solidFill>
                <a:latin typeface="ＭＳ Ｐゴシック"/>
                <a:ea typeface="ＭＳ Ｐゴシック"/>
                <a:cs typeface="ＭＳ Ｐゴシック"/>
              </a:rPr>
              <a:t>コロケーション</a:t>
            </a:r>
            <a:endParaRPr kumimoji="1" lang="ja-JP" altLang="en-US" sz="1200" dirty="0">
              <a:solidFill>
                <a:schemeClr val="bg1">
                  <a:lumMod val="50000"/>
                </a:schemeClr>
              </a:solidFill>
              <a:latin typeface="ＭＳ Ｐゴシック"/>
              <a:ea typeface="ＭＳ Ｐゴシック"/>
              <a:cs typeface="ＭＳ Ｐゴシック"/>
            </a:endParaRPr>
          </a:p>
        </p:txBody>
      </p:sp>
      <p:sp>
        <p:nvSpPr>
          <p:cNvPr id="54" name="テキスト ボックス 53"/>
          <p:cNvSpPr txBox="1"/>
          <p:nvPr/>
        </p:nvSpPr>
        <p:spPr>
          <a:xfrm>
            <a:off x="2819400" y="6315459"/>
            <a:ext cx="1066800" cy="276999"/>
          </a:xfrm>
          <a:prstGeom prst="rect">
            <a:avLst/>
          </a:prstGeom>
          <a:noFill/>
        </p:spPr>
        <p:txBody>
          <a:bodyPr wrap="square" rtlCol="0">
            <a:spAutoFit/>
          </a:bodyPr>
          <a:lstStyle/>
          <a:p>
            <a:pPr algn="ctr"/>
            <a:r>
              <a:rPr kumimoji="1" lang="ja-JP" altLang="en-US" sz="1200" dirty="0" smtClean="0">
                <a:solidFill>
                  <a:schemeClr val="bg1">
                    <a:lumMod val="50000"/>
                  </a:schemeClr>
                </a:solidFill>
                <a:latin typeface="ＭＳ Ｐゴシック"/>
                <a:ea typeface="ＭＳ Ｐゴシック"/>
                <a:cs typeface="ＭＳ Ｐゴシック"/>
              </a:rPr>
              <a:t>ホスティング</a:t>
            </a:r>
            <a:endParaRPr kumimoji="1" lang="ja-JP" altLang="en-US" sz="1200" dirty="0">
              <a:solidFill>
                <a:schemeClr val="bg1">
                  <a:lumMod val="50000"/>
                </a:schemeClr>
              </a:solidFill>
              <a:latin typeface="ＭＳ Ｐゴシック"/>
              <a:ea typeface="ＭＳ Ｐゴシック"/>
              <a:cs typeface="ＭＳ Ｐゴシック"/>
            </a:endParaRPr>
          </a:p>
        </p:txBody>
      </p:sp>
      <p:sp>
        <p:nvSpPr>
          <p:cNvPr id="55" name="テキスト ボックス 54"/>
          <p:cNvSpPr txBox="1"/>
          <p:nvPr/>
        </p:nvSpPr>
        <p:spPr>
          <a:xfrm>
            <a:off x="3841750" y="6315459"/>
            <a:ext cx="1447800" cy="276999"/>
          </a:xfrm>
          <a:prstGeom prst="rect">
            <a:avLst/>
          </a:prstGeom>
          <a:noFill/>
        </p:spPr>
        <p:txBody>
          <a:bodyPr wrap="square" rtlCol="0">
            <a:spAutoFit/>
          </a:bodyPr>
          <a:lstStyle/>
          <a:p>
            <a:pPr algn="ctr"/>
            <a:r>
              <a:rPr lang="ja-JP" altLang="en-US" sz="1200" dirty="0" smtClean="0">
                <a:solidFill>
                  <a:schemeClr val="bg1">
                    <a:lumMod val="50000"/>
                  </a:schemeClr>
                </a:solidFill>
                <a:latin typeface="ＭＳ Ｐゴシック"/>
                <a:ea typeface="ＭＳ Ｐゴシック"/>
                <a:cs typeface="ＭＳ Ｐゴシック"/>
              </a:rPr>
              <a:t>仮想ホスティング</a:t>
            </a:r>
            <a:endParaRPr kumimoji="1" lang="ja-JP" altLang="en-US" sz="1200" dirty="0">
              <a:solidFill>
                <a:schemeClr val="bg1">
                  <a:lumMod val="50000"/>
                </a:schemeClr>
              </a:solidFill>
              <a:latin typeface="ＭＳ Ｐゴシック"/>
              <a:ea typeface="ＭＳ Ｐゴシック"/>
              <a:cs typeface="ＭＳ Ｐゴシック"/>
            </a:endParaRPr>
          </a:p>
        </p:txBody>
      </p:sp>
      <p:sp>
        <p:nvSpPr>
          <p:cNvPr id="56" name="テキスト ボックス 55"/>
          <p:cNvSpPr txBox="1"/>
          <p:nvPr/>
        </p:nvSpPr>
        <p:spPr>
          <a:xfrm>
            <a:off x="5257800" y="6290151"/>
            <a:ext cx="1066800" cy="307777"/>
          </a:xfrm>
          <a:prstGeom prst="rect">
            <a:avLst/>
          </a:prstGeom>
          <a:noFill/>
        </p:spPr>
        <p:txBody>
          <a:bodyPr wrap="square" rtlCol="0">
            <a:spAutoFit/>
          </a:bodyPr>
          <a:lstStyle/>
          <a:p>
            <a:pPr algn="ctr"/>
            <a:r>
              <a:rPr lang="en-US" altLang="ja-JP" sz="1400" dirty="0" err="1" smtClean="0">
                <a:solidFill>
                  <a:srgbClr val="3366FF"/>
                </a:solidFill>
                <a:latin typeface="Arial Black"/>
                <a:cs typeface="Arial Black"/>
              </a:rPr>
              <a:t>IaaS</a:t>
            </a:r>
            <a:endParaRPr kumimoji="1" lang="ja-JP" altLang="en-US" sz="1400" dirty="0">
              <a:solidFill>
                <a:srgbClr val="3366FF"/>
              </a:solidFill>
              <a:latin typeface="Arial Black"/>
              <a:cs typeface="Arial Black"/>
            </a:endParaRPr>
          </a:p>
        </p:txBody>
      </p:sp>
      <p:sp>
        <p:nvSpPr>
          <p:cNvPr id="57" name="テキスト ボックス 56"/>
          <p:cNvSpPr txBox="1"/>
          <p:nvPr/>
        </p:nvSpPr>
        <p:spPr>
          <a:xfrm>
            <a:off x="6477000" y="6290151"/>
            <a:ext cx="1066800" cy="307777"/>
          </a:xfrm>
          <a:prstGeom prst="rect">
            <a:avLst/>
          </a:prstGeom>
          <a:noFill/>
        </p:spPr>
        <p:txBody>
          <a:bodyPr wrap="square" rtlCol="0">
            <a:spAutoFit/>
          </a:bodyPr>
          <a:lstStyle/>
          <a:p>
            <a:pPr algn="ctr"/>
            <a:r>
              <a:rPr lang="en-US" altLang="ja-JP" sz="1400" dirty="0" err="1">
                <a:solidFill>
                  <a:srgbClr val="3366FF"/>
                </a:solidFill>
                <a:latin typeface="Arial Black"/>
                <a:cs typeface="Arial Black"/>
              </a:rPr>
              <a:t>P</a:t>
            </a:r>
            <a:r>
              <a:rPr lang="en-US" altLang="ja-JP" sz="1400" dirty="0" err="1" smtClean="0">
                <a:solidFill>
                  <a:srgbClr val="3366FF"/>
                </a:solidFill>
                <a:latin typeface="Arial Black"/>
                <a:cs typeface="Arial Black"/>
              </a:rPr>
              <a:t>aaS</a:t>
            </a:r>
            <a:endParaRPr kumimoji="1" lang="ja-JP" altLang="en-US" sz="1400" dirty="0">
              <a:solidFill>
                <a:srgbClr val="3366FF"/>
              </a:solidFill>
              <a:latin typeface="Arial Black"/>
              <a:cs typeface="Arial Black"/>
            </a:endParaRPr>
          </a:p>
        </p:txBody>
      </p:sp>
      <p:sp>
        <p:nvSpPr>
          <p:cNvPr id="58" name="正方形/長方形 57"/>
          <p:cNvSpPr/>
          <p:nvPr/>
        </p:nvSpPr>
        <p:spPr bwMode="auto">
          <a:xfrm>
            <a:off x="7696200" y="5805150"/>
            <a:ext cx="1066800" cy="381000"/>
          </a:xfrm>
          <a:prstGeom prst="rect">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dirty="0" smtClean="0">
                <a:solidFill>
                  <a:srgbClr val="FFFFFF"/>
                </a:solidFill>
              </a:rPr>
              <a:t>データセンター</a:t>
            </a:r>
            <a:endParaRPr kumimoji="0" lang="en-US" altLang="ja-JP" sz="1000" dirty="0" smtClean="0">
              <a:solidFill>
                <a:srgbClr val="FFFFFF"/>
              </a:solidFill>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dirty="0" smtClean="0">
                <a:solidFill>
                  <a:srgbClr val="FFFFFF"/>
                </a:solidFill>
              </a:rPr>
              <a:t>設備</a:t>
            </a:r>
            <a:endParaRPr kumimoji="0" lang="ja-JP" altLang="en-US" sz="1000" b="0" i="0" u="none" strike="noStrike" cap="none" normalizeH="0" baseline="0" dirty="0" smtClean="0">
              <a:ln>
                <a:noFill/>
              </a:ln>
              <a:solidFill>
                <a:srgbClr val="FFFFFF"/>
              </a:solidFill>
              <a:effectLst/>
            </a:endParaRPr>
          </a:p>
        </p:txBody>
      </p:sp>
      <p:sp>
        <p:nvSpPr>
          <p:cNvPr id="59" name="正方形/長方形 58"/>
          <p:cNvSpPr/>
          <p:nvPr/>
        </p:nvSpPr>
        <p:spPr bwMode="auto">
          <a:xfrm>
            <a:off x="7696200" y="4738350"/>
            <a:ext cx="1066800" cy="381000"/>
          </a:xfrm>
          <a:prstGeom prst="rect">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サーバー</a:t>
            </a:r>
          </a:p>
        </p:txBody>
      </p:sp>
      <p:sp>
        <p:nvSpPr>
          <p:cNvPr id="62" name="正方形/長方形 61"/>
          <p:cNvSpPr/>
          <p:nvPr/>
        </p:nvSpPr>
        <p:spPr bwMode="auto">
          <a:xfrm>
            <a:off x="7696200" y="2604750"/>
            <a:ext cx="1066800" cy="381000"/>
          </a:xfrm>
          <a:prstGeom prst="rect">
            <a:avLst/>
          </a:prstGeom>
          <a:solidFill>
            <a:schemeClr val="accent6">
              <a:lumMod val="75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b="0" i="0" u="none" strike="noStrike" cap="none" normalizeH="0" baseline="0" dirty="0" smtClean="0">
                <a:ln>
                  <a:noFill/>
                </a:ln>
                <a:solidFill>
                  <a:srgbClr val="FFFFFF"/>
                </a:solidFill>
                <a:effectLst/>
                <a:latin typeface="Arial" charset="0"/>
                <a:ea typeface="HG丸ｺﾞｼｯｸM-PRO" pitchFamily="50" charset="-128"/>
              </a:rPr>
              <a:t>ミドルウェア</a:t>
            </a:r>
          </a:p>
        </p:txBody>
      </p:sp>
      <p:sp>
        <p:nvSpPr>
          <p:cNvPr id="63" name="正方形/長方形 62"/>
          <p:cNvSpPr/>
          <p:nvPr/>
        </p:nvSpPr>
        <p:spPr bwMode="auto">
          <a:xfrm>
            <a:off x="7696200" y="2071350"/>
            <a:ext cx="1066800" cy="381000"/>
          </a:xfrm>
          <a:prstGeom prst="rect">
            <a:avLst/>
          </a:prstGeom>
          <a:solidFill>
            <a:schemeClr val="accent5">
              <a:lumMod val="25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kumimoji="0" lang="ja-JP" altLang="en-US" sz="1050" dirty="0">
                <a:solidFill>
                  <a:srgbClr val="FFFFFF"/>
                </a:solidFill>
                <a:latin typeface="Arial" charset="0"/>
                <a:ea typeface="HG丸ｺﾞｼｯｸM-PRO" pitchFamily="50" charset="-128"/>
              </a:rPr>
              <a:t>ランタイム</a:t>
            </a:r>
          </a:p>
        </p:txBody>
      </p:sp>
      <p:sp>
        <p:nvSpPr>
          <p:cNvPr id="64" name="正方形/長方形 63"/>
          <p:cNvSpPr/>
          <p:nvPr/>
        </p:nvSpPr>
        <p:spPr bwMode="auto">
          <a:xfrm>
            <a:off x="7696200" y="5278677"/>
            <a:ext cx="1066800" cy="381000"/>
          </a:xfrm>
          <a:prstGeom prst="rect">
            <a:avLst/>
          </a:prstGeom>
          <a:solidFill>
            <a:srgbClr val="0000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ラック</a:t>
            </a:r>
          </a:p>
        </p:txBody>
      </p:sp>
      <p:sp>
        <p:nvSpPr>
          <p:cNvPr id="65" name="正方形/長方形 64"/>
          <p:cNvSpPr/>
          <p:nvPr/>
        </p:nvSpPr>
        <p:spPr bwMode="auto">
          <a:xfrm>
            <a:off x="7696200" y="3138150"/>
            <a:ext cx="1066800" cy="381000"/>
          </a:xfrm>
          <a:prstGeom prst="rect">
            <a:avLst/>
          </a:prstGeom>
          <a:solidFill>
            <a:srgbClr val="660066"/>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200" b="0" i="0" u="none" strike="noStrike" cap="none" normalizeH="0" baseline="0" dirty="0" smtClean="0">
                <a:ln>
                  <a:noFill/>
                </a:ln>
                <a:solidFill>
                  <a:srgbClr val="FFFFFF"/>
                </a:solidFill>
                <a:effectLst/>
                <a:latin typeface="Arial" charset="0"/>
                <a:ea typeface="HG丸ｺﾞｼｯｸM-PRO" pitchFamily="50" charset="-128"/>
              </a:rPr>
              <a:t>OS</a:t>
            </a:r>
            <a:endParaRPr kumimoji="0" lang="ja-JP" altLang="en-US" sz="12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66" name="テキスト ボックス 65"/>
          <p:cNvSpPr txBox="1"/>
          <p:nvPr/>
        </p:nvSpPr>
        <p:spPr>
          <a:xfrm>
            <a:off x="7696200" y="6290151"/>
            <a:ext cx="1066800" cy="307777"/>
          </a:xfrm>
          <a:prstGeom prst="rect">
            <a:avLst/>
          </a:prstGeom>
          <a:noFill/>
        </p:spPr>
        <p:txBody>
          <a:bodyPr wrap="square" rtlCol="0">
            <a:spAutoFit/>
          </a:bodyPr>
          <a:lstStyle/>
          <a:p>
            <a:pPr algn="ctr"/>
            <a:r>
              <a:rPr lang="en-US" altLang="ja-JP" sz="1400" dirty="0" err="1" smtClean="0">
                <a:solidFill>
                  <a:srgbClr val="3366FF"/>
                </a:solidFill>
                <a:latin typeface="Arial Black"/>
                <a:cs typeface="Arial Black"/>
              </a:rPr>
              <a:t>SaaS</a:t>
            </a:r>
            <a:endParaRPr kumimoji="1" lang="ja-JP" altLang="en-US" sz="1400" dirty="0">
              <a:solidFill>
                <a:srgbClr val="3366FF"/>
              </a:solidFill>
              <a:latin typeface="Arial Black"/>
              <a:cs typeface="Arial Black"/>
            </a:endParaRPr>
          </a:p>
        </p:txBody>
      </p:sp>
      <p:sp>
        <p:nvSpPr>
          <p:cNvPr id="74" name="正方形/長方形 73"/>
          <p:cNvSpPr/>
          <p:nvPr/>
        </p:nvSpPr>
        <p:spPr bwMode="auto">
          <a:xfrm>
            <a:off x="381000" y="3671550"/>
            <a:ext cx="1066800" cy="381000"/>
          </a:xfrm>
          <a:prstGeom prst="rect">
            <a:avLst/>
          </a:prstGeom>
          <a:solidFill>
            <a:schemeClr val="bg2">
              <a:lumMod val="50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b="0" i="0" u="none" strike="noStrike" cap="none" normalizeH="0" baseline="0" dirty="0" smtClean="0">
                <a:ln>
                  <a:noFill/>
                </a:ln>
                <a:solidFill>
                  <a:srgbClr val="FFFFFF"/>
                </a:solidFill>
                <a:effectLst/>
                <a:latin typeface="Arial" charset="0"/>
                <a:ea typeface="HG丸ｺﾞｼｯｸM-PRO" pitchFamily="50" charset="-128"/>
              </a:rPr>
              <a:t>運用・調達</a:t>
            </a:r>
            <a:endParaRPr kumimoji="0" lang="en-US" altLang="ja-JP" sz="10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75" name="正方形/長方形 74"/>
          <p:cNvSpPr/>
          <p:nvPr/>
        </p:nvSpPr>
        <p:spPr bwMode="auto">
          <a:xfrm>
            <a:off x="1600200" y="3671550"/>
            <a:ext cx="1066800" cy="381000"/>
          </a:xfrm>
          <a:prstGeom prst="rect">
            <a:avLst/>
          </a:prstGeom>
          <a:solidFill>
            <a:schemeClr val="bg2">
              <a:lumMod val="50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kumimoji="0" lang="ja-JP" altLang="en-US" sz="1000" dirty="0">
                <a:solidFill>
                  <a:srgbClr val="FFFFFF"/>
                </a:solidFill>
                <a:latin typeface="Arial" charset="0"/>
                <a:ea typeface="HG丸ｺﾞｼｯｸM-PRO" pitchFamily="50" charset="-128"/>
              </a:rPr>
              <a:t>運用・</a:t>
            </a:r>
            <a:r>
              <a:rPr kumimoji="0" lang="ja-JP" altLang="en-US" sz="1000" dirty="0" smtClean="0">
                <a:solidFill>
                  <a:srgbClr val="FFFFFF"/>
                </a:solidFill>
                <a:latin typeface="Arial" charset="0"/>
                <a:ea typeface="HG丸ｺﾞｼｯｸM-PRO" pitchFamily="50" charset="-128"/>
              </a:rPr>
              <a:t>調達</a:t>
            </a:r>
            <a:endParaRPr kumimoji="0" lang="en-US" altLang="ja-JP" sz="1000" dirty="0">
              <a:solidFill>
                <a:srgbClr val="FFFFFF"/>
              </a:solidFill>
              <a:latin typeface="Arial" charset="0"/>
              <a:ea typeface="HG丸ｺﾞｼｯｸM-PRO" pitchFamily="50" charset="-128"/>
            </a:endParaRPr>
          </a:p>
        </p:txBody>
      </p:sp>
      <p:sp>
        <p:nvSpPr>
          <p:cNvPr id="81" name="左右矢印 80"/>
          <p:cNvSpPr/>
          <p:nvPr/>
        </p:nvSpPr>
        <p:spPr bwMode="auto">
          <a:xfrm>
            <a:off x="381001" y="852150"/>
            <a:ext cx="8458199" cy="457200"/>
          </a:xfrm>
          <a:prstGeom prst="leftRightArrow">
            <a:avLst>
              <a:gd name="adj1" fmla="val 70833"/>
              <a:gd name="adj2" fmla="val 50000"/>
            </a:avLst>
          </a:prstGeom>
          <a:gradFill flip="none" rotWithShape="1">
            <a:gsLst>
              <a:gs pos="0">
                <a:srgbClr val="FF0000"/>
              </a:gs>
              <a:gs pos="50000">
                <a:srgbClr val="FFFF00"/>
              </a:gs>
              <a:gs pos="100000">
                <a:srgbClr val="3366FF"/>
              </a:gs>
            </a:gsLst>
            <a:lin ang="0" scaled="1"/>
            <a:tileRect/>
          </a:gra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000090"/>
                </a:solidFill>
                <a:effectLst/>
                <a:latin typeface="Arial" charset="0"/>
                <a:ea typeface="HG丸ｺﾞｼｯｸM-PRO" pitchFamily="50" charset="-128"/>
              </a:rPr>
              <a:t>ユーザー企業の運用管理負担</a:t>
            </a:r>
          </a:p>
        </p:txBody>
      </p:sp>
      <p:sp>
        <p:nvSpPr>
          <p:cNvPr id="82" name="テキスト ボックス 81"/>
          <p:cNvSpPr txBox="1"/>
          <p:nvPr/>
        </p:nvSpPr>
        <p:spPr>
          <a:xfrm>
            <a:off x="889496" y="911473"/>
            <a:ext cx="389850" cy="338554"/>
          </a:xfrm>
          <a:prstGeom prst="rect">
            <a:avLst/>
          </a:prstGeom>
          <a:noFill/>
        </p:spPr>
        <p:txBody>
          <a:bodyPr wrap="none" rtlCol="0">
            <a:spAutoFit/>
          </a:bodyPr>
          <a:lstStyle/>
          <a:p>
            <a:pPr algn="ctr"/>
            <a:r>
              <a:rPr lang="ja-JP" altLang="en-US" sz="1600" dirty="0" smtClean="0">
                <a:solidFill>
                  <a:srgbClr val="FFFFFF"/>
                </a:solidFill>
              </a:rPr>
              <a:t>高</a:t>
            </a:r>
            <a:endParaRPr kumimoji="1" lang="ja-JP" altLang="en-US" sz="1600" dirty="0">
              <a:solidFill>
                <a:srgbClr val="FFFFFF"/>
              </a:solidFill>
            </a:endParaRPr>
          </a:p>
        </p:txBody>
      </p:sp>
      <p:sp>
        <p:nvSpPr>
          <p:cNvPr id="83" name="テキスト ボックス 82"/>
          <p:cNvSpPr txBox="1"/>
          <p:nvPr/>
        </p:nvSpPr>
        <p:spPr>
          <a:xfrm>
            <a:off x="7958476" y="911473"/>
            <a:ext cx="389850" cy="338554"/>
          </a:xfrm>
          <a:prstGeom prst="rect">
            <a:avLst/>
          </a:prstGeom>
          <a:noFill/>
        </p:spPr>
        <p:txBody>
          <a:bodyPr wrap="none" rtlCol="0">
            <a:spAutoFit/>
          </a:bodyPr>
          <a:lstStyle/>
          <a:p>
            <a:pPr algn="ctr"/>
            <a:r>
              <a:rPr kumimoji="1" lang="ja-JP" altLang="en-US" sz="1600" dirty="0" smtClean="0">
                <a:solidFill>
                  <a:schemeClr val="bg1"/>
                </a:solidFill>
              </a:rPr>
              <a:t>低</a:t>
            </a:r>
            <a:endParaRPr kumimoji="1" lang="ja-JP" altLang="en-US" sz="1600" dirty="0">
              <a:solidFill>
                <a:schemeClr val="bg1"/>
              </a:solidFill>
            </a:endParaRPr>
          </a:p>
        </p:txBody>
      </p:sp>
      <p:sp>
        <p:nvSpPr>
          <p:cNvPr id="84" name="正方形/長方形 83"/>
          <p:cNvSpPr/>
          <p:nvPr/>
        </p:nvSpPr>
        <p:spPr bwMode="auto">
          <a:xfrm>
            <a:off x="2819400" y="3665200"/>
            <a:ext cx="1066800" cy="381000"/>
          </a:xfrm>
          <a:prstGeom prst="rect">
            <a:avLst/>
          </a:prstGeom>
          <a:solidFill>
            <a:schemeClr val="bg2">
              <a:lumMod val="50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b="0" i="0" u="none" strike="noStrike" cap="none" normalizeH="0" baseline="0" dirty="0" smtClean="0">
                <a:ln>
                  <a:noFill/>
                </a:ln>
                <a:solidFill>
                  <a:srgbClr val="FFFFFF"/>
                </a:solidFill>
                <a:effectLst/>
                <a:latin typeface="Arial" charset="0"/>
                <a:ea typeface="HG丸ｺﾞｼｯｸM-PRO" pitchFamily="50" charset="-128"/>
              </a:rPr>
              <a:t>運用・調達</a:t>
            </a:r>
            <a:endParaRPr kumimoji="0" lang="en-US" altLang="ja-JP" sz="10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85" name="正方形/長方形 84"/>
          <p:cNvSpPr/>
          <p:nvPr/>
        </p:nvSpPr>
        <p:spPr bwMode="auto">
          <a:xfrm>
            <a:off x="4038600" y="3665200"/>
            <a:ext cx="1066800" cy="381000"/>
          </a:xfrm>
          <a:prstGeom prst="rect">
            <a:avLst/>
          </a:prstGeom>
          <a:solidFill>
            <a:schemeClr val="bg2">
              <a:lumMod val="50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kumimoji="0" lang="ja-JP" altLang="en-US" sz="1000" dirty="0">
                <a:solidFill>
                  <a:srgbClr val="FFFFFF"/>
                </a:solidFill>
                <a:latin typeface="Arial" charset="0"/>
                <a:ea typeface="HG丸ｺﾞｼｯｸM-PRO" pitchFamily="50" charset="-128"/>
              </a:rPr>
              <a:t>運用・</a:t>
            </a:r>
            <a:r>
              <a:rPr kumimoji="0" lang="ja-JP" altLang="en-US" sz="1000" dirty="0" smtClean="0">
                <a:solidFill>
                  <a:srgbClr val="FFFFFF"/>
                </a:solidFill>
                <a:latin typeface="Arial" charset="0"/>
                <a:ea typeface="HG丸ｺﾞｼｯｸM-PRO" pitchFamily="50" charset="-128"/>
              </a:rPr>
              <a:t>調達</a:t>
            </a:r>
            <a:endParaRPr kumimoji="0" lang="en-US" altLang="ja-JP" sz="1000" dirty="0">
              <a:solidFill>
                <a:srgbClr val="FFFFFF"/>
              </a:solidFill>
              <a:latin typeface="Arial" charset="0"/>
              <a:ea typeface="HG丸ｺﾞｼｯｸM-PRO" pitchFamily="50" charset="-128"/>
            </a:endParaRPr>
          </a:p>
        </p:txBody>
      </p:sp>
      <p:sp>
        <p:nvSpPr>
          <p:cNvPr id="86" name="正方形/長方形 85"/>
          <p:cNvSpPr/>
          <p:nvPr/>
        </p:nvSpPr>
        <p:spPr bwMode="auto">
          <a:xfrm>
            <a:off x="5257800" y="3671550"/>
            <a:ext cx="1066800" cy="381000"/>
          </a:xfrm>
          <a:prstGeom prst="rect">
            <a:avLst/>
          </a:prstGeom>
          <a:solidFill>
            <a:srgbClr val="80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kumimoji="0" lang="ja-JP" altLang="en-US" sz="1000" dirty="0">
                <a:solidFill>
                  <a:srgbClr val="FFFFFF"/>
                </a:solidFill>
                <a:latin typeface="Arial" charset="0"/>
                <a:ea typeface="HG丸ｺﾞｼｯｸM-PRO" pitchFamily="50" charset="-128"/>
              </a:rPr>
              <a:t>運用・調達</a:t>
            </a:r>
            <a:endParaRPr kumimoji="0" lang="en-US" altLang="ja-JP" sz="1000" dirty="0">
              <a:solidFill>
                <a:srgbClr val="FFFFFF"/>
              </a:solidFill>
              <a:latin typeface="Arial" charset="0"/>
              <a:ea typeface="HG丸ｺﾞｼｯｸM-PRO" pitchFamily="50" charset="-128"/>
            </a:endParaRPr>
          </a:p>
          <a:p>
            <a:pPr algn="ctr">
              <a:spcBef>
                <a:spcPts val="0"/>
              </a:spcBef>
            </a:pPr>
            <a:r>
              <a:rPr kumimoji="0" lang="ja-JP" altLang="en-US" sz="1000" dirty="0" smtClean="0">
                <a:solidFill>
                  <a:srgbClr val="FFFFFF"/>
                </a:solidFill>
                <a:latin typeface="Arial" charset="0"/>
                <a:ea typeface="HG丸ｺﾞｼｯｸM-PRO" pitchFamily="50" charset="-128"/>
              </a:rPr>
              <a:t>自動化</a:t>
            </a:r>
            <a:endParaRPr kumimoji="0" lang="ja-JP" altLang="en-US" sz="1000" dirty="0">
              <a:solidFill>
                <a:srgbClr val="FFFFFF"/>
              </a:solidFill>
            </a:endParaRPr>
          </a:p>
        </p:txBody>
      </p:sp>
      <p:sp>
        <p:nvSpPr>
          <p:cNvPr id="87" name="正方形/長方形 86"/>
          <p:cNvSpPr/>
          <p:nvPr/>
        </p:nvSpPr>
        <p:spPr bwMode="auto">
          <a:xfrm>
            <a:off x="6477000" y="3665200"/>
            <a:ext cx="1066800" cy="381000"/>
          </a:xfrm>
          <a:prstGeom prst="rect">
            <a:avLst/>
          </a:prstGeom>
          <a:solidFill>
            <a:srgbClr val="80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b="0" i="0" u="none" strike="noStrike" cap="none" normalizeH="0" baseline="0" dirty="0" smtClean="0">
                <a:ln>
                  <a:noFill/>
                </a:ln>
                <a:solidFill>
                  <a:srgbClr val="FFFFFF"/>
                </a:solidFill>
                <a:effectLst/>
                <a:latin typeface="Arial" charset="0"/>
                <a:ea typeface="HG丸ｺﾞｼｯｸM-PRO" pitchFamily="50" charset="-128"/>
              </a:rPr>
              <a:t>運用・調達</a:t>
            </a:r>
            <a:endParaRPr kumimoji="0" lang="en-US" altLang="ja-JP" sz="1000" b="0" i="0" u="none" strike="noStrike" cap="none" normalizeH="0" baseline="0" dirty="0" smtClean="0">
              <a:ln>
                <a:noFill/>
              </a:ln>
              <a:solidFill>
                <a:srgbClr val="FFFFFF"/>
              </a:solidFill>
              <a:effectLst/>
              <a:latin typeface="Arial" charset="0"/>
              <a:ea typeface="HG丸ｺﾞｼｯｸM-PRO"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dirty="0" smtClean="0">
                <a:solidFill>
                  <a:srgbClr val="FFFFFF"/>
                </a:solidFill>
                <a:latin typeface="Arial" charset="0"/>
                <a:ea typeface="HG丸ｺﾞｼｯｸM-PRO" pitchFamily="50" charset="-128"/>
              </a:rPr>
              <a:t>自動化</a:t>
            </a:r>
            <a:endParaRPr kumimoji="0" lang="ja-JP" altLang="en-US" sz="10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88" name="正方形/長方形 87"/>
          <p:cNvSpPr/>
          <p:nvPr/>
        </p:nvSpPr>
        <p:spPr bwMode="auto">
          <a:xfrm>
            <a:off x="7696200" y="3665200"/>
            <a:ext cx="1066800" cy="381000"/>
          </a:xfrm>
          <a:prstGeom prst="rect">
            <a:avLst/>
          </a:prstGeom>
          <a:solidFill>
            <a:srgbClr val="80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kumimoji="0" lang="ja-JP" altLang="en-US" sz="1000" dirty="0">
                <a:solidFill>
                  <a:srgbClr val="FFFFFF"/>
                </a:solidFill>
                <a:latin typeface="Arial" charset="0"/>
                <a:ea typeface="HG丸ｺﾞｼｯｸM-PRO" pitchFamily="50" charset="-128"/>
              </a:rPr>
              <a:t>運用・調達</a:t>
            </a:r>
            <a:endParaRPr kumimoji="0" lang="en-US" altLang="ja-JP" sz="1000" dirty="0">
              <a:solidFill>
                <a:srgbClr val="FFFFFF"/>
              </a:solidFill>
              <a:latin typeface="Arial" charset="0"/>
              <a:ea typeface="HG丸ｺﾞｼｯｸM-PRO" pitchFamily="50" charset="-128"/>
            </a:endParaRPr>
          </a:p>
          <a:p>
            <a:pPr algn="ctr">
              <a:spcBef>
                <a:spcPts val="0"/>
              </a:spcBef>
            </a:pPr>
            <a:r>
              <a:rPr kumimoji="0" lang="ja-JP" altLang="en-US" sz="1000" dirty="0" smtClean="0">
                <a:solidFill>
                  <a:srgbClr val="FFFFFF"/>
                </a:solidFill>
                <a:latin typeface="Arial" charset="0"/>
                <a:ea typeface="HG丸ｺﾞｼｯｸM-PRO" pitchFamily="50" charset="-128"/>
              </a:rPr>
              <a:t>自動化</a:t>
            </a:r>
            <a:endParaRPr kumimoji="0" lang="ja-JP" altLang="en-US" sz="1000" dirty="0">
              <a:solidFill>
                <a:srgbClr val="FFFFFF"/>
              </a:solidFill>
            </a:endParaRPr>
          </a:p>
        </p:txBody>
      </p:sp>
      <p:sp>
        <p:nvSpPr>
          <p:cNvPr id="76" name="正方形/長方形 75"/>
          <p:cNvSpPr/>
          <p:nvPr/>
        </p:nvSpPr>
        <p:spPr bwMode="auto">
          <a:xfrm>
            <a:off x="381000" y="1537950"/>
            <a:ext cx="1066800" cy="381000"/>
          </a:xfrm>
          <a:prstGeom prst="rect">
            <a:avLst/>
          </a:prstGeom>
          <a:solidFill>
            <a:schemeClr val="accent1">
              <a:lumMod val="50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50" b="0" i="0" u="none" strike="noStrike" cap="none" normalizeH="0" baseline="0" dirty="0" smtClean="0">
                <a:ln>
                  <a:noFill/>
                </a:ln>
                <a:solidFill>
                  <a:srgbClr val="FFFFFF"/>
                </a:solidFill>
                <a:effectLst/>
                <a:latin typeface="Arial" charset="0"/>
                <a:ea typeface="HG丸ｺﾞｼｯｸM-PRO" pitchFamily="50" charset="-128"/>
              </a:rPr>
              <a:t>アプリケーション</a:t>
            </a:r>
          </a:p>
        </p:txBody>
      </p:sp>
      <p:sp>
        <p:nvSpPr>
          <p:cNvPr id="77" name="正方形/長方形 76"/>
          <p:cNvSpPr/>
          <p:nvPr/>
        </p:nvSpPr>
        <p:spPr bwMode="auto">
          <a:xfrm>
            <a:off x="1600200" y="1537950"/>
            <a:ext cx="1066800" cy="381000"/>
          </a:xfrm>
          <a:prstGeom prst="rect">
            <a:avLst/>
          </a:prstGeom>
          <a:solidFill>
            <a:schemeClr val="accent1">
              <a:lumMod val="50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50" b="0" i="0" u="none" strike="noStrike" cap="none" normalizeH="0" baseline="0" dirty="0" smtClean="0">
                <a:ln>
                  <a:noFill/>
                </a:ln>
                <a:solidFill>
                  <a:srgbClr val="FFFFFF"/>
                </a:solidFill>
                <a:effectLst/>
                <a:latin typeface="Arial" charset="0"/>
                <a:ea typeface="HG丸ｺﾞｼｯｸM-PRO" pitchFamily="50" charset="-128"/>
              </a:rPr>
              <a:t>アプリケーション</a:t>
            </a:r>
          </a:p>
        </p:txBody>
      </p:sp>
      <p:sp>
        <p:nvSpPr>
          <p:cNvPr id="78" name="正方形/長方形 77"/>
          <p:cNvSpPr/>
          <p:nvPr/>
        </p:nvSpPr>
        <p:spPr bwMode="auto">
          <a:xfrm>
            <a:off x="2819400" y="1537950"/>
            <a:ext cx="1066800" cy="381000"/>
          </a:xfrm>
          <a:prstGeom prst="rect">
            <a:avLst/>
          </a:prstGeom>
          <a:solidFill>
            <a:schemeClr val="accent1">
              <a:lumMod val="50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50" b="0" i="0" u="none" strike="noStrike" cap="none" normalizeH="0" baseline="0" dirty="0" smtClean="0">
                <a:ln>
                  <a:noFill/>
                </a:ln>
                <a:solidFill>
                  <a:srgbClr val="FFFFFF"/>
                </a:solidFill>
                <a:effectLst/>
                <a:latin typeface="Arial" charset="0"/>
                <a:ea typeface="HG丸ｺﾞｼｯｸM-PRO" pitchFamily="50" charset="-128"/>
              </a:rPr>
              <a:t>アプリケーション</a:t>
            </a:r>
          </a:p>
        </p:txBody>
      </p:sp>
      <p:sp>
        <p:nvSpPr>
          <p:cNvPr id="79" name="正方形/長方形 78"/>
          <p:cNvSpPr/>
          <p:nvPr/>
        </p:nvSpPr>
        <p:spPr bwMode="auto">
          <a:xfrm>
            <a:off x="4038600" y="1537950"/>
            <a:ext cx="1066800" cy="381000"/>
          </a:xfrm>
          <a:prstGeom prst="rect">
            <a:avLst/>
          </a:prstGeom>
          <a:solidFill>
            <a:schemeClr val="accent1">
              <a:lumMod val="50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50" b="0" i="0" u="none" strike="noStrike" cap="none" normalizeH="0" baseline="0" dirty="0" smtClean="0">
                <a:ln>
                  <a:noFill/>
                </a:ln>
                <a:solidFill>
                  <a:srgbClr val="FFFFFF"/>
                </a:solidFill>
                <a:effectLst/>
                <a:latin typeface="Arial" charset="0"/>
                <a:ea typeface="HG丸ｺﾞｼｯｸM-PRO" pitchFamily="50" charset="-128"/>
              </a:rPr>
              <a:t>アプリケーション</a:t>
            </a:r>
          </a:p>
        </p:txBody>
      </p:sp>
      <p:sp>
        <p:nvSpPr>
          <p:cNvPr id="80" name="正方形/長方形 79"/>
          <p:cNvSpPr/>
          <p:nvPr/>
        </p:nvSpPr>
        <p:spPr bwMode="auto">
          <a:xfrm>
            <a:off x="5262418" y="1537950"/>
            <a:ext cx="1066800" cy="381000"/>
          </a:xfrm>
          <a:prstGeom prst="rect">
            <a:avLst/>
          </a:prstGeom>
          <a:solidFill>
            <a:schemeClr val="accent1">
              <a:lumMod val="50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50" b="0" i="0" u="none" strike="noStrike" cap="none" normalizeH="0" baseline="0" dirty="0" smtClean="0">
                <a:ln>
                  <a:noFill/>
                </a:ln>
                <a:solidFill>
                  <a:srgbClr val="FFFFFF"/>
                </a:solidFill>
                <a:effectLst/>
                <a:latin typeface="Arial" charset="0"/>
                <a:ea typeface="HG丸ｺﾞｼｯｸM-PRO" pitchFamily="50" charset="-128"/>
              </a:rPr>
              <a:t>アプリケーション</a:t>
            </a:r>
          </a:p>
        </p:txBody>
      </p:sp>
      <p:sp>
        <p:nvSpPr>
          <p:cNvPr id="89" name="正方形/長方形 88"/>
          <p:cNvSpPr/>
          <p:nvPr/>
        </p:nvSpPr>
        <p:spPr bwMode="auto">
          <a:xfrm>
            <a:off x="6477000" y="1537950"/>
            <a:ext cx="1066800" cy="381000"/>
          </a:xfrm>
          <a:prstGeom prst="rect">
            <a:avLst/>
          </a:prstGeom>
          <a:solidFill>
            <a:schemeClr val="accent1">
              <a:lumMod val="50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50" b="0" i="0" u="none" strike="noStrike" cap="none" normalizeH="0" baseline="0" dirty="0" smtClean="0">
                <a:ln>
                  <a:noFill/>
                </a:ln>
                <a:solidFill>
                  <a:srgbClr val="FFFFFF"/>
                </a:solidFill>
                <a:effectLst/>
                <a:latin typeface="Arial" charset="0"/>
                <a:ea typeface="HG丸ｺﾞｼｯｸM-PRO" pitchFamily="50" charset="-128"/>
              </a:rPr>
              <a:t>アプリケーション</a:t>
            </a:r>
          </a:p>
        </p:txBody>
      </p:sp>
      <p:sp>
        <p:nvSpPr>
          <p:cNvPr id="90" name="正方形/長方形 89"/>
          <p:cNvSpPr/>
          <p:nvPr/>
        </p:nvSpPr>
        <p:spPr bwMode="auto">
          <a:xfrm>
            <a:off x="7696200" y="1537950"/>
            <a:ext cx="1066800" cy="381000"/>
          </a:xfrm>
          <a:prstGeom prst="rect">
            <a:avLst/>
          </a:prstGeom>
          <a:solidFill>
            <a:schemeClr val="accent1">
              <a:lumMod val="50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50" b="0" i="0" u="none" strike="noStrike" cap="none" normalizeH="0" baseline="0" dirty="0" smtClean="0">
                <a:ln>
                  <a:noFill/>
                </a:ln>
                <a:solidFill>
                  <a:srgbClr val="FFFFFF"/>
                </a:solidFill>
                <a:effectLst/>
                <a:latin typeface="Arial" charset="0"/>
                <a:ea typeface="HG丸ｺﾞｼｯｸM-PRO" pitchFamily="50" charset="-128"/>
              </a:rPr>
              <a:t>アプリケーション</a:t>
            </a:r>
          </a:p>
        </p:txBody>
      </p:sp>
      <p:sp>
        <p:nvSpPr>
          <p:cNvPr id="91" name="正方形/長方形 90"/>
          <p:cNvSpPr/>
          <p:nvPr/>
        </p:nvSpPr>
        <p:spPr bwMode="auto">
          <a:xfrm>
            <a:off x="7696200" y="4204950"/>
            <a:ext cx="1066800" cy="381000"/>
          </a:xfrm>
          <a:prstGeom prst="rect">
            <a:avLst/>
          </a:prstGeom>
          <a:solidFill>
            <a:schemeClr val="accent3">
              <a:lumMod val="50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仮想マシン</a:t>
            </a:r>
            <a:endParaRPr kumimoji="0" lang="en-US" altLang="ja-JP" sz="1200" b="0" i="0" u="none" strike="noStrike" cap="none" normalizeH="0" baseline="0" dirty="0" smtClean="0">
              <a:ln>
                <a:noFill/>
              </a:ln>
              <a:solidFill>
                <a:srgbClr val="FFFFFF"/>
              </a:solidFill>
              <a:effectLst/>
              <a:latin typeface="Arial" charset="0"/>
              <a:ea typeface="HG丸ｺﾞｼｯｸM-PRO"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dirty="0" smtClean="0">
                <a:solidFill>
                  <a:srgbClr val="FFFFFF"/>
                </a:solidFill>
                <a:latin typeface="Arial" charset="0"/>
                <a:ea typeface="HG丸ｺﾞｼｯｸM-PRO" pitchFamily="50" charset="-128"/>
              </a:rPr>
              <a:t>(</a:t>
            </a:r>
            <a:r>
              <a:rPr kumimoji="0" lang="ja-JP" altLang="en-US" sz="800" dirty="0" smtClean="0">
                <a:solidFill>
                  <a:srgbClr val="FFFFFF"/>
                </a:solidFill>
                <a:latin typeface="Arial" charset="0"/>
                <a:ea typeface="HG丸ｺﾞｼｯｸM-PRO" pitchFamily="50" charset="-128"/>
              </a:rPr>
              <a:t>絶対条件ではない</a:t>
            </a:r>
            <a:r>
              <a:rPr kumimoji="0" lang="en-US" altLang="ja-JP" sz="800" dirty="0" smtClean="0">
                <a:solidFill>
                  <a:srgbClr val="FFFFFF"/>
                </a:solidFill>
                <a:latin typeface="Arial" charset="0"/>
                <a:ea typeface="HG丸ｺﾞｼｯｸM-PRO" pitchFamily="50" charset="-128"/>
              </a:rPr>
              <a:t>)</a:t>
            </a:r>
            <a:endParaRPr kumimoji="0" lang="ja-JP" altLang="en-US" sz="800" b="0" i="0" u="none" strike="noStrike" cap="none" normalizeH="0" baseline="0" dirty="0" smtClean="0">
              <a:ln>
                <a:noFill/>
              </a:ln>
              <a:solidFill>
                <a:srgbClr val="FFFFFF"/>
              </a:solidFill>
              <a:effectLst/>
              <a:latin typeface="Arial" charset="0"/>
              <a:ea typeface="HG丸ｺﾞｼｯｸM-PRO" pitchFamily="50" charset="-128"/>
            </a:endParaRPr>
          </a:p>
        </p:txBody>
      </p:sp>
    </p:spTree>
    <p:extLst>
      <p:ext uri="{BB962C8B-B14F-4D97-AF65-F5344CB8AC3E}">
        <p14:creationId xmlns:p14="http://schemas.microsoft.com/office/powerpoint/2010/main" val="2723197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図形グループ 7"/>
          <p:cNvGrpSpPr/>
          <p:nvPr/>
        </p:nvGrpSpPr>
        <p:grpSpPr>
          <a:xfrm>
            <a:off x="228601" y="2667000"/>
            <a:ext cx="8686797" cy="3124200"/>
            <a:chOff x="228601" y="2667000"/>
            <a:chExt cx="8686797" cy="3124200"/>
          </a:xfrm>
        </p:grpSpPr>
        <p:sp>
          <p:nvSpPr>
            <p:cNvPr id="170" name="角丸四角形 169"/>
            <p:cNvSpPr/>
            <p:nvPr/>
          </p:nvSpPr>
          <p:spPr bwMode="auto">
            <a:xfrm>
              <a:off x="228601" y="2667000"/>
              <a:ext cx="8686797" cy="3124199"/>
            </a:xfrm>
            <a:prstGeom prst="roundRect">
              <a:avLst>
                <a:gd name="adj" fmla="val 4287"/>
              </a:avLst>
            </a:prstGeom>
            <a:solidFill>
              <a:srgbClr val="FFFF99"/>
            </a:solidFill>
            <a:ln>
              <a:solidFill>
                <a:srgbClr val="3366FF"/>
              </a:solid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ＤＦＰ太丸ゴシック体"/>
                <a:ea typeface="ＤＦＰ太丸ゴシック体"/>
                <a:cs typeface="ＤＦＰ太丸ゴシック体"/>
              </a:endParaRPr>
            </a:p>
          </p:txBody>
        </p:sp>
        <p:sp>
          <p:nvSpPr>
            <p:cNvPr id="171" name="テキスト ボックス 170"/>
            <p:cNvSpPr txBox="1"/>
            <p:nvPr/>
          </p:nvSpPr>
          <p:spPr>
            <a:xfrm>
              <a:off x="3186278" y="5421868"/>
              <a:ext cx="2723823" cy="369332"/>
            </a:xfrm>
            <a:prstGeom prst="rect">
              <a:avLst/>
            </a:prstGeom>
            <a:noFill/>
          </p:spPr>
          <p:txBody>
            <a:bodyPr wrap="none" rtlCol="0">
              <a:spAutoFit/>
            </a:bodyPr>
            <a:lstStyle/>
            <a:p>
              <a:pPr algn="ctr"/>
              <a:r>
                <a:rPr kumimoji="1" lang="ja-JP" altLang="en-US" sz="1800" dirty="0" smtClean="0">
                  <a:solidFill>
                    <a:srgbClr val="008000"/>
                  </a:solidFill>
                  <a:latin typeface="ＤＦＰ太丸ゴシック体"/>
                  <a:ea typeface="ＤＦＰ太丸ゴシック体"/>
                  <a:cs typeface="ＤＦＰ太丸ゴシック体"/>
                </a:rPr>
                <a:t>ハイブリッド・クラウド</a:t>
              </a:r>
              <a:endParaRPr kumimoji="1" lang="ja-JP" altLang="en-US" sz="1800" dirty="0">
                <a:solidFill>
                  <a:srgbClr val="008000"/>
                </a:solidFill>
                <a:latin typeface="ＤＦＰ太丸ゴシック体"/>
                <a:ea typeface="ＤＦＰ太丸ゴシック体"/>
                <a:cs typeface="ＤＦＰ太丸ゴシック体"/>
              </a:endParaRPr>
            </a:p>
          </p:txBody>
        </p:sp>
      </p:grpSp>
      <p:grpSp>
        <p:nvGrpSpPr>
          <p:cNvPr id="2" name="図形グループ 1"/>
          <p:cNvGrpSpPr/>
          <p:nvPr/>
        </p:nvGrpSpPr>
        <p:grpSpPr>
          <a:xfrm>
            <a:off x="3276600" y="2743200"/>
            <a:ext cx="5486400" cy="2579132"/>
            <a:chOff x="3276600" y="2743200"/>
            <a:chExt cx="5486400" cy="2579132"/>
          </a:xfrm>
        </p:grpSpPr>
        <p:sp>
          <p:nvSpPr>
            <p:cNvPr id="13" name="角丸四角形 12"/>
            <p:cNvSpPr/>
            <p:nvPr/>
          </p:nvSpPr>
          <p:spPr bwMode="auto">
            <a:xfrm>
              <a:off x="3276600" y="2743200"/>
              <a:ext cx="5486400" cy="2579132"/>
            </a:xfrm>
            <a:prstGeom prst="roundRect">
              <a:avLst>
                <a:gd name="adj" fmla="val 4287"/>
              </a:avLst>
            </a:prstGeom>
            <a:solidFill>
              <a:srgbClr val="33CC33"/>
            </a:solidFill>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ＤＦＰ太丸ゴシック体"/>
                <a:ea typeface="ＤＦＰ太丸ゴシック体"/>
                <a:cs typeface="ＤＦＰ太丸ゴシック体"/>
              </a:endParaRPr>
            </a:p>
          </p:txBody>
        </p:sp>
        <p:sp>
          <p:nvSpPr>
            <p:cNvPr id="153" name="テキスト ボックス 152"/>
            <p:cNvSpPr txBox="1"/>
            <p:nvPr/>
          </p:nvSpPr>
          <p:spPr>
            <a:xfrm>
              <a:off x="6095683" y="4394200"/>
              <a:ext cx="2031325" cy="461665"/>
            </a:xfrm>
            <a:prstGeom prst="rect">
              <a:avLst/>
            </a:prstGeom>
            <a:noFill/>
          </p:spPr>
          <p:txBody>
            <a:bodyPr wrap="none" rtlCol="0">
              <a:spAutoFit/>
            </a:bodyPr>
            <a:lstStyle/>
            <a:p>
              <a:pPr algn="ctr"/>
              <a:r>
                <a:rPr kumimoji="1" lang="ja-JP" altLang="en-US" sz="2400" dirty="0" smtClean="0">
                  <a:solidFill>
                    <a:srgbClr val="FFFFFF"/>
                  </a:solidFill>
                  <a:latin typeface="ＤＦＰ太丸ゴシック体"/>
                  <a:ea typeface="ＤＦＰ太丸ゴシック体"/>
                  <a:cs typeface="ＤＦＰ太丸ゴシック体"/>
                </a:rPr>
                <a:t>複数企業共用</a:t>
              </a:r>
              <a:endParaRPr kumimoji="1" lang="ja-JP" altLang="en-US" sz="2400" dirty="0">
                <a:solidFill>
                  <a:srgbClr val="FFFFFF"/>
                </a:solidFill>
                <a:latin typeface="ＤＦＰ太丸ゴシック体"/>
                <a:ea typeface="ＤＦＰ太丸ゴシック体"/>
                <a:cs typeface="ＤＦＰ太丸ゴシック体"/>
              </a:endParaRPr>
            </a:p>
          </p:txBody>
        </p:sp>
        <p:sp>
          <p:nvSpPr>
            <p:cNvPr id="159" name="テキスト ボックス 158"/>
            <p:cNvSpPr txBox="1"/>
            <p:nvPr/>
          </p:nvSpPr>
          <p:spPr>
            <a:xfrm>
              <a:off x="4799062" y="4876800"/>
              <a:ext cx="2492990" cy="369332"/>
            </a:xfrm>
            <a:prstGeom prst="rect">
              <a:avLst/>
            </a:prstGeom>
            <a:noFill/>
          </p:spPr>
          <p:txBody>
            <a:bodyPr wrap="none" rtlCol="0">
              <a:spAutoFit/>
            </a:bodyPr>
            <a:lstStyle/>
            <a:p>
              <a:pPr algn="ctr"/>
              <a:r>
                <a:rPr kumimoji="1" lang="ja-JP" altLang="en-US" sz="1800" dirty="0" smtClean="0">
                  <a:solidFill>
                    <a:srgbClr val="FFFFFF"/>
                  </a:solidFill>
                  <a:latin typeface="ＤＦＰ太丸ゴシック体"/>
                  <a:ea typeface="ＤＦＰ太丸ゴシック体"/>
                  <a:cs typeface="ＤＦＰ太丸ゴシック体"/>
                </a:rPr>
                <a:t>パブリック・クラウド</a:t>
              </a:r>
              <a:endParaRPr kumimoji="1" lang="ja-JP" altLang="en-US" sz="1800" dirty="0">
                <a:solidFill>
                  <a:srgbClr val="FFFFFF"/>
                </a:solidFill>
                <a:latin typeface="ＤＦＰ太丸ゴシック体"/>
                <a:ea typeface="ＤＦＰ太丸ゴシック体"/>
                <a:cs typeface="ＤＦＰ太丸ゴシック体"/>
              </a:endParaRPr>
            </a:p>
          </p:txBody>
        </p:sp>
      </p:grpSp>
      <p:sp>
        <p:nvSpPr>
          <p:cNvPr id="21506" name="Rectangle 2"/>
          <p:cNvSpPr>
            <a:spLocks noGrp="1" noChangeArrowheads="1"/>
          </p:cNvSpPr>
          <p:nvPr>
            <p:ph type="title"/>
          </p:nvPr>
        </p:nvSpPr>
        <p:spPr>
          <a:xfrm>
            <a:off x="152400" y="152400"/>
            <a:ext cx="8991600" cy="533400"/>
          </a:xfrm>
        </p:spPr>
        <p:txBody>
          <a:bodyPr/>
          <a:lstStyle/>
          <a:p>
            <a:r>
              <a:rPr lang="ja-JP" altLang="en-US" sz="2800" dirty="0"/>
              <a:t>クラウドの定義／配置</a:t>
            </a:r>
            <a:r>
              <a:rPr lang="ja-JP" altLang="en-US" sz="2800" dirty="0" smtClean="0"/>
              <a:t>モデル </a:t>
            </a:r>
            <a:r>
              <a:rPr lang="en-US" altLang="ja-JP" sz="2800" dirty="0" smtClean="0"/>
              <a:t>(Deployment Model)</a:t>
            </a:r>
            <a:endParaRPr lang="ja-JP" altLang="en-US" sz="2800" dirty="0" smtClean="0">
              <a:ea typeface="ＭＳ Ｐゴシック" charset="-128"/>
            </a:endParaRPr>
          </a:p>
        </p:txBody>
      </p:sp>
      <p:grpSp>
        <p:nvGrpSpPr>
          <p:cNvPr id="5" name="図形グループ 4"/>
          <p:cNvGrpSpPr/>
          <p:nvPr/>
        </p:nvGrpSpPr>
        <p:grpSpPr>
          <a:xfrm>
            <a:off x="390688" y="2743200"/>
            <a:ext cx="2747636" cy="2579132"/>
            <a:chOff x="390688" y="2743200"/>
            <a:chExt cx="2747636" cy="2579132"/>
          </a:xfrm>
        </p:grpSpPr>
        <p:sp>
          <p:nvSpPr>
            <p:cNvPr id="156" name="角丸四角形 155"/>
            <p:cNvSpPr/>
            <p:nvPr/>
          </p:nvSpPr>
          <p:spPr bwMode="auto">
            <a:xfrm>
              <a:off x="390688" y="2743200"/>
              <a:ext cx="2723823" cy="2579132"/>
            </a:xfrm>
            <a:prstGeom prst="roundRect">
              <a:avLst>
                <a:gd name="adj" fmla="val 7058"/>
              </a:avLst>
            </a:prstGeom>
            <a:solidFill>
              <a:schemeClr val="accent6">
                <a:lumMod val="20000"/>
                <a:lumOff val="80000"/>
              </a:schemeClr>
            </a:solidFill>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ＤＦＰ太丸ゴシック体"/>
                <a:ea typeface="ＤＦＰ太丸ゴシック体"/>
                <a:cs typeface="ＤＦＰ太丸ゴシック体"/>
              </a:endParaRPr>
            </a:p>
          </p:txBody>
        </p:sp>
        <p:grpSp>
          <p:nvGrpSpPr>
            <p:cNvPr id="149" name="図形グループ 148"/>
            <p:cNvGrpSpPr/>
            <p:nvPr/>
          </p:nvGrpSpPr>
          <p:grpSpPr>
            <a:xfrm>
              <a:off x="914638" y="2925724"/>
              <a:ext cx="1723549" cy="1291345"/>
              <a:chOff x="1190625" y="4187825"/>
              <a:chExt cx="973137" cy="685800"/>
            </a:xfrm>
          </p:grpSpPr>
          <p:pic>
            <p:nvPicPr>
              <p:cNvPr id="150" name="Picture 82" descr="server"/>
              <p:cNvPicPr>
                <a:picLocks noChangeAspect="1" noChangeArrowheads="1"/>
              </p:cNvPicPr>
              <p:nvPr/>
            </p:nvPicPr>
            <p:blipFill>
              <a:blip r:embed="rId3"/>
              <a:srcRect/>
              <a:stretch>
                <a:fillRect/>
              </a:stretch>
            </p:blipFill>
            <p:spPr bwMode="auto">
              <a:xfrm>
                <a:off x="1190625" y="4187825"/>
                <a:ext cx="469900" cy="668337"/>
              </a:xfrm>
              <a:prstGeom prst="rect">
                <a:avLst/>
              </a:prstGeom>
              <a:noFill/>
              <a:ln w="9525">
                <a:noFill/>
                <a:miter lim="800000"/>
                <a:headEnd/>
                <a:tailEnd/>
              </a:ln>
            </p:spPr>
          </p:pic>
          <p:pic>
            <p:nvPicPr>
              <p:cNvPr id="151" name="Picture 82" descr="server"/>
              <p:cNvPicPr>
                <a:picLocks noChangeAspect="1" noChangeArrowheads="1"/>
              </p:cNvPicPr>
              <p:nvPr/>
            </p:nvPicPr>
            <p:blipFill>
              <a:blip r:embed="rId3"/>
              <a:srcRect/>
              <a:stretch>
                <a:fillRect/>
              </a:stretch>
            </p:blipFill>
            <p:spPr bwMode="auto">
              <a:xfrm>
                <a:off x="1460500" y="4191000"/>
                <a:ext cx="468312" cy="669925"/>
              </a:xfrm>
              <a:prstGeom prst="rect">
                <a:avLst/>
              </a:prstGeom>
              <a:noFill/>
              <a:ln w="9525">
                <a:noFill/>
                <a:miter lim="800000"/>
                <a:headEnd/>
                <a:tailEnd/>
              </a:ln>
            </p:spPr>
          </p:pic>
          <p:pic>
            <p:nvPicPr>
              <p:cNvPr id="152" name="Picture 82" descr="server"/>
              <p:cNvPicPr>
                <a:picLocks noChangeAspect="1" noChangeArrowheads="1"/>
              </p:cNvPicPr>
              <p:nvPr/>
            </p:nvPicPr>
            <p:blipFill>
              <a:blip r:embed="rId3"/>
              <a:srcRect/>
              <a:stretch>
                <a:fillRect/>
              </a:stretch>
            </p:blipFill>
            <p:spPr bwMode="auto">
              <a:xfrm>
                <a:off x="1693862" y="4203700"/>
                <a:ext cx="469900" cy="669925"/>
              </a:xfrm>
              <a:prstGeom prst="rect">
                <a:avLst/>
              </a:prstGeom>
              <a:noFill/>
              <a:ln w="9525">
                <a:noFill/>
                <a:miter lim="800000"/>
                <a:headEnd/>
                <a:tailEnd/>
              </a:ln>
            </p:spPr>
          </p:pic>
        </p:grpSp>
        <p:sp>
          <p:nvSpPr>
            <p:cNvPr id="158" name="テキスト ボックス 157"/>
            <p:cNvSpPr txBox="1"/>
            <p:nvPr/>
          </p:nvSpPr>
          <p:spPr>
            <a:xfrm>
              <a:off x="414501" y="4876800"/>
              <a:ext cx="2723823" cy="369332"/>
            </a:xfrm>
            <a:prstGeom prst="rect">
              <a:avLst/>
            </a:prstGeom>
            <a:noFill/>
          </p:spPr>
          <p:txBody>
            <a:bodyPr wrap="none" rtlCol="0">
              <a:spAutoFit/>
            </a:bodyPr>
            <a:lstStyle/>
            <a:p>
              <a:pPr algn="ctr"/>
              <a:r>
                <a:rPr kumimoji="1" lang="ja-JP" altLang="en-US" sz="1800" dirty="0" smtClean="0">
                  <a:solidFill>
                    <a:srgbClr val="000090"/>
                  </a:solidFill>
                  <a:latin typeface="ＤＦＰ太丸ゴシック体"/>
                  <a:ea typeface="ＤＦＰ太丸ゴシック体"/>
                  <a:cs typeface="ＤＦＰ太丸ゴシック体"/>
                </a:rPr>
                <a:t>プライベート・クラウド</a:t>
              </a:r>
              <a:endParaRPr kumimoji="1" lang="ja-JP" altLang="en-US" sz="1800" dirty="0">
                <a:solidFill>
                  <a:srgbClr val="000090"/>
                </a:solidFill>
                <a:latin typeface="ＤＦＰ太丸ゴシック体"/>
                <a:ea typeface="ＤＦＰ太丸ゴシック体"/>
                <a:cs typeface="ＤＦＰ太丸ゴシック体"/>
              </a:endParaRPr>
            </a:p>
          </p:txBody>
        </p:sp>
        <p:sp>
          <p:nvSpPr>
            <p:cNvPr id="160" name="テキスト ボックス 159"/>
            <p:cNvSpPr txBox="1"/>
            <p:nvPr/>
          </p:nvSpPr>
          <p:spPr>
            <a:xfrm>
              <a:off x="731229" y="4394200"/>
              <a:ext cx="2031325" cy="461665"/>
            </a:xfrm>
            <a:prstGeom prst="rect">
              <a:avLst/>
            </a:prstGeom>
            <a:noFill/>
          </p:spPr>
          <p:txBody>
            <a:bodyPr wrap="none" rtlCol="0">
              <a:spAutoFit/>
            </a:bodyPr>
            <a:lstStyle/>
            <a:p>
              <a:pPr algn="ctr"/>
              <a:r>
                <a:rPr kumimoji="1" lang="ja-JP" altLang="en-US" sz="2400" dirty="0" smtClean="0">
                  <a:solidFill>
                    <a:srgbClr val="000090"/>
                  </a:solidFill>
                  <a:latin typeface="ＤＦＰ太丸ゴシック体"/>
                  <a:ea typeface="ＤＦＰ太丸ゴシック体"/>
                  <a:cs typeface="ＤＦＰ太丸ゴシック体"/>
                </a:rPr>
                <a:t>個別企業専用</a:t>
              </a:r>
              <a:endParaRPr kumimoji="1" lang="ja-JP" altLang="en-US" sz="2400" dirty="0">
                <a:solidFill>
                  <a:srgbClr val="000090"/>
                </a:solidFill>
                <a:latin typeface="ＤＦＰ太丸ゴシック体"/>
                <a:ea typeface="ＤＦＰ太丸ゴシック体"/>
                <a:cs typeface="ＤＦＰ太丸ゴシック体"/>
              </a:endParaRPr>
            </a:p>
          </p:txBody>
        </p:sp>
      </p:grpSp>
      <p:grpSp>
        <p:nvGrpSpPr>
          <p:cNvPr id="18" name="図形グループ 17"/>
          <p:cNvGrpSpPr/>
          <p:nvPr/>
        </p:nvGrpSpPr>
        <p:grpSpPr>
          <a:xfrm>
            <a:off x="228600" y="5867400"/>
            <a:ext cx="8686799" cy="685800"/>
            <a:chOff x="228600" y="5867400"/>
            <a:chExt cx="8686799" cy="685800"/>
          </a:xfrm>
        </p:grpSpPr>
        <p:sp>
          <p:nvSpPr>
            <p:cNvPr id="16" name="左右矢印 15"/>
            <p:cNvSpPr/>
            <p:nvPr/>
          </p:nvSpPr>
          <p:spPr bwMode="auto">
            <a:xfrm>
              <a:off x="228600" y="5867400"/>
              <a:ext cx="8686799" cy="685800"/>
            </a:xfrm>
            <a:prstGeom prst="leftRightArrow">
              <a:avLst>
                <a:gd name="adj1" fmla="val 70000"/>
                <a:gd name="adj2" fmla="val 50000"/>
              </a:avLst>
            </a:prstGeom>
            <a:gradFill flip="none" rotWithShape="1">
              <a:gsLst>
                <a:gs pos="0">
                  <a:srgbClr val="0000FF"/>
                </a:gs>
                <a:gs pos="100000">
                  <a:srgbClr val="008000"/>
                </a:gs>
              </a:gsLst>
              <a:lin ang="0" scaled="1"/>
              <a:tileRect/>
            </a:gra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chemeClr val="bg1"/>
                </a:solidFill>
                <a:effectLst/>
                <a:latin typeface="ＤＦＰ太丸ゴシック体"/>
                <a:ea typeface="ＤＦＰ太丸ゴシック体"/>
                <a:cs typeface="ＤＦＰ太丸ゴシック体"/>
              </a:endParaRPr>
            </a:p>
          </p:txBody>
        </p:sp>
        <p:sp>
          <p:nvSpPr>
            <p:cNvPr id="17" name="テキスト ボックス 16"/>
            <p:cNvSpPr txBox="1"/>
            <p:nvPr/>
          </p:nvSpPr>
          <p:spPr>
            <a:xfrm>
              <a:off x="592402" y="6019800"/>
              <a:ext cx="1851789" cy="400110"/>
            </a:xfrm>
            <a:prstGeom prst="rect">
              <a:avLst/>
            </a:prstGeom>
            <a:noFill/>
          </p:spPr>
          <p:txBody>
            <a:bodyPr wrap="none" rtlCol="0">
              <a:spAutoFit/>
            </a:bodyPr>
            <a:lstStyle/>
            <a:p>
              <a:r>
                <a:rPr kumimoji="1" lang="ja-JP" altLang="en-US" sz="2000" dirty="0" smtClean="0">
                  <a:solidFill>
                    <a:schemeClr val="bg1"/>
                  </a:solidFill>
                  <a:latin typeface="ＤＦＰ太丸ゴシック体"/>
                  <a:ea typeface="ＤＦＰ太丸ゴシック体"/>
                  <a:cs typeface="ＤＦＰ太丸ゴシック体"/>
                </a:rPr>
                <a:t>個別</a:t>
              </a:r>
              <a:r>
                <a:rPr kumimoji="1" lang="en-US" altLang="ja-JP" sz="2000" dirty="0" smtClean="0">
                  <a:solidFill>
                    <a:schemeClr val="bg1"/>
                  </a:solidFill>
                  <a:latin typeface="ＤＦＰ太丸ゴシック体"/>
                  <a:ea typeface="ＤＦＰ太丸ゴシック体"/>
                  <a:cs typeface="ＤＦＰ太丸ゴシック体"/>
                </a:rPr>
                <a:t>･</a:t>
              </a:r>
              <a:r>
                <a:rPr kumimoji="1" lang="ja-JP" altLang="en-US" sz="2000" dirty="0" smtClean="0">
                  <a:solidFill>
                    <a:schemeClr val="bg1"/>
                  </a:solidFill>
                  <a:latin typeface="ＤＦＰ太丸ゴシック体"/>
                  <a:ea typeface="ＤＦＰ太丸ゴシック体"/>
                  <a:cs typeface="ＤＦＰ太丸ゴシック体"/>
                </a:rPr>
                <a:t>少数企業</a:t>
              </a:r>
              <a:endParaRPr kumimoji="1" lang="ja-JP" altLang="en-US" sz="2000" dirty="0">
                <a:solidFill>
                  <a:schemeClr val="bg1"/>
                </a:solidFill>
                <a:latin typeface="ＤＦＰ太丸ゴシック体"/>
                <a:ea typeface="ＤＦＰ太丸ゴシック体"/>
                <a:cs typeface="ＤＦＰ太丸ゴシック体"/>
              </a:endParaRPr>
            </a:p>
          </p:txBody>
        </p:sp>
        <p:sp>
          <p:nvSpPr>
            <p:cNvPr id="172" name="テキスト ボックス 171"/>
            <p:cNvSpPr txBox="1"/>
            <p:nvPr/>
          </p:nvSpPr>
          <p:spPr>
            <a:xfrm>
              <a:off x="5583238" y="6019800"/>
              <a:ext cx="3005951" cy="400110"/>
            </a:xfrm>
            <a:prstGeom prst="rect">
              <a:avLst/>
            </a:prstGeom>
            <a:noFill/>
          </p:spPr>
          <p:txBody>
            <a:bodyPr wrap="none" rtlCol="0">
              <a:spAutoFit/>
            </a:bodyPr>
            <a:lstStyle/>
            <a:p>
              <a:pPr algn="r"/>
              <a:r>
                <a:rPr kumimoji="1" lang="ja-JP" altLang="en-US" sz="2000" dirty="0" smtClean="0">
                  <a:solidFill>
                    <a:schemeClr val="bg1"/>
                  </a:solidFill>
                  <a:latin typeface="ＤＦＰ太丸ゴシック体"/>
                  <a:ea typeface="ＤＦＰ太丸ゴシック体"/>
                  <a:cs typeface="ＤＦＰ太丸ゴシック体"/>
                </a:rPr>
                <a:t>不特定・複数企業／個人</a:t>
              </a:r>
              <a:endParaRPr kumimoji="1" lang="ja-JP" altLang="en-US" sz="2000" dirty="0">
                <a:solidFill>
                  <a:schemeClr val="bg1"/>
                </a:solidFill>
                <a:latin typeface="ＤＦＰ太丸ゴシック体"/>
                <a:ea typeface="ＤＦＰ太丸ゴシック体"/>
                <a:cs typeface="ＤＦＰ太丸ゴシック体"/>
              </a:endParaRPr>
            </a:p>
          </p:txBody>
        </p:sp>
      </p:grpSp>
      <p:grpSp>
        <p:nvGrpSpPr>
          <p:cNvPr id="3" name="図形グループ 2"/>
          <p:cNvGrpSpPr/>
          <p:nvPr/>
        </p:nvGrpSpPr>
        <p:grpSpPr>
          <a:xfrm>
            <a:off x="5638799" y="949079"/>
            <a:ext cx="3276600" cy="1783961"/>
            <a:chOff x="5638799" y="949079"/>
            <a:chExt cx="3276600" cy="1783961"/>
          </a:xfrm>
        </p:grpSpPr>
        <p:sp>
          <p:nvSpPr>
            <p:cNvPr id="175" name="上下矢印 174"/>
            <p:cNvSpPr/>
            <p:nvPr/>
          </p:nvSpPr>
          <p:spPr bwMode="auto">
            <a:xfrm>
              <a:off x="6211402" y="1676400"/>
              <a:ext cx="363802" cy="1056640"/>
            </a:xfrm>
            <a:prstGeom prst="upDownArrow">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ＤＦＰ太丸ゴシック体"/>
                <a:ea typeface="ＤＦＰ太丸ゴシック体"/>
                <a:cs typeface="ＤＦＰ太丸ゴシック体"/>
              </a:endParaRPr>
            </a:p>
          </p:txBody>
        </p:sp>
        <p:grpSp>
          <p:nvGrpSpPr>
            <p:cNvPr id="176" name="図形グループ 175"/>
            <p:cNvGrpSpPr/>
            <p:nvPr/>
          </p:nvGrpSpPr>
          <p:grpSpPr>
            <a:xfrm>
              <a:off x="5638800" y="949079"/>
              <a:ext cx="1566642" cy="727321"/>
              <a:chOff x="3843558" y="949079"/>
              <a:chExt cx="1566642" cy="727321"/>
            </a:xfrm>
          </p:grpSpPr>
          <p:sp>
            <p:nvSpPr>
              <p:cNvPr id="177" name="角丸四角形 176"/>
              <p:cNvSpPr/>
              <p:nvPr/>
            </p:nvSpPr>
            <p:spPr bwMode="auto">
              <a:xfrm>
                <a:off x="3843558" y="1382986"/>
                <a:ext cx="1500541" cy="293414"/>
              </a:xfrm>
              <a:prstGeom prst="roundRect">
                <a:avLst>
                  <a:gd name="adj" fmla="val 50000"/>
                </a:avLst>
              </a:prstGeom>
              <a:gradFill flip="none" rotWithShape="1">
                <a:gsLst>
                  <a:gs pos="0">
                    <a:srgbClr val="92D050"/>
                  </a:gs>
                  <a:gs pos="100000">
                    <a:srgbClr val="00B050"/>
                  </a:gs>
                </a:gsLst>
                <a:path path="shape">
                  <a:fillToRect l="50000" t="50000" r="50000" b="50000"/>
                </a:path>
                <a:tileRect/>
              </a:gradFill>
              <a:ln>
                <a:headEnd type="none" w="med" len="med"/>
                <a:tailEnd type="none" w="med" len="med"/>
              </a:ln>
            </p:spPr>
            <p:style>
              <a:lnRef idx="0">
                <a:schemeClr val="accent2"/>
              </a:lnRef>
              <a:fillRef idx="1003">
                <a:schemeClr val="lt1"/>
              </a:fillRef>
              <a:effectRef idx="3">
                <a:schemeClr val="accent2"/>
              </a:effectRef>
              <a:fontRef idx="minor">
                <a:schemeClr val="lt1"/>
              </a:fontRef>
            </p:style>
            <p:txBody>
              <a:bodyPr anchor="ctr"/>
              <a:lstStyle/>
              <a:p>
                <a:pPr algn="ctr">
                  <a:spcBef>
                    <a:spcPts val="0"/>
                  </a:spcBef>
                  <a:defRPr/>
                </a:pPr>
                <a:r>
                  <a:rPr kumimoji="0" lang="en-US" altLang="ja-JP" sz="1200" dirty="0">
                    <a:solidFill>
                      <a:srgbClr val="FFFFFF"/>
                    </a:solidFill>
                    <a:latin typeface="ＤＦＰ太丸ゴシック体"/>
                    <a:ea typeface="ＤＦＰ太丸ゴシック体"/>
                    <a:cs typeface="ＤＦＰ太丸ゴシック体"/>
                  </a:rPr>
                  <a:t>LAN</a:t>
                </a:r>
                <a:endParaRPr kumimoji="0" lang="ja-JP" altLang="en-US" sz="1200" dirty="0">
                  <a:solidFill>
                    <a:srgbClr val="FFFFFF"/>
                  </a:solidFill>
                  <a:latin typeface="ＤＦＰ太丸ゴシック体"/>
                  <a:ea typeface="ＤＦＰ太丸ゴシック体"/>
                  <a:cs typeface="ＤＦＰ太丸ゴシック体"/>
                </a:endParaRPr>
              </a:p>
            </p:txBody>
          </p:sp>
          <p:pic>
            <p:nvPicPr>
              <p:cNvPr id="178" name="Picture 7" descr="j0433941"/>
              <p:cNvPicPr>
                <a:picLocks noChangeAspect="1" noChangeArrowheads="1"/>
              </p:cNvPicPr>
              <p:nvPr/>
            </p:nvPicPr>
            <p:blipFill>
              <a:blip r:embed="rId4"/>
              <a:srcRect/>
              <a:stretch>
                <a:fillRect/>
              </a:stretch>
            </p:blipFill>
            <p:spPr bwMode="auto">
              <a:xfrm>
                <a:off x="3886200" y="949079"/>
                <a:ext cx="533400" cy="534988"/>
              </a:xfrm>
              <a:prstGeom prst="rect">
                <a:avLst/>
              </a:prstGeom>
              <a:noFill/>
              <a:ln w="9525">
                <a:noFill/>
                <a:miter lim="800000"/>
                <a:headEnd/>
                <a:tailEnd/>
              </a:ln>
            </p:spPr>
          </p:pic>
          <p:pic>
            <p:nvPicPr>
              <p:cNvPr id="179" name="Picture 7" descr="j0433941"/>
              <p:cNvPicPr>
                <a:picLocks noChangeAspect="1" noChangeArrowheads="1"/>
              </p:cNvPicPr>
              <p:nvPr/>
            </p:nvPicPr>
            <p:blipFill>
              <a:blip r:embed="rId4"/>
              <a:srcRect/>
              <a:stretch>
                <a:fillRect/>
              </a:stretch>
            </p:blipFill>
            <p:spPr bwMode="auto">
              <a:xfrm>
                <a:off x="4367213" y="950667"/>
                <a:ext cx="533400" cy="533400"/>
              </a:xfrm>
              <a:prstGeom prst="rect">
                <a:avLst/>
              </a:prstGeom>
              <a:noFill/>
              <a:ln w="9525">
                <a:noFill/>
                <a:miter lim="800000"/>
                <a:headEnd/>
                <a:tailEnd/>
              </a:ln>
            </p:spPr>
          </p:pic>
          <p:pic>
            <p:nvPicPr>
              <p:cNvPr id="180" name="Picture 7" descr="j0433941"/>
              <p:cNvPicPr>
                <a:picLocks noChangeAspect="1" noChangeArrowheads="1"/>
              </p:cNvPicPr>
              <p:nvPr/>
            </p:nvPicPr>
            <p:blipFill>
              <a:blip r:embed="rId4"/>
              <a:srcRect/>
              <a:stretch>
                <a:fillRect/>
              </a:stretch>
            </p:blipFill>
            <p:spPr bwMode="auto">
              <a:xfrm>
                <a:off x="4876800" y="950667"/>
                <a:ext cx="533400" cy="533400"/>
              </a:xfrm>
              <a:prstGeom prst="rect">
                <a:avLst/>
              </a:prstGeom>
              <a:noFill/>
              <a:ln w="9525">
                <a:noFill/>
                <a:miter lim="800000"/>
                <a:headEnd/>
                <a:tailEnd/>
              </a:ln>
            </p:spPr>
          </p:pic>
        </p:grpSp>
        <p:grpSp>
          <p:nvGrpSpPr>
            <p:cNvPr id="181" name="図形グループ 180"/>
            <p:cNvGrpSpPr/>
            <p:nvPr/>
          </p:nvGrpSpPr>
          <p:grpSpPr>
            <a:xfrm>
              <a:off x="7348757" y="959239"/>
              <a:ext cx="1566642" cy="727321"/>
              <a:chOff x="3843558" y="949079"/>
              <a:chExt cx="1566642" cy="727321"/>
            </a:xfrm>
          </p:grpSpPr>
          <p:sp>
            <p:nvSpPr>
              <p:cNvPr id="182" name="角丸四角形 181"/>
              <p:cNvSpPr/>
              <p:nvPr/>
            </p:nvSpPr>
            <p:spPr bwMode="auto">
              <a:xfrm>
                <a:off x="3843558" y="1382986"/>
                <a:ext cx="1500541" cy="293414"/>
              </a:xfrm>
              <a:prstGeom prst="roundRect">
                <a:avLst>
                  <a:gd name="adj" fmla="val 50000"/>
                </a:avLst>
              </a:prstGeom>
              <a:gradFill flip="none" rotWithShape="1">
                <a:gsLst>
                  <a:gs pos="0">
                    <a:srgbClr val="92D050"/>
                  </a:gs>
                  <a:gs pos="100000">
                    <a:srgbClr val="00B050"/>
                  </a:gs>
                </a:gsLst>
                <a:path path="shape">
                  <a:fillToRect l="50000" t="50000" r="50000" b="50000"/>
                </a:path>
                <a:tileRect/>
              </a:gradFill>
              <a:ln>
                <a:headEnd type="none" w="med" len="med"/>
                <a:tailEnd type="none" w="med" len="med"/>
              </a:ln>
            </p:spPr>
            <p:style>
              <a:lnRef idx="0">
                <a:schemeClr val="accent2"/>
              </a:lnRef>
              <a:fillRef idx="1003">
                <a:schemeClr val="lt1"/>
              </a:fillRef>
              <a:effectRef idx="3">
                <a:schemeClr val="accent2"/>
              </a:effectRef>
              <a:fontRef idx="minor">
                <a:schemeClr val="lt1"/>
              </a:fontRef>
            </p:style>
            <p:txBody>
              <a:bodyPr anchor="ctr"/>
              <a:lstStyle/>
              <a:p>
                <a:pPr algn="ctr">
                  <a:spcBef>
                    <a:spcPts val="0"/>
                  </a:spcBef>
                  <a:defRPr/>
                </a:pPr>
                <a:r>
                  <a:rPr kumimoji="0" lang="en-US" altLang="ja-JP" sz="1200" dirty="0">
                    <a:solidFill>
                      <a:srgbClr val="FFFFFF"/>
                    </a:solidFill>
                    <a:latin typeface="ＤＦＰ太丸ゴシック体"/>
                    <a:ea typeface="ＤＦＰ太丸ゴシック体"/>
                    <a:cs typeface="ＤＦＰ太丸ゴシック体"/>
                  </a:rPr>
                  <a:t>LAN</a:t>
                </a:r>
                <a:endParaRPr kumimoji="0" lang="ja-JP" altLang="en-US" sz="1200" dirty="0">
                  <a:solidFill>
                    <a:srgbClr val="FFFFFF"/>
                  </a:solidFill>
                  <a:latin typeface="ＤＦＰ太丸ゴシック体"/>
                  <a:ea typeface="ＤＦＰ太丸ゴシック体"/>
                  <a:cs typeface="ＤＦＰ太丸ゴシック体"/>
                </a:endParaRPr>
              </a:p>
            </p:txBody>
          </p:sp>
          <p:pic>
            <p:nvPicPr>
              <p:cNvPr id="183" name="Picture 7" descr="j0433941"/>
              <p:cNvPicPr>
                <a:picLocks noChangeAspect="1" noChangeArrowheads="1"/>
              </p:cNvPicPr>
              <p:nvPr/>
            </p:nvPicPr>
            <p:blipFill>
              <a:blip r:embed="rId4"/>
              <a:srcRect/>
              <a:stretch>
                <a:fillRect/>
              </a:stretch>
            </p:blipFill>
            <p:spPr bwMode="auto">
              <a:xfrm>
                <a:off x="3886200" y="949079"/>
                <a:ext cx="533400" cy="534988"/>
              </a:xfrm>
              <a:prstGeom prst="rect">
                <a:avLst/>
              </a:prstGeom>
              <a:noFill/>
              <a:ln w="9525">
                <a:noFill/>
                <a:miter lim="800000"/>
                <a:headEnd/>
                <a:tailEnd/>
              </a:ln>
            </p:spPr>
          </p:pic>
          <p:pic>
            <p:nvPicPr>
              <p:cNvPr id="184" name="Picture 7" descr="j0433941"/>
              <p:cNvPicPr>
                <a:picLocks noChangeAspect="1" noChangeArrowheads="1"/>
              </p:cNvPicPr>
              <p:nvPr/>
            </p:nvPicPr>
            <p:blipFill>
              <a:blip r:embed="rId4"/>
              <a:srcRect/>
              <a:stretch>
                <a:fillRect/>
              </a:stretch>
            </p:blipFill>
            <p:spPr bwMode="auto">
              <a:xfrm>
                <a:off x="4367213" y="950667"/>
                <a:ext cx="533400" cy="533400"/>
              </a:xfrm>
              <a:prstGeom prst="rect">
                <a:avLst/>
              </a:prstGeom>
              <a:noFill/>
              <a:ln w="9525">
                <a:noFill/>
                <a:miter lim="800000"/>
                <a:headEnd/>
                <a:tailEnd/>
              </a:ln>
            </p:spPr>
          </p:pic>
          <p:pic>
            <p:nvPicPr>
              <p:cNvPr id="185" name="Picture 7" descr="j0433941"/>
              <p:cNvPicPr>
                <a:picLocks noChangeAspect="1" noChangeArrowheads="1"/>
              </p:cNvPicPr>
              <p:nvPr/>
            </p:nvPicPr>
            <p:blipFill>
              <a:blip r:embed="rId4"/>
              <a:srcRect/>
              <a:stretch>
                <a:fillRect/>
              </a:stretch>
            </p:blipFill>
            <p:spPr bwMode="auto">
              <a:xfrm>
                <a:off x="4876800" y="950667"/>
                <a:ext cx="533400" cy="533400"/>
              </a:xfrm>
              <a:prstGeom prst="rect">
                <a:avLst/>
              </a:prstGeom>
              <a:noFill/>
              <a:ln w="9525">
                <a:noFill/>
                <a:miter lim="800000"/>
                <a:headEnd/>
                <a:tailEnd/>
              </a:ln>
            </p:spPr>
          </p:pic>
        </p:grpSp>
        <p:sp>
          <p:nvSpPr>
            <p:cNvPr id="186" name="上下矢印 185"/>
            <p:cNvSpPr/>
            <p:nvPr/>
          </p:nvSpPr>
          <p:spPr bwMode="auto">
            <a:xfrm>
              <a:off x="7909741" y="1676400"/>
              <a:ext cx="363802" cy="1056640"/>
            </a:xfrm>
            <a:prstGeom prst="upDownArrow">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ＤＦＰ太丸ゴシック体"/>
                <a:ea typeface="ＤＦＰ太丸ゴシック体"/>
                <a:cs typeface="ＤＦＰ太丸ゴシック体"/>
              </a:endParaRPr>
            </a:p>
          </p:txBody>
        </p:sp>
        <p:sp>
          <p:nvSpPr>
            <p:cNvPr id="157" name="角丸四角形 156"/>
            <p:cNvSpPr/>
            <p:nvPr/>
          </p:nvSpPr>
          <p:spPr bwMode="auto">
            <a:xfrm>
              <a:off x="5638799" y="1981200"/>
              <a:ext cx="3276599" cy="381000"/>
            </a:xfrm>
            <a:prstGeom prst="roundRect">
              <a:avLst>
                <a:gd name="adj" fmla="val 50000"/>
              </a:avLst>
            </a:prstGeom>
            <a:solidFill>
              <a:srgbClr val="80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rgbClr val="FFFFFF"/>
                  </a:solidFill>
                  <a:effectLst/>
                  <a:latin typeface="ＤＦＰ太丸ゴシック体"/>
                  <a:ea typeface="ＤＦＰ太丸ゴシック体"/>
                  <a:cs typeface="ＤＦＰ太丸ゴシック体"/>
                </a:rPr>
                <a:t>インターネット</a:t>
              </a:r>
            </a:p>
          </p:txBody>
        </p:sp>
      </p:grpSp>
      <p:grpSp>
        <p:nvGrpSpPr>
          <p:cNvPr id="6" name="図形グループ 5"/>
          <p:cNvGrpSpPr/>
          <p:nvPr/>
        </p:nvGrpSpPr>
        <p:grpSpPr>
          <a:xfrm>
            <a:off x="3395279" y="2811046"/>
            <a:ext cx="5051578" cy="1921708"/>
            <a:chOff x="3395279" y="2811046"/>
            <a:chExt cx="5051578" cy="1921708"/>
          </a:xfrm>
        </p:grpSpPr>
        <p:sp>
          <p:nvSpPr>
            <p:cNvPr id="154" name="角丸四角形 153"/>
            <p:cNvSpPr/>
            <p:nvPr/>
          </p:nvSpPr>
          <p:spPr bwMode="auto">
            <a:xfrm>
              <a:off x="3481388" y="2811046"/>
              <a:ext cx="2189392" cy="1921708"/>
            </a:xfrm>
            <a:prstGeom prst="roundRect">
              <a:avLst>
                <a:gd name="adj" fmla="val 8229"/>
              </a:avLst>
            </a:prstGeom>
            <a:solidFill>
              <a:srgbClr val="4597A0"/>
            </a:solidFill>
            <a:ln w="381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ＤＦＰ太丸ゴシック体"/>
                <a:ea typeface="ＤＦＰ太丸ゴシック体"/>
                <a:cs typeface="ＤＦＰ太丸ゴシック体"/>
              </a:endParaRPr>
            </a:p>
          </p:txBody>
        </p:sp>
        <p:sp>
          <p:nvSpPr>
            <p:cNvPr id="11" name="角丸四角形 10"/>
            <p:cNvSpPr/>
            <p:nvPr/>
          </p:nvSpPr>
          <p:spPr bwMode="auto">
            <a:xfrm>
              <a:off x="3657600" y="2955617"/>
              <a:ext cx="1777759" cy="1159184"/>
            </a:xfrm>
            <a:prstGeom prst="roundRect">
              <a:avLst>
                <a:gd name="adj" fmla="val 9039"/>
              </a:avLst>
            </a:prstGeom>
            <a:solidFill>
              <a:srgbClr val="CCFFCC"/>
            </a:solidFill>
            <a:ln w="19050" cap="flat" cmpd="sng" algn="ctr">
              <a:solidFill>
                <a:srgbClr val="008000"/>
              </a:solidFill>
              <a:prstDash val="sysDash"/>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ＤＦＰ太丸ゴシック体"/>
                <a:ea typeface="ＤＦＰ太丸ゴシック体"/>
                <a:cs typeface="ＤＦＰ太丸ゴシック体"/>
              </a:endParaRPr>
            </a:p>
          </p:txBody>
        </p:sp>
        <p:sp>
          <p:nvSpPr>
            <p:cNvPr id="10" name="ホームベース 9"/>
            <p:cNvSpPr/>
            <p:nvPr/>
          </p:nvSpPr>
          <p:spPr bwMode="auto">
            <a:xfrm flipH="1">
              <a:off x="5181591" y="3348335"/>
              <a:ext cx="3265266" cy="461665"/>
            </a:xfrm>
            <a:prstGeom prst="homePlate">
              <a:avLst/>
            </a:prstGeom>
            <a:solidFill>
              <a:srgbClr val="CCFFCC"/>
            </a:solidFill>
            <a:ln w="38100" cap="flat" cmpd="sng" algn="ctr">
              <a:solidFill>
                <a:srgbClr val="008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ＤＦＰ太丸ゴシック体"/>
                <a:ea typeface="ＤＦＰ太丸ゴシック体"/>
                <a:cs typeface="ＤＦＰ太丸ゴシック体"/>
              </a:endParaRPr>
            </a:p>
          </p:txBody>
        </p:sp>
        <p:sp>
          <p:nvSpPr>
            <p:cNvPr id="12" name="テキスト ボックス 11"/>
            <p:cNvSpPr txBox="1"/>
            <p:nvPr/>
          </p:nvSpPr>
          <p:spPr>
            <a:xfrm>
              <a:off x="3711810" y="2999601"/>
              <a:ext cx="1723549" cy="400110"/>
            </a:xfrm>
            <a:prstGeom prst="rect">
              <a:avLst/>
            </a:prstGeom>
            <a:noFill/>
          </p:spPr>
          <p:txBody>
            <a:bodyPr wrap="none" rtlCol="0">
              <a:spAutoFit/>
            </a:bodyPr>
            <a:lstStyle/>
            <a:p>
              <a:pPr algn="ctr"/>
              <a:r>
                <a:rPr kumimoji="1" lang="ja-JP" altLang="en-US" sz="2000" dirty="0" smtClean="0">
                  <a:latin typeface="ＤＦＰ太丸ゴシック体"/>
                  <a:ea typeface="ＤＦＰ太丸ゴシック体"/>
                  <a:cs typeface="ＤＦＰ太丸ゴシック体"/>
                </a:rPr>
                <a:t>特定企業占有</a:t>
              </a:r>
              <a:endParaRPr kumimoji="1" lang="ja-JP" altLang="en-US" sz="2000" dirty="0">
                <a:latin typeface="ＤＦＰ太丸ゴシック体"/>
                <a:ea typeface="ＤＦＰ太丸ゴシック体"/>
                <a:cs typeface="ＤＦＰ太丸ゴシック体"/>
              </a:endParaRPr>
            </a:p>
          </p:txBody>
        </p:sp>
        <p:sp>
          <p:nvSpPr>
            <p:cNvPr id="15" name="テキスト ボックス 14"/>
            <p:cNvSpPr txBox="1"/>
            <p:nvPr/>
          </p:nvSpPr>
          <p:spPr>
            <a:xfrm>
              <a:off x="3395279" y="4184187"/>
              <a:ext cx="2357714" cy="507831"/>
            </a:xfrm>
            <a:prstGeom prst="rect">
              <a:avLst/>
            </a:prstGeom>
            <a:noFill/>
          </p:spPr>
          <p:txBody>
            <a:bodyPr wrap="square" rtlCol="0">
              <a:spAutoFit/>
            </a:bodyPr>
            <a:lstStyle/>
            <a:p>
              <a:pPr algn="ctr"/>
              <a:r>
                <a:rPr kumimoji="1" lang="ja-JP" altLang="en-US" sz="900" dirty="0" smtClean="0">
                  <a:solidFill>
                    <a:schemeClr val="bg1"/>
                  </a:solidFill>
                  <a:latin typeface="ＤＦＰ太丸ゴシック体"/>
                  <a:ea typeface="ＤＦＰ太丸ゴシック体"/>
                  <a:cs typeface="ＤＦＰ太丸ゴシック体"/>
                </a:rPr>
                <a:t>バーチャル</a:t>
              </a:r>
              <a:r>
                <a:rPr lang="ja-JP" altLang="en-US" sz="900" dirty="0" smtClean="0">
                  <a:solidFill>
                    <a:schemeClr val="bg1"/>
                  </a:solidFill>
                  <a:latin typeface="ＤＦＰ太丸ゴシック体"/>
                  <a:ea typeface="ＤＦＰ太丸ゴシック体"/>
                  <a:cs typeface="ＤＦＰ太丸ゴシック体"/>
                </a:rPr>
                <a:t>・</a:t>
              </a:r>
              <a:r>
                <a:rPr kumimoji="1" lang="ja-JP" altLang="en-US" sz="900" dirty="0" smtClean="0">
                  <a:solidFill>
                    <a:schemeClr val="bg1"/>
                  </a:solidFill>
                  <a:latin typeface="ＤＦＰ太丸ゴシック体"/>
                  <a:ea typeface="ＤＦＰ太丸ゴシック体"/>
                  <a:cs typeface="ＤＦＰ太丸ゴシック体"/>
                </a:rPr>
                <a:t>プライベート</a:t>
              </a:r>
              <a:r>
                <a:rPr lang="ja-JP" altLang="en-US" sz="900" dirty="0" smtClean="0">
                  <a:solidFill>
                    <a:schemeClr val="bg1"/>
                  </a:solidFill>
                  <a:latin typeface="ＤＦＰ太丸ゴシック体"/>
                  <a:ea typeface="ＤＦＰ太丸ゴシック体"/>
                  <a:cs typeface="ＤＦＰ太丸ゴシック体"/>
                </a:rPr>
                <a:t>・</a:t>
              </a:r>
              <a:r>
                <a:rPr kumimoji="1" lang="ja-JP" altLang="en-US" sz="900" dirty="0" smtClean="0">
                  <a:solidFill>
                    <a:schemeClr val="bg1"/>
                  </a:solidFill>
                  <a:latin typeface="ＤＦＰ太丸ゴシック体"/>
                  <a:ea typeface="ＤＦＰ太丸ゴシック体"/>
                  <a:cs typeface="ＤＦＰ太丸ゴシック体"/>
                </a:rPr>
                <a:t>クラウド</a:t>
              </a:r>
              <a:endParaRPr kumimoji="1" lang="en-US" altLang="ja-JP" sz="900" dirty="0" smtClean="0">
                <a:solidFill>
                  <a:schemeClr val="bg1"/>
                </a:solidFill>
                <a:latin typeface="ＤＦＰ太丸ゴシック体"/>
                <a:ea typeface="ＤＦＰ太丸ゴシック体"/>
                <a:cs typeface="ＤＦＰ太丸ゴシック体"/>
              </a:endParaRPr>
            </a:p>
            <a:p>
              <a:pPr algn="ctr"/>
              <a:r>
                <a:rPr lang="en-US" altLang="ja-JP" sz="900" dirty="0" smtClean="0">
                  <a:solidFill>
                    <a:schemeClr val="bg1"/>
                  </a:solidFill>
                  <a:latin typeface="ＤＦＰ太丸ゴシック体"/>
                  <a:ea typeface="ＤＦＰ太丸ゴシック体"/>
                  <a:cs typeface="ＤＦＰ太丸ゴシック体"/>
                </a:rPr>
                <a:t>or</a:t>
              </a:r>
              <a:endParaRPr kumimoji="1" lang="en-US" altLang="ja-JP" sz="900" dirty="0" smtClean="0">
                <a:solidFill>
                  <a:schemeClr val="bg1"/>
                </a:solidFill>
                <a:latin typeface="ＤＦＰ太丸ゴシック体"/>
                <a:ea typeface="ＤＦＰ太丸ゴシック体"/>
                <a:cs typeface="ＤＦＰ太丸ゴシック体"/>
              </a:endParaRPr>
            </a:p>
            <a:p>
              <a:pPr algn="ctr"/>
              <a:r>
                <a:rPr kumimoji="1" lang="ja-JP" altLang="en-US" sz="900" dirty="0" smtClean="0">
                  <a:solidFill>
                    <a:schemeClr val="bg1"/>
                  </a:solidFill>
                  <a:latin typeface="ＤＦＰ太丸ゴシック体"/>
                  <a:ea typeface="ＤＦＰ太丸ゴシック体"/>
                  <a:cs typeface="ＤＦＰ太丸ゴシック体"/>
                </a:rPr>
                <a:t>ホス</a:t>
              </a:r>
              <a:r>
                <a:rPr lang="ja-JP" altLang="en-US" sz="900" dirty="0" smtClean="0">
                  <a:solidFill>
                    <a:schemeClr val="bg1"/>
                  </a:solidFill>
                  <a:latin typeface="ＤＦＰ太丸ゴシック体"/>
                  <a:ea typeface="ＤＦＰ太丸ゴシック体"/>
                  <a:cs typeface="ＤＦＰ太丸ゴシック体"/>
                </a:rPr>
                <a:t>テッド・プライベート・クラウド</a:t>
              </a:r>
              <a:endParaRPr kumimoji="1" lang="ja-JP" altLang="en-US" sz="900" dirty="0">
                <a:solidFill>
                  <a:schemeClr val="bg1"/>
                </a:solidFill>
                <a:latin typeface="ＤＦＰ太丸ゴシック体"/>
                <a:ea typeface="ＤＦＰ太丸ゴシック体"/>
                <a:cs typeface="ＤＦＰ太丸ゴシック体"/>
              </a:endParaRPr>
            </a:p>
          </p:txBody>
        </p:sp>
        <p:sp>
          <p:nvSpPr>
            <p:cNvPr id="173" name="テキスト ボックス 172"/>
            <p:cNvSpPr txBox="1"/>
            <p:nvPr/>
          </p:nvSpPr>
          <p:spPr>
            <a:xfrm>
              <a:off x="5387796" y="3409884"/>
              <a:ext cx="1210588" cy="338554"/>
            </a:xfrm>
            <a:prstGeom prst="rect">
              <a:avLst/>
            </a:prstGeom>
            <a:noFill/>
          </p:spPr>
          <p:txBody>
            <a:bodyPr wrap="none" rtlCol="0">
              <a:spAutoFit/>
            </a:bodyPr>
            <a:lstStyle/>
            <a:p>
              <a:pPr algn="ctr"/>
              <a:r>
                <a:rPr kumimoji="1" lang="ja-JP" altLang="en-US" sz="1600" dirty="0" smtClean="0">
                  <a:solidFill>
                    <a:srgbClr val="008000"/>
                  </a:solidFill>
                  <a:latin typeface="ＤＦＰ太丸ゴシック体"/>
                  <a:ea typeface="ＤＦＰ太丸ゴシック体"/>
                  <a:cs typeface="ＤＦＰ太丸ゴシック体"/>
                </a:rPr>
                <a:t>固定割当て</a:t>
              </a:r>
              <a:endParaRPr kumimoji="1" lang="ja-JP" altLang="en-US" sz="1600" dirty="0">
                <a:solidFill>
                  <a:srgbClr val="008000"/>
                </a:solidFill>
                <a:latin typeface="ＤＦＰ太丸ゴシック体"/>
                <a:ea typeface="ＤＦＰ太丸ゴシック体"/>
                <a:cs typeface="ＤＦＰ太丸ゴシック体"/>
              </a:endParaRPr>
            </a:p>
          </p:txBody>
        </p:sp>
      </p:grpSp>
      <p:grpSp>
        <p:nvGrpSpPr>
          <p:cNvPr id="9" name="図形グループ 8"/>
          <p:cNvGrpSpPr/>
          <p:nvPr/>
        </p:nvGrpSpPr>
        <p:grpSpPr>
          <a:xfrm>
            <a:off x="3985122" y="3352800"/>
            <a:ext cx="1170582" cy="715089"/>
            <a:chOff x="1190625" y="4187825"/>
            <a:chExt cx="973137" cy="685800"/>
          </a:xfrm>
        </p:grpSpPr>
        <p:pic>
          <p:nvPicPr>
            <p:cNvPr id="145" name="Picture 82" descr="server"/>
            <p:cNvPicPr>
              <a:picLocks noChangeAspect="1" noChangeArrowheads="1"/>
            </p:cNvPicPr>
            <p:nvPr/>
          </p:nvPicPr>
          <p:blipFill>
            <a:blip r:embed="rId3"/>
            <a:srcRect/>
            <a:stretch>
              <a:fillRect/>
            </a:stretch>
          </p:blipFill>
          <p:spPr bwMode="auto">
            <a:xfrm>
              <a:off x="1190625" y="4187825"/>
              <a:ext cx="469900" cy="668337"/>
            </a:xfrm>
            <a:prstGeom prst="rect">
              <a:avLst/>
            </a:prstGeom>
            <a:noFill/>
            <a:ln w="9525">
              <a:noFill/>
              <a:miter lim="800000"/>
              <a:headEnd/>
              <a:tailEnd/>
            </a:ln>
          </p:spPr>
        </p:pic>
        <p:pic>
          <p:nvPicPr>
            <p:cNvPr id="147" name="Picture 82" descr="server"/>
            <p:cNvPicPr>
              <a:picLocks noChangeAspect="1" noChangeArrowheads="1"/>
            </p:cNvPicPr>
            <p:nvPr/>
          </p:nvPicPr>
          <p:blipFill>
            <a:blip r:embed="rId3"/>
            <a:srcRect/>
            <a:stretch>
              <a:fillRect/>
            </a:stretch>
          </p:blipFill>
          <p:spPr bwMode="auto">
            <a:xfrm>
              <a:off x="1460500" y="4191000"/>
              <a:ext cx="468312" cy="669925"/>
            </a:xfrm>
            <a:prstGeom prst="rect">
              <a:avLst/>
            </a:prstGeom>
            <a:noFill/>
            <a:ln w="9525">
              <a:noFill/>
              <a:miter lim="800000"/>
              <a:headEnd/>
              <a:tailEnd/>
            </a:ln>
          </p:spPr>
        </p:pic>
        <p:pic>
          <p:nvPicPr>
            <p:cNvPr id="148" name="Picture 82" descr="server"/>
            <p:cNvPicPr>
              <a:picLocks noChangeAspect="1" noChangeArrowheads="1"/>
            </p:cNvPicPr>
            <p:nvPr/>
          </p:nvPicPr>
          <p:blipFill>
            <a:blip r:embed="rId3"/>
            <a:srcRect/>
            <a:stretch>
              <a:fillRect/>
            </a:stretch>
          </p:blipFill>
          <p:spPr bwMode="auto">
            <a:xfrm>
              <a:off x="1693862" y="4203700"/>
              <a:ext cx="469900" cy="669925"/>
            </a:xfrm>
            <a:prstGeom prst="rect">
              <a:avLst/>
            </a:prstGeom>
            <a:noFill/>
            <a:ln w="9525">
              <a:noFill/>
              <a:miter lim="800000"/>
              <a:headEnd/>
              <a:tailEnd/>
            </a:ln>
          </p:spPr>
        </p:pic>
      </p:grpSp>
      <p:grpSp>
        <p:nvGrpSpPr>
          <p:cNvPr id="161" name="図形グループ 160"/>
          <p:cNvGrpSpPr/>
          <p:nvPr/>
        </p:nvGrpSpPr>
        <p:grpSpPr>
          <a:xfrm>
            <a:off x="6604726" y="2971800"/>
            <a:ext cx="1723549" cy="1291345"/>
            <a:chOff x="1190625" y="4187825"/>
            <a:chExt cx="973137" cy="685800"/>
          </a:xfrm>
        </p:grpSpPr>
        <p:pic>
          <p:nvPicPr>
            <p:cNvPr id="162" name="Picture 82" descr="server"/>
            <p:cNvPicPr>
              <a:picLocks noChangeAspect="1" noChangeArrowheads="1"/>
            </p:cNvPicPr>
            <p:nvPr/>
          </p:nvPicPr>
          <p:blipFill>
            <a:blip r:embed="rId3"/>
            <a:srcRect/>
            <a:stretch>
              <a:fillRect/>
            </a:stretch>
          </p:blipFill>
          <p:spPr bwMode="auto">
            <a:xfrm>
              <a:off x="1190625" y="4187825"/>
              <a:ext cx="469900" cy="668337"/>
            </a:xfrm>
            <a:prstGeom prst="rect">
              <a:avLst/>
            </a:prstGeom>
            <a:noFill/>
            <a:ln w="9525">
              <a:noFill/>
              <a:miter lim="800000"/>
              <a:headEnd/>
              <a:tailEnd/>
            </a:ln>
          </p:spPr>
        </p:pic>
        <p:pic>
          <p:nvPicPr>
            <p:cNvPr id="163" name="Picture 82" descr="server"/>
            <p:cNvPicPr>
              <a:picLocks noChangeAspect="1" noChangeArrowheads="1"/>
            </p:cNvPicPr>
            <p:nvPr/>
          </p:nvPicPr>
          <p:blipFill>
            <a:blip r:embed="rId3"/>
            <a:srcRect/>
            <a:stretch>
              <a:fillRect/>
            </a:stretch>
          </p:blipFill>
          <p:spPr bwMode="auto">
            <a:xfrm>
              <a:off x="1460500" y="4191000"/>
              <a:ext cx="468312" cy="669925"/>
            </a:xfrm>
            <a:prstGeom prst="rect">
              <a:avLst/>
            </a:prstGeom>
            <a:noFill/>
            <a:ln w="9525">
              <a:noFill/>
              <a:miter lim="800000"/>
              <a:headEnd/>
              <a:tailEnd/>
            </a:ln>
          </p:spPr>
        </p:pic>
        <p:pic>
          <p:nvPicPr>
            <p:cNvPr id="164" name="Picture 82" descr="server"/>
            <p:cNvPicPr>
              <a:picLocks noChangeAspect="1" noChangeArrowheads="1"/>
            </p:cNvPicPr>
            <p:nvPr/>
          </p:nvPicPr>
          <p:blipFill>
            <a:blip r:embed="rId3"/>
            <a:srcRect/>
            <a:stretch>
              <a:fillRect/>
            </a:stretch>
          </p:blipFill>
          <p:spPr bwMode="auto">
            <a:xfrm>
              <a:off x="1693862" y="4203700"/>
              <a:ext cx="469900" cy="669925"/>
            </a:xfrm>
            <a:prstGeom prst="rect">
              <a:avLst/>
            </a:prstGeom>
            <a:noFill/>
            <a:ln w="9525">
              <a:noFill/>
              <a:miter lim="800000"/>
              <a:headEnd/>
              <a:tailEnd/>
            </a:ln>
          </p:spPr>
        </p:pic>
      </p:grpSp>
      <p:grpSp>
        <p:nvGrpSpPr>
          <p:cNvPr id="7" name="図形グループ 6"/>
          <p:cNvGrpSpPr/>
          <p:nvPr/>
        </p:nvGrpSpPr>
        <p:grpSpPr>
          <a:xfrm>
            <a:off x="3843558" y="949079"/>
            <a:ext cx="1566642" cy="1861967"/>
            <a:chOff x="3843558" y="949079"/>
            <a:chExt cx="1566642" cy="1861967"/>
          </a:xfrm>
        </p:grpSpPr>
        <p:grpSp>
          <p:nvGrpSpPr>
            <p:cNvPr id="20" name="図形グループ 19"/>
            <p:cNvGrpSpPr/>
            <p:nvPr/>
          </p:nvGrpSpPr>
          <p:grpSpPr>
            <a:xfrm>
              <a:off x="3843558" y="949079"/>
              <a:ext cx="1566642" cy="727321"/>
              <a:chOff x="3843558" y="949079"/>
              <a:chExt cx="1566642" cy="727321"/>
            </a:xfrm>
          </p:grpSpPr>
          <p:sp>
            <p:nvSpPr>
              <p:cNvPr id="133" name="角丸四角形 132"/>
              <p:cNvSpPr/>
              <p:nvPr/>
            </p:nvSpPr>
            <p:spPr bwMode="auto">
              <a:xfrm>
                <a:off x="3843558" y="1382986"/>
                <a:ext cx="1500541" cy="293414"/>
              </a:xfrm>
              <a:prstGeom prst="roundRect">
                <a:avLst>
                  <a:gd name="adj" fmla="val 50000"/>
                </a:avLst>
              </a:prstGeom>
              <a:gradFill flip="none" rotWithShape="1">
                <a:gsLst>
                  <a:gs pos="0">
                    <a:srgbClr val="92D050"/>
                  </a:gs>
                  <a:gs pos="100000">
                    <a:srgbClr val="00B050"/>
                  </a:gs>
                </a:gsLst>
                <a:path path="shape">
                  <a:fillToRect l="50000" t="50000" r="50000" b="50000"/>
                </a:path>
                <a:tileRect/>
              </a:gradFill>
              <a:ln>
                <a:headEnd type="none" w="med" len="med"/>
                <a:tailEnd type="none" w="med" len="med"/>
              </a:ln>
            </p:spPr>
            <p:style>
              <a:lnRef idx="0">
                <a:schemeClr val="accent2"/>
              </a:lnRef>
              <a:fillRef idx="1003">
                <a:schemeClr val="lt1"/>
              </a:fillRef>
              <a:effectRef idx="3">
                <a:schemeClr val="accent2"/>
              </a:effectRef>
              <a:fontRef idx="minor">
                <a:schemeClr val="lt1"/>
              </a:fontRef>
            </p:style>
            <p:txBody>
              <a:bodyPr anchor="ctr"/>
              <a:lstStyle/>
              <a:p>
                <a:pPr algn="ctr">
                  <a:spcBef>
                    <a:spcPts val="0"/>
                  </a:spcBef>
                  <a:defRPr/>
                </a:pPr>
                <a:r>
                  <a:rPr kumimoji="0" lang="en-US" altLang="ja-JP" sz="1200" dirty="0">
                    <a:solidFill>
                      <a:srgbClr val="FFFFFF"/>
                    </a:solidFill>
                    <a:latin typeface="ＤＦＰ太丸ゴシック体"/>
                    <a:ea typeface="ＤＦＰ太丸ゴシック体"/>
                    <a:cs typeface="ＤＦＰ太丸ゴシック体"/>
                  </a:rPr>
                  <a:t>LAN</a:t>
                </a:r>
                <a:endParaRPr kumimoji="0" lang="ja-JP" altLang="en-US" sz="1200" dirty="0">
                  <a:solidFill>
                    <a:srgbClr val="FFFFFF"/>
                  </a:solidFill>
                  <a:latin typeface="ＤＦＰ太丸ゴシック体"/>
                  <a:ea typeface="ＤＦＰ太丸ゴシック体"/>
                  <a:cs typeface="ＤＦＰ太丸ゴシック体"/>
                </a:endParaRPr>
              </a:p>
            </p:txBody>
          </p:sp>
          <p:pic>
            <p:nvPicPr>
              <p:cNvPr id="135" name="Picture 7" descr="j0433941"/>
              <p:cNvPicPr>
                <a:picLocks noChangeAspect="1" noChangeArrowheads="1"/>
              </p:cNvPicPr>
              <p:nvPr/>
            </p:nvPicPr>
            <p:blipFill>
              <a:blip r:embed="rId4"/>
              <a:srcRect/>
              <a:stretch>
                <a:fillRect/>
              </a:stretch>
            </p:blipFill>
            <p:spPr bwMode="auto">
              <a:xfrm>
                <a:off x="3886200" y="949079"/>
                <a:ext cx="533400" cy="534988"/>
              </a:xfrm>
              <a:prstGeom prst="rect">
                <a:avLst/>
              </a:prstGeom>
              <a:noFill/>
              <a:ln w="9525">
                <a:noFill/>
                <a:miter lim="800000"/>
                <a:headEnd/>
                <a:tailEnd/>
              </a:ln>
            </p:spPr>
          </p:pic>
          <p:pic>
            <p:nvPicPr>
              <p:cNvPr id="136" name="Picture 7" descr="j0433941"/>
              <p:cNvPicPr>
                <a:picLocks noChangeAspect="1" noChangeArrowheads="1"/>
              </p:cNvPicPr>
              <p:nvPr/>
            </p:nvPicPr>
            <p:blipFill>
              <a:blip r:embed="rId4"/>
              <a:srcRect/>
              <a:stretch>
                <a:fillRect/>
              </a:stretch>
            </p:blipFill>
            <p:spPr bwMode="auto">
              <a:xfrm>
                <a:off x="4367213" y="950667"/>
                <a:ext cx="533400" cy="533400"/>
              </a:xfrm>
              <a:prstGeom prst="rect">
                <a:avLst/>
              </a:prstGeom>
              <a:noFill/>
              <a:ln w="9525">
                <a:noFill/>
                <a:miter lim="800000"/>
                <a:headEnd/>
                <a:tailEnd/>
              </a:ln>
            </p:spPr>
          </p:pic>
          <p:pic>
            <p:nvPicPr>
              <p:cNvPr id="137" name="Picture 7" descr="j0433941"/>
              <p:cNvPicPr>
                <a:picLocks noChangeAspect="1" noChangeArrowheads="1"/>
              </p:cNvPicPr>
              <p:nvPr/>
            </p:nvPicPr>
            <p:blipFill>
              <a:blip r:embed="rId4"/>
              <a:srcRect/>
              <a:stretch>
                <a:fillRect/>
              </a:stretch>
            </p:blipFill>
            <p:spPr bwMode="auto">
              <a:xfrm>
                <a:off x="4876800" y="950667"/>
                <a:ext cx="533400" cy="533400"/>
              </a:xfrm>
              <a:prstGeom prst="rect">
                <a:avLst/>
              </a:prstGeom>
              <a:noFill/>
              <a:ln w="9525">
                <a:noFill/>
                <a:miter lim="800000"/>
                <a:headEnd/>
                <a:tailEnd/>
              </a:ln>
            </p:spPr>
          </p:pic>
        </p:grpSp>
        <p:sp>
          <p:nvSpPr>
            <p:cNvPr id="174" name="上下矢印 173"/>
            <p:cNvSpPr/>
            <p:nvPr/>
          </p:nvSpPr>
          <p:spPr bwMode="auto">
            <a:xfrm>
              <a:off x="4411928" y="1676400"/>
              <a:ext cx="387134" cy="1134646"/>
            </a:xfrm>
            <a:prstGeom prst="upDownArrow">
              <a:avLst/>
            </a:prstGeom>
            <a:solidFill>
              <a:schemeClr val="accent5">
                <a:lumMod val="50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ＤＦＰ太丸ゴシック体"/>
                <a:ea typeface="ＤＦＰ太丸ゴシック体"/>
                <a:cs typeface="ＤＦＰ太丸ゴシック体"/>
              </a:endParaRPr>
            </a:p>
          </p:txBody>
        </p:sp>
      </p:grpSp>
      <p:grpSp>
        <p:nvGrpSpPr>
          <p:cNvPr id="4" name="図形グループ 3"/>
          <p:cNvGrpSpPr/>
          <p:nvPr/>
        </p:nvGrpSpPr>
        <p:grpSpPr>
          <a:xfrm>
            <a:off x="228600" y="949079"/>
            <a:ext cx="5115499" cy="1794120"/>
            <a:chOff x="228600" y="949079"/>
            <a:chExt cx="5115499" cy="1794120"/>
          </a:xfrm>
        </p:grpSpPr>
        <p:sp>
          <p:nvSpPr>
            <p:cNvPr id="19" name="上下矢印 18"/>
            <p:cNvSpPr/>
            <p:nvPr/>
          </p:nvSpPr>
          <p:spPr bwMode="auto">
            <a:xfrm>
              <a:off x="1594512" y="1686560"/>
              <a:ext cx="363802" cy="1056639"/>
            </a:xfrm>
            <a:prstGeom prst="upDownArrow">
              <a:avLst/>
            </a:prstGeom>
            <a:solidFill>
              <a:schemeClr val="accent6">
                <a:lumMod val="60000"/>
                <a:lumOff val="40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ＤＦＰ太丸ゴシック体"/>
                <a:ea typeface="ＤＦＰ太丸ゴシック体"/>
                <a:cs typeface="ＤＦＰ太丸ゴシック体"/>
              </a:endParaRPr>
            </a:p>
          </p:txBody>
        </p:sp>
        <p:sp>
          <p:nvSpPr>
            <p:cNvPr id="14" name="角丸四角形 13"/>
            <p:cNvSpPr/>
            <p:nvPr/>
          </p:nvSpPr>
          <p:spPr bwMode="auto">
            <a:xfrm>
              <a:off x="228600" y="1981200"/>
              <a:ext cx="5115499" cy="381000"/>
            </a:xfrm>
            <a:prstGeom prst="roundRect">
              <a:avLst>
                <a:gd name="adj" fmla="val 50000"/>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rgbClr val="FFFFFF"/>
                  </a:solidFill>
                  <a:effectLst/>
                  <a:latin typeface="ＤＦＰ太丸ゴシック体"/>
                  <a:ea typeface="ＤＦＰ太丸ゴシック体"/>
                  <a:cs typeface="ＤＦＰ太丸ゴシック体"/>
                </a:rPr>
                <a:t>専用回線・</a:t>
              </a:r>
              <a:r>
                <a:rPr kumimoji="0" lang="en-US" altLang="ja-JP" sz="1600" b="0" i="0" u="none" strike="noStrike" cap="none" normalizeH="0" baseline="0" dirty="0" smtClean="0">
                  <a:ln>
                    <a:noFill/>
                  </a:ln>
                  <a:solidFill>
                    <a:srgbClr val="FFFFFF"/>
                  </a:solidFill>
                  <a:effectLst/>
                  <a:latin typeface="ＤＦＰ太丸ゴシック体"/>
                  <a:ea typeface="ＤＦＰ太丸ゴシック体"/>
                  <a:cs typeface="ＤＦＰ太丸ゴシック体"/>
                </a:rPr>
                <a:t>VPN</a:t>
              </a:r>
              <a:endParaRPr kumimoji="0" lang="ja-JP" altLang="en-US" sz="1600" b="0" i="0" u="none" strike="noStrike" cap="none" normalizeH="0" baseline="0" dirty="0" smtClean="0">
                <a:ln>
                  <a:noFill/>
                </a:ln>
                <a:solidFill>
                  <a:srgbClr val="FFFFFF"/>
                </a:solidFill>
                <a:effectLst/>
                <a:latin typeface="ＤＦＰ太丸ゴシック体"/>
                <a:ea typeface="ＤＦＰ太丸ゴシック体"/>
                <a:cs typeface="ＤＦＰ太丸ゴシック体"/>
              </a:endParaRPr>
            </a:p>
          </p:txBody>
        </p:sp>
        <p:grpSp>
          <p:nvGrpSpPr>
            <p:cNvPr id="187" name="図形グループ 186"/>
            <p:cNvGrpSpPr/>
            <p:nvPr/>
          </p:nvGrpSpPr>
          <p:grpSpPr>
            <a:xfrm>
              <a:off x="1022614" y="949079"/>
              <a:ext cx="1566642" cy="727321"/>
              <a:chOff x="3843558" y="949079"/>
              <a:chExt cx="1566642" cy="727321"/>
            </a:xfrm>
          </p:grpSpPr>
          <p:sp>
            <p:nvSpPr>
              <p:cNvPr id="188" name="角丸四角形 187"/>
              <p:cNvSpPr/>
              <p:nvPr/>
            </p:nvSpPr>
            <p:spPr bwMode="auto">
              <a:xfrm>
                <a:off x="3843558" y="1382986"/>
                <a:ext cx="1500541" cy="293414"/>
              </a:xfrm>
              <a:prstGeom prst="roundRect">
                <a:avLst>
                  <a:gd name="adj" fmla="val 50000"/>
                </a:avLst>
              </a:prstGeom>
              <a:gradFill flip="none" rotWithShape="1">
                <a:gsLst>
                  <a:gs pos="0">
                    <a:srgbClr val="92D050"/>
                  </a:gs>
                  <a:gs pos="100000">
                    <a:srgbClr val="00B050"/>
                  </a:gs>
                </a:gsLst>
                <a:path path="shape">
                  <a:fillToRect l="50000" t="50000" r="50000" b="50000"/>
                </a:path>
                <a:tileRect/>
              </a:gradFill>
              <a:ln>
                <a:headEnd type="none" w="med" len="med"/>
                <a:tailEnd type="none" w="med" len="med"/>
              </a:ln>
            </p:spPr>
            <p:style>
              <a:lnRef idx="0">
                <a:schemeClr val="accent2"/>
              </a:lnRef>
              <a:fillRef idx="1003">
                <a:schemeClr val="lt1"/>
              </a:fillRef>
              <a:effectRef idx="3">
                <a:schemeClr val="accent2"/>
              </a:effectRef>
              <a:fontRef idx="minor">
                <a:schemeClr val="lt1"/>
              </a:fontRef>
            </p:style>
            <p:txBody>
              <a:bodyPr anchor="ctr"/>
              <a:lstStyle/>
              <a:p>
                <a:pPr algn="ctr">
                  <a:spcBef>
                    <a:spcPts val="0"/>
                  </a:spcBef>
                  <a:defRPr/>
                </a:pPr>
                <a:r>
                  <a:rPr kumimoji="0" lang="en-US" altLang="ja-JP" sz="1200" dirty="0">
                    <a:solidFill>
                      <a:srgbClr val="FFFFFF"/>
                    </a:solidFill>
                    <a:latin typeface="ＤＦＰ太丸ゴシック体"/>
                    <a:ea typeface="ＤＦＰ太丸ゴシック体"/>
                    <a:cs typeface="ＤＦＰ太丸ゴシック体"/>
                  </a:rPr>
                  <a:t>LAN</a:t>
                </a:r>
                <a:endParaRPr kumimoji="0" lang="ja-JP" altLang="en-US" sz="1200" dirty="0">
                  <a:solidFill>
                    <a:srgbClr val="FFFFFF"/>
                  </a:solidFill>
                  <a:latin typeface="ＤＦＰ太丸ゴシック体"/>
                  <a:ea typeface="ＤＦＰ太丸ゴシック体"/>
                  <a:cs typeface="ＤＦＰ太丸ゴシック体"/>
                </a:endParaRPr>
              </a:p>
            </p:txBody>
          </p:sp>
          <p:pic>
            <p:nvPicPr>
              <p:cNvPr id="189" name="Picture 7" descr="j0433941"/>
              <p:cNvPicPr>
                <a:picLocks noChangeAspect="1" noChangeArrowheads="1"/>
              </p:cNvPicPr>
              <p:nvPr/>
            </p:nvPicPr>
            <p:blipFill>
              <a:blip r:embed="rId4"/>
              <a:srcRect/>
              <a:stretch>
                <a:fillRect/>
              </a:stretch>
            </p:blipFill>
            <p:spPr bwMode="auto">
              <a:xfrm>
                <a:off x="3886200" y="949079"/>
                <a:ext cx="533400" cy="534988"/>
              </a:xfrm>
              <a:prstGeom prst="rect">
                <a:avLst/>
              </a:prstGeom>
              <a:noFill/>
              <a:ln w="9525">
                <a:noFill/>
                <a:miter lim="800000"/>
                <a:headEnd/>
                <a:tailEnd/>
              </a:ln>
            </p:spPr>
          </p:pic>
          <p:pic>
            <p:nvPicPr>
              <p:cNvPr id="190" name="Picture 7" descr="j0433941"/>
              <p:cNvPicPr>
                <a:picLocks noChangeAspect="1" noChangeArrowheads="1"/>
              </p:cNvPicPr>
              <p:nvPr/>
            </p:nvPicPr>
            <p:blipFill>
              <a:blip r:embed="rId4"/>
              <a:srcRect/>
              <a:stretch>
                <a:fillRect/>
              </a:stretch>
            </p:blipFill>
            <p:spPr bwMode="auto">
              <a:xfrm>
                <a:off x="4367213" y="950667"/>
                <a:ext cx="533400" cy="533400"/>
              </a:xfrm>
              <a:prstGeom prst="rect">
                <a:avLst/>
              </a:prstGeom>
              <a:noFill/>
              <a:ln w="9525">
                <a:noFill/>
                <a:miter lim="800000"/>
                <a:headEnd/>
                <a:tailEnd/>
              </a:ln>
            </p:spPr>
          </p:pic>
          <p:pic>
            <p:nvPicPr>
              <p:cNvPr id="191" name="Picture 7" descr="j0433941"/>
              <p:cNvPicPr>
                <a:picLocks noChangeAspect="1" noChangeArrowheads="1"/>
              </p:cNvPicPr>
              <p:nvPr/>
            </p:nvPicPr>
            <p:blipFill>
              <a:blip r:embed="rId4"/>
              <a:srcRect/>
              <a:stretch>
                <a:fillRect/>
              </a:stretch>
            </p:blipFill>
            <p:spPr bwMode="auto">
              <a:xfrm>
                <a:off x="4876800" y="950667"/>
                <a:ext cx="533400" cy="533400"/>
              </a:xfrm>
              <a:prstGeom prst="rect">
                <a:avLst/>
              </a:prstGeom>
              <a:noFill/>
              <a:ln w="9525">
                <a:noFill/>
                <a:miter lim="800000"/>
                <a:headEnd/>
                <a:tailEnd/>
              </a:ln>
            </p:spPr>
          </p:pic>
        </p:grpSp>
      </p:grpSp>
    </p:spTree>
    <p:extLst>
      <p:ext uri="{BB962C8B-B14F-4D97-AF65-F5344CB8AC3E}">
        <p14:creationId xmlns:p14="http://schemas.microsoft.com/office/powerpoint/2010/main" val="1092878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161"/>
                                        </p:tgtEl>
                                        <p:attrNameLst>
                                          <p:attrName>style.visibility</p:attrName>
                                        </p:attrNameLst>
                                      </p:cBhvr>
                                      <p:to>
                                        <p:strVal val="visible"/>
                                      </p:to>
                                    </p:set>
                                    <p:anim calcmode="lin" valueType="num">
                                      <p:cBhvr>
                                        <p:cTn id="17" dur="500" fill="hold"/>
                                        <p:tgtEl>
                                          <p:spTgt spid="161"/>
                                        </p:tgtEl>
                                        <p:attrNameLst>
                                          <p:attrName>ppt_w</p:attrName>
                                        </p:attrNameLst>
                                      </p:cBhvr>
                                      <p:tavLst>
                                        <p:tav tm="0">
                                          <p:val>
                                            <p:fltVal val="0"/>
                                          </p:val>
                                        </p:tav>
                                        <p:tav tm="100000">
                                          <p:val>
                                            <p:strVal val="#ppt_w"/>
                                          </p:val>
                                        </p:tav>
                                      </p:tavLst>
                                    </p:anim>
                                    <p:anim calcmode="lin" valueType="num">
                                      <p:cBhvr>
                                        <p:cTn id="18" dur="500" fill="hold"/>
                                        <p:tgtEl>
                                          <p:spTgt spid="161"/>
                                        </p:tgtEl>
                                        <p:attrNameLst>
                                          <p:attrName>ppt_h</p:attrName>
                                        </p:attrNameLst>
                                      </p:cBhvr>
                                      <p:tavLst>
                                        <p:tav tm="0">
                                          <p:val>
                                            <p:fltVal val="0"/>
                                          </p:val>
                                        </p:tav>
                                        <p:tav tm="100000">
                                          <p:val>
                                            <p:strVal val="#ppt_h"/>
                                          </p:val>
                                        </p:tav>
                                      </p:tavLst>
                                    </p:anim>
                                    <p:animEffect transition="in" filter="fade">
                                      <p:cBhvr>
                                        <p:cTn id="19" dur="500"/>
                                        <p:tgtEl>
                                          <p:spTgt spid="16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up)">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Effect transition="in" filter="fade">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right)">
                                      <p:cBhvr>
                                        <p:cTn id="36" dur="500"/>
                                        <p:tgtEl>
                                          <p:spTgt spid="6"/>
                                        </p:tgtEl>
                                      </p:cBhvr>
                                    </p:animEffect>
                                  </p:childTnLst>
                                </p:cTn>
                              </p:par>
                              <p:par>
                                <p:cTn id="37" presetID="9" presetClass="entr" presetSubtype="0"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dissolve">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down)">
                                      <p:cBhvr>
                                        <p:cTn id="44" dur="5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dissolve">
                                      <p:cBhvr>
                                        <p:cTn id="49" dur="500"/>
                                        <p:tgtEl>
                                          <p:spTgt spid="8"/>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37" fill="hold"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barn(outVertical)">
                                      <p:cBhvr>
                                        <p:cTn id="5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左右矢印 3"/>
          <p:cNvSpPr/>
          <p:nvPr/>
        </p:nvSpPr>
        <p:spPr>
          <a:xfrm>
            <a:off x="3011288" y="1705622"/>
            <a:ext cx="3132159" cy="329788"/>
          </a:xfrm>
          <a:prstGeom prst="leftRightArrow">
            <a:avLst/>
          </a:prstGeom>
          <a:solidFill>
            <a:srgbClr val="FF66FF">
              <a:alpha val="78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 name="左右矢印 31"/>
          <p:cNvSpPr/>
          <p:nvPr/>
        </p:nvSpPr>
        <p:spPr>
          <a:xfrm>
            <a:off x="3011288" y="2266963"/>
            <a:ext cx="3132159" cy="329788"/>
          </a:xfrm>
          <a:prstGeom prst="leftRightArrow">
            <a:avLst/>
          </a:prstGeom>
          <a:solidFill>
            <a:srgbClr val="FF66FF">
              <a:alpha val="78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3" name="左右矢印 32"/>
          <p:cNvSpPr/>
          <p:nvPr/>
        </p:nvSpPr>
        <p:spPr>
          <a:xfrm>
            <a:off x="3011288" y="2867965"/>
            <a:ext cx="3132159" cy="329788"/>
          </a:xfrm>
          <a:prstGeom prst="leftRightArrow">
            <a:avLst/>
          </a:prstGeom>
          <a:solidFill>
            <a:srgbClr val="FF66FF">
              <a:alpha val="78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4" name="左右矢印 33"/>
          <p:cNvSpPr/>
          <p:nvPr/>
        </p:nvSpPr>
        <p:spPr>
          <a:xfrm>
            <a:off x="3011289" y="3459814"/>
            <a:ext cx="3132159" cy="329788"/>
          </a:xfrm>
          <a:prstGeom prst="leftRightArrow">
            <a:avLst/>
          </a:prstGeom>
          <a:solidFill>
            <a:srgbClr val="FF66FF">
              <a:alpha val="78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 name="左右矢印 34"/>
          <p:cNvSpPr/>
          <p:nvPr/>
        </p:nvSpPr>
        <p:spPr>
          <a:xfrm>
            <a:off x="3011290" y="4021938"/>
            <a:ext cx="3132159" cy="329788"/>
          </a:xfrm>
          <a:prstGeom prst="leftRightArrow">
            <a:avLst/>
          </a:prstGeom>
          <a:solidFill>
            <a:srgbClr val="FF66FF">
              <a:alpha val="78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 name="左右矢印 35"/>
          <p:cNvSpPr/>
          <p:nvPr/>
        </p:nvSpPr>
        <p:spPr>
          <a:xfrm>
            <a:off x="3041058" y="4608738"/>
            <a:ext cx="3132159" cy="329788"/>
          </a:xfrm>
          <a:prstGeom prst="leftRightArrow">
            <a:avLst/>
          </a:prstGeom>
          <a:solidFill>
            <a:srgbClr val="FF66FF">
              <a:alpha val="78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 name="左右矢印 36"/>
          <p:cNvSpPr/>
          <p:nvPr/>
        </p:nvSpPr>
        <p:spPr>
          <a:xfrm>
            <a:off x="3011289" y="5217723"/>
            <a:ext cx="3132159" cy="329788"/>
          </a:xfrm>
          <a:prstGeom prst="leftRightArrow">
            <a:avLst/>
          </a:prstGeom>
          <a:solidFill>
            <a:srgbClr val="FF66FF">
              <a:alpha val="78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 name="左右矢印 37"/>
          <p:cNvSpPr/>
          <p:nvPr/>
        </p:nvSpPr>
        <p:spPr>
          <a:xfrm>
            <a:off x="3011290" y="5880052"/>
            <a:ext cx="3132159" cy="329788"/>
          </a:xfrm>
          <a:prstGeom prst="leftRightArrow">
            <a:avLst/>
          </a:prstGeom>
          <a:solidFill>
            <a:srgbClr val="FF66FF">
              <a:alpha val="78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smtClean="0"/>
              <a:t>ハイブリッド・クラウド</a:t>
            </a:r>
            <a:r>
              <a:rPr lang="ja-JP" altLang="en-US" dirty="0" smtClean="0"/>
              <a:t>（１）</a:t>
            </a:r>
            <a:endParaRPr kumimoji="1" lang="ja-JP" altLang="en-US" dirty="0"/>
          </a:p>
        </p:txBody>
      </p:sp>
      <p:sp>
        <p:nvSpPr>
          <p:cNvPr id="3" name="スライド番号プレースホルダー 2"/>
          <p:cNvSpPr>
            <a:spLocks noGrp="1"/>
          </p:cNvSpPr>
          <p:nvPr>
            <p:ph type="sldNum" sz="quarter" idx="12"/>
          </p:nvPr>
        </p:nvSpPr>
        <p:spPr>
          <a:xfrm>
            <a:off x="6932246" y="6757497"/>
            <a:ext cx="2133600" cy="217800"/>
          </a:xfrm>
        </p:spPr>
        <p:txBody>
          <a:bodyPr/>
          <a:lstStyle/>
          <a:p>
            <a:fld id="{8FF8CC5D-A65D-5946-99B5-645367A967AD}" type="slidenum">
              <a:rPr kumimoji="1" lang="ja-JP" altLang="en-US" smtClean="0"/>
              <a:t>24</a:t>
            </a:fld>
            <a:endParaRPr kumimoji="1" lang="ja-JP" altLang="en-US"/>
          </a:p>
        </p:txBody>
      </p:sp>
      <p:sp>
        <p:nvSpPr>
          <p:cNvPr id="5" name="円/楕円 4"/>
          <p:cNvSpPr/>
          <p:nvPr/>
        </p:nvSpPr>
        <p:spPr>
          <a:xfrm>
            <a:off x="3041058" y="1856271"/>
            <a:ext cx="3061884" cy="2917361"/>
          </a:xfrm>
          <a:prstGeom prst="ellipse">
            <a:avLst/>
          </a:prstGeom>
          <a:solidFill>
            <a:srgbClr val="0000FF">
              <a:alpha val="66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kumimoji="1" lang="ja-JP" altLang="en-US" sz="2400" dirty="0">
              <a:solidFill>
                <a:srgbClr val="FFFFFF"/>
              </a:solidFill>
              <a:effectLst/>
              <a:latin typeface="Arial"/>
              <a:ea typeface="HGP創英角ｺﾞｼｯｸUB" pitchFamily="50" charset="-128"/>
              <a:cs typeface="Arial"/>
            </a:endParaRPr>
          </a:p>
        </p:txBody>
      </p:sp>
      <p:sp>
        <p:nvSpPr>
          <p:cNvPr id="6" name="円/楕円 5"/>
          <p:cNvSpPr/>
          <p:nvPr/>
        </p:nvSpPr>
        <p:spPr>
          <a:xfrm>
            <a:off x="2255159" y="3134602"/>
            <a:ext cx="3061884" cy="2917361"/>
          </a:xfrm>
          <a:prstGeom prst="ellipse">
            <a:avLst/>
          </a:prstGeom>
          <a:solidFill>
            <a:srgbClr val="008000">
              <a:alpha val="60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kumimoji="1" lang="ja-JP" altLang="en-US" sz="2400" dirty="0">
              <a:solidFill>
                <a:srgbClr val="FFFFFF"/>
              </a:solidFill>
              <a:effectLst/>
              <a:latin typeface="Arial"/>
              <a:ea typeface="HGP創英角ｺﾞｼｯｸUB" pitchFamily="50" charset="-128"/>
              <a:cs typeface="Arial"/>
            </a:endParaRPr>
          </a:p>
        </p:txBody>
      </p:sp>
      <p:sp>
        <p:nvSpPr>
          <p:cNvPr id="7" name="円/楕円 6"/>
          <p:cNvSpPr/>
          <p:nvPr/>
        </p:nvSpPr>
        <p:spPr>
          <a:xfrm>
            <a:off x="3830101" y="3134602"/>
            <a:ext cx="3061884" cy="2917361"/>
          </a:xfrm>
          <a:prstGeom prst="ellipse">
            <a:avLst/>
          </a:prstGeom>
          <a:solidFill>
            <a:srgbClr val="FF6600">
              <a:alpha val="50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kumimoji="1" lang="ja-JP" altLang="en-US" sz="2400" dirty="0">
              <a:solidFill>
                <a:srgbClr val="FFFFFF"/>
              </a:solidFill>
              <a:effectLst/>
              <a:latin typeface="Arial"/>
              <a:ea typeface="HGP創英角ｺﾞｼｯｸUB" pitchFamily="50" charset="-128"/>
              <a:cs typeface="Arial"/>
            </a:endParaRPr>
          </a:p>
        </p:txBody>
      </p:sp>
      <p:sp>
        <p:nvSpPr>
          <p:cNvPr id="8" name="テキスト ボックス 7"/>
          <p:cNvSpPr txBox="1"/>
          <p:nvPr/>
        </p:nvSpPr>
        <p:spPr>
          <a:xfrm>
            <a:off x="3928234" y="2206741"/>
            <a:ext cx="1287532" cy="584776"/>
          </a:xfrm>
          <a:prstGeom prst="rect">
            <a:avLst/>
          </a:prstGeom>
          <a:noFill/>
        </p:spPr>
        <p:txBody>
          <a:bodyPr wrap="none" rtlCol="0">
            <a:spAutoFit/>
          </a:bodyPr>
          <a:lstStyle/>
          <a:p>
            <a:pPr algn="ctr"/>
            <a:r>
              <a:rPr kumimoji="1" lang="ja-JP" altLang="en-US" sz="3200" dirty="0" smtClean="0">
                <a:solidFill>
                  <a:schemeClr val="bg1"/>
                </a:solidFill>
              </a:rPr>
              <a:t>データ</a:t>
            </a:r>
            <a:endParaRPr kumimoji="1" lang="ja-JP" altLang="en-US" sz="3200" dirty="0">
              <a:solidFill>
                <a:schemeClr val="bg1"/>
              </a:solidFill>
            </a:endParaRPr>
          </a:p>
        </p:txBody>
      </p:sp>
      <p:sp>
        <p:nvSpPr>
          <p:cNvPr id="9" name="テキスト ボックス 8"/>
          <p:cNvSpPr txBox="1"/>
          <p:nvPr/>
        </p:nvSpPr>
        <p:spPr>
          <a:xfrm>
            <a:off x="3111218" y="5252808"/>
            <a:ext cx="1005403" cy="584776"/>
          </a:xfrm>
          <a:prstGeom prst="rect">
            <a:avLst/>
          </a:prstGeom>
          <a:noFill/>
          <a:ln>
            <a:noFill/>
          </a:ln>
        </p:spPr>
        <p:txBody>
          <a:bodyPr wrap="none" rtlCol="0">
            <a:spAutoFit/>
          </a:bodyPr>
          <a:lstStyle/>
          <a:p>
            <a:pPr algn="ctr"/>
            <a:r>
              <a:rPr lang="ja-JP" altLang="en-US" sz="3200" dirty="0" smtClean="0">
                <a:solidFill>
                  <a:schemeClr val="bg1"/>
                </a:solidFill>
              </a:rPr>
              <a:t>機能</a:t>
            </a:r>
            <a:endParaRPr kumimoji="1" lang="ja-JP" altLang="en-US" sz="3200" dirty="0">
              <a:solidFill>
                <a:schemeClr val="bg1"/>
              </a:solidFill>
            </a:endParaRPr>
          </a:p>
        </p:txBody>
      </p:sp>
      <p:sp>
        <p:nvSpPr>
          <p:cNvPr id="10" name="テキスト ボックス 9"/>
          <p:cNvSpPr txBox="1"/>
          <p:nvPr/>
        </p:nvSpPr>
        <p:spPr>
          <a:xfrm>
            <a:off x="5027379" y="5252808"/>
            <a:ext cx="1005403" cy="584776"/>
          </a:xfrm>
          <a:prstGeom prst="rect">
            <a:avLst/>
          </a:prstGeom>
          <a:noFill/>
          <a:ln>
            <a:noFill/>
          </a:ln>
        </p:spPr>
        <p:txBody>
          <a:bodyPr wrap="none" rtlCol="0">
            <a:spAutoFit/>
          </a:bodyPr>
          <a:lstStyle/>
          <a:p>
            <a:pPr algn="ctr"/>
            <a:r>
              <a:rPr kumimoji="1" lang="ja-JP" altLang="en-US" sz="3200" dirty="0" smtClean="0">
                <a:solidFill>
                  <a:schemeClr val="bg1"/>
                </a:solidFill>
              </a:rPr>
              <a:t>負荷</a:t>
            </a:r>
            <a:endParaRPr kumimoji="1" lang="ja-JP" altLang="en-US" sz="3200" dirty="0">
              <a:solidFill>
                <a:schemeClr val="bg1"/>
              </a:solidFill>
            </a:endParaRPr>
          </a:p>
        </p:txBody>
      </p:sp>
      <p:sp>
        <p:nvSpPr>
          <p:cNvPr id="16" name="角丸四角形 15"/>
          <p:cNvSpPr/>
          <p:nvPr/>
        </p:nvSpPr>
        <p:spPr>
          <a:xfrm>
            <a:off x="457201" y="1522534"/>
            <a:ext cx="2554089" cy="600599"/>
          </a:xfrm>
          <a:prstGeom prst="roundRect">
            <a:avLst/>
          </a:prstGeom>
          <a:solidFill>
            <a:srgbClr val="0000FF">
              <a:alpha val="67000"/>
            </a:srgbClr>
          </a:solidFill>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r>
              <a:rPr lang="ja-JP" altLang="en-US" sz="1400" dirty="0" smtClean="0">
                <a:solidFill>
                  <a:srgbClr val="FFFFFF"/>
                </a:solidFill>
                <a:latin typeface="ＭＳ Ｐゴシック"/>
                <a:cs typeface="ＭＳ Ｐゴシック"/>
              </a:rPr>
              <a:t>電子メールやコラボレーション</a:t>
            </a:r>
            <a:endParaRPr lang="en-US" altLang="ja-JP" sz="1400" dirty="0" smtClean="0">
              <a:solidFill>
                <a:srgbClr val="FFFFFF"/>
              </a:solidFill>
              <a:latin typeface="ＭＳ Ｐゴシック"/>
              <a:cs typeface="ＭＳ Ｐゴシック"/>
            </a:endParaRPr>
          </a:p>
          <a:p>
            <a:r>
              <a:rPr lang="ja-JP" altLang="en-US" sz="1000" dirty="0" smtClean="0">
                <a:solidFill>
                  <a:srgbClr val="FFFFFF"/>
                </a:solidFill>
                <a:latin typeface="ＭＳ Ｐゴシック"/>
                <a:cs typeface="ＭＳ Ｐゴシック"/>
              </a:rPr>
              <a:t>グローバルなネット接続、独自性の低さ</a:t>
            </a:r>
            <a:endParaRPr lang="ja-JP" altLang="en-US" sz="1000" dirty="0">
              <a:solidFill>
                <a:srgbClr val="FFFFFF"/>
              </a:solidFill>
              <a:latin typeface="ＭＳ Ｐゴシック"/>
              <a:cs typeface="ＭＳ Ｐゴシック"/>
            </a:endParaRPr>
          </a:p>
        </p:txBody>
      </p:sp>
      <p:sp>
        <p:nvSpPr>
          <p:cNvPr id="18" name="角丸四角形 17"/>
          <p:cNvSpPr/>
          <p:nvPr/>
        </p:nvSpPr>
        <p:spPr>
          <a:xfrm>
            <a:off x="457200" y="2123133"/>
            <a:ext cx="2554089" cy="600599"/>
          </a:xfrm>
          <a:prstGeom prst="roundRect">
            <a:avLst/>
          </a:prstGeom>
          <a:solidFill>
            <a:srgbClr val="0000FF">
              <a:alpha val="67000"/>
            </a:srgbClr>
          </a:solidFill>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r>
              <a:rPr lang="ja-JP" altLang="en-US" sz="1400" dirty="0" smtClean="0">
                <a:solidFill>
                  <a:srgbClr val="FFFFFF"/>
                </a:solidFill>
                <a:latin typeface="ＭＳ Ｐゴシック"/>
                <a:cs typeface="ＭＳ Ｐゴシック"/>
              </a:rPr>
              <a:t>マーケティングや</a:t>
            </a:r>
            <a:r>
              <a:rPr lang="en-US" altLang="ja-JP" sz="1400" dirty="0" smtClean="0">
                <a:solidFill>
                  <a:srgbClr val="FFFFFF"/>
                </a:solidFill>
                <a:latin typeface="ＭＳ Ｐゴシック"/>
                <a:cs typeface="ＭＳ Ｐゴシック"/>
              </a:rPr>
              <a:t>CRM</a:t>
            </a:r>
          </a:p>
          <a:p>
            <a:r>
              <a:rPr lang="ja-JP" altLang="en-US" sz="1000" dirty="0" smtClean="0">
                <a:solidFill>
                  <a:srgbClr val="FFFFFF"/>
                </a:solidFill>
                <a:latin typeface="ＭＳ Ｐゴシック"/>
                <a:cs typeface="ＭＳ Ｐゴシック"/>
              </a:rPr>
              <a:t>インターネット越し顧客接点、負荷変動</a:t>
            </a:r>
            <a:endParaRPr lang="ja-JP" altLang="en-US" sz="1000" dirty="0">
              <a:solidFill>
                <a:srgbClr val="FFFFFF"/>
              </a:solidFill>
              <a:latin typeface="ＭＳ Ｐゴシック"/>
              <a:cs typeface="ＭＳ Ｐゴシック"/>
            </a:endParaRPr>
          </a:p>
        </p:txBody>
      </p:sp>
      <p:sp>
        <p:nvSpPr>
          <p:cNvPr id="19" name="角丸四角形 18"/>
          <p:cNvSpPr/>
          <p:nvPr/>
        </p:nvSpPr>
        <p:spPr>
          <a:xfrm>
            <a:off x="457200" y="3904073"/>
            <a:ext cx="2554089" cy="600599"/>
          </a:xfrm>
          <a:prstGeom prst="roundRect">
            <a:avLst/>
          </a:prstGeom>
          <a:solidFill>
            <a:srgbClr val="0000FF">
              <a:alpha val="67000"/>
            </a:srgbClr>
          </a:solidFill>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r>
              <a:rPr lang="ja-JP" altLang="en-US" sz="1400" dirty="0" smtClean="0">
                <a:solidFill>
                  <a:srgbClr val="FFFFFF"/>
                </a:solidFill>
                <a:latin typeface="ＭＳ Ｐゴシック"/>
                <a:cs typeface="ＭＳ Ｐゴシック"/>
              </a:rPr>
              <a:t>開発やテスト</a:t>
            </a:r>
            <a:endParaRPr lang="en-US" altLang="ja-JP" sz="1400" dirty="0" smtClean="0">
              <a:solidFill>
                <a:srgbClr val="FFFFFF"/>
              </a:solidFill>
              <a:latin typeface="ＭＳ Ｐゴシック"/>
              <a:cs typeface="ＭＳ Ｐゴシック"/>
            </a:endParaRPr>
          </a:p>
          <a:p>
            <a:r>
              <a:rPr lang="ja-JP" altLang="en-US" sz="1000" dirty="0" smtClean="0">
                <a:solidFill>
                  <a:srgbClr val="FFFFFF"/>
                </a:solidFill>
                <a:latin typeface="ＭＳ Ｐゴシック"/>
                <a:cs typeface="ＭＳ Ｐゴシック"/>
              </a:rPr>
              <a:t>共同作業、ツールの利用、負荷変動</a:t>
            </a:r>
            <a:endParaRPr lang="en-US" altLang="ja-JP" sz="1000" dirty="0" smtClean="0">
              <a:solidFill>
                <a:srgbClr val="FFFFFF"/>
              </a:solidFill>
              <a:latin typeface="ＭＳ Ｐゴシック"/>
              <a:cs typeface="ＭＳ Ｐゴシック"/>
            </a:endParaRPr>
          </a:p>
        </p:txBody>
      </p:sp>
      <p:sp>
        <p:nvSpPr>
          <p:cNvPr id="20" name="角丸四角形 19"/>
          <p:cNvSpPr/>
          <p:nvPr/>
        </p:nvSpPr>
        <p:spPr>
          <a:xfrm>
            <a:off x="457199" y="4510169"/>
            <a:ext cx="2554089" cy="600599"/>
          </a:xfrm>
          <a:prstGeom prst="roundRect">
            <a:avLst/>
          </a:prstGeom>
          <a:solidFill>
            <a:srgbClr val="0000FF">
              <a:alpha val="67000"/>
            </a:srgbClr>
          </a:solidFill>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r>
              <a:rPr lang="ja-JP" altLang="en-US" sz="1400" dirty="0" smtClean="0">
                <a:solidFill>
                  <a:srgbClr val="FFFFFF"/>
                </a:solidFill>
                <a:latin typeface="ＭＳ Ｐゴシック"/>
                <a:cs typeface="ＭＳ Ｐゴシック"/>
              </a:rPr>
              <a:t>ビックデータ解析</a:t>
            </a:r>
            <a:endParaRPr lang="en-US" altLang="ja-JP" sz="1400" dirty="0" smtClean="0">
              <a:solidFill>
                <a:srgbClr val="FFFFFF"/>
              </a:solidFill>
              <a:latin typeface="ＭＳ Ｐゴシック"/>
              <a:cs typeface="ＭＳ Ｐゴシック"/>
            </a:endParaRPr>
          </a:p>
          <a:p>
            <a:r>
              <a:rPr lang="ja-JP" altLang="en-US" sz="1000" dirty="0" smtClean="0">
                <a:solidFill>
                  <a:srgbClr val="FFFFFF"/>
                </a:solidFill>
                <a:latin typeface="ＭＳ Ｐゴシック"/>
                <a:cs typeface="ＭＳ Ｐゴシック"/>
              </a:rPr>
              <a:t>大量のリソースと大きな負荷変動</a:t>
            </a:r>
            <a:endParaRPr lang="en-US" altLang="ja-JP" sz="1000" dirty="0" smtClean="0">
              <a:solidFill>
                <a:srgbClr val="FFFFFF"/>
              </a:solidFill>
              <a:latin typeface="ＭＳ Ｐゴシック"/>
              <a:cs typeface="ＭＳ Ｐゴシック"/>
            </a:endParaRPr>
          </a:p>
        </p:txBody>
      </p:sp>
      <p:sp>
        <p:nvSpPr>
          <p:cNvPr id="21" name="角丸四角形 20"/>
          <p:cNvSpPr/>
          <p:nvPr/>
        </p:nvSpPr>
        <p:spPr>
          <a:xfrm>
            <a:off x="457200" y="3313588"/>
            <a:ext cx="2554089" cy="600599"/>
          </a:xfrm>
          <a:prstGeom prst="roundRect">
            <a:avLst/>
          </a:prstGeom>
          <a:solidFill>
            <a:srgbClr val="0000FF">
              <a:alpha val="67000"/>
            </a:srgbClr>
          </a:solidFill>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r>
              <a:rPr lang="en-US" altLang="ja-JP" sz="1400" dirty="0" err="1" smtClean="0">
                <a:solidFill>
                  <a:srgbClr val="FFFFFF"/>
                </a:solidFill>
                <a:latin typeface="ＭＳ Ｐゴシック"/>
                <a:cs typeface="ＭＳ Ｐゴシック"/>
              </a:rPr>
              <a:t>IoT</a:t>
            </a:r>
            <a:r>
              <a:rPr lang="ja-JP" altLang="en-US" sz="1400" dirty="0" smtClean="0">
                <a:solidFill>
                  <a:srgbClr val="FFFFFF"/>
                </a:solidFill>
                <a:latin typeface="ＭＳ Ｐゴシック"/>
                <a:cs typeface="ＭＳ Ｐゴシック"/>
              </a:rPr>
              <a:t>アプリケーションの前処理</a:t>
            </a:r>
            <a:endParaRPr lang="en-US" altLang="ja-JP" sz="1400" dirty="0" smtClean="0">
              <a:solidFill>
                <a:srgbClr val="FFFFFF"/>
              </a:solidFill>
              <a:latin typeface="ＭＳ Ｐゴシック"/>
              <a:cs typeface="ＭＳ Ｐゴシック"/>
            </a:endParaRPr>
          </a:p>
          <a:p>
            <a:r>
              <a:rPr lang="ja-JP" altLang="en-US" sz="1000" dirty="0" smtClean="0">
                <a:solidFill>
                  <a:srgbClr val="FFFFFF"/>
                </a:solidFill>
                <a:latin typeface="ＭＳ Ｐゴシック"/>
                <a:cs typeface="ＭＳ Ｐゴシック"/>
              </a:rPr>
              <a:t>膨大</a:t>
            </a:r>
            <a:r>
              <a:rPr lang="ja-JP" altLang="en-US" sz="1000" dirty="0">
                <a:solidFill>
                  <a:srgbClr val="FFFFFF"/>
                </a:solidFill>
                <a:latin typeface="ＭＳ Ｐゴシック"/>
                <a:cs typeface="ＭＳ Ｐゴシック"/>
              </a:rPr>
              <a:t>なデータが頻繁に生成される</a:t>
            </a:r>
            <a:endParaRPr lang="en-US" altLang="ja-JP" sz="1000" dirty="0" smtClean="0">
              <a:solidFill>
                <a:srgbClr val="FFFFFF"/>
              </a:solidFill>
              <a:latin typeface="ＭＳ Ｐゴシック"/>
              <a:cs typeface="ＭＳ Ｐゴシック"/>
            </a:endParaRPr>
          </a:p>
        </p:txBody>
      </p:sp>
      <p:sp>
        <p:nvSpPr>
          <p:cNvPr id="22" name="角丸四角形 21"/>
          <p:cNvSpPr/>
          <p:nvPr/>
        </p:nvSpPr>
        <p:spPr>
          <a:xfrm>
            <a:off x="457199" y="2712989"/>
            <a:ext cx="2554089" cy="600599"/>
          </a:xfrm>
          <a:prstGeom prst="roundRect">
            <a:avLst/>
          </a:prstGeom>
          <a:solidFill>
            <a:srgbClr val="0000FF">
              <a:alpha val="67000"/>
            </a:srgbClr>
          </a:solidFill>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r>
              <a:rPr lang="en-US" altLang="ja-JP" sz="1400" dirty="0" smtClean="0">
                <a:solidFill>
                  <a:srgbClr val="FFFFFF"/>
                </a:solidFill>
                <a:latin typeface="ＭＳ Ｐゴシック"/>
                <a:cs typeface="ＭＳ Ｐゴシック"/>
              </a:rPr>
              <a:t>EC</a:t>
            </a:r>
            <a:r>
              <a:rPr lang="ja-JP" altLang="en-US" sz="1400" dirty="0" smtClean="0">
                <a:solidFill>
                  <a:srgbClr val="FFFFFF"/>
                </a:solidFill>
                <a:latin typeface="ＭＳ Ｐゴシック"/>
                <a:cs typeface="ＭＳ Ｐゴシック"/>
              </a:rPr>
              <a:t>サービス</a:t>
            </a:r>
            <a:endParaRPr lang="en-US" altLang="ja-JP" sz="1400" dirty="0" smtClean="0">
              <a:solidFill>
                <a:srgbClr val="FFFFFF"/>
              </a:solidFill>
              <a:latin typeface="ＭＳ Ｐゴシック"/>
              <a:cs typeface="ＭＳ Ｐゴシック"/>
            </a:endParaRPr>
          </a:p>
          <a:p>
            <a:r>
              <a:rPr lang="ja-JP" altLang="en-US" sz="1000" dirty="0" smtClean="0">
                <a:solidFill>
                  <a:srgbClr val="FFFFFF"/>
                </a:solidFill>
                <a:latin typeface="ＭＳ Ｐゴシック"/>
                <a:cs typeface="ＭＳ Ｐゴシック"/>
              </a:rPr>
              <a:t>不特定多数の顧客からの注文やその決済</a:t>
            </a:r>
            <a:endParaRPr lang="ja-JP" altLang="en-US" sz="1000" dirty="0">
              <a:solidFill>
                <a:srgbClr val="FFFFFF"/>
              </a:solidFill>
              <a:latin typeface="ＭＳ Ｐゴシック"/>
              <a:cs typeface="ＭＳ Ｐゴシック"/>
            </a:endParaRPr>
          </a:p>
        </p:txBody>
      </p:sp>
      <p:sp>
        <p:nvSpPr>
          <p:cNvPr id="17" name="角丸四角形 16"/>
          <p:cNvSpPr/>
          <p:nvPr/>
        </p:nvSpPr>
        <p:spPr>
          <a:xfrm>
            <a:off x="6143447" y="1533277"/>
            <a:ext cx="2554089" cy="589856"/>
          </a:xfrm>
          <a:prstGeom prst="roundRect">
            <a:avLst/>
          </a:prstGeom>
          <a:solidFill>
            <a:srgbClr val="660066">
              <a:alpha val="67000"/>
            </a:srgbClr>
          </a:solidFill>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rgbClr val="FFFFFF"/>
                </a:solidFill>
                <a:latin typeface="ＭＳ Ｐゴシック"/>
                <a:cs typeface="ＭＳ Ｐゴシック"/>
              </a:rPr>
              <a:t>認証や人事データ</a:t>
            </a:r>
            <a:endParaRPr lang="en-US" altLang="ja-JP" sz="1200" dirty="0" smtClean="0">
              <a:solidFill>
                <a:srgbClr val="FFFFFF"/>
              </a:solidFill>
              <a:latin typeface="ＭＳ Ｐゴシック"/>
              <a:cs typeface="ＭＳ Ｐゴシック"/>
            </a:endParaRPr>
          </a:p>
          <a:p>
            <a:pPr algn="ctr"/>
            <a:r>
              <a:rPr lang="ja-JP" altLang="en-US" sz="1200" dirty="0" smtClean="0">
                <a:solidFill>
                  <a:srgbClr val="FFFFFF"/>
                </a:solidFill>
                <a:latin typeface="ＭＳ Ｐゴシック"/>
                <a:cs typeface="ＭＳ Ｐゴシック"/>
              </a:rPr>
              <a:t>文書データ管理</a:t>
            </a:r>
            <a:endParaRPr lang="ja-JP" altLang="en-US" sz="1200" dirty="0">
              <a:solidFill>
                <a:srgbClr val="FFFFFF"/>
              </a:solidFill>
              <a:latin typeface="ＭＳ Ｐゴシック"/>
              <a:cs typeface="ＭＳ Ｐゴシック"/>
            </a:endParaRPr>
          </a:p>
        </p:txBody>
      </p:sp>
      <p:sp>
        <p:nvSpPr>
          <p:cNvPr id="23" name="角丸四角形 22"/>
          <p:cNvSpPr/>
          <p:nvPr/>
        </p:nvSpPr>
        <p:spPr>
          <a:xfrm>
            <a:off x="6143447" y="2123133"/>
            <a:ext cx="2554089" cy="589856"/>
          </a:xfrm>
          <a:prstGeom prst="roundRect">
            <a:avLst/>
          </a:prstGeom>
          <a:solidFill>
            <a:srgbClr val="660066">
              <a:alpha val="67000"/>
            </a:srgbClr>
          </a:solidFill>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rgbClr val="FFFFFF"/>
                </a:solidFill>
                <a:latin typeface="ＭＳ Ｐゴシック"/>
                <a:cs typeface="ＭＳ Ｐゴシック"/>
              </a:rPr>
              <a:t>解析やレポート</a:t>
            </a:r>
            <a:endParaRPr lang="ja-JP" altLang="en-US" sz="1200" dirty="0">
              <a:solidFill>
                <a:srgbClr val="FFFFFF"/>
              </a:solidFill>
              <a:latin typeface="ＭＳ Ｐゴシック"/>
              <a:cs typeface="ＭＳ Ｐゴシック"/>
            </a:endParaRPr>
          </a:p>
        </p:txBody>
      </p:sp>
      <p:sp>
        <p:nvSpPr>
          <p:cNvPr id="24" name="角丸四角形 23"/>
          <p:cNvSpPr/>
          <p:nvPr/>
        </p:nvSpPr>
        <p:spPr>
          <a:xfrm>
            <a:off x="6143447" y="3920313"/>
            <a:ext cx="2554089" cy="589856"/>
          </a:xfrm>
          <a:prstGeom prst="roundRect">
            <a:avLst/>
          </a:prstGeom>
          <a:solidFill>
            <a:srgbClr val="660066">
              <a:alpha val="67000"/>
            </a:srgbClr>
          </a:solidFill>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rgbClr val="FFFFFF"/>
                </a:solidFill>
                <a:latin typeface="ＭＳ Ｐゴシック"/>
                <a:cs typeface="ＭＳ Ｐゴシック"/>
              </a:rPr>
              <a:t>機密管理や本番業務</a:t>
            </a:r>
            <a:endParaRPr lang="en-US" altLang="ja-JP" sz="1200" dirty="0" smtClean="0">
              <a:solidFill>
                <a:srgbClr val="FFFFFF"/>
              </a:solidFill>
              <a:latin typeface="ＭＳ Ｐゴシック"/>
              <a:cs typeface="ＭＳ Ｐゴシック"/>
            </a:endParaRPr>
          </a:p>
        </p:txBody>
      </p:sp>
      <p:sp>
        <p:nvSpPr>
          <p:cNvPr id="25" name="角丸四角形 24"/>
          <p:cNvSpPr/>
          <p:nvPr/>
        </p:nvSpPr>
        <p:spPr>
          <a:xfrm>
            <a:off x="6143447" y="4527486"/>
            <a:ext cx="2554089" cy="589856"/>
          </a:xfrm>
          <a:prstGeom prst="roundRect">
            <a:avLst/>
          </a:prstGeom>
          <a:solidFill>
            <a:srgbClr val="660066">
              <a:alpha val="67000"/>
            </a:srgbClr>
          </a:solidFill>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rgbClr val="FFFFFF"/>
                </a:solidFill>
                <a:latin typeface="ＭＳ Ｐゴシック"/>
                <a:cs typeface="ＭＳ Ｐゴシック"/>
              </a:rPr>
              <a:t>他のバックオフィス業務</a:t>
            </a:r>
            <a:endParaRPr lang="en-US" altLang="ja-JP" sz="1200" dirty="0" smtClean="0">
              <a:solidFill>
                <a:srgbClr val="FFFFFF"/>
              </a:solidFill>
              <a:latin typeface="ＭＳ Ｐゴシック"/>
              <a:cs typeface="ＭＳ Ｐゴシック"/>
            </a:endParaRPr>
          </a:p>
        </p:txBody>
      </p:sp>
      <p:sp>
        <p:nvSpPr>
          <p:cNvPr id="26" name="角丸四角形 25"/>
          <p:cNvSpPr/>
          <p:nvPr/>
        </p:nvSpPr>
        <p:spPr>
          <a:xfrm>
            <a:off x="6143447" y="3324331"/>
            <a:ext cx="2554089" cy="589856"/>
          </a:xfrm>
          <a:prstGeom prst="roundRect">
            <a:avLst/>
          </a:prstGeom>
          <a:solidFill>
            <a:srgbClr val="660066">
              <a:alpha val="67000"/>
            </a:srgbClr>
          </a:solidFill>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rgbClr val="FFFFFF"/>
                </a:solidFill>
                <a:latin typeface="ＭＳ Ｐゴシック"/>
                <a:cs typeface="ＭＳ Ｐゴシック"/>
              </a:rPr>
              <a:t>他のバックオフィス業務</a:t>
            </a:r>
            <a:endParaRPr lang="en-US" altLang="ja-JP" sz="1200" dirty="0" smtClean="0">
              <a:solidFill>
                <a:srgbClr val="FFFFFF"/>
              </a:solidFill>
              <a:latin typeface="ＭＳ Ｐゴシック"/>
              <a:cs typeface="ＭＳ Ｐゴシック"/>
            </a:endParaRPr>
          </a:p>
        </p:txBody>
      </p:sp>
      <p:sp>
        <p:nvSpPr>
          <p:cNvPr id="27" name="角丸四角形 26"/>
          <p:cNvSpPr/>
          <p:nvPr/>
        </p:nvSpPr>
        <p:spPr>
          <a:xfrm>
            <a:off x="6143447" y="2723732"/>
            <a:ext cx="2554089" cy="589856"/>
          </a:xfrm>
          <a:prstGeom prst="roundRect">
            <a:avLst/>
          </a:prstGeom>
          <a:solidFill>
            <a:srgbClr val="660066">
              <a:alpha val="67000"/>
            </a:srgbClr>
          </a:solidFill>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rgbClr val="FFFFFF"/>
                </a:solidFill>
                <a:latin typeface="ＭＳ Ｐゴシック"/>
                <a:cs typeface="ＭＳ Ｐゴシック"/>
              </a:rPr>
              <a:t>請求発行や会計処理、顧客管理</a:t>
            </a:r>
            <a:endParaRPr lang="ja-JP" altLang="en-US" sz="1200" dirty="0">
              <a:solidFill>
                <a:srgbClr val="FFFFFF"/>
              </a:solidFill>
              <a:latin typeface="ＭＳ Ｐゴシック"/>
              <a:cs typeface="ＭＳ Ｐゴシック"/>
            </a:endParaRPr>
          </a:p>
        </p:txBody>
      </p:sp>
      <p:sp>
        <p:nvSpPr>
          <p:cNvPr id="28" name="角丸四角形 27"/>
          <p:cNvSpPr/>
          <p:nvPr/>
        </p:nvSpPr>
        <p:spPr>
          <a:xfrm>
            <a:off x="457199" y="5117342"/>
            <a:ext cx="2554089" cy="600599"/>
          </a:xfrm>
          <a:prstGeom prst="roundRect">
            <a:avLst/>
          </a:prstGeom>
          <a:solidFill>
            <a:srgbClr val="0000FF">
              <a:alpha val="67000"/>
            </a:srgbClr>
          </a:solidFill>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r>
              <a:rPr lang="ja-JP" altLang="en-US" sz="1400" dirty="0" smtClean="0">
                <a:solidFill>
                  <a:srgbClr val="FFFFFF"/>
                </a:solidFill>
                <a:latin typeface="ＭＳ Ｐゴシック"/>
                <a:cs typeface="ＭＳ Ｐゴシック"/>
              </a:rPr>
              <a:t>アプリ配信・課金</a:t>
            </a:r>
          </a:p>
          <a:p>
            <a:r>
              <a:rPr lang="ja-JP" altLang="en-US" sz="1000" dirty="0" smtClean="0">
                <a:solidFill>
                  <a:srgbClr val="FFFFFF"/>
                </a:solidFill>
                <a:latin typeface="ＭＳ Ｐゴシック"/>
                <a:cs typeface="ＭＳ Ｐゴシック"/>
              </a:rPr>
              <a:t>配信サービス、インターネット越し顧客接点</a:t>
            </a:r>
            <a:endParaRPr lang="en-US" altLang="ja-JP" sz="1000" dirty="0" smtClean="0">
              <a:solidFill>
                <a:srgbClr val="FFFFFF"/>
              </a:solidFill>
              <a:latin typeface="ＭＳ Ｐゴシック"/>
              <a:cs typeface="ＭＳ Ｐゴシック"/>
            </a:endParaRPr>
          </a:p>
        </p:txBody>
      </p:sp>
      <p:sp>
        <p:nvSpPr>
          <p:cNvPr id="29" name="角丸四角形 28"/>
          <p:cNvSpPr/>
          <p:nvPr/>
        </p:nvSpPr>
        <p:spPr>
          <a:xfrm>
            <a:off x="457199" y="5717941"/>
            <a:ext cx="2554089" cy="600599"/>
          </a:xfrm>
          <a:prstGeom prst="roundRect">
            <a:avLst/>
          </a:prstGeom>
          <a:solidFill>
            <a:srgbClr val="0000FF">
              <a:alpha val="67000"/>
            </a:srgbClr>
          </a:solidFill>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r>
              <a:rPr lang="ja-JP" altLang="en-US" sz="1400" dirty="0" smtClean="0">
                <a:solidFill>
                  <a:srgbClr val="FFFFFF"/>
                </a:solidFill>
                <a:latin typeface="ＭＳ Ｐゴシック"/>
                <a:cs typeface="ＭＳ Ｐゴシック"/>
              </a:rPr>
              <a:t>災害対策・バックアップ</a:t>
            </a:r>
          </a:p>
          <a:p>
            <a:r>
              <a:rPr lang="ja-JP" altLang="en-US" sz="1000" dirty="0" smtClean="0">
                <a:solidFill>
                  <a:srgbClr val="FFFFFF"/>
                </a:solidFill>
                <a:latin typeface="ＭＳ Ｐゴシック"/>
                <a:cs typeface="ＭＳ Ｐゴシック"/>
              </a:rPr>
              <a:t>グローバル拠点と可用性の高さ</a:t>
            </a:r>
          </a:p>
        </p:txBody>
      </p:sp>
      <p:sp>
        <p:nvSpPr>
          <p:cNvPr id="30" name="角丸四角形 29"/>
          <p:cNvSpPr/>
          <p:nvPr/>
        </p:nvSpPr>
        <p:spPr>
          <a:xfrm>
            <a:off x="6143449" y="5117342"/>
            <a:ext cx="2554089" cy="589856"/>
          </a:xfrm>
          <a:prstGeom prst="roundRect">
            <a:avLst/>
          </a:prstGeom>
          <a:solidFill>
            <a:srgbClr val="660066">
              <a:alpha val="67000"/>
            </a:srgbClr>
          </a:solidFill>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rgbClr val="FFFFFF"/>
                </a:solidFill>
                <a:latin typeface="ＭＳ Ｐゴシック"/>
                <a:cs typeface="ＭＳ Ｐゴシック"/>
              </a:rPr>
              <a:t>会計処理</a:t>
            </a:r>
            <a:endParaRPr lang="en-US" altLang="ja-JP" sz="1200" dirty="0" smtClean="0">
              <a:solidFill>
                <a:srgbClr val="FFFFFF"/>
              </a:solidFill>
              <a:latin typeface="ＭＳ Ｐゴシック"/>
              <a:cs typeface="ＭＳ Ｐゴシック"/>
            </a:endParaRPr>
          </a:p>
          <a:p>
            <a:pPr algn="ctr"/>
            <a:r>
              <a:rPr lang="ja-JP" altLang="en-US" sz="1200" dirty="0">
                <a:solidFill>
                  <a:srgbClr val="FFFFFF"/>
                </a:solidFill>
                <a:latin typeface="ＭＳ Ｐゴシック"/>
                <a:cs typeface="ＭＳ Ｐゴシック"/>
              </a:rPr>
              <a:t>他のバックオフィス</a:t>
            </a:r>
            <a:r>
              <a:rPr lang="ja-JP" altLang="en-US" sz="1200" dirty="0" smtClean="0">
                <a:solidFill>
                  <a:srgbClr val="FFFFFF"/>
                </a:solidFill>
                <a:latin typeface="ＭＳ Ｐゴシック"/>
                <a:cs typeface="ＭＳ Ｐゴシック"/>
              </a:rPr>
              <a:t>業務</a:t>
            </a:r>
            <a:endParaRPr lang="en-US" altLang="ja-JP" sz="1200" dirty="0">
              <a:solidFill>
                <a:srgbClr val="FFFFFF"/>
              </a:solidFill>
              <a:latin typeface="ＭＳ Ｐゴシック"/>
              <a:cs typeface="ＭＳ Ｐゴシック"/>
            </a:endParaRPr>
          </a:p>
        </p:txBody>
      </p:sp>
      <p:sp>
        <p:nvSpPr>
          <p:cNvPr id="31" name="角丸四角形 30"/>
          <p:cNvSpPr/>
          <p:nvPr/>
        </p:nvSpPr>
        <p:spPr>
          <a:xfrm>
            <a:off x="6143447" y="5707198"/>
            <a:ext cx="2554089" cy="589856"/>
          </a:xfrm>
          <a:prstGeom prst="roundRect">
            <a:avLst/>
          </a:prstGeom>
          <a:solidFill>
            <a:srgbClr val="660066">
              <a:alpha val="67000"/>
            </a:srgbClr>
          </a:solidFill>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rgbClr val="FFFFFF"/>
                </a:solidFill>
                <a:latin typeface="ＭＳ Ｐゴシック"/>
                <a:cs typeface="ＭＳ Ｐゴシック"/>
              </a:rPr>
              <a:t>本番業務</a:t>
            </a:r>
            <a:endParaRPr lang="en-US" altLang="ja-JP" sz="1200" dirty="0">
              <a:solidFill>
                <a:srgbClr val="FFFFFF"/>
              </a:solidFill>
              <a:latin typeface="ＭＳ Ｐゴシック"/>
              <a:cs typeface="ＭＳ Ｐゴシック"/>
            </a:endParaRPr>
          </a:p>
        </p:txBody>
      </p:sp>
      <p:sp>
        <p:nvSpPr>
          <p:cNvPr id="39" name="角丸四角形 38"/>
          <p:cNvSpPr/>
          <p:nvPr/>
        </p:nvSpPr>
        <p:spPr>
          <a:xfrm>
            <a:off x="457201" y="1041294"/>
            <a:ext cx="2554089" cy="346836"/>
          </a:xfrm>
          <a:prstGeom prst="roundRect">
            <a:avLst/>
          </a:prstGeom>
          <a:solidFill>
            <a:srgbClr val="0000FF">
              <a:alpha val="67000"/>
            </a:srgbClr>
          </a:solidFill>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srgbClr val="FFFFFF"/>
                </a:solidFill>
                <a:latin typeface="ＭＳ Ｐゴシック"/>
                <a:cs typeface="ＭＳ Ｐゴシック"/>
              </a:rPr>
              <a:t>パブリック・クラウド</a:t>
            </a:r>
            <a:endParaRPr lang="ja-JP" altLang="en-US" dirty="0">
              <a:solidFill>
                <a:srgbClr val="FFFFFF"/>
              </a:solidFill>
              <a:latin typeface="ＭＳ Ｐゴシック"/>
              <a:cs typeface="ＭＳ Ｐゴシック"/>
            </a:endParaRPr>
          </a:p>
        </p:txBody>
      </p:sp>
      <p:sp>
        <p:nvSpPr>
          <p:cNvPr id="40" name="角丸四角形 39"/>
          <p:cNvSpPr/>
          <p:nvPr/>
        </p:nvSpPr>
        <p:spPr>
          <a:xfrm>
            <a:off x="6143447" y="1049313"/>
            <a:ext cx="2554089" cy="340632"/>
          </a:xfrm>
          <a:prstGeom prst="roundRect">
            <a:avLst/>
          </a:prstGeom>
          <a:solidFill>
            <a:srgbClr val="660066">
              <a:alpha val="67000"/>
            </a:srgbClr>
          </a:solidFill>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srgbClr val="FFFFFF"/>
                </a:solidFill>
                <a:latin typeface="ＭＳ Ｐゴシック"/>
                <a:cs typeface="ＭＳ Ｐゴシック"/>
              </a:rPr>
              <a:t>プライベート・クラウド</a:t>
            </a:r>
            <a:endParaRPr lang="ja-JP" altLang="en-US" dirty="0">
              <a:solidFill>
                <a:srgbClr val="FFFFFF"/>
              </a:solidFill>
              <a:latin typeface="ＭＳ Ｐゴシック"/>
              <a:cs typeface="ＭＳ Ｐゴシック"/>
            </a:endParaRPr>
          </a:p>
        </p:txBody>
      </p:sp>
      <p:sp>
        <p:nvSpPr>
          <p:cNvPr id="42" name="左右矢印 41"/>
          <p:cNvSpPr/>
          <p:nvPr/>
        </p:nvSpPr>
        <p:spPr>
          <a:xfrm>
            <a:off x="3011288" y="1041294"/>
            <a:ext cx="3132159" cy="346836"/>
          </a:xfrm>
          <a:prstGeom prst="leftRightArrow">
            <a:avLst>
              <a:gd name="adj1" fmla="val 100000"/>
              <a:gd name="adj2" fmla="val 47176"/>
            </a:avLst>
          </a:prstGeom>
          <a:solidFill>
            <a:srgbClr val="FF66FF"/>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ＭＳ Ｐゴシック"/>
                <a:ea typeface="ＭＳ Ｐゴシック"/>
                <a:cs typeface="ＭＳ Ｐゴシック"/>
              </a:rPr>
              <a:t>ハイブリッド・クラウド</a:t>
            </a:r>
            <a:endParaRPr kumimoji="1" lang="ja-JP" altLang="en-US"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308314080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図形グループ 28"/>
          <p:cNvGrpSpPr/>
          <p:nvPr/>
        </p:nvGrpSpPr>
        <p:grpSpPr>
          <a:xfrm>
            <a:off x="5108974" y="3458302"/>
            <a:ext cx="3670338" cy="1725404"/>
            <a:chOff x="5097077" y="2733040"/>
            <a:chExt cx="3670338" cy="1725404"/>
          </a:xfrm>
        </p:grpSpPr>
        <p:sp>
          <p:nvSpPr>
            <p:cNvPr id="12" name="角丸四角形 11"/>
            <p:cNvSpPr/>
            <p:nvPr/>
          </p:nvSpPr>
          <p:spPr>
            <a:xfrm>
              <a:off x="5464843" y="3009782"/>
              <a:ext cx="2936919" cy="813632"/>
            </a:xfrm>
            <a:prstGeom prst="roundRect">
              <a:avLst/>
            </a:prstGeom>
            <a:solidFill>
              <a:srgbClr val="3366FF"/>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effectLst/>
                  <a:latin typeface="ＭＳ Ｐゴシック"/>
                  <a:ea typeface="ＭＳ Ｐゴシック"/>
                  <a:cs typeface="ＭＳ Ｐゴシック"/>
                </a:rPr>
                <a:t>経費精算サービス</a:t>
              </a:r>
              <a:endParaRPr lang="en-US" altLang="ja-JP" sz="2000" dirty="0">
                <a:solidFill>
                  <a:srgbClr val="FFFFFF"/>
                </a:solidFill>
                <a:latin typeface="ＭＳ Ｐゴシック"/>
                <a:ea typeface="ＭＳ Ｐゴシック"/>
                <a:cs typeface="ＭＳ Ｐゴシック"/>
              </a:endParaRPr>
            </a:p>
            <a:p>
              <a:pPr algn="ctr"/>
              <a:r>
                <a:rPr lang="ja-JP" altLang="en-US" sz="1600" dirty="0" smtClean="0">
                  <a:solidFill>
                    <a:srgbClr val="FFFFFF"/>
                  </a:solidFill>
                  <a:latin typeface="ＭＳ Ｐゴシック"/>
                  <a:ea typeface="ＭＳ Ｐゴシック"/>
                  <a:cs typeface="ＭＳ Ｐゴシック"/>
                </a:rPr>
                <a:t>インターネット越しに経費精算</a:t>
              </a:r>
              <a:endParaRPr kumimoji="1" lang="ja-JP" altLang="en-US" sz="1600" dirty="0">
                <a:solidFill>
                  <a:srgbClr val="FFFFFF"/>
                </a:solidFill>
                <a:effectLst/>
                <a:latin typeface="ＭＳ Ｐゴシック"/>
                <a:ea typeface="ＭＳ Ｐゴシック"/>
                <a:cs typeface="ＭＳ Ｐゴシック"/>
              </a:endParaRPr>
            </a:p>
          </p:txBody>
        </p:sp>
        <p:grpSp>
          <p:nvGrpSpPr>
            <p:cNvPr id="10" name="図形グループ 9"/>
            <p:cNvGrpSpPr/>
            <p:nvPr/>
          </p:nvGrpSpPr>
          <p:grpSpPr>
            <a:xfrm>
              <a:off x="5097077" y="2733040"/>
              <a:ext cx="3670338" cy="1725404"/>
              <a:chOff x="3276600" y="2743200"/>
              <a:chExt cx="5486400" cy="1725404"/>
            </a:xfrm>
          </p:grpSpPr>
          <p:sp>
            <p:nvSpPr>
              <p:cNvPr id="11" name="角丸四角形 10"/>
              <p:cNvSpPr/>
              <p:nvPr/>
            </p:nvSpPr>
            <p:spPr bwMode="auto">
              <a:xfrm>
                <a:off x="3276600" y="2743200"/>
                <a:ext cx="5486400" cy="1725404"/>
              </a:xfrm>
              <a:prstGeom prst="roundRect">
                <a:avLst>
                  <a:gd name="adj" fmla="val 0"/>
                </a:avLst>
              </a:prstGeom>
              <a:solidFill>
                <a:srgbClr val="33CC33"/>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ＤＦＰ太丸ゴシック体"/>
                  <a:ea typeface="ＤＦＰ太丸ゴシック体"/>
                  <a:cs typeface="ＤＦＰ太丸ゴシック体"/>
                </a:endParaRPr>
              </a:p>
            </p:txBody>
          </p:sp>
          <p:sp>
            <p:nvSpPr>
              <p:cNvPr id="13" name="テキスト ボックス 12"/>
              <p:cNvSpPr txBox="1"/>
              <p:nvPr/>
            </p:nvSpPr>
            <p:spPr>
              <a:xfrm>
                <a:off x="4799061" y="3944100"/>
                <a:ext cx="2492989" cy="369332"/>
              </a:xfrm>
              <a:prstGeom prst="rect">
                <a:avLst/>
              </a:prstGeom>
              <a:noFill/>
            </p:spPr>
            <p:txBody>
              <a:bodyPr wrap="none" rtlCol="0">
                <a:spAutoFit/>
              </a:bodyPr>
              <a:lstStyle/>
              <a:p>
                <a:pPr algn="ctr"/>
                <a:r>
                  <a:rPr kumimoji="1" lang="ja-JP" altLang="en-US" sz="1800" dirty="0" smtClean="0">
                    <a:solidFill>
                      <a:srgbClr val="FFFFFF"/>
                    </a:solidFill>
                    <a:latin typeface="ＤＦＰ太丸ゴシック体"/>
                    <a:ea typeface="ＤＦＰ太丸ゴシック体"/>
                    <a:cs typeface="ＤＦＰ太丸ゴシック体"/>
                  </a:rPr>
                  <a:t>パブリック・クラウド</a:t>
                </a:r>
                <a:endParaRPr kumimoji="1" lang="ja-JP" altLang="en-US" sz="1800" dirty="0">
                  <a:solidFill>
                    <a:srgbClr val="FFFFFF"/>
                  </a:solidFill>
                  <a:latin typeface="ＤＦＰ太丸ゴシック体"/>
                  <a:ea typeface="ＤＦＰ太丸ゴシック体"/>
                  <a:cs typeface="ＤＦＰ太丸ゴシック体"/>
                </a:endParaRPr>
              </a:p>
            </p:txBody>
          </p:sp>
        </p:grpSp>
      </p:grpSp>
      <p:sp>
        <p:nvSpPr>
          <p:cNvPr id="2" name="タイトル 1"/>
          <p:cNvSpPr>
            <a:spLocks noGrp="1"/>
          </p:cNvSpPr>
          <p:nvPr>
            <p:ph type="title"/>
          </p:nvPr>
        </p:nvSpPr>
        <p:spPr/>
        <p:txBody>
          <a:bodyPr/>
          <a:lstStyle/>
          <a:p>
            <a:r>
              <a:rPr lang="ja-JP" altLang="en-US" dirty="0"/>
              <a:t>ハイブリッド・クラウド</a:t>
            </a:r>
            <a:r>
              <a:rPr lang="ja-JP" altLang="en-US" dirty="0" smtClean="0"/>
              <a:t>（２）</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25</a:t>
            </a:fld>
            <a:endParaRPr kumimoji="1" lang="ja-JP" altLang="en-US"/>
          </a:p>
        </p:txBody>
      </p:sp>
      <p:grpSp>
        <p:nvGrpSpPr>
          <p:cNvPr id="18" name="図形グループ 17"/>
          <p:cNvGrpSpPr/>
          <p:nvPr/>
        </p:nvGrpSpPr>
        <p:grpSpPr>
          <a:xfrm>
            <a:off x="465318" y="3458302"/>
            <a:ext cx="3662015" cy="1725404"/>
            <a:chOff x="390688" y="2743200"/>
            <a:chExt cx="2747636" cy="2579132"/>
          </a:xfrm>
        </p:grpSpPr>
        <p:sp>
          <p:nvSpPr>
            <p:cNvPr id="19" name="角丸四角形 18"/>
            <p:cNvSpPr/>
            <p:nvPr/>
          </p:nvSpPr>
          <p:spPr bwMode="auto">
            <a:xfrm>
              <a:off x="390688" y="2743200"/>
              <a:ext cx="2723823" cy="2579132"/>
            </a:xfrm>
            <a:prstGeom prst="roundRect">
              <a:avLst>
                <a:gd name="adj" fmla="val 0"/>
              </a:avLst>
            </a:prstGeom>
            <a:solidFill>
              <a:schemeClr val="accent6">
                <a:lumMod val="20000"/>
                <a:lumOff val="80000"/>
              </a:schemeClr>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ＤＦＰ太丸ゴシック体"/>
                <a:ea typeface="ＤＦＰ太丸ゴシック体"/>
                <a:cs typeface="ＤＦＰ太丸ゴシック体"/>
              </a:endParaRPr>
            </a:p>
          </p:txBody>
        </p:sp>
        <p:sp>
          <p:nvSpPr>
            <p:cNvPr id="21" name="テキスト ボックス 20"/>
            <p:cNvSpPr txBox="1"/>
            <p:nvPr/>
          </p:nvSpPr>
          <p:spPr>
            <a:xfrm>
              <a:off x="414501" y="4567393"/>
              <a:ext cx="2723823" cy="369332"/>
            </a:xfrm>
            <a:prstGeom prst="rect">
              <a:avLst/>
            </a:prstGeom>
            <a:noFill/>
            <a:ln>
              <a:noFill/>
            </a:ln>
          </p:spPr>
          <p:txBody>
            <a:bodyPr wrap="none" rtlCol="0">
              <a:spAutoFit/>
            </a:bodyPr>
            <a:lstStyle/>
            <a:p>
              <a:pPr algn="ctr"/>
              <a:r>
                <a:rPr kumimoji="1" lang="ja-JP" altLang="en-US" sz="1800" dirty="0" smtClean="0">
                  <a:solidFill>
                    <a:srgbClr val="000090"/>
                  </a:solidFill>
                  <a:latin typeface="ＤＦＰ太丸ゴシック体"/>
                  <a:ea typeface="ＤＦＰ太丸ゴシック体"/>
                  <a:cs typeface="ＤＦＰ太丸ゴシック体"/>
                </a:rPr>
                <a:t>プライベート・クラウド</a:t>
              </a:r>
              <a:endParaRPr kumimoji="1" lang="ja-JP" altLang="en-US" sz="1800" dirty="0">
                <a:solidFill>
                  <a:srgbClr val="000090"/>
                </a:solidFill>
                <a:latin typeface="ＤＦＰ太丸ゴシック体"/>
                <a:ea typeface="ＤＦＰ太丸ゴシック体"/>
                <a:cs typeface="ＤＦＰ太丸ゴシック体"/>
              </a:endParaRPr>
            </a:p>
          </p:txBody>
        </p:sp>
      </p:grpSp>
      <p:sp>
        <p:nvSpPr>
          <p:cNvPr id="26" name="角丸四角形 25"/>
          <p:cNvSpPr/>
          <p:nvPr/>
        </p:nvSpPr>
        <p:spPr>
          <a:xfrm>
            <a:off x="824762" y="3735044"/>
            <a:ext cx="2936919" cy="813632"/>
          </a:xfrm>
          <a:prstGeom prst="roundRect">
            <a:avLst>
              <a:gd name="adj" fmla="val 0"/>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kumimoji="1" lang="en-US" altLang="ja-JP" sz="2000" dirty="0" smtClean="0">
                <a:solidFill>
                  <a:srgbClr val="FFFFFF"/>
                </a:solidFill>
                <a:effectLst/>
                <a:latin typeface="ＭＳ Ｐゴシック"/>
                <a:ea typeface="ＭＳ Ｐゴシック"/>
                <a:cs typeface="ＭＳ Ｐゴシック"/>
              </a:rPr>
              <a:t>ERP</a:t>
            </a:r>
          </a:p>
          <a:p>
            <a:pPr algn="ctr"/>
            <a:r>
              <a:rPr lang="ja-JP" altLang="en-US" sz="1200" dirty="0" smtClean="0">
                <a:solidFill>
                  <a:srgbClr val="FFFFFF"/>
                </a:solidFill>
                <a:latin typeface="ＭＳ Ｐゴシック"/>
                <a:ea typeface="ＭＳ Ｐゴシック"/>
                <a:cs typeface="ＭＳ Ｐゴシック"/>
              </a:rPr>
              <a:t>会計・小口請求処理</a:t>
            </a:r>
            <a:endParaRPr kumimoji="1" lang="ja-JP" altLang="en-US" sz="1200" dirty="0">
              <a:solidFill>
                <a:srgbClr val="FFFFFF"/>
              </a:solidFill>
              <a:effectLst/>
              <a:latin typeface="ＭＳ Ｐゴシック"/>
              <a:ea typeface="ＭＳ Ｐゴシック"/>
              <a:cs typeface="ＭＳ Ｐゴシック"/>
            </a:endParaRPr>
          </a:p>
        </p:txBody>
      </p:sp>
      <p:pic>
        <p:nvPicPr>
          <p:cNvPr id="28" name="Picture 7" descr="j0433941"/>
          <p:cNvPicPr>
            <a:picLocks noChangeAspect="1" noChangeArrowheads="1"/>
          </p:cNvPicPr>
          <p:nvPr/>
        </p:nvPicPr>
        <p:blipFill>
          <a:blip r:embed="rId2"/>
          <a:srcRect/>
          <a:stretch>
            <a:fillRect/>
          </a:stretch>
        </p:blipFill>
        <p:spPr bwMode="auto">
          <a:xfrm flipH="1">
            <a:off x="3318518" y="1893662"/>
            <a:ext cx="533400" cy="533400"/>
          </a:xfrm>
          <a:prstGeom prst="rect">
            <a:avLst/>
          </a:prstGeom>
          <a:noFill/>
          <a:ln w="9525">
            <a:noFill/>
            <a:miter lim="800000"/>
            <a:headEnd/>
            <a:tailEnd/>
          </a:ln>
        </p:spPr>
      </p:pic>
      <p:sp>
        <p:nvSpPr>
          <p:cNvPr id="32" name="角丸四角形 31"/>
          <p:cNvSpPr/>
          <p:nvPr/>
        </p:nvSpPr>
        <p:spPr>
          <a:xfrm>
            <a:off x="5476740" y="3735044"/>
            <a:ext cx="2936919" cy="813632"/>
          </a:xfrm>
          <a:prstGeom prst="roundRect">
            <a:avLst>
              <a:gd name="adj" fmla="val 0"/>
            </a:avLst>
          </a:prstGeom>
          <a:solidFill>
            <a:srgbClr val="3366FF"/>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dirty="0" smtClean="0">
                <a:solidFill>
                  <a:srgbClr val="FFFFFF"/>
                </a:solidFill>
                <a:latin typeface="ＭＳ Ｐゴシック"/>
                <a:ea typeface="ＭＳ Ｐゴシック"/>
                <a:cs typeface="ＭＳ Ｐゴシック"/>
              </a:rPr>
              <a:t>経費精算サービス</a:t>
            </a:r>
            <a:endParaRPr lang="en-US" altLang="ja-JP" sz="1600" dirty="0" smtClean="0">
              <a:solidFill>
                <a:srgbClr val="FFFFFF"/>
              </a:solidFill>
              <a:latin typeface="ＭＳ Ｐゴシック"/>
              <a:ea typeface="ＭＳ Ｐゴシック"/>
              <a:cs typeface="ＭＳ Ｐゴシック"/>
            </a:endParaRPr>
          </a:p>
          <a:p>
            <a:pPr algn="ctr"/>
            <a:r>
              <a:rPr lang="ja-JP" altLang="en-US" sz="1200" dirty="0" smtClean="0">
                <a:solidFill>
                  <a:srgbClr val="FFFFFF"/>
                </a:solidFill>
                <a:latin typeface="ＭＳ Ｐゴシック"/>
                <a:ea typeface="ＭＳ Ｐゴシック"/>
                <a:cs typeface="ＭＳ Ｐゴシック"/>
              </a:rPr>
              <a:t>交通費やその他経費の精算手続き</a:t>
            </a:r>
            <a:endParaRPr lang="en-US" altLang="ja-JP" sz="1200" dirty="0" smtClean="0">
              <a:solidFill>
                <a:srgbClr val="FFFFFF"/>
              </a:solidFill>
              <a:latin typeface="ＭＳ Ｐゴシック"/>
              <a:ea typeface="ＭＳ Ｐゴシック"/>
              <a:cs typeface="ＭＳ Ｐゴシック"/>
            </a:endParaRPr>
          </a:p>
        </p:txBody>
      </p:sp>
      <p:sp>
        <p:nvSpPr>
          <p:cNvPr id="5" name="角丸四角形 4"/>
          <p:cNvSpPr/>
          <p:nvPr/>
        </p:nvSpPr>
        <p:spPr bwMode="auto">
          <a:xfrm>
            <a:off x="5223133" y="2109836"/>
            <a:ext cx="1500541" cy="293414"/>
          </a:xfrm>
          <a:prstGeom prst="roundRect">
            <a:avLst>
              <a:gd name="adj" fmla="val 50000"/>
            </a:avLst>
          </a:prstGeom>
          <a:gradFill flip="none" rotWithShape="1">
            <a:gsLst>
              <a:gs pos="0">
                <a:srgbClr val="92D050"/>
              </a:gs>
              <a:gs pos="100000">
                <a:srgbClr val="00B050"/>
              </a:gs>
            </a:gsLst>
            <a:path path="shape">
              <a:fillToRect l="50000" t="50000" r="50000" b="50000"/>
            </a:path>
            <a:tileRect/>
          </a:gradFill>
          <a:ln>
            <a:headEnd type="none" w="med" len="med"/>
            <a:tailEnd type="none" w="med" len="med"/>
          </a:ln>
        </p:spPr>
        <p:style>
          <a:lnRef idx="0">
            <a:schemeClr val="accent2"/>
          </a:lnRef>
          <a:fillRef idx="1003">
            <a:schemeClr val="lt1"/>
          </a:fillRef>
          <a:effectRef idx="3">
            <a:schemeClr val="accent2"/>
          </a:effectRef>
          <a:fontRef idx="minor">
            <a:schemeClr val="lt1"/>
          </a:fontRef>
        </p:style>
        <p:txBody>
          <a:bodyPr anchor="ctr"/>
          <a:lstStyle/>
          <a:p>
            <a:pPr algn="ctr">
              <a:spcBef>
                <a:spcPts val="0"/>
              </a:spcBef>
              <a:defRPr/>
            </a:pPr>
            <a:r>
              <a:rPr kumimoji="0" lang="en-US" altLang="ja-JP" sz="1200" dirty="0">
                <a:solidFill>
                  <a:srgbClr val="FFFFFF"/>
                </a:solidFill>
                <a:latin typeface="ＤＦＰ太丸ゴシック体"/>
                <a:ea typeface="ＤＦＰ太丸ゴシック体"/>
                <a:cs typeface="ＤＦＰ太丸ゴシック体"/>
              </a:rPr>
              <a:t>LAN</a:t>
            </a:r>
            <a:endParaRPr kumimoji="0" lang="ja-JP" altLang="en-US" sz="1200" dirty="0">
              <a:solidFill>
                <a:srgbClr val="FFFFFF"/>
              </a:solidFill>
              <a:latin typeface="ＤＦＰ太丸ゴシック体"/>
              <a:ea typeface="ＤＦＰ太丸ゴシック体"/>
              <a:cs typeface="ＤＦＰ太丸ゴシック体"/>
            </a:endParaRPr>
          </a:p>
        </p:txBody>
      </p:sp>
      <p:pic>
        <p:nvPicPr>
          <p:cNvPr id="6" name="Picture 7" descr="j0433941"/>
          <p:cNvPicPr>
            <a:picLocks noChangeAspect="1" noChangeArrowheads="1"/>
          </p:cNvPicPr>
          <p:nvPr/>
        </p:nvPicPr>
        <p:blipFill>
          <a:blip r:embed="rId2"/>
          <a:srcRect/>
          <a:stretch>
            <a:fillRect/>
          </a:stretch>
        </p:blipFill>
        <p:spPr bwMode="auto">
          <a:xfrm>
            <a:off x="5265775" y="1675929"/>
            <a:ext cx="533400" cy="534988"/>
          </a:xfrm>
          <a:prstGeom prst="rect">
            <a:avLst/>
          </a:prstGeom>
          <a:noFill/>
          <a:ln w="9525">
            <a:noFill/>
            <a:miter lim="800000"/>
            <a:headEnd/>
            <a:tailEnd/>
          </a:ln>
        </p:spPr>
      </p:pic>
      <p:pic>
        <p:nvPicPr>
          <p:cNvPr id="7" name="Picture 7" descr="j0433941"/>
          <p:cNvPicPr>
            <a:picLocks noChangeAspect="1" noChangeArrowheads="1"/>
          </p:cNvPicPr>
          <p:nvPr/>
        </p:nvPicPr>
        <p:blipFill>
          <a:blip r:embed="rId2"/>
          <a:srcRect/>
          <a:stretch>
            <a:fillRect/>
          </a:stretch>
        </p:blipFill>
        <p:spPr bwMode="auto">
          <a:xfrm>
            <a:off x="5746788" y="1677517"/>
            <a:ext cx="533400" cy="533400"/>
          </a:xfrm>
          <a:prstGeom prst="rect">
            <a:avLst/>
          </a:prstGeom>
          <a:noFill/>
          <a:ln w="9525">
            <a:noFill/>
            <a:miter lim="800000"/>
            <a:headEnd/>
            <a:tailEnd/>
          </a:ln>
        </p:spPr>
      </p:pic>
      <p:pic>
        <p:nvPicPr>
          <p:cNvPr id="8" name="Picture 7" descr="j0433941"/>
          <p:cNvPicPr>
            <a:picLocks noChangeAspect="1" noChangeArrowheads="1"/>
          </p:cNvPicPr>
          <p:nvPr/>
        </p:nvPicPr>
        <p:blipFill>
          <a:blip r:embed="rId2"/>
          <a:srcRect/>
          <a:stretch>
            <a:fillRect/>
          </a:stretch>
        </p:blipFill>
        <p:spPr bwMode="auto">
          <a:xfrm>
            <a:off x="6256375" y="1677517"/>
            <a:ext cx="533400" cy="533400"/>
          </a:xfrm>
          <a:prstGeom prst="rect">
            <a:avLst/>
          </a:prstGeom>
          <a:noFill/>
          <a:ln w="9525">
            <a:noFill/>
            <a:miter lim="800000"/>
            <a:headEnd/>
            <a:tailEnd/>
          </a:ln>
        </p:spPr>
      </p:pic>
      <p:pic>
        <p:nvPicPr>
          <p:cNvPr id="14" name="図 13" descr="MC90043488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948650" y="1832405"/>
            <a:ext cx="570845" cy="570845"/>
          </a:xfrm>
          <a:prstGeom prst="rect">
            <a:avLst/>
          </a:prstGeom>
        </p:spPr>
      </p:pic>
      <p:pic>
        <p:nvPicPr>
          <p:cNvPr id="15" name="図 10"/>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77245" y="1991147"/>
            <a:ext cx="257396" cy="41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図 32" descr="MC900439829.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86673" y="1939199"/>
            <a:ext cx="399839" cy="399839"/>
          </a:xfrm>
          <a:prstGeom prst="rect">
            <a:avLst/>
          </a:prstGeom>
        </p:spPr>
      </p:pic>
      <p:sp>
        <p:nvSpPr>
          <p:cNvPr id="35" name="上下矢印 34"/>
          <p:cNvSpPr/>
          <p:nvPr/>
        </p:nvSpPr>
        <p:spPr bwMode="auto">
          <a:xfrm>
            <a:off x="3387994" y="2421565"/>
            <a:ext cx="363802" cy="1331794"/>
          </a:xfrm>
          <a:prstGeom prst="upDownArrow">
            <a:avLst/>
          </a:prstGeom>
          <a:ln>
            <a:headEnd type="none" w="med" len="med"/>
            <a:tailEnd type="none" w="med" len="med"/>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ＤＦＰ太丸ゴシック体"/>
              <a:ea typeface="ＤＦＰ太丸ゴシック体"/>
              <a:cs typeface="ＤＦＰ太丸ゴシック体"/>
            </a:endParaRPr>
          </a:p>
        </p:txBody>
      </p:sp>
      <p:sp>
        <p:nvSpPr>
          <p:cNvPr id="36" name="テキスト ボックス 35"/>
          <p:cNvSpPr txBox="1"/>
          <p:nvPr/>
        </p:nvSpPr>
        <p:spPr>
          <a:xfrm>
            <a:off x="3184564" y="1716602"/>
            <a:ext cx="800219" cy="276999"/>
          </a:xfrm>
          <a:prstGeom prst="rect">
            <a:avLst/>
          </a:prstGeom>
          <a:noFill/>
        </p:spPr>
        <p:txBody>
          <a:bodyPr wrap="none" rtlCol="0">
            <a:spAutoFit/>
          </a:bodyPr>
          <a:lstStyle/>
          <a:p>
            <a:r>
              <a:rPr kumimoji="1" lang="ja-JP" altLang="en-US" sz="1200" dirty="0" smtClean="0">
                <a:solidFill>
                  <a:srgbClr val="0000FF"/>
                </a:solidFill>
              </a:rPr>
              <a:t>経理担当</a:t>
            </a:r>
            <a:endParaRPr kumimoji="1" lang="ja-JP" altLang="en-US" sz="1200" dirty="0">
              <a:solidFill>
                <a:srgbClr val="0000FF"/>
              </a:solidFill>
            </a:endParaRPr>
          </a:p>
        </p:txBody>
      </p:sp>
      <p:sp>
        <p:nvSpPr>
          <p:cNvPr id="37" name="左矢印 36"/>
          <p:cNvSpPr/>
          <p:nvPr/>
        </p:nvSpPr>
        <p:spPr>
          <a:xfrm>
            <a:off x="3761681" y="3940105"/>
            <a:ext cx="1614741" cy="416738"/>
          </a:xfrm>
          <a:prstGeom prst="leftArrow">
            <a:avLst/>
          </a:prstGeom>
          <a:solidFill>
            <a:srgbClr val="33ACBD"/>
          </a:solidFill>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r"/>
            <a:endParaRPr kumimoji="1" lang="ja-JP" altLang="en-US" sz="2400" dirty="0">
              <a:solidFill>
                <a:srgbClr val="FFFFFF"/>
              </a:solidFill>
              <a:effectLst/>
              <a:latin typeface="Arial"/>
              <a:ea typeface="HGP創英角ｺﾞｼｯｸUB" pitchFamily="50" charset="-128"/>
              <a:cs typeface="Arial"/>
            </a:endParaRPr>
          </a:p>
        </p:txBody>
      </p:sp>
      <p:sp>
        <p:nvSpPr>
          <p:cNvPr id="38" name="角丸四角形 37"/>
          <p:cNvSpPr/>
          <p:nvPr/>
        </p:nvSpPr>
        <p:spPr>
          <a:xfrm>
            <a:off x="2082300" y="1826908"/>
            <a:ext cx="1055961" cy="594657"/>
          </a:xfrm>
          <a:prstGeom prst="roundRect">
            <a:avLst>
              <a:gd name="adj" fmla="val 0"/>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effectLst/>
                <a:latin typeface="ＭＳ Ｐゴシック"/>
                <a:ea typeface="ＭＳ Ｐゴシック"/>
                <a:cs typeface="ＭＳ Ｐゴシック"/>
              </a:rPr>
              <a:t>カード会社</a:t>
            </a:r>
            <a:endParaRPr kumimoji="1" lang="ja-JP" altLang="en-US" sz="1200" dirty="0">
              <a:solidFill>
                <a:srgbClr val="FFFFFF"/>
              </a:solidFill>
              <a:effectLst/>
              <a:latin typeface="ＭＳ Ｐゴシック"/>
              <a:ea typeface="ＭＳ Ｐゴシック"/>
              <a:cs typeface="ＭＳ Ｐゴシック"/>
            </a:endParaRPr>
          </a:p>
        </p:txBody>
      </p:sp>
      <p:sp>
        <p:nvSpPr>
          <p:cNvPr id="39" name="角丸四角形 38"/>
          <p:cNvSpPr/>
          <p:nvPr/>
        </p:nvSpPr>
        <p:spPr>
          <a:xfrm>
            <a:off x="824762" y="1846204"/>
            <a:ext cx="1055961" cy="594657"/>
          </a:xfrm>
          <a:prstGeom prst="roundRect">
            <a:avLst>
              <a:gd name="adj" fmla="val 0"/>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effectLst/>
                <a:latin typeface="ＭＳ Ｐゴシック"/>
                <a:ea typeface="ＭＳ Ｐゴシック"/>
                <a:cs typeface="ＭＳ Ｐゴシック"/>
              </a:rPr>
              <a:t>銀行</a:t>
            </a:r>
            <a:endParaRPr kumimoji="1" lang="en-US" altLang="ja-JP" sz="1200" dirty="0" smtClean="0">
              <a:solidFill>
                <a:srgbClr val="FFFFFF"/>
              </a:solidFill>
              <a:effectLst/>
              <a:latin typeface="ＭＳ Ｐゴシック"/>
              <a:ea typeface="ＭＳ Ｐゴシック"/>
              <a:cs typeface="ＭＳ Ｐゴシック"/>
            </a:endParaRPr>
          </a:p>
          <a:p>
            <a:pPr algn="ctr"/>
            <a:r>
              <a:rPr lang="ja-JP" altLang="en-US" sz="800" dirty="0" smtClean="0">
                <a:solidFill>
                  <a:srgbClr val="FFFFFF"/>
                </a:solidFill>
                <a:latin typeface="ＭＳ Ｐゴシック"/>
                <a:ea typeface="ＭＳ Ｐゴシック"/>
                <a:cs typeface="ＭＳ Ｐゴシック"/>
              </a:rPr>
              <a:t>（個人口座）</a:t>
            </a:r>
            <a:endParaRPr kumimoji="1" lang="ja-JP" altLang="en-US" sz="800" dirty="0">
              <a:solidFill>
                <a:srgbClr val="FFFFFF"/>
              </a:solidFill>
              <a:effectLst/>
              <a:latin typeface="ＭＳ Ｐゴシック"/>
              <a:ea typeface="ＭＳ Ｐゴシック"/>
              <a:cs typeface="ＭＳ Ｐゴシック"/>
            </a:endParaRPr>
          </a:p>
        </p:txBody>
      </p:sp>
      <p:sp>
        <p:nvSpPr>
          <p:cNvPr id="41" name="下矢印 40"/>
          <p:cNvSpPr/>
          <p:nvPr/>
        </p:nvSpPr>
        <p:spPr>
          <a:xfrm>
            <a:off x="2440825" y="2440861"/>
            <a:ext cx="343964" cy="1312498"/>
          </a:xfrm>
          <a:prstGeom prst="downArrow">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defTabSz="914400" fontAlgn="base">
              <a:spcBef>
                <a:spcPct val="20000"/>
              </a:spcBef>
              <a:spcAft>
                <a:spcPct val="0"/>
              </a:spcAft>
            </a:pPr>
            <a:endParaRPr kumimoji="0" lang="ja-JP" altLang="en-US" sz="1200" dirty="0">
              <a:solidFill>
                <a:srgbClr val="484848"/>
              </a:solidFill>
              <a:latin typeface="ＤＦＰ太丸ゴシック体"/>
              <a:ea typeface="ＤＦＰ太丸ゴシック体"/>
              <a:cs typeface="ＤＦＰ太丸ゴシック体"/>
            </a:endParaRPr>
          </a:p>
        </p:txBody>
      </p:sp>
      <p:sp>
        <p:nvSpPr>
          <p:cNvPr id="42" name="下矢印 41"/>
          <p:cNvSpPr/>
          <p:nvPr/>
        </p:nvSpPr>
        <p:spPr>
          <a:xfrm flipV="1">
            <a:off x="1184032" y="2440861"/>
            <a:ext cx="343964" cy="1312498"/>
          </a:xfrm>
          <a:prstGeom prst="downArrow">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defTabSz="914400" fontAlgn="base">
              <a:spcBef>
                <a:spcPct val="20000"/>
              </a:spcBef>
              <a:spcAft>
                <a:spcPct val="0"/>
              </a:spcAft>
            </a:pPr>
            <a:endParaRPr kumimoji="0" lang="ja-JP" altLang="en-US" sz="1200" dirty="0">
              <a:solidFill>
                <a:srgbClr val="484848"/>
              </a:solidFill>
              <a:latin typeface="ＤＦＰ太丸ゴシック体"/>
              <a:ea typeface="ＤＦＰ太丸ゴシック体"/>
              <a:cs typeface="ＤＦＰ太丸ゴシック体"/>
            </a:endParaRPr>
          </a:p>
        </p:txBody>
      </p:sp>
      <p:sp>
        <p:nvSpPr>
          <p:cNvPr id="43" name="下矢印 42"/>
          <p:cNvSpPr/>
          <p:nvPr/>
        </p:nvSpPr>
        <p:spPr>
          <a:xfrm>
            <a:off x="5799175" y="2401432"/>
            <a:ext cx="343964" cy="1312498"/>
          </a:xfrm>
          <a:prstGeom prst="downArrow">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defTabSz="914400" fontAlgn="base">
              <a:spcBef>
                <a:spcPct val="20000"/>
              </a:spcBef>
              <a:spcAft>
                <a:spcPct val="0"/>
              </a:spcAft>
            </a:pPr>
            <a:endParaRPr kumimoji="0" lang="ja-JP" altLang="en-US" sz="1200" dirty="0">
              <a:solidFill>
                <a:srgbClr val="484848"/>
              </a:solidFill>
              <a:latin typeface="ＤＦＰ太丸ゴシック体"/>
              <a:ea typeface="ＤＦＰ太丸ゴシック体"/>
              <a:cs typeface="ＤＦＰ太丸ゴシック体"/>
            </a:endParaRPr>
          </a:p>
        </p:txBody>
      </p:sp>
      <p:sp>
        <p:nvSpPr>
          <p:cNvPr id="44" name="下矢印 43"/>
          <p:cNvSpPr/>
          <p:nvPr/>
        </p:nvSpPr>
        <p:spPr>
          <a:xfrm>
            <a:off x="7862659" y="2403250"/>
            <a:ext cx="343964" cy="1312498"/>
          </a:xfrm>
          <a:prstGeom prst="downArrow">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defTabSz="914400" fontAlgn="base">
              <a:spcBef>
                <a:spcPct val="20000"/>
              </a:spcBef>
              <a:spcAft>
                <a:spcPct val="0"/>
              </a:spcAft>
            </a:pPr>
            <a:endParaRPr kumimoji="0" lang="ja-JP" altLang="en-US" sz="1200" dirty="0">
              <a:solidFill>
                <a:srgbClr val="484848"/>
              </a:solidFill>
              <a:latin typeface="ＤＦＰ太丸ゴシック体"/>
              <a:ea typeface="ＤＦＰ太丸ゴシック体"/>
              <a:cs typeface="ＤＦＰ太丸ゴシック体"/>
            </a:endParaRPr>
          </a:p>
        </p:txBody>
      </p:sp>
      <p:sp>
        <p:nvSpPr>
          <p:cNvPr id="9" name="角丸四角形 8"/>
          <p:cNvSpPr/>
          <p:nvPr/>
        </p:nvSpPr>
        <p:spPr bwMode="auto">
          <a:xfrm>
            <a:off x="5214811" y="2706462"/>
            <a:ext cx="3564502" cy="381000"/>
          </a:xfrm>
          <a:prstGeom prst="roundRect">
            <a:avLst>
              <a:gd name="adj" fmla="val 50000"/>
            </a:avLst>
          </a:prstGeom>
          <a:solidFill>
            <a:srgbClr val="80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rgbClr val="FFFFFF"/>
                </a:solidFill>
                <a:effectLst/>
                <a:latin typeface="ＤＦＰ太丸ゴシック体"/>
                <a:ea typeface="ＤＦＰ太丸ゴシック体"/>
                <a:cs typeface="ＤＦＰ太丸ゴシック体"/>
              </a:rPr>
              <a:t>インターネット</a:t>
            </a:r>
          </a:p>
        </p:txBody>
      </p:sp>
    </p:spTree>
    <p:extLst>
      <p:ext uri="{BB962C8B-B14F-4D97-AF65-F5344CB8AC3E}">
        <p14:creationId xmlns:p14="http://schemas.microsoft.com/office/powerpoint/2010/main" val="82085249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2400" y="152400"/>
            <a:ext cx="8991600" cy="533400"/>
          </a:xfrm>
        </p:spPr>
        <p:txBody>
          <a:bodyPr/>
          <a:lstStyle/>
          <a:p>
            <a:r>
              <a:rPr kumimoji="1" lang="ja-JP" altLang="en-US" sz="2800" dirty="0" smtClean="0"/>
              <a:t>ハイブリッド・クラウド</a:t>
            </a:r>
            <a:r>
              <a:rPr lang="ja-JP" altLang="en-US" dirty="0" smtClean="0"/>
              <a:t>（３）</a:t>
            </a:r>
            <a:endParaRPr kumimoji="1" lang="ja-JP" altLang="en-US" sz="2800" dirty="0"/>
          </a:p>
        </p:txBody>
      </p:sp>
      <p:sp>
        <p:nvSpPr>
          <p:cNvPr id="16" name="角丸四角形 15"/>
          <p:cNvSpPr/>
          <p:nvPr/>
        </p:nvSpPr>
        <p:spPr bwMode="auto">
          <a:xfrm>
            <a:off x="533400" y="990600"/>
            <a:ext cx="3657600" cy="4648200"/>
          </a:xfrm>
          <a:prstGeom prst="roundRect">
            <a:avLst>
              <a:gd name="adj" fmla="val 5100"/>
            </a:avLst>
          </a:prstGeom>
          <a:solidFill>
            <a:srgbClr val="FFFFCC"/>
          </a:solidFill>
          <a:ln w="38100" cap="flat" cmpd="sng" algn="ctr">
            <a:solidFill>
              <a:srgbClr val="4168A7"/>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ＤＦＰ太丸ゴシック体"/>
              <a:ea typeface="ＤＦＰ太丸ゴシック体"/>
              <a:cs typeface="ＤＦＰ太丸ゴシック体"/>
            </a:endParaRPr>
          </a:p>
        </p:txBody>
      </p:sp>
      <p:sp>
        <p:nvSpPr>
          <p:cNvPr id="17" name="正方形/長方形 16"/>
          <p:cNvSpPr/>
          <p:nvPr/>
        </p:nvSpPr>
        <p:spPr bwMode="auto">
          <a:xfrm>
            <a:off x="838200" y="1613848"/>
            <a:ext cx="3048000" cy="1333500"/>
          </a:xfrm>
          <a:prstGeom prst="rect">
            <a:avLst/>
          </a:prstGeom>
          <a:solidFill>
            <a:srgbClr val="92D050"/>
          </a:solidFill>
          <a:ln w="38100" cap="flat" cmpd="sng" algn="ctr">
            <a:solidFill>
              <a:srgbClr val="4168A7"/>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ＤＦＰ太丸ゴシック体"/>
              <a:ea typeface="ＤＦＰ太丸ゴシック体"/>
              <a:cs typeface="ＤＦＰ太丸ゴシック体"/>
            </a:endParaRPr>
          </a:p>
        </p:txBody>
      </p:sp>
      <p:sp>
        <p:nvSpPr>
          <p:cNvPr id="18" name="正方形/長方形 17"/>
          <p:cNvSpPr/>
          <p:nvPr/>
        </p:nvSpPr>
        <p:spPr bwMode="auto">
          <a:xfrm>
            <a:off x="838200" y="3962400"/>
            <a:ext cx="3048000" cy="1333500"/>
          </a:xfrm>
          <a:prstGeom prst="rect">
            <a:avLst/>
          </a:prstGeom>
          <a:solidFill>
            <a:schemeClr val="accent5">
              <a:lumMod val="90000"/>
            </a:schemeClr>
          </a:solidFill>
          <a:ln w="38100" cap="flat" cmpd="sng" algn="ctr">
            <a:solidFill>
              <a:srgbClr val="4168A7"/>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ＤＦＰ太丸ゴシック体"/>
              <a:ea typeface="ＤＦＰ太丸ゴシック体"/>
              <a:cs typeface="ＤＦＰ太丸ゴシック体"/>
            </a:endParaRPr>
          </a:p>
        </p:txBody>
      </p:sp>
      <p:sp>
        <p:nvSpPr>
          <p:cNvPr id="22" name="テキスト ボックス 21"/>
          <p:cNvSpPr txBox="1"/>
          <p:nvPr/>
        </p:nvSpPr>
        <p:spPr>
          <a:xfrm>
            <a:off x="868604" y="1066800"/>
            <a:ext cx="3005951" cy="400110"/>
          </a:xfrm>
          <a:prstGeom prst="rect">
            <a:avLst/>
          </a:prstGeom>
          <a:noFill/>
        </p:spPr>
        <p:txBody>
          <a:bodyPr wrap="none" rtlCol="0">
            <a:spAutoFit/>
          </a:bodyPr>
          <a:lstStyle/>
          <a:p>
            <a:pPr algn="ctr"/>
            <a:r>
              <a:rPr lang="ja-JP" altLang="en-US" sz="2000" dirty="0" smtClean="0">
                <a:latin typeface="ＤＦＰ太丸ゴシック体"/>
                <a:ea typeface="ＤＦＰ太丸ゴシック体"/>
                <a:cs typeface="ＤＦＰ太丸ゴシック体"/>
              </a:rPr>
              <a:t>同一のアーキテクチャー</a:t>
            </a:r>
            <a:endParaRPr kumimoji="1" lang="ja-JP" altLang="en-US" sz="2000" dirty="0">
              <a:latin typeface="ＤＦＰ太丸ゴシック体"/>
              <a:ea typeface="ＤＦＰ太丸ゴシック体"/>
              <a:cs typeface="ＤＦＰ太丸ゴシック体"/>
            </a:endParaRPr>
          </a:p>
        </p:txBody>
      </p:sp>
      <p:sp>
        <p:nvSpPr>
          <p:cNvPr id="23" name="正方形/長方形 22"/>
          <p:cNvSpPr/>
          <p:nvPr/>
        </p:nvSpPr>
        <p:spPr bwMode="auto">
          <a:xfrm>
            <a:off x="955431" y="2280598"/>
            <a:ext cx="1295400" cy="432748"/>
          </a:xfrm>
          <a:prstGeom prst="rect">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ＤＦＰ太丸ゴシック体"/>
                <a:ea typeface="ＤＦＰ太丸ゴシック体"/>
                <a:cs typeface="ＤＦＰ太丸ゴシック体"/>
              </a:rPr>
              <a:t>リソース　Ａ</a:t>
            </a:r>
          </a:p>
        </p:txBody>
      </p:sp>
      <p:sp>
        <p:nvSpPr>
          <p:cNvPr id="24" name="正方形/長方形 23"/>
          <p:cNvSpPr/>
          <p:nvPr/>
        </p:nvSpPr>
        <p:spPr bwMode="auto">
          <a:xfrm>
            <a:off x="2438400" y="2280598"/>
            <a:ext cx="1295400" cy="432748"/>
          </a:xfrm>
          <a:prstGeom prst="rect">
            <a:avLst/>
          </a:prstGeom>
          <a:solidFill>
            <a:srgbClr val="FFC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ＤＦＰ太丸ゴシック体"/>
                <a:ea typeface="ＤＦＰ太丸ゴシック体"/>
                <a:cs typeface="ＤＦＰ太丸ゴシック体"/>
              </a:rPr>
              <a:t>リソース　Ｂ</a:t>
            </a:r>
          </a:p>
        </p:txBody>
      </p:sp>
      <p:sp>
        <p:nvSpPr>
          <p:cNvPr id="25" name="正方形/長方形 24"/>
          <p:cNvSpPr/>
          <p:nvPr/>
        </p:nvSpPr>
        <p:spPr bwMode="auto">
          <a:xfrm>
            <a:off x="955431" y="4629150"/>
            <a:ext cx="1295400" cy="432748"/>
          </a:xfrm>
          <a:prstGeom prst="rect">
            <a:avLst/>
          </a:prstGeom>
          <a:solidFill>
            <a:schemeClr val="accent2">
              <a:lumMod val="40000"/>
              <a:lumOff val="60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ＤＦＰ太丸ゴシック体"/>
                <a:ea typeface="ＤＦＰ太丸ゴシック体"/>
                <a:cs typeface="ＤＦＰ太丸ゴシック体"/>
              </a:rPr>
              <a:t>リソース　Ｃ</a:t>
            </a:r>
          </a:p>
        </p:txBody>
      </p:sp>
      <p:sp>
        <p:nvSpPr>
          <p:cNvPr id="26" name="テキスト ボックス 25"/>
          <p:cNvSpPr txBox="1"/>
          <p:nvPr/>
        </p:nvSpPr>
        <p:spPr>
          <a:xfrm>
            <a:off x="987465" y="1752600"/>
            <a:ext cx="2749471" cy="400110"/>
          </a:xfrm>
          <a:prstGeom prst="rect">
            <a:avLst/>
          </a:prstGeom>
          <a:noFill/>
        </p:spPr>
        <p:txBody>
          <a:bodyPr wrap="none" rtlCol="0">
            <a:spAutoFit/>
          </a:bodyPr>
          <a:lstStyle/>
          <a:p>
            <a:pPr algn="ctr"/>
            <a:r>
              <a:rPr kumimoji="1" lang="ja-JP" altLang="en-US" sz="2000" dirty="0" smtClean="0">
                <a:solidFill>
                  <a:schemeClr val="bg1"/>
                </a:solidFill>
                <a:latin typeface="ＤＦＰ太丸ゴシック体"/>
                <a:ea typeface="ＤＦＰ太丸ゴシック体"/>
                <a:cs typeface="ＤＦＰ太丸ゴシック体"/>
              </a:rPr>
              <a:t>パブリック・クラウド</a:t>
            </a:r>
            <a:endParaRPr kumimoji="1" lang="ja-JP" altLang="en-US" sz="2000" dirty="0">
              <a:solidFill>
                <a:schemeClr val="bg1"/>
              </a:solidFill>
              <a:latin typeface="ＤＦＰ太丸ゴシック体"/>
              <a:ea typeface="ＤＦＰ太丸ゴシック体"/>
              <a:cs typeface="ＤＦＰ太丸ゴシック体"/>
            </a:endParaRPr>
          </a:p>
        </p:txBody>
      </p:sp>
      <p:sp>
        <p:nvSpPr>
          <p:cNvPr id="27" name="テキスト ボックス 26"/>
          <p:cNvSpPr txBox="1"/>
          <p:nvPr/>
        </p:nvSpPr>
        <p:spPr>
          <a:xfrm>
            <a:off x="859225" y="4095690"/>
            <a:ext cx="3005951" cy="400110"/>
          </a:xfrm>
          <a:prstGeom prst="rect">
            <a:avLst/>
          </a:prstGeom>
          <a:noFill/>
        </p:spPr>
        <p:txBody>
          <a:bodyPr wrap="none" rtlCol="0">
            <a:spAutoFit/>
          </a:bodyPr>
          <a:lstStyle/>
          <a:p>
            <a:pPr algn="ctr"/>
            <a:r>
              <a:rPr kumimoji="1" lang="ja-JP" altLang="en-US" sz="2000" dirty="0" smtClean="0">
                <a:solidFill>
                  <a:schemeClr val="bg1"/>
                </a:solidFill>
                <a:latin typeface="ＤＦＰ太丸ゴシック体"/>
                <a:ea typeface="ＤＦＰ太丸ゴシック体"/>
                <a:cs typeface="ＤＦＰ太丸ゴシック体"/>
              </a:rPr>
              <a:t>プライベート・クラウド</a:t>
            </a:r>
            <a:endParaRPr kumimoji="1" lang="ja-JP" altLang="en-US" sz="2000" dirty="0">
              <a:solidFill>
                <a:schemeClr val="bg1"/>
              </a:solidFill>
              <a:latin typeface="ＤＦＰ太丸ゴシック体"/>
              <a:ea typeface="ＤＦＰ太丸ゴシック体"/>
              <a:cs typeface="ＤＦＰ太丸ゴシック体"/>
            </a:endParaRPr>
          </a:p>
        </p:txBody>
      </p:sp>
      <p:sp>
        <p:nvSpPr>
          <p:cNvPr id="32" name="角丸四角形 31"/>
          <p:cNvSpPr/>
          <p:nvPr/>
        </p:nvSpPr>
        <p:spPr bwMode="auto">
          <a:xfrm>
            <a:off x="533400" y="5791200"/>
            <a:ext cx="3657600" cy="628710"/>
          </a:xfrm>
          <a:prstGeom prst="roundRect">
            <a:avLst>
              <a:gd name="adj" fmla="val 50000"/>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400" b="0" i="0" u="none" strike="noStrike" cap="none" normalizeH="0" baseline="0" dirty="0" smtClean="0">
                <a:ln>
                  <a:noFill/>
                </a:ln>
                <a:solidFill>
                  <a:schemeClr val="bg1"/>
                </a:solidFill>
                <a:effectLst/>
                <a:latin typeface="ＤＦＰ太丸ゴシック体"/>
                <a:ea typeface="ＤＦＰ太丸ゴシック体"/>
                <a:cs typeface="ＤＦＰ太丸ゴシック体"/>
              </a:rPr>
              <a:t>クラウド基盤</a:t>
            </a:r>
          </a:p>
        </p:txBody>
      </p:sp>
      <p:sp>
        <p:nvSpPr>
          <p:cNvPr id="33" name="角丸四角形 32"/>
          <p:cNvSpPr/>
          <p:nvPr/>
        </p:nvSpPr>
        <p:spPr bwMode="auto">
          <a:xfrm>
            <a:off x="4756245" y="5791200"/>
            <a:ext cx="3930555" cy="628710"/>
          </a:xfrm>
          <a:prstGeom prst="roundRect">
            <a:avLst>
              <a:gd name="adj" fmla="val 50000"/>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400" b="0" i="0" u="none" strike="noStrike" cap="none" normalizeH="0" baseline="0" dirty="0" smtClean="0">
                <a:ln>
                  <a:noFill/>
                </a:ln>
                <a:solidFill>
                  <a:schemeClr val="bg1"/>
                </a:solidFill>
                <a:effectLst/>
                <a:latin typeface="ＤＦＰ太丸ゴシック体"/>
                <a:ea typeface="ＤＦＰ太丸ゴシック体"/>
                <a:cs typeface="ＤＦＰ太丸ゴシック体"/>
              </a:rPr>
              <a:t>仮想基板</a:t>
            </a:r>
          </a:p>
        </p:txBody>
      </p:sp>
      <p:grpSp>
        <p:nvGrpSpPr>
          <p:cNvPr id="39" name="グループ化 38"/>
          <p:cNvGrpSpPr/>
          <p:nvPr/>
        </p:nvGrpSpPr>
        <p:grpSpPr>
          <a:xfrm>
            <a:off x="834787" y="2826224"/>
            <a:ext cx="3048000" cy="1269466"/>
            <a:chOff x="987187" y="2826224"/>
            <a:chExt cx="3048000" cy="1269466"/>
          </a:xfrm>
        </p:grpSpPr>
        <p:sp>
          <p:nvSpPr>
            <p:cNvPr id="34" name="上下矢印 33"/>
            <p:cNvSpPr/>
            <p:nvPr/>
          </p:nvSpPr>
          <p:spPr bwMode="auto">
            <a:xfrm>
              <a:off x="2231977" y="2826224"/>
              <a:ext cx="565245" cy="1269466"/>
            </a:xfrm>
            <a:prstGeom prst="upDownArrow">
              <a:avLst/>
            </a:prstGeom>
            <a:solidFill>
              <a:srgbClr val="00B0F0"/>
            </a:solidFill>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ＤＦＰ太丸ゴシック体"/>
                <a:ea typeface="ＤＦＰ太丸ゴシック体"/>
                <a:cs typeface="ＤＦＰ太丸ゴシック体"/>
              </a:endParaRPr>
            </a:p>
          </p:txBody>
        </p:sp>
        <p:sp>
          <p:nvSpPr>
            <p:cNvPr id="19" name="正方形/長方形 18"/>
            <p:cNvSpPr/>
            <p:nvPr/>
          </p:nvSpPr>
          <p:spPr bwMode="auto">
            <a:xfrm>
              <a:off x="987187" y="3171825"/>
              <a:ext cx="3048000" cy="566098"/>
            </a:xfrm>
            <a:prstGeom prst="rect">
              <a:avLst/>
            </a:prstGeom>
            <a:solidFill>
              <a:srgbClr val="C0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chemeClr val="bg1"/>
                  </a:solidFill>
                  <a:effectLst/>
                  <a:latin typeface="ＤＦＰ太丸ゴシック体"/>
                  <a:ea typeface="ＤＦＰ太丸ゴシック体"/>
                  <a:cs typeface="ＤＦＰ太丸ゴシック体"/>
                </a:rPr>
                <a:t>セルフサービス・ポータル</a:t>
              </a:r>
            </a:p>
          </p:txBody>
        </p:sp>
      </p:grpSp>
      <p:pic>
        <p:nvPicPr>
          <p:cNvPr id="37" name="Picture 7" descr="j0433941"/>
          <p:cNvPicPr>
            <a:picLocks noChangeAspect="1" noChangeArrowheads="1"/>
          </p:cNvPicPr>
          <p:nvPr/>
        </p:nvPicPr>
        <p:blipFill>
          <a:blip r:embed="rId2"/>
          <a:srcRect/>
          <a:stretch>
            <a:fillRect/>
          </a:stretch>
        </p:blipFill>
        <p:spPr bwMode="auto">
          <a:xfrm flipH="1">
            <a:off x="6934200" y="4045424"/>
            <a:ext cx="1600200" cy="1600200"/>
          </a:xfrm>
          <a:prstGeom prst="rect">
            <a:avLst/>
          </a:prstGeom>
          <a:noFill/>
          <a:ln w="9525">
            <a:noFill/>
            <a:miter lim="800000"/>
            <a:headEnd/>
            <a:tailEnd/>
          </a:ln>
        </p:spPr>
      </p:pic>
      <p:grpSp>
        <p:nvGrpSpPr>
          <p:cNvPr id="40" name="グループ化 39"/>
          <p:cNvGrpSpPr/>
          <p:nvPr/>
        </p:nvGrpSpPr>
        <p:grpSpPr>
          <a:xfrm>
            <a:off x="3873690" y="1610436"/>
            <a:ext cx="2755710" cy="3685464"/>
            <a:chOff x="4026090" y="1610436"/>
            <a:chExt cx="2755710" cy="3685464"/>
          </a:xfrm>
        </p:grpSpPr>
        <p:sp>
          <p:nvSpPr>
            <p:cNvPr id="36" name="フリーフォーム 35"/>
            <p:cNvSpPr/>
            <p:nvPr/>
          </p:nvSpPr>
          <p:spPr bwMode="auto">
            <a:xfrm>
              <a:off x="4026090" y="1610436"/>
              <a:ext cx="1050877" cy="3684895"/>
            </a:xfrm>
            <a:custGeom>
              <a:avLst/>
              <a:gdLst>
                <a:gd name="connsiteX0" fmla="*/ 0 w 1050877"/>
                <a:gd name="connsiteY0" fmla="*/ 1555845 h 3684895"/>
                <a:gd name="connsiteX1" fmla="*/ 1050877 w 1050877"/>
                <a:gd name="connsiteY1" fmla="*/ 0 h 3684895"/>
                <a:gd name="connsiteX2" fmla="*/ 1037229 w 1050877"/>
                <a:gd name="connsiteY2" fmla="*/ 3684895 h 3684895"/>
                <a:gd name="connsiteX3" fmla="*/ 0 w 1050877"/>
                <a:gd name="connsiteY3" fmla="*/ 2142698 h 3684895"/>
                <a:gd name="connsiteX4" fmla="*/ 0 w 1050877"/>
                <a:gd name="connsiteY4" fmla="*/ 1555845 h 3684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0877" h="3684895">
                  <a:moveTo>
                    <a:pt x="0" y="1555845"/>
                  </a:moveTo>
                  <a:lnTo>
                    <a:pt x="1050877" y="0"/>
                  </a:lnTo>
                  <a:cubicBezTo>
                    <a:pt x="1046328" y="1228298"/>
                    <a:pt x="1041778" y="2456597"/>
                    <a:pt x="1037229" y="3684895"/>
                  </a:cubicBezTo>
                  <a:lnTo>
                    <a:pt x="0" y="2142698"/>
                  </a:lnTo>
                  <a:lnTo>
                    <a:pt x="0" y="1555845"/>
                  </a:lnTo>
                  <a:close/>
                </a:path>
              </a:pathLst>
            </a:custGeom>
            <a:gradFill flip="none" rotWithShape="1">
              <a:gsLst>
                <a:gs pos="0">
                  <a:srgbClr val="3366FF"/>
                </a:gs>
                <a:gs pos="3360">
                  <a:srgbClr val="3263FB"/>
                </a:gs>
                <a:gs pos="80000">
                  <a:schemeClr val="accent2">
                    <a:lumMod val="40000"/>
                    <a:lumOff val="60000"/>
                  </a:schemeClr>
                </a:gs>
                <a:gs pos="100000">
                  <a:schemeClr val="accent6">
                    <a:lumMod val="20000"/>
                    <a:lumOff val="80000"/>
                  </a:schemeClr>
                </a:gs>
              </a:gsLst>
              <a:lin ang="0" scaled="1"/>
              <a:tileRect/>
            </a:gra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ＤＦＰ太丸ゴシック体"/>
                <a:ea typeface="ＤＦＰ太丸ゴシック体"/>
                <a:cs typeface="ＤＦＰ太丸ゴシック体"/>
              </a:endParaRPr>
            </a:p>
          </p:txBody>
        </p:sp>
        <p:sp>
          <p:nvSpPr>
            <p:cNvPr id="21" name="正方形/長方形 20"/>
            <p:cNvSpPr/>
            <p:nvPr/>
          </p:nvSpPr>
          <p:spPr bwMode="auto">
            <a:xfrm>
              <a:off x="5061045" y="1613848"/>
              <a:ext cx="1720755" cy="3682052"/>
            </a:xfrm>
            <a:prstGeom prst="rect">
              <a:avLst/>
            </a:prstGeom>
            <a:solidFill>
              <a:srgbClr val="F6D92E"/>
            </a:solidFill>
            <a:ln w="38100" cap="flat" cmpd="sng" algn="ctr">
              <a:solidFill>
                <a:srgbClr val="4168A7"/>
              </a:solidFill>
              <a:prstDash val="sysDot"/>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ＤＦＰ太丸ゴシック体"/>
                <a:ea typeface="ＤＦＰ太丸ゴシック体"/>
                <a:cs typeface="ＤＦＰ太丸ゴシック体"/>
              </a:endParaRPr>
            </a:p>
          </p:txBody>
        </p:sp>
        <p:sp>
          <p:nvSpPr>
            <p:cNvPr id="28" name="正方形/長方形 27"/>
            <p:cNvSpPr/>
            <p:nvPr/>
          </p:nvSpPr>
          <p:spPr bwMode="auto">
            <a:xfrm>
              <a:off x="5273722" y="2514600"/>
              <a:ext cx="1295400" cy="432748"/>
            </a:xfrm>
            <a:prstGeom prst="rect">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ＤＦＰ太丸ゴシック体"/>
                  <a:ea typeface="ＤＦＰ太丸ゴシック体"/>
                  <a:cs typeface="ＤＦＰ太丸ゴシック体"/>
                </a:rPr>
                <a:t>リソース　Ａ</a:t>
              </a:r>
            </a:p>
          </p:txBody>
        </p:sp>
        <p:sp>
          <p:nvSpPr>
            <p:cNvPr id="29" name="正方形/長方形 28"/>
            <p:cNvSpPr/>
            <p:nvPr/>
          </p:nvSpPr>
          <p:spPr bwMode="auto">
            <a:xfrm>
              <a:off x="5273722" y="3238500"/>
              <a:ext cx="1295400" cy="432748"/>
            </a:xfrm>
            <a:prstGeom prst="rect">
              <a:avLst/>
            </a:prstGeom>
            <a:solidFill>
              <a:srgbClr val="FFC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ＤＦＰ太丸ゴシック体"/>
                  <a:ea typeface="ＤＦＰ太丸ゴシック体"/>
                  <a:cs typeface="ＤＦＰ太丸ゴシック体"/>
                </a:rPr>
                <a:t>リソース　Ｂ</a:t>
              </a:r>
            </a:p>
          </p:txBody>
        </p:sp>
        <p:sp>
          <p:nvSpPr>
            <p:cNvPr id="30" name="正方形/長方形 29"/>
            <p:cNvSpPr/>
            <p:nvPr/>
          </p:nvSpPr>
          <p:spPr bwMode="auto">
            <a:xfrm>
              <a:off x="5273722" y="3962400"/>
              <a:ext cx="1295400" cy="432748"/>
            </a:xfrm>
            <a:prstGeom prst="rect">
              <a:avLst/>
            </a:prstGeom>
            <a:solidFill>
              <a:schemeClr val="accent2">
                <a:lumMod val="40000"/>
                <a:lumOff val="60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ＤＦＰ太丸ゴシック体"/>
                  <a:ea typeface="ＤＦＰ太丸ゴシック体"/>
                  <a:cs typeface="ＤＦＰ太丸ゴシック体"/>
                </a:rPr>
                <a:t>リソース　Ｃ</a:t>
              </a:r>
            </a:p>
          </p:txBody>
        </p:sp>
        <p:sp>
          <p:nvSpPr>
            <p:cNvPr id="38" name="テキスト ボックス 37"/>
            <p:cNvSpPr txBox="1"/>
            <p:nvPr/>
          </p:nvSpPr>
          <p:spPr>
            <a:xfrm>
              <a:off x="5105400" y="1840468"/>
              <a:ext cx="1620957" cy="307777"/>
            </a:xfrm>
            <a:prstGeom prst="rect">
              <a:avLst/>
            </a:prstGeom>
            <a:noFill/>
          </p:spPr>
          <p:txBody>
            <a:bodyPr wrap="none" rtlCol="0">
              <a:spAutoFit/>
            </a:bodyPr>
            <a:lstStyle/>
            <a:p>
              <a:pPr algn="ctr"/>
              <a:r>
                <a:rPr kumimoji="1" lang="ja-JP" altLang="en-US" sz="1400" dirty="0" smtClean="0">
                  <a:solidFill>
                    <a:schemeClr val="bg1"/>
                  </a:solidFill>
                  <a:latin typeface="ＤＦＰ太丸ゴシック体"/>
                  <a:ea typeface="ＤＦＰ太丸ゴシック体"/>
                  <a:cs typeface="ＤＦＰ太丸ゴシック体"/>
                </a:rPr>
                <a:t>ユーザー・ビュー</a:t>
              </a:r>
              <a:endParaRPr kumimoji="1" lang="ja-JP" altLang="en-US" sz="1400" dirty="0">
                <a:solidFill>
                  <a:schemeClr val="bg1"/>
                </a:solidFill>
                <a:latin typeface="ＤＦＰ太丸ゴシック体"/>
                <a:ea typeface="ＤＦＰ太丸ゴシック体"/>
                <a:cs typeface="ＤＦＰ太丸ゴシック体"/>
              </a:endParaRPr>
            </a:p>
          </p:txBody>
        </p:sp>
      </p:grpSp>
      <p:sp>
        <p:nvSpPr>
          <p:cNvPr id="41" name="角丸四角形吹き出し 40"/>
          <p:cNvSpPr/>
          <p:nvPr/>
        </p:nvSpPr>
        <p:spPr bwMode="auto">
          <a:xfrm>
            <a:off x="6781800" y="1610436"/>
            <a:ext cx="1905000" cy="2095500"/>
          </a:xfrm>
          <a:prstGeom prst="wedgeRoundRectCallout">
            <a:avLst>
              <a:gd name="adj1" fmla="val -5259"/>
              <a:gd name="adj2" fmla="val 78131"/>
              <a:gd name="adj3" fmla="val 16667"/>
            </a:avLst>
          </a:prstGeom>
          <a:solidFill>
            <a:srgbClr val="33CC33"/>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latin typeface="ＤＦＰ太丸ゴシック体"/>
                <a:ea typeface="ＤＦＰ太丸ゴシック体"/>
                <a:cs typeface="ＤＦＰ太丸ゴシック体"/>
              </a:rPr>
              <a:t>パブリックと</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latin typeface="ＤＦＰ太丸ゴシック体"/>
                <a:ea typeface="ＤＦＰ太丸ゴシック体"/>
                <a:cs typeface="ＤＦＰ太丸ゴシック体"/>
              </a:rPr>
              <a:t>プライベートが</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latin typeface="ＤＦＰ太丸ゴシック体"/>
                <a:ea typeface="ＤＦＰ太丸ゴシック体"/>
                <a:cs typeface="ＤＦＰ太丸ゴシック体"/>
              </a:rPr>
              <a:t>ひとつの</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latin typeface="ＤＦＰ太丸ゴシック体"/>
                <a:ea typeface="ＤＦＰ太丸ゴシック体"/>
                <a:cs typeface="ＤＦＰ太丸ゴシック体"/>
              </a:rPr>
              <a:t>リソース</a:t>
            </a:r>
            <a:endParaRPr kumimoji="0" lang="en-US" altLang="ja-JP" sz="1600" b="0" i="0" u="none" strike="noStrike" cap="none" normalizeH="0" baseline="0" dirty="0" smtClean="0">
              <a:ln>
                <a:noFill/>
              </a:ln>
              <a:solidFill>
                <a:schemeClr val="bg1"/>
              </a:solidFill>
              <a:effectLst/>
              <a:latin typeface="ＤＦＰ太丸ゴシック体"/>
              <a:ea typeface="ＤＦＰ太丸ゴシック体"/>
              <a:cs typeface="ＤＦＰ太丸ゴシック体"/>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latin typeface="ＤＦＰ太丸ゴシック体"/>
                <a:ea typeface="ＤＦＰ太丸ゴシック体"/>
                <a:cs typeface="ＤＦＰ太丸ゴシック体"/>
              </a:rPr>
              <a:t>プール</a:t>
            </a:r>
          </a:p>
        </p:txBody>
      </p:sp>
      <p:grpSp>
        <p:nvGrpSpPr>
          <p:cNvPr id="45" name="グループ化 44"/>
          <p:cNvGrpSpPr/>
          <p:nvPr/>
        </p:nvGrpSpPr>
        <p:grpSpPr>
          <a:xfrm>
            <a:off x="3927712" y="990600"/>
            <a:ext cx="4797188" cy="483386"/>
            <a:chOff x="3737212" y="990600"/>
            <a:chExt cx="4797188" cy="483386"/>
          </a:xfrm>
        </p:grpSpPr>
        <p:sp>
          <p:nvSpPr>
            <p:cNvPr id="44" name="角丸四角形 43"/>
            <p:cNvSpPr/>
            <p:nvPr/>
          </p:nvSpPr>
          <p:spPr bwMode="auto">
            <a:xfrm>
              <a:off x="5562599" y="990600"/>
              <a:ext cx="2971801" cy="483386"/>
            </a:xfrm>
            <a:prstGeom prst="roundRect">
              <a:avLst>
                <a:gd name="adj" fmla="val 50000"/>
              </a:avLst>
            </a:prstGeom>
            <a:solidFill>
              <a:srgbClr val="FF99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800" b="0" i="0" u="none" strike="noStrike" cap="none" normalizeH="0" baseline="0" dirty="0" smtClean="0">
                  <a:ln>
                    <a:noFill/>
                  </a:ln>
                  <a:solidFill>
                    <a:schemeClr val="bg1"/>
                  </a:solidFill>
                  <a:effectLst/>
                  <a:latin typeface="ＤＦＰ太丸ゴシック体"/>
                  <a:ea typeface="ＤＦＰ太丸ゴシック体"/>
                  <a:cs typeface="ＤＦＰ太丸ゴシック体"/>
                </a:rPr>
                <a:t>標準化の主導権争い</a:t>
              </a:r>
            </a:p>
          </p:txBody>
        </p:sp>
        <p:sp>
          <p:nvSpPr>
            <p:cNvPr id="43" name="V 字形矢印 42"/>
            <p:cNvSpPr/>
            <p:nvPr/>
          </p:nvSpPr>
          <p:spPr bwMode="auto">
            <a:xfrm>
              <a:off x="3737212" y="996300"/>
              <a:ext cx="1905000" cy="433372"/>
            </a:xfrm>
            <a:prstGeom prst="notchedRightArrow">
              <a:avLst/>
            </a:prstGeom>
            <a:solidFill>
              <a:srgbClr val="FF99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ＤＦＰ太丸ゴシック体"/>
                <a:ea typeface="ＤＦＰ太丸ゴシック体"/>
                <a:cs typeface="ＤＦＰ太丸ゴシック体"/>
              </a:endParaRPr>
            </a:p>
          </p:txBody>
        </p:sp>
      </p:grpSp>
    </p:spTree>
    <p:extLst>
      <p:ext uri="{BB962C8B-B14F-4D97-AF65-F5344CB8AC3E}">
        <p14:creationId xmlns:p14="http://schemas.microsoft.com/office/powerpoint/2010/main" val="302001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outHorizontal)">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wipe(left)">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grpId="0" nodeType="clickEffect">
                                  <p:stCondLst>
                                    <p:cond delay="0"/>
                                  </p:stCondLst>
                                  <p:childTnLst>
                                    <p:animMotion origin="layout" path="M 3.33333E-6 -3.53377E-6 L -0.00417 0.34667 " pathEditMode="relative" rAng="0" ptsTypes="AA">
                                      <p:cBhvr>
                                        <p:cTn id="16" dur="2000" fill="hold"/>
                                        <p:tgtEl>
                                          <p:spTgt spid="24"/>
                                        </p:tgtEl>
                                        <p:attrNameLst>
                                          <p:attrName>ppt_x</p:attrName>
                                          <p:attrName>ppt_y</p:attrName>
                                        </p:attrNameLst>
                                      </p:cBhvr>
                                      <p:rCtr x="-208" y="17322"/>
                                    </p:animMotion>
                                  </p:childTnLst>
                                </p:cTn>
                              </p:par>
                            </p:childTnLst>
                          </p:cTn>
                        </p:par>
                      </p:childTnLst>
                    </p:cTn>
                  </p:par>
                  <p:par>
                    <p:cTn id="17" fill="hold">
                      <p:stCondLst>
                        <p:cond delay="indefinite"/>
                      </p:stCondLst>
                      <p:childTnLst>
                        <p:par>
                          <p:cTn id="18" fill="hold">
                            <p:stCondLst>
                              <p:cond delay="0"/>
                            </p:stCondLst>
                            <p:childTnLst>
                              <p:par>
                                <p:cTn id="19" presetID="56" presetClass="path" presetSubtype="0" accel="50000" decel="50000" fill="hold" grpId="0" nodeType="clickEffect">
                                  <p:stCondLst>
                                    <p:cond delay="0"/>
                                  </p:stCondLst>
                                  <p:childTnLst>
                                    <p:animMotion origin="layout" path="M -0.00416 -0.00254 L 0.16216 -0.34204 " pathEditMode="relative" rAng="0" ptsTypes="AA">
                                      <p:cBhvr>
                                        <p:cTn id="20" dur="2000" fill="hold"/>
                                        <p:tgtEl>
                                          <p:spTgt spid="25"/>
                                        </p:tgtEl>
                                        <p:attrNameLst>
                                          <p:attrName>ppt_x</p:attrName>
                                          <p:attrName>ppt_y</p:attrName>
                                        </p:attrNameLst>
                                      </p:cBhvr>
                                      <p:rCtr x="8316" y="-16975"/>
                                    </p:animMotion>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wipe(down)">
                                      <p:cBhvr>
                                        <p:cTn id="25" dur="500"/>
                                        <p:tgtEl>
                                          <p:spTgt spid="4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wipe(left)">
                                      <p:cBhvr>
                                        <p:cTn id="3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4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bwMode="auto">
          <a:xfrm>
            <a:off x="457200" y="1156950"/>
            <a:ext cx="4038600" cy="5181600"/>
          </a:xfrm>
          <a:prstGeom prst="roundRect">
            <a:avLst>
              <a:gd name="adj" fmla="val 6290"/>
            </a:avLst>
          </a:prstGeom>
          <a:solidFill>
            <a:schemeClr val="bg1"/>
          </a:solidFill>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54" name="角丸四角形 53"/>
          <p:cNvSpPr/>
          <p:nvPr/>
        </p:nvSpPr>
        <p:spPr bwMode="auto">
          <a:xfrm>
            <a:off x="4648200" y="1156950"/>
            <a:ext cx="4038600" cy="5181600"/>
          </a:xfrm>
          <a:prstGeom prst="roundRect">
            <a:avLst>
              <a:gd name="adj" fmla="val 6290"/>
            </a:avLst>
          </a:prstGeom>
          <a:solidFill>
            <a:schemeClr val="bg1"/>
          </a:solidFill>
          <a:ln w="38100" cap="flat" cmpd="sng" algn="ctr">
            <a:solidFill>
              <a:srgbClr val="127C5E"/>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Arial" charset="0"/>
              <a:ea typeface="HG丸ｺﾞｼｯｸM-PRO" pitchFamily="50" charset="-128"/>
            </a:endParaRPr>
          </a:p>
        </p:txBody>
      </p:sp>
      <p:sp>
        <p:nvSpPr>
          <p:cNvPr id="67" name="角丸四角形 66"/>
          <p:cNvSpPr/>
          <p:nvPr/>
        </p:nvSpPr>
        <p:spPr bwMode="auto">
          <a:xfrm>
            <a:off x="533400" y="1385550"/>
            <a:ext cx="3886200" cy="457200"/>
          </a:xfrm>
          <a:prstGeom prst="roundRect">
            <a:avLst>
              <a:gd name="adj" fmla="val 0"/>
            </a:avLst>
          </a:prstGeom>
          <a:solidFill>
            <a:srgbClr val="0000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8" name="角丸四角形 67"/>
          <p:cNvSpPr/>
          <p:nvPr/>
        </p:nvSpPr>
        <p:spPr bwMode="auto">
          <a:xfrm>
            <a:off x="4724400" y="1385550"/>
            <a:ext cx="3886200" cy="457200"/>
          </a:xfrm>
          <a:prstGeom prst="roundRect">
            <a:avLst>
              <a:gd name="adj" fmla="val 0"/>
            </a:avLst>
          </a:prstGeom>
          <a:solidFill>
            <a:srgbClr val="127C5E"/>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Arial" charset="0"/>
              <a:ea typeface="HG丸ｺﾞｼｯｸM-PRO" pitchFamily="50" charset="-128"/>
            </a:endParaRPr>
          </a:p>
        </p:txBody>
      </p:sp>
      <p:sp>
        <p:nvSpPr>
          <p:cNvPr id="760834" name="Rectangle 2"/>
          <p:cNvSpPr>
            <a:spLocks noGrp="1" noChangeArrowheads="1"/>
          </p:cNvSpPr>
          <p:nvPr>
            <p:ph type="title"/>
          </p:nvPr>
        </p:nvSpPr>
        <p:spPr>
          <a:xfrm>
            <a:off x="152400" y="152400"/>
            <a:ext cx="8229600" cy="533400"/>
          </a:xfrm>
        </p:spPr>
        <p:txBody>
          <a:bodyPr/>
          <a:lstStyle/>
          <a:p>
            <a:r>
              <a:rPr lang="ja-JP" altLang="en-US" dirty="0" smtClean="0">
                <a:ea typeface="ＭＳ Ｐゴシック" pitchFamily="50" charset="-128"/>
              </a:rPr>
              <a:t>ハイブリッドクラウド</a:t>
            </a:r>
            <a:r>
              <a:rPr lang="ja-JP" altLang="en-US" dirty="0" smtClean="0"/>
              <a:t>（４）／</a:t>
            </a:r>
            <a:r>
              <a:rPr lang="en-US" altLang="ja-JP" sz="2800" dirty="0" err="1" smtClean="0">
                <a:ea typeface="ＭＳ Ｐゴシック" pitchFamily="50" charset="-128"/>
              </a:rPr>
              <a:t>IaaS</a:t>
            </a:r>
            <a:r>
              <a:rPr lang="ja-JP" altLang="en-US" sz="2800" dirty="0" smtClean="0">
                <a:ea typeface="ＭＳ Ｐゴシック" pitchFamily="50" charset="-128"/>
              </a:rPr>
              <a:t>基盤</a:t>
            </a:r>
            <a:r>
              <a:rPr lang="ja-JP" altLang="en-US" dirty="0" smtClean="0">
                <a:ea typeface="ＭＳ Ｐゴシック" pitchFamily="50" charset="-128"/>
              </a:rPr>
              <a:t>（</a:t>
            </a:r>
            <a:r>
              <a:rPr lang="ja-JP" altLang="en-US" sz="2800" dirty="0" smtClean="0">
                <a:ea typeface="ＭＳ Ｐゴシック" pitchFamily="50" charset="-128"/>
              </a:rPr>
              <a:t>クラウド</a:t>
            </a:r>
            <a:r>
              <a:rPr lang="en-US" altLang="ja-JP" sz="2800" dirty="0" smtClean="0">
                <a:ea typeface="ＭＳ Ｐゴシック" pitchFamily="50" charset="-128"/>
              </a:rPr>
              <a:t>OS</a:t>
            </a:r>
            <a:r>
              <a:rPr lang="ja-JP" altLang="en-US" sz="2800" dirty="0" smtClean="0">
                <a:ea typeface="ＭＳ Ｐゴシック" pitchFamily="50" charset="-128"/>
              </a:rPr>
              <a:t>）</a:t>
            </a:r>
            <a:endParaRPr lang="ja-JP" altLang="en-US" sz="2800" dirty="0">
              <a:ea typeface="ＭＳ Ｐゴシック" pitchFamily="50" charset="-128"/>
            </a:endParaRPr>
          </a:p>
        </p:txBody>
      </p:sp>
      <p:sp>
        <p:nvSpPr>
          <p:cNvPr id="224" name="AutoShape 48"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AutoShape 50"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AutoShape 6" descr="data:image/jpeg;base64,/9j/4AAQSkZJRgABAQAAAQABAAD/2wCEAAkGBg8PDxUPEA8UEBUQEA8PEBQQDw8PEBAQFRAVFBUUFRUXHCYeFxkjGRQUHy8gJCcpLCwsFR4xNTAqNSYrLCkBCQoKDQwOFA8PFCkcFBwpKSkpKSkpKSkpKSkpKSkpKSkpKSkpKSkpKSkpKSkpKSkpKTUpKSksLCkpLCkpKSkpLP/AABEIAOEA4QMBIgACEQEDEQH/xAAcAAEAAgMBAQEAAAAAAAAAAAAAAgMEBQcGAQj/xABDEAABAwICBwQGBwcCBwAAAAABAAIDBBEhMQUGEkFRYXEHEyIyI0KBkaGxFFJTYnLB8AgzY4KS0eEVwiRDVGRzorL/xAAXAQEBAQEAAAAAAAAAAAAAAAAAAQID/8QAGBEBAQEBAQAAAAAAAAAAAAAAAAERMQL/2gAMAwEAAhEDEQA/AO4oiICIiAiIgIiICIiAiIgIiICIiAiIgIiICIiAiIgIiICIiAiIgIiICIiAiIgIiICIiAiIgIiICIiAiIgIvl19ugIl0QEREBERAREQEREBERAREQEREBERAREQERanT2tVHQN2qmdseFw3zSO/CweI+5Btl8uuR6d7dTi2ipeklQcOojb+bl4DTGu+lKy4lrJNl2bIj3MduFmWuOt1cTX6K0prJR0ovUVUUPAPlY1x6Nvc+wLyOk+27RMNxG6WpNsO6iIaTw2pNlcEMGNzmczvPU718MITE10/SX7QM5uKehYzg6aV0h/paGj4ry9f2waaluBUiEHdDDG0joXAleWLFEhXDWdUa5aUk82kao9KmVo9zSAsN2n67/rKjHP/AImfHr4sVSQq3IM6LW7Scfk0hVNtlaqnt7i6y3mje2XTVPYGqE4G6oiY+/LaADvivIuCrIUxXcdW/wBoamkIZX07qcmw7yEmaK/EtttNHTaXUtFaZp6uITU0zJmOydG4OF+B4HkV+OHMWboPWGr0fN31LM6F2F9k+F4v5XtODhyKiv2Oi572b9rkGlQKeYCCqA8l/Rz2GLoid+/YOPC66EgIiICIiAiIgIiICIiAiIgLB0vpuno4zLUStiaMtrNx4NaMXHkF5bXDtNgo9qGnAqJxgbH0UR++4eY/dHtIXH9K6SqKyUzVEpkccr5NHBrcmjkFZEtew1p7YKia8VC36OzLvXAGdw4gZM+J6LnkwfI4vkc57nG7nPcXOceZOJWUIbIWrWMsQQBfCxZDlU5VGO8KlyveqXKKqKqcrXKpyCtyrcrHKtyiq3KsqxyrKKiVBwUyolQVB7muDmktLSHNLSQ5pGRBGRX6I7IO1T/UWiiq3D6TG27Hmw+ksAxP/kAz4jHivzw4KVFWy08rJ4XlkkT2yMc3NrgbgqLH7WRaDUbWlmk6CKrbgXt2ZWj1Jm4PHS+I5ELfoCIiAiIgIiICItZp7T8NFEZZTxDGDzyOtk0fnkEGbWVkcMbpZXhjGNLnucbNaBvJXIdbu059VeGmlbBFiC7vo2zSjmb+BvIY8eC1+sGsFRXybcrrMHkjaT3bB09Y8ytUadu8D3Lc8s2sRlJhtAXHEWc33jBfDGvsujI77TR3TvrxHu3e8Z+1UNq3McI5yPFhHNYMa4/UkGTXcHZHkqibgqnBZEjCDYixHHBUPRFDwqXq96oegokVDldIqXKCpyrcpuVbkVW5VuVhVZUVByrKmVAoqJUCplQKgiVU4KwqpyK6/wDs66xmOpm0e4+Gdnfx8pI7BwHVhv8AyLvy/I3ZnWGHTNG8HOpZGej7sP8A9L9cqAiIgIiICItfpvTUVJEZZDyY0eZ7tzR/fcgr1g0/FRRd5JiTcRsB8UjuA4Didy5BpbSU1ZKZpnXJwAGDWN+q0bgsnS2kpauUzSm5ODWjysbua3l81ibC6SYxaxthQc1ZTmql4VGM9qxZ4Q4FrgCCLEHEELMeFjvCDVd3NCNlnpmDJj3WkYODJOHJ11AaSiJ2STE44bMzdi/R3lPvWwesWdrS0h4BbbHata3tUEJW2zWM9Y9JV7LgzxGBxDInuyY85AE4mM5Y5HJZEigx5FS4q2Qqh5RFblW5ScVW5RpEqsqblWSgg5QKkVAor4VAqRUCVBFxVRU3lVlRY3mojb6Vox/3lN8JWlfsNfkrsppTJpujAF9mcSHkGNLj8l+tUWiIiIIiIMbSFfHTxOlkNmsFzvJ4ADeSVyfTWlpKyUyyYAYRsvcMbw5niVttb9O/Spu7YfRREhtsnvyL/mB7960WytyMWqdhRLVe5qrcFpFLgsd4WU4LV1dd4jHEA9485JtHEOMjuP3RieQxRXyrqGRt2nuDRxPHgOJ5LXvqJn+SPux9aa4d7Ixj7yOip/1CmZJ4pmyy5bbnNaG33MF7MHTHiStxBTF+e/goNI9tQ3ESMk+6YtgHkHB1x1xWHGw1DRLJgwucGxA3xa6x7w78R5ei29U3YJucG3uei1ejf3O19rJLMBwa51m/Bt/aoI18e3G5p3tIHK2X5KHfl7GSHOSNjzbLatZ3/sCr5CsCkd6Ix3/cyOZ/I4l7D8Xe5B8eVS8qx5VDioIuKrJUnFQcUVBxUHFSKgUVAqJX0qJKgiSq3OUnFUuKD44qJQlZGjdHS1MzIIWF8kr2sY0ZlxPwG++4BRp1n9nTV4vqZq9w8MMfcR85JLFxHRot/Ou/rQ6j6qs0XQRUjMS0F0rvtJnYvd0vgOQC3yIIiIC0et+kjDSkNNnSnum8QCPEf6Qfet4vFa/S3kiZuax7/a5wH+34qzqV5ANQtVll8stsKiFBwVjyACSbAAkkmwAG8ledr6/v27R2hASGsa24lrXHANaMxEfe7kMyvldpTvAe7cWRA7JlaLvld9nTjedxfkN1zlgzUJLNh3oYxiIY3eI3zMj8yTvtjzW5iozH6SSxkI2QG22IGWsI4xuwzO/otTpCcC5JRNaeqpYg3ZbG1o4Bo+JzK2+qGkC2KSN1yIdkxk7muuAy/IjDkeS8xW6VLnCOMbbnGwA3lbGMviZ9EhIdM/0k7/Uiwtc8gMAOfNRVmkZjUymBp8I8VQ4bmk+QH6zlfKeAsAAABkABYD4L7BTMhZ3bMcdpzj5nvObnc/kqZHIKZHLW1D+7k7z1XDu5Ol/C72FZ0r1iS2Iscb4FQRkNiqXFQhcRdhxLBdp4x5D3Ze5CUV8JUCVIqBQRKgVIqBRUSq3KRKpe6+Sgi9yrKuZTud+sFkR0Q6k4ADeeGGaisNsd13/sN7O/o7P9TqWWllbama4YxwkYyW3Ofu+7+JYnZJ2WyMe6rr6eMRvi2I4J4mSSOu5rhI4OHo7bOG83xsM+0AIPqIiAiIgLxmvkHpIn8WPb7nA/7l7NaLXGhMlNtgXMR7z+W1nfA39isK5+VCR4aCSQAASSTYADMk8FJzha5NgBcndbitAXmvcCcKZpBaDgatwPmcPsgRgPW6LbCEsv0sd5JdtK3xNabg1RBwe4fZcG+tgThniaCnNVPJVv8sLjBTt3B1vG/qBYe08AthptxeREMvM7nwC09I40bnsePRSu7yN3qteRZzXcMRccboNlpOtDQSTkvAaU0q+d/dxgm5sAMyt3pUT1bu7gHhHnkOEbeV955BYtJQhjjBSHaeMJ6hwu2Lk3i7kpSMagoTE7u4rPqHDxvOLKdhzJPFb2lo2QM2W3JJ2nvd5pHcT+Q3KylpI4GbDBzcTi97vrOO8/JVyyIISvWHK9WSPWJK9EVyPWO5ylI5UuKiqp3WIf9U482nA/rkpPFjbgovFwRxBCix12NPFo94w/JRQqJX0qJKoiVW91lLE5e/crY6Xef8/4UViiNzlkMpQM8fl/lZMcRJDGNLi4gNa0FznOOQAGJK6rqR2JPltPpK8bcC2nabSO3+kcPIPujHmFB4HVfU2s0nJsU0V2tID5X3bDH+J3HkLnku76k9ldFo20rgKioFiZZGizD/CZ6nXE8162hoIqeNsUMbYmMAa1jGhrWjkAshFEREBERAREQF8c0EWIuCLEcQvqIONa6aAkZWfRXXFKW98bf84F9mwkjJoNyeOA3qsuAFgLW4CwA3WXWNOaIbVRGMgXsdgncf7H9ZLklZG6J5jdm0kbv1dblZsY74gX7STTta04A4Y3y9qpqalrGlziGgC5JNgAvOF8mkDe7o6YHMXD6mxyHBnE/oVE6mukrXGOB3dwtOzLMBa/FkQ3nnu+eVHFHEwRxt2GtyAzPEk7yeKtcWtaGNAa1o2WtaLADgFhzSoIyyLEkepSSLGe9REJXrFkepyOVDioqDiqyplQKCKqi8tuD3j43/NWuKqhbfaH3ycMzdoy9yihO4Yr62C+ePyHU71e2EDP3D8zvV9LSyTSNihjdI952WMY0uc48gEGOGAfr5L0WqeolbpR/oGbMYNnzSYRN5De88m+2y6FqV2IgbM+kztHMUzHeEZfvXjM/dbhzOS63T07I2CONrWNYA1rWNDWtaMgAMAFFx5jU3s4otFtDmN72a1nTyAF/MMGUY5DHiSvVoiKIiICIiAiIgIiICIvIa+62U9PA6HviJTbCM4tF7+IjLpmgnrvrHHFDJC2Uxy+DDZN3scLmztwtfHlZcTrNLtjmu3yvOIvgHcuvz6rImmrtK1Bgp2une5jnudtgHYaBjtONrYtHtsvW6P7D2zxU8jqp7Wvia6pa+LZlDiAdlgPltct8V8r45LW4z14g0z6t+3P4YWOIjiubzFpttv+7cZb/nsZZeGFsABgABkABkF7DXbUIUbGzUrXd01rWvBcXlhHrEncePE88PByy7irEr5NKsSR6nI9Yz3IiMjljPerJHLHe5QQe5VEqTioEoqJUCf87gOpUwwnn0yHU/kFa2IDPEjLgOg/M4qaKGwk45cyPkD8z7lYAG5e0nM9SvQatamVuknWp4vADZ8z/DCzHHxeseTbldo1Q7KKKg2ZZB9KnFj3krRsMd/DZk3qbnmFFcv1R7Ja2vtJKDSQnHakae9ePuRndzdYdV2vVjU2i0azYpogHEWfI7xTSfifw5Cw5LeIjQiIgIiICIiAiIgIiICIiDleu/awG3gor3PhMnrHd4Bu659Fq9VOy6prnCq0i50UbjtCK5E0u/xfUB/q6Zr2mpnZjTUFppbVFRn3jh4Iz/DacvxHHpkvaK6jTaO1QoaaUTwUzIntiELSwEAM6ZXO92Z4rcoiiovYCCCAQQQQRcEHcVy3Xjs0Lb1FG0luboxcuZzaPWbyzHMZdURB+XJ2OZmPbuWK+UL9Eaw6g0dbdxb3Uh9ePC5+8Miua6d7JauI7UYEzeLG7Trc24Eey61rGOcvkVJfwW8q9AOjOy4BhGYcxwI9hKxHUbW5m/SzR7h/dQa0Rk4fAYn27h7VYIAM/cL/ABOZWyo9HTTu7unhfKdzYmF3vtgPavf6sdik0tpK+Tum4HuYnAynk9+TPZc9FFc50ZoueqkEFNC6V5yaxuQ4k5NHM2C6zql2Jxx2l0g8TOGPcRk9yPxuzf0Fh1XRdDaDpqKMRU0LYm7w0YuPFzs3HmVnouK4KdkbQxjWsa0Wa1jQ1rRwAGACsREUREQEREBERAREQEREBERAREQEREBERAREQEREFc1Ox+D2Nd+Jod81jDQ1MMRTxDpDH/ZZqIIsjDRYAAcAAApIiAiIgIiICIiAiIgIiICIiAiIgIiICIiAiIgIiICIiAiIgIiICIiAiIgIiICIiAiIgIiICIiAiIgIiICIiAiIgIiICIiAiIgIiICIiAiIgIiICIiAiIgIiICIiAiIgIiICIiD/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7" name="図 6"/>
          <p:cNvPicPr>
            <a:picLocks noChangeAspect="1"/>
          </p:cNvPicPr>
          <p:nvPr/>
        </p:nvPicPr>
        <p:blipFill>
          <a:blip r:embed="rId3"/>
          <a:stretch>
            <a:fillRect/>
          </a:stretch>
        </p:blipFill>
        <p:spPr>
          <a:xfrm>
            <a:off x="914400" y="3193171"/>
            <a:ext cx="3224631" cy="1164179"/>
          </a:xfrm>
          <a:prstGeom prst="rect">
            <a:avLst/>
          </a:prstGeom>
        </p:spPr>
      </p:pic>
      <p:pic>
        <p:nvPicPr>
          <p:cNvPr id="10" name="図 9"/>
          <p:cNvPicPr>
            <a:picLocks noChangeAspect="1"/>
          </p:cNvPicPr>
          <p:nvPr/>
        </p:nvPicPr>
        <p:blipFill>
          <a:blip r:embed="rId4"/>
          <a:stretch>
            <a:fillRect/>
          </a:stretch>
        </p:blipFill>
        <p:spPr>
          <a:xfrm>
            <a:off x="838200" y="4128750"/>
            <a:ext cx="3276600" cy="2076262"/>
          </a:xfrm>
          <a:prstGeom prst="rect">
            <a:avLst/>
          </a:prstGeom>
        </p:spPr>
      </p:pic>
      <p:pic>
        <p:nvPicPr>
          <p:cNvPr id="14" name="図 13"/>
          <p:cNvPicPr>
            <a:picLocks noChangeAspect="1"/>
          </p:cNvPicPr>
          <p:nvPr/>
        </p:nvPicPr>
        <p:blipFill>
          <a:blip r:embed="rId5"/>
          <a:stretch>
            <a:fillRect/>
          </a:stretch>
        </p:blipFill>
        <p:spPr>
          <a:xfrm>
            <a:off x="5046133" y="2642850"/>
            <a:ext cx="3183467" cy="1790700"/>
          </a:xfrm>
          <a:prstGeom prst="rect">
            <a:avLst/>
          </a:prstGeom>
        </p:spPr>
      </p:pic>
      <p:grpSp>
        <p:nvGrpSpPr>
          <p:cNvPr id="3" name="図形グループ 2"/>
          <p:cNvGrpSpPr/>
          <p:nvPr/>
        </p:nvGrpSpPr>
        <p:grpSpPr>
          <a:xfrm>
            <a:off x="4958896" y="4496070"/>
            <a:ext cx="3499304" cy="1385280"/>
            <a:chOff x="4958896" y="4558320"/>
            <a:chExt cx="3499304" cy="1385280"/>
          </a:xfrm>
        </p:grpSpPr>
        <p:pic>
          <p:nvPicPr>
            <p:cNvPr id="15" name="図 14"/>
            <p:cNvPicPr>
              <a:picLocks noChangeAspect="1"/>
            </p:cNvPicPr>
            <p:nvPr/>
          </p:nvPicPr>
          <p:blipFill>
            <a:blip r:embed="rId6"/>
            <a:stretch>
              <a:fillRect/>
            </a:stretch>
          </p:blipFill>
          <p:spPr>
            <a:xfrm>
              <a:off x="5416096" y="4558320"/>
              <a:ext cx="2514600" cy="470880"/>
            </a:xfrm>
            <a:prstGeom prst="rect">
              <a:avLst/>
            </a:prstGeom>
          </p:spPr>
        </p:pic>
        <p:pic>
          <p:nvPicPr>
            <p:cNvPr id="16" name="図 15"/>
            <p:cNvPicPr>
              <a:picLocks noChangeAspect="1"/>
            </p:cNvPicPr>
            <p:nvPr/>
          </p:nvPicPr>
          <p:blipFill>
            <a:blip r:embed="rId7">
              <a:clrChange>
                <a:clrFrom>
                  <a:srgbClr val="FFFFFF"/>
                </a:clrFrom>
                <a:clrTo>
                  <a:srgbClr val="FFFFFF">
                    <a:alpha val="0"/>
                  </a:srgbClr>
                </a:clrTo>
              </a:clrChange>
            </a:blip>
            <a:stretch>
              <a:fillRect/>
            </a:stretch>
          </p:blipFill>
          <p:spPr>
            <a:xfrm>
              <a:off x="4958896" y="4572000"/>
              <a:ext cx="3499304" cy="1351455"/>
            </a:xfrm>
            <a:prstGeom prst="rect">
              <a:avLst/>
            </a:prstGeom>
          </p:spPr>
        </p:pic>
        <p:pic>
          <p:nvPicPr>
            <p:cNvPr id="17" name="図 16"/>
            <p:cNvPicPr>
              <a:picLocks noChangeAspect="1"/>
            </p:cNvPicPr>
            <p:nvPr/>
          </p:nvPicPr>
          <p:blipFill>
            <a:blip r:embed="rId8"/>
            <a:stretch>
              <a:fillRect/>
            </a:stretch>
          </p:blipFill>
          <p:spPr>
            <a:xfrm>
              <a:off x="5492296" y="5486400"/>
              <a:ext cx="2592416" cy="457200"/>
            </a:xfrm>
            <a:prstGeom prst="rect">
              <a:avLst/>
            </a:prstGeom>
          </p:spPr>
        </p:pic>
      </p:grpSp>
      <p:sp>
        <p:nvSpPr>
          <p:cNvPr id="26" name="テキスト ボックス 25"/>
          <p:cNvSpPr txBox="1"/>
          <p:nvPr/>
        </p:nvSpPr>
        <p:spPr>
          <a:xfrm>
            <a:off x="6938598" y="3726571"/>
            <a:ext cx="1155535" cy="461665"/>
          </a:xfrm>
          <a:prstGeom prst="rect">
            <a:avLst/>
          </a:prstGeom>
          <a:noFill/>
        </p:spPr>
        <p:txBody>
          <a:bodyPr wrap="none" rtlCol="0">
            <a:spAutoFit/>
          </a:bodyPr>
          <a:lstStyle/>
          <a:p>
            <a:r>
              <a:rPr kumimoji="1" lang="en-US" altLang="ja-JP" sz="2400" dirty="0" err="1" smtClean="0">
                <a:solidFill>
                  <a:schemeClr val="accent1">
                    <a:lumMod val="75000"/>
                  </a:schemeClr>
                </a:solidFill>
              </a:rPr>
              <a:t>vCloud</a:t>
            </a:r>
            <a:endParaRPr kumimoji="1" lang="ja-JP" altLang="en-US" sz="2400" dirty="0">
              <a:solidFill>
                <a:schemeClr val="accent1">
                  <a:lumMod val="75000"/>
                </a:schemeClr>
              </a:solidFill>
            </a:endParaRPr>
          </a:p>
        </p:txBody>
      </p:sp>
      <p:sp>
        <p:nvSpPr>
          <p:cNvPr id="30" name="テキスト ボックス 29"/>
          <p:cNvSpPr txBox="1"/>
          <p:nvPr/>
        </p:nvSpPr>
        <p:spPr>
          <a:xfrm>
            <a:off x="839092" y="1381085"/>
            <a:ext cx="3298349" cy="461665"/>
          </a:xfrm>
          <a:prstGeom prst="rect">
            <a:avLst/>
          </a:prstGeom>
          <a:noFill/>
        </p:spPr>
        <p:txBody>
          <a:bodyPr wrap="none" rtlCol="0">
            <a:spAutoFit/>
          </a:bodyPr>
          <a:lstStyle/>
          <a:p>
            <a:pPr algn="ctr"/>
            <a:r>
              <a:rPr kumimoji="1" lang="en-US" altLang="ja-JP" sz="2400" dirty="0" smtClean="0">
                <a:solidFill>
                  <a:schemeClr val="bg1"/>
                </a:solidFill>
              </a:rPr>
              <a:t>Open Source Software</a:t>
            </a:r>
            <a:endParaRPr kumimoji="1" lang="ja-JP" altLang="en-US" sz="2400" dirty="0">
              <a:solidFill>
                <a:schemeClr val="bg1"/>
              </a:solidFill>
            </a:endParaRPr>
          </a:p>
        </p:txBody>
      </p:sp>
      <p:sp>
        <p:nvSpPr>
          <p:cNvPr id="65" name="テキスト ボックス 64"/>
          <p:cNvSpPr txBox="1"/>
          <p:nvPr/>
        </p:nvSpPr>
        <p:spPr>
          <a:xfrm>
            <a:off x="5758126" y="1381085"/>
            <a:ext cx="1689886" cy="461665"/>
          </a:xfrm>
          <a:prstGeom prst="rect">
            <a:avLst/>
          </a:prstGeom>
          <a:noFill/>
        </p:spPr>
        <p:txBody>
          <a:bodyPr wrap="none" rtlCol="0">
            <a:spAutoFit/>
          </a:bodyPr>
          <a:lstStyle/>
          <a:p>
            <a:pPr algn="ctr"/>
            <a:r>
              <a:rPr kumimoji="1" lang="en-US" altLang="ja-JP" sz="2400" dirty="0" smtClean="0">
                <a:solidFill>
                  <a:schemeClr val="bg1"/>
                </a:solidFill>
              </a:rPr>
              <a:t>Proprietary</a:t>
            </a:r>
            <a:endParaRPr kumimoji="1" lang="ja-JP" altLang="en-US" sz="2400" dirty="0">
              <a:solidFill>
                <a:schemeClr val="bg1"/>
              </a:solidFill>
            </a:endParaRPr>
          </a:p>
        </p:txBody>
      </p:sp>
      <p:sp>
        <p:nvSpPr>
          <p:cNvPr id="31" name="テキスト ボックス 30"/>
          <p:cNvSpPr txBox="1"/>
          <p:nvPr/>
        </p:nvSpPr>
        <p:spPr>
          <a:xfrm>
            <a:off x="5486400" y="2376150"/>
            <a:ext cx="2265188" cy="400110"/>
          </a:xfrm>
          <a:prstGeom prst="rect">
            <a:avLst/>
          </a:prstGeom>
          <a:noFill/>
        </p:spPr>
        <p:txBody>
          <a:bodyPr wrap="none" rtlCol="0">
            <a:spAutoFit/>
          </a:bodyPr>
          <a:lstStyle/>
          <a:p>
            <a:pPr algn="ctr"/>
            <a:r>
              <a:rPr kumimoji="1" lang="ja-JP" altLang="en-US" sz="2000" dirty="0" smtClean="0">
                <a:solidFill>
                  <a:srgbClr val="127C5E"/>
                </a:solidFill>
              </a:rPr>
              <a:t>独自</a:t>
            </a:r>
            <a:r>
              <a:rPr kumimoji="1" lang="en-US" altLang="ja-JP" sz="2000" dirty="0" smtClean="0">
                <a:solidFill>
                  <a:srgbClr val="127C5E"/>
                </a:solidFill>
              </a:rPr>
              <a:t>API</a:t>
            </a:r>
            <a:r>
              <a:rPr kumimoji="1" lang="ja-JP" altLang="en-US" sz="2000" dirty="0" smtClean="0">
                <a:solidFill>
                  <a:srgbClr val="127C5E"/>
                </a:solidFill>
              </a:rPr>
              <a:t>・個別</a:t>
            </a:r>
            <a:r>
              <a:rPr kumimoji="1" lang="en-US" altLang="ja-JP" sz="2000" dirty="0" smtClean="0">
                <a:solidFill>
                  <a:srgbClr val="127C5E"/>
                </a:solidFill>
              </a:rPr>
              <a:t>VM</a:t>
            </a:r>
          </a:p>
        </p:txBody>
      </p:sp>
      <p:sp>
        <p:nvSpPr>
          <p:cNvPr id="69" name="テキスト ボックス 68"/>
          <p:cNvSpPr txBox="1"/>
          <p:nvPr/>
        </p:nvSpPr>
        <p:spPr>
          <a:xfrm>
            <a:off x="766505" y="2376150"/>
            <a:ext cx="3475381" cy="400110"/>
          </a:xfrm>
          <a:prstGeom prst="rect">
            <a:avLst/>
          </a:prstGeom>
          <a:noFill/>
        </p:spPr>
        <p:txBody>
          <a:bodyPr wrap="none" rtlCol="0">
            <a:spAutoFit/>
          </a:bodyPr>
          <a:lstStyle/>
          <a:p>
            <a:pPr algn="ctr"/>
            <a:r>
              <a:rPr kumimoji="1" lang="en-US" altLang="ja-JP" sz="2000" dirty="0" smtClean="0">
                <a:solidFill>
                  <a:srgbClr val="0000FF"/>
                </a:solidFill>
              </a:rPr>
              <a:t>Amazon</a:t>
            </a:r>
            <a:r>
              <a:rPr kumimoji="1" lang="ja-JP" altLang="en-US" sz="2000" dirty="0" smtClean="0">
                <a:solidFill>
                  <a:srgbClr val="0000FF"/>
                </a:solidFill>
              </a:rPr>
              <a:t>互換</a:t>
            </a:r>
            <a:r>
              <a:rPr kumimoji="1" lang="en-US" altLang="ja-JP" sz="2000" dirty="0" smtClean="0">
                <a:solidFill>
                  <a:srgbClr val="0000FF"/>
                </a:solidFill>
              </a:rPr>
              <a:t>API</a:t>
            </a:r>
            <a:r>
              <a:rPr kumimoji="1" lang="ja-JP" altLang="en-US" sz="2000" dirty="0" smtClean="0">
                <a:solidFill>
                  <a:srgbClr val="0000FF"/>
                </a:solidFill>
              </a:rPr>
              <a:t>・マルチ</a:t>
            </a:r>
            <a:r>
              <a:rPr kumimoji="1" lang="en-US" altLang="ja-JP" sz="2000" dirty="0" smtClean="0">
                <a:solidFill>
                  <a:srgbClr val="0000FF"/>
                </a:solidFill>
              </a:rPr>
              <a:t>VM</a:t>
            </a:r>
          </a:p>
        </p:txBody>
      </p:sp>
    </p:spTree>
    <p:extLst>
      <p:ext uri="{BB962C8B-B14F-4D97-AF65-F5344CB8AC3E}">
        <p14:creationId xmlns:p14="http://schemas.microsoft.com/office/powerpoint/2010/main" val="229233005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2400" y="152400"/>
            <a:ext cx="8991600" cy="533400"/>
          </a:xfrm>
        </p:spPr>
        <p:txBody>
          <a:bodyPr/>
          <a:lstStyle/>
          <a:p>
            <a:r>
              <a:rPr lang="ja-JP" altLang="en-US" dirty="0">
                <a:ea typeface="ＭＳ Ｐゴシック" pitchFamily="50" charset="-128"/>
              </a:rPr>
              <a:t>ハイブリッドクラウド</a:t>
            </a:r>
            <a:r>
              <a:rPr lang="ja-JP" altLang="en-US" dirty="0" smtClean="0"/>
              <a:t>（５）</a:t>
            </a:r>
            <a:r>
              <a:rPr kumimoji="1" lang="ja-JP" altLang="en-US" sz="2800" dirty="0" smtClean="0"/>
              <a:t>／オープン</a:t>
            </a:r>
            <a:r>
              <a:rPr kumimoji="1" lang="ja-JP" altLang="en-US" sz="2800" dirty="0"/>
              <a:t>・</a:t>
            </a:r>
            <a:r>
              <a:rPr kumimoji="1" lang="ja-JP" altLang="en-US" sz="2800" dirty="0" smtClean="0"/>
              <a:t>クラウドの動向</a:t>
            </a:r>
            <a:endParaRPr kumimoji="1" lang="ja-JP" altLang="en-US" sz="2800" dirty="0"/>
          </a:p>
        </p:txBody>
      </p:sp>
      <p:sp>
        <p:nvSpPr>
          <p:cNvPr id="3" name="角丸四角形 2"/>
          <p:cNvSpPr/>
          <p:nvPr/>
        </p:nvSpPr>
        <p:spPr bwMode="auto">
          <a:xfrm>
            <a:off x="611560" y="1143000"/>
            <a:ext cx="8151440" cy="5334000"/>
          </a:xfrm>
          <a:prstGeom prst="roundRect">
            <a:avLst>
              <a:gd name="adj" fmla="val 2348"/>
            </a:avLst>
          </a:prstGeom>
          <a:solidFill>
            <a:srgbClr val="FFC000"/>
          </a:solidFill>
          <a:ln w="3810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b"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dirty="0" smtClean="0">
              <a:ln>
                <a:noFill/>
              </a:ln>
              <a:solidFill>
                <a:schemeClr val="bg1"/>
              </a:solidFill>
              <a:effectLst/>
              <a:latin typeface="Tahoma" pitchFamily="34" charset="0"/>
              <a:ea typeface="HGP創英角ｺﾞｼｯｸUB" pitchFamily="50" charset="-128"/>
              <a:cs typeface="Tahoma" pitchFamily="34" charset="0"/>
            </a:endParaRPr>
          </a:p>
        </p:txBody>
      </p:sp>
      <p:sp>
        <p:nvSpPr>
          <p:cNvPr id="4" name="角丸四角形 3"/>
          <p:cNvSpPr/>
          <p:nvPr/>
        </p:nvSpPr>
        <p:spPr bwMode="auto">
          <a:xfrm>
            <a:off x="1079964" y="3631860"/>
            <a:ext cx="7236452" cy="1512168"/>
          </a:xfrm>
          <a:prstGeom prst="roundRect">
            <a:avLst>
              <a:gd name="adj" fmla="val 7642"/>
            </a:avLst>
          </a:prstGeom>
          <a:solidFill>
            <a:srgbClr val="00B0F0"/>
          </a:solidFill>
          <a:ln w="3810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dirty="0" err="1" smtClean="0">
                <a:ln>
                  <a:noFill/>
                </a:ln>
                <a:solidFill>
                  <a:schemeClr val="bg1"/>
                </a:solidFill>
                <a:effectLst/>
                <a:latin typeface="Tahoma" pitchFamily="34" charset="0"/>
                <a:ea typeface="Tahoma" pitchFamily="34" charset="0"/>
                <a:cs typeface="Tahoma" pitchFamily="34" charset="0"/>
              </a:rPr>
              <a:t>IaaS</a:t>
            </a:r>
            <a:endParaRPr kumimoji="0" lang="ja-JP" altLang="en-US" sz="2400" b="0" i="0" u="none" strike="noStrike" cap="none" normalizeH="0" dirty="0" smtClean="0">
              <a:ln>
                <a:noFill/>
              </a:ln>
              <a:solidFill>
                <a:schemeClr val="bg1"/>
              </a:solidFill>
              <a:effectLst/>
              <a:latin typeface="Tahoma" pitchFamily="34" charset="0"/>
              <a:ea typeface="HGP創英角ｺﾞｼｯｸUB" pitchFamily="50" charset="-128"/>
              <a:cs typeface="Tahoma" pitchFamily="34" charset="0"/>
            </a:endParaRPr>
          </a:p>
        </p:txBody>
      </p:sp>
      <p:sp>
        <p:nvSpPr>
          <p:cNvPr id="5" name="角丸四角形 4"/>
          <p:cNvSpPr/>
          <p:nvPr/>
        </p:nvSpPr>
        <p:spPr bwMode="auto">
          <a:xfrm>
            <a:off x="1079964" y="2013012"/>
            <a:ext cx="7236452" cy="1512168"/>
          </a:xfrm>
          <a:prstGeom prst="roundRect">
            <a:avLst>
              <a:gd name="adj" fmla="val 5837"/>
            </a:avLst>
          </a:prstGeom>
          <a:solidFill>
            <a:srgbClr val="3366FF"/>
          </a:solidFill>
          <a:ln w="3810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dirty="0" err="1" smtClean="0">
                <a:ln>
                  <a:noFill/>
                </a:ln>
                <a:solidFill>
                  <a:schemeClr val="bg1"/>
                </a:solidFill>
                <a:effectLst/>
                <a:latin typeface="Tahoma" pitchFamily="34" charset="0"/>
                <a:ea typeface="Tahoma" pitchFamily="34" charset="0"/>
                <a:cs typeface="Tahoma" pitchFamily="34" charset="0"/>
              </a:rPr>
              <a:t>PaaS</a:t>
            </a:r>
            <a:endParaRPr kumimoji="0" lang="ja-JP" altLang="en-US" sz="2400" b="0" i="0" u="none" strike="noStrike" cap="none" normalizeH="0" dirty="0" smtClean="0">
              <a:ln>
                <a:noFill/>
              </a:ln>
              <a:solidFill>
                <a:schemeClr val="bg1"/>
              </a:solidFill>
              <a:effectLst/>
              <a:latin typeface="Tahoma" pitchFamily="34" charset="0"/>
              <a:ea typeface="HGP創英角ｺﾞｼｯｸUB" pitchFamily="50" charset="-128"/>
              <a:cs typeface="Tahoma" pitchFamily="34" charset="0"/>
            </a:endParaRPr>
          </a:p>
        </p:txBody>
      </p:sp>
      <p:sp>
        <p:nvSpPr>
          <p:cNvPr id="6" name="角丸四角形 5"/>
          <p:cNvSpPr/>
          <p:nvPr/>
        </p:nvSpPr>
        <p:spPr bwMode="auto">
          <a:xfrm>
            <a:off x="1079964" y="1412776"/>
            <a:ext cx="7236452" cy="473380"/>
          </a:xfrm>
          <a:prstGeom prst="roundRect">
            <a:avLst>
              <a:gd name="adj" fmla="val 14366"/>
            </a:avLst>
          </a:prstGeom>
          <a:solidFill>
            <a:srgbClr val="6600CC"/>
          </a:solidFill>
          <a:ln w="3810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dirty="0" err="1" smtClean="0">
                <a:ln>
                  <a:noFill/>
                </a:ln>
                <a:solidFill>
                  <a:schemeClr val="bg1"/>
                </a:solidFill>
                <a:effectLst/>
                <a:latin typeface="Tahoma" pitchFamily="34" charset="0"/>
                <a:ea typeface="Tahoma" pitchFamily="34" charset="0"/>
                <a:cs typeface="Tahoma" pitchFamily="34" charset="0"/>
              </a:rPr>
              <a:t>SaaS</a:t>
            </a:r>
            <a:endParaRPr kumimoji="0" lang="ja-JP" altLang="en-US" sz="2400" b="0" i="0" u="none" strike="noStrike" cap="none" normalizeH="0" dirty="0" smtClean="0">
              <a:ln>
                <a:noFill/>
              </a:ln>
              <a:solidFill>
                <a:schemeClr val="bg1"/>
              </a:solidFill>
              <a:effectLst/>
              <a:latin typeface="Tahoma" pitchFamily="34" charset="0"/>
              <a:ea typeface="HGP創英角ｺﾞｼｯｸUB" pitchFamily="50" charset="-128"/>
              <a:cs typeface="Tahoma" pitchFamily="34" charset="0"/>
            </a:endParaRPr>
          </a:p>
        </p:txBody>
      </p:sp>
      <p:sp>
        <p:nvSpPr>
          <p:cNvPr id="7" name="角丸四角形 6"/>
          <p:cNvSpPr/>
          <p:nvPr/>
        </p:nvSpPr>
        <p:spPr bwMode="auto">
          <a:xfrm>
            <a:off x="2195736" y="2144942"/>
            <a:ext cx="3021476" cy="1248308"/>
          </a:xfrm>
          <a:prstGeom prst="roundRect">
            <a:avLst>
              <a:gd name="adj" fmla="val 9014"/>
            </a:avLst>
          </a:prstGeom>
          <a:solidFill>
            <a:srgbClr val="008000"/>
          </a:solidFill>
          <a:ln w="3810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dirty="0" err="1" smtClean="0">
                <a:ln>
                  <a:noFill/>
                </a:ln>
                <a:solidFill>
                  <a:schemeClr val="bg1"/>
                </a:solidFill>
                <a:effectLst/>
                <a:latin typeface="Tahoma" pitchFamily="34" charset="0"/>
                <a:ea typeface="Tahoma" pitchFamily="34" charset="0"/>
                <a:cs typeface="Tahoma" pitchFamily="34" charset="0"/>
              </a:rPr>
              <a:t>CloudFoundry</a:t>
            </a:r>
            <a:endParaRPr kumimoji="0" lang="en-US" altLang="ja-JP" sz="2400" b="0" i="0" u="none" strike="noStrike" cap="none" normalizeH="0" dirty="0" smtClean="0">
              <a:ln>
                <a:noFill/>
              </a:ln>
              <a:solidFill>
                <a:schemeClr val="bg1"/>
              </a:solidFill>
              <a:effectLst/>
              <a:latin typeface="Tahoma" pitchFamily="34" charset="0"/>
              <a:ea typeface="Tahoma" pitchFamily="34" charset="0"/>
              <a:cs typeface="Tahoma" pitchFamily="34" charset="0"/>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dirty="0">
                <a:solidFill>
                  <a:schemeClr val="bg1"/>
                </a:solidFill>
                <a:latin typeface="Tahoma" pitchFamily="34" charset="0"/>
                <a:ea typeface="Tahoma" pitchFamily="34" charset="0"/>
                <a:cs typeface="Tahoma" pitchFamily="34" charset="0"/>
              </a:rPr>
              <a:t>(VMw</a:t>
            </a:r>
            <a:r>
              <a:rPr kumimoji="0" lang="en-US" altLang="ja-JP" sz="1400" dirty="0" smtClean="0">
                <a:solidFill>
                  <a:schemeClr val="bg1"/>
                </a:solidFill>
                <a:latin typeface="Tahoma" pitchFamily="34" charset="0"/>
                <a:ea typeface="Tahoma" pitchFamily="34" charset="0"/>
                <a:cs typeface="Tahoma" pitchFamily="34" charset="0"/>
              </a:rPr>
              <a:t>are)</a:t>
            </a:r>
            <a:endParaRPr kumimoji="0" lang="ja-JP" altLang="en-US" sz="1400" b="0" i="0" u="none" strike="noStrike" cap="none" normalizeH="0" dirty="0" smtClean="0">
              <a:ln>
                <a:noFill/>
              </a:ln>
              <a:solidFill>
                <a:schemeClr val="bg1"/>
              </a:solidFill>
              <a:effectLst/>
              <a:latin typeface="Tahoma" pitchFamily="34" charset="0"/>
              <a:ea typeface="HGP創英角ｺﾞｼｯｸUB" pitchFamily="50" charset="-128"/>
              <a:cs typeface="Tahoma" pitchFamily="34" charset="0"/>
            </a:endParaRPr>
          </a:p>
        </p:txBody>
      </p:sp>
      <p:sp>
        <p:nvSpPr>
          <p:cNvPr id="8" name="角丸四角形 7"/>
          <p:cNvSpPr/>
          <p:nvPr/>
        </p:nvSpPr>
        <p:spPr bwMode="auto">
          <a:xfrm>
            <a:off x="5292080" y="2144942"/>
            <a:ext cx="2880320" cy="1248308"/>
          </a:xfrm>
          <a:prstGeom prst="roundRect">
            <a:avLst>
              <a:gd name="adj" fmla="val 9014"/>
            </a:avLst>
          </a:prstGeom>
          <a:solidFill>
            <a:srgbClr val="008000"/>
          </a:solidFill>
          <a:ln w="3810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dirty="0" err="1" smtClean="0">
                <a:solidFill>
                  <a:schemeClr val="bg1"/>
                </a:solidFill>
                <a:latin typeface="Tahoma" pitchFamily="34" charset="0"/>
                <a:ea typeface="Tahoma" pitchFamily="34" charset="0"/>
                <a:cs typeface="Tahoma" pitchFamily="34" charset="0"/>
              </a:rPr>
              <a:t>OpenShift</a:t>
            </a:r>
            <a:endParaRPr kumimoji="0" lang="en-US" altLang="ja-JP" sz="2400" dirty="0" smtClean="0">
              <a:solidFill>
                <a:schemeClr val="bg1"/>
              </a:solidFill>
              <a:latin typeface="Tahoma" pitchFamily="34" charset="0"/>
              <a:ea typeface="Tahoma" pitchFamily="34" charset="0"/>
              <a:cs typeface="Tahoma" pitchFamily="34" charset="0"/>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dirty="0" smtClean="0">
                <a:solidFill>
                  <a:schemeClr val="bg1"/>
                </a:solidFill>
                <a:latin typeface="Tahoma" pitchFamily="34" charset="0"/>
                <a:ea typeface="Tahoma" pitchFamily="34" charset="0"/>
                <a:cs typeface="Tahoma" pitchFamily="34" charset="0"/>
              </a:rPr>
              <a:t>(</a:t>
            </a:r>
            <a:r>
              <a:rPr kumimoji="0" lang="en-US" altLang="ja-JP" sz="1400" dirty="0" err="1" smtClean="0">
                <a:solidFill>
                  <a:schemeClr val="bg1"/>
                </a:solidFill>
                <a:latin typeface="Tahoma" pitchFamily="34" charset="0"/>
                <a:ea typeface="Tahoma" pitchFamily="34" charset="0"/>
                <a:cs typeface="Tahoma" pitchFamily="34" charset="0"/>
              </a:rPr>
              <a:t>RedHat</a:t>
            </a:r>
            <a:r>
              <a:rPr kumimoji="0" lang="en-US" altLang="ja-JP" sz="1400" dirty="0" smtClean="0">
                <a:solidFill>
                  <a:schemeClr val="bg1"/>
                </a:solidFill>
                <a:latin typeface="Tahoma" pitchFamily="34" charset="0"/>
                <a:ea typeface="Tahoma" pitchFamily="34" charset="0"/>
                <a:cs typeface="Tahoma" pitchFamily="34" charset="0"/>
              </a:rPr>
              <a:t>)</a:t>
            </a:r>
            <a:endParaRPr kumimoji="0" lang="ja-JP" altLang="en-US" sz="1400" b="0" i="0" u="none" strike="noStrike" cap="none" normalizeH="0" dirty="0" smtClean="0">
              <a:ln>
                <a:noFill/>
              </a:ln>
              <a:solidFill>
                <a:schemeClr val="bg1"/>
              </a:solidFill>
              <a:effectLst/>
              <a:latin typeface="Tahoma" pitchFamily="34" charset="0"/>
              <a:ea typeface="HGP創英角ｺﾞｼｯｸUB" pitchFamily="50" charset="-128"/>
              <a:cs typeface="Tahoma" pitchFamily="34" charset="0"/>
            </a:endParaRPr>
          </a:p>
        </p:txBody>
      </p:sp>
      <p:sp>
        <p:nvSpPr>
          <p:cNvPr id="9" name="角丸四角形 8"/>
          <p:cNvSpPr/>
          <p:nvPr/>
        </p:nvSpPr>
        <p:spPr bwMode="auto">
          <a:xfrm>
            <a:off x="2195736" y="3763790"/>
            <a:ext cx="1902688" cy="1248308"/>
          </a:xfrm>
          <a:prstGeom prst="roundRect">
            <a:avLst>
              <a:gd name="adj" fmla="val 10107"/>
            </a:avLst>
          </a:prstGeom>
          <a:solidFill>
            <a:srgbClr val="800000"/>
          </a:solidFill>
          <a:ln w="3810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000" dirty="0" err="1">
                <a:solidFill>
                  <a:schemeClr val="bg1"/>
                </a:solidFill>
                <a:latin typeface="Tahoma" pitchFamily="34" charset="0"/>
                <a:ea typeface="Tahoma" pitchFamily="34" charset="0"/>
                <a:cs typeface="Tahoma" pitchFamily="34" charset="0"/>
              </a:rPr>
              <a:t>OpenStack</a:t>
            </a:r>
            <a:r>
              <a:rPr kumimoji="0" lang="en-US" altLang="ja-JP" sz="2000" dirty="0">
                <a:solidFill>
                  <a:schemeClr val="bg1"/>
                </a:solidFill>
                <a:latin typeface="Tahoma" pitchFamily="34" charset="0"/>
                <a:ea typeface="Tahoma" pitchFamily="34" charset="0"/>
                <a:cs typeface="Tahoma" pitchFamily="34" charset="0"/>
              </a:rPr>
              <a:t> </a:t>
            </a:r>
            <a:r>
              <a:rPr kumimoji="0" lang="en-US" altLang="ja-JP" sz="1400" dirty="0">
                <a:solidFill>
                  <a:schemeClr val="bg1"/>
                </a:solidFill>
                <a:latin typeface="Tahoma" pitchFamily="34" charset="0"/>
                <a:ea typeface="Tahoma" pitchFamily="34" charset="0"/>
                <a:cs typeface="Tahoma" pitchFamily="34" charset="0"/>
              </a:rPr>
              <a:t>(Rackspace/NASA)</a:t>
            </a:r>
          </a:p>
        </p:txBody>
      </p:sp>
      <p:sp>
        <p:nvSpPr>
          <p:cNvPr id="10" name="角丸四角形 9"/>
          <p:cNvSpPr/>
          <p:nvPr/>
        </p:nvSpPr>
        <p:spPr bwMode="auto">
          <a:xfrm>
            <a:off x="4232724" y="3763790"/>
            <a:ext cx="1902688" cy="1248308"/>
          </a:xfrm>
          <a:prstGeom prst="roundRect">
            <a:avLst>
              <a:gd name="adj" fmla="val 6828"/>
            </a:avLst>
          </a:prstGeom>
          <a:solidFill>
            <a:srgbClr val="800000"/>
          </a:solidFill>
          <a:ln w="3810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000" dirty="0" err="1">
                <a:solidFill>
                  <a:schemeClr val="bg1"/>
                </a:solidFill>
                <a:latin typeface="Tahoma" pitchFamily="34" charset="0"/>
                <a:ea typeface="Tahoma" pitchFamily="34" charset="0"/>
                <a:cs typeface="Tahoma" pitchFamily="34" charset="0"/>
              </a:rPr>
              <a:t>CloudStack</a:t>
            </a:r>
            <a:r>
              <a:rPr kumimoji="0" lang="en-US" altLang="ja-JP" sz="2000" dirty="0">
                <a:solidFill>
                  <a:schemeClr val="bg1"/>
                </a:solidFill>
                <a:latin typeface="Tahoma" pitchFamily="34" charset="0"/>
                <a:ea typeface="Tahoma" pitchFamily="34" charset="0"/>
                <a:cs typeface="Tahoma" pitchFamily="34" charset="0"/>
              </a:rPr>
              <a:t> </a:t>
            </a:r>
            <a:r>
              <a:rPr kumimoji="0" lang="en-US" altLang="ja-JP" sz="1400" dirty="0" smtClean="0">
                <a:solidFill>
                  <a:schemeClr val="bg1"/>
                </a:solidFill>
                <a:latin typeface="Tahoma" pitchFamily="34" charset="0"/>
                <a:ea typeface="Tahoma" pitchFamily="34" charset="0"/>
                <a:cs typeface="Tahoma" pitchFamily="34" charset="0"/>
              </a:rPr>
              <a:t>(Apache)</a:t>
            </a:r>
          </a:p>
        </p:txBody>
      </p:sp>
      <p:sp>
        <p:nvSpPr>
          <p:cNvPr id="11" name="角丸四角形 10"/>
          <p:cNvSpPr/>
          <p:nvPr/>
        </p:nvSpPr>
        <p:spPr bwMode="auto">
          <a:xfrm>
            <a:off x="6269712" y="3770614"/>
            <a:ext cx="1902688" cy="1248308"/>
          </a:xfrm>
          <a:prstGeom prst="roundRect">
            <a:avLst>
              <a:gd name="adj" fmla="val 5734"/>
            </a:avLst>
          </a:prstGeom>
          <a:solidFill>
            <a:srgbClr val="008000"/>
          </a:solidFill>
          <a:ln w="3810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000" dirty="0" smtClean="0">
                <a:solidFill>
                  <a:schemeClr val="bg1"/>
                </a:solidFill>
                <a:latin typeface="Tahoma" pitchFamily="34" charset="0"/>
                <a:ea typeface="Tahoma" pitchFamily="34" charset="0"/>
                <a:cs typeface="Tahoma" pitchFamily="34" charset="0"/>
              </a:rPr>
              <a:t>Eucalyptus</a:t>
            </a:r>
          </a:p>
          <a:p>
            <a:pPr algn="ctr">
              <a:spcBef>
                <a:spcPct val="20000"/>
              </a:spcBef>
            </a:pPr>
            <a:r>
              <a:rPr kumimoji="0" lang="en-US" altLang="ja-JP" sz="1400" dirty="0" smtClean="0">
                <a:solidFill>
                  <a:schemeClr val="bg1"/>
                </a:solidFill>
                <a:latin typeface="Tahoma" pitchFamily="34" charset="0"/>
                <a:ea typeface="Tahoma" pitchFamily="34" charset="0"/>
                <a:cs typeface="Tahoma" pitchFamily="34" charset="0"/>
              </a:rPr>
              <a:t>(Eucalyptus Systems)</a:t>
            </a:r>
          </a:p>
        </p:txBody>
      </p:sp>
      <p:sp>
        <p:nvSpPr>
          <p:cNvPr id="12" name="角丸四角形 11"/>
          <p:cNvSpPr/>
          <p:nvPr/>
        </p:nvSpPr>
        <p:spPr bwMode="auto">
          <a:xfrm>
            <a:off x="1079964" y="5301208"/>
            <a:ext cx="7236452" cy="576064"/>
          </a:xfrm>
          <a:prstGeom prst="roundRect">
            <a:avLst>
              <a:gd name="adj" fmla="val 13538"/>
            </a:avLst>
          </a:prstGeom>
          <a:solidFill>
            <a:schemeClr val="accent2">
              <a:lumMod val="60000"/>
              <a:lumOff val="40000"/>
            </a:schemeClr>
          </a:solidFill>
          <a:ln w="3810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smtClean="0">
                <a:ln>
                  <a:noFill/>
                </a:ln>
                <a:solidFill>
                  <a:schemeClr val="bg1"/>
                </a:solidFill>
                <a:effectLst/>
                <a:latin typeface="Tahoma" pitchFamily="34" charset="0"/>
                <a:ea typeface="HGP創英角ｺﾞｼｯｸUB" pitchFamily="50" charset="-128"/>
                <a:cs typeface="Tahoma" pitchFamily="34" charset="0"/>
              </a:rPr>
              <a:t>ネットワーク</a:t>
            </a:r>
          </a:p>
        </p:txBody>
      </p:sp>
      <p:sp>
        <p:nvSpPr>
          <p:cNvPr id="13" name="角丸四角形 12"/>
          <p:cNvSpPr/>
          <p:nvPr/>
        </p:nvSpPr>
        <p:spPr bwMode="auto">
          <a:xfrm>
            <a:off x="2195736" y="5445224"/>
            <a:ext cx="5976664" cy="288032"/>
          </a:xfrm>
          <a:prstGeom prst="roundRect">
            <a:avLst/>
          </a:prstGeom>
          <a:solidFill>
            <a:srgbClr val="800000"/>
          </a:solidFill>
          <a:ln w="3810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dirty="0" err="1" smtClean="0">
                <a:ln>
                  <a:noFill/>
                </a:ln>
                <a:solidFill>
                  <a:schemeClr val="bg1"/>
                </a:solidFill>
                <a:effectLst/>
                <a:latin typeface="Tahoma" pitchFamily="34" charset="0"/>
                <a:ea typeface="Tahoma" pitchFamily="34" charset="0"/>
                <a:cs typeface="Tahoma" pitchFamily="34" charset="0"/>
              </a:rPr>
              <a:t>OpenFlow</a:t>
            </a:r>
            <a:r>
              <a:rPr kumimoji="0" lang="en-US" altLang="ja-JP" sz="1200" b="0" i="0" u="none" strike="noStrike" cap="none" normalizeH="0" dirty="0" smtClean="0">
                <a:ln>
                  <a:noFill/>
                </a:ln>
                <a:solidFill>
                  <a:schemeClr val="bg1"/>
                </a:solidFill>
                <a:effectLst/>
                <a:latin typeface="Tahoma" pitchFamily="34" charset="0"/>
                <a:ea typeface="Tahoma" pitchFamily="34" charset="0"/>
                <a:cs typeface="Tahoma" pitchFamily="34" charset="0"/>
              </a:rPr>
              <a:t>/Software-defined Network</a:t>
            </a:r>
            <a:endParaRPr kumimoji="0" lang="ja-JP" altLang="en-US" sz="1200" b="0" i="0" u="none" strike="noStrike" cap="none" normalizeH="0" dirty="0" smtClean="0">
              <a:ln>
                <a:noFill/>
              </a:ln>
              <a:solidFill>
                <a:schemeClr val="bg1"/>
              </a:solidFill>
              <a:effectLst/>
              <a:latin typeface="Tahoma" pitchFamily="34" charset="0"/>
              <a:ea typeface="HGP創英角ｺﾞｼｯｸUB" pitchFamily="50" charset="-128"/>
              <a:cs typeface="Tahoma" pitchFamily="34" charset="0"/>
            </a:endParaRPr>
          </a:p>
        </p:txBody>
      </p:sp>
      <p:sp>
        <p:nvSpPr>
          <p:cNvPr id="14" name="角丸四角形 13"/>
          <p:cNvSpPr/>
          <p:nvPr/>
        </p:nvSpPr>
        <p:spPr bwMode="auto">
          <a:xfrm>
            <a:off x="2195736" y="5949280"/>
            <a:ext cx="5976664" cy="288032"/>
          </a:xfrm>
          <a:prstGeom prst="roundRect">
            <a:avLst/>
          </a:prstGeom>
          <a:solidFill>
            <a:srgbClr val="008000"/>
          </a:solidFill>
          <a:ln w="3810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1200" dirty="0">
                <a:solidFill>
                  <a:schemeClr val="bg1"/>
                </a:solidFill>
                <a:latin typeface="Tahoma" pitchFamily="34" charset="0"/>
                <a:ea typeface="Tahoma" pitchFamily="34" charset="0"/>
                <a:cs typeface="Tahoma" pitchFamily="34" charset="0"/>
              </a:rPr>
              <a:t>Open Compute Project (Facebook)</a:t>
            </a:r>
          </a:p>
        </p:txBody>
      </p:sp>
      <p:sp>
        <p:nvSpPr>
          <p:cNvPr id="15" name="正方形/長方形 14"/>
          <p:cNvSpPr/>
          <p:nvPr/>
        </p:nvSpPr>
        <p:spPr>
          <a:xfrm>
            <a:off x="1143000" y="5870578"/>
            <a:ext cx="2286000" cy="461665"/>
          </a:xfrm>
          <a:prstGeom prst="rect">
            <a:avLst/>
          </a:prstGeom>
        </p:spPr>
        <p:txBody>
          <a:bodyPr>
            <a:spAutoFit/>
          </a:bodyPr>
          <a:lstStyle/>
          <a:p>
            <a:pPr lvl="0">
              <a:spcBef>
                <a:spcPct val="20000"/>
              </a:spcBef>
            </a:pPr>
            <a:r>
              <a:rPr kumimoji="0" lang="ja-JP" altLang="en-US" sz="1200" dirty="0">
                <a:solidFill>
                  <a:srgbClr val="FFFFFF"/>
                </a:solidFill>
                <a:latin typeface="Tahoma" pitchFamily="34" charset="0"/>
                <a:ea typeface="HGP創英角ｺﾞｼｯｸUB" pitchFamily="50" charset="-128"/>
                <a:cs typeface="Tahoma" pitchFamily="34" charset="0"/>
              </a:rPr>
              <a:t>データセンター</a:t>
            </a:r>
          </a:p>
          <a:p>
            <a:pPr lvl="0">
              <a:spcBef>
                <a:spcPts val="0"/>
              </a:spcBef>
            </a:pPr>
            <a:r>
              <a:rPr kumimoji="0" lang="ja-JP" altLang="en-US" sz="1200" dirty="0">
                <a:solidFill>
                  <a:srgbClr val="FFFFFF"/>
                </a:solidFill>
                <a:latin typeface="Tahoma" pitchFamily="34" charset="0"/>
                <a:ea typeface="HGP創英角ｺﾞｼｯｸUB" pitchFamily="50" charset="-128"/>
                <a:cs typeface="Tahoma" pitchFamily="34" charset="0"/>
              </a:rPr>
              <a:t>インフラ</a:t>
            </a:r>
          </a:p>
        </p:txBody>
      </p:sp>
      <p:sp>
        <p:nvSpPr>
          <p:cNvPr id="16" name="角丸四角形吹き出し 15"/>
          <p:cNvSpPr/>
          <p:nvPr/>
        </p:nvSpPr>
        <p:spPr bwMode="auto">
          <a:xfrm>
            <a:off x="762000" y="4288198"/>
            <a:ext cx="1295400" cy="436202"/>
          </a:xfrm>
          <a:prstGeom prst="wedgeRoundRectCallout">
            <a:avLst>
              <a:gd name="adj1" fmla="val 32839"/>
              <a:gd name="adj2" fmla="val -79351"/>
              <a:gd name="adj3" fmla="val 16667"/>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Amazon</a:t>
            </a:r>
            <a:r>
              <a:rPr kumimoji="0" lang="ja-JP" altLang="en-US" sz="1200" b="0" i="0" u="none" strike="noStrike" cap="none" normalizeH="0" dirty="0" smtClean="0">
                <a:ln>
                  <a:noFill/>
                </a:ln>
                <a:solidFill>
                  <a:schemeClr val="bg1"/>
                </a:solidFill>
                <a:effectLst/>
                <a:latin typeface="Arial" charset="0"/>
                <a:ea typeface="HG丸ｺﾞｼｯｸM-PRO" pitchFamily="50" charset="-128"/>
              </a:rPr>
              <a:t>互換</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Tree>
    <p:extLst>
      <p:ext uri="{BB962C8B-B14F-4D97-AF65-F5344CB8AC3E}">
        <p14:creationId xmlns:p14="http://schemas.microsoft.com/office/powerpoint/2010/main" val="32640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up)">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animEffect transition="in" filter="fade">
                                      <p:cBhvr>
                                        <p:cTn id="31" dur="500"/>
                                        <p:tgtEl>
                                          <p:spTgt spid="7"/>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p:cTn id="48" dur="500" fill="hold"/>
                                        <p:tgtEl>
                                          <p:spTgt spid="14"/>
                                        </p:tgtEl>
                                        <p:attrNameLst>
                                          <p:attrName>ppt_w</p:attrName>
                                        </p:attrNameLst>
                                      </p:cBhvr>
                                      <p:tavLst>
                                        <p:tav tm="0">
                                          <p:val>
                                            <p:fltVal val="0"/>
                                          </p:val>
                                        </p:tav>
                                        <p:tav tm="100000">
                                          <p:val>
                                            <p:strVal val="#ppt_w"/>
                                          </p:val>
                                        </p:tav>
                                      </p:tavLst>
                                    </p:anim>
                                    <p:anim calcmode="lin" valueType="num">
                                      <p:cBhvr>
                                        <p:cTn id="49" dur="500" fill="hold"/>
                                        <p:tgtEl>
                                          <p:spTgt spid="14"/>
                                        </p:tgtEl>
                                        <p:attrNameLst>
                                          <p:attrName>ppt_h</p:attrName>
                                        </p:attrNameLst>
                                      </p:cBhvr>
                                      <p:tavLst>
                                        <p:tav tm="0">
                                          <p:val>
                                            <p:fltVal val="0"/>
                                          </p:val>
                                        </p:tav>
                                        <p:tav tm="100000">
                                          <p:val>
                                            <p:strVal val="#ppt_h"/>
                                          </p:val>
                                        </p:tav>
                                      </p:tavLst>
                                    </p:anim>
                                    <p:animEffect transition="in" filter="fade">
                                      <p:cBhvr>
                                        <p:cTn id="5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3" grpId="0" animBg="1"/>
      <p:bldP spid="14" grpId="0" animBg="1"/>
      <p:bldP spid="1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図形グループ 8"/>
          <p:cNvGrpSpPr/>
          <p:nvPr/>
        </p:nvGrpSpPr>
        <p:grpSpPr>
          <a:xfrm>
            <a:off x="1447799" y="4524027"/>
            <a:ext cx="7010401" cy="1844676"/>
            <a:chOff x="1447799" y="4745037"/>
            <a:chExt cx="7010401" cy="1844676"/>
          </a:xfrm>
        </p:grpSpPr>
        <p:sp>
          <p:nvSpPr>
            <p:cNvPr id="32" name="角丸四角形 31"/>
            <p:cNvSpPr/>
            <p:nvPr/>
          </p:nvSpPr>
          <p:spPr bwMode="auto">
            <a:xfrm>
              <a:off x="1447799" y="4745037"/>
              <a:ext cx="7010401" cy="1844676"/>
            </a:xfrm>
            <a:prstGeom prst="roundRect">
              <a:avLst>
                <a:gd name="adj" fmla="val 7028"/>
              </a:avLst>
            </a:prstGeom>
            <a:solidFill>
              <a:srgbClr val="FFFFCC">
                <a:alpha val="38000"/>
              </a:srgbClr>
            </a:solidFill>
            <a:ln w="38100" cap="flat" cmpd="sng" algn="ctr">
              <a:solidFill>
                <a:srgbClr val="3366FF"/>
              </a:solidFill>
              <a:prstDash val="solid"/>
              <a:round/>
              <a:headEnd type="none" w="med" len="med"/>
              <a:tailEnd type="none" w="med" len="med"/>
            </a:ln>
            <a:effectLst/>
            <a:extLst/>
          </p:spPr>
          <p:txBody>
            <a:bodyPr anchor="ctr"/>
            <a:lstStyle/>
            <a:p>
              <a:pPr>
                <a:spcBef>
                  <a:spcPct val="20000"/>
                </a:spcBef>
                <a:defRPr/>
              </a:pPr>
              <a:endParaRPr kumimoji="0" lang="ja-JP" altLang="en-US" sz="1200" dirty="0">
                <a:solidFill>
                  <a:srgbClr val="484848"/>
                </a:solidFill>
                <a:latin typeface="ＤＦＰ太丸ゴシック体"/>
                <a:ea typeface="ＤＦＰ太丸ゴシック体"/>
                <a:cs typeface="ＤＦＰ太丸ゴシック体"/>
              </a:endParaRPr>
            </a:p>
            <a:p>
              <a:pPr>
                <a:spcBef>
                  <a:spcPct val="20000"/>
                </a:spcBef>
                <a:defRPr/>
              </a:pPr>
              <a:endParaRPr lang="ja-JP" altLang="en-US" sz="1200" dirty="0">
                <a:solidFill>
                  <a:srgbClr val="484848"/>
                </a:solidFill>
                <a:latin typeface="ＤＦＰ太丸ゴシック体"/>
                <a:ea typeface="ＤＦＰ太丸ゴシック体"/>
                <a:cs typeface="ＤＦＰ太丸ゴシック体"/>
              </a:endParaRPr>
            </a:p>
          </p:txBody>
        </p:sp>
        <p:sp>
          <p:nvSpPr>
            <p:cNvPr id="8" name="テキスト ボックス 7"/>
            <p:cNvSpPr txBox="1"/>
            <p:nvPr/>
          </p:nvSpPr>
          <p:spPr>
            <a:xfrm>
              <a:off x="7558564" y="4923472"/>
              <a:ext cx="738664" cy="1477328"/>
            </a:xfrm>
            <a:prstGeom prst="rect">
              <a:avLst/>
            </a:prstGeom>
            <a:noFill/>
          </p:spPr>
          <p:txBody>
            <a:bodyPr vert="eaVert" wrap="none" rtlCol="0">
              <a:spAutoFit/>
            </a:bodyPr>
            <a:lstStyle/>
            <a:p>
              <a:pPr algn="ctr"/>
              <a:r>
                <a:rPr kumimoji="1" lang="ja-JP" altLang="en-US" sz="1800" dirty="0" smtClean="0">
                  <a:solidFill>
                    <a:srgbClr val="000090"/>
                  </a:solidFill>
                  <a:latin typeface="ＤＦＰ太丸ゴシック体"/>
                  <a:ea typeface="ＤＦＰ太丸ゴシック体"/>
                  <a:cs typeface="ＤＦＰ太丸ゴシック体"/>
                </a:rPr>
                <a:t>ハイブリッド</a:t>
              </a:r>
              <a:endParaRPr kumimoji="1" lang="en-US" altLang="ja-JP" sz="1800" dirty="0" smtClean="0">
                <a:solidFill>
                  <a:srgbClr val="000090"/>
                </a:solidFill>
                <a:latin typeface="ＤＦＰ太丸ゴシック体"/>
                <a:ea typeface="ＤＦＰ太丸ゴシック体"/>
                <a:cs typeface="ＤＦＰ太丸ゴシック体"/>
              </a:endParaRPr>
            </a:p>
            <a:p>
              <a:pPr algn="ctr"/>
              <a:r>
                <a:rPr lang="ja-JP" altLang="en-US" sz="1800" dirty="0" smtClean="0">
                  <a:solidFill>
                    <a:srgbClr val="000090"/>
                  </a:solidFill>
                  <a:latin typeface="ＤＦＰ太丸ゴシック体"/>
                  <a:ea typeface="ＤＦＰ太丸ゴシック体"/>
                  <a:cs typeface="ＤＦＰ太丸ゴシック体"/>
                </a:rPr>
                <a:t>クラウド</a:t>
              </a:r>
              <a:endParaRPr kumimoji="1" lang="ja-JP" altLang="en-US" sz="1800" dirty="0">
                <a:solidFill>
                  <a:srgbClr val="000090"/>
                </a:solidFill>
                <a:latin typeface="ＤＦＰ太丸ゴシック体"/>
                <a:ea typeface="ＤＦＰ太丸ゴシック体"/>
                <a:cs typeface="ＤＦＰ太丸ゴシック体"/>
              </a:endParaRPr>
            </a:p>
          </p:txBody>
        </p:sp>
      </p:grpSp>
      <p:grpSp>
        <p:nvGrpSpPr>
          <p:cNvPr id="667690" name="Group 42"/>
          <p:cNvGrpSpPr>
            <a:grpSpLocks/>
          </p:cNvGrpSpPr>
          <p:nvPr/>
        </p:nvGrpSpPr>
        <p:grpSpPr bwMode="auto">
          <a:xfrm>
            <a:off x="381000" y="4590702"/>
            <a:ext cx="7177087" cy="1666875"/>
            <a:chOff x="240" y="3060"/>
            <a:chExt cx="4521" cy="1050"/>
          </a:xfrm>
        </p:grpSpPr>
        <p:sp>
          <p:nvSpPr>
            <p:cNvPr id="29715" name="AutoShape 11"/>
            <p:cNvSpPr>
              <a:spLocks noChangeArrowheads="1"/>
            </p:cNvSpPr>
            <p:nvPr/>
          </p:nvSpPr>
          <p:spPr bwMode="auto">
            <a:xfrm>
              <a:off x="624" y="3060"/>
              <a:ext cx="4137" cy="511"/>
            </a:xfrm>
            <a:prstGeom prst="roundRect">
              <a:avLst>
                <a:gd name="adj" fmla="val 50000"/>
              </a:avLst>
            </a:prstGeom>
            <a:solidFill>
              <a:srgbClr val="99FFCC">
                <a:alpha val="65000"/>
              </a:srgbClr>
            </a:solidFill>
            <a:ln w="28575" cap="sq" algn="ctr">
              <a:solidFill>
                <a:schemeClr val="bg1"/>
              </a:solidFill>
              <a:round/>
              <a:headEnd/>
              <a:tailEnd/>
            </a:ln>
          </p:spPr>
          <p:txBody>
            <a:bodyPr wrap="none" anchor="ctr"/>
            <a:lstStyle/>
            <a:p>
              <a:endParaRPr lang="ja-JP" altLang="en-US" sz="1200">
                <a:solidFill>
                  <a:srgbClr val="484848"/>
                </a:solidFill>
                <a:latin typeface="ＤＦＰ太丸ゴシック体"/>
                <a:ea typeface="ＤＦＰ太丸ゴシック体"/>
                <a:cs typeface="ＤＦＰ太丸ゴシック体"/>
              </a:endParaRPr>
            </a:p>
          </p:txBody>
        </p:sp>
        <p:sp>
          <p:nvSpPr>
            <p:cNvPr id="29716" name="Text Box 12"/>
            <p:cNvSpPr txBox="1">
              <a:spLocks noChangeArrowheads="1"/>
            </p:cNvSpPr>
            <p:nvPr/>
          </p:nvSpPr>
          <p:spPr bwMode="auto">
            <a:xfrm>
              <a:off x="1961" y="3169"/>
              <a:ext cx="1591" cy="330"/>
            </a:xfrm>
            <a:prstGeom prst="rect">
              <a:avLst/>
            </a:prstGeom>
            <a:noFill/>
            <a:ln w="9525">
              <a:noFill/>
              <a:miter lim="800000"/>
              <a:headEnd/>
              <a:tailEnd/>
            </a:ln>
          </p:spPr>
          <p:txBody>
            <a:bodyPr wrap="square">
              <a:spAutoFit/>
            </a:bodyPr>
            <a:lstStyle/>
            <a:p>
              <a:pPr>
                <a:buFont typeface="Wingdings" pitchFamily="2" charset="2"/>
                <a:buNone/>
              </a:pPr>
              <a:r>
                <a:rPr lang="ja-JP" altLang="en-US" sz="1400" dirty="0">
                  <a:solidFill>
                    <a:srgbClr val="40458C"/>
                  </a:solidFill>
                  <a:latin typeface="ＤＦＰ太丸ゴシック体"/>
                  <a:ea typeface="ＤＦＰ太丸ゴシック体"/>
                  <a:cs typeface="ＤＦＰ太丸ゴシック体"/>
                </a:rPr>
                <a:t>ベンダーにて</a:t>
              </a:r>
              <a:r>
                <a:rPr lang="ja-JP" altLang="en-US" sz="1400" dirty="0" smtClean="0">
                  <a:solidFill>
                    <a:srgbClr val="40458C"/>
                  </a:solidFill>
                  <a:latin typeface="ＤＦＰ太丸ゴシック体"/>
                  <a:ea typeface="ＤＦＰ太丸ゴシック体"/>
                  <a:cs typeface="ＤＦＰ太丸ゴシック体"/>
                </a:rPr>
                <a:t>運用、ネットワーク</a:t>
              </a:r>
              <a:r>
                <a:rPr lang="ja-JP" altLang="en-US" sz="1400" dirty="0">
                  <a:solidFill>
                    <a:srgbClr val="40458C"/>
                  </a:solidFill>
                  <a:latin typeface="ＤＦＰ太丸ゴシック体"/>
                  <a:ea typeface="ＤＦＰ太丸ゴシック体"/>
                  <a:cs typeface="ＤＦＰ太丸ゴシック体"/>
                </a:rPr>
                <a:t>を</a:t>
              </a:r>
              <a:r>
                <a:rPr lang="ja-JP" altLang="en-US" sz="1400" dirty="0" smtClean="0">
                  <a:solidFill>
                    <a:srgbClr val="40458C"/>
                  </a:solidFill>
                  <a:latin typeface="ＤＦＰ太丸ゴシック体"/>
                  <a:ea typeface="ＤＦＰ太丸ゴシック体"/>
                  <a:cs typeface="ＤＦＰ太丸ゴシック体"/>
                </a:rPr>
                <a:t>介してサービス</a:t>
              </a:r>
              <a:r>
                <a:rPr lang="ja-JP" altLang="en-US" sz="1400" dirty="0">
                  <a:solidFill>
                    <a:srgbClr val="40458C"/>
                  </a:solidFill>
                  <a:latin typeface="ＤＦＰ太丸ゴシック体"/>
                  <a:ea typeface="ＤＦＰ太丸ゴシック体"/>
                  <a:cs typeface="ＤＦＰ太丸ゴシック体"/>
                </a:rPr>
                <a:t>提供</a:t>
              </a:r>
            </a:p>
          </p:txBody>
        </p:sp>
        <p:sp>
          <p:nvSpPr>
            <p:cNvPr id="29717" name="Text Box 13"/>
            <p:cNvSpPr txBox="1">
              <a:spLocks noChangeArrowheads="1"/>
            </p:cNvSpPr>
            <p:nvPr/>
          </p:nvSpPr>
          <p:spPr bwMode="auto">
            <a:xfrm>
              <a:off x="960" y="3144"/>
              <a:ext cx="843" cy="407"/>
            </a:xfrm>
            <a:prstGeom prst="rect">
              <a:avLst/>
            </a:prstGeom>
            <a:noFill/>
            <a:ln w="9525">
              <a:noFill/>
              <a:miter lim="800000"/>
              <a:headEnd/>
              <a:tailEnd/>
            </a:ln>
          </p:spPr>
          <p:txBody>
            <a:bodyPr wrap="none">
              <a:spAutoFit/>
            </a:bodyPr>
            <a:lstStyle/>
            <a:p>
              <a:pPr>
                <a:buFont typeface="Wingdings" pitchFamily="2" charset="2"/>
                <a:buNone/>
              </a:pPr>
              <a:r>
                <a:rPr lang="ja-JP" altLang="en-US" sz="1800" dirty="0">
                  <a:solidFill>
                    <a:srgbClr val="40458C"/>
                  </a:solidFill>
                  <a:latin typeface="ＤＦＰ太丸ゴシック体"/>
                  <a:ea typeface="ＤＦＰ太丸ゴシック体"/>
                  <a:cs typeface="ＤＦＰ太丸ゴシック体"/>
                </a:rPr>
                <a:t>パブリック</a:t>
              </a:r>
            </a:p>
            <a:p>
              <a:pPr>
                <a:buFont typeface="Wingdings" pitchFamily="2" charset="2"/>
                <a:buNone/>
              </a:pPr>
              <a:r>
                <a:rPr lang="ja-JP" altLang="en-US" sz="1800" dirty="0">
                  <a:solidFill>
                    <a:srgbClr val="40458C"/>
                  </a:solidFill>
                  <a:latin typeface="ＤＦＰ太丸ゴシック体"/>
                  <a:ea typeface="ＤＦＰ太丸ゴシック体"/>
                  <a:cs typeface="ＤＦＰ太丸ゴシック体"/>
                </a:rPr>
                <a:t>クラウド</a:t>
              </a:r>
            </a:p>
          </p:txBody>
        </p:sp>
        <p:sp>
          <p:nvSpPr>
            <p:cNvPr id="29718" name="AutoShape 15"/>
            <p:cNvSpPr>
              <a:spLocks noChangeArrowheads="1"/>
            </p:cNvSpPr>
            <p:nvPr/>
          </p:nvSpPr>
          <p:spPr bwMode="auto">
            <a:xfrm>
              <a:off x="624" y="3599"/>
              <a:ext cx="4137" cy="511"/>
            </a:xfrm>
            <a:prstGeom prst="roundRect">
              <a:avLst>
                <a:gd name="adj" fmla="val 50000"/>
              </a:avLst>
            </a:prstGeom>
            <a:solidFill>
              <a:srgbClr val="CCFFFF">
                <a:alpha val="65000"/>
              </a:srgbClr>
            </a:solidFill>
            <a:ln w="28575" cap="sq" algn="ctr">
              <a:solidFill>
                <a:schemeClr val="bg1"/>
              </a:solidFill>
              <a:round/>
              <a:headEnd/>
              <a:tailEnd/>
            </a:ln>
          </p:spPr>
          <p:txBody>
            <a:bodyPr wrap="none" anchor="ctr"/>
            <a:lstStyle/>
            <a:p>
              <a:endParaRPr lang="ja-JP" altLang="en-US" sz="1200">
                <a:solidFill>
                  <a:srgbClr val="484848"/>
                </a:solidFill>
                <a:latin typeface="ＤＦＰ太丸ゴシック体"/>
                <a:ea typeface="ＤＦＰ太丸ゴシック体"/>
                <a:cs typeface="ＤＦＰ太丸ゴシック体"/>
              </a:endParaRPr>
            </a:p>
          </p:txBody>
        </p:sp>
        <p:sp>
          <p:nvSpPr>
            <p:cNvPr id="29719" name="Text Box 16"/>
            <p:cNvSpPr txBox="1">
              <a:spLocks noChangeArrowheads="1"/>
            </p:cNvSpPr>
            <p:nvPr/>
          </p:nvSpPr>
          <p:spPr bwMode="auto">
            <a:xfrm>
              <a:off x="1961" y="3690"/>
              <a:ext cx="1591" cy="330"/>
            </a:xfrm>
            <a:prstGeom prst="rect">
              <a:avLst/>
            </a:prstGeom>
            <a:noFill/>
            <a:ln w="9525">
              <a:noFill/>
              <a:miter lim="800000"/>
              <a:headEnd/>
              <a:tailEnd/>
            </a:ln>
          </p:spPr>
          <p:txBody>
            <a:bodyPr wrap="square">
              <a:spAutoFit/>
            </a:bodyPr>
            <a:lstStyle/>
            <a:p>
              <a:pPr>
                <a:buFont typeface="Wingdings" pitchFamily="2" charset="2"/>
                <a:buNone/>
              </a:pPr>
              <a:r>
                <a:rPr lang="ja-JP" altLang="en-US" sz="1400" dirty="0">
                  <a:solidFill>
                    <a:srgbClr val="40458C"/>
                  </a:solidFill>
                  <a:latin typeface="ＤＦＰ太丸ゴシック体"/>
                  <a:ea typeface="ＤＦＰ太丸ゴシック体"/>
                  <a:cs typeface="ＤＦＰ太丸ゴシック体"/>
                </a:rPr>
                <a:t>自社マシン室</a:t>
              </a:r>
              <a:r>
                <a:rPr lang="ja-JP" altLang="en-US" sz="1400" dirty="0" smtClean="0">
                  <a:solidFill>
                    <a:srgbClr val="40458C"/>
                  </a:solidFill>
                  <a:latin typeface="ＤＦＰ太丸ゴシック体"/>
                  <a:ea typeface="ＤＦＰ太丸ゴシック体"/>
                  <a:cs typeface="ＤＦＰ太丸ゴシック体"/>
                </a:rPr>
                <a:t>・自社データセンターで</a:t>
              </a:r>
              <a:r>
                <a:rPr lang="ja-JP" altLang="en-US" sz="1400" dirty="0">
                  <a:solidFill>
                    <a:srgbClr val="40458C"/>
                  </a:solidFill>
                  <a:latin typeface="ＤＦＰ太丸ゴシック体"/>
                  <a:ea typeface="ＤＦＰ太丸ゴシック体"/>
                  <a:cs typeface="ＤＦＰ太丸ゴシック体"/>
                </a:rPr>
                <a:t>運用・サービス提供</a:t>
              </a:r>
            </a:p>
          </p:txBody>
        </p:sp>
        <p:sp>
          <p:nvSpPr>
            <p:cNvPr id="29720" name="Text Box 17"/>
            <p:cNvSpPr txBox="1">
              <a:spLocks noChangeArrowheads="1"/>
            </p:cNvSpPr>
            <p:nvPr/>
          </p:nvSpPr>
          <p:spPr bwMode="auto">
            <a:xfrm>
              <a:off x="960" y="3654"/>
              <a:ext cx="989" cy="407"/>
            </a:xfrm>
            <a:prstGeom prst="rect">
              <a:avLst/>
            </a:prstGeom>
            <a:noFill/>
            <a:ln w="9525">
              <a:noFill/>
              <a:miter lim="800000"/>
              <a:headEnd/>
              <a:tailEnd/>
            </a:ln>
          </p:spPr>
          <p:txBody>
            <a:bodyPr wrap="none">
              <a:spAutoFit/>
            </a:bodyPr>
            <a:lstStyle/>
            <a:p>
              <a:pPr>
                <a:buFont typeface="Wingdings" pitchFamily="2" charset="2"/>
                <a:buNone/>
              </a:pPr>
              <a:r>
                <a:rPr lang="ja-JP" altLang="en-US" sz="1800">
                  <a:solidFill>
                    <a:srgbClr val="40458C"/>
                  </a:solidFill>
                  <a:latin typeface="ＤＦＰ太丸ゴシック体"/>
                  <a:ea typeface="ＤＦＰ太丸ゴシック体"/>
                  <a:cs typeface="ＤＦＰ太丸ゴシック体"/>
                </a:rPr>
                <a:t>プライベート</a:t>
              </a:r>
            </a:p>
            <a:p>
              <a:pPr>
                <a:buFont typeface="Wingdings" pitchFamily="2" charset="2"/>
                <a:buNone/>
              </a:pPr>
              <a:r>
                <a:rPr lang="ja-JP" altLang="en-US" sz="1800">
                  <a:solidFill>
                    <a:srgbClr val="40458C"/>
                  </a:solidFill>
                  <a:latin typeface="ＤＦＰ太丸ゴシック体"/>
                  <a:ea typeface="ＤＦＰ太丸ゴシック体"/>
                  <a:cs typeface="ＤＦＰ太丸ゴシック体"/>
                </a:rPr>
                <a:t>クラウド</a:t>
              </a:r>
            </a:p>
          </p:txBody>
        </p:sp>
        <p:pic>
          <p:nvPicPr>
            <p:cNvPr id="29721" name="Picture 7" descr="j0433941"/>
            <p:cNvPicPr>
              <a:picLocks noChangeAspect="1" noChangeArrowheads="1"/>
            </p:cNvPicPr>
            <p:nvPr/>
          </p:nvPicPr>
          <p:blipFill>
            <a:blip r:embed="rId3"/>
            <a:srcRect/>
            <a:stretch>
              <a:fillRect/>
            </a:stretch>
          </p:blipFill>
          <p:spPr bwMode="auto">
            <a:xfrm>
              <a:off x="240" y="3202"/>
              <a:ext cx="624" cy="624"/>
            </a:xfrm>
            <a:prstGeom prst="rect">
              <a:avLst/>
            </a:prstGeom>
            <a:noFill/>
            <a:ln w="9525">
              <a:noFill/>
              <a:miter lim="800000"/>
              <a:headEnd/>
              <a:tailEnd/>
            </a:ln>
          </p:spPr>
        </p:pic>
      </p:grpSp>
      <p:sp>
        <p:nvSpPr>
          <p:cNvPr id="29699" name="Rectangle 6"/>
          <p:cNvSpPr>
            <a:spLocks noGrp="1" noChangeArrowheads="1"/>
          </p:cNvSpPr>
          <p:nvPr>
            <p:ph type="title"/>
          </p:nvPr>
        </p:nvSpPr>
        <p:spPr/>
        <p:txBody>
          <a:bodyPr/>
          <a:lstStyle/>
          <a:p>
            <a:pPr eaLnBrk="1" hangingPunct="1"/>
            <a:r>
              <a:rPr lang="ja-JP" altLang="en-US" sz="2800" dirty="0" smtClean="0">
                <a:ea typeface="ＭＳ Ｐゴシック" charset="-128"/>
              </a:rPr>
              <a:t>クラウドの定義／５つの必須の特徴</a:t>
            </a:r>
          </a:p>
        </p:txBody>
      </p:sp>
      <p:sp>
        <p:nvSpPr>
          <p:cNvPr id="29" name="Oval 46"/>
          <p:cNvSpPr>
            <a:spLocks noChangeArrowheads="1"/>
          </p:cNvSpPr>
          <p:nvPr/>
        </p:nvSpPr>
        <p:spPr bwMode="auto">
          <a:xfrm>
            <a:off x="6745342" y="3656730"/>
            <a:ext cx="2114550" cy="685800"/>
          </a:xfrm>
          <a:prstGeom prst="wedgeRoundRectCallout">
            <a:avLst>
              <a:gd name="adj1" fmla="val -59271"/>
              <a:gd name="adj2" fmla="val 93982"/>
              <a:gd name="adj3" fmla="val 16667"/>
            </a:avLst>
          </a:prstGeom>
          <a:solidFill>
            <a:srgbClr val="FFFF00"/>
          </a:solidFill>
          <a:ln>
            <a:headEnd/>
            <a:tailEnd/>
          </a:ln>
          <a:extLst/>
        </p:spPr>
        <p:style>
          <a:lnRef idx="0">
            <a:schemeClr val="accent3"/>
          </a:lnRef>
          <a:fillRef idx="3">
            <a:schemeClr val="accent3"/>
          </a:fillRef>
          <a:effectRef idx="3">
            <a:schemeClr val="accent3"/>
          </a:effectRef>
          <a:fontRef idx="minor">
            <a:schemeClr val="lt1"/>
          </a:fontRef>
        </p:style>
        <p:txBody>
          <a:bodyPr wrap="none" anchor="ctr"/>
          <a:lstStyle/>
          <a:p>
            <a:pPr algn="ctr"/>
            <a:r>
              <a:rPr lang="ja-JP" altLang="en-US" sz="2000" dirty="0">
                <a:solidFill>
                  <a:srgbClr val="FF0000"/>
                </a:solidFill>
                <a:latin typeface="ＤＦＰ太丸ゴシック体"/>
                <a:ea typeface="ＤＦＰ太丸ゴシック体"/>
                <a:cs typeface="ＤＦＰ太丸ゴシック体"/>
              </a:rPr>
              <a:t>人的</a:t>
            </a:r>
            <a:r>
              <a:rPr lang="ja-JP" altLang="en-US" sz="2000" dirty="0" smtClean="0">
                <a:solidFill>
                  <a:srgbClr val="FF0000"/>
                </a:solidFill>
                <a:latin typeface="ＤＦＰ太丸ゴシック体"/>
                <a:ea typeface="ＤＦＰ太丸ゴシック体"/>
                <a:cs typeface="ＤＦＰ太丸ゴシック体"/>
              </a:rPr>
              <a:t>介在を</a:t>
            </a:r>
            <a:r>
              <a:rPr lang="ja-JP" altLang="en-US" sz="2000" dirty="0">
                <a:solidFill>
                  <a:srgbClr val="FF0000"/>
                </a:solidFill>
                <a:latin typeface="ＤＦＰ太丸ゴシック体"/>
                <a:ea typeface="ＤＦＰ太丸ゴシック体"/>
                <a:cs typeface="ＤＦＰ太丸ゴシック体"/>
              </a:rPr>
              <a:t>排除</a:t>
            </a:r>
          </a:p>
        </p:txBody>
      </p:sp>
      <p:grpSp>
        <p:nvGrpSpPr>
          <p:cNvPr id="6" name="グループ化 5"/>
          <p:cNvGrpSpPr/>
          <p:nvPr/>
        </p:nvGrpSpPr>
        <p:grpSpPr>
          <a:xfrm>
            <a:off x="5334000" y="827477"/>
            <a:ext cx="3525892" cy="3476953"/>
            <a:chOff x="5313308" y="929947"/>
            <a:chExt cx="3525892" cy="3324553"/>
          </a:xfrm>
        </p:grpSpPr>
        <p:grpSp>
          <p:nvGrpSpPr>
            <p:cNvPr id="5" name="グループ化 4"/>
            <p:cNvGrpSpPr/>
            <p:nvPr/>
          </p:nvGrpSpPr>
          <p:grpSpPr>
            <a:xfrm>
              <a:off x="6724650" y="929947"/>
              <a:ext cx="2114550" cy="2791153"/>
              <a:chOff x="6724650" y="929947"/>
              <a:chExt cx="2114550" cy="2791153"/>
            </a:xfrm>
          </p:grpSpPr>
          <p:sp>
            <p:nvSpPr>
              <p:cNvPr id="2" name="角丸四角形 1"/>
              <p:cNvSpPr/>
              <p:nvPr/>
            </p:nvSpPr>
            <p:spPr bwMode="auto">
              <a:xfrm>
                <a:off x="6724650" y="929947"/>
                <a:ext cx="2114550" cy="2226907"/>
              </a:xfrm>
              <a:prstGeom prst="roundRect">
                <a:avLst>
                  <a:gd name="adj" fmla="val 8179"/>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kumimoji="0" lang="ja-JP" altLang="en-US" sz="5400" dirty="0" smtClean="0">
                    <a:solidFill>
                      <a:srgbClr val="FFFFFF"/>
                    </a:solidFill>
                    <a:latin typeface="ＤＦＰ太丸ゴシック体"/>
                    <a:ea typeface="ＤＦＰ太丸ゴシック体"/>
                    <a:cs typeface="ＤＦＰ太丸ゴシック体"/>
                  </a:rPr>
                  <a:t>無人</a:t>
                </a:r>
              </a:p>
              <a:p>
                <a:pPr algn="ctr">
                  <a:spcBef>
                    <a:spcPts val="0"/>
                  </a:spcBef>
                </a:pPr>
                <a:r>
                  <a:rPr kumimoji="0" lang="ja-JP" altLang="en-US" sz="2800" dirty="0" smtClean="0">
                    <a:solidFill>
                      <a:srgbClr val="FFFFFF"/>
                    </a:solidFill>
                    <a:latin typeface="ＤＦＰ太丸ゴシック体"/>
                    <a:ea typeface="ＤＦＰ太丸ゴシック体"/>
                    <a:cs typeface="ＤＦＰ太丸ゴシック体"/>
                  </a:rPr>
                  <a:t>システム</a:t>
                </a:r>
                <a:endParaRPr kumimoji="0" lang="ja-JP" altLang="en-US" sz="1400" dirty="0">
                  <a:solidFill>
                    <a:srgbClr val="FFFFFF"/>
                  </a:solidFill>
                  <a:latin typeface="ＤＦＰ太丸ゴシック体"/>
                  <a:ea typeface="ＤＦＰ太丸ゴシック体"/>
                  <a:cs typeface="ＤＦＰ太丸ゴシック体"/>
                </a:endParaRPr>
              </a:p>
              <a:p>
                <a:pPr algn="ctr">
                  <a:spcBef>
                    <a:spcPts val="0"/>
                  </a:spcBef>
                </a:pPr>
                <a:r>
                  <a:rPr kumimoji="0" lang="ja-JP" altLang="en-US" sz="1400" dirty="0" smtClean="0">
                    <a:solidFill>
                      <a:srgbClr val="FFFF00"/>
                    </a:solidFill>
                    <a:latin typeface="ＤＦＰ太丸ゴシック体"/>
                    <a:ea typeface="ＤＦＰ太丸ゴシック体"/>
                    <a:cs typeface="ＤＦＰ太丸ゴシック体"/>
                  </a:rPr>
                  <a:t>ＴＣＯ</a:t>
                </a:r>
                <a:r>
                  <a:rPr kumimoji="0" lang="ja-JP" altLang="en-US" sz="1400" dirty="0" smtClean="0">
                    <a:solidFill>
                      <a:srgbClr val="FFFF00"/>
                    </a:solidFill>
                    <a:latin typeface="ＤＦＰ太丸ゴシック体"/>
                    <a:ea typeface="ＤＦＰ太丸ゴシック体"/>
                    <a:cs typeface="ＤＦＰ太丸ゴシック体"/>
                  </a:rPr>
                  <a:t>の劇的削減</a:t>
                </a:r>
                <a:endParaRPr kumimoji="0" lang="en-US" altLang="ja-JP" sz="1400" dirty="0" smtClean="0">
                  <a:solidFill>
                    <a:srgbClr val="FFFF00"/>
                  </a:solidFill>
                  <a:latin typeface="ＤＦＰ太丸ゴシック体"/>
                  <a:ea typeface="ＤＦＰ太丸ゴシック体"/>
                  <a:cs typeface="ＤＦＰ太丸ゴシック体"/>
                </a:endParaRPr>
              </a:p>
              <a:p>
                <a:pPr algn="ctr">
                  <a:spcBef>
                    <a:spcPts val="0"/>
                  </a:spcBef>
                </a:pPr>
                <a:r>
                  <a:rPr kumimoji="0" lang="ja-JP" altLang="en-US" sz="1400" dirty="0" smtClean="0">
                    <a:solidFill>
                      <a:srgbClr val="FFFF00"/>
                    </a:solidFill>
                    <a:latin typeface="ＤＦＰ太丸ゴシック体"/>
                    <a:ea typeface="ＤＦＰ太丸ゴシック体"/>
                    <a:cs typeface="ＤＦＰ太丸ゴシック体"/>
                  </a:rPr>
                  <a:t>人的ミスの排除</a:t>
                </a:r>
                <a:endParaRPr kumimoji="0" lang="en-US" altLang="ja-JP" sz="1400" dirty="0" smtClean="0">
                  <a:solidFill>
                    <a:srgbClr val="FFFF00"/>
                  </a:solidFill>
                  <a:latin typeface="ＤＦＰ太丸ゴシック体"/>
                  <a:ea typeface="ＤＦＰ太丸ゴシック体"/>
                  <a:cs typeface="ＤＦＰ太丸ゴシック体"/>
                </a:endParaRPr>
              </a:p>
              <a:p>
                <a:pPr algn="ctr">
                  <a:spcBef>
                    <a:spcPts val="0"/>
                  </a:spcBef>
                </a:pPr>
                <a:r>
                  <a:rPr kumimoji="0" lang="ja-JP" altLang="en-US" sz="1400" dirty="0" smtClean="0">
                    <a:solidFill>
                      <a:srgbClr val="FFFF00"/>
                    </a:solidFill>
                    <a:latin typeface="ＤＦＰ太丸ゴシック体"/>
                    <a:ea typeface="ＤＦＰ太丸ゴシック体"/>
                    <a:cs typeface="ＤＦＰ太丸ゴシック体"/>
                  </a:rPr>
                  <a:t>調達・変更に即応</a:t>
                </a:r>
                <a:endParaRPr kumimoji="0" lang="ja-JP" altLang="en-US" sz="1400" dirty="0" smtClean="0">
                  <a:solidFill>
                    <a:srgbClr val="FFFF00"/>
                  </a:solidFill>
                  <a:latin typeface="ＤＦＰ太丸ゴシック体"/>
                  <a:ea typeface="ＤＦＰ太丸ゴシック体"/>
                  <a:cs typeface="ＤＦＰ太丸ゴシック体"/>
                </a:endParaRPr>
              </a:p>
            </p:txBody>
          </p:sp>
          <p:sp>
            <p:nvSpPr>
              <p:cNvPr id="3" name="上矢印 2"/>
              <p:cNvSpPr/>
              <p:nvPr/>
            </p:nvSpPr>
            <p:spPr bwMode="auto">
              <a:xfrm>
                <a:off x="7011222" y="3111500"/>
                <a:ext cx="1578686" cy="609600"/>
              </a:xfrm>
              <a:prstGeom prst="upArrow">
                <a:avLst/>
              </a:prstGeom>
              <a:solidFill>
                <a:srgbClr val="FF505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spcBef>
                    <a:spcPct val="20000"/>
                  </a:spcBef>
                </a:pPr>
                <a:endParaRPr kumimoji="0" lang="ja-JP" altLang="en-US" sz="1200" smtClean="0">
                  <a:solidFill>
                    <a:srgbClr val="484848"/>
                  </a:solidFill>
                  <a:latin typeface="ＤＦＰ太丸ゴシック体"/>
                  <a:ea typeface="ＤＦＰ太丸ゴシック体"/>
                  <a:cs typeface="ＤＦＰ太丸ゴシック体"/>
                </a:endParaRPr>
              </a:p>
            </p:txBody>
          </p:sp>
        </p:grpSp>
        <p:sp>
          <p:nvSpPr>
            <p:cNvPr id="4" name="フリーフォーム 3"/>
            <p:cNvSpPr/>
            <p:nvPr/>
          </p:nvSpPr>
          <p:spPr>
            <a:xfrm>
              <a:off x="5313308" y="956441"/>
              <a:ext cx="1486886" cy="3298059"/>
            </a:xfrm>
            <a:custGeom>
              <a:avLst/>
              <a:gdLst>
                <a:gd name="connsiteX0" fmla="*/ 0 w 662152"/>
                <a:gd name="connsiteY0" fmla="*/ 0 h 3573518"/>
                <a:gd name="connsiteX1" fmla="*/ 10511 w 662152"/>
                <a:gd name="connsiteY1" fmla="*/ 3573518 h 3573518"/>
                <a:gd name="connsiteX2" fmla="*/ 662152 w 662152"/>
                <a:gd name="connsiteY2" fmla="*/ 935421 h 3573518"/>
                <a:gd name="connsiteX3" fmla="*/ 0 w 662152"/>
                <a:gd name="connsiteY3" fmla="*/ 0 h 3573518"/>
              </a:gdLst>
              <a:ahLst/>
              <a:cxnLst>
                <a:cxn ang="0">
                  <a:pos x="connsiteX0" y="connsiteY0"/>
                </a:cxn>
                <a:cxn ang="0">
                  <a:pos x="connsiteX1" y="connsiteY1"/>
                </a:cxn>
                <a:cxn ang="0">
                  <a:pos x="connsiteX2" y="connsiteY2"/>
                </a:cxn>
                <a:cxn ang="0">
                  <a:pos x="connsiteX3" y="connsiteY3"/>
                </a:cxn>
              </a:cxnLst>
              <a:rect l="l" t="t" r="r" b="b"/>
              <a:pathLst>
                <a:path w="662152" h="3573518">
                  <a:moveTo>
                    <a:pt x="0" y="0"/>
                  </a:moveTo>
                  <a:cubicBezTo>
                    <a:pt x="3504" y="1191173"/>
                    <a:pt x="7007" y="2382345"/>
                    <a:pt x="10511" y="3573518"/>
                  </a:cubicBezTo>
                  <a:lnTo>
                    <a:pt x="662152" y="935421"/>
                  </a:lnTo>
                  <a:lnTo>
                    <a:pt x="0" y="0"/>
                  </a:lnTo>
                  <a:close/>
                </a:path>
              </a:pathLst>
            </a:custGeom>
            <a:gradFill>
              <a:gsLst>
                <a:gs pos="0">
                  <a:srgbClr val="FF0000"/>
                </a:gs>
                <a:gs pos="50000">
                  <a:srgbClr val="FF0000">
                    <a:lumMod val="52000"/>
                    <a:lumOff val="48000"/>
                  </a:srgbClr>
                </a:gs>
                <a:gs pos="100000">
                  <a:srgbClr val="FF0000">
                    <a:lumMod val="0"/>
                    <a:lumOff val="100000"/>
                  </a:srgbClr>
                </a:gs>
              </a:gsLst>
              <a:lin ang="10800000" scaled="0"/>
            </a:gradFill>
          </p:spPr>
          <p:txBody>
            <a:bodyPr vert="horz" wrap="square" lIns="91440" tIns="45720" rIns="91440" bIns="45720" numCol="1" rtlCol="0" anchor="ctr" anchorCtr="0" compatLnSpc="1">
              <a:prstTxWarp prst="textNoShape">
                <a:avLst/>
              </a:prstTxWarp>
            </a:bodyPr>
            <a:lstStyle/>
            <a:p>
              <a:pPr>
                <a:spcBef>
                  <a:spcPct val="20000"/>
                </a:spcBef>
              </a:pPr>
              <a:endParaRPr kumimoji="0" lang="ja-JP" altLang="en-US" sz="1200" smtClean="0">
                <a:solidFill>
                  <a:srgbClr val="484848"/>
                </a:solidFill>
                <a:latin typeface="ＤＦＰ太丸ゴシック体"/>
                <a:ea typeface="ＤＦＰ太丸ゴシック体"/>
                <a:cs typeface="ＤＦＰ太丸ゴシック体"/>
              </a:endParaRPr>
            </a:p>
          </p:txBody>
        </p:sp>
      </p:grpSp>
      <p:sp>
        <p:nvSpPr>
          <p:cNvPr id="29703" name="AutoShape 19"/>
          <p:cNvSpPr>
            <a:spLocks noChangeArrowheads="1"/>
          </p:cNvSpPr>
          <p:nvPr/>
        </p:nvSpPr>
        <p:spPr bwMode="auto">
          <a:xfrm>
            <a:off x="5715000" y="4707384"/>
            <a:ext cx="522343" cy="1477962"/>
          </a:xfrm>
          <a:prstGeom prst="roundRect">
            <a:avLst>
              <a:gd name="adj" fmla="val 16667"/>
            </a:avLst>
          </a:prstGeom>
          <a:solidFill>
            <a:srgbClr val="4F6228"/>
          </a:solidFill>
          <a:ln>
            <a:headEnd/>
            <a:tailEnd/>
          </a:ln>
        </p:spPr>
        <p:style>
          <a:lnRef idx="0">
            <a:schemeClr val="accent2"/>
          </a:lnRef>
          <a:fillRef idx="3">
            <a:schemeClr val="accent2"/>
          </a:fillRef>
          <a:effectRef idx="3">
            <a:schemeClr val="accent2"/>
          </a:effectRef>
          <a:fontRef idx="minor">
            <a:schemeClr val="lt1"/>
          </a:fontRef>
        </p:style>
        <p:txBody>
          <a:bodyPr vert="eaVert" wrap="none" anchor="ctr"/>
          <a:lstStyle/>
          <a:p>
            <a:pPr algn="ctr">
              <a:buFont typeface="Wingdings" pitchFamily="2" charset="2"/>
              <a:buNone/>
            </a:pPr>
            <a:r>
              <a:rPr lang="ja-JP" altLang="en-US" sz="2000" dirty="0">
                <a:solidFill>
                  <a:srgbClr val="FFFFFF"/>
                </a:solidFill>
                <a:latin typeface="ＤＦＰ太丸ゴシック体"/>
                <a:ea typeface="ＤＦＰ太丸ゴシック体"/>
                <a:cs typeface="ＤＦＰ太丸ゴシック体"/>
              </a:rPr>
              <a:t>仮想化</a:t>
            </a:r>
          </a:p>
        </p:txBody>
      </p:sp>
      <p:sp>
        <p:nvSpPr>
          <p:cNvPr id="29706" name="AutoShape 38"/>
          <p:cNvSpPr>
            <a:spLocks noChangeArrowheads="1"/>
          </p:cNvSpPr>
          <p:nvPr/>
        </p:nvSpPr>
        <p:spPr bwMode="auto">
          <a:xfrm>
            <a:off x="6814371" y="4707384"/>
            <a:ext cx="522343" cy="1477962"/>
          </a:xfrm>
          <a:prstGeom prst="roundRect">
            <a:avLst>
              <a:gd name="adj" fmla="val 16667"/>
            </a:avLst>
          </a:prstGeom>
          <a:ln>
            <a:headEnd/>
            <a:tailEnd/>
          </a:ln>
        </p:spPr>
        <p:style>
          <a:lnRef idx="0">
            <a:schemeClr val="accent2"/>
          </a:lnRef>
          <a:fillRef idx="3">
            <a:schemeClr val="accent2"/>
          </a:fillRef>
          <a:effectRef idx="3">
            <a:schemeClr val="accent2"/>
          </a:effectRef>
          <a:fontRef idx="minor">
            <a:schemeClr val="lt1"/>
          </a:fontRef>
        </p:style>
        <p:txBody>
          <a:bodyPr vert="eaVert" wrap="none" anchor="ctr"/>
          <a:lstStyle/>
          <a:p>
            <a:pPr algn="ctr">
              <a:buFont typeface="Wingdings" pitchFamily="2" charset="2"/>
              <a:buNone/>
            </a:pPr>
            <a:r>
              <a:rPr lang="ja-JP" altLang="en-US" sz="1600" dirty="0" smtClean="0">
                <a:solidFill>
                  <a:srgbClr val="FFFFFF"/>
                </a:solidFill>
                <a:latin typeface="ＤＦＰ太丸ゴシック体"/>
                <a:ea typeface="ＤＦＰ太丸ゴシック体"/>
                <a:cs typeface="ＤＦＰ太丸ゴシック体"/>
              </a:rPr>
              <a:t>調達の自動化</a:t>
            </a:r>
            <a:endParaRPr lang="ja-JP" altLang="en-US" sz="1600" dirty="0">
              <a:solidFill>
                <a:srgbClr val="FFFFFF"/>
              </a:solidFill>
              <a:latin typeface="ＤＦＰ太丸ゴシック体"/>
              <a:ea typeface="ＤＦＰ太丸ゴシック体"/>
              <a:cs typeface="ＤＦＰ太丸ゴシック体"/>
            </a:endParaRPr>
          </a:p>
        </p:txBody>
      </p:sp>
      <p:sp>
        <p:nvSpPr>
          <p:cNvPr id="28" name="AutoShape 38"/>
          <p:cNvSpPr>
            <a:spLocks noChangeArrowheads="1"/>
          </p:cNvSpPr>
          <p:nvPr/>
        </p:nvSpPr>
        <p:spPr bwMode="auto">
          <a:xfrm>
            <a:off x="6266626" y="4701828"/>
            <a:ext cx="522343" cy="1477962"/>
          </a:xfrm>
          <a:prstGeom prst="roundRect">
            <a:avLst>
              <a:gd name="adj" fmla="val 16667"/>
            </a:avLst>
          </a:prstGeom>
          <a:ln>
            <a:headEnd/>
            <a:tailEnd/>
          </a:ln>
        </p:spPr>
        <p:style>
          <a:lnRef idx="0">
            <a:schemeClr val="accent2"/>
          </a:lnRef>
          <a:fillRef idx="3">
            <a:schemeClr val="accent2"/>
          </a:fillRef>
          <a:effectRef idx="3">
            <a:schemeClr val="accent2"/>
          </a:effectRef>
          <a:fontRef idx="minor">
            <a:schemeClr val="lt1"/>
          </a:fontRef>
        </p:style>
        <p:txBody>
          <a:bodyPr vert="eaVert" wrap="none" anchor="ctr"/>
          <a:lstStyle/>
          <a:p>
            <a:pPr algn="ctr">
              <a:buFont typeface="Wingdings" pitchFamily="2" charset="2"/>
              <a:buNone/>
            </a:pPr>
            <a:r>
              <a:rPr lang="ja-JP" altLang="en-US" sz="1600" dirty="0" smtClean="0">
                <a:solidFill>
                  <a:srgbClr val="FFFFFF"/>
                </a:solidFill>
                <a:latin typeface="ＤＦＰ太丸ゴシック体"/>
                <a:ea typeface="ＤＦＰ太丸ゴシック体"/>
                <a:cs typeface="ＤＦＰ太丸ゴシック体"/>
              </a:rPr>
              <a:t>運用の自動化</a:t>
            </a:r>
            <a:endParaRPr lang="ja-JP" altLang="en-US" sz="1600" dirty="0">
              <a:solidFill>
                <a:srgbClr val="FFFFFF"/>
              </a:solidFill>
              <a:latin typeface="ＤＦＰ太丸ゴシック体"/>
              <a:ea typeface="ＤＦＰ太丸ゴシック体"/>
              <a:cs typeface="ＤＦＰ太丸ゴシック体"/>
            </a:endParaRPr>
          </a:p>
        </p:txBody>
      </p:sp>
      <p:sp>
        <p:nvSpPr>
          <p:cNvPr id="10" name="角丸四角形 9"/>
          <p:cNvSpPr/>
          <p:nvPr/>
        </p:nvSpPr>
        <p:spPr bwMode="auto">
          <a:xfrm>
            <a:off x="482600" y="853971"/>
            <a:ext cx="4953000" cy="631059"/>
          </a:xfrm>
          <a:prstGeom prst="roundRect">
            <a:avLst/>
          </a:prstGeom>
          <a:solidFill>
            <a:srgbClr val="3399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baseline="0" dirty="0" smtClean="0">
                <a:ln>
                  <a:noFill/>
                </a:ln>
                <a:solidFill>
                  <a:schemeClr val="bg1"/>
                </a:solidFill>
                <a:effectLst/>
                <a:latin typeface="ＤＦＰ太丸ゴシック体"/>
                <a:ea typeface="ＤＦＰ太丸ゴシック体"/>
                <a:cs typeface="ＤＦＰ太丸ゴシック体"/>
              </a:rPr>
              <a:t>オンデマンド・セルフサービス</a:t>
            </a:r>
          </a:p>
        </p:txBody>
      </p:sp>
      <p:sp>
        <p:nvSpPr>
          <p:cNvPr id="30" name="角丸四角形 29"/>
          <p:cNvSpPr/>
          <p:nvPr/>
        </p:nvSpPr>
        <p:spPr bwMode="auto">
          <a:xfrm>
            <a:off x="495300" y="1561230"/>
            <a:ext cx="4953000" cy="631059"/>
          </a:xfrm>
          <a:prstGeom prst="roundRect">
            <a:avLst/>
          </a:prstGeom>
          <a:solidFill>
            <a:srgbClr val="3399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baseline="0" dirty="0" smtClean="0">
                <a:ln>
                  <a:noFill/>
                </a:ln>
                <a:solidFill>
                  <a:schemeClr val="bg1"/>
                </a:solidFill>
                <a:effectLst/>
                <a:latin typeface="ＤＦＰ太丸ゴシック体"/>
                <a:ea typeface="ＤＦＰ太丸ゴシック体"/>
                <a:cs typeface="ＤＦＰ太丸ゴシック体"/>
              </a:rPr>
              <a:t>幅広いネットワークアクセス</a:t>
            </a:r>
          </a:p>
        </p:txBody>
      </p:sp>
      <p:sp>
        <p:nvSpPr>
          <p:cNvPr id="31" name="角丸四角形 30"/>
          <p:cNvSpPr/>
          <p:nvPr/>
        </p:nvSpPr>
        <p:spPr bwMode="auto">
          <a:xfrm>
            <a:off x="495300" y="2987571"/>
            <a:ext cx="4953000" cy="631059"/>
          </a:xfrm>
          <a:prstGeom prst="roundRect">
            <a:avLst/>
          </a:prstGeom>
          <a:solidFill>
            <a:srgbClr val="3399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baseline="0" dirty="0" smtClean="0">
                <a:ln>
                  <a:noFill/>
                </a:ln>
                <a:solidFill>
                  <a:schemeClr val="bg1"/>
                </a:solidFill>
                <a:effectLst/>
                <a:latin typeface="ＤＦＰ太丸ゴシック体"/>
                <a:ea typeface="ＤＦＰ太丸ゴシック体"/>
                <a:cs typeface="ＤＦＰ太丸ゴシック体"/>
              </a:rPr>
              <a:t>迅速な拡張性</a:t>
            </a:r>
          </a:p>
        </p:txBody>
      </p:sp>
      <p:sp>
        <p:nvSpPr>
          <p:cNvPr id="33" name="角丸四角形 32"/>
          <p:cNvSpPr/>
          <p:nvPr/>
        </p:nvSpPr>
        <p:spPr bwMode="auto">
          <a:xfrm>
            <a:off x="495300" y="3673371"/>
            <a:ext cx="4953000" cy="631059"/>
          </a:xfrm>
          <a:prstGeom prst="roundRect">
            <a:avLst/>
          </a:prstGeom>
          <a:solidFill>
            <a:srgbClr val="3399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baseline="0" dirty="0" smtClean="0">
                <a:ln>
                  <a:noFill/>
                </a:ln>
                <a:solidFill>
                  <a:schemeClr val="bg1"/>
                </a:solidFill>
                <a:effectLst/>
                <a:latin typeface="ＤＦＰ太丸ゴシック体"/>
                <a:ea typeface="ＤＦＰ太丸ゴシック体"/>
                <a:cs typeface="ＤＦＰ太丸ゴシック体"/>
              </a:rPr>
              <a:t>サービスの計測可能・従量課金</a:t>
            </a:r>
          </a:p>
        </p:txBody>
      </p:sp>
      <p:sp>
        <p:nvSpPr>
          <p:cNvPr id="34" name="角丸四角形 33"/>
          <p:cNvSpPr/>
          <p:nvPr/>
        </p:nvSpPr>
        <p:spPr bwMode="auto">
          <a:xfrm>
            <a:off x="482600" y="2268489"/>
            <a:ext cx="4953000" cy="631059"/>
          </a:xfrm>
          <a:prstGeom prst="roundRect">
            <a:avLst/>
          </a:prstGeom>
          <a:solidFill>
            <a:srgbClr val="3399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baseline="0" dirty="0" smtClean="0">
                <a:ln>
                  <a:noFill/>
                </a:ln>
                <a:solidFill>
                  <a:schemeClr val="bg1"/>
                </a:solidFill>
                <a:effectLst/>
                <a:latin typeface="ＤＦＰ太丸ゴシック体"/>
                <a:ea typeface="ＤＦＰ太丸ゴシック体"/>
                <a:cs typeface="ＤＦＰ太丸ゴシック体"/>
              </a:rPr>
              <a:t>リソースの共有</a:t>
            </a:r>
          </a:p>
        </p:txBody>
      </p:sp>
      <p:sp>
        <p:nvSpPr>
          <p:cNvPr id="7" name="テキスト ボックス 6"/>
          <p:cNvSpPr txBox="1"/>
          <p:nvPr/>
        </p:nvSpPr>
        <p:spPr>
          <a:xfrm>
            <a:off x="4905049" y="6368703"/>
            <a:ext cx="3553151" cy="276999"/>
          </a:xfrm>
          <a:prstGeom prst="rect">
            <a:avLst/>
          </a:prstGeom>
          <a:noFill/>
        </p:spPr>
        <p:txBody>
          <a:bodyPr wrap="none" rtlCol="0">
            <a:spAutoFit/>
          </a:bodyPr>
          <a:lstStyle/>
          <a:p>
            <a:r>
              <a:rPr kumimoji="1" lang="ja-JP" altLang="en-US" sz="1200" dirty="0" smtClean="0">
                <a:solidFill>
                  <a:schemeClr val="accent3">
                    <a:lumMod val="50000"/>
                  </a:schemeClr>
                </a:solidFill>
              </a:rPr>
              <a:t>＊</a:t>
            </a:r>
            <a:r>
              <a:rPr kumimoji="1" lang="en-US" altLang="ja-JP" sz="1200" dirty="0" err="1" smtClean="0">
                <a:solidFill>
                  <a:schemeClr val="accent3">
                    <a:lumMod val="50000"/>
                  </a:schemeClr>
                </a:solidFill>
              </a:rPr>
              <a:t>SaaS</a:t>
            </a:r>
            <a:r>
              <a:rPr kumimoji="1" lang="ja-JP" altLang="en-US" sz="1200" dirty="0" smtClean="0">
                <a:solidFill>
                  <a:schemeClr val="accent3">
                    <a:lumMod val="50000"/>
                  </a:schemeClr>
                </a:solidFill>
              </a:rPr>
              <a:t>や</a:t>
            </a:r>
            <a:r>
              <a:rPr kumimoji="1" lang="en-US" altLang="ja-JP" sz="1200" dirty="0" err="1" smtClean="0">
                <a:solidFill>
                  <a:schemeClr val="accent3">
                    <a:lumMod val="50000"/>
                  </a:schemeClr>
                </a:solidFill>
              </a:rPr>
              <a:t>PaaS</a:t>
            </a:r>
            <a:r>
              <a:rPr kumimoji="1" lang="ja-JP" altLang="en-US" sz="1200" dirty="0" smtClean="0">
                <a:solidFill>
                  <a:schemeClr val="accent3">
                    <a:lumMod val="50000"/>
                  </a:schemeClr>
                </a:solidFill>
              </a:rPr>
              <a:t>の場合、仮想化は絶対条件ではない。</a:t>
            </a:r>
            <a:endParaRPr kumimoji="1" lang="ja-JP" altLang="en-US" sz="1200" dirty="0">
              <a:solidFill>
                <a:schemeClr val="accent3">
                  <a:lumMod val="50000"/>
                </a:schemeClr>
              </a:solidFill>
            </a:endParaRPr>
          </a:p>
        </p:txBody>
      </p:sp>
    </p:spTree>
    <p:extLst>
      <p:ext uri="{BB962C8B-B14F-4D97-AF65-F5344CB8AC3E}">
        <p14:creationId xmlns:p14="http://schemas.microsoft.com/office/powerpoint/2010/main" val="554314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67690"/>
                                        </p:tgtEl>
                                        <p:attrNameLst>
                                          <p:attrName>style.visibility</p:attrName>
                                        </p:attrNameLst>
                                      </p:cBhvr>
                                      <p:to>
                                        <p:strVal val="visible"/>
                                      </p:to>
                                    </p:set>
                                    <p:animEffect transition="in" filter="wipe(left)">
                                      <p:cBhvr>
                                        <p:cTn id="7" dur="500"/>
                                        <p:tgtEl>
                                          <p:spTgt spid="66769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29703"/>
                                        </p:tgtEl>
                                        <p:attrNameLst>
                                          <p:attrName>style.visibility</p:attrName>
                                        </p:attrNameLst>
                                      </p:cBhvr>
                                      <p:to>
                                        <p:strVal val="visible"/>
                                      </p:to>
                                    </p:set>
                                    <p:anim calcmode="lin" valueType="num">
                                      <p:cBhvr>
                                        <p:cTn id="17" dur="500" fill="hold"/>
                                        <p:tgtEl>
                                          <p:spTgt spid="29703"/>
                                        </p:tgtEl>
                                        <p:attrNameLst>
                                          <p:attrName>ppt_w</p:attrName>
                                        </p:attrNameLst>
                                      </p:cBhvr>
                                      <p:tavLst>
                                        <p:tav tm="0">
                                          <p:val>
                                            <p:fltVal val="0"/>
                                          </p:val>
                                        </p:tav>
                                        <p:tav tm="100000">
                                          <p:val>
                                            <p:strVal val="#ppt_w"/>
                                          </p:val>
                                        </p:tav>
                                      </p:tavLst>
                                    </p:anim>
                                    <p:anim calcmode="lin" valueType="num">
                                      <p:cBhvr>
                                        <p:cTn id="18" dur="500" fill="hold"/>
                                        <p:tgtEl>
                                          <p:spTgt spid="29703"/>
                                        </p:tgtEl>
                                        <p:attrNameLst>
                                          <p:attrName>ppt_h</p:attrName>
                                        </p:attrNameLst>
                                      </p:cBhvr>
                                      <p:tavLst>
                                        <p:tav tm="0">
                                          <p:val>
                                            <p:fltVal val="0"/>
                                          </p:val>
                                        </p:tav>
                                        <p:tav tm="100000">
                                          <p:val>
                                            <p:strVal val="#ppt_h"/>
                                          </p:val>
                                        </p:tav>
                                      </p:tavLst>
                                    </p:anim>
                                    <p:animEffect transition="in" filter="fade">
                                      <p:cBhvr>
                                        <p:cTn id="19" dur="500"/>
                                        <p:tgtEl>
                                          <p:spTgt spid="2970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9706"/>
                                        </p:tgtEl>
                                        <p:attrNameLst>
                                          <p:attrName>style.visibility</p:attrName>
                                        </p:attrNameLst>
                                      </p:cBhvr>
                                      <p:to>
                                        <p:strVal val="visible"/>
                                      </p:to>
                                    </p:set>
                                    <p:anim calcmode="lin" valueType="num">
                                      <p:cBhvr>
                                        <p:cTn id="27" dur="500" fill="hold"/>
                                        <p:tgtEl>
                                          <p:spTgt spid="29706"/>
                                        </p:tgtEl>
                                        <p:attrNameLst>
                                          <p:attrName>ppt_w</p:attrName>
                                        </p:attrNameLst>
                                      </p:cBhvr>
                                      <p:tavLst>
                                        <p:tav tm="0">
                                          <p:val>
                                            <p:fltVal val="0"/>
                                          </p:val>
                                        </p:tav>
                                        <p:tav tm="100000">
                                          <p:val>
                                            <p:strVal val="#ppt_w"/>
                                          </p:val>
                                        </p:tav>
                                      </p:tavLst>
                                    </p:anim>
                                    <p:anim calcmode="lin" valueType="num">
                                      <p:cBhvr>
                                        <p:cTn id="28" dur="500" fill="hold"/>
                                        <p:tgtEl>
                                          <p:spTgt spid="29706"/>
                                        </p:tgtEl>
                                        <p:attrNameLst>
                                          <p:attrName>ppt_h</p:attrName>
                                        </p:attrNameLst>
                                      </p:cBhvr>
                                      <p:tavLst>
                                        <p:tav tm="0">
                                          <p:val>
                                            <p:fltVal val="0"/>
                                          </p:val>
                                        </p:tav>
                                        <p:tav tm="100000">
                                          <p:val>
                                            <p:strVal val="#ppt_h"/>
                                          </p:val>
                                        </p:tav>
                                      </p:tavLst>
                                    </p:anim>
                                    <p:animEffect transition="in" filter="fade">
                                      <p:cBhvr>
                                        <p:cTn id="29" dur="500"/>
                                        <p:tgtEl>
                                          <p:spTgt spid="2970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down)">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down)">
                                      <p:cBhvr>
                                        <p:cTn id="3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9703" grpId="0" animBg="1"/>
      <p:bldP spid="29706" grpId="0" animBg="1"/>
      <p:bldP spid="2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8FF8CC5D-A65D-5946-99B5-645367A967AD}" type="slidenum">
              <a:rPr kumimoji="1" lang="ja-JP" altLang="en-US" smtClean="0"/>
              <a:t>3</a:t>
            </a:fld>
            <a:endParaRPr kumimoji="1" lang="ja-JP" altLang="en-US" dirty="0"/>
          </a:p>
        </p:txBody>
      </p:sp>
      <p:sp>
        <p:nvSpPr>
          <p:cNvPr id="6" name="正方形/長方形 5"/>
          <p:cNvSpPr/>
          <p:nvPr/>
        </p:nvSpPr>
        <p:spPr>
          <a:xfrm>
            <a:off x="830355" y="2775338"/>
            <a:ext cx="7499634"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800" dirty="0">
                <a:solidFill>
                  <a:srgbClr val="FFFFFF"/>
                </a:solidFill>
                <a:effectLst/>
                <a:latin typeface="Arial"/>
                <a:ea typeface="HGP創英角ｺﾞｼｯｸUB" pitchFamily="50" charset="-128"/>
                <a:cs typeface="Arial"/>
              </a:rPr>
              <a:t>クラウド・</a:t>
            </a:r>
            <a:r>
              <a:rPr lang="ja-JP" altLang="en-US" sz="2800" dirty="0" smtClean="0">
                <a:solidFill>
                  <a:srgbClr val="FFFFFF"/>
                </a:solidFill>
                <a:effectLst/>
                <a:latin typeface="Arial"/>
                <a:ea typeface="HGP創英角ｺﾞｼｯｸUB" pitchFamily="50" charset="-128"/>
                <a:cs typeface="Arial"/>
              </a:rPr>
              <a:t>コンピューティング概説</a:t>
            </a:r>
            <a:endParaRPr lang="en-US" altLang="ja-JP" sz="2800" dirty="0">
              <a:solidFill>
                <a:srgbClr val="FFFFFF"/>
              </a:solidFill>
              <a:effectLst/>
              <a:latin typeface="Arial"/>
              <a:ea typeface="HGP創英角ｺﾞｼｯｸUB" pitchFamily="50" charset="-128"/>
              <a:cs typeface="Arial"/>
            </a:endParaRPr>
          </a:p>
        </p:txBody>
      </p:sp>
      <p:sp>
        <p:nvSpPr>
          <p:cNvPr id="7" name="正方形/長方形 6"/>
          <p:cNvSpPr/>
          <p:nvPr/>
        </p:nvSpPr>
        <p:spPr>
          <a:xfrm>
            <a:off x="830354" y="2775338"/>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325317153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図形グループ 4"/>
          <p:cNvGrpSpPr/>
          <p:nvPr/>
        </p:nvGrpSpPr>
        <p:grpSpPr>
          <a:xfrm>
            <a:off x="4572000" y="934575"/>
            <a:ext cx="4114800" cy="5638800"/>
            <a:chOff x="4572000" y="990600"/>
            <a:chExt cx="4114800" cy="5638800"/>
          </a:xfrm>
        </p:grpSpPr>
        <p:sp>
          <p:nvSpPr>
            <p:cNvPr id="15" name="角丸四角形 14"/>
            <p:cNvSpPr/>
            <p:nvPr/>
          </p:nvSpPr>
          <p:spPr bwMode="auto">
            <a:xfrm>
              <a:off x="4572000" y="990600"/>
              <a:ext cx="4114800" cy="5638800"/>
            </a:xfrm>
            <a:prstGeom prst="roundRect">
              <a:avLst>
                <a:gd name="adj" fmla="val 5758"/>
              </a:avLst>
            </a:prstGeom>
            <a:solidFill>
              <a:schemeClr val="bg1">
                <a:lumMod val="85000"/>
              </a:schemeClr>
            </a:solidFill>
            <a:ln>
              <a:solidFill>
                <a:schemeClr val="bg2">
                  <a:lumMod val="50000"/>
                </a:schemeClr>
              </a:solidFill>
              <a:headEnd type="none" w="med" len="med"/>
              <a:tailEnd type="none" w="med" len="med"/>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 name="テキスト ボックス 13"/>
            <p:cNvSpPr txBox="1"/>
            <p:nvPr/>
          </p:nvSpPr>
          <p:spPr>
            <a:xfrm>
              <a:off x="5791200" y="6172200"/>
              <a:ext cx="1723549" cy="400110"/>
            </a:xfrm>
            <a:prstGeom prst="rect">
              <a:avLst/>
            </a:prstGeom>
            <a:noFill/>
          </p:spPr>
          <p:txBody>
            <a:bodyPr wrap="none" rtlCol="0">
              <a:spAutoFit/>
            </a:bodyPr>
            <a:lstStyle/>
            <a:p>
              <a:r>
                <a:rPr kumimoji="1" lang="ja-JP" altLang="en-US" sz="2000" dirty="0" smtClean="0"/>
                <a:t>オンプレミス</a:t>
              </a:r>
              <a:endParaRPr kumimoji="1" lang="ja-JP" altLang="en-US" sz="2000" dirty="0"/>
            </a:p>
          </p:txBody>
        </p:sp>
      </p:grpSp>
      <p:grpSp>
        <p:nvGrpSpPr>
          <p:cNvPr id="4" name="図形グループ 3"/>
          <p:cNvGrpSpPr/>
          <p:nvPr/>
        </p:nvGrpSpPr>
        <p:grpSpPr>
          <a:xfrm>
            <a:off x="4648200" y="5201775"/>
            <a:ext cx="3962400" cy="914400"/>
            <a:chOff x="4648200" y="5257800"/>
            <a:chExt cx="3962400" cy="914400"/>
          </a:xfrm>
        </p:grpSpPr>
        <p:sp>
          <p:nvSpPr>
            <p:cNvPr id="926" name="AutoShape 3"/>
            <p:cNvSpPr>
              <a:spLocks noChangeArrowheads="1"/>
            </p:cNvSpPr>
            <p:nvPr/>
          </p:nvSpPr>
          <p:spPr bwMode="auto">
            <a:xfrm>
              <a:off x="4648200" y="5257800"/>
              <a:ext cx="3962400" cy="914400"/>
            </a:xfrm>
            <a:prstGeom prst="roundRect">
              <a:avLst>
                <a:gd name="adj" fmla="val 17913"/>
              </a:avLst>
            </a:prstGeom>
            <a:ln>
              <a:headEnd/>
              <a:tailEnd/>
            </a:ln>
            <a:extLst/>
          </p:spPr>
          <p:style>
            <a:lnRef idx="1">
              <a:schemeClr val="dk1"/>
            </a:lnRef>
            <a:fillRef idx="2">
              <a:schemeClr val="dk1"/>
            </a:fillRef>
            <a:effectRef idx="1">
              <a:schemeClr val="dk1"/>
            </a:effectRef>
            <a:fontRef idx="minor">
              <a:schemeClr val="dk1"/>
            </a:fontRef>
          </p:style>
          <p:txBody>
            <a:bodyPr wrap="none" anchor="ct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grpSp>
          <p:nvGrpSpPr>
            <p:cNvPr id="13" name="図形グループ 12"/>
            <p:cNvGrpSpPr/>
            <p:nvPr/>
          </p:nvGrpSpPr>
          <p:grpSpPr>
            <a:xfrm>
              <a:off x="7645483" y="5372464"/>
              <a:ext cx="533400" cy="685800"/>
              <a:chOff x="7620000" y="5334000"/>
              <a:chExt cx="685800" cy="838200"/>
            </a:xfrm>
          </p:grpSpPr>
          <p:grpSp>
            <p:nvGrpSpPr>
              <p:cNvPr id="927" name="Group 17"/>
              <p:cNvGrpSpPr>
                <a:grpSpLocks/>
              </p:cNvGrpSpPr>
              <p:nvPr/>
            </p:nvGrpSpPr>
            <p:grpSpPr bwMode="auto">
              <a:xfrm>
                <a:off x="7620000" y="5334000"/>
                <a:ext cx="457200" cy="685800"/>
                <a:chOff x="3072" y="1056"/>
                <a:chExt cx="914" cy="1180"/>
              </a:xfrm>
            </p:grpSpPr>
            <p:sp>
              <p:nvSpPr>
                <p:cNvPr id="928" name="AutoShape 18"/>
                <p:cNvSpPr>
                  <a:spLocks noChangeAspect="1" noChangeArrowheads="1" noTextEdit="1"/>
                </p:cNvSpPr>
                <p:nvPr/>
              </p:nvSpPr>
              <p:spPr bwMode="auto">
                <a:xfrm>
                  <a:off x="3072" y="1056"/>
                  <a:ext cx="914" cy="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grpSp>
              <p:nvGrpSpPr>
                <p:cNvPr id="929" name="Group 19"/>
                <p:cNvGrpSpPr>
                  <a:grpSpLocks/>
                </p:cNvGrpSpPr>
                <p:nvPr/>
              </p:nvGrpSpPr>
              <p:grpSpPr bwMode="auto">
                <a:xfrm>
                  <a:off x="3076" y="1060"/>
                  <a:ext cx="754" cy="1172"/>
                  <a:chOff x="3076" y="1060"/>
                  <a:chExt cx="754" cy="1172"/>
                </a:xfrm>
              </p:grpSpPr>
              <p:sp>
                <p:nvSpPr>
                  <p:cNvPr id="1158" name="Freeform 20"/>
                  <p:cNvSpPr>
                    <a:spLocks/>
                  </p:cNvSpPr>
                  <p:nvPr/>
                </p:nvSpPr>
                <p:spPr bwMode="auto">
                  <a:xfrm>
                    <a:off x="3076" y="1060"/>
                    <a:ext cx="754" cy="1172"/>
                  </a:xfrm>
                  <a:custGeom>
                    <a:avLst/>
                    <a:gdLst>
                      <a:gd name="T0" fmla="*/ 390 w 754"/>
                      <a:gd name="T1" fmla="*/ 0 h 1172"/>
                      <a:gd name="T2" fmla="*/ 0 w 754"/>
                      <a:gd name="T3" fmla="*/ 228 h 1172"/>
                      <a:gd name="T4" fmla="*/ 0 w 754"/>
                      <a:gd name="T5" fmla="*/ 964 h 1172"/>
                      <a:gd name="T6" fmla="*/ 358 w 754"/>
                      <a:gd name="T7" fmla="*/ 1172 h 1172"/>
                      <a:gd name="T8" fmla="*/ 364 w 754"/>
                      <a:gd name="T9" fmla="*/ 1172 h 1172"/>
                      <a:gd name="T10" fmla="*/ 364 w 754"/>
                      <a:gd name="T11" fmla="*/ 1172 h 1172"/>
                      <a:gd name="T12" fmla="*/ 368 w 754"/>
                      <a:gd name="T13" fmla="*/ 1172 h 1172"/>
                      <a:gd name="T14" fmla="*/ 376 w 754"/>
                      <a:gd name="T15" fmla="*/ 1168 h 1172"/>
                      <a:gd name="T16" fmla="*/ 430 w 754"/>
                      <a:gd name="T17" fmla="*/ 1136 h 1172"/>
                      <a:gd name="T18" fmla="*/ 754 w 754"/>
                      <a:gd name="T19" fmla="*/ 948 h 1172"/>
                      <a:gd name="T20" fmla="*/ 754 w 754"/>
                      <a:gd name="T21" fmla="*/ 212 h 1172"/>
                      <a:gd name="T22" fmla="*/ 390 w 754"/>
                      <a:gd name="T23" fmla="*/ 0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4" h="1172">
                        <a:moveTo>
                          <a:pt x="390" y="0"/>
                        </a:moveTo>
                        <a:lnTo>
                          <a:pt x="0" y="228"/>
                        </a:lnTo>
                        <a:lnTo>
                          <a:pt x="0" y="964"/>
                        </a:lnTo>
                        <a:lnTo>
                          <a:pt x="358" y="1172"/>
                        </a:lnTo>
                        <a:lnTo>
                          <a:pt x="364" y="1172"/>
                        </a:lnTo>
                        <a:lnTo>
                          <a:pt x="364" y="1172"/>
                        </a:lnTo>
                        <a:lnTo>
                          <a:pt x="368" y="1172"/>
                        </a:lnTo>
                        <a:lnTo>
                          <a:pt x="376" y="1168"/>
                        </a:lnTo>
                        <a:lnTo>
                          <a:pt x="430" y="1136"/>
                        </a:lnTo>
                        <a:lnTo>
                          <a:pt x="754" y="948"/>
                        </a:lnTo>
                        <a:lnTo>
                          <a:pt x="754" y="212"/>
                        </a:lnTo>
                        <a:lnTo>
                          <a:pt x="39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59" name="Freeform 21"/>
                  <p:cNvSpPr>
                    <a:spLocks/>
                  </p:cNvSpPr>
                  <p:nvPr/>
                </p:nvSpPr>
                <p:spPr bwMode="auto">
                  <a:xfrm>
                    <a:off x="3094" y="1798"/>
                    <a:ext cx="716" cy="416"/>
                  </a:xfrm>
                  <a:custGeom>
                    <a:avLst/>
                    <a:gdLst>
                      <a:gd name="T0" fmla="*/ 0 w 716"/>
                      <a:gd name="T1" fmla="*/ 216 h 416"/>
                      <a:gd name="T2" fmla="*/ 372 w 716"/>
                      <a:gd name="T3" fmla="*/ 0 h 416"/>
                      <a:gd name="T4" fmla="*/ 716 w 716"/>
                      <a:gd name="T5" fmla="*/ 200 h 416"/>
                      <a:gd name="T6" fmla="*/ 346 w 716"/>
                      <a:gd name="T7" fmla="*/ 416 h 416"/>
                      <a:gd name="T8" fmla="*/ 0 w 716"/>
                      <a:gd name="T9" fmla="*/ 216 h 416"/>
                    </a:gdLst>
                    <a:ahLst/>
                    <a:cxnLst>
                      <a:cxn ang="0">
                        <a:pos x="T0" y="T1"/>
                      </a:cxn>
                      <a:cxn ang="0">
                        <a:pos x="T2" y="T3"/>
                      </a:cxn>
                      <a:cxn ang="0">
                        <a:pos x="T4" y="T5"/>
                      </a:cxn>
                      <a:cxn ang="0">
                        <a:pos x="T6" y="T7"/>
                      </a:cxn>
                      <a:cxn ang="0">
                        <a:pos x="T8" y="T9"/>
                      </a:cxn>
                    </a:cxnLst>
                    <a:rect l="0" t="0" r="r" b="b"/>
                    <a:pathLst>
                      <a:path w="716" h="416">
                        <a:moveTo>
                          <a:pt x="0" y="216"/>
                        </a:moveTo>
                        <a:lnTo>
                          <a:pt x="372" y="0"/>
                        </a:lnTo>
                        <a:lnTo>
                          <a:pt x="716" y="200"/>
                        </a:lnTo>
                        <a:lnTo>
                          <a:pt x="346" y="416"/>
                        </a:lnTo>
                        <a:lnTo>
                          <a:pt x="0" y="2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60" name="Freeform 22"/>
                  <p:cNvSpPr>
                    <a:spLocks/>
                  </p:cNvSpPr>
                  <p:nvPr/>
                </p:nvSpPr>
                <p:spPr bwMode="auto">
                  <a:xfrm>
                    <a:off x="3094" y="1082"/>
                    <a:ext cx="372" cy="932"/>
                  </a:xfrm>
                  <a:custGeom>
                    <a:avLst/>
                    <a:gdLst>
                      <a:gd name="T0" fmla="*/ 0 w 372"/>
                      <a:gd name="T1" fmla="*/ 216 h 932"/>
                      <a:gd name="T2" fmla="*/ 372 w 372"/>
                      <a:gd name="T3" fmla="*/ 0 h 932"/>
                      <a:gd name="T4" fmla="*/ 372 w 372"/>
                      <a:gd name="T5" fmla="*/ 716 h 932"/>
                      <a:gd name="T6" fmla="*/ 0 w 372"/>
                      <a:gd name="T7" fmla="*/ 932 h 932"/>
                      <a:gd name="T8" fmla="*/ 0 w 372"/>
                      <a:gd name="T9" fmla="*/ 216 h 932"/>
                    </a:gdLst>
                    <a:ahLst/>
                    <a:cxnLst>
                      <a:cxn ang="0">
                        <a:pos x="T0" y="T1"/>
                      </a:cxn>
                      <a:cxn ang="0">
                        <a:pos x="T2" y="T3"/>
                      </a:cxn>
                      <a:cxn ang="0">
                        <a:pos x="T4" y="T5"/>
                      </a:cxn>
                      <a:cxn ang="0">
                        <a:pos x="T6" y="T7"/>
                      </a:cxn>
                      <a:cxn ang="0">
                        <a:pos x="T8" y="T9"/>
                      </a:cxn>
                    </a:cxnLst>
                    <a:rect l="0" t="0" r="r" b="b"/>
                    <a:pathLst>
                      <a:path w="372" h="932">
                        <a:moveTo>
                          <a:pt x="0" y="216"/>
                        </a:moveTo>
                        <a:lnTo>
                          <a:pt x="372" y="0"/>
                        </a:lnTo>
                        <a:lnTo>
                          <a:pt x="372" y="716"/>
                        </a:lnTo>
                        <a:lnTo>
                          <a:pt x="0" y="932"/>
                        </a:lnTo>
                        <a:lnTo>
                          <a:pt x="0" y="2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61" name="Freeform 23"/>
                  <p:cNvSpPr>
                    <a:spLocks/>
                  </p:cNvSpPr>
                  <p:nvPr/>
                </p:nvSpPr>
                <p:spPr bwMode="auto">
                  <a:xfrm>
                    <a:off x="3456" y="1886"/>
                    <a:ext cx="340" cy="242"/>
                  </a:xfrm>
                  <a:custGeom>
                    <a:avLst/>
                    <a:gdLst>
                      <a:gd name="T0" fmla="*/ 0 w 340"/>
                      <a:gd name="T1" fmla="*/ 198 h 242"/>
                      <a:gd name="T2" fmla="*/ 340 w 340"/>
                      <a:gd name="T3" fmla="*/ 0 h 242"/>
                      <a:gd name="T4" fmla="*/ 340 w 340"/>
                      <a:gd name="T5" fmla="*/ 46 h 242"/>
                      <a:gd name="T6" fmla="*/ 0 w 340"/>
                      <a:gd name="T7" fmla="*/ 242 h 242"/>
                      <a:gd name="T8" fmla="*/ 0 w 340"/>
                      <a:gd name="T9" fmla="*/ 198 h 242"/>
                    </a:gdLst>
                    <a:ahLst/>
                    <a:cxnLst>
                      <a:cxn ang="0">
                        <a:pos x="T0" y="T1"/>
                      </a:cxn>
                      <a:cxn ang="0">
                        <a:pos x="T2" y="T3"/>
                      </a:cxn>
                      <a:cxn ang="0">
                        <a:pos x="T4" y="T5"/>
                      </a:cxn>
                      <a:cxn ang="0">
                        <a:pos x="T6" y="T7"/>
                      </a:cxn>
                      <a:cxn ang="0">
                        <a:pos x="T8" y="T9"/>
                      </a:cxn>
                    </a:cxnLst>
                    <a:rect l="0" t="0" r="r" b="b"/>
                    <a:pathLst>
                      <a:path w="340" h="242">
                        <a:moveTo>
                          <a:pt x="0" y="198"/>
                        </a:moveTo>
                        <a:lnTo>
                          <a:pt x="340" y="0"/>
                        </a:lnTo>
                        <a:lnTo>
                          <a:pt x="340" y="46"/>
                        </a:lnTo>
                        <a:lnTo>
                          <a:pt x="0" y="242"/>
                        </a:lnTo>
                        <a:lnTo>
                          <a:pt x="0" y="1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62" name="Freeform 24"/>
                  <p:cNvSpPr>
                    <a:spLocks/>
                  </p:cNvSpPr>
                  <p:nvPr/>
                </p:nvSpPr>
                <p:spPr bwMode="auto">
                  <a:xfrm>
                    <a:off x="3160" y="1714"/>
                    <a:ext cx="636" cy="370"/>
                  </a:xfrm>
                  <a:custGeom>
                    <a:avLst/>
                    <a:gdLst>
                      <a:gd name="T0" fmla="*/ 0 w 636"/>
                      <a:gd name="T1" fmla="*/ 198 h 370"/>
                      <a:gd name="T2" fmla="*/ 338 w 636"/>
                      <a:gd name="T3" fmla="*/ 0 h 370"/>
                      <a:gd name="T4" fmla="*/ 636 w 636"/>
                      <a:gd name="T5" fmla="*/ 172 h 370"/>
                      <a:gd name="T6" fmla="*/ 296 w 636"/>
                      <a:gd name="T7" fmla="*/ 370 h 370"/>
                      <a:gd name="T8" fmla="*/ 0 w 636"/>
                      <a:gd name="T9" fmla="*/ 198 h 370"/>
                    </a:gdLst>
                    <a:ahLst/>
                    <a:cxnLst>
                      <a:cxn ang="0">
                        <a:pos x="T0" y="T1"/>
                      </a:cxn>
                      <a:cxn ang="0">
                        <a:pos x="T2" y="T3"/>
                      </a:cxn>
                      <a:cxn ang="0">
                        <a:pos x="T4" y="T5"/>
                      </a:cxn>
                      <a:cxn ang="0">
                        <a:pos x="T6" y="T7"/>
                      </a:cxn>
                      <a:cxn ang="0">
                        <a:pos x="T8" y="T9"/>
                      </a:cxn>
                    </a:cxnLst>
                    <a:rect l="0" t="0" r="r" b="b"/>
                    <a:pathLst>
                      <a:path w="636" h="370">
                        <a:moveTo>
                          <a:pt x="0" y="198"/>
                        </a:moveTo>
                        <a:lnTo>
                          <a:pt x="338" y="0"/>
                        </a:lnTo>
                        <a:lnTo>
                          <a:pt x="636" y="172"/>
                        </a:lnTo>
                        <a:lnTo>
                          <a:pt x="296" y="370"/>
                        </a:lnTo>
                        <a:lnTo>
                          <a:pt x="0" y="198"/>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63" name="Freeform 25"/>
                  <p:cNvSpPr>
                    <a:spLocks/>
                  </p:cNvSpPr>
                  <p:nvPr/>
                </p:nvSpPr>
                <p:spPr bwMode="auto">
                  <a:xfrm>
                    <a:off x="3160" y="1912"/>
                    <a:ext cx="296" cy="216"/>
                  </a:xfrm>
                  <a:custGeom>
                    <a:avLst/>
                    <a:gdLst>
                      <a:gd name="T0" fmla="*/ 296 w 296"/>
                      <a:gd name="T1" fmla="*/ 172 h 216"/>
                      <a:gd name="T2" fmla="*/ 296 w 296"/>
                      <a:gd name="T3" fmla="*/ 216 h 216"/>
                      <a:gd name="T4" fmla="*/ 0 w 296"/>
                      <a:gd name="T5" fmla="*/ 44 h 216"/>
                      <a:gd name="T6" fmla="*/ 0 w 296"/>
                      <a:gd name="T7" fmla="*/ 0 h 216"/>
                      <a:gd name="T8" fmla="*/ 296 w 296"/>
                      <a:gd name="T9" fmla="*/ 172 h 216"/>
                    </a:gdLst>
                    <a:ahLst/>
                    <a:cxnLst>
                      <a:cxn ang="0">
                        <a:pos x="T0" y="T1"/>
                      </a:cxn>
                      <a:cxn ang="0">
                        <a:pos x="T2" y="T3"/>
                      </a:cxn>
                      <a:cxn ang="0">
                        <a:pos x="T4" y="T5"/>
                      </a:cxn>
                      <a:cxn ang="0">
                        <a:pos x="T6" y="T7"/>
                      </a:cxn>
                      <a:cxn ang="0">
                        <a:pos x="T8" y="T9"/>
                      </a:cxn>
                    </a:cxnLst>
                    <a:rect l="0" t="0" r="r" b="b"/>
                    <a:pathLst>
                      <a:path w="296" h="216">
                        <a:moveTo>
                          <a:pt x="296" y="172"/>
                        </a:moveTo>
                        <a:lnTo>
                          <a:pt x="296" y="216"/>
                        </a:lnTo>
                        <a:lnTo>
                          <a:pt x="0" y="44"/>
                        </a:lnTo>
                        <a:lnTo>
                          <a:pt x="0" y="0"/>
                        </a:lnTo>
                        <a:lnTo>
                          <a:pt x="296" y="172"/>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64" name="Freeform 26"/>
                  <p:cNvSpPr>
                    <a:spLocks/>
                  </p:cNvSpPr>
                  <p:nvPr/>
                </p:nvSpPr>
                <p:spPr bwMode="auto">
                  <a:xfrm>
                    <a:off x="3180" y="1932"/>
                    <a:ext cx="100" cy="72"/>
                  </a:xfrm>
                  <a:custGeom>
                    <a:avLst/>
                    <a:gdLst>
                      <a:gd name="T0" fmla="*/ 0 w 100"/>
                      <a:gd name="T1" fmla="*/ 16 h 72"/>
                      <a:gd name="T2" fmla="*/ 0 w 100"/>
                      <a:gd name="T3" fmla="*/ 0 h 72"/>
                      <a:gd name="T4" fmla="*/ 100 w 100"/>
                      <a:gd name="T5" fmla="*/ 58 h 72"/>
                      <a:gd name="T6" fmla="*/ 100 w 100"/>
                      <a:gd name="T7" fmla="*/ 72 h 72"/>
                      <a:gd name="T8" fmla="*/ 0 w 100"/>
                      <a:gd name="T9" fmla="*/ 16 h 72"/>
                    </a:gdLst>
                    <a:ahLst/>
                    <a:cxnLst>
                      <a:cxn ang="0">
                        <a:pos x="T0" y="T1"/>
                      </a:cxn>
                      <a:cxn ang="0">
                        <a:pos x="T2" y="T3"/>
                      </a:cxn>
                      <a:cxn ang="0">
                        <a:pos x="T4" y="T5"/>
                      </a:cxn>
                      <a:cxn ang="0">
                        <a:pos x="T6" y="T7"/>
                      </a:cxn>
                      <a:cxn ang="0">
                        <a:pos x="T8" y="T9"/>
                      </a:cxn>
                    </a:cxnLst>
                    <a:rect l="0" t="0" r="r" b="b"/>
                    <a:pathLst>
                      <a:path w="100" h="72">
                        <a:moveTo>
                          <a:pt x="0" y="16"/>
                        </a:moveTo>
                        <a:lnTo>
                          <a:pt x="0" y="0"/>
                        </a:lnTo>
                        <a:lnTo>
                          <a:pt x="100" y="58"/>
                        </a:lnTo>
                        <a:lnTo>
                          <a:pt x="100" y="72"/>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65" name="Freeform 27"/>
                  <p:cNvSpPr>
                    <a:spLocks/>
                  </p:cNvSpPr>
                  <p:nvPr/>
                </p:nvSpPr>
                <p:spPr bwMode="auto">
                  <a:xfrm>
                    <a:off x="3180" y="1932"/>
                    <a:ext cx="2" cy="16"/>
                  </a:xfrm>
                  <a:custGeom>
                    <a:avLst/>
                    <a:gdLst>
                      <a:gd name="T0" fmla="*/ 0 w 2"/>
                      <a:gd name="T1" fmla="*/ 16 h 16"/>
                      <a:gd name="T2" fmla="*/ 2 w 2"/>
                      <a:gd name="T3" fmla="*/ 14 h 16"/>
                      <a:gd name="T4" fmla="*/ 2 w 2"/>
                      <a:gd name="T5" fmla="*/ 2 h 16"/>
                      <a:gd name="T6" fmla="*/ 0 w 2"/>
                      <a:gd name="T7" fmla="*/ 0 h 16"/>
                      <a:gd name="T8" fmla="*/ 0 w 2"/>
                      <a:gd name="T9" fmla="*/ 16 h 16"/>
                    </a:gdLst>
                    <a:ahLst/>
                    <a:cxnLst>
                      <a:cxn ang="0">
                        <a:pos x="T0" y="T1"/>
                      </a:cxn>
                      <a:cxn ang="0">
                        <a:pos x="T2" y="T3"/>
                      </a:cxn>
                      <a:cxn ang="0">
                        <a:pos x="T4" y="T5"/>
                      </a:cxn>
                      <a:cxn ang="0">
                        <a:pos x="T6" y="T7"/>
                      </a:cxn>
                      <a:cxn ang="0">
                        <a:pos x="T8" y="T9"/>
                      </a:cxn>
                    </a:cxnLst>
                    <a:rect l="0" t="0" r="r" b="b"/>
                    <a:pathLst>
                      <a:path w="2" h="16">
                        <a:moveTo>
                          <a:pt x="0" y="16"/>
                        </a:moveTo>
                        <a:lnTo>
                          <a:pt x="2" y="14"/>
                        </a:lnTo>
                        <a:lnTo>
                          <a:pt x="2" y="2"/>
                        </a:lnTo>
                        <a:lnTo>
                          <a:pt x="0" y="0"/>
                        </a:lnTo>
                        <a:lnTo>
                          <a:pt x="0" y="16"/>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66" name="Freeform 28"/>
                  <p:cNvSpPr>
                    <a:spLocks/>
                  </p:cNvSpPr>
                  <p:nvPr/>
                </p:nvSpPr>
                <p:spPr bwMode="auto">
                  <a:xfrm>
                    <a:off x="3180" y="1946"/>
                    <a:ext cx="100" cy="58"/>
                  </a:xfrm>
                  <a:custGeom>
                    <a:avLst/>
                    <a:gdLst>
                      <a:gd name="T0" fmla="*/ 100 w 100"/>
                      <a:gd name="T1" fmla="*/ 58 h 58"/>
                      <a:gd name="T2" fmla="*/ 100 w 100"/>
                      <a:gd name="T3" fmla="*/ 56 h 58"/>
                      <a:gd name="T4" fmla="*/ 2 w 100"/>
                      <a:gd name="T5" fmla="*/ 0 h 58"/>
                      <a:gd name="T6" fmla="*/ 0 w 100"/>
                      <a:gd name="T7" fmla="*/ 2 h 58"/>
                      <a:gd name="T8" fmla="*/ 100 w 100"/>
                      <a:gd name="T9" fmla="*/ 58 h 58"/>
                    </a:gdLst>
                    <a:ahLst/>
                    <a:cxnLst>
                      <a:cxn ang="0">
                        <a:pos x="T0" y="T1"/>
                      </a:cxn>
                      <a:cxn ang="0">
                        <a:pos x="T2" y="T3"/>
                      </a:cxn>
                      <a:cxn ang="0">
                        <a:pos x="T4" y="T5"/>
                      </a:cxn>
                      <a:cxn ang="0">
                        <a:pos x="T6" y="T7"/>
                      </a:cxn>
                      <a:cxn ang="0">
                        <a:pos x="T8" y="T9"/>
                      </a:cxn>
                    </a:cxnLst>
                    <a:rect l="0" t="0" r="r" b="b"/>
                    <a:pathLst>
                      <a:path w="100" h="58">
                        <a:moveTo>
                          <a:pt x="100" y="58"/>
                        </a:moveTo>
                        <a:lnTo>
                          <a:pt x="100" y="56"/>
                        </a:lnTo>
                        <a:lnTo>
                          <a:pt x="2" y="0"/>
                        </a:lnTo>
                        <a:lnTo>
                          <a:pt x="0" y="2"/>
                        </a:lnTo>
                        <a:lnTo>
                          <a:pt x="100" y="58"/>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67" name="Freeform 29"/>
                  <p:cNvSpPr>
                    <a:spLocks/>
                  </p:cNvSpPr>
                  <p:nvPr/>
                </p:nvSpPr>
                <p:spPr bwMode="auto">
                  <a:xfrm>
                    <a:off x="3442" y="2084"/>
                    <a:ext cx="8" cy="34"/>
                  </a:xfrm>
                  <a:custGeom>
                    <a:avLst/>
                    <a:gdLst>
                      <a:gd name="T0" fmla="*/ 0 w 8"/>
                      <a:gd name="T1" fmla="*/ 30 h 34"/>
                      <a:gd name="T2" fmla="*/ 0 w 8"/>
                      <a:gd name="T3" fmla="*/ 0 h 34"/>
                      <a:gd name="T4" fmla="*/ 8 w 8"/>
                      <a:gd name="T5" fmla="*/ 4 h 34"/>
                      <a:gd name="T6" fmla="*/ 8 w 8"/>
                      <a:gd name="T7" fmla="*/ 34 h 34"/>
                      <a:gd name="T8" fmla="*/ 0 w 8"/>
                      <a:gd name="T9" fmla="*/ 30 h 34"/>
                    </a:gdLst>
                    <a:ahLst/>
                    <a:cxnLst>
                      <a:cxn ang="0">
                        <a:pos x="T0" y="T1"/>
                      </a:cxn>
                      <a:cxn ang="0">
                        <a:pos x="T2" y="T3"/>
                      </a:cxn>
                      <a:cxn ang="0">
                        <a:pos x="T4" y="T5"/>
                      </a:cxn>
                      <a:cxn ang="0">
                        <a:pos x="T6" y="T7"/>
                      </a:cxn>
                      <a:cxn ang="0">
                        <a:pos x="T8" y="T9"/>
                      </a:cxn>
                    </a:cxnLst>
                    <a:rect l="0" t="0" r="r" b="b"/>
                    <a:pathLst>
                      <a:path w="8" h="34">
                        <a:moveTo>
                          <a:pt x="0" y="30"/>
                        </a:moveTo>
                        <a:lnTo>
                          <a:pt x="0" y="0"/>
                        </a:lnTo>
                        <a:lnTo>
                          <a:pt x="8" y="4"/>
                        </a:lnTo>
                        <a:lnTo>
                          <a:pt x="8"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68" name="Rectangle 30"/>
                  <p:cNvSpPr>
                    <a:spLocks noChangeArrowheads="1"/>
                  </p:cNvSpPr>
                  <p:nvPr/>
                </p:nvSpPr>
                <p:spPr bwMode="auto">
                  <a:xfrm>
                    <a:off x="3442" y="2084"/>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69" name="Freeform 31"/>
                  <p:cNvSpPr>
                    <a:spLocks/>
                  </p:cNvSpPr>
                  <p:nvPr/>
                </p:nvSpPr>
                <p:spPr bwMode="auto">
                  <a:xfrm>
                    <a:off x="3442" y="2114"/>
                    <a:ext cx="8" cy="4"/>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70" name="Freeform 32"/>
                  <p:cNvSpPr>
                    <a:spLocks/>
                  </p:cNvSpPr>
                  <p:nvPr/>
                </p:nvSpPr>
                <p:spPr bwMode="auto">
                  <a:xfrm>
                    <a:off x="3432" y="2076"/>
                    <a:ext cx="6" cy="36"/>
                  </a:xfrm>
                  <a:custGeom>
                    <a:avLst/>
                    <a:gdLst>
                      <a:gd name="T0" fmla="*/ 0 w 6"/>
                      <a:gd name="T1" fmla="*/ 32 h 36"/>
                      <a:gd name="T2" fmla="*/ 0 w 6"/>
                      <a:gd name="T3" fmla="*/ 0 h 36"/>
                      <a:gd name="T4" fmla="*/ 6 w 6"/>
                      <a:gd name="T5" fmla="*/ 6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6"/>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71" name="Freeform 33"/>
                  <p:cNvSpPr>
                    <a:spLocks/>
                  </p:cNvSpPr>
                  <p:nvPr/>
                </p:nvSpPr>
                <p:spPr bwMode="auto">
                  <a:xfrm>
                    <a:off x="3432" y="2076"/>
                    <a:ext cx="2" cy="32"/>
                  </a:xfrm>
                  <a:custGeom>
                    <a:avLst/>
                    <a:gdLst>
                      <a:gd name="T0" fmla="*/ 0 w 2"/>
                      <a:gd name="T1" fmla="*/ 32 h 32"/>
                      <a:gd name="T2" fmla="*/ 2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72" name="Freeform 34"/>
                  <p:cNvSpPr>
                    <a:spLocks/>
                  </p:cNvSpPr>
                  <p:nvPr/>
                </p:nvSpPr>
                <p:spPr bwMode="auto">
                  <a:xfrm>
                    <a:off x="3432" y="2108"/>
                    <a:ext cx="6" cy="4"/>
                  </a:xfrm>
                  <a:custGeom>
                    <a:avLst/>
                    <a:gdLst>
                      <a:gd name="T0" fmla="*/ 6 w 6"/>
                      <a:gd name="T1" fmla="*/ 4 h 4"/>
                      <a:gd name="T2" fmla="*/ 6 w 6"/>
                      <a:gd name="T3" fmla="*/ 2 h 4"/>
                      <a:gd name="T4" fmla="*/ 2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2"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73" name="Freeform 35"/>
                  <p:cNvSpPr>
                    <a:spLocks/>
                  </p:cNvSpPr>
                  <p:nvPr/>
                </p:nvSpPr>
                <p:spPr bwMode="auto">
                  <a:xfrm>
                    <a:off x="3420" y="2070"/>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74" name="Freeform 36"/>
                  <p:cNvSpPr>
                    <a:spLocks/>
                  </p:cNvSpPr>
                  <p:nvPr/>
                </p:nvSpPr>
                <p:spPr bwMode="auto">
                  <a:xfrm>
                    <a:off x="3420" y="2070"/>
                    <a:ext cx="2" cy="32"/>
                  </a:xfrm>
                  <a:custGeom>
                    <a:avLst/>
                    <a:gdLst>
                      <a:gd name="T0" fmla="*/ 0 w 2"/>
                      <a:gd name="T1" fmla="*/ 32 h 32"/>
                      <a:gd name="T2" fmla="*/ 2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75" name="Freeform 37"/>
                  <p:cNvSpPr>
                    <a:spLocks/>
                  </p:cNvSpPr>
                  <p:nvPr/>
                </p:nvSpPr>
                <p:spPr bwMode="auto">
                  <a:xfrm>
                    <a:off x="3420" y="2102"/>
                    <a:ext cx="8" cy="4"/>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76" name="Freeform 38"/>
                  <p:cNvSpPr>
                    <a:spLocks/>
                  </p:cNvSpPr>
                  <p:nvPr/>
                </p:nvSpPr>
                <p:spPr bwMode="auto">
                  <a:xfrm>
                    <a:off x="3410" y="2064"/>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77" name="Freeform 39"/>
                  <p:cNvSpPr>
                    <a:spLocks/>
                  </p:cNvSpPr>
                  <p:nvPr/>
                </p:nvSpPr>
                <p:spPr bwMode="auto">
                  <a:xfrm>
                    <a:off x="3410" y="2064"/>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78" name="Freeform 40"/>
                  <p:cNvSpPr>
                    <a:spLocks/>
                  </p:cNvSpPr>
                  <p:nvPr/>
                </p:nvSpPr>
                <p:spPr bwMode="auto">
                  <a:xfrm>
                    <a:off x="3410" y="2094"/>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79" name="Freeform 41"/>
                  <p:cNvSpPr>
                    <a:spLocks/>
                  </p:cNvSpPr>
                  <p:nvPr/>
                </p:nvSpPr>
                <p:spPr bwMode="auto">
                  <a:xfrm>
                    <a:off x="3400" y="2058"/>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80" name="Freeform 42"/>
                  <p:cNvSpPr>
                    <a:spLocks/>
                  </p:cNvSpPr>
                  <p:nvPr/>
                </p:nvSpPr>
                <p:spPr bwMode="auto">
                  <a:xfrm>
                    <a:off x="3400" y="2058"/>
                    <a:ext cx="2" cy="32"/>
                  </a:xfrm>
                  <a:custGeom>
                    <a:avLst/>
                    <a:gdLst>
                      <a:gd name="T0" fmla="*/ 0 w 2"/>
                      <a:gd name="T1" fmla="*/ 32 h 32"/>
                      <a:gd name="T2" fmla="*/ 0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0"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81" name="Freeform 43"/>
                  <p:cNvSpPr>
                    <a:spLocks/>
                  </p:cNvSpPr>
                  <p:nvPr/>
                </p:nvSpPr>
                <p:spPr bwMode="auto">
                  <a:xfrm>
                    <a:off x="3400" y="2088"/>
                    <a:ext cx="6" cy="6"/>
                  </a:xfrm>
                  <a:custGeom>
                    <a:avLst/>
                    <a:gdLst>
                      <a:gd name="T0" fmla="*/ 6 w 6"/>
                      <a:gd name="T1" fmla="*/ 6 h 6"/>
                      <a:gd name="T2" fmla="*/ 6 w 6"/>
                      <a:gd name="T3" fmla="*/ 4 h 6"/>
                      <a:gd name="T4" fmla="*/ 0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0"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82" name="Freeform 44"/>
                  <p:cNvSpPr>
                    <a:spLocks/>
                  </p:cNvSpPr>
                  <p:nvPr/>
                </p:nvSpPr>
                <p:spPr bwMode="auto">
                  <a:xfrm>
                    <a:off x="3388" y="2052"/>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83" name="Freeform 45"/>
                  <p:cNvSpPr>
                    <a:spLocks/>
                  </p:cNvSpPr>
                  <p:nvPr/>
                </p:nvSpPr>
                <p:spPr bwMode="auto">
                  <a:xfrm>
                    <a:off x="3388" y="2052"/>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84" name="Freeform 46"/>
                  <p:cNvSpPr>
                    <a:spLocks/>
                  </p:cNvSpPr>
                  <p:nvPr/>
                </p:nvSpPr>
                <p:spPr bwMode="auto">
                  <a:xfrm>
                    <a:off x="3388" y="2082"/>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85" name="Freeform 47"/>
                  <p:cNvSpPr>
                    <a:spLocks/>
                  </p:cNvSpPr>
                  <p:nvPr/>
                </p:nvSpPr>
                <p:spPr bwMode="auto">
                  <a:xfrm>
                    <a:off x="3378" y="2046"/>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86" name="Freeform 48"/>
                  <p:cNvSpPr>
                    <a:spLocks/>
                  </p:cNvSpPr>
                  <p:nvPr/>
                </p:nvSpPr>
                <p:spPr bwMode="auto">
                  <a:xfrm>
                    <a:off x="3378" y="2046"/>
                    <a:ext cx="2" cy="32"/>
                  </a:xfrm>
                  <a:custGeom>
                    <a:avLst/>
                    <a:gdLst>
                      <a:gd name="T0" fmla="*/ 0 w 2"/>
                      <a:gd name="T1" fmla="*/ 32 h 32"/>
                      <a:gd name="T2" fmla="*/ 2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87" name="Freeform 49"/>
                  <p:cNvSpPr>
                    <a:spLocks/>
                  </p:cNvSpPr>
                  <p:nvPr/>
                </p:nvSpPr>
                <p:spPr bwMode="auto">
                  <a:xfrm>
                    <a:off x="3378" y="2076"/>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88" name="Freeform 50"/>
                  <p:cNvSpPr>
                    <a:spLocks/>
                  </p:cNvSpPr>
                  <p:nvPr/>
                </p:nvSpPr>
                <p:spPr bwMode="auto">
                  <a:xfrm>
                    <a:off x="3366" y="2040"/>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89" name="Freeform 51"/>
                  <p:cNvSpPr>
                    <a:spLocks/>
                  </p:cNvSpPr>
                  <p:nvPr/>
                </p:nvSpPr>
                <p:spPr bwMode="auto">
                  <a:xfrm>
                    <a:off x="3366" y="2040"/>
                    <a:ext cx="2" cy="32"/>
                  </a:xfrm>
                  <a:custGeom>
                    <a:avLst/>
                    <a:gdLst>
                      <a:gd name="T0" fmla="*/ 0 w 2"/>
                      <a:gd name="T1" fmla="*/ 32 h 32"/>
                      <a:gd name="T2" fmla="*/ 2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90" name="Freeform 52"/>
                  <p:cNvSpPr>
                    <a:spLocks/>
                  </p:cNvSpPr>
                  <p:nvPr/>
                </p:nvSpPr>
                <p:spPr bwMode="auto">
                  <a:xfrm>
                    <a:off x="3366" y="2070"/>
                    <a:ext cx="8" cy="6"/>
                  </a:xfrm>
                  <a:custGeom>
                    <a:avLst/>
                    <a:gdLst>
                      <a:gd name="T0" fmla="*/ 8 w 8"/>
                      <a:gd name="T1" fmla="*/ 6 h 6"/>
                      <a:gd name="T2" fmla="*/ 8 w 8"/>
                      <a:gd name="T3" fmla="*/ 2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2"/>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91" name="Freeform 53"/>
                  <p:cNvSpPr>
                    <a:spLocks/>
                  </p:cNvSpPr>
                  <p:nvPr/>
                </p:nvSpPr>
                <p:spPr bwMode="auto">
                  <a:xfrm>
                    <a:off x="3356" y="2034"/>
                    <a:ext cx="6" cy="34"/>
                  </a:xfrm>
                  <a:custGeom>
                    <a:avLst/>
                    <a:gdLst>
                      <a:gd name="T0" fmla="*/ 0 w 6"/>
                      <a:gd name="T1" fmla="*/ 30 h 34"/>
                      <a:gd name="T2" fmla="*/ 0 w 6"/>
                      <a:gd name="T3" fmla="*/ 0 h 34"/>
                      <a:gd name="T4" fmla="*/ 6 w 6"/>
                      <a:gd name="T5" fmla="*/ 4 h 34"/>
                      <a:gd name="T6" fmla="*/ 6 w 6"/>
                      <a:gd name="T7" fmla="*/ 34 h 34"/>
                      <a:gd name="T8" fmla="*/ 0 w 6"/>
                      <a:gd name="T9" fmla="*/ 30 h 34"/>
                    </a:gdLst>
                    <a:ahLst/>
                    <a:cxnLst>
                      <a:cxn ang="0">
                        <a:pos x="T0" y="T1"/>
                      </a:cxn>
                      <a:cxn ang="0">
                        <a:pos x="T2" y="T3"/>
                      </a:cxn>
                      <a:cxn ang="0">
                        <a:pos x="T4" y="T5"/>
                      </a:cxn>
                      <a:cxn ang="0">
                        <a:pos x="T6" y="T7"/>
                      </a:cxn>
                      <a:cxn ang="0">
                        <a:pos x="T8" y="T9"/>
                      </a:cxn>
                    </a:cxnLst>
                    <a:rect l="0" t="0" r="r" b="b"/>
                    <a:pathLst>
                      <a:path w="6" h="34">
                        <a:moveTo>
                          <a:pt x="0" y="30"/>
                        </a:moveTo>
                        <a:lnTo>
                          <a:pt x="0" y="0"/>
                        </a:lnTo>
                        <a:lnTo>
                          <a:pt x="6" y="4"/>
                        </a:lnTo>
                        <a:lnTo>
                          <a:pt x="6"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92" name="Rectangle 54"/>
                  <p:cNvSpPr>
                    <a:spLocks noChangeArrowheads="1"/>
                  </p:cNvSpPr>
                  <p:nvPr/>
                </p:nvSpPr>
                <p:spPr bwMode="auto">
                  <a:xfrm>
                    <a:off x="3356" y="2034"/>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93" name="Freeform 55"/>
                  <p:cNvSpPr>
                    <a:spLocks/>
                  </p:cNvSpPr>
                  <p:nvPr/>
                </p:nvSpPr>
                <p:spPr bwMode="auto">
                  <a:xfrm>
                    <a:off x="3356" y="2064"/>
                    <a:ext cx="6" cy="4"/>
                  </a:xfrm>
                  <a:custGeom>
                    <a:avLst/>
                    <a:gdLst>
                      <a:gd name="T0" fmla="*/ 6 w 6"/>
                      <a:gd name="T1" fmla="*/ 4 h 4"/>
                      <a:gd name="T2" fmla="*/ 6 w 6"/>
                      <a:gd name="T3" fmla="*/ 2 h 4"/>
                      <a:gd name="T4" fmla="*/ 2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2"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94" name="Freeform 56"/>
                  <p:cNvSpPr>
                    <a:spLocks/>
                  </p:cNvSpPr>
                  <p:nvPr/>
                </p:nvSpPr>
                <p:spPr bwMode="auto">
                  <a:xfrm>
                    <a:off x="3346" y="2028"/>
                    <a:ext cx="6" cy="34"/>
                  </a:xfrm>
                  <a:custGeom>
                    <a:avLst/>
                    <a:gdLst>
                      <a:gd name="T0" fmla="*/ 0 w 6"/>
                      <a:gd name="T1" fmla="*/ 30 h 34"/>
                      <a:gd name="T2" fmla="*/ 0 w 6"/>
                      <a:gd name="T3" fmla="*/ 0 h 34"/>
                      <a:gd name="T4" fmla="*/ 6 w 6"/>
                      <a:gd name="T5" fmla="*/ 4 h 34"/>
                      <a:gd name="T6" fmla="*/ 6 w 6"/>
                      <a:gd name="T7" fmla="*/ 34 h 34"/>
                      <a:gd name="T8" fmla="*/ 0 w 6"/>
                      <a:gd name="T9" fmla="*/ 30 h 34"/>
                    </a:gdLst>
                    <a:ahLst/>
                    <a:cxnLst>
                      <a:cxn ang="0">
                        <a:pos x="T0" y="T1"/>
                      </a:cxn>
                      <a:cxn ang="0">
                        <a:pos x="T2" y="T3"/>
                      </a:cxn>
                      <a:cxn ang="0">
                        <a:pos x="T4" y="T5"/>
                      </a:cxn>
                      <a:cxn ang="0">
                        <a:pos x="T6" y="T7"/>
                      </a:cxn>
                      <a:cxn ang="0">
                        <a:pos x="T8" y="T9"/>
                      </a:cxn>
                    </a:cxnLst>
                    <a:rect l="0" t="0" r="r" b="b"/>
                    <a:pathLst>
                      <a:path w="6" h="34">
                        <a:moveTo>
                          <a:pt x="0" y="30"/>
                        </a:moveTo>
                        <a:lnTo>
                          <a:pt x="0" y="0"/>
                        </a:lnTo>
                        <a:lnTo>
                          <a:pt x="6" y="4"/>
                        </a:lnTo>
                        <a:lnTo>
                          <a:pt x="6"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95" name="Rectangle 57"/>
                  <p:cNvSpPr>
                    <a:spLocks noChangeArrowheads="1"/>
                  </p:cNvSpPr>
                  <p:nvPr/>
                </p:nvSpPr>
                <p:spPr bwMode="auto">
                  <a:xfrm>
                    <a:off x="3346" y="2028"/>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96" name="Freeform 58"/>
                  <p:cNvSpPr>
                    <a:spLocks/>
                  </p:cNvSpPr>
                  <p:nvPr/>
                </p:nvSpPr>
                <p:spPr bwMode="auto">
                  <a:xfrm>
                    <a:off x="3346" y="2058"/>
                    <a:ext cx="6" cy="4"/>
                  </a:xfrm>
                  <a:custGeom>
                    <a:avLst/>
                    <a:gdLst>
                      <a:gd name="T0" fmla="*/ 6 w 6"/>
                      <a:gd name="T1" fmla="*/ 4 h 4"/>
                      <a:gd name="T2" fmla="*/ 6 w 6"/>
                      <a:gd name="T3" fmla="*/ 2 h 4"/>
                      <a:gd name="T4" fmla="*/ 2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2"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97" name="Freeform 59"/>
                  <p:cNvSpPr>
                    <a:spLocks/>
                  </p:cNvSpPr>
                  <p:nvPr/>
                </p:nvSpPr>
                <p:spPr bwMode="auto">
                  <a:xfrm>
                    <a:off x="3334" y="2020"/>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98" name="Freeform 60"/>
                  <p:cNvSpPr>
                    <a:spLocks/>
                  </p:cNvSpPr>
                  <p:nvPr/>
                </p:nvSpPr>
                <p:spPr bwMode="auto">
                  <a:xfrm>
                    <a:off x="3334" y="2020"/>
                    <a:ext cx="2" cy="32"/>
                  </a:xfrm>
                  <a:custGeom>
                    <a:avLst/>
                    <a:gdLst>
                      <a:gd name="T0" fmla="*/ 0 w 2"/>
                      <a:gd name="T1" fmla="*/ 32 h 32"/>
                      <a:gd name="T2" fmla="*/ 2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99" name="Freeform 61"/>
                  <p:cNvSpPr>
                    <a:spLocks/>
                  </p:cNvSpPr>
                  <p:nvPr/>
                </p:nvSpPr>
                <p:spPr bwMode="auto">
                  <a:xfrm>
                    <a:off x="3334" y="2052"/>
                    <a:ext cx="8" cy="4"/>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00" name="Freeform 62"/>
                  <p:cNvSpPr>
                    <a:spLocks/>
                  </p:cNvSpPr>
                  <p:nvPr/>
                </p:nvSpPr>
                <p:spPr bwMode="auto">
                  <a:xfrm>
                    <a:off x="3324" y="2014"/>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01" name="Freeform 63"/>
                  <p:cNvSpPr>
                    <a:spLocks/>
                  </p:cNvSpPr>
                  <p:nvPr/>
                </p:nvSpPr>
                <p:spPr bwMode="auto">
                  <a:xfrm>
                    <a:off x="3324" y="2014"/>
                    <a:ext cx="2" cy="32"/>
                  </a:xfrm>
                  <a:custGeom>
                    <a:avLst/>
                    <a:gdLst>
                      <a:gd name="T0" fmla="*/ 0 w 2"/>
                      <a:gd name="T1" fmla="*/ 32 h 32"/>
                      <a:gd name="T2" fmla="*/ 2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02" name="Freeform 64"/>
                  <p:cNvSpPr>
                    <a:spLocks/>
                  </p:cNvSpPr>
                  <p:nvPr/>
                </p:nvSpPr>
                <p:spPr bwMode="auto">
                  <a:xfrm>
                    <a:off x="3324" y="2046"/>
                    <a:ext cx="6" cy="4"/>
                  </a:xfrm>
                  <a:custGeom>
                    <a:avLst/>
                    <a:gdLst>
                      <a:gd name="T0" fmla="*/ 6 w 6"/>
                      <a:gd name="T1" fmla="*/ 4 h 4"/>
                      <a:gd name="T2" fmla="*/ 6 w 6"/>
                      <a:gd name="T3" fmla="*/ 2 h 4"/>
                      <a:gd name="T4" fmla="*/ 2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2"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03" name="Freeform 65"/>
                  <p:cNvSpPr>
                    <a:spLocks/>
                  </p:cNvSpPr>
                  <p:nvPr/>
                </p:nvSpPr>
                <p:spPr bwMode="auto">
                  <a:xfrm>
                    <a:off x="3162" y="1916"/>
                    <a:ext cx="16" cy="22"/>
                  </a:xfrm>
                  <a:custGeom>
                    <a:avLst/>
                    <a:gdLst>
                      <a:gd name="T0" fmla="*/ 16 w 16"/>
                      <a:gd name="T1" fmla="*/ 10 h 22"/>
                      <a:gd name="T2" fmla="*/ 16 w 16"/>
                      <a:gd name="T3" fmla="*/ 22 h 22"/>
                      <a:gd name="T4" fmla="*/ 0 w 16"/>
                      <a:gd name="T5" fmla="*/ 12 h 22"/>
                      <a:gd name="T6" fmla="*/ 0 w 16"/>
                      <a:gd name="T7" fmla="*/ 0 h 22"/>
                      <a:gd name="T8" fmla="*/ 16 w 16"/>
                      <a:gd name="T9" fmla="*/ 10 h 22"/>
                    </a:gdLst>
                    <a:ahLst/>
                    <a:cxnLst>
                      <a:cxn ang="0">
                        <a:pos x="T0" y="T1"/>
                      </a:cxn>
                      <a:cxn ang="0">
                        <a:pos x="T2" y="T3"/>
                      </a:cxn>
                      <a:cxn ang="0">
                        <a:pos x="T4" y="T5"/>
                      </a:cxn>
                      <a:cxn ang="0">
                        <a:pos x="T6" y="T7"/>
                      </a:cxn>
                      <a:cxn ang="0">
                        <a:pos x="T8" y="T9"/>
                      </a:cxn>
                    </a:cxnLst>
                    <a:rect l="0" t="0" r="r" b="b"/>
                    <a:pathLst>
                      <a:path w="16" h="22">
                        <a:moveTo>
                          <a:pt x="16" y="10"/>
                        </a:moveTo>
                        <a:lnTo>
                          <a:pt x="16" y="22"/>
                        </a:lnTo>
                        <a:lnTo>
                          <a:pt x="0" y="12"/>
                        </a:lnTo>
                        <a:lnTo>
                          <a:pt x="0" y="0"/>
                        </a:lnTo>
                        <a:lnTo>
                          <a:pt x="16"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04" name="Freeform 66"/>
                  <p:cNvSpPr>
                    <a:spLocks/>
                  </p:cNvSpPr>
                  <p:nvPr/>
                </p:nvSpPr>
                <p:spPr bwMode="auto">
                  <a:xfrm>
                    <a:off x="3176" y="1928"/>
                    <a:ext cx="2" cy="10"/>
                  </a:xfrm>
                  <a:custGeom>
                    <a:avLst/>
                    <a:gdLst>
                      <a:gd name="T0" fmla="*/ 0 w 2"/>
                      <a:gd name="T1" fmla="*/ 0 h 10"/>
                      <a:gd name="T2" fmla="*/ 2 w 2"/>
                      <a:gd name="T3" fmla="*/ 0 h 10"/>
                      <a:gd name="T4" fmla="*/ 2 w 2"/>
                      <a:gd name="T5" fmla="*/ 8 h 10"/>
                      <a:gd name="T6" fmla="*/ 0 w 2"/>
                      <a:gd name="T7" fmla="*/ 10 h 10"/>
                      <a:gd name="T8" fmla="*/ 0 w 2"/>
                      <a:gd name="T9" fmla="*/ 0 h 10"/>
                    </a:gdLst>
                    <a:ahLst/>
                    <a:cxnLst>
                      <a:cxn ang="0">
                        <a:pos x="T0" y="T1"/>
                      </a:cxn>
                      <a:cxn ang="0">
                        <a:pos x="T2" y="T3"/>
                      </a:cxn>
                      <a:cxn ang="0">
                        <a:pos x="T4" y="T5"/>
                      </a:cxn>
                      <a:cxn ang="0">
                        <a:pos x="T6" y="T7"/>
                      </a:cxn>
                      <a:cxn ang="0">
                        <a:pos x="T8" y="T9"/>
                      </a:cxn>
                    </a:cxnLst>
                    <a:rect l="0" t="0" r="r" b="b"/>
                    <a:pathLst>
                      <a:path w="2" h="10">
                        <a:moveTo>
                          <a:pt x="0" y="0"/>
                        </a:moveTo>
                        <a:lnTo>
                          <a:pt x="2" y="0"/>
                        </a:lnTo>
                        <a:lnTo>
                          <a:pt x="2" y="8"/>
                        </a:lnTo>
                        <a:lnTo>
                          <a:pt x="0" y="10"/>
                        </a:lnTo>
                        <a:lnTo>
                          <a:pt x="0" y="0"/>
                        </a:lnTo>
                        <a:close/>
                      </a:path>
                    </a:pathLst>
                  </a:custGeom>
                  <a:solidFill>
                    <a:srgbClr val="725A1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05" name="Freeform 67"/>
                  <p:cNvSpPr>
                    <a:spLocks/>
                  </p:cNvSpPr>
                  <p:nvPr/>
                </p:nvSpPr>
                <p:spPr bwMode="auto">
                  <a:xfrm>
                    <a:off x="3160" y="1918"/>
                    <a:ext cx="18" cy="10"/>
                  </a:xfrm>
                  <a:custGeom>
                    <a:avLst/>
                    <a:gdLst>
                      <a:gd name="T0" fmla="*/ 0 w 18"/>
                      <a:gd name="T1" fmla="*/ 2 h 10"/>
                      <a:gd name="T2" fmla="*/ 2 w 18"/>
                      <a:gd name="T3" fmla="*/ 0 h 10"/>
                      <a:gd name="T4" fmla="*/ 18 w 18"/>
                      <a:gd name="T5" fmla="*/ 10 h 10"/>
                      <a:gd name="T6" fmla="*/ 16 w 18"/>
                      <a:gd name="T7" fmla="*/ 10 h 10"/>
                      <a:gd name="T8" fmla="*/ 0 w 18"/>
                      <a:gd name="T9" fmla="*/ 2 h 10"/>
                    </a:gdLst>
                    <a:ahLst/>
                    <a:cxnLst>
                      <a:cxn ang="0">
                        <a:pos x="T0" y="T1"/>
                      </a:cxn>
                      <a:cxn ang="0">
                        <a:pos x="T2" y="T3"/>
                      </a:cxn>
                      <a:cxn ang="0">
                        <a:pos x="T4" y="T5"/>
                      </a:cxn>
                      <a:cxn ang="0">
                        <a:pos x="T6" y="T7"/>
                      </a:cxn>
                      <a:cxn ang="0">
                        <a:pos x="T8" y="T9"/>
                      </a:cxn>
                    </a:cxnLst>
                    <a:rect l="0" t="0" r="r" b="b"/>
                    <a:pathLst>
                      <a:path w="18" h="10">
                        <a:moveTo>
                          <a:pt x="0" y="2"/>
                        </a:moveTo>
                        <a:lnTo>
                          <a:pt x="2" y="0"/>
                        </a:lnTo>
                        <a:lnTo>
                          <a:pt x="18" y="10"/>
                        </a:lnTo>
                        <a:lnTo>
                          <a:pt x="16" y="10"/>
                        </a:lnTo>
                        <a:lnTo>
                          <a:pt x="0" y="2"/>
                        </a:lnTo>
                        <a:close/>
                      </a:path>
                    </a:pathLst>
                  </a:custGeom>
                  <a:solidFill>
                    <a:srgbClr val="E1B1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06" name="Freeform 68"/>
                  <p:cNvSpPr>
                    <a:spLocks/>
                  </p:cNvSpPr>
                  <p:nvPr/>
                </p:nvSpPr>
                <p:spPr bwMode="auto">
                  <a:xfrm>
                    <a:off x="3160" y="1920"/>
                    <a:ext cx="16" cy="18"/>
                  </a:xfrm>
                  <a:custGeom>
                    <a:avLst/>
                    <a:gdLst>
                      <a:gd name="T0" fmla="*/ 16 w 16"/>
                      <a:gd name="T1" fmla="*/ 8 h 18"/>
                      <a:gd name="T2" fmla="*/ 16 w 16"/>
                      <a:gd name="T3" fmla="*/ 18 h 18"/>
                      <a:gd name="T4" fmla="*/ 0 w 16"/>
                      <a:gd name="T5" fmla="*/ 10 h 18"/>
                      <a:gd name="T6" fmla="*/ 0 w 16"/>
                      <a:gd name="T7" fmla="*/ 0 h 18"/>
                      <a:gd name="T8" fmla="*/ 16 w 16"/>
                      <a:gd name="T9" fmla="*/ 8 h 18"/>
                    </a:gdLst>
                    <a:ahLst/>
                    <a:cxnLst>
                      <a:cxn ang="0">
                        <a:pos x="T0" y="T1"/>
                      </a:cxn>
                      <a:cxn ang="0">
                        <a:pos x="T2" y="T3"/>
                      </a:cxn>
                      <a:cxn ang="0">
                        <a:pos x="T4" y="T5"/>
                      </a:cxn>
                      <a:cxn ang="0">
                        <a:pos x="T6" y="T7"/>
                      </a:cxn>
                      <a:cxn ang="0">
                        <a:pos x="T8" y="T9"/>
                      </a:cxn>
                    </a:cxnLst>
                    <a:rect l="0" t="0" r="r" b="b"/>
                    <a:pathLst>
                      <a:path w="16" h="18">
                        <a:moveTo>
                          <a:pt x="16" y="8"/>
                        </a:moveTo>
                        <a:lnTo>
                          <a:pt x="16" y="18"/>
                        </a:lnTo>
                        <a:lnTo>
                          <a:pt x="0" y="10"/>
                        </a:lnTo>
                        <a:lnTo>
                          <a:pt x="0" y="0"/>
                        </a:lnTo>
                        <a:lnTo>
                          <a:pt x="16" y="8"/>
                        </a:lnTo>
                        <a:close/>
                      </a:path>
                    </a:pathLst>
                  </a:custGeom>
                  <a:solidFill>
                    <a:srgbClr val="E1B1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07" name="Freeform 69"/>
                  <p:cNvSpPr>
                    <a:spLocks/>
                  </p:cNvSpPr>
                  <p:nvPr/>
                </p:nvSpPr>
                <p:spPr bwMode="auto">
                  <a:xfrm>
                    <a:off x="3456" y="1824"/>
                    <a:ext cx="340" cy="242"/>
                  </a:xfrm>
                  <a:custGeom>
                    <a:avLst/>
                    <a:gdLst>
                      <a:gd name="T0" fmla="*/ 0 w 340"/>
                      <a:gd name="T1" fmla="*/ 196 h 242"/>
                      <a:gd name="T2" fmla="*/ 340 w 340"/>
                      <a:gd name="T3" fmla="*/ 0 h 242"/>
                      <a:gd name="T4" fmla="*/ 340 w 340"/>
                      <a:gd name="T5" fmla="*/ 44 h 242"/>
                      <a:gd name="T6" fmla="*/ 0 w 340"/>
                      <a:gd name="T7" fmla="*/ 242 h 242"/>
                      <a:gd name="T8" fmla="*/ 0 w 340"/>
                      <a:gd name="T9" fmla="*/ 196 h 242"/>
                    </a:gdLst>
                    <a:ahLst/>
                    <a:cxnLst>
                      <a:cxn ang="0">
                        <a:pos x="T0" y="T1"/>
                      </a:cxn>
                      <a:cxn ang="0">
                        <a:pos x="T2" y="T3"/>
                      </a:cxn>
                      <a:cxn ang="0">
                        <a:pos x="T4" y="T5"/>
                      </a:cxn>
                      <a:cxn ang="0">
                        <a:pos x="T6" y="T7"/>
                      </a:cxn>
                      <a:cxn ang="0">
                        <a:pos x="T8" y="T9"/>
                      </a:cxn>
                    </a:cxnLst>
                    <a:rect l="0" t="0" r="r" b="b"/>
                    <a:pathLst>
                      <a:path w="340" h="242">
                        <a:moveTo>
                          <a:pt x="0" y="196"/>
                        </a:moveTo>
                        <a:lnTo>
                          <a:pt x="340" y="0"/>
                        </a:lnTo>
                        <a:lnTo>
                          <a:pt x="340" y="44"/>
                        </a:lnTo>
                        <a:lnTo>
                          <a:pt x="0" y="242"/>
                        </a:lnTo>
                        <a:lnTo>
                          <a:pt x="0" y="1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08" name="Freeform 70"/>
                  <p:cNvSpPr>
                    <a:spLocks/>
                  </p:cNvSpPr>
                  <p:nvPr/>
                </p:nvSpPr>
                <p:spPr bwMode="auto">
                  <a:xfrm>
                    <a:off x="3160" y="1652"/>
                    <a:ext cx="636" cy="368"/>
                  </a:xfrm>
                  <a:custGeom>
                    <a:avLst/>
                    <a:gdLst>
                      <a:gd name="T0" fmla="*/ 0 w 636"/>
                      <a:gd name="T1" fmla="*/ 198 h 368"/>
                      <a:gd name="T2" fmla="*/ 338 w 636"/>
                      <a:gd name="T3" fmla="*/ 0 h 368"/>
                      <a:gd name="T4" fmla="*/ 636 w 636"/>
                      <a:gd name="T5" fmla="*/ 172 h 368"/>
                      <a:gd name="T6" fmla="*/ 296 w 636"/>
                      <a:gd name="T7" fmla="*/ 368 h 368"/>
                      <a:gd name="T8" fmla="*/ 0 w 636"/>
                      <a:gd name="T9" fmla="*/ 198 h 368"/>
                    </a:gdLst>
                    <a:ahLst/>
                    <a:cxnLst>
                      <a:cxn ang="0">
                        <a:pos x="T0" y="T1"/>
                      </a:cxn>
                      <a:cxn ang="0">
                        <a:pos x="T2" y="T3"/>
                      </a:cxn>
                      <a:cxn ang="0">
                        <a:pos x="T4" y="T5"/>
                      </a:cxn>
                      <a:cxn ang="0">
                        <a:pos x="T6" y="T7"/>
                      </a:cxn>
                      <a:cxn ang="0">
                        <a:pos x="T8" y="T9"/>
                      </a:cxn>
                    </a:cxnLst>
                    <a:rect l="0" t="0" r="r" b="b"/>
                    <a:pathLst>
                      <a:path w="636" h="368">
                        <a:moveTo>
                          <a:pt x="0" y="198"/>
                        </a:moveTo>
                        <a:lnTo>
                          <a:pt x="338" y="0"/>
                        </a:lnTo>
                        <a:lnTo>
                          <a:pt x="636" y="172"/>
                        </a:lnTo>
                        <a:lnTo>
                          <a:pt x="296" y="368"/>
                        </a:lnTo>
                        <a:lnTo>
                          <a:pt x="0" y="198"/>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09" name="Freeform 71"/>
                  <p:cNvSpPr>
                    <a:spLocks/>
                  </p:cNvSpPr>
                  <p:nvPr/>
                </p:nvSpPr>
                <p:spPr bwMode="auto">
                  <a:xfrm>
                    <a:off x="3160" y="1850"/>
                    <a:ext cx="296" cy="216"/>
                  </a:xfrm>
                  <a:custGeom>
                    <a:avLst/>
                    <a:gdLst>
                      <a:gd name="T0" fmla="*/ 296 w 296"/>
                      <a:gd name="T1" fmla="*/ 170 h 216"/>
                      <a:gd name="T2" fmla="*/ 296 w 296"/>
                      <a:gd name="T3" fmla="*/ 216 h 216"/>
                      <a:gd name="T4" fmla="*/ 0 w 296"/>
                      <a:gd name="T5" fmla="*/ 44 h 216"/>
                      <a:gd name="T6" fmla="*/ 0 w 296"/>
                      <a:gd name="T7" fmla="*/ 0 h 216"/>
                      <a:gd name="T8" fmla="*/ 296 w 296"/>
                      <a:gd name="T9" fmla="*/ 170 h 216"/>
                    </a:gdLst>
                    <a:ahLst/>
                    <a:cxnLst>
                      <a:cxn ang="0">
                        <a:pos x="T0" y="T1"/>
                      </a:cxn>
                      <a:cxn ang="0">
                        <a:pos x="T2" y="T3"/>
                      </a:cxn>
                      <a:cxn ang="0">
                        <a:pos x="T4" y="T5"/>
                      </a:cxn>
                      <a:cxn ang="0">
                        <a:pos x="T6" y="T7"/>
                      </a:cxn>
                      <a:cxn ang="0">
                        <a:pos x="T8" y="T9"/>
                      </a:cxn>
                    </a:cxnLst>
                    <a:rect l="0" t="0" r="r" b="b"/>
                    <a:pathLst>
                      <a:path w="296" h="216">
                        <a:moveTo>
                          <a:pt x="296" y="170"/>
                        </a:moveTo>
                        <a:lnTo>
                          <a:pt x="296" y="216"/>
                        </a:lnTo>
                        <a:lnTo>
                          <a:pt x="0" y="44"/>
                        </a:lnTo>
                        <a:lnTo>
                          <a:pt x="0" y="0"/>
                        </a:lnTo>
                        <a:lnTo>
                          <a:pt x="296" y="17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10" name="Freeform 72"/>
                  <p:cNvSpPr>
                    <a:spLocks/>
                  </p:cNvSpPr>
                  <p:nvPr/>
                </p:nvSpPr>
                <p:spPr bwMode="auto">
                  <a:xfrm>
                    <a:off x="3180" y="1870"/>
                    <a:ext cx="100" cy="72"/>
                  </a:xfrm>
                  <a:custGeom>
                    <a:avLst/>
                    <a:gdLst>
                      <a:gd name="T0" fmla="*/ 0 w 100"/>
                      <a:gd name="T1" fmla="*/ 14 h 72"/>
                      <a:gd name="T2" fmla="*/ 0 w 100"/>
                      <a:gd name="T3" fmla="*/ 0 h 72"/>
                      <a:gd name="T4" fmla="*/ 100 w 100"/>
                      <a:gd name="T5" fmla="*/ 56 h 72"/>
                      <a:gd name="T6" fmla="*/ 100 w 100"/>
                      <a:gd name="T7" fmla="*/ 72 h 72"/>
                      <a:gd name="T8" fmla="*/ 0 w 100"/>
                      <a:gd name="T9" fmla="*/ 14 h 72"/>
                    </a:gdLst>
                    <a:ahLst/>
                    <a:cxnLst>
                      <a:cxn ang="0">
                        <a:pos x="T0" y="T1"/>
                      </a:cxn>
                      <a:cxn ang="0">
                        <a:pos x="T2" y="T3"/>
                      </a:cxn>
                      <a:cxn ang="0">
                        <a:pos x="T4" y="T5"/>
                      </a:cxn>
                      <a:cxn ang="0">
                        <a:pos x="T6" y="T7"/>
                      </a:cxn>
                      <a:cxn ang="0">
                        <a:pos x="T8" y="T9"/>
                      </a:cxn>
                    </a:cxnLst>
                    <a:rect l="0" t="0" r="r" b="b"/>
                    <a:pathLst>
                      <a:path w="100" h="72">
                        <a:moveTo>
                          <a:pt x="0" y="14"/>
                        </a:moveTo>
                        <a:lnTo>
                          <a:pt x="0" y="0"/>
                        </a:lnTo>
                        <a:lnTo>
                          <a:pt x="100" y="56"/>
                        </a:lnTo>
                        <a:lnTo>
                          <a:pt x="100" y="72"/>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11" name="Rectangle 73"/>
                  <p:cNvSpPr>
                    <a:spLocks noChangeArrowheads="1"/>
                  </p:cNvSpPr>
                  <p:nvPr/>
                </p:nvSpPr>
                <p:spPr bwMode="auto">
                  <a:xfrm>
                    <a:off x="3180" y="1870"/>
                    <a:ext cx="2" cy="1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12" name="Freeform 74"/>
                  <p:cNvSpPr>
                    <a:spLocks/>
                  </p:cNvSpPr>
                  <p:nvPr/>
                </p:nvSpPr>
                <p:spPr bwMode="auto">
                  <a:xfrm>
                    <a:off x="3180" y="1884"/>
                    <a:ext cx="100" cy="58"/>
                  </a:xfrm>
                  <a:custGeom>
                    <a:avLst/>
                    <a:gdLst>
                      <a:gd name="T0" fmla="*/ 100 w 100"/>
                      <a:gd name="T1" fmla="*/ 58 h 58"/>
                      <a:gd name="T2" fmla="*/ 100 w 100"/>
                      <a:gd name="T3" fmla="*/ 56 h 58"/>
                      <a:gd name="T4" fmla="*/ 2 w 100"/>
                      <a:gd name="T5" fmla="*/ 0 h 58"/>
                      <a:gd name="T6" fmla="*/ 0 w 100"/>
                      <a:gd name="T7" fmla="*/ 0 h 58"/>
                      <a:gd name="T8" fmla="*/ 100 w 100"/>
                      <a:gd name="T9" fmla="*/ 58 h 58"/>
                    </a:gdLst>
                    <a:ahLst/>
                    <a:cxnLst>
                      <a:cxn ang="0">
                        <a:pos x="T0" y="T1"/>
                      </a:cxn>
                      <a:cxn ang="0">
                        <a:pos x="T2" y="T3"/>
                      </a:cxn>
                      <a:cxn ang="0">
                        <a:pos x="T4" y="T5"/>
                      </a:cxn>
                      <a:cxn ang="0">
                        <a:pos x="T6" y="T7"/>
                      </a:cxn>
                      <a:cxn ang="0">
                        <a:pos x="T8" y="T9"/>
                      </a:cxn>
                    </a:cxnLst>
                    <a:rect l="0" t="0" r="r" b="b"/>
                    <a:pathLst>
                      <a:path w="100" h="58">
                        <a:moveTo>
                          <a:pt x="100" y="58"/>
                        </a:moveTo>
                        <a:lnTo>
                          <a:pt x="100" y="56"/>
                        </a:lnTo>
                        <a:lnTo>
                          <a:pt x="2" y="0"/>
                        </a:lnTo>
                        <a:lnTo>
                          <a:pt x="0" y="0"/>
                        </a:lnTo>
                        <a:lnTo>
                          <a:pt x="100" y="58"/>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13" name="Freeform 75"/>
                  <p:cNvSpPr>
                    <a:spLocks/>
                  </p:cNvSpPr>
                  <p:nvPr/>
                </p:nvSpPr>
                <p:spPr bwMode="auto">
                  <a:xfrm>
                    <a:off x="3442" y="2020"/>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14" name="Freeform 76"/>
                  <p:cNvSpPr>
                    <a:spLocks/>
                  </p:cNvSpPr>
                  <p:nvPr/>
                </p:nvSpPr>
                <p:spPr bwMode="auto">
                  <a:xfrm>
                    <a:off x="3442" y="2020"/>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15" name="Freeform 77"/>
                  <p:cNvSpPr>
                    <a:spLocks/>
                  </p:cNvSpPr>
                  <p:nvPr/>
                </p:nvSpPr>
                <p:spPr bwMode="auto">
                  <a:xfrm>
                    <a:off x="3442" y="2050"/>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16" name="Freeform 78"/>
                  <p:cNvSpPr>
                    <a:spLocks/>
                  </p:cNvSpPr>
                  <p:nvPr/>
                </p:nvSpPr>
                <p:spPr bwMode="auto">
                  <a:xfrm>
                    <a:off x="3432" y="2014"/>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17" name="Freeform 79"/>
                  <p:cNvSpPr>
                    <a:spLocks/>
                  </p:cNvSpPr>
                  <p:nvPr/>
                </p:nvSpPr>
                <p:spPr bwMode="auto">
                  <a:xfrm>
                    <a:off x="3432" y="2014"/>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18" name="Freeform 80"/>
                  <p:cNvSpPr>
                    <a:spLocks/>
                  </p:cNvSpPr>
                  <p:nvPr/>
                </p:nvSpPr>
                <p:spPr bwMode="auto">
                  <a:xfrm>
                    <a:off x="3432" y="2044"/>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19" name="Freeform 81"/>
                  <p:cNvSpPr>
                    <a:spLocks/>
                  </p:cNvSpPr>
                  <p:nvPr/>
                </p:nvSpPr>
                <p:spPr bwMode="auto">
                  <a:xfrm>
                    <a:off x="3420" y="2008"/>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20" name="Freeform 82"/>
                  <p:cNvSpPr>
                    <a:spLocks/>
                  </p:cNvSpPr>
                  <p:nvPr/>
                </p:nvSpPr>
                <p:spPr bwMode="auto">
                  <a:xfrm>
                    <a:off x="3420" y="2008"/>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21" name="Freeform 83"/>
                  <p:cNvSpPr>
                    <a:spLocks/>
                  </p:cNvSpPr>
                  <p:nvPr/>
                </p:nvSpPr>
                <p:spPr bwMode="auto">
                  <a:xfrm>
                    <a:off x="3420" y="2038"/>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22" name="Freeform 84"/>
                  <p:cNvSpPr>
                    <a:spLocks/>
                  </p:cNvSpPr>
                  <p:nvPr/>
                </p:nvSpPr>
                <p:spPr bwMode="auto">
                  <a:xfrm>
                    <a:off x="3410" y="2002"/>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23" name="Freeform 85"/>
                  <p:cNvSpPr>
                    <a:spLocks/>
                  </p:cNvSpPr>
                  <p:nvPr/>
                </p:nvSpPr>
                <p:spPr bwMode="auto">
                  <a:xfrm>
                    <a:off x="3410" y="2002"/>
                    <a:ext cx="2" cy="32"/>
                  </a:xfrm>
                  <a:custGeom>
                    <a:avLst/>
                    <a:gdLst>
                      <a:gd name="T0" fmla="*/ 0 w 2"/>
                      <a:gd name="T1" fmla="*/ 32 h 32"/>
                      <a:gd name="T2" fmla="*/ 2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24" name="Freeform 86"/>
                  <p:cNvSpPr>
                    <a:spLocks/>
                  </p:cNvSpPr>
                  <p:nvPr/>
                </p:nvSpPr>
                <p:spPr bwMode="auto">
                  <a:xfrm>
                    <a:off x="3410" y="2032"/>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25" name="Freeform 87"/>
                  <p:cNvSpPr>
                    <a:spLocks/>
                  </p:cNvSpPr>
                  <p:nvPr/>
                </p:nvSpPr>
                <p:spPr bwMode="auto">
                  <a:xfrm>
                    <a:off x="3400" y="1996"/>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26" name="Freeform 88"/>
                  <p:cNvSpPr>
                    <a:spLocks/>
                  </p:cNvSpPr>
                  <p:nvPr/>
                </p:nvSpPr>
                <p:spPr bwMode="auto">
                  <a:xfrm>
                    <a:off x="3400" y="1996"/>
                    <a:ext cx="2" cy="32"/>
                  </a:xfrm>
                  <a:custGeom>
                    <a:avLst/>
                    <a:gdLst>
                      <a:gd name="T0" fmla="*/ 0 w 2"/>
                      <a:gd name="T1" fmla="*/ 32 h 32"/>
                      <a:gd name="T2" fmla="*/ 0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0"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27" name="Freeform 89"/>
                  <p:cNvSpPr>
                    <a:spLocks/>
                  </p:cNvSpPr>
                  <p:nvPr/>
                </p:nvSpPr>
                <p:spPr bwMode="auto">
                  <a:xfrm>
                    <a:off x="3400" y="2026"/>
                    <a:ext cx="6" cy="6"/>
                  </a:xfrm>
                  <a:custGeom>
                    <a:avLst/>
                    <a:gdLst>
                      <a:gd name="T0" fmla="*/ 6 w 6"/>
                      <a:gd name="T1" fmla="*/ 6 h 6"/>
                      <a:gd name="T2" fmla="*/ 6 w 6"/>
                      <a:gd name="T3" fmla="*/ 2 h 6"/>
                      <a:gd name="T4" fmla="*/ 0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2"/>
                        </a:lnTo>
                        <a:lnTo>
                          <a:pt x="0"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28" name="Freeform 90"/>
                  <p:cNvSpPr>
                    <a:spLocks/>
                  </p:cNvSpPr>
                  <p:nvPr/>
                </p:nvSpPr>
                <p:spPr bwMode="auto">
                  <a:xfrm>
                    <a:off x="3388" y="1990"/>
                    <a:ext cx="8" cy="34"/>
                  </a:xfrm>
                  <a:custGeom>
                    <a:avLst/>
                    <a:gdLst>
                      <a:gd name="T0" fmla="*/ 0 w 8"/>
                      <a:gd name="T1" fmla="*/ 30 h 34"/>
                      <a:gd name="T2" fmla="*/ 0 w 8"/>
                      <a:gd name="T3" fmla="*/ 0 h 34"/>
                      <a:gd name="T4" fmla="*/ 8 w 8"/>
                      <a:gd name="T5" fmla="*/ 4 h 34"/>
                      <a:gd name="T6" fmla="*/ 8 w 8"/>
                      <a:gd name="T7" fmla="*/ 34 h 34"/>
                      <a:gd name="T8" fmla="*/ 0 w 8"/>
                      <a:gd name="T9" fmla="*/ 30 h 34"/>
                    </a:gdLst>
                    <a:ahLst/>
                    <a:cxnLst>
                      <a:cxn ang="0">
                        <a:pos x="T0" y="T1"/>
                      </a:cxn>
                      <a:cxn ang="0">
                        <a:pos x="T2" y="T3"/>
                      </a:cxn>
                      <a:cxn ang="0">
                        <a:pos x="T4" y="T5"/>
                      </a:cxn>
                      <a:cxn ang="0">
                        <a:pos x="T6" y="T7"/>
                      </a:cxn>
                      <a:cxn ang="0">
                        <a:pos x="T8" y="T9"/>
                      </a:cxn>
                    </a:cxnLst>
                    <a:rect l="0" t="0" r="r" b="b"/>
                    <a:pathLst>
                      <a:path w="8" h="34">
                        <a:moveTo>
                          <a:pt x="0" y="30"/>
                        </a:moveTo>
                        <a:lnTo>
                          <a:pt x="0" y="0"/>
                        </a:lnTo>
                        <a:lnTo>
                          <a:pt x="8" y="4"/>
                        </a:lnTo>
                        <a:lnTo>
                          <a:pt x="8"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29" name="Rectangle 91"/>
                  <p:cNvSpPr>
                    <a:spLocks noChangeArrowheads="1"/>
                  </p:cNvSpPr>
                  <p:nvPr/>
                </p:nvSpPr>
                <p:spPr bwMode="auto">
                  <a:xfrm>
                    <a:off x="3388" y="1990"/>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30" name="Freeform 92"/>
                  <p:cNvSpPr>
                    <a:spLocks/>
                  </p:cNvSpPr>
                  <p:nvPr/>
                </p:nvSpPr>
                <p:spPr bwMode="auto">
                  <a:xfrm>
                    <a:off x="3388" y="2020"/>
                    <a:ext cx="8" cy="4"/>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31" name="Freeform 93"/>
                  <p:cNvSpPr>
                    <a:spLocks/>
                  </p:cNvSpPr>
                  <p:nvPr/>
                </p:nvSpPr>
                <p:spPr bwMode="auto">
                  <a:xfrm>
                    <a:off x="3378" y="1984"/>
                    <a:ext cx="6" cy="34"/>
                  </a:xfrm>
                  <a:custGeom>
                    <a:avLst/>
                    <a:gdLst>
                      <a:gd name="T0" fmla="*/ 0 w 6"/>
                      <a:gd name="T1" fmla="*/ 30 h 34"/>
                      <a:gd name="T2" fmla="*/ 0 w 6"/>
                      <a:gd name="T3" fmla="*/ 0 h 34"/>
                      <a:gd name="T4" fmla="*/ 6 w 6"/>
                      <a:gd name="T5" fmla="*/ 4 h 34"/>
                      <a:gd name="T6" fmla="*/ 6 w 6"/>
                      <a:gd name="T7" fmla="*/ 34 h 34"/>
                      <a:gd name="T8" fmla="*/ 0 w 6"/>
                      <a:gd name="T9" fmla="*/ 30 h 34"/>
                    </a:gdLst>
                    <a:ahLst/>
                    <a:cxnLst>
                      <a:cxn ang="0">
                        <a:pos x="T0" y="T1"/>
                      </a:cxn>
                      <a:cxn ang="0">
                        <a:pos x="T2" y="T3"/>
                      </a:cxn>
                      <a:cxn ang="0">
                        <a:pos x="T4" y="T5"/>
                      </a:cxn>
                      <a:cxn ang="0">
                        <a:pos x="T6" y="T7"/>
                      </a:cxn>
                      <a:cxn ang="0">
                        <a:pos x="T8" y="T9"/>
                      </a:cxn>
                    </a:cxnLst>
                    <a:rect l="0" t="0" r="r" b="b"/>
                    <a:pathLst>
                      <a:path w="6" h="34">
                        <a:moveTo>
                          <a:pt x="0" y="30"/>
                        </a:moveTo>
                        <a:lnTo>
                          <a:pt x="0" y="0"/>
                        </a:lnTo>
                        <a:lnTo>
                          <a:pt x="6" y="4"/>
                        </a:lnTo>
                        <a:lnTo>
                          <a:pt x="6"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32" name="Rectangle 94"/>
                  <p:cNvSpPr>
                    <a:spLocks noChangeArrowheads="1"/>
                  </p:cNvSpPr>
                  <p:nvPr/>
                </p:nvSpPr>
                <p:spPr bwMode="auto">
                  <a:xfrm>
                    <a:off x="3378" y="1984"/>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33" name="Freeform 95"/>
                  <p:cNvSpPr>
                    <a:spLocks/>
                  </p:cNvSpPr>
                  <p:nvPr/>
                </p:nvSpPr>
                <p:spPr bwMode="auto">
                  <a:xfrm>
                    <a:off x="3378" y="2014"/>
                    <a:ext cx="6" cy="4"/>
                  </a:xfrm>
                  <a:custGeom>
                    <a:avLst/>
                    <a:gdLst>
                      <a:gd name="T0" fmla="*/ 6 w 6"/>
                      <a:gd name="T1" fmla="*/ 4 h 4"/>
                      <a:gd name="T2" fmla="*/ 6 w 6"/>
                      <a:gd name="T3" fmla="*/ 2 h 4"/>
                      <a:gd name="T4" fmla="*/ 2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2"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34" name="Freeform 96"/>
                  <p:cNvSpPr>
                    <a:spLocks/>
                  </p:cNvSpPr>
                  <p:nvPr/>
                </p:nvSpPr>
                <p:spPr bwMode="auto">
                  <a:xfrm>
                    <a:off x="3366" y="1976"/>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35" name="Freeform 97"/>
                  <p:cNvSpPr>
                    <a:spLocks/>
                  </p:cNvSpPr>
                  <p:nvPr/>
                </p:nvSpPr>
                <p:spPr bwMode="auto">
                  <a:xfrm>
                    <a:off x="3366" y="1976"/>
                    <a:ext cx="2" cy="32"/>
                  </a:xfrm>
                  <a:custGeom>
                    <a:avLst/>
                    <a:gdLst>
                      <a:gd name="T0" fmla="*/ 0 w 2"/>
                      <a:gd name="T1" fmla="*/ 32 h 32"/>
                      <a:gd name="T2" fmla="*/ 2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36" name="Freeform 98"/>
                  <p:cNvSpPr>
                    <a:spLocks/>
                  </p:cNvSpPr>
                  <p:nvPr/>
                </p:nvSpPr>
                <p:spPr bwMode="auto">
                  <a:xfrm>
                    <a:off x="3366" y="2008"/>
                    <a:ext cx="8" cy="4"/>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37" name="Freeform 99"/>
                  <p:cNvSpPr>
                    <a:spLocks/>
                  </p:cNvSpPr>
                  <p:nvPr/>
                </p:nvSpPr>
                <p:spPr bwMode="auto">
                  <a:xfrm>
                    <a:off x="3356" y="1970"/>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38" name="Freeform 100"/>
                  <p:cNvSpPr>
                    <a:spLocks/>
                  </p:cNvSpPr>
                  <p:nvPr/>
                </p:nvSpPr>
                <p:spPr bwMode="auto">
                  <a:xfrm>
                    <a:off x="3356" y="1970"/>
                    <a:ext cx="2" cy="32"/>
                  </a:xfrm>
                  <a:custGeom>
                    <a:avLst/>
                    <a:gdLst>
                      <a:gd name="T0" fmla="*/ 0 w 2"/>
                      <a:gd name="T1" fmla="*/ 32 h 32"/>
                      <a:gd name="T2" fmla="*/ 2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39" name="Freeform 101"/>
                  <p:cNvSpPr>
                    <a:spLocks/>
                  </p:cNvSpPr>
                  <p:nvPr/>
                </p:nvSpPr>
                <p:spPr bwMode="auto">
                  <a:xfrm>
                    <a:off x="3356" y="2002"/>
                    <a:ext cx="6" cy="4"/>
                  </a:xfrm>
                  <a:custGeom>
                    <a:avLst/>
                    <a:gdLst>
                      <a:gd name="T0" fmla="*/ 6 w 6"/>
                      <a:gd name="T1" fmla="*/ 4 h 4"/>
                      <a:gd name="T2" fmla="*/ 6 w 6"/>
                      <a:gd name="T3" fmla="*/ 2 h 4"/>
                      <a:gd name="T4" fmla="*/ 2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2"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40" name="Freeform 102"/>
                  <p:cNvSpPr>
                    <a:spLocks/>
                  </p:cNvSpPr>
                  <p:nvPr/>
                </p:nvSpPr>
                <p:spPr bwMode="auto">
                  <a:xfrm>
                    <a:off x="3346" y="1964"/>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41" name="Freeform 103"/>
                  <p:cNvSpPr>
                    <a:spLocks/>
                  </p:cNvSpPr>
                  <p:nvPr/>
                </p:nvSpPr>
                <p:spPr bwMode="auto">
                  <a:xfrm>
                    <a:off x="3346" y="1964"/>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42" name="Freeform 104"/>
                  <p:cNvSpPr>
                    <a:spLocks/>
                  </p:cNvSpPr>
                  <p:nvPr/>
                </p:nvSpPr>
                <p:spPr bwMode="auto">
                  <a:xfrm>
                    <a:off x="3346" y="1994"/>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43" name="Freeform 105"/>
                  <p:cNvSpPr>
                    <a:spLocks/>
                  </p:cNvSpPr>
                  <p:nvPr/>
                </p:nvSpPr>
                <p:spPr bwMode="auto">
                  <a:xfrm>
                    <a:off x="3334" y="1958"/>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44" name="Freeform 106"/>
                  <p:cNvSpPr>
                    <a:spLocks/>
                  </p:cNvSpPr>
                  <p:nvPr/>
                </p:nvSpPr>
                <p:spPr bwMode="auto">
                  <a:xfrm>
                    <a:off x="3334" y="1958"/>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45" name="Freeform 107"/>
                  <p:cNvSpPr>
                    <a:spLocks/>
                  </p:cNvSpPr>
                  <p:nvPr/>
                </p:nvSpPr>
                <p:spPr bwMode="auto">
                  <a:xfrm>
                    <a:off x="3334" y="1988"/>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46" name="Freeform 108"/>
                  <p:cNvSpPr>
                    <a:spLocks/>
                  </p:cNvSpPr>
                  <p:nvPr/>
                </p:nvSpPr>
                <p:spPr bwMode="auto">
                  <a:xfrm>
                    <a:off x="3324" y="1952"/>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47" name="Freeform 109"/>
                  <p:cNvSpPr>
                    <a:spLocks/>
                  </p:cNvSpPr>
                  <p:nvPr/>
                </p:nvSpPr>
                <p:spPr bwMode="auto">
                  <a:xfrm>
                    <a:off x="3324" y="1952"/>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48" name="Freeform 110"/>
                  <p:cNvSpPr>
                    <a:spLocks/>
                  </p:cNvSpPr>
                  <p:nvPr/>
                </p:nvSpPr>
                <p:spPr bwMode="auto">
                  <a:xfrm>
                    <a:off x="3324" y="1982"/>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49" name="Freeform 111"/>
                  <p:cNvSpPr>
                    <a:spLocks/>
                  </p:cNvSpPr>
                  <p:nvPr/>
                </p:nvSpPr>
                <p:spPr bwMode="auto">
                  <a:xfrm>
                    <a:off x="3162" y="1854"/>
                    <a:ext cx="16" cy="22"/>
                  </a:xfrm>
                  <a:custGeom>
                    <a:avLst/>
                    <a:gdLst>
                      <a:gd name="T0" fmla="*/ 16 w 16"/>
                      <a:gd name="T1" fmla="*/ 10 h 22"/>
                      <a:gd name="T2" fmla="*/ 16 w 16"/>
                      <a:gd name="T3" fmla="*/ 22 h 22"/>
                      <a:gd name="T4" fmla="*/ 0 w 16"/>
                      <a:gd name="T5" fmla="*/ 12 h 22"/>
                      <a:gd name="T6" fmla="*/ 0 w 16"/>
                      <a:gd name="T7" fmla="*/ 0 h 22"/>
                      <a:gd name="T8" fmla="*/ 16 w 16"/>
                      <a:gd name="T9" fmla="*/ 10 h 22"/>
                    </a:gdLst>
                    <a:ahLst/>
                    <a:cxnLst>
                      <a:cxn ang="0">
                        <a:pos x="T0" y="T1"/>
                      </a:cxn>
                      <a:cxn ang="0">
                        <a:pos x="T2" y="T3"/>
                      </a:cxn>
                      <a:cxn ang="0">
                        <a:pos x="T4" y="T5"/>
                      </a:cxn>
                      <a:cxn ang="0">
                        <a:pos x="T6" y="T7"/>
                      </a:cxn>
                      <a:cxn ang="0">
                        <a:pos x="T8" y="T9"/>
                      </a:cxn>
                    </a:cxnLst>
                    <a:rect l="0" t="0" r="r" b="b"/>
                    <a:pathLst>
                      <a:path w="16" h="22">
                        <a:moveTo>
                          <a:pt x="16" y="10"/>
                        </a:moveTo>
                        <a:lnTo>
                          <a:pt x="16" y="22"/>
                        </a:lnTo>
                        <a:lnTo>
                          <a:pt x="0" y="12"/>
                        </a:lnTo>
                        <a:lnTo>
                          <a:pt x="0" y="0"/>
                        </a:lnTo>
                        <a:lnTo>
                          <a:pt x="16"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50" name="Freeform 112"/>
                  <p:cNvSpPr>
                    <a:spLocks/>
                  </p:cNvSpPr>
                  <p:nvPr/>
                </p:nvSpPr>
                <p:spPr bwMode="auto">
                  <a:xfrm>
                    <a:off x="3176" y="1864"/>
                    <a:ext cx="2" cy="12"/>
                  </a:xfrm>
                  <a:custGeom>
                    <a:avLst/>
                    <a:gdLst>
                      <a:gd name="T0" fmla="*/ 0 w 2"/>
                      <a:gd name="T1" fmla="*/ 2 h 12"/>
                      <a:gd name="T2" fmla="*/ 2 w 2"/>
                      <a:gd name="T3" fmla="*/ 0 h 12"/>
                      <a:gd name="T4" fmla="*/ 2 w 2"/>
                      <a:gd name="T5" fmla="*/ 10 h 12"/>
                      <a:gd name="T6" fmla="*/ 0 w 2"/>
                      <a:gd name="T7" fmla="*/ 12 h 12"/>
                      <a:gd name="T8" fmla="*/ 0 w 2"/>
                      <a:gd name="T9" fmla="*/ 2 h 12"/>
                    </a:gdLst>
                    <a:ahLst/>
                    <a:cxnLst>
                      <a:cxn ang="0">
                        <a:pos x="T0" y="T1"/>
                      </a:cxn>
                      <a:cxn ang="0">
                        <a:pos x="T2" y="T3"/>
                      </a:cxn>
                      <a:cxn ang="0">
                        <a:pos x="T4" y="T5"/>
                      </a:cxn>
                      <a:cxn ang="0">
                        <a:pos x="T6" y="T7"/>
                      </a:cxn>
                      <a:cxn ang="0">
                        <a:pos x="T8" y="T9"/>
                      </a:cxn>
                    </a:cxnLst>
                    <a:rect l="0" t="0" r="r" b="b"/>
                    <a:pathLst>
                      <a:path w="2" h="12">
                        <a:moveTo>
                          <a:pt x="0" y="2"/>
                        </a:moveTo>
                        <a:lnTo>
                          <a:pt x="2" y="0"/>
                        </a:lnTo>
                        <a:lnTo>
                          <a:pt x="2" y="10"/>
                        </a:lnTo>
                        <a:lnTo>
                          <a:pt x="0" y="12"/>
                        </a:lnTo>
                        <a:lnTo>
                          <a:pt x="0" y="2"/>
                        </a:lnTo>
                        <a:close/>
                      </a:path>
                    </a:pathLst>
                  </a:custGeom>
                  <a:solidFill>
                    <a:srgbClr val="725A1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51" name="Freeform 113"/>
                  <p:cNvSpPr>
                    <a:spLocks/>
                  </p:cNvSpPr>
                  <p:nvPr/>
                </p:nvSpPr>
                <p:spPr bwMode="auto">
                  <a:xfrm>
                    <a:off x="3160" y="1856"/>
                    <a:ext cx="18" cy="10"/>
                  </a:xfrm>
                  <a:custGeom>
                    <a:avLst/>
                    <a:gdLst>
                      <a:gd name="T0" fmla="*/ 0 w 18"/>
                      <a:gd name="T1" fmla="*/ 2 h 10"/>
                      <a:gd name="T2" fmla="*/ 2 w 18"/>
                      <a:gd name="T3" fmla="*/ 0 h 10"/>
                      <a:gd name="T4" fmla="*/ 18 w 18"/>
                      <a:gd name="T5" fmla="*/ 8 h 10"/>
                      <a:gd name="T6" fmla="*/ 16 w 18"/>
                      <a:gd name="T7" fmla="*/ 10 h 10"/>
                      <a:gd name="T8" fmla="*/ 0 w 18"/>
                      <a:gd name="T9" fmla="*/ 2 h 10"/>
                    </a:gdLst>
                    <a:ahLst/>
                    <a:cxnLst>
                      <a:cxn ang="0">
                        <a:pos x="T0" y="T1"/>
                      </a:cxn>
                      <a:cxn ang="0">
                        <a:pos x="T2" y="T3"/>
                      </a:cxn>
                      <a:cxn ang="0">
                        <a:pos x="T4" y="T5"/>
                      </a:cxn>
                      <a:cxn ang="0">
                        <a:pos x="T6" y="T7"/>
                      </a:cxn>
                      <a:cxn ang="0">
                        <a:pos x="T8" y="T9"/>
                      </a:cxn>
                    </a:cxnLst>
                    <a:rect l="0" t="0" r="r" b="b"/>
                    <a:pathLst>
                      <a:path w="18" h="10">
                        <a:moveTo>
                          <a:pt x="0" y="2"/>
                        </a:moveTo>
                        <a:lnTo>
                          <a:pt x="2" y="0"/>
                        </a:lnTo>
                        <a:lnTo>
                          <a:pt x="18" y="8"/>
                        </a:lnTo>
                        <a:lnTo>
                          <a:pt x="16" y="10"/>
                        </a:lnTo>
                        <a:lnTo>
                          <a:pt x="0" y="2"/>
                        </a:lnTo>
                        <a:close/>
                      </a:path>
                    </a:pathLst>
                  </a:custGeom>
                  <a:solidFill>
                    <a:srgbClr val="E1B1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52" name="Freeform 114"/>
                  <p:cNvSpPr>
                    <a:spLocks/>
                  </p:cNvSpPr>
                  <p:nvPr/>
                </p:nvSpPr>
                <p:spPr bwMode="auto">
                  <a:xfrm>
                    <a:off x="3160" y="1858"/>
                    <a:ext cx="16" cy="18"/>
                  </a:xfrm>
                  <a:custGeom>
                    <a:avLst/>
                    <a:gdLst>
                      <a:gd name="T0" fmla="*/ 16 w 16"/>
                      <a:gd name="T1" fmla="*/ 8 h 18"/>
                      <a:gd name="T2" fmla="*/ 16 w 16"/>
                      <a:gd name="T3" fmla="*/ 18 h 18"/>
                      <a:gd name="T4" fmla="*/ 0 w 16"/>
                      <a:gd name="T5" fmla="*/ 8 h 18"/>
                      <a:gd name="T6" fmla="*/ 0 w 16"/>
                      <a:gd name="T7" fmla="*/ 0 h 18"/>
                      <a:gd name="T8" fmla="*/ 16 w 16"/>
                      <a:gd name="T9" fmla="*/ 8 h 18"/>
                    </a:gdLst>
                    <a:ahLst/>
                    <a:cxnLst>
                      <a:cxn ang="0">
                        <a:pos x="T0" y="T1"/>
                      </a:cxn>
                      <a:cxn ang="0">
                        <a:pos x="T2" y="T3"/>
                      </a:cxn>
                      <a:cxn ang="0">
                        <a:pos x="T4" y="T5"/>
                      </a:cxn>
                      <a:cxn ang="0">
                        <a:pos x="T6" y="T7"/>
                      </a:cxn>
                      <a:cxn ang="0">
                        <a:pos x="T8" y="T9"/>
                      </a:cxn>
                    </a:cxnLst>
                    <a:rect l="0" t="0" r="r" b="b"/>
                    <a:pathLst>
                      <a:path w="16" h="18">
                        <a:moveTo>
                          <a:pt x="16" y="8"/>
                        </a:moveTo>
                        <a:lnTo>
                          <a:pt x="16" y="18"/>
                        </a:lnTo>
                        <a:lnTo>
                          <a:pt x="0" y="8"/>
                        </a:lnTo>
                        <a:lnTo>
                          <a:pt x="0" y="0"/>
                        </a:lnTo>
                        <a:lnTo>
                          <a:pt x="16" y="8"/>
                        </a:lnTo>
                        <a:close/>
                      </a:path>
                    </a:pathLst>
                  </a:custGeom>
                  <a:solidFill>
                    <a:srgbClr val="E1B1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53" name="Freeform 115"/>
                  <p:cNvSpPr>
                    <a:spLocks/>
                  </p:cNvSpPr>
                  <p:nvPr/>
                </p:nvSpPr>
                <p:spPr bwMode="auto">
                  <a:xfrm>
                    <a:off x="3456" y="1760"/>
                    <a:ext cx="340" cy="244"/>
                  </a:xfrm>
                  <a:custGeom>
                    <a:avLst/>
                    <a:gdLst>
                      <a:gd name="T0" fmla="*/ 0 w 340"/>
                      <a:gd name="T1" fmla="*/ 198 h 244"/>
                      <a:gd name="T2" fmla="*/ 340 w 340"/>
                      <a:gd name="T3" fmla="*/ 0 h 244"/>
                      <a:gd name="T4" fmla="*/ 340 w 340"/>
                      <a:gd name="T5" fmla="*/ 46 h 244"/>
                      <a:gd name="T6" fmla="*/ 0 w 340"/>
                      <a:gd name="T7" fmla="*/ 244 h 244"/>
                      <a:gd name="T8" fmla="*/ 0 w 340"/>
                      <a:gd name="T9" fmla="*/ 198 h 244"/>
                    </a:gdLst>
                    <a:ahLst/>
                    <a:cxnLst>
                      <a:cxn ang="0">
                        <a:pos x="T0" y="T1"/>
                      </a:cxn>
                      <a:cxn ang="0">
                        <a:pos x="T2" y="T3"/>
                      </a:cxn>
                      <a:cxn ang="0">
                        <a:pos x="T4" y="T5"/>
                      </a:cxn>
                      <a:cxn ang="0">
                        <a:pos x="T6" y="T7"/>
                      </a:cxn>
                      <a:cxn ang="0">
                        <a:pos x="T8" y="T9"/>
                      </a:cxn>
                    </a:cxnLst>
                    <a:rect l="0" t="0" r="r" b="b"/>
                    <a:pathLst>
                      <a:path w="340" h="244">
                        <a:moveTo>
                          <a:pt x="0" y="198"/>
                        </a:moveTo>
                        <a:lnTo>
                          <a:pt x="340" y="0"/>
                        </a:lnTo>
                        <a:lnTo>
                          <a:pt x="340" y="46"/>
                        </a:lnTo>
                        <a:lnTo>
                          <a:pt x="0" y="244"/>
                        </a:lnTo>
                        <a:lnTo>
                          <a:pt x="0" y="1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54" name="Freeform 116"/>
                  <p:cNvSpPr>
                    <a:spLocks/>
                  </p:cNvSpPr>
                  <p:nvPr/>
                </p:nvSpPr>
                <p:spPr bwMode="auto">
                  <a:xfrm>
                    <a:off x="3160" y="1590"/>
                    <a:ext cx="636" cy="368"/>
                  </a:xfrm>
                  <a:custGeom>
                    <a:avLst/>
                    <a:gdLst>
                      <a:gd name="T0" fmla="*/ 0 w 636"/>
                      <a:gd name="T1" fmla="*/ 196 h 368"/>
                      <a:gd name="T2" fmla="*/ 338 w 636"/>
                      <a:gd name="T3" fmla="*/ 0 h 368"/>
                      <a:gd name="T4" fmla="*/ 636 w 636"/>
                      <a:gd name="T5" fmla="*/ 170 h 368"/>
                      <a:gd name="T6" fmla="*/ 296 w 636"/>
                      <a:gd name="T7" fmla="*/ 368 h 368"/>
                      <a:gd name="T8" fmla="*/ 0 w 636"/>
                      <a:gd name="T9" fmla="*/ 196 h 368"/>
                    </a:gdLst>
                    <a:ahLst/>
                    <a:cxnLst>
                      <a:cxn ang="0">
                        <a:pos x="T0" y="T1"/>
                      </a:cxn>
                      <a:cxn ang="0">
                        <a:pos x="T2" y="T3"/>
                      </a:cxn>
                      <a:cxn ang="0">
                        <a:pos x="T4" y="T5"/>
                      </a:cxn>
                      <a:cxn ang="0">
                        <a:pos x="T6" y="T7"/>
                      </a:cxn>
                      <a:cxn ang="0">
                        <a:pos x="T8" y="T9"/>
                      </a:cxn>
                    </a:cxnLst>
                    <a:rect l="0" t="0" r="r" b="b"/>
                    <a:pathLst>
                      <a:path w="636" h="368">
                        <a:moveTo>
                          <a:pt x="0" y="196"/>
                        </a:moveTo>
                        <a:lnTo>
                          <a:pt x="338" y="0"/>
                        </a:lnTo>
                        <a:lnTo>
                          <a:pt x="636" y="170"/>
                        </a:lnTo>
                        <a:lnTo>
                          <a:pt x="296" y="368"/>
                        </a:lnTo>
                        <a:lnTo>
                          <a:pt x="0" y="19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55" name="Freeform 117"/>
                  <p:cNvSpPr>
                    <a:spLocks/>
                  </p:cNvSpPr>
                  <p:nvPr/>
                </p:nvSpPr>
                <p:spPr bwMode="auto">
                  <a:xfrm>
                    <a:off x="3160" y="1786"/>
                    <a:ext cx="296" cy="218"/>
                  </a:xfrm>
                  <a:custGeom>
                    <a:avLst/>
                    <a:gdLst>
                      <a:gd name="T0" fmla="*/ 296 w 296"/>
                      <a:gd name="T1" fmla="*/ 172 h 218"/>
                      <a:gd name="T2" fmla="*/ 296 w 296"/>
                      <a:gd name="T3" fmla="*/ 218 h 218"/>
                      <a:gd name="T4" fmla="*/ 0 w 296"/>
                      <a:gd name="T5" fmla="*/ 46 h 218"/>
                      <a:gd name="T6" fmla="*/ 0 w 296"/>
                      <a:gd name="T7" fmla="*/ 0 h 218"/>
                      <a:gd name="T8" fmla="*/ 296 w 296"/>
                      <a:gd name="T9" fmla="*/ 172 h 218"/>
                    </a:gdLst>
                    <a:ahLst/>
                    <a:cxnLst>
                      <a:cxn ang="0">
                        <a:pos x="T0" y="T1"/>
                      </a:cxn>
                      <a:cxn ang="0">
                        <a:pos x="T2" y="T3"/>
                      </a:cxn>
                      <a:cxn ang="0">
                        <a:pos x="T4" y="T5"/>
                      </a:cxn>
                      <a:cxn ang="0">
                        <a:pos x="T6" y="T7"/>
                      </a:cxn>
                      <a:cxn ang="0">
                        <a:pos x="T8" y="T9"/>
                      </a:cxn>
                    </a:cxnLst>
                    <a:rect l="0" t="0" r="r" b="b"/>
                    <a:pathLst>
                      <a:path w="296" h="218">
                        <a:moveTo>
                          <a:pt x="296" y="172"/>
                        </a:moveTo>
                        <a:lnTo>
                          <a:pt x="296" y="218"/>
                        </a:lnTo>
                        <a:lnTo>
                          <a:pt x="0" y="46"/>
                        </a:lnTo>
                        <a:lnTo>
                          <a:pt x="0" y="0"/>
                        </a:lnTo>
                        <a:lnTo>
                          <a:pt x="296" y="172"/>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56" name="Freeform 118"/>
                  <p:cNvSpPr>
                    <a:spLocks/>
                  </p:cNvSpPr>
                  <p:nvPr/>
                </p:nvSpPr>
                <p:spPr bwMode="auto">
                  <a:xfrm>
                    <a:off x="3180" y="1806"/>
                    <a:ext cx="100" cy="72"/>
                  </a:xfrm>
                  <a:custGeom>
                    <a:avLst/>
                    <a:gdLst>
                      <a:gd name="T0" fmla="*/ 0 w 100"/>
                      <a:gd name="T1" fmla="*/ 16 h 72"/>
                      <a:gd name="T2" fmla="*/ 0 w 100"/>
                      <a:gd name="T3" fmla="*/ 0 h 72"/>
                      <a:gd name="T4" fmla="*/ 100 w 100"/>
                      <a:gd name="T5" fmla="*/ 58 h 72"/>
                      <a:gd name="T6" fmla="*/ 100 w 100"/>
                      <a:gd name="T7" fmla="*/ 72 h 72"/>
                      <a:gd name="T8" fmla="*/ 0 w 100"/>
                      <a:gd name="T9" fmla="*/ 16 h 72"/>
                    </a:gdLst>
                    <a:ahLst/>
                    <a:cxnLst>
                      <a:cxn ang="0">
                        <a:pos x="T0" y="T1"/>
                      </a:cxn>
                      <a:cxn ang="0">
                        <a:pos x="T2" y="T3"/>
                      </a:cxn>
                      <a:cxn ang="0">
                        <a:pos x="T4" y="T5"/>
                      </a:cxn>
                      <a:cxn ang="0">
                        <a:pos x="T6" y="T7"/>
                      </a:cxn>
                      <a:cxn ang="0">
                        <a:pos x="T8" y="T9"/>
                      </a:cxn>
                    </a:cxnLst>
                    <a:rect l="0" t="0" r="r" b="b"/>
                    <a:pathLst>
                      <a:path w="100" h="72">
                        <a:moveTo>
                          <a:pt x="0" y="16"/>
                        </a:moveTo>
                        <a:lnTo>
                          <a:pt x="0" y="0"/>
                        </a:lnTo>
                        <a:lnTo>
                          <a:pt x="100" y="58"/>
                        </a:lnTo>
                        <a:lnTo>
                          <a:pt x="100" y="72"/>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57" name="Freeform 119"/>
                  <p:cNvSpPr>
                    <a:spLocks/>
                  </p:cNvSpPr>
                  <p:nvPr/>
                </p:nvSpPr>
                <p:spPr bwMode="auto">
                  <a:xfrm>
                    <a:off x="3180" y="1806"/>
                    <a:ext cx="2" cy="16"/>
                  </a:xfrm>
                  <a:custGeom>
                    <a:avLst/>
                    <a:gdLst>
                      <a:gd name="T0" fmla="*/ 0 w 2"/>
                      <a:gd name="T1" fmla="*/ 16 h 16"/>
                      <a:gd name="T2" fmla="*/ 2 w 2"/>
                      <a:gd name="T3" fmla="*/ 14 h 16"/>
                      <a:gd name="T4" fmla="*/ 2 w 2"/>
                      <a:gd name="T5" fmla="*/ 2 h 16"/>
                      <a:gd name="T6" fmla="*/ 0 w 2"/>
                      <a:gd name="T7" fmla="*/ 0 h 16"/>
                      <a:gd name="T8" fmla="*/ 0 w 2"/>
                      <a:gd name="T9" fmla="*/ 16 h 16"/>
                    </a:gdLst>
                    <a:ahLst/>
                    <a:cxnLst>
                      <a:cxn ang="0">
                        <a:pos x="T0" y="T1"/>
                      </a:cxn>
                      <a:cxn ang="0">
                        <a:pos x="T2" y="T3"/>
                      </a:cxn>
                      <a:cxn ang="0">
                        <a:pos x="T4" y="T5"/>
                      </a:cxn>
                      <a:cxn ang="0">
                        <a:pos x="T6" y="T7"/>
                      </a:cxn>
                      <a:cxn ang="0">
                        <a:pos x="T8" y="T9"/>
                      </a:cxn>
                    </a:cxnLst>
                    <a:rect l="0" t="0" r="r" b="b"/>
                    <a:pathLst>
                      <a:path w="2" h="16">
                        <a:moveTo>
                          <a:pt x="0" y="16"/>
                        </a:moveTo>
                        <a:lnTo>
                          <a:pt x="2" y="14"/>
                        </a:lnTo>
                        <a:lnTo>
                          <a:pt x="2" y="2"/>
                        </a:lnTo>
                        <a:lnTo>
                          <a:pt x="0" y="0"/>
                        </a:lnTo>
                        <a:lnTo>
                          <a:pt x="0" y="16"/>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58" name="Freeform 120"/>
                  <p:cNvSpPr>
                    <a:spLocks/>
                  </p:cNvSpPr>
                  <p:nvPr/>
                </p:nvSpPr>
                <p:spPr bwMode="auto">
                  <a:xfrm>
                    <a:off x="3180" y="1820"/>
                    <a:ext cx="100" cy="58"/>
                  </a:xfrm>
                  <a:custGeom>
                    <a:avLst/>
                    <a:gdLst>
                      <a:gd name="T0" fmla="*/ 100 w 100"/>
                      <a:gd name="T1" fmla="*/ 58 h 58"/>
                      <a:gd name="T2" fmla="*/ 100 w 100"/>
                      <a:gd name="T3" fmla="*/ 56 h 58"/>
                      <a:gd name="T4" fmla="*/ 2 w 100"/>
                      <a:gd name="T5" fmla="*/ 0 h 58"/>
                      <a:gd name="T6" fmla="*/ 0 w 100"/>
                      <a:gd name="T7" fmla="*/ 2 h 58"/>
                      <a:gd name="T8" fmla="*/ 100 w 100"/>
                      <a:gd name="T9" fmla="*/ 58 h 58"/>
                    </a:gdLst>
                    <a:ahLst/>
                    <a:cxnLst>
                      <a:cxn ang="0">
                        <a:pos x="T0" y="T1"/>
                      </a:cxn>
                      <a:cxn ang="0">
                        <a:pos x="T2" y="T3"/>
                      </a:cxn>
                      <a:cxn ang="0">
                        <a:pos x="T4" y="T5"/>
                      </a:cxn>
                      <a:cxn ang="0">
                        <a:pos x="T6" y="T7"/>
                      </a:cxn>
                      <a:cxn ang="0">
                        <a:pos x="T8" y="T9"/>
                      </a:cxn>
                    </a:cxnLst>
                    <a:rect l="0" t="0" r="r" b="b"/>
                    <a:pathLst>
                      <a:path w="100" h="58">
                        <a:moveTo>
                          <a:pt x="100" y="58"/>
                        </a:moveTo>
                        <a:lnTo>
                          <a:pt x="100" y="56"/>
                        </a:lnTo>
                        <a:lnTo>
                          <a:pt x="2" y="0"/>
                        </a:lnTo>
                        <a:lnTo>
                          <a:pt x="0" y="2"/>
                        </a:lnTo>
                        <a:lnTo>
                          <a:pt x="100" y="58"/>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59" name="Freeform 121"/>
                  <p:cNvSpPr>
                    <a:spLocks/>
                  </p:cNvSpPr>
                  <p:nvPr/>
                </p:nvSpPr>
                <p:spPr bwMode="auto">
                  <a:xfrm>
                    <a:off x="3442" y="1958"/>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60" name="Freeform 122"/>
                  <p:cNvSpPr>
                    <a:spLocks/>
                  </p:cNvSpPr>
                  <p:nvPr/>
                </p:nvSpPr>
                <p:spPr bwMode="auto">
                  <a:xfrm>
                    <a:off x="3442" y="1958"/>
                    <a:ext cx="2" cy="32"/>
                  </a:xfrm>
                  <a:custGeom>
                    <a:avLst/>
                    <a:gdLst>
                      <a:gd name="T0" fmla="*/ 0 w 2"/>
                      <a:gd name="T1" fmla="*/ 32 h 32"/>
                      <a:gd name="T2" fmla="*/ 2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61" name="Freeform 123"/>
                  <p:cNvSpPr>
                    <a:spLocks/>
                  </p:cNvSpPr>
                  <p:nvPr/>
                </p:nvSpPr>
                <p:spPr bwMode="auto">
                  <a:xfrm>
                    <a:off x="3442" y="1988"/>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62" name="Freeform 124"/>
                  <p:cNvSpPr>
                    <a:spLocks/>
                  </p:cNvSpPr>
                  <p:nvPr/>
                </p:nvSpPr>
                <p:spPr bwMode="auto">
                  <a:xfrm>
                    <a:off x="3432" y="1952"/>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63" name="Freeform 125"/>
                  <p:cNvSpPr>
                    <a:spLocks/>
                  </p:cNvSpPr>
                  <p:nvPr/>
                </p:nvSpPr>
                <p:spPr bwMode="auto">
                  <a:xfrm>
                    <a:off x="3432" y="1952"/>
                    <a:ext cx="2" cy="32"/>
                  </a:xfrm>
                  <a:custGeom>
                    <a:avLst/>
                    <a:gdLst>
                      <a:gd name="T0" fmla="*/ 0 w 2"/>
                      <a:gd name="T1" fmla="*/ 32 h 32"/>
                      <a:gd name="T2" fmla="*/ 2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64" name="Freeform 126"/>
                  <p:cNvSpPr>
                    <a:spLocks/>
                  </p:cNvSpPr>
                  <p:nvPr/>
                </p:nvSpPr>
                <p:spPr bwMode="auto">
                  <a:xfrm>
                    <a:off x="3432" y="1982"/>
                    <a:ext cx="6" cy="6"/>
                  </a:xfrm>
                  <a:custGeom>
                    <a:avLst/>
                    <a:gdLst>
                      <a:gd name="T0" fmla="*/ 6 w 6"/>
                      <a:gd name="T1" fmla="*/ 6 h 6"/>
                      <a:gd name="T2" fmla="*/ 6 w 6"/>
                      <a:gd name="T3" fmla="*/ 2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2"/>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65" name="Freeform 127"/>
                  <p:cNvSpPr>
                    <a:spLocks/>
                  </p:cNvSpPr>
                  <p:nvPr/>
                </p:nvSpPr>
                <p:spPr bwMode="auto">
                  <a:xfrm>
                    <a:off x="3420" y="1946"/>
                    <a:ext cx="8" cy="34"/>
                  </a:xfrm>
                  <a:custGeom>
                    <a:avLst/>
                    <a:gdLst>
                      <a:gd name="T0" fmla="*/ 0 w 8"/>
                      <a:gd name="T1" fmla="*/ 30 h 34"/>
                      <a:gd name="T2" fmla="*/ 0 w 8"/>
                      <a:gd name="T3" fmla="*/ 0 h 34"/>
                      <a:gd name="T4" fmla="*/ 8 w 8"/>
                      <a:gd name="T5" fmla="*/ 4 h 34"/>
                      <a:gd name="T6" fmla="*/ 8 w 8"/>
                      <a:gd name="T7" fmla="*/ 34 h 34"/>
                      <a:gd name="T8" fmla="*/ 0 w 8"/>
                      <a:gd name="T9" fmla="*/ 30 h 34"/>
                    </a:gdLst>
                    <a:ahLst/>
                    <a:cxnLst>
                      <a:cxn ang="0">
                        <a:pos x="T0" y="T1"/>
                      </a:cxn>
                      <a:cxn ang="0">
                        <a:pos x="T2" y="T3"/>
                      </a:cxn>
                      <a:cxn ang="0">
                        <a:pos x="T4" y="T5"/>
                      </a:cxn>
                      <a:cxn ang="0">
                        <a:pos x="T6" y="T7"/>
                      </a:cxn>
                      <a:cxn ang="0">
                        <a:pos x="T8" y="T9"/>
                      </a:cxn>
                    </a:cxnLst>
                    <a:rect l="0" t="0" r="r" b="b"/>
                    <a:pathLst>
                      <a:path w="8" h="34">
                        <a:moveTo>
                          <a:pt x="0" y="30"/>
                        </a:moveTo>
                        <a:lnTo>
                          <a:pt x="0" y="0"/>
                        </a:lnTo>
                        <a:lnTo>
                          <a:pt x="8" y="4"/>
                        </a:lnTo>
                        <a:lnTo>
                          <a:pt x="8"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66" name="Rectangle 128"/>
                  <p:cNvSpPr>
                    <a:spLocks noChangeArrowheads="1"/>
                  </p:cNvSpPr>
                  <p:nvPr/>
                </p:nvSpPr>
                <p:spPr bwMode="auto">
                  <a:xfrm>
                    <a:off x="3420" y="1946"/>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67" name="Freeform 129"/>
                  <p:cNvSpPr>
                    <a:spLocks/>
                  </p:cNvSpPr>
                  <p:nvPr/>
                </p:nvSpPr>
                <p:spPr bwMode="auto">
                  <a:xfrm>
                    <a:off x="3420" y="1976"/>
                    <a:ext cx="8" cy="4"/>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68" name="Freeform 130"/>
                  <p:cNvSpPr>
                    <a:spLocks/>
                  </p:cNvSpPr>
                  <p:nvPr/>
                </p:nvSpPr>
                <p:spPr bwMode="auto">
                  <a:xfrm>
                    <a:off x="3410" y="1940"/>
                    <a:ext cx="6" cy="34"/>
                  </a:xfrm>
                  <a:custGeom>
                    <a:avLst/>
                    <a:gdLst>
                      <a:gd name="T0" fmla="*/ 0 w 6"/>
                      <a:gd name="T1" fmla="*/ 30 h 34"/>
                      <a:gd name="T2" fmla="*/ 0 w 6"/>
                      <a:gd name="T3" fmla="*/ 0 h 34"/>
                      <a:gd name="T4" fmla="*/ 6 w 6"/>
                      <a:gd name="T5" fmla="*/ 4 h 34"/>
                      <a:gd name="T6" fmla="*/ 6 w 6"/>
                      <a:gd name="T7" fmla="*/ 34 h 34"/>
                      <a:gd name="T8" fmla="*/ 0 w 6"/>
                      <a:gd name="T9" fmla="*/ 30 h 34"/>
                    </a:gdLst>
                    <a:ahLst/>
                    <a:cxnLst>
                      <a:cxn ang="0">
                        <a:pos x="T0" y="T1"/>
                      </a:cxn>
                      <a:cxn ang="0">
                        <a:pos x="T2" y="T3"/>
                      </a:cxn>
                      <a:cxn ang="0">
                        <a:pos x="T4" y="T5"/>
                      </a:cxn>
                      <a:cxn ang="0">
                        <a:pos x="T6" y="T7"/>
                      </a:cxn>
                      <a:cxn ang="0">
                        <a:pos x="T8" y="T9"/>
                      </a:cxn>
                    </a:cxnLst>
                    <a:rect l="0" t="0" r="r" b="b"/>
                    <a:pathLst>
                      <a:path w="6" h="34">
                        <a:moveTo>
                          <a:pt x="0" y="30"/>
                        </a:moveTo>
                        <a:lnTo>
                          <a:pt x="0" y="0"/>
                        </a:lnTo>
                        <a:lnTo>
                          <a:pt x="6" y="4"/>
                        </a:lnTo>
                        <a:lnTo>
                          <a:pt x="6"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69" name="Rectangle 131"/>
                  <p:cNvSpPr>
                    <a:spLocks noChangeArrowheads="1"/>
                  </p:cNvSpPr>
                  <p:nvPr/>
                </p:nvSpPr>
                <p:spPr bwMode="auto">
                  <a:xfrm>
                    <a:off x="3410" y="1940"/>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70" name="Freeform 132"/>
                  <p:cNvSpPr>
                    <a:spLocks/>
                  </p:cNvSpPr>
                  <p:nvPr/>
                </p:nvSpPr>
                <p:spPr bwMode="auto">
                  <a:xfrm>
                    <a:off x="3410" y="1970"/>
                    <a:ext cx="6" cy="4"/>
                  </a:xfrm>
                  <a:custGeom>
                    <a:avLst/>
                    <a:gdLst>
                      <a:gd name="T0" fmla="*/ 6 w 6"/>
                      <a:gd name="T1" fmla="*/ 4 h 4"/>
                      <a:gd name="T2" fmla="*/ 6 w 6"/>
                      <a:gd name="T3" fmla="*/ 2 h 4"/>
                      <a:gd name="T4" fmla="*/ 2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2"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71" name="Freeform 133"/>
                  <p:cNvSpPr>
                    <a:spLocks/>
                  </p:cNvSpPr>
                  <p:nvPr/>
                </p:nvSpPr>
                <p:spPr bwMode="auto">
                  <a:xfrm>
                    <a:off x="3400" y="1932"/>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72" name="Freeform 134"/>
                  <p:cNvSpPr>
                    <a:spLocks/>
                  </p:cNvSpPr>
                  <p:nvPr/>
                </p:nvSpPr>
                <p:spPr bwMode="auto">
                  <a:xfrm>
                    <a:off x="3400" y="1932"/>
                    <a:ext cx="2" cy="32"/>
                  </a:xfrm>
                  <a:custGeom>
                    <a:avLst/>
                    <a:gdLst>
                      <a:gd name="T0" fmla="*/ 0 w 2"/>
                      <a:gd name="T1" fmla="*/ 32 h 32"/>
                      <a:gd name="T2" fmla="*/ 0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0"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73" name="Freeform 135"/>
                  <p:cNvSpPr>
                    <a:spLocks/>
                  </p:cNvSpPr>
                  <p:nvPr/>
                </p:nvSpPr>
                <p:spPr bwMode="auto">
                  <a:xfrm>
                    <a:off x="3400" y="1964"/>
                    <a:ext cx="6" cy="4"/>
                  </a:xfrm>
                  <a:custGeom>
                    <a:avLst/>
                    <a:gdLst>
                      <a:gd name="T0" fmla="*/ 6 w 6"/>
                      <a:gd name="T1" fmla="*/ 4 h 4"/>
                      <a:gd name="T2" fmla="*/ 6 w 6"/>
                      <a:gd name="T3" fmla="*/ 2 h 4"/>
                      <a:gd name="T4" fmla="*/ 0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0"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74" name="Freeform 136"/>
                  <p:cNvSpPr>
                    <a:spLocks/>
                  </p:cNvSpPr>
                  <p:nvPr/>
                </p:nvSpPr>
                <p:spPr bwMode="auto">
                  <a:xfrm>
                    <a:off x="3388" y="1926"/>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75" name="Freeform 137"/>
                  <p:cNvSpPr>
                    <a:spLocks/>
                  </p:cNvSpPr>
                  <p:nvPr/>
                </p:nvSpPr>
                <p:spPr bwMode="auto">
                  <a:xfrm>
                    <a:off x="3388" y="1926"/>
                    <a:ext cx="2" cy="32"/>
                  </a:xfrm>
                  <a:custGeom>
                    <a:avLst/>
                    <a:gdLst>
                      <a:gd name="T0" fmla="*/ 0 w 2"/>
                      <a:gd name="T1" fmla="*/ 32 h 32"/>
                      <a:gd name="T2" fmla="*/ 2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76" name="Freeform 138"/>
                  <p:cNvSpPr>
                    <a:spLocks/>
                  </p:cNvSpPr>
                  <p:nvPr/>
                </p:nvSpPr>
                <p:spPr bwMode="auto">
                  <a:xfrm>
                    <a:off x="3388" y="1958"/>
                    <a:ext cx="8" cy="4"/>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77" name="Freeform 139"/>
                  <p:cNvSpPr>
                    <a:spLocks/>
                  </p:cNvSpPr>
                  <p:nvPr/>
                </p:nvSpPr>
                <p:spPr bwMode="auto">
                  <a:xfrm>
                    <a:off x="3378" y="1920"/>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78" name="Freeform 140"/>
                  <p:cNvSpPr>
                    <a:spLocks/>
                  </p:cNvSpPr>
                  <p:nvPr/>
                </p:nvSpPr>
                <p:spPr bwMode="auto">
                  <a:xfrm>
                    <a:off x="3378" y="1920"/>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79" name="Freeform 141"/>
                  <p:cNvSpPr>
                    <a:spLocks/>
                  </p:cNvSpPr>
                  <p:nvPr/>
                </p:nvSpPr>
                <p:spPr bwMode="auto">
                  <a:xfrm>
                    <a:off x="3378" y="1950"/>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80" name="Freeform 142"/>
                  <p:cNvSpPr>
                    <a:spLocks/>
                  </p:cNvSpPr>
                  <p:nvPr/>
                </p:nvSpPr>
                <p:spPr bwMode="auto">
                  <a:xfrm>
                    <a:off x="3366" y="1914"/>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81" name="Freeform 143"/>
                  <p:cNvSpPr>
                    <a:spLocks/>
                  </p:cNvSpPr>
                  <p:nvPr/>
                </p:nvSpPr>
                <p:spPr bwMode="auto">
                  <a:xfrm>
                    <a:off x="3366" y="1914"/>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82" name="Freeform 144"/>
                  <p:cNvSpPr>
                    <a:spLocks/>
                  </p:cNvSpPr>
                  <p:nvPr/>
                </p:nvSpPr>
                <p:spPr bwMode="auto">
                  <a:xfrm>
                    <a:off x="3366" y="1944"/>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83" name="Freeform 145"/>
                  <p:cNvSpPr>
                    <a:spLocks/>
                  </p:cNvSpPr>
                  <p:nvPr/>
                </p:nvSpPr>
                <p:spPr bwMode="auto">
                  <a:xfrm>
                    <a:off x="3356" y="1908"/>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84" name="Freeform 146"/>
                  <p:cNvSpPr>
                    <a:spLocks/>
                  </p:cNvSpPr>
                  <p:nvPr/>
                </p:nvSpPr>
                <p:spPr bwMode="auto">
                  <a:xfrm>
                    <a:off x="3356" y="1908"/>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85" name="Freeform 147"/>
                  <p:cNvSpPr>
                    <a:spLocks/>
                  </p:cNvSpPr>
                  <p:nvPr/>
                </p:nvSpPr>
                <p:spPr bwMode="auto">
                  <a:xfrm>
                    <a:off x="3356" y="1938"/>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86" name="Freeform 148"/>
                  <p:cNvSpPr>
                    <a:spLocks/>
                  </p:cNvSpPr>
                  <p:nvPr/>
                </p:nvSpPr>
                <p:spPr bwMode="auto">
                  <a:xfrm>
                    <a:off x="3346" y="1902"/>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87" name="Freeform 149"/>
                  <p:cNvSpPr>
                    <a:spLocks/>
                  </p:cNvSpPr>
                  <p:nvPr/>
                </p:nvSpPr>
                <p:spPr bwMode="auto">
                  <a:xfrm>
                    <a:off x="3346" y="1902"/>
                    <a:ext cx="2" cy="32"/>
                  </a:xfrm>
                  <a:custGeom>
                    <a:avLst/>
                    <a:gdLst>
                      <a:gd name="T0" fmla="*/ 0 w 2"/>
                      <a:gd name="T1" fmla="*/ 32 h 32"/>
                      <a:gd name="T2" fmla="*/ 2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88" name="Freeform 150"/>
                  <p:cNvSpPr>
                    <a:spLocks/>
                  </p:cNvSpPr>
                  <p:nvPr/>
                </p:nvSpPr>
                <p:spPr bwMode="auto">
                  <a:xfrm>
                    <a:off x="3346" y="1932"/>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89" name="Freeform 151"/>
                  <p:cNvSpPr>
                    <a:spLocks/>
                  </p:cNvSpPr>
                  <p:nvPr/>
                </p:nvSpPr>
                <p:spPr bwMode="auto">
                  <a:xfrm>
                    <a:off x="3334" y="1896"/>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90" name="Freeform 152"/>
                  <p:cNvSpPr>
                    <a:spLocks/>
                  </p:cNvSpPr>
                  <p:nvPr/>
                </p:nvSpPr>
                <p:spPr bwMode="auto">
                  <a:xfrm>
                    <a:off x="3334" y="1896"/>
                    <a:ext cx="2" cy="32"/>
                  </a:xfrm>
                  <a:custGeom>
                    <a:avLst/>
                    <a:gdLst>
                      <a:gd name="T0" fmla="*/ 0 w 2"/>
                      <a:gd name="T1" fmla="*/ 32 h 32"/>
                      <a:gd name="T2" fmla="*/ 2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91" name="Freeform 153"/>
                  <p:cNvSpPr>
                    <a:spLocks/>
                  </p:cNvSpPr>
                  <p:nvPr/>
                </p:nvSpPr>
                <p:spPr bwMode="auto">
                  <a:xfrm>
                    <a:off x="3334" y="1926"/>
                    <a:ext cx="8" cy="6"/>
                  </a:xfrm>
                  <a:custGeom>
                    <a:avLst/>
                    <a:gdLst>
                      <a:gd name="T0" fmla="*/ 8 w 8"/>
                      <a:gd name="T1" fmla="*/ 6 h 6"/>
                      <a:gd name="T2" fmla="*/ 8 w 8"/>
                      <a:gd name="T3" fmla="*/ 2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2"/>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92" name="Freeform 154"/>
                  <p:cNvSpPr>
                    <a:spLocks/>
                  </p:cNvSpPr>
                  <p:nvPr/>
                </p:nvSpPr>
                <p:spPr bwMode="auto">
                  <a:xfrm>
                    <a:off x="3324" y="1890"/>
                    <a:ext cx="6" cy="34"/>
                  </a:xfrm>
                  <a:custGeom>
                    <a:avLst/>
                    <a:gdLst>
                      <a:gd name="T0" fmla="*/ 0 w 6"/>
                      <a:gd name="T1" fmla="*/ 30 h 34"/>
                      <a:gd name="T2" fmla="*/ 0 w 6"/>
                      <a:gd name="T3" fmla="*/ 0 h 34"/>
                      <a:gd name="T4" fmla="*/ 6 w 6"/>
                      <a:gd name="T5" fmla="*/ 4 h 34"/>
                      <a:gd name="T6" fmla="*/ 6 w 6"/>
                      <a:gd name="T7" fmla="*/ 34 h 34"/>
                      <a:gd name="T8" fmla="*/ 0 w 6"/>
                      <a:gd name="T9" fmla="*/ 30 h 34"/>
                    </a:gdLst>
                    <a:ahLst/>
                    <a:cxnLst>
                      <a:cxn ang="0">
                        <a:pos x="T0" y="T1"/>
                      </a:cxn>
                      <a:cxn ang="0">
                        <a:pos x="T2" y="T3"/>
                      </a:cxn>
                      <a:cxn ang="0">
                        <a:pos x="T4" y="T5"/>
                      </a:cxn>
                      <a:cxn ang="0">
                        <a:pos x="T6" y="T7"/>
                      </a:cxn>
                      <a:cxn ang="0">
                        <a:pos x="T8" y="T9"/>
                      </a:cxn>
                    </a:cxnLst>
                    <a:rect l="0" t="0" r="r" b="b"/>
                    <a:pathLst>
                      <a:path w="6" h="34">
                        <a:moveTo>
                          <a:pt x="0" y="30"/>
                        </a:moveTo>
                        <a:lnTo>
                          <a:pt x="0" y="0"/>
                        </a:lnTo>
                        <a:lnTo>
                          <a:pt x="6" y="4"/>
                        </a:lnTo>
                        <a:lnTo>
                          <a:pt x="6"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93" name="Rectangle 155"/>
                  <p:cNvSpPr>
                    <a:spLocks noChangeArrowheads="1"/>
                  </p:cNvSpPr>
                  <p:nvPr/>
                </p:nvSpPr>
                <p:spPr bwMode="auto">
                  <a:xfrm>
                    <a:off x="3324" y="1890"/>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94" name="Freeform 156"/>
                  <p:cNvSpPr>
                    <a:spLocks/>
                  </p:cNvSpPr>
                  <p:nvPr/>
                </p:nvSpPr>
                <p:spPr bwMode="auto">
                  <a:xfrm>
                    <a:off x="3324" y="1920"/>
                    <a:ext cx="6" cy="4"/>
                  </a:xfrm>
                  <a:custGeom>
                    <a:avLst/>
                    <a:gdLst>
                      <a:gd name="T0" fmla="*/ 6 w 6"/>
                      <a:gd name="T1" fmla="*/ 4 h 4"/>
                      <a:gd name="T2" fmla="*/ 6 w 6"/>
                      <a:gd name="T3" fmla="*/ 2 h 4"/>
                      <a:gd name="T4" fmla="*/ 2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2"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95" name="Freeform 157"/>
                  <p:cNvSpPr>
                    <a:spLocks/>
                  </p:cNvSpPr>
                  <p:nvPr/>
                </p:nvSpPr>
                <p:spPr bwMode="auto">
                  <a:xfrm>
                    <a:off x="3162" y="1792"/>
                    <a:ext cx="16" cy="22"/>
                  </a:xfrm>
                  <a:custGeom>
                    <a:avLst/>
                    <a:gdLst>
                      <a:gd name="T0" fmla="*/ 16 w 16"/>
                      <a:gd name="T1" fmla="*/ 10 h 22"/>
                      <a:gd name="T2" fmla="*/ 16 w 16"/>
                      <a:gd name="T3" fmla="*/ 22 h 22"/>
                      <a:gd name="T4" fmla="*/ 0 w 16"/>
                      <a:gd name="T5" fmla="*/ 12 h 22"/>
                      <a:gd name="T6" fmla="*/ 0 w 16"/>
                      <a:gd name="T7" fmla="*/ 0 h 22"/>
                      <a:gd name="T8" fmla="*/ 16 w 16"/>
                      <a:gd name="T9" fmla="*/ 10 h 22"/>
                    </a:gdLst>
                    <a:ahLst/>
                    <a:cxnLst>
                      <a:cxn ang="0">
                        <a:pos x="T0" y="T1"/>
                      </a:cxn>
                      <a:cxn ang="0">
                        <a:pos x="T2" y="T3"/>
                      </a:cxn>
                      <a:cxn ang="0">
                        <a:pos x="T4" y="T5"/>
                      </a:cxn>
                      <a:cxn ang="0">
                        <a:pos x="T6" y="T7"/>
                      </a:cxn>
                      <a:cxn ang="0">
                        <a:pos x="T8" y="T9"/>
                      </a:cxn>
                    </a:cxnLst>
                    <a:rect l="0" t="0" r="r" b="b"/>
                    <a:pathLst>
                      <a:path w="16" h="22">
                        <a:moveTo>
                          <a:pt x="16" y="10"/>
                        </a:moveTo>
                        <a:lnTo>
                          <a:pt x="16" y="22"/>
                        </a:lnTo>
                        <a:lnTo>
                          <a:pt x="0" y="12"/>
                        </a:lnTo>
                        <a:lnTo>
                          <a:pt x="0" y="0"/>
                        </a:lnTo>
                        <a:lnTo>
                          <a:pt x="16"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96" name="Freeform 158"/>
                  <p:cNvSpPr>
                    <a:spLocks/>
                  </p:cNvSpPr>
                  <p:nvPr/>
                </p:nvSpPr>
                <p:spPr bwMode="auto">
                  <a:xfrm>
                    <a:off x="3176" y="1802"/>
                    <a:ext cx="2" cy="10"/>
                  </a:xfrm>
                  <a:custGeom>
                    <a:avLst/>
                    <a:gdLst>
                      <a:gd name="T0" fmla="*/ 0 w 2"/>
                      <a:gd name="T1" fmla="*/ 2 h 10"/>
                      <a:gd name="T2" fmla="*/ 2 w 2"/>
                      <a:gd name="T3" fmla="*/ 0 h 10"/>
                      <a:gd name="T4" fmla="*/ 2 w 2"/>
                      <a:gd name="T5" fmla="*/ 10 h 10"/>
                      <a:gd name="T6" fmla="*/ 0 w 2"/>
                      <a:gd name="T7" fmla="*/ 10 h 10"/>
                      <a:gd name="T8" fmla="*/ 0 w 2"/>
                      <a:gd name="T9" fmla="*/ 2 h 10"/>
                    </a:gdLst>
                    <a:ahLst/>
                    <a:cxnLst>
                      <a:cxn ang="0">
                        <a:pos x="T0" y="T1"/>
                      </a:cxn>
                      <a:cxn ang="0">
                        <a:pos x="T2" y="T3"/>
                      </a:cxn>
                      <a:cxn ang="0">
                        <a:pos x="T4" y="T5"/>
                      </a:cxn>
                      <a:cxn ang="0">
                        <a:pos x="T6" y="T7"/>
                      </a:cxn>
                      <a:cxn ang="0">
                        <a:pos x="T8" y="T9"/>
                      </a:cxn>
                    </a:cxnLst>
                    <a:rect l="0" t="0" r="r" b="b"/>
                    <a:pathLst>
                      <a:path w="2" h="10">
                        <a:moveTo>
                          <a:pt x="0" y="2"/>
                        </a:moveTo>
                        <a:lnTo>
                          <a:pt x="2" y="0"/>
                        </a:lnTo>
                        <a:lnTo>
                          <a:pt x="2" y="10"/>
                        </a:lnTo>
                        <a:lnTo>
                          <a:pt x="0" y="10"/>
                        </a:lnTo>
                        <a:lnTo>
                          <a:pt x="0" y="2"/>
                        </a:lnTo>
                        <a:close/>
                      </a:path>
                    </a:pathLst>
                  </a:custGeom>
                  <a:solidFill>
                    <a:srgbClr val="725A1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97" name="Freeform 159"/>
                  <p:cNvSpPr>
                    <a:spLocks/>
                  </p:cNvSpPr>
                  <p:nvPr/>
                </p:nvSpPr>
                <p:spPr bwMode="auto">
                  <a:xfrm>
                    <a:off x="3160" y="1794"/>
                    <a:ext cx="18" cy="10"/>
                  </a:xfrm>
                  <a:custGeom>
                    <a:avLst/>
                    <a:gdLst>
                      <a:gd name="T0" fmla="*/ 0 w 18"/>
                      <a:gd name="T1" fmla="*/ 0 h 10"/>
                      <a:gd name="T2" fmla="*/ 2 w 18"/>
                      <a:gd name="T3" fmla="*/ 0 h 10"/>
                      <a:gd name="T4" fmla="*/ 18 w 18"/>
                      <a:gd name="T5" fmla="*/ 8 h 10"/>
                      <a:gd name="T6" fmla="*/ 16 w 18"/>
                      <a:gd name="T7" fmla="*/ 10 h 10"/>
                      <a:gd name="T8" fmla="*/ 0 w 18"/>
                      <a:gd name="T9" fmla="*/ 0 h 10"/>
                    </a:gdLst>
                    <a:ahLst/>
                    <a:cxnLst>
                      <a:cxn ang="0">
                        <a:pos x="T0" y="T1"/>
                      </a:cxn>
                      <a:cxn ang="0">
                        <a:pos x="T2" y="T3"/>
                      </a:cxn>
                      <a:cxn ang="0">
                        <a:pos x="T4" y="T5"/>
                      </a:cxn>
                      <a:cxn ang="0">
                        <a:pos x="T6" y="T7"/>
                      </a:cxn>
                      <a:cxn ang="0">
                        <a:pos x="T8" y="T9"/>
                      </a:cxn>
                    </a:cxnLst>
                    <a:rect l="0" t="0" r="r" b="b"/>
                    <a:pathLst>
                      <a:path w="18" h="10">
                        <a:moveTo>
                          <a:pt x="0" y="0"/>
                        </a:moveTo>
                        <a:lnTo>
                          <a:pt x="2" y="0"/>
                        </a:lnTo>
                        <a:lnTo>
                          <a:pt x="18" y="8"/>
                        </a:lnTo>
                        <a:lnTo>
                          <a:pt x="16" y="10"/>
                        </a:lnTo>
                        <a:lnTo>
                          <a:pt x="0" y="0"/>
                        </a:lnTo>
                        <a:close/>
                      </a:path>
                    </a:pathLst>
                  </a:custGeom>
                  <a:solidFill>
                    <a:srgbClr val="E1B1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98" name="Freeform 160"/>
                  <p:cNvSpPr>
                    <a:spLocks/>
                  </p:cNvSpPr>
                  <p:nvPr/>
                </p:nvSpPr>
                <p:spPr bwMode="auto">
                  <a:xfrm>
                    <a:off x="3160" y="1794"/>
                    <a:ext cx="16" cy="18"/>
                  </a:xfrm>
                  <a:custGeom>
                    <a:avLst/>
                    <a:gdLst>
                      <a:gd name="T0" fmla="*/ 16 w 16"/>
                      <a:gd name="T1" fmla="*/ 10 h 18"/>
                      <a:gd name="T2" fmla="*/ 16 w 16"/>
                      <a:gd name="T3" fmla="*/ 18 h 18"/>
                      <a:gd name="T4" fmla="*/ 0 w 16"/>
                      <a:gd name="T5" fmla="*/ 10 h 18"/>
                      <a:gd name="T6" fmla="*/ 0 w 16"/>
                      <a:gd name="T7" fmla="*/ 0 h 18"/>
                      <a:gd name="T8" fmla="*/ 16 w 16"/>
                      <a:gd name="T9" fmla="*/ 10 h 18"/>
                    </a:gdLst>
                    <a:ahLst/>
                    <a:cxnLst>
                      <a:cxn ang="0">
                        <a:pos x="T0" y="T1"/>
                      </a:cxn>
                      <a:cxn ang="0">
                        <a:pos x="T2" y="T3"/>
                      </a:cxn>
                      <a:cxn ang="0">
                        <a:pos x="T4" y="T5"/>
                      </a:cxn>
                      <a:cxn ang="0">
                        <a:pos x="T6" y="T7"/>
                      </a:cxn>
                      <a:cxn ang="0">
                        <a:pos x="T8" y="T9"/>
                      </a:cxn>
                    </a:cxnLst>
                    <a:rect l="0" t="0" r="r" b="b"/>
                    <a:pathLst>
                      <a:path w="16" h="18">
                        <a:moveTo>
                          <a:pt x="16" y="10"/>
                        </a:moveTo>
                        <a:lnTo>
                          <a:pt x="16" y="18"/>
                        </a:lnTo>
                        <a:lnTo>
                          <a:pt x="0" y="10"/>
                        </a:lnTo>
                        <a:lnTo>
                          <a:pt x="0" y="0"/>
                        </a:lnTo>
                        <a:lnTo>
                          <a:pt x="16" y="10"/>
                        </a:lnTo>
                        <a:close/>
                      </a:path>
                    </a:pathLst>
                  </a:custGeom>
                  <a:solidFill>
                    <a:srgbClr val="E1B1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99" name="Freeform 161"/>
                  <p:cNvSpPr>
                    <a:spLocks/>
                  </p:cNvSpPr>
                  <p:nvPr/>
                </p:nvSpPr>
                <p:spPr bwMode="auto">
                  <a:xfrm>
                    <a:off x="3456" y="1698"/>
                    <a:ext cx="340" cy="242"/>
                  </a:xfrm>
                  <a:custGeom>
                    <a:avLst/>
                    <a:gdLst>
                      <a:gd name="T0" fmla="*/ 0 w 340"/>
                      <a:gd name="T1" fmla="*/ 198 h 242"/>
                      <a:gd name="T2" fmla="*/ 340 w 340"/>
                      <a:gd name="T3" fmla="*/ 0 h 242"/>
                      <a:gd name="T4" fmla="*/ 340 w 340"/>
                      <a:gd name="T5" fmla="*/ 46 h 242"/>
                      <a:gd name="T6" fmla="*/ 0 w 340"/>
                      <a:gd name="T7" fmla="*/ 242 h 242"/>
                      <a:gd name="T8" fmla="*/ 0 w 340"/>
                      <a:gd name="T9" fmla="*/ 198 h 242"/>
                    </a:gdLst>
                    <a:ahLst/>
                    <a:cxnLst>
                      <a:cxn ang="0">
                        <a:pos x="T0" y="T1"/>
                      </a:cxn>
                      <a:cxn ang="0">
                        <a:pos x="T2" y="T3"/>
                      </a:cxn>
                      <a:cxn ang="0">
                        <a:pos x="T4" y="T5"/>
                      </a:cxn>
                      <a:cxn ang="0">
                        <a:pos x="T6" y="T7"/>
                      </a:cxn>
                      <a:cxn ang="0">
                        <a:pos x="T8" y="T9"/>
                      </a:cxn>
                    </a:cxnLst>
                    <a:rect l="0" t="0" r="r" b="b"/>
                    <a:pathLst>
                      <a:path w="340" h="242">
                        <a:moveTo>
                          <a:pt x="0" y="198"/>
                        </a:moveTo>
                        <a:lnTo>
                          <a:pt x="340" y="0"/>
                        </a:lnTo>
                        <a:lnTo>
                          <a:pt x="340" y="46"/>
                        </a:lnTo>
                        <a:lnTo>
                          <a:pt x="0" y="242"/>
                        </a:lnTo>
                        <a:lnTo>
                          <a:pt x="0" y="1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00" name="Freeform 162"/>
                  <p:cNvSpPr>
                    <a:spLocks/>
                  </p:cNvSpPr>
                  <p:nvPr/>
                </p:nvSpPr>
                <p:spPr bwMode="auto">
                  <a:xfrm>
                    <a:off x="3160" y="1526"/>
                    <a:ext cx="636" cy="370"/>
                  </a:xfrm>
                  <a:custGeom>
                    <a:avLst/>
                    <a:gdLst>
                      <a:gd name="T0" fmla="*/ 0 w 636"/>
                      <a:gd name="T1" fmla="*/ 198 h 370"/>
                      <a:gd name="T2" fmla="*/ 338 w 636"/>
                      <a:gd name="T3" fmla="*/ 0 h 370"/>
                      <a:gd name="T4" fmla="*/ 636 w 636"/>
                      <a:gd name="T5" fmla="*/ 172 h 370"/>
                      <a:gd name="T6" fmla="*/ 296 w 636"/>
                      <a:gd name="T7" fmla="*/ 370 h 370"/>
                      <a:gd name="T8" fmla="*/ 0 w 636"/>
                      <a:gd name="T9" fmla="*/ 198 h 370"/>
                    </a:gdLst>
                    <a:ahLst/>
                    <a:cxnLst>
                      <a:cxn ang="0">
                        <a:pos x="T0" y="T1"/>
                      </a:cxn>
                      <a:cxn ang="0">
                        <a:pos x="T2" y="T3"/>
                      </a:cxn>
                      <a:cxn ang="0">
                        <a:pos x="T4" y="T5"/>
                      </a:cxn>
                      <a:cxn ang="0">
                        <a:pos x="T6" y="T7"/>
                      </a:cxn>
                      <a:cxn ang="0">
                        <a:pos x="T8" y="T9"/>
                      </a:cxn>
                    </a:cxnLst>
                    <a:rect l="0" t="0" r="r" b="b"/>
                    <a:pathLst>
                      <a:path w="636" h="370">
                        <a:moveTo>
                          <a:pt x="0" y="198"/>
                        </a:moveTo>
                        <a:lnTo>
                          <a:pt x="338" y="0"/>
                        </a:lnTo>
                        <a:lnTo>
                          <a:pt x="636" y="172"/>
                        </a:lnTo>
                        <a:lnTo>
                          <a:pt x="296" y="370"/>
                        </a:lnTo>
                        <a:lnTo>
                          <a:pt x="0" y="198"/>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01" name="Freeform 163"/>
                  <p:cNvSpPr>
                    <a:spLocks/>
                  </p:cNvSpPr>
                  <p:nvPr/>
                </p:nvSpPr>
                <p:spPr bwMode="auto">
                  <a:xfrm>
                    <a:off x="3160" y="1724"/>
                    <a:ext cx="296" cy="216"/>
                  </a:xfrm>
                  <a:custGeom>
                    <a:avLst/>
                    <a:gdLst>
                      <a:gd name="T0" fmla="*/ 296 w 296"/>
                      <a:gd name="T1" fmla="*/ 172 h 216"/>
                      <a:gd name="T2" fmla="*/ 296 w 296"/>
                      <a:gd name="T3" fmla="*/ 216 h 216"/>
                      <a:gd name="T4" fmla="*/ 0 w 296"/>
                      <a:gd name="T5" fmla="*/ 44 h 216"/>
                      <a:gd name="T6" fmla="*/ 0 w 296"/>
                      <a:gd name="T7" fmla="*/ 0 h 216"/>
                      <a:gd name="T8" fmla="*/ 296 w 296"/>
                      <a:gd name="T9" fmla="*/ 172 h 216"/>
                    </a:gdLst>
                    <a:ahLst/>
                    <a:cxnLst>
                      <a:cxn ang="0">
                        <a:pos x="T0" y="T1"/>
                      </a:cxn>
                      <a:cxn ang="0">
                        <a:pos x="T2" y="T3"/>
                      </a:cxn>
                      <a:cxn ang="0">
                        <a:pos x="T4" y="T5"/>
                      </a:cxn>
                      <a:cxn ang="0">
                        <a:pos x="T6" y="T7"/>
                      </a:cxn>
                      <a:cxn ang="0">
                        <a:pos x="T8" y="T9"/>
                      </a:cxn>
                    </a:cxnLst>
                    <a:rect l="0" t="0" r="r" b="b"/>
                    <a:pathLst>
                      <a:path w="296" h="216">
                        <a:moveTo>
                          <a:pt x="296" y="172"/>
                        </a:moveTo>
                        <a:lnTo>
                          <a:pt x="296" y="216"/>
                        </a:lnTo>
                        <a:lnTo>
                          <a:pt x="0" y="44"/>
                        </a:lnTo>
                        <a:lnTo>
                          <a:pt x="0" y="0"/>
                        </a:lnTo>
                        <a:lnTo>
                          <a:pt x="296" y="172"/>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02" name="Freeform 164"/>
                  <p:cNvSpPr>
                    <a:spLocks/>
                  </p:cNvSpPr>
                  <p:nvPr/>
                </p:nvSpPr>
                <p:spPr bwMode="auto">
                  <a:xfrm>
                    <a:off x="3180" y="1744"/>
                    <a:ext cx="100" cy="72"/>
                  </a:xfrm>
                  <a:custGeom>
                    <a:avLst/>
                    <a:gdLst>
                      <a:gd name="T0" fmla="*/ 0 w 100"/>
                      <a:gd name="T1" fmla="*/ 14 h 72"/>
                      <a:gd name="T2" fmla="*/ 0 w 100"/>
                      <a:gd name="T3" fmla="*/ 0 h 72"/>
                      <a:gd name="T4" fmla="*/ 100 w 100"/>
                      <a:gd name="T5" fmla="*/ 58 h 72"/>
                      <a:gd name="T6" fmla="*/ 100 w 100"/>
                      <a:gd name="T7" fmla="*/ 72 h 72"/>
                      <a:gd name="T8" fmla="*/ 0 w 100"/>
                      <a:gd name="T9" fmla="*/ 14 h 72"/>
                    </a:gdLst>
                    <a:ahLst/>
                    <a:cxnLst>
                      <a:cxn ang="0">
                        <a:pos x="T0" y="T1"/>
                      </a:cxn>
                      <a:cxn ang="0">
                        <a:pos x="T2" y="T3"/>
                      </a:cxn>
                      <a:cxn ang="0">
                        <a:pos x="T4" y="T5"/>
                      </a:cxn>
                      <a:cxn ang="0">
                        <a:pos x="T6" y="T7"/>
                      </a:cxn>
                      <a:cxn ang="0">
                        <a:pos x="T8" y="T9"/>
                      </a:cxn>
                    </a:cxnLst>
                    <a:rect l="0" t="0" r="r" b="b"/>
                    <a:pathLst>
                      <a:path w="100" h="72">
                        <a:moveTo>
                          <a:pt x="0" y="14"/>
                        </a:moveTo>
                        <a:lnTo>
                          <a:pt x="0" y="0"/>
                        </a:lnTo>
                        <a:lnTo>
                          <a:pt x="100" y="58"/>
                        </a:lnTo>
                        <a:lnTo>
                          <a:pt x="100" y="72"/>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03" name="Freeform 165"/>
                  <p:cNvSpPr>
                    <a:spLocks/>
                  </p:cNvSpPr>
                  <p:nvPr/>
                </p:nvSpPr>
                <p:spPr bwMode="auto">
                  <a:xfrm>
                    <a:off x="3180" y="1744"/>
                    <a:ext cx="2" cy="14"/>
                  </a:xfrm>
                  <a:custGeom>
                    <a:avLst/>
                    <a:gdLst>
                      <a:gd name="T0" fmla="*/ 0 w 2"/>
                      <a:gd name="T1" fmla="*/ 14 h 14"/>
                      <a:gd name="T2" fmla="*/ 2 w 2"/>
                      <a:gd name="T3" fmla="*/ 14 h 14"/>
                      <a:gd name="T4" fmla="*/ 2 w 2"/>
                      <a:gd name="T5" fmla="*/ 2 h 14"/>
                      <a:gd name="T6" fmla="*/ 0 w 2"/>
                      <a:gd name="T7" fmla="*/ 0 h 14"/>
                      <a:gd name="T8" fmla="*/ 0 w 2"/>
                      <a:gd name="T9" fmla="*/ 14 h 14"/>
                    </a:gdLst>
                    <a:ahLst/>
                    <a:cxnLst>
                      <a:cxn ang="0">
                        <a:pos x="T0" y="T1"/>
                      </a:cxn>
                      <a:cxn ang="0">
                        <a:pos x="T2" y="T3"/>
                      </a:cxn>
                      <a:cxn ang="0">
                        <a:pos x="T4" y="T5"/>
                      </a:cxn>
                      <a:cxn ang="0">
                        <a:pos x="T6" y="T7"/>
                      </a:cxn>
                      <a:cxn ang="0">
                        <a:pos x="T8" y="T9"/>
                      </a:cxn>
                    </a:cxnLst>
                    <a:rect l="0" t="0" r="r" b="b"/>
                    <a:pathLst>
                      <a:path w="2" h="14">
                        <a:moveTo>
                          <a:pt x="0" y="14"/>
                        </a:moveTo>
                        <a:lnTo>
                          <a:pt x="2" y="14"/>
                        </a:lnTo>
                        <a:lnTo>
                          <a:pt x="2" y="2"/>
                        </a:lnTo>
                        <a:lnTo>
                          <a:pt x="0" y="0"/>
                        </a:lnTo>
                        <a:lnTo>
                          <a:pt x="0" y="14"/>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04" name="Freeform 166"/>
                  <p:cNvSpPr>
                    <a:spLocks/>
                  </p:cNvSpPr>
                  <p:nvPr/>
                </p:nvSpPr>
                <p:spPr bwMode="auto">
                  <a:xfrm>
                    <a:off x="3180" y="1758"/>
                    <a:ext cx="100" cy="58"/>
                  </a:xfrm>
                  <a:custGeom>
                    <a:avLst/>
                    <a:gdLst>
                      <a:gd name="T0" fmla="*/ 100 w 100"/>
                      <a:gd name="T1" fmla="*/ 58 h 58"/>
                      <a:gd name="T2" fmla="*/ 100 w 100"/>
                      <a:gd name="T3" fmla="*/ 56 h 58"/>
                      <a:gd name="T4" fmla="*/ 2 w 100"/>
                      <a:gd name="T5" fmla="*/ 0 h 58"/>
                      <a:gd name="T6" fmla="*/ 0 w 100"/>
                      <a:gd name="T7" fmla="*/ 0 h 58"/>
                      <a:gd name="T8" fmla="*/ 100 w 100"/>
                      <a:gd name="T9" fmla="*/ 58 h 58"/>
                    </a:gdLst>
                    <a:ahLst/>
                    <a:cxnLst>
                      <a:cxn ang="0">
                        <a:pos x="T0" y="T1"/>
                      </a:cxn>
                      <a:cxn ang="0">
                        <a:pos x="T2" y="T3"/>
                      </a:cxn>
                      <a:cxn ang="0">
                        <a:pos x="T4" y="T5"/>
                      </a:cxn>
                      <a:cxn ang="0">
                        <a:pos x="T6" y="T7"/>
                      </a:cxn>
                      <a:cxn ang="0">
                        <a:pos x="T8" y="T9"/>
                      </a:cxn>
                    </a:cxnLst>
                    <a:rect l="0" t="0" r="r" b="b"/>
                    <a:pathLst>
                      <a:path w="100" h="58">
                        <a:moveTo>
                          <a:pt x="100" y="58"/>
                        </a:moveTo>
                        <a:lnTo>
                          <a:pt x="100" y="56"/>
                        </a:lnTo>
                        <a:lnTo>
                          <a:pt x="2" y="0"/>
                        </a:lnTo>
                        <a:lnTo>
                          <a:pt x="0" y="0"/>
                        </a:lnTo>
                        <a:lnTo>
                          <a:pt x="100" y="58"/>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05" name="Freeform 167"/>
                  <p:cNvSpPr>
                    <a:spLocks/>
                  </p:cNvSpPr>
                  <p:nvPr/>
                </p:nvSpPr>
                <p:spPr bwMode="auto">
                  <a:xfrm>
                    <a:off x="3442" y="1896"/>
                    <a:ext cx="8" cy="34"/>
                  </a:xfrm>
                  <a:custGeom>
                    <a:avLst/>
                    <a:gdLst>
                      <a:gd name="T0" fmla="*/ 0 w 8"/>
                      <a:gd name="T1" fmla="*/ 30 h 34"/>
                      <a:gd name="T2" fmla="*/ 0 w 8"/>
                      <a:gd name="T3" fmla="*/ 0 h 34"/>
                      <a:gd name="T4" fmla="*/ 8 w 8"/>
                      <a:gd name="T5" fmla="*/ 4 h 34"/>
                      <a:gd name="T6" fmla="*/ 8 w 8"/>
                      <a:gd name="T7" fmla="*/ 34 h 34"/>
                      <a:gd name="T8" fmla="*/ 0 w 8"/>
                      <a:gd name="T9" fmla="*/ 30 h 34"/>
                    </a:gdLst>
                    <a:ahLst/>
                    <a:cxnLst>
                      <a:cxn ang="0">
                        <a:pos x="T0" y="T1"/>
                      </a:cxn>
                      <a:cxn ang="0">
                        <a:pos x="T2" y="T3"/>
                      </a:cxn>
                      <a:cxn ang="0">
                        <a:pos x="T4" y="T5"/>
                      </a:cxn>
                      <a:cxn ang="0">
                        <a:pos x="T6" y="T7"/>
                      </a:cxn>
                      <a:cxn ang="0">
                        <a:pos x="T8" y="T9"/>
                      </a:cxn>
                    </a:cxnLst>
                    <a:rect l="0" t="0" r="r" b="b"/>
                    <a:pathLst>
                      <a:path w="8" h="34">
                        <a:moveTo>
                          <a:pt x="0" y="30"/>
                        </a:moveTo>
                        <a:lnTo>
                          <a:pt x="0" y="0"/>
                        </a:lnTo>
                        <a:lnTo>
                          <a:pt x="8" y="4"/>
                        </a:lnTo>
                        <a:lnTo>
                          <a:pt x="8"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06" name="Rectangle 168"/>
                  <p:cNvSpPr>
                    <a:spLocks noChangeArrowheads="1"/>
                  </p:cNvSpPr>
                  <p:nvPr/>
                </p:nvSpPr>
                <p:spPr bwMode="auto">
                  <a:xfrm>
                    <a:off x="3442" y="1896"/>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07" name="Freeform 169"/>
                  <p:cNvSpPr>
                    <a:spLocks/>
                  </p:cNvSpPr>
                  <p:nvPr/>
                </p:nvSpPr>
                <p:spPr bwMode="auto">
                  <a:xfrm>
                    <a:off x="3442" y="1926"/>
                    <a:ext cx="8" cy="4"/>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08" name="Freeform 170"/>
                  <p:cNvSpPr>
                    <a:spLocks/>
                  </p:cNvSpPr>
                  <p:nvPr/>
                </p:nvSpPr>
                <p:spPr bwMode="auto">
                  <a:xfrm>
                    <a:off x="3432" y="1888"/>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09" name="Freeform 171"/>
                  <p:cNvSpPr>
                    <a:spLocks/>
                  </p:cNvSpPr>
                  <p:nvPr/>
                </p:nvSpPr>
                <p:spPr bwMode="auto">
                  <a:xfrm>
                    <a:off x="3432" y="1888"/>
                    <a:ext cx="2" cy="32"/>
                  </a:xfrm>
                  <a:custGeom>
                    <a:avLst/>
                    <a:gdLst>
                      <a:gd name="T0" fmla="*/ 0 w 2"/>
                      <a:gd name="T1" fmla="*/ 32 h 32"/>
                      <a:gd name="T2" fmla="*/ 2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10" name="Freeform 172"/>
                  <p:cNvSpPr>
                    <a:spLocks/>
                  </p:cNvSpPr>
                  <p:nvPr/>
                </p:nvSpPr>
                <p:spPr bwMode="auto">
                  <a:xfrm>
                    <a:off x="3432" y="1920"/>
                    <a:ext cx="6" cy="4"/>
                  </a:xfrm>
                  <a:custGeom>
                    <a:avLst/>
                    <a:gdLst>
                      <a:gd name="T0" fmla="*/ 6 w 6"/>
                      <a:gd name="T1" fmla="*/ 4 h 4"/>
                      <a:gd name="T2" fmla="*/ 6 w 6"/>
                      <a:gd name="T3" fmla="*/ 2 h 4"/>
                      <a:gd name="T4" fmla="*/ 2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2"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11" name="Freeform 173"/>
                  <p:cNvSpPr>
                    <a:spLocks/>
                  </p:cNvSpPr>
                  <p:nvPr/>
                </p:nvSpPr>
                <p:spPr bwMode="auto">
                  <a:xfrm>
                    <a:off x="3420" y="1882"/>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12" name="Freeform 174"/>
                  <p:cNvSpPr>
                    <a:spLocks/>
                  </p:cNvSpPr>
                  <p:nvPr/>
                </p:nvSpPr>
                <p:spPr bwMode="auto">
                  <a:xfrm>
                    <a:off x="3420" y="1882"/>
                    <a:ext cx="2" cy="32"/>
                  </a:xfrm>
                  <a:custGeom>
                    <a:avLst/>
                    <a:gdLst>
                      <a:gd name="T0" fmla="*/ 0 w 2"/>
                      <a:gd name="T1" fmla="*/ 32 h 32"/>
                      <a:gd name="T2" fmla="*/ 2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13" name="Freeform 175"/>
                  <p:cNvSpPr>
                    <a:spLocks/>
                  </p:cNvSpPr>
                  <p:nvPr/>
                </p:nvSpPr>
                <p:spPr bwMode="auto">
                  <a:xfrm>
                    <a:off x="3420" y="1914"/>
                    <a:ext cx="8" cy="4"/>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14" name="Freeform 176"/>
                  <p:cNvSpPr>
                    <a:spLocks/>
                  </p:cNvSpPr>
                  <p:nvPr/>
                </p:nvSpPr>
                <p:spPr bwMode="auto">
                  <a:xfrm>
                    <a:off x="3410" y="1876"/>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15" name="Freeform 177"/>
                  <p:cNvSpPr>
                    <a:spLocks/>
                  </p:cNvSpPr>
                  <p:nvPr/>
                </p:nvSpPr>
                <p:spPr bwMode="auto">
                  <a:xfrm>
                    <a:off x="3410" y="1876"/>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16" name="Freeform 178"/>
                  <p:cNvSpPr>
                    <a:spLocks/>
                  </p:cNvSpPr>
                  <p:nvPr/>
                </p:nvSpPr>
                <p:spPr bwMode="auto">
                  <a:xfrm>
                    <a:off x="3410" y="1906"/>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17" name="Freeform 179"/>
                  <p:cNvSpPr>
                    <a:spLocks/>
                  </p:cNvSpPr>
                  <p:nvPr/>
                </p:nvSpPr>
                <p:spPr bwMode="auto">
                  <a:xfrm>
                    <a:off x="3400" y="1870"/>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18" name="Freeform 180"/>
                  <p:cNvSpPr>
                    <a:spLocks/>
                  </p:cNvSpPr>
                  <p:nvPr/>
                </p:nvSpPr>
                <p:spPr bwMode="auto">
                  <a:xfrm>
                    <a:off x="3400" y="1870"/>
                    <a:ext cx="2" cy="32"/>
                  </a:xfrm>
                  <a:custGeom>
                    <a:avLst/>
                    <a:gdLst>
                      <a:gd name="T0" fmla="*/ 0 w 2"/>
                      <a:gd name="T1" fmla="*/ 32 h 32"/>
                      <a:gd name="T2" fmla="*/ 0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0"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19" name="Freeform 181"/>
                  <p:cNvSpPr>
                    <a:spLocks/>
                  </p:cNvSpPr>
                  <p:nvPr/>
                </p:nvSpPr>
                <p:spPr bwMode="auto">
                  <a:xfrm>
                    <a:off x="3400" y="1900"/>
                    <a:ext cx="6" cy="6"/>
                  </a:xfrm>
                  <a:custGeom>
                    <a:avLst/>
                    <a:gdLst>
                      <a:gd name="T0" fmla="*/ 6 w 6"/>
                      <a:gd name="T1" fmla="*/ 6 h 6"/>
                      <a:gd name="T2" fmla="*/ 6 w 6"/>
                      <a:gd name="T3" fmla="*/ 4 h 6"/>
                      <a:gd name="T4" fmla="*/ 0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0"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20" name="Freeform 182"/>
                  <p:cNvSpPr>
                    <a:spLocks/>
                  </p:cNvSpPr>
                  <p:nvPr/>
                </p:nvSpPr>
                <p:spPr bwMode="auto">
                  <a:xfrm>
                    <a:off x="3388" y="1864"/>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21" name="Freeform 183"/>
                  <p:cNvSpPr>
                    <a:spLocks/>
                  </p:cNvSpPr>
                  <p:nvPr/>
                </p:nvSpPr>
                <p:spPr bwMode="auto">
                  <a:xfrm>
                    <a:off x="3388" y="1864"/>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22" name="Freeform 184"/>
                  <p:cNvSpPr>
                    <a:spLocks/>
                  </p:cNvSpPr>
                  <p:nvPr/>
                </p:nvSpPr>
                <p:spPr bwMode="auto">
                  <a:xfrm>
                    <a:off x="3388" y="1894"/>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23" name="Freeform 185"/>
                  <p:cNvSpPr>
                    <a:spLocks/>
                  </p:cNvSpPr>
                  <p:nvPr/>
                </p:nvSpPr>
                <p:spPr bwMode="auto">
                  <a:xfrm>
                    <a:off x="3378" y="1858"/>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24" name="Freeform 186"/>
                  <p:cNvSpPr>
                    <a:spLocks/>
                  </p:cNvSpPr>
                  <p:nvPr/>
                </p:nvSpPr>
                <p:spPr bwMode="auto">
                  <a:xfrm>
                    <a:off x="3378" y="1858"/>
                    <a:ext cx="2" cy="32"/>
                  </a:xfrm>
                  <a:custGeom>
                    <a:avLst/>
                    <a:gdLst>
                      <a:gd name="T0" fmla="*/ 0 w 2"/>
                      <a:gd name="T1" fmla="*/ 32 h 32"/>
                      <a:gd name="T2" fmla="*/ 2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25" name="Freeform 187"/>
                  <p:cNvSpPr>
                    <a:spLocks/>
                  </p:cNvSpPr>
                  <p:nvPr/>
                </p:nvSpPr>
                <p:spPr bwMode="auto">
                  <a:xfrm>
                    <a:off x="3378" y="1888"/>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26" name="Freeform 188"/>
                  <p:cNvSpPr>
                    <a:spLocks/>
                  </p:cNvSpPr>
                  <p:nvPr/>
                </p:nvSpPr>
                <p:spPr bwMode="auto">
                  <a:xfrm>
                    <a:off x="3366" y="1852"/>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27" name="Freeform 189"/>
                  <p:cNvSpPr>
                    <a:spLocks/>
                  </p:cNvSpPr>
                  <p:nvPr/>
                </p:nvSpPr>
                <p:spPr bwMode="auto">
                  <a:xfrm>
                    <a:off x="3366" y="1852"/>
                    <a:ext cx="2" cy="32"/>
                  </a:xfrm>
                  <a:custGeom>
                    <a:avLst/>
                    <a:gdLst>
                      <a:gd name="T0" fmla="*/ 0 w 2"/>
                      <a:gd name="T1" fmla="*/ 32 h 32"/>
                      <a:gd name="T2" fmla="*/ 2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28" name="Freeform 190"/>
                  <p:cNvSpPr>
                    <a:spLocks/>
                  </p:cNvSpPr>
                  <p:nvPr/>
                </p:nvSpPr>
                <p:spPr bwMode="auto">
                  <a:xfrm>
                    <a:off x="3366" y="1882"/>
                    <a:ext cx="8" cy="6"/>
                  </a:xfrm>
                  <a:custGeom>
                    <a:avLst/>
                    <a:gdLst>
                      <a:gd name="T0" fmla="*/ 8 w 8"/>
                      <a:gd name="T1" fmla="*/ 6 h 6"/>
                      <a:gd name="T2" fmla="*/ 8 w 8"/>
                      <a:gd name="T3" fmla="*/ 2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2"/>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29" name="Freeform 191"/>
                  <p:cNvSpPr>
                    <a:spLocks/>
                  </p:cNvSpPr>
                  <p:nvPr/>
                </p:nvSpPr>
                <p:spPr bwMode="auto">
                  <a:xfrm>
                    <a:off x="3356" y="1846"/>
                    <a:ext cx="6" cy="34"/>
                  </a:xfrm>
                  <a:custGeom>
                    <a:avLst/>
                    <a:gdLst>
                      <a:gd name="T0" fmla="*/ 0 w 6"/>
                      <a:gd name="T1" fmla="*/ 30 h 34"/>
                      <a:gd name="T2" fmla="*/ 0 w 6"/>
                      <a:gd name="T3" fmla="*/ 0 h 34"/>
                      <a:gd name="T4" fmla="*/ 6 w 6"/>
                      <a:gd name="T5" fmla="*/ 4 h 34"/>
                      <a:gd name="T6" fmla="*/ 6 w 6"/>
                      <a:gd name="T7" fmla="*/ 34 h 34"/>
                      <a:gd name="T8" fmla="*/ 0 w 6"/>
                      <a:gd name="T9" fmla="*/ 30 h 34"/>
                    </a:gdLst>
                    <a:ahLst/>
                    <a:cxnLst>
                      <a:cxn ang="0">
                        <a:pos x="T0" y="T1"/>
                      </a:cxn>
                      <a:cxn ang="0">
                        <a:pos x="T2" y="T3"/>
                      </a:cxn>
                      <a:cxn ang="0">
                        <a:pos x="T4" y="T5"/>
                      </a:cxn>
                      <a:cxn ang="0">
                        <a:pos x="T6" y="T7"/>
                      </a:cxn>
                      <a:cxn ang="0">
                        <a:pos x="T8" y="T9"/>
                      </a:cxn>
                    </a:cxnLst>
                    <a:rect l="0" t="0" r="r" b="b"/>
                    <a:pathLst>
                      <a:path w="6" h="34">
                        <a:moveTo>
                          <a:pt x="0" y="30"/>
                        </a:moveTo>
                        <a:lnTo>
                          <a:pt x="0" y="0"/>
                        </a:lnTo>
                        <a:lnTo>
                          <a:pt x="6" y="4"/>
                        </a:lnTo>
                        <a:lnTo>
                          <a:pt x="6"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30" name="Rectangle 192"/>
                  <p:cNvSpPr>
                    <a:spLocks noChangeArrowheads="1"/>
                  </p:cNvSpPr>
                  <p:nvPr/>
                </p:nvSpPr>
                <p:spPr bwMode="auto">
                  <a:xfrm>
                    <a:off x="3356" y="1846"/>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31" name="Freeform 193"/>
                  <p:cNvSpPr>
                    <a:spLocks/>
                  </p:cNvSpPr>
                  <p:nvPr/>
                </p:nvSpPr>
                <p:spPr bwMode="auto">
                  <a:xfrm>
                    <a:off x="3356" y="1876"/>
                    <a:ext cx="6" cy="4"/>
                  </a:xfrm>
                  <a:custGeom>
                    <a:avLst/>
                    <a:gdLst>
                      <a:gd name="T0" fmla="*/ 6 w 6"/>
                      <a:gd name="T1" fmla="*/ 4 h 4"/>
                      <a:gd name="T2" fmla="*/ 6 w 6"/>
                      <a:gd name="T3" fmla="*/ 2 h 4"/>
                      <a:gd name="T4" fmla="*/ 2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2"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32" name="Freeform 194"/>
                  <p:cNvSpPr>
                    <a:spLocks/>
                  </p:cNvSpPr>
                  <p:nvPr/>
                </p:nvSpPr>
                <p:spPr bwMode="auto">
                  <a:xfrm>
                    <a:off x="3346" y="1840"/>
                    <a:ext cx="6" cy="34"/>
                  </a:xfrm>
                  <a:custGeom>
                    <a:avLst/>
                    <a:gdLst>
                      <a:gd name="T0" fmla="*/ 0 w 6"/>
                      <a:gd name="T1" fmla="*/ 30 h 34"/>
                      <a:gd name="T2" fmla="*/ 0 w 6"/>
                      <a:gd name="T3" fmla="*/ 0 h 34"/>
                      <a:gd name="T4" fmla="*/ 6 w 6"/>
                      <a:gd name="T5" fmla="*/ 4 h 34"/>
                      <a:gd name="T6" fmla="*/ 6 w 6"/>
                      <a:gd name="T7" fmla="*/ 34 h 34"/>
                      <a:gd name="T8" fmla="*/ 0 w 6"/>
                      <a:gd name="T9" fmla="*/ 30 h 34"/>
                    </a:gdLst>
                    <a:ahLst/>
                    <a:cxnLst>
                      <a:cxn ang="0">
                        <a:pos x="T0" y="T1"/>
                      </a:cxn>
                      <a:cxn ang="0">
                        <a:pos x="T2" y="T3"/>
                      </a:cxn>
                      <a:cxn ang="0">
                        <a:pos x="T4" y="T5"/>
                      </a:cxn>
                      <a:cxn ang="0">
                        <a:pos x="T6" y="T7"/>
                      </a:cxn>
                      <a:cxn ang="0">
                        <a:pos x="T8" y="T9"/>
                      </a:cxn>
                    </a:cxnLst>
                    <a:rect l="0" t="0" r="r" b="b"/>
                    <a:pathLst>
                      <a:path w="6" h="34">
                        <a:moveTo>
                          <a:pt x="0" y="30"/>
                        </a:moveTo>
                        <a:lnTo>
                          <a:pt x="0" y="0"/>
                        </a:lnTo>
                        <a:lnTo>
                          <a:pt x="6" y="4"/>
                        </a:lnTo>
                        <a:lnTo>
                          <a:pt x="6"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33" name="Rectangle 195"/>
                  <p:cNvSpPr>
                    <a:spLocks noChangeArrowheads="1"/>
                  </p:cNvSpPr>
                  <p:nvPr/>
                </p:nvSpPr>
                <p:spPr bwMode="auto">
                  <a:xfrm>
                    <a:off x="3346" y="1840"/>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34" name="Freeform 196"/>
                  <p:cNvSpPr>
                    <a:spLocks/>
                  </p:cNvSpPr>
                  <p:nvPr/>
                </p:nvSpPr>
                <p:spPr bwMode="auto">
                  <a:xfrm>
                    <a:off x="3346" y="1870"/>
                    <a:ext cx="6" cy="4"/>
                  </a:xfrm>
                  <a:custGeom>
                    <a:avLst/>
                    <a:gdLst>
                      <a:gd name="T0" fmla="*/ 6 w 6"/>
                      <a:gd name="T1" fmla="*/ 4 h 4"/>
                      <a:gd name="T2" fmla="*/ 6 w 6"/>
                      <a:gd name="T3" fmla="*/ 2 h 4"/>
                      <a:gd name="T4" fmla="*/ 2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2"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35" name="Freeform 197"/>
                  <p:cNvSpPr>
                    <a:spLocks/>
                  </p:cNvSpPr>
                  <p:nvPr/>
                </p:nvSpPr>
                <p:spPr bwMode="auto">
                  <a:xfrm>
                    <a:off x="3334" y="1832"/>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36" name="Freeform 198"/>
                  <p:cNvSpPr>
                    <a:spLocks/>
                  </p:cNvSpPr>
                  <p:nvPr/>
                </p:nvSpPr>
                <p:spPr bwMode="auto">
                  <a:xfrm>
                    <a:off x="3334" y="1832"/>
                    <a:ext cx="2" cy="32"/>
                  </a:xfrm>
                  <a:custGeom>
                    <a:avLst/>
                    <a:gdLst>
                      <a:gd name="T0" fmla="*/ 0 w 2"/>
                      <a:gd name="T1" fmla="*/ 32 h 32"/>
                      <a:gd name="T2" fmla="*/ 2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37" name="Freeform 199"/>
                  <p:cNvSpPr>
                    <a:spLocks/>
                  </p:cNvSpPr>
                  <p:nvPr/>
                </p:nvSpPr>
                <p:spPr bwMode="auto">
                  <a:xfrm>
                    <a:off x="3334" y="1864"/>
                    <a:ext cx="8" cy="4"/>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38" name="Freeform 200"/>
                  <p:cNvSpPr>
                    <a:spLocks/>
                  </p:cNvSpPr>
                  <p:nvPr/>
                </p:nvSpPr>
                <p:spPr bwMode="auto">
                  <a:xfrm>
                    <a:off x="3324" y="1826"/>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39" name="Freeform 201"/>
                  <p:cNvSpPr>
                    <a:spLocks/>
                  </p:cNvSpPr>
                  <p:nvPr/>
                </p:nvSpPr>
                <p:spPr bwMode="auto">
                  <a:xfrm>
                    <a:off x="3324" y="1826"/>
                    <a:ext cx="2" cy="32"/>
                  </a:xfrm>
                  <a:custGeom>
                    <a:avLst/>
                    <a:gdLst>
                      <a:gd name="T0" fmla="*/ 0 w 2"/>
                      <a:gd name="T1" fmla="*/ 32 h 32"/>
                      <a:gd name="T2" fmla="*/ 2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40" name="Freeform 202"/>
                  <p:cNvSpPr>
                    <a:spLocks/>
                  </p:cNvSpPr>
                  <p:nvPr/>
                </p:nvSpPr>
                <p:spPr bwMode="auto">
                  <a:xfrm>
                    <a:off x="3324" y="1858"/>
                    <a:ext cx="6" cy="4"/>
                  </a:xfrm>
                  <a:custGeom>
                    <a:avLst/>
                    <a:gdLst>
                      <a:gd name="T0" fmla="*/ 6 w 6"/>
                      <a:gd name="T1" fmla="*/ 4 h 4"/>
                      <a:gd name="T2" fmla="*/ 6 w 6"/>
                      <a:gd name="T3" fmla="*/ 2 h 4"/>
                      <a:gd name="T4" fmla="*/ 2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2"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41" name="Freeform 203"/>
                  <p:cNvSpPr>
                    <a:spLocks/>
                  </p:cNvSpPr>
                  <p:nvPr/>
                </p:nvSpPr>
                <p:spPr bwMode="auto">
                  <a:xfrm>
                    <a:off x="3162" y="1728"/>
                    <a:ext cx="16" cy="22"/>
                  </a:xfrm>
                  <a:custGeom>
                    <a:avLst/>
                    <a:gdLst>
                      <a:gd name="T0" fmla="*/ 16 w 16"/>
                      <a:gd name="T1" fmla="*/ 10 h 22"/>
                      <a:gd name="T2" fmla="*/ 16 w 16"/>
                      <a:gd name="T3" fmla="*/ 22 h 22"/>
                      <a:gd name="T4" fmla="*/ 0 w 16"/>
                      <a:gd name="T5" fmla="*/ 12 h 22"/>
                      <a:gd name="T6" fmla="*/ 0 w 16"/>
                      <a:gd name="T7" fmla="*/ 0 h 22"/>
                      <a:gd name="T8" fmla="*/ 16 w 16"/>
                      <a:gd name="T9" fmla="*/ 10 h 22"/>
                    </a:gdLst>
                    <a:ahLst/>
                    <a:cxnLst>
                      <a:cxn ang="0">
                        <a:pos x="T0" y="T1"/>
                      </a:cxn>
                      <a:cxn ang="0">
                        <a:pos x="T2" y="T3"/>
                      </a:cxn>
                      <a:cxn ang="0">
                        <a:pos x="T4" y="T5"/>
                      </a:cxn>
                      <a:cxn ang="0">
                        <a:pos x="T6" y="T7"/>
                      </a:cxn>
                      <a:cxn ang="0">
                        <a:pos x="T8" y="T9"/>
                      </a:cxn>
                    </a:cxnLst>
                    <a:rect l="0" t="0" r="r" b="b"/>
                    <a:pathLst>
                      <a:path w="16" h="22">
                        <a:moveTo>
                          <a:pt x="16" y="10"/>
                        </a:moveTo>
                        <a:lnTo>
                          <a:pt x="16" y="22"/>
                        </a:lnTo>
                        <a:lnTo>
                          <a:pt x="0" y="12"/>
                        </a:lnTo>
                        <a:lnTo>
                          <a:pt x="0" y="0"/>
                        </a:lnTo>
                        <a:lnTo>
                          <a:pt x="16"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42" name="Freeform 204"/>
                  <p:cNvSpPr>
                    <a:spLocks/>
                  </p:cNvSpPr>
                  <p:nvPr/>
                </p:nvSpPr>
                <p:spPr bwMode="auto">
                  <a:xfrm>
                    <a:off x="3176" y="1740"/>
                    <a:ext cx="2" cy="10"/>
                  </a:xfrm>
                  <a:custGeom>
                    <a:avLst/>
                    <a:gdLst>
                      <a:gd name="T0" fmla="*/ 0 w 2"/>
                      <a:gd name="T1" fmla="*/ 0 h 10"/>
                      <a:gd name="T2" fmla="*/ 2 w 2"/>
                      <a:gd name="T3" fmla="*/ 0 h 10"/>
                      <a:gd name="T4" fmla="*/ 2 w 2"/>
                      <a:gd name="T5" fmla="*/ 8 h 10"/>
                      <a:gd name="T6" fmla="*/ 0 w 2"/>
                      <a:gd name="T7" fmla="*/ 10 h 10"/>
                      <a:gd name="T8" fmla="*/ 0 w 2"/>
                      <a:gd name="T9" fmla="*/ 0 h 10"/>
                    </a:gdLst>
                    <a:ahLst/>
                    <a:cxnLst>
                      <a:cxn ang="0">
                        <a:pos x="T0" y="T1"/>
                      </a:cxn>
                      <a:cxn ang="0">
                        <a:pos x="T2" y="T3"/>
                      </a:cxn>
                      <a:cxn ang="0">
                        <a:pos x="T4" y="T5"/>
                      </a:cxn>
                      <a:cxn ang="0">
                        <a:pos x="T6" y="T7"/>
                      </a:cxn>
                      <a:cxn ang="0">
                        <a:pos x="T8" y="T9"/>
                      </a:cxn>
                    </a:cxnLst>
                    <a:rect l="0" t="0" r="r" b="b"/>
                    <a:pathLst>
                      <a:path w="2" h="10">
                        <a:moveTo>
                          <a:pt x="0" y="0"/>
                        </a:moveTo>
                        <a:lnTo>
                          <a:pt x="2" y="0"/>
                        </a:lnTo>
                        <a:lnTo>
                          <a:pt x="2" y="8"/>
                        </a:lnTo>
                        <a:lnTo>
                          <a:pt x="0" y="10"/>
                        </a:lnTo>
                        <a:lnTo>
                          <a:pt x="0" y="0"/>
                        </a:lnTo>
                        <a:close/>
                      </a:path>
                    </a:pathLst>
                  </a:custGeom>
                  <a:solidFill>
                    <a:srgbClr val="725A1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43" name="Freeform 205"/>
                  <p:cNvSpPr>
                    <a:spLocks/>
                  </p:cNvSpPr>
                  <p:nvPr/>
                </p:nvSpPr>
                <p:spPr bwMode="auto">
                  <a:xfrm>
                    <a:off x="3160" y="1730"/>
                    <a:ext cx="18" cy="10"/>
                  </a:xfrm>
                  <a:custGeom>
                    <a:avLst/>
                    <a:gdLst>
                      <a:gd name="T0" fmla="*/ 0 w 18"/>
                      <a:gd name="T1" fmla="*/ 2 h 10"/>
                      <a:gd name="T2" fmla="*/ 2 w 18"/>
                      <a:gd name="T3" fmla="*/ 0 h 10"/>
                      <a:gd name="T4" fmla="*/ 18 w 18"/>
                      <a:gd name="T5" fmla="*/ 10 h 10"/>
                      <a:gd name="T6" fmla="*/ 16 w 18"/>
                      <a:gd name="T7" fmla="*/ 10 h 10"/>
                      <a:gd name="T8" fmla="*/ 0 w 18"/>
                      <a:gd name="T9" fmla="*/ 2 h 10"/>
                    </a:gdLst>
                    <a:ahLst/>
                    <a:cxnLst>
                      <a:cxn ang="0">
                        <a:pos x="T0" y="T1"/>
                      </a:cxn>
                      <a:cxn ang="0">
                        <a:pos x="T2" y="T3"/>
                      </a:cxn>
                      <a:cxn ang="0">
                        <a:pos x="T4" y="T5"/>
                      </a:cxn>
                      <a:cxn ang="0">
                        <a:pos x="T6" y="T7"/>
                      </a:cxn>
                      <a:cxn ang="0">
                        <a:pos x="T8" y="T9"/>
                      </a:cxn>
                    </a:cxnLst>
                    <a:rect l="0" t="0" r="r" b="b"/>
                    <a:pathLst>
                      <a:path w="18" h="10">
                        <a:moveTo>
                          <a:pt x="0" y="2"/>
                        </a:moveTo>
                        <a:lnTo>
                          <a:pt x="2" y="0"/>
                        </a:lnTo>
                        <a:lnTo>
                          <a:pt x="18" y="10"/>
                        </a:lnTo>
                        <a:lnTo>
                          <a:pt x="16" y="10"/>
                        </a:lnTo>
                        <a:lnTo>
                          <a:pt x="0" y="2"/>
                        </a:lnTo>
                        <a:close/>
                      </a:path>
                    </a:pathLst>
                  </a:custGeom>
                  <a:solidFill>
                    <a:srgbClr val="E1B1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44" name="Freeform 206"/>
                  <p:cNvSpPr>
                    <a:spLocks/>
                  </p:cNvSpPr>
                  <p:nvPr/>
                </p:nvSpPr>
                <p:spPr bwMode="auto">
                  <a:xfrm>
                    <a:off x="3160" y="1732"/>
                    <a:ext cx="16" cy="18"/>
                  </a:xfrm>
                  <a:custGeom>
                    <a:avLst/>
                    <a:gdLst>
                      <a:gd name="T0" fmla="*/ 16 w 16"/>
                      <a:gd name="T1" fmla="*/ 8 h 18"/>
                      <a:gd name="T2" fmla="*/ 16 w 16"/>
                      <a:gd name="T3" fmla="*/ 18 h 18"/>
                      <a:gd name="T4" fmla="*/ 0 w 16"/>
                      <a:gd name="T5" fmla="*/ 10 h 18"/>
                      <a:gd name="T6" fmla="*/ 0 w 16"/>
                      <a:gd name="T7" fmla="*/ 0 h 18"/>
                      <a:gd name="T8" fmla="*/ 16 w 16"/>
                      <a:gd name="T9" fmla="*/ 8 h 18"/>
                    </a:gdLst>
                    <a:ahLst/>
                    <a:cxnLst>
                      <a:cxn ang="0">
                        <a:pos x="T0" y="T1"/>
                      </a:cxn>
                      <a:cxn ang="0">
                        <a:pos x="T2" y="T3"/>
                      </a:cxn>
                      <a:cxn ang="0">
                        <a:pos x="T4" y="T5"/>
                      </a:cxn>
                      <a:cxn ang="0">
                        <a:pos x="T6" y="T7"/>
                      </a:cxn>
                      <a:cxn ang="0">
                        <a:pos x="T8" y="T9"/>
                      </a:cxn>
                    </a:cxnLst>
                    <a:rect l="0" t="0" r="r" b="b"/>
                    <a:pathLst>
                      <a:path w="16" h="18">
                        <a:moveTo>
                          <a:pt x="16" y="8"/>
                        </a:moveTo>
                        <a:lnTo>
                          <a:pt x="16" y="18"/>
                        </a:lnTo>
                        <a:lnTo>
                          <a:pt x="0" y="10"/>
                        </a:lnTo>
                        <a:lnTo>
                          <a:pt x="0" y="0"/>
                        </a:lnTo>
                        <a:lnTo>
                          <a:pt x="16" y="8"/>
                        </a:lnTo>
                        <a:close/>
                      </a:path>
                    </a:pathLst>
                  </a:custGeom>
                  <a:solidFill>
                    <a:srgbClr val="E1B1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45" name="Freeform 207"/>
                  <p:cNvSpPr>
                    <a:spLocks/>
                  </p:cNvSpPr>
                  <p:nvPr/>
                </p:nvSpPr>
                <p:spPr bwMode="auto">
                  <a:xfrm>
                    <a:off x="3456" y="1636"/>
                    <a:ext cx="340" cy="242"/>
                  </a:xfrm>
                  <a:custGeom>
                    <a:avLst/>
                    <a:gdLst>
                      <a:gd name="T0" fmla="*/ 0 w 340"/>
                      <a:gd name="T1" fmla="*/ 196 h 242"/>
                      <a:gd name="T2" fmla="*/ 340 w 340"/>
                      <a:gd name="T3" fmla="*/ 0 h 242"/>
                      <a:gd name="T4" fmla="*/ 340 w 340"/>
                      <a:gd name="T5" fmla="*/ 44 h 242"/>
                      <a:gd name="T6" fmla="*/ 0 w 340"/>
                      <a:gd name="T7" fmla="*/ 242 h 242"/>
                      <a:gd name="T8" fmla="*/ 0 w 340"/>
                      <a:gd name="T9" fmla="*/ 196 h 242"/>
                    </a:gdLst>
                    <a:ahLst/>
                    <a:cxnLst>
                      <a:cxn ang="0">
                        <a:pos x="T0" y="T1"/>
                      </a:cxn>
                      <a:cxn ang="0">
                        <a:pos x="T2" y="T3"/>
                      </a:cxn>
                      <a:cxn ang="0">
                        <a:pos x="T4" y="T5"/>
                      </a:cxn>
                      <a:cxn ang="0">
                        <a:pos x="T6" y="T7"/>
                      </a:cxn>
                      <a:cxn ang="0">
                        <a:pos x="T8" y="T9"/>
                      </a:cxn>
                    </a:cxnLst>
                    <a:rect l="0" t="0" r="r" b="b"/>
                    <a:pathLst>
                      <a:path w="340" h="242">
                        <a:moveTo>
                          <a:pt x="0" y="196"/>
                        </a:moveTo>
                        <a:lnTo>
                          <a:pt x="340" y="0"/>
                        </a:lnTo>
                        <a:lnTo>
                          <a:pt x="340" y="44"/>
                        </a:lnTo>
                        <a:lnTo>
                          <a:pt x="0" y="242"/>
                        </a:lnTo>
                        <a:lnTo>
                          <a:pt x="0" y="1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46" name="Freeform 208"/>
                  <p:cNvSpPr>
                    <a:spLocks/>
                  </p:cNvSpPr>
                  <p:nvPr/>
                </p:nvSpPr>
                <p:spPr bwMode="auto">
                  <a:xfrm>
                    <a:off x="3160" y="1464"/>
                    <a:ext cx="636" cy="368"/>
                  </a:xfrm>
                  <a:custGeom>
                    <a:avLst/>
                    <a:gdLst>
                      <a:gd name="T0" fmla="*/ 0 w 636"/>
                      <a:gd name="T1" fmla="*/ 196 h 368"/>
                      <a:gd name="T2" fmla="*/ 338 w 636"/>
                      <a:gd name="T3" fmla="*/ 0 h 368"/>
                      <a:gd name="T4" fmla="*/ 636 w 636"/>
                      <a:gd name="T5" fmla="*/ 172 h 368"/>
                      <a:gd name="T6" fmla="*/ 296 w 636"/>
                      <a:gd name="T7" fmla="*/ 368 h 368"/>
                      <a:gd name="T8" fmla="*/ 0 w 636"/>
                      <a:gd name="T9" fmla="*/ 196 h 368"/>
                    </a:gdLst>
                    <a:ahLst/>
                    <a:cxnLst>
                      <a:cxn ang="0">
                        <a:pos x="T0" y="T1"/>
                      </a:cxn>
                      <a:cxn ang="0">
                        <a:pos x="T2" y="T3"/>
                      </a:cxn>
                      <a:cxn ang="0">
                        <a:pos x="T4" y="T5"/>
                      </a:cxn>
                      <a:cxn ang="0">
                        <a:pos x="T6" y="T7"/>
                      </a:cxn>
                      <a:cxn ang="0">
                        <a:pos x="T8" y="T9"/>
                      </a:cxn>
                    </a:cxnLst>
                    <a:rect l="0" t="0" r="r" b="b"/>
                    <a:pathLst>
                      <a:path w="636" h="368">
                        <a:moveTo>
                          <a:pt x="0" y="196"/>
                        </a:moveTo>
                        <a:lnTo>
                          <a:pt x="338" y="0"/>
                        </a:lnTo>
                        <a:lnTo>
                          <a:pt x="636" y="172"/>
                        </a:lnTo>
                        <a:lnTo>
                          <a:pt x="296" y="368"/>
                        </a:lnTo>
                        <a:lnTo>
                          <a:pt x="0" y="19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47" name="Freeform 209"/>
                  <p:cNvSpPr>
                    <a:spLocks/>
                  </p:cNvSpPr>
                  <p:nvPr/>
                </p:nvSpPr>
                <p:spPr bwMode="auto">
                  <a:xfrm>
                    <a:off x="3160" y="1660"/>
                    <a:ext cx="296" cy="218"/>
                  </a:xfrm>
                  <a:custGeom>
                    <a:avLst/>
                    <a:gdLst>
                      <a:gd name="T0" fmla="*/ 296 w 296"/>
                      <a:gd name="T1" fmla="*/ 172 h 218"/>
                      <a:gd name="T2" fmla="*/ 296 w 296"/>
                      <a:gd name="T3" fmla="*/ 218 h 218"/>
                      <a:gd name="T4" fmla="*/ 0 w 296"/>
                      <a:gd name="T5" fmla="*/ 46 h 218"/>
                      <a:gd name="T6" fmla="*/ 0 w 296"/>
                      <a:gd name="T7" fmla="*/ 0 h 218"/>
                      <a:gd name="T8" fmla="*/ 296 w 296"/>
                      <a:gd name="T9" fmla="*/ 172 h 218"/>
                    </a:gdLst>
                    <a:ahLst/>
                    <a:cxnLst>
                      <a:cxn ang="0">
                        <a:pos x="T0" y="T1"/>
                      </a:cxn>
                      <a:cxn ang="0">
                        <a:pos x="T2" y="T3"/>
                      </a:cxn>
                      <a:cxn ang="0">
                        <a:pos x="T4" y="T5"/>
                      </a:cxn>
                      <a:cxn ang="0">
                        <a:pos x="T6" y="T7"/>
                      </a:cxn>
                      <a:cxn ang="0">
                        <a:pos x="T8" y="T9"/>
                      </a:cxn>
                    </a:cxnLst>
                    <a:rect l="0" t="0" r="r" b="b"/>
                    <a:pathLst>
                      <a:path w="296" h="218">
                        <a:moveTo>
                          <a:pt x="296" y="172"/>
                        </a:moveTo>
                        <a:lnTo>
                          <a:pt x="296" y="218"/>
                        </a:lnTo>
                        <a:lnTo>
                          <a:pt x="0" y="46"/>
                        </a:lnTo>
                        <a:lnTo>
                          <a:pt x="0" y="0"/>
                        </a:lnTo>
                        <a:lnTo>
                          <a:pt x="296" y="172"/>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48" name="Freeform 210"/>
                  <p:cNvSpPr>
                    <a:spLocks/>
                  </p:cNvSpPr>
                  <p:nvPr/>
                </p:nvSpPr>
                <p:spPr bwMode="auto">
                  <a:xfrm>
                    <a:off x="3180" y="1682"/>
                    <a:ext cx="100" cy="72"/>
                  </a:xfrm>
                  <a:custGeom>
                    <a:avLst/>
                    <a:gdLst>
                      <a:gd name="T0" fmla="*/ 0 w 100"/>
                      <a:gd name="T1" fmla="*/ 14 h 72"/>
                      <a:gd name="T2" fmla="*/ 0 w 100"/>
                      <a:gd name="T3" fmla="*/ 0 h 72"/>
                      <a:gd name="T4" fmla="*/ 100 w 100"/>
                      <a:gd name="T5" fmla="*/ 56 h 72"/>
                      <a:gd name="T6" fmla="*/ 100 w 100"/>
                      <a:gd name="T7" fmla="*/ 72 h 72"/>
                      <a:gd name="T8" fmla="*/ 0 w 100"/>
                      <a:gd name="T9" fmla="*/ 14 h 72"/>
                    </a:gdLst>
                    <a:ahLst/>
                    <a:cxnLst>
                      <a:cxn ang="0">
                        <a:pos x="T0" y="T1"/>
                      </a:cxn>
                      <a:cxn ang="0">
                        <a:pos x="T2" y="T3"/>
                      </a:cxn>
                      <a:cxn ang="0">
                        <a:pos x="T4" y="T5"/>
                      </a:cxn>
                      <a:cxn ang="0">
                        <a:pos x="T6" y="T7"/>
                      </a:cxn>
                      <a:cxn ang="0">
                        <a:pos x="T8" y="T9"/>
                      </a:cxn>
                    </a:cxnLst>
                    <a:rect l="0" t="0" r="r" b="b"/>
                    <a:pathLst>
                      <a:path w="100" h="72">
                        <a:moveTo>
                          <a:pt x="0" y="14"/>
                        </a:moveTo>
                        <a:lnTo>
                          <a:pt x="0" y="0"/>
                        </a:lnTo>
                        <a:lnTo>
                          <a:pt x="100" y="56"/>
                        </a:lnTo>
                        <a:lnTo>
                          <a:pt x="100" y="72"/>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49" name="Rectangle 211"/>
                  <p:cNvSpPr>
                    <a:spLocks noChangeArrowheads="1"/>
                  </p:cNvSpPr>
                  <p:nvPr/>
                </p:nvSpPr>
                <p:spPr bwMode="auto">
                  <a:xfrm>
                    <a:off x="3180" y="1682"/>
                    <a:ext cx="2" cy="1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50" name="Freeform 212"/>
                  <p:cNvSpPr>
                    <a:spLocks/>
                  </p:cNvSpPr>
                  <p:nvPr/>
                </p:nvSpPr>
                <p:spPr bwMode="auto">
                  <a:xfrm>
                    <a:off x="3180" y="1696"/>
                    <a:ext cx="100" cy="58"/>
                  </a:xfrm>
                  <a:custGeom>
                    <a:avLst/>
                    <a:gdLst>
                      <a:gd name="T0" fmla="*/ 100 w 100"/>
                      <a:gd name="T1" fmla="*/ 58 h 58"/>
                      <a:gd name="T2" fmla="*/ 100 w 100"/>
                      <a:gd name="T3" fmla="*/ 56 h 58"/>
                      <a:gd name="T4" fmla="*/ 2 w 100"/>
                      <a:gd name="T5" fmla="*/ 0 h 58"/>
                      <a:gd name="T6" fmla="*/ 0 w 100"/>
                      <a:gd name="T7" fmla="*/ 0 h 58"/>
                      <a:gd name="T8" fmla="*/ 100 w 100"/>
                      <a:gd name="T9" fmla="*/ 58 h 58"/>
                    </a:gdLst>
                    <a:ahLst/>
                    <a:cxnLst>
                      <a:cxn ang="0">
                        <a:pos x="T0" y="T1"/>
                      </a:cxn>
                      <a:cxn ang="0">
                        <a:pos x="T2" y="T3"/>
                      </a:cxn>
                      <a:cxn ang="0">
                        <a:pos x="T4" y="T5"/>
                      </a:cxn>
                      <a:cxn ang="0">
                        <a:pos x="T6" y="T7"/>
                      </a:cxn>
                      <a:cxn ang="0">
                        <a:pos x="T8" y="T9"/>
                      </a:cxn>
                    </a:cxnLst>
                    <a:rect l="0" t="0" r="r" b="b"/>
                    <a:pathLst>
                      <a:path w="100" h="58">
                        <a:moveTo>
                          <a:pt x="100" y="58"/>
                        </a:moveTo>
                        <a:lnTo>
                          <a:pt x="100" y="56"/>
                        </a:lnTo>
                        <a:lnTo>
                          <a:pt x="2" y="0"/>
                        </a:lnTo>
                        <a:lnTo>
                          <a:pt x="0" y="0"/>
                        </a:lnTo>
                        <a:lnTo>
                          <a:pt x="100" y="58"/>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51" name="Freeform 213"/>
                  <p:cNvSpPr>
                    <a:spLocks/>
                  </p:cNvSpPr>
                  <p:nvPr/>
                </p:nvSpPr>
                <p:spPr bwMode="auto">
                  <a:xfrm>
                    <a:off x="3442" y="1832"/>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52" name="Freeform 214"/>
                  <p:cNvSpPr>
                    <a:spLocks/>
                  </p:cNvSpPr>
                  <p:nvPr/>
                </p:nvSpPr>
                <p:spPr bwMode="auto">
                  <a:xfrm>
                    <a:off x="3442" y="1832"/>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53" name="Freeform 215"/>
                  <p:cNvSpPr>
                    <a:spLocks/>
                  </p:cNvSpPr>
                  <p:nvPr/>
                </p:nvSpPr>
                <p:spPr bwMode="auto">
                  <a:xfrm>
                    <a:off x="3442" y="1862"/>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54" name="Freeform 216"/>
                  <p:cNvSpPr>
                    <a:spLocks/>
                  </p:cNvSpPr>
                  <p:nvPr/>
                </p:nvSpPr>
                <p:spPr bwMode="auto">
                  <a:xfrm>
                    <a:off x="3432" y="1826"/>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55" name="Freeform 217"/>
                  <p:cNvSpPr>
                    <a:spLocks/>
                  </p:cNvSpPr>
                  <p:nvPr/>
                </p:nvSpPr>
                <p:spPr bwMode="auto">
                  <a:xfrm>
                    <a:off x="3432" y="1826"/>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56" name="Freeform 218"/>
                  <p:cNvSpPr>
                    <a:spLocks/>
                  </p:cNvSpPr>
                  <p:nvPr/>
                </p:nvSpPr>
                <p:spPr bwMode="auto">
                  <a:xfrm>
                    <a:off x="3432" y="1856"/>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57" name="Freeform 219"/>
                  <p:cNvSpPr>
                    <a:spLocks/>
                  </p:cNvSpPr>
                  <p:nvPr/>
                </p:nvSpPr>
                <p:spPr bwMode="auto">
                  <a:xfrm>
                    <a:off x="3420" y="1820"/>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grpSp>
            <p:grpSp>
              <p:nvGrpSpPr>
                <p:cNvPr id="930" name="Group 220"/>
                <p:cNvGrpSpPr>
                  <a:grpSpLocks/>
                </p:cNvGrpSpPr>
                <p:nvPr/>
              </p:nvGrpSpPr>
              <p:grpSpPr bwMode="auto">
                <a:xfrm>
                  <a:off x="3160" y="1212"/>
                  <a:ext cx="636" cy="644"/>
                  <a:chOff x="3160" y="1212"/>
                  <a:chExt cx="636" cy="644"/>
                </a:xfrm>
              </p:grpSpPr>
              <p:sp>
                <p:nvSpPr>
                  <p:cNvPr id="958" name="Freeform 221"/>
                  <p:cNvSpPr>
                    <a:spLocks/>
                  </p:cNvSpPr>
                  <p:nvPr/>
                </p:nvSpPr>
                <p:spPr bwMode="auto">
                  <a:xfrm>
                    <a:off x="3420" y="1820"/>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959" name="Freeform 222"/>
                  <p:cNvSpPr>
                    <a:spLocks/>
                  </p:cNvSpPr>
                  <p:nvPr/>
                </p:nvSpPr>
                <p:spPr bwMode="auto">
                  <a:xfrm>
                    <a:off x="3420" y="1850"/>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960" name="Freeform 223"/>
                  <p:cNvSpPr>
                    <a:spLocks/>
                  </p:cNvSpPr>
                  <p:nvPr/>
                </p:nvSpPr>
                <p:spPr bwMode="auto">
                  <a:xfrm>
                    <a:off x="3410" y="1814"/>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961" name="Freeform 224"/>
                  <p:cNvSpPr>
                    <a:spLocks/>
                  </p:cNvSpPr>
                  <p:nvPr/>
                </p:nvSpPr>
                <p:spPr bwMode="auto">
                  <a:xfrm>
                    <a:off x="3410" y="1814"/>
                    <a:ext cx="2" cy="32"/>
                  </a:xfrm>
                  <a:custGeom>
                    <a:avLst/>
                    <a:gdLst>
                      <a:gd name="T0" fmla="*/ 0 w 2"/>
                      <a:gd name="T1" fmla="*/ 32 h 32"/>
                      <a:gd name="T2" fmla="*/ 2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962" name="Freeform 225"/>
                  <p:cNvSpPr>
                    <a:spLocks/>
                  </p:cNvSpPr>
                  <p:nvPr/>
                </p:nvSpPr>
                <p:spPr bwMode="auto">
                  <a:xfrm>
                    <a:off x="3410" y="1844"/>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963" name="Freeform 226"/>
                  <p:cNvSpPr>
                    <a:spLocks/>
                  </p:cNvSpPr>
                  <p:nvPr/>
                </p:nvSpPr>
                <p:spPr bwMode="auto">
                  <a:xfrm>
                    <a:off x="3400" y="1808"/>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964" name="Freeform 227"/>
                  <p:cNvSpPr>
                    <a:spLocks/>
                  </p:cNvSpPr>
                  <p:nvPr/>
                </p:nvSpPr>
                <p:spPr bwMode="auto">
                  <a:xfrm>
                    <a:off x="3400" y="1808"/>
                    <a:ext cx="2" cy="32"/>
                  </a:xfrm>
                  <a:custGeom>
                    <a:avLst/>
                    <a:gdLst>
                      <a:gd name="T0" fmla="*/ 0 w 2"/>
                      <a:gd name="T1" fmla="*/ 32 h 32"/>
                      <a:gd name="T2" fmla="*/ 0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0"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965" name="Freeform 228"/>
                  <p:cNvSpPr>
                    <a:spLocks/>
                  </p:cNvSpPr>
                  <p:nvPr/>
                </p:nvSpPr>
                <p:spPr bwMode="auto">
                  <a:xfrm>
                    <a:off x="3400" y="1838"/>
                    <a:ext cx="6" cy="6"/>
                  </a:xfrm>
                  <a:custGeom>
                    <a:avLst/>
                    <a:gdLst>
                      <a:gd name="T0" fmla="*/ 6 w 6"/>
                      <a:gd name="T1" fmla="*/ 6 h 6"/>
                      <a:gd name="T2" fmla="*/ 6 w 6"/>
                      <a:gd name="T3" fmla="*/ 2 h 6"/>
                      <a:gd name="T4" fmla="*/ 0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2"/>
                        </a:lnTo>
                        <a:lnTo>
                          <a:pt x="0"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966" name="Freeform 229"/>
                  <p:cNvSpPr>
                    <a:spLocks/>
                  </p:cNvSpPr>
                  <p:nvPr/>
                </p:nvSpPr>
                <p:spPr bwMode="auto">
                  <a:xfrm>
                    <a:off x="3388" y="1802"/>
                    <a:ext cx="8" cy="34"/>
                  </a:xfrm>
                  <a:custGeom>
                    <a:avLst/>
                    <a:gdLst>
                      <a:gd name="T0" fmla="*/ 0 w 8"/>
                      <a:gd name="T1" fmla="*/ 30 h 34"/>
                      <a:gd name="T2" fmla="*/ 0 w 8"/>
                      <a:gd name="T3" fmla="*/ 0 h 34"/>
                      <a:gd name="T4" fmla="*/ 8 w 8"/>
                      <a:gd name="T5" fmla="*/ 4 h 34"/>
                      <a:gd name="T6" fmla="*/ 8 w 8"/>
                      <a:gd name="T7" fmla="*/ 34 h 34"/>
                      <a:gd name="T8" fmla="*/ 0 w 8"/>
                      <a:gd name="T9" fmla="*/ 30 h 34"/>
                    </a:gdLst>
                    <a:ahLst/>
                    <a:cxnLst>
                      <a:cxn ang="0">
                        <a:pos x="T0" y="T1"/>
                      </a:cxn>
                      <a:cxn ang="0">
                        <a:pos x="T2" y="T3"/>
                      </a:cxn>
                      <a:cxn ang="0">
                        <a:pos x="T4" y="T5"/>
                      </a:cxn>
                      <a:cxn ang="0">
                        <a:pos x="T6" y="T7"/>
                      </a:cxn>
                      <a:cxn ang="0">
                        <a:pos x="T8" y="T9"/>
                      </a:cxn>
                    </a:cxnLst>
                    <a:rect l="0" t="0" r="r" b="b"/>
                    <a:pathLst>
                      <a:path w="8" h="34">
                        <a:moveTo>
                          <a:pt x="0" y="30"/>
                        </a:moveTo>
                        <a:lnTo>
                          <a:pt x="0" y="0"/>
                        </a:lnTo>
                        <a:lnTo>
                          <a:pt x="8" y="4"/>
                        </a:lnTo>
                        <a:lnTo>
                          <a:pt x="8"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967" name="Rectangle 230"/>
                  <p:cNvSpPr>
                    <a:spLocks noChangeArrowheads="1"/>
                  </p:cNvSpPr>
                  <p:nvPr/>
                </p:nvSpPr>
                <p:spPr bwMode="auto">
                  <a:xfrm>
                    <a:off x="3388" y="1802"/>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968" name="Freeform 231"/>
                  <p:cNvSpPr>
                    <a:spLocks/>
                  </p:cNvSpPr>
                  <p:nvPr/>
                </p:nvSpPr>
                <p:spPr bwMode="auto">
                  <a:xfrm>
                    <a:off x="3388" y="1832"/>
                    <a:ext cx="8" cy="4"/>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969" name="Freeform 232"/>
                  <p:cNvSpPr>
                    <a:spLocks/>
                  </p:cNvSpPr>
                  <p:nvPr/>
                </p:nvSpPr>
                <p:spPr bwMode="auto">
                  <a:xfrm>
                    <a:off x="3378" y="1796"/>
                    <a:ext cx="6" cy="34"/>
                  </a:xfrm>
                  <a:custGeom>
                    <a:avLst/>
                    <a:gdLst>
                      <a:gd name="T0" fmla="*/ 0 w 6"/>
                      <a:gd name="T1" fmla="*/ 30 h 34"/>
                      <a:gd name="T2" fmla="*/ 0 w 6"/>
                      <a:gd name="T3" fmla="*/ 0 h 34"/>
                      <a:gd name="T4" fmla="*/ 6 w 6"/>
                      <a:gd name="T5" fmla="*/ 4 h 34"/>
                      <a:gd name="T6" fmla="*/ 6 w 6"/>
                      <a:gd name="T7" fmla="*/ 34 h 34"/>
                      <a:gd name="T8" fmla="*/ 0 w 6"/>
                      <a:gd name="T9" fmla="*/ 30 h 34"/>
                    </a:gdLst>
                    <a:ahLst/>
                    <a:cxnLst>
                      <a:cxn ang="0">
                        <a:pos x="T0" y="T1"/>
                      </a:cxn>
                      <a:cxn ang="0">
                        <a:pos x="T2" y="T3"/>
                      </a:cxn>
                      <a:cxn ang="0">
                        <a:pos x="T4" y="T5"/>
                      </a:cxn>
                      <a:cxn ang="0">
                        <a:pos x="T6" y="T7"/>
                      </a:cxn>
                      <a:cxn ang="0">
                        <a:pos x="T8" y="T9"/>
                      </a:cxn>
                    </a:cxnLst>
                    <a:rect l="0" t="0" r="r" b="b"/>
                    <a:pathLst>
                      <a:path w="6" h="34">
                        <a:moveTo>
                          <a:pt x="0" y="30"/>
                        </a:moveTo>
                        <a:lnTo>
                          <a:pt x="0" y="0"/>
                        </a:lnTo>
                        <a:lnTo>
                          <a:pt x="6" y="4"/>
                        </a:lnTo>
                        <a:lnTo>
                          <a:pt x="6"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970" name="Rectangle 233"/>
                  <p:cNvSpPr>
                    <a:spLocks noChangeArrowheads="1"/>
                  </p:cNvSpPr>
                  <p:nvPr/>
                </p:nvSpPr>
                <p:spPr bwMode="auto">
                  <a:xfrm>
                    <a:off x="3378" y="1796"/>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971" name="Freeform 234"/>
                  <p:cNvSpPr>
                    <a:spLocks/>
                  </p:cNvSpPr>
                  <p:nvPr/>
                </p:nvSpPr>
                <p:spPr bwMode="auto">
                  <a:xfrm>
                    <a:off x="3378" y="1826"/>
                    <a:ext cx="6" cy="4"/>
                  </a:xfrm>
                  <a:custGeom>
                    <a:avLst/>
                    <a:gdLst>
                      <a:gd name="T0" fmla="*/ 6 w 6"/>
                      <a:gd name="T1" fmla="*/ 4 h 4"/>
                      <a:gd name="T2" fmla="*/ 6 w 6"/>
                      <a:gd name="T3" fmla="*/ 2 h 4"/>
                      <a:gd name="T4" fmla="*/ 2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2"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972" name="Freeform 235"/>
                  <p:cNvSpPr>
                    <a:spLocks/>
                  </p:cNvSpPr>
                  <p:nvPr/>
                </p:nvSpPr>
                <p:spPr bwMode="auto">
                  <a:xfrm>
                    <a:off x="3366" y="1788"/>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973" name="Freeform 236"/>
                  <p:cNvSpPr>
                    <a:spLocks/>
                  </p:cNvSpPr>
                  <p:nvPr/>
                </p:nvSpPr>
                <p:spPr bwMode="auto">
                  <a:xfrm>
                    <a:off x="3366" y="1788"/>
                    <a:ext cx="2" cy="32"/>
                  </a:xfrm>
                  <a:custGeom>
                    <a:avLst/>
                    <a:gdLst>
                      <a:gd name="T0" fmla="*/ 0 w 2"/>
                      <a:gd name="T1" fmla="*/ 32 h 32"/>
                      <a:gd name="T2" fmla="*/ 2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974" name="Freeform 237"/>
                  <p:cNvSpPr>
                    <a:spLocks/>
                  </p:cNvSpPr>
                  <p:nvPr/>
                </p:nvSpPr>
                <p:spPr bwMode="auto">
                  <a:xfrm>
                    <a:off x="3366" y="1820"/>
                    <a:ext cx="8" cy="4"/>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975" name="Freeform 238"/>
                  <p:cNvSpPr>
                    <a:spLocks/>
                  </p:cNvSpPr>
                  <p:nvPr/>
                </p:nvSpPr>
                <p:spPr bwMode="auto">
                  <a:xfrm>
                    <a:off x="3356" y="1782"/>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976" name="Freeform 239"/>
                  <p:cNvSpPr>
                    <a:spLocks/>
                  </p:cNvSpPr>
                  <p:nvPr/>
                </p:nvSpPr>
                <p:spPr bwMode="auto">
                  <a:xfrm>
                    <a:off x="3356" y="1782"/>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977" name="Freeform 240"/>
                  <p:cNvSpPr>
                    <a:spLocks/>
                  </p:cNvSpPr>
                  <p:nvPr/>
                </p:nvSpPr>
                <p:spPr bwMode="auto">
                  <a:xfrm>
                    <a:off x="3356" y="1812"/>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978" name="Freeform 241"/>
                  <p:cNvSpPr>
                    <a:spLocks/>
                  </p:cNvSpPr>
                  <p:nvPr/>
                </p:nvSpPr>
                <p:spPr bwMode="auto">
                  <a:xfrm>
                    <a:off x="3346" y="1776"/>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979" name="Freeform 242"/>
                  <p:cNvSpPr>
                    <a:spLocks/>
                  </p:cNvSpPr>
                  <p:nvPr/>
                </p:nvSpPr>
                <p:spPr bwMode="auto">
                  <a:xfrm>
                    <a:off x="3346" y="1776"/>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980" name="Freeform 243"/>
                  <p:cNvSpPr>
                    <a:spLocks/>
                  </p:cNvSpPr>
                  <p:nvPr/>
                </p:nvSpPr>
                <p:spPr bwMode="auto">
                  <a:xfrm>
                    <a:off x="3346" y="1806"/>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981" name="Freeform 244"/>
                  <p:cNvSpPr>
                    <a:spLocks/>
                  </p:cNvSpPr>
                  <p:nvPr/>
                </p:nvSpPr>
                <p:spPr bwMode="auto">
                  <a:xfrm>
                    <a:off x="3334" y="1770"/>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982" name="Freeform 245"/>
                  <p:cNvSpPr>
                    <a:spLocks/>
                  </p:cNvSpPr>
                  <p:nvPr/>
                </p:nvSpPr>
                <p:spPr bwMode="auto">
                  <a:xfrm>
                    <a:off x="3334" y="1770"/>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983" name="Freeform 246"/>
                  <p:cNvSpPr>
                    <a:spLocks/>
                  </p:cNvSpPr>
                  <p:nvPr/>
                </p:nvSpPr>
                <p:spPr bwMode="auto">
                  <a:xfrm>
                    <a:off x="3334" y="1800"/>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984" name="Freeform 247"/>
                  <p:cNvSpPr>
                    <a:spLocks/>
                  </p:cNvSpPr>
                  <p:nvPr/>
                </p:nvSpPr>
                <p:spPr bwMode="auto">
                  <a:xfrm>
                    <a:off x="3324" y="1764"/>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985" name="Freeform 248"/>
                  <p:cNvSpPr>
                    <a:spLocks/>
                  </p:cNvSpPr>
                  <p:nvPr/>
                </p:nvSpPr>
                <p:spPr bwMode="auto">
                  <a:xfrm>
                    <a:off x="3324" y="1764"/>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986" name="Freeform 249"/>
                  <p:cNvSpPr>
                    <a:spLocks/>
                  </p:cNvSpPr>
                  <p:nvPr/>
                </p:nvSpPr>
                <p:spPr bwMode="auto">
                  <a:xfrm>
                    <a:off x="3324" y="1794"/>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987" name="Freeform 250"/>
                  <p:cNvSpPr>
                    <a:spLocks/>
                  </p:cNvSpPr>
                  <p:nvPr/>
                </p:nvSpPr>
                <p:spPr bwMode="auto">
                  <a:xfrm>
                    <a:off x="3162" y="1666"/>
                    <a:ext cx="16" cy="22"/>
                  </a:xfrm>
                  <a:custGeom>
                    <a:avLst/>
                    <a:gdLst>
                      <a:gd name="T0" fmla="*/ 16 w 16"/>
                      <a:gd name="T1" fmla="*/ 10 h 22"/>
                      <a:gd name="T2" fmla="*/ 16 w 16"/>
                      <a:gd name="T3" fmla="*/ 22 h 22"/>
                      <a:gd name="T4" fmla="*/ 0 w 16"/>
                      <a:gd name="T5" fmla="*/ 12 h 22"/>
                      <a:gd name="T6" fmla="*/ 0 w 16"/>
                      <a:gd name="T7" fmla="*/ 0 h 22"/>
                      <a:gd name="T8" fmla="*/ 16 w 16"/>
                      <a:gd name="T9" fmla="*/ 10 h 22"/>
                    </a:gdLst>
                    <a:ahLst/>
                    <a:cxnLst>
                      <a:cxn ang="0">
                        <a:pos x="T0" y="T1"/>
                      </a:cxn>
                      <a:cxn ang="0">
                        <a:pos x="T2" y="T3"/>
                      </a:cxn>
                      <a:cxn ang="0">
                        <a:pos x="T4" y="T5"/>
                      </a:cxn>
                      <a:cxn ang="0">
                        <a:pos x="T6" y="T7"/>
                      </a:cxn>
                      <a:cxn ang="0">
                        <a:pos x="T8" y="T9"/>
                      </a:cxn>
                    </a:cxnLst>
                    <a:rect l="0" t="0" r="r" b="b"/>
                    <a:pathLst>
                      <a:path w="16" h="22">
                        <a:moveTo>
                          <a:pt x="16" y="10"/>
                        </a:moveTo>
                        <a:lnTo>
                          <a:pt x="16" y="22"/>
                        </a:lnTo>
                        <a:lnTo>
                          <a:pt x="0" y="12"/>
                        </a:lnTo>
                        <a:lnTo>
                          <a:pt x="0" y="0"/>
                        </a:lnTo>
                        <a:lnTo>
                          <a:pt x="16"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988" name="Freeform 251"/>
                  <p:cNvSpPr>
                    <a:spLocks/>
                  </p:cNvSpPr>
                  <p:nvPr/>
                </p:nvSpPr>
                <p:spPr bwMode="auto">
                  <a:xfrm>
                    <a:off x="3176" y="1676"/>
                    <a:ext cx="2" cy="12"/>
                  </a:xfrm>
                  <a:custGeom>
                    <a:avLst/>
                    <a:gdLst>
                      <a:gd name="T0" fmla="*/ 0 w 2"/>
                      <a:gd name="T1" fmla="*/ 2 h 12"/>
                      <a:gd name="T2" fmla="*/ 2 w 2"/>
                      <a:gd name="T3" fmla="*/ 0 h 12"/>
                      <a:gd name="T4" fmla="*/ 2 w 2"/>
                      <a:gd name="T5" fmla="*/ 10 h 12"/>
                      <a:gd name="T6" fmla="*/ 0 w 2"/>
                      <a:gd name="T7" fmla="*/ 12 h 12"/>
                      <a:gd name="T8" fmla="*/ 0 w 2"/>
                      <a:gd name="T9" fmla="*/ 2 h 12"/>
                    </a:gdLst>
                    <a:ahLst/>
                    <a:cxnLst>
                      <a:cxn ang="0">
                        <a:pos x="T0" y="T1"/>
                      </a:cxn>
                      <a:cxn ang="0">
                        <a:pos x="T2" y="T3"/>
                      </a:cxn>
                      <a:cxn ang="0">
                        <a:pos x="T4" y="T5"/>
                      </a:cxn>
                      <a:cxn ang="0">
                        <a:pos x="T6" y="T7"/>
                      </a:cxn>
                      <a:cxn ang="0">
                        <a:pos x="T8" y="T9"/>
                      </a:cxn>
                    </a:cxnLst>
                    <a:rect l="0" t="0" r="r" b="b"/>
                    <a:pathLst>
                      <a:path w="2" h="12">
                        <a:moveTo>
                          <a:pt x="0" y="2"/>
                        </a:moveTo>
                        <a:lnTo>
                          <a:pt x="2" y="0"/>
                        </a:lnTo>
                        <a:lnTo>
                          <a:pt x="2" y="10"/>
                        </a:lnTo>
                        <a:lnTo>
                          <a:pt x="0" y="12"/>
                        </a:lnTo>
                        <a:lnTo>
                          <a:pt x="0" y="2"/>
                        </a:lnTo>
                        <a:close/>
                      </a:path>
                    </a:pathLst>
                  </a:custGeom>
                  <a:solidFill>
                    <a:srgbClr val="725A1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989" name="Freeform 252"/>
                  <p:cNvSpPr>
                    <a:spLocks/>
                  </p:cNvSpPr>
                  <p:nvPr/>
                </p:nvSpPr>
                <p:spPr bwMode="auto">
                  <a:xfrm>
                    <a:off x="3160" y="1668"/>
                    <a:ext cx="18" cy="10"/>
                  </a:xfrm>
                  <a:custGeom>
                    <a:avLst/>
                    <a:gdLst>
                      <a:gd name="T0" fmla="*/ 0 w 18"/>
                      <a:gd name="T1" fmla="*/ 2 h 10"/>
                      <a:gd name="T2" fmla="*/ 2 w 18"/>
                      <a:gd name="T3" fmla="*/ 0 h 10"/>
                      <a:gd name="T4" fmla="*/ 18 w 18"/>
                      <a:gd name="T5" fmla="*/ 8 h 10"/>
                      <a:gd name="T6" fmla="*/ 16 w 18"/>
                      <a:gd name="T7" fmla="*/ 10 h 10"/>
                      <a:gd name="T8" fmla="*/ 0 w 18"/>
                      <a:gd name="T9" fmla="*/ 2 h 10"/>
                    </a:gdLst>
                    <a:ahLst/>
                    <a:cxnLst>
                      <a:cxn ang="0">
                        <a:pos x="T0" y="T1"/>
                      </a:cxn>
                      <a:cxn ang="0">
                        <a:pos x="T2" y="T3"/>
                      </a:cxn>
                      <a:cxn ang="0">
                        <a:pos x="T4" y="T5"/>
                      </a:cxn>
                      <a:cxn ang="0">
                        <a:pos x="T6" y="T7"/>
                      </a:cxn>
                      <a:cxn ang="0">
                        <a:pos x="T8" y="T9"/>
                      </a:cxn>
                    </a:cxnLst>
                    <a:rect l="0" t="0" r="r" b="b"/>
                    <a:pathLst>
                      <a:path w="18" h="10">
                        <a:moveTo>
                          <a:pt x="0" y="2"/>
                        </a:moveTo>
                        <a:lnTo>
                          <a:pt x="2" y="0"/>
                        </a:lnTo>
                        <a:lnTo>
                          <a:pt x="18" y="8"/>
                        </a:lnTo>
                        <a:lnTo>
                          <a:pt x="16" y="10"/>
                        </a:lnTo>
                        <a:lnTo>
                          <a:pt x="0" y="2"/>
                        </a:lnTo>
                        <a:close/>
                      </a:path>
                    </a:pathLst>
                  </a:custGeom>
                  <a:solidFill>
                    <a:srgbClr val="E1B1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990" name="Freeform 253"/>
                  <p:cNvSpPr>
                    <a:spLocks/>
                  </p:cNvSpPr>
                  <p:nvPr/>
                </p:nvSpPr>
                <p:spPr bwMode="auto">
                  <a:xfrm>
                    <a:off x="3160" y="1670"/>
                    <a:ext cx="16" cy="18"/>
                  </a:xfrm>
                  <a:custGeom>
                    <a:avLst/>
                    <a:gdLst>
                      <a:gd name="T0" fmla="*/ 16 w 16"/>
                      <a:gd name="T1" fmla="*/ 8 h 18"/>
                      <a:gd name="T2" fmla="*/ 16 w 16"/>
                      <a:gd name="T3" fmla="*/ 18 h 18"/>
                      <a:gd name="T4" fmla="*/ 0 w 16"/>
                      <a:gd name="T5" fmla="*/ 8 h 18"/>
                      <a:gd name="T6" fmla="*/ 0 w 16"/>
                      <a:gd name="T7" fmla="*/ 0 h 18"/>
                      <a:gd name="T8" fmla="*/ 16 w 16"/>
                      <a:gd name="T9" fmla="*/ 8 h 18"/>
                    </a:gdLst>
                    <a:ahLst/>
                    <a:cxnLst>
                      <a:cxn ang="0">
                        <a:pos x="T0" y="T1"/>
                      </a:cxn>
                      <a:cxn ang="0">
                        <a:pos x="T2" y="T3"/>
                      </a:cxn>
                      <a:cxn ang="0">
                        <a:pos x="T4" y="T5"/>
                      </a:cxn>
                      <a:cxn ang="0">
                        <a:pos x="T6" y="T7"/>
                      </a:cxn>
                      <a:cxn ang="0">
                        <a:pos x="T8" y="T9"/>
                      </a:cxn>
                    </a:cxnLst>
                    <a:rect l="0" t="0" r="r" b="b"/>
                    <a:pathLst>
                      <a:path w="16" h="18">
                        <a:moveTo>
                          <a:pt x="16" y="8"/>
                        </a:moveTo>
                        <a:lnTo>
                          <a:pt x="16" y="18"/>
                        </a:lnTo>
                        <a:lnTo>
                          <a:pt x="0" y="8"/>
                        </a:lnTo>
                        <a:lnTo>
                          <a:pt x="0" y="0"/>
                        </a:lnTo>
                        <a:lnTo>
                          <a:pt x="16" y="8"/>
                        </a:lnTo>
                        <a:close/>
                      </a:path>
                    </a:pathLst>
                  </a:custGeom>
                  <a:solidFill>
                    <a:srgbClr val="E1B1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991" name="Freeform 254"/>
                  <p:cNvSpPr>
                    <a:spLocks/>
                  </p:cNvSpPr>
                  <p:nvPr/>
                </p:nvSpPr>
                <p:spPr bwMode="auto">
                  <a:xfrm>
                    <a:off x="3456" y="1572"/>
                    <a:ext cx="340" cy="242"/>
                  </a:xfrm>
                  <a:custGeom>
                    <a:avLst/>
                    <a:gdLst>
                      <a:gd name="T0" fmla="*/ 0 w 340"/>
                      <a:gd name="T1" fmla="*/ 198 h 242"/>
                      <a:gd name="T2" fmla="*/ 340 w 340"/>
                      <a:gd name="T3" fmla="*/ 0 h 242"/>
                      <a:gd name="T4" fmla="*/ 340 w 340"/>
                      <a:gd name="T5" fmla="*/ 46 h 242"/>
                      <a:gd name="T6" fmla="*/ 0 w 340"/>
                      <a:gd name="T7" fmla="*/ 242 h 242"/>
                      <a:gd name="T8" fmla="*/ 0 w 340"/>
                      <a:gd name="T9" fmla="*/ 198 h 242"/>
                    </a:gdLst>
                    <a:ahLst/>
                    <a:cxnLst>
                      <a:cxn ang="0">
                        <a:pos x="T0" y="T1"/>
                      </a:cxn>
                      <a:cxn ang="0">
                        <a:pos x="T2" y="T3"/>
                      </a:cxn>
                      <a:cxn ang="0">
                        <a:pos x="T4" y="T5"/>
                      </a:cxn>
                      <a:cxn ang="0">
                        <a:pos x="T6" y="T7"/>
                      </a:cxn>
                      <a:cxn ang="0">
                        <a:pos x="T8" y="T9"/>
                      </a:cxn>
                    </a:cxnLst>
                    <a:rect l="0" t="0" r="r" b="b"/>
                    <a:pathLst>
                      <a:path w="340" h="242">
                        <a:moveTo>
                          <a:pt x="0" y="198"/>
                        </a:moveTo>
                        <a:lnTo>
                          <a:pt x="340" y="0"/>
                        </a:lnTo>
                        <a:lnTo>
                          <a:pt x="340" y="46"/>
                        </a:lnTo>
                        <a:lnTo>
                          <a:pt x="0" y="242"/>
                        </a:lnTo>
                        <a:lnTo>
                          <a:pt x="0" y="1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992" name="Freeform 255"/>
                  <p:cNvSpPr>
                    <a:spLocks/>
                  </p:cNvSpPr>
                  <p:nvPr/>
                </p:nvSpPr>
                <p:spPr bwMode="auto">
                  <a:xfrm>
                    <a:off x="3160" y="1400"/>
                    <a:ext cx="636" cy="370"/>
                  </a:xfrm>
                  <a:custGeom>
                    <a:avLst/>
                    <a:gdLst>
                      <a:gd name="T0" fmla="*/ 0 w 636"/>
                      <a:gd name="T1" fmla="*/ 198 h 370"/>
                      <a:gd name="T2" fmla="*/ 338 w 636"/>
                      <a:gd name="T3" fmla="*/ 0 h 370"/>
                      <a:gd name="T4" fmla="*/ 636 w 636"/>
                      <a:gd name="T5" fmla="*/ 172 h 370"/>
                      <a:gd name="T6" fmla="*/ 296 w 636"/>
                      <a:gd name="T7" fmla="*/ 370 h 370"/>
                      <a:gd name="T8" fmla="*/ 0 w 636"/>
                      <a:gd name="T9" fmla="*/ 198 h 370"/>
                    </a:gdLst>
                    <a:ahLst/>
                    <a:cxnLst>
                      <a:cxn ang="0">
                        <a:pos x="T0" y="T1"/>
                      </a:cxn>
                      <a:cxn ang="0">
                        <a:pos x="T2" y="T3"/>
                      </a:cxn>
                      <a:cxn ang="0">
                        <a:pos x="T4" y="T5"/>
                      </a:cxn>
                      <a:cxn ang="0">
                        <a:pos x="T6" y="T7"/>
                      </a:cxn>
                      <a:cxn ang="0">
                        <a:pos x="T8" y="T9"/>
                      </a:cxn>
                    </a:cxnLst>
                    <a:rect l="0" t="0" r="r" b="b"/>
                    <a:pathLst>
                      <a:path w="636" h="370">
                        <a:moveTo>
                          <a:pt x="0" y="198"/>
                        </a:moveTo>
                        <a:lnTo>
                          <a:pt x="338" y="0"/>
                        </a:lnTo>
                        <a:lnTo>
                          <a:pt x="636" y="172"/>
                        </a:lnTo>
                        <a:lnTo>
                          <a:pt x="296" y="370"/>
                        </a:lnTo>
                        <a:lnTo>
                          <a:pt x="0" y="198"/>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993" name="Freeform 256"/>
                  <p:cNvSpPr>
                    <a:spLocks/>
                  </p:cNvSpPr>
                  <p:nvPr/>
                </p:nvSpPr>
                <p:spPr bwMode="auto">
                  <a:xfrm>
                    <a:off x="3160" y="1598"/>
                    <a:ext cx="296" cy="216"/>
                  </a:xfrm>
                  <a:custGeom>
                    <a:avLst/>
                    <a:gdLst>
                      <a:gd name="T0" fmla="*/ 296 w 296"/>
                      <a:gd name="T1" fmla="*/ 172 h 216"/>
                      <a:gd name="T2" fmla="*/ 296 w 296"/>
                      <a:gd name="T3" fmla="*/ 216 h 216"/>
                      <a:gd name="T4" fmla="*/ 0 w 296"/>
                      <a:gd name="T5" fmla="*/ 46 h 216"/>
                      <a:gd name="T6" fmla="*/ 0 w 296"/>
                      <a:gd name="T7" fmla="*/ 0 h 216"/>
                      <a:gd name="T8" fmla="*/ 296 w 296"/>
                      <a:gd name="T9" fmla="*/ 172 h 216"/>
                    </a:gdLst>
                    <a:ahLst/>
                    <a:cxnLst>
                      <a:cxn ang="0">
                        <a:pos x="T0" y="T1"/>
                      </a:cxn>
                      <a:cxn ang="0">
                        <a:pos x="T2" y="T3"/>
                      </a:cxn>
                      <a:cxn ang="0">
                        <a:pos x="T4" y="T5"/>
                      </a:cxn>
                      <a:cxn ang="0">
                        <a:pos x="T6" y="T7"/>
                      </a:cxn>
                      <a:cxn ang="0">
                        <a:pos x="T8" y="T9"/>
                      </a:cxn>
                    </a:cxnLst>
                    <a:rect l="0" t="0" r="r" b="b"/>
                    <a:pathLst>
                      <a:path w="296" h="216">
                        <a:moveTo>
                          <a:pt x="296" y="172"/>
                        </a:moveTo>
                        <a:lnTo>
                          <a:pt x="296" y="216"/>
                        </a:lnTo>
                        <a:lnTo>
                          <a:pt x="0" y="46"/>
                        </a:lnTo>
                        <a:lnTo>
                          <a:pt x="0" y="0"/>
                        </a:lnTo>
                        <a:lnTo>
                          <a:pt x="296" y="172"/>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994" name="Freeform 257"/>
                  <p:cNvSpPr>
                    <a:spLocks/>
                  </p:cNvSpPr>
                  <p:nvPr/>
                </p:nvSpPr>
                <p:spPr bwMode="auto">
                  <a:xfrm>
                    <a:off x="3180" y="1618"/>
                    <a:ext cx="100" cy="72"/>
                  </a:xfrm>
                  <a:custGeom>
                    <a:avLst/>
                    <a:gdLst>
                      <a:gd name="T0" fmla="*/ 0 w 100"/>
                      <a:gd name="T1" fmla="*/ 16 h 72"/>
                      <a:gd name="T2" fmla="*/ 0 w 100"/>
                      <a:gd name="T3" fmla="*/ 0 h 72"/>
                      <a:gd name="T4" fmla="*/ 100 w 100"/>
                      <a:gd name="T5" fmla="*/ 58 h 72"/>
                      <a:gd name="T6" fmla="*/ 100 w 100"/>
                      <a:gd name="T7" fmla="*/ 72 h 72"/>
                      <a:gd name="T8" fmla="*/ 0 w 100"/>
                      <a:gd name="T9" fmla="*/ 16 h 72"/>
                    </a:gdLst>
                    <a:ahLst/>
                    <a:cxnLst>
                      <a:cxn ang="0">
                        <a:pos x="T0" y="T1"/>
                      </a:cxn>
                      <a:cxn ang="0">
                        <a:pos x="T2" y="T3"/>
                      </a:cxn>
                      <a:cxn ang="0">
                        <a:pos x="T4" y="T5"/>
                      </a:cxn>
                      <a:cxn ang="0">
                        <a:pos x="T6" y="T7"/>
                      </a:cxn>
                      <a:cxn ang="0">
                        <a:pos x="T8" y="T9"/>
                      </a:cxn>
                    </a:cxnLst>
                    <a:rect l="0" t="0" r="r" b="b"/>
                    <a:pathLst>
                      <a:path w="100" h="72">
                        <a:moveTo>
                          <a:pt x="0" y="16"/>
                        </a:moveTo>
                        <a:lnTo>
                          <a:pt x="0" y="0"/>
                        </a:lnTo>
                        <a:lnTo>
                          <a:pt x="100" y="58"/>
                        </a:lnTo>
                        <a:lnTo>
                          <a:pt x="100" y="72"/>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995" name="Freeform 258"/>
                  <p:cNvSpPr>
                    <a:spLocks/>
                  </p:cNvSpPr>
                  <p:nvPr/>
                </p:nvSpPr>
                <p:spPr bwMode="auto">
                  <a:xfrm>
                    <a:off x="3180" y="1618"/>
                    <a:ext cx="2" cy="16"/>
                  </a:xfrm>
                  <a:custGeom>
                    <a:avLst/>
                    <a:gdLst>
                      <a:gd name="T0" fmla="*/ 0 w 2"/>
                      <a:gd name="T1" fmla="*/ 16 h 16"/>
                      <a:gd name="T2" fmla="*/ 2 w 2"/>
                      <a:gd name="T3" fmla="*/ 14 h 16"/>
                      <a:gd name="T4" fmla="*/ 2 w 2"/>
                      <a:gd name="T5" fmla="*/ 2 h 16"/>
                      <a:gd name="T6" fmla="*/ 0 w 2"/>
                      <a:gd name="T7" fmla="*/ 0 h 16"/>
                      <a:gd name="T8" fmla="*/ 0 w 2"/>
                      <a:gd name="T9" fmla="*/ 16 h 16"/>
                    </a:gdLst>
                    <a:ahLst/>
                    <a:cxnLst>
                      <a:cxn ang="0">
                        <a:pos x="T0" y="T1"/>
                      </a:cxn>
                      <a:cxn ang="0">
                        <a:pos x="T2" y="T3"/>
                      </a:cxn>
                      <a:cxn ang="0">
                        <a:pos x="T4" y="T5"/>
                      </a:cxn>
                      <a:cxn ang="0">
                        <a:pos x="T6" y="T7"/>
                      </a:cxn>
                      <a:cxn ang="0">
                        <a:pos x="T8" y="T9"/>
                      </a:cxn>
                    </a:cxnLst>
                    <a:rect l="0" t="0" r="r" b="b"/>
                    <a:pathLst>
                      <a:path w="2" h="16">
                        <a:moveTo>
                          <a:pt x="0" y="16"/>
                        </a:moveTo>
                        <a:lnTo>
                          <a:pt x="2" y="14"/>
                        </a:lnTo>
                        <a:lnTo>
                          <a:pt x="2" y="2"/>
                        </a:lnTo>
                        <a:lnTo>
                          <a:pt x="0" y="0"/>
                        </a:lnTo>
                        <a:lnTo>
                          <a:pt x="0" y="16"/>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996" name="Freeform 259"/>
                  <p:cNvSpPr>
                    <a:spLocks/>
                  </p:cNvSpPr>
                  <p:nvPr/>
                </p:nvSpPr>
                <p:spPr bwMode="auto">
                  <a:xfrm>
                    <a:off x="3180" y="1632"/>
                    <a:ext cx="100" cy="58"/>
                  </a:xfrm>
                  <a:custGeom>
                    <a:avLst/>
                    <a:gdLst>
                      <a:gd name="T0" fmla="*/ 100 w 100"/>
                      <a:gd name="T1" fmla="*/ 58 h 58"/>
                      <a:gd name="T2" fmla="*/ 100 w 100"/>
                      <a:gd name="T3" fmla="*/ 56 h 58"/>
                      <a:gd name="T4" fmla="*/ 2 w 100"/>
                      <a:gd name="T5" fmla="*/ 0 h 58"/>
                      <a:gd name="T6" fmla="*/ 0 w 100"/>
                      <a:gd name="T7" fmla="*/ 2 h 58"/>
                      <a:gd name="T8" fmla="*/ 100 w 100"/>
                      <a:gd name="T9" fmla="*/ 58 h 58"/>
                    </a:gdLst>
                    <a:ahLst/>
                    <a:cxnLst>
                      <a:cxn ang="0">
                        <a:pos x="T0" y="T1"/>
                      </a:cxn>
                      <a:cxn ang="0">
                        <a:pos x="T2" y="T3"/>
                      </a:cxn>
                      <a:cxn ang="0">
                        <a:pos x="T4" y="T5"/>
                      </a:cxn>
                      <a:cxn ang="0">
                        <a:pos x="T6" y="T7"/>
                      </a:cxn>
                      <a:cxn ang="0">
                        <a:pos x="T8" y="T9"/>
                      </a:cxn>
                    </a:cxnLst>
                    <a:rect l="0" t="0" r="r" b="b"/>
                    <a:pathLst>
                      <a:path w="100" h="58">
                        <a:moveTo>
                          <a:pt x="100" y="58"/>
                        </a:moveTo>
                        <a:lnTo>
                          <a:pt x="100" y="56"/>
                        </a:lnTo>
                        <a:lnTo>
                          <a:pt x="2" y="0"/>
                        </a:lnTo>
                        <a:lnTo>
                          <a:pt x="0" y="2"/>
                        </a:lnTo>
                        <a:lnTo>
                          <a:pt x="100" y="58"/>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997" name="Freeform 260"/>
                  <p:cNvSpPr>
                    <a:spLocks/>
                  </p:cNvSpPr>
                  <p:nvPr/>
                </p:nvSpPr>
                <p:spPr bwMode="auto">
                  <a:xfrm>
                    <a:off x="3442" y="1770"/>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998" name="Freeform 261"/>
                  <p:cNvSpPr>
                    <a:spLocks/>
                  </p:cNvSpPr>
                  <p:nvPr/>
                </p:nvSpPr>
                <p:spPr bwMode="auto">
                  <a:xfrm>
                    <a:off x="3442" y="1770"/>
                    <a:ext cx="2" cy="32"/>
                  </a:xfrm>
                  <a:custGeom>
                    <a:avLst/>
                    <a:gdLst>
                      <a:gd name="T0" fmla="*/ 0 w 2"/>
                      <a:gd name="T1" fmla="*/ 32 h 32"/>
                      <a:gd name="T2" fmla="*/ 2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999" name="Freeform 262"/>
                  <p:cNvSpPr>
                    <a:spLocks/>
                  </p:cNvSpPr>
                  <p:nvPr/>
                </p:nvSpPr>
                <p:spPr bwMode="auto">
                  <a:xfrm>
                    <a:off x="3442" y="1800"/>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00" name="Freeform 263"/>
                  <p:cNvSpPr>
                    <a:spLocks/>
                  </p:cNvSpPr>
                  <p:nvPr/>
                </p:nvSpPr>
                <p:spPr bwMode="auto">
                  <a:xfrm>
                    <a:off x="3432" y="1764"/>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01" name="Freeform 264"/>
                  <p:cNvSpPr>
                    <a:spLocks/>
                  </p:cNvSpPr>
                  <p:nvPr/>
                </p:nvSpPr>
                <p:spPr bwMode="auto">
                  <a:xfrm>
                    <a:off x="3432" y="1764"/>
                    <a:ext cx="2" cy="32"/>
                  </a:xfrm>
                  <a:custGeom>
                    <a:avLst/>
                    <a:gdLst>
                      <a:gd name="T0" fmla="*/ 0 w 2"/>
                      <a:gd name="T1" fmla="*/ 32 h 32"/>
                      <a:gd name="T2" fmla="*/ 2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02" name="Freeform 265"/>
                  <p:cNvSpPr>
                    <a:spLocks/>
                  </p:cNvSpPr>
                  <p:nvPr/>
                </p:nvSpPr>
                <p:spPr bwMode="auto">
                  <a:xfrm>
                    <a:off x="3432" y="1794"/>
                    <a:ext cx="6" cy="6"/>
                  </a:xfrm>
                  <a:custGeom>
                    <a:avLst/>
                    <a:gdLst>
                      <a:gd name="T0" fmla="*/ 6 w 6"/>
                      <a:gd name="T1" fmla="*/ 6 h 6"/>
                      <a:gd name="T2" fmla="*/ 6 w 6"/>
                      <a:gd name="T3" fmla="*/ 2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2"/>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03" name="Freeform 266"/>
                  <p:cNvSpPr>
                    <a:spLocks/>
                  </p:cNvSpPr>
                  <p:nvPr/>
                </p:nvSpPr>
                <p:spPr bwMode="auto">
                  <a:xfrm>
                    <a:off x="3420" y="1758"/>
                    <a:ext cx="8" cy="34"/>
                  </a:xfrm>
                  <a:custGeom>
                    <a:avLst/>
                    <a:gdLst>
                      <a:gd name="T0" fmla="*/ 0 w 8"/>
                      <a:gd name="T1" fmla="*/ 30 h 34"/>
                      <a:gd name="T2" fmla="*/ 0 w 8"/>
                      <a:gd name="T3" fmla="*/ 0 h 34"/>
                      <a:gd name="T4" fmla="*/ 8 w 8"/>
                      <a:gd name="T5" fmla="*/ 4 h 34"/>
                      <a:gd name="T6" fmla="*/ 8 w 8"/>
                      <a:gd name="T7" fmla="*/ 34 h 34"/>
                      <a:gd name="T8" fmla="*/ 0 w 8"/>
                      <a:gd name="T9" fmla="*/ 30 h 34"/>
                    </a:gdLst>
                    <a:ahLst/>
                    <a:cxnLst>
                      <a:cxn ang="0">
                        <a:pos x="T0" y="T1"/>
                      </a:cxn>
                      <a:cxn ang="0">
                        <a:pos x="T2" y="T3"/>
                      </a:cxn>
                      <a:cxn ang="0">
                        <a:pos x="T4" y="T5"/>
                      </a:cxn>
                      <a:cxn ang="0">
                        <a:pos x="T6" y="T7"/>
                      </a:cxn>
                      <a:cxn ang="0">
                        <a:pos x="T8" y="T9"/>
                      </a:cxn>
                    </a:cxnLst>
                    <a:rect l="0" t="0" r="r" b="b"/>
                    <a:pathLst>
                      <a:path w="8" h="34">
                        <a:moveTo>
                          <a:pt x="0" y="30"/>
                        </a:moveTo>
                        <a:lnTo>
                          <a:pt x="0" y="0"/>
                        </a:lnTo>
                        <a:lnTo>
                          <a:pt x="8" y="4"/>
                        </a:lnTo>
                        <a:lnTo>
                          <a:pt x="8"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04" name="Rectangle 267"/>
                  <p:cNvSpPr>
                    <a:spLocks noChangeArrowheads="1"/>
                  </p:cNvSpPr>
                  <p:nvPr/>
                </p:nvSpPr>
                <p:spPr bwMode="auto">
                  <a:xfrm>
                    <a:off x="3420" y="1758"/>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05" name="Freeform 268"/>
                  <p:cNvSpPr>
                    <a:spLocks/>
                  </p:cNvSpPr>
                  <p:nvPr/>
                </p:nvSpPr>
                <p:spPr bwMode="auto">
                  <a:xfrm>
                    <a:off x="3420" y="1788"/>
                    <a:ext cx="8" cy="4"/>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06" name="Freeform 269"/>
                  <p:cNvSpPr>
                    <a:spLocks/>
                  </p:cNvSpPr>
                  <p:nvPr/>
                </p:nvSpPr>
                <p:spPr bwMode="auto">
                  <a:xfrm>
                    <a:off x="3410" y="1752"/>
                    <a:ext cx="6" cy="34"/>
                  </a:xfrm>
                  <a:custGeom>
                    <a:avLst/>
                    <a:gdLst>
                      <a:gd name="T0" fmla="*/ 0 w 6"/>
                      <a:gd name="T1" fmla="*/ 30 h 34"/>
                      <a:gd name="T2" fmla="*/ 0 w 6"/>
                      <a:gd name="T3" fmla="*/ 0 h 34"/>
                      <a:gd name="T4" fmla="*/ 6 w 6"/>
                      <a:gd name="T5" fmla="*/ 4 h 34"/>
                      <a:gd name="T6" fmla="*/ 6 w 6"/>
                      <a:gd name="T7" fmla="*/ 34 h 34"/>
                      <a:gd name="T8" fmla="*/ 0 w 6"/>
                      <a:gd name="T9" fmla="*/ 30 h 34"/>
                    </a:gdLst>
                    <a:ahLst/>
                    <a:cxnLst>
                      <a:cxn ang="0">
                        <a:pos x="T0" y="T1"/>
                      </a:cxn>
                      <a:cxn ang="0">
                        <a:pos x="T2" y="T3"/>
                      </a:cxn>
                      <a:cxn ang="0">
                        <a:pos x="T4" y="T5"/>
                      </a:cxn>
                      <a:cxn ang="0">
                        <a:pos x="T6" y="T7"/>
                      </a:cxn>
                      <a:cxn ang="0">
                        <a:pos x="T8" y="T9"/>
                      </a:cxn>
                    </a:cxnLst>
                    <a:rect l="0" t="0" r="r" b="b"/>
                    <a:pathLst>
                      <a:path w="6" h="34">
                        <a:moveTo>
                          <a:pt x="0" y="30"/>
                        </a:moveTo>
                        <a:lnTo>
                          <a:pt x="0" y="0"/>
                        </a:lnTo>
                        <a:lnTo>
                          <a:pt x="6" y="4"/>
                        </a:lnTo>
                        <a:lnTo>
                          <a:pt x="6"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07" name="Rectangle 270"/>
                  <p:cNvSpPr>
                    <a:spLocks noChangeArrowheads="1"/>
                  </p:cNvSpPr>
                  <p:nvPr/>
                </p:nvSpPr>
                <p:spPr bwMode="auto">
                  <a:xfrm>
                    <a:off x="3410" y="1752"/>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08" name="Freeform 271"/>
                  <p:cNvSpPr>
                    <a:spLocks/>
                  </p:cNvSpPr>
                  <p:nvPr/>
                </p:nvSpPr>
                <p:spPr bwMode="auto">
                  <a:xfrm>
                    <a:off x="3410" y="1782"/>
                    <a:ext cx="6" cy="4"/>
                  </a:xfrm>
                  <a:custGeom>
                    <a:avLst/>
                    <a:gdLst>
                      <a:gd name="T0" fmla="*/ 6 w 6"/>
                      <a:gd name="T1" fmla="*/ 4 h 4"/>
                      <a:gd name="T2" fmla="*/ 6 w 6"/>
                      <a:gd name="T3" fmla="*/ 2 h 4"/>
                      <a:gd name="T4" fmla="*/ 2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2"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09" name="Freeform 272"/>
                  <p:cNvSpPr>
                    <a:spLocks/>
                  </p:cNvSpPr>
                  <p:nvPr/>
                </p:nvSpPr>
                <p:spPr bwMode="auto">
                  <a:xfrm>
                    <a:off x="3400" y="1744"/>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10" name="Freeform 273"/>
                  <p:cNvSpPr>
                    <a:spLocks/>
                  </p:cNvSpPr>
                  <p:nvPr/>
                </p:nvSpPr>
                <p:spPr bwMode="auto">
                  <a:xfrm>
                    <a:off x="3400" y="1744"/>
                    <a:ext cx="2" cy="32"/>
                  </a:xfrm>
                  <a:custGeom>
                    <a:avLst/>
                    <a:gdLst>
                      <a:gd name="T0" fmla="*/ 0 w 2"/>
                      <a:gd name="T1" fmla="*/ 32 h 32"/>
                      <a:gd name="T2" fmla="*/ 0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0"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11" name="Freeform 274"/>
                  <p:cNvSpPr>
                    <a:spLocks/>
                  </p:cNvSpPr>
                  <p:nvPr/>
                </p:nvSpPr>
                <p:spPr bwMode="auto">
                  <a:xfrm>
                    <a:off x="3400" y="1776"/>
                    <a:ext cx="6" cy="4"/>
                  </a:xfrm>
                  <a:custGeom>
                    <a:avLst/>
                    <a:gdLst>
                      <a:gd name="T0" fmla="*/ 6 w 6"/>
                      <a:gd name="T1" fmla="*/ 4 h 4"/>
                      <a:gd name="T2" fmla="*/ 6 w 6"/>
                      <a:gd name="T3" fmla="*/ 2 h 4"/>
                      <a:gd name="T4" fmla="*/ 0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0"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12" name="Freeform 275"/>
                  <p:cNvSpPr>
                    <a:spLocks/>
                  </p:cNvSpPr>
                  <p:nvPr/>
                </p:nvSpPr>
                <p:spPr bwMode="auto">
                  <a:xfrm>
                    <a:off x="3388" y="1738"/>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13" name="Freeform 276"/>
                  <p:cNvSpPr>
                    <a:spLocks/>
                  </p:cNvSpPr>
                  <p:nvPr/>
                </p:nvSpPr>
                <p:spPr bwMode="auto">
                  <a:xfrm>
                    <a:off x="3388" y="1738"/>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14" name="Freeform 277"/>
                  <p:cNvSpPr>
                    <a:spLocks/>
                  </p:cNvSpPr>
                  <p:nvPr/>
                </p:nvSpPr>
                <p:spPr bwMode="auto">
                  <a:xfrm>
                    <a:off x="3388" y="1768"/>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15" name="Freeform 278"/>
                  <p:cNvSpPr>
                    <a:spLocks/>
                  </p:cNvSpPr>
                  <p:nvPr/>
                </p:nvSpPr>
                <p:spPr bwMode="auto">
                  <a:xfrm>
                    <a:off x="3378" y="1732"/>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16" name="Freeform 279"/>
                  <p:cNvSpPr>
                    <a:spLocks/>
                  </p:cNvSpPr>
                  <p:nvPr/>
                </p:nvSpPr>
                <p:spPr bwMode="auto">
                  <a:xfrm>
                    <a:off x="3378" y="1732"/>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17" name="Freeform 280"/>
                  <p:cNvSpPr>
                    <a:spLocks/>
                  </p:cNvSpPr>
                  <p:nvPr/>
                </p:nvSpPr>
                <p:spPr bwMode="auto">
                  <a:xfrm>
                    <a:off x="3378" y="1762"/>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18" name="Freeform 281"/>
                  <p:cNvSpPr>
                    <a:spLocks/>
                  </p:cNvSpPr>
                  <p:nvPr/>
                </p:nvSpPr>
                <p:spPr bwMode="auto">
                  <a:xfrm>
                    <a:off x="3366" y="1726"/>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19" name="Freeform 282"/>
                  <p:cNvSpPr>
                    <a:spLocks/>
                  </p:cNvSpPr>
                  <p:nvPr/>
                </p:nvSpPr>
                <p:spPr bwMode="auto">
                  <a:xfrm>
                    <a:off x="3366" y="1726"/>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20" name="Freeform 283"/>
                  <p:cNvSpPr>
                    <a:spLocks/>
                  </p:cNvSpPr>
                  <p:nvPr/>
                </p:nvSpPr>
                <p:spPr bwMode="auto">
                  <a:xfrm>
                    <a:off x="3366" y="1756"/>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21" name="Freeform 284"/>
                  <p:cNvSpPr>
                    <a:spLocks/>
                  </p:cNvSpPr>
                  <p:nvPr/>
                </p:nvSpPr>
                <p:spPr bwMode="auto">
                  <a:xfrm>
                    <a:off x="3356" y="1720"/>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22" name="Freeform 285"/>
                  <p:cNvSpPr>
                    <a:spLocks/>
                  </p:cNvSpPr>
                  <p:nvPr/>
                </p:nvSpPr>
                <p:spPr bwMode="auto">
                  <a:xfrm>
                    <a:off x="3356" y="1720"/>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23" name="Freeform 286"/>
                  <p:cNvSpPr>
                    <a:spLocks/>
                  </p:cNvSpPr>
                  <p:nvPr/>
                </p:nvSpPr>
                <p:spPr bwMode="auto">
                  <a:xfrm>
                    <a:off x="3356" y="1750"/>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24" name="Freeform 287"/>
                  <p:cNvSpPr>
                    <a:spLocks/>
                  </p:cNvSpPr>
                  <p:nvPr/>
                </p:nvSpPr>
                <p:spPr bwMode="auto">
                  <a:xfrm>
                    <a:off x="3346" y="1714"/>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25" name="Freeform 288"/>
                  <p:cNvSpPr>
                    <a:spLocks/>
                  </p:cNvSpPr>
                  <p:nvPr/>
                </p:nvSpPr>
                <p:spPr bwMode="auto">
                  <a:xfrm>
                    <a:off x="3346" y="1714"/>
                    <a:ext cx="2" cy="32"/>
                  </a:xfrm>
                  <a:custGeom>
                    <a:avLst/>
                    <a:gdLst>
                      <a:gd name="T0" fmla="*/ 0 w 2"/>
                      <a:gd name="T1" fmla="*/ 32 h 32"/>
                      <a:gd name="T2" fmla="*/ 2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26" name="Freeform 289"/>
                  <p:cNvSpPr>
                    <a:spLocks/>
                  </p:cNvSpPr>
                  <p:nvPr/>
                </p:nvSpPr>
                <p:spPr bwMode="auto">
                  <a:xfrm>
                    <a:off x="3346" y="1744"/>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27" name="Freeform 290"/>
                  <p:cNvSpPr>
                    <a:spLocks/>
                  </p:cNvSpPr>
                  <p:nvPr/>
                </p:nvSpPr>
                <p:spPr bwMode="auto">
                  <a:xfrm>
                    <a:off x="3334" y="1708"/>
                    <a:ext cx="8" cy="36"/>
                  </a:xfrm>
                  <a:custGeom>
                    <a:avLst/>
                    <a:gdLst>
                      <a:gd name="T0" fmla="*/ 0 w 8"/>
                      <a:gd name="T1" fmla="*/ 30 h 36"/>
                      <a:gd name="T2" fmla="*/ 0 w 8"/>
                      <a:gd name="T3" fmla="*/ 0 h 36"/>
                      <a:gd name="T4" fmla="*/ 8 w 8"/>
                      <a:gd name="T5" fmla="*/ 4 h 36"/>
                      <a:gd name="T6" fmla="*/ 8 w 8"/>
                      <a:gd name="T7" fmla="*/ 36 h 36"/>
                      <a:gd name="T8" fmla="*/ 0 w 8"/>
                      <a:gd name="T9" fmla="*/ 30 h 36"/>
                    </a:gdLst>
                    <a:ahLst/>
                    <a:cxnLst>
                      <a:cxn ang="0">
                        <a:pos x="T0" y="T1"/>
                      </a:cxn>
                      <a:cxn ang="0">
                        <a:pos x="T2" y="T3"/>
                      </a:cxn>
                      <a:cxn ang="0">
                        <a:pos x="T4" y="T5"/>
                      </a:cxn>
                      <a:cxn ang="0">
                        <a:pos x="T6" y="T7"/>
                      </a:cxn>
                      <a:cxn ang="0">
                        <a:pos x="T8" y="T9"/>
                      </a:cxn>
                    </a:cxnLst>
                    <a:rect l="0" t="0" r="r" b="b"/>
                    <a:pathLst>
                      <a:path w="8" h="36">
                        <a:moveTo>
                          <a:pt x="0" y="30"/>
                        </a:moveTo>
                        <a:lnTo>
                          <a:pt x="0" y="0"/>
                        </a:lnTo>
                        <a:lnTo>
                          <a:pt x="8" y="4"/>
                        </a:lnTo>
                        <a:lnTo>
                          <a:pt x="8" y="36"/>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28" name="Rectangle 291"/>
                  <p:cNvSpPr>
                    <a:spLocks noChangeArrowheads="1"/>
                  </p:cNvSpPr>
                  <p:nvPr/>
                </p:nvSpPr>
                <p:spPr bwMode="auto">
                  <a:xfrm>
                    <a:off x="3334" y="1708"/>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29" name="Freeform 292"/>
                  <p:cNvSpPr>
                    <a:spLocks/>
                  </p:cNvSpPr>
                  <p:nvPr/>
                </p:nvSpPr>
                <p:spPr bwMode="auto">
                  <a:xfrm>
                    <a:off x="3334" y="1738"/>
                    <a:ext cx="8" cy="6"/>
                  </a:xfrm>
                  <a:custGeom>
                    <a:avLst/>
                    <a:gdLst>
                      <a:gd name="T0" fmla="*/ 8 w 8"/>
                      <a:gd name="T1" fmla="*/ 6 h 6"/>
                      <a:gd name="T2" fmla="*/ 8 w 8"/>
                      <a:gd name="T3" fmla="*/ 2 h 6"/>
                      <a:gd name="T4" fmla="*/ 2 w 8"/>
                      <a:gd name="T5" fmla="*/ 0 h 6"/>
                      <a:gd name="T6" fmla="*/ 0 w 8"/>
                      <a:gd name="T7" fmla="*/ 0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2"/>
                        </a:lnTo>
                        <a:lnTo>
                          <a:pt x="2" y="0"/>
                        </a:lnTo>
                        <a:lnTo>
                          <a:pt x="0" y="0"/>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30" name="Freeform 293"/>
                  <p:cNvSpPr>
                    <a:spLocks/>
                  </p:cNvSpPr>
                  <p:nvPr/>
                </p:nvSpPr>
                <p:spPr bwMode="auto">
                  <a:xfrm>
                    <a:off x="3324" y="1702"/>
                    <a:ext cx="6" cy="34"/>
                  </a:xfrm>
                  <a:custGeom>
                    <a:avLst/>
                    <a:gdLst>
                      <a:gd name="T0" fmla="*/ 0 w 6"/>
                      <a:gd name="T1" fmla="*/ 30 h 34"/>
                      <a:gd name="T2" fmla="*/ 0 w 6"/>
                      <a:gd name="T3" fmla="*/ 0 h 34"/>
                      <a:gd name="T4" fmla="*/ 6 w 6"/>
                      <a:gd name="T5" fmla="*/ 4 h 34"/>
                      <a:gd name="T6" fmla="*/ 6 w 6"/>
                      <a:gd name="T7" fmla="*/ 34 h 34"/>
                      <a:gd name="T8" fmla="*/ 0 w 6"/>
                      <a:gd name="T9" fmla="*/ 30 h 34"/>
                    </a:gdLst>
                    <a:ahLst/>
                    <a:cxnLst>
                      <a:cxn ang="0">
                        <a:pos x="T0" y="T1"/>
                      </a:cxn>
                      <a:cxn ang="0">
                        <a:pos x="T2" y="T3"/>
                      </a:cxn>
                      <a:cxn ang="0">
                        <a:pos x="T4" y="T5"/>
                      </a:cxn>
                      <a:cxn ang="0">
                        <a:pos x="T6" y="T7"/>
                      </a:cxn>
                      <a:cxn ang="0">
                        <a:pos x="T8" y="T9"/>
                      </a:cxn>
                    </a:cxnLst>
                    <a:rect l="0" t="0" r="r" b="b"/>
                    <a:pathLst>
                      <a:path w="6" h="34">
                        <a:moveTo>
                          <a:pt x="0" y="30"/>
                        </a:moveTo>
                        <a:lnTo>
                          <a:pt x="0" y="0"/>
                        </a:lnTo>
                        <a:lnTo>
                          <a:pt x="6" y="4"/>
                        </a:lnTo>
                        <a:lnTo>
                          <a:pt x="6"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31" name="Rectangle 294"/>
                  <p:cNvSpPr>
                    <a:spLocks noChangeArrowheads="1"/>
                  </p:cNvSpPr>
                  <p:nvPr/>
                </p:nvSpPr>
                <p:spPr bwMode="auto">
                  <a:xfrm>
                    <a:off x="3324" y="1702"/>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32" name="Freeform 295"/>
                  <p:cNvSpPr>
                    <a:spLocks/>
                  </p:cNvSpPr>
                  <p:nvPr/>
                </p:nvSpPr>
                <p:spPr bwMode="auto">
                  <a:xfrm>
                    <a:off x="3324" y="1732"/>
                    <a:ext cx="6" cy="4"/>
                  </a:xfrm>
                  <a:custGeom>
                    <a:avLst/>
                    <a:gdLst>
                      <a:gd name="T0" fmla="*/ 6 w 6"/>
                      <a:gd name="T1" fmla="*/ 4 h 4"/>
                      <a:gd name="T2" fmla="*/ 6 w 6"/>
                      <a:gd name="T3" fmla="*/ 2 h 4"/>
                      <a:gd name="T4" fmla="*/ 2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2"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33" name="Freeform 296"/>
                  <p:cNvSpPr>
                    <a:spLocks/>
                  </p:cNvSpPr>
                  <p:nvPr/>
                </p:nvSpPr>
                <p:spPr bwMode="auto">
                  <a:xfrm>
                    <a:off x="3162" y="1604"/>
                    <a:ext cx="16" cy="22"/>
                  </a:xfrm>
                  <a:custGeom>
                    <a:avLst/>
                    <a:gdLst>
                      <a:gd name="T0" fmla="*/ 16 w 16"/>
                      <a:gd name="T1" fmla="*/ 10 h 22"/>
                      <a:gd name="T2" fmla="*/ 16 w 16"/>
                      <a:gd name="T3" fmla="*/ 22 h 22"/>
                      <a:gd name="T4" fmla="*/ 0 w 16"/>
                      <a:gd name="T5" fmla="*/ 12 h 22"/>
                      <a:gd name="T6" fmla="*/ 0 w 16"/>
                      <a:gd name="T7" fmla="*/ 0 h 22"/>
                      <a:gd name="T8" fmla="*/ 16 w 16"/>
                      <a:gd name="T9" fmla="*/ 10 h 22"/>
                    </a:gdLst>
                    <a:ahLst/>
                    <a:cxnLst>
                      <a:cxn ang="0">
                        <a:pos x="T0" y="T1"/>
                      </a:cxn>
                      <a:cxn ang="0">
                        <a:pos x="T2" y="T3"/>
                      </a:cxn>
                      <a:cxn ang="0">
                        <a:pos x="T4" y="T5"/>
                      </a:cxn>
                      <a:cxn ang="0">
                        <a:pos x="T6" y="T7"/>
                      </a:cxn>
                      <a:cxn ang="0">
                        <a:pos x="T8" y="T9"/>
                      </a:cxn>
                    </a:cxnLst>
                    <a:rect l="0" t="0" r="r" b="b"/>
                    <a:pathLst>
                      <a:path w="16" h="22">
                        <a:moveTo>
                          <a:pt x="16" y="10"/>
                        </a:moveTo>
                        <a:lnTo>
                          <a:pt x="16" y="22"/>
                        </a:lnTo>
                        <a:lnTo>
                          <a:pt x="0" y="12"/>
                        </a:lnTo>
                        <a:lnTo>
                          <a:pt x="0" y="0"/>
                        </a:lnTo>
                        <a:lnTo>
                          <a:pt x="16"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34" name="Freeform 297"/>
                  <p:cNvSpPr>
                    <a:spLocks/>
                  </p:cNvSpPr>
                  <p:nvPr/>
                </p:nvSpPr>
                <p:spPr bwMode="auto">
                  <a:xfrm>
                    <a:off x="3176" y="1614"/>
                    <a:ext cx="2" cy="10"/>
                  </a:xfrm>
                  <a:custGeom>
                    <a:avLst/>
                    <a:gdLst>
                      <a:gd name="T0" fmla="*/ 0 w 2"/>
                      <a:gd name="T1" fmla="*/ 2 h 10"/>
                      <a:gd name="T2" fmla="*/ 2 w 2"/>
                      <a:gd name="T3" fmla="*/ 0 h 10"/>
                      <a:gd name="T4" fmla="*/ 2 w 2"/>
                      <a:gd name="T5" fmla="*/ 10 h 10"/>
                      <a:gd name="T6" fmla="*/ 0 w 2"/>
                      <a:gd name="T7" fmla="*/ 10 h 10"/>
                      <a:gd name="T8" fmla="*/ 0 w 2"/>
                      <a:gd name="T9" fmla="*/ 2 h 10"/>
                    </a:gdLst>
                    <a:ahLst/>
                    <a:cxnLst>
                      <a:cxn ang="0">
                        <a:pos x="T0" y="T1"/>
                      </a:cxn>
                      <a:cxn ang="0">
                        <a:pos x="T2" y="T3"/>
                      </a:cxn>
                      <a:cxn ang="0">
                        <a:pos x="T4" y="T5"/>
                      </a:cxn>
                      <a:cxn ang="0">
                        <a:pos x="T6" y="T7"/>
                      </a:cxn>
                      <a:cxn ang="0">
                        <a:pos x="T8" y="T9"/>
                      </a:cxn>
                    </a:cxnLst>
                    <a:rect l="0" t="0" r="r" b="b"/>
                    <a:pathLst>
                      <a:path w="2" h="10">
                        <a:moveTo>
                          <a:pt x="0" y="2"/>
                        </a:moveTo>
                        <a:lnTo>
                          <a:pt x="2" y="0"/>
                        </a:lnTo>
                        <a:lnTo>
                          <a:pt x="2" y="10"/>
                        </a:lnTo>
                        <a:lnTo>
                          <a:pt x="0" y="10"/>
                        </a:lnTo>
                        <a:lnTo>
                          <a:pt x="0" y="2"/>
                        </a:lnTo>
                        <a:close/>
                      </a:path>
                    </a:pathLst>
                  </a:custGeom>
                  <a:solidFill>
                    <a:srgbClr val="725A1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35" name="Freeform 298"/>
                  <p:cNvSpPr>
                    <a:spLocks/>
                  </p:cNvSpPr>
                  <p:nvPr/>
                </p:nvSpPr>
                <p:spPr bwMode="auto">
                  <a:xfrm>
                    <a:off x="3160" y="1604"/>
                    <a:ext cx="18" cy="12"/>
                  </a:xfrm>
                  <a:custGeom>
                    <a:avLst/>
                    <a:gdLst>
                      <a:gd name="T0" fmla="*/ 0 w 18"/>
                      <a:gd name="T1" fmla="*/ 2 h 12"/>
                      <a:gd name="T2" fmla="*/ 2 w 18"/>
                      <a:gd name="T3" fmla="*/ 0 h 12"/>
                      <a:gd name="T4" fmla="*/ 18 w 18"/>
                      <a:gd name="T5" fmla="*/ 10 h 12"/>
                      <a:gd name="T6" fmla="*/ 16 w 18"/>
                      <a:gd name="T7" fmla="*/ 12 h 12"/>
                      <a:gd name="T8" fmla="*/ 0 w 18"/>
                      <a:gd name="T9" fmla="*/ 2 h 12"/>
                    </a:gdLst>
                    <a:ahLst/>
                    <a:cxnLst>
                      <a:cxn ang="0">
                        <a:pos x="T0" y="T1"/>
                      </a:cxn>
                      <a:cxn ang="0">
                        <a:pos x="T2" y="T3"/>
                      </a:cxn>
                      <a:cxn ang="0">
                        <a:pos x="T4" y="T5"/>
                      </a:cxn>
                      <a:cxn ang="0">
                        <a:pos x="T6" y="T7"/>
                      </a:cxn>
                      <a:cxn ang="0">
                        <a:pos x="T8" y="T9"/>
                      </a:cxn>
                    </a:cxnLst>
                    <a:rect l="0" t="0" r="r" b="b"/>
                    <a:pathLst>
                      <a:path w="18" h="12">
                        <a:moveTo>
                          <a:pt x="0" y="2"/>
                        </a:moveTo>
                        <a:lnTo>
                          <a:pt x="2" y="0"/>
                        </a:lnTo>
                        <a:lnTo>
                          <a:pt x="18" y="10"/>
                        </a:lnTo>
                        <a:lnTo>
                          <a:pt x="16" y="12"/>
                        </a:lnTo>
                        <a:lnTo>
                          <a:pt x="0" y="2"/>
                        </a:lnTo>
                        <a:close/>
                      </a:path>
                    </a:pathLst>
                  </a:custGeom>
                  <a:solidFill>
                    <a:srgbClr val="E1B1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36" name="Freeform 299"/>
                  <p:cNvSpPr>
                    <a:spLocks/>
                  </p:cNvSpPr>
                  <p:nvPr/>
                </p:nvSpPr>
                <p:spPr bwMode="auto">
                  <a:xfrm>
                    <a:off x="3160" y="1606"/>
                    <a:ext cx="16" cy="18"/>
                  </a:xfrm>
                  <a:custGeom>
                    <a:avLst/>
                    <a:gdLst>
                      <a:gd name="T0" fmla="*/ 16 w 16"/>
                      <a:gd name="T1" fmla="*/ 10 h 18"/>
                      <a:gd name="T2" fmla="*/ 16 w 16"/>
                      <a:gd name="T3" fmla="*/ 18 h 18"/>
                      <a:gd name="T4" fmla="*/ 0 w 16"/>
                      <a:gd name="T5" fmla="*/ 10 h 18"/>
                      <a:gd name="T6" fmla="*/ 0 w 16"/>
                      <a:gd name="T7" fmla="*/ 0 h 18"/>
                      <a:gd name="T8" fmla="*/ 16 w 16"/>
                      <a:gd name="T9" fmla="*/ 10 h 18"/>
                    </a:gdLst>
                    <a:ahLst/>
                    <a:cxnLst>
                      <a:cxn ang="0">
                        <a:pos x="T0" y="T1"/>
                      </a:cxn>
                      <a:cxn ang="0">
                        <a:pos x="T2" y="T3"/>
                      </a:cxn>
                      <a:cxn ang="0">
                        <a:pos x="T4" y="T5"/>
                      </a:cxn>
                      <a:cxn ang="0">
                        <a:pos x="T6" y="T7"/>
                      </a:cxn>
                      <a:cxn ang="0">
                        <a:pos x="T8" y="T9"/>
                      </a:cxn>
                    </a:cxnLst>
                    <a:rect l="0" t="0" r="r" b="b"/>
                    <a:pathLst>
                      <a:path w="16" h="18">
                        <a:moveTo>
                          <a:pt x="16" y="10"/>
                        </a:moveTo>
                        <a:lnTo>
                          <a:pt x="16" y="18"/>
                        </a:lnTo>
                        <a:lnTo>
                          <a:pt x="0" y="10"/>
                        </a:lnTo>
                        <a:lnTo>
                          <a:pt x="0" y="0"/>
                        </a:lnTo>
                        <a:lnTo>
                          <a:pt x="16" y="10"/>
                        </a:lnTo>
                        <a:close/>
                      </a:path>
                    </a:pathLst>
                  </a:custGeom>
                  <a:solidFill>
                    <a:srgbClr val="E1B1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37" name="Freeform 300"/>
                  <p:cNvSpPr>
                    <a:spLocks/>
                  </p:cNvSpPr>
                  <p:nvPr/>
                </p:nvSpPr>
                <p:spPr bwMode="auto">
                  <a:xfrm>
                    <a:off x="3456" y="1510"/>
                    <a:ext cx="340" cy="242"/>
                  </a:xfrm>
                  <a:custGeom>
                    <a:avLst/>
                    <a:gdLst>
                      <a:gd name="T0" fmla="*/ 0 w 340"/>
                      <a:gd name="T1" fmla="*/ 198 h 242"/>
                      <a:gd name="T2" fmla="*/ 340 w 340"/>
                      <a:gd name="T3" fmla="*/ 0 h 242"/>
                      <a:gd name="T4" fmla="*/ 340 w 340"/>
                      <a:gd name="T5" fmla="*/ 46 h 242"/>
                      <a:gd name="T6" fmla="*/ 0 w 340"/>
                      <a:gd name="T7" fmla="*/ 242 h 242"/>
                      <a:gd name="T8" fmla="*/ 0 w 340"/>
                      <a:gd name="T9" fmla="*/ 198 h 242"/>
                    </a:gdLst>
                    <a:ahLst/>
                    <a:cxnLst>
                      <a:cxn ang="0">
                        <a:pos x="T0" y="T1"/>
                      </a:cxn>
                      <a:cxn ang="0">
                        <a:pos x="T2" y="T3"/>
                      </a:cxn>
                      <a:cxn ang="0">
                        <a:pos x="T4" y="T5"/>
                      </a:cxn>
                      <a:cxn ang="0">
                        <a:pos x="T6" y="T7"/>
                      </a:cxn>
                      <a:cxn ang="0">
                        <a:pos x="T8" y="T9"/>
                      </a:cxn>
                    </a:cxnLst>
                    <a:rect l="0" t="0" r="r" b="b"/>
                    <a:pathLst>
                      <a:path w="340" h="242">
                        <a:moveTo>
                          <a:pt x="0" y="198"/>
                        </a:moveTo>
                        <a:lnTo>
                          <a:pt x="340" y="0"/>
                        </a:lnTo>
                        <a:lnTo>
                          <a:pt x="340" y="46"/>
                        </a:lnTo>
                        <a:lnTo>
                          <a:pt x="0" y="242"/>
                        </a:lnTo>
                        <a:lnTo>
                          <a:pt x="0" y="1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38" name="Freeform 301"/>
                  <p:cNvSpPr>
                    <a:spLocks/>
                  </p:cNvSpPr>
                  <p:nvPr/>
                </p:nvSpPr>
                <p:spPr bwMode="auto">
                  <a:xfrm>
                    <a:off x="3160" y="1338"/>
                    <a:ext cx="636" cy="370"/>
                  </a:xfrm>
                  <a:custGeom>
                    <a:avLst/>
                    <a:gdLst>
                      <a:gd name="T0" fmla="*/ 0 w 636"/>
                      <a:gd name="T1" fmla="*/ 198 h 370"/>
                      <a:gd name="T2" fmla="*/ 338 w 636"/>
                      <a:gd name="T3" fmla="*/ 0 h 370"/>
                      <a:gd name="T4" fmla="*/ 636 w 636"/>
                      <a:gd name="T5" fmla="*/ 172 h 370"/>
                      <a:gd name="T6" fmla="*/ 296 w 636"/>
                      <a:gd name="T7" fmla="*/ 370 h 370"/>
                      <a:gd name="T8" fmla="*/ 0 w 636"/>
                      <a:gd name="T9" fmla="*/ 198 h 370"/>
                    </a:gdLst>
                    <a:ahLst/>
                    <a:cxnLst>
                      <a:cxn ang="0">
                        <a:pos x="T0" y="T1"/>
                      </a:cxn>
                      <a:cxn ang="0">
                        <a:pos x="T2" y="T3"/>
                      </a:cxn>
                      <a:cxn ang="0">
                        <a:pos x="T4" y="T5"/>
                      </a:cxn>
                      <a:cxn ang="0">
                        <a:pos x="T6" y="T7"/>
                      </a:cxn>
                      <a:cxn ang="0">
                        <a:pos x="T8" y="T9"/>
                      </a:cxn>
                    </a:cxnLst>
                    <a:rect l="0" t="0" r="r" b="b"/>
                    <a:pathLst>
                      <a:path w="636" h="370">
                        <a:moveTo>
                          <a:pt x="0" y="198"/>
                        </a:moveTo>
                        <a:lnTo>
                          <a:pt x="338" y="0"/>
                        </a:lnTo>
                        <a:lnTo>
                          <a:pt x="636" y="172"/>
                        </a:lnTo>
                        <a:lnTo>
                          <a:pt x="296" y="370"/>
                        </a:lnTo>
                        <a:lnTo>
                          <a:pt x="0" y="198"/>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39" name="Freeform 302"/>
                  <p:cNvSpPr>
                    <a:spLocks/>
                  </p:cNvSpPr>
                  <p:nvPr/>
                </p:nvSpPr>
                <p:spPr bwMode="auto">
                  <a:xfrm>
                    <a:off x="3160" y="1536"/>
                    <a:ext cx="296" cy="216"/>
                  </a:xfrm>
                  <a:custGeom>
                    <a:avLst/>
                    <a:gdLst>
                      <a:gd name="T0" fmla="*/ 296 w 296"/>
                      <a:gd name="T1" fmla="*/ 172 h 216"/>
                      <a:gd name="T2" fmla="*/ 296 w 296"/>
                      <a:gd name="T3" fmla="*/ 216 h 216"/>
                      <a:gd name="T4" fmla="*/ 0 w 296"/>
                      <a:gd name="T5" fmla="*/ 44 h 216"/>
                      <a:gd name="T6" fmla="*/ 0 w 296"/>
                      <a:gd name="T7" fmla="*/ 0 h 216"/>
                      <a:gd name="T8" fmla="*/ 296 w 296"/>
                      <a:gd name="T9" fmla="*/ 172 h 216"/>
                    </a:gdLst>
                    <a:ahLst/>
                    <a:cxnLst>
                      <a:cxn ang="0">
                        <a:pos x="T0" y="T1"/>
                      </a:cxn>
                      <a:cxn ang="0">
                        <a:pos x="T2" y="T3"/>
                      </a:cxn>
                      <a:cxn ang="0">
                        <a:pos x="T4" y="T5"/>
                      </a:cxn>
                      <a:cxn ang="0">
                        <a:pos x="T6" y="T7"/>
                      </a:cxn>
                      <a:cxn ang="0">
                        <a:pos x="T8" y="T9"/>
                      </a:cxn>
                    </a:cxnLst>
                    <a:rect l="0" t="0" r="r" b="b"/>
                    <a:pathLst>
                      <a:path w="296" h="216">
                        <a:moveTo>
                          <a:pt x="296" y="172"/>
                        </a:moveTo>
                        <a:lnTo>
                          <a:pt x="296" y="216"/>
                        </a:lnTo>
                        <a:lnTo>
                          <a:pt x="0" y="44"/>
                        </a:lnTo>
                        <a:lnTo>
                          <a:pt x="0" y="0"/>
                        </a:lnTo>
                        <a:lnTo>
                          <a:pt x="296" y="172"/>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40" name="Freeform 303"/>
                  <p:cNvSpPr>
                    <a:spLocks/>
                  </p:cNvSpPr>
                  <p:nvPr/>
                </p:nvSpPr>
                <p:spPr bwMode="auto">
                  <a:xfrm>
                    <a:off x="3180" y="1556"/>
                    <a:ext cx="100" cy="72"/>
                  </a:xfrm>
                  <a:custGeom>
                    <a:avLst/>
                    <a:gdLst>
                      <a:gd name="T0" fmla="*/ 0 w 100"/>
                      <a:gd name="T1" fmla="*/ 14 h 72"/>
                      <a:gd name="T2" fmla="*/ 0 w 100"/>
                      <a:gd name="T3" fmla="*/ 0 h 72"/>
                      <a:gd name="T4" fmla="*/ 100 w 100"/>
                      <a:gd name="T5" fmla="*/ 56 h 72"/>
                      <a:gd name="T6" fmla="*/ 100 w 100"/>
                      <a:gd name="T7" fmla="*/ 72 h 72"/>
                      <a:gd name="T8" fmla="*/ 0 w 100"/>
                      <a:gd name="T9" fmla="*/ 14 h 72"/>
                    </a:gdLst>
                    <a:ahLst/>
                    <a:cxnLst>
                      <a:cxn ang="0">
                        <a:pos x="T0" y="T1"/>
                      </a:cxn>
                      <a:cxn ang="0">
                        <a:pos x="T2" y="T3"/>
                      </a:cxn>
                      <a:cxn ang="0">
                        <a:pos x="T4" y="T5"/>
                      </a:cxn>
                      <a:cxn ang="0">
                        <a:pos x="T6" y="T7"/>
                      </a:cxn>
                      <a:cxn ang="0">
                        <a:pos x="T8" y="T9"/>
                      </a:cxn>
                    </a:cxnLst>
                    <a:rect l="0" t="0" r="r" b="b"/>
                    <a:pathLst>
                      <a:path w="100" h="72">
                        <a:moveTo>
                          <a:pt x="0" y="14"/>
                        </a:moveTo>
                        <a:lnTo>
                          <a:pt x="0" y="0"/>
                        </a:lnTo>
                        <a:lnTo>
                          <a:pt x="100" y="56"/>
                        </a:lnTo>
                        <a:lnTo>
                          <a:pt x="100" y="72"/>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41" name="Rectangle 304"/>
                  <p:cNvSpPr>
                    <a:spLocks noChangeArrowheads="1"/>
                  </p:cNvSpPr>
                  <p:nvPr/>
                </p:nvSpPr>
                <p:spPr bwMode="auto">
                  <a:xfrm>
                    <a:off x="3180" y="1556"/>
                    <a:ext cx="2" cy="1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42" name="Freeform 305"/>
                  <p:cNvSpPr>
                    <a:spLocks/>
                  </p:cNvSpPr>
                  <p:nvPr/>
                </p:nvSpPr>
                <p:spPr bwMode="auto">
                  <a:xfrm>
                    <a:off x="3180" y="1570"/>
                    <a:ext cx="100" cy="58"/>
                  </a:xfrm>
                  <a:custGeom>
                    <a:avLst/>
                    <a:gdLst>
                      <a:gd name="T0" fmla="*/ 100 w 100"/>
                      <a:gd name="T1" fmla="*/ 58 h 58"/>
                      <a:gd name="T2" fmla="*/ 100 w 100"/>
                      <a:gd name="T3" fmla="*/ 56 h 58"/>
                      <a:gd name="T4" fmla="*/ 2 w 100"/>
                      <a:gd name="T5" fmla="*/ 0 h 58"/>
                      <a:gd name="T6" fmla="*/ 0 w 100"/>
                      <a:gd name="T7" fmla="*/ 0 h 58"/>
                      <a:gd name="T8" fmla="*/ 100 w 100"/>
                      <a:gd name="T9" fmla="*/ 58 h 58"/>
                    </a:gdLst>
                    <a:ahLst/>
                    <a:cxnLst>
                      <a:cxn ang="0">
                        <a:pos x="T0" y="T1"/>
                      </a:cxn>
                      <a:cxn ang="0">
                        <a:pos x="T2" y="T3"/>
                      </a:cxn>
                      <a:cxn ang="0">
                        <a:pos x="T4" y="T5"/>
                      </a:cxn>
                      <a:cxn ang="0">
                        <a:pos x="T6" y="T7"/>
                      </a:cxn>
                      <a:cxn ang="0">
                        <a:pos x="T8" y="T9"/>
                      </a:cxn>
                    </a:cxnLst>
                    <a:rect l="0" t="0" r="r" b="b"/>
                    <a:pathLst>
                      <a:path w="100" h="58">
                        <a:moveTo>
                          <a:pt x="100" y="58"/>
                        </a:moveTo>
                        <a:lnTo>
                          <a:pt x="100" y="56"/>
                        </a:lnTo>
                        <a:lnTo>
                          <a:pt x="2" y="0"/>
                        </a:lnTo>
                        <a:lnTo>
                          <a:pt x="0" y="0"/>
                        </a:lnTo>
                        <a:lnTo>
                          <a:pt x="100" y="58"/>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43" name="Freeform 306"/>
                  <p:cNvSpPr>
                    <a:spLocks/>
                  </p:cNvSpPr>
                  <p:nvPr/>
                </p:nvSpPr>
                <p:spPr bwMode="auto">
                  <a:xfrm>
                    <a:off x="3442" y="1706"/>
                    <a:ext cx="8" cy="36"/>
                  </a:xfrm>
                  <a:custGeom>
                    <a:avLst/>
                    <a:gdLst>
                      <a:gd name="T0" fmla="*/ 0 w 8"/>
                      <a:gd name="T1" fmla="*/ 32 h 36"/>
                      <a:gd name="T2" fmla="*/ 0 w 8"/>
                      <a:gd name="T3" fmla="*/ 0 h 36"/>
                      <a:gd name="T4" fmla="*/ 8 w 8"/>
                      <a:gd name="T5" fmla="*/ 6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6"/>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44" name="Freeform 307"/>
                  <p:cNvSpPr>
                    <a:spLocks/>
                  </p:cNvSpPr>
                  <p:nvPr/>
                </p:nvSpPr>
                <p:spPr bwMode="auto">
                  <a:xfrm>
                    <a:off x="3442" y="1706"/>
                    <a:ext cx="2" cy="32"/>
                  </a:xfrm>
                  <a:custGeom>
                    <a:avLst/>
                    <a:gdLst>
                      <a:gd name="T0" fmla="*/ 0 w 2"/>
                      <a:gd name="T1" fmla="*/ 32 h 32"/>
                      <a:gd name="T2" fmla="*/ 2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45" name="Freeform 308"/>
                  <p:cNvSpPr>
                    <a:spLocks/>
                  </p:cNvSpPr>
                  <p:nvPr/>
                </p:nvSpPr>
                <p:spPr bwMode="auto">
                  <a:xfrm>
                    <a:off x="3442" y="1738"/>
                    <a:ext cx="8" cy="4"/>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46" name="Freeform 309"/>
                  <p:cNvSpPr>
                    <a:spLocks/>
                  </p:cNvSpPr>
                  <p:nvPr/>
                </p:nvSpPr>
                <p:spPr bwMode="auto">
                  <a:xfrm>
                    <a:off x="3432" y="1700"/>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47" name="Freeform 310"/>
                  <p:cNvSpPr>
                    <a:spLocks/>
                  </p:cNvSpPr>
                  <p:nvPr/>
                </p:nvSpPr>
                <p:spPr bwMode="auto">
                  <a:xfrm>
                    <a:off x="3432" y="1700"/>
                    <a:ext cx="2" cy="32"/>
                  </a:xfrm>
                  <a:custGeom>
                    <a:avLst/>
                    <a:gdLst>
                      <a:gd name="T0" fmla="*/ 0 w 2"/>
                      <a:gd name="T1" fmla="*/ 32 h 32"/>
                      <a:gd name="T2" fmla="*/ 2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48" name="Freeform 311"/>
                  <p:cNvSpPr>
                    <a:spLocks/>
                  </p:cNvSpPr>
                  <p:nvPr/>
                </p:nvSpPr>
                <p:spPr bwMode="auto">
                  <a:xfrm>
                    <a:off x="3432" y="1732"/>
                    <a:ext cx="6" cy="4"/>
                  </a:xfrm>
                  <a:custGeom>
                    <a:avLst/>
                    <a:gdLst>
                      <a:gd name="T0" fmla="*/ 6 w 6"/>
                      <a:gd name="T1" fmla="*/ 4 h 4"/>
                      <a:gd name="T2" fmla="*/ 6 w 6"/>
                      <a:gd name="T3" fmla="*/ 2 h 4"/>
                      <a:gd name="T4" fmla="*/ 2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2"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49" name="Freeform 312"/>
                  <p:cNvSpPr>
                    <a:spLocks/>
                  </p:cNvSpPr>
                  <p:nvPr/>
                </p:nvSpPr>
                <p:spPr bwMode="auto">
                  <a:xfrm>
                    <a:off x="3420" y="1694"/>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50" name="Freeform 313"/>
                  <p:cNvSpPr>
                    <a:spLocks/>
                  </p:cNvSpPr>
                  <p:nvPr/>
                </p:nvSpPr>
                <p:spPr bwMode="auto">
                  <a:xfrm>
                    <a:off x="3420" y="1694"/>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51" name="Freeform 314"/>
                  <p:cNvSpPr>
                    <a:spLocks/>
                  </p:cNvSpPr>
                  <p:nvPr/>
                </p:nvSpPr>
                <p:spPr bwMode="auto">
                  <a:xfrm>
                    <a:off x="3420" y="1724"/>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52" name="Freeform 315"/>
                  <p:cNvSpPr>
                    <a:spLocks/>
                  </p:cNvSpPr>
                  <p:nvPr/>
                </p:nvSpPr>
                <p:spPr bwMode="auto">
                  <a:xfrm>
                    <a:off x="3410" y="1688"/>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53" name="Freeform 316"/>
                  <p:cNvSpPr>
                    <a:spLocks/>
                  </p:cNvSpPr>
                  <p:nvPr/>
                </p:nvSpPr>
                <p:spPr bwMode="auto">
                  <a:xfrm>
                    <a:off x="3410" y="1688"/>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54" name="Freeform 317"/>
                  <p:cNvSpPr>
                    <a:spLocks/>
                  </p:cNvSpPr>
                  <p:nvPr/>
                </p:nvSpPr>
                <p:spPr bwMode="auto">
                  <a:xfrm>
                    <a:off x="3410" y="1718"/>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55" name="Freeform 318"/>
                  <p:cNvSpPr>
                    <a:spLocks/>
                  </p:cNvSpPr>
                  <p:nvPr/>
                </p:nvSpPr>
                <p:spPr bwMode="auto">
                  <a:xfrm>
                    <a:off x="3400" y="1682"/>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56" name="Freeform 319"/>
                  <p:cNvSpPr>
                    <a:spLocks/>
                  </p:cNvSpPr>
                  <p:nvPr/>
                </p:nvSpPr>
                <p:spPr bwMode="auto">
                  <a:xfrm>
                    <a:off x="3400" y="1682"/>
                    <a:ext cx="2" cy="32"/>
                  </a:xfrm>
                  <a:custGeom>
                    <a:avLst/>
                    <a:gdLst>
                      <a:gd name="T0" fmla="*/ 0 w 2"/>
                      <a:gd name="T1" fmla="*/ 32 h 32"/>
                      <a:gd name="T2" fmla="*/ 0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0"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57" name="Freeform 320"/>
                  <p:cNvSpPr>
                    <a:spLocks/>
                  </p:cNvSpPr>
                  <p:nvPr/>
                </p:nvSpPr>
                <p:spPr bwMode="auto">
                  <a:xfrm>
                    <a:off x="3400" y="1712"/>
                    <a:ext cx="6" cy="6"/>
                  </a:xfrm>
                  <a:custGeom>
                    <a:avLst/>
                    <a:gdLst>
                      <a:gd name="T0" fmla="*/ 6 w 6"/>
                      <a:gd name="T1" fmla="*/ 6 h 6"/>
                      <a:gd name="T2" fmla="*/ 6 w 6"/>
                      <a:gd name="T3" fmla="*/ 4 h 6"/>
                      <a:gd name="T4" fmla="*/ 0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0"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58" name="Freeform 321"/>
                  <p:cNvSpPr>
                    <a:spLocks/>
                  </p:cNvSpPr>
                  <p:nvPr/>
                </p:nvSpPr>
                <p:spPr bwMode="auto">
                  <a:xfrm>
                    <a:off x="3388" y="1676"/>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59" name="Freeform 322"/>
                  <p:cNvSpPr>
                    <a:spLocks/>
                  </p:cNvSpPr>
                  <p:nvPr/>
                </p:nvSpPr>
                <p:spPr bwMode="auto">
                  <a:xfrm>
                    <a:off x="3388" y="1676"/>
                    <a:ext cx="2" cy="32"/>
                  </a:xfrm>
                  <a:custGeom>
                    <a:avLst/>
                    <a:gdLst>
                      <a:gd name="T0" fmla="*/ 0 w 2"/>
                      <a:gd name="T1" fmla="*/ 32 h 32"/>
                      <a:gd name="T2" fmla="*/ 2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60" name="Freeform 323"/>
                  <p:cNvSpPr>
                    <a:spLocks/>
                  </p:cNvSpPr>
                  <p:nvPr/>
                </p:nvSpPr>
                <p:spPr bwMode="auto">
                  <a:xfrm>
                    <a:off x="3388" y="1706"/>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61" name="Freeform 324"/>
                  <p:cNvSpPr>
                    <a:spLocks/>
                  </p:cNvSpPr>
                  <p:nvPr/>
                </p:nvSpPr>
                <p:spPr bwMode="auto">
                  <a:xfrm>
                    <a:off x="3378" y="1670"/>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62" name="Freeform 325"/>
                  <p:cNvSpPr>
                    <a:spLocks/>
                  </p:cNvSpPr>
                  <p:nvPr/>
                </p:nvSpPr>
                <p:spPr bwMode="auto">
                  <a:xfrm>
                    <a:off x="3378" y="1670"/>
                    <a:ext cx="2" cy="32"/>
                  </a:xfrm>
                  <a:custGeom>
                    <a:avLst/>
                    <a:gdLst>
                      <a:gd name="T0" fmla="*/ 0 w 2"/>
                      <a:gd name="T1" fmla="*/ 32 h 32"/>
                      <a:gd name="T2" fmla="*/ 2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63" name="Freeform 326"/>
                  <p:cNvSpPr>
                    <a:spLocks/>
                  </p:cNvSpPr>
                  <p:nvPr/>
                </p:nvSpPr>
                <p:spPr bwMode="auto">
                  <a:xfrm>
                    <a:off x="3378" y="1700"/>
                    <a:ext cx="6" cy="6"/>
                  </a:xfrm>
                  <a:custGeom>
                    <a:avLst/>
                    <a:gdLst>
                      <a:gd name="T0" fmla="*/ 6 w 6"/>
                      <a:gd name="T1" fmla="*/ 6 h 6"/>
                      <a:gd name="T2" fmla="*/ 6 w 6"/>
                      <a:gd name="T3" fmla="*/ 2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2"/>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64" name="Freeform 327"/>
                  <p:cNvSpPr>
                    <a:spLocks/>
                  </p:cNvSpPr>
                  <p:nvPr/>
                </p:nvSpPr>
                <p:spPr bwMode="auto">
                  <a:xfrm>
                    <a:off x="3366" y="1664"/>
                    <a:ext cx="8" cy="36"/>
                  </a:xfrm>
                  <a:custGeom>
                    <a:avLst/>
                    <a:gdLst>
                      <a:gd name="T0" fmla="*/ 0 w 8"/>
                      <a:gd name="T1" fmla="*/ 30 h 36"/>
                      <a:gd name="T2" fmla="*/ 0 w 8"/>
                      <a:gd name="T3" fmla="*/ 0 h 36"/>
                      <a:gd name="T4" fmla="*/ 8 w 8"/>
                      <a:gd name="T5" fmla="*/ 4 h 36"/>
                      <a:gd name="T6" fmla="*/ 8 w 8"/>
                      <a:gd name="T7" fmla="*/ 36 h 36"/>
                      <a:gd name="T8" fmla="*/ 0 w 8"/>
                      <a:gd name="T9" fmla="*/ 30 h 36"/>
                    </a:gdLst>
                    <a:ahLst/>
                    <a:cxnLst>
                      <a:cxn ang="0">
                        <a:pos x="T0" y="T1"/>
                      </a:cxn>
                      <a:cxn ang="0">
                        <a:pos x="T2" y="T3"/>
                      </a:cxn>
                      <a:cxn ang="0">
                        <a:pos x="T4" y="T5"/>
                      </a:cxn>
                      <a:cxn ang="0">
                        <a:pos x="T6" y="T7"/>
                      </a:cxn>
                      <a:cxn ang="0">
                        <a:pos x="T8" y="T9"/>
                      </a:cxn>
                    </a:cxnLst>
                    <a:rect l="0" t="0" r="r" b="b"/>
                    <a:pathLst>
                      <a:path w="8" h="36">
                        <a:moveTo>
                          <a:pt x="0" y="30"/>
                        </a:moveTo>
                        <a:lnTo>
                          <a:pt x="0" y="0"/>
                        </a:lnTo>
                        <a:lnTo>
                          <a:pt x="8" y="4"/>
                        </a:lnTo>
                        <a:lnTo>
                          <a:pt x="8" y="36"/>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65" name="Rectangle 328"/>
                  <p:cNvSpPr>
                    <a:spLocks noChangeArrowheads="1"/>
                  </p:cNvSpPr>
                  <p:nvPr/>
                </p:nvSpPr>
                <p:spPr bwMode="auto">
                  <a:xfrm>
                    <a:off x="3366" y="1664"/>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66" name="Freeform 329"/>
                  <p:cNvSpPr>
                    <a:spLocks/>
                  </p:cNvSpPr>
                  <p:nvPr/>
                </p:nvSpPr>
                <p:spPr bwMode="auto">
                  <a:xfrm>
                    <a:off x="3366" y="1694"/>
                    <a:ext cx="8" cy="6"/>
                  </a:xfrm>
                  <a:custGeom>
                    <a:avLst/>
                    <a:gdLst>
                      <a:gd name="T0" fmla="*/ 8 w 8"/>
                      <a:gd name="T1" fmla="*/ 6 h 6"/>
                      <a:gd name="T2" fmla="*/ 8 w 8"/>
                      <a:gd name="T3" fmla="*/ 2 h 6"/>
                      <a:gd name="T4" fmla="*/ 2 w 8"/>
                      <a:gd name="T5" fmla="*/ 0 h 6"/>
                      <a:gd name="T6" fmla="*/ 0 w 8"/>
                      <a:gd name="T7" fmla="*/ 0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2"/>
                        </a:lnTo>
                        <a:lnTo>
                          <a:pt x="2" y="0"/>
                        </a:lnTo>
                        <a:lnTo>
                          <a:pt x="0" y="0"/>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67" name="Freeform 330"/>
                  <p:cNvSpPr>
                    <a:spLocks/>
                  </p:cNvSpPr>
                  <p:nvPr/>
                </p:nvSpPr>
                <p:spPr bwMode="auto">
                  <a:xfrm>
                    <a:off x="3356" y="1658"/>
                    <a:ext cx="6" cy="34"/>
                  </a:xfrm>
                  <a:custGeom>
                    <a:avLst/>
                    <a:gdLst>
                      <a:gd name="T0" fmla="*/ 0 w 6"/>
                      <a:gd name="T1" fmla="*/ 30 h 34"/>
                      <a:gd name="T2" fmla="*/ 0 w 6"/>
                      <a:gd name="T3" fmla="*/ 0 h 34"/>
                      <a:gd name="T4" fmla="*/ 6 w 6"/>
                      <a:gd name="T5" fmla="*/ 4 h 34"/>
                      <a:gd name="T6" fmla="*/ 6 w 6"/>
                      <a:gd name="T7" fmla="*/ 34 h 34"/>
                      <a:gd name="T8" fmla="*/ 0 w 6"/>
                      <a:gd name="T9" fmla="*/ 30 h 34"/>
                    </a:gdLst>
                    <a:ahLst/>
                    <a:cxnLst>
                      <a:cxn ang="0">
                        <a:pos x="T0" y="T1"/>
                      </a:cxn>
                      <a:cxn ang="0">
                        <a:pos x="T2" y="T3"/>
                      </a:cxn>
                      <a:cxn ang="0">
                        <a:pos x="T4" y="T5"/>
                      </a:cxn>
                      <a:cxn ang="0">
                        <a:pos x="T6" y="T7"/>
                      </a:cxn>
                      <a:cxn ang="0">
                        <a:pos x="T8" y="T9"/>
                      </a:cxn>
                    </a:cxnLst>
                    <a:rect l="0" t="0" r="r" b="b"/>
                    <a:pathLst>
                      <a:path w="6" h="34">
                        <a:moveTo>
                          <a:pt x="0" y="30"/>
                        </a:moveTo>
                        <a:lnTo>
                          <a:pt x="0" y="0"/>
                        </a:lnTo>
                        <a:lnTo>
                          <a:pt x="6" y="4"/>
                        </a:lnTo>
                        <a:lnTo>
                          <a:pt x="6"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68" name="Rectangle 331"/>
                  <p:cNvSpPr>
                    <a:spLocks noChangeArrowheads="1"/>
                  </p:cNvSpPr>
                  <p:nvPr/>
                </p:nvSpPr>
                <p:spPr bwMode="auto">
                  <a:xfrm>
                    <a:off x="3356" y="1658"/>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69" name="Freeform 332"/>
                  <p:cNvSpPr>
                    <a:spLocks/>
                  </p:cNvSpPr>
                  <p:nvPr/>
                </p:nvSpPr>
                <p:spPr bwMode="auto">
                  <a:xfrm>
                    <a:off x="3356" y="1688"/>
                    <a:ext cx="6" cy="4"/>
                  </a:xfrm>
                  <a:custGeom>
                    <a:avLst/>
                    <a:gdLst>
                      <a:gd name="T0" fmla="*/ 6 w 6"/>
                      <a:gd name="T1" fmla="*/ 4 h 4"/>
                      <a:gd name="T2" fmla="*/ 6 w 6"/>
                      <a:gd name="T3" fmla="*/ 2 h 4"/>
                      <a:gd name="T4" fmla="*/ 2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2"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70" name="Freeform 333"/>
                  <p:cNvSpPr>
                    <a:spLocks/>
                  </p:cNvSpPr>
                  <p:nvPr/>
                </p:nvSpPr>
                <p:spPr bwMode="auto">
                  <a:xfrm>
                    <a:off x="3346" y="1650"/>
                    <a:ext cx="6" cy="36"/>
                  </a:xfrm>
                  <a:custGeom>
                    <a:avLst/>
                    <a:gdLst>
                      <a:gd name="T0" fmla="*/ 0 w 6"/>
                      <a:gd name="T1" fmla="*/ 32 h 36"/>
                      <a:gd name="T2" fmla="*/ 0 w 6"/>
                      <a:gd name="T3" fmla="*/ 0 h 36"/>
                      <a:gd name="T4" fmla="*/ 6 w 6"/>
                      <a:gd name="T5" fmla="*/ 6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6"/>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71" name="Freeform 334"/>
                  <p:cNvSpPr>
                    <a:spLocks/>
                  </p:cNvSpPr>
                  <p:nvPr/>
                </p:nvSpPr>
                <p:spPr bwMode="auto">
                  <a:xfrm>
                    <a:off x="3346" y="1650"/>
                    <a:ext cx="2" cy="32"/>
                  </a:xfrm>
                  <a:custGeom>
                    <a:avLst/>
                    <a:gdLst>
                      <a:gd name="T0" fmla="*/ 0 w 2"/>
                      <a:gd name="T1" fmla="*/ 32 h 32"/>
                      <a:gd name="T2" fmla="*/ 2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72" name="Freeform 335"/>
                  <p:cNvSpPr>
                    <a:spLocks/>
                  </p:cNvSpPr>
                  <p:nvPr/>
                </p:nvSpPr>
                <p:spPr bwMode="auto">
                  <a:xfrm>
                    <a:off x="3346" y="1682"/>
                    <a:ext cx="6" cy="4"/>
                  </a:xfrm>
                  <a:custGeom>
                    <a:avLst/>
                    <a:gdLst>
                      <a:gd name="T0" fmla="*/ 6 w 6"/>
                      <a:gd name="T1" fmla="*/ 4 h 4"/>
                      <a:gd name="T2" fmla="*/ 6 w 6"/>
                      <a:gd name="T3" fmla="*/ 2 h 4"/>
                      <a:gd name="T4" fmla="*/ 2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2"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73" name="Freeform 336"/>
                  <p:cNvSpPr>
                    <a:spLocks/>
                  </p:cNvSpPr>
                  <p:nvPr/>
                </p:nvSpPr>
                <p:spPr bwMode="auto">
                  <a:xfrm>
                    <a:off x="3334" y="1644"/>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74" name="Freeform 337"/>
                  <p:cNvSpPr>
                    <a:spLocks/>
                  </p:cNvSpPr>
                  <p:nvPr/>
                </p:nvSpPr>
                <p:spPr bwMode="auto">
                  <a:xfrm>
                    <a:off x="3334" y="1644"/>
                    <a:ext cx="2" cy="32"/>
                  </a:xfrm>
                  <a:custGeom>
                    <a:avLst/>
                    <a:gdLst>
                      <a:gd name="T0" fmla="*/ 0 w 2"/>
                      <a:gd name="T1" fmla="*/ 32 h 32"/>
                      <a:gd name="T2" fmla="*/ 2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75" name="Freeform 338"/>
                  <p:cNvSpPr>
                    <a:spLocks/>
                  </p:cNvSpPr>
                  <p:nvPr/>
                </p:nvSpPr>
                <p:spPr bwMode="auto">
                  <a:xfrm>
                    <a:off x="3334" y="1676"/>
                    <a:ext cx="8" cy="4"/>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76" name="Freeform 339"/>
                  <p:cNvSpPr>
                    <a:spLocks/>
                  </p:cNvSpPr>
                  <p:nvPr/>
                </p:nvSpPr>
                <p:spPr bwMode="auto">
                  <a:xfrm>
                    <a:off x="3324" y="1638"/>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77" name="Freeform 340"/>
                  <p:cNvSpPr>
                    <a:spLocks/>
                  </p:cNvSpPr>
                  <p:nvPr/>
                </p:nvSpPr>
                <p:spPr bwMode="auto">
                  <a:xfrm>
                    <a:off x="3324" y="1638"/>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78" name="Freeform 341"/>
                  <p:cNvSpPr>
                    <a:spLocks/>
                  </p:cNvSpPr>
                  <p:nvPr/>
                </p:nvSpPr>
                <p:spPr bwMode="auto">
                  <a:xfrm>
                    <a:off x="3324" y="1668"/>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79" name="Freeform 342"/>
                  <p:cNvSpPr>
                    <a:spLocks/>
                  </p:cNvSpPr>
                  <p:nvPr/>
                </p:nvSpPr>
                <p:spPr bwMode="auto">
                  <a:xfrm>
                    <a:off x="3162" y="1540"/>
                    <a:ext cx="16" cy="22"/>
                  </a:xfrm>
                  <a:custGeom>
                    <a:avLst/>
                    <a:gdLst>
                      <a:gd name="T0" fmla="*/ 16 w 16"/>
                      <a:gd name="T1" fmla="*/ 10 h 22"/>
                      <a:gd name="T2" fmla="*/ 16 w 16"/>
                      <a:gd name="T3" fmla="*/ 22 h 22"/>
                      <a:gd name="T4" fmla="*/ 0 w 16"/>
                      <a:gd name="T5" fmla="*/ 12 h 22"/>
                      <a:gd name="T6" fmla="*/ 0 w 16"/>
                      <a:gd name="T7" fmla="*/ 0 h 22"/>
                      <a:gd name="T8" fmla="*/ 16 w 16"/>
                      <a:gd name="T9" fmla="*/ 10 h 22"/>
                    </a:gdLst>
                    <a:ahLst/>
                    <a:cxnLst>
                      <a:cxn ang="0">
                        <a:pos x="T0" y="T1"/>
                      </a:cxn>
                      <a:cxn ang="0">
                        <a:pos x="T2" y="T3"/>
                      </a:cxn>
                      <a:cxn ang="0">
                        <a:pos x="T4" y="T5"/>
                      </a:cxn>
                      <a:cxn ang="0">
                        <a:pos x="T6" y="T7"/>
                      </a:cxn>
                      <a:cxn ang="0">
                        <a:pos x="T8" y="T9"/>
                      </a:cxn>
                    </a:cxnLst>
                    <a:rect l="0" t="0" r="r" b="b"/>
                    <a:pathLst>
                      <a:path w="16" h="22">
                        <a:moveTo>
                          <a:pt x="16" y="10"/>
                        </a:moveTo>
                        <a:lnTo>
                          <a:pt x="16" y="22"/>
                        </a:lnTo>
                        <a:lnTo>
                          <a:pt x="0" y="12"/>
                        </a:lnTo>
                        <a:lnTo>
                          <a:pt x="0" y="0"/>
                        </a:lnTo>
                        <a:lnTo>
                          <a:pt x="16"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80" name="Freeform 343"/>
                  <p:cNvSpPr>
                    <a:spLocks/>
                  </p:cNvSpPr>
                  <p:nvPr/>
                </p:nvSpPr>
                <p:spPr bwMode="auto">
                  <a:xfrm>
                    <a:off x="3176" y="1552"/>
                    <a:ext cx="2" cy="10"/>
                  </a:xfrm>
                  <a:custGeom>
                    <a:avLst/>
                    <a:gdLst>
                      <a:gd name="T0" fmla="*/ 0 w 2"/>
                      <a:gd name="T1" fmla="*/ 0 h 10"/>
                      <a:gd name="T2" fmla="*/ 2 w 2"/>
                      <a:gd name="T3" fmla="*/ 0 h 10"/>
                      <a:gd name="T4" fmla="*/ 2 w 2"/>
                      <a:gd name="T5" fmla="*/ 8 h 10"/>
                      <a:gd name="T6" fmla="*/ 0 w 2"/>
                      <a:gd name="T7" fmla="*/ 10 h 10"/>
                      <a:gd name="T8" fmla="*/ 0 w 2"/>
                      <a:gd name="T9" fmla="*/ 0 h 10"/>
                    </a:gdLst>
                    <a:ahLst/>
                    <a:cxnLst>
                      <a:cxn ang="0">
                        <a:pos x="T0" y="T1"/>
                      </a:cxn>
                      <a:cxn ang="0">
                        <a:pos x="T2" y="T3"/>
                      </a:cxn>
                      <a:cxn ang="0">
                        <a:pos x="T4" y="T5"/>
                      </a:cxn>
                      <a:cxn ang="0">
                        <a:pos x="T6" y="T7"/>
                      </a:cxn>
                      <a:cxn ang="0">
                        <a:pos x="T8" y="T9"/>
                      </a:cxn>
                    </a:cxnLst>
                    <a:rect l="0" t="0" r="r" b="b"/>
                    <a:pathLst>
                      <a:path w="2" h="10">
                        <a:moveTo>
                          <a:pt x="0" y="0"/>
                        </a:moveTo>
                        <a:lnTo>
                          <a:pt x="2" y="0"/>
                        </a:lnTo>
                        <a:lnTo>
                          <a:pt x="2" y="8"/>
                        </a:lnTo>
                        <a:lnTo>
                          <a:pt x="0" y="10"/>
                        </a:lnTo>
                        <a:lnTo>
                          <a:pt x="0" y="0"/>
                        </a:lnTo>
                        <a:close/>
                      </a:path>
                    </a:pathLst>
                  </a:custGeom>
                  <a:solidFill>
                    <a:srgbClr val="725A1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81" name="Freeform 344"/>
                  <p:cNvSpPr>
                    <a:spLocks/>
                  </p:cNvSpPr>
                  <p:nvPr/>
                </p:nvSpPr>
                <p:spPr bwMode="auto">
                  <a:xfrm>
                    <a:off x="3160" y="1542"/>
                    <a:ext cx="18" cy="10"/>
                  </a:xfrm>
                  <a:custGeom>
                    <a:avLst/>
                    <a:gdLst>
                      <a:gd name="T0" fmla="*/ 0 w 18"/>
                      <a:gd name="T1" fmla="*/ 2 h 10"/>
                      <a:gd name="T2" fmla="*/ 2 w 18"/>
                      <a:gd name="T3" fmla="*/ 0 h 10"/>
                      <a:gd name="T4" fmla="*/ 18 w 18"/>
                      <a:gd name="T5" fmla="*/ 10 h 10"/>
                      <a:gd name="T6" fmla="*/ 16 w 18"/>
                      <a:gd name="T7" fmla="*/ 10 h 10"/>
                      <a:gd name="T8" fmla="*/ 0 w 18"/>
                      <a:gd name="T9" fmla="*/ 2 h 10"/>
                    </a:gdLst>
                    <a:ahLst/>
                    <a:cxnLst>
                      <a:cxn ang="0">
                        <a:pos x="T0" y="T1"/>
                      </a:cxn>
                      <a:cxn ang="0">
                        <a:pos x="T2" y="T3"/>
                      </a:cxn>
                      <a:cxn ang="0">
                        <a:pos x="T4" y="T5"/>
                      </a:cxn>
                      <a:cxn ang="0">
                        <a:pos x="T6" y="T7"/>
                      </a:cxn>
                      <a:cxn ang="0">
                        <a:pos x="T8" y="T9"/>
                      </a:cxn>
                    </a:cxnLst>
                    <a:rect l="0" t="0" r="r" b="b"/>
                    <a:pathLst>
                      <a:path w="18" h="10">
                        <a:moveTo>
                          <a:pt x="0" y="2"/>
                        </a:moveTo>
                        <a:lnTo>
                          <a:pt x="2" y="0"/>
                        </a:lnTo>
                        <a:lnTo>
                          <a:pt x="18" y="10"/>
                        </a:lnTo>
                        <a:lnTo>
                          <a:pt x="16" y="10"/>
                        </a:lnTo>
                        <a:lnTo>
                          <a:pt x="0" y="2"/>
                        </a:lnTo>
                        <a:close/>
                      </a:path>
                    </a:pathLst>
                  </a:custGeom>
                  <a:solidFill>
                    <a:srgbClr val="E1B1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82" name="Freeform 345"/>
                  <p:cNvSpPr>
                    <a:spLocks/>
                  </p:cNvSpPr>
                  <p:nvPr/>
                </p:nvSpPr>
                <p:spPr bwMode="auto">
                  <a:xfrm>
                    <a:off x="3160" y="1544"/>
                    <a:ext cx="16" cy="18"/>
                  </a:xfrm>
                  <a:custGeom>
                    <a:avLst/>
                    <a:gdLst>
                      <a:gd name="T0" fmla="*/ 16 w 16"/>
                      <a:gd name="T1" fmla="*/ 8 h 18"/>
                      <a:gd name="T2" fmla="*/ 16 w 16"/>
                      <a:gd name="T3" fmla="*/ 18 h 18"/>
                      <a:gd name="T4" fmla="*/ 0 w 16"/>
                      <a:gd name="T5" fmla="*/ 10 h 18"/>
                      <a:gd name="T6" fmla="*/ 0 w 16"/>
                      <a:gd name="T7" fmla="*/ 0 h 18"/>
                      <a:gd name="T8" fmla="*/ 16 w 16"/>
                      <a:gd name="T9" fmla="*/ 8 h 18"/>
                    </a:gdLst>
                    <a:ahLst/>
                    <a:cxnLst>
                      <a:cxn ang="0">
                        <a:pos x="T0" y="T1"/>
                      </a:cxn>
                      <a:cxn ang="0">
                        <a:pos x="T2" y="T3"/>
                      </a:cxn>
                      <a:cxn ang="0">
                        <a:pos x="T4" y="T5"/>
                      </a:cxn>
                      <a:cxn ang="0">
                        <a:pos x="T6" y="T7"/>
                      </a:cxn>
                      <a:cxn ang="0">
                        <a:pos x="T8" y="T9"/>
                      </a:cxn>
                    </a:cxnLst>
                    <a:rect l="0" t="0" r="r" b="b"/>
                    <a:pathLst>
                      <a:path w="16" h="18">
                        <a:moveTo>
                          <a:pt x="16" y="8"/>
                        </a:moveTo>
                        <a:lnTo>
                          <a:pt x="16" y="18"/>
                        </a:lnTo>
                        <a:lnTo>
                          <a:pt x="0" y="10"/>
                        </a:lnTo>
                        <a:lnTo>
                          <a:pt x="0" y="0"/>
                        </a:lnTo>
                        <a:lnTo>
                          <a:pt x="16" y="8"/>
                        </a:lnTo>
                        <a:close/>
                      </a:path>
                    </a:pathLst>
                  </a:custGeom>
                  <a:solidFill>
                    <a:srgbClr val="E1B1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83" name="Freeform 346"/>
                  <p:cNvSpPr>
                    <a:spLocks/>
                  </p:cNvSpPr>
                  <p:nvPr/>
                </p:nvSpPr>
                <p:spPr bwMode="auto">
                  <a:xfrm>
                    <a:off x="3456" y="1448"/>
                    <a:ext cx="340" cy="242"/>
                  </a:xfrm>
                  <a:custGeom>
                    <a:avLst/>
                    <a:gdLst>
                      <a:gd name="T0" fmla="*/ 0 w 340"/>
                      <a:gd name="T1" fmla="*/ 196 h 242"/>
                      <a:gd name="T2" fmla="*/ 340 w 340"/>
                      <a:gd name="T3" fmla="*/ 0 h 242"/>
                      <a:gd name="T4" fmla="*/ 340 w 340"/>
                      <a:gd name="T5" fmla="*/ 44 h 242"/>
                      <a:gd name="T6" fmla="*/ 0 w 340"/>
                      <a:gd name="T7" fmla="*/ 242 h 242"/>
                      <a:gd name="T8" fmla="*/ 0 w 340"/>
                      <a:gd name="T9" fmla="*/ 196 h 242"/>
                    </a:gdLst>
                    <a:ahLst/>
                    <a:cxnLst>
                      <a:cxn ang="0">
                        <a:pos x="T0" y="T1"/>
                      </a:cxn>
                      <a:cxn ang="0">
                        <a:pos x="T2" y="T3"/>
                      </a:cxn>
                      <a:cxn ang="0">
                        <a:pos x="T4" y="T5"/>
                      </a:cxn>
                      <a:cxn ang="0">
                        <a:pos x="T6" y="T7"/>
                      </a:cxn>
                      <a:cxn ang="0">
                        <a:pos x="T8" y="T9"/>
                      </a:cxn>
                    </a:cxnLst>
                    <a:rect l="0" t="0" r="r" b="b"/>
                    <a:pathLst>
                      <a:path w="340" h="242">
                        <a:moveTo>
                          <a:pt x="0" y="196"/>
                        </a:moveTo>
                        <a:lnTo>
                          <a:pt x="340" y="0"/>
                        </a:lnTo>
                        <a:lnTo>
                          <a:pt x="340" y="44"/>
                        </a:lnTo>
                        <a:lnTo>
                          <a:pt x="0" y="242"/>
                        </a:lnTo>
                        <a:lnTo>
                          <a:pt x="0" y="1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84" name="Freeform 347"/>
                  <p:cNvSpPr>
                    <a:spLocks/>
                  </p:cNvSpPr>
                  <p:nvPr/>
                </p:nvSpPr>
                <p:spPr bwMode="auto">
                  <a:xfrm>
                    <a:off x="3160" y="1276"/>
                    <a:ext cx="636" cy="368"/>
                  </a:xfrm>
                  <a:custGeom>
                    <a:avLst/>
                    <a:gdLst>
                      <a:gd name="T0" fmla="*/ 0 w 636"/>
                      <a:gd name="T1" fmla="*/ 196 h 368"/>
                      <a:gd name="T2" fmla="*/ 338 w 636"/>
                      <a:gd name="T3" fmla="*/ 0 h 368"/>
                      <a:gd name="T4" fmla="*/ 636 w 636"/>
                      <a:gd name="T5" fmla="*/ 172 h 368"/>
                      <a:gd name="T6" fmla="*/ 296 w 636"/>
                      <a:gd name="T7" fmla="*/ 368 h 368"/>
                      <a:gd name="T8" fmla="*/ 0 w 636"/>
                      <a:gd name="T9" fmla="*/ 196 h 368"/>
                    </a:gdLst>
                    <a:ahLst/>
                    <a:cxnLst>
                      <a:cxn ang="0">
                        <a:pos x="T0" y="T1"/>
                      </a:cxn>
                      <a:cxn ang="0">
                        <a:pos x="T2" y="T3"/>
                      </a:cxn>
                      <a:cxn ang="0">
                        <a:pos x="T4" y="T5"/>
                      </a:cxn>
                      <a:cxn ang="0">
                        <a:pos x="T6" y="T7"/>
                      </a:cxn>
                      <a:cxn ang="0">
                        <a:pos x="T8" y="T9"/>
                      </a:cxn>
                    </a:cxnLst>
                    <a:rect l="0" t="0" r="r" b="b"/>
                    <a:pathLst>
                      <a:path w="636" h="368">
                        <a:moveTo>
                          <a:pt x="0" y="196"/>
                        </a:moveTo>
                        <a:lnTo>
                          <a:pt x="338" y="0"/>
                        </a:lnTo>
                        <a:lnTo>
                          <a:pt x="636" y="172"/>
                        </a:lnTo>
                        <a:lnTo>
                          <a:pt x="296" y="368"/>
                        </a:lnTo>
                        <a:lnTo>
                          <a:pt x="0" y="19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85" name="Freeform 348"/>
                  <p:cNvSpPr>
                    <a:spLocks/>
                  </p:cNvSpPr>
                  <p:nvPr/>
                </p:nvSpPr>
                <p:spPr bwMode="auto">
                  <a:xfrm>
                    <a:off x="3160" y="1472"/>
                    <a:ext cx="296" cy="218"/>
                  </a:xfrm>
                  <a:custGeom>
                    <a:avLst/>
                    <a:gdLst>
                      <a:gd name="T0" fmla="*/ 296 w 296"/>
                      <a:gd name="T1" fmla="*/ 172 h 218"/>
                      <a:gd name="T2" fmla="*/ 296 w 296"/>
                      <a:gd name="T3" fmla="*/ 218 h 218"/>
                      <a:gd name="T4" fmla="*/ 0 w 296"/>
                      <a:gd name="T5" fmla="*/ 46 h 218"/>
                      <a:gd name="T6" fmla="*/ 0 w 296"/>
                      <a:gd name="T7" fmla="*/ 0 h 218"/>
                      <a:gd name="T8" fmla="*/ 296 w 296"/>
                      <a:gd name="T9" fmla="*/ 172 h 218"/>
                    </a:gdLst>
                    <a:ahLst/>
                    <a:cxnLst>
                      <a:cxn ang="0">
                        <a:pos x="T0" y="T1"/>
                      </a:cxn>
                      <a:cxn ang="0">
                        <a:pos x="T2" y="T3"/>
                      </a:cxn>
                      <a:cxn ang="0">
                        <a:pos x="T4" y="T5"/>
                      </a:cxn>
                      <a:cxn ang="0">
                        <a:pos x="T6" y="T7"/>
                      </a:cxn>
                      <a:cxn ang="0">
                        <a:pos x="T8" y="T9"/>
                      </a:cxn>
                    </a:cxnLst>
                    <a:rect l="0" t="0" r="r" b="b"/>
                    <a:pathLst>
                      <a:path w="296" h="218">
                        <a:moveTo>
                          <a:pt x="296" y="172"/>
                        </a:moveTo>
                        <a:lnTo>
                          <a:pt x="296" y="218"/>
                        </a:lnTo>
                        <a:lnTo>
                          <a:pt x="0" y="46"/>
                        </a:lnTo>
                        <a:lnTo>
                          <a:pt x="0" y="0"/>
                        </a:lnTo>
                        <a:lnTo>
                          <a:pt x="296" y="172"/>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86" name="Freeform 349"/>
                  <p:cNvSpPr>
                    <a:spLocks/>
                  </p:cNvSpPr>
                  <p:nvPr/>
                </p:nvSpPr>
                <p:spPr bwMode="auto">
                  <a:xfrm>
                    <a:off x="3180" y="1494"/>
                    <a:ext cx="100" cy="72"/>
                  </a:xfrm>
                  <a:custGeom>
                    <a:avLst/>
                    <a:gdLst>
                      <a:gd name="T0" fmla="*/ 0 w 100"/>
                      <a:gd name="T1" fmla="*/ 14 h 72"/>
                      <a:gd name="T2" fmla="*/ 0 w 100"/>
                      <a:gd name="T3" fmla="*/ 0 h 72"/>
                      <a:gd name="T4" fmla="*/ 100 w 100"/>
                      <a:gd name="T5" fmla="*/ 56 h 72"/>
                      <a:gd name="T6" fmla="*/ 100 w 100"/>
                      <a:gd name="T7" fmla="*/ 72 h 72"/>
                      <a:gd name="T8" fmla="*/ 0 w 100"/>
                      <a:gd name="T9" fmla="*/ 14 h 72"/>
                    </a:gdLst>
                    <a:ahLst/>
                    <a:cxnLst>
                      <a:cxn ang="0">
                        <a:pos x="T0" y="T1"/>
                      </a:cxn>
                      <a:cxn ang="0">
                        <a:pos x="T2" y="T3"/>
                      </a:cxn>
                      <a:cxn ang="0">
                        <a:pos x="T4" y="T5"/>
                      </a:cxn>
                      <a:cxn ang="0">
                        <a:pos x="T6" y="T7"/>
                      </a:cxn>
                      <a:cxn ang="0">
                        <a:pos x="T8" y="T9"/>
                      </a:cxn>
                    </a:cxnLst>
                    <a:rect l="0" t="0" r="r" b="b"/>
                    <a:pathLst>
                      <a:path w="100" h="72">
                        <a:moveTo>
                          <a:pt x="0" y="14"/>
                        </a:moveTo>
                        <a:lnTo>
                          <a:pt x="0" y="0"/>
                        </a:lnTo>
                        <a:lnTo>
                          <a:pt x="100" y="56"/>
                        </a:lnTo>
                        <a:lnTo>
                          <a:pt x="100" y="72"/>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87" name="Freeform 350"/>
                  <p:cNvSpPr>
                    <a:spLocks/>
                  </p:cNvSpPr>
                  <p:nvPr/>
                </p:nvSpPr>
                <p:spPr bwMode="auto">
                  <a:xfrm>
                    <a:off x="3180" y="1494"/>
                    <a:ext cx="2" cy="14"/>
                  </a:xfrm>
                  <a:custGeom>
                    <a:avLst/>
                    <a:gdLst>
                      <a:gd name="T0" fmla="*/ 0 w 2"/>
                      <a:gd name="T1" fmla="*/ 14 h 14"/>
                      <a:gd name="T2" fmla="*/ 2 w 2"/>
                      <a:gd name="T3" fmla="*/ 12 h 14"/>
                      <a:gd name="T4" fmla="*/ 2 w 2"/>
                      <a:gd name="T5" fmla="*/ 0 h 14"/>
                      <a:gd name="T6" fmla="*/ 0 w 2"/>
                      <a:gd name="T7" fmla="*/ 0 h 14"/>
                      <a:gd name="T8" fmla="*/ 0 w 2"/>
                      <a:gd name="T9" fmla="*/ 14 h 14"/>
                    </a:gdLst>
                    <a:ahLst/>
                    <a:cxnLst>
                      <a:cxn ang="0">
                        <a:pos x="T0" y="T1"/>
                      </a:cxn>
                      <a:cxn ang="0">
                        <a:pos x="T2" y="T3"/>
                      </a:cxn>
                      <a:cxn ang="0">
                        <a:pos x="T4" y="T5"/>
                      </a:cxn>
                      <a:cxn ang="0">
                        <a:pos x="T6" y="T7"/>
                      </a:cxn>
                      <a:cxn ang="0">
                        <a:pos x="T8" y="T9"/>
                      </a:cxn>
                    </a:cxnLst>
                    <a:rect l="0" t="0" r="r" b="b"/>
                    <a:pathLst>
                      <a:path w="2" h="14">
                        <a:moveTo>
                          <a:pt x="0" y="14"/>
                        </a:moveTo>
                        <a:lnTo>
                          <a:pt x="2" y="12"/>
                        </a:lnTo>
                        <a:lnTo>
                          <a:pt x="2" y="0"/>
                        </a:lnTo>
                        <a:lnTo>
                          <a:pt x="0" y="0"/>
                        </a:lnTo>
                        <a:lnTo>
                          <a:pt x="0" y="14"/>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88" name="Freeform 351"/>
                  <p:cNvSpPr>
                    <a:spLocks/>
                  </p:cNvSpPr>
                  <p:nvPr/>
                </p:nvSpPr>
                <p:spPr bwMode="auto">
                  <a:xfrm>
                    <a:off x="3180" y="1506"/>
                    <a:ext cx="100" cy="60"/>
                  </a:xfrm>
                  <a:custGeom>
                    <a:avLst/>
                    <a:gdLst>
                      <a:gd name="T0" fmla="*/ 100 w 100"/>
                      <a:gd name="T1" fmla="*/ 60 h 60"/>
                      <a:gd name="T2" fmla="*/ 100 w 100"/>
                      <a:gd name="T3" fmla="*/ 56 h 60"/>
                      <a:gd name="T4" fmla="*/ 2 w 100"/>
                      <a:gd name="T5" fmla="*/ 0 h 60"/>
                      <a:gd name="T6" fmla="*/ 0 w 100"/>
                      <a:gd name="T7" fmla="*/ 2 h 60"/>
                      <a:gd name="T8" fmla="*/ 100 w 100"/>
                      <a:gd name="T9" fmla="*/ 60 h 60"/>
                    </a:gdLst>
                    <a:ahLst/>
                    <a:cxnLst>
                      <a:cxn ang="0">
                        <a:pos x="T0" y="T1"/>
                      </a:cxn>
                      <a:cxn ang="0">
                        <a:pos x="T2" y="T3"/>
                      </a:cxn>
                      <a:cxn ang="0">
                        <a:pos x="T4" y="T5"/>
                      </a:cxn>
                      <a:cxn ang="0">
                        <a:pos x="T6" y="T7"/>
                      </a:cxn>
                      <a:cxn ang="0">
                        <a:pos x="T8" y="T9"/>
                      </a:cxn>
                    </a:cxnLst>
                    <a:rect l="0" t="0" r="r" b="b"/>
                    <a:pathLst>
                      <a:path w="100" h="60">
                        <a:moveTo>
                          <a:pt x="100" y="60"/>
                        </a:moveTo>
                        <a:lnTo>
                          <a:pt x="100" y="56"/>
                        </a:lnTo>
                        <a:lnTo>
                          <a:pt x="2" y="0"/>
                        </a:lnTo>
                        <a:lnTo>
                          <a:pt x="0" y="2"/>
                        </a:lnTo>
                        <a:lnTo>
                          <a:pt x="100" y="60"/>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89" name="Freeform 352"/>
                  <p:cNvSpPr>
                    <a:spLocks/>
                  </p:cNvSpPr>
                  <p:nvPr/>
                </p:nvSpPr>
                <p:spPr bwMode="auto">
                  <a:xfrm>
                    <a:off x="3442" y="1644"/>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90" name="Freeform 353"/>
                  <p:cNvSpPr>
                    <a:spLocks/>
                  </p:cNvSpPr>
                  <p:nvPr/>
                </p:nvSpPr>
                <p:spPr bwMode="auto">
                  <a:xfrm>
                    <a:off x="3442" y="1644"/>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91" name="Freeform 354"/>
                  <p:cNvSpPr>
                    <a:spLocks/>
                  </p:cNvSpPr>
                  <p:nvPr/>
                </p:nvSpPr>
                <p:spPr bwMode="auto">
                  <a:xfrm>
                    <a:off x="3442" y="1674"/>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92" name="Freeform 355"/>
                  <p:cNvSpPr>
                    <a:spLocks/>
                  </p:cNvSpPr>
                  <p:nvPr/>
                </p:nvSpPr>
                <p:spPr bwMode="auto">
                  <a:xfrm>
                    <a:off x="3432" y="1638"/>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93" name="Freeform 356"/>
                  <p:cNvSpPr>
                    <a:spLocks/>
                  </p:cNvSpPr>
                  <p:nvPr/>
                </p:nvSpPr>
                <p:spPr bwMode="auto">
                  <a:xfrm>
                    <a:off x="3432" y="1638"/>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94" name="Freeform 357"/>
                  <p:cNvSpPr>
                    <a:spLocks/>
                  </p:cNvSpPr>
                  <p:nvPr/>
                </p:nvSpPr>
                <p:spPr bwMode="auto">
                  <a:xfrm>
                    <a:off x="3432" y="1668"/>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95" name="Freeform 358"/>
                  <p:cNvSpPr>
                    <a:spLocks/>
                  </p:cNvSpPr>
                  <p:nvPr/>
                </p:nvSpPr>
                <p:spPr bwMode="auto">
                  <a:xfrm>
                    <a:off x="3420" y="1632"/>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96" name="Freeform 359"/>
                  <p:cNvSpPr>
                    <a:spLocks/>
                  </p:cNvSpPr>
                  <p:nvPr/>
                </p:nvSpPr>
                <p:spPr bwMode="auto">
                  <a:xfrm>
                    <a:off x="3420" y="1632"/>
                    <a:ext cx="2" cy="32"/>
                  </a:xfrm>
                  <a:custGeom>
                    <a:avLst/>
                    <a:gdLst>
                      <a:gd name="T0" fmla="*/ 0 w 2"/>
                      <a:gd name="T1" fmla="*/ 32 h 32"/>
                      <a:gd name="T2" fmla="*/ 2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97" name="Freeform 360"/>
                  <p:cNvSpPr>
                    <a:spLocks/>
                  </p:cNvSpPr>
                  <p:nvPr/>
                </p:nvSpPr>
                <p:spPr bwMode="auto">
                  <a:xfrm>
                    <a:off x="3420" y="1662"/>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98" name="Freeform 361"/>
                  <p:cNvSpPr>
                    <a:spLocks/>
                  </p:cNvSpPr>
                  <p:nvPr/>
                </p:nvSpPr>
                <p:spPr bwMode="auto">
                  <a:xfrm>
                    <a:off x="3410" y="1626"/>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99" name="Freeform 362"/>
                  <p:cNvSpPr>
                    <a:spLocks/>
                  </p:cNvSpPr>
                  <p:nvPr/>
                </p:nvSpPr>
                <p:spPr bwMode="auto">
                  <a:xfrm>
                    <a:off x="3410" y="1626"/>
                    <a:ext cx="2" cy="32"/>
                  </a:xfrm>
                  <a:custGeom>
                    <a:avLst/>
                    <a:gdLst>
                      <a:gd name="T0" fmla="*/ 0 w 2"/>
                      <a:gd name="T1" fmla="*/ 32 h 32"/>
                      <a:gd name="T2" fmla="*/ 2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00" name="Freeform 363"/>
                  <p:cNvSpPr>
                    <a:spLocks/>
                  </p:cNvSpPr>
                  <p:nvPr/>
                </p:nvSpPr>
                <p:spPr bwMode="auto">
                  <a:xfrm>
                    <a:off x="3410" y="1656"/>
                    <a:ext cx="6" cy="6"/>
                  </a:xfrm>
                  <a:custGeom>
                    <a:avLst/>
                    <a:gdLst>
                      <a:gd name="T0" fmla="*/ 6 w 6"/>
                      <a:gd name="T1" fmla="*/ 6 h 6"/>
                      <a:gd name="T2" fmla="*/ 6 w 6"/>
                      <a:gd name="T3" fmla="*/ 2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2"/>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01" name="Freeform 364"/>
                  <p:cNvSpPr>
                    <a:spLocks/>
                  </p:cNvSpPr>
                  <p:nvPr/>
                </p:nvSpPr>
                <p:spPr bwMode="auto">
                  <a:xfrm>
                    <a:off x="3400" y="1620"/>
                    <a:ext cx="6" cy="36"/>
                  </a:xfrm>
                  <a:custGeom>
                    <a:avLst/>
                    <a:gdLst>
                      <a:gd name="T0" fmla="*/ 0 w 6"/>
                      <a:gd name="T1" fmla="*/ 30 h 36"/>
                      <a:gd name="T2" fmla="*/ 0 w 6"/>
                      <a:gd name="T3" fmla="*/ 0 h 36"/>
                      <a:gd name="T4" fmla="*/ 6 w 6"/>
                      <a:gd name="T5" fmla="*/ 4 h 36"/>
                      <a:gd name="T6" fmla="*/ 6 w 6"/>
                      <a:gd name="T7" fmla="*/ 36 h 36"/>
                      <a:gd name="T8" fmla="*/ 0 w 6"/>
                      <a:gd name="T9" fmla="*/ 30 h 36"/>
                    </a:gdLst>
                    <a:ahLst/>
                    <a:cxnLst>
                      <a:cxn ang="0">
                        <a:pos x="T0" y="T1"/>
                      </a:cxn>
                      <a:cxn ang="0">
                        <a:pos x="T2" y="T3"/>
                      </a:cxn>
                      <a:cxn ang="0">
                        <a:pos x="T4" y="T5"/>
                      </a:cxn>
                      <a:cxn ang="0">
                        <a:pos x="T6" y="T7"/>
                      </a:cxn>
                      <a:cxn ang="0">
                        <a:pos x="T8" y="T9"/>
                      </a:cxn>
                    </a:cxnLst>
                    <a:rect l="0" t="0" r="r" b="b"/>
                    <a:pathLst>
                      <a:path w="6" h="36">
                        <a:moveTo>
                          <a:pt x="0" y="30"/>
                        </a:moveTo>
                        <a:lnTo>
                          <a:pt x="0" y="0"/>
                        </a:lnTo>
                        <a:lnTo>
                          <a:pt x="6" y="4"/>
                        </a:lnTo>
                        <a:lnTo>
                          <a:pt x="6" y="36"/>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02" name="Freeform 365"/>
                  <p:cNvSpPr>
                    <a:spLocks/>
                  </p:cNvSpPr>
                  <p:nvPr/>
                </p:nvSpPr>
                <p:spPr bwMode="auto">
                  <a:xfrm>
                    <a:off x="3400" y="1620"/>
                    <a:ext cx="2" cy="30"/>
                  </a:xfrm>
                  <a:custGeom>
                    <a:avLst/>
                    <a:gdLst>
                      <a:gd name="T0" fmla="*/ 0 w 2"/>
                      <a:gd name="T1" fmla="*/ 30 h 30"/>
                      <a:gd name="T2" fmla="*/ 0 w 2"/>
                      <a:gd name="T3" fmla="*/ 30 h 30"/>
                      <a:gd name="T4" fmla="*/ 2 w 2"/>
                      <a:gd name="T5" fmla="*/ 0 h 30"/>
                      <a:gd name="T6" fmla="*/ 0 w 2"/>
                      <a:gd name="T7" fmla="*/ 0 h 30"/>
                      <a:gd name="T8" fmla="*/ 0 w 2"/>
                      <a:gd name="T9" fmla="*/ 30 h 30"/>
                    </a:gdLst>
                    <a:ahLst/>
                    <a:cxnLst>
                      <a:cxn ang="0">
                        <a:pos x="T0" y="T1"/>
                      </a:cxn>
                      <a:cxn ang="0">
                        <a:pos x="T2" y="T3"/>
                      </a:cxn>
                      <a:cxn ang="0">
                        <a:pos x="T4" y="T5"/>
                      </a:cxn>
                      <a:cxn ang="0">
                        <a:pos x="T6" y="T7"/>
                      </a:cxn>
                      <a:cxn ang="0">
                        <a:pos x="T8" y="T9"/>
                      </a:cxn>
                    </a:cxnLst>
                    <a:rect l="0" t="0" r="r" b="b"/>
                    <a:pathLst>
                      <a:path w="2" h="30">
                        <a:moveTo>
                          <a:pt x="0" y="30"/>
                        </a:moveTo>
                        <a:lnTo>
                          <a:pt x="0" y="30"/>
                        </a:lnTo>
                        <a:lnTo>
                          <a:pt x="2" y="0"/>
                        </a:lnTo>
                        <a:lnTo>
                          <a:pt x="0" y="0"/>
                        </a:lnTo>
                        <a:lnTo>
                          <a:pt x="0" y="3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03" name="Freeform 366"/>
                  <p:cNvSpPr>
                    <a:spLocks/>
                  </p:cNvSpPr>
                  <p:nvPr/>
                </p:nvSpPr>
                <p:spPr bwMode="auto">
                  <a:xfrm>
                    <a:off x="3400" y="1650"/>
                    <a:ext cx="6" cy="6"/>
                  </a:xfrm>
                  <a:custGeom>
                    <a:avLst/>
                    <a:gdLst>
                      <a:gd name="T0" fmla="*/ 6 w 6"/>
                      <a:gd name="T1" fmla="*/ 6 h 6"/>
                      <a:gd name="T2" fmla="*/ 6 w 6"/>
                      <a:gd name="T3" fmla="*/ 2 h 6"/>
                      <a:gd name="T4" fmla="*/ 0 w 6"/>
                      <a:gd name="T5" fmla="*/ 0 h 6"/>
                      <a:gd name="T6" fmla="*/ 0 w 6"/>
                      <a:gd name="T7" fmla="*/ 0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2"/>
                        </a:lnTo>
                        <a:lnTo>
                          <a:pt x="0" y="0"/>
                        </a:lnTo>
                        <a:lnTo>
                          <a:pt x="0" y="0"/>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04" name="Freeform 367"/>
                  <p:cNvSpPr>
                    <a:spLocks/>
                  </p:cNvSpPr>
                  <p:nvPr/>
                </p:nvSpPr>
                <p:spPr bwMode="auto">
                  <a:xfrm>
                    <a:off x="3388" y="1614"/>
                    <a:ext cx="8" cy="34"/>
                  </a:xfrm>
                  <a:custGeom>
                    <a:avLst/>
                    <a:gdLst>
                      <a:gd name="T0" fmla="*/ 0 w 8"/>
                      <a:gd name="T1" fmla="*/ 30 h 34"/>
                      <a:gd name="T2" fmla="*/ 0 w 8"/>
                      <a:gd name="T3" fmla="*/ 0 h 34"/>
                      <a:gd name="T4" fmla="*/ 8 w 8"/>
                      <a:gd name="T5" fmla="*/ 4 h 34"/>
                      <a:gd name="T6" fmla="*/ 8 w 8"/>
                      <a:gd name="T7" fmla="*/ 34 h 34"/>
                      <a:gd name="T8" fmla="*/ 0 w 8"/>
                      <a:gd name="T9" fmla="*/ 30 h 34"/>
                    </a:gdLst>
                    <a:ahLst/>
                    <a:cxnLst>
                      <a:cxn ang="0">
                        <a:pos x="T0" y="T1"/>
                      </a:cxn>
                      <a:cxn ang="0">
                        <a:pos x="T2" y="T3"/>
                      </a:cxn>
                      <a:cxn ang="0">
                        <a:pos x="T4" y="T5"/>
                      </a:cxn>
                      <a:cxn ang="0">
                        <a:pos x="T6" y="T7"/>
                      </a:cxn>
                      <a:cxn ang="0">
                        <a:pos x="T8" y="T9"/>
                      </a:cxn>
                    </a:cxnLst>
                    <a:rect l="0" t="0" r="r" b="b"/>
                    <a:pathLst>
                      <a:path w="8" h="34">
                        <a:moveTo>
                          <a:pt x="0" y="30"/>
                        </a:moveTo>
                        <a:lnTo>
                          <a:pt x="0" y="0"/>
                        </a:lnTo>
                        <a:lnTo>
                          <a:pt x="8" y="4"/>
                        </a:lnTo>
                        <a:lnTo>
                          <a:pt x="8"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05" name="Rectangle 368"/>
                  <p:cNvSpPr>
                    <a:spLocks noChangeArrowheads="1"/>
                  </p:cNvSpPr>
                  <p:nvPr/>
                </p:nvSpPr>
                <p:spPr bwMode="auto">
                  <a:xfrm>
                    <a:off x="3388" y="1614"/>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06" name="Freeform 369"/>
                  <p:cNvSpPr>
                    <a:spLocks/>
                  </p:cNvSpPr>
                  <p:nvPr/>
                </p:nvSpPr>
                <p:spPr bwMode="auto">
                  <a:xfrm>
                    <a:off x="3388" y="1644"/>
                    <a:ext cx="8" cy="4"/>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07" name="Freeform 370"/>
                  <p:cNvSpPr>
                    <a:spLocks/>
                  </p:cNvSpPr>
                  <p:nvPr/>
                </p:nvSpPr>
                <p:spPr bwMode="auto">
                  <a:xfrm>
                    <a:off x="3378" y="1606"/>
                    <a:ext cx="6" cy="36"/>
                  </a:xfrm>
                  <a:custGeom>
                    <a:avLst/>
                    <a:gdLst>
                      <a:gd name="T0" fmla="*/ 0 w 6"/>
                      <a:gd name="T1" fmla="*/ 32 h 36"/>
                      <a:gd name="T2" fmla="*/ 0 w 6"/>
                      <a:gd name="T3" fmla="*/ 0 h 36"/>
                      <a:gd name="T4" fmla="*/ 6 w 6"/>
                      <a:gd name="T5" fmla="*/ 6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6"/>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08" name="Freeform 371"/>
                  <p:cNvSpPr>
                    <a:spLocks/>
                  </p:cNvSpPr>
                  <p:nvPr/>
                </p:nvSpPr>
                <p:spPr bwMode="auto">
                  <a:xfrm>
                    <a:off x="3378" y="1606"/>
                    <a:ext cx="2" cy="32"/>
                  </a:xfrm>
                  <a:custGeom>
                    <a:avLst/>
                    <a:gdLst>
                      <a:gd name="T0" fmla="*/ 0 w 2"/>
                      <a:gd name="T1" fmla="*/ 32 h 32"/>
                      <a:gd name="T2" fmla="*/ 2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09" name="Freeform 372"/>
                  <p:cNvSpPr>
                    <a:spLocks/>
                  </p:cNvSpPr>
                  <p:nvPr/>
                </p:nvSpPr>
                <p:spPr bwMode="auto">
                  <a:xfrm>
                    <a:off x="3378" y="1638"/>
                    <a:ext cx="6" cy="4"/>
                  </a:xfrm>
                  <a:custGeom>
                    <a:avLst/>
                    <a:gdLst>
                      <a:gd name="T0" fmla="*/ 6 w 6"/>
                      <a:gd name="T1" fmla="*/ 4 h 4"/>
                      <a:gd name="T2" fmla="*/ 6 w 6"/>
                      <a:gd name="T3" fmla="*/ 2 h 4"/>
                      <a:gd name="T4" fmla="*/ 2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2"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10" name="Freeform 373"/>
                  <p:cNvSpPr>
                    <a:spLocks/>
                  </p:cNvSpPr>
                  <p:nvPr/>
                </p:nvSpPr>
                <p:spPr bwMode="auto">
                  <a:xfrm>
                    <a:off x="3366" y="1600"/>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11" name="Freeform 374"/>
                  <p:cNvSpPr>
                    <a:spLocks/>
                  </p:cNvSpPr>
                  <p:nvPr/>
                </p:nvSpPr>
                <p:spPr bwMode="auto">
                  <a:xfrm>
                    <a:off x="3366" y="1600"/>
                    <a:ext cx="2" cy="32"/>
                  </a:xfrm>
                  <a:custGeom>
                    <a:avLst/>
                    <a:gdLst>
                      <a:gd name="T0" fmla="*/ 0 w 2"/>
                      <a:gd name="T1" fmla="*/ 32 h 32"/>
                      <a:gd name="T2" fmla="*/ 2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12" name="Freeform 375"/>
                  <p:cNvSpPr>
                    <a:spLocks/>
                  </p:cNvSpPr>
                  <p:nvPr/>
                </p:nvSpPr>
                <p:spPr bwMode="auto">
                  <a:xfrm>
                    <a:off x="3366" y="1632"/>
                    <a:ext cx="8" cy="4"/>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13" name="Freeform 376"/>
                  <p:cNvSpPr>
                    <a:spLocks/>
                  </p:cNvSpPr>
                  <p:nvPr/>
                </p:nvSpPr>
                <p:spPr bwMode="auto">
                  <a:xfrm>
                    <a:off x="3356" y="1594"/>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14" name="Freeform 377"/>
                  <p:cNvSpPr>
                    <a:spLocks/>
                  </p:cNvSpPr>
                  <p:nvPr/>
                </p:nvSpPr>
                <p:spPr bwMode="auto">
                  <a:xfrm>
                    <a:off x="3356" y="1594"/>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15" name="Freeform 378"/>
                  <p:cNvSpPr>
                    <a:spLocks/>
                  </p:cNvSpPr>
                  <p:nvPr/>
                </p:nvSpPr>
                <p:spPr bwMode="auto">
                  <a:xfrm>
                    <a:off x="3356" y="1624"/>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16" name="Freeform 379"/>
                  <p:cNvSpPr>
                    <a:spLocks/>
                  </p:cNvSpPr>
                  <p:nvPr/>
                </p:nvSpPr>
                <p:spPr bwMode="auto">
                  <a:xfrm>
                    <a:off x="3346" y="1588"/>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17" name="Freeform 380"/>
                  <p:cNvSpPr>
                    <a:spLocks/>
                  </p:cNvSpPr>
                  <p:nvPr/>
                </p:nvSpPr>
                <p:spPr bwMode="auto">
                  <a:xfrm>
                    <a:off x="3346" y="1588"/>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18" name="Freeform 381"/>
                  <p:cNvSpPr>
                    <a:spLocks/>
                  </p:cNvSpPr>
                  <p:nvPr/>
                </p:nvSpPr>
                <p:spPr bwMode="auto">
                  <a:xfrm>
                    <a:off x="3346" y="1618"/>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19" name="Freeform 382"/>
                  <p:cNvSpPr>
                    <a:spLocks/>
                  </p:cNvSpPr>
                  <p:nvPr/>
                </p:nvSpPr>
                <p:spPr bwMode="auto">
                  <a:xfrm>
                    <a:off x="3334" y="1582"/>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20" name="Freeform 383"/>
                  <p:cNvSpPr>
                    <a:spLocks/>
                  </p:cNvSpPr>
                  <p:nvPr/>
                </p:nvSpPr>
                <p:spPr bwMode="auto">
                  <a:xfrm>
                    <a:off x="3334" y="1582"/>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21" name="Freeform 384"/>
                  <p:cNvSpPr>
                    <a:spLocks/>
                  </p:cNvSpPr>
                  <p:nvPr/>
                </p:nvSpPr>
                <p:spPr bwMode="auto">
                  <a:xfrm>
                    <a:off x="3334" y="1612"/>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22" name="Freeform 385"/>
                  <p:cNvSpPr>
                    <a:spLocks/>
                  </p:cNvSpPr>
                  <p:nvPr/>
                </p:nvSpPr>
                <p:spPr bwMode="auto">
                  <a:xfrm>
                    <a:off x="3324" y="1576"/>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23" name="Freeform 386"/>
                  <p:cNvSpPr>
                    <a:spLocks/>
                  </p:cNvSpPr>
                  <p:nvPr/>
                </p:nvSpPr>
                <p:spPr bwMode="auto">
                  <a:xfrm>
                    <a:off x="3324" y="1576"/>
                    <a:ext cx="2" cy="32"/>
                  </a:xfrm>
                  <a:custGeom>
                    <a:avLst/>
                    <a:gdLst>
                      <a:gd name="T0" fmla="*/ 0 w 2"/>
                      <a:gd name="T1" fmla="*/ 32 h 32"/>
                      <a:gd name="T2" fmla="*/ 2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24" name="Freeform 387"/>
                  <p:cNvSpPr>
                    <a:spLocks/>
                  </p:cNvSpPr>
                  <p:nvPr/>
                </p:nvSpPr>
                <p:spPr bwMode="auto">
                  <a:xfrm>
                    <a:off x="3324" y="1606"/>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25" name="Freeform 388"/>
                  <p:cNvSpPr>
                    <a:spLocks/>
                  </p:cNvSpPr>
                  <p:nvPr/>
                </p:nvSpPr>
                <p:spPr bwMode="auto">
                  <a:xfrm>
                    <a:off x="3162" y="1478"/>
                    <a:ext cx="16" cy="22"/>
                  </a:xfrm>
                  <a:custGeom>
                    <a:avLst/>
                    <a:gdLst>
                      <a:gd name="T0" fmla="*/ 16 w 16"/>
                      <a:gd name="T1" fmla="*/ 10 h 22"/>
                      <a:gd name="T2" fmla="*/ 16 w 16"/>
                      <a:gd name="T3" fmla="*/ 22 h 22"/>
                      <a:gd name="T4" fmla="*/ 0 w 16"/>
                      <a:gd name="T5" fmla="*/ 12 h 22"/>
                      <a:gd name="T6" fmla="*/ 0 w 16"/>
                      <a:gd name="T7" fmla="*/ 0 h 22"/>
                      <a:gd name="T8" fmla="*/ 16 w 16"/>
                      <a:gd name="T9" fmla="*/ 10 h 22"/>
                    </a:gdLst>
                    <a:ahLst/>
                    <a:cxnLst>
                      <a:cxn ang="0">
                        <a:pos x="T0" y="T1"/>
                      </a:cxn>
                      <a:cxn ang="0">
                        <a:pos x="T2" y="T3"/>
                      </a:cxn>
                      <a:cxn ang="0">
                        <a:pos x="T4" y="T5"/>
                      </a:cxn>
                      <a:cxn ang="0">
                        <a:pos x="T6" y="T7"/>
                      </a:cxn>
                      <a:cxn ang="0">
                        <a:pos x="T8" y="T9"/>
                      </a:cxn>
                    </a:cxnLst>
                    <a:rect l="0" t="0" r="r" b="b"/>
                    <a:pathLst>
                      <a:path w="16" h="22">
                        <a:moveTo>
                          <a:pt x="16" y="10"/>
                        </a:moveTo>
                        <a:lnTo>
                          <a:pt x="16" y="22"/>
                        </a:lnTo>
                        <a:lnTo>
                          <a:pt x="0" y="12"/>
                        </a:lnTo>
                        <a:lnTo>
                          <a:pt x="0" y="0"/>
                        </a:lnTo>
                        <a:lnTo>
                          <a:pt x="16"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26" name="Freeform 389"/>
                  <p:cNvSpPr>
                    <a:spLocks/>
                  </p:cNvSpPr>
                  <p:nvPr/>
                </p:nvSpPr>
                <p:spPr bwMode="auto">
                  <a:xfrm>
                    <a:off x="3176" y="1488"/>
                    <a:ext cx="2" cy="12"/>
                  </a:xfrm>
                  <a:custGeom>
                    <a:avLst/>
                    <a:gdLst>
                      <a:gd name="T0" fmla="*/ 0 w 2"/>
                      <a:gd name="T1" fmla="*/ 2 h 12"/>
                      <a:gd name="T2" fmla="*/ 2 w 2"/>
                      <a:gd name="T3" fmla="*/ 0 h 12"/>
                      <a:gd name="T4" fmla="*/ 2 w 2"/>
                      <a:gd name="T5" fmla="*/ 10 h 12"/>
                      <a:gd name="T6" fmla="*/ 0 w 2"/>
                      <a:gd name="T7" fmla="*/ 12 h 12"/>
                      <a:gd name="T8" fmla="*/ 0 w 2"/>
                      <a:gd name="T9" fmla="*/ 2 h 12"/>
                    </a:gdLst>
                    <a:ahLst/>
                    <a:cxnLst>
                      <a:cxn ang="0">
                        <a:pos x="T0" y="T1"/>
                      </a:cxn>
                      <a:cxn ang="0">
                        <a:pos x="T2" y="T3"/>
                      </a:cxn>
                      <a:cxn ang="0">
                        <a:pos x="T4" y="T5"/>
                      </a:cxn>
                      <a:cxn ang="0">
                        <a:pos x="T6" y="T7"/>
                      </a:cxn>
                      <a:cxn ang="0">
                        <a:pos x="T8" y="T9"/>
                      </a:cxn>
                    </a:cxnLst>
                    <a:rect l="0" t="0" r="r" b="b"/>
                    <a:pathLst>
                      <a:path w="2" h="12">
                        <a:moveTo>
                          <a:pt x="0" y="2"/>
                        </a:moveTo>
                        <a:lnTo>
                          <a:pt x="2" y="0"/>
                        </a:lnTo>
                        <a:lnTo>
                          <a:pt x="2" y="10"/>
                        </a:lnTo>
                        <a:lnTo>
                          <a:pt x="0" y="12"/>
                        </a:lnTo>
                        <a:lnTo>
                          <a:pt x="0" y="2"/>
                        </a:lnTo>
                        <a:close/>
                      </a:path>
                    </a:pathLst>
                  </a:custGeom>
                  <a:solidFill>
                    <a:srgbClr val="725A1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27" name="Freeform 390"/>
                  <p:cNvSpPr>
                    <a:spLocks/>
                  </p:cNvSpPr>
                  <p:nvPr/>
                </p:nvSpPr>
                <p:spPr bwMode="auto">
                  <a:xfrm>
                    <a:off x="3160" y="1480"/>
                    <a:ext cx="18" cy="10"/>
                  </a:xfrm>
                  <a:custGeom>
                    <a:avLst/>
                    <a:gdLst>
                      <a:gd name="T0" fmla="*/ 0 w 18"/>
                      <a:gd name="T1" fmla="*/ 2 h 10"/>
                      <a:gd name="T2" fmla="*/ 2 w 18"/>
                      <a:gd name="T3" fmla="*/ 0 h 10"/>
                      <a:gd name="T4" fmla="*/ 18 w 18"/>
                      <a:gd name="T5" fmla="*/ 8 h 10"/>
                      <a:gd name="T6" fmla="*/ 16 w 18"/>
                      <a:gd name="T7" fmla="*/ 10 h 10"/>
                      <a:gd name="T8" fmla="*/ 0 w 18"/>
                      <a:gd name="T9" fmla="*/ 2 h 10"/>
                    </a:gdLst>
                    <a:ahLst/>
                    <a:cxnLst>
                      <a:cxn ang="0">
                        <a:pos x="T0" y="T1"/>
                      </a:cxn>
                      <a:cxn ang="0">
                        <a:pos x="T2" y="T3"/>
                      </a:cxn>
                      <a:cxn ang="0">
                        <a:pos x="T4" y="T5"/>
                      </a:cxn>
                      <a:cxn ang="0">
                        <a:pos x="T6" y="T7"/>
                      </a:cxn>
                      <a:cxn ang="0">
                        <a:pos x="T8" y="T9"/>
                      </a:cxn>
                    </a:cxnLst>
                    <a:rect l="0" t="0" r="r" b="b"/>
                    <a:pathLst>
                      <a:path w="18" h="10">
                        <a:moveTo>
                          <a:pt x="0" y="2"/>
                        </a:moveTo>
                        <a:lnTo>
                          <a:pt x="2" y="0"/>
                        </a:lnTo>
                        <a:lnTo>
                          <a:pt x="18" y="8"/>
                        </a:lnTo>
                        <a:lnTo>
                          <a:pt x="16" y="10"/>
                        </a:lnTo>
                        <a:lnTo>
                          <a:pt x="0" y="2"/>
                        </a:lnTo>
                        <a:close/>
                      </a:path>
                    </a:pathLst>
                  </a:custGeom>
                  <a:solidFill>
                    <a:srgbClr val="E1B1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28" name="Freeform 391"/>
                  <p:cNvSpPr>
                    <a:spLocks/>
                  </p:cNvSpPr>
                  <p:nvPr/>
                </p:nvSpPr>
                <p:spPr bwMode="auto">
                  <a:xfrm>
                    <a:off x="3160" y="1482"/>
                    <a:ext cx="16" cy="18"/>
                  </a:xfrm>
                  <a:custGeom>
                    <a:avLst/>
                    <a:gdLst>
                      <a:gd name="T0" fmla="*/ 16 w 16"/>
                      <a:gd name="T1" fmla="*/ 8 h 18"/>
                      <a:gd name="T2" fmla="*/ 16 w 16"/>
                      <a:gd name="T3" fmla="*/ 18 h 18"/>
                      <a:gd name="T4" fmla="*/ 0 w 16"/>
                      <a:gd name="T5" fmla="*/ 8 h 18"/>
                      <a:gd name="T6" fmla="*/ 0 w 16"/>
                      <a:gd name="T7" fmla="*/ 0 h 18"/>
                      <a:gd name="T8" fmla="*/ 16 w 16"/>
                      <a:gd name="T9" fmla="*/ 8 h 18"/>
                    </a:gdLst>
                    <a:ahLst/>
                    <a:cxnLst>
                      <a:cxn ang="0">
                        <a:pos x="T0" y="T1"/>
                      </a:cxn>
                      <a:cxn ang="0">
                        <a:pos x="T2" y="T3"/>
                      </a:cxn>
                      <a:cxn ang="0">
                        <a:pos x="T4" y="T5"/>
                      </a:cxn>
                      <a:cxn ang="0">
                        <a:pos x="T6" y="T7"/>
                      </a:cxn>
                      <a:cxn ang="0">
                        <a:pos x="T8" y="T9"/>
                      </a:cxn>
                    </a:cxnLst>
                    <a:rect l="0" t="0" r="r" b="b"/>
                    <a:pathLst>
                      <a:path w="16" h="18">
                        <a:moveTo>
                          <a:pt x="16" y="8"/>
                        </a:moveTo>
                        <a:lnTo>
                          <a:pt x="16" y="18"/>
                        </a:lnTo>
                        <a:lnTo>
                          <a:pt x="0" y="8"/>
                        </a:lnTo>
                        <a:lnTo>
                          <a:pt x="0" y="0"/>
                        </a:lnTo>
                        <a:lnTo>
                          <a:pt x="16" y="8"/>
                        </a:lnTo>
                        <a:close/>
                      </a:path>
                    </a:pathLst>
                  </a:custGeom>
                  <a:solidFill>
                    <a:srgbClr val="E1B1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29" name="Freeform 392"/>
                  <p:cNvSpPr>
                    <a:spLocks/>
                  </p:cNvSpPr>
                  <p:nvPr/>
                </p:nvSpPr>
                <p:spPr bwMode="auto">
                  <a:xfrm>
                    <a:off x="3456" y="1384"/>
                    <a:ext cx="340" cy="242"/>
                  </a:xfrm>
                  <a:custGeom>
                    <a:avLst/>
                    <a:gdLst>
                      <a:gd name="T0" fmla="*/ 0 w 340"/>
                      <a:gd name="T1" fmla="*/ 198 h 242"/>
                      <a:gd name="T2" fmla="*/ 340 w 340"/>
                      <a:gd name="T3" fmla="*/ 0 h 242"/>
                      <a:gd name="T4" fmla="*/ 340 w 340"/>
                      <a:gd name="T5" fmla="*/ 46 h 242"/>
                      <a:gd name="T6" fmla="*/ 0 w 340"/>
                      <a:gd name="T7" fmla="*/ 242 h 242"/>
                      <a:gd name="T8" fmla="*/ 0 w 340"/>
                      <a:gd name="T9" fmla="*/ 198 h 242"/>
                    </a:gdLst>
                    <a:ahLst/>
                    <a:cxnLst>
                      <a:cxn ang="0">
                        <a:pos x="T0" y="T1"/>
                      </a:cxn>
                      <a:cxn ang="0">
                        <a:pos x="T2" y="T3"/>
                      </a:cxn>
                      <a:cxn ang="0">
                        <a:pos x="T4" y="T5"/>
                      </a:cxn>
                      <a:cxn ang="0">
                        <a:pos x="T6" y="T7"/>
                      </a:cxn>
                      <a:cxn ang="0">
                        <a:pos x="T8" y="T9"/>
                      </a:cxn>
                    </a:cxnLst>
                    <a:rect l="0" t="0" r="r" b="b"/>
                    <a:pathLst>
                      <a:path w="340" h="242">
                        <a:moveTo>
                          <a:pt x="0" y="198"/>
                        </a:moveTo>
                        <a:lnTo>
                          <a:pt x="340" y="0"/>
                        </a:lnTo>
                        <a:lnTo>
                          <a:pt x="340" y="46"/>
                        </a:lnTo>
                        <a:lnTo>
                          <a:pt x="0" y="242"/>
                        </a:lnTo>
                        <a:lnTo>
                          <a:pt x="0" y="1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30" name="Freeform 393"/>
                  <p:cNvSpPr>
                    <a:spLocks/>
                  </p:cNvSpPr>
                  <p:nvPr/>
                </p:nvSpPr>
                <p:spPr bwMode="auto">
                  <a:xfrm>
                    <a:off x="3160" y="1212"/>
                    <a:ext cx="636" cy="370"/>
                  </a:xfrm>
                  <a:custGeom>
                    <a:avLst/>
                    <a:gdLst>
                      <a:gd name="T0" fmla="*/ 0 w 636"/>
                      <a:gd name="T1" fmla="*/ 198 h 370"/>
                      <a:gd name="T2" fmla="*/ 338 w 636"/>
                      <a:gd name="T3" fmla="*/ 0 h 370"/>
                      <a:gd name="T4" fmla="*/ 636 w 636"/>
                      <a:gd name="T5" fmla="*/ 172 h 370"/>
                      <a:gd name="T6" fmla="*/ 296 w 636"/>
                      <a:gd name="T7" fmla="*/ 370 h 370"/>
                      <a:gd name="T8" fmla="*/ 0 w 636"/>
                      <a:gd name="T9" fmla="*/ 198 h 370"/>
                    </a:gdLst>
                    <a:ahLst/>
                    <a:cxnLst>
                      <a:cxn ang="0">
                        <a:pos x="T0" y="T1"/>
                      </a:cxn>
                      <a:cxn ang="0">
                        <a:pos x="T2" y="T3"/>
                      </a:cxn>
                      <a:cxn ang="0">
                        <a:pos x="T4" y="T5"/>
                      </a:cxn>
                      <a:cxn ang="0">
                        <a:pos x="T6" y="T7"/>
                      </a:cxn>
                      <a:cxn ang="0">
                        <a:pos x="T8" y="T9"/>
                      </a:cxn>
                    </a:cxnLst>
                    <a:rect l="0" t="0" r="r" b="b"/>
                    <a:pathLst>
                      <a:path w="636" h="370">
                        <a:moveTo>
                          <a:pt x="0" y="198"/>
                        </a:moveTo>
                        <a:lnTo>
                          <a:pt x="338" y="0"/>
                        </a:lnTo>
                        <a:lnTo>
                          <a:pt x="636" y="172"/>
                        </a:lnTo>
                        <a:lnTo>
                          <a:pt x="296" y="370"/>
                        </a:lnTo>
                        <a:lnTo>
                          <a:pt x="0" y="198"/>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31" name="Freeform 394"/>
                  <p:cNvSpPr>
                    <a:spLocks/>
                  </p:cNvSpPr>
                  <p:nvPr/>
                </p:nvSpPr>
                <p:spPr bwMode="auto">
                  <a:xfrm>
                    <a:off x="3160" y="1410"/>
                    <a:ext cx="296" cy="216"/>
                  </a:xfrm>
                  <a:custGeom>
                    <a:avLst/>
                    <a:gdLst>
                      <a:gd name="T0" fmla="*/ 296 w 296"/>
                      <a:gd name="T1" fmla="*/ 172 h 216"/>
                      <a:gd name="T2" fmla="*/ 296 w 296"/>
                      <a:gd name="T3" fmla="*/ 216 h 216"/>
                      <a:gd name="T4" fmla="*/ 0 w 296"/>
                      <a:gd name="T5" fmla="*/ 46 h 216"/>
                      <a:gd name="T6" fmla="*/ 0 w 296"/>
                      <a:gd name="T7" fmla="*/ 0 h 216"/>
                      <a:gd name="T8" fmla="*/ 296 w 296"/>
                      <a:gd name="T9" fmla="*/ 172 h 216"/>
                    </a:gdLst>
                    <a:ahLst/>
                    <a:cxnLst>
                      <a:cxn ang="0">
                        <a:pos x="T0" y="T1"/>
                      </a:cxn>
                      <a:cxn ang="0">
                        <a:pos x="T2" y="T3"/>
                      </a:cxn>
                      <a:cxn ang="0">
                        <a:pos x="T4" y="T5"/>
                      </a:cxn>
                      <a:cxn ang="0">
                        <a:pos x="T6" y="T7"/>
                      </a:cxn>
                      <a:cxn ang="0">
                        <a:pos x="T8" y="T9"/>
                      </a:cxn>
                    </a:cxnLst>
                    <a:rect l="0" t="0" r="r" b="b"/>
                    <a:pathLst>
                      <a:path w="296" h="216">
                        <a:moveTo>
                          <a:pt x="296" y="172"/>
                        </a:moveTo>
                        <a:lnTo>
                          <a:pt x="296" y="216"/>
                        </a:lnTo>
                        <a:lnTo>
                          <a:pt x="0" y="46"/>
                        </a:lnTo>
                        <a:lnTo>
                          <a:pt x="0" y="0"/>
                        </a:lnTo>
                        <a:lnTo>
                          <a:pt x="296" y="172"/>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32" name="Freeform 395"/>
                  <p:cNvSpPr>
                    <a:spLocks/>
                  </p:cNvSpPr>
                  <p:nvPr/>
                </p:nvSpPr>
                <p:spPr bwMode="auto">
                  <a:xfrm>
                    <a:off x="3180" y="1430"/>
                    <a:ext cx="100" cy="72"/>
                  </a:xfrm>
                  <a:custGeom>
                    <a:avLst/>
                    <a:gdLst>
                      <a:gd name="T0" fmla="*/ 0 w 100"/>
                      <a:gd name="T1" fmla="*/ 16 h 72"/>
                      <a:gd name="T2" fmla="*/ 0 w 100"/>
                      <a:gd name="T3" fmla="*/ 0 h 72"/>
                      <a:gd name="T4" fmla="*/ 100 w 100"/>
                      <a:gd name="T5" fmla="*/ 58 h 72"/>
                      <a:gd name="T6" fmla="*/ 100 w 100"/>
                      <a:gd name="T7" fmla="*/ 72 h 72"/>
                      <a:gd name="T8" fmla="*/ 0 w 100"/>
                      <a:gd name="T9" fmla="*/ 16 h 72"/>
                    </a:gdLst>
                    <a:ahLst/>
                    <a:cxnLst>
                      <a:cxn ang="0">
                        <a:pos x="T0" y="T1"/>
                      </a:cxn>
                      <a:cxn ang="0">
                        <a:pos x="T2" y="T3"/>
                      </a:cxn>
                      <a:cxn ang="0">
                        <a:pos x="T4" y="T5"/>
                      </a:cxn>
                      <a:cxn ang="0">
                        <a:pos x="T6" y="T7"/>
                      </a:cxn>
                      <a:cxn ang="0">
                        <a:pos x="T8" y="T9"/>
                      </a:cxn>
                    </a:cxnLst>
                    <a:rect l="0" t="0" r="r" b="b"/>
                    <a:pathLst>
                      <a:path w="100" h="72">
                        <a:moveTo>
                          <a:pt x="0" y="16"/>
                        </a:moveTo>
                        <a:lnTo>
                          <a:pt x="0" y="0"/>
                        </a:lnTo>
                        <a:lnTo>
                          <a:pt x="100" y="58"/>
                        </a:lnTo>
                        <a:lnTo>
                          <a:pt x="100" y="72"/>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33" name="Freeform 396"/>
                  <p:cNvSpPr>
                    <a:spLocks/>
                  </p:cNvSpPr>
                  <p:nvPr/>
                </p:nvSpPr>
                <p:spPr bwMode="auto">
                  <a:xfrm>
                    <a:off x="3180" y="1430"/>
                    <a:ext cx="2" cy="16"/>
                  </a:xfrm>
                  <a:custGeom>
                    <a:avLst/>
                    <a:gdLst>
                      <a:gd name="T0" fmla="*/ 0 w 2"/>
                      <a:gd name="T1" fmla="*/ 16 h 16"/>
                      <a:gd name="T2" fmla="*/ 2 w 2"/>
                      <a:gd name="T3" fmla="*/ 14 h 16"/>
                      <a:gd name="T4" fmla="*/ 2 w 2"/>
                      <a:gd name="T5" fmla="*/ 2 h 16"/>
                      <a:gd name="T6" fmla="*/ 0 w 2"/>
                      <a:gd name="T7" fmla="*/ 0 h 16"/>
                      <a:gd name="T8" fmla="*/ 0 w 2"/>
                      <a:gd name="T9" fmla="*/ 16 h 16"/>
                    </a:gdLst>
                    <a:ahLst/>
                    <a:cxnLst>
                      <a:cxn ang="0">
                        <a:pos x="T0" y="T1"/>
                      </a:cxn>
                      <a:cxn ang="0">
                        <a:pos x="T2" y="T3"/>
                      </a:cxn>
                      <a:cxn ang="0">
                        <a:pos x="T4" y="T5"/>
                      </a:cxn>
                      <a:cxn ang="0">
                        <a:pos x="T6" y="T7"/>
                      </a:cxn>
                      <a:cxn ang="0">
                        <a:pos x="T8" y="T9"/>
                      </a:cxn>
                    </a:cxnLst>
                    <a:rect l="0" t="0" r="r" b="b"/>
                    <a:pathLst>
                      <a:path w="2" h="16">
                        <a:moveTo>
                          <a:pt x="0" y="16"/>
                        </a:moveTo>
                        <a:lnTo>
                          <a:pt x="2" y="14"/>
                        </a:lnTo>
                        <a:lnTo>
                          <a:pt x="2" y="2"/>
                        </a:lnTo>
                        <a:lnTo>
                          <a:pt x="0" y="0"/>
                        </a:lnTo>
                        <a:lnTo>
                          <a:pt x="0" y="16"/>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34" name="Freeform 397"/>
                  <p:cNvSpPr>
                    <a:spLocks/>
                  </p:cNvSpPr>
                  <p:nvPr/>
                </p:nvSpPr>
                <p:spPr bwMode="auto">
                  <a:xfrm>
                    <a:off x="3180" y="1444"/>
                    <a:ext cx="100" cy="58"/>
                  </a:xfrm>
                  <a:custGeom>
                    <a:avLst/>
                    <a:gdLst>
                      <a:gd name="T0" fmla="*/ 100 w 100"/>
                      <a:gd name="T1" fmla="*/ 58 h 58"/>
                      <a:gd name="T2" fmla="*/ 100 w 100"/>
                      <a:gd name="T3" fmla="*/ 56 h 58"/>
                      <a:gd name="T4" fmla="*/ 2 w 100"/>
                      <a:gd name="T5" fmla="*/ 0 h 58"/>
                      <a:gd name="T6" fmla="*/ 0 w 100"/>
                      <a:gd name="T7" fmla="*/ 2 h 58"/>
                      <a:gd name="T8" fmla="*/ 100 w 100"/>
                      <a:gd name="T9" fmla="*/ 58 h 58"/>
                    </a:gdLst>
                    <a:ahLst/>
                    <a:cxnLst>
                      <a:cxn ang="0">
                        <a:pos x="T0" y="T1"/>
                      </a:cxn>
                      <a:cxn ang="0">
                        <a:pos x="T2" y="T3"/>
                      </a:cxn>
                      <a:cxn ang="0">
                        <a:pos x="T4" y="T5"/>
                      </a:cxn>
                      <a:cxn ang="0">
                        <a:pos x="T6" y="T7"/>
                      </a:cxn>
                      <a:cxn ang="0">
                        <a:pos x="T8" y="T9"/>
                      </a:cxn>
                    </a:cxnLst>
                    <a:rect l="0" t="0" r="r" b="b"/>
                    <a:pathLst>
                      <a:path w="100" h="58">
                        <a:moveTo>
                          <a:pt x="100" y="58"/>
                        </a:moveTo>
                        <a:lnTo>
                          <a:pt x="100" y="56"/>
                        </a:lnTo>
                        <a:lnTo>
                          <a:pt x="2" y="0"/>
                        </a:lnTo>
                        <a:lnTo>
                          <a:pt x="0" y="2"/>
                        </a:lnTo>
                        <a:lnTo>
                          <a:pt x="100" y="58"/>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35" name="Freeform 398"/>
                  <p:cNvSpPr>
                    <a:spLocks/>
                  </p:cNvSpPr>
                  <p:nvPr/>
                </p:nvSpPr>
                <p:spPr bwMode="auto">
                  <a:xfrm>
                    <a:off x="3442" y="1582"/>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36" name="Freeform 399"/>
                  <p:cNvSpPr>
                    <a:spLocks/>
                  </p:cNvSpPr>
                  <p:nvPr/>
                </p:nvSpPr>
                <p:spPr bwMode="auto">
                  <a:xfrm>
                    <a:off x="3442" y="1582"/>
                    <a:ext cx="2" cy="32"/>
                  </a:xfrm>
                  <a:custGeom>
                    <a:avLst/>
                    <a:gdLst>
                      <a:gd name="T0" fmla="*/ 0 w 2"/>
                      <a:gd name="T1" fmla="*/ 32 h 32"/>
                      <a:gd name="T2" fmla="*/ 2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37" name="Freeform 400"/>
                  <p:cNvSpPr>
                    <a:spLocks/>
                  </p:cNvSpPr>
                  <p:nvPr/>
                </p:nvSpPr>
                <p:spPr bwMode="auto">
                  <a:xfrm>
                    <a:off x="3442" y="1612"/>
                    <a:ext cx="8" cy="6"/>
                  </a:xfrm>
                  <a:custGeom>
                    <a:avLst/>
                    <a:gdLst>
                      <a:gd name="T0" fmla="*/ 8 w 8"/>
                      <a:gd name="T1" fmla="*/ 6 h 6"/>
                      <a:gd name="T2" fmla="*/ 8 w 8"/>
                      <a:gd name="T3" fmla="*/ 2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2"/>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38" name="Freeform 401"/>
                  <p:cNvSpPr>
                    <a:spLocks/>
                  </p:cNvSpPr>
                  <p:nvPr/>
                </p:nvSpPr>
                <p:spPr bwMode="auto">
                  <a:xfrm>
                    <a:off x="3432" y="1576"/>
                    <a:ext cx="6" cy="34"/>
                  </a:xfrm>
                  <a:custGeom>
                    <a:avLst/>
                    <a:gdLst>
                      <a:gd name="T0" fmla="*/ 0 w 6"/>
                      <a:gd name="T1" fmla="*/ 30 h 34"/>
                      <a:gd name="T2" fmla="*/ 0 w 6"/>
                      <a:gd name="T3" fmla="*/ 0 h 34"/>
                      <a:gd name="T4" fmla="*/ 6 w 6"/>
                      <a:gd name="T5" fmla="*/ 4 h 34"/>
                      <a:gd name="T6" fmla="*/ 6 w 6"/>
                      <a:gd name="T7" fmla="*/ 34 h 34"/>
                      <a:gd name="T8" fmla="*/ 0 w 6"/>
                      <a:gd name="T9" fmla="*/ 30 h 34"/>
                    </a:gdLst>
                    <a:ahLst/>
                    <a:cxnLst>
                      <a:cxn ang="0">
                        <a:pos x="T0" y="T1"/>
                      </a:cxn>
                      <a:cxn ang="0">
                        <a:pos x="T2" y="T3"/>
                      </a:cxn>
                      <a:cxn ang="0">
                        <a:pos x="T4" y="T5"/>
                      </a:cxn>
                      <a:cxn ang="0">
                        <a:pos x="T6" y="T7"/>
                      </a:cxn>
                      <a:cxn ang="0">
                        <a:pos x="T8" y="T9"/>
                      </a:cxn>
                    </a:cxnLst>
                    <a:rect l="0" t="0" r="r" b="b"/>
                    <a:pathLst>
                      <a:path w="6" h="34">
                        <a:moveTo>
                          <a:pt x="0" y="30"/>
                        </a:moveTo>
                        <a:lnTo>
                          <a:pt x="0" y="0"/>
                        </a:lnTo>
                        <a:lnTo>
                          <a:pt x="6" y="4"/>
                        </a:lnTo>
                        <a:lnTo>
                          <a:pt x="6"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39" name="Rectangle 402"/>
                  <p:cNvSpPr>
                    <a:spLocks noChangeArrowheads="1"/>
                  </p:cNvSpPr>
                  <p:nvPr/>
                </p:nvSpPr>
                <p:spPr bwMode="auto">
                  <a:xfrm>
                    <a:off x="3432" y="1576"/>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40" name="Freeform 403"/>
                  <p:cNvSpPr>
                    <a:spLocks/>
                  </p:cNvSpPr>
                  <p:nvPr/>
                </p:nvSpPr>
                <p:spPr bwMode="auto">
                  <a:xfrm>
                    <a:off x="3432" y="1606"/>
                    <a:ext cx="6" cy="4"/>
                  </a:xfrm>
                  <a:custGeom>
                    <a:avLst/>
                    <a:gdLst>
                      <a:gd name="T0" fmla="*/ 6 w 6"/>
                      <a:gd name="T1" fmla="*/ 4 h 4"/>
                      <a:gd name="T2" fmla="*/ 6 w 6"/>
                      <a:gd name="T3" fmla="*/ 2 h 4"/>
                      <a:gd name="T4" fmla="*/ 2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2"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41" name="Freeform 404"/>
                  <p:cNvSpPr>
                    <a:spLocks/>
                  </p:cNvSpPr>
                  <p:nvPr/>
                </p:nvSpPr>
                <p:spPr bwMode="auto">
                  <a:xfrm>
                    <a:off x="3420" y="1570"/>
                    <a:ext cx="8" cy="34"/>
                  </a:xfrm>
                  <a:custGeom>
                    <a:avLst/>
                    <a:gdLst>
                      <a:gd name="T0" fmla="*/ 0 w 8"/>
                      <a:gd name="T1" fmla="*/ 30 h 34"/>
                      <a:gd name="T2" fmla="*/ 0 w 8"/>
                      <a:gd name="T3" fmla="*/ 0 h 34"/>
                      <a:gd name="T4" fmla="*/ 8 w 8"/>
                      <a:gd name="T5" fmla="*/ 4 h 34"/>
                      <a:gd name="T6" fmla="*/ 8 w 8"/>
                      <a:gd name="T7" fmla="*/ 34 h 34"/>
                      <a:gd name="T8" fmla="*/ 0 w 8"/>
                      <a:gd name="T9" fmla="*/ 30 h 34"/>
                    </a:gdLst>
                    <a:ahLst/>
                    <a:cxnLst>
                      <a:cxn ang="0">
                        <a:pos x="T0" y="T1"/>
                      </a:cxn>
                      <a:cxn ang="0">
                        <a:pos x="T2" y="T3"/>
                      </a:cxn>
                      <a:cxn ang="0">
                        <a:pos x="T4" y="T5"/>
                      </a:cxn>
                      <a:cxn ang="0">
                        <a:pos x="T6" y="T7"/>
                      </a:cxn>
                      <a:cxn ang="0">
                        <a:pos x="T8" y="T9"/>
                      </a:cxn>
                    </a:cxnLst>
                    <a:rect l="0" t="0" r="r" b="b"/>
                    <a:pathLst>
                      <a:path w="8" h="34">
                        <a:moveTo>
                          <a:pt x="0" y="30"/>
                        </a:moveTo>
                        <a:lnTo>
                          <a:pt x="0" y="0"/>
                        </a:lnTo>
                        <a:lnTo>
                          <a:pt x="8" y="4"/>
                        </a:lnTo>
                        <a:lnTo>
                          <a:pt x="8"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42" name="Rectangle 405"/>
                  <p:cNvSpPr>
                    <a:spLocks noChangeArrowheads="1"/>
                  </p:cNvSpPr>
                  <p:nvPr/>
                </p:nvSpPr>
                <p:spPr bwMode="auto">
                  <a:xfrm>
                    <a:off x="3420" y="1570"/>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43" name="Freeform 406"/>
                  <p:cNvSpPr>
                    <a:spLocks/>
                  </p:cNvSpPr>
                  <p:nvPr/>
                </p:nvSpPr>
                <p:spPr bwMode="auto">
                  <a:xfrm>
                    <a:off x="3420" y="1600"/>
                    <a:ext cx="8" cy="4"/>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44" name="Freeform 407"/>
                  <p:cNvSpPr>
                    <a:spLocks/>
                  </p:cNvSpPr>
                  <p:nvPr/>
                </p:nvSpPr>
                <p:spPr bwMode="auto">
                  <a:xfrm>
                    <a:off x="3410" y="1562"/>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45" name="Freeform 408"/>
                  <p:cNvSpPr>
                    <a:spLocks/>
                  </p:cNvSpPr>
                  <p:nvPr/>
                </p:nvSpPr>
                <p:spPr bwMode="auto">
                  <a:xfrm>
                    <a:off x="3410" y="1562"/>
                    <a:ext cx="2" cy="32"/>
                  </a:xfrm>
                  <a:custGeom>
                    <a:avLst/>
                    <a:gdLst>
                      <a:gd name="T0" fmla="*/ 0 w 2"/>
                      <a:gd name="T1" fmla="*/ 32 h 32"/>
                      <a:gd name="T2" fmla="*/ 2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46" name="Freeform 409"/>
                  <p:cNvSpPr>
                    <a:spLocks/>
                  </p:cNvSpPr>
                  <p:nvPr/>
                </p:nvSpPr>
                <p:spPr bwMode="auto">
                  <a:xfrm>
                    <a:off x="3410" y="1594"/>
                    <a:ext cx="6" cy="4"/>
                  </a:xfrm>
                  <a:custGeom>
                    <a:avLst/>
                    <a:gdLst>
                      <a:gd name="T0" fmla="*/ 6 w 6"/>
                      <a:gd name="T1" fmla="*/ 4 h 4"/>
                      <a:gd name="T2" fmla="*/ 6 w 6"/>
                      <a:gd name="T3" fmla="*/ 2 h 4"/>
                      <a:gd name="T4" fmla="*/ 2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2"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47" name="Freeform 410"/>
                  <p:cNvSpPr>
                    <a:spLocks/>
                  </p:cNvSpPr>
                  <p:nvPr/>
                </p:nvSpPr>
                <p:spPr bwMode="auto">
                  <a:xfrm>
                    <a:off x="3400" y="1556"/>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48" name="Freeform 411"/>
                  <p:cNvSpPr>
                    <a:spLocks/>
                  </p:cNvSpPr>
                  <p:nvPr/>
                </p:nvSpPr>
                <p:spPr bwMode="auto">
                  <a:xfrm>
                    <a:off x="3400" y="1556"/>
                    <a:ext cx="2" cy="32"/>
                  </a:xfrm>
                  <a:custGeom>
                    <a:avLst/>
                    <a:gdLst>
                      <a:gd name="T0" fmla="*/ 0 w 2"/>
                      <a:gd name="T1" fmla="*/ 32 h 32"/>
                      <a:gd name="T2" fmla="*/ 0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0"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49" name="Freeform 412"/>
                  <p:cNvSpPr>
                    <a:spLocks/>
                  </p:cNvSpPr>
                  <p:nvPr/>
                </p:nvSpPr>
                <p:spPr bwMode="auto">
                  <a:xfrm>
                    <a:off x="3400" y="1588"/>
                    <a:ext cx="6" cy="4"/>
                  </a:xfrm>
                  <a:custGeom>
                    <a:avLst/>
                    <a:gdLst>
                      <a:gd name="T0" fmla="*/ 6 w 6"/>
                      <a:gd name="T1" fmla="*/ 4 h 4"/>
                      <a:gd name="T2" fmla="*/ 6 w 6"/>
                      <a:gd name="T3" fmla="*/ 2 h 4"/>
                      <a:gd name="T4" fmla="*/ 0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0"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50" name="Freeform 413"/>
                  <p:cNvSpPr>
                    <a:spLocks/>
                  </p:cNvSpPr>
                  <p:nvPr/>
                </p:nvSpPr>
                <p:spPr bwMode="auto">
                  <a:xfrm>
                    <a:off x="3388" y="1550"/>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51" name="Freeform 414"/>
                  <p:cNvSpPr>
                    <a:spLocks/>
                  </p:cNvSpPr>
                  <p:nvPr/>
                </p:nvSpPr>
                <p:spPr bwMode="auto">
                  <a:xfrm>
                    <a:off x="3388" y="1550"/>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52" name="Freeform 415"/>
                  <p:cNvSpPr>
                    <a:spLocks/>
                  </p:cNvSpPr>
                  <p:nvPr/>
                </p:nvSpPr>
                <p:spPr bwMode="auto">
                  <a:xfrm>
                    <a:off x="3388" y="1580"/>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53" name="Freeform 416"/>
                  <p:cNvSpPr>
                    <a:spLocks/>
                  </p:cNvSpPr>
                  <p:nvPr/>
                </p:nvSpPr>
                <p:spPr bwMode="auto">
                  <a:xfrm>
                    <a:off x="3378" y="1544"/>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54" name="Freeform 417"/>
                  <p:cNvSpPr>
                    <a:spLocks/>
                  </p:cNvSpPr>
                  <p:nvPr/>
                </p:nvSpPr>
                <p:spPr bwMode="auto">
                  <a:xfrm>
                    <a:off x="3378" y="1544"/>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55" name="Freeform 418"/>
                  <p:cNvSpPr>
                    <a:spLocks/>
                  </p:cNvSpPr>
                  <p:nvPr/>
                </p:nvSpPr>
                <p:spPr bwMode="auto">
                  <a:xfrm>
                    <a:off x="3378" y="1574"/>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56" name="Freeform 419"/>
                  <p:cNvSpPr>
                    <a:spLocks/>
                  </p:cNvSpPr>
                  <p:nvPr/>
                </p:nvSpPr>
                <p:spPr bwMode="auto">
                  <a:xfrm>
                    <a:off x="3366" y="1538"/>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57" name="Freeform 420"/>
                  <p:cNvSpPr>
                    <a:spLocks/>
                  </p:cNvSpPr>
                  <p:nvPr/>
                </p:nvSpPr>
                <p:spPr bwMode="auto">
                  <a:xfrm>
                    <a:off x="3366" y="1538"/>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grpSp>
            <p:sp>
              <p:nvSpPr>
                <p:cNvPr id="931" name="Freeform 421"/>
                <p:cNvSpPr>
                  <a:spLocks/>
                </p:cNvSpPr>
                <p:nvPr/>
              </p:nvSpPr>
              <p:spPr bwMode="auto">
                <a:xfrm>
                  <a:off x="3366" y="1568"/>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932" name="Freeform 422"/>
                <p:cNvSpPr>
                  <a:spLocks/>
                </p:cNvSpPr>
                <p:nvPr/>
              </p:nvSpPr>
              <p:spPr bwMode="auto">
                <a:xfrm>
                  <a:off x="3356" y="1532"/>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933" name="Freeform 423"/>
                <p:cNvSpPr>
                  <a:spLocks/>
                </p:cNvSpPr>
                <p:nvPr/>
              </p:nvSpPr>
              <p:spPr bwMode="auto">
                <a:xfrm>
                  <a:off x="3356" y="1532"/>
                  <a:ext cx="2" cy="32"/>
                </a:xfrm>
                <a:custGeom>
                  <a:avLst/>
                  <a:gdLst>
                    <a:gd name="T0" fmla="*/ 0 w 2"/>
                    <a:gd name="T1" fmla="*/ 32 h 32"/>
                    <a:gd name="T2" fmla="*/ 2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934" name="Freeform 424"/>
                <p:cNvSpPr>
                  <a:spLocks/>
                </p:cNvSpPr>
                <p:nvPr/>
              </p:nvSpPr>
              <p:spPr bwMode="auto">
                <a:xfrm>
                  <a:off x="3356" y="1562"/>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935" name="Freeform 425"/>
                <p:cNvSpPr>
                  <a:spLocks/>
                </p:cNvSpPr>
                <p:nvPr/>
              </p:nvSpPr>
              <p:spPr bwMode="auto">
                <a:xfrm>
                  <a:off x="3346" y="1526"/>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936" name="Freeform 426"/>
                <p:cNvSpPr>
                  <a:spLocks/>
                </p:cNvSpPr>
                <p:nvPr/>
              </p:nvSpPr>
              <p:spPr bwMode="auto">
                <a:xfrm>
                  <a:off x="3346" y="1526"/>
                  <a:ext cx="2" cy="32"/>
                </a:xfrm>
                <a:custGeom>
                  <a:avLst/>
                  <a:gdLst>
                    <a:gd name="T0" fmla="*/ 0 w 2"/>
                    <a:gd name="T1" fmla="*/ 32 h 32"/>
                    <a:gd name="T2" fmla="*/ 2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937" name="Freeform 427"/>
                <p:cNvSpPr>
                  <a:spLocks/>
                </p:cNvSpPr>
                <p:nvPr/>
              </p:nvSpPr>
              <p:spPr bwMode="auto">
                <a:xfrm>
                  <a:off x="3346" y="1556"/>
                  <a:ext cx="6" cy="6"/>
                </a:xfrm>
                <a:custGeom>
                  <a:avLst/>
                  <a:gdLst>
                    <a:gd name="T0" fmla="*/ 6 w 6"/>
                    <a:gd name="T1" fmla="*/ 6 h 6"/>
                    <a:gd name="T2" fmla="*/ 6 w 6"/>
                    <a:gd name="T3" fmla="*/ 2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2"/>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938" name="Freeform 428"/>
                <p:cNvSpPr>
                  <a:spLocks/>
                </p:cNvSpPr>
                <p:nvPr/>
              </p:nvSpPr>
              <p:spPr bwMode="auto">
                <a:xfrm>
                  <a:off x="3334" y="1520"/>
                  <a:ext cx="8" cy="34"/>
                </a:xfrm>
                <a:custGeom>
                  <a:avLst/>
                  <a:gdLst>
                    <a:gd name="T0" fmla="*/ 0 w 8"/>
                    <a:gd name="T1" fmla="*/ 30 h 34"/>
                    <a:gd name="T2" fmla="*/ 0 w 8"/>
                    <a:gd name="T3" fmla="*/ 0 h 34"/>
                    <a:gd name="T4" fmla="*/ 8 w 8"/>
                    <a:gd name="T5" fmla="*/ 4 h 34"/>
                    <a:gd name="T6" fmla="*/ 8 w 8"/>
                    <a:gd name="T7" fmla="*/ 34 h 34"/>
                    <a:gd name="T8" fmla="*/ 0 w 8"/>
                    <a:gd name="T9" fmla="*/ 30 h 34"/>
                  </a:gdLst>
                  <a:ahLst/>
                  <a:cxnLst>
                    <a:cxn ang="0">
                      <a:pos x="T0" y="T1"/>
                    </a:cxn>
                    <a:cxn ang="0">
                      <a:pos x="T2" y="T3"/>
                    </a:cxn>
                    <a:cxn ang="0">
                      <a:pos x="T4" y="T5"/>
                    </a:cxn>
                    <a:cxn ang="0">
                      <a:pos x="T6" y="T7"/>
                    </a:cxn>
                    <a:cxn ang="0">
                      <a:pos x="T8" y="T9"/>
                    </a:cxn>
                  </a:cxnLst>
                  <a:rect l="0" t="0" r="r" b="b"/>
                  <a:pathLst>
                    <a:path w="8" h="34">
                      <a:moveTo>
                        <a:pt x="0" y="30"/>
                      </a:moveTo>
                      <a:lnTo>
                        <a:pt x="0" y="0"/>
                      </a:lnTo>
                      <a:lnTo>
                        <a:pt x="8" y="4"/>
                      </a:lnTo>
                      <a:lnTo>
                        <a:pt x="8"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939" name="Rectangle 429"/>
                <p:cNvSpPr>
                  <a:spLocks noChangeArrowheads="1"/>
                </p:cNvSpPr>
                <p:nvPr/>
              </p:nvSpPr>
              <p:spPr bwMode="auto">
                <a:xfrm>
                  <a:off x="3334" y="1520"/>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940" name="Freeform 430"/>
                <p:cNvSpPr>
                  <a:spLocks/>
                </p:cNvSpPr>
                <p:nvPr/>
              </p:nvSpPr>
              <p:spPr bwMode="auto">
                <a:xfrm>
                  <a:off x="3334" y="1550"/>
                  <a:ext cx="8" cy="4"/>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941" name="Freeform 431"/>
                <p:cNvSpPr>
                  <a:spLocks/>
                </p:cNvSpPr>
                <p:nvPr/>
              </p:nvSpPr>
              <p:spPr bwMode="auto">
                <a:xfrm>
                  <a:off x="3324" y="1514"/>
                  <a:ext cx="6" cy="34"/>
                </a:xfrm>
                <a:custGeom>
                  <a:avLst/>
                  <a:gdLst>
                    <a:gd name="T0" fmla="*/ 0 w 6"/>
                    <a:gd name="T1" fmla="*/ 30 h 34"/>
                    <a:gd name="T2" fmla="*/ 0 w 6"/>
                    <a:gd name="T3" fmla="*/ 0 h 34"/>
                    <a:gd name="T4" fmla="*/ 6 w 6"/>
                    <a:gd name="T5" fmla="*/ 4 h 34"/>
                    <a:gd name="T6" fmla="*/ 6 w 6"/>
                    <a:gd name="T7" fmla="*/ 34 h 34"/>
                    <a:gd name="T8" fmla="*/ 0 w 6"/>
                    <a:gd name="T9" fmla="*/ 30 h 34"/>
                  </a:gdLst>
                  <a:ahLst/>
                  <a:cxnLst>
                    <a:cxn ang="0">
                      <a:pos x="T0" y="T1"/>
                    </a:cxn>
                    <a:cxn ang="0">
                      <a:pos x="T2" y="T3"/>
                    </a:cxn>
                    <a:cxn ang="0">
                      <a:pos x="T4" y="T5"/>
                    </a:cxn>
                    <a:cxn ang="0">
                      <a:pos x="T6" y="T7"/>
                    </a:cxn>
                    <a:cxn ang="0">
                      <a:pos x="T8" y="T9"/>
                    </a:cxn>
                  </a:cxnLst>
                  <a:rect l="0" t="0" r="r" b="b"/>
                  <a:pathLst>
                    <a:path w="6" h="34">
                      <a:moveTo>
                        <a:pt x="0" y="30"/>
                      </a:moveTo>
                      <a:lnTo>
                        <a:pt x="0" y="0"/>
                      </a:lnTo>
                      <a:lnTo>
                        <a:pt x="6" y="4"/>
                      </a:lnTo>
                      <a:lnTo>
                        <a:pt x="6"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942" name="Rectangle 432"/>
                <p:cNvSpPr>
                  <a:spLocks noChangeArrowheads="1"/>
                </p:cNvSpPr>
                <p:nvPr/>
              </p:nvSpPr>
              <p:spPr bwMode="auto">
                <a:xfrm>
                  <a:off x="3324" y="1514"/>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943" name="Freeform 433"/>
                <p:cNvSpPr>
                  <a:spLocks/>
                </p:cNvSpPr>
                <p:nvPr/>
              </p:nvSpPr>
              <p:spPr bwMode="auto">
                <a:xfrm>
                  <a:off x="3324" y="1544"/>
                  <a:ext cx="6" cy="4"/>
                </a:xfrm>
                <a:custGeom>
                  <a:avLst/>
                  <a:gdLst>
                    <a:gd name="T0" fmla="*/ 6 w 6"/>
                    <a:gd name="T1" fmla="*/ 4 h 4"/>
                    <a:gd name="T2" fmla="*/ 6 w 6"/>
                    <a:gd name="T3" fmla="*/ 2 h 4"/>
                    <a:gd name="T4" fmla="*/ 2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2"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944" name="Freeform 434"/>
                <p:cNvSpPr>
                  <a:spLocks/>
                </p:cNvSpPr>
                <p:nvPr/>
              </p:nvSpPr>
              <p:spPr bwMode="auto">
                <a:xfrm>
                  <a:off x="3162" y="1416"/>
                  <a:ext cx="16" cy="22"/>
                </a:xfrm>
                <a:custGeom>
                  <a:avLst/>
                  <a:gdLst>
                    <a:gd name="T0" fmla="*/ 16 w 16"/>
                    <a:gd name="T1" fmla="*/ 10 h 22"/>
                    <a:gd name="T2" fmla="*/ 16 w 16"/>
                    <a:gd name="T3" fmla="*/ 22 h 22"/>
                    <a:gd name="T4" fmla="*/ 0 w 16"/>
                    <a:gd name="T5" fmla="*/ 12 h 22"/>
                    <a:gd name="T6" fmla="*/ 0 w 16"/>
                    <a:gd name="T7" fmla="*/ 0 h 22"/>
                    <a:gd name="T8" fmla="*/ 16 w 16"/>
                    <a:gd name="T9" fmla="*/ 10 h 22"/>
                  </a:gdLst>
                  <a:ahLst/>
                  <a:cxnLst>
                    <a:cxn ang="0">
                      <a:pos x="T0" y="T1"/>
                    </a:cxn>
                    <a:cxn ang="0">
                      <a:pos x="T2" y="T3"/>
                    </a:cxn>
                    <a:cxn ang="0">
                      <a:pos x="T4" y="T5"/>
                    </a:cxn>
                    <a:cxn ang="0">
                      <a:pos x="T6" y="T7"/>
                    </a:cxn>
                    <a:cxn ang="0">
                      <a:pos x="T8" y="T9"/>
                    </a:cxn>
                  </a:cxnLst>
                  <a:rect l="0" t="0" r="r" b="b"/>
                  <a:pathLst>
                    <a:path w="16" h="22">
                      <a:moveTo>
                        <a:pt x="16" y="10"/>
                      </a:moveTo>
                      <a:lnTo>
                        <a:pt x="16" y="22"/>
                      </a:lnTo>
                      <a:lnTo>
                        <a:pt x="0" y="12"/>
                      </a:lnTo>
                      <a:lnTo>
                        <a:pt x="0" y="0"/>
                      </a:lnTo>
                      <a:lnTo>
                        <a:pt x="16"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945" name="Freeform 435"/>
                <p:cNvSpPr>
                  <a:spLocks/>
                </p:cNvSpPr>
                <p:nvPr/>
              </p:nvSpPr>
              <p:spPr bwMode="auto">
                <a:xfrm>
                  <a:off x="3176" y="1426"/>
                  <a:ext cx="2" cy="10"/>
                </a:xfrm>
                <a:custGeom>
                  <a:avLst/>
                  <a:gdLst>
                    <a:gd name="T0" fmla="*/ 0 w 2"/>
                    <a:gd name="T1" fmla="*/ 2 h 10"/>
                    <a:gd name="T2" fmla="*/ 2 w 2"/>
                    <a:gd name="T3" fmla="*/ 0 h 10"/>
                    <a:gd name="T4" fmla="*/ 2 w 2"/>
                    <a:gd name="T5" fmla="*/ 10 h 10"/>
                    <a:gd name="T6" fmla="*/ 0 w 2"/>
                    <a:gd name="T7" fmla="*/ 10 h 10"/>
                    <a:gd name="T8" fmla="*/ 0 w 2"/>
                    <a:gd name="T9" fmla="*/ 2 h 10"/>
                  </a:gdLst>
                  <a:ahLst/>
                  <a:cxnLst>
                    <a:cxn ang="0">
                      <a:pos x="T0" y="T1"/>
                    </a:cxn>
                    <a:cxn ang="0">
                      <a:pos x="T2" y="T3"/>
                    </a:cxn>
                    <a:cxn ang="0">
                      <a:pos x="T4" y="T5"/>
                    </a:cxn>
                    <a:cxn ang="0">
                      <a:pos x="T6" y="T7"/>
                    </a:cxn>
                    <a:cxn ang="0">
                      <a:pos x="T8" y="T9"/>
                    </a:cxn>
                  </a:cxnLst>
                  <a:rect l="0" t="0" r="r" b="b"/>
                  <a:pathLst>
                    <a:path w="2" h="10">
                      <a:moveTo>
                        <a:pt x="0" y="2"/>
                      </a:moveTo>
                      <a:lnTo>
                        <a:pt x="2" y="0"/>
                      </a:lnTo>
                      <a:lnTo>
                        <a:pt x="2" y="10"/>
                      </a:lnTo>
                      <a:lnTo>
                        <a:pt x="0" y="10"/>
                      </a:lnTo>
                      <a:lnTo>
                        <a:pt x="0" y="2"/>
                      </a:lnTo>
                      <a:close/>
                    </a:path>
                  </a:pathLst>
                </a:custGeom>
                <a:solidFill>
                  <a:srgbClr val="725A1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946" name="Freeform 436"/>
                <p:cNvSpPr>
                  <a:spLocks/>
                </p:cNvSpPr>
                <p:nvPr/>
              </p:nvSpPr>
              <p:spPr bwMode="auto">
                <a:xfrm>
                  <a:off x="3160" y="1416"/>
                  <a:ext cx="18" cy="12"/>
                </a:xfrm>
                <a:custGeom>
                  <a:avLst/>
                  <a:gdLst>
                    <a:gd name="T0" fmla="*/ 0 w 18"/>
                    <a:gd name="T1" fmla="*/ 2 h 12"/>
                    <a:gd name="T2" fmla="*/ 2 w 18"/>
                    <a:gd name="T3" fmla="*/ 0 h 12"/>
                    <a:gd name="T4" fmla="*/ 18 w 18"/>
                    <a:gd name="T5" fmla="*/ 10 h 12"/>
                    <a:gd name="T6" fmla="*/ 16 w 18"/>
                    <a:gd name="T7" fmla="*/ 12 h 12"/>
                    <a:gd name="T8" fmla="*/ 0 w 18"/>
                    <a:gd name="T9" fmla="*/ 2 h 12"/>
                  </a:gdLst>
                  <a:ahLst/>
                  <a:cxnLst>
                    <a:cxn ang="0">
                      <a:pos x="T0" y="T1"/>
                    </a:cxn>
                    <a:cxn ang="0">
                      <a:pos x="T2" y="T3"/>
                    </a:cxn>
                    <a:cxn ang="0">
                      <a:pos x="T4" y="T5"/>
                    </a:cxn>
                    <a:cxn ang="0">
                      <a:pos x="T6" y="T7"/>
                    </a:cxn>
                    <a:cxn ang="0">
                      <a:pos x="T8" y="T9"/>
                    </a:cxn>
                  </a:cxnLst>
                  <a:rect l="0" t="0" r="r" b="b"/>
                  <a:pathLst>
                    <a:path w="18" h="12">
                      <a:moveTo>
                        <a:pt x="0" y="2"/>
                      </a:moveTo>
                      <a:lnTo>
                        <a:pt x="2" y="0"/>
                      </a:lnTo>
                      <a:lnTo>
                        <a:pt x="18" y="10"/>
                      </a:lnTo>
                      <a:lnTo>
                        <a:pt x="16" y="12"/>
                      </a:lnTo>
                      <a:lnTo>
                        <a:pt x="0" y="2"/>
                      </a:lnTo>
                      <a:close/>
                    </a:path>
                  </a:pathLst>
                </a:custGeom>
                <a:solidFill>
                  <a:srgbClr val="E1B1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947" name="Freeform 437"/>
                <p:cNvSpPr>
                  <a:spLocks/>
                </p:cNvSpPr>
                <p:nvPr/>
              </p:nvSpPr>
              <p:spPr bwMode="auto">
                <a:xfrm>
                  <a:off x="3160" y="1418"/>
                  <a:ext cx="16" cy="18"/>
                </a:xfrm>
                <a:custGeom>
                  <a:avLst/>
                  <a:gdLst>
                    <a:gd name="T0" fmla="*/ 16 w 16"/>
                    <a:gd name="T1" fmla="*/ 10 h 18"/>
                    <a:gd name="T2" fmla="*/ 16 w 16"/>
                    <a:gd name="T3" fmla="*/ 18 h 18"/>
                    <a:gd name="T4" fmla="*/ 0 w 16"/>
                    <a:gd name="T5" fmla="*/ 10 h 18"/>
                    <a:gd name="T6" fmla="*/ 0 w 16"/>
                    <a:gd name="T7" fmla="*/ 0 h 18"/>
                    <a:gd name="T8" fmla="*/ 16 w 16"/>
                    <a:gd name="T9" fmla="*/ 10 h 18"/>
                  </a:gdLst>
                  <a:ahLst/>
                  <a:cxnLst>
                    <a:cxn ang="0">
                      <a:pos x="T0" y="T1"/>
                    </a:cxn>
                    <a:cxn ang="0">
                      <a:pos x="T2" y="T3"/>
                    </a:cxn>
                    <a:cxn ang="0">
                      <a:pos x="T4" y="T5"/>
                    </a:cxn>
                    <a:cxn ang="0">
                      <a:pos x="T6" y="T7"/>
                    </a:cxn>
                    <a:cxn ang="0">
                      <a:pos x="T8" y="T9"/>
                    </a:cxn>
                  </a:cxnLst>
                  <a:rect l="0" t="0" r="r" b="b"/>
                  <a:pathLst>
                    <a:path w="16" h="18">
                      <a:moveTo>
                        <a:pt x="16" y="10"/>
                      </a:moveTo>
                      <a:lnTo>
                        <a:pt x="16" y="18"/>
                      </a:lnTo>
                      <a:lnTo>
                        <a:pt x="0" y="10"/>
                      </a:lnTo>
                      <a:lnTo>
                        <a:pt x="0" y="0"/>
                      </a:lnTo>
                      <a:lnTo>
                        <a:pt x="16" y="10"/>
                      </a:lnTo>
                      <a:close/>
                    </a:path>
                  </a:pathLst>
                </a:custGeom>
                <a:solidFill>
                  <a:srgbClr val="E1B1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948" name="Freeform 438"/>
                <p:cNvSpPr>
                  <a:spLocks/>
                </p:cNvSpPr>
                <p:nvPr/>
              </p:nvSpPr>
              <p:spPr bwMode="auto">
                <a:xfrm>
                  <a:off x="3440" y="1282"/>
                  <a:ext cx="370" cy="932"/>
                </a:xfrm>
                <a:custGeom>
                  <a:avLst/>
                  <a:gdLst>
                    <a:gd name="T0" fmla="*/ 0 w 370"/>
                    <a:gd name="T1" fmla="*/ 216 h 932"/>
                    <a:gd name="T2" fmla="*/ 370 w 370"/>
                    <a:gd name="T3" fmla="*/ 0 h 932"/>
                    <a:gd name="T4" fmla="*/ 370 w 370"/>
                    <a:gd name="T5" fmla="*/ 716 h 932"/>
                    <a:gd name="T6" fmla="*/ 0 w 370"/>
                    <a:gd name="T7" fmla="*/ 932 h 932"/>
                    <a:gd name="T8" fmla="*/ 0 w 370"/>
                    <a:gd name="T9" fmla="*/ 216 h 932"/>
                  </a:gdLst>
                  <a:ahLst/>
                  <a:cxnLst>
                    <a:cxn ang="0">
                      <a:pos x="T0" y="T1"/>
                    </a:cxn>
                    <a:cxn ang="0">
                      <a:pos x="T2" y="T3"/>
                    </a:cxn>
                    <a:cxn ang="0">
                      <a:pos x="T4" y="T5"/>
                    </a:cxn>
                    <a:cxn ang="0">
                      <a:pos x="T6" y="T7"/>
                    </a:cxn>
                    <a:cxn ang="0">
                      <a:pos x="T8" y="T9"/>
                    </a:cxn>
                  </a:cxnLst>
                  <a:rect l="0" t="0" r="r" b="b"/>
                  <a:pathLst>
                    <a:path w="370" h="932">
                      <a:moveTo>
                        <a:pt x="0" y="216"/>
                      </a:moveTo>
                      <a:lnTo>
                        <a:pt x="370" y="0"/>
                      </a:lnTo>
                      <a:lnTo>
                        <a:pt x="370" y="716"/>
                      </a:lnTo>
                      <a:lnTo>
                        <a:pt x="0" y="932"/>
                      </a:lnTo>
                      <a:lnTo>
                        <a:pt x="0" y="216"/>
                      </a:lnTo>
                      <a:close/>
                    </a:path>
                  </a:pathLst>
                </a:custGeom>
                <a:solidFill>
                  <a:srgbClr val="0D0D0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949" name="Freeform 439"/>
                <p:cNvSpPr>
                  <a:spLocks/>
                </p:cNvSpPr>
                <p:nvPr/>
              </p:nvSpPr>
              <p:spPr bwMode="auto">
                <a:xfrm>
                  <a:off x="3440" y="1496"/>
                  <a:ext cx="4" cy="718"/>
                </a:xfrm>
                <a:custGeom>
                  <a:avLst/>
                  <a:gdLst>
                    <a:gd name="T0" fmla="*/ 0 w 4"/>
                    <a:gd name="T1" fmla="*/ 2 h 718"/>
                    <a:gd name="T2" fmla="*/ 4 w 4"/>
                    <a:gd name="T3" fmla="*/ 0 h 718"/>
                    <a:gd name="T4" fmla="*/ 4 w 4"/>
                    <a:gd name="T5" fmla="*/ 716 h 718"/>
                    <a:gd name="T6" fmla="*/ 0 w 4"/>
                    <a:gd name="T7" fmla="*/ 718 h 718"/>
                    <a:gd name="T8" fmla="*/ 0 w 4"/>
                    <a:gd name="T9" fmla="*/ 2 h 718"/>
                  </a:gdLst>
                  <a:ahLst/>
                  <a:cxnLst>
                    <a:cxn ang="0">
                      <a:pos x="T0" y="T1"/>
                    </a:cxn>
                    <a:cxn ang="0">
                      <a:pos x="T2" y="T3"/>
                    </a:cxn>
                    <a:cxn ang="0">
                      <a:pos x="T4" y="T5"/>
                    </a:cxn>
                    <a:cxn ang="0">
                      <a:pos x="T6" y="T7"/>
                    </a:cxn>
                    <a:cxn ang="0">
                      <a:pos x="T8" y="T9"/>
                    </a:cxn>
                  </a:cxnLst>
                  <a:rect l="0" t="0" r="r" b="b"/>
                  <a:pathLst>
                    <a:path w="4" h="718">
                      <a:moveTo>
                        <a:pt x="0" y="2"/>
                      </a:moveTo>
                      <a:lnTo>
                        <a:pt x="4" y="0"/>
                      </a:lnTo>
                      <a:lnTo>
                        <a:pt x="4" y="716"/>
                      </a:lnTo>
                      <a:lnTo>
                        <a:pt x="0" y="718"/>
                      </a:lnTo>
                      <a:lnTo>
                        <a:pt x="0" y="2"/>
                      </a:ln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950" name="Freeform 440"/>
                <p:cNvSpPr>
                  <a:spLocks/>
                </p:cNvSpPr>
                <p:nvPr/>
              </p:nvSpPr>
              <p:spPr bwMode="auto">
                <a:xfrm>
                  <a:off x="3146" y="1364"/>
                  <a:ext cx="10" cy="640"/>
                </a:xfrm>
                <a:custGeom>
                  <a:avLst/>
                  <a:gdLst>
                    <a:gd name="T0" fmla="*/ 2 w 10"/>
                    <a:gd name="T1" fmla="*/ 6 h 640"/>
                    <a:gd name="T2" fmla="*/ 10 w 10"/>
                    <a:gd name="T3" fmla="*/ 0 h 640"/>
                    <a:gd name="T4" fmla="*/ 10 w 10"/>
                    <a:gd name="T5" fmla="*/ 632 h 640"/>
                    <a:gd name="T6" fmla="*/ 0 w 10"/>
                    <a:gd name="T7" fmla="*/ 640 h 640"/>
                    <a:gd name="T8" fmla="*/ 2 w 10"/>
                    <a:gd name="T9" fmla="*/ 6 h 640"/>
                  </a:gdLst>
                  <a:ahLst/>
                  <a:cxnLst>
                    <a:cxn ang="0">
                      <a:pos x="T0" y="T1"/>
                    </a:cxn>
                    <a:cxn ang="0">
                      <a:pos x="T2" y="T3"/>
                    </a:cxn>
                    <a:cxn ang="0">
                      <a:pos x="T4" y="T5"/>
                    </a:cxn>
                    <a:cxn ang="0">
                      <a:pos x="T6" y="T7"/>
                    </a:cxn>
                    <a:cxn ang="0">
                      <a:pos x="T8" y="T9"/>
                    </a:cxn>
                  </a:cxnLst>
                  <a:rect l="0" t="0" r="r" b="b"/>
                  <a:pathLst>
                    <a:path w="10" h="640">
                      <a:moveTo>
                        <a:pt x="2" y="6"/>
                      </a:moveTo>
                      <a:lnTo>
                        <a:pt x="10" y="0"/>
                      </a:lnTo>
                      <a:lnTo>
                        <a:pt x="10" y="632"/>
                      </a:lnTo>
                      <a:lnTo>
                        <a:pt x="0" y="640"/>
                      </a:lnTo>
                      <a:lnTo>
                        <a:pt x="2"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951" name="Freeform 441"/>
                <p:cNvSpPr>
                  <a:spLocks/>
                </p:cNvSpPr>
                <p:nvPr/>
              </p:nvSpPr>
              <p:spPr bwMode="auto">
                <a:xfrm>
                  <a:off x="3094" y="1082"/>
                  <a:ext cx="716" cy="416"/>
                </a:xfrm>
                <a:custGeom>
                  <a:avLst/>
                  <a:gdLst>
                    <a:gd name="T0" fmla="*/ 0 w 716"/>
                    <a:gd name="T1" fmla="*/ 216 h 416"/>
                    <a:gd name="T2" fmla="*/ 372 w 716"/>
                    <a:gd name="T3" fmla="*/ 0 h 416"/>
                    <a:gd name="T4" fmla="*/ 716 w 716"/>
                    <a:gd name="T5" fmla="*/ 200 h 416"/>
                    <a:gd name="T6" fmla="*/ 346 w 716"/>
                    <a:gd name="T7" fmla="*/ 416 h 416"/>
                    <a:gd name="T8" fmla="*/ 0 w 716"/>
                    <a:gd name="T9" fmla="*/ 216 h 416"/>
                  </a:gdLst>
                  <a:ahLst/>
                  <a:cxnLst>
                    <a:cxn ang="0">
                      <a:pos x="T0" y="T1"/>
                    </a:cxn>
                    <a:cxn ang="0">
                      <a:pos x="T2" y="T3"/>
                    </a:cxn>
                    <a:cxn ang="0">
                      <a:pos x="T4" y="T5"/>
                    </a:cxn>
                    <a:cxn ang="0">
                      <a:pos x="T6" y="T7"/>
                    </a:cxn>
                    <a:cxn ang="0">
                      <a:pos x="T8" y="T9"/>
                    </a:cxn>
                  </a:cxnLst>
                  <a:rect l="0" t="0" r="r" b="b"/>
                  <a:pathLst>
                    <a:path w="716" h="416">
                      <a:moveTo>
                        <a:pt x="0" y="216"/>
                      </a:moveTo>
                      <a:lnTo>
                        <a:pt x="372" y="0"/>
                      </a:lnTo>
                      <a:lnTo>
                        <a:pt x="716" y="200"/>
                      </a:lnTo>
                      <a:lnTo>
                        <a:pt x="346" y="416"/>
                      </a:lnTo>
                      <a:lnTo>
                        <a:pt x="0" y="21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952" name="Freeform 442"/>
                <p:cNvSpPr>
                  <a:spLocks/>
                </p:cNvSpPr>
                <p:nvPr/>
              </p:nvSpPr>
              <p:spPr bwMode="auto">
                <a:xfrm>
                  <a:off x="3094" y="1296"/>
                  <a:ext cx="350" cy="202"/>
                </a:xfrm>
                <a:custGeom>
                  <a:avLst/>
                  <a:gdLst>
                    <a:gd name="T0" fmla="*/ 0 w 350"/>
                    <a:gd name="T1" fmla="*/ 2 h 202"/>
                    <a:gd name="T2" fmla="*/ 4 w 350"/>
                    <a:gd name="T3" fmla="*/ 0 h 202"/>
                    <a:gd name="T4" fmla="*/ 350 w 350"/>
                    <a:gd name="T5" fmla="*/ 200 h 202"/>
                    <a:gd name="T6" fmla="*/ 346 w 350"/>
                    <a:gd name="T7" fmla="*/ 202 h 202"/>
                    <a:gd name="T8" fmla="*/ 0 w 350"/>
                    <a:gd name="T9" fmla="*/ 2 h 202"/>
                  </a:gdLst>
                  <a:ahLst/>
                  <a:cxnLst>
                    <a:cxn ang="0">
                      <a:pos x="T0" y="T1"/>
                    </a:cxn>
                    <a:cxn ang="0">
                      <a:pos x="T2" y="T3"/>
                    </a:cxn>
                    <a:cxn ang="0">
                      <a:pos x="T4" y="T5"/>
                    </a:cxn>
                    <a:cxn ang="0">
                      <a:pos x="T6" y="T7"/>
                    </a:cxn>
                    <a:cxn ang="0">
                      <a:pos x="T8" y="T9"/>
                    </a:cxn>
                  </a:cxnLst>
                  <a:rect l="0" t="0" r="r" b="b"/>
                  <a:pathLst>
                    <a:path w="350" h="202">
                      <a:moveTo>
                        <a:pt x="0" y="2"/>
                      </a:moveTo>
                      <a:lnTo>
                        <a:pt x="4" y="0"/>
                      </a:lnTo>
                      <a:lnTo>
                        <a:pt x="350" y="200"/>
                      </a:lnTo>
                      <a:lnTo>
                        <a:pt x="346" y="202"/>
                      </a:lnTo>
                      <a:lnTo>
                        <a:pt x="0" y="2"/>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953" name="Freeform 443"/>
                <p:cNvSpPr>
                  <a:spLocks/>
                </p:cNvSpPr>
                <p:nvPr/>
              </p:nvSpPr>
              <p:spPr bwMode="auto">
                <a:xfrm>
                  <a:off x="3146" y="1996"/>
                  <a:ext cx="232" cy="136"/>
                </a:xfrm>
                <a:custGeom>
                  <a:avLst/>
                  <a:gdLst>
                    <a:gd name="T0" fmla="*/ 0 w 232"/>
                    <a:gd name="T1" fmla="*/ 8 h 136"/>
                    <a:gd name="T2" fmla="*/ 10 w 232"/>
                    <a:gd name="T3" fmla="*/ 0 h 136"/>
                    <a:gd name="T4" fmla="*/ 232 w 232"/>
                    <a:gd name="T5" fmla="*/ 130 h 136"/>
                    <a:gd name="T6" fmla="*/ 224 w 232"/>
                    <a:gd name="T7" fmla="*/ 136 h 136"/>
                    <a:gd name="T8" fmla="*/ 0 w 232"/>
                    <a:gd name="T9" fmla="*/ 8 h 136"/>
                  </a:gdLst>
                  <a:ahLst/>
                  <a:cxnLst>
                    <a:cxn ang="0">
                      <a:pos x="T0" y="T1"/>
                    </a:cxn>
                    <a:cxn ang="0">
                      <a:pos x="T2" y="T3"/>
                    </a:cxn>
                    <a:cxn ang="0">
                      <a:pos x="T4" y="T5"/>
                    </a:cxn>
                    <a:cxn ang="0">
                      <a:pos x="T6" y="T7"/>
                    </a:cxn>
                    <a:cxn ang="0">
                      <a:pos x="T8" y="T9"/>
                    </a:cxn>
                  </a:cxnLst>
                  <a:rect l="0" t="0" r="r" b="b"/>
                  <a:pathLst>
                    <a:path w="232" h="136">
                      <a:moveTo>
                        <a:pt x="0" y="8"/>
                      </a:moveTo>
                      <a:lnTo>
                        <a:pt x="10" y="0"/>
                      </a:lnTo>
                      <a:lnTo>
                        <a:pt x="232" y="130"/>
                      </a:lnTo>
                      <a:lnTo>
                        <a:pt x="224" y="136"/>
                      </a:lnTo>
                      <a:lnTo>
                        <a:pt x="0" y="8"/>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954" name="Freeform 444"/>
                <p:cNvSpPr>
                  <a:spLocks noEditPoints="1"/>
                </p:cNvSpPr>
                <p:nvPr/>
              </p:nvSpPr>
              <p:spPr bwMode="auto">
                <a:xfrm>
                  <a:off x="3094" y="1298"/>
                  <a:ext cx="346" cy="916"/>
                </a:xfrm>
                <a:custGeom>
                  <a:avLst/>
                  <a:gdLst>
                    <a:gd name="T0" fmla="*/ 0 w 346"/>
                    <a:gd name="T1" fmla="*/ 0 h 916"/>
                    <a:gd name="T2" fmla="*/ 0 w 346"/>
                    <a:gd name="T3" fmla="*/ 716 h 916"/>
                    <a:gd name="T4" fmla="*/ 346 w 346"/>
                    <a:gd name="T5" fmla="*/ 916 h 916"/>
                    <a:gd name="T6" fmla="*/ 346 w 346"/>
                    <a:gd name="T7" fmla="*/ 200 h 916"/>
                    <a:gd name="T8" fmla="*/ 0 w 346"/>
                    <a:gd name="T9" fmla="*/ 0 h 916"/>
                    <a:gd name="T10" fmla="*/ 276 w 346"/>
                    <a:gd name="T11" fmla="*/ 834 h 916"/>
                    <a:gd name="T12" fmla="*/ 52 w 346"/>
                    <a:gd name="T13" fmla="*/ 706 h 916"/>
                    <a:gd name="T14" fmla="*/ 54 w 346"/>
                    <a:gd name="T15" fmla="*/ 72 h 916"/>
                    <a:gd name="T16" fmla="*/ 276 w 346"/>
                    <a:gd name="T17" fmla="*/ 200 h 916"/>
                    <a:gd name="T18" fmla="*/ 276 w 346"/>
                    <a:gd name="T19" fmla="*/ 834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916">
                      <a:moveTo>
                        <a:pt x="0" y="0"/>
                      </a:moveTo>
                      <a:lnTo>
                        <a:pt x="0" y="716"/>
                      </a:lnTo>
                      <a:lnTo>
                        <a:pt x="346" y="916"/>
                      </a:lnTo>
                      <a:lnTo>
                        <a:pt x="346" y="200"/>
                      </a:lnTo>
                      <a:lnTo>
                        <a:pt x="0" y="0"/>
                      </a:lnTo>
                      <a:close/>
                      <a:moveTo>
                        <a:pt x="276" y="834"/>
                      </a:moveTo>
                      <a:lnTo>
                        <a:pt x="52" y="706"/>
                      </a:lnTo>
                      <a:lnTo>
                        <a:pt x="54" y="72"/>
                      </a:lnTo>
                      <a:lnTo>
                        <a:pt x="276" y="200"/>
                      </a:lnTo>
                      <a:lnTo>
                        <a:pt x="276" y="834"/>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955" name="Freeform 445"/>
                <p:cNvSpPr>
                  <a:spLocks/>
                </p:cNvSpPr>
                <p:nvPr/>
              </p:nvSpPr>
              <p:spPr bwMode="auto">
                <a:xfrm>
                  <a:off x="3222" y="1384"/>
                  <a:ext cx="76" cy="56"/>
                </a:xfrm>
                <a:custGeom>
                  <a:avLst/>
                  <a:gdLst>
                    <a:gd name="T0" fmla="*/ 76 w 76"/>
                    <a:gd name="T1" fmla="*/ 44 h 56"/>
                    <a:gd name="T2" fmla="*/ 76 w 76"/>
                    <a:gd name="T3" fmla="*/ 56 h 56"/>
                    <a:gd name="T4" fmla="*/ 0 w 76"/>
                    <a:gd name="T5" fmla="*/ 12 h 56"/>
                    <a:gd name="T6" fmla="*/ 0 w 76"/>
                    <a:gd name="T7" fmla="*/ 0 h 56"/>
                    <a:gd name="T8" fmla="*/ 76 w 76"/>
                    <a:gd name="T9" fmla="*/ 44 h 56"/>
                  </a:gdLst>
                  <a:ahLst/>
                  <a:cxnLst>
                    <a:cxn ang="0">
                      <a:pos x="T0" y="T1"/>
                    </a:cxn>
                    <a:cxn ang="0">
                      <a:pos x="T2" y="T3"/>
                    </a:cxn>
                    <a:cxn ang="0">
                      <a:pos x="T4" y="T5"/>
                    </a:cxn>
                    <a:cxn ang="0">
                      <a:pos x="T6" y="T7"/>
                    </a:cxn>
                    <a:cxn ang="0">
                      <a:pos x="T8" y="T9"/>
                    </a:cxn>
                  </a:cxnLst>
                  <a:rect l="0" t="0" r="r" b="b"/>
                  <a:pathLst>
                    <a:path w="76" h="56">
                      <a:moveTo>
                        <a:pt x="76" y="44"/>
                      </a:moveTo>
                      <a:lnTo>
                        <a:pt x="76" y="56"/>
                      </a:lnTo>
                      <a:lnTo>
                        <a:pt x="0" y="12"/>
                      </a:lnTo>
                      <a:lnTo>
                        <a:pt x="0" y="0"/>
                      </a:lnTo>
                      <a:lnTo>
                        <a:pt x="76" y="44"/>
                      </a:lnTo>
                      <a:close/>
                    </a:path>
                  </a:pathLst>
                </a:custGeom>
                <a:solidFill>
                  <a:srgbClr val="E1B1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956" name="Freeform 446"/>
                <p:cNvSpPr>
                  <a:spLocks/>
                </p:cNvSpPr>
                <p:nvPr/>
              </p:nvSpPr>
              <p:spPr bwMode="auto">
                <a:xfrm>
                  <a:off x="3222" y="1382"/>
                  <a:ext cx="80" cy="46"/>
                </a:xfrm>
                <a:custGeom>
                  <a:avLst/>
                  <a:gdLst>
                    <a:gd name="T0" fmla="*/ 0 w 80"/>
                    <a:gd name="T1" fmla="*/ 2 h 46"/>
                    <a:gd name="T2" fmla="*/ 6 w 80"/>
                    <a:gd name="T3" fmla="*/ 0 h 46"/>
                    <a:gd name="T4" fmla="*/ 80 w 80"/>
                    <a:gd name="T5" fmla="*/ 44 h 46"/>
                    <a:gd name="T6" fmla="*/ 76 w 80"/>
                    <a:gd name="T7" fmla="*/ 46 h 46"/>
                    <a:gd name="T8" fmla="*/ 0 w 80"/>
                    <a:gd name="T9" fmla="*/ 2 h 46"/>
                  </a:gdLst>
                  <a:ahLst/>
                  <a:cxnLst>
                    <a:cxn ang="0">
                      <a:pos x="T0" y="T1"/>
                    </a:cxn>
                    <a:cxn ang="0">
                      <a:pos x="T2" y="T3"/>
                    </a:cxn>
                    <a:cxn ang="0">
                      <a:pos x="T4" y="T5"/>
                    </a:cxn>
                    <a:cxn ang="0">
                      <a:pos x="T6" y="T7"/>
                    </a:cxn>
                    <a:cxn ang="0">
                      <a:pos x="T8" y="T9"/>
                    </a:cxn>
                  </a:cxnLst>
                  <a:rect l="0" t="0" r="r" b="b"/>
                  <a:pathLst>
                    <a:path w="80" h="46">
                      <a:moveTo>
                        <a:pt x="0" y="2"/>
                      </a:moveTo>
                      <a:lnTo>
                        <a:pt x="6" y="0"/>
                      </a:lnTo>
                      <a:lnTo>
                        <a:pt x="80" y="44"/>
                      </a:lnTo>
                      <a:lnTo>
                        <a:pt x="76" y="46"/>
                      </a:lnTo>
                      <a:lnTo>
                        <a:pt x="0" y="2"/>
                      </a:lnTo>
                      <a:close/>
                    </a:path>
                  </a:pathLst>
                </a:custGeom>
                <a:solidFill>
                  <a:srgbClr val="FFD6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957" name="Freeform 447"/>
                <p:cNvSpPr>
                  <a:spLocks/>
                </p:cNvSpPr>
                <p:nvPr/>
              </p:nvSpPr>
              <p:spPr bwMode="auto">
                <a:xfrm>
                  <a:off x="3298" y="1426"/>
                  <a:ext cx="4" cy="14"/>
                </a:xfrm>
                <a:custGeom>
                  <a:avLst/>
                  <a:gdLst>
                    <a:gd name="T0" fmla="*/ 0 w 4"/>
                    <a:gd name="T1" fmla="*/ 2 h 14"/>
                    <a:gd name="T2" fmla="*/ 4 w 4"/>
                    <a:gd name="T3" fmla="*/ 0 h 14"/>
                    <a:gd name="T4" fmla="*/ 4 w 4"/>
                    <a:gd name="T5" fmla="*/ 12 h 14"/>
                    <a:gd name="T6" fmla="*/ 0 w 4"/>
                    <a:gd name="T7" fmla="*/ 14 h 14"/>
                    <a:gd name="T8" fmla="*/ 0 w 4"/>
                    <a:gd name="T9" fmla="*/ 2 h 14"/>
                  </a:gdLst>
                  <a:ahLst/>
                  <a:cxnLst>
                    <a:cxn ang="0">
                      <a:pos x="T0" y="T1"/>
                    </a:cxn>
                    <a:cxn ang="0">
                      <a:pos x="T2" y="T3"/>
                    </a:cxn>
                    <a:cxn ang="0">
                      <a:pos x="T4" y="T5"/>
                    </a:cxn>
                    <a:cxn ang="0">
                      <a:pos x="T6" y="T7"/>
                    </a:cxn>
                    <a:cxn ang="0">
                      <a:pos x="T8" y="T9"/>
                    </a:cxn>
                  </a:cxnLst>
                  <a:rect l="0" t="0" r="r" b="b"/>
                  <a:pathLst>
                    <a:path w="4" h="14">
                      <a:moveTo>
                        <a:pt x="0" y="2"/>
                      </a:moveTo>
                      <a:lnTo>
                        <a:pt x="4" y="0"/>
                      </a:lnTo>
                      <a:lnTo>
                        <a:pt x="4" y="12"/>
                      </a:lnTo>
                      <a:lnTo>
                        <a:pt x="0" y="14"/>
                      </a:lnTo>
                      <a:lnTo>
                        <a:pt x="0" y="2"/>
                      </a:lnTo>
                      <a:close/>
                    </a:path>
                  </a:pathLst>
                </a:custGeom>
                <a:solidFill>
                  <a:srgbClr val="B382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grpSp>
          <p:grpSp>
            <p:nvGrpSpPr>
              <p:cNvPr id="1358" name="Group 448"/>
              <p:cNvGrpSpPr>
                <a:grpSpLocks/>
              </p:cNvGrpSpPr>
              <p:nvPr/>
            </p:nvGrpSpPr>
            <p:grpSpPr bwMode="auto">
              <a:xfrm>
                <a:off x="7848600" y="5486400"/>
                <a:ext cx="457200" cy="685800"/>
                <a:chOff x="3072" y="1056"/>
                <a:chExt cx="914" cy="1180"/>
              </a:xfrm>
            </p:grpSpPr>
            <p:sp>
              <p:nvSpPr>
                <p:cNvPr id="1359" name="AutoShape 449"/>
                <p:cNvSpPr>
                  <a:spLocks noChangeAspect="1" noChangeArrowheads="1" noTextEdit="1"/>
                </p:cNvSpPr>
                <p:nvPr/>
              </p:nvSpPr>
              <p:spPr bwMode="auto">
                <a:xfrm>
                  <a:off x="3072" y="1056"/>
                  <a:ext cx="914" cy="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grpSp>
              <p:nvGrpSpPr>
                <p:cNvPr id="1360" name="Group 450"/>
                <p:cNvGrpSpPr>
                  <a:grpSpLocks/>
                </p:cNvGrpSpPr>
                <p:nvPr/>
              </p:nvGrpSpPr>
              <p:grpSpPr bwMode="auto">
                <a:xfrm>
                  <a:off x="3076" y="1060"/>
                  <a:ext cx="754" cy="1172"/>
                  <a:chOff x="3076" y="1060"/>
                  <a:chExt cx="754" cy="1172"/>
                </a:xfrm>
              </p:grpSpPr>
              <p:sp>
                <p:nvSpPr>
                  <p:cNvPr id="1589" name="Freeform 451"/>
                  <p:cNvSpPr>
                    <a:spLocks/>
                  </p:cNvSpPr>
                  <p:nvPr/>
                </p:nvSpPr>
                <p:spPr bwMode="auto">
                  <a:xfrm>
                    <a:off x="3076" y="1060"/>
                    <a:ext cx="754" cy="1172"/>
                  </a:xfrm>
                  <a:custGeom>
                    <a:avLst/>
                    <a:gdLst>
                      <a:gd name="T0" fmla="*/ 390 w 754"/>
                      <a:gd name="T1" fmla="*/ 0 h 1172"/>
                      <a:gd name="T2" fmla="*/ 0 w 754"/>
                      <a:gd name="T3" fmla="*/ 228 h 1172"/>
                      <a:gd name="T4" fmla="*/ 0 w 754"/>
                      <a:gd name="T5" fmla="*/ 964 h 1172"/>
                      <a:gd name="T6" fmla="*/ 358 w 754"/>
                      <a:gd name="T7" fmla="*/ 1172 h 1172"/>
                      <a:gd name="T8" fmla="*/ 364 w 754"/>
                      <a:gd name="T9" fmla="*/ 1172 h 1172"/>
                      <a:gd name="T10" fmla="*/ 364 w 754"/>
                      <a:gd name="T11" fmla="*/ 1172 h 1172"/>
                      <a:gd name="T12" fmla="*/ 368 w 754"/>
                      <a:gd name="T13" fmla="*/ 1172 h 1172"/>
                      <a:gd name="T14" fmla="*/ 376 w 754"/>
                      <a:gd name="T15" fmla="*/ 1168 h 1172"/>
                      <a:gd name="T16" fmla="*/ 430 w 754"/>
                      <a:gd name="T17" fmla="*/ 1136 h 1172"/>
                      <a:gd name="T18" fmla="*/ 754 w 754"/>
                      <a:gd name="T19" fmla="*/ 948 h 1172"/>
                      <a:gd name="T20" fmla="*/ 754 w 754"/>
                      <a:gd name="T21" fmla="*/ 212 h 1172"/>
                      <a:gd name="T22" fmla="*/ 390 w 754"/>
                      <a:gd name="T23" fmla="*/ 0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4" h="1172">
                        <a:moveTo>
                          <a:pt x="390" y="0"/>
                        </a:moveTo>
                        <a:lnTo>
                          <a:pt x="0" y="228"/>
                        </a:lnTo>
                        <a:lnTo>
                          <a:pt x="0" y="964"/>
                        </a:lnTo>
                        <a:lnTo>
                          <a:pt x="358" y="1172"/>
                        </a:lnTo>
                        <a:lnTo>
                          <a:pt x="364" y="1172"/>
                        </a:lnTo>
                        <a:lnTo>
                          <a:pt x="364" y="1172"/>
                        </a:lnTo>
                        <a:lnTo>
                          <a:pt x="368" y="1172"/>
                        </a:lnTo>
                        <a:lnTo>
                          <a:pt x="376" y="1168"/>
                        </a:lnTo>
                        <a:lnTo>
                          <a:pt x="430" y="1136"/>
                        </a:lnTo>
                        <a:lnTo>
                          <a:pt x="754" y="948"/>
                        </a:lnTo>
                        <a:lnTo>
                          <a:pt x="754" y="212"/>
                        </a:lnTo>
                        <a:lnTo>
                          <a:pt x="39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90" name="Freeform 452"/>
                  <p:cNvSpPr>
                    <a:spLocks/>
                  </p:cNvSpPr>
                  <p:nvPr/>
                </p:nvSpPr>
                <p:spPr bwMode="auto">
                  <a:xfrm>
                    <a:off x="3094" y="1798"/>
                    <a:ext cx="716" cy="416"/>
                  </a:xfrm>
                  <a:custGeom>
                    <a:avLst/>
                    <a:gdLst>
                      <a:gd name="T0" fmla="*/ 0 w 716"/>
                      <a:gd name="T1" fmla="*/ 216 h 416"/>
                      <a:gd name="T2" fmla="*/ 372 w 716"/>
                      <a:gd name="T3" fmla="*/ 0 h 416"/>
                      <a:gd name="T4" fmla="*/ 716 w 716"/>
                      <a:gd name="T5" fmla="*/ 200 h 416"/>
                      <a:gd name="T6" fmla="*/ 346 w 716"/>
                      <a:gd name="T7" fmla="*/ 416 h 416"/>
                      <a:gd name="T8" fmla="*/ 0 w 716"/>
                      <a:gd name="T9" fmla="*/ 216 h 416"/>
                    </a:gdLst>
                    <a:ahLst/>
                    <a:cxnLst>
                      <a:cxn ang="0">
                        <a:pos x="T0" y="T1"/>
                      </a:cxn>
                      <a:cxn ang="0">
                        <a:pos x="T2" y="T3"/>
                      </a:cxn>
                      <a:cxn ang="0">
                        <a:pos x="T4" y="T5"/>
                      </a:cxn>
                      <a:cxn ang="0">
                        <a:pos x="T6" y="T7"/>
                      </a:cxn>
                      <a:cxn ang="0">
                        <a:pos x="T8" y="T9"/>
                      </a:cxn>
                    </a:cxnLst>
                    <a:rect l="0" t="0" r="r" b="b"/>
                    <a:pathLst>
                      <a:path w="716" h="416">
                        <a:moveTo>
                          <a:pt x="0" y="216"/>
                        </a:moveTo>
                        <a:lnTo>
                          <a:pt x="372" y="0"/>
                        </a:lnTo>
                        <a:lnTo>
                          <a:pt x="716" y="200"/>
                        </a:lnTo>
                        <a:lnTo>
                          <a:pt x="346" y="416"/>
                        </a:lnTo>
                        <a:lnTo>
                          <a:pt x="0" y="2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91" name="Freeform 453"/>
                  <p:cNvSpPr>
                    <a:spLocks/>
                  </p:cNvSpPr>
                  <p:nvPr/>
                </p:nvSpPr>
                <p:spPr bwMode="auto">
                  <a:xfrm>
                    <a:off x="3094" y="1082"/>
                    <a:ext cx="372" cy="932"/>
                  </a:xfrm>
                  <a:custGeom>
                    <a:avLst/>
                    <a:gdLst>
                      <a:gd name="T0" fmla="*/ 0 w 372"/>
                      <a:gd name="T1" fmla="*/ 216 h 932"/>
                      <a:gd name="T2" fmla="*/ 372 w 372"/>
                      <a:gd name="T3" fmla="*/ 0 h 932"/>
                      <a:gd name="T4" fmla="*/ 372 w 372"/>
                      <a:gd name="T5" fmla="*/ 716 h 932"/>
                      <a:gd name="T6" fmla="*/ 0 w 372"/>
                      <a:gd name="T7" fmla="*/ 932 h 932"/>
                      <a:gd name="T8" fmla="*/ 0 w 372"/>
                      <a:gd name="T9" fmla="*/ 216 h 932"/>
                    </a:gdLst>
                    <a:ahLst/>
                    <a:cxnLst>
                      <a:cxn ang="0">
                        <a:pos x="T0" y="T1"/>
                      </a:cxn>
                      <a:cxn ang="0">
                        <a:pos x="T2" y="T3"/>
                      </a:cxn>
                      <a:cxn ang="0">
                        <a:pos x="T4" y="T5"/>
                      </a:cxn>
                      <a:cxn ang="0">
                        <a:pos x="T6" y="T7"/>
                      </a:cxn>
                      <a:cxn ang="0">
                        <a:pos x="T8" y="T9"/>
                      </a:cxn>
                    </a:cxnLst>
                    <a:rect l="0" t="0" r="r" b="b"/>
                    <a:pathLst>
                      <a:path w="372" h="932">
                        <a:moveTo>
                          <a:pt x="0" y="216"/>
                        </a:moveTo>
                        <a:lnTo>
                          <a:pt x="372" y="0"/>
                        </a:lnTo>
                        <a:lnTo>
                          <a:pt x="372" y="716"/>
                        </a:lnTo>
                        <a:lnTo>
                          <a:pt x="0" y="932"/>
                        </a:lnTo>
                        <a:lnTo>
                          <a:pt x="0" y="2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92" name="Freeform 454"/>
                  <p:cNvSpPr>
                    <a:spLocks/>
                  </p:cNvSpPr>
                  <p:nvPr/>
                </p:nvSpPr>
                <p:spPr bwMode="auto">
                  <a:xfrm>
                    <a:off x="3456" y="1886"/>
                    <a:ext cx="340" cy="242"/>
                  </a:xfrm>
                  <a:custGeom>
                    <a:avLst/>
                    <a:gdLst>
                      <a:gd name="T0" fmla="*/ 0 w 340"/>
                      <a:gd name="T1" fmla="*/ 198 h 242"/>
                      <a:gd name="T2" fmla="*/ 340 w 340"/>
                      <a:gd name="T3" fmla="*/ 0 h 242"/>
                      <a:gd name="T4" fmla="*/ 340 w 340"/>
                      <a:gd name="T5" fmla="*/ 46 h 242"/>
                      <a:gd name="T6" fmla="*/ 0 w 340"/>
                      <a:gd name="T7" fmla="*/ 242 h 242"/>
                      <a:gd name="T8" fmla="*/ 0 w 340"/>
                      <a:gd name="T9" fmla="*/ 198 h 242"/>
                    </a:gdLst>
                    <a:ahLst/>
                    <a:cxnLst>
                      <a:cxn ang="0">
                        <a:pos x="T0" y="T1"/>
                      </a:cxn>
                      <a:cxn ang="0">
                        <a:pos x="T2" y="T3"/>
                      </a:cxn>
                      <a:cxn ang="0">
                        <a:pos x="T4" y="T5"/>
                      </a:cxn>
                      <a:cxn ang="0">
                        <a:pos x="T6" y="T7"/>
                      </a:cxn>
                      <a:cxn ang="0">
                        <a:pos x="T8" y="T9"/>
                      </a:cxn>
                    </a:cxnLst>
                    <a:rect l="0" t="0" r="r" b="b"/>
                    <a:pathLst>
                      <a:path w="340" h="242">
                        <a:moveTo>
                          <a:pt x="0" y="198"/>
                        </a:moveTo>
                        <a:lnTo>
                          <a:pt x="340" y="0"/>
                        </a:lnTo>
                        <a:lnTo>
                          <a:pt x="340" y="46"/>
                        </a:lnTo>
                        <a:lnTo>
                          <a:pt x="0" y="242"/>
                        </a:lnTo>
                        <a:lnTo>
                          <a:pt x="0" y="1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93" name="Freeform 455"/>
                  <p:cNvSpPr>
                    <a:spLocks/>
                  </p:cNvSpPr>
                  <p:nvPr/>
                </p:nvSpPr>
                <p:spPr bwMode="auto">
                  <a:xfrm>
                    <a:off x="3160" y="1714"/>
                    <a:ext cx="636" cy="370"/>
                  </a:xfrm>
                  <a:custGeom>
                    <a:avLst/>
                    <a:gdLst>
                      <a:gd name="T0" fmla="*/ 0 w 636"/>
                      <a:gd name="T1" fmla="*/ 198 h 370"/>
                      <a:gd name="T2" fmla="*/ 338 w 636"/>
                      <a:gd name="T3" fmla="*/ 0 h 370"/>
                      <a:gd name="T4" fmla="*/ 636 w 636"/>
                      <a:gd name="T5" fmla="*/ 172 h 370"/>
                      <a:gd name="T6" fmla="*/ 296 w 636"/>
                      <a:gd name="T7" fmla="*/ 370 h 370"/>
                      <a:gd name="T8" fmla="*/ 0 w 636"/>
                      <a:gd name="T9" fmla="*/ 198 h 370"/>
                    </a:gdLst>
                    <a:ahLst/>
                    <a:cxnLst>
                      <a:cxn ang="0">
                        <a:pos x="T0" y="T1"/>
                      </a:cxn>
                      <a:cxn ang="0">
                        <a:pos x="T2" y="T3"/>
                      </a:cxn>
                      <a:cxn ang="0">
                        <a:pos x="T4" y="T5"/>
                      </a:cxn>
                      <a:cxn ang="0">
                        <a:pos x="T6" y="T7"/>
                      </a:cxn>
                      <a:cxn ang="0">
                        <a:pos x="T8" y="T9"/>
                      </a:cxn>
                    </a:cxnLst>
                    <a:rect l="0" t="0" r="r" b="b"/>
                    <a:pathLst>
                      <a:path w="636" h="370">
                        <a:moveTo>
                          <a:pt x="0" y="198"/>
                        </a:moveTo>
                        <a:lnTo>
                          <a:pt x="338" y="0"/>
                        </a:lnTo>
                        <a:lnTo>
                          <a:pt x="636" y="172"/>
                        </a:lnTo>
                        <a:lnTo>
                          <a:pt x="296" y="370"/>
                        </a:lnTo>
                        <a:lnTo>
                          <a:pt x="0" y="198"/>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94" name="Freeform 456"/>
                  <p:cNvSpPr>
                    <a:spLocks/>
                  </p:cNvSpPr>
                  <p:nvPr/>
                </p:nvSpPr>
                <p:spPr bwMode="auto">
                  <a:xfrm>
                    <a:off x="3160" y="1912"/>
                    <a:ext cx="296" cy="216"/>
                  </a:xfrm>
                  <a:custGeom>
                    <a:avLst/>
                    <a:gdLst>
                      <a:gd name="T0" fmla="*/ 296 w 296"/>
                      <a:gd name="T1" fmla="*/ 172 h 216"/>
                      <a:gd name="T2" fmla="*/ 296 w 296"/>
                      <a:gd name="T3" fmla="*/ 216 h 216"/>
                      <a:gd name="T4" fmla="*/ 0 w 296"/>
                      <a:gd name="T5" fmla="*/ 44 h 216"/>
                      <a:gd name="T6" fmla="*/ 0 w 296"/>
                      <a:gd name="T7" fmla="*/ 0 h 216"/>
                      <a:gd name="T8" fmla="*/ 296 w 296"/>
                      <a:gd name="T9" fmla="*/ 172 h 216"/>
                    </a:gdLst>
                    <a:ahLst/>
                    <a:cxnLst>
                      <a:cxn ang="0">
                        <a:pos x="T0" y="T1"/>
                      </a:cxn>
                      <a:cxn ang="0">
                        <a:pos x="T2" y="T3"/>
                      </a:cxn>
                      <a:cxn ang="0">
                        <a:pos x="T4" y="T5"/>
                      </a:cxn>
                      <a:cxn ang="0">
                        <a:pos x="T6" y="T7"/>
                      </a:cxn>
                      <a:cxn ang="0">
                        <a:pos x="T8" y="T9"/>
                      </a:cxn>
                    </a:cxnLst>
                    <a:rect l="0" t="0" r="r" b="b"/>
                    <a:pathLst>
                      <a:path w="296" h="216">
                        <a:moveTo>
                          <a:pt x="296" y="172"/>
                        </a:moveTo>
                        <a:lnTo>
                          <a:pt x="296" y="216"/>
                        </a:lnTo>
                        <a:lnTo>
                          <a:pt x="0" y="44"/>
                        </a:lnTo>
                        <a:lnTo>
                          <a:pt x="0" y="0"/>
                        </a:lnTo>
                        <a:lnTo>
                          <a:pt x="296" y="172"/>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95" name="Freeform 457"/>
                  <p:cNvSpPr>
                    <a:spLocks/>
                  </p:cNvSpPr>
                  <p:nvPr/>
                </p:nvSpPr>
                <p:spPr bwMode="auto">
                  <a:xfrm>
                    <a:off x="3180" y="1932"/>
                    <a:ext cx="100" cy="72"/>
                  </a:xfrm>
                  <a:custGeom>
                    <a:avLst/>
                    <a:gdLst>
                      <a:gd name="T0" fmla="*/ 0 w 100"/>
                      <a:gd name="T1" fmla="*/ 16 h 72"/>
                      <a:gd name="T2" fmla="*/ 0 w 100"/>
                      <a:gd name="T3" fmla="*/ 0 h 72"/>
                      <a:gd name="T4" fmla="*/ 100 w 100"/>
                      <a:gd name="T5" fmla="*/ 58 h 72"/>
                      <a:gd name="T6" fmla="*/ 100 w 100"/>
                      <a:gd name="T7" fmla="*/ 72 h 72"/>
                      <a:gd name="T8" fmla="*/ 0 w 100"/>
                      <a:gd name="T9" fmla="*/ 16 h 72"/>
                    </a:gdLst>
                    <a:ahLst/>
                    <a:cxnLst>
                      <a:cxn ang="0">
                        <a:pos x="T0" y="T1"/>
                      </a:cxn>
                      <a:cxn ang="0">
                        <a:pos x="T2" y="T3"/>
                      </a:cxn>
                      <a:cxn ang="0">
                        <a:pos x="T4" y="T5"/>
                      </a:cxn>
                      <a:cxn ang="0">
                        <a:pos x="T6" y="T7"/>
                      </a:cxn>
                      <a:cxn ang="0">
                        <a:pos x="T8" y="T9"/>
                      </a:cxn>
                    </a:cxnLst>
                    <a:rect l="0" t="0" r="r" b="b"/>
                    <a:pathLst>
                      <a:path w="100" h="72">
                        <a:moveTo>
                          <a:pt x="0" y="16"/>
                        </a:moveTo>
                        <a:lnTo>
                          <a:pt x="0" y="0"/>
                        </a:lnTo>
                        <a:lnTo>
                          <a:pt x="100" y="58"/>
                        </a:lnTo>
                        <a:lnTo>
                          <a:pt x="100" y="72"/>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96" name="Freeform 458"/>
                  <p:cNvSpPr>
                    <a:spLocks/>
                  </p:cNvSpPr>
                  <p:nvPr/>
                </p:nvSpPr>
                <p:spPr bwMode="auto">
                  <a:xfrm>
                    <a:off x="3180" y="1932"/>
                    <a:ext cx="2" cy="16"/>
                  </a:xfrm>
                  <a:custGeom>
                    <a:avLst/>
                    <a:gdLst>
                      <a:gd name="T0" fmla="*/ 0 w 2"/>
                      <a:gd name="T1" fmla="*/ 16 h 16"/>
                      <a:gd name="T2" fmla="*/ 2 w 2"/>
                      <a:gd name="T3" fmla="*/ 14 h 16"/>
                      <a:gd name="T4" fmla="*/ 2 w 2"/>
                      <a:gd name="T5" fmla="*/ 2 h 16"/>
                      <a:gd name="T6" fmla="*/ 0 w 2"/>
                      <a:gd name="T7" fmla="*/ 0 h 16"/>
                      <a:gd name="T8" fmla="*/ 0 w 2"/>
                      <a:gd name="T9" fmla="*/ 16 h 16"/>
                    </a:gdLst>
                    <a:ahLst/>
                    <a:cxnLst>
                      <a:cxn ang="0">
                        <a:pos x="T0" y="T1"/>
                      </a:cxn>
                      <a:cxn ang="0">
                        <a:pos x="T2" y="T3"/>
                      </a:cxn>
                      <a:cxn ang="0">
                        <a:pos x="T4" y="T5"/>
                      </a:cxn>
                      <a:cxn ang="0">
                        <a:pos x="T6" y="T7"/>
                      </a:cxn>
                      <a:cxn ang="0">
                        <a:pos x="T8" y="T9"/>
                      </a:cxn>
                    </a:cxnLst>
                    <a:rect l="0" t="0" r="r" b="b"/>
                    <a:pathLst>
                      <a:path w="2" h="16">
                        <a:moveTo>
                          <a:pt x="0" y="16"/>
                        </a:moveTo>
                        <a:lnTo>
                          <a:pt x="2" y="14"/>
                        </a:lnTo>
                        <a:lnTo>
                          <a:pt x="2" y="2"/>
                        </a:lnTo>
                        <a:lnTo>
                          <a:pt x="0" y="0"/>
                        </a:lnTo>
                        <a:lnTo>
                          <a:pt x="0" y="16"/>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97" name="Freeform 459"/>
                  <p:cNvSpPr>
                    <a:spLocks/>
                  </p:cNvSpPr>
                  <p:nvPr/>
                </p:nvSpPr>
                <p:spPr bwMode="auto">
                  <a:xfrm>
                    <a:off x="3180" y="1946"/>
                    <a:ext cx="100" cy="58"/>
                  </a:xfrm>
                  <a:custGeom>
                    <a:avLst/>
                    <a:gdLst>
                      <a:gd name="T0" fmla="*/ 100 w 100"/>
                      <a:gd name="T1" fmla="*/ 58 h 58"/>
                      <a:gd name="T2" fmla="*/ 100 w 100"/>
                      <a:gd name="T3" fmla="*/ 56 h 58"/>
                      <a:gd name="T4" fmla="*/ 2 w 100"/>
                      <a:gd name="T5" fmla="*/ 0 h 58"/>
                      <a:gd name="T6" fmla="*/ 0 w 100"/>
                      <a:gd name="T7" fmla="*/ 2 h 58"/>
                      <a:gd name="T8" fmla="*/ 100 w 100"/>
                      <a:gd name="T9" fmla="*/ 58 h 58"/>
                    </a:gdLst>
                    <a:ahLst/>
                    <a:cxnLst>
                      <a:cxn ang="0">
                        <a:pos x="T0" y="T1"/>
                      </a:cxn>
                      <a:cxn ang="0">
                        <a:pos x="T2" y="T3"/>
                      </a:cxn>
                      <a:cxn ang="0">
                        <a:pos x="T4" y="T5"/>
                      </a:cxn>
                      <a:cxn ang="0">
                        <a:pos x="T6" y="T7"/>
                      </a:cxn>
                      <a:cxn ang="0">
                        <a:pos x="T8" y="T9"/>
                      </a:cxn>
                    </a:cxnLst>
                    <a:rect l="0" t="0" r="r" b="b"/>
                    <a:pathLst>
                      <a:path w="100" h="58">
                        <a:moveTo>
                          <a:pt x="100" y="58"/>
                        </a:moveTo>
                        <a:lnTo>
                          <a:pt x="100" y="56"/>
                        </a:lnTo>
                        <a:lnTo>
                          <a:pt x="2" y="0"/>
                        </a:lnTo>
                        <a:lnTo>
                          <a:pt x="0" y="2"/>
                        </a:lnTo>
                        <a:lnTo>
                          <a:pt x="100" y="58"/>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98" name="Freeform 460"/>
                  <p:cNvSpPr>
                    <a:spLocks/>
                  </p:cNvSpPr>
                  <p:nvPr/>
                </p:nvSpPr>
                <p:spPr bwMode="auto">
                  <a:xfrm>
                    <a:off x="3442" y="2084"/>
                    <a:ext cx="8" cy="34"/>
                  </a:xfrm>
                  <a:custGeom>
                    <a:avLst/>
                    <a:gdLst>
                      <a:gd name="T0" fmla="*/ 0 w 8"/>
                      <a:gd name="T1" fmla="*/ 30 h 34"/>
                      <a:gd name="T2" fmla="*/ 0 w 8"/>
                      <a:gd name="T3" fmla="*/ 0 h 34"/>
                      <a:gd name="T4" fmla="*/ 8 w 8"/>
                      <a:gd name="T5" fmla="*/ 4 h 34"/>
                      <a:gd name="T6" fmla="*/ 8 w 8"/>
                      <a:gd name="T7" fmla="*/ 34 h 34"/>
                      <a:gd name="T8" fmla="*/ 0 w 8"/>
                      <a:gd name="T9" fmla="*/ 30 h 34"/>
                    </a:gdLst>
                    <a:ahLst/>
                    <a:cxnLst>
                      <a:cxn ang="0">
                        <a:pos x="T0" y="T1"/>
                      </a:cxn>
                      <a:cxn ang="0">
                        <a:pos x="T2" y="T3"/>
                      </a:cxn>
                      <a:cxn ang="0">
                        <a:pos x="T4" y="T5"/>
                      </a:cxn>
                      <a:cxn ang="0">
                        <a:pos x="T6" y="T7"/>
                      </a:cxn>
                      <a:cxn ang="0">
                        <a:pos x="T8" y="T9"/>
                      </a:cxn>
                    </a:cxnLst>
                    <a:rect l="0" t="0" r="r" b="b"/>
                    <a:pathLst>
                      <a:path w="8" h="34">
                        <a:moveTo>
                          <a:pt x="0" y="30"/>
                        </a:moveTo>
                        <a:lnTo>
                          <a:pt x="0" y="0"/>
                        </a:lnTo>
                        <a:lnTo>
                          <a:pt x="8" y="4"/>
                        </a:lnTo>
                        <a:lnTo>
                          <a:pt x="8"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99" name="Rectangle 461"/>
                  <p:cNvSpPr>
                    <a:spLocks noChangeArrowheads="1"/>
                  </p:cNvSpPr>
                  <p:nvPr/>
                </p:nvSpPr>
                <p:spPr bwMode="auto">
                  <a:xfrm>
                    <a:off x="3442" y="2084"/>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00" name="Freeform 462"/>
                  <p:cNvSpPr>
                    <a:spLocks/>
                  </p:cNvSpPr>
                  <p:nvPr/>
                </p:nvSpPr>
                <p:spPr bwMode="auto">
                  <a:xfrm>
                    <a:off x="3442" y="2114"/>
                    <a:ext cx="8" cy="4"/>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01" name="Freeform 463"/>
                  <p:cNvSpPr>
                    <a:spLocks/>
                  </p:cNvSpPr>
                  <p:nvPr/>
                </p:nvSpPr>
                <p:spPr bwMode="auto">
                  <a:xfrm>
                    <a:off x="3432" y="2076"/>
                    <a:ext cx="6" cy="36"/>
                  </a:xfrm>
                  <a:custGeom>
                    <a:avLst/>
                    <a:gdLst>
                      <a:gd name="T0" fmla="*/ 0 w 6"/>
                      <a:gd name="T1" fmla="*/ 32 h 36"/>
                      <a:gd name="T2" fmla="*/ 0 w 6"/>
                      <a:gd name="T3" fmla="*/ 0 h 36"/>
                      <a:gd name="T4" fmla="*/ 6 w 6"/>
                      <a:gd name="T5" fmla="*/ 6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6"/>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02" name="Freeform 464"/>
                  <p:cNvSpPr>
                    <a:spLocks/>
                  </p:cNvSpPr>
                  <p:nvPr/>
                </p:nvSpPr>
                <p:spPr bwMode="auto">
                  <a:xfrm>
                    <a:off x="3432" y="2076"/>
                    <a:ext cx="2" cy="32"/>
                  </a:xfrm>
                  <a:custGeom>
                    <a:avLst/>
                    <a:gdLst>
                      <a:gd name="T0" fmla="*/ 0 w 2"/>
                      <a:gd name="T1" fmla="*/ 32 h 32"/>
                      <a:gd name="T2" fmla="*/ 2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03" name="Freeform 465"/>
                  <p:cNvSpPr>
                    <a:spLocks/>
                  </p:cNvSpPr>
                  <p:nvPr/>
                </p:nvSpPr>
                <p:spPr bwMode="auto">
                  <a:xfrm>
                    <a:off x="3432" y="2108"/>
                    <a:ext cx="6" cy="4"/>
                  </a:xfrm>
                  <a:custGeom>
                    <a:avLst/>
                    <a:gdLst>
                      <a:gd name="T0" fmla="*/ 6 w 6"/>
                      <a:gd name="T1" fmla="*/ 4 h 4"/>
                      <a:gd name="T2" fmla="*/ 6 w 6"/>
                      <a:gd name="T3" fmla="*/ 2 h 4"/>
                      <a:gd name="T4" fmla="*/ 2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2"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04" name="Freeform 466"/>
                  <p:cNvSpPr>
                    <a:spLocks/>
                  </p:cNvSpPr>
                  <p:nvPr/>
                </p:nvSpPr>
                <p:spPr bwMode="auto">
                  <a:xfrm>
                    <a:off x="3420" y="2070"/>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05" name="Freeform 467"/>
                  <p:cNvSpPr>
                    <a:spLocks/>
                  </p:cNvSpPr>
                  <p:nvPr/>
                </p:nvSpPr>
                <p:spPr bwMode="auto">
                  <a:xfrm>
                    <a:off x="3420" y="2070"/>
                    <a:ext cx="2" cy="32"/>
                  </a:xfrm>
                  <a:custGeom>
                    <a:avLst/>
                    <a:gdLst>
                      <a:gd name="T0" fmla="*/ 0 w 2"/>
                      <a:gd name="T1" fmla="*/ 32 h 32"/>
                      <a:gd name="T2" fmla="*/ 2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06" name="Freeform 468"/>
                  <p:cNvSpPr>
                    <a:spLocks/>
                  </p:cNvSpPr>
                  <p:nvPr/>
                </p:nvSpPr>
                <p:spPr bwMode="auto">
                  <a:xfrm>
                    <a:off x="3420" y="2102"/>
                    <a:ext cx="8" cy="4"/>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07" name="Freeform 469"/>
                  <p:cNvSpPr>
                    <a:spLocks/>
                  </p:cNvSpPr>
                  <p:nvPr/>
                </p:nvSpPr>
                <p:spPr bwMode="auto">
                  <a:xfrm>
                    <a:off x="3410" y="2064"/>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08" name="Freeform 470"/>
                  <p:cNvSpPr>
                    <a:spLocks/>
                  </p:cNvSpPr>
                  <p:nvPr/>
                </p:nvSpPr>
                <p:spPr bwMode="auto">
                  <a:xfrm>
                    <a:off x="3410" y="2064"/>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09" name="Freeform 471"/>
                  <p:cNvSpPr>
                    <a:spLocks/>
                  </p:cNvSpPr>
                  <p:nvPr/>
                </p:nvSpPr>
                <p:spPr bwMode="auto">
                  <a:xfrm>
                    <a:off x="3410" y="2094"/>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10" name="Freeform 472"/>
                  <p:cNvSpPr>
                    <a:spLocks/>
                  </p:cNvSpPr>
                  <p:nvPr/>
                </p:nvSpPr>
                <p:spPr bwMode="auto">
                  <a:xfrm>
                    <a:off x="3400" y="2058"/>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11" name="Freeform 473"/>
                  <p:cNvSpPr>
                    <a:spLocks/>
                  </p:cNvSpPr>
                  <p:nvPr/>
                </p:nvSpPr>
                <p:spPr bwMode="auto">
                  <a:xfrm>
                    <a:off x="3400" y="2058"/>
                    <a:ext cx="2" cy="32"/>
                  </a:xfrm>
                  <a:custGeom>
                    <a:avLst/>
                    <a:gdLst>
                      <a:gd name="T0" fmla="*/ 0 w 2"/>
                      <a:gd name="T1" fmla="*/ 32 h 32"/>
                      <a:gd name="T2" fmla="*/ 0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0"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12" name="Freeform 474"/>
                  <p:cNvSpPr>
                    <a:spLocks/>
                  </p:cNvSpPr>
                  <p:nvPr/>
                </p:nvSpPr>
                <p:spPr bwMode="auto">
                  <a:xfrm>
                    <a:off x="3400" y="2088"/>
                    <a:ext cx="6" cy="6"/>
                  </a:xfrm>
                  <a:custGeom>
                    <a:avLst/>
                    <a:gdLst>
                      <a:gd name="T0" fmla="*/ 6 w 6"/>
                      <a:gd name="T1" fmla="*/ 6 h 6"/>
                      <a:gd name="T2" fmla="*/ 6 w 6"/>
                      <a:gd name="T3" fmla="*/ 4 h 6"/>
                      <a:gd name="T4" fmla="*/ 0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0"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13" name="Freeform 475"/>
                  <p:cNvSpPr>
                    <a:spLocks/>
                  </p:cNvSpPr>
                  <p:nvPr/>
                </p:nvSpPr>
                <p:spPr bwMode="auto">
                  <a:xfrm>
                    <a:off x="3388" y="2052"/>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14" name="Freeform 476"/>
                  <p:cNvSpPr>
                    <a:spLocks/>
                  </p:cNvSpPr>
                  <p:nvPr/>
                </p:nvSpPr>
                <p:spPr bwMode="auto">
                  <a:xfrm>
                    <a:off x="3388" y="2052"/>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15" name="Freeform 477"/>
                  <p:cNvSpPr>
                    <a:spLocks/>
                  </p:cNvSpPr>
                  <p:nvPr/>
                </p:nvSpPr>
                <p:spPr bwMode="auto">
                  <a:xfrm>
                    <a:off x="3388" y="2082"/>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16" name="Freeform 478"/>
                  <p:cNvSpPr>
                    <a:spLocks/>
                  </p:cNvSpPr>
                  <p:nvPr/>
                </p:nvSpPr>
                <p:spPr bwMode="auto">
                  <a:xfrm>
                    <a:off x="3378" y="2046"/>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17" name="Freeform 479"/>
                  <p:cNvSpPr>
                    <a:spLocks/>
                  </p:cNvSpPr>
                  <p:nvPr/>
                </p:nvSpPr>
                <p:spPr bwMode="auto">
                  <a:xfrm>
                    <a:off x="3378" y="2046"/>
                    <a:ext cx="2" cy="32"/>
                  </a:xfrm>
                  <a:custGeom>
                    <a:avLst/>
                    <a:gdLst>
                      <a:gd name="T0" fmla="*/ 0 w 2"/>
                      <a:gd name="T1" fmla="*/ 32 h 32"/>
                      <a:gd name="T2" fmla="*/ 2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18" name="Freeform 480"/>
                  <p:cNvSpPr>
                    <a:spLocks/>
                  </p:cNvSpPr>
                  <p:nvPr/>
                </p:nvSpPr>
                <p:spPr bwMode="auto">
                  <a:xfrm>
                    <a:off x="3378" y="2076"/>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19" name="Freeform 481"/>
                  <p:cNvSpPr>
                    <a:spLocks/>
                  </p:cNvSpPr>
                  <p:nvPr/>
                </p:nvSpPr>
                <p:spPr bwMode="auto">
                  <a:xfrm>
                    <a:off x="3366" y="2040"/>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20" name="Freeform 482"/>
                  <p:cNvSpPr>
                    <a:spLocks/>
                  </p:cNvSpPr>
                  <p:nvPr/>
                </p:nvSpPr>
                <p:spPr bwMode="auto">
                  <a:xfrm>
                    <a:off x="3366" y="2040"/>
                    <a:ext cx="2" cy="32"/>
                  </a:xfrm>
                  <a:custGeom>
                    <a:avLst/>
                    <a:gdLst>
                      <a:gd name="T0" fmla="*/ 0 w 2"/>
                      <a:gd name="T1" fmla="*/ 32 h 32"/>
                      <a:gd name="T2" fmla="*/ 2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21" name="Freeform 483"/>
                  <p:cNvSpPr>
                    <a:spLocks/>
                  </p:cNvSpPr>
                  <p:nvPr/>
                </p:nvSpPr>
                <p:spPr bwMode="auto">
                  <a:xfrm>
                    <a:off x="3366" y="2070"/>
                    <a:ext cx="8" cy="6"/>
                  </a:xfrm>
                  <a:custGeom>
                    <a:avLst/>
                    <a:gdLst>
                      <a:gd name="T0" fmla="*/ 8 w 8"/>
                      <a:gd name="T1" fmla="*/ 6 h 6"/>
                      <a:gd name="T2" fmla="*/ 8 w 8"/>
                      <a:gd name="T3" fmla="*/ 2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2"/>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22" name="Freeform 484"/>
                  <p:cNvSpPr>
                    <a:spLocks/>
                  </p:cNvSpPr>
                  <p:nvPr/>
                </p:nvSpPr>
                <p:spPr bwMode="auto">
                  <a:xfrm>
                    <a:off x="3356" y="2034"/>
                    <a:ext cx="6" cy="34"/>
                  </a:xfrm>
                  <a:custGeom>
                    <a:avLst/>
                    <a:gdLst>
                      <a:gd name="T0" fmla="*/ 0 w 6"/>
                      <a:gd name="T1" fmla="*/ 30 h 34"/>
                      <a:gd name="T2" fmla="*/ 0 w 6"/>
                      <a:gd name="T3" fmla="*/ 0 h 34"/>
                      <a:gd name="T4" fmla="*/ 6 w 6"/>
                      <a:gd name="T5" fmla="*/ 4 h 34"/>
                      <a:gd name="T6" fmla="*/ 6 w 6"/>
                      <a:gd name="T7" fmla="*/ 34 h 34"/>
                      <a:gd name="T8" fmla="*/ 0 w 6"/>
                      <a:gd name="T9" fmla="*/ 30 h 34"/>
                    </a:gdLst>
                    <a:ahLst/>
                    <a:cxnLst>
                      <a:cxn ang="0">
                        <a:pos x="T0" y="T1"/>
                      </a:cxn>
                      <a:cxn ang="0">
                        <a:pos x="T2" y="T3"/>
                      </a:cxn>
                      <a:cxn ang="0">
                        <a:pos x="T4" y="T5"/>
                      </a:cxn>
                      <a:cxn ang="0">
                        <a:pos x="T6" y="T7"/>
                      </a:cxn>
                      <a:cxn ang="0">
                        <a:pos x="T8" y="T9"/>
                      </a:cxn>
                    </a:cxnLst>
                    <a:rect l="0" t="0" r="r" b="b"/>
                    <a:pathLst>
                      <a:path w="6" h="34">
                        <a:moveTo>
                          <a:pt x="0" y="30"/>
                        </a:moveTo>
                        <a:lnTo>
                          <a:pt x="0" y="0"/>
                        </a:lnTo>
                        <a:lnTo>
                          <a:pt x="6" y="4"/>
                        </a:lnTo>
                        <a:lnTo>
                          <a:pt x="6"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23" name="Rectangle 485"/>
                  <p:cNvSpPr>
                    <a:spLocks noChangeArrowheads="1"/>
                  </p:cNvSpPr>
                  <p:nvPr/>
                </p:nvSpPr>
                <p:spPr bwMode="auto">
                  <a:xfrm>
                    <a:off x="3356" y="2034"/>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24" name="Freeform 486"/>
                  <p:cNvSpPr>
                    <a:spLocks/>
                  </p:cNvSpPr>
                  <p:nvPr/>
                </p:nvSpPr>
                <p:spPr bwMode="auto">
                  <a:xfrm>
                    <a:off x="3356" y="2064"/>
                    <a:ext cx="6" cy="4"/>
                  </a:xfrm>
                  <a:custGeom>
                    <a:avLst/>
                    <a:gdLst>
                      <a:gd name="T0" fmla="*/ 6 w 6"/>
                      <a:gd name="T1" fmla="*/ 4 h 4"/>
                      <a:gd name="T2" fmla="*/ 6 w 6"/>
                      <a:gd name="T3" fmla="*/ 2 h 4"/>
                      <a:gd name="T4" fmla="*/ 2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2"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25" name="Freeform 487"/>
                  <p:cNvSpPr>
                    <a:spLocks/>
                  </p:cNvSpPr>
                  <p:nvPr/>
                </p:nvSpPr>
                <p:spPr bwMode="auto">
                  <a:xfrm>
                    <a:off x="3346" y="2028"/>
                    <a:ext cx="6" cy="34"/>
                  </a:xfrm>
                  <a:custGeom>
                    <a:avLst/>
                    <a:gdLst>
                      <a:gd name="T0" fmla="*/ 0 w 6"/>
                      <a:gd name="T1" fmla="*/ 30 h 34"/>
                      <a:gd name="T2" fmla="*/ 0 w 6"/>
                      <a:gd name="T3" fmla="*/ 0 h 34"/>
                      <a:gd name="T4" fmla="*/ 6 w 6"/>
                      <a:gd name="T5" fmla="*/ 4 h 34"/>
                      <a:gd name="T6" fmla="*/ 6 w 6"/>
                      <a:gd name="T7" fmla="*/ 34 h 34"/>
                      <a:gd name="T8" fmla="*/ 0 w 6"/>
                      <a:gd name="T9" fmla="*/ 30 h 34"/>
                    </a:gdLst>
                    <a:ahLst/>
                    <a:cxnLst>
                      <a:cxn ang="0">
                        <a:pos x="T0" y="T1"/>
                      </a:cxn>
                      <a:cxn ang="0">
                        <a:pos x="T2" y="T3"/>
                      </a:cxn>
                      <a:cxn ang="0">
                        <a:pos x="T4" y="T5"/>
                      </a:cxn>
                      <a:cxn ang="0">
                        <a:pos x="T6" y="T7"/>
                      </a:cxn>
                      <a:cxn ang="0">
                        <a:pos x="T8" y="T9"/>
                      </a:cxn>
                    </a:cxnLst>
                    <a:rect l="0" t="0" r="r" b="b"/>
                    <a:pathLst>
                      <a:path w="6" h="34">
                        <a:moveTo>
                          <a:pt x="0" y="30"/>
                        </a:moveTo>
                        <a:lnTo>
                          <a:pt x="0" y="0"/>
                        </a:lnTo>
                        <a:lnTo>
                          <a:pt x="6" y="4"/>
                        </a:lnTo>
                        <a:lnTo>
                          <a:pt x="6"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26" name="Rectangle 488"/>
                  <p:cNvSpPr>
                    <a:spLocks noChangeArrowheads="1"/>
                  </p:cNvSpPr>
                  <p:nvPr/>
                </p:nvSpPr>
                <p:spPr bwMode="auto">
                  <a:xfrm>
                    <a:off x="3346" y="2028"/>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27" name="Freeform 489"/>
                  <p:cNvSpPr>
                    <a:spLocks/>
                  </p:cNvSpPr>
                  <p:nvPr/>
                </p:nvSpPr>
                <p:spPr bwMode="auto">
                  <a:xfrm>
                    <a:off x="3346" y="2058"/>
                    <a:ext cx="6" cy="4"/>
                  </a:xfrm>
                  <a:custGeom>
                    <a:avLst/>
                    <a:gdLst>
                      <a:gd name="T0" fmla="*/ 6 w 6"/>
                      <a:gd name="T1" fmla="*/ 4 h 4"/>
                      <a:gd name="T2" fmla="*/ 6 w 6"/>
                      <a:gd name="T3" fmla="*/ 2 h 4"/>
                      <a:gd name="T4" fmla="*/ 2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2"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28" name="Freeform 490"/>
                  <p:cNvSpPr>
                    <a:spLocks/>
                  </p:cNvSpPr>
                  <p:nvPr/>
                </p:nvSpPr>
                <p:spPr bwMode="auto">
                  <a:xfrm>
                    <a:off x="3334" y="2020"/>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29" name="Freeform 491"/>
                  <p:cNvSpPr>
                    <a:spLocks/>
                  </p:cNvSpPr>
                  <p:nvPr/>
                </p:nvSpPr>
                <p:spPr bwMode="auto">
                  <a:xfrm>
                    <a:off x="3334" y="2020"/>
                    <a:ext cx="2" cy="32"/>
                  </a:xfrm>
                  <a:custGeom>
                    <a:avLst/>
                    <a:gdLst>
                      <a:gd name="T0" fmla="*/ 0 w 2"/>
                      <a:gd name="T1" fmla="*/ 32 h 32"/>
                      <a:gd name="T2" fmla="*/ 2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30" name="Freeform 492"/>
                  <p:cNvSpPr>
                    <a:spLocks/>
                  </p:cNvSpPr>
                  <p:nvPr/>
                </p:nvSpPr>
                <p:spPr bwMode="auto">
                  <a:xfrm>
                    <a:off x="3334" y="2052"/>
                    <a:ext cx="8" cy="4"/>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31" name="Freeform 493"/>
                  <p:cNvSpPr>
                    <a:spLocks/>
                  </p:cNvSpPr>
                  <p:nvPr/>
                </p:nvSpPr>
                <p:spPr bwMode="auto">
                  <a:xfrm>
                    <a:off x="3324" y="2014"/>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32" name="Freeform 494"/>
                  <p:cNvSpPr>
                    <a:spLocks/>
                  </p:cNvSpPr>
                  <p:nvPr/>
                </p:nvSpPr>
                <p:spPr bwMode="auto">
                  <a:xfrm>
                    <a:off x="3324" y="2014"/>
                    <a:ext cx="2" cy="32"/>
                  </a:xfrm>
                  <a:custGeom>
                    <a:avLst/>
                    <a:gdLst>
                      <a:gd name="T0" fmla="*/ 0 w 2"/>
                      <a:gd name="T1" fmla="*/ 32 h 32"/>
                      <a:gd name="T2" fmla="*/ 2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33" name="Freeform 495"/>
                  <p:cNvSpPr>
                    <a:spLocks/>
                  </p:cNvSpPr>
                  <p:nvPr/>
                </p:nvSpPr>
                <p:spPr bwMode="auto">
                  <a:xfrm>
                    <a:off x="3324" y="2046"/>
                    <a:ext cx="6" cy="4"/>
                  </a:xfrm>
                  <a:custGeom>
                    <a:avLst/>
                    <a:gdLst>
                      <a:gd name="T0" fmla="*/ 6 w 6"/>
                      <a:gd name="T1" fmla="*/ 4 h 4"/>
                      <a:gd name="T2" fmla="*/ 6 w 6"/>
                      <a:gd name="T3" fmla="*/ 2 h 4"/>
                      <a:gd name="T4" fmla="*/ 2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2"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34" name="Freeform 496"/>
                  <p:cNvSpPr>
                    <a:spLocks/>
                  </p:cNvSpPr>
                  <p:nvPr/>
                </p:nvSpPr>
                <p:spPr bwMode="auto">
                  <a:xfrm>
                    <a:off x="3162" y="1916"/>
                    <a:ext cx="16" cy="22"/>
                  </a:xfrm>
                  <a:custGeom>
                    <a:avLst/>
                    <a:gdLst>
                      <a:gd name="T0" fmla="*/ 16 w 16"/>
                      <a:gd name="T1" fmla="*/ 10 h 22"/>
                      <a:gd name="T2" fmla="*/ 16 w 16"/>
                      <a:gd name="T3" fmla="*/ 22 h 22"/>
                      <a:gd name="T4" fmla="*/ 0 w 16"/>
                      <a:gd name="T5" fmla="*/ 12 h 22"/>
                      <a:gd name="T6" fmla="*/ 0 w 16"/>
                      <a:gd name="T7" fmla="*/ 0 h 22"/>
                      <a:gd name="T8" fmla="*/ 16 w 16"/>
                      <a:gd name="T9" fmla="*/ 10 h 22"/>
                    </a:gdLst>
                    <a:ahLst/>
                    <a:cxnLst>
                      <a:cxn ang="0">
                        <a:pos x="T0" y="T1"/>
                      </a:cxn>
                      <a:cxn ang="0">
                        <a:pos x="T2" y="T3"/>
                      </a:cxn>
                      <a:cxn ang="0">
                        <a:pos x="T4" y="T5"/>
                      </a:cxn>
                      <a:cxn ang="0">
                        <a:pos x="T6" y="T7"/>
                      </a:cxn>
                      <a:cxn ang="0">
                        <a:pos x="T8" y="T9"/>
                      </a:cxn>
                    </a:cxnLst>
                    <a:rect l="0" t="0" r="r" b="b"/>
                    <a:pathLst>
                      <a:path w="16" h="22">
                        <a:moveTo>
                          <a:pt x="16" y="10"/>
                        </a:moveTo>
                        <a:lnTo>
                          <a:pt x="16" y="22"/>
                        </a:lnTo>
                        <a:lnTo>
                          <a:pt x="0" y="12"/>
                        </a:lnTo>
                        <a:lnTo>
                          <a:pt x="0" y="0"/>
                        </a:lnTo>
                        <a:lnTo>
                          <a:pt x="16"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35" name="Freeform 497"/>
                  <p:cNvSpPr>
                    <a:spLocks/>
                  </p:cNvSpPr>
                  <p:nvPr/>
                </p:nvSpPr>
                <p:spPr bwMode="auto">
                  <a:xfrm>
                    <a:off x="3176" y="1928"/>
                    <a:ext cx="2" cy="10"/>
                  </a:xfrm>
                  <a:custGeom>
                    <a:avLst/>
                    <a:gdLst>
                      <a:gd name="T0" fmla="*/ 0 w 2"/>
                      <a:gd name="T1" fmla="*/ 0 h 10"/>
                      <a:gd name="T2" fmla="*/ 2 w 2"/>
                      <a:gd name="T3" fmla="*/ 0 h 10"/>
                      <a:gd name="T4" fmla="*/ 2 w 2"/>
                      <a:gd name="T5" fmla="*/ 8 h 10"/>
                      <a:gd name="T6" fmla="*/ 0 w 2"/>
                      <a:gd name="T7" fmla="*/ 10 h 10"/>
                      <a:gd name="T8" fmla="*/ 0 w 2"/>
                      <a:gd name="T9" fmla="*/ 0 h 10"/>
                    </a:gdLst>
                    <a:ahLst/>
                    <a:cxnLst>
                      <a:cxn ang="0">
                        <a:pos x="T0" y="T1"/>
                      </a:cxn>
                      <a:cxn ang="0">
                        <a:pos x="T2" y="T3"/>
                      </a:cxn>
                      <a:cxn ang="0">
                        <a:pos x="T4" y="T5"/>
                      </a:cxn>
                      <a:cxn ang="0">
                        <a:pos x="T6" y="T7"/>
                      </a:cxn>
                      <a:cxn ang="0">
                        <a:pos x="T8" y="T9"/>
                      </a:cxn>
                    </a:cxnLst>
                    <a:rect l="0" t="0" r="r" b="b"/>
                    <a:pathLst>
                      <a:path w="2" h="10">
                        <a:moveTo>
                          <a:pt x="0" y="0"/>
                        </a:moveTo>
                        <a:lnTo>
                          <a:pt x="2" y="0"/>
                        </a:lnTo>
                        <a:lnTo>
                          <a:pt x="2" y="8"/>
                        </a:lnTo>
                        <a:lnTo>
                          <a:pt x="0" y="10"/>
                        </a:lnTo>
                        <a:lnTo>
                          <a:pt x="0" y="0"/>
                        </a:lnTo>
                        <a:close/>
                      </a:path>
                    </a:pathLst>
                  </a:custGeom>
                  <a:solidFill>
                    <a:srgbClr val="725A1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36" name="Freeform 498"/>
                  <p:cNvSpPr>
                    <a:spLocks/>
                  </p:cNvSpPr>
                  <p:nvPr/>
                </p:nvSpPr>
                <p:spPr bwMode="auto">
                  <a:xfrm>
                    <a:off x="3160" y="1918"/>
                    <a:ext cx="18" cy="10"/>
                  </a:xfrm>
                  <a:custGeom>
                    <a:avLst/>
                    <a:gdLst>
                      <a:gd name="T0" fmla="*/ 0 w 18"/>
                      <a:gd name="T1" fmla="*/ 2 h 10"/>
                      <a:gd name="T2" fmla="*/ 2 w 18"/>
                      <a:gd name="T3" fmla="*/ 0 h 10"/>
                      <a:gd name="T4" fmla="*/ 18 w 18"/>
                      <a:gd name="T5" fmla="*/ 10 h 10"/>
                      <a:gd name="T6" fmla="*/ 16 w 18"/>
                      <a:gd name="T7" fmla="*/ 10 h 10"/>
                      <a:gd name="T8" fmla="*/ 0 w 18"/>
                      <a:gd name="T9" fmla="*/ 2 h 10"/>
                    </a:gdLst>
                    <a:ahLst/>
                    <a:cxnLst>
                      <a:cxn ang="0">
                        <a:pos x="T0" y="T1"/>
                      </a:cxn>
                      <a:cxn ang="0">
                        <a:pos x="T2" y="T3"/>
                      </a:cxn>
                      <a:cxn ang="0">
                        <a:pos x="T4" y="T5"/>
                      </a:cxn>
                      <a:cxn ang="0">
                        <a:pos x="T6" y="T7"/>
                      </a:cxn>
                      <a:cxn ang="0">
                        <a:pos x="T8" y="T9"/>
                      </a:cxn>
                    </a:cxnLst>
                    <a:rect l="0" t="0" r="r" b="b"/>
                    <a:pathLst>
                      <a:path w="18" h="10">
                        <a:moveTo>
                          <a:pt x="0" y="2"/>
                        </a:moveTo>
                        <a:lnTo>
                          <a:pt x="2" y="0"/>
                        </a:lnTo>
                        <a:lnTo>
                          <a:pt x="18" y="10"/>
                        </a:lnTo>
                        <a:lnTo>
                          <a:pt x="16" y="10"/>
                        </a:lnTo>
                        <a:lnTo>
                          <a:pt x="0" y="2"/>
                        </a:lnTo>
                        <a:close/>
                      </a:path>
                    </a:pathLst>
                  </a:custGeom>
                  <a:solidFill>
                    <a:srgbClr val="E1B1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37" name="Freeform 499"/>
                  <p:cNvSpPr>
                    <a:spLocks/>
                  </p:cNvSpPr>
                  <p:nvPr/>
                </p:nvSpPr>
                <p:spPr bwMode="auto">
                  <a:xfrm>
                    <a:off x="3160" y="1920"/>
                    <a:ext cx="16" cy="18"/>
                  </a:xfrm>
                  <a:custGeom>
                    <a:avLst/>
                    <a:gdLst>
                      <a:gd name="T0" fmla="*/ 16 w 16"/>
                      <a:gd name="T1" fmla="*/ 8 h 18"/>
                      <a:gd name="T2" fmla="*/ 16 w 16"/>
                      <a:gd name="T3" fmla="*/ 18 h 18"/>
                      <a:gd name="T4" fmla="*/ 0 w 16"/>
                      <a:gd name="T5" fmla="*/ 10 h 18"/>
                      <a:gd name="T6" fmla="*/ 0 w 16"/>
                      <a:gd name="T7" fmla="*/ 0 h 18"/>
                      <a:gd name="T8" fmla="*/ 16 w 16"/>
                      <a:gd name="T9" fmla="*/ 8 h 18"/>
                    </a:gdLst>
                    <a:ahLst/>
                    <a:cxnLst>
                      <a:cxn ang="0">
                        <a:pos x="T0" y="T1"/>
                      </a:cxn>
                      <a:cxn ang="0">
                        <a:pos x="T2" y="T3"/>
                      </a:cxn>
                      <a:cxn ang="0">
                        <a:pos x="T4" y="T5"/>
                      </a:cxn>
                      <a:cxn ang="0">
                        <a:pos x="T6" y="T7"/>
                      </a:cxn>
                      <a:cxn ang="0">
                        <a:pos x="T8" y="T9"/>
                      </a:cxn>
                    </a:cxnLst>
                    <a:rect l="0" t="0" r="r" b="b"/>
                    <a:pathLst>
                      <a:path w="16" h="18">
                        <a:moveTo>
                          <a:pt x="16" y="8"/>
                        </a:moveTo>
                        <a:lnTo>
                          <a:pt x="16" y="18"/>
                        </a:lnTo>
                        <a:lnTo>
                          <a:pt x="0" y="10"/>
                        </a:lnTo>
                        <a:lnTo>
                          <a:pt x="0" y="0"/>
                        </a:lnTo>
                        <a:lnTo>
                          <a:pt x="16" y="8"/>
                        </a:lnTo>
                        <a:close/>
                      </a:path>
                    </a:pathLst>
                  </a:custGeom>
                  <a:solidFill>
                    <a:srgbClr val="E1B1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38" name="Freeform 500"/>
                  <p:cNvSpPr>
                    <a:spLocks/>
                  </p:cNvSpPr>
                  <p:nvPr/>
                </p:nvSpPr>
                <p:spPr bwMode="auto">
                  <a:xfrm>
                    <a:off x="3456" y="1824"/>
                    <a:ext cx="340" cy="242"/>
                  </a:xfrm>
                  <a:custGeom>
                    <a:avLst/>
                    <a:gdLst>
                      <a:gd name="T0" fmla="*/ 0 w 340"/>
                      <a:gd name="T1" fmla="*/ 196 h 242"/>
                      <a:gd name="T2" fmla="*/ 340 w 340"/>
                      <a:gd name="T3" fmla="*/ 0 h 242"/>
                      <a:gd name="T4" fmla="*/ 340 w 340"/>
                      <a:gd name="T5" fmla="*/ 44 h 242"/>
                      <a:gd name="T6" fmla="*/ 0 w 340"/>
                      <a:gd name="T7" fmla="*/ 242 h 242"/>
                      <a:gd name="T8" fmla="*/ 0 w 340"/>
                      <a:gd name="T9" fmla="*/ 196 h 242"/>
                    </a:gdLst>
                    <a:ahLst/>
                    <a:cxnLst>
                      <a:cxn ang="0">
                        <a:pos x="T0" y="T1"/>
                      </a:cxn>
                      <a:cxn ang="0">
                        <a:pos x="T2" y="T3"/>
                      </a:cxn>
                      <a:cxn ang="0">
                        <a:pos x="T4" y="T5"/>
                      </a:cxn>
                      <a:cxn ang="0">
                        <a:pos x="T6" y="T7"/>
                      </a:cxn>
                      <a:cxn ang="0">
                        <a:pos x="T8" y="T9"/>
                      </a:cxn>
                    </a:cxnLst>
                    <a:rect l="0" t="0" r="r" b="b"/>
                    <a:pathLst>
                      <a:path w="340" h="242">
                        <a:moveTo>
                          <a:pt x="0" y="196"/>
                        </a:moveTo>
                        <a:lnTo>
                          <a:pt x="340" y="0"/>
                        </a:lnTo>
                        <a:lnTo>
                          <a:pt x="340" y="44"/>
                        </a:lnTo>
                        <a:lnTo>
                          <a:pt x="0" y="242"/>
                        </a:lnTo>
                        <a:lnTo>
                          <a:pt x="0" y="1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39" name="Freeform 501"/>
                  <p:cNvSpPr>
                    <a:spLocks/>
                  </p:cNvSpPr>
                  <p:nvPr/>
                </p:nvSpPr>
                <p:spPr bwMode="auto">
                  <a:xfrm>
                    <a:off x="3160" y="1652"/>
                    <a:ext cx="636" cy="368"/>
                  </a:xfrm>
                  <a:custGeom>
                    <a:avLst/>
                    <a:gdLst>
                      <a:gd name="T0" fmla="*/ 0 w 636"/>
                      <a:gd name="T1" fmla="*/ 198 h 368"/>
                      <a:gd name="T2" fmla="*/ 338 w 636"/>
                      <a:gd name="T3" fmla="*/ 0 h 368"/>
                      <a:gd name="T4" fmla="*/ 636 w 636"/>
                      <a:gd name="T5" fmla="*/ 172 h 368"/>
                      <a:gd name="T6" fmla="*/ 296 w 636"/>
                      <a:gd name="T7" fmla="*/ 368 h 368"/>
                      <a:gd name="T8" fmla="*/ 0 w 636"/>
                      <a:gd name="T9" fmla="*/ 198 h 368"/>
                    </a:gdLst>
                    <a:ahLst/>
                    <a:cxnLst>
                      <a:cxn ang="0">
                        <a:pos x="T0" y="T1"/>
                      </a:cxn>
                      <a:cxn ang="0">
                        <a:pos x="T2" y="T3"/>
                      </a:cxn>
                      <a:cxn ang="0">
                        <a:pos x="T4" y="T5"/>
                      </a:cxn>
                      <a:cxn ang="0">
                        <a:pos x="T6" y="T7"/>
                      </a:cxn>
                      <a:cxn ang="0">
                        <a:pos x="T8" y="T9"/>
                      </a:cxn>
                    </a:cxnLst>
                    <a:rect l="0" t="0" r="r" b="b"/>
                    <a:pathLst>
                      <a:path w="636" h="368">
                        <a:moveTo>
                          <a:pt x="0" y="198"/>
                        </a:moveTo>
                        <a:lnTo>
                          <a:pt x="338" y="0"/>
                        </a:lnTo>
                        <a:lnTo>
                          <a:pt x="636" y="172"/>
                        </a:lnTo>
                        <a:lnTo>
                          <a:pt x="296" y="368"/>
                        </a:lnTo>
                        <a:lnTo>
                          <a:pt x="0" y="198"/>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40" name="Freeform 502"/>
                  <p:cNvSpPr>
                    <a:spLocks/>
                  </p:cNvSpPr>
                  <p:nvPr/>
                </p:nvSpPr>
                <p:spPr bwMode="auto">
                  <a:xfrm>
                    <a:off x="3160" y="1850"/>
                    <a:ext cx="296" cy="216"/>
                  </a:xfrm>
                  <a:custGeom>
                    <a:avLst/>
                    <a:gdLst>
                      <a:gd name="T0" fmla="*/ 296 w 296"/>
                      <a:gd name="T1" fmla="*/ 170 h 216"/>
                      <a:gd name="T2" fmla="*/ 296 w 296"/>
                      <a:gd name="T3" fmla="*/ 216 h 216"/>
                      <a:gd name="T4" fmla="*/ 0 w 296"/>
                      <a:gd name="T5" fmla="*/ 44 h 216"/>
                      <a:gd name="T6" fmla="*/ 0 w 296"/>
                      <a:gd name="T7" fmla="*/ 0 h 216"/>
                      <a:gd name="T8" fmla="*/ 296 w 296"/>
                      <a:gd name="T9" fmla="*/ 170 h 216"/>
                    </a:gdLst>
                    <a:ahLst/>
                    <a:cxnLst>
                      <a:cxn ang="0">
                        <a:pos x="T0" y="T1"/>
                      </a:cxn>
                      <a:cxn ang="0">
                        <a:pos x="T2" y="T3"/>
                      </a:cxn>
                      <a:cxn ang="0">
                        <a:pos x="T4" y="T5"/>
                      </a:cxn>
                      <a:cxn ang="0">
                        <a:pos x="T6" y="T7"/>
                      </a:cxn>
                      <a:cxn ang="0">
                        <a:pos x="T8" y="T9"/>
                      </a:cxn>
                    </a:cxnLst>
                    <a:rect l="0" t="0" r="r" b="b"/>
                    <a:pathLst>
                      <a:path w="296" h="216">
                        <a:moveTo>
                          <a:pt x="296" y="170"/>
                        </a:moveTo>
                        <a:lnTo>
                          <a:pt x="296" y="216"/>
                        </a:lnTo>
                        <a:lnTo>
                          <a:pt x="0" y="44"/>
                        </a:lnTo>
                        <a:lnTo>
                          <a:pt x="0" y="0"/>
                        </a:lnTo>
                        <a:lnTo>
                          <a:pt x="296" y="17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41" name="Freeform 503"/>
                  <p:cNvSpPr>
                    <a:spLocks/>
                  </p:cNvSpPr>
                  <p:nvPr/>
                </p:nvSpPr>
                <p:spPr bwMode="auto">
                  <a:xfrm>
                    <a:off x="3180" y="1870"/>
                    <a:ext cx="100" cy="72"/>
                  </a:xfrm>
                  <a:custGeom>
                    <a:avLst/>
                    <a:gdLst>
                      <a:gd name="T0" fmla="*/ 0 w 100"/>
                      <a:gd name="T1" fmla="*/ 14 h 72"/>
                      <a:gd name="T2" fmla="*/ 0 w 100"/>
                      <a:gd name="T3" fmla="*/ 0 h 72"/>
                      <a:gd name="T4" fmla="*/ 100 w 100"/>
                      <a:gd name="T5" fmla="*/ 56 h 72"/>
                      <a:gd name="T6" fmla="*/ 100 w 100"/>
                      <a:gd name="T7" fmla="*/ 72 h 72"/>
                      <a:gd name="T8" fmla="*/ 0 w 100"/>
                      <a:gd name="T9" fmla="*/ 14 h 72"/>
                    </a:gdLst>
                    <a:ahLst/>
                    <a:cxnLst>
                      <a:cxn ang="0">
                        <a:pos x="T0" y="T1"/>
                      </a:cxn>
                      <a:cxn ang="0">
                        <a:pos x="T2" y="T3"/>
                      </a:cxn>
                      <a:cxn ang="0">
                        <a:pos x="T4" y="T5"/>
                      </a:cxn>
                      <a:cxn ang="0">
                        <a:pos x="T6" y="T7"/>
                      </a:cxn>
                      <a:cxn ang="0">
                        <a:pos x="T8" y="T9"/>
                      </a:cxn>
                    </a:cxnLst>
                    <a:rect l="0" t="0" r="r" b="b"/>
                    <a:pathLst>
                      <a:path w="100" h="72">
                        <a:moveTo>
                          <a:pt x="0" y="14"/>
                        </a:moveTo>
                        <a:lnTo>
                          <a:pt x="0" y="0"/>
                        </a:lnTo>
                        <a:lnTo>
                          <a:pt x="100" y="56"/>
                        </a:lnTo>
                        <a:lnTo>
                          <a:pt x="100" y="72"/>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42" name="Rectangle 504"/>
                  <p:cNvSpPr>
                    <a:spLocks noChangeArrowheads="1"/>
                  </p:cNvSpPr>
                  <p:nvPr/>
                </p:nvSpPr>
                <p:spPr bwMode="auto">
                  <a:xfrm>
                    <a:off x="3180" y="1870"/>
                    <a:ext cx="2" cy="1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43" name="Freeform 505"/>
                  <p:cNvSpPr>
                    <a:spLocks/>
                  </p:cNvSpPr>
                  <p:nvPr/>
                </p:nvSpPr>
                <p:spPr bwMode="auto">
                  <a:xfrm>
                    <a:off x="3180" y="1884"/>
                    <a:ext cx="100" cy="58"/>
                  </a:xfrm>
                  <a:custGeom>
                    <a:avLst/>
                    <a:gdLst>
                      <a:gd name="T0" fmla="*/ 100 w 100"/>
                      <a:gd name="T1" fmla="*/ 58 h 58"/>
                      <a:gd name="T2" fmla="*/ 100 w 100"/>
                      <a:gd name="T3" fmla="*/ 56 h 58"/>
                      <a:gd name="T4" fmla="*/ 2 w 100"/>
                      <a:gd name="T5" fmla="*/ 0 h 58"/>
                      <a:gd name="T6" fmla="*/ 0 w 100"/>
                      <a:gd name="T7" fmla="*/ 0 h 58"/>
                      <a:gd name="T8" fmla="*/ 100 w 100"/>
                      <a:gd name="T9" fmla="*/ 58 h 58"/>
                    </a:gdLst>
                    <a:ahLst/>
                    <a:cxnLst>
                      <a:cxn ang="0">
                        <a:pos x="T0" y="T1"/>
                      </a:cxn>
                      <a:cxn ang="0">
                        <a:pos x="T2" y="T3"/>
                      </a:cxn>
                      <a:cxn ang="0">
                        <a:pos x="T4" y="T5"/>
                      </a:cxn>
                      <a:cxn ang="0">
                        <a:pos x="T6" y="T7"/>
                      </a:cxn>
                      <a:cxn ang="0">
                        <a:pos x="T8" y="T9"/>
                      </a:cxn>
                    </a:cxnLst>
                    <a:rect l="0" t="0" r="r" b="b"/>
                    <a:pathLst>
                      <a:path w="100" h="58">
                        <a:moveTo>
                          <a:pt x="100" y="58"/>
                        </a:moveTo>
                        <a:lnTo>
                          <a:pt x="100" y="56"/>
                        </a:lnTo>
                        <a:lnTo>
                          <a:pt x="2" y="0"/>
                        </a:lnTo>
                        <a:lnTo>
                          <a:pt x="0" y="0"/>
                        </a:lnTo>
                        <a:lnTo>
                          <a:pt x="100" y="58"/>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44" name="Freeform 506"/>
                  <p:cNvSpPr>
                    <a:spLocks/>
                  </p:cNvSpPr>
                  <p:nvPr/>
                </p:nvSpPr>
                <p:spPr bwMode="auto">
                  <a:xfrm>
                    <a:off x="3442" y="2020"/>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45" name="Freeform 507"/>
                  <p:cNvSpPr>
                    <a:spLocks/>
                  </p:cNvSpPr>
                  <p:nvPr/>
                </p:nvSpPr>
                <p:spPr bwMode="auto">
                  <a:xfrm>
                    <a:off x="3442" y="2020"/>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46" name="Freeform 508"/>
                  <p:cNvSpPr>
                    <a:spLocks/>
                  </p:cNvSpPr>
                  <p:nvPr/>
                </p:nvSpPr>
                <p:spPr bwMode="auto">
                  <a:xfrm>
                    <a:off x="3442" y="2050"/>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47" name="Freeform 509"/>
                  <p:cNvSpPr>
                    <a:spLocks/>
                  </p:cNvSpPr>
                  <p:nvPr/>
                </p:nvSpPr>
                <p:spPr bwMode="auto">
                  <a:xfrm>
                    <a:off x="3432" y="2014"/>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48" name="Freeform 510"/>
                  <p:cNvSpPr>
                    <a:spLocks/>
                  </p:cNvSpPr>
                  <p:nvPr/>
                </p:nvSpPr>
                <p:spPr bwMode="auto">
                  <a:xfrm>
                    <a:off x="3432" y="2014"/>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49" name="Freeform 511"/>
                  <p:cNvSpPr>
                    <a:spLocks/>
                  </p:cNvSpPr>
                  <p:nvPr/>
                </p:nvSpPr>
                <p:spPr bwMode="auto">
                  <a:xfrm>
                    <a:off x="3432" y="2044"/>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50" name="Freeform 512"/>
                  <p:cNvSpPr>
                    <a:spLocks/>
                  </p:cNvSpPr>
                  <p:nvPr/>
                </p:nvSpPr>
                <p:spPr bwMode="auto">
                  <a:xfrm>
                    <a:off x="3420" y="2008"/>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51" name="Freeform 513"/>
                  <p:cNvSpPr>
                    <a:spLocks/>
                  </p:cNvSpPr>
                  <p:nvPr/>
                </p:nvSpPr>
                <p:spPr bwMode="auto">
                  <a:xfrm>
                    <a:off x="3420" y="2008"/>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52" name="Freeform 514"/>
                  <p:cNvSpPr>
                    <a:spLocks/>
                  </p:cNvSpPr>
                  <p:nvPr/>
                </p:nvSpPr>
                <p:spPr bwMode="auto">
                  <a:xfrm>
                    <a:off x="3420" y="2038"/>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53" name="Freeform 515"/>
                  <p:cNvSpPr>
                    <a:spLocks/>
                  </p:cNvSpPr>
                  <p:nvPr/>
                </p:nvSpPr>
                <p:spPr bwMode="auto">
                  <a:xfrm>
                    <a:off x="3410" y="2002"/>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54" name="Freeform 516"/>
                  <p:cNvSpPr>
                    <a:spLocks/>
                  </p:cNvSpPr>
                  <p:nvPr/>
                </p:nvSpPr>
                <p:spPr bwMode="auto">
                  <a:xfrm>
                    <a:off x="3410" y="2002"/>
                    <a:ext cx="2" cy="32"/>
                  </a:xfrm>
                  <a:custGeom>
                    <a:avLst/>
                    <a:gdLst>
                      <a:gd name="T0" fmla="*/ 0 w 2"/>
                      <a:gd name="T1" fmla="*/ 32 h 32"/>
                      <a:gd name="T2" fmla="*/ 2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55" name="Freeform 517"/>
                  <p:cNvSpPr>
                    <a:spLocks/>
                  </p:cNvSpPr>
                  <p:nvPr/>
                </p:nvSpPr>
                <p:spPr bwMode="auto">
                  <a:xfrm>
                    <a:off x="3410" y="2032"/>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56" name="Freeform 518"/>
                  <p:cNvSpPr>
                    <a:spLocks/>
                  </p:cNvSpPr>
                  <p:nvPr/>
                </p:nvSpPr>
                <p:spPr bwMode="auto">
                  <a:xfrm>
                    <a:off x="3400" y="1996"/>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57" name="Freeform 519"/>
                  <p:cNvSpPr>
                    <a:spLocks/>
                  </p:cNvSpPr>
                  <p:nvPr/>
                </p:nvSpPr>
                <p:spPr bwMode="auto">
                  <a:xfrm>
                    <a:off x="3400" y="1996"/>
                    <a:ext cx="2" cy="32"/>
                  </a:xfrm>
                  <a:custGeom>
                    <a:avLst/>
                    <a:gdLst>
                      <a:gd name="T0" fmla="*/ 0 w 2"/>
                      <a:gd name="T1" fmla="*/ 32 h 32"/>
                      <a:gd name="T2" fmla="*/ 0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0"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58" name="Freeform 520"/>
                  <p:cNvSpPr>
                    <a:spLocks/>
                  </p:cNvSpPr>
                  <p:nvPr/>
                </p:nvSpPr>
                <p:spPr bwMode="auto">
                  <a:xfrm>
                    <a:off x="3400" y="2026"/>
                    <a:ext cx="6" cy="6"/>
                  </a:xfrm>
                  <a:custGeom>
                    <a:avLst/>
                    <a:gdLst>
                      <a:gd name="T0" fmla="*/ 6 w 6"/>
                      <a:gd name="T1" fmla="*/ 6 h 6"/>
                      <a:gd name="T2" fmla="*/ 6 w 6"/>
                      <a:gd name="T3" fmla="*/ 2 h 6"/>
                      <a:gd name="T4" fmla="*/ 0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2"/>
                        </a:lnTo>
                        <a:lnTo>
                          <a:pt x="0"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59" name="Freeform 521"/>
                  <p:cNvSpPr>
                    <a:spLocks/>
                  </p:cNvSpPr>
                  <p:nvPr/>
                </p:nvSpPr>
                <p:spPr bwMode="auto">
                  <a:xfrm>
                    <a:off x="3388" y="1990"/>
                    <a:ext cx="8" cy="34"/>
                  </a:xfrm>
                  <a:custGeom>
                    <a:avLst/>
                    <a:gdLst>
                      <a:gd name="T0" fmla="*/ 0 w 8"/>
                      <a:gd name="T1" fmla="*/ 30 h 34"/>
                      <a:gd name="T2" fmla="*/ 0 w 8"/>
                      <a:gd name="T3" fmla="*/ 0 h 34"/>
                      <a:gd name="T4" fmla="*/ 8 w 8"/>
                      <a:gd name="T5" fmla="*/ 4 h 34"/>
                      <a:gd name="T6" fmla="*/ 8 w 8"/>
                      <a:gd name="T7" fmla="*/ 34 h 34"/>
                      <a:gd name="T8" fmla="*/ 0 w 8"/>
                      <a:gd name="T9" fmla="*/ 30 h 34"/>
                    </a:gdLst>
                    <a:ahLst/>
                    <a:cxnLst>
                      <a:cxn ang="0">
                        <a:pos x="T0" y="T1"/>
                      </a:cxn>
                      <a:cxn ang="0">
                        <a:pos x="T2" y="T3"/>
                      </a:cxn>
                      <a:cxn ang="0">
                        <a:pos x="T4" y="T5"/>
                      </a:cxn>
                      <a:cxn ang="0">
                        <a:pos x="T6" y="T7"/>
                      </a:cxn>
                      <a:cxn ang="0">
                        <a:pos x="T8" y="T9"/>
                      </a:cxn>
                    </a:cxnLst>
                    <a:rect l="0" t="0" r="r" b="b"/>
                    <a:pathLst>
                      <a:path w="8" h="34">
                        <a:moveTo>
                          <a:pt x="0" y="30"/>
                        </a:moveTo>
                        <a:lnTo>
                          <a:pt x="0" y="0"/>
                        </a:lnTo>
                        <a:lnTo>
                          <a:pt x="8" y="4"/>
                        </a:lnTo>
                        <a:lnTo>
                          <a:pt x="8"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60" name="Rectangle 522"/>
                  <p:cNvSpPr>
                    <a:spLocks noChangeArrowheads="1"/>
                  </p:cNvSpPr>
                  <p:nvPr/>
                </p:nvSpPr>
                <p:spPr bwMode="auto">
                  <a:xfrm>
                    <a:off x="3388" y="1990"/>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61" name="Freeform 523"/>
                  <p:cNvSpPr>
                    <a:spLocks/>
                  </p:cNvSpPr>
                  <p:nvPr/>
                </p:nvSpPr>
                <p:spPr bwMode="auto">
                  <a:xfrm>
                    <a:off x="3388" y="2020"/>
                    <a:ext cx="8" cy="4"/>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62" name="Freeform 524"/>
                  <p:cNvSpPr>
                    <a:spLocks/>
                  </p:cNvSpPr>
                  <p:nvPr/>
                </p:nvSpPr>
                <p:spPr bwMode="auto">
                  <a:xfrm>
                    <a:off x="3378" y="1984"/>
                    <a:ext cx="6" cy="34"/>
                  </a:xfrm>
                  <a:custGeom>
                    <a:avLst/>
                    <a:gdLst>
                      <a:gd name="T0" fmla="*/ 0 w 6"/>
                      <a:gd name="T1" fmla="*/ 30 h 34"/>
                      <a:gd name="T2" fmla="*/ 0 w 6"/>
                      <a:gd name="T3" fmla="*/ 0 h 34"/>
                      <a:gd name="T4" fmla="*/ 6 w 6"/>
                      <a:gd name="T5" fmla="*/ 4 h 34"/>
                      <a:gd name="T6" fmla="*/ 6 w 6"/>
                      <a:gd name="T7" fmla="*/ 34 h 34"/>
                      <a:gd name="T8" fmla="*/ 0 w 6"/>
                      <a:gd name="T9" fmla="*/ 30 h 34"/>
                    </a:gdLst>
                    <a:ahLst/>
                    <a:cxnLst>
                      <a:cxn ang="0">
                        <a:pos x="T0" y="T1"/>
                      </a:cxn>
                      <a:cxn ang="0">
                        <a:pos x="T2" y="T3"/>
                      </a:cxn>
                      <a:cxn ang="0">
                        <a:pos x="T4" y="T5"/>
                      </a:cxn>
                      <a:cxn ang="0">
                        <a:pos x="T6" y="T7"/>
                      </a:cxn>
                      <a:cxn ang="0">
                        <a:pos x="T8" y="T9"/>
                      </a:cxn>
                    </a:cxnLst>
                    <a:rect l="0" t="0" r="r" b="b"/>
                    <a:pathLst>
                      <a:path w="6" h="34">
                        <a:moveTo>
                          <a:pt x="0" y="30"/>
                        </a:moveTo>
                        <a:lnTo>
                          <a:pt x="0" y="0"/>
                        </a:lnTo>
                        <a:lnTo>
                          <a:pt x="6" y="4"/>
                        </a:lnTo>
                        <a:lnTo>
                          <a:pt x="6"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63" name="Rectangle 525"/>
                  <p:cNvSpPr>
                    <a:spLocks noChangeArrowheads="1"/>
                  </p:cNvSpPr>
                  <p:nvPr/>
                </p:nvSpPr>
                <p:spPr bwMode="auto">
                  <a:xfrm>
                    <a:off x="3378" y="1984"/>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64" name="Freeform 526"/>
                  <p:cNvSpPr>
                    <a:spLocks/>
                  </p:cNvSpPr>
                  <p:nvPr/>
                </p:nvSpPr>
                <p:spPr bwMode="auto">
                  <a:xfrm>
                    <a:off x="3378" y="2014"/>
                    <a:ext cx="6" cy="4"/>
                  </a:xfrm>
                  <a:custGeom>
                    <a:avLst/>
                    <a:gdLst>
                      <a:gd name="T0" fmla="*/ 6 w 6"/>
                      <a:gd name="T1" fmla="*/ 4 h 4"/>
                      <a:gd name="T2" fmla="*/ 6 w 6"/>
                      <a:gd name="T3" fmla="*/ 2 h 4"/>
                      <a:gd name="T4" fmla="*/ 2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2"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65" name="Freeform 527"/>
                  <p:cNvSpPr>
                    <a:spLocks/>
                  </p:cNvSpPr>
                  <p:nvPr/>
                </p:nvSpPr>
                <p:spPr bwMode="auto">
                  <a:xfrm>
                    <a:off x="3366" y="1976"/>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66" name="Freeform 528"/>
                  <p:cNvSpPr>
                    <a:spLocks/>
                  </p:cNvSpPr>
                  <p:nvPr/>
                </p:nvSpPr>
                <p:spPr bwMode="auto">
                  <a:xfrm>
                    <a:off x="3366" y="1976"/>
                    <a:ext cx="2" cy="32"/>
                  </a:xfrm>
                  <a:custGeom>
                    <a:avLst/>
                    <a:gdLst>
                      <a:gd name="T0" fmla="*/ 0 w 2"/>
                      <a:gd name="T1" fmla="*/ 32 h 32"/>
                      <a:gd name="T2" fmla="*/ 2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67" name="Freeform 529"/>
                  <p:cNvSpPr>
                    <a:spLocks/>
                  </p:cNvSpPr>
                  <p:nvPr/>
                </p:nvSpPr>
                <p:spPr bwMode="auto">
                  <a:xfrm>
                    <a:off x="3366" y="2008"/>
                    <a:ext cx="8" cy="4"/>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68" name="Freeform 530"/>
                  <p:cNvSpPr>
                    <a:spLocks/>
                  </p:cNvSpPr>
                  <p:nvPr/>
                </p:nvSpPr>
                <p:spPr bwMode="auto">
                  <a:xfrm>
                    <a:off x="3356" y="1970"/>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69" name="Freeform 531"/>
                  <p:cNvSpPr>
                    <a:spLocks/>
                  </p:cNvSpPr>
                  <p:nvPr/>
                </p:nvSpPr>
                <p:spPr bwMode="auto">
                  <a:xfrm>
                    <a:off x="3356" y="1970"/>
                    <a:ext cx="2" cy="32"/>
                  </a:xfrm>
                  <a:custGeom>
                    <a:avLst/>
                    <a:gdLst>
                      <a:gd name="T0" fmla="*/ 0 w 2"/>
                      <a:gd name="T1" fmla="*/ 32 h 32"/>
                      <a:gd name="T2" fmla="*/ 2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70" name="Freeform 532"/>
                  <p:cNvSpPr>
                    <a:spLocks/>
                  </p:cNvSpPr>
                  <p:nvPr/>
                </p:nvSpPr>
                <p:spPr bwMode="auto">
                  <a:xfrm>
                    <a:off x="3356" y="2002"/>
                    <a:ext cx="6" cy="4"/>
                  </a:xfrm>
                  <a:custGeom>
                    <a:avLst/>
                    <a:gdLst>
                      <a:gd name="T0" fmla="*/ 6 w 6"/>
                      <a:gd name="T1" fmla="*/ 4 h 4"/>
                      <a:gd name="T2" fmla="*/ 6 w 6"/>
                      <a:gd name="T3" fmla="*/ 2 h 4"/>
                      <a:gd name="T4" fmla="*/ 2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2"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71" name="Freeform 533"/>
                  <p:cNvSpPr>
                    <a:spLocks/>
                  </p:cNvSpPr>
                  <p:nvPr/>
                </p:nvSpPr>
                <p:spPr bwMode="auto">
                  <a:xfrm>
                    <a:off x="3346" y="1964"/>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72" name="Freeform 534"/>
                  <p:cNvSpPr>
                    <a:spLocks/>
                  </p:cNvSpPr>
                  <p:nvPr/>
                </p:nvSpPr>
                <p:spPr bwMode="auto">
                  <a:xfrm>
                    <a:off x="3346" y="1964"/>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73" name="Freeform 535"/>
                  <p:cNvSpPr>
                    <a:spLocks/>
                  </p:cNvSpPr>
                  <p:nvPr/>
                </p:nvSpPr>
                <p:spPr bwMode="auto">
                  <a:xfrm>
                    <a:off x="3346" y="1994"/>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74" name="Freeform 536"/>
                  <p:cNvSpPr>
                    <a:spLocks/>
                  </p:cNvSpPr>
                  <p:nvPr/>
                </p:nvSpPr>
                <p:spPr bwMode="auto">
                  <a:xfrm>
                    <a:off x="3334" y="1958"/>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75" name="Freeform 537"/>
                  <p:cNvSpPr>
                    <a:spLocks/>
                  </p:cNvSpPr>
                  <p:nvPr/>
                </p:nvSpPr>
                <p:spPr bwMode="auto">
                  <a:xfrm>
                    <a:off x="3334" y="1958"/>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76" name="Freeform 538"/>
                  <p:cNvSpPr>
                    <a:spLocks/>
                  </p:cNvSpPr>
                  <p:nvPr/>
                </p:nvSpPr>
                <p:spPr bwMode="auto">
                  <a:xfrm>
                    <a:off x="3334" y="1988"/>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77" name="Freeform 539"/>
                  <p:cNvSpPr>
                    <a:spLocks/>
                  </p:cNvSpPr>
                  <p:nvPr/>
                </p:nvSpPr>
                <p:spPr bwMode="auto">
                  <a:xfrm>
                    <a:off x="3324" y="1952"/>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78" name="Freeform 540"/>
                  <p:cNvSpPr>
                    <a:spLocks/>
                  </p:cNvSpPr>
                  <p:nvPr/>
                </p:nvSpPr>
                <p:spPr bwMode="auto">
                  <a:xfrm>
                    <a:off x="3324" y="1952"/>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79" name="Freeform 541"/>
                  <p:cNvSpPr>
                    <a:spLocks/>
                  </p:cNvSpPr>
                  <p:nvPr/>
                </p:nvSpPr>
                <p:spPr bwMode="auto">
                  <a:xfrm>
                    <a:off x="3324" y="1982"/>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80" name="Freeform 542"/>
                  <p:cNvSpPr>
                    <a:spLocks/>
                  </p:cNvSpPr>
                  <p:nvPr/>
                </p:nvSpPr>
                <p:spPr bwMode="auto">
                  <a:xfrm>
                    <a:off x="3162" y="1854"/>
                    <a:ext cx="16" cy="22"/>
                  </a:xfrm>
                  <a:custGeom>
                    <a:avLst/>
                    <a:gdLst>
                      <a:gd name="T0" fmla="*/ 16 w 16"/>
                      <a:gd name="T1" fmla="*/ 10 h 22"/>
                      <a:gd name="T2" fmla="*/ 16 w 16"/>
                      <a:gd name="T3" fmla="*/ 22 h 22"/>
                      <a:gd name="T4" fmla="*/ 0 w 16"/>
                      <a:gd name="T5" fmla="*/ 12 h 22"/>
                      <a:gd name="T6" fmla="*/ 0 w 16"/>
                      <a:gd name="T7" fmla="*/ 0 h 22"/>
                      <a:gd name="T8" fmla="*/ 16 w 16"/>
                      <a:gd name="T9" fmla="*/ 10 h 22"/>
                    </a:gdLst>
                    <a:ahLst/>
                    <a:cxnLst>
                      <a:cxn ang="0">
                        <a:pos x="T0" y="T1"/>
                      </a:cxn>
                      <a:cxn ang="0">
                        <a:pos x="T2" y="T3"/>
                      </a:cxn>
                      <a:cxn ang="0">
                        <a:pos x="T4" y="T5"/>
                      </a:cxn>
                      <a:cxn ang="0">
                        <a:pos x="T6" y="T7"/>
                      </a:cxn>
                      <a:cxn ang="0">
                        <a:pos x="T8" y="T9"/>
                      </a:cxn>
                    </a:cxnLst>
                    <a:rect l="0" t="0" r="r" b="b"/>
                    <a:pathLst>
                      <a:path w="16" h="22">
                        <a:moveTo>
                          <a:pt x="16" y="10"/>
                        </a:moveTo>
                        <a:lnTo>
                          <a:pt x="16" y="22"/>
                        </a:lnTo>
                        <a:lnTo>
                          <a:pt x="0" y="12"/>
                        </a:lnTo>
                        <a:lnTo>
                          <a:pt x="0" y="0"/>
                        </a:lnTo>
                        <a:lnTo>
                          <a:pt x="16"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81" name="Freeform 543"/>
                  <p:cNvSpPr>
                    <a:spLocks/>
                  </p:cNvSpPr>
                  <p:nvPr/>
                </p:nvSpPr>
                <p:spPr bwMode="auto">
                  <a:xfrm>
                    <a:off x="3176" y="1864"/>
                    <a:ext cx="2" cy="12"/>
                  </a:xfrm>
                  <a:custGeom>
                    <a:avLst/>
                    <a:gdLst>
                      <a:gd name="T0" fmla="*/ 0 w 2"/>
                      <a:gd name="T1" fmla="*/ 2 h 12"/>
                      <a:gd name="T2" fmla="*/ 2 w 2"/>
                      <a:gd name="T3" fmla="*/ 0 h 12"/>
                      <a:gd name="T4" fmla="*/ 2 w 2"/>
                      <a:gd name="T5" fmla="*/ 10 h 12"/>
                      <a:gd name="T6" fmla="*/ 0 w 2"/>
                      <a:gd name="T7" fmla="*/ 12 h 12"/>
                      <a:gd name="T8" fmla="*/ 0 w 2"/>
                      <a:gd name="T9" fmla="*/ 2 h 12"/>
                    </a:gdLst>
                    <a:ahLst/>
                    <a:cxnLst>
                      <a:cxn ang="0">
                        <a:pos x="T0" y="T1"/>
                      </a:cxn>
                      <a:cxn ang="0">
                        <a:pos x="T2" y="T3"/>
                      </a:cxn>
                      <a:cxn ang="0">
                        <a:pos x="T4" y="T5"/>
                      </a:cxn>
                      <a:cxn ang="0">
                        <a:pos x="T6" y="T7"/>
                      </a:cxn>
                      <a:cxn ang="0">
                        <a:pos x="T8" y="T9"/>
                      </a:cxn>
                    </a:cxnLst>
                    <a:rect l="0" t="0" r="r" b="b"/>
                    <a:pathLst>
                      <a:path w="2" h="12">
                        <a:moveTo>
                          <a:pt x="0" y="2"/>
                        </a:moveTo>
                        <a:lnTo>
                          <a:pt x="2" y="0"/>
                        </a:lnTo>
                        <a:lnTo>
                          <a:pt x="2" y="10"/>
                        </a:lnTo>
                        <a:lnTo>
                          <a:pt x="0" y="12"/>
                        </a:lnTo>
                        <a:lnTo>
                          <a:pt x="0" y="2"/>
                        </a:lnTo>
                        <a:close/>
                      </a:path>
                    </a:pathLst>
                  </a:custGeom>
                  <a:solidFill>
                    <a:srgbClr val="725A1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82" name="Freeform 544"/>
                  <p:cNvSpPr>
                    <a:spLocks/>
                  </p:cNvSpPr>
                  <p:nvPr/>
                </p:nvSpPr>
                <p:spPr bwMode="auto">
                  <a:xfrm>
                    <a:off x="3160" y="1856"/>
                    <a:ext cx="18" cy="10"/>
                  </a:xfrm>
                  <a:custGeom>
                    <a:avLst/>
                    <a:gdLst>
                      <a:gd name="T0" fmla="*/ 0 w 18"/>
                      <a:gd name="T1" fmla="*/ 2 h 10"/>
                      <a:gd name="T2" fmla="*/ 2 w 18"/>
                      <a:gd name="T3" fmla="*/ 0 h 10"/>
                      <a:gd name="T4" fmla="*/ 18 w 18"/>
                      <a:gd name="T5" fmla="*/ 8 h 10"/>
                      <a:gd name="T6" fmla="*/ 16 w 18"/>
                      <a:gd name="T7" fmla="*/ 10 h 10"/>
                      <a:gd name="T8" fmla="*/ 0 w 18"/>
                      <a:gd name="T9" fmla="*/ 2 h 10"/>
                    </a:gdLst>
                    <a:ahLst/>
                    <a:cxnLst>
                      <a:cxn ang="0">
                        <a:pos x="T0" y="T1"/>
                      </a:cxn>
                      <a:cxn ang="0">
                        <a:pos x="T2" y="T3"/>
                      </a:cxn>
                      <a:cxn ang="0">
                        <a:pos x="T4" y="T5"/>
                      </a:cxn>
                      <a:cxn ang="0">
                        <a:pos x="T6" y="T7"/>
                      </a:cxn>
                      <a:cxn ang="0">
                        <a:pos x="T8" y="T9"/>
                      </a:cxn>
                    </a:cxnLst>
                    <a:rect l="0" t="0" r="r" b="b"/>
                    <a:pathLst>
                      <a:path w="18" h="10">
                        <a:moveTo>
                          <a:pt x="0" y="2"/>
                        </a:moveTo>
                        <a:lnTo>
                          <a:pt x="2" y="0"/>
                        </a:lnTo>
                        <a:lnTo>
                          <a:pt x="18" y="8"/>
                        </a:lnTo>
                        <a:lnTo>
                          <a:pt x="16" y="10"/>
                        </a:lnTo>
                        <a:lnTo>
                          <a:pt x="0" y="2"/>
                        </a:lnTo>
                        <a:close/>
                      </a:path>
                    </a:pathLst>
                  </a:custGeom>
                  <a:solidFill>
                    <a:srgbClr val="E1B1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83" name="Freeform 545"/>
                  <p:cNvSpPr>
                    <a:spLocks/>
                  </p:cNvSpPr>
                  <p:nvPr/>
                </p:nvSpPr>
                <p:spPr bwMode="auto">
                  <a:xfrm>
                    <a:off x="3160" y="1858"/>
                    <a:ext cx="16" cy="18"/>
                  </a:xfrm>
                  <a:custGeom>
                    <a:avLst/>
                    <a:gdLst>
                      <a:gd name="T0" fmla="*/ 16 w 16"/>
                      <a:gd name="T1" fmla="*/ 8 h 18"/>
                      <a:gd name="T2" fmla="*/ 16 w 16"/>
                      <a:gd name="T3" fmla="*/ 18 h 18"/>
                      <a:gd name="T4" fmla="*/ 0 w 16"/>
                      <a:gd name="T5" fmla="*/ 8 h 18"/>
                      <a:gd name="T6" fmla="*/ 0 w 16"/>
                      <a:gd name="T7" fmla="*/ 0 h 18"/>
                      <a:gd name="T8" fmla="*/ 16 w 16"/>
                      <a:gd name="T9" fmla="*/ 8 h 18"/>
                    </a:gdLst>
                    <a:ahLst/>
                    <a:cxnLst>
                      <a:cxn ang="0">
                        <a:pos x="T0" y="T1"/>
                      </a:cxn>
                      <a:cxn ang="0">
                        <a:pos x="T2" y="T3"/>
                      </a:cxn>
                      <a:cxn ang="0">
                        <a:pos x="T4" y="T5"/>
                      </a:cxn>
                      <a:cxn ang="0">
                        <a:pos x="T6" y="T7"/>
                      </a:cxn>
                      <a:cxn ang="0">
                        <a:pos x="T8" y="T9"/>
                      </a:cxn>
                    </a:cxnLst>
                    <a:rect l="0" t="0" r="r" b="b"/>
                    <a:pathLst>
                      <a:path w="16" h="18">
                        <a:moveTo>
                          <a:pt x="16" y="8"/>
                        </a:moveTo>
                        <a:lnTo>
                          <a:pt x="16" y="18"/>
                        </a:lnTo>
                        <a:lnTo>
                          <a:pt x="0" y="8"/>
                        </a:lnTo>
                        <a:lnTo>
                          <a:pt x="0" y="0"/>
                        </a:lnTo>
                        <a:lnTo>
                          <a:pt x="16" y="8"/>
                        </a:lnTo>
                        <a:close/>
                      </a:path>
                    </a:pathLst>
                  </a:custGeom>
                  <a:solidFill>
                    <a:srgbClr val="E1B1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84" name="Freeform 546"/>
                  <p:cNvSpPr>
                    <a:spLocks/>
                  </p:cNvSpPr>
                  <p:nvPr/>
                </p:nvSpPr>
                <p:spPr bwMode="auto">
                  <a:xfrm>
                    <a:off x="3456" y="1760"/>
                    <a:ext cx="340" cy="244"/>
                  </a:xfrm>
                  <a:custGeom>
                    <a:avLst/>
                    <a:gdLst>
                      <a:gd name="T0" fmla="*/ 0 w 340"/>
                      <a:gd name="T1" fmla="*/ 198 h 244"/>
                      <a:gd name="T2" fmla="*/ 340 w 340"/>
                      <a:gd name="T3" fmla="*/ 0 h 244"/>
                      <a:gd name="T4" fmla="*/ 340 w 340"/>
                      <a:gd name="T5" fmla="*/ 46 h 244"/>
                      <a:gd name="T6" fmla="*/ 0 w 340"/>
                      <a:gd name="T7" fmla="*/ 244 h 244"/>
                      <a:gd name="T8" fmla="*/ 0 w 340"/>
                      <a:gd name="T9" fmla="*/ 198 h 244"/>
                    </a:gdLst>
                    <a:ahLst/>
                    <a:cxnLst>
                      <a:cxn ang="0">
                        <a:pos x="T0" y="T1"/>
                      </a:cxn>
                      <a:cxn ang="0">
                        <a:pos x="T2" y="T3"/>
                      </a:cxn>
                      <a:cxn ang="0">
                        <a:pos x="T4" y="T5"/>
                      </a:cxn>
                      <a:cxn ang="0">
                        <a:pos x="T6" y="T7"/>
                      </a:cxn>
                      <a:cxn ang="0">
                        <a:pos x="T8" y="T9"/>
                      </a:cxn>
                    </a:cxnLst>
                    <a:rect l="0" t="0" r="r" b="b"/>
                    <a:pathLst>
                      <a:path w="340" h="244">
                        <a:moveTo>
                          <a:pt x="0" y="198"/>
                        </a:moveTo>
                        <a:lnTo>
                          <a:pt x="340" y="0"/>
                        </a:lnTo>
                        <a:lnTo>
                          <a:pt x="340" y="46"/>
                        </a:lnTo>
                        <a:lnTo>
                          <a:pt x="0" y="244"/>
                        </a:lnTo>
                        <a:lnTo>
                          <a:pt x="0" y="1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85" name="Freeform 547"/>
                  <p:cNvSpPr>
                    <a:spLocks/>
                  </p:cNvSpPr>
                  <p:nvPr/>
                </p:nvSpPr>
                <p:spPr bwMode="auto">
                  <a:xfrm>
                    <a:off x="3160" y="1590"/>
                    <a:ext cx="636" cy="368"/>
                  </a:xfrm>
                  <a:custGeom>
                    <a:avLst/>
                    <a:gdLst>
                      <a:gd name="T0" fmla="*/ 0 w 636"/>
                      <a:gd name="T1" fmla="*/ 196 h 368"/>
                      <a:gd name="T2" fmla="*/ 338 w 636"/>
                      <a:gd name="T3" fmla="*/ 0 h 368"/>
                      <a:gd name="T4" fmla="*/ 636 w 636"/>
                      <a:gd name="T5" fmla="*/ 170 h 368"/>
                      <a:gd name="T6" fmla="*/ 296 w 636"/>
                      <a:gd name="T7" fmla="*/ 368 h 368"/>
                      <a:gd name="T8" fmla="*/ 0 w 636"/>
                      <a:gd name="T9" fmla="*/ 196 h 368"/>
                    </a:gdLst>
                    <a:ahLst/>
                    <a:cxnLst>
                      <a:cxn ang="0">
                        <a:pos x="T0" y="T1"/>
                      </a:cxn>
                      <a:cxn ang="0">
                        <a:pos x="T2" y="T3"/>
                      </a:cxn>
                      <a:cxn ang="0">
                        <a:pos x="T4" y="T5"/>
                      </a:cxn>
                      <a:cxn ang="0">
                        <a:pos x="T6" y="T7"/>
                      </a:cxn>
                      <a:cxn ang="0">
                        <a:pos x="T8" y="T9"/>
                      </a:cxn>
                    </a:cxnLst>
                    <a:rect l="0" t="0" r="r" b="b"/>
                    <a:pathLst>
                      <a:path w="636" h="368">
                        <a:moveTo>
                          <a:pt x="0" y="196"/>
                        </a:moveTo>
                        <a:lnTo>
                          <a:pt x="338" y="0"/>
                        </a:lnTo>
                        <a:lnTo>
                          <a:pt x="636" y="170"/>
                        </a:lnTo>
                        <a:lnTo>
                          <a:pt x="296" y="368"/>
                        </a:lnTo>
                        <a:lnTo>
                          <a:pt x="0" y="19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86" name="Freeform 548"/>
                  <p:cNvSpPr>
                    <a:spLocks/>
                  </p:cNvSpPr>
                  <p:nvPr/>
                </p:nvSpPr>
                <p:spPr bwMode="auto">
                  <a:xfrm>
                    <a:off x="3160" y="1786"/>
                    <a:ext cx="296" cy="218"/>
                  </a:xfrm>
                  <a:custGeom>
                    <a:avLst/>
                    <a:gdLst>
                      <a:gd name="T0" fmla="*/ 296 w 296"/>
                      <a:gd name="T1" fmla="*/ 172 h 218"/>
                      <a:gd name="T2" fmla="*/ 296 w 296"/>
                      <a:gd name="T3" fmla="*/ 218 h 218"/>
                      <a:gd name="T4" fmla="*/ 0 w 296"/>
                      <a:gd name="T5" fmla="*/ 46 h 218"/>
                      <a:gd name="T6" fmla="*/ 0 w 296"/>
                      <a:gd name="T7" fmla="*/ 0 h 218"/>
                      <a:gd name="T8" fmla="*/ 296 w 296"/>
                      <a:gd name="T9" fmla="*/ 172 h 218"/>
                    </a:gdLst>
                    <a:ahLst/>
                    <a:cxnLst>
                      <a:cxn ang="0">
                        <a:pos x="T0" y="T1"/>
                      </a:cxn>
                      <a:cxn ang="0">
                        <a:pos x="T2" y="T3"/>
                      </a:cxn>
                      <a:cxn ang="0">
                        <a:pos x="T4" y="T5"/>
                      </a:cxn>
                      <a:cxn ang="0">
                        <a:pos x="T6" y="T7"/>
                      </a:cxn>
                      <a:cxn ang="0">
                        <a:pos x="T8" y="T9"/>
                      </a:cxn>
                    </a:cxnLst>
                    <a:rect l="0" t="0" r="r" b="b"/>
                    <a:pathLst>
                      <a:path w="296" h="218">
                        <a:moveTo>
                          <a:pt x="296" y="172"/>
                        </a:moveTo>
                        <a:lnTo>
                          <a:pt x="296" y="218"/>
                        </a:lnTo>
                        <a:lnTo>
                          <a:pt x="0" y="46"/>
                        </a:lnTo>
                        <a:lnTo>
                          <a:pt x="0" y="0"/>
                        </a:lnTo>
                        <a:lnTo>
                          <a:pt x="296" y="172"/>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87" name="Freeform 549"/>
                  <p:cNvSpPr>
                    <a:spLocks/>
                  </p:cNvSpPr>
                  <p:nvPr/>
                </p:nvSpPr>
                <p:spPr bwMode="auto">
                  <a:xfrm>
                    <a:off x="3180" y="1806"/>
                    <a:ext cx="100" cy="72"/>
                  </a:xfrm>
                  <a:custGeom>
                    <a:avLst/>
                    <a:gdLst>
                      <a:gd name="T0" fmla="*/ 0 w 100"/>
                      <a:gd name="T1" fmla="*/ 16 h 72"/>
                      <a:gd name="T2" fmla="*/ 0 w 100"/>
                      <a:gd name="T3" fmla="*/ 0 h 72"/>
                      <a:gd name="T4" fmla="*/ 100 w 100"/>
                      <a:gd name="T5" fmla="*/ 58 h 72"/>
                      <a:gd name="T6" fmla="*/ 100 w 100"/>
                      <a:gd name="T7" fmla="*/ 72 h 72"/>
                      <a:gd name="T8" fmla="*/ 0 w 100"/>
                      <a:gd name="T9" fmla="*/ 16 h 72"/>
                    </a:gdLst>
                    <a:ahLst/>
                    <a:cxnLst>
                      <a:cxn ang="0">
                        <a:pos x="T0" y="T1"/>
                      </a:cxn>
                      <a:cxn ang="0">
                        <a:pos x="T2" y="T3"/>
                      </a:cxn>
                      <a:cxn ang="0">
                        <a:pos x="T4" y="T5"/>
                      </a:cxn>
                      <a:cxn ang="0">
                        <a:pos x="T6" y="T7"/>
                      </a:cxn>
                      <a:cxn ang="0">
                        <a:pos x="T8" y="T9"/>
                      </a:cxn>
                    </a:cxnLst>
                    <a:rect l="0" t="0" r="r" b="b"/>
                    <a:pathLst>
                      <a:path w="100" h="72">
                        <a:moveTo>
                          <a:pt x="0" y="16"/>
                        </a:moveTo>
                        <a:lnTo>
                          <a:pt x="0" y="0"/>
                        </a:lnTo>
                        <a:lnTo>
                          <a:pt x="100" y="58"/>
                        </a:lnTo>
                        <a:lnTo>
                          <a:pt x="100" y="72"/>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88" name="Freeform 550"/>
                  <p:cNvSpPr>
                    <a:spLocks/>
                  </p:cNvSpPr>
                  <p:nvPr/>
                </p:nvSpPr>
                <p:spPr bwMode="auto">
                  <a:xfrm>
                    <a:off x="3180" y="1806"/>
                    <a:ext cx="2" cy="16"/>
                  </a:xfrm>
                  <a:custGeom>
                    <a:avLst/>
                    <a:gdLst>
                      <a:gd name="T0" fmla="*/ 0 w 2"/>
                      <a:gd name="T1" fmla="*/ 16 h 16"/>
                      <a:gd name="T2" fmla="*/ 2 w 2"/>
                      <a:gd name="T3" fmla="*/ 14 h 16"/>
                      <a:gd name="T4" fmla="*/ 2 w 2"/>
                      <a:gd name="T5" fmla="*/ 2 h 16"/>
                      <a:gd name="T6" fmla="*/ 0 w 2"/>
                      <a:gd name="T7" fmla="*/ 0 h 16"/>
                      <a:gd name="T8" fmla="*/ 0 w 2"/>
                      <a:gd name="T9" fmla="*/ 16 h 16"/>
                    </a:gdLst>
                    <a:ahLst/>
                    <a:cxnLst>
                      <a:cxn ang="0">
                        <a:pos x="T0" y="T1"/>
                      </a:cxn>
                      <a:cxn ang="0">
                        <a:pos x="T2" y="T3"/>
                      </a:cxn>
                      <a:cxn ang="0">
                        <a:pos x="T4" y="T5"/>
                      </a:cxn>
                      <a:cxn ang="0">
                        <a:pos x="T6" y="T7"/>
                      </a:cxn>
                      <a:cxn ang="0">
                        <a:pos x="T8" y="T9"/>
                      </a:cxn>
                    </a:cxnLst>
                    <a:rect l="0" t="0" r="r" b="b"/>
                    <a:pathLst>
                      <a:path w="2" h="16">
                        <a:moveTo>
                          <a:pt x="0" y="16"/>
                        </a:moveTo>
                        <a:lnTo>
                          <a:pt x="2" y="14"/>
                        </a:lnTo>
                        <a:lnTo>
                          <a:pt x="2" y="2"/>
                        </a:lnTo>
                        <a:lnTo>
                          <a:pt x="0" y="0"/>
                        </a:lnTo>
                        <a:lnTo>
                          <a:pt x="0" y="16"/>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89" name="Freeform 551"/>
                  <p:cNvSpPr>
                    <a:spLocks/>
                  </p:cNvSpPr>
                  <p:nvPr/>
                </p:nvSpPr>
                <p:spPr bwMode="auto">
                  <a:xfrm>
                    <a:off x="3180" y="1820"/>
                    <a:ext cx="100" cy="58"/>
                  </a:xfrm>
                  <a:custGeom>
                    <a:avLst/>
                    <a:gdLst>
                      <a:gd name="T0" fmla="*/ 100 w 100"/>
                      <a:gd name="T1" fmla="*/ 58 h 58"/>
                      <a:gd name="T2" fmla="*/ 100 w 100"/>
                      <a:gd name="T3" fmla="*/ 56 h 58"/>
                      <a:gd name="T4" fmla="*/ 2 w 100"/>
                      <a:gd name="T5" fmla="*/ 0 h 58"/>
                      <a:gd name="T6" fmla="*/ 0 w 100"/>
                      <a:gd name="T7" fmla="*/ 2 h 58"/>
                      <a:gd name="T8" fmla="*/ 100 w 100"/>
                      <a:gd name="T9" fmla="*/ 58 h 58"/>
                    </a:gdLst>
                    <a:ahLst/>
                    <a:cxnLst>
                      <a:cxn ang="0">
                        <a:pos x="T0" y="T1"/>
                      </a:cxn>
                      <a:cxn ang="0">
                        <a:pos x="T2" y="T3"/>
                      </a:cxn>
                      <a:cxn ang="0">
                        <a:pos x="T4" y="T5"/>
                      </a:cxn>
                      <a:cxn ang="0">
                        <a:pos x="T6" y="T7"/>
                      </a:cxn>
                      <a:cxn ang="0">
                        <a:pos x="T8" y="T9"/>
                      </a:cxn>
                    </a:cxnLst>
                    <a:rect l="0" t="0" r="r" b="b"/>
                    <a:pathLst>
                      <a:path w="100" h="58">
                        <a:moveTo>
                          <a:pt x="100" y="58"/>
                        </a:moveTo>
                        <a:lnTo>
                          <a:pt x="100" y="56"/>
                        </a:lnTo>
                        <a:lnTo>
                          <a:pt x="2" y="0"/>
                        </a:lnTo>
                        <a:lnTo>
                          <a:pt x="0" y="2"/>
                        </a:lnTo>
                        <a:lnTo>
                          <a:pt x="100" y="58"/>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90" name="Freeform 552"/>
                  <p:cNvSpPr>
                    <a:spLocks/>
                  </p:cNvSpPr>
                  <p:nvPr/>
                </p:nvSpPr>
                <p:spPr bwMode="auto">
                  <a:xfrm>
                    <a:off x="3442" y="1958"/>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91" name="Freeform 553"/>
                  <p:cNvSpPr>
                    <a:spLocks/>
                  </p:cNvSpPr>
                  <p:nvPr/>
                </p:nvSpPr>
                <p:spPr bwMode="auto">
                  <a:xfrm>
                    <a:off x="3442" y="1958"/>
                    <a:ext cx="2" cy="32"/>
                  </a:xfrm>
                  <a:custGeom>
                    <a:avLst/>
                    <a:gdLst>
                      <a:gd name="T0" fmla="*/ 0 w 2"/>
                      <a:gd name="T1" fmla="*/ 32 h 32"/>
                      <a:gd name="T2" fmla="*/ 2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92" name="Freeform 554"/>
                  <p:cNvSpPr>
                    <a:spLocks/>
                  </p:cNvSpPr>
                  <p:nvPr/>
                </p:nvSpPr>
                <p:spPr bwMode="auto">
                  <a:xfrm>
                    <a:off x="3442" y="1988"/>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93" name="Freeform 555"/>
                  <p:cNvSpPr>
                    <a:spLocks/>
                  </p:cNvSpPr>
                  <p:nvPr/>
                </p:nvSpPr>
                <p:spPr bwMode="auto">
                  <a:xfrm>
                    <a:off x="3432" y="1952"/>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94" name="Freeform 556"/>
                  <p:cNvSpPr>
                    <a:spLocks/>
                  </p:cNvSpPr>
                  <p:nvPr/>
                </p:nvSpPr>
                <p:spPr bwMode="auto">
                  <a:xfrm>
                    <a:off x="3432" y="1952"/>
                    <a:ext cx="2" cy="32"/>
                  </a:xfrm>
                  <a:custGeom>
                    <a:avLst/>
                    <a:gdLst>
                      <a:gd name="T0" fmla="*/ 0 w 2"/>
                      <a:gd name="T1" fmla="*/ 32 h 32"/>
                      <a:gd name="T2" fmla="*/ 2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95" name="Freeform 557"/>
                  <p:cNvSpPr>
                    <a:spLocks/>
                  </p:cNvSpPr>
                  <p:nvPr/>
                </p:nvSpPr>
                <p:spPr bwMode="auto">
                  <a:xfrm>
                    <a:off x="3432" y="1982"/>
                    <a:ext cx="6" cy="6"/>
                  </a:xfrm>
                  <a:custGeom>
                    <a:avLst/>
                    <a:gdLst>
                      <a:gd name="T0" fmla="*/ 6 w 6"/>
                      <a:gd name="T1" fmla="*/ 6 h 6"/>
                      <a:gd name="T2" fmla="*/ 6 w 6"/>
                      <a:gd name="T3" fmla="*/ 2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2"/>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96" name="Freeform 558"/>
                  <p:cNvSpPr>
                    <a:spLocks/>
                  </p:cNvSpPr>
                  <p:nvPr/>
                </p:nvSpPr>
                <p:spPr bwMode="auto">
                  <a:xfrm>
                    <a:off x="3420" y="1946"/>
                    <a:ext cx="8" cy="34"/>
                  </a:xfrm>
                  <a:custGeom>
                    <a:avLst/>
                    <a:gdLst>
                      <a:gd name="T0" fmla="*/ 0 w 8"/>
                      <a:gd name="T1" fmla="*/ 30 h 34"/>
                      <a:gd name="T2" fmla="*/ 0 w 8"/>
                      <a:gd name="T3" fmla="*/ 0 h 34"/>
                      <a:gd name="T4" fmla="*/ 8 w 8"/>
                      <a:gd name="T5" fmla="*/ 4 h 34"/>
                      <a:gd name="T6" fmla="*/ 8 w 8"/>
                      <a:gd name="T7" fmla="*/ 34 h 34"/>
                      <a:gd name="T8" fmla="*/ 0 w 8"/>
                      <a:gd name="T9" fmla="*/ 30 h 34"/>
                    </a:gdLst>
                    <a:ahLst/>
                    <a:cxnLst>
                      <a:cxn ang="0">
                        <a:pos x="T0" y="T1"/>
                      </a:cxn>
                      <a:cxn ang="0">
                        <a:pos x="T2" y="T3"/>
                      </a:cxn>
                      <a:cxn ang="0">
                        <a:pos x="T4" y="T5"/>
                      </a:cxn>
                      <a:cxn ang="0">
                        <a:pos x="T6" y="T7"/>
                      </a:cxn>
                      <a:cxn ang="0">
                        <a:pos x="T8" y="T9"/>
                      </a:cxn>
                    </a:cxnLst>
                    <a:rect l="0" t="0" r="r" b="b"/>
                    <a:pathLst>
                      <a:path w="8" h="34">
                        <a:moveTo>
                          <a:pt x="0" y="30"/>
                        </a:moveTo>
                        <a:lnTo>
                          <a:pt x="0" y="0"/>
                        </a:lnTo>
                        <a:lnTo>
                          <a:pt x="8" y="4"/>
                        </a:lnTo>
                        <a:lnTo>
                          <a:pt x="8"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97" name="Rectangle 559"/>
                  <p:cNvSpPr>
                    <a:spLocks noChangeArrowheads="1"/>
                  </p:cNvSpPr>
                  <p:nvPr/>
                </p:nvSpPr>
                <p:spPr bwMode="auto">
                  <a:xfrm>
                    <a:off x="3420" y="1946"/>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98" name="Freeform 560"/>
                  <p:cNvSpPr>
                    <a:spLocks/>
                  </p:cNvSpPr>
                  <p:nvPr/>
                </p:nvSpPr>
                <p:spPr bwMode="auto">
                  <a:xfrm>
                    <a:off x="3420" y="1976"/>
                    <a:ext cx="8" cy="4"/>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99" name="Freeform 561"/>
                  <p:cNvSpPr>
                    <a:spLocks/>
                  </p:cNvSpPr>
                  <p:nvPr/>
                </p:nvSpPr>
                <p:spPr bwMode="auto">
                  <a:xfrm>
                    <a:off x="3410" y="1940"/>
                    <a:ext cx="6" cy="34"/>
                  </a:xfrm>
                  <a:custGeom>
                    <a:avLst/>
                    <a:gdLst>
                      <a:gd name="T0" fmla="*/ 0 w 6"/>
                      <a:gd name="T1" fmla="*/ 30 h 34"/>
                      <a:gd name="T2" fmla="*/ 0 w 6"/>
                      <a:gd name="T3" fmla="*/ 0 h 34"/>
                      <a:gd name="T4" fmla="*/ 6 w 6"/>
                      <a:gd name="T5" fmla="*/ 4 h 34"/>
                      <a:gd name="T6" fmla="*/ 6 w 6"/>
                      <a:gd name="T7" fmla="*/ 34 h 34"/>
                      <a:gd name="T8" fmla="*/ 0 w 6"/>
                      <a:gd name="T9" fmla="*/ 30 h 34"/>
                    </a:gdLst>
                    <a:ahLst/>
                    <a:cxnLst>
                      <a:cxn ang="0">
                        <a:pos x="T0" y="T1"/>
                      </a:cxn>
                      <a:cxn ang="0">
                        <a:pos x="T2" y="T3"/>
                      </a:cxn>
                      <a:cxn ang="0">
                        <a:pos x="T4" y="T5"/>
                      </a:cxn>
                      <a:cxn ang="0">
                        <a:pos x="T6" y="T7"/>
                      </a:cxn>
                      <a:cxn ang="0">
                        <a:pos x="T8" y="T9"/>
                      </a:cxn>
                    </a:cxnLst>
                    <a:rect l="0" t="0" r="r" b="b"/>
                    <a:pathLst>
                      <a:path w="6" h="34">
                        <a:moveTo>
                          <a:pt x="0" y="30"/>
                        </a:moveTo>
                        <a:lnTo>
                          <a:pt x="0" y="0"/>
                        </a:lnTo>
                        <a:lnTo>
                          <a:pt x="6" y="4"/>
                        </a:lnTo>
                        <a:lnTo>
                          <a:pt x="6"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00" name="Rectangle 562"/>
                  <p:cNvSpPr>
                    <a:spLocks noChangeArrowheads="1"/>
                  </p:cNvSpPr>
                  <p:nvPr/>
                </p:nvSpPr>
                <p:spPr bwMode="auto">
                  <a:xfrm>
                    <a:off x="3410" y="1940"/>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01" name="Freeform 563"/>
                  <p:cNvSpPr>
                    <a:spLocks/>
                  </p:cNvSpPr>
                  <p:nvPr/>
                </p:nvSpPr>
                <p:spPr bwMode="auto">
                  <a:xfrm>
                    <a:off x="3410" y="1970"/>
                    <a:ext cx="6" cy="4"/>
                  </a:xfrm>
                  <a:custGeom>
                    <a:avLst/>
                    <a:gdLst>
                      <a:gd name="T0" fmla="*/ 6 w 6"/>
                      <a:gd name="T1" fmla="*/ 4 h 4"/>
                      <a:gd name="T2" fmla="*/ 6 w 6"/>
                      <a:gd name="T3" fmla="*/ 2 h 4"/>
                      <a:gd name="T4" fmla="*/ 2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2"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02" name="Freeform 564"/>
                  <p:cNvSpPr>
                    <a:spLocks/>
                  </p:cNvSpPr>
                  <p:nvPr/>
                </p:nvSpPr>
                <p:spPr bwMode="auto">
                  <a:xfrm>
                    <a:off x="3400" y="1932"/>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03" name="Freeform 565"/>
                  <p:cNvSpPr>
                    <a:spLocks/>
                  </p:cNvSpPr>
                  <p:nvPr/>
                </p:nvSpPr>
                <p:spPr bwMode="auto">
                  <a:xfrm>
                    <a:off x="3400" y="1932"/>
                    <a:ext cx="2" cy="32"/>
                  </a:xfrm>
                  <a:custGeom>
                    <a:avLst/>
                    <a:gdLst>
                      <a:gd name="T0" fmla="*/ 0 w 2"/>
                      <a:gd name="T1" fmla="*/ 32 h 32"/>
                      <a:gd name="T2" fmla="*/ 0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0"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04" name="Freeform 566"/>
                  <p:cNvSpPr>
                    <a:spLocks/>
                  </p:cNvSpPr>
                  <p:nvPr/>
                </p:nvSpPr>
                <p:spPr bwMode="auto">
                  <a:xfrm>
                    <a:off x="3400" y="1964"/>
                    <a:ext cx="6" cy="4"/>
                  </a:xfrm>
                  <a:custGeom>
                    <a:avLst/>
                    <a:gdLst>
                      <a:gd name="T0" fmla="*/ 6 w 6"/>
                      <a:gd name="T1" fmla="*/ 4 h 4"/>
                      <a:gd name="T2" fmla="*/ 6 w 6"/>
                      <a:gd name="T3" fmla="*/ 2 h 4"/>
                      <a:gd name="T4" fmla="*/ 0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0"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05" name="Freeform 567"/>
                  <p:cNvSpPr>
                    <a:spLocks/>
                  </p:cNvSpPr>
                  <p:nvPr/>
                </p:nvSpPr>
                <p:spPr bwMode="auto">
                  <a:xfrm>
                    <a:off x="3388" y="1926"/>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06" name="Freeform 568"/>
                  <p:cNvSpPr>
                    <a:spLocks/>
                  </p:cNvSpPr>
                  <p:nvPr/>
                </p:nvSpPr>
                <p:spPr bwMode="auto">
                  <a:xfrm>
                    <a:off x="3388" y="1926"/>
                    <a:ext cx="2" cy="32"/>
                  </a:xfrm>
                  <a:custGeom>
                    <a:avLst/>
                    <a:gdLst>
                      <a:gd name="T0" fmla="*/ 0 w 2"/>
                      <a:gd name="T1" fmla="*/ 32 h 32"/>
                      <a:gd name="T2" fmla="*/ 2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07" name="Freeform 569"/>
                  <p:cNvSpPr>
                    <a:spLocks/>
                  </p:cNvSpPr>
                  <p:nvPr/>
                </p:nvSpPr>
                <p:spPr bwMode="auto">
                  <a:xfrm>
                    <a:off x="3388" y="1958"/>
                    <a:ext cx="8" cy="4"/>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08" name="Freeform 570"/>
                  <p:cNvSpPr>
                    <a:spLocks/>
                  </p:cNvSpPr>
                  <p:nvPr/>
                </p:nvSpPr>
                <p:spPr bwMode="auto">
                  <a:xfrm>
                    <a:off x="3378" y="1920"/>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09" name="Freeform 571"/>
                  <p:cNvSpPr>
                    <a:spLocks/>
                  </p:cNvSpPr>
                  <p:nvPr/>
                </p:nvSpPr>
                <p:spPr bwMode="auto">
                  <a:xfrm>
                    <a:off x="3378" y="1920"/>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10" name="Freeform 572"/>
                  <p:cNvSpPr>
                    <a:spLocks/>
                  </p:cNvSpPr>
                  <p:nvPr/>
                </p:nvSpPr>
                <p:spPr bwMode="auto">
                  <a:xfrm>
                    <a:off x="3378" y="1950"/>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11" name="Freeform 573"/>
                  <p:cNvSpPr>
                    <a:spLocks/>
                  </p:cNvSpPr>
                  <p:nvPr/>
                </p:nvSpPr>
                <p:spPr bwMode="auto">
                  <a:xfrm>
                    <a:off x="3366" y="1914"/>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12" name="Freeform 574"/>
                  <p:cNvSpPr>
                    <a:spLocks/>
                  </p:cNvSpPr>
                  <p:nvPr/>
                </p:nvSpPr>
                <p:spPr bwMode="auto">
                  <a:xfrm>
                    <a:off x="3366" y="1914"/>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13" name="Freeform 575"/>
                  <p:cNvSpPr>
                    <a:spLocks/>
                  </p:cNvSpPr>
                  <p:nvPr/>
                </p:nvSpPr>
                <p:spPr bwMode="auto">
                  <a:xfrm>
                    <a:off x="3366" y="1944"/>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14" name="Freeform 576"/>
                  <p:cNvSpPr>
                    <a:spLocks/>
                  </p:cNvSpPr>
                  <p:nvPr/>
                </p:nvSpPr>
                <p:spPr bwMode="auto">
                  <a:xfrm>
                    <a:off x="3356" y="1908"/>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15" name="Freeform 577"/>
                  <p:cNvSpPr>
                    <a:spLocks/>
                  </p:cNvSpPr>
                  <p:nvPr/>
                </p:nvSpPr>
                <p:spPr bwMode="auto">
                  <a:xfrm>
                    <a:off x="3356" y="1908"/>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16" name="Freeform 578"/>
                  <p:cNvSpPr>
                    <a:spLocks/>
                  </p:cNvSpPr>
                  <p:nvPr/>
                </p:nvSpPr>
                <p:spPr bwMode="auto">
                  <a:xfrm>
                    <a:off x="3356" y="1938"/>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17" name="Freeform 579"/>
                  <p:cNvSpPr>
                    <a:spLocks/>
                  </p:cNvSpPr>
                  <p:nvPr/>
                </p:nvSpPr>
                <p:spPr bwMode="auto">
                  <a:xfrm>
                    <a:off x="3346" y="1902"/>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18" name="Freeform 580"/>
                  <p:cNvSpPr>
                    <a:spLocks/>
                  </p:cNvSpPr>
                  <p:nvPr/>
                </p:nvSpPr>
                <p:spPr bwMode="auto">
                  <a:xfrm>
                    <a:off x="3346" y="1902"/>
                    <a:ext cx="2" cy="32"/>
                  </a:xfrm>
                  <a:custGeom>
                    <a:avLst/>
                    <a:gdLst>
                      <a:gd name="T0" fmla="*/ 0 w 2"/>
                      <a:gd name="T1" fmla="*/ 32 h 32"/>
                      <a:gd name="T2" fmla="*/ 2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19" name="Freeform 581"/>
                  <p:cNvSpPr>
                    <a:spLocks/>
                  </p:cNvSpPr>
                  <p:nvPr/>
                </p:nvSpPr>
                <p:spPr bwMode="auto">
                  <a:xfrm>
                    <a:off x="3346" y="1932"/>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20" name="Freeform 582"/>
                  <p:cNvSpPr>
                    <a:spLocks/>
                  </p:cNvSpPr>
                  <p:nvPr/>
                </p:nvSpPr>
                <p:spPr bwMode="auto">
                  <a:xfrm>
                    <a:off x="3334" y="1896"/>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21" name="Freeform 583"/>
                  <p:cNvSpPr>
                    <a:spLocks/>
                  </p:cNvSpPr>
                  <p:nvPr/>
                </p:nvSpPr>
                <p:spPr bwMode="auto">
                  <a:xfrm>
                    <a:off x="3334" y="1896"/>
                    <a:ext cx="2" cy="32"/>
                  </a:xfrm>
                  <a:custGeom>
                    <a:avLst/>
                    <a:gdLst>
                      <a:gd name="T0" fmla="*/ 0 w 2"/>
                      <a:gd name="T1" fmla="*/ 32 h 32"/>
                      <a:gd name="T2" fmla="*/ 2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22" name="Freeform 584"/>
                  <p:cNvSpPr>
                    <a:spLocks/>
                  </p:cNvSpPr>
                  <p:nvPr/>
                </p:nvSpPr>
                <p:spPr bwMode="auto">
                  <a:xfrm>
                    <a:off x="3334" y="1926"/>
                    <a:ext cx="8" cy="6"/>
                  </a:xfrm>
                  <a:custGeom>
                    <a:avLst/>
                    <a:gdLst>
                      <a:gd name="T0" fmla="*/ 8 w 8"/>
                      <a:gd name="T1" fmla="*/ 6 h 6"/>
                      <a:gd name="T2" fmla="*/ 8 w 8"/>
                      <a:gd name="T3" fmla="*/ 2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2"/>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23" name="Freeform 585"/>
                  <p:cNvSpPr>
                    <a:spLocks/>
                  </p:cNvSpPr>
                  <p:nvPr/>
                </p:nvSpPr>
                <p:spPr bwMode="auto">
                  <a:xfrm>
                    <a:off x="3324" y="1890"/>
                    <a:ext cx="6" cy="34"/>
                  </a:xfrm>
                  <a:custGeom>
                    <a:avLst/>
                    <a:gdLst>
                      <a:gd name="T0" fmla="*/ 0 w 6"/>
                      <a:gd name="T1" fmla="*/ 30 h 34"/>
                      <a:gd name="T2" fmla="*/ 0 w 6"/>
                      <a:gd name="T3" fmla="*/ 0 h 34"/>
                      <a:gd name="T4" fmla="*/ 6 w 6"/>
                      <a:gd name="T5" fmla="*/ 4 h 34"/>
                      <a:gd name="T6" fmla="*/ 6 w 6"/>
                      <a:gd name="T7" fmla="*/ 34 h 34"/>
                      <a:gd name="T8" fmla="*/ 0 w 6"/>
                      <a:gd name="T9" fmla="*/ 30 h 34"/>
                    </a:gdLst>
                    <a:ahLst/>
                    <a:cxnLst>
                      <a:cxn ang="0">
                        <a:pos x="T0" y="T1"/>
                      </a:cxn>
                      <a:cxn ang="0">
                        <a:pos x="T2" y="T3"/>
                      </a:cxn>
                      <a:cxn ang="0">
                        <a:pos x="T4" y="T5"/>
                      </a:cxn>
                      <a:cxn ang="0">
                        <a:pos x="T6" y="T7"/>
                      </a:cxn>
                      <a:cxn ang="0">
                        <a:pos x="T8" y="T9"/>
                      </a:cxn>
                    </a:cxnLst>
                    <a:rect l="0" t="0" r="r" b="b"/>
                    <a:pathLst>
                      <a:path w="6" h="34">
                        <a:moveTo>
                          <a:pt x="0" y="30"/>
                        </a:moveTo>
                        <a:lnTo>
                          <a:pt x="0" y="0"/>
                        </a:lnTo>
                        <a:lnTo>
                          <a:pt x="6" y="4"/>
                        </a:lnTo>
                        <a:lnTo>
                          <a:pt x="6"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24" name="Rectangle 586"/>
                  <p:cNvSpPr>
                    <a:spLocks noChangeArrowheads="1"/>
                  </p:cNvSpPr>
                  <p:nvPr/>
                </p:nvSpPr>
                <p:spPr bwMode="auto">
                  <a:xfrm>
                    <a:off x="3324" y="1890"/>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25" name="Freeform 587"/>
                  <p:cNvSpPr>
                    <a:spLocks/>
                  </p:cNvSpPr>
                  <p:nvPr/>
                </p:nvSpPr>
                <p:spPr bwMode="auto">
                  <a:xfrm>
                    <a:off x="3324" y="1920"/>
                    <a:ext cx="6" cy="4"/>
                  </a:xfrm>
                  <a:custGeom>
                    <a:avLst/>
                    <a:gdLst>
                      <a:gd name="T0" fmla="*/ 6 w 6"/>
                      <a:gd name="T1" fmla="*/ 4 h 4"/>
                      <a:gd name="T2" fmla="*/ 6 w 6"/>
                      <a:gd name="T3" fmla="*/ 2 h 4"/>
                      <a:gd name="T4" fmla="*/ 2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2"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26" name="Freeform 588"/>
                  <p:cNvSpPr>
                    <a:spLocks/>
                  </p:cNvSpPr>
                  <p:nvPr/>
                </p:nvSpPr>
                <p:spPr bwMode="auto">
                  <a:xfrm>
                    <a:off x="3162" y="1792"/>
                    <a:ext cx="16" cy="22"/>
                  </a:xfrm>
                  <a:custGeom>
                    <a:avLst/>
                    <a:gdLst>
                      <a:gd name="T0" fmla="*/ 16 w 16"/>
                      <a:gd name="T1" fmla="*/ 10 h 22"/>
                      <a:gd name="T2" fmla="*/ 16 w 16"/>
                      <a:gd name="T3" fmla="*/ 22 h 22"/>
                      <a:gd name="T4" fmla="*/ 0 w 16"/>
                      <a:gd name="T5" fmla="*/ 12 h 22"/>
                      <a:gd name="T6" fmla="*/ 0 w 16"/>
                      <a:gd name="T7" fmla="*/ 0 h 22"/>
                      <a:gd name="T8" fmla="*/ 16 w 16"/>
                      <a:gd name="T9" fmla="*/ 10 h 22"/>
                    </a:gdLst>
                    <a:ahLst/>
                    <a:cxnLst>
                      <a:cxn ang="0">
                        <a:pos x="T0" y="T1"/>
                      </a:cxn>
                      <a:cxn ang="0">
                        <a:pos x="T2" y="T3"/>
                      </a:cxn>
                      <a:cxn ang="0">
                        <a:pos x="T4" y="T5"/>
                      </a:cxn>
                      <a:cxn ang="0">
                        <a:pos x="T6" y="T7"/>
                      </a:cxn>
                      <a:cxn ang="0">
                        <a:pos x="T8" y="T9"/>
                      </a:cxn>
                    </a:cxnLst>
                    <a:rect l="0" t="0" r="r" b="b"/>
                    <a:pathLst>
                      <a:path w="16" h="22">
                        <a:moveTo>
                          <a:pt x="16" y="10"/>
                        </a:moveTo>
                        <a:lnTo>
                          <a:pt x="16" y="22"/>
                        </a:lnTo>
                        <a:lnTo>
                          <a:pt x="0" y="12"/>
                        </a:lnTo>
                        <a:lnTo>
                          <a:pt x="0" y="0"/>
                        </a:lnTo>
                        <a:lnTo>
                          <a:pt x="16"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27" name="Freeform 589"/>
                  <p:cNvSpPr>
                    <a:spLocks/>
                  </p:cNvSpPr>
                  <p:nvPr/>
                </p:nvSpPr>
                <p:spPr bwMode="auto">
                  <a:xfrm>
                    <a:off x="3176" y="1802"/>
                    <a:ext cx="2" cy="10"/>
                  </a:xfrm>
                  <a:custGeom>
                    <a:avLst/>
                    <a:gdLst>
                      <a:gd name="T0" fmla="*/ 0 w 2"/>
                      <a:gd name="T1" fmla="*/ 2 h 10"/>
                      <a:gd name="T2" fmla="*/ 2 w 2"/>
                      <a:gd name="T3" fmla="*/ 0 h 10"/>
                      <a:gd name="T4" fmla="*/ 2 w 2"/>
                      <a:gd name="T5" fmla="*/ 10 h 10"/>
                      <a:gd name="T6" fmla="*/ 0 w 2"/>
                      <a:gd name="T7" fmla="*/ 10 h 10"/>
                      <a:gd name="T8" fmla="*/ 0 w 2"/>
                      <a:gd name="T9" fmla="*/ 2 h 10"/>
                    </a:gdLst>
                    <a:ahLst/>
                    <a:cxnLst>
                      <a:cxn ang="0">
                        <a:pos x="T0" y="T1"/>
                      </a:cxn>
                      <a:cxn ang="0">
                        <a:pos x="T2" y="T3"/>
                      </a:cxn>
                      <a:cxn ang="0">
                        <a:pos x="T4" y="T5"/>
                      </a:cxn>
                      <a:cxn ang="0">
                        <a:pos x="T6" y="T7"/>
                      </a:cxn>
                      <a:cxn ang="0">
                        <a:pos x="T8" y="T9"/>
                      </a:cxn>
                    </a:cxnLst>
                    <a:rect l="0" t="0" r="r" b="b"/>
                    <a:pathLst>
                      <a:path w="2" h="10">
                        <a:moveTo>
                          <a:pt x="0" y="2"/>
                        </a:moveTo>
                        <a:lnTo>
                          <a:pt x="2" y="0"/>
                        </a:lnTo>
                        <a:lnTo>
                          <a:pt x="2" y="10"/>
                        </a:lnTo>
                        <a:lnTo>
                          <a:pt x="0" y="10"/>
                        </a:lnTo>
                        <a:lnTo>
                          <a:pt x="0" y="2"/>
                        </a:lnTo>
                        <a:close/>
                      </a:path>
                    </a:pathLst>
                  </a:custGeom>
                  <a:solidFill>
                    <a:srgbClr val="725A1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28" name="Freeform 590"/>
                  <p:cNvSpPr>
                    <a:spLocks/>
                  </p:cNvSpPr>
                  <p:nvPr/>
                </p:nvSpPr>
                <p:spPr bwMode="auto">
                  <a:xfrm>
                    <a:off x="3160" y="1794"/>
                    <a:ext cx="18" cy="10"/>
                  </a:xfrm>
                  <a:custGeom>
                    <a:avLst/>
                    <a:gdLst>
                      <a:gd name="T0" fmla="*/ 0 w 18"/>
                      <a:gd name="T1" fmla="*/ 0 h 10"/>
                      <a:gd name="T2" fmla="*/ 2 w 18"/>
                      <a:gd name="T3" fmla="*/ 0 h 10"/>
                      <a:gd name="T4" fmla="*/ 18 w 18"/>
                      <a:gd name="T5" fmla="*/ 8 h 10"/>
                      <a:gd name="T6" fmla="*/ 16 w 18"/>
                      <a:gd name="T7" fmla="*/ 10 h 10"/>
                      <a:gd name="T8" fmla="*/ 0 w 18"/>
                      <a:gd name="T9" fmla="*/ 0 h 10"/>
                    </a:gdLst>
                    <a:ahLst/>
                    <a:cxnLst>
                      <a:cxn ang="0">
                        <a:pos x="T0" y="T1"/>
                      </a:cxn>
                      <a:cxn ang="0">
                        <a:pos x="T2" y="T3"/>
                      </a:cxn>
                      <a:cxn ang="0">
                        <a:pos x="T4" y="T5"/>
                      </a:cxn>
                      <a:cxn ang="0">
                        <a:pos x="T6" y="T7"/>
                      </a:cxn>
                      <a:cxn ang="0">
                        <a:pos x="T8" y="T9"/>
                      </a:cxn>
                    </a:cxnLst>
                    <a:rect l="0" t="0" r="r" b="b"/>
                    <a:pathLst>
                      <a:path w="18" h="10">
                        <a:moveTo>
                          <a:pt x="0" y="0"/>
                        </a:moveTo>
                        <a:lnTo>
                          <a:pt x="2" y="0"/>
                        </a:lnTo>
                        <a:lnTo>
                          <a:pt x="18" y="8"/>
                        </a:lnTo>
                        <a:lnTo>
                          <a:pt x="16" y="10"/>
                        </a:lnTo>
                        <a:lnTo>
                          <a:pt x="0" y="0"/>
                        </a:lnTo>
                        <a:close/>
                      </a:path>
                    </a:pathLst>
                  </a:custGeom>
                  <a:solidFill>
                    <a:srgbClr val="E1B1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29" name="Freeform 591"/>
                  <p:cNvSpPr>
                    <a:spLocks/>
                  </p:cNvSpPr>
                  <p:nvPr/>
                </p:nvSpPr>
                <p:spPr bwMode="auto">
                  <a:xfrm>
                    <a:off x="3160" y="1794"/>
                    <a:ext cx="16" cy="18"/>
                  </a:xfrm>
                  <a:custGeom>
                    <a:avLst/>
                    <a:gdLst>
                      <a:gd name="T0" fmla="*/ 16 w 16"/>
                      <a:gd name="T1" fmla="*/ 10 h 18"/>
                      <a:gd name="T2" fmla="*/ 16 w 16"/>
                      <a:gd name="T3" fmla="*/ 18 h 18"/>
                      <a:gd name="T4" fmla="*/ 0 w 16"/>
                      <a:gd name="T5" fmla="*/ 10 h 18"/>
                      <a:gd name="T6" fmla="*/ 0 w 16"/>
                      <a:gd name="T7" fmla="*/ 0 h 18"/>
                      <a:gd name="T8" fmla="*/ 16 w 16"/>
                      <a:gd name="T9" fmla="*/ 10 h 18"/>
                    </a:gdLst>
                    <a:ahLst/>
                    <a:cxnLst>
                      <a:cxn ang="0">
                        <a:pos x="T0" y="T1"/>
                      </a:cxn>
                      <a:cxn ang="0">
                        <a:pos x="T2" y="T3"/>
                      </a:cxn>
                      <a:cxn ang="0">
                        <a:pos x="T4" y="T5"/>
                      </a:cxn>
                      <a:cxn ang="0">
                        <a:pos x="T6" y="T7"/>
                      </a:cxn>
                      <a:cxn ang="0">
                        <a:pos x="T8" y="T9"/>
                      </a:cxn>
                    </a:cxnLst>
                    <a:rect l="0" t="0" r="r" b="b"/>
                    <a:pathLst>
                      <a:path w="16" h="18">
                        <a:moveTo>
                          <a:pt x="16" y="10"/>
                        </a:moveTo>
                        <a:lnTo>
                          <a:pt x="16" y="18"/>
                        </a:lnTo>
                        <a:lnTo>
                          <a:pt x="0" y="10"/>
                        </a:lnTo>
                        <a:lnTo>
                          <a:pt x="0" y="0"/>
                        </a:lnTo>
                        <a:lnTo>
                          <a:pt x="16" y="10"/>
                        </a:lnTo>
                        <a:close/>
                      </a:path>
                    </a:pathLst>
                  </a:custGeom>
                  <a:solidFill>
                    <a:srgbClr val="E1B1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30" name="Freeform 592"/>
                  <p:cNvSpPr>
                    <a:spLocks/>
                  </p:cNvSpPr>
                  <p:nvPr/>
                </p:nvSpPr>
                <p:spPr bwMode="auto">
                  <a:xfrm>
                    <a:off x="3456" y="1698"/>
                    <a:ext cx="340" cy="242"/>
                  </a:xfrm>
                  <a:custGeom>
                    <a:avLst/>
                    <a:gdLst>
                      <a:gd name="T0" fmla="*/ 0 w 340"/>
                      <a:gd name="T1" fmla="*/ 198 h 242"/>
                      <a:gd name="T2" fmla="*/ 340 w 340"/>
                      <a:gd name="T3" fmla="*/ 0 h 242"/>
                      <a:gd name="T4" fmla="*/ 340 w 340"/>
                      <a:gd name="T5" fmla="*/ 46 h 242"/>
                      <a:gd name="T6" fmla="*/ 0 w 340"/>
                      <a:gd name="T7" fmla="*/ 242 h 242"/>
                      <a:gd name="T8" fmla="*/ 0 w 340"/>
                      <a:gd name="T9" fmla="*/ 198 h 242"/>
                    </a:gdLst>
                    <a:ahLst/>
                    <a:cxnLst>
                      <a:cxn ang="0">
                        <a:pos x="T0" y="T1"/>
                      </a:cxn>
                      <a:cxn ang="0">
                        <a:pos x="T2" y="T3"/>
                      </a:cxn>
                      <a:cxn ang="0">
                        <a:pos x="T4" y="T5"/>
                      </a:cxn>
                      <a:cxn ang="0">
                        <a:pos x="T6" y="T7"/>
                      </a:cxn>
                      <a:cxn ang="0">
                        <a:pos x="T8" y="T9"/>
                      </a:cxn>
                    </a:cxnLst>
                    <a:rect l="0" t="0" r="r" b="b"/>
                    <a:pathLst>
                      <a:path w="340" h="242">
                        <a:moveTo>
                          <a:pt x="0" y="198"/>
                        </a:moveTo>
                        <a:lnTo>
                          <a:pt x="340" y="0"/>
                        </a:lnTo>
                        <a:lnTo>
                          <a:pt x="340" y="46"/>
                        </a:lnTo>
                        <a:lnTo>
                          <a:pt x="0" y="242"/>
                        </a:lnTo>
                        <a:lnTo>
                          <a:pt x="0" y="1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31" name="Freeform 593"/>
                  <p:cNvSpPr>
                    <a:spLocks/>
                  </p:cNvSpPr>
                  <p:nvPr/>
                </p:nvSpPr>
                <p:spPr bwMode="auto">
                  <a:xfrm>
                    <a:off x="3160" y="1526"/>
                    <a:ext cx="636" cy="370"/>
                  </a:xfrm>
                  <a:custGeom>
                    <a:avLst/>
                    <a:gdLst>
                      <a:gd name="T0" fmla="*/ 0 w 636"/>
                      <a:gd name="T1" fmla="*/ 198 h 370"/>
                      <a:gd name="T2" fmla="*/ 338 w 636"/>
                      <a:gd name="T3" fmla="*/ 0 h 370"/>
                      <a:gd name="T4" fmla="*/ 636 w 636"/>
                      <a:gd name="T5" fmla="*/ 172 h 370"/>
                      <a:gd name="T6" fmla="*/ 296 w 636"/>
                      <a:gd name="T7" fmla="*/ 370 h 370"/>
                      <a:gd name="T8" fmla="*/ 0 w 636"/>
                      <a:gd name="T9" fmla="*/ 198 h 370"/>
                    </a:gdLst>
                    <a:ahLst/>
                    <a:cxnLst>
                      <a:cxn ang="0">
                        <a:pos x="T0" y="T1"/>
                      </a:cxn>
                      <a:cxn ang="0">
                        <a:pos x="T2" y="T3"/>
                      </a:cxn>
                      <a:cxn ang="0">
                        <a:pos x="T4" y="T5"/>
                      </a:cxn>
                      <a:cxn ang="0">
                        <a:pos x="T6" y="T7"/>
                      </a:cxn>
                      <a:cxn ang="0">
                        <a:pos x="T8" y="T9"/>
                      </a:cxn>
                    </a:cxnLst>
                    <a:rect l="0" t="0" r="r" b="b"/>
                    <a:pathLst>
                      <a:path w="636" h="370">
                        <a:moveTo>
                          <a:pt x="0" y="198"/>
                        </a:moveTo>
                        <a:lnTo>
                          <a:pt x="338" y="0"/>
                        </a:lnTo>
                        <a:lnTo>
                          <a:pt x="636" y="172"/>
                        </a:lnTo>
                        <a:lnTo>
                          <a:pt x="296" y="370"/>
                        </a:lnTo>
                        <a:lnTo>
                          <a:pt x="0" y="198"/>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32" name="Freeform 594"/>
                  <p:cNvSpPr>
                    <a:spLocks/>
                  </p:cNvSpPr>
                  <p:nvPr/>
                </p:nvSpPr>
                <p:spPr bwMode="auto">
                  <a:xfrm>
                    <a:off x="3160" y="1724"/>
                    <a:ext cx="296" cy="216"/>
                  </a:xfrm>
                  <a:custGeom>
                    <a:avLst/>
                    <a:gdLst>
                      <a:gd name="T0" fmla="*/ 296 w 296"/>
                      <a:gd name="T1" fmla="*/ 172 h 216"/>
                      <a:gd name="T2" fmla="*/ 296 w 296"/>
                      <a:gd name="T3" fmla="*/ 216 h 216"/>
                      <a:gd name="T4" fmla="*/ 0 w 296"/>
                      <a:gd name="T5" fmla="*/ 44 h 216"/>
                      <a:gd name="T6" fmla="*/ 0 w 296"/>
                      <a:gd name="T7" fmla="*/ 0 h 216"/>
                      <a:gd name="T8" fmla="*/ 296 w 296"/>
                      <a:gd name="T9" fmla="*/ 172 h 216"/>
                    </a:gdLst>
                    <a:ahLst/>
                    <a:cxnLst>
                      <a:cxn ang="0">
                        <a:pos x="T0" y="T1"/>
                      </a:cxn>
                      <a:cxn ang="0">
                        <a:pos x="T2" y="T3"/>
                      </a:cxn>
                      <a:cxn ang="0">
                        <a:pos x="T4" y="T5"/>
                      </a:cxn>
                      <a:cxn ang="0">
                        <a:pos x="T6" y="T7"/>
                      </a:cxn>
                      <a:cxn ang="0">
                        <a:pos x="T8" y="T9"/>
                      </a:cxn>
                    </a:cxnLst>
                    <a:rect l="0" t="0" r="r" b="b"/>
                    <a:pathLst>
                      <a:path w="296" h="216">
                        <a:moveTo>
                          <a:pt x="296" y="172"/>
                        </a:moveTo>
                        <a:lnTo>
                          <a:pt x="296" y="216"/>
                        </a:lnTo>
                        <a:lnTo>
                          <a:pt x="0" y="44"/>
                        </a:lnTo>
                        <a:lnTo>
                          <a:pt x="0" y="0"/>
                        </a:lnTo>
                        <a:lnTo>
                          <a:pt x="296" y="172"/>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33" name="Freeform 595"/>
                  <p:cNvSpPr>
                    <a:spLocks/>
                  </p:cNvSpPr>
                  <p:nvPr/>
                </p:nvSpPr>
                <p:spPr bwMode="auto">
                  <a:xfrm>
                    <a:off x="3180" y="1744"/>
                    <a:ext cx="100" cy="72"/>
                  </a:xfrm>
                  <a:custGeom>
                    <a:avLst/>
                    <a:gdLst>
                      <a:gd name="T0" fmla="*/ 0 w 100"/>
                      <a:gd name="T1" fmla="*/ 14 h 72"/>
                      <a:gd name="T2" fmla="*/ 0 w 100"/>
                      <a:gd name="T3" fmla="*/ 0 h 72"/>
                      <a:gd name="T4" fmla="*/ 100 w 100"/>
                      <a:gd name="T5" fmla="*/ 58 h 72"/>
                      <a:gd name="T6" fmla="*/ 100 w 100"/>
                      <a:gd name="T7" fmla="*/ 72 h 72"/>
                      <a:gd name="T8" fmla="*/ 0 w 100"/>
                      <a:gd name="T9" fmla="*/ 14 h 72"/>
                    </a:gdLst>
                    <a:ahLst/>
                    <a:cxnLst>
                      <a:cxn ang="0">
                        <a:pos x="T0" y="T1"/>
                      </a:cxn>
                      <a:cxn ang="0">
                        <a:pos x="T2" y="T3"/>
                      </a:cxn>
                      <a:cxn ang="0">
                        <a:pos x="T4" y="T5"/>
                      </a:cxn>
                      <a:cxn ang="0">
                        <a:pos x="T6" y="T7"/>
                      </a:cxn>
                      <a:cxn ang="0">
                        <a:pos x="T8" y="T9"/>
                      </a:cxn>
                    </a:cxnLst>
                    <a:rect l="0" t="0" r="r" b="b"/>
                    <a:pathLst>
                      <a:path w="100" h="72">
                        <a:moveTo>
                          <a:pt x="0" y="14"/>
                        </a:moveTo>
                        <a:lnTo>
                          <a:pt x="0" y="0"/>
                        </a:lnTo>
                        <a:lnTo>
                          <a:pt x="100" y="58"/>
                        </a:lnTo>
                        <a:lnTo>
                          <a:pt x="100" y="72"/>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34" name="Freeform 596"/>
                  <p:cNvSpPr>
                    <a:spLocks/>
                  </p:cNvSpPr>
                  <p:nvPr/>
                </p:nvSpPr>
                <p:spPr bwMode="auto">
                  <a:xfrm>
                    <a:off x="3180" y="1744"/>
                    <a:ext cx="2" cy="14"/>
                  </a:xfrm>
                  <a:custGeom>
                    <a:avLst/>
                    <a:gdLst>
                      <a:gd name="T0" fmla="*/ 0 w 2"/>
                      <a:gd name="T1" fmla="*/ 14 h 14"/>
                      <a:gd name="T2" fmla="*/ 2 w 2"/>
                      <a:gd name="T3" fmla="*/ 14 h 14"/>
                      <a:gd name="T4" fmla="*/ 2 w 2"/>
                      <a:gd name="T5" fmla="*/ 2 h 14"/>
                      <a:gd name="T6" fmla="*/ 0 w 2"/>
                      <a:gd name="T7" fmla="*/ 0 h 14"/>
                      <a:gd name="T8" fmla="*/ 0 w 2"/>
                      <a:gd name="T9" fmla="*/ 14 h 14"/>
                    </a:gdLst>
                    <a:ahLst/>
                    <a:cxnLst>
                      <a:cxn ang="0">
                        <a:pos x="T0" y="T1"/>
                      </a:cxn>
                      <a:cxn ang="0">
                        <a:pos x="T2" y="T3"/>
                      </a:cxn>
                      <a:cxn ang="0">
                        <a:pos x="T4" y="T5"/>
                      </a:cxn>
                      <a:cxn ang="0">
                        <a:pos x="T6" y="T7"/>
                      </a:cxn>
                      <a:cxn ang="0">
                        <a:pos x="T8" y="T9"/>
                      </a:cxn>
                    </a:cxnLst>
                    <a:rect l="0" t="0" r="r" b="b"/>
                    <a:pathLst>
                      <a:path w="2" h="14">
                        <a:moveTo>
                          <a:pt x="0" y="14"/>
                        </a:moveTo>
                        <a:lnTo>
                          <a:pt x="2" y="14"/>
                        </a:lnTo>
                        <a:lnTo>
                          <a:pt x="2" y="2"/>
                        </a:lnTo>
                        <a:lnTo>
                          <a:pt x="0" y="0"/>
                        </a:lnTo>
                        <a:lnTo>
                          <a:pt x="0" y="14"/>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35" name="Freeform 597"/>
                  <p:cNvSpPr>
                    <a:spLocks/>
                  </p:cNvSpPr>
                  <p:nvPr/>
                </p:nvSpPr>
                <p:spPr bwMode="auto">
                  <a:xfrm>
                    <a:off x="3180" y="1758"/>
                    <a:ext cx="100" cy="58"/>
                  </a:xfrm>
                  <a:custGeom>
                    <a:avLst/>
                    <a:gdLst>
                      <a:gd name="T0" fmla="*/ 100 w 100"/>
                      <a:gd name="T1" fmla="*/ 58 h 58"/>
                      <a:gd name="T2" fmla="*/ 100 w 100"/>
                      <a:gd name="T3" fmla="*/ 56 h 58"/>
                      <a:gd name="T4" fmla="*/ 2 w 100"/>
                      <a:gd name="T5" fmla="*/ 0 h 58"/>
                      <a:gd name="T6" fmla="*/ 0 w 100"/>
                      <a:gd name="T7" fmla="*/ 0 h 58"/>
                      <a:gd name="T8" fmla="*/ 100 w 100"/>
                      <a:gd name="T9" fmla="*/ 58 h 58"/>
                    </a:gdLst>
                    <a:ahLst/>
                    <a:cxnLst>
                      <a:cxn ang="0">
                        <a:pos x="T0" y="T1"/>
                      </a:cxn>
                      <a:cxn ang="0">
                        <a:pos x="T2" y="T3"/>
                      </a:cxn>
                      <a:cxn ang="0">
                        <a:pos x="T4" y="T5"/>
                      </a:cxn>
                      <a:cxn ang="0">
                        <a:pos x="T6" y="T7"/>
                      </a:cxn>
                      <a:cxn ang="0">
                        <a:pos x="T8" y="T9"/>
                      </a:cxn>
                    </a:cxnLst>
                    <a:rect l="0" t="0" r="r" b="b"/>
                    <a:pathLst>
                      <a:path w="100" h="58">
                        <a:moveTo>
                          <a:pt x="100" y="58"/>
                        </a:moveTo>
                        <a:lnTo>
                          <a:pt x="100" y="56"/>
                        </a:lnTo>
                        <a:lnTo>
                          <a:pt x="2" y="0"/>
                        </a:lnTo>
                        <a:lnTo>
                          <a:pt x="0" y="0"/>
                        </a:lnTo>
                        <a:lnTo>
                          <a:pt x="100" y="58"/>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36" name="Freeform 598"/>
                  <p:cNvSpPr>
                    <a:spLocks/>
                  </p:cNvSpPr>
                  <p:nvPr/>
                </p:nvSpPr>
                <p:spPr bwMode="auto">
                  <a:xfrm>
                    <a:off x="3442" y="1896"/>
                    <a:ext cx="8" cy="34"/>
                  </a:xfrm>
                  <a:custGeom>
                    <a:avLst/>
                    <a:gdLst>
                      <a:gd name="T0" fmla="*/ 0 w 8"/>
                      <a:gd name="T1" fmla="*/ 30 h 34"/>
                      <a:gd name="T2" fmla="*/ 0 w 8"/>
                      <a:gd name="T3" fmla="*/ 0 h 34"/>
                      <a:gd name="T4" fmla="*/ 8 w 8"/>
                      <a:gd name="T5" fmla="*/ 4 h 34"/>
                      <a:gd name="T6" fmla="*/ 8 w 8"/>
                      <a:gd name="T7" fmla="*/ 34 h 34"/>
                      <a:gd name="T8" fmla="*/ 0 w 8"/>
                      <a:gd name="T9" fmla="*/ 30 h 34"/>
                    </a:gdLst>
                    <a:ahLst/>
                    <a:cxnLst>
                      <a:cxn ang="0">
                        <a:pos x="T0" y="T1"/>
                      </a:cxn>
                      <a:cxn ang="0">
                        <a:pos x="T2" y="T3"/>
                      </a:cxn>
                      <a:cxn ang="0">
                        <a:pos x="T4" y="T5"/>
                      </a:cxn>
                      <a:cxn ang="0">
                        <a:pos x="T6" y="T7"/>
                      </a:cxn>
                      <a:cxn ang="0">
                        <a:pos x="T8" y="T9"/>
                      </a:cxn>
                    </a:cxnLst>
                    <a:rect l="0" t="0" r="r" b="b"/>
                    <a:pathLst>
                      <a:path w="8" h="34">
                        <a:moveTo>
                          <a:pt x="0" y="30"/>
                        </a:moveTo>
                        <a:lnTo>
                          <a:pt x="0" y="0"/>
                        </a:lnTo>
                        <a:lnTo>
                          <a:pt x="8" y="4"/>
                        </a:lnTo>
                        <a:lnTo>
                          <a:pt x="8"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37" name="Rectangle 599"/>
                  <p:cNvSpPr>
                    <a:spLocks noChangeArrowheads="1"/>
                  </p:cNvSpPr>
                  <p:nvPr/>
                </p:nvSpPr>
                <p:spPr bwMode="auto">
                  <a:xfrm>
                    <a:off x="3442" y="1896"/>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38" name="Freeform 600"/>
                  <p:cNvSpPr>
                    <a:spLocks/>
                  </p:cNvSpPr>
                  <p:nvPr/>
                </p:nvSpPr>
                <p:spPr bwMode="auto">
                  <a:xfrm>
                    <a:off x="3442" y="1926"/>
                    <a:ext cx="8" cy="4"/>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39" name="Freeform 601"/>
                  <p:cNvSpPr>
                    <a:spLocks/>
                  </p:cNvSpPr>
                  <p:nvPr/>
                </p:nvSpPr>
                <p:spPr bwMode="auto">
                  <a:xfrm>
                    <a:off x="3432" y="1888"/>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40" name="Freeform 602"/>
                  <p:cNvSpPr>
                    <a:spLocks/>
                  </p:cNvSpPr>
                  <p:nvPr/>
                </p:nvSpPr>
                <p:spPr bwMode="auto">
                  <a:xfrm>
                    <a:off x="3432" y="1888"/>
                    <a:ext cx="2" cy="32"/>
                  </a:xfrm>
                  <a:custGeom>
                    <a:avLst/>
                    <a:gdLst>
                      <a:gd name="T0" fmla="*/ 0 w 2"/>
                      <a:gd name="T1" fmla="*/ 32 h 32"/>
                      <a:gd name="T2" fmla="*/ 2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41" name="Freeform 603"/>
                  <p:cNvSpPr>
                    <a:spLocks/>
                  </p:cNvSpPr>
                  <p:nvPr/>
                </p:nvSpPr>
                <p:spPr bwMode="auto">
                  <a:xfrm>
                    <a:off x="3432" y="1920"/>
                    <a:ext cx="6" cy="4"/>
                  </a:xfrm>
                  <a:custGeom>
                    <a:avLst/>
                    <a:gdLst>
                      <a:gd name="T0" fmla="*/ 6 w 6"/>
                      <a:gd name="T1" fmla="*/ 4 h 4"/>
                      <a:gd name="T2" fmla="*/ 6 w 6"/>
                      <a:gd name="T3" fmla="*/ 2 h 4"/>
                      <a:gd name="T4" fmla="*/ 2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2"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42" name="Freeform 604"/>
                  <p:cNvSpPr>
                    <a:spLocks/>
                  </p:cNvSpPr>
                  <p:nvPr/>
                </p:nvSpPr>
                <p:spPr bwMode="auto">
                  <a:xfrm>
                    <a:off x="3420" y="1882"/>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43" name="Freeform 605"/>
                  <p:cNvSpPr>
                    <a:spLocks/>
                  </p:cNvSpPr>
                  <p:nvPr/>
                </p:nvSpPr>
                <p:spPr bwMode="auto">
                  <a:xfrm>
                    <a:off x="3420" y="1882"/>
                    <a:ext cx="2" cy="32"/>
                  </a:xfrm>
                  <a:custGeom>
                    <a:avLst/>
                    <a:gdLst>
                      <a:gd name="T0" fmla="*/ 0 w 2"/>
                      <a:gd name="T1" fmla="*/ 32 h 32"/>
                      <a:gd name="T2" fmla="*/ 2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44" name="Freeform 606"/>
                  <p:cNvSpPr>
                    <a:spLocks/>
                  </p:cNvSpPr>
                  <p:nvPr/>
                </p:nvSpPr>
                <p:spPr bwMode="auto">
                  <a:xfrm>
                    <a:off x="3420" y="1914"/>
                    <a:ext cx="8" cy="4"/>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45" name="Freeform 607"/>
                  <p:cNvSpPr>
                    <a:spLocks/>
                  </p:cNvSpPr>
                  <p:nvPr/>
                </p:nvSpPr>
                <p:spPr bwMode="auto">
                  <a:xfrm>
                    <a:off x="3410" y="1876"/>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46" name="Freeform 608"/>
                  <p:cNvSpPr>
                    <a:spLocks/>
                  </p:cNvSpPr>
                  <p:nvPr/>
                </p:nvSpPr>
                <p:spPr bwMode="auto">
                  <a:xfrm>
                    <a:off x="3410" y="1876"/>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47" name="Freeform 609"/>
                  <p:cNvSpPr>
                    <a:spLocks/>
                  </p:cNvSpPr>
                  <p:nvPr/>
                </p:nvSpPr>
                <p:spPr bwMode="auto">
                  <a:xfrm>
                    <a:off x="3410" y="1906"/>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48" name="Freeform 610"/>
                  <p:cNvSpPr>
                    <a:spLocks/>
                  </p:cNvSpPr>
                  <p:nvPr/>
                </p:nvSpPr>
                <p:spPr bwMode="auto">
                  <a:xfrm>
                    <a:off x="3400" y="1870"/>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49" name="Freeform 611"/>
                  <p:cNvSpPr>
                    <a:spLocks/>
                  </p:cNvSpPr>
                  <p:nvPr/>
                </p:nvSpPr>
                <p:spPr bwMode="auto">
                  <a:xfrm>
                    <a:off x="3400" y="1870"/>
                    <a:ext cx="2" cy="32"/>
                  </a:xfrm>
                  <a:custGeom>
                    <a:avLst/>
                    <a:gdLst>
                      <a:gd name="T0" fmla="*/ 0 w 2"/>
                      <a:gd name="T1" fmla="*/ 32 h 32"/>
                      <a:gd name="T2" fmla="*/ 0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0"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50" name="Freeform 612"/>
                  <p:cNvSpPr>
                    <a:spLocks/>
                  </p:cNvSpPr>
                  <p:nvPr/>
                </p:nvSpPr>
                <p:spPr bwMode="auto">
                  <a:xfrm>
                    <a:off x="3400" y="1900"/>
                    <a:ext cx="6" cy="6"/>
                  </a:xfrm>
                  <a:custGeom>
                    <a:avLst/>
                    <a:gdLst>
                      <a:gd name="T0" fmla="*/ 6 w 6"/>
                      <a:gd name="T1" fmla="*/ 6 h 6"/>
                      <a:gd name="T2" fmla="*/ 6 w 6"/>
                      <a:gd name="T3" fmla="*/ 4 h 6"/>
                      <a:gd name="T4" fmla="*/ 0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0"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51" name="Freeform 613"/>
                  <p:cNvSpPr>
                    <a:spLocks/>
                  </p:cNvSpPr>
                  <p:nvPr/>
                </p:nvSpPr>
                <p:spPr bwMode="auto">
                  <a:xfrm>
                    <a:off x="3388" y="1864"/>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52" name="Freeform 614"/>
                  <p:cNvSpPr>
                    <a:spLocks/>
                  </p:cNvSpPr>
                  <p:nvPr/>
                </p:nvSpPr>
                <p:spPr bwMode="auto">
                  <a:xfrm>
                    <a:off x="3388" y="1864"/>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53" name="Freeform 615"/>
                  <p:cNvSpPr>
                    <a:spLocks/>
                  </p:cNvSpPr>
                  <p:nvPr/>
                </p:nvSpPr>
                <p:spPr bwMode="auto">
                  <a:xfrm>
                    <a:off x="3388" y="1894"/>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54" name="Freeform 616"/>
                  <p:cNvSpPr>
                    <a:spLocks/>
                  </p:cNvSpPr>
                  <p:nvPr/>
                </p:nvSpPr>
                <p:spPr bwMode="auto">
                  <a:xfrm>
                    <a:off x="3378" y="1858"/>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55" name="Freeform 617"/>
                  <p:cNvSpPr>
                    <a:spLocks/>
                  </p:cNvSpPr>
                  <p:nvPr/>
                </p:nvSpPr>
                <p:spPr bwMode="auto">
                  <a:xfrm>
                    <a:off x="3378" y="1858"/>
                    <a:ext cx="2" cy="32"/>
                  </a:xfrm>
                  <a:custGeom>
                    <a:avLst/>
                    <a:gdLst>
                      <a:gd name="T0" fmla="*/ 0 w 2"/>
                      <a:gd name="T1" fmla="*/ 32 h 32"/>
                      <a:gd name="T2" fmla="*/ 2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56" name="Freeform 618"/>
                  <p:cNvSpPr>
                    <a:spLocks/>
                  </p:cNvSpPr>
                  <p:nvPr/>
                </p:nvSpPr>
                <p:spPr bwMode="auto">
                  <a:xfrm>
                    <a:off x="3378" y="1888"/>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57" name="Freeform 619"/>
                  <p:cNvSpPr>
                    <a:spLocks/>
                  </p:cNvSpPr>
                  <p:nvPr/>
                </p:nvSpPr>
                <p:spPr bwMode="auto">
                  <a:xfrm>
                    <a:off x="3366" y="1852"/>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58" name="Freeform 620"/>
                  <p:cNvSpPr>
                    <a:spLocks/>
                  </p:cNvSpPr>
                  <p:nvPr/>
                </p:nvSpPr>
                <p:spPr bwMode="auto">
                  <a:xfrm>
                    <a:off x="3366" y="1852"/>
                    <a:ext cx="2" cy="32"/>
                  </a:xfrm>
                  <a:custGeom>
                    <a:avLst/>
                    <a:gdLst>
                      <a:gd name="T0" fmla="*/ 0 w 2"/>
                      <a:gd name="T1" fmla="*/ 32 h 32"/>
                      <a:gd name="T2" fmla="*/ 2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59" name="Freeform 621"/>
                  <p:cNvSpPr>
                    <a:spLocks/>
                  </p:cNvSpPr>
                  <p:nvPr/>
                </p:nvSpPr>
                <p:spPr bwMode="auto">
                  <a:xfrm>
                    <a:off x="3366" y="1882"/>
                    <a:ext cx="8" cy="6"/>
                  </a:xfrm>
                  <a:custGeom>
                    <a:avLst/>
                    <a:gdLst>
                      <a:gd name="T0" fmla="*/ 8 w 8"/>
                      <a:gd name="T1" fmla="*/ 6 h 6"/>
                      <a:gd name="T2" fmla="*/ 8 w 8"/>
                      <a:gd name="T3" fmla="*/ 2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2"/>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60" name="Freeform 622"/>
                  <p:cNvSpPr>
                    <a:spLocks/>
                  </p:cNvSpPr>
                  <p:nvPr/>
                </p:nvSpPr>
                <p:spPr bwMode="auto">
                  <a:xfrm>
                    <a:off x="3356" y="1846"/>
                    <a:ext cx="6" cy="34"/>
                  </a:xfrm>
                  <a:custGeom>
                    <a:avLst/>
                    <a:gdLst>
                      <a:gd name="T0" fmla="*/ 0 w 6"/>
                      <a:gd name="T1" fmla="*/ 30 h 34"/>
                      <a:gd name="T2" fmla="*/ 0 w 6"/>
                      <a:gd name="T3" fmla="*/ 0 h 34"/>
                      <a:gd name="T4" fmla="*/ 6 w 6"/>
                      <a:gd name="T5" fmla="*/ 4 h 34"/>
                      <a:gd name="T6" fmla="*/ 6 w 6"/>
                      <a:gd name="T7" fmla="*/ 34 h 34"/>
                      <a:gd name="T8" fmla="*/ 0 w 6"/>
                      <a:gd name="T9" fmla="*/ 30 h 34"/>
                    </a:gdLst>
                    <a:ahLst/>
                    <a:cxnLst>
                      <a:cxn ang="0">
                        <a:pos x="T0" y="T1"/>
                      </a:cxn>
                      <a:cxn ang="0">
                        <a:pos x="T2" y="T3"/>
                      </a:cxn>
                      <a:cxn ang="0">
                        <a:pos x="T4" y="T5"/>
                      </a:cxn>
                      <a:cxn ang="0">
                        <a:pos x="T6" y="T7"/>
                      </a:cxn>
                      <a:cxn ang="0">
                        <a:pos x="T8" y="T9"/>
                      </a:cxn>
                    </a:cxnLst>
                    <a:rect l="0" t="0" r="r" b="b"/>
                    <a:pathLst>
                      <a:path w="6" h="34">
                        <a:moveTo>
                          <a:pt x="0" y="30"/>
                        </a:moveTo>
                        <a:lnTo>
                          <a:pt x="0" y="0"/>
                        </a:lnTo>
                        <a:lnTo>
                          <a:pt x="6" y="4"/>
                        </a:lnTo>
                        <a:lnTo>
                          <a:pt x="6"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61" name="Rectangle 623"/>
                  <p:cNvSpPr>
                    <a:spLocks noChangeArrowheads="1"/>
                  </p:cNvSpPr>
                  <p:nvPr/>
                </p:nvSpPr>
                <p:spPr bwMode="auto">
                  <a:xfrm>
                    <a:off x="3356" y="1846"/>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62" name="Freeform 624"/>
                  <p:cNvSpPr>
                    <a:spLocks/>
                  </p:cNvSpPr>
                  <p:nvPr/>
                </p:nvSpPr>
                <p:spPr bwMode="auto">
                  <a:xfrm>
                    <a:off x="3356" y="1876"/>
                    <a:ext cx="6" cy="4"/>
                  </a:xfrm>
                  <a:custGeom>
                    <a:avLst/>
                    <a:gdLst>
                      <a:gd name="T0" fmla="*/ 6 w 6"/>
                      <a:gd name="T1" fmla="*/ 4 h 4"/>
                      <a:gd name="T2" fmla="*/ 6 w 6"/>
                      <a:gd name="T3" fmla="*/ 2 h 4"/>
                      <a:gd name="T4" fmla="*/ 2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2"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63" name="Freeform 625"/>
                  <p:cNvSpPr>
                    <a:spLocks/>
                  </p:cNvSpPr>
                  <p:nvPr/>
                </p:nvSpPr>
                <p:spPr bwMode="auto">
                  <a:xfrm>
                    <a:off x="3346" y="1840"/>
                    <a:ext cx="6" cy="34"/>
                  </a:xfrm>
                  <a:custGeom>
                    <a:avLst/>
                    <a:gdLst>
                      <a:gd name="T0" fmla="*/ 0 w 6"/>
                      <a:gd name="T1" fmla="*/ 30 h 34"/>
                      <a:gd name="T2" fmla="*/ 0 w 6"/>
                      <a:gd name="T3" fmla="*/ 0 h 34"/>
                      <a:gd name="T4" fmla="*/ 6 w 6"/>
                      <a:gd name="T5" fmla="*/ 4 h 34"/>
                      <a:gd name="T6" fmla="*/ 6 w 6"/>
                      <a:gd name="T7" fmla="*/ 34 h 34"/>
                      <a:gd name="T8" fmla="*/ 0 w 6"/>
                      <a:gd name="T9" fmla="*/ 30 h 34"/>
                    </a:gdLst>
                    <a:ahLst/>
                    <a:cxnLst>
                      <a:cxn ang="0">
                        <a:pos x="T0" y="T1"/>
                      </a:cxn>
                      <a:cxn ang="0">
                        <a:pos x="T2" y="T3"/>
                      </a:cxn>
                      <a:cxn ang="0">
                        <a:pos x="T4" y="T5"/>
                      </a:cxn>
                      <a:cxn ang="0">
                        <a:pos x="T6" y="T7"/>
                      </a:cxn>
                      <a:cxn ang="0">
                        <a:pos x="T8" y="T9"/>
                      </a:cxn>
                    </a:cxnLst>
                    <a:rect l="0" t="0" r="r" b="b"/>
                    <a:pathLst>
                      <a:path w="6" h="34">
                        <a:moveTo>
                          <a:pt x="0" y="30"/>
                        </a:moveTo>
                        <a:lnTo>
                          <a:pt x="0" y="0"/>
                        </a:lnTo>
                        <a:lnTo>
                          <a:pt x="6" y="4"/>
                        </a:lnTo>
                        <a:lnTo>
                          <a:pt x="6"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64" name="Rectangle 626"/>
                  <p:cNvSpPr>
                    <a:spLocks noChangeArrowheads="1"/>
                  </p:cNvSpPr>
                  <p:nvPr/>
                </p:nvSpPr>
                <p:spPr bwMode="auto">
                  <a:xfrm>
                    <a:off x="3346" y="1840"/>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65" name="Freeform 627"/>
                  <p:cNvSpPr>
                    <a:spLocks/>
                  </p:cNvSpPr>
                  <p:nvPr/>
                </p:nvSpPr>
                <p:spPr bwMode="auto">
                  <a:xfrm>
                    <a:off x="3346" y="1870"/>
                    <a:ext cx="6" cy="4"/>
                  </a:xfrm>
                  <a:custGeom>
                    <a:avLst/>
                    <a:gdLst>
                      <a:gd name="T0" fmla="*/ 6 w 6"/>
                      <a:gd name="T1" fmla="*/ 4 h 4"/>
                      <a:gd name="T2" fmla="*/ 6 w 6"/>
                      <a:gd name="T3" fmla="*/ 2 h 4"/>
                      <a:gd name="T4" fmla="*/ 2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2"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66" name="Freeform 628"/>
                  <p:cNvSpPr>
                    <a:spLocks/>
                  </p:cNvSpPr>
                  <p:nvPr/>
                </p:nvSpPr>
                <p:spPr bwMode="auto">
                  <a:xfrm>
                    <a:off x="3334" y="1832"/>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67" name="Freeform 629"/>
                  <p:cNvSpPr>
                    <a:spLocks/>
                  </p:cNvSpPr>
                  <p:nvPr/>
                </p:nvSpPr>
                <p:spPr bwMode="auto">
                  <a:xfrm>
                    <a:off x="3334" y="1832"/>
                    <a:ext cx="2" cy="32"/>
                  </a:xfrm>
                  <a:custGeom>
                    <a:avLst/>
                    <a:gdLst>
                      <a:gd name="T0" fmla="*/ 0 w 2"/>
                      <a:gd name="T1" fmla="*/ 32 h 32"/>
                      <a:gd name="T2" fmla="*/ 2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68" name="Freeform 630"/>
                  <p:cNvSpPr>
                    <a:spLocks/>
                  </p:cNvSpPr>
                  <p:nvPr/>
                </p:nvSpPr>
                <p:spPr bwMode="auto">
                  <a:xfrm>
                    <a:off x="3334" y="1864"/>
                    <a:ext cx="8" cy="4"/>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69" name="Freeform 631"/>
                  <p:cNvSpPr>
                    <a:spLocks/>
                  </p:cNvSpPr>
                  <p:nvPr/>
                </p:nvSpPr>
                <p:spPr bwMode="auto">
                  <a:xfrm>
                    <a:off x="3324" y="1826"/>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70" name="Freeform 632"/>
                  <p:cNvSpPr>
                    <a:spLocks/>
                  </p:cNvSpPr>
                  <p:nvPr/>
                </p:nvSpPr>
                <p:spPr bwMode="auto">
                  <a:xfrm>
                    <a:off x="3324" y="1826"/>
                    <a:ext cx="2" cy="32"/>
                  </a:xfrm>
                  <a:custGeom>
                    <a:avLst/>
                    <a:gdLst>
                      <a:gd name="T0" fmla="*/ 0 w 2"/>
                      <a:gd name="T1" fmla="*/ 32 h 32"/>
                      <a:gd name="T2" fmla="*/ 2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71" name="Freeform 633"/>
                  <p:cNvSpPr>
                    <a:spLocks/>
                  </p:cNvSpPr>
                  <p:nvPr/>
                </p:nvSpPr>
                <p:spPr bwMode="auto">
                  <a:xfrm>
                    <a:off x="3324" y="1858"/>
                    <a:ext cx="6" cy="4"/>
                  </a:xfrm>
                  <a:custGeom>
                    <a:avLst/>
                    <a:gdLst>
                      <a:gd name="T0" fmla="*/ 6 w 6"/>
                      <a:gd name="T1" fmla="*/ 4 h 4"/>
                      <a:gd name="T2" fmla="*/ 6 w 6"/>
                      <a:gd name="T3" fmla="*/ 2 h 4"/>
                      <a:gd name="T4" fmla="*/ 2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2"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72" name="Freeform 634"/>
                  <p:cNvSpPr>
                    <a:spLocks/>
                  </p:cNvSpPr>
                  <p:nvPr/>
                </p:nvSpPr>
                <p:spPr bwMode="auto">
                  <a:xfrm>
                    <a:off x="3162" y="1728"/>
                    <a:ext cx="16" cy="22"/>
                  </a:xfrm>
                  <a:custGeom>
                    <a:avLst/>
                    <a:gdLst>
                      <a:gd name="T0" fmla="*/ 16 w 16"/>
                      <a:gd name="T1" fmla="*/ 10 h 22"/>
                      <a:gd name="T2" fmla="*/ 16 w 16"/>
                      <a:gd name="T3" fmla="*/ 22 h 22"/>
                      <a:gd name="T4" fmla="*/ 0 w 16"/>
                      <a:gd name="T5" fmla="*/ 12 h 22"/>
                      <a:gd name="T6" fmla="*/ 0 w 16"/>
                      <a:gd name="T7" fmla="*/ 0 h 22"/>
                      <a:gd name="T8" fmla="*/ 16 w 16"/>
                      <a:gd name="T9" fmla="*/ 10 h 22"/>
                    </a:gdLst>
                    <a:ahLst/>
                    <a:cxnLst>
                      <a:cxn ang="0">
                        <a:pos x="T0" y="T1"/>
                      </a:cxn>
                      <a:cxn ang="0">
                        <a:pos x="T2" y="T3"/>
                      </a:cxn>
                      <a:cxn ang="0">
                        <a:pos x="T4" y="T5"/>
                      </a:cxn>
                      <a:cxn ang="0">
                        <a:pos x="T6" y="T7"/>
                      </a:cxn>
                      <a:cxn ang="0">
                        <a:pos x="T8" y="T9"/>
                      </a:cxn>
                    </a:cxnLst>
                    <a:rect l="0" t="0" r="r" b="b"/>
                    <a:pathLst>
                      <a:path w="16" h="22">
                        <a:moveTo>
                          <a:pt x="16" y="10"/>
                        </a:moveTo>
                        <a:lnTo>
                          <a:pt x="16" y="22"/>
                        </a:lnTo>
                        <a:lnTo>
                          <a:pt x="0" y="12"/>
                        </a:lnTo>
                        <a:lnTo>
                          <a:pt x="0" y="0"/>
                        </a:lnTo>
                        <a:lnTo>
                          <a:pt x="16"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73" name="Freeform 635"/>
                  <p:cNvSpPr>
                    <a:spLocks/>
                  </p:cNvSpPr>
                  <p:nvPr/>
                </p:nvSpPr>
                <p:spPr bwMode="auto">
                  <a:xfrm>
                    <a:off x="3176" y="1740"/>
                    <a:ext cx="2" cy="10"/>
                  </a:xfrm>
                  <a:custGeom>
                    <a:avLst/>
                    <a:gdLst>
                      <a:gd name="T0" fmla="*/ 0 w 2"/>
                      <a:gd name="T1" fmla="*/ 0 h 10"/>
                      <a:gd name="T2" fmla="*/ 2 w 2"/>
                      <a:gd name="T3" fmla="*/ 0 h 10"/>
                      <a:gd name="T4" fmla="*/ 2 w 2"/>
                      <a:gd name="T5" fmla="*/ 8 h 10"/>
                      <a:gd name="T6" fmla="*/ 0 w 2"/>
                      <a:gd name="T7" fmla="*/ 10 h 10"/>
                      <a:gd name="T8" fmla="*/ 0 w 2"/>
                      <a:gd name="T9" fmla="*/ 0 h 10"/>
                    </a:gdLst>
                    <a:ahLst/>
                    <a:cxnLst>
                      <a:cxn ang="0">
                        <a:pos x="T0" y="T1"/>
                      </a:cxn>
                      <a:cxn ang="0">
                        <a:pos x="T2" y="T3"/>
                      </a:cxn>
                      <a:cxn ang="0">
                        <a:pos x="T4" y="T5"/>
                      </a:cxn>
                      <a:cxn ang="0">
                        <a:pos x="T6" y="T7"/>
                      </a:cxn>
                      <a:cxn ang="0">
                        <a:pos x="T8" y="T9"/>
                      </a:cxn>
                    </a:cxnLst>
                    <a:rect l="0" t="0" r="r" b="b"/>
                    <a:pathLst>
                      <a:path w="2" h="10">
                        <a:moveTo>
                          <a:pt x="0" y="0"/>
                        </a:moveTo>
                        <a:lnTo>
                          <a:pt x="2" y="0"/>
                        </a:lnTo>
                        <a:lnTo>
                          <a:pt x="2" y="8"/>
                        </a:lnTo>
                        <a:lnTo>
                          <a:pt x="0" y="10"/>
                        </a:lnTo>
                        <a:lnTo>
                          <a:pt x="0" y="0"/>
                        </a:lnTo>
                        <a:close/>
                      </a:path>
                    </a:pathLst>
                  </a:custGeom>
                  <a:solidFill>
                    <a:srgbClr val="725A1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74" name="Freeform 636"/>
                  <p:cNvSpPr>
                    <a:spLocks/>
                  </p:cNvSpPr>
                  <p:nvPr/>
                </p:nvSpPr>
                <p:spPr bwMode="auto">
                  <a:xfrm>
                    <a:off x="3160" y="1730"/>
                    <a:ext cx="18" cy="10"/>
                  </a:xfrm>
                  <a:custGeom>
                    <a:avLst/>
                    <a:gdLst>
                      <a:gd name="T0" fmla="*/ 0 w 18"/>
                      <a:gd name="T1" fmla="*/ 2 h 10"/>
                      <a:gd name="T2" fmla="*/ 2 w 18"/>
                      <a:gd name="T3" fmla="*/ 0 h 10"/>
                      <a:gd name="T4" fmla="*/ 18 w 18"/>
                      <a:gd name="T5" fmla="*/ 10 h 10"/>
                      <a:gd name="T6" fmla="*/ 16 w 18"/>
                      <a:gd name="T7" fmla="*/ 10 h 10"/>
                      <a:gd name="T8" fmla="*/ 0 w 18"/>
                      <a:gd name="T9" fmla="*/ 2 h 10"/>
                    </a:gdLst>
                    <a:ahLst/>
                    <a:cxnLst>
                      <a:cxn ang="0">
                        <a:pos x="T0" y="T1"/>
                      </a:cxn>
                      <a:cxn ang="0">
                        <a:pos x="T2" y="T3"/>
                      </a:cxn>
                      <a:cxn ang="0">
                        <a:pos x="T4" y="T5"/>
                      </a:cxn>
                      <a:cxn ang="0">
                        <a:pos x="T6" y="T7"/>
                      </a:cxn>
                      <a:cxn ang="0">
                        <a:pos x="T8" y="T9"/>
                      </a:cxn>
                    </a:cxnLst>
                    <a:rect l="0" t="0" r="r" b="b"/>
                    <a:pathLst>
                      <a:path w="18" h="10">
                        <a:moveTo>
                          <a:pt x="0" y="2"/>
                        </a:moveTo>
                        <a:lnTo>
                          <a:pt x="2" y="0"/>
                        </a:lnTo>
                        <a:lnTo>
                          <a:pt x="18" y="10"/>
                        </a:lnTo>
                        <a:lnTo>
                          <a:pt x="16" y="10"/>
                        </a:lnTo>
                        <a:lnTo>
                          <a:pt x="0" y="2"/>
                        </a:lnTo>
                        <a:close/>
                      </a:path>
                    </a:pathLst>
                  </a:custGeom>
                  <a:solidFill>
                    <a:srgbClr val="E1B1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75" name="Freeform 637"/>
                  <p:cNvSpPr>
                    <a:spLocks/>
                  </p:cNvSpPr>
                  <p:nvPr/>
                </p:nvSpPr>
                <p:spPr bwMode="auto">
                  <a:xfrm>
                    <a:off x="3160" y="1732"/>
                    <a:ext cx="16" cy="18"/>
                  </a:xfrm>
                  <a:custGeom>
                    <a:avLst/>
                    <a:gdLst>
                      <a:gd name="T0" fmla="*/ 16 w 16"/>
                      <a:gd name="T1" fmla="*/ 8 h 18"/>
                      <a:gd name="T2" fmla="*/ 16 w 16"/>
                      <a:gd name="T3" fmla="*/ 18 h 18"/>
                      <a:gd name="T4" fmla="*/ 0 w 16"/>
                      <a:gd name="T5" fmla="*/ 10 h 18"/>
                      <a:gd name="T6" fmla="*/ 0 w 16"/>
                      <a:gd name="T7" fmla="*/ 0 h 18"/>
                      <a:gd name="T8" fmla="*/ 16 w 16"/>
                      <a:gd name="T9" fmla="*/ 8 h 18"/>
                    </a:gdLst>
                    <a:ahLst/>
                    <a:cxnLst>
                      <a:cxn ang="0">
                        <a:pos x="T0" y="T1"/>
                      </a:cxn>
                      <a:cxn ang="0">
                        <a:pos x="T2" y="T3"/>
                      </a:cxn>
                      <a:cxn ang="0">
                        <a:pos x="T4" y="T5"/>
                      </a:cxn>
                      <a:cxn ang="0">
                        <a:pos x="T6" y="T7"/>
                      </a:cxn>
                      <a:cxn ang="0">
                        <a:pos x="T8" y="T9"/>
                      </a:cxn>
                    </a:cxnLst>
                    <a:rect l="0" t="0" r="r" b="b"/>
                    <a:pathLst>
                      <a:path w="16" h="18">
                        <a:moveTo>
                          <a:pt x="16" y="8"/>
                        </a:moveTo>
                        <a:lnTo>
                          <a:pt x="16" y="18"/>
                        </a:lnTo>
                        <a:lnTo>
                          <a:pt x="0" y="10"/>
                        </a:lnTo>
                        <a:lnTo>
                          <a:pt x="0" y="0"/>
                        </a:lnTo>
                        <a:lnTo>
                          <a:pt x="16" y="8"/>
                        </a:lnTo>
                        <a:close/>
                      </a:path>
                    </a:pathLst>
                  </a:custGeom>
                  <a:solidFill>
                    <a:srgbClr val="E1B1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76" name="Freeform 638"/>
                  <p:cNvSpPr>
                    <a:spLocks/>
                  </p:cNvSpPr>
                  <p:nvPr/>
                </p:nvSpPr>
                <p:spPr bwMode="auto">
                  <a:xfrm>
                    <a:off x="3456" y="1636"/>
                    <a:ext cx="340" cy="242"/>
                  </a:xfrm>
                  <a:custGeom>
                    <a:avLst/>
                    <a:gdLst>
                      <a:gd name="T0" fmla="*/ 0 w 340"/>
                      <a:gd name="T1" fmla="*/ 196 h 242"/>
                      <a:gd name="T2" fmla="*/ 340 w 340"/>
                      <a:gd name="T3" fmla="*/ 0 h 242"/>
                      <a:gd name="T4" fmla="*/ 340 w 340"/>
                      <a:gd name="T5" fmla="*/ 44 h 242"/>
                      <a:gd name="T6" fmla="*/ 0 w 340"/>
                      <a:gd name="T7" fmla="*/ 242 h 242"/>
                      <a:gd name="T8" fmla="*/ 0 w 340"/>
                      <a:gd name="T9" fmla="*/ 196 h 242"/>
                    </a:gdLst>
                    <a:ahLst/>
                    <a:cxnLst>
                      <a:cxn ang="0">
                        <a:pos x="T0" y="T1"/>
                      </a:cxn>
                      <a:cxn ang="0">
                        <a:pos x="T2" y="T3"/>
                      </a:cxn>
                      <a:cxn ang="0">
                        <a:pos x="T4" y="T5"/>
                      </a:cxn>
                      <a:cxn ang="0">
                        <a:pos x="T6" y="T7"/>
                      </a:cxn>
                      <a:cxn ang="0">
                        <a:pos x="T8" y="T9"/>
                      </a:cxn>
                    </a:cxnLst>
                    <a:rect l="0" t="0" r="r" b="b"/>
                    <a:pathLst>
                      <a:path w="340" h="242">
                        <a:moveTo>
                          <a:pt x="0" y="196"/>
                        </a:moveTo>
                        <a:lnTo>
                          <a:pt x="340" y="0"/>
                        </a:lnTo>
                        <a:lnTo>
                          <a:pt x="340" y="44"/>
                        </a:lnTo>
                        <a:lnTo>
                          <a:pt x="0" y="242"/>
                        </a:lnTo>
                        <a:lnTo>
                          <a:pt x="0" y="1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77" name="Freeform 639"/>
                  <p:cNvSpPr>
                    <a:spLocks/>
                  </p:cNvSpPr>
                  <p:nvPr/>
                </p:nvSpPr>
                <p:spPr bwMode="auto">
                  <a:xfrm>
                    <a:off x="3160" y="1464"/>
                    <a:ext cx="636" cy="368"/>
                  </a:xfrm>
                  <a:custGeom>
                    <a:avLst/>
                    <a:gdLst>
                      <a:gd name="T0" fmla="*/ 0 w 636"/>
                      <a:gd name="T1" fmla="*/ 196 h 368"/>
                      <a:gd name="T2" fmla="*/ 338 w 636"/>
                      <a:gd name="T3" fmla="*/ 0 h 368"/>
                      <a:gd name="T4" fmla="*/ 636 w 636"/>
                      <a:gd name="T5" fmla="*/ 172 h 368"/>
                      <a:gd name="T6" fmla="*/ 296 w 636"/>
                      <a:gd name="T7" fmla="*/ 368 h 368"/>
                      <a:gd name="T8" fmla="*/ 0 w 636"/>
                      <a:gd name="T9" fmla="*/ 196 h 368"/>
                    </a:gdLst>
                    <a:ahLst/>
                    <a:cxnLst>
                      <a:cxn ang="0">
                        <a:pos x="T0" y="T1"/>
                      </a:cxn>
                      <a:cxn ang="0">
                        <a:pos x="T2" y="T3"/>
                      </a:cxn>
                      <a:cxn ang="0">
                        <a:pos x="T4" y="T5"/>
                      </a:cxn>
                      <a:cxn ang="0">
                        <a:pos x="T6" y="T7"/>
                      </a:cxn>
                      <a:cxn ang="0">
                        <a:pos x="T8" y="T9"/>
                      </a:cxn>
                    </a:cxnLst>
                    <a:rect l="0" t="0" r="r" b="b"/>
                    <a:pathLst>
                      <a:path w="636" h="368">
                        <a:moveTo>
                          <a:pt x="0" y="196"/>
                        </a:moveTo>
                        <a:lnTo>
                          <a:pt x="338" y="0"/>
                        </a:lnTo>
                        <a:lnTo>
                          <a:pt x="636" y="172"/>
                        </a:lnTo>
                        <a:lnTo>
                          <a:pt x="296" y="368"/>
                        </a:lnTo>
                        <a:lnTo>
                          <a:pt x="0" y="19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78" name="Freeform 640"/>
                  <p:cNvSpPr>
                    <a:spLocks/>
                  </p:cNvSpPr>
                  <p:nvPr/>
                </p:nvSpPr>
                <p:spPr bwMode="auto">
                  <a:xfrm>
                    <a:off x="3160" y="1660"/>
                    <a:ext cx="296" cy="218"/>
                  </a:xfrm>
                  <a:custGeom>
                    <a:avLst/>
                    <a:gdLst>
                      <a:gd name="T0" fmla="*/ 296 w 296"/>
                      <a:gd name="T1" fmla="*/ 172 h 218"/>
                      <a:gd name="T2" fmla="*/ 296 w 296"/>
                      <a:gd name="T3" fmla="*/ 218 h 218"/>
                      <a:gd name="T4" fmla="*/ 0 w 296"/>
                      <a:gd name="T5" fmla="*/ 46 h 218"/>
                      <a:gd name="T6" fmla="*/ 0 w 296"/>
                      <a:gd name="T7" fmla="*/ 0 h 218"/>
                      <a:gd name="T8" fmla="*/ 296 w 296"/>
                      <a:gd name="T9" fmla="*/ 172 h 218"/>
                    </a:gdLst>
                    <a:ahLst/>
                    <a:cxnLst>
                      <a:cxn ang="0">
                        <a:pos x="T0" y="T1"/>
                      </a:cxn>
                      <a:cxn ang="0">
                        <a:pos x="T2" y="T3"/>
                      </a:cxn>
                      <a:cxn ang="0">
                        <a:pos x="T4" y="T5"/>
                      </a:cxn>
                      <a:cxn ang="0">
                        <a:pos x="T6" y="T7"/>
                      </a:cxn>
                      <a:cxn ang="0">
                        <a:pos x="T8" y="T9"/>
                      </a:cxn>
                    </a:cxnLst>
                    <a:rect l="0" t="0" r="r" b="b"/>
                    <a:pathLst>
                      <a:path w="296" h="218">
                        <a:moveTo>
                          <a:pt x="296" y="172"/>
                        </a:moveTo>
                        <a:lnTo>
                          <a:pt x="296" y="218"/>
                        </a:lnTo>
                        <a:lnTo>
                          <a:pt x="0" y="46"/>
                        </a:lnTo>
                        <a:lnTo>
                          <a:pt x="0" y="0"/>
                        </a:lnTo>
                        <a:lnTo>
                          <a:pt x="296" y="172"/>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79" name="Freeform 641"/>
                  <p:cNvSpPr>
                    <a:spLocks/>
                  </p:cNvSpPr>
                  <p:nvPr/>
                </p:nvSpPr>
                <p:spPr bwMode="auto">
                  <a:xfrm>
                    <a:off x="3180" y="1682"/>
                    <a:ext cx="100" cy="72"/>
                  </a:xfrm>
                  <a:custGeom>
                    <a:avLst/>
                    <a:gdLst>
                      <a:gd name="T0" fmla="*/ 0 w 100"/>
                      <a:gd name="T1" fmla="*/ 14 h 72"/>
                      <a:gd name="T2" fmla="*/ 0 w 100"/>
                      <a:gd name="T3" fmla="*/ 0 h 72"/>
                      <a:gd name="T4" fmla="*/ 100 w 100"/>
                      <a:gd name="T5" fmla="*/ 56 h 72"/>
                      <a:gd name="T6" fmla="*/ 100 w 100"/>
                      <a:gd name="T7" fmla="*/ 72 h 72"/>
                      <a:gd name="T8" fmla="*/ 0 w 100"/>
                      <a:gd name="T9" fmla="*/ 14 h 72"/>
                    </a:gdLst>
                    <a:ahLst/>
                    <a:cxnLst>
                      <a:cxn ang="0">
                        <a:pos x="T0" y="T1"/>
                      </a:cxn>
                      <a:cxn ang="0">
                        <a:pos x="T2" y="T3"/>
                      </a:cxn>
                      <a:cxn ang="0">
                        <a:pos x="T4" y="T5"/>
                      </a:cxn>
                      <a:cxn ang="0">
                        <a:pos x="T6" y="T7"/>
                      </a:cxn>
                      <a:cxn ang="0">
                        <a:pos x="T8" y="T9"/>
                      </a:cxn>
                    </a:cxnLst>
                    <a:rect l="0" t="0" r="r" b="b"/>
                    <a:pathLst>
                      <a:path w="100" h="72">
                        <a:moveTo>
                          <a:pt x="0" y="14"/>
                        </a:moveTo>
                        <a:lnTo>
                          <a:pt x="0" y="0"/>
                        </a:lnTo>
                        <a:lnTo>
                          <a:pt x="100" y="56"/>
                        </a:lnTo>
                        <a:lnTo>
                          <a:pt x="100" y="72"/>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80" name="Rectangle 642"/>
                  <p:cNvSpPr>
                    <a:spLocks noChangeArrowheads="1"/>
                  </p:cNvSpPr>
                  <p:nvPr/>
                </p:nvSpPr>
                <p:spPr bwMode="auto">
                  <a:xfrm>
                    <a:off x="3180" y="1682"/>
                    <a:ext cx="2" cy="1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81" name="Freeform 643"/>
                  <p:cNvSpPr>
                    <a:spLocks/>
                  </p:cNvSpPr>
                  <p:nvPr/>
                </p:nvSpPr>
                <p:spPr bwMode="auto">
                  <a:xfrm>
                    <a:off x="3180" y="1696"/>
                    <a:ext cx="100" cy="58"/>
                  </a:xfrm>
                  <a:custGeom>
                    <a:avLst/>
                    <a:gdLst>
                      <a:gd name="T0" fmla="*/ 100 w 100"/>
                      <a:gd name="T1" fmla="*/ 58 h 58"/>
                      <a:gd name="T2" fmla="*/ 100 w 100"/>
                      <a:gd name="T3" fmla="*/ 56 h 58"/>
                      <a:gd name="T4" fmla="*/ 2 w 100"/>
                      <a:gd name="T5" fmla="*/ 0 h 58"/>
                      <a:gd name="T6" fmla="*/ 0 w 100"/>
                      <a:gd name="T7" fmla="*/ 0 h 58"/>
                      <a:gd name="T8" fmla="*/ 100 w 100"/>
                      <a:gd name="T9" fmla="*/ 58 h 58"/>
                    </a:gdLst>
                    <a:ahLst/>
                    <a:cxnLst>
                      <a:cxn ang="0">
                        <a:pos x="T0" y="T1"/>
                      </a:cxn>
                      <a:cxn ang="0">
                        <a:pos x="T2" y="T3"/>
                      </a:cxn>
                      <a:cxn ang="0">
                        <a:pos x="T4" y="T5"/>
                      </a:cxn>
                      <a:cxn ang="0">
                        <a:pos x="T6" y="T7"/>
                      </a:cxn>
                      <a:cxn ang="0">
                        <a:pos x="T8" y="T9"/>
                      </a:cxn>
                    </a:cxnLst>
                    <a:rect l="0" t="0" r="r" b="b"/>
                    <a:pathLst>
                      <a:path w="100" h="58">
                        <a:moveTo>
                          <a:pt x="100" y="58"/>
                        </a:moveTo>
                        <a:lnTo>
                          <a:pt x="100" y="56"/>
                        </a:lnTo>
                        <a:lnTo>
                          <a:pt x="2" y="0"/>
                        </a:lnTo>
                        <a:lnTo>
                          <a:pt x="0" y="0"/>
                        </a:lnTo>
                        <a:lnTo>
                          <a:pt x="100" y="58"/>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82" name="Freeform 644"/>
                  <p:cNvSpPr>
                    <a:spLocks/>
                  </p:cNvSpPr>
                  <p:nvPr/>
                </p:nvSpPr>
                <p:spPr bwMode="auto">
                  <a:xfrm>
                    <a:off x="3442" y="1832"/>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83" name="Freeform 645"/>
                  <p:cNvSpPr>
                    <a:spLocks/>
                  </p:cNvSpPr>
                  <p:nvPr/>
                </p:nvSpPr>
                <p:spPr bwMode="auto">
                  <a:xfrm>
                    <a:off x="3442" y="1832"/>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84" name="Freeform 646"/>
                  <p:cNvSpPr>
                    <a:spLocks/>
                  </p:cNvSpPr>
                  <p:nvPr/>
                </p:nvSpPr>
                <p:spPr bwMode="auto">
                  <a:xfrm>
                    <a:off x="3442" y="1862"/>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85" name="Freeform 647"/>
                  <p:cNvSpPr>
                    <a:spLocks/>
                  </p:cNvSpPr>
                  <p:nvPr/>
                </p:nvSpPr>
                <p:spPr bwMode="auto">
                  <a:xfrm>
                    <a:off x="3432" y="1826"/>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86" name="Freeform 648"/>
                  <p:cNvSpPr>
                    <a:spLocks/>
                  </p:cNvSpPr>
                  <p:nvPr/>
                </p:nvSpPr>
                <p:spPr bwMode="auto">
                  <a:xfrm>
                    <a:off x="3432" y="1826"/>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87" name="Freeform 649"/>
                  <p:cNvSpPr>
                    <a:spLocks/>
                  </p:cNvSpPr>
                  <p:nvPr/>
                </p:nvSpPr>
                <p:spPr bwMode="auto">
                  <a:xfrm>
                    <a:off x="3432" y="1856"/>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88" name="Freeform 650"/>
                  <p:cNvSpPr>
                    <a:spLocks/>
                  </p:cNvSpPr>
                  <p:nvPr/>
                </p:nvSpPr>
                <p:spPr bwMode="auto">
                  <a:xfrm>
                    <a:off x="3420" y="1820"/>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grpSp>
            <p:grpSp>
              <p:nvGrpSpPr>
                <p:cNvPr id="1361" name="Group 651"/>
                <p:cNvGrpSpPr>
                  <a:grpSpLocks/>
                </p:cNvGrpSpPr>
                <p:nvPr/>
              </p:nvGrpSpPr>
              <p:grpSpPr bwMode="auto">
                <a:xfrm>
                  <a:off x="3160" y="1212"/>
                  <a:ext cx="636" cy="644"/>
                  <a:chOff x="3160" y="1212"/>
                  <a:chExt cx="636" cy="644"/>
                </a:xfrm>
              </p:grpSpPr>
              <p:sp>
                <p:nvSpPr>
                  <p:cNvPr id="1389" name="Freeform 652"/>
                  <p:cNvSpPr>
                    <a:spLocks/>
                  </p:cNvSpPr>
                  <p:nvPr/>
                </p:nvSpPr>
                <p:spPr bwMode="auto">
                  <a:xfrm>
                    <a:off x="3420" y="1820"/>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90" name="Freeform 653"/>
                  <p:cNvSpPr>
                    <a:spLocks/>
                  </p:cNvSpPr>
                  <p:nvPr/>
                </p:nvSpPr>
                <p:spPr bwMode="auto">
                  <a:xfrm>
                    <a:off x="3420" y="1850"/>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91" name="Freeform 654"/>
                  <p:cNvSpPr>
                    <a:spLocks/>
                  </p:cNvSpPr>
                  <p:nvPr/>
                </p:nvSpPr>
                <p:spPr bwMode="auto">
                  <a:xfrm>
                    <a:off x="3410" y="1814"/>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92" name="Freeform 655"/>
                  <p:cNvSpPr>
                    <a:spLocks/>
                  </p:cNvSpPr>
                  <p:nvPr/>
                </p:nvSpPr>
                <p:spPr bwMode="auto">
                  <a:xfrm>
                    <a:off x="3410" y="1814"/>
                    <a:ext cx="2" cy="32"/>
                  </a:xfrm>
                  <a:custGeom>
                    <a:avLst/>
                    <a:gdLst>
                      <a:gd name="T0" fmla="*/ 0 w 2"/>
                      <a:gd name="T1" fmla="*/ 32 h 32"/>
                      <a:gd name="T2" fmla="*/ 2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93" name="Freeform 656"/>
                  <p:cNvSpPr>
                    <a:spLocks/>
                  </p:cNvSpPr>
                  <p:nvPr/>
                </p:nvSpPr>
                <p:spPr bwMode="auto">
                  <a:xfrm>
                    <a:off x="3410" y="1844"/>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94" name="Freeform 657"/>
                  <p:cNvSpPr>
                    <a:spLocks/>
                  </p:cNvSpPr>
                  <p:nvPr/>
                </p:nvSpPr>
                <p:spPr bwMode="auto">
                  <a:xfrm>
                    <a:off x="3400" y="1808"/>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95" name="Freeform 658"/>
                  <p:cNvSpPr>
                    <a:spLocks/>
                  </p:cNvSpPr>
                  <p:nvPr/>
                </p:nvSpPr>
                <p:spPr bwMode="auto">
                  <a:xfrm>
                    <a:off x="3400" y="1808"/>
                    <a:ext cx="2" cy="32"/>
                  </a:xfrm>
                  <a:custGeom>
                    <a:avLst/>
                    <a:gdLst>
                      <a:gd name="T0" fmla="*/ 0 w 2"/>
                      <a:gd name="T1" fmla="*/ 32 h 32"/>
                      <a:gd name="T2" fmla="*/ 0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0"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96" name="Freeform 659"/>
                  <p:cNvSpPr>
                    <a:spLocks/>
                  </p:cNvSpPr>
                  <p:nvPr/>
                </p:nvSpPr>
                <p:spPr bwMode="auto">
                  <a:xfrm>
                    <a:off x="3400" y="1838"/>
                    <a:ext cx="6" cy="6"/>
                  </a:xfrm>
                  <a:custGeom>
                    <a:avLst/>
                    <a:gdLst>
                      <a:gd name="T0" fmla="*/ 6 w 6"/>
                      <a:gd name="T1" fmla="*/ 6 h 6"/>
                      <a:gd name="T2" fmla="*/ 6 w 6"/>
                      <a:gd name="T3" fmla="*/ 2 h 6"/>
                      <a:gd name="T4" fmla="*/ 0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2"/>
                        </a:lnTo>
                        <a:lnTo>
                          <a:pt x="0"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97" name="Freeform 660"/>
                  <p:cNvSpPr>
                    <a:spLocks/>
                  </p:cNvSpPr>
                  <p:nvPr/>
                </p:nvSpPr>
                <p:spPr bwMode="auto">
                  <a:xfrm>
                    <a:off x="3388" y="1802"/>
                    <a:ext cx="8" cy="34"/>
                  </a:xfrm>
                  <a:custGeom>
                    <a:avLst/>
                    <a:gdLst>
                      <a:gd name="T0" fmla="*/ 0 w 8"/>
                      <a:gd name="T1" fmla="*/ 30 h 34"/>
                      <a:gd name="T2" fmla="*/ 0 w 8"/>
                      <a:gd name="T3" fmla="*/ 0 h 34"/>
                      <a:gd name="T4" fmla="*/ 8 w 8"/>
                      <a:gd name="T5" fmla="*/ 4 h 34"/>
                      <a:gd name="T6" fmla="*/ 8 w 8"/>
                      <a:gd name="T7" fmla="*/ 34 h 34"/>
                      <a:gd name="T8" fmla="*/ 0 w 8"/>
                      <a:gd name="T9" fmla="*/ 30 h 34"/>
                    </a:gdLst>
                    <a:ahLst/>
                    <a:cxnLst>
                      <a:cxn ang="0">
                        <a:pos x="T0" y="T1"/>
                      </a:cxn>
                      <a:cxn ang="0">
                        <a:pos x="T2" y="T3"/>
                      </a:cxn>
                      <a:cxn ang="0">
                        <a:pos x="T4" y="T5"/>
                      </a:cxn>
                      <a:cxn ang="0">
                        <a:pos x="T6" y="T7"/>
                      </a:cxn>
                      <a:cxn ang="0">
                        <a:pos x="T8" y="T9"/>
                      </a:cxn>
                    </a:cxnLst>
                    <a:rect l="0" t="0" r="r" b="b"/>
                    <a:pathLst>
                      <a:path w="8" h="34">
                        <a:moveTo>
                          <a:pt x="0" y="30"/>
                        </a:moveTo>
                        <a:lnTo>
                          <a:pt x="0" y="0"/>
                        </a:lnTo>
                        <a:lnTo>
                          <a:pt x="8" y="4"/>
                        </a:lnTo>
                        <a:lnTo>
                          <a:pt x="8"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98" name="Rectangle 661"/>
                  <p:cNvSpPr>
                    <a:spLocks noChangeArrowheads="1"/>
                  </p:cNvSpPr>
                  <p:nvPr/>
                </p:nvSpPr>
                <p:spPr bwMode="auto">
                  <a:xfrm>
                    <a:off x="3388" y="1802"/>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99" name="Freeform 662"/>
                  <p:cNvSpPr>
                    <a:spLocks/>
                  </p:cNvSpPr>
                  <p:nvPr/>
                </p:nvSpPr>
                <p:spPr bwMode="auto">
                  <a:xfrm>
                    <a:off x="3388" y="1832"/>
                    <a:ext cx="8" cy="4"/>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00" name="Freeform 663"/>
                  <p:cNvSpPr>
                    <a:spLocks/>
                  </p:cNvSpPr>
                  <p:nvPr/>
                </p:nvSpPr>
                <p:spPr bwMode="auto">
                  <a:xfrm>
                    <a:off x="3378" y="1796"/>
                    <a:ext cx="6" cy="34"/>
                  </a:xfrm>
                  <a:custGeom>
                    <a:avLst/>
                    <a:gdLst>
                      <a:gd name="T0" fmla="*/ 0 w 6"/>
                      <a:gd name="T1" fmla="*/ 30 h 34"/>
                      <a:gd name="T2" fmla="*/ 0 w 6"/>
                      <a:gd name="T3" fmla="*/ 0 h 34"/>
                      <a:gd name="T4" fmla="*/ 6 w 6"/>
                      <a:gd name="T5" fmla="*/ 4 h 34"/>
                      <a:gd name="T6" fmla="*/ 6 w 6"/>
                      <a:gd name="T7" fmla="*/ 34 h 34"/>
                      <a:gd name="T8" fmla="*/ 0 w 6"/>
                      <a:gd name="T9" fmla="*/ 30 h 34"/>
                    </a:gdLst>
                    <a:ahLst/>
                    <a:cxnLst>
                      <a:cxn ang="0">
                        <a:pos x="T0" y="T1"/>
                      </a:cxn>
                      <a:cxn ang="0">
                        <a:pos x="T2" y="T3"/>
                      </a:cxn>
                      <a:cxn ang="0">
                        <a:pos x="T4" y="T5"/>
                      </a:cxn>
                      <a:cxn ang="0">
                        <a:pos x="T6" y="T7"/>
                      </a:cxn>
                      <a:cxn ang="0">
                        <a:pos x="T8" y="T9"/>
                      </a:cxn>
                    </a:cxnLst>
                    <a:rect l="0" t="0" r="r" b="b"/>
                    <a:pathLst>
                      <a:path w="6" h="34">
                        <a:moveTo>
                          <a:pt x="0" y="30"/>
                        </a:moveTo>
                        <a:lnTo>
                          <a:pt x="0" y="0"/>
                        </a:lnTo>
                        <a:lnTo>
                          <a:pt x="6" y="4"/>
                        </a:lnTo>
                        <a:lnTo>
                          <a:pt x="6"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01" name="Rectangle 664"/>
                  <p:cNvSpPr>
                    <a:spLocks noChangeArrowheads="1"/>
                  </p:cNvSpPr>
                  <p:nvPr/>
                </p:nvSpPr>
                <p:spPr bwMode="auto">
                  <a:xfrm>
                    <a:off x="3378" y="1796"/>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02" name="Freeform 665"/>
                  <p:cNvSpPr>
                    <a:spLocks/>
                  </p:cNvSpPr>
                  <p:nvPr/>
                </p:nvSpPr>
                <p:spPr bwMode="auto">
                  <a:xfrm>
                    <a:off x="3378" y="1826"/>
                    <a:ext cx="6" cy="4"/>
                  </a:xfrm>
                  <a:custGeom>
                    <a:avLst/>
                    <a:gdLst>
                      <a:gd name="T0" fmla="*/ 6 w 6"/>
                      <a:gd name="T1" fmla="*/ 4 h 4"/>
                      <a:gd name="T2" fmla="*/ 6 w 6"/>
                      <a:gd name="T3" fmla="*/ 2 h 4"/>
                      <a:gd name="T4" fmla="*/ 2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2"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03" name="Freeform 666"/>
                  <p:cNvSpPr>
                    <a:spLocks/>
                  </p:cNvSpPr>
                  <p:nvPr/>
                </p:nvSpPr>
                <p:spPr bwMode="auto">
                  <a:xfrm>
                    <a:off x="3366" y="1788"/>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04" name="Freeform 667"/>
                  <p:cNvSpPr>
                    <a:spLocks/>
                  </p:cNvSpPr>
                  <p:nvPr/>
                </p:nvSpPr>
                <p:spPr bwMode="auto">
                  <a:xfrm>
                    <a:off x="3366" y="1788"/>
                    <a:ext cx="2" cy="32"/>
                  </a:xfrm>
                  <a:custGeom>
                    <a:avLst/>
                    <a:gdLst>
                      <a:gd name="T0" fmla="*/ 0 w 2"/>
                      <a:gd name="T1" fmla="*/ 32 h 32"/>
                      <a:gd name="T2" fmla="*/ 2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05" name="Freeform 668"/>
                  <p:cNvSpPr>
                    <a:spLocks/>
                  </p:cNvSpPr>
                  <p:nvPr/>
                </p:nvSpPr>
                <p:spPr bwMode="auto">
                  <a:xfrm>
                    <a:off x="3366" y="1820"/>
                    <a:ext cx="8" cy="4"/>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06" name="Freeform 669"/>
                  <p:cNvSpPr>
                    <a:spLocks/>
                  </p:cNvSpPr>
                  <p:nvPr/>
                </p:nvSpPr>
                <p:spPr bwMode="auto">
                  <a:xfrm>
                    <a:off x="3356" y="1782"/>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07" name="Freeform 670"/>
                  <p:cNvSpPr>
                    <a:spLocks/>
                  </p:cNvSpPr>
                  <p:nvPr/>
                </p:nvSpPr>
                <p:spPr bwMode="auto">
                  <a:xfrm>
                    <a:off x="3356" y="1782"/>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08" name="Freeform 671"/>
                  <p:cNvSpPr>
                    <a:spLocks/>
                  </p:cNvSpPr>
                  <p:nvPr/>
                </p:nvSpPr>
                <p:spPr bwMode="auto">
                  <a:xfrm>
                    <a:off x="3356" y="1812"/>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09" name="Freeform 672"/>
                  <p:cNvSpPr>
                    <a:spLocks/>
                  </p:cNvSpPr>
                  <p:nvPr/>
                </p:nvSpPr>
                <p:spPr bwMode="auto">
                  <a:xfrm>
                    <a:off x="3346" y="1776"/>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10" name="Freeform 673"/>
                  <p:cNvSpPr>
                    <a:spLocks/>
                  </p:cNvSpPr>
                  <p:nvPr/>
                </p:nvSpPr>
                <p:spPr bwMode="auto">
                  <a:xfrm>
                    <a:off x="3346" y="1776"/>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11" name="Freeform 674"/>
                  <p:cNvSpPr>
                    <a:spLocks/>
                  </p:cNvSpPr>
                  <p:nvPr/>
                </p:nvSpPr>
                <p:spPr bwMode="auto">
                  <a:xfrm>
                    <a:off x="3346" y="1806"/>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12" name="Freeform 675"/>
                  <p:cNvSpPr>
                    <a:spLocks/>
                  </p:cNvSpPr>
                  <p:nvPr/>
                </p:nvSpPr>
                <p:spPr bwMode="auto">
                  <a:xfrm>
                    <a:off x="3334" y="1770"/>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13" name="Freeform 676"/>
                  <p:cNvSpPr>
                    <a:spLocks/>
                  </p:cNvSpPr>
                  <p:nvPr/>
                </p:nvSpPr>
                <p:spPr bwMode="auto">
                  <a:xfrm>
                    <a:off x="3334" y="1770"/>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14" name="Freeform 677"/>
                  <p:cNvSpPr>
                    <a:spLocks/>
                  </p:cNvSpPr>
                  <p:nvPr/>
                </p:nvSpPr>
                <p:spPr bwMode="auto">
                  <a:xfrm>
                    <a:off x="3334" y="1800"/>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15" name="Freeform 678"/>
                  <p:cNvSpPr>
                    <a:spLocks/>
                  </p:cNvSpPr>
                  <p:nvPr/>
                </p:nvSpPr>
                <p:spPr bwMode="auto">
                  <a:xfrm>
                    <a:off x="3324" y="1764"/>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16" name="Freeform 679"/>
                  <p:cNvSpPr>
                    <a:spLocks/>
                  </p:cNvSpPr>
                  <p:nvPr/>
                </p:nvSpPr>
                <p:spPr bwMode="auto">
                  <a:xfrm>
                    <a:off x="3324" y="1764"/>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17" name="Freeform 680"/>
                  <p:cNvSpPr>
                    <a:spLocks/>
                  </p:cNvSpPr>
                  <p:nvPr/>
                </p:nvSpPr>
                <p:spPr bwMode="auto">
                  <a:xfrm>
                    <a:off x="3324" y="1794"/>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18" name="Freeform 681"/>
                  <p:cNvSpPr>
                    <a:spLocks/>
                  </p:cNvSpPr>
                  <p:nvPr/>
                </p:nvSpPr>
                <p:spPr bwMode="auto">
                  <a:xfrm>
                    <a:off x="3162" y="1666"/>
                    <a:ext cx="16" cy="22"/>
                  </a:xfrm>
                  <a:custGeom>
                    <a:avLst/>
                    <a:gdLst>
                      <a:gd name="T0" fmla="*/ 16 w 16"/>
                      <a:gd name="T1" fmla="*/ 10 h 22"/>
                      <a:gd name="T2" fmla="*/ 16 w 16"/>
                      <a:gd name="T3" fmla="*/ 22 h 22"/>
                      <a:gd name="T4" fmla="*/ 0 w 16"/>
                      <a:gd name="T5" fmla="*/ 12 h 22"/>
                      <a:gd name="T6" fmla="*/ 0 w 16"/>
                      <a:gd name="T7" fmla="*/ 0 h 22"/>
                      <a:gd name="T8" fmla="*/ 16 w 16"/>
                      <a:gd name="T9" fmla="*/ 10 h 22"/>
                    </a:gdLst>
                    <a:ahLst/>
                    <a:cxnLst>
                      <a:cxn ang="0">
                        <a:pos x="T0" y="T1"/>
                      </a:cxn>
                      <a:cxn ang="0">
                        <a:pos x="T2" y="T3"/>
                      </a:cxn>
                      <a:cxn ang="0">
                        <a:pos x="T4" y="T5"/>
                      </a:cxn>
                      <a:cxn ang="0">
                        <a:pos x="T6" y="T7"/>
                      </a:cxn>
                      <a:cxn ang="0">
                        <a:pos x="T8" y="T9"/>
                      </a:cxn>
                    </a:cxnLst>
                    <a:rect l="0" t="0" r="r" b="b"/>
                    <a:pathLst>
                      <a:path w="16" h="22">
                        <a:moveTo>
                          <a:pt x="16" y="10"/>
                        </a:moveTo>
                        <a:lnTo>
                          <a:pt x="16" y="22"/>
                        </a:lnTo>
                        <a:lnTo>
                          <a:pt x="0" y="12"/>
                        </a:lnTo>
                        <a:lnTo>
                          <a:pt x="0" y="0"/>
                        </a:lnTo>
                        <a:lnTo>
                          <a:pt x="16"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19" name="Freeform 682"/>
                  <p:cNvSpPr>
                    <a:spLocks/>
                  </p:cNvSpPr>
                  <p:nvPr/>
                </p:nvSpPr>
                <p:spPr bwMode="auto">
                  <a:xfrm>
                    <a:off x="3176" y="1676"/>
                    <a:ext cx="2" cy="12"/>
                  </a:xfrm>
                  <a:custGeom>
                    <a:avLst/>
                    <a:gdLst>
                      <a:gd name="T0" fmla="*/ 0 w 2"/>
                      <a:gd name="T1" fmla="*/ 2 h 12"/>
                      <a:gd name="T2" fmla="*/ 2 w 2"/>
                      <a:gd name="T3" fmla="*/ 0 h 12"/>
                      <a:gd name="T4" fmla="*/ 2 w 2"/>
                      <a:gd name="T5" fmla="*/ 10 h 12"/>
                      <a:gd name="T6" fmla="*/ 0 w 2"/>
                      <a:gd name="T7" fmla="*/ 12 h 12"/>
                      <a:gd name="T8" fmla="*/ 0 w 2"/>
                      <a:gd name="T9" fmla="*/ 2 h 12"/>
                    </a:gdLst>
                    <a:ahLst/>
                    <a:cxnLst>
                      <a:cxn ang="0">
                        <a:pos x="T0" y="T1"/>
                      </a:cxn>
                      <a:cxn ang="0">
                        <a:pos x="T2" y="T3"/>
                      </a:cxn>
                      <a:cxn ang="0">
                        <a:pos x="T4" y="T5"/>
                      </a:cxn>
                      <a:cxn ang="0">
                        <a:pos x="T6" y="T7"/>
                      </a:cxn>
                      <a:cxn ang="0">
                        <a:pos x="T8" y="T9"/>
                      </a:cxn>
                    </a:cxnLst>
                    <a:rect l="0" t="0" r="r" b="b"/>
                    <a:pathLst>
                      <a:path w="2" h="12">
                        <a:moveTo>
                          <a:pt x="0" y="2"/>
                        </a:moveTo>
                        <a:lnTo>
                          <a:pt x="2" y="0"/>
                        </a:lnTo>
                        <a:lnTo>
                          <a:pt x="2" y="10"/>
                        </a:lnTo>
                        <a:lnTo>
                          <a:pt x="0" y="12"/>
                        </a:lnTo>
                        <a:lnTo>
                          <a:pt x="0" y="2"/>
                        </a:lnTo>
                        <a:close/>
                      </a:path>
                    </a:pathLst>
                  </a:custGeom>
                  <a:solidFill>
                    <a:srgbClr val="725A1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20" name="Freeform 683"/>
                  <p:cNvSpPr>
                    <a:spLocks/>
                  </p:cNvSpPr>
                  <p:nvPr/>
                </p:nvSpPr>
                <p:spPr bwMode="auto">
                  <a:xfrm>
                    <a:off x="3160" y="1668"/>
                    <a:ext cx="18" cy="10"/>
                  </a:xfrm>
                  <a:custGeom>
                    <a:avLst/>
                    <a:gdLst>
                      <a:gd name="T0" fmla="*/ 0 w 18"/>
                      <a:gd name="T1" fmla="*/ 2 h 10"/>
                      <a:gd name="T2" fmla="*/ 2 w 18"/>
                      <a:gd name="T3" fmla="*/ 0 h 10"/>
                      <a:gd name="T4" fmla="*/ 18 w 18"/>
                      <a:gd name="T5" fmla="*/ 8 h 10"/>
                      <a:gd name="T6" fmla="*/ 16 w 18"/>
                      <a:gd name="T7" fmla="*/ 10 h 10"/>
                      <a:gd name="T8" fmla="*/ 0 w 18"/>
                      <a:gd name="T9" fmla="*/ 2 h 10"/>
                    </a:gdLst>
                    <a:ahLst/>
                    <a:cxnLst>
                      <a:cxn ang="0">
                        <a:pos x="T0" y="T1"/>
                      </a:cxn>
                      <a:cxn ang="0">
                        <a:pos x="T2" y="T3"/>
                      </a:cxn>
                      <a:cxn ang="0">
                        <a:pos x="T4" y="T5"/>
                      </a:cxn>
                      <a:cxn ang="0">
                        <a:pos x="T6" y="T7"/>
                      </a:cxn>
                      <a:cxn ang="0">
                        <a:pos x="T8" y="T9"/>
                      </a:cxn>
                    </a:cxnLst>
                    <a:rect l="0" t="0" r="r" b="b"/>
                    <a:pathLst>
                      <a:path w="18" h="10">
                        <a:moveTo>
                          <a:pt x="0" y="2"/>
                        </a:moveTo>
                        <a:lnTo>
                          <a:pt x="2" y="0"/>
                        </a:lnTo>
                        <a:lnTo>
                          <a:pt x="18" y="8"/>
                        </a:lnTo>
                        <a:lnTo>
                          <a:pt x="16" y="10"/>
                        </a:lnTo>
                        <a:lnTo>
                          <a:pt x="0" y="2"/>
                        </a:lnTo>
                        <a:close/>
                      </a:path>
                    </a:pathLst>
                  </a:custGeom>
                  <a:solidFill>
                    <a:srgbClr val="E1B1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21" name="Freeform 684"/>
                  <p:cNvSpPr>
                    <a:spLocks/>
                  </p:cNvSpPr>
                  <p:nvPr/>
                </p:nvSpPr>
                <p:spPr bwMode="auto">
                  <a:xfrm>
                    <a:off x="3160" y="1670"/>
                    <a:ext cx="16" cy="18"/>
                  </a:xfrm>
                  <a:custGeom>
                    <a:avLst/>
                    <a:gdLst>
                      <a:gd name="T0" fmla="*/ 16 w 16"/>
                      <a:gd name="T1" fmla="*/ 8 h 18"/>
                      <a:gd name="T2" fmla="*/ 16 w 16"/>
                      <a:gd name="T3" fmla="*/ 18 h 18"/>
                      <a:gd name="T4" fmla="*/ 0 w 16"/>
                      <a:gd name="T5" fmla="*/ 8 h 18"/>
                      <a:gd name="T6" fmla="*/ 0 w 16"/>
                      <a:gd name="T7" fmla="*/ 0 h 18"/>
                      <a:gd name="T8" fmla="*/ 16 w 16"/>
                      <a:gd name="T9" fmla="*/ 8 h 18"/>
                    </a:gdLst>
                    <a:ahLst/>
                    <a:cxnLst>
                      <a:cxn ang="0">
                        <a:pos x="T0" y="T1"/>
                      </a:cxn>
                      <a:cxn ang="0">
                        <a:pos x="T2" y="T3"/>
                      </a:cxn>
                      <a:cxn ang="0">
                        <a:pos x="T4" y="T5"/>
                      </a:cxn>
                      <a:cxn ang="0">
                        <a:pos x="T6" y="T7"/>
                      </a:cxn>
                      <a:cxn ang="0">
                        <a:pos x="T8" y="T9"/>
                      </a:cxn>
                    </a:cxnLst>
                    <a:rect l="0" t="0" r="r" b="b"/>
                    <a:pathLst>
                      <a:path w="16" h="18">
                        <a:moveTo>
                          <a:pt x="16" y="8"/>
                        </a:moveTo>
                        <a:lnTo>
                          <a:pt x="16" y="18"/>
                        </a:lnTo>
                        <a:lnTo>
                          <a:pt x="0" y="8"/>
                        </a:lnTo>
                        <a:lnTo>
                          <a:pt x="0" y="0"/>
                        </a:lnTo>
                        <a:lnTo>
                          <a:pt x="16" y="8"/>
                        </a:lnTo>
                        <a:close/>
                      </a:path>
                    </a:pathLst>
                  </a:custGeom>
                  <a:solidFill>
                    <a:srgbClr val="E1B1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22" name="Freeform 685"/>
                  <p:cNvSpPr>
                    <a:spLocks/>
                  </p:cNvSpPr>
                  <p:nvPr/>
                </p:nvSpPr>
                <p:spPr bwMode="auto">
                  <a:xfrm>
                    <a:off x="3456" y="1572"/>
                    <a:ext cx="340" cy="242"/>
                  </a:xfrm>
                  <a:custGeom>
                    <a:avLst/>
                    <a:gdLst>
                      <a:gd name="T0" fmla="*/ 0 w 340"/>
                      <a:gd name="T1" fmla="*/ 198 h 242"/>
                      <a:gd name="T2" fmla="*/ 340 w 340"/>
                      <a:gd name="T3" fmla="*/ 0 h 242"/>
                      <a:gd name="T4" fmla="*/ 340 w 340"/>
                      <a:gd name="T5" fmla="*/ 46 h 242"/>
                      <a:gd name="T6" fmla="*/ 0 w 340"/>
                      <a:gd name="T7" fmla="*/ 242 h 242"/>
                      <a:gd name="T8" fmla="*/ 0 w 340"/>
                      <a:gd name="T9" fmla="*/ 198 h 242"/>
                    </a:gdLst>
                    <a:ahLst/>
                    <a:cxnLst>
                      <a:cxn ang="0">
                        <a:pos x="T0" y="T1"/>
                      </a:cxn>
                      <a:cxn ang="0">
                        <a:pos x="T2" y="T3"/>
                      </a:cxn>
                      <a:cxn ang="0">
                        <a:pos x="T4" y="T5"/>
                      </a:cxn>
                      <a:cxn ang="0">
                        <a:pos x="T6" y="T7"/>
                      </a:cxn>
                      <a:cxn ang="0">
                        <a:pos x="T8" y="T9"/>
                      </a:cxn>
                    </a:cxnLst>
                    <a:rect l="0" t="0" r="r" b="b"/>
                    <a:pathLst>
                      <a:path w="340" h="242">
                        <a:moveTo>
                          <a:pt x="0" y="198"/>
                        </a:moveTo>
                        <a:lnTo>
                          <a:pt x="340" y="0"/>
                        </a:lnTo>
                        <a:lnTo>
                          <a:pt x="340" y="46"/>
                        </a:lnTo>
                        <a:lnTo>
                          <a:pt x="0" y="242"/>
                        </a:lnTo>
                        <a:lnTo>
                          <a:pt x="0" y="1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23" name="Freeform 686"/>
                  <p:cNvSpPr>
                    <a:spLocks/>
                  </p:cNvSpPr>
                  <p:nvPr/>
                </p:nvSpPr>
                <p:spPr bwMode="auto">
                  <a:xfrm>
                    <a:off x="3160" y="1400"/>
                    <a:ext cx="636" cy="370"/>
                  </a:xfrm>
                  <a:custGeom>
                    <a:avLst/>
                    <a:gdLst>
                      <a:gd name="T0" fmla="*/ 0 w 636"/>
                      <a:gd name="T1" fmla="*/ 198 h 370"/>
                      <a:gd name="T2" fmla="*/ 338 w 636"/>
                      <a:gd name="T3" fmla="*/ 0 h 370"/>
                      <a:gd name="T4" fmla="*/ 636 w 636"/>
                      <a:gd name="T5" fmla="*/ 172 h 370"/>
                      <a:gd name="T6" fmla="*/ 296 w 636"/>
                      <a:gd name="T7" fmla="*/ 370 h 370"/>
                      <a:gd name="T8" fmla="*/ 0 w 636"/>
                      <a:gd name="T9" fmla="*/ 198 h 370"/>
                    </a:gdLst>
                    <a:ahLst/>
                    <a:cxnLst>
                      <a:cxn ang="0">
                        <a:pos x="T0" y="T1"/>
                      </a:cxn>
                      <a:cxn ang="0">
                        <a:pos x="T2" y="T3"/>
                      </a:cxn>
                      <a:cxn ang="0">
                        <a:pos x="T4" y="T5"/>
                      </a:cxn>
                      <a:cxn ang="0">
                        <a:pos x="T6" y="T7"/>
                      </a:cxn>
                      <a:cxn ang="0">
                        <a:pos x="T8" y="T9"/>
                      </a:cxn>
                    </a:cxnLst>
                    <a:rect l="0" t="0" r="r" b="b"/>
                    <a:pathLst>
                      <a:path w="636" h="370">
                        <a:moveTo>
                          <a:pt x="0" y="198"/>
                        </a:moveTo>
                        <a:lnTo>
                          <a:pt x="338" y="0"/>
                        </a:lnTo>
                        <a:lnTo>
                          <a:pt x="636" y="172"/>
                        </a:lnTo>
                        <a:lnTo>
                          <a:pt x="296" y="370"/>
                        </a:lnTo>
                        <a:lnTo>
                          <a:pt x="0" y="198"/>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24" name="Freeform 687"/>
                  <p:cNvSpPr>
                    <a:spLocks/>
                  </p:cNvSpPr>
                  <p:nvPr/>
                </p:nvSpPr>
                <p:spPr bwMode="auto">
                  <a:xfrm>
                    <a:off x="3160" y="1598"/>
                    <a:ext cx="296" cy="216"/>
                  </a:xfrm>
                  <a:custGeom>
                    <a:avLst/>
                    <a:gdLst>
                      <a:gd name="T0" fmla="*/ 296 w 296"/>
                      <a:gd name="T1" fmla="*/ 172 h 216"/>
                      <a:gd name="T2" fmla="*/ 296 w 296"/>
                      <a:gd name="T3" fmla="*/ 216 h 216"/>
                      <a:gd name="T4" fmla="*/ 0 w 296"/>
                      <a:gd name="T5" fmla="*/ 46 h 216"/>
                      <a:gd name="T6" fmla="*/ 0 w 296"/>
                      <a:gd name="T7" fmla="*/ 0 h 216"/>
                      <a:gd name="T8" fmla="*/ 296 w 296"/>
                      <a:gd name="T9" fmla="*/ 172 h 216"/>
                    </a:gdLst>
                    <a:ahLst/>
                    <a:cxnLst>
                      <a:cxn ang="0">
                        <a:pos x="T0" y="T1"/>
                      </a:cxn>
                      <a:cxn ang="0">
                        <a:pos x="T2" y="T3"/>
                      </a:cxn>
                      <a:cxn ang="0">
                        <a:pos x="T4" y="T5"/>
                      </a:cxn>
                      <a:cxn ang="0">
                        <a:pos x="T6" y="T7"/>
                      </a:cxn>
                      <a:cxn ang="0">
                        <a:pos x="T8" y="T9"/>
                      </a:cxn>
                    </a:cxnLst>
                    <a:rect l="0" t="0" r="r" b="b"/>
                    <a:pathLst>
                      <a:path w="296" h="216">
                        <a:moveTo>
                          <a:pt x="296" y="172"/>
                        </a:moveTo>
                        <a:lnTo>
                          <a:pt x="296" y="216"/>
                        </a:lnTo>
                        <a:lnTo>
                          <a:pt x="0" y="46"/>
                        </a:lnTo>
                        <a:lnTo>
                          <a:pt x="0" y="0"/>
                        </a:lnTo>
                        <a:lnTo>
                          <a:pt x="296" y="172"/>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25" name="Freeform 688"/>
                  <p:cNvSpPr>
                    <a:spLocks/>
                  </p:cNvSpPr>
                  <p:nvPr/>
                </p:nvSpPr>
                <p:spPr bwMode="auto">
                  <a:xfrm>
                    <a:off x="3180" y="1618"/>
                    <a:ext cx="100" cy="72"/>
                  </a:xfrm>
                  <a:custGeom>
                    <a:avLst/>
                    <a:gdLst>
                      <a:gd name="T0" fmla="*/ 0 w 100"/>
                      <a:gd name="T1" fmla="*/ 16 h 72"/>
                      <a:gd name="T2" fmla="*/ 0 w 100"/>
                      <a:gd name="T3" fmla="*/ 0 h 72"/>
                      <a:gd name="T4" fmla="*/ 100 w 100"/>
                      <a:gd name="T5" fmla="*/ 58 h 72"/>
                      <a:gd name="T6" fmla="*/ 100 w 100"/>
                      <a:gd name="T7" fmla="*/ 72 h 72"/>
                      <a:gd name="T8" fmla="*/ 0 w 100"/>
                      <a:gd name="T9" fmla="*/ 16 h 72"/>
                    </a:gdLst>
                    <a:ahLst/>
                    <a:cxnLst>
                      <a:cxn ang="0">
                        <a:pos x="T0" y="T1"/>
                      </a:cxn>
                      <a:cxn ang="0">
                        <a:pos x="T2" y="T3"/>
                      </a:cxn>
                      <a:cxn ang="0">
                        <a:pos x="T4" y="T5"/>
                      </a:cxn>
                      <a:cxn ang="0">
                        <a:pos x="T6" y="T7"/>
                      </a:cxn>
                      <a:cxn ang="0">
                        <a:pos x="T8" y="T9"/>
                      </a:cxn>
                    </a:cxnLst>
                    <a:rect l="0" t="0" r="r" b="b"/>
                    <a:pathLst>
                      <a:path w="100" h="72">
                        <a:moveTo>
                          <a:pt x="0" y="16"/>
                        </a:moveTo>
                        <a:lnTo>
                          <a:pt x="0" y="0"/>
                        </a:lnTo>
                        <a:lnTo>
                          <a:pt x="100" y="58"/>
                        </a:lnTo>
                        <a:lnTo>
                          <a:pt x="100" y="72"/>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26" name="Freeform 689"/>
                  <p:cNvSpPr>
                    <a:spLocks/>
                  </p:cNvSpPr>
                  <p:nvPr/>
                </p:nvSpPr>
                <p:spPr bwMode="auto">
                  <a:xfrm>
                    <a:off x="3180" y="1618"/>
                    <a:ext cx="2" cy="16"/>
                  </a:xfrm>
                  <a:custGeom>
                    <a:avLst/>
                    <a:gdLst>
                      <a:gd name="T0" fmla="*/ 0 w 2"/>
                      <a:gd name="T1" fmla="*/ 16 h 16"/>
                      <a:gd name="T2" fmla="*/ 2 w 2"/>
                      <a:gd name="T3" fmla="*/ 14 h 16"/>
                      <a:gd name="T4" fmla="*/ 2 w 2"/>
                      <a:gd name="T5" fmla="*/ 2 h 16"/>
                      <a:gd name="T6" fmla="*/ 0 w 2"/>
                      <a:gd name="T7" fmla="*/ 0 h 16"/>
                      <a:gd name="T8" fmla="*/ 0 w 2"/>
                      <a:gd name="T9" fmla="*/ 16 h 16"/>
                    </a:gdLst>
                    <a:ahLst/>
                    <a:cxnLst>
                      <a:cxn ang="0">
                        <a:pos x="T0" y="T1"/>
                      </a:cxn>
                      <a:cxn ang="0">
                        <a:pos x="T2" y="T3"/>
                      </a:cxn>
                      <a:cxn ang="0">
                        <a:pos x="T4" y="T5"/>
                      </a:cxn>
                      <a:cxn ang="0">
                        <a:pos x="T6" y="T7"/>
                      </a:cxn>
                      <a:cxn ang="0">
                        <a:pos x="T8" y="T9"/>
                      </a:cxn>
                    </a:cxnLst>
                    <a:rect l="0" t="0" r="r" b="b"/>
                    <a:pathLst>
                      <a:path w="2" h="16">
                        <a:moveTo>
                          <a:pt x="0" y="16"/>
                        </a:moveTo>
                        <a:lnTo>
                          <a:pt x="2" y="14"/>
                        </a:lnTo>
                        <a:lnTo>
                          <a:pt x="2" y="2"/>
                        </a:lnTo>
                        <a:lnTo>
                          <a:pt x="0" y="0"/>
                        </a:lnTo>
                        <a:lnTo>
                          <a:pt x="0" y="16"/>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27" name="Freeform 690"/>
                  <p:cNvSpPr>
                    <a:spLocks/>
                  </p:cNvSpPr>
                  <p:nvPr/>
                </p:nvSpPr>
                <p:spPr bwMode="auto">
                  <a:xfrm>
                    <a:off x="3180" y="1632"/>
                    <a:ext cx="100" cy="58"/>
                  </a:xfrm>
                  <a:custGeom>
                    <a:avLst/>
                    <a:gdLst>
                      <a:gd name="T0" fmla="*/ 100 w 100"/>
                      <a:gd name="T1" fmla="*/ 58 h 58"/>
                      <a:gd name="T2" fmla="*/ 100 w 100"/>
                      <a:gd name="T3" fmla="*/ 56 h 58"/>
                      <a:gd name="T4" fmla="*/ 2 w 100"/>
                      <a:gd name="T5" fmla="*/ 0 h 58"/>
                      <a:gd name="T6" fmla="*/ 0 w 100"/>
                      <a:gd name="T7" fmla="*/ 2 h 58"/>
                      <a:gd name="T8" fmla="*/ 100 w 100"/>
                      <a:gd name="T9" fmla="*/ 58 h 58"/>
                    </a:gdLst>
                    <a:ahLst/>
                    <a:cxnLst>
                      <a:cxn ang="0">
                        <a:pos x="T0" y="T1"/>
                      </a:cxn>
                      <a:cxn ang="0">
                        <a:pos x="T2" y="T3"/>
                      </a:cxn>
                      <a:cxn ang="0">
                        <a:pos x="T4" y="T5"/>
                      </a:cxn>
                      <a:cxn ang="0">
                        <a:pos x="T6" y="T7"/>
                      </a:cxn>
                      <a:cxn ang="0">
                        <a:pos x="T8" y="T9"/>
                      </a:cxn>
                    </a:cxnLst>
                    <a:rect l="0" t="0" r="r" b="b"/>
                    <a:pathLst>
                      <a:path w="100" h="58">
                        <a:moveTo>
                          <a:pt x="100" y="58"/>
                        </a:moveTo>
                        <a:lnTo>
                          <a:pt x="100" y="56"/>
                        </a:lnTo>
                        <a:lnTo>
                          <a:pt x="2" y="0"/>
                        </a:lnTo>
                        <a:lnTo>
                          <a:pt x="0" y="2"/>
                        </a:lnTo>
                        <a:lnTo>
                          <a:pt x="100" y="58"/>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28" name="Freeform 691"/>
                  <p:cNvSpPr>
                    <a:spLocks/>
                  </p:cNvSpPr>
                  <p:nvPr/>
                </p:nvSpPr>
                <p:spPr bwMode="auto">
                  <a:xfrm>
                    <a:off x="3442" y="1770"/>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29" name="Freeform 692"/>
                  <p:cNvSpPr>
                    <a:spLocks/>
                  </p:cNvSpPr>
                  <p:nvPr/>
                </p:nvSpPr>
                <p:spPr bwMode="auto">
                  <a:xfrm>
                    <a:off x="3442" y="1770"/>
                    <a:ext cx="2" cy="32"/>
                  </a:xfrm>
                  <a:custGeom>
                    <a:avLst/>
                    <a:gdLst>
                      <a:gd name="T0" fmla="*/ 0 w 2"/>
                      <a:gd name="T1" fmla="*/ 32 h 32"/>
                      <a:gd name="T2" fmla="*/ 2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30" name="Freeform 693"/>
                  <p:cNvSpPr>
                    <a:spLocks/>
                  </p:cNvSpPr>
                  <p:nvPr/>
                </p:nvSpPr>
                <p:spPr bwMode="auto">
                  <a:xfrm>
                    <a:off x="3442" y="1800"/>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31" name="Freeform 694"/>
                  <p:cNvSpPr>
                    <a:spLocks/>
                  </p:cNvSpPr>
                  <p:nvPr/>
                </p:nvSpPr>
                <p:spPr bwMode="auto">
                  <a:xfrm>
                    <a:off x="3432" y="1764"/>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32" name="Freeform 695"/>
                  <p:cNvSpPr>
                    <a:spLocks/>
                  </p:cNvSpPr>
                  <p:nvPr/>
                </p:nvSpPr>
                <p:spPr bwMode="auto">
                  <a:xfrm>
                    <a:off x="3432" y="1764"/>
                    <a:ext cx="2" cy="32"/>
                  </a:xfrm>
                  <a:custGeom>
                    <a:avLst/>
                    <a:gdLst>
                      <a:gd name="T0" fmla="*/ 0 w 2"/>
                      <a:gd name="T1" fmla="*/ 32 h 32"/>
                      <a:gd name="T2" fmla="*/ 2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33" name="Freeform 696"/>
                  <p:cNvSpPr>
                    <a:spLocks/>
                  </p:cNvSpPr>
                  <p:nvPr/>
                </p:nvSpPr>
                <p:spPr bwMode="auto">
                  <a:xfrm>
                    <a:off x="3432" y="1794"/>
                    <a:ext cx="6" cy="6"/>
                  </a:xfrm>
                  <a:custGeom>
                    <a:avLst/>
                    <a:gdLst>
                      <a:gd name="T0" fmla="*/ 6 w 6"/>
                      <a:gd name="T1" fmla="*/ 6 h 6"/>
                      <a:gd name="T2" fmla="*/ 6 w 6"/>
                      <a:gd name="T3" fmla="*/ 2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2"/>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34" name="Freeform 697"/>
                  <p:cNvSpPr>
                    <a:spLocks/>
                  </p:cNvSpPr>
                  <p:nvPr/>
                </p:nvSpPr>
                <p:spPr bwMode="auto">
                  <a:xfrm>
                    <a:off x="3420" y="1758"/>
                    <a:ext cx="8" cy="34"/>
                  </a:xfrm>
                  <a:custGeom>
                    <a:avLst/>
                    <a:gdLst>
                      <a:gd name="T0" fmla="*/ 0 w 8"/>
                      <a:gd name="T1" fmla="*/ 30 h 34"/>
                      <a:gd name="T2" fmla="*/ 0 w 8"/>
                      <a:gd name="T3" fmla="*/ 0 h 34"/>
                      <a:gd name="T4" fmla="*/ 8 w 8"/>
                      <a:gd name="T5" fmla="*/ 4 h 34"/>
                      <a:gd name="T6" fmla="*/ 8 w 8"/>
                      <a:gd name="T7" fmla="*/ 34 h 34"/>
                      <a:gd name="T8" fmla="*/ 0 w 8"/>
                      <a:gd name="T9" fmla="*/ 30 h 34"/>
                    </a:gdLst>
                    <a:ahLst/>
                    <a:cxnLst>
                      <a:cxn ang="0">
                        <a:pos x="T0" y="T1"/>
                      </a:cxn>
                      <a:cxn ang="0">
                        <a:pos x="T2" y="T3"/>
                      </a:cxn>
                      <a:cxn ang="0">
                        <a:pos x="T4" y="T5"/>
                      </a:cxn>
                      <a:cxn ang="0">
                        <a:pos x="T6" y="T7"/>
                      </a:cxn>
                      <a:cxn ang="0">
                        <a:pos x="T8" y="T9"/>
                      </a:cxn>
                    </a:cxnLst>
                    <a:rect l="0" t="0" r="r" b="b"/>
                    <a:pathLst>
                      <a:path w="8" h="34">
                        <a:moveTo>
                          <a:pt x="0" y="30"/>
                        </a:moveTo>
                        <a:lnTo>
                          <a:pt x="0" y="0"/>
                        </a:lnTo>
                        <a:lnTo>
                          <a:pt x="8" y="4"/>
                        </a:lnTo>
                        <a:lnTo>
                          <a:pt x="8"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35" name="Rectangle 698"/>
                  <p:cNvSpPr>
                    <a:spLocks noChangeArrowheads="1"/>
                  </p:cNvSpPr>
                  <p:nvPr/>
                </p:nvSpPr>
                <p:spPr bwMode="auto">
                  <a:xfrm>
                    <a:off x="3420" y="1758"/>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36" name="Freeform 699"/>
                  <p:cNvSpPr>
                    <a:spLocks/>
                  </p:cNvSpPr>
                  <p:nvPr/>
                </p:nvSpPr>
                <p:spPr bwMode="auto">
                  <a:xfrm>
                    <a:off x="3420" y="1788"/>
                    <a:ext cx="8" cy="4"/>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37" name="Freeform 700"/>
                  <p:cNvSpPr>
                    <a:spLocks/>
                  </p:cNvSpPr>
                  <p:nvPr/>
                </p:nvSpPr>
                <p:spPr bwMode="auto">
                  <a:xfrm>
                    <a:off x="3410" y="1752"/>
                    <a:ext cx="6" cy="34"/>
                  </a:xfrm>
                  <a:custGeom>
                    <a:avLst/>
                    <a:gdLst>
                      <a:gd name="T0" fmla="*/ 0 w 6"/>
                      <a:gd name="T1" fmla="*/ 30 h 34"/>
                      <a:gd name="T2" fmla="*/ 0 w 6"/>
                      <a:gd name="T3" fmla="*/ 0 h 34"/>
                      <a:gd name="T4" fmla="*/ 6 w 6"/>
                      <a:gd name="T5" fmla="*/ 4 h 34"/>
                      <a:gd name="T6" fmla="*/ 6 w 6"/>
                      <a:gd name="T7" fmla="*/ 34 h 34"/>
                      <a:gd name="T8" fmla="*/ 0 w 6"/>
                      <a:gd name="T9" fmla="*/ 30 h 34"/>
                    </a:gdLst>
                    <a:ahLst/>
                    <a:cxnLst>
                      <a:cxn ang="0">
                        <a:pos x="T0" y="T1"/>
                      </a:cxn>
                      <a:cxn ang="0">
                        <a:pos x="T2" y="T3"/>
                      </a:cxn>
                      <a:cxn ang="0">
                        <a:pos x="T4" y="T5"/>
                      </a:cxn>
                      <a:cxn ang="0">
                        <a:pos x="T6" y="T7"/>
                      </a:cxn>
                      <a:cxn ang="0">
                        <a:pos x="T8" y="T9"/>
                      </a:cxn>
                    </a:cxnLst>
                    <a:rect l="0" t="0" r="r" b="b"/>
                    <a:pathLst>
                      <a:path w="6" h="34">
                        <a:moveTo>
                          <a:pt x="0" y="30"/>
                        </a:moveTo>
                        <a:lnTo>
                          <a:pt x="0" y="0"/>
                        </a:lnTo>
                        <a:lnTo>
                          <a:pt x="6" y="4"/>
                        </a:lnTo>
                        <a:lnTo>
                          <a:pt x="6"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38" name="Rectangle 701"/>
                  <p:cNvSpPr>
                    <a:spLocks noChangeArrowheads="1"/>
                  </p:cNvSpPr>
                  <p:nvPr/>
                </p:nvSpPr>
                <p:spPr bwMode="auto">
                  <a:xfrm>
                    <a:off x="3410" y="1752"/>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39" name="Freeform 702"/>
                  <p:cNvSpPr>
                    <a:spLocks/>
                  </p:cNvSpPr>
                  <p:nvPr/>
                </p:nvSpPr>
                <p:spPr bwMode="auto">
                  <a:xfrm>
                    <a:off x="3410" y="1782"/>
                    <a:ext cx="6" cy="4"/>
                  </a:xfrm>
                  <a:custGeom>
                    <a:avLst/>
                    <a:gdLst>
                      <a:gd name="T0" fmla="*/ 6 w 6"/>
                      <a:gd name="T1" fmla="*/ 4 h 4"/>
                      <a:gd name="T2" fmla="*/ 6 w 6"/>
                      <a:gd name="T3" fmla="*/ 2 h 4"/>
                      <a:gd name="T4" fmla="*/ 2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2"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40" name="Freeform 703"/>
                  <p:cNvSpPr>
                    <a:spLocks/>
                  </p:cNvSpPr>
                  <p:nvPr/>
                </p:nvSpPr>
                <p:spPr bwMode="auto">
                  <a:xfrm>
                    <a:off x="3400" y="1744"/>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41" name="Freeform 704"/>
                  <p:cNvSpPr>
                    <a:spLocks/>
                  </p:cNvSpPr>
                  <p:nvPr/>
                </p:nvSpPr>
                <p:spPr bwMode="auto">
                  <a:xfrm>
                    <a:off x="3400" y="1744"/>
                    <a:ext cx="2" cy="32"/>
                  </a:xfrm>
                  <a:custGeom>
                    <a:avLst/>
                    <a:gdLst>
                      <a:gd name="T0" fmla="*/ 0 w 2"/>
                      <a:gd name="T1" fmla="*/ 32 h 32"/>
                      <a:gd name="T2" fmla="*/ 0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0"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42" name="Freeform 705"/>
                  <p:cNvSpPr>
                    <a:spLocks/>
                  </p:cNvSpPr>
                  <p:nvPr/>
                </p:nvSpPr>
                <p:spPr bwMode="auto">
                  <a:xfrm>
                    <a:off x="3400" y="1776"/>
                    <a:ext cx="6" cy="4"/>
                  </a:xfrm>
                  <a:custGeom>
                    <a:avLst/>
                    <a:gdLst>
                      <a:gd name="T0" fmla="*/ 6 w 6"/>
                      <a:gd name="T1" fmla="*/ 4 h 4"/>
                      <a:gd name="T2" fmla="*/ 6 w 6"/>
                      <a:gd name="T3" fmla="*/ 2 h 4"/>
                      <a:gd name="T4" fmla="*/ 0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0"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43" name="Freeform 706"/>
                  <p:cNvSpPr>
                    <a:spLocks/>
                  </p:cNvSpPr>
                  <p:nvPr/>
                </p:nvSpPr>
                <p:spPr bwMode="auto">
                  <a:xfrm>
                    <a:off x="3388" y="1738"/>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44" name="Freeform 707"/>
                  <p:cNvSpPr>
                    <a:spLocks/>
                  </p:cNvSpPr>
                  <p:nvPr/>
                </p:nvSpPr>
                <p:spPr bwMode="auto">
                  <a:xfrm>
                    <a:off x="3388" y="1738"/>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45" name="Freeform 708"/>
                  <p:cNvSpPr>
                    <a:spLocks/>
                  </p:cNvSpPr>
                  <p:nvPr/>
                </p:nvSpPr>
                <p:spPr bwMode="auto">
                  <a:xfrm>
                    <a:off x="3388" y="1768"/>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46" name="Freeform 709"/>
                  <p:cNvSpPr>
                    <a:spLocks/>
                  </p:cNvSpPr>
                  <p:nvPr/>
                </p:nvSpPr>
                <p:spPr bwMode="auto">
                  <a:xfrm>
                    <a:off x="3378" y="1732"/>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47" name="Freeform 710"/>
                  <p:cNvSpPr>
                    <a:spLocks/>
                  </p:cNvSpPr>
                  <p:nvPr/>
                </p:nvSpPr>
                <p:spPr bwMode="auto">
                  <a:xfrm>
                    <a:off x="3378" y="1732"/>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48" name="Freeform 711"/>
                  <p:cNvSpPr>
                    <a:spLocks/>
                  </p:cNvSpPr>
                  <p:nvPr/>
                </p:nvSpPr>
                <p:spPr bwMode="auto">
                  <a:xfrm>
                    <a:off x="3378" y="1762"/>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49" name="Freeform 712"/>
                  <p:cNvSpPr>
                    <a:spLocks/>
                  </p:cNvSpPr>
                  <p:nvPr/>
                </p:nvSpPr>
                <p:spPr bwMode="auto">
                  <a:xfrm>
                    <a:off x="3366" y="1726"/>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50" name="Freeform 713"/>
                  <p:cNvSpPr>
                    <a:spLocks/>
                  </p:cNvSpPr>
                  <p:nvPr/>
                </p:nvSpPr>
                <p:spPr bwMode="auto">
                  <a:xfrm>
                    <a:off x="3366" y="1726"/>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51" name="Freeform 714"/>
                  <p:cNvSpPr>
                    <a:spLocks/>
                  </p:cNvSpPr>
                  <p:nvPr/>
                </p:nvSpPr>
                <p:spPr bwMode="auto">
                  <a:xfrm>
                    <a:off x="3366" y="1756"/>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52" name="Freeform 715"/>
                  <p:cNvSpPr>
                    <a:spLocks/>
                  </p:cNvSpPr>
                  <p:nvPr/>
                </p:nvSpPr>
                <p:spPr bwMode="auto">
                  <a:xfrm>
                    <a:off x="3356" y="1720"/>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53" name="Freeform 716"/>
                  <p:cNvSpPr>
                    <a:spLocks/>
                  </p:cNvSpPr>
                  <p:nvPr/>
                </p:nvSpPr>
                <p:spPr bwMode="auto">
                  <a:xfrm>
                    <a:off x="3356" y="1720"/>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54" name="Freeform 717"/>
                  <p:cNvSpPr>
                    <a:spLocks/>
                  </p:cNvSpPr>
                  <p:nvPr/>
                </p:nvSpPr>
                <p:spPr bwMode="auto">
                  <a:xfrm>
                    <a:off x="3356" y="1750"/>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55" name="Freeform 718"/>
                  <p:cNvSpPr>
                    <a:spLocks/>
                  </p:cNvSpPr>
                  <p:nvPr/>
                </p:nvSpPr>
                <p:spPr bwMode="auto">
                  <a:xfrm>
                    <a:off x="3346" y="1714"/>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56" name="Freeform 719"/>
                  <p:cNvSpPr>
                    <a:spLocks/>
                  </p:cNvSpPr>
                  <p:nvPr/>
                </p:nvSpPr>
                <p:spPr bwMode="auto">
                  <a:xfrm>
                    <a:off x="3346" y="1714"/>
                    <a:ext cx="2" cy="32"/>
                  </a:xfrm>
                  <a:custGeom>
                    <a:avLst/>
                    <a:gdLst>
                      <a:gd name="T0" fmla="*/ 0 w 2"/>
                      <a:gd name="T1" fmla="*/ 32 h 32"/>
                      <a:gd name="T2" fmla="*/ 2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57" name="Freeform 720"/>
                  <p:cNvSpPr>
                    <a:spLocks/>
                  </p:cNvSpPr>
                  <p:nvPr/>
                </p:nvSpPr>
                <p:spPr bwMode="auto">
                  <a:xfrm>
                    <a:off x="3346" y="1744"/>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58" name="Freeform 721"/>
                  <p:cNvSpPr>
                    <a:spLocks/>
                  </p:cNvSpPr>
                  <p:nvPr/>
                </p:nvSpPr>
                <p:spPr bwMode="auto">
                  <a:xfrm>
                    <a:off x="3334" y="1708"/>
                    <a:ext cx="8" cy="36"/>
                  </a:xfrm>
                  <a:custGeom>
                    <a:avLst/>
                    <a:gdLst>
                      <a:gd name="T0" fmla="*/ 0 w 8"/>
                      <a:gd name="T1" fmla="*/ 30 h 36"/>
                      <a:gd name="T2" fmla="*/ 0 w 8"/>
                      <a:gd name="T3" fmla="*/ 0 h 36"/>
                      <a:gd name="T4" fmla="*/ 8 w 8"/>
                      <a:gd name="T5" fmla="*/ 4 h 36"/>
                      <a:gd name="T6" fmla="*/ 8 w 8"/>
                      <a:gd name="T7" fmla="*/ 36 h 36"/>
                      <a:gd name="T8" fmla="*/ 0 w 8"/>
                      <a:gd name="T9" fmla="*/ 30 h 36"/>
                    </a:gdLst>
                    <a:ahLst/>
                    <a:cxnLst>
                      <a:cxn ang="0">
                        <a:pos x="T0" y="T1"/>
                      </a:cxn>
                      <a:cxn ang="0">
                        <a:pos x="T2" y="T3"/>
                      </a:cxn>
                      <a:cxn ang="0">
                        <a:pos x="T4" y="T5"/>
                      </a:cxn>
                      <a:cxn ang="0">
                        <a:pos x="T6" y="T7"/>
                      </a:cxn>
                      <a:cxn ang="0">
                        <a:pos x="T8" y="T9"/>
                      </a:cxn>
                    </a:cxnLst>
                    <a:rect l="0" t="0" r="r" b="b"/>
                    <a:pathLst>
                      <a:path w="8" h="36">
                        <a:moveTo>
                          <a:pt x="0" y="30"/>
                        </a:moveTo>
                        <a:lnTo>
                          <a:pt x="0" y="0"/>
                        </a:lnTo>
                        <a:lnTo>
                          <a:pt x="8" y="4"/>
                        </a:lnTo>
                        <a:lnTo>
                          <a:pt x="8" y="36"/>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59" name="Rectangle 722"/>
                  <p:cNvSpPr>
                    <a:spLocks noChangeArrowheads="1"/>
                  </p:cNvSpPr>
                  <p:nvPr/>
                </p:nvSpPr>
                <p:spPr bwMode="auto">
                  <a:xfrm>
                    <a:off x="3334" y="1708"/>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60" name="Freeform 723"/>
                  <p:cNvSpPr>
                    <a:spLocks/>
                  </p:cNvSpPr>
                  <p:nvPr/>
                </p:nvSpPr>
                <p:spPr bwMode="auto">
                  <a:xfrm>
                    <a:off x="3334" y="1738"/>
                    <a:ext cx="8" cy="6"/>
                  </a:xfrm>
                  <a:custGeom>
                    <a:avLst/>
                    <a:gdLst>
                      <a:gd name="T0" fmla="*/ 8 w 8"/>
                      <a:gd name="T1" fmla="*/ 6 h 6"/>
                      <a:gd name="T2" fmla="*/ 8 w 8"/>
                      <a:gd name="T3" fmla="*/ 2 h 6"/>
                      <a:gd name="T4" fmla="*/ 2 w 8"/>
                      <a:gd name="T5" fmla="*/ 0 h 6"/>
                      <a:gd name="T6" fmla="*/ 0 w 8"/>
                      <a:gd name="T7" fmla="*/ 0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2"/>
                        </a:lnTo>
                        <a:lnTo>
                          <a:pt x="2" y="0"/>
                        </a:lnTo>
                        <a:lnTo>
                          <a:pt x="0" y="0"/>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61" name="Freeform 724"/>
                  <p:cNvSpPr>
                    <a:spLocks/>
                  </p:cNvSpPr>
                  <p:nvPr/>
                </p:nvSpPr>
                <p:spPr bwMode="auto">
                  <a:xfrm>
                    <a:off x="3324" y="1702"/>
                    <a:ext cx="6" cy="34"/>
                  </a:xfrm>
                  <a:custGeom>
                    <a:avLst/>
                    <a:gdLst>
                      <a:gd name="T0" fmla="*/ 0 w 6"/>
                      <a:gd name="T1" fmla="*/ 30 h 34"/>
                      <a:gd name="T2" fmla="*/ 0 w 6"/>
                      <a:gd name="T3" fmla="*/ 0 h 34"/>
                      <a:gd name="T4" fmla="*/ 6 w 6"/>
                      <a:gd name="T5" fmla="*/ 4 h 34"/>
                      <a:gd name="T6" fmla="*/ 6 w 6"/>
                      <a:gd name="T7" fmla="*/ 34 h 34"/>
                      <a:gd name="T8" fmla="*/ 0 w 6"/>
                      <a:gd name="T9" fmla="*/ 30 h 34"/>
                    </a:gdLst>
                    <a:ahLst/>
                    <a:cxnLst>
                      <a:cxn ang="0">
                        <a:pos x="T0" y="T1"/>
                      </a:cxn>
                      <a:cxn ang="0">
                        <a:pos x="T2" y="T3"/>
                      </a:cxn>
                      <a:cxn ang="0">
                        <a:pos x="T4" y="T5"/>
                      </a:cxn>
                      <a:cxn ang="0">
                        <a:pos x="T6" y="T7"/>
                      </a:cxn>
                      <a:cxn ang="0">
                        <a:pos x="T8" y="T9"/>
                      </a:cxn>
                    </a:cxnLst>
                    <a:rect l="0" t="0" r="r" b="b"/>
                    <a:pathLst>
                      <a:path w="6" h="34">
                        <a:moveTo>
                          <a:pt x="0" y="30"/>
                        </a:moveTo>
                        <a:lnTo>
                          <a:pt x="0" y="0"/>
                        </a:lnTo>
                        <a:lnTo>
                          <a:pt x="6" y="4"/>
                        </a:lnTo>
                        <a:lnTo>
                          <a:pt x="6"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62" name="Rectangle 725"/>
                  <p:cNvSpPr>
                    <a:spLocks noChangeArrowheads="1"/>
                  </p:cNvSpPr>
                  <p:nvPr/>
                </p:nvSpPr>
                <p:spPr bwMode="auto">
                  <a:xfrm>
                    <a:off x="3324" y="1702"/>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63" name="Freeform 726"/>
                  <p:cNvSpPr>
                    <a:spLocks/>
                  </p:cNvSpPr>
                  <p:nvPr/>
                </p:nvSpPr>
                <p:spPr bwMode="auto">
                  <a:xfrm>
                    <a:off x="3324" y="1732"/>
                    <a:ext cx="6" cy="4"/>
                  </a:xfrm>
                  <a:custGeom>
                    <a:avLst/>
                    <a:gdLst>
                      <a:gd name="T0" fmla="*/ 6 w 6"/>
                      <a:gd name="T1" fmla="*/ 4 h 4"/>
                      <a:gd name="T2" fmla="*/ 6 w 6"/>
                      <a:gd name="T3" fmla="*/ 2 h 4"/>
                      <a:gd name="T4" fmla="*/ 2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2"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64" name="Freeform 727"/>
                  <p:cNvSpPr>
                    <a:spLocks/>
                  </p:cNvSpPr>
                  <p:nvPr/>
                </p:nvSpPr>
                <p:spPr bwMode="auto">
                  <a:xfrm>
                    <a:off x="3162" y="1604"/>
                    <a:ext cx="16" cy="22"/>
                  </a:xfrm>
                  <a:custGeom>
                    <a:avLst/>
                    <a:gdLst>
                      <a:gd name="T0" fmla="*/ 16 w 16"/>
                      <a:gd name="T1" fmla="*/ 10 h 22"/>
                      <a:gd name="T2" fmla="*/ 16 w 16"/>
                      <a:gd name="T3" fmla="*/ 22 h 22"/>
                      <a:gd name="T4" fmla="*/ 0 w 16"/>
                      <a:gd name="T5" fmla="*/ 12 h 22"/>
                      <a:gd name="T6" fmla="*/ 0 w 16"/>
                      <a:gd name="T7" fmla="*/ 0 h 22"/>
                      <a:gd name="T8" fmla="*/ 16 w 16"/>
                      <a:gd name="T9" fmla="*/ 10 h 22"/>
                    </a:gdLst>
                    <a:ahLst/>
                    <a:cxnLst>
                      <a:cxn ang="0">
                        <a:pos x="T0" y="T1"/>
                      </a:cxn>
                      <a:cxn ang="0">
                        <a:pos x="T2" y="T3"/>
                      </a:cxn>
                      <a:cxn ang="0">
                        <a:pos x="T4" y="T5"/>
                      </a:cxn>
                      <a:cxn ang="0">
                        <a:pos x="T6" y="T7"/>
                      </a:cxn>
                      <a:cxn ang="0">
                        <a:pos x="T8" y="T9"/>
                      </a:cxn>
                    </a:cxnLst>
                    <a:rect l="0" t="0" r="r" b="b"/>
                    <a:pathLst>
                      <a:path w="16" h="22">
                        <a:moveTo>
                          <a:pt x="16" y="10"/>
                        </a:moveTo>
                        <a:lnTo>
                          <a:pt x="16" y="22"/>
                        </a:lnTo>
                        <a:lnTo>
                          <a:pt x="0" y="12"/>
                        </a:lnTo>
                        <a:lnTo>
                          <a:pt x="0" y="0"/>
                        </a:lnTo>
                        <a:lnTo>
                          <a:pt x="16"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65" name="Freeform 728"/>
                  <p:cNvSpPr>
                    <a:spLocks/>
                  </p:cNvSpPr>
                  <p:nvPr/>
                </p:nvSpPr>
                <p:spPr bwMode="auto">
                  <a:xfrm>
                    <a:off x="3176" y="1614"/>
                    <a:ext cx="2" cy="10"/>
                  </a:xfrm>
                  <a:custGeom>
                    <a:avLst/>
                    <a:gdLst>
                      <a:gd name="T0" fmla="*/ 0 w 2"/>
                      <a:gd name="T1" fmla="*/ 2 h 10"/>
                      <a:gd name="T2" fmla="*/ 2 w 2"/>
                      <a:gd name="T3" fmla="*/ 0 h 10"/>
                      <a:gd name="T4" fmla="*/ 2 w 2"/>
                      <a:gd name="T5" fmla="*/ 10 h 10"/>
                      <a:gd name="T6" fmla="*/ 0 w 2"/>
                      <a:gd name="T7" fmla="*/ 10 h 10"/>
                      <a:gd name="T8" fmla="*/ 0 w 2"/>
                      <a:gd name="T9" fmla="*/ 2 h 10"/>
                    </a:gdLst>
                    <a:ahLst/>
                    <a:cxnLst>
                      <a:cxn ang="0">
                        <a:pos x="T0" y="T1"/>
                      </a:cxn>
                      <a:cxn ang="0">
                        <a:pos x="T2" y="T3"/>
                      </a:cxn>
                      <a:cxn ang="0">
                        <a:pos x="T4" y="T5"/>
                      </a:cxn>
                      <a:cxn ang="0">
                        <a:pos x="T6" y="T7"/>
                      </a:cxn>
                      <a:cxn ang="0">
                        <a:pos x="T8" y="T9"/>
                      </a:cxn>
                    </a:cxnLst>
                    <a:rect l="0" t="0" r="r" b="b"/>
                    <a:pathLst>
                      <a:path w="2" h="10">
                        <a:moveTo>
                          <a:pt x="0" y="2"/>
                        </a:moveTo>
                        <a:lnTo>
                          <a:pt x="2" y="0"/>
                        </a:lnTo>
                        <a:lnTo>
                          <a:pt x="2" y="10"/>
                        </a:lnTo>
                        <a:lnTo>
                          <a:pt x="0" y="10"/>
                        </a:lnTo>
                        <a:lnTo>
                          <a:pt x="0" y="2"/>
                        </a:lnTo>
                        <a:close/>
                      </a:path>
                    </a:pathLst>
                  </a:custGeom>
                  <a:solidFill>
                    <a:srgbClr val="725A1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66" name="Freeform 729"/>
                  <p:cNvSpPr>
                    <a:spLocks/>
                  </p:cNvSpPr>
                  <p:nvPr/>
                </p:nvSpPr>
                <p:spPr bwMode="auto">
                  <a:xfrm>
                    <a:off x="3160" y="1604"/>
                    <a:ext cx="18" cy="12"/>
                  </a:xfrm>
                  <a:custGeom>
                    <a:avLst/>
                    <a:gdLst>
                      <a:gd name="T0" fmla="*/ 0 w 18"/>
                      <a:gd name="T1" fmla="*/ 2 h 12"/>
                      <a:gd name="T2" fmla="*/ 2 w 18"/>
                      <a:gd name="T3" fmla="*/ 0 h 12"/>
                      <a:gd name="T4" fmla="*/ 18 w 18"/>
                      <a:gd name="T5" fmla="*/ 10 h 12"/>
                      <a:gd name="T6" fmla="*/ 16 w 18"/>
                      <a:gd name="T7" fmla="*/ 12 h 12"/>
                      <a:gd name="T8" fmla="*/ 0 w 18"/>
                      <a:gd name="T9" fmla="*/ 2 h 12"/>
                    </a:gdLst>
                    <a:ahLst/>
                    <a:cxnLst>
                      <a:cxn ang="0">
                        <a:pos x="T0" y="T1"/>
                      </a:cxn>
                      <a:cxn ang="0">
                        <a:pos x="T2" y="T3"/>
                      </a:cxn>
                      <a:cxn ang="0">
                        <a:pos x="T4" y="T5"/>
                      </a:cxn>
                      <a:cxn ang="0">
                        <a:pos x="T6" y="T7"/>
                      </a:cxn>
                      <a:cxn ang="0">
                        <a:pos x="T8" y="T9"/>
                      </a:cxn>
                    </a:cxnLst>
                    <a:rect l="0" t="0" r="r" b="b"/>
                    <a:pathLst>
                      <a:path w="18" h="12">
                        <a:moveTo>
                          <a:pt x="0" y="2"/>
                        </a:moveTo>
                        <a:lnTo>
                          <a:pt x="2" y="0"/>
                        </a:lnTo>
                        <a:lnTo>
                          <a:pt x="18" y="10"/>
                        </a:lnTo>
                        <a:lnTo>
                          <a:pt x="16" y="12"/>
                        </a:lnTo>
                        <a:lnTo>
                          <a:pt x="0" y="2"/>
                        </a:lnTo>
                        <a:close/>
                      </a:path>
                    </a:pathLst>
                  </a:custGeom>
                  <a:solidFill>
                    <a:srgbClr val="E1B1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67" name="Freeform 730"/>
                  <p:cNvSpPr>
                    <a:spLocks/>
                  </p:cNvSpPr>
                  <p:nvPr/>
                </p:nvSpPr>
                <p:spPr bwMode="auto">
                  <a:xfrm>
                    <a:off x="3160" y="1606"/>
                    <a:ext cx="16" cy="18"/>
                  </a:xfrm>
                  <a:custGeom>
                    <a:avLst/>
                    <a:gdLst>
                      <a:gd name="T0" fmla="*/ 16 w 16"/>
                      <a:gd name="T1" fmla="*/ 10 h 18"/>
                      <a:gd name="T2" fmla="*/ 16 w 16"/>
                      <a:gd name="T3" fmla="*/ 18 h 18"/>
                      <a:gd name="T4" fmla="*/ 0 w 16"/>
                      <a:gd name="T5" fmla="*/ 10 h 18"/>
                      <a:gd name="T6" fmla="*/ 0 w 16"/>
                      <a:gd name="T7" fmla="*/ 0 h 18"/>
                      <a:gd name="T8" fmla="*/ 16 w 16"/>
                      <a:gd name="T9" fmla="*/ 10 h 18"/>
                    </a:gdLst>
                    <a:ahLst/>
                    <a:cxnLst>
                      <a:cxn ang="0">
                        <a:pos x="T0" y="T1"/>
                      </a:cxn>
                      <a:cxn ang="0">
                        <a:pos x="T2" y="T3"/>
                      </a:cxn>
                      <a:cxn ang="0">
                        <a:pos x="T4" y="T5"/>
                      </a:cxn>
                      <a:cxn ang="0">
                        <a:pos x="T6" y="T7"/>
                      </a:cxn>
                      <a:cxn ang="0">
                        <a:pos x="T8" y="T9"/>
                      </a:cxn>
                    </a:cxnLst>
                    <a:rect l="0" t="0" r="r" b="b"/>
                    <a:pathLst>
                      <a:path w="16" h="18">
                        <a:moveTo>
                          <a:pt x="16" y="10"/>
                        </a:moveTo>
                        <a:lnTo>
                          <a:pt x="16" y="18"/>
                        </a:lnTo>
                        <a:lnTo>
                          <a:pt x="0" y="10"/>
                        </a:lnTo>
                        <a:lnTo>
                          <a:pt x="0" y="0"/>
                        </a:lnTo>
                        <a:lnTo>
                          <a:pt x="16" y="10"/>
                        </a:lnTo>
                        <a:close/>
                      </a:path>
                    </a:pathLst>
                  </a:custGeom>
                  <a:solidFill>
                    <a:srgbClr val="E1B1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68" name="Freeform 731"/>
                  <p:cNvSpPr>
                    <a:spLocks/>
                  </p:cNvSpPr>
                  <p:nvPr/>
                </p:nvSpPr>
                <p:spPr bwMode="auto">
                  <a:xfrm>
                    <a:off x="3456" y="1510"/>
                    <a:ext cx="340" cy="242"/>
                  </a:xfrm>
                  <a:custGeom>
                    <a:avLst/>
                    <a:gdLst>
                      <a:gd name="T0" fmla="*/ 0 w 340"/>
                      <a:gd name="T1" fmla="*/ 198 h 242"/>
                      <a:gd name="T2" fmla="*/ 340 w 340"/>
                      <a:gd name="T3" fmla="*/ 0 h 242"/>
                      <a:gd name="T4" fmla="*/ 340 w 340"/>
                      <a:gd name="T5" fmla="*/ 46 h 242"/>
                      <a:gd name="T6" fmla="*/ 0 w 340"/>
                      <a:gd name="T7" fmla="*/ 242 h 242"/>
                      <a:gd name="T8" fmla="*/ 0 w 340"/>
                      <a:gd name="T9" fmla="*/ 198 h 242"/>
                    </a:gdLst>
                    <a:ahLst/>
                    <a:cxnLst>
                      <a:cxn ang="0">
                        <a:pos x="T0" y="T1"/>
                      </a:cxn>
                      <a:cxn ang="0">
                        <a:pos x="T2" y="T3"/>
                      </a:cxn>
                      <a:cxn ang="0">
                        <a:pos x="T4" y="T5"/>
                      </a:cxn>
                      <a:cxn ang="0">
                        <a:pos x="T6" y="T7"/>
                      </a:cxn>
                      <a:cxn ang="0">
                        <a:pos x="T8" y="T9"/>
                      </a:cxn>
                    </a:cxnLst>
                    <a:rect l="0" t="0" r="r" b="b"/>
                    <a:pathLst>
                      <a:path w="340" h="242">
                        <a:moveTo>
                          <a:pt x="0" y="198"/>
                        </a:moveTo>
                        <a:lnTo>
                          <a:pt x="340" y="0"/>
                        </a:lnTo>
                        <a:lnTo>
                          <a:pt x="340" y="46"/>
                        </a:lnTo>
                        <a:lnTo>
                          <a:pt x="0" y="242"/>
                        </a:lnTo>
                        <a:lnTo>
                          <a:pt x="0" y="1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69" name="Freeform 732"/>
                  <p:cNvSpPr>
                    <a:spLocks/>
                  </p:cNvSpPr>
                  <p:nvPr/>
                </p:nvSpPr>
                <p:spPr bwMode="auto">
                  <a:xfrm>
                    <a:off x="3160" y="1338"/>
                    <a:ext cx="636" cy="370"/>
                  </a:xfrm>
                  <a:custGeom>
                    <a:avLst/>
                    <a:gdLst>
                      <a:gd name="T0" fmla="*/ 0 w 636"/>
                      <a:gd name="T1" fmla="*/ 198 h 370"/>
                      <a:gd name="T2" fmla="*/ 338 w 636"/>
                      <a:gd name="T3" fmla="*/ 0 h 370"/>
                      <a:gd name="T4" fmla="*/ 636 w 636"/>
                      <a:gd name="T5" fmla="*/ 172 h 370"/>
                      <a:gd name="T6" fmla="*/ 296 w 636"/>
                      <a:gd name="T7" fmla="*/ 370 h 370"/>
                      <a:gd name="T8" fmla="*/ 0 w 636"/>
                      <a:gd name="T9" fmla="*/ 198 h 370"/>
                    </a:gdLst>
                    <a:ahLst/>
                    <a:cxnLst>
                      <a:cxn ang="0">
                        <a:pos x="T0" y="T1"/>
                      </a:cxn>
                      <a:cxn ang="0">
                        <a:pos x="T2" y="T3"/>
                      </a:cxn>
                      <a:cxn ang="0">
                        <a:pos x="T4" y="T5"/>
                      </a:cxn>
                      <a:cxn ang="0">
                        <a:pos x="T6" y="T7"/>
                      </a:cxn>
                      <a:cxn ang="0">
                        <a:pos x="T8" y="T9"/>
                      </a:cxn>
                    </a:cxnLst>
                    <a:rect l="0" t="0" r="r" b="b"/>
                    <a:pathLst>
                      <a:path w="636" h="370">
                        <a:moveTo>
                          <a:pt x="0" y="198"/>
                        </a:moveTo>
                        <a:lnTo>
                          <a:pt x="338" y="0"/>
                        </a:lnTo>
                        <a:lnTo>
                          <a:pt x="636" y="172"/>
                        </a:lnTo>
                        <a:lnTo>
                          <a:pt x="296" y="370"/>
                        </a:lnTo>
                        <a:lnTo>
                          <a:pt x="0" y="198"/>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70" name="Freeform 733"/>
                  <p:cNvSpPr>
                    <a:spLocks/>
                  </p:cNvSpPr>
                  <p:nvPr/>
                </p:nvSpPr>
                <p:spPr bwMode="auto">
                  <a:xfrm>
                    <a:off x="3160" y="1536"/>
                    <a:ext cx="296" cy="216"/>
                  </a:xfrm>
                  <a:custGeom>
                    <a:avLst/>
                    <a:gdLst>
                      <a:gd name="T0" fmla="*/ 296 w 296"/>
                      <a:gd name="T1" fmla="*/ 172 h 216"/>
                      <a:gd name="T2" fmla="*/ 296 w 296"/>
                      <a:gd name="T3" fmla="*/ 216 h 216"/>
                      <a:gd name="T4" fmla="*/ 0 w 296"/>
                      <a:gd name="T5" fmla="*/ 44 h 216"/>
                      <a:gd name="T6" fmla="*/ 0 w 296"/>
                      <a:gd name="T7" fmla="*/ 0 h 216"/>
                      <a:gd name="T8" fmla="*/ 296 w 296"/>
                      <a:gd name="T9" fmla="*/ 172 h 216"/>
                    </a:gdLst>
                    <a:ahLst/>
                    <a:cxnLst>
                      <a:cxn ang="0">
                        <a:pos x="T0" y="T1"/>
                      </a:cxn>
                      <a:cxn ang="0">
                        <a:pos x="T2" y="T3"/>
                      </a:cxn>
                      <a:cxn ang="0">
                        <a:pos x="T4" y="T5"/>
                      </a:cxn>
                      <a:cxn ang="0">
                        <a:pos x="T6" y="T7"/>
                      </a:cxn>
                      <a:cxn ang="0">
                        <a:pos x="T8" y="T9"/>
                      </a:cxn>
                    </a:cxnLst>
                    <a:rect l="0" t="0" r="r" b="b"/>
                    <a:pathLst>
                      <a:path w="296" h="216">
                        <a:moveTo>
                          <a:pt x="296" y="172"/>
                        </a:moveTo>
                        <a:lnTo>
                          <a:pt x="296" y="216"/>
                        </a:lnTo>
                        <a:lnTo>
                          <a:pt x="0" y="44"/>
                        </a:lnTo>
                        <a:lnTo>
                          <a:pt x="0" y="0"/>
                        </a:lnTo>
                        <a:lnTo>
                          <a:pt x="296" y="172"/>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71" name="Freeform 734"/>
                  <p:cNvSpPr>
                    <a:spLocks/>
                  </p:cNvSpPr>
                  <p:nvPr/>
                </p:nvSpPr>
                <p:spPr bwMode="auto">
                  <a:xfrm>
                    <a:off x="3180" y="1556"/>
                    <a:ext cx="100" cy="72"/>
                  </a:xfrm>
                  <a:custGeom>
                    <a:avLst/>
                    <a:gdLst>
                      <a:gd name="T0" fmla="*/ 0 w 100"/>
                      <a:gd name="T1" fmla="*/ 14 h 72"/>
                      <a:gd name="T2" fmla="*/ 0 w 100"/>
                      <a:gd name="T3" fmla="*/ 0 h 72"/>
                      <a:gd name="T4" fmla="*/ 100 w 100"/>
                      <a:gd name="T5" fmla="*/ 56 h 72"/>
                      <a:gd name="T6" fmla="*/ 100 w 100"/>
                      <a:gd name="T7" fmla="*/ 72 h 72"/>
                      <a:gd name="T8" fmla="*/ 0 w 100"/>
                      <a:gd name="T9" fmla="*/ 14 h 72"/>
                    </a:gdLst>
                    <a:ahLst/>
                    <a:cxnLst>
                      <a:cxn ang="0">
                        <a:pos x="T0" y="T1"/>
                      </a:cxn>
                      <a:cxn ang="0">
                        <a:pos x="T2" y="T3"/>
                      </a:cxn>
                      <a:cxn ang="0">
                        <a:pos x="T4" y="T5"/>
                      </a:cxn>
                      <a:cxn ang="0">
                        <a:pos x="T6" y="T7"/>
                      </a:cxn>
                      <a:cxn ang="0">
                        <a:pos x="T8" y="T9"/>
                      </a:cxn>
                    </a:cxnLst>
                    <a:rect l="0" t="0" r="r" b="b"/>
                    <a:pathLst>
                      <a:path w="100" h="72">
                        <a:moveTo>
                          <a:pt x="0" y="14"/>
                        </a:moveTo>
                        <a:lnTo>
                          <a:pt x="0" y="0"/>
                        </a:lnTo>
                        <a:lnTo>
                          <a:pt x="100" y="56"/>
                        </a:lnTo>
                        <a:lnTo>
                          <a:pt x="100" y="72"/>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72" name="Rectangle 735"/>
                  <p:cNvSpPr>
                    <a:spLocks noChangeArrowheads="1"/>
                  </p:cNvSpPr>
                  <p:nvPr/>
                </p:nvSpPr>
                <p:spPr bwMode="auto">
                  <a:xfrm>
                    <a:off x="3180" y="1556"/>
                    <a:ext cx="2" cy="1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73" name="Freeform 736"/>
                  <p:cNvSpPr>
                    <a:spLocks/>
                  </p:cNvSpPr>
                  <p:nvPr/>
                </p:nvSpPr>
                <p:spPr bwMode="auto">
                  <a:xfrm>
                    <a:off x="3180" y="1570"/>
                    <a:ext cx="100" cy="58"/>
                  </a:xfrm>
                  <a:custGeom>
                    <a:avLst/>
                    <a:gdLst>
                      <a:gd name="T0" fmla="*/ 100 w 100"/>
                      <a:gd name="T1" fmla="*/ 58 h 58"/>
                      <a:gd name="T2" fmla="*/ 100 w 100"/>
                      <a:gd name="T3" fmla="*/ 56 h 58"/>
                      <a:gd name="T4" fmla="*/ 2 w 100"/>
                      <a:gd name="T5" fmla="*/ 0 h 58"/>
                      <a:gd name="T6" fmla="*/ 0 w 100"/>
                      <a:gd name="T7" fmla="*/ 0 h 58"/>
                      <a:gd name="T8" fmla="*/ 100 w 100"/>
                      <a:gd name="T9" fmla="*/ 58 h 58"/>
                    </a:gdLst>
                    <a:ahLst/>
                    <a:cxnLst>
                      <a:cxn ang="0">
                        <a:pos x="T0" y="T1"/>
                      </a:cxn>
                      <a:cxn ang="0">
                        <a:pos x="T2" y="T3"/>
                      </a:cxn>
                      <a:cxn ang="0">
                        <a:pos x="T4" y="T5"/>
                      </a:cxn>
                      <a:cxn ang="0">
                        <a:pos x="T6" y="T7"/>
                      </a:cxn>
                      <a:cxn ang="0">
                        <a:pos x="T8" y="T9"/>
                      </a:cxn>
                    </a:cxnLst>
                    <a:rect l="0" t="0" r="r" b="b"/>
                    <a:pathLst>
                      <a:path w="100" h="58">
                        <a:moveTo>
                          <a:pt x="100" y="58"/>
                        </a:moveTo>
                        <a:lnTo>
                          <a:pt x="100" y="56"/>
                        </a:lnTo>
                        <a:lnTo>
                          <a:pt x="2" y="0"/>
                        </a:lnTo>
                        <a:lnTo>
                          <a:pt x="0" y="0"/>
                        </a:lnTo>
                        <a:lnTo>
                          <a:pt x="100" y="58"/>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74" name="Freeform 737"/>
                  <p:cNvSpPr>
                    <a:spLocks/>
                  </p:cNvSpPr>
                  <p:nvPr/>
                </p:nvSpPr>
                <p:spPr bwMode="auto">
                  <a:xfrm>
                    <a:off x="3442" y="1706"/>
                    <a:ext cx="8" cy="36"/>
                  </a:xfrm>
                  <a:custGeom>
                    <a:avLst/>
                    <a:gdLst>
                      <a:gd name="T0" fmla="*/ 0 w 8"/>
                      <a:gd name="T1" fmla="*/ 32 h 36"/>
                      <a:gd name="T2" fmla="*/ 0 w 8"/>
                      <a:gd name="T3" fmla="*/ 0 h 36"/>
                      <a:gd name="T4" fmla="*/ 8 w 8"/>
                      <a:gd name="T5" fmla="*/ 6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6"/>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75" name="Freeform 738"/>
                  <p:cNvSpPr>
                    <a:spLocks/>
                  </p:cNvSpPr>
                  <p:nvPr/>
                </p:nvSpPr>
                <p:spPr bwMode="auto">
                  <a:xfrm>
                    <a:off x="3442" y="1706"/>
                    <a:ext cx="2" cy="32"/>
                  </a:xfrm>
                  <a:custGeom>
                    <a:avLst/>
                    <a:gdLst>
                      <a:gd name="T0" fmla="*/ 0 w 2"/>
                      <a:gd name="T1" fmla="*/ 32 h 32"/>
                      <a:gd name="T2" fmla="*/ 2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76" name="Freeform 739"/>
                  <p:cNvSpPr>
                    <a:spLocks/>
                  </p:cNvSpPr>
                  <p:nvPr/>
                </p:nvSpPr>
                <p:spPr bwMode="auto">
                  <a:xfrm>
                    <a:off x="3442" y="1738"/>
                    <a:ext cx="8" cy="4"/>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77" name="Freeform 740"/>
                  <p:cNvSpPr>
                    <a:spLocks/>
                  </p:cNvSpPr>
                  <p:nvPr/>
                </p:nvSpPr>
                <p:spPr bwMode="auto">
                  <a:xfrm>
                    <a:off x="3432" y="1700"/>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78" name="Freeform 741"/>
                  <p:cNvSpPr>
                    <a:spLocks/>
                  </p:cNvSpPr>
                  <p:nvPr/>
                </p:nvSpPr>
                <p:spPr bwMode="auto">
                  <a:xfrm>
                    <a:off x="3432" y="1700"/>
                    <a:ext cx="2" cy="32"/>
                  </a:xfrm>
                  <a:custGeom>
                    <a:avLst/>
                    <a:gdLst>
                      <a:gd name="T0" fmla="*/ 0 w 2"/>
                      <a:gd name="T1" fmla="*/ 32 h 32"/>
                      <a:gd name="T2" fmla="*/ 2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79" name="Freeform 742"/>
                  <p:cNvSpPr>
                    <a:spLocks/>
                  </p:cNvSpPr>
                  <p:nvPr/>
                </p:nvSpPr>
                <p:spPr bwMode="auto">
                  <a:xfrm>
                    <a:off x="3432" y="1732"/>
                    <a:ext cx="6" cy="4"/>
                  </a:xfrm>
                  <a:custGeom>
                    <a:avLst/>
                    <a:gdLst>
                      <a:gd name="T0" fmla="*/ 6 w 6"/>
                      <a:gd name="T1" fmla="*/ 4 h 4"/>
                      <a:gd name="T2" fmla="*/ 6 w 6"/>
                      <a:gd name="T3" fmla="*/ 2 h 4"/>
                      <a:gd name="T4" fmla="*/ 2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2"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80" name="Freeform 743"/>
                  <p:cNvSpPr>
                    <a:spLocks/>
                  </p:cNvSpPr>
                  <p:nvPr/>
                </p:nvSpPr>
                <p:spPr bwMode="auto">
                  <a:xfrm>
                    <a:off x="3420" y="1694"/>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81" name="Freeform 744"/>
                  <p:cNvSpPr>
                    <a:spLocks/>
                  </p:cNvSpPr>
                  <p:nvPr/>
                </p:nvSpPr>
                <p:spPr bwMode="auto">
                  <a:xfrm>
                    <a:off x="3420" y="1694"/>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82" name="Freeform 745"/>
                  <p:cNvSpPr>
                    <a:spLocks/>
                  </p:cNvSpPr>
                  <p:nvPr/>
                </p:nvSpPr>
                <p:spPr bwMode="auto">
                  <a:xfrm>
                    <a:off x="3420" y="1724"/>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83" name="Freeform 746"/>
                  <p:cNvSpPr>
                    <a:spLocks/>
                  </p:cNvSpPr>
                  <p:nvPr/>
                </p:nvSpPr>
                <p:spPr bwMode="auto">
                  <a:xfrm>
                    <a:off x="3410" y="1688"/>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84" name="Freeform 747"/>
                  <p:cNvSpPr>
                    <a:spLocks/>
                  </p:cNvSpPr>
                  <p:nvPr/>
                </p:nvSpPr>
                <p:spPr bwMode="auto">
                  <a:xfrm>
                    <a:off x="3410" y="1688"/>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85" name="Freeform 748"/>
                  <p:cNvSpPr>
                    <a:spLocks/>
                  </p:cNvSpPr>
                  <p:nvPr/>
                </p:nvSpPr>
                <p:spPr bwMode="auto">
                  <a:xfrm>
                    <a:off x="3410" y="1718"/>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86" name="Freeform 749"/>
                  <p:cNvSpPr>
                    <a:spLocks/>
                  </p:cNvSpPr>
                  <p:nvPr/>
                </p:nvSpPr>
                <p:spPr bwMode="auto">
                  <a:xfrm>
                    <a:off x="3400" y="1682"/>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87" name="Freeform 750"/>
                  <p:cNvSpPr>
                    <a:spLocks/>
                  </p:cNvSpPr>
                  <p:nvPr/>
                </p:nvSpPr>
                <p:spPr bwMode="auto">
                  <a:xfrm>
                    <a:off x="3400" y="1682"/>
                    <a:ext cx="2" cy="32"/>
                  </a:xfrm>
                  <a:custGeom>
                    <a:avLst/>
                    <a:gdLst>
                      <a:gd name="T0" fmla="*/ 0 w 2"/>
                      <a:gd name="T1" fmla="*/ 32 h 32"/>
                      <a:gd name="T2" fmla="*/ 0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0"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88" name="Freeform 751"/>
                  <p:cNvSpPr>
                    <a:spLocks/>
                  </p:cNvSpPr>
                  <p:nvPr/>
                </p:nvSpPr>
                <p:spPr bwMode="auto">
                  <a:xfrm>
                    <a:off x="3400" y="1712"/>
                    <a:ext cx="6" cy="6"/>
                  </a:xfrm>
                  <a:custGeom>
                    <a:avLst/>
                    <a:gdLst>
                      <a:gd name="T0" fmla="*/ 6 w 6"/>
                      <a:gd name="T1" fmla="*/ 6 h 6"/>
                      <a:gd name="T2" fmla="*/ 6 w 6"/>
                      <a:gd name="T3" fmla="*/ 4 h 6"/>
                      <a:gd name="T4" fmla="*/ 0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0"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89" name="Freeform 752"/>
                  <p:cNvSpPr>
                    <a:spLocks/>
                  </p:cNvSpPr>
                  <p:nvPr/>
                </p:nvSpPr>
                <p:spPr bwMode="auto">
                  <a:xfrm>
                    <a:off x="3388" y="1676"/>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90" name="Freeform 753"/>
                  <p:cNvSpPr>
                    <a:spLocks/>
                  </p:cNvSpPr>
                  <p:nvPr/>
                </p:nvSpPr>
                <p:spPr bwMode="auto">
                  <a:xfrm>
                    <a:off x="3388" y="1676"/>
                    <a:ext cx="2" cy="32"/>
                  </a:xfrm>
                  <a:custGeom>
                    <a:avLst/>
                    <a:gdLst>
                      <a:gd name="T0" fmla="*/ 0 w 2"/>
                      <a:gd name="T1" fmla="*/ 32 h 32"/>
                      <a:gd name="T2" fmla="*/ 2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91" name="Freeform 754"/>
                  <p:cNvSpPr>
                    <a:spLocks/>
                  </p:cNvSpPr>
                  <p:nvPr/>
                </p:nvSpPr>
                <p:spPr bwMode="auto">
                  <a:xfrm>
                    <a:off x="3388" y="1706"/>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92" name="Freeform 755"/>
                  <p:cNvSpPr>
                    <a:spLocks/>
                  </p:cNvSpPr>
                  <p:nvPr/>
                </p:nvSpPr>
                <p:spPr bwMode="auto">
                  <a:xfrm>
                    <a:off x="3378" y="1670"/>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93" name="Freeform 756"/>
                  <p:cNvSpPr>
                    <a:spLocks/>
                  </p:cNvSpPr>
                  <p:nvPr/>
                </p:nvSpPr>
                <p:spPr bwMode="auto">
                  <a:xfrm>
                    <a:off x="3378" y="1670"/>
                    <a:ext cx="2" cy="32"/>
                  </a:xfrm>
                  <a:custGeom>
                    <a:avLst/>
                    <a:gdLst>
                      <a:gd name="T0" fmla="*/ 0 w 2"/>
                      <a:gd name="T1" fmla="*/ 32 h 32"/>
                      <a:gd name="T2" fmla="*/ 2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94" name="Freeform 757"/>
                  <p:cNvSpPr>
                    <a:spLocks/>
                  </p:cNvSpPr>
                  <p:nvPr/>
                </p:nvSpPr>
                <p:spPr bwMode="auto">
                  <a:xfrm>
                    <a:off x="3378" y="1700"/>
                    <a:ext cx="6" cy="6"/>
                  </a:xfrm>
                  <a:custGeom>
                    <a:avLst/>
                    <a:gdLst>
                      <a:gd name="T0" fmla="*/ 6 w 6"/>
                      <a:gd name="T1" fmla="*/ 6 h 6"/>
                      <a:gd name="T2" fmla="*/ 6 w 6"/>
                      <a:gd name="T3" fmla="*/ 2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2"/>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95" name="Freeform 758"/>
                  <p:cNvSpPr>
                    <a:spLocks/>
                  </p:cNvSpPr>
                  <p:nvPr/>
                </p:nvSpPr>
                <p:spPr bwMode="auto">
                  <a:xfrm>
                    <a:off x="3366" y="1664"/>
                    <a:ext cx="8" cy="36"/>
                  </a:xfrm>
                  <a:custGeom>
                    <a:avLst/>
                    <a:gdLst>
                      <a:gd name="T0" fmla="*/ 0 w 8"/>
                      <a:gd name="T1" fmla="*/ 30 h 36"/>
                      <a:gd name="T2" fmla="*/ 0 w 8"/>
                      <a:gd name="T3" fmla="*/ 0 h 36"/>
                      <a:gd name="T4" fmla="*/ 8 w 8"/>
                      <a:gd name="T5" fmla="*/ 4 h 36"/>
                      <a:gd name="T6" fmla="*/ 8 w 8"/>
                      <a:gd name="T7" fmla="*/ 36 h 36"/>
                      <a:gd name="T8" fmla="*/ 0 w 8"/>
                      <a:gd name="T9" fmla="*/ 30 h 36"/>
                    </a:gdLst>
                    <a:ahLst/>
                    <a:cxnLst>
                      <a:cxn ang="0">
                        <a:pos x="T0" y="T1"/>
                      </a:cxn>
                      <a:cxn ang="0">
                        <a:pos x="T2" y="T3"/>
                      </a:cxn>
                      <a:cxn ang="0">
                        <a:pos x="T4" y="T5"/>
                      </a:cxn>
                      <a:cxn ang="0">
                        <a:pos x="T6" y="T7"/>
                      </a:cxn>
                      <a:cxn ang="0">
                        <a:pos x="T8" y="T9"/>
                      </a:cxn>
                    </a:cxnLst>
                    <a:rect l="0" t="0" r="r" b="b"/>
                    <a:pathLst>
                      <a:path w="8" h="36">
                        <a:moveTo>
                          <a:pt x="0" y="30"/>
                        </a:moveTo>
                        <a:lnTo>
                          <a:pt x="0" y="0"/>
                        </a:lnTo>
                        <a:lnTo>
                          <a:pt x="8" y="4"/>
                        </a:lnTo>
                        <a:lnTo>
                          <a:pt x="8" y="36"/>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96" name="Rectangle 759"/>
                  <p:cNvSpPr>
                    <a:spLocks noChangeArrowheads="1"/>
                  </p:cNvSpPr>
                  <p:nvPr/>
                </p:nvSpPr>
                <p:spPr bwMode="auto">
                  <a:xfrm>
                    <a:off x="3366" y="1664"/>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97" name="Freeform 760"/>
                  <p:cNvSpPr>
                    <a:spLocks/>
                  </p:cNvSpPr>
                  <p:nvPr/>
                </p:nvSpPr>
                <p:spPr bwMode="auto">
                  <a:xfrm>
                    <a:off x="3366" y="1694"/>
                    <a:ext cx="8" cy="6"/>
                  </a:xfrm>
                  <a:custGeom>
                    <a:avLst/>
                    <a:gdLst>
                      <a:gd name="T0" fmla="*/ 8 w 8"/>
                      <a:gd name="T1" fmla="*/ 6 h 6"/>
                      <a:gd name="T2" fmla="*/ 8 w 8"/>
                      <a:gd name="T3" fmla="*/ 2 h 6"/>
                      <a:gd name="T4" fmla="*/ 2 w 8"/>
                      <a:gd name="T5" fmla="*/ 0 h 6"/>
                      <a:gd name="T6" fmla="*/ 0 w 8"/>
                      <a:gd name="T7" fmla="*/ 0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2"/>
                        </a:lnTo>
                        <a:lnTo>
                          <a:pt x="2" y="0"/>
                        </a:lnTo>
                        <a:lnTo>
                          <a:pt x="0" y="0"/>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98" name="Freeform 761"/>
                  <p:cNvSpPr>
                    <a:spLocks/>
                  </p:cNvSpPr>
                  <p:nvPr/>
                </p:nvSpPr>
                <p:spPr bwMode="auto">
                  <a:xfrm>
                    <a:off x="3356" y="1658"/>
                    <a:ext cx="6" cy="34"/>
                  </a:xfrm>
                  <a:custGeom>
                    <a:avLst/>
                    <a:gdLst>
                      <a:gd name="T0" fmla="*/ 0 w 6"/>
                      <a:gd name="T1" fmla="*/ 30 h 34"/>
                      <a:gd name="T2" fmla="*/ 0 w 6"/>
                      <a:gd name="T3" fmla="*/ 0 h 34"/>
                      <a:gd name="T4" fmla="*/ 6 w 6"/>
                      <a:gd name="T5" fmla="*/ 4 h 34"/>
                      <a:gd name="T6" fmla="*/ 6 w 6"/>
                      <a:gd name="T7" fmla="*/ 34 h 34"/>
                      <a:gd name="T8" fmla="*/ 0 w 6"/>
                      <a:gd name="T9" fmla="*/ 30 h 34"/>
                    </a:gdLst>
                    <a:ahLst/>
                    <a:cxnLst>
                      <a:cxn ang="0">
                        <a:pos x="T0" y="T1"/>
                      </a:cxn>
                      <a:cxn ang="0">
                        <a:pos x="T2" y="T3"/>
                      </a:cxn>
                      <a:cxn ang="0">
                        <a:pos x="T4" y="T5"/>
                      </a:cxn>
                      <a:cxn ang="0">
                        <a:pos x="T6" y="T7"/>
                      </a:cxn>
                      <a:cxn ang="0">
                        <a:pos x="T8" y="T9"/>
                      </a:cxn>
                    </a:cxnLst>
                    <a:rect l="0" t="0" r="r" b="b"/>
                    <a:pathLst>
                      <a:path w="6" h="34">
                        <a:moveTo>
                          <a:pt x="0" y="30"/>
                        </a:moveTo>
                        <a:lnTo>
                          <a:pt x="0" y="0"/>
                        </a:lnTo>
                        <a:lnTo>
                          <a:pt x="6" y="4"/>
                        </a:lnTo>
                        <a:lnTo>
                          <a:pt x="6"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99" name="Rectangle 762"/>
                  <p:cNvSpPr>
                    <a:spLocks noChangeArrowheads="1"/>
                  </p:cNvSpPr>
                  <p:nvPr/>
                </p:nvSpPr>
                <p:spPr bwMode="auto">
                  <a:xfrm>
                    <a:off x="3356" y="1658"/>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00" name="Freeform 763"/>
                  <p:cNvSpPr>
                    <a:spLocks/>
                  </p:cNvSpPr>
                  <p:nvPr/>
                </p:nvSpPr>
                <p:spPr bwMode="auto">
                  <a:xfrm>
                    <a:off x="3356" y="1688"/>
                    <a:ext cx="6" cy="4"/>
                  </a:xfrm>
                  <a:custGeom>
                    <a:avLst/>
                    <a:gdLst>
                      <a:gd name="T0" fmla="*/ 6 w 6"/>
                      <a:gd name="T1" fmla="*/ 4 h 4"/>
                      <a:gd name="T2" fmla="*/ 6 w 6"/>
                      <a:gd name="T3" fmla="*/ 2 h 4"/>
                      <a:gd name="T4" fmla="*/ 2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2"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01" name="Freeform 764"/>
                  <p:cNvSpPr>
                    <a:spLocks/>
                  </p:cNvSpPr>
                  <p:nvPr/>
                </p:nvSpPr>
                <p:spPr bwMode="auto">
                  <a:xfrm>
                    <a:off x="3346" y="1650"/>
                    <a:ext cx="6" cy="36"/>
                  </a:xfrm>
                  <a:custGeom>
                    <a:avLst/>
                    <a:gdLst>
                      <a:gd name="T0" fmla="*/ 0 w 6"/>
                      <a:gd name="T1" fmla="*/ 32 h 36"/>
                      <a:gd name="T2" fmla="*/ 0 w 6"/>
                      <a:gd name="T3" fmla="*/ 0 h 36"/>
                      <a:gd name="T4" fmla="*/ 6 w 6"/>
                      <a:gd name="T5" fmla="*/ 6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6"/>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02" name="Freeform 765"/>
                  <p:cNvSpPr>
                    <a:spLocks/>
                  </p:cNvSpPr>
                  <p:nvPr/>
                </p:nvSpPr>
                <p:spPr bwMode="auto">
                  <a:xfrm>
                    <a:off x="3346" y="1650"/>
                    <a:ext cx="2" cy="32"/>
                  </a:xfrm>
                  <a:custGeom>
                    <a:avLst/>
                    <a:gdLst>
                      <a:gd name="T0" fmla="*/ 0 w 2"/>
                      <a:gd name="T1" fmla="*/ 32 h 32"/>
                      <a:gd name="T2" fmla="*/ 2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03" name="Freeform 766"/>
                  <p:cNvSpPr>
                    <a:spLocks/>
                  </p:cNvSpPr>
                  <p:nvPr/>
                </p:nvSpPr>
                <p:spPr bwMode="auto">
                  <a:xfrm>
                    <a:off x="3346" y="1682"/>
                    <a:ext cx="6" cy="4"/>
                  </a:xfrm>
                  <a:custGeom>
                    <a:avLst/>
                    <a:gdLst>
                      <a:gd name="T0" fmla="*/ 6 w 6"/>
                      <a:gd name="T1" fmla="*/ 4 h 4"/>
                      <a:gd name="T2" fmla="*/ 6 w 6"/>
                      <a:gd name="T3" fmla="*/ 2 h 4"/>
                      <a:gd name="T4" fmla="*/ 2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2"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04" name="Freeform 767"/>
                  <p:cNvSpPr>
                    <a:spLocks/>
                  </p:cNvSpPr>
                  <p:nvPr/>
                </p:nvSpPr>
                <p:spPr bwMode="auto">
                  <a:xfrm>
                    <a:off x="3334" y="1644"/>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05" name="Freeform 768"/>
                  <p:cNvSpPr>
                    <a:spLocks/>
                  </p:cNvSpPr>
                  <p:nvPr/>
                </p:nvSpPr>
                <p:spPr bwMode="auto">
                  <a:xfrm>
                    <a:off x="3334" y="1644"/>
                    <a:ext cx="2" cy="32"/>
                  </a:xfrm>
                  <a:custGeom>
                    <a:avLst/>
                    <a:gdLst>
                      <a:gd name="T0" fmla="*/ 0 w 2"/>
                      <a:gd name="T1" fmla="*/ 32 h 32"/>
                      <a:gd name="T2" fmla="*/ 2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06" name="Freeform 769"/>
                  <p:cNvSpPr>
                    <a:spLocks/>
                  </p:cNvSpPr>
                  <p:nvPr/>
                </p:nvSpPr>
                <p:spPr bwMode="auto">
                  <a:xfrm>
                    <a:off x="3334" y="1676"/>
                    <a:ext cx="8" cy="4"/>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07" name="Freeform 770"/>
                  <p:cNvSpPr>
                    <a:spLocks/>
                  </p:cNvSpPr>
                  <p:nvPr/>
                </p:nvSpPr>
                <p:spPr bwMode="auto">
                  <a:xfrm>
                    <a:off x="3324" y="1638"/>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08" name="Freeform 771"/>
                  <p:cNvSpPr>
                    <a:spLocks/>
                  </p:cNvSpPr>
                  <p:nvPr/>
                </p:nvSpPr>
                <p:spPr bwMode="auto">
                  <a:xfrm>
                    <a:off x="3324" y="1638"/>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09" name="Freeform 772"/>
                  <p:cNvSpPr>
                    <a:spLocks/>
                  </p:cNvSpPr>
                  <p:nvPr/>
                </p:nvSpPr>
                <p:spPr bwMode="auto">
                  <a:xfrm>
                    <a:off x="3324" y="1668"/>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10" name="Freeform 773"/>
                  <p:cNvSpPr>
                    <a:spLocks/>
                  </p:cNvSpPr>
                  <p:nvPr/>
                </p:nvSpPr>
                <p:spPr bwMode="auto">
                  <a:xfrm>
                    <a:off x="3162" y="1540"/>
                    <a:ext cx="16" cy="22"/>
                  </a:xfrm>
                  <a:custGeom>
                    <a:avLst/>
                    <a:gdLst>
                      <a:gd name="T0" fmla="*/ 16 w 16"/>
                      <a:gd name="T1" fmla="*/ 10 h 22"/>
                      <a:gd name="T2" fmla="*/ 16 w 16"/>
                      <a:gd name="T3" fmla="*/ 22 h 22"/>
                      <a:gd name="T4" fmla="*/ 0 w 16"/>
                      <a:gd name="T5" fmla="*/ 12 h 22"/>
                      <a:gd name="T6" fmla="*/ 0 w 16"/>
                      <a:gd name="T7" fmla="*/ 0 h 22"/>
                      <a:gd name="T8" fmla="*/ 16 w 16"/>
                      <a:gd name="T9" fmla="*/ 10 h 22"/>
                    </a:gdLst>
                    <a:ahLst/>
                    <a:cxnLst>
                      <a:cxn ang="0">
                        <a:pos x="T0" y="T1"/>
                      </a:cxn>
                      <a:cxn ang="0">
                        <a:pos x="T2" y="T3"/>
                      </a:cxn>
                      <a:cxn ang="0">
                        <a:pos x="T4" y="T5"/>
                      </a:cxn>
                      <a:cxn ang="0">
                        <a:pos x="T6" y="T7"/>
                      </a:cxn>
                      <a:cxn ang="0">
                        <a:pos x="T8" y="T9"/>
                      </a:cxn>
                    </a:cxnLst>
                    <a:rect l="0" t="0" r="r" b="b"/>
                    <a:pathLst>
                      <a:path w="16" h="22">
                        <a:moveTo>
                          <a:pt x="16" y="10"/>
                        </a:moveTo>
                        <a:lnTo>
                          <a:pt x="16" y="22"/>
                        </a:lnTo>
                        <a:lnTo>
                          <a:pt x="0" y="12"/>
                        </a:lnTo>
                        <a:lnTo>
                          <a:pt x="0" y="0"/>
                        </a:lnTo>
                        <a:lnTo>
                          <a:pt x="16"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11" name="Freeform 774"/>
                  <p:cNvSpPr>
                    <a:spLocks/>
                  </p:cNvSpPr>
                  <p:nvPr/>
                </p:nvSpPr>
                <p:spPr bwMode="auto">
                  <a:xfrm>
                    <a:off x="3176" y="1552"/>
                    <a:ext cx="2" cy="10"/>
                  </a:xfrm>
                  <a:custGeom>
                    <a:avLst/>
                    <a:gdLst>
                      <a:gd name="T0" fmla="*/ 0 w 2"/>
                      <a:gd name="T1" fmla="*/ 0 h 10"/>
                      <a:gd name="T2" fmla="*/ 2 w 2"/>
                      <a:gd name="T3" fmla="*/ 0 h 10"/>
                      <a:gd name="T4" fmla="*/ 2 w 2"/>
                      <a:gd name="T5" fmla="*/ 8 h 10"/>
                      <a:gd name="T6" fmla="*/ 0 w 2"/>
                      <a:gd name="T7" fmla="*/ 10 h 10"/>
                      <a:gd name="T8" fmla="*/ 0 w 2"/>
                      <a:gd name="T9" fmla="*/ 0 h 10"/>
                    </a:gdLst>
                    <a:ahLst/>
                    <a:cxnLst>
                      <a:cxn ang="0">
                        <a:pos x="T0" y="T1"/>
                      </a:cxn>
                      <a:cxn ang="0">
                        <a:pos x="T2" y="T3"/>
                      </a:cxn>
                      <a:cxn ang="0">
                        <a:pos x="T4" y="T5"/>
                      </a:cxn>
                      <a:cxn ang="0">
                        <a:pos x="T6" y="T7"/>
                      </a:cxn>
                      <a:cxn ang="0">
                        <a:pos x="T8" y="T9"/>
                      </a:cxn>
                    </a:cxnLst>
                    <a:rect l="0" t="0" r="r" b="b"/>
                    <a:pathLst>
                      <a:path w="2" h="10">
                        <a:moveTo>
                          <a:pt x="0" y="0"/>
                        </a:moveTo>
                        <a:lnTo>
                          <a:pt x="2" y="0"/>
                        </a:lnTo>
                        <a:lnTo>
                          <a:pt x="2" y="8"/>
                        </a:lnTo>
                        <a:lnTo>
                          <a:pt x="0" y="10"/>
                        </a:lnTo>
                        <a:lnTo>
                          <a:pt x="0" y="0"/>
                        </a:lnTo>
                        <a:close/>
                      </a:path>
                    </a:pathLst>
                  </a:custGeom>
                  <a:solidFill>
                    <a:srgbClr val="725A1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12" name="Freeform 775"/>
                  <p:cNvSpPr>
                    <a:spLocks/>
                  </p:cNvSpPr>
                  <p:nvPr/>
                </p:nvSpPr>
                <p:spPr bwMode="auto">
                  <a:xfrm>
                    <a:off x="3160" y="1542"/>
                    <a:ext cx="18" cy="10"/>
                  </a:xfrm>
                  <a:custGeom>
                    <a:avLst/>
                    <a:gdLst>
                      <a:gd name="T0" fmla="*/ 0 w 18"/>
                      <a:gd name="T1" fmla="*/ 2 h 10"/>
                      <a:gd name="T2" fmla="*/ 2 w 18"/>
                      <a:gd name="T3" fmla="*/ 0 h 10"/>
                      <a:gd name="T4" fmla="*/ 18 w 18"/>
                      <a:gd name="T5" fmla="*/ 10 h 10"/>
                      <a:gd name="T6" fmla="*/ 16 w 18"/>
                      <a:gd name="T7" fmla="*/ 10 h 10"/>
                      <a:gd name="T8" fmla="*/ 0 w 18"/>
                      <a:gd name="T9" fmla="*/ 2 h 10"/>
                    </a:gdLst>
                    <a:ahLst/>
                    <a:cxnLst>
                      <a:cxn ang="0">
                        <a:pos x="T0" y="T1"/>
                      </a:cxn>
                      <a:cxn ang="0">
                        <a:pos x="T2" y="T3"/>
                      </a:cxn>
                      <a:cxn ang="0">
                        <a:pos x="T4" y="T5"/>
                      </a:cxn>
                      <a:cxn ang="0">
                        <a:pos x="T6" y="T7"/>
                      </a:cxn>
                      <a:cxn ang="0">
                        <a:pos x="T8" y="T9"/>
                      </a:cxn>
                    </a:cxnLst>
                    <a:rect l="0" t="0" r="r" b="b"/>
                    <a:pathLst>
                      <a:path w="18" h="10">
                        <a:moveTo>
                          <a:pt x="0" y="2"/>
                        </a:moveTo>
                        <a:lnTo>
                          <a:pt x="2" y="0"/>
                        </a:lnTo>
                        <a:lnTo>
                          <a:pt x="18" y="10"/>
                        </a:lnTo>
                        <a:lnTo>
                          <a:pt x="16" y="10"/>
                        </a:lnTo>
                        <a:lnTo>
                          <a:pt x="0" y="2"/>
                        </a:lnTo>
                        <a:close/>
                      </a:path>
                    </a:pathLst>
                  </a:custGeom>
                  <a:solidFill>
                    <a:srgbClr val="E1B1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13" name="Freeform 776"/>
                  <p:cNvSpPr>
                    <a:spLocks/>
                  </p:cNvSpPr>
                  <p:nvPr/>
                </p:nvSpPr>
                <p:spPr bwMode="auto">
                  <a:xfrm>
                    <a:off x="3160" y="1544"/>
                    <a:ext cx="16" cy="18"/>
                  </a:xfrm>
                  <a:custGeom>
                    <a:avLst/>
                    <a:gdLst>
                      <a:gd name="T0" fmla="*/ 16 w 16"/>
                      <a:gd name="T1" fmla="*/ 8 h 18"/>
                      <a:gd name="T2" fmla="*/ 16 w 16"/>
                      <a:gd name="T3" fmla="*/ 18 h 18"/>
                      <a:gd name="T4" fmla="*/ 0 w 16"/>
                      <a:gd name="T5" fmla="*/ 10 h 18"/>
                      <a:gd name="T6" fmla="*/ 0 w 16"/>
                      <a:gd name="T7" fmla="*/ 0 h 18"/>
                      <a:gd name="T8" fmla="*/ 16 w 16"/>
                      <a:gd name="T9" fmla="*/ 8 h 18"/>
                    </a:gdLst>
                    <a:ahLst/>
                    <a:cxnLst>
                      <a:cxn ang="0">
                        <a:pos x="T0" y="T1"/>
                      </a:cxn>
                      <a:cxn ang="0">
                        <a:pos x="T2" y="T3"/>
                      </a:cxn>
                      <a:cxn ang="0">
                        <a:pos x="T4" y="T5"/>
                      </a:cxn>
                      <a:cxn ang="0">
                        <a:pos x="T6" y="T7"/>
                      </a:cxn>
                      <a:cxn ang="0">
                        <a:pos x="T8" y="T9"/>
                      </a:cxn>
                    </a:cxnLst>
                    <a:rect l="0" t="0" r="r" b="b"/>
                    <a:pathLst>
                      <a:path w="16" h="18">
                        <a:moveTo>
                          <a:pt x="16" y="8"/>
                        </a:moveTo>
                        <a:lnTo>
                          <a:pt x="16" y="18"/>
                        </a:lnTo>
                        <a:lnTo>
                          <a:pt x="0" y="10"/>
                        </a:lnTo>
                        <a:lnTo>
                          <a:pt x="0" y="0"/>
                        </a:lnTo>
                        <a:lnTo>
                          <a:pt x="16" y="8"/>
                        </a:lnTo>
                        <a:close/>
                      </a:path>
                    </a:pathLst>
                  </a:custGeom>
                  <a:solidFill>
                    <a:srgbClr val="E1B1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14" name="Freeform 777"/>
                  <p:cNvSpPr>
                    <a:spLocks/>
                  </p:cNvSpPr>
                  <p:nvPr/>
                </p:nvSpPr>
                <p:spPr bwMode="auto">
                  <a:xfrm>
                    <a:off x="3456" y="1448"/>
                    <a:ext cx="340" cy="242"/>
                  </a:xfrm>
                  <a:custGeom>
                    <a:avLst/>
                    <a:gdLst>
                      <a:gd name="T0" fmla="*/ 0 w 340"/>
                      <a:gd name="T1" fmla="*/ 196 h 242"/>
                      <a:gd name="T2" fmla="*/ 340 w 340"/>
                      <a:gd name="T3" fmla="*/ 0 h 242"/>
                      <a:gd name="T4" fmla="*/ 340 w 340"/>
                      <a:gd name="T5" fmla="*/ 44 h 242"/>
                      <a:gd name="T6" fmla="*/ 0 w 340"/>
                      <a:gd name="T7" fmla="*/ 242 h 242"/>
                      <a:gd name="T8" fmla="*/ 0 w 340"/>
                      <a:gd name="T9" fmla="*/ 196 h 242"/>
                    </a:gdLst>
                    <a:ahLst/>
                    <a:cxnLst>
                      <a:cxn ang="0">
                        <a:pos x="T0" y="T1"/>
                      </a:cxn>
                      <a:cxn ang="0">
                        <a:pos x="T2" y="T3"/>
                      </a:cxn>
                      <a:cxn ang="0">
                        <a:pos x="T4" y="T5"/>
                      </a:cxn>
                      <a:cxn ang="0">
                        <a:pos x="T6" y="T7"/>
                      </a:cxn>
                      <a:cxn ang="0">
                        <a:pos x="T8" y="T9"/>
                      </a:cxn>
                    </a:cxnLst>
                    <a:rect l="0" t="0" r="r" b="b"/>
                    <a:pathLst>
                      <a:path w="340" h="242">
                        <a:moveTo>
                          <a:pt x="0" y="196"/>
                        </a:moveTo>
                        <a:lnTo>
                          <a:pt x="340" y="0"/>
                        </a:lnTo>
                        <a:lnTo>
                          <a:pt x="340" y="44"/>
                        </a:lnTo>
                        <a:lnTo>
                          <a:pt x="0" y="242"/>
                        </a:lnTo>
                        <a:lnTo>
                          <a:pt x="0" y="1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15" name="Freeform 778"/>
                  <p:cNvSpPr>
                    <a:spLocks/>
                  </p:cNvSpPr>
                  <p:nvPr/>
                </p:nvSpPr>
                <p:spPr bwMode="auto">
                  <a:xfrm>
                    <a:off x="3160" y="1276"/>
                    <a:ext cx="636" cy="368"/>
                  </a:xfrm>
                  <a:custGeom>
                    <a:avLst/>
                    <a:gdLst>
                      <a:gd name="T0" fmla="*/ 0 w 636"/>
                      <a:gd name="T1" fmla="*/ 196 h 368"/>
                      <a:gd name="T2" fmla="*/ 338 w 636"/>
                      <a:gd name="T3" fmla="*/ 0 h 368"/>
                      <a:gd name="T4" fmla="*/ 636 w 636"/>
                      <a:gd name="T5" fmla="*/ 172 h 368"/>
                      <a:gd name="T6" fmla="*/ 296 w 636"/>
                      <a:gd name="T7" fmla="*/ 368 h 368"/>
                      <a:gd name="T8" fmla="*/ 0 w 636"/>
                      <a:gd name="T9" fmla="*/ 196 h 368"/>
                    </a:gdLst>
                    <a:ahLst/>
                    <a:cxnLst>
                      <a:cxn ang="0">
                        <a:pos x="T0" y="T1"/>
                      </a:cxn>
                      <a:cxn ang="0">
                        <a:pos x="T2" y="T3"/>
                      </a:cxn>
                      <a:cxn ang="0">
                        <a:pos x="T4" y="T5"/>
                      </a:cxn>
                      <a:cxn ang="0">
                        <a:pos x="T6" y="T7"/>
                      </a:cxn>
                      <a:cxn ang="0">
                        <a:pos x="T8" y="T9"/>
                      </a:cxn>
                    </a:cxnLst>
                    <a:rect l="0" t="0" r="r" b="b"/>
                    <a:pathLst>
                      <a:path w="636" h="368">
                        <a:moveTo>
                          <a:pt x="0" y="196"/>
                        </a:moveTo>
                        <a:lnTo>
                          <a:pt x="338" y="0"/>
                        </a:lnTo>
                        <a:lnTo>
                          <a:pt x="636" y="172"/>
                        </a:lnTo>
                        <a:lnTo>
                          <a:pt x="296" y="368"/>
                        </a:lnTo>
                        <a:lnTo>
                          <a:pt x="0" y="19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16" name="Freeform 779"/>
                  <p:cNvSpPr>
                    <a:spLocks/>
                  </p:cNvSpPr>
                  <p:nvPr/>
                </p:nvSpPr>
                <p:spPr bwMode="auto">
                  <a:xfrm>
                    <a:off x="3160" y="1472"/>
                    <a:ext cx="296" cy="218"/>
                  </a:xfrm>
                  <a:custGeom>
                    <a:avLst/>
                    <a:gdLst>
                      <a:gd name="T0" fmla="*/ 296 w 296"/>
                      <a:gd name="T1" fmla="*/ 172 h 218"/>
                      <a:gd name="T2" fmla="*/ 296 w 296"/>
                      <a:gd name="T3" fmla="*/ 218 h 218"/>
                      <a:gd name="T4" fmla="*/ 0 w 296"/>
                      <a:gd name="T5" fmla="*/ 46 h 218"/>
                      <a:gd name="T6" fmla="*/ 0 w 296"/>
                      <a:gd name="T7" fmla="*/ 0 h 218"/>
                      <a:gd name="T8" fmla="*/ 296 w 296"/>
                      <a:gd name="T9" fmla="*/ 172 h 218"/>
                    </a:gdLst>
                    <a:ahLst/>
                    <a:cxnLst>
                      <a:cxn ang="0">
                        <a:pos x="T0" y="T1"/>
                      </a:cxn>
                      <a:cxn ang="0">
                        <a:pos x="T2" y="T3"/>
                      </a:cxn>
                      <a:cxn ang="0">
                        <a:pos x="T4" y="T5"/>
                      </a:cxn>
                      <a:cxn ang="0">
                        <a:pos x="T6" y="T7"/>
                      </a:cxn>
                      <a:cxn ang="0">
                        <a:pos x="T8" y="T9"/>
                      </a:cxn>
                    </a:cxnLst>
                    <a:rect l="0" t="0" r="r" b="b"/>
                    <a:pathLst>
                      <a:path w="296" h="218">
                        <a:moveTo>
                          <a:pt x="296" y="172"/>
                        </a:moveTo>
                        <a:lnTo>
                          <a:pt x="296" y="218"/>
                        </a:lnTo>
                        <a:lnTo>
                          <a:pt x="0" y="46"/>
                        </a:lnTo>
                        <a:lnTo>
                          <a:pt x="0" y="0"/>
                        </a:lnTo>
                        <a:lnTo>
                          <a:pt x="296" y="172"/>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17" name="Freeform 780"/>
                  <p:cNvSpPr>
                    <a:spLocks/>
                  </p:cNvSpPr>
                  <p:nvPr/>
                </p:nvSpPr>
                <p:spPr bwMode="auto">
                  <a:xfrm>
                    <a:off x="3180" y="1494"/>
                    <a:ext cx="100" cy="72"/>
                  </a:xfrm>
                  <a:custGeom>
                    <a:avLst/>
                    <a:gdLst>
                      <a:gd name="T0" fmla="*/ 0 w 100"/>
                      <a:gd name="T1" fmla="*/ 14 h 72"/>
                      <a:gd name="T2" fmla="*/ 0 w 100"/>
                      <a:gd name="T3" fmla="*/ 0 h 72"/>
                      <a:gd name="T4" fmla="*/ 100 w 100"/>
                      <a:gd name="T5" fmla="*/ 56 h 72"/>
                      <a:gd name="T6" fmla="*/ 100 w 100"/>
                      <a:gd name="T7" fmla="*/ 72 h 72"/>
                      <a:gd name="T8" fmla="*/ 0 w 100"/>
                      <a:gd name="T9" fmla="*/ 14 h 72"/>
                    </a:gdLst>
                    <a:ahLst/>
                    <a:cxnLst>
                      <a:cxn ang="0">
                        <a:pos x="T0" y="T1"/>
                      </a:cxn>
                      <a:cxn ang="0">
                        <a:pos x="T2" y="T3"/>
                      </a:cxn>
                      <a:cxn ang="0">
                        <a:pos x="T4" y="T5"/>
                      </a:cxn>
                      <a:cxn ang="0">
                        <a:pos x="T6" y="T7"/>
                      </a:cxn>
                      <a:cxn ang="0">
                        <a:pos x="T8" y="T9"/>
                      </a:cxn>
                    </a:cxnLst>
                    <a:rect l="0" t="0" r="r" b="b"/>
                    <a:pathLst>
                      <a:path w="100" h="72">
                        <a:moveTo>
                          <a:pt x="0" y="14"/>
                        </a:moveTo>
                        <a:lnTo>
                          <a:pt x="0" y="0"/>
                        </a:lnTo>
                        <a:lnTo>
                          <a:pt x="100" y="56"/>
                        </a:lnTo>
                        <a:lnTo>
                          <a:pt x="100" y="72"/>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18" name="Freeform 781"/>
                  <p:cNvSpPr>
                    <a:spLocks/>
                  </p:cNvSpPr>
                  <p:nvPr/>
                </p:nvSpPr>
                <p:spPr bwMode="auto">
                  <a:xfrm>
                    <a:off x="3180" y="1494"/>
                    <a:ext cx="2" cy="14"/>
                  </a:xfrm>
                  <a:custGeom>
                    <a:avLst/>
                    <a:gdLst>
                      <a:gd name="T0" fmla="*/ 0 w 2"/>
                      <a:gd name="T1" fmla="*/ 14 h 14"/>
                      <a:gd name="T2" fmla="*/ 2 w 2"/>
                      <a:gd name="T3" fmla="*/ 12 h 14"/>
                      <a:gd name="T4" fmla="*/ 2 w 2"/>
                      <a:gd name="T5" fmla="*/ 0 h 14"/>
                      <a:gd name="T6" fmla="*/ 0 w 2"/>
                      <a:gd name="T7" fmla="*/ 0 h 14"/>
                      <a:gd name="T8" fmla="*/ 0 w 2"/>
                      <a:gd name="T9" fmla="*/ 14 h 14"/>
                    </a:gdLst>
                    <a:ahLst/>
                    <a:cxnLst>
                      <a:cxn ang="0">
                        <a:pos x="T0" y="T1"/>
                      </a:cxn>
                      <a:cxn ang="0">
                        <a:pos x="T2" y="T3"/>
                      </a:cxn>
                      <a:cxn ang="0">
                        <a:pos x="T4" y="T5"/>
                      </a:cxn>
                      <a:cxn ang="0">
                        <a:pos x="T6" y="T7"/>
                      </a:cxn>
                      <a:cxn ang="0">
                        <a:pos x="T8" y="T9"/>
                      </a:cxn>
                    </a:cxnLst>
                    <a:rect l="0" t="0" r="r" b="b"/>
                    <a:pathLst>
                      <a:path w="2" h="14">
                        <a:moveTo>
                          <a:pt x="0" y="14"/>
                        </a:moveTo>
                        <a:lnTo>
                          <a:pt x="2" y="12"/>
                        </a:lnTo>
                        <a:lnTo>
                          <a:pt x="2" y="0"/>
                        </a:lnTo>
                        <a:lnTo>
                          <a:pt x="0" y="0"/>
                        </a:lnTo>
                        <a:lnTo>
                          <a:pt x="0" y="14"/>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19" name="Freeform 782"/>
                  <p:cNvSpPr>
                    <a:spLocks/>
                  </p:cNvSpPr>
                  <p:nvPr/>
                </p:nvSpPr>
                <p:spPr bwMode="auto">
                  <a:xfrm>
                    <a:off x="3180" y="1506"/>
                    <a:ext cx="100" cy="60"/>
                  </a:xfrm>
                  <a:custGeom>
                    <a:avLst/>
                    <a:gdLst>
                      <a:gd name="T0" fmla="*/ 100 w 100"/>
                      <a:gd name="T1" fmla="*/ 60 h 60"/>
                      <a:gd name="T2" fmla="*/ 100 w 100"/>
                      <a:gd name="T3" fmla="*/ 56 h 60"/>
                      <a:gd name="T4" fmla="*/ 2 w 100"/>
                      <a:gd name="T5" fmla="*/ 0 h 60"/>
                      <a:gd name="T6" fmla="*/ 0 w 100"/>
                      <a:gd name="T7" fmla="*/ 2 h 60"/>
                      <a:gd name="T8" fmla="*/ 100 w 100"/>
                      <a:gd name="T9" fmla="*/ 60 h 60"/>
                    </a:gdLst>
                    <a:ahLst/>
                    <a:cxnLst>
                      <a:cxn ang="0">
                        <a:pos x="T0" y="T1"/>
                      </a:cxn>
                      <a:cxn ang="0">
                        <a:pos x="T2" y="T3"/>
                      </a:cxn>
                      <a:cxn ang="0">
                        <a:pos x="T4" y="T5"/>
                      </a:cxn>
                      <a:cxn ang="0">
                        <a:pos x="T6" y="T7"/>
                      </a:cxn>
                      <a:cxn ang="0">
                        <a:pos x="T8" y="T9"/>
                      </a:cxn>
                    </a:cxnLst>
                    <a:rect l="0" t="0" r="r" b="b"/>
                    <a:pathLst>
                      <a:path w="100" h="60">
                        <a:moveTo>
                          <a:pt x="100" y="60"/>
                        </a:moveTo>
                        <a:lnTo>
                          <a:pt x="100" y="56"/>
                        </a:lnTo>
                        <a:lnTo>
                          <a:pt x="2" y="0"/>
                        </a:lnTo>
                        <a:lnTo>
                          <a:pt x="0" y="2"/>
                        </a:lnTo>
                        <a:lnTo>
                          <a:pt x="100" y="60"/>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20" name="Freeform 783"/>
                  <p:cNvSpPr>
                    <a:spLocks/>
                  </p:cNvSpPr>
                  <p:nvPr/>
                </p:nvSpPr>
                <p:spPr bwMode="auto">
                  <a:xfrm>
                    <a:off x="3442" y="1644"/>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21" name="Freeform 784"/>
                  <p:cNvSpPr>
                    <a:spLocks/>
                  </p:cNvSpPr>
                  <p:nvPr/>
                </p:nvSpPr>
                <p:spPr bwMode="auto">
                  <a:xfrm>
                    <a:off x="3442" y="1644"/>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22" name="Freeform 785"/>
                  <p:cNvSpPr>
                    <a:spLocks/>
                  </p:cNvSpPr>
                  <p:nvPr/>
                </p:nvSpPr>
                <p:spPr bwMode="auto">
                  <a:xfrm>
                    <a:off x="3442" y="1674"/>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23" name="Freeform 786"/>
                  <p:cNvSpPr>
                    <a:spLocks/>
                  </p:cNvSpPr>
                  <p:nvPr/>
                </p:nvSpPr>
                <p:spPr bwMode="auto">
                  <a:xfrm>
                    <a:off x="3432" y="1638"/>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24" name="Freeform 787"/>
                  <p:cNvSpPr>
                    <a:spLocks/>
                  </p:cNvSpPr>
                  <p:nvPr/>
                </p:nvSpPr>
                <p:spPr bwMode="auto">
                  <a:xfrm>
                    <a:off x="3432" y="1638"/>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25" name="Freeform 788"/>
                  <p:cNvSpPr>
                    <a:spLocks/>
                  </p:cNvSpPr>
                  <p:nvPr/>
                </p:nvSpPr>
                <p:spPr bwMode="auto">
                  <a:xfrm>
                    <a:off x="3432" y="1668"/>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26" name="Freeform 789"/>
                  <p:cNvSpPr>
                    <a:spLocks/>
                  </p:cNvSpPr>
                  <p:nvPr/>
                </p:nvSpPr>
                <p:spPr bwMode="auto">
                  <a:xfrm>
                    <a:off x="3420" y="1632"/>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27" name="Freeform 790"/>
                  <p:cNvSpPr>
                    <a:spLocks/>
                  </p:cNvSpPr>
                  <p:nvPr/>
                </p:nvSpPr>
                <p:spPr bwMode="auto">
                  <a:xfrm>
                    <a:off x="3420" y="1632"/>
                    <a:ext cx="2" cy="32"/>
                  </a:xfrm>
                  <a:custGeom>
                    <a:avLst/>
                    <a:gdLst>
                      <a:gd name="T0" fmla="*/ 0 w 2"/>
                      <a:gd name="T1" fmla="*/ 32 h 32"/>
                      <a:gd name="T2" fmla="*/ 2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28" name="Freeform 791"/>
                  <p:cNvSpPr>
                    <a:spLocks/>
                  </p:cNvSpPr>
                  <p:nvPr/>
                </p:nvSpPr>
                <p:spPr bwMode="auto">
                  <a:xfrm>
                    <a:off x="3420" y="1662"/>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29" name="Freeform 792"/>
                  <p:cNvSpPr>
                    <a:spLocks/>
                  </p:cNvSpPr>
                  <p:nvPr/>
                </p:nvSpPr>
                <p:spPr bwMode="auto">
                  <a:xfrm>
                    <a:off x="3410" y="1626"/>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30" name="Freeform 793"/>
                  <p:cNvSpPr>
                    <a:spLocks/>
                  </p:cNvSpPr>
                  <p:nvPr/>
                </p:nvSpPr>
                <p:spPr bwMode="auto">
                  <a:xfrm>
                    <a:off x="3410" y="1626"/>
                    <a:ext cx="2" cy="32"/>
                  </a:xfrm>
                  <a:custGeom>
                    <a:avLst/>
                    <a:gdLst>
                      <a:gd name="T0" fmla="*/ 0 w 2"/>
                      <a:gd name="T1" fmla="*/ 32 h 32"/>
                      <a:gd name="T2" fmla="*/ 2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31" name="Freeform 794"/>
                  <p:cNvSpPr>
                    <a:spLocks/>
                  </p:cNvSpPr>
                  <p:nvPr/>
                </p:nvSpPr>
                <p:spPr bwMode="auto">
                  <a:xfrm>
                    <a:off x="3410" y="1656"/>
                    <a:ext cx="6" cy="6"/>
                  </a:xfrm>
                  <a:custGeom>
                    <a:avLst/>
                    <a:gdLst>
                      <a:gd name="T0" fmla="*/ 6 w 6"/>
                      <a:gd name="T1" fmla="*/ 6 h 6"/>
                      <a:gd name="T2" fmla="*/ 6 w 6"/>
                      <a:gd name="T3" fmla="*/ 2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2"/>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32" name="Freeform 795"/>
                  <p:cNvSpPr>
                    <a:spLocks/>
                  </p:cNvSpPr>
                  <p:nvPr/>
                </p:nvSpPr>
                <p:spPr bwMode="auto">
                  <a:xfrm>
                    <a:off x="3400" y="1620"/>
                    <a:ext cx="6" cy="36"/>
                  </a:xfrm>
                  <a:custGeom>
                    <a:avLst/>
                    <a:gdLst>
                      <a:gd name="T0" fmla="*/ 0 w 6"/>
                      <a:gd name="T1" fmla="*/ 30 h 36"/>
                      <a:gd name="T2" fmla="*/ 0 w 6"/>
                      <a:gd name="T3" fmla="*/ 0 h 36"/>
                      <a:gd name="T4" fmla="*/ 6 w 6"/>
                      <a:gd name="T5" fmla="*/ 4 h 36"/>
                      <a:gd name="T6" fmla="*/ 6 w 6"/>
                      <a:gd name="T7" fmla="*/ 36 h 36"/>
                      <a:gd name="T8" fmla="*/ 0 w 6"/>
                      <a:gd name="T9" fmla="*/ 30 h 36"/>
                    </a:gdLst>
                    <a:ahLst/>
                    <a:cxnLst>
                      <a:cxn ang="0">
                        <a:pos x="T0" y="T1"/>
                      </a:cxn>
                      <a:cxn ang="0">
                        <a:pos x="T2" y="T3"/>
                      </a:cxn>
                      <a:cxn ang="0">
                        <a:pos x="T4" y="T5"/>
                      </a:cxn>
                      <a:cxn ang="0">
                        <a:pos x="T6" y="T7"/>
                      </a:cxn>
                      <a:cxn ang="0">
                        <a:pos x="T8" y="T9"/>
                      </a:cxn>
                    </a:cxnLst>
                    <a:rect l="0" t="0" r="r" b="b"/>
                    <a:pathLst>
                      <a:path w="6" h="36">
                        <a:moveTo>
                          <a:pt x="0" y="30"/>
                        </a:moveTo>
                        <a:lnTo>
                          <a:pt x="0" y="0"/>
                        </a:lnTo>
                        <a:lnTo>
                          <a:pt x="6" y="4"/>
                        </a:lnTo>
                        <a:lnTo>
                          <a:pt x="6" y="36"/>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33" name="Freeform 796"/>
                  <p:cNvSpPr>
                    <a:spLocks/>
                  </p:cNvSpPr>
                  <p:nvPr/>
                </p:nvSpPr>
                <p:spPr bwMode="auto">
                  <a:xfrm>
                    <a:off x="3400" y="1620"/>
                    <a:ext cx="2" cy="30"/>
                  </a:xfrm>
                  <a:custGeom>
                    <a:avLst/>
                    <a:gdLst>
                      <a:gd name="T0" fmla="*/ 0 w 2"/>
                      <a:gd name="T1" fmla="*/ 30 h 30"/>
                      <a:gd name="T2" fmla="*/ 0 w 2"/>
                      <a:gd name="T3" fmla="*/ 30 h 30"/>
                      <a:gd name="T4" fmla="*/ 2 w 2"/>
                      <a:gd name="T5" fmla="*/ 0 h 30"/>
                      <a:gd name="T6" fmla="*/ 0 w 2"/>
                      <a:gd name="T7" fmla="*/ 0 h 30"/>
                      <a:gd name="T8" fmla="*/ 0 w 2"/>
                      <a:gd name="T9" fmla="*/ 30 h 30"/>
                    </a:gdLst>
                    <a:ahLst/>
                    <a:cxnLst>
                      <a:cxn ang="0">
                        <a:pos x="T0" y="T1"/>
                      </a:cxn>
                      <a:cxn ang="0">
                        <a:pos x="T2" y="T3"/>
                      </a:cxn>
                      <a:cxn ang="0">
                        <a:pos x="T4" y="T5"/>
                      </a:cxn>
                      <a:cxn ang="0">
                        <a:pos x="T6" y="T7"/>
                      </a:cxn>
                      <a:cxn ang="0">
                        <a:pos x="T8" y="T9"/>
                      </a:cxn>
                    </a:cxnLst>
                    <a:rect l="0" t="0" r="r" b="b"/>
                    <a:pathLst>
                      <a:path w="2" h="30">
                        <a:moveTo>
                          <a:pt x="0" y="30"/>
                        </a:moveTo>
                        <a:lnTo>
                          <a:pt x="0" y="30"/>
                        </a:lnTo>
                        <a:lnTo>
                          <a:pt x="2" y="0"/>
                        </a:lnTo>
                        <a:lnTo>
                          <a:pt x="0" y="0"/>
                        </a:lnTo>
                        <a:lnTo>
                          <a:pt x="0" y="3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34" name="Freeform 797"/>
                  <p:cNvSpPr>
                    <a:spLocks/>
                  </p:cNvSpPr>
                  <p:nvPr/>
                </p:nvSpPr>
                <p:spPr bwMode="auto">
                  <a:xfrm>
                    <a:off x="3400" y="1650"/>
                    <a:ext cx="6" cy="6"/>
                  </a:xfrm>
                  <a:custGeom>
                    <a:avLst/>
                    <a:gdLst>
                      <a:gd name="T0" fmla="*/ 6 w 6"/>
                      <a:gd name="T1" fmla="*/ 6 h 6"/>
                      <a:gd name="T2" fmla="*/ 6 w 6"/>
                      <a:gd name="T3" fmla="*/ 2 h 6"/>
                      <a:gd name="T4" fmla="*/ 0 w 6"/>
                      <a:gd name="T5" fmla="*/ 0 h 6"/>
                      <a:gd name="T6" fmla="*/ 0 w 6"/>
                      <a:gd name="T7" fmla="*/ 0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2"/>
                        </a:lnTo>
                        <a:lnTo>
                          <a:pt x="0" y="0"/>
                        </a:lnTo>
                        <a:lnTo>
                          <a:pt x="0" y="0"/>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35" name="Freeform 798"/>
                  <p:cNvSpPr>
                    <a:spLocks/>
                  </p:cNvSpPr>
                  <p:nvPr/>
                </p:nvSpPr>
                <p:spPr bwMode="auto">
                  <a:xfrm>
                    <a:off x="3388" y="1614"/>
                    <a:ext cx="8" cy="34"/>
                  </a:xfrm>
                  <a:custGeom>
                    <a:avLst/>
                    <a:gdLst>
                      <a:gd name="T0" fmla="*/ 0 w 8"/>
                      <a:gd name="T1" fmla="*/ 30 h 34"/>
                      <a:gd name="T2" fmla="*/ 0 w 8"/>
                      <a:gd name="T3" fmla="*/ 0 h 34"/>
                      <a:gd name="T4" fmla="*/ 8 w 8"/>
                      <a:gd name="T5" fmla="*/ 4 h 34"/>
                      <a:gd name="T6" fmla="*/ 8 w 8"/>
                      <a:gd name="T7" fmla="*/ 34 h 34"/>
                      <a:gd name="T8" fmla="*/ 0 w 8"/>
                      <a:gd name="T9" fmla="*/ 30 h 34"/>
                    </a:gdLst>
                    <a:ahLst/>
                    <a:cxnLst>
                      <a:cxn ang="0">
                        <a:pos x="T0" y="T1"/>
                      </a:cxn>
                      <a:cxn ang="0">
                        <a:pos x="T2" y="T3"/>
                      </a:cxn>
                      <a:cxn ang="0">
                        <a:pos x="T4" y="T5"/>
                      </a:cxn>
                      <a:cxn ang="0">
                        <a:pos x="T6" y="T7"/>
                      </a:cxn>
                      <a:cxn ang="0">
                        <a:pos x="T8" y="T9"/>
                      </a:cxn>
                    </a:cxnLst>
                    <a:rect l="0" t="0" r="r" b="b"/>
                    <a:pathLst>
                      <a:path w="8" h="34">
                        <a:moveTo>
                          <a:pt x="0" y="30"/>
                        </a:moveTo>
                        <a:lnTo>
                          <a:pt x="0" y="0"/>
                        </a:lnTo>
                        <a:lnTo>
                          <a:pt x="8" y="4"/>
                        </a:lnTo>
                        <a:lnTo>
                          <a:pt x="8"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36" name="Rectangle 799"/>
                  <p:cNvSpPr>
                    <a:spLocks noChangeArrowheads="1"/>
                  </p:cNvSpPr>
                  <p:nvPr/>
                </p:nvSpPr>
                <p:spPr bwMode="auto">
                  <a:xfrm>
                    <a:off x="3388" y="1614"/>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37" name="Freeform 800"/>
                  <p:cNvSpPr>
                    <a:spLocks/>
                  </p:cNvSpPr>
                  <p:nvPr/>
                </p:nvSpPr>
                <p:spPr bwMode="auto">
                  <a:xfrm>
                    <a:off x="3388" y="1644"/>
                    <a:ext cx="8" cy="4"/>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38" name="Freeform 801"/>
                  <p:cNvSpPr>
                    <a:spLocks/>
                  </p:cNvSpPr>
                  <p:nvPr/>
                </p:nvSpPr>
                <p:spPr bwMode="auto">
                  <a:xfrm>
                    <a:off x="3378" y="1606"/>
                    <a:ext cx="6" cy="36"/>
                  </a:xfrm>
                  <a:custGeom>
                    <a:avLst/>
                    <a:gdLst>
                      <a:gd name="T0" fmla="*/ 0 w 6"/>
                      <a:gd name="T1" fmla="*/ 32 h 36"/>
                      <a:gd name="T2" fmla="*/ 0 w 6"/>
                      <a:gd name="T3" fmla="*/ 0 h 36"/>
                      <a:gd name="T4" fmla="*/ 6 w 6"/>
                      <a:gd name="T5" fmla="*/ 6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6"/>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39" name="Freeform 802"/>
                  <p:cNvSpPr>
                    <a:spLocks/>
                  </p:cNvSpPr>
                  <p:nvPr/>
                </p:nvSpPr>
                <p:spPr bwMode="auto">
                  <a:xfrm>
                    <a:off x="3378" y="1606"/>
                    <a:ext cx="2" cy="32"/>
                  </a:xfrm>
                  <a:custGeom>
                    <a:avLst/>
                    <a:gdLst>
                      <a:gd name="T0" fmla="*/ 0 w 2"/>
                      <a:gd name="T1" fmla="*/ 32 h 32"/>
                      <a:gd name="T2" fmla="*/ 2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40" name="Freeform 803"/>
                  <p:cNvSpPr>
                    <a:spLocks/>
                  </p:cNvSpPr>
                  <p:nvPr/>
                </p:nvSpPr>
                <p:spPr bwMode="auto">
                  <a:xfrm>
                    <a:off x="3378" y="1638"/>
                    <a:ext cx="6" cy="4"/>
                  </a:xfrm>
                  <a:custGeom>
                    <a:avLst/>
                    <a:gdLst>
                      <a:gd name="T0" fmla="*/ 6 w 6"/>
                      <a:gd name="T1" fmla="*/ 4 h 4"/>
                      <a:gd name="T2" fmla="*/ 6 w 6"/>
                      <a:gd name="T3" fmla="*/ 2 h 4"/>
                      <a:gd name="T4" fmla="*/ 2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2"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41" name="Freeform 804"/>
                  <p:cNvSpPr>
                    <a:spLocks/>
                  </p:cNvSpPr>
                  <p:nvPr/>
                </p:nvSpPr>
                <p:spPr bwMode="auto">
                  <a:xfrm>
                    <a:off x="3366" y="1600"/>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42" name="Freeform 805"/>
                  <p:cNvSpPr>
                    <a:spLocks/>
                  </p:cNvSpPr>
                  <p:nvPr/>
                </p:nvSpPr>
                <p:spPr bwMode="auto">
                  <a:xfrm>
                    <a:off x="3366" y="1600"/>
                    <a:ext cx="2" cy="32"/>
                  </a:xfrm>
                  <a:custGeom>
                    <a:avLst/>
                    <a:gdLst>
                      <a:gd name="T0" fmla="*/ 0 w 2"/>
                      <a:gd name="T1" fmla="*/ 32 h 32"/>
                      <a:gd name="T2" fmla="*/ 2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43" name="Freeform 806"/>
                  <p:cNvSpPr>
                    <a:spLocks/>
                  </p:cNvSpPr>
                  <p:nvPr/>
                </p:nvSpPr>
                <p:spPr bwMode="auto">
                  <a:xfrm>
                    <a:off x="3366" y="1632"/>
                    <a:ext cx="8" cy="4"/>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44" name="Freeform 807"/>
                  <p:cNvSpPr>
                    <a:spLocks/>
                  </p:cNvSpPr>
                  <p:nvPr/>
                </p:nvSpPr>
                <p:spPr bwMode="auto">
                  <a:xfrm>
                    <a:off x="3356" y="1594"/>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45" name="Freeform 808"/>
                  <p:cNvSpPr>
                    <a:spLocks/>
                  </p:cNvSpPr>
                  <p:nvPr/>
                </p:nvSpPr>
                <p:spPr bwMode="auto">
                  <a:xfrm>
                    <a:off x="3356" y="1594"/>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46" name="Freeform 809"/>
                  <p:cNvSpPr>
                    <a:spLocks/>
                  </p:cNvSpPr>
                  <p:nvPr/>
                </p:nvSpPr>
                <p:spPr bwMode="auto">
                  <a:xfrm>
                    <a:off x="3356" y="1624"/>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47" name="Freeform 810"/>
                  <p:cNvSpPr>
                    <a:spLocks/>
                  </p:cNvSpPr>
                  <p:nvPr/>
                </p:nvSpPr>
                <p:spPr bwMode="auto">
                  <a:xfrm>
                    <a:off x="3346" y="1588"/>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48" name="Freeform 811"/>
                  <p:cNvSpPr>
                    <a:spLocks/>
                  </p:cNvSpPr>
                  <p:nvPr/>
                </p:nvSpPr>
                <p:spPr bwMode="auto">
                  <a:xfrm>
                    <a:off x="3346" y="1588"/>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49" name="Freeform 812"/>
                  <p:cNvSpPr>
                    <a:spLocks/>
                  </p:cNvSpPr>
                  <p:nvPr/>
                </p:nvSpPr>
                <p:spPr bwMode="auto">
                  <a:xfrm>
                    <a:off x="3346" y="1618"/>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50" name="Freeform 813"/>
                  <p:cNvSpPr>
                    <a:spLocks/>
                  </p:cNvSpPr>
                  <p:nvPr/>
                </p:nvSpPr>
                <p:spPr bwMode="auto">
                  <a:xfrm>
                    <a:off x="3334" y="1582"/>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51" name="Freeform 814"/>
                  <p:cNvSpPr>
                    <a:spLocks/>
                  </p:cNvSpPr>
                  <p:nvPr/>
                </p:nvSpPr>
                <p:spPr bwMode="auto">
                  <a:xfrm>
                    <a:off x="3334" y="1582"/>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52" name="Freeform 815"/>
                  <p:cNvSpPr>
                    <a:spLocks/>
                  </p:cNvSpPr>
                  <p:nvPr/>
                </p:nvSpPr>
                <p:spPr bwMode="auto">
                  <a:xfrm>
                    <a:off x="3334" y="1612"/>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53" name="Freeform 816"/>
                  <p:cNvSpPr>
                    <a:spLocks/>
                  </p:cNvSpPr>
                  <p:nvPr/>
                </p:nvSpPr>
                <p:spPr bwMode="auto">
                  <a:xfrm>
                    <a:off x="3324" y="1576"/>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54" name="Freeform 817"/>
                  <p:cNvSpPr>
                    <a:spLocks/>
                  </p:cNvSpPr>
                  <p:nvPr/>
                </p:nvSpPr>
                <p:spPr bwMode="auto">
                  <a:xfrm>
                    <a:off x="3324" y="1576"/>
                    <a:ext cx="2" cy="32"/>
                  </a:xfrm>
                  <a:custGeom>
                    <a:avLst/>
                    <a:gdLst>
                      <a:gd name="T0" fmla="*/ 0 w 2"/>
                      <a:gd name="T1" fmla="*/ 32 h 32"/>
                      <a:gd name="T2" fmla="*/ 2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55" name="Freeform 818"/>
                  <p:cNvSpPr>
                    <a:spLocks/>
                  </p:cNvSpPr>
                  <p:nvPr/>
                </p:nvSpPr>
                <p:spPr bwMode="auto">
                  <a:xfrm>
                    <a:off x="3324" y="1606"/>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56" name="Freeform 819"/>
                  <p:cNvSpPr>
                    <a:spLocks/>
                  </p:cNvSpPr>
                  <p:nvPr/>
                </p:nvSpPr>
                <p:spPr bwMode="auto">
                  <a:xfrm>
                    <a:off x="3162" y="1478"/>
                    <a:ext cx="16" cy="22"/>
                  </a:xfrm>
                  <a:custGeom>
                    <a:avLst/>
                    <a:gdLst>
                      <a:gd name="T0" fmla="*/ 16 w 16"/>
                      <a:gd name="T1" fmla="*/ 10 h 22"/>
                      <a:gd name="T2" fmla="*/ 16 w 16"/>
                      <a:gd name="T3" fmla="*/ 22 h 22"/>
                      <a:gd name="T4" fmla="*/ 0 w 16"/>
                      <a:gd name="T5" fmla="*/ 12 h 22"/>
                      <a:gd name="T6" fmla="*/ 0 w 16"/>
                      <a:gd name="T7" fmla="*/ 0 h 22"/>
                      <a:gd name="T8" fmla="*/ 16 w 16"/>
                      <a:gd name="T9" fmla="*/ 10 h 22"/>
                    </a:gdLst>
                    <a:ahLst/>
                    <a:cxnLst>
                      <a:cxn ang="0">
                        <a:pos x="T0" y="T1"/>
                      </a:cxn>
                      <a:cxn ang="0">
                        <a:pos x="T2" y="T3"/>
                      </a:cxn>
                      <a:cxn ang="0">
                        <a:pos x="T4" y="T5"/>
                      </a:cxn>
                      <a:cxn ang="0">
                        <a:pos x="T6" y="T7"/>
                      </a:cxn>
                      <a:cxn ang="0">
                        <a:pos x="T8" y="T9"/>
                      </a:cxn>
                    </a:cxnLst>
                    <a:rect l="0" t="0" r="r" b="b"/>
                    <a:pathLst>
                      <a:path w="16" h="22">
                        <a:moveTo>
                          <a:pt x="16" y="10"/>
                        </a:moveTo>
                        <a:lnTo>
                          <a:pt x="16" y="22"/>
                        </a:lnTo>
                        <a:lnTo>
                          <a:pt x="0" y="12"/>
                        </a:lnTo>
                        <a:lnTo>
                          <a:pt x="0" y="0"/>
                        </a:lnTo>
                        <a:lnTo>
                          <a:pt x="16"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57" name="Freeform 820"/>
                  <p:cNvSpPr>
                    <a:spLocks/>
                  </p:cNvSpPr>
                  <p:nvPr/>
                </p:nvSpPr>
                <p:spPr bwMode="auto">
                  <a:xfrm>
                    <a:off x="3176" y="1488"/>
                    <a:ext cx="2" cy="12"/>
                  </a:xfrm>
                  <a:custGeom>
                    <a:avLst/>
                    <a:gdLst>
                      <a:gd name="T0" fmla="*/ 0 w 2"/>
                      <a:gd name="T1" fmla="*/ 2 h 12"/>
                      <a:gd name="T2" fmla="*/ 2 w 2"/>
                      <a:gd name="T3" fmla="*/ 0 h 12"/>
                      <a:gd name="T4" fmla="*/ 2 w 2"/>
                      <a:gd name="T5" fmla="*/ 10 h 12"/>
                      <a:gd name="T6" fmla="*/ 0 w 2"/>
                      <a:gd name="T7" fmla="*/ 12 h 12"/>
                      <a:gd name="T8" fmla="*/ 0 w 2"/>
                      <a:gd name="T9" fmla="*/ 2 h 12"/>
                    </a:gdLst>
                    <a:ahLst/>
                    <a:cxnLst>
                      <a:cxn ang="0">
                        <a:pos x="T0" y="T1"/>
                      </a:cxn>
                      <a:cxn ang="0">
                        <a:pos x="T2" y="T3"/>
                      </a:cxn>
                      <a:cxn ang="0">
                        <a:pos x="T4" y="T5"/>
                      </a:cxn>
                      <a:cxn ang="0">
                        <a:pos x="T6" y="T7"/>
                      </a:cxn>
                      <a:cxn ang="0">
                        <a:pos x="T8" y="T9"/>
                      </a:cxn>
                    </a:cxnLst>
                    <a:rect l="0" t="0" r="r" b="b"/>
                    <a:pathLst>
                      <a:path w="2" h="12">
                        <a:moveTo>
                          <a:pt x="0" y="2"/>
                        </a:moveTo>
                        <a:lnTo>
                          <a:pt x="2" y="0"/>
                        </a:lnTo>
                        <a:lnTo>
                          <a:pt x="2" y="10"/>
                        </a:lnTo>
                        <a:lnTo>
                          <a:pt x="0" y="12"/>
                        </a:lnTo>
                        <a:lnTo>
                          <a:pt x="0" y="2"/>
                        </a:lnTo>
                        <a:close/>
                      </a:path>
                    </a:pathLst>
                  </a:custGeom>
                  <a:solidFill>
                    <a:srgbClr val="725A1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58" name="Freeform 821"/>
                  <p:cNvSpPr>
                    <a:spLocks/>
                  </p:cNvSpPr>
                  <p:nvPr/>
                </p:nvSpPr>
                <p:spPr bwMode="auto">
                  <a:xfrm>
                    <a:off x="3160" y="1480"/>
                    <a:ext cx="18" cy="10"/>
                  </a:xfrm>
                  <a:custGeom>
                    <a:avLst/>
                    <a:gdLst>
                      <a:gd name="T0" fmla="*/ 0 w 18"/>
                      <a:gd name="T1" fmla="*/ 2 h 10"/>
                      <a:gd name="T2" fmla="*/ 2 w 18"/>
                      <a:gd name="T3" fmla="*/ 0 h 10"/>
                      <a:gd name="T4" fmla="*/ 18 w 18"/>
                      <a:gd name="T5" fmla="*/ 8 h 10"/>
                      <a:gd name="T6" fmla="*/ 16 w 18"/>
                      <a:gd name="T7" fmla="*/ 10 h 10"/>
                      <a:gd name="T8" fmla="*/ 0 w 18"/>
                      <a:gd name="T9" fmla="*/ 2 h 10"/>
                    </a:gdLst>
                    <a:ahLst/>
                    <a:cxnLst>
                      <a:cxn ang="0">
                        <a:pos x="T0" y="T1"/>
                      </a:cxn>
                      <a:cxn ang="0">
                        <a:pos x="T2" y="T3"/>
                      </a:cxn>
                      <a:cxn ang="0">
                        <a:pos x="T4" y="T5"/>
                      </a:cxn>
                      <a:cxn ang="0">
                        <a:pos x="T6" y="T7"/>
                      </a:cxn>
                      <a:cxn ang="0">
                        <a:pos x="T8" y="T9"/>
                      </a:cxn>
                    </a:cxnLst>
                    <a:rect l="0" t="0" r="r" b="b"/>
                    <a:pathLst>
                      <a:path w="18" h="10">
                        <a:moveTo>
                          <a:pt x="0" y="2"/>
                        </a:moveTo>
                        <a:lnTo>
                          <a:pt x="2" y="0"/>
                        </a:lnTo>
                        <a:lnTo>
                          <a:pt x="18" y="8"/>
                        </a:lnTo>
                        <a:lnTo>
                          <a:pt x="16" y="10"/>
                        </a:lnTo>
                        <a:lnTo>
                          <a:pt x="0" y="2"/>
                        </a:lnTo>
                        <a:close/>
                      </a:path>
                    </a:pathLst>
                  </a:custGeom>
                  <a:solidFill>
                    <a:srgbClr val="E1B1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59" name="Freeform 822"/>
                  <p:cNvSpPr>
                    <a:spLocks/>
                  </p:cNvSpPr>
                  <p:nvPr/>
                </p:nvSpPr>
                <p:spPr bwMode="auto">
                  <a:xfrm>
                    <a:off x="3160" y="1482"/>
                    <a:ext cx="16" cy="18"/>
                  </a:xfrm>
                  <a:custGeom>
                    <a:avLst/>
                    <a:gdLst>
                      <a:gd name="T0" fmla="*/ 16 w 16"/>
                      <a:gd name="T1" fmla="*/ 8 h 18"/>
                      <a:gd name="T2" fmla="*/ 16 w 16"/>
                      <a:gd name="T3" fmla="*/ 18 h 18"/>
                      <a:gd name="T4" fmla="*/ 0 w 16"/>
                      <a:gd name="T5" fmla="*/ 8 h 18"/>
                      <a:gd name="T6" fmla="*/ 0 w 16"/>
                      <a:gd name="T7" fmla="*/ 0 h 18"/>
                      <a:gd name="T8" fmla="*/ 16 w 16"/>
                      <a:gd name="T9" fmla="*/ 8 h 18"/>
                    </a:gdLst>
                    <a:ahLst/>
                    <a:cxnLst>
                      <a:cxn ang="0">
                        <a:pos x="T0" y="T1"/>
                      </a:cxn>
                      <a:cxn ang="0">
                        <a:pos x="T2" y="T3"/>
                      </a:cxn>
                      <a:cxn ang="0">
                        <a:pos x="T4" y="T5"/>
                      </a:cxn>
                      <a:cxn ang="0">
                        <a:pos x="T6" y="T7"/>
                      </a:cxn>
                      <a:cxn ang="0">
                        <a:pos x="T8" y="T9"/>
                      </a:cxn>
                    </a:cxnLst>
                    <a:rect l="0" t="0" r="r" b="b"/>
                    <a:pathLst>
                      <a:path w="16" h="18">
                        <a:moveTo>
                          <a:pt x="16" y="8"/>
                        </a:moveTo>
                        <a:lnTo>
                          <a:pt x="16" y="18"/>
                        </a:lnTo>
                        <a:lnTo>
                          <a:pt x="0" y="8"/>
                        </a:lnTo>
                        <a:lnTo>
                          <a:pt x="0" y="0"/>
                        </a:lnTo>
                        <a:lnTo>
                          <a:pt x="16" y="8"/>
                        </a:lnTo>
                        <a:close/>
                      </a:path>
                    </a:pathLst>
                  </a:custGeom>
                  <a:solidFill>
                    <a:srgbClr val="E1B1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60" name="Freeform 823"/>
                  <p:cNvSpPr>
                    <a:spLocks/>
                  </p:cNvSpPr>
                  <p:nvPr/>
                </p:nvSpPr>
                <p:spPr bwMode="auto">
                  <a:xfrm>
                    <a:off x="3456" y="1384"/>
                    <a:ext cx="340" cy="242"/>
                  </a:xfrm>
                  <a:custGeom>
                    <a:avLst/>
                    <a:gdLst>
                      <a:gd name="T0" fmla="*/ 0 w 340"/>
                      <a:gd name="T1" fmla="*/ 198 h 242"/>
                      <a:gd name="T2" fmla="*/ 340 w 340"/>
                      <a:gd name="T3" fmla="*/ 0 h 242"/>
                      <a:gd name="T4" fmla="*/ 340 w 340"/>
                      <a:gd name="T5" fmla="*/ 46 h 242"/>
                      <a:gd name="T6" fmla="*/ 0 w 340"/>
                      <a:gd name="T7" fmla="*/ 242 h 242"/>
                      <a:gd name="T8" fmla="*/ 0 w 340"/>
                      <a:gd name="T9" fmla="*/ 198 h 242"/>
                    </a:gdLst>
                    <a:ahLst/>
                    <a:cxnLst>
                      <a:cxn ang="0">
                        <a:pos x="T0" y="T1"/>
                      </a:cxn>
                      <a:cxn ang="0">
                        <a:pos x="T2" y="T3"/>
                      </a:cxn>
                      <a:cxn ang="0">
                        <a:pos x="T4" y="T5"/>
                      </a:cxn>
                      <a:cxn ang="0">
                        <a:pos x="T6" y="T7"/>
                      </a:cxn>
                      <a:cxn ang="0">
                        <a:pos x="T8" y="T9"/>
                      </a:cxn>
                    </a:cxnLst>
                    <a:rect l="0" t="0" r="r" b="b"/>
                    <a:pathLst>
                      <a:path w="340" h="242">
                        <a:moveTo>
                          <a:pt x="0" y="198"/>
                        </a:moveTo>
                        <a:lnTo>
                          <a:pt x="340" y="0"/>
                        </a:lnTo>
                        <a:lnTo>
                          <a:pt x="340" y="46"/>
                        </a:lnTo>
                        <a:lnTo>
                          <a:pt x="0" y="242"/>
                        </a:lnTo>
                        <a:lnTo>
                          <a:pt x="0" y="1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61" name="Freeform 824"/>
                  <p:cNvSpPr>
                    <a:spLocks/>
                  </p:cNvSpPr>
                  <p:nvPr/>
                </p:nvSpPr>
                <p:spPr bwMode="auto">
                  <a:xfrm>
                    <a:off x="3160" y="1212"/>
                    <a:ext cx="636" cy="370"/>
                  </a:xfrm>
                  <a:custGeom>
                    <a:avLst/>
                    <a:gdLst>
                      <a:gd name="T0" fmla="*/ 0 w 636"/>
                      <a:gd name="T1" fmla="*/ 198 h 370"/>
                      <a:gd name="T2" fmla="*/ 338 w 636"/>
                      <a:gd name="T3" fmla="*/ 0 h 370"/>
                      <a:gd name="T4" fmla="*/ 636 w 636"/>
                      <a:gd name="T5" fmla="*/ 172 h 370"/>
                      <a:gd name="T6" fmla="*/ 296 w 636"/>
                      <a:gd name="T7" fmla="*/ 370 h 370"/>
                      <a:gd name="T8" fmla="*/ 0 w 636"/>
                      <a:gd name="T9" fmla="*/ 198 h 370"/>
                    </a:gdLst>
                    <a:ahLst/>
                    <a:cxnLst>
                      <a:cxn ang="0">
                        <a:pos x="T0" y="T1"/>
                      </a:cxn>
                      <a:cxn ang="0">
                        <a:pos x="T2" y="T3"/>
                      </a:cxn>
                      <a:cxn ang="0">
                        <a:pos x="T4" y="T5"/>
                      </a:cxn>
                      <a:cxn ang="0">
                        <a:pos x="T6" y="T7"/>
                      </a:cxn>
                      <a:cxn ang="0">
                        <a:pos x="T8" y="T9"/>
                      </a:cxn>
                    </a:cxnLst>
                    <a:rect l="0" t="0" r="r" b="b"/>
                    <a:pathLst>
                      <a:path w="636" h="370">
                        <a:moveTo>
                          <a:pt x="0" y="198"/>
                        </a:moveTo>
                        <a:lnTo>
                          <a:pt x="338" y="0"/>
                        </a:lnTo>
                        <a:lnTo>
                          <a:pt x="636" y="172"/>
                        </a:lnTo>
                        <a:lnTo>
                          <a:pt x="296" y="370"/>
                        </a:lnTo>
                        <a:lnTo>
                          <a:pt x="0" y="198"/>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62" name="Freeform 825"/>
                  <p:cNvSpPr>
                    <a:spLocks/>
                  </p:cNvSpPr>
                  <p:nvPr/>
                </p:nvSpPr>
                <p:spPr bwMode="auto">
                  <a:xfrm>
                    <a:off x="3160" y="1410"/>
                    <a:ext cx="296" cy="216"/>
                  </a:xfrm>
                  <a:custGeom>
                    <a:avLst/>
                    <a:gdLst>
                      <a:gd name="T0" fmla="*/ 296 w 296"/>
                      <a:gd name="T1" fmla="*/ 172 h 216"/>
                      <a:gd name="T2" fmla="*/ 296 w 296"/>
                      <a:gd name="T3" fmla="*/ 216 h 216"/>
                      <a:gd name="T4" fmla="*/ 0 w 296"/>
                      <a:gd name="T5" fmla="*/ 46 h 216"/>
                      <a:gd name="T6" fmla="*/ 0 w 296"/>
                      <a:gd name="T7" fmla="*/ 0 h 216"/>
                      <a:gd name="T8" fmla="*/ 296 w 296"/>
                      <a:gd name="T9" fmla="*/ 172 h 216"/>
                    </a:gdLst>
                    <a:ahLst/>
                    <a:cxnLst>
                      <a:cxn ang="0">
                        <a:pos x="T0" y="T1"/>
                      </a:cxn>
                      <a:cxn ang="0">
                        <a:pos x="T2" y="T3"/>
                      </a:cxn>
                      <a:cxn ang="0">
                        <a:pos x="T4" y="T5"/>
                      </a:cxn>
                      <a:cxn ang="0">
                        <a:pos x="T6" y="T7"/>
                      </a:cxn>
                      <a:cxn ang="0">
                        <a:pos x="T8" y="T9"/>
                      </a:cxn>
                    </a:cxnLst>
                    <a:rect l="0" t="0" r="r" b="b"/>
                    <a:pathLst>
                      <a:path w="296" h="216">
                        <a:moveTo>
                          <a:pt x="296" y="172"/>
                        </a:moveTo>
                        <a:lnTo>
                          <a:pt x="296" y="216"/>
                        </a:lnTo>
                        <a:lnTo>
                          <a:pt x="0" y="46"/>
                        </a:lnTo>
                        <a:lnTo>
                          <a:pt x="0" y="0"/>
                        </a:lnTo>
                        <a:lnTo>
                          <a:pt x="296" y="172"/>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63" name="Freeform 826"/>
                  <p:cNvSpPr>
                    <a:spLocks/>
                  </p:cNvSpPr>
                  <p:nvPr/>
                </p:nvSpPr>
                <p:spPr bwMode="auto">
                  <a:xfrm>
                    <a:off x="3180" y="1430"/>
                    <a:ext cx="100" cy="72"/>
                  </a:xfrm>
                  <a:custGeom>
                    <a:avLst/>
                    <a:gdLst>
                      <a:gd name="T0" fmla="*/ 0 w 100"/>
                      <a:gd name="T1" fmla="*/ 16 h 72"/>
                      <a:gd name="T2" fmla="*/ 0 w 100"/>
                      <a:gd name="T3" fmla="*/ 0 h 72"/>
                      <a:gd name="T4" fmla="*/ 100 w 100"/>
                      <a:gd name="T5" fmla="*/ 58 h 72"/>
                      <a:gd name="T6" fmla="*/ 100 w 100"/>
                      <a:gd name="T7" fmla="*/ 72 h 72"/>
                      <a:gd name="T8" fmla="*/ 0 w 100"/>
                      <a:gd name="T9" fmla="*/ 16 h 72"/>
                    </a:gdLst>
                    <a:ahLst/>
                    <a:cxnLst>
                      <a:cxn ang="0">
                        <a:pos x="T0" y="T1"/>
                      </a:cxn>
                      <a:cxn ang="0">
                        <a:pos x="T2" y="T3"/>
                      </a:cxn>
                      <a:cxn ang="0">
                        <a:pos x="T4" y="T5"/>
                      </a:cxn>
                      <a:cxn ang="0">
                        <a:pos x="T6" y="T7"/>
                      </a:cxn>
                      <a:cxn ang="0">
                        <a:pos x="T8" y="T9"/>
                      </a:cxn>
                    </a:cxnLst>
                    <a:rect l="0" t="0" r="r" b="b"/>
                    <a:pathLst>
                      <a:path w="100" h="72">
                        <a:moveTo>
                          <a:pt x="0" y="16"/>
                        </a:moveTo>
                        <a:lnTo>
                          <a:pt x="0" y="0"/>
                        </a:lnTo>
                        <a:lnTo>
                          <a:pt x="100" y="58"/>
                        </a:lnTo>
                        <a:lnTo>
                          <a:pt x="100" y="72"/>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64" name="Freeform 827"/>
                  <p:cNvSpPr>
                    <a:spLocks/>
                  </p:cNvSpPr>
                  <p:nvPr/>
                </p:nvSpPr>
                <p:spPr bwMode="auto">
                  <a:xfrm>
                    <a:off x="3180" y="1430"/>
                    <a:ext cx="2" cy="16"/>
                  </a:xfrm>
                  <a:custGeom>
                    <a:avLst/>
                    <a:gdLst>
                      <a:gd name="T0" fmla="*/ 0 w 2"/>
                      <a:gd name="T1" fmla="*/ 16 h 16"/>
                      <a:gd name="T2" fmla="*/ 2 w 2"/>
                      <a:gd name="T3" fmla="*/ 14 h 16"/>
                      <a:gd name="T4" fmla="*/ 2 w 2"/>
                      <a:gd name="T5" fmla="*/ 2 h 16"/>
                      <a:gd name="T6" fmla="*/ 0 w 2"/>
                      <a:gd name="T7" fmla="*/ 0 h 16"/>
                      <a:gd name="T8" fmla="*/ 0 w 2"/>
                      <a:gd name="T9" fmla="*/ 16 h 16"/>
                    </a:gdLst>
                    <a:ahLst/>
                    <a:cxnLst>
                      <a:cxn ang="0">
                        <a:pos x="T0" y="T1"/>
                      </a:cxn>
                      <a:cxn ang="0">
                        <a:pos x="T2" y="T3"/>
                      </a:cxn>
                      <a:cxn ang="0">
                        <a:pos x="T4" y="T5"/>
                      </a:cxn>
                      <a:cxn ang="0">
                        <a:pos x="T6" y="T7"/>
                      </a:cxn>
                      <a:cxn ang="0">
                        <a:pos x="T8" y="T9"/>
                      </a:cxn>
                    </a:cxnLst>
                    <a:rect l="0" t="0" r="r" b="b"/>
                    <a:pathLst>
                      <a:path w="2" h="16">
                        <a:moveTo>
                          <a:pt x="0" y="16"/>
                        </a:moveTo>
                        <a:lnTo>
                          <a:pt x="2" y="14"/>
                        </a:lnTo>
                        <a:lnTo>
                          <a:pt x="2" y="2"/>
                        </a:lnTo>
                        <a:lnTo>
                          <a:pt x="0" y="0"/>
                        </a:lnTo>
                        <a:lnTo>
                          <a:pt x="0" y="16"/>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65" name="Freeform 828"/>
                  <p:cNvSpPr>
                    <a:spLocks/>
                  </p:cNvSpPr>
                  <p:nvPr/>
                </p:nvSpPr>
                <p:spPr bwMode="auto">
                  <a:xfrm>
                    <a:off x="3180" y="1444"/>
                    <a:ext cx="100" cy="58"/>
                  </a:xfrm>
                  <a:custGeom>
                    <a:avLst/>
                    <a:gdLst>
                      <a:gd name="T0" fmla="*/ 100 w 100"/>
                      <a:gd name="T1" fmla="*/ 58 h 58"/>
                      <a:gd name="T2" fmla="*/ 100 w 100"/>
                      <a:gd name="T3" fmla="*/ 56 h 58"/>
                      <a:gd name="T4" fmla="*/ 2 w 100"/>
                      <a:gd name="T5" fmla="*/ 0 h 58"/>
                      <a:gd name="T6" fmla="*/ 0 w 100"/>
                      <a:gd name="T7" fmla="*/ 2 h 58"/>
                      <a:gd name="T8" fmla="*/ 100 w 100"/>
                      <a:gd name="T9" fmla="*/ 58 h 58"/>
                    </a:gdLst>
                    <a:ahLst/>
                    <a:cxnLst>
                      <a:cxn ang="0">
                        <a:pos x="T0" y="T1"/>
                      </a:cxn>
                      <a:cxn ang="0">
                        <a:pos x="T2" y="T3"/>
                      </a:cxn>
                      <a:cxn ang="0">
                        <a:pos x="T4" y="T5"/>
                      </a:cxn>
                      <a:cxn ang="0">
                        <a:pos x="T6" y="T7"/>
                      </a:cxn>
                      <a:cxn ang="0">
                        <a:pos x="T8" y="T9"/>
                      </a:cxn>
                    </a:cxnLst>
                    <a:rect l="0" t="0" r="r" b="b"/>
                    <a:pathLst>
                      <a:path w="100" h="58">
                        <a:moveTo>
                          <a:pt x="100" y="58"/>
                        </a:moveTo>
                        <a:lnTo>
                          <a:pt x="100" y="56"/>
                        </a:lnTo>
                        <a:lnTo>
                          <a:pt x="2" y="0"/>
                        </a:lnTo>
                        <a:lnTo>
                          <a:pt x="0" y="2"/>
                        </a:lnTo>
                        <a:lnTo>
                          <a:pt x="100" y="58"/>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66" name="Freeform 829"/>
                  <p:cNvSpPr>
                    <a:spLocks/>
                  </p:cNvSpPr>
                  <p:nvPr/>
                </p:nvSpPr>
                <p:spPr bwMode="auto">
                  <a:xfrm>
                    <a:off x="3442" y="1582"/>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67" name="Freeform 830"/>
                  <p:cNvSpPr>
                    <a:spLocks/>
                  </p:cNvSpPr>
                  <p:nvPr/>
                </p:nvSpPr>
                <p:spPr bwMode="auto">
                  <a:xfrm>
                    <a:off x="3442" y="1582"/>
                    <a:ext cx="2" cy="32"/>
                  </a:xfrm>
                  <a:custGeom>
                    <a:avLst/>
                    <a:gdLst>
                      <a:gd name="T0" fmla="*/ 0 w 2"/>
                      <a:gd name="T1" fmla="*/ 32 h 32"/>
                      <a:gd name="T2" fmla="*/ 2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68" name="Freeform 831"/>
                  <p:cNvSpPr>
                    <a:spLocks/>
                  </p:cNvSpPr>
                  <p:nvPr/>
                </p:nvSpPr>
                <p:spPr bwMode="auto">
                  <a:xfrm>
                    <a:off x="3442" y="1612"/>
                    <a:ext cx="8" cy="6"/>
                  </a:xfrm>
                  <a:custGeom>
                    <a:avLst/>
                    <a:gdLst>
                      <a:gd name="T0" fmla="*/ 8 w 8"/>
                      <a:gd name="T1" fmla="*/ 6 h 6"/>
                      <a:gd name="T2" fmla="*/ 8 w 8"/>
                      <a:gd name="T3" fmla="*/ 2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2"/>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69" name="Freeform 832"/>
                  <p:cNvSpPr>
                    <a:spLocks/>
                  </p:cNvSpPr>
                  <p:nvPr/>
                </p:nvSpPr>
                <p:spPr bwMode="auto">
                  <a:xfrm>
                    <a:off x="3432" y="1576"/>
                    <a:ext cx="6" cy="34"/>
                  </a:xfrm>
                  <a:custGeom>
                    <a:avLst/>
                    <a:gdLst>
                      <a:gd name="T0" fmla="*/ 0 w 6"/>
                      <a:gd name="T1" fmla="*/ 30 h 34"/>
                      <a:gd name="T2" fmla="*/ 0 w 6"/>
                      <a:gd name="T3" fmla="*/ 0 h 34"/>
                      <a:gd name="T4" fmla="*/ 6 w 6"/>
                      <a:gd name="T5" fmla="*/ 4 h 34"/>
                      <a:gd name="T6" fmla="*/ 6 w 6"/>
                      <a:gd name="T7" fmla="*/ 34 h 34"/>
                      <a:gd name="T8" fmla="*/ 0 w 6"/>
                      <a:gd name="T9" fmla="*/ 30 h 34"/>
                    </a:gdLst>
                    <a:ahLst/>
                    <a:cxnLst>
                      <a:cxn ang="0">
                        <a:pos x="T0" y="T1"/>
                      </a:cxn>
                      <a:cxn ang="0">
                        <a:pos x="T2" y="T3"/>
                      </a:cxn>
                      <a:cxn ang="0">
                        <a:pos x="T4" y="T5"/>
                      </a:cxn>
                      <a:cxn ang="0">
                        <a:pos x="T6" y="T7"/>
                      </a:cxn>
                      <a:cxn ang="0">
                        <a:pos x="T8" y="T9"/>
                      </a:cxn>
                    </a:cxnLst>
                    <a:rect l="0" t="0" r="r" b="b"/>
                    <a:pathLst>
                      <a:path w="6" h="34">
                        <a:moveTo>
                          <a:pt x="0" y="30"/>
                        </a:moveTo>
                        <a:lnTo>
                          <a:pt x="0" y="0"/>
                        </a:lnTo>
                        <a:lnTo>
                          <a:pt x="6" y="4"/>
                        </a:lnTo>
                        <a:lnTo>
                          <a:pt x="6"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70" name="Rectangle 833"/>
                  <p:cNvSpPr>
                    <a:spLocks noChangeArrowheads="1"/>
                  </p:cNvSpPr>
                  <p:nvPr/>
                </p:nvSpPr>
                <p:spPr bwMode="auto">
                  <a:xfrm>
                    <a:off x="3432" y="1576"/>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71" name="Freeform 834"/>
                  <p:cNvSpPr>
                    <a:spLocks/>
                  </p:cNvSpPr>
                  <p:nvPr/>
                </p:nvSpPr>
                <p:spPr bwMode="auto">
                  <a:xfrm>
                    <a:off x="3432" y="1606"/>
                    <a:ext cx="6" cy="4"/>
                  </a:xfrm>
                  <a:custGeom>
                    <a:avLst/>
                    <a:gdLst>
                      <a:gd name="T0" fmla="*/ 6 w 6"/>
                      <a:gd name="T1" fmla="*/ 4 h 4"/>
                      <a:gd name="T2" fmla="*/ 6 w 6"/>
                      <a:gd name="T3" fmla="*/ 2 h 4"/>
                      <a:gd name="T4" fmla="*/ 2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2"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72" name="Freeform 835"/>
                  <p:cNvSpPr>
                    <a:spLocks/>
                  </p:cNvSpPr>
                  <p:nvPr/>
                </p:nvSpPr>
                <p:spPr bwMode="auto">
                  <a:xfrm>
                    <a:off x="3420" y="1570"/>
                    <a:ext cx="8" cy="34"/>
                  </a:xfrm>
                  <a:custGeom>
                    <a:avLst/>
                    <a:gdLst>
                      <a:gd name="T0" fmla="*/ 0 w 8"/>
                      <a:gd name="T1" fmla="*/ 30 h 34"/>
                      <a:gd name="T2" fmla="*/ 0 w 8"/>
                      <a:gd name="T3" fmla="*/ 0 h 34"/>
                      <a:gd name="T4" fmla="*/ 8 w 8"/>
                      <a:gd name="T5" fmla="*/ 4 h 34"/>
                      <a:gd name="T6" fmla="*/ 8 w 8"/>
                      <a:gd name="T7" fmla="*/ 34 h 34"/>
                      <a:gd name="T8" fmla="*/ 0 w 8"/>
                      <a:gd name="T9" fmla="*/ 30 h 34"/>
                    </a:gdLst>
                    <a:ahLst/>
                    <a:cxnLst>
                      <a:cxn ang="0">
                        <a:pos x="T0" y="T1"/>
                      </a:cxn>
                      <a:cxn ang="0">
                        <a:pos x="T2" y="T3"/>
                      </a:cxn>
                      <a:cxn ang="0">
                        <a:pos x="T4" y="T5"/>
                      </a:cxn>
                      <a:cxn ang="0">
                        <a:pos x="T6" y="T7"/>
                      </a:cxn>
                      <a:cxn ang="0">
                        <a:pos x="T8" y="T9"/>
                      </a:cxn>
                    </a:cxnLst>
                    <a:rect l="0" t="0" r="r" b="b"/>
                    <a:pathLst>
                      <a:path w="8" h="34">
                        <a:moveTo>
                          <a:pt x="0" y="30"/>
                        </a:moveTo>
                        <a:lnTo>
                          <a:pt x="0" y="0"/>
                        </a:lnTo>
                        <a:lnTo>
                          <a:pt x="8" y="4"/>
                        </a:lnTo>
                        <a:lnTo>
                          <a:pt x="8"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73" name="Rectangle 836"/>
                  <p:cNvSpPr>
                    <a:spLocks noChangeArrowheads="1"/>
                  </p:cNvSpPr>
                  <p:nvPr/>
                </p:nvSpPr>
                <p:spPr bwMode="auto">
                  <a:xfrm>
                    <a:off x="3420" y="1570"/>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74" name="Freeform 837"/>
                  <p:cNvSpPr>
                    <a:spLocks/>
                  </p:cNvSpPr>
                  <p:nvPr/>
                </p:nvSpPr>
                <p:spPr bwMode="auto">
                  <a:xfrm>
                    <a:off x="3420" y="1600"/>
                    <a:ext cx="8" cy="4"/>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75" name="Freeform 838"/>
                  <p:cNvSpPr>
                    <a:spLocks/>
                  </p:cNvSpPr>
                  <p:nvPr/>
                </p:nvSpPr>
                <p:spPr bwMode="auto">
                  <a:xfrm>
                    <a:off x="3410" y="1562"/>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76" name="Freeform 839"/>
                  <p:cNvSpPr>
                    <a:spLocks/>
                  </p:cNvSpPr>
                  <p:nvPr/>
                </p:nvSpPr>
                <p:spPr bwMode="auto">
                  <a:xfrm>
                    <a:off x="3410" y="1562"/>
                    <a:ext cx="2" cy="32"/>
                  </a:xfrm>
                  <a:custGeom>
                    <a:avLst/>
                    <a:gdLst>
                      <a:gd name="T0" fmla="*/ 0 w 2"/>
                      <a:gd name="T1" fmla="*/ 32 h 32"/>
                      <a:gd name="T2" fmla="*/ 2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77" name="Freeform 840"/>
                  <p:cNvSpPr>
                    <a:spLocks/>
                  </p:cNvSpPr>
                  <p:nvPr/>
                </p:nvSpPr>
                <p:spPr bwMode="auto">
                  <a:xfrm>
                    <a:off x="3410" y="1594"/>
                    <a:ext cx="6" cy="4"/>
                  </a:xfrm>
                  <a:custGeom>
                    <a:avLst/>
                    <a:gdLst>
                      <a:gd name="T0" fmla="*/ 6 w 6"/>
                      <a:gd name="T1" fmla="*/ 4 h 4"/>
                      <a:gd name="T2" fmla="*/ 6 w 6"/>
                      <a:gd name="T3" fmla="*/ 2 h 4"/>
                      <a:gd name="T4" fmla="*/ 2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2"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78" name="Freeform 841"/>
                  <p:cNvSpPr>
                    <a:spLocks/>
                  </p:cNvSpPr>
                  <p:nvPr/>
                </p:nvSpPr>
                <p:spPr bwMode="auto">
                  <a:xfrm>
                    <a:off x="3400" y="1556"/>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79" name="Freeform 842"/>
                  <p:cNvSpPr>
                    <a:spLocks/>
                  </p:cNvSpPr>
                  <p:nvPr/>
                </p:nvSpPr>
                <p:spPr bwMode="auto">
                  <a:xfrm>
                    <a:off x="3400" y="1556"/>
                    <a:ext cx="2" cy="32"/>
                  </a:xfrm>
                  <a:custGeom>
                    <a:avLst/>
                    <a:gdLst>
                      <a:gd name="T0" fmla="*/ 0 w 2"/>
                      <a:gd name="T1" fmla="*/ 32 h 32"/>
                      <a:gd name="T2" fmla="*/ 0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0"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80" name="Freeform 843"/>
                  <p:cNvSpPr>
                    <a:spLocks/>
                  </p:cNvSpPr>
                  <p:nvPr/>
                </p:nvSpPr>
                <p:spPr bwMode="auto">
                  <a:xfrm>
                    <a:off x="3400" y="1588"/>
                    <a:ext cx="6" cy="4"/>
                  </a:xfrm>
                  <a:custGeom>
                    <a:avLst/>
                    <a:gdLst>
                      <a:gd name="T0" fmla="*/ 6 w 6"/>
                      <a:gd name="T1" fmla="*/ 4 h 4"/>
                      <a:gd name="T2" fmla="*/ 6 w 6"/>
                      <a:gd name="T3" fmla="*/ 2 h 4"/>
                      <a:gd name="T4" fmla="*/ 0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0"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81" name="Freeform 844"/>
                  <p:cNvSpPr>
                    <a:spLocks/>
                  </p:cNvSpPr>
                  <p:nvPr/>
                </p:nvSpPr>
                <p:spPr bwMode="auto">
                  <a:xfrm>
                    <a:off x="3388" y="1550"/>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82" name="Freeform 845"/>
                  <p:cNvSpPr>
                    <a:spLocks/>
                  </p:cNvSpPr>
                  <p:nvPr/>
                </p:nvSpPr>
                <p:spPr bwMode="auto">
                  <a:xfrm>
                    <a:off x="3388" y="1550"/>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83" name="Freeform 846"/>
                  <p:cNvSpPr>
                    <a:spLocks/>
                  </p:cNvSpPr>
                  <p:nvPr/>
                </p:nvSpPr>
                <p:spPr bwMode="auto">
                  <a:xfrm>
                    <a:off x="3388" y="1580"/>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84" name="Freeform 847"/>
                  <p:cNvSpPr>
                    <a:spLocks/>
                  </p:cNvSpPr>
                  <p:nvPr/>
                </p:nvSpPr>
                <p:spPr bwMode="auto">
                  <a:xfrm>
                    <a:off x="3378" y="1544"/>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85" name="Freeform 848"/>
                  <p:cNvSpPr>
                    <a:spLocks/>
                  </p:cNvSpPr>
                  <p:nvPr/>
                </p:nvSpPr>
                <p:spPr bwMode="auto">
                  <a:xfrm>
                    <a:off x="3378" y="1544"/>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86" name="Freeform 849"/>
                  <p:cNvSpPr>
                    <a:spLocks/>
                  </p:cNvSpPr>
                  <p:nvPr/>
                </p:nvSpPr>
                <p:spPr bwMode="auto">
                  <a:xfrm>
                    <a:off x="3378" y="1574"/>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87" name="Freeform 850"/>
                  <p:cNvSpPr>
                    <a:spLocks/>
                  </p:cNvSpPr>
                  <p:nvPr/>
                </p:nvSpPr>
                <p:spPr bwMode="auto">
                  <a:xfrm>
                    <a:off x="3366" y="1538"/>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88" name="Freeform 851"/>
                  <p:cNvSpPr>
                    <a:spLocks/>
                  </p:cNvSpPr>
                  <p:nvPr/>
                </p:nvSpPr>
                <p:spPr bwMode="auto">
                  <a:xfrm>
                    <a:off x="3366" y="1538"/>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grpSp>
            <p:sp>
              <p:nvSpPr>
                <p:cNvPr id="1362" name="Freeform 852"/>
                <p:cNvSpPr>
                  <a:spLocks/>
                </p:cNvSpPr>
                <p:nvPr/>
              </p:nvSpPr>
              <p:spPr bwMode="auto">
                <a:xfrm>
                  <a:off x="3366" y="1568"/>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63" name="Freeform 853"/>
                <p:cNvSpPr>
                  <a:spLocks/>
                </p:cNvSpPr>
                <p:nvPr/>
              </p:nvSpPr>
              <p:spPr bwMode="auto">
                <a:xfrm>
                  <a:off x="3356" y="1532"/>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64" name="Freeform 854"/>
                <p:cNvSpPr>
                  <a:spLocks/>
                </p:cNvSpPr>
                <p:nvPr/>
              </p:nvSpPr>
              <p:spPr bwMode="auto">
                <a:xfrm>
                  <a:off x="3356" y="1532"/>
                  <a:ext cx="2" cy="32"/>
                </a:xfrm>
                <a:custGeom>
                  <a:avLst/>
                  <a:gdLst>
                    <a:gd name="T0" fmla="*/ 0 w 2"/>
                    <a:gd name="T1" fmla="*/ 32 h 32"/>
                    <a:gd name="T2" fmla="*/ 2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65" name="Freeform 855"/>
                <p:cNvSpPr>
                  <a:spLocks/>
                </p:cNvSpPr>
                <p:nvPr/>
              </p:nvSpPr>
              <p:spPr bwMode="auto">
                <a:xfrm>
                  <a:off x="3356" y="1562"/>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66" name="Freeform 856"/>
                <p:cNvSpPr>
                  <a:spLocks/>
                </p:cNvSpPr>
                <p:nvPr/>
              </p:nvSpPr>
              <p:spPr bwMode="auto">
                <a:xfrm>
                  <a:off x="3346" y="1526"/>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67" name="Freeform 857"/>
                <p:cNvSpPr>
                  <a:spLocks/>
                </p:cNvSpPr>
                <p:nvPr/>
              </p:nvSpPr>
              <p:spPr bwMode="auto">
                <a:xfrm>
                  <a:off x="3346" y="1526"/>
                  <a:ext cx="2" cy="32"/>
                </a:xfrm>
                <a:custGeom>
                  <a:avLst/>
                  <a:gdLst>
                    <a:gd name="T0" fmla="*/ 0 w 2"/>
                    <a:gd name="T1" fmla="*/ 32 h 32"/>
                    <a:gd name="T2" fmla="*/ 2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68" name="Freeform 858"/>
                <p:cNvSpPr>
                  <a:spLocks/>
                </p:cNvSpPr>
                <p:nvPr/>
              </p:nvSpPr>
              <p:spPr bwMode="auto">
                <a:xfrm>
                  <a:off x="3346" y="1556"/>
                  <a:ext cx="6" cy="6"/>
                </a:xfrm>
                <a:custGeom>
                  <a:avLst/>
                  <a:gdLst>
                    <a:gd name="T0" fmla="*/ 6 w 6"/>
                    <a:gd name="T1" fmla="*/ 6 h 6"/>
                    <a:gd name="T2" fmla="*/ 6 w 6"/>
                    <a:gd name="T3" fmla="*/ 2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2"/>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69" name="Freeform 859"/>
                <p:cNvSpPr>
                  <a:spLocks/>
                </p:cNvSpPr>
                <p:nvPr/>
              </p:nvSpPr>
              <p:spPr bwMode="auto">
                <a:xfrm>
                  <a:off x="3334" y="1520"/>
                  <a:ext cx="8" cy="34"/>
                </a:xfrm>
                <a:custGeom>
                  <a:avLst/>
                  <a:gdLst>
                    <a:gd name="T0" fmla="*/ 0 w 8"/>
                    <a:gd name="T1" fmla="*/ 30 h 34"/>
                    <a:gd name="T2" fmla="*/ 0 w 8"/>
                    <a:gd name="T3" fmla="*/ 0 h 34"/>
                    <a:gd name="T4" fmla="*/ 8 w 8"/>
                    <a:gd name="T5" fmla="*/ 4 h 34"/>
                    <a:gd name="T6" fmla="*/ 8 w 8"/>
                    <a:gd name="T7" fmla="*/ 34 h 34"/>
                    <a:gd name="T8" fmla="*/ 0 w 8"/>
                    <a:gd name="T9" fmla="*/ 30 h 34"/>
                  </a:gdLst>
                  <a:ahLst/>
                  <a:cxnLst>
                    <a:cxn ang="0">
                      <a:pos x="T0" y="T1"/>
                    </a:cxn>
                    <a:cxn ang="0">
                      <a:pos x="T2" y="T3"/>
                    </a:cxn>
                    <a:cxn ang="0">
                      <a:pos x="T4" y="T5"/>
                    </a:cxn>
                    <a:cxn ang="0">
                      <a:pos x="T6" y="T7"/>
                    </a:cxn>
                    <a:cxn ang="0">
                      <a:pos x="T8" y="T9"/>
                    </a:cxn>
                  </a:cxnLst>
                  <a:rect l="0" t="0" r="r" b="b"/>
                  <a:pathLst>
                    <a:path w="8" h="34">
                      <a:moveTo>
                        <a:pt x="0" y="30"/>
                      </a:moveTo>
                      <a:lnTo>
                        <a:pt x="0" y="0"/>
                      </a:lnTo>
                      <a:lnTo>
                        <a:pt x="8" y="4"/>
                      </a:lnTo>
                      <a:lnTo>
                        <a:pt x="8"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70" name="Rectangle 860"/>
                <p:cNvSpPr>
                  <a:spLocks noChangeArrowheads="1"/>
                </p:cNvSpPr>
                <p:nvPr/>
              </p:nvSpPr>
              <p:spPr bwMode="auto">
                <a:xfrm>
                  <a:off x="3334" y="1520"/>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71" name="Freeform 861"/>
                <p:cNvSpPr>
                  <a:spLocks/>
                </p:cNvSpPr>
                <p:nvPr/>
              </p:nvSpPr>
              <p:spPr bwMode="auto">
                <a:xfrm>
                  <a:off x="3334" y="1550"/>
                  <a:ext cx="8" cy="4"/>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72" name="Freeform 862"/>
                <p:cNvSpPr>
                  <a:spLocks/>
                </p:cNvSpPr>
                <p:nvPr/>
              </p:nvSpPr>
              <p:spPr bwMode="auto">
                <a:xfrm>
                  <a:off x="3324" y="1514"/>
                  <a:ext cx="6" cy="34"/>
                </a:xfrm>
                <a:custGeom>
                  <a:avLst/>
                  <a:gdLst>
                    <a:gd name="T0" fmla="*/ 0 w 6"/>
                    <a:gd name="T1" fmla="*/ 30 h 34"/>
                    <a:gd name="T2" fmla="*/ 0 w 6"/>
                    <a:gd name="T3" fmla="*/ 0 h 34"/>
                    <a:gd name="T4" fmla="*/ 6 w 6"/>
                    <a:gd name="T5" fmla="*/ 4 h 34"/>
                    <a:gd name="T6" fmla="*/ 6 w 6"/>
                    <a:gd name="T7" fmla="*/ 34 h 34"/>
                    <a:gd name="T8" fmla="*/ 0 w 6"/>
                    <a:gd name="T9" fmla="*/ 30 h 34"/>
                  </a:gdLst>
                  <a:ahLst/>
                  <a:cxnLst>
                    <a:cxn ang="0">
                      <a:pos x="T0" y="T1"/>
                    </a:cxn>
                    <a:cxn ang="0">
                      <a:pos x="T2" y="T3"/>
                    </a:cxn>
                    <a:cxn ang="0">
                      <a:pos x="T4" y="T5"/>
                    </a:cxn>
                    <a:cxn ang="0">
                      <a:pos x="T6" y="T7"/>
                    </a:cxn>
                    <a:cxn ang="0">
                      <a:pos x="T8" y="T9"/>
                    </a:cxn>
                  </a:cxnLst>
                  <a:rect l="0" t="0" r="r" b="b"/>
                  <a:pathLst>
                    <a:path w="6" h="34">
                      <a:moveTo>
                        <a:pt x="0" y="30"/>
                      </a:moveTo>
                      <a:lnTo>
                        <a:pt x="0" y="0"/>
                      </a:lnTo>
                      <a:lnTo>
                        <a:pt x="6" y="4"/>
                      </a:lnTo>
                      <a:lnTo>
                        <a:pt x="6"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73" name="Rectangle 863"/>
                <p:cNvSpPr>
                  <a:spLocks noChangeArrowheads="1"/>
                </p:cNvSpPr>
                <p:nvPr/>
              </p:nvSpPr>
              <p:spPr bwMode="auto">
                <a:xfrm>
                  <a:off x="3324" y="1514"/>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74" name="Freeform 864"/>
                <p:cNvSpPr>
                  <a:spLocks/>
                </p:cNvSpPr>
                <p:nvPr/>
              </p:nvSpPr>
              <p:spPr bwMode="auto">
                <a:xfrm>
                  <a:off x="3324" y="1544"/>
                  <a:ext cx="6" cy="4"/>
                </a:xfrm>
                <a:custGeom>
                  <a:avLst/>
                  <a:gdLst>
                    <a:gd name="T0" fmla="*/ 6 w 6"/>
                    <a:gd name="T1" fmla="*/ 4 h 4"/>
                    <a:gd name="T2" fmla="*/ 6 w 6"/>
                    <a:gd name="T3" fmla="*/ 2 h 4"/>
                    <a:gd name="T4" fmla="*/ 2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2"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75" name="Freeform 865"/>
                <p:cNvSpPr>
                  <a:spLocks/>
                </p:cNvSpPr>
                <p:nvPr/>
              </p:nvSpPr>
              <p:spPr bwMode="auto">
                <a:xfrm>
                  <a:off x="3162" y="1416"/>
                  <a:ext cx="16" cy="22"/>
                </a:xfrm>
                <a:custGeom>
                  <a:avLst/>
                  <a:gdLst>
                    <a:gd name="T0" fmla="*/ 16 w 16"/>
                    <a:gd name="T1" fmla="*/ 10 h 22"/>
                    <a:gd name="T2" fmla="*/ 16 w 16"/>
                    <a:gd name="T3" fmla="*/ 22 h 22"/>
                    <a:gd name="T4" fmla="*/ 0 w 16"/>
                    <a:gd name="T5" fmla="*/ 12 h 22"/>
                    <a:gd name="T6" fmla="*/ 0 w 16"/>
                    <a:gd name="T7" fmla="*/ 0 h 22"/>
                    <a:gd name="T8" fmla="*/ 16 w 16"/>
                    <a:gd name="T9" fmla="*/ 10 h 22"/>
                  </a:gdLst>
                  <a:ahLst/>
                  <a:cxnLst>
                    <a:cxn ang="0">
                      <a:pos x="T0" y="T1"/>
                    </a:cxn>
                    <a:cxn ang="0">
                      <a:pos x="T2" y="T3"/>
                    </a:cxn>
                    <a:cxn ang="0">
                      <a:pos x="T4" y="T5"/>
                    </a:cxn>
                    <a:cxn ang="0">
                      <a:pos x="T6" y="T7"/>
                    </a:cxn>
                    <a:cxn ang="0">
                      <a:pos x="T8" y="T9"/>
                    </a:cxn>
                  </a:cxnLst>
                  <a:rect l="0" t="0" r="r" b="b"/>
                  <a:pathLst>
                    <a:path w="16" h="22">
                      <a:moveTo>
                        <a:pt x="16" y="10"/>
                      </a:moveTo>
                      <a:lnTo>
                        <a:pt x="16" y="22"/>
                      </a:lnTo>
                      <a:lnTo>
                        <a:pt x="0" y="12"/>
                      </a:lnTo>
                      <a:lnTo>
                        <a:pt x="0" y="0"/>
                      </a:lnTo>
                      <a:lnTo>
                        <a:pt x="16"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76" name="Freeform 866"/>
                <p:cNvSpPr>
                  <a:spLocks/>
                </p:cNvSpPr>
                <p:nvPr/>
              </p:nvSpPr>
              <p:spPr bwMode="auto">
                <a:xfrm>
                  <a:off x="3176" y="1426"/>
                  <a:ext cx="2" cy="10"/>
                </a:xfrm>
                <a:custGeom>
                  <a:avLst/>
                  <a:gdLst>
                    <a:gd name="T0" fmla="*/ 0 w 2"/>
                    <a:gd name="T1" fmla="*/ 2 h 10"/>
                    <a:gd name="T2" fmla="*/ 2 w 2"/>
                    <a:gd name="T3" fmla="*/ 0 h 10"/>
                    <a:gd name="T4" fmla="*/ 2 w 2"/>
                    <a:gd name="T5" fmla="*/ 10 h 10"/>
                    <a:gd name="T6" fmla="*/ 0 w 2"/>
                    <a:gd name="T7" fmla="*/ 10 h 10"/>
                    <a:gd name="T8" fmla="*/ 0 w 2"/>
                    <a:gd name="T9" fmla="*/ 2 h 10"/>
                  </a:gdLst>
                  <a:ahLst/>
                  <a:cxnLst>
                    <a:cxn ang="0">
                      <a:pos x="T0" y="T1"/>
                    </a:cxn>
                    <a:cxn ang="0">
                      <a:pos x="T2" y="T3"/>
                    </a:cxn>
                    <a:cxn ang="0">
                      <a:pos x="T4" y="T5"/>
                    </a:cxn>
                    <a:cxn ang="0">
                      <a:pos x="T6" y="T7"/>
                    </a:cxn>
                    <a:cxn ang="0">
                      <a:pos x="T8" y="T9"/>
                    </a:cxn>
                  </a:cxnLst>
                  <a:rect l="0" t="0" r="r" b="b"/>
                  <a:pathLst>
                    <a:path w="2" h="10">
                      <a:moveTo>
                        <a:pt x="0" y="2"/>
                      </a:moveTo>
                      <a:lnTo>
                        <a:pt x="2" y="0"/>
                      </a:lnTo>
                      <a:lnTo>
                        <a:pt x="2" y="10"/>
                      </a:lnTo>
                      <a:lnTo>
                        <a:pt x="0" y="10"/>
                      </a:lnTo>
                      <a:lnTo>
                        <a:pt x="0" y="2"/>
                      </a:lnTo>
                      <a:close/>
                    </a:path>
                  </a:pathLst>
                </a:custGeom>
                <a:solidFill>
                  <a:srgbClr val="725A1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77" name="Freeform 867"/>
                <p:cNvSpPr>
                  <a:spLocks/>
                </p:cNvSpPr>
                <p:nvPr/>
              </p:nvSpPr>
              <p:spPr bwMode="auto">
                <a:xfrm>
                  <a:off x="3160" y="1416"/>
                  <a:ext cx="18" cy="12"/>
                </a:xfrm>
                <a:custGeom>
                  <a:avLst/>
                  <a:gdLst>
                    <a:gd name="T0" fmla="*/ 0 w 18"/>
                    <a:gd name="T1" fmla="*/ 2 h 12"/>
                    <a:gd name="T2" fmla="*/ 2 w 18"/>
                    <a:gd name="T3" fmla="*/ 0 h 12"/>
                    <a:gd name="T4" fmla="*/ 18 w 18"/>
                    <a:gd name="T5" fmla="*/ 10 h 12"/>
                    <a:gd name="T6" fmla="*/ 16 w 18"/>
                    <a:gd name="T7" fmla="*/ 12 h 12"/>
                    <a:gd name="T8" fmla="*/ 0 w 18"/>
                    <a:gd name="T9" fmla="*/ 2 h 12"/>
                  </a:gdLst>
                  <a:ahLst/>
                  <a:cxnLst>
                    <a:cxn ang="0">
                      <a:pos x="T0" y="T1"/>
                    </a:cxn>
                    <a:cxn ang="0">
                      <a:pos x="T2" y="T3"/>
                    </a:cxn>
                    <a:cxn ang="0">
                      <a:pos x="T4" y="T5"/>
                    </a:cxn>
                    <a:cxn ang="0">
                      <a:pos x="T6" y="T7"/>
                    </a:cxn>
                    <a:cxn ang="0">
                      <a:pos x="T8" y="T9"/>
                    </a:cxn>
                  </a:cxnLst>
                  <a:rect l="0" t="0" r="r" b="b"/>
                  <a:pathLst>
                    <a:path w="18" h="12">
                      <a:moveTo>
                        <a:pt x="0" y="2"/>
                      </a:moveTo>
                      <a:lnTo>
                        <a:pt x="2" y="0"/>
                      </a:lnTo>
                      <a:lnTo>
                        <a:pt x="18" y="10"/>
                      </a:lnTo>
                      <a:lnTo>
                        <a:pt x="16" y="12"/>
                      </a:lnTo>
                      <a:lnTo>
                        <a:pt x="0" y="2"/>
                      </a:lnTo>
                      <a:close/>
                    </a:path>
                  </a:pathLst>
                </a:custGeom>
                <a:solidFill>
                  <a:srgbClr val="E1B1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78" name="Freeform 868"/>
                <p:cNvSpPr>
                  <a:spLocks/>
                </p:cNvSpPr>
                <p:nvPr/>
              </p:nvSpPr>
              <p:spPr bwMode="auto">
                <a:xfrm>
                  <a:off x="3160" y="1418"/>
                  <a:ext cx="16" cy="18"/>
                </a:xfrm>
                <a:custGeom>
                  <a:avLst/>
                  <a:gdLst>
                    <a:gd name="T0" fmla="*/ 16 w 16"/>
                    <a:gd name="T1" fmla="*/ 10 h 18"/>
                    <a:gd name="T2" fmla="*/ 16 w 16"/>
                    <a:gd name="T3" fmla="*/ 18 h 18"/>
                    <a:gd name="T4" fmla="*/ 0 w 16"/>
                    <a:gd name="T5" fmla="*/ 10 h 18"/>
                    <a:gd name="T6" fmla="*/ 0 w 16"/>
                    <a:gd name="T7" fmla="*/ 0 h 18"/>
                    <a:gd name="T8" fmla="*/ 16 w 16"/>
                    <a:gd name="T9" fmla="*/ 10 h 18"/>
                  </a:gdLst>
                  <a:ahLst/>
                  <a:cxnLst>
                    <a:cxn ang="0">
                      <a:pos x="T0" y="T1"/>
                    </a:cxn>
                    <a:cxn ang="0">
                      <a:pos x="T2" y="T3"/>
                    </a:cxn>
                    <a:cxn ang="0">
                      <a:pos x="T4" y="T5"/>
                    </a:cxn>
                    <a:cxn ang="0">
                      <a:pos x="T6" y="T7"/>
                    </a:cxn>
                    <a:cxn ang="0">
                      <a:pos x="T8" y="T9"/>
                    </a:cxn>
                  </a:cxnLst>
                  <a:rect l="0" t="0" r="r" b="b"/>
                  <a:pathLst>
                    <a:path w="16" h="18">
                      <a:moveTo>
                        <a:pt x="16" y="10"/>
                      </a:moveTo>
                      <a:lnTo>
                        <a:pt x="16" y="18"/>
                      </a:lnTo>
                      <a:lnTo>
                        <a:pt x="0" y="10"/>
                      </a:lnTo>
                      <a:lnTo>
                        <a:pt x="0" y="0"/>
                      </a:lnTo>
                      <a:lnTo>
                        <a:pt x="16" y="10"/>
                      </a:lnTo>
                      <a:close/>
                    </a:path>
                  </a:pathLst>
                </a:custGeom>
                <a:solidFill>
                  <a:srgbClr val="E1B1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79" name="Freeform 869"/>
                <p:cNvSpPr>
                  <a:spLocks/>
                </p:cNvSpPr>
                <p:nvPr/>
              </p:nvSpPr>
              <p:spPr bwMode="auto">
                <a:xfrm>
                  <a:off x="3440" y="1282"/>
                  <a:ext cx="370" cy="932"/>
                </a:xfrm>
                <a:custGeom>
                  <a:avLst/>
                  <a:gdLst>
                    <a:gd name="T0" fmla="*/ 0 w 370"/>
                    <a:gd name="T1" fmla="*/ 216 h 932"/>
                    <a:gd name="T2" fmla="*/ 370 w 370"/>
                    <a:gd name="T3" fmla="*/ 0 h 932"/>
                    <a:gd name="T4" fmla="*/ 370 w 370"/>
                    <a:gd name="T5" fmla="*/ 716 h 932"/>
                    <a:gd name="T6" fmla="*/ 0 w 370"/>
                    <a:gd name="T7" fmla="*/ 932 h 932"/>
                    <a:gd name="T8" fmla="*/ 0 w 370"/>
                    <a:gd name="T9" fmla="*/ 216 h 932"/>
                  </a:gdLst>
                  <a:ahLst/>
                  <a:cxnLst>
                    <a:cxn ang="0">
                      <a:pos x="T0" y="T1"/>
                    </a:cxn>
                    <a:cxn ang="0">
                      <a:pos x="T2" y="T3"/>
                    </a:cxn>
                    <a:cxn ang="0">
                      <a:pos x="T4" y="T5"/>
                    </a:cxn>
                    <a:cxn ang="0">
                      <a:pos x="T6" y="T7"/>
                    </a:cxn>
                    <a:cxn ang="0">
                      <a:pos x="T8" y="T9"/>
                    </a:cxn>
                  </a:cxnLst>
                  <a:rect l="0" t="0" r="r" b="b"/>
                  <a:pathLst>
                    <a:path w="370" h="932">
                      <a:moveTo>
                        <a:pt x="0" y="216"/>
                      </a:moveTo>
                      <a:lnTo>
                        <a:pt x="370" y="0"/>
                      </a:lnTo>
                      <a:lnTo>
                        <a:pt x="370" y="716"/>
                      </a:lnTo>
                      <a:lnTo>
                        <a:pt x="0" y="932"/>
                      </a:lnTo>
                      <a:lnTo>
                        <a:pt x="0" y="216"/>
                      </a:lnTo>
                      <a:close/>
                    </a:path>
                  </a:pathLst>
                </a:custGeom>
                <a:solidFill>
                  <a:srgbClr val="0D0D0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80" name="Freeform 870"/>
                <p:cNvSpPr>
                  <a:spLocks/>
                </p:cNvSpPr>
                <p:nvPr/>
              </p:nvSpPr>
              <p:spPr bwMode="auto">
                <a:xfrm>
                  <a:off x="3440" y="1496"/>
                  <a:ext cx="4" cy="718"/>
                </a:xfrm>
                <a:custGeom>
                  <a:avLst/>
                  <a:gdLst>
                    <a:gd name="T0" fmla="*/ 0 w 4"/>
                    <a:gd name="T1" fmla="*/ 2 h 718"/>
                    <a:gd name="T2" fmla="*/ 4 w 4"/>
                    <a:gd name="T3" fmla="*/ 0 h 718"/>
                    <a:gd name="T4" fmla="*/ 4 w 4"/>
                    <a:gd name="T5" fmla="*/ 716 h 718"/>
                    <a:gd name="T6" fmla="*/ 0 w 4"/>
                    <a:gd name="T7" fmla="*/ 718 h 718"/>
                    <a:gd name="T8" fmla="*/ 0 w 4"/>
                    <a:gd name="T9" fmla="*/ 2 h 718"/>
                  </a:gdLst>
                  <a:ahLst/>
                  <a:cxnLst>
                    <a:cxn ang="0">
                      <a:pos x="T0" y="T1"/>
                    </a:cxn>
                    <a:cxn ang="0">
                      <a:pos x="T2" y="T3"/>
                    </a:cxn>
                    <a:cxn ang="0">
                      <a:pos x="T4" y="T5"/>
                    </a:cxn>
                    <a:cxn ang="0">
                      <a:pos x="T6" y="T7"/>
                    </a:cxn>
                    <a:cxn ang="0">
                      <a:pos x="T8" y="T9"/>
                    </a:cxn>
                  </a:cxnLst>
                  <a:rect l="0" t="0" r="r" b="b"/>
                  <a:pathLst>
                    <a:path w="4" h="718">
                      <a:moveTo>
                        <a:pt x="0" y="2"/>
                      </a:moveTo>
                      <a:lnTo>
                        <a:pt x="4" y="0"/>
                      </a:lnTo>
                      <a:lnTo>
                        <a:pt x="4" y="716"/>
                      </a:lnTo>
                      <a:lnTo>
                        <a:pt x="0" y="718"/>
                      </a:lnTo>
                      <a:lnTo>
                        <a:pt x="0" y="2"/>
                      </a:ln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81" name="Freeform 871"/>
                <p:cNvSpPr>
                  <a:spLocks/>
                </p:cNvSpPr>
                <p:nvPr/>
              </p:nvSpPr>
              <p:spPr bwMode="auto">
                <a:xfrm>
                  <a:off x="3146" y="1364"/>
                  <a:ext cx="10" cy="640"/>
                </a:xfrm>
                <a:custGeom>
                  <a:avLst/>
                  <a:gdLst>
                    <a:gd name="T0" fmla="*/ 2 w 10"/>
                    <a:gd name="T1" fmla="*/ 6 h 640"/>
                    <a:gd name="T2" fmla="*/ 10 w 10"/>
                    <a:gd name="T3" fmla="*/ 0 h 640"/>
                    <a:gd name="T4" fmla="*/ 10 w 10"/>
                    <a:gd name="T5" fmla="*/ 632 h 640"/>
                    <a:gd name="T6" fmla="*/ 0 w 10"/>
                    <a:gd name="T7" fmla="*/ 640 h 640"/>
                    <a:gd name="T8" fmla="*/ 2 w 10"/>
                    <a:gd name="T9" fmla="*/ 6 h 640"/>
                  </a:gdLst>
                  <a:ahLst/>
                  <a:cxnLst>
                    <a:cxn ang="0">
                      <a:pos x="T0" y="T1"/>
                    </a:cxn>
                    <a:cxn ang="0">
                      <a:pos x="T2" y="T3"/>
                    </a:cxn>
                    <a:cxn ang="0">
                      <a:pos x="T4" y="T5"/>
                    </a:cxn>
                    <a:cxn ang="0">
                      <a:pos x="T6" y="T7"/>
                    </a:cxn>
                    <a:cxn ang="0">
                      <a:pos x="T8" y="T9"/>
                    </a:cxn>
                  </a:cxnLst>
                  <a:rect l="0" t="0" r="r" b="b"/>
                  <a:pathLst>
                    <a:path w="10" h="640">
                      <a:moveTo>
                        <a:pt x="2" y="6"/>
                      </a:moveTo>
                      <a:lnTo>
                        <a:pt x="10" y="0"/>
                      </a:lnTo>
                      <a:lnTo>
                        <a:pt x="10" y="632"/>
                      </a:lnTo>
                      <a:lnTo>
                        <a:pt x="0" y="640"/>
                      </a:lnTo>
                      <a:lnTo>
                        <a:pt x="2"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82" name="Freeform 872"/>
                <p:cNvSpPr>
                  <a:spLocks/>
                </p:cNvSpPr>
                <p:nvPr/>
              </p:nvSpPr>
              <p:spPr bwMode="auto">
                <a:xfrm>
                  <a:off x="3094" y="1082"/>
                  <a:ext cx="716" cy="416"/>
                </a:xfrm>
                <a:custGeom>
                  <a:avLst/>
                  <a:gdLst>
                    <a:gd name="T0" fmla="*/ 0 w 716"/>
                    <a:gd name="T1" fmla="*/ 216 h 416"/>
                    <a:gd name="T2" fmla="*/ 372 w 716"/>
                    <a:gd name="T3" fmla="*/ 0 h 416"/>
                    <a:gd name="T4" fmla="*/ 716 w 716"/>
                    <a:gd name="T5" fmla="*/ 200 h 416"/>
                    <a:gd name="T6" fmla="*/ 346 w 716"/>
                    <a:gd name="T7" fmla="*/ 416 h 416"/>
                    <a:gd name="T8" fmla="*/ 0 w 716"/>
                    <a:gd name="T9" fmla="*/ 216 h 416"/>
                  </a:gdLst>
                  <a:ahLst/>
                  <a:cxnLst>
                    <a:cxn ang="0">
                      <a:pos x="T0" y="T1"/>
                    </a:cxn>
                    <a:cxn ang="0">
                      <a:pos x="T2" y="T3"/>
                    </a:cxn>
                    <a:cxn ang="0">
                      <a:pos x="T4" y="T5"/>
                    </a:cxn>
                    <a:cxn ang="0">
                      <a:pos x="T6" y="T7"/>
                    </a:cxn>
                    <a:cxn ang="0">
                      <a:pos x="T8" y="T9"/>
                    </a:cxn>
                  </a:cxnLst>
                  <a:rect l="0" t="0" r="r" b="b"/>
                  <a:pathLst>
                    <a:path w="716" h="416">
                      <a:moveTo>
                        <a:pt x="0" y="216"/>
                      </a:moveTo>
                      <a:lnTo>
                        <a:pt x="372" y="0"/>
                      </a:lnTo>
                      <a:lnTo>
                        <a:pt x="716" y="200"/>
                      </a:lnTo>
                      <a:lnTo>
                        <a:pt x="346" y="416"/>
                      </a:lnTo>
                      <a:lnTo>
                        <a:pt x="0" y="21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83" name="Freeform 873"/>
                <p:cNvSpPr>
                  <a:spLocks/>
                </p:cNvSpPr>
                <p:nvPr/>
              </p:nvSpPr>
              <p:spPr bwMode="auto">
                <a:xfrm>
                  <a:off x="3094" y="1296"/>
                  <a:ext cx="350" cy="202"/>
                </a:xfrm>
                <a:custGeom>
                  <a:avLst/>
                  <a:gdLst>
                    <a:gd name="T0" fmla="*/ 0 w 350"/>
                    <a:gd name="T1" fmla="*/ 2 h 202"/>
                    <a:gd name="T2" fmla="*/ 4 w 350"/>
                    <a:gd name="T3" fmla="*/ 0 h 202"/>
                    <a:gd name="T4" fmla="*/ 350 w 350"/>
                    <a:gd name="T5" fmla="*/ 200 h 202"/>
                    <a:gd name="T6" fmla="*/ 346 w 350"/>
                    <a:gd name="T7" fmla="*/ 202 h 202"/>
                    <a:gd name="T8" fmla="*/ 0 w 350"/>
                    <a:gd name="T9" fmla="*/ 2 h 202"/>
                  </a:gdLst>
                  <a:ahLst/>
                  <a:cxnLst>
                    <a:cxn ang="0">
                      <a:pos x="T0" y="T1"/>
                    </a:cxn>
                    <a:cxn ang="0">
                      <a:pos x="T2" y="T3"/>
                    </a:cxn>
                    <a:cxn ang="0">
                      <a:pos x="T4" y="T5"/>
                    </a:cxn>
                    <a:cxn ang="0">
                      <a:pos x="T6" y="T7"/>
                    </a:cxn>
                    <a:cxn ang="0">
                      <a:pos x="T8" y="T9"/>
                    </a:cxn>
                  </a:cxnLst>
                  <a:rect l="0" t="0" r="r" b="b"/>
                  <a:pathLst>
                    <a:path w="350" h="202">
                      <a:moveTo>
                        <a:pt x="0" y="2"/>
                      </a:moveTo>
                      <a:lnTo>
                        <a:pt x="4" y="0"/>
                      </a:lnTo>
                      <a:lnTo>
                        <a:pt x="350" y="200"/>
                      </a:lnTo>
                      <a:lnTo>
                        <a:pt x="346" y="202"/>
                      </a:lnTo>
                      <a:lnTo>
                        <a:pt x="0" y="2"/>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84" name="Freeform 874"/>
                <p:cNvSpPr>
                  <a:spLocks/>
                </p:cNvSpPr>
                <p:nvPr/>
              </p:nvSpPr>
              <p:spPr bwMode="auto">
                <a:xfrm>
                  <a:off x="3146" y="1996"/>
                  <a:ext cx="232" cy="136"/>
                </a:xfrm>
                <a:custGeom>
                  <a:avLst/>
                  <a:gdLst>
                    <a:gd name="T0" fmla="*/ 0 w 232"/>
                    <a:gd name="T1" fmla="*/ 8 h 136"/>
                    <a:gd name="T2" fmla="*/ 10 w 232"/>
                    <a:gd name="T3" fmla="*/ 0 h 136"/>
                    <a:gd name="T4" fmla="*/ 232 w 232"/>
                    <a:gd name="T5" fmla="*/ 130 h 136"/>
                    <a:gd name="T6" fmla="*/ 224 w 232"/>
                    <a:gd name="T7" fmla="*/ 136 h 136"/>
                    <a:gd name="T8" fmla="*/ 0 w 232"/>
                    <a:gd name="T9" fmla="*/ 8 h 136"/>
                  </a:gdLst>
                  <a:ahLst/>
                  <a:cxnLst>
                    <a:cxn ang="0">
                      <a:pos x="T0" y="T1"/>
                    </a:cxn>
                    <a:cxn ang="0">
                      <a:pos x="T2" y="T3"/>
                    </a:cxn>
                    <a:cxn ang="0">
                      <a:pos x="T4" y="T5"/>
                    </a:cxn>
                    <a:cxn ang="0">
                      <a:pos x="T6" y="T7"/>
                    </a:cxn>
                    <a:cxn ang="0">
                      <a:pos x="T8" y="T9"/>
                    </a:cxn>
                  </a:cxnLst>
                  <a:rect l="0" t="0" r="r" b="b"/>
                  <a:pathLst>
                    <a:path w="232" h="136">
                      <a:moveTo>
                        <a:pt x="0" y="8"/>
                      </a:moveTo>
                      <a:lnTo>
                        <a:pt x="10" y="0"/>
                      </a:lnTo>
                      <a:lnTo>
                        <a:pt x="232" y="130"/>
                      </a:lnTo>
                      <a:lnTo>
                        <a:pt x="224" y="136"/>
                      </a:lnTo>
                      <a:lnTo>
                        <a:pt x="0" y="8"/>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85" name="Freeform 875"/>
                <p:cNvSpPr>
                  <a:spLocks noEditPoints="1"/>
                </p:cNvSpPr>
                <p:nvPr/>
              </p:nvSpPr>
              <p:spPr bwMode="auto">
                <a:xfrm>
                  <a:off x="3094" y="1298"/>
                  <a:ext cx="346" cy="916"/>
                </a:xfrm>
                <a:custGeom>
                  <a:avLst/>
                  <a:gdLst>
                    <a:gd name="T0" fmla="*/ 0 w 346"/>
                    <a:gd name="T1" fmla="*/ 0 h 916"/>
                    <a:gd name="T2" fmla="*/ 0 w 346"/>
                    <a:gd name="T3" fmla="*/ 716 h 916"/>
                    <a:gd name="T4" fmla="*/ 346 w 346"/>
                    <a:gd name="T5" fmla="*/ 916 h 916"/>
                    <a:gd name="T6" fmla="*/ 346 w 346"/>
                    <a:gd name="T7" fmla="*/ 200 h 916"/>
                    <a:gd name="T8" fmla="*/ 0 w 346"/>
                    <a:gd name="T9" fmla="*/ 0 h 916"/>
                    <a:gd name="T10" fmla="*/ 276 w 346"/>
                    <a:gd name="T11" fmla="*/ 834 h 916"/>
                    <a:gd name="T12" fmla="*/ 52 w 346"/>
                    <a:gd name="T13" fmla="*/ 706 h 916"/>
                    <a:gd name="T14" fmla="*/ 54 w 346"/>
                    <a:gd name="T15" fmla="*/ 72 h 916"/>
                    <a:gd name="T16" fmla="*/ 276 w 346"/>
                    <a:gd name="T17" fmla="*/ 200 h 916"/>
                    <a:gd name="T18" fmla="*/ 276 w 346"/>
                    <a:gd name="T19" fmla="*/ 834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916">
                      <a:moveTo>
                        <a:pt x="0" y="0"/>
                      </a:moveTo>
                      <a:lnTo>
                        <a:pt x="0" y="716"/>
                      </a:lnTo>
                      <a:lnTo>
                        <a:pt x="346" y="916"/>
                      </a:lnTo>
                      <a:lnTo>
                        <a:pt x="346" y="200"/>
                      </a:lnTo>
                      <a:lnTo>
                        <a:pt x="0" y="0"/>
                      </a:lnTo>
                      <a:close/>
                      <a:moveTo>
                        <a:pt x="276" y="834"/>
                      </a:moveTo>
                      <a:lnTo>
                        <a:pt x="52" y="706"/>
                      </a:lnTo>
                      <a:lnTo>
                        <a:pt x="54" y="72"/>
                      </a:lnTo>
                      <a:lnTo>
                        <a:pt x="276" y="200"/>
                      </a:lnTo>
                      <a:lnTo>
                        <a:pt x="276" y="834"/>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86" name="Freeform 876"/>
                <p:cNvSpPr>
                  <a:spLocks/>
                </p:cNvSpPr>
                <p:nvPr/>
              </p:nvSpPr>
              <p:spPr bwMode="auto">
                <a:xfrm>
                  <a:off x="3222" y="1384"/>
                  <a:ext cx="76" cy="56"/>
                </a:xfrm>
                <a:custGeom>
                  <a:avLst/>
                  <a:gdLst>
                    <a:gd name="T0" fmla="*/ 76 w 76"/>
                    <a:gd name="T1" fmla="*/ 44 h 56"/>
                    <a:gd name="T2" fmla="*/ 76 w 76"/>
                    <a:gd name="T3" fmla="*/ 56 h 56"/>
                    <a:gd name="T4" fmla="*/ 0 w 76"/>
                    <a:gd name="T5" fmla="*/ 12 h 56"/>
                    <a:gd name="T6" fmla="*/ 0 w 76"/>
                    <a:gd name="T7" fmla="*/ 0 h 56"/>
                    <a:gd name="T8" fmla="*/ 76 w 76"/>
                    <a:gd name="T9" fmla="*/ 44 h 56"/>
                  </a:gdLst>
                  <a:ahLst/>
                  <a:cxnLst>
                    <a:cxn ang="0">
                      <a:pos x="T0" y="T1"/>
                    </a:cxn>
                    <a:cxn ang="0">
                      <a:pos x="T2" y="T3"/>
                    </a:cxn>
                    <a:cxn ang="0">
                      <a:pos x="T4" y="T5"/>
                    </a:cxn>
                    <a:cxn ang="0">
                      <a:pos x="T6" y="T7"/>
                    </a:cxn>
                    <a:cxn ang="0">
                      <a:pos x="T8" y="T9"/>
                    </a:cxn>
                  </a:cxnLst>
                  <a:rect l="0" t="0" r="r" b="b"/>
                  <a:pathLst>
                    <a:path w="76" h="56">
                      <a:moveTo>
                        <a:pt x="76" y="44"/>
                      </a:moveTo>
                      <a:lnTo>
                        <a:pt x="76" y="56"/>
                      </a:lnTo>
                      <a:lnTo>
                        <a:pt x="0" y="12"/>
                      </a:lnTo>
                      <a:lnTo>
                        <a:pt x="0" y="0"/>
                      </a:lnTo>
                      <a:lnTo>
                        <a:pt x="76" y="44"/>
                      </a:lnTo>
                      <a:close/>
                    </a:path>
                  </a:pathLst>
                </a:custGeom>
                <a:solidFill>
                  <a:srgbClr val="E1B1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87" name="Freeform 877"/>
                <p:cNvSpPr>
                  <a:spLocks/>
                </p:cNvSpPr>
                <p:nvPr/>
              </p:nvSpPr>
              <p:spPr bwMode="auto">
                <a:xfrm>
                  <a:off x="3222" y="1382"/>
                  <a:ext cx="80" cy="46"/>
                </a:xfrm>
                <a:custGeom>
                  <a:avLst/>
                  <a:gdLst>
                    <a:gd name="T0" fmla="*/ 0 w 80"/>
                    <a:gd name="T1" fmla="*/ 2 h 46"/>
                    <a:gd name="T2" fmla="*/ 6 w 80"/>
                    <a:gd name="T3" fmla="*/ 0 h 46"/>
                    <a:gd name="T4" fmla="*/ 80 w 80"/>
                    <a:gd name="T5" fmla="*/ 44 h 46"/>
                    <a:gd name="T6" fmla="*/ 76 w 80"/>
                    <a:gd name="T7" fmla="*/ 46 h 46"/>
                    <a:gd name="T8" fmla="*/ 0 w 80"/>
                    <a:gd name="T9" fmla="*/ 2 h 46"/>
                  </a:gdLst>
                  <a:ahLst/>
                  <a:cxnLst>
                    <a:cxn ang="0">
                      <a:pos x="T0" y="T1"/>
                    </a:cxn>
                    <a:cxn ang="0">
                      <a:pos x="T2" y="T3"/>
                    </a:cxn>
                    <a:cxn ang="0">
                      <a:pos x="T4" y="T5"/>
                    </a:cxn>
                    <a:cxn ang="0">
                      <a:pos x="T6" y="T7"/>
                    </a:cxn>
                    <a:cxn ang="0">
                      <a:pos x="T8" y="T9"/>
                    </a:cxn>
                  </a:cxnLst>
                  <a:rect l="0" t="0" r="r" b="b"/>
                  <a:pathLst>
                    <a:path w="80" h="46">
                      <a:moveTo>
                        <a:pt x="0" y="2"/>
                      </a:moveTo>
                      <a:lnTo>
                        <a:pt x="6" y="0"/>
                      </a:lnTo>
                      <a:lnTo>
                        <a:pt x="80" y="44"/>
                      </a:lnTo>
                      <a:lnTo>
                        <a:pt x="76" y="46"/>
                      </a:lnTo>
                      <a:lnTo>
                        <a:pt x="0" y="2"/>
                      </a:lnTo>
                      <a:close/>
                    </a:path>
                  </a:pathLst>
                </a:custGeom>
                <a:solidFill>
                  <a:srgbClr val="FFD6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88" name="Freeform 878"/>
                <p:cNvSpPr>
                  <a:spLocks/>
                </p:cNvSpPr>
                <p:nvPr/>
              </p:nvSpPr>
              <p:spPr bwMode="auto">
                <a:xfrm>
                  <a:off x="3298" y="1426"/>
                  <a:ext cx="4" cy="14"/>
                </a:xfrm>
                <a:custGeom>
                  <a:avLst/>
                  <a:gdLst>
                    <a:gd name="T0" fmla="*/ 0 w 4"/>
                    <a:gd name="T1" fmla="*/ 2 h 14"/>
                    <a:gd name="T2" fmla="*/ 4 w 4"/>
                    <a:gd name="T3" fmla="*/ 0 h 14"/>
                    <a:gd name="T4" fmla="*/ 4 w 4"/>
                    <a:gd name="T5" fmla="*/ 12 h 14"/>
                    <a:gd name="T6" fmla="*/ 0 w 4"/>
                    <a:gd name="T7" fmla="*/ 14 h 14"/>
                    <a:gd name="T8" fmla="*/ 0 w 4"/>
                    <a:gd name="T9" fmla="*/ 2 h 14"/>
                  </a:gdLst>
                  <a:ahLst/>
                  <a:cxnLst>
                    <a:cxn ang="0">
                      <a:pos x="T0" y="T1"/>
                    </a:cxn>
                    <a:cxn ang="0">
                      <a:pos x="T2" y="T3"/>
                    </a:cxn>
                    <a:cxn ang="0">
                      <a:pos x="T4" y="T5"/>
                    </a:cxn>
                    <a:cxn ang="0">
                      <a:pos x="T6" y="T7"/>
                    </a:cxn>
                    <a:cxn ang="0">
                      <a:pos x="T8" y="T9"/>
                    </a:cxn>
                  </a:cxnLst>
                  <a:rect l="0" t="0" r="r" b="b"/>
                  <a:pathLst>
                    <a:path w="4" h="14">
                      <a:moveTo>
                        <a:pt x="0" y="2"/>
                      </a:moveTo>
                      <a:lnTo>
                        <a:pt x="4" y="0"/>
                      </a:lnTo>
                      <a:lnTo>
                        <a:pt x="4" y="12"/>
                      </a:lnTo>
                      <a:lnTo>
                        <a:pt x="0" y="14"/>
                      </a:lnTo>
                      <a:lnTo>
                        <a:pt x="0" y="2"/>
                      </a:lnTo>
                      <a:close/>
                    </a:path>
                  </a:pathLst>
                </a:custGeom>
                <a:solidFill>
                  <a:srgbClr val="B382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grpSp>
        </p:grpSp>
        <p:pic>
          <p:nvPicPr>
            <p:cNvPr id="1790"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1000" y="5308187"/>
              <a:ext cx="7239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96" name="テキスト ボックス 1795"/>
            <p:cNvSpPr txBox="1"/>
            <p:nvPr/>
          </p:nvSpPr>
          <p:spPr>
            <a:xfrm>
              <a:off x="4953000" y="5373469"/>
              <a:ext cx="1757613" cy="646331"/>
            </a:xfrm>
            <a:prstGeom prst="rect">
              <a:avLst/>
            </a:prstGeom>
            <a:noFill/>
          </p:spPr>
          <p:txBody>
            <a:bodyPr wrap="none" rtlCol="0">
              <a:spAutoFit/>
            </a:bodyPr>
            <a:lstStyle/>
            <a:p>
              <a:pPr algn="ctr"/>
              <a:r>
                <a:rPr kumimoji="1" lang="ja-JP" altLang="en-US" sz="2000" dirty="0" smtClean="0"/>
                <a:t>個別システム</a:t>
              </a:r>
              <a:endParaRPr kumimoji="1" lang="en-US" altLang="ja-JP" sz="2000" dirty="0" smtClean="0"/>
            </a:p>
            <a:p>
              <a:pPr algn="ctr"/>
              <a:r>
                <a:rPr lang="en-US" altLang="ja-JP" sz="1600" dirty="0" smtClean="0"/>
                <a:t>(</a:t>
              </a:r>
              <a:r>
                <a:rPr lang="ja-JP" altLang="en-US" sz="1600" dirty="0" smtClean="0"/>
                <a:t>サイロシステム</a:t>
              </a:r>
              <a:r>
                <a:rPr lang="en-US" altLang="ja-JP" sz="1600" dirty="0" smtClean="0"/>
                <a:t>)</a:t>
              </a:r>
              <a:endParaRPr kumimoji="1" lang="ja-JP" altLang="en-US" sz="1600" dirty="0"/>
            </a:p>
          </p:txBody>
        </p:sp>
      </p:grpSp>
      <p:grpSp>
        <p:nvGrpSpPr>
          <p:cNvPr id="8" name="図形グループ 7"/>
          <p:cNvGrpSpPr/>
          <p:nvPr/>
        </p:nvGrpSpPr>
        <p:grpSpPr>
          <a:xfrm>
            <a:off x="4648200" y="1048875"/>
            <a:ext cx="3962400" cy="4019610"/>
            <a:chOff x="4648200" y="1104900"/>
            <a:chExt cx="3962400" cy="4019610"/>
          </a:xfrm>
        </p:grpSpPr>
        <p:sp>
          <p:nvSpPr>
            <p:cNvPr id="906" name="AutoShape 3"/>
            <p:cNvSpPr>
              <a:spLocks noChangeArrowheads="1"/>
            </p:cNvSpPr>
            <p:nvPr/>
          </p:nvSpPr>
          <p:spPr bwMode="auto">
            <a:xfrm>
              <a:off x="4648200" y="1104900"/>
              <a:ext cx="3962400" cy="4019610"/>
            </a:xfrm>
            <a:prstGeom prst="roundRect">
              <a:avLst>
                <a:gd name="adj" fmla="val 6009"/>
              </a:avLst>
            </a:prstGeom>
            <a:solidFill>
              <a:srgbClr val="E6D6AF"/>
            </a:solidFill>
            <a:ln>
              <a:headEnd/>
              <a:tailEnd/>
            </a:ln>
            <a:extLst/>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grpSp>
          <p:nvGrpSpPr>
            <p:cNvPr id="10" name="図形グループ 9"/>
            <p:cNvGrpSpPr/>
            <p:nvPr/>
          </p:nvGrpSpPr>
          <p:grpSpPr>
            <a:xfrm flipH="1">
              <a:off x="6057900" y="1701800"/>
              <a:ext cx="2171700" cy="2908300"/>
              <a:chOff x="1104900" y="2387600"/>
              <a:chExt cx="2171700" cy="2908300"/>
            </a:xfrm>
          </p:grpSpPr>
          <p:pic>
            <p:nvPicPr>
              <p:cNvPr id="919"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900" y="4572000"/>
                <a:ext cx="7239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20" name="直線矢印コネクタ 919"/>
              <p:cNvCxnSpPr>
                <a:endCxn id="919" idx="0"/>
              </p:cNvCxnSpPr>
              <p:nvPr/>
            </p:nvCxnSpPr>
            <p:spPr bwMode="auto">
              <a:xfrm flipH="1">
                <a:off x="1466850" y="2387600"/>
                <a:ext cx="18384" cy="2184400"/>
              </a:xfrm>
              <a:prstGeom prst="straightConnector1">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921"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4572000"/>
                <a:ext cx="7239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22" name="直線矢印コネクタ 921"/>
              <p:cNvCxnSpPr>
                <a:endCxn id="921" idx="0"/>
              </p:cNvCxnSpPr>
              <p:nvPr/>
            </p:nvCxnSpPr>
            <p:spPr bwMode="auto">
              <a:xfrm flipH="1">
                <a:off x="2190750" y="2819400"/>
                <a:ext cx="0" cy="1752600"/>
              </a:xfrm>
              <a:prstGeom prst="straightConnector1">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923"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2700" y="4572000"/>
                <a:ext cx="7239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24" name="直線矢印コネクタ 923"/>
              <p:cNvCxnSpPr>
                <a:endCxn id="923" idx="0"/>
              </p:cNvCxnSpPr>
              <p:nvPr/>
            </p:nvCxnSpPr>
            <p:spPr bwMode="auto">
              <a:xfrm flipH="1">
                <a:off x="2914650" y="3733800"/>
                <a:ext cx="0" cy="838200"/>
              </a:xfrm>
              <a:prstGeom prst="straightConnector1">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1" name="テキスト ボックス 10"/>
            <p:cNvSpPr txBox="1"/>
            <p:nvPr/>
          </p:nvSpPr>
          <p:spPr>
            <a:xfrm>
              <a:off x="4800600" y="3987224"/>
              <a:ext cx="1005403" cy="584776"/>
            </a:xfrm>
            <a:prstGeom prst="rect">
              <a:avLst/>
            </a:prstGeom>
            <a:noFill/>
          </p:spPr>
          <p:txBody>
            <a:bodyPr wrap="none" rtlCol="0">
              <a:spAutoFit/>
            </a:bodyPr>
            <a:lstStyle/>
            <a:p>
              <a:r>
                <a:rPr kumimoji="1" lang="ja-JP" altLang="en-US" sz="1600" dirty="0" smtClean="0">
                  <a:solidFill>
                    <a:srgbClr val="800000"/>
                  </a:solidFill>
                </a:rPr>
                <a:t>企業内で</a:t>
              </a:r>
              <a:endParaRPr kumimoji="1" lang="en-US" altLang="ja-JP" sz="1600" dirty="0" smtClean="0">
                <a:solidFill>
                  <a:srgbClr val="800000"/>
                </a:solidFill>
              </a:endParaRPr>
            </a:p>
            <a:p>
              <a:r>
                <a:rPr kumimoji="1" lang="ja-JP" altLang="en-US" sz="1600" dirty="0" smtClean="0">
                  <a:solidFill>
                    <a:srgbClr val="800000"/>
                  </a:solidFill>
                </a:rPr>
                <a:t>共用</a:t>
              </a:r>
              <a:endParaRPr kumimoji="1" lang="ja-JP" altLang="en-US" sz="1600" dirty="0">
                <a:solidFill>
                  <a:srgbClr val="800000"/>
                </a:solidFill>
              </a:endParaRPr>
            </a:p>
          </p:txBody>
        </p:sp>
        <p:sp>
          <p:nvSpPr>
            <p:cNvPr id="1794" name="テキスト ボックス 1793"/>
            <p:cNvSpPr txBox="1"/>
            <p:nvPr/>
          </p:nvSpPr>
          <p:spPr>
            <a:xfrm>
              <a:off x="5404675" y="4648200"/>
              <a:ext cx="2454518" cy="400110"/>
            </a:xfrm>
            <a:prstGeom prst="rect">
              <a:avLst/>
            </a:prstGeom>
            <a:noFill/>
          </p:spPr>
          <p:txBody>
            <a:bodyPr wrap="none" rtlCol="0">
              <a:spAutoFit/>
            </a:bodyPr>
            <a:lstStyle/>
            <a:p>
              <a:pPr algn="ctr"/>
              <a:r>
                <a:rPr kumimoji="1" lang="ja-JP" altLang="en-US" sz="2000" dirty="0" smtClean="0">
                  <a:solidFill>
                    <a:srgbClr val="800000"/>
                  </a:solidFill>
                </a:rPr>
                <a:t>プライベート・クラウド</a:t>
              </a:r>
              <a:endParaRPr kumimoji="1" lang="ja-JP" altLang="en-US" sz="2000" dirty="0">
                <a:solidFill>
                  <a:srgbClr val="800000"/>
                </a:solidFill>
              </a:endParaRPr>
            </a:p>
          </p:txBody>
        </p:sp>
      </p:grpSp>
      <p:grpSp>
        <p:nvGrpSpPr>
          <p:cNvPr id="7" name="図形グループ 6"/>
          <p:cNvGrpSpPr/>
          <p:nvPr/>
        </p:nvGrpSpPr>
        <p:grpSpPr>
          <a:xfrm>
            <a:off x="533400" y="1048875"/>
            <a:ext cx="3962400" cy="4019610"/>
            <a:chOff x="533400" y="1104900"/>
            <a:chExt cx="3962400" cy="4019610"/>
          </a:xfrm>
          <a:solidFill>
            <a:schemeClr val="tx2">
              <a:lumMod val="20000"/>
              <a:lumOff val="80000"/>
            </a:schemeClr>
          </a:solidFill>
        </p:grpSpPr>
        <p:sp>
          <p:nvSpPr>
            <p:cNvPr id="907" name="AutoShape 879"/>
            <p:cNvSpPr>
              <a:spLocks noChangeArrowheads="1"/>
            </p:cNvSpPr>
            <p:nvPr/>
          </p:nvSpPr>
          <p:spPr bwMode="auto">
            <a:xfrm>
              <a:off x="533400" y="1104900"/>
              <a:ext cx="3962400" cy="4019610"/>
            </a:xfrm>
            <a:prstGeom prst="roundRect">
              <a:avLst>
                <a:gd name="adj" fmla="val 6009"/>
              </a:avLst>
            </a:prstGeom>
            <a:grpFill/>
            <a:ln>
              <a:headEnd/>
              <a:tailEnd/>
            </a:ln>
            <a:extLst/>
          </p:spPr>
          <p:style>
            <a:lnRef idx="1">
              <a:schemeClr val="accent1"/>
            </a:lnRef>
            <a:fillRef idx="2">
              <a:schemeClr val="accent1"/>
            </a:fillRef>
            <a:effectRef idx="1">
              <a:schemeClr val="accent1"/>
            </a:effectRef>
            <a:fontRef idx="minor">
              <a:schemeClr val="dk1"/>
            </a:fontRef>
          </p:style>
          <p:txBody>
            <a:bodyPr wrap="none" anchor="ct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pic>
          <p:nvPicPr>
            <p:cNvPr id="908"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0" y="3886200"/>
              <a:ext cx="723900" cy="7239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cxnSp>
          <p:nvCxnSpPr>
            <p:cNvPr id="6" name="直線矢印コネクタ 5"/>
            <p:cNvCxnSpPr>
              <a:endCxn id="908" idx="0"/>
            </p:cNvCxnSpPr>
            <p:nvPr/>
          </p:nvCxnSpPr>
          <p:spPr bwMode="auto">
            <a:xfrm>
              <a:off x="1314450" y="1701800"/>
              <a:ext cx="0" cy="2184400"/>
            </a:xfrm>
            <a:prstGeom prst="straightConnector1">
              <a:avLst/>
            </a:prstGeom>
            <a:grpFill/>
            <a:ln w="38100" cap="flat" cmpd="sng" algn="ctr">
              <a:solidFill>
                <a:srgbClr val="FF66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913"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3886200"/>
              <a:ext cx="723900" cy="7239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cxnSp>
          <p:nvCxnSpPr>
            <p:cNvPr id="914" name="直線矢印コネクタ 913"/>
            <p:cNvCxnSpPr>
              <a:endCxn id="913" idx="0"/>
            </p:cNvCxnSpPr>
            <p:nvPr/>
          </p:nvCxnSpPr>
          <p:spPr bwMode="auto">
            <a:xfrm>
              <a:off x="2038350" y="2133600"/>
              <a:ext cx="0" cy="1752600"/>
            </a:xfrm>
            <a:prstGeom prst="straightConnector1">
              <a:avLst/>
            </a:prstGeom>
            <a:grpFill/>
            <a:ln w="38100" cap="flat" cmpd="sng" algn="ctr">
              <a:solidFill>
                <a:srgbClr val="FF66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916"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0300" y="3886200"/>
              <a:ext cx="723900" cy="7239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cxnSp>
          <p:nvCxnSpPr>
            <p:cNvPr id="917" name="直線矢印コネクタ 916"/>
            <p:cNvCxnSpPr>
              <a:endCxn id="916" idx="0"/>
            </p:cNvCxnSpPr>
            <p:nvPr/>
          </p:nvCxnSpPr>
          <p:spPr bwMode="auto">
            <a:xfrm>
              <a:off x="2762250" y="3048000"/>
              <a:ext cx="0" cy="838200"/>
            </a:xfrm>
            <a:prstGeom prst="straightConnector1">
              <a:avLst/>
            </a:prstGeom>
            <a:grpFill/>
            <a:ln w="38100" cap="flat" cmpd="sng" algn="ctr">
              <a:solidFill>
                <a:srgbClr val="FF66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92" name="テキスト ボックス 1791"/>
            <p:cNvSpPr txBox="1"/>
            <p:nvPr/>
          </p:nvSpPr>
          <p:spPr>
            <a:xfrm>
              <a:off x="3138513" y="3987224"/>
              <a:ext cx="1351652" cy="584776"/>
            </a:xfrm>
            <a:prstGeom prst="rect">
              <a:avLst/>
            </a:prstGeom>
            <a:grpFill/>
          </p:spPr>
          <p:txBody>
            <a:bodyPr wrap="none" rtlCol="0">
              <a:spAutoFit/>
            </a:bodyPr>
            <a:lstStyle/>
            <a:p>
              <a:pPr algn="r"/>
              <a:r>
                <a:rPr kumimoji="1" lang="ja-JP" altLang="en-US" sz="1600" dirty="0" smtClean="0">
                  <a:solidFill>
                    <a:srgbClr val="000090"/>
                  </a:solidFill>
                </a:rPr>
                <a:t>企業を越えて</a:t>
              </a:r>
              <a:endParaRPr kumimoji="1" lang="en-US" altLang="ja-JP" sz="1600" dirty="0" smtClean="0">
                <a:solidFill>
                  <a:srgbClr val="000090"/>
                </a:solidFill>
              </a:endParaRPr>
            </a:p>
            <a:p>
              <a:pPr algn="r"/>
              <a:r>
                <a:rPr kumimoji="1" lang="ja-JP" altLang="en-US" sz="1600" dirty="0" smtClean="0">
                  <a:solidFill>
                    <a:srgbClr val="000090"/>
                  </a:solidFill>
                </a:rPr>
                <a:t>共用</a:t>
              </a:r>
              <a:endParaRPr kumimoji="1" lang="ja-JP" altLang="en-US" sz="1600" dirty="0">
                <a:solidFill>
                  <a:srgbClr val="000090"/>
                </a:solidFill>
              </a:endParaRPr>
            </a:p>
          </p:txBody>
        </p:sp>
        <p:sp>
          <p:nvSpPr>
            <p:cNvPr id="12" name="テキスト ボックス 11"/>
            <p:cNvSpPr txBox="1"/>
            <p:nvPr/>
          </p:nvSpPr>
          <p:spPr>
            <a:xfrm>
              <a:off x="1408497" y="4648200"/>
              <a:ext cx="2218476" cy="400110"/>
            </a:xfrm>
            <a:prstGeom prst="rect">
              <a:avLst/>
            </a:prstGeom>
            <a:grpFill/>
          </p:spPr>
          <p:txBody>
            <a:bodyPr wrap="none" rtlCol="0">
              <a:spAutoFit/>
            </a:bodyPr>
            <a:lstStyle/>
            <a:p>
              <a:pPr algn="ctr"/>
              <a:r>
                <a:rPr kumimoji="1" lang="ja-JP" altLang="en-US" sz="2000" dirty="0" smtClean="0">
                  <a:solidFill>
                    <a:srgbClr val="000090"/>
                  </a:solidFill>
                </a:rPr>
                <a:t>パブリック・クラウド</a:t>
              </a:r>
              <a:endParaRPr kumimoji="1" lang="ja-JP" altLang="en-US" sz="2000" dirty="0">
                <a:solidFill>
                  <a:srgbClr val="000090"/>
                </a:solidFill>
              </a:endParaRPr>
            </a:p>
          </p:txBody>
        </p:sp>
      </p:grpSp>
      <p:sp>
        <p:nvSpPr>
          <p:cNvPr id="901" name="角丸四角形 900"/>
          <p:cNvSpPr/>
          <p:nvPr/>
        </p:nvSpPr>
        <p:spPr bwMode="auto">
          <a:xfrm>
            <a:off x="990600" y="3118975"/>
            <a:ext cx="7162800" cy="457200"/>
          </a:xfrm>
          <a:prstGeom prst="roundRect">
            <a:avLst>
              <a:gd name="adj" fmla="val 50000"/>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chemeClr val="bg1"/>
                </a:solidFill>
                <a:effectLst/>
                <a:latin typeface="Arial" charset="0"/>
                <a:ea typeface="HG丸ｺﾞｼｯｸM-PRO" pitchFamily="50" charset="-128"/>
              </a:rPr>
              <a:t>ネットワーク</a:t>
            </a:r>
          </a:p>
        </p:txBody>
      </p:sp>
      <p:sp>
        <p:nvSpPr>
          <p:cNvPr id="24" name="角丸四角形 23"/>
          <p:cNvSpPr/>
          <p:nvPr/>
        </p:nvSpPr>
        <p:spPr bwMode="auto">
          <a:xfrm>
            <a:off x="1066800" y="3220575"/>
            <a:ext cx="609600" cy="266700"/>
          </a:xfrm>
          <a:prstGeom prst="roundRect">
            <a:avLst>
              <a:gd name="adj" fmla="val 50000"/>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000" b="0" i="0" u="none" strike="noStrike" cap="none" normalizeH="0" baseline="0" dirty="0" err="1" smtClean="0">
                <a:ln>
                  <a:noFill/>
                </a:ln>
                <a:solidFill>
                  <a:schemeClr val="bg1"/>
                </a:solidFill>
                <a:effectLst/>
                <a:latin typeface="Arial" charset="0"/>
                <a:ea typeface="HG丸ｺﾞｼｯｸM-PRO" pitchFamily="50" charset="-128"/>
              </a:rPr>
              <a:t>SaaS</a:t>
            </a:r>
            <a:endParaRPr kumimoji="0" lang="ja-JP" altLang="en-US" sz="10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811" name="角丸四角形 1810"/>
          <p:cNvSpPr/>
          <p:nvPr/>
        </p:nvSpPr>
        <p:spPr bwMode="auto">
          <a:xfrm>
            <a:off x="1733550" y="3220575"/>
            <a:ext cx="609600" cy="266700"/>
          </a:xfrm>
          <a:prstGeom prst="roundRect">
            <a:avLst>
              <a:gd name="adj" fmla="val 50000"/>
            </a:avLst>
          </a:prstGeom>
          <a:solidFill>
            <a:srgbClr val="0000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000" b="0" i="0" u="none" strike="noStrike" cap="none" normalizeH="0" baseline="0" dirty="0" err="1" smtClean="0">
                <a:ln>
                  <a:noFill/>
                </a:ln>
                <a:solidFill>
                  <a:schemeClr val="bg1"/>
                </a:solidFill>
                <a:effectLst/>
                <a:latin typeface="Arial" charset="0"/>
                <a:ea typeface="HG丸ｺﾞｼｯｸM-PRO" pitchFamily="50" charset="-128"/>
              </a:rPr>
              <a:t>PaaS</a:t>
            </a:r>
            <a:endParaRPr kumimoji="0" lang="ja-JP" altLang="en-US" sz="10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812" name="角丸四角形 1811"/>
          <p:cNvSpPr/>
          <p:nvPr/>
        </p:nvSpPr>
        <p:spPr bwMode="auto">
          <a:xfrm>
            <a:off x="2400300" y="3220575"/>
            <a:ext cx="609600" cy="266700"/>
          </a:xfrm>
          <a:prstGeom prst="roundRect">
            <a:avLst>
              <a:gd name="adj" fmla="val 50000"/>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000" b="0" i="0" u="none" strike="noStrike" cap="none" normalizeH="0" baseline="0" dirty="0" err="1" smtClean="0">
                <a:ln>
                  <a:noFill/>
                </a:ln>
                <a:solidFill>
                  <a:schemeClr val="bg1"/>
                </a:solidFill>
                <a:effectLst/>
                <a:latin typeface="Arial" charset="0"/>
                <a:ea typeface="HG丸ｺﾞｼｯｸM-PRO" pitchFamily="50" charset="-128"/>
              </a:rPr>
              <a:t>IaaS</a:t>
            </a:r>
            <a:endParaRPr kumimoji="0" lang="ja-JP" altLang="en-US" sz="10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814" name="角丸四角形 1813"/>
          <p:cNvSpPr/>
          <p:nvPr/>
        </p:nvSpPr>
        <p:spPr bwMode="auto">
          <a:xfrm>
            <a:off x="7467600" y="3220575"/>
            <a:ext cx="609600" cy="266700"/>
          </a:xfrm>
          <a:prstGeom prst="roundRect">
            <a:avLst>
              <a:gd name="adj" fmla="val 50000"/>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000" b="0" i="0" u="none" strike="noStrike" cap="none" normalizeH="0" baseline="0" dirty="0" err="1" smtClean="0">
                <a:ln>
                  <a:noFill/>
                </a:ln>
                <a:solidFill>
                  <a:schemeClr val="bg1"/>
                </a:solidFill>
                <a:effectLst/>
                <a:latin typeface="Arial" charset="0"/>
                <a:ea typeface="HG丸ｺﾞｼｯｸM-PRO" pitchFamily="50" charset="-128"/>
              </a:rPr>
              <a:t>SaaS</a:t>
            </a:r>
            <a:endParaRPr kumimoji="0" lang="ja-JP" altLang="en-US" sz="10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815" name="角丸四角形 1814"/>
          <p:cNvSpPr/>
          <p:nvPr/>
        </p:nvSpPr>
        <p:spPr bwMode="auto">
          <a:xfrm>
            <a:off x="6824913" y="3220575"/>
            <a:ext cx="609600" cy="266700"/>
          </a:xfrm>
          <a:prstGeom prst="roundRect">
            <a:avLst>
              <a:gd name="adj" fmla="val 50000"/>
            </a:avLst>
          </a:prstGeom>
          <a:solidFill>
            <a:srgbClr val="0000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000" b="0" i="0" u="none" strike="noStrike" cap="none" normalizeH="0" baseline="0" dirty="0" err="1" smtClean="0">
                <a:ln>
                  <a:noFill/>
                </a:ln>
                <a:solidFill>
                  <a:schemeClr val="bg1"/>
                </a:solidFill>
                <a:effectLst/>
                <a:latin typeface="Arial" charset="0"/>
                <a:ea typeface="HG丸ｺﾞｼｯｸM-PRO" pitchFamily="50" charset="-128"/>
              </a:rPr>
              <a:t>PaaS</a:t>
            </a:r>
            <a:endParaRPr kumimoji="0" lang="ja-JP" altLang="en-US" sz="10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816" name="角丸四角形 1815"/>
          <p:cNvSpPr/>
          <p:nvPr/>
        </p:nvSpPr>
        <p:spPr bwMode="auto">
          <a:xfrm>
            <a:off x="6172200" y="3220575"/>
            <a:ext cx="609600" cy="266700"/>
          </a:xfrm>
          <a:prstGeom prst="roundRect">
            <a:avLst>
              <a:gd name="adj" fmla="val 50000"/>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000" b="0" i="0" u="none" strike="noStrike" cap="none" normalizeH="0" baseline="0" dirty="0" err="1" smtClean="0">
                <a:ln>
                  <a:noFill/>
                </a:ln>
                <a:solidFill>
                  <a:schemeClr val="bg1"/>
                </a:solidFill>
                <a:effectLst/>
                <a:latin typeface="Arial" charset="0"/>
                <a:ea typeface="HG丸ｺﾞｼｯｸM-PRO" pitchFamily="50" charset="-128"/>
              </a:rPr>
              <a:t>IaaS</a:t>
            </a:r>
            <a:endParaRPr kumimoji="0" lang="ja-JP" altLang="en-US" sz="10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899" name="角丸四角形 898"/>
          <p:cNvSpPr/>
          <p:nvPr/>
        </p:nvSpPr>
        <p:spPr bwMode="auto">
          <a:xfrm>
            <a:off x="952500" y="1239374"/>
            <a:ext cx="7162800" cy="413657"/>
          </a:xfrm>
          <a:prstGeom prst="roundRect">
            <a:avLst>
              <a:gd name="adj" fmla="val 14815"/>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chemeClr val="bg1"/>
                </a:solidFill>
                <a:effectLst/>
                <a:latin typeface="Arial" charset="0"/>
                <a:ea typeface="HG丸ｺﾞｼｯｸM-PRO" pitchFamily="50" charset="-128"/>
              </a:rPr>
              <a:t>アプリケーション</a:t>
            </a:r>
          </a:p>
        </p:txBody>
      </p:sp>
      <p:sp>
        <p:nvSpPr>
          <p:cNvPr id="902" name="角丸四角形 901"/>
          <p:cNvSpPr/>
          <p:nvPr/>
        </p:nvSpPr>
        <p:spPr bwMode="auto">
          <a:xfrm>
            <a:off x="1676400" y="1685690"/>
            <a:ext cx="5791200" cy="391885"/>
          </a:xfrm>
          <a:prstGeom prst="roundRect">
            <a:avLst>
              <a:gd name="adj" fmla="val 14815"/>
            </a:avLst>
          </a:prstGeom>
          <a:solidFill>
            <a:srgbClr val="0000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chemeClr val="bg1"/>
                </a:solidFill>
                <a:effectLst/>
                <a:latin typeface="Arial" charset="0"/>
                <a:ea typeface="HG丸ｺﾞｼｯｸM-PRO" pitchFamily="50" charset="-128"/>
              </a:rPr>
              <a:t>ミドルウェア</a:t>
            </a:r>
          </a:p>
        </p:txBody>
      </p:sp>
      <p:sp>
        <p:nvSpPr>
          <p:cNvPr id="903" name="角丸四角形 902"/>
          <p:cNvSpPr/>
          <p:nvPr/>
        </p:nvSpPr>
        <p:spPr bwMode="auto">
          <a:xfrm>
            <a:off x="2286000" y="2121118"/>
            <a:ext cx="4495800" cy="413657"/>
          </a:xfrm>
          <a:prstGeom prst="roundRect">
            <a:avLst>
              <a:gd name="adj" fmla="val 14815"/>
            </a:avLst>
          </a:prstGeom>
          <a:solidFill>
            <a:schemeClr val="bg1">
              <a:lumMod val="50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chemeClr val="bg1"/>
                </a:solidFill>
                <a:effectLst/>
                <a:latin typeface="Arial" charset="0"/>
                <a:ea typeface="HG丸ｺﾞｼｯｸM-PRO" pitchFamily="50" charset="-128"/>
              </a:rPr>
              <a:t>オペレーティング・システム</a:t>
            </a:r>
            <a:endParaRPr kumimoji="0" lang="en-US" altLang="ja-JP" sz="18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904" name="角丸四角形 903"/>
          <p:cNvSpPr/>
          <p:nvPr/>
        </p:nvSpPr>
        <p:spPr bwMode="auto">
          <a:xfrm>
            <a:off x="2286000" y="2578318"/>
            <a:ext cx="4495800" cy="413657"/>
          </a:xfrm>
          <a:prstGeom prst="roundRect">
            <a:avLst>
              <a:gd name="adj" fmla="val 14815"/>
            </a:avLst>
          </a:prstGeom>
          <a:solidFill>
            <a:srgbClr val="00009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chemeClr val="bg1"/>
                </a:solidFill>
                <a:effectLst/>
                <a:latin typeface="Arial" charset="0"/>
                <a:ea typeface="HG丸ｺﾞｼｯｸM-PRO" pitchFamily="50" charset="-128"/>
              </a:rPr>
              <a:t>ハードウェア</a:t>
            </a:r>
            <a:endParaRPr kumimoji="0" lang="en-US" altLang="ja-JP" sz="18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631664" name="Rectangle 880"/>
          <p:cNvSpPr>
            <a:spLocks noGrp="1" noChangeArrowheads="1"/>
          </p:cNvSpPr>
          <p:nvPr>
            <p:ph type="title"/>
          </p:nvPr>
        </p:nvSpPr>
        <p:spPr/>
        <p:txBody>
          <a:bodyPr/>
          <a:lstStyle/>
          <a:p>
            <a:r>
              <a:rPr lang="ja-JP" altLang="en-US" sz="2800" dirty="0" smtClean="0"/>
              <a:t>クラウドのビジネス価値／パブリックとオンプレミス</a:t>
            </a:r>
            <a:endParaRPr lang="ja-JP" altLang="en-US" sz="2800" dirty="0"/>
          </a:p>
        </p:txBody>
      </p:sp>
      <p:sp>
        <p:nvSpPr>
          <p:cNvPr id="22" name="角丸四角形吹き出し 21"/>
          <p:cNvSpPr/>
          <p:nvPr/>
        </p:nvSpPr>
        <p:spPr bwMode="auto">
          <a:xfrm>
            <a:off x="571500" y="5516867"/>
            <a:ext cx="1931393" cy="597353"/>
          </a:xfrm>
          <a:prstGeom prst="wedgeRoundRectCallout">
            <a:avLst>
              <a:gd name="adj1" fmla="val 26415"/>
              <a:gd name="adj2" fmla="val -143726"/>
              <a:gd name="adj3" fmla="val 16667"/>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サービスの価値</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経費としてのシステム</a:t>
            </a:r>
            <a:endParaRPr kumimoji="0" lang="en-US" altLang="ja-JP"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808" name="角丸四角形吹き出し 1807"/>
          <p:cNvSpPr/>
          <p:nvPr/>
        </p:nvSpPr>
        <p:spPr bwMode="auto">
          <a:xfrm>
            <a:off x="2590799" y="5518822"/>
            <a:ext cx="1899365" cy="597353"/>
          </a:xfrm>
          <a:prstGeom prst="wedgeRoundRectCallout">
            <a:avLst>
              <a:gd name="adj1" fmla="val 60033"/>
              <a:gd name="adj2" fmla="val -120340"/>
              <a:gd name="adj3" fmla="val 16667"/>
            </a:avLst>
          </a:prstGeom>
          <a:solidFill>
            <a:schemeClr val="bg2">
              <a:lumMod val="50000"/>
            </a:schemeClr>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モノの価値</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資産としてのシステム</a:t>
            </a:r>
            <a:endParaRPr kumimoji="0" lang="en-US" altLang="ja-JP" sz="1200" b="0" i="0" u="none" strike="noStrike" cap="none" normalizeH="0" baseline="0" dirty="0" smtClean="0">
              <a:ln>
                <a:noFill/>
              </a:ln>
              <a:solidFill>
                <a:srgbClr val="FFFFFF"/>
              </a:solidFill>
              <a:effectLst/>
              <a:latin typeface="Arial" charset="0"/>
              <a:ea typeface="HG丸ｺﾞｼｯｸM-PRO" pitchFamily="50" charset="-128"/>
            </a:endParaRPr>
          </a:p>
        </p:txBody>
      </p:sp>
    </p:spTree>
    <p:extLst>
      <p:ext uri="{BB962C8B-B14F-4D97-AF65-F5344CB8AC3E}">
        <p14:creationId xmlns:p14="http://schemas.microsoft.com/office/powerpoint/2010/main" val="2541708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 calcmode="lin" valueType="num">
                                      <p:cBhvr>
                                        <p:cTn id="10" dur="500" fill="hold"/>
                                        <p:tgtEl>
                                          <p:spTgt spid="24"/>
                                        </p:tgtEl>
                                        <p:attrNameLst>
                                          <p:attrName>ppt_w</p:attrName>
                                        </p:attrNameLst>
                                      </p:cBhvr>
                                      <p:tavLst>
                                        <p:tav tm="0">
                                          <p:val>
                                            <p:fltVal val="0"/>
                                          </p:val>
                                        </p:tav>
                                        <p:tav tm="100000">
                                          <p:val>
                                            <p:strVal val="#ppt_w"/>
                                          </p:val>
                                        </p:tav>
                                      </p:tavLst>
                                    </p:anim>
                                    <p:anim calcmode="lin" valueType="num">
                                      <p:cBhvr>
                                        <p:cTn id="11" dur="500" fill="hold"/>
                                        <p:tgtEl>
                                          <p:spTgt spid="24"/>
                                        </p:tgtEl>
                                        <p:attrNameLst>
                                          <p:attrName>ppt_h</p:attrName>
                                        </p:attrNameLst>
                                      </p:cBhvr>
                                      <p:tavLst>
                                        <p:tav tm="0">
                                          <p:val>
                                            <p:fltVal val="0"/>
                                          </p:val>
                                        </p:tav>
                                        <p:tav tm="100000">
                                          <p:val>
                                            <p:strVal val="#ppt_h"/>
                                          </p:val>
                                        </p:tav>
                                      </p:tavLst>
                                    </p:anim>
                                    <p:animEffect transition="in" filter="fade">
                                      <p:cBhvr>
                                        <p:cTn id="12" dur="500"/>
                                        <p:tgtEl>
                                          <p:spTgt spid="24"/>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1811"/>
                                        </p:tgtEl>
                                        <p:attrNameLst>
                                          <p:attrName>style.visibility</p:attrName>
                                        </p:attrNameLst>
                                      </p:cBhvr>
                                      <p:to>
                                        <p:strVal val="visible"/>
                                      </p:to>
                                    </p:set>
                                    <p:anim calcmode="lin" valueType="num">
                                      <p:cBhvr>
                                        <p:cTn id="15" dur="500" fill="hold"/>
                                        <p:tgtEl>
                                          <p:spTgt spid="1811"/>
                                        </p:tgtEl>
                                        <p:attrNameLst>
                                          <p:attrName>ppt_w</p:attrName>
                                        </p:attrNameLst>
                                      </p:cBhvr>
                                      <p:tavLst>
                                        <p:tav tm="0">
                                          <p:val>
                                            <p:fltVal val="0"/>
                                          </p:val>
                                        </p:tav>
                                        <p:tav tm="100000">
                                          <p:val>
                                            <p:strVal val="#ppt_w"/>
                                          </p:val>
                                        </p:tav>
                                      </p:tavLst>
                                    </p:anim>
                                    <p:anim calcmode="lin" valueType="num">
                                      <p:cBhvr>
                                        <p:cTn id="16" dur="500" fill="hold"/>
                                        <p:tgtEl>
                                          <p:spTgt spid="1811"/>
                                        </p:tgtEl>
                                        <p:attrNameLst>
                                          <p:attrName>ppt_h</p:attrName>
                                        </p:attrNameLst>
                                      </p:cBhvr>
                                      <p:tavLst>
                                        <p:tav tm="0">
                                          <p:val>
                                            <p:fltVal val="0"/>
                                          </p:val>
                                        </p:tav>
                                        <p:tav tm="100000">
                                          <p:val>
                                            <p:strVal val="#ppt_h"/>
                                          </p:val>
                                        </p:tav>
                                      </p:tavLst>
                                    </p:anim>
                                    <p:animEffect transition="in" filter="fade">
                                      <p:cBhvr>
                                        <p:cTn id="17" dur="500"/>
                                        <p:tgtEl>
                                          <p:spTgt spid="18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812"/>
                                        </p:tgtEl>
                                        <p:attrNameLst>
                                          <p:attrName>style.visibility</p:attrName>
                                        </p:attrNameLst>
                                      </p:cBhvr>
                                      <p:to>
                                        <p:strVal val="visible"/>
                                      </p:to>
                                    </p:set>
                                    <p:anim calcmode="lin" valueType="num">
                                      <p:cBhvr>
                                        <p:cTn id="20" dur="500" fill="hold"/>
                                        <p:tgtEl>
                                          <p:spTgt spid="1812"/>
                                        </p:tgtEl>
                                        <p:attrNameLst>
                                          <p:attrName>ppt_w</p:attrName>
                                        </p:attrNameLst>
                                      </p:cBhvr>
                                      <p:tavLst>
                                        <p:tav tm="0">
                                          <p:val>
                                            <p:fltVal val="0"/>
                                          </p:val>
                                        </p:tav>
                                        <p:tav tm="100000">
                                          <p:val>
                                            <p:strVal val="#ppt_w"/>
                                          </p:val>
                                        </p:tav>
                                      </p:tavLst>
                                    </p:anim>
                                    <p:anim calcmode="lin" valueType="num">
                                      <p:cBhvr>
                                        <p:cTn id="21" dur="500" fill="hold"/>
                                        <p:tgtEl>
                                          <p:spTgt spid="1812"/>
                                        </p:tgtEl>
                                        <p:attrNameLst>
                                          <p:attrName>ppt_h</p:attrName>
                                        </p:attrNameLst>
                                      </p:cBhvr>
                                      <p:tavLst>
                                        <p:tav tm="0">
                                          <p:val>
                                            <p:fltVal val="0"/>
                                          </p:val>
                                        </p:tav>
                                        <p:tav tm="100000">
                                          <p:val>
                                            <p:strVal val="#ppt_h"/>
                                          </p:val>
                                        </p:tav>
                                      </p:tavLst>
                                    </p:anim>
                                    <p:animEffect transition="in" filter="fade">
                                      <p:cBhvr>
                                        <p:cTn id="22" dur="500"/>
                                        <p:tgtEl>
                                          <p:spTgt spid="18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500"/>
                                        <p:tgtEl>
                                          <p:spTgt spid="8"/>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1816"/>
                                        </p:tgtEl>
                                        <p:attrNameLst>
                                          <p:attrName>style.visibility</p:attrName>
                                        </p:attrNameLst>
                                      </p:cBhvr>
                                      <p:to>
                                        <p:strVal val="visible"/>
                                      </p:to>
                                    </p:set>
                                    <p:anim calcmode="lin" valueType="num">
                                      <p:cBhvr>
                                        <p:cTn id="30" dur="500" fill="hold"/>
                                        <p:tgtEl>
                                          <p:spTgt spid="1816"/>
                                        </p:tgtEl>
                                        <p:attrNameLst>
                                          <p:attrName>ppt_w</p:attrName>
                                        </p:attrNameLst>
                                      </p:cBhvr>
                                      <p:tavLst>
                                        <p:tav tm="0">
                                          <p:val>
                                            <p:fltVal val="0"/>
                                          </p:val>
                                        </p:tav>
                                        <p:tav tm="100000">
                                          <p:val>
                                            <p:strVal val="#ppt_w"/>
                                          </p:val>
                                        </p:tav>
                                      </p:tavLst>
                                    </p:anim>
                                    <p:anim calcmode="lin" valueType="num">
                                      <p:cBhvr>
                                        <p:cTn id="31" dur="500" fill="hold"/>
                                        <p:tgtEl>
                                          <p:spTgt spid="1816"/>
                                        </p:tgtEl>
                                        <p:attrNameLst>
                                          <p:attrName>ppt_h</p:attrName>
                                        </p:attrNameLst>
                                      </p:cBhvr>
                                      <p:tavLst>
                                        <p:tav tm="0">
                                          <p:val>
                                            <p:fltVal val="0"/>
                                          </p:val>
                                        </p:tav>
                                        <p:tav tm="100000">
                                          <p:val>
                                            <p:strVal val="#ppt_h"/>
                                          </p:val>
                                        </p:tav>
                                      </p:tavLst>
                                    </p:anim>
                                    <p:animEffect transition="in" filter="fade">
                                      <p:cBhvr>
                                        <p:cTn id="32" dur="500"/>
                                        <p:tgtEl>
                                          <p:spTgt spid="1816"/>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815"/>
                                        </p:tgtEl>
                                        <p:attrNameLst>
                                          <p:attrName>style.visibility</p:attrName>
                                        </p:attrNameLst>
                                      </p:cBhvr>
                                      <p:to>
                                        <p:strVal val="visible"/>
                                      </p:to>
                                    </p:set>
                                    <p:anim calcmode="lin" valueType="num">
                                      <p:cBhvr>
                                        <p:cTn id="35" dur="500" fill="hold"/>
                                        <p:tgtEl>
                                          <p:spTgt spid="1815"/>
                                        </p:tgtEl>
                                        <p:attrNameLst>
                                          <p:attrName>ppt_w</p:attrName>
                                        </p:attrNameLst>
                                      </p:cBhvr>
                                      <p:tavLst>
                                        <p:tav tm="0">
                                          <p:val>
                                            <p:fltVal val="0"/>
                                          </p:val>
                                        </p:tav>
                                        <p:tav tm="100000">
                                          <p:val>
                                            <p:strVal val="#ppt_w"/>
                                          </p:val>
                                        </p:tav>
                                      </p:tavLst>
                                    </p:anim>
                                    <p:anim calcmode="lin" valueType="num">
                                      <p:cBhvr>
                                        <p:cTn id="36" dur="500" fill="hold"/>
                                        <p:tgtEl>
                                          <p:spTgt spid="1815"/>
                                        </p:tgtEl>
                                        <p:attrNameLst>
                                          <p:attrName>ppt_h</p:attrName>
                                        </p:attrNameLst>
                                      </p:cBhvr>
                                      <p:tavLst>
                                        <p:tav tm="0">
                                          <p:val>
                                            <p:fltVal val="0"/>
                                          </p:val>
                                        </p:tav>
                                        <p:tav tm="100000">
                                          <p:val>
                                            <p:strVal val="#ppt_h"/>
                                          </p:val>
                                        </p:tav>
                                      </p:tavLst>
                                    </p:anim>
                                    <p:animEffect transition="in" filter="fade">
                                      <p:cBhvr>
                                        <p:cTn id="37" dur="500"/>
                                        <p:tgtEl>
                                          <p:spTgt spid="1815"/>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1814"/>
                                        </p:tgtEl>
                                        <p:attrNameLst>
                                          <p:attrName>style.visibility</p:attrName>
                                        </p:attrNameLst>
                                      </p:cBhvr>
                                      <p:to>
                                        <p:strVal val="visible"/>
                                      </p:to>
                                    </p:set>
                                    <p:anim calcmode="lin" valueType="num">
                                      <p:cBhvr>
                                        <p:cTn id="40" dur="500" fill="hold"/>
                                        <p:tgtEl>
                                          <p:spTgt spid="1814"/>
                                        </p:tgtEl>
                                        <p:attrNameLst>
                                          <p:attrName>ppt_w</p:attrName>
                                        </p:attrNameLst>
                                      </p:cBhvr>
                                      <p:tavLst>
                                        <p:tav tm="0">
                                          <p:val>
                                            <p:fltVal val="0"/>
                                          </p:val>
                                        </p:tav>
                                        <p:tav tm="100000">
                                          <p:val>
                                            <p:strVal val="#ppt_w"/>
                                          </p:val>
                                        </p:tav>
                                      </p:tavLst>
                                    </p:anim>
                                    <p:anim calcmode="lin" valueType="num">
                                      <p:cBhvr>
                                        <p:cTn id="41" dur="500" fill="hold"/>
                                        <p:tgtEl>
                                          <p:spTgt spid="1814"/>
                                        </p:tgtEl>
                                        <p:attrNameLst>
                                          <p:attrName>ppt_h</p:attrName>
                                        </p:attrNameLst>
                                      </p:cBhvr>
                                      <p:tavLst>
                                        <p:tav tm="0">
                                          <p:val>
                                            <p:fltVal val="0"/>
                                          </p:val>
                                        </p:tav>
                                        <p:tav tm="100000">
                                          <p:val>
                                            <p:strVal val="#ppt_h"/>
                                          </p:val>
                                        </p:tav>
                                      </p:tavLst>
                                    </p:anim>
                                    <p:animEffect transition="in" filter="fade">
                                      <p:cBhvr>
                                        <p:cTn id="42" dur="500"/>
                                        <p:tgtEl>
                                          <p:spTgt spid="1814"/>
                                        </p:tgtEl>
                                      </p:cBhvr>
                                    </p:animEffect>
                                  </p:childTnLst>
                                </p:cTn>
                              </p:par>
                            </p:childTnLst>
                          </p:cTn>
                        </p:par>
                      </p:childTnLst>
                    </p:cTn>
                  </p:par>
                  <p:par>
                    <p:cTn id="43" fill="hold">
                      <p:stCondLst>
                        <p:cond delay="indefinite"/>
                      </p:stCondLst>
                      <p:childTnLst>
                        <p:par>
                          <p:cTn id="44" fill="hold">
                            <p:stCondLst>
                              <p:cond delay="0"/>
                            </p:stCondLst>
                            <p:childTnLst>
                              <p:par>
                                <p:cTn id="45" presetID="23" presetClass="entr" presetSubtype="16"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nodeType="click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dissolve">
                                      <p:cBhvr>
                                        <p:cTn id="53" dur="500"/>
                                        <p:tgtEl>
                                          <p:spTgt spid="5"/>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1" fill="hold" grpId="0" nodeType="click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wipe(up)">
                                      <p:cBhvr>
                                        <p:cTn id="58" dur="500"/>
                                        <p:tgtEl>
                                          <p:spTgt spid="22"/>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grpId="0" nodeType="clickEffect">
                                  <p:stCondLst>
                                    <p:cond delay="0"/>
                                  </p:stCondLst>
                                  <p:childTnLst>
                                    <p:set>
                                      <p:cBhvr>
                                        <p:cTn id="62" dur="1" fill="hold">
                                          <p:stCondLst>
                                            <p:cond delay="0"/>
                                          </p:stCondLst>
                                        </p:cTn>
                                        <p:tgtEl>
                                          <p:spTgt spid="1808"/>
                                        </p:tgtEl>
                                        <p:attrNameLst>
                                          <p:attrName>style.visibility</p:attrName>
                                        </p:attrNameLst>
                                      </p:cBhvr>
                                      <p:to>
                                        <p:strVal val="visible"/>
                                      </p:to>
                                    </p:set>
                                    <p:animEffect transition="in" filter="wipe(up)">
                                      <p:cBhvr>
                                        <p:cTn id="63" dur="500"/>
                                        <p:tgtEl>
                                          <p:spTgt spid="18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811" grpId="0" animBg="1"/>
      <p:bldP spid="1812" grpId="0" animBg="1"/>
      <p:bldP spid="1814" grpId="0" animBg="1"/>
      <p:bldP spid="1815" grpId="0" animBg="1"/>
      <p:bldP spid="1816" grpId="0" animBg="1"/>
      <p:bldP spid="22" grpId="0" animBg="1"/>
      <p:bldP spid="180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bwMode="auto">
          <a:xfrm>
            <a:off x="2133600" y="1822450"/>
            <a:ext cx="2895600" cy="4648200"/>
          </a:xfrm>
          <a:prstGeom prst="rect">
            <a:avLst/>
          </a:prstGeom>
          <a:solidFill>
            <a:schemeClr val="accent6">
              <a:lumMod val="60000"/>
              <a:lumOff val="40000"/>
            </a:schemeClr>
          </a:solidFill>
          <a:ln w="38100" cap="flat" cmpd="sng" algn="ctr">
            <a:noFill/>
            <a:prstDash val="solid"/>
            <a:round/>
            <a:headEnd type="none" w="med" len="med"/>
            <a:tailEnd type="none" w="med" len="med"/>
          </a:ln>
          <a:effectLst/>
          <a:extLst/>
        </p:spPr>
        <p:txBody>
          <a:bodyPr vert="horz" wrap="square" lIns="91440" tIns="45720" rIns="91440" bIns="45720" numCol="1" rtlCol="0" anchor="b"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1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7" name="正方形/長方形 6"/>
          <p:cNvSpPr/>
          <p:nvPr/>
        </p:nvSpPr>
        <p:spPr bwMode="auto">
          <a:xfrm>
            <a:off x="5105399" y="1828800"/>
            <a:ext cx="2887663" cy="4648200"/>
          </a:xfrm>
          <a:prstGeom prst="rect">
            <a:avLst/>
          </a:prstGeom>
          <a:solidFill>
            <a:srgbClr val="BEFFFF"/>
          </a:solidFill>
          <a:ln w="38100" cap="flat" cmpd="sng" algn="ctr">
            <a:noFill/>
            <a:prstDash val="solid"/>
            <a:round/>
            <a:headEnd type="none" w="med" len="med"/>
            <a:tailEnd type="none" w="med" len="med"/>
          </a:ln>
          <a:effectLst/>
          <a:extLst/>
        </p:spPr>
        <p:txBody>
          <a:bodyPr vert="horz" wrap="square" lIns="91440" tIns="45720" rIns="91440" bIns="45720" numCol="1" rtlCol="0" anchor="b"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altLang="ja-JP" sz="11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2" name="タイトル 1"/>
          <p:cNvSpPr>
            <a:spLocks noGrp="1"/>
          </p:cNvSpPr>
          <p:nvPr>
            <p:ph type="title"/>
          </p:nvPr>
        </p:nvSpPr>
        <p:spPr/>
        <p:txBody>
          <a:bodyPr/>
          <a:lstStyle/>
          <a:p>
            <a:r>
              <a:rPr kumimoji="1" lang="ja-JP" altLang="en-US" dirty="0" smtClean="0"/>
              <a:t>仮想化統合基盤とクラウド</a:t>
            </a:r>
            <a:r>
              <a:rPr kumimoji="1" lang="en-US" altLang="ja-JP" dirty="0" smtClean="0"/>
              <a:t>(</a:t>
            </a:r>
            <a:r>
              <a:rPr kumimoji="1" lang="en-US" altLang="ja-JP" dirty="0" err="1" smtClean="0"/>
              <a:t>IaaS</a:t>
            </a:r>
            <a:r>
              <a:rPr kumimoji="1" lang="en-US" altLang="ja-JP" dirty="0" smtClean="0"/>
              <a:t>)</a:t>
            </a:r>
            <a:r>
              <a:rPr kumimoji="1" lang="ja-JP" altLang="en-US" dirty="0" smtClean="0"/>
              <a:t>との違い</a:t>
            </a:r>
            <a:endParaRPr kumimoji="1" lang="ja-JP" altLang="en-US" dirty="0"/>
          </a:p>
        </p:txBody>
      </p:sp>
      <p:sp>
        <p:nvSpPr>
          <p:cNvPr id="3" name="正方形/長方形 2"/>
          <p:cNvSpPr/>
          <p:nvPr/>
        </p:nvSpPr>
        <p:spPr bwMode="auto">
          <a:xfrm>
            <a:off x="771525" y="5410200"/>
            <a:ext cx="7305675" cy="990600"/>
          </a:xfrm>
          <a:prstGeom prst="rect">
            <a:avLst/>
          </a:prstGeom>
          <a:solidFill>
            <a:srgbClr val="660066">
              <a:alpha val="70000"/>
            </a:srgbClr>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rgbClr val="FFFFFF"/>
                </a:solidFill>
                <a:effectLst/>
              </a:rPr>
              <a:t>システム</a:t>
            </a:r>
            <a:r>
              <a:rPr kumimoji="0" lang="ja-JP" altLang="en-US" sz="1600" dirty="0" smtClean="0">
                <a:solidFill>
                  <a:srgbClr val="FFFFFF"/>
                </a:solidFill>
              </a:rPr>
              <a:t>資源</a:t>
            </a:r>
            <a:endParaRPr kumimoji="0" lang="en-US" altLang="ja-JP" sz="1600" dirty="0" smtClean="0">
              <a:solidFill>
                <a:srgbClr val="FFFFFF"/>
              </a:solidFill>
            </a:endParaRPr>
          </a:p>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baseline="0" dirty="0" smtClean="0">
                <a:ln>
                  <a:noFill/>
                </a:ln>
                <a:solidFill>
                  <a:srgbClr val="FFFFFF"/>
                </a:solidFill>
                <a:effectLst/>
                <a:latin typeface="Arial" charset="0"/>
                <a:ea typeface="HG丸ｺﾞｼｯｸM-PRO" pitchFamily="50" charset="-128"/>
              </a:rPr>
              <a:t> (Infrastructure)</a:t>
            </a:r>
            <a:endParaRPr kumimoji="0" lang="ja-JP" altLang="en-US" sz="14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4" name="正方形/長方形 3"/>
          <p:cNvSpPr/>
          <p:nvPr/>
        </p:nvSpPr>
        <p:spPr bwMode="auto">
          <a:xfrm>
            <a:off x="771525" y="4337050"/>
            <a:ext cx="7305675" cy="990600"/>
          </a:xfrm>
          <a:prstGeom prst="rect">
            <a:avLst/>
          </a:prstGeom>
          <a:solidFill>
            <a:srgbClr val="008000">
              <a:alpha val="70000"/>
            </a:srgbClr>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baseline="0" dirty="0" smtClean="0">
                <a:ln>
                  <a:noFill/>
                </a:ln>
                <a:solidFill>
                  <a:srgbClr val="FFFFFF"/>
                </a:solidFill>
                <a:effectLst/>
              </a:rPr>
              <a:t> </a:t>
            </a:r>
            <a:r>
              <a:rPr kumimoji="0" lang="ja-JP" altLang="en-US" sz="2000" b="0" i="0" u="none" strike="noStrike" cap="none" normalizeH="0" baseline="0" dirty="0" smtClean="0">
                <a:ln>
                  <a:noFill/>
                </a:ln>
                <a:solidFill>
                  <a:srgbClr val="FFFFFF"/>
                </a:solidFill>
                <a:effectLst/>
              </a:rPr>
              <a:t>運</a:t>
            </a:r>
            <a:r>
              <a:rPr kumimoji="0" lang="en-US" altLang="ja-JP" sz="2000" dirty="0" smtClean="0">
                <a:solidFill>
                  <a:srgbClr val="FFFFFF"/>
                </a:solidFill>
              </a:rPr>
              <a:t> </a:t>
            </a:r>
            <a:r>
              <a:rPr kumimoji="0" lang="ja-JP" altLang="en-US" sz="2000" b="0" i="0" u="none" strike="noStrike" cap="none" normalizeH="0" baseline="0" dirty="0" smtClean="0">
                <a:ln>
                  <a:noFill/>
                </a:ln>
                <a:solidFill>
                  <a:srgbClr val="FFFFFF"/>
                </a:solidFill>
                <a:effectLst/>
              </a:rPr>
              <a:t>用</a:t>
            </a:r>
            <a:endParaRPr kumimoji="0" lang="en-US" altLang="ja-JP" sz="2000" b="0" i="0" u="none" strike="noStrike" cap="none" normalizeH="0" baseline="0" dirty="0" smtClean="0">
              <a:ln>
                <a:noFill/>
              </a:ln>
              <a:solidFill>
                <a:srgbClr val="FFFFFF"/>
              </a:solidFill>
              <a:effectLst/>
            </a:endParaRPr>
          </a:p>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2000" dirty="0" smtClean="0">
                <a:solidFill>
                  <a:srgbClr val="FFFFFF"/>
                </a:solidFill>
              </a:rPr>
              <a:t> </a:t>
            </a:r>
            <a:r>
              <a:rPr kumimoji="0" lang="ja-JP" altLang="en-US" sz="2000" dirty="0" smtClean="0">
                <a:solidFill>
                  <a:srgbClr val="FFFFFF"/>
                </a:solidFill>
              </a:rPr>
              <a:t>管</a:t>
            </a:r>
            <a:r>
              <a:rPr kumimoji="0" lang="en-US" altLang="ja-JP" sz="2000" dirty="0" smtClean="0">
                <a:solidFill>
                  <a:srgbClr val="FFFFFF"/>
                </a:solidFill>
              </a:rPr>
              <a:t> </a:t>
            </a:r>
            <a:r>
              <a:rPr kumimoji="0" lang="ja-JP" altLang="en-US" sz="2000" dirty="0" smtClean="0">
                <a:solidFill>
                  <a:srgbClr val="FFFFFF"/>
                </a:solidFill>
              </a:rPr>
              <a:t>理</a:t>
            </a:r>
            <a:endParaRPr kumimoji="0" lang="ja-JP" altLang="en-US" sz="2000" b="0" i="0" u="none" strike="noStrike" cap="none" normalizeH="0" baseline="0" dirty="0" smtClean="0">
              <a:ln>
                <a:noFill/>
              </a:ln>
              <a:solidFill>
                <a:srgbClr val="FFFFFF"/>
              </a:solidFill>
              <a:effectLst/>
            </a:endParaRPr>
          </a:p>
        </p:txBody>
      </p:sp>
      <p:sp>
        <p:nvSpPr>
          <p:cNvPr id="5" name="正方形/長方形 4"/>
          <p:cNvSpPr/>
          <p:nvPr/>
        </p:nvSpPr>
        <p:spPr bwMode="auto">
          <a:xfrm>
            <a:off x="771525" y="3276600"/>
            <a:ext cx="7305675" cy="990600"/>
          </a:xfrm>
          <a:prstGeom prst="rect">
            <a:avLst/>
          </a:prstGeom>
          <a:solidFill>
            <a:srgbClr val="FF6600">
              <a:alpha val="70000"/>
            </a:srgbClr>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baseline="0" dirty="0" smtClean="0">
                <a:ln>
                  <a:noFill/>
                </a:ln>
                <a:solidFill>
                  <a:srgbClr val="FFFFFF"/>
                </a:solidFill>
                <a:effectLst/>
                <a:latin typeface="Arial" charset="0"/>
                <a:ea typeface="HG丸ｺﾞｼｯｸM-PRO" pitchFamily="50" charset="-128"/>
              </a:rPr>
              <a:t> </a:t>
            </a:r>
            <a:r>
              <a:rPr kumimoji="0" lang="ja-JP" altLang="en-US" sz="2000" b="0" i="0" u="none" strike="noStrike" cap="none" normalizeH="0" baseline="0" dirty="0" smtClean="0">
                <a:ln>
                  <a:noFill/>
                </a:ln>
                <a:solidFill>
                  <a:srgbClr val="FFFFFF"/>
                </a:solidFill>
                <a:effectLst/>
                <a:latin typeface="Arial" charset="0"/>
                <a:ea typeface="HG丸ｺﾞｼｯｸM-PRO" pitchFamily="50" charset="-128"/>
              </a:rPr>
              <a:t>調</a:t>
            </a:r>
            <a:r>
              <a:rPr kumimoji="0" lang="en-US" altLang="ja-JP" sz="2000" b="0" i="0" u="none" strike="noStrike" cap="none" normalizeH="0" baseline="0" dirty="0" smtClean="0">
                <a:ln>
                  <a:noFill/>
                </a:ln>
                <a:solidFill>
                  <a:srgbClr val="FFFFFF"/>
                </a:solidFill>
                <a:effectLst/>
                <a:latin typeface="Arial" charset="0"/>
                <a:ea typeface="HG丸ｺﾞｼｯｸM-PRO" pitchFamily="50" charset="-128"/>
              </a:rPr>
              <a:t> </a:t>
            </a:r>
            <a:r>
              <a:rPr kumimoji="0" lang="ja-JP" altLang="en-US" sz="2000" b="0" i="0" u="none" strike="noStrike" cap="none" normalizeH="0" baseline="0" dirty="0" smtClean="0">
                <a:ln>
                  <a:noFill/>
                </a:ln>
                <a:solidFill>
                  <a:srgbClr val="FFFFFF"/>
                </a:solidFill>
                <a:effectLst/>
                <a:latin typeface="Arial" charset="0"/>
                <a:ea typeface="HG丸ｺﾞｼｯｸM-PRO" pitchFamily="50" charset="-128"/>
              </a:rPr>
              <a:t>達</a:t>
            </a:r>
          </a:p>
        </p:txBody>
      </p:sp>
      <p:sp>
        <p:nvSpPr>
          <p:cNvPr id="8" name="角丸四角形 7"/>
          <p:cNvSpPr/>
          <p:nvPr/>
        </p:nvSpPr>
        <p:spPr bwMode="auto">
          <a:xfrm>
            <a:off x="2286000" y="5486400"/>
            <a:ext cx="5562600" cy="838200"/>
          </a:xfrm>
          <a:prstGeom prst="roundRect">
            <a:avLst>
              <a:gd name="adj" fmla="val 12879"/>
            </a:avLst>
          </a:prstGeom>
          <a:solidFill>
            <a:srgbClr val="000090"/>
          </a:solidFill>
          <a:ln w="38100" cap="flat" cmpd="sng" algn="ctr">
            <a:solidFill>
              <a:srgbClr val="FFFFFF"/>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rgbClr val="FFFFFF"/>
                </a:solidFill>
                <a:effectLst/>
                <a:latin typeface="Arial" charset="0"/>
                <a:ea typeface="HG丸ｺﾞｼｯｸM-PRO" pitchFamily="50" charset="-128"/>
              </a:rPr>
              <a:t>ソフトウェアによる定義・設定</a:t>
            </a:r>
            <a:endParaRPr kumimoji="0" lang="en-US" altLang="ja-JP" sz="1800" b="0" i="0" u="none" strike="noStrike" cap="none" normalizeH="0" baseline="0" dirty="0" smtClean="0">
              <a:ln>
                <a:noFill/>
              </a:ln>
              <a:solidFill>
                <a:srgbClr val="FFFFFF"/>
              </a:solidFill>
              <a:effectLst/>
              <a:latin typeface="Arial" charset="0"/>
              <a:ea typeface="HG丸ｺﾞｼｯｸM-PRO" pitchFamily="50" charset="-128"/>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rgbClr val="FFFFFF"/>
                </a:solidFill>
                <a:effectLst/>
                <a:latin typeface="Arial" charset="0"/>
                <a:ea typeface="HG丸ｺﾞｼｯｸM-PRO" pitchFamily="50" charset="-128"/>
              </a:rPr>
              <a:t>によりシステムを構成</a:t>
            </a:r>
          </a:p>
        </p:txBody>
      </p:sp>
      <p:sp>
        <p:nvSpPr>
          <p:cNvPr id="9" name="角丸四角形 8"/>
          <p:cNvSpPr/>
          <p:nvPr/>
        </p:nvSpPr>
        <p:spPr bwMode="auto">
          <a:xfrm>
            <a:off x="5257800" y="3352800"/>
            <a:ext cx="2590800" cy="1828800"/>
          </a:xfrm>
          <a:prstGeom prst="roundRect">
            <a:avLst>
              <a:gd name="adj" fmla="val 4808"/>
            </a:avLst>
          </a:prstGeom>
          <a:solidFill>
            <a:srgbClr val="000090"/>
          </a:solidFill>
          <a:ln w="38100" cap="flat" cmpd="sng" algn="ctr">
            <a:solidFill>
              <a:srgbClr val="FFFFFF"/>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rgbClr val="FFFFFF"/>
                </a:solidFill>
                <a:effectLst/>
                <a:latin typeface="Arial" charset="0"/>
                <a:ea typeface="HG丸ｺﾞｼｯｸM-PRO" pitchFamily="50" charset="-128"/>
              </a:rPr>
              <a:t>調達機能と</a:t>
            </a:r>
            <a:endParaRPr kumimoji="0" lang="en-US" altLang="ja-JP" sz="1800" b="0" i="0" u="none" strike="noStrike" cap="none" normalizeH="0" baseline="0" dirty="0" smtClean="0">
              <a:ln>
                <a:noFill/>
              </a:ln>
              <a:solidFill>
                <a:srgbClr val="FFFFFF"/>
              </a:solidFill>
              <a:effectLst/>
              <a:latin typeface="Arial" charset="0"/>
              <a:ea typeface="HG丸ｺﾞｼｯｸM-PRO" pitchFamily="50" charset="-128"/>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rgbClr val="FFFFFF"/>
                </a:solidFill>
                <a:effectLst/>
                <a:latin typeface="Arial" charset="0"/>
                <a:ea typeface="HG丸ｺﾞｼｯｸM-PRO" pitchFamily="50" charset="-128"/>
              </a:rPr>
              <a:t>運用管理機能の</a:t>
            </a:r>
            <a:endParaRPr kumimoji="0" lang="en-US" altLang="ja-JP" sz="1800" b="0" i="0" u="none" strike="noStrike" cap="none" normalizeH="0" baseline="0" dirty="0" smtClean="0">
              <a:ln>
                <a:noFill/>
              </a:ln>
              <a:solidFill>
                <a:srgbClr val="FFFFFF"/>
              </a:solidFill>
              <a:effectLst/>
              <a:latin typeface="Arial" charset="0"/>
              <a:ea typeface="HG丸ｺﾞｼｯｸM-PRO" pitchFamily="50" charset="-128"/>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rgbClr val="FFFFFF"/>
                </a:solidFill>
                <a:effectLst/>
                <a:latin typeface="Arial" charset="0"/>
                <a:ea typeface="HG丸ｺﾞｼｯｸM-PRO" pitchFamily="50" charset="-128"/>
              </a:rPr>
              <a:t>連携と自動化</a:t>
            </a:r>
          </a:p>
        </p:txBody>
      </p:sp>
      <p:sp>
        <p:nvSpPr>
          <p:cNvPr id="10" name="角丸四角形 9"/>
          <p:cNvSpPr/>
          <p:nvPr/>
        </p:nvSpPr>
        <p:spPr bwMode="auto">
          <a:xfrm>
            <a:off x="2286000" y="3340100"/>
            <a:ext cx="2590800" cy="838200"/>
          </a:xfrm>
          <a:prstGeom prst="roundRect">
            <a:avLst>
              <a:gd name="adj" fmla="val 8975"/>
            </a:avLst>
          </a:prstGeom>
          <a:solidFill>
            <a:schemeClr val="tx1">
              <a:lumMod val="50000"/>
              <a:lumOff val="50000"/>
            </a:schemeClr>
          </a:solidFill>
          <a:ln w="38100" cap="flat" cmpd="sng" algn="ctr">
            <a:solidFill>
              <a:srgbClr val="FFFFFF"/>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rgbClr val="FFFFFF"/>
                </a:solidFill>
                <a:effectLst/>
              </a:rPr>
              <a:t>個別対応</a:t>
            </a:r>
            <a:endParaRPr kumimoji="0" lang="en-US" altLang="ja-JP" sz="1800" b="0" i="0" u="none" strike="noStrike" cap="none" normalizeH="0" baseline="0" dirty="0" smtClean="0">
              <a:ln>
                <a:noFill/>
              </a:ln>
              <a:solidFill>
                <a:srgbClr val="FFFFFF"/>
              </a:solidFill>
              <a:effectLst/>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dirty="0" smtClean="0">
                <a:solidFill>
                  <a:srgbClr val="FFFFFF"/>
                </a:solidFill>
              </a:rPr>
              <a:t>自動化</a:t>
            </a:r>
            <a:r>
              <a:rPr kumimoji="0" lang="en-US" altLang="ja-JP" dirty="0" smtClean="0">
                <a:solidFill>
                  <a:srgbClr val="FFFFFF"/>
                </a:solidFill>
              </a:rPr>
              <a:t>/</a:t>
            </a:r>
            <a:r>
              <a:rPr kumimoji="0" lang="ja-JP" altLang="en-US" dirty="0" smtClean="0">
                <a:solidFill>
                  <a:srgbClr val="FFFFFF"/>
                </a:solidFill>
              </a:rPr>
              <a:t>人的作業</a:t>
            </a:r>
            <a:endParaRPr kumimoji="0" lang="ja-JP" altLang="en-US" b="0" i="0" u="none" strike="noStrike" cap="none" normalizeH="0" baseline="0" dirty="0" smtClean="0">
              <a:ln>
                <a:noFill/>
              </a:ln>
              <a:solidFill>
                <a:srgbClr val="FFFFFF"/>
              </a:solidFill>
              <a:effectLst/>
            </a:endParaRPr>
          </a:p>
        </p:txBody>
      </p:sp>
      <p:sp>
        <p:nvSpPr>
          <p:cNvPr id="11" name="角丸四角形 10"/>
          <p:cNvSpPr/>
          <p:nvPr/>
        </p:nvSpPr>
        <p:spPr bwMode="auto">
          <a:xfrm>
            <a:off x="2286000" y="4419600"/>
            <a:ext cx="2590800" cy="838200"/>
          </a:xfrm>
          <a:prstGeom prst="roundRect">
            <a:avLst>
              <a:gd name="adj" fmla="val 8334"/>
            </a:avLst>
          </a:prstGeom>
          <a:solidFill>
            <a:schemeClr val="tx1">
              <a:lumMod val="50000"/>
              <a:lumOff val="50000"/>
            </a:schemeClr>
          </a:solidFill>
          <a:ln w="38100" cap="flat" cmpd="sng" algn="ctr">
            <a:solidFill>
              <a:srgbClr val="FFFFFF"/>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rgbClr val="FFFFFF"/>
                </a:solidFill>
                <a:effectLst/>
              </a:rPr>
              <a:t>個別対応</a:t>
            </a:r>
            <a:endParaRPr kumimoji="0" lang="en-US" altLang="ja-JP" sz="1800" b="0" i="0" u="none" strike="noStrike" cap="none" normalizeH="0" baseline="0" dirty="0" smtClean="0">
              <a:ln>
                <a:noFill/>
              </a:ln>
              <a:solidFill>
                <a:srgbClr val="FFFFFF"/>
              </a:solidFill>
              <a:effectLst/>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dirty="0" smtClean="0">
                <a:solidFill>
                  <a:srgbClr val="FFFFFF"/>
                </a:solidFill>
              </a:rPr>
              <a:t>自動化</a:t>
            </a:r>
            <a:r>
              <a:rPr kumimoji="0" lang="en-US" altLang="ja-JP" dirty="0" smtClean="0">
                <a:solidFill>
                  <a:srgbClr val="FFFFFF"/>
                </a:solidFill>
              </a:rPr>
              <a:t>/</a:t>
            </a:r>
            <a:r>
              <a:rPr kumimoji="0" lang="ja-JP" altLang="en-US" dirty="0" smtClean="0">
                <a:solidFill>
                  <a:srgbClr val="FFFFFF"/>
                </a:solidFill>
              </a:rPr>
              <a:t>人的作業</a:t>
            </a:r>
            <a:endParaRPr kumimoji="0" lang="ja-JP" altLang="en-US" b="0" i="0" u="none" strike="noStrike" cap="none" normalizeH="0" baseline="0" dirty="0" smtClean="0">
              <a:ln>
                <a:noFill/>
              </a:ln>
              <a:solidFill>
                <a:srgbClr val="FFFFFF"/>
              </a:solidFill>
              <a:effectLst/>
            </a:endParaRPr>
          </a:p>
        </p:txBody>
      </p:sp>
      <p:sp>
        <p:nvSpPr>
          <p:cNvPr id="12" name="角丸四角形 11"/>
          <p:cNvSpPr/>
          <p:nvPr/>
        </p:nvSpPr>
        <p:spPr bwMode="auto">
          <a:xfrm>
            <a:off x="2286001" y="2819400"/>
            <a:ext cx="5562600" cy="381000"/>
          </a:xfrm>
          <a:prstGeom prst="roundRect">
            <a:avLst>
              <a:gd name="adj" fmla="val 19872"/>
            </a:avLst>
          </a:prstGeom>
          <a:solidFill>
            <a:srgbClr val="0000FF"/>
          </a:solidFill>
          <a:ln w="38100" cap="flat" cmpd="sng" algn="ctr">
            <a:solidFill>
              <a:srgbClr val="FFFFFF"/>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rPr>
              <a:t>システム資源の利用効率向上</a:t>
            </a:r>
          </a:p>
        </p:txBody>
      </p:sp>
      <p:sp>
        <p:nvSpPr>
          <p:cNvPr id="13" name="角丸四角形 12"/>
          <p:cNvSpPr/>
          <p:nvPr/>
        </p:nvSpPr>
        <p:spPr bwMode="auto">
          <a:xfrm>
            <a:off x="3657600" y="2362200"/>
            <a:ext cx="4191000" cy="381000"/>
          </a:xfrm>
          <a:prstGeom prst="roundRect">
            <a:avLst>
              <a:gd name="adj" fmla="val 19872"/>
            </a:avLst>
          </a:prstGeom>
          <a:solidFill>
            <a:srgbClr val="0000FF"/>
          </a:solidFill>
          <a:ln w="38100" cap="flat" cmpd="sng" algn="ctr">
            <a:solidFill>
              <a:srgbClr val="FFFFFF"/>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rPr>
              <a:t>人的作業負担の負担軽減</a:t>
            </a:r>
          </a:p>
        </p:txBody>
      </p:sp>
      <p:sp>
        <p:nvSpPr>
          <p:cNvPr id="15" name="角丸四角形 14"/>
          <p:cNvSpPr/>
          <p:nvPr/>
        </p:nvSpPr>
        <p:spPr bwMode="auto">
          <a:xfrm>
            <a:off x="5257800" y="1905000"/>
            <a:ext cx="2590800" cy="381000"/>
          </a:xfrm>
          <a:prstGeom prst="roundRect">
            <a:avLst>
              <a:gd name="adj" fmla="val 19872"/>
            </a:avLst>
          </a:prstGeom>
          <a:solidFill>
            <a:srgbClr val="0000FF"/>
          </a:solidFill>
          <a:ln w="38100" cap="flat" cmpd="sng" algn="ctr">
            <a:solidFill>
              <a:srgbClr val="FFFFFF"/>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rPr>
              <a:t>調達・変更の俊敏性と生産性向上</a:t>
            </a:r>
          </a:p>
        </p:txBody>
      </p:sp>
      <p:sp>
        <p:nvSpPr>
          <p:cNvPr id="16" name="正方形/長方形 15"/>
          <p:cNvSpPr/>
          <p:nvPr/>
        </p:nvSpPr>
        <p:spPr bwMode="auto">
          <a:xfrm>
            <a:off x="2133600" y="1371600"/>
            <a:ext cx="2895600" cy="381000"/>
          </a:xfrm>
          <a:prstGeom prst="rect">
            <a:avLst/>
          </a:prstGeom>
          <a:solidFill>
            <a:schemeClr val="accent6">
              <a:lumMod val="60000"/>
              <a:lumOff val="40000"/>
            </a:schemeClr>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rgbClr val="800000"/>
                </a:solidFill>
                <a:effectLst/>
                <a:latin typeface="Arial"/>
                <a:ea typeface="ＤＦＰ太丸ゴシック体"/>
                <a:cs typeface="Arial"/>
              </a:rPr>
              <a:t>仮想化基盤</a:t>
            </a:r>
          </a:p>
        </p:txBody>
      </p:sp>
      <p:sp>
        <p:nvSpPr>
          <p:cNvPr id="17" name="正方形/長方形 16"/>
          <p:cNvSpPr/>
          <p:nvPr/>
        </p:nvSpPr>
        <p:spPr bwMode="auto">
          <a:xfrm>
            <a:off x="5105399" y="1371600"/>
            <a:ext cx="2887663" cy="381000"/>
          </a:xfrm>
          <a:prstGeom prst="rect">
            <a:avLst/>
          </a:prstGeom>
          <a:solidFill>
            <a:srgbClr val="BEFFFF"/>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rgbClr val="0000FF"/>
                </a:solidFill>
                <a:effectLst/>
                <a:latin typeface="Arial"/>
                <a:ea typeface="ＤＦＰ太丸ゴシック体"/>
                <a:cs typeface="Arial"/>
              </a:rPr>
              <a:t>クラウド</a:t>
            </a:r>
            <a:r>
              <a:rPr kumimoji="0" lang="en-US" altLang="ja-JP" sz="1600" b="0" i="0" u="none" strike="noStrike" cap="none" normalizeH="0" baseline="0" dirty="0" smtClean="0">
                <a:ln>
                  <a:noFill/>
                </a:ln>
                <a:solidFill>
                  <a:srgbClr val="0000FF"/>
                </a:solidFill>
                <a:effectLst/>
                <a:latin typeface="Arial"/>
                <a:ea typeface="ＤＦＰ太丸ゴシック体"/>
                <a:cs typeface="Arial"/>
              </a:rPr>
              <a:t>(</a:t>
            </a:r>
            <a:r>
              <a:rPr kumimoji="0" lang="en-US" altLang="ja-JP" sz="1600" b="0" i="0" u="none" strike="noStrike" cap="none" normalizeH="0" baseline="0" dirty="0" err="1" smtClean="0">
                <a:ln>
                  <a:noFill/>
                </a:ln>
                <a:solidFill>
                  <a:srgbClr val="0000FF"/>
                </a:solidFill>
                <a:effectLst/>
                <a:latin typeface="Arial"/>
                <a:ea typeface="ＤＦＰ太丸ゴシック体"/>
                <a:cs typeface="Arial"/>
              </a:rPr>
              <a:t>IaaS</a:t>
            </a:r>
            <a:r>
              <a:rPr kumimoji="0" lang="en-US" altLang="ja-JP" sz="1600" b="0" i="0" u="none" strike="noStrike" cap="none" normalizeH="0" baseline="0" dirty="0" smtClean="0">
                <a:ln>
                  <a:noFill/>
                </a:ln>
                <a:solidFill>
                  <a:srgbClr val="0000FF"/>
                </a:solidFill>
                <a:effectLst/>
                <a:latin typeface="Arial"/>
                <a:ea typeface="ＤＦＰ太丸ゴシック体"/>
                <a:cs typeface="Arial"/>
              </a:rPr>
              <a:t>)</a:t>
            </a:r>
            <a:r>
              <a:rPr kumimoji="0" lang="ja-JP" altLang="en-US" sz="1600" b="0" i="0" u="none" strike="noStrike" cap="none" normalizeH="0" baseline="0" dirty="0" smtClean="0">
                <a:ln>
                  <a:noFill/>
                </a:ln>
                <a:solidFill>
                  <a:srgbClr val="0000FF"/>
                </a:solidFill>
                <a:effectLst/>
                <a:latin typeface="Arial"/>
                <a:ea typeface="ＤＦＰ太丸ゴシック体"/>
                <a:cs typeface="Arial"/>
              </a:rPr>
              <a:t>基盤</a:t>
            </a:r>
          </a:p>
        </p:txBody>
      </p:sp>
      <p:sp>
        <p:nvSpPr>
          <p:cNvPr id="18" name="上下矢印 17"/>
          <p:cNvSpPr/>
          <p:nvPr/>
        </p:nvSpPr>
        <p:spPr>
          <a:xfrm>
            <a:off x="6281733" y="5067434"/>
            <a:ext cx="585216" cy="491803"/>
          </a:xfrm>
          <a:prstGeom prst="upDownArrow">
            <a:avLst>
              <a:gd name="adj1" fmla="val 50000"/>
              <a:gd name="adj2" fmla="val 31916"/>
            </a:avLst>
          </a:prstGeom>
          <a:solidFill>
            <a:srgbClr val="FF66FF"/>
          </a:soli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bg1"/>
              </a:solidFill>
            </a:endParaRPr>
          </a:p>
        </p:txBody>
      </p:sp>
    </p:spTree>
    <p:extLst>
      <p:ext uri="{BB962C8B-B14F-4D97-AF65-F5344CB8AC3E}">
        <p14:creationId xmlns:p14="http://schemas.microsoft.com/office/powerpoint/2010/main" val="886163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bwMode="auto">
          <a:xfrm>
            <a:off x="457199" y="1080750"/>
            <a:ext cx="2133600" cy="2209800"/>
          </a:xfrm>
          <a:prstGeom prst="roundRect">
            <a:avLst>
              <a:gd name="adj" fmla="val 4352"/>
            </a:avLst>
          </a:prstGeom>
          <a:solidFill>
            <a:srgbClr val="FFFFCC"/>
          </a:solidFill>
          <a:ln w="38100" cap="flat" cmpd="sng" algn="ctr">
            <a:solidFill>
              <a:srgbClr val="00B0F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spcBef>
                <a:spcPct val="20000"/>
              </a:spcBef>
            </a:pPr>
            <a:endParaRPr kumimoji="0" lang="ja-JP" altLang="en-US" sz="1200" smtClean="0">
              <a:solidFill>
                <a:srgbClr val="484848"/>
              </a:solidFill>
              <a:latin typeface="Arial" pitchFamily="34" charset="0"/>
              <a:ea typeface="HGP創英角ｺﾞｼｯｸUB" pitchFamily="50" charset="-128"/>
              <a:cs typeface="Arial" pitchFamily="34" charset="0"/>
            </a:endParaRPr>
          </a:p>
        </p:txBody>
      </p:sp>
      <p:sp>
        <p:nvSpPr>
          <p:cNvPr id="29699" name="Rectangle 6"/>
          <p:cNvSpPr>
            <a:spLocks noGrp="1" noChangeArrowheads="1"/>
          </p:cNvSpPr>
          <p:nvPr>
            <p:ph type="title"/>
          </p:nvPr>
        </p:nvSpPr>
        <p:spPr/>
        <p:txBody>
          <a:bodyPr/>
          <a:lstStyle/>
          <a:p>
            <a:pPr eaLnBrk="1" hangingPunct="1"/>
            <a:r>
              <a:rPr lang="ja-JP" altLang="en-US" sz="2800" dirty="0" smtClean="0">
                <a:ea typeface="ＭＳ Ｐゴシック" charset="-128"/>
              </a:rPr>
              <a:t>クラウドの定義／</a:t>
            </a:r>
            <a:r>
              <a:rPr lang="en-US" altLang="ja-JP" sz="2800" dirty="0" smtClean="0">
                <a:ea typeface="ＭＳ Ｐゴシック" charset="-128"/>
              </a:rPr>
              <a:t>NIST</a:t>
            </a:r>
            <a:r>
              <a:rPr lang="ja-JP" altLang="en-US" sz="2800" dirty="0" smtClean="0">
                <a:ea typeface="ＭＳ Ｐゴシック" charset="-128"/>
              </a:rPr>
              <a:t>の定義　まとめ</a:t>
            </a:r>
          </a:p>
        </p:txBody>
      </p:sp>
      <p:sp>
        <p:nvSpPr>
          <p:cNvPr id="33" name="AutoShape 49"/>
          <p:cNvSpPr>
            <a:spLocks noChangeArrowheads="1"/>
          </p:cNvSpPr>
          <p:nvPr/>
        </p:nvSpPr>
        <p:spPr bwMode="auto">
          <a:xfrm>
            <a:off x="609599" y="1690350"/>
            <a:ext cx="1828800" cy="458618"/>
          </a:xfrm>
          <a:prstGeom prst="roundRect">
            <a:avLst>
              <a:gd name="adj" fmla="val 16667"/>
            </a:avLst>
          </a:prstGeom>
          <a:gradFill>
            <a:gsLst>
              <a:gs pos="0">
                <a:srgbClr val="FF9900"/>
              </a:gs>
              <a:gs pos="80000">
                <a:srgbClr val="FF9900"/>
              </a:gs>
              <a:gs pos="100000">
                <a:srgbClr val="FF9900"/>
              </a:gs>
            </a:gsLst>
          </a:gradFill>
          <a:ln>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lgn="ctr">
              <a:defRPr/>
            </a:pPr>
            <a:r>
              <a:rPr lang="en-US" altLang="ja-JP" sz="2800" dirty="0" err="1" smtClean="0">
                <a:solidFill>
                  <a:srgbClr val="FFFFFF"/>
                </a:solidFill>
                <a:latin typeface="Arial" pitchFamily="34" charset="0"/>
                <a:ea typeface="HGP創英角ｺﾞｼｯｸUB" pitchFamily="50" charset="-128"/>
                <a:cs typeface="Arial" pitchFamily="34" charset="0"/>
              </a:rPr>
              <a:t>SaaS</a:t>
            </a:r>
            <a:endParaRPr lang="en-US" altLang="ja-JP" sz="2800" dirty="0">
              <a:solidFill>
                <a:srgbClr val="FFFFFF"/>
              </a:solidFill>
              <a:latin typeface="Arial" pitchFamily="34" charset="0"/>
              <a:ea typeface="HGP創英角ｺﾞｼｯｸUB" pitchFamily="50" charset="-128"/>
              <a:cs typeface="Arial" pitchFamily="34" charset="0"/>
            </a:endParaRPr>
          </a:p>
        </p:txBody>
      </p:sp>
      <p:sp>
        <p:nvSpPr>
          <p:cNvPr id="38" name="AutoShape 50"/>
          <p:cNvSpPr>
            <a:spLocks noChangeArrowheads="1"/>
          </p:cNvSpPr>
          <p:nvPr/>
        </p:nvSpPr>
        <p:spPr bwMode="auto">
          <a:xfrm>
            <a:off x="609598" y="2170822"/>
            <a:ext cx="1828799" cy="458618"/>
          </a:xfrm>
          <a:prstGeom prst="roundRect">
            <a:avLst>
              <a:gd name="adj" fmla="val 16667"/>
            </a:avLst>
          </a:prstGeom>
          <a:ln>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lgn="ctr">
              <a:defRPr/>
            </a:pPr>
            <a:r>
              <a:rPr lang="en-US" altLang="ja-JP" sz="2800" dirty="0" err="1" smtClean="0">
                <a:solidFill>
                  <a:srgbClr val="FFFFFF"/>
                </a:solidFill>
                <a:latin typeface="Arial" pitchFamily="34" charset="0"/>
                <a:ea typeface="HGP創英角ｺﾞｼｯｸUB" pitchFamily="50" charset="-128"/>
                <a:cs typeface="Arial" pitchFamily="34" charset="0"/>
              </a:rPr>
              <a:t>PaaS</a:t>
            </a:r>
            <a:endParaRPr lang="en-US" altLang="ja-JP" sz="2800" dirty="0">
              <a:solidFill>
                <a:srgbClr val="FFFFFF"/>
              </a:solidFill>
              <a:latin typeface="Arial" pitchFamily="34" charset="0"/>
              <a:ea typeface="HGP創英角ｺﾞｼｯｸUB" pitchFamily="50" charset="-128"/>
              <a:cs typeface="Arial" pitchFamily="34" charset="0"/>
            </a:endParaRPr>
          </a:p>
        </p:txBody>
      </p:sp>
      <p:sp>
        <p:nvSpPr>
          <p:cNvPr id="43" name="AutoShape 51"/>
          <p:cNvSpPr>
            <a:spLocks noChangeArrowheads="1"/>
          </p:cNvSpPr>
          <p:nvPr/>
        </p:nvSpPr>
        <p:spPr bwMode="auto">
          <a:xfrm>
            <a:off x="609598" y="2631859"/>
            <a:ext cx="1828800" cy="458618"/>
          </a:xfrm>
          <a:prstGeom prst="roundRect">
            <a:avLst>
              <a:gd name="adj" fmla="val 16667"/>
            </a:avLst>
          </a:prstGeom>
          <a:gradFill>
            <a:gsLst>
              <a:gs pos="0">
                <a:srgbClr val="008000"/>
              </a:gs>
              <a:gs pos="80000">
                <a:srgbClr val="008000"/>
              </a:gs>
              <a:gs pos="100000">
                <a:srgbClr val="008000"/>
              </a:gs>
            </a:gsLst>
          </a:gradFill>
          <a:ln>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lgn="ctr">
              <a:lnSpc>
                <a:spcPts val="2800"/>
              </a:lnSpc>
              <a:defRPr/>
            </a:pPr>
            <a:r>
              <a:rPr lang="en-US" altLang="ja-JP" sz="2800" dirty="0" err="1" smtClean="0">
                <a:solidFill>
                  <a:srgbClr val="FFFFFF"/>
                </a:solidFill>
                <a:latin typeface="Arial" pitchFamily="34" charset="0"/>
                <a:ea typeface="HGP創英角ｺﾞｼｯｸUB" pitchFamily="50" charset="-128"/>
                <a:cs typeface="Arial" pitchFamily="34" charset="0"/>
              </a:rPr>
              <a:t>IaaS</a:t>
            </a:r>
            <a:endParaRPr lang="en-US" altLang="ja-JP" sz="2800" dirty="0">
              <a:solidFill>
                <a:srgbClr val="FFFFFF"/>
              </a:solidFill>
              <a:latin typeface="Arial" pitchFamily="34" charset="0"/>
              <a:ea typeface="HGP創英角ｺﾞｼｯｸUB" pitchFamily="50" charset="-128"/>
              <a:cs typeface="Arial" pitchFamily="34" charset="0"/>
            </a:endParaRPr>
          </a:p>
        </p:txBody>
      </p:sp>
      <p:sp>
        <p:nvSpPr>
          <p:cNvPr id="10" name="テキスト ボックス 9"/>
          <p:cNvSpPr txBox="1"/>
          <p:nvPr/>
        </p:nvSpPr>
        <p:spPr>
          <a:xfrm>
            <a:off x="925342" y="1157319"/>
            <a:ext cx="1202572" cy="461665"/>
          </a:xfrm>
          <a:prstGeom prst="rect">
            <a:avLst/>
          </a:prstGeom>
          <a:noFill/>
        </p:spPr>
        <p:txBody>
          <a:bodyPr wrap="none" rtlCol="0">
            <a:spAutoFit/>
          </a:bodyPr>
          <a:lstStyle/>
          <a:p>
            <a:pPr algn="ctr"/>
            <a:r>
              <a:rPr lang="ja-JP" altLang="en-US" dirty="0" smtClean="0">
                <a:solidFill>
                  <a:srgbClr val="484848"/>
                </a:solidFill>
                <a:latin typeface="Arial" pitchFamily="34" charset="0"/>
                <a:ea typeface="HGP創英角ｺﾞｼｯｸUB" pitchFamily="50" charset="-128"/>
                <a:cs typeface="Arial" pitchFamily="34" charset="0"/>
              </a:rPr>
              <a:t>サービス・モデル</a:t>
            </a:r>
          </a:p>
          <a:p>
            <a:pPr algn="ctr"/>
            <a:r>
              <a:rPr lang="en-US" altLang="ja-JP" sz="1200" dirty="0" smtClean="0">
                <a:solidFill>
                  <a:srgbClr val="484848"/>
                </a:solidFill>
                <a:latin typeface="Arial" pitchFamily="34" charset="0"/>
                <a:ea typeface="HGP創英角ｺﾞｼｯｸUB" pitchFamily="50" charset="-128"/>
                <a:cs typeface="Arial" pitchFamily="34" charset="0"/>
              </a:rPr>
              <a:t>Service Model</a:t>
            </a:r>
            <a:endParaRPr lang="ja-JP" altLang="en-US" sz="1200" dirty="0">
              <a:solidFill>
                <a:srgbClr val="484848"/>
              </a:solidFill>
              <a:latin typeface="Arial" pitchFamily="34" charset="0"/>
              <a:ea typeface="HGP創英角ｺﾞｼｯｸUB" pitchFamily="50" charset="-128"/>
              <a:cs typeface="Arial" pitchFamily="34" charset="0"/>
            </a:endParaRPr>
          </a:p>
        </p:txBody>
      </p:sp>
      <p:grpSp>
        <p:nvGrpSpPr>
          <p:cNvPr id="12" name="グループ化 11"/>
          <p:cNvGrpSpPr/>
          <p:nvPr/>
        </p:nvGrpSpPr>
        <p:grpSpPr>
          <a:xfrm>
            <a:off x="459827" y="3204286"/>
            <a:ext cx="2133600" cy="3221952"/>
            <a:chOff x="459827" y="3266536"/>
            <a:chExt cx="2133600" cy="3221952"/>
          </a:xfrm>
        </p:grpSpPr>
        <p:sp>
          <p:nvSpPr>
            <p:cNvPr id="68" name="角丸四角形 67"/>
            <p:cNvSpPr/>
            <p:nvPr/>
          </p:nvSpPr>
          <p:spPr bwMode="auto">
            <a:xfrm>
              <a:off x="459827" y="3691760"/>
              <a:ext cx="2133600" cy="2796728"/>
            </a:xfrm>
            <a:prstGeom prst="roundRect">
              <a:avLst>
                <a:gd name="adj" fmla="val 4352"/>
              </a:avLst>
            </a:prstGeom>
            <a:solidFill>
              <a:srgbClr val="FFFFCC"/>
            </a:solidFill>
            <a:ln w="38100" cap="flat" cmpd="sng" algn="ctr">
              <a:solidFill>
                <a:srgbClr val="00B0F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spcBef>
                  <a:spcPct val="20000"/>
                </a:spcBef>
              </a:pPr>
              <a:endParaRPr kumimoji="0" lang="ja-JP" altLang="en-US" sz="1200" smtClean="0">
                <a:solidFill>
                  <a:srgbClr val="484848"/>
                </a:solidFill>
                <a:latin typeface="Arial" pitchFamily="34" charset="0"/>
                <a:ea typeface="HGP創英角ｺﾞｼｯｸUB" pitchFamily="50" charset="-128"/>
                <a:cs typeface="Arial" pitchFamily="34" charset="0"/>
              </a:endParaRPr>
            </a:p>
          </p:txBody>
        </p:sp>
        <p:sp>
          <p:nvSpPr>
            <p:cNvPr id="3" name="角丸四角形 2"/>
            <p:cNvSpPr/>
            <p:nvPr/>
          </p:nvSpPr>
          <p:spPr bwMode="auto">
            <a:xfrm>
              <a:off x="609598" y="4267200"/>
              <a:ext cx="1828800" cy="402364"/>
            </a:xfrm>
            <a:prstGeom prst="roundRect">
              <a:avLst>
                <a:gd name="adj" fmla="val 50000"/>
              </a:avLst>
            </a:prstGeom>
            <a:solidFill>
              <a:srgbClr val="0000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kumimoji="0" lang="ja-JP" altLang="en-US" sz="1000" dirty="0" smtClean="0">
                  <a:solidFill>
                    <a:srgbClr val="FFFFFF"/>
                  </a:solidFill>
                  <a:latin typeface="Arial" pitchFamily="34" charset="0"/>
                  <a:ea typeface="HGP創英角ｺﾞｼｯｸUB" pitchFamily="50" charset="-128"/>
                  <a:cs typeface="Arial" pitchFamily="34" charset="0"/>
                </a:rPr>
                <a:t>オンデマンド・セルフサービス</a:t>
              </a:r>
              <a:endParaRPr kumimoji="0" lang="en-US" altLang="ja-JP" sz="1000" dirty="0" smtClean="0">
                <a:solidFill>
                  <a:srgbClr val="FFFFFF"/>
                </a:solidFill>
                <a:latin typeface="Arial" pitchFamily="34" charset="0"/>
                <a:ea typeface="HGP創英角ｺﾞｼｯｸUB" pitchFamily="50" charset="-128"/>
                <a:cs typeface="Arial" pitchFamily="34" charset="0"/>
              </a:endParaRPr>
            </a:p>
            <a:p>
              <a:pPr algn="ctr">
                <a:spcBef>
                  <a:spcPts val="0"/>
                </a:spcBef>
              </a:pPr>
              <a:r>
                <a:rPr kumimoji="0" lang="en-US" altLang="ja-JP" sz="1000" dirty="0" smtClean="0">
                  <a:solidFill>
                    <a:srgbClr val="FFFFFF"/>
                  </a:solidFill>
                  <a:latin typeface="Arial" pitchFamily="34" charset="0"/>
                  <a:ea typeface="HGP創英角ｺﾞｼｯｸUB" pitchFamily="50" charset="-128"/>
                  <a:cs typeface="Arial" pitchFamily="34" charset="0"/>
                </a:rPr>
                <a:t>On-demand Self-service</a:t>
              </a:r>
              <a:endParaRPr kumimoji="0" lang="ja-JP" altLang="en-US" sz="1000" dirty="0" smtClean="0">
                <a:solidFill>
                  <a:srgbClr val="FFFFFF"/>
                </a:solidFill>
                <a:latin typeface="Arial" pitchFamily="34" charset="0"/>
                <a:ea typeface="HGP創英角ｺﾞｼｯｸUB" pitchFamily="50" charset="-128"/>
                <a:cs typeface="Arial" pitchFamily="34" charset="0"/>
              </a:endParaRPr>
            </a:p>
          </p:txBody>
        </p:sp>
        <p:sp>
          <p:nvSpPr>
            <p:cNvPr id="63" name="角丸四角形 62"/>
            <p:cNvSpPr/>
            <p:nvPr/>
          </p:nvSpPr>
          <p:spPr bwMode="auto">
            <a:xfrm>
              <a:off x="606967" y="4669564"/>
              <a:ext cx="1828800" cy="402364"/>
            </a:xfrm>
            <a:prstGeom prst="roundRect">
              <a:avLst>
                <a:gd name="adj" fmla="val 50000"/>
              </a:avLst>
            </a:prstGeom>
            <a:solidFill>
              <a:srgbClr val="0000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kumimoji="0" lang="ja-JP" altLang="en-US" sz="1000" dirty="0" smtClean="0">
                  <a:solidFill>
                    <a:srgbClr val="FFFFFF"/>
                  </a:solidFill>
                  <a:latin typeface="Arial" pitchFamily="34" charset="0"/>
                  <a:ea typeface="HGP創英角ｺﾞｼｯｸUB" pitchFamily="50" charset="-128"/>
                  <a:cs typeface="Arial" pitchFamily="34" charset="0"/>
                </a:rPr>
                <a:t>広範なネットワーク接続</a:t>
              </a:r>
            </a:p>
            <a:p>
              <a:pPr algn="ctr">
                <a:spcBef>
                  <a:spcPts val="0"/>
                </a:spcBef>
              </a:pPr>
              <a:r>
                <a:rPr kumimoji="0" lang="en-US" altLang="ja-JP" sz="1000" dirty="0" smtClean="0">
                  <a:solidFill>
                    <a:srgbClr val="FFFFFF"/>
                  </a:solidFill>
                  <a:latin typeface="Arial" pitchFamily="34" charset="0"/>
                  <a:ea typeface="HGP創英角ｺﾞｼｯｸUB" pitchFamily="50" charset="-128"/>
                  <a:cs typeface="Arial" pitchFamily="34" charset="0"/>
                </a:rPr>
                <a:t>Broad Network Access</a:t>
              </a:r>
              <a:endParaRPr kumimoji="0" lang="ja-JP" altLang="en-US" sz="1000" dirty="0" smtClean="0">
                <a:solidFill>
                  <a:srgbClr val="FFFFFF"/>
                </a:solidFill>
                <a:latin typeface="Arial" pitchFamily="34" charset="0"/>
                <a:ea typeface="HGP創英角ｺﾞｼｯｸUB" pitchFamily="50" charset="-128"/>
                <a:cs typeface="Arial" pitchFamily="34" charset="0"/>
              </a:endParaRPr>
            </a:p>
          </p:txBody>
        </p:sp>
        <p:sp>
          <p:nvSpPr>
            <p:cNvPr id="64" name="角丸四角形 63"/>
            <p:cNvSpPr/>
            <p:nvPr/>
          </p:nvSpPr>
          <p:spPr bwMode="auto">
            <a:xfrm>
              <a:off x="606966" y="5089489"/>
              <a:ext cx="1828800" cy="402364"/>
            </a:xfrm>
            <a:prstGeom prst="roundRect">
              <a:avLst>
                <a:gd name="adj" fmla="val 50000"/>
              </a:avLst>
            </a:prstGeom>
            <a:solidFill>
              <a:srgbClr val="0000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kumimoji="0" lang="ja-JP" altLang="en-US" sz="1000" dirty="0" smtClean="0">
                  <a:solidFill>
                    <a:srgbClr val="FFFFFF"/>
                  </a:solidFill>
                  <a:latin typeface="Arial" pitchFamily="34" charset="0"/>
                  <a:ea typeface="HGP創英角ｺﾞｼｯｸUB" pitchFamily="50" charset="-128"/>
                  <a:cs typeface="Arial" pitchFamily="34" charset="0"/>
                </a:rPr>
                <a:t>システム資源のプール</a:t>
              </a:r>
            </a:p>
            <a:p>
              <a:pPr algn="ctr">
                <a:spcBef>
                  <a:spcPts val="0"/>
                </a:spcBef>
              </a:pPr>
              <a:r>
                <a:rPr kumimoji="0" lang="en-US" altLang="ja-JP" sz="1000" dirty="0" smtClean="0">
                  <a:solidFill>
                    <a:srgbClr val="FFFFFF"/>
                  </a:solidFill>
                  <a:latin typeface="Arial" pitchFamily="34" charset="0"/>
                  <a:ea typeface="HGP創英角ｺﾞｼｯｸUB" pitchFamily="50" charset="-128"/>
                  <a:cs typeface="Arial" pitchFamily="34" charset="0"/>
                </a:rPr>
                <a:t>Resource Pool</a:t>
              </a:r>
              <a:endParaRPr kumimoji="0" lang="ja-JP" altLang="en-US" sz="1000" dirty="0" smtClean="0">
                <a:solidFill>
                  <a:srgbClr val="FFFFFF"/>
                </a:solidFill>
                <a:latin typeface="Arial" pitchFamily="34" charset="0"/>
                <a:ea typeface="HGP創英角ｺﾞｼｯｸUB" pitchFamily="50" charset="-128"/>
                <a:cs typeface="Arial" pitchFamily="34" charset="0"/>
              </a:endParaRPr>
            </a:p>
          </p:txBody>
        </p:sp>
        <p:sp>
          <p:nvSpPr>
            <p:cNvPr id="65" name="角丸四角形 64"/>
            <p:cNvSpPr/>
            <p:nvPr/>
          </p:nvSpPr>
          <p:spPr bwMode="auto">
            <a:xfrm>
              <a:off x="606965" y="5497907"/>
              <a:ext cx="1828800" cy="402364"/>
            </a:xfrm>
            <a:prstGeom prst="roundRect">
              <a:avLst>
                <a:gd name="adj" fmla="val 50000"/>
              </a:avLst>
            </a:prstGeom>
            <a:solidFill>
              <a:srgbClr val="0000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kumimoji="0" lang="ja-JP" altLang="en-US" sz="1000" dirty="0" smtClean="0">
                  <a:solidFill>
                    <a:srgbClr val="FFFFFF"/>
                  </a:solidFill>
                  <a:latin typeface="Arial" pitchFamily="34" charset="0"/>
                  <a:ea typeface="HGP創英角ｺﾞｼｯｸUB" pitchFamily="50" charset="-128"/>
                  <a:cs typeface="Arial" pitchFamily="34" charset="0"/>
                </a:rPr>
                <a:t>迅速な順応性</a:t>
              </a:r>
            </a:p>
            <a:p>
              <a:pPr algn="ctr">
                <a:spcBef>
                  <a:spcPts val="0"/>
                </a:spcBef>
              </a:pPr>
              <a:r>
                <a:rPr kumimoji="0" lang="en-US" altLang="ja-JP" sz="1000" dirty="0" smtClean="0">
                  <a:solidFill>
                    <a:srgbClr val="FFFFFF"/>
                  </a:solidFill>
                  <a:latin typeface="Arial" pitchFamily="34" charset="0"/>
                  <a:ea typeface="HGP創英角ｺﾞｼｯｸUB" pitchFamily="50" charset="-128"/>
                  <a:cs typeface="Arial" pitchFamily="34" charset="0"/>
                </a:rPr>
                <a:t>Rapid Elasticity</a:t>
              </a:r>
              <a:endParaRPr kumimoji="0" lang="ja-JP" altLang="en-US" sz="1000" dirty="0" smtClean="0">
                <a:solidFill>
                  <a:srgbClr val="FFFFFF"/>
                </a:solidFill>
                <a:latin typeface="Arial" pitchFamily="34" charset="0"/>
                <a:ea typeface="HGP創英角ｺﾞｼｯｸUB" pitchFamily="50" charset="-128"/>
                <a:cs typeface="Arial" pitchFamily="34" charset="0"/>
              </a:endParaRPr>
            </a:p>
          </p:txBody>
        </p:sp>
        <p:sp>
          <p:nvSpPr>
            <p:cNvPr id="67" name="角丸四角形 66"/>
            <p:cNvSpPr/>
            <p:nvPr/>
          </p:nvSpPr>
          <p:spPr bwMode="auto">
            <a:xfrm>
              <a:off x="606964" y="5920351"/>
              <a:ext cx="1828800" cy="402364"/>
            </a:xfrm>
            <a:prstGeom prst="roundRect">
              <a:avLst>
                <a:gd name="adj" fmla="val 50000"/>
              </a:avLst>
            </a:prstGeom>
            <a:solidFill>
              <a:srgbClr val="0000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kumimoji="0" lang="ja-JP" altLang="en-US" sz="1000" dirty="0" smtClean="0">
                  <a:solidFill>
                    <a:srgbClr val="FFFFFF"/>
                  </a:solidFill>
                  <a:latin typeface="Arial" pitchFamily="34" charset="0"/>
                  <a:ea typeface="HGP創英角ｺﾞｼｯｸUB" pitchFamily="50" charset="-128"/>
                  <a:cs typeface="Arial" pitchFamily="34" charset="0"/>
                </a:rPr>
                <a:t>従量課金</a:t>
              </a:r>
            </a:p>
            <a:p>
              <a:pPr algn="ctr">
                <a:spcBef>
                  <a:spcPts val="0"/>
                </a:spcBef>
              </a:pPr>
              <a:r>
                <a:rPr kumimoji="0" lang="en-US" altLang="ja-JP" sz="1000" dirty="0" smtClean="0">
                  <a:solidFill>
                    <a:srgbClr val="FFFFFF"/>
                  </a:solidFill>
                  <a:latin typeface="Arial" pitchFamily="34" charset="0"/>
                  <a:ea typeface="HGP創英角ｺﾞｼｯｸUB" pitchFamily="50" charset="-128"/>
                  <a:cs typeface="Arial" pitchFamily="34" charset="0"/>
                </a:rPr>
                <a:t>Measured Service</a:t>
              </a:r>
              <a:endParaRPr kumimoji="0" lang="ja-JP" altLang="en-US" sz="1000" dirty="0" smtClean="0">
                <a:solidFill>
                  <a:srgbClr val="FFFFFF"/>
                </a:solidFill>
                <a:latin typeface="Arial" pitchFamily="34" charset="0"/>
                <a:ea typeface="HGP創英角ｺﾞｼｯｸUB" pitchFamily="50" charset="-128"/>
                <a:cs typeface="Arial" pitchFamily="34" charset="0"/>
              </a:endParaRPr>
            </a:p>
          </p:txBody>
        </p:sp>
        <p:sp>
          <p:nvSpPr>
            <p:cNvPr id="87" name="テキスト ボックス 86"/>
            <p:cNvSpPr txBox="1"/>
            <p:nvPr/>
          </p:nvSpPr>
          <p:spPr>
            <a:xfrm>
              <a:off x="594322" y="3730462"/>
              <a:ext cx="1864613" cy="461665"/>
            </a:xfrm>
            <a:prstGeom prst="rect">
              <a:avLst/>
            </a:prstGeom>
            <a:noFill/>
          </p:spPr>
          <p:txBody>
            <a:bodyPr wrap="none" rtlCol="0">
              <a:spAutoFit/>
            </a:bodyPr>
            <a:lstStyle/>
            <a:p>
              <a:pPr algn="ctr"/>
              <a:r>
                <a:rPr lang="ja-JP" altLang="en-US" dirty="0" smtClean="0">
                  <a:solidFill>
                    <a:srgbClr val="484848"/>
                  </a:solidFill>
                  <a:latin typeface="Arial" pitchFamily="34" charset="0"/>
                  <a:ea typeface="HGP創英角ｺﾞｼｯｸUB" pitchFamily="50" charset="-128"/>
                  <a:cs typeface="Arial" pitchFamily="34" charset="0"/>
                </a:rPr>
                <a:t>本質的な特徴</a:t>
              </a:r>
            </a:p>
            <a:p>
              <a:pPr algn="ctr"/>
              <a:r>
                <a:rPr lang="en-US" altLang="ja-JP" sz="1200" dirty="0" smtClean="0">
                  <a:solidFill>
                    <a:srgbClr val="484848"/>
                  </a:solidFill>
                  <a:latin typeface="Arial" pitchFamily="34" charset="0"/>
                  <a:ea typeface="HGP創英角ｺﾞｼｯｸUB" pitchFamily="50" charset="-128"/>
                  <a:cs typeface="Arial" pitchFamily="34" charset="0"/>
                </a:rPr>
                <a:t>Essential Characteristics</a:t>
              </a:r>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 name="上矢印 10"/>
            <p:cNvSpPr/>
            <p:nvPr/>
          </p:nvSpPr>
          <p:spPr bwMode="auto">
            <a:xfrm>
              <a:off x="1295400" y="3266536"/>
              <a:ext cx="457200" cy="463926"/>
            </a:xfrm>
            <a:prstGeom prst="upArrow">
              <a:avLst/>
            </a:prstGeom>
            <a:solidFill>
              <a:srgbClr val="FF5050"/>
            </a:solidFill>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spcBef>
                  <a:spcPct val="20000"/>
                </a:spcBef>
              </a:pPr>
              <a:endParaRPr kumimoji="0" lang="ja-JP" altLang="en-US" sz="1200" smtClean="0">
                <a:solidFill>
                  <a:srgbClr val="484848"/>
                </a:solidFill>
                <a:latin typeface="Arial" pitchFamily="34" charset="0"/>
                <a:ea typeface="HGP創英角ｺﾞｼｯｸUB" pitchFamily="50" charset="-128"/>
                <a:cs typeface="Arial" pitchFamily="34" charset="0"/>
              </a:endParaRPr>
            </a:p>
          </p:txBody>
        </p:sp>
      </p:grpSp>
      <p:sp>
        <p:nvSpPr>
          <p:cNvPr id="90" name="Rectangle 3"/>
          <p:cNvSpPr>
            <a:spLocks noChangeArrowheads="1"/>
          </p:cNvSpPr>
          <p:nvPr/>
        </p:nvSpPr>
        <p:spPr bwMode="auto">
          <a:xfrm>
            <a:off x="6048049" y="394138"/>
            <a:ext cx="307372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ja-JP" altLang="en-US" sz="1200" dirty="0">
                <a:solidFill>
                  <a:srgbClr val="FFFFFF"/>
                </a:solidFill>
                <a:ea typeface="ＭＳ Ｐゴシック" charset="-128"/>
              </a:rPr>
              <a:t>（</a:t>
            </a:r>
            <a:r>
              <a:rPr lang="en-US" altLang="ja-JP" sz="1200" dirty="0">
                <a:solidFill>
                  <a:srgbClr val="FFFFFF"/>
                </a:solidFill>
                <a:ea typeface="ＭＳ Ｐゴシック" charset="-128"/>
              </a:rPr>
              <a:t>The NIST Definition of Cloud Computing</a:t>
            </a:r>
            <a:r>
              <a:rPr lang="ja-JP" altLang="en-US" sz="1200" dirty="0">
                <a:solidFill>
                  <a:srgbClr val="FFFFFF"/>
                </a:solidFill>
                <a:ea typeface="ＭＳ Ｐゴシック" charset="-128"/>
              </a:rPr>
              <a:t>）</a:t>
            </a:r>
          </a:p>
        </p:txBody>
      </p:sp>
      <p:grpSp>
        <p:nvGrpSpPr>
          <p:cNvPr id="13" name="グループ化 12"/>
          <p:cNvGrpSpPr/>
          <p:nvPr/>
        </p:nvGrpSpPr>
        <p:grpSpPr>
          <a:xfrm>
            <a:off x="2514600" y="1080750"/>
            <a:ext cx="6172200" cy="5560932"/>
            <a:chOff x="2514600" y="1143000"/>
            <a:chExt cx="6172200" cy="5560932"/>
          </a:xfrm>
        </p:grpSpPr>
        <p:sp>
          <p:nvSpPr>
            <p:cNvPr id="84" name="角丸四角形 83"/>
            <p:cNvSpPr/>
            <p:nvPr/>
          </p:nvSpPr>
          <p:spPr bwMode="auto">
            <a:xfrm>
              <a:off x="2935006" y="1143000"/>
              <a:ext cx="5751794" cy="5345488"/>
            </a:xfrm>
            <a:prstGeom prst="roundRect">
              <a:avLst>
                <a:gd name="adj" fmla="val 1206"/>
              </a:avLst>
            </a:prstGeom>
            <a:solidFill>
              <a:srgbClr val="FFFFCC"/>
            </a:solidFill>
            <a:ln w="38100" cap="flat" cmpd="sng" algn="ctr">
              <a:solidFill>
                <a:srgbClr val="00B0F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spcBef>
                  <a:spcPct val="20000"/>
                </a:spcBef>
              </a:pPr>
              <a:endParaRPr kumimoji="0" lang="ja-JP" altLang="en-US" sz="1200" smtClean="0">
                <a:solidFill>
                  <a:srgbClr val="484848"/>
                </a:solidFill>
                <a:latin typeface="Arial" pitchFamily="34" charset="0"/>
                <a:ea typeface="HGP創英角ｺﾞｼｯｸUB" pitchFamily="50" charset="-128"/>
                <a:cs typeface="Arial" pitchFamily="34" charset="0"/>
              </a:endParaRPr>
            </a:p>
          </p:txBody>
        </p:sp>
        <p:sp>
          <p:nvSpPr>
            <p:cNvPr id="109" name="角丸四角形 108"/>
            <p:cNvSpPr/>
            <p:nvPr/>
          </p:nvSpPr>
          <p:spPr bwMode="auto">
            <a:xfrm>
              <a:off x="3125508" y="4572000"/>
              <a:ext cx="1752600" cy="1524001"/>
            </a:xfrm>
            <a:prstGeom prst="roundRect">
              <a:avLst>
                <a:gd name="adj" fmla="val 6125"/>
              </a:avLst>
            </a:prstGeom>
            <a:solidFill>
              <a:schemeClr val="bg1"/>
            </a:solidFill>
            <a:ln w="38100" cap="flat" cmpd="sng" algn="ctr">
              <a:solidFill>
                <a:srgbClr val="FF5050"/>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spcBef>
                  <a:spcPct val="20000"/>
                </a:spcBef>
              </a:pPr>
              <a:endParaRPr kumimoji="0" lang="ja-JP" altLang="en-US" sz="1200" smtClean="0">
                <a:solidFill>
                  <a:srgbClr val="484848"/>
                </a:solidFill>
                <a:latin typeface="Arial" pitchFamily="34" charset="0"/>
                <a:ea typeface="HGP創英角ｺﾞｼｯｸUB" pitchFamily="50" charset="-128"/>
                <a:cs typeface="Arial" pitchFamily="34" charset="0"/>
              </a:endParaRPr>
            </a:p>
          </p:txBody>
        </p:sp>
        <p:sp>
          <p:nvSpPr>
            <p:cNvPr id="113" name="角丸四角形 112"/>
            <p:cNvSpPr/>
            <p:nvPr/>
          </p:nvSpPr>
          <p:spPr bwMode="auto">
            <a:xfrm>
              <a:off x="4039910" y="5388760"/>
              <a:ext cx="685798" cy="554840"/>
            </a:xfrm>
            <a:prstGeom prst="roundRect">
              <a:avLst>
                <a:gd name="adj" fmla="val 10591"/>
              </a:avLst>
            </a:prstGeom>
            <a:solidFill>
              <a:schemeClr val="bg1"/>
            </a:solidFill>
            <a:ln w="19050" cap="flat" cmpd="sng" algn="ctr">
              <a:solidFill>
                <a:srgbClr val="4168A7"/>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spcBef>
                  <a:spcPct val="20000"/>
                </a:spcBef>
              </a:pPr>
              <a:endParaRPr kumimoji="0" lang="ja-JP" altLang="en-US" sz="1200" smtClean="0">
                <a:solidFill>
                  <a:srgbClr val="484848"/>
                </a:solidFill>
                <a:latin typeface="Arial" pitchFamily="34" charset="0"/>
                <a:ea typeface="HGP創英角ｺﾞｼｯｸUB" pitchFamily="50" charset="-128"/>
                <a:cs typeface="Arial" pitchFamily="34" charset="0"/>
              </a:endParaRPr>
            </a:p>
          </p:txBody>
        </p:sp>
        <p:sp>
          <p:nvSpPr>
            <p:cNvPr id="94" name="角丸四角形 93"/>
            <p:cNvSpPr/>
            <p:nvPr/>
          </p:nvSpPr>
          <p:spPr bwMode="auto">
            <a:xfrm>
              <a:off x="3125508" y="1295400"/>
              <a:ext cx="1752600" cy="1524001"/>
            </a:xfrm>
            <a:prstGeom prst="roundRect">
              <a:avLst>
                <a:gd name="adj" fmla="val 6125"/>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spcBef>
                  <a:spcPct val="20000"/>
                </a:spcBef>
              </a:pPr>
              <a:endParaRPr kumimoji="0" lang="ja-JP" altLang="en-US" sz="1200" smtClean="0">
                <a:solidFill>
                  <a:srgbClr val="484848"/>
                </a:solidFill>
                <a:latin typeface="Arial" pitchFamily="34" charset="0"/>
                <a:ea typeface="HGP創英角ｺﾞｼｯｸUB" pitchFamily="50" charset="-128"/>
                <a:cs typeface="Arial" pitchFamily="34" charset="0"/>
              </a:endParaRPr>
            </a:p>
          </p:txBody>
        </p:sp>
        <p:sp>
          <p:nvSpPr>
            <p:cNvPr id="4" name="角丸四角形 3"/>
            <p:cNvSpPr/>
            <p:nvPr/>
          </p:nvSpPr>
          <p:spPr bwMode="auto">
            <a:xfrm>
              <a:off x="5335308" y="2929758"/>
              <a:ext cx="457200" cy="1524001"/>
            </a:xfrm>
            <a:prstGeom prst="roundRect">
              <a:avLst>
                <a:gd name="adj" fmla="val 50000"/>
              </a:avLst>
            </a:prstGeom>
            <a:gradFill flip="none" rotWithShape="1">
              <a:gsLst>
                <a:gs pos="0">
                  <a:schemeClr val="accent2">
                    <a:tint val="50000"/>
                    <a:satMod val="300000"/>
                  </a:schemeClr>
                </a:gs>
                <a:gs pos="35000">
                  <a:schemeClr val="accent2">
                    <a:tint val="37000"/>
                    <a:satMod val="300000"/>
                  </a:schemeClr>
                </a:gs>
                <a:gs pos="100000">
                  <a:schemeClr val="accent2">
                    <a:tint val="15000"/>
                    <a:satMod val="350000"/>
                  </a:schemeClr>
                </a:gs>
              </a:gsLst>
              <a:path path="circle">
                <a:fillToRect l="50000" t="50000" r="50000" b="50000"/>
              </a:path>
              <a:tileRect/>
            </a:gradFill>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vert" wrap="square" lIns="91440" tIns="45720" rIns="91440" bIns="45720" numCol="1" rtlCol="0" anchor="ctr" anchorCtr="0" compatLnSpc="1">
              <a:prstTxWarp prst="textNoShape">
                <a:avLst/>
              </a:prstTxWarp>
            </a:bodyPr>
            <a:lstStyle/>
            <a:p>
              <a:pPr algn="ctr">
                <a:spcBef>
                  <a:spcPct val="20000"/>
                </a:spcBef>
              </a:pPr>
              <a:r>
                <a:rPr kumimoji="0" lang="en-US" altLang="ja-JP" sz="2000" dirty="0">
                  <a:solidFill>
                    <a:srgbClr val="FFFFFF"/>
                  </a:solidFill>
                  <a:latin typeface="Arial" pitchFamily="34" charset="0"/>
                  <a:ea typeface="HGP創英角ｺﾞｼｯｸUB" pitchFamily="50" charset="-128"/>
                  <a:cs typeface="Arial" pitchFamily="34" charset="0"/>
                </a:rPr>
                <a:t>Internet</a:t>
              </a:r>
              <a:endParaRPr kumimoji="0" lang="ja-JP" altLang="en-US" sz="2000" dirty="0">
                <a:solidFill>
                  <a:srgbClr val="FFFFFF"/>
                </a:solidFill>
                <a:latin typeface="Arial" pitchFamily="34" charset="0"/>
                <a:ea typeface="HGP創英角ｺﾞｼｯｸUB" pitchFamily="50" charset="-128"/>
                <a:cs typeface="Arial" pitchFamily="34" charset="0"/>
              </a:endParaRPr>
            </a:p>
          </p:txBody>
        </p:sp>
        <p:sp>
          <p:nvSpPr>
            <p:cNvPr id="2" name="角丸四角形 1"/>
            <p:cNvSpPr/>
            <p:nvPr/>
          </p:nvSpPr>
          <p:spPr bwMode="auto">
            <a:xfrm>
              <a:off x="5904180" y="2929760"/>
              <a:ext cx="2174328" cy="1524000"/>
            </a:xfrm>
            <a:prstGeom prst="roundRect">
              <a:avLst>
                <a:gd name="adj" fmla="val 6125"/>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spcBef>
                  <a:spcPct val="20000"/>
                </a:spcBef>
              </a:pPr>
              <a:endParaRPr kumimoji="0" lang="ja-JP" altLang="en-US" sz="1200" smtClean="0">
                <a:solidFill>
                  <a:srgbClr val="484848"/>
                </a:solidFill>
                <a:latin typeface="Arial" pitchFamily="34" charset="0"/>
                <a:ea typeface="HGP創英角ｺﾞｼｯｸUB" pitchFamily="50" charset="-128"/>
                <a:cs typeface="Arial" pitchFamily="34" charset="0"/>
              </a:endParaRPr>
            </a:p>
          </p:txBody>
        </p:sp>
        <p:sp>
          <p:nvSpPr>
            <p:cNvPr id="66" name="角丸四角形 65"/>
            <p:cNvSpPr/>
            <p:nvPr/>
          </p:nvSpPr>
          <p:spPr bwMode="auto">
            <a:xfrm>
              <a:off x="7164108" y="3039462"/>
              <a:ext cx="381000" cy="1304596"/>
            </a:xfrm>
            <a:prstGeom prst="roundRect">
              <a:avLst>
                <a:gd name="adj" fmla="val 50000"/>
              </a:avLst>
            </a:prstGeom>
            <a:gradFill flip="none" rotWithShape="1">
              <a:gsLst>
                <a:gs pos="0">
                  <a:srgbClr val="92D050"/>
                </a:gs>
                <a:gs pos="62000">
                  <a:srgbClr val="008000">
                    <a:lumMod val="85000"/>
                    <a:lumOff val="15000"/>
                  </a:srgbClr>
                </a:gs>
                <a:gs pos="100000">
                  <a:srgbClr val="008000">
                    <a:lumMod val="35000"/>
                    <a:lumOff val="65000"/>
                  </a:srgbClr>
                </a:gs>
              </a:gsLst>
              <a:path path="circle">
                <a:fillToRect l="50000" t="50000" r="50000" b="50000"/>
              </a:path>
              <a:tileRect/>
            </a:gradFill>
            <a:ln>
              <a:solidFill>
                <a:srgbClr val="008000"/>
              </a:solid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vert" wrap="square" lIns="91440" tIns="45720" rIns="91440" bIns="45720" numCol="1" rtlCol="0" anchor="ctr" anchorCtr="0" compatLnSpc="1">
              <a:prstTxWarp prst="textNoShape">
                <a:avLst/>
              </a:prstTxWarp>
            </a:bodyPr>
            <a:lstStyle/>
            <a:p>
              <a:pPr algn="ctr">
                <a:spcBef>
                  <a:spcPct val="20000"/>
                </a:spcBef>
              </a:pPr>
              <a:r>
                <a:rPr kumimoji="0" lang="en-US" altLang="ja-JP" sz="2000" dirty="0" smtClean="0">
                  <a:solidFill>
                    <a:srgbClr val="FFFFFF"/>
                  </a:solidFill>
                  <a:latin typeface="Arial" pitchFamily="34" charset="0"/>
                  <a:ea typeface="HGP創英角ｺﾞｼｯｸUB" pitchFamily="50" charset="-128"/>
                  <a:cs typeface="Arial" pitchFamily="34" charset="0"/>
                </a:rPr>
                <a:t>LAN</a:t>
              </a:r>
            </a:p>
          </p:txBody>
        </p:sp>
        <p:sp>
          <p:nvSpPr>
            <p:cNvPr id="5" name="角丸四角形 4"/>
            <p:cNvSpPr/>
            <p:nvPr/>
          </p:nvSpPr>
          <p:spPr bwMode="auto">
            <a:xfrm>
              <a:off x="5703170" y="3429000"/>
              <a:ext cx="381000" cy="505021"/>
            </a:xfrm>
            <a:prstGeom prst="roundRect">
              <a:avLst/>
            </a:prstGeom>
            <a:gradFill flip="none" rotWithShape="1">
              <a:gsLst>
                <a:gs pos="0">
                  <a:srgbClr val="92D050"/>
                </a:gs>
                <a:gs pos="62000">
                  <a:srgbClr val="008000">
                    <a:lumMod val="85000"/>
                    <a:lumOff val="15000"/>
                  </a:srgbClr>
                </a:gs>
                <a:gs pos="100000">
                  <a:srgbClr val="008000">
                    <a:lumMod val="35000"/>
                    <a:lumOff val="65000"/>
                  </a:srgbClr>
                </a:gs>
              </a:gsLst>
              <a:path path="circle">
                <a:fillToRect l="50000" t="50000" r="50000" b="50000"/>
              </a:path>
              <a:tileRect/>
            </a:gradFill>
            <a:ln>
              <a:solidFill>
                <a:srgbClr val="008000"/>
              </a:solid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vert"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en-US" altLang="ja-JP" sz="1400" dirty="0" smtClean="0">
                  <a:solidFill>
                    <a:srgbClr val="FFFFFF"/>
                  </a:solidFill>
                  <a:latin typeface="Arial" pitchFamily="34" charset="0"/>
                  <a:ea typeface="HGP創英角ｺﾞｼｯｸUB" pitchFamily="50" charset="-128"/>
                  <a:cs typeface="Arial" pitchFamily="34" charset="0"/>
                </a:rPr>
                <a:t>FW</a:t>
              </a:r>
              <a:endParaRPr kumimoji="0" lang="ja-JP" altLang="en-US" sz="1400" dirty="0">
                <a:solidFill>
                  <a:srgbClr val="FFFFFF"/>
                </a:solidFill>
                <a:latin typeface="Arial" pitchFamily="34" charset="0"/>
                <a:ea typeface="HGP創英角ｺﾞｼｯｸUB" pitchFamily="50" charset="-128"/>
                <a:cs typeface="Arial" pitchFamily="34" charset="0"/>
              </a:endParaRPr>
            </a:p>
          </p:txBody>
        </p:sp>
        <p:sp>
          <p:nvSpPr>
            <p:cNvPr id="6" name="フローチャート : 表示 5"/>
            <p:cNvSpPr/>
            <p:nvPr/>
          </p:nvSpPr>
          <p:spPr bwMode="auto">
            <a:xfrm>
              <a:off x="7545108" y="3122676"/>
              <a:ext cx="381000" cy="306324"/>
            </a:xfrm>
            <a:prstGeom prst="flowChartDisplay">
              <a:avLst/>
            </a:prstGeom>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spcBef>
                  <a:spcPct val="20000"/>
                </a:spcBef>
              </a:pPr>
              <a:endParaRPr kumimoji="0" lang="ja-JP" altLang="en-US" sz="1200" smtClean="0">
                <a:solidFill>
                  <a:srgbClr val="484848"/>
                </a:solidFill>
                <a:latin typeface="Arial" pitchFamily="34" charset="0"/>
                <a:ea typeface="HGP創英角ｺﾞｼｯｸUB" pitchFamily="50" charset="-128"/>
                <a:cs typeface="Arial" pitchFamily="34" charset="0"/>
              </a:endParaRPr>
            </a:p>
          </p:txBody>
        </p:sp>
        <p:sp>
          <p:nvSpPr>
            <p:cNvPr id="69" name="フローチャート : 表示 68"/>
            <p:cNvSpPr/>
            <p:nvPr/>
          </p:nvSpPr>
          <p:spPr bwMode="auto">
            <a:xfrm>
              <a:off x="7545108" y="3538596"/>
              <a:ext cx="381000" cy="306324"/>
            </a:xfrm>
            <a:prstGeom prst="flowChartDisplay">
              <a:avLst/>
            </a:prstGeom>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spcBef>
                  <a:spcPct val="20000"/>
                </a:spcBef>
              </a:pPr>
              <a:endParaRPr kumimoji="0" lang="ja-JP" altLang="en-US" sz="1200" smtClean="0">
                <a:solidFill>
                  <a:srgbClr val="484848"/>
                </a:solidFill>
                <a:latin typeface="Arial" pitchFamily="34" charset="0"/>
                <a:ea typeface="HGP創英角ｺﾞｼｯｸUB" pitchFamily="50" charset="-128"/>
                <a:cs typeface="Arial" pitchFamily="34" charset="0"/>
              </a:endParaRPr>
            </a:p>
          </p:txBody>
        </p:sp>
        <p:sp>
          <p:nvSpPr>
            <p:cNvPr id="70" name="フローチャート : 表示 69"/>
            <p:cNvSpPr/>
            <p:nvPr/>
          </p:nvSpPr>
          <p:spPr bwMode="auto">
            <a:xfrm>
              <a:off x="7535911" y="3961295"/>
              <a:ext cx="381000" cy="306324"/>
            </a:xfrm>
            <a:prstGeom prst="flowChartDisplay">
              <a:avLst/>
            </a:prstGeom>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spcBef>
                  <a:spcPct val="20000"/>
                </a:spcBef>
              </a:pPr>
              <a:endParaRPr kumimoji="0" lang="ja-JP" altLang="en-US" sz="1200" smtClean="0">
                <a:solidFill>
                  <a:srgbClr val="484848"/>
                </a:solidFill>
                <a:latin typeface="Arial" pitchFamily="34" charset="0"/>
                <a:ea typeface="HGP創英角ｺﾞｼｯｸUB" pitchFamily="50" charset="-128"/>
                <a:cs typeface="Arial" pitchFamily="34" charset="0"/>
              </a:endParaRPr>
            </a:p>
          </p:txBody>
        </p:sp>
        <p:sp>
          <p:nvSpPr>
            <p:cNvPr id="71" name="AutoShape 49"/>
            <p:cNvSpPr>
              <a:spLocks noChangeArrowheads="1"/>
            </p:cNvSpPr>
            <p:nvPr/>
          </p:nvSpPr>
          <p:spPr bwMode="auto">
            <a:xfrm>
              <a:off x="6245766" y="3095086"/>
              <a:ext cx="798787" cy="342900"/>
            </a:xfrm>
            <a:prstGeom prst="roundRect">
              <a:avLst>
                <a:gd name="adj" fmla="val 16667"/>
              </a:avLst>
            </a:prstGeom>
            <a:gradFill>
              <a:gsLst>
                <a:gs pos="0">
                  <a:srgbClr val="FF9900"/>
                </a:gs>
                <a:gs pos="80000">
                  <a:srgbClr val="FF9900"/>
                </a:gs>
                <a:gs pos="100000">
                  <a:srgbClr val="FF9900"/>
                </a:gs>
              </a:gsLst>
            </a:gradFill>
            <a:ln>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lgn="ctr">
                <a:defRPr/>
              </a:pPr>
              <a:r>
                <a:rPr lang="en-US" altLang="ja-JP" sz="2000" dirty="0" err="1" smtClean="0">
                  <a:solidFill>
                    <a:srgbClr val="FFFFFF"/>
                  </a:solidFill>
                  <a:latin typeface="Arial" pitchFamily="34" charset="0"/>
                  <a:ea typeface="HGP創英角ｺﾞｼｯｸUB" pitchFamily="50" charset="-128"/>
                  <a:cs typeface="Arial" pitchFamily="34" charset="0"/>
                </a:rPr>
                <a:t>SaaS</a:t>
              </a:r>
              <a:endParaRPr lang="en-US" altLang="ja-JP" sz="2000" dirty="0">
                <a:solidFill>
                  <a:srgbClr val="FFFFFF"/>
                </a:solidFill>
                <a:latin typeface="Arial" pitchFamily="34" charset="0"/>
                <a:ea typeface="HGP創英角ｺﾞｼｯｸUB" pitchFamily="50" charset="-128"/>
                <a:cs typeface="Arial" pitchFamily="34" charset="0"/>
              </a:endParaRPr>
            </a:p>
          </p:txBody>
        </p:sp>
        <p:sp>
          <p:nvSpPr>
            <p:cNvPr id="72" name="AutoShape 50"/>
            <p:cNvSpPr>
              <a:spLocks noChangeArrowheads="1"/>
            </p:cNvSpPr>
            <p:nvPr/>
          </p:nvSpPr>
          <p:spPr bwMode="auto">
            <a:xfrm>
              <a:off x="6245766" y="3520308"/>
              <a:ext cx="798786" cy="342900"/>
            </a:xfrm>
            <a:prstGeom prst="roundRect">
              <a:avLst>
                <a:gd name="adj" fmla="val 16667"/>
              </a:avLst>
            </a:prstGeom>
            <a:ln>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lgn="ctr">
                <a:defRPr/>
              </a:pPr>
              <a:r>
                <a:rPr lang="en-US" altLang="ja-JP" sz="2000" dirty="0" err="1" smtClean="0">
                  <a:solidFill>
                    <a:srgbClr val="FFFFFF"/>
                  </a:solidFill>
                  <a:latin typeface="Arial" pitchFamily="34" charset="0"/>
                  <a:ea typeface="HGP創英角ｺﾞｼｯｸUB" pitchFamily="50" charset="-128"/>
                  <a:cs typeface="Arial" pitchFamily="34" charset="0"/>
                </a:rPr>
                <a:t>PaaS</a:t>
              </a:r>
              <a:endParaRPr lang="en-US" altLang="ja-JP" sz="2000" dirty="0">
                <a:solidFill>
                  <a:srgbClr val="FFFFFF"/>
                </a:solidFill>
                <a:latin typeface="Arial" pitchFamily="34" charset="0"/>
                <a:ea typeface="HGP創英角ｺﾞｼｯｸUB" pitchFamily="50" charset="-128"/>
                <a:cs typeface="Arial" pitchFamily="34" charset="0"/>
              </a:endParaRPr>
            </a:p>
          </p:txBody>
        </p:sp>
        <p:sp>
          <p:nvSpPr>
            <p:cNvPr id="73" name="AutoShape 51"/>
            <p:cNvSpPr>
              <a:spLocks noChangeArrowheads="1"/>
            </p:cNvSpPr>
            <p:nvPr/>
          </p:nvSpPr>
          <p:spPr bwMode="auto">
            <a:xfrm>
              <a:off x="6245764" y="3943007"/>
              <a:ext cx="798787" cy="342900"/>
            </a:xfrm>
            <a:prstGeom prst="roundRect">
              <a:avLst>
                <a:gd name="adj" fmla="val 16667"/>
              </a:avLst>
            </a:prstGeom>
            <a:gradFill>
              <a:gsLst>
                <a:gs pos="0">
                  <a:srgbClr val="008000"/>
                </a:gs>
                <a:gs pos="80000">
                  <a:srgbClr val="008000"/>
                </a:gs>
                <a:gs pos="100000">
                  <a:srgbClr val="008000"/>
                </a:gs>
              </a:gsLst>
            </a:gradFill>
            <a:ln>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lgn="ctr">
                <a:lnSpc>
                  <a:spcPts val="2800"/>
                </a:lnSpc>
                <a:defRPr/>
              </a:pPr>
              <a:r>
                <a:rPr lang="en-US" altLang="ja-JP" sz="2000" dirty="0" err="1" smtClean="0">
                  <a:solidFill>
                    <a:srgbClr val="FFFFFF"/>
                  </a:solidFill>
                  <a:latin typeface="Arial" pitchFamily="34" charset="0"/>
                  <a:ea typeface="HGP創英角ｺﾞｼｯｸUB" pitchFamily="50" charset="-128"/>
                  <a:cs typeface="Arial" pitchFamily="34" charset="0"/>
                </a:rPr>
                <a:t>IaaS</a:t>
              </a:r>
              <a:endParaRPr lang="en-US" altLang="ja-JP" sz="2000" dirty="0">
                <a:solidFill>
                  <a:srgbClr val="FFFFFF"/>
                </a:solidFill>
                <a:latin typeface="Arial" pitchFamily="34" charset="0"/>
                <a:ea typeface="HGP創英角ｺﾞｼｯｸUB" pitchFamily="50" charset="-128"/>
                <a:cs typeface="Arial" pitchFamily="34" charset="0"/>
              </a:endParaRPr>
            </a:p>
          </p:txBody>
        </p:sp>
        <p:sp>
          <p:nvSpPr>
            <p:cNvPr id="74" name="角丸四角形 73"/>
            <p:cNvSpPr/>
            <p:nvPr/>
          </p:nvSpPr>
          <p:spPr bwMode="auto">
            <a:xfrm>
              <a:off x="5898928" y="1295402"/>
              <a:ext cx="2174328" cy="1524000"/>
            </a:xfrm>
            <a:prstGeom prst="roundRect">
              <a:avLst>
                <a:gd name="adj" fmla="val 6125"/>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spcBef>
                  <a:spcPct val="20000"/>
                </a:spcBef>
              </a:pPr>
              <a:endParaRPr kumimoji="0" lang="ja-JP" altLang="en-US" sz="1200" smtClean="0">
                <a:solidFill>
                  <a:srgbClr val="484848"/>
                </a:solidFill>
                <a:latin typeface="Arial" pitchFamily="34" charset="0"/>
                <a:ea typeface="HGP創英角ｺﾞｼｯｸUB" pitchFamily="50" charset="-128"/>
                <a:cs typeface="Arial" pitchFamily="34" charset="0"/>
              </a:endParaRPr>
            </a:p>
          </p:txBody>
        </p:sp>
        <p:sp>
          <p:nvSpPr>
            <p:cNvPr id="76" name="角丸四角形 75"/>
            <p:cNvSpPr/>
            <p:nvPr/>
          </p:nvSpPr>
          <p:spPr bwMode="auto">
            <a:xfrm>
              <a:off x="7158856" y="1405104"/>
              <a:ext cx="381000" cy="1304596"/>
            </a:xfrm>
            <a:prstGeom prst="roundRect">
              <a:avLst>
                <a:gd name="adj" fmla="val 50000"/>
              </a:avLst>
            </a:prstGeom>
            <a:gradFill flip="none" rotWithShape="1">
              <a:gsLst>
                <a:gs pos="0">
                  <a:srgbClr val="92D050"/>
                </a:gs>
                <a:gs pos="62000">
                  <a:srgbClr val="008000">
                    <a:lumMod val="85000"/>
                    <a:lumOff val="15000"/>
                  </a:srgbClr>
                </a:gs>
                <a:gs pos="100000">
                  <a:srgbClr val="008000">
                    <a:lumMod val="35000"/>
                    <a:lumOff val="65000"/>
                  </a:srgbClr>
                </a:gs>
              </a:gsLst>
              <a:path path="circle">
                <a:fillToRect l="50000" t="50000" r="50000" b="50000"/>
              </a:path>
              <a:tileRect/>
            </a:gradFill>
            <a:ln>
              <a:solidFill>
                <a:srgbClr val="008000"/>
              </a:solid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vert" wrap="square" lIns="91440" tIns="45720" rIns="91440" bIns="45720" numCol="1" rtlCol="0" anchor="ctr" anchorCtr="0" compatLnSpc="1">
              <a:prstTxWarp prst="textNoShape">
                <a:avLst/>
              </a:prstTxWarp>
            </a:bodyPr>
            <a:lstStyle/>
            <a:p>
              <a:pPr algn="ctr">
                <a:spcBef>
                  <a:spcPct val="20000"/>
                </a:spcBef>
              </a:pPr>
              <a:r>
                <a:rPr kumimoji="0" lang="en-US" altLang="ja-JP" sz="2000" dirty="0" smtClean="0">
                  <a:solidFill>
                    <a:srgbClr val="FFFFFF"/>
                  </a:solidFill>
                  <a:latin typeface="Arial" pitchFamily="34" charset="0"/>
                  <a:ea typeface="HGP創英角ｺﾞｼｯｸUB" pitchFamily="50" charset="-128"/>
                  <a:cs typeface="Arial" pitchFamily="34" charset="0"/>
                </a:rPr>
                <a:t>LAN</a:t>
              </a:r>
            </a:p>
          </p:txBody>
        </p:sp>
        <p:sp>
          <p:nvSpPr>
            <p:cNvPr id="78" name="フローチャート : 表示 77"/>
            <p:cNvSpPr/>
            <p:nvPr/>
          </p:nvSpPr>
          <p:spPr bwMode="auto">
            <a:xfrm>
              <a:off x="7539856" y="1488318"/>
              <a:ext cx="381000" cy="306324"/>
            </a:xfrm>
            <a:prstGeom prst="flowChartDisplay">
              <a:avLst/>
            </a:prstGeom>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spcBef>
                  <a:spcPct val="20000"/>
                </a:spcBef>
              </a:pPr>
              <a:endParaRPr kumimoji="0" lang="ja-JP" altLang="en-US" sz="1200" smtClean="0">
                <a:solidFill>
                  <a:srgbClr val="484848"/>
                </a:solidFill>
                <a:latin typeface="Arial" pitchFamily="34" charset="0"/>
                <a:ea typeface="HGP創英角ｺﾞｼｯｸUB" pitchFamily="50" charset="-128"/>
                <a:cs typeface="Arial" pitchFamily="34" charset="0"/>
              </a:endParaRPr>
            </a:p>
          </p:txBody>
        </p:sp>
        <p:sp>
          <p:nvSpPr>
            <p:cNvPr id="79" name="フローチャート : 表示 78"/>
            <p:cNvSpPr/>
            <p:nvPr/>
          </p:nvSpPr>
          <p:spPr bwMode="auto">
            <a:xfrm>
              <a:off x="7539856" y="1904238"/>
              <a:ext cx="381000" cy="306324"/>
            </a:xfrm>
            <a:prstGeom prst="flowChartDisplay">
              <a:avLst/>
            </a:prstGeom>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spcBef>
                  <a:spcPct val="20000"/>
                </a:spcBef>
              </a:pPr>
              <a:endParaRPr kumimoji="0" lang="ja-JP" altLang="en-US" sz="1200" smtClean="0">
                <a:solidFill>
                  <a:srgbClr val="484848"/>
                </a:solidFill>
                <a:latin typeface="Arial" pitchFamily="34" charset="0"/>
                <a:ea typeface="HGP創英角ｺﾞｼｯｸUB" pitchFamily="50" charset="-128"/>
                <a:cs typeface="Arial" pitchFamily="34" charset="0"/>
              </a:endParaRPr>
            </a:p>
          </p:txBody>
        </p:sp>
        <p:sp>
          <p:nvSpPr>
            <p:cNvPr id="80" name="フローチャート : 表示 79"/>
            <p:cNvSpPr/>
            <p:nvPr/>
          </p:nvSpPr>
          <p:spPr bwMode="auto">
            <a:xfrm>
              <a:off x="7530659" y="2326937"/>
              <a:ext cx="381000" cy="306324"/>
            </a:xfrm>
            <a:prstGeom prst="flowChartDisplay">
              <a:avLst/>
            </a:prstGeom>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spcBef>
                  <a:spcPct val="20000"/>
                </a:spcBef>
              </a:pPr>
              <a:endParaRPr kumimoji="0" lang="ja-JP" altLang="en-US" sz="1200" smtClean="0">
                <a:solidFill>
                  <a:srgbClr val="484848"/>
                </a:solidFill>
                <a:latin typeface="Arial" pitchFamily="34" charset="0"/>
                <a:ea typeface="HGP創英角ｺﾞｼｯｸUB" pitchFamily="50" charset="-128"/>
                <a:cs typeface="Arial" pitchFamily="34" charset="0"/>
              </a:endParaRPr>
            </a:p>
          </p:txBody>
        </p:sp>
        <p:sp>
          <p:nvSpPr>
            <p:cNvPr id="81" name="AutoShape 49"/>
            <p:cNvSpPr>
              <a:spLocks noChangeArrowheads="1"/>
            </p:cNvSpPr>
            <p:nvPr/>
          </p:nvSpPr>
          <p:spPr bwMode="auto">
            <a:xfrm>
              <a:off x="3354109" y="1460728"/>
              <a:ext cx="1295398" cy="342900"/>
            </a:xfrm>
            <a:prstGeom prst="roundRect">
              <a:avLst>
                <a:gd name="adj" fmla="val 16667"/>
              </a:avLst>
            </a:prstGeom>
            <a:gradFill>
              <a:gsLst>
                <a:gs pos="0">
                  <a:srgbClr val="FF9900"/>
                </a:gs>
                <a:gs pos="80000">
                  <a:srgbClr val="FF9900"/>
                </a:gs>
                <a:gs pos="100000">
                  <a:srgbClr val="FF9900"/>
                </a:gs>
              </a:gsLst>
            </a:gradFill>
            <a:ln>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lgn="ctr">
                <a:defRPr/>
              </a:pPr>
              <a:r>
                <a:rPr lang="en-US" altLang="ja-JP" sz="2000" dirty="0" err="1" smtClean="0">
                  <a:solidFill>
                    <a:srgbClr val="FFFFFF"/>
                  </a:solidFill>
                  <a:latin typeface="Arial" pitchFamily="34" charset="0"/>
                  <a:ea typeface="HGP創英角ｺﾞｼｯｸUB" pitchFamily="50" charset="-128"/>
                  <a:cs typeface="Arial" pitchFamily="34" charset="0"/>
                </a:rPr>
                <a:t>SaaS</a:t>
              </a:r>
              <a:endParaRPr lang="en-US" altLang="ja-JP" sz="2000" dirty="0">
                <a:solidFill>
                  <a:srgbClr val="FFFFFF"/>
                </a:solidFill>
                <a:latin typeface="Arial" pitchFamily="34" charset="0"/>
                <a:ea typeface="HGP創英角ｺﾞｼｯｸUB" pitchFamily="50" charset="-128"/>
                <a:cs typeface="Arial" pitchFamily="34" charset="0"/>
              </a:endParaRPr>
            </a:p>
          </p:txBody>
        </p:sp>
        <p:sp>
          <p:nvSpPr>
            <p:cNvPr id="82" name="AutoShape 50"/>
            <p:cNvSpPr>
              <a:spLocks noChangeArrowheads="1"/>
            </p:cNvSpPr>
            <p:nvPr/>
          </p:nvSpPr>
          <p:spPr bwMode="auto">
            <a:xfrm>
              <a:off x="3354110" y="1885950"/>
              <a:ext cx="1295396" cy="342900"/>
            </a:xfrm>
            <a:prstGeom prst="roundRect">
              <a:avLst>
                <a:gd name="adj" fmla="val 16667"/>
              </a:avLst>
            </a:prstGeom>
            <a:ln>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lgn="ctr">
                <a:defRPr/>
              </a:pPr>
              <a:r>
                <a:rPr lang="en-US" altLang="ja-JP" sz="2000" dirty="0" err="1" smtClean="0">
                  <a:solidFill>
                    <a:srgbClr val="FFFFFF"/>
                  </a:solidFill>
                  <a:latin typeface="Arial" pitchFamily="34" charset="0"/>
                  <a:ea typeface="HGP創英角ｺﾞｼｯｸUB" pitchFamily="50" charset="-128"/>
                  <a:cs typeface="Arial" pitchFamily="34" charset="0"/>
                </a:rPr>
                <a:t>PaaS</a:t>
              </a:r>
              <a:endParaRPr lang="en-US" altLang="ja-JP" sz="2000" dirty="0">
                <a:solidFill>
                  <a:srgbClr val="FFFFFF"/>
                </a:solidFill>
                <a:latin typeface="Arial" pitchFamily="34" charset="0"/>
                <a:ea typeface="HGP創英角ｺﾞｼｯｸUB" pitchFamily="50" charset="-128"/>
                <a:cs typeface="Arial" pitchFamily="34" charset="0"/>
              </a:endParaRPr>
            </a:p>
          </p:txBody>
        </p:sp>
        <p:sp>
          <p:nvSpPr>
            <p:cNvPr id="83" name="AutoShape 51"/>
            <p:cNvSpPr>
              <a:spLocks noChangeArrowheads="1"/>
            </p:cNvSpPr>
            <p:nvPr/>
          </p:nvSpPr>
          <p:spPr bwMode="auto">
            <a:xfrm>
              <a:off x="3354107" y="2308649"/>
              <a:ext cx="1295398" cy="342900"/>
            </a:xfrm>
            <a:prstGeom prst="roundRect">
              <a:avLst>
                <a:gd name="adj" fmla="val 16667"/>
              </a:avLst>
            </a:prstGeom>
            <a:gradFill>
              <a:gsLst>
                <a:gs pos="0">
                  <a:srgbClr val="008000"/>
                </a:gs>
                <a:gs pos="80000">
                  <a:srgbClr val="008000"/>
                </a:gs>
                <a:gs pos="100000">
                  <a:srgbClr val="008000"/>
                </a:gs>
              </a:gsLst>
            </a:gradFill>
            <a:ln>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lgn="ctr">
                <a:lnSpc>
                  <a:spcPts val="2800"/>
                </a:lnSpc>
                <a:defRPr/>
              </a:pPr>
              <a:r>
                <a:rPr lang="en-US" altLang="ja-JP" sz="2000" dirty="0" err="1" smtClean="0">
                  <a:solidFill>
                    <a:srgbClr val="FFFFFF"/>
                  </a:solidFill>
                  <a:latin typeface="Arial" pitchFamily="34" charset="0"/>
                  <a:ea typeface="HGP創英角ｺﾞｼｯｸUB" pitchFamily="50" charset="-128"/>
                  <a:cs typeface="Arial" pitchFamily="34" charset="0"/>
                </a:rPr>
                <a:t>IaaS</a:t>
              </a:r>
              <a:endParaRPr lang="en-US" altLang="ja-JP" sz="2000" dirty="0">
                <a:solidFill>
                  <a:srgbClr val="FFFFFF"/>
                </a:solidFill>
                <a:latin typeface="Arial" pitchFamily="34" charset="0"/>
                <a:ea typeface="HGP創英角ｺﾞｼｯｸUB" pitchFamily="50" charset="-128"/>
                <a:cs typeface="Arial" pitchFamily="34" charset="0"/>
              </a:endParaRPr>
            </a:p>
          </p:txBody>
        </p:sp>
        <p:sp>
          <p:nvSpPr>
            <p:cNvPr id="100" name="角丸四角形 99"/>
            <p:cNvSpPr/>
            <p:nvPr/>
          </p:nvSpPr>
          <p:spPr bwMode="auto">
            <a:xfrm>
              <a:off x="5904180" y="4572002"/>
              <a:ext cx="2174328" cy="1524000"/>
            </a:xfrm>
            <a:prstGeom prst="roundRect">
              <a:avLst>
                <a:gd name="adj" fmla="val 6125"/>
              </a:avLst>
            </a:prstGeom>
            <a:solidFill>
              <a:schemeClr val="bg1"/>
            </a:solidFill>
            <a:ln w="38100" cap="flat" cmpd="sng" algn="ctr">
              <a:solidFill>
                <a:srgbClr val="FF5050"/>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spcBef>
                  <a:spcPct val="20000"/>
                </a:spcBef>
              </a:pPr>
              <a:endParaRPr kumimoji="0" lang="ja-JP" altLang="en-US" sz="1200" smtClean="0">
                <a:solidFill>
                  <a:srgbClr val="484848"/>
                </a:solidFill>
                <a:latin typeface="Arial" pitchFamily="34" charset="0"/>
                <a:ea typeface="HGP創英角ｺﾞｼｯｸUB" pitchFamily="50" charset="-128"/>
                <a:cs typeface="Arial" pitchFamily="34" charset="0"/>
              </a:endParaRPr>
            </a:p>
          </p:txBody>
        </p:sp>
        <p:sp>
          <p:nvSpPr>
            <p:cNvPr id="101" name="角丸四角形 100"/>
            <p:cNvSpPr/>
            <p:nvPr/>
          </p:nvSpPr>
          <p:spPr bwMode="auto">
            <a:xfrm>
              <a:off x="7164108" y="4681704"/>
              <a:ext cx="381000" cy="1304596"/>
            </a:xfrm>
            <a:prstGeom prst="roundRect">
              <a:avLst>
                <a:gd name="adj" fmla="val 50000"/>
              </a:avLst>
            </a:prstGeom>
            <a:gradFill flip="none" rotWithShape="1">
              <a:gsLst>
                <a:gs pos="0">
                  <a:srgbClr val="92D050"/>
                </a:gs>
                <a:gs pos="62000">
                  <a:srgbClr val="008000">
                    <a:lumMod val="85000"/>
                    <a:lumOff val="15000"/>
                  </a:srgbClr>
                </a:gs>
                <a:gs pos="100000">
                  <a:srgbClr val="008000">
                    <a:lumMod val="35000"/>
                    <a:lumOff val="65000"/>
                  </a:srgbClr>
                </a:gs>
              </a:gsLst>
              <a:path path="circle">
                <a:fillToRect l="50000" t="50000" r="50000" b="50000"/>
              </a:path>
              <a:tileRect/>
            </a:gradFill>
            <a:ln>
              <a:solidFill>
                <a:srgbClr val="008000"/>
              </a:solid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vert" wrap="square" lIns="91440" tIns="45720" rIns="91440" bIns="45720" numCol="1" rtlCol="0" anchor="ctr" anchorCtr="0" compatLnSpc="1">
              <a:prstTxWarp prst="textNoShape">
                <a:avLst/>
              </a:prstTxWarp>
            </a:bodyPr>
            <a:lstStyle/>
            <a:p>
              <a:pPr algn="ctr">
                <a:spcBef>
                  <a:spcPct val="20000"/>
                </a:spcBef>
              </a:pPr>
              <a:r>
                <a:rPr kumimoji="0" lang="en-US" altLang="ja-JP" sz="2000" dirty="0" smtClean="0">
                  <a:solidFill>
                    <a:srgbClr val="FFFFFF"/>
                  </a:solidFill>
                  <a:latin typeface="Arial" pitchFamily="34" charset="0"/>
                  <a:ea typeface="HGP創英角ｺﾞｼｯｸUB" pitchFamily="50" charset="-128"/>
                  <a:cs typeface="Arial" pitchFamily="34" charset="0"/>
                </a:rPr>
                <a:t>LAN</a:t>
              </a:r>
            </a:p>
          </p:txBody>
        </p:sp>
        <p:sp>
          <p:nvSpPr>
            <p:cNvPr id="103" name="フローチャート : 表示 102"/>
            <p:cNvSpPr/>
            <p:nvPr/>
          </p:nvSpPr>
          <p:spPr bwMode="auto">
            <a:xfrm>
              <a:off x="7545108" y="4764918"/>
              <a:ext cx="381000" cy="306324"/>
            </a:xfrm>
            <a:prstGeom prst="flowChartDisplay">
              <a:avLst/>
            </a:prstGeom>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spcBef>
                  <a:spcPct val="20000"/>
                </a:spcBef>
              </a:pPr>
              <a:endParaRPr kumimoji="0" lang="ja-JP" altLang="en-US" sz="1200" smtClean="0">
                <a:solidFill>
                  <a:srgbClr val="484848"/>
                </a:solidFill>
                <a:latin typeface="Arial" pitchFamily="34" charset="0"/>
                <a:ea typeface="HGP創英角ｺﾞｼｯｸUB" pitchFamily="50" charset="-128"/>
                <a:cs typeface="Arial" pitchFamily="34" charset="0"/>
              </a:endParaRPr>
            </a:p>
          </p:txBody>
        </p:sp>
        <p:sp>
          <p:nvSpPr>
            <p:cNvPr id="104" name="フローチャート : 表示 103"/>
            <p:cNvSpPr/>
            <p:nvPr/>
          </p:nvSpPr>
          <p:spPr bwMode="auto">
            <a:xfrm>
              <a:off x="7545108" y="5180838"/>
              <a:ext cx="381000" cy="306324"/>
            </a:xfrm>
            <a:prstGeom prst="flowChartDisplay">
              <a:avLst/>
            </a:prstGeom>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spcBef>
                  <a:spcPct val="20000"/>
                </a:spcBef>
              </a:pPr>
              <a:endParaRPr kumimoji="0" lang="ja-JP" altLang="en-US" sz="1200" smtClean="0">
                <a:solidFill>
                  <a:srgbClr val="484848"/>
                </a:solidFill>
                <a:latin typeface="Arial" pitchFamily="34" charset="0"/>
                <a:ea typeface="HGP創英角ｺﾞｼｯｸUB" pitchFamily="50" charset="-128"/>
                <a:cs typeface="Arial" pitchFamily="34" charset="0"/>
              </a:endParaRPr>
            </a:p>
          </p:txBody>
        </p:sp>
        <p:sp>
          <p:nvSpPr>
            <p:cNvPr id="105" name="フローチャート : 表示 104"/>
            <p:cNvSpPr/>
            <p:nvPr/>
          </p:nvSpPr>
          <p:spPr bwMode="auto">
            <a:xfrm>
              <a:off x="7535911" y="5603537"/>
              <a:ext cx="381000" cy="306324"/>
            </a:xfrm>
            <a:prstGeom prst="flowChartDisplay">
              <a:avLst/>
            </a:prstGeom>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spcBef>
                  <a:spcPct val="20000"/>
                </a:spcBef>
              </a:pPr>
              <a:endParaRPr kumimoji="0" lang="ja-JP" altLang="en-US" sz="1200" smtClean="0">
                <a:solidFill>
                  <a:srgbClr val="484848"/>
                </a:solidFill>
                <a:latin typeface="Arial" pitchFamily="34" charset="0"/>
                <a:ea typeface="HGP創英角ｺﾞｼｯｸUB" pitchFamily="50" charset="-128"/>
                <a:cs typeface="Arial" pitchFamily="34" charset="0"/>
              </a:endParaRPr>
            </a:p>
          </p:txBody>
        </p:sp>
        <p:sp>
          <p:nvSpPr>
            <p:cNvPr id="110" name="AutoShape 49"/>
            <p:cNvSpPr>
              <a:spLocks noChangeArrowheads="1"/>
            </p:cNvSpPr>
            <p:nvPr/>
          </p:nvSpPr>
          <p:spPr bwMode="auto">
            <a:xfrm>
              <a:off x="4116110" y="5444702"/>
              <a:ext cx="533398" cy="130514"/>
            </a:xfrm>
            <a:prstGeom prst="roundRect">
              <a:avLst>
                <a:gd name="adj" fmla="val 16667"/>
              </a:avLst>
            </a:prstGeom>
            <a:gradFill>
              <a:gsLst>
                <a:gs pos="0">
                  <a:srgbClr val="FF9900"/>
                </a:gs>
                <a:gs pos="80000">
                  <a:srgbClr val="FF9900"/>
                </a:gs>
                <a:gs pos="100000">
                  <a:srgbClr val="FF9900"/>
                </a:gs>
              </a:gsLst>
            </a:gradFill>
            <a:ln w="19050">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ltLang="ja-JP" sz="1000" dirty="0">
                <a:solidFill>
                  <a:srgbClr val="FFFFFF"/>
                </a:solidFill>
                <a:latin typeface="Arial" pitchFamily="34" charset="0"/>
                <a:ea typeface="HGP創英角ｺﾞｼｯｸUB" pitchFamily="50" charset="-128"/>
                <a:cs typeface="Arial" pitchFamily="34" charset="0"/>
              </a:endParaRPr>
            </a:p>
          </p:txBody>
        </p:sp>
        <p:sp>
          <p:nvSpPr>
            <p:cNvPr id="111" name="AutoShape 50"/>
            <p:cNvSpPr>
              <a:spLocks noChangeArrowheads="1"/>
            </p:cNvSpPr>
            <p:nvPr/>
          </p:nvSpPr>
          <p:spPr bwMode="auto">
            <a:xfrm>
              <a:off x="4116109" y="5597102"/>
              <a:ext cx="533397" cy="130514"/>
            </a:xfrm>
            <a:prstGeom prst="roundRect">
              <a:avLst>
                <a:gd name="adj" fmla="val 16667"/>
              </a:avLst>
            </a:prstGeom>
            <a:ln w="19050">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ltLang="ja-JP" sz="1000" dirty="0">
                <a:solidFill>
                  <a:srgbClr val="FFFFFF"/>
                </a:solidFill>
                <a:latin typeface="Arial" pitchFamily="34" charset="0"/>
                <a:ea typeface="HGP創英角ｺﾞｼｯｸUB" pitchFamily="50" charset="-128"/>
                <a:cs typeface="Arial" pitchFamily="34" charset="0"/>
              </a:endParaRPr>
            </a:p>
          </p:txBody>
        </p:sp>
        <p:sp>
          <p:nvSpPr>
            <p:cNvPr id="112" name="AutoShape 51"/>
            <p:cNvSpPr>
              <a:spLocks noChangeArrowheads="1"/>
            </p:cNvSpPr>
            <p:nvPr/>
          </p:nvSpPr>
          <p:spPr bwMode="auto">
            <a:xfrm>
              <a:off x="4116108" y="5749502"/>
              <a:ext cx="533398" cy="130514"/>
            </a:xfrm>
            <a:prstGeom prst="roundRect">
              <a:avLst>
                <a:gd name="adj" fmla="val 16667"/>
              </a:avLst>
            </a:prstGeom>
            <a:gradFill>
              <a:gsLst>
                <a:gs pos="0">
                  <a:srgbClr val="008000"/>
                </a:gs>
                <a:gs pos="80000">
                  <a:srgbClr val="008000"/>
                </a:gs>
                <a:gs pos="100000">
                  <a:srgbClr val="008000"/>
                </a:gs>
              </a:gsLst>
            </a:gradFill>
            <a:ln w="19050">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lgn="ctr">
                <a:lnSpc>
                  <a:spcPts val="2800"/>
                </a:lnSpc>
                <a:defRPr/>
              </a:pPr>
              <a:endParaRPr lang="en-US" altLang="ja-JP" sz="1000" dirty="0">
                <a:solidFill>
                  <a:srgbClr val="FFFFFF"/>
                </a:solidFill>
                <a:latin typeface="Arial" pitchFamily="34" charset="0"/>
                <a:ea typeface="HGP創英角ｺﾞｼｯｸUB" pitchFamily="50" charset="-128"/>
                <a:cs typeface="Arial" pitchFamily="34" charset="0"/>
              </a:endParaRPr>
            </a:p>
          </p:txBody>
        </p:sp>
        <p:sp>
          <p:nvSpPr>
            <p:cNvPr id="114" name="角丸四角形 113"/>
            <p:cNvSpPr/>
            <p:nvPr/>
          </p:nvSpPr>
          <p:spPr bwMode="auto">
            <a:xfrm>
              <a:off x="4039910" y="4779160"/>
              <a:ext cx="685798" cy="554840"/>
            </a:xfrm>
            <a:prstGeom prst="roundRect">
              <a:avLst>
                <a:gd name="adj" fmla="val 10591"/>
              </a:avLst>
            </a:prstGeom>
            <a:solidFill>
              <a:schemeClr val="bg1"/>
            </a:solidFill>
            <a:ln w="19050" cap="flat" cmpd="sng" algn="ctr">
              <a:solidFill>
                <a:srgbClr val="4168A7"/>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spcBef>
                  <a:spcPct val="20000"/>
                </a:spcBef>
              </a:pPr>
              <a:endParaRPr kumimoji="0" lang="ja-JP" altLang="en-US" sz="1200" smtClean="0">
                <a:solidFill>
                  <a:srgbClr val="484848"/>
                </a:solidFill>
                <a:latin typeface="Arial" pitchFamily="34" charset="0"/>
                <a:ea typeface="HGP創英角ｺﾞｼｯｸUB" pitchFamily="50" charset="-128"/>
                <a:cs typeface="Arial" pitchFamily="34" charset="0"/>
              </a:endParaRPr>
            </a:p>
          </p:txBody>
        </p:sp>
        <p:sp>
          <p:nvSpPr>
            <p:cNvPr id="115" name="AutoShape 49"/>
            <p:cNvSpPr>
              <a:spLocks noChangeArrowheads="1"/>
            </p:cNvSpPr>
            <p:nvPr/>
          </p:nvSpPr>
          <p:spPr bwMode="auto">
            <a:xfrm>
              <a:off x="4116110" y="4835102"/>
              <a:ext cx="533398" cy="130514"/>
            </a:xfrm>
            <a:prstGeom prst="roundRect">
              <a:avLst>
                <a:gd name="adj" fmla="val 16667"/>
              </a:avLst>
            </a:prstGeom>
            <a:gradFill>
              <a:gsLst>
                <a:gs pos="0">
                  <a:srgbClr val="FF9900"/>
                </a:gs>
                <a:gs pos="80000">
                  <a:srgbClr val="FF9900"/>
                </a:gs>
                <a:gs pos="100000">
                  <a:srgbClr val="FF9900"/>
                </a:gs>
              </a:gsLst>
            </a:gradFill>
            <a:ln w="19050">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ltLang="ja-JP" sz="1000" dirty="0">
                <a:solidFill>
                  <a:srgbClr val="FFFFFF"/>
                </a:solidFill>
                <a:latin typeface="Arial" pitchFamily="34" charset="0"/>
                <a:ea typeface="HGP創英角ｺﾞｼｯｸUB" pitchFamily="50" charset="-128"/>
                <a:cs typeface="Arial" pitchFamily="34" charset="0"/>
              </a:endParaRPr>
            </a:p>
          </p:txBody>
        </p:sp>
        <p:sp>
          <p:nvSpPr>
            <p:cNvPr id="116" name="AutoShape 50"/>
            <p:cNvSpPr>
              <a:spLocks noChangeArrowheads="1"/>
            </p:cNvSpPr>
            <p:nvPr/>
          </p:nvSpPr>
          <p:spPr bwMode="auto">
            <a:xfrm>
              <a:off x="4116109" y="4987502"/>
              <a:ext cx="533397" cy="130514"/>
            </a:xfrm>
            <a:prstGeom prst="roundRect">
              <a:avLst>
                <a:gd name="adj" fmla="val 16667"/>
              </a:avLst>
            </a:prstGeom>
            <a:ln w="19050">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ltLang="ja-JP" sz="1000" dirty="0">
                <a:solidFill>
                  <a:srgbClr val="FFFFFF"/>
                </a:solidFill>
                <a:latin typeface="Arial" pitchFamily="34" charset="0"/>
                <a:ea typeface="HGP創英角ｺﾞｼｯｸUB" pitchFamily="50" charset="-128"/>
                <a:cs typeface="Arial" pitchFamily="34" charset="0"/>
              </a:endParaRPr>
            </a:p>
          </p:txBody>
        </p:sp>
        <p:sp>
          <p:nvSpPr>
            <p:cNvPr id="117" name="AutoShape 51"/>
            <p:cNvSpPr>
              <a:spLocks noChangeArrowheads="1"/>
            </p:cNvSpPr>
            <p:nvPr/>
          </p:nvSpPr>
          <p:spPr bwMode="auto">
            <a:xfrm>
              <a:off x="4116108" y="5139902"/>
              <a:ext cx="533398" cy="130514"/>
            </a:xfrm>
            <a:prstGeom prst="roundRect">
              <a:avLst>
                <a:gd name="adj" fmla="val 16667"/>
              </a:avLst>
            </a:prstGeom>
            <a:gradFill>
              <a:gsLst>
                <a:gs pos="0">
                  <a:srgbClr val="008000"/>
                </a:gs>
                <a:gs pos="80000">
                  <a:srgbClr val="008000"/>
                </a:gs>
                <a:gs pos="100000">
                  <a:srgbClr val="008000"/>
                </a:gs>
              </a:gsLst>
            </a:gradFill>
            <a:ln w="19050">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lgn="ctr">
                <a:lnSpc>
                  <a:spcPts val="2800"/>
                </a:lnSpc>
                <a:defRPr/>
              </a:pPr>
              <a:endParaRPr lang="en-US" altLang="ja-JP" sz="1000" dirty="0">
                <a:solidFill>
                  <a:srgbClr val="FFFFFF"/>
                </a:solidFill>
                <a:latin typeface="Arial" pitchFamily="34" charset="0"/>
                <a:ea typeface="HGP創英角ｺﾞｼｯｸUB" pitchFamily="50" charset="-128"/>
                <a:cs typeface="Arial" pitchFamily="34" charset="0"/>
              </a:endParaRPr>
            </a:p>
          </p:txBody>
        </p:sp>
        <p:sp>
          <p:nvSpPr>
            <p:cNvPr id="118" name="角丸四角形 117"/>
            <p:cNvSpPr/>
            <p:nvPr/>
          </p:nvSpPr>
          <p:spPr bwMode="auto">
            <a:xfrm>
              <a:off x="3277908" y="4779160"/>
              <a:ext cx="685798" cy="554840"/>
            </a:xfrm>
            <a:prstGeom prst="roundRect">
              <a:avLst>
                <a:gd name="adj" fmla="val 10591"/>
              </a:avLst>
            </a:prstGeom>
            <a:solidFill>
              <a:schemeClr val="bg1"/>
            </a:solidFill>
            <a:ln w="19050" cap="flat" cmpd="sng" algn="ctr">
              <a:solidFill>
                <a:srgbClr val="4168A7"/>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spcBef>
                  <a:spcPct val="20000"/>
                </a:spcBef>
              </a:pPr>
              <a:endParaRPr kumimoji="0" lang="ja-JP" altLang="en-US" sz="1200" smtClean="0">
                <a:solidFill>
                  <a:srgbClr val="484848"/>
                </a:solidFill>
                <a:latin typeface="Arial" pitchFamily="34" charset="0"/>
                <a:ea typeface="HGP創英角ｺﾞｼｯｸUB" pitchFamily="50" charset="-128"/>
                <a:cs typeface="Arial" pitchFamily="34" charset="0"/>
              </a:endParaRPr>
            </a:p>
          </p:txBody>
        </p:sp>
        <p:sp>
          <p:nvSpPr>
            <p:cNvPr id="119" name="AutoShape 49"/>
            <p:cNvSpPr>
              <a:spLocks noChangeArrowheads="1"/>
            </p:cNvSpPr>
            <p:nvPr/>
          </p:nvSpPr>
          <p:spPr bwMode="auto">
            <a:xfrm>
              <a:off x="3354108" y="4835102"/>
              <a:ext cx="533398" cy="130514"/>
            </a:xfrm>
            <a:prstGeom prst="roundRect">
              <a:avLst>
                <a:gd name="adj" fmla="val 16667"/>
              </a:avLst>
            </a:prstGeom>
            <a:gradFill>
              <a:gsLst>
                <a:gs pos="0">
                  <a:srgbClr val="FF9900"/>
                </a:gs>
                <a:gs pos="80000">
                  <a:srgbClr val="FF9900"/>
                </a:gs>
                <a:gs pos="100000">
                  <a:srgbClr val="FF9900"/>
                </a:gs>
              </a:gsLst>
            </a:gradFill>
            <a:ln w="19050">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ltLang="ja-JP" sz="1000" dirty="0">
                <a:solidFill>
                  <a:srgbClr val="FFFFFF"/>
                </a:solidFill>
                <a:latin typeface="Arial" pitchFamily="34" charset="0"/>
                <a:ea typeface="HGP創英角ｺﾞｼｯｸUB" pitchFamily="50" charset="-128"/>
                <a:cs typeface="Arial" pitchFamily="34" charset="0"/>
              </a:endParaRPr>
            </a:p>
          </p:txBody>
        </p:sp>
        <p:sp>
          <p:nvSpPr>
            <p:cNvPr id="120" name="AutoShape 50"/>
            <p:cNvSpPr>
              <a:spLocks noChangeArrowheads="1"/>
            </p:cNvSpPr>
            <p:nvPr/>
          </p:nvSpPr>
          <p:spPr bwMode="auto">
            <a:xfrm>
              <a:off x="3354107" y="4987502"/>
              <a:ext cx="533397" cy="130514"/>
            </a:xfrm>
            <a:prstGeom prst="roundRect">
              <a:avLst>
                <a:gd name="adj" fmla="val 16667"/>
              </a:avLst>
            </a:prstGeom>
            <a:ln w="19050">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ltLang="ja-JP" sz="1000" dirty="0">
                <a:solidFill>
                  <a:srgbClr val="FFFFFF"/>
                </a:solidFill>
                <a:latin typeface="Arial" pitchFamily="34" charset="0"/>
                <a:ea typeface="HGP創英角ｺﾞｼｯｸUB" pitchFamily="50" charset="-128"/>
                <a:cs typeface="Arial" pitchFamily="34" charset="0"/>
              </a:endParaRPr>
            </a:p>
          </p:txBody>
        </p:sp>
        <p:sp>
          <p:nvSpPr>
            <p:cNvPr id="121" name="AutoShape 51"/>
            <p:cNvSpPr>
              <a:spLocks noChangeArrowheads="1"/>
            </p:cNvSpPr>
            <p:nvPr/>
          </p:nvSpPr>
          <p:spPr bwMode="auto">
            <a:xfrm>
              <a:off x="3354106" y="5161342"/>
              <a:ext cx="533398" cy="130514"/>
            </a:xfrm>
            <a:prstGeom prst="roundRect">
              <a:avLst>
                <a:gd name="adj" fmla="val 16667"/>
              </a:avLst>
            </a:prstGeom>
            <a:gradFill>
              <a:gsLst>
                <a:gs pos="0">
                  <a:srgbClr val="008000"/>
                </a:gs>
                <a:gs pos="80000">
                  <a:srgbClr val="008000"/>
                </a:gs>
                <a:gs pos="100000">
                  <a:srgbClr val="008000"/>
                </a:gs>
              </a:gsLst>
            </a:gradFill>
            <a:ln w="19050">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lgn="ctr">
                <a:lnSpc>
                  <a:spcPts val="2800"/>
                </a:lnSpc>
                <a:defRPr/>
              </a:pPr>
              <a:endParaRPr lang="en-US" altLang="ja-JP" sz="1000" dirty="0">
                <a:solidFill>
                  <a:srgbClr val="FFFFFF"/>
                </a:solidFill>
                <a:latin typeface="Arial" pitchFamily="34" charset="0"/>
                <a:ea typeface="HGP創英角ｺﾞｼｯｸUB" pitchFamily="50" charset="-128"/>
                <a:cs typeface="Arial" pitchFamily="34" charset="0"/>
              </a:endParaRPr>
            </a:p>
          </p:txBody>
        </p:sp>
        <p:sp>
          <p:nvSpPr>
            <p:cNvPr id="122" name="角丸四角形 121"/>
            <p:cNvSpPr/>
            <p:nvPr/>
          </p:nvSpPr>
          <p:spPr bwMode="auto">
            <a:xfrm>
              <a:off x="3277908" y="5388760"/>
              <a:ext cx="685798" cy="554840"/>
            </a:xfrm>
            <a:prstGeom prst="roundRect">
              <a:avLst>
                <a:gd name="adj" fmla="val 10591"/>
              </a:avLst>
            </a:prstGeom>
            <a:solidFill>
              <a:schemeClr val="bg1"/>
            </a:solidFill>
            <a:ln w="19050" cap="flat" cmpd="sng" algn="ctr">
              <a:solidFill>
                <a:srgbClr val="4168A7"/>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spcBef>
                  <a:spcPct val="20000"/>
                </a:spcBef>
              </a:pPr>
              <a:endParaRPr kumimoji="0" lang="ja-JP" altLang="en-US" sz="1200" smtClean="0">
                <a:solidFill>
                  <a:srgbClr val="484848"/>
                </a:solidFill>
                <a:latin typeface="Arial" pitchFamily="34" charset="0"/>
                <a:ea typeface="HGP創英角ｺﾞｼｯｸUB" pitchFamily="50" charset="-128"/>
                <a:cs typeface="Arial" pitchFamily="34" charset="0"/>
              </a:endParaRPr>
            </a:p>
          </p:txBody>
        </p:sp>
        <p:sp>
          <p:nvSpPr>
            <p:cNvPr id="123" name="AutoShape 49"/>
            <p:cNvSpPr>
              <a:spLocks noChangeArrowheads="1"/>
            </p:cNvSpPr>
            <p:nvPr/>
          </p:nvSpPr>
          <p:spPr bwMode="auto">
            <a:xfrm>
              <a:off x="3354108" y="5444702"/>
              <a:ext cx="533398" cy="130514"/>
            </a:xfrm>
            <a:prstGeom prst="roundRect">
              <a:avLst>
                <a:gd name="adj" fmla="val 16667"/>
              </a:avLst>
            </a:prstGeom>
            <a:gradFill>
              <a:gsLst>
                <a:gs pos="0">
                  <a:srgbClr val="FF9900"/>
                </a:gs>
                <a:gs pos="80000">
                  <a:srgbClr val="FF9900"/>
                </a:gs>
                <a:gs pos="100000">
                  <a:srgbClr val="FF9900"/>
                </a:gs>
              </a:gsLst>
            </a:gradFill>
            <a:ln w="19050">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ltLang="ja-JP" sz="1000" dirty="0">
                <a:solidFill>
                  <a:srgbClr val="FFFFFF"/>
                </a:solidFill>
                <a:latin typeface="Arial" pitchFamily="34" charset="0"/>
                <a:ea typeface="HGP創英角ｺﾞｼｯｸUB" pitchFamily="50" charset="-128"/>
                <a:cs typeface="Arial" pitchFamily="34" charset="0"/>
              </a:endParaRPr>
            </a:p>
          </p:txBody>
        </p:sp>
        <p:sp>
          <p:nvSpPr>
            <p:cNvPr id="124" name="AutoShape 50"/>
            <p:cNvSpPr>
              <a:spLocks noChangeArrowheads="1"/>
            </p:cNvSpPr>
            <p:nvPr/>
          </p:nvSpPr>
          <p:spPr bwMode="auto">
            <a:xfrm>
              <a:off x="3354107" y="5597102"/>
              <a:ext cx="533397" cy="130514"/>
            </a:xfrm>
            <a:prstGeom prst="roundRect">
              <a:avLst>
                <a:gd name="adj" fmla="val 16667"/>
              </a:avLst>
            </a:prstGeom>
            <a:ln w="19050">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ltLang="ja-JP" sz="1000" dirty="0">
                <a:solidFill>
                  <a:srgbClr val="FFFFFF"/>
                </a:solidFill>
                <a:latin typeface="Arial" pitchFamily="34" charset="0"/>
                <a:ea typeface="HGP創英角ｺﾞｼｯｸUB" pitchFamily="50" charset="-128"/>
                <a:cs typeface="Arial" pitchFamily="34" charset="0"/>
              </a:endParaRPr>
            </a:p>
          </p:txBody>
        </p:sp>
        <p:sp>
          <p:nvSpPr>
            <p:cNvPr id="125" name="AutoShape 51"/>
            <p:cNvSpPr>
              <a:spLocks noChangeArrowheads="1"/>
            </p:cNvSpPr>
            <p:nvPr/>
          </p:nvSpPr>
          <p:spPr bwMode="auto">
            <a:xfrm>
              <a:off x="3354106" y="5749502"/>
              <a:ext cx="533398" cy="130514"/>
            </a:xfrm>
            <a:prstGeom prst="roundRect">
              <a:avLst>
                <a:gd name="adj" fmla="val 16667"/>
              </a:avLst>
            </a:prstGeom>
            <a:gradFill>
              <a:gsLst>
                <a:gs pos="0">
                  <a:srgbClr val="008000"/>
                </a:gs>
                <a:gs pos="80000">
                  <a:srgbClr val="008000"/>
                </a:gs>
                <a:gs pos="100000">
                  <a:srgbClr val="008000"/>
                </a:gs>
              </a:gsLst>
            </a:gradFill>
            <a:ln w="19050">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lgn="ctr">
                <a:lnSpc>
                  <a:spcPts val="2800"/>
                </a:lnSpc>
                <a:defRPr/>
              </a:pPr>
              <a:endParaRPr lang="en-US" altLang="ja-JP" sz="1000" dirty="0">
                <a:solidFill>
                  <a:srgbClr val="FFFFFF"/>
                </a:solidFill>
                <a:latin typeface="Arial" pitchFamily="34" charset="0"/>
                <a:ea typeface="HGP創英角ｺﾞｼｯｸUB" pitchFamily="50" charset="-128"/>
                <a:cs typeface="Arial" pitchFamily="34" charset="0"/>
              </a:endParaRPr>
            </a:p>
          </p:txBody>
        </p:sp>
        <p:cxnSp>
          <p:nvCxnSpPr>
            <p:cNvPr id="8" name="直線コネクタ 7"/>
            <p:cNvCxnSpPr>
              <a:stCxn id="94" idx="3"/>
              <a:endCxn id="77" idx="1"/>
            </p:cNvCxnSpPr>
            <p:nvPr/>
          </p:nvCxnSpPr>
          <p:spPr bwMode="auto">
            <a:xfrm flipV="1">
              <a:off x="4878108" y="2056139"/>
              <a:ext cx="830320" cy="1262"/>
            </a:xfrm>
            <a:prstGeom prst="line">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5" name="角丸四角形 74"/>
            <p:cNvSpPr/>
            <p:nvPr/>
          </p:nvSpPr>
          <p:spPr bwMode="auto">
            <a:xfrm>
              <a:off x="5295897" y="1295400"/>
              <a:ext cx="457200" cy="1524001"/>
            </a:xfrm>
            <a:prstGeom prst="roundRect">
              <a:avLst>
                <a:gd name="adj" fmla="val 50000"/>
              </a:avLst>
            </a:prstGeom>
            <a:gradFill flip="none" rotWithShape="1">
              <a:gsLst>
                <a:gs pos="0">
                  <a:schemeClr val="accent2">
                    <a:tint val="50000"/>
                    <a:satMod val="300000"/>
                  </a:schemeClr>
                </a:gs>
                <a:gs pos="35000">
                  <a:schemeClr val="accent2">
                    <a:tint val="37000"/>
                    <a:satMod val="300000"/>
                  </a:schemeClr>
                </a:gs>
                <a:gs pos="100000">
                  <a:schemeClr val="accent2">
                    <a:tint val="15000"/>
                    <a:satMod val="350000"/>
                  </a:schemeClr>
                </a:gs>
              </a:gsLst>
              <a:path path="circle">
                <a:fillToRect l="50000" t="50000" r="50000" b="50000"/>
              </a:path>
              <a:tileRect/>
            </a:gradFill>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vert" wrap="square" lIns="91440" tIns="45720" rIns="91440" bIns="45720" numCol="1" rtlCol="0" anchor="ctr" anchorCtr="0" compatLnSpc="1">
              <a:prstTxWarp prst="textNoShape">
                <a:avLst/>
              </a:prstTxWarp>
            </a:bodyPr>
            <a:lstStyle/>
            <a:p>
              <a:pPr algn="ctr">
                <a:spcBef>
                  <a:spcPct val="20000"/>
                </a:spcBef>
              </a:pPr>
              <a:r>
                <a:rPr kumimoji="0" lang="en-US" altLang="ja-JP" sz="2000" dirty="0">
                  <a:solidFill>
                    <a:srgbClr val="FFFFFF"/>
                  </a:solidFill>
                  <a:latin typeface="Arial" pitchFamily="34" charset="0"/>
                  <a:ea typeface="HGP創英角ｺﾞｼｯｸUB" pitchFamily="50" charset="-128"/>
                  <a:cs typeface="Arial" pitchFamily="34" charset="0"/>
                </a:rPr>
                <a:t>Internet</a:t>
              </a:r>
              <a:endParaRPr kumimoji="0" lang="ja-JP" altLang="en-US" sz="2000" dirty="0">
                <a:solidFill>
                  <a:srgbClr val="FFFFFF"/>
                </a:solidFill>
                <a:latin typeface="Arial" pitchFamily="34" charset="0"/>
                <a:ea typeface="HGP創英角ｺﾞｼｯｸUB" pitchFamily="50" charset="-128"/>
                <a:cs typeface="Arial" pitchFamily="34" charset="0"/>
              </a:endParaRPr>
            </a:p>
          </p:txBody>
        </p:sp>
        <p:sp>
          <p:nvSpPr>
            <p:cNvPr id="77" name="角丸四角形 76"/>
            <p:cNvSpPr/>
            <p:nvPr/>
          </p:nvSpPr>
          <p:spPr bwMode="auto">
            <a:xfrm>
              <a:off x="5708428" y="1803628"/>
              <a:ext cx="381000" cy="505021"/>
            </a:xfrm>
            <a:prstGeom prst="roundRect">
              <a:avLst/>
            </a:prstGeom>
            <a:gradFill flip="none" rotWithShape="1">
              <a:gsLst>
                <a:gs pos="0">
                  <a:srgbClr val="92D050"/>
                </a:gs>
                <a:gs pos="62000">
                  <a:srgbClr val="008000">
                    <a:lumMod val="85000"/>
                    <a:lumOff val="15000"/>
                  </a:srgbClr>
                </a:gs>
                <a:gs pos="100000">
                  <a:srgbClr val="008000">
                    <a:lumMod val="35000"/>
                    <a:lumOff val="65000"/>
                  </a:srgbClr>
                </a:gs>
              </a:gsLst>
              <a:path path="circle">
                <a:fillToRect l="50000" t="50000" r="50000" b="50000"/>
              </a:path>
              <a:tileRect/>
            </a:gradFill>
            <a:ln>
              <a:solidFill>
                <a:srgbClr val="008000"/>
              </a:solid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vert"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en-US" altLang="ja-JP" sz="1400" dirty="0" smtClean="0">
                  <a:solidFill>
                    <a:srgbClr val="FFFFFF"/>
                  </a:solidFill>
                  <a:latin typeface="Arial" pitchFamily="34" charset="0"/>
                  <a:ea typeface="HGP創英角ｺﾞｼｯｸUB" pitchFamily="50" charset="-128"/>
                  <a:cs typeface="Arial" pitchFamily="34" charset="0"/>
                </a:rPr>
                <a:t>FW</a:t>
              </a:r>
              <a:endParaRPr kumimoji="0" lang="ja-JP" altLang="en-US" sz="1400" dirty="0">
                <a:solidFill>
                  <a:srgbClr val="FFFFFF"/>
                </a:solidFill>
                <a:latin typeface="Arial" pitchFamily="34" charset="0"/>
                <a:ea typeface="HGP創英角ｺﾞｼｯｸUB" pitchFamily="50" charset="-128"/>
                <a:cs typeface="Arial" pitchFamily="34" charset="0"/>
              </a:endParaRPr>
            </a:p>
          </p:txBody>
        </p:sp>
        <p:cxnSp>
          <p:nvCxnSpPr>
            <p:cNvPr id="14" name="カギ線コネクタ 13"/>
            <p:cNvCxnSpPr>
              <a:stCxn id="114" idx="3"/>
              <a:endCxn id="102" idx="1"/>
            </p:cNvCxnSpPr>
            <p:nvPr/>
          </p:nvCxnSpPr>
          <p:spPr bwMode="auto">
            <a:xfrm>
              <a:off x="4725708" y="5056580"/>
              <a:ext cx="982720" cy="277845"/>
            </a:xfrm>
            <a:prstGeom prst="bentConnector3">
              <a:avLst>
                <a:gd name="adj1" fmla="val 50000"/>
              </a:avLst>
            </a:prstGeom>
            <a:solidFill>
              <a:schemeClr val="bg1"/>
            </a:solidFill>
            <a:ln w="3810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9" name="角丸四角形 98"/>
            <p:cNvSpPr/>
            <p:nvPr/>
          </p:nvSpPr>
          <p:spPr bwMode="auto">
            <a:xfrm>
              <a:off x="5335308" y="4572000"/>
              <a:ext cx="457200" cy="1524001"/>
            </a:xfrm>
            <a:prstGeom prst="roundRect">
              <a:avLst>
                <a:gd name="adj" fmla="val 50000"/>
              </a:avLst>
            </a:prstGeom>
            <a:gradFill flip="none" rotWithShape="1">
              <a:gsLst>
                <a:gs pos="0">
                  <a:schemeClr val="accent2">
                    <a:tint val="50000"/>
                    <a:satMod val="300000"/>
                  </a:schemeClr>
                </a:gs>
                <a:gs pos="35000">
                  <a:schemeClr val="accent2">
                    <a:tint val="37000"/>
                    <a:satMod val="300000"/>
                  </a:schemeClr>
                </a:gs>
                <a:gs pos="100000">
                  <a:schemeClr val="accent2">
                    <a:tint val="15000"/>
                    <a:satMod val="350000"/>
                  </a:schemeClr>
                </a:gs>
              </a:gsLst>
              <a:path path="circle">
                <a:fillToRect l="50000" t="50000" r="50000" b="50000"/>
              </a:path>
              <a:tileRect/>
            </a:gradFill>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vert" wrap="square" lIns="91440" tIns="45720" rIns="91440" bIns="45720" numCol="1" rtlCol="0" anchor="ctr" anchorCtr="0" compatLnSpc="1">
              <a:prstTxWarp prst="textNoShape">
                <a:avLst/>
              </a:prstTxWarp>
            </a:bodyPr>
            <a:lstStyle/>
            <a:p>
              <a:pPr algn="ctr">
                <a:spcBef>
                  <a:spcPct val="20000"/>
                </a:spcBef>
              </a:pPr>
              <a:r>
                <a:rPr kumimoji="0" lang="en-US" altLang="ja-JP" sz="2000" dirty="0">
                  <a:solidFill>
                    <a:srgbClr val="FFFFFF"/>
                  </a:solidFill>
                  <a:latin typeface="Arial" pitchFamily="34" charset="0"/>
                  <a:ea typeface="HGP創英角ｺﾞｼｯｸUB" pitchFamily="50" charset="-128"/>
                  <a:cs typeface="Arial" pitchFamily="34" charset="0"/>
                </a:rPr>
                <a:t>Internet</a:t>
              </a:r>
              <a:endParaRPr kumimoji="0" lang="ja-JP" altLang="en-US" sz="2000" dirty="0">
                <a:solidFill>
                  <a:srgbClr val="FFFFFF"/>
                </a:solidFill>
                <a:latin typeface="Arial" pitchFamily="34" charset="0"/>
                <a:ea typeface="HGP創英角ｺﾞｼｯｸUB" pitchFamily="50" charset="-128"/>
                <a:cs typeface="Arial" pitchFamily="34" charset="0"/>
              </a:endParaRPr>
            </a:p>
          </p:txBody>
        </p:sp>
        <p:sp>
          <p:nvSpPr>
            <p:cNvPr id="102" name="角丸四角形 101"/>
            <p:cNvSpPr/>
            <p:nvPr/>
          </p:nvSpPr>
          <p:spPr bwMode="auto">
            <a:xfrm>
              <a:off x="5708428" y="5081914"/>
              <a:ext cx="381000" cy="505021"/>
            </a:xfrm>
            <a:prstGeom prst="roundRect">
              <a:avLst/>
            </a:prstGeom>
            <a:gradFill flip="none" rotWithShape="1">
              <a:gsLst>
                <a:gs pos="0">
                  <a:srgbClr val="92D050"/>
                </a:gs>
                <a:gs pos="62000">
                  <a:srgbClr val="008000">
                    <a:lumMod val="85000"/>
                    <a:lumOff val="15000"/>
                  </a:srgbClr>
                </a:gs>
                <a:gs pos="100000">
                  <a:srgbClr val="008000">
                    <a:lumMod val="35000"/>
                    <a:lumOff val="65000"/>
                  </a:srgbClr>
                </a:gs>
              </a:gsLst>
              <a:path path="circle">
                <a:fillToRect l="50000" t="50000" r="50000" b="50000"/>
              </a:path>
              <a:tileRect/>
            </a:gradFill>
            <a:ln>
              <a:solidFill>
                <a:srgbClr val="008000"/>
              </a:solid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vert"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en-US" altLang="ja-JP" sz="1400" dirty="0" smtClean="0">
                  <a:solidFill>
                    <a:srgbClr val="FFFFFF"/>
                  </a:solidFill>
                  <a:latin typeface="Arial" pitchFamily="34" charset="0"/>
                  <a:ea typeface="HGP創英角ｺﾞｼｯｸUB" pitchFamily="50" charset="-128"/>
                  <a:cs typeface="Arial" pitchFamily="34" charset="0"/>
                </a:rPr>
                <a:t>FW</a:t>
              </a:r>
              <a:endParaRPr kumimoji="0" lang="ja-JP" altLang="en-US" sz="1400" dirty="0">
                <a:solidFill>
                  <a:srgbClr val="FFFFFF"/>
                </a:solidFill>
                <a:latin typeface="Arial" pitchFamily="34" charset="0"/>
                <a:ea typeface="HGP創英角ｺﾞｼｯｸUB" pitchFamily="50" charset="-128"/>
                <a:cs typeface="Arial" pitchFamily="34" charset="0"/>
              </a:endParaRPr>
            </a:p>
          </p:txBody>
        </p:sp>
        <p:sp>
          <p:nvSpPr>
            <p:cNvPr id="17" name="テキスト ボックス 16"/>
            <p:cNvSpPr txBox="1"/>
            <p:nvPr/>
          </p:nvSpPr>
          <p:spPr>
            <a:xfrm>
              <a:off x="4166030" y="4572002"/>
              <a:ext cx="453970" cy="253916"/>
            </a:xfrm>
            <a:prstGeom prst="rect">
              <a:avLst/>
            </a:prstGeom>
            <a:noFill/>
          </p:spPr>
          <p:txBody>
            <a:bodyPr wrap="none" rtlCol="0">
              <a:spAutoFit/>
            </a:bodyPr>
            <a:lstStyle/>
            <a:p>
              <a:r>
                <a:rPr lang="ja-JP" altLang="en-US" sz="1050" dirty="0" smtClean="0">
                  <a:solidFill>
                    <a:srgbClr val="484848"/>
                  </a:solidFill>
                  <a:latin typeface="Arial" pitchFamily="34" charset="0"/>
                  <a:ea typeface="HGP創英角ｺﾞｼｯｸUB" pitchFamily="50" charset="-128"/>
                  <a:cs typeface="Arial" pitchFamily="34" charset="0"/>
                </a:rPr>
                <a:t>専用</a:t>
              </a:r>
              <a:endParaRPr lang="ja-JP" altLang="en-US" sz="1050" dirty="0">
                <a:solidFill>
                  <a:srgbClr val="484848"/>
                </a:solidFill>
                <a:latin typeface="Arial" pitchFamily="34" charset="0"/>
                <a:ea typeface="HGP創英角ｺﾞｼｯｸUB" pitchFamily="50" charset="-128"/>
                <a:cs typeface="Arial" pitchFamily="34" charset="0"/>
              </a:endParaRPr>
            </a:p>
          </p:txBody>
        </p:sp>
        <p:sp>
          <p:nvSpPr>
            <p:cNvPr id="18" name="テキスト ボックス 17"/>
            <p:cNvSpPr txBox="1"/>
            <p:nvPr/>
          </p:nvSpPr>
          <p:spPr>
            <a:xfrm>
              <a:off x="8244951" y="1296060"/>
              <a:ext cx="346249" cy="1523999"/>
            </a:xfrm>
            <a:prstGeom prst="rect">
              <a:avLst/>
            </a:prstGeom>
            <a:noFill/>
          </p:spPr>
          <p:txBody>
            <a:bodyPr vert="eaVert" wrap="square" rtlCol="0">
              <a:spAutoFit/>
            </a:bodyPr>
            <a:lstStyle/>
            <a:p>
              <a:pPr algn="ctr"/>
              <a:r>
                <a:rPr lang="ja-JP" altLang="en-US" sz="1050" dirty="0" smtClean="0">
                  <a:solidFill>
                    <a:srgbClr val="484848"/>
                  </a:solidFill>
                  <a:latin typeface="Arial" pitchFamily="34" charset="0"/>
                  <a:ea typeface="HGP創英角ｺﾞｼｯｸUB" pitchFamily="50" charset="-128"/>
                  <a:cs typeface="Arial" pitchFamily="34" charset="0"/>
                </a:rPr>
                <a:t>パブリック・クラウド</a:t>
              </a:r>
              <a:endParaRPr lang="ja-JP" altLang="en-US" sz="1050" dirty="0">
                <a:solidFill>
                  <a:srgbClr val="484848"/>
                </a:solidFill>
                <a:latin typeface="Arial" pitchFamily="34" charset="0"/>
                <a:ea typeface="HGP創英角ｺﾞｼｯｸUB" pitchFamily="50" charset="-128"/>
                <a:cs typeface="Arial" pitchFamily="34" charset="0"/>
              </a:endParaRPr>
            </a:p>
          </p:txBody>
        </p:sp>
        <p:sp>
          <p:nvSpPr>
            <p:cNvPr id="139" name="テキスト ボックス 138"/>
            <p:cNvSpPr txBox="1"/>
            <p:nvPr/>
          </p:nvSpPr>
          <p:spPr>
            <a:xfrm>
              <a:off x="8230908" y="2815785"/>
              <a:ext cx="346249" cy="1751946"/>
            </a:xfrm>
            <a:prstGeom prst="rect">
              <a:avLst/>
            </a:prstGeom>
            <a:noFill/>
          </p:spPr>
          <p:txBody>
            <a:bodyPr vert="eaVert" wrap="square" rtlCol="0">
              <a:spAutoFit/>
            </a:bodyPr>
            <a:lstStyle/>
            <a:p>
              <a:pPr algn="ctr"/>
              <a:r>
                <a:rPr lang="ja-JP" altLang="en-US" sz="1050" dirty="0" smtClean="0">
                  <a:solidFill>
                    <a:srgbClr val="484848"/>
                  </a:solidFill>
                  <a:latin typeface="Arial" pitchFamily="34" charset="0"/>
                  <a:ea typeface="HGP創英角ｺﾞｼｯｸUB" pitchFamily="50" charset="-128"/>
                  <a:cs typeface="Arial" pitchFamily="34" charset="0"/>
                </a:rPr>
                <a:t>プライベート・クラウド</a:t>
              </a:r>
              <a:endParaRPr lang="ja-JP" altLang="en-US" sz="1050" dirty="0">
                <a:solidFill>
                  <a:srgbClr val="484848"/>
                </a:solidFill>
                <a:latin typeface="Arial" pitchFamily="34" charset="0"/>
                <a:ea typeface="HGP創英角ｺﾞｼｯｸUB" pitchFamily="50" charset="-128"/>
                <a:cs typeface="Arial" pitchFamily="34" charset="0"/>
              </a:endParaRPr>
            </a:p>
          </p:txBody>
        </p:sp>
        <p:sp>
          <p:nvSpPr>
            <p:cNvPr id="140" name="テキスト ボックス 139"/>
            <p:cNvSpPr txBox="1"/>
            <p:nvPr/>
          </p:nvSpPr>
          <p:spPr>
            <a:xfrm>
              <a:off x="8102768" y="4507581"/>
              <a:ext cx="507831" cy="1652841"/>
            </a:xfrm>
            <a:prstGeom prst="rect">
              <a:avLst/>
            </a:prstGeom>
            <a:noFill/>
          </p:spPr>
          <p:txBody>
            <a:bodyPr vert="eaVert" wrap="square" rtlCol="0">
              <a:spAutoFit/>
            </a:bodyPr>
            <a:lstStyle/>
            <a:p>
              <a:pPr algn="ctr"/>
              <a:r>
                <a:rPr lang="ja-JP" altLang="en-US" sz="1050" dirty="0" smtClean="0">
                  <a:solidFill>
                    <a:srgbClr val="484848"/>
                  </a:solidFill>
                  <a:latin typeface="Arial" pitchFamily="34" charset="0"/>
                  <a:ea typeface="HGP創英角ｺﾞｼｯｸUB" pitchFamily="50" charset="-128"/>
                  <a:cs typeface="Arial" pitchFamily="34" charset="0"/>
                </a:rPr>
                <a:t>バーチャル</a:t>
              </a:r>
            </a:p>
            <a:p>
              <a:pPr algn="ctr"/>
              <a:r>
                <a:rPr lang="ja-JP" altLang="en-US" sz="1050" dirty="0" smtClean="0">
                  <a:solidFill>
                    <a:srgbClr val="484848"/>
                  </a:solidFill>
                  <a:latin typeface="Arial" pitchFamily="34" charset="0"/>
                  <a:ea typeface="HGP創英角ｺﾞｼｯｸUB" pitchFamily="50" charset="-128"/>
                  <a:cs typeface="Arial" pitchFamily="34" charset="0"/>
                </a:rPr>
                <a:t>プライベート・クラウド</a:t>
              </a:r>
              <a:endParaRPr lang="ja-JP" altLang="en-US" sz="1050" dirty="0">
                <a:solidFill>
                  <a:srgbClr val="484848"/>
                </a:solidFill>
                <a:latin typeface="Arial" pitchFamily="34" charset="0"/>
                <a:ea typeface="HGP創英角ｺﾞｼｯｸUB" pitchFamily="50" charset="-128"/>
                <a:cs typeface="Arial" pitchFamily="34" charset="0"/>
              </a:endParaRPr>
            </a:p>
          </p:txBody>
        </p:sp>
        <p:cxnSp>
          <p:nvCxnSpPr>
            <p:cNvPr id="143" name="直線コネクタ 142"/>
            <p:cNvCxnSpPr>
              <a:stCxn id="102" idx="3"/>
              <a:endCxn id="101" idx="1"/>
            </p:cNvCxnSpPr>
            <p:nvPr/>
          </p:nvCxnSpPr>
          <p:spPr bwMode="auto">
            <a:xfrm flipV="1">
              <a:off x="6089428" y="5334002"/>
              <a:ext cx="1074680" cy="423"/>
            </a:xfrm>
            <a:prstGeom prst="line">
              <a:avLst/>
            </a:prstGeom>
            <a:solidFill>
              <a:schemeClr val="bg1"/>
            </a:solidFill>
            <a:ln w="38100" cap="flat" cmpd="sng" algn="ctr">
              <a:solidFill>
                <a:srgbClr val="008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 name="直線コネクタ 173"/>
            <p:cNvCxnSpPr>
              <a:stCxn id="77" idx="3"/>
              <a:endCxn id="76" idx="1"/>
            </p:cNvCxnSpPr>
            <p:nvPr/>
          </p:nvCxnSpPr>
          <p:spPr bwMode="auto">
            <a:xfrm>
              <a:off x="6089428" y="2056139"/>
              <a:ext cx="1069428" cy="1263"/>
            </a:xfrm>
            <a:prstGeom prst="line">
              <a:avLst/>
            </a:prstGeom>
            <a:solidFill>
              <a:schemeClr val="bg1"/>
            </a:solidFill>
            <a:ln w="38100" cap="flat" cmpd="sng" algn="ctr">
              <a:solidFill>
                <a:srgbClr val="008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8" name="テキスト ボックス 137"/>
            <p:cNvSpPr txBox="1"/>
            <p:nvPr/>
          </p:nvSpPr>
          <p:spPr>
            <a:xfrm>
              <a:off x="4869007" y="4779160"/>
              <a:ext cx="500458" cy="276999"/>
            </a:xfrm>
            <a:prstGeom prst="rect">
              <a:avLst/>
            </a:prstGeom>
            <a:noFill/>
          </p:spPr>
          <p:txBody>
            <a:bodyPr wrap="none" rtlCol="0">
              <a:spAutoFit/>
            </a:bodyPr>
            <a:lstStyle/>
            <a:p>
              <a:r>
                <a:rPr lang="en-US" altLang="ja-JP" sz="1200" dirty="0" smtClean="0">
                  <a:solidFill>
                    <a:srgbClr val="C00000"/>
                  </a:solidFill>
                  <a:latin typeface="Arial" pitchFamily="34" charset="0"/>
                  <a:ea typeface="HGP創英角ｺﾞｼｯｸUB" pitchFamily="50" charset="-128"/>
                  <a:cs typeface="Arial" pitchFamily="34" charset="0"/>
                </a:rPr>
                <a:t>VPN</a:t>
              </a:r>
              <a:endParaRPr lang="ja-JP" altLang="en-US" sz="1200" dirty="0">
                <a:solidFill>
                  <a:srgbClr val="C00000"/>
                </a:solidFill>
                <a:latin typeface="Arial" pitchFamily="34" charset="0"/>
                <a:ea typeface="HGP創英角ｺﾞｼｯｸUB" pitchFamily="50" charset="-128"/>
                <a:cs typeface="Arial" pitchFamily="34" charset="0"/>
              </a:endParaRPr>
            </a:p>
          </p:txBody>
        </p:sp>
        <p:sp>
          <p:nvSpPr>
            <p:cNvPr id="141" name="角丸四角形吹き出し 140"/>
            <p:cNvSpPr/>
            <p:nvPr/>
          </p:nvSpPr>
          <p:spPr bwMode="auto">
            <a:xfrm>
              <a:off x="3387558" y="5966938"/>
              <a:ext cx="1874179" cy="429822"/>
            </a:xfrm>
            <a:prstGeom prst="wedgeRoundRectCallout">
              <a:avLst>
                <a:gd name="adj1" fmla="val 18983"/>
                <a:gd name="adj2" fmla="val -67099"/>
                <a:gd name="adj3" fmla="val 16667"/>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spcBef>
                  <a:spcPct val="20000"/>
                </a:spcBef>
              </a:pPr>
              <a:r>
                <a:rPr kumimoji="0" lang="en-US" altLang="ja-JP" sz="1000" dirty="0" smtClean="0">
                  <a:solidFill>
                    <a:srgbClr val="FFFFFF"/>
                  </a:solidFill>
                  <a:latin typeface="Arial" pitchFamily="34" charset="0"/>
                  <a:ea typeface="HGP創英角ｺﾞｼｯｸUB" pitchFamily="50" charset="-128"/>
                  <a:cs typeface="Arial" pitchFamily="34" charset="0"/>
                </a:rPr>
                <a:t>CIDR</a:t>
              </a:r>
              <a:r>
                <a:rPr kumimoji="0" lang="ja-JP" altLang="en-US" sz="1000" dirty="0" smtClean="0">
                  <a:solidFill>
                    <a:srgbClr val="FFFFFF"/>
                  </a:solidFill>
                  <a:latin typeface="Arial" pitchFamily="34" charset="0"/>
                  <a:ea typeface="HGP創英角ｺﾞｼｯｸUB" pitchFamily="50" charset="-128"/>
                  <a:cs typeface="Arial" pitchFamily="34" charset="0"/>
                </a:rPr>
                <a:t>ブロック／物理マシン</a:t>
              </a:r>
            </a:p>
            <a:p>
              <a:pPr>
                <a:spcBef>
                  <a:spcPct val="20000"/>
                </a:spcBef>
              </a:pPr>
              <a:r>
                <a:rPr kumimoji="0" lang="ja-JP" altLang="en-US" sz="1000" dirty="0" smtClean="0">
                  <a:solidFill>
                    <a:srgbClr val="FFFFFF"/>
                  </a:solidFill>
                  <a:latin typeface="Arial" pitchFamily="34" charset="0"/>
                  <a:ea typeface="HGP創英角ｺﾞｼｯｸUB" pitchFamily="50" charset="-128"/>
                  <a:cs typeface="Arial" pitchFamily="34" charset="0"/>
                </a:rPr>
                <a:t>従量課金／定額課金</a:t>
              </a:r>
            </a:p>
          </p:txBody>
        </p:sp>
        <p:sp>
          <p:nvSpPr>
            <p:cNvPr id="9" name="テキスト ボックス 8"/>
            <p:cNvSpPr txBox="1"/>
            <p:nvPr/>
          </p:nvSpPr>
          <p:spPr>
            <a:xfrm>
              <a:off x="3125508" y="2824018"/>
              <a:ext cx="1465466" cy="215444"/>
            </a:xfrm>
            <a:prstGeom prst="rect">
              <a:avLst/>
            </a:prstGeom>
            <a:noFill/>
          </p:spPr>
          <p:txBody>
            <a:bodyPr wrap="none" rtlCol="0">
              <a:spAutoFit/>
            </a:bodyPr>
            <a:lstStyle/>
            <a:p>
              <a:r>
                <a:rPr lang="ja-JP" altLang="en-US" sz="800" dirty="0" smtClean="0">
                  <a:solidFill>
                    <a:srgbClr val="484848"/>
                  </a:solidFill>
                  <a:latin typeface="Arial" pitchFamily="34" charset="0"/>
                  <a:ea typeface="HGP創英角ｺﾞｼｯｸUB" pitchFamily="50" charset="-128"/>
                  <a:cs typeface="Arial" pitchFamily="34" charset="0"/>
                </a:rPr>
                <a:t>プロバイダーのデータ・センター</a:t>
              </a:r>
              <a:endParaRPr lang="ja-JP" altLang="en-US" sz="800" dirty="0">
                <a:solidFill>
                  <a:srgbClr val="484848"/>
                </a:solidFill>
                <a:latin typeface="Arial" pitchFamily="34" charset="0"/>
                <a:ea typeface="HGP創英角ｺﾞｼｯｸUB" pitchFamily="50" charset="-128"/>
                <a:cs typeface="Arial" pitchFamily="34" charset="0"/>
              </a:endParaRPr>
            </a:p>
          </p:txBody>
        </p:sp>
        <p:sp>
          <p:nvSpPr>
            <p:cNvPr id="85" name="テキスト ボックス 84"/>
            <p:cNvSpPr txBox="1"/>
            <p:nvPr/>
          </p:nvSpPr>
          <p:spPr>
            <a:xfrm>
              <a:off x="3140033" y="4340775"/>
              <a:ext cx="1465466" cy="215444"/>
            </a:xfrm>
            <a:prstGeom prst="rect">
              <a:avLst/>
            </a:prstGeom>
            <a:noFill/>
          </p:spPr>
          <p:txBody>
            <a:bodyPr wrap="none" rtlCol="0">
              <a:spAutoFit/>
            </a:bodyPr>
            <a:lstStyle/>
            <a:p>
              <a:r>
                <a:rPr lang="ja-JP" altLang="en-US" sz="800" dirty="0" smtClean="0">
                  <a:solidFill>
                    <a:srgbClr val="484848"/>
                  </a:solidFill>
                  <a:latin typeface="Arial" pitchFamily="34" charset="0"/>
                  <a:ea typeface="HGP創英角ｺﾞｼｯｸUB" pitchFamily="50" charset="-128"/>
                  <a:cs typeface="Arial" pitchFamily="34" charset="0"/>
                </a:rPr>
                <a:t>プロバイダーのデータ・センター</a:t>
              </a:r>
              <a:endParaRPr lang="ja-JP" altLang="en-US" sz="800" dirty="0">
                <a:solidFill>
                  <a:srgbClr val="484848"/>
                </a:solidFill>
                <a:latin typeface="Arial" pitchFamily="34" charset="0"/>
                <a:ea typeface="HGP創英角ｺﾞｼｯｸUB" pitchFamily="50" charset="-128"/>
                <a:cs typeface="Arial" pitchFamily="34" charset="0"/>
              </a:endParaRPr>
            </a:p>
          </p:txBody>
        </p:sp>
        <p:sp>
          <p:nvSpPr>
            <p:cNvPr id="86" name="テキスト ボックス 85"/>
            <p:cNvSpPr txBox="1"/>
            <p:nvPr/>
          </p:nvSpPr>
          <p:spPr>
            <a:xfrm>
              <a:off x="6417308" y="6121533"/>
              <a:ext cx="1148070" cy="215444"/>
            </a:xfrm>
            <a:prstGeom prst="rect">
              <a:avLst/>
            </a:prstGeom>
            <a:noFill/>
          </p:spPr>
          <p:txBody>
            <a:bodyPr wrap="none" rtlCol="0">
              <a:spAutoFit/>
            </a:bodyPr>
            <a:lstStyle/>
            <a:p>
              <a:pPr algn="ctr"/>
              <a:r>
                <a:rPr lang="ja-JP" altLang="en-US" sz="800" dirty="0" smtClean="0">
                  <a:solidFill>
                    <a:srgbClr val="484848"/>
                  </a:solidFill>
                  <a:latin typeface="Arial" pitchFamily="34" charset="0"/>
                  <a:ea typeface="HGP創英角ｺﾞｼｯｸUB" pitchFamily="50" charset="-128"/>
                  <a:cs typeface="Arial" pitchFamily="34" charset="0"/>
                </a:rPr>
                <a:t>自社のデータ・センター</a:t>
              </a:r>
              <a:endParaRPr lang="ja-JP" altLang="en-US" sz="800" dirty="0">
                <a:solidFill>
                  <a:srgbClr val="484848"/>
                </a:solidFill>
                <a:latin typeface="Arial" pitchFamily="34" charset="0"/>
                <a:ea typeface="HGP創英角ｺﾞｼｯｸUB" pitchFamily="50" charset="-128"/>
                <a:cs typeface="Arial" pitchFamily="34" charset="0"/>
              </a:endParaRPr>
            </a:p>
          </p:txBody>
        </p:sp>
        <p:sp>
          <p:nvSpPr>
            <p:cNvPr id="88" name="テキスト ボックス 87"/>
            <p:cNvSpPr txBox="1"/>
            <p:nvPr/>
          </p:nvSpPr>
          <p:spPr>
            <a:xfrm>
              <a:off x="3232575" y="3408402"/>
              <a:ext cx="1462260" cy="461665"/>
            </a:xfrm>
            <a:prstGeom prst="rect">
              <a:avLst/>
            </a:prstGeom>
            <a:noFill/>
          </p:spPr>
          <p:txBody>
            <a:bodyPr wrap="none" rtlCol="0">
              <a:spAutoFit/>
            </a:bodyPr>
            <a:lstStyle/>
            <a:p>
              <a:pPr algn="ctr"/>
              <a:r>
                <a:rPr lang="ja-JP" altLang="en-US" dirty="0" smtClean="0">
                  <a:solidFill>
                    <a:srgbClr val="484848"/>
                  </a:solidFill>
                  <a:latin typeface="Arial" pitchFamily="34" charset="0"/>
                  <a:ea typeface="HGP創英角ｺﾞｼｯｸUB" pitchFamily="50" charset="-128"/>
                  <a:cs typeface="Arial" pitchFamily="34" charset="0"/>
                </a:rPr>
                <a:t>配置モデル</a:t>
              </a:r>
            </a:p>
            <a:p>
              <a:pPr algn="ctr"/>
              <a:r>
                <a:rPr lang="en-US" altLang="ja-JP" sz="1200" dirty="0" smtClean="0">
                  <a:solidFill>
                    <a:srgbClr val="484848"/>
                  </a:solidFill>
                  <a:latin typeface="Arial" pitchFamily="34" charset="0"/>
                  <a:ea typeface="HGP創英角ｺﾞｼｯｸUB" pitchFamily="50" charset="-128"/>
                  <a:cs typeface="Arial" pitchFamily="34" charset="0"/>
                </a:rPr>
                <a:t>Deployment Model</a:t>
              </a:r>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89" name="上矢印 88"/>
            <p:cNvSpPr/>
            <p:nvPr/>
          </p:nvSpPr>
          <p:spPr bwMode="auto">
            <a:xfrm rot="5400000">
              <a:off x="2517963" y="1769146"/>
              <a:ext cx="457200" cy="463926"/>
            </a:xfrm>
            <a:prstGeom prst="upArrow">
              <a:avLst/>
            </a:prstGeom>
            <a:solidFill>
              <a:srgbClr val="FF5050"/>
            </a:solidFill>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spcBef>
                  <a:spcPct val="20000"/>
                </a:spcBef>
              </a:pPr>
              <a:endParaRPr kumimoji="0" lang="ja-JP" altLang="en-US" sz="1200" smtClean="0">
                <a:solidFill>
                  <a:srgbClr val="484848"/>
                </a:solidFill>
                <a:latin typeface="Arial" pitchFamily="34" charset="0"/>
                <a:ea typeface="HGP創英角ｺﾞｼｯｸUB" pitchFamily="50" charset="-128"/>
                <a:cs typeface="Arial" pitchFamily="34" charset="0"/>
              </a:endParaRPr>
            </a:p>
          </p:txBody>
        </p:sp>
        <p:sp>
          <p:nvSpPr>
            <p:cNvPr id="92" name="テキスト ボックス 91"/>
            <p:cNvSpPr txBox="1"/>
            <p:nvPr/>
          </p:nvSpPr>
          <p:spPr>
            <a:xfrm>
              <a:off x="2929201" y="6488488"/>
              <a:ext cx="2916183" cy="215444"/>
            </a:xfrm>
            <a:prstGeom prst="rect">
              <a:avLst/>
            </a:prstGeom>
            <a:noFill/>
          </p:spPr>
          <p:txBody>
            <a:bodyPr wrap="none" rtlCol="0">
              <a:spAutoFit/>
            </a:bodyPr>
            <a:lstStyle/>
            <a:p>
              <a:r>
                <a:rPr lang="ja-JP" altLang="en-US" sz="800" b="1" u="sng" dirty="0" smtClean="0">
                  <a:solidFill>
                    <a:srgbClr val="C00000"/>
                  </a:solidFill>
                  <a:latin typeface="Arial" pitchFamily="34" charset="0"/>
                  <a:ea typeface="HGP創英角ｺﾞｼｯｸUB" pitchFamily="50" charset="-128"/>
                  <a:cs typeface="Arial" pitchFamily="34" charset="0"/>
                </a:rPr>
                <a:t>ハイブリッド・クラウド</a:t>
              </a:r>
              <a:r>
                <a:rPr lang="en-US" altLang="ja-JP" sz="800" dirty="0" smtClean="0">
                  <a:solidFill>
                    <a:srgbClr val="C00000"/>
                  </a:solidFill>
                  <a:latin typeface="Arial" pitchFamily="34" charset="0"/>
                  <a:ea typeface="HGP創英角ｺﾞｼｯｸUB" pitchFamily="50" charset="-128"/>
                  <a:cs typeface="Arial" pitchFamily="34" charset="0"/>
                </a:rPr>
                <a:t>: </a:t>
              </a:r>
              <a:r>
                <a:rPr lang="ja-JP" altLang="en-US" sz="800" dirty="0" smtClean="0">
                  <a:solidFill>
                    <a:srgbClr val="C00000"/>
                  </a:solidFill>
                  <a:latin typeface="Arial" pitchFamily="34" charset="0"/>
                  <a:ea typeface="HGP創英角ｺﾞｼｯｸUB" pitchFamily="50" charset="-128"/>
                  <a:cs typeface="Arial" pitchFamily="34" charset="0"/>
                </a:rPr>
                <a:t>パブリックとプライベートの組み合わせ利用</a:t>
              </a:r>
              <a:endParaRPr lang="ja-JP" altLang="en-US" sz="800" dirty="0">
                <a:solidFill>
                  <a:srgbClr val="C00000"/>
                </a:solidFill>
                <a:latin typeface="Arial" pitchFamily="34" charset="0"/>
                <a:ea typeface="HGP創英角ｺﾞｼｯｸUB" pitchFamily="50" charset="-128"/>
                <a:cs typeface="Arial" pitchFamily="34" charset="0"/>
              </a:endParaRPr>
            </a:p>
          </p:txBody>
        </p:sp>
      </p:grpSp>
    </p:spTree>
    <p:extLst>
      <p:ext uri="{BB962C8B-B14F-4D97-AF65-F5344CB8AC3E}">
        <p14:creationId xmlns:p14="http://schemas.microsoft.com/office/powerpoint/2010/main" val="2446834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en-US" altLang="ja-JP" sz="2400" dirty="0" smtClean="0">
                <a:solidFill>
                  <a:srgbClr val="FFFFFF"/>
                </a:solidFill>
                <a:effectLst/>
                <a:latin typeface="Arial"/>
                <a:ea typeface="HGP創英角ｺﾞｼｯｸUB" pitchFamily="50" charset="-128"/>
                <a:cs typeface="Arial"/>
              </a:rPr>
              <a:t>Infrastructure as a Code</a:t>
            </a:r>
            <a:endParaRPr lang="en-US" altLang="ja-JP" sz="2400" dirty="0">
              <a:solidFill>
                <a:srgbClr val="FFFFFF"/>
              </a:solidFill>
              <a:effectLst/>
              <a:latin typeface="Arial"/>
              <a:ea typeface="HGP創英角ｺﾞｼｯｸUB" pitchFamily="50" charset="-128"/>
              <a:cs typeface="Arial"/>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376651595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角丸四角形 57"/>
          <p:cNvSpPr/>
          <p:nvPr/>
        </p:nvSpPr>
        <p:spPr bwMode="auto">
          <a:xfrm>
            <a:off x="457200" y="914400"/>
            <a:ext cx="8223250" cy="4419600"/>
          </a:xfrm>
          <a:prstGeom prst="roundRect">
            <a:avLst>
              <a:gd name="adj" fmla="val 0"/>
            </a:avLst>
          </a:prstGeom>
          <a:solidFill>
            <a:srgbClr val="FFFBD2"/>
          </a:solidFill>
          <a:ln w="5715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8" name="正方形/長方形 37"/>
          <p:cNvSpPr/>
          <p:nvPr/>
        </p:nvSpPr>
        <p:spPr bwMode="auto">
          <a:xfrm>
            <a:off x="6248400" y="3300730"/>
            <a:ext cx="2133600" cy="692151"/>
          </a:xfrm>
          <a:prstGeom prst="rect">
            <a:avLst/>
          </a:prstGeom>
          <a:solidFill>
            <a:srgbClr val="FF6666"/>
          </a:solidFill>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9" name="正方形/長方形 38"/>
          <p:cNvSpPr/>
          <p:nvPr/>
        </p:nvSpPr>
        <p:spPr bwMode="auto">
          <a:xfrm>
            <a:off x="6248400" y="4413249"/>
            <a:ext cx="2133600" cy="692151"/>
          </a:xfrm>
          <a:prstGeom prst="rect">
            <a:avLst/>
          </a:prstGeom>
          <a:solidFill>
            <a:srgbClr val="FF6666"/>
          </a:solidFill>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7" name="正方形/長方形 36"/>
          <p:cNvSpPr/>
          <p:nvPr/>
        </p:nvSpPr>
        <p:spPr bwMode="auto">
          <a:xfrm>
            <a:off x="6248400" y="2260599"/>
            <a:ext cx="2133600" cy="692151"/>
          </a:xfrm>
          <a:prstGeom prst="rect">
            <a:avLst/>
          </a:prstGeom>
          <a:solidFill>
            <a:srgbClr val="FF6666"/>
          </a:solidFill>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 name="角丸四角形 19"/>
          <p:cNvSpPr/>
          <p:nvPr/>
        </p:nvSpPr>
        <p:spPr bwMode="auto">
          <a:xfrm>
            <a:off x="914400" y="3048001"/>
            <a:ext cx="1371600" cy="990599"/>
          </a:xfrm>
          <a:prstGeom prst="roundRect">
            <a:avLst>
              <a:gd name="adj" fmla="val 0"/>
            </a:avLst>
          </a:prstGeom>
          <a:solidFill>
            <a:schemeClr val="accent5">
              <a:lumMod val="20000"/>
              <a:lumOff val="80000"/>
            </a:schemeClr>
          </a:solidFill>
          <a:ln>
            <a:solidFill>
              <a:srgbClr val="FFFFFF"/>
            </a:solid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21" name="角丸四角形 20"/>
          <p:cNvSpPr/>
          <p:nvPr/>
        </p:nvSpPr>
        <p:spPr bwMode="auto">
          <a:xfrm>
            <a:off x="914400" y="1981201"/>
            <a:ext cx="1371600" cy="990599"/>
          </a:xfrm>
          <a:prstGeom prst="roundRect">
            <a:avLst>
              <a:gd name="adj" fmla="val 0"/>
            </a:avLst>
          </a:prstGeom>
          <a:solidFill>
            <a:schemeClr val="accent5">
              <a:lumMod val="20000"/>
              <a:lumOff val="80000"/>
            </a:schemeClr>
          </a:solidFill>
          <a:ln>
            <a:solidFill>
              <a:srgbClr val="FFFFFF"/>
            </a:solid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 name="角丸四角形 21"/>
          <p:cNvSpPr/>
          <p:nvPr/>
        </p:nvSpPr>
        <p:spPr bwMode="auto">
          <a:xfrm>
            <a:off x="914400" y="4114801"/>
            <a:ext cx="1371600" cy="990599"/>
          </a:xfrm>
          <a:prstGeom prst="roundRect">
            <a:avLst>
              <a:gd name="adj" fmla="val 0"/>
            </a:avLst>
          </a:prstGeom>
          <a:solidFill>
            <a:schemeClr val="accent5">
              <a:lumMod val="20000"/>
              <a:lumOff val="80000"/>
            </a:schemeClr>
          </a:solidFill>
          <a:ln>
            <a:solidFill>
              <a:srgbClr val="FFFFFF"/>
            </a:solid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2" name="タイトル 1"/>
          <p:cNvSpPr>
            <a:spLocks noGrp="1"/>
          </p:cNvSpPr>
          <p:nvPr>
            <p:ph type="title"/>
          </p:nvPr>
        </p:nvSpPr>
        <p:spPr/>
        <p:txBody>
          <a:bodyPr/>
          <a:lstStyle/>
          <a:p>
            <a:r>
              <a:rPr kumimoji="1" lang="en-US" altLang="ja-JP" dirty="0" smtClean="0"/>
              <a:t>Infrastructure as a Code</a:t>
            </a:r>
            <a:endParaRPr kumimoji="1" lang="ja-JP" altLang="en-US" dirty="0"/>
          </a:p>
        </p:txBody>
      </p:sp>
      <p:pic>
        <p:nvPicPr>
          <p:cNvPr id="5" name="図 4"/>
          <p:cNvPicPr>
            <a:picLocks noChangeAspect="1"/>
          </p:cNvPicPr>
          <p:nvPr/>
        </p:nvPicPr>
        <p:blipFill>
          <a:blip r:embed="rId2"/>
          <a:stretch>
            <a:fillRect/>
          </a:stretch>
        </p:blipFill>
        <p:spPr>
          <a:xfrm>
            <a:off x="2864304" y="1981201"/>
            <a:ext cx="2955018" cy="3124199"/>
          </a:xfrm>
          <a:prstGeom prst="rect">
            <a:avLst/>
          </a:prstGeom>
          <a:ln>
            <a:noFill/>
          </a:ln>
          <a:effectLst>
            <a:outerShdw blurRad="292100" dist="139700" dir="2700000" algn="tl" rotWithShape="0">
              <a:srgbClr val="333333">
                <a:alpha val="65000"/>
              </a:srgbClr>
            </a:outerShdw>
          </a:effectLst>
        </p:spPr>
      </p:pic>
      <p:pic>
        <p:nvPicPr>
          <p:cNvPr id="6" name="Picture 13" descr="Traditional-Server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060" y="2089150"/>
            <a:ext cx="533400" cy="533400"/>
          </a:xfrm>
          <a:prstGeom prst="rect">
            <a:avLst/>
          </a:prstGeom>
        </p:spPr>
      </p:pic>
      <p:pic>
        <p:nvPicPr>
          <p:cNvPr id="7" name="Picture 8" descr="Generic-Databas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0200" y="2114550"/>
            <a:ext cx="533400" cy="533400"/>
          </a:xfrm>
          <a:prstGeom prst="rect">
            <a:avLst/>
          </a:prstGeom>
        </p:spPr>
      </p:pic>
      <p:pic>
        <p:nvPicPr>
          <p:cNvPr id="10" name="Picture 13" descr="Traditional-Server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060" y="3117850"/>
            <a:ext cx="533400" cy="533400"/>
          </a:xfrm>
          <a:prstGeom prst="rect">
            <a:avLst/>
          </a:prstGeom>
        </p:spPr>
      </p:pic>
      <p:pic>
        <p:nvPicPr>
          <p:cNvPr id="11" name="Picture 8" descr="Generic-Databas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0200" y="3143250"/>
            <a:ext cx="533400" cy="533400"/>
          </a:xfrm>
          <a:prstGeom prst="rect">
            <a:avLst/>
          </a:prstGeom>
        </p:spPr>
      </p:pic>
      <p:pic>
        <p:nvPicPr>
          <p:cNvPr id="13" name="Picture 13" descr="Traditional-Server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060" y="4234182"/>
            <a:ext cx="533400" cy="533400"/>
          </a:xfrm>
          <a:prstGeom prst="rect">
            <a:avLst/>
          </a:prstGeom>
        </p:spPr>
      </p:pic>
      <p:pic>
        <p:nvPicPr>
          <p:cNvPr id="14" name="Picture 8" descr="Generic-Databas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0200" y="4259582"/>
            <a:ext cx="533400" cy="533400"/>
          </a:xfrm>
          <a:prstGeom prst="rect">
            <a:avLst/>
          </a:prstGeom>
        </p:spPr>
      </p:pic>
      <p:pic>
        <p:nvPicPr>
          <p:cNvPr id="16" name="Picture 13" descr="Traditional-Server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2038350"/>
            <a:ext cx="533400" cy="533400"/>
          </a:xfrm>
          <a:prstGeom prst="rect">
            <a:avLst/>
          </a:prstGeom>
        </p:spPr>
      </p:pic>
      <p:pic>
        <p:nvPicPr>
          <p:cNvPr id="17" name="Picture 8" descr="Generic-Databas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3067050"/>
            <a:ext cx="533400" cy="533400"/>
          </a:xfrm>
          <a:prstGeom prst="rect">
            <a:avLst/>
          </a:prstGeom>
        </p:spPr>
      </p:pic>
      <p:pic>
        <p:nvPicPr>
          <p:cNvPr id="18" name="Picture 13" descr="Traditional-Server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2510" y="4152901"/>
            <a:ext cx="533400" cy="533400"/>
          </a:xfrm>
          <a:prstGeom prst="rect">
            <a:avLst/>
          </a:prstGeom>
        </p:spPr>
      </p:pic>
      <p:pic>
        <p:nvPicPr>
          <p:cNvPr id="19" name="Picture 8" descr="Generic-Databas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7650" y="4152901"/>
            <a:ext cx="533400" cy="533400"/>
          </a:xfrm>
          <a:prstGeom prst="rect">
            <a:avLst/>
          </a:prstGeom>
        </p:spPr>
      </p:pic>
      <p:pic>
        <p:nvPicPr>
          <p:cNvPr id="9" name="Picture 3" descr="AWS-Management-Consol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71600" y="2419350"/>
            <a:ext cx="533400" cy="533400"/>
          </a:xfrm>
          <a:prstGeom prst="rect">
            <a:avLst/>
          </a:prstGeom>
        </p:spPr>
      </p:pic>
      <p:pic>
        <p:nvPicPr>
          <p:cNvPr id="12" name="Picture 3" descr="AWS-Management-Consol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71600" y="3459481"/>
            <a:ext cx="533400" cy="533400"/>
          </a:xfrm>
          <a:prstGeom prst="rect">
            <a:avLst/>
          </a:prstGeom>
        </p:spPr>
      </p:pic>
      <p:pic>
        <p:nvPicPr>
          <p:cNvPr id="15" name="Picture 3" descr="AWS-Management-Consol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71600" y="4533901"/>
            <a:ext cx="533400" cy="533400"/>
          </a:xfrm>
          <a:prstGeom prst="rect">
            <a:avLst/>
          </a:prstGeom>
        </p:spPr>
      </p:pic>
      <p:sp>
        <p:nvSpPr>
          <p:cNvPr id="25" name="ホームベース 24"/>
          <p:cNvSpPr/>
          <p:nvPr/>
        </p:nvSpPr>
        <p:spPr bwMode="auto">
          <a:xfrm flipH="1">
            <a:off x="5730806" y="3048000"/>
            <a:ext cx="2438400" cy="590129"/>
          </a:xfrm>
          <a:prstGeom prst="homePlate">
            <a:avLst/>
          </a:prstGeom>
          <a:solidFill>
            <a:srgbClr val="0000FF"/>
          </a:solidFill>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26" name="ホームベース 25"/>
          <p:cNvSpPr/>
          <p:nvPr/>
        </p:nvSpPr>
        <p:spPr bwMode="auto">
          <a:xfrm flipH="1">
            <a:off x="5715000" y="4114800"/>
            <a:ext cx="2438400" cy="590129"/>
          </a:xfrm>
          <a:prstGeom prst="homePlate">
            <a:avLst/>
          </a:prstGeom>
          <a:solidFill>
            <a:srgbClr val="0000FF"/>
          </a:solidFill>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27" name="ホームベース 26"/>
          <p:cNvSpPr/>
          <p:nvPr/>
        </p:nvSpPr>
        <p:spPr bwMode="auto">
          <a:xfrm flipH="1">
            <a:off x="5715000" y="1981621"/>
            <a:ext cx="2438400" cy="590129"/>
          </a:xfrm>
          <a:prstGeom prst="homePlate">
            <a:avLst/>
          </a:prstGeom>
          <a:solidFill>
            <a:srgbClr val="0000FF"/>
          </a:solidFill>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nvGrpSpPr>
          <p:cNvPr id="28" name="図形グループ 27"/>
          <p:cNvGrpSpPr/>
          <p:nvPr/>
        </p:nvGrpSpPr>
        <p:grpSpPr>
          <a:xfrm>
            <a:off x="7543800" y="3317088"/>
            <a:ext cx="713922" cy="411481"/>
            <a:chOff x="2895600" y="4800600"/>
            <a:chExt cx="1499094" cy="762000"/>
          </a:xfrm>
        </p:grpSpPr>
        <p:pic>
          <p:nvPicPr>
            <p:cNvPr id="34" name="図 33" descr="hdd.jpg"/>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95600" y="4800600"/>
              <a:ext cx="889494" cy="762000"/>
            </a:xfrm>
            <a:prstGeom prst="rect">
              <a:avLst/>
            </a:prstGeom>
          </p:spPr>
        </p:pic>
        <p:pic>
          <p:nvPicPr>
            <p:cNvPr id="35" name="図 34" descr="hdd.jpg"/>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200400" y="4800600"/>
              <a:ext cx="889494" cy="762000"/>
            </a:xfrm>
            <a:prstGeom prst="rect">
              <a:avLst/>
            </a:prstGeom>
          </p:spPr>
        </p:pic>
        <p:pic>
          <p:nvPicPr>
            <p:cNvPr id="36" name="図 35" descr="hdd.jpg"/>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505200" y="4800600"/>
              <a:ext cx="889494" cy="762000"/>
            </a:xfrm>
            <a:prstGeom prst="rect">
              <a:avLst/>
            </a:prstGeom>
          </p:spPr>
        </p:pic>
      </p:grpSp>
      <p:pic>
        <p:nvPicPr>
          <p:cNvPr id="29" name="図 28"/>
          <p:cNvPicPr>
            <a:picLocks noChangeAspect="1"/>
          </p:cNvPicPr>
          <p:nvPr/>
        </p:nvPicPr>
        <p:blipFill>
          <a:blip r:embed="rId7">
            <a:clrChange>
              <a:clrFrom>
                <a:srgbClr val="FFFFFF"/>
              </a:clrFrom>
              <a:clrTo>
                <a:srgbClr val="FFFFFF">
                  <a:alpha val="0"/>
                </a:srgbClr>
              </a:clrTo>
            </a:clrChange>
          </a:blip>
          <a:stretch>
            <a:fillRect/>
          </a:stretch>
        </p:blipFill>
        <p:spPr>
          <a:xfrm>
            <a:off x="7656511" y="4267199"/>
            <a:ext cx="601211" cy="528925"/>
          </a:xfrm>
          <a:prstGeom prst="rect">
            <a:avLst/>
          </a:prstGeom>
        </p:spPr>
      </p:pic>
      <p:pic>
        <p:nvPicPr>
          <p:cNvPr id="33" name="図 32"/>
          <p:cNvPicPr>
            <a:picLocks noChangeAspect="1"/>
          </p:cNvPicPr>
          <p:nvPr/>
        </p:nvPicPr>
        <p:blipFill>
          <a:blip r:embed="rId8">
            <a:clrChange>
              <a:clrFrom>
                <a:srgbClr val="FEFEFE"/>
              </a:clrFrom>
              <a:clrTo>
                <a:srgbClr val="FEFEFE">
                  <a:alpha val="0"/>
                </a:srgbClr>
              </a:clrTo>
            </a:clrChange>
          </a:blip>
          <a:stretch>
            <a:fillRect/>
          </a:stretch>
        </p:blipFill>
        <p:spPr>
          <a:xfrm>
            <a:off x="7595776" y="2303274"/>
            <a:ext cx="632198" cy="554227"/>
          </a:xfrm>
          <a:prstGeom prst="rect">
            <a:avLst/>
          </a:prstGeom>
        </p:spPr>
      </p:pic>
      <p:sp>
        <p:nvSpPr>
          <p:cNvPr id="40" name="テキスト ボックス 39"/>
          <p:cNvSpPr txBox="1"/>
          <p:nvPr/>
        </p:nvSpPr>
        <p:spPr>
          <a:xfrm>
            <a:off x="6136832" y="2133600"/>
            <a:ext cx="1261884" cy="307777"/>
          </a:xfrm>
          <a:prstGeom prst="rect">
            <a:avLst/>
          </a:prstGeom>
          <a:noFill/>
        </p:spPr>
        <p:txBody>
          <a:bodyPr wrap="none" rtlCol="0">
            <a:spAutoFit/>
          </a:bodyPr>
          <a:lstStyle/>
          <a:p>
            <a:r>
              <a:rPr lang="ja-JP" altLang="en-US" sz="1400" dirty="0" smtClean="0">
                <a:solidFill>
                  <a:srgbClr val="FFFFFF"/>
                </a:solidFill>
                <a:latin typeface="ＤＦＰ太丸ゴシック体"/>
                <a:ea typeface="ＤＦＰ太丸ゴシック体"/>
                <a:cs typeface="ＤＦＰ太丸ゴシック体"/>
              </a:rPr>
              <a:t>仮想サーバー</a:t>
            </a:r>
            <a:endParaRPr kumimoji="1" lang="ja-JP" altLang="en-US" sz="1400" dirty="0">
              <a:solidFill>
                <a:srgbClr val="FFFFFF"/>
              </a:solidFill>
              <a:latin typeface="ＤＦＰ太丸ゴシック体"/>
              <a:ea typeface="ＤＦＰ太丸ゴシック体"/>
              <a:cs typeface="ＤＦＰ太丸ゴシック体"/>
            </a:endParaRPr>
          </a:p>
        </p:txBody>
      </p:sp>
      <p:sp>
        <p:nvSpPr>
          <p:cNvPr id="41" name="テキスト ボックス 40"/>
          <p:cNvSpPr txBox="1"/>
          <p:nvPr/>
        </p:nvSpPr>
        <p:spPr>
          <a:xfrm>
            <a:off x="6324600" y="2590800"/>
            <a:ext cx="1261884" cy="307777"/>
          </a:xfrm>
          <a:prstGeom prst="rect">
            <a:avLst/>
          </a:prstGeom>
          <a:noFill/>
        </p:spPr>
        <p:txBody>
          <a:bodyPr wrap="none" rtlCol="0">
            <a:spAutoFit/>
          </a:bodyPr>
          <a:lstStyle/>
          <a:p>
            <a:r>
              <a:rPr lang="ja-JP" altLang="en-US" sz="1400" dirty="0" smtClean="0">
                <a:solidFill>
                  <a:schemeClr val="bg1"/>
                </a:solidFill>
                <a:effectLst/>
                <a:latin typeface="ＤＦＰ太丸ゴシック体"/>
                <a:ea typeface="ＤＦＰ太丸ゴシック体"/>
                <a:cs typeface="ＤＦＰ太丸ゴシック体"/>
              </a:rPr>
              <a:t>物理サーバー</a:t>
            </a:r>
            <a:endParaRPr kumimoji="1" lang="ja-JP" altLang="en-US" sz="1400" dirty="0">
              <a:solidFill>
                <a:schemeClr val="bg1"/>
              </a:solidFill>
              <a:effectLst/>
              <a:latin typeface="ＤＦＰ太丸ゴシック体"/>
              <a:ea typeface="ＤＦＰ太丸ゴシック体"/>
              <a:cs typeface="ＤＦＰ太丸ゴシック体"/>
            </a:endParaRPr>
          </a:p>
        </p:txBody>
      </p:sp>
      <p:sp>
        <p:nvSpPr>
          <p:cNvPr id="42" name="テキスト ボックス 41"/>
          <p:cNvSpPr txBox="1"/>
          <p:nvPr/>
        </p:nvSpPr>
        <p:spPr>
          <a:xfrm>
            <a:off x="6136832" y="3207428"/>
            <a:ext cx="1441420" cy="307777"/>
          </a:xfrm>
          <a:prstGeom prst="rect">
            <a:avLst/>
          </a:prstGeom>
          <a:noFill/>
        </p:spPr>
        <p:txBody>
          <a:bodyPr wrap="none" rtlCol="0">
            <a:spAutoFit/>
          </a:bodyPr>
          <a:lstStyle/>
          <a:p>
            <a:r>
              <a:rPr lang="ja-JP" altLang="en-US" sz="1400" dirty="0" smtClean="0">
                <a:solidFill>
                  <a:srgbClr val="FFFFFF"/>
                </a:solidFill>
                <a:latin typeface="ＤＦＰ太丸ゴシック体"/>
                <a:ea typeface="ＤＦＰ太丸ゴシック体"/>
                <a:cs typeface="ＤＦＰ太丸ゴシック体"/>
              </a:rPr>
              <a:t>仮想ストレージ</a:t>
            </a:r>
            <a:endParaRPr kumimoji="1" lang="ja-JP" altLang="en-US" sz="1400" dirty="0">
              <a:solidFill>
                <a:srgbClr val="FFFFFF"/>
              </a:solidFill>
              <a:latin typeface="ＤＦＰ太丸ゴシック体"/>
              <a:ea typeface="ＤＦＰ太丸ゴシック体"/>
              <a:cs typeface="ＤＦＰ太丸ゴシック体"/>
            </a:endParaRPr>
          </a:p>
        </p:txBody>
      </p:sp>
      <p:sp>
        <p:nvSpPr>
          <p:cNvPr id="43" name="テキスト ボックス 42"/>
          <p:cNvSpPr txBox="1"/>
          <p:nvPr/>
        </p:nvSpPr>
        <p:spPr>
          <a:xfrm>
            <a:off x="6324600" y="3629504"/>
            <a:ext cx="1441420" cy="307777"/>
          </a:xfrm>
          <a:prstGeom prst="rect">
            <a:avLst/>
          </a:prstGeom>
          <a:noFill/>
        </p:spPr>
        <p:txBody>
          <a:bodyPr wrap="none" rtlCol="0">
            <a:spAutoFit/>
          </a:bodyPr>
          <a:lstStyle>
            <a:defPPr>
              <a:defRPr lang="en-US"/>
            </a:defPPr>
            <a:lvl1pPr>
              <a:defRPr sz="1400">
                <a:solidFill>
                  <a:schemeClr val="bg1"/>
                </a:solidFill>
                <a:effectLst>
                  <a:glow rad="228600">
                    <a:schemeClr val="accent2">
                      <a:satMod val="175000"/>
                      <a:alpha val="40000"/>
                    </a:schemeClr>
                  </a:glow>
                </a:effectLst>
                <a:latin typeface="ＤＦＰ太丸ゴシック体"/>
                <a:ea typeface="ＤＦＰ太丸ゴシック体"/>
                <a:cs typeface="ＤＦＰ太丸ゴシック体"/>
              </a:defRPr>
            </a:lvl1pPr>
          </a:lstStyle>
          <a:p>
            <a:r>
              <a:rPr lang="ja-JP" altLang="en-US" dirty="0">
                <a:effectLst/>
              </a:rPr>
              <a:t>物理ストレージ</a:t>
            </a:r>
          </a:p>
        </p:txBody>
      </p:sp>
      <p:sp>
        <p:nvSpPr>
          <p:cNvPr id="44" name="テキスト ボックス 43"/>
          <p:cNvSpPr txBox="1"/>
          <p:nvPr/>
        </p:nvSpPr>
        <p:spPr>
          <a:xfrm>
            <a:off x="6136832" y="4270176"/>
            <a:ext cx="1620957" cy="307777"/>
          </a:xfrm>
          <a:prstGeom prst="rect">
            <a:avLst/>
          </a:prstGeom>
          <a:noFill/>
        </p:spPr>
        <p:txBody>
          <a:bodyPr wrap="none" rtlCol="0">
            <a:spAutoFit/>
          </a:bodyPr>
          <a:lstStyle/>
          <a:p>
            <a:r>
              <a:rPr lang="ja-JP" altLang="en-US" sz="1400" dirty="0" smtClean="0">
                <a:solidFill>
                  <a:srgbClr val="FFFFFF"/>
                </a:solidFill>
                <a:latin typeface="ＤＦＰ太丸ゴシック体"/>
                <a:ea typeface="ＤＦＰ太丸ゴシック体"/>
                <a:cs typeface="ＤＦＰ太丸ゴシック体"/>
              </a:rPr>
              <a:t>仮想ネットワーク</a:t>
            </a:r>
            <a:endParaRPr kumimoji="1" lang="ja-JP" altLang="en-US" sz="1400" dirty="0">
              <a:solidFill>
                <a:srgbClr val="FFFFFF"/>
              </a:solidFill>
              <a:latin typeface="ＤＦＰ太丸ゴシック体"/>
              <a:ea typeface="ＤＦＰ太丸ゴシック体"/>
              <a:cs typeface="ＤＦＰ太丸ゴシック体"/>
            </a:endParaRPr>
          </a:p>
        </p:txBody>
      </p:sp>
      <p:sp>
        <p:nvSpPr>
          <p:cNvPr id="45" name="テキスト ボックス 44"/>
          <p:cNvSpPr txBox="1"/>
          <p:nvPr/>
        </p:nvSpPr>
        <p:spPr>
          <a:xfrm>
            <a:off x="6324600" y="4727374"/>
            <a:ext cx="1620957" cy="307777"/>
          </a:xfrm>
          <a:prstGeom prst="rect">
            <a:avLst/>
          </a:prstGeom>
          <a:noFill/>
        </p:spPr>
        <p:txBody>
          <a:bodyPr wrap="none" rtlCol="0">
            <a:spAutoFit/>
          </a:bodyPr>
          <a:lstStyle>
            <a:defPPr>
              <a:defRPr lang="en-US"/>
            </a:defPPr>
            <a:lvl1pPr>
              <a:defRPr sz="1400">
                <a:solidFill>
                  <a:schemeClr val="bg1"/>
                </a:solidFill>
                <a:effectLst>
                  <a:glow rad="228600">
                    <a:schemeClr val="accent2">
                      <a:satMod val="175000"/>
                      <a:alpha val="40000"/>
                    </a:schemeClr>
                  </a:glow>
                </a:effectLst>
                <a:latin typeface="ＤＦＰ太丸ゴシック体"/>
                <a:ea typeface="ＤＦＰ太丸ゴシック体"/>
                <a:cs typeface="ＤＦＰ太丸ゴシック体"/>
              </a:defRPr>
            </a:lvl1pPr>
          </a:lstStyle>
          <a:p>
            <a:r>
              <a:rPr lang="ja-JP" altLang="en-US" dirty="0">
                <a:effectLst/>
              </a:rPr>
              <a:t>物理ネットワーク</a:t>
            </a:r>
          </a:p>
        </p:txBody>
      </p:sp>
      <p:cxnSp>
        <p:nvCxnSpPr>
          <p:cNvPr id="47" name="カギ線コネクタ 46"/>
          <p:cNvCxnSpPr>
            <a:stCxn id="5" idx="1"/>
            <a:endCxn id="21" idx="3"/>
          </p:cNvCxnSpPr>
          <p:nvPr/>
        </p:nvCxnSpPr>
        <p:spPr bwMode="auto">
          <a:xfrm rot="10800000">
            <a:off x="2286000" y="2476501"/>
            <a:ext cx="578304" cy="1066800"/>
          </a:xfrm>
          <a:prstGeom prst="bentConnector3">
            <a:avLst/>
          </a:prstGeom>
          <a:solidFill>
            <a:schemeClr val="bg1"/>
          </a:solidFill>
          <a:ln w="57150" cap="flat" cmpd="sng" algn="ctr">
            <a:solidFill>
              <a:srgbClr val="FF66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カギ線コネクタ 47"/>
          <p:cNvCxnSpPr>
            <a:stCxn id="5" idx="1"/>
            <a:endCxn id="20" idx="3"/>
          </p:cNvCxnSpPr>
          <p:nvPr/>
        </p:nvCxnSpPr>
        <p:spPr bwMode="auto">
          <a:xfrm rot="10800000">
            <a:off x="2286000" y="3543301"/>
            <a:ext cx="578304" cy="12700"/>
          </a:xfrm>
          <a:prstGeom prst="bentConnector3">
            <a:avLst/>
          </a:prstGeom>
          <a:solidFill>
            <a:schemeClr val="bg1"/>
          </a:solidFill>
          <a:ln w="57150" cap="flat" cmpd="sng" algn="ctr">
            <a:solidFill>
              <a:srgbClr val="FF66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カギ線コネクタ 50"/>
          <p:cNvCxnSpPr>
            <a:stCxn id="5" idx="1"/>
            <a:endCxn id="22" idx="3"/>
          </p:cNvCxnSpPr>
          <p:nvPr/>
        </p:nvCxnSpPr>
        <p:spPr bwMode="auto">
          <a:xfrm rot="10800000" flipV="1">
            <a:off x="2286000" y="3543301"/>
            <a:ext cx="578304" cy="1066800"/>
          </a:xfrm>
          <a:prstGeom prst="bentConnector3">
            <a:avLst/>
          </a:prstGeom>
          <a:solidFill>
            <a:schemeClr val="bg1"/>
          </a:solidFill>
          <a:ln w="57150" cap="flat" cmpd="sng" algn="ctr">
            <a:solidFill>
              <a:srgbClr val="FF66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4" name="テキスト ボックス 53"/>
          <p:cNvSpPr txBox="1"/>
          <p:nvPr/>
        </p:nvSpPr>
        <p:spPr>
          <a:xfrm>
            <a:off x="738426" y="1628001"/>
            <a:ext cx="1723549" cy="276999"/>
          </a:xfrm>
          <a:prstGeom prst="rect">
            <a:avLst/>
          </a:prstGeom>
          <a:noFill/>
        </p:spPr>
        <p:txBody>
          <a:bodyPr wrap="none" rtlCol="0">
            <a:spAutoFit/>
          </a:bodyPr>
          <a:lstStyle/>
          <a:p>
            <a:pPr algn="ctr"/>
            <a:r>
              <a:rPr lang="ja-JP" altLang="en-US" sz="1200" dirty="0" smtClean="0">
                <a:solidFill>
                  <a:srgbClr val="FF6600"/>
                </a:solidFill>
                <a:latin typeface="ＤＦＰ太丸ゴシック体"/>
                <a:ea typeface="ＤＦＰ太丸ゴシック体"/>
                <a:cs typeface="ＤＦＰ太丸ゴシック体"/>
              </a:rPr>
              <a:t>使用する</a:t>
            </a:r>
            <a:r>
              <a:rPr kumimoji="1" lang="ja-JP" altLang="en-US" sz="1200" dirty="0" smtClean="0">
                <a:solidFill>
                  <a:srgbClr val="FF6600"/>
                </a:solidFill>
                <a:latin typeface="ＤＦＰ太丸ゴシック体"/>
                <a:ea typeface="ＤＦＰ太丸ゴシック体"/>
                <a:cs typeface="ＤＦＰ太丸ゴシック体"/>
              </a:rPr>
              <a:t>システム構成</a:t>
            </a:r>
            <a:endParaRPr kumimoji="1" lang="ja-JP" altLang="en-US" sz="1200" dirty="0">
              <a:solidFill>
                <a:srgbClr val="FF6600"/>
              </a:solidFill>
              <a:latin typeface="ＤＦＰ太丸ゴシック体"/>
              <a:ea typeface="ＤＦＰ太丸ゴシック体"/>
              <a:cs typeface="ＤＦＰ太丸ゴシック体"/>
            </a:endParaRPr>
          </a:p>
        </p:txBody>
      </p:sp>
      <p:sp>
        <p:nvSpPr>
          <p:cNvPr id="55" name="テキスト ボックス 54"/>
          <p:cNvSpPr txBox="1"/>
          <p:nvPr/>
        </p:nvSpPr>
        <p:spPr>
          <a:xfrm>
            <a:off x="6432728" y="1628001"/>
            <a:ext cx="1415772" cy="276999"/>
          </a:xfrm>
          <a:prstGeom prst="rect">
            <a:avLst/>
          </a:prstGeom>
          <a:noFill/>
        </p:spPr>
        <p:txBody>
          <a:bodyPr wrap="none" rtlCol="0">
            <a:spAutoFit/>
          </a:bodyPr>
          <a:lstStyle/>
          <a:p>
            <a:pPr algn="ctr"/>
            <a:r>
              <a:rPr kumimoji="1" lang="ja-JP" altLang="en-US" sz="1200" dirty="0" smtClean="0">
                <a:solidFill>
                  <a:srgbClr val="FF6600"/>
                </a:solidFill>
                <a:latin typeface="ＤＦＰ太丸ゴシック体"/>
                <a:ea typeface="ＤＦＰ太丸ゴシック体"/>
                <a:cs typeface="ＤＦＰ太丸ゴシック体"/>
              </a:rPr>
              <a:t>リソース・プール</a:t>
            </a:r>
            <a:endParaRPr kumimoji="1" lang="ja-JP" altLang="en-US" sz="1200" dirty="0">
              <a:solidFill>
                <a:srgbClr val="FF6600"/>
              </a:solidFill>
              <a:latin typeface="ＤＦＰ太丸ゴシック体"/>
              <a:ea typeface="ＤＦＰ太丸ゴシック体"/>
              <a:cs typeface="ＤＦＰ太丸ゴシック体"/>
            </a:endParaRPr>
          </a:p>
        </p:txBody>
      </p:sp>
      <p:sp>
        <p:nvSpPr>
          <p:cNvPr id="56" name="テキスト ボックス 55"/>
          <p:cNvSpPr txBox="1"/>
          <p:nvPr/>
        </p:nvSpPr>
        <p:spPr>
          <a:xfrm>
            <a:off x="3429001" y="1628001"/>
            <a:ext cx="1723549" cy="276999"/>
          </a:xfrm>
          <a:prstGeom prst="rect">
            <a:avLst/>
          </a:prstGeom>
          <a:noFill/>
        </p:spPr>
        <p:txBody>
          <a:bodyPr wrap="none" rtlCol="0">
            <a:spAutoFit/>
          </a:bodyPr>
          <a:lstStyle/>
          <a:p>
            <a:pPr algn="ctr"/>
            <a:r>
              <a:rPr kumimoji="1" lang="ja-JP" altLang="en-US" sz="1200" dirty="0" smtClean="0">
                <a:solidFill>
                  <a:srgbClr val="FF6600"/>
                </a:solidFill>
                <a:latin typeface="ＤＦＰ太丸ゴシック体"/>
                <a:ea typeface="ＤＦＰ太丸ゴシック体"/>
                <a:cs typeface="ＤＦＰ太丸ゴシック体"/>
              </a:rPr>
              <a:t>プログラムによる定義</a:t>
            </a:r>
            <a:endParaRPr kumimoji="1" lang="ja-JP" altLang="en-US" sz="1200" dirty="0">
              <a:solidFill>
                <a:srgbClr val="FF6600"/>
              </a:solidFill>
              <a:latin typeface="ＤＦＰ太丸ゴシック体"/>
              <a:ea typeface="ＤＦＰ太丸ゴシック体"/>
              <a:cs typeface="ＤＦＰ太丸ゴシック体"/>
            </a:endParaRPr>
          </a:p>
        </p:txBody>
      </p:sp>
      <p:sp>
        <p:nvSpPr>
          <p:cNvPr id="57" name="正方形/長方形 56"/>
          <p:cNvSpPr/>
          <p:nvPr/>
        </p:nvSpPr>
        <p:spPr>
          <a:xfrm>
            <a:off x="1405360" y="953869"/>
            <a:ext cx="6371381" cy="646331"/>
          </a:xfrm>
          <a:prstGeom prst="rect">
            <a:avLst/>
          </a:prstGeom>
        </p:spPr>
        <p:txBody>
          <a:bodyPr wrap="none">
            <a:spAutoFit/>
          </a:bodyPr>
          <a:lstStyle/>
          <a:p>
            <a:pPr algn="ctr"/>
            <a:r>
              <a:rPr lang="en-US" altLang="ja-JP" sz="3600" dirty="0">
                <a:solidFill>
                  <a:srgbClr val="3366FF"/>
                </a:solidFill>
                <a:effectLst/>
                <a:latin typeface="Arial Black"/>
                <a:cs typeface="Arial Black"/>
              </a:rPr>
              <a:t>Infrastructure as a Code</a:t>
            </a:r>
            <a:endParaRPr lang="ja-JP" altLang="en-US" sz="3600" dirty="0">
              <a:solidFill>
                <a:srgbClr val="3366FF"/>
              </a:solidFill>
              <a:effectLst/>
              <a:latin typeface="Arial Black"/>
              <a:cs typeface="Arial Black"/>
            </a:endParaRPr>
          </a:p>
        </p:txBody>
      </p:sp>
      <p:sp>
        <p:nvSpPr>
          <p:cNvPr id="59" name="角丸四角形 58"/>
          <p:cNvSpPr/>
          <p:nvPr/>
        </p:nvSpPr>
        <p:spPr bwMode="auto">
          <a:xfrm>
            <a:off x="450850" y="5438100"/>
            <a:ext cx="8229600" cy="1033782"/>
          </a:xfrm>
          <a:prstGeom prst="roundRect">
            <a:avLst>
              <a:gd name="adj" fmla="val 0"/>
            </a:avLst>
          </a:prstGeom>
          <a:solidFill>
            <a:srgbClr val="FFFBD2"/>
          </a:solidFill>
          <a:ln w="5715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0" name="テキスト ボックス 59"/>
          <p:cNvSpPr txBox="1"/>
          <p:nvPr/>
        </p:nvSpPr>
        <p:spPr>
          <a:xfrm>
            <a:off x="1656795" y="5438100"/>
            <a:ext cx="5827236" cy="400110"/>
          </a:xfrm>
          <a:prstGeom prst="rect">
            <a:avLst/>
          </a:prstGeom>
          <a:noFill/>
        </p:spPr>
        <p:txBody>
          <a:bodyPr wrap="none" rtlCol="0">
            <a:spAutoFit/>
          </a:bodyPr>
          <a:lstStyle/>
          <a:p>
            <a:pPr algn="ctr"/>
            <a:r>
              <a:rPr kumimoji="1" lang="ja-JP" altLang="en-US" sz="2000" dirty="0" smtClean="0">
                <a:solidFill>
                  <a:srgbClr val="3366FF"/>
                </a:solidFill>
                <a:latin typeface="ＤＦＰ太丸ゴシック体"/>
                <a:ea typeface="ＤＦＰ太丸ゴシック体"/>
                <a:cs typeface="ＤＦＰ太丸ゴシック体"/>
              </a:rPr>
              <a:t>全てのシステム構成をソフトウェアで定義できる</a:t>
            </a:r>
            <a:endParaRPr kumimoji="1" lang="ja-JP" altLang="en-US" sz="2000" dirty="0">
              <a:solidFill>
                <a:srgbClr val="3366FF"/>
              </a:solidFill>
              <a:latin typeface="ＤＦＰ太丸ゴシック体"/>
              <a:ea typeface="ＤＦＰ太丸ゴシック体"/>
              <a:cs typeface="ＤＦＰ太丸ゴシック体"/>
            </a:endParaRPr>
          </a:p>
        </p:txBody>
      </p:sp>
      <p:sp>
        <p:nvSpPr>
          <p:cNvPr id="64" name="角丸四角形 63"/>
          <p:cNvSpPr/>
          <p:nvPr/>
        </p:nvSpPr>
        <p:spPr bwMode="auto">
          <a:xfrm>
            <a:off x="738426" y="5895300"/>
            <a:ext cx="2461974" cy="457200"/>
          </a:xfrm>
          <a:prstGeom prst="roundRect">
            <a:avLst>
              <a:gd name="adj" fmla="val 0"/>
            </a:avLst>
          </a:prstGeom>
          <a:solidFill>
            <a:srgbClr val="3366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システム構成を</a:t>
            </a:r>
            <a:endParaRPr kumimoji="0" lang="en-US" altLang="ja-JP" sz="1200" b="0" i="0" u="none" strike="noStrike" cap="none" normalizeH="0" baseline="0" dirty="0" smtClean="0">
              <a:ln>
                <a:noFill/>
              </a:ln>
              <a:solidFill>
                <a:schemeClr val="bg1"/>
              </a:solidFill>
              <a:effectLst/>
              <a:latin typeface="Arial" charset="0"/>
              <a:ea typeface="HG丸ｺﾞｼｯｸM-PRO"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プログラミングできる</a:t>
            </a:r>
          </a:p>
        </p:txBody>
      </p:sp>
      <p:sp>
        <p:nvSpPr>
          <p:cNvPr id="66" name="角丸四角形 65"/>
          <p:cNvSpPr/>
          <p:nvPr/>
        </p:nvSpPr>
        <p:spPr bwMode="auto">
          <a:xfrm>
            <a:off x="3339426" y="5895300"/>
            <a:ext cx="2461974" cy="457200"/>
          </a:xfrm>
          <a:prstGeom prst="roundRect">
            <a:avLst>
              <a:gd name="adj" fmla="val 0"/>
            </a:avLst>
          </a:prstGeom>
          <a:solidFill>
            <a:srgbClr val="3366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物理作業を伴わず</a:t>
            </a:r>
            <a:endParaRPr kumimoji="0" lang="en-US" altLang="ja-JP" sz="1200" b="0" i="0" u="none" strike="noStrike" cap="none" normalizeH="0" baseline="0" dirty="0" smtClean="0">
              <a:ln>
                <a:noFill/>
              </a:ln>
              <a:solidFill>
                <a:schemeClr val="bg1"/>
              </a:solidFill>
              <a:effectLst/>
              <a:latin typeface="Arial" charset="0"/>
              <a:ea typeface="HG丸ｺﾞｼｯｸM-PRO"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システム構成できる</a:t>
            </a:r>
          </a:p>
        </p:txBody>
      </p:sp>
      <p:sp>
        <p:nvSpPr>
          <p:cNvPr id="67" name="角丸四角形 66"/>
          <p:cNvSpPr/>
          <p:nvPr/>
        </p:nvSpPr>
        <p:spPr bwMode="auto">
          <a:xfrm>
            <a:off x="5920026" y="5895300"/>
            <a:ext cx="2461974" cy="457200"/>
          </a:xfrm>
          <a:prstGeom prst="roundRect">
            <a:avLst>
              <a:gd name="adj" fmla="val 0"/>
            </a:avLst>
          </a:prstGeom>
          <a:solidFill>
            <a:srgbClr val="3366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業務処理とシステム構成の手順</a:t>
            </a:r>
            <a:endParaRPr kumimoji="0" lang="en-US" altLang="ja-JP" sz="1200" b="0" i="0" u="none" strike="noStrike" cap="none" normalizeH="0" baseline="0" dirty="0" smtClean="0">
              <a:ln>
                <a:noFill/>
              </a:ln>
              <a:solidFill>
                <a:schemeClr val="bg1"/>
              </a:solidFill>
              <a:effectLst/>
              <a:latin typeface="Arial" charset="0"/>
              <a:ea typeface="HG丸ｺﾞｼｯｸM-PRO"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をソフトウエアとして扱える</a:t>
            </a:r>
          </a:p>
        </p:txBody>
      </p:sp>
    </p:spTree>
    <p:extLst>
      <p:ext uri="{BB962C8B-B14F-4D97-AF65-F5344CB8AC3E}">
        <p14:creationId xmlns:p14="http://schemas.microsoft.com/office/powerpoint/2010/main" val="1482547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正方形/長方形 44"/>
          <p:cNvSpPr/>
          <p:nvPr/>
        </p:nvSpPr>
        <p:spPr bwMode="auto">
          <a:xfrm>
            <a:off x="646113" y="3280759"/>
            <a:ext cx="7848600" cy="3228605"/>
          </a:xfrm>
          <a:prstGeom prst="rect">
            <a:avLst/>
          </a:prstGeom>
          <a:solidFill>
            <a:schemeClr val="tx2">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2" name="タイトル 1"/>
          <p:cNvSpPr>
            <a:spLocks noGrp="1"/>
          </p:cNvSpPr>
          <p:nvPr>
            <p:ph type="title"/>
          </p:nvPr>
        </p:nvSpPr>
        <p:spPr/>
        <p:txBody>
          <a:bodyPr/>
          <a:lstStyle/>
          <a:p>
            <a:r>
              <a:rPr kumimoji="1" lang="en-US" altLang="ja-JP" dirty="0"/>
              <a:t>Infrastructure as a Code</a:t>
            </a:r>
            <a:endParaRPr kumimoji="1" lang="ja-JP" altLang="en-US" dirty="0"/>
          </a:p>
        </p:txBody>
      </p:sp>
      <p:sp>
        <p:nvSpPr>
          <p:cNvPr id="3" name="正方形/長方形 2"/>
          <p:cNvSpPr/>
          <p:nvPr/>
        </p:nvSpPr>
        <p:spPr bwMode="auto">
          <a:xfrm>
            <a:off x="646113" y="866100"/>
            <a:ext cx="7848600" cy="2339955"/>
          </a:xfrm>
          <a:prstGeom prst="rect">
            <a:avLst/>
          </a:prstGeom>
          <a:solidFill>
            <a:schemeClr val="accent6">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9" name="角丸四角形 8"/>
          <p:cNvSpPr/>
          <p:nvPr/>
        </p:nvSpPr>
        <p:spPr bwMode="auto">
          <a:xfrm>
            <a:off x="838200" y="1434623"/>
            <a:ext cx="2133600" cy="609600"/>
          </a:xfrm>
          <a:prstGeom prst="roundRect">
            <a:avLst>
              <a:gd name="adj" fmla="val 0"/>
            </a:avLst>
          </a:prstGeom>
          <a:solidFill>
            <a:srgbClr val="3366FF"/>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smtClean="0">
                <a:ln>
                  <a:noFill/>
                </a:ln>
                <a:solidFill>
                  <a:srgbClr val="FFFFFF"/>
                </a:solidFill>
                <a:effectLst/>
              </a:rPr>
              <a:t>業務処理ロジック</a:t>
            </a:r>
            <a:r>
              <a:rPr kumimoji="0" lang="ja-JP" altLang="en-US" sz="1400" dirty="0" smtClean="0">
                <a:solidFill>
                  <a:srgbClr val="FFFFFF"/>
                </a:solidFill>
              </a:rPr>
              <a:t>の</a:t>
            </a:r>
            <a:endParaRPr kumimoji="0" lang="en-US" altLang="ja-JP" sz="1400" dirty="0" smtClean="0">
              <a:solidFill>
                <a:srgbClr val="FFFFFF"/>
              </a:solidFill>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800" b="0" i="0" u="none" strike="noStrike" cap="none" normalizeH="0" baseline="0" dirty="0" smtClean="0">
                <a:ln>
                  <a:noFill/>
                </a:ln>
                <a:solidFill>
                  <a:srgbClr val="FFFFFF"/>
                </a:solidFill>
                <a:effectLst/>
              </a:rPr>
              <a:t>プログラミング</a:t>
            </a:r>
            <a:endParaRPr kumimoji="0" lang="en-US" altLang="ja-JP" sz="1800" b="0" i="0" u="none" strike="noStrike" cap="none" normalizeH="0" baseline="0" dirty="0" smtClean="0">
              <a:ln>
                <a:noFill/>
              </a:ln>
              <a:solidFill>
                <a:srgbClr val="FFFFFF"/>
              </a:solidFill>
              <a:effectLst/>
            </a:endParaRPr>
          </a:p>
        </p:txBody>
      </p:sp>
      <p:sp>
        <p:nvSpPr>
          <p:cNvPr id="12" name="フローチャート: 書類 11"/>
          <p:cNvSpPr/>
          <p:nvPr/>
        </p:nvSpPr>
        <p:spPr bwMode="auto">
          <a:xfrm>
            <a:off x="3503613" y="1434623"/>
            <a:ext cx="2133600" cy="609600"/>
          </a:xfrm>
          <a:prstGeom prst="flowChartDocument">
            <a:avLst/>
          </a:prstGeom>
          <a:ln>
            <a:noFill/>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chemeClr val="tx1"/>
                </a:solidFill>
                <a:effectLst/>
                <a:latin typeface="Arial" charset="0"/>
                <a:ea typeface="HG丸ｺﾞｼｯｸM-PRO" pitchFamily="50" charset="-128"/>
              </a:rPr>
              <a:t>日本語などの自然言語で</a:t>
            </a:r>
            <a:endParaRPr kumimoji="0" lang="en-US" altLang="ja-JP" sz="1200" b="0" i="0" u="none" strike="noStrike" cap="none" normalizeH="0" baseline="0" dirty="0" smtClean="0">
              <a:ln>
                <a:noFill/>
              </a:ln>
              <a:solidFill>
                <a:schemeClr val="tx1"/>
              </a:solidFill>
              <a:effectLst/>
              <a:latin typeface="Arial" charset="0"/>
              <a:ea typeface="HG丸ｺﾞｼｯｸM-PRO"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600" b="0" i="0" u="none" strike="noStrike" cap="none" normalizeH="0" baseline="0" dirty="0" smtClean="0">
                <a:ln>
                  <a:noFill/>
                </a:ln>
                <a:solidFill>
                  <a:schemeClr val="tx1"/>
                </a:solidFill>
                <a:effectLst/>
                <a:latin typeface="Arial" charset="0"/>
                <a:ea typeface="HG丸ｺﾞｼｯｸM-PRO" pitchFamily="50" charset="-128"/>
              </a:rPr>
              <a:t>運用手順書の作成</a:t>
            </a:r>
          </a:p>
        </p:txBody>
      </p:sp>
      <p:sp>
        <p:nvSpPr>
          <p:cNvPr id="14" name="角丸四角形 13"/>
          <p:cNvSpPr/>
          <p:nvPr/>
        </p:nvSpPr>
        <p:spPr bwMode="auto">
          <a:xfrm>
            <a:off x="3503613" y="2298223"/>
            <a:ext cx="2133600" cy="609600"/>
          </a:xfrm>
          <a:prstGeom prst="roundRect">
            <a:avLst/>
          </a:prstGeom>
          <a:ln>
            <a:noFill/>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ts val="0"/>
              </a:spcBef>
              <a:spcAft>
                <a:spcPct val="0"/>
              </a:spcAft>
              <a:buClrTx/>
              <a:buSzTx/>
              <a:buFontTx/>
              <a:buNone/>
              <a:tabLst/>
            </a:pPr>
            <a:r>
              <a:rPr kumimoji="0" lang="ja-JP" altLang="en-US" b="0" i="0" u="none" strike="noStrike" cap="none" normalizeH="0" baseline="0" dirty="0" smtClean="0">
                <a:ln>
                  <a:noFill/>
                </a:ln>
                <a:solidFill>
                  <a:schemeClr val="tx1"/>
                </a:solidFill>
                <a:effectLst/>
              </a:rPr>
              <a:t>人手による</a:t>
            </a:r>
            <a:endParaRPr kumimoji="0" lang="en-US" altLang="ja-JP" b="0" i="0" u="none" strike="noStrike" cap="none" normalizeH="0" baseline="0" dirty="0" smtClean="0">
              <a:ln>
                <a:noFill/>
              </a:ln>
              <a:solidFill>
                <a:schemeClr val="tx1"/>
              </a:solidFill>
              <a:effectLst/>
            </a:endParaRPr>
          </a:p>
          <a:p>
            <a:pPr marL="0" marR="0" indent="0" algn="r" defTabSz="914400" rtl="0" eaLnBrk="1" fontAlgn="base" latinLnBrk="0" hangingPunct="1">
              <a:lnSpc>
                <a:spcPct val="100000"/>
              </a:lnSpc>
              <a:spcBef>
                <a:spcPts val="0"/>
              </a:spcBef>
              <a:spcAft>
                <a:spcPct val="0"/>
              </a:spcAft>
              <a:buClrTx/>
              <a:buSzTx/>
              <a:buFontTx/>
              <a:buNone/>
              <a:tabLst/>
            </a:pPr>
            <a:r>
              <a:rPr kumimoji="0" lang="ja-JP" altLang="en-US" sz="1800" b="0" i="0" u="none" strike="noStrike" cap="none" normalizeH="0" baseline="0" dirty="0" smtClean="0">
                <a:ln>
                  <a:noFill/>
                </a:ln>
                <a:solidFill>
                  <a:schemeClr val="tx1"/>
                </a:solidFill>
                <a:effectLst/>
              </a:rPr>
              <a:t>運用業務</a:t>
            </a:r>
            <a:endParaRPr kumimoji="0" lang="en-US" altLang="ja-JP" sz="1800" b="0" i="0" u="none" strike="noStrike" cap="none" normalizeH="0" baseline="0" dirty="0" smtClean="0">
              <a:ln>
                <a:noFill/>
              </a:ln>
              <a:solidFill>
                <a:schemeClr val="tx1"/>
              </a:solidFill>
              <a:effectLst/>
            </a:endParaRPr>
          </a:p>
        </p:txBody>
      </p:sp>
      <p:pic>
        <p:nvPicPr>
          <p:cNvPr id="13" name="Picture 26" descr="j043394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733800" y="2247423"/>
            <a:ext cx="628650" cy="6286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19" name="正方形/長方形 18"/>
          <p:cNvSpPr/>
          <p:nvPr/>
        </p:nvSpPr>
        <p:spPr bwMode="auto">
          <a:xfrm>
            <a:off x="6172200" y="2231349"/>
            <a:ext cx="2133600" cy="692151"/>
          </a:xfrm>
          <a:prstGeom prst="rect">
            <a:avLst/>
          </a:prstGeom>
          <a:solidFill>
            <a:srgbClr val="FF6666"/>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 name="ホームベース 19"/>
          <p:cNvSpPr/>
          <p:nvPr/>
        </p:nvSpPr>
        <p:spPr bwMode="auto">
          <a:xfrm flipH="1">
            <a:off x="6096000" y="2104350"/>
            <a:ext cx="2057400" cy="438150"/>
          </a:xfrm>
          <a:prstGeom prst="homePlate">
            <a:avLst/>
          </a:prstGeom>
          <a:solidFill>
            <a:srgbClr val="0000FF"/>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pic>
        <p:nvPicPr>
          <p:cNvPr id="21" name="図 20"/>
          <p:cNvPicPr>
            <a:picLocks noChangeAspect="1"/>
          </p:cNvPicPr>
          <p:nvPr/>
        </p:nvPicPr>
        <p:blipFill>
          <a:blip r:embed="rId3">
            <a:clrChange>
              <a:clrFrom>
                <a:srgbClr val="FEFEFE"/>
              </a:clrFrom>
              <a:clrTo>
                <a:srgbClr val="FEFEFE">
                  <a:alpha val="0"/>
                </a:srgbClr>
              </a:clrTo>
            </a:clrChange>
          </a:blip>
          <a:stretch>
            <a:fillRect/>
          </a:stretch>
        </p:blipFill>
        <p:spPr>
          <a:xfrm>
            <a:off x="7595776" y="2274024"/>
            <a:ext cx="632198" cy="554227"/>
          </a:xfrm>
          <a:prstGeom prst="rect">
            <a:avLst/>
          </a:prstGeom>
          <a:ln>
            <a:noFill/>
          </a:ln>
        </p:spPr>
      </p:pic>
      <p:sp>
        <p:nvSpPr>
          <p:cNvPr id="22" name="テキスト ボックス 21"/>
          <p:cNvSpPr txBox="1"/>
          <p:nvPr/>
        </p:nvSpPr>
        <p:spPr>
          <a:xfrm>
            <a:off x="6340242" y="2158523"/>
            <a:ext cx="1261884" cy="307777"/>
          </a:xfrm>
          <a:prstGeom prst="rect">
            <a:avLst/>
          </a:prstGeom>
          <a:noFill/>
          <a:ln>
            <a:noFill/>
          </a:ln>
        </p:spPr>
        <p:txBody>
          <a:bodyPr wrap="none" rtlCol="0">
            <a:spAutoFit/>
          </a:bodyPr>
          <a:lstStyle/>
          <a:p>
            <a:r>
              <a:rPr lang="ja-JP" altLang="en-US" sz="1400" dirty="0" smtClean="0">
                <a:solidFill>
                  <a:srgbClr val="FFFFFF"/>
                </a:solidFill>
                <a:latin typeface="ＤＦＰ太丸ゴシック体"/>
                <a:ea typeface="ＤＦＰ太丸ゴシック体"/>
                <a:cs typeface="ＤＦＰ太丸ゴシック体"/>
              </a:rPr>
              <a:t>仮想システム</a:t>
            </a:r>
            <a:endParaRPr kumimoji="1" lang="ja-JP" altLang="en-US" sz="1400" dirty="0">
              <a:solidFill>
                <a:srgbClr val="FFFFFF"/>
              </a:solidFill>
              <a:latin typeface="ＤＦＰ太丸ゴシック体"/>
              <a:ea typeface="ＤＦＰ太丸ゴシック体"/>
              <a:cs typeface="ＤＦＰ太丸ゴシック体"/>
            </a:endParaRPr>
          </a:p>
        </p:txBody>
      </p:sp>
      <p:sp>
        <p:nvSpPr>
          <p:cNvPr id="23" name="テキスト ボックス 22"/>
          <p:cNvSpPr txBox="1"/>
          <p:nvPr/>
        </p:nvSpPr>
        <p:spPr>
          <a:xfrm>
            <a:off x="6324600" y="2561550"/>
            <a:ext cx="1261884" cy="307777"/>
          </a:xfrm>
          <a:prstGeom prst="rect">
            <a:avLst/>
          </a:prstGeom>
          <a:noFill/>
          <a:ln>
            <a:noFill/>
          </a:ln>
        </p:spPr>
        <p:txBody>
          <a:bodyPr wrap="none" rtlCol="0">
            <a:spAutoFit/>
          </a:bodyPr>
          <a:lstStyle/>
          <a:p>
            <a:r>
              <a:rPr lang="ja-JP" altLang="en-US" sz="1400" dirty="0" smtClean="0">
                <a:solidFill>
                  <a:schemeClr val="bg1"/>
                </a:solidFill>
                <a:effectLst/>
                <a:latin typeface="ＤＦＰ太丸ゴシック体"/>
                <a:ea typeface="ＤＦＰ太丸ゴシック体"/>
                <a:cs typeface="ＤＦＰ太丸ゴシック体"/>
              </a:rPr>
              <a:t>物理システム</a:t>
            </a:r>
            <a:endParaRPr kumimoji="1" lang="ja-JP" altLang="en-US" sz="1400" dirty="0">
              <a:solidFill>
                <a:schemeClr val="bg1"/>
              </a:solidFill>
              <a:effectLst/>
              <a:latin typeface="ＤＦＰ太丸ゴシック体"/>
              <a:ea typeface="ＤＦＰ太丸ゴシック体"/>
              <a:cs typeface="ＤＦＰ太丸ゴシック体"/>
            </a:endParaRPr>
          </a:p>
        </p:txBody>
      </p:sp>
      <p:cxnSp>
        <p:nvCxnSpPr>
          <p:cNvPr id="31" name="直線矢印コネクタ 30"/>
          <p:cNvCxnSpPr>
            <a:stCxn id="9" idx="3"/>
            <a:endCxn id="12" idx="1"/>
          </p:cNvCxnSpPr>
          <p:nvPr/>
        </p:nvCxnSpPr>
        <p:spPr bwMode="auto">
          <a:xfrm>
            <a:off x="2971800" y="1739423"/>
            <a:ext cx="531813" cy="0"/>
          </a:xfrm>
          <a:prstGeom prst="straightConnector1">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矢印コネクタ 32"/>
          <p:cNvCxnSpPr>
            <a:stCxn id="12" idx="2"/>
            <a:endCxn id="14" idx="0"/>
          </p:cNvCxnSpPr>
          <p:nvPr/>
        </p:nvCxnSpPr>
        <p:spPr bwMode="auto">
          <a:xfrm>
            <a:off x="4570413" y="2003922"/>
            <a:ext cx="0" cy="294301"/>
          </a:xfrm>
          <a:prstGeom prst="straightConnector1">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右矢印 35"/>
          <p:cNvSpPr/>
          <p:nvPr/>
        </p:nvSpPr>
        <p:spPr bwMode="auto">
          <a:xfrm>
            <a:off x="5727700" y="2412127"/>
            <a:ext cx="381000" cy="368696"/>
          </a:xfrm>
          <a:prstGeom prst="rightArrow">
            <a:avLst/>
          </a:prstGeom>
          <a:solidFill>
            <a:srgbClr val="FF6600"/>
          </a:solidFill>
          <a:ln>
            <a:solidFill>
              <a:srgbClr val="FF6600"/>
            </a:solidFill>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7" name="左右矢印 46"/>
          <p:cNvSpPr/>
          <p:nvPr/>
        </p:nvSpPr>
        <p:spPr bwMode="auto">
          <a:xfrm>
            <a:off x="3429000" y="2999700"/>
            <a:ext cx="2286000" cy="457200"/>
          </a:xfrm>
          <a:prstGeom prst="leftRightArrow">
            <a:avLst/>
          </a:prstGeom>
          <a:ln w="1905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運　用</a:t>
            </a:r>
          </a:p>
        </p:txBody>
      </p:sp>
      <p:sp>
        <p:nvSpPr>
          <p:cNvPr id="48" name="左右矢印 47"/>
          <p:cNvSpPr/>
          <p:nvPr/>
        </p:nvSpPr>
        <p:spPr bwMode="auto">
          <a:xfrm>
            <a:off x="762000" y="2999700"/>
            <a:ext cx="2286000" cy="457200"/>
          </a:xfrm>
          <a:prstGeom prst="leftRightArrow">
            <a:avLst/>
          </a:prstGeom>
          <a:ln w="1905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開　発</a:t>
            </a:r>
          </a:p>
        </p:txBody>
      </p:sp>
      <p:sp>
        <p:nvSpPr>
          <p:cNvPr id="49" name="左右矢印 48"/>
          <p:cNvSpPr/>
          <p:nvPr/>
        </p:nvSpPr>
        <p:spPr bwMode="auto">
          <a:xfrm>
            <a:off x="6089650" y="2999700"/>
            <a:ext cx="2286000" cy="457200"/>
          </a:xfrm>
          <a:prstGeom prst="leftRightArrow">
            <a:avLst/>
          </a:prstGeom>
          <a:ln w="1905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構　成</a:t>
            </a:r>
          </a:p>
        </p:txBody>
      </p:sp>
      <p:grpSp>
        <p:nvGrpSpPr>
          <p:cNvPr id="4" name="図形グループ 3"/>
          <p:cNvGrpSpPr/>
          <p:nvPr/>
        </p:nvGrpSpPr>
        <p:grpSpPr>
          <a:xfrm>
            <a:off x="838200" y="3609300"/>
            <a:ext cx="7543800" cy="2900065"/>
            <a:chOff x="838200" y="3733800"/>
            <a:chExt cx="7543800" cy="2900065"/>
          </a:xfrm>
        </p:grpSpPr>
        <p:sp>
          <p:nvSpPr>
            <p:cNvPr id="29" name="角丸四角形 28"/>
            <p:cNvSpPr/>
            <p:nvPr/>
          </p:nvSpPr>
          <p:spPr bwMode="auto">
            <a:xfrm>
              <a:off x="3352800" y="3733800"/>
              <a:ext cx="5029200" cy="2438400"/>
            </a:xfrm>
            <a:prstGeom prst="roundRect">
              <a:avLst>
                <a:gd name="adj" fmla="val 0"/>
              </a:avLst>
            </a:prstGeom>
            <a:solidFill>
              <a:srgbClr val="FFFBD2"/>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0000FF"/>
                </a:solidFill>
                <a:effectLst/>
                <a:latin typeface="Arial" charset="0"/>
                <a:ea typeface="HG丸ｺﾞｼｯｸM-PRO" pitchFamily="50" charset="-128"/>
              </a:endParaRPr>
            </a:p>
          </p:txBody>
        </p:sp>
        <p:sp>
          <p:nvSpPr>
            <p:cNvPr id="10" name="角丸四角形 9"/>
            <p:cNvSpPr/>
            <p:nvPr/>
          </p:nvSpPr>
          <p:spPr bwMode="auto">
            <a:xfrm>
              <a:off x="838200" y="3733800"/>
              <a:ext cx="2133600" cy="609600"/>
            </a:xfrm>
            <a:prstGeom prst="roundRect">
              <a:avLst>
                <a:gd name="adj" fmla="val 0"/>
              </a:avLst>
            </a:prstGeom>
            <a:solidFill>
              <a:srgbClr val="3366FF"/>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smtClean="0">
                  <a:ln>
                    <a:noFill/>
                  </a:ln>
                  <a:solidFill>
                    <a:schemeClr val="bg1"/>
                  </a:solidFill>
                  <a:effectLst/>
                </a:rPr>
                <a:t>業務処理ロジック</a:t>
              </a:r>
              <a:r>
                <a:rPr kumimoji="0" lang="ja-JP" altLang="en-US" sz="1400" dirty="0" smtClean="0">
                  <a:solidFill>
                    <a:schemeClr val="bg1"/>
                  </a:solidFill>
                  <a:effectLst/>
                </a:rPr>
                <a:t>の</a:t>
              </a:r>
              <a:endParaRPr kumimoji="0" lang="en-US" altLang="ja-JP" sz="1400" dirty="0" smtClean="0">
                <a:solidFill>
                  <a:schemeClr val="bg1"/>
                </a:solidFill>
                <a:effectLst/>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800" b="0" i="0" u="none" strike="noStrike" cap="none" normalizeH="0" baseline="0" dirty="0" smtClean="0">
                  <a:ln>
                    <a:noFill/>
                  </a:ln>
                  <a:solidFill>
                    <a:schemeClr val="bg1"/>
                  </a:solidFill>
                  <a:effectLst/>
                </a:rPr>
                <a:t>プログラミング</a:t>
              </a:r>
              <a:endParaRPr kumimoji="0" lang="en-US" altLang="ja-JP" sz="1800" b="0" i="0" u="none" strike="noStrike" cap="none" normalizeH="0" baseline="0" dirty="0" smtClean="0">
                <a:ln>
                  <a:noFill/>
                </a:ln>
                <a:solidFill>
                  <a:schemeClr val="bg1"/>
                </a:solidFill>
                <a:effectLst/>
              </a:endParaRPr>
            </a:p>
          </p:txBody>
        </p:sp>
        <p:sp>
          <p:nvSpPr>
            <p:cNvPr id="15" name="角丸四角形 14"/>
            <p:cNvSpPr/>
            <p:nvPr/>
          </p:nvSpPr>
          <p:spPr bwMode="auto">
            <a:xfrm>
              <a:off x="838200" y="4572000"/>
              <a:ext cx="2133600" cy="609600"/>
            </a:xfrm>
            <a:prstGeom prst="roundRect">
              <a:avLst>
                <a:gd name="adj" fmla="val 0"/>
              </a:avLst>
            </a:prstGeom>
            <a:solidFill>
              <a:srgbClr val="00800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dirty="0" smtClean="0">
                  <a:solidFill>
                    <a:schemeClr val="bg1"/>
                  </a:solidFill>
                  <a:effectLst/>
                </a:rPr>
                <a:t>運用手順の</a:t>
              </a:r>
              <a:endParaRPr kumimoji="0" lang="en-US" altLang="ja-JP" sz="1400" dirty="0" smtClean="0">
                <a:solidFill>
                  <a:schemeClr val="bg1"/>
                </a:solidFill>
                <a:effectLst/>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800" b="0" i="0" u="none" strike="noStrike" cap="none" normalizeH="0" baseline="0" dirty="0" smtClean="0">
                  <a:ln>
                    <a:noFill/>
                  </a:ln>
                  <a:solidFill>
                    <a:schemeClr val="bg1"/>
                  </a:solidFill>
                  <a:effectLst/>
                </a:rPr>
                <a:t>プログラミング</a:t>
              </a:r>
              <a:endParaRPr kumimoji="0" lang="en-US" altLang="ja-JP" sz="1800" b="0" i="0" u="none" strike="noStrike" cap="none" normalizeH="0" baseline="0" dirty="0" smtClean="0">
                <a:ln>
                  <a:noFill/>
                </a:ln>
                <a:solidFill>
                  <a:schemeClr val="bg1"/>
                </a:solidFill>
                <a:effectLst/>
              </a:endParaRPr>
            </a:p>
          </p:txBody>
        </p:sp>
        <p:sp>
          <p:nvSpPr>
            <p:cNvPr id="16" name="角丸四角形 15"/>
            <p:cNvSpPr/>
            <p:nvPr/>
          </p:nvSpPr>
          <p:spPr bwMode="auto">
            <a:xfrm>
              <a:off x="838200" y="5410200"/>
              <a:ext cx="2133600" cy="609600"/>
            </a:xfrm>
            <a:prstGeom prst="roundRect">
              <a:avLst>
                <a:gd name="adj" fmla="val 0"/>
              </a:avLst>
            </a:prstGeom>
            <a:solidFill>
              <a:srgbClr val="00800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dirty="0" smtClean="0">
                  <a:solidFill>
                    <a:schemeClr val="bg1"/>
                  </a:solidFill>
                  <a:effectLst/>
                </a:rPr>
                <a:t>システム構成の</a:t>
              </a:r>
              <a:endParaRPr kumimoji="0" lang="en-US" altLang="ja-JP" sz="1400" dirty="0" smtClean="0">
                <a:solidFill>
                  <a:schemeClr val="bg1"/>
                </a:solidFill>
                <a:effectLst/>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800" b="0" i="0" u="none" strike="noStrike" cap="none" normalizeH="0" baseline="0" dirty="0" smtClean="0">
                  <a:ln>
                    <a:noFill/>
                  </a:ln>
                  <a:solidFill>
                    <a:schemeClr val="bg1"/>
                  </a:solidFill>
                  <a:effectLst/>
                </a:rPr>
                <a:t>プログラミング</a:t>
              </a:r>
              <a:endParaRPr kumimoji="0" lang="en-US" altLang="ja-JP" sz="1800" b="0" i="0" u="none" strike="noStrike" cap="none" normalizeH="0" baseline="0" dirty="0" smtClean="0">
                <a:ln>
                  <a:noFill/>
                </a:ln>
                <a:solidFill>
                  <a:schemeClr val="bg1"/>
                </a:solidFill>
                <a:effectLst/>
              </a:endParaRPr>
            </a:p>
          </p:txBody>
        </p:sp>
        <p:sp>
          <p:nvSpPr>
            <p:cNvPr id="17" name="角丸四角形 16"/>
            <p:cNvSpPr/>
            <p:nvPr/>
          </p:nvSpPr>
          <p:spPr bwMode="auto">
            <a:xfrm>
              <a:off x="3505200" y="4572000"/>
              <a:ext cx="2133600" cy="609600"/>
            </a:xfrm>
            <a:prstGeom prst="roundRect">
              <a:avLst>
                <a:gd name="adj" fmla="val 0"/>
              </a:avLst>
            </a:prstGeom>
            <a:solidFill>
              <a:srgbClr val="00800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defTabSz="914400" fontAlgn="base">
                <a:spcAft>
                  <a:spcPct val="0"/>
                </a:spcAft>
              </a:pPr>
              <a:r>
                <a:rPr kumimoji="0" lang="ja-JP" altLang="en-US" sz="1400" dirty="0">
                  <a:solidFill>
                    <a:schemeClr val="bg1"/>
                  </a:solidFill>
                </a:rPr>
                <a:t>運用の</a:t>
              </a:r>
              <a:endParaRPr kumimoji="0" lang="en-US" altLang="ja-JP" sz="1400" dirty="0">
                <a:solidFill>
                  <a:schemeClr val="bg1"/>
                </a:solidFill>
              </a:endParaRPr>
            </a:p>
            <a:p>
              <a:pPr algn="ctr" defTabSz="914400" fontAlgn="base">
                <a:spcAft>
                  <a:spcPct val="0"/>
                </a:spcAft>
              </a:pPr>
              <a:r>
                <a:rPr kumimoji="0" lang="ja-JP" altLang="en-US" sz="1400" dirty="0">
                  <a:solidFill>
                    <a:schemeClr val="bg1"/>
                  </a:solidFill>
                </a:rPr>
                <a:t>自動化・自律化</a:t>
              </a:r>
              <a:endParaRPr kumimoji="0" lang="en-US" altLang="ja-JP" sz="1400" dirty="0">
                <a:solidFill>
                  <a:schemeClr val="bg1"/>
                </a:solidFill>
              </a:endParaRPr>
            </a:p>
          </p:txBody>
        </p:sp>
        <p:sp>
          <p:nvSpPr>
            <p:cNvPr id="18" name="角丸四角形 17"/>
            <p:cNvSpPr/>
            <p:nvPr/>
          </p:nvSpPr>
          <p:spPr bwMode="auto">
            <a:xfrm>
              <a:off x="6119774" y="5410200"/>
              <a:ext cx="2133600" cy="609600"/>
            </a:xfrm>
            <a:prstGeom prst="roundRect">
              <a:avLst>
                <a:gd name="adj" fmla="val 0"/>
              </a:avLst>
            </a:prstGeom>
            <a:solidFill>
              <a:srgbClr val="6600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b="0" i="0" u="none" strike="noStrike" cap="none" normalizeH="0" baseline="0" dirty="0" smtClean="0">
                  <a:ln>
                    <a:noFill/>
                  </a:ln>
                  <a:solidFill>
                    <a:schemeClr val="bg1"/>
                  </a:solidFill>
                  <a:effectLst/>
                </a:rPr>
                <a:t>システム構成の</a:t>
              </a:r>
              <a:endParaRPr kumimoji="0" lang="en-US" altLang="ja-JP" b="0" i="0" u="none" strike="noStrike" cap="none" normalizeH="0" baseline="0" dirty="0" smtClean="0">
                <a:ln>
                  <a:noFill/>
                </a:ln>
                <a:solidFill>
                  <a:schemeClr val="bg1"/>
                </a:solidFill>
                <a:effectLst/>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800" dirty="0" smtClean="0">
                  <a:solidFill>
                    <a:schemeClr val="bg1"/>
                  </a:solidFill>
                  <a:effectLst/>
                </a:rPr>
                <a:t>自動化</a:t>
              </a:r>
              <a:endParaRPr kumimoji="0" lang="en-US" altLang="ja-JP" sz="1800" b="0" i="0" u="none" strike="noStrike" cap="none" normalizeH="0" baseline="0" dirty="0" smtClean="0">
                <a:ln>
                  <a:noFill/>
                </a:ln>
                <a:solidFill>
                  <a:schemeClr val="bg1"/>
                </a:solidFill>
                <a:effectLst/>
              </a:endParaRPr>
            </a:p>
          </p:txBody>
        </p:sp>
        <p:sp>
          <p:nvSpPr>
            <p:cNvPr id="24" name="正方形/長方形 23"/>
            <p:cNvSpPr/>
            <p:nvPr/>
          </p:nvSpPr>
          <p:spPr bwMode="auto">
            <a:xfrm>
              <a:off x="6165850" y="4641849"/>
              <a:ext cx="2133600" cy="692151"/>
            </a:xfrm>
            <a:prstGeom prst="rect">
              <a:avLst/>
            </a:prstGeom>
            <a:solidFill>
              <a:srgbClr val="FF6666"/>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0000FF"/>
                </a:solidFill>
                <a:effectLst/>
                <a:latin typeface="Arial" charset="0"/>
                <a:ea typeface="HG丸ｺﾞｼｯｸM-PRO" pitchFamily="50" charset="-128"/>
              </a:endParaRPr>
            </a:p>
          </p:txBody>
        </p:sp>
        <p:sp>
          <p:nvSpPr>
            <p:cNvPr id="25" name="ホームベース 24"/>
            <p:cNvSpPr/>
            <p:nvPr/>
          </p:nvSpPr>
          <p:spPr bwMode="auto">
            <a:xfrm flipH="1">
              <a:off x="6089650" y="4362871"/>
              <a:ext cx="2057400" cy="590129"/>
            </a:xfrm>
            <a:prstGeom prst="homePlate">
              <a:avLst/>
            </a:prstGeom>
            <a:solidFill>
              <a:srgbClr val="0000FF"/>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FFFFFF"/>
                </a:solidFill>
                <a:effectLst/>
                <a:latin typeface="Arial" charset="0"/>
                <a:ea typeface="HG丸ｺﾞｼｯｸM-PRO" pitchFamily="50" charset="-128"/>
              </a:endParaRPr>
            </a:p>
          </p:txBody>
        </p:sp>
        <p:pic>
          <p:nvPicPr>
            <p:cNvPr id="26" name="図 25"/>
            <p:cNvPicPr>
              <a:picLocks noChangeAspect="1"/>
            </p:cNvPicPr>
            <p:nvPr/>
          </p:nvPicPr>
          <p:blipFill>
            <a:blip r:embed="rId3">
              <a:clrChange>
                <a:clrFrom>
                  <a:srgbClr val="FEFEFE"/>
                </a:clrFrom>
                <a:clrTo>
                  <a:srgbClr val="FEFEFE">
                    <a:alpha val="0"/>
                  </a:srgbClr>
                </a:clrTo>
              </a:clrChange>
            </a:blip>
            <a:stretch>
              <a:fillRect/>
            </a:stretch>
          </p:blipFill>
          <p:spPr>
            <a:xfrm>
              <a:off x="7589426" y="4684524"/>
              <a:ext cx="632198" cy="554227"/>
            </a:xfrm>
            <a:prstGeom prst="rect">
              <a:avLst/>
            </a:prstGeom>
            <a:ln>
              <a:noFill/>
            </a:ln>
          </p:spPr>
        </p:pic>
        <p:sp>
          <p:nvSpPr>
            <p:cNvPr id="27" name="テキスト ボックス 26"/>
            <p:cNvSpPr txBox="1"/>
            <p:nvPr/>
          </p:nvSpPr>
          <p:spPr>
            <a:xfrm>
              <a:off x="6333892" y="4514850"/>
              <a:ext cx="1261884" cy="307777"/>
            </a:xfrm>
            <a:prstGeom prst="rect">
              <a:avLst/>
            </a:prstGeom>
            <a:noFill/>
            <a:ln>
              <a:noFill/>
            </a:ln>
          </p:spPr>
          <p:txBody>
            <a:bodyPr wrap="none" rtlCol="0">
              <a:spAutoFit/>
            </a:bodyPr>
            <a:lstStyle/>
            <a:p>
              <a:r>
                <a:rPr lang="ja-JP" altLang="en-US" sz="1400" dirty="0" smtClean="0">
                  <a:solidFill>
                    <a:srgbClr val="FFFFFF"/>
                  </a:solidFill>
                  <a:effectLst/>
                  <a:latin typeface="ＤＦＰ太丸ゴシック体"/>
                  <a:ea typeface="ＤＦＰ太丸ゴシック体"/>
                  <a:cs typeface="ＤＦＰ太丸ゴシック体"/>
                </a:rPr>
                <a:t>仮想システム</a:t>
              </a:r>
              <a:endParaRPr kumimoji="1" lang="ja-JP" altLang="en-US" sz="1400" dirty="0">
                <a:solidFill>
                  <a:srgbClr val="FFFFFF"/>
                </a:solidFill>
                <a:effectLst/>
                <a:latin typeface="ＤＦＰ太丸ゴシック体"/>
                <a:ea typeface="ＤＦＰ太丸ゴシック体"/>
                <a:cs typeface="ＤＦＰ太丸ゴシック体"/>
              </a:endParaRPr>
            </a:p>
          </p:txBody>
        </p:sp>
        <p:sp>
          <p:nvSpPr>
            <p:cNvPr id="28" name="テキスト ボックス 27"/>
            <p:cNvSpPr txBox="1"/>
            <p:nvPr/>
          </p:nvSpPr>
          <p:spPr>
            <a:xfrm>
              <a:off x="6318250" y="4972050"/>
              <a:ext cx="1261884" cy="307777"/>
            </a:xfrm>
            <a:prstGeom prst="rect">
              <a:avLst/>
            </a:prstGeom>
            <a:noFill/>
            <a:ln>
              <a:noFill/>
            </a:ln>
          </p:spPr>
          <p:txBody>
            <a:bodyPr wrap="none" rtlCol="0">
              <a:spAutoFit/>
            </a:bodyPr>
            <a:lstStyle/>
            <a:p>
              <a:r>
                <a:rPr lang="ja-JP" altLang="en-US" sz="1400" dirty="0" smtClean="0">
                  <a:solidFill>
                    <a:schemeClr val="bg1"/>
                  </a:solidFill>
                  <a:effectLst/>
                  <a:latin typeface="ＤＦＰ太丸ゴシック体"/>
                  <a:ea typeface="ＤＦＰ太丸ゴシック体"/>
                  <a:cs typeface="ＤＦＰ太丸ゴシック体"/>
                </a:rPr>
                <a:t>物理システム</a:t>
              </a:r>
              <a:endParaRPr kumimoji="1" lang="ja-JP" altLang="en-US" sz="1400" dirty="0">
                <a:solidFill>
                  <a:schemeClr val="bg1"/>
                </a:solidFill>
                <a:effectLst/>
                <a:latin typeface="ＤＦＰ太丸ゴシック体"/>
                <a:ea typeface="ＤＦＰ太丸ゴシック体"/>
                <a:cs typeface="ＤＦＰ太丸ゴシック体"/>
              </a:endParaRPr>
            </a:p>
          </p:txBody>
        </p:sp>
        <p:cxnSp>
          <p:nvCxnSpPr>
            <p:cNvPr id="37" name="直線矢印コネクタ 36"/>
            <p:cNvCxnSpPr>
              <a:stCxn id="10" idx="2"/>
              <a:endCxn id="15" idx="0"/>
            </p:cNvCxnSpPr>
            <p:nvPr/>
          </p:nvCxnSpPr>
          <p:spPr bwMode="auto">
            <a:xfrm>
              <a:off x="1905000" y="4343400"/>
              <a:ext cx="0" cy="228600"/>
            </a:xfrm>
            <a:prstGeom prst="straightConnector1">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直線矢印コネクタ 39"/>
            <p:cNvCxnSpPr>
              <a:stCxn id="15" idx="2"/>
              <a:endCxn id="16" idx="0"/>
            </p:cNvCxnSpPr>
            <p:nvPr/>
          </p:nvCxnSpPr>
          <p:spPr bwMode="auto">
            <a:xfrm>
              <a:off x="1905000" y="5181600"/>
              <a:ext cx="0" cy="228600"/>
            </a:xfrm>
            <a:prstGeom prst="straightConnector1">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 name="右矢印 43"/>
            <p:cNvSpPr/>
            <p:nvPr/>
          </p:nvSpPr>
          <p:spPr bwMode="auto">
            <a:xfrm>
              <a:off x="5708650" y="4716595"/>
              <a:ext cx="381000" cy="368696"/>
            </a:xfrm>
            <a:prstGeom prst="rightArrow">
              <a:avLst/>
            </a:prstGeom>
            <a:solidFill>
              <a:srgbClr val="FF6600"/>
            </a:solidFill>
            <a:ln>
              <a:solidFill>
                <a:srgbClr val="FF6600"/>
              </a:solidFill>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0000FF"/>
                </a:solidFill>
                <a:effectLst/>
                <a:latin typeface="Arial" charset="0"/>
                <a:ea typeface="HG丸ｺﾞｼｯｸM-PRO" pitchFamily="50" charset="-128"/>
              </a:endParaRPr>
            </a:p>
          </p:txBody>
        </p:sp>
        <p:sp>
          <p:nvSpPr>
            <p:cNvPr id="46" name="テキスト ボックス 45"/>
            <p:cNvSpPr txBox="1"/>
            <p:nvPr/>
          </p:nvSpPr>
          <p:spPr>
            <a:xfrm>
              <a:off x="3696831" y="3870920"/>
              <a:ext cx="4493538" cy="461665"/>
            </a:xfrm>
            <a:prstGeom prst="rect">
              <a:avLst/>
            </a:prstGeom>
            <a:noFill/>
            <a:ln>
              <a:noFill/>
            </a:ln>
          </p:spPr>
          <p:txBody>
            <a:bodyPr wrap="none" rtlCol="0">
              <a:spAutoFit/>
            </a:bodyPr>
            <a:lstStyle/>
            <a:p>
              <a:r>
                <a:rPr kumimoji="1" lang="ja-JP" altLang="en-US" sz="2400" dirty="0" smtClean="0">
                  <a:solidFill>
                    <a:srgbClr val="0000FF"/>
                  </a:solidFill>
                  <a:effectLst/>
                  <a:latin typeface="ＤＦＰ太丸ゴシック体"/>
                  <a:ea typeface="ＤＦＰ太丸ゴシック体"/>
                  <a:cs typeface="ＤＦＰ太丸ゴシック体"/>
                </a:rPr>
                <a:t>クラウド・コンピューティング</a:t>
              </a:r>
              <a:endParaRPr kumimoji="1" lang="ja-JP" altLang="en-US" sz="2400" dirty="0">
                <a:solidFill>
                  <a:srgbClr val="0000FF"/>
                </a:solidFill>
                <a:effectLst/>
                <a:latin typeface="ＤＦＰ太丸ゴシック体"/>
                <a:ea typeface="ＤＦＰ太丸ゴシック体"/>
                <a:cs typeface="ＤＦＰ太丸ゴシック体"/>
              </a:endParaRPr>
            </a:p>
          </p:txBody>
        </p:sp>
        <p:cxnSp>
          <p:nvCxnSpPr>
            <p:cNvPr id="50" name="直線矢印コネクタ 49"/>
            <p:cNvCxnSpPr>
              <a:stCxn id="15" idx="3"/>
              <a:endCxn id="17" idx="1"/>
            </p:cNvCxnSpPr>
            <p:nvPr/>
          </p:nvCxnSpPr>
          <p:spPr bwMode="auto">
            <a:xfrm>
              <a:off x="2971800" y="4876800"/>
              <a:ext cx="533400" cy="0"/>
            </a:xfrm>
            <a:prstGeom prst="straightConnector1">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直線矢印コネクタ 53"/>
            <p:cNvCxnSpPr>
              <a:endCxn id="18" idx="1"/>
            </p:cNvCxnSpPr>
            <p:nvPr/>
          </p:nvCxnSpPr>
          <p:spPr bwMode="auto">
            <a:xfrm>
              <a:off x="2961709" y="5715000"/>
              <a:ext cx="3158065" cy="0"/>
            </a:xfrm>
            <a:prstGeom prst="straightConnector1">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0" name="テキスト ボックス 59"/>
            <p:cNvSpPr txBox="1"/>
            <p:nvPr/>
          </p:nvSpPr>
          <p:spPr>
            <a:xfrm>
              <a:off x="2415842" y="6172200"/>
              <a:ext cx="4309142" cy="461665"/>
            </a:xfrm>
            <a:prstGeom prst="rect">
              <a:avLst/>
            </a:prstGeom>
            <a:noFill/>
            <a:ln>
              <a:noFill/>
            </a:ln>
          </p:spPr>
          <p:txBody>
            <a:bodyPr vert="horz" wrap="none" rtlCol="0">
              <a:spAutoFit/>
            </a:bodyPr>
            <a:lstStyle/>
            <a:p>
              <a:pPr algn="ctr"/>
              <a:r>
                <a:rPr kumimoji="1" lang="en-US" altLang="ja-JP" sz="2400" dirty="0" smtClean="0">
                  <a:solidFill>
                    <a:srgbClr val="0000FF"/>
                  </a:solidFill>
                  <a:effectLst/>
                  <a:latin typeface="Arial Black"/>
                  <a:cs typeface="Arial Black"/>
                </a:rPr>
                <a:t>Infrastructure as a Code</a:t>
              </a:r>
              <a:endParaRPr kumimoji="1" lang="ja-JP" altLang="en-US" sz="2400" dirty="0">
                <a:solidFill>
                  <a:srgbClr val="0000FF"/>
                </a:solidFill>
                <a:effectLst/>
                <a:latin typeface="Arial Black"/>
                <a:cs typeface="Arial Black"/>
              </a:endParaRPr>
            </a:p>
          </p:txBody>
        </p:sp>
      </p:grpSp>
      <p:sp>
        <p:nvSpPr>
          <p:cNvPr id="61" name="テキスト ボックス 60"/>
          <p:cNvSpPr txBox="1"/>
          <p:nvPr/>
        </p:nvSpPr>
        <p:spPr>
          <a:xfrm>
            <a:off x="3567453" y="866100"/>
            <a:ext cx="2031325" cy="461665"/>
          </a:xfrm>
          <a:prstGeom prst="rect">
            <a:avLst/>
          </a:prstGeom>
          <a:noFill/>
          <a:ln>
            <a:noFill/>
          </a:ln>
        </p:spPr>
        <p:txBody>
          <a:bodyPr vert="horz" wrap="none" rtlCol="0">
            <a:spAutoFit/>
          </a:bodyPr>
          <a:lstStyle/>
          <a:p>
            <a:pPr algn="ctr"/>
            <a:r>
              <a:rPr lang="ja-JP" altLang="en-US" sz="2400" dirty="0" smtClean="0">
                <a:solidFill>
                  <a:schemeClr val="accent6">
                    <a:lumMod val="50000"/>
                  </a:schemeClr>
                </a:solidFill>
                <a:effectLst/>
                <a:latin typeface="Arial Black"/>
                <a:cs typeface="Arial Black"/>
              </a:rPr>
              <a:t>従来の仕組み</a:t>
            </a:r>
            <a:endParaRPr kumimoji="1" lang="ja-JP" altLang="en-US" sz="2400" dirty="0">
              <a:solidFill>
                <a:schemeClr val="accent6">
                  <a:lumMod val="50000"/>
                </a:schemeClr>
              </a:solidFill>
              <a:effectLst/>
              <a:latin typeface="Arial Black"/>
              <a:cs typeface="Arial Black"/>
            </a:endParaRPr>
          </a:p>
        </p:txBody>
      </p:sp>
      <p:sp>
        <p:nvSpPr>
          <p:cNvPr id="42" name="角丸四角形 41"/>
          <p:cNvSpPr/>
          <p:nvPr/>
        </p:nvSpPr>
        <p:spPr bwMode="auto">
          <a:xfrm>
            <a:off x="6094374" y="1415574"/>
            <a:ext cx="2133600" cy="609600"/>
          </a:xfrm>
          <a:prstGeom prst="roundRect">
            <a:avLst/>
          </a:prstGeom>
          <a:ln>
            <a:noFill/>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ts val="0"/>
              </a:spcBef>
              <a:spcAft>
                <a:spcPct val="0"/>
              </a:spcAft>
              <a:buClrTx/>
              <a:buSzTx/>
              <a:buFontTx/>
              <a:buNone/>
              <a:tabLst/>
            </a:pPr>
            <a:r>
              <a:rPr kumimoji="0" lang="ja-JP" altLang="en-US" b="0" i="0" u="none" strike="noStrike" cap="none" normalizeH="0" baseline="0" dirty="0" smtClean="0">
                <a:ln>
                  <a:noFill/>
                </a:ln>
                <a:solidFill>
                  <a:schemeClr val="tx1"/>
                </a:solidFill>
                <a:effectLst/>
              </a:rPr>
              <a:t>人手による</a:t>
            </a:r>
          </a:p>
          <a:p>
            <a:pPr marL="0" marR="0" indent="0" algn="r" defTabSz="914400" rtl="0" eaLnBrk="1" fontAlgn="base" latinLnBrk="0" hangingPunct="1">
              <a:lnSpc>
                <a:spcPct val="100000"/>
              </a:lnSpc>
              <a:spcBef>
                <a:spcPts val="0"/>
              </a:spcBef>
              <a:spcAft>
                <a:spcPct val="0"/>
              </a:spcAft>
              <a:buClrTx/>
              <a:buSzTx/>
              <a:buFontTx/>
              <a:buNone/>
              <a:tabLst/>
            </a:pPr>
            <a:r>
              <a:rPr kumimoji="0" lang="ja-JP" altLang="en-US" sz="1800" b="0" i="0" u="none" strike="noStrike" cap="none" normalizeH="0" baseline="0" dirty="0" smtClean="0">
                <a:ln>
                  <a:noFill/>
                </a:ln>
                <a:solidFill>
                  <a:schemeClr val="tx1"/>
                </a:solidFill>
                <a:effectLst/>
              </a:rPr>
              <a:t>基盤構築</a:t>
            </a:r>
            <a:endParaRPr kumimoji="0" lang="en-US" altLang="ja-JP" sz="1800" b="0" i="0" u="none" strike="noStrike" cap="none" normalizeH="0" baseline="0" dirty="0" smtClean="0">
              <a:ln>
                <a:noFill/>
              </a:ln>
              <a:solidFill>
                <a:schemeClr val="tx1"/>
              </a:solidFill>
              <a:effectLst/>
            </a:endParaRPr>
          </a:p>
        </p:txBody>
      </p:sp>
      <p:pic>
        <p:nvPicPr>
          <p:cNvPr id="43" name="Picture 26" descr="j043394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324561" y="1364774"/>
            <a:ext cx="628650" cy="6286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4233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角丸四角形 41"/>
          <p:cNvSpPr/>
          <p:nvPr/>
        </p:nvSpPr>
        <p:spPr bwMode="auto">
          <a:xfrm>
            <a:off x="469900" y="1007348"/>
            <a:ext cx="8223250" cy="646331"/>
          </a:xfrm>
          <a:prstGeom prst="roundRect">
            <a:avLst>
              <a:gd name="adj" fmla="val 0"/>
            </a:avLst>
          </a:prstGeom>
          <a:solidFill>
            <a:srgbClr val="3366FF"/>
          </a:solidFill>
          <a:ln w="5715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algn="ctr"/>
            <a:r>
              <a:rPr lang="en-US" altLang="ja-JP" sz="2800" dirty="0">
                <a:solidFill>
                  <a:srgbClr val="FFFFFF"/>
                </a:solidFill>
                <a:effectLst/>
                <a:latin typeface="Arial Black"/>
                <a:cs typeface="Arial Black"/>
              </a:rPr>
              <a:t>Infrastructure as a Code</a:t>
            </a:r>
            <a:endParaRPr lang="ja-JP" altLang="en-US" sz="2800" dirty="0">
              <a:solidFill>
                <a:srgbClr val="FFFFFF"/>
              </a:solidFill>
              <a:effectLst/>
              <a:latin typeface="Arial Black"/>
              <a:cs typeface="Arial Black"/>
            </a:endParaRPr>
          </a:p>
        </p:txBody>
      </p:sp>
      <p:sp>
        <p:nvSpPr>
          <p:cNvPr id="5" name="角丸四角形 4"/>
          <p:cNvSpPr/>
          <p:nvPr/>
        </p:nvSpPr>
        <p:spPr bwMode="auto">
          <a:xfrm>
            <a:off x="463550" y="5062993"/>
            <a:ext cx="8223250" cy="710389"/>
          </a:xfrm>
          <a:prstGeom prst="roundRect">
            <a:avLst>
              <a:gd name="adj" fmla="val 0"/>
            </a:avLst>
          </a:prstGeom>
          <a:solidFill>
            <a:srgbClr val="800000"/>
          </a:solidFill>
          <a:ln w="5715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algn="ctr"/>
            <a:r>
              <a:rPr lang="ja-JP" altLang="en-US" sz="2800" dirty="0">
                <a:solidFill>
                  <a:srgbClr val="FFFFFF"/>
                </a:solidFill>
                <a:effectLst/>
                <a:latin typeface="Arial Black"/>
                <a:cs typeface="Arial Black"/>
              </a:rPr>
              <a:t>開発・運用・構築の関係や役割が大きく変わる</a:t>
            </a:r>
            <a:endParaRPr lang="en-US" altLang="ja-JP" sz="2800" dirty="0">
              <a:solidFill>
                <a:srgbClr val="FFFFFF"/>
              </a:solidFill>
              <a:effectLst/>
              <a:latin typeface="Arial Black"/>
              <a:cs typeface="Arial Black"/>
            </a:endParaRPr>
          </a:p>
        </p:txBody>
      </p:sp>
      <p:sp>
        <p:nvSpPr>
          <p:cNvPr id="2" name="タイトル 1"/>
          <p:cNvSpPr>
            <a:spLocks noGrp="1"/>
          </p:cNvSpPr>
          <p:nvPr>
            <p:ph type="title"/>
          </p:nvPr>
        </p:nvSpPr>
        <p:spPr/>
        <p:txBody>
          <a:bodyPr/>
          <a:lstStyle/>
          <a:p>
            <a:r>
              <a:rPr kumimoji="1" lang="en-US" altLang="ja-JP" dirty="0"/>
              <a:t>Infrastructure as a Code</a:t>
            </a:r>
            <a:endParaRPr kumimoji="1" lang="ja-JP" altLang="en-US" dirty="0"/>
          </a:p>
        </p:txBody>
      </p:sp>
      <p:sp>
        <p:nvSpPr>
          <p:cNvPr id="43" name="角丸四角形 42"/>
          <p:cNvSpPr/>
          <p:nvPr/>
        </p:nvSpPr>
        <p:spPr bwMode="auto">
          <a:xfrm>
            <a:off x="463550" y="1757773"/>
            <a:ext cx="8223250" cy="990600"/>
          </a:xfrm>
          <a:prstGeom prst="roundRect">
            <a:avLst>
              <a:gd name="adj" fmla="val 0"/>
            </a:avLst>
          </a:prstGeom>
          <a:solidFill>
            <a:srgbClr val="3366FF"/>
          </a:solidFill>
          <a:ln w="5715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rgbClr val="FFFFFF"/>
                </a:solidFill>
                <a:effectLst/>
                <a:latin typeface="ＤＦＰ太丸ゴシック体"/>
                <a:ea typeface="ＤＦＰ太丸ゴシック体"/>
                <a:cs typeface="ＤＦＰ太丸ゴシック体"/>
              </a:rPr>
              <a:t>　人間が作業に関与することに比べ</a:t>
            </a:r>
            <a:endParaRPr kumimoji="0" lang="en-US" altLang="ja-JP" sz="1600" b="0" i="0" u="none" strike="noStrike" cap="none" normalizeH="0" baseline="0" dirty="0" smtClean="0">
              <a:ln>
                <a:noFill/>
              </a:ln>
              <a:solidFill>
                <a:srgbClr val="FFFFFF"/>
              </a:solidFill>
              <a:effectLst/>
              <a:latin typeface="ＤＦＰ太丸ゴシック体"/>
              <a:ea typeface="ＤＦＰ太丸ゴシック体"/>
              <a:cs typeface="ＤＦＰ太丸ゴシック体"/>
            </a:endParaRPr>
          </a:p>
          <a:p>
            <a:pPr marR="0" algn="ctr" defTabSz="914400" rtl="0" eaLnBrk="1" fontAlgn="base" latinLnBrk="0" hangingPunct="1">
              <a:lnSpc>
                <a:spcPct val="100000"/>
              </a:lnSpc>
              <a:spcBef>
                <a:spcPct val="20000"/>
              </a:spcBef>
              <a:spcAft>
                <a:spcPct val="0"/>
              </a:spcAft>
              <a:buClrTx/>
              <a:buSzTx/>
              <a:tabLst/>
            </a:pPr>
            <a:r>
              <a:rPr kumimoji="0" lang="ja-JP" altLang="en-US" sz="1800" dirty="0" smtClean="0">
                <a:solidFill>
                  <a:srgbClr val="FFFFFF"/>
                </a:solidFill>
                <a:effectLst/>
                <a:latin typeface="ＤＦＰ太丸ゴシック体"/>
                <a:ea typeface="ＤＦＰ太丸ゴシック体"/>
                <a:cs typeface="ＤＦＰ太丸ゴシック体"/>
              </a:rPr>
              <a:t>運用・構築の高速化</a:t>
            </a:r>
            <a:r>
              <a:rPr kumimoji="0" lang="en-US" altLang="ja-JP" sz="1800" dirty="0" smtClean="0">
                <a:solidFill>
                  <a:srgbClr val="FFFFFF"/>
                </a:solidFill>
                <a:effectLst/>
                <a:latin typeface="ＤＦＰ太丸ゴシック体"/>
                <a:ea typeface="ＤＦＰ太丸ゴシック体"/>
                <a:cs typeface="ＤＦＰ太丸ゴシック体"/>
              </a:rPr>
              <a:t> + </a:t>
            </a:r>
            <a:r>
              <a:rPr kumimoji="0" lang="ja-JP" altLang="en-US" sz="1800" b="0" i="0" u="none" strike="noStrike" cap="none" normalizeH="0" baseline="0" dirty="0" smtClean="0">
                <a:ln>
                  <a:noFill/>
                </a:ln>
                <a:solidFill>
                  <a:srgbClr val="FFFFFF"/>
                </a:solidFill>
                <a:effectLst/>
                <a:latin typeface="ＤＦＰ太丸ゴシック体"/>
                <a:ea typeface="ＤＦＰ太丸ゴシック体"/>
                <a:cs typeface="ＤＦＰ太丸ゴシック体"/>
              </a:rPr>
              <a:t>ヒューマン・エラーの排除</a:t>
            </a:r>
            <a:r>
              <a:rPr kumimoji="0" lang="en-US" altLang="ja-JP" sz="1800" b="0" i="0" u="none" strike="noStrike" cap="none" normalizeH="0" baseline="0" dirty="0" smtClean="0">
                <a:ln>
                  <a:noFill/>
                </a:ln>
                <a:solidFill>
                  <a:srgbClr val="FFFFFF"/>
                </a:solidFill>
                <a:effectLst/>
                <a:latin typeface="ＤＦＰ太丸ゴシック体"/>
                <a:ea typeface="ＤＦＰ太丸ゴシック体"/>
                <a:cs typeface="ＤＦＰ太丸ゴシック体"/>
              </a:rPr>
              <a:t> + </a:t>
            </a:r>
            <a:r>
              <a:rPr kumimoji="0" lang="ja-JP" altLang="en-US" sz="1800" b="0" i="0" u="none" strike="noStrike" cap="none" normalizeH="0" baseline="0" dirty="0" smtClean="0">
                <a:ln>
                  <a:noFill/>
                </a:ln>
                <a:solidFill>
                  <a:srgbClr val="FFFFFF"/>
                </a:solidFill>
                <a:effectLst/>
                <a:latin typeface="ＤＦＰ太丸ゴシック体"/>
                <a:ea typeface="ＤＦＰ太丸ゴシック体"/>
                <a:cs typeface="ＤＦＰ太丸ゴシック体"/>
              </a:rPr>
              <a:t>人的作業負担の消滅</a:t>
            </a:r>
          </a:p>
        </p:txBody>
      </p:sp>
      <p:grpSp>
        <p:nvGrpSpPr>
          <p:cNvPr id="3" name="図形グループ 2"/>
          <p:cNvGrpSpPr/>
          <p:nvPr/>
        </p:nvGrpSpPr>
        <p:grpSpPr>
          <a:xfrm>
            <a:off x="463550" y="2866908"/>
            <a:ext cx="8229600" cy="2307598"/>
            <a:chOff x="457200" y="3355667"/>
            <a:chExt cx="8229600" cy="2307598"/>
          </a:xfrm>
        </p:grpSpPr>
        <p:sp>
          <p:nvSpPr>
            <p:cNvPr id="6" name="下矢印 5"/>
            <p:cNvSpPr/>
            <p:nvPr/>
          </p:nvSpPr>
          <p:spPr bwMode="auto">
            <a:xfrm>
              <a:off x="2057400" y="3355667"/>
              <a:ext cx="762000" cy="2307598"/>
            </a:xfrm>
            <a:prstGeom prst="downArrow">
              <a:avLst/>
            </a:prstGeom>
            <a:solidFill>
              <a:srgbClr val="FF6600"/>
            </a:solidFill>
            <a:ln>
              <a:noFill/>
              <a:headEnd type="none" w="med" len="med"/>
              <a:tailEnd type="none" w="med" len="med"/>
            </a:ln>
            <a:effectLst>
              <a:outerShdw blurRad="50800" dist="38100" dir="2700000" algn="tl" rotWithShape="0">
                <a:prstClr val="black">
                  <a:alpha val="40000"/>
                </a:prstClr>
              </a:outerShdw>
            </a:effectLst>
            <a:extLst/>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55" name="下矢印 54"/>
            <p:cNvSpPr/>
            <p:nvPr/>
          </p:nvSpPr>
          <p:spPr bwMode="auto">
            <a:xfrm>
              <a:off x="6324600" y="3355667"/>
              <a:ext cx="762000" cy="2307598"/>
            </a:xfrm>
            <a:prstGeom prst="downArrow">
              <a:avLst/>
            </a:prstGeom>
            <a:solidFill>
              <a:srgbClr val="FF6600"/>
            </a:solidFill>
            <a:ln>
              <a:noFill/>
              <a:headEnd type="none" w="med" len="med"/>
              <a:tailEnd type="none" w="med" len="med"/>
            </a:ln>
            <a:effectLst>
              <a:outerShdw blurRad="50800" dist="38100" dir="2700000" algn="tl" rotWithShape="0">
                <a:prstClr val="black">
                  <a:alpha val="40000"/>
                </a:prstClr>
              </a:outerShdw>
            </a:effectLst>
            <a:extLst/>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 name="角丸四角形 3"/>
            <p:cNvSpPr/>
            <p:nvPr/>
          </p:nvSpPr>
          <p:spPr bwMode="auto">
            <a:xfrm>
              <a:off x="457200" y="3465732"/>
              <a:ext cx="3962400" cy="685800"/>
            </a:xfrm>
            <a:prstGeom prst="roundRect">
              <a:avLst>
                <a:gd name="adj" fmla="val 0"/>
              </a:avLst>
            </a:prstGeom>
            <a:solidFill>
              <a:schemeClr val="accent3">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smtClean="0">
                  <a:solidFill>
                    <a:srgbClr val="FFFFFF"/>
                  </a:solidFill>
                </a:rPr>
                <a:t>稼働中のサーバー停止や新規サーバー稼働</a:t>
              </a:r>
              <a:endParaRPr kumimoji="0" lang="en-US" altLang="ja-JP" sz="1400" dirty="0" smtClean="0">
                <a:solidFill>
                  <a:srgbClr val="FFFFFF"/>
                </a:solidFill>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smtClean="0">
                  <a:solidFill>
                    <a:srgbClr val="FFFFFF"/>
                  </a:solidFill>
                </a:rPr>
                <a:t>を同時に行う事ができる</a:t>
              </a:r>
              <a:endParaRPr kumimoji="0" lang="ja-JP" altLang="en-US" sz="1400" b="0" i="0" u="none" strike="noStrike" cap="none" normalizeH="0" baseline="0" dirty="0" smtClean="0">
                <a:ln>
                  <a:noFill/>
                </a:ln>
                <a:solidFill>
                  <a:srgbClr val="FFFFFF"/>
                </a:solidFill>
                <a:effectLst/>
              </a:endParaRPr>
            </a:p>
          </p:txBody>
        </p:sp>
        <p:sp>
          <p:nvSpPr>
            <p:cNvPr id="45" name="角丸四角形 44"/>
            <p:cNvSpPr/>
            <p:nvPr/>
          </p:nvSpPr>
          <p:spPr bwMode="auto">
            <a:xfrm>
              <a:off x="4724400" y="3465732"/>
              <a:ext cx="3962400" cy="685800"/>
            </a:xfrm>
            <a:prstGeom prst="roundRect">
              <a:avLst>
                <a:gd name="adj" fmla="val 0"/>
              </a:avLst>
            </a:prstGeom>
            <a:solidFill>
              <a:schemeClr val="accent5">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smtClean="0">
                  <a:solidFill>
                    <a:srgbClr val="FFFFFF"/>
                  </a:solidFill>
                </a:rPr>
                <a:t>開発・テストと本番で全く同じ環境が使える</a:t>
              </a:r>
              <a:endParaRPr kumimoji="0" lang="ja-JP" altLang="en-US" sz="1400" b="0" i="0" u="none" strike="noStrike" cap="none" normalizeH="0" baseline="0" dirty="0" smtClean="0">
                <a:ln>
                  <a:noFill/>
                </a:ln>
                <a:solidFill>
                  <a:srgbClr val="FFFFFF"/>
                </a:solidFill>
                <a:effectLst/>
              </a:endParaRPr>
            </a:p>
          </p:txBody>
        </p:sp>
        <p:sp>
          <p:nvSpPr>
            <p:cNvPr id="52" name="角丸四角形 51"/>
            <p:cNvSpPr/>
            <p:nvPr/>
          </p:nvSpPr>
          <p:spPr bwMode="auto">
            <a:xfrm>
              <a:off x="457200" y="4532532"/>
              <a:ext cx="3962400" cy="685800"/>
            </a:xfrm>
            <a:prstGeom prst="roundRect">
              <a:avLst>
                <a:gd name="adj" fmla="val 0"/>
              </a:avLst>
            </a:prstGeom>
            <a:solidFill>
              <a:schemeClr val="accent3">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rPr>
                <a:t>稼働中のサービスを停止することなく</a:t>
              </a:r>
              <a:endParaRPr kumimoji="0" lang="en-US" altLang="ja-JP" sz="1400" b="0" i="0" u="none" strike="noStrike" cap="none" normalizeH="0" baseline="0" dirty="0" smtClean="0">
                <a:ln>
                  <a:noFill/>
                </a:ln>
                <a:solidFill>
                  <a:srgbClr val="FFFFFF"/>
                </a:solidFill>
                <a:effectLst/>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smtClean="0">
                  <a:solidFill>
                    <a:srgbClr val="FFFFFF"/>
                  </a:solidFill>
                </a:rPr>
                <a:t>設定や構成の変更ができる</a:t>
              </a:r>
              <a:endParaRPr kumimoji="0" lang="ja-JP" altLang="en-US" sz="1400" b="0" i="0" u="none" strike="noStrike" cap="none" normalizeH="0" baseline="0" dirty="0" smtClean="0">
                <a:ln>
                  <a:noFill/>
                </a:ln>
                <a:solidFill>
                  <a:srgbClr val="FFFFFF"/>
                </a:solidFill>
                <a:effectLst/>
              </a:endParaRPr>
            </a:p>
          </p:txBody>
        </p:sp>
        <p:sp>
          <p:nvSpPr>
            <p:cNvPr id="53" name="角丸四角形 52"/>
            <p:cNvSpPr/>
            <p:nvPr/>
          </p:nvSpPr>
          <p:spPr bwMode="auto">
            <a:xfrm>
              <a:off x="4724400" y="4532532"/>
              <a:ext cx="3962400" cy="685800"/>
            </a:xfrm>
            <a:prstGeom prst="roundRect">
              <a:avLst>
                <a:gd name="adj" fmla="val 0"/>
              </a:avLst>
            </a:prstGeom>
            <a:solidFill>
              <a:srgbClr val="31859C"/>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smtClean="0">
                  <a:solidFill>
                    <a:srgbClr val="FFFFFF"/>
                  </a:solidFill>
                </a:rPr>
                <a:t>開発・テスト環境から本番環境へ</a:t>
              </a:r>
              <a:endParaRPr kumimoji="0" lang="en-US" altLang="ja-JP" sz="1400" dirty="0" smtClean="0">
                <a:solidFill>
                  <a:srgbClr val="FFFFFF"/>
                </a:solidFill>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rPr>
                <a:t>自動的に移行できる</a:t>
              </a:r>
            </a:p>
          </p:txBody>
        </p:sp>
      </p:grpSp>
      <p:sp>
        <p:nvSpPr>
          <p:cNvPr id="7" name="テキスト ボックス 6"/>
          <p:cNvSpPr txBox="1"/>
          <p:nvPr/>
        </p:nvSpPr>
        <p:spPr>
          <a:xfrm>
            <a:off x="575749" y="5909734"/>
            <a:ext cx="8117401" cy="523220"/>
          </a:xfrm>
          <a:prstGeom prst="rect">
            <a:avLst/>
          </a:prstGeom>
          <a:noFill/>
        </p:spPr>
        <p:txBody>
          <a:bodyPr wrap="none" rtlCol="0">
            <a:spAutoFit/>
          </a:bodyPr>
          <a:lstStyle/>
          <a:p>
            <a:pPr algn="r"/>
            <a:r>
              <a:rPr kumimoji="1" lang="en-US" altLang="ja-JP" sz="2800" dirty="0" smtClean="0">
                <a:solidFill>
                  <a:schemeClr val="tx2">
                    <a:lumMod val="60000"/>
                    <a:lumOff val="40000"/>
                  </a:schemeClr>
                </a:solidFill>
              </a:rPr>
              <a:t>Immutable Computing</a:t>
            </a:r>
            <a:r>
              <a:rPr kumimoji="1" lang="ja-JP" altLang="en-US" sz="2800" dirty="0" smtClean="0">
                <a:solidFill>
                  <a:schemeClr val="tx2">
                    <a:lumMod val="60000"/>
                    <a:lumOff val="40000"/>
                  </a:schemeClr>
                </a:solidFill>
              </a:rPr>
              <a:t>、</a:t>
            </a:r>
            <a:r>
              <a:rPr kumimoji="1" lang="en-US" altLang="ja-JP" sz="2800" dirty="0" err="1" smtClean="0">
                <a:solidFill>
                  <a:schemeClr val="tx2">
                    <a:lumMod val="60000"/>
                    <a:lumOff val="40000"/>
                  </a:schemeClr>
                </a:solidFill>
              </a:rPr>
              <a:t>DevOps</a:t>
            </a:r>
            <a:r>
              <a:rPr kumimoji="1" lang="ja-JP" altLang="en-US" sz="2800" dirty="0" smtClean="0">
                <a:solidFill>
                  <a:schemeClr val="tx2">
                    <a:lumMod val="60000"/>
                    <a:lumOff val="40000"/>
                  </a:schemeClr>
                </a:solidFill>
              </a:rPr>
              <a:t>、</a:t>
            </a:r>
            <a:r>
              <a:rPr lang="en-US" altLang="ja-JP" sz="2800" dirty="0" smtClean="0">
                <a:solidFill>
                  <a:schemeClr val="tx2">
                    <a:lumMod val="60000"/>
                    <a:lumOff val="40000"/>
                  </a:schemeClr>
                </a:solidFill>
              </a:rPr>
              <a:t>Agile Development…</a:t>
            </a:r>
            <a:endParaRPr kumimoji="1" lang="ja-JP" altLang="en-US" sz="2800" dirty="0">
              <a:solidFill>
                <a:schemeClr val="tx2">
                  <a:lumMod val="60000"/>
                  <a:lumOff val="40000"/>
                </a:schemeClr>
              </a:solidFill>
            </a:endParaRPr>
          </a:p>
        </p:txBody>
      </p:sp>
    </p:spTree>
    <p:extLst>
      <p:ext uri="{BB962C8B-B14F-4D97-AF65-F5344CB8AC3E}">
        <p14:creationId xmlns:p14="http://schemas.microsoft.com/office/powerpoint/2010/main" val="999111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down)">
                                      <p:cBhvr>
                                        <p:cTn id="8" dur="500"/>
                                        <p:tgtEl>
                                          <p:spTgt spid="3"/>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p:tgtEl>
                                          <p:spTgt spid="5"/>
                                        </p:tgtEl>
                                        <p:attrNameLst>
                                          <p:attrName>ppt_y</p:attrName>
                                        </p:attrNameLst>
                                      </p:cBhvr>
                                      <p:tavLst>
                                        <p:tav tm="0">
                                          <p:val>
                                            <p:strVal val="#ppt_y-#ppt_h*1.125000"/>
                                          </p:val>
                                        </p:tav>
                                        <p:tav tm="100000">
                                          <p:val>
                                            <p:strVal val="#ppt_y"/>
                                          </p:val>
                                        </p:tav>
                                      </p:tavLst>
                                    </p:anim>
                                    <p:animEffect transition="in" filter="wipe(down)">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a:solidFill>
                  <a:srgbClr val="FFFFFF"/>
                </a:solidFill>
                <a:effectLst/>
                <a:latin typeface="Arial"/>
                <a:ea typeface="HGP創英角ｺﾞｼｯｸUB" pitchFamily="50" charset="-128"/>
                <a:cs typeface="Arial"/>
              </a:rPr>
              <a:t>クラウド・</a:t>
            </a:r>
            <a:r>
              <a:rPr lang="ja-JP" altLang="en-US" sz="2400" dirty="0" smtClean="0">
                <a:solidFill>
                  <a:srgbClr val="FFFFFF"/>
                </a:solidFill>
                <a:effectLst/>
                <a:latin typeface="Arial"/>
                <a:ea typeface="HGP創英角ｺﾞｼｯｸUB" pitchFamily="50" charset="-128"/>
                <a:cs typeface="Arial"/>
              </a:rPr>
              <a:t>コンピューティング</a:t>
            </a:r>
          </a:p>
          <a:p>
            <a:pPr algn="r"/>
            <a:r>
              <a:rPr lang="ja-JP" altLang="en-US" sz="2400" dirty="0" smtClean="0">
                <a:solidFill>
                  <a:srgbClr val="FFFFFF"/>
                </a:solidFill>
                <a:effectLst/>
                <a:latin typeface="Arial"/>
                <a:ea typeface="HGP創英角ｺﾞｼｯｸUB" pitchFamily="50" charset="-128"/>
                <a:cs typeface="Arial"/>
              </a:rPr>
              <a:t>の現実</a:t>
            </a: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36919703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t>クラウドで実現するガバナンス</a:t>
            </a:r>
            <a:endParaRPr kumimoji="1" lang="ja-JP" altLang="en-US" dirty="0"/>
          </a:p>
        </p:txBody>
      </p:sp>
      <p:sp>
        <p:nvSpPr>
          <p:cNvPr id="2" name="スライド番号プレースホルダー 1"/>
          <p:cNvSpPr>
            <a:spLocks noGrp="1"/>
          </p:cNvSpPr>
          <p:nvPr>
            <p:ph type="sldNum" sz="quarter" idx="12"/>
          </p:nvPr>
        </p:nvSpPr>
        <p:spPr/>
        <p:txBody>
          <a:bodyPr/>
          <a:lstStyle/>
          <a:p>
            <a:fld id="{8FF8CC5D-A65D-5946-99B5-645367A967AD}" type="slidenum">
              <a:rPr kumimoji="1" lang="ja-JP" altLang="en-US" smtClean="0"/>
              <a:t>38</a:t>
            </a:fld>
            <a:endParaRPr kumimoji="1" lang="ja-JP" altLang="en-US"/>
          </a:p>
        </p:txBody>
      </p:sp>
      <p:sp>
        <p:nvSpPr>
          <p:cNvPr id="4" name="角丸四角形 3"/>
          <p:cNvSpPr/>
          <p:nvPr/>
        </p:nvSpPr>
        <p:spPr bwMode="auto">
          <a:xfrm>
            <a:off x="231776" y="1416890"/>
            <a:ext cx="8686800" cy="1048769"/>
          </a:xfrm>
          <a:prstGeom prst="roundRect">
            <a:avLst>
              <a:gd name="adj" fmla="val 0"/>
            </a:avLst>
          </a:prstGeom>
          <a:solidFill>
            <a:srgbClr val="FF0000"/>
          </a:solidFill>
          <a:ln w="57150" cmpd="sng">
            <a:noFill/>
            <a:headEnd type="none" w="med" len="med"/>
            <a:tailEnd type="none" w="med" len="med"/>
          </a:ln>
          <a:effectLst>
            <a:outerShdw blurRad="50800" dist="38100" dir="2700000" algn="tl" rotWithShape="0">
              <a:prstClr val="black">
                <a:alpha val="40000"/>
              </a:prstClr>
            </a:outerShdw>
          </a:effectLs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ts val="264"/>
              </a:spcBef>
              <a:spcAft>
                <a:spcPct val="0"/>
              </a:spcAft>
              <a:buClrTx/>
              <a:buSzTx/>
              <a:buFontTx/>
              <a:buNone/>
              <a:tabLst/>
            </a:pPr>
            <a:r>
              <a:rPr kumimoji="0" lang="ja-JP" altLang="en-US" sz="2400" b="0" i="0" u="none" strike="noStrike" cap="none" normalizeH="0" baseline="0" dirty="0" smtClean="0">
                <a:ln>
                  <a:noFill/>
                </a:ln>
                <a:solidFill>
                  <a:schemeClr val="bg1"/>
                </a:solidFill>
                <a:effectLst/>
                <a:latin typeface="Arial" charset="0"/>
                <a:ea typeface="HG丸ｺﾞｼｯｸM-PRO" pitchFamily="50" charset="-128"/>
              </a:rPr>
              <a:t>パブリック・クラウドは、</a:t>
            </a:r>
            <a:endParaRPr kumimoji="0" lang="en-US" altLang="ja-JP" sz="2400" b="0" i="0" u="none" strike="noStrike" cap="none" normalizeH="0" baseline="0" dirty="0" smtClean="0">
              <a:ln>
                <a:noFill/>
              </a:ln>
              <a:solidFill>
                <a:schemeClr val="bg1"/>
              </a:solidFill>
              <a:effectLst/>
              <a:latin typeface="Arial" charset="0"/>
              <a:ea typeface="HG丸ｺﾞｼｯｸM-PRO" pitchFamily="50" charset="-128"/>
            </a:endParaRPr>
          </a:p>
          <a:p>
            <a:pPr marL="0" marR="0" indent="0" algn="ctr" defTabSz="914400" rtl="0" eaLnBrk="1" fontAlgn="base" latinLnBrk="0" hangingPunct="1">
              <a:lnSpc>
                <a:spcPct val="100000"/>
              </a:lnSpc>
              <a:spcBef>
                <a:spcPts val="264"/>
              </a:spcBef>
              <a:spcAft>
                <a:spcPct val="0"/>
              </a:spcAft>
              <a:buClrTx/>
              <a:buSzTx/>
              <a:buFontTx/>
              <a:buNone/>
              <a:tabLst/>
            </a:pPr>
            <a:r>
              <a:rPr kumimoji="0" lang="ja-JP" altLang="en-US" sz="3600" b="0" i="0" u="none" strike="noStrike" cap="none" normalizeH="0" baseline="0" dirty="0" smtClean="0">
                <a:ln>
                  <a:noFill/>
                </a:ln>
                <a:solidFill>
                  <a:schemeClr val="bg1"/>
                </a:solidFill>
                <a:effectLst/>
                <a:latin typeface="ＤＦＰ太丸ゴシック体"/>
                <a:ea typeface="ＤＦＰ太丸ゴシック体"/>
                <a:cs typeface="ＤＦＰ太丸ゴシック体"/>
              </a:rPr>
              <a:t>ガバナンスが担保できない</a:t>
            </a:r>
            <a:r>
              <a:rPr kumimoji="0" lang="ja-JP" altLang="en-US" sz="2400" b="0" i="0" u="none" strike="noStrike" cap="none" normalizeH="0" baseline="0" dirty="0" smtClean="0">
                <a:ln>
                  <a:noFill/>
                </a:ln>
                <a:solidFill>
                  <a:schemeClr val="bg1"/>
                </a:solidFill>
                <a:effectLst/>
                <a:latin typeface="Arial" charset="0"/>
                <a:ea typeface="HG丸ｺﾞｼｯｸM-PRO" pitchFamily="50" charset="-128"/>
              </a:rPr>
              <a:t>ので使えない！</a:t>
            </a:r>
          </a:p>
        </p:txBody>
      </p:sp>
      <p:sp>
        <p:nvSpPr>
          <p:cNvPr id="5" name="角丸四角形 4"/>
          <p:cNvSpPr/>
          <p:nvPr/>
        </p:nvSpPr>
        <p:spPr bwMode="auto">
          <a:xfrm>
            <a:off x="231776" y="3187287"/>
            <a:ext cx="8686800" cy="1818372"/>
          </a:xfrm>
          <a:prstGeom prst="roundRect">
            <a:avLst>
              <a:gd name="adj" fmla="val 0"/>
            </a:avLst>
          </a:prstGeom>
          <a:solidFill>
            <a:srgbClr val="0000FF"/>
          </a:solidFill>
          <a:ln w="57150" cmpd="sng">
            <a:noFill/>
            <a:headEnd type="none" w="med" len="med"/>
            <a:tailEnd type="none" w="med" len="med"/>
          </a:ln>
          <a:effectLst>
            <a:outerShdw blurRad="50800" dist="38100" dir="2700000" algn="tl" rotWithShape="0">
              <a:prstClr val="black">
                <a:alpha val="40000"/>
              </a:prstClr>
            </a:outerShdw>
          </a:effectLs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ts val="264"/>
              </a:spcBef>
              <a:spcAft>
                <a:spcPct val="0"/>
              </a:spcAft>
              <a:buClrTx/>
              <a:buSzTx/>
              <a:buFontTx/>
              <a:buNone/>
              <a:tabLst/>
            </a:pPr>
            <a:r>
              <a:rPr kumimoji="0" lang="ja-JP" altLang="en-US" sz="3600" b="0" i="0" u="none" strike="noStrike" cap="none" normalizeH="0" baseline="0" dirty="0" smtClean="0">
                <a:ln>
                  <a:noFill/>
                </a:ln>
                <a:solidFill>
                  <a:srgbClr val="FFFFFF"/>
                </a:solidFill>
                <a:effectLst/>
                <a:latin typeface="ＤＦＰ太丸ゴシック体"/>
                <a:ea typeface="ＤＦＰ太丸ゴシック体"/>
                <a:cs typeface="ＤＦＰ太丸ゴシック体"/>
              </a:rPr>
              <a:t>ガバナンスを担保する</a:t>
            </a:r>
            <a:r>
              <a:rPr kumimoji="0" lang="ja-JP" altLang="en-US" sz="2400" b="0" i="0" u="none" strike="noStrike" cap="none" normalizeH="0" baseline="0" dirty="0" smtClean="0">
                <a:ln>
                  <a:noFill/>
                </a:ln>
                <a:solidFill>
                  <a:srgbClr val="FFFFFF"/>
                </a:solidFill>
                <a:effectLst/>
                <a:latin typeface="HG丸ｺﾞｼｯｸM-PRO"/>
                <a:ea typeface="HG丸ｺﾞｼｯｸM-PRO"/>
                <a:cs typeface="HG丸ｺﾞｼｯｸM-PRO"/>
              </a:rPr>
              <a:t>とは、</a:t>
            </a:r>
            <a:endParaRPr kumimoji="0" lang="en-US" altLang="ja-JP" sz="2400" b="0" i="0" u="none" strike="noStrike" cap="none" normalizeH="0" baseline="0" dirty="0" smtClean="0">
              <a:ln>
                <a:noFill/>
              </a:ln>
              <a:solidFill>
                <a:srgbClr val="FFFFFF"/>
              </a:solidFill>
              <a:effectLst/>
              <a:latin typeface="HG丸ｺﾞｼｯｸM-PRO"/>
              <a:ea typeface="HG丸ｺﾞｼｯｸM-PRO"/>
              <a:cs typeface="HG丸ｺﾞｼｯｸM-PRO"/>
            </a:endParaRPr>
          </a:p>
          <a:p>
            <a:pPr marL="0" marR="0" indent="0" algn="l" defTabSz="914400" rtl="0" eaLnBrk="1" fontAlgn="base" latinLnBrk="0" hangingPunct="1">
              <a:lnSpc>
                <a:spcPct val="100000"/>
              </a:lnSpc>
              <a:spcBef>
                <a:spcPts val="264"/>
              </a:spcBef>
              <a:spcAft>
                <a:spcPct val="0"/>
              </a:spcAft>
              <a:buClrTx/>
              <a:buSzTx/>
              <a:buFontTx/>
              <a:buNone/>
              <a:tabLst/>
            </a:pPr>
            <a:r>
              <a:rPr kumimoji="0" lang="ja-JP" altLang="en-US" sz="2400" dirty="0" smtClean="0">
                <a:solidFill>
                  <a:srgbClr val="FFFFFF"/>
                </a:solidFill>
                <a:latin typeface="HG丸ｺﾞｼｯｸM-PRO"/>
                <a:ea typeface="HG丸ｺﾞｼｯｸM-PRO"/>
                <a:cs typeface="HG丸ｺﾞｼｯｸM-PRO"/>
              </a:rPr>
              <a:t>命令や指示などをうけなくても、普段通りの業務をこなしていれば、業務や経営の目的が達成されるビジネスプロセスを構築し、それを運用すること。</a:t>
            </a:r>
            <a:endParaRPr kumimoji="0" lang="ja-JP" altLang="en-US" sz="24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7" name="正方形/長方形 6"/>
          <p:cNvSpPr/>
          <p:nvPr/>
        </p:nvSpPr>
        <p:spPr>
          <a:xfrm>
            <a:off x="1995647" y="828274"/>
            <a:ext cx="5855910" cy="523220"/>
          </a:xfrm>
          <a:prstGeom prst="rect">
            <a:avLst/>
          </a:prstGeom>
        </p:spPr>
        <p:txBody>
          <a:bodyPr wrap="square">
            <a:spAutoFit/>
          </a:bodyPr>
          <a:lstStyle/>
          <a:p>
            <a:pPr lvl="0" algn="r"/>
            <a:r>
              <a:rPr lang="ja-JP" altLang="en-US" sz="2800" dirty="0">
                <a:solidFill>
                  <a:srgbClr val="FF0000"/>
                </a:solidFill>
                <a:latin typeface="HG創英角ｺﾞｼｯｸUB"/>
                <a:ea typeface="HG創英角ｺﾞｼｯｸUB"/>
                <a:cs typeface="HG創英角ｺﾞｼｯｸUB"/>
              </a:rPr>
              <a:t>本当にそうでしょう</a:t>
            </a:r>
            <a:r>
              <a:rPr lang="ja-JP" altLang="en-US" sz="2800" dirty="0" smtClean="0">
                <a:solidFill>
                  <a:srgbClr val="FF0000"/>
                </a:solidFill>
                <a:latin typeface="HG創英角ｺﾞｼｯｸUB"/>
                <a:ea typeface="HG創英角ｺﾞｼｯｸUB"/>
                <a:cs typeface="HG創英角ｺﾞｼｯｸUB"/>
              </a:rPr>
              <a:t>か？</a:t>
            </a:r>
            <a:endParaRPr lang="ja-JP" altLang="en-US" sz="2800" dirty="0">
              <a:solidFill>
                <a:srgbClr val="FF0000"/>
              </a:solidFill>
              <a:latin typeface="HG創英角ｺﾞｼｯｸUB"/>
              <a:ea typeface="HG創英角ｺﾞｼｯｸUB"/>
              <a:cs typeface="HG創英角ｺﾞｼｯｸUB"/>
            </a:endParaRPr>
          </a:p>
        </p:txBody>
      </p:sp>
      <p:pic>
        <p:nvPicPr>
          <p:cNvPr id="8" name="図 7" descr="MC900434411.WM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51557" y="828274"/>
            <a:ext cx="1116043" cy="1255548"/>
          </a:xfrm>
          <a:prstGeom prst="rect">
            <a:avLst/>
          </a:prstGeom>
        </p:spPr>
      </p:pic>
      <p:pic>
        <p:nvPicPr>
          <p:cNvPr id="9" name="図 8" descr="MC900424462.WM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8204" y="2692818"/>
            <a:ext cx="1009396" cy="988935"/>
          </a:xfrm>
          <a:prstGeom prst="rect">
            <a:avLst/>
          </a:prstGeom>
        </p:spPr>
      </p:pic>
      <p:sp>
        <p:nvSpPr>
          <p:cNvPr id="10" name="正方形/長方形 9"/>
          <p:cNvSpPr/>
          <p:nvPr/>
        </p:nvSpPr>
        <p:spPr>
          <a:xfrm>
            <a:off x="1995647" y="2589013"/>
            <a:ext cx="5855910" cy="523220"/>
          </a:xfrm>
          <a:prstGeom prst="rect">
            <a:avLst/>
          </a:prstGeom>
        </p:spPr>
        <p:txBody>
          <a:bodyPr wrap="square">
            <a:spAutoFit/>
          </a:bodyPr>
          <a:lstStyle/>
          <a:p>
            <a:pPr lvl="0" algn="r"/>
            <a:r>
              <a:rPr lang="ja-JP" altLang="en-US" sz="2800" dirty="0" smtClean="0">
                <a:solidFill>
                  <a:srgbClr val="3366FF"/>
                </a:solidFill>
                <a:latin typeface="HG創英角ｺﾞｼｯｸUB"/>
                <a:ea typeface="HG創英角ｺﾞｼｯｸUB"/>
                <a:cs typeface="HG創英角ｺﾞｼｯｸUB"/>
              </a:rPr>
              <a:t>ということは？</a:t>
            </a:r>
            <a:endParaRPr lang="ja-JP" altLang="en-US" sz="2800" dirty="0">
              <a:solidFill>
                <a:srgbClr val="3366FF"/>
              </a:solidFill>
              <a:latin typeface="HG創英角ｺﾞｼｯｸUB"/>
              <a:ea typeface="HG創英角ｺﾞｼｯｸUB"/>
              <a:cs typeface="HG創英角ｺﾞｼｯｸUB"/>
            </a:endParaRPr>
          </a:p>
        </p:txBody>
      </p:sp>
      <p:sp>
        <p:nvSpPr>
          <p:cNvPr id="11" name="角丸四角形 10"/>
          <p:cNvSpPr/>
          <p:nvPr/>
        </p:nvSpPr>
        <p:spPr bwMode="auto">
          <a:xfrm>
            <a:off x="231776" y="5087492"/>
            <a:ext cx="1926683" cy="558860"/>
          </a:xfrm>
          <a:prstGeom prst="roundRect">
            <a:avLst>
              <a:gd name="adj" fmla="val 0"/>
            </a:avLst>
          </a:prstGeom>
          <a:solidFill>
            <a:srgbClr val="3366FF"/>
          </a:solidFill>
          <a:ln w="57150" cmpd="sng">
            <a:noFill/>
            <a:headEnd type="none" w="med" len="med"/>
            <a:tailEnd type="none" w="med" len="med"/>
          </a:ln>
          <a:effectLst>
            <a:outerShdw blurRad="50800" dist="38100" dir="2700000" algn="tl" rotWithShape="0">
              <a:prstClr val="black">
                <a:alpha val="40000"/>
              </a:prstClr>
            </a:outerShdw>
          </a:effectLs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264"/>
              </a:spcBef>
              <a:spcAft>
                <a:spcPct val="0"/>
              </a:spcAft>
              <a:buClrTx/>
              <a:buSzTx/>
              <a:buFontTx/>
              <a:buNone/>
              <a:tabLst/>
            </a:pPr>
            <a:r>
              <a:rPr kumimoji="0" lang="ja-JP" altLang="en-US" sz="2400" b="0" i="0" u="none" strike="noStrike" cap="none" normalizeH="0" baseline="0" dirty="0" smtClean="0">
                <a:ln>
                  <a:noFill/>
                </a:ln>
                <a:solidFill>
                  <a:srgbClr val="FFFFFF"/>
                </a:solidFill>
                <a:effectLst/>
                <a:latin typeface="ＤＦＰ太丸ゴシック体"/>
                <a:ea typeface="ＤＦＰ太丸ゴシック体"/>
                <a:cs typeface="ＤＦＰ太丸ゴシック体"/>
              </a:rPr>
              <a:t>許容水準</a:t>
            </a:r>
          </a:p>
        </p:txBody>
      </p:sp>
      <p:sp>
        <p:nvSpPr>
          <p:cNvPr id="13" name="角丸四角形 12"/>
          <p:cNvSpPr/>
          <p:nvPr/>
        </p:nvSpPr>
        <p:spPr bwMode="auto">
          <a:xfrm>
            <a:off x="6993186" y="5087492"/>
            <a:ext cx="1925390" cy="558860"/>
          </a:xfrm>
          <a:prstGeom prst="roundRect">
            <a:avLst>
              <a:gd name="adj" fmla="val 0"/>
            </a:avLst>
          </a:prstGeom>
          <a:solidFill>
            <a:srgbClr val="3366FF"/>
          </a:solidFill>
          <a:ln w="57150" cmpd="sng">
            <a:noFill/>
            <a:headEnd type="none" w="med" len="med"/>
            <a:tailEnd type="none" w="med" len="med"/>
          </a:ln>
          <a:effectLst>
            <a:outerShdw blurRad="50800" dist="38100" dir="2700000" algn="tl" rotWithShape="0">
              <a:prstClr val="black">
                <a:alpha val="40000"/>
              </a:prstClr>
            </a:outerShdw>
          </a:effectLs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264"/>
              </a:spcBef>
              <a:spcAft>
                <a:spcPct val="0"/>
              </a:spcAft>
              <a:buClrTx/>
              <a:buSzTx/>
              <a:buFontTx/>
              <a:buNone/>
              <a:tabLst/>
            </a:pPr>
            <a:r>
              <a:rPr kumimoji="0" lang="ja-JP" altLang="en-US" sz="2400" b="0" i="0" u="none" strike="noStrike" cap="none" normalizeH="0" baseline="0" dirty="0" smtClean="0">
                <a:ln>
                  <a:noFill/>
                </a:ln>
                <a:solidFill>
                  <a:srgbClr val="FFFFFF"/>
                </a:solidFill>
                <a:effectLst/>
                <a:latin typeface="ＤＦＰ太丸ゴシック体"/>
                <a:ea typeface="ＤＦＰ太丸ゴシック体"/>
                <a:cs typeface="ＤＦＰ太丸ゴシック体"/>
              </a:rPr>
              <a:t>達成基準</a:t>
            </a:r>
          </a:p>
        </p:txBody>
      </p:sp>
      <p:cxnSp>
        <p:nvCxnSpPr>
          <p:cNvPr id="14" name="直線コネクタ 13"/>
          <p:cNvCxnSpPr/>
          <p:nvPr/>
        </p:nvCxnSpPr>
        <p:spPr>
          <a:xfrm>
            <a:off x="231776" y="5750370"/>
            <a:ext cx="8713271" cy="1"/>
          </a:xfrm>
          <a:prstGeom prst="line">
            <a:avLst/>
          </a:prstGeom>
          <a:ln w="76200" cmpd="sng">
            <a:solidFill>
              <a:srgbClr val="3366FF"/>
            </a:solidFill>
          </a:ln>
          <a:effectLst/>
        </p:spPr>
        <p:style>
          <a:lnRef idx="2">
            <a:schemeClr val="accent1"/>
          </a:lnRef>
          <a:fillRef idx="0">
            <a:schemeClr val="accent1"/>
          </a:fillRef>
          <a:effectRef idx="1">
            <a:schemeClr val="accent1"/>
          </a:effectRef>
          <a:fontRef idx="minor">
            <a:schemeClr val="tx1"/>
          </a:fontRef>
        </p:style>
      </p:cxnSp>
      <p:sp>
        <p:nvSpPr>
          <p:cNvPr id="17" name="二等辺三角形 16"/>
          <p:cNvSpPr/>
          <p:nvPr/>
        </p:nvSpPr>
        <p:spPr>
          <a:xfrm>
            <a:off x="2698750" y="5801230"/>
            <a:ext cx="3752849" cy="718634"/>
          </a:xfrm>
          <a:prstGeom prst="triangle">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正方形/長方形 17"/>
          <p:cNvSpPr/>
          <p:nvPr/>
        </p:nvSpPr>
        <p:spPr>
          <a:xfrm>
            <a:off x="4168716" y="5981642"/>
            <a:ext cx="800219" cy="461665"/>
          </a:xfrm>
          <a:prstGeom prst="rect">
            <a:avLst/>
          </a:prstGeom>
        </p:spPr>
        <p:txBody>
          <a:bodyPr wrap="none">
            <a:spAutoFit/>
          </a:bodyPr>
          <a:lstStyle/>
          <a:p>
            <a:pPr lvl="0" algn="ctr" defTabSz="914400" fontAlgn="base">
              <a:spcBef>
                <a:spcPts val="264"/>
              </a:spcBef>
              <a:spcAft>
                <a:spcPct val="0"/>
              </a:spcAft>
            </a:pPr>
            <a:r>
              <a:rPr kumimoji="0" lang="ja-JP" altLang="en-US" sz="2400" dirty="0" smtClean="0">
                <a:solidFill>
                  <a:srgbClr val="FFFFFF"/>
                </a:solidFill>
                <a:latin typeface="ＤＦＰ太丸ゴシック体"/>
                <a:ea typeface="ＤＦＰ太丸ゴシック体"/>
                <a:cs typeface="ＤＦＰ太丸ゴシック体"/>
              </a:rPr>
              <a:t>施策</a:t>
            </a:r>
            <a:endParaRPr kumimoji="0" lang="ja-JP" altLang="en-US" sz="2400" dirty="0">
              <a:solidFill>
                <a:srgbClr val="FFFFFF"/>
              </a:solidFill>
              <a:latin typeface="ＤＦＰ太丸ゴシック体"/>
              <a:ea typeface="ＤＦＰ太丸ゴシック体"/>
              <a:cs typeface="ＤＦＰ太丸ゴシック体"/>
            </a:endParaRPr>
          </a:p>
        </p:txBody>
      </p:sp>
    </p:spTree>
    <p:extLst>
      <p:ext uri="{BB962C8B-B14F-4D97-AF65-F5344CB8AC3E}">
        <p14:creationId xmlns:p14="http://schemas.microsoft.com/office/powerpoint/2010/main" val="34820148"/>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角丸四角形 19"/>
          <p:cNvSpPr/>
          <p:nvPr/>
        </p:nvSpPr>
        <p:spPr bwMode="auto">
          <a:xfrm>
            <a:off x="2188324" y="1186646"/>
            <a:ext cx="4773702" cy="4474693"/>
          </a:xfrm>
          <a:prstGeom prst="roundRect">
            <a:avLst>
              <a:gd name="adj" fmla="val 0"/>
            </a:avLst>
          </a:prstGeom>
          <a:solidFill>
            <a:srgbClr val="FFFBD2"/>
          </a:solidFill>
          <a:ln w="57150" cmpd="sng">
            <a:noFill/>
            <a:headEnd type="none" w="med" len="med"/>
            <a:tailEnd type="none" w="med" len="med"/>
          </a:ln>
          <a:effectLst>
            <a:outerShdw blurRad="50800" dist="38100" dir="2700000" algn="tl" rotWithShape="0">
              <a:prstClr val="black">
                <a:alpha val="40000"/>
              </a:prstClr>
            </a:outerShdw>
          </a:effectLs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ts val="264"/>
              </a:spcBef>
              <a:spcAft>
                <a:spcPct val="0"/>
              </a:spcAft>
              <a:buClrTx/>
              <a:buSzTx/>
              <a:buFontTx/>
              <a:buNone/>
              <a:tabLst/>
            </a:pPr>
            <a:endParaRPr kumimoji="0" lang="ja-JP" altLang="en-US" sz="2800" b="0" i="0" u="none" strike="noStrike" cap="none" normalizeH="0" baseline="0" dirty="0" smtClean="0">
              <a:ln>
                <a:noFill/>
              </a:ln>
              <a:solidFill>
                <a:srgbClr val="3366FF"/>
              </a:solidFill>
              <a:effectLst/>
              <a:latin typeface="Arial" charset="0"/>
              <a:ea typeface="HG丸ｺﾞｼｯｸM-PRO" pitchFamily="50" charset="-128"/>
            </a:endParaRPr>
          </a:p>
        </p:txBody>
      </p:sp>
      <p:sp>
        <p:nvSpPr>
          <p:cNvPr id="3" name="タイトル 2"/>
          <p:cNvSpPr>
            <a:spLocks noGrp="1"/>
          </p:cNvSpPr>
          <p:nvPr>
            <p:ph type="title"/>
          </p:nvPr>
        </p:nvSpPr>
        <p:spPr/>
        <p:txBody>
          <a:bodyPr/>
          <a:lstStyle/>
          <a:p>
            <a:r>
              <a:rPr kumimoji="1" lang="ja-JP" altLang="en-US" dirty="0" smtClean="0"/>
              <a:t>クラウドで実現するガバナンス</a:t>
            </a:r>
            <a:endParaRPr kumimoji="1" lang="ja-JP" altLang="en-US" dirty="0"/>
          </a:p>
        </p:txBody>
      </p:sp>
      <p:sp>
        <p:nvSpPr>
          <p:cNvPr id="2" name="スライド番号プレースホルダー 1"/>
          <p:cNvSpPr>
            <a:spLocks noGrp="1"/>
          </p:cNvSpPr>
          <p:nvPr>
            <p:ph type="sldNum" sz="quarter" idx="12"/>
          </p:nvPr>
        </p:nvSpPr>
        <p:spPr/>
        <p:txBody>
          <a:bodyPr/>
          <a:lstStyle/>
          <a:p>
            <a:fld id="{8FF8CC5D-A65D-5946-99B5-645367A967AD}" type="slidenum">
              <a:rPr kumimoji="1" lang="ja-JP" altLang="en-US" smtClean="0"/>
              <a:t>39</a:t>
            </a:fld>
            <a:endParaRPr kumimoji="1" lang="ja-JP" altLang="en-US"/>
          </a:p>
        </p:txBody>
      </p:sp>
      <p:sp>
        <p:nvSpPr>
          <p:cNvPr id="6" name="正方形/長方形 5"/>
          <p:cNvSpPr/>
          <p:nvPr/>
        </p:nvSpPr>
        <p:spPr>
          <a:xfrm>
            <a:off x="840761" y="713129"/>
            <a:ext cx="7468828" cy="461665"/>
          </a:xfrm>
          <a:prstGeom prst="rect">
            <a:avLst/>
          </a:prstGeom>
        </p:spPr>
        <p:txBody>
          <a:bodyPr wrap="square">
            <a:spAutoFit/>
          </a:bodyPr>
          <a:lstStyle/>
          <a:p>
            <a:pPr lvl="0" algn="ctr" defTabSz="914400" fontAlgn="base">
              <a:spcBef>
                <a:spcPts val="264"/>
              </a:spcBef>
              <a:spcAft>
                <a:spcPct val="0"/>
              </a:spcAft>
            </a:pPr>
            <a:r>
              <a:rPr kumimoji="0" lang="ja-JP" altLang="en-US" sz="2400" dirty="0">
                <a:solidFill>
                  <a:srgbClr val="3366FF"/>
                </a:solidFill>
                <a:latin typeface="ＤＦＰ太丸ゴシック体"/>
                <a:ea typeface="ＤＦＰ太丸ゴシック体"/>
                <a:cs typeface="ＤＦＰ太丸ゴシック体"/>
              </a:rPr>
              <a:t>ガバナンスを担保する</a:t>
            </a:r>
            <a:r>
              <a:rPr kumimoji="0" lang="ja-JP" altLang="en-US" sz="2000" dirty="0">
                <a:solidFill>
                  <a:srgbClr val="3366FF"/>
                </a:solidFill>
                <a:latin typeface="HG丸ｺﾞｼｯｸM-PRO"/>
                <a:ea typeface="HG丸ｺﾞｼｯｸM-PRO"/>
                <a:cs typeface="HG丸ｺﾞｼｯｸM-PRO"/>
              </a:rPr>
              <a:t>ために</a:t>
            </a:r>
            <a:r>
              <a:rPr kumimoji="0" lang="ja-JP" altLang="en-US" sz="2000" dirty="0" smtClean="0">
                <a:solidFill>
                  <a:srgbClr val="3366FF"/>
                </a:solidFill>
                <a:latin typeface="HG丸ｺﾞｼｯｸM-PRO"/>
                <a:ea typeface="HG丸ｺﾞｼｯｸM-PRO"/>
                <a:cs typeface="HG丸ｺﾞｼｯｸM-PRO"/>
              </a:rPr>
              <a:t>は・・・</a:t>
            </a:r>
            <a:endParaRPr kumimoji="0" lang="ja-JP" altLang="en-US" sz="2000" dirty="0">
              <a:solidFill>
                <a:srgbClr val="3366FF"/>
              </a:solidFill>
              <a:latin typeface="Arial" charset="0"/>
              <a:ea typeface="HG丸ｺﾞｼｯｸM-PRO" pitchFamily="50" charset="-128"/>
            </a:endParaRPr>
          </a:p>
        </p:txBody>
      </p:sp>
      <p:sp>
        <p:nvSpPr>
          <p:cNvPr id="11" name="円/楕円 10"/>
          <p:cNvSpPr/>
          <p:nvPr/>
        </p:nvSpPr>
        <p:spPr>
          <a:xfrm>
            <a:off x="3115319" y="1336756"/>
            <a:ext cx="2889598" cy="2774309"/>
          </a:xfrm>
          <a:prstGeom prst="ellipse">
            <a:avLst/>
          </a:prstGeom>
          <a:solidFill>
            <a:srgbClr val="008000">
              <a:alpha val="58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 name="円/楕円 11"/>
          <p:cNvSpPr/>
          <p:nvPr/>
        </p:nvSpPr>
        <p:spPr>
          <a:xfrm>
            <a:off x="2350278" y="1993048"/>
            <a:ext cx="2889598" cy="2774309"/>
          </a:xfrm>
          <a:prstGeom prst="ellipse">
            <a:avLst/>
          </a:prstGeom>
          <a:solidFill>
            <a:srgbClr val="800000">
              <a:alpha val="58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 name="円/楕円 12"/>
          <p:cNvSpPr/>
          <p:nvPr/>
        </p:nvSpPr>
        <p:spPr>
          <a:xfrm>
            <a:off x="3115319" y="2764402"/>
            <a:ext cx="2889598" cy="2774309"/>
          </a:xfrm>
          <a:prstGeom prst="ellipse">
            <a:avLst/>
          </a:prstGeom>
          <a:solidFill>
            <a:srgbClr val="FF6600">
              <a:alpha val="58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 name="円/楕円 13"/>
          <p:cNvSpPr/>
          <p:nvPr/>
        </p:nvSpPr>
        <p:spPr>
          <a:xfrm>
            <a:off x="3886730" y="1993048"/>
            <a:ext cx="2889598" cy="2774309"/>
          </a:xfrm>
          <a:prstGeom prst="ellipse">
            <a:avLst/>
          </a:prstGeom>
          <a:solidFill>
            <a:srgbClr val="3366FF">
              <a:alpha val="58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 name="テキスト ボックス 14"/>
          <p:cNvSpPr txBox="1"/>
          <p:nvPr/>
        </p:nvSpPr>
        <p:spPr>
          <a:xfrm>
            <a:off x="4160008" y="1469828"/>
            <a:ext cx="800219" cy="461665"/>
          </a:xfrm>
          <a:prstGeom prst="rect">
            <a:avLst/>
          </a:prstGeom>
          <a:noFill/>
        </p:spPr>
        <p:txBody>
          <a:bodyPr wrap="none" rtlCol="0">
            <a:spAutoFit/>
          </a:bodyPr>
          <a:lstStyle/>
          <a:p>
            <a:pPr algn="ctr"/>
            <a:r>
              <a:rPr kumimoji="1" lang="ja-JP" altLang="en-US" sz="2400" dirty="0" smtClean="0">
                <a:solidFill>
                  <a:schemeClr val="bg1"/>
                </a:solidFill>
                <a:latin typeface="ＤＦＰ太丸ゴシック体"/>
                <a:ea typeface="ＤＦＰ太丸ゴシック体"/>
                <a:cs typeface="ＤＦＰ太丸ゴシック体"/>
              </a:rPr>
              <a:t>効率</a:t>
            </a:r>
            <a:endParaRPr kumimoji="1" lang="ja-JP" altLang="en-US" sz="2400" dirty="0">
              <a:solidFill>
                <a:schemeClr val="bg1"/>
              </a:solidFill>
              <a:latin typeface="ＤＦＰ太丸ゴシック体"/>
              <a:ea typeface="ＤＦＰ太丸ゴシック体"/>
              <a:cs typeface="ＤＦＰ太丸ゴシック体"/>
            </a:endParaRPr>
          </a:p>
        </p:txBody>
      </p:sp>
      <p:sp>
        <p:nvSpPr>
          <p:cNvPr id="16" name="テキスト ボックス 15"/>
          <p:cNvSpPr txBox="1"/>
          <p:nvPr/>
        </p:nvSpPr>
        <p:spPr>
          <a:xfrm>
            <a:off x="4006120" y="4896165"/>
            <a:ext cx="1107996" cy="461665"/>
          </a:xfrm>
          <a:prstGeom prst="rect">
            <a:avLst/>
          </a:prstGeom>
          <a:noFill/>
        </p:spPr>
        <p:txBody>
          <a:bodyPr wrap="none" rtlCol="0">
            <a:spAutoFit/>
          </a:bodyPr>
          <a:lstStyle/>
          <a:p>
            <a:pPr algn="ctr"/>
            <a:r>
              <a:rPr kumimoji="1" lang="ja-JP" altLang="en-US" sz="2400" dirty="0" smtClean="0">
                <a:solidFill>
                  <a:schemeClr val="bg1"/>
                </a:solidFill>
                <a:latin typeface="ＤＦＰ太丸ゴシック体"/>
                <a:ea typeface="ＤＦＰ太丸ゴシック体"/>
                <a:cs typeface="ＤＦＰ太丸ゴシック体"/>
              </a:rPr>
              <a:t>利便性</a:t>
            </a:r>
            <a:endParaRPr kumimoji="1" lang="ja-JP" altLang="en-US" sz="2400" dirty="0">
              <a:solidFill>
                <a:schemeClr val="bg1"/>
              </a:solidFill>
              <a:latin typeface="ＤＦＰ太丸ゴシック体"/>
              <a:ea typeface="ＤＦＰ太丸ゴシック体"/>
              <a:cs typeface="ＤＦＰ太丸ゴシック体"/>
            </a:endParaRPr>
          </a:p>
        </p:txBody>
      </p:sp>
      <p:sp>
        <p:nvSpPr>
          <p:cNvPr id="17" name="テキスト ボックス 16"/>
          <p:cNvSpPr txBox="1"/>
          <p:nvPr/>
        </p:nvSpPr>
        <p:spPr>
          <a:xfrm>
            <a:off x="2350278" y="3127167"/>
            <a:ext cx="1107996" cy="461665"/>
          </a:xfrm>
          <a:prstGeom prst="rect">
            <a:avLst/>
          </a:prstGeom>
          <a:noFill/>
        </p:spPr>
        <p:txBody>
          <a:bodyPr wrap="none" rtlCol="0">
            <a:spAutoFit/>
          </a:bodyPr>
          <a:lstStyle/>
          <a:p>
            <a:pPr algn="ctr"/>
            <a:r>
              <a:rPr kumimoji="1" lang="ja-JP" altLang="en-US" sz="2400" dirty="0" smtClean="0">
                <a:solidFill>
                  <a:schemeClr val="bg1"/>
                </a:solidFill>
                <a:latin typeface="ＤＦＰ太丸ゴシック体"/>
                <a:ea typeface="ＤＦＰ太丸ゴシック体"/>
                <a:cs typeface="ＤＦＰ太丸ゴシック体"/>
              </a:rPr>
              <a:t>コスト</a:t>
            </a:r>
            <a:endParaRPr kumimoji="1" lang="ja-JP" altLang="en-US" sz="2400" dirty="0">
              <a:solidFill>
                <a:schemeClr val="bg1"/>
              </a:solidFill>
              <a:latin typeface="ＤＦＰ太丸ゴシック体"/>
              <a:ea typeface="ＤＦＰ太丸ゴシック体"/>
              <a:cs typeface="ＤＦＰ太丸ゴシック体"/>
            </a:endParaRPr>
          </a:p>
        </p:txBody>
      </p:sp>
      <p:sp>
        <p:nvSpPr>
          <p:cNvPr id="18" name="テキスト ボックス 17"/>
          <p:cNvSpPr txBox="1"/>
          <p:nvPr/>
        </p:nvSpPr>
        <p:spPr>
          <a:xfrm>
            <a:off x="5668332" y="3127167"/>
            <a:ext cx="1107996" cy="461665"/>
          </a:xfrm>
          <a:prstGeom prst="rect">
            <a:avLst/>
          </a:prstGeom>
          <a:noFill/>
        </p:spPr>
        <p:txBody>
          <a:bodyPr wrap="none" rtlCol="0">
            <a:spAutoFit/>
          </a:bodyPr>
          <a:lstStyle/>
          <a:p>
            <a:pPr algn="r"/>
            <a:r>
              <a:rPr kumimoji="1" lang="ja-JP" altLang="en-US" sz="2400" dirty="0" smtClean="0">
                <a:solidFill>
                  <a:schemeClr val="bg1"/>
                </a:solidFill>
                <a:latin typeface="ＤＦＰ太丸ゴシック体"/>
                <a:ea typeface="ＤＦＰ太丸ゴシック体"/>
                <a:cs typeface="ＤＦＰ太丸ゴシック体"/>
              </a:rPr>
              <a:t>リスク</a:t>
            </a:r>
            <a:endParaRPr kumimoji="1" lang="ja-JP" altLang="en-US" sz="2400" dirty="0">
              <a:solidFill>
                <a:schemeClr val="bg1"/>
              </a:solidFill>
              <a:latin typeface="ＤＦＰ太丸ゴシック体"/>
              <a:ea typeface="ＤＦＰ太丸ゴシック体"/>
              <a:cs typeface="ＤＦＰ太丸ゴシック体"/>
            </a:endParaRPr>
          </a:p>
        </p:txBody>
      </p:sp>
      <p:sp>
        <p:nvSpPr>
          <p:cNvPr id="19" name="テキスト ボックス 18"/>
          <p:cNvSpPr txBox="1"/>
          <p:nvPr/>
        </p:nvSpPr>
        <p:spPr>
          <a:xfrm>
            <a:off x="3570104" y="2868595"/>
            <a:ext cx="1980029" cy="892552"/>
          </a:xfrm>
          <a:prstGeom prst="rect">
            <a:avLst/>
          </a:prstGeom>
          <a:noFill/>
        </p:spPr>
        <p:txBody>
          <a:bodyPr wrap="none" rtlCol="0">
            <a:spAutoFit/>
          </a:bodyPr>
          <a:lstStyle/>
          <a:p>
            <a:pPr algn="ctr"/>
            <a:r>
              <a:rPr kumimoji="1" lang="ja-JP" altLang="en-US" sz="2800" dirty="0" smtClean="0">
                <a:solidFill>
                  <a:schemeClr val="bg1"/>
                </a:solidFill>
                <a:latin typeface="ＤＦＰ太丸ゴシック体"/>
                <a:ea typeface="ＤＦＰ太丸ゴシック体"/>
                <a:cs typeface="ＤＦＰ太丸ゴシック体"/>
              </a:rPr>
              <a:t>ガバナンス</a:t>
            </a:r>
            <a:endParaRPr kumimoji="1" lang="en-US" altLang="ja-JP" sz="2800" dirty="0" smtClean="0">
              <a:solidFill>
                <a:schemeClr val="bg1"/>
              </a:solidFill>
              <a:latin typeface="ＤＦＰ太丸ゴシック体"/>
              <a:ea typeface="ＤＦＰ太丸ゴシック体"/>
              <a:cs typeface="ＤＦＰ太丸ゴシック体"/>
            </a:endParaRPr>
          </a:p>
          <a:p>
            <a:pPr algn="ctr"/>
            <a:r>
              <a:rPr lang="en-US" altLang="ja-JP" sz="2400" dirty="0" smtClean="0">
                <a:solidFill>
                  <a:schemeClr val="bg1"/>
                </a:solidFill>
                <a:latin typeface="Arial"/>
                <a:ea typeface="ＤＦＰ太丸ゴシック体"/>
                <a:cs typeface="Arial"/>
              </a:rPr>
              <a:t>Governance</a:t>
            </a:r>
            <a:endParaRPr kumimoji="1" lang="ja-JP" altLang="en-US" sz="2400" dirty="0">
              <a:solidFill>
                <a:schemeClr val="bg1"/>
              </a:solidFill>
              <a:latin typeface="Arial"/>
              <a:ea typeface="ＤＦＰ太丸ゴシック体"/>
              <a:cs typeface="Arial"/>
            </a:endParaRPr>
          </a:p>
        </p:txBody>
      </p:sp>
      <p:sp>
        <p:nvSpPr>
          <p:cNvPr id="21" name="正方形/長方形 20"/>
          <p:cNvSpPr/>
          <p:nvPr/>
        </p:nvSpPr>
        <p:spPr>
          <a:xfrm>
            <a:off x="552957" y="1186646"/>
            <a:ext cx="1017432" cy="4474693"/>
          </a:xfrm>
          <a:prstGeom prst="rect">
            <a:avLst/>
          </a:prstGeom>
          <a:solidFill>
            <a:srgbClr val="3366FF"/>
          </a:solidFill>
          <a:ln>
            <a:noFill/>
          </a:ln>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2800" dirty="0" smtClean="0">
                <a:solidFill>
                  <a:srgbClr val="FFFFFF"/>
                </a:solidFill>
                <a:latin typeface="ＭＳ Ｐゴシック"/>
                <a:ea typeface="ＭＳ Ｐゴシック"/>
                <a:cs typeface="ＭＳ Ｐゴシック"/>
              </a:rPr>
              <a:t>状況が見える</a:t>
            </a:r>
            <a:endParaRPr kumimoji="1" lang="ja-JP" altLang="en-US" sz="2800" dirty="0">
              <a:solidFill>
                <a:srgbClr val="FFFFFF"/>
              </a:solidFill>
              <a:latin typeface="ＭＳ Ｐゴシック"/>
              <a:ea typeface="ＭＳ Ｐゴシック"/>
              <a:cs typeface="ＭＳ Ｐゴシック"/>
            </a:endParaRPr>
          </a:p>
        </p:txBody>
      </p:sp>
      <p:sp>
        <p:nvSpPr>
          <p:cNvPr id="22" name="正方形/長方形 21"/>
          <p:cNvSpPr/>
          <p:nvPr/>
        </p:nvSpPr>
        <p:spPr>
          <a:xfrm>
            <a:off x="7542536" y="1186646"/>
            <a:ext cx="1017432" cy="4474693"/>
          </a:xfrm>
          <a:prstGeom prst="rect">
            <a:avLst/>
          </a:prstGeom>
          <a:solidFill>
            <a:srgbClr val="3366FF"/>
          </a:solidFill>
          <a:ln>
            <a:noFill/>
          </a:ln>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2800" dirty="0" smtClean="0">
                <a:solidFill>
                  <a:srgbClr val="FFFFFF"/>
                </a:solidFill>
                <a:latin typeface="ＭＳ Ｐゴシック"/>
                <a:ea typeface="ＭＳ Ｐゴシック"/>
                <a:cs typeface="ＭＳ Ｐゴシック"/>
              </a:rPr>
              <a:t>状況がコントロールできる</a:t>
            </a:r>
            <a:endParaRPr kumimoji="1" lang="ja-JP" altLang="en-US" sz="2800" dirty="0">
              <a:solidFill>
                <a:srgbClr val="FFFFFF"/>
              </a:solidFill>
              <a:latin typeface="ＭＳ Ｐゴシック"/>
              <a:ea typeface="ＭＳ Ｐゴシック"/>
              <a:cs typeface="ＭＳ Ｐゴシック"/>
            </a:endParaRPr>
          </a:p>
        </p:txBody>
      </p:sp>
      <p:sp>
        <p:nvSpPr>
          <p:cNvPr id="23" name="二等辺三角形 22"/>
          <p:cNvSpPr/>
          <p:nvPr/>
        </p:nvSpPr>
        <p:spPr>
          <a:xfrm rot="16200000" flipH="1">
            <a:off x="6037295" y="3017741"/>
            <a:ext cx="2774310" cy="724927"/>
          </a:xfrm>
          <a:prstGeom prst="triangle">
            <a:avLst/>
          </a:prstGeom>
          <a:solidFill>
            <a:srgbClr val="3366F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 name="二等辺三角形 23"/>
          <p:cNvSpPr/>
          <p:nvPr/>
        </p:nvSpPr>
        <p:spPr>
          <a:xfrm rot="5400000">
            <a:off x="376821" y="3017740"/>
            <a:ext cx="2774311" cy="724927"/>
          </a:xfrm>
          <a:prstGeom prst="triangle">
            <a:avLst/>
          </a:prstGeom>
          <a:solidFill>
            <a:srgbClr val="3366F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 name="正方形/長方形 24"/>
          <p:cNvSpPr/>
          <p:nvPr/>
        </p:nvSpPr>
        <p:spPr>
          <a:xfrm>
            <a:off x="552956" y="5829886"/>
            <a:ext cx="8007011" cy="732997"/>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marL="2114550" lvl="4" indent="-285750">
              <a:buFont typeface="Wingdings" charset="2"/>
              <a:buChar char="v"/>
            </a:pPr>
            <a:r>
              <a:rPr kumimoji="1" lang="ja-JP" altLang="en-US" sz="1400" dirty="0" smtClean="0">
                <a:solidFill>
                  <a:srgbClr val="FFFFFF"/>
                </a:solidFill>
                <a:latin typeface="ＭＳ Ｐゴシック"/>
                <a:ea typeface="ＭＳ Ｐゴシック"/>
                <a:cs typeface="ＭＳ Ｐゴシック"/>
              </a:rPr>
              <a:t>一元管理され、利用状況を計測でき、利用ログを把握できる。</a:t>
            </a:r>
            <a:endParaRPr kumimoji="1" lang="en-US" altLang="ja-JP" sz="1400" dirty="0" smtClean="0">
              <a:solidFill>
                <a:srgbClr val="FFFFFF"/>
              </a:solidFill>
              <a:latin typeface="ＭＳ Ｐゴシック"/>
              <a:ea typeface="ＭＳ Ｐゴシック"/>
              <a:cs typeface="ＭＳ Ｐゴシック"/>
            </a:endParaRPr>
          </a:p>
          <a:p>
            <a:pPr marL="2114550" lvl="4" indent="-285750">
              <a:buFont typeface="Wingdings" charset="2"/>
              <a:buChar char="v"/>
            </a:pPr>
            <a:r>
              <a:rPr lang="ja-JP" altLang="en-US" sz="1400" dirty="0" smtClean="0">
                <a:solidFill>
                  <a:srgbClr val="FFFFFF"/>
                </a:solidFill>
                <a:latin typeface="ＭＳ Ｐゴシック"/>
                <a:ea typeface="ＭＳ Ｐゴシック"/>
                <a:cs typeface="ＭＳ Ｐゴシック"/>
              </a:rPr>
              <a:t>必要な時に必要な機能／性能／資源をプロビジョニングできる。</a:t>
            </a:r>
            <a:endParaRPr lang="en-US" altLang="ja-JP" sz="1400" dirty="0" smtClean="0">
              <a:solidFill>
                <a:srgbClr val="FFFFFF"/>
              </a:solidFill>
              <a:latin typeface="ＭＳ Ｐゴシック"/>
              <a:ea typeface="ＭＳ Ｐゴシック"/>
              <a:cs typeface="ＭＳ Ｐゴシック"/>
            </a:endParaRPr>
          </a:p>
          <a:p>
            <a:pPr marL="2114550" lvl="4" indent="-285750">
              <a:buFont typeface="Wingdings" charset="2"/>
              <a:buChar char="v"/>
            </a:pPr>
            <a:r>
              <a:rPr kumimoji="1" lang="ja-JP" altLang="en-US" sz="1400" dirty="0" smtClean="0">
                <a:solidFill>
                  <a:srgbClr val="FFFFFF"/>
                </a:solidFill>
                <a:latin typeface="ＭＳ Ｐゴシック"/>
                <a:ea typeface="ＭＳ Ｐゴシック"/>
                <a:cs typeface="ＭＳ Ｐゴシック"/>
              </a:rPr>
              <a:t>管理の対象を減らすことができる。</a:t>
            </a:r>
            <a:endParaRPr kumimoji="1" lang="ja-JP" altLang="en-US" sz="1400" dirty="0">
              <a:solidFill>
                <a:srgbClr val="FFFFFF"/>
              </a:solidFill>
              <a:latin typeface="ＭＳ Ｐゴシック"/>
              <a:ea typeface="ＭＳ Ｐゴシック"/>
              <a:cs typeface="ＭＳ Ｐゴシック"/>
            </a:endParaRPr>
          </a:p>
        </p:txBody>
      </p:sp>
      <p:sp>
        <p:nvSpPr>
          <p:cNvPr id="26" name="テキスト ボックス 25"/>
          <p:cNvSpPr txBox="1"/>
          <p:nvPr/>
        </p:nvSpPr>
        <p:spPr>
          <a:xfrm>
            <a:off x="828279" y="5878179"/>
            <a:ext cx="1146468" cy="646331"/>
          </a:xfrm>
          <a:prstGeom prst="rect">
            <a:avLst/>
          </a:prstGeom>
          <a:noFill/>
        </p:spPr>
        <p:txBody>
          <a:bodyPr wrap="none" rtlCol="0">
            <a:spAutoFit/>
          </a:bodyPr>
          <a:lstStyle/>
          <a:p>
            <a:r>
              <a:rPr kumimoji="1" lang="ja-JP" altLang="en-US" dirty="0" smtClean="0">
                <a:solidFill>
                  <a:srgbClr val="FFFFFF"/>
                </a:solidFill>
              </a:rPr>
              <a:t>クラウドで</a:t>
            </a:r>
            <a:endParaRPr kumimoji="1" lang="en-US" altLang="ja-JP" dirty="0" smtClean="0">
              <a:solidFill>
                <a:srgbClr val="FFFFFF"/>
              </a:solidFill>
            </a:endParaRPr>
          </a:p>
          <a:p>
            <a:r>
              <a:rPr lang="ja-JP" altLang="en-US" dirty="0" smtClean="0">
                <a:solidFill>
                  <a:srgbClr val="FFFFFF"/>
                </a:solidFill>
              </a:rPr>
              <a:t>できること</a:t>
            </a:r>
            <a:endParaRPr kumimoji="1" lang="ja-JP" altLang="en-US" dirty="0">
              <a:solidFill>
                <a:srgbClr val="FFFFFF"/>
              </a:solidFill>
            </a:endParaRPr>
          </a:p>
        </p:txBody>
      </p:sp>
      <p:pic>
        <p:nvPicPr>
          <p:cNvPr id="4" name="図 3" descr="MC900429829.WM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1513" y="4410078"/>
            <a:ext cx="1374491" cy="1251261"/>
          </a:xfrm>
          <a:prstGeom prst="rect">
            <a:avLst/>
          </a:prstGeom>
        </p:spPr>
      </p:pic>
      <p:sp>
        <p:nvSpPr>
          <p:cNvPr id="5" name="二等辺三角形 4"/>
          <p:cNvSpPr/>
          <p:nvPr/>
        </p:nvSpPr>
        <p:spPr>
          <a:xfrm>
            <a:off x="3886730" y="5621904"/>
            <a:ext cx="1339850" cy="282261"/>
          </a:xfrm>
          <a:prstGeom prst="triangle">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366075169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kumimoji="1" lang="en-US" altLang="ja-JP" dirty="0" smtClean="0"/>
              <a:t>IT</a:t>
            </a:r>
            <a:r>
              <a:rPr kumimoji="1" lang="ja-JP" altLang="en-US" dirty="0" smtClean="0"/>
              <a:t>ソリューション塾　第</a:t>
            </a:r>
            <a:r>
              <a:rPr kumimoji="1" lang="en-US" altLang="ja-JP" dirty="0" smtClean="0"/>
              <a:t>17</a:t>
            </a:r>
            <a:r>
              <a:rPr kumimoji="1" lang="ja-JP" altLang="en-US" dirty="0" smtClean="0"/>
              <a:t>期　アジェンダ</a:t>
            </a:r>
            <a:endParaRPr kumimoji="1" lang="ja-JP" altLang="en-US" dirty="0"/>
          </a:p>
        </p:txBody>
      </p:sp>
      <p:sp>
        <p:nvSpPr>
          <p:cNvPr id="2" name="スライド番号プレースホルダー 1"/>
          <p:cNvSpPr>
            <a:spLocks noGrp="1"/>
          </p:cNvSpPr>
          <p:nvPr>
            <p:ph type="sldNum" sz="quarter" idx="12"/>
          </p:nvPr>
        </p:nvSpPr>
        <p:spPr/>
        <p:txBody>
          <a:bodyPr/>
          <a:lstStyle/>
          <a:p>
            <a:fld id="{8FF8CC5D-A65D-5946-99B5-645367A967AD}" type="slidenum">
              <a:rPr kumimoji="1" lang="ja-JP" altLang="en-US" smtClean="0"/>
              <a:t>4</a:t>
            </a:fld>
            <a:endParaRPr kumimoji="1" lang="ja-JP" altLang="en-US"/>
          </a:p>
        </p:txBody>
      </p:sp>
      <p:pic>
        <p:nvPicPr>
          <p:cNvPr id="4" name="図 3"/>
          <p:cNvPicPr>
            <a:picLocks noChangeAspect="1"/>
          </p:cNvPicPr>
          <p:nvPr/>
        </p:nvPicPr>
        <p:blipFill>
          <a:blip r:embed="rId2"/>
          <a:stretch>
            <a:fillRect/>
          </a:stretch>
        </p:blipFill>
        <p:spPr>
          <a:xfrm>
            <a:off x="486833" y="795868"/>
            <a:ext cx="8170334" cy="3268134"/>
          </a:xfrm>
          <a:prstGeom prst="rect">
            <a:avLst/>
          </a:prstGeom>
          <a:ln>
            <a:noFill/>
          </a:ln>
          <a:effectLst>
            <a:outerShdw blurRad="292100" dist="139700" dir="2700000" algn="tl" rotWithShape="0">
              <a:srgbClr val="333333">
                <a:alpha val="65000"/>
              </a:srgbClr>
            </a:outerShdw>
          </a:effectLst>
        </p:spPr>
      </p:pic>
      <p:pic>
        <p:nvPicPr>
          <p:cNvPr id="5" name="図 4"/>
          <p:cNvPicPr>
            <a:picLocks noChangeAspect="1"/>
          </p:cNvPicPr>
          <p:nvPr/>
        </p:nvPicPr>
        <p:blipFill>
          <a:blip r:embed="rId3"/>
          <a:stretch>
            <a:fillRect/>
          </a:stretch>
        </p:blipFill>
        <p:spPr>
          <a:xfrm>
            <a:off x="486833" y="4150361"/>
            <a:ext cx="8170334" cy="236692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52196658"/>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6"/>
          <p:cNvSpPr>
            <a:spLocks noGrp="1" noChangeArrowheads="1"/>
          </p:cNvSpPr>
          <p:nvPr>
            <p:ph type="title"/>
          </p:nvPr>
        </p:nvSpPr>
        <p:spPr>
          <a:xfrm>
            <a:off x="152400" y="152400"/>
            <a:ext cx="8991600" cy="533400"/>
          </a:xfrm>
        </p:spPr>
        <p:txBody>
          <a:bodyPr/>
          <a:lstStyle/>
          <a:p>
            <a:pPr eaLnBrk="1" hangingPunct="1"/>
            <a:r>
              <a:rPr lang="ja-JP" altLang="en-US" sz="2800" dirty="0" smtClean="0">
                <a:ea typeface="ＭＳ Ｐゴシック" charset="-128"/>
              </a:rPr>
              <a:t>セキュリティが心配という都市伝説</a:t>
            </a:r>
            <a:endParaRPr lang="ja-JP" altLang="en-US" sz="1800" dirty="0" smtClean="0">
              <a:ea typeface="ＭＳ Ｐゴシック" charset="-128"/>
            </a:endParaRPr>
          </a:p>
        </p:txBody>
      </p:sp>
      <p:sp>
        <p:nvSpPr>
          <p:cNvPr id="10" name="角丸四角形 9"/>
          <p:cNvSpPr/>
          <p:nvPr/>
        </p:nvSpPr>
        <p:spPr bwMode="auto">
          <a:xfrm>
            <a:off x="228600" y="1117534"/>
            <a:ext cx="8686800" cy="1447800"/>
          </a:xfrm>
          <a:prstGeom prst="roundRect">
            <a:avLst>
              <a:gd name="adj" fmla="val 0"/>
            </a:avLst>
          </a:prstGeom>
          <a:solidFill>
            <a:srgbClr val="33ACBD"/>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000090"/>
              </a:solidFill>
              <a:effectLst/>
              <a:latin typeface="Arial"/>
              <a:ea typeface="ＭＳ Ｐゴシック"/>
              <a:cs typeface="Arial"/>
            </a:endParaRPr>
          </a:p>
        </p:txBody>
      </p:sp>
      <p:sp>
        <p:nvSpPr>
          <p:cNvPr id="18" name="角丸四角形 17"/>
          <p:cNvSpPr/>
          <p:nvPr/>
        </p:nvSpPr>
        <p:spPr bwMode="auto">
          <a:xfrm>
            <a:off x="228600" y="2641534"/>
            <a:ext cx="8686800" cy="1447800"/>
          </a:xfrm>
          <a:prstGeom prst="roundRect">
            <a:avLst>
              <a:gd name="adj" fmla="val 0"/>
            </a:avLst>
          </a:prstGeom>
          <a:solidFill>
            <a:srgbClr val="33ACBD"/>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000090"/>
              </a:solidFill>
              <a:effectLst/>
              <a:latin typeface="Arial"/>
              <a:ea typeface="ＭＳ Ｐゴシック"/>
              <a:cs typeface="Arial"/>
            </a:endParaRPr>
          </a:p>
        </p:txBody>
      </p:sp>
      <p:sp>
        <p:nvSpPr>
          <p:cNvPr id="19" name="角丸四角形 18"/>
          <p:cNvSpPr/>
          <p:nvPr/>
        </p:nvSpPr>
        <p:spPr bwMode="auto">
          <a:xfrm>
            <a:off x="228600" y="4165534"/>
            <a:ext cx="8686800" cy="1447800"/>
          </a:xfrm>
          <a:prstGeom prst="roundRect">
            <a:avLst>
              <a:gd name="adj" fmla="val 0"/>
            </a:avLst>
          </a:prstGeom>
          <a:solidFill>
            <a:srgbClr val="33ACBD"/>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000090"/>
              </a:solidFill>
              <a:effectLst/>
              <a:latin typeface="Arial"/>
              <a:ea typeface="ＭＳ Ｐゴシック"/>
              <a:cs typeface="Arial"/>
            </a:endParaRPr>
          </a:p>
        </p:txBody>
      </p:sp>
      <p:sp>
        <p:nvSpPr>
          <p:cNvPr id="14" name="テキスト ボックス 13"/>
          <p:cNvSpPr txBox="1"/>
          <p:nvPr/>
        </p:nvSpPr>
        <p:spPr>
          <a:xfrm>
            <a:off x="409783" y="1286860"/>
            <a:ext cx="3534541" cy="400110"/>
          </a:xfrm>
          <a:prstGeom prst="rect">
            <a:avLst/>
          </a:prstGeom>
          <a:noFill/>
        </p:spPr>
        <p:txBody>
          <a:bodyPr wrap="none" rtlCol="0">
            <a:spAutoFit/>
          </a:bodyPr>
          <a:lstStyle/>
          <a:p>
            <a:r>
              <a:rPr kumimoji="1" lang="ja-JP" altLang="en-US" sz="2000" dirty="0" smtClean="0">
                <a:solidFill>
                  <a:srgbClr val="FFFF00"/>
                </a:solidFill>
                <a:latin typeface="Arial"/>
                <a:ea typeface="ＭＳ Ｐゴシック"/>
                <a:cs typeface="Arial"/>
              </a:rPr>
              <a:t>セキュリティ</a:t>
            </a:r>
            <a:r>
              <a:rPr kumimoji="1" lang="ja-JP" altLang="en-US" sz="1400" dirty="0" smtClean="0">
                <a:solidFill>
                  <a:srgbClr val="FFFFFF"/>
                </a:solidFill>
                <a:latin typeface="Arial"/>
                <a:ea typeface="ＭＳ Ｐゴシック"/>
                <a:cs typeface="Arial"/>
              </a:rPr>
              <a:t>が心配なので使えない？！</a:t>
            </a:r>
            <a:endParaRPr kumimoji="1" lang="ja-JP" altLang="en-US" sz="1400" dirty="0">
              <a:solidFill>
                <a:srgbClr val="FFFFFF"/>
              </a:solidFill>
              <a:latin typeface="Arial"/>
              <a:ea typeface="ＭＳ Ｐゴシック"/>
              <a:cs typeface="Arial"/>
            </a:endParaRPr>
          </a:p>
        </p:txBody>
      </p:sp>
      <p:sp>
        <p:nvSpPr>
          <p:cNvPr id="22" name="テキスト ボックス 21"/>
          <p:cNvSpPr txBox="1"/>
          <p:nvPr/>
        </p:nvSpPr>
        <p:spPr>
          <a:xfrm>
            <a:off x="409783" y="2793934"/>
            <a:ext cx="5455340" cy="400110"/>
          </a:xfrm>
          <a:prstGeom prst="rect">
            <a:avLst/>
          </a:prstGeom>
          <a:noFill/>
        </p:spPr>
        <p:txBody>
          <a:bodyPr wrap="none" rtlCol="0">
            <a:spAutoFit/>
          </a:bodyPr>
          <a:lstStyle/>
          <a:p>
            <a:r>
              <a:rPr kumimoji="1" lang="ja-JP" altLang="en-US" sz="2000" dirty="0" smtClean="0">
                <a:solidFill>
                  <a:srgbClr val="FFFF00"/>
                </a:solidFill>
                <a:latin typeface="Arial"/>
                <a:ea typeface="ＭＳ Ｐゴシック"/>
                <a:cs typeface="Arial"/>
              </a:rPr>
              <a:t>ネットワーク・パフォーマンス</a:t>
            </a:r>
            <a:r>
              <a:rPr kumimoji="1" lang="ja-JP" altLang="en-US" sz="1400" dirty="0" smtClean="0">
                <a:solidFill>
                  <a:srgbClr val="FFFFFF"/>
                </a:solidFill>
                <a:latin typeface="Arial"/>
                <a:ea typeface="ＭＳ Ｐゴシック"/>
                <a:cs typeface="Arial"/>
              </a:rPr>
              <a:t>が</a:t>
            </a:r>
            <a:r>
              <a:rPr lang="ja-JP" altLang="en-US" sz="1400" dirty="0" smtClean="0">
                <a:solidFill>
                  <a:srgbClr val="FFFFFF"/>
                </a:solidFill>
                <a:latin typeface="Arial"/>
                <a:ea typeface="ＭＳ Ｐゴシック"/>
                <a:cs typeface="Arial"/>
              </a:rPr>
              <a:t>不安定なので</a:t>
            </a:r>
            <a:r>
              <a:rPr kumimoji="1" lang="ja-JP" altLang="en-US" sz="1400" dirty="0" smtClean="0">
                <a:solidFill>
                  <a:srgbClr val="FFFFFF"/>
                </a:solidFill>
                <a:latin typeface="Arial"/>
                <a:ea typeface="ＭＳ Ｐゴシック"/>
                <a:cs typeface="Arial"/>
              </a:rPr>
              <a:t>使えない？！</a:t>
            </a:r>
            <a:endParaRPr kumimoji="1" lang="ja-JP" altLang="en-US" sz="1400" dirty="0">
              <a:solidFill>
                <a:srgbClr val="FFFFFF"/>
              </a:solidFill>
              <a:latin typeface="Arial"/>
              <a:ea typeface="ＭＳ Ｐゴシック"/>
              <a:cs typeface="Arial"/>
            </a:endParaRPr>
          </a:p>
        </p:txBody>
      </p:sp>
      <p:sp>
        <p:nvSpPr>
          <p:cNvPr id="23" name="テキスト ボックス 22"/>
          <p:cNvSpPr txBox="1"/>
          <p:nvPr/>
        </p:nvSpPr>
        <p:spPr>
          <a:xfrm>
            <a:off x="409783" y="4298069"/>
            <a:ext cx="5465258" cy="400110"/>
          </a:xfrm>
          <a:prstGeom prst="rect">
            <a:avLst/>
          </a:prstGeom>
          <a:noFill/>
        </p:spPr>
        <p:txBody>
          <a:bodyPr wrap="none" rtlCol="0">
            <a:spAutoFit/>
          </a:bodyPr>
          <a:lstStyle/>
          <a:p>
            <a:r>
              <a:rPr kumimoji="1" lang="ja-JP" altLang="en-US" sz="2000" dirty="0" smtClean="0">
                <a:solidFill>
                  <a:srgbClr val="FFFF00"/>
                </a:solidFill>
                <a:latin typeface="Arial"/>
                <a:ea typeface="ＭＳ Ｐゴシック"/>
                <a:cs typeface="Arial"/>
              </a:rPr>
              <a:t>既存システムからの移行</a:t>
            </a:r>
            <a:r>
              <a:rPr kumimoji="1" lang="ja-JP" altLang="en-US" sz="1400" dirty="0" smtClean="0">
                <a:solidFill>
                  <a:srgbClr val="FFFFFF"/>
                </a:solidFill>
                <a:latin typeface="Arial"/>
                <a:ea typeface="ＭＳ Ｐゴシック"/>
                <a:cs typeface="Arial"/>
              </a:rPr>
              <a:t>に手間がかかるので使えない？！</a:t>
            </a:r>
            <a:endParaRPr kumimoji="1" lang="ja-JP" altLang="en-US" sz="1400" dirty="0">
              <a:solidFill>
                <a:srgbClr val="FFFFFF"/>
              </a:solidFill>
              <a:latin typeface="Arial"/>
              <a:ea typeface="ＭＳ Ｐゴシック"/>
              <a:cs typeface="Arial"/>
            </a:endParaRPr>
          </a:p>
        </p:txBody>
      </p:sp>
      <p:sp>
        <p:nvSpPr>
          <p:cNvPr id="15" name="正方形/長方形 14"/>
          <p:cNvSpPr/>
          <p:nvPr/>
        </p:nvSpPr>
        <p:spPr>
          <a:xfrm>
            <a:off x="457200" y="1674270"/>
            <a:ext cx="8458200" cy="738664"/>
          </a:xfrm>
          <a:prstGeom prst="rect">
            <a:avLst/>
          </a:prstGeom>
        </p:spPr>
        <p:txBody>
          <a:bodyPr wrap="square">
            <a:spAutoFit/>
          </a:bodyPr>
          <a:lstStyle/>
          <a:p>
            <a:pPr marL="171450" indent="-171450">
              <a:buFont typeface="Wingdings" charset="2"/>
              <a:buChar char="v"/>
            </a:pPr>
            <a:r>
              <a:rPr lang="ja-JP" altLang="en-US" sz="1400" dirty="0" smtClean="0">
                <a:solidFill>
                  <a:srgbClr val="FFFFFF"/>
                </a:solidFill>
                <a:latin typeface="Arial"/>
                <a:ea typeface="ＭＳ Ｐゴシック"/>
                <a:cs typeface="Arial"/>
              </a:rPr>
              <a:t>セキュリティ専門部隊が、</a:t>
            </a:r>
            <a:r>
              <a:rPr lang="ja-JP" altLang="ja-JP" sz="1400" dirty="0" smtClean="0">
                <a:solidFill>
                  <a:srgbClr val="FFFFFF"/>
                </a:solidFill>
                <a:latin typeface="Arial"/>
                <a:ea typeface="ＭＳ Ｐゴシック"/>
                <a:cs typeface="Arial"/>
              </a:rPr>
              <a:t>データセンター</a:t>
            </a:r>
            <a:r>
              <a:rPr lang="ja-JP" altLang="ja-JP" sz="1400" dirty="0">
                <a:solidFill>
                  <a:srgbClr val="FFFFFF"/>
                </a:solidFill>
                <a:latin typeface="Arial"/>
                <a:ea typeface="ＭＳ Ｐゴシック"/>
                <a:cs typeface="Arial"/>
              </a:rPr>
              <a:t>やネットワークなど物理</a:t>
            </a:r>
            <a:r>
              <a:rPr lang="ja-JP" altLang="ja-JP" sz="1400" dirty="0" smtClean="0">
                <a:solidFill>
                  <a:srgbClr val="FFFFFF"/>
                </a:solidFill>
                <a:latin typeface="Arial"/>
                <a:ea typeface="ＭＳ Ｐゴシック"/>
                <a:cs typeface="Arial"/>
              </a:rPr>
              <a:t>インフラ</a:t>
            </a:r>
            <a:r>
              <a:rPr lang="ja-JP" altLang="en-US" sz="1400" dirty="0" smtClean="0">
                <a:solidFill>
                  <a:srgbClr val="FFFFFF"/>
                </a:solidFill>
                <a:latin typeface="Arial"/>
                <a:ea typeface="ＭＳ Ｐゴシック"/>
                <a:cs typeface="Arial"/>
              </a:rPr>
              <a:t>を</a:t>
            </a:r>
            <a:r>
              <a:rPr lang="en-US" altLang="ja-JP" sz="1400" dirty="0" smtClean="0">
                <a:solidFill>
                  <a:srgbClr val="FFFFFF"/>
                </a:solidFill>
                <a:latin typeface="Arial"/>
                <a:ea typeface="ＭＳ Ｐゴシック"/>
                <a:cs typeface="Arial"/>
              </a:rPr>
              <a:t>24</a:t>
            </a:r>
            <a:r>
              <a:rPr lang="ja-JP" altLang="ja-JP" sz="1400" dirty="0">
                <a:solidFill>
                  <a:srgbClr val="FFFFFF"/>
                </a:solidFill>
                <a:latin typeface="Arial"/>
                <a:ea typeface="ＭＳ Ｐゴシック"/>
                <a:cs typeface="Arial"/>
              </a:rPr>
              <a:t>時間</a:t>
            </a:r>
            <a:r>
              <a:rPr lang="en-US" altLang="ja-JP" sz="1400" dirty="0">
                <a:solidFill>
                  <a:srgbClr val="FFFFFF"/>
                </a:solidFill>
                <a:latin typeface="Arial"/>
                <a:ea typeface="ＭＳ Ｐゴシック"/>
                <a:cs typeface="Arial"/>
              </a:rPr>
              <a:t>365</a:t>
            </a:r>
            <a:r>
              <a:rPr lang="ja-JP" altLang="ja-JP" sz="1400" dirty="0" smtClean="0">
                <a:solidFill>
                  <a:srgbClr val="FFFFFF"/>
                </a:solidFill>
                <a:latin typeface="Arial"/>
                <a:ea typeface="ＭＳ Ｐゴシック"/>
                <a:cs typeface="Arial"/>
              </a:rPr>
              <a:t>日</a:t>
            </a:r>
            <a:r>
              <a:rPr lang="ja-JP" altLang="en-US" sz="1400" dirty="0" smtClean="0">
                <a:solidFill>
                  <a:srgbClr val="FFFFFF"/>
                </a:solidFill>
                <a:latin typeface="Arial"/>
                <a:ea typeface="ＭＳ Ｐゴシック"/>
                <a:cs typeface="Arial"/>
              </a:rPr>
              <a:t>対応</a:t>
            </a:r>
            <a:endParaRPr lang="en-US" altLang="ja-JP" sz="1400" dirty="0" smtClean="0">
              <a:solidFill>
                <a:srgbClr val="FFFFFF"/>
              </a:solidFill>
              <a:latin typeface="Arial"/>
              <a:ea typeface="ＭＳ Ｐゴシック"/>
              <a:cs typeface="Arial"/>
            </a:endParaRPr>
          </a:p>
          <a:p>
            <a:pPr marL="171450" indent="-171450">
              <a:buFont typeface="Wingdings" charset="2"/>
              <a:buChar char="v"/>
            </a:pPr>
            <a:r>
              <a:rPr lang="en-US" altLang="ja-JP" sz="1400" dirty="0" smtClean="0">
                <a:solidFill>
                  <a:srgbClr val="FFFFFF"/>
                </a:solidFill>
                <a:latin typeface="Arial"/>
                <a:ea typeface="ＭＳ Ｐゴシック"/>
                <a:cs typeface="Arial"/>
              </a:rPr>
              <a:t>SOC2</a:t>
            </a:r>
            <a:r>
              <a:rPr lang="ja-JP" altLang="ja-JP" sz="1400" dirty="0">
                <a:solidFill>
                  <a:srgbClr val="FFFFFF"/>
                </a:solidFill>
                <a:latin typeface="Arial"/>
                <a:ea typeface="ＭＳ Ｐゴシック"/>
                <a:cs typeface="Arial"/>
              </a:rPr>
              <a:t>、</a:t>
            </a:r>
            <a:r>
              <a:rPr lang="en-US" altLang="ja-JP" sz="1400" dirty="0">
                <a:solidFill>
                  <a:srgbClr val="FFFFFF"/>
                </a:solidFill>
                <a:latin typeface="Arial"/>
                <a:ea typeface="ＭＳ Ｐゴシック"/>
                <a:cs typeface="Arial"/>
              </a:rPr>
              <a:t>FIPS 140-2</a:t>
            </a:r>
            <a:r>
              <a:rPr lang="ja-JP" altLang="ja-JP" sz="1400" dirty="0">
                <a:solidFill>
                  <a:srgbClr val="FFFFFF"/>
                </a:solidFill>
                <a:latin typeface="Arial"/>
                <a:ea typeface="ＭＳ Ｐゴシック"/>
                <a:cs typeface="Arial"/>
              </a:rPr>
              <a:t>、</a:t>
            </a:r>
            <a:r>
              <a:rPr lang="en-US" altLang="ja-JP" sz="1400" dirty="0">
                <a:solidFill>
                  <a:srgbClr val="FFFFFF"/>
                </a:solidFill>
                <a:latin typeface="Arial"/>
                <a:ea typeface="ＭＳ Ｐゴシック"/>
                <a:cs typeface="Arial"/>
              </a:rPr>
              <a:t>ISO 27001</a:t>
            </a:r>
            <a:r>
              <a:rPr lang="ja-JP" altLang="ja-JP" sz="1400" dirty="0">
                <a:solidFill>
                  <a:srgbClr val="FFFFFF"/>
                </a:solidFill>
                <a:latin typeface="Arial"/>
                <a:ea typeface="ＭＳ Ｐゴシック"/>
                <a:cs typeface="Arial"/>
              </a:rPr>
              <a:t>、</a:t>
            </a:r>
            <a:r>
              <a:rPr lang="en-US" altLang="ja-JP" sz="1400" dirty="0">
                <a:solidFill>
                  <a:srgbClr val="FFFFFF"/>
                </a:solidFill>
                <a:latin typeface="Arial"/>
                <a:ea typeface="ＭＳ Ｐゴシック"/>
                <a:cs typeface="Arial"/>
              </a:rPr>
              <a:t>ITAR</a:t>
            </a:r>
            <a:r>
              <a:rPr lang="ja-JP" altLang="ja-JP" sz="1400" dirty="0">
                <a:solidFill>
                  <a:srgbClr val="FFFFFF"/>
                </a:solidFill>
                <a:latin typeface="Arial"/>
                <a:ea typeface="ＭＳ Ｐゴシック"/>
                <a:cs typeface="Arial"/>
              </a:rPr>
              <a:t>、</a:t>
            </a:r>
            <a:r>
              <a:rPr lang="en-US" altLang="ja-JP" sz="1400" dirty="0">
                <a:solidFill>
                  <a:srgbClr val="FFFFFF"/>
                </a:solidFill>
                <a:latin typeface="Arial"/>
                <a:ea typeface="ＭＳ Ｐゴシック"/>
                <a:cs typeface="Arial"/>
              </a:rPr>
              <a:t>PCIDSS</a:t>
            </a:r>
            <a:r>
              <a:rPr lang="ja-JP" altLang="ja-JP" sz="1400" dirty="0" smtClean="0">
                <a:solidFill>
                  <a:srgbClr val="FFFFFF"/>
                </a:solidFill>
                <a:latin typeface="Arial"/>
                <a:ea typeface="ＭＳ Ｐゴシック"/>
                <a:cs typeface="Arial"/>
              </a:rPr>
              <a:t>など第三者</a:t>
            </a:r>
            <a:r>
              <a:rPr lang="ja-JP" altLang="ja-JP" sz="1400" dirty="0">
                <a:solidFill>
                  <a:srgbClr val="FFFFFF"/>
                </a:solidFill>
                <a:latin typeface="Arial"/>
                <a:ea typeface="ＭＳ Ｐゴシック"/>
                <a:cs typeface="Arial"/>
              </a:rPr>
              <a:t>機関による認証を</a:t>
            </a:r>
            <a:r>
              <a:rPr lang="ja-JP" altLang="ja-JP" sz="1400" dirty="0" smtClean="0">
                <a:solidFill>
                  <a:srgbClr val="FFFFFF"/>
                </a:solidFill>
                <a:latin typeface="Arial"/>
                <a:ea typeface="ＭＳ Ｐゴシック"/>
                <a:cs typeface="Arial"/>
              </a:rPr>
              <a:t>通し情報</a:t>
            </a:r>
            <a:r>
              <a:rPr lang="ja-JP" altLang="ja-JP" sz="1400" dirty="0">
                <a:solidFill>
                  <a:srgbClr val="FFFFFF"/>
                </a:solidFill>
                <a:latin typeface="Arial"/>
                <a:ea typeface="ＭＳ Ｐゴシック"/>
                <a:cs typeface="Arial"/>
              </a:rPr>
              <a:t>を</a:t>
            </a:r>
            <a:r>
              <a:rPr lang="ja-JP" altLang="ja-JP" sz="1400" dirty="0" smtClean="0">
                <a:solidFill>
                  <a:srgbClr val="FFFFFF"/>
                </a:solidFill>
                <a:latin typeface="Arial"/>
                <a:ea typeface="ＭＳ Ｐゴシック"/>
                <a:cs typeface="Arial"/>
              </a:rPr>
              <a:t>開示</a:t>
            </a:r>
            <a:endParaRPr lang="ja-JP" altLang="ja-JP" sz="1400" dirty="0">
              <a:solidFill>
                <a:srgbClr val="FFFFFF"/>
              </a:solidFill>
              <a:latin typeface="Arial"/>
              <a:ea typeface="ＭＳ Ｐゴシック"/>
              <a:cs typeface="Arial"/>
            </a:endParaRPr>
          </a:p>
          <a:p>
            <a:pPr marL="171450" indent="-171450">
              <a:buFont typeface="Wingdings" charset="2"/>
              <a:buChar char="v"/>
            </a:pPr>
            <a:r>
              <a:rPr lang="ja-JP" altLang="ja-JP" sz="1400" dirty="0" smtClean="0">
                <a:solidFill>
                  <a:srgbClr val="FFFFFF"/>
                </a:solidFill>
                <a:latin typeface="Arial"/>
                <a:ea typeface="ＭＳ Ｐゴシック"/>
                <a:cs typeface="Arial"/>
              </a:rPr>
              <a:t>金融</a:t>
            </a:r>
            <a:r>
              <a:rPr lang="ja-JP" altLang="ja-JP" sz="1400" dirty="0">
                <a:solidFill>
                  <a:srgbClr val="FFFFFF"/>
                </a:solidFill>
                <a:latin typeface="Arial"/>
                <a:ea typeface="ＭＳ Ｐゴシック"/>
                <a:cs typeface="Arial"/>
              </a:rPr>
              <a:t>機関に於いて情報セキュリティ対策の指針となって</a:t>
            </a:r>
            <a:r>
              <a:rPr lang="ja-JP" altLang="ja-JP" sz="1400" dirty="0" smtClean="0">
                <a:solidFill>
                  <a:srgbClr val="FFFFFF"/>
                </a:solidFill>
                <a:latin typeface="Arial"/>
                <a:ea typeface="ＭＳ Ｐゴシック"/>
                <a:cs typeface="Arial"/>
              </a:rPr>
              <a:t>いる「</a:t>
            </a:r>
            <a:r>
              <a:rPr lang="en-US" altLang="ja-JP" sz="1400" dirty="0">
                <a:solidFill>
                  <a:srgbClr val="FFFFFF"/>
                </a:solidFill>
                <a:latin typeface="Arial"/>
                <a:ea typeface="ＭＳ Ｐゴシック"/>
                <a:cs typeface="Arial"/>
              </a:rPr>
              <a:t>FISC </a:t>
            </a:r>
            <a:r>
              <a:rPr lang="ja-JP" altLang="ja-JP" sz="1400" dirty="0">
                <a:solidFill>
                  <a:srgbClr val="FFFFFF"/>
                </a:solidFill>
                <a:latin typeface="Arial"/>
                <a:ea typeface="ＭＳ Ｐゴシック"/>
                <a:cs typeface="Arial"/>
              </a:rPr>
              <a:t>安全対策基準</a:t>
            </a:r>
            <a:r>
              <a:rPr lang="ja-JP" altLang="ja-JP" sz="1400" dirty="0" smtClean="0">
                <a:solidFill>
                  <a:srgbClr val="FFFFFF"/>
                </a:solidFill>
                <a:latin typeface="Arial"/>
                <a:ea typeface="ＭＳ Ｐゴシック"/>
                <a:cs typeface="Arial"/>
              </a:rPr>
              <a:t>」に準拠</a:t>
            </a:r>
            <a:endParaRPr lang="ja-JP" altLang="ja-JP" sz="1400" dirty="0">
              <a:solidFill>
                <a:srgbClr val="FFFFFF"/>
              </a:solidFill>
              <a:latin typeface="Arial"/>
              <a:ea typeface="ＭＳ Ｐゴシック"/>
              <a:cs typeface="Arial"/>
            </a:endParaRPr>
          </a:p>
        </p:txBody>
      </p:sp>
      <p:sp>
        <p:nvSpPr>
          <p:cNvPr id="16" name="正方形/長方形 15"/>
          <p:cNvSpPr/>
          <p:nvPr/>
        </p:nvSpPr>
        <p:spPr>
          <a:xfrm>
            <a:off x="457200" y="3194044"/>
            <a:ext cx="8458200" cy="738664"/>
          </a:xfrm>
          <a:prstGeom prst="rect">
            <a:avLst/>
          </a:prstGeom>
        </p:spPr>
        <p:txBody>
          <a:bodyPr wrap="square">
            <a:spAutoFit/>
          </a:bodyPr>
          <a:lstStyle/>
          <a:p>
            <a:pPr marL="171450" indent="-171450">
              <a:buFont typeface="Wingdings" charset="2"/>
              <a:buChar char="v"/>
            </a:pPr>
            <a:r>
              <a:rPr lang="ja-JP" altLang="ja-JP" sz="1400" dirty="0">
                <a:solidFill>
                  <a:srgbClr val="FFFFFF"/>
                </a:solidFill>
                <a:latin typeface="Arial"/>
                <a:ea typeface="ＭＳ Ｐゴシック"/>
                <a:cs typeface="Arial"/>
              </a:rPr>
              <a:t>インターネットで接続する以外に、専用線で</a:t>
            </a:r>
            <a:r>
              <a:rPr lang="ja-JP" altLang="ja-JP" sz="1400" dirty="0" smtClean="0">
                <a:solidFill>
                  <a:srgbClr val="FFFFFF"/>
                </a:solidFill>
                <a:latin typeface="Arial"/>
                <a:ea typeface="ＭＳ Ｐゴシック"/>
                <a:cs typeface="Arial"/>
              </a:rPr>
              <a:t>接続</a:t>
            </a:r>
            <a:r>
              <a:rPr lang="ja-JP" altLang="en-US" sz="1400" dirty="0" smtClean="0">
                <a:solidFill>
                  <a:srgbClr val="FFFFFF"/>
                </a:solidFill>
                <a:latin typeface="Arial"/>
                <a:ea typeface="ＭＳ Ｐゴシック"/>
                <a:cs typeface="Arial"/>
              </a:rPr>
              <a:t>も可能。</a:t>
            </a:r>
            <a:endParaRPr lang="en-US" altLang="ja-JP" sz="1400" dirty="0" smtClean="0">
              <a:solidFill>
                <a:srgbClr val="FFFFFF"/>
              </a:solidFill>
              <a:latin typeface="Arial"/>
              <a:ea typeface="ＭＳ Ｐゴシック"/>
              <a:cs typeface="Arial"/>
            </a:endParaRPr>
          </a:p>
          <a:p>
            <a:pPr marL="171450" indent="-171450">
              <a:buFont typeface="Wingdings" charset="2"/>
              <a:buChar char="v"/>
            </a:pPr>
            <a:r>
              <a:rPr lang="ja-JP" altLang="en-US" sz="1400" dirty="0" smtClean="0">
                <a:solidFill>
                  <a:srgbClr val="FFFFFF"/>
                </a:solidFill>
                <a:latin typeface="Arial"/>
                <a:ea typeface="ＭＳ Ｐゴシック"/>
                <a:cs typeface="Arial"/>
              </a:rPr>
              <a:t>自社のプライベート・ネットワークと</a:t>
            </a:r>
            <a:r>
              <a:rPr lang="en-US" altLang="ja-JP" sz="1400" dirty="0" smtClean="0">
                <a:solidFill>
                  <a:srgbClr val="FFFFFF"/>
                </a:solidFill>
                <a:latin typeface="Arial"/>
                <a:ea typeface="ＭＳ Ｐゴシック"/>
                <a:cs typeface="Arial"/>
              </a:rPr>
              <a:t>L2</a:t>
            </a:r>
            <a:r>
              <a:rPr lang="ja-JP" altLang="en-US" sz="1400" dirty="0" smtClean="0">
                <a:solidFill>
                  <a:srgbClr val="FFFFFF"/>
                </a:solidFill>
                <a:latin typeface="Arial"/>
                <a:ea typeface="ＭＳ Ｐゴシック"/>
                <a:cs typeface="Arial"/>
              </a:rPr>
              <a:t>接続</a:t>
            </a:r>
            <a:endParaRPr lang="en-US" altLang="ja-JP" sz="1400" dirty="0" smtClean="0">
              <a:solidFill>
                <a:srgbClr val="FFFFFF"/>
              </a:solidFill>
              <a:latin typeface="Arial"/>
              <a:ea typeface="ＭＳ Ｐゴシック"/>
              <a:cs typeface="Arial"/>
            </a:endParaRPr>
          </a:p>
          <a:p>
            <a:pPr marL="171450" indent="-171450">
              <a:buFont typeface="Wingdings" charset="2"/>
              <a:buChar char="v"/>
            </a:pPr>
            <a:r>
              <a:rPr lang="ja-JP" altLang="en-US" sz="1400" dirty="0" smtClean="0">
                <a:solidFill>
                  <a:srgbClr val="FFFFFF"/>
                </a:solidFill>
                <a:latin typeface="Arial"/>
                <a:ea typeface="ＭＳ Ｐゴシック"/>
                <a:cs typeface="Arial"/>
              </a:rPr>
              <a:t>固定的な専用領域を提供しリソースを安定供給（バーチャル・プライベート・クラウド）</a:t>
            </a:r>
            <a:endParaRPr lang="ja-JP" altLang="en-US" sz="1400" dirty="0">
              <a:solidFill>
                <a:srgbClr val="FFFFFF"/>
              </a:solidFill>
              <a:latin typeface="Arial"/>
              <a:ea typeface="ＭＳ Ｐゴシック"/>
              <a:cs typeface="Arial"/>
            </a:endParaRPr>
          </a:p>
        </p:txBody>
      </p:sp>
      <p:sp>
        <p:nvSpPr>
          <p:cNvPr id="25" name="正方形/長方形 24"/>
          <p:cNvSpPr/>
          <p:nvPr/>
        </p:nvSpPr>
        <p:spPr>
          <a:xfrm>
            <a:off x="457200" y="4722270"/>
            <a:ext cx="8458200" cy="738664"/>
          </a:xfrm>
          <a:prstGeom prst="rect">
            <a:avLst/>
          </a:prstGeom>
        </p:spPr>
        <p:txBody>
          <a:bodyPr wrap="square">
            <a:spAutoFit/>
          </a:bodyPr>
          <a:lstStyle/>
          <a:p>
            <a:pPr marL="171450" indent="-171450">
              <a:buFont typeface="Wingdings" charset="2"/>
              <a:buChar char="v"/>
            </a:pPr>
            <a:r>
              <a:rPr lang="ja-JP" altLang="ja-JP" sz="1400" dirty="0">
                <a:solidFill>
                  <a:srgbClr val="FFFFFF"/>
                </a:solidFill>
                <a:latin typeface="Arial"/>
                <a:ea typeface="ＭＳ Ｐゴシック"/>
                <a:cs typeface="Arial"/>
              </a:rPr>
              <a:t>主要</a:t>
            </a:r>
            <a:r>
              <a:rPr lang="ja-JP" altLang="ja-JP" sz="1400" dirty="0" smtClean="0">
                <a:solidFill>
                  <a:srgbClr val="FFFFFF"/>
                </a:solidFill>
                <a:latin typeface="Arial"/>
                <a:ea typeface="ＭＳ Ｐゴシック"/>
                <a:cs typeface="Arial"/>
              </a:rPr>
              <a:t>な</a:t>
            </a:r>
            <a:r>
              <a:rPr lang="en-US" altLang="ja-JP" sz="1400" dirty="0" smtClean="0">
                <a:solidFill>
                  <a:srgbClr val="FFFFFF"/>
                </a:solidFill>
                <a:latin typeface="Arial"/>
                <a:ea typeface="ＭＳ Ｐゴシック"/>
                <a:cs typeface="Arial"/>
              </a:rPr>
              <a:t>OS</a:t>
            </a:r>
            <a:r>
              <a:rPr lang="ja-JP" altLang="ja-JP" sz="1400" dirty="0" smtClean="0">
                <a:solidFill>
                  <a:srgbClr val="FFFFFF"/>
                </a:solidFill>
                <a:latin typeface="Arial"/>
                <a:ea typeface="ＭＳ Ｐゴシック"/>
                <a:cs typeface="Arial"/>
              </a:rPr>
              <a:t>、</a:t>
            </a:r>
            <a:r>
              <a:rPr lang="ja-JP" altLang="ja-JP" sz="1400" dirty="0">
                <a:solidFill>
                  <a:srgbClr val="FFFFFF"/>
                </a:solidFill>
                <a:latin typeface="Arial"/>
                <a:ea typeface="ＭＳ Ｐゴシック"/>
                <a:cs typeface="Arial"/>
              </a:rPr>
              <a:t>ミドルウェア、ビジネス・アプリケーションをクラウドに</a:t>
            </a:r>
            <a:r>
              <a:rPr lang="ja-JP" altLang="ja-JP" sz="1400" dirty="0" smtClean="0">
                <a:solidFill>
                  <a:srgbClr val="FFFFFF"/>
                </a:solidFill>
                <a:latin typeface="Arial"/>
                <a:ea typeface="ＭＳ Ｐゴシック"/>
                <a:cs typeface="Arial"/>
              </a:rPr>
              <a:t>持ち込み</a:t>
            </a:r>
            <a:r>
              <a:rPr lang="ja-JP" altLang="en-US" sz="1400" dirty="0" smtClean="0">
                <a:solidFill>
                  <a:srgbClr val="FFFFFF"/>
                </a:solidFill>
                <a:latin typeface="Arial"/>
                <a:ea typeface="ＭＳ Ｐゴシック"/>
                <a:cs typeface="Arial"/>
              </a:rPr>
              <a:t>可能</a:t>
            </a:r>
            <a:endParaRPr lang="en-US" altLang="ja-JP" sz="1400" dirty="0" smtClean="0">
              <a:solidFill>
                <a:srgbClr val="FFFFFF"/>
              </a:solidFill>
              <a:latin typeface="Arial"/>
              <a:ea typeface="ＭＳ Ｐゴシック"/>
              <a:cs typeface="Arial"/>
            </a:endParaRPr>
          </a:p>
          <a:p>
            <a:pPr marL="171450" indent="-171450">
              <a:buFont typeface="Wingdings" charset="2"/>
              <a:buChar char="v"/>
            </a:pPr>
            <a:r>
              <a:rPr lang="en-US" altLang="ja-JP" sz="1400" dirty="0" smtClean="0">
                <a:solidFill>
                  <a:srgbClr val="FFFFFF"/>
                </a:solidFill>
                <a:latin typeface="Arial"/>
                <a:ea typeface="ＭＳ Ｐゴシック"/>
                <a:cs typeface="Arial"/>
              </a:rPr>
              <a:t>VM </a:t>
            </a:r>
            <a:r>
              <a:rPr lang="en-US" altLang="ja-JP" sz="1400" dirty="0">
                <a:solidFill>
                  <a:srgbClr val="FFFFFF"/>
                </a:solidFill>
                <a:latin typeface="Arial"/>
                <a:ea typeface="ＭＳ Ｐゴシック"/>
                <a:cs typeface="Arial"/>
              </a:rPr>
              <a:t>Ware</a:t>
            </a:r>
            <a:r>
              <a:rPr lang="ja-JP" altLang="ja-JP" sz="1400" dirty="0">
                <a:solidFill>
                  <a:srgbClr val="FFFFFF"/>
                </a:solidFill>
                <a:latin typeface="Arial"/>
                <a:ea typeface="ＭＳ Ｐゴシック"/>
                <a:cs typeface="Arial"/>
              </a:rPr>
              <a:t>、</a:t>
            </a:r>
            <a:r>
              <a:rPr lang="en-US" altLang="ja-JP" sz="1400" dirty="0">
                <a:solidFill>
                  <a:srgbClr val="FFFFFF"/>
                </a:solidFill>
                <a:latin typeface="Arial"/>
                <a:ea typeface="ＭＳ Ｐゴシック"/>
                <a:cs typeface="Arial"/>
              </a:rPr>
              <a:t>Hyper-V</a:t>
            </a:r>
            <a:r>
              <a:rPr lang="ja-JP" altLang="ja-JP" sz="1400" dirty="0">
                <a:solidFill>
                  <a:srgbClr val="FFFFFF"/>
                </a:solidFill>
                <a:latin typeface="Arial"/>
                <a:ea typeface="ＭＳ Ｐゴシック"/>
                <a:cs typeface="Arial"/>
              </a:rPr>
              <a:t>、</a:t>
            </a:r>
            <a:r>
              <a:rPr lang="en-US" altLang="ja-JP" sz="1400" dirty="0">
                <a:solidFill>
                  <a:srgbClr val="FFFFFF"/>
                </a:solidFill>
                <a:latin typeface="Arial"/>
                <a:ea typeface="ＭＳ Ｐゴシック"/>
                <a:cs typeface="Arial"/>
              </a:rPr>
              <a:t>KVM</a:t>
            </a:r>
            <a:r>
              <a:rPr lang="ja-JP" altLang="ja-JP" sz="1400" dirty="0" smtClean="0">
                <a:solidFill>
                  <a:srgbClr val="FFFFFF"/>
                </a:solidFill>
                <a:latin typeface="Arial"/>
                <a:ea typeface="ＭＳ Ｐゴシック"/>
                <a:cs typeface="Arial"/>
              </a:rPr>
              <a:t>など</a:t>
            </a:r>
            <a:r>
              <a:rPr lang="ja-JP" altLang="en-US" sz="1400" dirty="0" smtClean="0">
                <a:solidFill>
                  <a:srgbClr val="FFFFFF"/>
                </a:solidFill>
                <a:latin typeface="Arial"/>
                <a:ea typeface="ＭＳ Ｐゴシック"/>
                <a:cs typeface="Arial"/>
              </a:rPr>
              <a:t>複数の</a:t>
            </a:r>
            <a:r>
              <a:rPr lang="ja-JP" altLang="ja-JP" sz="1400" dirty="0" smtClean="0">
                <a:solidFill>
                  <a:srgbClr val="FFFFFF"/>
                </a:solidFill>
                <a:latin typeface="Arial"/>
                <a:ea typeface="ＭＳ Ｐゴシック"/>
                <a:cs typeface="Arial"/>
              </a:rPr>
              <a:t>仮想化基盤サポート、自社内仮想化</a:t>
            </a:r>
            <a:r>
              <a:rPr lang="ja-JP" altLang="ja-JP" sz="1400" dirty="0">
                <a:solidFill>
                  <a:srgbClr val="FFFFFF"/>
                </a:solidFill>
                <a:latin typeface="Arial"/>
                <a:ea typeface="ＭＳ Ｐゴシック"/>
                <a:cs typeface="Arial"/>
              </a:rPr>
              <a:t>基盤をその</a:t>
            </a:r>
            <a:r>
              <a:rPr lang="ja-JP" altLang="ja-JP" sz="1400" dirty="0" smtClean="0">
                <a:solidFill>
                  <a:srgbClr val="FFFFFF"/>
                </a:solidFill>
                <a:latin typeface="Arial"/>
                <a:ea typeface="ＭＳ Ｐゴシック"/>
                <a:cs typeface="Arial"/>
              </a:rPr>
              <a:t>まま</a:t>
            </a:r>
            <a:r>
              <a:rPr lang="ja-JP" altLang="en-US" sz="1400" dirty="0" smtClean="0">
                <a:solidFill>
                  <a:srgbClr val="FFFFFF"/>
                </a:solidFill>
                <a:latin typeface="Arial"/>
                <a:ea typeface="ＭＳ Ｐゴシック"/>
                <a:cs typeface="Arial"/>
              </a:rPr>
              <a:t>移行可能</a:t>
            </a:r>
            <a:endParaRPr lang="en-US" altLang="ja-JP" sz="1400" dirty="0" smtClean="0">
              <a:solidFill>
                <a:srgbClr val="FFFFFF"/>
              </a:solidFill>
              <a:latin typeface="Arial"/>
              <a:ea typeface="ＭＳ Ｐゴシック"/>
              <a:cs typeface="Arial"/>
            </a:endParaRPr>
          </a:p>
          <a:p>
            <a:pPr marL="171450" indent="-171450">
              <a:buFont typeface="Wingdings" charset="2"/>
              <a:buChar char="v"/>
            </a:pPr>
            <a:r>
              <a:rPr lang="ja-JP" altLang="en-US" sz="1400" dirty="0" smtClean="0">
                <a:solidFill>
                  <a:srgbClr val="FFFFFF"/>
                </a:solidFill>
                <a:latin typeface="Arial"/>
                <a:ea typeface="ＭＳ Ｐゴシック"/>
                <a:cs typeface="Arial"/>
              </a:rPr>
              <a:t>基幹業務移管の事例も拡大</a:t>
            </a:r>
            <a:r>
              <a:rPr lang="ja-JP" altLang="ja-JP" sz="1400" dirty="0" smtClean="0">
                <a:solidFill>
                  <a:srgbClr val="FFFFFF"/>
                </a:solidFill>
                <a:latin typeface="Arial"/>
                <a:ea typeface="ＭＳ Ｐゴシック"/>
                <a:cs typeface="Arial"/>
              </a:rPr>
              <a:t> </a:t>
            </a:r>
            <a:endParaRPr lang="ja-JP" altLang="en-US" sz="1400" dirty="0">
              <a:solidFill>
                <a:srgbClr val="FFFFFF"/>
              </a:solidFill>
              <a:latin typeface="Arial"/>
              <a:ea typeface="ＭＳ Ｐゴシック"/>
              <a:cs typeface="Arial"/>
            </a:endParaRPr>
          </a:p>
        </p:txBody>
      </p:sp>
      <p:sp>
        <p:nvSpPr>
          <p:cNvPr id="17" name="角丸四角形 16"/>
          <p:cNvSpPr/>
          <p:nvPr/>
        </p:nvSpPr>
        <p:spPr bwMode="auto">
          <a:xfrm>
            <a:off x="228600" y="5689534"/>
            <a:ext cx="2819400" cy="609600"/>
          </a:xfrm>
          <a:prstGeom prst="roundRect">
            <a:avLst>
              <a:gd name="adj" fmla="val 0"/>
            </a:avLst>
          </a:prstGeom>
          <a:solidFill>
            <a:srgbClr val="FF6666"/>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rgbClr val="FFFFFF"/>
                </a:solidFill>
                <a:effectLst/>
                <a:latin typeface="Arial"/>
                <a:ea typeface="ＭＳ Ｐゴシック"/>
                <a:cs typeface="Arial"/>
              </a:rPr>
              <a:t>高度な災害強度の</a:t>
            </a:r>
            <a:endParaRPr kumimoji="0" lang="en-US" altLang="ja-JP" sz="1600" b="0" i="0" u="none" strike="noStrike" cap="none" normalizeH="0" baseline="0" dirty="0" smtClean="0">
              <a:ln>
                <a:noFill/>
              </a:ln>
              <a:solidFill>
                <a:srgbClr val="FFFFFF"/>
              </a:solidFill>
              <a:effectLst/>
              <a:latin typeface="Arial"/>
              <a:ea typeface="ＭＳ Ｐゴシック"/>
              <a:cs typeface="Arial"/>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600" b="0" i="0" u="none" strike="noStrike" cap="none" normalizeH="0" baseline="0" dirty="0" smtClean="0">
                <a:ln>
                  <a:noFill/>
                </a:ln>
                <a:solidFill>
                  <a:srgbClr val="FFFFFF"/>
                </a:solidFill>
                <a:effectLst/>
                <a:latin typeface="Arial"/>
                <a:ea typeface="ＭＳ Ｐゴシック"/>
                <a:cs typeface="Arial"/>
              </a:rPr>
              <a:t>データセンター</a:t>
            </a:r>
          </a:p>
        </p:txBody>
      </p:sp>
      <p:sp>
        <p:nvSpPr>
          <p:cNvPr id="27" name="角丸四角形 26"/>
          <p:cNvSpPr/>
          <p:nvPr/>
        </p:nvSpPr>
        <p:spPr bwMode="auto">
          <a:xfrm>
            <a:off x="3124200" y="5689534"/>
            <a:ext cx="2895600" cy="609600"/>
          </a:xfrm>
          <a:prstGeom prst="roundRect">
            <a:avLst>
              <a:gd name="adj" fmla="val 0"/>
            </a:avLst>
          </a:prstGeom>
          <a:solidFill>
            <a:srgbClr val="FF6666"/>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rgbClr val="FFFFFF"/>
                </a:solidFill>
                <a:effectLst/>
                <a:latin typeface="Arial"/>
                <a:ea typeface="ＭＳ Ｐゴシック"/>
                <a:cs typeface="Arial"/>
              </a:rPr>
              <a:t>高いコストパフォーマンス</a:t>
            </a:r>
          </a:p>
        </p:txBody>
      </p:sp>
      <p:sp>
        <p:nvSpPr>
          <p:cNvPr id="28" name="角丸四角形 27"/>
          <p:cNvSpPr/>
          <p:nvPr/>
        </p:nvSpPr>
        <p:spPr bwMode="auto">
          <a:xfrm>
            <a:off x="6096000" y="5689534"/>
            <a:ext cx="2819400" cy="609600"/>
          </a:xfrm>
          <a:prstGeom prst="roundRect">
            <a:avLst>
              <a:gd name="adj" fmla="val 0"/>
            </a:avLst>
          </a:prstGeom>
          <a:solidFill>
            <a:srgbClr val="FF6666"/>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600" dirty="0" smtClean="0">
                <a:solidFill>
                  <a:srgbClr val="FFFFFF"/>
                </a:solidFill>
                <a:effectLst/>
                <a:latin typeface="Arial"/>
                <a:ea typeface="ＭＳ Ｐゴシック"/>
                <a:cs typeface="Arial"/>
              </a:rPr>
              <a:t>グローバルでフラットな</a:t>
            </a:r>
            <a:endParaRPr kumimoji="0" lang="en-US" altLang="ja-JP" sz="1600" dirty="0" smtClean="0">
              <a:solidFill>
                <a:srgbClr val="FFFFFF"/>
              </a:solidFill>
              <a:effectLst/>
              <a:latin typeface="Arial"/>
              <a:ea typeface="ＭＳ Ｐゴシック"/>
              <a:cs typeface="Arial"/>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600" dirty="0" smtClean="0">
                <a:solidFill>
                  <a:srgbClr val="FFFFFF"/>
                </a:solidFill>
                <a:effectLst/>
                <a:latin typeface="Arial"/>
                <a:ea typeface="ＭＳ Ｐゴシック"/>
                <a:cs typeface="Arial"/>
              </a:rPr>
              <a:t>アーキテクチャー</a:t>
            </a:r>
            <a:endParaRPr kumimoji="0" lang="ja-JP" altLang="en-US" sz="1600" b="0" i="0" u="none" strike="noStrike" cap="none" normalizeH="0" baseline="0" dirty="0" smtClean="0">
              <a:ln>
                <a:noFill/>
              </a:ln>
              <a:solidFill>
                <a:srgbClr val="FFFFFF"/>
              </a:solidFill>
              <a:effectLst/>
              <a:latin typeface="Arial"/>
              <a:ea typeface="ＭＳ Ｐゴシック"/>
              <a:cs typeface="Arial"/>
            </a:endParaRPr>
          </a:p>
        </p:txBody>
      </p:sp>
    </p:spTree>
    <p:extLst>
      <p:ext uri="{BB962C8B-B14F-4D97-AF65-F5344CB8AC3E}">
        <p14:creationId xmlns:p14="http://schemas.microsoft.com/office/powerpoint/2010/main" val="75690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strips(downRigh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strips(downRight)">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strips(downRight)">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500" fill="hold"/>
                                        <p:tgtEl>
                                          <p:spTgt spid="17"/>
                                        </p:tgtEl>
                                        <p:attrNameLst>
                                          <p:attrName>ppt_w</p:attrName>
                                        </p:attrNameLst>
                                      </p:cBhvr>
                                      <p:tavLst>
                                        <p:tav tm="0">
                                          <p:val>
                                            <p:fltVal val="0"/>
                                          </p:val>
                                        </p:tav>
                                        <p:tav tm="100000">
                                          <p:val>
                                            <p:strVal val="#ppt_w"/>
                                          </p:val>
                                        </p:tav>
                                      </p:tavLst>
                                    </p:anim>
                                    <p:anim calcmode="lin" valueType="num">
                                      <p:cBhvr>
                                        <p:cTn id="23" dur="500" fill="hold"/>
                                        <p:tgtEl>
                                          <p:spTgt spid="17"/>
                                        </p:tgtEl>
                                        <p:attrNameLst>
                                          <p:attrName>ppt_h</p:attrName>
                                        </p:attrNameLst>
                                      </p:cBhvr>
                                      <p:tavLst>
                                        <p:tav tm="0">
                                          <p:val>
                                            <p:fltVal val="0"/>
                                          </p:val>
                                        </p:tav>
                                        <p:tav tm="100000">
                                          <p:val>
                                            <p:strVal val="#ppt_h"/>
                                          </p:val>
                                        </p:tav>
                                      </p:tavLst>
                                    </p:anim>
                                    <p:animEffect transition="in" filter="fade">
                                      <p:cBhvr>
                                        <p:cTn id="24" dur="500"/>
                                        <p:tgtEl>
                                          <p:spTgt spid="1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500" fill="hold"/>
                                        <p:tgtEl>
                                          <p:spTgt spid="27"/>
                                        </p:tgtEl>
                                        <p:attrNameLst>
                                          <p:attrName>ppt_w</p:attrName>
                                        </p:attrNameLst>
                                      </p:cBhvr>
                                      <p:tavLst>
                                        <p:tav tm="0">
                                          <p:val>
                                            <p:fltVal val="0"/>
                                          </p:val>
                                        </p:tav>
                                        <p:tav tm="100000">
                                          <p:val>
                                            <p:strVal val="#ppt_w"/>
                                          </p:val>
                                        </p:tav>
                                      </p:tavLst>
                                    </p:anim>
                                    <p:anim calcmode="lin" valueType="num">
                                      <p:cBhvr>
                                        <p:cTn id="28" dur="500" fill="hold"/>
                                        <p:tgtEl>
                                          <p:spTgt spid="27"/>
                                        </p:tgtEl>
                                        <p:attrNameLst>
                                          <p:attrName>ppt_h</p:attrName>
                                        </p:attrNameLst>
                                      </p:cBhvr>
                                      <p:tavLst>
                                        <p:tav tm="0">
                                          <p:val>
                                            <p:fltVal val="0"/>
                                          </p:val>
                                        </p:tav>
                                        <p:tav tm="100000">
                                          <p:val>
                                            <p:strVal val="#ppt_h"/>
                                          </p:val>
                                        </p:tav>
                                      </p:tavLst>
                                    </p:anim>
                                    <p:animEffect transition="in" filter="fade">
                                      <p:cBhvr>
                                        <p:cTn id="29" dur="500"/>
                                        <p:tgtEl>
                                          <p:spTgt spid="2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p:cTn id="32" dur="500" fill="hold"/>
                                        <p:tgtEl>
                                          <p:spTgt spid="28"/>
                                        </p:tgtEl>
                                        <p:attrNameLst>
                                          <p:attrName>ppt_w</p:attrName>
                                        </p:attrNameLst>
                                      </p:cBhvr>
                                      <p:tavLst>
                                        <p:tav tm="0">
                                          <p:val>
                                            <p:fltVal val="0"/>
                                          </p:val>
                                        </p:tav>
                                        <p:tav tm="100000">
                                          <p:val>
                                            <p:strVal val="#ppt_w"/>
                                          </p:val>
                                        </p:tav>
                                      </p:tavLst>
                                    </p:anim>
                                    <p:anim calcmode="lin" valueType="num">
                                      <p:cBhvr>
                                        <p:cTn id="33" dur="500" fill="hold"/>
                                        <p:tgtEl>
                                          <p:spTgt spid="28"/>
                                        </p:tgtEl>
                                        <p:attrNameLst>
                                          <p:attrName>ppt_h</p:attrName>
                                        </p:attrNameLst>
                                      </p:cBhvr>
                                      <p:tavLst>
                                        <p:tav tm="0">
                                          <p:val>
                                            <p:fltVal val="0"/>
                                          </p:val>
                                        </p:tav>
                                        <p:tav tm="100000">
                                          <p:val>
                                            <p:strVal val="#ppt_h"/>
                                          </p:val>
                                        </p:tav>
                                      </p:tavLst>
                                    </p:anim>
                                    <p:animEffect transition="in" filter="fade">
                                      <p:cBhvr>
                                        <p:cTn id="3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25" grpId="0"/>
      <p:bldP spid="17" grpId="0" animBg="1"/>
      <p:bldP spid="27" grpId="0" animBg="1"/>
      <p:bldP spid="2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Rectangle 2"/>
          <p:cNvSpPr>
            <a:spLocks noGrp="1" noChangeArrowheads="1"/>
          </p:cNvSpPr>
          <p:nvPr>
            <p:ph type="title"/>
          </p:nvPr>
        </p:nvSpPr>
        <p:spPr/>
        <p:txBody>
          <a:bodyPr/>
          <a:lstStyle/>
          <a:p>
            <a:r>
              <a:rPr lang="ja-JP" altLang="ja-JP" dirty="0"/>
              <a:t>クラウドによってもたらされる</a:t>
            </a:r>
            <a:r>
              <a:rPr lang="en-US" altLang="ja-JP" dirty="0"/>
              <a:t>3</a:t>
            </a:r>
            <a:r>
              <a:rPr lang="ja-JP" altLang="ja-JP" dirty="0"/>
              <a:t>つの価値 </a:t>
            </a:r>
            <a:endParaRPr lang="ja-JP" altLang="en-US" sz="2800" dirty="0">
              <a:ea typeface="ＭＳ Ｐゴシック" pitchFamily="50" charset="-128"/>
            </a:endParaRPr>
          </a:p>
        </p:txBody>
      </p:sp>
      <p:sp>
        <p:nvSpPr>
          <p:cNvPr id="224" name="AutoShape 48"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AutoShape 50"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AutoShape 6" descr="data:image/jpeg;base64,/9j/4AAQSkZJRgABAQAAAQABAAD/2wCEAAkGBg8PDxUPEA8UEBUQEA8PEBQQDw8PEBAQFRAVFBUUFRUXHCYeFxkjGRQUHy8gJCcpLCwsFR4xNTAqNSYrLCkBCQoKDQwOFA8PFCkcFBwpKSkpKSkpKSkpKSkpKSkpKSkpKSkpKSkpKSkpKSkpKSkpKTUpKSksLCkpLCkpKSkpLP/AABEIAOEA4QMBIgACEQEDEQH/xAAcAAEAAgMBAQEAAAAAAAAAAAAAAgMEBQcGAQj/xABDEAABAwICBwQGBwcCBwAAAAABAAIDBBEhMQUGEkFRYXEHEyIyI0KBkaGxFFJTYnLB8AgzY4KS0eEVwiRDVGRzorL/xAAXAQEBAQEAAAAAAAAAAAAAAAAAAQID/8QAGBEBAQEBAQAAAAAAAAAAAAAAAAERMQL/2gAMAwEAAhEDEQA/AO4oiICIiAiIgIiICIiAiIgIiICIiAiIgIiICIiAiIgIiICIiAiIgIiICIiAiIgIiICIiAiIgIiICIiAiIgIvl19ugIl0QEREBERAREQEREBERAREQEREBERAREQERanT2tVHQN2qmdseFw3zSO/CweI+5Btl8uuR6d7dTi2ipeklQcOojb+bl4DTGu+lKy4lrJNl2bIj3MduFmWuOt1cTX6K0prJR0ovUVUUPAPlY1x6Nvc+wLyOk+27RMNxG6WpNsO6iIaTw2pNlcEMGNzmczvPU718MITE10/SX7QM5uKehYzg6aV0h/paGj4ry9f2waaluBUiEHdDDG0joXAleWLFEhXDWdUa5aUk82kao9KmVo9zSAsN2n67/rKjHP/AImfHr4sVSQq3IM6LW7Scfk0hVNtlaqnt7i6y3mje2XTVPYGqE4G6oiY+/LaADvivIuCrIUxXcdW/wBoamkIZX07qcmw7yEmaK/EtttNHTaXUtFaZp6uITU0zJmOydG4OF+B4HkV+OHMWboPWGr0fN31LM6F2F9k+F4v5XtODhyKiv2Oi572b9rkGlQKeYCCqA8l/Rz2GLoid+/YOPC66EgIiICIiAiIgIiICIiAiIgLB0vpuno4zLUStiaMtrNx4NaMXHkF5bXDtNgo9qGnAqJxgbH0UR++4eY/dHtIXH9K6SqKyUzVEpkccr5NHBrcmjkFZEtew1p7YKia8VC36OzLvXAGdw4gZM+J6LnkwfI4vkc57nG7nPcXOceZOJWUIbIWrWMsQQBfCxZDlU5VGO8KlyveqXKKqKqcrXKpyCtyrcrHKtyiq3KsqxyrKKiVBwUyolQVB7muDmktLSHNLSQ5pGRBGRX6I7IO1T/UWiiq3D6TG27Hmw+ksAxP/kAz4jHivzw4KVFWy08rJ4XlkkT2yMc3NrgbgqLH7WRaDUbWlmk6CKrbgXt2ZWj1Jm4PHS+I5ELfoCIiAiIgIiICItZp7T8NFEZZTxDGDzyOtk0fnkEGbWVkcMbpZXhjGNLnucbNaBvJXIdbu059VeGmlbBFiC7vo2zSjmb+BvIY8eC1+sGsFRXybcrrMHkjaT3bB09Y8ytUadu8D3Lc8s2sRlJhtAXHEWc33jBfDGvsujI77TR3TvrxHu3e8Z+1UNq3McI5yPFhHNYMa4/UkGTXcHZHkqibgqnBZEjCDYixHHBUPRFDwqXq96oegokVDldIqXKCpyrcpuVbkVW5VuVhVZUVByrKmVAoqJUCplQKgiVU4KwqpyK6/wDs66xmOpm0e4+Gdnfx8pI7BwHVhv8AyLvy/I3ZnWGHTNG8HOpZGej7sP8A9L9cqAiIgIiICItfpvTUVJEZZDyY0eZ7tzR/fcgr1g0/FRRd5JiTcRsB8UjuA4Didy5BpbSU1ZKZpnXJwAGDWN+q0bgsnS2kpauUzSm5ODWjysbua3l81ibC6SYxaxthQc1ZTmql4VGM9qxZ4Q4FrgCCLEHEELMeFjvCDVd3NCNlnpmDJj3WkYODJOHJ11AaSiJ2STE44bMzdi/R3lPvWwesWdrS0h4BbbHata3tUEJW2zWM9Y9JV7LgzxGBxDInuyY85AE4mM5Y5HJZEigx5FS4q2Qqh5RFblW5ScVW5RpEqsqblWSgg5QKkVAor4VAqRUCVBFxVRU3lVlRY3mojb6Vox/3lN8JWlfsNfkrsppTJpujAF9mcSHkGNLj8l+tUWiIiIIiIMbSFfHTxOlkNmsFzvJ4ADeSVyfTWlpKyUyyYAYRsvcMbw5niVttb9O/Spu7YfRREhtsnvyL/mB7960WytyMWqdhRLVe5qrcFpFLgsd4WU4LV1dd4jHEA9485JtHEOMjuP3RieQxRXyrqGRt2nuDRxPHgOJ5LXvqJn+SPux9aa4d7Ixj7yOip/1CmZJ4pmyy5bbnNaG33MF7MHTHiStxBTF+e/goNI9tQ3ESMk+6YtgHkHB1x1xWHGw1DRLJgwucGxA3xa6x7w78R5ei29U3YJucG3uei1ejf3O19rJLMBwa51m/Bt/aoI18e3G5p3tIHK2X5KHfl7GSHOSNjzbLatZ3/sCr5CsCkd6Ix3/cyOZ/I4l7D8Xe5B8eVS8qx5VDioIuKrJUnFQcUVBxUHFSKgUVAqJX0qJKgiSq3OUnFUuKD44qJQlZGjdHS1MzIIWF8kr2sY0ZlxPwG++4BRp1n9nTV4vqZq9w8MMfcR85JLFxHRot/Ou/rQ6j6qs0XQRUjMS0F0rvtJnYvd0vgOQC3yIIiIC0et+kjDSkNNnSnum8QCPEf6Qfet4vFa/S3kiZuax7/a5wH+34qzqV5ANQtVll8stsKiFBwVjyACSbAAkkmwAG8ledr6/v27R2hASGsa24lrXHANaMxEfe7kMyvldpTvAe7cWRA7JlaLvld9nTjedxfkN1zlgzUJLNh3oYxiIY3eI3zMj8yTvtjzW5iozH6SSxkI2QG22IGWsI4xuwzO/otTpCcC5JRNaeqpYg3ZbG1o4Bo+JzK2+qGkC2KSN1yIdkxk7muuAy/IjDkeS8xW6VLnCOMbbnGwA3lbGMviZ9EhIdM/0k7/Uiwtc8gMAOfNRVmkZjUymBp8I8VQ4bmk+QH6zlfKeAsAAABkABYD4L7BTMhZ3bMcdpzj5nvObnc/kqZHIKZHLW1D+7k7z1XDu5Ol/C72FZ0r1iS2Iscb4FQRkNiqXFQhcRdhxLBdp4x5D3Ze5CUV8JUCVIqBQRKgVIqBRUSq3KRKpe6+Sgi9yrKuZTud+sFkR0Q6k4ADeeGGaisNsd13/sN7O/o7P9TqWWllbama4YxwkYyW3Ofu+7+JYnZJ2WyMe6rr6eMRvi2I4J4mSSOu5rhI4OHo7bOG83xsM+0AIPqIiAiIgLxmvkHpIn8WPb7nA/7l7NaLXGhMlNtgXMR7z+W1nfA39isK5+VCR4aCSQAASSTYADMk8FJzha5NgBcndbitAXmvcCcKZpBaDgatwPmcPsgRgPW6LbCEsv0sd5JdtK3xNabg1RBwe4fZcG+tgThniaCnNVPJVv8sLjBTt3B1vG/qBYe08AthptxeREMvM7nwC09I40bnsePRSu7yN3qteRZzXcMRccboNlpOtDQSTkvAaU0q+d/dxgm5sAMyt3pUT1bu7gHhHnkOEbeV955BYtJQhjjBSHaeMJ6hwu2Lk3i7kpSMagoTE7u4rPqHDxvOLKdhzJPFb2lo2QM2W3JJ2nvd5pHcT+Q3KylpI4GbDBzcTi97vrOO8/JVyyIISvWHK9WSPWJK9EVyPWO5ylI5UuKiqp3WIf9U482nA/rkpPFjbgovFwRxBCix12NPFo94w/JRQqJX0qJKoiVW91lLE5e/crY6Xef8/4UViiNzlkMpQM8fl/lZMcRJDGNLi4gNa0FznOOQAGJK6rqR2JPltPpK8bcC2nabSO3+kcPIPujHmFB4HVfU2s0nJsU0V2tID5X3bDH+J3HkLnku76k9ldFo20rgKioFiZZGizD/CZ6nXE8162hoIqeNsUMbYmMAa1jGhrWjkAshFEREBERAREQF8c0EWIuCLEcQvqIONa6aAkZWfRXXFKW98bf84F9mwkjJoNyeOA3qsuAFgLW4CwA3WXWNOaIbVRGMgXsdgncf7H9ZLklZG6J5jdm0kbv1dblZsY74gX7STTta04A4Y3y9qpqalrGlziGgC5JNgAvOF8mkDe7o6YHMXD6mxyHBnE/oVE6mukrXGOB3dwtOzLMBa/FkQ3nnu+eVHFHEwRxt2GtyAzPEk7yeKtcWtaGNAa1o2WtaLADgFhzSoIyyLEkepSSLGe9REJXrFkepyOVDioqDiqyplQKCKqi8tuD3j43/NWuKqhbfaH3ycMzdoy9yihO4Yr62C+ePyHU71e2EDP3D8zvV9LSyTSNihjdI952WMY0uc48gEGOGAfr5L0WqeolbpR/oGbMYNnzSYRN5De88m+2y6FqV2IgbM+kztHMUzHeEZfvXjM/dbhzOS63T07I2CONrWNYA1rWNDWtaMgAMAFFx5jU3s4otFtDmN72a1nTyAF/MMGUY5DHiSvVoiKIiICIiAiIgIiICIvIa+62U9PA6HviJTbCM4tF7+IjLpmgnrvrHHFDJC2Uxy+DDZN3scLmztwtfHlZcTrNLtjmu3yvOIvgHcuvz6rImmrtK1Bgp2une5jnudtgHYaBjtONrYtHtsvW6P7D2zxU8jqp7Wvia6pa+LZlDiAdlgPltct8V8r45LW4z14g0z6t+3P4YWOIjiubzFpttv+7cZb/nsZZeGFsABgABkABkF7DXbUIUbGzUrXd01rWvBcXlhHrEncePE88PByy7irEr5NKsSR6nI9Yz3IiMjljPerJHLHe5QQe5VEqTioEoqJUCf87gOpUwwnn0yHU/kFa2IDPEjLgOg/M4qaKGwk45cyPkD8z7lYAG5e0nM9SvQatamVuknWp4vADZ8z/DCzHHxeseTbldo1Q7KKKg2ZZB9KnFj3krRsMd/DZk3qbnmFFcv1R7Ja2vtJKDSQnHakae9ePuRndzdYdV2vVjU2i0azYpogHEWfI7xTSfifw5Cw5LeIjQiIgIiICIiAiIgIiICIiDleu/awG3gor3PhMnrHd4Bu659Fq9VOy6prnCq0i50UbjtCK5E0u/xfUB/q6Zr2mpnZjTUFppbVFRn3jh4Iz/DacvxHHpkvaK6jTaO1QoaaUTwUzIntiELSwEAM6ZXO92Z4rcoiiovYCCCAQQQQRcEHcVy3Xjs0Lb1FG0luboxcuZzaPWbyzHMZdURB+XJ2OZmPbuWK+UL9Eaw6g0dbdxb3Uh9ePC5+8Miua6d7JauI7UYEzeLG7Trc24Eey61rGOcvkVJfwW8q9AOjOy4BhGYcxwI9hKxHUbW5m/SzR7h/dQa0Rk4fAYn27h7VYIAM/cL/ABOZWyo9HTTu7unhfKdzYmF3vtgPavf6sdik0tpK+Tum4HuYnAynk9+TPZc9FFc50ZoueqkEFNC6V5yaxuQ4k5NHM2C6zql2Jxx2l0g8TOGPcRk9yPxuzf0Fh1XRdDaDpqKMRU0LYm7w0YuPFzs3HmVnouK4KdkbQxjWsa0Wa1jQ1rRwAGACsREUREQEREBERAREQEREBERAREQEREBERAREQEREFc1Ox+D2Nd+Jod81jDQ1MMRTxDpDH/ZZqIIsjDRYAAcAAApIiAiIgIiICIiAiIgIiICIiAiIgIiICIiAiIgIiICIiAiIgIiICIiAiIgIiICIiAiIgIiICIiAiIgIiICIiAiIgIiICIiAiIgIiICIiAiIgIiICIiAiIgIiICIiAiIgIiICIiD/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 name="角丸四角形 2"/>
          <p:cNvSpPr/>
          <p:nvPr/>
        </p:nvSpPr>
        <p:spPr bwMode="auto">
          <a:xfrm>
            <a:off x="2511426" y="1828800"/>
            <a:ext cx="2667000" cy="1333500"/>
          </a:xfrm>
          <a:prstGeom prst="roundRect">
            <a:avLst>
              <a:gd name="adj" fmla="val 0"/>
            </a:avLst>
          </a:prstGeom>
          <a:solidFill>
            <a:srgbClr val="3366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altLang="ja-JP" sz="3200" b="1" u="sng" dirty="0" smtClean="0">
                <a:solidFill>
                  <a:schemeClr val="bg1"/>
                </a:solidFill>
                <a:latin typeface="ＤＦＰ太丸ゴシック体"/>
                <a:ea typeface="ＤＦＰ太丸ゴシック体"/>
                <a:cs typeface="ＤＦＰ太丸ゴシック体"/>
              </a:rPr>
              <a:t>TCO</a:t>
            </a:r>
            <a:r>
              <a:rPr lang="ja-JP" altLang="en-US" sz="3200" b="1" u="sng" dirty="0" smtClean="0">
                <a:solidFill>
                  <a:schemeClr val="bg1"/>
                </a:solidFill>
                <a:latin typeface="ＤＦＰ太丸ゴシック体"/>
                <a:ea typeface="ＤＦＰ太丸ゴシック体"/>
                <a:cs typeface="ＤＦＰ太丸ゴシック体"/>
              </a:rPr>
              <a:t>の削減</a:t>
            </a:r>
            <a:endParaRPr lang="ja-JP" altLang="en-US" sz="3200" b="1" u="sng" dirty="0">
              <a:solidFill>
                <a:schemeClr val="bg1"/>
              </a:solidFill>
              <a:latin typeface="ＤＦＰ太丸ゴシック体"/>
              <a:ea typeface="ＤＦＰ太丸ゴシック体"/>
              <a:cs typeface="ＤＦＰ太丸ゴシック体"/>
            </a:endParaRPr>
          </a:p>
        </p:txBody>
      </p:sp>
      <p:sp>
        <p:nvSpPr>
          <p:cNvPr id="74" name="角丸四角形 73"/>
          <p:cNvSpPr/>
          <p:nvPr/>
        </p:nvSpPr>
        <p:spPr bwMode="auto">
          <a:xfrm>
            <a:off x="2511426" y="3346450"/>
            <a:ext cx="2667000" cy="1333500"/>
          </a:xfrm>
          <a:prstGeom prst="roundRect">
            <a:avLst>
              <a:gd name="adj" fmla="val 0"/>
            </a:avLst>
          </a:prstGeom>
          <a:solidFill>
            <a:srgbClr val="008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2400" u="sng" dirty="0" smtClean="0">
                <a:solidFill>
                  <a:schemeClr val="bg1"/>
                </a:solidFill>
                <a:latin typeface="ＤＦＰ太丸ゴシック体"/>
                <a:ea typeface="ＤＦＰ太丸ゴシック体"/>
                <a:cs typeface="ＤＦＰ太丸ゴシック体"/>
              </a:rPr>
              <a:t>バランスシート</a:t>
            </a:r>
            <a:endParaRPr lang="en-US" altLang="ja-JP" sz="2400" u="sng" dirty="0" smtClean="0">
              <a:solidFill>
                <a:schemeClr val="bg1"/>
              </a:solidFill>
              <a:latin typeface="ＤＦＰ太丸ゴシック体"/>
              <a:ea typeface="ＤＦＰ太丸ゴシック体"/>
              <a:cs typeface="ＤＦＰ太丸ゴシック体"/>
            </a:endParaRPr>
          </a:p>
          <a:p>
            <a:pPr algn="ctr"/>
            <a:r>
              <a:rPr lang="ja-JP" altLang="en-US" sz="3200" b="1" u="sng" dirty="0" smtClean="0">
                <a:solidFill>
                  <a:schemeClr val="bg1"/>
                </a:solidFill>
                <a:latin typeface="ＤＦＰ太丸ゴシック体"/>
                <a:ea typeface="ＤＦＰ太丸ゴシック体"/>
                <a:cs typeface="ＤＦＰ太丸ゴシック体"/>
              </a:rPr>
              <a:t>の改善</a:t>
            </a:r>
            <a:endParaRPr lang="ja-JP" altLang="en-US" sz="3200" b="1" u="sng" dirty="0">
              <a:solidFill>
                <a:schemeClr val="bg1"/>
              </a:solidFill>
              <a:latin typeface="ＤＦＰ太丸ゴシック体"/>
              <a:ea typeface="ＤＦＰ太丸ゴシック体"/>
              <a:cs typeface="ＤＦＰ太丸ゴシック体"/>
            </a:endParaRPr>
          </a:p>
        </p:txBody>
      </p:sp>
      <p:sp>
        <p:nvSpPr>
          <p:cNvPr id="75" name="角丸四角形 74"/>
          <p:cNvSpPr/>
          <p:nvPr/>
        </p:nvSpPr>
        <p:spPr bwMode="auto">
          <a:xfrm>
            <a:off x="2511426" y="4914900"/>
            <a:ext cx="2667000" cy="1333500"/>
          </a:xfrm>
          <a:prstGeom prst="roundRect">
            <a:avLst>
              <a:gd name="adj" fmla="val 0"/>
            </a:avLst>
          </a:prstGeom>
          <a:solidFill>
            <a:srgbClr val="FF66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3200" b="1" u="sng" dirty="0" smtClean="0">
                <a:solidFill>
                  <a:schemeClr val="bg1"/>
                </a:solidFill>
                <a:latin typeface="ＤＦＰ太丸ゴシック体"/>
                <a:ea typeface="ＤＦＰ太丸ゴシック体"/>
                <a:cs typeface="ＤＦＰ太丸ゴシック体"/>
              </a:rPr>
              <a:t>柔軟性</a:t>
            </a:r>
            <a:endParaRPr lang="en-US" altLang="ja-JP" sz="3200" b="1" u="sng" dirty="0" smtClean="0">
              <a:solidFill>
                <a:schemeClr val="bg1"/>
              </a:solidFill>
              <a:latin typeface="ＤＦＰ太丸ゴシック体"/>
              <a:ea typeface="ＤＦＰ太丸ゴシック体"/>
              <a:cs typeface="ＤＦＰ太丸ゴシック体"/>
            </a:endParaRPr>
          </a:p>
          <a:p>
            <a:pPr algn="ctr"/>
            <a:r>
              <a:rPr lang="ja-JP" altLang="en-US" sz="3200" b="1" u="sng" dirty="0" smtClean="0">
                <a:solidFill>
                  <a:schemeClr val="bg1"/>
                </a:solidFill>
                <a:latin typeface="ＤＦＰ太丸ゴシック体"/>
                <a:ea typeface="ＤＦＰ太丸ゴシック体"/>
                <a:cs typeface="ＤＦＰ太丸ゴシック体"/>
              </a:rPr>
              <a:t>の向上</a:t>
            </a:r>
            <a:endParaRPr lang="ja-JP" altLang="en-US" sz="3200" b="1" u="sng" dirty="0">
              <a:solidFill>
                <a:schemeClr val="bg1"/>
              </a:solidFill>
              <a:latin typeface="ＤＦＰ太丸ゴシック体"/>
              <a:ea typeface="ＤＦＰ太丸ゴシック体"/>
              <a:cs typeface="ＤＦＰ太丸ゴシック体"/>
            </a:endParaRPr>
          </a:p>
        </p:txBody>
      </p:sp>
      <p:sp>
        <p:nvSpPr>
          <p:cNvPr id="77" name="角丸四角形 76"/>
          <p:cNvSpPr/>
          <p:nvPr/>
        </p:nvSpPr>
        <p:spPr bwMode="auto">
          <a:xfrm>
            <a:off x="2511425" y="1219200"/>
            <a:ext cx="5544403" cy="457200"/>
          </a:xfrm>
          <a:prstGeom prst="roundRect">
            <a:avLst>
              <a:gd name="adj" fmla="val 0"/>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価　値</a:t>
            </a:r>
          </a:p>
        </p:txBody>
      </p:sp>
      <p:sp>
        <p:nvSpPr>
          <p:cNvPr id="5" name="ホームベース 4"/>
          <p:cNvSpPr/>
          <p:nvPr/>
        </p:nvSpPr>
        <p:spPr bwMode="auto">
          <a:xfrm>
            <a:off x="1143001" y="1828800"/>
            <a:ext cx="1139825" cy="1333500"/>
          </a:xfrm>
          <a:prstGeom prst="homePlate">
            <a:avLst>
              <a:gd name="adj" fmla="val 38026"/>
            </a:avLst>
          </a:prstGeom>
          <a:solidFill>
            <a:srgbClr val="3366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800" dirty="0" smtClean="0">
                <a:solidFill>
                  <a:schemeClr val="bg1"/>
                </a:solidFill>
                <a:latin typeface="ＤＦＰ太丸ゴシック体"/>
                <a:ea typeface="ＤＦＰ太丸ゴシック体"/>
                <a:cs typeface="ＤＦＰ太丸ゴシック体"/>
              </a:rPr>
              <a:t>情報</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800" dirty="0" smtClean="0">
                <a:solidFill>
                  <a:schemeClr val="bg1"/>
                </a:solidFill>
                <a:latin typeface="ＤＦＰ太丸ゴシック体"/>
                <a:ea typeface="ＤＦＰ太丸ゴシック体"/>
                <a:cs typeface="ＤＦＰ太丸ゴシック体"/>
              </a:rPr>
              <a:t>システム</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800" dirty="0" smtClean="0">
                <a:solidFill>
                  <a:schemeClr val="bg1"/>
                </a:solidFill>
                <a:latin typeface="ＤＦＰ太丸ゴシック体"/>
                <a:ea typeface="ＤＦＰ太丸ゴシック体"/>
                <a:cs typeface="ＤＦＰ太丸ゴシック体"/>
              </a:rPr>
              <a:t>部門</a:t>
            </a:r>
            <a:endParaRPr kumimoji="0" lang="ja-JP" altLang="en-US" sz="1800" b="0" i="0" u="none" strike="noStrike" cap="none" normalizeH="0" baseline="0" dirty="0" smtClean="0">
              <a:ln>
                <a:noFill/>
              </a:ln>
              <a:solidFill>
                <a:schemeClr val="bg1"/>
              </a:solidFill>
              <a:effectLst/>
              <a:latin typeface="ＤＦＰ太丸ゴシック体"/>
              <a:ea typeface="ＤＦＰ太丸ゴシック体"/>
              <a:cs typeface="ＤＦＰ太丸ゴシック体"/>
            </a:endParaRPr>
          </a:p>
        </p:txBody>
      </p:sp>
      <p:sp>
        <p:nvSpPr>
          <p:cNvPr id="25" name="ホームベース 24"/>
          <p:cNvSpPr/>
          <p:nvPr/>
        </p:nvSpPr>
        <p:spPr bwMode="auto">
          <a:xfrm>
            <a:off x="1143001" y="3346450"/>
            <a:ext cx="1139825" cy="1333500"/>
          </a:xfrm>
          <a:prstGeom prst="homePlate">
            <a:avLst>
              <a:gd name="adj" fmla="val 38026"/>
            </a:avLst>
          </a:prstGeom>
          <a:solidFill>
            <a:srgbClr val="008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800" b="0" i="0" u="none" strike="noStrike" cap="none" normalizeH="0" baseline="0" dirty="0" smtClean="0">
                <a:ln>
                  <a:noFill/>
                </a:ln>
                <a:solidFill>
                  <a:schemeClr val="bg1"/>
                </a:solidFill>
                <a:effectLst/>
                <a:latin typeface="ＤＦＰ太丸ゴシック体"/>
                <a:ea typeface="ＤＦＰ太丸ゴシック体"/>
                <a:cs typeface="ＤＦＰ太丸ゴシック体"/>
              </a:rPr>
              <a:t>経営者</a:t>
            </a:r>
          </a:p>
        </p:txBody>
      </p:sp>
      <p:sp>
        <p:nvSpPr>
          <p:cNvPr id="26" name="ホームベース 25"/>
          <p:cNvSpPr/>
          <p:nvPr/>
        </p:nvSpPr>
        <p:spPr bwMode="auto">
          <a:xfrm>
            <a:off x="1143000" y="4914900"/>
            <a:ext cx="1139825" cy="1333500"/>
          </a:xfrm>
          <a:prstGeom prst="homePlate">
            <a:avLst>
              <a:gd name="adj" fmla="val 38026"/>
            </a:avLst>
          </a:prstGeom>
          <a:solidFill>
            <a:srgbClr val="FF66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800" b="0" i="0" u="none" strike="noStrike" cap="none" normalizeH="0" baseline="0" dirty="0" smtClean="0">
                <a:ln>
                  <a:noFill/>
                </a:ln>
                <a:solidFill>
                  <a:schemeClr val="bg1"/>
                </a:solidFill>
                <a:effectLst/>
                <a:latin typeface="ＤＦＰ太丸ゴシック体"/>
                <a:ea typeface="ＤＦＰ太丸ゴシック体"/>
                <a:cs typeface="ＤＦＰ太丸ゴシック体"/>
              </a:rPr>
              <a:t>ユーザー</a:t>
            </a:r>
          </a:p>
        </p:txBody>
      </p:sp>
      <p:sp>
        <p:nvSpPr>
          <p:cNvPr id="27" name="角丸四角形 26"/>
          <p:cNvSpPr/>
          <p:nvPr/>
        </p:nvSpPr>
        <p:spPr bwMode="auto">
          <a:xfrm>
            <a:off x="5388829" y="1828800"/>
            <a:ext cx="2667000" cy="1333500"/>
          </a:xfrm>
          <a:prstGeom prst="roundRect">
            <a:avLst>
              <a:gd name="adj" fmla="val 0"/>
            </a:avLst>
          </a:prstGeom>
          <a:solidFill>
            <a:srgbClr val="3366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altLang="ja-JP" sz="2400" dirty="0" smtClean="0">
                <a:solidFill>
                  <a:schemeClr val="bg1"/>
                </a:solidFill>
                <a:latin typeface="ＤＦＰ太丸ゴシック体"/>
                <a:ea typeface="ＤＦＰ太丸ゴシック体"/>
                <a:cs typeface="ＤＦＰ太丸ゴシック体"/>
              </a:rPr>
              <a:t>TCO</a:t>
            </a:r>
            <a:r>
              <a:rPr lang="ja-JP" altLang="en-US" sz="2400" dirty="0" smtClean="0">
                <a:solidFill>
                  <a:schemeClr val="bg1"/>
                </a:solidFill>
                <a:latin typeface="ＤＦＰ太丸ゴシック体"/>
                <a:ea typeface="ＤＦＰ太丸ゴシック体"/>
                <a:cs typeface="ＤＦＰ太丸ゴシック体"/>
              </a:rPr>
              <a:t>削減で</a:t>
            </a:r>
            <a:endParaRPr lang="en-US" altLang="ja-JP" sz="2400" dirty="0" smtClean="0">
              <a:solidFill>
                <a:schemeClr val="bg1"/>
              </a:solidFill>
              <a:latin typeface="ＤＦＰ太丸ゴシック体"/>
              <a:ea typeface="ＤＦＰ太丸ゴシック体"/>
              <a:cs typeface="ＤＦＰ太丸ゴシック体"/>
            </a:endParaRPr>
          </a:p>
          <a:p>
            <a:pPr algn="ctr"/>
            <a:r>
              <a:rPr lang="en-US" altLang="ja-JP" sz="2400" dirty="0" smtClean="0">
                <a:solidFill>
                  <a:schemeClr val="bg1"/>
                </a:solidFill>
                <a:latin typeface="ＤＦＰ太丸ゴシック体"/>
                <a:ea typeface="ＤＦＰ太丸ゴシック体"/>
                <a:cs typeface="ＤＦＰ太丸ゴシック体"/>
              </a:rPr>
              <a:t>IT</a:t>
            </a:r>
            <a:r>
              <a:rPr lang="ja-JP" altLang="en-US" sz="2400" dirty="0" smtClean="0">
                <a:solidFill>
                  <a:schemeClr val="bg1"/>
                </a:solidFill>
                <a:latin typeface="ＤＦＰ太丸ゴシック体"/>
                <a:ea typeface="ＤＦＰ太丸ゴシック体"/>
                <a:cs typeface="ＤＦＰ太丸ゴシック体"/>
              </a:rPr>
              <a:t>の戦略投資</a:t>
            </a:r>
            <a:endParaRPr lang="en-US" altLang="ja-JP" sz="2400" dirty="0" smtClean="0">
              <a:solidFill>
                <a:schemeClr val="bg1"/>
              </a:solidFill>
              <a:latin typeface="ＤＦＰ太丸ゴシック体"/>
              <a:ea typeface="ＤＦＰ太丸ゴシック体"/>
              <a:cs typeface="ＤＦＰ太丸ゴシック体"/>
            </a:endParaRPr>
          </a:p>
          <a:p>
            <a:pPr algn="ctr"/>
            <a:r>
              <a:rPr lang="ja-JP" altLang="en-US" sz="2400" dirty="0" smtClean="0">
                <a:solidFill>
                  <a:schemeClr val="bg1"/>
                </a:solidFill>
                <a:latin typeface="ＤＦＰ太丸ゴシック体"/>
                <a:ea typeface="ＤＦＰ太丸ゴシック体"/>
                <a:cs typeface="ＤＦＰ太丸ゴシック体"/>
              </a:rPr>
              <a:t>を拡大</a:t>
            </a:r>
          </a:p>
        </p:txBody>
      </p:sp>
      <p:sp>
        <p:nvSpPr>
          <p:cNvPr id="28" name="角丸四角形 27"/>
          <p:cNvSpPr/>
          <p:nvPr/>
        </p:nvSpPr>
        <p:spPr bwMode="auto">
          <a:xfrm>
            <a:off x="5388829" y="3346450"/>
            <a:ext cx="2667000" cy="1333500"/>
          </a:xfrm>
          <a:prstGeom prst="roundRect">
            <a:avLst>
              <a:gd name="adj" fmla="val 0"/>
            </a:avLst>
          </a:prstGeom>
          <a:solidFill>
            <a:srgbClr val="008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altLang="ja-JP" sz="2400" dirty="0" smtClean="0">
                <a:solidFill>
                  <a:schemeClr val="bg1"/>
                </a:solidFill>
                <a:latin typeface="ＤＦＰ太丸ゴシック体"/>
                <a:ea typeface="ＤＦＰ太丸ゴシック体"/>
                <a:cs typeface="ＤＦＰ太丸ゴシック体"/>
              </a:rPr>
              <a:t>ROA</a:t>
            </a:r>
            <a:r>
              <a:rPr lang="ja-JP" altLang="en-US" sz="2400" dirty="0" smtClean="0">
                <a:solidFill>
                  <a:schemeClr val="bg1"/>
                </a:solidFill>
                <a:latin typeface="ＤＦＰ太丸ゴシック体"/>
                <a:ea typeface="ＤＦＰ太丸ゴシック体"/>
                <a:cs typeface="ＤＦＰ太丸ゴシック体"/>
              </a:rPr>
              <a:t>が改善</a:t>
            </a:r>
          </a:p>
          <a:p>
            <a:pPr algn="ctr"/>
            <a:r>
              <a:rPr lang="ja-JP" altLang="en-US" sz="2400" dirty="0">
                <a:solidFill>
                  <a:schemeClr val="bg1"/>
                </a:solidFill>
                <a:latin typeface="ＤＦＰ太丸ゴシック体"/>
                <a:ea typeface="ＤＦＰ太丸ゴシック体"/>
                <a:cs typeface="ＤＦＰ太丸ゴシック体"/>
              </a:rPr>
              <a:t>経営</a:t>
            </a:r>
            <a:r>
              <a:rPr lang="ja-JP" altLang="en-US" sz="2400" dirty="0" smtClean="0">
                <a:solidFill>
                  <a:schemeClr val="bg1"/>
                </a:solidFill>
                <a:latin typeface="ＤＦＰ太丸ゴシック体"/>
                <a:ea typeface="ＤＦＰ太丸ゴシック体"/>
                <a:cs typeface="ＤＦＰ太丸ゴシック体"/>
              </a:rPr>
              <a:t>効率の高さ</a:t>
            </a:r>
            <a:endParaRPr lang="en-US" altLang="ja-JP" sz="2400" dirty="0" smtClean="0">
              <a:solidFill>
                <a:schemeClr val="bg1"/>
              </a:solidFill>
              <a:latin typeface="ＤＦＰ太丸ゴシック体"/>
              <a:ea typeface="ＤＦＰ太丸ゴシック体"/>
              <a:cs typeface="ＤＦＰ太丸ゴシック体"/>
            </a:endParaRPr>
          </a:p>
          <a:p>
            <a:pPr algn="ctr"/>
            <a:r>
              <a:rPr lang="ja-JP" altLang="en-US" sz="2400" dirty="0" smtClean="0">
                <a:solidFill>
                  <a:schemeClr val="bg1"/>
                </a:solidFill>
                <a:latin typeface="ＤＦＰ太丸ゴシック体"/>
                <a:ea typeface="ＤＦＰ太丸ゴシック体"/>
                <a:cs typeface="ＤＦＰ太丸ゴシック体"/>
              </a:rPr>
              <a:t>をアピール</a:t>
            </a:r>
          </a:p>
        </p:txBody>
      </p:sp>
      <p:sp>
        <p:nvSpPr>
          <p:cNvPr id="29" name="角丸四角形 28"/>
          <p:cNvSpPr/>
          <p:nvPr/>
        </p:nvSpPr>
        <p:spPr bwMode="auto">
          <a:xfrm>
            <a:off x="5388829" y="4914900"/>
            <a:ext cx="2667000" cy="1333500"/>
          </a:xfrm>
          <a:prstGeom prst="roundRect">
            <a:avLst>
              <a:gd name="adj" fmla="val 0"/>
            </a:avLst>
          </a:prstGeom>
          <a:solidFill>
            <a:srgbClr val="FF66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2400" dirty="0" smtClean="0">
                <a:solidFill>
                  <a:schemeClr val="bg1"/>
                </a:solidFill>
                <a:latin typeface="ＤＦＰ太丸ゴシック体"/>
                <a:ea typeface="ＤＦＰ太丸ゴシック体"/>
                <a:cs typeface="ＤＦＰ太丸ゴシック体"/>
              </a:rPr>
              <a:t>変化に即応するシステム資源</a:t>
            </a:r>
          </a:p>
          <a:p>
            <a:pPr algn="ctr"/>
            <a:r>
              <a:rPr lang="ja-JP" altLang="en-US" sz="2400" dirty="0" smtClean="0">
                <a:solidFill>
                  <a:schemeClr val="bg1"/>
                </a:solidFill>
                <a:latin typeface="ＤＦＰ太丸ゴシック体"/>
                <a:ea typeface="ＤＦＰ太丸ゴシック体"/>
                <a:cs typeface="ＤＦＰ太丸ゴシック体"/>
              </a:rPr>
              <a:t>調達の仕組み</a:t>
            </a:r>
          </a:p>
        </p:txBody>
      </p:sp>
    </p:spTree>
    <p:extLst>
      <p:ext uri="{BB962C8B-B14F-4D97-AF65-F5344CB8AC3E}">
        <p14:creationId xmlns:p14="http://schemas.microsoft.com/office/powerpoint/2010/main" val="2629610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500"/>
                                        <p:tgtEl>
                                          <p:spTgt spid="7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500"/>
                                        <p:tgtEl>
                                          <p:spTgt spid="7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4" grpId="0" animBg="1"/>
      <p:bldP spid="75" grpId="0" animBg="1"/>
      <p:bldP spid="27" grpId="0" animBg="1"/>
      <p:bldP spid="28" grpId="0" animBg="1"/>
      <p:bldP spid="2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6"/>
          <p:cNvSpPr>
            <a:spLocks noGrp="1" noChangeArrowheads="1"/>
          </p:cNvSpPr>
          <p:nvPr>
            <p:ph type="title"/>
          </p:nvPr>
        </p:nvSpPr>
        <p:spPr>
          <a:xfrm>
            <a:off x="152400" y="152400"/>
            <a:ext cx="8991600" cy="533400"/>
          </a:xfrm>
        </p:spPr>
        <p:txBody>
          <a:bodyPr/>
          <a:lstStyle/>
          <a:p>
            <a:r>
              <a:rPr lang="ja-JP" altLang="ja-JP" dirty="0"/>
              <a:t>クラウドの価値を引き出すための戦略 </a:t>
            </a:r>
            <a:endParaRPr lang="ja-JP" altLang="en-US" sz="2800" dirty="0" smtClean="0">
              <a:ea typeface="ＭＳ Ｐゴシック" charset="-128"/>
            </a:endParaRPr>
          </a:p>
        </p:txBody>
      </p:sp>
      <p:sp>
        <p:nvSpPr>
          <p:cNvPr id="3" name="角丸四角形 2"/>
          <p:cNvSpPr/>
          <p:nvPr/>
        </p:nvSpPr>
        <p:spPr bwMode="auto">
          <a:xfrm>
            <a:off x="836613" y="1600200"/>
            <a:ext cx="2286000" cy="609600"/>
          </a:xfrm>
          <a:prstGeom prst="roundRect">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Arial"/>
              <a:ea typeface="HGP創英角ｺﾞｼｯｸUB"/>
              <a:cs typeface="Arial"/>
            </a:endParaRPr>
          </a:p>
        </p:txBody>
      </p:sp>
      <p:sp>
        <p:nvSpPr>
          <p:cNvPr id="8" name="角丸四角形 7"/>
          <p:cNvSpPr/>
          <p:nvPr/>
        </p:nvSpPr>
        <p:spPr bwMode="auto">
          <a:xfrm>
            <a:off x="3427413" y="1600200"/>
            <a:ext cx="2286000" cy="609600"/>
          </a:xfrm>
          <a:prstGeom prst="roundRect">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Arial"/>
              <a:ea typeface="HGP創英角ｺﾞｼｯｸUB"/>
              <a:cs typeface="Arial"/>
            </a:endParaRPr>
          </a:p>
        </p:txBody>
      </p:sp>
      <p:sp>
        <p:nvSpPr>
          <p:cNvPr id="11" name="角丸四角形 10"/>
          <p:cNvSpPr/>
          <p:nvPr/>
        </p:nvSpPr>
        <p:spPr bwMode="auto">
          <a:xfrm>
            <a:off x="608013" y="1143000"/>
            <a:ext cx="7924800" cy="1219200"/>
          </a:xfrm>
          <a:prstGeom prst="roundRect">
            <a:avLst>
              <a:gd name="adj" fmla="val 0"/>
            </a:avLst>
          </a:prstGeom>
          <a:solidFill>
            <a:srgbClr val="008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dirty="0">
              <a:latin typeface="Arial"/>
              <a:ea typeface="HGP創英角ｺﾞｼｯｸUB"/>
              <a:cs typeface="Arial"/>
            </a:endParaRPr>
          </a:p>
        </p:txBody>
      </p:sp>
      <p:sp>
        <p:nvSpPr>
          <p:cNvPr id="12" name="角丸四角形 11"/>
          <p:cNvSpPr/>
          <p:nvPr/>
        </p:nvSpPr>
        <p:spPr bwMode="auto">
          <a:xfrm>
            <a:off x="836613" y="1600200"/>
            <a:ext cx="2286000" cy="609600"/>
          </a:xfrm>
          <a:prstGeom prst="roundRect">
            <a:avLst>
              <a:gd name="adj" fmla="val 50000"/>
            </a:avLst>
          </a:prstGeom>
          <a:solidFill>
            <a:schemeClr val="bg1"/>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800" b="0" i="0" u="none" strike="noStrike" cap="none" normalizeH="0" baseline="0" dirty="0" smtClean="0">
                <a:ln>
                  <a:noFill/>
                </a:ln>
                <a:solidFill>
                  <a:srgbClr val="008000"/>
                </a:solidFill>
                <a:effectLst/>
                <a:latin typeface="Arial"/>
                <a:ea typeface="HGP創英角ｺﾞｼｯｸUB"/>
                <a:cs typeface="Arial"/>
              </a:rPr>
              <a:t>TCO</a:t>
            </a:r>
            <a:r>
              <a:rPr kumimoji="0" lang="ja-JP" altLang="en-US" sz="1800" b="0" i="0" u="none" strike="noStrike" cap="none" normalizeH="0" baseline="0" dirty="0" smtClean="0">
                <a:ln>
                  <a:noFill/>
                </a:ln>
                <a:solidFill>
                  <a:srgbClr val="008000"/>
                </a:solidFill>
                <a:effectLst/>
                <a:latin typeface="Arial"/>
                <a:ea typeface="HGP創英角ｺﾞｼｯｸUB"/>
                <a:cs typeface="Arial"/>
              </a:rPr>
              <a:t>の削減</a:t>
            </a:r>
          </a:p>
        </p:txBody>
      </p:sp>
      <p:sp>
        <p:nvSpPr>
          <p:cNvPr id="14" name="角丸四角形 13"/>
          <p:cNvSpPr/>
          <p:nvPr/>
        </p:nvSpPr>
        <p:spPr bwMode="auto">
          <a:xfrm>
            <a:off x="3427413" y="1600200"/>
            <a:ext cx="2286000" cy="609600"/>
          </a:xfrm>
          <a:prstGeom prst="roundRect">
            <a:avLst>
              <a:gd name="adj" fmla="val 50000"/>
            </a:avLst>
          </a:prstGeom>
          <a:solidFill>
            <a:schemeClr val="bg1"/>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600" b="0" i="0" u="none" strike="noStrike" cap="none" normalizeH="0" baseline="0" dirty="0" smtClean="0">
                <a:ln>
                  <a:noFill/>
                </a:ln>
                <a:solidFill>
                  <a:srgbClr val="008000"/>
                </a:solidFill>
                <a:effectLst/>
                <a:latin typeface="Arial"/>
                <a:ea typeface="HGP創英角ｺﾞｼｯｸUB"/>
                <a:cs typeface="Arial"/>
              </a:rPr>
              <a:t>変更変化への</a:t>
            </a:r>
            <a:endParaRPr kumimoji="0" lang="en-US" altLang="ja-JP" sz="1600" b="0" i="0" u="none" strike="noStrike" cap="none" normalizeH="0" baseline="0" dirty="0" smtClean="0">
              <a:ln>
                <a:noFill/>
              </a:ln>
              <a:solidFill>
                <a:srgbClr val="008000"/>
              </a:solidFill>
              <a:effectLst/>
              <a:latin typeface="Arial"/>
              <a:ea typeface="HGP創英角ｺﾞｼｯｸUB"/>
              <a:cs typeface="Arial"/>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600" b="0" i="0" u="none" strike="noStrike" cap="none" normalizeH="0" baseline="0" dirty="0" smtClean="0">
                <a:ln>
                  <a:noFill/>
                </a:ln>
                <a:solidFill>
                  <a:srgbClr val="008000"/>
                </a:solidFill>
                <a:effectLst/>
                <a:latin typeface="Arial"/>
                <a:ea typeface="HGP創英角ｺﾞｼｯｸUB"/>
                <a:cs typeface="Arial"/>
              </a:rPr>
              <a:t>柔軟性と迅速な対応</a:t>
            </a:r>
          </a:p>
        </p:txBody>
      </p:sp>
      <p:sp>
        <p:nvSpPr>
          <p:cNvPr id="15" name="角丸四角形 14"/>
          <p:cNvSpPr/>
          <p:nvPr/>
        </p:nvSpPr>
        <p:spPr bwMode="auto">
          <a:xfrm>
            <a:off x="6018213" y="1600200"/>
            <a:ext cx="2286000" cy="609600"/>
          </a:xfrm>
          <a:prstGeom prst="roundRect">
            <a:avLst>
              <a:gd name="adj" fmla="val 50000"/>
            </a:avLst>
          </a:prstGeom>
          <a:solidFill>
            <a:schemeClr val="bg1"/>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rgbClr val="008000"/>
                </a:solidFill>
                <a:effectLst/>
                <a:latin typeface="Arial"/>
                <a:ea typeface="HGP創英角ｺﾞｼｯｸUB"/>
                <a:cs typeface="Arial"/>
              </a:rPr>
              <a:t>資産の削減</a:t>
            </a:r>
          </a:p>
        </p:txBody>
      </p:sp>
      <p:sp>
        <p:nvSpPr>
          <p:cNvPr id="6" name="ホームベース 5"/>
          <p:cNvSpPr/>
          <p:nvPr/>
        </p:nvSpPr>
        <p:spPr bwMode="auto">
          <a:xfrm rot="16200000">
            <a:off x="1560513" y="1409700"/>
            <a:ext cx="838200" cy="2286000"/>
          </a:xfrm>
          <a:prstGeom prst="homePlate">
            <a:avLst/>
          </a:prstGeom>
          <a:solidFill>
            <a:srgbClr val="FF66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a:ea typeface="HGP創英角ｺﾞｼｯｸUB"/>
              <a:cs typeface="Arial"/>
            </a:endParaRPr>
          </a:p>
        </p:txBody>
      </p:sp>
      <p:sp>
        <p:nvSpPr>
          <p:cNvPr id="17" name="テキスト ボックス 16"/>
          <p:cNvSpPr txBox="1"/>
          <p:nvPr/>
        </p:nvSpPr>
        <p:spPr>
          <a:xfrm>
            <a:off x="836613" y="2590800"/>
            <a:ext cx="2286000" cy="369332"/>
          </a:xfrm>
          <a:prstGeom prst="rect">
            <a:avLst/>
          </a:prstGeom>
          <a:noFill/>
        </p:spPr>
        <p:txBody>
          <a:bodyPr wrap="square" rtlCol="0">
            <a:spAutoFit/>
          </a:bodyPr>
          <a:lstStyle/>
          <a:p>
            <a:pPr algn="ctr"/>
            <a:r>
              <a:rPr kumimoji="1" lang="ja-JP" altLang="en-US" sz="1800" dirty="0" smtClean="0">
                <a:solidFill>
                  <a:schemeClr val="bg1"/>
                </a:solidFill>
                <a:latin typeface="Arial"/>
                <a:ea typeface="HGP創英角ｺﾞｼｯｸUB"/>
                <a:cs typeface="Arial"/>
              </a:rPr>
              <a:t>人員の削減</a:t>
            </a:r>
            <a:endParaRPr kumimoji="1" lang="ja-JP" altLang="en-US" sz="1800" dirty="0">
              <a:solidFill>
                <a:schemeClr val="bg1"/>
              </a:solidFill>
              <a:latin typeface="Arial"/>
              <a:ea typeface="HGP創英角ｺﾞｼｯｸUB"/>
              <a:cs typeface="Arial"/>
            </a:endParaRPr>
          </a:p>
        </p:txBody>
      </p:sp>
      <p:sp>
        <p:nvSpPr>
          <p:cNvPr id="19" name="ホームベース 18"/>
          <p:cNvSpPr/>
          <p:nvPr/>
        </p:nvSpPr>
        <p:spPr bwMode="auto">
          <a:xfrm rot="16200000">
            <a:off x="6742113" y="1409700"/>
            <a:ext cx="838200" cy="2286000"/>
          </a:xfrm>
          <a:prstGeom prst="homePlate">
            <a:avLst/>
          </a:prstGeom>
          <a:solidFill>
            <a:srgbClr val="FF66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200" b="1" i="0" u="none" strike="noStrike" cap="none" normalizeH="0" baseline="0" dirty="0" smtClean="0">
              <a:ln>
                <a:noFill/>
              </a:ln>
              <a:solidFill>
                <a:srgbClr val="484848"/>
              </a:solidFill>
              <a:effectLst/>
              <a:latin typeface="Arial"/>
              <a:ea typeface="HGP創英角ｺﾞｼｯｸUB"/>
              <a:cs typeface="Arial"/>
            </a:endParaRPr>
          </a:p>
        </p:txBody>
      </p:sp>
      <p:sp>
        <p:nvSpPr>
          <p:cNvPr id="22" name="テキスト ボックス 21"/>
          <p:cNvSpPr txBox="1"/>
          <p:nvPr/>
        </p:nvSpPr>
        <p:spPr>
          <a:xfrm>
            <a:off x="6018213" y="2590800"/>
            <a:ext cx="2286000" cy="369332"/>
          </a:xfrm>
          <a:prstGeom prst="rect">
            <a:avLst/>
          </a:prstGeom>
          <a:noFill/>
        </p:spPr>
        <p:txBody>
          <a:bodyPr wrap="square" rtlCol="0">
            <a:spAutoFit/>
          </a:bodyPr>
          <a:lstStyle/>
          <a:p>
            <a:pPr algn="ctr"/>
            <a:r>
              <a:rPr kumimoji="1" lang="ja-JP" altLang="en-US" sz="1800" dirty="0" smtClean="0">
                <a:solidFill>
                  <a:schemeClr val="bg1"/>
                </a:solidFill>
                <a:latin typeface="Arial"/>
                <a:ea typeface="HGP創英角ｺﾞｼｯｸUB"/>
                <a:cs typeface="Arial"/>
              </a:rPr>
              <a:t>既存資産の償却</a:t>
            </a:r>
            <a:endParaRPr kumimoji="1" lang="ja-JP" altLang="en-US" sz="1800" dirty="0">
              <a:solidFill>
                <a:schemeClr val="bg1"/>
              </a:solidFill>
              <a:latin typeface="Arial"/>
              <a:ea typeface="HGP創英角ｺﾞｼｯｸUB"/>
              <a:cs typeface="Arial"/>
            </a:endParaRPr>
          </a:p>
        </p:txBody>
      </p:sp>
      <p:sp>
        <p:nvSpPr>
          <p:cNvPr id="20" name="角丸四角形 19"/>
          <p:cNvSpPr/>
          <p:nvPr/>
        </p:nvSpPr>
        <p:spPr bwMode="auto">
          <a:xfrm>
            <a:off x="836613" y="3048000"/>
            <a:ext cx="2286000" cy="381000"/>
          </a:xfrm>
          <a:prstGeom prst="roundRect">
            <a:avLst>
              <a:gd name="adj" fmla="val 0"/>
            </a:avLst>
          </a:prstGeom>
          <a:solidFill>
            <a:srgbClr val="CC0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a:ea typeface="HGP創英角ｺﾞｼｯｸUB"/>
                <a:cs typeface="Arial"/>
              </a:rPr>
              <a:t>社会思想・企業文化の問題</a:t>
            </a:r>
          </a:p>
        </p:txBody>
      </p:sp>
      <p:sp>
        <p:nvSpPr>
          <p:cNvPr id="24" name="角丸四角形 23"/>
          <p:cNvSpPr/>
          <p:nvPr/>
        </p:nvSpPr>
        <p:spPr bwMode="auto">
          <a:xfrm>
            <a:off x="6018213" y="3048000"/>
            <a:ext cx="2286000" cy="381000"/>
          </a:xfrm>
          <a:prstGeom prst="roundRect">
            <a:avLst>
              <a:gd name="adj" fmla="val 0"/>
            </a:avLst>
          </a:prstGeom>
          <a:solidFill>
            <a:schemeClr val="tx2">
              <a:lumMod val="60000"/>
              <a:lumOff val="40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a:ea typeface="HGP創英角ｺﾞｼｯｸUB"/>
                <a:cs typeface="Arial"/>
              </a:rPr>
              <a:t>ファイナンスの問題</a:t>
            </a:r>
          </a:p>
        </p:txBody>
      </p:sp>
      <p:sp>
        <p:nvSpPr>
          <p:cNvPr id="29" name="角丸四角形 28"/>
          <p:cNvSpPr/>
          <p:nvPr/>
        </p:nvSpPr>
        <p:spPr bwMode="auto">
          <a:xfrm>
            <a:off x="608013" y="5181600"/>
            <a:ext cx="7924800" cy="1219200"/>
          </a:xfrm>
          <a:prstGeom prst="roundRect">
            <a:avLst>
              <a:gd name="adj" fmla="val 0"/>
            </a:avLst>
          </a:prstGeom>
          <a:solidFill>
            <a:srgbClr val="3366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endParaRPr kumimoji="0" lang="en-US" altLang="ja-JP" dirty="0">
              <a:latin typeface="Arial"/>
              <a:ea typeface="HGP創英角ｺﾞｼｯｸUB"/>
              <a:cs typeface="Arial"/>
            </a:endParaRPr>
          </a:p>
        </p:txBody>
      </p:sp>
      <p:sp>
        <p:nvSpPr>
          <p:cNvPr id="30" name="角丸四角形 29"/>
          <p:cNvSpPr/>
          <p:nvPr/>
        </p:nvSpPr>
        <p:spPr bwMode="auto">
          <a:xfrm>
            <a:off x="836613" y="5334000"/>
            <a:ext cx="2286000" cy="609600"/>
          </a:xfrm>
          <a:prstGeom prst="roundRect">
            <a:avLst>
              <a:gd name="adj" fmla="val 50000"/>
            </a:avLst>
          </a:prstGeom>
          <a:solidFill>
            <a:schemeClr val="bg1"/>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rgbClr val="3366FF"/>
                </a:solidFill>
                <a:effectLst/>
                <a:latin typeface="Arial"/>
                <a:ea typeface="HGP創英角ｺﾞｼｯｸUB"/>
                <a:cs typeface="Arial"/>
              </a:rPr>
              <a:t>スピード</a:t>
            </a:r>
          </a:p>
        </p:txBody>
      </p:sp>
      <p:sp>
        <p:nvSpPr>
          <p:cNvPr id="31" name="角丸四角形 30"/>
          <p:cNvSpPr/>
          <p:nvPr/>
        </p:nvSpPr>
        <p:spPr bwMode="auto">
          <a:xfrm>
            <a:off x="3427413" y="5334000"/>
            <a:ext cx="2286000" cy="609600"/>
          </a:xfrm>
          <a:prstGeom prst="roundRect">
            <a:avLst>
              <a:gd name="adj" fmla="val 50000"/>
            </a:avLst>
          </a:prstGeom>
          <a:solidFill>
            <a:schemeClr val="bg1"/>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rgbClr val="3366FF"/>
                </a:solidFill>
                <a:effectLst/>
                <a:latin typeface="Arial"/>
                <a:ea typeface="HGP創英角ｺﾞｼｯｸUB"/>
                <a:cs typeface="Arial"/>
              </a:rPr>
              <a:t>スケール</a:t>
            </a:r>
          </a:p>
        </p:txBody>
      </p:sp>
      <p:sp>
        <p:nvSpPr>
          <p:cNvPr id="32" name="角丸四角形 31"/>
          <p:cNvSpPr/>
          <p:nvPr/>
        </p:nvSpPr>
        <p:spPr bwMode="auto">
          <a:xfrm>
            <a:off x="6018213" y="5334000"/>
            <a:ext cx="2286000" cy="609600"/>
          </a:xfrm>
          <a:prstGeom prst="roundRect">
            <a:avLst>
              <a:gd name="adj" fmla="val 50000"/>
            </a:avLst>
          </a:prstGeom>
          <a:solidFill>
            <a:schemeClr val="bg1"/>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rgbClr val="3366FF"/>
                </a:solidFill>
                <a:effectLst/>
                <a:latin typeface="Arial"/>
                <a:ea typeface="HGP創英角ｺﾞｼｯｸUB"/>
                <a:cs typeface="Arial"/>
              </a:rPr>
              <a:t>アジャイル</a:t>
            </a:r>
          </a:p>
        </p:txBody>
      </p:sp>
      <p:sp>
        <p:nvSpPr>
          <p:cNvPr id="34" name="テキスト ボックス 33"/>
          <p:cNvSpPr txBox="1"/>
          <p:nvPr/>
        </p:nvSpPr>
        <p:spPr>
          <a:xfrm>
            <a:off x="2741613" y="6000690"/>
            <a:ext cx="3581400" cy="400110"/>
          </a:xfrm>
          <a:prstGeom prst="rect">
            <a:avLst/>
          </a:prstGeom>
          <a:noFill/>
        </p:spPr>
        <p:txBody>
          <a:bodyPr wrap="square" rtlCol="0">
            <a:spAutoFit/>
          </a:bodyPr>
          <a:lstStyle/>
          <a:p>
            <a:pPr algn="ctr"/>
            <a:r>
              <a:rPr kumimoji="1" lang="ja-JP" altLang="en-US" sz="2000" dirty="0" smtClean="0">
                <a:ln w="18415" cmpd="sng">
                  <a:noFill/>
                  <a:prstDash val="solid"/>
                </a:ln>
                <a:solidFill>
                  <a:srgbClr val="FFFFFF"/>
                </a:solidFill>
                <a:effectLst>
                  <a:innerShdw blurRad="63500" dist="50800" dir="16200000">
                    <a:prstClr val="black">
                      <a:alpha val="50000"/>
                    </a:prstClr>
                  </a:innerShdw>
                </a:effectLst>
                <a:latin typeface="Arial"/>
                <a:ea typeface="HGP創英角ｺﾞｼｯｸUB"/>
                <a:cs typeface="Arial"/>
              </a:rPr>
              <a:t>戦略価値への期待</a:t>
            </a:r>
            <a:endParaRPr kumimoji="1" lang="ja-JP" altLang="en-US" sz="2000" dirty="0">
              <a:ln w="18415" cmpd="sng">
                <a:noFill/>
                <a:prstDash val="solid"/>
              </a:ln>
              <a:solidFill>
                <a:srgbClr val="FFFFFF"/>
              </a:solidFill>
              <a:effectLst>
                <a:innerShdw blurRad="63500" dist="50800" dir="16200000">
                  <a:prstClr val="black">
                    <a:alpha val="50000"/>
                  </a:prstClr>
                </a:innerShdw>
              </a:effectLst>
              <a:latin typeface="Arial"/>
              <a:ea typeface="HGP創英角ｺﾞｼｯｸUB"/>
              <a:cs typeface="Arial"/>
            </a:endParaRPr>
          </a:p>
        </p:txBody>
      </p:sp>
      <p:sp>
        <p:nvSpPr>
          <p:cNvPr id="33" name="下矢印 32"/>
          <p:cNvSpPr/>
          <p:nvPr/>
        </p:nvSpPr>
        <p:spPr bwMode="auto">
          <a:xfrm>
            <a:off x="3960813" y="2286000"/>
            <a:ext cx="1219200" cy="2971800"/>
          </a:xfrm>
          <a:prstGeom prst="downArrow">
            <a:avLst>
              <a:gd name="adj1" fmla="val 50000"/>
              <a:gd name="adj2" fmla="val 25347"/>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a:ea typeface="HGP創英角ｺﾞｼｯｸUB"/>
              <a:cs typeface="Arial"/>
            </a:endParaRPr>
          </a:p>
        </p:txBody>
      </p:sp>
      <p:sp>
        <p:nvSpPr>
          <p:cNvPr id="28" name="角丸四角形 27"/>
          <p:cNvSpPr/>
          <p:nvPr/>
        </p:nvSpPr>
        <p:spPr bwMode="auto">
          <a:xfrm>
            <a:off x="608013" y="3657600"/>
            <a:ext cx="7924800" cy="1219200"/>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endParaRPr kumimoji="0" lang="en-US" altLang="ja-JP" sz="2000" dirty="0">
              <a:ln w="18415" cmpd="sng">
                <a:noFill/>
                <a:prstDash val="solid"/>
              </a:ln>
              <a:solidFill>
                <a:srgbClr val="0000FF"/>
              </a:solidFill>
              <a:effectLst>
                <a:innerShdw blurRad="63500" dist="50800" dir="16200000">
                  <a:prstClr val="black">
                    <a:alpha val="50000"/>
                  </a:prstClr>
                </a:innerShdw>
              </a:effectLst>
              <a:latin typeface="Arial"/>
              <a:ea typeface="HGP創英角ｺﾞｼｯｸUB"/>
              <a:cs typeface="Arial"/>
            </a:endParaRPr>
          </a:p>
          <a:p>
            <a:pPr algn="ctr">
              <a:spcBef>
                <a:spcPct val="20000"/>
              </a:spcBef>
            </a:pPr>
            <a:endParaRPr kumimoji="0" lang="en-US" altLang="ja-JP" sz="2000" dirty="0" smtClean="0">
              <a:ln w="18415" cmpd="sng">
                <a:noFill/>
                <a:prstDash val="solid"/>
              </a:ln>
              <a:solidFill>
                <a:srgbClr val="0000FF"/>
              </a:solidFill>
              <a:effectLst>
                <a:innerShdw blurRad="63500" dist="50800" dir="16200000">
                  <a:prstClr val="black">
                    <a:alpha val="50000"/>
                  </a:prstClr>
                </a:innerShdw>
              </a:effectLst>
              <a:latin typeface="Arial"/>
              <a:ea typeface="HGP創英角ｺﾞｼｯｸUB"/>
              <a:cs typeface="Arial"/>
            </a:endParaRPr>
          </a:p>
          <a:p>
            <a:pPr algn="ctr">
              <a:spcBef>
                <a:spcPct val="20000"/>
              </a:spcBef>
            </a:pPr>
            <a:endParaRPr kumimoji="0" lang="en-US" altLang="ja-JP" sz="2000" dirty="0">
              <a:ln w="18415" cmpd="sng">
                <a:noFill/>
                <a:prstDash val="solid"/>
              </a:ln>
              <a:solidFill>
                <a:srgbClr val="0000FF"/>
              </a:solidFill>
              <a:effectLst>
                <a:innerShdw blurRad="63500" dist="50800" dir="16200000">
                  <a:prstClr val="black">
                    <a:alpha val="50000"/>
                  </a:prstClr>
                </a:innerShdw>
              </a:effectLst>
              <a:latin typeface="Arial"/>
              <a:ea typeface="HGP創英角ｺﾞｼｯｸUB"/>
              <a:cs typeface="Arial"/>
            </a:endParaRPr>
          </a:p>
          <a:p>
            <a:pPr algn="ctr">
              <a:spcBef>
                <a:spcPct val="20000"/>
              </a:spcBef>
            </a:pPr>
            <a:endParaRPr kumimoji="0" lang="en-US" altLang="ja-JP" sz="2000" dirty="0">
              <a:ln w="18415" cmpd="sng">
                <a:noFill/>
                <a:prstDash val="solid"/>
              </a:ln>
              <a:solidFill>
                <a:srgbClr val="0000FF"/>
              </a:solidFill>
              <a:effectLst>
                <a:innerShdw blurRad="63500" dist="50800" dir="16200000">
                  <a:prstClr val="black">
                    <a:alpha val="50000"/>
                  </a:prstClr>
                </a:innerShdw>
              </a:effectLst>
              <a:latin typeface="Arial"/>
              <a:ea typeface="HGP創英角ｺﾞｼｯｸUB"/>
              <a:cs typeface="Arial"/>
            </a:endParaRPr>
          </a:p>
        </p:txBody>
      </p:sp>
      <p:sp>
        <p:nvSpPr>
          <p:cNvPr id="36" name="角丸四角形 35"/>
          <p:cNvSpPr/>
          <p:nvPr/>
        </p:nvSpPr>
        <p:spPr bwMode="auto">
          <a:xfrm>
            <a:off x="836613" y="4114800"/>
            <a:ext cx="2286000" cy="609600"/>
          </a:xfrm>
          <a:prstGeom prst="roundRect">
            <a:avLst>
              <a:gd name="adj" fmla="val 50000"/>
            </a:avLst>
          </a:prstGeom>
          <a:solidFill>
            <a:schemeClr val="bg1"/>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800" dirty="0">
                <a:solidFill>
                  <a:srgbClr val="0000FF"/>
                </a:solidFill>
                <a:latin typeface="Arial"/>
                <a:ea typeface="HGP創英角ｺﾞｼｯｸUB"/>
                <a:cs typeface="Arial"/>
              </a:rPr>
              <a:t>グローバル化</a:t>
            </a:r>
            <a:r>
              <a:rPr lang="ja-JP" altLang="en-US" sz="1800" dirty="0">
                <a:solidFill>
                  <a:srgbClr val="0000FF"/>
                </a:solidFill>
                <a:latin typeface="Arial"/>
                <a:ea typeface="HGP創英角ｺﾞｼｯｸUB"/>
                <a:cs typeface="Arial"/>
              </a:rPr>
              <a:t>の進展</a:t>
            </a:r>
            <a:endParaRPr kumimoji="0" lang="ja-JP" altLang="en-US" sz="1800" b="0" i="0" u="none" strike="noStrike" cap="none" normalizeH="0" baseline="0" dirty="0" smtClean="0">
              <a:ln>
                <a:noFill/>
              </a:ln>
              <a:solidFill>
                <a:srgbClr val="0000FF"/>
              </a:solidFill>
              <a:effectLst/>
              <a:latin typeface="Arial"/>
              <a:ea typeface="HGP創英角ｺﾞｼｯｸUB"/>
              <a:cs typeface="Arial"/>
            </a:endParaRPr>
          </a:p>
        </p:txBody>
      </p:sp>
      <p:sp>
        <p:nvSpPr>
          <p:cNvPr id="37" name="角丸四角形 36"/>
          <p:cNvSpPr/>
          <p:nvPr/>
        </p:nvSpPr>
        <p:spPr bwMode="auto">
          <a:xfrm>
            <a:off x="3427413" y="4114800"/>
            <a:ext cx="2286000" cy="609600"/>
          </a:xfrm>
          <a:prstGeom prst="roundRect">
            <a:avLst>
              <a:gd name="adj" fmla="val 50000"/>
            </a:avLst>
          </a:prstGeom>
          <a:solidFill>
            <a:schemeClr val="bg1"/>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lang="ja-JP" altLang="en-US" sz="1400" dirty="0">
                <a:solidFill>
                  <a:srgbClr val="0000FF"/>
                </a:solidFill>
                <a:latin typeface="Arial"/>
                <a:ea typeface="HGP創英角ｺﾞｼｯｸUB"/>
                <a:cs typeface="Arial"/>
              </a:rPr>
              <a:t>ビジネス・</a:t>
            </a:r>
            <a:r>
              <a:rPr lang="ja-JP" altLang="en-US" sz="1400" dirty="0" smtClean="0">
                <a:solidFill>
                  <a:srgbClr val="0000FF"/>
                </a:solidFill>
                <a:latin typeface="Arial"/>
                <a:ea typeface="HGP創英角ｺﾞｼｯｸUB"/>
                <a:cs typeface="Arial"/>
              </a:rPr>
              <a:t>ライフサイクル</a:t>
            </a:r>
            <a:endParaRPr lang="en-US" altLang="ja-JP" sz="1400" dirty="0" smtClean="0">
              <a:solidFill>
                <a:srgbClr val="0000FF"/>
              </a:solidFill>
              <a:latin typeface="Arial"/>
              <a:ea typeface="HGP創英角ｺﾞｼｯｸUB"/>
              <a:cs typeface="Arial"/>
            </a:endParaRPr>
          </a:p>
          <a:p>
            <a:pPr algn="ctr">
              <a:spcBef>
                <a:spcPts val="0"/>
              </a:spcBef>
            </a:pPr>
            <a:r>
              <a:rPr lang="ja-JP" altLang="en-US" sz="1800" dirty="0" smtClean="0">
                <a:solidFill>
                  <a:srgbClr val="0000FF"/>
                </a:solidFill>
                <a:latin typeface="Arial"/>
                <a:ea typeface="HGP創英角ｺﾞｼｯｸUB"/>
                <a:cs typeface="Arial"/>
              </a:rPr>
              <a:t>の</a:t>
            </a:r>
            <a:r>
              <a:rPr lang="ja-JP" altLang="en-US" sz="1800" dirty="0">
                <a:solidFill>
                  <a:srgbClr val="0000FF"/>
                </a:solidFill>
                <a:latin typeface="Arial"/>
                <a:ea typeface="HGP創英角ｺﾞｼｯｸUB"/>
                <a:cs typeface="Arial"/>
              </a:rPr>
              <a:t>短命化</a:t>
            </a:r>
            <a:endParaRPr kumimoji="0" lang="ja-JP" altLang="en-US" sz="1800" b="0" i="0" u="none" strike="noStrike" cap="none" normalizeH="0" baseline="0" dirty="0" smtClean="0">
              <a:ln>
                <a:noFill/>
              </a:ln>
              <a:solidFill>
                <a:srgbClr val="0000FF"/>
              </a:solidFill>
              <a:effectLst/>
              <a:latin typeface="Arial"/>
              <a:ea typeface="HGP創英角ｺﾞｼｯｸUB"/>
              <a:cs typeface="Arial"/>
            </a:endParaRPr>
          </a:p>
        </p:txBody>
      </p:sp>
      <p:sp>
        <p:nvSpPr>
          <p:cNvPr id="38" name="角丸四角形 37"/>
          <p:cNvSpPr/>
          <p:nvPr/>
        </p:nvSpPr>
        <p:spPr bwMode="auto">
          <a:xfrm>
            <a:off x="6018213" y="4114800"/>
            <a:ext cx="2286000" cy="609600"/>
          </a:xfrm>
          <a:prstGeom prst="roundRect">
            <a:avLst>
              <a:gd name="adj" fmla="val 50000"/>
            </a:avLst>
          </a:prstGeom>
          <a:solidFill>
            <a:schemeClr val="bg1"/>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lang="ja-JP" altLang="en-US" sz="1800" smtClean="0">
                <a:solidFill>
                  <a:srgbClr val="0000FF"/>
                </a:solidFill>
                <a:latin typeface="Arial"/>
                <a:ea typeface="HGP創英角ｺﾞｼｯｸUB"/>
                <a:cs typeface="Arial"/>
              </a:rPr>
              <a:t>顧客嗜好の</a:t>
            </a:r>
            <a:r>
              <a:rPr lang="ja-JP" altLang="en-US" sz="1800" dirty="0">
                <a:solidFill>
                  <a:srgbClr val="0000FF"/>
                </a:solidFill>
                <a:latin typeface="Arial"/>
                <a:ea typeface="HGP創英角ｺﾞｼｯｸUB"/>
                <a:cs typeface="Arial"/>
              </a:rPr>
              <a:t>多様化</a:t>
            </a:r>
            <a:endParaRPr kumimoji="0" lang="ja-JP" altLang="en-US" sz="1800" b="0" i="0" u="none" strike="noStrike" cap="none" normalizeH="0" baseline="0" dirty="0" smtClean="0">
              <a:ln>
                <a:noFill/>
              </a:ln>
              <a:solidFill>
                <a:srgbClr val="0000FF"/>
              </a:solidFill>
              <a:effectLst/>
              <a:latin typeface="Arial"/>
              <a:ea typeface="HGP創英角ｺﾞｼｯｸUB"/>
              <a:cs typeface="Arial"/>
            </a:endParaRPr>
          </a:p>
        </p:txBody>
      </p:sp>
      <p:sp>
        <p:nvSpPr>
          <p:cNvPr id="2" name="テキスト ボックス 1"/>
          <p:cNvSpPr txBox="1"/>
          <p:nvPr/>
        </p:nvSpPr>
        <p:spPr>
          <a:xfrm>
            <a:off x="3456917" y="1143000"/>
            <a:ext cx="2226992" cy="369332"/>
          </a:xfrm>
          <a:prstGeom prst="rect">
            <a:avLst/>
          </a:prstGeom>
          <a:noFill/>
        </p:spPr>
        <p:txBody>
          <a:bodyPr wrap="none" rtlCol="0">
            <a:spAutoFit/>
          </a:bodyPr>
          <a:lstStyle/>
          <a:p>
            <a:pPr algn="ctr"/>
            <a:r>
              <a:rPr kumimoji="1" lang="ja-JP" altLang="en-US" dirty="0" smtClean="0">
                <a:solidFill>
                  <a:schemeClr val="bg1"/>
                </a:solidFill>
              </a:rPr>
              <a:t>効率・コストへの期待</a:t>
            </a:r>
            <a:endParaRPr kumimoji="1" lang="ja-JP" altLang="en-US" dirty="0">
              <a:solidFill>
                <a:schemeClr val="bg1"/>
              </a:solidFill>
            </a:endParaRPr>
          </a:p>
        </p:txBody>
      </p:sp>
      <p:sp>
        <p:nvSpPr>
          <p:cNvPr id="42" name="テキスト ボックス 41"/>
          <p:cNvSpPr txBox="1"/>
          <p:nvPr/>
        </p:nvSpPr>
        <p:spPr>
          <a:xfrm>
            <a:off x="3117235" y="3657600"/>
            <a:ext cx="2847354" cy="369332"/>
          </a:xfrm>
          <a:prstGeom prst="rect">
            <a:avLst/>
          </a:prstGeom>
          <a:noFill/>
        </p:spPr>
        <p:txBody>
          <a:bodyPr wrap="none" rtlCol="0">
            <a:spAutoFit/>
          </a:bodyPr>
          <a:lstStyle/>
          <a:p>
            <a:pPr algn="ctr"/>
            <a:r>
              <a:rPr kumimoji="1" lang="ja-JP" altLang="en-US" dirty="0" smtClean="0">
                <a:solidFill>
                  <a:schemeClr val="bg1"/>
                </a:solidFill>
              </a:rPr>
              <a:t>ビジネス環境の変革に対応</a:t>
            </a:r>
            <a:endParaRPr kumimoji="1" lang="ja-JP" altLang="en-US" dirty="0">
              <a:solidFill>
                <a:schemeClr val="bg1"/>
              </a:solidFill>
            </a:endParaRPr>
          </a:p>
        </p:txBody>
      </p:sp>
    </p:spTree>
    <p:extLst>
      <p:ext uri="{BB962C8B-B14F-4D97-AF65-F5344CB8AC3E}">
        <p14:creationId xmlns:p14="http://schemas.microsoft.com/office/powerpoint/2010/main" val="1288486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6"/>
          <p:cNvSpPr>
            <a:spLocks noGrp="1" noChangeArrowheads="1"/>
          </p:cNvSpPr>
          <p:nvPr>
            <p:ph type="title"/>
          </p:nvPr>
        </p:nvSpPr>
        <p:spPr>
          <a:xfrm>
            <a:off x="152400" y="152400"/>
            <a:ext cx="8991600" cy="533400"/>
          </a:xfrm>
        </p:spPr>
        <p:txBody>
          <a:bodyPr/>
          <a:lstStyle/>
          <a:p>
            <a:pPr eaLnBrk="1" hangingPunct="1"/>
            <a:r>
              <a:rPr lang="ja-JP" altLang="en-US" sz="2800" dirty="0" smtClean="0">
                <a:ea typeface="ＭＳ Ｐゴシック" charset="-128"/>
              </a:rPr>
              <a:t>日米の企業文化の違いとクラウド</a:t>
            </a:r>
            <a:r>
              <a:rPr lang="ja-JP" altLang="en-US" dirty="0" smtClean="0">
                <a:ea typeface="ＭＳ Ｐゴシック" charset="-128"/>
              </a:rPr>
              <a:t>への</a:t>
            </a:r>
            <a:r>
              <a:rPr lang="ja-JP" altLang="en-US" sz="2800" dirty="0" smtClean="0">
                <a:ea typeface="ＭＳ Ｐゴシック" charset="-128"/>
              </a:rPr>
              <a:t>期待</a:t>
            </a:r>
            <a:endParaRPr lang="ja-JP" altLang="en-US" sz="1800" dirty="0" smtClean="0">
              <a:ea typeface="ＭＳ Ｐゴシック" charset="-128"/>
            </a:endParaRPr>
          </a:p>
        </p:txBody>
      </p:sp>
      <p:sp>
        <p:nvSpPr>
          <p:cNvPr id="21" name="テキスト ボックス 20"/>
          <p:cNvSpPr txBox="1"/>
          <p:nvPr/>
        </p:nvSpPr>
        <p:spPr>
          <a:xfrm>
            <a:off x="4724400" y="515779"/>
            <a:ext cx="4419600" cy="246221"/>
          </a:xfrm>
          <a:prstGeom prst="rect">
            <a:avLst/>
          </a:prstGeom>
          <a:noFill/>
        </p:spPr>
        <p:txBody>
          <a:bodyPr wrap="square" rtlCol="0">
            <a:spAutoFit/>
          </a:bodyPr>
          <a:lstStyle/>
          <a:p>
            <a:pPr algn="r"/>
            <a:r>
              <a:rPr kumimoji="1" lang="en-US" altLang="ja-JP" sz="1000" dirty="0" smtClean="0">
                <a:solidFill>
                  <a:schemeClr val="bg1"/>
                </a:solidFill>
              </a:rPr>
              <a:t>IPA</a:t>
            </a:r>
            <a:r>
              <a:rPr kumimoji="1" lang="ja-JP" altLang="en-US" sz="1000" dirty="0" smtClean="0">
                <a:solidFill>
                  <a:schemeClr val="bg1"/>
                </a:solidFill>
              </a:rPr>
              <a:t>人材白書・</a:t>
            </a:r>
            <a:r>
              <a:rPr kumimoji="1" lang="en-US" altLang="ja-JP" sz="1000" dirty="0" smtClean="0">
                <a:solidFill>
                  <a:schemeClr val="bg1"/>
                </a:solidFill>
              </a:rPr>
              <a:t>2012</a:t>
            </a:r>
            <a:r>
              <a:rPr kumimoji="1" lang="ja-JP" altLang="en-US" sz="1000" dirty="0" smtClean="0">
                <a:solidFill>
                  <a:schemeClr val="bg1"/>
                </a:solidFill>
              </a:rPr>
              <a:t>／</a:t>
            </a:r>
            <a:r>
              <a:rPr lang="ja-JP" altLang="en-US" sz="1000" dirty="0" smtClean="0">
                <a:solidFill>
                  <a:schemeClr val="bg1"/>
                </a:solidFill>
              </a:rPr>
              <a:t>日経</a:t>
            </a:r>
            <a:r>
              <a:rPr lang="en-US" altLang="ja-JP" sz="1000" dirty="0" smtClean="0">
                <a:solidFill>
                  <a:schemeClr val="bg1"/>
                </a:solidFill>
              </a:rPr>
              <a:t>SYSTEMS 2012/8</a:t>
            </a:r>
            <a:r>
              <a:rPr lang="ja-JP" altLang="en-US" sz="1000" dirty="0" smtClean="0">
                <a:solidFill>
                  <a:schemeClr val="bg1"/>
                </a:solidFill>
              </a:rPr>
              <a:t>を参考に作成</a:t>
            </a:r>
            <a:endParaRPr kumimoji="1" lang="ja-JP" altLang="en-US" sz="1000" dirty="0">
              <a:solidFill>
                <a:schemeClr val="bg1"/>
              </a:solidFill>
            </a:endParaRPr>
          </a:p>
        </p:txBody>
      </p:sp>
      <p:sp>
        <p:nvSpPr>
          <p:cNvPr id="20" name="角丸四角形 19"/>
          <p:cNvSpPr/>
          <p:nvPr/>
        </p:nvSpPr>
        <p:spPr bwMode="auto">
          <a:xfrm>
            <a:off x="990600" y="1995150"/>
            <a:ext cx="7162800" cy="914400"/>
          </a:xfrm>
          <a:prstGeom prst="roundRect">
            <a:avLst>
              <a:gd name="adj" fmla="val 0"/>
            </a:avLst>
          </a:prstGeom>
          <a:solidFill>
            <a:srgbClr val="CCFFCC"/>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baseline="0" dirty="0" smtClean="0">
                <a:ln>
                  <a:noFill/>
                </a:ln>
                <a:solidFill>
                  <a:srgbClr val="3366FF"/>
                </a:solidFill>
                <a:effectLst/>
                <a:latin typeface="Arial"/>
                <a:ea typeface="HGP創英角ｺﾞｼｯｸUB"/>
                <a:cs typeface="Arial"/>
              </a:rPr>
              <a:t>IT</a:t>
            </a:r>
            <a:r>
              <a:rPr kumimoji="0" lang="ja-JP" altLang="en-US" sz="2000" b="0" i="0" u="none" strike="noStrike" cap="none" normalizeH="0" baseline="0" dirty="0" smtClean="0">
                <a:ln>
                  <a:noFill/>
                </a:ln>
                <a:solidFill>
                  <a:srgbClr val="3366FF"/>
                </a:solidFill>
                <a:effectLst/>
                <a:latin typeface="Arial"/>
                <a:ea typeface="HGP創英角ｺﾞｼｯｸUB"/>
                <a:cs typeface="Arial"/>
              </a:rPr>
              <a:t>エンジニア</a:t>
            </a:r>
            <a:endParaRPr kumimoji="0" lang="en-US" altLang="ja-JP" sz="2000" b="0" i="0" u="none" strike="noStrike" cap="none" normalizeH="0" baseline="0" dirty="0" smtClean="0">
              <a:ln>
                <a:noFill/>
              </a:ln>
              <a:solidFill>
                <a:srgbClr val="3366FF"/>
              </a:solidFill>
              <a:effectLst/>
              <a:latin typeface="Arial"/>
              <a:ea typeface="HGP創英角ｺﾞｼｯｸUB"/>
              <a:cs typeface="Arial"/>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dirty="0" smtClean="0">
                <a:solidFill>
                  <a:srgbClr val="3366FF"/>
                </a:solidFill>
                <a:latin typeface="Arial"/>
                <a:ea typeface="HGP創英角ｺﾞｼｯｸUB"/>
                <a:cs typeface="Arial"/>
              </a:rPr>
              <a:t>の人数</a:t>
            </a:r>
            <a:endParaRPr kumimoji="0" lang="ja-JP" altLang="en-US" sz="2000" b="0" i="0" u="none" strike="noStrike" cap="none" normalizeH="0" baseline="0" dirty="0" smtClean="0">
              <a:ln>
                <a:noFill/>
              </a:ln>
              <a:solidFill>
                <a:srgbClr val="3366FF"/>
              </a:solidFill>
              <a:effectLst/>
              <a:latin typeface="Arial"/>
              <a:ea typeface="HGP創英角ｺﾞｼｯｸUB"/>
              <a:cs typeface="Arial"/>
            </a:endParaRPr>
          </a:p>
        </p:txBody>
      </p:sp>
      <p:pic>
        <p:nvPicPr>
          <p:cNvPr id="22" name="図 21"/>
          <p:cNvPicPr>
            <a:picLocks noChangeAspect="1"/>
          </p:cNvPicPr>
          <p:nvPr/>
        </p:nvPicPr>
        <p:blipFill>
          <a:blip r:embed="rId3">
            <a:clrChange>
              <a:clrFrom>
                <a:srgbClr val="FFFFFF"/>
              </a:clrFrom>
              <a:clrTo>
                <a:srgbClr val="FFFFFF">
                  <a:alpha val="0"/>
                </a:srgbClr>
              </a:clrTo>
            </a:clrChange>
          </a:blip>
          <a:stretch>
            <a:fillRect/>
          </a:stretch>
        </p:blipFill>
        <p:spPr>
          <a:xfrm>
            <a:off x="381000" y="1004550"/>
            <a:ext cx="4572000" cy="2743200"/>
          </a:xfrm>
          <a:prstGeom prst="rect">
            <a:avLst/>
          </a:prstGeom>
        </p:spPr>
      </p:pic>
      <p:pic>
        <p:nvPicPr>
          <p:cNvPr id="23" name="図 22"/>
          <p:cNvPicPr>
            <a:picLocks noChangeAspect="1"/>
          </p:cNvPicPr>
          <p:nvPr/>
        </p:nvPicPr>
        <p:blipFill>
          <a:blip r:embed="rId4">
            <a:clrChange>
              <a:clrFrom>
                <a:srgbClr val="FFFFFF"/>
              </a:clrFrom>
              <a:clrTo>
                <a:srgbClr val="FFFFFF">
                  <a:alpha val="0"/>
                </a:srgbClr>
              </a:clrTo>
            </a:clrChange>
          </a:blip>
          <a:stretch>
            <a:fillRect/>
          </a:stretch>
        </p:blipFill>
        <p:spPr>
          <a:xfrm>
            <a:off x="4191000" y="1004550"/>
            <a:ext cx="4572000" cy="2743200"/>
          </a:xfrm>
          <a:prstGeom prst="rect">
            <a:avLst/>
          </a:prstGeom>
        </p:spPr>
      </p:pic>
      <p:pic>
        <p:nvPicPr>
          <p:cNvPr id="24" name="Picture 8" descr="C:\Users\Masanori\AppData\Local\Microsoft\Windows\Temporary Internet Files\Content.IE5\R1YKRXA0\MC900309844[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39000" y="1309350"/>
            <a:ext cx="910155" cy="62649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5" name="Picture 10" descr="C:\Users\Masanori\AppData\Local\Microsoft\Windows\Temporary Internet Files\Content.IE5\R1YKRXA0\MP90036271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90600" y="1309350"/>
            <a:ext cx="897134" cy="62649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6" name="テキスト ボックス 25"/>
          <p:cNvSpPr txBox="1"/>
          <p:nvPr/>
        </p:nvSpPr>
        <p:spPr>
          <a:xfrm>
            <a:off x="2895853" y="1533485"/>
            <a:ext cx="723275" cy="461665"/>
          </a:xfrm>
          <a:prstGeom prst="rect">
            <a:avLst/>
          </a:prstGeom>
          <a:noFill/>
        </p:spPr>
        <p:txBody>
          <a:bodyPr wrap="none" rtlCol="0">
            <a:spAutoFit/>
          </a:bodyPr>
          <a:lstStyle/>
          <a:p>
            <a:pPr algn="ctr"/>
            <a:r>
              <a:rPr lang="ja-JP" altLang="en-US" sz="1200" dirty="0" smtClean="0">
                <a:solidFill>
                  <a:schemeClr val="bg1"/>
                </a:solidFill>
                <a:latin typeface="Arial"/>
                <a:ea typeface="HGP創英角ｺﾞｼｯｸUB"/>
                <a:cs typeface="Arial"/>
              </a:rPr>
              <a:t>ユーザー</a:t>
            </a:r>
            <a:endParaRPr lang="en-US" altLang="ja-JP" sz="1200" dirty="0" smtClean="0">
              <a:solidFill>
                <a:schemeClr val="bg1"/>
              </a:solidFill>
              <a:latin typeface="Arial"/>
              <a:ea typeface="HGP創英角ｺﾞｼｯｸUB"/>
              <a:cs typeface="Arial"/>
            </a:endParaRPr>
          </a:p>
          <a:p>
            <a:pPr algn="ctr"/>
            <a:r>
              <a:rPr lang="ja-JP" altLang="en-US" sz="1200" dirty="0" smtClean="0">
                <a:solidFill>
                  <a:schemeClr val="bg1"/>
                </a:solidFill>
                <a:latin typeface="Arial"/>
                <a:ea typeface="HGP創英角ｺﾞｼｯｸUB"/>
                <a:cs typeface="Arial"/>
              </a:rPr>
              <a:t>企業</a:t>
            </a:r>
            <a:endParaRPr kumimoji="1" lang="ja-JP" altLang="en-US" sz="1200" dirty="0">
              <a:solidFill>
                <a:schemeClr val="bg1"/>
              </a:solidFill>
              <a:latin typeface="Arial"/>
              <a:ea typeface="HGP創英角ｺﾞｼｯｸUB"/>
              <a:cs typeface="Arial"/>
            </a:endParaRPr>
          </a:p>
        </p:txBody>
      </p:sp>
      <p:sp>
        <p:nvSpPr>
          <p:cNvPr id="27" name="テキスト ボックス 26"/>
          <p:cNvSpPr txBox="1"/>
          <p:nvPr/>
        </p:nvSpPr>
        <p:spPr>
          <a:xfrm>
            <a:off x="1920611" y="2604750"/>
            <a:ext cx="1165403" cy="584776"/>
          </a:xfrm>
          <a:prstGeom prst="rect">
            <a:avLst/>
          </a:prstGeom>
          <a:noFill/>
        </p:spPr>
        <p:txBody>
          <a:bodyPr wrap="none" rtlCol="0">
            <a:spAutoFit/>
          </a:bodyPr>
          <a:lstStyle/>
          <a:p>
            <a:pPr algn="ctr"/>
            <a:r>
              <a:rPr lang="en-US" altLang="ja-JP" dirty="0" smtClean="0">
                <a:solidFill>
                  <a:schemeClr val="bg1"/>
                </a:solidFill>
                <a:latin typeface="Arial"/>
                <a:ea typeface="HGP創英角ｺﾞｼｯｸUB"/>
                <a:cs typeface="Arial"/>
              </a:rPr>
              <a:t>IT</a:t>
            </a:r>
            <a:r>
              <a:rPr lang="ja-JP" altLang="en-US" dirty="0" smtClean="0">
                <a:solidFill>
                  <a:schemeClr val="bg1"/>
                </a:solidFill>
                <a:latin typeface="Arial"/>
                <a:ea typeface="HGP創英角ｺﾞｼｯｸUB"/>
                <a:cs typeface="Arial"/>
              </a:rPr>
              <a:t>ベンダー企業</a:t>
            </a:r>
            <a:endParaRPr lang="en-US" altLang="ja-JP" dirty="0" smtClean="0">
              <a:solidFill>
                <a:schemeClr val="bg1"/>
              </a:solidFill>
              <a:latin typeface="Arial"/>
              <a:ea typeface="HGP創英角ｺﾞｼｯｸUB"/>
              <a:cs typeface="Arial"/>
            </a:endParaRPr>
          </a:p>
          <a:p>
            <a:pPr algn="ctr"/>
            <a:r>
              <a:rPr lang="en-US" altLang="ja-JP" sz="2000" dirty="0" smtClean="0">
                <a:solidFill>
                  <a:schemeClr val="bg1"/>
                </a:solidFill>
                <a:latin typeface="Arial"/>
                <a:ea typeface="HGP創英角ｺﾞｼｯｸUB"/>
                <a:cs typeface="Arial"/>
              </a:rPr>
              <a:t>75%</a:t>
            </a:r>
            <a:endParaRPr kumimoji="1" lang="ja-JP" altLang="en-US" sz="2000" dirty="0">
              <a:solidFill>
                <a:schemeClr val="bg1"/>
              </a:solidFill>
              <a:latin typeface="Arial"/>
              <a:ea typeface="HGP創英角ｺﾞｼｯｸUB"/>
              <a:cs typeface="Arial"/>
            </a:endParaRPr>
          </a:p>
        </p:txBody>
      </p:sp>
      <p:sp>
        <p:nvSpPr>
          <p:cNvPr id="28" name="テキスト ボックス 27"/>
          <p:cNvSpPr txBox="1"/>
          <p:nvPr/>
        </p:nvSpPr>
        <p:spPr>
          <a:xfrm>
            <a:off x="6172200" y="2609215"/>
            <a:ext cx="1031051" cy="584776"/>
          </a:xfrm>
          <a:prstGeom prst="rect">
            <a:avLst/>
          </a:prstGeom>
          <a:noFill/>
        </p:spPr>
        <p:txBody>
          <a:bodyPr wrap="none" rtlCol="0">
            <a:spAutoFit/>
          </a:bodyPr>
          <a:lstStyle/>
          <a:p>
            <a:pPr algn="ctr"/>
            <a:r>
              <a:rPr lang="ja-JP" altLang="en-US" dirty="0" smtClean="0">
                <a:solidFill>
                  <a:schemeClr val="bg1"/>
                </a:solidFill>
                <a:latin typeface="Arial"/>
                <a:ea typeface="HGP創英角ｺﾞｼｯｸUB"/>
                <a:cs typeface="Arial"/>
              </a:rPr>
              <a:t>ユーザー企業</a:t>
            </a:r>
            <a:endParaRPr lang="en-US" altLang="ja-JP" dirty="0" smtClean="0">
              <a:solidFill>
                <a:schemeClr val="bg1"/>
              </a:solidFill>
              <a:latin typeface="Arial"/>
              <a:ea typeface="HGP創英角ｺﾞｼｯｸUB"/>
              <a:cs typeface="Arial"/>
            </a:endParaRPr>
          </a:p>
          <a:p>
            <a:pPr algn="ctr"/>
            <a:r>
              <a:rPr lang="en-US" altLang="ja-JP" sz="2000" dirty="0" smtClean="0">
                <a:solidFill>
                  <a:schemeClr val="bg1"/>
                </a:solidFill>
                <a:latin typeface="Arial"/>
                <a:ea typeface="HGP創英角ｺﾞｼｯｸUB"/>
                <a:cs typeface="Arial"/>
              </a:rPr>
              <a:t>72%</a:t>
            </a:r>
            <a:endParaRPr kumimoji="1" lang="ja-JP" altLang="en-US" sz="2000" dirty="0">
              <a:solidFill>
                <a:schemeClr val="bg1"/>
              </a:solidFill>
              <a:latin typeface="Arial"/>
              <a:ea typeface="HGP創英角ｺﾞｼｯｸUB"/>
              <a:cs typeface="Arial"/>
            </a:endParaRPr>
          </a:p>
        </p:txBody>
      </p:sp>
      <p:sp>
        <p:nvSpPr>
          <p:cNvPr id="29" name="テキスト ボックス 28"/>
          <p:cNvSpPr txBox="1"/>
          <p:nvPr/>
        </p:nvSpPr>
        <p:spPr>
          <a:xfrm>
            <a:off x="5466973" y="1614150"/>
            <a:ext cx="857627" cy="461665"/>
          </a:xfrm>
          <a:prstGeom prst="rect">
            <a:avLst/>
          </a:prstGeom>
          <a:noFill/>
        </p:spPr>
        <p:txBody>
          <a:bodyPr wrap="none" rtlCol="0">
            <a:spAutoFit/>
          </a:bodyPr>
          <a:lstStyle/>
          <a:p>
            <a:pPr algn="ctr"/>
            <a:r>
              <a:rPr lang="en-US" altLang="ja-JP" sz="1200" dirty="0" smtClean="0">
                <a:solidFill>
                  <a:schemeClr val="bg1"/>
                </a:solidFill>
                <a:latin typeface="Arial"/>
                <a:ea typeface="HGP創英角ｺﾞｼｯｸUB"/>
                <a:cs typeface="Arial"/>
              </a:rPr>
              <a:t>IT</a:t>
            </a:r>
            <a:r>
              <a:rPr lang="ja-JP" altLang="en-US" sz="1200" dirty="0" smtClean="0">
                <a:solidFill>
                  <a:schemeClr val="bg1"/>
                </a:solidFill>
                <a:latin typeface="Arial"/>
                <a:ea typeface="HGP創英角ｺﾞｼｯｸUB"/>
                <a:cs typeface="Arial"/>
              </a:rPr>
              <a:t>ベンダー</a:t>
            </a:r>
            <a:endParaRPr lang="en-US" altLang="ja-JP" sz="1200" dirty="0" smtClean="0">
              <a:solidFill>
                <a:schemeClr val="bg1"/>
              </a:solidFill>
              <a:latin typeface="Arial"/>
              <a:ea typeface="HGP創英角ｺﾞｼｯｸUB"/>
              <a:cs typeface="Arial"/>
            </a:endParaRPr>
          </a:p>
          <a:p>
            <a:pPr algn="ctr"/>
            <a:r>
              <a:rPr lang="ja-JP" altLang="en-US" sz="1200" dirty="0" smtClean="0">
                <a:solidFill>
                  <a:schemeClr val="bg1"/>
                </a:solidFill>
                <a:latin typeface="Arial"/>
                <a:ea typeface="HGP創英角ｺﾞｼｯｸUB"/>
                <a:cs typeface="Arial"/>
              </a:rPr>
              <a:t>企業</a:t>
            </a:r>
            <a:endParaRPr kumimoji="1" lang="ja-JP" altLang="en-US" sz="1200" dirty="0">
              <a:solidFill>
                <a:schemeClr val="bg1"/>
              </a:solidFill>
              <a:latin typeface="Arial"/>
              <a:ea typeface="HGP創英角ｺﾞｼｯｸUB"/>
              <a:cs typeface="Arial"/>
            </a:endParaRPr>
          </a:p>
        </p:txBody>
      </p:sp>
      <p:grpSp>
        <p:nvGrpSpPr>
          <p:cNvPr id="2" name="図形グループ 1"/>
          <p:cNvGrpSpPr/>
          <p:nvPr/>
        </p:nvGrpSpPr>
        <p:grpSpPr>
          <a:xfrm>
            <a:off x="990600" y="3519150"/>
            <a:ext cx="3048000" cy="2895600"/>
            <a:chOff x="990600" y="3519150"/>
            <a:chExt cx="3048000" cy="2895600"/>
          </a:xfrm>
        </p:grpSpPr>
        <p:sp>
          <p:nvSpPr>
            <p:cNvPr id="31" name="角丸四角形 30"/>
            <p:cNvSpPr/>
            <p:nvPr/>
          </p:nvSpPr>
          <p:spPr bwMode="auto">
            <a:xfrm>
              <a:off x="990600" y="5500350"/>
              <a:ext cx="3048000" cy="914400"/>
            </a:xfrm>
            <a:prstGeom prst="roundRect">
              <a:avLst>
                <a:gd name="adj" fmla="val 0"/>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600" b="0" i="0" u="none" strike="noStrike" cap="none" normalizeH="0" baseline="0" dirty="0" smtClean="0">
                  <a:ln>
                    <a:noFill/>
                  </a:ln>
                  <a:solidFill>
                    <a:srgbClr val="FFFFFF"/>
                  </a:solidFill>
                  <a:effectLst/>
                  <a:latin typeface="HGP創英角ｺﾞｼｯｸUB"/>
                  <a:ea typeface="HGP創英角ｺﾞｼｯｸUB"/>
                  <a:cs typeface="HGP創英角ｺﾞｼｯｸUB"/>
                </a:rPr>
                <a:t>IT</a:t>
              </a:r>
              <a:r>
                <a:rPr kumimoji="0" lang="ja-JP" altLang="en-US" sz="1600" b="0" i="0" u="none" strike="noStrike" cap="none" normalizeH="0" baseline="0" dirty="0" smtClean="0">
                  <a:ln>
                    <a:noFill/>
                  </a:ln>
                  <a:solidFill>
                    <a:srgbClr val="FFFFFF"/>
                  </a:solidFill>
                  <a:effectLst/>
                  <a:latin typeface="HGP創英角ｺﾞｼｯｸUB"/>
                  <a:ea typeface="HGP創英角ｺﾞｼｯｸUB"/>
                  <a:cs typeface="HGP創英角ｺﾞｼｯｸUB"/>
                </a:rPr>
                <a:t>ベンダー企業の生産性向上</a:t>
              </a:r>
              <a:endParaRPr kumimoji="0" lang="en-US" altLang="ja-JP" sz="1600" b="0" i="0" u="none" strike="noStrike" cap="none" normalizeH="0" baseline="0" dirty="0" smtClean="0">
                <a:ln>
                  <a:noFill/>
                </a:ln>
                <a:solidFill>
                  <a:srgbClr val="FFFFFF"/>
                </a:solidFill>
                <a:effectLst/>
                <a:latin typeface="HGP創英角ｺﾞｼｯｸUB"/>
                <a:ea typeface="HGP創英角ｺﾞｼｯｸUB"/>
                <a:cs typeface="HGP創英角ｺﾞｼｯｸUB"/>
              </a:endParaRPr>
            </a:p>
            <a:p>
              <a:pPr algn="ctr">
                <a:spcBef>
                  <a:spcPts val="0"/>
                </a:spcBef>
              </a:pPr>
              <a:r>
                <a:rPr kumimoji="0" lang="en-US" altLang="ja-JP" sz="1400" dirty="0" smtClean="0">
                  <a:solidFill>
                    <a:srgbClr val="FFFFFF"/>
                  </a:solidFill>
                  <a:latin typeface="HGP創英角ｺﾞｼｯｸUB"/>
                  <a:ea typeface="HGP創英角ｺﾞｼｯｸUB"/>
                  <a:cs typeface="HGP創英角ｺﾞｼｯｸUB"/>
                </a:rPr>
                <a:t>+ </a:t>
              </a:r>
              <a:r>
                <a:rPr kumimoji="0" lang="ja-JP" altLang="en-US" sz="1400" dirty="0" smtClean="0">
                  <a:solidFill>
                    <a:srgbClr val="FFFFFF"/>
                  </a:solidFill>
                  <a:latin typeface="HGP創英角ｺﾞｼｯｸUB"/>
                  <a:ea typeface="HGP創英角ｺﾞｼｯｸUB"/>
                  <a:cs typeface="HGP創英角ｺﾞｼｯｸUB"/>
                </a:rPr>
                <a:t>ベンダー</a:t>
              </a:r>
              <a:r>
                <a:rPr kumimoji="0" lang="ja-JP" altLang="en-US" sz="1400" dirty="0">
                  <a:solidFill>
                    <a:srgbClr val="FFFFFF"/>
                  </a:solidFill>
                  <a:latin typeface="HGP創英角ｺﾞｼｯｸUB"/>
                  <a:ea typeface="HGP創英角ｺﾞｼｯｸUB"/>
                  <a:cs typeface="HGP創英角ｺﾞｼｯｸUB"/>
                </a:rPr>
                <a:t>がリスクを</a:t>
              </a:r>
              <a:r>
                <a:rPr kumimoji="0" lang="ja-JP" altLang="en-US" sz="1400" dirty="0" smtClean="0">
                  <a:solidFill>
                    <a:srgbClr val="FFFFFF"/>
                  </a:solidFill>
                  <a:latin typeface="HGP創英角ｺﾞｼｯｸUB"/>
                  <a:ea typeface="HGP創英角ｺﾞｼｯｸUB"/>
                  <a:cs typeface="HGP創英角ｺﾞｼｯｸUB"/>
                </a:rPr>
                <a:t>背負わされる</a:t>
              </a:r>
              <a:endParaRPr kumimoji="0" lang="ja-JP" altLang="en-US" sz="1400" dirty="0">
                <a:solidFill>
                  <a:srgbClr val="FFFFFF"/>
                </a:solidFill>
                <a:latin typeface="HGP創英角ｺﾞｼｯｸUB"/>
                <a:ea typeface="HGP創英角ｺﾞｼｯｸUB"/>
                <a:cs typeface="HGP創英角ｺﾞｼｯｸUB"/>
              </a:endParaRPr>
            </a:p>
          </p:txBody>
        </p:sp>
        <p:sp>
          <p:nvSpPr>
            <p:cNvPr id="32" name="下矢印 31"/>
            <p:cNvSpPr/>
            <p:nvPr/>
          </p:nvSpPr>
          <p:spPr bwMode="auto">
            <a:xfrm>
              <a:off x="1752600" y="3519150"/>
              <a:ext cx="1524000" cy="2057400"/>
            </a:xfrm>
            <a:prstGeom prst="downArrow">
              <a:avLst>
                <a:gd name="adj1" fmla="val 50000"/>
                <a:gd name="adj2" fmla="val 45139"/>
              </a:avLst>
            </a:prstGeom>
            <a:solidFill>
              <a:srgbClr val="FF66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grpSp>
        <p:nvGrpSpPr>
          <p:cNvPr id="3" name="図形グループ 2"/>
          <p:cNvGrpSpPr/>
          <p:nvPr/>
        </p:nvGrpSpPr>
        <p:grpSpPr>
          <a:xfrm>
            <a:off x="5181600" y="3519150"/>
            <a:ext cx="3048000" cy="2895600"/>
            <a:chOff x="5181600" y="3519150"/>
            <a:chExt cx="3048000" cy="2895600"/>
          </a:xfrm>
        </p:grpSpPr>
        <p:sp>
          <p:nvSpPr>
            <p:cNvPr id="34" name="角丸四角形 33"/>
            <p:cNvSpPr/>
            <p:nvPr/>
          </p:nvSpPr>
          <p:spPr bwMode="auto">
            <a:xfrm>
              <a:off x="5181600" y="5500350"/>
              <a:ext cx="3048000" cy="914400"/>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600" b="0" i="0" u="none" strike="noStrike" cap="none" normalizeH="0" baseline="0" dirty="0" smtClean="0">
                  <a:ln>
                    <a:noFill/>
                  </a:ln>
                  <a:solidFill>
                    <a:srgbClr val="FFFFFF"/>
                  </a:solidFill>
                  <a:effectLst/>
                  <a:latin typeface="HGP創英角ｺﾞｼｯｸUB"/>
                  <a:ea typeface="HGP創英角ｺﾞｼｯｸUB"/>
                  <a:cs typeface="HGP創英角ｺﾞｼｯｸUB"/>
                </a:rPr>
                <a:t>ユーザー企業の生産性向上</a:t>
              </a:r>
              <a:endParaRPr kumimoji="0" lang="en-US" altLang="ja-JP" sz="1600" b="0" i="0" u="none" strike="noStrike" cap="none" normalizeH="0" baseline="0" dirty="0" smtClean="0">
                <a:ln>
                  <a:noFill/>
                </a:ln>
                <a:solidFill>
                  <a:srgbClr val="FFFFFF"/>
                </a:solidFill>
                <a:effectLst/>
                <a:latin typeface="HGP創英角ｺﾞｼｯｸUB"/>
                <a:ea typeface="HGP創英角ｺﾞｼｯｸUB"/>
                <a:cs typeface="HGP創英角ｺﾞｼｯｸUB"/>
              </a:endParaRPr>
            </a:p>
            <a:p>
              <a:pPr algn="ctr">
                <a:spcBef>
                  <a:spcPts val="0"/>
                </a:spcBef>
              </a:pPr>
              <a:r>
                <a:rPr kumimoji="0" lang="en-US" altLang="ja-JP" sz="1400" dirty="0" smtClean="0">
                  <a:solidFill>
                    <a:srgbClr val="FFFFFF"/>
                  </a:solidFill>
                  <a:latin typeface="HGP創英角ｺﾞｼｯｸUB"/>
                  <a:ea typeface="HGP創英角ｺﾞｼｯｸUB"/>
                  <a:cs typeface="HGP創英角ｺﾞｼｯｸUB"/>
                </a:rPr>
                <a:t>+ </a:t>
              </a:r>
              <a:r>
                <a:rPr kumimoji="0" lang="ja-JP" altLang="en-US" sz="1400" dirty="0" smtClean="0">
                  <a:solidFill>
                    <a:srgbClr val="FFFFFF"/>
                  </a:solidFill>
                  <a:latin typeface="HGP創英角ｺﾞｼｯｸUB"/>
                  <a:ea typeface="HGP創英角ｺﾞｼｯｸUB"/>
                  <a:cs typeface="HGP創英角ｺﾞｼｯｸUB"/>
                </a:rPr>
                <a:t>ユーザー</a:t>
              </a:r>
              <a:r>
                <a:rPr kumimoji="0" lang="ja-JP" altLang="en-US" sz="1400" dirty="0">
                  <a:solidFill>
                    <a:srgbClr val="FFFFFF"/>
                  </a:solidFill>
                  <a:latin typeface="HGP創英角ｺﾞｼｯｸUB"/>
                  <a:ea typeface="HGP創英角ｺﾞｼｯｸUB"/>
                  <a:cs typeface="HGP創英角ｺﾞｼｯｸUB"/>
                </a:rPr>
                <a:t>が自らリスクを</a:t>
              </a:r>
              <a:r>
                <a:rPr kumimoji="0" lang="ja-JP" altLang="en-US" sz="1400" dirty="0" smtClean="0">
                  <a:solidFill>
                    <a:srgbClr val="FFFFFF"/>
                  </a:solidFill>
                  <a:latin typeface="HGP創英角ｺﾞｼｯｸUB"/>
                  <a:ea typeface="HGP創英角ｺﾞｼｯｸUB"/>
                  <a:cs typeface="HGP創英角ｺﾞｼｯｸUB"/>
                </a:rPr>
                <a:t>担保</a:t>
              </a:r>
              <a:endParaRPr kumimoji="0" lang="ja-JP" altLang="en-US" sz="1400" dirty="0">
                <a:solidFill>
                  <a:srgbClr val="FFFFFF"/>
                </a:solidFill>
                <a:latin typeface="HGP創英角ｺﾞｼｯｸUB"/>
                <a:ea typeface="HGP創英角ｺﾞｼｯｸUB"/>
                <a:cs typeface="HGP創英角ｺﾞｼｯｸUB"/>
              </a:endParaRPr>
            </a:p>
          </p:txBody>
        </p:sp>
        <p:sp>
          <p:nvSpPr>
            <p:cNvPr id="35" name="下矢印 34"/>
            <p:cNvSpPr/>
            <p:nvPr/>
          </p:nvSpPr>
          <p:spPr bwMode="auto">
            <a:xfrm>
              <a:off x="5943600" y="3519150"/>
              <a:ext cx="1524000" cy="2057400"/>
            </a:xfrm>
            <a:prstGeom prst="downArrow">
              <a:avLst>
                <a:gd name="adj1" fmla="val 50000"/>
                <a:gd name="adj2" fmla="val 45139"/>
              </a:avLst>
            </a:prstGeom>
            <a:solidFill>
              <a:schemeClr val="tx2">
                <a:lumMod val="60000"/>
                <a:lumOff val="40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FFFFFF"/>
                </a:solidFill>
                <a:effectLst/>
                <a:latin typeface="Arial" charset="0"/>
                <a:ea typeface="HG丸ｺﾞｼｯｸM-PRO" pitchFamily="50" charset="-128"/>
              </a:endParaRPr>
            </a:p>
          </p:txBody>
        </p:sp>
      </p:grpSp>
      <p:sp>
        <p:nvSpPr>
          <p:cNvPr id="36" name="角丸四角形 35"/>
          <p:cNvSpPr/>
          <p:nvPr/>
        </p:nvSpPr>
        <p:spPr bwMode="auto">
          <a:xfrm>
            <a:off x="990600" y="3823950"/>
            <a:ext cx="7162800" cy="914400"/>
          </a:xfrm>
          <a:prstGeom prst="roundRect">
            <a:avLst>
              <a:gd name="adj" fmla="val 0"/>
            </a:avLst>
          </a:prstGeom>
          <a:solidFill>
            <a:srgbClr val="33ACBD"/>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defTabSz="914400" fontAlgn="base">
              <a:spcAft>
                <a:spcPct val="0"/>
              </a:spcAft>
            </a:pPr>
            <a:r>
              <a:rPr kumimoji="0" lang="ja-JP" altLang="en-US" sz="2400" dirty="0" smtClean="0">
                <a:solidFill>
                  <a:schemeClr val="bg1"/>
                </a:solidFill>
                <a:latin typeface="Arial"/>
                <a:ea typeface="HGP創英角ｺﾞｼｯｸUB"/>
                <a:cs typeface="Arial"/>
              </a:rPr>
              <a:t>エンジニアリング・ワークの</a:t>
            </a:r>
            <a:r>
              <a:rPr kumimoji="0" lang="ja-JP" altLang="en-US" sz="2400" dirty="0">
                <a:solidFill>
                  <a:schemeClr val="bg1"/>
                </a:solidFill>
                <a:latin typeface="Arial"/>
                <a:ea typeface="HGP創英角ｺﾞｼｯｸUB"/>
                <a:cs typeface="Arial"/>
              </a:rPr>
              <a:t>生産性が劇的に向上</a:t>
            </a:r>
            <a:endParaRPr kumimoji="0" lang="en-US" altLang="ja-JP" sz="2400" dirty="0">
              <a:solidFill>
                <a:schemeClr val="bg1"/>
              </a:solidFill>
              <a:latin typeface="Arial"/>
              <a:ea typeface="HGP創英角ｺﾞｼｯｸUB"/>
              <a:cs typeface="Arial"/>
            </a:endParaRPr>
          </a:p>
          <a:p>
            <a:pPr marL="0" marR="0" indent="0" algn="ctr" defTabSz="914400" rtl="0" eaLnBrk="1" fontAlgn="base" latinLnBrk="0" hangingPunct="1">
              <a:lnSpc>
                <a:spcPct val="100000"/>
              </a:lnSpc>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Arial"/>
                <a:ea typeface="HGP創英角ｺﾞｼｯｸUB"/>
                <a:cs typeface="Arial"/>
              </a:rPr>
              <a:t>運用の自動化</a:t>
            </a:r>
            <a:r>
              <a:rPr kumimoji="0" lang="en-US" altLang="ja-JP" sz="1400" b="0" i="0" u="none" strike="noStrike" cap="none" normalizeH="0" baseline="0" dirty="0" smtClean="0">
                <a:ln>
                  <a:noFill/>
                </a:ln>
                <a:solidFill>
                  <a:schemeClr val="bg1"/>
                </a:solidFill>
                <a:effectLst/>
                <a:latin typeface="Arial"/>
                <a:ea typeface="HGP創英角ｺﾞｼｯｸUB"/>
                <a:cs typeface="Arial"/>
              </a:rPr>
              <a:t> </a:t>
            </a:r>
            <a:r>
              <a:rPr kumimoji="0" lang="ja-JP" altLang="en-US" sz="1400" dirty="0" smtClean="0">
                <a:solidFill>
                  <a:schemeClr val="bg1"/>
                </a:solidFill>
                <a:latin typeface="Arial"/>
                <a:ea typeface="HGP創英角ｺﾞｼｯｸUB"/>
                <a:cs typeface="Arial"/>
              </a:rPr>
              <a:t>＋</a:t>
            </a:r>
            <a:r>
              <a:rPr kumimoji="0" lang="en-US" altLang="ja-JP" sz="1400" dirty="0" smtClean="0">
                <a:solidFill>
                  <a:schemeClr val="bg1"/>
                </a:solidFill>
                <a:latin typeface="Arial"/>
                <a:ea typeface="HGP創英角ｺﾞｼｯｸUB"/>
                <a:cs typeface="Arial"/>
              </a:rPr>
              <a:t> </a:t>
            </a:r>
            <a:r>
              <a:rPr kumimoji="0" lang="ja-JP" altLang="en-US" sz="1400" b="0" i="0" u="none" strike="noStrike" cap="none" normalizeH="0" baseline="0" dirty="0" smtClean="0">
                <a:ln>
                  <a:noFill/>
                </a:ln>
                <a:solidFill>
                  <a:schemeClr val="bg1"/>
                </a:solidFill>
                <a:effectLst/>
                <a:latin typeface="Arial"/>
                <a:ea typeface="HGP創英角ｺﾞｼｯｸUB"/>
                <a:cs typeface="Arial"/>
              </a:rPr>
              <a:t>調達の自動化</a:t>
            </a:r>
            <a:r>
              <a:rPr kumimoji="0" lang="ja-JP" altLang="en-US" sz="1400" dirty="0" smtClean="0">
                <a:solidFill>
                  <a:schemeClr val="bg1"/>
                </a:solidFill>
                <a:latin typeface="Arial"/>
                <a:ea typeface="HGP創英角ｺﾞｼｯｸUB"/>
                <a:cs typeface="Arial"/>
              </a:rPr>
              <a:t>　＝</a:t>
            </a:r>
            <a:r>
              <a:rPr kumimoji="0" lang="en-US" altLang="ja-JP" sz="1400" dirty="0" smtClean="0">
                <a:solidFill>
                  <a:schemeClr val="bg1"/>
                </a:solidFill>
                <a:latin typeface="Arial"/>
                <a:ea typeface="HGP創英角ｺﾞｼｯｸUB"/>
                <a:cs typeface="Arial"/>
              </a:rPr>
              <a:t> </a:t>
            </a:r>
            <a:r>
              <a:rPr kumimoji="0" lang="ja-JP" altLang="en-US" sz="1400" dirty="0" smtClean="0">
                <a:solidFill>
                  <a:schemeClr val="bg1"/>
                </a:solidFill>
                <a:latin typeface="Arial"/>
                <a:ea typeface="HGP創英角ｺﾞｼｯｸUB"/>
                <a:cs typeface="Arial"/>
              </a:rPr>
              <a:t>エンジニアの調達・運用管理負担の軽減</a:t>
            </a:r>
            <a:endParaRPr kumimoji="0" lang="ja-JP" altLang="en-US" sz="1400" b="0" i="0" u="none" strike="noStrike" cap="none" normalizeH="0" baseline="0" dirty="0" smtClean="0">
              <a:ln>
                <a:noFill/>
              </a:ln>
              <a:solidFill>
                <a:schemeClr val="bg1"/>
              </a:solidFill>
              <a:effectLst/>
              <a:latin typeface="Arial"/>
              <a:ea typeface="HGP創英角ｺﾞｼｯｸUB"/>
              <a:cs typeface="Arial"/>
            </a:endParaRPr>
          </a:p>
        </p:txBody>
      </p:sp>
      <p:sp>
        <p:nvSpPr>
          <p:cNvPr id="37" name="正方形/長方形 36"/>
          <p:cNvSpPr/>
          <p:nvPr/>
        </p:nvSpPr>
        <p:spPr>
          <a:xfrm>
            <a:off x="811808" y="3290550"/>
            <a:ext cx="1381984" cy="307777"/>
          </a:xfrm>
          <a:prstGeom prst="rect">
            <a:avLst/>
          </a:prstGeom>
        </p:spPr>
        <p:txBody>
          <a:bodyPr wrap="none">
            <a:spAutoFit/>
          </a:bodyPr>
          <a:lstStyle/>
          <a:p>
            <a:r>
              <a:rPr lang="en-US" altLang="zh-TW" sz="1400" dirty="0">
                <a:solidFill>
                  <a:srgbClr val="0000FF"/>
                </a:solidFill>
                <a:latin typeface="Arial Black"/>
                <a:ea typeface="ＭＳ Ｐゴシック"/>
                <a:cs typeface="Arial Black"/>
              </a:rPr>
              <a:t>102</a:t>
            </a:r>
            <a:r>
              <a:rPr lang="zh-TW" altLang="en-US" sz="1400" dirty="0">
                <a:solidFill>
                  <a:srgbClr val="0000FF"/>
                </a:solidFill>
                <a:latin typeface="Arial Black"/>
                <a:ea typeface="ＭＳ Ｐゴシック"/>
                <a:cs typeface="Arial Black"/>
              </a:rPr>
              <a:t>万</a:t>
            </a:r>
            <a:r>
              <a:rPr lang="en-US" altLang="zh-TW" sz="1400" dirty="0">
                <a:solidFill>
                  <a:srgbClr val="0000FF"/>
                </a:solidFill>
                <a:latin typeface="Arial Black"/>
                <a:ea typeface="ＭＳ Ｐゴシック"/>
                <a:cs typeface="Arial Black"/>
              </a:rPr>
              <a:t>6000</a:t>
            </a:r>
            <a:r>
              <a:rPr lang="zh-TW" altLang="en-US" sz="1400" dirty="0">
                <a:solidFill>
                  <a:srgbClr val="0000FF"/>
                </a:solidFill>
                <a:latin typeface="Arial Black"/>
                <a:ea typeface="ＭＳ Ｐゴシック"/>
                <a:cs typeface="Arial Black"/>
              </a:rPr>
              <a:t>人</a:t>
            </a:r>
            <a:endParaRPr lang="ja-JP" altLang="en-US" sz="1400" dirty="0">
              <a:solidFill>
                <a:srgbClr val="0000FF"/>
              </a:solidFill>
              <a:latin typeface="Arial Black"/>
              <a:ea typeface="ＭＳ Ｐゴシック"/>
              <a:cs typeface="Arial Black"/>
            </a:endParaRPr>
          </a:p>
        </p:txBody>
      </p:sp>
      <p:sp>
        <p:nvSpPr>
          <p:cNvPr id="38" name="正方形/長方形 37"/>
          <p:cNvSpPr/>
          <p:nvPr/>
        </p:nvSpPr>
        <p:spPr>
          <a:xfrm>
            <a:off x="7086602" y="3290550"/>
            <a:ext cx="1381984" cy="307777"/>
          </a:xfrm>
          <a:prstGeom prst="rect">
            <a:avLst/>
          </a:prstGeom>
        </p:spPr>
        <p:txBody>
          <a:bodyPr wrap="none">
            <a:spAutoFit/>
          </a:bodyPr>
          <a:lstStyle/>
          <a:p>
            <a:r>
              <a:rPr lang="en-US" altLang="zh-TW" sz="1400" dirty="0">
                <a:solidFill>
                  <a:srgbClr val="0000FF"/>
                </a:solidFill>
                <a:latin typeface="Arial Black"/>
                <a:ea typeface="ＭＳ Ｐゴシック"/>
                <a:cs typeface="Arial Black"/>
              </a:rPr>
              <a:t>330</a:t>
            </a:r>
            <a:r>
              <a:rPr lang="zh-TW" altLang="en-US" sz="1400" dirty="0">
                <a:solidFill>
                  <a:srgbClr val="0000FF"/>
                </a:solidFill>
                <a:latin typeface="Arial Black"/>
                <a:ea typeface="ＭＳ Ｐゴシック"/>
                <a:cs typeface="Arial Black"/>
              </a:rPr>
              <a:t>万</a:t>
            </a:r>
            <a:r>
              <a:rPr lang="en-US" altLang="zh-TW" sz="1400" dirty="0">
                <a:solidFill>
                  <a:srgbClr val="0000FF"/>
                </a:solidFill>
                <a:latin typeface="Arial Black"/>
                <a:ea typeface="ＭＳ Ｐゴシック"/>
                <a:cs typeface="Arial Black"/>
              </a:rPr>
              <a:t>3000</a:t>
            </a:r>
            <a:r>
              <a:rPr lang="zh-TW" altLang="en-US" sz="1400" dirty="0">
                <a:solidFill>
                  <a:srgbClr val="0000FF"/>
                </a:solidFill>
                <a:latin typeface="Arial Black"/>
                <a:ea typeface="ＭＳ Ｐゴシック"/>
                <a:cs typeface="Arial Black"/>
              </a:rPr>
              <a:t>人</a:t>
            </a:r>
            <a:endParaRPr lang="ja-JP" altLang="en-US" sz="1400" dirty="0">
              <a:solidFill>
                <a:srgbClr val="0000FF"/>
              </a:solidFill>
              <a:latin typeface="Arial Black"/>
              <a:ea typeface="ＭＳ Ｐゴシック"/>
              <a:cs typeface="Arial Black"/>
            </a:endParaRPr>
          </a:p>
        </p:txBody>
      </p:sp>
    </p:spTree>
    <p:extLst>
      <p:ext uri="{BB962C8B-B14F-4D97-AF65-F5344CB8AC3E}">
        <p14:creationId xmlns:p14="http://schemas.microsoft.com/office/powerpoint/2010/main" val="2752736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up)">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タイトル 21"/>
          <p:cNvSpPr>
            <a:spLocks noGrp="1"/>
          </p:cNvSpPr>
          <p:nvPr>
            <p:ph type="title"/>
          </p:nvPr>
        </p:nvSpPr>
        <p:spPr>
          <a:xfrm>
            <a:off x="406400" y="152400"/>
            <a:ext cx="8915400" cy="533400"/>
          </a:xfrm>
        </p:spPr>
        <p:txBody>
          <a:bodyPr/>
          <a:lstStyle/>
          <a:p>
            <a:r>
              <a:rPr kumimoji="1" lang="ja-JP" altLang="en-US" dirty="0" smtClean="0"/>
              <a:t>選択の余地がないクラウド利用</a:t>
            </a:r>
            <a:endParaRPr kumimoji="1" lang="ja-JP" altLang="en-US" dirty="0"/>
          </a:p>
        </p:txBody>
      </p:sp>
      <p:sp>
        <p:nvSpPr>
          <p:cNvPr id="23" name="正方形/長方形 22"/>
          <p:cNvSpPr/>
          <p:nvPr/>
        </p:nvSpPr>
        <p:spPr>
          <a:xfrm>
            <a:off x="508000" y="1358900"/>
            <a:ext cx="8128000" cy="151130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 name="正方形/長方形 23"/>
          <p:cNvSpPr/>
          <p:nvPr/>
        </p:nvSpPr>
        <p:spPr>
          <a:xfrm>
            <a:off x="508000" y="2959100"/>
            <a:ext cx="8128000" cy="1511300"/>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 name="正方形/長方形 24"/>
          <p:cNvSpPr/>
          <p:nvPr/>
        </p:nvSpPr>
        <p:spPr>
          <a:xfrm>
            <a:off x="508000" y="4572000"/>
            <a:ext cx="8128000" cy="1511300"/>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 name="直角三角形 25"/>
          <p:cNvSpPr/>
          <p:nvPr/>
        </p:nvSpPr>
        <p:spPr>
          <a:xfrm>
            <a:off x="3378200" y="1460500"/>
            <a:ext cx="2273300" cy="4521200"/>
          </a:xfrm>
          <a:prstGeom prst="rtTriangle">
            <a:avLst/>
          </a:prstGeom>
          <a:solidFill>
            <a:srgbClr val="8B008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 name="テキスト ボックス 27"/>
          <p:cNvSpPr txBox="1"/>
          <p:nvPr/>
        </p:nvSpPr>
        <p:spPr>
          <a:xfrm>
            <a:off x="736600" y="1883886"/>
            <a:ext cx="2191225" cy="461665"/>
          </a:xfrm>
          <a:prstGeom prst="rect">
            <a:avLst/>
          </a:prstGeom>
          <a:noFill/>
        </p:spPr>
        <p:txBody>
          <a:bodyPr wrap="none" rtlCol="0">
            <a:spAutoFit/>
          </a:bodyPr>
          <a:lstStyle/>
          <a:p>
            <a:r>
              <a:rPr kumimoji="1" lang="ja-JP" altLang="en-US" sz="2400" dirty="0" smtClean="0">
                <a:solidFill>
                  <a:srgbClr val="FFFFFF"/>
                </a:solidFill>
                <a:latin typeface="HGP創英角ｺﾞｼｯｸUB"/>
                <a:ea typeface="HGP創英角ｺﾞｼｯｸUB"/>
                <a:cs typeface="HGP創英角ｺﾞｼｯｸUB"/>
              </a:rPr>
              <a:t>アプリケーション</a:t>
            </a:r>
            <a:endParaRPr kumimoji="1" lang="ja-JP" altLang="en-US" sz="2400" dirty="0">
              <a:solidFill>
                <a:srgbClr val="FFFFFF"/>
              </a:solidFill>
              <a:latin typeface="HGP創英角ｺﾞｼｯｸUB"/>
              <a:ea typeface="HGP創英角ｺﾞｼｯｸUB"/>
              <a:cs typeface="HGP創英角ｺﾞｼｯｸUB"/>
            </a:endParaRPr>
          </a:p>
        </p:txBody>
      </p:sp>
      <p:sp>
        <p:nvSpPr>
          <p:cNvPr id="29" name="テキスト ボックス 28"/>
          <p:cNvSpPr txBox="1"/>
          <p:nvPr/>
        </p:nvSpPr>
        <p:spPr>
          <a:xfrm>
            <a:off x="736600" y="3383518"/>
            <a:ext cx="2123899" cy="461665"/>
          </a:xfrm>
          <a:prstGeom prst="rect">
            <a:avLst/>
          </a:prstGeom>
          <a:noFill/>
        </p:spPr>
        <p:txBody>
          <a:bodyPr wrap="none" rtlCol="0">
            <a:spAutoFit/>
          </a:bodyPr>
          <a:lstStyle/>
          <a:p>
            <a:r>
              <a:rPr kumimoji="1" lang="ja-JP" altLang="en-US" sz="2400" dirty="0" smtClean="0">
                <a:solidFill>
                  <a:srgbClr val="FFFFFF"/>
                </a:solidFill>
                <a:latin typeface="HGP創英角ｺﾞｼｯｸUB"/>
                <a:ea typeface="HGP創英角ｺﾞｼｯｸUB"/>
                <a:cs typeface="HGP創英角ｺﾞｼｯｸUB"/>
              </a:rPr>
              <a:t>プラットフォーム</a:t>
            </a:r>
            <a:endParaRPr kumimoji="1" lang="ja-JP" altLang="en-US" sz="2400" dirty="0">
              <a:solidFill>
                <a:srgbClr val="FFFFFF"/>
              </a:solidFill>
              <a:latin typeface="HGP創英角ｺﾞｼｯｸUB"/>
              <a:ea typeface="HGP創英角ｺﾞｼｯｸUB"/>
              <a:cs typeface="HGP創英角ｺﾞｼｯｸUB"/>
            </a:endParaRPr>
          </a:p>
        </p:txBody>
      </p:sp>
      <p:sp>
        <p:nvSpPr>
          <p:cNvPr id="30" name="テキスト ボックス 29"/>
          <p:cNvSpPr txBox="1"/>
          <p:nvPr/>
        </p:nvSpPr>
        <p:spPr>
          <a:xfrm>
            <a:off x="736600" y="5110718"/>
            <a:ext cx="2460930" cy="400110"/>
          </a:xfrm>
          <a:prstGeom prst="rect">
            <a:avLst/>
          </a:prstGeom>
          <a:noFill/>
        </p:spPr>
        <p:txBody>
          <a:bodyPr wrap="none" rtlCol="0">
            <a:spAutoFit/>
          </a:bodyPr>
          <a:lstStyle/>
          <a:p>
            <a:r>
              <a:rPr kumimoji="1" lang="ja-JP" altLang="en-US" sz="2000" dirty="0" smtClean="0">
                <a:solidFill>
                  <a:srgbClr val="FFFFFF"/>
                </a:solidFill>
                <a:latin typeface="HGP創英角ｺﾞｼｯｸUB"/>
                <a:ea typeface="HGP創英角ｺﾞｼｯｸUB"/>
                <a:cs typeface="HGP創英角ｺﾞｼｯｸUB"/>
              </a:rPr>
              <a:t>インフラストラクチャー</a:t>
            </a:r>
            <a:endParaRPr kumimoji="1" lang="ja-JP" altLang="en-US" sz="2000" dirty="0">
              <a:solidFill>
                <a:srgbClr val="FFFFFF"/>
              </a:solidFill>
              <a:latin typeface="HGP創英角ｺﾞｼｯｸUB"/>
              <a:ea typeface="HGP創英角ｺﾞｼｯｸUB"/>
              <a:cs typeface="HGP創英角ｺﾞｼｯｸUB"/>
            </a:endParaRPr>
          </a:p>
        </p:txBody>
      </p:sp>
      <p:sp>
        <p:nvSpPr>
          <p:cNvPr id="32" name="テキスト ボックス 31"/>
          <p:cNvSpPr txBox="1"/>
          <p:nvPr/>
        </p:nvSpPr>
        <p:spPr>
          <a:xfrm>
            <a:off x="3424963" y="4820166"/>
            <a:ext cx="1803298" cy="1138773"/>
          </a:xfrm>
          <a:prstGeom prst="rect">
            <a:avLst/>
          </a:prstGeom>
          <a:noFill/>
        </p:spPr>
        <p:txBody>
          <a:bodyPr wrap="none" rtlCol="0">
            <a:spAutoFit/>
          </a:bodyPr>
          <a:lstStyle/>
          <a:p>
            <a:r>
              <a:rPr kumimoji="1" lang="ja-JP" altLang="en-US" sz="2800" dirty="0" smtClean="0">
                <a:solidFill>
                  <a:srgbClr val="FFFFFF"/>
                </a:solidFill>
                <a:latin typeface="HGP創英角ｺﾞｼｯｸUB"/>
                <a:ea typeface="HGP創英角ｺﾞｼｯｸUB"/>
                <a:cs typeface="HGP創英角ｺﾞｼｯｸUB"/>
              </a:rPr>
              <a:t>求められる</a:t>
            </a:r>
            <a:endParaRPr kumimoji="1" lang="en-US" altLang="ja-JP" sz="2800" dirty="0" smtClean="0">
              <a:solidFill>
                <a:srgbClr val="FFFFFF"/>
              </a:solidFill>
              <a:latin typeface="HGP創英角ｺﾞｼｯｸUB"/>
              <a:ea typeface="HGP創英角ｺﾞｼｯｸUB"/>
              <a:cs typeface="HGP創英角ｺﾞｼｯｸUB"/>
            </a:endParaRPr>
          </a:p>
          <a:p>
            <a:r>
              <a:rPr kumimoji="1" lang="ja-JP" altLang="en-US" sz="4000" dirty="0" smtClean="0">
                <a:solidFill>
                  <a:srgbClr val="FFFFFF"/>
                </a:solidFill>
                <a:latin typeface="HGP創英角ｺﾞｼｯｸUB"/>
                <a:ea typeface="HGP創英角ｺﾞｼｯｸUB"/>
                <a:cs typeface="HGP創英角ｺﾞｼｯｸUB"/>
              </a:rPr>
              <a:t>専門性</a:t>
            </a:r>
            <a:endParaRPr kumimoji="1" lang="ja-JP" altLang="en-US" sz="4000" dirty="0">
              <a:solidFill>
                <a:srgbClr val="FFFFFF"/>
              </a:solidFill>
              <a:latin typeface="HGP創英角ｺﾞｼｯｸUB"/>
              <a:ea typeface="HGP創英角ｺﾞｼｯｸUB"/>
              <a:cs typeface="HGP創英角ｺﾞｼｯｸUB"/>
            </a:endParaRPr>
          </a:p>
        </p:txBody>
      </p:sp>
      <p:sp>
        <p:nvSpPr>
          <p:cNvPr id="33" name="正方形/長方形 32"/>
          <p:cNvSpPr/>
          <p:nvPr/>
        </p:nvSpPr>
        <p:spPr>
          <a:xfrm>
            <a:off x="6591300" y="1460500"/>
            <a:ext cx="1771650" cy="4521200"/>
          </a:xfrm>
          <a:prstGeom prst="rect">
            <a:avLst/>
          </a:prstGeom>
          <a:solidFill>
            <a:srgbClr val="CCFFCC"/>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4" name="正方形/長方形 33"/>
          <p:cNvSpPr/>
          <p:nvPr/>
        </p:nvSpPr>
        <p:spPr>
          <a:xfrm>
            <a:off x="6661150" y="3028950"/>
            <a:ext cx="1631950" cy="2885539"/>
          </a:xfrm>
          <a:prstGeom prst="rect">
            <a:avLst/>
          </a:prstGeom>
          <a:solidFill>
            <a:srgbClr val="01D104"/>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 name="正方形/長方形 34"/>
          <p:cNvSpPr/>
          <p:nvPr/>
        </p:nvSpPr>
        <p:spPr>
          <a:xfrm>
            <a:off x="6731000" y="4673600"/>
            <a:ext cx="1504950" cy="1191171"/>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6" name="曲線コネクタ 45"/>
          <p:cNvCxnSpPr>
            <a:stCxn id="47" idx="3"/>
            <a:endCxn id="48" idx="0"/>
          </p:cNvCxnSpPr>
          <p:nvPr/>
        </p:nvCxnSpPr>
        <p:spPr>
          <a:xfrm>
            <a:off x="3116406" y="1189623"/>
            <a:ext cx="420546" cy="847685"/>
          </a:xfrm>
          <a:prstGeom prst="curvedConnector2">
            <a:avLst/>
          </a:prstGeom>
          <a:ln>
            <a:solidFill>
              <a:schemeClr val="accent6">
                <a:lumMod val="60000"/>
                <a:lumOff val="40000"/>
              </a:schemeClr>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47" name="テキスト ボックス 46"/>
          <p:cNvSpPr txBox="1"/>
          <p:nvPr/>
        </p:nvSpPr>
        <p:spPr>
          <a:xfrm>
            <a:off x="508000" y="1020346"/>
            <a:ext cx="2608406" cy="338554"/>
          </a:xfrm>
          <a:prstGeom prst="rect">
            <a:avLst/>
          </a:prstGeom>
          <a:noFill/>
        </p:spPr>
        <p:txBody>
          <a:bodyPr wrap="none" rtlCol="0">
            <a:spAutoFit/>
          </a:bodyPr>
          <a:lstStyle/>
          <a:p>
            <a:r>
              <a:rPr kumimoji="1" lang="ja-JP" altLang="en-US" sz="1600" dirty="0" smtClean="0">
                <a:solidFill>
                  <a:srgbClr val="FF6600"/>
                </a:solidFill>
              </a:rPr>
              <a:t>アプリケーション需要の拡大</a:t>
            </a:r>
            <a:endParaRPr kumimoji="1" lang="ja-JP" altLang="en-US" sz="1600" dirty="0">
              <a:solidFill>
                <a:srgbClr val="FF6600"/>
              </a:solidFill>
            </a:endParaRPr>
          </a:p>
        </p:txBody>
      </p:sp>
      <p:sp>
        <p:nvSpPr>
          <p:cNvPr id="48" name="正方形/長方形 47"/>
          <p:cNvSpPr/>
          <p:nvPr/>
        </p:nvSpPr>
        <p:spPr>
          <a:xfrm>
            <a:off x="3406777" y="2037308"/>
            <a:ext cx="260350" cy="2032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5" name="テキスト ボックス 64"/>
          <p:cNvSpPr txBox="1"/>
          <p:nvPr/>
        </p:nvSpPr>
        <p:spPr>
          <a:xfrm>
            <a:off x="6747354" y="4990753"/>
            <a:ext cx="1488595" cy="646331"/>
          </a:xfrm>
          <a:prstGeom prst="rect">
            <a:avLst/>
          </a:prstGeom>
          <a:noFill/>
        </p:spPr>
        <p:txBody>
          <a:bodyPr wrap="square" rtlCol="0">
            <a:spAutoFit/>
          </a:bodyPr>
          <a:lstStyle/>
          <a:p>
            <a:pPr algn="ctr"/>
            <a:r>
              <a:rPr kumimoji="1" lang="en-US" altLang="ja-JP" sz="3600" dirty="0" err="1" smtClean="0">
                <a:solidFill>
                  <a:schemeClr val="bg1"/>
                </a:solidFill>
                <a:latin typeface="Arial Black"/>
                <a:cs typeface="Arial Black"/>
              </a:rPr>
              <a:t>IaaS</a:t>
            </a:r>
            <a:endParaRPr kumimoji="1" lang="ja-JP" altLang="en-US" sz="3600" dirty="0">
              <a:solidFill>
                <a:schemeClr val="bg1"/>
              </a:solidFill>
              <a:latin typeface="Arial Black"/>
              <a:cs typeface="Arial Black"/>
            </a:endParaRPr>
          </a:p>
        </p:txBody>
      </p:sp>
      <p:sp>
        <p:nvSpPr>
          <p:cNvPr id="66" name="テキスト ボックス 65"/>
          <p:cNvSpPr txBox="1"/>
          <p:nvPr/>
        </p:nvSpPr>
        <p:spPr>
          <a:xfrm>
            <a:off x="6661151" y="3465721"/>
            <a:ext cx="1631949" cy="646331"/>
          </a:xfrm>
          <a:prstGeom prst="rect">
            <a:avLst/>
          </a:prstGeom>
          <a:noFill/>
        </p:spPr>
        <p:txBody>
          <a:bodyPr wrap="square" rtlCol="0">
            <a:spAutoFit/>
          </a:bodyPr>
          <a:lstStyle/>
          <a:p>
            <a:pPr algn="ctr"/>
            <a:r>
              <a:rPr kumimoji="1" lang="en-US" altLang="ja-JP" sz="3600" dirty="0" err="1" smtClean="0">
                <a:solidFill>
                  <a:schemeClr val="bg1"/>
                </a:solidFill>
                <a:latin typeface="Arial Black"/>
                <a:cs typeface="Arial Black"/>
              </a:rPr>
              <a:t>PaaS</a:t>
            </a:r>
            <a:endParaRPr kumimoji="1" lang="ja-JP" altLang="en-US" sz="3600" dirty="0">
              <a:solidFill>
                <a:schemeClr val="bg1"/>
              </a:solidFill>
              <a:latin typeface="Arial Black"/>
              <a:cs typeface="Arial Black"/>
            </a:endParaRPr>
          </a:p>
        </p:txBody>
      </p:sp>
      <p:sp>
        <p:nvSpPr>
          <p:cNvPr id="67" name="テキスト ボックス 66"/>
          <p:cNvSpPr txBox="1"/>
          <p:nvPr/>
        </p:nvSpPr>
        <p:spPr>
          <a:xfrm>
            <a:off x="6731000" y="1877189"/>
            <a:ext cx="1488595" cy="646331"/>
          </a:xfrm>
          <a:prstGeom prst="rect">
            <a:avLst/>
          </a:prstGeom>
          <a:noFill/>
        </p:spPr>
        <p:txBody>
          <a:bodyPr wrap="square" rtlCol="0">
            <a:spAutoFit/>
          </a:bodyPr>
          <a:lstStyle/>
          <a:p>
            <a:pPr algn="ctr"/>
            <a:r>
              <a:rPr kumimoji="1" lang="en-US" altLang="ja-JP" sz="3600" dirty="0" err="1" smtClean="0">
                <a:solidFill>
                  <a:srgbClr val="008000"/>
                </a:solidFill>
                <a:latin typeface="Arial Black"/>
                <a:cs typeface="Arial Black"/>
              </a:rPr>
              <a:t>SaaS</a:t>
            </a:r>
            <a:endParaRPr kumimoji="1" lang="ja-JP" altLang="en-US" sz="3600" dirty="0">
              <a:solidFill>
                <a:srgbClr val="008000"/>
              </a:solidFill>
              <a:latin typeface="Arial Black"/>
              <a:cs typeface="Arial Black"/>
            </a:endParaRPr>
          </a:p>
        </p:txBody>
      </p:sp>
      <p:grpSp>
        <p:nvGrpSpPr>
          <p:cNvPr id="2" name="図形グループ 1"/>
          <p:cNvGrpSpPr/>
          <p:nvPr/>
        </p:nvGrpSpPr>
        <p:grpSpPr>
          <a:xfrm>
            <a:off x="3505200" y="1460500"/>
            <a:ext cx="5170999" cy="4961354"/>
            <a:chOff x="3505200" y="1460500"/>
            <a:chExt cx="5170999" cy="4961354"/>
          </a:xfrm>
        </p:grpSpPr>
        <p:sp>
          <p:nvSpPr>
            <p:cNvPr id="27" name="直角三角形 26"/>
            <p:cNvSpPr/>
            <p:nvPr/>
          </p:nvSpPr>
          <p:spPr>
            <a:xfrm flipH="1" flipV="1">
              <a:off x="3505200" y="1460500"/>
              <a:ext cx="2273300" cy="4521200"/>
            </a:xfrm>
            <a:prstGeom prst="rtTriangle">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 name="テキスト ボックス 30"/>
            <p:cNvSpPr txBox="1"/>
            <p:nvPr/>
          </p:nvSpPr>
          <p:spPr>
            <a:xfrm>
              <a:off x="4445185" y="2166788"/>
              <a:ext cx="1005403" cy="584776"/>
            </a:xfrm>
            <a:prstGeom prst="rect">
              <a:avLst/>
            </a:prstGeom>
            <a:noFill/>
          </p:spPr>
          <p:txBody>
            <a:bodyPr wrap="none" rtlCol="0">
              <a:spAutoFit/>
            </a:bodyPr>
            <a:lstStyle/>
            <a:p>
              <a:r>
                <a:rPr kumimoji="1" lang="ja-JP" altLang="en-US" sz="3200" dirty="0" smtClean="0">
                  <a:solidFill>
                    <a:srgbClr val="FFFFFF"/>
                  </a:solidFill>
                  <a:latin typeface="HGP創英角ｺﾞｼｯｸUB"/>
                  <a:ea typeface="HGP創英角ｺﾞｼｯｸUB"/>
                  <a:cs typeface="HGP創英角ｺﾞｼｯｸUB"/>
                </a:rPr>
                <a:t>人材</a:t>
              </a:r>
              <a:endParaRPr kumimoji="1" lang="ja-JP" altLang="en-US" sz="3200" dirty="0">
                <a:solidFill>
                  <a:srgbClr val="FFFFFF"/>
                </a:solidFill>
                <a:latin typeface="HGP創英角ｺﾞｼｯｸUB"/>
                <a:ea typeface="HGP創英角ｺﾞｼｯｸUB"/>
                <a:cs typeface="HGP創英角ｺﾞｼｯｸUB"/>
              </a:endParaRPr>
            </a:p>
          </p:txBody>
        </p:sp>
        <p:cxnSp>
          <p:nvCxnSpPr>
            <p:cNvPr id="37" name="曲線コネクタ 36"/>
            <p:cNvCxnSpPr>
              <a:stCxn id="38" idx="1"/>
              <a:endCxn id="68" idx="0"/>
            </p:cNvCxnSpPr>
            <p:nvPr/>
          </p:nvCxnSpPr>
          <p:spPr>
            <a:xfrm rot="10800000">
              <a:off x="5695950" y="5588001"/>
              <a:ext cx="1359293" cy="664577"/>
            </a:xfrm>
            <a:prstGeom prst="curvedConnector2">
              <a:avLst/>
            </a:prstGeom>
            <a:ln>
              <a:solidFill>
                <a:schemeClr val="accent6">
                  <a:lumMod val="60000"/>
                  <a:lumOff val="40000"/>
                </a:schemeClr>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38" name="テキスト ボックス 37"/>
            <p:cNvSpPr txBox="1"/>
            <p:nvPr/>
          </p:nvSpPr>
          <p:spPr>
            <a:xfrm>
              <a:off x="7055242" y="6083300"/>
              <a:ext cx="1620957" cy="338554"/>
            </a:xfrm>
            <a:prstGeom prst="rect">
              <a:avLst/>
            </a:prstGeom>
            <a:noFill/>
          </p:spPr>
          <p:txBody>
            <a:bodyPr wrap="none" rtlCol="0">
              <a:spAutoFit/>
            </a:bodyPr>
            <a:lstStyle/>
            <a:p>
              <a:pPr algn="r"/>
              <a:r>
                <a:rPr kumimoji="1" lang="ja-JP" altLang="en-US" sz="1600" dirty="0" smtClean="0">
                  <a:solidFill>
                    <a:srgbClr val="FF6600"/>
                  </a:solidFill>
                </a:rPr>
                <a:t>若年人材の不足</a:t>
              </a:r>
              <a:endParaRPr kumimoji="1" lang="ja-JP" altLang="en-US" sz="1600" dirty="0">
                <a:solidFill>
                  <a:srgbClr val="FF6600"/>
                </a:solidFill>
              </a:endParaRPr>
            </a:p>
          </p:txBody>
        </p:sp>
        <p:sp>
          <p:nvSpPr>
            <p:cNvPr id="68" name="直角三角形 67"/>
            <p:cNvSpPr/>
            <p:nvPr/>
          </p:nvSpPr>
          <p:spPr>
            <a:xfrm flipH="1" flipV="1">
              <a:off x="3721100" y="1637258"/>
              <a:ext cx="1974849" cy="3950742"/>
            </a:xfrm>
            <a:prstGeom prst="rtTriangle">
              <a:avLst/>
            </a:prstGeom>
            <a:noFill/>
            <a:ln>
              <a:solidFill>
                <a:schemeClr val="bg1"/>
              </a:solidFill>
              <a:prstDash val="sysDash"/>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5" name="右矢印 84"/>
            <p:cNvSpPr/>
            <p:nvPr/>
          </p:nvSpPr>
          <p:spPr>
            <a:xfrm flipH="1">
              <a:off x="5365750" y="2332176"/>
              <a:ext cx="285750" cy="256004"/>
            </a:xfrm>
            <a:prstGeom prst="rightArrow">
              <a:avLst/>
            </a:prstGeom>
            <a:solidFill>
              <a:srgbClr val="FFFFF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6" name="右矢印 85"/>
            <p:cNvSpPr/>
            <p:nvPr/>
          </p:nvSpPr>
          <p:spPr>
            <a:xfrm>
              <a:off x="4234048" y="2332176"/>
              <a:ext cx="285750" cy="256004"/>
            </a:xfrm>
            <a:prstGeom prst="rightArrow">
              <a:avLst/>
            </a:prstGeom>
            <a:solidFill>
              <a:srgbClr val="FFFFF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7" name="右矢印 86"/>
            <p:cNvSpPr/>
            <p:nvPr/>
          </p:nvSpPr>
          <p:spPr>
            <a:xfrm rot="5400000" flipH="1">
              <a:off x="4796841" y="2766437"/>
              <a:ext cx="285750" cy="256004"/>
            </a:xfrm>
            <a:prstGeom prst="rightArrow">
              <a:avLst/>
            </a:prstGeom>
            <a:solidFill>
              <a:srgbClr val="FFFFF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8" name="右矢印 87"/>
            <p:cNvSpPr/>
            <p:nvPr/>
          </p:nvSpPr>
          <p:spPr>
            <a:xfrm rot="5400000">
              <a:off x="4796841" y="1924367"/>
              <a:ext cx="285750" cy="256004"/>
            </a:xfrm>
            <a:prstGeom prst="rightArrow">
              <a:avLst/>
            </a:prstGeom>
            <a:solidFill>
              <a:srgbClr val="FFFFF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Tree>
    <p:extLst>
      <p:ext uri="{BB962C8B-B14F-4D97-AF65-F5344CB8AC3E}">
        <p14:creationId xmlns:p14="http://schemas.microsoft.com/office/powerpoint/2010/main" val="4155746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クラウドというイノベーションの特殊性</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45</a:t>
            </a:fld>
            <a:endParaRPr kumimoji="1" lang="ja-JP" altLang="en-US"/>
          </a:p>
        </p:txBody>
      </p:sp>
      <p:sp>
        <p:nvSpPr>
          <p:cNvPr id="4" name="正方形/長方形 3"/>
          <p:cNvSpPr/>
          <p:nvPr/>
        </p:nvSpPr>
        <p:spPr>
          <a:xfrm>
            <a:off x="457200" y="1212012"/>
            <a:ext cx="8178800" cy="2285999"/>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800" dirty="0" smtClean="0">
                <a:solidFill>
                  <a:srgbClr val="FFFFFF"/>
                </a:solidFill>
                <a:latin typeface="ＭＳ Ｐゴシック"/>
                <a:ea typeface="ＭＳ Ｐゴシック"/>
                <a:cs typeface="ＭＳ Ｐゴシック"/>
              </a:rPr>
              <a:t>クラウドは、テクノロジー・イノベーションではない</a:t>
            </a:r>
            <a:endParaRPr kumimoji="1" lang="en-US" altLang="ja-JP" sz="2800" dirty="0" smtClean="0">
              <a:solidFill>
                <a:srgbClr val="FFFFFF"/>
              </a:solidFill>
              <a:latin typeface="ＭＳ Ｐゴシック"/>
              <a:ea typeface="ＭＳ Ｐゴシック"/>
              <a:cs typeface="ＭＳ Ｐゴシック"/>
            </a:endParaRPr>
          </a:p>
          <a:p>
            <a:pPr algn="ctr"/>
            <a:endParaRPr lang="en-US" altLang="ja-JP" sz="2800" dirty="0">
              <a:solidFill>
                <a:srgbClr val="FFFFFF"/>
              </a:solidFill>
              <a:latin typeface="ＭＳ Ｐゴシック"/>
              <a:ea typeface="ＭＳ Ｐゴシック"/>
              <a:cs typeface="ＭＳ Ｐゴシック"/>
            </a:endParaRPr>
          </a:p>
          <a:p>
            <a:pPr algn="ctr"/>
            <a:endParaRPr kumimoji="1" lang="en-US" altLang="ja-JP" sz="2800" dirty="0" smtClean="0">
              <a:solidFill>
                <a:srgbClr val="FFFFFF"/>
              </a:solidFill>
              <a:latin typeface="ＭＳ Ｐゴシック"/>
              <a:ea typeface="ＭＳ Ｐゴシック"/>
              <a:cs typeface="ＭＳ Ｐゴシック"/>
            </a:endParaRPr>
          </a:p>
          <a:p>
            <a:pPr algn="ctr"/>
            <a:endParaRPr lang="en-US" altLang="ja-JP" sz="2800" dirty="0">
              <a:solidFill>
                <a:srgbClr val="FFFFFF"/>
              </a:solidFill>
              <a:latin typeface="ＭＳ Ｐゴシック"/>
              <a:ea typeface="ＭＳ Ｐゴシック"/>
              <a:cs typeface="ＭＳ Ｐゴシック"/>
            </a:endParaRPr>
          </a:p>
        </p:txBody>
      </p:sp>
      <p:sp>
        <p:nvSpPr>
          <p:cNvPr id="5" name="正方形/長方形 4"/>
          <p:cNvSpPr/>
          <p:nvPr/>
        </p:nvSpPr>
        <p:spPr>
          <a:xfrm>
            <a:off x="787400" y="2092546"/>
            <a:ext cx="7569200" cy="507999"/>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smtClean="0">
                <a:solidFill>
                  <a:srgbClr val="FFFFFF"/>
                </a:solidFill>
                <a:latin typeface="ＭＳ Ｐゴシック"/>
                <a:ea typeface="ＭＳ Ｐゴシック"/>
                <a:cs typeface="ＭＳ Ｐゴシック"/>
              </a:rPr>
              <a:t>基本技術特許や特定企業の絶対優位が存在しない</a:t>
            </a:r>
            <a:endParaRPr kumimoji="1" lang="en-US" altLang="ja-JP" sz="2400" dirty="0" smtClean="0">
              <a:solidFill>
                <a:srgbClr val="FFFFFF"/>
              </a:solidFill>
              <a:latin typeface="ＭＳ Ｐゴシック"/>
              <a:ea typeface="ＭＳ Ｐゴシック"/>
              <a:cs typeface="ＭＳ Ｐゴシック"/>
            </a:endParaRPr>
          </a:p>
        </p:txBody>
      </p:sp>
      <p:sp>
        <p:nvSpPr>
          <p:cNvPr id="7" name="正方形/長方形 6"/>
          <p:cNvSpPr/>
          <p:nvPr/>
        </p:nvSpPr>
        <p:spPr>
          <a:xfrm>
            <a:off x="787400" y="2778345"/>
            <a:ext cx="7569200" cy="474135"/>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smtClean="0">
                <a:solidFill>
                  <a:srgbClr val="FFFFFF"/>
                </a:solidFill>
                <a:latin typeface="ＭＳ Ｐゴシック"/>
                <a:ea typeface="ＭＳ Ｐゴシック"/>
                <a:cs typeface="ＭＳ Ｐゴシック"/>
              </a:rPr>
              <a:t>業界標準（</a:t>
            </a:r>
            <a:r>
              <a:rPr kumimoji="1" lang="en-US" altLang="ja-JP" sz="2400" dirty="0" smtClean="0">
                <a:solidFill>
                  <a:srgbClr val="FFFFFF"/>
                </a:solidFill>
                <a:latin typeface="ＭＳ Ｐゴシック"/>
                <a:ea typeface="ＭＳ Ｐゴシック"/>
                <a:cs typeface="ＭＳ Ｐゴシック"/>
              </a:rPr>
              <a:t>De-Facto Standard</a:t>
            </a:r>
            <a:r>
              <a:rPr kumimoji="1" lang="ja-JP" altLang="en-US" sz="2400" dirty="0" smtClean="0">
                <a:solidFill>
                  <a:srgbClr val="FFFFFF"/>
                </a:solidFill>
                <a:latin typeface="ＭＳ Ｐゴシック"/>
                <a:ea typeface="ＭＳ Ｐゴシック"/>
                <a:cs typeface="ＭＳ Ｐゴシック"/>
              </a:rPr>
              <a:t>）を追求</a:t>
            </a:r>
            <a:endParaRPr kumimoji="1" lang="en-US" altLang="ja-JP" sz="2400" dirty="0" smtClean="0">
              <a:solidFill>
                <a:srgbClr val="FFFFFF"/>
              </a:solidFill>
              <a:latin typeface="ＭＳ Ｐゴシック"/>
              <a:ea typeface="ＭＳ Ｐゴシック"/>
              <a:cs typeface="ＭＳ Ｐゴシック"/>
            </a:endParaRPr>
          </a:p>
        </p:txBody>
      </p:sp>
      <p:grpSp>
        <p:nvGrpSpPr>
          <p:cNvPr id="23" name="図形グループ 22"/>
          <p:cNvGrpSpPr/>
          <p:nvPr/>
        </p:nvGrpSpPr>
        <p:grpSpPr>
          <a:xfrm>
            <a:off x="457201" y="4359380"/>
            <a:ext cx="8371415" cy="2292322"/>
            <a:chOff x="457201" y="4359380"/>
            <a:chExt cx="8371415" cy="2292322"/>
          </a:xfrm>
        </p:grpSpPr>
        <p:sp>
          <p:nvSpPr>
            <p:cNvPr id="8" name="正方形/長方形 7"/>
            <p:cNvSpPr/>
            <p:nvPr/>
          </p:nvSpPr>
          <p:spPr>
            <a:xfrm>
              <a:off x="457201" y="4926645"/>
              <a:ext cx="2662767" cy="1024467"/>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smtClean="0">
                  <a:solidFill>
                    <a:srgbClr val="FFFFFF"/>
                  </a:solidFill>
                  <a:latin typeface="ＭＳ Ｐゴシック"/>
                  <a:ea typeface="ＭＳ Ｐゴシック"/>
                  <a:cs typeface="ＭＳ Ｐゴシック"/>
                </a:rPr>
                <a:t>価格競争</a:t>
              </a:r>
              <a:endParaRPr kumimoji="1" lang="en-US" altLang="ja-JP" sz="2400" dirty="0" smtClean="0">
                <a:solidFill>
                  <a:srgbClr val="FFFFFF"/>
                </a:solidFill>
                <a:latin typeface="ＭＳ Ｐゴシック"/>
                <a:ea typeface="ＭＳ Ｐゴシック"/>
                <a:cs typeface="ＭＳ Ｐゴシック"/>
              </a:endParaRPr>
            </a:p>
          </p:txBody>
        </p:sp>
        <p:sp>
          <p:nvSpPr>
            <p:cNvPr id="9" name="正方形/長方形 8"/>
            <p:cNvSpPr/>
            <p:nvPr/>
          </p:nvSpPr>
          <p:spPr>
            <a:xfrm>
              <a:off x="3253317" y="4926645"/>
              <a:ext cx="2662767" cy="1024467"/>
            </a:xfrm>
            <a:prstGeom prst="rect">
              <a:avLst/>
            </a:prstGeom>
            <a:solidFill>
              <a:srgbClr val="33CC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400" dirty="0">
                  <a:solidFill>
                    <a:srgbClr val="FFFFFF"/>
                  </a:solidFill>
                  <a:latin typeface="Arial Black"/>
                  <a:ea typeface="ＭＳ Ｐゴシック"/>
                  <a:cs typeface="Arial Black"/>
                </a:rPr>
                <a:t>開発・実行環境</a:t>
              </a:r>
              <a:endParaRPr lang="en-US" altLang="ja-JP" sz="2400" dirty="0">
                <a:solidFill>
                  <a:srgbClr val="FFFFFF"/>
                </a:solidFill>
                <a:latin typeface="Arial Black"/>
                <a:ea typeface="ＭＳ Ｐゴシック"/>
                <a:cs typeface="Arial Black"/>
              </a:endParaRPr>
            </a:p>
            <a:p>
              <a:pPr algn="ctr"/>
              <a:r>
                <a:rPr lang="ja-JP" altLang="en-US" sz="2400" dirty="0">
                  <a:solidFill>
                    <a:srgbClr val="FFFFFF"/>
                  </a:solidFill>
                  <a:latin typeface="Arial Black"/>
                  <a:ea typeface="ＭＳ Ｐゴシック"/>
                  <a:cs typeface="Arial Black"/>
                </a:rPr>
                <a:t>優位性</a:t>
              </a:r>
              <a:endParaRPr lang="en-US" altLang="ja-JP" sz="2400" dirty="0">
                <a:solidFill>
                  <a:srgbClr val="FFFFFF"/>
                </a:solidFill>
                <a:latin typeface="Arial Black"/>
                <a:ea typeface="ＭＳ Ｐゴシック"/>
                <a:cs typeface="Arial Black"/>
              </a:endParaRPr>
            </a:p>
          </p:txBody>
        </p:sp>
        <p:sp>
          <p:nvSpPr>
            <p:cNvPr id="10" name="正方形/長方形 9"/>
            <p:cNvSpPr/>
            <p:nvPr/>
          </p:nvSpPr>
          <p:spPr>
            <a:xfrm>
              <a:off x="6062134" y="4926645"/>
              <a:ext cx="2662767" cy="1024467"/>
            </a:xfrm>
            <a:prstGeom prst="rect">
              <a:avLst/>
            </a:prstGeom>
            <a:solidFill>
              <a:srgbClr val="CCFFCC"/>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smtClean="0">
                  <a:solidFill>
                    <a:srgbClr val="008000"/>
                  </a:solidFill>
                  <a:latin typeface="ＭＳ Ｐゴシック"/>
                  <a:ea typeface="ＭＳ Ｐゴシック"/>
                  <a:cs typeface="ＭＳ Ｐゴシック"/>
                </a:rPr>
                <a:t>アプリケーション</a:t>
              </a:r>
              <a:endParaRPr kumimoji="1" lang="en-US" altLang="ja-JP" sz="2400" dirty="0" smtClean="0">
                <a:solidFill>
                  <a:srgbClr val="008000"/>
                </a:solidFill>
                <a:latin typeface="ＭＳ Ｐゴシック"/>
                <a:ea typeface="ＭＳ Ｐゴシック"/>
                <a:cs typeface="ＭＳ Ｐゴシック"/>
              </a:endParaRPr>
            </a:p>
            <a:p>
              <a:pPr algn="ctr"/>
              <a:r>
                <a:rPr lang="ja-JP" altLang="en-US" sz="2400" dirty="0" smtClean="0">
                  <a:solidFill>
                    <a:srgbClr val="008000"/>
                  </a:solidFill>
                  <a:latin typeface="ＭＳ Ｐゴシック"/>
                  <a:ea typeface="ＭＳ Ｐゴシック"/>
                  <a:cs typeface="ＭＳ Ｐゴシック"/>
                </a:rPr>
                <a:t>高付加価値</a:t>
              </a:r>
              <a:endParaRPr kumimoji="1" lang="en-US" altLang="ja-JP" sz="2400" dirty="0" smtClean="0">
                <a:solidFill>
                  <a:srgbClr val="008000"/>
                </a:solidFill>
                <a:latin typeface="ＭＳ Ｐゴシック"/>
                <a:ea typeface="ＭＳ Ｐゴシック"/>
                <a:cs typeface="ＭＳ Ｐゴシック"/>
              </a:endParaRPr>
            </a:p>
          </p:txBody>
        </p:sp>
        <p:sp>
          <p:nvSpPr>
            <p:cNvPr id="11" name="正方形/長方形 10"/>
            <p:cNvSpPr/>
            <p:nvPr/>
          </p:nvSpPr>
          <p:spPr>
            <a:xfrm>
              <a:off x="457201" y="4359380"/>
              <a:ext cx="2662767" cy="499533"/>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err="1" smtClean="0">
                  <a:solidFill>
                    <a:srgbClr val="FFFFFF"/>
                  </a:solidFill>
                  <a:latin typeface="Arial Black"/>
                  <a:ea typeface="ＭＳ Ｐゴシック"/>
                  <a:cs typeface="Arial Black"/>
                </a:rPr>
                <a:t>IaaS</a:t>
              </a:r>
              <a:endParaRPr kumimoji="1" lang="en-US" altLang="ja-JP" sz="2400" dirty="0" smtClean="0">
                <a:solidFill>
                  <a:srgbClr val="FFFFFF"/>
                </a:solidFill>
                <a:latin typeface="Arial Black"/>
                <a:ea typeface="ＭＳ Ｐゴシック"/>
                <a:cs typeface="Arial Black"/>
              </a:endParaRPr>
            </a:p>
          </p:txBody>
        </p:sp>
        <p:sp>
          <p:nvSpPr>
            <p:cNvPr id="12" name="正方形/長方形 11"/>
            <p:cNvSpPr/>
            <p:nvPr/>
          </p:nvSpPr>
          <p:spPr>
            <a:xfrm>
              <a:off x="3253317" y="4359380"/>
              <a:ext cx="2662767" cy="499533"/>
            </a:xfrm>
            <a:prstGeom prst="rect">
              <a:avLst/>
            </a:prstGeom>
            <a:solidFill>
              <a:srgbClr val="33CC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2400" dirty="0" err="1" smtClean="0">
                  <a:solidFill>
                    <a:srgbClr val="FFFFFF"/>
                  </a:solidFill>
                  <a:latin typeface="Arial Black"/>
                  <a:ea typeface="ＭＳ Ｐゴシック"/>
                  <a:cs typeface="Arial Black"/>
                </a:rPr>
                <a:t>PaaS</a:t>
              </a:r>
              <a:endParaRPr kumimoji="1" lang="en-US" altLang="ja-JP" sz="2400" dirty="0" smtClean="0">
                <a:solidFill>
                  <a:srgbClr val="FFFFFF"/>
                </a:solidFill>
                <a:latin typeface="Arial Black"/>
                <a:ea typeface="ＭＳ Ｐゴシック"/>
                <a:cs typeface="Arial Black"/>
              </a:endParaRPr>
            </a:p>
          </p:txBody>
        </p:sp>
        <p:sp>
          <p:nvSpPr>
            <p:cNvPr id="13" name="正方形/長方形 12"/>
            <p:cNvSpPr/>
            <p:nvPr/>
          </p:nvSpPr>
          <p:spPr>
            <a:xfrm>
              <a:off x="6062134" y="4359380"/>
              <a:ext cx="2662767" cy="499533"/>
            </a:xfrm>
            <a:prstGeom prst="rect">
              <a:avLst/>
            </a:prstGeom>
            <a:solidFill>
              <a:srgbClr val="CCFFCC"/>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err="1" smtClean="0">
                  <a:solidFill>
                    <a:srgbClr val="008000"/>
                  </a:solidFill>
                  <a:latin typeface="Arial Black"/>
                  <a:ea typeface="ＭＳ Ｐゴシック"/>
                  <a:cs typeface="Arial Black"/>
                </a:rPr>
                <a:t>SaaS</a:t>
              </a:r>
              <a:endParaRPr kumimoji="1" lang="en-US" altLang="ja-JP" sz="2400" dirty="0" smtClean="0">
                <a:solidFill>
                  <a:srgbClr val="008000"/>
                </a:solidFill>
                <a:latin typeface="Arial Black"/>
                <a:ea typeface="ＭＳ Ｐゴシック"/>
                <a:cs typeface="Arial Black"/>
              </a:endParaRPr>
            </a:p>
          </p:txBody>
        </p:sp>
        <p:pic>
          <p:nvPicPr>
            <p:cNvPr id="14" name="図 13" descr="imgr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2" y="6050006"/>
              <a:ext cx="660400" cy="255905"/>
            </a:xfrm>
            <a:prstGeom prst="rect">
              <a:avLst/>
            </a:prstGeom>
          </p:spPr>
        </p:pic>
        <p:pic>
          <p:nvPicPr>
            <p:cNvPr id="16" name="図 15" descr="tumblr_inline_nbzoy58wd91qfhak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7299" y="6050007"/>
              <a:ext cx="323236" cy="381418"/>
            </a:xfrm>
            <a:prstGeom prst="rect">
              <a:avLst/>
            </a:prstGeom>
          </p:spPr>
        </p:pic>
        <p:pic>
          <p:nvPicPr>
            <p:cNvPr id="17" name="図 16" descr="helion.jp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19968" y="5824789"/>
              <a:ext cx="1289050" cy="725768"/>
            </a:xfrm>
            <a:prstGeom prst="rect">
              <a:avLst/>
            </a:prstGeom>
          </p:spPr>
        </p:pic>
        <p:pic>
          <p:nvPicPr>
            <p:cNvPr id="18" name="図 17" descr="SAP_AG_(logo).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78135" y="6074584"/>
              <a:ext cx="601133" cy="240453"/>
            </a:xfrm>
            <a:prstGeom prst="rect">
              <a:avLst/>
            </a:prstGeom>
          </p:spPr>
        </p:pic>
        <p:pic>
          <p:nvPicPr>
            <p:cNvPr id="19" name="図 18" descr="imgres.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62134" y="6074584"/>
              <a:ext cx="946150" cy="231327"/>
            </a:xfrm>
            <a:prstGeom prst="rect">
              <a:avLst/>
            </a:prstGeom>
          </p:spPr>
        </p:pic>
        <p:pic>
          <p:nvPicPr>
            <p:cNvPr id="20" name="図 19" descr="imgres-1.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73433" y="6074584"/>
              <a:ext cx="1255183" cy="258644"/>
            </a:xfrm>
            <a:prstGeom prst="rect">
              <a:avLst/>
            </a:prstGeom>
          </p:spPr>
        </p:pic>
        <p:pic>
          <p:nvPicPr>
            <p:cNvPr id="21" name="図 20" descr="images.jpg"/>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65565" y="5712110"/>
              <a:ext cx="1254403" cy="939592"/>
            </a:xfrm>
            <a:prstGeom prst="rect">
              <a:avLst/>
            </a:prstGeom>
          </p:spPr>
        </p:pic>
        <p:pic>
          <p:nvPicPr>
            <p:cNvPr id="22" name="図 21" descr="imgres-2.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107518" y="6054491"/>
              <a:ext cx="808566" cy="251420"/>
            </a:xfrm>
            <a:prstGeom prst="rect">
              <a:avLst/>
            </a:prstGeom>
          </p:spPr>
        </p:pic>
        <p:pic>
          <p:nvPicPr>
            <p:cNvPr id="25" name="図 24" descr="cloud_platform.png"/>
            <p:cNvPicPr>
              <a:picLocks noChangeAspect="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17602" y="5967015"/>
              <a:ext cx="753201" cy="464409"/>
            </a:xfrm>
            <a:prstGeom prst="rect">
              <a:avLst/>
            </a:prstGeom>
          </p:spPr>
        </p:pic>
      </p:grpSp>
      <p:grpSp>
        <p:nvGrpSpPr>
          <p:cNvPr id="15" name="図形グループ 14"/>
          <p:cNvGrpSpPr/>
          <p:nvPr/>
        </p:nvGrpSpPr>
        <p:grpSpPr>
          <a:xfrm>
            <a:off x="457200" y="3345611"/>
            <a:ext cx="8255000" cy="965200"/>
            <a:chOff x="457200" y="3345611"/>
            <a:chExt cx="8255000" cy="965200"/>
          </a:xfrm>
        </p:grpSpPr>
        <p:sp>
          <p:nvSpPr>
            <p:cNvPr id="6" name="正方形/長方形 5"/>
            <p:cNvSpPr/>
            <p:nvPr/>
          </p:nvSpPr>
          <p:spPr>
            <a:xfrm>
              <a:off x="457200" y="3692745"/>
              <a:ext cx="8255000" cy="618066"/>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800" dirty="0" smtClean="0">
                  <a:solidFill>
                    <a:srgbClr val="FFFFFF"/>
                  </a:solidFill>
                  <a:latin typeface="ＭＳ Ｐゴシック"/>
                  <a:ea typeface="ＭＳ Ｐゴシック"/>
                  <a:cs typeface="ＭＳ Ｐゴシック"/>
                </a:rPr>
                <a:t>コモディティ化</a:t>
              </a:r>
              <a:endParaRPr kumimoji="1" lang="en-US" altLang="ja-JP" sz="2800" dirty="0" smtClean="0">
                <a:solidFill>
                  <a:srgbClr val="FFFFFF"/>
                </a:solidFill>
                <a:latin typeface="ＭＳ Ｐゴシック"/>
                <a:ea typeface="ＭＳ Ｐゴシック"/>
                <a:cs typeface="ＭＳ Ｐゴシック"/>
              </a:endParaRPr>
            </a:p>
          </p:txBody>
        </p:sp>
        <p:sp>
          <p:nvSpPr>
            <p:cNvPr id="26" name="下矢印 25"/>
            <p:cNvSpPr/>
            <p:nvPr/>
          </p:nvSpPr>
          <p:spPr>
            <a:xfrm>
              <a:off x="3941233" y="3345611"/>
              <a:ext cx="1261533" cy="440265"/>
            </a:xfrm>
            <a:prstGeom prst="downArrow">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Tree>
    <p:extLst>
      <p:ext uri="{BB962C8B-B14F-4D97-AF65-F5344CB8AC3E}">
        <p14:creationId xmlns:p14="http://schemas.microsoft.com/office/powerpoint/2010/main" val="3845722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p:tgtEl>
                                          <p:spTgt spid="15"/>
                                        </p:tgtEl>
                                        <p:attrNameLst>
                                          <p:attrName>ppt_y</p:attrName>
                                        </p:attrNameLst>
                                      </p:cBhvr>
                                      <p:tavLst>
                                        <p:tav tm="0">
                                          <p:val>
                                            <p:strVal val="#ppt_y-#ppt_h*1.125000"/>
                                          </p:val>
                                        </p:tav>
                                        <p:tav tm="100000">
                                          <p:val>
                                            <p:strVal val="#ppt_y"/>
                                          </p:val>
                                        </p:tav>
                                      </p:tavLst>
                                    </p:anim>
                                    <p:animEffect transition="in" filter="wipe(down)">
                                      <p:cBhvr>
                                        <p:cTn id="8" dur="500"/>
                                        <p:tgtEl>
                                          <p:spTgt spid="15"/>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p:tgtEl>
                                          <p:spTgt spid="23"/>
                                        </p:tgtEl>
                                        <p:attrNameLst>
                                          <p:attrName>ppt_y</p:attrName>
                                        </p:attrNameLst>
                                      </p:cBhvr>
                                      <p:tavLst>
                                        <p:tav tm="0">
                                          <p:val>
                                            <p:strVal val="#ppt_y-#ppt_h*1.125000"/>
                                          </p:val>
                                        </p:tav>
                                        <p:tav tm="100000">
                                          <p:val>
                                            <p:strVal val="#ppt_y"/>
                                          </p:val>
                                        </p:tav>
                                      </p:tavLst>
                                    </p:anim>
                                    <p:animEffect transition="in" filter="wipe(down)">
                                      <p:cBhvr>
                                        <p:cTn id="1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830355" y="2775338"/>
            <a:ext cx="7499634"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800" dirty="0" smtClean="0">
                <a:solidFill>
                  <a:srgbClr val="FFFFFF"/>
                </a:solidFill>
                <a:effectLst/>
                <a:latin typeface="Arial"/>
                <a:ea typeface="HGP創英角ｺﾞｼｯｸUB" pitchFamily="50" charset="-128"/>
                <a:cs typeface="Arial"/>
              </a:rPr>
              <a:t>補足資料</a:t>
            </a:r>
            <a:endParaRPr lang="en-US" altLang="ja-JP" sz="2800" dirty="0">
              <a:solidFill>
                <a:srgbClr val="FFFFFF"/>
              </a:solidFill>
              <a:effectLst/>
              <a:latin typeface="Arial"/>
              <a:ea typeface="HGP創英角ｺﾞｼｯｸUB" pitchFamily="50" charset="-128"/>
              <a:cs typeface="Arial"/>
            </a:endParaRPr>
          </a:p>
        </p:txBody>
      </p:sp>
      <p:sp>
        <p:nvSpPr>
          <p:cNvPr id="7" name="正方形/長方形 6"/>
          <p:cNvSpPr/>
          <p:nvPr/>
        </p:nvSpPr>
        <p:spPr>
          <a:xfrm>
            <a:off x="830354" y="2775338"/>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pic>
        <p:nvPicPr>
          <p:cNvPr id="8" name="図 7"/>
          <p:cNvPicPr>
            <a:picLocks noChangeAspect="1"/>
          </p:cNvPicPr>
          <p:nvPr/>
        </p:nvPicPr>
        <p:blipFill>
          <a:blip r:embed="rId2"/>
          <a:stretch>
            <a:fillRect/>
          </a:stretch>
        </p:blipFill>
        <p:spPr>
          <a:xfrm>
            <a:off x="8128001" y="6690381"/>
            <a:ext cx="882650" cy="150697"/>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8737137"/>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2"/>
          <p:cNvSpPr txBox="1">
            <a:spLocks noChangeArrowheads="1"/>
          </p:cNvSpPr>
          <p:nvPr/>
        </p:nvSpPr>
        <p:spPr bwMode="auto">
          <a:xfrm>
            <a:off x="748374" y="1295400"/>
            <a:ext cx="3672800" cy="338554"/>
          </a:xfrm>
          <a:prstGeom prst="rect">
            <a:avLst/>
          </a:prstGeom>
          <a:noFill/>
          <a:ln w="9525">
            <a:noFill/>
            <a:miter lim="800000"/>
            <a:headEnd/>
            <a:tailEnd/>
          </a:ln>
        </p:spPr>
        <p:txBody>
          <a:bodyPr wrap="none">
            <a:spAutoFit/>
          </a:bodyPr>
          <a:lstStyle/>
          <a:p>
            <a:pPr algn="l"/>
            <a:r>
              <a:rPr lang="en-US" altLang="ja-JP" sz="1600" dirty="0" smtClean="0">
                <a:solidFill>
                  <a:srgbClr val="3366FF"/>
                </a:solidFill>
                <a:latin typeface="Arial Black"/>
                <a:ea typeface="HGP創英角ｺﾞｼｯｸUB" pitchFamily="50" charset="-128"/>
                <a:cs typeface="Arial Black"/>
              </a:rPr>
              <a:t>【</a:t>
            </a:r>
            <a:r>
              <a:rPr lang="ja-JP" altLang="en-US" sz="1600" dirty="0" smtClean="0">
                <a:solidFill>
                  <a:srgbClr val="3366FF"/>
                </a:solidFill>
                <a:latin typeface="Arial Black"/>
                <a:ea typeface="HGP創英角ｺﾞｼｯｸUB" pitchFamily="50" charset="-128"/>
                <a:cs typeface="Arial Black"/>
              </a:rPr>
              <a:t>毎日</a:t>
            </a:r>
            <a:r>
              <a:rPr lang="en-US" altLang="ja-JP" sz="1600" dirty="0" smtClean="0">
                <a:solidFill>
                  <a:srgbClr val="3366FF"/>
                </a:solidFill>
                <a:latin typeface="Arial Black"/>
                <a:ea typeface="HGP創英角ｺﾞｼｯｸUB" pitchFamily="50" charset="-128"/>
                <a:cs typeface="Arial Black"/>
              </a:rPr>
              <a:t>】</a:t>
            </a:r>
            <a:r>
              <a:rPr lang="ja-JP" altLang="en-US" sz="1600" dirty="0" smtClean="0">
                <a:solidFill>
                  <a:srgbClr val="3366FF"/>
                </a:solidFill>
                <a:latin typeface="Arial Black"/>
                <a:ea typeface="HGP創英角ｺﾞｼｯｸUB" pitchFamily="50" charset="-128"/>
                <a:cs typeface="Arial Black"/>
              </a:rPr>
              <a:t>　</a:t>
            </a:r>
            <a:r>
              <a:rPr lang="en-US" altLang="ja-JP" sz="1600" dirty="0" err="1" smtClean="0">
                <a:solidFill>
                  <a:srgbClr val="3366FF"/>
                </a:solidFill>
                <a:latin typeface="Arial Black"/>
                <a:ea typeface="HGP創英角ｺﾞｼｯｸUB" pitchFamily="50" charset="-128"/>
                <a:cs typeface="Arial Black"/>
              </a:rPr>
              <a:t>Itmedia</a:t>
            </a:r>
            <a:r>
              <a:rPr lang="en-US" altLang="ja-JP" sz="1600" dirty="0" smtClean="0">
                <a:solidFill>
                  <a:srgbClr val="3366FF"/>
                </a:solidFill>
                <a:latin typeface="Arial Black"/>
                <a:ea typeface="HGP創英角ｺﾞｼｯｸUB" pitchFamily="50" charset="-128"/>
                <a:cs typeface="Arial Black"/>
              </a:rPr>
              <a:t> </a:t>
            </a:r>
            <a:r>
              <a:rPr lang="ja-JP" altLang="en-US" sz="1600" dirty="0" smtClean="0">
                <a:solidFill>
                  <a:srgbClr val="3366FF"/>
                </a:solidFill>
                <a:latin typeface="Arial Black"/>
                <a:ea typeface="HGP創英角ｺﾞｼｯｸUB" pitchFamily="50" charset="-128"/>
                <a:cs typeface="Arial Black"/>
              </a:rPr>
              <a:t>オルタナティブ・ブログ</a:t>
            </a:r>
            <a:endParaRPr lang="ja-JP" altLang="en-US" sz="1600" dirty="0">
              <a:solidFill>
                <a:srgbClr val="3366FF"/>
              </a:solidFill>
              <a:latin typeface="Arial Black"/>
              <a:ea typeface="HGP創英角ｺﾞｼｯｸUB" pitchFamily="50" charset="-128"/>
              <a:cs typeface="Arial Black"/>
            </a:endParaRPr>
          </a:p>
        </p:txBody>
      </p:sp>
      <p:sp>
        <p:nvSpPr>
          <p:cNvPr id="14" name="正方形/長方形 5">
            <a:hlinkClick r:id="rId2"/>
          </p:cNvPr>
          <p:cNvSpPr>
            <a:spLocks noChangeArrowheads="1"/>
          </p:cNvSpPr>
          <p:nvPr/>
        </p:nvSpPr>
        <p:spPr bwMode="auto">
          <a:xfrm>
            <a:off x="824574" y="6138446"/>
            <a:ext cx="4057521" cy="307777"/>
          </a:xfrm>
          <a:prstGeom prst="rect">
            <a:avLst/>
          </a:prstGeom>
          <a:noFill/>
          <a:ln w="9525">
            <a:noFill/>
            <a:miter lim="800000"/>
            <a:headEnd/>
            <a:tailEnd/>
          </a:ln>
        </p:spPr>
        <p:txBody>
          <a:bodyPr wrap="none">
            <a:spAutoFit/>
          </a:bodyPr>
          <a:lstStyle/>
          <a:p>
            <a:r>
              <a:rPr lang="en-US" altLang="ja-JP" sz="1400" dirty="0">
                <a:solidFill>
                  <a:srgbClr val="3366FF"/>
                </a:solidFill>
                <a:effectLst/>
                <a:latin typeface="Arial Black"/>
                <a:cs typeface="Arial Black"/>
              </a:rPr>
              <a:t>http://</a:t>
            </a:r>
            <a:r>
              <a:rPr lang="en-US" altLang="ja-JP" sz="1400" dirty="0" err="1">
                <a:solidFill>
                  <a:srgbClr val="3366FF"/>
                </a:solidFill>
                <a:effectLst/>
                <a:latin typeface="Arial Black"/>
                <a:cs typeface="Arial Black"/>
              </a:rPr>
              <a:t>blogs.itmedia.co.jp</a:t>
            </a:r>
            <a:r>
              <a:rPr lang="en-US" altLang="ja-JP" sz="1400" dirty="0">
                <a:solidFill>
                  <a:srgbClr val="3366FF"/>
                </a:solidFill>
                <a:effectLst/>
                <a:latin typeface="Arial Black"/>
                <a:cs typeface="Arial Black"/>
              </a:rPr>
              <a:t>/</a:t>
            </a:r>
            <a:r>
              <a:rPr lang="en-US" altLang="ja-JP" sz="1400" dirty="0" err="1">
                <a:solidFill>
                  <a:srgbClr val="3366FF"/>
                </a:solidFill>
                <a:effectLst/>
                <a:latin typeface="Arial Black"/>
                <a:cs typeface="Arial Black"/>
              </a:rPr>
              <a:t>itsolutionjuku</a:t>
            </a:r>
            <a:r>
              <a:rPr lang="en-US" altLang="ja-JP" sz="1400" dirty="0">
                <a:solidFill>
                  <a:srgbClr val="3366FF"/>
                </a:solidFill>
                <a:effectLst/>
                <a:latin typeface="Arial Black"/>
                <a:cs typeface="Arial Black"/>
              </a:rPr>
              <a:t>/</a:t>
            </a:r>
            <a:endParaRPr lang="ja-JP" altLang="en-US" sz="1400" dirty="0">
              <a:solidFill>
                <a:srgbClr val="3366FF"/>
              </a:solidFill>
              <a:effectLst/>
              <a:latin typeface="Arial Black"/>
              <a:cs typeface="Arial Black"/>
            </a:endParaRPr>
          </a:p>
        </p:txBody>
      </p:sp>
      <p:pic>
        <p:nvPicPr>
          <p:cNvPr id="2" name="図 1" descr="スクリーンショット 2014-06-09 15.36.0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574" y="1718846"/>
            <a:ext cx="3957456" cy="4343400"/>
          </a:xfrm>
          <a:prstGeom prst="rect">
            <a:avLst/>
          </a:prstGeom>
          <a:ln>
            <a:noFill/>
          </a:ln>
          <a:effectLst>
            <a:outerShdw blurRad="292100" dist="139700" dir="2700000" algn="tl" rotWithShape="0">
              <a:srgbClr val="333333">
                <a:alpha val="65000"/>
              </a:srgbClr>
            </a:outerShdw>
          </a:effectLst>
        </p:spPr>
      </p:pic>
      <p:sp>
        <p:nvSpPr>
          <p:cNvPr id="18" name="正方形/長方形 5">
            <a:hlinkClick r:id="rId2"/>
          </p:cNvPr>
          <p:cNvSpPr>
            <a:spLocks noChangeArrowheads="1"/>
          </p:cNvSpPr>
          <p:nvPr/>
        </p:nvSpPr>
        <p:spPr bwMode="auto">
          <a:xfrm>
            <a:off x="5015574" y="6138446"/>
            <a:ext cx="3660202" cy="307777"/>
          </a:xfrm>
          <a:prstGeom prst="rect">
            <a:avLst/>
          </a:prstGeom>
          <a:noFill/>
          <a:ln w="9525">
            <a:noFill/>
            <a:miter lim="800000"/>
            <a:headEnd/>
            <a:tailEnd/>
          </a:ln>
        </p:spPr>
        <p:txBody>
          <a:bodyPr wrap="none">
            <a:spAutoFit/>
          </a:bodyPr>
          <a:lstStyle/>
          <a:p>
            <a:r>
              <a:rPr lang="en-US" altLang="ja-JP" sz="1400" dirty="0">
                <a:solidFill>
                  <a:srgbClr val="3366FF"/>
                </a:solidFill>
                <a:effectLst/>
                <a:latin typeface="Arial Black"/>
                <a:cs typeface="Arial Black"/>
              </a:rPr>
              <a:t>http://</a:t>
            </a:r>
            <a:r>
              <a:rPr lang="en-US" altLang="ja-JP" sz="1400" dirty="0" err="1">
                <a:solidFill>
                  <a:srgbClr val="3366FF"/>
                </a:solidFill>
                <a:effectLst/>
                <a:latin typeface="Arial Black"/>
                <a:cs typeface="Arial Black"/>
              </a:rPr>
              <a:t>www.netcommerce.co.jp</a:t>
            </a:r>
            <a:r>
              <a:rPr lang="en-US" altLang="ja-JP" sz="1400" dirty="0">
                <a:solidFill>
                  <a:srgbClr val="3366FF"/>
                </a:solidFill>
                <a:effectLst/>
                <a:latin typeface="Arial Black"/>
                <a:cs typeface="Arial Black"/>
              </a:rPr>
              <a:t>/blog</a:t>
            </a:r>
            <a:endParaRPr lang="ja-JP" altLang="en-US" sz="1400" dirty="0">
              <a:solidFill>
                <a:srgbClr val="3366FF"/>
              </a:solidFill>
              <a:effectLst/>
              <a:latin typeface="Arial Black"/>
              <a:cs typeface="Arial Black"/>
            </a:endParaRPr>
          </a:p>
        </p:txBody>
      </p:sp>
      <p:pic>
        <p:nvPicPr>
          <p:cNvPr id="8" name="図 7" descr="スクリーンショット 2014-06-09 15.41.2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91774" y="1718846"/>
            <a:ext cx="3242899" cy="4343400"/>
          </a:xfrm>
          <a:prstGeom prst="rect">
            <a:avLst/>
          </a:prstGeom>
          <a:ln>
            <a:noFill/>
          </a:ln>
          <a:effectLst>
            <a:outerShdw blurRad="292100" dist="139700" dir="2700000" algn="tl" rotWithShape="0">
              <a:srgbClr val="333333">
                <a:alpha val="65000"/>
              </a:srgbClr>
            </a:outerShdw>
          </a:effectLst>
        </p:spPr>
      </p:pic>
      <p:sp>
        <p:nvSpPr>
          <p:cNvPr id="12" name="タイトル 11"/>
          <p:cNvSpPr>
            <a:spLocks noGrp="1"/>
          </p:cNvSpPr>
          <p:nvPr>
            <p:ph type="title"/>
          </p:nvPr>
        </p:nvSpPr>
        <p:spPr/>
        <p:txBody>
          <a:bodyPr/>
          <a:lstStyle/>
          <a:p>
            <a:r>
              <a:rPr kumimoji="1" lang="ja-JP" altLang="en-US" dirty="0" smtClean="0"/>
              <a:t>ブログのご紹介</a:t>
            </a:r>
            <a:endParaRPr kumimoji="1" lang="ja-JP" altLang="en-US" dirty="0"/>
          </a:p>
        </p:txBody>
      </p:sp>
      <p:sp>
        <p:nvSpPr>
          <p:cNvPr id="21" name="テキスト ボックス 2"/>
          <p:cNvSpPr txBox="1">
            <a:spLocks noChangeArrowheads="1"/>
          </p:cNvSpPr>
          <p:nvPr/>
        </p:nvSpPr>
        <p:spPr bwMode="auto">
          <a:xfrm>
            <a:off x="5091774" y="1295400"/>
            <a:ext cx="3147015" cy="338554"/>
          </a:xfrm>
          <a:prstGeom prst="rect">
            <a:avLst/>
          </a:prstGeom>
          <a:noFill/>
          <a:ln w="9525">
            <a:noFill/>
            <a:miter lim="800000"/>
            <a:headEnd/>
            <a:tailEnd/>
          </a:ln>
        </p:spPr>
        <p:txBody>
          <a:bodyPr wrap="none">
            <a:spAutoFit/>
          </a:bodyPr>
          <a:lstStyle/>
          <a:p>
            <a:pPr algn="l"/>
            <a:r>
              <a:rPr lang="en-US" altLang="ja-JP" sz="1600" dirty="0" smtClean="0">
                <a:solidFill>
                  <a:srgbClr val="3366FF"/>
                </a:solidFill>
                <a:latin typeface="Arial Black"/>
                <a:ea typeface="HGP創英角ｺﾞｼｯｸUB" pitchFamily="50" charset="-128"/>
                <a:cs typeface="Arial Black"/>
              </a:rPr>
              <a:t>【</a:t>
            </a:r>
            <a:r>
              <a:rPr lang="ja-JP" altLang="en-US" sz="1600" dirty="0" smtClean="0">
                <a:solidFill>
                  <a:srgbClr val="3366FF"/>
                </a:solidFill>
                <a:latin typeface="Arial Black"/>
                <a:ea typeface="HGP創英角ｺﾞｼｯｸUB" pitchFamily="50" charset="-128"/>
                <a:cs typeface="Arial Black"/>
              </a:rPr>
              <a:t>毎週</a:t>
            </a:r>
            <a:r>
              <a:rPr lang="en-US" altLang="ja-JP" sz="1600" dirty="0" smtClean="0">
                <a:solidFill>
                  <a:srgbClr val="3366FF"/>
                </a:solidFill>
                <a:latin typeface="Arial Black"/>
                <a:ea typeface="HGP創英角ｺﾞｼｯｸUB" pitchFamily="50" charset="-128"/>
                <a:cs typeface="Arial Black"/>
              </a:rPr>
              <a:t>】</a:t>
            </a:r>
            <a:r>
              <a:rPr lang="ja-JP" altLang="en-US" sz="1600" dirty="0" smtClean="0">
                <a:solidFill>
                  <a:srgbClr val="3366FF"/>
                </a:solidFill>
                <a:latin typeface="Arial Black"/>
                <a:ea typeface="HGP創英角ｺﾞｼｯｸUB" pitchFamily="50" charset="-128"/>
                <a:cs typeface="Arial Black"/>
              </a:rPr>
              <a:t>　</a:t>
            </a:r>
            <a:r>
              <a:rPr lang="en-US" altLang="ja-JP" sz="1600" dirty="0" err="1" smtClean="0">
                <a:solidFill>
                  <a:srgbClr val="3366FF"/>
                </a:solidFill>
                <a:latin typeface="Arial Black"/>
                <a:ea typeface="HGP創英角ｺﾞｼｯｸUB" pitchFamily="50" charset="-128"/>
                <a:cs typeface="Arial Black"/>
              </a:rPr>
              <a:t>NetCommerce</a:t>
            </a:r>
            <a:r>
              <a:rPr lang="en-US" altLang="ja-JP" sz="1600" dirty="0" smtClean="0">
                <a:solidFill>
                  <a:srgbClr val="3366FF"/>
                </a:solidFill>
                <a:latin typeface="Arial Black"/>
                <a:ea typeface="HGP創英角ｺﾞｼｯｸUB" pitchFamily="50" charset="-128"/>
                <a:cs typeface="Arial Black"/>
              </a:rPr>
              <a:t> </a:t>
            </a:r>
            <a:r>
              <a:rPr lang="ja-JP" altLang="en-US" sz="1600" dirty="0" smtClean="0">
                <a:solidFill>
                  <a:srgbClr val="3366FF"/>
                </a:solidFill>
                <a:latin typeface="Arial Black"/>
                <a:ea typeface="HGP創英角ｺﾞｼｯｸUB" pitchFamily="50" charset="-128"/>
                <a:cs typeface="Arial Black"/>
              </a:rPr>
              <a:t>ブログ</a:t>
            </a:r>
            <a:endParaRPr lang="ja-JP" altLang="en-US" sz="1600" dirty="0">
              <a:solidFill>
                <a:srgbClr val="3366FF"/>
              </a:solidFill>
              <a:latin typeface="Arial Black"/>
              <a:ea typeface="HGP創英角ｺﾞｼｯｸUB" pitchFamily="50" charset="-128"/>
              <a:cs typeface="Arial Black"/>
            </a:endParaRPr>
          </a:p>
        </p:txBody>
      </p:sp>
    </p:spTree>
    <p:extLst>
      <p:ext uri="{BB962C8B-B14F-4D97-AF65-F5344CB8AC3E}">
        <p14:creationId xmlns:p14="http://schemas.microsoft.com/office/powerpoint/2010/main" val="385696512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descr="LIBRA_logo-300x5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0528" y="279399"/>
            <a:ext cx="1668592" cy="294785"/>
          </a:xfrm>
          <a:prstGeom prst="rect">
            <a:avLst/>
          </a:prstGeom>
        </p:spPr>
      </p:pic>
      <p:sp>
        <p:nvSpPr>
          <p:cNvPr id="5" name="正方形/長方形 4"/>
          <p:cNvSpPr/>
          <p:nvPr/>
        </p:nvSpPr>
        <p:spPr>
          <a:xfrm>
            <a:off x="7052733" y="152400"/>
            <a:ext cx="406400" cy="53340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12" name="図 11" descr="スクリーンショット 2014-01-24 13.50.0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854" y="914400"/>
            <a:ext cx="5738347" cy="5678959"/>
          </a:xfrm>
          <a:prstGeom prst="rect">
            <a:avLst/>
          </a:prstGeom>
          <a:ln>
            <a:noFill/>
          </a:ln>
          <a:effectLst>
            <a:outerShdw blurRad="292100" dist="139700" dir="2700000" algn="tl" rotWithShape="0">
              <a:srgbClr val="333333">
                <a:alpha val="65000"/>
              </a:srgbClr>
            </a:outerShdw>
          </a:effectLst>
        </p:spPr>
      </p:pic>
      <p:sp>
        <p:nvSpPr>
          <p:cNvPr id="2" name="タイトル 1"/>
          <p:cNvSpPr>
            <a:spLocks noGrp="1"/>
          </p:cNvSpPr>
          <p:nvPr>
            <p:ph type="title"/>
          </p:nvPr>
        </p:nvSpPr>
        <p:spPr>
          <a:xfrm>
            <a:off x="152400" y="152400"/>
            <a:ext cx="8991600" cy="533400"/>
          </a:xfrm>
        </p:spPr>
        <p:txBody>
          <a:bodyPr/>
          <a:lstStyle/>
          <a:p>
            <a:r>
              <a:rPr kumimoji="1" lang="ja-JP" altLang="en-US" sz="2400" dirty="0" smtClean="0"/>
              <a:t>著作権フリー／ビジネス・プレゼンテーションライブラリー</a:t>
            </a:r>
            <a:endParaRPr kumimoji="1" lang="ja-JP" altLang="en-US" sz="2400" dirty="0"/>
          </a:p>
        </p:txBody>
      </p:sp>
      <p:pic>
        <p:nvPicPr>
          <p:cNvPr id="9" name="図 8" descr="スクリーンショット 2014-01-24 13.44.49.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0258" y="1143000"/>
            <a:ext cx="4078942" cy="2133600"/>
          </a:xfrm>
          <a:prstGeom prst="rect">
            <a:avLst/>
          </a:prstGeom>
          <a:ln>
            <a:noFill/>
          </a:ln>
          <a:effectLst>
            <a:outerShdw blurRad="292100" dist="139700" dir="2700000" algn="tl" rotWithShape="0">
              <a:srgbClr val="333333">
                <a:alpha val="65000"/>
              </a:srgbClr>
            </a:outerShdw>
          </a:effectLst>
        </p:spPr>
      </p:pic>
      <p:pic>
        <p:nvPicPr>
          <p:cNvPr id="10" name="図 9" descr="スクリーンショット 2014-01-24 13.45.24.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43600" y="2388090"/>
            <a:ext cx="2971800" cy="4205269"/>
          </a:xfrm>
          <a:prstGeom prst="rect">
            <a:avLst/>
          </a:prstGeom>
          <a:ln>
            <a:noFill/>
          </a:ln>
          <a:effectLst>
            <a:outerShdw blurRad="292100" dist="139700" dir="2700000" algn="tl" rotWithShape="0">
              <a:srgbClr val="333333">
                <a:alpha val="65000"/>
              </a:srgbClr>
            </a:outerShdw>
          </a:effectLst>
        </p:spPr>
      </p:pic>
      <p:sp>
        <p:nvSpPr>
          <p:cNvPr id="11" name="正方形/長方形 10"/>
          <p:cNvSpPr/>
          <p:nvPr/>
        </p:nvSpPr>
        <p:spPr>
          <a:xfrm>
            <a:off x="1676400" y="914400"/>
            <a:ext cx="2646878" cy="307777"/>
          </a:xfrm>
          <a:prstGeom prst="rect">
            <a:avLst/>
          </a:prstGeom>
        </p:spPr>
        <p:txBody>
          <a:bodyPr wrap="none">
            <a:spAutoFit/>
          </a:bodyPr>
          <a:lstStyle/>
          <a:p>
            <a:r>
              <a:rPr lang="en-US" altLang="ja-JP" sz="1400" dirty="0" smtClean="0">
                <a:solidFill>
                  <a:srgbClr val="0000FF"/>
                </a:solidFill>
                <a:hlinkClick r:id="rId6"/>
              </a:rPr>
              <a:t>http://libra.netcommerce.co.jp/</a:t>
            </a:r>
            <a:endParaRPr lang="ja-JP" altLang="en-US" sz="1400" dirty="0">
              <a:solidFill>
                <a:srgbClr val="0000FF"/>
              </a:solidFill>
            </a:endParaRPr>
          </a:p>
        </p:txBody>
      </p:sp>
      <p:sp>
        <p:nvSpPr>
          <p:cNvPr id="4" name="正方形/長方形 3"/>
          <p:cNvSpPr/>
          <p:nvPr/>
        </p:nvSpPr>
        <p:spPr>
          <a:xfrm>
            <a:off x="357194" y="914400"/>
            <a:ext cx="1395702" cy="415195"/>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3" name="図 2" descr="LIBRA_logo-300x5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194" y="993045"/>
            <a:ext cx="1319206" cy="233060"/>
          </a:xfrm>
          <a:prstGeom prst="rect">
            <a:avLst/>
          </a:prstGeom>
        </p:spPr>
      </p:pic>
    </p:spTree>
    <p:extLst>
      <p:ext uri="{BB962C8B-B14F-4D97-AF65-F5344CB8AC3E}">
        <p14:creationId xmlns:p14="http://schemas.microsoft.com/office/powerpoint/2010/main" val="2206119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10369130_715314271844080_234253604386717508_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886" y="1143000"/>
            <a:ext cx="8716227" cy="5058269"/>
          </a:xfrm>
          <a:prstGeom prst="rect">
            <a:avLst/>
          </a:prstGeom>
          <a:ln>
            <a:noFill/>
          </a:ln>
          <a:effectLst>
            <a:outerShdw blurRad="292100" dist="139700" dir="2700000" algn="tl" rotWithShape="0">
              <a:srgbClr val="333333">
                <a:alpha val="65000"/>
              </a:srgbClr>
            </a:outerShdw>
          </a:effectLst>
        </p:spPr>
      </p:pic>
      <p:sp>
        <p:nvSpPr>
          <p:cNvPr id="3" name="タイトル 2"/>
          <p:cNvSpPr>
            <a:spLocks noGrp="1"/>
          </p:cNvSpPr>
          <p:nvPr>
            <p:ph type="title"/>
          </p:nvPr>
        </p:nvSpPr>
        <p:spPr/>
        <p:txBody>
          <a:bodyPr/>
          <a:lstStyle/>
          <a:p>
            <a:r>
              <a:rPr kumimoji="1" lang="ja-JP" altLang="en-US" dirty="0" smtClean="0"/>
              <a:t>ぜひごご一読ください</a:t>
            </a:r>
            <a:r>
              <a:rPr kumimoji="1" lang="en-US" altLang="ja-JP" dirty="0" smtClean="0"/>
              <a:t> m(_ _)m</a:t>
            </a:r>
            <a:endParaRPr kumimoji="1" lang="ja-JP" altLang="en-US" dirty="0"/>
          </a:p>
        </p:txBody>
      </p:sp>
    </p:spTree>
    <p:extLst>
      <p:ext uri="{BB962C8B-B14F-4D97-AF65-F5344CB8AC3E}">
        <p14:creationId xmlns:p14="http://schemas.microsoft.com/office/powerpoint/2010/main" val="174070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a:solidFill>
                  <a:srgbClr val="FFFFFF"/>
                </a:solidFill>
                <a:effectLst/>
                <a:latin typeface="Arial"/>
                <a:ea typeface="HGP創英角ｺﾞｼｯｸUB" pitchFamily="50" charset="-128"/>
                <a:cs typeface="Arial"/>
              </a:rPr>
              <a:t>クラウド・</a:t>
            </a:r>
            <a:r>
              <a:rPr lang="ja-JP" altLang="en-US" sz="2400" dirty="0" smtClean="0">
                <a:solidFill>
                  <a:srgbClr val="FFFFFF"/>
                </a:solidFill>
                <a:effectLst/>
                <a:latin typeface="Arial"/>
                <a:ea typeface="HGP創英角ｺﾞｼｯｸUB" pitchFamily="50" charset="-128"/>
                <a:cs typeface="Arial"/>
              </a:rPr>
              <a:t>コンピューティング</a:t>
            </a:r>
            <a:endParaRPr lang="en-US" altLang="ja-JP" sz="2400" dirty="0" smtClean="0">
              <a:solidFill>
                <a:srgbClr val="FFFFFF"/>
              </a:solidFill>
              <a:effectLst/>
              <a:latin typeface="Arial"/>
              <a:ea typeface="HGP創英角ｺﾞｼｯｸUB" pitchFamily="50" charset="-128"/>
              <a:cs typeface="Arial"/>
            </a:endParaRPr>
          </a:p>
          <a:p>
            <a:pPr algn="r"/>
            <a:r>
              <a:rPr lang="ja-JP" altLang="en-US" sz="2400" dirty="0" smtClean="0">
                <a:solidFill>
                  <a:srgbClr val="FFFFFF"/>
                </a:solidFill>
                <a:effectLst/>
                <a:latin typeface="Arial"/>
                <a:ea typeface="HGP創英角ｺﾞｼｯｸUB" pitchFamily="50" charset="-128"/>
                <a:cs typeface="Arial"/>
              </a:rPr>
              <a:t>で変わる</a:t>
            </a:r>
            <a:r>
              <a:rPr lang="en-US" altLang="ja-JP" sz="2400" dirty="0">
                <a:solidFill>
                  <a:srgbClr val="FFFFFF"/>
                </a:solidFill>
                <a:effectLst/>
                <a:latin typeface="Arial Black"/>
                <a:ea typeface="HGP創英角ｺﾞｼｯｸUB" pitchFamily="50" charset="-128"/>
                <a:cs typeface="Arial Black"/>
              </a:rPr>
              <a:t>IT</a:t>
            </a:r>
            <a:r>
              <a:rPr lang="ja-JP" altLang="en-US" sz="2400" dirty="0">
                <a:solidFill>
                  <a:srgbClr val="FFFFFF"/>
                </a:solidFill>
                <a:effectLst/>
                <a:latin typeface="Arial"/>
                <a:ea typeface="HGP創英角ｺﾞｼｯｸUB" pitchFamily="50" charset="-128"/>
                <a:cs typeface="Arial"/>
              </a:rPr>
              <a:t>の常識</a:t>
            </a:r>
            <a:endParaRPr lang="en-US" altLang="ja-JP" sz="2400" dirty="0">
              <a:solidFill>
                <a:srgbClr val="FFFFFF"/>
              </a:solidFill>
              <a:effectLst/>
              <a:latin typeface="Arial"/>
              <a:ea typeface="HGP創英角ｺﾞｼｯｸUB" pitchFamily="50" charset="-128"/>
              <a:cs typeface="Arial"/>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46038954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p:cNvSpPr/>
          <p:nvPr/>
        </p:nvSpPr>
        <p:spPr>
          <a:xfrm>
            <a:off x="457200" y="4216400"/>
            <a:ext cx="8223250" cy="1193800"/>
          </a:xfrm>
          <a:prstGeom prst="roundRect">
            <a:avLst>
              <a:gd name="adj" fmla="val 50000"/>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3600" dirty="0" smtClean="0">
                <a:solidFill>
                  <a:srgbClr val="0000FF"/>
                </a:solidFill>
                <a:latin typeface="ＭＳ Ｐゴシック"/>
                <a:ea typeface="ＭＳ Ｐゴシック"/>
                <a:cs typeface="ＭＳ Ｐゴシック"/>
              </a:rPr>
              <a:t>インターネット</a:t>
            </a:r>
            <a:endParaRPr kumimoji="1" lang="ja-JP" altLang="en-US" sz="3600" dirty="0">
              <a:solidFill>
                <a:srgbClr val="0000FF"/>
              </a:solidFill>
              <a:latin typeface="ＭＳ Ｐゴシック"/>
              <a:ea typeface="ＭＳ Ｐゴシック"/>
              <a:cs typeface="ＭＳ Ｐゴシック"/>
            </a:endParaRPr>
          </a:p>
        </p:txBody>
      </p:sp>
      <p:sp>
        <p:nvSpPr>
          <p:cNvPr id="8" name="正方形/長方形 7"/>
          <p:cNvSpPr/>
          <p:nvPr/>
        </p:nvSpPr>
        <p:spPr>
          <a:xfrm>
            <a:off x="458788" y="1276350"/>
            <a:ext cx="8223250" cy="3016250"/>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タイトル 4"/>
          <p:cNvSpPr>
            <a:spLocks noGrp="1"/>
          </p:cNvSpPr>
          <p:nvPr>
            <p:ph type="title"/>
          </p:nvPr>
        </p:nvSpPr>
        <p:spPr/>
        <p:txBody>
          <a:bodyPr/>
          <a:lstStyle/>
          <a:p>
            <a:r>
              <a:rPr kumimoji="1" lang="ja-JP" altLang="en-US" dirty="0" smtClean="0"/>
              <a:t>コレ一枚でわかるクラウドコンピューティング</a:t>
            </a:r>
            <a:endParaRPr kumimoji="1" lang="ja-JP" altLang="en-US" dirty="0"/>
          </a:p>
        </p:txBody>
      </p:sp>
      <p:sp>
        <p:nvSpPr>
          <p:cNvPr id="4" name="スライド番号プレースホルダー 3"/>
          <p:cNvSpPr>
            <a:spLocks noGrp="1"/>
          </p:cNvSpPr>
          <p:nvPr>
            <p:ph type="sldNum" sz="quarter" idx="12"/>
          </p:nvPr>
        </p:nvSpPr>
        <p:spPr/>
        <p:txBody>
          <a:bodyPr/>
          <a:lstStyle/>
          <a:p>
            <a:fld id="{8FF8CC5D-A65D-5946-99B5-645367A967AD}" type="slidenum">
              <a:rPr kumimoji="1" lang="ja-JP" altLang="en-US" smtClean="0"/>
              <a:t>6</a:t>
            </a:fld>
            <a:endParaRPr kumimoji="1" lang="ja-JP" altLang="en-US"/>
          </a:p>
        </p:txBody>
      </p:sp>
      <p:sp>
        <p:nvSpPr>
          <p:cNvPr id="6" name="正方形/長方形 5"/>
          <p:cNvSpPr/>
          <p:nvPr/>
        </p:nvSpPr>
        <p:spPr>
          <a:xfrm>
            <a:off x="672307" y="1200150"/>
            <a:ext cx="7819231" cy="2178050"/>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正方形/長方形 6"/>
          <p:cNvSpPr/>
          <p:nvPr/>
        </p:nvSpPr>
        <p:spPr>
          <a:xfrm>
            <a:off x="826296" y="1098550"/>
            <a:ext cx="7491410" cy="1098550"/>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12" name="図 11"/>
          <p:cNvPicPr>
            <a:picLocks noChangeAspect="1"/>
          </p:cNvPicPr>
          <p:nvPr/>
        </p:nvPicPr>
        <p:blipFill>
          <a:blip r:embed="rId2">
            <a:clrChange>
              <a:clrFrom>
                <a:srgbClr val="FFFFFF"/>
              </a:clrFrom>
              <a:clrTo>
                <a:srgbClr val="FFFFFF">
                  <a:alpha val="0"/>
                </a:srgbClr>
              </a:clrTo>
            </a:clrChange>
          </a:blip>
          <a:stretch>
            <a:fillRect/>
          </a:stretch>
        </p:blipFill>
        <p:spPr>
          <a:xfrm>
            <a:off x="3313111" y="5315964"/>
            <a:ext cx="896939" cy="950372"/>
          </a:xfrm>
          <a:prstGeom prst="rect">
            <a:avLst/>
          </a:prstGeom>
        </p:spPr>
      </p:pic>
      <p:pic>
        <p:nvPicPr>
          <p:cNvPr id="13" name="図 12"/>
          <p:cNvPicPr>
            <a:picLocks noChangeAspect="1"/>
          </p:cNvPicPr>
          <p:nvPr/>
        </p:nvPicPr>
        <p:blipFill>
          <a:blip r:embed="rId3">
            <a:clrChange>
              <a:clrFrom>
                <a:srgbClr val="FFFFFF"/>
              </a:clrFrom>
              <a:clrTo>
                <a:srgbClr val="FFFFFF">
                  <a:alpha val="0"/>
                </a:srgbClr>
              </a:clrTo>
            </a:clrChange>
          </a:blip>
          <a:stretch>
            <a:fillRect/>
          </a:stretch>
        </p:blipFill>
        <p:spPr>
          <a:xfrm>
            <a:off x="4965699" y="5452516"/>
            <a:ext cx="931863" cy="814308"/>
          </a:xfrm>
          <a:prstGeom prst="rect">
            <a:avLst/>
          </a:prstGeom>
        </p:spPr>
      </p:pic>
      <p:pic>
        <p:nvPicPr>
          <p:cNvPr id="14" name="図 13"/>
          <p:cNvPicPr>
            <a:picLocks noChangeAspect="1"/>
          </p:cNvPicPr>
          <p:nvPr/>
        </p:nvPicPr>
        <p:blipFill>
          <a:blip r:embed="rId4">
            <a:clrChange>
              <a:clrFrom>
                <a:srgbClr val="FFFFFF"/>
              </a:clrFrom>
              <a:clrTo>
                <a:srgbClr val="FFFFFF">
                  <a:alpha val="0"/>
                </a:srgbClr>
              </a:clrTo>
            </a:clrChange>
          </a:blip>
          <a:stretch>
            <a:fillRect/>
          </a:stretch>
        </p:blipFill>
        <p:spPr>
          <a:xfrm>
            <a:off x="6449646" y="5488437"/>
            <a:ext cx="482600" cy="778387"/>
          </a:xfrm>
          <a:prstGeom prst="rect">
            <a:avLst/>
          </a:prstGeom>
        </p:spPr>
      </p:pic>
      <p:pic>
        <p:nvPicPr>
          <p:cNvPr id="15" name="図 14" descr="accessory2_d16.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7534160" y="5520183"/>
            <a:ext cx="199341" cy="746641"/>
          </a:xfrm>
          <a:prstGeom prst="rect">
            <a:avLst/>
          </a:prstGeom>
        </p:spPr>
      </p:pic>
      <p:pic>
        <p:nvPicPr>
          <p:cNvPr id="16" name="図 15" descr="imgres.jpg"/>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85087" y="5359400"/>
            <a:ext cx="1322106" cy="907424"/>
          </a:xfrm>
          <a:prstGeom prst="rect">
            <a:avLst/>
          </a:prstGeom>
        </p:spPr>
      </p:pic>
      <p:sp>
        <p:nvSpPr>
          <p:cNvPr id="18" name="角丸四角形 17"/>
          <p:cNvSpPr/>
          <p:nvPr/>
        </p:nvSpPr>
        <p:spPr>
          <a:xfrm>
            <a:off x="1004359" y="3644900"/>
            <a:ext cx="2563284" cy="431800"/>
          </a:xfrm>
          <a:prstGeom prst="roundRect">
            <a:avLst/>
          </a:prstGeom>
          <a:noFill/>
          <a:ln>
            <a:solidFill>
              <a:srgbClr val="FFFFFF"/>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dirty="0" smtClean="0">
                <a:solidFill>
                  <a:srgbClr val="FFFFFF"/>
                </a:solidFill>
                <a:latin typeface="ＭＳ Ｐゴシック"/>
                <a:ea typeface="ＭＳ Ｐゴシック"/>
                <a:cs typeface="ＭＳ Ｐゴシック"/>
              </a:rPr>
              <a:t>インフラストラクチャー</a:t>
            </a:r>
            <a:endParaRPr kumimoji="1" lang="ja-JP" altLang="en-US" dirty="0">
              <a:solidFill>
                <a:srgbClr val="FFFFFF"/>
              </a:solidFill>
              <a:latin typeface="ＭＳ Ｐゴシック"/>
              <a:ea typeface="ＭＳ Ｐゴシック"/>
              <a:cs typeface="ＭＳ Ｐゴシック"/>
            </a:endParaRPr>
          </a:p>
        </p:txBody>
      </p:sp>
      <p:sp>
        <p:nvSpPr>
          <p:cNvPr id="19" name="角丸四角形 18"/>
          <p:cNvSpPr/>
          <p:nvPr/>
        </p:nvSpPr>
        <p:spPr>
          <a:xfrm>
            <a:off x="1004359" y="2559050"/>
            <a:ext cx="2563284" cy="431800"/>
          </a:xfrm>
          <a:prstGeom prst="roundRect">
            <a:avLst/>
          </a:prstGeom>
          <a:noFill/>
          <a:ln>
            <a:solidFill>
              <a:srgbClr val="FFFFFF"/>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dirty="0" smtClean="0">
                <a:solidFill>
                  <a:srgbClr val="FFFFFF"/>
                </a:solidFill>
                <a:latin typeface="ＭＳ Ｐゴシック"/>
                <a:ea typeface="ＭＳ Ｐゴシック"/>
                <a:cs typeface="ＭＳ Ｐゴシック"/>
              </a:rPr>
              <a:t>プラットフォーム</a:t>
            </a:r>
            <a:endParaRPr kumimoji="1" lang="ja-JP" altLang="en-US" dirty="0">
              <a:solidFill>
                <a:srgbClr val="FFFFFF"/>
              </a:solidFill>
              <a:latin typeface="ＭＳ Ｐゴシック"/>
              <a:ea typeface="ＭＳ Ｐゴシック"/>
              <a:cs typeface="ＭＳ Ｐゴシック"/>
            </a:endParaRPr>
          </a:p>
        </p:txBody>
      </p:sp>
      <p:sp>
        <p:nvSpPr>
          <p:cNvPr id="20" name="角丸四角形 19"/>
          <p:cNvSpPr/>
          <p:nvPr/>
        </p:nvSpPr>
        <p:spPr>
          <a:xfrm>
            <a:off x="1004359" y="1441450"/>
            <a:ext cx="2563284" cy="431800"/>
          </a:xfrm>
          <a:prstGeom prst="roundRect">
            <a:avLst/>
          </a:prstGeom>
          <a:noFill/>
          <a:ln>
            <a:solidFill>
              <a:srgbClr val="FFFFFF"/>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dirty="0" smtClean="0">
                <a:solidFill>
                  <a:srgbClr val="FFFFFF"/>
                </a:solidFill>
                <a:latin typeface="ＭＳ Ｐゴシック"/>
                <a:ea typeface="ＭＳ Ｐゴシック"/>
                <a:cs typeface="ＭＳ Ｐゴシック"/>
              </a:rPr>
              <a:t>アプリケーション</a:t>
            </a:r>
            <a:endParaRPr kumimoji="1" lang="ja-JP" altLang="en-US" dirty="0">
              <a:solidFill>
                <a:srgbClr val="FFFFFF"/>
              </a:solidFill>
              <a:latin typeface="ＭＳ Ｐゴシック"/>
              <a:ea typeface="ＭＳ Ｐゴシック"/>
              <a:cs typeface="ＭＳ Ｐゴシック"/>
            </a:endParaRPr>
          </a:p>
        </p:txBody>
      </p:sp>
      <p:sp>
        <p:nvSpPr>
          <p:cNvPr id="21" name="正方形/長方形 20"/>
          <p:cNvSpPr/>
          <p:nvPr/>
        </p:nvSpPr>
        <p:spPr>
          <a:xfrm>
            <a:off x="3917951" y="3543300"/>
            <a:ext cx="1360488" cy="2921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200" dirty="0" smtClean="0">
                <a:solidFill>
                  <a:srgbClr val="0000FF"/>
                </a:solidFill>
                <a:latin typeface="ＭＳ Ｐゴシック"/>
                <a:ea typeface="ＭＳ Ｐゴシック"/>
                <a:cs typeface="ＭＳ Ｐゴシック"/>
              </a:rPr>
              <a:t>計算装置</a:t>
            </a:r>
            <a:endParaRPr kumimoji="1" lang="ja-JP" altLang="en-US" sz="1200" dirty="0">
              <a:solidFill>
                <a:srgbClr val="0000FF"/>
              </a:solidFill>
              <a:latin typeface="ＭＳ Ｐゴシック"/>
              <a:ea typeface="ＭＳ Ｐゴシック"/>
              <a:cs typeface="ＭＳ Ｐゴシック"/>
            </a:endParaRPr>
          </a:p>
        </p:txBody>
      </p:sp>
      <p:sp>
        <p:nvSpPr>
          <p:cNvPr id="22" name="正方形/長方形 21"/>
          <p:cNvSpPr/>
          <p:nvPr/>
        </p:nvSpPr>
        <p:spPr>
          <a:xfrm>
            <a:off x="5329238" y="3543300"/>
            <a:ext cx="1333501" cy="2921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200" dirty="0" smtClean="0">
                <a:solidFill>
                  <a:srgbClr val="0000FF"/>
                </a:solidFill>
                <a:latin typeface="ＭＳ Ｐゴシック"/>
                <a:ea typeface="ＭＳ Ｐゴシック"/>
                <a:cs typeface="ＭＳ Ｐゴシック"/>
              </a:rPr>
              <a:t>記憶装置</a:t>
            </a:r>
            <a:endParaRPr kumimoji="1" lang="ja-JP" altLang="en-US" sz="1200" dirty="0">
              <a:solidFill>
                <a:srgbClr val="0000FF"/>
              </a:solidFill>
              <a:latin typeface="ＭＳ Ｐゴシック"/>
              <a:ea typeface="ＭＳ Ｐゴシック"/>
              <a:cs typeface="ＭＳ Ｐゴシック"/>
            </a:endParaRPr>
          </a:p>
        </p:txBody>
      </p:sp>
      <p:sp>
        <p:nvSpPr>
          <p:cNvPr id="23" name="正方形/長方形 22"/>
          <p:cNvSpPr/>
          <p:nvPr/>
        </p:nvSpPr>
        <p:spPr>
          <a:xfrm>
            <a:off x="6705600" y="3543300"/>
            <a:ext cx="1284288" cy="2921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200" dirty="0" smtClean="0">
                <a:solidFill>
                  <a:srgbClr val="0000FF"/>
                </a:solidFill>
                <a:latin typeface="ＭＳ Ｐゴシック"/>
                <a:ea typeface="ＭＳ Ｐゴシック"/>
                <a:cs typeface="ＭＳ Ｐゴシック"/>
              </a:rPr>
              <a:t>ネットワーク</a:t>
            </a:r>
            <a:endParaRPr kumimoji="1" lang="ja-JP" altLang="en-US" sz="1200" dirty="0">
              <a:solidFill>
                <a:srgbClr val="0000FF"/>
              </a:solidFill>
              <a:latin typeface="ＭＳ Ｐゴシック"/>
              <a:ea typeface="ＭＳ Ｐゴシック"/>
              <a:cs typeface="ＭＳ Ｐゴシック"/>
            </a:endParaRPr>
          </a:p>
        </p:txBody>
      </p:sp>
      <p:sp>
        <p:nvSpPr>
          <p:cNvPr id="24" name="正方形/長方形 23"/>
          <p:cNvSpPr/>
          <p:nvPr/>
        </p:nvSpPr>
        <p:spPr>
          <a:xfrm>
            <a:off x="3917951" y="2514600"/>
            <a:ext cx="756449" cy="5334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000" dirty="0" smtClean="0">
                <a:solidFill>
                  <a:srgbClr val="3366FF"/>
                </a:solidFill>
                <a:latin typeface="ＭＳ Ｐゴシック"/>
                <a:ea typeface="ＭＳ Ｐゴシック"/>
                <a:cs typeface="ＭＳ Ｐゴシック"/>
              </a:rPr>
              <a:t>データ</a:t>
            </a:r>
          </a:p>
          <a:p>
            <a:pPr algn="ctr"/>
            <a:r>
              <a:rPr kumimoji="1" lang="ja-JP" altLang="en-US" sz="1000" dirty="0" smtClean="0">
                <a:solidFill>
                  <a:srgbClr val="3366FF"/>
                </a:solidFill>
                <a:latin typeface="ＭＳ Ｐゴシック"/>
                <a:ea typeface="ＭＳ Ｐゴシック"/>
                <a:cs typeface="ＭＳ Ｐゴシック"/>
              </a:rPr>
              <a:t>ベース</a:t>
            </a:r>
            <a:endParaRPr kumimoji="1" lang="ja-JP" altLang="en-US" sz="1000" dirty="0">
              <a:solidFill>
                <a:srgbClr val="3366FF"/>
              </a:solidFill>
              <a:latin typeface="ＭＳ Ｐゴシック"/>
              <a:ea typeface="ＭＳ Ｐゴシック"/>
              <a:cs typeface="ＭＳ Ｐゴシック"/>
            </a:endParaRPr>
          </a:p>
        </p:txBody>
      </p:sp>
      <p:sp>
        <p:nvSpPr>
          <p:cNvPr id="25" name="正方形/長方形 24"/>
          <p:cNvSpPr/>
          <p:nvPr/>
        </p:nvSpPr>
        <p:spPr>
          <a:xfrm>
            <a:off x="4742657" y="2514600"/>
            <a:ext cx="756449" cy="5334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000" dirty="0" smtClean="0">
                <a:solidFill>
                  <a:srgbClr val="3366FF"/>
                </a:solidFill>
                <a:latin typeface="ＭＳ Ｐゴシック"/>
                <a:ea typeface="ＭＳ Ｐゴシック"/>
                <a:cs typeface="ＭＳ Ｐゴシック"/>
              </a:rPr>
              <a:t>運用管理</a:t>
            </a:r>
            <a:endParaRPr kumimoji="1" lang="ja-JP" altLang="en-US" sz="1000" dirty="0">
              <a:solidFill>
                <a:srgbClr val="3366FF"/>
              </a:solidFill>
              <a:latin typeface="ＭＳ Ｐゴシック"/>
              <a:ea typeface="ＭＳ Ｐゴシック"/>
              <a:cs typeface="ＭＳ Ｐゴシック"/>
            </a:endParaRPr>
          </a:p>
        </p:txBody>
      </p:sp>
      <p:sp>
        <p:nvSpPr>
          <p:cNvPr id="26" name="正方形/長方形 25"/>
          <p:cNvSpPr/>
          <p:nvPr/>
        </p:nvSpPr>
        <p:spPr>
          <a:xfrm>
            <a:off x="5584031" y="2514600"/>
            <a:ext cx="756449" cy="5334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000" dirty="0" smtClean="0">
                <a:solidFill>
                  <a:srgbClr val="3366FF"/>
                </a:solidFill>
                <a:latin typeface="ＭＳ Ｐゴシック"/>
                <a:ea typeface="ＭＳ Ｐゴシック"/>
                <a:cs typeface="ＭＳ Ｐゴシック"/>
              </a:rPr>
              <a:t>プログラム</a:t>
            </a:r>
          </a:p>
          <a:p>
            <a:pPr algn="ctr"/>
            <a:r>
              <a:rPr kumimoji="1" lang="ja-JP" altLang="en-US" sz="1000" dirty="0" smtClean="0">
                <a:solidFill>
                  <a:srgbClr val="3366FF"/>
                </a:solidFill>
                <a:latin typeface="ＭＳ Ｐゴシック"/>
                <a:ea typeface="ＭＳ Ｐゴシック"/>
                <a:cs typeface="ＭＳ Ｐゴシック"/>
              </a:rPr>
              <a:t>実行環境</a:t>
            </a:r>
            <a:endParaRPr kumimoji="1" lang="ja-JP" altLang="en-US" sz="1000" dirty="0">
              <a:solidFill>
                <a:srgbClr val="3366FF"/>
              </a:solidFill>
              <a:latin typeface="ＭＳ Ｐゴシック"/>
              <a:ea typeface="ＭＳ Ｐゴシック"/>
              <a:cs typeface="ＭＳ Ｐゴシック"/>
            </a:endParaRPr>
          </a:p>
        </p:txBody>
      </p:sp>
      <p:sp>
        <p:nvSpPr>
          <p:cNvPr id="27" name="正方形/長方形 26"/>
          <p:cNvSpPr/>
          <p:nvPr/>
        </p:nvSpPr>
        <p:spPr>
          <a:xfrm>
            <a:off x="6407543" y="2514600"/>
            <a:ext cx="756449" cy="5334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000" dirty="0" smtClean="0">
                <a:solidFill>
                  <a:srgbClr val="3366FF"/>
                </a:solidFill>
                <a:latin typeface="ＭＳ Ｐゴシック"/>
                <a:ea typeface="ＭＳ Ｐゴシック"/>
                <a:cs typeface="ＭＳ Ｐゴシック"/>
              </a:rPr>
              <a:t>プログラム</a:t>
            </a:r>
          </a:p>
          <a:p>
            <a:pPr algn="ctr"/>
            <a:r>
              <a:rPr lang="ja-JP" altLang="en-US" sz="1000" dirty="0" smtClean="0">
                <a:solidFill>
                  <a:srgbClr val="3366FF"/>
                </a:solidFill>
                <a:latin typeface="ＭＳ Ｐゴシック"/>
                <a:ea typeface="ＭＳ Ｐゴシック"/>
                <a:cs typeface="ＭＳ Ｐゴシック"/>
              </a:rPr>
              <a:t>開発環境</a:t>
            </a:r>
            <a:endParaRPr kumimoji="1" lang="ja-JP" altLang="en-US" sz="1000" dirty="0">
              <a:solidFill>
                <a:srgbClr val="3366FF"/>
              </a:solidFill>
              <a:latin typeface="ＭＳ Ｐゴシック"/>
              <a:ea typeface="ＭＳ Ｐゴシック"/>
              <a:cs typeface="ＭＳ Ｐゴシック"/>
            </a:endParaRPr>
          </a:p>
        </p:txBody>
      </p:sp>
      <p:sp>
        <p:nvSpPr>
          <p:cNvPr id="28" name="正方形/長方形 27"/>
          <p:cNvSpPr/>
          <p:nvPr/>
        </p:nvSpPr>
        <p:spPr>
          <a:xfrm>
            <a:off x="7233439" y="2514600"/>
            <a:ext cx="756449" cy="5334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000" dirty="0" smtClean="0">
                <a:solidFill>
                  <a:srgbClr val="3366FF"/>
                </a:solidFill>
                <a:latin typeface="ＭＳ Ｐゴシック"/>
                <a:ea typeface="ＭＳ Ｐゴシック"/>
                <a:cs typeface="ＭＳ Ｐゴシック"/>
              </a:rPr>
              <a:t>認証管理</a:t>
            </a:r>
            <a:endParaRPr kumimoji="1" lang="ja-JP" altLang="en-US" sz="1000" dirty="0">
              <a:solidFill>
                <a:srgbClr val="3366FF"/>
              </a:solidFill>
              <a:latin typeface="ＭＳ Ｐゴシック"/>
              <a:ea typeface="ＭＳ Ｐゴシック"/>
              <a:cs typeface="ＭＳ Ｐゴシック"/>
            </a:endParaRPr>
          </a:p>
        </p:txBody>
      </p:sp>
      <p:sp>
        <p:nvSpPr>
          <p:cNvPr id="29" name="正方形/長方形 28"/>
          <p:cNvSpPr/>
          <p:nvPr/>
        </p:nvSpPr>
        <p:spPr>
          <a:xfrm>
            <a:off x="3916757" y="1397000"/>
            <a:ext cx="589762" cy="5334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900" dirty="0" smtClean="0">
                <a:solidFill>
                  <a:srgbClr val="33ACBD"/>
                </a:solidFill>
                <a:latin typeface="ＭＳ Ｐゴシック"/>
                <a:ea typeface="ＭＳ Ｐゴシック"/>
                <a:cs typeface="ＭＳ Ｐゴシック"/>
              </a:rPr>
              <a:t>電子</a:t>
            </a:r>
          </a:p>
          <a:p>
            <a:pPr algn="ctr"/>
            <a:r>
              <a:rPr kumimoji="1" lang="ja-JP" altLang="en-US" sz="900" dirty="0" smtClean="0">
                <a:solidFill>
                  <a:srgbClr val="33ACBD"/>
                </a:solidFill>
                <a:latin typeface="ＭＳ Ｐゴシック"/>
                <a:ea typeface="ＭＳ Ｐゴシック"/>
                <a:cs typeface="ＭＳ Ｐゴシック"/>
              </a:rPr>
              <a:t>メール</a:t>
            </a:r>
            <a:endParaRPr kumimoji="1" lang="ja-JP" altLang="en-US" sz="900" dirty="0">
              <a:solidFill>
                <a:srgbClr val="33ACBD"/>
              </a:solidFill>
              <a:latin typeface="ＭＳ Ｐゴシック"/>
              <a:ea typeface="ＭＳ Ｐゴシック"/>
              <a:cs typeface="ＭＳ Ｐゴシック"/>
            </a:endParaRPr>
          </a:p>
        </p:txBody>
      </p:sp>
      <p:sp>
        <p:nvSpPr>
          <p:cNvPr id="30" name="正方形/長方形 29"/>
          <p:cNvSpPr/>
          <p:nvPr/>
        </p:nvSpPr>
        <p:spPr>
          <a:xfrm>
            <a:off x="4546601" y="1397000"/>
            <a:ext cx="648499" cy="5334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800" dirty="0" smtClean="0">
                <a:solidFill>
                  <a:srgbClr val="33ACBD"/>
                </a:solidFill>
                <a:latin typeface="ＭＳ Ｐゴシック"/>
                <a:ea typeface="ＭＳ Ｐゴシック"/>
                <a:cs typeface="ＭＳ Ｐゴシック"/>
              </a:rPr>
              <a:t>ソーシャル</a:t>
            </a:r>
          </a:p>
          <a:p>
            <a:pPr algn="ctr"/>
            <a:r>
              <a:rPr lang="ja-JP" altLang="en-US" sz="800" dirty="0" smtClean="0">
                <a:solidFill>
                  <a:srgbClr val="33ACBD"/>
                </a:solidFill>
                <a:latin typeface="ＭＳ Ｐゴシック"/>
                <a:ea typeface="ＭＳ Ｐゴシック"/>
                <a:cs typeface="ＭＳ Ｐゴシック"/>
              </a:rPr>
              <a:t>メディア</a:t>
            </a:r>
            <a:endParaRPr kumimoji="1" lang="ja-JP" altLang="en-US" sz="800" dirty="0">
              <a:solidFill>
                <a:srgbClr val="33ACBD"/>
              </a:solidFill>
              <a:latin typeface="ＭＳ Ｐゴシック"/>
              <a:ea typeface="ＭＳ Ｐゴシック"/>
              <a:cs typeface="ＭＳ Ｐゴシック"/>
            </a:endParaRPr>
          </a:p>
        </p:txBody>
      </p:sp>
      <p:sp>
        <p:nvSpPr>
          <p:cNvPr id="31" name="正方形/長方形 30"/>
          <p:cNvSpPr/>
          <p:nvPr/>
        </p:nvSpPr>
        <p:spPr>
          <a:xfrm>
            <a:off x="5234781" y="1397000"/>
            <a:ext cx="648499" cy="5334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900" dirty="0" smtClean="0">
                <a:solidFill>
                  <a:srgbClr val="33ACBD"/>
                </a:solidFill>
                <a:latin typeface="ＭＳ Ｐゴシック"/>
                <a:ea typeface="ＭＳ Ｐゴシック"/>
                <a:cs typeface="ＭＳ Ｐゴシック"/>
              </a:rPr>
              <a:t>新聞</a:t>
            </a:r>
          </a:p>
          <a:p>
            <a:pPr algn="ctr"/>
            <a:r>
              <a:rPr lang="ja-JP" altLang="en-US" sz="900" dirty="0" smtClean="0">
                <a:solidFill>
                  <a:srgbClr val="33ACBD"/>
                </a:solidFill>
                <a:latin typeface="ＭＳ Ｐゴシック"/>
                <a:ea typeface="ＭＳ Ｐゴシック"/>
                <a:cs typeface="ＭＳ Ｐゴシック"/>
              </a:rPr>
              <a:t>ニュース</a:t>
            </a:r>
            <a:endParaRPr kumimoji="1" lang="ja-JP" altLang="en-US" sz="900" dirty="0">
              <a:solidFill>
                <a:srgbClr val="33ACBD"/>
              </a:solidFill>
              <a:latin typeface="ＭＳ Ｐゴシック"/>
              <a:ea typeface="ＭＳ Ｐゴシック"/>
              <a:cs typeface="ＭＳ Ｐゴシック"/>
            </a:endParaRPr>
          </a:p>
        </p:txBody>
      </p:sp>
      <p:sp>
        <p:nvSpPr>
          <p:cNvPr id="32" name="正方形/長方形 31"/>
          <p:cNvSpPr/>
          <p:nvPr/>
        </p:nvSpPr>
        <p:spPr>
          <a:xfrm>
            <a:off x="5924550" y="1397000"/>
            <a:ext cx="711201" cy="5334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800" dirty="0" smtClean="0">
                <a:solidFill>
                  <a:srgbClr val="33ACBD"/>
                </a:solidFill>
                <a:latin typeface="ＭＳ Ｐゴシック"/>
                <a:ea typeface="ＭＳ Ｐゴシック"/>
                <a:cs typeface="ＭＳ Ｐゴシック"/>
              </a:rPr>
              <a:t>ショッピング</a:t>
            </a:r>
            <a:endParaRPr kumimoji="1" lang="ja-JP" altLang="en-US" sz="800" dirty="0">
              <a:solidFill>
                <a:srgbClr val="33ACBD"/>
              </a:solidFill>
              <a:latin typeface="ＭＳ Ｐゴシック"/>
              <a:ea typeface="ＭＳ Ｐゴシック"/>
              <a:cs typeface="ＭＳ Ｐゴシック"/>
            </a:endParaRPr>
          </a:p>
        </p:txBody>
      </p:sp>
      <p:sp>
        <p:nvSpPr>
          <p:cNvPr id="33" name="正方形/長方形 32"/>
          <p:cNvSpPr/>
          <p:nvPr/>
        </p:nvSpPr>
        <p:spPr>
          <a:xfrm>
            <a:off x="6675439" y="1397000"/>
            <a:ext cx="634999" cy="5334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900" dirty="0" smtClean="0">
                <a:solidFill>
                  <a:srgbClr val="33ACBD"/>
                </a:solidFill>
                <a:latin typeface="ＭＳ Ｐゴシック"/>
                <a:ea typeface="ＭＳ Ｐゴシック"/>
                <a:cs typeface="ＭＳ Ｐゴシック"/>
              </a:rPr>
              <a:t>金融取引</a:t>
            </a:r>
            <a:endParaRPr kumimoji="1" lang="ja-JP" altLang="en-US" sz="900" dirty="0">
              <a:solidFill>
                <a:srgbClr val="33ACBD"/>
              </a:solidFill>
              <a:latin typeface="ＭＳ Ｐゴシック"/>
              <a:ea typeface="ＭＳ Ｐゴシック"/>
              <a:cs typeface="ＭＳ Ｐゴシック"/>
            </a:endParaRPr>
          </a:p>
        </p:txBody>
      </p:sp>
      <p:sp>
        <p:nvSpPr>
          <p:cNvPr id="34" name="正方形/長方形 33"/>
          <p:cNvSpPr/>
          <p:nvPr/>
        </p:nvSpPr>
        <p:spPr>
          <a:xfrm>
            <a:off x="7341389" y="1397000"/>
            <a:ext cx="648499" cy="5334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900" dirty="0" smtClean="0">
                <a:solidFill>
                  <a:srgbClr val="33ACBD"/>
                </a:solidFill>
                <a:latin typeface="ＭＳ Ｐゴシック"/>
                <a:ea typeface="ＭＳ Ｐゴシック"/>
                <a:cs typeface="ＭＳ Ｐゴシック"/>
              </a:rPr>
              <a:t>財務</a:t>
            </a:r>
          </a:p>
          <a:p>
            <a:pPr algn="ctr"/>
            <a:r>
              <a:rPr kumimoji="1" lang="ja-JP" altLang="en-US" sz="900" dirty="0" smtClean="0">
                <a:solidFill>
                  <a:srgbClr val="33ACBD"/>
                </a:solidFill>
                <a:latin typeface="ＭＳ Ｐゴシック"/>
                <a:ea typeface="ＭＳ Ｐゴシック"/>
                <a:cs typeface="ＭＳ Ｐゴシック"/>
              </a:rPr>
              <a:t>会計</a:t>
            </a:r>
            <a:endParaRPr kumimoji="1" lang="ja-JP" altLang="en-US" sz="900" dirty="0">
              <a:solidFill>
                <a:srgbClr val="33ACBD"/>
              </a:solidFill>
              <a:latin typeface="ＭＳ Ｐゴシック"/>
              <a:ea typeface="ＭＳ Ｐゴシック"/>
              <a:cs typeface="ＭＳ Ｐゴシック"/>
            </a:endParaRPr>
          </a:p>
        </p:txBody>
      </p:sp>
      <p:sp>
        <p:nvSpPr>
          <p:cNvPr id="35" name="正方形/長方形 34"/>
          <p:cNvSpPr/>
          <p:nvPr/>
        </p:nvSpPr>
        <p:spPr>
          <a:xfrm>
            <a:off x="3916756" y="3873500"/>
            <a:ext cx="4073131" cy="2921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200" dirty="0" smtClean="0">
                <a:solidFill>
                  <a:srgbClr val="0000FF"/>
                </a:solidFill>
                <a:latin typeface="ＭＳ Ｐゴシック"/>
                <a:ea typeface="ＭＳ Ｐゴシック"/>
                <a:cs typeface="ＭＳ Ｐゴシック"/>
              </a:rPr>
              <a:t>施設や設備</a:t>
            </a:r>
            <a:endParaRPr kumimoji="1" lang="ja-JP" altLang="en-US" sz="1200" dirty="0">
              <a:solidFill>
                <a:srgbClr val="0000FF"/>
              </a:solidFill>
              <a:latin typeface="ＭＳ Ｐゴシック"/>
              <a:ea typeface="ＭＳ Ｐゴシック"/>
              <a:cs typeface="ＭＳ Ｐゴシック"/>
            </a:endParaRPr>
          </a:p>
        </p:txBody>
      </p:sp>
    </p:spTree>
    <p:extLst>
      <p:ext uri="{BB962C8B-B14F-4D97-AF65-F5344CB8AC3E}">
        <p14:creationId xmlns:p14="http://schemas.microsoft.com/office/powerpoint/2010/main" val="273122161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正方形/長方形 133"/>
          <p:cNvSpPr/>
          <p:nvPr/>
        </p:nvSpPr>
        <p:spPr>
          <a:xfrm>
            <a:off x="722631" y="876150"/>
            <a:ext cx="2089150" cy="5452767"/>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 name="二等辺三角形 22"/>
          <p:cNvSpPr/>
          <p:nvPr/>
        </p:nvSpPr>
        <p:spPr>
          <a:xfrm flipV="1">
            <a:off x="1295400" y="1737776"/>
            <a:ext cx="381000" cy="135469"/>
          </a:xfrm>
          <a:prstGeom prst="triangle">
            <a:avLst/>
          </a:prstGeom>
          <a:noFill/>
          <a:ln>
            <a:solidFill>
              <a:schemeClr val="bg1">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 name="正方形/長方形 25"/>
          <p:cNvSpPr/>
          <p:nvPr/>
        </p:nvSpPr>
        <p:spPr>
          <a:xfrm>
            <a:off x="1440181" y="1681904"/>
            <a:ext cx="90169" cy="527896"/>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lang="ja-JP" altLang="en-US" dirty="0">
                <a:solidFill>
                  <a:schemeClr val="tx1">
                    <a:lumMod val="50000"/>
                    <a:lumOff val="50000"/>
                  </a:schemeClr>
                </a:solidFill>
              </a:rPr>
              <a:t>「自家発電モデル」から「発電所モデル」へ</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7</a:t>
            </a:fld>
            <a:endParaRPr kumimoji="1" lang="ja-JP" altLang="en-US"/>
          </a:p>
        </p:txBody>
      </p:sp>
      <p:sp>
        <p:nvSpPr>
          <p:cNvPr id="20" name="直角三角形 19"/>
          <p:cNvSpPr/>
          <p:nvPr/>
        </p:nvSpPr>
        <p:spPr>
          <a:xfrm>
            <a:off x="1244600" y="1873249"/>
            <a:ext cx="488950" cy="336551"/>
          </a:xfrm>
          <a:prstGeom prst="rtTriangle">
            <a:avLst/>
          </a:prstGeom>
          <a:solidFill>
            <a:srgbClr val="595959"/>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 name="片側の 2 つの角を切り取った四角形 20"/>
          <p:cNvSpPr/>
          <p:nvPr/>
        </p:nvSpPr>
        <p:spPr>
          <a:xfrm>
            <a:off x="1746250" y="1435100"/>
            <a:ext cx="387350" cy="674359"/>
          </a:xfrm>
          <a:prstGeom prst="snip2Same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 name="正方形/長方形 18"/>
          <p:cNvSpPr/>
          <p:nvPr/>
        </p:nvSpPr>
        <p:spPr>
          <a:xfrm>
            <a:off x="1244600" y="2032407"/>
            <a:ext cx="933450" cy="262484"/>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6" name="正方形/長方形 95"/>
          <p:cNvSpPr/>
          <p:nvPr/>
        </p:nvSpPr>
        <p:spPr>
          <a:xfrm>
            <a:off x="1746250" y="1692491"/>
            <a:ext cx="273050" cy="186267"/>
          </a:xfrm>
          <a:prstGeom prst="rect">
            <a:avLst/>
          </a:prstGeom>
          <a:solidFill>
            <a:schemeClr val="bg1">
              <a:lumMod val="8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7" name="正方形/長方形 96"/>
          <p:cNvSpPr/>
          <p:nvPr/>
        </p:nvSpPr>
        <p:spPr>
          <a:xfrm>
            <a:off x="1746250" y="1508760"/>
            <a:ext cx="387350" cy="45719"/>
          </a:xfrm>
          <a:prstGeom prst="rect">
            <a:avLst/>
          </a:prstGeom>
          <a:solidFill>
            <a:schemeClr val="bg1">
              <a:lumMod val="8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113" name="図形グループ 112"/>
          <p:cNvGrpSpPr/>
          <p:nvPr/>
        </p:nvGrpSpPr>
        <p:grpSpPr>
          <a:xfrm>
            <a:off x="1014147" y="4754752"/>
            <a:ext cx="1552502" cy="596988"/>
            <a:chOff x="946150" y="4404782"/>
            <a:chExt cx="1885950" cy="569809"/>
          </a:xfrm>
        </p:grpSpPr>
        <p:sp>
          <p:nvSpPr>
            <p:cNvPr id="101" name="正方形/長方形 100"/>
            <p:cNvSpPr/>
            <p:nvPr/>
          </p:nvSpPr>
          <p:spPr>
            <a:xfrm>
              <a:off x="2298491" y="4557592"/>
              <a:ext cx="135465" cy="338258"/>
            </a:xfrm>
            <a:prstGeom prst="rect">
              <a:avLst/>
            </a:prstGeom>
            <a:solidFill>
              <a:schemeClr val="tx1">
                <a:lumMod val="85000"/>
                <a:lumOff val="1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0" name="フローチャート: 論理積ゲート 99"/>
            <p:cNvSpPr/>
            <p:nvPr/>
          </p:nvSpPr>
          <p:spPr>
            <a:xfrm>
              <a:off x="2508250" y="4557591"/>
              <a:ext cx="323850" cy="258231"/>
            </a:xfrm>
            <a:prstGeom prst="flowChartDelay">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8" name="正方形/長方形 97"/>
            <p:cNvSpPr/>
            <p:nvPr/>
          </p:nvSpPr>
          <p:spPr>
            <a:xfrm>
              <a:off x="1980991" y="4404782"/>
              <a:ext cx="135465" cy="491067"/>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9" name="正方形/長方形 98"/>
            <p:cNvSpPr/>
            <p:nvPr/>
          </p:nvSpPr>
          <p:spPr>
            <a:xfrm>
              <a:off x="1895475" y="4686707"/>
              <a:ext cx="933450" cy="262484"/>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5" name="正方形/長方形 104"/>
            <p:cNvSpPr/>
            <p:nvPr/>
          </p:nvSpPr>
          <p:spPr>
            <a:xfrm>
              <a:off x="1815891" y="4557592"/>
              <a:ext cx="135465" cy="338258"/>
            </a:xfrm>
            <a:prstGeom prst="rect">
              <a:avLst/>
            </a:prstGeom>
            <a:solidFill>
              <a:schemeClr val="tx1">
                <a:lumMod val="85000"/>
                <a:lumOff val="1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6" name="フローチャート: 論理積ゲート 105"/>
            <p:cNvSpPr/>
            <p:nvPr/>
          </p:nvSpPr>
          <p:spPr>
            <a:xfrm>
              <a:off x="2025650" y="4557591"/>
              <a:ext cx="323850" cy="258231"/>
            </a:xfrm>
            <a:prstGeom prst="flowChartDelay">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7" name="正方形/長方形 106"/>
            <p:cNvSpPr/>
            <p:nvPr/>
          </p:nvSpPr>
          <p:spPr>
            <a:xfrm>
              <a:off x="1498391" y="4404782"/>
              <a:ext cx="135465" cy="491067"/>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8" name="正方形/長方形 107"/>
            <p:cNvSpPr/>
            <p:nvPr/>
          </p:nvSpPr>
          <p:spPr>
            <a:xfrm>
              <a:off x="1412875" y="4686707"/>
              <a:ext cx="933450" cy="262484"/>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9" name="正方形/長方形 108"/>
            <p:cNvSpPr/>
            <p:nvPr/>
          </p:nvSpPr>
          <p:spPr>
            <a:xfrm>
              <a:off x="1349166" y="4582992"/>
              <a:ext cx="135465" cy="338258"/>
            </a:xfrm>
            <a:prstGeom prst="rect">
              <a:avLst/>
            </a:prstGeom>
            <a:solidFill>
              <a:schemeClr val="tx1">
                <a:lumMod val="85000"/>
                <a:lumOff val="1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0" name="フローチャート: 論理積ゲート 109"/>
            <p:cNvSpPr/>
            <p:nvPr/>
          </p:nvSpPr>
          <p:spPr>
            <a:xfrm>
              <a:off x="1558925" y="4582991"/>
              <a:ext cx="323850" cy="258231"/>
            </a:xfrm>
            <a:prstGeom prst="flowChartDelay">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1" name="正方形/長方形 110"/>
            <p:cNvSpPr/>
            <p:nvPr/>
          </p:nvSpPr>
          <p:spPr>
            <a:xfrm>
              <a:off x="1031666" y="4430182"/>
              <a:ext cx="135465" cy="491067"/>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2" name="正方形/長方形 111"/>
            <p:cNvSpPr/>
            <p:nvPr/>
          </p:nvSpPr>
          <p:spPr>
            <a:xfrm>
              <a:off x="946150" y="4712107"/>
              <a:ext cx="933450" cy="262484"/>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137" name="テキスト ボックス 136"/>
          <p:cNvSpPr txBox="1"/>
          <p:nvPr/>
        </p:nvSpPr>
        <p:spPr>
          <a:xfrm>
            <a:off x="784693" y="959686"/>
            <a:ext cx="1915909" cy="369332"/>
          </a:xfrm>
          <a:prstGeom prst="rect">
            <a:avLst/>
          </a:prstGeom>
          <a:noFill/>
        </p:spPr>
        <p:txBody>
          <a:bodyPr wrap="none" rtlCol="0">
            <a:spAutoFit/>
          </a:bodyPr>
          <a:lstStyle/>
          <a:p>
            <a:pPr algn="ctr"/>
            <a:r>
              <a:rPr kumimoji="1" lang="ja-JP" altLang="en-US" dirty="0" smtClean="0"/>
              <a:t>工場内・発電設備</a:t>
            </a:r>
            <a:endParaRPr kumimoji="1" lang="ja-JP" altLang="en-US" dirty="0"/>
          </a:p>
        </p:txBody>
      </p:sp>
      <p:sp>
        <p:nvSpPr>
          <p:cNvPr id="197" name="テキスト ボックス 196"/>
          <p:cNvSpPr txBox="1"/>
          <p:nvPr/>
        </p:nvSpPr>
        <p:spPr>
          <a:xfrm>
            <a:off x="716281" y="5821107"/>
            <a:ext cx="2094605" cy="400110"/>
          </a:xfrm>
          <a:prstGeom prst="rect">
            <a:avLst/>
          </a:prstGeom>
          <a:noFill/>
        </p:spPr>
        <p:txBody>
          <a:bodyPr wrap="square" rtlCol="0">
            <a:spAutoFit/>
          </a:bodyPr>
          <a:lstStyle/>
          <a:p>
            <a:pPr marL="171450" indent="-171450">
              <a:buFont typeface="Wingdings" charset="2"/>
              <a:buChar char="v"/>
            </a:pPr>
            <a:r>
              <a:rPr lang="ja-JP" altLang="en-US" sz="1000" dirty="0" smtClean="0">
                <a:effectLst/>
              </a:rPr>
              <a:t>設備</a:t>
            </a:r>
            <a:r>
              <a:rPr lang="ja-JP" altLang="en-US" sz="1000" dirty="0">
                <a:effectLst/>
              </a:rPr>
              <a:t>の</a:t>
            </a:r>
            <a:r>
              <a:rPr lang="ja-JP" altLang="en-US" sz="1000" dirty="0" smtClean="0">
                <a:effectLst/>
              </a:rPr>
              <a:t>運用・管理・保守は自前</a:t>
            </a:r>
          </a:p>
          <a:p>
            <a:pPr marL="171450" indent="-171450">
              <a:buFont typeface="Wingdings" charset="2"/>
              <a:buChar char="v"/>
            </a:pPr>
            <a:r>
              <a:rPr kumimoji="1" lang="ja-JP" altLang="en-US" sz="1000" dirty="0" smtClean="0">
                <a:effectLst/>
              </a:rPr>
              <a:t>需要変動に柔軟性なし</a:t>
            </a:r>
            <a:endParaRPr kumimoji="1" lang="ja-JP" altLang="en-US" sz="1000" dirty="0">
              <a:effectLst/>
            </a:endParaRPr>
          </a:p>
        </p:txBody>
      </p:sp>
      <p:sp>
        <p:nvSpPr>
          <p:cNvPr id="198" name="正方形/長方形 197"/>
          <p:cNvSpPr/>
          <p:nvPr/>
        </p:nvSpPr>
        <p:spPr>
          <a:xfrm>
            <a:off x="698626" y="2332760"/>
            <a:ext cx="2118610" cy="461665"/>
          </a:xfrm>
          <a:prstGeom prst="rect">
            <a:avLst/>
          </a:prstGeom>
        </p:spPr>
        <p:txBody>
          <a:bodyPr wrap="square">
            <a:spAutoFit/>
          </a:bodyPr>
          <a:lstStyle/>
          <a:p>
            <a:pPr lvl="0" algn="ctr"/>
            <a:r>
              <a:rPr lang="ja-JP" altLang="en-US" sz="1200" dirty="0">
                <a:solidFill>
                  <a:prstClr val="black"/>
                </a:solidFill>
              </a:rPr>
              <a:t>電力供給が</a:t>
            </a:r>
            <a:r>
              <a:rPr lang="ja-JP" altLang="en-US" sz="1200" dirty="0" smtClean="0">
                <a:solidFill>
                  <a:prstClr val="black"/>
                </a:solidFill>
              </a:rPr>
              <a:t>不安定</a:t>
            </a:r>
          </a:p>
          <a:p>
            <a:pPr lvl="0" algn="ctr"/>
            <a:r>
              <a:rPr lang="ja-JP" altLang="en-US" sz="1200" dirty="0" smtClean="0">
                <a:solidFill>
                  <a:prstClr val="black"/>
                </a:solidFill>
              </a:rPr>
              <a:t>自前</a:t>
            </a:r>
            <a:r>
              <a:rPr lang="ja-JP" altLang="en-US" sz="1200" dirty="0">
                <a:solidFill>
                  <a:prstClr val="black"/>
                </a:solidFill>
              </a:rPr>
              <a:t>で発電設備を所有</a:t>
            </a:r>
            <a:endParaRPr lang="en-US" altLang="ja-JP" sz="1200" dirty="0">
              <a:solidFill>
                <a:prstClr val="black"/>
              </a:solidFill>
            </a:endParaRPr>
          </a:p>
        </p:txBody>
      </p:sp>
      <p:sp>
        <p:nvSpPr>
          <p:cNvPr id="203" name="テキスト ボックス 202"/>
          <p:cNvSpPr txBox="1"/>
          <p:nvPr/>
        </p:nvSpPr>
        <p:spPr>
          <a:xfrm>
            <a:off x="1019128" y="5338051"/>
            <a:ext cx="1454244" cy="369332"/>
          </a:xfrm>
          <a:prstGeom prst="rect">
            <a:avLst/>
          </a:prstGeom>
          <a:noFill/>
        </p:spPr>
        <p:txBody>
          <a:bodyPr wrap="none" rtlCol="0">
            <a:spAutoFit/>
          </a:bodyPr>
          <a:lstStyle/>
          <a:p>
            <a:r>
              <a:rPr kumimoji="1" lang="ja-JP" altLang="en-US" dirty="0" smtClean="0"/>
              <a:t>工場内・設備</a:t>
            </a:r>
            <a:endParaRPr kumimoji="1" lang="ja-JP" altLang="en-US" dirty="0"/>
          </a:p>
        </p:txBody>
      </p:sp>
      <p:sp>
        <p:nvSpPr>
          <p:cNvPr id="206" name="下矢印 205"/>
          <p:cNvSpPr/>
          <p:nvPr/>
        </p:nvSpPr>
        <p:spPr>
          <a:xfrm>
            <a:off x="1468748" y="2868503"/>
            <a:ext cx="508789" cy="1552742"/>
          </a:xfrm>
          <a:prstGeom prst="down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r>
              <a:rPr kumimoji="1" lang="ja-JP" altLang="en-US" sz="1200" dirty="0" smtClean="0">
                <a:solidFill>
                  <a:srgbClr val="FFFFFF"/>
                </a:solidFill>
                <a:latin typeface="ＭＳ Ｐゴシック"/>
                <a:ea typeface="ＭＳ Ｐゴシック"/>
                <a:cs typeface="ＭＳ Ｐゴシック"/>
              </a:rPr>
              <a:t>電　力</a:t>
            </a:r>
            <a:endParaRPr kumimoji="1" lang="ja-JP" altLang="en-US" sz="1200" dirty="0">
              <a:solidFill>
                <a:srgbClr val="FFFFFF"/>
              </a:solidFill>
              <a:latin typeface="ＭＳ Ｐゴシック"/>
              <a:ea typeface="ＭＳ Ｐゴシック"/>
              <a:cs typeface="ＭＳ Ｐゴシック"/>
            </a:endParaRPr>
          </a:p>
        </p:txBody>
      </p:sp>
      <p:grpSp>
        <p:nvGrpSpPr>
          <p:cNvPr id="13" name="図形グループ 12"/>
          <p:cNvGrpSpPr/>
          <p:nvPr/>
        </p:nvGrpSpPr>
        <p:grpSpPr>
          <a:xfrm>
            <a:off x="2920484" y="871069"/>
            <a:ext cx="2851665" cy="5462467"/>
            <a:chOff x="2920484" y="871069"/>
            <a:chExt cx="2851665" cy="5462467"/>
          </a:xfrm>
        </p:grpSpPr>
        <p:sp>
          <p:nvSpPr>
            <p:cNvPr id="212" name="下矢印 211"/>
            <p:cNvSpPr/>
            <p:nvPr/>
          </p:nvSpPr>
          <p:spPr>
            <a:xfrm rot="16200000" flipH="1">
              <a:off x="5080645" y="3277089"/>
              <a:ext cx="397274" cy="681094"/>
            </a:xfrm>
            <a:prstGeom prst="downArrow">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3" name="下矢印 212"/>
            <p:cNvSpPr/>
            <p:nvPr/>
          </p:nvSpPr>
          <p:spPr>
            <a:xfrm rot="5400000">
              <a:off x="3665921" y="3277088"/>
              <a:ext cx="397274" cy="681094"/>
            </a:xfrm>
            <a:prstGeom prst="downArrow">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0" name="下矢印 209"/>
            <p:cNvSpPr/>
            <p:nvPr/>
          </p:nvSpPr>
          <p:spPr>
            <a:xfrm rot="2759071">
              <a:off x="3838035" y="3774858"/>
              <a:ext cx="397274" cy="681094"/>
            </a:xfrm>
            <a:prstGeom prst="downArrow">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1" name="下矢印 210"/>
            <p:cNvSpPr/>
            <p:nvPr/>
          </p:nvSpPr>
          <p:spPr>
            <a:xfrm rot="18840929" flipH="1">
              <a:off x="4848116" y="3779477"/>
              <a:ext cx="397274" cy="681094"/>
            </a:xfrm>
            <a:prstGeom prst="downArrow">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9" name="下矢印 208"/>
            <p:cNvSpPr/>
            <p:nvPr/>
          </p:nvSpPr>
          <p:spPr>
            <a:xfrm>
              <a:off x="4360276" y="2868503"/>
              <a:ext cx="427624" cy="1552742"/>
            </a:xfrm>
            <a:prstGeom prst="downArrow">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2" name="正方形/長方形 191"/>
            <p:cNvSpPr/>
            <p:nvPr/>
          </p:nvSpPr>
          <p:spPr>
            <a:xfrm>
              <a:off x="3531791" y="4499505"/>
              <a:ext cx="2088038" cy="1834031"/>
            </a:xfrm>
            <a:prstGeom prst="rect">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5" name="正方形/長方形 134"/>
            <p:cNvSpPr/>
            <p:nvPr/>
          </p:nvSpPr>
          <p:spPr>
            <a:xfrm>
              <a:off x="3531712" y="871069"/>
              <a:ext cx="2088038" cy="1949227"/>
            </a:xfrm>
            <a:prstGeom prst="rect">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台形 5"/>
            <p:cNvSpPr/>
            <p:nvPr/>
          </p:nvSpPr>
          <p:spPr>
            <a:xfrm>
              <a:off x="4080933" y="1703917"/>
              <a:ext cx="482600" cy="550333"/>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 name="正方形/長方形 3"/>
            <p:cNvSpPr/>
            <p:nvPr/>
          </p:nvSpPr>
          <p:spPr>
            <a:xfrm>
              <a:off x="4419600" y="1873249"/>
              <a:ext cx="736600" cy="389468"/>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正方形/長方形 4"/>
            <p:cNvSpPr/>
            <p:nvPr/>
          </p:nvSpPr>
          <p:spPr>
            <a:xfrm>
              <a:off x="4051300" y="2067983"/>
              <a:ext cx="736600" cy="231990"/>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正方形/長方形 6"/>
            <p:cNvSpPr/>
            <p:nvPr/>
          </p:nvSpPr>
          <p:spPr>
            <a:xfrm>
              <a:off x="4936068" y="1441450"/>
              <a:ext cx="84667" cy="431799"/>
            </a:xfrm>
            <a:prstGeom prst="rect">
              <a:avLst/>
            </a:prstGeom>
            <a:solidFill>
              <a:schemeClr val="tx1">
                <a:lumMod val="95000"/>
                <a:lumOff val="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 name="正方形/長方形 7"/>
            <p:cNvSpPr/>
            <p:nvPr/>
          </p:nvSpPr>
          <p:spPr>
            <a:xfrm>
              <a:off x="4838701" y="1441450"/>
              <a:ext cx="84667" cy="431799"/>
            </a:xfrm>
            <a:prstGeom prst="rect">
              <a:avLst/>
            </a:prstGeom>
            <a:solidFill>
              <a:schemeClr val="tx1">
                <a:lumMod val="95000"/>
                <a:lumOff val="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正方形/長方形 8"/>
            <p:cNvSpPr/>
            <p:nvPr/>
          </p:nvSpPr>
          <p:spPr>
            <a:xfrm>
              <a:off x="4834467" y="1636185"/>
              <a:ext cx="88912" cy="45719"/>
            </a:xfrm>
            <a:prstGeom prst="rect">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正方形/長方形 9"/>
            <p:cNvSpPr/>
            <p:nvPr/>
          </p:nvSpPr>
          <p:spPr>
            <a:xfrm>
              <a:off x="4931835" y="1636185"/>
              <a:ext cx="88912" cy="45719"/>
            </a:xfrm>
            <a:prstGeom prst="rect">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 name="正方形/長方形 10"/>
            <p:cNvSpPr/>
            <p:nvPr/>
          </p:nvSpPr>
          <p:spPr>
            <a:xfrm>
              <a:off x="4834461" y="1534575"/>
              <a:ext cx="88912" cy="45719"/>
            </a:xfrm>
            <a:prstGeom prst="rect">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 name="正方形/長方形 11"/>
            <p:cNvSpPr/>
            <p:nvPr/>
          </p:nvSpPr>
          <p:spPr>
            <a:xfrm>
              <a:off x="4931829" y="1534575"/>
              <a:ext cx="88912" cy="45719"/>
            </a:xfrm>
            <a:prstGeom prst="rect">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 name="正方形/長方形 14"/>
            <p:cNvSpPr/>
            <p:nvPr/>
          </p:nvSpPr>
          <p:spPr>
            <a:xfrm>
              <a:off x="4834455" y="1737777"/>
              <a:ext cx="88912" cy="45719"/>
            </a:xfrm>
            <a:prstGeom prst="rect">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 name="正方形/長方形 15"/>
            <p:cNvSpPr/>
            <p:nvPr/>
          </p:nvSpPr>
          <p:spPr>
            <a:xfrm>
              <a:off x="4931823" y="1737777"/>
              <a:ext cx="88912" cy="45719"/>
            </a:xfrm>
            <a:prstGeom prst="rect">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 name="台形 21"/>
            <p:cNvSpPr/>
            <p:nvPr/>
          </p:nvSpPr>
          <p:spPr>
            <a:xfrm flipV="1">
              <a:off x="4156869" y="1635762"/>
              <a:ext cx="326231" cy="185831"/>
            </a:xfrm>
            <a:prstGeom prst="trapezoid">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7" name="二等辺三角形 126"/>
            <p:cNvSpPr/>
            <p:nvPr/>
          </p:nvSpPr>
          <p:spPr>
            <a:xfrm flipV="1">
              <a:off x="4575810" y="3226827"/>
              <a:ext cx="381000" cy="135469"/>
            </a:xfrm>
            <a:prstGeom prst="triangle">
              <a:avLst/>
            </a:prstGeom>
            <a:noFill/>
            <a:ln>
              <a:solidFill>
                <a:schemeClr val="tx1">
                  <a:lumMod val="75000"/>
                  <a:lumOff val="2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8" name="正方形/長方形 127"/>
            <p:cNvSpPr/>
            <p:nvPr/>
          </p:nvSpPr>
          <p:spPr>
            <a:xfrm>
              <a:off x="4720591" y="3170955"/>
              <a:ext cx="90169" cy="527896"/>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9" name="二等辺三角形 128"/>
            <p:cNvSpPr/>
            <p:nvPr/>
          </p:nvSpPr>
          <p:spPr>
            <a:xfrm flipV="1">
              <a:off x="4393992" y="3360177"/>
              <a:ext cx="381000" cy="135469"/>
            </a:xfrm>
            <a:prstGeom prst="triangle">
              <a:avLst/>
            </a:prstGeom>
            <a:noFill/>
            <a:ln>
              <a:solidFill>
                <a:schemeClr val="tx1">
                  <a:lumMod val="75000"/>
                  <a:lumOff val="2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0" name="正方形/長方形 129"/>
            <p:cNvSpPr/>
            <p:nvPr/>
          </p:nvSpPr>
          <p:spPr>
            <a:xfrm>
              <a:off x="4538773" y="3304305"/>
              <a:ext cx="90169" cy="527896"/>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1" name="二等辺三角形 130"/>
            <p:cNvSpPr/>
            <p:nvPr/>
          </p:nvSpPr>
          <p:spPr>
            <a:xfrm flipV="1">
              <a:off x="4193541" y="3490775"/>
              <a:ext cx="381000" cy="135469"/>
            </a:xfrm>
            <a:prstGeom prst="triangle">
              <a:avLst/>
            </a:prstGeom>
            <a:noFill/>
            <a:ln>
              <a:solidFill>
                <a:schemeClr val="tx1">
                  <a:lumMod val="75000"/>
                  <a:lumOff val="2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2" name="正方形/長方形 131"/>
            <p:cNvSpPr/>
            <p:nvPr/>
          </p:nvSpPr>
          <p:spPr>
            <a:xfrm>
              <a:off x="4338322" y="3434903"/>
              <a:ext cx="90169" cy="527896"/>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3" name="テキスト ボックス 132"/>
            <p:cNvSpPr txBox="1"/>
            <p:nvPr/>
          </p:nvSpPr>
          <p:spPr>
            <a:xfrm>
              <a:off x="3617857" y="959686"/>
              <a:ext cx="1915909" cy="369332"/>
            </a:xfrm>
            <a:prstGeom prst="rect">
              <a:avLst/>
            </a:prstGeom>
            <a:noFill/>
          </p:spPr>
          <p:txBody>
            <a:bodyPr wrap="none" rtlCol="0">
              <a:spAutoFit/>
            </a:bodyPr>
            <a:lstStyle/>
            <a:p>
              <a:pPr algn="ctr"/>
              <a:r>
                <a:rPr kumimoji="1" lang="ja-JP" altLang="en-US" dirty="0" smtClean="0"/>
                <a:t>電力会社・発電所</a:t>
              </a:r>
              <a:endParaRPr kumimoji="1" lang="ja-JP" altLang="en-US" dirty="0"/>
            </a:p>
          </p:txBody>
        </p:sp>
        <p:grpSp>
          <p:nvGrpSpPr>
            <p:cNvPr id="179" name="図形グループ 178"/>
            <p:cNvGrpSpPr/>
            <p:nvPr/>
          </p:nvGrpSpPr>
          <p:grpSpPr>
            <a:xfrm>
              <a:off x="3794162" y="4747061"/>
              <a:ext cx="1552502" cy="596988"/>
              <a:chOff x="946150" y="4404782"/>
              <a:chExt cx="1885950" cy="569809"/>
            </a:xfrm>
          </p:grpSpPr>
          <p:sp>
            <p:nvSpPr>
              <p:cNvPr id="180" name="正方形/長方形 179"/>
              <p:cNvSpPr/>
              <p:nvPr/>
            </p:nvSpPr>
            <p:spPr>
              <a:xfrm>
                <a:off x="2298491" y="4557592"/>
                <a:ext cx="135465" cy="338258"/>
              </a:xfrm>
              <a:prstGeom prst="rect">
                <a:avLst/>
              </a:prstGeom>
              <a:solidFill>
                <a:schemeClr val="tx1">
                  <a:lumMod val="85000"/>
                  <a:lumOff val="1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1" name="フローチャート: 論理積ゲート 180"/>
              <p:cNvSpPr/>
              <p:nvPr/>
            </p:nvSpPr>
            <p:spPr>
              <a:xfrm>
                <a:off x="2508250" y="4557591"/>
                <a:ext cx="323850" cy="258231"/>
              </a:xfrm>
              <a:prstGeom prst="flowChartDelay">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2" name="正方形/長方形 181"/>
              <p:cNvSpPr/>
              <p:nvPr/>
            </p:nvSpPr>
            <p:spPr>
              <a:xfrm>
                <a:off x="1980991" y="4404782"/>
                <a:ext cx="135465" cy="491067"/>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3" name="正方形/長方形 182"/>
              <p:cNvSpPr/>
              <p:nvPr/>
            </p:nvSpPr>
            <p:spPr>
              <a:xfrm>
                <a:off x="1895475" y="4686707"/>
                <a:ext cx="933450" cy="262484"/>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4" name="正方形/長方形 183"/>
              <p:cNvSpPr/>
              <p:nvPr/>
            </p:nvSpPr>
            <p:spPr>
              <a:xfrm>
                <a:off x="1815891" y="4557592"/>
                <a:ext cx="135465" cy="338258"/>
              </a:xfrm>
              <a:prstGeom prst="rect">
                <a:avLst/>
              </a:prstGeom>
              <a:solidFill>
                <a:schemeClr val="tx1">
                  <a:lumMod val="85000"/>
                  <a:lumOff val="1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5" name="フローチャート: 論理積ゲート 184"/>
              <p:cNvSpPr/>
              <p:nvPr/>
            </p:nvSpPr>
            <p:spPr>
              <a:xfrm>
                <a:off x="2025650" y="4557591"/>
                <a:ext cx="323850" cy="258231"/>
              </a:xfrm>
              <a:prstGeom prst="flowChartDelay">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6" name="正方形/長方形 185"/>
              <p:cNvSpPr/>
              <p:nvPr/>
            </p:nvSpPr>
            <p:spPr>
              <a:xfrm>
                <a:off x="1498391" y="4404782"/>
                <a:ext cx="135465" cy="491067"/>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7" name="正方形/長方形 186"/>
              <p:cNvSpPr/>
              <p:nvPr/>
            </p:nvSpPr>
            <p:spPr>
              <a:xfrm>
                <a:off x="1412875" y="4686707"/>
                <a:ext cx="933450" cy="262484"/>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8" name="正方形/長方形 187"/>
              <p:cNvSpPr/>
              <p:nvPr/>
            </p:nvSpPr>
            <p:spPr>
              <a:xfrm>
                <a:off x="1349166" y="4582992"/>
                <a:ext cx="135465" cy="338258"/>
              </a:xfrm>
              <a:prstGeom prst="rect">
                <a:avLst/>
              </a:prstGeom>
              <a:solidFill>
                <a:schemeClr val="tx1">
                  <a:lumMod val="85000"/>
                  <a:lumOff val="1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9" name="フローチャート: 論理積ゲート 188"/>
              <p:cNvSpPr/>
              <p:nvPr/>
            </p:nvSpPr>
            <p:spPr>
              <a:xfrm>
                <a:off x="1558925" y="4582991"/>
                <a:ext cx="323850" cy="258231"/>
              </a:xfrm>
              <a:prstGeom prst="flowChartDelay">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0" name="正方形/長方形 189"/>
              <p:cNvSpPr/>
              <p:nvPr/>
            </p:nvSpPr>
            <p:spPr>
              <a:xfrm>
                <a:off x="1031666" y="4430182"/>
                <a:ext cx="135465" cy="491067"/>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1" name="正方形/長方形 190"/>
              <p:cNvSpPr/>
              <p:nvPr/>
            </p:nvSpPr>
            <p:spPr>
              <a:xfrm>
                <a:off x="946150" y="4712107"/>
                <a:ext cx="933450" cy="262484"/>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195" name="正方形/長方形 194"/>
            <p:cNvSpPr/>
            <p:nvPr/>
          </p:nvSpPr>
          <p:spPr>
            <a:xfrm>
              <a:off x="3652704" y="2332760"/>
              <a:ext cx="1899138" cy="461665"/>
            </a:xfrm>
            <a:prstGeom prst="rect">
              <a:avLst/>
            </a:prstGeom>
          </p:spPr>
          <p:txBody>
            <a:bodyPr wrap="square">
              <a:spAutoFit/>
            </a:bodyPr>
            <a:lstStyle/>
            <a:p>
              <a:pPr algn="ctr"/>
              <a:r>
                <a:rPr lang="ja-JP" altLang="en-US" sz="1200" dirty="0"/>
                <a:t>大規模な発電</a:t>
              </a:r>
              <a:r>
                <a:rPr lang="ja-JP" altLang="en-US" sz="1200" dirty="0" smtClean="0"/>
                <a:t>設備</a:t>
              </a:r>
            </a:p>
            <a:p>
              <a:pPr algn="ctr"/>
              <a:r>
                <a:rPr lang="ja-JP" altLang="en-US" sz="1200" dirty="0" smtClean="0"/>
                <a:t>低料金</a:t>
              </a:r>
              <a:r>
                <a:rPr lang="ja-JP" altLang="en-US" sz="1200" dirty="0"/>
                <a:t>で安定供給を実現</a:t>
              </a:r>
            </a:p>
          </p:txBody>
        </p:sp>
        <p:sp>
          <p:nvSpPr>
            <p:cNvPr id="199" name="テキスト ボックス 198"/>
            <p:cNvSpPr txBox="1"/>
            <p:nvPr/>
          </p:nvSpPr>
          <p:spPr>
            <a:xfrm>
              <a:off x="3524250" y="5821107"/>
              <a:ext cx="2247899" cy="400110"/>
            </a:xfrm>
            <a:prstGeom prst="rect">
              <a:avLst/>
            </a:prstGeom>
            <a:noFill/>
          </p:spPr>
          <p:txBody>
            <a:bodyPr wrap="square" rtlCol="0">
              <a:spAutoFit/>
            </a:bodyPr>
            <a:lstStyle/>
            <a:p>
              <a:pPr marL="171450" indent="-171450">
                <a:buFont typeface="Wingdings" charset="2"/>
                <a:buChar char="v"/>
              </a:pPr>
              <a:r>
                <a:rPr lang="ja-JP" altLang="en-US" sz="1000" dirty="0" smtClean="0"/>
                <a:t>設備</a:t>
              </a:r>
              <a:r>
                <a:rPr lang="ja-JP" altLang="en-US" sz="1000" dirty="0"/>
                <a:t>の</a:t>
              </a:r>
              <a:r>
                <a:rPr lang="ja-JP" altLang="en-US" sz="1000" dirty="0" smtClean="0"/>
                <a:t>運用・管理・保守から解放</a:t>
              </a:r>
              <a:endParaRPr lang="ja-JP" altLang="en-US" sz="1000" dirty="0"/>
            </a:p>
            <a:p>
              <a:pPr marL="171450" indent="-171450">
                <a:buFont typeface="Wingdings" charset="2"/>
                <a:buChar char="v"/>
              </a:pPr>
              <a:r>
                <a:rPr lang="ja-JP" altLang="en-US" sz="1000" dirty="0" smtClean="0"/>
                <a:t>需要変動に柔軟に対応</a:t>
              </a:r>
              <a:endParaRPr kumimoji="1" lang="ja-JP" altLang="en-US" sz="1000" dirty="0"/>
            </a:p>
          </p:txBody>
        </p:sp>
        <p:sp>
          <p:nvSpPr>
            <p:cNvPr id="204" name="テキスト ボックス 203"/>
            <p:cNvSpPr txBox="1"/>
            <p:nvPr/>
          </p:nvSpPr>
          <p:spPr>
            <a:xfrm>
              <a:off x="3848518" y="5340845"/>
              <a:ext cx="1454244" cy="369332"/>
            </a:xfrm>
            <a:prstGeom prst="rect">
              <a:avLst/>
            </a:prstGeom>
            <a:noFill/>
          </p:spPr>
          <p:txBody>
            <a:bodyPr wrap="none" rtlCol="0">
              <a:spAutoFit/>
            </a:bodyPr>
            <a:lstStyle/>
            <a:p>
              <a:r>
                <a:rPr kumimoji="1" lang="ja-JP" altLang="en-US" dirty="0" smtClean="0"/>
                <a:t>工場内・設備</a:t>
              </a:r>
              <a:endParaRPr kumimoji="1" lang="ja-JP" altLang="en-US" dirty="0"/>
            </a:p>
          </p:txBody>
        </p:sp>
        <p:sp>
          <p:nvSpPr>
            <p:cNvPr id="224" name="テキスト ボックス 223"/>
            <p:cNvSpPr txBox="1"/>
            <p:nvPr/>
          </p:nvSpPr>
          <p:spPr>
            <a:xfrm>
              <a:off x="4178367" y="3922296"/>
              <a:ext cx="800219" cy="338554"/>
            </a:xfrm>
            <a:prstGeom prst="rect">
              <a:avLst/>
            </a:prstGeom>
            <a:noFill/>
          </p:spPr>
          <p:txBody>
            <a:bodyPr wrap="none" rtlCol="0">
              <a:spAutoFit/>
            </a:bodyPr>
            <a:lstStyle/>
            <a:p>
              <a:r>
                <a:rPr kumimoji="1" lang="ja-JP" altLang="en-US" sz="1600" dirty="0" smtClean="0"/>
                <a:t>送電網</a:t>
              </a:r>
              <a:endParaRPr kumimoji="1" lang="ja-JP" altLang="en-US" sz="1600" dirty="0"/>
            </a:p>
          </p:txBody>
        </p:sp>
        <p:sp>
          <p:nvSpPr>
            <p:cNvPr id="226" name="二等辺三角形 225"/>
            <p:cNvSpPr/>
            <p:nvPr/>
          </p:nvSpPr>
          <p:spPr>
            <a:xfrm rot="5400000">
              <a:off x="2203602" y="3416181"/>
              <a:ext cx="1853892" cy="420127"/>
            </a:xfrm>
            <a:prstGeom prst="triangle">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4" name="図形グループ 13"/>
          <p:cNvGrpSpPr/>
          <p:nvPr/>
        </p:nvGrpSpPr>
        <p:grpSpPr>
          <a:xfrm>
            <a:off x="5619829" y="876150"/>
            <a:ext cx="2974162" cy="5452768"/>
            <a:chOff x="5619829" y="876150"/>
            <a:chExt cx="2974162" cy="5452768"/>
          </a:xfrm>
        </p:grpSpPr>
        <p:sp>
          <p:nvSpPr>
            <p:cNvPr id="194" name="正方形/長方形 193"/>
            <p:cNvSpPr/>
            <p:nvPr/>
          </p:nvSpPr>
          <p:spPr>
            <a:xfrm>
              <a:off x="6346092" y="4494886"/>
              <a:ext cx="2089150" cy="1834032"/>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6" name="正方形/長方形 135"/>
            <p:cNvSpPr/>
            <p:nvPr/>
          </p:nvSpPr>
          <p:spPr>
            <a:xfrm>
              <a:off x="6346092" y="876150"/>
              <a:ext cx="2089150" cy="1944146"/>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39" name="図形グループ 38"/>
            <p:cNvGrpSpPr/>
            <p:nvPr/>
          </p:nvGrpSpPr>
          <p:grpSpPr>
            <a:xfrm>
              <a:off x="6500446" y="1403350"/>
              <a:ext cx="317500" cy="157483"/>
              <a:chOff x="6769100" y="1390650"/>
              <a:chExt cx="317500" cy="157483"/>
            </a:xfrm>
          </p:grpSpPr>
          <p:sp>
            <p:nvSpPr>
              <p:cNvPr id="31" name="正方形/長方形 3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 name="円/楕円 3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4" name="直線コネクタ 33"/>
              <p:cNvCxnSpPr>
                <a:stCxn id="32" idx="6"/>
                <a:endCxn id="3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0" name="図形グループ 39"/>
            <p:cNvGrpSpPr/>
            <p:nvPr/>
          </p:nvGrpSpPr>
          <p:grpSpPr>
            <a:xfrm>
              <a:off x="6500446" y="1596812"/>
              <a:ext cx="317500" cy="157483"/>
              <a:chOff x="6769100" y="1390650"/>
              <a:chExt cx="317500" cy="157483"/>
            </a:xfrm>
          </p:grpSpPr>
          <p:sp>
            <p:nvSpPr>
              <p:cNvPr id="41" name="正方形/長方形 4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 name="円/楕円 4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3" name="直線コネクタ 42"/>
              <p:cNvCxnSpPr>
                <a:stCxn id="42" idx="6"/>
                <a:endCxn id="4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4" name="図形グループ 43"/>
            <p:cNvGrpSpPr/>
            <p:nvPr/>
          </p:nvGrpSpPr>
          <p:grpSpPr>
            <a:xfrm>
              <a:off x="6500446" y="1778405"/>
              <a:ext cx="317500" cy="157483"/>
              <a:chOff x="6769100" y="1390650"/>
              <a:chExt cx="317500" cy="157483"/>
            </a:xfrm>
          </p:grpSpPr>
          <p:sp>
            <p:nvSpPr>
              <p:cNvPr id="45" name="正方形/長方形 4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 name="円/楕円 4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7" name="直線コネクタ 46"/>
              <p:cNvCxnSpPr>
                <a:stCxn id="46" idx="6"/>
                <a:endCxn id="4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8" name="図形グループ 47"/>
            <p:cNvGrpSpPr/>
            <p:nvPr/>
          </p:nvGrpSpPr>
          <p:grpSpPr>
            <a:xfrm>
              <a:off x="6500446" y="2137408"/>
              <a:ext cx="317500" cy="157483"/>
              <a:chOff x="6769100" y="1390650"/>
              <a:chExt cx="317500" cy="157483"/>
            </a:xfrm>
          </p:grpSpPr>
          <p:sp>
            <p:nvSpPr>
              <p:cNvPr id="49" name="正方形/長方形 4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 name="円/楕円 4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1" name="直線コネクタ 50"/>
              <p:cNvCxnSpPr>
                <a:stCxn id="50" idx="6"/>
                <a:endCxn id="4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2" name="図形グループ 51"/>
            <p:cNvGrpSpPr/>
            <p:nvPr/>
          </p:nvGrpSpPr>
          <p:grpSpPr>
            <a:xfrm>
              <a:off x="6500446" y="1954093"/>
              <a:ext cx="317500" cy="157483"/>
              <a:chOff x="6769100" y="1390650"/>
              <a:chExt cx="317500" cy="157483"/>
            </a:xfrm>
          </p:grpSpPr>
          <p:sp>
            <p:nvSpPr>
              <p:cNvPr id="53" name="正方形/長方形 5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 name="円/楕円 5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5" name="直線コネクタ 54"/>
              <p:cNvCxnSpPr>
                <a:stCxn id="54" idx="6"/>
                <a:endCxn id="5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6" name="図形グループ 55"/>
            <p:cNvGrpSpPr/>
            <p:nvPr/>
          </p:nvGrpSpPr>
          <p:grpSpPr>
            <a:xfrm>
              <a:off x="6870700" y="1405891"/>
              <a:ext cx="317500" cy="157483"/>
              <a:chOff x="6769100" y="1390650"/>
              <a:chExt cx="317500" cy="157483"/>
            </a:xfrm>
          </p:grpSpPr>
          <p:sp>
            <p:nvSpPr>
              <p:cNvPr id="57" name="正方形/長方形 5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8" name="円/楕円 5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9" name="直線コネクタ 58"/>
              <p:cNvCxnSpPr>
                <a:stCxn id="58" idx="6"/>
                <a:endCxn id="5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0" name="図形グループ 59"/>
            <p:cNvGrpSpPr/>
            <p:nvPr/>
          </p:nvGrpSpPr>
          <p:grpSpPr>
            <a:xfrm>
              <a:off x="6870700" y="1599353"/>
              <a:ext cx="317500" cy="157483"/>
              <a:chOff x="6769100" y="1390650"/>
              <a:chExt cx="317500" cy="157483"/>
            </a:xfrm>
          </p:grpSpPr>
          <p:sp>
            <p:nvSpPr>
              <p:cNvPr id="61" name="正方形/長方形 6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2" name="円/楕円 6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3" name="直線コネクタ 62"/>
              <p:cNvCxnSpPr>
                <a:stCxn id="62" idx="6"/>
                <a:endCxn id="6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4" name="図形グループ 63"/>
            <p:cNvGrpSpPr/>
            <p:nvPr/>
          </p:nvGrpSpPr>
          <p:grpSpPr>
            <a:xfrm>
              <a:off x="6870700" y="1780946"/>
              <a:ext cx="317500" cy="157483"/>
              <a:chOff x="6769100" y="1390650"/>
              <a:chExt cx="317500" cy="157483"/>
            </a:xfrm>
          </p:grpSpPr>
          <p:sp>
            <p:nvSpPr>
              <p:cNvPr id="65" name="正方形/長方形 6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6" name="円/楕円 6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7" name="直線コネクタ 66"/>
              <p:cNvCxnSpPr>
                <a:stCxn id="66" idx="6"/>
                <a:endCxn id="6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8" name="図形グループ 67"/>
            <p:cNvGrpSpPr/>
            <p:nvPr/>
          </p:nvGrpSpPr>
          <p:grpSpPr>
            <a:xfrm>
              <a:off x="6870700" y="2139949"/>
              <a:ext cx="317500" cy="157483"/>
              <a:chOff x="6769100" y="1390650"/>
              <a:chExt cx="317500" cy="157483"/>
            </a:xfrm>
          </p:grpSpPr>
          <p:sp>
            <p:nvSpPr>
              <p:cNvPr id="69" name="正方形/長方形 6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0" name="円/楕円 6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1" name="直線コネクタ 70"/>
              <p:cNvCxnSpPr>
                <a:stCxn id="70" idx="6"/>
                <a:endCxn id="6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2" name="図形グループ 71"/>
            <p:cNvGrpSpPr/>
            <p:nvPr/>
          </p:nvGrpSpPr>
          <p:grpSpPr>
            <a:xfrm>
              <a:off x="6870700" y="1956634"/>
              <a:ext cx="317500" cy="157483"/>
              <a:chOff x="6769100" y="1390650"/>
              <a:chExt cx="317500" cy="157483"/>
            </a:xfrm>
          </p:grpSpPr>
          <p:sp>
            <p:nvSpPr>
              <p:cNvPr id="73" name="正方形/長方形 7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4" name="円/楕円 7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5" name="直線コネクタ 74"/>
              <p:cNvCxnSpPr>
                <a:stCxn id="74" idx="6"/>
                <a:endCxn id="7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6" name="図形グループ 75"/>
            <p:cNvGrpSpPr/>
            <p:nvPr/>
          </p:nvGrpSpPr>
          <p:grpSpPr>
            <a:xfrm>
              <a:off x="7245350" y="1408432"/>
              <a:ext cx="317500" cy="157483"/>
              <a:chOff x="6769100" y="1390650"/>
              <a:chExt cx="317500" cy="157483"/>
            </a:xfrm>
          </p:grpSpPr>
          <p:sp>
            <p:nvSpPr>
              <p:cNvPr id="77" name="正方形/長方形 7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8" name="円/楕円 7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9" name="直線コネクタ 78"/>
              <p:cNvCxnSpPr>
                <a:stCxn id="78" idx="6"/>
                <a:endCxn id="7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80" name="図形グループ 79"/>
            <p:cNvGrpSpPr/>
            <p:nvPr/>
          </p:nvGrpSpPr>
          <p:grpSpPr>
            <a:xfrm>
              <a:off x="7245350" y="1601894"/>
              <a:ext cx="317500" cy="157483"/>
              <a:chOff x="6769100" y="1390650"/>
              <a:chExt cx="317500" cy="157483"/>
            </a:xfrm>
          </p:grpSpPr>
          <p:sp>
            <p:nvSpPr>
              <p:cNvPr id="81" name="正方形/長方形 8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2" name="円/楕円 8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3" name="直線コネクタ 82"/>
              <p:cNvCxnSpPr>
                <a:stCxn id="82" idx="6"/>
                <a:endCxn id="8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84" name="図形グループ 83"/>
            <p:cNvGrpSpPr/>
            <p:nvPr/>
          </p:nvGrpSpPr>
          <p:grpSpPr>
            <a:xfrm>
              <a:off x="7245350" y="1783487"/>
              <a:ext cx="317500" cy="157483"/>
              <a:chOff x="6769100" y="1390650"/>
              <a:chExt cx="317500" cy="157483"/>
            </a:xfrm>
          </p:grpSpPr>
          <p:sp>
            <p:nvSpPr>
              <p:cNvPr id="85" name="正方形/長方形 8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6" name="円/楕円 8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7" name="直線コネクタ 86"/>
              <p:cNvCxnSpPr>
                <a:stCxn id="86" idx="6"/>
                <a:endCxn id="8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88" name="図形グループ 87"/>
            <p:cNvGrpSpPr/>
            <p:nvPr/>
          </p:nvGrpSpPr>
          <p:grpSpPr>
            <a:xfrm>
              <a:off x="7245350" y="2142490"/>
              <a:ext cx="317500" cy="157483"/>
              <a:chOff x="6769100" y="1390650"/>
              <a:chExt cx="317500" cy="157483"/>
            </a:xfrm>
          </p:grpSpPr>
          <p:sp>
            <p:nvSpPr>
              <p:cNvPr id="89" name="正方形/長方形 8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0" name="円/楕円 8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1" name="直線コネクタ 90"/>
              <p:cNvCxnSpPr>
                <a:stCxn id="90" idx="6"/>
                <a:endCxn id="8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92" name="図形グループ 91"/>
            <p:cNvGrpSpPr/>
            <p:nvPr/>
          </p:nvGrpSpPr>
          <p:grpSpPr>
            <a:xfrm>
              <a:off x="7245350" y="1959175"/>
              <a:ext cx="317500" cy="157483"/>
              <a:chOff x="6769100" y="1390650"/>
              <a:chExt cx="317500" cy="157483"/>
            </a:xfrm>
          </p:grpSpPr>
          <p:sp>
            <p:nvSpPr>
              <p:cNvPr id="93" name="正方形/長方形 9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4" name="円/楕円 9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5" name="直線コネクタ 94"/>
              <p:cNvCxnSpPr>
                <a:stCxn id="94" idx="6"/>
                <a:endCxn id="9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pic>
          <p:nvPicPr>
            <p:cNvPr id="102" name="Picture 26" descr="j043394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63903" y="4646656"/>
              <a:ext cx="587543" cy="587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 name="Picture 26" descr="j043394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4003" y="4646656"/>
              <a:ext cx="587543" cy="587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 name="Picture 26" descr="j043394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5492" y="4646656"/>
              <a:ext cx="587543" cy="587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 name="テキスト ボックス 137"/>
            <p:cNvSpPr txBox="1"/>
            <p:nvPr/>
          </p:nvSpPr>
          <p:spPr>
            <a:xfrm>
              <a:off x="6577699" y="959686"/>
              <a:ext cx="1613843" cy="369332"/>
            </a:xfrm>
            <a:prstGeom prst="rect">
              <a:avLst/>
            </a:prstGeom>
            <a:noFill/>
          </p:spPr>
          <p:txBody>
            <a:bodyPr wrap="none" rtlCol="0">
              <a:spAutoFit/>
            </a:bodyPr>
            <a:lstStyle/>
            <a:p>
              <a:pPr algn="ctr"/>
              <a:r>
                <a:rPr lang="ja-JP" altLang="en-US" dirty="0" smtClean="0"/>
                <a:t>データセンター</a:t>
              </a:r>
              <a:endParaRPr kumimoji="1" lang="ja-JP" altLang="en-US" dirty="0"/>
            </a:p>
          </p:txBody>
        </p:sp>
        <p:grpSp>
          <p:nvGrpSpPr>
            <p:cNvPr id="139" name="図形グループ 138"/>
            <p:cNvGrpSpPr/>
            <p:nvPr/>
          </p:nvGrpSpPr>
          <p:grpSpPr>
            <a:xfrm>
              <a:off x="7598996" y="1405891"/>
              <a:ext cx="317500" cy="157483"/>
              <a:chOff x="6769100" y="1390650"/>
              <a:chExt cx="317500" cy="157483"/>
            </a:xfrm>
          </p:grpSpPr>
          <p:sp>
            <p:nvSpPr>
              <p:cNvPr id="140" name="正方形/長方形 13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1" name="円/楕円 14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42" name="直線コネクタ 141"/>
              <p:cNvCxnSpPr>
                <a:stCxn id="141" idx="6"/>
                <a:endCxn id="14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43" name="図形グループ 142"/>
            <p:cNvGrpSpPr/>
            <p:nvPr/>
          </p:nvGrpSpPr>
          <p:grpSpPr>
            <a:xfrm>
              <a:off x="7598996" y="1599353"/>
              <a:ext cx="317500" cy="157483"/>
              <a:chOff x="6769100" y="1390650"/>
              <a:chExt cx="317500" cy="157483"/>
            </a:xfrm>
          </p:grpSpPr>
          <p:sp>
            <p:nvSpPr>
              <p:cNvPr id="144" name="正方形/長方形 14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5" name="円/楕円 14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46" name="直線コネクタ 145"/>
              <p:cNvCxnSpPr>
                <a:stCxn id="145" idx="6"/>
                <a:endCxn id="14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47" name="図形グループ 146"/>
            <p:cNvGrpSpPr/>
            <p:nvPr/>
          </p:nvGrpSpPr>
          <p:grpSpPr>
            <a:xfrm>
              <a:off x="7598996" y="1780946"/>
              <a:ext cx="317500" cy="157483"/>
              <a:chOff x="6769100" y="1390650"/>
              <a:chExt cx="317500" cy="157483"/>
            </a:xfrm>
          </p:grpSpPr>
          <p:sp>
            <p:nvSpPr>
              <p:cNvPr id="148" name="正方形/長方形 14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9" name="円/楕円 14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50" name="直線コネクタ 149"/>
              <p:cNvCxnSpPr>
                <a:stCxn id="149" idx="6"/>
                <a:endCxn id="14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51" name="図形グループ 150"/>
            <p:cNvGrpSpPr/>
            <p:nvPr/>
          </p:nvGrpSpPr>
          <p:grpSpPr>
            <a:xfrm>
              <a:off x="7598996" y="2139949"/>
              <a:ext cx="317500" cy="157483"/>
              <a:chOff x="6769100" y="1390650"/>
              <a:chExt cx="317500" cy="157483"/>
            </a:xfrm>
          </p:grpSpPr>
          <p:sp>
            <p:nvSpPr>
              <p:cNvPr id="152" name="正方形/長方形 15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3" name="円/楕円 15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54" name="直線コネクタ 153"/>
              <p:cNvCxnSpPr>
                <a:stCxn id="153" idx="6"/>
                <a:endCxn id="15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55" name="図形グループ 154"/>
            <p:cNvGrpSpPr/>
            <p:nvPr/>
          </p:nvGrpSpPr>
          <p:grpSpPr>
            <a:xfrm>
              <a:off x="7598996" y="1956634"/>
              <a:ext cx="317500" cy="157483"/>
              <a:chOff x="6769100" y="1390650"/>
              <a:chExt cx="317500" cy="157483"/>
            </a:xfrm>
          </p:grpSpPr>
          <p:sp>
            <p:nvSpPr>
              <p:cNvPr id="156" name="正方形/長方形 15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7" name="円/楕円 15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58" name="直線コネクタ 157"/>
              <p:cNvCxnSpPr>
                <a:stCxn id="157" idx="6"/>
                <a:endCxn id="15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59" name="図形グループ 158"/>
            <p:cNvGrpSpPr/>
            <p:nvPr/>
          </p:nvGrpSpPr>
          <p:grpSpPr>
            <a:xfrm>
              <a:off x="7973646" y="1408432"/>
              <a:ext cx="317500" cy="157483"/>
              <a:chOff x="6769100" y="1390650"/>
              <a:chExt cx="317500" cy="157483"/>
            </a:xfrm>
          </p:grpSpPr>
          <p:sp>
            <p:nvSpPr>
              <p:cNvPr id="160" name="正方形/長方形 15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1" name="円/楕円 16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62" name="直線コネクタ 161"/>
              <p:cNvCxnSpPr>
                <a:stCxn id="161" idx="6"/>
                <a:endCxn id="16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63" name="図形グループ 162"/>
            <p:cNvGrpSpPr/>
            <p:nvPr/>
          </p:nvGrpSpPr>
          <p:grpSpPr>
            <a:xfrm>
              <a:off x="7973646" y="1601894"/>
              <a:ext cx="317500" cy="157483"/>
              <a:chOff x="6769100" y="1390650"/>
              <a:chExt cx="317500" cy="157483"/>
            </a:xfrm>
          </p:grpSpPr>
          <p:sp>
            <p:nvSpPr>
              <p:cNvPr id="164" name="正方形/長方形 16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5" name="円/楕円 16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66" name="直線コネクタ 165"/>
              <p:cNvCxnSpPr>
                <a:stCxn id="165" idx="6"/>
                <a:endCxn id="16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67" name="図形グループ 166"/>
            <p:cNvGrpSpPr/>
            <p:nvPr/>
          </p:nvGrpSpPr>
          <p:grpSpPr>
            <a:xfrm>
              <a:off x="7973646" y="1783487"/>
              <a:ext cx="317500" cy="157483"/>
              <a:chOff x="6769100" y="1390650"/>
              <a:chExt cx="317500" cy="157483"/>
            </a:xfrm>
          </p:grpSpPr>
          <p:sp>
            <p:nvSpPr>
              <p:cNvPr id="168" name="正方形/長方形 16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9" name="円/楕円 16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0" name="直線コネクタ 169"/>
              <p:cNvCxnSpPr>
                <a:stCxn id="169" idx="6"/>
                <a:endCxn id="16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71" name="図形グループ 170"/>
            <p:cNvGrpSpPr/>
            <p:nvPr/>
          </p:nvGrpSpPr>
          <p:grpSpPr>
            <a:xfrm>
              <a:off x="7973646" y="2142490"/>
              <a:ext cx="317500" cy="157483"/>
              <a:chOff x="6769100" y="1390650"/>
              <a:chExt cx="317500" cy="157483"/>
            </a:xfrm>
          </p:grpSpPr>
          <p:sp>
            <p:nvSpPr>
              <p:cNvPr id="172" name="正方形/長方形 17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3" name="円/楕円 17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4" name="直線コネクタ 173"/>
              <p:cNvCxnSpPr>
                <a:stCxn id="173" idx="6"/>
                <a:endCxn id="17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75" name="図形グループ 174"/>
            <p:cNvGrpSpPr/>
            <p:nvPr/>
          </p:nvGrpSpPr>
          <p:grpSpPr>
            <a:xfrm>
              <a:off x="7973646" y="1959175"/>
              <a:ext cx="317500" cy="157483"/>
              <a:chOff x="6769100" y="1390650"/>
              <a:chExt cx="317500" cy="157483"/>
            </a:xfrm>
          </p:grpSpPr>
          <p:sp>
            <p:nvSpPr>
              <p:cNvPr id="176" name="正方形/長方形 17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7" name="円/楕円 17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8" name="直線コネクタ 177"/>
              <p:cNvCxnSpPr>
                <a:stCxn id="177" idx="6"/>
                <a:endCxn id="17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00" name="正方形/長方形 199"/>
            <p:cNvSpPr/>
            <p:nvPr/>
          </p:nvSpPr>
          <p:spPr>
            <a:xfrm>
              <a:off x="6346092" y="2332760"/>
              <a:ext cx="2089150" cy="461665"/>
            </a:xfrm>
            <a:prstGeom prst="rect">
              <a:avLst/>
            </a:prstGeom>
          </p:spPr>
          <p:txBody>
            <a:bodyPr wrap="square">
              <a:spAutoFit/>
            </a:bodyPr>
            <a:lstStyle/>
            <a:p>
              <a:pPr algn="ctr"/>
              <a:r>
                <a:rPr lang="ja-JP" altLang="en-US" sz="1200" dirty="0"/>
                <a:t>大規模</a:t>
              </a:r>
              <a:r>
                <a:rPr lang="ja-JP" altLang="en-US" sz="1200" dirty="0" smtClean="0"/>
                <a:t>なシステム資源</a:t>
              </a:r>
            </a:p>
            <a:p>
              <a:pPr algn="ctr"/>
              <a:r>
                <a:rPr lang="ja-JP" altLang="en-US" sz="1200" dirty="0" smtClean="0"/>
                <a:t>低料金</a:t>
              </a:r>
              <a:r>
                <a:rPr lang="ja-JP" altLang="en-US" sz="1200" dirty="0"/>
                <a:t>で安定供給を実現</a:t>
              </a:r>
            </a:p>
          </p:txBody>
        </p:sp>
        <p:sp>
          <p:nvSpPr>
            <p:cNvPr id="201" name="テキスト ボックス 200"/>
            <p:cNvSpPr txBox="1"/>
            <p:nvPr/>
          </p:nvSpPr>
          <p:spPr>
            <a:xfrm>
              <a:off x="6346092" y="5821107"/>
              <a:ext cx="2247899" cy="400110"/>
            </a:xfrm>
            <a:prstGeom prst="rect">
              <a:avLst/>
            </a:prstGeom>
            <a:noFill/>
          </p:spPr>
          <p:txBody>
            <a:bodyPr wrap="square" rtlCol="0">
              <a:spAutoFit/>
            </a:bodyPr>
            <a:lstStyle/>
            <a:p>
              <a:pPr marL="171450" indent="-171450">
                <a:buFont typeface="Wingdings" charset="2"/>
                <a:buChar char="v"/>
              </a:pPr>
              <a:r>
                <a:rPr lang="ja-JP" altLang="en-US" sz="1000" dirty="0" smtClean="0"/>
                <a:t>設備</a:t>
              </a:r>
              <a:r>
                <a:rPr lang="ja-JP" altLang="en-US" sz="1000" dirty="0"/>
                <a:t>の</a:t>
              </a:r>
              <a:r>
                <a:rPr lang="ja-JP" altLang="en-US" sz="1000" dirty="0" smtClean="0"/>
                <a:t>運用・管理・保守から解放</a:t>
              </a:r>
              <a:endParaRPr lang="ja-JP" altLang="en-US" sz="1000" dirty="0"/>
            </a:p>
            <a:p>
              <a:pPr marL="171450" indent="-171450">
                <a:buFont typeface="Wingdings" charset="2"/>
                <a:buChar char="v"/>
              </a:pPr>
              <a:r>
                <a:rPr lang="ja-JP" altLang="en-US" sz="1000" dirty="0" smtClean="0"/>
                <a:t>需要変動に柔軟に対応</a:t>
              </a:r>
              <a:endParaRPr kumimoji="1" lang="ja-JP" altLang="en-US" sz="1000" dirty="0"/>
            </a:p>
          </p:txBody>
        </p:sp>
        <p:sp>
          <p:nvSpPr>
            <p:cNvPr id="205" name="テキスト ボックス 204"/>
            <p:cNvSpPr txBox="1"/>
            <p:nvPr/>
          </p:nvSpPr>
          <p:spPr>
            <a:xfrm>
              <a:off x="6346093" y="5340845"/>
              <a:ext cx="2102606" cy="369332"/>
            </a:xfrm>
            <a:prstGeom prst="rect">
              <a:avLst/>
            </a:prstGeom>
            <a:noFill/>
          </p:spPr>
          <p:txBody>
            <a:bodyPr wrap="square" rtlCol="0">
              <a:spAutoFit/>
            </a:bodyPr>
            <a:lstStyle/>
            <a:p>
              <a:pPr algn="ctr"/>
              <a:r>
                <a:rPr kumimoji="1" lang="ja-JP" altLang="en-US" dirty="0" smtClean="0"/>
                <a:t>システム・ユーザー</a:t>
              </a:r>
              <a:endParaRPr kumimoji="1" lang="ja-JP" altLang="en-US" dirty="0"/>
            </a:p>
          </p:txBody>
        </p:sp>
        <p:sp>
          <p:nvSpPr>
            <p:cNvPr id="214" name="角丸四角形 213"/>
            <p:cNvSpPr/>
            <p:nvPr/>
          </p:nvSpPr>
          <p:spPr>
            <a:xfrm>
              <a:off x="6346093" y="3059843"/>
              <a:ext cx="2156557" cy="1232757"/>
            </a:xfrm>
            <a:prstGeom prst="roundRect">
              <a:avLst>
                <a:gd name="adj" fmla="val 50000"/>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rgbClr val="FFFFFF"/>
                </a:solidFill>
                <a:latin typeface="ＭＳ Ｐゴシック"/>
                <a:ea typeface="ＭＳ Ｐゴシック"/>
                <a:cs typeface="ＭＳ Ｐゴシック"/>
              </a:endParaRPr>
            </a:p>
          </p:txBody>
        </p:sp>
        <p:sp>
          <p:nvSpPr>
            <p:cNvPr id="216" name="上下矢印 215"/>
            <p:cNvSpPr/>
            <p:nvPr/>
          </p:nvSpPr>
          <p:spPr>
            <a:xfrm>
              <a:off x="7172980" y="2868503"/>
              <a:ext cx="468512" cy="1552741"/>
            </a:xfrm>
            <a:prstGeom prst="upDownArrow">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r>
                <a:rPr kumimoji="1" lang="ja-JP" altLang="en-US" sz="1200" dirty="0" smtClean="0">
                  <a:solidFill>
                    <a:srgbClr val="FFFFFF"/>
                  </a:solidFill>
                  <a:latin typeface="ＭＳ Ｐゴシック"/>
                  <a:ea typeface="ＭＳ Ｐゴシック"/>
                  <a:cs typeface="ＭＳ Ｐゴシック"/>
                </a:rPr>
                <a:t>データ</a:t>
              </a:r>
              <a:endParaRPr kumimoji="1" lang="ja-JP" altLang="en-US" sz="1200" dirty="0">
                <a:solidFill>
                  <a:srgbClr val="FFFFFF"/>
                </a:solidFill>
                <a:latin typeface="ＭＳ Ｐゴシック"/>
                <a:ea typeface="ＭＳ Ｐゴシック"/>
                <a:cs typeface="ＭＳ Ｐゴシック"/>
              </a:endParaRPr>
            </a:p>
          </p:txBody>
        </p:sp>
        <p:sp>
          <p:nvSpPr>
            <p:cNvPr id="217" name="上下矢印 216"/>
            <p:cNvSpPr/>
            <p:nvPr/>
          </p:nvSpPr>
          <p:spPr>
            <a:xfrm rot="5400000">
              <a:off x="6676562" y="3286603"/>
              <a:ext cx="296574" cy="776371"/>
            </a:xfrm>
            <a:prstGeom prst="upDownArrow">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8" name="上下矢印 217"/>
            <p:cNvSpPr/>
            <p:nvPr/>
          </p:nvSpPr>
          <p:spPr>
            <a:xfrm rot="5400000">
              <a:off x="7873086" y="3286604"/>
              <a:ext cx="296574" cy="776371"/>
            </a:xfrm>
            <a:prstGeom prst="upDownArrow">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0" name="上下矢印 219"/>
            <p:cNvSpPr/>
            <p:nvPr/>
          </p:nvSpPr>
          <p:spPr>
            <a:xfrm rot="2954820">
              <a:off x="7701486" y="3026248"/>
              <a:ext cx="296574" cy="540891"/>
            </a:xfrm>
            <a:prstGeom prst="upDownArrow">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1" name="上下矢印 220"/>
            <p:cNvSpPr/>
            <p:nvPr/>
          </p:nvSpPr>
          <p:spPr>
            <a:xfrm rot="18645180" flipH="1">
              <a:off x="6837887" y="3023464"/>
              <a:ext cx="296574" cy="540891"/>
            </a:xfrm>
            <a:prstGeom prst="upDownArrow">
              <a:avLst>
                <a:gd name="adj1" fmla="val 72363"/>
                <a:gd name="adj2" fmla="val 50000"/>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2" name="上下矢印 221"/>
            <p:cNvSpPr/>
            <p:nvPr/>
          </p:nvSpPr>
          <p:spPr>
            <a:xfrm rot="18645180" flipV="1">
              <a:off x="7701486" y="3776149"/>
              <a:ext cx="296574" cy="540891"/>
            </a:xfrm>
            <a:prstGeom prst="upDownArrow">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3" name="上下矢印 222"/>
            <p:cNvSpPr/>
            <p:nvPr/>
          </p:nvSpPr>
          <p:spPr>
            <a:xfrm rot="2954820" flipH="1" flipV="1">
              <a:off x="6837887" y="3773365"/>
              <a:ext cx="296574" cy="540891"/>
            </a:xfrm>
            <a:prstGeom prst="upDownArrow">
              <a:avLst>
                <a:gd name="adj1" fmla="val 72363"/>
                <a:gd name="adj2" fmla="val 50000"/>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5" name="テキスト ボックス 224"/>
            <p:cNvSpPr txBox="1"/>
            <p:nvPr/>
          </p:nvSpPr>
          <p:spPr>
            <a:xfrm>
              <a:off x="6739025" y="3922296"/>
              <a:ext cx="1359667" cy="338554"/>
            </a:xfrm>
            <a:prstGeom prst="rect">
              <a:avLst/>
            </a:prstGeom>
            <a:noFill/>
          </p:spPr>
          <p:txBody>
            <a:bodyPr wrap="none" rtlCol="0">
              <a:spAutoFit/>
            </a:bodyPr>
            <a:lstStyle/>
            <a:p>
              <a:pPr algn="ctr"/>
              <a:r>
                <a:rPr kumimoji="1" lang="ja-JP" altLang="en-US" sz="1600" dirty="0" smtClean="0">
                  <a:solidFill>
                    <a:schemeClr val="bg1"/>
                  </a:solidFill>
                </a:rPr>
                <a:t>インターネット</a:t>
              </a:r>
              <a:endParaRPr kumimoji="1" lang="ja-JP" altLang="en-US" sz="1600" dirty="0">
                <a:solidFill>
                  <a:schemeClr val="bg1"/>
                </a:solidFill>
              </a:endParaRPr>
            </a:p>
          </p:txBody>
        </p:sp>
        <p:sp>
          <p:nvSpPr>
            <p:cNvPr id="228" name="等号 227"/>
            <p:cNvSpPr/>
            <p:nvPr/>
          </p:nvSpPr>
          <p:spPr>
            <a:xfrm>
              <a:off x="5619829" y="3237838"/>
              <a:ext cx="726264" cy="724961"/>
            </a:xfrm>
            <a:prstGeom prst="mathEqual">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spTree>
    <p:extLst>
      <p:ext uri="{BB962C8B-B14F-4D97-AF65-F5344CB8AC3E}">
        <p14:creationId xmlns:p14="http://schemas.microsoft.com/office/powerpoint/2010/main" val="34189234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p:tgtEl>
                                          <p:spTgt spid="13"/>
                                        </p:tgtEl>
                                        <p:attrNameLst>
                                          <p:attrName>ppt_x</p:attrName>
                                        </p:attrNameLst>
                                      </p:cBhvr>
                                      <p:tavLst>
                                        <p:tav tm="0">
                                          <p:val>
                                            <p:strVal val="#ppt_x-#ppt_w*1.125000"/>
                                          </p:val>
                                        </p:tav>
                                        <p:tav tm="100000">
                                          <p:val>
                                            <p:strVal val="#ppt_x"/>
                                          </p:val>
                                        </p:tav>
                                      </p:tavLst>
                                    </p:anim>
                                    <p:animEffect transition="in" filter="wipe(right)">
                                      <p:cBhvr>
                                        <p:cTn id="8" dur="500"/>
                                        <p:tgtEl>
                                          <p:spTgt spid="13"/>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p:tgtEl>
                                          <p:spTgt spid="14"/>
                                        </p:tgtEl>
                                        <p:attrNameLst>
                                          <p:attrName>ppt_x</p:attrName>
                                        </p:attrNameLst>
                                      </p:cBhvr>
                                      <p:tavLst>
                                        <p:tav tm="0">
                                          <p:val>
                                            <p:strVal val="#ppt_x-#ppt_w*1.125000"/>
                                          </p:val>
                                        </p:tav>
                                        <p:tav tm="100000">
                                          <p:val>
                                            <p:strVal val="#ppt_x"/>
                                          </p:val>
                                        </p:tav>
                                      </p:tavLst>
                                    </p:anim>
                                    <p:animEffect transition="in" filter="wipe(right)">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a:solidFill>
                  <a:srgbClr val="FFFFFF"/>
                </a:solidFill>
                <a:effectLst/>
                <a:latin typeface="Arial"/>
                <a:ea typeface="HGP創英角ｺﾞｼｯｸUB" pitchFamily="50" charset="-128"/>
                <a:cs typeface="Arial"/>
              </a:rPr>
              <a:t>クラウド・</a:t>
            </a:r>
            <a:r>
              <a:rPr lang="ja-JP" altLang="en-US" sz="2400" dirty="0" smtClean="0">
                <a:solidFill>
                  <a:srgbClr val="FFFFFF"/>
                </a:solidFill>
                <a:effectLst/>
                <a:latin typeface="Arial"/>
                <a:ea typeface="HGP創英角ｺﾞｼｯｸUB" pitchFamily="50" charset="-128"/>
                <a:cs typeface="Arial"/>
              </a:rPr>
              <a:t>コンピューティング</a:t>
            </a:r>
            <a:endParaRPr lang="en-US" altLang="ja-JP" sz="2400" dirty="0" smtClean="0">
              <a:solidFill>
                <a:srgbClr val="FFFFFF"/>
              </a:solidFill>
              <a:effectLst/>
              <a:latin typeface="Arial"/>
              <a:ea typeface="HGP創英角ｺﾞｼｯｸUB" pitchFamily="50" charset="-128"/>
              <a:cs typeface="Arial"/>
            </a:endParaRPr>
          </a:p>
          <a:p>
            <a:pPr algn="r"/>
            <a:r>
              <a:rPr lang="ja-JP" altLang="en-US" sz="2400" dirty="0" smtClean="0">
                <a:solidFill>
                  <a:srgbClr val="FFFFFF"/>
                </a:solidFill>
                <a:effectLst/>
                <a:latin typeface="Arial"/>
                <a:ea typeface="HGP創英角ｺﾞｼｯｸUB" pitchFamily="50" charset="-128"/>
                <a:cs typeface="Arial"/>
              </a:rPr>
              <a:t>の価値</a:t>
            </a:r>
            <a:endParaRPr lang="en-US" altLang="ja-JP" sz="2400" dirty="0">
              <a:solidFill>
                <a:srgbClr val="FFFFFF"/>
              </a:solidFill>
              <a:effectLst/>
              <a:latin typeface="Arial"/>
              <a:ea typeface="HGP創英角ｺﾞｼｯｸUB" pitchFamily="50" charset="-128"/>
              <a:cs typeface="Arial"/>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322538404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8"/>
          <p:cNvSpPr>
            <a:spLocks noGrp="1" noChangeArrowheads="1"/>
          </p:cNvSpPr>
          <p:nvPr>
            <p:ph type="title"/>
          </p:nvPr>
        </p:nvSpPr>
        <p:spPr>
          <a:xfrm>
            <a:off x="250825" y="228600"/>
            <a:ext cx="8893175" cy="533400"/>
          </a:xfrm>
        </p:spPr>
        <p:txBody>
          <a:bodyPr/>
          <a:lstStyle/>
          <a:p>
            <a:pPr eaLnBrk="1" hangingPunct="1"/>
            <a:r>
              <a:rPr lang="ja-JP" altLang="en-US" sz="2800" dirty="0" smtClean="0">
                <a:solidFill>
                  <a:srgbClr val="7F7F7F"/>
                </a:solidFill>
                <a:ea typeface="ＭＳ Ｐゴシック" charset="-128"/>
              </a:rPr>
              <a:t>歴史的背景から考えるクラウドへの期待</a:t>
            </a:r>
            <a:endParaRPr lang="en-US" altLang="ja-JP" sz="2800" dirty="0" smtClean="0">
              <a:solidFill>
                <a:srgbClr val="7F7F7F"/>
              </a:solidFill>
              <a:ea typeface="ＭＳ Ｐゴシック" charset="-128"/>
            </a:endParaRPr>
          </a:p>
        </p:txBody>
      </p:sp>
      <p:sp>
        <p:nvSpPr>
          <p:cNvPr id="760841" name="AutoShape 9"/>
          <p:cNvSpPr>
            <a:spLocks noChangeArrowheads="1"/>
          </p:cNvSpPr>
          <p:nvPr/>
        </p:nvSpPr>
        <p:spPr bwMode="auto">
          <a:xfrm>
            <a:off x="279791" y="3016363"/>
            <a:ext cx="1219200" cy="609600"/>
          </a:xfrm>
          <a:prstGeom prst="roundRect">
            <a:avLst>
              <a:gd name="adj" fmla="val 16667"/>
            </a:avLst>
          </a:prstGeom>
          <a:solidFill>
            <a:schemeClr val="tx1">
              <a:lumMod val="50000"/>
              <a:lumOff val="50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400" dirty="0">
                <a:solidFill>
                  <a:srgbClr val="FFFFFF"/>
                </a:solidFill>
                <a:ea typeface="HGP創英角ｺﾞｼｯｸUB" pitchFamily="50" charset="-128"/>
              </a:rPr>
              <a:t>業務別専用機</a:t>
            </a:r>
          </a:p>
        </p:txBody>
      </p:sp>
      <p:sp>
        <p:nvSpPr>
          <p:cNvPr id="760842" name="AutoShape 10"/>
          <p:cNvSpPr>
            <a:spLocks noChangeArrowheads="1"/>
          </p:cNvSpPr>
          <p:nvPr/>
        </p:nvSpPr>
        <p:spPr bwMode="auto">
          <a:xfrm>
            <a:off x="279791" y="4065644"/>
            <a:ext cx="1219200" cy="609600"/>
          </a:xfrm>
          <a:prstGeom prst="roundRect">
            <a:avLst>
              <a:gd name="adj" fmla="val 16667"/>
            </a:avLst>
          </a:prstGeom>
          <a:solidFill>
            <a:schemeClr val="tx1">
              <a:lumMod val="50000"/>
              <a:lumOff val="50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400" dirty="0">
                <a:solidFill>
                  <a:srgbClr val="FFFFFF"/>
                </a:solidFill>
                <a:ea typeface="HGP創英角ｺﾞｼｯｸUB" pitchFamily="50" charset="-128"/>
              </a:rPr>
              <a:t>業務別専用機</a:t>
            </a:r>
          </a:p>
        </p:txBody>
      </p:sp>
      <p:sp>
        <p:nvSpPr>
          <p:cNvPr id="760843" name="AutoShape 11"/>
          <p:cNvSpPr>
            <a:spLocks noChangeArrowheads="1"/>
          </p:cNvSpPr>
          <p:nvPr/>
        </p:nvSpPr>
        <p:spPr bwMode="auto">
          <a:xfrm>
            <a:off x="279845" y="5202733"/>
            <a:ext cx="1219200" cy="609600"/>
          </a:xfrm>
          <a:prstGeom prst="roundRect">
            <a:avLst>
              <a:gd name="adj" fmla="val 16667"/>
            </a:avLst>
          </a:prstGeom>
          <a:solidFill>
            <a:schemeClr val="tx1">
              <a:lumMod val="50000"/>
              <a:lumOff val="50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400" dirty="0">
                <a:solidFill>
                  <a:srgbClr val="FFFFFF"/>
                </a:solidFill>
                <a:ea typeface="HGP創英角ｺﾞｼｯｸUB" pitchFamily="50" charset="-128"/>
              </a:rPr>
              <a:t>業務別専用機</a:t>
            </a:r>
          </a:p>
        </p:txBody>
      </p:sp>
      <p:sp>
        <p:nvSpPr>
          <p:cNvPr id="760844" name="AutoShape 12"/>
          <p:cNvSpPr>
            <a:spLocks noChangeArrowheads="1"/>
          </p:cNvSpPr>
          <p:nvPr/>
        </p:nvSpPr>
        <p:spPr bwMode="auto">
          <a:xfrm>
            <a:off x="279791" y="1849715"/>
            <a:ext cx="1219200" cy="609600"/>
          </a:xfrm>
          <a:prstGeom prst="roundRect">
            <a:avLst>
              <a:gd name="adj" fmla="val 16667"/>
            </a:avLst>
          </a:prstGeom>
          <a:solidFill>
            <a:schemeClr val="tx1">
              <a:lumMod val="50000"/>
              <a:lumOff val="50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400" dirty="0">
                <a:solidFill>
                  <a:srgbClr val="FFFFFF"/>
                </a:solidFill>
                <a:ea typeface="HGP創英角ｺﾞｼｯｸUB" pitchFamily="50" charset="-128"/>
              </a:rPr>
              <a:t>業務別専用機</a:t>
            </a:r>
          </a:p>
        </p:txBody>
      </p:sp>
      <p:grpSp>
        <p:nvGrpSpPr>
          <p:cNvPr id="8" name="図形グループ 7"/>
          <p:cNvGrpSpPr/>
          <p:nvPr/>
        </p:nvGrpSpPr>
        <p:grpSpPr>
          <a:xfrm>
            <a:off x="5057728" y="1849715"/>
            <a:ext cx="1906971" cy="3962619"/>
            <a:chOff x="5057728" y="1849715"/>
            <a:chExt cx="1906971" cy="3962619"/>
          </a:xfrm>
        </p:grpSpPr>
        <p:sp>
          <p:nvSpPr>
            <p:cNvPr id="87" name="右矢印 86"/>
            <p:cNvSpPr/>
            <p:nvPr/>
          </p:nvSpPr>
          <p:spPr bwMode="auto">
            <a:xfrm>
              <a:off x="5119970" y="3885656"/>
              <a:ext cx="457200" cy="471216"/>
            </a:xfrm>
            <a:prstGeom prst="rightArrow">
              <a:avLst/>
            </a:prstGeom>
            <a:solidFill>
              <a:schemeClr val="accent6">
                <a:lumMod val="60000"/>
                <a:lumOff val="40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spcBef>
                  <a:spcPct val="20000"/>
                </a:spcBef>
              </a:pPr>
              <a:endParaRPr kumimoji="0" lang="ja-JP" altLang="en-US" sz="1200" smtClean="0">
                <a:solidFill>
                  <a:srgbClr val="484848"/>
                </a:solidFill>
                <a:ea typeface="HG丸ｺﾞｼｯｸM-PRO" pitchFamily="50" charset="-128"/>
              </a:endParaRPr>
            </a:p>
          </p:txBody>
        </p:sp>
        <p:cxnSp>
          <p:nvCxnSpPr>
            <p:cNvPr id="23595" name="AutoShape 41"/>
            <p:cNvCxnSpPr>
              <a:cxnSpLocks noChangeShapeType="1"/>
              <a:stCxn id="23602" idx="3"/>
              <a:endCxn id="23597" idx="1"/>
            </p:cNvCxnSpPr>
            <p:nvPr/>
          </p:nvCxnSpPr>
          <p:spPr bwMode="auto">
            <a:xfrm>
              <a:off x="5057728" y="5598842"/>
              <a:ext cx="535371" cy="1"/>
            </a:xfrm>
            <a:prstGeom prst="straightConnector1">
              <a:avLst/>
            </a:prstGeom>
            <a:ln>
              <a:solidFill>
                <a:schemeClr val="accent5">
                  <a:lumMod val="75000"/>
                </a:schemeClr>
              </a:solidFill>
              <a:headEnd/>
              <a:tailEnd type="triangl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23596" name="AutoShape 42"/>
            <p:cNvSpPr>
              <a:spLocks noChangeArrowheads="1"/>
            </p:cNvSpPr>
            <p:nvPr/>
          </p:nvSpPr>
          <p:spPr bwMode="auto">
            <a:xfrm>
              <a:off x="5577170" y="2761706"/>
              <a:ext cx="1371600" cy="412750"/>
            </a:xfrm>
            <a:prstGeom prst="roundRect">
              <a:avLst>
                <a:gd name="adj" fmla="val 16667"/>
              </a:avLst>
            </a:prstGeom>
            <a:solidFill>
              <a:schemeClr val="accent3">
                <a:lumMod val="50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80000"/>
                </a:lnSpc>
              </a:pPr>
              <a:r>
                <a:rPr lang="en-US" altLang="ja-JP" sz="1400" dirty="0">
                  <a:solidFill>
                    <a:srgbClr val="FFFFFF"/>
                  </a:solidFill>
                  <a:ea typeface="HGP創英角ｺﾞｼｯｸUB" pitchFamily="50" charset="-128"/>
                </a:rPr>
                <a:t>UNIX</a:t>
              </a:r>
              <a:r>
                <a:rPr lang="ja-JP" altLang="en-US" sz="1400" dirty="0" smtClean="0">
                  <a:solidFill>
                    <a:srgbClr val="FFFFFF"/>
                  </a:solidFill>
                  <a:ea typeface="HGP創英角ｺﾞｼｯｸUB" pitchFamily="50" charset="-128"/>
                </a:rPr>
                <a:t>サーバー</a:t>
              </a:r>
              <a:endParaRPr lang="ja-JP" altLang="en-US" sz="1400" dirty="0">
                <a:solidFill>
                  <a:srgbClr val="FFFFFF"/>
                </a:solidFill>
                <a:ea typeface="HGP創英角ｺﾞｼｯｸUB" pitchFamily="50" charset="-128"/>
              </a:endParaRPr>
            </a:p>
          </p:txBody>
        </p:sp>
        <p:sp>
          <p:nvSpPr>
            <p:cNvPr id="23597" name="AutoShape 43"/>
            <p:cNvSpPr>
              <a:spLocks noChangeArrowheads="1"/>
            </p:cNvSpPr>
            <p:nvPr/>
          </p:nvSpPr>
          <p:spPr bwMode="auto">
            <a:xfrm>
              <a:off x="5593099" y="5385351"/>
              <a:ext cx="1371600" cy="426983"/>
            </a:xfrm>
            <a:prstGeom prst="roundRect">
              <a:avLst>
                <a:gd name="adj" fmla="val 16667"/>
              </a:avLst>
            </a:prstGeom>
            <a:solidFill>
              <a:schemeClr val="accent2">
                <a:lumMod val="75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400" dirty="0">
                  <a:solidFill>
                    <a:srgbClr val="FFFFFF"/>
                  </a:solidFill>
                  <a:ea typeface="HGP創英角ｺﾞｼｯｸUB" pitchFamily="50" charset="-128"/>
                </a:rPr>
                <a:t>ＰＣ</a:t>
              </a:r>
            </a:p>
          </p:txBody>
        </p:sp>
        <p:sp>
          <p:nvSpPr>
            <p:cNvPr id="23598" name="AutoShape 44"/>
            <p:cNvSpPr>
              <a:spLocks noChangeArrowheads="1"/>
            </p:cNvSpPr>
            <p:nvPr/>
          </p:nvSpPr>
          <p:spPr bwMode="auto">
            <a:xfrm>
              <a:off x="5589870" y="3289413"/>
              <a:ext cx="1371600" cy="412750"/>
            </a:xfrm>
            <a:prstGeom prst="roundRect">
              <a:avLst>
                <a:gd name="adj" fmla="val 16667"/>
              </a:avLst>
            </a:prstGeom>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400" dirty="0" smtClean="0">
                  <a:solidFill>
                    <a:srgbClr val="FFFFFF"/>
                  </a:solidFill>
                  <a:ea typeface="HGP創英角ｺﾞｼｯｸUB" pitchFamily="50" charset="-128"/>
                </a:rPr>
                <a:t>ＰＣサーバー</a:t>
              </a:r>
              <a:endParaRPr lang="ja-JP" altLang="en-US" sz="1400" dirty="0">
                <a:solidFill>
                  <a:srgbClr val="FFFFFF"/>
                </a:solidFill>
                <a:ea typeface="HGP創英角ｺﾞｼｯｸUB" pitchFamily="50" charset="-128"/>
              </a:endParaRPr>
            </a:p>
          </p:txBody>
        </p:sp>
        <p:cxnSp>
          <p:nvCxnSpPr>
            <p:cNvPr id="75" name="AutoShape 57"/>
            <p:cNvCxnSpPr>
              <a:cxnSpLocks noChangeShapeType="1"/>
              <a:stCxn id="23607" idx="3"/>
              <a:endCxn id="23597" idx="1"/>
            </p:cNvCxnSpPr>
            <p:nvPr/>
          </p:nvCxnSpPr>
          <p:spPr bwMode="auto">
            <a:xfrm>
              <a:off x="5057728" y="4822938"/>
              <a:ext cx="535371" cy="775905"/>
            </a:xfrm>
            <a:prstGeom prst="bentConnector3">
              <a:avLst>
                <a:gd name="adj1" fmla="val 50000"/>
              </a:avLst>
            </a:prstGeom>
            <a:ln>
              <a:solidFill>
                <a:schemeClr val="accent5">
                  <a:lumMod val="75000"/>
                </a:schemeClr>
              </a:solidFill>
              <a:headEnd/>
              <a:tailEnd type="triangl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109" name="AutoShape 31"/>
            <p:cNvCxnSpPr>
              <a:cxnSpLocks noChangeShapeType="1"/>
              <a:stCxn id="23601" idx="3"/>
              <a:endCxn id="23596" idx="1"/>
            </p:cNvCxnSpPr>
            <p:nvPr/>
          </p:nvCxnSpPr>
          <p:spPr bwMode="auto">
            <a:xfrm flipV="1">
              <a:off x="5057728" y="2968081"/>
              <a:ext cx="519442" cy="3832"/>
            </a:xfrm>
            <a:prstGeom prst="straightConnector1">
              <a:avLst/>
            </a:prstGeom>
            <a:ln>
              <a:solidFill>
                <a:schemeClr val="accent5">
                  <a:lumMod val="75000"/>
                </a:schemeClr>
              </a:solidFill>
              <a:headEnd/>
              <a:tailEnd type="triangl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112" name="AutoShape 31"/>
            <p:cNvCxnSpPr>
              <a:cxnSpLocks noChangeShapeType="1"/>
              <a:stCxn id="23605" idx="3"/>
              <a:endCxn id="23598" idx="1"/>
            </p:cNvCxnSpPr>
            <p:nvPr/>
          </p:nvCxnSpPr>
          <p:spPr bwMode="auto">
            <a:xfrm>
              <a:off x="5057728" y="3495788"/>
              <a:ext cx="532142" cy="0"/>
            </a:xfrm>
            <a:prstGeom prst="straightConnector1">
              <a:avLst/>
            </a:prstGeom>
            <a:ln>
              <a:solidFill>
                <a:schemeClr val="accent5">
                  <a:lumMod val="75000"/>
                </a:schemeClr>
              </a:solidFill>
              <a:headEnd/>
              <a:tailEnd type="triangl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204" name="AutoShape 28"/>
            <p:cNvSpPr>
              <a:spLocks noChangeArrowheads="1"/>
            </p:cNvSpPr>
            <p:nvPr/>
          </p:nvSpPr>
          <p:spPr bwMode="auto">
            <a:xfrm>
              <a:off x="5593099" y="3934156"/>
              <a:ext cx="1371600" cy="381000"/>
            </a:xfrm>
            <a:prstGeom prst="roundRect">
              <a:avLst>
                <a:gd name="adj" fmla="val 50000"/>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ja-JP" sz="1000" dirty="0" smtClean="0">
                  <a:solidFill>
                    <a:schemeClr val="bg1"/>
                  </a:solidFill>
                  <a:latin typeface="HGP創英角ｺﾞｼｯｸUB" pitchFamily="50" charset="-128"/>
                  <a:ea typeface="HGP創英角ｺﾞｼｯｸUB" pitchFamily="50" charset="-128"/>
                </a:rPr>
                <a:t>Intel </a:t>
              </a:r>
            </a:p>
            <a:p>
              <a:pPr algn="ctr"/>
              <a:r>
                <a:rPr lang="ja-JP" altLang="en-US" sz="1000" dirty="0" smtClean="0">
                  <a:solidFill>
                    <a:schemeClr val="bg1"/>
                  </a:solidFill>
                  <a:latin typeface="HGP創英角ｺﾞｼｯｸUB" pitchFamily="50" charset="-128"/>
                  <a:ea typeface="HGP創英角ｺﾞｼｯｸUB" pitchFamily="50" charset="-128"/>
                </a:rPr>
                <a:t>アーキテクチャ</a:t>
              </a:r>
              <a:endParaRPr lang="ja-JP" altLang="en-US" sz="1000" dirty="0">
                <a:solidFill>
                  <a:schemeClr val="bg1"/>
                </a:solidFill>
                <a:latin typeface="HGP創英角ｺﾞｼｯｸUB" pitchFamily="50" charset="-128"/>
                <a:ea typeface="HGP創英角ｺﾞｼｯｸUB" pitchFamily="50" charset="-128"/>
              </a:endParaRPr>
            </a:p>
          </p:txBody>
        </p:sp>
        <p:sp>
          <p:nvSpPr>
            <p:cNvPr id="66" name="AutoShape 15"/>
            <p:cNvSpPr>
              <a:spLocks noChangeArrowheads="1"/>
            </p:cNvSpPr>
            <p:nvPr/>
          </p:nvSpPr>
          <p:spPr bwMode="auto">
            <a:xfrm>
              <a:off x="5589870" y="1849715"/>
              <a:ext cx="1371600" cy="609600"/>
            </a:xfrm>
            <a:prstGeom prst="roundRect">
              <a:avLst>
                <a:gd name="adj" fmla="val 16667"/>
              </a:avLst>
            </a:prstGeom>
            <a:solidFill>
              <a:srgbClr val="0000FF"/>
            </a:solidFill>
            <a:ln>
              <a:noFill/>
              <a:headEnd/>
              <a:tailEnd/>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lgn="ctr">
                <a:spcBef>
                  <a:spcPts val="0"/>
                </a:spcBef>
              </a:pPr>
              <a:r>
                <a:rPr lang="ja-JP" altLang="en-US" sz="1400" dirty="0">
                  <a:solidFill>
                    <a:srgbClr val="FFFFFF"/>
                  </a:solidFill>
                  <a:ea typeface="HGP創英角ｺﾞｼｯｸUB" pitchFamily="50" charset="-128"/>
                </a:rPr>
                <a:t>汎用機</a:t>
              </a:r>
            </a:p>
            <a:p>
              <a:pPr algn="ctr">
                <a:spcBef>
                  <a:spcPts val="0"/>
                </a:spcBef>
              </a:pPr>
              <a:r>
                <a:rPr lang="ja-JP" altLang="en-US" sz="1200" dirty="0">
                  <a:solidFill>
                    <a:srgbClr val="FFFFFF"/>
                  </a:solidFill>
                  <a:ea typeface="HGP創英角ｺﾞｼｯｸUB" pitchFamily="50" charset="-128"/>
                </a:rPr>
                <a:t>メインフレーム</a:t>
              </a:r>
            </a:p>
          </p:txBody>
        </p:sp>
        <p:cxnSp>
          <p:nvCxnSpPr>
            <p:cNvPr id="138" name="直線矢印コネクタ 137"/>
            <p:cNvCxnSpPr>
              <a:stCxn id="127" idx="3"/>
              <a:endCxn id="66" idx="1"/>
            </p:cNvCxnSpPr>
            <p:nvPr/>
          </p:nvCxnSpPr>
          <p:spPr bwMode="auto">
            <a:xfrm>
              <a:off x="5057728" y="2154515"/>
              <a:ext cx="532142" cy="0"/>
            </a:xfrm>
            <a:prstGeom prst="straightConnector1">
              <a:avLst/>
            </a:prstGeom>
            <a:noFill/>
            <a:ln w="38100">
              <a:solidFill>
                <a:srgbClr val="4F81BD"/>
              </a:solidFill>
              <a:miter lim="800000"/>
              <a:headEnd/>
              <a:tailEnd type="triangle" w="med" len="med"/>
            </a:ln>
            <a:extLst/>
          </p:spPr>
        </p:cxnSp>
      </p:grpSp>
      <p:grpSp>
        <p:nvGrpSpPr>
          <p:cNvPr id="2" name="図形グループ 1"/>
          <p:cNvGrpSpPr/>
          <p:nvPr/>
        </p:nvGrpSpPr>
        <p:grpSpPr>
          <a:xfrm>
            <a:off x="1498991" y="1320914"/>
            <a:ext cx="1708540" cy="4186619"/>
            <a:chOff x="1498991" y="1320914"/>
            <a:chExt cx="1708540" cy="4186619"/>
          </a:xfrm>
        </p:grpSpPr>
        <p:sp>
          <p:nvSpPr>
            <p:cNvPr id="64" name="AutoShape 15"/>
            <p:cNvSpPr>
              <a:spLocks noChangeArrowheads="1"/>
            </p:cNvSpPr>
            <p:nvPr/>
          </p:nvSpPr>
          <p:spPr bwMode="auto">
            <a:xfrm>
              <a:off x="2016961" y="2076563"/>
              <a:ext cx="1190570" cy="609600"/>
            </a:xfrm>
            <a:prstGeom prst="roundRect">
              <a:avLst>
                <a:gd name="adj" fmla="val 16667"/>
              </a:avLst>
            </a:prstGeom>
            <a:solidFill>
              <a:srgbClr val="000090"/>
            </a:solidFill>
            <a:ln>
              <a:noFill/>
              <a:headEnd/>
              <a:tailEnd/>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lgn="ctr">
                <a:spcBef>
                  <a:spcPts val="0"/>
                </a:spcBef>
              </a:pPr>
              <a:endParaRPr lang="en-US" altLang="ja-JP" sz="1200" dirty="0" smtClean="0">
                <a:solidFill>
                  <a:srgbClr val="FFFFFF"/>
                </a:solidFill>
                <a:ea typeface="HGP創英角ｺﾞｼｯｸUB" pitchFamily="50" charset="-128"/>
              </a:endParaRPr>
            </a:p>
            <a:p>
              <a:pPr algn="ctr">
                <a:spcBef>
                  <a:spcPts val="0"/>
                </a:spcBef>
              </a:pPr>
              <a:endParaRPr lang="en-US" altLang="ja-JP" sz="1200" dirty="0">
                <a:solidFill>
                  <a:srgbClr val="FFFFFF"/>
                </a:solidFill>
                <a:ea typeface="HGP創英角ｺﾞｼｯｸUB" pitchFamily="50" charset="-128"/>
              </a:endParaRPr>
            </a:p>
            <a:p>
              <a:pPr algn="ctr">
                <a:spcBef>
                  <a:spcPts val="0"/>
                </a:spcBef>
              </a:pPr>
              <a:r>
                <a:rPr lang="en-US" altLang="ja-JP" sz="1200" dirty="0" smtClean="0">
                  <a:solidFill>
                    <a:srgbClr val="FFFFFF"/>
                  </a:solidFill>
                  <a:ea typeface="HGP創英角ｺﾞｼｯｸUB" pitchFamily="50" charset="-128"/>
                </a:rPr>
                <a:t>IBM System/360</a:t>
              </a:r>
              <a:endParaRPr lang="ja-JP" altLang="en-US" sz="1200" dirty="0">
                <a:solidFill>
                  <a:srgbClr val="FFFFFF"/>
                </a:solidFill>
                <a:ea typeface="HGP創英角ｺﾞｼｯｸUB" pitchFamily="50" charset="-128"/>
              </a:endParaRPr>
            </a:p>
          </p:txBody>
        </p:sp>
        <p:sp>
          <p:nvSpPr>
            <p:cNvPr id="205" name="AutoShape 28"/>
            <p:cNvSpPr>
              <a:spLocks noChangeArrowheads="1"/>
            </p:cNvSpPr>
            <p:nvPr/>
          </p:nvSpPr>
          <p:spPr bwMode="auto">
            <a:xfrm>
              <a:off x="1964130" y="3934156"/>
              <a:ext cx="1190570" cy="381000"/>
            </a:xfrm>
            <a:prstGeom prst="roundRect">
              <a:avLst>
                <a:gd name="adj" fmla="val 50000"/>
              </a:avLst>
            </a:prstGeom>
            <a:solidFill>
              <a:schemeClr val="accent6">
                <a:lumMod val="75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en-US" altLang="ja-JP" sz="1000" dirty="0" smtClean="0">
                  <a:solidFill>
                    <a:srgbClr val="FFFFFF"/>
                  </a:solidFill>
                  <a:ea typeface="HGP創英角ｺﾞｼｯｸUB" pitchFamily="50" charset="-128"/>
                </a:rPr>
                <a:t>IBM System/360</a:t>
              </a:r>
            </a:p>
            <a:p>
              <a:pPr algn="ctr"/>
              <a:r>
                <a:rPr lang="ja-JP" altLang="en-US" sz="1000" dirty="0" smtClean="0">
                  <a:solidFill>
                    <a:srgbClr val="FFFFFF"/>
                  </a:solidFill>
                  <a:ea typeface="HGP創英角ｺﾞｼｯｸUB" pitchFamily="50" charset="-128"/>
                </a:rPr>
                <a:t>アーキテクチャ</a:t>
              </a:r>
              <a:endParaRPr lang="ja-JP" altLang="en-US" sz="1000" dirty="0">
                <a:solidFill>
                  <a:srgbClr val="FFFFFF"/>
                </a:solidFill>
                <a:ea typeface="HGP創英角ｺﾞｼｯｸUB" pitchFamily="50" charset="-128"/>
              </a:endParaRPr>
            </a:p>
          </p:txBody>
        </p:sp>
        <p:sp>
          <p:nvSpPr>
            <p:cNvPr id="23610" name="Text Box 20"/>
            <p:cNvSpPr txBox="1">
              <a:spLocks noChangeArrowheads="1"/>
            </p:cNvSpPr>
            <p:nvPr/>
          </p:nvSpPr>
          <p:spPr bwMode="auto">
            <a:xfrm>
              <a:off x="1878403" y="1320914"/>
              <a:ext cx="1200150" cy="396875"/>
            </a:xfrm>
            <a:prstGeom prst="rect">
              <a:avLst/>
            </a:prstGeom>
            <a:noFill/>
            <a:ln w="9525">
              <a:noFill/>
              <a:miter lim="800000"/>
              <a:headEnd/>
              <a:tailEnd/>
            </a:ln>
          </p:spPr>
          <p:txBody>
            <a:bodyPr wrap="none">
              <a:spAutoFit/>
            </a:bodyPr>
            <a:lstStyle/>
            <a:p>
              <a:r>
                <a:rPr lang="ja-JP" altLang="en-US" sz="2000" dirty="0">
                  <a:solidFill>
                    <a:srgbClr val="0000FF"/>
                  </a:solidFill>
                  <a:ea typeface="HGP創英角ｺﾞｼｯｸUB" pitchFamily="50" charset="-128"/>
                </a:rPr>
                <a:t>～１９６４</a:t>
              </a:r>
            </a:p>
          </p:txBody>
        </p:sp>
        <p:sp>
          <p:nvSpPr>
            <p:cNvPr id="23611" name="AutoShape 15"/>
            <p:cNvSpPr>
              <a:spLocks noChangeArrowheads="1"/>
            </p:cNvSpPr>
            <p:nvPr/>
          </p:nvSpPr>
          <p:spPr bwMode="auto">
            <a:xfrm>
              <a:off x="1964130" y="1849715"/>
              <a:ext cx="1190570" cy="609600"/>
            </a:xfrm>
            <a:prstGeom prst="roundRect">
              <a:avLst>
                <a:gd name="adj" fmla="val 16667"/>
              </a:avLst>
            </a:prstGeom>
            <a:solidFill>
              <a:srgbClr val="0000FF"/>
            </a:solidFill>
            <a:ln>
              <a:noFill/>
              <a:headEnd/>
              <a:tailEnd/>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lgn="ctr">
                <a:spcBef>
                  <a:spcPts val="0"/>
                </a:spcBef>
              </a:pPr>
              <a:r>
                <a:rPr lang="ja-JP" altLang="en-US" sz="1400" dirty="0">
                  <a:solidFill>
                    <a:srgbClr val="FFFFFF"/>
                  </a:solidFill>
                  <a:ea typeface="HGP創英角ｺﾞｼｯｸUB" pitchFamily="50" charset="-128"/>
                </a:rPr>
                <a:t>汎用機</a:t>
              </a:r>
            </a:p>
            <a:p>
              <a:pPr algn="ctr">
                <a:spcBef>
                  <a:spcPts val="0"/>
                </a:spcBef>
              </a:pPr>
              <a:r>
                <a:rPr lang="ja-JP" altLang="en-US" sz="1200" dirty="0">
                  <a:solidFill>
                    <a:srgbClr val="FFFFFF"/>
                  </a:solidFill>
                  <a:ea typeface="HGP創英角ｺﾞｼｯｸUB" pitchFamily="50" charset="-128"/>
                </a:rPr>
                <a:t>メインフレーム</a:t>
              </a:r>
            </a:p>
          </p:txBody>
        </p:sp>
        <p:cxnSp>
          <p:nvCxnSpPr>
            <p:cNvPr id="23612" name="AutoShape 16"/>
            <p:cNvCxnSpPr>
              <a:cxnSpLocks noChangeShapeType="1"/>
              <a:stCxn id="760844" idx="3"/>
              <a:endCxn id="23611" idx="1"/>
            </p:cNvCxnSpPr>
            <p:nvPr/>
          </p:nvCxnSpPr>
          <p:spPr bwMode="auto">
            <a:xfrm>
              <a:off x="1498991" y="2154515"/>
              <a:ext cx="465139" cy="12700"/>
            </a:xfrm>
            <a:prstGeom prst="bentConnector3">
              <a:avLst>
                <a:gd name="adj1" fmla="val 50000"/>
              </a:avLst>
            </a:prstGeom>
            <a:noFill/>
            <a:ln w="38100">
              <a:solidFill>
                <a:srgbClr val="4F81BD"/>
              </a:solidFill>
              <a:miter lim="800000"/>
              <a:headEnd/>
              <a:tailEnd type="triangle" w="med" len="med"/>
            </a:ln>
          </p:spPr>
        </p:cxnSp>
        <p:cxnSp>
          <p:nvCxnSpPr>
            <p:cNvPr id="23613" name="AutoShape 17"/>
            <p:cNvCxnSpPr>
              <a:cxnSpLocks noChangeShapeType="1"/>
              <a:stCxn id="760841" idx="3"/>
              <a:endCxn id="23611" idx="1"/>
            </p:cNvCxnSpPr>
            <p:nvPr/>
          </p:nvCxnSpPr>
          <p:spPr bwMode="auto">
            <a:xfrm flipV="1">
              <a:off x="1498991" y="2154515"/>
              <a:ext cx="465139" cy="1166648"/>
            </a:xfrm>
            <a:prstGeom prst="bentConnector3">
              <a:avLst>
                <a:gd name="adj1" fmla="val 50000"/>
              </a:avLst>
            </a:prstGeom>
            <a:noFill/>
            <a:ln w="38100">
              <a:solidFill>
                <a:srgbClr val="4F81BD"/>
              </a:solidFill>
              <a:miter lim="800000"/>
              <a:headEnd/>
              <a:tailEnd type="triangle" w="med" len="med"/>
            </a:ln>
          </p:spPr>
        </p:cxnSp>
        <p:cxnSp>
          <p:nvCxnSpPr>
            <p:cNvPr id="23614" name="AutoShape 18"/>
            <p:cNvCxnSpPr>
              <a:cxnSpLocks noChangeShapeType="1"/>
              <a:stCxn id="760842" idx="3"/>
              <a:endCxn id="23611" idx="1"/>
            </p:cNvCxnSpPr>
            <p:nvPr/>
          </p:nvCxnSpPr>
          <p:spPr bwMode="auto">
            <a:xfrm flipV="1">
              <a:off x="1498991" y="2154515"/>
              <a:ext cx="465139" cy="2215929"/>
            </a:xfrm>
            <a:prstGeom prst="bentConnector3">
              <a:avLst>
                <a:gd name="adj1" fmla="val 50000"/>
              </a:avLst>
            </a:prstGeom>
            <a:noFill/>
            <a:ln w="38100">
              <a:solidFill>
                <a:srgbClr val="4F81BD"/>
              </a:solidFill>
              <a:miter lim="800000"/>
              <a:headEnd/>
              <a:tailEnd type="triangle" w="med" len="med"/>
            </a:ln>
          </p:spPr>
        </p:cxnSp>
        <p:cxnSp>
          <p:nvCxnSpPr>
            <p:cNvPr id="23615" name="AutoShape 19"/>
            <p:cNvCxnSpPr>
              <a:cxnSpLocks noChangeShapeType="1"/>
              <a:stCxn id="760843" idx="3"/>
              <a:endCxn id="23611" idx="1"/>
            </p:cNvCxnSpPr>
            <p:nvPr/>
          </p:nvCxnSpPr>
          <p:spPr bwMode="auto">
            <a:xfrm flipV="1">
              <a:off x="1499045" y="2154515"/>
              <a:ext cx="465085" cy="3353018"/>
            </a:xfrm>
            <a:prstGeom prst="bentConnector3">
              <a:avLst>
                <a:gd name="adj1" fmla="val 50000"/>
              </a:avLst>
            </a:prstGeom>
            <a:noFill/>
            <a:ln w="38100">
              <a:solidFill>
                <a:srgbClr val="4F81BD"/>
              </a:solidFill>
              <a:miter lim="800000"/>
              <a:headEnd/>
              <a:tailEnd type="triangle" w="med" len="med"/>
            </a:ln>
          </p:spPr>
        </p:cxnSp>
      </p:grpSp>
      <p:grpSp>
        <p:nvGrpSpPr>
          <p:cNvPr id="3" name="図形グループ 2"/>
          <p:cNvGrpSpPr/>
          <p:nvPr/>
        </p:nvGrpSpPr>
        <p:grpSpPr>
          <a:xfrm>
            <a:off x="3154700" y="1320914"/>
            <a:ext cx="1904999" cy="4491419"/>
            <a:chOff x="3154700" y="1320914"/>
            <a:chExt cx="1904999" cy="4491419"/>
          </a:xfrm>
        </p:grpSpPr>
        <p:sp>
          <p:nvSpPr>
            <p:cNvPr id="23602" name="AutoShape 30"/>
            <p:cNvSpPr>
              <a:spLocks noChangeArrowheads="1"/>
            </p:cNvSpPr>
            <p:nvPr/>
          </p:nvSpPr>
          <p:spPr bwMode="auto">
            <a:xfrm>
              <a:off x="3686128" y="5385351"/>
              <a:ext cx="1371600" cy="426982"/>
            </a:xfrm>
            <a:prstGeom prst="roundRect">
              <a:avLst>
                <a:gd name="adj" fmla="val 16667"/>
              </a:avLst>
            </a:prstGeom>
            <a:solidFill>
              <a:schemeClr val="accent2">
                <a:lumMod val="75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400" dirty="0" smtClean="0">
                  <a:solidFill>
                    <a:srgbClr val="FFFFFF"/>
                  </a:solidFill>
                  <a:ea typeface="HGP創英角ｺﾞｼｯｸUB" pitchFamily="50" charset="-128"/>
                </a:rPr>
                <a:t>ＰＣ</a:t>
              </a:r>
              <a:endParaRPr lang="ja-JP" altLang="en-US" sz="1400" dirty="0">
                <a:solidFill>
                  <a:srgbClr val="FFFFFF"/>
                </a:solidFill>
                <a:ea typeface="HGP創英角ｺﾞｼｯｸUB" pitchFamily="50" charset="-128"/>
              </a:endParaRPr>
            </a:p>
          </p:txBody>
        </p:sp>
        <p:sp>
          <p:nvSpPr>
            <p:cNvPr id="23608" name="Text Box 36"/>
            <p:cNvSpPr txBox="1">
              <a:spLocks noChangeArrowheads="1"/>
            </p:cNvSpPr>
            <p:nvPr/>
          </p:nvSpPr>
          <p:spPr bwMode="auto">
            <a:xfrm>
              <a:off x="3659578" y="1320914"/>
              <a:ext cx="1200150" cy="396875"/>
            </a:xfrm>
            <a:prstGeom prst="rect">
              <a:avLst/>
            </a:prstGeom>
            <a:noFill/>
            <a:ln w="9525">
              <a:noFill/>
              <a:miter lim="800000"/>
              <a:headEnd/>
              <a:tailEnd/>
            </a:ln>
          </p:spPr>
          <p:txBody>
            <a:bodyPr wrap="none">
              <a:spAutoFit/>
            </a:bodyPr>
            <a:lstStyle/>
            <a:p>
              <a:r>
                <a:rPr lang="ja-JP" altLang="en-US" sz="2000" dirty="0">
                  <a:solidFill>
                    <a:srgbClr val="0000FF"/>
                  </a:solidFill>
                  <a:ea typeface="HGP創英角ｺﾞｼｯｸUB" pitchFamily="50" charset="-128"/>
                </a:rPr>
                <a:t>１９８０～</a:t>
              </a:r>
            </a:p>
          </p:txBody>
        </p:sp>
        <p:sp>
          <p:nvSpPr>
            <p:cNvPr id="23635" name="上下矢印 23634"/>
            <p:cNvSpPr/>
            <p:nvPr/>
          </p:nvSpPr>
          <p:spPr bwMode="auto">
            <a:xfrm>
              <a:off x="4104243" y="2482963"/>
              <a:ext cx="533400" cy="2902387"/>
            </a:xfrm>
            <a:prstGeom prst="upDownArrow">
              <a:avLst>
                <a:gd name="adj1" fmla="val 50000"/>
                <a:gd name="adj2" fmla="val 30952"/>
              </a:avLst>
            </a:prstGeom>
            <a:solidFill>
              <a:srgbClr val="FFC000"/>
            </a:solidFill>
            <a:ln w="2857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a:spcBef>
                  <a:spcPct val="20000"/>
                </a:spcBef>
              </a:pPr>
              <a:endParaRPr kumimoji="0" lang="ja-JP" altLang="en-US" sz="1200" smtClean="0">
                <a:solidFill>
                  <a:srgbClr val="484848"/>
                </a:solidFill>
                <a:ea typeface="HG丸ｺﾞｼｯｸM-PRO" pitchFamily="50" charset="-128"/>
              </a:endParaRPr>
            </a:p>
          </p:txBody>
        </p:sp>
        <p:sp>
          <p:nvSpPr>
            <p:cNvPr id="23601" name="AutoShape 29"/>
            <p:cNvSpPr>
              <a:spLocks noChangeArrowheads="1"/>
            </p:cNvSpPr>
            <p:nvPr/>
          </p:nvSpPr>
          <p:spPr bwMode="auto">
            <a:xfrm>
              <a:off x="3686128" y="2765538"/>
              <a:ext cx="1371600" cy="412750"/>
            </a:xfrm>
            <a:prstGeom prst="roundRect">
              <a:avLst>
                <a:gd name="adj" fmla="val 16667"/>
              </a:avLst>
            </a:prstGeom>
            <a:solidFill>
              <a:schemeClr val="accent3">
                <a:lumMod val="75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400" dirty="0" smtClean="0">
                  <a:solidFill>
                    <a:srgbClr val="FFFFFF"/>
                  </a:solidFill>
                  <a:ea typeface="HGP創英角ｺﾞｼｯｸUB" pitchFamily="50" charset="-128"/>
                </a:rPr>
                <a:t>ミニコン</a:t>
              </a:r>
              <a:endParaRPr lang="ja-JP" altLang="en-US" sz="1400" dirty="0">
                <a:solidFill>
                  <a:srgbClr val="FFFFFF"/>
                </a:solidFill>
                <a:ea typeface="HGP創英角ｺﾞｼｯｸUB" pitchFamily="50" charset="-128"/>
              </a:endParaRPr>
            </a:p>
          </p:txBody>
        </p:sp>
        <p:sp>
          <p:nvSpPr>
            <p:cNvPr id="23605" name="AutoShape 33"/>
            <p:cNvSpPr>
              <a:spLocks noChangeArrowheads="1"/>
            </p:cNvSpPr>
            <p:nvPr/>
          </p:nvSpPr>
          <p:spPr bwMode="auto">
            <a:xfrm>
              <a:off x="3686128" y="3289413"/>
              <a:ext cx="1371600" cy="412750"/>
            </a:xfrm>
            <a:prstGeom prst="roundRect">
              <a:avLst>
                <a:gd name="adj" fmla="val 16667"/>
              </a:avLst>
            </a:prstGeom>
            <a:solidFill>
              <a:schemeClr val="accent3">
                <a:lumMod val="75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400" dirty="0" smtClean="0">
                  <a:solidFill>
                    <a:srgbClr val="FFFFFF"/>
                  </a:solidFill>
                  <a:ea typeface="HGP創英角ｺﾞｼｯｸUB" pitchFamily="50" charset="-128"/>
                </a:rPr>
                <a:t>オフコン</a:t>
              </a:r>
              <a:endParaRPr lang="ja-JP" altLang="en-US" sz="1400" dirty="0">
                <a:solidFill>
                  <a:srgbClr val="FFFFFF"/>
                </a:solidFill>
                <a:ea typeface="HGP創英角ｺﾞｼｯｸUB" pitchFamily="50" charset="-128"/>
              </a:endParaRPr>
            </a:p>
          </p:txBody>
        </p:sp>
        <p:sp>
          <p:nvSpPr>
            <p:cNvPr id="23607" name="AutoShape 35"/>
            <p:cNvSpPr>
              <a:spLocks noChangeArrowheads="1"/>
            </p:cNvSpPr>
            <p:nvPr/>
          </p:nvSpPr>
          <p:spPr bwMode="auto">
            <a:xfrm>
              <a:off x="3686128" y="4616563"/>
              <a:ext cx="1371600" cy="412750"/>
            </a:xfrm>
            <a:prstGeom prst="roundRect">
              <a:avLst>
                <a:gd name="adj" fmla="val 16667"/>
              </a:avLst>
            </a:prstGeom>
            <a:solidFill>
              <a:schemeClr val="accent3">
                <a:lumMod val="75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spcBef>
                  <a:spcPts val="0"/>
                </a:spcBef>
              </a:pPr>
              <a:r>
                <a:rPr lang="ja-JP" altLang="en-US" sz="1200" dirty="0">
                  <a:solidFill>
                    <a:srgbClr val="FFFFFF"/>
                  </a:solidFill>
                  <a:ea typeface="HGP創英角ｺﾞｼｯｸUB" pitchFamily="50" charset="-128"/>
                </a:rPr>
                <a:t>エンジニアリング</a:t>
              </a:r>
            </a:p>
            <a:p>
              <a:pPr algn="ctr">
                <a:spcBef>
                  <a:spcPts val="0"/>
                </a:spcBef>
              </a:pPr>
              <a:r>
                <a:rPr lang="ja-JP" altLang="en-US" sz="1200" dirty="0">
                  <a:solidFill>
                    <a:srgbClr val="FFFFFF"/>
                  </a:solidFill>
                  <a:ea typeface="HGP創英角ｺﾞｼｯｸUB" pitchFamily="50" charset="-128"/>
                </a:rPr>
                <a:t>ワークステーション</a:t>
              </a:r>
            </a:p>
          </p:txBody>
        </p:sp>
        <p:cxnSp>
          <p:nvCxnSpPr>
            <p:cNvPr id="23630" name="直線矢印コネクタ 23629"/>
            <p:cNvCxnSpPr>
              <a:stCxn id="23611" idx="3"/>
              <a:endCxn id="127" idx="1"/>
            </p:cNvCxnSpPr>
            <p:nvPr/>
          </p:nvCxnSpPr>
          <p:spPr bwMode="auto">
            <a:xfrm>
              <a:off x="3154700" y="2154515"/>
              <a:ext cx="531428" cy="0"/>
            </a:xfrm>
            <a:prstGeom prst="straightConnector1">
              <a:avLst/>
            </a:prstGeom>
            <a:noFill/>
            <a:ln w="38100">
              <a:solidFill>
                <a:srgbClr val="4F81BD"/>
              </a:solidFill>
              <a:miter lim="800000"/>
              <a:headEnd/>
              <a:tailEnd type="triangle" w="med" len="med"/>
            </a:ln>
            <a:extLst/>
          </p:spPr>
        </p:cxnSp>
        <p:sp>
          <p:nvSpPr>
            <p:cNvPr id="127" name="AutoShape 15"/>
            <p:cNvSpPr>
              <a:spLocks noChangeArrowheads="1"/>
            </p:cNvSpPr>
            <p:nvPr/>
          </p:nvSpPr>
          <p:spPr bwMode="auto">
            <a:xfrm>
              <a:off x="3686128" y="1849715"/>
              <a:ext cx="1371600" cy="609600"/>
            </a:xfrm>
            <a:prstGeom prst="roundRect">
              <a:avLst>
                <a:gd name="adj" fmla="val 16667"/>
              </a:avLst>
            </a:prstGeom>
            <a:solidFill>
              <a:srgbClr val="0000FF"/>
            </a:solidFill>
            <a:ln>
              <a:noFill/>
              <a:headEnd/>
              <a:tailEnd/>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lgn="ctr">
                <a:spcBef>
                  <a:spcPts val="0"/>
                </a:spcBef>
              </a:pPr>
              <a:r>
                <a:rPr lang="ja-JP" altLang="en-US" sz="1400" dirty="0">
                  <a:solidFill>
                    <a:srgbClr val="FFFFFF"/>
                  </a:solidFill>
                  <a:ea typeface="HGP創英角ｺﾞｼｯｸUB" pitchFamily="50" charset="-128"/>
                </a:rPr>
                <a:t>汎用機</a:t>
              </a:r>
            </a:p>
            <a:p>
              <a:pPr algn="ctr">
                <a:spcBef>
                  <a:spcPts val="0"/>
                </a:spcBef>
              </a:pPr>
              <a:r>
                <a:rPr lang="ja-JP" altLang="en-US" sz="1200" dirty="0">
                  <a:solidFill>
                    <a:srgbClr val="FFFFFF"/>
                  </a:solidFill>
                  <a:ea typeface="HGP創英角ｺﾞｼｯｸUB" pitchFamily="50" charset="-128"/>
                </a:rPr>
                <a:t>メインフレーム</a:t>
              </a:r>
            </a:p>
          </p:txBody>
        </p:sp>
        <p:sp>
          <p:nvSpPr>
            <p:cNvPr id="23600" name="AutoShape 28"/>
            <p:cNvSpPr>
              <a:spLocks noChangeArrowheads="1"/>
            </p:cNvSpPr>
            <p:nvPr/>
          </p:nvSpPr>
          <p:spPr bwMode="auto">
            <a:xfrm>
              <a:off x="3688099" y="3934156"/>
              <a:ext cx="1371600" cy="381000"/>
            </a:xfrm>
            <a:prstGeom prst="roundRect">
              <a:avLst>
                <a:gd name="adj" fmla="val 50000"/>
              </a:avLst>
            </a:prstGeom>
            <a:solidFill>
              <a:schemeClr val="accent6">
                <a:lumMod val="75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000" dirty="0" smtClean="0">
                  <a:solidFill>
                    <a:srgbClr val="FFFFFF"/>
                  </a:solidFill>
                  <a:ea typeface="HGP創英角ｺﾞｼｯｸUB" pitchFamily="50" charset="-128"/>
                </a:rPr>
                <a:t>ダウンサイジング</a:t>
              </a:r>
              <a:endParaRPr lang="en-US" altLang="ja-JP" sz="1000" dirty="0" smtClean="0">
                <a:solidFill>
                  <a:srgbClr val="FFFFFF"/>
                </a:solidFill>
                <a:ea typeface="HGP創英角ｺﾞｼｯｸUB" pitchFamily="50" charset="-128"/>
              </a:endParaRPr>
            </a:p>
            <a:p>
              <a:pPr algn="ctr"/>
              <a:r>
                <a:rPr lang="ja-JP" altLang="en-US" sz="1000" dirty="0" smtClean="0">
                  <a:solidFill>
                    <a:srgbClr val="FFFFFF"/>
                  </a:solidFill>
                  <a:ea typeface="HGP創英角ｺﾞｼｯｸUB" pitchFamily="50" charset="-128"/>
                </a:rPr>
                <a:t>マルチベンダー</a:t>
              </a:r>
              <a:endParaRPr lang="ja-JP" altLang="en-US" sz="1000" dirty="0">
                <a:solidFill>
                  <a:srgbClr val="FFFFFF"/>
                </a:solidFill>
                <a:ea typeface="HGP創英角ｺﾞｼｯｸUB" pitchFamily="50" charset="-128"/>
              </a:endParaRPr>
            </a:p>
          </p:txBody>
        </p:sp>
        <p:sp>
          <p:nvSpPr>
            <p:cNvPr id="23636" name="右矢印 23635"/>
            <p:cNvSpPr/>
            <p:nvPr/>
          </p:nvSpPr>
          <p:spPr bwMode="auto">
            <a:xfrm>
              <a:off x="3202378" y="3883138"/>
              <a:ext cx="457200" cy="471216"/>
            </a:xfrm>
            <a:prstGeom prst="rightArrow">
              <a:avLst/>
            </a:prstGeom>
            <a:solidFill>
              <a:schemeClr val="accent6">
                <a:lumMod val="60000"/>
                <a:lumOff val="40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spcBef>
                  <a:spcPct val="20000"/>
                </a:spcBef>
              </a:pPr>
              <a:endParaRPr kumimoji="0" lang="ja-JP" altLang="en-US" sz="1200" smtClean="0">
                <a:solidFill>
                  <a:srgbClr val="484848"/>
                </a:solidFill>
                <a:ea typeface="HG丸ｺﾞｼｯｸM-PRO" pitchFamily="50" charset="-128"/>
              </a:endParaRPr>
            </a:p>
          </p:txBody>
        </p:sp>
      </p:grpSp>
      <p:pic>
        <p:nvPicPr>
          <p:cNvPr id="74" name="図 73"/>
          <p:cNvPicPr>
            <a:picLocks noChangeAspect="1"/>
          </p:cNvPicPr>
          <p:nvPr/>
        </p:nvPicPr>
        <p:blipFill>
          <a:blip r:embed="rId3"/>
          <a:stretch>
            <a:fillRect/>
          </a:stretch>
        </p:blipFill>
        <p:spPr>
          <a:xfrm>
            <a:off x="8143909" y="6690380"/>
            <a:ext cx="892142" cy="152317"/>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pic>
      <p:grpSp>
        <p:nvGrpSpPr>
          <p:cNvPr id="9" name="図形グループ 8"/>
          <p:cNvGrpSpPr/>
          <p:nvPr/>
        </p:nvGrpSpPr>
        <p:grpSpPr>
          <a:xfrm>
            <a:off x="6948770" y="1320914"/>
            <a:ext cx="1788619" cy="4491419"/>
            <a:chOff x="6948770" y="1320914"/>
            <a:chExt cx="1788619" cy="4491419"/>
          </a:xfrm>
        </p:grpSpPr>
        <p:sp>
          <p:nvSpPr>
            <p:cNvPr id="13" name="正方形/長方形 12"/>
            <p:cNvSpPr/>
            <p:nvPr/>
          </p:nvSpPr>
          <p:spPr>
            <a:xfrm>
              <a:off x="7410450" y="1717789"/>
              <a:ext cx="1326939" cy="2639083"/>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581" name="Text Box 48"/>
            <p:cNvSpPr txBox="1">
              <a:spLocks noChangeArrowheads="1"/>
            </p:cNvSpPr>
            <p:nvPr/>
          </p:nvSpPr>
          <p:spPr bwMode="auto">
            <a:xfrm>
              <a:off x="7489943" y="1320914"/>
              <a:ext cx="1200150" cy="396875"/>
            </a:xfrm>
            <a:prstGeom prst="rect">
              <a:avLst/>
            </a:prstGeom>
            <a:noFill/>
            <a:ln w="9525">
              <a:noFill/>
              <a:miter lim="800000"/>
              <a:headEnd/>
              <a:tailEnd/>
            </a:ln>
          </p:spPr>
          <p:txBody>
            <a:bodyPr wrap="none">
              <a:spAutoFit/>
            </a:bodyPr>
            <a:lstStyle/>
            <a:p>
              <a:r>
                <a:rPr lang="ja-JP" altLang="en-US" sz="2000" dirty="0">
                  <a:solidFill>
                    <a:srgbClr val="0000FF"/>
                  </a:solidFill>
                  <a:ea typeface="HGP創英角ｺﾞｼｯｸUB" pitchFamily="50" charset="-128"/>
                </a:rPr>
                <a:t>２０１０～</a:t>
              </a:r>
            </a:p>
          </p:txBody>
        </p:sp>
        <p:sp>
          <p:nvSpPr>
            <p:cNvPr id="23582" name="AutoShape 49"/>
            <p:cNvSpPr>
              <a:spLocks noChangeArrowheads="1"/>
            </p:cNvSpPr>
            <p:nvPr/>
          </p:nvSpPr>
          <p:spPr bwMode="auto">
            <a:xfrm>
              <a:off x="7365789" y="5385350"/>
              <a:ext cx="1371600" cy="426983"/>
            </a:xfrm>
            <a:prstGeom prst="roundRect">
              <a:avLst>
                <a:gd name="adj" fmla="val 18491"/>
              </a:avLst>
            </a:prstGeom>
            <a:solidFill>
              <a:srgbClr val="660066"/>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pPr>
              <a:r>
                <a:rPr lang="en-US" altLang="ja-JP" sz="1200" dirty="0" smtClean="0">
                  <a:solidFill>
                    <a:srgbClr val="FFFFFF"/>
                  </a:solidFill>
                  <a:latin typeface="Arial"/>
                  <a:ea typeface="HGP創英角ｺﾞｼｯｸUB" pitchFamily="50" charset="-128"/>
                  <a:cs typeface="Arial"/>
                </a:rPr>
                <a:t>PC+</a:t>
              </a:r>
              <a:r>
                <a:rPr lang="ja-JP" altLang="en-US" sz="1200" dirty="0" smtClean="0">
                  <a:solidFill>
                    <a:srgbClr val="FFFFFF"/>
                  </a:solidFill>
                  <a:latin typeface="Arial"/>
                  <a:ea typeface="HGP創英角ｺﾞｼｯｸUB" pitchFamily="50" charset="-128"/>
                  <a:cs typeface="Arial"/>
                </a:rPr>
                <a:t>モバイル</a:t>
              </a:r>
              <a:r>
                <a:rPr lang="en-US" altLang="ja-JP" sz="1200" dirty="0" smtClean="0">
                  <a:solidFill>
                    <a:srgbClr val="FFFFFF"/>
                  </a:solidFill>
                  <a:latin typeface="Arial"/>
                  <a:ea typeface="HGP創英角ｺﾞｼｯｸUB" pitchFamily="50" charset="-128"/>
                  <a:cs typeface="Arial"/>
                </a:rPr>
                <a:t>+</a:t>
              </a:r>
              <a:r>
                <a:rPr lang="en-US" altLang="ja-JP" sz="1200" dirty="0" err="1" smtClean="0">
                  <a:solidFill>
                    <a:srgbClr val="FFFFFF"/>
                  </a:solidFill>
                  <a:latin typeface="Arial"/>
                  <a:ea typeface="HGP創英角ｺﾞｼｯｸUB" pitchFamily="50" charset="-128"/>
                  <a:cs typeface="Arial"/>
                </a:rPr>
                <a:t>IoT</a:t>
              </a:r>
              <a:endParaRPr lang="en-US" altLang="ja-JP" sz="800" dirty="0" smtClean="0">
                <a:solidFill>
                  <a:srgbClr val="FFFFFF"/>
                </a:solidFill>
                <a:latin typeface="Arial"/>
                <a:ea typeface="HGP創英角ｺﾞｼｯｸUB" pitchFamily="50" charset="-128"/>
                <a:cs typeface="Arial"/>
              </a:endParaRPr>
            </a:p>
          </p:txBody>
        </p:sp>
        <p:cxnSp>
          <p:nvCxnSpPr>
            <p:cNvPr id="23588" name="AutoShape 55"/>
            <p:cNvCxnSpPr>
              <a:cxnSpLocks noChangeShapeType="1"/>
              <a:stCxn id="23598" idx="3"/>
              <a:endCxn id="68" idx="1"/>
            </p:cNvCxnSpPr>
            <p:nvPr/>
          </p:nvCxnSpPr>
          <p:spPr bwMode="auto">
            <a:xfrm flipV="1">
              <a:off x="6961470" y="2968081"/>
              <a:ext cx="545552" cy="527707"/>
            </a:xfrm>
            <a:prstGeom prst="bentConnector3">
              <a:avLst>
                <a:gd name="adj1" fmla="val 50000"/>
              </a:avLst>
            </a:prstGeom>
            <a:ln>
              <a:solidFill>
                <a:schemeClr val="accent5">
                  <a:lumMod val="75000"/>
                </a:schemeClr>
              </a:solidFill>
              <a:headEnd/>
              <a:tailEnd type="triangl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77" name="AutoShape 57"/>
            <p:cNvCxnSpPr>
              <a:cxnSpLocks noChangeShapeType="1"/>
              <a:stCxn id="23597" idx="3"/>
              <a:endCxn id="23582" idx="1"/>
            </p:cNvCxnSpPr>
            <p:nvPr/>
          </p:nvCxnSpPr>
          <p:spPr bwMode="auto">
            <a:xfrm flipV="1">
              <a:off x="6964699" y="5598842"/>
              <a:ext cx="401090" cy="1"/>
            </a:xfrm>
            <a:prstGeom prst="bentConnector3">
              <a:avLst>
                <a:gd name="adj1" fmla="val 50000"/>
              </a:avLst>
            </a:prstGeom>
            <a:ln>
              <a:noFill/>
              <a:headEnd/>
              <a:tailEnd type="triangl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144" name="AutoShape 55"/>
            <p:cNvCxnSpPr>
              <a:cxnSpLocks noChangeShapeType="1"/>
              <a:stCxn id="23596" idx="3"/>
              <a:endCxn id="68" idx="1"/>
            </p:cNvCxnSpPr>
            <p:nvPr/>
          </p:nvCxnSpPr>
          <p:spPr bwMode="auto">
            <a:xfrm>
              <a:off x="6948770" y="2968081"/>
              <a:ext cx="558252" cy="12700"/>
            </a:xfrm>
            <a:prstGeom prst="bentConnector3">
              <a:avLst>
                <a:gd name="adj1" fmla="val 50000"/>
              </a:avLst>
            </a:prstGeom>
            <a:ln>
              <a:solidFill>
                <a:schemeClr val="accent5">
                  <a:lumMod val="75000"/>
                </a:schemeClr>
              </a:solidFill>
              <a:headEnd/>
              <a:tailEnd type="triangl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147" name="AutoShape 15"/>
            <p:cNvSpPr>
              <a:spLocks noChangeArrowheads="1"/>
            </p:cNvSpPr>
            <p:nvPr/>
          </p:nvSpPr>
          <p:spPr bwMode="auto">
            <a:xfrm>
              <a:off x="7505700" y="1837891"/>
              <a:ext cx="1143000" cy="633248"/>
            </a:xfrm>
            <a:prstGeom prst="roundRect">
              <a:avLst>
                <a:gd name="adj" fmla="val 16667"/>
              </a:avLst>
            </a:prstGeom>
            <a:solidFill>
              <a:srgbClr val="0000FF"/>
            </a:solidFill>
            <a:ln>
              <a:noFill/>
              <a:headEnd/>
              <a:tailEnd/>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lgn="ctr">
                <a:spcBef>
                  <a:spcPts val="0"/>
                </a:spcBef>
              </a:pPr>
              <a:r>
                <a:rPr lang="ja-JP" altLang="en-US" sz="1400" dirty="0">
                  <a:solidFill>
                    <a:srgbClr val="FFFFFF"/>
                  </a:solidFill>
                  <a:ea typeface="HGP創英角ｺﾞｼｯｸUB" pitchFamily="50" charset="-128"/>
                </a:rPr>
                <a:t>汎用機</a:t>
              </a:r>
            </a:p>
            <a:p>
              <a:pPr algn="ctr">
                <a:spcBef>
                  <a:spcPts val="0"/>
                </a:spcBef>
              </a:pPr>
              <a:r>
                <a:rPr lang="ja-JP" altLang="en-US" sz="1200" dirty="0">
                  <a:solidFill>
                    <a:srgbClr val="FFFFFF"/>
                  </a:solidFill>
                  <a:ea typeface="HGP創英角ｺﾞｼｯｸUB" pitchFamily="50" charset="-128"/>
                </a:rPr>
                <a:t>メインフレーム</a:t>
              </a:r>
            </a:p>
          </p:txBody>
        </p:sp>
        <p:cxnSp>
          <p:nvCxnSpPr>
            <p:cNvPr id="157" name="AutoShape 55"/>
            <p:cNvCxnSpPr>
              <a:cxnSpLocks noChangeShapeType="1"/>
              <a:stCxn id="23597" idx="3"/>
              <a:endCxn id="68" idx="1"/>
            </p:cNvCxnSpPr>
            <p:nvPr/>
          </p:nvCxnSpPr>
          <p:spPr bwMode="auto">
            <a:xfrm flipV="1">
              <a:off x="6964699" y="2968081"/>
              <a:ext cx="542323" cy="2630762"/>
            </a:xfrm>
            <a:prstGeom prst="bentConnector3">
              <a:avLst>
                <a:gd name="adj1" fmla="val 50000"/>
              </a:avLst>
            </a:prstGeom>
            <a:ln>
              <a:solidFill>
                <a:schemeClr val="accent5">
                  <a:lumMod val="75000"/>
                </a:schemeClr>
              </a:solidFill>
              <a:headEnd/>
              <a:tailEnd type="triangl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67" name="AutoShape 44"/>
            <p:cNvSpPr>
              <a:spLocks noChangeArrowheads="1"/>
            </p:cNvSpPr>
            <p:nvPr/>
          </p:nvSpPr>
          <p:spPr bwMode="auto">
            <a:xfrm>
              <a:off x="7506365" y="2538418"/>
              <a:ext cx="1143000" cy="270312"/>
            </a:xfrm>
            <a:prstGeom prst="roundRect">
              <a:avLst>
                <a:gd name="adj" fmla="val 16667"/>
              </a:avLst>
            </a:prstGeom>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200" dirty="0" smtClean="0">
                  <a:solidFill>
                    <a:srgbClr val="FFFFFF"/>
                  </a:solidFill>
                  <a:ea typeface="HGP創英角ｺﾞｼｯｸUB" pitchFamily="50" charset="-128"/>
                </a:rPr>
                <a:t>ＰＣサーバー</a:t>
              </a:r>
              <a:endParaRPr lang="ja-JP" altLang="en-US" sz="1200" dirty="0">
                <a:solidFill>
                  <a:srgbClr val="FFFFFF"/>
                </a:solidFill>
                <a:ea typeface="HGP創英角ｺﾞｼｯｸUB" pitchFamily="50" charset="-128"/>
              </a:endParaRPr>
            </a:p>
          </p:txBody>
        </p:sp>
        <p:sp>
          <p:nvSpPr>
            <p:cNvPr id="68" name="AutoShape 44"/>
            <p:cNvSpPr>
              <a:spLocks noChangeArrowheads="1"/>
            </p:cNvSpPr>
            <p:nvPr/>
          </p:nvSpPr>
          <p:spPr bwMode="auto">
            <a:xfrm>
              <a:off x="7507022" y="2832925"/>
              <a:ext cx="1143000" cy="270312"/>
            </a:xfrm>
            <a:prstGeom prst="roundRect">
              <a:avLst>
                <a:gd name="adj" fmla="val 16667"/>
              </a:avLst>
            </a:prstGeom>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200" dirty="0" smtClean="0">
                  <a:solidFill>
                    <a:srgbClr val="FFFFFF"/>
                  </a:solidFill>
                  <a:ea typeface="HGP創英角ｺﾞｼｯｸUB" pitchFamily="50" charset="-128"/>
                </a:rPr>
                <a:t>ＰＣサーバー</a:t>
              </a:r>
              <a:endParaRPr lang="ja-JP" altLang="en-US" sz="1200" dirty="0">
                <a:solidFill>
                  <a:srgbClr val="FFFFFF"/>
                </a:solidFill>
                <a:ea typeface="HGP創英角ｺﾞｼｯｸUB" pitchFamily="50" charset="-128"/>
              </a:endParaRPr>
            </a:p>
          </p:txBody>
        </p:sp>
        <p:sp>
          <p:nvSpPr>
            <p:cNvPr id="69" name="AutoShape 44"/>
            <p:cNvSpPr>
              <a:spLocks noChangeArrowheads="1"/>
            </p:cNvSpPr>
            <p:nvPr/>
          </p:nvSpPr>
          <p:spPr bwMode="auto">
            <a:xfrm>
              <a:off x="7506365" y="3137451"/>
              <a:ext cx="1143000" cy="270312"/>
            </a:xfrm>
            <a:prstGeom prst="roundRect">
              <a:avLst>
                <a:gd name="adj" fmla="val 16667"/>
              </a:avLst>
            </a:prstGeom>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200" dirty="0" smtClean="0">
                  <a:solidFill>
                    <a:srgbClr val="FFFFFF"/>
                  </a:solidFill>
                  <a:ea typeface="HGP創英角ｺﾞｼｯｸUB" pitchFamily="50" charset="-128"/>
                </a:rPr>
                <a:t>ＰＣサーバー</a:t>
              </a:r>
              <a:endParaRPr lang="ja-JP" altLang="en-US" sz="1200" dirty="0">
                <a:solidFill>
                  <a:srgbClr val="FFFFFF"/>
                </a:solidFill>
                <a:ea typeface="HGP創英角ｺﾞｼｯｸUB" pitchFamily="50" charset="-128"/>
              </a:endParaRPr>
            </a:p>
          </p:txBody>
        </p:sp>
        <p:cxnSp>
          <p:nvCxnSpPr>
            <p:cNvPr id="142" name="直線矢印コネクタ 141"/>
            <p:cNvCxnSpPr>
              <a:stCxn id="66" idx="3"/>
              <a:endCxn id="147" idx="1"/>
            </p:cNvCxnSpPr>
            <p:nvPr/>
          </p:nvCxnSpPr>
          <p:spPr bwMode="auto">
            <a:xfrm>
              <a:off x="6961470" y="2154515"/>
              <a:ext cx="544230" cy="0"/>
            </a:xfrm>
            <a:prstGeom prst="straightConnector1">
              <a:avLst/>
            </a:prstGeom>
            <a:noFill/>
            <a:ln w="38100">
              <a:solidFill>
                <a:srgbClr val="4F81BD"/>
              </a:solidFill>
              <a:miter lim="800000"/>
              <a:headEnd/>
              <a:tailEnd type="triangle" w="med" len="med"/>
            </a:ln>
            <a:extLst/>
          </p:spPr>
        </p:cxnSp>
        <p:sp>
          <p:nvSpPr>
            <p:cNvPr id="65" name="上下矢印 64"/>
            <p:cNvSpPr/>
            <p:nvPr/>
          </p:nvSpPr>
          <p:spPr bwMode="auto">
            <a:xfrm>
              <a:off x="7810500" y="3702163"/>
              <a:ext cx="533400" cy="1683187"/>
            </a:xfrm>
            <a:prstGeom prst="upDownArrow">
              <a:avLst>
                <a:gd name="adj1" fmla="val 50000"/>
                <a:gd name="adj2" fmla="val 30952"/>
              </a:avLst>
            </a:prstGeom>
            <a:solidFill>
              <a:srgbClr val="FFC000"/>
            </a:solidFill>
            <a:ln w="2857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a:spcBef>
                  <a:spcPct val="20000"/>
                </a:spcBef>
              </a:pPr>
              <a:endParaRPr kumimoji="0" lang="ja-JP" altLang="en-US" sz="1200" smtClean="0">
                <a:solidFill>
                  <a:srgbClr val="484848"/>
                </a:solidFill>
                <a:ea typeface="HG丸ｺﾞｼｯｸM-PRO" pitchFamily="50" charset="-128"/>
              </a:endParaRPr>
            </a:p>
          </p:txBody>
        </p:sp>
        <p:sp>
          <p:nvSpPr>
            <p:cNvPr id="23586" name="Text Box 53"/>
            <p:cNvSpPr txBox="1">
              <a:spLocks noChangeArrowheads="1"/>
            </p:cNvSpPr>
            <p:nvPr/>
          </p:nvSpPr>
          <p:spPr bwMode="auto">
            <a:xfrm>
              <a:off x="7617428" y="3819422"/>
              <a:ext cx="919543" cy="492443"/>
            </a:xfrm>
            <a:prstGeom prst="rect">
              <a:avLst/>
            </a:prstGeom>
            <a:no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r>
                <a:rPr lang="ja-JP" altLang="en-US" dirty="0">
                  <a:solidFill>
                    <a:srgbClr val="FF6600"/>
                  </a:solidFill>
                  <a:effectLst/>
                  <a:ea typeface="HGP創英角ｺﾞｼｯｸUB" pitchFamily="50" charset="-128"/>
                </a:rPr>
                <a:t>クラウド</a:t>
              </a:r>
            </a:p>
            <a:p>
              <a:r>
                <a:rPr lang="ja-JP" altLang="en-US" sz="800" dirty="0">
                  <a:solidFill>
                    <a:srgbClr val="FF6600"/>
                  </a:solidFill>
                  <a:effectLst/>
                  <a:ea typeface="HGP創英角ｺﾞｼｯｸUB" pitchFamily="50" charset="-128"/>
                </a:rPr>
                <a:t>コンピューティング</a:t>
              </a:r>
            </a:p>
          </p:txBody>
        </p:sp>
        <p:sp>
          <p:nvSpPr>
            <p:cNvPr id="70" name="Text Box 53"/>
            <p:cNvSpPr txBox="1">
              <a:spLocks noChangeArrowheads="1"/>
            </p:cNvSpPr>
            <p:nvPr/>
          </p:nvSpPr>
          <p:spPr bwMode="auto">
            <a:xfrm>
              <a:off x="7548038" y="3450677"/>
              <a:ext cx="1101984" cy="276999"/>
            </a:xfrm>
            <a:prstGeom prst="rect">
              <a:avLst/>
            </a:prstGeom>
            <a:no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pPr algn="ctr"/>
              <a:r>
                <a:rPr lang="ja-JP" altLang="en-US" sz="1200" dirty="0" smtClean="0">
                  <a:solidFill>
                    <a:srgbClr val="0000FF"/>
                  </a:solidFill>
                  <a:effectLst/>
                  <a:ea typeface="HGP創英角ｺﾞｼｯｸUB" pitchFamily="50" charset="-128"/>
                </a:rPr>
                <a:t>データセンター</a:t>
              </a:r>
              <a:endParaRPr lang="ja-JP" altLang="en-US" sz="1200" dirty="0">
                <a:solidFill>
                  <a:srgbClr val="0000FF"/>
                </a:solidFill>
                <a:effectLst/>
                <a:ea typeface="HGP創英角ｺﾞｼｯｸUB" pitchFamily="50" charset="-128"/>
              </a:endParaRPr>
            </a:p>
          </p:txBody>
        </p:sp>
      </p:grpSp>
    </p:spTree>
    <p:extLst>
      <p:ext uri="{BB962C8B-B14F-4D97-AF65-F5344CB8AC3E}">
        <p14:creationId xmlns:p14="http://schemas.microsoft.com/office/powerpoint/2010/main" val="226439195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60841"/>
                                        </p:tgtEl>
                                        <p:attrNameLst>
                                          <p:attrName>style.visibility</p:attrName>
                                        </p:attrNameLst>
                                      </p:cBhvr>
                                      <p:to>
                                        <p:strVal val="visible"/>
                                      </p:to>
                                    </p:set>
                                    <p:anim calcmode="lin" valueType="num">
                                      <p:cBhvr>
                                        <p:cTn id="7" dur="500" fill="hold"/>
                                        <p:tgtEl>
                                          <p:spTgt spid="760841"/>
                                        </p:tgtEl>
                                        <p:attrNameLst>
                                          <p:attrName>ppt_w</p:attrName>
                                        </p:attrNameLst>
                                      </p:cBhvr>
                                      <p:tavLst>
                                        <p:tav tm="0">
                                          <p:val>
                                            <p:fltVal val="0"/>
                                          </p:val>
                                        </p:tav>
                                        <p:tav tm="100000">
                                          <p:val>
                                            <p:strVal val="#ppt_w"/>
                                          </p:val>
                                        </p:tav>
                                      </p:tavLst>
                                    </p:anim>
                                    <p:anim calcmode="lin" valueType="num">
                                      <p:cBhvr>
                                        <p:cTn id="8" dur="500" fill="hold"/>
                                        <p:tgtEl>
                                          <p:spTgt spid="760841"/>
                                        </p:tgtEl>
                                        <p:attrNameLst>
                                          <p:attrName>ppt_h</p:attrName>
                                        </p:attrNameLst>
                                      </p:cBhvr>
                                      <p:tavLst>
                                        <p:tav tm="0">
                                          <p:val>
                                            <p:fltVal val="0"/>
                                          </p:val>
                                        </p:tav>
                                        <p:tav tm="100000">
                                          <p:val>
                                            <p:strVal val="#ppt_h"/>
                                          </p:val>
                                        </p:tav>
                                      </p:tavLst>
                                    </p:anim>
                                    <p:animEffect transition="in" filter="fade">
                                      <p:cBhvr>
                                        <p:cTn id="9" dur="500"/>
                                        <p:tgtEl>
                                          <p:spTgt spid="76084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60844"/>
                                        </p:tgtEl>
                                        <p:attrNameLst>
                                          <p:attrName>style.visibility</p:attrName>
                                        </p:attrNameLst>
                                      </p:cBhvr>
                                      <p:to>
                                        <p:strVal val="visible"/>
                                      </p:to>
                                    </p:set>
                                    <p:anim calcmode="lin" valueType="num">
                                      <p:cBhvr>
                                        <p:cTn id="12" dur="500" fill="hold"/>
                                        <p:tgtEl>
                                          <p:spTgt spid="760844"/>
                                        </p:tgtEl>
                                        <p:attrNameLst>
                                          <p:attrName>ppt_w</p:attrName>
                                        </p:attrNameLst>
                                      </p:cBhvr>
                                      <p:tavLst>
                                        <p:tav tm="0">
                                          <p:val>
                                            <p:fltVal val="0"/>
                                          </p:val>
                                        </p:tav>
                                        <p:tav tm="100000">
                                          <p:val>
                                            <p:strVal val="#ppt_w"/>
                                          </p:val>
                                        </p:tav>
                                      </p:tavLst>
                                    </p:anim>
                                    <p:anim calcmode="lin" valueType="num">
                                      <p:cBhvr>
                                        <p:cTn id="13" dur="500" fill="hold"/>
                                        <p:tgtEl>
                                          <p:spTgt spid="760844"/>
                                        </p:tgtEl>
                                        <p:attrNameLst>
                                          <p:attrName>ppt_h</p:attrName>
                                        </p:attrNameLst>
                                      </p:cBhvr>
                                      <p:tavLst>
                                        <p:tav tm="0">
                                          <p:val>
                                            <p:fltVal val="0"/>
                                          </p:val>
                                        </p:tav>
                                        <p:tav tm="100000">
                                          <p:val>
                                            <p:strVal val="#ppt_h"/>
                                          </p:val>
                                        </p:tav>
                                      </p:tavLst>
                                    </p:anim>
                                    <p:animEffect transition="in" filter="fade">
                                      <p:cBhvr>
                                        <p:cTn id="14" dur="500"/>
                                        <p:tgtEl>
                                          <p:spTgt spid="76084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60842"/>
                                        </p:tgtEl>
                                        <p:attrNameLst>
                                          <p:attrName>style.visibility</p:attrName>
                                        </p:attrNameLst>
                                      </p:cBhvr>
                                      <p:to>
                                        <p:strVal val="visible"/>
                                      </p:to>
                                    </p:set>
                                    <p:anim calcmode="lin" valueType="num">
                                      <p:cBhvr>
                                        <p:cTn id="17" dur="500" fill="hold"/>
                                        <p:tgtEl>
                                          <p:spTgt spid="760842"/>
                                        </p:tgtEl>
                                        <p:attrNameLst>
                                          <p:attrName>ppt_w</p:attrName>
                                        </p:attrNameLst>
                                      </p:cBhvr>
                                      <p:tavLst>
                                        <p:tav tm="0">
                                          <p:val>
                                            <p:fltVal val="0"/>
                                          </p:val>
                                        </p:tav>
                                        <p:tav tm="100000">
                                          <p:val>
                                            <p:strVal val="#ppt_w"/>
                                          </p:val>
                                        </p:tav>
                                      </p:tavLst>
                                    </p:anim>
                                    <p:anim calcmode="lin" valueType="num">
                                      <p:cBhvr>
                                        <p:cTn id="18" dur="500" fill="hold"/>
                                        <p:tgtEl>
                                          <p:spTgt spid="760842"/>
                                        </p:tgtEl>
                                        <p:attrNameLst>
                                          <p:attrName>ppt_h</p:attrName>
                                        </p:attrNameLst>
                                      </p:cBhvr>
                                      <p:tavLst>
                                        <p:tav tm="0">
                                          <p:val>
                                            <p:fltVal val="0"/>
                                          </p:val>
                                        </p:tav>
                                        <p:tav tm="100000">
                                          <p:val>
                                            <p:strVal val="#ppt_h"/>
                                          </p:val>
                                        </p:tav>
                                      </p:tavLst>
                                    </p:anim>
                                    <p:animEffect transition="in" filter="fade">
                                      <p:cBhvr>
                                        <p:cTn id="19" dur="500"/>
                                        <p:tgtEl>
                                          <p:spTgt spid="76084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0843"/>
                                        </p:tgtEl>
                                        <p:attrNameLst>
                                          <p:attrName>style.visibility</p:attrName>
                                        </p:attrNameLst>
                                      </p:cBhvr>
                                      <p:to>
                                        <p:strVal val="visible"/>
                                      </p:to>
                                    </p:set>
                                    <p:anim calcmode="lin" valueType="num">
                                      <p:cBhvr>
                                        <p:cTn id="22" dur="500" fill="hold"/>
                                        <p:tgtEl>
                                          <p:spTgt spid="760843"/>
                                        </p:tgtEl>
                                        <p:attrNameLst>
                                          <p:attrName>ppt_w</p:attrName>
                                        </p:attrNameLst>
                                      </p:cBhvr>
                                      <p:tavLst>
                                        <p:tav tm="0">
                                          <p:val>
                                            <p:fltVal val="0"/>
                                          </p:val>
                                        </p:tav>
                                        <p:tav tm="100000">
                                          <p:val>
                                            <p:strVal val="#ppt_w"/>
                                          </p:val>
                                        </p:tav>
                                      </p:tavLst>
                                    </p:anim>
                                    <p:anim calcmode="lin" valueType="num">
                                      <p:cBhvr>
                                        <p:cTn id="23" dur="500" fill="hold"/>
                                        <p:tgtEl>
                                          <p:spTgt spid="760843"/>
                                        </p:tgtEl>
                                        <p:attrNameLst>
                                          <p:attrName>ppt_h</p:attrName>
                                        </p:attrNameLst>
                                      </p:cBhvr>
                                      <p:tavLst>
                                        <p:tav tm="0">
                                          <p:val>
                                            <p:fltVal val="0"/>
                                          </p:val>
                                        </p:tav>
                                        <p:tav tm="100000">
                                          <p:val>
                                            <p:strVal val="#ppt_h"/>
                                          </p:val>
                                        </p:tav>
                                      </p:tavLst>
                                    </p:anim>
                                    <p:animEffect transition="in" filter="fade">
                                      <p:cBhvr>
                                        <p:cTn id="24" dur="500"/>
                                        <p:tgtEl>
                                          <p:spTgt spid="76084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left)">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left)">
                                      <p:cBhvr>
                                        <p:cTn id="34" dur="5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left)">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left)">
                                      <p:cBhvr>
                                        <p:cTn id="4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0841" grpId="0" animBg="1"/>
      <p:bldP spid="760842" grpId="0" animBg="1"/>
      <p:bldP spid="760843" grpId="0" animBg="1"/>
      <p:bldP spid="760844" grpId="0" animBg="1"/>
    </p:bldLst>
  </p:timing>
</p:sld>
</file>

<file path=ppt/theme/theme1.xml><?xml version="1.0" encoding="utf-8"?>
<a:theme xmlns:a="http://schemas.openxmlformats.org/drawingml/2006/main" name="NC標準テンプレ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3ACBD"/>
        </a:solidFill>
        <a:ln>
          <a:noFill/>
        </a:ln>
      </a:spPr>
      <a:bodyPr rtlCol="0" anchor="ctr"/>
      <a:lstStyle>
        <a:defPPr>
          <a:defRPr sz="1200" dirty="0">
            <a:solidFill>
              <a:srgbClr val="FFFFFF"/>
            </a:solidFill>
            <a:latin typeface="ＭＳ Ｐゴシック"/>
            <a:ea typeface="ＭＳ Ｐゴシック"/>
            <a:cs typeface="ＭＳ Ｐゴシック"/>
          </a:defRPr>
        </a:defPPr>
      </a:lstStyle>
      <a:style>
        <a:lnRef idx="2">
          <a:schemeClr val="dk1"/>
        </a:lnRef>
        <a:fillRef idx="1">
          <a:schemeClr val="lt1"/>
        </a:fillRef>
        <a:effectRef idx="0">
          <a:schemeClr val="dk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NC標準テンプレート.potx</Template>
  <TotalTime>2548</TotalTime>
  <Words>2911</Words>
  <Application>Microsoft Macintosh PowerPoint</Application>
  <PresentationFormat>画面に合わせる (4:3)</PresentationFormat>
  <Paragraphs>897</Paragraphs>
  <Slides>49</Slides>
  <Notes>21</Notes>
  <HiddenSlides>0</HiddenSlides>
  <MMClips>0</MMClips>
  <ScaleCrop>false</ScaleCrop>
  <HeadingPairs>
    <vt:vector size="4" baseType="variant">
      <vt:variant>
        <vt:lpstr>テーマ</vt:lpstr>
      </vt:variant>
      <vt:variant>
        <vt:i4>1</vt:i4>
      </vt:variant>
      <vt:variant>
        <vt:lpstr>スライド タイトル</vt:lpstr>
      </vt:variant>
      <vt:variant>
        <vt:i4>49</vt:i4>
      </vt:variant>
    </vt:vector>
  </HeadingPairs>
  <TitlesOfParts>
    <vt:vector size="50" baseType="lpstr">
      <vt:lpstr>NC標準テンプレート</vt:lpstr>
      <vt:lpstr>ITトレンドとクラウドコンピューティング</vt:lpstr>
      <vt:lpstr>コレ一枚でわかる最新のITトレンド</vt:lpstr>
      <vt:lpstr>PowerPoint プレゼンテーション</vt:lpstr>
      <vt:lpstr>ITソリューション塾　第17期　アジェンダ</vt:lpstr>
      <vt:lpstr>PowerPoint プレゼンテーション</vt:lpstr>
      <vt:lpstr>コレ一枚でわかるクラウドコンピューティング</vt:lpstr>
      <vt:lpstr>「自家発電モデル」から「発電所モデル」へ</vt:lpstr>
      <vt:lpstr>PowerPoint プレゼンテーション</vt:lpstr>
      <vt:lpstr>歴史的背景から考えるクラウドへの期待</vt:lpstr>
      <vt:lpstr>「所有」から「使用」へ</vt:lpstr>
      <vt:lpstr>クラウドならではの費用対効果の考え方</vt:lpstr>
      <vt:lpstr>システム資源のECサイト</vt:lpstr>
      <vt:lpstr>PowerPoint プレゼンテーション</vt:lpstr>
      <vt:lpstr>クラウドがもたらす本当の変化（１）</vt:lpstr>
      <vt:lpstr>クラウドがもたらす本当の変化（２）</vt:lpstr>
      <vt:lpstr>PowerPoint プレゼンテーション</vt:lpstr>
      <vt:lpstr>クラウド・コンピューティングの起源とGoogleの定義</vt:lpstr>
      <vt:lpstr>クラウドの定義／NISTの定義</vt:lpstr>
      <vt:lpstr>クラウドの定義／サービス・モデル (Service Model)</vt:lpstr>
      <vt:lpstr>クラウドの定義／サービス・モデル (Service Model)</vt:lpstr>
      <vt:lpstr>ふたつのタイプのIaaS （日本の個別事情）</vt:lpstr>
      <vt:lpstr>データセンター・サービスとクラウドの関係</vt:lpstr>
      <vt:lpstr>クラウドの定義／配置モデル (Deployment Model)</vt:lpstr>
      <vt:lpstr>ハイブリッド・クラウド（１）</vt:lpstr>
      <vt:lpstr>ハイブリッド・クラウド（２）</vt:lpstr>
      <vt:lpstr>ハイブリッド・クラウド（３）</vt:lpstr>
      <vt:lpstr>ハイブリッドクラウド（４）／IaaS基盤（クラウドOS）</vt:lpstr>
      <vt:lpstr>ハイブリッドクラウド（５）／オープン・クラウドの動向</vt:lpstr>
      <vt:lpstr>クラウドの定義／５つの必須の特徴</vt:lpstr>
      <vt:lpstr>クラウドのビジネス価値／パブリックとオンプレミス</vt:lpstr>
      <vt:lpstr>仮想化統合基盤とクラウド(IaaS)との違い</vt:lpstr>
      <vt:lpstr>クラウドの定義／NISTの定義　まとめ</vt:lpstr>
      <vt:lpstr>PowerPoint プレゼンテーション</vt:lpstr>
      <vt:lpstr>Infrastructure as a Code</vt:lpstr>
      <vt:lpstr>Infrastructure as a Code</vt:lpstr>
      <vt:lpstr>Infrastructure as a Code</vt:lpstr>
      <vt:lpstr>PowerPoint プレゼンテーション</vt:lpstr>
      <vt:lpstr>クラウドで実現するガバナンス</vt:lpstr>
      <vt:lpstr>クラウドで実現するガバナンス</vt:lpstr>
      <vt:lpstr>セキュリティが心配という都市伝説</vt:lpstr>
      <vt:lpstr>クラウドによってもたらされる3つの価値 </vt:lpstr>
      <vt:lpstr>クラウドの価値を引き出すための戦略 </vt:lpstr>
      <vt:lpstr>日米の企業文化の違いとクラウドへの期待</vt:lpstr>
      <vt:lpstr>選択の余地がないクラウド利用</vt:lpstr>
      <vt:lpstr>クラウドというイノベーションの特殊性</vt:lpstr>
      <vt:lpstr>PowerPoint プレゼンテーション</vt:lpstr>
      <vt:lpstr>ブログのご紹介</vt:lpstr>
      <vt:lpstr>著作権フリー／ビジネス・プレゼンテーションライブラリー</vt:lpstr>
      <vt:lpstr>ぜひごご一読ください m(_ _)m</vt:lpstr>
    </vt:vector>
  </TitlesOfParts>
  <Company>NetCommerce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斎藤 昌義</dc:creator>
  <cp:lastModifiedBy>Saito Masanori</cp:lastModifiedBy>
  <cp:revision>133</cp:revision>
  <dcterms:created xsi:type="dcterms:W3CDTF">2014-04-30T01:58:06Z</dcterms:created>
  <dcterms:modified xsi:type="dcterms:W3CDTF">2014-10-08T06:05:21Z</dcterms:modified>
</cp:coreProperties>
</file>