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  <p:sldMasterId id="2147484413" r:id="rId2"/>
  </p:sldMasterIdLst>
  <p:notesMasterIdLst>
    <p:notesMasterId r:id="rId24"/>
  </p:notesMasterIdLst>
  <p:handoutMasterIdLst>
    <p:handoutMasterId r:id="rId25"/>
  </p:handoutMasterIdLst>
  <p:sldIdLst>
    <p:sldId id="774" r:id="rId3"/>
    <p:sldId id="769" r:id="rId4"/>
    <p:sldId id="773" r:id="rId5"/>
    <p:sldId id="771" r:id="rId6"/>
    <p:sldId id="772" r:id="rId7"/>
    <p:sldId id="752" r:id="rId8"/>
    <p:sldId id="775" r:id="rId9"/>
    <p:sldId id="758" r:id="rId10"/>
    <p:sldId id="757" r:id="rId11"/>
    <p:sldId id="777" r:id="rId12"/>
    <p:sldId id="759" r:id="rId13"/>
    <p:sldId id="755" r:id="rId14"/>
    <p:sldId id="760" r:id="rId15"/>
    <p:sldId id="761" r:id="rId16"/>
    <p:sldId id="762" r:id="rId17"/>
    <p:sldId id="763" r:id="rId18"/>
    <p:sldId id="779" r:id="rId19"/>
    <p:sldId id="764" r:id="rId20"/>
    <p:sldId id="778" r:id="rId21"/>
    <p:sldId id="765" r:id="rId22"/>
    <p:sldId id="776" r:id="rId23"/>
  </p:sldIdLst>
  <p:sldSz cx="9144000" cy="6858000" type="screen4x3"/>
  <p:notesSz cx="6735763" cy="9799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4E59F"/>
    <a:srgbClr val="FFE389"/>
    <a:srgbClr val="4168A7"/>
    <a:srgbClr val="CC3300"/>
    <a:srgbClr val="FF3300"/>
    <a:srgbClr val="83A0CF"/>
    <a:srgbClr val="FFA893"/>
    <a:srgbClr val="BED3FE"/>
    <a:srgbClr val="5F8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濃色スタイル 1 - アクセント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濃色スタイル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34" autoAdjust="0"/>
    <p:restoredTop sz="97436" autoAdjust="0"/>
  </p:normalViewPr>
  <p:slideViewPr>
    <p:cSldViewPr>
      <p:cViewPr>
        <p:scale>
          <a:sx n="70" d="100"/>
          <a:sy n="70" d="100"/>
        </p:scale>
        <p:origin x="-102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0AA14E4A-D519-4207-AB9F-25D9B750305D}" type="datetimeFigureOut">
              <a:rPr lang="ja-JP" altLang="en-US"/>
              <a:pPr>
                <a:defRPr/>
              </a:pPr>
              <a:t>2014/10/8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E656511-CDE8-4CA9-BEA6-D2871B19B6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8478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B6DFC2A-5616-47D2-9589-8F842B3FCC91}" type="datetimeFigureOut">
              <a:rPr lang="ja-JP" altLang="en-US"/>
              <a:pPr>
                <a:defRPr/>
              </a:pPr>
              <a:t>2014/10/8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176AC7E5-8118-4582-812F-16B7958114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5371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604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90B18D3F-269F-4971-BC47-6C75E5AA44F3}" type="slidenum">
              <a:rPr lang="ja-JP" altLang="en-US" smtClean="0"/>
              <a:pPr eaLnBrk="1" hangingPunct="1"/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604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90B18D3F-269F-4971-BC47-6C75E5AA44F3}" type="slidenum">
              <a:rPr lang="ja-JP" altLang="en-US" smtClean="0"/>
              <a:pPr eaLnBrk="1" hangingPunct="1"/>
              <a:t>6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3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24C6719D-2DEE-4078-BF4A-12384C32B2DE}" type="slidenum">
              <a:rPr lang="ja-JP" altLang="en-US" smtClean="0"/>
              <a:pPr eaLnBrk="1" hangingPunct="1"/>
              <a:t>13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755576" y="717472"/>
            <a:ext cx="7632848" cy="540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588224" y="-1"/>
            <a:ext cx="2555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baseline="0" dirty="0" smtClean="0">
                <a:latin typeface="+mn-lt"/>
                <a:ea typeface="+mn-ea"/>
              </a:rPr>
              <a:t>IT</a:t>
            </a:r>
            <a:r>
              <a:rPr lang="ja-JP" altLang="en-US" sz="1200" baseline="0" dirty="0" smtClean="0">
                <a:latin typeface="+mn-lt"/>
                <a:ea typeface="+mn-ea"/>
              </a:rPr>
              <a:t>ソリューション塾　講義資料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457200" y="3352800"/>
            <a:ext cx="1371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正方形/長方形 14"/>
          <p:cNvSpPr/>
          <p:nvPr userDrawn="1"/>
        </p:nvSpPr>
        <p:spPr bwMode="auto">
          <a:xfrm>
            <a:off x="755576" y="1916832"/>
            <a:ext cx="7632848" cy="3157300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2960572"/>
            <a:ext cx="9143999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4" name="Text Box 24"/>
          <p:cNvSpPr txBox="1">
            <a:spLocks noChangeArrowheads="1"/>
          </p:cNvSpPr>
          <p:nvPr userDrawn="1"/>
        </p:nvSpPr>
        <p:spPr bwMode="auto">
          <a:xfrm>
            <a:off x="5868144" y="6638066"/>
            <a:ext cx="31133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baseline="0" dirty="0" smtClean="0">
                <a:latin typeface="+mn-lt"/>
                <a:ea typeface="+mn-ea"/>
              </a:rPr>
              <a:t>© 2009-14,all rights reserved by </a:t>
            </a:r>
            <a:r>
              <a:rPr lang="en-US" altLang="ja-JP" sz="800" baseline="0" dirty="0" err="1" smtClean="0">
                <a:latin typeface="+mn-lt"/>
                <a:ea typeface="+mn-ea"/>
              </a:rPr>
              <a:t>NetCommerce</a:t>
            </a:r>
            <a:r>
              <a:rPr lang="en-US" altLang="ja-JP" sz="800" baseline="0" dirty="0" smtClean="0">
                <a:latin typeface="+mn-lt"/>
                <a:ea typeface="+mn-ea"/>
              </a:rPr>
              <a:t> &amp; applied marketing</a:t>
            </a: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7496752" y="1916832"/>
            <a:ext cx="891671" cy="216024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 userDrawn="1"/>
        </p:nvSpPr>
        <p:spPr bwMode="auto">
          <a:xfrm>
            <a:off x="6605081" y="1916832"/>
            <a:ext cx="891671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976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" name="正方形/長方形 2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 userDrawn="1"/>
        </p:nvSpPr>
        <p:spPr bwMode="auto">
          <a:xfrm>
            <a:off x="-4744" y="6583363"/>
            <a:ext cx="6617048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6612305" y="6583363"/>
            <a:ext cx="2555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</a:rPr>
              <a:t>NetCommerce</a:t>
            </a:r>
            <a:r>
              <a:rPr lang="ja-JP" altLang="en-US" sz="1200" baseline="0" dirty="0" smtClean="0">
                <a:solidFill>
                  <a:schemeClr val="bg1"/>
                </a:solidFill>
              </a:rPr>
              <a:t>  </a:t>
            </a:r>
            <a:r>
              <a:rPr lang="ja-JP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applied marketing</a:t>
            </a:r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-4744" y="6644144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smtClean="0"/>
              <a:t>© 2009-13,all rights reserved by NetCommerce &amp; applied marketing</a:t>
            </a:r>
          </a:p>
        </p:txBody>
      </p:sp>
    </p:spTree>
    <p:extLst>
      <p:ext uri="{BB962C8B-B14F-4D97-AF65-F5344CB8AC3E}">
        <p14:creationId xmlns:p14="http://schemas.microsoft.com/office/powerpoint/2010/main" val="67099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 bwMode="auto">
          <a:xfrm>
            <a:off x="-4744" y="0"/>
            <a:ext cx="9148744" cy="6860362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" name="正方形/長方形 1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" name="正方形/長方形 2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6612305" y="6583363"/>
            <a:ext cx="2555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</a:rPr>
              <a:t>NetCommerce</a:t>
            </a:r>
            <a:r>
              <a:rPr lang="ja-JP" altLang="en-US" sz="1200" baseline="0" dirty="0" smtClean="0">
                <a:solidFill>
                  <a:schemeClr val="bg1"/>
                </a:solidFill>
              </a:rPr>
              <a:t>  </a:t>
            </a:r>
            <a:r>
              <a:rPr lang="ja-JP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applied marketing</a:t>
            </a:r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-4744" y="6644144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dirty="0" smtClean="0">
                <a:solidFill>
                  <a:schemeClr val="bg1"/>
                </a:solidFill>
              </a:rPr>
              <a:t>© 2009-13,all rights reserved by </a:t>
            </a:r>
            <a:r>
              <a:rPr lang="en-US" altLang="ja-JP" sz="800" dirty="0" err="1" smtClean="0">
                <a:solidFill>
                  <a:schemeClr val="bg1"/>
                </a:solidFill>
              </a:rPr>
              <a:t>NetCommerce</a:t>
            </a:r>
            <a:r>
              <a:rPr lang="en-US" altLang="ja-JP" sz="800" dirty="0" smtClean="0">
                <a:solidFill>
                  <a:schemeClr val="bg1"/>
                </a:solidFill>
              </a:rPr>
              <a:t> &amp; applied marketing</a:t>
            </a:r>
          </a:p>
        </p:txBody>
      </p:sp>
    </p:spTree>
    <p:extLst>
      <p:ext uri="{BB962C8B-B14F-4D97-AF65-F5344CB8AC3E}">
        <p14:creationId xmlns:p14="http://schemas.microsoft.com/office/powerpoint/2010/main" val="108312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accent4"/>
                </a:solidFill>
                <a:ea typeface="+mn-ea"/>
              </a:defRPr>
            </a:lvl1pPr>
            <a:lvl2pPr>
              <a:defRPr sz="2000" baseline="0">
                <a:solidFill>
                  <a:schemeClr val="accent4"/>
                </a:solidFill>
                <a:ea typeface="+mn-ea"/>
              </a:defRPr>
            </a:lvl2pPr>
            <a:lvl3pPr>
              <a:defRPr sz="2000" baseline="0">
                <a:solidFill>
                  <a:schemeClr val="accent4"/>
                </a:solidFill>
                <a:ea typeface="+mn-ea"/>
              </a:defRPr>
            </a:lvl3pPr>
            <a:lvl4pPr>
              <a:defRPr sz="1800" baseline="0">
                <a:solidFill>
                  <a:schemeClr val="accent4"/>
                </a:solidFill>
                <a:ea typeface="+mn-ea"/>
              </a:defRPr>
            </a:lvl4pPr>
            <a:lvl5pPr>
              <a:defRPr sz="1800" baseline="0">
                <a:solidFill>
                  <a:schemeClr val="accent4"/>
                </a:solidFill>
                <a:ea typeface="+mn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059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401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890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82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7063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8907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158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2133600" cy="59737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2484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824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" name="正方形/長方形 1"/>
          <p:cNvSpPr/>
          <p:nvPr userDrawn="1"/>
        </p:nvSpPr>
        <p:spPr bwMode="auto">
          <a:xfrm>
            <a:off x="-4744" y="6583363"/>
            <a:ext cx="6617048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altLang="ja-JP" smtClean="0"/>
          </a:p>
        </p:txBody>
      </p:sp>
      <p:sp>
        <p:nvSpPr>
          <p:cNvPr id="1028" name="AutoShape 20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9" name="Text Box 22"/>
          <p:cNvSpPr txBox="1">
            <a:spLocks noChangeArrowheads="1"/>
          </p:cNvSpPr>
          <p:nvPr/>
        </p:nvSpPr>
        <p:spPr bwMode="auto">
          <a:xfrm>
            <a:off x="6615063" y="6583363"/>
            <a:ext cx="25527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  <a:latin typeface="+mn-lt"/>
                <a:ea typeface="+mn-ea"/>
              </a:rPr>
              <a:t>NetCommerce</a:t>
            </a:r>
            <a:r>
              <a:rPr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   applied marketing</a:t>
            </a:r>
          </a:p>
        </p:txBody>
      </p:sp>
      <p:sp>
        <p:nvSpPr>
          <p:cNvPr id="1030" name="Text Box 24"/>
          <p:cNvSpPr txBox="1">
            <a:spLocks noChangeArrowheads="1"/>
          </p:cNvSpPr>
          <p:nvPr/>
        </p:nvSpPr>
        <p:spPr bwMode="auto">
          <a:xfrm>
            <a:off x="-4744" y="6644144"/>
            <a:ext cx="31133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dirty="0" smtClean="0">
                <a:latin typeface="+mn-lt"/>
                <a:ea typeface="+mn-ea"/>
              </a:rPr>
              <a:t>© 2009-14,all rights reserved by </a:t>
            </a:r>
            <a:r>
              <a:rPr lang="en-US" altLang="ja-JP" sz="800" dirty="0" err="1" smtClean="0">
                <a:latin typeface="+mn-lt"/>
                <a:ea typeface="+mn-ea"/>
              </a:rPr>
              <a:t>NetCommerce</a:t>
            </a:r>
            <a:r>
              <a:rPr lang="en-US" altLang="ja-JP" sz="800" dirty="0" smtClean="0">
                <a:latin typeface="+mn-lt"/>
                <a:ea typeface="+mn-ea"/>
              </a:rPr>
              <a:t> &amp; applied marketing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01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20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597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wmf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wmf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10" Type="http://schemas.openxmlformats.org/officeDocument/2006/relationships/image" Target="../media/image29.wmf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お客様の</a:t>
            </a:r>
            <a:r>
              <a:rPr lang="en-US" altLang="ja-JP" dirty="0" smtClean="0"/>
              <a:t>3</a:t>
            </a:r>
            <a:r>
              <a:rPr lang="ja-JP" altLang="en-US" dirty="0" smtClean="0"/>
              <a:t>年後に責任を持つということ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96136" y="5373215"/>
            <a:ext cx="2582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100" dirty="0" smtClean="0">
                <a:latin typeface="+mn-lt"/>
                <a:ea typeface="+mn-ea"/>
              </a:rPr>
              <a:t>株式会社アプライド・マーケティング</a:t>
            </a:r>
            <a:endParaRPr kumimoji="1" lang="en-US" altLang="ja-JP" sz="1100" dirty="0" smtClean="0">
              <a:latin typeface="+mn-lt"/>
              <a:ea typeface="+mn-ea"/>
            </a:endParaRPr>
          </a:p>
          <a:p>
            <a:pPr algn="r"/>
            <a:r>
              <a:rPr lang="ja-JP" altLang="en-US" sz="1100" dirty="0" smtClean="0">
                <a:latin typeface="+mn-lt"/>
                <a:ea typeface="+mn-ea"/>
              </a:rPr>
              <a:t>大越　章司</a:t>
            </a:r>
            <a:endParaRPr lang="en-US" altLang="ja-JP" sz="1100" dirty="0" smtClean="0">
              <a:latin typeface="+mn-lt"/>
              <a:ea typeface="+mn-ea"/>
            </a:endParaRPr>
          </a:p>
          <a:p>
            <a:pPr algn="r"/>
            <a:r>
              <a:rPr lang="en-US" altLang="ja-JP" sz="1100" dirty="0" smtClean="0">
                <a:latin typeface="+mn-lt"/>
                <a:ea typeface="+mn-ea"/>
              </a:rPr>
              <a:t>http://www.appliedmarketing.co.jp/</a:t>
            </a:r>
          </a:p>
          <a:p>
            <a:pPr algn="r"/>
            <a:r>
              <a:rPr kumimoji="1" lang="en-US" altLang="ja-JP" sz="1100" dirty="0" smtClean="0">
                <a:latin typeface="+mn-lt"/>
                <a:ea typeface="+mn-ea"/>
              </a:rPr>
              <a:t>shoji@appliedmarketing.co.jp</a:t>
            </a:r>
            <a:endParaRPr kumimoji="1" lang="ja-JP" altLang="en-US" sz="1100" dirty="0" smtClean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46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System-on-a-chip</a:t>
            </a:r>
            <a:endParaRPr kumimoji="1" lang="ja-JP" altLang="en-US" dirty="0"/>
          </a:p>
        </p:txBody>
      </p:sp>
      <p:grpSp>
        <p:nvGrpSpPr>
          <p:cNvPr id="61" name="グループ化 60"/>
          <p:cNvGrpSpPr/>
          <p:nvPr/>
        </p:nvGrpSpPr>
        <p:grpSpPr>
          <a:xfrm>
            <a:off x="2411760" y="1844824"/>
            <a:ext cx="2016224" cy="864096"/>
            <a:chOff x="2411760" y="1772816"/>
            <a:chExt cx="2016224" cy="864096"/>
          </a:xfrm>
        </p:grpSpPr>
        <p:sp>
          <p:nvSpPr>
            <p:cNvPr id="4" name="正方形/長方形 3"/>
            <p:cNvSpPr/>
            <p:nvPr/>
          </p:nvSpPr>
          <p:spPr bwMode="auto">
            <a:xfrm>
              <a:off x="2411760" y="1772816"/>
              <a:ext cx="2016224" cy="864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5" name="正方形/長方形 4"/>
            <p:cNvSpPr/>
            <p:nvPr/>
          </p:nvSpPr>
          <p:spPr bwMode="auto">
            <a:xfrm>
              <a:off x="2564160" y="1925216"/>
              <a:ext cx="567680" cy="495672"/>
            </a:xfrm>
            <a:prstGeom prst="rect">
              <a:avLst/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6" name="正方形/長方形 5"/>
            <p:cNvSpPr/>
            <p:nvPr/>
          </p:nvSpPr>
          <p:spPr bwMode="auto">
            <a:xfrm>
              <a:off x="3318708" y="1930607"/>
              <a:ext cx="389196" cy="211832"/>
            </a:xfrm>
            <a:prstGeom prst="rect">
              <a:avLst/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8" name="正方形/長方形 7"/>
            <p:cNvSpPr/>
            <p:nvPr/>
          </p:nvSpPr>
          <p:spPr bwMode="auto">
            <a:xfrm>
              <a:off x="3318708" y="2209056"/>
              <a:ext cx="389196" cy="211832"/>
            </a:xfrm>
            <a:prstGeom prst="rect">
              <a:avLst/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9" name="正方形/長方形 8"/>
            <p:cNvSpPr/>
            <p:nvPr/>
          </p:nvSpPr>
          <p:spPr bwMode="auto">
            <a:xfrm>
              <a:off x="3815916" y="1930607"/>
              <a:ext cx="389196" cy="211832"/>
            </a:xfrm>
            <a:prstGeom prst="rect">
              <a:avLst/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2987824" y="3567411"/>
            <a:ext cx="906948" cy="864096"/>
            <a:chOff x="2987824" y="3495403"/>
            <a:chExt cx="906948" cy="864096"/>
          </a:xfrm>
        </p:grpSpPr>
        <p:sp>
          <p:nvSpPr>
            <p:cNvPr id="10" name="正方形/長方形 9"/>
            <p:cNvSpPr/>
            <p:nvPr/>
          </p:nvSpPr>
          <p:spPr bwMode="auto">
            <a:xfrm>
              <a:off x="2987824" y="3495403"/>
              <a:ext cx="906948" cy="864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auto">
            <a:xfrm>
              <a:off x="3140224" y="3647803"/>
              <a:ext cx="567680" cy="495672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5" name="正方形/長方形 14"/>
            <p:cNvSpPr/>
            <p:nvPr/>
          </p:nvSpPr>
          <p:spPr bwMode="auto">
            <a:xfrm>
              <a:off x="3248047" y="3769467"/>
              <a:ext cx="352033" cy="288032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</p:grpSp>
      <p:sp>
        <p:nvSpPr>
          <p:cNvPr id="19" name="正方形/長方形 18"/>
          <p:cNvSpPr/>
          <p:nvPr/>
        </p:nvSpPr>
        <p:spPr bwMode="auto">
          <a:xfrm>
            <a:off x="251520" y="1844824"/>
            <a:ext cx="2016224" cy="864096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>
                <a:solidFill>
                  <a:schemeClr val="bg1"/>
                </a:solidFill>
                <a:latin typeface="+mn-lt"/>
                <a:ea typeface="+mn-ea"/>
              </a:rPr>
              <a:t>汎用チップ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の組み合わせ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251520" y="3553443"/>
            <a:ext cx="2016224" cy="864096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SoC</a:t>
            </a:r>
            <a:endParaRPr kumimoji="0" lang="en-US" altLang="ja-JP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System-in-a-chip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grpSp>
        <p:nvGrpSpPr>
          <p:cNvPr id="63" name="グループ化 62"/>
          <p:cNvGrpSpPr/>
          <p:nvPr/>
        </p:nvGrpSpPr>
        <p:grpSpPr>
          <a:xfrm>
            <a:off x="2987824" y="4565693"/>
            <a:ext cx="906948" cy="864096"/>
            <a:chOff x="2987824" y="4493685"/>
            <a:chExt cx="906948" cy="864096"/>
          </a:xfrm>
        </p:grpSpPr>
        <p:sp>
          <p:nvSpPr>
            <p:cNvPr id="21" name="正方形/長方形 20"/>
            <p:cNvSpPr/>
            <p:nvPr/>
          </p:nvSpPr>
          <p:spPr bwMode="auto">
            <a:xfrm>
              <a:off x="2987824" y="4493685"/>
              <a:ext cx="906948" cy="864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22" name="正方形/長方形 21"/>
            <p:cNvSpPr/>
            <p:nvPr/>
          </p:nvSpPr>
          <p:spPr bwMode="auto">
            <a:xfrm>
              <a:off x="3140224" y="4646085"/>
              <a:ext cx="567680" cy="495672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23" name="正方形/長方形 22"/>
            <p:cNvSpPr/>
            <p:nvPr/>
          </p:nvSpPr>
          <p:spPr bwMode="auto">
            <a:xfrm>
              <a:off x="3194311" y="4709709"/>
              <a:ext cx="192483" cy="144016"/>
            </a:xfrm>
            <a:prstGeom prst="rect">
              <a:avLst/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24" name="正方形/長方形 23"/>
            <p:cNvSpPr/>
            <p:nvPr/>
          </p:nvSpPr>
          <p:spPr bwMode="auto">
            <a:xfrm>
              <a:off x="3450103" y="4705860"/>
              <a:ext cx="192483" cy="144016"/>
            </a:xfrm>
            <a:prstGeom prst="rect">
              <a:avLst/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25" name="正方形/長方形 24"/>
            <p:cNvSpPr/>
            <p:nvPr/>
          </p:nvSpPr>
          <p:spPr bwMode="auto">
            <a:xfrm>
              <a:off x="3194311" y="4939412"/>
              <a:ext cx="192483" cy="144016"/>
            </a:xfrm>
            <a:prstGeom prst="rect">
              <a:avLst/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26" name="正方形/長方形 25"/>
            <p:cNvSpPr/>
            <p:nvPr/>
          </p:nvSpPr>
          <p:spPr bwMode="auto">
            <a:xfrm>
              <a:off x="3450103" y="4935563"/>
              <a:ext cx="192483" cy="144016"/>
            </a:xfrm>
            <a:prstGeom prst="rect">
              <a:avLst/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</p:grpSp>
      <p:sp>
        <p:nvSpPr>
          <p:cNvPr id="27" name="正方形/長方形 26"/>
          <p:cNvSpPr/>
          <p:nvPr/>
        </p:nvSpPr>
        <p:spPr bwMode="auto">
          <a:xfrm>
            <a:off x="251520" y="4551725"/>
            <a:ext cx="2016224" cy="864096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SiP</a:t>
            </a:r>
            <a:endParaRPr kumimoji="0" lang="en-US" altLang="ja-JP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System-in-a-package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251520" y="5503264"/>
            <a:ext cx="2016224" cy="864096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err="1" smtClean="0">
                <a:solidFill>
                  <a:schemeClr val="bg1"/>
                </a:solidFill>
                <a:latin typeface="+mn-lt"/>
                <a:ea typeface="+mn-ea"/>
              </a:rPr>
              <a:t>PoP</a:t>
            </a:r>
            <a:endParaRPr kumimoji="0" lang="en-US" altLang="ja-JP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Package-on-package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grpSp>
        <p:nvGrpSpPr>
          <p:cNvPr id="64" name="グループ化 63"/>
          <p:cNvGrpSpPr/>
          <p:nvPr/>
        </p:nvGrpSpPr>
        <p:grpSpPr>
          <a:xfrm>
            <a:off x="2987824" y="5517232"/>
            <a:ext cx="906948" cy="864096"/>
            <a:chOff x="2987824" y="5445224"/>
            <a:chExt cx="906948" cy="864096"/>
          </a:xfrm>
        </p:grpSpPr>
        <p:sp>
          <p:nvSpPr>
            <p:cNvPr id="28" name="正方形/長方形 27"/>
            <p:cNvSpPr/>
            <p:nvPr/>
          </p:nvSpPr>
          <p:spPr bwMode="auto">
            <a:xfrm>
              <a:off x="2987824" y="5445224"/>
              <a:ext cx="906948" cy="864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29" name="正方形/長方形 28"/>
            <p:cNvSpPr/>
            <p:nvPr/>
          </p:nvSpPr>
          <p:spPr bwMode="auto">
            <a:xfrm>
              <a:off x="3140224" y="5597624"/>
              <a:ext cx="567680" cy="495672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35" name="平行四辺形 34"/>
            <p:cNvSpPr/>
            <p:nvPr/>
          </p:nvSpPr>
          <p:spPr bwMode="auto">
            <a:xfrm>
              <a:off x="3140224" y="5814657"/>
              <a:ext cx="576064" cy="200118"/>
            </a:xfrm>
            <a:prstGeom prst="parallelogram">
              <a:avLst>
                <a:gd name="adj" fmla="val 101539"/>
              </a:avLst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36" name="平行四辺形 35"/>
            <p:cNvSpPr/>
            <p:nvPr/>
          </p:nvSpPr>
          <p:spPr bwMode="auto">
            <a:xfrm>
              <a:off x="3140224" y="5719288"/>
              <a:ext cx="576064" cy="200118"/>
            </a:xfrm>
            <a:prstGeom prst="parallelogram">
              <a:avLst>
                <a:gd name="adj" fmla="val 101539"/>
              </a:avLst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</p:grpSp>
      <p:sp>
        <p:nvSpPr>
          <p:cNvPr id="37" name="正方形/長方形 36"/>
          <p:cNvSpPr/>
          <p:nvPr/>
        </p:nvSpPr>
        <p:spPr bwMode="auto">
          <a:xfrm>
            <a:off x="4716016" y="1852598"/>
            <a:ext cx="2016224" cy="392462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柔軟性が高い</a:t>
            </a:r>
            <a:endParaRPr kumimoji="0" lang="en-US" altLang="ja-JP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8" name="正方形/長方形 37"/>
          <p:cNvSpPr/>
          <p:nvPr/>
        </p:nvSpPr>
        <p:spPr bwMode="auto">
          <a:xfrm>
            <a:off x="6804248" y="1844824"/>
            <a:ext cx="2016224" cy="392462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実装面積が大きい</a:t>
            </a:r>
          </a:p>
        </p:txBody>
      </p:sp>
      <p:sp>
        <p:nvSpPr>
          <p:cNvPr id="39" name="正方形/長方形 38"/>
          <p:cNvSpPr/>
          <p:nvPr/>
        </p:nvSpPr>
        <p:spPr bwMode="auto">
          <a:xfrm>
            <a:off x="4716016" y="2316458"/>
            <a:ext cx="2016224" cy="392462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コストが安い</a:t>
            </a:r>
            <a:endParaRPr kumimoji="0" lang="en-US" altLang="ja-JP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0" name="正方形/長方形 39"/>
          <p:cNvSpPr/>
          <p:nvPr/>
        </p:nvSpPr>
        <p:spPr bwMode="auto">
          <a:xfrm>
            <a:off x="6804248" y="2308684"/>
            <a:ext cx="2016224" cy="392462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消費電力が大きい</a:t>
            </a:r>
          </a:p>
        </p:txBody>
      </p:sp>
      <p:sp>
        <p:nvSpPr>
          <p:cNvPr id="41" name="正方形/長方形 40"/>
          <p:cNvSpPr/>
          <p:nvPr/>
        </p:nvSpPr>
        <p:spPr bwMode="auto">
          <a:xfrm>
            <a:off x="4716016" y="3575773"/>
            <a:ext cx="2016224" cy="647483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実装面積が小さい</a:t>
            </a:r>
            <a:endParaRPr kumimoji="0" lang="en-US" altLang="ja-JP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2" name="正方形/長方形 41"/>
          <p:cNvSpPr/>
          <p:nvPr/>
        </p:nvSpPr>
        <p:spPr bwMode="auto">
          <a:xfrm>
            <a:off x="6804248" y="3567999"/>
            <a:ext cx="2016224" cy="647483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開発にコストと時間がかかる</a:t>
            </a:r>
          </a:p>
        </p:txBody>
      </p:sp>
      <p:sp>
        <p:nvSpPr>
          <p:cNvPr id="45" name="正方形/長方形 44"/>
          <p:cNvSpPr/>
          <p:nvPr/>
        </p:nvSpPr>
        <p:spPr bwMode="auto">
          <a:xfrm>
            <a:off x="4716016" y="4302048"/>
            <a:ext cx="2016224" cy="647483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消費電力が小さい</a:t>
            </a:r>
            <a:endParaRPr kumimoji="0" lang="en-US" altLang="ja-JP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6" name="正方形/長方形 45"/>
          <p:cNvSpPr/>
          <p:nvPr/>
        </p:nvSpPr>
        <p:spPr bwMode="auto">
          <a:xfrm>
            <a:off x="6804248" y="4294274"/>
            <a:ext cx="2016224" cy="647483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一定の数量を作らないとコスト高になる</a:t>
            </a:r>
          </a:p>
        </p:txBody>
      </p:sp>
      <p:sp>
        <p:nvSpPr>
          <p:cNvPr id="47" name="正方形/長方形 46"/>
          <p:cNvSpPr/>
          <p:nvPr/>
        </p:nvSpPr>
        <p:spPr bwMode="auto">
          <a:xfrm>
            <a:off x="4720267" y="5015441"/>
            <a:ext cx="2016224" cy="647483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独自の機能を実装できる</a:t>
            </a:r>
            <a:endParaRPr kumimoji="0" lang="en-US" altLang="ja-JP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8" name="正方形/長方形 47"/>
          <p:cNvSpPr/>
          <p:nvPr/>
        </p:nvSpPr>
        <p:spPr bwMode="auto">
          <a:xfrm>
            <a:off x="6808499" y="5007667"/>
            <a:ext cx="2016224" cy="647483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歩留まりの悪化</a:t>
            </a:r>
          </a:p>
        </p:txBody>
      </p:sp>
      <p:sp>
        <p:nvSpPr>
          <p:cNvPr id="49" name="正方形/長方形 48"/>
          <p:cNvSpPr/>
          <p:nvPr/>
        </p:nvSpPr>
        <p:spPr bwMode="auto">
          <a:xfrm>
            <a:off x="4716016" y="5719876"/>
            <a:ext cx="2016224" cy="647483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高速化が可能</a:t>
            </a:r>
            <a:endParaRPr kumimoji="0" lang="en-US" altLang="ja-JP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0" name="正方形/長方形 49"/>
          <p:cNvSpPr/>
          <p:nvPr/>
        </p:nvSpPr>
        <p:spPr bwMode="auto">
          <a:xfrm>
            <a:off x="6804248" y="5712102"/>
            <a:ext cx="2016224" cy="647483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400" dirty="0" smtClean="0">
                <a:solidFill>
                  <a:schemeClr val="bg1"/>
                </a:solidFill>
              </a:rPr>
              <a:t>他品種・少量に向かない</a:t>
            </a:r>
            <a:endParaRPr kumimoji="0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4720267" y="1060510"/>
            <a:ext cx="2016224" cy="392462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メリット</a:t>
            </a:r>
            <a:endParaRPr kumimoji="0" lang="en-US" altLang="ja-JP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2" name="正方形/長方形 51"/>
          <p:cNvSpPr/>
          <p:nvPr/>
        </p:nvSpPr>
        <p:spPr bwMode="auto">
          <a:xfrm>
            <a:off x="6808499" y="1052736"/>
            <a:ext cx="2016224" cy="392462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デメリット</a:t>
            </a:r>
          </a:p>
        </p:txBody>
      </p:sp>
      <p:grpSp>
        <p:nvGrpSpPr>
          <p:cNvPr id="60" name="グループ化 59"/>
          <p:cNvGrpSpPr/>
          <p:nvPr/>
        </p:nvGrpSpPr>
        <p:grpSpPr>
          <a:xfrm>
            <a:off x="2987824" y="2780928"/>
            <a:ext cx="1010801" cy="720080"/>
            <a:chOff x="2987824" y="2708920"/>
            <a:chExt cx="1010801" cy="720080"/>
          </a:xfrm>
        </p:grpSpPr>
        <p:cxnSp>
          <p:nvCxnSpPr>
            <p:cNvPr id="54" name="直線矢印コネクタ 53"/>
            <p:cNvCxnSpPr/>
            <p:nvPr/>
          </p:nvCxnSpPr>
          <p:spPr bwMode="auto">
            <a:xfrm>
              <a:off x="2987824" y="2708920"/>
              <a:ext cx="206487" cy="72008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4168A7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直線矢印コネクタ 55"/>
            <p:cNvCxnSpPr/>
            <p:nvPr/>
          </p:nvCxnSpPr>
          <p:spPr bwMode="auto">
            <a:xfrm>
              <a:off x="3465279" y="2708920"/>
              <a:ext cx="0" cy="72008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4168A7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直線矢印コネクタ 57"/>
            <p:cNvCxnSpPr/>
            <p:nvPr/>
          </p:nvCxnSpPr>
          <p:spPr bwMode="auto">
            <a:xfrm flipH="1">
              <a:off x="3707904" y="2708920"/>
              <a:ext cx="290721" cy="72008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4168A7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5158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7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ARM</a:t>
            </a:r>
            <a:r>
              <a:rPr kumimoji="1" lang="ja-JP" altLang="en-US" dirty="0" smtClean="0"/>
              <a:t>の特徴　～省電力かつ高性能～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89053"/>
            <a:ext cx="8363272" cy="4525963"/>
          </a:xfrm>
        </p:spPr>
        <p:txBody>
          <a:bodyPr/>
          <a:lstStyle/>
          <a:p>
            <a:r>
              <a:rPr kumimoji="1" lang="en-US" altLang="ja-JP" sz="1800" dirty="0" smtClean="0"/>
              <a:t>ARM</a:t>
            </a:r>
            <a:r>
              <a:rPr kumimoji="1" lang="ja-JP" altLang="en-US" sz="1800" dirty="0" smtClean="0"/>
              <a:t>発足時には既に</a:t>
            </a:r>
            <a:r>
              <a:rPr kumimoji="1" lang="en-US" altLang="ja-JP" sz="1800" dirty="0" smtClean="0"/>
              <a:t>Intel</a:t>
            </a:r>
            <a:r>
              <a:rPr kumimoji="1" lang="ja-JP" altLang="en-US" sz="1800" dirty="0" smtClean="0"/>
              <a:t>が一定の市場を確保していたため、</a:t>
            </a:r>
            <a:r>
              <a:rPr lang="en-US" altLang="ja-JP" sz="1800" dirty="0" smtClean="0"/>
              <a:t>ARM</a:t>
            </a:r>
            <a:r>
              <a:rPr lang="ja-JP" altLang="en-US" sz="1800" dirty="0" smtClean="0"/>
              <a:t>は組込用途に特化した開発を行った</a:t>
            </a:r>
            <a:endParaRPr lang="en-US" altLang="ja-JP" sz="1800" dirty="0" smtClean="0"/>
          </a:p>
          <a:p>
            <a:pPr lvl="1"/>
            <a:r>
              <a:rPr kumimoji="1" lang="ja-JP" altLang="en-US" sz="1600" dirty="0" smtClean="0"/>
              <a:t>シンプルなアーキテクチャ</a:t>
            </a:r>
            <a:endParaRPr kumimoji="1" lang="en-US" altLang="ja-JP" sz="1600" dirty="0" smtClean="0"/>
          </a:p>
          <a:p>
            <a:pPr lvl="2"/>
            <a:r>
              <a:rPr lang="ja-JP" altLang="en-US" sz="1600" dirty="0"/>
              <a:t>コア部分</a:t>
            </a:r>
            <a:r>
              <a:rPr lang="ja-JP" altLang="en-US" sz="1600" dirty="0" smtClean="0"/>
              <a:t>は最小限の機能を持ち、トランジスタ数も少ないため、消費電力が少ない</a:t>
            </a:r>
            <a:endParaRPr lang="en-US" altLang="ja-JP" sz="1600" dirty="0" smtClean="0"/>
          </a:p>
          <a:p>
            <a:pPr lvl="1"/>
            <a:r>
              <a:rPr lang="ja-JP" altLang="en-US" sz="1600" dirty="0" smtClean="0"/>
              <a:t>省電力と高性能を両立させる独特な命令セット</a:t>
            </a:r>
            <a:endParaRPr lang="en-US" altLang="ja-JP" sz="1600" dirty="0" smtClean="0"/>
          </a:p>
          <a:p>
            <a:pPr lvl="2"/>
            <a:r>
              <a:rPr kumimoji="1" lang="en-US" altLang="ja-JP" sz="1600" dirty="0" smtClean="0"/>
              <a:t>RISC</a:t>
            </a:r>
            <a:r>
              <a:rPr kumimoji="1" lang="ja-JP" altLang="en-US" sz="1600" dirty="0" smtClean="0"/>
              <a:t>ではあるが、</a:t>
            </a:r>
            <a:r>
              <a:rPr lang="en-US" altLang="ja-JP" sz="1600" dirty="0" smtClean="0"/>
              <a:t>CISC</a:t>
            </a:r>
            <a:r>
              <a:rPr lang="ja-JP" altLang="en-US" sz="1600" dirty="0" smtClean="0"/>
              <a:t>的な特徴を兼ね備え、コード密度が高くチューニングの効果を上げやすい</a:t>
            </a:r>
            <a:endParaRPr kumimoji="1" lang="en-US" altLang="ja-JP" sz="1600" dirty="0" smtClean="0"/>
          </a:p>
          <a:p>
            <a:pPr lvl="2"/>
            <a:r>
              <a:rPr lang="ja-JP" altLang="en-US" sz="1600" dirty="0" smtClean="0"/>
              <a:t>条件実行命令や豊富なアドレッシングモードなど、</a:t>
            </a:r>
            <a:r>
              <a:rPr kumimoji="1" lang="ja-JP" altLang="en-US" sz="1600" dirty="0" smtClean="0"/>
              <a:t>コード密度を上げる工夫がされている</a:t>
            </a:r>
            <a:endParaRPr kumimoji="1" lang="en-US" altLang="ja-JP" sz="1600" dirty="0" smtClean="0"/>
          </a:p>
          <a:p>
            <a:pPr lvl="1"/>
            <a:r>
              <a:rPr lang="ja-JP" altLang="en-US" sz="1600" dirty="0" smtClean="0"/>
              <a:t>独自の</a:t>
            </a:r>
            <a:r>
              <a:rPr lang="en-US" altLang="ja-JP" sz="1600" dirty="0" err="1" smtClean="0"/>
              <a:t>SoC</a:t>
            </a:r>
            <a:r>
              <a:rPr lang="ja-JP" altLang="en-US" sz="1600" dirty="0" smtClean="0"/>
              <a:t>を設計可能</a:t>
            </a:r>
            <a:endParaRPr lang="en-US" altLang="ja-JP" sz="1600" dirty="0" smtClean="0"/>
          </a:p>
          <a:p>
            <a:pPr lvl="2"/>
            <a:r>
              <a:rPr kumimoji="1" lang="en-US" altLang="ja-JP" sz="1600" dirty="0" smtClean="0"/>
              <a:t>IP</a:t>
            </a:r>
            <a:r>
              <a:rPr kumimoji="1" lang="ja-JP" altLang="en-US" sz="1600" dirty="0" smtClean="0"/>
              <a:t>を</a:t>
            </a:r>
            <a:r>
              <a:rPr lang="ja-JP" altLang="en-US" sz="1600" dirty="0"/>
              <a:t>購入し、</a:t>
            </a:r>
            <a:r>
              <a:rPr kumimoji="1" lang="ja-JP" altLang="en-US" sz="1600" dirty="0" smtClean="0"/>
              <a:t>必要に応じて様々な機能 </a:t>
            </a:r>
            <a:r>
              <a:rPr kumimoji="1" lang="en-US" altLang="ja-JP" sz="1600" dirty="0" smtClean="0"/>
              <a:t>(</a:t>
            </a:r>
            <a:r>
              <a:rPr lang="en-US" altLang="ja-JP" sz="1600" dirty="0" smtClean="0"/>
              <a:t>DSP</a:t>
            </a:r>
            <a:r>
              <a:rPr lang="ja-JP" altLang="en-US" sz="1600" dirty="0" smtClean="0"/>
              <a:t>や</a:t>
            </a:r>
            <a:r>
              <a:rPr lang="en-US" altLang="ja-JP" sz="1600" dirty="0" smtClean="0"/>
              <a:t>GPU</a:t>
            </a:r>
            <a:r>
              <a:rPr lang="ja-JP" altLang="en-US" sz="1600" dirty="0" smtClean="0"/>
              <a:t>など</a:t>
            </a:r>
            <a:r>
              <a:rPr kumimoji="1" lang="en-US" altLang="ja-JP" sz="1600" dirty="0" smtClean="0"/>
              <a:t>) </a:t>
            </a:r>
            <a:r>
              <a:rPr kumimoji="1" lang="ja-JP" altLang="en-US" sz="1600" dirty="0" smtClean="0"/>
              <a:t>を付加することができ、ライセンシーの特長を活かしたプロセッサを独自に開発できる</a:t>
            </a:r>
            <a:endParaRPr kumimoji="1" lang="en-US" altLang="ja-JP" sz="1600" dirty="0" smtClean="0"/>
          </a:p>
          <a:p>
            <a:r>
              <a:rPr lang="ja-JP" altLang="en-US" sz="1800" dirty="0" smtClean="0"/>
              <a:t>一方でいくつかの限界もある</a:t>
            </a:r>
            <a:endParaRPr lang="en-US" altLang="ja-JP" sz="1800" dirty="0" smtClean="0"/>
          </a:p>
          <a:p>
            <a:pPr lvl="1"/>
            <a:r>
              <a:rPr lang="ja-JP" altLang="en-US" sz="1600" dirty="0" smtClean="0"/>
              <a:t>製造プロセスの微細化などに</a:t>
            </a:r>
            <a:r>
              <a:rPr lang="ja-JP" altLang="en-US" sz="1600" dirty="0"/>
              <a:t>ついて</a:t>
            </a:r>
            <a:r>
              <a:rPr lang="ja-JP" altLang="en-US" sz="1600" dirty="0" smtClean="0"/>
              <a:t>は製造メーカーによる</a:t>
            </a:r>
            <a:endParaRPr lang="en-US" altLang="ja-JP" sz="1600" dirty="0" smtClean="0"/>
          </a:p>
          <a:p>
            <a:pPr lvl="2"/>
            <a:r>
              <a:rPr kumimoji="1" lang="en-US" altLang="ja-JP" sz="1600" dirty="0" smtClean="0"/>
              <a:t>Intel</a:t>
            </a:r>
            <a:r>
              <a:rPr lang="ja-JP" altLang="en-US" sz="1600" dirty="0" err="1" smtClean="0"/>
              <a:t>のような</a:t>
            </a:r>
            <a:r>
              <a:rPr lang="ja-JP" altLang="en-US" sz="1600" dirty="0" smtClean="0"/>
              <a:t>最先端の半導体技術を持つライセンシーは少数</a:t>
            </a:r>
            <a:endParaRPr lang="en-US" altLang="ja-JP" sz="1600" dirty="0"/>
          </a:p>
          <a:p>
            <a:pPr lvl="1"/>
            <a:r>
              <a:rPr kumimoji="1" lang="ja-JP" altLang="en-US" sz="1600" dirty="0" smtClean="0"/>
              <a:t>アーキテクチャや命令</a:t>
            </a:r>
            <a:r>
              <a:rPr kumimoji="1" lang="ja-JP" altLang="en-US" sz="1600" dirty="0"/>
              <a:t>セット</a:t>
            </a:r>
            <a:r>
              <a:rPr kumimoji="1" lang="ja-JP" altLang="en-US" sz="1600" dirty="0" smtClean="0"/>
              <a:t>が独特なため、プログラミングの効率を上げにくい</a:t>
            </a:r>
            <a:endParaRPr kumimoji="1" lang="en-US" altLang="ja-JP" sz="1600" dirty="0" smtClean="0"/>
          </a:p>
          <a:p>
            <a:pPr lvl="2"/>
            <a:r>
              <a:rPr lang="ja-JP" altLang="en-US" sz="1600" dirty="0"/>
              <a:t>少ないレジスタ</a:t>
            </a:r>
            <a:r>
              <a:rPr lang="ja-JP" altLang="en-US" sz="1600" dirty="0" smtClean="0"/>
              <a:t>、メモリを節約するための様々な技法</a:t>
            </a:r>
            <a:endParaRPr kumimoji="1"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31756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Windows</a:t>
            </a:r>
            <a:r>
              <a:rPr lang="ja-JP" altLang="en-US" dirty="0" smtClean="0"/>
              <a:t>がアーム</a:t>
            </a:r>
            <a:r>
              <a:rPr kumimoji="1" lang="ja-JP" altLang="en-US" dirty="0" smtClean="0"/>
              <a:t>対応 </a:t>
            </a:r>
            <a:r>
              <a:rPr kumimoji="1" lang="en-US" altLang="ja-JP" dirty="0" smtClean="0"/>
              <a:t>(2011.1.7 </a:t>
            </a:r>
            <a:r>
              <a:rPr kumimoji="1" lang="ja-JP" altLang="en-US" dirty="0" smtClean="0"/>
              <a:t>日経新聞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3245"/>
            <a:ext cx="5579249" cy="489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114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 bwMode="auto">
          <a:xfrm>
            <a:off x="4788024" y="5661248"/>
            <a:ext cx="1800200" cy="2880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3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2" name="Picture 30" descr="http://t2.gstatic.com/images?q=tbn:ANd9GcS8n-RZviEA-UDW_7rhqaAsjciRq-xvyidJ2eTZv2GKGNsLKt5_A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03" y="2808834"/>
            <a:ext cx="624770" cy="4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2.gstatic.com/images?q=tbn:ANd9GcSS7oMib6aCZGNTVVwtg_B-5rMOZMEMeGj_BPGxXhUwO1Nl4vU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55026"/>
            <a:ext cx="574118" cy="6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 descr="http://blog.ark-pc.jp/images/intel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850"/>
            <a:ext cx="1386237" cy="10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16"/>
          <p:cNvSpPr>
            <a:spLocks noChangeArrowheads="1"/>
          </p:cNvSpPr>
          <p:nvPr/>
        </p:nvSpPr>
        <p:spPr bwMode="auto">
          <a:xfrm rot="1500000">
            <a:off x="2107464" y="3496468"/>
            <a:ext cx="5816035" cy="720725"/>
          </a:xfrm>
          <a:prstGeom prst="rightArrow">
            <a:avLst>
              <a:gd name="adj1" fmla="val 59324"/>
              <a:gd name="adj2" fmla="val 53801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8195" name="AutoShape 16"/>
          <p:cNvSpPr>
            <a:spLocks noChangeArrowheads="1"/>
          </p:cNvSpPr>
          <p:nvPr/>
        </p:nvSpPr>
        <p:spPr bwMode="auto">
          <a:xfrm rot="-1500000">
            <a:off x="2101107" y="3446759"/>
            <a:ext cx="5844402" cy="720725"/>
          </a:xfrm>
          <a:prstGeom prst="rightArrow">
            <a:avLst>
              <a:gd name="adj1" fmla="val 59324"/>
              <a:gd name="adj2" fmla="val 45064"/>
            </a:avLst>
          </a:prstGeom>
          <a:gradFill rotWithShape="1">
            <a:gsLst>
              <a:gs pos="0">
                <a:srgbClr val="0070C0"/>
              </a:gs>
              <a:gs pos="100000">
                <a:srgbClr val="00B0F0"/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Intel</a:t>
            </a:r>
            <a:r>
              <a:rPr lang="ja-JP" altLang="en-US" smtClean="0"/>
              <a:t> </a:t>
            </a:r>
            <a:r>
              <a:rPr lang="en-US" altLang="ja-JP" smtClean="0"/>
              <a:t>vs</a:t>
            </a:r>
            <a:r>
              <a:rPr lang="ja-JP" altLang="en-US" smtClean="0"/>
              <a:t> </a:t>
            </a:r>
            <a:r>
              <a:rPr lang="en-US" altLang="ja-JP" smtClean="0"/>
              <a:t>ARM</a:t>
            </a:r>
            <a:endParaRPr lang="ja-JP" altLang="en-US" smtClean="0"/>
          </a:p>
        </p:txBody>
      </p:sp>
      <p:sp>
        <p:nvSpPr>
          <p:cNvPr id="8199" name="Oval 15"/>
          <p:cNvSpPr>
            <a:spLocks noChangeArrowheads="1"/>
          </p:cNvSpPr>
          <p:nvPr/>
        </p:nvSpPr>
        <p:spPr bwMode="auto">
          <a:xfrm>
            <a:off x="1191422" y="1772816"/>
            <a:ext cx="1169987" cy="1195387"/>
          </a:xfrm>
          <a:prstGeom prst="ellipse">
            <a:avLst/>
          </a:prstGeom>
          <a:solidFill>
            <a:srgbClr val="008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300" dirty="0" smtClean="0">
                <a:solidFill>
                  <a:schemeClr val="bg1"/>
                </a:solidFill>
              </a:rPr>
              <a:t>サーバー</a:t>
            </a:r>
            <a:endParaRPr lang="en-US" altLang="ja-JP" sz="13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1300" dirty="0" smtClean="0">
                <a:solidFill>
                  <a:schemeClr val="bg1"/>
                </a:solidFill>
              </a:rPr>
              <a:t>デスクトップ</a:t>
            </a:r>
            <a:r>
              <a:rPr lang="en-US" altLang="ja-JP" sz="1300" dirty="0">
                <a:solidFill>
                  <a:schemeClr val="bg1"/>
                </a:solidFill>
              </a:rPr>
              <a:t>PC</a:t>
            </a:r>
            <a:endParaRPr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8200" name="Oval 14"/>
          <p:cNvSpPr>
            <a:spLocks noChangeArrowheads="1"/>
          </p:cNvSpPr>
          <p:nvPr/>
        </p:nvSpPr>
        <p:spPr bwMode="auto">
          <a:xfrm>
            <a:off x="2816747" y="2488870"/>
            <a:ext cx="1169988" cy="1195387"/>
          </a:xfrm>
          <a:prstGeom prst="ellipse">
            <a:avLst/>
          </a:prstGeom>
          <a:solidFill>
            <a:srgbClr val="0099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400">
                <a:solidFill>
                  <a:schemeClr val="bg1"/>
                </a:solidFill>
              </a:rPr>
              <a:t>ノート</a:t>
            </a:r>
            <a:r>
              <a:rPr lang="en-US" altLang="ja-JP" sz="1400">
                <a:solidFill>
                  <a:schemeClr val="bg1"/>
                </a:solidFill>
              </a:rPr>
              <a:t>PC</a:t>
            </a:r>
            <a:endParaRPr lang="ja-JP" altLang="en-US" sz="1400">
              <a:solidFill>
                <a:schemeClr val="bg1"/>
              </a:solidFill>
            </a:endParaRPr>
          </a:p>
        </p:txBody>
      </p:sp>
      <p:sp>
        <p:nvSpPr>
          <p:cNvPr id="8201" name="Oval 13"/>
          <p:cNvSpPr>
            <a:spLocks noChangeArrowheads="1"/>
          </p:cNvSpPr>
          <p:nvPr/>
        </p:nvSpPr>
        <p:spPr bwMode="auto">
          <a:xfrm>
            <a:off x="2816747" y="4011965"/>
            <a:ext cx="1169988" cy="1195387"/>
          </a:xfrm>
          <a:prstGeom prst="ellipse">
            <a:avLst/>
          </a:prstGeom>
          <a:solidFill>
            <a:srgbClr val="0066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400">
                <a:solidFill>
                  <a:schemeClr val="bg1"/>
                </a:solidFill>
              </a:rPr>
              <a:t>携帯</a:t>
            </a:r>
            <a:r>
              <a:rPr lang="ja-JP" altLang="en-US" sz="1400" smtClean="0">
                <a:solidFill>
                  <a:schemeClr val="bg1"/>
                </a:solidFill>
              </a:rPr>
              <a:t>電話</a:t>
            </a:r>
            <a:endParaRPr lang="en-US" altLang="ja-JP" sz="140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1400">
                <a:solidFill>
                  <a:schemeClr val="bg1"/>
                </a:solidFill>
              </a:rPr>
              <a:t>スマホ</a:t>
            </a:r>
          </a:p>
        </p:txBody>
      </p:sp>
      <p:sp>
        <p:nvSpPr>
          <p:cNvPr id="8202" name="Oval 12"/>
          <p:cNvSpPr>
            <a:spLocks noChangeArrowheads="1"/>
          </p:cNvSpPr>
          <p:nvPr/>
        </p:nvSpPr>
        <p:spPr bwMode="auto">
          <a:xfrm>
            <a:off x="4357688" y="3214688"/>
            <a:ext cx="1214437" cy="1214437"/>
          </a:xfrm>
          <a:prstGeom prst="ellipse">
            <a:avLst/>
          </a:prstGeom>
          <a:solidFill>
            <a:srgbClr val="0066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400" smtClean="0">
                <a:solidFill>
                  <a:schemeClr val="bg1"/>
                </a:solidFill>
              </a:rPr>
              <a:t>ネットブック</a:t>
            </a:r>
            <a:endParaRPr lang="en-US" altLang="ja-JP" sz="140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1400">
                <a:solidFill>
                  <a:schemeClr val="bg1"/>
                </a:solidFill>
              </a:rPr>
              <a:t>タブレット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7677050" y="1772816"/>
            <a:ext cx="1169988" cy="1195387"/>
          </a:xfrm>
          <a:prstGeom prst="ellipse">
            <a:avLst/>
          </a:prstGeom>
          <a:solidFill>
            <a:srgbClr val="0000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400" smtClean="0">
                <a:solidFill>
                  <a:schemeClr val="bg1"/>
                </a:solidFill>
              </a:rPr>
              <a:t>サーバー</a:t>
            </a:r>
            <a:endParaRPr lang="ja-JP" altLang="en-US" sz="1400">
              <a:solidFill>
                <a:schemeClr val="bg1"/>
              </a:solidFill>
            </a:endParaRP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1205709" y="4669631"/>
            <a:ext cx="1169988" cy="1195387"/>
          </a:xfrm>
          <a:prstGeom prst="ellipse">
            <a:avLst/>
          </a:prstGeom>
          <a:solidFill>
            <a:srgbClr val="0066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400">
                <a:solidFill>
                  <a:schemeClr val="bg1"/>
                </a:solidFill>
              </a:rPr>
              <a:t>組み込み機器</a:t>
            </a:r>
          </a:p>
        </p:txBody>
      </p:sp>
      <p:sp>
        <p:nvSpPr>
          <p:cNvPr id="8206" name="Oval 11"/>
          <p:cNvSpPr>
            <a:spLocks noChangeArrowheads="1"/>
          </p:cNvSpPr>
          <p:nvPr/>
        </p:nvSpPr>
        <p:spPr bwMode="auto">
          <a:xfrm>
            <a:off x="5940152" y="3989273"/>
            <a:ext cx="1169988" cy="1195388"/>
          </a:xfrm>
          <a:prstGeom prst="ellipse">
            <a:avLst/>
          </a:prstGeom>
          <a:solidFill>
            <a:srgbClr val="0000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400" smtClean="0">
                <a:solidFill>
                  <a:schemeClr val="bg1"/>
                </a:solidFill>
              </a:rPr>
              <a:t>スマホ</a:t>
            </a:r>
            <a:endParaRPr lang="ja-JP" altLang="en-US" sz="1400">
              <a:solidFill>
                <a:schemeClr val="bg1"/>
              </a:solidFill>
            </a:endParaRPr>
          </a:p>
        </p:txBody>
      </p:sp>
      <p:pic>
        <p:nvPicPr>
          <p:cNvPr id="820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357313"/>
            <a:ext cx="11811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22" descr="C:\Users\shoji\AppData\Local\Microsoft\Windows\Temporary Internet Files\Content.IE5\KWF1NIFK\MCj0431595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69875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4" descr="C:\Users\shoji\AppData\Local\Microsoft\Windows\Temporary Internet Files\Content.IE5\1EMQYTP8\MCj0431576000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3" y="913606"/>
            <a:ext cx="8810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5" descr="C:\Users\shoji\AppData\Local\Microsoft\Windows\Temporary Internet Files\Content.IE5\1QVYB00S\MCj04316320000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63162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6" descr="C:\Users\shoji\AppData\Local\Microsoft\Windows\Temporary Internet Files\Content.IE5\R9Y78DDS\MCj0429003000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41" y="5200476"/>
            <a:ext cx="5270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8" descr="C:\Users\shoji\AppData\Local\Microsoft\Windows\Temporary Internet Files\Content.IE5\R9Y78DDS\MCj02901990000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96" y="5656580"/>
            <a:ext cx="504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16"/>
          <p:cNvSpPr>
            <a:spLocks noChangeArrowheads="1"/>
          </p:cNvSpPr>
          <p:nvPr/>
        </p:nvSpPr>
        <p:spPr bwMode="auto">
          <a:xfrm rot="5400000">
            <a:off x="4471194" y="2601119"/>
            <a:ext cx="969962" cy="482600"/>
          </a:xfrm>
          <a:prstGeom prst="rightArrow">
            <a:avLst>
              <a:gd name="adj1" fmla="val 59324"/>
              <a:gd name="adj2" fmla="val 45182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00">
                <a:srgbClr val="0070C0"/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82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" y="5799331"/>
            <a:ext cx="952213" cy="43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7677050" y="4669631"/>
            <a:ext cx="1169988" cy="1195388"/>
          </a:xfrm>
          <a:prstGeom prst="ellipse">
            <a:avLst/>
          </a:prstGeom>
          <a:solidFill>
            <a:srgbClr val="FF3300">
              <a:alpha val="70195"/>
            </a:srgb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US" altLang="ja-JP" sz="1400" dirty="0" err="1" smtClean="0">
                <a:solidFill>
                  <a:schemeClr val="bg1"/>
                </a:solidFill>
              </a:rPr>
              <a:t>IoT</a:t>
            </a:r>
            <a:endParaRPr lang="en-US" altLang="ja-JP" sz="14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1400" dirty="0">
                <a:solidFill>
                  <a:schemeClr val="bg1"/>
                </a:solidFill>
              </a:rPr>
              <a:t>Wearable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Shoji Okoshi\AppData\Local\Microsoft\Windows\Temporary Internet Files\Content.IE5\EGIAGXR2\MC900426056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53" y="5377270"/>
            <a:ext cx="522288" cy="41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http://blog.ark-pc.jp/images/intel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41" y="1262564"/>
            <a:ext cx="632097" cy="48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044" y="1342400"/>
            <a:ext cx="698461" cy="32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8" descr="http://blog.ark-pc.jp/images/intel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41" y="5947594"/>
            <a:ext cx="632097" cy="48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044" y="6027430"/>
            <a:ext cx="698461" cy="32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角丸四角形 1"/>
          <p:cNvSpPr/>
          <p:nvPr/>
        </p:nvSpPr>
        <p:spPr bwMode="auto">
          <a:xfrm>
            <a:off x="7677050" y="3832518"/>
            <a:ext cx="1169988" cy="316562"/>
          </a:xfrm>
          <a:prstGeom prst="roundRect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Intel Quark</a:t>
            </a:r>
            <a:endParaRPr kumimoji="0" lang="ja-JP" alt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 bwMode="auto">
          <a:xfrm>
            <a:off x="7677050" y="3419749"/>
            <a:ext cx="1169988" cy="316562"/>
          </a:xfrm>
          <a:prstGeom prst="roundRect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64BIT ARM</a:t>
            </a:r>
            <a:endParaRPr kumimoji="0" lang="ja-JP" alt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35" name="AutoShape 16"/>
          <p:cNvSpPr>
            <a:spLocks noChangeArrowheads="1"/>
          </p:cNvSpPr>
          <p:nvPr/>
        </p:nvSpPr>
        <p:spPr bwMode="auto">
          <a:xfrm rot="5400000">
            <a:off x="8045478" y="4196353"/>
            <a:ext cx="433131" cy="482600"/>
          </a:xfrm>
          <a:prstGeom prst="rightArrow">
            <a:avLst>
              <a:gd name="adj1" fmla="val 59324"/>
              <a:gd name="adj2" fmla="val 45182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00">
                <a:srgbClr val="0070C0"/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6" name="AutoShape 16"/>
          <p:cNvSpPr>
            <a:spLocks noChangeArrowheads="1"/>
          </p:cNvSpPr>
          <p:nvPr/>
        </p:nvSpPr>
        <p:spPr bwMode="auto">
          <a:xfrm rot="16200000">
            <a:off x="8045479" y="2943468"/>
            <a:ext cx="433131" cy="482600"/>
          </a:xfrm>
          <a:prstGeom prst="rightArrow">
            <a:avLst>
              <a:gd name="adj1" fmla="val 59324"/>
              <a:gd name="adj2" fmla="val 45182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00">
                <a:srgbClr val="0070C0"/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2050" name="Picture 2" descr="http://www.osys.ch/image/image_gallery?uuid=7caa6d51-2d5e-48e2-924e-5dfbcaa83a74&amp;groupId=10284&amp;t=139869135624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69" y="910890"/>
            <a:ext cx="1013649" cy="35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Atom</a:t>
            </a:r>
            <a:r>
              <a:rPr kumimoji="1" lang="ja-JP" altLang="en-US" smtClean="0"/>
              <a:t>ベースのスマートフォン</a:t>
            </a:r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104456" cy="313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115616" y="5949280"/>
            <a:ext cx="25793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/>
              <a:t>http://juggly.cn/archives/54534.html</a:t>
            </a:r>
            <a:endParaRPr lang="ja-JP" altLang="en-US" sz="120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23136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932040" y="5949280"/>
            <a:ext cx="3923928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/>
              <a:t>http://news.mynavi.jp/news/2012/09/19/007/index.html</a:t>
            </a:r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3652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ARM</a:t>
            </a:r>
            <a:r>
              <a:rPr kumimoji="1" lang="ja-JP" altLang="en-US" smtClean="0"/>
              <a:t>ベースの省電力サーバー</a:t>
            </a:r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980728"/>
            <a:ext cx="63627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707904" y="6309320"/>
            <a:ext cx="5148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/>
              <a:t>http://japanese.engadget.com/2011/11/02/hp-moonshot-arm-redstone/</a:t>
            </a:r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9937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Atom</a:t>
            </a:r>
            <a:r>
              <a:rPr kumimoji="1" lang="ja-JP" altLang="en-US" dirty="0" smtClean="0"/>
              <a:t>ベースの省電力サーバー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112568" cy="546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4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Intel Quark</a:t>
            </a:r>
            <a:endParaRPr kumimoji="1" lang="ja-JP" altLang="en-US" dirty="0"/>
          </a:p>
        </p:txBody>
      </p:sp>
      <p:pic>
        <p:nvPicPr>
          <p:cNvPr id="1026" name="Picture 2" descr="http://images.anandtech.com/doci/7305/QuarkI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3764"/>
            <a:ext cx="8496944" cy="477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 bwMode="auto">
          <a:xfrm>
            <a:off x="404465" y="5056970"/>
            <a:ext cx="2691905" cy="864096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ja-JP" dirty="0">
                <a:solidFill>
                  <a:schemeClr val="bg1"/>
                </a:solidFill>
                <a:latin typeface="+mn-lt"/>
                <a:ea typeface="+mn-ea"/>
              </a:rPr>
              <a:t>x</a:t>
            </a:r>
            <a:r>
              <a:rPr kumimoji="0" lang="en-US" altLang="ja-JP" dirty="0" smtClean="0">
                <a:solidFill>
                  <a:schemeClr val="bg1"/>
                </a:solidFill>
                <a:latin typeface="+mn-lt"/>
                <a:ea typeface="+mn-ea"/>
              </a:rPr>
              <a:t>86</a:t>
            </a:r>
            <a:r>
              <a:rPr kumimoji="0" lang="ja-JP" altLang="en-US" dirty="0" smtClean="0">
                <a:solidFill>
                  <a:schemeClr val="bg1"/>
                </a:solidFill>
                <a:latin typeface="+mn-lt"/>
                <a:ea typeface="+mn-ea"/>
              </a:rPr>
              <a:t>アーキテクチャ</a:t>
            </a:r>
            <a:endParaRPr kumimoji="0" lang="en-US" altLang="ja-JP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6033471" y="5058179"/>
            <a:ext cx="2690062" cy="861677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dirty="0" smtClean="0">
                <a:solidFill>
                  <a:schemeClr val="bg1"/>
                </a:solidFill>
                <a:latin typeface="+mn-lt"/>
                <a:ea typeface="+mn-ea"/>
              </a:rPr>
              <a:t>タブレット・スマホ</a:t>
            </a:r>
            <a:endParaRPr kumimoji="0" lang="en-US" altLang="ja-JP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algn="ctr">
              <a:spcBef>
                <a:spcPct val="20000"/>
              </a:spcBef>
            </a:pPr>
            <a:r>
              <a:rPr kumimoji="0" lang="ja-JP" altLang="en-US" dirty="0">
                <a:solidFill>
                  <a:schemeClr val="bg1"/>
                </a:solidFill>
                <a:latin typeface="+mn-lt"/>
                <a:ea typeface="+mn-ea"/>
              </a:rPr>
              <a:t>ウェアラブル</a:t>
            </a:r>
          </a:p>
        </p:txBody>
      </p:sp>
      <p:sp>
        <p:nvSpPr>
          <p:cNvPr id="6" name="正方形/長方形 5"/>
          <p:cNvSpPr/>
          <p:nvPr/>
        </p:nvSpPr>
        <p:spPr bwMode="auto">
          <a:xfrm>
            <a:off x="3225159" y="5058180"/>
            <a:ext cx="2691905" cy="861677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ja-JP" dirty="0" smtClean="0">
                <a:solidFill>
                  <a:schemeClr val="bg1"/>
                </a:solidFill>
                <a:latin typeface="+mn-lt"/>
                <a:ea typeface="+mn-ea"/>
              </a:rPr>
              <a:t>Atom</a:t>
            </a:r>
            <a:r>
              <a:rPr kumimoji="0" lang="ja-JP" altLang="en-US" dirty="0">
                <a:solidFill>
                  <a:schemeClr val="bg1"/>
                </a:solidFill>
                <a:latin typeface="+mn-lt"/>
                <a:ea typeface="+mn-ea"/>
              </a:rPr>
              <a:t>より</a:t>
            </a:r>
            <a:r>
              <a:rPr kumimoji="0" lang="ja-JP" altLang="en-US" dirty="0" smtClean="0">
                <a:solidFill>
                  <a:schemeClr val="bg1"/>
                </a:solidFill>
                <a:latin typeface="+mn-lt"/>
                <a:ea typeface="+mn-ea"/>
              </a:rPr>
              <a:t>も低消費電力</a:t>
            </a:r>
            <a:endParaRPr kumimoji="0" lang="en-US" altLang="ja-JP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342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64bit ARM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08647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620776" y="6381328"/>
            <a:ext cx="74957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100" dirty="0"/>
              <a:t>http://gigaom.com/2012/10/30/meet-arms-two-newest-cores-for-faster-phones-and-greener-servers/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2545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IBM POWER8</a:t>
            </a:r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2500"/>
            <a:ext cx="8543299" cy="477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66103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1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-62188" y="548680"/>
            <a:ext cx="92683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800" dirty="0">
                <a:solidFill>
                  <a:schemeClr val="bg1"/>
                </a:solidFill>
                <a:latin typeface="+mj-ea"/>
                <a:ea typeface="+mj-ea"/>
                <a:cs typeface="ＤＦＰ太丸ゴシック体"/>
              </a:rPr>
              <a:t>「お客様の</a:t>
            </a:r>
            <a:r>
              <a:rPr lang="en-US" altLang="ja-JP" sz="4800" dirty="0">
                <a:solidFill>
                  <a:schemeClr val="bg1"/>
                </a:solidFill>
                <a:latin typeface="+mj-ea"/>
                <a:ea typeface="+mj-ea"/>
                <a:cs typeface="ＤＦＰ太丸ゴシック体"/>
              </a:rPr>
              <a:t>3</a:t>
            </a:r>
            <a:r>
              <a:rPr lang="ja-JP" altLang="en-US" sz="4800" dirty="0">
                <a:solidFill>
                  <a:schemeClr val="bg1"/>
                </a:solidFill>
                <a:latin typeface="+mj-ea"/>
                <a:ea typeface="+mj-ea"/>
                <a:cs typeface="ＤＦＰ太丸ゴシック体"/>
              </a:rPr>
              <a:t>年後に責任を持つ</a:t>
            </a:r>
            <a:r>
              <a:rPr lang="ja-JP" altLang="en-US" sz="4800" dirty="0" smtClean="0">
                <a:solidFill>
                  <a:schemeClr val="bg1"/>
                </a:solidFill>
                <a:latin typeface="+mj-ea"/>
                <a:ea typeface="+mj-ea"/>
                <a:cs typeface="ＤＦＰ太丸ゴシック体"/>
              </a:rPr>
              <a:t>」</a:t>
            </a:r>
            <a:endParaRPr lang="ja-JP" altLang="en-US" sz="4800" dirty="0">
              <a:solidFill>
                <a:schemeClr val="bg1"/>
              </a:solidFill>
              <a:latin typeface="+mj-ea"/>
              <a:ea typeface="+mj-ea"/>
              <a:cs typeface="ＤＦＰ太丸ゴシック体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412776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HelveticaNeueLT Std Thin" pitchFamily="34" charset="0"/>
                <a:ea typeface="+mn-ea"/>
              </a:rPr>
              <a:t>2</a:t>
            </a:r>
            <a:r>
              <a:rPr kumimoji="1" lang="en-US" altLang="ja-JP" sz="30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HelveticaNeueLT Std Thin" pitchFamily="34" charset="0"/>
                <a:ea typeface="+mn-ea"/>
              </a:rPr>
              <a:t>0</a:t>
            </a:r>
            <a:r>
              <a:rPr kumimoji="1" lang="en-US" altLang="ja-JP" sz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NeueLT Std Thin" pitchFamily="34" charset="0"/>
                <a:ea typeface="+mn-ea"/>
              </a:rPr>
              <a:t>1</a:t>
            </a:r>
            <a:r>
              <a:rPr kumimoji="1" lang="en-US" altLang="ja-JP" sz="30000" dirty="0" smtClean="0">
                <a:solidFill>
                  <a:srgbClr val="C4E59F"/>
                </a:solidFill>
                <a:latin typeface="HelveticaNeueLT Std Thin" pitchFamily="34" charset="0"/>
                <a:ea typeface="+mn-ea"/>
              </a:rPr>
              <a:t>7</a:t>
            </a:r>
            <a:endParaRPr kumimoji="1" lang="ja-JP" altLang="en-US" sz="30000" dirty="0" smtClean="0">
              <a:solidFill>
                <a:srgbClr val="C4E59F"/>
              </a:solidFill>
              <a:latin typeface="HelveticaNeueLT Std Thin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72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Apple A8 Processor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499992" y="1855365"/>
            <a:ext cx="4186808" cy="4525963"/>
          </a:xfrm>
        </p:spPr>
        <p:txBody>
          <a:bodyPr/>
          <a:lstStyle/>
          <a:p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億トランジスタ </a:t>
            </a:r>
            <a:r>
              <a:rPr kumimoji="1" lang="en-US" altLang="ja-JP" dirty="0" smtClean="0"/>
              <a:t>(A7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倍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20nm</a:t>
            </a:r>
            <a:r>
              <a:rPr lang="ja-JP" altLang="en-US" dirty="0" smtClean="0"/>
              <a:t>プロセス </a:t>
            </a:r>
            <a:r>
              <a:rPr lang="en-US" altLang="ja-JP" dirty="0" smtClean="0"/>
              <a:t>(A7</a:t>
            </a:r>
            <a:r>
              <a:rPr lang="ja-JP" altLang="en-US" dirty="0" smtClean="0"/>
              <a:t>は</a:t>
            </a:r>
            <a:r>
              <a:rPr lang="en-US" altLang="ja-JP" dirty="0" smtClean="0"/>
              <a:t>28nm)</a:t>
            </a:r>
          </a:p>
          <a:p>
            <a:r>
              <a:rPr kumimoji="1" lang="en-US" altLang="ja-JP" dirty="0"/>
              <a:t>CPU</a:t>
            </a:r>
            <a:r>
              <a:rPr kumimoji="1" lang="ja-JP" altLang="en-US" dirty="0" smtClean="0"/>
              <a:t>性能</a:t>
            </a:r>
            <a:r>
              <a:rPr kumimoji="1" lang="en-US" altLang="ja-JP" dirty="0" smtClean="0"/>
              <a:t>25%</a:t>
            </a:r>
            <a:r>
              <a:rPr lang="ja-JP" altLang="en-US" dirty="0" smtClean="0"/>
              <a:t>向上</a:t>
            </a:r>
            <a:endParaRPr lang="en-US" altLang="ja-JP" dirty="0" smtClean="0"/>
          </a:p>
          <a:p>
            <a:r>
              <a:rPr kumimoji="1" lang="en-US" altLang="ja-JP" dirty="0" smtClean="0"/>
              <a:t>GPU</a:t>
            </a:r>
            <a:r>
              <a:rPr kumimoji="1" lang="ja-JP" altLang="en-US" dirty="0" smtClean="0"/>
              <a:t>性能</a:t>
            </a:r>
            <a:r>
              <a:rPr kumimoji="1" lang="en-US" altLang="ja-JP" dirty="0" smtClean="0"/>
              <a:t>50%</a:t>
            </a:r>
            <a:r>
              <a:rPr kumimoji="1" lang="ja-JP" altLang="en-US" dirty="0" smtClean="0"/>
              <a:t>向上</a:t>
            </a:r>
            <a:endParaRPr kumimoji="1" lang="en-US" altLang="ja-JP" dirty="0" smtClean="0"/>
          </a:p>
          <a:p>
            <a:r>
              <a:rPr lang="ja-JP" altLang="en-US" dirty="0"/>
              <a:t>省電力</a:t>
            </a:r>
            <a:endParaRPr kumimoji="1" lang="en-US" altLang="ja-JP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95112"/>
            <a:ext cx="34861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3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Apple</a:t>
            </a:r>
            <a:r>
              <a:rPr lang="ja-JP" altLang="en-US" smtClean="0"/>
              <a:t>は何故独自のチップを作ったのか</a:t>
            </a:r>
            <a:r>
              <a:rPr lang="en-US" altLang="ja-JP" smtClean="0"/>
              <a:t>?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800" dirty="0" smtClean="0"/>
              <a:t>iPhone</a:t>
            </a:r>
            <a:r>
              <a:rPr lang="ja-JP" altLang="en-US" sz="1800" dirty="0" smtClean="0"/>
              <a:t>はハードウェアは最新のものを使わずに、</a:t>
            </a:r>
            <a:r>
              <a:rPr lang="en-US" altLang="ja-JP" sz="1800" dirty="0" smtClean="0"/>
              <a:t>OS</a:t>
            </a:r>
            <a:r>
              <a:rPr lang="ja-JP" altLang="en-US" sz="1800" dirty="0" smtClean="0"/>
              <a:t>とサービスで差別化を図ってきた</a:t>
            </a:r>
            <a:endParaRPr lang="en-US" altLang="ja-JP" sz="1800" dirty="0"/>
          </a:p>
          <a:p>
            <a:endParaRPr lang="en-US" altLang="ja-JP" sz="1800" dirty="0" smtClean="0"/>
          </a:p>
          <a:p>
            <a:r>
              <a:rPr lang="ja-JP" altLang="en-US" sz="1800" dirty="0" smtClean="0"/>
              <a:t>汎用品のメリット</a:t>
            </a:r>
            <a:endParaRPr lang="en-US" altLang="ja-JP" sz="1800" dirty="0" smtClean="0"/>
          </a:p>
          <a:p>
            <a:pPr lvl="1"/>
            <a:r>
              <a:rPr lang="ja-JP" altLang="en-US" sz="1600" dirty="0" smtClean="0"/>
              <a:t>コストが安い</a:t>
            </a:r>
            <a:endParaRPr lang="en-US" altLang="ja-JP" sz="1600" dirty="0" smtClean="0"/>
          </a:p>
          <a:p>
            <a:pPr lvl="1"/>
            <a:r>
              <a:rPr lang="ja-JP" altLang="en-US" sz="1600" dirty="0" smtClean="0"/>
              <a:t>すぐに使える</a:t>
            </a:r>
            <a:endParaRPr lang="en-US" altLang="ja-JP" sz="1600" dirty="0" smtClean="0"/>
          </a:p>
          <a:p>
            <a:r>
              <a:rPr lang="ja-JP" altLang="en-US" sz="1800" dirty="0" smtClean="0"/>
              <a:t>汎用品のデメリット</a:t>
            </a:r>
            <a:endParaRPr lang="en-US" altLang="ja-JP" sz="1800" dirty="0" smtClean="0"/>
          </a:p>
          <a:p>
            <a:pPr lvl="1"/>
            <a:r>
              <a:rPr lang="en-US" altLang="ja-JP" sz="1600" dirty="0"/>
              <a:t>Apple</a:t>
            </a:r>
            <a:r>
              <a:rPr lang="ja-JP" altLang="en-US" sz="1600" dirty="0" smtClean="0"/>
              <a:t>にとって必要の無い機能まで入っている </a:t>
            </a:r>
            <a:r>
              <a:rPr lang="en-US" altLang="ja-JP" sz="1600" dirty="0" smtClean="0"/>
              <a:t>(</a:t>
            </a:r>
            <a:r>
              <a:rPr lang="ja-JP" altLang="en-US" sz="1600" dirty="0" smtClean="0"/>
              <a:t>消費電力が大きくなる</a:t>
            </a:r>
            <a:r>
              <a:rPr lang="en-US" altLang="ja-JP" sz="1600" dirty="0" smtClean="0"/>
              <a:t>)</a:t>
            </a:r>
          </a:p>
          <a:p>
            <a:pPr lvl="1"/>
            <a:r>
              <a:rPr lang="en-US" altLang="ja-JP" sz="1600" dirty="0" smtClean="0"/>
              <a:t>Apple</a:t>
            </a:r>
            <a:r>
              <a:rPr lang="ja-JP" altLang="en-US" sz="1600" dirty="0" smtClean="0"/>
              <a:t>の必要に応じたチューニングができない</a:t>
            </a:r>
            <a:endParaRPr lang="en-US" altLang="ja-JP" sz="1600" dirty="0" smtClean="0"/>
          </a:p>
          <a:p>
            <a:r>
              <a:rPr lang="en-US" altLang="ja-JP" sz="1800" dirty="0" smtClean="0"/>
              <a:t>Apple</a:t>
            </a:r>
            <a:r>
              <a:rPr lang="ja-JP" altLang="en-US" sz="1800" dirty="0" smtClean="0"/>
              <a:t>を取り巻く環境</a:t>
            </a:r>
            <a:endParaRPr lang="en-US" altLang="ja-JP" sz="1800" dirty="0" smtClean="0"/>
          </a:p>
          <a:p>
            <a:pPr lvl="1"/>
            <a:r>
              <a:rPr lang="en-US" altLang="ja-JP" sz="1600" dirty="0" smtClean="0"/>
              <a:t>iPhone</a:t>
            </a:r>
            <a:r>
              <a:rPr lang="ja-JP" altLang="en-US" sz="1600" dirty="0" smtClean="0"/>
              <a:t>の出荷台数が増え、安定した </a:t>
            </a:r>
            <a:r>
              <a:rPr lang="en-US" altLang="ja-JP" sz="1600" dirty="0" smtClean="0"/>
              <a:t>(1</a:t>
            </a:r>
            <a:r>
              <a:rPr lang="ja-JP" altLang="en-US" sz="1600" dirty="0" smtClean="0"/>
              <a:t>機種で充分な台数を確保できる</a:t>
            </a:r>
            <a:r>
              <a:rPr lang="en-US" altLang="ja-JP" sz="1600" dirty="0" smtClean="0"/>
              <a:t>)</a:t>
            </a:r>
          </a:p>
          <a:p>
            <a:pPr lvl="1"/>
            <a:r>
              <a:rPr lang="ja-JP" altLang="en-US" sz="1600" dirty="0" smtClean="0"/>
              <a:t>バッテリー寿命への要求が高まった</a:t>
            </a:r>
            <a:endParaRPr lang="en-US" altLang="ja-JP" sz="1600" dirty="0" smtClean="0"/>
          </a:p>
          <a:p>
            <a:pPr lvl="1"/>
            <a:r>
              <a:rPr lang="ja-JP" altLang="en-US" sz="1600" dirty="0" smtClean="0"/>
              <a:t>タブレット発売</a:t>
            </a:r>
            <a:r>
              <a:rPr lang="en-US" altLang="ja-JP" sz="1600" dirty="0" smtClean="0"/>
              <a:t>/Retina</a:t>
            </a:r>
            <a:r>
              <a:rPr lang="ja-JP" altLang="en-US" sz="1600" dirty="0" smtClean="0"/>
              <a:t>化に際し、グラフィックス能力の強化が必要だった</a:t>
            </a:r>
            <a:endParaRPr lang="en-US" altLang="ja-JP" sz="1600" dirty="0" smtClean="0"/>
          </a:p>
          <a:p>
            <a:pPr lvl="1"/>
            <a:r>
              <a:rPr lang="en-US" altLang="ja-JP" sz="1600" dirty="0" smtClean="0"/>
              <a:t>OS</a:t>
            </a:r>
            <a:r>
              <a:rPr lang="ja-JP" altLang="en-US" sz="1600" dirty="0" err="1" smtClean="0"/>
              <a:t>、</a:t>
            </a:r>
            <a:r>
              <a:rPr lang="ja-JP" altLang="en-US" sz="1600" dirty="0" smtClean="0"/>
              <a:t>ロードマップ、サービスを全てコントロール</a:t>
            </a:r>
            <a:r>
              <a:rPr lang="ja-JP" altLang="en-US" sz="1600" dirty="0"/>
              <a:t>したい</a:t>
            </a:r>
            <a:endParaRPr lang="en-US" altLang="ja-JP" sz="1600" dirty="0" smtClean="0"/>
          </a:p>
          <a:p>
            <a:pPr lvl="2"/>
            <a:r>
              <a:rPr lang="en-US" altLang="ja-JP" sz="1600" dirty="0" smtClean="0"/>
              <a:t>A7 (2013</a:t>
            </a:r>
            <a:r>
              <a:rPr lang="ja-JP" altLang="en-US" sz="1600" dirty="0" smtClean="0"/>
              <a:t>年</a:t>
            </a:r>
            <a:r>
              <a:rPr lang="en-US" altLang="ja-JP" sz="1600" dirty="0" smtClean="0"/>
              <a:t>) </a:t>
            </a:r>
            <a:r>
              <a:rPr lang="ja-JP" altLang="en-US" sz="1600" dirty="0" smtClean="0"/>
              <a:t>は世界初のモバイル用</a:t>
            </a:r>
            <a:r>
              <a:rPr lang="en-US" altLang="ja-JP" sz="1600" dirty="0" smtClean="0"/>
              <a:t>64</a:t>
            </a:r>
            <a:r>
              <a:rPr lang="ja-JP" altLang="en-US" sz="1600" dirty="0" smtClean="0"/>
              <a:t>ビット</a:t>
            </a:r>
            <a:r>
              <a:rPr lang="en-US" altLang="ja-JP" sz="1600" dirty="0" smtClean="0"/>
              <a:t>ARM (Android</a:t>
            </a:r>
            <a:r>
              <a:rPr lang="ja-JP" altLang="en-US" sz="1600" dirty="0" smtClean="0"/>
              <a:t>の</a:t>
            </a:r>
            <a:r>
              <a:rPr lang="en-US" altLang="ja-JP" sz="1600" dirty="0" smtClean="0"/>
              <a:t>64bit</a:t>
            </a:r>
            <a:r>
              <a:rPr lang="ja-JP" altLang="en-US" sz="1600" dirty="0" smtClean="0"/>
              <a:t>化は</a:t>
            </a:r>
            <a:r>
              <a:rPr lang="en-US" altLang="ja-JP" sz="1600" dirty="0" smtClean="0"/>
              <a:t>2014</a:t>
            </a:r>
            <a:r>
              <a:rPr lang="ja-JP" altLang="en-US" sz="1600" dirty="0" smtClean="0"/>
              <a:t>年末～</a:t>
            </a:r>
            <a:r>
              <a:rPr lang="en-US" altLang="ja-JP" sz="1600" dirty="0" smtClean="0"/>
              <a:t>2015</a:t>
            </a:r>
            <a:r>
              <a:rPr lang="ja-JP" altLang="en-US" sz="1600" dirty="0" smtClean="0"/>
              <a:t>年初めの見込み</a:t>
            </a:r>
            <a:r>
              <a:rPr lang="en-US" altLang="ja-JP" sz="1600" dirty="0" smtClean="0"/>
              <a:t>)</a:t>
            </a:r>
          </a:p>
        </p:txBody>
      </p:sp>
      <p:sp>
        <p:nvSpPr>
          <p:cNvPr id="4" name="正方形/長方形 3"/>
          <p:cNvSpPr/>
          <p:nvPr/>
        </p:nvSpPr>
        <p:spPr bwMode="auto">
          <a:xfrm>
            <a:off x="6516216" y="1700808"/>
            <a:ext cx="2376264" cy="720080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2008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年</a:t>
            </a: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4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月</a:t>
            </a:r>
            <a:endParaRPr kumimoji="0" lang="en-US" altLang="ja-JP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Apple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が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P.A. Semi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を買収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6511267" y="2573288"/>
            <a:ext cx="2376264" cy="720080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2010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年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1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月</a:t>
            </a:r>
            <a:endParaRPr kumimoji="0" lang="en-US" altLang="ja-JP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iPad (A4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搭載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) 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発表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7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 bwMode="auto">
          <a:xfrm>
            <a:off x="-108520" y="-99392"/>
            <a:ext cx="9361040" cy="7128792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440" y="332656"/>
            <a:ext cx="8229600" cy="648494"/>
          </a:xfrm>
        </p:spPr>
        <p:txBody>
          <a:bodyPr/>
          <a:lstStyle/>
          <a:p>
            <a:pPr algn="ctr"/>
            <a:r>
              <a:rPr kumimoji="1" lang="en-US" altLang="ja-JP" sz="4800" dirty="0" smtClean="0">
                <a:latin typeface="+mj-ea"/>
                <a:cs typeface="ＤＦＰ太丸ゴシック体"/>
              </a:rPr>
              <a:t>3</a:t>
            </a:r>
            <a:r>
              <a:rPr kumimoji="1" lang="ja-JP" altLang="en-US" sz="4800" dirty="0" smtClean="0">
                <a:latin typeface="+mj-ea"/>
                <a:cs typeface="ＤＦＰ太丸ゴシック体"/>
              </a:rPr>
              <a:t>年で</a:t>
            </a:r>
            <a:r>
              <a:rPr lang="ja-JP" altLang="en-US" sz="4800" dirty="0">
                <a:latin typeface="+mj-ea"/>
                <a:cs typeface="ＤＦＰ太丸ゴシック体"/>
              </a:rPr>
              <a:t>どれだけ</a:t>
            </a:r>
            <a:r>
              <a:rPr lang="ja-JP" altLang="en-US" sz="4800" dirty="0" smtClean="0">
                <a:latin typeface="+mj-ea"/>
                <a:cs typeface="ＤＦＰ太丸ゴシック体"/>
              </a:rPr>
              <a:t>変わる</a:t>
            </a:r>
            <a:r>
              <a:rPr kumimoji="1" lang="ja-JP" altLang="en-US" sz="4800" dirty="0" smtClean="0">
                <a:latin typeface="+mj-ea"/>
                <a:cs typeface="ＤＦＰ太丸ゴシック体"/>
              </a:rPr>
              <a:t>のか</a:t>
            </a:r>
            <a:r>
              <a:rPr kumimoji="1" lang="en-US" altLang="ja-JP" sz="4800" dirty="0" smtClean="0">
                <a:latin typeface="+mj-ea"/>
                <a:cs typeface="ＤＦＰ太丸ゴシック体"/>
              </a:rPr>
              <a:t>?</a:t>
            </a:r>
            <a:endParaRPr kumimoji="1" lang="ja-JP" altLang="en-US" sz="4800" dirty="0">
              <a:latin typeface="+mj-ea"/>
              <a:cs typeface="ＤＦＰ太丸ゴシック体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1560392" y="1294494"/>
            <a:ext cx="1141320" cy="1224384"/>
          </a:xfrm>
          <a:prstGeom prst="rect">
            <a:avLst/>
          </a:prstGeom>
          <a:solidFill>
            <a:srgbClr val="FF993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NeueLT Std Thin" pitchFamily="34" charset="0"/>
                <a:ea typeface="+mn-ea"/>
              </a:rPr>
              <a:t>2008</a:t>
            </a:r>
            <a:endParaRPr kumimoji="0" lang="ja-JP" altLang="en-US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HelveticaNeueLT Std Thin" pitchFamily="34" charset="0"/>
              <a:ea typeface="+mn-ea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4034120" y="1294246"/>
            <a:ext cx="1141320" cy="1224384"/>
          </a:xfrm>
          <a:prstGeom prst="rect">
            <a:avLst/>
          </a:prstGeom>
          <a:solidFill>
            <a:srgbClr val="FF993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HelveticaNeueLT Std Thin" pitchFamily="34" charset="0"/>
                <a:ea typeface="+mn-ea"/>
              </a:rPr>
              <a:t>2010</a:t>
            </a:r>
            <a:endParaRPr kumimoji="0" lang="ja-JP" altLang="en-US" sz="3200" b="0" i="0" u="none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HelveticaNeueLT Std Thin" pitchFamily="34" charset="0"/>
              <a:ea typeface="+mn-ea"/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6507848" y="1294494"/>
            <a:ext cx="1141320" cy="1224384"/>
          </a:xfrm>
          <a:prstGeom prst="rect">
            <a:avLst/>
          </a:prstGeom>
          <a:solidFill>
            <a:srgbClr val="FF993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HelveticaNeueLT Std Thin" pitchFamily="34" charset="0"/>
                <a:ea typeface="+mn-ea"/>
              </a:rPr>
              <a:t>2012</a:t>
            </a:r>
            <a:endParaRPr kumimoji="0" lang="ja-JP" altLang="en-US" sz="3200" b="0" i="0" u="none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HelveticaNeueLT Std Thin" pitchFamily="34" charset="0"/>
              <a:ea typeface="+mn-ea"/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5270984" y="1294246"/>
            <a:ext cx="1141320" cy="1224384"/>
          </a:xfrm>
          <a:prstGeom prst="rect">
            <a:avLst/>
          </a:prstGeom>
          <a:solidFill>
            <a:srgbClr val="FF993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NeueLT Std Thin" pitchFamily="34" charset="0"/>
                <a:ea typeface="+mn-ea"/>
              </a:rPr>
              <a:t>2011</a:t>
            </a:r>
            <a:endParaRPr kumimoji="0" lang="ja-JP" altLang="en-US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HelveticaNeueLT Std Thin" pitchFamily="34" charset="0"/>
              <a:ea typeface="+mn-ea"/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2797256" y="1294494"/>
            <a:ext cx="1141320" cy="1224384"/>
          </a:xfrm>
          <a:prstGeom prst="rect">
            <a:avLst/>
          </a:prstGeom>
          <a:solidFill>
            <a:srgbClr val="FF993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NeueLT Std Thin" pitchFamily="34" charset="0"/>
                <a:ea typeface="+mn-ea"/>
              </a:rPr>
              <a:t>2009</a:t>
            </a:r>
            <a:endParaRPr kumimoji="0" lang="ja-JP" altLang="en-US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HelveticaNeueLT Std Thin" pitchFamily="34" charset="0"/>
              <a:ea typeface="+mn-ea"/>
            </a:endParaRP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323528" y="1294246"/>
            <a:ext cx="1141320" cy="1224384"/>
          </a:xfrm>
          <a:prstGeom prst="rect">
            <a:avLst/>
          </a:prstGeom>
          <a:solidFill>
            <a:srgbClr val="FF993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NeueLT Std Thin" pitchFamily="34" charset="0"/>
                <a:ea typeface="+mn-ea"/>
              </a:rPr>
              <a:t>2007</a:t>
            </a:r>
            <a:endParaRPr kumimoji="0" lang="ja-JP" altLang="en-US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HelveticaNeueLT Std Thin" pitchFamily="34" charset="0"/>
              <a:ea typeface="+mn-ea"/>
            </a:endParaRP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7744711" y="1294494"/>
            <a:ext cx="1141320" cy="1224384"/>
          </a:xfrm>
          <a:prstGeom prst="rect">
            <a:avLst/>
          </a:prstGeom>
          <a:solidFill>
            <a:srgbClr val="FF993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NeueLT Std Thin" pitchFamily="34" charset="0"/>
                <a:ea typeface="+mn-ea"/>
              </a:rPr>
              <a:t>2013</a:t>
            </a:r>
            <a:endParaRPr kumimoji="0" lang="ja-JP" altLang="en-US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HelveticaNeueLT Std Thin" pitchFamily="34" charset="0"/>
              <a:ea typeface="+mn-ea"/>
            </a:endParaRP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1560392" y="2641587"/>
            <a:ext cx="1141320" cy="12243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NeueLT Std Thin" pitchFamily="34" charset="0"/>
                <a:ea typeface="+mn-ea"/>
              </a:rPr>
              <a:t>iPhone3G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HelveticaNeueLT Std Thin" pitchFamily="34" charset="0"/>
              <a:ea typeface="+mn-ea"/>
            </a:endParaRPr>
          </a:p>
        </p:txBody>
      </p:sp>
      <p:sp>
        <p:nvSpPr>
          <p:cNvPr id="36" name="正方形/長方形 35"/>
          <p:cNvSpPr/>
          <p:nvPr/>
        </p:nvSpPr>
        <p:spPr bwMode="auto">
          <a:xfrm>
            <a:off x="4034120" y="2641339"/>
            <a:ext cx="1141320" cy="12243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NeueLT Std Thin" pitchFamily="34" charset="0"/>
                <a:ea typeface="+mn-ea"/>
              </a:rPr>
              <a:t>iPhone4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HelveticaNeueLT Std Thin" pitchFamily="34" charset="0"/>
              <a:ea typeface="+mn-ea"/>
            </a:endParaRPr>
          </a:p>
        </p:txBody>
      </p:sp>
      <p:sp>
        <p:nvSpPr>
          <p:cNvPr id="37" name="正方形/長方形 36"/>
          <p:cNvSpPr/>
          <p:nvPr/>
        </p:nvSpPr>
        <p:spPr bwMode="auto">
          <a:xfrm>
            <a:off x="6507848" y="2641587"/>
            <a:ext cx="1141320" cy="12243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NeueLT Std Thin" pitchFamily="34" charset="0"/>
                <a:ea typeface="+mn-ea"/>
              </a:rPr>
              <a:t>iPhone5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HelveticaNeueLT Std Thin" pitchFamily="34" charset="0"/>
              <a:ea typeface="+mn-ea"/>
            </a:endParaRPr>
          </a:p>
        </p:txBody>
      </p:sp>
      <p:sp>
        <p:nvSpPr>
          <p:cNvPr id="38" name="正方形/長方形 37"/>
          <p:cNvSpPr/>
          <p:nvPr/>
        </p:nvSpPr>
        <p:spPr bwMode="auto">
          <a:xfrm>
            <a:off x="5270984" y="2641339"/>
            <a:ext cx="1141320" cy="12243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NeueLT Std Thin" pitchFamily="34" charset="0"/>
                <a:ea typeface="+mn-ea"/>
              </a:rPr>
              <a:t>iPhone4s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HelveticaNeueLT Std Thin" pitchFamily="34" charset="0"/>
              <a:ea typeface="+mn-ea"/>
            </a:endParaRPr>
          </a:p>
        </p:txBody>
      </p:sp>
      <p:sp>
        <p:nvSpPr>
          <p:cNvPr id="39" name="正方形/長方形 38"/>
          <p:cNvSpPr/>
          <p:nvPr/>
        </p:nvSpPr>
        <p:spPr bwMode="auto">
          <a:xfrm>
            <a:off x="2797256" y="2641587"/>
            <a:ext cx="1141320" cy="12243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NeueLT Std Thin" pitchFamily="34" charset="0"/>
                <a:ea typeface="+mn-ea"/>
              </a:rPr>
              <a:t>iPhone3GS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HelveticaNeueLT Std Thin" pitchFamily="34" charset="0"/>
              <a:ea typeface="+mn-ea"/>
            </a:endParaRPr>
          </a:p>
        </p:txBody>
      </p:sp>
      <p:sp>
        <p:nvSpPr>
          <p:cNvPr id="40" name="正方形/長方形 39"/>
          <p:cNvSpPr/>
          <p:nvPr/>
        </p:nvSpPr>
        <p:spPr bwMode="auto">
          <a:xfrm>
            <a:off x="323528" y="2641339"/>
            <a:ext cx="1141320" cy="1224384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NeueLT Std Thin" pitchFamily="34" charset="0"/>
                <a:ea typeface="+mn-ea"/>
              </a:rPr>
              <a:t>iPhone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HelveticaNeueLT Std Thin" pitchFamily="34" charset="0"/>
              <a:ea typeface="+mn-ea"/>
            </a:endParaRPr>
          </a:p>
        </p:txBody>
      </p:sp>
      <p:sp>
        <p:nvSpPr>
          <p:cNvPr id="41" name="正方形/長方形 40"/>
          <p:cNvSpPr/>
          <p:nvPr/>
        </p:nvSpPr>
        <p:spPr bwMode="auto">
          <a:xfrm>
            <a:off x="7744711" y="2641587"/>
            <a:ext cx="1141320" cy="12243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NeueLT Std Thin" pitchFamily="34" charset="0"/>
                <a:ea typeface="+mn-ea"/>
              </a:rPr>
              <a:t>iPhone5s/c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HelveticaNeueLT Std Thin" pitchFamily="34" charset="0"/>
              <a:ea typeface="+mn-ea"/>
            </a:endParaRPr>
          </a:p>
        </p:txBody>
      </p:sp>
      <p:sp>
        <p:nvSpPr>
          <p:cNvPr id="43" name="正方形/長方形 42"/>
          <p:cNvSpPr/>
          <p:nvPr/>
        </p:nvSpPr>
        <p:spPr bwMode="auto">
          <a:xfrm>
            <a:off x="4034120" y="4018123"/>
            <a:ext cx="1141320" cy="1224384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>
                <a:solidFill>
                  <a:schemeClr val="bg1"/>
                </a:solidFill>
                <a:latin typeface="HelveticaNeueLT Std Thin" pitchFamily="34" charset="0"/>
                <a:ea typeface="+mn-ea"/>
              </a:rPr>
              <a:t>iPad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HelveticaNeueLT Std Thin" pitchFamily="34" charset="0"/>
              <a:ea typeface="+mn-ea"/>
            </a:endParaRPr>
          </a:p>
        </p:txBody>
      </p:sp>
      <p:sp>
        <p:nvSpPr>
          <p:cNvPr id="44" name="正方形/長方形 43"/>
          <p:cNvSpPr/>
          <p:nvPr/>
        </p:nvSpPr>
        <p:spPr bwMode="auto">
          <a:xfrm>
            <a:off x="6507848" y="4018371"/>
            <a:ext cx="1141320" cy="12243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NeueLT Std Thin" pitchFamily="34" charset="0"/>
                <a:ea typeface="+mn-ea"/>
              </a:rPr>
              <a:t>NewiPad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HelveticaNeueLT Std Thin" pitchFamily="34" charset="0"/>
              <a:ea typeface="+mn-ea"/>
            </a:endParaRPr>
          </a:p>
        </p:txBody>
      </p:sp>
      <p:sp>
        <p:nvSpPr>
          <p:cNvPr id="45" name="正方形/長方形 44"/>
          <p:cNvSpPr/>
          <p:nvPr/>
        </p:nvSpPr>
        <p:spPr bwMode="auto">
          <a:xfrm>
            <a:off x="5270984" y="4018123"/>
            <a:ext cx="1141320" cy="12243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NeueLT Std Thin" pitchFamily="34" charset="0"/>
                <a:ea typeface="+mn-ea"/>
              </a:rPr>
              <a:t>iPad2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HelveticaNeueLT Std Thin" pitchFamily="34" charset="0"/>
              <a:ea typeface="+mn-ea"/>
            </a:endParaRPr>
          </a:p>
        </p:txBody>
      </p:sp>
      <p:sp>
        <p:nvSpPr>
          <p:cNvPr id="48" name="正方形/長方形 47"/>
          <p:cNvSpPr/>
          <p:nvPr/>
        </p:nvSpPr>
        <p:spPr bwMode="auto">
          <a:xfrm>
            <a:off x="7744711" y="4018371"/>
            <a:ext cx="1141320" cy="12243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bg1"/>
                </a:solidFill>
                <a:latin typeface="HelveticaNeueLT Std Thin" pitchFamily="34" charset="0"/>
                <a:ea typeface="+mn-ea"/>
              </a:rPr>
              <a:t>iPad Air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NeueLT Std Thin" pitchFamily="34" charset="0"/>
                <a:ea typeface="+mn-ea"/>
              </a:rPr>
              <a:t>iPad mini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HelveticaNeueLT Std Thin" pitchFamily="34" charset="0"/>
              <a:ea typeface="+mn-ea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6507847" y="5373216"/>
            <a:ext cx="2378183" cy="1224384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NeueLT Std Thin" pitchFamily="34" charset="0"/>
                <a:ea typeface="+mn-ea"/>
              </a:rPr>
              <a:t>Windows8</a:t>
            </a:r>
            <a:endParaRPr kumimoji="0" lang="ja-JP" altLang="en-US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HelveticaNeueLT Std Thin" pitchFamily="34" charset="0"/>
              <a:ea typeface="+mn-ea"/>
            </a:endParaRPr>
          </a:p>
        </p:txBody>
      </p:sp>
      <p:sp>
        <p:nvSpPr>
          <p:cNvPr id="53" name="正方形/長方形 52"/>
          <p:cNvSpPr/>
          <p:nvPr/>
        </p:nvSpPr>
        <p:spPr bwMode="auto">
          <a:xfrm>
            <a:off x="2797256" y="5373216"/>
            <a:ext cx="3615048" cy="1224384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NeueLT Std Thin" pitchFamily="34" charset="0"/>
                <a:ea typeface="+mn-ea"/>
              </a:rPr>
              <a:t>Windows7</a:t>
            </a:r>
            <a:endParaRPr kumimoji="0" lang="ja-JP" altLang="en-US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HelveticaNeueLT Std Thin" pitchFamily="34" charset="0"/>
              <a:ea typeface="+mn-ea"/>
            </a:endParaRPr>
          </a:p>
        </p:txBody>
      </p:sp>
      <p:sp>
        <p:nvSpPr>
          <p:cNvPr id="54" name="正方形/長方形 53"/>
          <p:cNvSpPr/>
          <p:nvPr/>
        </p:nvSpPr>
        <p:spPr bwMode="auto">
          <a:xfrm>
            <a:off x="323528" y="5372968"/>
            <a:ext cx="2378184" cy="1224384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dirty="0" smtClean="0">
                <a:solidFill>
                  <a:schemeClr val="bg1"/>
                </a:solidFill>
                <a:latin typeface="HelveticaNeueLT Std Thin" pitchFamily="34" charset="0"/>
                <a:ea typeface="+mn-ea"/>
              </a:rPr>
              <a:t>Windows Vista</a:t>
            </a:r>
            <a:endParaRPr kumimoji="0" lang="ja-JP" altLang="en-US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HelveticaNeueLT Std Thin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638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8" grpId="0" animBg="1"/>
      <p:bldP spid="51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既に決まっている未来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980728"/>
            <a:ext cx="75247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9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 bwMode="auto">
          <a:xfrm>
            <a:off x="611560" y="1419634"/>
            <a:ext cx="7920880" cy="8572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トレンドの表層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n-lt"/>
                <a:ea typeface="+mn-ea"/>
              </a:rPr>
              <a:t>トレンドの深層を知り、未来を予測する</a:t>
            </a:r>
            <a:endParaRPr kumimoji="1" lang="ja-JP" altLang="en-US" dirty="0">
              <a:latin typeface="+mn-lt"/>
              <a:ea typeface="+mn-ea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744500" y="1267234"/>
            <a:ext cx="1272654" cy="360040"/>
          </a:xfrm>
          <a:prstGeom prst="rect">
            <a:avLst/>
          </a:prstGeom>
          <a:solidFill>
            <a:srgbClr val="00B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クラウド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2194417" y="1267234"/>
            <a:ext cx="1272654" cy="360040"/>
          </a:xfrm>
          <a:prstGeom prst="rect">
            <a:avLst/>
          </a:prstGeom>
          <a:solidFill>
            <a:srgbClr val="00B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仮想化</a:t>
            </a:r>
          </a:p>
        </p:txBody>
      </p:sp>
      <p:sp>
        <p:nvSpPr>
          <p:cNvPr id="8" name="正方形/長方形 7"/>
          <p:cNvSpPr/>
          <p:nvPr/>
        </p:nvSpPr>
        <p:spPr bwMode="auto">
          <a:xfrm>
            <a:off x="3635896" y="1267234"/>
            <a:ext cx="1272654" cy="360040"/>
          </a:xfrm>
          <a:prstGeom prst="rect">
            <a:avLst/>
          </a:prstGeom>
          <a:solidFill>
            <a:srgbClr val="00B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HTML5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5064980" y="1268760"/>
            <a:ext cx="1272654" cy="360040"/>
          </a:xfrm>
          <a:prstGeom prst="rect">
            <a:avLst/>
          </a:prstGeom>
          <a:solidFill>
            <a:srgbClr val="00B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OpenFlow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6505140" y="1268760"/>
            <a:ext cx="1272654" cy="360040"/>
          </a:xfrm>
          <a:prstGeom prst="rect">
            <a:avLst/>
          </a:prstGeom>
          <a:solidFill>
            <a:srgbClr val="00B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次世代</a:t>
            </a: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DC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1" name="円/楕円 10"/>
          <p:cNvSpPr/>
          <p:nvPr/>
        </p:nvSpPr>
        <p:spPr bwMode="auto">
          <a:xfrm>
            <a:off x="7884368" y="1376772"/>
            <a:ext cx="144016" cy="144016"/>
          </a:xfrm>
          <a:prstGeom prst="ellipse">
            <a:avLst/>
          </a:prstGeom>
          <a:solidFill>
            <a:srgbClr val="00B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2" name="円/楕円 11"/>
          <p:cNvSpPr/>
          <p:nvPr/>
        </p:nvSpPr>
        <p:spPr bwMode="auto">
          <a:xfrm>
            <a:off x="8104910" y="1375246"/>
            <a:ext cx="144016" cy="144016"/>
          </a:xfrm>
          <a:prstGeom prst="ellipse">
            <a:avLst/>
          </a:prstGeom>
          <a:solidFill>
            <a:srgbClr val="00B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632236" y="2345068"/>
            <a:ext cx="7920880" cy="857238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トレンドの深層</a:t>
            </a: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859488" y="3017816"/>
            <a:ext cx="231533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</a:rPr>
              <a:t>歴史</a:t>
            </a: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3414334" y="3017816"/>
            <a:ext cx="231533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</a:rPr>
              <a:t>メカニズム</a:t>
            </a: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5957983" y="3022286"/>
            <a:ext cx="231533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</a:rPr>
              <a:t>行動原則</a:t>
            </a: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859488" y="3530256"/>
            <a:ext cx="2315332" cy="834848"/>
          </a:xfrm>
          <a:prstGeom prst="rect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歴史は繰り返す</a:t>
            </a: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859488" y="4517504"/>
            <a:ext cx="2315332" cy="834848"/>
          </a:xfrm>
          <a:prstGeom prst="rect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技術の継続性</a:t>
            </a:r>
            <a:endParaRPr kumimoji="0" lang="en-US" altLang="ja-JP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dirty="0">
                <a:solidFill>
                  <a:schemeClr val="bg1"/>
                </a:solidFill>
                <a:latin typeface="+mn-lt"/>
                <a:ea typeface="+mn-ea"/>
              </a:rPr>
              <a:t>突然</a:t>
            </a:r>
            <a:r>
              <a:rPr kumimoji="0" lang="ja-JP" altLang="en-US" sz="900" dirty="0" smtClean="0">
                <a:solidFill>
                  <a:schemeClr val="bg1"/>
                </a:solidFill>
                <a:latin typeface="+mn-lt"/>
                <a:ea typeface="+mn-ea"/>
              </a:rPr>
              <a:t>全く新しい技術が開発されることはほとんど無く、多くは既存技術の改良という形で技術革新が行われる</a:t>
            </a:r>
            <a:endParaRPr kumimoji="0" lang="ja-JP" altLang="en-US" sz="9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859488" y="5517232"/>
            <a:ext cx="2315332" cy="834848"/>
          </a:xfrm>
          <a:prstGeom prst="rect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タイミング</a:t>
            </a:r>
            <a:endParaRPr kumimoji="0" lang="en-US" altLang="ja-JP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優れた技術でも、外部の環境が整わないために普及しないことがある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3414334" y="3530256"/>
            <a:ext cx="2315332" cy="834848"/>
          </a:xfrm>
          <a:prstGeom prst="rect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ベンダーの思惑</a:t>
            </a:r>
            <a:endParaRPr kumimoji="0" lang="en-US" altLang="ja-JP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50" dirty="0" smtClean="0">
                <a:solidFill>
                  <a:schemeClr val="bg1"/>
                </a:solidFill>
                <a:latin typeface="+mn-lt"/>
                <a:ea typeface="+mn-ea"/>
              </a:rPr>
              <a:t>IT</a:t>
            </a:r>
            <a:r>
              <a:rPr kumimoji="0" lang="ja-JP" altLang="en-US" sz="1050" dirty="0" smtClean="0">
                <a:solidFill>
                  <a:schemeClr val="bg1"/>
                </a:solidFill>
                <a:latin typeface="+mn-lt"/>
                <a:ea typeface="+mn-ea"/>
              </a:rPr>
              <a:t>ベンダーは自社の利益のために最善の戦略をとる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3414334" y="4517504"/>
            <a:ext cx="2315332" cy="834848"/>
          </a:xfrm>
          <a:prstGeom prst="rect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技術開発</a:t>
            </a:r>
            <a:endParaRPr kumimoji="0" lang="en-US" altLang="ja-JP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dirty="0">
                <a:solidFill>
                  <a:schemeClr val="bg1"/>
                </a:solidFill>
                <a:latin typeface="+mn-lt"/>
                <a:ea typeface="+mn-ea"/>
              </a:rPr>
              <a:t>ベンダー</a:t>
            </a:r>
            <a:r>
              <a:rPr kumimoji="0" lang="ja-JP" altLang="en-US" sz="1050" dirty="0" smtClean="0">
                <a:solidFill>
                  <a:schemeClr val="bg1"/>
                </a:solidFill>
                <a:latin typeface="+mn-lt"/>
                <a:ea typeface="+mn-ea"/>
              </a:rPr>
              <a:t>の思惑に合致した技術開発が行われる</a:t>
            </a:r>
            <a:endParaRPr kumimoji="0" lang="ja-JP" altLang="en-US" sz="105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3414334" y="5517232"/>
            <a:ext cx="2315332" cy="834848"/>
          </a:xfrm>
          <a:prstGeom prst="rect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顧客ニーズ</a:t>
            </a:r>
            <a:endParaRPr kumimoji="0" lang="en-US" altLang="ja-JP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dirty="0">
                <a:solidFill>
                  <a:schemeClr val="bg1"/>
                </a:solidFill>
                <a:latin typeface="+mn-lt"/>
                <a:ea typeface="+mn-ea"/>
              </a:rPr>
              <a:t>顧客ニーズは</a:t>
            </a:r>
            <a:r>
              <a:rPr kumimoji="0" lang="ja-JP" altLang="en-US" sz="1050" dirty="0" smtClean="0">
                <a:solidFill>
                  <a:schemeClr val="bg1"/>
                </a:solidFill>
                <a:latin typeface="+mn-lt"/>
                <a:ea typeface="+mn-ea"/>
              </a:rPr>
              <a:t>、ベンダーの思惑と合致する限り尊重される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5957983" y="3530256"/>
            <a:ext cx="2315332" cy="834848"/>
          </a:xfrm>
          <a:prstGeom prst="rect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自動化</a:t>
            </a:r>
            <a:endParaRPr kumimoji="0" lang="en-US" altLang="ja-JP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dirty="0" smtClean="0">
                <a:solidFill>
                  <a:schemeClr val="bg1"/>
                </a:solidFill>
                <a:latin typeface="+mn-lt"/>
                <a:ea typeface="+mn-ea"/>
              </a:rPr>
              <a:t>コスト</a:t>
            </a:r>
            <a:r>
              <a:rPr kumimoji="0" lang="ja-JP" altLang="en-US" sz="1050" dirty="0">
                <a:solidFill>
                  <a:schemeClr val="bg1"/>
                </a:solidFill>
                <a:latin typeface="+mn-lt"/>
                <a:ea typeface="+mn-ea"/>
              </a:rPr>
              <a:t>削減</a:t>
            </a:r>
            <a:endParaRPr kumimoji="0" lang="ja-JP" altLang="en-US" sz="105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5957983" y="4517504"/>
            <a:ext cx="2315332" cy="834848"/>
          </a:xfrm>
          <a:prstGeom prst="rect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標準化</a:t>
            </a:r>
            <a:r>
              <a:rPr kumimoji="0" lang="ja-JP" altLang="en-US" dirty="0" smtClean="0">
                <a:solidFill>
                  <a:schemeClr val="bg1"/>
                </a:solidFill>
                <a:latin typeface="+mn-lt"/>
                <a:ea typeface="+mn-ea"/>
              </a:rPr>
              <a:t>・</a:t>
            </a: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大規模化</a:t>
            </a:r>
            <a:endParaRPr kumimoji="0" lang="en-US" altLang="ja-JP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dirty="0" smtClean="0">
                <a:solidFill>
                  <a:schemeClr val="bg1"/>
                </a:solidFill>
                <a:latin typeface="+mn-lt"/>
                <a:ea typeface="+mn-ea"/>
              </a:rPr>
              <a:t>コスト削減</a:t>
            </a:r>
            <a:endParaRPr kumimoji="0" lang="ja-JP" altLang="en-US" sz="105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5957983" y="5517232"/>
            <a:ext cx="2315332" cy="834848"/>
          </a:xfrm>
          <a:prstGeom prst="rect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オープン化</a:t>
            </a:r>
            <a:endParaRPr kumimoji="0" lang="en-US" altLang="ja-JP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dirty="0" smtClean="0">
                <a:solidFill>
                  <a:schemeClr val="bg1"/>
                </a:solidFill>
                <a:latin typeface="+mn-lt"/>
                <a:ea typeface="+mn-ea"/>
              </a:rPr>
              <a:t>これまでのベンダー</a:t>
            </a:r>
            <a:r>
              <a:rPr kumimoji="0" lang="ja-JP" altLang="en-US" sz="1050" dirty="0">
                <a:solidFill>
                  <a:schemeClr val="bg1"/>
                </a:solidFill>
                <a:latin typeface="+mn-lt"/>
                <a:ea typeface="+mn-ea"/>
              </a:rPr>
              <a:t>中心主義に対抗</a:t>
            </a:r>
            <a:r>
              <a:rPr kumimoji="0" lang="ja-JP" altLang="en-US" sz="1050" dirty="0" smtClean="0">
                <a:solidFill>
                  <a:schemeClr val="bg1"/>
                </a:solidFill>
                <a:latin typeface="+mn-lt"/>
                <a:ea typeface="+mn-ea"/>
              </a:rPr>
              <a:t>する新たな動き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046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ARM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851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 bwMode="auto">
          <a:xfrm>
            <a:off x="239202" y="2052965"/>
            <a:ext cx="8801363" cy="2096115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ARM</a:t>
            </a:r>
            <a:r>
              <a:rPr kumimoji="0" lang="ja-JP" alt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アーキテクチャのマイクロプロセッサ</a:t>
            </a:r>
          </a:p>
        </p:txBody>
      </p:sp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ARM </a:t>
            </a:r>
            <a:r>
              <a:rPr lang="ja-JP" altLang="en-US" dirty="0" smtClean="0"/>
              <a:t>とは</a:t>
            </a:r>
          </a:p>
        </p:txBody>
      </p:sp>
      <p:sp>
        <p:nvSpPr>
          <p:cNvPr id="2" name="正方形/長方形 1"/>
          <p:cNvSpPr/>
          <p:nvPr/>
        </p:nvSpPr>
        <p:spPr bwMode="auto">
          <a:xfrm>
            <a:off x="2987824" y="1124744"/>
            <a:ext cx="2952328" cy="769424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英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ARM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Ltd. (ARM Holdings)</a:t>
            </a:r>
          </a:p>
          <a:p>
            <a:pPr algn="ctr">
              <a:spcBef>
                <a:spcPct val="20000"/>
              </a:spcBef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= Advanced RISC Machines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239201" y="5601576"/>
            <a:ext cx="8786045" cy="779752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ja-JP" altLang="en-US" sz="1400" dirty="0">
                <a:solidFill>
                  <a:schemeClr val="bg1"/>
                </a:solidFill>
              </a:rPr>
              <a:t>マーベル、モトローラ、</a:t>
            </a:r>
            <a:r>
              <a:rPr lang="en-US" altLang="ja-JP" sz="1400" dirty="0">
                <a:solidFill>
                  <a:schemeClr val="bg1"/>
                </a:solidFill>
              </a:rPr>
              <a:t>IBM</a:t>
            </a:r>
            <a:r>
              <a:rPr lang="ja-JP" altLang="en-US" sz="1400" dirty="0" err="1">
                <a:solidFill>
                  <a:schemeClr val="bg1"/>
                </a:solidFill>
              </a:rPr>
              <a:t>、</a:t>
            </a:r>
            <a:r>
              <a:rPr lang="ja-JP" altLang="en-US" sz="1400" dirty="0">
                <a:solidFill>
                  <a:schemeClr val="bg1"/>
                </a:solidFill>
              </a:rPr>
              <a:t>テキサス・インスツルメンツ、任天堂、フィリップス、</a:t>
            </a:r>
            <a:r>
              <a:rPr lang="en-US" altLang="ja-JP" sz="1400" dirty="0">
                <a:solidFill>
                  <a:schemeClr val="bg1"/>
                </a:solidFill>
              </a:rPr>
              <a:t>Atmel</a:t>
            </a:r>
            <a:r>
              <a:rPr lang="ja-JP" altLang="en-US" sz="1400" dirty="0" err="1">
                <a:solidFill>
                  <a:schemeClr val="bg1"/>
                </a:solidFill>
              </a:rPr>
              <a:t>、</a:t>
            </a:r>
            <a:r>
              <a:rPr lang="ja-JP" altLang="en-US" sz="1400" dirty="0">
                <a:solidFill>
                  <a:schemeClr val="bg1"/>
                </a:solidFill>
              </a:rPr>
              <a:t>シャープ、サムスン電子、</a:t>
            </a:r>
            <a:r>
              <a:rPr lang="en-US" altLang="ja-JP" sz="1400" dirty="0">
                <a:solidFill>
                  <a:schemeClr val="bg1"/>
                </a:solidFill>
              </a:rPr>
              <a:t>ST</a:t>
            </a:r>
            <a:r>
              <a:rPr lang="ja-JP" altLang="en-US" sz="1400" dirty="0">
                <a:solidFill>
                  <a:schemeClr val="bg1"/>
                </a:solidFill>
              </a:rPr>
              <a:t>マイクロエレクトロニクス、アナログ・デバイセズ、パナソニック、クアルコム他、世界中の主要な半導体ベンダがライセンスを取得している（インテルも持っていた）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239200" y="4305433"/>
            <a:ext cx="8786045" cy="1152128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altLang="ja-JP" sz="1400" dirty="0" smtClean="0">
                <a:solidFill>
                  <a:schemeClr val="bg1"/>
                </a:solidFill>
              </a:rPr>
              <a:t>ARM</a:t>
            </a:r>
            <a:r>
              <a:rPr lang="ja-JP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</a:rPr>
              <a:t>Ltd. (ARM Holdings)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4701184" y="4665472"/>
            <a:ext cx="4194578" cy="675532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1990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年に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Acorn</a:t>
            </a:r>
            <a:r>
              <a:rPr kumimoji="0" lang="ja-JP" altLang="en-US" sz="1400" dirty="0" err="1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Apple</a:t>
            </a:r>
            <a:r>
              <a:rPr kumimoji="0" lang="ja-JP" altLang="en-US" sz="1400" dirty="0" err="1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VLSI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テクノロジーのジョイントベンチャーとして設立された</a:t>
            </a: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383155" y="2555811"/>
            <a:ext cx="2691905" cy="864096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ほとんどの携帯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電話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/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スマホ、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大多数の組込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機器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/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タブレット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で採用されて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いる</a:t>
            </a:r>
            <a:endParaRPr kumimoji="0" lang="en-US" altLang="ja-JP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6189824" y="2557020"/>
            <a:ext cx="2690062" cy="861677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2010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年時点で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200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億個を出荷</a:t>
            </a:r>
          </a:p>
          <a:p>
            <a:pPr algn="ctr">
              <a:spcBef>
                <a:spcPct val="20000"/>
              </a:spcBef>
            </a:pP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2020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年に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1500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億個との予測</a:t>
            </a: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3293930" y="2557021"/>
            <a:ext cx="2691905" cy="861677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組み込み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機器の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75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%</a:t>
            </a:r>
          </a:p>
          <a:p>
            <a:pPr algn="ctr">
              <a:spcBef>
                <a:spcPct val="20000"/>
              </a:spcBef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携帯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電話の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95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%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で採用</a:t>
            </a:r>
            <a:endParaRPr kumimoji="0" lang="en-US" altLang="ja-JP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382306" y="3567761"/>
            <a:ext cx="4189693" cy="437303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低消費電力</a:t>
            </a: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4701184" y="3567760"/>
            <a:ext cx="4178702" cy="437303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>
                <a:solidFill>
                  <a:schemeClr val="bg1"/>
                </a:solidFill>
                <a:latin typeface="+mn-lt"/>
                <a:ea typeface="+mn-ea"/>
              </a:rPr>
              <a:t>高性能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592288" cy="7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正方形/長方形 17"/>
          <p:cNvSpPr/>
          <p:nvPr/>
        </p:nvSpPr>
        <p:spPr bwMode="auto">
          <a:xfrm>
            <a:off x="6088237" y="1124744"/>
            <a:ext cx="2952328" cy="769424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ARM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Ltd. 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が</a:t>
            </a:r>
            <a:r>
              <a:rPr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開発・ライセンスする</a:t>
            </a:r>
            <a:r>
              <a:rPr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CPU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アーキテクチャ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383155" y="4665472"/>
            <a:ext cx="4194578" cy="675532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ARM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アーキテクチャの</a:t>
            </a: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CPU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の設計のみを行い、</a:t>
            </a: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IP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をライセンスするファブレス企業</a:t>
            </a:r>
          </a:p>
        </p:txBody>
      </p:sp>
    </p:spTree>
    <p:extLst>
      <p:ext uri="{BB962C8B-B14F-4D97-AF65-F5344CB8AC3E}">
        <p14:creationId xmlns:p14="http://schemas.microsoft.com/office/powerpoint/2010/main" val="192311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6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ARM</a:t>
            </a:r>
            <a:r>
              <a:rPr kumimoji="1" lang="ja-JP" altLang="en-US" dirty="0" smtClean="0"/>
              <a:t>パートナー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半分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9" y="1169838"/>
            <a:ext cx="3238439" cy="50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00" y="1169837"/>
            <a:ext cx="2054188" cy="50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87" y="1169833"/>
            <a:ext cx="2092897" cy="50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07" y="1178594"/>
            <a:ext cx="2150681" cy="50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98" y="1192306"/>
            <a:ext cx="2018770" cy="50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61" y="1182781"/>
            <a:ext cx="1944665" cy="50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65" y="1169833"/>
            <a:ext cx="1639501" cy="509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977" y="1169835"/>
            <a:ext cx="1902495" cy="50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17231"/>
            <a:ext cx="1584176" cy="101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91" y="4005064"/>
            <a:ext cx="215571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15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ARM</a:t>
            </a:r>
            <a:r>
              <a:rPr kumimoji="1" lang="ja-JP" altLang="en-US" dirty="0" smtClean="0"/>
              <a:t>ベースの</a:t>
            </a:r>
            <a:r>
              <a:rPr kumimoji="1" lang="en-US" altLang="ja-JP" dirty="0" smtClean="0"/>
              <a:t>CPU (</a:t>
            </a:r>
            <a:r>
              <a:rPr kumimoji="1" lang="en-US" altLang="ja-JP" dirty="0" err="1" smtClean="0"/>
              <a:t>SoC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026" name="Picture 2" descr="http://www.ktl-corp.co.jp/devbiz/images/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2" y="1495122"/>
            <a:ext cx="162018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logcdn.com/www.engadget.com/media/2010/08/10x081090ib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48855"/>
            <a:ext cx="1584176" cy="11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グループ化 17"/>
          <p:cNvGrpSpPr/>
          <p:nvPr/>
        </p:nvGrpSpPr>
        <p:grpSpPr>
          <a:xfrm>
            <a:off x="2555776" y="1357493"/>
            <a:ext cx="4176464" cy="923330"/>
            <a:chOff x="2555776" y="1357493"/>
            <a:chExt cx="4176464" cy="92333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626802"/>
              <a:ext cx="1296144" cy="38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4762827" y="1357493"/>
              <a:ext cx="12234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Digital</a:t>
              </a:r>
            </a:p>
            <a:p>
              <a:r>
                <a:rPr kumimoji="1" lang="en-US" altLang="ja-JP" dirty="0" smtClean="0"/>
                <a:t>Signal</a:t>
              </a:r>
            </a:p>
            <a:p>
              <a:r>
                <a:rPr lang="en-US" altLang="ja-JP" dirty="0"/>
                <a:t>Processor</a:t>
              </a:r>
              <a:endParaRPr kumimoji="1" lang="ja-JP" altLang="en-US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114031" y="163449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＋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316742" y="163449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＝</a:t>
              </a:r>
              <a:endParaRPr kumimoji="1" lang="ja-JP" altLang="en-US" dirty="0"/>
            </a:p>
          </p:txBody>
        </p:sp>
      </p:grpSp>
      <p:sp>
        <p:nvSpPr>
          <p:cNvPr id="6" name="AutoShape 10" descr="data:image/jpeg;base64,/9j/4AAQSkZJRgABAQAAAQABAAD/2wCEAAkGBhQQEBUUEhQVFRQVFBgUGBYXFRYVGBcYFxcVFRQWGBQXHCYeGBkkGRYVIC8gJCcpLSwuFR4xNTAqNSY3LCkBCQoKDgwOGg8PGikkHBwsKSw1LCwpLCkqNSksKSksLCwpLCwsKSwpNS0pKS8vKSwpLSosKSk1LC4pKSwsKSwpLf/AABEIAKgBLAMBIgACEQEDEQH/xAAcAAEAAQUBAQAAAAAAAAAAAAAABgEEBQcIAwL/xABIEAABBAADBAYDDQUIAgMBAAABAAIDEQQSIRMiMUEFIzJRYXEGB4EUFjM1QlJUcpGTobLRCBU0YrEkQ1Njc8HS8JLxgoOiJf/EABsBAQEBAQEBAQEAAAAAAAAAAAABAgMEBQYH/8QALBEBAAECBAUDBAIDAAAAAAAAAAECEQMhMTIEEkFx8AUTUZGxwdFhoSIjgf/aAAwDAQACEQMRAD8A3iiIgIiICIiAiKz6W6VjwsL5pSQxgtxAJPEDgPEoaLxFDWetrAH+8f8AdP8A0V1F6yMG7g9/3blia6Y6ufuUfMMpjfSnCQPMcuJgjeKtr5WNcLFi2k3wXh7+MB9Nw338f6rQPrKxsE/TL5H7QwODLybryREA0AHlmH2KIZIti7V+2D9DmGzEeXgdNX3f9VvJu93VzPTXAk0MZhie4TR/qvX314P6VB96z9Vy1EzCNnBG32WW2tzASF4aDZNUG3/2lnhDCYbEj9tmsusbMMyAgAVq6+fdqiuhvfZg/pUH3rP1T32YP6VB96z9VoJ+Hwm0dRm2WR2zbnGcvptFxrRt5jX+yt5MPCIm779qHO2rr3MoIAaxtaO8f/SFnQvvtwf0rD/es/VU99+C+l4f75n6rQE2Gwu0kozbMsdsWlwDs26AZHEdntGlbPw+Hpm9LYc7busURnAAiFaHLzPeg6H9+OC+l4f75n6qnvzwP0zDffR/qudJMJh80usuoOwbnFtOYAGV1air0/3Xh7lw3VW+Wr69wIF74AEQrd3dL8e9CzpH364H6Zhvvo/1VPfxgPpuG+/j/VczOweHIl1kDiQYBmFNaXGzKa3jVCvZxXkMNhepOaXLYE5sbxzcIhWmmn4IOnffz0f9Nwv38f8AyVPf10f9Nwv38f8AyXLr8JhqlHWZ8zdlvDK1uZ17Q1vHLlGnNU9yYTPCet2eVu11GZ7tc2TTQWg6j9/XR/03C/fx/wDJPf10f9Nwv38f/JcrtweH2cnb2mduTUZWs1JDtN51UNOa9m4TCbVh67Y7MBwsZ3SZCTlNUG5qQdRe/ro/6bhfv4/+Se/vo/6bhfv4/wDkuVWYPD7FwJeZQ8EH5DWZbIIq3Ou+CuDhcHtQamMWz0FjO6TJd3VBub8EHWHRnT+HxRcMPPFMW0XbORr8t3V5TpwP2K/WjP2cmAT40D/Dg+25L9i3mgIiICIiAiIgIiICIiAiIgIiICjHrK+KsT9QfnapOoz6yvirE/UH52rNW2WK9s9mgMKSCygzWQA5nVyOhF8D3/ipD0XmLo7bGf7QWVtazcKYddB/P48VG4owS29metaN80db0OvYPM6V3qQ9FsbmjGXDfxDhReeHzTr8H/N5rjbJ5KI/xjz8MB0hJJ+82GJ7I5Mpp73DI0ZHZt4g2cug8Vjo2yOwrmmSMQmYdXm33vyAiTheWq7lcdMCP3c3aNMkddiI1m3XZcp7ga9itMPs9m7dkdIX9vM7IGZLLKrV16+QteiNIeynR7H0kkMpls53MLC7dsNLQ3KN2gKHcs/0FPJLgQC6MRCV4EZdvlwj1e4VdZed1eqhKy/o/jHBxjzHK4XV6WNf++S1ZYlMIulZpp5HNe1j3wvzySODdwBoLG7tA0BWnirXG9IOEbYuLWOzNbdNBeQcx0vS+fDVW0cpabBIXzZu7143z+1OUuzHSGNmiklL5GukkzRSPjcCCCGEhpLaArKNO496tmYiXZQvLow1hkdFEHW5pZIHOc5uXiTws/1CspJC7tElfD5XZctmu7kpyrdcQY2WV2JIe1odHmlc94DntL+wym8b5Ac/FeD+k5drDG0tzRSZIy4gRsJkzFx0us3M3S8BK5vZJF9ytiSDY0Perypdc43GyRCRjnh+1cS8scN8skf8rL2bJ4Uvj3ZMyLDyufHUbA+JjXW6ICSt5uWg7Med6AhWM7i42SSfFeE0riKJJA4C05S68wmKllZPT2NY58ZkD3b8ri5xbQDdQCTdVpp4rywnS80uJgDHNbJHUbHvcAyMMDgDo3hx43yCx+1c0ENcQDxoq1Di0200RzCcqXZDF9LviY6Kw5shEhynR7mlwBcctnWzpVghXuL6UngMc7pGOeIowMjgSxjmPY1vZoOAu+P4KNTuLiS4kk8zqvmbEOeAHOJA4AlXlTmX49I3CJ0QG4Xh9XxcG5QXGrOncQFnxPifdTevg2hgoyZxkawxEiO8tB2UHkbKhTgpIz3PtWHZT7PZ/B53Z3PyG33XZLqPk0rNUWaiWyv2ex/acb/pYeuJ0361PErdy0l+z7/FY7j8HBd2bO/ZBOtFbtUUREQEREBERAREQEREBERAREQFGfWT8VYn6g/O1SZRn1k/FeJ+oPztWatssV7Z7Of4jRbrH8K3tgk8+fzO9SLoGJgILnQG5y0A3lGt2RV7OtPLko6yTsjO1vWN4szHnvXlO6OY593fIOgnOJbldHkZOXFxiBHGrIqyzgarmuExExF3ii3LF/NUbxkjh0i0slZC7K7rToxoyuscOY0C8o3v2AG2YG7UlsVuzF2zvauFaitL04WV99Lyj3e0uj24r4Noc3OacAQGa0Dr7FaYWRmzd1LnOL96XrKALPghysnWzrzXpe6nRil64WbI9ru43+q80XREyBRWXRU+aJveN0+zh+FK7tFVXy4r5e9fErt0DzvxN/8ApYqriH1eD9KxuKo56combfue0ffJ94LDPxMzIYW5nvNC9AOZJ8ALJPgtl4T1UQCMCV8j383Ahgv+VtHTztYP1NwNdjJnHtNg3fa9ocf6fatwiFZiZnNj1DBowMT2aI069Znz4an6V9UQomCYg/NkFj/ybqPsK17050DNhH5J2FpPA8Wu8WuGhXS74FiemuhI8RG6OVgcx3I8jyIPIjvC3d86zmWRqt3tUm9MPRd+AnLDbmOt0b/nN7j/ADDgfYeajjwtMrV7V4uarpwXi9qqLd4Uzimm90Nd7riLhCAZ7dTG7J3Vg1V1pw4kKHPCkjZYzMy8I+tluwXKS45DcpPGid7TTTVYqapbJ9QA/tWN1B6nD1x0G/QN635rda0n6gHXisbpXVQXxFnft2utHjqt2LLQiIgIiICIiAiIgIiICIiAiIgKM+sn4rxP1B+dqkyjXrI+K8T9Qfnas17ZYxNs9nPrJ6LRnc3rWmgzMNL3r8O7mpD0Tjqczr337pc41Dy036quI7Kj0chGUZpADM000AjS9677Q5DmpL0JM0Oa4umzuxDgX7PUbwdmA5uvXKuUaPJRti3mv8ov0jKf3i0tn2JLT1zgW0MrrGUd40HmrXD59gQZmtG1sQ0+ydmOuN8gK4+1XXSVnpFvVHEGj1bgQX7rt4gcK7XsVtBD1JIw5PW70xa672d7Ftmq+Vr399Lu9lOjDqiIuiMt0DPTnN7xf2cfw/osxajGEmyPa7uP4cCpLaKoV8uX0FQrzVav6d6bXh18Jh+3pERH/ev9rr0Z9IXdH4tk7RmAtr2/OY7tDz4EeIC6F6F6XixkLZoHB7HfaDza4cnDuXNUrLV36PelE/R020gdoe3GbyPHc4d/ceISJs+P6t6b73+yjdH9ul3NVrNGrH0U9K4uksOJYtCN17D2mO+ae8cweYWSmXV+NqpmmbTrCBesnoIYnBSUN+IGVnfbRvD2tsfYtCPXUGPaCCDwOn2rmPEMyucO5xH2EhbhzlauXk4L2cvMhVFvKNCpRHK84hjhjG/A705Dxl6o9UPIaebtVGpRoVJY4SZ2XgtdkMsGV9EbM9a48f5vZrqs1LS2B+z8P7Tjf9KDTUUN+m662PFbtWk/2f21icbpXVYflV9verx4rdiy0IiICIiAiIgIiICIiAiIgIiICjXrI+K8T9QfnapKo16yPivE/UH52rNW2WMTbPZoCG6ZW1+Hb2Ozetf/AD7lIug45HPbbsQGtxBIAJzZr1IBobSqUagaTkOWQ9c0Wx1C9dKrt9xUi6HFyMaGYixiSaEgury1XKS9LXK2UPHTtjPzNGOl2f8A9AB8roBRuUhxc3ddoaINu4e1WsI6qzNRD6bCGOoN2Y60m6BHDWz7VfdIwu/eTQ2ETOo1FJre67Vx4W0a+xWeFhOwdUDS3baylozZtmOqGujeft713e2nRiFRVVF0QUhwM+aNp9h9mijyyXRE3FvtH9D/ALIrK5l9CTvVGaqjo+5cpmJyl+l4bheLwKY4jgquamrp94mOttMs/h9OCtMQxewfWi+JiucxZ+k4fi6eLwOe1pjKY+JZj1Y+kLsH0lEL6udwheOW8aYfMOr7T3roKeRcy+jeFMvSGGa3iZ4z7GuDifsBXROKxa1hvxnqlMRjZLLpfHCNjnngxpcfJoJP9FzZK+ySeJN/bqtr+s/0jDINg078vHwjB1/8iK/8lqZy7Q+TLzcvMr0cvgqo8ZeB56LPsaNq0DFnKY96bI+72Z6oAuuh2dPna6rAS8D5KStwz/dMf9ij2mx0hoZcuzPWO17XyvZ3rNS0tgfs/wD8Tjf9LD6VWXt7tcqW7FpP9n4VicZpXVYfwvt60OFrdiy0IiICIiAiIgIiICIiAiIgIiICjXrI+K8T9QfnapKoz6yPivE/UH52rNW2WMTbPZz7FDeXczda0Xny8b3a7zydyUn6FhILQIXU7ElhG2GvA7O/nfzeKjAjvLuMd1rBbn5Tr8mr4H53LvUh6G6NBe0lkf8AEFgbtBRN3lzXYFGs3DxXLo8lO2MvPojHTELBjgJXPhYGm3M3nN0dlaKPPgSvCER7PekcJA7RgaMrGCPV510cCa7/AGq9x0T/AN5NEcUcj6NRupzOy6yS41ujW75K1wucQOLYWZBNTpCGZnPMdbMa2GUboXxrmu72U6MMqKqouiC9sJLleD4/gV4qqCQB9L2bJasMPLmaD4L7zLFVN31OA9TxeCm1OdM9P18Lmd2gPj/tf/fNWk0vcvQYjvAd53/VpBV/gvSIQG48PCHfOOdxHkS417Fjkl9SfWsKOeqmmb1zfp8RH4Sz1eejRw7jiZxUhaWxsPFoPFx7nEaAdxPest6T+m8eGBFh8vJgPDxefkj8SteY70xxMoraZAeTBl//AF2vxWGixOUk0HXxzC71B5+X4rcU2fnsbGqxq5rq6q9I4988jpJDme42T/QAcgBoArMr0nkzOJoC+Q0A8gvIrTg+SvMr0K+CqPKQaHyWdiEAkHXy7LIMzy0Z3OyHcbreUGm6cnFYOXgfJSZsc3ulg9yxbXYAtjyx7MM2Z33DNRdVnU2CPFZqahPvUAP7Tjf9LD6UBl7dtoaacFutaV9QLrxOM0/ucOOWtZxemmq3UsqIiICIiAiIgIiICIiAiIgIiICjXrI+K8T9QfnapKo16x/ivEfUH52rNe2WMTbPZz5C28tiP4VvaJDtb049g8z/ANEi6HjLntGzgpuIN6uy8ay5r7Hj4qPwEDJZjHWt7bSTz1uux3hSTofEAFlPw4vEnQtNVpxFfBrjN7ZPHTti3mqJ9N7MY8bYlsdamGiRo7KGk8iaFqzg2ezIc5+1z6AZMjY8lXp8u9NPYsnjTJ+8m+59m6TK7LYaI6yuzHeoChdK3wwl9znK1oi2wskx5nybPTxDarQWL0Xoe2nRg1RVVF0RWkpT3pfovDPwjn4KLDSRxsiL37SZmMhJLGyOliccr2lxI0FCwsnjOicCcfjcC3BsYI4JZGTCSQyNkjibJpZy5Nay17Tal1a8wEnEe1XJcpp6J9BwZ8Lh8VDhGvxMYd8LifdREgcY5BlBiYaAIYeQVvJFh8J0fh53YVk8j58RG50jnhlRuAALWkb1DTu3tDyXEQLl9uwb9ltcp2Zfs8/yc4GYtvvrVTzF+jeGhkxGIEJfHHgoMW3Cuc6mvndlLXuG8WMouruIXr0e2HF4PAD3O2KOXpbJJG1zzG7qw1xZZLg0igRZ1BS41qSvNxU59z4d0+IdHhcO3DYUmIvxMk5Bc6UtY5zYtXvOUgNAoDisgfRXCvxEcscTZGu6OfjBhonyGOWWN+TKxzgJMh7WXjolxrMr5K2Bh+hIcbgdocI3CSPx2HwwkbtBHkkJDixkhNEXR1INDhqvqDA4TEYzEdH+42wiNswZOHybZjoGuIkmLjlc12XUUAMwpLjXZXwVsnA4PBxy9Fwvwccnu3DQmV7pJA4Ole9mZgDqDrFk+AApa/6UwwinljGoZK9gvjTXuaL9gQWcnA+Sy7Dh9q07SbY7PU0zaOfsyKH8l03yJWIl7J8ipTD7q90RnLEZjAMtbLIyPZOqxdZst8+PBSpYTr9n7+Jxn+lB3aG5LbppQ4aLdi0t6gQfdOLv/Bw9ag2N+jppa3SsrAiIgIiICIiAiIgIiICIiAiIgKNesf4rxH1B+dqkqjXrG+K8R9Qfmas17ZYxNs9nP2HlADN9retaaLM3fvXXDvbzUj6ElY1zXbRhJnOuyJAANh+WtW+Hgo5h5aawZy3rWmgzNwzb1+HzeaknQcr3PB2zg1uILr2beN0XZeJ01pcJtaLvFFuWL+a/yiXTT4zjgZnPdHWpjAa4nK7LQdw1q/BWuHkhynM55kzaUW5GR5OGg7d93LwtZHFOkHSTNlI1smV1SSkAAZXZibvUjgrXDPk9zEB7BGZ+xnGdz9mKeRlstqu4exel7qdGGQFEC6IzfSHpli5ozHLLYdQednG178ptokka0PeAQDTidQvA+keIM8mI2h20jXNkflbq17cjgRVC20NAFkZ8XhppHl2Utc6STOGCJzW217GUT1jy4FulmpDqeXv6OdPwRiPaSSwhkskkjImZmzB5aWtcLpzWgFhY7TK6wb0MVY4X06xkYiDJqMIDY3bOIyNaODNoWFxZ/KTSymG9O5osHBDDbSx8z3lzWSMkMjmub1b2kW0g68ddFZxYzBANNU6oyW7EOa0shlY8EuzBzXymNx3Sa14hXcvTWDdbY2hgaXmPPAJWND3sc9uyJ5gOo8uGl2Ax0PpXimYh2JbM/bPBDnmnZgaBa5pGUt0G7VaBfc/ppi3mMmY9VKJowGRhrHgUC1gbQFfJqtTpZVyelcI1gqNriGHKDCLY73PIwiR19cDOWPBPAN5cFTEdO4Yh5bBGHgO2fUNy26OHtN4GpBMRd0Hd2gDG9H+ks8DpTG8dd8I1zGSMfqXW5j2lpNkkGuau8N6WvdPFJinTSCJhjjMUgw8kYJJBY9ja0JOhFVpwFK29IOkIJSNhG2MCSWsrAzqy5phBo6uAz6nXhqVh7REp9IvTMTwGGIYg55WyyS4iYSyuLARG0ZQAxjcxOnMqyxvpzjZojFJOS1zQ1xysD3tHBr5WtD3jwJ81glQlFX59IJ9pA/aHPhmsbCabuNjcXMAFUaJPG1ZTzF7nOcbc5xc495cSSftK+CqIij+B8llY34bMzWYRbMZgCzO+TIdQAOxmrjy4c1ipeyfIqSslxHutnXQ7XYDrM7cjGbJ1M7NZst+3wWamoT/1BEHE4wj/AAoL50d+wCNK8tFulaW9QH8Ri/8ARgrW9N+rPMrdKiiIiAiIgIiICIiAiIgIiICIiAo16x/ivE/UH52qSqNesj4rxP1B+dqzVtljE2z2c/YeSgwZpB1zTTRY0ve49ochzUm6KmNs6zEfxRd2Oem/x7fgovHJlLB1lCQOJaaAA5kfO7is90TjKLL90Cpy80RoNKP1/HhoFxicnkoqjljPz6o30+YzjxtxI9lagaSONOy/jVq0h2WQ3ndLm1IccrYyzVlVq4kXY0rwWTx8r/3k10cmxeWmpJT2QWOzZjRskaDzVlHiphhiWyMybYVFZL5HZK2vDVtfbS9EdHsp0YdB5HjV0aurq+F0skegjtHM28G63MZMzsnYz5LrV3Kl6YV0jcK3fbl2rnshzb2fZ2ZS3L2a4a/otXLMUPAEnU0ASaHE0OSoTQv2rM4HBPgnkazERNyxPDpWuIY5pa1xjDi07x8uStcTgHFrJMzAXOytjBOdoja0te7TRtAa/wDpLlliQRoQQRxBBB7+BVWHhoaNi6NGuNHgaWa6Sw8k0s2eeJxZmkfMXEtkc1rQGsIaNaNV5r4ZHJsIWGRv96GRl3wOZ1PfIMugIcTx0S62Ysu46E0LNAmh3muA8VRxr+lVrfdXesphMM+I4lonYGBjmPc1xa2ZrXNOSMlps27+q+Tg5GzRSCSMSPkLgASDCWPDQ6Swco5805izGewjUjUEGxxFFU9ho2QaNEA0aPA6rK4/Cuk2rjLGdmXOzFxJme5+V2z0F8B5acV6nDyuZBCZmG4yxoLzUDDIAdoA3Qk1393ilyzCE8dCaqyASBegsjglG6okk1QBJJ7gBrayvR8L2snbtWiLMwOaHEbcte5rdmMpJA56jivrB4ORmIhe2eJsj+szAmoSS4ESGjR1OlJcsw//AHXThoePileBGliwRYOgIviPFZGfBOkY5+dlNIaAXEvlMj35nM0F62b04hXkuGklMcT54iTDGM7nksiYAXNjdTRTt0fglyzAycD5LLMdh88dxSiLIOqLyHSOyG35q0bmo+ICtI+iy+IvL4xvBgZZzyZgd5g+bpxWZglxAnb/AGqLPsR1xcS2Npid1XZ7WWxw4nwUmSGwPUFXujGV/hQXxOtvuieIW6Fpf1BOJnxZJvqYO/hv1d62t0IoiIoCIiAiIgIiICIiAiIgIiICx3TnRbMRA+OSyxwogOIvUHksivLE9goIMz1cYIcIj94/9VdR+g2GbwY7jXbdx+1Z8M48OSqYvAce9YmimdYhj26PiPo559YUEUHTD2vjzxMay4y8tu4hW94ONqOMmj2RBHWF5Jk2jjTC2tm1vB2vM/7LpHG9DQvkJdDCSebo2HgO8hWw6Aw9XsIONVso7/LwW4tGTVrOf3YzD7QnZdXkpse1fo4trO5/Hta0vB2Ij2OX+8LyXSZ36tygZAzh2rNron3u4e62GH4X8HHR5/NVP3BhqvYQeWyjsc+GVFc/HGYfaucI+ryuDI9s+muIFOL+J3gTXj7F4GeLZhtb+ZxfJndb2msrAzgBet+3iuiT6PYeyNhh9Nfg46Ptyqn7gw1XsIPuo7Hnuq5Dn5+MgMr3ZBkyuETNq+ozu5XF/FxBzGvFeRxEORgymw4mR20dcgzAtaG8GACxfH2roc+j2HsjYQaf5cevkcqp738Np1EGv+VHpy13URz6MZDmlIYBbSIm7V4EVkZXZvlEb2nivhuJhqMZeBJlO0eDLvgtFfIAbYsd66GPo9h9eog0/wAuPXy3VQej+H06iDX/ACo9Na13dFMlc9uxcNykNGZ3wXWvqEZiePyzl0VRioOqGQ5G6yDaPuU5r/8ArGXTTvXQfvew+vUQaf5ceuvLd1Vfe9htOog1/wAqPTlru6K5DnluLiqXQZnUI+sfUQzEn65y0PYvqLFYcGK491oG0G1fcrtbcT8gVWg8uGq6DHo/h9eog05bOPy03dV9D0fw2nUYfXh1UennupkOdmYmLK+xcji3K/aOqNoJzNA+XbaFnu7l6txeHzx3HcbWAOZtX9Y/KQ55d8mzl0Hcug/3DhzZ9zweWyj/AA3dU972HsDYYfUXezjry7KmSOdm4mLZvBHWOcOs2jt1tU5rW/LJ01P9F7sxeG2jSYuraysm1fvPyEF5dxFuo14LoH3v4er2EH3Ud/l1Vfe7h7rYYfhfwcdcL+arkIP+z64GfF0b6qGzZNm5LOuq3WsF6O9GRRl5ZFGyw3ssa3v40NVnAFFVREQEREBERAREQEREBERAREQF5z9koiCya3y4hVI8BxRFRZYhu/qL8B5Lza3w1vj7OCIoKln8undfA+ao1tjx7+R04Iio+jHXLQ3QvUeOnJfJb9vM3oQqooKEDXTTlrqDoleGvPxRFQAGumnLwVcovh5+OulIigbPuHlrw15pQ008/HXiERBRo46eXhrzQDUaeYvifBEQMunDyN/barQ7tK1F/iERB81pqNe+/wACqho+aarhzuuKIgv+iBq7yH+6yS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12" descr="data:image/jpeg;base64,/9j/4AAQSkZJRgABAQAAAQABAAD/2wCEAAkGBhQQEBUUEhQVFRQVFBgUGBYXFRYVGBcYFxcVFRQWGBQXHCYeGBkkGRYVIC8gJCcpLSwuFR4xNTAqNSY3LCkBCQoKDgwOGg8PGikkHBwsKSw1LCwpLCkqNSksKSksLCwpLCwsKSwpNS0pKS8vKSwpLSosKSk1LC4pKSwsKSwpLf/AABEIAKgBLAMBIgACEQEDEQH/xAAcAAEAAQUBAQAAAAAAAAAAAAAABgEEBQcIAwL/xABIEAABBAADBAYDDQUIAgMBAAABAAIDEQQSIRMiMUEFIzJRYXEGB4EUFjM1QlJUcpGTobLRCBU0YrEkQ1Njc8HS8JLxgoOiJf/EABsBAQEBAQEBAQEAAAAAAAAAAAABAgMEBQYH/8QALBEBAAECBAUDBAIDAAAAAAAAAAECEQMhMTIEEkFx8AUTUZGxwdFhoSIjgf/aAAwDAQACEQMRAD8A3iiIgIiICIiAiKz6W6VjwsL5pSQxgtxAJPEDgPEoaLxFDWetrAH+8f8AdP8A0V1F6yMG7g9/3blia6Y6ufuUfMMpjfSnCQPMcuJgjeKtr5WNcLFi2k3wXh7+MB9Nw338f6rQPrKxsE/TL5H7QwODLybryREA0AHlmH2KIZIti7V+2D9DmGzEeXgdNX3f9VvJu93VzPTXAk0MZhie4TR/qvX314P6VB96z9Vy1EzCNnBG32WW2tzASF4aDZNUG3/2lnhDCYbEj9tmsusbMMyAgAVq6+fdqiuhvfZg/pUH3rP1T32YP6VB96z9VoJ+Hwm0dRm2WR2zbnGcvptFxrRt5jX+yt5MPCIm779qHO2rr3MoIAaxtaO8f/SFnQvvtwf0rD/es/VU99+C+l4f75n6rQE2Gwu0kozbMsdsWlwDs26AZHEdntGlbPw+Hpm9LYc7busURnAAiFaHLzPeg6H9+OC+l4f75n6qnvzwP0zDffR/qudJMJh80usuoOwbnFtOYAGV1air0/3Xh7lw3VW+Wr69wIF74AEQrd3dL8e9CzpH364H6Zhvvo/1VPfxgPpuG+/j/VczOweHIl1kDiQYBmFNaXGzKa3jVCvZxXkMNhepOaXLYE5sbxzcIhWmmn4IOnffz0f9Nwv38f8AyVPf10f9Nwv38f8AyXLr8JhqlHWZ8zdlvDK1uZ17Q1vHLlGnNU9yYTPCet2eVu11GZ7tc2TTQWg6j9/XR/03C/fx/wDJPf10f9Nwv38f/JcrtweH2cnb2mduTUZWs1JDtN51UNOa9m4TCbVh67Y7MBwsZ3SZCTlNUG5qQdRe/ro/6bhfv4/+Se/vo/6bhfv4/wDkuVWYPD7FwJeZQ8EH5DWZbIIq3Ou+CuDhcHtQamMWz0FjO6TJd3VBub8EHWHRnT+HxRcMPPFMW0XbORr8t3V5TpwP2K/WjP2cmAT40D/Dg+25L9i3mgIiICIiAiIgIiICIiAiIgIiICjHrK+KsT9QfnapOoz6yvirE/UH52rNW2WK9s9mgMKSCygzWQA5nVyOhF8D3/ipD0XmLo7bGf7QWVtazcKYddB/P48VG4owS29metaN80db0OvYPM6V3qQ9FsbmjGXDfxDhReeHzTr8H/N5rjbJ5KI/xjz8MB0hJJ+82GJ7I5Mpp73DI0ZHZt4g2cug8Vjo2yOwrmmSMQmYdXm33vyAiTheWq7lcdMCP3c3aNMkddiI1m3XZcp7ga9itMPs9m7dkdIX9vM7IGZLLKrV16+QteiNIeynR7H0kkMpls53MLC7dsNLQ3KN2gKHcs/0FPJLgQC6MRCV4EZdvlwj1e4VdZed1eqhKy/o/jHBxjzHK4XV6WNf++S1ZYlMIulZpp5HNe1j3wvzySODdwBoLG7tA0BWnirXG9IOEbYuLWOzNbdNBeQcx0vS+fDVW0cpabBIXzZu7143z+1OUuzHSGNmiklL5GukkzRSPjcCCCGEhpLaArKNO496tmYiXZQvLow1hkdFEHW5pZIHOc5uXiTws/1CspJC7tElfD5XZctmu7kpyrdcQY2WV2JIe1odHmlc94DntL+wym8b5Ac/FeD+k5drDG0tzRSZIy4gRsJkzFx0us3M3S8BK5vZJF9ytiSDY0Perypdc43GyRCRjnh+1cS8scN8skf8rL2bJ4Uvj3ZMyLDyufHUbA+JjXW6ICSt5uWg7Med6AhWM7i42SSfFeE0riKJJA4C05S68wmKllZPT2NY58ZkD3b8ri5xbQDdQCTdVpp4rywnS80uJgDHNbJHUbHvcAyMMDgDo3hx43yCx+1c0ENcQDxoq1Di0200RzCcqXZDF9LviY6Kw5shEhynR7mlwBcctnWzpVghXuL6UngMc7pGOeIowMjgSxjmPY1vZoOAu+P4KNTuLiS4kk8zqvmbEOeAHOJA4AlXlTmX49I3CJ0QG4Xh9XxcG5QXGrOncQFnxPifdTevg2hgoyZxkawxEiO8tB2UHkbKhTgpIz3PtWHZT7PZ/B53Z3PyG33XZLqPk0rNUWaiWyv2ex/acb/pYeuJ0361PErdy0l+z7/FY7j8HBd2bO/ZBOtFbtUUREQEREBERAREQEREBERAREQFGfWT8VYn6g/O1SZRn1k/FeJ+oPztWatssV7Z7Of4jRbrH8K3tgk8+fzO9SLoGJgILnQG5y0A3lGt2RV7OtPLko6yTsjO1vWN4szHnvXlO6OY593fIOgnOJbldHkZOXFxiBHGrIqyzgarmuExExF3ii3LF/NUbxkjh0i0slZC7K7rToxoyuscOY0C8o3v2AG2YG7UlsVuzF2zvauFaitL04WV99Lyj3e0uj24r4Noc3OacAQGa0Dr7FaYWRmzd1LnOL96XrKALPghysnWzrzXpe6nRil64WbI9ru43+q80XREyBRWXRU+aJveN0+zh+FK7tFVXy4r5e9fErt0DzvxN/8ApYqriH1eD9KxuKo56combfue0ffJ94LDPxMzIYW5nvNC9AOZJ8ALJPgtl4T1UQCMCV8j383Ahgv+VtHTztYP1NwNdjJnHtNg3fa9ocf6fatwiFZiZnNj1DBowMT2aI069Znz4an6V9UQomCYg/NkFj/ybqPsK17050DNhH5J2FpPA8Wu8WuGhXS74FiemuhI8RG6OVgcx3I8jyIPIjvC3d86zmWRqt3tUm9MPRd+AnLDbmOt0b/nN7j/ADDgfYeajjwtMrV7V4uarpwXi9qqLd4Uzimm90Nd7riLhCAZ7dTG7J3Vg1V1pw4kKHPCkjZYzMy8I+tluwXKS45DcpPGid7TTTVYqapbJ9QA/tWN1B6nD1x0G/QN635rda0n6gHXisbpXVQXxFnft2utHjqt2LLQiIgIiICIiAiIgIiICIiAiIgKM+sn4rxP1B+dqkyjXrI+K8T9Qfnas17ZYxNs9nPrJ6LRnc3rWmgzMNL3r8O7mpD0Tjqczr337pc41Dy036quI7Kj0chGUZpADM000AjS9677Q5DmpL0JM0Oa4umzuxDgX7PUbwdmA5uvXKuUaPJRti3mv8ov0jKf3i0tn2JLT1zgW0MrrGUd40HmrXD59gQZmtG1sQ0+ydmOuN8gK4+1XXSVnpFvVHEGj1bgQX7rt4gcK7XsVtBD1JIw5PW70xa672d7Ftmq+Vr399Lu9lOjDqiIuiMt0DPTnN7xf2cfw/osxajGEmyPa7uP4cCpLaKoV8uX0FQrzVav6d6bXh18Jh+3pERH/ev9rr0Z9IXdH4tk7RmAtr2/OY7tDz4EeIC6F6F6XixkLZoHB7HfaDza4cnDuXNUrLV36PelE/R020gdoe3GbyPHc4d/ceISJs+P6t6b73+yjdH9ul3NVrNGrH0U9K4uksOJYtCN17D2mO+ae8cweYWSmXV+NqpmmbTrCBesnoIYnBSUN+IGVnfbRvD2tsfYtCPXUGPaCCDwOn2rmPEMyucO5xH2EhbhzlauXk4L2cvMhVFvKNCpRHK84hjhjG/A705Dxl6o9UPIaebtVGpRoVJY4SZ2XgtdkMsGV9EbM9a48f5vZrqs1LS2B+z8P7Tjf9KDTUUN+m662PFbtWk/2f21icbpXVYflV9verx4rdiy0IiICIiAiIgIiICIiAiIgIiICjXrI+K8T9QfnapKo16yPivE/UH52rNW2WMTbPZoCG6ZW1+Hb2Ozetf/AD7lIug45HPbbsQGtxBIAJzZr1IBobSqUagaTkOWQ9c0Wx1C9dKrt9xUi6HFyMaGYixiSaEgury1XKS9LXK2UPHTtjPzNGOl2f8A9AB8roBRuUhxc3ddoaINu4e1WsI6qzNRD6bCGOoN2Y60m6BHDWz7VfdIwu/eTQ2ETOo1FJre67Vx4W0a+xWeFhOwdUDS3baylozZtmOqGujeft713e2nRiFRVVF0QUhwM+aNp9h9mijyyXRE3FvtH9D/ALIrK5l9CTvVGaqjo+5cpmJyl+l4bheLwKY4jgquamrp94mOttMs/h9OCtMQxewfWi+JiucxZ+k4fi6eLwOe1pjKY+JZj1Y+kLsH0lEL6udwheOW8aYfMOr7T3roKeRcy+jeFMvSGGa3iZ4z7GuDifsBXROKxa1hvxnqlMRjZLLpfHCNjnngxpcfJoJP9FzZK+ySeJN/bqtr+s/0jDINg078vHwjB1/8iK/8lqZy7Q+TLzcvMr0cvgqo8ZeB56LPsaNq0DFnKY96bI+72Z6oAuuh2dPna6rAS8D5KStwz/dMf9ij2mx0hoZcuzPWO17XyvZ3rNS0tgfs/wD8Tjf9LD6VWXt7tcqW7FpP9n4VicZpXVYfwvt60OFrdiy0IiICIiAiIgIiICIiAiIgIiICjXrI+K8T9QfnapKoz6yPivE/UH52rNW2WMTbPZz7FDeXczda0Xny8b3a7zydyUn6FhILQIXU7ElhG2GvA7O/nfzeKjAjvLuMd1rBbn5Tr8mr4H53LvUh6G6NBe0lkf8AEFgbtBRN3lzXYFGs3DxXLo8lO2MvPojHTELBjgJXPhYGm3M3nN0dlaKPPgSvCER7PekcJA7RgaMrGCPV510cCa7/AGq9x0T/AN5NEcUcj6NRupzOy6yS41ujW75K1wucQOLYWZBNTpCGZnPMdbMa2GUboXxrmu72U6MMqKqouiC9sJLleD4/gV4qqCQB9L2bJasMPLmaD4L7zLFVN31OA9TxeCm1OdM9P18Lmd2gPj/tf/fNWk0vcvQYjvAd53/VpBV/gvSIQG48PCHfOOdxHkS417Fjkl9SfWsKOeqmmb1zfp8RH4Sz1eejRw7jiZxUhaWxsPFoPFx7nEaAdxPest6T+m8eGBFh8vJgPDxefkj8SteY70xxMoraZAeTBl//AF2vxWGixOUk0HXxzC71B5+X4rcU2fnsbGqxq5rq6q9I4988jpJDme42T/QAcgBoArMr0nkzOJoC+Q0A8gvIrTg+SvMr0K+CqPKQaHyWdiEAkHXy7LIMzy0Z3OyHcbreUGm6cnFYOXgfJSZsc3ulg9yxbXYAtjyx7MM2Z33DNRdVnU2CPFZqahPvUAP7Tjf9LD6UBl7dtoaacFutaV9QLrxOM0/ucOOWtZxemmq3UsqIiICIiAiIgIiICIiAiIgIiICjXrI+K8T9QfnapKo16x/ivEfUH52rNe2WMTbPZz5C28tiP4VvaJDtb049g8z/ANEi6HjLntGzgpuIN6uy8ay5r7Hj4qPwEDJZjHWt7bSTz1uux3hSTofEAFlPw4vEnQtNVpxFfBrjN7ZPHTti3mqJ9N7MY8bYlsdamGiRo7KGk8iaFqzg2ezIc5+1z6AZMjY8lXp8u9NPYsnjTJ+8m+59m6TK7LYaI6yuzHeoChdK3wwl9znK1oi2wskx5nybPTxDarQWL0Xoe2nRg1RVVF0RWkpT3pfovDPwjn4KLDSRxsiL37SZmMhJLGyOliccr2lxI0FCwsnjOicCcfjcC3BsYI4JZGTCSQyNkjibJpZy5Nay17Tal1a8wEnEe1XJcpp6J9BwZ8Lh8VDhGvxMYd8LifdREgcY5BlBiYaAIYeQVvJFh8J0fh53YVk8j58RG50jnhlRuAALWkb1DTu3tDyXEQLl9uwb9ltcp2Zfs8/yc4GYtvvrVTzF+jeGhkxGIEJfHHgoMW3Cuc6mvndlLXuG8WMouruIXr0e2HF4PAD3O2KOXpbJJG1zzG7qw1xZZLg0igRZ1BS41qSvNxU59z4d0+IdHhcO3DYUmIvxMk5Bc6UtY5zYtXvOUgNAoDisgfRXCvxEcscTZGu6OfjBhonyGOWWN+TKxzgJMh7WXjolxrMr5K2Bh+hIcbgdocI3CSPx2HwwkbtBHkkJDixkhNEXR1INDhqvqDA4TEYzEdH+42wiNswZOHybZjoGuIkmLjlc12XUUAMwpLjXZXwVsnA4PBxy9Fwvwccnu3DQmV7pJA4Ole9mZgDqDrFk+AApa/6UwwinljGoZK9gvjTXuaL9gQWcnA+Sy7Dh9q07SbY7PU0zaOfsyKH8l03yJWIl7J8ipTD7q90RnLEZjAMtbLIyPZOqxdZst8+PBSpYTr9n7+Jxn+lB3aG5LbppQ4aLdi0t6gQfdOLv/Bw9ag2N+jppa3SsrAiIgIiICIiAiIgIiICIiAiIgKNesf4rxH1B+dqkqjXrG+K8R9Qfmas17ZYxNs9nP2HlADN9retaaLM3fvXXDvbzUj6ElY1zXbRhJnOuyJAANh+WtW+Hgo5h5aawZy3rWmgzNwzb1+HzeaknQcr3PB2zg1uILr2beN0XZeJ01pcJtaLvFFuWL+a/yiXTT4zjgZnPdHWpjAa4nK7LQdw1q/BWuHkhynM55kzaUW5GR5OGg7d93LwtZHFOkHSTNlI1smV1SSkAAZXZibvUjgrXDPk9zEB7BGZ+xnGdz9mKeRlstqu4exel7qdGGQFEC6IzfSHpli5ozHLLYdQednG178ptokka0PeAQDTidQvA+keIM8mI2h20jXNkflbq17cjgRVC20NAFkZ8XhppHl2Utc6STOGCJzW217GUT1jy4FulmpDqeXv6OdPwRiPaSSwhkskkjImZmzB5aWtcLpzWgFhY7TK6wb0MVY4X06xkYiDJqMIDY3bOIyNaODNoWFxZ/KTSymG9O5osHBDDbSx8z3lzWSMkMjmub1b2kW0g68ddFZxYzBANNU6oyW7EOa0shlY8EuzBzXymNx3Sa14hXcvTWDdbY2hgaXmPPAJWND3sc9uyJ5gOo8uGl2Ax0PpXimYh2JbM/bPBDnmnZgaBa5pGUt0G7VaBfc/ppi3mMmY9VKJowGRhrHgUC1gbQFfJqtTpZVyelcI1gqNriGHKDCLY73PIwiR19cDOWPBPAN5cFTEdO4Yh5bBGHgO2fUNy26OHtN4GpBMRd0Hd2gDG9H+ks8DpTG8dd8I1zGSMfqXW5j2lpNkkGuau8N6WvdPFJinTSCJhjjMUgw8kYJJBY9ja0JOhFVpwFK29IOkIJSNhG2MCSWsrAzqy5phBo6uAz6nXhqVh7REp9IvTMTwGGIYg55WyyS4iYSyuLARG0ZQAxjcxOnMqyxvpzjZojFJOS1zQ1xysD3tHBr5WtD3jwJ81glQlFX59IJ9pA/aHPhmsbCabuNjcXMAFUaJPG1ZTzF7nOcbc5xc495cSSftK+CqIij+B8llY34bMzWYRbMZgCzO+TIdQAOxmrjy4c1ipeyfIqSslxHutnXQ7XYDrM7cjGbJ1M7NZst+3wWamoT/1BEHE4wj/AAoL50d+wCNK8tFulaW9QH8Ri/8ARgrW9N+rPMrdKiiIiAiIgIiICIiAiIgIiICIiAo16x/ivE/UH52qSqNesj4rxP1B+dqzVtljE2z2c/YeSgwZpB1zTTRY0ve49ochzUm6KmNs6zEfxRd2Oem/x7fgovHJlLB1lCQOJaaAA5kfO7is90TjKLL90Cpy80RoNKP1/HhoFxicnkoqjljPz6o30+YzjxtxI9lagaSONOy/jVq0h2WQ3ndLm1IccrYyzVlVq4kXY0rwWTx8r/3k10cmxeWmpJT2QWOzZjRskaDzVlHiphhiWyMybYVFZL5HZK2vDVtfbS9EdHsp0YdB5HjV0aurq+F0skegjtHM28G63MZMzsnYz5LrV3Kl6YV0jcK3fbl2rnshzb2fZ2ZS3L2a4a/otXLMUPAEnU0ASaHE0OSoTQv2rM4HBPgnkazERNyxPDpWuIY5pa1xjDi07x8uStcTgHFrJMzAXOytjBOdoja0te7TRtAa/wDpLlliQRoQQRxBBB7+BVWHhoaNi6NGuNHgaWa6Sw8k0s2eeJxZmkfMXEtkc1rQGsIaNaNV5r4ZHJsIWGRv96GRl3wOZ1PfIMugIcTx0S62Ysu46E0LNAmh3muA8VRxr+lVrfdXesphMM+I4lonYGBjmPc1xa2ZrXNOSMlps27+q+Tg5GzRSCSMSPkLgASDCWPDQ6Swco5805izGewjUjUEGxxFFU9ho2QaNEA0aPA6rK4/Cuk2rjLGdmXOzFxJme5+V2z0F8B5acV6nDyuZBCZmG4yxoLzUDDIAdoA3Qk1393ilyzCE8dCaqyASBegsjglG6okk1QBJJ7gBrayvR8L2snbtWiLMwOaHEbcte5rdmMpJA56jivrB4ORmIhe2eJsj+szAmoSS4ESGjR1OlJcsw//AHXThoePileBGliwRYOgIviPFZGfBOkY5+dlNIaAXEvlMj35nM0F62b04hXkuGklMcT54iTDGM7nksiYAXNjdTRTt0fglyzAycD5LLMdh88dxSiLIOqLyHSOyG35q0bmo+ICtI+iy+IvL4xvBgZZzyZgd5g+bpxWZglxAnb/AGqLPsR1xcS2Npid1XZ7WWxw4nwUmSGwPUFXujGV/hQXxOtvuieIW6Fpf1BOJnxZJvqYO/hv1d62t0IoiIoCIiAiIgIiICIiAiIgIiICx3TnRbMRA+OSyxwogOIvUHksivLE9goIMz1cYIcIj94/9VdR+g2GbwY7jXbdx+1Z8M48OSqYvAce9YmimdYhj26PiPo559YUEUHTD2vjzxMay4y8tu4hW94ONqOMmj2RBHWF5Jk2jjTC2tm1vB2vM/7LpHG9DQvkJdDCSebo2HgO8hWw6Aw9XsIONVso7/LwW4tGTVrOf3YzD7QnZdXkpse1fo4trO5/Hta0vB2Ij2OX+8LyXSZ36tygZAzh2rNron3u4e62GH4X8HHR5/NVP3BhqvYQeWyjsc+GVFc/HGYfaucI+ryuDI9s+muIFOL+J3gTXj7F4GeLZhtb+ZxfJndb2msrAzgBet+3iuiT6PYeyNhh9Nfg46Ptyqn7gw1XsIPuo7Hnuq5Dn5+MgMr3ZBkyuETNq+ozu5XF/FxBzGvFeRxEORgymw4mR20dcgzAtaG8GACxfH2roc+j2HsjYQaf5cevkcqp738Np1EGv+VHpy13URz6MZDmlIYBbSIm7V4EVkZXZvlEb2nivhuJhqMZeBJlO0eDLvgtFfIAbYsd66GPo9h9eog0/wAuPXy3VQej+H06iDX/ACo9Na13dFMlc9uxcNykNGZ3wXWvqEZiePyzl0VRioOqGQ5G6yDaPuU5r/8ArGXTTvXQfvew+vUQaf5ceuvLd1Vfe9htOog1/wAqPTlru6K5DnluLiqXQZnUI+sfUQzEn65y0PYvqLFYcGK491oG0G1fcrtbcT8gVWg8uGq6DHo/h9eog05bOPy03dV9D0fw2nUYfXh1UennupkOdmYmLK+xcji3K/aOqNoJzNA+XbaFnu7l6txeHzx3HcbWAOZtX9Y/KQ55d8mzl0Hcug/3DhzZ9zweWyj/AA3dU972HsDYYfUXezjry7KmSOdm4mLZvBHWOcOs2jt1tU5rW/LJ01P9F7sxeG2jSYuraysm1fvPyEF5dxFuo14LoH3v4er2EH3Ud/l1Vfe7h7rYYfhfwcdcL+arkIP+z64GfF0b6qGzZNm5LOuq3WsF6O9GRRl5ZFGyw3ssa3v40NVnAFFVREQEREBERAREQEREBERAREQF5z9koiCya3y4hVI8BxRFRZYhu/qL8B5Lza3w1vj7OCIoKln8undfA+ao1tjx7+R04Iio+jHXLQ3QvUeOnJfJb9vM3oQqooKEDXTTlrqDoleGvPxRFQAGumnLwVcovh5+OulIigbPuHlrw15pQ008/HXiERBRo46eXhrzQDUaeYvifBEQMunDyN/barQ7tK1F/iERB81pqNe+/wACqho+aarhzuuKIgv+iBq7yH+6ySIgIiICIiAiIgIiI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8" name="Picture 14" descr="https://encrypted-tbn3.gstatic.com/images?q=tbn:ANd9GcTKIWczbiOR10mgefXy9TmvjEWM-eE_RPiRdXHJq3yGEH9hlM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91" y="2852936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AutoShape 18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20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22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AutoShape 24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AutoShape 26" descr="data:image/jpeg;base64,/9j/4AAQSkZJRgABAQAAAQABAAD/2wCEAAkGBhIQEBISEhQVFRUSFBAUFxUVGBQXGBkSFxcWGBgcFRgXGyYeGBokGRgWIC8gIycpLC4tGB4xNTAqNSYrLSkBCQoKDgwOGg8PGiwiHyQsKiw0LCw0LCksLCwsLSwsLCwsLCwsLCksKS0vLCwsLCopLC4sLCwsLCksLCwsLykpLP/AABEIAIMBgAMBIgACEQEDEQH/xAAcAAEAAgMBAQEAAAAAAAAAAAAABgcEBQgDAQL/xABHEAACAQICBgYECgkDBQEBAAABAgADEQQFBgcSITFBEyJRYXGBFHOCkSMyQlJykqGxsrMXMzQ1U2J0otNUg9IWQ2OjwfAV/8QAGQEBAAMBAQAAAAAAAAAAAAAAAAECAwQF/8QALxEAAgEDAwEFBwUBAAAAAAAAAAECAwQREiExQRNRYYHwFCIyM6Gx0QU0QnGRJP/aAAwDAQACEQMRAD8AvGIiAIiIAiIgCIiAIiIAiIgCIiAIiIAiIgCIiAIiIAiIgCIiAIiIAiIgCIiAIiIAiIgCIiAIiIAiIgCIiAIiIAiIgCIkX0206pZclvj13F0p34D5znkt/M8uZFowc3iJDeCRYrGU6SF6jqijizEKB4k7pEsw1tZfSNlZ6p/8abvrOVB8pTeeaQ4jG1Okr1C55LwVe5F4D7+0ma6epTsI499mbqdxci668JffRrgdtqR+zbm6yrWbl+IIUVujY8qwKf3Hq/bKBiaSsab4yiNbOp1YEXG8Hffun2c86K6dYnL2ARtulfrUWJ2bc9g/IPhu7QZeWj2kVHHURWom44Mp+Mjc1Ycj9h4iedXtpUud13mkZJm0iJo9KNL6GXLTauHIqFgNhQ28AE3uR2zCMXJ4RY3kSNaNafYbMKrUqIqBlQudtQBsgqvJjvuwkliUHB4khnIiRrSXT7DZfVWlWFQsyBxsKCNkll33Yb7qZk6L6X0MxWo1AOBTKhttQu9gSLWJ7Jbs5qOrGxGVwbyInnXrqis7GyqCxJ5KBcn3TMk9IkB/TRgf4eI+pT/ySaZXmSYmjTrUzdKqhhfjY8j2EHce8TSdKcN5LBCaZlRE1WkukdPAUOnqq7LtKtk2Sbtw+MQJRJyeESbWJD8g1n4bG4hMPTp1lZ9qxcIF6qljezk8B2SYS04Sg8SWCE8iIiUJETUZhpbgsOdmriKSsOK7YLDxUXImNR0+y5zYYql7TbP4rS6pyazhkZRIInhhcbTqjapujjtRlYe8GeeZZrRwyGpWqLTUc2Nt/YOZPcN8rh5wSZcSCYvXJgUNkWtU71QKPLbYH7J75bray+sQrM9EnnVXq/WQsB52mvs9XGdLK6kTSJ+KNdXUMjBlYXDKQQR2gjcRP3MSwiJodJdNcLl+yK7NtPvCINptnhc8gL9p7bcJaMXJ4QN9Ewsnzili6K1qLbSNffvBBHEEHeCOyZshpp4YERIxnGsfBYWv0FR22hYOUUsqE/OI525C8mMJSeIrJDeCTxPxRrK6qykMrAMCN4KkXBB7LT9ypIifCZFsJrMwFXEDDrUN2bYVypFNmvYAN3ngSLHtlowlLhEZJVERKkiJj4/H06FJ6tVgiINpmPIeXE8rCaTR3T3CY+o1OizBwCQrrsllHEr2+HHullCTWUtiMkjiY+OxXRU2e1yLALwuxIVRfldiBeR2npNUFRwSrGn05dAE+LRaz7IDl0PNdoENuHVvEYt8DJtNKNIEwOFqV337Isq/OqH4q+/j3AnlOdsyzGpiKr1qrbT1Ddj/APB2ACwA5ACTvXLnZqYmnhgerQUOw/8AI43X8Et9cyAYXDNVdKaDaZ2VFHazGwHvM9izpKENb5f2MpvLwZeR5BXxtUUqCbTcSeCqva55D/8AC8tXJNTWGpgHEu9ZuaqTTQeFusfG48JKdEtGKeX4daSWLGxqPzepzPgOAHIec3U4695KTxB4ReMEuSLPqyy0i3o4HeHqg+/bkV0i1MjZL4Oobjf0VUjf3K9tx+lfxEtOJhC4qReVIlxTOXMVhXpO1OopR0NmVhYg94m40O0pfL8StUXNNrLVT5ydw+cOI93My0NaWh64nDtiaa/DUFJNvl0hvYHtIFyPMc5SU9ilUjcU9/Mxa0s6kw+IWoiuhDK6hlI4FSLgjyla68P1WE9ZV/Csz9TudmthHoMbthmsPVPcr7mDjwtMDXh+qwnrKv4Vnm0YdncKPd+DVvMTTalf26t/Tt+ZTlzymNSv7dW/p2/Mpy55F781+QhwUxrp/bqP9Ov5lSbnUf8AqsX6yj+FpptdP7dR/p1/MqTc6j/1WL9ZR/C06Z/tF5fcqvjLOkH1t570GB6FT18Sdj/bG9z+Ffak4lB6zs99KzCoAbpQ+BXsup65+vceCiclpT11F4bl5vCInLe1MZ7t0auEY76R6RPVuesB4Pv9uQLCaIvUyytjhf4OqoA7aQ3VG8mZfqtPHQ3PPQ8bRrE2Xa2Knqn3N7tzezPUrxVanKK5X3Mo7M6NkI1wfu0+uo/eZNgZCdcH7tPrqP3mePb/ADY/2bS4K51XfvXD+Ff8p5fsoLVd+9cP4V/ynl+zpv8A5i/r8lKfB54iutNGdyFVAWZjuAUC5J7rSkNNNZNbGM1OgzUsOLgAXV6g7XI3gH5vvvymOuXOTSwtOgpscQ52vV07EjzYp7jKy0R0dOPxdOgCQpuzsPk01427zcAd5E0tKUVHtZkTbzhGswmBqVW2aSO7fNRWY+5RMvF6PYqiNqph6yL2tTcDzNrCdF5Vk9HC0xSoIqKOQ5ntY8WPeZmQ/wBQedo7DsyrNCalPKcrfHVRd8SR0a8CwFxTUHsPWcns38pXee5/XxtY1a7bRN7D5KL2IOQ+087yU63c4NXGjDruTDIq2HDpHAZj9XYHkZ+dWGha42q1asL0aJA2Twepxsf5QLEjnccrzenphF158v0kQ93pRF8v0fxWIG1RoVai/OVGK/W4Txx+V1sOwWtSqUyeAdWW/hcb/KdOU6YUBVAAAAAAsAO4cpj5lllLE02pVkDo3FT947D3jeJgv1B53jsT2ZQ2hem1XLqg3l6DHr0vvZOxvv4HtF+4PGJWppUpsGR1DKw5qRcTnnTLRo5fi3o3JQgPTY8TTN7X7wQQfC/OWJqXzovQrYZj+pYOn0Kl7gdwYE+3Ju6cZw7WIg8PBY5M5z00zz0zHVqwN02tin6tNy+/e3tS5NZOe+iZfVsbPW+BTtu4O0R4IGPjaUNhMG9VwlNSzEMQo42VSx+wE+UWNPCdRib6Fial892KtXCMd1QdKn01FnA8VsfYMt6cx5PmbYbEUq6caTq9u0DiPNbjznS2ExS1aaVEN1dVdT2qwuPsMyvqemepdSYPbB4Z1mi4XD1a78KSM3iRwHiTYec5pxWJarUeo5u1Rmdj2sxJP2mWvroz3ZpUsIp31D0r/QU2UHxa59iVTSwjutR1UlaQUuRwUMwUX8WIE6bGnphrfUrN5eC59UOe9PgjQY9fDNs/7TXKe7rL7Ik7lAatc99FzCnc2St8C/Z1iNg+T7PkTL/nFd09FR+O5eDyiKazM99Fy+psmz1vgU7esDtHyQN52lBg24brcLcvCTjW5nvT40UVN0wy7P8AutYv7hsr5GQtsI4prUKnYZnQNyLKFLDyDL756NpT0U1nqZzeWdFaIZ56bg6Nf5TLZ+6ovVf7RfwIm5lR6l892alXCMd1QdKn01sHA8V2T7Jlts1hc8BPKr0+zqOJrF5RWWunPdmnRwine56V/oKbID4tc+wJWmQ5s2ExNGuvGk4YjtXgw81JHnMjS3O/TMZWr/JZrJ6teqnvAv4kzXYnCPT2dtSu2iVFvzRhdSO4z2KFJQpqD6mLeXk6ZdUxFHcbpVUEMOwgFSp5HgQZrTo+zWV3QoDVvsqwZhUN6gJLlQGPGw5m2zy0OqPPenwXQsevhm2P9prlPd1l9mTmeLNOnJxN1uc3aX4s1cfi3POvVA8EYoPsUTfao8tFXMQ54UKb1B9M2QfiJ8pF87QrisQDxFeuP/Y0nGpOoBi8QvM0AR4Bxf8AEJ7Nb3aDx3GK+IuOIieCbiIiAfCLzmnSLLxh8XiKI4U6tRV+he6/2kTpSnWVr7LA7JsbEGx7Dbgd4nPWn9QNmeLI/i281VVP2gz0bBvW14GdTg3mprF7OPdOVSg/vVlI+za9832vD9VhPWVfwrIvqkQnM07qVYnwsB95ElGvD9VhPWVfwrNZr/rj67yF8JptSv7dW/p2/Mpy55S+pX9urf07fmU5dE5b35r8i0OCmNdP7dR/p1/MqTc6j/1WL9ZR/C002un9uo/06/mVJudR/wCqxfrKP4WnTP8AaLy+5VfGTXS7Oxg8HWr/AClWyd9Ruqn2kHwBnOuHoPVqKigs9RlUDmXY2HvJlj66M92qlHCKdyDpX+m1wgPgu0faErrA456FRatNtl0N1aymxta9mBHOa2dNxp6ur9Iibyzo3Lcgp0cEmEtdBS6Nv5riznzJY+c54zrKmwuIq0H40nZb9o+SfNSD5zcfpJzL/VN9Sj/wmlzTNquKqGrXfbcgAtZQSBwvsgCTbUKlKTcmtyJSTLz1a576Vl9O5u9H4F+26gbJ802fO8wtcH7tPrqP3mQjVDnvQY00GPUxK7I9alyvvG0PMSb64P3afXUfvM45U+zuUvHJonmJXOq7964fwr/lPL9lBarv3rh/Cv8AlPL9i/8AmL+vyRT4Ke12ufScMOQouR4l9/3CempCkDWxbcxTogeDM5P4RMrXdgDbC1wNwNWkT3tssv4XkX1ZaRLg8aOkOzTrL0TMeCm4KMe64tfltE8p0RWu1wvW5D2kX3BnwGfZ5Bqc46asTmOMv/HqjyBsPstLc1S01GV0yOLVK5bx2yPuCyudauVGjmVRrdWuqVV8bbLf3Lf2hN9qe0pWmXwVQgbbbdInm5ADJ4mwI9runr11rt04+BlHaRbURPjuACSbAbyT2TyDUqnXhTXawbfKIxAP0QaRH2kzW6lmPp1Ucjh3v5VKVvvM1WsfSdcdjCaZvSor0aH52+7MO4nh3KJvdVoGFw2OzCoOrTQIv8xXrEDxY0x4mew4uFtpfP5ZjzIw9b2e9PjRQU9TDLY+texb3DZHiDNjqXyLaqVsWw3IOip/TaxcjwXZHtGVxiK71ajO12eozMe0uxufeTOi9Eck9DwdGh8pVu/fUbrP9pI8AJW4fY0VTXX0yY7vJRmm+Reh46tSAshPSU/VvvAHgbr7Ms3VDn3S4NqDHrYZrC/8JrlfcdoeAExtc2RdJQp4pRvotsP6tzuJ8Ht9cyrcpzqrhel6M26ajUot9F7bx3i26XS9poJdSPhkZWl+d+m42tWv1S2ynql3L7xv8WMsvV3ogrZVVFUb8crXPMU7FaZ+9x9ISqshylsXiaOHX/uuFJHJeLHyUE+U6Vw9BURUUWVQFA7FAsB7pneT7OMacfWCYLLycw4vCvRqPTfc9NmRu5lNjbzEvjKdMVbKRjXNzTpHbHbWTq29prW+kJX+uHIuhxa4hR1cSu/1qAA+9dk+RkQp51VXCvhQfg6lVKpH8ygi3geqfYE2nBXMIy9eJCelsxa1V6tRma7PUYse0uxufeTLkz3QcLka4dRerh1Fbdzqi7VbdtwXA9mQTVfkXpOPRiLphx0zdm0DamPrb/ZMvkiYXlZxnGMem5MFscy5LmrYXEUq6caTq1u1flDzUkecujWLpMtLLC1NrnFhUpkfMdbs31L+ZEqbTTI/Q8dWogWTa26fq33rbw3r7MwsfnVWtRw9FzdcMrongzbW/wAtlfBROmdJVnCoiqeMo+6P5QcXiqOHX/uOASOSDe58lBMsnXFo4BQoYimthQtRYDlSPxPJW3e3MfUtkVzWxbDh8DT8dzOR/aPNpZWc5YuKw9Wg/wAWqjL4EjcfEGx8py3FxprrHC9MtGPulH6s899FzCmCbJX+BbxY9Q+T2Hgxl+zl3FYZ6NR6b9V6bMp7mU2NvMTojQ/PPTcFRrfKK7L+sXqt9ov4ESL6nuqiJg+hSusXLjQzLEjlUYVV8Kg2j/dtDynnoFngwePo1GNkYmm57Efdc9wbZPlLA1x6OGpRTFoLmh1Klv4THcfZb7HPZKfnZQkq1HD7sFJbM6oBiVnq21ioyJhMU2y62WlUY7nXgFYngw4Anj48bMni1aUqctMjZPJ8M5xzvSjF13cVcRVZdphs7RVbAn5K2H2To4zl3F/rH+m/4jO6wim5N+BSoWzqszFMNlOJrPuWnWque+1OluHeTYDvMqfGYpqtR6j/ABqju7fSYkn7TMr/APuVPRPRAbU+las1uLMVVQD3DZvbtPcJrwJ306WiUpvqzNvKwWTqTy4tXxFfklNaY+k7bR9wQe+bHXh+qwnrKv4Vkr0B0dOBwNOmwtUe9Sp9NrbvZUKvlM3STRihmFIU64NlbaVlNmVrW3HwPAgzy3XXtGvoa6fdwc85XnFfCuXoVGpsV2SVtcrcG28doHumz/6+zH/VVf7P+Msz9DOB+fiPrp/jj9DOB+fiPrp/jnW7qg92voU0yKgzTOK+KcPXqNUYLsgta4W5Ntw7SffLJ1M4haeHxtRzZUamzHsVUYk+6bb9DOB+fiPrp/jm6w2geGpYOpg6fSKlY3qMGG23DixFrWFrAcL9syrXNKcNESYxaeSh87zVsViK1duNV2a3YvyR5KAPKW1opqwwhwdFsVR26rrttd6i22t4WysBuUgeN5kUNT2AVla9Ztkg2Z1sbG9jZOEnMpXuk4qNPK+hMY95Ff0X5Z/p/wD2Vv8AnMTNdVeBahVFGjsVSjbDbdU2e3VuGYi15NYnIq9Rfyf+l9KOXaFZ6NRWW6vTcMO0OpuL+BEt3WLmq4rJKddOFV8O1uw3Nx5G48psM11TYPEVqlYtWVqrFyEZAu0eNgUJFzc8ec2WF0Dw6YJsExqVKLMWG2w2la4PUKgW6wv5ntnbVuac3GXVMootZRQWAzCph6i1aLlHW9mW1xcEHj3Ezb/9fZj/AKqr/Z/xlmfoZwPz8R9dP8cfoZwPz8R9dP8AHN3dUJbtfQrokRbRHPnzPpsvx1Vn9IXaou1rpWTfusBy32/lI5yH59o/WwVY0q62O/ZYfFde1DzH2jnLfweqPB0qiVEqYgPTZXU7abmU3H/bkszLKaOJpmnXprUU8mF9/aOYPeN8w9rhCeYcPp+C2htblCZNp/jsIoSnWug4JUAcAdgvvA7gbTaNrgzA/wAEeFM//WMmWP1MYNyTSqVaX8t1dR4bQ2vtmPQ1JYcHr4isw7AKa/eDNHWtpbtfQjTI2ekmTJneXUq1GwqbPSUieTEWemx8RbuKgykcRh3pOyOpR0Nip3EMO3sM6P0d0epYGj0NEuV2i3XbaNza9uwbuA75iaTaEYXMBeqtqgFhVSwcDsJtZh3EHymFC6VJuP8AEmUclS5XrUzCgoTbSqALDpVLN9ZSCfO8ws/0+xuNUpVqBaZ406Y2FP0t5LDuJtJVi9SNUH4LEoR/OjKf7SQZ75bqR3g4jEbua0lsT7T8Pqzq7W2XvLH+FcS4K9yDIK2NrrRoi5O9mPxUXmznkPv4CTzWY6YHBYXLaPxT8I55sFO4t3tUJb2ZZWSZBQwVPo6FMIOJPFmPazHexmk060CXMhTYP0dWncBiNpSh32YXB47we89s53dRnVTltFFtOEVhqxyL0rMEJF0w/wAM3ZdT1B9ex9ky+5HNCdDEy2kyhukqVCC722b2FgFFzYC558z4SRznuavazyuC0VhGLmmXriKFSi/xaqMh8CLXHeOPlOaMdgmo1alJxZqbsjeKmx8p1DIDpfqrGNxJxFOt0RfZ6QFdoEgAbS2YWNgN3dNbOuqbalwyJxyaTUtkV2rYthuX4Gn4mzOR5bI8zLZmt0eyOngsNTw9O5CA9Y8WYklibdpJmynPXqdpNyLRWERnWJkXpeAqqBd6fwqdu0l7geK7Q8xOfZ1RKzxOpVGxJZa5WgzFjT2euATcqr3tbkCRcd86rS4jTTjMpOOeDbapsi9HwIqsLPiT0h9WN1Me67e3JtPxRohFVVFlUBQByAFgPdP3OKpNzk5PqXSwVtrnyLbo0sUo30T0b+rc9Unwfd7ZlQohYgAXJIAA5k7gB5zpzNcsTE0KlCpfYqqVNuO/mO8Hf5SC6Oaolw2KWvVrdItJg6KE2bsPilztHgbGw5jynfbXUYU3GXTgpKOWTDRfJRg8JRoDiiDaI51Dvc/WJm1iJ5zbbyzQpPW/kXQ4xa6jq4lbn1qWDe9dk++bDUtnZWrWwp4OvTJ3Mtlf3gr9WWFpbovTzHDmi5KkMHRwLlXFxw5ixII75ptB9XK5dUes1TpajKUBC7KqpIJsLkkmw3zv7eEqGiXJnperKJhWoq6sjAFWBUg7wVIsQR2WlCad6EPl9XaUFsO5+Dfjsn5jntHI8x33tf08cZg0rI1OoodHFmVhcEd4nPQrujLPQtKOTl2SLJdYGOwgC06xZBwSqNsAdgJ6wHcDaSzSbU44JfBMGXj0NQ2YdyOdxHc1vEyAZho/icObVqFVO9ka3kw6p8jPYjUpVl0fgzHDiS59c2OIsEw4PbsVPuNS0gjuWJJ4kknxO+fAL7hx7J8mkKcIfCsENt8iWZqu0CLsmNxC2RbNRQ/Kbk5HzR8ntO/gBf8AOqrQvD4mm2KrguadUotM22LqqNtMPlfG4Hdu5y3gJwXd1jNOPmaQj1YiInlGoiIgCIiAIiIAiIgCIiAIiIAiIgCIiAIiIAiIgCIiAIiIAiIgCIiAIiIAiIgCIiAIiIAiIgCIiAIiIB+dgdk5exf6x/pv+IzqIznfFaGY8u5GFr2LOfiHhcz0rCSTll9xnULK1L/sFX+pqfl0pP5CtU+V1sPgqiVqb02Nd2CuLHZKUxfwuD7pNZyXDzVljvLR4EREwLCIiAIiIAiIgCIiAIiIAiIgCIiAIiIAiIgCIiAIiIAiIgCIiAIiIAiIgCIiAIiIAiIgCIiAIiIAiIgCLREAREQBERAEREAREQBERAEREAREQBERAEREAREQBERAEREAREQBERAEREAREQBERAEREAREQBERAEREAREQBERAEREAREQBERAEREAREQBERAEREAREQBERAEREAREQBERAEREAREQBERAEREAREQBERAEREAREQBERAEREA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54" name="Picture 30" descr="QUALCOMM, Inc. (NASDAQ:QCOM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47217"/>
            <a:ext cx="1602815" cy="12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/>
          <p:cNvGrpSpPr/>
          <p:nvPr/>
        </p:nvGrpSpPr>
        <p:grpSpPr>
          <a:xfrm>
            <a:off x="2555776" y="3047217"/>
            <a:ext cx="4176464" cy="1200329"/>
            <a:chOff x="2555776" y="3047217"/>
            <a:chExt cx="4176464" cy="1200329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455916"/>
              <a:ext cx="1296144" cy="38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4762827" y="3047217"/>
              <a:ext cx="162961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SIMD</a:t>
              </a:r>
              <a:r>
                <a:rPr kumimoji="1" lang="ja-JP" altLang="en-US" dirty="0" smtClean="0"/>
                <a:t>拡張</a:t>
              </a:r>
              <a:endParaRPr kumimoji="1" lang="en-US" altLang="ja-JP" dirty="0" smtClean="0"/>
            </a:p>
            <a:p>
              <a:r>
                <a:rPr lang="en-US" altLang="ja-JP" dirty="0" smtClean="0"/>
                <a:t>Video Decode</a:t>
              </a:r>
              <a:endParaRPr kumimoji="1" lang="en-US" altLang="ja-JP" dirty="0" smtClean="0"/>
            </a:p>
            <a:p>
              <a:r>
                <a:rPr lang="en-US" altLang="ja-JP" dirty="0" smtClean="0"/>
                <a:t>GPU</a:t>
              </a:r>
            </a:p>
            <a:p>
              <a:r>
                <a:rPr kumimoji="1" lang="en-US" altLang="ja-JP" dirty="0" smtClean="0"/>
                <a:t>Base Band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114031" y="346360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＋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316742" y="346360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＝</a:t>
              </a:r>
              <a:endParaRPr kumimoji="1" lang="ja-JP" altLang="en-US" dirty="0"/>
            </a:p>
          </p:txBody>
        </p:sp>
      </p:grpSp>
      <p:sp>
        <p:nvSpPr>
          <p:cNvPr id="15" name="AutoShape 32" descr="data:image/jpeg;base64,/9j/4AAQSkZJRgABAQAAAQABAAD/2wCEAAkGBhAPEBAQDxIPEA8NDw8PDQ8NEA4QEA0NFRAVFRUQEhIXGyYeFxkjGRISHy8gJCcrLCwsFR8xNzAqNSYsLCkBCQoKDgwOGA8PFykYHBwsLCopKSwvNSksKSkpKSksKTUpKSkpKSkpKSkpKSkpLCksLCkpKSwpKSkpKSkpKSksLP/AABEIAMIBAwMBIgACEQEDEQH/xAAbAAEAAgMBAQAAAAAAAAAAAAAAAwQCBQYBB//EAD0QAAICAAQDBQQHBgYDAAAAAAABAgMEBRESITFBBhNRYXEHMoGhIkJSkZKxwTNDYmNy8BQWJILS4SOi0f/EABgBAQEBAQEAAAAAAAAAAAAAAAABAgME/8QAIREBAAMAAgIBBQAAAAAAAAAAAAECESExElEyAyJBYXH/2gAMAwEAAhEDEQA/APuIAAAAAAAAAAAAAAAAAAAAAAQYvG10wlZbOFdcFrOdklGMV4tsCcHKWdtZWtrBYedsemIxDdFD846rfNeaWnmZZNm+MlilViJYdwnXOeymE062mtG5SfFcdORfGU11IPEz0igAAAAAAAAAAAAAAAAAAAAAAAAAAAAAAAAAAAHknp/fICjnOc14Sp22avio11wWtl1r92uC6t/LmcNjX3k1icykpSXGjCxblRh+PDbD95ZwWs5fDQyzjOu9vd2m5x3QwcH7tVXKV8v4p6cP4dPFmtWHlOW6bcpPm3+S8jtWuMTKe/Prp8K13ceSfOen5I2HZfWFspybc5xUdZPV6N6/oQYfAKKc58IQWsn+hdyCtzm56aJvgvBdEW3EJDt6JaokI6Y6JEhwdAAAAAAAAAAAAAAAAAAAAAAAAAAAAAAAAAAADSdr8e6sLZs4Tt0qhp0cub+7U3ZzfaeDnKnhCUa5ylOM57Pq6Jp6PzNV7SenK4HLG+jb4cTd05VGuO+1qMea8X6Ir4jtLCpaQUFLwqTsf45JJfczTX4u7FS46qL5rVtv+qXX8vI6zb0xELOOx7xE1CtaVRfBfafj5nV5Bl+yKNbkeR6aNo62ilRWhztLcQkSPQDCgAAAAAAAAAAAAAAAAAAAAAAAAAAHkpJcWYX3xhFyk0lFNtvgkkfJ887Y4rNrpYPLn3eHi2rsTxWseujXJeXU1FZlJnHV9pPadg8G3CMnddy7un6TT8G0ctb22zvFccLhe5g+UreD+Zt+z3YrD4RaqPeXP37rdJTb8vBHRRoN5WP2zsvn+7tI+Pe1Ly1ief5s7Q4PjbRC+C56Jvh6o+hqpB1Icel5cnkntywVklXjYWYKxvTdYt1Ov9a5fE6nG304mG6m2q2Mlwdc4yTNLnvYnB41PvqoqbX7SCUZfHx+Jx0/Y5OuWuGxMoR14LfbXp8I8B4x7NdTdlMINytnXCK4tzlGKX3laXanBUcKt+Jn0VMdY6/1vh92pQwPsx0aeJxE7NOkdZN/7p8jqsFklFC0qhGP8T4yfrLmMj3qa5+7tXm1q0w2FjVHo7Nf10NTin2im9f8RVDyi9Pmd5OBDOKLGejlwdOcdosM9W43xXNKe7X4NG+yb2zJSVeY4ezDvXR2xi3Beb05G3nFGtzHKa701OK16SSW5fHqays/g2X0PA4+u+EbKZxshJaxlBposHyHIMVbldzUWnS2nbXrpCUftJfVkfV8Hi42wjZB6xmk1/8AH5nK1Zq1E6nABhQAAAAAAAAAAAAAAAAAADxs9NR2pzeOFwttsnpti/ybfyTA+f8AtK7S24m+GV4Rvda1/iJRfuw5qP6s6Ds5kNWEpjVUlotN8utk+smcT7OcHK2d2Nt/aXzejfNbuLXwWiPpdPBHeftjGO+U0VoNTBzI5WGFSuR45kDsMHYMFh2GLtK7sMHYXEWXcRTuK7sIpWDBNO0hlYRymRuRcGbkLHtTfBaJtt8oR8WYqenq+RniLFVDfJbtrW2D5W3v3Yv+GPvP4G44jWZaeeXwc4yvTbbU6qH9VdLrvGT5qPTrxO9yOxbEkkkuSRyGVZbOybnNuUpPdKT5tvqdtl+E2JHK1tbrGL4AObQAAAAAAAAAAAAAAAAAAB8x9s+YtU14dfvZJP0cuPyifTZM+M+1a7fja4dIRT+O1/8AI3SNtCT03nY7CqvDVLxi5v4s6ZWGlyhba614QivkbFzN25liEsrDB2ELsI3YTFTuwwdpC7CNzLgndhg7CJyPNwxGbmYOR42RytS/6KM2yKy1L18DCdz6cCCRcFnDz1er/vyJ8XW7boQ6VRX45fSk/wAl8Cjh7PpRXi0joMnw+6ycn1kxeeCsNzleAUYrgbNIxrjojM87oAAAAAAAAAAAAAAAAAAAAAMLeR8W9osdcwb/AJcPmv8Ao+028j5F7RsP/qlP7VUPlJr9UdPpfJm3TeYGz6Ef6Y/kXVYabK7ta4Pxii5LGJcFxfyOkwytOZg5FR3yfXT0POIwWnPzI++REojaDWbvMXaxtG0DBnuhltPdoEbRhNE+0xnAooxs2zrfhOGvpuSO2ySPF/1P8zh8ZVqmdd2bxyno+s4qfxX0Zr4ST+8x9Toq6lHp4j04ugAAAAAAAAAAAAAAAAAAAAAxmuB889oOC3RUtOMU/u11/Q+iM5ntPhd0Gn1NUnJSeYcHl2KaqjFc9Wv9psaUajDVOEnF84vQ3WHPTMOULEYGagZ1wJo1mVQbBsLPdDuwK2wbSx3Z53YVBtPdhN3ZkqgIFA8lWWlUe90Eaq+nUxwGIlTNbeD3bqteXecnW/KaSXqkbGdBVuwikmnxT5iY2B3eXY6N1cZweql0fOMusZLo0y2fNMDn1uBt1mnOE/f/AJiXKXlNePXqd9lecU4mCnVJS8VylF+DRwtWYdInV0AGVAAAAAAAAAAAAAAAAAAANZnFG6LNmQ4mvVAfMMzwu2e7xekvVE+ENnnGE0m0+U+HpLozW4VaPR9OB6qzsOMxktlTEswrI8Oi9XEKhVR66S3Gs97ogouodyXXSed0BTVRkqi13RkqgKiqPe6LarDrKKM6iGVJsJ1kTrA0eb4dOqe7klqvKXTQp+zuP+otteu2K7uK14N9fz+Rc7UW7a1CK1lJrRL60nwjE97M4Tu9tceOzhJr609dZS+9sW4r/Uj5PoUJaoyIsOvoolPK7AAAAAAAAAAAAAAAAAAAHjR6ANBnuA3JnLuOvH60OE/NdJH0HE07k0cbm+Ddc98V5SXjHqjpS2SzaNe4WRs6EaLC3pNcfoy91+HkzeYaZ3cluMCVVntUSwqzMziqzqMXWWpIglJCJVHsGw93HqZTGOwOJKkeuIFWUCKaUU5Pkl/aLc4nPZnj++lKuEttdS3Yi3pVDy8Zvkl8QjU4q5zm7X0k4U/xWcpTXlFcPV+R0XZzA6JM0eBp7+xNR2wilGqH2K1yXr1fmzucuwuyKOV7a3WMXYrRHoBybAAAAAAAAAAAAAAAAAAAAAA1uZ4FTi+BsjGUdQPnOPwsqpPntfPTo/FDD5+6Eu+T7v6tq1cPxdH5S0Z12bZWpp8DkMRgraJN1tx15pcYy9YvgztW+cMTVv8ACdpcPJJq2H4kS2dqsNHh3ik+kYfSb9EuJyP+Oin/AOTCYOx/adKi39xMs9uS0oqow6fWiqKl+JlmyY6a3OLHHd3apg+U8XNVa+kfe+Rq7+0kV+/i/Kmicl+KTWppVl9t0t03Kcnzc25MvU9nJPoZ8lxKu03838dHD/1kXsNnk5e7Gq7ypnpP8E9GUpdmn4FLEZDKPJPhyfgPIxvP834eL22OVUlzjanCX3SMbu3GDj+9i30ScW36JGkjj8RWtsttsV9W+EbEl5N8TOvP7I/s6MLXL7UKY6mvJMXrMwxOLi5JPCYRe9iMQnFyX8ut8ZP1SXqUJTVu2miMo4eEty3cbL7Ottr6t/IwnG/FSUrpSm+ifCMfRLgjpsmyTbo2jM2WIWcjytQS4HQRWhhVUookOTYAAAAAAAAAAAAAAAAAAAAAAAAAAMZR1KWKy2M+hfAHNXdnE+gp7OJPkdJoNC6Y12HymMehchhYroTAgjdC8CG3ARl0LQA0mIyGMuhUXZta8jptDzQupjVYTJox6I2VdSRICK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AutoShape 34" descr="data:image/jpeg;base64,/9j/4AAQSkZJRgABAQAAAQABAAD/2wCEAAkGBhAPEBAQDxIPEA8NDw8PDQ8NEA4QEA0NFRAVFRUQEhIXGyYeFxkjGRISHy8gJCcrLCwsFR8xNzAqNSYsLCkBCQoKDgwOGA8PFykYHBwsLCopKSwvNSksKSkpKSksKTUpKSkpKSkpKSkpKSkpLCksLCkpKSwpKSkpKSkpKSksLP/AABEIAMIBAwMBIgACEQEDEQH/xAAbAAEAAgMBAQAAAAAAAAAAAAAAAwQCBQYBB//EAD0QAAICAAQDBQQHBgYDAAAAAAABAgMEBRESITFBBhNRYXEHMoGhIkJSkZKxwTNDYmNy8BQWJILS4SOi0f/EABgBAQEBAQEAAAAAAAAAAAAAAAABAgME/8QAIREBAAMAAgIBBQAAAAAAAAAAAAECESExElEyAyJBYXH/2gAMAwEAAhEDEQA/APuIAAAAAAAAAAAAAAAAAAAAAAQYvG10wlZbOFdcFrOdklGMV4tsCcHKWdtZWtrBYedsemIxDdFD846rfNeaWnmZZNm+MlilViJYdwnXOeymE062mtG5SfFcdORfGU11IPEz0igAAAAAAAAAAAAAAAAAAAAAAAAAAAAAAAAAAAHknp/fICjnOc14Sp22avio11wWtl1r92uC6t/LmcNjX3k1icykpSXGjCxblRh+PDbD95ZwWs5fDQyzjOu9vd2m5x3QwcH7tVXKV8v4p6cP4dPFmtWHlOW6bcpPm3+S8jtWuMTKe/Prp8K13ceSfOen5I2HZfWFspybc5xUdZPV6N6/oQYfAKKc58IQWsn+hdyCtzm56aJvgvBdEW3EJDt6JaokI6Y6JEhwdAAAAAAAAAAAAAAAAAAAAAAAAAAAAAAAAAAADSdr8e6sLZs4Tt0qhp0cub+7U3ZzfaeDnKnhCUa5ylOM57Pq6Jp6PzNV7SenK4HLG+jb4cTd05VGuO+1qMea8X6Ir4jtLCpaQUFLwqTsf45JJfczTX4u7FS46qL5rVtv+qXX8vI6zb0xELOOx7xE1CtaVRfBfafj5nV5Bl+yKNbkeR6aNo62ilRWhztLcQkSPQDCgAAAAAAAAAAAAAAAAAAAAAAAAAAHkpJcWYX3xhFyk0lFNtvgkkfJ887Y4rNrpYPLn3eHi2rsTxWseujXJeXU1FZlJnHV9pPadg8G3CMnddy7un6TT8G0ctb22zvFccLhe5g+UreD+Zt+z3YrD4RaqPeXP37rdJTb8vBHRRoN5WP2zsvn+7tI+Pe1Ly1ief5s7Q4PjbRC+C56Jvh6o+hqpB1Icel5cnkntywVklXjYWYKxvTdYt1Ov9a5fE6nG304mG6m2q2Mlwdc4yTNLnvYnB41PvqoqbX7SCUZfHx+Jx0/Y5OuWuGxMoR14LfbXp8I8B4x7NdTdlMINytnXCK4tzlGKX3laXanBUcKt+Jn0VMdY6/1vh92pQwPsx0aeJxE7NOkdZN/7p8jqsFklFC0qhGP8T4yfrLmMj3qa5+7tXm1q0w2FjVHo7Nf10NTin2im9f8RVDyi9Pmd5OBDOKLGejlwdOcdosM9W43xXNKe7X4NG+yb2zJSVeY4ezDvXR2xi3Beb05G3nFGtzHKa701OK16SSW5fHqays/g2X0PA4+u+EbKZxshJaxlBposHyHIMVbldzUWnS2nbXrpCUftJfVkfV8Hi42wjZB6xmk1/8AH5nK1Zq1E6nABhQAAAAAAAAAAAAAAAAAADxs9NR2pzeOFwttsnpti/ybfyTA+f8AtK7S24m+GV4Rvda1/iJRfuw5qP6s6Ds5kNWEpjVUlotN8utk+smcT7OcHK2d2Nt/aXzejfNbuLXwWiPpdPBHeftjGO+U0VoNTBzI5WGFSuR45kDsMHYMFh2GLtK7sMHYXEWXcRTuK7sIpWDBNO0hlYRymRuRcGbkLHtTfBaJtt8oR8WYqenq+RniLFVDfJbtrW2D5W3v3Yv+GPvP4G44jWZaeeXwc4yvTbbU6qH9VdLrvGT5qPTrxO9yOxbEkkkuSRyGVZbOybnNuUpPdKT5tvqdtl+E2JHK1tbrGL4AObQAAAAAAAAAAAAAAAAAAB8x9s+YtU14dfvZJP0cuPyifTZM+M+1a7fja4dIRT+O1/8AI3SNtCT03nY7CqvDVLxi5v4s6ZWGlyhba614QivkbFzN25liEsrDB2ELsI3YTFTuwwdpC7CNzLgndhg7CJyPNwxGbmYOR42RytS/6KM2yKy1L18DCdz6cCCRcFnDz1er/vyJ8XW7boQ6VRX45fSk/wAl8Cjh7PpRXi0joMnw+6ycn1kxeeCsNzleAUYrgbNIxrjojM87oAAAAAAAAAAAAAAAAAAAAAMLeR8W9osdcwb/AJcPmv8Ao+028j5F7RsP/qlP7VUPlJr9UdPpfJm3TeYGz6Ef6Y/kXVYabK7ta4Pxii5LGJcFxfyOkwytOZg5FR3yfXT0POIwWnPzI++REojaDWbvMXaxtG0DBnuhltPdoEbRhNE+0xnAooxs2zrfhOGvpuSO2ySPF/1P8zh8ZVqmdd2bxyno+s4qfxX0Zr4ST+8x9Toq6lHp4j04ugAAAAAAAAAAAAAAAAAAAAAxmuB889oOC3RUtOMU/u11/Q+iM5ntPhd0Gn1NUnJSeYcHl2KaqjFc9Wv9psaUajDVOEnF84vQ3WHPTMOULEYGagZ1wJo1mVQbBsLPdDuwK2wbSx3Z53YVBtPdhN3ZkqgIFA8lWWlUe90Eaq+nUxwGIlTNbeD3bqteXecnW/KaSXqkbGdBVuwikmnxT5iY2B3eXY6N1cZweql0fOMusZLo0y2fNMDn1uBt1mnOE/f/AJiXKXlNePXqd9lecU4mCnVJS8VylF+DRwtWYdInV0AGVAAAAAAAAAAAAAAAAAAANZnFG6LNmQ4mvVAfMMzwu2e7xekvVE+ENnnGE0m0+U+HpLozW4VaPR9OB6qzsOMxktlTEswrI8Oi9XEKhVR66S3Gs97ogouodyXXSed0BTVRkqi13RkqgKiqPe6LarDrKKM6iGVJsJ1kTrA0eb4dOqe7klqvKXTQp+zuP+otteu2K7uK14N9fz+Rc7UW7a1CK1lJrRL60nwjE97M4Tu9tceOzhJr609dZS+9sW4r/Uj5PoUJaoyIsOvoolPK7AAAAAAAAAAAAAAAAAAAHjR6ANBnuA3JnLuOvH60OE/NdJH0HE07k0cbm+Ddc98V5SXjHqjpS2SzaNe4WRs6EaLC3pNcfoy91+HkzeYaZ3cluMCVVntUSwqzMziqzqMXWWpIglJCJVHsGw93HqZTGOwOJKkeuIFWUCKaUU5Pkl/aLc4nPZnj++lKuEttdS3Yi3pVDy8Zvkl8QjU4q5zm7X0k4U/xWcpTXlFcPV+R0XZzA6JM0eBp7+xNR2wilGqH2K1yXr1fmzucuwuyKOV7a3WMXYrRHoBybAAAAAAAAAAAAAAAAAAAAAA1uZ4FTi+BsjGUdQPnOPwsqpPntfPTo/FDD5+6Eu+T7v6tq1cPxdH5S0Z12bZWpp8DkMRgraJN1tx15pcYy9YvgztW+cMTVv8ACdpcPJJq2H4kS2dqsNHh3ik+kYfSb9EuJyP+Oin/AOTCYOx/adKi39xMs9uS0oqow6fWiqKl+JlmyY6a3OLHHd3apg+U8XNVa+kfe+Rq7+0kV+/i/Kmicl+KTWppVl9t0t03Kcnzc25MvU9nJPoZ8lxKu03838dHD/1kXsNnk5e7Gq7ypnpP8E9GUpdmn4FLEZDKPJPhyfgPIxvP834eL22OVUlzjanCX3SMbu3GDj+9i30ScW36JGkjj8RWtsttsV9W+EbEl5N8TOvP7I/s6MLXL7UKY6mvJMXrMwxOLi5JPCYRe9iMQnFyX8ut8ZP1SXqUJTVu2miMo4eEty3cbL7Ottr6t/IwnG/FSUrpSm+ifCMfRLgjpsmyTbo2jM2WIWcjytQS4HQRWhhVUookOTYAAAAAAAAAAAAAAAAAAAAAAAAAAMZR1KWKy2M+hfAHNXdnE+gp7OJPkdJoNC6Y12HymMehchhYroTAgjdC8CG3ARl0LQA0mIyGMuhUXZta8jptDzQupjVYTJox6I2VdSRICK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60" name="Picture 36" descr="http://www.romeinformation.it/wp-content/uploads/2013/05/apple-nuovo-iphone-5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4" y="5013176"/>
            <a:ext cx="1091835" cy="81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2555776" y="4756657"/>
            <a:ext cx="4176464" cy="1331913"/>
            <a:chOff x="2555776" y="4756657"/>
            <a:chExt cx="4176464" cy="1331913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5242245"/>
              <a:ext cx="1296144" cy="38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4114031" y="524993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＋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316742" y="524993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＝</a:t>
              </a:r>
              <a:endParaRPr kumimoji="1" lang="ja-JP" altLang="en-US" dirty="0"/>
            </a:p>
          </p:txBody>
        </p:sp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4756657"/>
              <a:ext cx="1216025" cy="1331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角丸四角形 16"/>
          <p:cNvSpPr/>
          <p:nvPr/>
        </p:nvSpPr>
        <p:spPr bwMode="auto">
          <a:xfrm>
            <a:off x="917575" y="2805310"/>
            <a:ext cx="7326833" cy="1829115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プロセッサ専業ベンダーで無くても自社の特長を活かした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/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自社が必要としているマイクロプロセッサを</a:t>
            </a:r>
            <a:r>
              <a:rPr kumimoji="0" lang="ja-JP" altLang="en-US" sz="2400" dirty="0">
                <a:solidFill>
                  <a:schemeClr val="bg1"/>
                </a:solidFill>
                <a:latin typeface="+mj-ea"/>
                <a:ea typeface="+mj-ea"/>
              </a:rPr>
              <a:t>簡単</a:t>
            </a:r>
            <a:r>
              <a:rPr kumimoji="0" lang="ja-JP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に開発することができる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75" y="4897820"/>
            <a:ext cx="1730397" cy="104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96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0905_Juku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2">
      <a:majorFont>
        <a:latin typeface="HelveticaNeueLT Std"/>
        <a:ea typeface="HG丸ｺﾞｼｯｸM-PRO"/>
        <a:cs typeface=""/>
      </a:majorFont>
      <a:minorFont>
        <a:latin typeface="HelveticaNeueLT Std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smtClean="0">
            <a:ln>
              <a:noFill/>
            </a:ln>
            <a:effectLst/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06_Juku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2">
      <a:majorFont>
        <a:latin typeface="HelveticaNeueLT Std"/>
        <a:ea typeface="HG丸ｺﾞｼｯｸM-PRO"/>
        <a:cs typeface=""/>
      </a:majorFont>
      <a:minorFont>
        <a:latin typeface="HelveticaNeueLT Std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smtClean="0">
            <a:ln>
              <a:noFill/>
            </a:ln>
            <a:effectLst/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8259</TotalTime>
  <Words>987</Words>
  <Application>Microsoft Office PowerPoint</Application>
  <PresentationFormat>画面に合わせる (4:3)</PresentationFormat>
  <Paragraphs>186</Paragraphs>
  <Slides>21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21</vt:i4>
      </vt:variant>
    </vt:vector>
  </HeadingPairs>
  <TitlesOfParts>
    <vt:vector size="23" baseType="lpstr">
      <vt:lpstr>0905_Juku</vt:lpstr>
      <vt:lpstr>906_Juku</vt:lpstr>
      <vt:lpstr>お客様の3年後に責任を持つということ</vt:lpstr>
      <vt:lpstr>PowerPoint プレゼンテーション</vt:lpstr>
      <vt:lpstr>3年でどれだけ変わるのか?</vt:lpstr>
      <vt:lpstr>既に決まっている未来</vt:lpstr>
      <vt:lpstr>トレンドの深層を知り、未来を予測する</vt:lpstr>
      <vt:lpstr>ARM</vt:lpstr>
      <vt:lpstr>ARM とは</vt:lpstr>
      <vt:lpstr>ARMパートナー (半分)</vt:lpstr>
      <vt:lpstr>ARMベースのCPU (SoC)</vt:lpstr>
      <vt:lpstr>System-on-a-chip</vt:lpstr>
      <vt:lpstr>ARMの特徴　～省電力かつ高性能～</vt:lpstr>
      <vt:lpstr>Windowsがアーム対応 (2011.1.7 日経新聞)</vt:lpstr>
      <vt:lpstr>Intel vs ARM</vt:lpstr>
      <vt:lpstr>Atomベースのスマートフォン</vt:lpstr>
      <vt:lpstr>ARMベースの省電力サーバー</vt:lpstr>
      <vt:lpstr>Atomベースの省電力サーバー</vt:lpstr>
      <vt:lpstr>Intel Quark</vt:lpstr>
      <vt:lpstr>64bit ARM</vt:lpstr>
      <vt:lpstr>IBM POWER8</vt:lpstr>
      <vt:lpstr>Apple A8 Processor</vt:lpstr>
      <vt:lpstr>Appleは何故独自のチップを作ったのか?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Shoji Okoshi</dc:creator>
  <cp:lastModifiedBy>Windows ユーザー</cp:lastModifiedBy>
  <cp:revision>1547</cp:revision>
  <dcterms:created xsi:type="dcterms:W3CDTF">2008-07-07T05:29:44Z</dcterms:created>
  <dcterms:modified xsi:type="dcterms:W3CDTF">2014-10-08T10:46:48Z</dcterms:modified>
</cp:coreProperties>
</file>