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503" r:id="rId2"/>
    <p:sldId id="589" r:id="rId3"/>
    <p:sldId id="580" r:id="rId4"/>
    <p:sldId id="590" r:id="rId5"/>
    <p:sldId id="583" r:id="rId6"/>
    <p:sldId id="565" r:id="rId7"/>
    <p:sldId id="571" r:id="rId8"/>
    <p:sldId id="577" r:id="rId9"/>
    <p:sldId id="587" r:id="rId10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66"/>
    <a:srgbClr val="FF66FF"/>
    <a:srgbClr val="CC9900"/>
    <a:srgbClr val="FFFBD2"/>
    <a:srgbClr val="FFFFFF"/>
    <a:srgbClr val="CC0000"/>
    <a:srgbClr val="33ACBD"/>
    <a:srgbClr val="E6D6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88" autoAdjust="0"/>
    <p:restoredTop sz="88617" autoAdjust="0"/>
  </p:normalViewPr>
  <p:slideViewPr>
    <p:cSldViewPr snapToGrid="0" snapToObjects="1" showGuides="1">
      <p:cViewPr varScale="1">
        <p:scale>
          <a:sx n="89" d="100"/>
          <a:sy n="89" d="100"/>
        </p:scale>
        <p:origin x="1688" y="176"/>
      </p:cViewPr>
      <p:guideLst>
        <p:guide orient="horz"/>
        <p:guide pos="5760"/>
      </p:guideLst>
    </p:cSldViewPr>
  </p:slideViewPr>
  <p:notesTextViewPr>
    <p:cViewPr>
      <p:scale>
        <a:sx n="100" d="100"/>
        <a:sy n="100" d="100"/>
      </p:scale>
      <p:origin x="0" y="-376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C644C-156B-6340-9050-F628BC6F59EE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67304-EC16-1948-B4EC-4AA6AD4FDF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5579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22579-AF1B-0D4E-847B-7B03C1E89BF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A5AFC-0313-244E-A5A2-5096E4321F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2904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http://</a:t>
            </a:r>
            <a:r>
              <a:rPr kumimoji="1" lang="en-US" altLang="ja-JP" dirty="0" err="1" smtClean="0"/>
              <a:t>wired.jp</a:t>
            </a:r>
            <a:r>
              <a:rPr kumimoji="1" lang="en-US" altLang="ja-JP" dirty="0" smtClean="0"/>
              <a:t>/2015/12/14/bitcoin-founder/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A5AFC-0313-244E-A5A2-5096E4321F4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98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http://</a:t>
            </a:r>
            <a:r>
              <a:rPr kumimoji="1" lang="en-US" altLang="ja-JP" dirty="0" err="1"/>
              <a:t>hoshi.air-nifty.com</a:t>
            </a:r>
            <a:r>
              <a:rPr kumimoji="1" lang="en-US" altLang="ja-JP" dirty="0"/>
              <a:t>/diary/2016/01/post-8d80.html</a:t>
            </a:r>
          </a:p>
          <a:p>
            <a:r>
              <a:rPr kumimoji="1" lang="en-US" altLang="ja-JP" dirty="0"/>
              <a:t>https://</a:t>
            </a:r>
            <a:r>
              <a:rPr kumimoji="1" lang="en-US" altLang="ja-JP" dirty="0" err="1"/>
              <a:t>www.nikkan.co.jp</a:t>
            </a:r>
            <a:r>
              <a:rPr kumimoji="1" lang="en-US" altLang="ja-JP" dirty="0"/>
              <a:t>/articles/view/00376322</a:t>
            </a:r>
          </a:p>
          <a:p>
            <a:r>
              <a:rPr kumimoji="1" lang="en-US" altLang="ja-JP" dirty="0"/>
              <a:t>http://</a:t>
            </a:r>
            <a:r>
              <a:rPr kumimoji="1" lang="en-US" altLang="ja-JP" dirty="0" err="1"/>
              <a:t>www.meti.go.jp</a:t>
            </a:r>
            <a:r>
              <a:rPr kumimoji="1" lang="en-US" altLang="ja-JP" dirty="0"/>
              <a:t>/committee/</a:t>
            </a:r>
            <a:r>
              <a:rPr kumimoji="1" lang="en-US" altLang="ja-JP" dirty="0" err="1"/>
              <a:t>kenkyukai</a:t>
            </a:r>
            <a:r>
              <a:rPr kumimoji="1" lang="en-US" altLang="ja-JP" dirty="0"/>
              <a:t>/sansei/</a:t>
            </a:r>
            <a:r>
              <a:rPr kumimoji="1" lang="en-US" altLang="ja-JP" dirty="0" err="1"/>
              <a:t>fintech</a:t>
            </a:r>
            <a:r>
              <a:rPr kumimoji="1" lang="en-US" altLang="ja-JP" dirty="0"/>
              <a:t>/</a:t>
            </a:r>
            <a:r>
              <a:rPr kumimoji="1" lang="en-US" altLang="ja-JP" dirty="0" err="1"/>
              <a:t>002_giji.html</a:t>
            </a:r>
            <a:endParaRPr kumimoji="1" lang="en-US" altLang="ja-JP" dirty="0"/>
          </a:p>
          <a:p>
            <a:r>
              <a:rPr kumimoji="1" lang="en-US" altLang="ja-JP" dirty="0"/>
              <a:t>http://</a:t>
            </a:r>
            <a:r>
              <a:rPr kumimoji="1" lang="en-US" altLang="ja-JP" dirty="0" err="1"/>
              <a:t>www.linuxfoundation.jp</a:t>
            </a:r>
            <a:r>
              <a:rPr kumimoji="1" lang="en-US" altLang="ja-JP" dirty="0"/>
              <a:t>/news-media/announcements/2015/12/</a:t>
            </a:r>
            <a:r>
              <a:rPr kumimoji="1" lang="en-US" altLang="ja-JP" dirty="0" err="1"/>
              <a:t>jp_linux</a:t>
            </a:r>
            <a:r>
              <a:rPr kumimoji="1" lang="en-US" altLang="ja-JP" dirty="0"/>
              <a:t>-foundation-unites-industry-leaders-advance-</a:t>
            </a:r>
            <a:r>
              <a:rPr kumimoji="1" lang="en-US" altLang="ja-JP" dirty="0" err="1"/>
              <a:t>blockchain</a:t>
            </a:r>
            <a:endParaRPr kumimoji="1" lang="en-US" altLang="ja-JP" dirty="0"/>
          </a:p>
          <a:p>
            <a:r>
              <a:rPr kumimoji="1" lang="en-US" altLang="ja-JP" dirty="0"/>
              <a:t>http://</a:t>
            </a:r>
            <a:r>
              <a:rPr kumimoji="1" lang="en-US" altLang="ja-JP" dirty="0" err="1" smtClean="0"/>
              <a:t>btcnews.jp</a:t>
            </a:r>
            <a:r>
              <a:rPr kumimoji="1" lang="en-US" altLang="ja-JP" dirty="0" smtClean="0"/>
              <a:t>/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http://</a:t>
            </a:r>
            <a:r>
              <a:rPr kumimoji="1" lang="en-US" altLang="ja-JP" dirty="0" err="1" smtClean="0"/>
              <a:t>www.asahi.com</a:t>
            </a:r>
            <a:r>
              <a:rPr kumimoji="1" lang="en-US" altLang="ja-JP" dirty="0" smtClean="0"/>
              <a:t>/articles/ASJ1W4RWKJ1WULFA012.html</a:t>
            </a:r>
            <a:endParaRPr kumimoji="1" lang="ja-JP" altLang="en-US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A5AFC-0313-244E-A5A2-5096E4321F4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3476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http://</a:t>
            </a:r>
            <a:r>
              <a:rPr kumimoji="1" lang="en-US" altLang="ja-JP" dirty="0" err="1" smtClean="0"/>
              <a:t>www.jiji.com</a:t>
            </a:r>
            <a:r>
              <a:rPr kumimoji="1" lang="en-US" altLang="ja-JP" dirty="0" smtClean="0"/>
              <a:t>/</a:t>
            </a:r>
            <a:r>
              <a:rPr kumimoji="1" lang="en-US" altLang="ja-JP" dirty="0" err="1" smtClean="0"/>
              <a:t>jc</a:t>
            </a:r>
            <a:r>
              <a:rPr kumimoji="1" lang="en-US" altLang="ja-JP" dirty="0" smtClean="0"/>
              <a:t>/</a:t>
            </a:r>
            <a:r>
              <a:rPr kumimoji="1" lang="en-US" altLang="ja-JP" dirty="0" err="1" smtClean="0"/>
              <a:t>zc?k</a:t>
            </a:r>
            <a:r>
              <a:rPr kumimoji="1" lang="en-US" altLang="ja-JP" dirty="0" smtClean="0"/>
              <a:t>=201511/2015111800617</a:t>
            </a:r>
          </a:p>
          <a:p>
            <a:r>
              <a:rPr kumimoji="1" lang="en-US" altLang="ja-JP" dirty="0" smtClean="0"/>
              <a:t>http://</a:t>
            </a:r>
            <a:r>
              <a:rPr kumimoji="1" lang="en-US" altLang="ja-JP" dirty="0" err="1" smtClean="0"/>
              <a:t>causeless.seesaa.net</a:t>
            </a:r>
            <a:r>
              <a:rPr kumimoji="1" lang="en-US" altLang="ja-JP" smtClean="0"/>
              <a:t>/article/291653146.html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A5AFC-0313-244E-A5A2-5096E4321F46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227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A5AFC-0313-244E-A5A2-5096E4321F46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8911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http://</a:t>
            </a:r>
            <a:r>
              <a:rPr kumimoji="1" lang="en-US" altLang="ja-JP" dirty="0" err="1"/>
              <a:t>jp.techcrunch.com</a:t>
            </a:r>
            <a:r>
              <a:rPr kumimoji="1" lang="en-US" altLang="ja-JP" dirty="0"/>
              <a:t>/2015/10/19/</a:t>
            </a:r>
            <a:r>
              <a:rPr kumimoji="1" lang="en-US" altLang="ja-JP" dirty="0" err="1"/>
              <a:t>blockchain</a:t>
            </a:r>
            <a:r>
              <a:rPr kumimoji="1" lang="en-US" altLang="ja-JP" dirty="0"/>
              <a:t>/</a:t>
            </a:r>
          </a:p>
          <a:p>
            <a:r>
              <a:rPr kumimoji="1" lang="en-US" altLang="ja-JP" dirty="0"/>
              <a:t>https://</a:t>
            </a:r>
            <a:r>
              <a:rPr kumimoji="1" lang="en-US" altLang="ja-JP" dirty="0" err="1"/>
              <a:t>www.nikkan.co.jp</a:t>
            </a:r>
            <a:r>
              <a:rPr kumimoji="1" lang="en-US" altLang="ja-JP" dirty="0"/>
              <a:t>/articles/view/00376322</a:t>
            </a:r>
          </a:p>
          <a:p>
            <a:r>
              <a:rPr kumimoji="1" lang="en-US" altLang="ja-JP" dirty="0"/>
              <a:t>https://</a:t>
            </a:r>
            <a:r>
              <a:rPr kumimoji="1" lang="en-US" altLang="ja-JP" dirty="0" err="1"/>
              <a:t>news.bitflyer.jp</a:t>
            </a:r>
            <a:r>
              <a:rPr kumimoji="1" lang="en-US" altLang="ja-JP" dirty="0"/>
              <a:t>/news/bitcoin-</a:t>
            </a:r>
            <a:r>
              <a:rPr kumimoji="1" lang="en-US" altLang="ja-JP" dirty="0" err="1"/>
              <a:t>ibm</a:t>
            </a:r>
            <a:r>
              <a:rPr kumimoji="1" lang="en-US" altLang="ja-JP" dirty="0"/>
              <a:t>-and-</a:t>
            </a:r>
            <a:r>
              <a:rPr kumimoji="1" lang="en-US" altLang="ja-JP" dirty="0" err="1"/>
              <a:t>samsung</a:t>
            </a:r>
            <a:r>
              <a:rPr kumimoji="1" lang="en-US" altLang="ja-JP" dirty="0"/>
              <a:t>-for-</a:t>
            </a:r>
            <a:r>
              <a:rPr kumimoji="1" lang="en-US" altLang="ja-JP" dirty="0" err="1"/>
              <a:t>iot</a:t>
            </a:r>
            <a:r>
              <a:rPr kumimoji="1" lang="en-US" altLang="ja-JP" dirty="0"/>
              <a:t>/</a:t>
            </a:r>
          </a:p>
          <a:p>
            <a:r>
              <a:rPr kumimoji="1" lang="en-US" altLang="ja-JP" dirty="0"/>
              <a:t>https://</a:t>
            </a:r>
            <a:r>
              <a:rPr kumimoji="1" lang="en-US" altLang="ja-JP" dirty="0" err="1"/>
              <a:t>thefinance.jp</a:t>
            </a:r>
            <a:r>
              <a:rPr kumimoji="1" lang="en-US" altLang="ja-JP" dirty="0"/>
              <a:t>/</a:t>
            </a:r>
            <a:r>
              <a:rPr kumimoji="1" lang="en-US" altLang="ja-JP" dirty="0" err="1"/>
              <a:t>fintech</a:t>
            </a:r>
            <a:r>
              <a:rPr kumimoji="1" lang="en-US" altLang="ja-JP" dirty="0"/>
              <a:t>/160127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A5AFC-0313-244E-A5A2-5096E4321F46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745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http://</a:t>
            </a:r>
            <a:r>
              <a:rPr kumimoji="1" lang="en-US" altLang="ja-JP" dirty="0" err="1"/>
              <a:t>jp.techcrunch.com</a:t>
            </a:r>
            <a:r>
              <a:rPr kumimoji="1" lang="en-US" altLang="ja-JP" dirty="0"/>
              <a:t>/2015/10/19/</a:t>
            </a:r>
            <a:r>
              <a:rPr kumimoji="1" lang="en-US" altLang="ja-JP" dirty="0" err="1"/>
              <a:t>blockchain</a:t>
            </a:r>
            <a:r>
              <a:rPr kumimoji="1" lang="en-US" altLang="ja-JP" dirty="0"/>
              <a:t>/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A5AFC-0313-244E-A5A2-5096E4321F46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087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 userDrawn="1"/>
        </p:nvSpPr>
        <p:spPr>
          <a:xfrm flipV="1">
            <a:off x="685800" y="2276971"/>
            <a:ext cx="7772400" cy="933083"/>
          </a:xfrm>
          <a:prstGeom prst="rect">
            <a:avLst/>
          </a:prstGeom>
          <a:solidFill>
            <a:srgbClr val="33ACBD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276971"/>
            <a:ext cx="7772400" cy="933083"/>
          </a:xfrm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56600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 userDrawn="1"/>
        </p:nvSpPr>
        <p:spPr>
          <a:xfrm flipV="1">
            <a:off x="0" y="-1"/>
            <a:ext cx="244235" cy="237265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 userDrawn="1"/>
        </p:nvSpPr>
        <p:spPr>
          <a:xfrm flipV="1">
            <a:off x="0" y="6662718"/>
            <a:ext cx="9144000" cy="201893"/>
          </a:xfrm>
          <a:prstGeom prst="rect">
            <a:avLst/>
          </a:prstGeom>
          <a:solidFill>
            <a:srgbClr val="33ACBD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 userDrawn="1"/>
        </p:nvSpPr>
        <p:spPr>
          <a:xfrm flipV="1">
            <a:off x="244236" y="0"/>
            <a:ext cx="244235" cy="237265"/>
          </a:xfrm>
          <a:prstGeom prst="rect">
            <a:avLst/>
          </a:prstGeom>
          <a:solidFill>
            <a:srgbClr val="33ACBD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8" name="図 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885" y="6717943"/>
            <a:ext cx="639634" cy="95299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42723" y="6719347"/>
            <a:ext cx="401579" cy="103634"/>
          </a:xfrm>
          <a:prstGeom prst="rect">
            <a:avLst/>
          </a:prstGeom>
        </p:spPr>
      </p:pic>
      <p:sp>
        <p:nvSpPr>
          <p:cNvPr id="22" name="正方形/長方形 21"/>
          <p:cNvSpPr/>
          <p:nvPr userDrawn="1"/>
        </p:nvSpPr>
        <p:spPr>
          <a:xfrm flipH="1" flipV="1">
            <a:off x="9059333" y="-2"/>
            <a:ext cx="97309" cy="6858002"/>
          </a:xfrm>
          <a:prstGeom prst="rect">
            <a:avLst/>
          </a:prstGeom>
          <a:solidFill>
            <a:srgbClr val="33ACBD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 userDrawn="1"/>
        </p:nvSpPr>
        <p:spPr>
          <a:xfrm flipV="1">
            <a:off x="9059334" y="6662710"/>
            <a:ext cx="97896" cy="201897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 descr="単独LOGO01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0204" y="5560175"/>
            <a:ext cx="987996" cy="1082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21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CC5D-A65D-5946-99B5-645367A96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437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0" y="6658020"/>
            <a:ext cx="1095570" cy="199979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CC5D-A65D-5946-99B5-645367A96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974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86068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CC5D-A65D-5946-99B5-645367A96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147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0" y="6658020"/>
            <a:ext cx="1095570" cy="199979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CC5D-A65D-5946-99B5-645367A96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100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0" y="6658020"/>
            <a:ext cx="1095570" cy="199979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CC5D-A65D-5946-99B5-645367A96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5828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59072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3683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CC5D-A65D-5946-99B5-645367A96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70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プレースホルダーまでドラッグするかアイコンをクリックして図を追加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CC5D-A65D-5946-99B5-645367A96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11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4162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976974"/>
            <a:ext cx="8229600" cy="51491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974619" y="6708204"/>
            <a:ext cx="639634" cy="95299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 flipV="1">
            <a:off x="0" y="6662718"/>
            <a:ext cx="9144000" cy="201893"/>
          </a:xfrm>
          <a:prstGeom prst="rect">
            <a:avLst/>
          </a:prstGeom>
          <a:solidFill>
            <a:srgbClr val="33ACBD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 flipV="1">
            <a:off x="9065846" y="6662710"/>
            <a:ext cx="91383" cy="201897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>
            <a:off x="457200" y="703900"/>
            <a:ext cx="8686800" cy="6498"/>
          </a:xfrm>
          <a:prstGeom prst="line">
            <a:avLst/>
          </a:prstGeom>
          <a:ln w="12700" cmpd="sng">
            <a:solidFill>
              <a:srgbClr val="33AC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0" y="703900"/>
            <a:ext cx="457200" cy="0"/>
          </a:xfrm>
          <a:prstGeom prst="line">
            <a:avLst/>
          </a:prstGeom>
          <a:ln w="12700" cmpd="sng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32246" y="6651702"/>
            <a:ext cx="2133600" cy="217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American Typewriter"/>
                <a:cs typeface="American Typewriter"/>
              </a:defRPr>
            </a:lvl1pPr>
          </a:lstStyle>
          <a:p>
            <a:fld id="{8FF8CC5D-A65D-5946-99B5-645367A967AD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6234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2800" kern="1200">
          <a:solidFill>
            <a:srgbClr val="7F7F7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tif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830355" y="2775338"/>
            <a:ext cx="7499634" cy="1307324"/>
          </a:xfrm>
          <a:prstGeom prst="rect">
            <a:avLst/>
          </a:prstGeom>
          <a:solidFill>
            <a:srgbClr val="33ACB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rgbClr val="FFFFFF"/>
                </a:solidFill>
                <a:latin typeface="+mj-lt"/>
                <a:ea typeface="+mj-ea"/>
                <a:cs typeface="Arial"/>
              </a:rPr>
              <a:t>ブロックチェーン</a:t>
            </a:r>
            <a:endParaRPr lang="en-US" altLang="ja-JP" sz="2800" dirty="0">
              <a:solidFill>
                <a:srgbClr val="FFFFFF"/>
              </a:solidFill>
              <a:effectLst/>
              <a:latin typeface="+mj-lt"/>
              <a:ea typeface="+mj-ea"/>
              <a:cs typeface="Arial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830354" y="2775338"/>
            <a:ext cx="83270" cy="13073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n-US" altLang="ja-JP" sz="2400" dirty="0">
              <a:solidFill>
                <a:srgbClr val="FFFFFF"/>
              </a:solidFill>
              <a:effectLst/>
              <a:latin typeface="Arial"/>
              <a:ea typeface="HGP創英角ｺﾞｼｯｸUB" pitchFamily="50" charset="-128"/>
              <a:cs typeface="Arial"/>
            </a:endParaRPr>
          </a:p>
        </p:txBody>
      </p:sp>
      <p:pic>
        <p:nvPicPr>
          <p:cNvPr id="8" name="図 7" descr="単独LOGO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9918" y="960284"/>
            <a:ext cx="488658" cy="53564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804" y="948576"/>
            <a:ext cx="1199293" cy="547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3793523" y="5715176"/>
            <a:ext cx="4536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dirty="0">
                <a:latin typeface="Century Gothic" panose="020B0502020202020204" pitchFamily="34" charset="0"/>
                <a:ea typeface="HG丸ｺﾞｼｯｸM-PRO" panose="020F0600000000000000" pitchFamily="50" charset="-128"/>
              </a:rPr>
              <a:t>株式会社アプライド・マーケティング</a:t>
            </a:r>
            <a:endParaRPr kumimoji="1" lang="en-US" altLang="ja-JP" sz="1200" dirty="0">
              <a:latin typeface="Century Gothic" panose="020B0502020202020204" pitchFamily="34" charset="0"/>
              <a:ea typeface="HG丸ｺﾞｼｯｸM-PRO" panose="020F0600000000000000" pitchFamily="50" charset="-128"/>
            </a:endParaRPr>
          </a:p>
          <a:p>
            <a:pPr algn="r"/>
            <a:r>
              <a:rPr lang="ja-JP" altLang="en-US" sz="1200" dirty="0">
                <a:latin typeface="Century Gothic" panose="020B0502020202020204" pitchFamily="34" charset="0"/>
                <a:ea typeface="HG丸ｺﾞｼｯｸM-PRO" panose="020F0600000000000000" pitchFamily="50" charset="-128"/>
              </a:rPr>
              <a:t>大越 章司</a:t>
            </a:r>
            <a:endParaRPr lang="en-US" altLang="ja-JP" sz="1200" dirty="0">
              <a:latin typeface="Century Gothic" panose="020B0502020202020204" pitchFamily="34" charset="0"/>
              <a:ea typeface="HG丸ｺﾞｼｯｸM-PRO" panose="020F0600000000000000" pitchFamily="50" charset="-128"/>
            </a:endParaRPr>
          </a:p>
          <a:p>
            <a:pPr algn="r"/>
            <a:r>
              <a:rPr lang="en-US" altLang="ja-JP" sz="1200" dirty="0">
                <a:latin typeface="Century Gothic" panose="020B0502020202020204" pitchFamily="34" charset="0"/>
                <a:ea typeface="HG丸ｺﾞｼｯｸM-PRO" panose="020F0600000000000000" pitchFamily="50" charset="-128"/>
              </a:rPr>
              <a:t>shoji@appliedmarketing.co.jp</a:t>
            </a:r>
          </a:p>
        </p:txBody>
      </p:sp>
    </p:spTree>
    <p:extLst>
      <p:ext uri="{BB962C8B-B14F-4D97-AF65-F5344CB8AC3E}">
        <p14:creationId xmlns:p14="http://schemas.microsoft.com/office/powerpoint/2010/main" val="160387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ブロックチェーン </a:t>
            </a:r>
            <a:r>
              <a:rPr lang="en-US" altLang="ja-JP" dirty="0"/>
              <a:t>(</a:t>
            </a:r>
            <a:r>
              <a:rPr lang="en-US" altLang="ja-JP" dirty="0" err="1"/>
              <a:t>blockchain</a:t>
            </a:r>
            <a:r>
              <a:rPr lang="en-US" altLang="ja-JP" dirty="0"/>
              <a:t>) </a:t>
            </a:r>
            <a:r>
              <a:rPr lang="ja-JP" altLang="en-US" dirty="0"/>
              <a:t>とは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457199" y="940399"/>
            <a:ext cx="8229598" cy="948560"/>
          </a:xfrm>
          <a:prstGeom prst="roundRect">
            <a:avLst>
              <a:gd name="adj" fmla="val 7300"/>
            </a:avLst>
          </a:prstGeom>
          <a:solidFill>
            <a:srgbClr val="33ACB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仮想通貨「ビットコイン」の基本になっている分散型台帳</a:t>
            </a:r>
            <a:endParaRPr lang="en-US" altLang="ja-JP" dirty="0" smtClean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  <a:p>
            <a:pPr algn="ctr"/>
            <a:r>
              <a:rPr lang="ja-JP" altLang="en-US" dirty="0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サトシ・ナカモトによって開発された</a:t>
            </a:r>
            <a:endParaRPr lang="ja-JP" altLang="en-US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457199" y="1995167"/>
            <a:ext cx="8229598" cy="948560"/>
          </a:xfrm>
          <a:prstGeom prst="roundRect">
            <a:avLst>
              <a:gd name="adj" fmla="val 7300"/>
            </a:avLst>
          </a:prstGeom>
          <a:solidFill>
            <a:srgbClr val="33ACB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暗号技術と</a:t>
            </a:r>
            <a:r>
              <a:rPr lang="en-US" altLang="ja-JP" dirty="0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P2P</a:t>
            </a:r>
            <a:r>
              <a:rPr lang="ja-JP" altLang="en-US" dirty="0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を組み合わせ、政府や第三者機関に頼らない</a:t>
            </a:r>
            <a:endParaRPr lang="en-US" altLang="ja-JP" dirty="0" smtClean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  <a:p>
            <a:pPr algn="ctr"/>
            <a:r>
              <a:rPr lang="ja-JP" altLang="en-US" dirty="0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オープンで安全な取引を低コストで実現できる</a:t>
            </a:r>
            <a:endParaRPr lang="ja-JP" altLang="en-US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457199" y="3049935"/>
            <a:ext cx="8229599" cy="948560"/>
          </a:xfrm>
          <a:prstGeom prst="roundRect">
            <a:avLst>
              <a:gd name="adj" fmla="val 7300"/>
            </a:avLst>
          </a:prstGeom>
          <a:solidFill>
            <a:srgbClr val="33ACB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ブロックチェーンの仕組みはビットコインで既に</a:t>
            </a:r>
            <a:r>
              <a:rPr lang="en-US" altLang="ja-JP" dirty="0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7</a:t>
            </a:r>
            <a:r>
              <a:rPr lang="ja-JP" altLang="en-US" dirty="0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年間の運用実績があり、</a:t>
            </a:r>
            <a:endParaRPr lang="en-US" altLang="ja-JP" dirty="0" smtClean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  <a:p>
            <a:pPr algn="ctr"/>
            <a:r>
              <a:rPr lang="ja-JP" altLang="en-US" dirty="0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信頼性は実証されている</a:t>
            </a:r>
            <a:endParaRPr lang="ja-JP" altLang="en-US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457198" y="5159471"/>
            <a:ext cx="8229599" cy="948560"/>
          </a:xfrm>
          <a:prstGeom prst="roundRect">
            <a:avLst>
              <a:gd name="adj" fmla="val 7300"/>
            </a:avLst>
          </a:prstGeom>
          <a:solidFill>
            <a:srgbClr val="FF666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現在、</a:t>
            </a:r>
            <a:r>
              <a:rPr lang="en-US" altLang="ja-JP" dirty="0" err="1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FinTech</a:t>
            </a:r>
            <a:r>
              <a:rPr lang="ja-JP" altLang="en-US" dirty="0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分野での活用が模索されているが、将来は様々な仕組みを代替していく</a:t>
            </a:r>
            <a:r>
              <a:rPr lang="en-US" altLang="ja-JP" dirty="0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(</a:t>
            </a:r>
            <a:r>
              <a:rPr lang="ja-JP" altLang="en-US" dirty="0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「中抜き」</a:t>
            </a:r>
            <a:r>
              <a:rPr lang="en-US" altLang="ja-JP" dirty="0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)</a:t>
            </a:r>
            <a:r>
              <a:rPr lang="ja-JP" altLang="en-US" dirty="0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ことができると考えられている</a:t>
            </a:r>
            <a:endParaRPr lang="ja-JP" altLang="en-US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457198" y="4104703"/>
            <a:ext cx="2633472" cy="948560"/>
          </a:xfrm>
          <a:prstGeom prst="roundRect">
            <a:avLst>
              <a:gd name="adj" fmla="val 7300"/>
            </a:avLst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rgbClr val="FFFFFF"/>
                </a:solidFill>
                <a:cs typeface="ＭＳ Ｐゴシック"/>
              </a:rPr>
              <a:t>透明で、改ざんできず、ダウンしない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3255262" y="4104703"/>
            <a:ext cx="2633472" cy="948560"/>
          </a:xfrm>
          <a:prstGeom prst="roundRect">
            <a:avLst>
              <a:gd name="adj" fmla="val 7300"/>
            </a:avLst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第三者機関に頼らずに信用取引ができる</a:t>
            </a:r>
            <a:endParaRPr lang="ja-JP" altLang="en-US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6053326" y="4104703"/>
            <a:ext cx="2633472" cy="948560"/>
          </a:xfrm>
          <a:prstGeom prst="roundRect">
            <a:avLst>
              <a:gd name="adj" fmla="val 7300"/>
            </a:avLst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取引コストが限りなくゼロに近い</a:t>
            </a:r>
            <a:endParaRPr lang="ja-JP" altLang="en-US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62108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注目を集めるブロックチェーン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457200" y="1072749"/>
            <a:ext cx="2633472" cy="1757082"/>
          </a:xfrm>
          <a:prstGeom prst="roundRect">
            <a:avLst>
              <a:gd name="adj" fmla="val 7300"/>
            </a:avLst>
          </a:prstGeom>
          <a:solidFill>
            <a:srgbClr val="33ACB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英国政府が「分散台帳（</a:t>
            </a:r>
            <a:r>
              <a:rPr lang="en-US" altLang="ja-JP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=</a:t>
            </a:r>
            <a:r>
              <a:rPr lang="ja-JP" altLang="en-US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ブロックチェーン技術）を積極活用すべし」との調査報告書を公開</a:t>
            </a:r>
            <a:endParaRPr lang="ja-JP" altLang="en-US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255264" y="1072749"/>
            <a:ext cx="2633472" cy="1757082"/>
          </a:xfrm>
          <a:prstGeom prst="roundRect">
            <a:avLst>
              <a:gd name="adj" fmla="val 7300"/>
            </a:avLst>
          </a:prstGeom>
          <a:solidFill>
            <a:srgbClr val="33ACB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JPX</a:t>
            </a:r>
            <a:r>
              <a:rPr lang="ja-JP" altLang="en-US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、みずほがブロックチェーン技術の実証実験を開始」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6053328" y="1072749"/>
            <a:ext cx="2633472" cy="1757082"/>
          </a:xfrm>
          <a:prstGeom prst="roundRect">
            <a:avLst>
              <a:gd name="adj" fmla="val 7300"/>
            </a:avLst>
          </a:prstGeom>
          <a:solidFill>
            <a:srgbClr val="33ACB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The Linux Foundation </a:t>
            </a:r>
            <a:r>
              <a:rPr lang="ja-JP" altLang="en-US" dirty="0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が </a:t>
            </a:r>
            <a:r>
              <a:rPr lang="en-US" altLang="ja-JP" dirty="0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OSS</a:t>
            </a:r>
            <a:r>
              <a:rPr lang="ja-JP" altLang="en-US" dirty="0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 の</a:t>
            </a:r>
            <a:r>
              <a:rPr lang="ja-JP" altLang="en-US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「</a:t>
            </a:r>
            <a:r>
              <a:rPr lang="en-US" altLang="ja-JP" dirty="0" err="1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Hyperledger</a:t>
            </a:r>
            <a:r>
              <a:rPr lang="en-US" altLang="ja-JP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 Project</a:t>
            </a:r>
            <a:r>
              <a:rPr lang="ja-JP" altLang="en-US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」を発表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457200" y="2982231"/>
            <a:ext cx="2633472" cy="1757082"/>
          </a:xfrm>
          <a:prstGeom prst="roundRect">
            <a:avLst>
              <a:gd name="adj" fmla="val 7300"/>
            </a:avLst>
          </a:prstGeom>
          <a:solidFill>
            <a:srgbClr val="33ACB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経済</a:t>
            </a:r>
            <a:r>
              <a:rPr lang="ja-JP" altLang="en-US" dirty="0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産業省が「</a:t>
            </a:r>
            <a:r>
              <a:rPr lang="ja-JP" altLang="en-US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ブロックチェーン</a:t>
            </a:r>
            <a:r>
              <a:rPr lang="ja-JP" altLang="en-US" dirty="0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」を </a:t>
            </a:r>
            <a:r>
              <a:rPr lang="en-US" altLang="ja-JP" dirty="0" err="1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IoT</a:t>
            </a:r>
            <a:r>
              <a:rPr lang="ja-JP" altLang="en-US" dirty="0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 分野</a:t>
            </a:r>
            <a:r>
              <a:rPr lang="ja-JP" altLang="en-US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などに広げるための調査研究</a:t>
            </a:r>
            <a:r>
              <a:rPr lang="ja-JP" altLang="en-US" dirty="0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を開始</a:t>
            </a:r>
            <a:endParaRPr lang="ja-JP" altLang="en-US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3255264" y="2982231"/>
            <a:ext cx="2633472" cy="1757082"/>
          </a:xfrm>
          <a:prstGeom prst="roundRect">
            <a:avLst>
              <a:gd name="adj" fmla="val 7300"/>
            </a:avLst>
          </a:prstGeom>
          <a:solidFill>
            <a:srgbClr val="33ACB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RedHat</a:t>
            </a:r>
            <a:r>
              <a:rPr lang="ja-JP" altLang="en-US" dirty="0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 が </a:t>
            </a:r>
            <a:r>
              <a:rPr lang="en-US" altLang="ja-JP" dirty="0" err="1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BlockApps</a:t>
            </a:r>
            <a:r>
              <a:rPr lang="ja-JP" altLang="en-US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と提携、</a:t>
            </a:r>
            <a:r>
              <a:rPr lang="en-US" altLang="ja-JP" dirty="0" err="1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OpenShift</a:t>
            </a:r>
            <a:r>
              <a:rPr lang="ja-JP" altLang="en-US" dirty="0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 で</a:t>
            </a:r>
            <a:r>
              <a:rPr lang="ja-JP" altLang="en-US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ブロックチェーンアプリ開発環境の提供を開始</a:t>
            </a:r>
          </a:p>
        </p:txBody>
      </p:sp>
      <p:sp>
        <p:nvSpPr>
          <p:cNvPr id="13" name="角丸四角形 12"/>
          <p:cNvSpPr/>
          <p:nvPr/>
        </p:nvSpPr>
        <p:spPr>
          <a:xfrm>
            <a:off x="6053328" y="2982231"/>
            <a:ext cx="2633472" cy="1757082"/>
          </a:xfrm>
          <a:prstGeom prst="roundRect">
            <a:avLst>
              <a:gd name="adj" fmla="val 7300"/>
            </a:avLst>
          </a:prstGeom>
          <a:solidFill>
            <a:srgbClr val="33ACB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三菱東京 </a:t>
            </a:r>
            <a:r>
              <a:rPr lang="en-US" altLang="ja-JP" dirty="0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UFJ</a:t>
            </a:r>
            <a:r>
              <a:rPr lang="ja-JP" altLang="en-US" dirty="0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 は</a:t>
            </a:r>
            <a:r>
              <a:rPr lang="en-US" altLang="ja-JP" dirty="0" err="1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Hyperledger</a:t>
            </a:r>
            <a:r>
              <a:rPr lang="ja-JP" altLang="en-US" dirty="0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 に</a:t>
            </a:r>
            <a:r>
              <a:rPr lang="ja-JP" altLang="en-US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参加せず、独自の仮想通貨を開発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457200" y="4891713"/>
            <a:ext cx="8229600" cy="1376743"/>
          </a:xfrm>
          <a:prstGeom prst="roundRect">
            <a:avLst>
              <a:gd name="adj" fmla="val 7300"/>
            </a:avLst>
          </a:prstGeom>
          <a:solidFill>
            <a:srgbClr val="FF666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400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経産省</a:t>
            </a:r>
            <a:r>
              <a:rPr lang="en-US" altLang="ja-JP" sz="2400" dirty="0" err="1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FinTech</a:t>
            </a:r>
            <a:r>
              <a:rPr lang="ja-JP" altLang="en-US" sz="2400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研究会 </a:t>
            </a:r>
            <a:r>
              <a:rPr lang="en-US" altLang="ja-JP" sz="2400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(2015.10.16)</a:t>
            </a:r>
          </a:p>
          <a:p>
            <a:r>
              <a:rPr lang="ja-JP" altLang="en-US" sz="2400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「ブロックチェーンのインパクトは絶大であり、インターネットの登場、</a:t>
            </a:r>
            <a:r>
              <a:rPr lang="en-US" altLang="ja-JP" sz="2400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Google</a:t>
            </a:r>
            <a:r>
              <a:rPr lang="ja-JP" altLang="en-US" sz="2400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の登場と同等の重要性を持つ」</a:t>
            </a:r>
          </a:p>
        </p:txBody>
      </p:sp>
    </p:spTree>
    <p:extLst>
      <p:ext uri="{BB962C8B-B14F-4D97-AF65-F5344CB8AC3E}">
        <p14:creationId xmlns:p14="http://schemas.microsoft.com/office/powerpoint/2010/main" val="21271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ビットコインへの誤解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601578" y="1036652"/>
            <a:ext cx="3886201" cy="948560"/>
          </a:xfrm>
          <a:prstGeom prst="roundRect">
            <a:avLst>
              <a:gd name="adj" fmla="val 7300"/>
            </a:avLst>
          </a:prstGeom>
          <a:solidFill>
            <a:srgbClr val="33ACB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Mt.Gox</a:t>
            </a:r>
            <a:r>
              <a:rPr lang="ja-JP" altLang="en-US" dirty="0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 へのハッキングで</a:t>
            </a:r>
            <a:endParaRPr lang="en-US" altLang="ja-JP" dirty="0" smtClean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  <a:p>
            <a:pPr algn="ctr"/>
            <a:r>
              <a:rPr lang="ja-JP" altLang="en-US" dirty="0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ビットコインが消失した</a:t>
            </a:r>
            <a:endParaRPr lang="ja-JP" altLang="en-US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601578" y="2091420"/>
            <a:ext cx="3886201" cy="948560"/>
          </a:xfrm>
          <a:prstGeom prst="roundRect">
            <a:avLst>
              <a:gd name="adj" fmla="val 7300"/>
            </a:avLst>
          </a:prstGeom>
          <a:solidFill>
            <a:srgbClr val="33ACB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ビットコインは円天と同じく</a:t>
            </a:r>
            <a:endParaRPr lang="en-US" altLang="ja-JP" dirty="0" smtClean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  <a:p>
            <a:pPr algn="ctr"/>
            <a:r>
              <a:rPr lang="ja-JP" altLang="en-US" dirty="0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詐欺である</a:t>
            </a:r>
            <a:endParaRPr lang="ja-JP" altLang="en-US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601578" y="3146188"/>
            <a:ext cx="3886201" cy="948560"/>
          </a:xfrm>
          <a:prstGeom prst="roundRect">
            <a:avLst>
              <a:gd name="adj" fmla="val 7300"/>
            </a:avLst>
          </a:prstGeom>
          <a:solidFill>
            <a:srgbClr val="33ACB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国家の裏付けが無い通貨など</a:t>
            </a:r>
            <a:endParaRPr lang="en-US" altLang="ja-JP" dirty="0" smtClean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  <a:p>
            <a:pPr algn="ctr"/>
            <a:r>
              <a:rPr lang="ja-JP" altLang="en-US" dirty="0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信頼できない</a:t>
            </a:r>
            <a:endParaRPr lang="ja-JP" altLang="en-US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601577" y="4200956"/>
            <a:ext cx="3886201" cy="948560"/>
          </a:xfrm>
          <a:prstGeom prst="roundRect">
            <a:avLst>
              <a:gd name="adj" fmla="val 7300"/>
            </a:avLst>
          </a:prstGeom>
          <a:solidFill>
            <a:srgbClr val="33ACB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マネーロンダリングなど、</a:t>
            </a:r>
            <a:endParaRPr lang="en-US" altLang="ja-JP" dirty="0" smtClean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  <a:p>
            <a:pPr algn="ctr"/>
            <a:r>
              <a:rPr lang="ja-JP" altLang="en-US" dirty="0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犯罪に利用されている</a:t>
            </a:r>
            <a:endParaRPr lang="ja-JP" altLang="en-US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601578" y="5255724"/>
            <a:ext cx="7912770" cy="948560"/>
          </a:xfrm>
          <a:prstGeom prst="roundRect">
            <a:avLst>
              <a:gd name="adj" fmla="val 7300"/>
            </a:avLst>
          </a:prstGeom>
          <a:solidFill>
            <a:srgbClr val="FF666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発展途上ではあるが、基本的な仕組みに問題は無い</a:t>
            </a:r>
            <a:endParaRPr lang="en-US" altLang="ja-JP" dirty="0" smtClean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  <a:p>
            <a:pPr algn="ctr"/>
            <a:r>
              <a:rPr lang="ja-JP" altLang="en-US" dirty="0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修正を加えながら、今後さらに存在感を増していくとみられている</a:t>
            </a:r>
            <a:endParaRPr lang="ja-JP" altLang="en-US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4628147" y="1036652"/>
            <a:ext cx="3886201" cy="948560"/>
          </a:xfrm>
          <a:prstGeom prst="roundRect">
            <a:avLst>
              <a:gd name="adj" fmla="val 7300"/>
            </a:avLst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ビットコインでは無く取引所の問題</a:t>
            </a:r>
            <a:endParaRPr lang="en-US" altLang="ja-JP" dirty="0" smtClean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  <a:p>
            <a:pPr algn="ctr"/>
            <a:r>
              <a:rPr lang="en-US" altLang="ja-JP" dirty="0" err="1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Mt.Gox</a:t>
            </a:r>
            <a:r>
              <a:rPr lang="ja-JP" altLang="en-US" dirty="0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 の社長を業務上横領で起訴</a:t>
            </a:r>
            <a:endParaRPr lang="en-US" altLang="ja-JP" dirty="0" smtClean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4628147" y="2091420"/>
            <a:ext cx="3886201" cy="948560"/>
          </a:xfrm>
          <a:prstGeom prst="roundRect">
            <a:avLst>
              <a:gd name="adj" fmla="val 7300"/>
            </a:avLst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ビットコインの取引記録は透明で、改ざんも事実上不可能</a:t>
            </a:r>
            <a:endParaRPr lang="ja-JP" altLang="en-US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4628147" y="3146188"/>
            <a:ext cx="3886201" cy="948560"/>
          </a:xfrm>
          <a:prstGeom prst="roundRect">
            <a:avLst>
              <a:gd name="adj" fmla="val 7300"/>
            </a:avLst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裏付け無しに信用取引が可能になったことが真の革新性</a:t>
            </a:r>
            <a:endParaRPr lang="ja-JP" altLang="en-US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4628146" y="4200956"/>
            <a:ext cx="3886201" cy="948560"/>
          </a:xfrm>
          <a:prstGeom prst="roundRect">
            <a:avLst>
              <a:gd name="adj" fmla="val 7300"/>
            </a:avLst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諸説あるが、犯罪に利用されないための取り組みは必要</a:t>
            </a:r>
            <a:endParaRPr lang="ja-JP" altLang="en-US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89967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金融庁がビットコインを「通貨」と認定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702" y="884238"/>
            <a:ext cx="7373711" cy="5305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68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角丸四角形 68"/>
          <p:cNvSpPr/>
          <p:nvPr/>
        </p:nvSpPr>
        <p:spPr>
          <a:xfrm>
            <a:off x="5846217" y="3901053"/>
            <a:ext cx="2702766" cy="1924962"/>
          </a:xfrm>
          <a:prstGeom prst="roundRect">
            <a:avLst>
              <a:gd name="adj" fmla="val 9167"/>
            </a:avLst>
          </a:prstGeom>
          <a:solidFill>
            <a:srgbClr val="FF666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ctr"/>
            <a:r>
              <a:rPr kumimoji="1" lang="ja-JP" altLang="en-US" sz="2800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高コスト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銀行取引 </a:t>
            </a:r>
            <a:r>
              <a:rPr kumimoji="1" lang="en-US" altLang="ja-JP" dirty="0"/>
              <a:t>(</a:t>
            </a:r>
            <a:r>
              <a:rPr kumimoji="1" lang="ja-JP" altLang="en-US" dirty="0"/>
              <a:t>台帳を集中管理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1624999" y="5403233"/>
            <a:ext cx="305173" cy="452673"/>
            <a:chOff x="3883937" y="1385180"/>
            <a:chExt cx="543208" cy="805759"/>
          </a:xfrm>
        </p:grpSpPr>
        <p:sp>
          <p:nvSpPr>
            <p:cNvPr id="11" name="弦 10"/>
            <p:cNvSpPr/>
            <p:nvPr/>
          </p:nvSpPr>
          <p:spPr>
            <a:xfrm rot="6799721">
              <a:off x="3883937" y="1647731"/>
              <a:ext cx="543208" cy="543208"/>
            </a:xfrm>
            <a:prstGeom prst="chord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endParaRPr>
            </a:p>
          </p:txBody>
        </p:sp>
        <p:sp>
          <p:nvSpPr>
            <p:cNvPr id="12" name="スマイル 11"/>
            <p:cNvSpPr/>
            <p:nvPr/>
          </p:nvSpPr>
          <p:spPr>
            <a:xfrm>
              <a:off x="3981589" y="1385180"/>
              <a:ext cx="366010" cy="366010"/>
            </a:xfrm>
            <a:prstGeom prst="smileyFac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28" name="グループ化 127"/>
          <p:cNvGrpSpPr/>
          <p:nvPr/>
        </p:nvGrpSpPr>
        <p:grpSpPr>
          <a:xfrm>
            <a:off x="4046468" y="5409284"/>
            <a:ext cx="305173" cy="452673"/>
            <a:chOff x="3883937" y="1385180"/>
            <a:chExt cx="543208" cy="805759"/>
          </a:xfrm>
        </p:grpSpPr>
        <p:sp>
          <p:nvSpPr>
            <p:cNvPr id="135" name="弦 134"/>
            <p:cNvSpPr/>
            <p:nvPr/>
          </p:nvSpPr>
          <p:spPr>
            <a:xfrm rot="6799721">
              <a:off x="3883937" y="1647731"/>
              <a:ext cx="543208" cy="543208"/>
            </a:xfrm>
            <a:prstGeom prst="chord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endParaRPr>
            </a:p>
          </p:txBody>
        </p:sp>
        <p:sp>
          <p:nvSpPr>
            <p:cNvPr id="136" name="スマイル 135"/>
            <p:cNvSpPr/>
            <p:nvPr/>
          </p:nvSpPr>
          <p:spPr>
            <a:xfrm>
              <a:off x="3981589" y="1385180"/>
              <a:ext cx="366010" cy="366010"/>
            </a:xfrm>
            <a:prstGeom prst="smileyFac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>
                <a:solidFill>
                  <a:srgbClr val="FFFFFF"/>
                </a:solidFill>
                <a:latin typeface="ＭＳ Ｐゴシック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6" name="グループ化 195"/>
          <p:cNvGrpSpPr/>
          <p:nvPr/>
        </p:nvGrpSpPr>
        <p:grpSpPr>
          <a:xfrm>
            <a:off x="2463662" y="2737512"/>
            <a:ext cx="1002890" cy="1410929"/>
            <a:chOff x="2276168" y="1504336"/>
            <a:chExt cx="1002890" cy="1410929"/>
          </a:xfrm>
        </p:grpSpPr>
        <p:sp>
          <p:nvSpPr>
            <p:cNvPr id="186" name="直方体 185"/>
            <p:cNvSpPr/>
            <p:nvPr/>
          </p:nvSpPr>
          <p:spPr>
            <a:xfrm>
              <a:off x="2276168" y="1504336"/>
              <a:ext cx="1002890" cy="1410929"/>
            </a:xfrm>
            <a:prstGeom prst="cube">
              <a:avLst/>
            </a:prstGeom>
            <a:solidFill>
              <a:srgbClr val="33ACBD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 anchorCtr="0"/>
            <a:lstStyle/>
            <a:p>
              <a:pPr algn="ctr"/>
              <a:r>
                <a:rPr kumimoji="1" lang="ja-JP" altLang="en-US" dirty="0">
                  <a:solidFill>
                    <a:srgbClr val="FFFFFF"/>
                  </a:solidFill>
                  <a:latin typeface="+mj-lt"/>
                  <a:ea typeface="+mj-ea"/>
                  <a:cs typeface="ＭＳ Ｐゴシック"/>
                </a:rPr>
                <a:t>銀行</a:t>
              </a:r>
            </a:p>
          </p:txBody>
        </p:sp>
        <p:sp>
          <p:nvSpPr>
            <p:cNvPr id="187" name="正方形/長方形 186"/>
            <p:cNvSpPr/>
            <p:nvPr/>
          </p:nvSpPr>
          <p:spPr>
            <a:xfrm>
              <a:off x="2325329" y="1828800"/>
              <a:ext cx="181897" cy="21631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2800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endParaRPr>
            </a:p>
          </p:txBody>
        </p:sp>
        <p:sp>
          <p:nvSpPr>
            <p:cNvPr id="188" name="正方形/長方形 187"/>
            <p:cNvSpPr/>
            <p:nvPr/>
          </p:nvSpPr>
          <p:spPr>
            <a:xfrm>
              <a:off x="2556387" y="1828800"/>
              <a:ext cx="181897" cy="21631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2800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endParaRPr>
            </a:p>
          </p:txBody>
        </p:sp>
        <p:sp>
          <p:nvSpPr>
            <p:cNvPr id="189" name="正方形/長方形 188"/>
            <p:cNvSpPr/>
            <p:nvPr/>
          </p:nvSpPr>
          <p:spPr>
            <a:xfrm>
              <a:off x="2787445" y="1828800"/>
              <a:ext cx="181897" cy="21631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2800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endParaRPr>
            </a:p>
          </p:txBody>
        </p:sp>
        <p:sp>
          <p:nvSpPr>
            <p:cNvPr id="190" name="正方形/長方形 189"/>
            <p:cNvSpPr/>
            <p:nvPr/>
          </p:nvSpPr>
          <p:spPr>
            <a:xfrm>
              <a:off x="2325329" y="2089355"/>
              <a:ext cx="181897" cy="21631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2800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endParaRPr>
            </a:p>
          </p:txBody>
        </p:sp>
        <p:sp>
          <p:nvSpPr>
            <p:cNvPr id="191" name="正方形/長方形 190"/>
            <p:cNvSpPr/>
            <p:nvPr/>
          </p:nvSpPr>
          <p:spPr>
            <a:xfrm>
              <a:off x="2556387" y="2089355"/>
              <a:ext cx="181897" cy="21631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2800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endParaRPr>
            </a:p>
          </p:txBody>
        </p:sp>
        <p:sp>
          <p:nvSpPr>
            <p:cNvPr id="192" name="正方形/長方形 191"/>
            <p:cNvSpPr/>
            <p:nvPr/>
          </p:nvSpPr>
          <p:spPr>
            <a:xfrm>
              <a:off x="2787445" y="2089355"/>
              <a:ext cx="181897" cy="21631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2800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endParaRPr>
            </a:p>
          </p:txBody>
        </p:sp>
        <p:sp>
          <p:nvSpPr>
            <p:cNvPr id="193" name="正方形/長方形 192"/>
            <p:cNvSpPr/>
            <p:nvPr/>
          </p:nvSpPr>
          <p:spPr>
            <a:xfrm>
              <a:off x="2325329" y="2349910"/>
              <a:ext cx="181897" cy="21631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2800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endParaRPr>
            </a:p>
          </p:txBody>
        </p:sp>
        <p:sp>
          <p:nvSpPr>
            <p:cNvPr id="194" name="正方形/長方形 193"/>
            <p:cNvSpPr/>
            <p:nvPr/>
          </p:nvSpPr>
          <p:spPr>
            <a:xfrm>
              <a:off x="2556387" y="2349910"/>
              <a:ext cx="181897" cy="21631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2800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endParaRPr>
            </a:p>
          </p:txBody>
        </p:sp>
        <p:sp>
          <p:nvSpPr>
            <p:cNvPr id="195" name="正方形/長方形 194"/>
            <p:cNvSpPr/>
            <p:nvPr/>
          </p:nvSpPr>
          <p:spPr>
            <a:xfrm>
              <a:off x="2787445" y="2349910"/>
              <a:ext cx="181897" cy="21631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2800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endParaRPr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3913920" y="2387852"/>
            <a:ext cx="613287" cy="268543"/>
            <a:chOff x="3913920" y="2387852"/>
            <a:chExt cx="613287" cy="268543"/>
          </a:xfrm>
        </p:grpSpPr>
        <p:sp>
          <p:nvSpPr>
            <p:cNvPr id="202" name="楕円 201"/>
            <p:cNvSpPr/>
            <p:nvPr/>
          </p:nvSpPr>
          <p:spPr>
            <a:xfrm>
              <a:off x="4242072" y="2537792"/>
              <a:ext cx="285135" cy="103239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2800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endParaRPr>
            </a:p>
          </p:txBody>
        </p:sp>
        <p:sp>
          <p:nvSpPr>
            <p:cNvPr id="199" name="楕円 198"/>
            <p:cNvSpPr/>
            <p:nvPr/>
          </p:nvSpPr>
          <p:spPr>
            <a:xfrm>
              <a:off x="4066320" y="2553156"/>
              <a:ext cx="285135" cy="103239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2800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endParaRPr>
            </a:p>
          </p:txBody>
        </p:sp>
        <p:sp>
          <p:nvSpPr>
            <p:cNvPr id="198" name="楕円 197"/>
            <p:cNvSpPr/>
            <p:nvPr/>
          </p:nvSpPr>
          <p:spPr>
            <a:xfrm>
              <a:off x="3913920" y="2501537"/>
              <a:ext cx="285135" cy="103239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2800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endParaRPr>
            </a:p>
          </p:txBody>
        </p:sp>
        <p:sp>
          <p:nvSpPr>
            <p:cNvPr id="200" name="楕円 199"/>
            <p:cNvSpPr/>
            <p:nvPr/>
          </p:nvSpPr>
          <p:spPr>
            <a:xfrm>
              <a:off x="4132688" y="2475727"/>
              <a:ext cx="285135" cy="103239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2800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endParaRPr>
            </a:p>
          </p:txBody>
        </p:sp>
        <p:sp>
          <p:nvSpPr>
            <p:cNvPr id="201" name="楕円 200"/>
            <p:cNvSpPr/>
            <p:nvPr/>
          </p:nvSpPr>
          <p:spPr>
            <a:xfrm>
              <a:off x="4023304" y="2429639"/>
              <a:ext cx="285135" cy="103239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2800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endParaRPr>
            </a:p>
          </p:txBody>
        </p:sp>
        <p:sp>
          <p:nvSpPr>
            <p:cNvPr id="203" name="楕円 202"/>
            <p:cNvSpPr/>
            <p:nvPr/>
          </p:nvSpPr>
          <p:spPr>
            <a:xfrm>
              <a:off x="4183079" y="2387852"/>
              <a:ext cx="285135" cy="103239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2800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endParaRPr>
            </a:p>
          </p:txBody>
        </p:sp>
      </p:grpSp>
      <p:grpSp>
        <p:nvGrpSpPr>
          <p:cNvPr id="206" name="グループ化 205"/>
          <p:cNvGrpSpPr/>
          <p:nvPr/>
        </p:nvGrpSpPr>
        <p:grpSpPr>
          <a:xfrm>
            <a:off x="1517118" y="3214376"/>
            <a:ext cx="502089" cy="648930"/>
            <a:chOff x="6255585" y="1961536"/>
            <a:chExt cx="502089" cy="648930"/>
          </a:xfrm>
        </p:grpSpPr>
        <p:sp>
          <p:nvSpPr>
            <p:cNvPr id="204" name="フローチャート: 処理 203"/>
            <p:cNvSpPr/>
            <p:nvPr/>
          </p:nvSpPr>
          <p:spPr>
            <a:xfrm>
              <a:off x="6255585" y="1961536"/>
              <a:ext cx="502089" cy="648930"/>
            </a:xfrm>
            <a:prstGeom prst="flowChartProcess">
              <a:avLst/>
            </a:prstGeom>
            <a:solidFill>
              <a:schemeClr val="bg1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2800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endParaRPr>
            </a:p>
          </p:txBody>
        </p:sp>
        <p:sp>
          <p:nvSpPr>
            <p:cNvPr id="205" name="フローチャート: 処理 204"/>
            <p:cNvSpPr/>
            <p:nvPr/>
          </p:nvSpPr>
          <p:spPr>
            <a:xfrm>
              <a:off x="6319068" y="2045110"/>
              <a:ext cx="386532" cy="481780"/>
            </a:xfrm>
            <a:prstGeom prst="flowChartProcess">
              <a:avLst/>
            </a:prstGeom>
            <a:pattFill prst="ltHorz">
              <a:fgClr>
                <a:schemeClr val="tx1">
                  <a:lumMod val="50000"/>
                  <a:lumOff val="50000"/>
                </a:schemeClr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2800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endParaRPr>
            </a:p>
          </p:txBody>
        </p:sp>
      </p:grpSp>
      <p:grpSp>
        <p:nvGrpSpPr>
          <p:cNvPr id="207" name="グループ化 206"/>
          <p:cNvGrpSpPr/>
          <p:nvPr/>
        </p:nvGrpSpPr>
        <p:grpSpPr>
          <a:xfrm>
            <a:off x="3915734" y="3214376"/>
            <a:ext cx="502089" cy="648930"/>
            <a:chOff x="6255585" y="1961536"/>
            <a:chExt cx="502089" cy="648930"/>
          </a:xfrm>
        </p:grpSpPr>
        <p:sp>
          <p:nvSpPr>
            <p:cNvPr id="208" name="フローチャート: 処理 207"/>
            <p:cNvSpPr/>
            <p:nvPr/>
          </p:nvSpPr>
          <p:spPr>
            <a:xfrm>
              <a:off x="6255585" y="1961536"/>
              <a:ext cx="502089" cy="648930"/>
            </a:xfrm>
            <a:prstGeom prst="flowChartProcess">
              <a:avLst/>
            </a:prstGeom>
            <a:solidFill>
              <a:schemeClr val="bg1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2800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endParaRPr>
            </a:p>
          </p:txBody>
        </p:sp>
        <p:sp>
          <p:nvSpPr>
            <p:cNvPr id="209" name="フローチャート: 処理 208"/>
            <p:cNvSpPr/>
            <p:nvPr/>
          </p:nvSpPr>
          <p:spPr>
            <a:xfrm>
              <a:off x="6319068" y="2045110"/>
              <a:ext cx="386532" cy="481780"/>
            </a:xfrm>
            <a:prstGeom prst="flowChartProcess">
              <a:avLst/>
            </a:prstGeom>
            <a:pattFill prst="ltHorz">
              <a:fgClr>
                <a:schemeClr val="tx1">
                  <a:lumMod val="50000"/>
                  <a:lumOff val="50000"/>
                </a:schemeClr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2800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endParaRPr>
            </a:p>
          </p:txBody>
        </p:sp>
      </p:grpSp>
      <p:sp>
        <p:nvSpPr>
          <p:cNvPr id="210" name="フローチャート: 代替処理 209"/>
          <p:cNvSpPr/>
          <p:nvPr/>
        </p:nvSpPr>
        <p:spPr>
          <a:xfrm>
            <a:off x="919274" y="1302263"/>
            <a:ext cx="4111330" cy="3218630"/>
          </a:xfrm>
          <a:prstGeom prst="flowChartAlternateProcess">
            <a:avLst/>
          </a:prstGeom>
          <a:noFill/>
          <a:ln w="63500">
            <a:solidFill>
              <a:srgbClr val="FF6666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en-US" altLang="ja-JP" sz="4000" dirty="0">
                <a:solidFill>
                  <a:srgbClr val="FF6666"/>
                </a:solidFill>
                <a:latin typeface="+mj-lt"/>
                <a:ea typeface="+mj-ea"/>
                <a:cs typeface="ＭＳ Ｐゴシック"/>
              </a:rPr>
              <a:t>Security</a:t>
            </a:r>
            <a:endParaRPr kumimoji="1" lang="ja-JP" altLang="en-US" sz="4000" dirty="0">
              <a:solidFill>
                <a:srgbClr val="FF6666"/>
              </a:solidFill>
              <a:latin typeface="+mj-lt"/>
              <a:ea typeface="+mj-ea"/>
              <a:cs typeface="ＭＳ Ｐゴシック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444996" y="386836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台帳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849317" y="387362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台帳</a:t>
            </a:r>
          </a:p>
        </p:txBody>
      </p:sp>
      <p:cxnSp>
        <p:nvCxnSpPr>
          <p:cNvPr id="13" name="直線矢印コネクタ 12"/>
          <p:cNvCxnSpPr/>
          <p:nvPr/>
        </p:nvCxnSpPr>
        <p:spPr>
          <a:xfrm flipV="1">
            <a:off x="4199055" y="4587637"/>
            <a:ext cx="0" cy="6961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環状矢印 14"/>
          <p:cNvSpPr/>
          <p:nvPr/>
        </p:nvSpPr>
        <p:spPr>
          <a:xfrm flipH="1">
            <a:off x="1650572" y="2139346"/>
            <a:ext cx="2587307" cy="2047113"/>
          </a:xfrm>
          <a:prstGeom prst="circularArrow">
            <a:avLst>
              <a:gd name="adj1" fmla="val 2632"/>
              <a:gd name="adj2" fmla="val 1142319"/>
              <a:gd name="adj3" fmla="val 20427966"/>
              <a:gd name="adj4" fmla="val 10800000"/>
              <a:gd name="adj5" fmla="val 7276"/>
            </a:avLst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5846217" y="1289217"/>
            <a:ext cx="2702766" cy="530036"/>
          </a:xfrm>
          <a:prstGeom prst="roundRect">
            <a:avLst/>
          </a:prstGeom>
          <a:solidFill>
            <a:srgbClr val="33ACB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正確性</a:t>
            </a:r>
          </a:p>
        </p:txBody>
      </p:sp>
      <p:sp>
        <p:nvSpPr>
          <p:cNvPr id="63" name="角丸四角形 62"/>
          <p:cNvSpPr/>
          <p:nvPr/>
        </p:nvSpPr>
        <p:spPr>
          <a:xfrm>
            <a:off x="5846217" y="1918802"/>
            <a:ext cx="2702766" cy="530036"/>
          </a:xfrm>
          <a:prstGeom prst="roundRect">
            <a:avLst/>
          </a:prstGeom>
          <a:solidFill>
            <a:srgbClr val="33ACB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可用性</a:t>
            </a:r>
            <a:endParaRPr kumimoji="1" lang="en-US" altLang="ja-JP" sz="2800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  <p:sp>
        <p:nvSpPr>
          <p:cNvPr id="64" name="角丸四角形 63"/>
          <p:cNvSpPr/>
          <p:nvPr/>
        </p:nvSpPr>
        <p:spPr>
          <a:xfrm>
            <a:off x="5846217" y="2524026"/>
            <a:ext cx="2702766" cy="530036"/>
          </a:xfrm>
          <a:prstGeom prst="roundRect">
            <a:avLst/>
          </a:prstGeom>
          <a:solidFill>
            <a:srgbClr val="33ACB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安全性</a:t>
            </a:r>
          </a:p>
        </p:txBody>
      </p:sp>
      <p:sp>
        <p:nvSpPr>
          <p:cNvPr id="65" name="角丸四角形 64"/>
          <p:cNvSpPr/>
          <p:nvPr/>
        </p:nvSpPr>
        <p:spPr>
          <a:xfrm>
            <a:off x="6039854" y="4082259"/>
            <a:ext cx="2371056" cy="530036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二重化</a:t>
            </a:r>
          </a:p>
        </p:txBody>
      </p:sp>
      <p:sp>
        <p:nvSpPr>
          <p:cNvPr id="67" name="角丸四角形 66"/>
          <p:cNvSpPr/>
          <p:nvPr/>
        </p:nvSpPr>
        <p:spPr>
          <a:xfrm>
            <a:off x="6051478" y="4708763"/>
            <a:ext cx="2371056" cy="530036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セキュリティ</a:t>
            </a:r>
            <a:endParaRPr kumimoji="1" lang="ja-JP" altLang="en-US" sz="2800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  <p:sp>
        <p:nvSpPr>
          <p:cNvPr id="14" name="下矢印 13"/>
          <p:cNvSpPr/>
          <p:nvPr/>
        </p:nvSpPr>
        <p:spPr>
          <a:xfrm>
            <a:off x="5846217" y="3214376"/>
            <a:ext cx="2702766" cy="585020"/>
          </a:xfrm>
          <a:prstGeom prst="downArrow">
            <a:avLst/>
          </a:prstGeom>
          <a:solidFill>
            <a:srgbClr val="33ACB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06982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210" grpId="0" animBg="1"/>
      <p:bldP spid="55" grpId="0"/>
      <p:bldP spid="56" grpId="0"/>
      <p:bldP spid="15" grpId="0" animBg="1"/>
      <p:bldP spid="16" grpId="0" animBg="1"/>
      <p:bldP spid="63" grpId="0" animBg="1"/>
      <p:bldP spid="64" grpId="0" animBg="1"/>
      <p:bldP spid="65" grpId="0" animBg="1"/>
      <p:bldP spid="67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ブロックチェーン </a:t>
            </a:r>
            <a:r>
              <a:rPr lang="en-US" altLang="ja-JP" dirty="0"/>
              <a:t>(</a:t>
            </a:r>
            <a:r>
              <a:rPr lang="ja-JP" altLang="en-US" dirty="0"/>
              <a:t>分散台帳</a:t>
            </a:r>
            <a:r>
              <a:rPr lang="en-US" altLang="ja-JP" dirty="0"/>
              <a:t>) </a:t>
            </a:r>
            <a:r>
              <a:rPr lang="ja-JP" altLang="en-US" dirty="0"/>
              <a:t>の仕組み</a:t>
            </a:r>
            <a:endParaRPr kumimoji="1" lang="ja-JP" altLang="en-US" dirty="0"/>
          </a:p>
        </p:txBody>
      </p:sp>
      <p:grpSp>
        <p:nvGrpSpPr>
          <p:cNvPr id="81" name="グループ化 80"/>
          <p:cNvGrpSpPr/>
          <p:nvPr/>
        </p:nvGrpSpPr>
        <p:grpSpPr>
          <a:xfrm>
            <a:off x="775861" y="1517295"/>
            <a:ext cx="5689600" cy="2350436"/>
            <a:chOff x="951345" y="1517295"/>
            <a:chExt cx="5689600" cy="2350436"/>
          </a:xfrm>
        </p:grpSpPr>
        <p:cxnSp>
          <p:nvCxnSpPr>
            <p:cNvPr id="23" name="直線コネクタ 22"/>
            <p:cNvCxnSpPr/>
            <p:nvPr/>
          </p:nvCxnSpPr>
          <p:spPr>
            <a:xfrm>
              <a:off x="1889748" y="1517295"/>
              <a:ext cx="4483343" cy="684808"/>
            </a:xfrm>
            <a:prstGeom prst="line">
              <a:avLst/>
            </a:prstGeom>
            <a:ln w="38100" cap="rnd"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/>
            <p:nvPr/>
          </p:nvCxnSpPr>
          <p:spPr>
            <a:xfrm flipH="1">
              <a:off x="951345" y="1517295"/>
              <a:ext cx="938403" cy="1066800"/>
            </a:xfrm>
            <a:prstGeom prst="line">
              <a:avLst/>
            </a:prstGeom>
            <a:ln w="38100" cap="rnd"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>
              <a:off x="1889748" y="1517295"/>
              <a:ext cx="2081888" cy="2350436"/>
            </a:xfrm>
            <a:prstGeom prst="line">
              <a:avLst/>
            </a:prstGeom>
            <a:ln w="38100" cap="rnd"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>
              <a:off x="951345" y="2584095"/>
              <a:ext cx="3020291" cy="1283636"/>
            </a:xfrm>
            <a:prstGeom prst="line">
              <a:avLst/>
            </a:prstGeom>
            <a:ln w="38100" cap="rnd"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 flipV="1">
              <a:off x="951345" y="2202103"/>
              <a:ext cx="5421746" cy="381992"/>
            </a:xfrm>
            <a:prstGeom prst="line">
              <a:avLst/>
            </a:prstGeom>
            <a:ln w="38100" cap="rnd"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3971636" y="2202103"/>
              <a:ext cx="2401455" cy="1665628"/>
            </a:xfrm>
            <a:prstGeom prst="line">
              <a:avLst/>
            </a:prstGeom>
            <a:ln w="38100" cap="rnd"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 flipV="1">
              <a:off x="3971636" y="3445164"/>
              <a:ext cx="2669309" cy="422567"/>
            </a:xfrm>
            <a:prstGeom prst="line">
              <a:avLst/>
            </a:prstGeom>
            <a:ln w="38100" cap="rnd"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角丸四角形 50"/>
          <p:cNvSpPr/>
          <p:nvPr/>
        </p:nvSpPr>
        <p:spPr>
          <a:xfrm>
            <a:off x="1458712" y="1261743"/>
            <a:ext cx="511103" cy="511103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2759849" y="1276331"/>
            <a:ext cx="181897" cy="181897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558476" y="2336611"/>
            <a:ext cx="511103" cy="511103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3551058" y="3571941"/>
            <a:ext cx="511103" cy="511103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5963594" y="1933920"/>
            <a:ext cx="511103" cy="511103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  <p:sp>
        <p:nvSpPr>
          <p:cNvPr id="56" name="角丸四角形 55"/>
          <p:cNvSpPr/>
          <p:nvPr/>
        </p:nvSpPr>
        <p:spPr>
          <a:xfrm>
            <a:off x="6220366" y="3208733"/>
            <a:ext cx="511103" cy="511103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2590157" y="1276331"/>
            <a:ext cx="181897" cy="181897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2416617" y="1276331"/>
            <a:ext cx="181897" cy="181897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  <p:sp>
        <p:nvSpPr>
          <p:cNvPr id="59" name="角丸四角形 58"/>
          <p:cNvSpPr/>
          <p:nvPr/>
        </p:nvSpPr>
        <p:spPr>
          <a:xfrm>
            <a:off x="2232631" y="1276331"/>
            <a:ext cx="181897" cy="181897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2057002" y="1276331"/>
            <a:ext cx="181897" cy="181897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1264513" y="2953068"/>
            <a:ext cx="181897" cy="181897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1094821" y="2953068"/>
            <a:ext cx="181897" cy="181897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921281" y="2953068"/>
            <a:ext cx="181897" cy="181897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  <p:sp>
        <p:nvSpPr>
          <p:cNvPr id="64" name="角丸四角形 63"/>
          <p:cNvSpPr/>
          <p:nvPr/>
        </p:nvSpPr>
        <p:spPr>
          <a:xfrm>
            <a:off x="737295" y="2953068"/>
            <a:ext cx="181897" cy="181897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561666" y="2953068"/>
            <a:ext cx="181897" cy="181897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7252419" y="2261171"/>
            <a:ext cx="181897" cy="181897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7082727" y="2261171"/>
            <a:ext cx="181897" cy="181897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  <p:sp>
        <p:nvSpPr>
          <p:cNvPr id="68" name="角丸四角形 67"/>
          <p:cNvSpPr/>
          <p:nvPr/>
        </p:nvSpPr>
        <p:spPr>
          <a:xfrm>
            <a:off x="6909187" y="2261171"/>
            <a:ext cx="181897" cy="181897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  <p:sp>
        <p:nvSpPr>
          <p:cNvPr id="69" name="角丸四角形 68"/>
          <p:cNvSpPr/>
          <p:nvPr/>
        </p:nvSpPr>
        <p:spPr>
          <a:xfrm>
            <a:off x="6725201" y="2261171"/>
            <a:ext cx="181897" cy="181897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  <p:sp>
        <p:nvSpPr>
          <p:cNvPr id="70" name="角丸四角形 69"/>
          <p:cNvSpPr/>
          <p:nvPr/>
        </p:nvSpPr>
        <p:spPr>
          <a:xfrm>
            <a:off x="6549572" y="2261171"/>
            <a:ext cx="181897" cy="181897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  <p:sp>
        <p:nvSpPr>
          <p:cNvPr id="71" name="角丸四角形 70"/>
          <p:cNvSpPr/>
          <p:nvPr/>
        </p:nvSpPr>
        <p:spPr>
          <a:xfrm>
            <a:off x="7518996" y="3535984"/>
            <a:ext cx="181897" cy="181897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  <p:sp>
        <p:nvSpPr>
          <p:cNvPr id="72" name="角丸四角形 71"/>
          <p:cNvSpPr/>
          <p:nvPr/>
        </p:nvSpPr>
        <p:spPr>
          <a:xfrm>
            <a:off x="7349304" y="3535984"/>
            <a:ext cx="181897" cy="181897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  <p:sp>
        <p:nvSpPr>
          <p:cNvPr id="73" name="角丸四角形 72"/>
          <p:cNvSpPr/>
          <p:nvPr/>
        </p:nvSpPr>
        <p:spPr>
          <a:xfrm>
            <a:off x="7175764" y="3535984"/>
            <a:ext cx="181897" cy="181897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  <p:sp>
        <p:nvSpPr>
          <p:cNvPr id="74" name="角丸四角形 73"/>
          <p:cNvSpPr/>
          <p:nvPr/>
        </p:nvSpPr>
        <p:spPr>
          <a:xfrm>
            <a:off x="6991778" y="3535984"/>
            <a:ext cx="181897" cy="181897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  <p:sp>
        <p:nvSpPr>
          <p:cNvPr id="75" name="角丸四角形 74"/>
          <p:cNvSpPr/>
          <p:nvPr/>
        </p:nvSpPr>
        <p:spPr>
          <a:xfrm>
            <a:off x="6816149" y="3535984"/>
            <a:ext cx="181897" cy="181897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  <p:sp>
        <p:nvSpPr>
          <p:cNvPr id="76" name="角丸四角形 75"/>
          <p:cNvSpPr/>
          <p:nvPr/>
        </p:nvSpPr>
        <p:spPr>
          <a:xfrm>
            <a:off x="4834769" y="3897812"/>
            <a:ext cx="181897" cy="181897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  <p:sp>
        <p:nvSpPr>
          <p:cNvPr id="77" name="角丸四角形 76"/>
          <p:cNvSpPr/>
          <p:nvPr/>
        </p:nvSpPr>
        <p:spPr>
          <a:xfrm>
            <a:off x="4665077" y="3897812"/>
            <a:ext cx="181897" cy="181897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  <p:sp>
        <p:nvSpPr>
          <p:cNvPr id="78" name="角丸四角形 77"/>
          <p:cNvSpPr/>
          <p:nvPr/>
        </p:nvSpPr>
        <p:spPr>
          <a:xfrm>
            <a:off x="4491537" y="3897812"/>
            <a:ext cx="181897" cy="181897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  <p:sp>
        <p:nvSpPr>
          <p:cNvPr id="79" name="角丸四角形 78"/>
          <p:cNvSpPr/>
          <p:nvPr/>
        </p:nvSpPr>
        <p:spPr>
          <a:xfrm>
            <a:off x="4307551" y="3897812"/>
            <a:ext cx="181897" cy="181897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  <p:sp>
        <p:nvSpPr>
          <p:cNvPr id="80" name="角丸四角形 79"/>
          <p:cNvSpPr/>
          <p:nvPr/>
        </p:nvSpPr>
        <p:spPr>
          <a:xfrm>
            <a:off x="4131922" y="3897812"/>
            <a:ext cx="181897" cy="181897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  <p:cxnSp>
        <p:nvCxnSpPr>
          <p:cNvPr id="83" name="直線矢印コネクタ 82"/>
          <p:cNvCxnSpPr/>
          <p:nvPr/>
        </p:nvCxnSpPr>
        <p:spPr>
          <a:xfrm flipV="1">
            <a:off x="775861" y="1517295"/>
            <a:ext cx="938403" cy="1066800"/>
          </a:xfrm>
          <a:prstGeom prst="straightConnector1">
            <a:avLst/>
          </a:prstGeom>
          <a:ln w="38100">
            <a:solidFill>
              <a:srgbClr val="FF66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直線矢印コネクタ 83"/>
          <p:cNvCxnSpPr/>
          <p:nvPr/>
        </p:nvCxnSpPr>
        <p:spPr>
          <a:xfrm>
            <a:off x="1714264" y="1517294"/>
            <a:ext cx="4506102" cy="684809"/>
          </a:xfrm>
          <a:prstGeom prst="straightConnector1">
            <a:avLst/>
          </a:prstGeom>
          <a:ln w="38100">
            <a:solidFill>
              <a:srgbClr val="FF66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直線矢印コネクタ 86"/>
          <p:cNvCxnSpPr/>
          <p:nvPr/>
        </p:nvCxnSpPr>
        <p:spPr>
          <a:xfrm flipH="1" flipV="1">
            <a:off x="781109" y="2588005"/>
            <a:ext cx="3015043" cy="1258608"/>
          </a:xfrm>
          <a:prstGeom prst="straightConnector1">
            <a:avLst/>
          </a:prstGeom>
          <a:ln w="38100">
            <a:solidFill>
              <a:srgbClr val="FF66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角丸四角形 43"/>
          <p:cNvSpPr/>
          <p:nvPr/>
        </p:nvSpPr>
        <p:spPr>
          <a:xfrm>
            <a:off x="558973" y="4491343"/>
            <a:ext cx="3774048" cy="289898"/>
          </a:xfrm>
          <a:prstGeom prst="roundRect">
            <a:avLst/>
          </a:prstGeom>
          <a:solidFill>
            <a:srgbClr val="33ACB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透明性</a:t>
            </a:r>
          </a:p>
        </p:txBody>
      </p:sp>
      <p:sp>
        <p:nvSpPr>
          <p:cNvPr id="45" name="角丸四角形 44"/>
          <p:cNvSpPr/>
          <p:nvPr/>
        </p:nvSpPr>
        <p:spPr>
          <a:xfrm>
            <a:off x="4731701" y="4491343"/>
            <a:ext cx="3774048" cy="289898"/>
          </a:xfrm>
          <a:prstGeom prst="roundRect">
            <a:avLst/>
          </a:prstGeom>
          <a:solidFill>
            <a:srgbClr val="33ACB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安全性</a:t>
            </a:r>
            <a:endParaRPr kumimoji="1" lang="en-US" altLang="ja-JP" sz="1600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558476" y="5490242"/>
            <a:ext cx="3774048" cy="289898"/>
          </a:xfrm>
          <a:prstGeom prst="roundRect">
            <a:avLst/>
          </a:prstGeom>
          <a:solidFill>
            <a:srgbClr val="33ACB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永続性</a:t>
            </a:r>
          </a:p>
        </p:txBody>
      </p:sp>
      <p:sp>
        <p:nvSpPr>
          <p:cNvPr id="47" name="角丸四角形 46"/>
          <p:cNvSpPr/>
          <p:nvPr/>
        </p:nvSpPr>
        <p:spPr>
          <a:xfrm>
            <a:off x="558973" y="4871934"/>
            <a:ext cx="3774048" cy="530036"/>
          </a:xfrm>
          <a:prstGeom prst="roundRect">
            <a:avLst>
              <a:gd name="adj" fmla="val 8388"/>
            </a:avLst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参加者全員が同じ取引記録を持っている</a:t>
            </a:r>
          </a:p>
        </p:txBody>
      </p:sp>
      <p:sp>
        <p:nvSpPr>
          <p:cNvPr id="48" name="角丸四角形 47"/>
          <p:cNvSpPr/>
          <p:nvPr/>
        </p:nvSpPr>
        <p:spPr>
          <a:xfrm>
            <a:off x="4731701" y="4871934"/>
            <a:ext cx="3774048" cy="530036"/>
          </a:xfrm>
          <a:prstGeom prst="roundRect">
            <a:avLst>
              <a:gd name="adj" fmla="val 9308"/>
            </a:avLst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台帳が分散されているため、全てを同時に書き換えるのは事実上不可能</a:t>
            </a:r>
            <a:endParaRPr kumimoji="1" lang="en-US" altLang="ja-JP" sz="1200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561911" y="5870833"/>
            <a:ext cx="3774048" cy="530036"/>
          </a:xfrm>
          <a:prstGeom prst="roundRect">
            <a:avLst>
              <a:gd name="adj" fmla="val 9308"/>
            </a:avLst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分散された</a:t>
            </a:r>
            <a:r>
              <a:rPr kumimoji="1" lang="en-US" altLang="ja-JP" sz="1200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P2P</a:t>
            </a:r>
            <a:r>
              <a:rPr kumimoji="1" lang="ja-JP" altLang="en-US" sz="1200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ネットワークにより、無停止で取引を継続</a:t>
            </a:r>
          </a:p>
        </p:txBody>
      </p:sp>
      <p:sp>
        <p:nvSpPr>
          <p:cNvPr id="82" name="角丸四角形 81"/>
          <p:cNvSpPr/>
          <p:nvPr/>
        </p:nvSpPr>
        <p:spPr>
          <a:xfrm>
            <a:off x="6308291" y="925911"/>
            <a:ext cx="2197458" cy="530036"/>
          </a:xfrm>
          <a:prstGeom prst="roundRect">
            <a:avLst/>
          </a:prstGeom>
          <a:solidFill>
            <a:srgbClr val="FF666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データブロックの繋がり</a:t>
            </a:r>
          </a:p>
          <a:p>
            <a:pPr algn="ctr"/>
            <a:r>
              <a:rPr lang="ja-JP" altLang="en-US" sz="1400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＝ブロックチェーン</a:t>
            </a:r>
          </a:p>
        </p:txBody>
      </p:sp>
      <p:cxnSp>
        <p:nvCxnSpPr>
          <p:cNvPr id="4" name="直線矢印コネクタ 3"/>
          <p:cNvCxnSpPr>
            <a:stCxn id="5" idx="0"/>
            <a:endCxn id="82" idx="2"/>
          </p:cNvCxnSpPr>
          <p:nvPr/>
        </p:nvCxnSpPr>
        <p:spPr>
          <a:xfrm flipV="1">
            <a:off x="7008635" y="1455947"/>
            <a:ext cx="398385" cy="750912"/>
          </a:xfrm>
          <a:prstGeom prst="straightConnector1">
            <a:avLst/>
          </a:prstGeom>
          <a:ln>
            <a:solidFill>
              <a:srgbClr val="FF666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/>
          <p:cNvSpPr/>
          <p:nvPr/>
        </p:nvSpPr>
        <p:spPr>
          <a:xfrm>
            <a:off x="6486068" y="2206859"/>
            <a:ext cx="1045134" cy="290520"/>
          </a:xfrm>
          <a:prstGeom prst="rect">
            <a:avLst/>
          </a:prstGeom>
          <a:noFill/>
          <a:ln>
            <a:solidFill>
              <a:srgbClr val="FF666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  <p:sp>
        <p:nvSpPr>
          <p:cNvPr id="89" name="角丸四角形 88"/>
          <p:cNvSpPr/>
          <p:nvPr/>
        </p:nvSpPr>
        <p:spPr>
          <a:xfrm>
            <a:off x="4728266" y="5490242"/>
            <a:ext cx="3774048" cy="289898"/>
          </a:xfrm>
          <a:prstGeom prst="roundRect">
            <a:avLst/>
          </a:prstGeom>
          <a:solidFill>
            <a:srgbClr val="33ACB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低コスト</a:t>
            </a:r>
          </a:p>
        </p:txBody>
      </p:sp>
      <p:sp>
        <p:nvSpPr>
          <p:cNvPr id="92" name="角丸四角形 91"/>
          <p:cNvSpPr/>
          <p:nvPr/>
        </p:nvSpPr>
        <p:spPr>
          <a:xfrm>
            <a:off x="4731701" y="5870833"/>
            <a:ext cx="3774048" cy="530036"/>
          </a:xfrm>
          <a:prstGeom prst="roundRect">
            <a:avLst>
              <a:gd name="adj" fmla="val 9308"/>
            </a:avLst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巨大な設備投資が不要</a:t>
            </a:r>
            <a:endParaRPr kumimoji="1" lang="en-US" altLang="ja-JP" sz="1200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  <a:p>
            <a:pPr algn="ctr"/>
            <a:r>
              <a:rPr kumimoji="1" lang="en-US" altLang="ja-JP" sz="1200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(</a:t>
            </a:r>
            <a:r>
              <a:rPr kumimoji="1" lang="ja-JP" altLang="en-US" sz="1200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参加者がリソースを提供し、コスト負担を分散</a:t>
            </a:r>
            <a:r>
              <a:rPr kumimoji="1" lang="en-US" altLang="ja-JP" sz="1200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)</a:t>
            </a:r>
            <a:endParaRPr kumimoji="1" lang="ja-JP" altLang="en-US" sz="1200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95449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7"/>
                                            </p:cond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3"/>
                                            </p:cond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9"/>
                                            </p:cond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2000"/>
                            </p:stCondLst>
                            <p:childTnLst>
                              <p:par>
                                <p:cTn id="2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2500"/>
                            </p:stCondLst>
                            <p:childTnLst>
                              <p:par>
                                <p:cTn id="2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82" grpId="0" animBg="1"/>
      <p:bldP spid="5" grpId="0" animBg="1"/>
      <p:bldP spid="89" grpId="0" animBg="1"/>
      <p:bldP spid="9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ブロックチェーンの可能性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dirty="0"/>
              <a:t>Fintech</a:t>
            </a:r>
          </a:p>
          <a:p>
            <a:pPr lvl="1"/>
            <a:r>
              <a:rPr kumimoji="1" lang="ja-JP" altLang="en-US" dirty="0"/>
              <a:t>仮想通貨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送金・決済コストの削減</a:t>
            </a:r>
            <a:endParaRPr kumimoji="1" lang="en-US" altLang="ja-JP" dirty="0"/>
          </a:p>
          <a:p>
            <a:pPr lvl="1"/>
            <a:r>
              <a:rPr lang="ja-JP" altLang="en-US" dirty="0"/>
              <a:t>スマートコントラクト</a:t>
            </a:r>
            <a:endParaRPr lang="en-US" altLang="ja-JP" dirty="0"/>
          </a:p>
          <a:p>
            <a:pPr lvl="2"/>
            <a:r>
              <a:rPr lang="ja-JP" altLang="en-US" dirty="0"/>
              <a:t>契約の自動化</a:t>
            </a:r>
            <a:endParaRPr lang="en-US" altLang="ja-JP" dirty="0"/>
          </a:p>
          <a:p>
            <a:r>
              <a:rPr lang="en-US" altLang="ja-JP" dirty="0"/>
              <a:t>DAC (Decentralized Autonomous Corporation)</a:t>
            </a:r>
          </a:p>
          <a:p>
            <a:pPr lvl="1"/>
            <a:r>
              <a:rPr lang="ja-JP" altLang="en-US" dirty="0"/>
              <a:t>組織の運営を自動化</a:t>
            </a:r>
            <a:endParaRPr lang="en-US" altLang="ja-JP" dirty="0"/>
          </a:p>
          <a:p>
            <a:r>
              <a:rPr lang="en-US" altLang="ja-JP" dirty="0" err="1"/>
              <a:t>IoT</a:t>
            </a:r>
            <a:endParaRPr lang="en-US" altLang="ja-JP" dirty="0"/>
          </a:p>
          <a:p>
            <a:pPr lvl="1"/>
            <a:r>
              <a:rPr lang="ja-JP" altLang="en-US" dirty="0"/>
              <a:t>分散型相互認証</a:t>
            </a:r>
            <a:endParaRPr lang="en-US" altLang="ja-JP" dirty="0"/>
          </a:p>
          <a:p>
            <a:pPr lvl="1"/>
            <a:r>
              <a:rPr lang="en-US" altLang="ja-JP" dirty="0"/>
              <a:t>IBM</a:t>
            </a:r>
            <a:r>
              <a:rPr lang="ja-JP" altLang="en-US" dirty="0"/>
              <a:t>の</a:t>
            </a:r>
            <a:r>
              <a:rPr lang="en-US" altLang="ja-JP" dirty="0"/>
              <a:t>ADEPT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5600" y="4122836"/>
            <a:ext cx="1391200" cy="2003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340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究極の「中抜き</a:t>
            </a:r>
            <a:r>
              <a:rPr kumimoji="1" lang="ja-JP" altLang="en-US" dirty="0" smtClean="0"/>
              <a:t>」が実現する</a:t>
            </a:r>
            <a:r>
              <a:rPr kumimoji="1" lang="en-US" altLang="ja-JP" dirty="0" smtClean="0"/>
              <a:t>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976974"/>
            <a:ext cx="8229600" cy="3330331"/>
          </a:xfrm>
        </p:spPr>
        <p:txBody>
          <a:bodyPr>
            <a:normAutofit fontScale="77500" lnSpcReduction="20000"/>
          </a:bodyPr>
          <a:lstStyle/>
          <a:p>
            <a:r>
              <a:rPr kumimoji="1" lang="ja-JP" altLang="en-US" dirty="0"/>
              <a:t>ブロックチェーン</a:t>
            </a:r>
            <a:r>
              <a:rPr kumimoji="1" lang="ja-JP" altLang="en-US" dirty="0" smtClean="0"/>
              <a:t>で</a:t>
            </a:r>
            <a:r>
              <a:rPr lang="ja-JP" altLang="en-US" dirty="0" smtClean="0"/>
              <a:t>置き換えられる可能性がある分野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銀行の決済業務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証券会社の取次</a:t>
            </a:r>
            <a:r>
              <a:rPr kumimoji="1" lang="en-US" altLang="ja-JP" dirty="0"/>
              <a:t>/</a:t>
            </a:r>
            <a:r>
              <a:rPr kumimoji="1" lang="ja-JP" altLang="en-US" dirty="0"/>
              <a:t>仲介業務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その他、様々な集中管理システム</a:t>
            </a:r>
            <a:endParaRPr kumimoji="1" lang="en-US" altLang="ja-JP" dirty="0"/>
          </a:p>
          <a:p>
            <a:pPr lvl="2"/>
            <a:r>
              <a:rPr lang="ja-JP" altLang="en-US" dirty="0"/>
              <a:t>債権</a:t>
            </a:r>
            <a:r>
              <a:rPr lang="en-US" altLang="ja-JP" dirty="0"/>
              <a:t>/</a:t>
            </a:r>
            <a:r>
              <a:rPr lang="ja-JP" altLang="en-US" dirty="0" smtClean="0"/>
              <a:t>株式市場</a:t>
            </a:r>
            <a:endParaRPr lang="en-US" altLang="ja-JP" dirty="0"/>
          </a:p>
          <a:p>
            <a:pPr lvl="2"/>
            <a:r>
              <a:rPr lang="ja-JP" altLang="en-US" dirty="0"/>
              <a:t>エスクロー</a:t>
            </a:r>
            <a:endParaRPr lang="en-US" altLang="ja-JP" dirty="0"/>
          </a:p>
          <a:p>
            <a:pPr lvl="2"/>
            <a:r>
              <a:rPr kumimoji="1" lang="ja-JP" altLang="en-US" dirty="0"/>
              <a:t>登記</a:t>
            </a:r>
            <a:r>
              <a:rPr kumimoji="1" lang="en-US" altLang="ja-JP" dirty="0"/>
              <a:t>/</a:t>
            </a:r>
            <a:r>
              <a:rPr kumimoji="1" lang="ja-JP" altLang="en-US" dirty="0"/>
              <a:t>公証サービスなどの行政業務</a:t>
            </a:r>
            <a:endParaRPr kumimoji="1" lang="en-US" altLang="ja-JP" dirty="0"/>
          </a:p>
          <a:p>
            <a:r>
              <a:rPr kumimoji="1" lang="ja-JP" altLang="en-US" dirty="0"/>
              <a:t>金融だけで無く、機械処理できるあらゆる分野の仲介</a:t>
            </a:r>
            <a:r>
              <a:rPr kumimoji="1" lang="en-US" altLang="ja-JP" dirty="0"/>
              <a:t>/</a:t>
            </a:r>
            <a:r>
              <a:rPr kumimoji="1" lang="ja-JP" altLang="en-US" dirty="0"/>
              <a:t>管理業務が不要になる可能性が</a:t>
            </a:r>
            <a:r>
              <a:rPr kumimoji="1" lang="ja-JP" altLang="en-US" dirty="0" smtClean="0"/>
              <a:t>ある</a:t>
            </a:r>
            <a:endParaRPr kumimoji="1" lang="en-US" altLang="ja-JP" dirty="0" smtClean="0"/>
          </a:p>
        </p:txBody>
      </p:sp>
      <p:sp>
        <p:nvSpPr>
          <p:cNvPr id="4" name="角丸四角形 3"/>
          <p:cNvSpPr/>
          <p:nvPr/>
        </p:nvSpPr>
        <p:spPr>
          <a:xfrm>
            <a:off x="607594" y="4307305"/>
            <a:ext cx="7928811" cy="974558"/>
          </a:xfrm>
          <a:prstGeom prst="roundRect">
            <a:avLst/>
          </a:prstGeom>
          <a:solidFill>
            <a:srgbClr val="33ACB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ブロックチェーンは開発途上の技術であり、派生技術を含め、様々な取り組みが行われている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607593" y="5434263"/>
            <a:ext cx="7928811" cy="974558"/>
          </a:xfrm>
          <a:prstGeom prst="roundRect">
            <a:avLst/>
          </a:prstGeom>
          <a:solidFill>
            <a:srgbClr val="33ACB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smtClean="0">
                <a:solidFill>
                  <a:srgbClr val="FFFFFF"/>
                </a:solidFill>
                <a:latin typeface="+mj-lt"/>
                <a:ea typeface="+mj-ea"/>
                <a:cs typeface="ＭＳ Ｐゴシック"/>
              </a:rPr>
              <a:t>ビットコインのような管理者を置かない形態では無く、限られた企業が管理するコンソーシアム方式や、ネットワークへの参加者を制限する形態などが検討されている</a:t>
            </a:r>
            <a:endParaRPr lang="ja-JP" altLang="en-US" sz="2000" dirty="0">
              <a:solidFill>
                <a:srgbClr val="FFFFFF"/>
              </a:solidFill>
              <a:latin typeface="+mj-lt"/>
              <a:ea typeface="+mj-ea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62986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NC標準テンプレー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entury Gothic"/>
        <a:ea typeface="HG丸ｺﾞｼｯｸM-PRO"/>
        <a:cs typeface=""/>
      </a:majorFont>
      <a:minorFont>
        <a:latin typeface="Century Gothic"/>
        <a:ea typeface="HG丸ｺﾞｼｯｸM-PR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3ACBD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kumimoji="1" sz="2800" dirty="0" smtClean="0">
            <a:solidFill>
              <a:srgbClr val="FFFFFF"/>
            </a:solidFill>
            <a:latin typeface="+mj-lt"/>
            <a:ea typeface="+mj-ea"/>
            <a:cs typeface="ＭＳ Ｐゴシック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NC標準テンプレート.potx</Template>
  <TotalTime>4140</TotalTime>
  <Words>691</Words>
  <Application>Microsoft Macintosh PowerPoint</Application>
  <PresentationFormat>画面に合わせる (4:3)</PresentationFormat>
  <Paragraphs>106</Paragraphs>
  <Slides>9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7" baseType="lpstr">
      <vt:lpstr>American Typewriter</vt:lpstr>
      <vt:lpstr>Arial</vt:lpstr>
      <vt:lpstr>Calibri</vt:lpstr>
      <vt:lpstr>Century Gothic</vt:lpstr>
      <vt:lpstr>HGP創英角ｺﾞｼｯｸUB</vt:lpstr>
      <vt:lpstr>HG丸ｺﾞｼｯｸM-PRO</vt:lpstr>
      <vt:lpstr>ＭＳ Ｐゴシック</vt:lpstr>
      <vt:lpstr>NC標準テンプレート</vt:lpstr>
      <vt:lpstr>PowerPoint プレゼンテーション</vt:lpstr>
      <vt:lpstr>ブロックチェーン (blockchain) とは</vt:lpstr>
      <vt:lpstr>注目を集めるブロックチェーン</vt:lpstr>
      <vt:lpstr>ビットコインへの誤解</vt:lpstr>
      <vt:lpstr>金融庁がビットコインを「通貨」と認定</vt:lpstr>
      <vt:lpstr>銀行取引 (台帳を集中管理)</vt:lpstr>
      <vt:lpstr>ブロックチェーン (分散台帳) の仕組み</vt:lpstr>
      <vt:lpstr>ブロックチェーンの可能性</vt:lpstr>
      <vt:lpstr>究極の「中抜き」が実現する?</vt:lpstr>
    </vt:vector>
  </TitlesOfParts>
  <Company>NetCommerce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斎藤 昌義</dc:creator>
  <cp:lastModifiedBy>大越章司</cp:lastModifiedBy>
  <cp:revision>567</cp:revision>
  <dcterms:created xsi:type="dcterms:W3CDTF">2014-04-30T01:58:06Z</dcterms:created>
  <dcterms:modified xsi:type="dcterms:W3CDTF">2016-03-03T10:45:06Z</dcterms:modified>
</cp:coreProperties>
</file>