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660" r:id="rId2"/>
    <p:sldId id="715" r:id="rId3"/>
    <p:sldId id="702" r:id="rId4"/>
    <p:sldId id="700" r:id="rId5"/>
    <p:sldId id="701" r:id="rId6"/>
    <p:sldId id="699" r:id="rId7"/>
    <p:sldId id="720" r:id="rId8"/>
    <p:sldId id="719" r:id="rId9"/>
    <p:sldId id="703" r:id="rId10"/>
    <p:sldId id="708" r:id="rId11"/>
    <p:sldId id="707" r:id="rId12"/>
    <p:sldId id="706" r:id="rId13"/>
    <p:sldId id="709" r:id="rId14"/>
    <p:sldId id="723" r:id="rId15"/>
    <p:sldId id="671" r:id="rId16"/>
    <p:sldId id="691" r:id="rId17"/>
    <p:sldId id="692" r:id="rId18"/>
    <p:sldId id="710" r:id="rId19"/>
    <p:sldId id="643" r:id="rId20"/>
    <p:sldId id="556" r:id="rId21"/>
    <p:sldId id="597" r:id="rId22"/>
    <p:sldId id="600" r:id="rId23"/>
    <p:sldId id="661" r:id="rId24"/>
    <p:sldId id="513" r:id="rId25"/>
    <p:sldId id="608" r:id="rId26"/>
    <p:sldId id="609" r:id="rId27"/>
    <p:sldId id="641" r:id="rId28"/>
    <p:sldId id="652" r:id="rId29"/>
    <p:sldId id="619" r:id="rId30"/>
    <p:sldId id="657" r:id="rId31"/>
    <p:sldId id="681" r:id="rId32"/>
    <p:sldId id="656" r:id="rId33"/>
    <p:sldId id="655" r:id="rId34"/>
    <p:sldId id="670" r:id="rId35"/>
    <p:sldId id="558" r:id="rId36"/>
    <p:sldId id="610" r:id="rId37"/>
    <p:sldId id="648" r:id="rId38"/>
    <p:sldId id="562" r:id="rId39"/>
    <p:sldId id="525" r:id="rId40"/>
    <p:sldId id="559" r:id="rId41"/>
    <p:sldId id="731" r:id="rId42"/>
    <p:sldId id="733" r:id="rId43"/>
    <p:sldId id="734" r:id="rId44"/>
    <p:sldId id="575" r:id="rId45"/>
    <p:sldId id="727" r:id="rId46"/>
    <p:sldId id="592" r:id="rId47"/>
    <p:sldId id="620" r:id="rId48"/>
    <p:sldId id="694" r:id="rId49"/>
    <p:sldId id="690" r:id="rId50"/>
    <p:sldId id="533" r:id="rId51"/>
    <p:sldId id="668" r:id="rId52"/>
    <p:sldId id="689" r:id="rId53"/>
    <p:sldId id="580" r:id="rId54"/>
    <p:sldId id="711" r:id="rId55"/>
    <p:sldId id="712" r:id="rId56"/>
    <p:sldId id="728" r:id="rId57"/>
    <p:sldId id="621" r:id="rId58"/>
    <p:sldId id="718" r:id="rId59"/>
    <p:sldId id="713" r:id="rId60"/>
    <p:sldId id="716" r:id="rId61"/>
    <p:sldId id="730" r:id="rId62"/>
    <p:sldId id="679" r:id="rId63"/>
    <p:sldId id="687" r:id="rId64"/>
    <p:sldId id="686" r:id="rId65"/>
    <p:sldId id="561" r:id="rId66"/>
    <p:sldId id="726" r:id="rId67"/>
    <p:sldId id="605" r:id="rId68"/>
    <p:sldId id="607" r:id="rId69"/>
    <p:sldId id="535" r:id="rId70"/>
    <p:sldId id="662" r:id="rId71"/>
    <p:sldId id="526" r:id="rId72"/>
    <p:sldId id="581" r:id="rId73"/>
    <p:sldId id="721" r:id="rId74"/>
    <p:sldId id="722" r:id="rId75"/>
    <p:sldId id="725" r:id="rId76"/>
    <p:sldId id="729" r:id="rId7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pos="7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FF66FF"/>
    <a:srgbClr val="800000"/>
    <a:srgbClr val="FFFBD2"/>
    <a:srgbClr val="FFFFFF"/>
    <a:srgbClr val="CC0000"/>
    <a:srgbClr val="33ACBD"/>
    <a:srgbClr val="E6D6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68"/>
    <p:restoredTop sz="86825" autoAdjust="0"/>
  </p:normalViewPr>
  <p:slideViewPr>
    <p:cSldViewPr snapToGrid="0" snapToObjects="1" showGuides="1">
      <p:cViewPr varScale="1">
        <p:scale>
          <a:sx n="190" d="100"/>
          <a:sy n="190" d="100"/>
        </p:scale>
        <p:origin x="1472" y="200"/>
      </p:cViewPr>
      <p:guideLst>
        <p:guide orient="horz" pos="436"/>
        <p:guide pos="793"/>
      </p:guideLst>
    </p:cSldViewPr>
  </p:slideViewPr>
  <p:notesTextViewPr>
    <p:cViewPr>
      <p:scale>
        <a:sx n="100" d="100"/>
        <a:sy n="100" d="100"/>
      </p:scale>
      <p:origin x="0" y="0"/>
    </p:cViewPr>
  </p:notesTextViewPr>
  <p:sorterViewPr>
    <p:cViewPr varScale="1">
      <p:scale>
        <a:sx n="100" d="100"/>
        <a:sy n="100" d="100"/>
      </p:scale>
      <p:origin x="0" y="-13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2016/3/11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2016/3/11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0532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ガートナーの発表は大きな反響を呼びました。中でも、「人間の仕事が無くなる」という危機感を持った人は多かったようです。</a:t>
            </a:r>
            <a:endParaRPr kumimoji="1" lang="en-US" altLang="ja-JP" dirty="0"/>
          </a:p>
          <a:p>
            <a:endParaRPr kumimoji="1" lang="en-US" altLang="ja-JP" dirty="0"/>
          </a:p>
          <a:p>
            <a:r>
              <a:rPr kumimoji="1" lang="ja-JP" altLang="en-US" dirty="0"/>
              <a:t>産業革命により馬車が自動車に置き換わったとき、御者という職業は無くなりました。そういった人たちは新たに自動車の運転という新しい技能を習得する必要があったのです。これと同じ事が、今後数年で起きる可能性があります。</a:t>
            </a:r>
            <a:endParaRPr kumimoji="1" lang="en-US" altLang="ja-JP" dirty="0"/>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しかし、このような変化の潮流に抗うことはできません。うまく付き合ってゆく方法を考えなくてはならないのです。</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27573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4669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5148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ガートナーでは、</a:t>
            </a:r>
            <a:r>
              <a:rPr kumimoji="1" lang="ja-JP" altLang="ja-JP" sz="1200" kern="1200" dirty="0">
                <a:solidFill>
                  <a:schemeClr val="tx1"/>
                </a:solidFill>
                <a:effectLst/>
                <a:latin typeface="+mn-lt"/>
                <a:ea typeface="+mn-ea"/>
                <a:cs typeface="+mn-cs"/>
              </a:rPr>
              <a:t>スマートマシン</a:t>
            </a:r>
            <a:r>
              <a:rPr kumimoji="1" lang="ja-JP" altLang="en-US" sz="1200" kern="1200" dirty="0">
                <a:solidFill>
                  <a:schemeClr val="tx1"/>
                </a:solidFill>
                <a:effectLst/>
                <a:latin typeface="+mn-lt"/>
                <a:ea typeface="+mn-ea"/>
                <a:cs typeface="+mn-cs"/>
              </a:rPr>
              <a:t>を</a:t>
            </a:r>
            <a:r>
              <a:rPr kumimoji="1" lang="ja-JP" altLang="ja-JP" sz="1200" kern="1200" dirty="0">
                <a:solidFill>
                  <a:schemeClr val="tx1"/>
                </a:solidFill>
                <a:effectLst/>
                <a:latin typeface="+mn-lt"/>
                <a:ea typeface="+mn-ea"/>
                <a:cs typeface="+mn-cs"/>
              </a:rPr>
              <a:t>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つに分類</a:t>
            </a:r>
            <a:r>
              <a:rPr kumimoji="1" lang="ja-JP" altLang="en-US" sz="1200" kern="1200" dirty="0">
                <a:solidFill>
                  <a:schemeClr val="tx1"/>
                </a:solidFill>
                <a:effectLst/>
                <a:latin typeface="+mn-lt"/>
                <a:ea typeface="+mn-ea"/>
                <a:cs typeface="+mn-cs"/>
              </a:rPr>
              <a:t>してい</a:t>
            </a:r>
            <a:r>
              <a:rPr kumimoji="1" lang="ja-JP" altLang="ja-JP" sz="1200" kern="1200" dirty="0">
                <a:solidFill>
                  <a:schemeClr val="tx1"/>
                </a:solidFill>
                <a:effectLst/>
                <a:latin typeface="+mn-lt"/>
                <a:ea typeface="+mn-ea"/>
                <a:cs typeface="+mn-cs"/>
              </a:rPr>
              <a:t>ます。</a:t>
            </a:r>
          </a:p>
          <a:p>
            <a:r>
              <a:rPr kumimoji="1" lang="en-US" altLang="ja-JP" sz="1200" b="1" u="sng" kern="1200" dirty="0">
                <a:solidFill>
                  <a:schemeClr val="tx1"/>
                </a:solidFill>
                <a:effectLst/>
                <a:latin typeface="+mn-lt"/>
                <a:ea typeface="+mn-ea"/>
                <a:cs typeface="+mn-cs"/>
              </a:rPr>
              <a:t>Movers</a:t>
            </a:r>
            <a:r>
              <a:rPr kumimoji="1" lang="ja-JP" altLang="ja-JP" sz="1200" b="1" u="sng" kern="1200" dirty="0">
                <a:solidFill>
                  <a:schemeClr val="tx1"/>
                </a:solidFill>
                <a:effectLst/>
                <a:latin typeface="+mn-lt"/>
                <a:ea typeface="+mn-ea"/>
                <a:cs typeface="+mn-cs"/>
              </a:rPr>
              <a:t>（移動するもの）</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Kiva Systems</a:t>
            </a:r>
            <a:r>
              <a:rPr kumimoji="1" lang="ja-JP" altLang="ja-JP" sz="1200" kern="1200" dirty="0">
                <a:solidFill>
                  <a:schemeClr val="tx1"/>
                </a:solidFill>
                <a:effectLst/>
                <a:latin typeface="+mn-lt"/>
                <a:ea typeface="+mn-ea"/>
                <a:cs typeface="+mn-cs"/>
              </a:rPr>
              <a:t>の倉庫用ロボットは、発注情報を受け取ると、注文品が収納されているラックを探し出してその下に潜り込み、それを荷詰め作業をしているスタッフのところまで運び、また元の場所に戻すという作業をしてくれます。広い倉庫内でもお互いにぶつかることはありません。他に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などが開発している自律走行車、</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の配送用無人ヘリコプターなどがあります。</a:t>
            </a:r>
          </a:p>
          <a:p>
            <a:r>
              <a:rPr kumimoji="1" lang="en-US" altLang="ja-JP" sz="1200" b="1" u="sng" kern="1200" dirty="0">
                <a:solidFill>
                  <a:schemeClr val="tx1"/>
                </a:solidFill>
                <a:effectLst/>
                <a:latin typeface="+mn-lt"/>
                <a:ea typeface="+mn-ea"/>
                <a:cs typeface="+mn-cs"/>
              </a:rPr>
              <a:t>Sages</a:t>
            </a:r>
            <a:r>
              <a:rPr kumimoji="1" lang="ja-JP" altLang="ja-JP" sz="1200" b="1" u="sng" kern="1200" dirty="0">
                <a:solidFill>
                  <a:schemeClr val="tx1"/>
                </a:solidFill>
                <a:effectLst/>
                <a:latin typeface="+mn-lt"/>
                <a:ea typeface="+mn-ea"/>
                <a:cs typeface="+mn-cs"/>
              </a:rPr>
              <a:t>（賢者）</a:t>
            </a:r>
            <a:r>
              <a:rPr kumimoji="1" lang="ja-JP" altLang="ja-JP" sz="1200" kern="1200" dirty="0">
                <a:solidFill>
                  <a:schemeClr val="tx1"/>
                </a:solidFill>
                <a:effectLst/>
                <a:latin typeface="+mn-lt"/>
                <a:ea typeface="+mn-ea"/>
                <a:cs typeface="+mn-cs"/>
              </a:rPr>
              <a:t>：音声で質問するとその日の天気やスケジュールを教えてくれるバーチャル・アシスタント、臨床医の所見や検査データから適切な診断を助言してくれるアドバイザーがあります。</a:t>
            </a:r>
          </a:p>
          <a:p>
            <a:r>
              <a:rPr kumimoji="1" lang="ja-JP" altLang="ja-JP" sz="1200" kern="1200" dirty="0">
                <a:solidFill>
                  <a:schemeClr val="tx1"/>
                </a:solidFill>
                <a:effectLst/>
                <a:latin typeface="+mn-lt"/>
                <a:ea typeface="+mn-ea"/>
                <a:cs typeface="+mn-cs"/>
              </a:rPr>
              <a:t>前者は</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が有名ですが、既に身近なものとなっています。後者は、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Watson</a:t>
            </a:r>
            <a:r>
              <a:rPr kumimoji="1" lang="ja-JP" altLang="ja-JP" sz="1200" kern="1200" dirty="0">
                <a:solidFill>
                  <a:schemeClr val="tx1"/>
                </a:solidFill>
                <a:effectLst/>
                <a:latin typeface="+mn-lt"/>
                <a:ea typeface="+mn-ea"/>
                <a:cs typeface="+mn-cs"/>
              </a:rPr>
              <a:t>が有名です。例えば、膨大な医療文献を学習し、さらに患者の電子カルテを分析して、最適な治療法を医者に推奨してくれます。他にも財務データを読み取り分析し業務部門にアドバイスを提供するもの、訴訟に関わる文書を読み取り証拠となる文書を探し出すもの、論文試験を採点するものなどが実用化されつつあります。</a:t>
            </a:r>
          </a:p>
          <a:p>
            <a:r>
              <a:rPr kumimoji="1" lang="en-US" altLang="ja-JP" sz="1200" b="1" u="sng" kern="1200" dirty="0">
                <a:solidFill>
                  <a:schemeClr val="tx1"/>
                </a:solidFill>
                <a:effectLst/>
                <a:latin typeface="+mn-lt"/>
                <a:ea typeface="+mn-ea"/>
                <a:cs typeface="+mn-cs"/>
              </a:rPr>
              <a:t>Doers</a:t>
            </a:r>
            <a:r>
              <a:rPr kumimoji="1" lang="ja-JP" altLang="ja-JP" sz="1200" b="1" u="sng" kern="1200" dirty="0">
                <a:solidFill>
                  <a:schemeClr val="tx1"/>
                </a:solidFill>
                <a:effectLst/>
                <a:latin typeface="+mn-lt"/>
                <a:ea typeface="+mn-ea"/>
                <a:cs typeface="+mn-cs"/>
              </a:rPr>
              <a:t>（行動するもの）</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Rethink Robotics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Baxter</a:t>
            </a:r>
            <a:r>
              <a:rPr kumimoji="1" lang="ja-JP" altLang="ja-JP" sz="1200" kern="1200" dirty="0">
                <a:solidFill>
                  <a:schemeClr val="tx1"/>
                </a:solidFill>
                <a:effectLst/>
                <a:latin typeface="+mn-lt"/>
                <a:ea typeface="+mn-ea"/>
                <a:cs typeface="+mn-cs"/>
              </a:rPr>
              <a:t>や川田工業の</a:t>
            </a:r>
            <a:r>
              <a:rPr kumimoji="1" lang="en-US" altLang="ja-JP" sz="1200" kern="1200" dirty="0">
                <a:solidFill>
                  <a:schemeClr val="tx1"/>
                </a:solidFill>
                <a:effectLst/>
                <a:latin typeface="+mn-lt"/>
                <a:ea typeface="+mn-ea"/>
                <a:cs typeface="+mn-cs"/>
              </a:rPr>
              <a:t>NAXTAGE</a:t>
            </a:r>
            <a:r>
              <a:rPr kumimoji="1" lang="ja-JP" altLang="ja-JP" sz="1200" kern="1200" dirty="0">
                <a:solidFill>
                  <a:schemeClr val="tx1"/>
                </a:solidFill>
                <a:effectLst/>
                <a:latin typeface="+mn-lt"/>
                <a:ea typeface="+mn-ea"/>
                <a:cs typeface="+mn-cs"/>
              </a:rPr>
              <a:t>は、工場内で人と並んで働くロボットです。手動で基本的な作業動作を教え込めば、それを学習し、周囲の状況を把握しながら、人にぶつからないように自律的に作業をしてくれます。他にも</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の製造を手がける世界最大の</a:t>
            </a:r>
            <a:r>
              <a:rPr kumimoji="1" lang="en-US" altLang="ja-JP" sz="1200" kern="1200" dirty="0">
                <a:solidFill>
                  <a:schemeClr val="tx1"/>
                </a:solidFill>
                <a:effectLst/>
                <a:latin typeface="+mn-lt"/>
                <a:ea typeface="+mn-ea"/>
                <a:cs typeface="+mn-cs"/>
              </a:rPr>
              <a:t>EMS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Electronics Manufacturing Service</a:t>
            </a:r>
            <a:r>
              <a:rPr kumimoji="1" lang="ja-JP" altLang="ja-JP" sz="1200" kern="1200" dirty="0">
                <a:solidFill>
                  <a:schemeClr val="tx1"/>
                </a:solidFill>
                <a:effectLst/>
                <a:latin typeface="+mn-lt"/>
                <a:ea typeface="+mn-ea"/>
                <a:cs typeface="+mn-cs"/>
              </a:rPr>
              <a:t>）である</a:t>
            </a:r>
            <a:r>
              <a:rPr kumimoji="1" lang="en-US" altLang="ja-JP" sz="1200" kern="1200" dirty="0" err="1">
                <a:solidFill>
                  <a:schemeClr val="tx1"/>
                </a:solidFill>
                <a:effectLst/>
                <a:latin typeface="+mn-lt"/>
                <a:ea typeface="+mn-ea"/>
                <a:cs typeface="+mn-cs"/>
              </a:rPr>
              <a:t>Foxconn</a:t>
            </a:r>
            <a:r>
              <a:rPr kumimoji="1" lang="ja-JP" altLang="ja-JP" sz="1200" kern="1200" dirty="0">
                <a:solidFill>
                  <a:schemeClr val="tx1"/>
                </a:solidFill>
                <a:effectLst/>
                <a:latin typeface="+mn-lt"/>
                <a:ea typeface="+mn-ea"/>
                <a:cs typeface="+mn-cs"/>
              </a:rPr>
              <a:t>は、労働者代替型ロボット「</a:t>
            </a:r>
            <a:r>
              <a:rPr kumimoji="1" lang="en-US" altLang="ja-JP" sz="1200" kern="1200" dirty="0" err="1">
                <a:solidFill>
                  <a:schemeClr val="tx1"/>
                </a:solidFill>
                <a:effectLst/>
                <a:latin typeface="+mn-lt"/>
                <a:ea typeface="+mn-ea"/>
                <a:cs typeface="+mn-cs"/>
              </a:rPr>
              <a:t>Foxbots</a:t>
            </a:r>
            <a:r>
              <a:rPr kumimoji="1" lang="ja-JP" altLang="ja-JP" sz="1200" kern="1200" dirty="0">
                <a:solidFill>
                  <a:schemeClr val="tx1"/>
                </a:solidFill>
                <a:effectLst/>
                <a:latin typeface="+mn-lt"/>
                <a:ea typeface="+mn-ea"/>
                <a:cs typeface="+mn-cs"/>
              </a:rPr>
              <a:t>」の開発を進めており、</a:t>
            </a:r>
            <a:r>
              <a:rPr kumimoji="1" lang="en-US" altLang="ja-JP" sz="1200" kern="1200" dirty="0">
                <a:solidFill>
                  <a:schemeClr val="tx1"/>
                </a:solidFill>
                <a:effectLst/>
                <a:latin typeface="+mn-lt"/>
                <a:ea typeface="+mn-ea"/>
                <a:cs typeface="+mn-cs"/>
              </a:rPr>
              <a:t>100 </a:t>
            </a:r>
            <a:r>
              <a:rPr kumimoji="1" lang="ja-JP" altLang="ja-JP" sz="1200" kern="1200" dirty="0">
                <a:solidFill>
                  <a:schemeClr val="tx1"/>
                </a:solidFill>
                <a:effectLst/>
                <a:latin typeface="+mn-lt"/>
                <a:ea typeface="+mn-ea"/>
                <a:cs typeface="+mn-cs"/>
              </a:rPr>
              <a:t>万台の導入を計画しています。</a:t>
            </a:r>
          </a:p>
          <a:p>
            <a:r>
              <a:rPr kumimoji="1" lang="ja-JP" altLang="ja-JP" sz="1200" kern="1200" dirty="0">
                <a:solidFill>
                  <a:schemeClr val="tx1"/>
                </a:solidFill>
                <a:effectLst/>
                <a:latin typeface="+mn-lt"/>
                <a:ea typeface="+mn-ea"/>
                <a:cs typeface="+mn-cs"/>
              </a:rPr>
              <a:t>スマートマシンは、もはや未来の夢物語ではなく、実用の段階にさしかかっています。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36110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これまで</a:t>
            </a:r>
            <a:r>
              <a:rPr kumimoji="1" lang="ja-JP" altLang="en-US" sz="1200" kern="1200" dirty="0">
                <a:solidFill>
                  <a:schemeClr val="tx1"/>
                </a:solidFill>
                <a:effectLst/>
                <a:latin typeface="+mn-lt"/>
                <a:ea typeface="+mn-ea"/>
                <a:cs typeface="+mn-cs"/>
              </a:rPr>
              <a:t>コンピュータは、</a:t>
            </a:r>
            <a:r>
              <a:rPr kumimoji="1" lang="ja-JP" altLang="ja-JP" sz="1200" kern="1200" dirty="0">
                <a:solidFill>
                  <a:schemeClr val="tx1"/>
                </a:solidFill>
                <a:effectLst/>
                <a:latin typeface="+mn-lt"/>
                <a:ea typeface="+mn-ea"/>
                <a:cs typeface="+mn-cs"/>
              </a:rPr>
              <a:t>決められたやり方をそのとおり確実にこな</a:t>
            </a:r>
            <a:r>
              <a:rPr kumimoji="1" lang="ja-JP" altLang="en-US" sz="1200" kern="1200" dirty="0">
                <a:solidFill>
                  <a:schemeClr val="tx1"/>
                </a:solidFill>
                <a:effectLst/>
                <a:latin typeface="+mn-lt"/>
                <a:ea typeface="+mn-ea"/>
                <a:cs typeface="+mn-cs"/>
              </a:rPr>
              <a:t>す</a:t>
            </a:r>
            <a:r>
              <a:rPr kumimoji="1" lang="ja-JP" altLang="ja-JP" sz="1200" kern="1200" dirty="0">
                <a:solidFill>
                  <a:schemeClr val="tx1"/>
                </a:solidFill>
                <a:effectLst/>
                <a:latin typeface="+mn-lt"/>
                <a:ea typeface="+mn-ea"/>
                <a:cs typeface="+mn-cs"/>
              </a:rPr>
              <a:t>“自動化”への取り組み</a:t>
            </a:r>
            <a:r>
              <a:rPr kumimoji="1" lang="ja-JP" altLang="en-US" sz="1200" kern="1200" dirty="0">
                <a:solidFill>
                  <a:schemeClr val="tx1"/>
                </a:solidFill>
                <a:effectLst/>
                <a:latin typeface="+mn-lt"/>
                <a:ea typeface="+mn-ea"/>
                <a:cs typeface="+mn-cs"/>
              </a:rPr>
              <a:t>を進めてきました</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産業革命で生まれた様々なマシンを人間に変わって制御し、高速で正確な作業を実現したのです。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しかし、自分で学習し、独自にルールを作り仮説検証し、状況を把握して最適な方法を選択・判断して実行する“自律化”は、夢の話でした。それがまさに実現しようとしています。これを実現させるために自然言語処理や機械学習といった人工知能、知識の源泉となるビッグデータ、その膨大なデータを蓄積・処理するクラウド、状況を把握するセンサーや人間とのやり取りするデバイスなど、広範な技術が使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623779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a:t>
            </a:r>
            <a:r>
              <a:rPr kumimoji="1" lang="en-US" altLang="ja-JP" dirty="0"/>
              <a:t>Google</a:t>
            </a:r>
            <a:r>
              <a:rPr kumimoji="1" lang="ja-JP" altLang="en-US" dirty="0"/>
              <a:t>は</a:t>
            </a:r>
            <a:r>
              <a:rPr kumimoji="1" lang="en-US" altLang="ja-JP" dirty="0"/>
              <a:t>2015</a:t>
            </a:r>
            <a:r>
              <a:rPr kumimoji="1" lang="ja-JP" altLang="en-US" dirty="0"/>
              <a:t>年</a:t>
            </a:r>
            <a:r>
              <a:rPr kumimoji="1" lang="en-US" altLang="ja-JP" dirty="0"/>
              <a:t>6</a:t>
            </a:r>
            <a:r>
              <a:rPr kumimoji="1" lang="ja-JP" altLang="en-US" dirty="0"/>
              <a:t>月から自動運転車の公道走行実験を始めました。</a:t>
            </a:r>
            <a:endParaRPr kumimoji="1" lang="en-US" altLang="ja-JP" dirty="0"/>
          </a:p>
          <a:p>
            <a:endParaRPr kumimoji="1" lang="en-US" altLang="ja-JP" dirty="0"/>
          </a:p>
          <a:p>
            <a:r>
              <a:rPr kumimoji="1" lang="ja-JP" altLang="en-US" dirty="0"/>
              <a:t>自動運転車は画像認識、センサー技術、制御技術、リアルタイム性など幅広い技術の集大成であり、これが実現できるとスマートマシンの応用範囲は飛躍的に広がることが期待されています。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406541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Google</a:t>
            </a:r>
            <a:r>
              <a:rPr kumimoji="1" lang="ja-JP" altLang="en-US" dirty="0"/>
              <a:t>は</a:t>
            </a:r>
            <a:r>
              <a:rPr kumimoji="1" lang="en-US" altLang="ja-JP" dirty="0"/>
              <a:t>2013</a:t>
            </a:r>
            <a:r>
              <a:rPr kumimoji="1" lang="ja-JP" altLang="en-US" dirty="0"/>
              <a:t>年だけで日本のベンチャーである</a:t>
            </a:r>
            <a:r>
              <a:rPr kumimoji="1" lang="en-US" altLang="ja-JP" dirty="0"/>
              <a:t>Shaft</a:t>
            </a:r>
            <a:r>
              <a:rPr kumimoji="1" lang="ja-JP" altLang="en-US" dirty="0"/>
              <a:t>を含め、</a:t>
            </a:r>
            <a:r>
              <a:rPr kumimoji="1" lang="en-US" altLang="ja-JP" dirty="0"/>
              <a:t>8</a:t>
            </a:r>
            <a:r>
              <a:rPr kumimoji="1" lang="ja-JP" altLang="en-US" dirty="0"/>
              <a:t>社のロボット関連企業を買収しました。</a:t>
            </a:r>
            <a:r>
              <a:rPr kumimoji="1" lang="en-US" altLang="ja-JP" dirty="0"/>
              <a:t>2015</a:t>
            </a:r>
            <a:r>
              <a:rPr kumimoji="1" lang="ja-JP" altLang="en-US" dirty="0"/>
              <a:t>年時点で</a:t>
            </a:r>
            <a:r>
              <a:rPr kumimoji="1" lang="en-US" altLang="ja-JP" dirty="0"/>
              <a:t>Google</a:t>
            </a:r>
            <a:r>
              <a:rPr kumimoji="1" lang="ja-JP" altLang="en-US" dirty="0"/>
              <a:t>参加には</a:t>
            </a:r>
            <a:r>
              <a:rPr kumimoji="1" lang="en-US" altLang="ja-JP" dirty="0"/>
              <a:t>10</a:t>
            </a:r>
            <a:r>
              <a:rPr kumimoji="1" lang="ja-JP" altLang="en-US" dirty="0"/>
              <a:t>社のロボット関連企業があります。</a:t>
            </a:r>
            <a:endParaRPr kumimoji="1" lang="en-US" altLang="ja-JP" dirty="0"/>
          </a:p>
          <a:p>
            <a:endParaRPr kumimoji="1" lang="en-US" altLang="ja-JP" dirty="0"/>
          </a:p>
          <a:p>
            <a:r>
              <a:rPr kumimoji="1" lang="en-US" altLang="ja-JP" dirty="0"/>
              <a:t>Google</a:t>
            </a:r>
            <a:r>
              <a:rPr kumimoji="1" lang="ja-JP" altLang="en-US" dirty="0"/>
              <a:t>は別に</a:t>
            </a:r>
            <a:r>
              <a:rPr kumimoji="1" lang="en-US" altLang="ja-JP" dirty="0"/>
              <a:t>AI</a:t>
            </a:r>
            <a:r>
              <a:rPr kumimoji="1" lang="ja-JP" altLang="en-US" dirty="0"/>
              <a:t>関連企業の買収も行っています。</a:t>
            </a:r>
            <a:r>
              <a:rPr kumimoji="1" lang="en-US" altLang="ja-JP" dirty="0"/>
              <a:t>Google</a:t>
            </a:r>
            <a:r>
              <a:rPr kumimoji="1" lang="ja-JP" altLang="en-US" dirty="0"/>
              <a:t>の狙いは、スマートマシンの実現に必要な</a:t>
            </a:r>
            <a:r>
              <a:rPr kumimoji="1" lang="en-US" altLang="ja-JP" dirty="0"/>
              <a:t>AI</a:t>
            </a:r>
            <a:r>
              <a:rPr kumimoji="1" lang="ja-JP" altLang="en-US" dirty="0"/>
              <a:t>とロボット技術を手に入れることです。スマートマシンに必須のもう一つの条件であるビッグデータ（ユーザーの行動履歴）はすでに持っているからです。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53239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77754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http://ascii.jp/elem/000/000/851/851380/</a:t>
            </a: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992019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rgbClr val="FFFFFF"/>
                </a:solidFill>
                <a:cs typeface="ＭＳ Ｐゴシック"/>
              </a:rPr>
              <a:t>人工知能学会のサイト</a:t>
            </a:r>
            <a:r>
              <a:rPr kumimoji="1" lang="en-US" altLang="ja-JP" sz="1200" dirty="0">
                <a:solidFill>
                  <a:srgbClr val="FFFFFF"/>
                </a:solidFill>
                <a:cs typeface="ＭＳ Ｐゴシック"/>
              </a:rPr>
              <a:t>(</a:t>
            </a:r>
            <a:r>
              <a:rPr lang="en-US" altLang="ja-JP" sz="1200" dirty="0"/>
              <a:t>https://</a:t>
            </a:r>
            <a:r>
              <a:rPr lang="en-US" altLang="ja-JP" sz="1200" dirty="0" err="1"/>
              <a:t>www.ai-gakkai.or.jp</a:t>
            </a:r>
            <a:r>
              <a:rPr lang="en-US" altLang="ja-JP" sz="1200" dirty="0"/>
              <a:t>/</a:t>
            </a:r>
            <a:r>
              <a:rPr lang="en-US" altLang="ja-JP" sz="1200" dirty="0" err="1"/>
              <a:t>whatsai</a:t>
            </a:r>
            <a:r>
              <a:rPr lang="en-US" altLang="ja-JP" sz="1200" dirty="0"/>
              <a:t>/</a:t>
            </a:r>
            <a:r>
              <a:rPr lang="en-US" altLang="ja-JP" sz="1200" dirty="0" err="1"/>
              <a:t>AIwhats.html</a:t>
            </a:r>
            <a:r>
              <a:rPr kumimoji="1" lang="en-US" altLang="ja-JP" sz="1200" dirty="0">
                <a:solidFill>
                  <a:srgbClr val="FFFFFF"/>
                </a:solidFill>
                <a:cs typeface="ＭＳ Ｐゴシック"/>
              </a:rPr>
              <a:t>)</a:t>
            </a:r>
            <a:r>
              <a:rPr kumimoji="1" lang="ja-JP" altLang="en-US" sz="1200" dirty="0">
                <a:solidFill>
                  <a:srgbClr val="FFFFFF"/>
                </a:solidFill>
                <a:cs typeface="ＭＳ Ｐゴシック"/>
              </a:rPr>
              <a:t>には、以下の様な説明があります。</a:t>
            </a:r>
          </a:p>
          <a:p>
            <a:pPr marL="0" marR="0" indent="0" algn="l" defTabSz="457200" rtl="0" eaLnBrk="1" fontAlgn="auto" latinLnBrk="0" hangingPunct="1">
              <a:lnSpc>
                <a:spcPct val="100000"/>
              </a:lnSpc>
              <a:spcBef>
                <a:spcPts val="0"/>
              </a:spcBef>
              <a:spcAft>
                <a:spcPts val="0"/>
              </a:spcAft>
              <a:buClrTx/>
              <a:buSzTx/>
              <a:buFontTx/>
              <a:buNone/>
              <a:tabLst/>
              <a:defRPr/>
            </a:pPr>
            <a:endParaRPr lang="ja-JP" altLang="en-US" sz="1200" dirty="0">
              <a:solidFill>
                <a:srgbClr val="FFFFFF"/>
              </a:solidFill>
              <a:cs typeface="ＭＳ Ｐゴシック"/>
            </a:endParaRPr>
          </a:p>
          <a:p>
            <a:r>
              <a:rPr lang="en-US" altLang="ja-JP" sz="1200" dirty="0">
                <a:solidFill>
                  <a:srgbClr val="FFFFFF"/>
                </a:solidFill>
                <a:cs typeface="ＭＳ Ｐゴシック"/>
              </a:rPr>
              <a:t>『</a:t>
            </a:r>
            <a:r>
              <a:rPr lang="ja-JP" altLang="en-US" sz="1200" dirty="0">
                <a:solidFill>
                  <a:srgbClr val="FFFFFF"/>
                </a:solidFill>
                <a:cs typeface="ＭＳ Ｐゴシック"/>
              </a:rPr>
              <a:t>「人工知能」とは何だと思うでしょうか？まるで人間のようにふるまう機械を想像するのではないでしょうか？これは正しいとも，間違っているともいえます．なぜなら，人工知能の研究には二つの立場があるからです．一つは，人間の知能そのものをもつ機械を作ろうとする立場，もう一つは，人間が知能を使ってすることを機械にさせようとする立場です．そして，実際の研究のほとんどは後者の立場にたっています．ですので，人工知能の研究といっても，人間のような機械を作っているわけではありません．</a:t>
            </a:r>
            <a:r>
              <a:rPr lang="en-US" altLang="ja-JP" sz="1200" dirty="0">
                <a:solidFill>
                  <a:srgbClr val="FFFFFF"/>
                </a:solidFill>
                <a:cs typeface="ＭＳ Ｐゴシック"/>
              </a:rPr>
              <a:t>』</a:t>
            </a:r>
            <a:endParaRPr lang="ja-JP" altLang="en-US" sz="1200" dirty="0">
              <a:solidFill>
                <a:srgbClr val="FFFFFF"/>
              </a:solidFill>
              <a:cs typeface="ＭＳ Ｐゴシック"/>
            </a:endParaRPr>
          </a:p>
          <a:p>
            <a:endParaRPr lang="ja-JP" altLang="en-US" sz="1200" dirty="0">
              <a:solidFill>
                <a:srgbClr val="FFFFFF"/>
              </a:solidFill>
              <a:cs typeface="ＭＳ Ｐゴシック"/>
            </a:endParaRPr>
          </a:p>
          <a:p>
            <a:r>
              <a:rPr lang="ja-JP" altLang="en-US" sz="1200" dirty="0">
                <a:solidFill>
                  <a:srgbClr val="FFFFFF"/>
                </a:solidFill>
                <a:cs typeface="ＭＳ Ｐゴシック"/>
              </a:rPr>
              <a:t>前者のアプローチを「強い</a:t>
            </a:r>
            <a:r>
              <a:rPr lang="en-US" altLang="ja-JP" sz="1200" dirty="0">
                <a:solidFill>
                  <a:srgbClr val="FFFFFF"/>
                </a:solidFill>
                <a:cs typeface="ＭＳ Ｐゴシック"/>
              </a:rPr>
              <a:t>AI</a:t>
            </a:r>
            <a:r>
              <a:rPr lang="ja-JP" altLang="en-US" sz="1200" dirty="0">
                <a:solidFill>
                  <a:srgbClr val="FFFFFF"/>
                </a:solidFill>
                <a:cs typeface="ＭＳ Ｐゴシック"/>
              </a:rPr>
              <a:t>」、後者を「弱い</a:t>
            </a:r>
            <a:r>
              <a:rPr lang="en-US" altLang="ja-JP" sz="1200" dirty="0">
                <a:solidFill>
                  <a:srgbClr val="FFFFFF"/>
                </a:solidFill>
                <a:cs typeface="ＭＳ Ｐゴシック"/>
              </a:rPr>
              <a:t>AI</a:t>
            </a:r>
            <a:r>
              <a:rPr lang="ja-JP" altLang="en-US" sz="1200" dirty="0">
                <a:solidFill>
                  <a:srgbClr val="FFFFFF"/>
                </a:solidFill>
                <a:cs typeface="ＭＳ Ｐゴシック"/>
              </a:rPr>
              <a:t>」と言います。そして各々のアプローチについて、学習・推論などを組み合わせて研究が進められています。</a:t>
            </a:r>
            <a:endParaRPr lang="en-US" altLang="ja-JP" sz="1200" dirty="0">
              <a:solidFill>
                <a:srgbClr val="FFFFFF"/>
              </a:solidFill>
              <a:cs typeface="ＭＳ Ｐゴシック"/>
            </a:endParaRPr>
          </a:p>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56273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枚でわかる</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の違い</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Intelligence</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Artificial Intelligence</a:t>
            </a:r>
            <a:r>
              <a:rPr kumimoji="1" lang="ja-JP" altLang="ja-JP" sz="1200" kern="1200" dirty="0" smtClean="0">
                <a:solidFill>
                  <a:schemeClr val="tx1"/>
                </a:solidFill>
                <a:effectLst/>
                <a:latin typeface="+mn-lt"/>
                <a:ea typeface="+mn-ea"/>
                <a:cs typeface="+mn-cs"/>
              </a:rPr>
              <a:t>）は共にデータに基づいてビジネスや社会活動の「事実」を人が判断しやすいように見える化する手段です。経験や勘にたよるのではなく、事実から生みだされるデータに基づくことで、的確な意志決定が下せるよう支援してくれる道具であるという点において両者は共通しています。また、統計的手法を駆使し、そのデータに内在するパターンを見つけ出すという機能もあり、この点においても両者は同じ方向を向いています。</a:t>
            </a:r>
          </a:p>
          <a:p>
            <a:r>
              <a:rPr kumimoji="1" lang="ja-JP" altLang="ja-JP" sz="1200" kern="1200" dirty="0" smtClean="0">
                <a:solidFill>
                  <a:schemeClr val="tx1"/>
                </a:solidFill>
                <a:effectLst/>
                <a:latin typeface="+mn-lt"/>
                <a:ea typeface="+mn-ea"/>
                <a:cs typeface="+mn-cs"/>
              </a:rPr>
              <a:t>そもそも、ビジネスに関わるデータに内在するパターンや特徴を見つけ出し意志決定に必要な情報（インテリジェンス）を見つけ出すことが、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の目的であるとすれば、</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はその手段であり、両者を分けずに「アナリティクス」と言えばいいではないかという考え方も広まりつつあります。</a:t>
            </a:r>
          </a:p>
          <a:p>
            <a:r>
              <a:rPr kumimoji="1" lang="ja-JP" altLang="ja-JP" sz="1200" kern="1200" dirty="0" smtClean="0">
                <a:solidFill>
                  <a:schemeClr val="tx1"/>
                </a:solidFill>
                <a:effectLst/>
                <a:latin typeface="+mn-lt"/>
                <a:ea typeface="+mn-ea"/>
                <a:cs typeface="+mn-cs"/>
              </a:rPr>
              <a:t>このように共通するところの多い、両者を強いて区別するとすれば、どうなるのでしょうか。</a:t>
            </a:r>
          </a:p>
          <a:p>
            <a:r>
              <a:rPr kumimoji="1" lang="en-US" altLang="ja-JP" sz="1200" kern="1200" dirty="0" smtClean="0">
                <a:solidFill>
                  <a:schemeClr val="tx1"/>
                </a:solidFill>
                <a:effectLst/>
                <a:latin typeface="+mn-lt"/>
                <a:ea typeface="+mn-ea"/>
                <a:cs typeface="+mn-cs"/>
              </a:rPr>
              <a:t>BI</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この言葉が使われるようになったのは、</a:t>
            </a:r>
            <a:r>
              <a:rPr kumimoji="1" lang="en-US" altLang="ja-JP" sz="1200" kern="1200" dirty="0" smtClean="0">
                <a:solidFill>
                  <a:schemeClr val="tx1"/>
                </a:solidFill>
                <a:effectLst/>
                <a:latin typeface="+mn-lt"/>
                <a:ea typeface="+mn-ea"/>
                <a:cs typeface="+mn-cs"/>
              </a:rPr>
              <a:t>1989</a:t>
            </a:r>
            <a:r>
              <a:rPr kumimoji="1" lang="ja-JP" altLang="ja-JP" sz="1200" kern="1200" dirty="0" smtClean="0">
                <a:solidFill>
                  <a:schemeClr val="tx1"/>
                </a:solidFill>
                <a:effectLst/>
                <a:latin typeface="+mn-lt"/>
                <a:ea typeface="+mn-ea"/>
                <a:cs typeface="+mn-cs"/>
              </a:rPr>
              <a:t>年、後にガートナーグループのアナリストとなる</a:t>
            </a:r>
            <a:r>
              <a:rPr kumimoji="1" lang="en-US" altLang="ja-JP" sz="1200" kern="1200" dirty="0" smtClean="0">
                <a:solidFill>
                  <a:schemeClr val="tx1"/>
                </a:solidFill>
                <a:effectLst/>
                <a:latin typeface="+mn-lt"/>
                <a:ea typeface="+mn-ea"/>
                <a:cs typeface="+mn-cs"/>
              </a:rPr>
              <a:t>Howard </a:t>
            </a:r>
            <a:r>
              <a:rPr kumimoji="1" lang="en-US" altLang="ja-JP" sz="1200" kern="1200" dirty="0" err="1" smtClean="0">
                <a:solidFill>
                  <a:schemeClr val="tx1"/>
                </a:solidFill>
                <a:effectLst/>
                <a:latin typeface="+mn-lt"/>
                <a:ea typeface="+mn-ea"/>
                <a:cs typeface="+mn-cs"/>
              </a:rPr>
              <a:t>Dresner</a:t>
            </a:r>
            <a:r>
              <a:rPr kumimoji="1" lang="ja-JP" altLang="ja-JP" sz="1200" kern="1200" dirty="0" smtClean="0">
                <a:solidFill>
                  <a:schemeClr val="tx1"/>
                </a:solidFill>
                <a:effectLst/>
                <a:latin typeface="+mn-lt"/>
                <a:ea typeface="+mn-ea"/>
                <a:cs typeface="+mn-cs"/>
              </a:rPr>
              <a:t>が、「ビジネスインテリジェンス」とは、「事実をベースとした支援システムを使用した、ビジネス上の意思決定を進化させるための概念と手法」を指す包括的用語であると提唱したことがはじまりで、</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年代後半までには、この意味での使用が普及してゆきました（</a:t>
            </a:r>
            <a:r>
              <a:rPr kumimoji="1" lang="en-US" altLang="ja-JP" sz="1200" kern="1200" dirty="0" smtClean="0">
                <a:solidFill>
                  <a:schemeClr val="tx1"/>
                </a:solidFill>
                <a:effectLst/>
                <a:latin typeface="+mn-lt"/>
                <a:ea typeface="+mn-ea"/>
                <a:cs typeface="+mn-cs"/>
              </a:rPr>
              <a:t>Wikipedia</a:t>
            </a:r>
            <a:r>
              <a:rPr kumimoji="1" lang="ja-JP" altLang="ja-JP" sz="1200" kern="1200" dirty="0" smtClean="0">
                <a:solidFill>
                  <a:schemeClr val="tx1"/>
                </a:solidFill>
                <a:effectLst/>
                <a:latin typeface="+mn-lt"/>
                <a:ea typeface="+mn-ea"/>
                <a:cs typeface="+mn-cs"/>
              </a:rPr>
              <a:t>参照）。</a:t>
            </a:r>
          </a:p>
          <a:p>
            <a:r>
              <a:rPr kumimoji="1" lang="ja-JP" altLang="ja-JP" sz="1200" kern="1200" dirty="0" smtClean="0">
                <a:solidFill>
                  <a:schemeClr val="tx1"/>
                </a:solidFill>
                <a:effectLst/>
                <a:latin typeface="+mn-lt"/>
                <a:ea typeface="+mn-ea"/>
                <a:cs typeface="+mn-cs"/>
              </a:rPr>
              <a:t>当時、この「事実」は企業内の情報システムから生成されるデータに限られていました。これをプログラミングなどの専門スキルがなくても、業務や経営の現場にいる人たちが、意志決定に必要な情報を簡単に検索したり、管理帳票を作ったりする手段として使われるようになったの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アプリケーションです。</a:t>
            </a:r>
          </a:p>
          <a:p>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年代後半以降のインターネットの普及や</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サービスの登場と共に、「事実」となるデータが生成される範囲を広かってゆきますが、一貫していることは、膨大なデータの中から、</a:t>
            </a:r>
            <a:r>
              <a:rPr kumimoji="1" lang="ja-JP" altLang="ja-JP" sz="1200" b="1" u="sng" kern="1200" dirty="0" smtClean="0">
                <a:solidFill>
                  <a:schemeClr val="tx1"/>
                </a:solidFill>
                <a:effectLst/>
                <a:latin typeface="+mn-lt"/>
                <a:ea typeface="+mn-ea"/>
                <a:cs typeface="+mn-cs"/>
              </a:rPr>
              <a:t>人間が意志決定するために役立つパターンや特徴を見つけやすいように表やグラフに「見える化」すること</a:t>
            </a:r>
            <a:r>
              <a:rPr kumimoji="1" lang="ja-JP" altLang="ja-JP" sz="1200" kern="1200" dirty="0" smtClean="0">
                <a:solidFill>
                  <a:schemeClr val="tx1"/>
                </a:solidFill>
                <a:effectLst/>
                <a:latin typeface="+mn-lt"/>
                <a:ea typeface="+mn-ea"/>
                <a:cs typeface="+mn-cs"/>
              </a:rPr>
              <a:t>に主眼が置かれてきました。あくまで、人間が主体です。人間が、特徴を見つけ出し、推論、判断するための作業を行うわけで、その生産性を高めることが狙いとなっていたのです。</a:t>
            </a:r>
          </a:p>
          <a:p>
            <a:r>
              <a:rPr kumimoji="1" lang="en-US" altLang="ja-JP" sz="1200" kern="1200" dirty="0" smtClean="0">
                <a:solidFill>
                  <a:schemeClr val="tx1"/>
                </a:solidFill>
                <a:effectLst/>
                <a:latin typeface="+mn-lt"/>
                <a:ea typeface="+mn-ea"/>
                <a:cs typeface="+mn-cs"/>
              </a:rPr>
              <a:t>AI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いう言葉が意味する本来の意味は「機械の脳」、あるいは、「脳で行われる知的な活動を行う機械」ということで、何でもできる高度な知能機械というイメージがつきまといます。しかし、現実には、意志や意識、好奇心や課題の探求・開拓といった人間の脳には本来備わっている機能はありません。ですから、</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などは</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という言葉をあえて使わず、人間が経験や知識などに基づいて考え、判断し、行動する認知の過程を支援する手段であるとして、「コグニティブ（認知）・コンピューティング」と呼んでいます。</a:t>
            </a:r>
          </a:p>
          <a:p>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であれ、コグニティブ（認知）・コンピューティングであれ、その中核となるのが機械学習です。これは、データを分析し、推論や判断を行うためのパターンや特徴を計算で取り出すための仕組みです。</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では、このパターンや特徴を見つけ出す作業を人間に大きく依存していました。</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は、それを支援するためにわかりやすい表やグラフを人間に提示し、人間が行うこれら作業の生産性を高めることに主眼が置かれていたのです。</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これを機械自身でやらせるところに違いがあります。特に扱えるようになったデータがビッグデータと言われるように量や種類ともに膨大になり、人間の能力だけでは、そのデータに内在するパターンや特徴を見つけ出すことが困難になったことも背景にあります。そこにコンピューター性能の向上やアルゴリズムの進化があり、機械に任せることが可能になったのです。昨今は、脳科学の知見を取り入れた「ティープ・ラーニング（深層学習）」という手法が登場し、この機能や性能がさらに高まっています。</a:t>
            </a:r>
          </a:p>
          <a:p>
            <a:r>
              <a:rPr kumimoji="1" lang="ja-JP" altLang="ja-JP" sz="1200" kern="1200" dirty="0" smtClean="0">
                <a:solidFill>
                  <a:schemeClr val="tx1"/>
                </a:solidFill>
                <a:effectLst/>
                <a:latin typeface="+mn-lt"/>
                <a:ea typeface="+mn-ea"/>
                <a:cs typeface="+mn-cs"/>
              </a:rPr>
              <a:t>このように、機械自身に事実に解釈や推論をさせ、判断さえも委ねようというところに</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との大きな違いがあるのです。もちろん、最終的な判断は人間の役割とする場合も多いかもしれませんが、</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を利用した「自動運転車」などは、運転に必要な様々な判断を機械に委ねようとしています。</a:t>
            </a:r>
          </a:p>
          <a:p>
            <a:r>
              <a:rPr kumimoji="1" lang="ja-JP" altLang="ja-JP" sz="1200" kern="1200" dirty="0" smtClean="0">
                <a:solidFill>
                  <a:schemeClr val="tx1"/>
                </a:solidFill>
                <a:effectLst/>
                <a:latin typeface="+mn-lt"/>
                <a:ea typeface="+mn-ea"/>
                <a:cs typeface="+mn-cs"/>
              </a:rPr>
              <a:t>このように見てゆくと次のようにまとめることができるでしょう。</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とは、「人間の知的活動の生産性を高めるための手段」</a:t>
            </a:r>
          </a:p>
          <a:p>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とは、「人間の知的活動を拡張しその能力を高める手段」</a:t>
            </a:r>
          </a:p>
          <a:p>
            <a:r>
              <a:rPr kumimoji="1" lang="ja-JP" altLang="ja-JP" sz="1200" kern="1200" dirty="0" smtClean="0">
                <a:solidFill>
                  <a:schemeClr val="tx1"/>
                </a:solidFill>
                <a:effectLst/>
                <a:latin typeface="+mn-lt"/>
                <a:ea typeface="+mn-ea"/>
                <a:cs typeface="+mn-cs"/>
              </a:rPr>
              <a:t>両者を分けて考える必要はないのかもしれませんが、あえて分けるとすれば、このような整理ができるかもしれません。</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866663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例えば、人間は鳥を見て「鳥のように空を飛びたい」と考えました。</a:t>
            </a:r>
            <a:endParaRPr kumimoji="1" lang="en-US" altLang="ja-JP" dirty="0"/>
          </a:p>
          <a:p>
            <a:endParaRPr kumimoji="1" lang="en-US" altLang="ja-JP" dirty="0"/>
          </a:p>
          <a:p>
            <a:r>
              <a:rPr kumimoji="1" lang="ja-JP" altLang="en-US" dirty="0"/>
              <a:t>そこで、初期の飛行機械は、鳥の動きを模倣して作られました。鳥のような羽を持ち、鳥のように羽ばたく機械です。しかし、結果としてこれはうまくいきませんでした。</a:t>
            </a:r>
            <a:endParaRPr kumimoji="1" lang="en-US" altLang="ja-JP" dirty="0"/>
          </a:p>
          <a:p>
            <a:r>
              <a:rPr kumimoji="1" lang="ja-JP" altLang="en-US" dirty="0"/>
              <a:t>現在、皆さんが知っている飛行機は、鳥のようには羽ばたきません。しかし、空を飛ぶという「機能」を追求し、目的は果たしています。</a:t>
            </a:r>
            <a:endParaRPr kumimoji="1" lang="en-US" altLang="ja-JP" dirty="0"/>
          </a:p>
          <a:p>
            <a:r>
              <a:rPr kumimoji="1" lang="ja-JP" altLang="en-US" dirty="0"/>
              <a:t>一方、鳥の羽ばたきの研究は、鳥の生態や空を飛ぶメカニズムを知る上で有用です。人間は、鳥の研究を行い、現時点では鳥とは違うアプローチを使って、空を飛ぶという目的を果たしたのです。</a:t>
            </a:r>
            <a:endParaRPr kumimoji="1" lang="en-US" altLang="ja-JP" dirty="0"/>
          </a:p>
          <a:p>
            <a:endParaRPr kumimoji="1" lang="en-US" altLang="ja-JP" dirty="0"/>
          </a:p>
          <a:p>
            <a:r>
              <a:rPr kumimoji="1" lang="ja-JP" altLang="en-US" dirty="0"/>
              <a:t>強い</a:t>
            </a:r>
            <a:r>
              <a:rPr kumimoji="1" lang="en-US" altLang="ja-JP" dirty="0"/>
              <a:t>AI</a:t>
            </a:r>
            <a:r>
              <a:rPr kumimoji="1" lang="ja-JP" altLang="en-US" dirty="0"/>
              <a:t>と弱い</a:t>
            </a:r>
            <a:r>
              <a:rPr kumimoji="1" lang="en-US" altLang="ja-JP" dirty="0"/>
              <a:t>AI</a:t>
            </a:r>
            <a:r>
              <a:rPr kumimoji="1" lang="ja-JP" altLang="en-US" dirty="0"/>
              <a:t>の関係も、これに似ています。強い</a:t>
            </a:r>
            <a:r>
              <a:rPr kumimoji="1" lang="en-US" altLang="ja-JP" dirty="0"/>
              <a:t>AI</a:t>
            </a:r>
            <a:r>
              <a:rPr kumimoji="1" lang="ja-JP" altLang="en-US" dirty="0"/>
              <a:t>は、とにかく人間の脳を模倣し、動きを再現しようというアプローチです。これに対し、弱い</a:t>
            </a:r>
            <a:r>
              <a:rPr kumimoji="1" lang="en-US" altLang="ja-JP" dirty="0"/>
              <a:t>AI</a:t>
            </a:r>
            <a:r>
              <a:rPr kumimoji="1" lang="ja-JP" altLang="en-US" dirty="0"/>
              <a:t>は、中身がどうであれ、外から見て人のように考えたり、学習したりすることができれば良いという考え方です。</a:t>
            </a:r>
            <a:endParaRPr kumimoji="1" lang="en-US" altLang="ja-JP" dirty="0"/>
          </a:p>
          <a:p>
            <a:endParaRPr kumimoji="1" lang="en-US" altLang="ja-JP" dirty="0"/>
          </a:p>
          <a:p>
            <a:r>
              <a:rPr kumimoji="1" lang="ja-JP" altLang="en-US" dirty="0"/>
              <a:t>学術的には強い</a:t>
            </a:r>
            <a:r>
              <a:rPr kumimoji="1" lang="en-US" altLang="ja-JP" dirty="0"/>
              <a:t>AI</a:t>
            </a:r>
            <a:r>
              <a:rPr kumimoji="1" lang="ja-JP" altLang="en-US" dirty="0"/>
              <a:t>を研究する意味はありますが、工業的・商業的には、弱い</a:t>
            </a:r>
            <a:r>
              <a:rPr kumimoji="1" lang="en-US" altLang="ja-JP" dirty="0"/>
              <a:t>AI</a:t>
            </a:r>
            <a:r>
              <a:rPr kumimoji="1" lang="ja-JP" altLang="en-US" dirty="0"/>
              <a:t>で目的が果たせるのであれば十分、という考え方は成り立つのです。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174224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従来、機械は人が操作するか、手順を教えてその通り動かすものでした。しかし、</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は、自ら学習し、状況を把握し、判断できる能力を機械に与えます。</a:t>
            </a:r>
          </a:p>
          <a:p>
            <a:r>
              <a:rPr kumimoji="1" lang="ja-JP" altLang="ja-JP" sz="1200" kern="1200" dirty="0">
                <a:solidFill>
                  <a:schemeClr val="tx1"/>
                </a:solidFill>
                <a:effectLst/>
                <a:latin typeface="+mn-lt"/>
                <a:ea typeface="+mn-ea"/>
                <a:cs typeface="+mn-cs"/>
              </a:rPr>
              <a:t>人工知能には、「</a:t>
            </a:r>
            <a:r>
              <a:rPr kumimoji="1" lang="ja-JP" altLang="en-US" sz="1200" kern="1200" dirty="0">
                <a:solidFill>
                  <a:schemeClr val="tx1"/>
                </a:solidFill>
                <a:effectLst/>
                <a:latin typeface="+mn-lt"/>
                <a:ea typeface="+mn-ea"/>
                <a:cs typeface="+mn-cs"/>
              </a:rPr>
              <a:t>知能があるように見せかけ、外から見ると人のように見える</a:t>
            </a:r>
            <a:r>
              <a:rPr kumimoji="1" lang="ja-JP" altLang="ja-JP" sz="1200" kern="1200" dirty="0">
                <a:solidFill>
                  <a:schemeClr val="tx1"/>
                </a:solidFill>
                <a:effectLst/>
                <a:latin typeface="+mn-lt"/>
                <a:ea typeface="+mn-ea"/>
                <a:cs typeface="+mn-cs"/>
              </a:rPr>
              <a:t>」と「</a:t>
            </a:r>
            <a:r>
              <a:rPr kumimoji="1" lang="ja-JP" altLang="en-US" sz="1200" kern="1200" dirty="0">
                <a:solidFill>
                  <a:schemeClr val="tx1"/>
                </a:solidFill>
                <a:effectLst/>
                <a:latin typeface="+mn-lt"/>
                <a:ea typeface="+mn-ea"/>
                <a:cs typeface="+mn-cs"/>
              </a:rPr>
              <a:t>脳の働きを模倣して人の知能を再現する</a:t>
            </a:r>
            <a:r>
              <a:rPr kumimoji="1" lang="ja-JP" altLang="ja-JP" sz="1200" kern="1200" dirty="0">
                <a:solidFill>
                  <a:schemeClr val="tx1"/>
                </a:solidFill>
                <a:effectLst/>
                <a:latin typeface="+mn-lt"/>
                <a:ea typeface="+mn-ea"/>
                <a:cs typeface="+mn-cs"/>
              </a:rPr>
              <a:t>」の２つのアプローチがあります。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前者は、あらかじめ「ルール」をたくさん用意しておく「ルールベース」です。</a:t>
            </a:r>
            <a:r>
              <a:rPr kumimoji="1" lang="ja-JP" altLang="en-US" sz="1200" kern="1200" dirty="0">
                <a:solidFill>
                  <a:schemeClr val="tx1"/>
                </a:solidFill>
                <a:effectLst/>
                <a:latin typeface="+mn-lt"/>
                <a:ea typeface="+mn-ea"/>
                <a:cs typeface="+mn-cs"/>
              </a:rPr>
              <a:t>例えば、人間の様に受け答えできるシステムを作ろうと思った場合、「こんにちは」と話しかけられたら、「こんにちは」と応える、「こんばんは」なら「こんばんは」など、様々な「ルール」を用意しておけば、受け答えを見る限り、それが人間なのかコンピュータなのかを見分けることはできません。しかし、実際にはコンピュータが「こんにちは」と「こんばんは」の意味を理解して使い分けているわけではありません。このため、人間生活の様々な場面で完璧な受け答えをするためには、膨大なルールが必要に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この分野では、</a:t>
            </a:r>
            <a:r>
              <a:rPr kumimoji="1" lang="en-US" altLang="ja-JP" sz="1200" kern="1200" dirty="0">
                <a:solidFill>
                  <a:schemeClr val="tx1"/>
                </a:solidFill>
                <a:effectLst/>
                <a:latin typeface="+mn-lt"/>
                <a:ea typeface="+mn-ea"/>
                <a:cs typeface="+mn-cs"/>
              </a:rPr>
              <a:t>1980</a:t>
            </a:r>
            <a:r>
              <a:rPr kumimoji="1" lang="ja-JP" altLang="en-US" sz="1200" kern="1200" dirty="0">
                <a:solidFill>
                  <a:schemeClr val="tx1"/>
                </a:solidFill>
                <a:effectLst/>
                <a:latin typeface="+mn-lt"/>
                <a:ea typeface="+mn-ea"/>
                <a:cs typeface="+mn-cs"/>
              </a:rPr>
              <a:t>年代に</a:t>
            </a:r>
            <a:r>
              <a:rPr kumimoji="1" lang="ja-JP" altLang="ja-JP" sz="1200" kern="1200" dirty="0">
                <a:solidFill>
                  <a:schemeClr val="tx1"/>
                </a:solidFill>
                <a:effectLst/>
                <a:latin typeface="+mn-lt"/>
                <a:ea typeface="+mn-ea"/>
                <a:cs typeface="+mn-cs"/>
              </a:rPr>
              <a:t>外国語翻訳者や医者、弁護士といった専門家のノウハウをルール化して組み入れた「エキスパート・システム」</a:t>
            </a:r>
            <a:r>
              <a:rPr kumimoji="1" lang="ja-JP" altLang="en-US" sz="1200" kern="1200" dirty="0">
                <a:solidFill>
                  <a:schemeClr val="tx1"/>
                </a:solidFill>
                <a:effectLst/>
                <a:latin typeface="+mn-lt"/>
                <a:ea typeface="+mn-ea"/>
                <a:cs typeface="+mn-cs"/>
              </a:rPr>
              <a:t>の</a:t>
            </a:r>
            <a:r>
              <a:rPr kumimoji="1" lang="ja-JP" altLang="ja-JP" sz="1200" kern="1200" dirty="0">
                <a:solidFill>
                  <a:schemeClr val="tx1"/>
                </a:solidFill>
                <a:effectLst/>
                <a:latin typeface="+mn-lt"/>
                <a:ea typeface="+mn-ea"/>
                <a:cs typeface="+mn-cs"/>
              </a:rPr>
              <a:t>実用化</a:t>
            </a:r>
            <a:r>
              <a:rPr kumimoji="1" lang="ja-JP" altLang="en-US" sz="1200" kern="1200" dirty="0">
                <a:solidFill>
                  <a:schemeClr val="tx1"/>
                </a:solidFill>
                <a:effectLst/>
                <a:latin typeface="+mn-lt"/>
                <a:ea typeface="+mn-ea"/>
                <a:cs typeface="+mn-cs"/>
              </a:rPr>
              <a:t>が試みられました</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lang="ja-JP" altLang="en-US" dirty="0"/>
              <a:t>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a:t>5</a:t>
            </a:r>
            <a:r>
              <a:rPr lang="ja-JP" altLang="en-US" dirty="0"/>
              <a:t>世代コンピュータとして研究が進められました。</a:t>
            </a:r>
            <a:endParaRPr lang="en-US" altLang="ja-JP" dirty="0"/>
          </a:p>
          <a:p>
            <a:endParaRPr lang="en-US" altLang="ja-JP" dirty="0"/>
          </a:p>
          <a:p>
            <a:r>
              <a:rPr lang="ja-JP" altLang="en-US" dirty="0"/>
              <a:t>しかし、このシステムは、この当時はうまくいきませんでした。エキスパートの知識は定型化できないことも多く、ルール化することが難しかったことに加え、ルールを作ることそのものが膨大な作業になったためです。ルールを人間が作らなければならないことが大きな問題でした。また、大量のルールを処理するためのコンピュータの処理能力も不足していました。</a:t>
            </a:r>
            <a:endParaRPr lang="en-US" altLang="ja-JP" dirty="0"/>
          </a:p>
          <a:p>
            <a:r>
              <a:rPr lang="ja-JP" altLang="en-US" dirty="0"/>
              <a:t>（ただ、このアプローチは現代では一部で実用化されています。特定の業務に特化してルールベースで業務プロセスを管理する</a:t>
            </a:r>
            <a:r>
              <a:rPr lang="en-US" altLang="ja-JP" dirty="0"/>
              <a:t>BRMS</a:t>
            </a:r>
            <a:r>
              <a:rPr lang="ja-JP" altLang="en-US" dirty="0"/>
              <a:t>というシステムです）</a:t>
            </a:r>
            <a:endParaRPr lang="en-US" altLang="ja-JP" dirty="0"/>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後者は、人の脳の仕組みを模倣して、機械に人のように学習させ考えさせようというものです。神経細胞（ニューロン）のつながりをモデルにするため、「ニューラル・ネットワーク」と呼ばれています。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これは人間の脳をモデルにしているため、理想的には人間の様に自分で様々な知識を学習し、仮説を立て、検証し、自律的に「考える」ことができるようになると考えられています。そうすれば</a:t>
            </a:r>
            <a:r>
              <a:rPr kumimoji="1" lang="ja-JP" altLang="ja-JP" sz="1200" kern="1200" dirty="0">
                <a:solidFill>
                  <a:schemeClr val="tx1"/>
                </a:solidFill>
                <a:effectLst/>
                <a:latin typeface="+mn-lt"/>
                <a:ea typeface="+mn-ea"/>
                <a:cs typeface="+mn-cs"/>
              </a:rPr>
              <a:t>、人が</a:t>
            </a:r>
            <a:r>
              <a:rPr kumimoji="1" lang="ja-JP" altLang="en-US" sz="1200" kern="1200" dirty="0">
                <a:solidFill>
                  <a:schemeClr val="tx1"/>
                </a:solidFill>
                <a:effectLst/>
                <a:latin typeface="+mn-lt"/>
                <a:ea typeface="+mn-ea"/>
                <a:cs typeface="+mn-cs"/>
              </a:rPr>
              <a:t>ルール</a:t>
            </a:r>
            <a:r>
              <a:rPr kumimoji="1" lang="ja-JP" altLang="ja-JP" sz="1200" kern="1200" dirty="0">
                <a:solidFill>
                  <a:schemeClr val="tx1"/>
                </a:solidFill>
                <a:effectLst/>
                <a:latin typeface="+mn-lt"/>
                <a:ea typeface="+mn-ea"/>
                <a:cs typeface="+mn-cs"/>
              </a:rPr>
              <a:t>を教える必要はありません。</a:t>
            </a:r>
            <a:r>
              <a:rPr kumimoji="1" lang="ja-JP" altLang="en-US" sz="1200" kern="1200" dirty="0">
                <a:solidFill>
                  <a:schemeClr val="tx1"/>
                </a:solidFill>
                <a:effectLst/>
                <a:latin typeface="+mn-lt"/>
                <a:ea typeface="+mn-ea"/>
                <a:cs typeface="+mn-cs"/>
              </a:rPr>
              <a:t>ニューラルネットワークはルールベースと同じくらいの歴史を持っていますが、アルゴリズムの問題やコンピューティングパワーの制限から、つい最近までは使い物にならないと考えられていました。</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838084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エキスパートシステムの事例としてよく使われたのが医療に関するものです。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a:t>5</a:t>
            </a:r>
            <a:r>
              <a:rPr lang="ja-JP" altLang="en-US" dirty="0"/>
              <a:t>世代コンピュータとして研究が進められました。</a:t>
            </a:r>
            <a:endParaRPr lang="en-US" altLang="ja-JP" dirty="0"/>
          </a:p>
          <a:p>
            <a:r>
              <a:rPr lang="ja-JP" altLang="en-US" dirty="0"/>
              <a:t>しかし、このシステムは、この当時はうまくいきませんでした。エキスパートの知識は定型化できないことも多く、ルール化することが難しかったことに加え、大量のルールを人間が作成するのが困難だったからと言われています。</a:t>
            </a:r>
            <a:endParaRPr lang="en-US" altLang="ja-JP" dirty="0"/>
          </a:p>
          <a:p>
            <a:endParaRPr lang="en-US" altLang="ja-JP" dirty="0"/>
          </a:p>
          <a:p>
            <a:r>
              <a:rPr lang="ja-JP" altLang="en-US" dirty="0"/>
              <a:t>ただ、このアプローチは現代では一部で実用化されています。特定の業務に特化してルールベースで業務プロセスを管理する</a:t>
            </a:r>
            <a:r>
              <a:rPr lang="en-US" altLang="ja-JP" dirty="0"/>
              <a:t>BRMS</a:t>
            </a:r>
            <a:r>
              <a:rPr lang="ja-JP" altLang="en-US" dirty="0"/>
              <a:t>というシステムです。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69337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人間の脳のメカニズムはまだまだ謎が多いのですが、脳が多数のニューロンの集まりであることは早くからわかっていました。</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脳に刺激（視覚や聴覚など）を与えると、ニューロンが刺激されて他のニューロンに信号を伝えます。同じ刺激を繰り返し与えると、同じ経路で信号が伝わるようになります。これが学習による記憶のメカニズムと考えられ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これをコンピュータ上でシミュレートしようとしたのがニューラルネットワークです。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ニューロンの歴史は古く、</a:t>
            </a:r>
            <a:r>
              <a:rPr kumimoji="1" lang="en-US" altLang="ja-JP" sz="1200" kern="1200" dirty="0">
                <a:solidFill>
                  <a:schemeClr val="tx1"/>
                </a:solidFill>
                <a:effectLst/>
                <a:latin typeface="+mn-lt"/>
                <a:ea typeface="+mn-ea"/>
                <a:cs typeface="+mn-cs"/>
              </a:rPr>
              <a:t>1943</a:t>
            </a:r>
            <a:r>
              <a:rPr kumimoji="1" lang="ja-JP" altLang="en-US" sz="1200" kern="1200" dirty="0">
                <a:solidFill>
                  <a:schemeClr val="tx1"/>
                </a:solidFill>
                <a:effectLst/>
                <a:latin typeface="+mn-lt"/>
                <a:ea typeface="+mn-ea"/>
                <a:cs typeface="+mn-cs"/>
              </a:rPr>
              <a:t>年に最初のモデルが考案されたといわれています。現在のニューラルネットワークの原型は</a:t>
            </a:r>
            <a:r>
              <a:rPr kumimoji="1" lang="en-US" altLang="ja-JP" sz="1200" kern="1200" dirty="0">
                <a:solidFill>
                  <a:schemeClr val="tx1"/>
                </a:solidFill>
                <a:effectLst/>
                <a:latin typeface="+mn-lt"/>
                <a:ea typeface="+mn-ea"/>
                <a:cs typeface="+mn-cs"/>
              </a:rPr>
              <a:t>1958</a:t>
            </a:r>
            <a:r>
              <a:rPr kumimoji="1" lang="ja-JP" altLang="en-US" sz="1200" kern="1200" dirty="0">
                <a:solidFill>
                  <a:schemeClr val="tx1"/>
                </a:solidFill>
                <a:effectLst/>
                <a:latin typeface="+mn-lt"/>
                <a:ea typeface="+mn-ea"/>
                <a:cs typeface="+mn-cs"/>
              </a:rPr>
              <a:t>年に発表されたパーセプトロンです。</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684855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823742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ルールベースの欠点を補うために採用されたのが、統計処理による機械学習です。人間がいちいちルールを作るのではなく、膨大なデータを統計的に処理して、データ間の関連性を推論し、確率を算出し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例えば、</a:t>
            </a:r>
            <a:r>
              <a:rPr kumimoji="1" lang="ja-JP" altLang="ja-JP" sz="1200" kern="1200" dirty="0">
                <a:solidFill>
                  <a:schemeClr val="tx1"/>
                </a:solidFill>
                <a:effectLst/>
                <a:latin typeface="+mn-lt"/>
                <a:ea typeface="+mn-ea"/>
                <a:cs typeface="+mn-cs"/>
              </a:rPr>
              <a:t>「日本の首都」と「東京」の関係を見つけ出し、「日本の首都が東京である確率は</a:t>
            </a:r>
            <a:r>
              <a:rPr kumimoji="1" lang="en-US" altLang="ja-JP" sz="1200" kern="1200" dirty="0">
                <a:solidFill>
                  <a:schemeClr val="tx1"/>
                </a:solidFill>
                <a:effectLst/>
                <a:latin typeface="+mn-lt"/>
                <a:ea typeface="+mn-ea"/>
                <a:cs typeface="+mn-cs"/>
              </a:rPr>
              <a:t>99%</a:t>
            </a:r>
            <a:r>
              <a:rPr kumimoji="1" lang="ja-JP" altLang="ja-JP" sz="1200" kern="1200" dirty="0">
                <a:solidFill>
                  <a:schemeClr val="tx1"/>
                </a:solidFill>
                <a:effectLst/>
                <a:latin typeface="+mn-lt"/>
                <a:ea typeface="+mn-ea"/>
                <a:cs typeface="+mn-cs"/>
              </a:rPr>
              <a:t>」といったルールを自動的に生成しようというものです。</a:t>
            </a:r>
            <a:r>
              <a:rPr kumimoji="1" lang="ja-JP" altLang="en-US" sz="1200" kern="1200" dirty="0">
                <a:solidFill>
                  <a:schemeClr val="tx1"/>
                </a:solidFill>
                <a:effectLst/>
                <a:latin typeface="+mn-lt"/>
                <a:ea typeface="+mn-ea"/>
                <a:cs typeface="+mn-cs"/>
              </a:rPr>
              <a:t>この統計処理に採用されたのが</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ベイズ統計</a:t>
            </a:r>
            <a:r>
              <a:rPr kumimoji="1" lang="ja-JP" altLang="ja-JP"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一方、ニューラルネットワークにも大きな進歩がありました。</a:t>
            </a:r>
            <a:r>
              <a:rPr kumimoji="1" lang="en-US" altLang="ja-JP" sz="1200" kern="1200" dirty="0">
                <a:solidFill>
                  <a:schemeClr val="tx1"/>
                </a:solidFill>
                <a:effectLst/>
                <a:latin typeface="+mn-lt"/>
                <a:ea typeface="+mn-ea"/>
                <a:cs typeface="+mn-cs"/>
              </a:rPr>
              <a:t>2000</a:t>
            </a:r>
            <a:r>
              <a:rPr kumimoji="1" lang="ja-JP" altLang="en-US" sz="1200" kern="1200" dirty="0">
                <a:solidFill>
                  <a:schemeClr val="tx1"/>
                </a:solidFill>
                <a:effectLst/>
                <a:latin typeface="+mn-lt"/>
                <a:ea typeface="+mn-ea"/>
                <a:cs typeface="+mn-cs"/>
              </a:rPr>
              <a:t>年代に入って新たなアルゴリズムである「ディープラーニング」が実用化され、さらにクラウドによるコンピューティングパワーの獲得、そしてビッグデータが進歩を後押ししました。このディープラーニングを機械学習と組み合わせた研究が、現在の最先端と言われ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dirty="0"/>
              <a:t>強い</a:t>
            </a:r>
            <a:r>
              <a:rPr kumimoji="1" lang="en-US" altLang="ja-JP" dirty="0"/>
              <a:t>AI</a:t>
            </a:r>
            <a:r>
              <a:rPr kumimoji="1" lang="ja-JP" altLang="en-US" dirty="0"/>
              <a:t>の分野でも研究は進んでいますが、ディープラーニングを使っても脳の活動の再現は難しく、この分野の研究はもう少し時間がかかりそうです。なにより、脳の仕組みがまだわかっておらず、コンピュータの上に構築された人格を人間と認めるべきか、など、様々な問題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3782739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機械学習における統計処理で使われるのが、ベイズ統計です。</a:t>
            </a:r>
            <a:r>
              <a:rPr kumimoji="1" lang="ja-JP" altLang="en-US" sz="1200" b="0" i="0" kern="1200" dirty="0">
                <a:solidFill>
                  <a:schemeClr val="tx1"/>
                </a:solidFill>
                <a:effectLst/>
                <a:latin typeface="+mn-lt"/>
                <a:ea typeface="+mn-ea"/>
                <a:cs typeface="+mn-cs"/>
              </a:rPr>
              <a:t>ベイズの理論の数学的な特徴は、確率の計算に「事前確率」という考え方を取り入れることを認めたことです。ベイズ統計は、この事前確率に「個性」、たとえば、曖昧な「経験」や「勘」や「常識」を取り込めるのです。これにより、従来の確率論では取り扱うことが難しかった、さまざまな統計事象の分析が可能になったのです。</a:t>
            </a:r>
            <a:endParaRPr kumimoji="1" lang="en-US" altLang="ja-JP" sz="1200" b="0" i="0" kern="1200" dirty="0">
              <a:solidFill>
                <a:schemeClr val="tx1"/>
              </a:solidFill>
              <a:effectLst/>
              <a:latin typeface="+mn-lt"/>
              <a:ea typeface="+mn-ea"/>
              <a:cs typeface="+mn-cs"/>
            </a:endParaRPr>
          </a:p>
          <a:p>
            <a:endParaRPr kumimoji="1" lang="en-US" altLang="ja-JP" dirty="0"/>
          </a:p>
          <a:p>
            <a:r>
              <a:rPr kumimoji="1" lang="en-US" altLang="ja-JP" dirty="0"/>
              <a:t>http://</a:t>
            </a:r>
            <a:r>
              <a:rPr kumimoji="1" lang="en-US" altLang="ja-JP" dirty="0" err="1"/>
              <a:t>newsbiz.yahoo.co.jp</a:t>
            </a:r>
            <a:r>
              <a:rPr kumimoji="1" lang="en-US" altLang="ja-JP" dirty="0"/>
              <a:t>/</a:t>
            </a:r>
            <a:r>
              <a:rPr kumimoji="1" lang="en-US" altLang="ja-JP" dirty="0" err="1"/>
              <a:t>detail?a</a:t>
            </a:r>
            <a:r>
              <a:rPr kumimoji="1" lang="en-US" altLang="ja-JP" dirty="0"/>
              <a:t>=20131220-00010001-</a:t>
            </a:r>
            <a:r>
              <a:rPr kumimoji="1" lang="en-US" altLang="ja-JP" dirty="0" err="1"/>
              <a:t>biz_sbcr</a:t>
            </a:r>
            <a:r>
              <a:rPr kumimoji="1" lang="en-US" altLang="ja-JP" dirty="0"/>
              <a:t>-</a:t>
            </a:r>
            <a:r>
              <a:rPr kumimoji="1" lang="en-US" altLang="ja-JP" dirty="0" err="1"/>
              <a:t>nb</a:t>
            </a:r>
            <a:endParaRPr kumimoji="1" lang="en-US" altLang="ja-JP" dirty="0"/>
          </a:p>
          <a:p>
            <a:endParaRPr kumimoji="1" lang="en-US" altLang="ja-JP" dirty="0"/>
          </a:p>
          <a:p>
            <a:r>
              <a:rPr kumimoji="1" lang="en-US" altLang="ja-JP" dirty="0"/>
              <a:t>http://wired.jp/2001/04/23/%E4%BA%BA%E5%B7%A5%E7%9F%A5%E8%83%BD%E3%81%A8%E3%82%B3%E3%83%B3%E3%83%94%E3%83%A5%E3%83%BC%E3%82%BF%E3%83%BC%E3%81%AE%E6%9C%AA%E6%9D%A5%E3%82%92%E6%8F%A1%E3%82%8B%E3%80%8E%E3%83%99%E3%82%A4%E3%82%BA/</a:t>
            </a:r>
          </a:p>
          <a:p>
            <a:endParaRPr kumimoji="1" lang="en-US" altLang="ja-JP" dirty="0"/>
          </a:p>
          <a:p>
            <a:r>
              <a:rPr kumimoji="1" lang="ja-JP" altLang="en-US" dirty="0"/>
              <a:t>ベイズの死後、</a:t>
            </a:r>
            <a:r>
              <a:rPr kumimoji="1" lang="en-US" altLang="ja-JP" dirty="0"/>
              <a:t>1763</a:t>
            </a:r>
            <a:r>
              <a:rPr kumimoji="1" lang="ja-JP" altLang="en-US" dirty="0"/>
              <a:t>年に出された論文の中で、ベイズは、不特定の条件下における特定の事象の発生確率を予測する全く新しい統計技法、</a:t>
            </a:r>
            <a:r>
              <a:rPr kumimoji="1" lang="en-US" altLang="ja-JP" dirty="0"/>
              <a:t>『</a:t>
            </a:r>
            <a:r>
              <a:rPr kumimoji="1" lang="ja-JP" altLang="en-US" dirty="0"/>
              <a:t>ベイズの定理</a:t>
            </a:r>
            <a:r>
              <a:rPr kumimoji="1" lang="en-US" altLang="ja-JP" dirty="0"/>
              <a:t>』</a:t>
            </a:r>
            <a:r>
              <a:rPr kumimoji="1" lang="ja-JP" altLang="en-US" dirty="0"/>
              <a:t>を説き明かした。これは、過去の事象を考慮に入れながら、新しいデータが入るに応じて確率を計算し直すことができるというものだ。</a:t>
            </a:r>
          </a:p>
          <a:p>
            <a:endParaRPr kumimoji="1" lang="en-US" altLang="ja-JP" dirty="0"/>
          </a:p>
          <a:p>
            <a:r>
              <a:rPr kumimoji="1" lang="en-US" altLang="ja-JP" dirty="0"/>
              <a:t>http://www.anlyznews.com/2012/01/blog-post_31.html</a:t>
            </a:r>
          </a:p>
          <a:p>
            <a:r>
              <a:rPr kumimoji="1" lang="ja-JP" altLang="en-US" sz="1200" b="0" i="0" kern="1200" dirty="0">
                <a:solidFill>
                  <a:schemeClr val="tx1"/>
                </a:solidFill>
                <a:effectLst/>
                <a:latin typeface="+mn-lt"/>
                <a:ea typeface="+mn-ea"/>
                <a:cs typeface="+mn-cs"/>
              </a:rPr>
              <a:t>ベイズ推定とは、ベイズの定理を応用した推定手法だ。端的に理解するためには、最尤法に事前確率を導入している事だけ覚えれば良い。これで哲学的議論を全て回避してベイズ推定を把握することができる。ベイズ推定の利点は、事前確率の導入によって、時間や地域でパラメーター（説明変数の係数）が変化するデータにおいて“当てはまりの良い”推定結果を得ることができる事だ。</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3207282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www.slideshare.net</a:t>
            </a:r>
            <a:r>
              <a:rPr kumimoji="1" lang="en-US" altLang="ja-JP" dirty="0"/>
              <a:t>/</a:t>
            </a:r>
            <a:r>
              <a:rPr kumimoji="1" lang="en-US" altLang="ja-JP" dirty="0" err="1"/>
              <a:t>hoxo_m</a:t>
            </a:r>
            <a:r>
              <a:rPr kumimoji="1" lang="en-US" altLang="ja-JP" dirty="0"/>
              <a:t>/5-28064011</a:t>
            </a:r>
            <a:endParaRPr kumimoji="1" lang="ja-JP" altLang="en-US" dirty="0"/>
          </a:p>
          <a:p>
            <a:r>
              <a:rPr kumimoji="1" lang="en-US" altLang="ja-JP" dirty="0"/>
              <a:t>5</a:t>
            </a:r>
            <a:r>
              <a:rPr kumimoji="1" lang="ja-JP" altLang="en-US" dirty="0"/>
              <a:t>分で分かるベイズ確率</a:t>
            </a:r>
          </a:p>
          <a:p>
            <a:r>
              <a:rPr kumimoji="1" lang="ja-JP" altLang="en-US" dirty="0"/>
              <a:t>コインを投げるときに、表か裏かは</a:t>
            </a:r>
            <a:r>
              <a:rPr kumimoji="1" lang="en-US" altLang="ja-JP" dirty="0"/>
              <a:t>1/2</a:t>
            </a:r>
            <a:r>
              <a:rPr kumimoji="1" lang="ja-JP" altLang="en-US" dirty="0"/>
              <a:t>の確率です。これは、それまで</a:t>
            </a:r>
            <a:r>
              <a:rPr kumimoji="1" lang="en-US" altLang="ja-JP" dirty="0"/>
              <a:t>10</a:t>
            </a:r>
            <a:r>
              <a:rPr kumimoji="1" lang="ja-JP" altLang="en-US" dirty="0"/>
              <a:t>回投げて</a:t>
            </a:r>
            <a:r>
              <a:rPr kumimoji="1" lang="en-US" altLang="ja-JP" dirty="0"/>
              <a:t>10</a:t>
            </a:r>
            <a:r>
              <a:rPr kumimoji="1" lang="ja-JP" altLang="en-US" dirty="0"/>
              <a:t>回とも表が出た場合でも、次に表が出る確率は</a:t>
            </a:r>
            <a:r>
              <a:rPr kumimoji="1" lang="en-US" altLang="ja-JP" dirty="0"/>
              <a:t>1/2</a:t>
            </a:r>
            <a:r>
              <a:rPr kumimoji="1" lang="ja-JP" altLang="en-US" dirty="0"/>
              <a:t>で変わりません。</a:t>
            </a:r>
          </a:p>
          <a:p>
            <a:r>
              <a:rPr kumimoji="1" lang="ja-JP" altLang="en-US" dirty="0"/>
              <a:t>ある商店街で、通りかかる人が男か女かの確率は</a:t>
            </a:r>
            <a:r>
              <a:rPr kumimoji="1" lang="en-US" altLang="ja-JP" dirty="0"/>
              <a:t>1/2</a:t>
            </a:r>
            <a:r>
              <a:rPr kumimoji="1" lang="ja-JP" altLang="en-US" dirty="0"/>
              <a:t>と予想されます。しかし、</a:t>
            </a:r>
            <a:r>
              <a:rPr kumimoji="1" lang="en-US" altLang="ja-JP" dirty="0"/>
              <a:t>3</a:t>
            </a:r>
            <a:r>
              <a:rPr kumimoji="1" lang="ja-JP" altLang="en-US" dirty="0"/>
              <a:t>人が通って全員が男性だった場合、次に通るのは男性の確率が高いと思いませんか？</a:t>
            </a:r>
          </a:p>
          <a:p>
            <a:r>
              <a:rPr kumimoji="1" lang="ja-JP" altLang="en-US" dirty="0"/>
              <a:t>その通りが秋葉原だったら、男性が通る確率が高いと予想できます。そのような場合に、過去のデータを元に次に起こることの確率を修正していくことができるのがベイズ確率の特徴です。</a:t>
            </a:r>
          </a:p>
          <a:p>
            <a:r>
              <a:rPr kumimoji="1" lang="ja-JP" altLang="en-US" dirty="0"/>
              <a:t>純粋に学術的に言うと、これは確率では無い、という意見もあるようですが、現実の問題に適用する場合に、より柔軟に対応できるため、最近ではベイジアンが増えています。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371606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機械学習の例を一つあげてみましょう。</a:t>
            </a:r>
          </a:p>
          <a:p>
            <a:endParaRPr kumimoji="1" lang="ja-JP" altLang="en-US"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オンライン・ショップで「こちらの商品もいかがですか？」と表示されることがあります。これは、「レコメンデーション」機能と呼ばれています。</a:t>
            </a:r>
          </a:p>
          <a:p>
            <a:r>
              <a:rPr kumimoji="1" lang="ja-JP" altLang="ja-JP" sz="1200" kern="1200" dirty="0">
                <a:solidFill>
                  <a:schemeClr val="tx1"/>
                </a:solidFill>
                <a:effectLst/>
                <a:latin typeface="+mn-lt"/>
                <a:ea typeface="+mn-ea"/>
                <a:cs typeface="+mn-cs"/>
              </a:rPr>
              <a:t>この機能は、オンライン・ショップの担当者が「</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と言う商品と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という商品は関連があるから、</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を買った人は、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も買う確率が高い」と考え、「</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を検索した人に</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薦める」というルールを登録しておくことで実現できます。このようなルールをたくさん用意しておけば、いろいろな商品に対してレコメンデーションできるようになります。このアプローチが、「ルールベース」です。</a:t>
            </a:r>
          </a:p>
          <a:p>
            <a:r>
              <a:rPr kumimoji="1" lang="ja-JP" altLang="ja-JP" sz="1200" kern="1200" dirty="0">
                <a:solidFill>
                  <a:schemeClr val="tx1"/>
                </a:solidFill>
                <a:effectLst/>
                <a:latin typeface="+mn-lt"/>
                <a:ea typeface="+mn-ea"/>
                <a:cs typeface="+mn-cs"/>
              </a:rPr>
              <a:t>しかし、</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を買う人は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も買う確率が高いというのは、担当者の思い込みかもしれません。実は</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を買う人の割合のほうが、もっと高いかも知れません。こういった場合、オンライン・ショップの過去の取引データを統計解析して、</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を一緒に買った人の割合と</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を一緒に買った人の割合を比較し、割合の高い方をルールにすれば、レコメンデーションの効果も上がります。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ただ、この方法は、商品数が多くなると大変な作業になります。そこで、これをコンピュータにやらせてしまおうというのが、統計処理による「機械学習」の考え方です。</a:t>
            </a:r>
            <a:r>
              <a:rPr kumimoji="1" lang="ja-JP" altLang="en-US" sz="1200" kern="1200" dirty="0">
                <a:solidFill>
                  <a:schemeClr val="tx1"/>
                </a:solidFill>
                <a:effectLst/>
                <a:latin typeface="+mn-lt"/>
                <a:ea typeface="+mn-ea"/>
                <a:cs typeface="+mn-cs"/>
              </a:rPr>
              <a:t>過去のデータを自動的に解析させ、有効と思われる関連性が見つかったら、それをルールとして自動生成するのです。人間が介在するよりも遙かに効率があがります。これは、どのように学習を進めるかを人間が考え、商品間の関連のようなパラメータを自動的にリファインしていく考え方で、コンピュータ将棋などにも活用されています。</a:t>
            </a:r>
            <a:endParaRPr kumimoji="1" lang="en-US" altLang="ja-JP"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機械学習では、元になるデータが多ければ多いほど、学習の精度は上がります。</a:t>
            </a:r>
            <a:r>
              <a:rPr lang="ja-JP" altLang="en-US" dirty="0"/>
              <a:t>そのために必要な大量のデータは、モバイルデバイスや</a:t>
            </a:r>
            <a:r>
              <a:rPr lang="en-US" altLang="ja-JP" dirty="0" err="1"/>
              <a:t>IoT</a:t>
            </a:r>
            <a:r>
              <a:rPr lang="ja-JP" altLang="en-US" dirty="0"/>
              <a:t>が生み出すビッグデータを利用します。</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このやり方は、レコメンデーション以外にも使われています。例えば、</a:t>
            </a:r>
            <a:r>
              <a:rPr kumimoji="1" lang="ja-JP" altLang="en-US" sz="1200" kern="1200" dirty="0">
                <a:solidFill>
                  <a:schemeClr val="tx1"/>
                </a:solidFill>
                <a:effectLst/>
                <a:latin typeface="+mn-lt"/>
                <a:ea typeface="+mn-ea"/>
                <a:cs typeface="+mn-cs"/>
              </a:rPr>
              <a:t>スマホの音声認識などでは、日々ユーザーが利用する毎にデータが蓄積され、どんどん認識精度が上がっています。</a:t>
            </a:r>
            <a:r>
              <a:rPr kumimoji="1" lang="ja-JP" altLang="ja-JP" sz="1200" kern="1200" dirty="0">
                <a:solidFill>
                  <a:schemeClr val="tx1"/>
                </a:solidFill>
                <a:effectLst/>
                <a:latin typeface="+mn-lt"/>
                <a:ea typeface="+mn-ea"/>
                <a:cs typeface="+mn-cs"/>
              </a:rPr>
              <a:t>機械翻訳の場合、日英仏の同じ文書を機械に読み込ませ、「私は貴方を愛しています。」、「</a:t>
            </a:r>
            <a:r>
              <a:rPr kumimoji="1" lang="en-US" altLang="ja-JP" sz="1200" kern="1200" dirty="0">
                <a:solidFill>
                  <a:schemeClr val="tx1"/>
                </a:solidFill>
                <a:effectLst/>
                <a:latin typeface="+mn-lt"/>
                <a:ea typeface="+mn-ea"/>
                <a:cs typeface="+mn-cs"/>
              </a:rPr>
              <a:t>I love you.</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Je </a:t>
            </a:r>
            <a:r>
              <a:rPr kumimoji="1" lang="en-US" altLang="ja-JP" sz="1200" kern="1200" dirty="0" err="1">
                <a:solidFill>
                  <a:schemeClr val="tx1"/>
                </a:solidFill>
                <a:effectLst/>
                <a:latin typeface="+mn-lt"/>
                <a:ea typeface="+mn-ea"/>
                <a:cs typeface="+mn-cs"/>
              </a:rPr>
              <a:t>t'aime</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lang="en-US" altLang="ja-JP" dirty="0"/>
          </a:p>
          <a:p>
            <a:r>
              <a:rPr lang="ja-JP" altLang="en-US" dirty="0"/>
              <a:t>完全な白紙状態から学習を行うことはまだ研究段階ですが、ディープラーニングの手法を使って機械学習を強化するアプローチは、既に様々なサービスで利用され始めています。これまでにもご紹介した音声認識などでは、ユーザーが音声認識を使えば使うほど、サーバーにはデータが蓄積され、それを元に機械学習することにより、精度はどんどん向上します。精度が向上するとさらに利用者が増え、データが増え、精度が向上するというプラスのスパイラルになっているのです。</a:t>
            </a:r>
            <a:endParaRPr lang="en-US" altLang="ja-JP" dirty="0"/>
          </a:p>
          <a:p>
            <a:endParaRPr kumimoji="1" lang="ja-JP" altLang="en-US" dirty="0"/>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061762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55179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スマートマシンはふたつのことを実現しようとしています。ひとつは、「</a:t>
            </a:r>
            <a:r>
              <a:rPr kumimoji="1" lang="ja-JP" altLang="ja-JP" sz="1200" u="sng" kern="1200" dirty="0">
                <a:solidFill>
                  <a:schemeClr val="tx1"/>
                </a:solidFill>
                <a:effectLst/>
                <a:latin typeface="+mn-lt"/>
                <a:ea typeface="+mn-ea"/>
                <a:cs typeface="+mn-cs"/>
              </a:rPr>
              <a:t>人間にしかできなかったこと</a:t>
            </a:r>
            <a:r>
              <a:rPr kumimoji="1" lang="ja-JP" altLang="ja-JP" sz="1200" kern="1200" dirty="0">
                <a:solidFill>
                  <a:schemeClr val="tx1"/>
                </a:solidFill>
                <a:effectLst/>
                <a:latin typeface="+mn-lt"/>
                <a:ea typeface="+mn-ea"/>
                <a:cs typeface="+mn-cs"/>
              </a:rPr>
              <a:t>」を代替し効率化すること、もうひとつは、「</a:t>
            </a:r>
            <a:r>
              <a:rPr kumimoji="1" lang="ja-JP" altLang="ja-JP" sz="1200" u="sng" kern="1200" dirty="0">
                <a:solidFill>
                  <a:schemeClr val="tx1"/>
                </a:solidFill>
                <a:effectLst/>
                <a:latin typeface="+mn-lt"/>
                <a:ea typeface="+mn-ea"/>
                <a:cs typeface="+mn-cs"/>
              </a:rPr>
              <a:t>人間にはできなかったこと</a:t>
            </a:r>
            <a:r>
              <a:rPr kumimoji="1" lang="ja-JP" altLang="ja-JP" sz="1200" kern="1200" dirty="0">
                <a:solidFill>
                  <a:schemeClr val="tx1"/>
                </a:solidFill>
                <a:effectLst/>
                <a:latin typeface="+mn-lt"/>
                <a:ea typeface="+mn-ea"/>
                <a:cs typeface="+mn-cs"/>
              </a:rPr>
              <a:t>」を可能にし、人間の能力を拡張することです。</a:t>
            </a:r>
          </a:p>
          <a:p>
            <a:r>
              <a:rPr kumimoji="1" lang="ja-JP" altLang="ja-JP" sz="1200" kern="1200" dirty="0">
                <a:solidFill>
                  <a:schemeClr val="tx1"/>
                </a:solidFill>
                <a:effectLst/>
                <a:latin typeface="+mn-lt"/>
                <a:ea typeface="+mn-ea"/>
                <a:cs typeface="+mn-cs"/>
              </a:rPr>
              <a:t>前者は「置換」と「支援」です。自律走行車がトラックやタクシーの運転手を、作業用ロボットが工場の作業員を、自律型無人機が兵士を置き換えてくれます。また、音声を認識し、言葉の意味や文脈を解釈し、検索やプログラム操作を代替してくれるでしょう。</a:t>
            </a:r>
          </a:p>
          <a:p>
            <a:r>
              <a:rPr kumimoji="1" lang="ja-JP" altLang="ja-JP" sz="1200" kern="1200" dirty="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対話し、意思疎通が図れる世界が実現するでしょう。</a:t>
            </a:r>
          </a:p>
          <a:p>
            <a:r>
              <a:rPr kumimoji="1" lang="ja-JP" altLang="ja-JP" sz="1200" kern="1200" dirty="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るでしょう。まさに人間の知恵が求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564351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cat</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dog</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bird</a:t>
            </a:r>
            <a:r>
              <a:rPr kumimoji="1" lang="ja-JP" altLang="ja-JP" sz="1200" kern="1200" dirty="0">
                <a:solidFill>
                  <a:schemeClr val="tx1"/>
                </a:solidFill>
                <a:effectLst/>
                <a:latin typeface="+mn-lt"/>
                <a:ea typeface="+mn-ea"/>
                <a:cs typeface="+mn-cs"/>
              </a:rPr>
              <a:t>の違いを識別できる人工知能を実現する場合を考えてみ</a:t>
            </a:r>
            <a:r>
              <a:rPr kumimoji="1" lang="ja-JP" altLang="en-US" sz="1200" kern="1200" dirty="0">
                <a:solidFill>
                  <a:schemeClr val="tx1"/>
                </a:solidFill>
                <a:effectLst/>
                <a:latin typeface="+mn-lt"/>
                <a:ea typeface="+mn-ea"/>
                <a:cs typeface="+mn-cs"/>
              </a:rPr>
              <a:t>ましょう</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人間が、それぞれに相当する写真を</a:t>
            </a:r>
            <a:r>
              <a:rPr kumimoji="1" lang="ja-JP" altLang="en-US" sz="1200" kern="1200" dirty="0">
                <a:solidFill>
                  <a:schemeClr val="tx1"/>
                </a:solidFill>
                <a:effectLst/>
                <a:latin typeface="+mn-lt"/>
                <a:ea typeface="+mn-ea"/>
                <a:cs typeface="+mn-cs"/>
              </a:rPr>
              <a:t>あらかじめ分類</a:t>
            </a:r>
            <a:r>
              <a:rPr kumimoji="1" lang="ja-JP" altLang="ja-JP" sz="1200" kern="1200" dirty="0">
                <a:solidFill>
                  <a:schemeClr val="tx1"/>
                </a:solidFill>
                <a:effectLst/>
                <a:latin typeface="+mn-lt"/>
                <a:ea typeface="+mn-ea"/>
                <a:cs typeface="+mn-cs"/>
              </a:rPr>
              <a:t>して</a:t>
            </a:r>
            <a:r>
              <a:rPr kumimoji="1" lang="ja-JP" altLang="en-US" sz="1200" kern="1200" dirty="0">
                <a:solidFill>
                  <a:schemeClr val="tx1"/>
                </a:solidFill>
                <a:effectLst/>
                <a:latin typeface="+mn-lt"/>
                <a:ea typeface="+mn-ea"/>
                <a:cs typeface="+mn-cs"/>
              </a:rPr>
              <a:t>コンピュータに</a:t>
            </a:r>
            <a:r>
              <a:rPr kumimoji="1" lang="ja-JP" altLang="ja-JP" sz="1200" kern="1200" dirty="0">
                <a:solidFill>
                  <a:schemeClr val="tx1"/>
                </a:solidFill>
                <a:effectLst/>
                <a:latin typeface="+mn-lt"/>
                <a:ea typeface="+mn-ea"/>
                <a:cs typeface="+mn-cs"/>
              </a:rPr>
              <a:t>読み込ませ</a:t>
            </a:r>
            <a:r>
              <a:rPr kumimoji="1" lang="ja-JP" altLang="en-US" sz="1200" kern="1200" dirty="0">
                <a:solidFill>
                  <a:schemeClr val="tx1"/>
                </a:solidFill>
                <a:effectLst/>
                <a:latin typeface="+mn-lt"/>
                <a:ea typeface="+mn-ea"/>
                <a:cs typeface="+mn-cs"/>
              </a:rPr>
              <a:t>ます</a:t>
            </a:r>
            <a:r>
              <a:rPr kumimoji="1" lang="ja-JP" altLang="ja-JP" sz="1200" kern="1200" dirty="0">
                <a:solidFill>
                  <a:schemeClr val="tx1"/>
                </a:solidFill>
                <a:effectLst/>
                <a:latin typeface="+mn-lt"/>
                <a:ea typeface="+mn-ea"/>
                <a:cs typeface="+mn-cs"/>
              </a:rPr>
              <a:t>。大量の写真を使って、これを繰り返すことで、</a:t>
            </a:r>
            <a:r>
              <a:rPr kumimoji="1" lang="en-US" altLang="ja-JP" sz="1200" kern="1200" dirty="0">
                <a:solidFill>
                  <a:schemeClr val="tx1"/>
                </a:solidFill>
                <a:effectLst/>
                <a:latin typeface="+mn-lt"/>
                <a:ea typeface="+mn-ea"/>
                <a:cs typeface="+mn-cs"/>
              </a:rPr>
              <a:t>cat</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dog</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bird</a:t>
            </a:r>
            <a:r>
              <a:rPr kumimoji="1" lang="ja-JP" altLang="ja-JP" sz="1200" kern="1200" dirty="0">
                <a:solidFill>
                  <a:schemeClr val="tx1"/>
                </a:solidFill>
                <a:effectLst/>
                <a:latin typeface="+mn-lt"/>
                <a:ea typeface="+mn-ea"/>
                <a:cs typeface="+mn-cs"/>
              </a:rPr>
              <a:t>を区別する基準を人工知能に作らせる</a:t>
            </a:r>
            <a:r>
              <a:rPr kumimoji="1" lang="ja-JP" altLang="en-US" sz="1200" kern="1200" dirty="0">
                <a:solidFill>
                  <a:schemeClr val="tx1"/>
                </a:solidFill>
                <a:effectLst/>
                <a:latin typeface="+mn-lt"/>
                <a:ea typeface="+mn-ea"/>
                <a:cs typeface="+mn-cs"/>
              </a:rPr>
              <a:t>のです</a:t>
            </a:r>
            <a:r>
              <a:rPr kumimoji="1" lang="ja-JP" altLang="ja-JP" sz="1200" kern="1200" dirty="0">
                <a:solidFill>
                  <a:schemeClr val="tx1"/>
                </a:solidFill>
                <a:effectLst/>
                <a:latin typeface="+mn-lt"/>
                <a:ea typeface="+mn-ea"/>
                <a:cs typeface="+mn-cs"/>
              </a:rPr>
              <a:t>。そこに未知の写真を読ませ区別させようとすると、自ら作った評価基準に照らし合わせて、「</a:t>
            </a:r>
            <a:r>
              <a:rPr kumimoji="1" lang="en-US" altLang="ja-JP" sz="1200" kern="1200" dirty="0">
                <a:solidFill>
                  <a:schemeClr val="tx1"/>
                </a:solidFill>
                <a:effectLst/>
                <a:latin typeface="+mn-lt"/>
                <a:ea typeface="+mn-ea"/>
                <a:cs typeface="+mn-cs"/>
              </a:rPr>
              <a:t>cat</a:t>
            </a:r>
            <a:r>
              <a:rPr kumimoji="1" lang="ja-JP" altLang="ja-JP" sz="1200" kern="1200" dirty="0">
                <a:solidFill>
                  <a:schemeClr val="tx1"/>
                </a:solidFill>
                <a:effectLst/>
                <a:latin typeface="+mn-lt"/>
                <a:ea typeface="+mn-ea"/>
                <a:cs typeface="+mn-cs"/>
              </a:rPr>
              <a:t>である可能性が最も高い」と判断し、「</a:t>
            </a:r>
            <a:r>
              <a:rPr kumimoji="1" lang="en-US" altLang="ja-JP" sz="1200" kern="1200" dirty="0">
                <a:solidFill>
                  <a:schemeClr val="tx1"/>
                </a:solidFill>
                <a:effectLst/>
                <a:latin typeface="+mn-lt"/>
                <a:ea typeface="+mn-ea"/>
                <a:cs typeface="+mn-cs"/>
              </a:rPr>
              <a:t>cat</a:t>
            </a:r>
            <a:r>
              <a:rPr kumimoji="1" lang="ja-JP" altLang="ja-JP" sz="1200" kern="1200" dirty="0">
                <a:solidFill>
                  <a:schemeClr val="tx1"/>
                </a:solidFill>
                <a:effectLst/>
                <a:latin typeface="+mn-lt"/>
                <a:ea typeface="+mn-ea"/>
                <a:cs typeface="+mn-cs"/>
              </a:rPr>
              <a:t>」と回答</a:t>
            </a:r>
            <a:r>
              <a:rPr kumimoji="1" lang="ja-JP" altLang="en-US" sz="1200" kern="1200" dirty="0">
                <a:solidFill>
                  <a:schemeClr val="tx1"/>
                </a:solidFill>
                <a:effectLst/>
                <a:latin typeface="+mn-lt"/>
                <a:ea typeface="+mn-ea"/>
                <a:cs typeface="+mn-cs"/>
              </a:rPr>
              <a:t>します</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これが「教師有り学習」です。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これに対し、「</a:t>
            </a:r>
            <a:r>
              <a:rPr kumimoji="1" lang="ja-JP" altLang="en-US" sz="1200" kern="1200" dirty="0">
                <a:solidFill>
                  <a:schemeClr val="tx1"/>
                </a:solidFill>
                <a:effectLst/>
                <a:latin typeface="+mn-lt"/>
                <a:ea typeface="+mn-ea"/>
                <a:cs typeface="+mn-cs"/>
              </a:rPr>
              <a:t>教師無し学習</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cat</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dog</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bird</a:t>
            </a:r>
            <a:r>
              <a:rPr kumimoji="1" lang="ja-JP" altLang="ja-JP" sz="1200" kern="1200" dirty="0">
                <a:solidFill>
                  <a:schemeClr val="tx1"/>
                </a:solidFill>
                <a:effectLst/>
                <a:latin typeface="+mn-lt"/>
                <a:ea typeface="+mn-ea"/>
                <a:cs typeface="+mn-cs"/>
              </a:rPr>
              <a:t>の区別なく、大量の写真を読み込ませることで、それぞれを区別する「概念」を自ら創り出</a:t>
            </a:r>
            <a:r>
              <a:rPr kumimoji="1" lang="ja-JP" altLang="en-US" sz="1200" kern="1200" dirty="0">
                <a:solidFill>
                  <a:schemeClr val="tx1"/>
                </a:solidFill>
                <a:effectLst/>
                <a:latin typeface="+mn-lt"/>
                <a:ea typeface="+mn-ea"/>
                <a:cs typeface="+mn-cs"/>
              </a:rPr>
              <a:t>させます</a:t>
            </a:r>
            <a:r>
              <a:rPr kumimoji="1" lang="ja-JP" altLang="ja-JP" sz="1200" kern="1200" dirty="0">
                <a:solidFill>
                  <a:schemeClr val="tx1"/>
                </a:solidFill>
                <a:effectLst/>
                <a:latin typeface="+mn-lt"/>
                <a:ea typeface="+mn-ea"/>
                <a:cs typeface="+mn-cs"/>
              </a:rPr>
              <a:t>。未知の写真を読み込ませると、自ら作った「概念」に照らし合わせ</a:t>
            </a:r>
            <a:r>
              <a:rPr kumimoji="1" lang="en-US" altLang="ja-JP" sz="1200" kern="1200" dirty="0">
                <a:solidFill>
                  <a:schemeClr val="tx1"/>
                </a:solidFill>
                <a:effectLst/>
                <a:latin typeface="+mn-lt"/>
                <a:ea typeface="+mn-ea"/>
                <a:cs typeface="+mn-cs"/>
              </a:rPr>
              <a:t>cat</a:t>
            </a:r>
            <a:r>
              <a:rPr kumimoji="1" lang="ja-JP" altLang="ja-JP" sz="1200" kern="1200" dirty="0">
                <a:solidFill>
                  <a:schemeClr val="tx1"/>
                </a:solidFill>
                <a:effectLst/>
                <a:latin typeface="+mn-lt"/>
                <a:ea typeface="+mn-ea"/>
                <a:cs typeface="+mn-cs"/>
              </a:rPr>
              <a:t>に相当すると判断</a:t>
            </a:r>
            <a:r>
              <a:rPr kumimoji="1" lang="ja-JP" altLang="en-US" sz="1200" kern="1200" dirty="0">
                <a:solidFill>
                  <a:schemeClr val="tx1"/>
                </a:solidFill>
                <a:effectLst/>
                <a:latin typeface="+mn-lt"/>
                <a:ea typeface="+mn-ea"/>
                <a:cs typeface="+mn-cs"/>
              </a:rPr>
              <a:t>します</a:t>
            </a:r>
            <a:r>
              <a:rPr kumimoji="1" lang="ja-JP" altLang="ja-JP" sz="1200" kern="1200" dirty="0">
                <a:solidFill>
                  <a:schemeClr val="tx1"/>
                </a:solidFill>
                <a:effectLst/>
                <a:latin typeface="+mn-lt"/>
                <a:ea typeface="+mn-ea"/>
                <a:cs typeface="+mn-cs"/>
              </a:rPr>
              <a:t>。名前を答えさせるためには、人間がそれを教えなくてはな</a:t>
            </a:r>
            <a:r>
              <a:rPr kumimoji="1" lang="ja-JP" altLang="en-US" sz="1200" kern="1200" dirty="0">
                <a:solidFill>
                  <a:schemeClr val="tx1"/>
                </a:solidFill>
                <a:effectLst/>
                <a:latin typeface="+mn-lt"/>
                <a:ea typeface="+mn-ea"/>
                <a:cs typeface="+mn-cs"/>
              </a:rPr>
              <a:t>りません</a:t>
            </a:r>
            <a:r>
              <a:rPr kumimoji="1" lang="ja-JP" altLang="ja-JP" sz="1200" kern="1200" dirty="0">
                <a:solidFill>
                  <a:schemeClr val="tx1"/>
                </a:solidFill>
                <a:effectLst/>
                <a:latin typeface="+mn-lt"/>
                <a:ea typeface="+mn-ea"/>
                <a:cs typeface="+mn-cs"/>
              </a:rPr>
              <a:t>が、「概念」を創り出すことは、人工知能自身が自ら行う</a:t>
            </a:r>
            <a:r>
              <a:rPr kumimoji="1" lang="ja-JP" altLang="en-US" sz="1200" kern="1200" dirty="0">
                <a:solidFill>
                  <a:schemeClr val="tx1"/>
                </a:solidFill>
                <a:effectLst/>
                <a:latin typeface="+mn-lt"/>
                <a:ea typeface="+mn-ea"/>
                <a:cs typeface="+mn-cs"/>
              </a:rPr>
              <a:t>のです</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参考</a:t>
            </a:r>
            <a:r>
              <a:rPr kumimoji="1" lang="en-US" altLang="ja-JP" sz="1200" kern="1200" dirty="0">
                <a:solidFill>
                  <a:schemeClr val="tx1"/>
                </a:solidFill>
                <a:effectLst/>
                <a:latin typeface="+mn-lt"/>
                <a:ea typeface="+mn-ea"/>
                <a:cs typeface="+mn-cs"/>
              </a:rPr>
              <a:t>URL</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http://itpro.nikkeibp.co.jp/atcl/column/15/021000025/021200002/?ST=bigdata&amp;P=4</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4170440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統計処理による機械学習では、「学習の進め方（学習モデル）」を最初に人間が教える必要がありますが、機械が人間の脳と同じ振る舞いをすれば、その必要もなく、自分で学習し考えることができます。</a:t>
            </a:r>
            <a:r>
              <a:rPr kumimoji="1" lang="ja-JP" altLang="en-US" sz="1200" kern="1200" dirty="0">
                <a:solidFill>
                  <a:schemeClr val="tx1"/>
                </a:solidFill>
                <a:effectLst/>
                <a:latin typeface="+mn-lt"/>
                <a:ea typeface="+mn-ea"/>
                <a:cs typeface="+mn-cs"/>
              </a:rPr>
              <a:t>人間の脳の仕組みを模倣して、人間と同じように考えることのできるマシンを作るという人工知能研究のアプローチです。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人間の脳のメカニズムはまだまだ謎が多いのですが、脳が多数のニューロンの集まりであることはわかってきました。脳に刺激（視覚や聴覚など）を与えると、ニューロンが刺激されて他のニューロンに信号を伝えます。同じ刺激を繰り返し与えると、同じ経路で信号が伝わるようになります。これが学習による記憶のメカニズムと考えられ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これをコンピュータ上でシミュレートしようとしたのがニューラルネットワークです。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ニューロンの歴史は古く、</a:t>
            </a:r>
            <a:r>
              <a:rPr kumimoji="1" lang="en-US" altLang="ja-JP" sz="1200" kern="1200" dirty="0">
                <a:solidFill>
                  <a:schemeClr val="tx1"/>
                </a:solidFill>
                <a:effectLst/>
                <a:latin typeface="+mn-lt"/>
                <a:ea typeface="+mn-ea"/>
                <a:cs typeface="+mn-cs"/>
              </a:rPr>
              <a:t>1943</a:t>
            </a:r>
            <a:r>
              <a:rPr kumimoji="1" lang="ja-JP" altLang="en-US" sz="1200" kern="1200" dirty="0">
                <a:solidFill>
                  <a:schemeClr val="tx1"/>
                </a:solidFill>
                <a:effectLst/>
                <a:latin typeface="+mn-lt"/>
                <a:ea typeface="+mn-ea"/>
                <a:cs typeface="+mn-cs"/>
              </a:rPr>
              <a:t>年に最初のモデルが考案されたといわれています。現在のニューラルネットワークの原型は</a:t>
            </a:r>
            <a:r>
              <a:rPr kumimoji="1" lang="en-US" altLang="ja-JP" sz="1200" kern="1200" dirty="0">
                <a:solidFill>
                  <a:schemeClr val="tx1"/>
                </a:solidFill>
                <a:effectLst/>
                <a:latin typeface="+mn-lt"/>
                <a:ea typeface="+mn-ea"/>
                <a:cs typeface="+mn-cs"/>
              </a:rPr>
              <a:t>1958</a:t>
            </a:r>
            <a:r>
              <a:rPr kumimoji="1" lang="ja-JP" altLang="en-US" sz="1200" kern="1200" dirty="0">
                <a:solidFill>
                  <a:schemeClr val="tx1"/>
                </a:solidFill>
                <a:effectLst/>
                <a:latin typeface="+mn-lt"/>
                <a:ea typeface="+mn-ea"/>
                <a:cs typeface="+mn-cs"/>
              </a:rPr>
              <a:t>年に発表されたパーセプトロンです。</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4248175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しかし、人間の脳をシミュレートして、考えるコンピュータを作ろうとするニューラルネットワークは、一時期研究が停滞していました。そもそも人間の脳のメカニズムそのものが、現在でもまだ完全に解明されたわけでは無いのです。しかしここ数年、このアプローチが改めて注目を集めています。ニューラルネットワークを進化させた、ディープラーニングが発表されたためです。</a:t>
            </a:r>
            <a:endParaRPr lang="en-US" altLang="ja-JP" dirty="0"/>
          </a:p>
          <a:p>
            <a:r>
              <a:rPr lang="ja-JP" altLang="en-US" dirty="0"/>
              <a:t>初期のニューラルネットワーク研究は、ニューロンを相互に接続した相互接続型や、</a:t>
            </a:r>
            <a:r>
              <a:rPr lang="en-US" altLang="ja-JP" dirty="0"/>
              <a:t>3</a:t>
            </a:r>
            <a:r>
              <a:rPr lang="ja-JP" altLang="en-US" dirty="0"/>
              <a:t>層構造になっている階層型が研究されていましたが、うまく人間の脳の働きをシミュレートできませんでした。ニューラルネットワークを進化させたディープニューラルネットワークは、階層型をさらに発展させた構造で、ニューラルネットワークの欠点を補うことができると期待されました。</a:t>
            </a:r>
            <a:r>
              <a:rPr lang="en-US" altLang="ja-JP" dirty="0"/>
              <a:t>1979</a:t>
            </a:r>
            <a:r>
              <a:rPr lang="ja-JP" altLang="en-US" dirty="0"/>
              <a:t>年に日本の研究者（福島邦彦のネオコグニトロン）によって考案されましたが、当時はハードウェア性能が十分ではなく、実用化に至りませんでした。それが</a:t>
            </a:r>
            <a:r>
              <a:rPr lang="en-US" altLang="ja-JP" dirty="0"/>
              <a:t>2000</a:t>
            </a:r>
            <a:r>
              <a:rPr lang="ja-JP" altLang="en-US" dirty="0"/>
              <a:t>年代になって見直され、現在のディープラーニングの基礎になっています。トロント大</a:t>
            </a:r>
            <a:r>
              <a:rPr lang="en-US" altLang="ja-JP" dirty="0"/>
              <a:t>/Google</a:t>
            </a:r>
            <a:r>
              <a:rPr lang="ja-JP" altLang="en-US" dirty="0"/>
              <a:t>のヒントン博士などが先端を走っています。</a:t>
            </a:r>
            <a:endParaRPr lang="en-US" altLang="ja-JP" dirty="0"/>
          </a:p>
          <a:p>
            <a:endParaRPr lang="en-US" altLang="ja-JP" dirty="0"/>
          </a:p>
          <a:p>
            <a:r>
              <a:rPr lang="en-US" altLang="ja-JP" dirty="0"/>
              <a:t>http://itpro.nikkeibp.co.jp/atcl/column/14/090100053/091800010/?ST=bigdata&amp;P=5</a:t>
            </a:r>
          </a:p>
          <a:p>
            <a:endParaRPr lang="en-US" altLang="ja-JP" dirty="0"/>
          </a:p>
          <a:p>
            <a:r>
              <a:rPr lang="ja-JP" altLang="en-US" dirty="0"/>
              <a:t>統計的な手法を使った機械学習では、そもそもの「学習の進め方」を最初に人間が指示する必要がありますが、ディープラーニングを発展させてゆくと、システムが勝手に学習を進めることができるようになると期待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738832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画像であれば、点から線、線から輪郭、輪郭から部分、部分から全体のイメージへと概念がより高次元へと段階的に引き上げられてゆきます。換言すれば、「学習が徐々に深められる」と言ってもいいでしょう。この意味から「ディープラーニング」とばれてい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方式は、人が設定したルールや学習モデルに沿って判断するのではなく、それ自体をコンピュータが学習して作り出すものです。つまり、「人には理解できない方法で判断する」とも言えます。どんなふうに考えたのか、人には分からないが正しい答えを導き出したということになるのです。</a:t>
            </a:r>
          </a:p>
          <a:p>
            <a:r>
              <a:rPr kumimoji="1" lang="ja-JP" altLang="ja-JP" sz="1200" kern="1200" dirty="0">
                <a:solidFill>
                  <a:schemeClr val="tx1"/>
                </a:solidFill>
                <a:effectLst/>
                <a:latin typeface="+mn-lt"/>
                <a:ea typeface="+mn-ea"/>
                <a:cs typeface="+mn-cs"/>
              </a:rPr>
              <a:t>これまでとは全く違うコンピュータの出現と行っても言い過ぎではないでしょう。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2660467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3600664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ディープラーニングにより、人間の手を借りずに自ら学習し、答えを見つけ出すことのできるコンピュータが実現できるかも知れません。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328723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【図解】コレ１枚でわかる機械学習</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a:solidFill>
                  <a:schemeClr val="tx1"/>
                </a:solidFill>
                <a:effectLst/>
                <a:latin typeface="+mn-lt"/>
                <a:ea typeface="+mn-ea"/>
                <a:cs typeface="+mn-cs"/>
              </a:rPr>
              <a:t>学習</a:t>
            </a:r>
          </a:p>
          <a:p>
            <a:r>
              <a:rPr kumimoji="1" lang="ja-JP" altLang="ja-JP" sz="1200" kern="1200" dirty="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a:solidFill>
                  <a:schemeClr val="tx1"/>
                </a:solidFill>
                <a:effectLst/>
                <a:latin typeface="+mn-lt"/>
                <a:ea typeface="+mn-ea"/>
                <a:cs typeface="+mn-cs"/>
              </a:rPr>
              <a:t>推論</a:t>
            </a:r>
          </a:p>
          <a:p>
            <a:r>
              <a:rPr kumimoji="1" lang="ja-JP" altLang="ja-JP" sz="1200" kern="1200" dirty="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a:solidFill>
                  <a:schemeClr val="tx1"/>
                </a:solidFill>
                <a:effectLst/>
                <a:latin typeface="+mn-lt"/>
                <a:ea typeface="+mn-ea"/>
                <a:cs typeface="+mn-cs"/>
              </a:rPr>
              <a:t>Hadoop</a:t>
            </a:r>
            <a:r>
              <a:rPr kumimoji="1" lang="ja-JP" altLang="ja-JP" sz="1200" kern="1200" dirty="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3105543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2769051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ディープラーニングとビッグデータ</a:t>
            </a:r>
            <a:r>
              <a:rPr lang="ja-JP" altLang="en-US" dirty="0"/>
              <a:t>によって、機械学習の可能性が飛躍的に高まりました。人間のように学習し、考えるコンピュータの実現に大きく近づいたのです。</a:t>
            </a:r>
            <a:endParaRPr lang="en-US" altLang="ja-JP" dirty="0"/>
          </a:p>
          <a:p>
            <a:r>
              <a:rPr lang="ja-JP" altLang="en-US" dirty="0"/>
              <a:t>この分野は最先端の研究に属するため、各社がどのような研究を行っているのかは、なかなか表に出てきませんが、</a:t>
            </a:r>
            <a:r>
              <a:rPr lang="en-US" altLang="ja-JP" dirty="0"/>
              <a:t>2011</a:t>
            </a:r>
            <a:r>
              <a:rPr lang="ja-JP" altLang="en-US" dirty="0"/>
              <a:t>年に</a:t>
            </a:r>
            <a:r>
              <a:rPr lang="en-US" altLang="ja-JP" dirty="0"/>
              <a:t>IBM</a:t>
            </a:r>
            <a:r>
              <a:rPr lang="ja-JP" altLang="en-US" dirty="0"/>
              <a:t>の</a:t>
            </a:r>
            <a:r>
              <a:rPr lang="en-US" altLang="ja-JP" dirty="0"/>
              <a:t>Watson</a:t>
            </a:r>
            <a:r>
              <a:rPr lang="ja-JP" altLang="en-US" dirty="0"/>
              <a:t>がクイズ番組で優勝し、</a:t>
            </a:r>
            <a:r>
              <a:rPr lang="en-US" altLang="ja-JP" dirty="0"/>
              <a:t>2012</a:t>
            </a:r>
            <a:r>
              <a:rPr lang="ja-JP" altLang="en-US" dirty="0"/>
              <a:t>年には</a:t>
            </a:r>
            <a:r>
              <a:rPr lang="en-US" altLang="ja-JP" dirty="0"/>
              <a:t>Google</a:t>
            </a:r>
            <a:r>
              <a:rPr lang="ja-JP" altLang="en-US" dirty="0"/>
              <a:t>がディープラーニングによってコンピュータに猫の画像を認識させることに成功しました。これらは人間のサポート無しに、純粋にコンピュータだけで学習が可能であることを示した、画期的な研究成果です。</a:t>
            </a:r>
            <a:endParaRPr lang="en-US" altLang="ja-JP" dirty="0"/>
          </a:p>
          <a:p>
            <a:r>
              <a:rPr lang="en-US" altLang="ja-JP" dirty="0"/>
              <a:t>Google</a:t>
            </a:r>
            <a:r>
              <a:rPr lang="ja-JP" altLang="en-US" dirty="0"/>
              <a:t>の場合には</a:t>
            </a:r>
            <a:r>
              <a:rPr lang="en-US" altLang="ja-JP" dirty="0"/>
              <a:t>1,000</a:t>
            </a:r>
            <a:r>
              <a:rPr lang="ja-JP" altLang="en-US" dirty="0"/>
              <a:t>台のサーバー</a:t>
            </a:r>
            <a:r>
              <a:rPr lang="en-US" altLang="ja-JP" dirty="0"/>
              <a:t>(16,000</a:t>
            </a:r>
            <a:r>
              <a:rPr lang="ja-JP" altLang="en-US" dirty="0"/>
              <a:t>コア</a:t>
            </a:r>
            <a:r>
              <a:rPr lang="en-US" altLang="ja-JP" dirty="0"/>
              <a:t>)</a:t>
            </a:r>
            <a:r>
              <a:rPr lang="ja-JP" altLang="en-US" dirty="0"/>
              <a:t>を使い、</a:t>
            </a:r>
            <a:r>
              <a:rPr lang="en-US" altLang="ja-JP" dirty="0"/>
              <a:t>3</a:t>
            </a:r>
            <a:r>
              <a:rPr lang="ja-JP" altLang="en-US" dirty="0"/>
              <a:t>日間かけて</a:t>
            </a:r>
            <a:r>
              <a:rPr lang="en-US" altLang="ja-JP" dirty="0"/>
              <a:t>1,000</a:t>
            </a:r>
            <a:r>
              <a:rPr lang="ja-JP" altLang="en-US" dirty="0"/>
              <a:t>万枚の画像を使って学習を行った結果だそうですが、人間の脳には</a:t>
            </a:r>
            <a:r>
              <a:rPr lang="en-US" altLang="ja-JP" dirty="0"/>
              <a:t>1000</a:t>
            </a:r>
            <a:r>
              <a:rPr lang="ja-JP" altLang="en-US" dirty="0"/>
              <a:t>億以上のニューロンがあると言われており、完全に脳をシミュレートするのはまだまだ先のことになるでしょう。</a:t>
            </a:r>
            <a:endParaRPr lang="en-US" altLang="ja-JP" dirty="0"/>
          </a:p>
          <a:p>
            <a:r>
              <a:rPr kumimoji="1" lang="ja-JP" altLang="en-US" dirty="0"/>
              <a:t>しかし、脳を完全にシミュレートできなくても、記憶容量や処理速度は人間を遙かに凌駕しており、用途を絞って考えれば、ディープラーニングは、既に充分実用化の段階にあると言って良いでしょう。もともとニューラルネットワークは並列処理に向いており、サーバーを大量に並列化したクラウド環境にも向いていると考えられます。今後様々な分野でディープラーニングが利用されていくで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2133031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googlecloudplatform.blogspot.jp</a:t>
            </a:r>
            <a:r>
              <a:rPr kumimoji="1" lang="en-US" altLang="ja-JP" dirty="0"/>
              <a:t>/2016/02/Google-seeks-new-disks-for-data-</a:t>
            </a:r>
            <a:r>
              <a:rPr kumimoji="1" lang="en-US" altLang="ja-JP" dirty="0" err="1"/>
              <a:t>centers.html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346295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15436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79350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【図解】コレ１枚でわかる人工知能の抱える課題と限界</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2045</a:t>
            </a:r>
            <a:r>
              <a:rPr kumimoji="1" lang="ja-JP" altLang="ja-JP" sz="1200" kern="1200" dirty="0" smtClean="0">
                <a:solidFill>
                  <a:schemeClr val="tx1"/>
                </a:solidFill>
                <a:effectLst/>
                <a:latin typeface="+mn-lt"/>
                <a:ea typeface="+mn-ea"/>
                <a:cs typeface="+mn-cs"/>
              </a:rPr>
              <a:t>年、コンピューターが全人類の知性を超える」</a:t>
            </a:r>
          </a:p>
          <a:p>
            <a:r>
              <a:rPr kumimoji="1" lang="ja-JP" altLang="ja-JP" sz="1200" kern="1200" dirty="0" smtClean="0">
                <a:solidFill>
                  <a:schemeClr val="tx1"/>
                </a:solidFill>
                <a:effectLst/>
                <a:latin typeface="+mn-lt"/>
                <a:ea typeface="+mn-ea"/>
                <a:cs typeface="+mn-cs"/>
              </a:rPr>
              <a:t>米国の未来学者であり、</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の研究者でもあるカーツワイルは、コンピューターの進化の行き着く先には、このような時点が待ち構えており、これをシンギュラリティ</a:t>
            </a:r>
            <a:r>
              <a:rPr kumimoji="1" lang="en-US" altLang="ja-JP" sz="1200" kern="1200" dirty="0" smtClean="0">
                <a:solidFill>
                  <a:schemeClr val="tx1"/>
                </a:solidFill>
                <a:effectLst/>
                <a:latin typeface="+mn-lt"/>
                <a:ea typeface="+mn-ea"/>
                <a:cs typeface="+mn-cs"/>
              </a:rPr>
              <a:t>(Singularity</a:t>
            </a:r>
            <a:r>
              <a:rPr kumimoji="1" lang="ja-JP" altLang="ja-JP" sz="1200" kern="1200" dirty="0" smtClean="0">
                <a:solidFill>
                  <a:schemeClr val="tx1"/>
                </a:solidFill>
                <a:effectLst/>
                <a:latin typeface="+mn-lt"/>
                <a:ea typeface="+mn-ea"/>
                <a:cs typeface="+mn-cs"/>
              </a:rPr>
              <a:t>：特異点</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と呼んでいます。果たして、本当にこのようなことになるのかどうかは分かりませんが、少なくとも現時点ではまだまだ課題が多いことを理解しておく必要があります。</a:t>
            </a:r>
          </a:p>
          <a:p>
            <a:r>
              <a:rPr kumimoji="1" lang="ja-JP" altLang="ja-JP" sz="1200" kern="1200" dirty="0" smtClean="0">
                <a:solidFill>
                  <a:schemeClr val="tx1"/>
                </a:solidFill>
                <a:effectLst/>
                <a:latin typeface="+mn-lt"/>
                <a:ea typeface="+mn-ea"/>
                <a:cs typeface="+mn-cs"/>
              </a:rPr>
              <a:t>確かに人工知能の進化には、ここ数年目を見張るものがあります。ただ、その成果は、画像認識や音声認識、また、対話応答といった特定の知的作業領域に留まっています。</a:t>
            </a:r>
          </a:p>
          <a:p>
            <a:r>
              <a:rPr kumimoji="1" lang="ja-JP" altLang="ja-JP" sz="1200" kern="1200" dirty="0" smtClean="0">
                <a:solidFill>
                  <a:schemeClr val="tx1"/>
                </a:solidFill>
                <a:effectLst/>
                <a:latin typeface="+mn-lt"/>
                <a:ea typeface="+mn-ea"/>
                <a:cs typeface="+mn-cs"/>
              </a:rPr>
              <a:t>画像認識では、画像に写っているものを識別する能力においては、人間の能力に匹敵するかそれ以上の能力が実証されています。例えば、</a:t>
            </a:r>
            <a:r>
              <a:rPr kumimoji="1" lang="en-US" altLang="ja-JP" sz="1200" kern="1200" dirty="0" smtClean="0">
                <a:solidFill>
                  <a:schemeClr val="tx1"/>
                </a:solidFill>
                <a:effectLst/>
                <a:latin typeface="+mn-lt"/>
                <a:ea typeface="+mn-ea"/>
                <a:cs typeface="+mn-cs"/>
              </a:rPr>
              <a:t>CT</a:t>
            </a:r>
            <a:r>
              <a:rPr kumimoji="1" lang="ja-JP" altLang="ja-JP" sz="1200" kern="1200" dirty="0" smtClean="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ちらに、対話応答の分野では、癌の診断所見を入力し対話的に質問を繰り返してゆくことで、膨大な癌研究の論文や治療データを機械が調べ最も適切と思われる治療方針や薬についての情報を医師や患者に提案してくれるといったこともできるようになっています。このように、人工知能は特定の知的作業領域において、既に人間の能力を凌駕するほどの実力を示し、既に実用化つれているものも登場しています。</a:t>
            </a:r>
          </a:p>
          <a:p>
            <a:r>
              <a:rPr kumimoji="1" lang="ja-JP" altLang="ja-JP" sz="1200" kern="1200" dirty="0" smtClean="0">
                <a:solidFill>
                  <a:schemeClr val="tx1"/>
                </a:solidFill>
                <a:effectLst/>
                <a:latin typeface="+mn-lt"/>
                <a:ea typeface="+mn-ea"/>
                <a:cs typeface="+mn-cs"/>
              </a:rPr>
              <a:t>しかし、それは人間の脳機能で行われる知的作業の一部を代替したに過ぎず、人間の脳機能の全てを代替するものではありません。そもそも、脳機能やそれを実現している仕組みそのものがまだまだ未解明なわけですから、仕方のないことです。</a:t>
            </a:r>
          </a:p>
          <a:p>
            <a:r>
              <a:rPr kumimoji="1" lang="ja-JP" altLang="ja-JP" sz="1200" kern="1200" dirty="0" smtClean="0">
                <a:solidFill>
                  <a:schemeClr val="tx1"/>
                </a:solidFill>
                <a:effectLst/>
                <a:latin typeface="+mn-lt"/>
                <a:ea typeface="+mn-ea"/>
                <a:cs typeface="+mn-cs"/>
              </a:rPr>
              <a:t>例えば、自分が何ものかという自己理解は人工知能にはできません。また、意識や意欲などということになると、それがそもそも何か、どのような仕組みで実現しているのかさえ分からない状況です。このような機能も脳機能の一部であるとすれば、脳の活動を全て機械で実現するというのは容易なことではないことが理解できます。</a:t>
            </a:r>
          </a:p>
          <a:p>
            <a:r>
              <a:rPr kumimoji="1" lang="ja-JP" altLang="ja-JP" sz="1200" kern="1200" dirty="0" smtClean="0">
                <a:solidFill>
                  <a:schemeClr val="tx1"/>
                </a:solidFill>
                <a:effectLst/>
                <a:latin typeface="+mn-lt"/>
                <a:ea typeface="+mn-ea"/>
                <a:cs typeface="+mn-cs"/>
              </a:rPr>
              <a:t>ただ、そのような脳全体の機能や仕組みを解明し、それを人工知能として実現しようという取り組みも行われています。将来的には、意志を持ち自ら課題を発見し、自律的に能力を高めてゆく人工知能が登場するかもしれません。そうなれば、カーツワイルの言うところのシンギュラリティも現実味を帯びてくる可能性もあります。ただ、いまの段階では、まだまだハードルが高いのも現実と言えるでしょう。そんな人工知能の抱える課題と限界について整理してみましたのであわせてご覧下さ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smtClean="0">
                <a:solidFill>
                  <a:schemeClr val="tx1"/>
                </a:solidFill>
                <a:effectLst/>
                <a:latin typeface="+mn-lt"/>
                <a:ea typeface="+mn-ea"/>
                <a:cs typeface="+mn-cs"/>
              </a:rPr>
              <a:t>人工知能にこのような限界がある一方で、先に説明の通り既に人間の能力を超える知的作業領域もあります。そんな現実に正しく向き合い、その用途をひろげていくことをまずは考えてゆくべきではないでしょうか。</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1458188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http://www.techworld.com/news/operating-systems/stephen-hawking-warns-computers-will-overtake-humans-within-100-years-3611397/</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1364117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131154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知的職業の代表とも言える弁護士についても、見通しは明るくありません。アメリカでは、訴訟などの戦略を練る上級の弁護士は安泰でしょうが、その下で判例などを調べる下級の弁護士の仕事は既にコンピュータに取って代わられつつあります。</a:t>
            </a:r>
            <a:endParaRPr kumimoji="1" lang="en-US" altLang="ja-JP" dirty="0"/>
          </a:p>
          <a:p>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a:t>http://</a:t>
            </a:r>
            <a:r>
              <a:rPr lang="en-US" altLang="ja-JP" sz="1200" dirty="0" err="1"/>
              <a:t>www.udr-inc.com</a:t>
            </a:r>
            <a:r>
              <a:rPr lang="en-US" altLang="ja-JP" sz="1200" dirty="0"/>
              <a:t>/2015/01/15/%</a:t>
            </a:r>
            <a:r>
              <a:rPr lang="en-US" altLang="ja-JP" sz="1200" dirty="0" err="1"/>
              <a:t>E3%83%AD%E3%83%9C%E3%83%83%E3%83%88</a:t>
            </a:r>
            <a:r>
              <a:rPr lang="en-US" altLang="ja-JP" sz="1200" dirty="0"/>
              <a:t>-%</a:t>
            </a:r>
            <a:r>
              <a:rPr lang="en-US" altLang="ja-JP" sz="1200" dirty="0" err="1"/>
              <a:t>E4%BA%BA%E5%B7%A5%E7%9F%A5%E8%83%BD</a:t>
            </a:r>
            <a:r>
              <a:rPr lang="en-US" altLang="ja-JP" sz="1200" dirty="0"/>
              <a:t>-%E3%81%8C-2030%E5%B9%B4%E3%81%AB%E3%81%AF%E5%BC%81%E8%AD%B7%E5%A3%AB%E3%81%AE%E8%81%B7%E6%A5%AD%E3%82%92%E5%A5%AA%E3%81%86/</a:t>
            </a:r>
            <a:endParaRPr lang="ja-JP" altLang="en-US" sz="1200" dirty="0"/>
          </a:p>
          <a:p>
            <a:endParaRPr kumimoji="1" lang="ja-JP" altLang="en-US" dirty="0"/>
          </a:p>
          <a:p>
            <a:r>
              <a:rPr kumimoji="1" lang="ja-JP" altLang="en-US" dirty="0"/>
              <a:t>これまでの、丁稚奉公から初めて仕事を覚えていく、というキャリアパスが意味を持たなくなるのです。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3187501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internet.watch.impress.co.jp</a:t>
            </a:r>
            <a:r>
              <a:rPr kumimoji="1" lang="en-US" altLang="ja-JP" dirty="0"/>
              <a:t>/docs/special/</a:t>
            </a:r>
            <a:r>
              <a:rPr kumimoji="1" lang="en-US" altLang="ja-JP" dirty="0" err="1"/>
              <a:t>fukui</a:t>
            </a:r>
            <a:r>
              <a:rPr kumimoji="1" lang="en-US" altLang="ja-JP" dirty="0"/>
              <a:t>/</a:t>
            </a:r>
            <a:r>
              <a:rPr kumimoji="1" lang="en-US" altLang="ja-JP" dirty="0" err="1"/>
              <a:t>20151201_732993.html</a:t>
            </a:r>
            <a:endParaRPr kumimoji="1" lang="en-US" altLang="ja-JP" dirty="0"/>
          </a:p>
          <a:p>
            <a:r>
              <a:rPr kumimoji="1" lang="en-US" altLang="ja-JP" dirty="0"/>
              <a:t>http://</a:t>
            </a:r>
            <a:r>
              <a:rPr kumimoji="1" lang="en-US" altLang="ja-JP" dirty="0" err="1"/>
              <a:t>bizzine.jp</a:t>
            </a:r>
            <a:r>
              <a:rPr kumimoji="1" lang="en-US" altLang="ja-JP" dirty="0"/>
              <a:t>/article/detail/1424</a:t>
            </a:r>
          </a:p>
          <a:p>
            <a:r>
              <a:rPr kumimoji="1" lang="en-US" altLang="ja-JP" dirty="0"/>
              <a:t>https://</a:t>
            </a:r>
            <a:r>
              <a:rPr kumimoji="1" lang="en-US" altLang="ja-JP" dirty="0" err="1"/>
              <a:t>www.jukedeck.com</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315163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8129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a:t>
            </a:r>
            <a:r>
              <a:rPr kumimoji="1" lang="en-US" altLang="ja-JP" dirty="0"/>
              <a:t>AI</a:t>
            </a:r>
            <a:r>
              <a:rPr kumimoji="1" lang="ja-JP" altLang="en-US" dirty="0"/>
              <a:t>は非常に注目されています。肯定的な見方、否定的な見方などが交錯していますが、ひとつだけ言えるのは、「この動きは止められない」ということでしょう。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1335725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スマートマシンは、次の４つのテクノロジーが、実現を可能にし、その進化を牽引しています。</a:t>
            </a:r>
          </a:p>
          <a:p>
            <a:r>
              <a:rPr kumimoji="1" lang="ja-JP" altLang="ja-JP" sz="1200" kern="1200" dirty="0">
                <a:solidFill>
                  <a:schemeClr val="tx1"/>
                </a:solidFill>
                <a:effectLst/>
                <a:latin typeface="+mn-lt"/>
                <a:ea typeface="+mn-ea"/>
                <a:cs typeface="+mn-cs"/>
              </a:rPr>
              <a:t>ビッグデータ：インターネットの普及と共に、膨大なデジタル・データが日々生みだされています。スマートフォン、ソーシャルメディア、そして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スマートマシンの知識源となっています。</a:t>
            </a:r>
          </a:p>
          <a:p>
            <a:r>
              <a:rPr kumimoji="1" lang="ja-JP" altLang="ja-JP" sz="1200" kern="1200" dirty="0">
                <a:solidFill>
                  <a:schemeClr val="tx1"/>
                </a:solidFill>
                <a:effectLst/>
                <a:latin typeface="+mn-lt"/>
                <a:ea typeface="+mn-ea"/>
                <a:cs typeface="+mn-cs"/>
              </a:rPr>
              <a:t>ハードウェア：ハードウェアの高性能化とコスト低下は、膨大かつ急激に増え続けるビッグデータを格納する受け皿として、さらにこれを分析する巨大な計算資源として使われています。スマートマシンの脳とも言えるものです。</a:t>
            </a:r>
          </a:p>
          <a:p>
            <a:r>
              <a:rPr kumimoji="1" lang="ja-JP" altLang="ja-JP" sz="1200" kern="1200" dirty="0">
                <a:solidFill>
                  <a:schemeClr val="tx1"/>
                </a:solidFill>
                <a:effectLst/>
                <a:latin typeface="+mn-lt"/>
                <a:ea typeface="+mn-ea"/>
                <a:cs typeface="+mn-cs"/>
              </a:rPr>
              <a:t>また、センサーやコンピュータの小型・高性能・低価格化は、ウェアラブルやロボット、</a:t>
            </a:r>
            <a:r>
              <a:rPr kumimoji="1" lang="en-US" altLang="ja-JP" sz="1200" kern="1200" dirty="0" err="1">
                <a:solidFill>
                  <a:schemeClr val="tx1"/>
                </a:solidFill>
                <a:effectLst/>
                <a:latin typeface="+mn-lt"/>
                <a:ea typeface="+mn-ea"/>
                <a:cs typeface="+mn-cs"/>
              </a:rPr>
              <a:t>IoT</a:t>
            </a:r>
            <a:r>
              <a:rPr kumimoji="1" lang="ja-JP" altLang="ja-JP" sz="1200" kern="1200" dirty="0" err="1">
                <a:solidFill>
                  <a:schemeClr val="tx1"/>
                </a:solidFill>
                <a:effectLst/>
                <a:latin typeface="+mn-lt"/>
                <a:ea typeface="+mn-ea"/>
                <a:cs typeface="+mn-cs"/>
              </a:rPr>
              <a:t>を普</a:t>
            </a:r>
            <a:r>
              <a:rPr kumimoji="1" lang="ja-JP" altLang="ja-JP" sz="1200" kern="1200" dirty="0">
                <a:solidFill>
                  <a:schemeClr val="tx1"/>
                </a:solidFill>
                <a:effectLst/>
                <a:latin typeface="+mn-lt"/>
                <a:ea typeface="+mn-ea"/>
                <a:cs typeface="+mn-cs"/>
              </a:rPr>
              <a:t>及させる要件となります。それらが、現実世界のデータを収集する感覚器として、また、作られた情報を利用する手段になります。</a:t>
            </a:r>
          </a:p>
          <a:p>
            <a:r>
              <a:rPr kumimoji="1" lang="ja-JP" altLang="ja-JP" sz="1200" kern="1200" dirty="0">
                <a:solidFill>
                  <a:schemeClr val="tx1"/>
                </a:solidFill>
                <a:effectLst/>
                <a:latin typeface="+mn-lt"/>
                <a:ea typeface="+mn-ea"/>
                <a:cs typeface="+mn-cs"/>
              </a:rPr>
              <a:t>アルゴリズム：機械学習やディープラーニング、神経言語プログラミングなどのアルゴリズム（計算の手法や手順）が開発され、状況の分析や判断、最適なルールの生成や解釈など、自律的行動に必要な知識を生成します。スマートマシンの賢さを支えています。</a:t>
            </a:r>
          </a:p>
          <a:p>
            <a:r>
              <a:rPr kumimoji="1" lang="ja-JP" altLang="ja-JP" sz="1200" kern="1200" dirty="0">
                <a:solidFill>
                  <a:schemeClr val="tx1"/>
                </a:solidFill>
                <a:effectLst/>
                <a:latin typeface="+mn-lt"/>
                <a:ea typeface="+mn-ea"/>
                <a:cs typeface="+mn-cs"/>
              </a:rPr>
              <a:t>ネットワーク：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スマートマシンの神経系といえる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3693636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スマートマシンが実現しようとしていることを別の視点で捉えてみると、それは、コンピュータが人と関わるところ、すなわちマン・マシン・インターフェイスあるいは、ユーザー・インターフェイス（</a:t>
            </a:r>
            <a:r>
              <a:rPr kumimoji="1" lang="en-US" altLang="ja-JP" sz="1200" kern="1200" dirty="0">
                <a:solidFill>
                  <a:schemeClr val="tx1"/>
                </a:solidFill>
                <a:effectLst/>
                <a:latin typeface="+mn-lt"/>
                <a:ea typeface="+mn-ea"/>
                <a:cs typeface="+mn-cs"/>
              </a:rPr>
              <a:t>UI</a:t>
            </a:r>
            <a:r>
              <a:rPr kumimoji="1" lang="ja-JP" altLang="ja-JP" sz="1200" kern="1200" dirty="0">
                <a:solidFill>
                  <a:schemeClr val="tx1"/>
                </a:solidFill>
                <a:effectLst/>
                <a:latin typeface="+mn-lt"/>
                <a:ea typeface="+mn-ea"/>
                <a:cs typeface="+mn-cs"/>
              </a:rPr>
              <a:t>）を拡張することです。</a:t>
            </a:r>
          </a:p>
          <a:p>
            <a:r>
              <a:rPr kumimoji="1" lang="ja-JP" altLang="ja-JP" sz="1200" kern="1200" dirty="0">
                <a:solidFill>
                  <a:schemeClr val="tx1"/>
                </a:solidFill>
                <a:effectLst/>
                <a:latin typeface="+mn-lt"/>
                <a:ea typeface="+mn-ea"/>
                <a:cs typeface="+mn-cs"/>
              </a:rPr>
              <a:t>コンピュータが、どれだけ高速・高性能になっても、人工知能がどれほど賢くなっても、人との接点が、液晶画面しかなければ、コンピュータにできることは限られてしまいます。</a:t>
            </a:r>
          </a:p>
          <a:p>
            <a:r>
              <a:rPr kumimoji="1" lang="ja-JP" altLang="ja-JP" sz="1200" kern="1200" dirty="0">
                <a:solidFill>
                  <a:schemeClr val="tx1"/>
                </a:solidFill>
                <a:effectLst/>
                <a:latin typeface="+mn-lt"/>
                <a:ea typeface="+mn-ea"/>
                <a:cs typeface="+mn-cs"/>
              </a:rPr>
              <a:t>ところが、先に紹介した倉庫用ロボットや荷物配送用の無人ヘリコプター、自律走行車は、人がショッピング・サイトで商品を注文すると、倉庫内の商品の場所を自分で探して、荷揃えしている人にこれを運び、人工知能を使って選択された最適経路を自分で走行し、お客様にとどけることまでやってくれます。また、商品の到着時間をスマートフォンに音声で問いかければ、その言葉の意味を理解し、必要な情報を探し、到着時間を音声で応えてくれます。この音声認識や音声応答の仕組みは、キーボードが使えないモバイルやウェアラブルを使うために欠くことのできない機能となっています。</a:t>
            </a:r>
          </a:p>
          <a:p>
            <a:r>
              <a:rPr kumimoji="1" lang="ja-JP" altLang="ja-JP" sz="1200" kern="1200" dirty="0">
                <a:solidFill>
                  <a:schemeClr val="tx1"/>
                </a:solidFill>
                <a:effectLst/>
                <a:latin typeface="+mn-lt"/>
                <a:ea typeface="+mn-ea"/>
                <a:cs typeface="+mn-cs"/>
              </a:rPr>
              <a:t>これまでは、コンピュータの処理した結果は、液晶画面に表示され、人がその内容を読み取りこれを解釈して、自ら判断して実行しなければなりませんでした。ところが、スマートマシンは、判断や実行までしてくれる新しいマン・マシン・インターフェイスとも言えるでしょう。</a:t>
            </a:r>
          </a:p>
          <a:p>
            <a:r>
              <a:rPr kumimoji="1" lang="ja-JP" altLang="ja-JP" sz="1200" kern="1200" dirty="0">
                <a:solidFill>
                  <a:schemeClr val="tx1"/>
                </a:solidFill>
                <a:effectLst/>
                <a:latin typeface="+mn-lt"/>
                <a:ea typeface="+mn-ea"/>
                <a:cs typeface="+mn-cs"/>
              </a:rPr>
              <a:t>このような新しいマン・マシン・インターフェイスの出現は、コンピュータと人との関係を大きく変えることになります。そして、それは同時に、コンピュータと人との役割分担を大きく変えることにもなるでしょう。</a:t>
            </a:r>
          </a:p>
          <a:p>
            <a:endParaRPr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341154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http://japan.zdnet.com/article/35071803/</a:t>
            </a:r>
          </a:p>
          <a:p>
            <a:r>
              <a:rPr kumimoji="1" lang="en-US" altLang="ja-JP" dirty="0"/>
              <a:t>2015</a:t>
            </a:r>
            <a:r>
              <a:rPr kumimoji="1" lang="ja-JP" altLang="en-US" dirty="0"/>
              <a:t>年</a:t>
            </a:r>
            <a:r>
              <a:rPr kumimoji="1" lang="en-US" altLang="ja-JP" dirty="0"/>
              <a:t>10</a:t>
            </a:r>
            <a:r>
              <a:rPr kumimoji="1" lang="ja-JP" altLang="en-US" dirty="0"/>
              <a:t>月に発表された</a:t>
            </a:r>
            <a:r>
              <a:rPr kumimoji="1" lang="en-US" altLang="ja-JP" dirty="0"/>
              <a:t>2016</a:t>
            </a:r>
            <a:r>
              <a:rPr kumimoji="1" lang="ja-JP" altLang="en-US" dirty="0"/>
              <a:t>年版では、</a:t>
            </a:r>
            <a:r>
              <a:rPr kumimoji="1" lang="en-US" altLang="ja-JP" dirty="0"/>
              <a:t>AI/</a:t>
            </a:r>
            <a:r>
              <a:rPr kumimoji="1" lang="ja-JP" altLang="en-US" dirty="0"/>
              <a:t>スマートマシンがらみの予測がさらに増えています。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645625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の配送センターは労働環境が過酷なことで知られています。</a:t>
            </a:r>
            <a:r>
              <a:rPr kumimoji="1" lang="en-US" altLang="ja-JP" dirty="0"/>
              <a:t>Amazon</a:t>
            </a:r>
            <a:r>
              <a:rPr kumimoji="1" lang="ja-JP" altLang="en-US" dirty="0"/>
              <a:t>は</a:t>
            </a:r>
            <a:r>
              <a:rPr kumimoji="1" lang="en-US" altLang="ja-JP" dirty="0"/>
              <a:t>2012</a:t>
            </a:r>
            <a:r>
              <a:rPr kumimoji="1" lang="ja-JP" altLang="en-US" dirty="0"/>
              <a:t>年にロボットによる物流を行う</a:t>
            </a:r>
            <a:r>
              <a:rPr kumimoji="1" lang="en-US" altLang="ja-JP" dirty="0"/>
              <a:t>KIVA</a:t>
            </a:r>
            <a:r>
              <a:rPr kumimoji="1" lang="ja-JP" altLang="en-US" dirty="0"/>
              <a:t>社を買収し、配送センターへの配備を進めていましたが、</a:t>
            </a:r>
            <a:r>
              <a:rPr kumimoji="1" lang="en-US" altLang="ja-JP" dirty="0"/>
              <a:t>2014</a:t>
            </a:r>
            <a:r>
              <a:rPr kumimoji="1" lang="ja-JP" altLang="en-US" dirty="0"/>
              <a:t>年</a:t>
            </a:r>
            <a:r>
              <a:rPr kumimoji="1" lang="en-US" altLang="ja-JP" dirty="0"/>
              <a:t>12</a:t>
            </a:r>
            <a:r>
              <a:rPr kumimoji="1" lang="ja-JP" altLang="en-US" dirty="0"/>
              <a:t>月に動画を公開しました。これにより人件費が大幅に削減される見込みです。</a:t>
            </a:r>
            <a:endParaRPr kumimoji="1" lang="en-US" altLang="ja-JP" dirty="0"/>
          </a:p>
          <a:p>
            <a:endParaRPr kumimoji="1" lang="en-US" altLang="ja-JP" dirty="0"/>
          </a:p>
          <a:p>
            <a:r>
              <a:rPr kumimoji="1" lang="ja-JP" altLang="en-US" dirty="0"/>
              <a:t>過酷な労働環境が無くなるわけですが、同時に雇用も失われます。労働者にとってはどちらが良いのでしょうか？</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2254934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逆に言えば、ルールさえ潤沢に用意できれば、ルールベースの推論でも実用化できるかもしれません。</a:t>
            </a:r>
            <a:endParaRPr kumimoji="1" lang="en-US" altLang="ja-JP" dirty="0"/>
          </a:p>
          <a:p>
            <a:r>
              <a:rPr kumimoji="1" lang="ja-JP" altLang="en-US" dirty="0"/>
              <a:t>しかし、そのためには、人間がルールをいちいち作るのではなく、コンピュータが自分で様々なデータからルールを作れるようになる必要があります。</a:t>
            </a:r>
            <a:endParaRPr kumimoji="1" lang="en-US" altLang="ja-JP" dirty="0"/>
          </a:p>
          <a:p>
            <a:r>
              <a:rPr kumimoji="1" lang="ja-JP" altLang="en-US" dirty="0"/>
              <a:t>そうして始まったのが機械学習の研究です。</a:t>
            </a:r>
            <a:endParaRPr kumimoji="1" lang="en-US" altLang="ja-JP" dirty="0"/>
          </a:p>
          <a:p>
            <a:endParaRPr kumimoji="1" lang="en-US" altLang="ja-JP" dirty="0"/>
          </a:p>
          <a:p>
            <a:r>
              <a:rPr kumimoji="1" lang="ja-JP" altLang="en-US" dirty="0"/>
              <a:t>機械学習の精度を高めるためには、膨大な量のデータが必要ですし、それを処理できるだけのコンピューティングパワーも必要です。</a:t>
            </a:r>
            <a:endParaRPr kumimoji="1" lang="en-US" altLang="ja-JP" dirty="0"/>
          </a:p>
          <a:p>
            <a:r>
              <a:rPr kumimoji="1" lang="ja-JP" altLang="en-US" dirty="0"/>
              <a:t>クラウドとビッグデータが、この問題を解決しました。人間には取り扱えないほどの量のデータ（ビッグデータ）が、機械学習の学習材料となったのです。</a:t>
            </a:r>
            <a:endParaRPr kumimoji="1" lang="en-US" altLang="ja-JP" dirty="0"/>
          </a:p>
          <a:p>
            <a:endParaRPr kumimoji="1" lang="en-US" altLang="ja-JP" dirty="0"/>
          </a:p>
          <a:p>
            <a:r>
              <a:rPr kumimoji="1" lang="ja-JP" altLang="en-US" dirty="0"/>
              <a:t>機械学習がまず効果を発揮したのは、ルールベースの統計的手法でした。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846931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これまで見てきたように、弱い</a:t>
            </a:r>
            <a:r>
              <a:rPr kumimoji="1" lang="en-US" altLang="ja-JP" dirty="0"/>
              <a:t>AI</a:t>
            </a:r>
            <a:r>
              <a:rPr kumimoji="1" lang="ja-JP" altLang="en-US" dirty="0"/>
              <a:t>の分野では大きな進展が見られています。産業界としては、強い</a:t>
            </a:r>
            <a:r>
              <a:rPr kumimoji="1" lang="en-US" altLang="ja-JP" dirty="0"/>
              <a:t>AI</a:t>
            </a:r>
            <a:r>
              <a:rPr kumimoji="1" lang="ja-JP" altLang="en-US" dirty="0"/>
              <a:t>だろうが、弱い</a:t>
            </a:r>
            <a:r>
              <a:rPr kumimoji="1" lang="en-US" altLang="ja-JP" dirty="0"/>
              <a:t>AI</a:t>
            </a:r>
            <a:r>
              <a:rPr kumimoji="1" lang="ja-JP" altLang="en-US" dirty="0"/>
              <a:t>だろうが、役に立てば良いのです。</a:t>
            </a:r>
          </a:p>
          <a:p>
            <a:endParaRPr kumimoji="1" lang="ja-JP" altLang="en-US" dirty="0"/>
          </a:p>
          <a:p>
            <a:r>
              <a:rPr kumimoji="1" lang="ja-JP" altLang="en-US" dirty="0"/>
              <a:t>強い</a:t>
            </a:r>
            <a:r>
              <a:rPr kumimoji="1" lang="en-US" altLang="ja-JP" dirty="0"/>
              <a:t>AI</a:t>
            </a:r>
            <a:r>
              <a:rPr kumimoji="1" lang="ja-JP" altLang="en-US" dirty="0"/>
              <a:t>の分野では、まだ大きな成果は上がっていません。ディープラーニングは大きなブレークスルーですが、クラウドの処理能力を持ってしても、人間の脳には及ばないのです。</a:t>
            </a:r>
          </a:p>
          <a:p>
            <a:endParaRPr kumimoji="1" lang="ja-JP" altLang="en-US" dirty="0"/>
          </a:p>
          <a:p>
            <a:r>
              <a:rPr kumimoji="1" lang="ja-JP" altLang="en-US" dirty="0"/>
              <a:t>しかし、ディープラーニングの有効性が確認されたため、専用のハードウェアも研究されています。</a:t>
            </a:r>
            <a:r>
              <a:rPr kumimoji="1" lang="en-US" altLang="ja-JP" dirty="0"/>
              <a:t>2014</a:t>
            </a:r>
            <a:r>
              <a:rPr kumimoji="1" lang="ja-JP" altLang="en-US" dirty="0"/>
              <a:t>年、</a:t>
            </a:r>
            <a:r>
              <a:rPr kumimoji="1" lang="en-US" altLang="ja-JP" dirty="0"/>
              <a:t>IBM</a:t>
            </a:r>
            <a:r>
              <a:rPr kumimoji="1" lang="ja-JP" altLang="en-US" dirty="0"/>
              <a:t>は</a:t>
            </a:r>
            <a:r>
              <a:rPr kumimoji="1" lang="en-US" altLang="ja-JP" dirty="0"/>
              <a:t>4,000</a:t>
            </a:r>
            <a:r>
              <a:rPr kumimoji="1" lang="ja-JP" altLang="en-US" dirty="0"/>
              <a:t>個のニューロンを集積した半導体チップを試作しました。</a:t>
            </a:r>
            <a:endParaRPr kumimoji="1" lang="en-US" altLang="ja-JP" dirty="0"/>
          </a:p>
          <a:p>
            <a:r>
              <a:rPr kumimoji="1" lang="ja-JP" altLang="en-US" dirty="0"/>
              <a:t>専用チップにより、クラウドを使うよりも高速に脳のシミュレーションを行う事ができます。こうした取り組みと、増える一方のビッグデータにより、人工知能は今後も加速度的に進化していく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446657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3744509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【図解】コレ１枚でわかる機械学習モデル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機械学習の方法には、大別して「教師あり学習」、「教師なし学習」そして、「強化学習」があります。</a:t>
            </a:r>
          </a:p>
          <a:p>
            <a:r>
              <a:rPr kumimoji="1" lang="ja-JP" altLang="ja-JP" sz="1200" kern="1200" dirty="0">
                <a:solidFill>
                  <a:schemeClr val="tx1"/>
                </a:solidFill>
                <a:effectLst/>
                <a:latin typeface="+mn-lt"/>
                <a:ea typeface="+mn-ea"/>
                <a:cs typeface="+mn-cs"/>
              </a:rPr>
              <a:t>教師あり学習</a:t>
            </a:r>
          </a:p>
          <a:p>
            <a:r>
              <a:rPr kumimoji="1" lang="ja-JP" altLang="ja-JP" sz="1200" kern="1200" dirty="0">
                <a:solidFill>
                  <a:schemeClr val="tx1"/>
                </a:solidFill>
                <a:effectLst/>
                <a:latin typeface="+mn-lt"/>
                <a:ea typeface="+mn-ea"/>
                <a:cs typeface="+mn-cs"/>
              </a:rPr>
              <a:t>入力と正解例の関係を示したデータを学習データとして入力し、その関係を再現するように特徴を抽出、モデルを生成するやり方です。</a:t>
            </a:r>
          </a:p>
          <a:p>
            <a:r>
              <a:rPr kumimoji="1" lang="ja-JP" altLang="ja-JP" sz="1200" kern="1200" dirty="0">
                <a:solidFill>
                  <a:schemeClr val="tx1"/>
                </a:solidFill>
                <a:effectLst/>
                <a:latin typeface="+mn-lt"/>
                <a:ea typeface="+mn-ea"/>
                <a:cs typeface="+mn-cs"/>
              </a:rPr>
              <a:t>例えば、「イヌ」という正解を付した写真、「ネコ」という正解を付した写真を機械に学習させ「イヌ」や「ネコ」それぞれに固有の特徴やパターンを見つけ出し、両者の違いをうまく表現できる推論ルールやモデルを創り出します。</a:t>
            </a:r>
          </a:p>
          <a:p>
            <a:r>
              <a:rPr kumimoji="1" lang="ja-JP" altLang="ja-JP" sz="1200" kern="1200" dirty="0">
                <a:solidFill>
                  <a:schemeClr val="tx1"/>
                </a:solidFill>
                <a:effectLst/>
                <a:latin typeface="+mn-lt"/>
                <a:ea typeface="+mn-ea"/>
                <a:cs typeface="+mn-cs"/>
              </a:rPr>
              <a:t>教師なし学習</a:t>
            </a:r>
          </a:p>
          <a:p>
            <a:r>
              <a:rPr kumimoji="1" lang="ja-JP" altLang="ja-JP" sz="1200" kern="1200" dirty="0">
                <a:solidFill>
                  <a:schemeClr val="tx1"/>
                </a:solidFill>
                <a:effectLst/>
                <a:latin typeface="+mn-lt"/>
                <a:ea typeface="+mn-ea"/>
                <a:cs typeface="+mn-cs"/>
              </a:rPr>
              <a:t>なんの説明もない学習データを入力し、抽出した特徴のパターンから類似したグループを見つけ出し、それぞれのモデルを生成するやり方です。</a:t>
            </a:r>
          </a:p>
          <a:p>
            <a:r>
              <a:rPr kumimoji="1" lang="ja-JP" altLang="ja-JP" sz="1200" kern="1200" dirty="0">
                <a:solidFill>
                  <a:schemeClr val="tx1"/>
                </a:solidFill>
                <a:effectLst/>
                <a:latin typeface="+mn-lt"/>
                <a:ea typeface="+mn-ea"/>
                <a:cs typeface="+mn-cs"/>
              </a:rPr>
              <a:t>例えば、「イヌ」、「ネコ」、「トリ」を区別することなく学習データとして入力すると、それぞれの特徴パターンの違いを見つけ出し、推論ルールや固有のモデルを生成します。それぞれを特徴付ける「概念」といえるものを創り出していると言えるかもしれません。</a:t>
            </a:r>
          </a:p>
          <a:p>
            <a:r>
              <a:rPr kumimoji="1" lang="ja-JP" altLang="ja-JP" sz="1200" kern="1200" dirty="0">
                <a:solidFill>
                  <a:schemeClr val="tx1"/>
                </a:solidFill>
                <a:effectLst/>
                <a:latin typeface="+mn-lt"/>
                <a:ea typeface="+mn-ea"/>
                <a:cs typeface="+mn-cs"/>
              </a:rPr>
              <a:t>強化学習</a:t>
            </a:r>
          </a:p>
          <a:p>
            <a:r>
              <a:rPr kumimoji="1" lang="ja-JP" altLang="ja-JP" sz="1200" kern="1200" dirty="0">
                <a:solidFill>
                  <a:schemeClr val="tx1"/>
                </a:solidFill>
                <a:effectLst/>
                <a:latin typeface="+mn-lt"/>
                <a:ea typeface="+mn-ea"/>
                <a:cs typeface="+mn-cs"/>
              </a:rPr>
              <a:t>推論結果に対して評価（報酬）を与えることで、どのような結果を出して欲しいかを示し、その結果をもうまく再現できるモデルを生成するやり方です。</a:t>
            </a:r>
          </a:p>
          <a:p>
            <a:r>
              <a:rPr kumimoji="1" lang="ja-JP" altLang="ja-JP" sz="1200" kern="1200" dirty="0">
                <a:solidFill>
                  <a:schemeClr val="tx1"/>
                </a:solidFill>
                <a:effectLst/>
                <a:latin typeface="+mn-lt"/>
                <a:ea typeface="+mn-ea"/>
                <a:cs typeface="+mn-cs"/>
              </a:rPr>
              <a:t>例えば、ゲームの得点が高ければ＋に評価し、低ければ−に評価することを繰り返してゆくことで、得点が高くなる、つまり、プラス評価という報酬が与えられるようなゲームのやり方を再現できるルールやモデルを生成します。</a:t>
            </a:r>
          </a:p>
          <a:p>
            <a:r>
              <a:rPr kumimoji="1" lang="ja-JP" altLang="ja-JP" sz="1200" kern="1200">
                <a:solidFill>
                  <a:schemeClr val="tx1"/>
                </a:solidFill>
                <a:effectLst/>
                <a:latin typeface="+mn-lt"/>
                <a:ea typeface="+mn-ea"/>
                <a:cs typeface="+mn-cs"/>
              </a:rPr>
              <a:t>それぞれの学習モデルについて、その性能を高めるための研究が進んでいます。ただ、それぞれに特徴があり、用途の向き不向きもあります。これらをうまく使い分け、あるいは組み合わせることで、機械学習の実用性を高めることが、すすめられてい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216002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103994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ハフポスト記事</a:t>
            </a:r>
            <a:r>
              <a:rPr kumimoji="1" lang="en-US" altLang="ja-JP" dirty="0"/>
              <a:t>]</a:t>
            </a:r>
          </a:p>
          <a:p>
            <a:r>
              <a:rPr kumimoji="1" lang="ja-JP" altLang="en-US" dirty="0"/>
              <a:t>みずほ銀行と日本</a:t>
            </a:r>
            <a:r>
              <a:rPr kumimoji="1" lang="en-US" altLang="ja-JP" dirty="0"/>
              <a:t>IBM</a:t>
            </a:r>
            <a:r>
              <a:rPr kumimoji="1" lang="ja-JP" altLang="en-US" dirty="0"/>
              <a:t>は</a:t>
            </a:r>
            <a:r>
              <a:rPr kumimoji="1" lang="en-US" altLang="ja-JP" dirty="0"/>
              <a:t>11</a:t>
            </a:r>
            <a:r>
              <a:rPr kumimoji="1" lang="ja-JP" altLang="en-US" dirty="0"/>
              <a:t>月</a:t>
            </a:r>
            <a:r>
              <a:rPr kumimoji="1" lang="en-US" altLang="ja-JP" dirty="0"/>
              <a:t>6</a:t>
            </a:r>
            <a:r>
              <a:rPr kumimoji="1" lang="ja-JP" altLang="en-US" dirty="0"/>
              <a:t>日、人工知能コンピューター「</a:t>
            </a:r>
            <a:r>
              <a:rPr kumimoji="1" lang="en-US" altLang="ja-JP" dirty="0"/>
              <a:t>Watson</a:t>
            </a:r>
            <a:r>
              <a:rPr kumimoji="1" lang="ja-JP" altLang="en-US" dirty="0"/>
              <a:t>（ワトソン）」を利用して、顧客からのコールセンターなどへの問い合わせにタイムリーに回答する世界初のシステムを導入すると発表した。</a:t>
            </a:r>
          </a:p>
          <a:p>
            <a:r>
              <a:rPr kumimoji="1" lang="ja-JP" altLang="en-US" dirty="0"/>
              <a:t>導入されるのは、問い合わせをしてきた利用者とオペレーターとの会話をシステムが聞き取り、</a:t>
            </a:r>
            <a:r>
              <a:rPr kumimoji="1" lang="en-US" altLang="ja-JP" dirty="0"/>
              <a:t>Watson</a:t>
            </a:r>
            <a:r>
              <a:rPr kumimoji="1" lang="ja-JP" altLang="en-US" dirty="0"/>
              <a:t>が適切な回答を見つけるというもの。みずほ銀行の担当者はハフポスト日本版の取材に対し「オペレーター人員が必要無くなるわけではないが、</a:t>
            </a:r>
            <a:r>
              <a:rPr kumimoji="1" lang="en-US" altLang="ja-JP" dirty="0"/>
              <a:t>1</a:t>
            </a:r>
            <a:r>
              <a:rPr kumimoji="1" lang="ja-JP" altLang="en-US" dirty="0"/>
              <a:t>回の対応時間が平均</a:t>
            </a:r>
            <a:r>
              <a:rPr kumimoji="1" lang="en-US" altLang="ja-JP" dirty="0"/>
              <a:t>30</a:t>
            </a:r>
            <a:r>
              <a:rPr kumimoji="1" lang="ja-JP" altLang="en-US" dirty="0"/>
              <a:t>分から</a:t>
            </a:r>
            <a:r>
              <a:rPr kumimoji="1" lang="en-US" altLang="ja-JP" dirty="0"/>
              <a:t>8</a:t>
            </a:r>
            <a:r>
              <a:rPr kumimoji="1" lang="ja-JP" altLang="en-US" dirty="0"/>
              <a:t>分に大幅に短縮できる」と述べた。来年からの導入を検討しているという。</a:t>
            </a:r>
          </a:p>
          <a:p>
            <a:endParaRPr kumimoji="1" lang="ja-JP" altLang="en-US" dirty="0"/>
          </a:p>
          <a:p>
            <a:r>
              <a:rPr kumimoji="1" lang="ja-JP" altLang="en-US" dirty="0"/>
              <a:t>新システムの肝となるのは、音声認識の技術だ。利用者がオペレーターに「パスワードが分からない」などと話すと、システムが自動的に音声を文字データなどに変換する。</a:t>
            </a:r>
          </a:p>
          <a:p>
            <a:r>
              <a:rPr kumimoji="1" lang="ja-JP" altLang="en-US" dirty="0"/>
              <a:t>これまでは、利用者の話をオペレーターがキーボードなどで入力し、膨大な回答例データの中から手作業で検索を行っていたため、データを打ち込む時間はもちろん、どの回答が適切かを選択することにも時間がかかっていた。</a:t>
            </a:r>
          </a:p>
          <a:p>
            <a:r>
              <a:rPr kumimoji="1" lang="ja-JP" altLang="en-US" dirty="0"/>
              <a:t>しかし、新システムではリアルタイムに会話をデータ化し回答例を検索。さらに、過去の問い合わせの内容などから、最適な回答の案を優先的に表示させる機能も盛り込み、時間短縮をはかる。</a:t>
            </a:r>
          </a:p>
          <a:p>
            <a:r>
              <a:rPr kumimoji="1" lang="ja-JP" altLang="en-US" dirty="0"/>
              <a:t>みずほ銀行の担当者は、問い合わせの受け答え音声データを文字データなどに変換して蓄積させることで、サービスの質の向上や、新サービスの企画立案などにも役立てられると述べた。</a:t>
            </a:r>
          </a:p>
          <a:p>
            <a:r>
              <a:rPr kumimoji="1" lang="ja-JP" altLang="en-US" dirty="0"/>
              <a:t>なお、三井住友銀行も</a:t>
            </a:r>
            <a:r>
              <a:rPr kumimoji="1" lang="en-US" altLang="ja-JP" dirty="0"/>
              <a:t>5</a:t>
            </a:r>
            <a:r>
              <a:rPr kumimoji="1" lang="ja-JP" altLang="en-US" dirty="0"/>
              <a:t>日、コールセンターの対応に</a:t>
            </a:r>
            <a:r>
              <a:rPr kumimoji="1" lang="en-US" altLang="ja-JP" dirty="0"/>
              <a:t>Watson</a:t>
            </a:r>
            <a:r>
              <a:rPr kumimoji="1" lang="ja-JP" altLang="en-US" dirty="0"/>
              <a:t>を利用すると発表しているが、音声認識の技術は使わず、オペレータが回答例データを検索するシステムに導入するという。</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739262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は、ドローンを使って商品を配送するサービスを始める予定です</a:t>
            </a:r>
            <a:r>
              <a:rPr kumimoji="1" lang="ja-JP" altLang="en-US" dirty="0" smtClean="0"/>
              <a:t>。</a:t>
            </a:r>
            <a:endParaRPr kumimoji="1" lang="en-US" altLang="ja-JP" dirty="0" smtClean="0"/>
          </a:p>
          <a:p>
            <a:r>
              <a:rPr kumimoji="1" lang="en-US" altLang="ja-JP" dirty="0" smtClean="0"/>
              <a:t>http://</a:t>
            </a:r>
            <a:r>
              <a:rPr kumimoji="1" lang="en-US" altLang="ja-JP" dirty="0" err="1" smtClean="0"/>
              <a:t>www.amazon.com</a:t>
            </a:r>
            <a:r>
              <a:rPr kumimoji="1" lang="en-US" altLang="ja-JP" dirty="0" smtClean="0"/>
              <a:t>/</a:t>
            </a:r>
            <a:r>
              <a:rPr kumimoji="1" lang="en-US" altLang="ja-JP" dirty="0" err="1" smtClean="0"/>
              <a:t>b?node</a:t>
            </a:r>
            <a:r>
              <a:rPr kumimoji="1" lang="en-US" altLang="ja-JP" dirty="0" smtClean="0"/>
              <a:t>=8037720011</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41739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337943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手軽に利用できるが、細かいチューニングは難しい</a:t>
            </a:r>
            <a:endParaRPr kumimoji="1" lang="en-US" altLang="ja-JP" dirty="0"/>
          </a:p>
          <a:p>
            <a:r>
              <a:rPr kumimoji="1" lang="en-US" altLang="ja-JP" dirty="0"/>
              <a:t>IBM=</a:t>
            </a:r>
            <a:r>
              <a:rPr kumimoji="1" lang="ja-JP" altLang="en-US" dirty="0"/>
              <a:t>サードパーティが</a:t>
            </a:r>
            <a:r>
              <a:rPr kumimoji="1" lang="en-US" altLang="ja-JP" dirty="0"/>
              <a:t>Watson</a:t>
            </a:r>
            <a:r>
              <a:rPr kumimoji="1" lang="ja-JP" altLang="en-US" dirty="0"/>
              <a:t>をサービスとして利用できるよう環境が整っている</a:t>
            </a:r>
            <a:endParaRPr kumimoji="1" lang="en-US" altLang="ja-JP" dirty="0"/>
          </a:p>
          <a:p>
            <a:r>
              <a:rPr kumimoji="1" lang="en-US" altLang="ja-JP" dirty="0"/>
              <a:t>Google=API</a:t>
            </a:r>
            <a:r>
              <a:rPr kumimoji="1" lang="ja-JP" altLang="en-US" dirty="0"/>
              <a:t>としての提供なので、利用者側もある程度作り込みが必要</a:t>
            </a:r>
            <a:endParaRPr kumimoji="1" lang="en-US" altLang="ja-JP" dirty="0"/>
          </a:p>
          <a:p>
            <a:r>
              <a:rPr kumimoji="1" lang="en-US" altLang="ja-JP" dirty="0"/>
              <a:t>Microsoft=R</a:t>
            </a:r>
            <a:r>
              <a:rPr kumimoji="1" lang="ja-JP" altLang="en-US" dirty="0"/>
              <a:t>や</a:t>
            </a:r>
            <a:r>
              <a:rPr kumimoji="1" lang="en-US" altLang="ja-JP" dirty="0"/>
              <a:t>Hadoop</a:t>
            </a:r>
            <a:r>
              <a:rPr kumimoji="1" lang="ja-JP" altLang="en-US" dirty="0"/>
              <a:t>との連携、</a:t>
            </a:r>
            <a:r>
              <a:rPr kumimoji="1" lang="en-US" altLang="ja-JP" dirty="0"/>
              <a:t>UI</a:t>
            </a:r>
            <a:r>
              <a:rPr kumimoji="1" lang="ja-JP" altLang="en-US" dirty="0"/>
              <a:t>の作り込みなど、使いやすい印象</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78802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9" name="図 18" descr="単独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5286" y="5853394"/>
            <a:ext cx="488658" cy="535644"/>
          </a:xfrm>
          <a:prstGeom prst="rect">
            <a:avLst/>
          </a:prstGeom>
        </p:spPr>
      </p:pic>
      <p:pic>
        <p:nvPicPr>
          <p:cNvPr id="2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85172" y="5841686"/>
            <a:ext cx="1199293" cy="54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テキスト ボックス 2"/>
          <p:cNvSpPr txBox="1"/>
          <p:nvPr userDrawn="1"/>
        </p:nvSpPr>
        <p:spPr>
          <a:xfrm>
            <a:off x="74762" y="1978325"/>
            <a:ext cx="914400" cy="914400"/>
          </a:xfrm>
          <a:prstGeom prst="rect">
            <a:avLst/>
          </a:prstGeom>
          <a:noFill/>
        </p:spPr>
        <p:txBody>
          <a:bodyPr wrap="none" rtlCol="0">
            <a:noAutofit/>
          </a:bodyPr>
          <a:lstStyle/>
          <a:p>
            <a:endParaRPr kumimoji="1" lang="ja-JP" altLang="en-US" sz="1000" dirty="0"/>
          </a:p>
        </p:txBody>
      </p:sp>
      <p:sp>
        <p:nvSpPr>
          <p:cNvPr id="4" name="テキスト ボックス 3"/>
          <p:cNvSpPr txBox="1"/>
          <p:nvPr userDrawn="1"/>
        </p:nvSpPr>
        <p:spPr>
          <a:xfrm>
            <a:off x="247291" y="874143"/>
            <a:ext cx="914400" cy="914400"/>
          </a:xfrm>
          <a:prstGeom prst="rect">
            <a:avLst/>
          </a:prstGeom>
          <a:noFill/>
        </p:spPr>
        <p:txBody>
          <a:bodyPr wrap="none" rtlCol="0">
            <a:noAutofit/>
          </a:bodyPr>
          <a:lstStyle/>
          <a:p>
            <a:endParaRPr kumimoji="1" lang="ja-JP" altLang="en-US" sz="1000" dirty="0"/>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04122"/>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173892"/>
            <a:ext cx="8229600" cy="495227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680509"/>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680509"/>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11.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jpg"/><Relationship Id="rId8"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39.png"/><Relationship Id="rId6" Type="http://schemas.openxmlformats.org/officeDocument/2006/relationships/image" Target="../media/image40.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20" Type="http://schemas.openxmlformats.org/officeDocument/2006/relationships/image" Target="../media/image66.jpg"/><Relationship Id="rId21" Type="http://schemas.openxmlformats.org/officeDocument/2006/relationships/image" Target="../media/image67.jpg"/><Relationship Id="rId22" Type="http://schemas.openxmlformats.org/officeDocument/2006/relationships/image" Target="../media/image68.jpg"/><Relationship Id="rId23" Type="http://schemas.openxmlformats.org/officeDocument/2006/relationships/image" Target="../media/image69.jpg"/><Relationship Id="rId24" Type="http://schemas.openxmlformats.org/officeDocument/2006/relationships/image" Target="../media/image70.jpg"/><Relationship Id="rId25" Type="http://schemas.openxmlformats.org/officeDocument/2006/relationships/image" Target="../media/image71.jpg"/><Relationship Id="rId26" Type="http://schemas.openxmlformats.org/officeDocument/2006/relationships/image" Target="../media/image72.jpg"/><Relationship Id="rId27" Type="http://schemas.openxmlformats.org/officeDocument/2006/relationships/image" Target="../media/image73.jpg"/><Relationship Id="rId28" Type="http://schemas.openxmlformats.org/officeDocument/2006/relationships/image" Target="../media/image74.jpg"/><Relationship Id="rId29" Type="http://schemas.openxmlformats.org/officeDocument/2006/relationships/image" Target="../media/image75.jp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30" Type="http://schemas.openxmlformats.org/officeDocument/2006/relationships/image" Target="../media/image76.jpg"/><Relationship Id="rId31" Type="http://schemas.openxmlformats.org/officeDocument/2006/relationships/image" Target="../media/image77.jpg"/><Relationship Id="rId32" Type="http://schemas.openxmlformats.org/officeDocument/2006/relationships/image" Target="../media/image78.jpg"/><Relationship Id="rId9" Type="http://schemas.openxmlformats.org/officeDocument/2006/relationships/image" Target="../media/image55.jpg"/><Relationship Id="rId6" Type="http://schemas.openxmlformats.org/officeDocument/2006/relationships/image" Target="../media/image52.jpg"/><Relationship Id="rId7" Type="http://schemas.openxmlformats.org/officeDocument/2006/relationships/image" Target="../media/image53.jpg"/><Relationship Id="rId8" Type="http://schemas.openxmlformats.org/officeDocument/2006/relationships/image" Target="../media/image54.jpg"/><Relationship Id="rId33" Type="http://schemas.openxmlformats.org/officeDocument/2006/relationships/image" Target="../media/image79.gif"/><Relationship Id="rId34" Type="http://schemas.openxmlformats.org/officeDocument/2006/relationships/image" Target="../media/image80.jpg"/><Relationship Id="rId35" Type="http://schemas.openxmlformats.org/officeDocument/2006/relationships/image" Target="../media/image81.jpg"/><Relationship Id="rId36" Type="http://schemas.openxmlformats.org/officeDocument/2006/relationships/image" Target="../media/image82.png"/><Relationship Id="rId10" Type="http://schemas.openxmlformats.org/officeDocument/2006/relationships/image" Target="../media/image56.jpg"/><Relationship Id="rId11" Type="http://schemas.openxmlformats.org/officeDocument/2006/relationships/image" Target="../media/image57.jpg"/><Relationship Id="rId12" Type="http://schemas.openxmlformats.org/officeDocument/2006/relationships/image" Target="../media/image58.jpg"/><Relationship Id="rId13" Type="http://schemas.openxmlformats.org/officeDocument/2006/relationships/image" Target="../media/image59.jpg"/><Relationship Id="rId14" Type="http://schemas.openxmlformats.org/officeDocument/2006/relationships/image" Target="../media/image60.jpg"/><Relationship Id="rId15" Type="http://schemas.openxmlformats.org/officeDocument/2006/relationships/image" Target="../media/image61.jpg"/><Relationship Id="rId16" Type="http://schemas.openxmlformats.org/officeDocument/2006/relationships/image" Target="../media/image62.jpg"/><Relationship Id="rId17" Type="http://schemas.openxmlformats.org/officeDocument/2006/relationships/image" Target="../media/image63.jpg"/><Relationship Id="rId18" Type="http://schemas.openxmlformats.org/officeDocument/2006/relationships/image" Target="../media/image64.jpg"/><Relationship Id="rId19" Type="http://schemas.openxmlformats.org/officeDocument/2006/relationships/image" Target="../media/image65.jpg"/><Relationship Id="rId37"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 Id="rId3"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1" Type="http://schemas.openxmlformats.org/officeDocument/2006/relationships/image" Target="../media/image64.jpg"/><Relationship Id="rId12" Type="http://schemas.openxmlformats.org/officeDocument/2006/relationships/image" Target="../media/image66.jpg"/><Relationship Id="rId13" Type="http://schemas.openxmlformats.org/officeDocument/2006/relationships/image" Target="../media/image71.jpg"/><Relationship Id="rId14" Type="http://schemas.openxmlformats.org/officeDocument/2006/relationships/image" Target="../media/image72.jpg"/><Relationship Id="rId15" Type="http://schemas.openxmlformats.org/officeDocument/2006/relationships/image" Target="../media/image80.jpg"/><Relationship Id="rId16" Type="http://schemas.openxmlformats.org/officeDocument/2006/relationships/image" Target="../media/image97.png"/><Relationship Id="rId17" Type="http://schemas.openxmlformats.org/officeDocument/2006/relationships/image" Target="../media/image37.jpg"/><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3.jpg"/><Relationship Id="rId7" Type="http://schemas.openxmlformats.org/officeDocument/2006/relationships/image" Target="../media/image58.jpg"/><Relationship Id="rId8" Type="http://schemas.openxmlformats.org/officeDocument/2006/relationships/image" Target="../media/image59.jpg"/><Relationship Id="rId9" Type="http://schemas.openxmlformats.org/officeDocument/2006/relationships/image" Target="../media/image60.jpg"/><Relationship Id="rId10" Type="http://schemas.openxmlformats.org/officeDocument/2006/relationships/image" Target="../media/image63.jp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98.png"/><Relationship Id="rId6" Type="http://schemas.openxmlformats.org/officeDocument/2006/relationships/image" Target="../media/image99.jpg"/><Relationship Id="rId7" Type="http://schemas.openxmlformats.org/officeDocument/2006/relationships/image" Target="../media/image100.png"/><Relationship Id="rId8" Type="http://schemas.openxmlformats.org/officeDocument/2006/relationships/image" Target="../media/image101.jpg"/><Relationship Id="rId9" Type="http://schemas.openxmlformats.org/officeDocument/2006/relationships/image" Target="../media/image102.png"/><Relationship Id="rId10"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0.png"/><Relationship Id="rId5" Type="http://schemas.openxmlformats.org/officeDocument/2006/relationships/image" Target="../media/image101.jpg"/><Relationship Id="rId6" Type="http://schemas.openxmlformats.org/officeDocument/2006/relationships/image" Target="../media/image12.jpg"/><Relationship Id="rId7" Type="http://schemas.openxmlformats.org/officeDocument/2006/relationships/image" Target="../media/image109.gif"/><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png"/><Relationship Id="rId3"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eg"/><Relationship Id="rId6"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1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1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1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 Id="rId3"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22.png"/></Relationships>
</file>

<file path=ppt/slides/_rels/slide73.xml.rels><?xml version="1.0" encoding="UTF-8" standalone="yes"?>
<Relationships xmlns="http://schemas.openxmlformats.org/package/2006/relationships"><Relationship Id="rId11" Type="http://schemas.openxmlformats.org/officeDocument/2006/relationships/image" Target="../media/image67.jpg"/><Relationship Id="rId12" Type="http://schemas.openxmlformats.org/officeDocument/2006/relationships/image" Target="../media/image77.jpg"/><Relationship Id="rId13" Type="http://schemas.openxmlformats.org/officeDocument/2006/relationships/image" Target="../media/image123.jpg"/><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3.jpg"/><Relationship Id="rId6" Type="http://schemas.openxmlformats.org/officeDocument/2006/relationships/image" Target="../media/image58.jpg"/><Relationship Id="rId7" Type="http://schemas.openxmlformats.org/officeDocument/2006/relationships/image" Target="../media/image60.jpg"/><Relationship Id="rId8" Type="http://schemas.openxmlformats.org/officeDocument/2006/relationships/image" Target="../media/image63.jpg"/><Relationship Id="rId9" Type="http://schemas.openxmlformats.org/officeDocument/2006/relationships/image" Target="../media/image71.jpg"/><Relationship Id="rId10"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人工知能</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18" y="960284"/>
            <a:ext cx="488658" cy="53564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4" y="948576"/>
            <a:ext cx="1199293" cy="54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テキスト ボックス 1"/>
          <p:cNvSpPr txBox="1"/>
          <p:nvPr/>
        </p:nvSpPr>
        <p:spPr>
          <a:xfrm>
            <a:off x="3793523" y="5715176"/>
            <a:ext cx="4536465" cy="646331"/>
          </a:xfrm>
          <a:prstGeom prst="rect">
            <a:avLst/>
          </a:prstGeom>
          <a:noFill/>
        </p:spPr>
        <p:txBody>
          <a:bodyPr wrap="square" rtlCol="0">
            <a:spAutoFit/>
          </a:bodyPr>
          <a:lstStyle/>
          <a:p>
            <a:pPr algn="r"/>
            <a:r>
              <a:rPr kumimoji="1" lang="ja-JP" altLang="en-US" sz="1200" dirty="0">
                <a:latin typeface="Century Gothic" panose="020B0502020202020204" pitchFamily="34" charset="0"/>
                <a:ea typeface="HG丸ｺﾞｼｯｸM-PRO" panose="020F0600000000000000" pitchFamily="50" charset="-128"/>
              </a:rPr>
              <a:t>株式会社アプライド・マーケティング</a:t>
            </a:r>
            <a:endParaRPr kumimoji="1" lang="en-US" altLang="ja-JP" sz="1200" dirty="0">
              <a:latin typeface="Century Gothic" panose="020B0502020202020204" pitchFamily="34" charset="0"/>
              <a:ea typeface="HG丸ｺﾞｼｯｸM-PRO" panose="020F0600000000000000" pitchFamily="50" charset="-128"/>
            </a:endParaRPr>
          </a:p>
          <a:p>
            <a:pPr algn="r"/>
            <a:r>
              <a:rPr lang="ja-JP" altLang="en-US" sz="1200" dirty="0">
                <a:latin typeface="Century Gothic" panose="020B0502020202020204" pitchFamily="34" charset="0"/>
                <a:ea typeface="HG丸ｺﾞｼｯｸM-PRO" panose="020F0600000000000000" pitchFamily="50" charset="-128"/>
              </a:rPr>
              <a:t>大越　章司</a:t>
            </a:r>
            <a:endParaRPr lang="en-US" altLang="ja-JP" sz="1200" dirty="0">
              <a:latin typeface="Century Gothic" panose="020B0502020202020204" pitchFamily="34" charset="0"/>
              <a:ea typeface="HG丸ｺﾞｼｯｸM-PRO" panose="020F0600000000000000" pitchFamily="50" charset="-128"/>
            </a:endParaRPr>
          </a:p>
          <a:p>
            <a:pPr algn="r"/>
            <a:r>
              <a:rPr lang="en-US" altLang="ja-JP" sz="1200" dirty="0">
                <a:latin typeface="Century Gothic" panose="020B0502020202020204" pitchFamily="34" charset="0"/>
                <a:ea typeface="HG丸ｺﾞｼｯｸM-PRO" panose="020F0600000000000000" pitchFamily="50" charset="-128"/>
              </a:rPr>
              <a:t>shoji@appliedmarketing.co.jp</a:t>
            </a:r>
          </a:p>
        </p:txBody>
      </p:sp>
    </p:spTree>
    <p:extLst>
      <p:ext uri="{BB962C8B-B14F-4D97-AF65-F5344CB8AC3E}">
        <p14:creationId xmlns:p14="http://schemas.microsoft.com/office/powerpoint/2010/main" val="139918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Gartner</a:t>
            </a:r>
            <a:r>
              <a:rPr lang="ja-JP" altLang="en-US" dirty="0"/>
              <a:t>「</a:t>
            </a:r>
            <a:r>
              <a:rPr lang="en-US" altLang="ja-JP" dirty="0"/>
              <a:t>IT</a:t>
            </a:r>
            <a:r>
              <a:rPr lang="ja-JP" altLang="en-US" dirty="0"/>
              <a:t>分野の</a:t>
            </a:r>
            <a:r>
              <a:rPr lang="en-US" altLang="ja-JP" dirty="0"/>
              <a:t>2016</a:t>
            </a:r>
            <a:r>
              <a:rPr lang="ja-JP" altLang="en-US" dirty="0"/>
              <a:t>年以降の</a:t>
            </a:r>
            <a:r>
              <a:rPr lang="en-US" altLang="ja-JP" dirty="0"/>
              <a:t>10</a:t>
            </a:r>
            <a:r>
              <a:rPr lang="ja-JP" altLang="en-US" dirty="0"/>
              <a:t>大予測」</a:t>
            </a:r>
            <a:endParaRPr kumimoji="1" lang="ja-JP" altLang="en-US" dirty="0"/>
          </a:p>
        </p:txBody>
      </p:sp>
      <p:sp>
        <p:nvSpPr>
          <p:cNvPr id="4" name="コンテンツ プレースホルダー 3"/>
          <p:cNvSpPr>
            <a:spLocks noGrp="1"/>
          </p:cNvSpPr>
          <p:nvPr>
            <p:ph idx="1"/>
          </p:nvPr>
        </p:nvSpPr>
        <p:spPr>
          <a:xfrm>
            <a:off x="114300" y="1264024"/>
            <a:ext cx="8915400" cy="5077293"/>
          </a:xfrm>
        </p:spPr>
        <p:txBody>
          <a:bodyPr>
            <a:noAutofit/>
          </a:bodyPr>
          <a:lstStyle/>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年までに、ビジネスコンテンツの</a:t>
            </a:r>
            <a:r>
              <a:rPr lang="en-US" altLang="ja-JP" sz="1400" dirty="0">
                <a:latin typeface="Meiryo" charset="-128"/>
                <a:ea typeface="Meiryo" charset="-128"/>
                <a:cs typeface="Meiryo" charset="-128"/>
              </a:rPr>
              <a:t>20%</a:t>
            </a:r>
            <a:r>
              <a:rPr lang="ja-JP" altLang="en-US" sz="1400" dirty="0">
                <a:latin typeface="Meiryo" charset="-128"/>
                <a:ea typeface="Meiryo" charset="-128"/>
                <a:cs typeface="Meiryo" charset="-128"/>
              </a:rPr>
              <a:t>は、人間に代わって</a:t>
            </a:r>
            <a:r>
              <a:rPr lang="ja-JP" altLang="en-US" sz="1400" dirty="0">
                <a:solidFill>
                  <a:srgbClr val="FF0000"/>
                </a:solidFill>
                <a:latin typeface="Meiryo" charset="-128"/>
                <a:ea typeface="Meiryo" charset="-128"/>
                <a:cs typeface="Meiryo" charset="-128"/>
              </a:rPr>
              <a:t>マシンが文章を書く</a:t>
            </a:r>
            <a:r>
              <a:rPr lang="ja-JP" altLang="en-US" sz="1400" dirty="0">
                <a:latin typeface="Meiryo" charset="-128"/>
                <a:ea typeface="Meiryo" charset="-128"/>
                <a:cs typeface="Meiryo" charset="-128"/>
              </a:rPr>
              <a:t>ようになる</a:t>
            </a:r>
          </a:p>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年までに、インターネットにつながる</a:t>
            </a:r>
            <a:r>
              <a:rPr lang="en-US" altLang="ja-JP" sz="1400" dirty="0">
                <a:latin typeface="Meiryo" charset="-128"/>
                <a:ea typeface="Meiryo" charset="-128"/>
                <a:cs typeface="Meiryo" charset="-128"/>
              </a:rPr>
              <a:t>60</a:t>
            </a:r>
            <a:r>
              <a:rPr lang="ja-JP" altLang="en-US" sz="1400" dirty="0">
                <a:latin typeface="Meiryo" charset="-128"/>
                <a:ea typeface="Meiryo" charset="-128"/>
                <a:cs typeface="Meiryo" charset="-128"/>
              </a:rPr>
              <a:t>億のモノがサポートを（人に）リクエストするようになる</a:t>
            </a:r>
          </a:p>
          <a:p>
            <a:pPr marL="378900">
              <a:spcBef>
                <a:spcPts val="936"/>
              </a:spcBef>
              <a:buFont typeface="Wingdings" charset="2"/>
              <a:buChar char="l"/>
            </a:pPr>
            <a:r>
              <a:rPr lang="en-US" altLang="ja-JP" sz="1400" dirty="0">
                <a:latin typeface="Meiryo" charset="-128"/>
                <a:ea typeface="Meiryo" charset="-128"/>
                <a:cs typeface="Meiryo" charset="-128"/>
              </a:rPr>
              <a:t>2020</a:t>
            </a:r>
            <a:r>
              <a:rPr lang="ja-JP" altLang="en-US" sz="1400" dirty="0">
                <a:latin typeface="Meiryo" charset="-128"/>
                <a:ea typeface="Meiryo" charset="-128"/>
                <a:cs typeface="Meiryo" charset="-128"/>
              </a:rPr>
              <a:t>年までに、人間の制御の範囲外にある</a:t>
            </a:r>
            <a:r>
              <a:rPr lang="ja-JP" altLang="en-US" sz="1400" dirty="0">
                <a:solidFill>
                  <a:srgbClr val="FF0000"/>
                </a:solidFill>
                <a:latin typeface="Meiryo" charset="-128"/>
                <a:ea typeface="Meiryo" charset="-128"/>
                <a:cs typeface="Meiryo" charset="-128"/>
              </a:rPr>
              <a:t>自律型のソフトウェア</a:t>
            </a:r>
            <a:r>
              <a:rPr lang="ja-JP" altLang="en-US" sz="1400" dirty="0">
                <a:latin typeface="Meiryo" charset="-128"/>
                <a:ea typeface="Meiryo" charset="-128"/>
                <a:cs typeface="Meiryo" charset="-128"/>
              </a:rPr>
              <a:t>エージェントが、すべての経済取引の</a:t>
            </a:r>
            <a:r>
              <a:rPr lang="en-US" altLang="ja-JP" sz="1400" dirty="0">
                <a:latin typeface="Meiryo" charset="-128"/>
                <a:ea typeface="Meiryo" charset="-128"/>
                <a:cs typeface="Meiryo" charset="-128"/>
              </a:rPr>
              <a:t>5</a:t>
            </a:r>
            <a:r>
              <a:rPr lang="ja-JP" altLang="en-US" sz="1400" dirty="0">
                <a:latin typeface="Meiryo" charset="-128"/>
                <a:ea typeface="Meiryo" charset="-128"/>
                <a:cs typeface="Meiryo" charset="-128"/>
              </a:rPr>
              <a:t>％を処理するようになる</a:t>
            </a:r>
          </a:p>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年までに、世界の</a:t>
            </a:r>
            <a:r>
              <a:rPr lang="en-US" altLang="ja-JP" sz="1400" dirty="0">
                <a:latin typeface="Meiryo" charset="-128"/>
                <a:ea typeface="Meiryo" charset="-128"/>
                <a:cs typeface="Meiryo" charset="-128"/>
              </a:rPr>
              <a:t>300</a:t>
            </a:r>
            <a:r>
              <a:rPr lang="ja-JP" altLang="en-US" sz="1400" dirty="0">
                <a:latin typeface="Meiryo" charset="-128"/>
                <a:ea typeface="Meiryo" charset="-128"/>
                <a:cs typeface="Meiryo" charset="-128"/>
              </a:rPr>
              <a:t>万人以上の労働者が</a:t>
            </a:r>
            <a:r>
              <a:rPr lang="ja-JP" altLang="en-US" sz="1400" dirty="0">
                <a:solidFill>
                  <a:srgbClr val="FF0000"/>
                </a:solidFill>
                <a:latin typeface="Meiryo" charset="-128"/>
                <a:ea typeface="Meiryo" charset="-128"/>
                <a:cs typeface="Meiryo" charset="-128"/>
              </a:rPr>
              <a:t>ロボット上司</a:t>
            </a:r>
            <a:r>
              <a:rPr lang="ja-JP" altLang="en-US" sz="1400" dirty="0">
                <a:latin typeface="Meiryo" charset="-128"/>
                <a:ea typeface="Meiryo" charset="-128"/>
                <a:cs typeface="Meiryo" charset="-128"/>
              </a:rPr>
              <a:t>の管理下に置かれるようになる</a:t>
            </a:r>
          </a:p>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年までに、スマートビルディングの</a:t>
            </a:r>
            <a:r>
              <a:rPr lang="en-US" altLang="ja-JP" sz="1400" dirty="0">
                <a:latin typeface="Meiryo" charset="-128"/>
                <a:ea typeface="Meiryo" charset="-128"/>
                <a:cs typeface="Meiryo" charset="-128"/>
              </a:rPr>
              <a:t>20</a:t>
            </a:r>
            <a:r>
              <a:rPr lang="ja-JP" altLang="en-US" sz="1400" dirty="0">
                <a:latin typeface="Meiryo" charset="-128"/>
                <a:ea typeface="Meiryo" charset="-128"/>
                <a:cs typeface="Meiryo" charset="-128"/>
              </a:rPr>
              <a:t>％がデジタル損壊攻撃への対応を経験する</a:t>
            </a:r>
          </a:p>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年までに、新興</a:t>
            </a:r>
            <a:r>
              <a:rPr lang="ja-JP" altLang="en-US" sz="1400" dirty="0" smtClean="0">
                <a:latin typeface="Meiryo" charset="-128"/>
                <a:ea typeface="Meiryo" charset="-128"/>
                <a:cs typeface="Meiryo" charset="-128"/>
              </a:rPr>
              <a:t>企業の</a:t>
            </a:r>
            <a:r>
              <a:rPr lang="en-US" altLang="ja-JP" sz="1400" dirty="0" smtClean="0">
                <a:latin typeface="Meiryo" charset="-128"/>
                <a:ea typeface="Meiryo" charset="-128"/>
                <a:cs typeface="Meiryo" charset="-128"/>
              </a:rPr>
              <a:t>45</a:t>
            </a:r>
            <a:r>
              <a:rPr lang="ja-JP" altLang="en-US" sz="1400" dirty="0">
                <a:latin typeface="Meiryo" charset="-128"/>
                <a:ea typeface="Meiryo" charset="-128"/>
                <a:cs typeface="Meiryo" charset="-128"/>
              </a:rPr>
              <a:t>％</a:t>
            </a:r>
            <a:r>
              <a:rPr lang="ja-JP" altLang="en-US" sz="1400" dirty="0" smtClean="0">
                <a:latin typeface="Meiryo" charset="-128"/>
                <a:ea typeface="Meiryo" charset="-128"/>
                <a:cs typeface="Meiryo" charset="-128"/>
              </a:rPr>
              <a:t>は</a:t>
            </a:r>
            <a:r>
              <a:rPr lang="ja-JP" altLang="en-US" sz="1400" smtClean="0">
                <a:latin typeface="Meiryo" charset="-128"/>
                <a:ea typeface="Meiryo" charset="-128"/>
                <a:cs typeface="Meiryo" charset="-128"/>
              </a:rPr>
              <a:t>社員よりも多く</a:t>
            </a:r>
            <a:r>
              <a:rPr lang="ja-JP" altLang="en-US" sz="1400" dirty="0">
                <a:latin typeface="Meiryo" charset="-128"/>
                <a:ea typeface="Meiryo" charset="-128"/>
                <a:cs typeface="Meiryo" charset="-128"/>
              </a:rPr>
              <a:t>の簡単に複製可能な</a:t>
            </a:r>
            <a:r>
              <a:rPr lang="ja-JP" altLang="en-US" sz="1400" dirty="0">
                <a:solidFill>
                  <a:srgbClr val="FF0000"/>
                </a:solidFill>
                <a:latin typeface="Meiryo" charset="-128"/>
                <a:ea typeface="Meiryo" charset="-128"/>
                <a:cs typeface="Meiryo" charset="-128"/>
              </a:rPr>
              <a:t>スマートマシン</a:t>
            </a:r>
            <a:r>
              <a:rPr lang="ja-JP" altLang="en-US" sz="1400" dirty="0">
                <a:latin typeface="Meiryo" charset="-128"/>
                <a:ea typeface="Meiryo" charset="-128"/>
                <a:cs typeface="Meiryo" charset="-128"/>
              </a:rPr>
              <a:t>を所有するようになる</a:t>
            </a:r>
          </a:p>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年までに、顧客向けの</a:t>
            </a:r>
            <a:r>
              <a:rPr lang="ja-JP" altLang="en-US" sz="1400" dirty="0">
                <a:solidFill>
                  <a:srgbClr val="FF0000"/>
                </a:solidFill>
                <a:latin typeface="Meiryo" charset="-128"/>
                <a:ea typeface="Meiryo" charset="-128"/>
                <a:cs typeface="Meiryo" charset="-128"/>
              </a:rPr>
              <a:t>デジタルアシスタント</a:t>
            </a:r>
            <a:r>
              <a:rPr lang="ja-JP" altLang="en-US" sz="1400" dirty="0">
                <a:latin typeface="Meiryo" charset="-128"/>
                <a:ea typeface="Meiryo" charset="-128"/>
                <a:cs typeface="Meiryo" charset="-128"/>
              </a:rPr>
              <a:t>が顔と声で個人を特定するようになる</a:t>
            </a:r>
          </a:p>
          <a:p>
            <a:pPr marL="378900">
              <a:spcBef>
                <a:spcPts val="936"/>
              </a:spcBef>
              <a:buFont typeface="Wingdings" charset="2"/>
              <a:buChar char="l"/>
            </a:pPr>
            <a:r>
              <a:rPr lang="en-US" altLang="ja-JP" sz="1400" dirty="0">
                <a:latin typeface="Meiryo" charset="-128"/>
                <a:ea typeface="Meiryo" charset="-128"/>
                <a:cs typeface="Meiryo" charset="-128"/>
              </a:rPr>
              <a:t>2018</a:t>
            </a:r>
            <a:r>
              <a:rPr lang="ja-JP" altLang="en-US" sz="1400" dirty="0">
                <a:latin typeface="Meiryo" charset="-128"/>
                <a:ea typeface="Meiryo" charset="-128"/>
                <a:cs typeface="Meiryo" charset="-128"/>
              </a:rPr>
              <a:t>年までに、</a:t>
            </a:r>
            <a:r>
              <a:rPr lang="en-US" altLang="ja-JP" sz="1400" dirty="0">
                <a:latin typeface="Meiryo" charset="-128"/>
                <a:ea typeface="Meiryo" charset="-128"/>
                <a:cs typeface="Meiryo" charset="-128"/>
              </a:rPr>
              <a:t>200</a:t>
            </a:r>
            <a:r>
              <a:rPr lang="ja-JP" altLang="en-US" sz="1400" dirty="0">
                <a:latin typeface="Meiryo" charset="-128"/>
                <a:ea typeface="Meiryo" charset="-128"/>
                <a:cs typeface="Meiryo" charset="-128"/>
              </a:rPr>
              <a:t>万人の被雇用者が、健康管理用ウェアラブルデバイスやフィットネスデバイスを装着することが雇用条件として義務づけられるようになる</a:t>
            </a:r>
          </a:p>
          <a:p>
            <a:pPr marL="378900">
              <a:spcBef>
                <a:spcPts val="936"/>
              </a:spcBef>
              <a:buFont typeface="Wingdings" charset="2"/>
              <a:buChar char="l"/>
            </a:pPr>
            <a:r>
              <a:rPr lang="en-US" altLang="ja-JP" sz="1400" dirty="0">
                <a:latin typeface="Meiryo" charset="-128"/>
                <a:ea typeface="Meiryo" charset="-128"/>
                <a:cs typeface="Meiryo" charset="-128"/>
              </a:rPr>
              <a:t>2020</a:t>
            </a:r>
            <a:r>
              <a:rPr lang="ja-JP" altLang="en-US" sz="1400" dirty="0">
                <a:latin typeface="Meiryo" charset="-128"/>
                <a:ea typeface="Meiryo" charset="-128"/>
                <a:cs typeface="Meiryo" charset="-128"/>
              </a:rPr>
              <a:t>年までに、</a:t>
            </a:r>
            <a:r>
              <a:rPr lang="ja-JP" altLang="en-US" sz="1400" dirty="0">
                <a:solidFill>
                  <a:srgbClr val="FF0000"/>
                </a:solidFill>
                <a:latin typeface="Meiryo" charset="-128"/>
                <a:ea typeface="Meiryo" charset="-128"/>
                <a:cs typeface="Meiryo" charset="-128"/>
              </a:rPr>
              <a:t>スマートエージェント</a:t>
            </a:r>
            <a:r>
              <a:rPr lang="ja-JP" altLang="en-US" sz="1400" dirty="0">
                <a:latin typeface="Meiryo" charset="-128"/>
                <a:ea typeface="Meiryo" charset="-128"/>
                <a:cs typeface="Meiryo" charset="-128"/>
              </a:rPr>
              <a:t>がモバイル処理の</a:t>
            </a:r>
            <a:r>
              <a:rPr lang="en-US" altLang="ja-JP" sz="1400" dirty="0">
                <a:latin typeface="Meiryo" charset="-128"/>
                <a:ea typeface="Meiryo" charset="-128"/>
                <a:cs typeface="Meiryo" charset="-128"/>
              </a:rPr>
              <a:t>40</a:t>
            </a:r>
            <a:r>
              <a:rPr lang="ja-JP" altLang="en-US" sz="1400" dirty="0">
                <a:latin typeface="Meiryo" charset="-128"/>
                <a:ea typeface="Meiryo" charset="-128"/>
                <a:cs typeface="Meiryo" charset="-128"/>
              </a:rPr>
              <a:t>％を円滑にし、ポストアプリが支配するようになる</a:t>
            </a:r>
          </a:p>
          <a:p>
            <a:pPr marL="378900">
              <a:spcBef>
                <a:spcPts val="936"/>
              </a:spcBef>
              <a:buFont typeface="Wingdings" charset="2"/>
              <a:buChar char="l"/>
            </a:pPr>
            <a:r>
              <a:rPr lang="en-US" altLang="ja-JP" sz="1400" dirty="0">
                <a:latin typeface="Meiryo" charset="-128"/>
                <a:ea typeface="Meiryo" charset="-128"/>
                <a:cs typeface="Meiryo" charset="-128"/>
              </a:rPr>
              <a:t>2020</a:t>
            </a:r>
            <a:r>
              <a:rPr lang="ja-JP" altLang="en-US" sz="1400" dirty="0">
                <a:latin typeface="Meiryo" charset="-128"/>
                <a:ea typeface="Meiryo" charset="-128"/>
                <a:cs typeface="Meiryo" charset="-128"/>
              </a:rPr>
              <a:t>年までを通じて、クラウドのセキュリティに関する問題の</a:t>
            </a:r>
            <a:r>
              <a:rPr lang="en-US" altLang="ja-JP" sz="1400" dirty="0">
                <a:latin typeface="Meiryo" charset="-128"/>
                <a:ea typeface="Meiryo" charset="-128"/>
                <a:cs typeface="Meiryo" charset="-128"/>
              </a:rPr>
              <a:t>95</a:t>
            </a:r>
            <a:r>
              <a:rPr lang="ja-JP" altLang="en-US" sz="1400" dirty="0">
                <a:latin typeface="Meiryo" charset="-128"/>
                <a:ea typeface="Meiryo" charset="-128"/>
                <a:cs typeface="Meiryo" charset="-128"/>
              </a:rPr>
              <a:t>％は、ユーザー側の過失によって起きるようになる</a:t>
            </a:r>
          </a:p>
        </p:txBody>
      </p:sp>
    </p:spTree>
    <p:extLst>
      <p:ext uri="{BB962C8B-B14F-4D97-AF65-F5344CB8AC3E}">
        <p14:creationId xmlns:p14="http://schemas.microsoft.com/office/powerpoint/2010/main" val="1915034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自動運転車の動向</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11</a:t>
            </a:fld>
            <a:endParaRPr kumimoji="1" lang="ja-JP" altLang="en-US"/>
          </a:p>
        </p:txBody>
      </p:sp>
      <p:graphicFrame>
        <p:nvGraphicFramePr>
          <p:cNvPr id="4" name="表 3"/>
          <p:cNvGraphicFramePr>
            <a:graphicFrameLocks noGrp="1"/>
          </p:cNvGraphicFramePr>
          <p:nvPr>
            <p:extLst/>
          </p:nvPr>
        </p:nvGraphicFramePr>
        <p:xfrm>
          <a:off x="251520" y="1196752"/>
          <a:ext cx="8636622" cy="453646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07830"/>
                <a:gridCol w="7128792"/>
              </a:tblGrid>
              <a:tr h="379502">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概要</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11147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2025</a:t>
                      </a:r>
                      <a:r>
                        <a:rPr kumimoji="1" lang="ja-JP" altLang="en-US"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年	</a:t>
                      </a:r>
                    </a:p>
                    <a:p>
                      <a:endParaRPr kumimoji="1" lang="ja-JP" altLang="en-US" b="0" i="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・運転手の操作を必要とする自動運転車が高速道路を走行</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・自動運転車の普及台数は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・世界の自動車販売台数（</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1,500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万台）のうち自動運転車</a:t>
                      </a:r>
                      <a:r>
                        <a:rPr kumimoji="1" lang="ja-JP" altLang="en-US"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以下</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自動運転車価格：</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7,000~10,000</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ドル</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＋自動車本体</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6008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2030</a:t>
                      </a:r>
                      <a:r>
                        <a:rPr kumimoji="1" lang="ja-JP" altLang="en-US"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年	</a:t>
                      </a:r>
                      <a:endParaRPr kumimoji="1" lang="ja-JP" altLang="en-US" b="0" i="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16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・運転手を伴わない完全な自動運転車が市場投入</a:t>
                      </a:r>
                      <a:endParaRPr kumimoji="1" lang="en-US" altLang="ja-JP" sz="16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・自動運転車価格：</a:t>
                      </a:r>
                      <a:r>
                        <a:rPr kumimoji="1" lang="en-US" altLang="ja-JP"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5,000</a:t>
                      </a:r>
                      <a:r>
                        <a:rPr kumimoji="1" lang="ja-JP" altLang="en-US"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ドル</a:t>
                      </a:r>
                      <a:r>
                        <a:rPr kumimoji="1" lang="ja-JP" altLang="en-US" sz="16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 ＋自動車本体</a:t>
                      </a:r>
                    </a:p>
                  </a:txBody>
                  <a:tcPr/>
                </a:tc>
              </a:tr>
              <a:tr h="1865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2035</a:t>
                      </a:r>
                      <a:r>
                        <a:rPr kumimoji="1" lang="ja-JP" altLang="en-US"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年	</a:t>
                      </a:r>
                    </a:p>
                    <a:p>
                      <a:endParaRPr kumimoji="1" lang="ja-JP" altLang="en-US" b="0" i="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・世界の自動車販売台数（</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2,900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万台）に占める自動運転車</a:t>
                      </a:r>
                      <a:r>
                        <a:rPr kumimoji="1" lang="ja-JP" altLang="en-US"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kumimoji="1" lang="en-US" altLang="ja-JP"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比率は</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に（</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1,180</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運転手を要するものは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700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万台、完全な自動運転車は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480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※2035</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年の米国における自動運転車の割合は世界全体の普及台数の</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29%</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350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万台）、中国は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280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万台）、ヨーロッパは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240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kern="120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・自動運転車の累積台数は</a:t>
                      </a:r>
                      <a:r>
                        <a:rPr kumimoji="1" lang="en-US" altLang="ja-JP"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5,400</a:t>
                      </a:r>
                      <a:r>
                        <a:rPr kumimoji="1" lang="ja-JP" altLang="en-US"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ja-JP" altLang="en-US" sz="1600" kern="120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自動運転車価格</a:t>
                      </a:r>
                      <a:r>
                        <a:rPr kumimoji="1" lang="ja-JP" altLang="en-US"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3,000</a:t>
                      </a:r>
                      <a:r>
                        <a:rPr kumimoji="1" lang="ja-JP" altLang="en-US"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ドル　</a:t>
                      </a:r>
                      <a:r>
                        <a:rPr kumimoji="1" lang="ja-JP" altLang="en-US" sz="1600" b="0" kern="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＋自動車本体</a:t>
                      </a:r>
                      <a:endParaRPr kumimoji="1" lang="en-US" altLang="ja-JP" sz="1600" b="0" kern="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575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2050</a:t>
                      </a:r>
                      <a:r>
                        <a:rPr kumimoji="1" lang="ja-JP" altLang="en-US" sz="1800" b="0"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年以降</a:t>
                      </a:r>
                    </a:p>
                  </a:txBody>
                  <a:tcPr/>
                </a:tc>
                <a:tc>
                  <a:txBody>
                    <a:bodyPr/>
                    <a:lstStyle/>
                    <a:p>
                      <a:r>
                        <a:rPr kumimoji="1" lang="ja-JP" altLang="en-US"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すべての車が自動運転車に</a:t>
                      </a:r>
                      <a:endParaRPr kumimoji="1" lang="ja-JP" altLang="en-US"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
        <p:nvSpPr>
          <p:cNvPr id="5" name="テキスト ボックス 4"/>
          <p:cNvSpPr txBox="1"/>
          <p:nvPr/>
        </p:nvSpPr>
        <p:spPr>
          <a:xfrm>
            <a:off x="2407273" y="6452066"/>
            <a:ext cx="6732748" cy="215444"/>
          </a:xfrm>
          <a:prstGeom prst="rect">
            <a:avLst/>
          </a:prstGeom>
          <a:solidFill>
            <a:schemeClr val="bg1"/>
          </a:solidFill>
        </p:spPr>
        <p:txBody>
          <a:bodyPr wrap="square" rtlCol="0">
            <a:spAutoFit/>
          </a:bodyPr>
          <a:lstStyle/>
          <a:p>
            <a:pPr algn="r"/>
            <a:r>
              <a:rPr lang="ja-JP" altLang="en-US" sz="800" dirty="0" smtClean="0">
                <a:solidFill>
                  <a:schemeClr val="tx1">
                    <a:lumMod val="50000"/>
                    <a:lumOff val="50000"/>
                  </a:schemeClr>
                </a:solidFill>
                <a:latin typeface="Meiryo" charset="-128"/>
                <a:ea typeface="Meiryo" charset="-128"/>
                <a:cs typeface="Meiryo" charset="-128"/>
              </a:rPr>
              <a:t>出所</a:t>
            </a:r>
            <a:r>
              <a:rPr lang="ja-JP" altLang="en-US" sz="800" dirty="0">
                <a:solidFill>
                  <a:schemeClr val="tx1">
                    <a:lumMod val="50000"/>
                    <a:lumOff val="50000"/>
                  </a:schemeClr>
                </a:solidFill>
                <a:latin typeface="Meiryo" charset="-128"/>
                <a:ea typeface="Meiryo" charset="-128"/>
                <a:cs typeface="Meiryo" charset="-128"/>
              </a:rPr>
              <a:t>：</a:t>
            </a:r>
            <a:r>
              <a:rPr lang="en-US" altLang="ja-JP" sz="800" dirty="0">
                <a:solidFill>
                  <a:schemeClr val="tx1">
                    <a:lumMod val="50000"/>
                    <a:lumOff val="50000"/>
                  </a:schemeClr>
                </a:solidFill>
                <a:latin typeface="Meiryo" charset="-128"/>
                <a:ea typeface="Meiryo" charset="-128"/>
                <a:cs typeface="Meiryo" charset="-128"/>
              </a:rPr>
              <a:t>IHS Automotive</a:t>
            </a:r>
            <a:r>
              <a:rPr lang="ja-JP" altLang="en-US" sz="800" dirty="0">
                <a:solidFill>
                  <a:schemeClr val="tx1">
                    <a:lumMod val="50000"/>
                    <a:lumOff val="50000"/>
                  </a:schemeClr>
                </a:solidFill>
                <a:latin typeface="Meiryo" charset="-128"/>
                <a:ea typeface="Meiryo" charset="-128"/>
                <a:cs typeface="Meiryo" charset="-128"/>
              </a:rPr>
              <a:t>によるロボットカー市場予測 </a:t>
            </a:r>
            <a:r>
              <a:rPr lang="en-US" altLang="ja-JP" sz="800" dirty="0">
                <a:solidFill>
                  <a:schemeClr val="tx1">
                    <a:lumMod val="50000"/>
                    <a:lumOff val="50000"/>
                  </a:schemeClr>
                </a:solidFill>
                <a:latin typeface="Meiryo" charset="-128"/>
                <a:ea typeface="Meiryo" charset="-128"/>
                <a:cs typeface="Meiryo" charset="-128"/>
              </a:rPr>
              <a:t>2014.1.2</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860276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自動運転車の動向</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12</a:t>
            </a:fld>
            <a:endParaRPr kumimoji="1" lang="ja-JP" altLang="en-US"/>
          </a:p>
        </p:txBody>
      </p:sp>
      <p:sp>
        <p:nvSpPr>
          <p:cNvPr id="4" name="正方形/長方形 3"/>
          <p:cNvSpPr/>
          <p:nvPr/>
        </p:nvSpPr>
        <p:spPr>
          <a:xfrm>
            <a:off x="251520" y="1124744"/>
            <a:ext cx="8568952" cy="4708981"/>
          </a:xfrm>
          <a:prstGeom prst="rect">
            <a:avLst/>
          </a:prstGeom>
        </p:spPr>
        <p:txBody>
          <a:bodyPr wrap="square">
            <a:spAutoFit/>
          </a:bodyPr>
          <a:lstStyle/>
          <a:p>
            <a:r>
              <a:rPr lang="ja-JP" altLang="en-US" sz="2000" b="1" dirty="0" smtClean="0">
                <a:solidFill>
                  <a:srgbClr val="002060"/>
                </a:solidFill>
                <a:latin typeface="Meiryo" charset="-128"/>
                <a:ea typeface="Meiryo" charset="-128"/>
                <a:cs typeface="Meiryo" charset="-128"/>
              </a:rPr>
              <a:t>２０１７年まで</a:t>
            </a:r>
            <a:endParaRPr lang="en-US" altLang="ja-JP" sz="2000" b="1" dirty="0" smtClean="0">
              <a:solidFill>
                <a:srgbClr val="002060"/>
              </a:solidFill>
              <a:latin typeface="Meiryo" charset="-128"/>
              <a:ea typeface="Meiryo" charset="-128"/>
              <a:cs typeface="Meiryo" charset="-128"/>
            </a:endParaRPr>
          </a:p>
          <a:p>
            <a:r>
              <a:rPr lang="ja-JP" altLang="en-US" sz="2000" dirty="0" smtClean="0">
                <a:latin typeface="Meiryo" charset="-128"/>
                <a:ea typeface="Meiryo" charset="-128"/>
                <a:cs typeface="Meiryo" charset="-128"/>
              </a:rPr>
              <a:t>信号</a:t>
            </a:r>
            <a:r>
              <a:rPr lang="ja-JP" altLang="en-US" sz="2000" dirty="0">
                <a:latin typeface="Meiryo" charset="-128"/>
                <a:ea typeface="Meiryo" charset="-128"/>
                <a:cs typeface="Meiryo" charset="-128"/>
              </a:rPr>
              <a:t>情報や渋滞情報などのインフラ情報を活用し、加速と操舵、制動のうち複数の操作を同時に自動車が行う状態</a:t>
            </a:r>
            <a:r>
              <a:rPr lang="ja-JP" altLang="en-US" sz="2000" b="1" dirty="0">
                <a:solidFill>
                  <a:srgbClr val="C00000"/>
                </a:solidFill>
                <a:latin typeface="Meiryo" charset="-128"/>
                <a:ea typeface="Meiryo" charset="-128"/>
                <a:cs typeface="Meiryo" charset="-128"/>
              </a:rPr>
              <a:t>（レベル２）の準自動走行システムを市場化</a:t>
            </a:r>
            <a:r>
              <a:rPr lang="ja-JP" altLang="en-US" sz="2000" dirty="0">
                <a:latin typeface="Meiryo" charset="-128"/>
                <a:ea typeface="Meiryo" charset="-128"/>
                <a:cs typeface="Meiryo" charset="-128"/>
              </a:rPr>
              <a:t>。</a:t>
            </a:r>
          </a:p>
          <a:p>
            <a:endParaRPr lang="ja-JP" altLang="en-US" sz="2000" dirty="0">
              <a:latin typeface="Meiryo" charset="-128"/>
              <a:ea typeface="Meiryo" charset="-128"/>
              <a:cs typeface="Meiryo" charset="-128"/>
            </a:endParaRPr>
          </a:p>
          <a:p>
            <a:r>
              <a:rPr lang="ja-JP" altLang="en-US" sz="2000" b="1" dirty="0" smtClean="0">
                <a:solidFill>
                  <a:srgbClr val="002060"/>
                </a:solidFill>
                <a:latin typeface="Meiryo" charset="-128"/>
                <a:ea typeface="Meiryo" charset="-128"/>
                <a:cs typeface="Meiryo" charset="-128"/>
              </a:rPr>
              <a:t>２０２０年</a:t>
            </a:r>
            <a:endParaRPr lang="ja-JP" altLang="en-US" sz="2000" b="1" dirty="0">
              <a:solidFill>
                <a:srgbClr val="002060"/>
              </a:solidFill>
              <a:latin typeface="Meiryo" charset="-128"/>
              <a:ea typeface="Meiryo" charset="-128"/>
              <a:cs typeface="Meiryo" charset="-128"/>
            </a:endParaRPr>
          </a:p>
          <a:p>
            <a:r>
              <a:rPr lang="ja-JP" altLang="en-US" sz="2000" b="1" dirty="0" smtClean="0">
                <a:solidFill>
                  <a:srgbClr val="C00000"/>
                </a:solidFill>
                <a:latin typeface="Meiryo" charset="-128"/>
                <a:ea typeface="Meiryo" charset="-128"/>
                <a:cs typeface="Meiryo" charset="-128"/>
              </a:rPr>
              <a:t>東京</a:t>
            </a:r>
            <a:r>
              <a:rPr lang="ja-JP" altLang="en-US" sz="2000" b="1" dirty="0">
                <a:solidFill>
                  <a:srgbClr val="C00000"/>
                </a:solidFill>
                <a:latin typeface="Meiryo" charset="-128"/>
                <a:ea typeface="Meiryo" charset="-128"/>
                <a:cs typeface="Meiryo" charset="-128"/>
              </a:rPr>
              <a:t>オリンピック・パラリンピックでは、東京において準自動走行システム</a:t>
            </a:r>
            <a:r>
              <a:rPr lang="en-US" altLang="ja-JP" sz="2000" b="1" dirty="0">
                <a:solidFill>
                  <a:srgbClr val="C00000"/>
                </a:solidFill>
                <a:latin typeface="Meiryo" charset="-128"/>
                <a:ea typeface="Meiryo" charset="-128"/>
                <a:cs typeface="Meiryo" charset="-128"/>
              </a:rPr>
              <a:t>(</a:t>
            </a:r>
            <a:r>
              <a:rPr lang="ja-JP" altLang="en-US" sz="2000" b="1" dirty="0">
                <a:solidFill>
                  <a:srgbClr val="C00000"/>
                </a:solidFill>
                <a:latin typeface="Meiryo" charset="-128"/>
                <a:ea typeface="Meiryo" charset="-128"/>
                <a:cs typeface="Meiryo" charset="-128"/>
              </a:rPr>
              <a:t>レベル３</a:t>
            </a:r>
            <a:r>
              <a:rPr lang="en-US" altLang="ja-JP" sz="2000" b="1" dirty="0">
                <a:solidFill>
                  <a:srgbClr val="C00000"/>
                </a:solidFill>
                <a:latin typeface="Meiryo" charset="-128"/>
                <a:ea typeface="Meiryo" charset="-128"/>
                <a:cs typeface="Meiryo" charset="-128"/>
              </a:rPr>
              <a:t>)</a:t>
            </a:r>
            <a:r>
              <a:rPr lang="ja-JP" altLang="en-US" sz="2000" b="1" dirty="0">
                <a:solidFill>
                  <a:srgbClr val="C00000"/>
                </a:solidFill>
                <a:latin typeface="Meiryo" charset="-128"/>
                <a:ea typeface="Meiryo" charset="-128"/>
                <a:cs typeface="Meiryo" charset="-128"/>
              </a:rPr>
              <a:t>を先がけて実用化</a:t>
            </a:r>
            <a:r>
              <a:rPr lang="ja-JP" altLang="en-US" sz="2000" dirty="0">
                <a:latin typeface="Meiryo" charset="-128"/>
                <a:ea typeface="Meiryo" charset="-128"/>
                <a:cs typeface="Meiryo" charset="-128"/>
              </a:rPr>
              <a:t>する。</a:t>
            </a:r>
          </a:p>
          <a:p>
            <a:endParaRPr lang="ja-JP" altLang="en-US" sz="2000" dirty="0">
              <a:latin typeface="Meiryo" charset="-128"/>
              <a:ea typeface="Meiryo" charset="-128"/>
              <a:cs typeface="Meiryo" charset="-128"/>
            </a:endParaRPr>
          </a:p>
          <a:p>
            <a:r>
              <a:rPr lang="ja-JP" altLang="en-US" sz="2000" b="1" dirty="0" smtClean="0">
                <a:solidFill>
                  <a:srgbClr val="002060"/>
                </a:solidFill>
                <a:latin typeface="Meiryo" charset="-128"/>
                <a:ea typeface="Meiryo" charset="-128"/>
                <a:cs typeface="Meiryo" charset="-128"/>
              </a:rPr>
              <a:t>２０２０年代前半</a:t>
            </a:r>
            <a:endParaRPr lang="ja-JP" altLang="en-US" sz="2000" b="1" dirty="0">
              <a:solidFill>
                <a:srgbClr val="002060"/>
              </a:solidFill>
              <a:latin typeface="Meiryo" charset="-128"/>
              <a:ea typeface="Meiryo" charset="-128"/>
              <a:cs typeface="Meiryo" charset="-128"/>
            </a:endParaRPr>
          </a:p>
          <a:p>
            <a:r>
              <a:rPr lang="ja-JP" altLang="en-US" sz="2000" dirty="0" smtClean="0">
                <a:latin typeface="Meiryo" charset="-128"/>
                <a:ea typeface="Meiryo" charset="-128"/>
                <a:cs typeface="Meiryo" charset="-128"/>
              </a:rPr>
              <a:t>加速</a:t>
            </a:r>
            <a:r>
              <a:rPr lang="ja-JP" altLang="en-US" sz="2000" dirty="0">
                <a:latin typeface="Meiryo" charset="-128"/>
                <a:ea typeface="Meiryo" charset="-128"/>
                <a:cs typeface="Meiryo" charset="-128"/>
              </a:rPr>
              <a:t>や操舵、制動をすべて自動車が行い、緊急時のみドライバーが対応する状態（レベル３）の</a:t>
            </a:r>
            <a:r>
              <a:rPr lang="ja-JP" altLang="en-US" sz="2000" b="1" dirty="0">
                <a:solidFill>
                  <a:srgbClr val="C00000"/>
                </a:solidFill>
                <a:latin typeface="Meiryo" charset="-128"/>
                <a:ea typeface="Meiryo" charset="-128"/>
                <a:cs typeface="Meiryo" charset="-128"/>
              </a:rPr>
              <a:t>準自動走行システムを市場化</a:t>
            </a:r>
            <a:r>
              <a:rPr lang="ja-JP" altLang="en-US" sz="2000" dirty="0">
                <a:latin typeface="Meiryo" charset="-128"/>
                <a:ea typeface="Meiryo" charset="-128"/>
                <a:cs typeface="Meiryo" charset="-128"/>
              </a:rPr>
              <a:t>。</a:t>
            </a:r>
          </a:p>
          <a:p>
            <a:endParaRPr lang="ja-JP" altLang="en-US" sz="2000" dirty="0">
              <a:latin typeface="Meiryo" charset="-128"/>
              <a:ea typeface="Meiryo" charset="-128"/>
              <a:cs typeface="Meiryo" charset="-128"/>
            </a:endParaRPr>
          </a:p>
          <a:p>
            <a:r>
              <a:rPr lang="ja-JP" altLang="en-US" sz="2000" b="1" dirty="0" smtClean="0">
                <a:solidFill>
                  <a:srgbClr val="002060"/>
                </a:solidFill>
                <a:latin typeface="Meiryo" charset="-128"/>
                <a:ea typeface="Meiryo" charset="-128"/>
                <a:cs typeface="Meiryo" charset="-128"/>
              </a:rPr>
              <a:t>２０２０年代</a:t>
            </a:r>
            <a:r>
              <a:rPr lang="ja-JP" altLang="en-US" sz="2000" b="1" dirty="0">
                <a:solidFill>
                  <a:srgbClr val="002060"/>
                </a:solidFill>
                <a:latin typeface="Meiryo" charset="-128"/>
                <a:ea typeface="Meiryo" charset="-128"/>
                <a:cs typeface="Meiryo" charset="-128"/>
              </a:rPr>
              <a:t>後半</a:t>
            </a:r>
            <a:r>
              <a:rPr lang="ja-JP" altLang="en-US" sz="2000" b="1" dirty="0" smtClean="0">
                <a:solidFill>
                  <a:srgbClr val="002060"/>
                </a:solidFill>
                <a:latin typeface="Meiryo" charset="-128"/>
                <a:ea typeface="Meiryo" charset="-128"/>
                <a:cs typeface="Meiryo" charset="-128"/>
              </a:rPr>
              <a:t>以降</a:t>
            </a:r>
            <a:endParaRPr lang="ja-JP" altLang="en-US" sz="2000" b="1" dirty="0">
              <a:solidFill>
                <a:srgbClr val="002060"/>
              </a:solidFill>
              <a:latin typeface="Meiryo" charset="-128"/>
              <a:ea typeface="Meiryo" charset="-128"/>
              <a:cs typeface="Meiryo" charset="-128"/>
            </a:endParaRPr>
          </a:p>
          <a:p>
            <a:r>
              <a:rPr lang="ja-JP" altLang="en-US" sz="2000" b="1" dirty="0" smtClean="0">
                <a:solidFill>
                  <a:srgbClr val="C00000"/>
                </a:solidFill>
                <a:latin typeface="Meiryo" charset="-128"/>
                <a:ea typeface="Meiryo" charset="-128"/>
                <a:cs typeface="Meiryo" charset="-128"/>
              </a:rPr>
              <a:t>完全</a:t>
            </a:r>
            <a:r>
              <a:rPr lang="ja-JP" altLang="en-US" sz="2000" b="1" dirty="0">
                <a:solidFill>
                  <a:srgbClr val="C00000"/>
                </a:solidFill>
                <a:latin typeface="Meiryo" charset="-128"/>
                <a:ea typeface="Meiryo" charset="-128"/>
                <a:cs typeface="Meiryo" charset="-128"/>
              </a:rPr>
              <a:t>自動走行システム（レベル４）の市場化</a:t>
            </a:r>
            <a:r>
              <a:rPr lang="ja-JP" altLang="en-US" sz="2000" dirty="0">
                <a:latin typeface="Meiryo" charset="-128"/>
                <a:ea typeface="Meiryo" charset="-128"/>
                <a:cs typeface="Meiryo" charset="-128"/>
              </a:rPr>
              <a:t>。</a:t>
            </a:r>
          </a:p>
        </p:txBody>
      </p:sp>
      <p:sp>
        <p:nvSpPr>
          <p:cNvPr id="5" name="テキスト ボックス 4"/>
          <p:cNvSpPr txBox="1"/>
          <p:nvPr/>
        </p:nvSpPr>
        <p:spPr>
          <a:xfrm>
            <a:off x="2333098" y="6381328"/>
            <a:ext cx="6732748" cy="215444"/>
          </a:xfrm>
          <a:prstGeom prst="rect">
            <a:avLst/>
          </a:prstGeom>
          <a:noFill/>
        </p:spPr>
        <p:txBody>
          <a:bodyPr wrap="square" rtlCol="0">
            <a:spAutoFit/>
          </a:bodyPr>
          <a:lstStyle/>
          <a:p>
            <a:pPr algn="r"/>
            <a:r>
              <a:rPr lang="ja-JP" altLang="en-US" sz="800" dirty="0" smtClean="0">
                <a:solidFill>
                  <a:schemeClr val="tx1">
                    <a:lumMod val="50000"/>
                    <a:lumOff val="50000"/>
                  </a:schemeClr>
                </a:solidFill>
              </a:rPr>
              <a:t>出所：官民</a:t>
            </a:r>
            <a:r>
              <a:rPr lang="en-US" altLang="ja-JP" sz="800" dirty="0">
                <a:solidFill>
                  <a:schemeClr val="tx1">
                    <a:lumMod val="50000"/>
                    <a:lumOff val="50000"/>
                  </a:schemeClr>
                </a:solidFill>
              </a:rPr>
              <a:t>ITS</a:t>
            </a:r>
            <a:r>
              <a:rPr lang="ja-JP" altLang="en-US" sz="800" dirty="0">
                <a:solidFill>
                  <a:schemeClr val="tx1">
                    <a:lumMod val="50000"/>
                    <a:lumOff val="50000"/>
                  </a:schemeClr>
                </a:solidFill>
              </a:rPr>
              <a:t>構想・ロードマップ</a:t>
            </a:r>
            <a:r>
              <a:rPr lang="en-US" altLang="ja-JP" sz="800" dirty="0">
                <a:solidFill>
                  <a:schemeClr val="tx1">
                    <a:lumMod val="50000"/>
                    <a:lumOff val="50000"/>
                  </a:schemeClr>
                </a:solidFill>
              </a:rPr>
              <a:t>2015</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23815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74" y="1234216"/>
            <a:ext cx="4057986" cy="322584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a:t>実用化が進む</a:t>
            </a:r>
            <a:r>
              <a:rPr kumimoji="1" lang="en-US" altLang="ja-JP" dirty="0"/>
              <a:t>Watson</a:t>
            </a:r>
            <a:endParaRPr kumimoji="1" lang="ja-JP" altLang="en-US" dirty="0"/>
          </a:p>
        </p:txBody>
      </p:sp>
      <p:pic>
        <p:nvPicPr>
          <p:cNvPr id="4" name="図 3" descr="スクリーンショット 2015-02-26 17.0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293" y="1467378"/>
            <a:ext cx="3978440" cy="3666405"/>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stretch>
            <a:fillRect/>
          </a:stretch>
        </p:blipFill>
        <p:spPr>
          <a:xfrm>
            <a:off x="1733449" y="2717316"/>
            <a:ext cx="5408753" cy="34854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641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Amazon</a:t>
            </a:r>
            <a:r>
              <a:rPr kumimoji="1" lang="ja-JP" altLang="en-US" dirty="0"/>
              <a:t>のドローン</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0729"/>
            <a:ext cx="5376923" cy="3493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正方形/長方形 5"/>
          <p:cNvSpPr/>
          <p:nvPr/>
        </p:nvSpPr>
        <p:spPr>
          <a:xfrm>
            <a:off x="251520" y="5500755"/>
            <a:ext cx="8581762" cy="4699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2015</a:t>
            </a:r>
            <a:r>
              <a:rPr kumimoji="1" lang="ja-JP" altLang="en-US" sz="2000" dirty="0" smtClean="0">
                <a:solidFill>
                  <a:srgbClr val="FFFFFF"/>
                </a:solidFill>
                <a:latin typeface="ＭＳ Ｐゴシック"/>
                <a:ea typeface="ＭＳ Ｐゴシック"/>
                <a:cs typeface="ＭＳ Ｐゴシック"/>
              </a:rPr>
              <a:t>年</a:t>
            </a:r>
            <a:r>
              <a:rPr lang="en-US" altLang="ja-JP" sz="2000" dirty="0" smtClean="0">
                <a:solidFill>
                  <a:srgbClr val="FFFFFF"/>
                </a:solidFill>
                <a:latin typeface="ＭＳ Ｐゴシック"/>
                <a:ea typeface="ＭＳ Ｐゴシック"/>
                <a:cs typeface="ＭＳ Ｐゴシック"/>
              </a:rPr>
              <a:t>11</a:t>
            </a:r>
            <a:r>
              <a:rPr kumimoji="1" lang="ja-JP" altLang="en-US" sz="2000" dirty="0" smtClean="0">
                <a:solidFill>
                  <a:srgbClr val="FFFFFF"/>
                </a:solidFill>
                <a:latin typeface="ＭＳ Ｐゴシック"/>
                <a:ea typeface="ＭＳ Ｐゴシック"/>
                <a:cs typeface="ＭＳ Ｐゴシック"/>
              </a:rPr>
              <a:t>月</a:t>
            </a:r>
            <a:r>
              <a:rPr kumimoji="1" lang="ja-JP" altLang="en-US" sz="2000" dirty="0">
                <a:solidFill>
                  <a:srgbClr val="FFFFFF"/>
                </a:solidFill>
                <a:latin typeface="ＭＳ Ｐゴシック"/>
                <a:ea typeface="ＭＳ Ｐゴシック"/>
                <a:cs typeface="ＭＳ Ｐゴシック"/>
              </a:rPr>
              <a:t>　</a:t>
            </a:r>
            <a:r>
              <a:rPr lang="en-US" altLang="ja-JP" sz="2000" dirty="0" smtClean="0">
                <a:solidFill>
                  <a:srgbClr val="FFFFFF"/>
                </a:solidFill>
                <a:latin typeface="ＭＳ Ｐゴシック"/>
                <a:ea typeface="ＭＳ Ｐゴシック"/>
                <a:cs typeface="ＭＳ Ｐゴシック"/>
              </a:rPr>
              <a:t>Prime</a:t>
            </a:r>
            <a:r>
              <a:rPr lang="ja-JP" altLang="en-US" sz="2000" dirty="0" smtClean="0">
                <a:solidFill>
                  <a:srgbClr val="FFFFFF"/>
                </a:solidFill>
                <a:latin typeface="ＭＳ Ｐゴシック"/>
                <a:ea typeface="ＭＳ Ｐゴシック"/>
                <a:cs typeface="ＭＳ Ｐゴシック"/>
              </a:rPr>
              <a:t> </a:t>
            </a:r>
            <a:r>
              <a:rPr lang="en-US" altLang="ja-JP" sz="2000" dirty="0" smtClean="0">
                <a:solidFill>
                  <a:srgbClr val="FFFFFF"/>
                </a:solidFill>
                <a:latin typeface="ＭＳ Ｐゴシック"/>
                <a:ea typeface="ＭＳ Ｐゴシック"/>
                <a:cs typeface="ＭＳ Ｐゴシック"/>
              </a:rPr>
              <a:t>Air</a:t>
            </a:r>
            <a:r>
              <a:rPr lang="ja-JP" altLang="en-US" sz="2000" dirty="0" smtClean="0">
                <a:solidFill>
                  <a:srgbClr val="FFFFFF"/>
                </a:solidFill>
                <a:latin typeface="ＭＳ Ｐゴシック"/>
                <a:ea typeface="ＭＳ Ｐゴシック"/>
                <a:cs typeface="ＭＳ Ｐゴシック"/>
              </a:rPr>
              <a:t> ビデオを公開 </a:t>
            </a:r>
            <a:r>
              <a:rPr lang="en-US" altLang="ja-JP" sz="2000" dirty="0" smtClean="0">
                <a:solidFill>
                  <a:srgbClr val="FFFFFF"/>
                </a:solidFill>
                <a:latin typeface="ＭＳ Ｐゴシック"/>
                <a:ea typeface="ＭＳ Ｐゴシック"/>
                <a:cs typeface="ＭＳ Ｐゴシック"/>
              </a:rPr>
              <a:t>(30</a:t>
            </a:r>
            <a:r>
              <a:rPr lang="ja-JP" altLang="en-US" sz="2000" dirty="0" smtClean="0">
                <a:solidFill>
                  <a:srgbClr val="FFFFFF"/>
                </a:solidFill>
                <a:latin typeface="ＭＳ Ｐゴシック"/>
                <a:ea typeface="ＭＳ Ｐゴシック"/>
                <a:cs typeface="ＭＳ Ｐゴシック"/>
              </a:rPr>
              <a:t>分以内の配達</a:t>
            </a:r>
            <a:r>
              <a:rPr lang="en-US" altLang="ja-JP" sz="2000" dirty="0" smtClean="0">
                <a:solidFill>
                  <a:srgbClr val="FFFFFF"/>
                </a:solidFill>
                <a:latin typeface="ＭＳ Ｐゴシック"/>
                <a:ea typeface="ＭＳ Ｐゴシック"/>
                <a:cs typeface="ＭＳ Ｐゴシック"/>
              </a:rPr>
              <a:t>)</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251520" y="4909247"/>
            <a:ext cx="8581762" cy="4699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FFFFFF"/>
                </a:solidFill>
                <a:latin typeface="ＭＳ Ｐゴシック"/>
                <a:ea typeface="ＭＳ Ｐゴシック"/>
                <a:cs typeface="ＭＳ Ｐゴシック"/>
              </a:rPr>
              <a:t>2015</a:t>
            </a:r>
            <a:r>
              <a:rPr kumimoji="1" lang="ja-JP" altLang="en-US" sz="2000" dirty="0">
                <a:solidFill>
                  <a:srgbClr val="FFFFFF"/>
                </a:solidFill>
                <a:latin typeface="ＭＳ Ｐゴシック"/>
                <a:ea typeface="ＭＳ Ｐゴシック"/>
                <a:cs typeface="ＭＳ Ｐゴシック"/>
              </a:rPr>
              <a:t>年</a:t>
            </a:r>
            <a:r>
              <a:rPr kumimoji="1" lang="en-US" altLang="ja-JP" sz="2000" dirty="0">
                <a:solidFill>
                  <a:srgbClr val="FFFFFF"/>
                </a:solidFill>
                <a:latin typeface="ＭＳ Ｐゴシック"/>
                <a:ea typeface="ＭＳ Ｐゴシック"/>
                <a:cs typeface="ＭＳ Ｐゴシック"/>
              </a:rPr>
              <a:t>3</a:t>
            </a:r>
            <a:r>
              <a:rPr kumimoji="1" lang="ja-JP" altLang="en-US" sz="2000" dirty="0">
                <a:solidFill>
                  <a:srgbClr val="FFFFFF"/>
                </a:solidFill>
                <a:latin typeface="ＭＳ Ｐゴシック"/>
                <a:ea typeface="ＭＳ Ｐゴシック"/>
                <a:cs typeface="ＭＳ Ｐゴシック"/>
              </a:rPr>
              <a:t>月</a:t>
            </a:r>
            <a:r>
              <a:rPr lang="ja-JP" altLang="en-US" sz="2000" dirty="0">
                <a:solidFill>
                  <a:srgbClr val="FFFFFF"/>
                </a:solidFill>
                <a:latin typeface="ＭＳ Ｐゴシック"/>
                <a:ea typeface="ＭＳ Ｐゴシック"/>
                <a:cs typeface="ＭＳ Ｐゴシック"/>
              </a:rPr>
              <a:t>　米連邦航空局（ＦＡＡ）が条件付きで飛行実験を承認</a:t>
            </a:r>
            <a:endParaRPr kumimoji="1" lang="ja-JP" altLang="en-US" sz="2000" dirty="0">
              <a:solidFill>
                <a:srgbClr val="FFFFFF"/>
              </a:solidFill>
              <a:latin typeface="ＭＳ Ｐゴシック"/>
              <a:ea typeface="ＭＳ Ｐゴシック"/>
              <a:cs typeface="ＭＳ Ｐゴシック"/>
            </a:endParaRPr>
          </a:p>
        </p:txBody>
      </p:sp>
      <p:sp>
        <p:nvSpPr>
          <p:cNvPr id="9" name="正方形/長方形 8"/>
          <p:cNvSpPr/>
          <p:nvPr/>
        </p:nvSpPr>
        <p:spPr>
          <a:xfrm>
            <a:off x="251520" y="6104078"/>
            <a:ext cx="8581762" cy="4699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2015</a:t>
            </a:r>
            <a:r>
              <a:rPr kumimoji="1" lang="ja-JP" altLang="en-US" sz="2000" dirty="0" smtClean="0">
                <a:solidFill>
                  <a:srgbClr val="FFFFFF"/>
                </a:solidFill>
                <a:latin typeface="ＭＳ Ｐゴシック"/>
                <a:ea typeface="ＭＳ Ｐゴシック"/>
                <a:cs typeface="ＭＳ Ｐゴシック"/>
              </a:rPr>
              <a:t>年</a:t>
            </a:r>
            <a:r>
              <a:rPr lang="en-US" altLang="ja-JP" sz="2000" dirty="0" smtClean="0">
                <a:solidFill>
                  <a:srgbClr val="FFFFFF"/>
                </a:solidFill>
                <a:latin typeface="ＭＳ Ｐゴシック"/>
                <a:ea typeface="ＭＳ Ｐゴシック"/>
                <a:cs typeface="ＭＳ Ｐゴシック"/>
              </a:rPr>
              <a:t>12</a:t>
            </a:r>
            <a:r>
              <a:rPr kumimoji="1" lang="ja-JP" altLang="en-US" sz="2000" dirty="0" smtClean="0">
                <a:solidFill>
                  <a:srgbClr val="FFFFFF"/>
                </a:solidFill>
                <a:latin typeface="ＭＳ Ｐゴシック"/>
                <a:ea typeface="ＭＳ Ｐゴシック"/>
                <a:cs typeface="ＭＳ Ｐゴシック"/>
              </a:rPr>
              <a:t>月</a:t>
            </a:r>
            <a:r>
              <a:rPr kumimoji="1" lang="ja-JP" altLang="en-US" sz="2000" dirty="0">
                <a:solidFill>
                  <a:srgbClr val="FFFFFF"/>
                </a:solidFill>
                <a:latin typeface="ＭＳ Ｐゴシック"/>
                <a:ea typeface="ＭＳ Ｐゴシック"/>
                <a:cs typeface="ＭＳ Ｐゴシック"/>
              </a:rPr>
              <a:t>　</a:t>
            </a:r>
            <a:r>
              <a:rPr lang="ja-JP" altLang="en-US" sz="2000" dirty="0" smtClean="0">
                <a:solidFill>
                  <a:srgbClr val="FFFFFF"/>
                </a:solidFill>
                <a:latin typeface="ＭＳ Ｐゴシック"/>
                <a:ea typeface="ＭＳ Ｐゴシック"/>
                <a:cs typeface="ＭＳ Ｐゴシック"/>
              </a:rPr>
              <a:t>日本政府がドローン宅配特区に千葉市を指定</a:t>
            </a:r>
            <a:endParaRPr kumimoji="1" lang="ja-JP" altLang="en-US" sz="2000" dirty="0">
              <a:solidFill>
                <a:srgbClr val="FFFFFF"/>
              </a:solidFill>
              <a:latin typeface="ＭＳ Ｐゴシック"/>
              <a:ea typeface="ＭＳ Ｐゴシック"/>
              <a:cs typeface="ＭＳ Ｐゴシック"/>
            </a:endParaRPr>
          </a:p>
        </p:txBody>
      </p:sp>
      <p:pic>
        <p:nvPicPr>
          <p:cNvPr id="3" name="図 2"/>
          <p:cNvPicPr>
            <a:picLocks noChangeAspect="1"/>
          </p:cNvPicPr>
          <p:nvPr/>
        </p:nvPicPr>
        <p:blipFill>
          <a:blip r:embed="rId4"/>
          <a:stretch>
            <a:fillRect/>
          </a:stretch>
        </p:blipFill>
        <p:spPr>
          <a:xfrm>
            <a:off x="3753282" y="1976653"/>
            <a:ext cx="5080000" cy="2857500"/>
          </a:xfrm>
          <a:prstGeom prst="rect">
            <a:avLst/>
          </a:prstGeom>
        </p:spPr>
      </p:pic>
    </p:spTree>
    <p:extLst>
      <p:ext uri="{BB962C8B-B14F-4D97-AF65-F5344CB8AC3E}">
        <p14:creationId xmlns:p14="http://schemas.microsoft.com/office/powerpoint/2010/main" val="3825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実用化が進む人工知能</a:t>
            </a:r>
            <a:endParaRPr kumimoji="1" lang="ja-JP" altLang="en-US" dirty="0"/>
          </a:p>
        </p:txBody>
      </p:sp>
      <p:sp>
        <p:nvSpPr>
          <p:cNvPr id="4" name="正方形/長方形 3"/>
          <p:cNvSpPr/>
          <p:nvPr/>
        </p:nvSpPr>
        <p:spPr>
          <a:xfrm>
            <a:off x="345989" y="1062672"/>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IBM</a:t>
            </a:r>
            <a:r>
              <a:rPr lang="ja-JP" altLang="en-US" dirty="0">
                <a:solidFill>
                  <a:srgbClr val="FFFFFF"/>
                </a:solidFill>
                <a:latin typeface="ＭＳ Ｐゴシック"/>
                <a:ea typeface="ＭＳ Ｐゴシック"/>
                <a:cs typeface="ＭＳ Ｐゴシック"/>
              </a:rPr>
              <a:t> </a:t>
            </a:r>
            <a:r>
              <a:rPr lang="en-US" altLang="ja-JP" dirty="0">
                <a:solidFill>
                  <a:srgbClr val="FFFFFF"/>
                </a:solidFill>
                <a:latin typeface="ＭＳ Ｐゴシック"/>
                <a:ea typeface="ＭＳ Ｐゴシック"/>
                <a:cs typeface="ＭＳ Ｐゴシック"/>
              </a:rPr>
              <a:t>Watson</a:t>
            </a:r>
            <a:endParaRPr kumimoji="1" lang="ja-JP" altLang="en-US" dirty="0">
              <a:solidFill>
                <a:srgbClr val="FFFFFF"/>
              </a:solidFill>
              <a:latin typeface="ＭＳ Ｐゴシック"/>
              <a:ea typeface="ＭＳ Ｐゴシック"/>
              <a:cs typeface="ＭＳ Ｐゴシック"/>
            </a:endParaRPr>
          </a:p>
        </p:txBody>
      </p:sp>
      <p:sp>
        <p:nvSpPr>
          <p:cNvPr id="5" name="正方形/長方形 4"/>
          <p:cNvSpPr/>
          <p:nvPr/>
        </p:nvSpPr>
        <p:spPr>
          <a:xfrm>
            <a:off x="345989" y="2438391"/>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Apple Siri</a:t>
            </a:r>
          </a:p>
          <a:p>
            <a:pPr algn="ctr"/>
            <a:r>
              <a:rPr lang="en-US" altLang="ja-JP" dirty="0">
                <a:solidFill>
                  <a:srgbClr val="FFFFFF"/>
                </a:solidFill>
                <a:latin typeface="ＭＳ Ｐゴシック"/>
                <a:ea typeface="ＭＳ Ｐゴシック"/>
                <a:cs typeface="ＭＳ Ｐゴシック"/>
              </a:rPr>
              <a:t>Google Now</a:t>
            </a:r>
            <a:endParaRPr kumimoji="1" lang="ja-JP" altLang="en-US" dirty="0">
              <a:solidFill>
                <a:srgbClr val="FFFFFF"/>
              </a:solidFill>
              <a:latin typeface="ＭＳ Ｐゴシック"/>
              <a:ea typeface="ＭＳ Ｐゴシック"/>
              <a:cs typeface="ＭＳ Ｐゴシック"/>
            </a:endParaRPr>
          </a:p>
        </p:txBody>
      </p:sp>
      <p:sp>
        <p:nvSpPr>
          <p:cNvPr id="6" name="正方形/長方形 5"/>
          <p:cNvSpPr/>
          <p:nvPr/>
        </p:nvSpPr>
        <p:spPr>
          <a:xfrm>
            <a:off x="345988" y="3814110"/>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Google</a:t>
            </a:r>
            <a:r>
              <a:rPr lang="ja-JP" altLang="en-US" dirty="0">
                <a:solidFill>
                  <a:srgbClr val="FFFFFF"/>
                </a:solidFill>
                <a:latin typeface="ＭＳ Ｐゴシック"/>
                <a:ea typeface="ＭＳ Ｐゴシック"/>
                <a:cs typeface="ＭＳ Ｐゴシック"/>
              </a:rPr>
              <a:t> </a:t>
            </a:r>
            <a:r>
              <a:rPr lang="en-US" altLang="ja-JP" dirty="0">
                <a:solidFill>
                  <a:srgbClr val="FFFFFF"/>
                </a:solidFill>
                <a:latin typeface="ＭＳ Ｐゴシック"/>
                <a:ea typeface="ＭＳ Ｐゴシック"/>
                <a:cs typeface="ＭＳ Ｐゴシック"/>
              </a:rPr>
              <a:t>Translator</a:t>
            </a:r>
            <a:endParaRPr kumimoji="1" lang="en-US" altLang="ja-JP" dirty="0">
              <a:solidFill>
                <a:srgbClr val="FFFFFF"/>
              </a:solidFill>
              <a:latin typeface="ＭＳ Ｐゴシック"/>
              <a:ea typeface="ＭＳ Ｐゴシック"/>
              <a:cs typeface="ＭＳ Ｐゴシック"/>
            </a:endParaRPr>
          </a:p>
          <a:p>
            <a:pPr algn="ctr"/>
            <a:r>
              <a:rPr lang="en-US" altLang="ja-JP" dirty="0">
                <a:solidFill>
                  <a:srgbClr val="FFFFFF"/>
                </a:solidFill>
                <a:latin typeface="ＭＳ Ｐゴシック"/>
                <a:ea typeface="ＭＳ Ｐゴシック"/>
                <a:cs typeface="ＭＳ Ｐゴシック"/>
              </a:rPr>
              <a:t>Bing</a:t>
            </a:r>
            <a:r>
              <a:rPr lang="ja-JP" altLang="en-US" dirty="0">
                <a:solidFill>
                  <a:srgbClr val="FFFFFF"/>
                </a:solidFill>
                <a:latin typeface="ＭＳ Ｐゴシック"/>
                <a:ea typeface="ＭＳ Ｐゴシック"/>
                <a:cs typeface="ＭＳ Ｐゴシック"/>
              </a:rPr>
              <a:t> </a:t>
            </a:r>
            <a:r>
              <a:rPr lang="en-US" altLang="ja-JP" dirty="0">
                <a:solidFill>
                  <a:srgbClr val="FFFFFF"/>
                </a:solidFill>
                <a:latin typeface="ＭＳ Ｐゴシック"/>
                <a:ea typeface="ＭＳ Ｐゴシック"/>
                <a:cs typeface="ＭＳ Ｐゴシック"/>
              </a:rPr>
              <a:t>Translator</a:t>
            </a:r>
          </a:p>
          <a:p>
            <a:pPr algn="ctr"/>
            <a:r>
              <a:rPr kumimoji="1" lang="en-US" altLang="ja-JP" dirty="0">
                <a:solidFill>
                  <a:srgbClr val="FFFFFF"/>
                </a:solidFill>
                <a:latin typeface="ＭＳ Ｐゴシック"/>
                <a:ea typeface="ＭＳ Ｐゴシック"/>
                <a:cs typeface="ＭＳ Ｐゴシック"/>
              </a:rPr>
              <a:t>Skype Translator</a:t>
            </a:r>
            <a:endParaRPr kumimoji="1" lang="ja-JP" altLang="en-US" dirty="0">
              <a:solidFill>
                <a:srgbClr val="FFFFFF"/>
              </a:solidFill>
              <a:latin typeface="ＭＳ Ｐゴシック"/>
              <a:ea typeface="ＭＳ Ｐゴシック"/>
              <a:cs typeface="ＭＳ Ｐゴシック"/>
            </a:endParaRPr>
          </a:p>
        </p:txBody>
      </p:sp>
      <p:sp>
        <p:nvSpPr>
          <p:cNvPr id="7" name="正方形/長方形 6"/>
          <p:cNvSpPr/>
          <p:nvPr/>
        </p:nvSpPr>
        <p:spPr>
          <a:xfrm>
            <a:off x="345987" y="5205952"/>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ＭＳ Ｐゴシック"/>
                <a:ea typeface="ＭＳ Ｐゴシック"/>
                <a:cs typeface="ＭＳ Ｐゴシック"/>
              </a:rPr>
              <a:t>自動運転車</a:t>
            </a:r>
          </a:p>
          <a:p>
            <a:pPr algn="ctr"/>
            <a:r>
              <a:rPr lang="ja-JP" altLang="en-US" dirty="0">
                <a:solidFill>
                  <a:srgbClr val="FFFFFF"/>
                </a:solidFill>
                <a:latin typeface="ＭＳ Ｐゴシック"/>
                <a:ea typeface="ＭＳ Ｐゴシック"/>
                <a:cs typeface="ＭＳ Ｐゴシック"/>
              </a:rPr>
              <a:t>画像検索</a:t>
            </a:r>
          </a:p>
          <a:p>
            <a:pPr algn="ctr"/>
            <a:r>
              <a:rPr kumimoji="1" lang="ja-JP" altLang="en-US" dirty="0">
                <a:solidFill>
                  <a:srgbClr val="FFFFFF"/>
                </a:solidFill>
                <a:latin typeface="ＭＳ Ｐゴシック"/>
                <a:ea typeface="ＭＳ Ｐゴシック"/>
                <a:cs typeface="ＭＳ Ｐゴシック"/>
              </a:rPr>
              <a:t>ビデオ監視</a:t>
            </a:r>
          </a:p>
        </p:txBody>
      </p:sp>
      <p:sp>
        <p:nvSpPr>
          <p:cNvPr id="8" name="正方形/長方形 7"/>
          <p:cNvSpPr/>
          <p:nvPr/>
        </p:nvSpPr>
        <p:spPr>
          <a:xfrm>
            <a:off x="5280452" y="1062673"/>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ＭＳ Ｐゴシック"/>
                <a:ea typeface="ＭＳ Ｐゴシック"/>
                <a:cs typeface="ＭＳ Ｐゴシック"/>
              </a:rPr>
              <a:t>質問者の質問を理解 </a:t>
            </a:r>
            <a:r>
              <a:rPr kumimoji="1" lang="en-US" altLang="ja-JP" sz="1400" dirty="0">
                <a:solidFill>
                  <a:srgbClr val="FFFFFF"/>
                </a:solidFill>
                <a:latin typeface="ＭＳ Ｐゴシック"/>
                <a:ea typeface="ＭＳ Ｐゴシック"/>
                <a:cs typeface="ＭＳ Ｐゴシック"/>
              </a:rPr>
              <a:t>(</a:t>
            </a:r>
            <a:r>
              <a:rPr kumimoji="1" lang="ja-JP" altLang="en-US" sz="1400" dirty="0">
                <a:solidFill>
                  <a:srgbClr val="FFFFFF"/>
                </a:solidFill>
                <a:latin typeface="ＭＳ Ｐゴシック"/>
                <a:ea typeface="ＭＳ Ｐゴシック"/>
                <a:cs typeface="ＭＳ Ｐゴシック"/>
              </a:rPr>
              <a:t>自然言語解析</a:t>
            </a:r>
            <a:r>
              <a:rPr kumimoji="1" lang="en-US" altLang="ja-JP" sz="1400" dirty="0">
                <a:solidFill>
                  <a:srgbClr val="FFFFFF"/>
                </a:solidFill>
                <a:latin typeface="ＭＳ Ｐゴシック"/>
                <a:ea typeface="ＭＳ Ｐゴシック"/>
                <a:cs typeface="ＭＳ Ｐゴシック"/>
              </a:rPr>
              <a:t>) </a:t>
            </a:r>
            <a:r>
              <a:rPr kumimoji="1" lang="ja-JP" altLang="en-US" sz="1400" dirty="0">
                <a:solidFill>
                  <a:srgbClr val="FFFFFF"/>
                </a:solidFill>
                <a:latin typeface="ＭＳ Ｐゴシック"/>
                <a:ea typeface="ＭＳ Ｐゴシック"/>
                <a:cs typeface="ＭＳ Ｐゴシック"/>
              </a:rPr>
              <a:t>し、過去の膨大なデータから回答を探し出して提示する。音声認識と組み合わせることも。</a:t>
            </a:r>
            <a:endParaRPr kumimoji="1" lang="en-US" altLang="ja-JP" sz="1400" dirty="0">
              <a:solidFill>
                <a:srgbClr val="FFFFFF"/>
              </a:solidFill>
              <a:latin typeface="ＭＳ Ｐゴシック"/>
              <a:ea typeface="ＭＳ Ｐゴシック"/>
              <a:cs typeface="ＭＳ Ｐゴシック"/>
            </a:endParaRPr>
          </a:p>
        </p:txBody>
      </p:sp>
      <p:sp>
        <p:nvSpPr>
          <p:cNvPr id="9" name="正方形/長方形 8"/>
          <p:cNvSpPr/>
          <p:nvPr/>
        </p:nvSpPr>
        <p:spPr>
          <a:xfrm>
            <a:off x="5280452" y="2438392"/>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ＭＳ Ｐゴシック"/>
                <a:ea typeface="ＭＳ Ｐゴシック"/>
                <a:cs typeface="ＭＳ Ｐゴシック"/>
              </a:rPr>
              <a:t>ユーザーが音声で入力した内容を解析 </a:t>
            </a:r>
            <a:r>
              <a:rPr kumimoji="1" lang="en-US" altLang="ja-JP" sz="1400" dirty="0">
                <a:solidFill>
                  <a:srgbClr val="FFFFFF"/>
                </a:solidFill>
                <a:latin typeface="ＭＳ Ｐゴシック"/>
                <a:ea typeface="ＭＳ Ｐゴシック"/>
                <a:cs typeface="ＭＳ Ｐゴシック"/>
              </a:rPr>
              <a:t>(</a:t>
            </a:r>
            <a:r>
              <a:rPr kumimoji="1" lang="ja-JP" altLang="en-US" sz="1400" dirty="0">
                <a:solidFill>
                  <a:srgbClr val="FFFFFF"/>
                </a:solidFill>
                <a:latin typeface="ＭＳ Ｐゴシック"/>
                <a:ea typeface="ＭＳ Ｐゴシック"/>
                <a:cs typeface="ＭＳ Ｐゴシック"/>
              </a:rPr>
              <a:t>音声認識＋自然言語解析</a:t>
            </a:r>
            <a:r>
              <a:rPr kumimoji="1" lang="en-US" altLang="ja-JP" sz="1400" dirty="0">
                <a:solidFill>
                  <a:srgbClr val="FFFFFF"/>
                </a:solidFill>
                <a:latin typeface="ＭＳ Ｐゴシック"/>
                <a:ea typeface="ＭＳ Ｐゴシック"/>
                <a:cs typeface="ＭＳ Ｐゴシック"/>
              </a:rPr>
              <a:t>) </a:t>
            </a:r>
            <a:r>
              <a:rPr kumimoji="1" lang="ja-JP" altLang="en-US" sz="1400" dirty="0">
                <a:solidFill>
                  <a:srgbClr val="FFFFFF"/>
                </a:solidFill>
                <a:latin typeface="ＭＳ Ｐゴシック"/>
                <a:ea typeface="ＭＳ Ｐゴシック"/>
                <a:cs typeface="ＭＳ Ｐゴシック"/>
              </a:rPr>
              <a:t>し、最も適切な回答を選び出して提示する。</a:t>
            </a:r>
          </a:p>
        </p:txBody>
      </p:sp>
      <p:sp>
        <p:nvSpPr>
          <p:cNvPr id="10" name="正方形/長方形 9"/>
          <p:cNvSpPr/>
          <p:nvPr/>
        </p:nvSpPr>
        <p:spPr>
          <a:xfrm>
            <a:off x="5280451" y="3814111"/>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ＭＳ Ｐゴシック"/>
                <a:ea typeface="ＭＳ Ｐゴシック"/>
                <a:cs typeface="ＭＳ Ｐゴシック"/>
              </a:rPr>
              <a:t>過去の翻訳データを統計処理して適切な翻訳を行う。</a:t>
            </a:r>
            <a:r>
              <a:rPr kumimoji="1" lang="en-US" altLang="ja-JP" sz="1400" dirty="0">
                <a:solidFill>
                  <a:srgbClr val="FFFFFF"/>
                </a:solidFill>
                <a:latin typeface="ＭＳ Ｐゴシック"/>
                <a:ea typeface="ＭＳ Ｐゴシック"/>
                <a:cs typeface="ＭＳ Ｐゴシック"/>
              </a:rPr>
              <a:t>Skype </a:t>
            </a:r>
            <a:r>
              <a:rPr kumimoji="1" lang="en-US" altLang="ja-JP" sz="1400" dirty="0" err="1">
                <a:solidFill>
                  <a:srgbClr val="FFFFFF"/>
                </a:solidFill>
                <a:latin typeface="ＭＳ Ｐゴシック"/>
                <a:ea typeface="ＭＳ Ｐゴシック"/>
                <a:cs typeface="ＭＳ Ｐゴシック"/>
              </a:rPr>
              <a:t>Tlanslator</a:t>
            </a:r>
            <a:r>
              <a:rPr kumimoji="1" lang="ja-JP" altLang="en-US" sz="1400" dirty="0">
                <a:solidFill>
                  <a:srgbClr val="FFFFFF"/>
                </a:solidFill>
                <a:latin typeface="ＭＳ Ｐゴシック"/>
                <a:ea typeface="ＭＳ Ｐゴシック"/>
                <a:cs typeface="ＭＳ Ｐゴシック"/>
              </a:rPr>
              <a:t>は音声認識と組み合わせたリアルタイム通訳。</a:t>
            </a:r>
          </a:p>
        </p:txBody>
      </p:sp>
      <p:sp>
        <p:nvSpPr>
          <p:cNvPr id="11" name="正方形/長方形 10"/>
          <p:cNvSpPr/>
          <p:nvPr/>
        </p:nvSpPr>
        <p:spPr>
          <a:xfrm>
            <a:off x="5280450" y="5205953"/>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ＭＳ Ｐゴシック"/>
                <a:ea typeface="ＭＳ Ｐゴシック"/>
                <a:cs typeface="ＭＳ Ｐゴシック"/>
              </a:rPr>
              <a:t>自動運転車の実現、画像を認識してキーワードを付けて検索、画像に自動的にタグ付け、自動車のナンバーや人の顔などを認識するなどの活用。</a:t>
            </a:r>
          </a:p>
        </p:txBody>
      </p:sp>
      <p:sp>
        <p:nvSpPr>
          <p:cNvPr id="12" name="正方形/長方形 11"/>
          <p:cNvSpPr/>
          <p:nvPr/>
        </p:nvSpPr>
        <p:spPr>
          <a:xfrm>
            <a:off x="2833812" y="1062671"/>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質問応答システム</a:t>
            </a:r>
          </a:p>
        </p:txBody>
      </p:sp>
      <p:sp>
        <p:nvSpPr>
          <p:cNvPr id="13" name="正方形/長方形 12"/>
          <p:cNvSpPr/>
          <p:nvPr/>
        </p:nvSpPr>
        <p:spPr>
          <a:xfrm>
            <a:off x="2833812" y="2438390"/>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パーソナル</a:t>
            </a:r>
            <a:endParaRPr kumimoji="1" lang="en-US" altLang="ja-JP" sz="2000" dirty="0">
              <a:solidFill>
                <a:srgbClr val="FFFFFF"/>
              </a:solidFill>
              <a:latin typeface="ＭＳ Ｐゴシック"/>
              <a:ea typeface="ＭＳ Ｐゴシック"/>
              <a:cs typeface="ＭＳ Ｐゴシック"/>
            </a:endParaRPr>
          </a:p>
          <a:p>
            <a:pPr algn="ctr"/>
            <a:r>
              <a:rPr kumimoji="1" lang="ja-JP" altLang="en-US" sz="2000" dirty="0">
                <a:solidFill>
                  <a:srgbClr val="FFFFFF"/>
                </a:solidFill>
                <a:latin typeface="ＭＳ Ｐゴシック"/>
                <a:ea typeface="ＭＳ Ｐゴシック"/>
                <a:cs typeface="ＭＳ Ｐゴシック"/>
              </a:rPr>
              <a:t>アシスタンス</a:t>
            </a:r>
          </a:p>
        </p:txBody>
      </p:sp>
      <p:sp>
        <p:nvSpPr>
          <p:cNvPr id="14" name="正方形/長方形 13"/>
          <p:cNvSpPr/>
          <p:nvPr/>
        </p:nvSpPr>
        <p:spPr>
          <a:xfrm>
            <a:off x="2833811" y="3814109"/>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翻訳</a:t>
            </a:r>
          </a:p>
        </p:txBody>
      </p:sp>
      <p:sp>
        <p:nvSpPr>
          <p:cNvPr id="15" name="正方形/長方形 14"/>
          <p:cNvSpPr/>
          <p:nvPr/>
        </p:nvSpPr>
        <p:spPr>
          <a:xfrm>
            <a:off x="2833810" y="5205951"/>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画像認識</a:t>
            </a:r>
          </a:p>
        </p:txBody>
      </p:sp>
    </p:spTree>
    <p:extLst>
      <p:ext uri="{BB962C8B-B14F-4D97-AF65-F5344CB8AC3E}">
        <p14:creationId xmlns:p14="http://schemas.microsoft.com/office/powerpoint/2010/main" val="699671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各社が機械学習サービスをクラウドで提供</a:t>
            </a:r>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p:spPr>
        <p:txBody>
          <a:bodyPr rtlCol="0" anchor="ctr">
            <a:noAutofit/>
          </a:bodyPr>
          <a:lstStyle/>
          <a:p>
            <a:pPr algn="ctr"/>
            <a:r>
              <a:rPr kumimoji="1" lang="en-US" altLang="ja-JP" dirty="0">
                <a:solidFill>
                  <a:schemeClr val="bg1"/>
                </a:solidFill>
              </a:rPr>
              <a:t>Amazon</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p:spPr>
        <p:txBody>
          <a:bodyPr rtlCol="0" anchor="ctr">
            <a:noAutofit/>
          </a:bodyPr>
          <a:lstStyle/>
          <a:p>
            <a:pPr algn="ctr"/>
            <a:r>
              <a:rPr lang="en-US" altLang="ja-JP" sz="1000" dirty="0"/>
              <a:t>Watson Analytics</a:t>
            </a:r>
          </a:p>
          <a:p>
            <a:pPr algn="ctr"/>
            <a:r>
              <a:rPr lang="ja-JP" altLang="en-US" sz="1000" dirty="0"/>
              <a:t>クラウド型ビッグデータ解析ソリューション</a:t>
            </a:r>
            <a:endParaRPr lang="en-US" altLang="ja-JP" sz="1000" dirty="0"/>
          </a:p>
          <a:p>
            <a:pPr algn="ctr"/>
            <a:r>
              <a:rPr lang="en-US" altLang="ja-JP" sz="1000" dirty="0"/>
              <a:t>Watson Zone</a:t>
            </a:r>
          </a:p>
          <a:p>
            <a:pPr algn="ctr"/>
            <a:r>
              <a:rPr lang="en-US" altLang="ja-JP" sz="1000" dirty="0" err="1"/>
              <a:t>Bluemix</a:t>
            </a:r>
            <a:r>
              <a:rPr lang="ja-JP" altLang="en-US" sz="1000" dirty="0"/>
              <a:t>上で</a:t>
            </a:r>
            <a:r>
              <a:rPr lang="en-US" altLang="ja-JP" sz="1000" dirty="0"/>
              <a:t>Watson API</a:t>
            </a:r>
            <a:r>
              <a:rPr lang="ja-JP" altLang="en-US" sz="1000" dirty="0"/>
              <a:t>や</a:t>
            </a:r>
            <a:r>
              <a:rPr lang="en-US" altLang="ja-JP" sz="1000" dirty="0"/>
              <a:t>Watson</a:t>
            </a:r>
            <a:r>
              <a:rPr lang="ja-JP" altLang="en-US" sz="1000" dirty="0"/>
              <a:t>アプリケーションのサンプルコード、トレーニングキットなどの開発リソースを提供</a:t>
            </a:r>
            <a:endParaRPr lang="en-US" altLang="ja-JP" sz="1000" dirty="0"/>
          </a:p>
          <a:p>
            <a:pPr algn="ctr"/>
            <a:r>
              <a:rPr lang="en-US" altLang="ja-JP" sz="1000" dirty="0"/>
              <a:t>Watson Personality Insights Service</a:t>
            </a:r>
          </a:p>
          <a:p>
            <a:pPr algn="ctr"/>
            <a:r>
              <a:rPr lang="en-US" altLang="ja-JP" sz="1000" dirty="0" err="1"/>
              <a:t>Bluemix</a:t>
            </a:r>
            <a:r>
              <a:rPr lang="ja-JP" altLang="en-US" sz="1000" dirty="0"/>
              <a:t>上で</a:t>
            </a:r>
            <a:r>
              <a:rPr lang="en-US" altLang="ja-JP" sz="1000" dirty="0"/>
              <a:t>Watson</a:t>
            </a:r>
            <a:r>
              <a:rPr lang="ja-JP" altLang="en-US" sz="1000" dirty="0"/>
              <a:t>サービスを提供</a:t>
            </a:r>
            <a:endParaRPr lang="en-US" altLang="ja-JP" sz="1000" dirty="0"/>
          </a:p>
        </p:txBody>
      </p:sp>
      <p:sp>
        <p:nvSpPr>
          <p:cNvPr id="6" name="正方形/長方形 5"/>
          <p:cNvSpPr/>
          <p:nvPr/>
        </p:nvSpPr>
        <p:spPr>
          <a:xfrm>
            <a:off x="667820" y="4692184"/>
            <a:ext cx="3750067" cy="1431213"/>
          </a:xfrm>
          <a:prstGeom prst="rect">
            <a:avLst/>
          </a:prstGeom>
          <a:ln>
            <a:solidFill>
              <a:schemeClr val="accent2"/>
            </a:solidFill>
          </a:ln>
        </p:spPr>
        <p:txBody>
          <a:bodyPr rtlCol="0" anchor="ctr">
            <a:noAutofit/>
          </a:bodyPr>
          <a:lstStyle/>
          <a:p>
            <a:pPr algn="ctr"/>
            <a:r>
              <a:rPr lang="en-US" altLang="ja-JP" sz="1000" dirty="0"/>
              <a:t>Google Prediction API</a:t>
            </a:r>
          </a:p>
          <a:p>
            <a:pPr algn="ctr"/>
            <a:endParaRPr lang="en-US" altLang="ja-JP" sz="1000" dirty="0"/>
          </a:p>
          <a:p>
            <a:pPr algn="ctr"/>
            <a:r>
              <a:rPr lang="en-US" altLang="ja-JP" sz="1000" dirty="0"/>
              <a:t>RESTful </a:t>
            </a:r>
            <a:r>
              <a:rPr lang="ja-JP" altLang="en-US" sz="1000" dirty="0"/>
              <a:t>インターフェースを通じて </a:t>
            </a:r>
            <a:r>
              <a:rPr lang="en-US" altLang="ja-JP" sz="1000" dirty="0"/>
              <a:t>Google </a:t>
            </a:r>
            <a:r>
              <a:rPr lang="ja-JP" altLang="en-US" sz="1000" dirty="0"/>
              <a:t>の機械学習アルゴリズムを利用できる、データの分析と予測のための </a:t>
            </a:r>
            <a:r>
              <a:rPr lang="en-US" altLang="ja-JP" sz="1000" dirty="0"/>
              <a:t>API</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p:spPr>
        <p:txBody>
          <a:bodyPr rtlCol="0" anchor="ctr">
            <a:noAutofit/>
          </a:bodyPr>
          <a:lstStyle/>
          <a:p>
            <a:pPr algn="ctr"/>
            <a:r>
              <a:rPr kumimoji="1" lang="en-US" altLang="ja-JP" sz="1000" dirty="0"/>
              <a:t>Azure Machine Learning</a:t>
            </a:r>
          </a:p>
          <a:p>
            <a:pPr algn="ctr"/>
            <a:r>
              <a:rPr kumimoji="1" lang="en-US" altLang="ja-JP" sz="1000" dirty="0"/>
              <a:t>UI</a:t>
            </a:r>
            <a:r>
              <a:rPr kumimoji="1" lang="ja-JP" altLang="en-US" sz="1000" dirty="0"/>
              <a:t>を使ったフローチャートスタイルのデータフロー</a:t>
            </a:r>
            <a:endParaRPr kumimoji="1" lang="en-US" altLang="ja-JP" sz="1000" dirty="0"/>
          </a:p>
          <a:p>
            <a:pPr algn="ctr"/>
            <a:r>
              <a:rPr kumimoji="1" lang="en-US" altLang="ja-JP" sz="1000" dirty="0"/>
              <a:t>R, Hadoop</a:t>
            </a:r>
            <a:r>
              <a:rPr kumimoji="1" lang="ja-JP" altLang="en-US" sz="1000" dirty="0"/>
              <a:t>との統合</a:t>
            </a:r>
            <a:endParaRPr kumimoji="1" lang="en-US" altLang="ja-JP" sz="1000" dirty="0"/>
          </a:p>
          <a:p>
            <a:pPr algn="ctr"/>
            <a:endParaRPr lang="en-US" altLang="ja-JP" sz="1000" dirty="0"/>
          </a:p>
          <a:p>
            <a:pPr algn="ctr"/>
            <a:r>
              <a:rPr lang="en-US" altLang="ja-JP" sz="1000" dirty="0"/>
              <a:t>Cortana Analytics Suite</a:t>
            </a:r>
          </a:p>
          <a:p>
            <a:pPr algn="ctr"/>
            <a:r>
              <a:rPr lang="ja-JP" altLang="en-US" sz="1000" dirty="0"/>
              <a:t>ビッグデータの保存、管理、分析、機械学習、表示の一連の機能を統合した</a:t>
            </a:r>
            <a:r>
              <a:rPr lang="en-US" altLang="ja-JP" sz="1000" dirty="0"/>
              <a:t>Microsoft Azure</a:t>
            </a:r>
            <a:r>
              <a:rPr lang="ja-JP" altLang="en-US" sz="1000" dirty="0"/>
              <a:t>の新サービス</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p:spPr>
        <p:txBody>
          <a:bodyPr rtlCol="0" anchor="ctr">
            <a:noAutofit/>
          </a:bodyPr>
          <a:lstStyle/>
          <a:p>
            <a:pPr algn="ctr"/>
            <a:r>
              <a:rPr lang="en-US" altLang="ja-JP" sz="1000" dirty="0"/>
              <a:t>Amazon Machine Learning</a:t>
            </a:r>
          </a:p>
          <a:p>
            <a:pPr algn="ctr"/>
            <a:r>
              <a:rPr lang="ja-JP" altLang="en-US" sz="1000" dirty="0"/>
              <a:t>アルゴリズムやワークフローをパッケージ化</a:t>
            </a:r>
            <a:endParaRPr lang="en-US" altLang="ja-JP" sz="1000" dirty="0"/>
          </a:p>
          <a:p>
            <a:pPr algn="ctr"/>
            <a:r>
              <a:rPr kumimoji="1" lang="ja-JP" altLang="en-US" sz="1000" dirty="0"/>
              <a:t>フルマネージドの</a:t>
            </a:r>
            <a:r>
              <a:rPr kumimoji="1" lang="en-US" altLang="ja-JP" sz="1000" dirty="0"/>
              <a:t>ML</a:t>
            </a:r>
            <a:r>
              <a:rPr kumimoji="1" lang="ja-JP" altLang="en-US" sz="1000" dirty="0"/>
              <a:t>サービス</a:t>
            </a:r>
            <a:endParaRPr kumimoji="1" lang="en-US" altLang="ja-JP" sz="1000" dirty="0"/>
          </a:p>
          <a:p>
            <a:pPr algn="ctr"/>
            <a:r>
              <a:rPr lang="ja-JP" altLang="en-US" sz="1000" dirty="0"/>
              <a:t>二項分類、多項分類、回帰の３モデル</a:t>
            </a:r>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p:spPr>
        <p:txBody>
          <a:bodyPr rtlCol="0" anchor="ctr">
            <a:noAutofit/>
          </a:bodyPr>
          <a:lstStyle/>
          <a:p>
            <a:pPr algn="ctr"/>
            <a:r>
              <a:rPr kumimoji="1" lang="en-US" altLang="ja-JP" dirty="0">
                <a:solidFill>
                  <a:schemeClr val="bg1"/>
                </a:solidFill>
              </a:rPr>
              <a:t>IBM</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p:spPr>
        <p:txBody>
          <a:bodyPr rtlCol="0" anchor="ctr">
            <a:noAutofit/>
          </a:bodyPr>
          <a:lstStyle/>
          <a:p>
            <a:pPr algn="ctr"/>
            <a:r>
              <a:rPr kumimoji="1" lang="en-US" altLang="ja-JP" dirty="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p:spPr>
        <p:txBody>
          <a:bodyPr rtlCol="0" anchor="ctr">
            <a:noAutofit/>
          </a:bodyPr>
          <a:lstStyle/>
          <a:p>
            <a:pPr algn="ctr"/>
            <a:r>
              <a:rPr kumimoji="1" lang="en-US" altLang="ja-JP" dirty="0">
                <a:solidFill>
                  <a:schemeClr val="bg1"/>
                </a:solidFill>
              </a:rPr>
              <a:t>Microsoft</a:t>
            </a:r>
            <a:endParaRPr kumimoji="1" lang="ja-JP" altLang="en-US" dirty="0">
              <a:solidFill>
                <a:schemeClr val="bg1"/>
              </a:solidFill>
            </a:endParaRPr>
          </a:p>
        </p:txBody>
      </p:sp>
    </p:spTree>
    <p:extLst>
      <p:ext uri="{BB962C8B-B14F-4D97-AF65-F5344CB8AC3E}">
        <p14:creationId xmlns:p14="http://schemas.microsoft.com/office/powerpoint/2010/main" val="3998053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一方で、雇用への影響も懸念されている</a:t>
            </a:r>
          </a:p>
        </p:txBody>
      </p:sp>
      <p:sp>
        <p:nvSpPr>
          <p:cNvPr id="4" name="正方形/長方形 3"/>
          <p:cNvSpPr/>
          <p:nvPr/>
        </p:nvSpPr>
        <p:spPr>
          <a:xfrm>
            <a:off x="284085" y="5575661"/>
            <a:ext cx="2424062" cy="253916"/>
          </a:xfrm>
          <a:prstGeom prst="rect">
            <a:avLst/>
          </a:prstGeom>
        </p:spPr>
        <p:txBody>
          <a:bodyPr wrap="none">
            <a:spAutoFit/>
          </a:bodyPr>
          <a:lstStyle/>
          <a:p>
            <a:r>
              <a:rPr lang="en-US" altLang="ja-JP" sz="1050" dirty="0"/>
              <a:t>http://</a:t>
            </a:r>
            <a:r>
              <a:rPr lang="en-US" altLang="ja-JP" sz="1050" dirty="0" err="1"/>
              <a:t>president.jp</a:t>
            </a:r>
            <a:r>
              <a:rPr lang="en-US" altLang="ja-JP" sz="1050" dirty="0"/>
              <a:t>/articles/-/11187</a:t>
            </a:r>
            <a:endParaRPr lang="ja-JP" altLang="en-US" sz="1050" dirty="0"/>
          </a:p>
        </p:txBody>
      </p:sp>
      <p:sp>
        <p:nvSpPr>
          <p:cNvPr id="5" name="正方形/長方形 4"/>
          <p:cNvSpPr/>
          <p:nvPr/>
        </p:nvSpPr>
        <p:spPr>
          <a:xfrm>
            <a:off x="4572000" y="5575661"/>
            <a:ext cx="4572000" cy="261610"/>
          </a:xfrm>
          <a:prstGeom prst="rect">
            <a:avLst/>
          </a:prstGeom>
        </p:spPr>
        <p:txBody>
          <a:bodyPr>
            <a:spAutoFit/>
          </a:bodyPr>
          <a:lstStyle/>
          <a:p>
            <a:r>
              <a:rPr lang="en-US" altLang="ja-JP" sz="1050" dirty="0"/>
              <a:t>http://</a:t>
            </a:r>
            <a:r>
              <a:rPr lang="en-US" altLang="ja-JP" sz="1050" dirty="0" err="1"/>
              <a:t>itpro.nikkeibp.co.jp</a:t>
            </a:r>
            <a:r>
              <a:rPr lang="en-US" altLang="ja-JP" sz="1050" dirty="0"/>
              <a:t>/article/NEWS/20131017/511781/</a:t>
            </a:r>
            <a:endParaRPr lang="ja-JP" altLang="en-US" sz="1050" dirty="0"/>
          </a:p>
        </p:txBody>
      </p:sp>
      <p:pic>
        <p:nvPicPr>
          <p:cNvPr id="6" name="図 5"/>
          <p:cNvPicPr>
            <a:picLocks noChangeAspect="1"/>
          </p:cNvPicPr>
          <p:nvPr/>
        </p:nvPicPr>
        <p:blipFill>
          <a:blip r:embed="rId3"/>
          <a:stretch>
            <a:fillRect/>
          </a:stretch>
        </p:blipFill>
        <p:spPr>
          <a:xfrm>
            <a:off x="4567184" y="2338344"/>
            <a:ext cx="4197669" cy="3091298"/>
          </a:xfrm>
          <a:prstGeom prst="rect">
            <a:avLst/>
          </a:prstGeom>
        </p:spPr>
      </p:pic>
      <p:pic>
        <p:nvPicPr>
          <p:cNvPr id="7" name="図 6"/>
          <p:cNvPicPr>
            <a:picLocks noChangeAspect="1"/>
          </p:cNvPicPr>
          <p:nvPr/>
        </p:nvPicPr>
        <p:blipFill>
          <a:blip r:embed="rId4"/>
          <a:stretch>
            <a:fillRect/>
          </a:stretch>
        </p:blipFill>
        <p:spPr>
          <a:xfrm>
            <a:off x="284085" y="2347104"/>
            <a:ext cx="4192853" cy="2791670"/>
          </a:xfrm>
          <a:prstGeom prst="rect">
            <a:avLst/>
          </a:prstGeom>
        </p:spPr>
      </p:pic>
      <p:pic>
        <p:nvPicPr>
          <p:cNvPr id="8" name="図 7"/>
          <p:cNvPicPr>
            <a:picLocks noChangeAspect="1"/>
          </p:cNvPicPr>
          <p:nvPr/>
        </p:nvPicPr>
        <p:blipFill>
          <a:blip r:embed="rId5"/>
          <a:stretch>
            <a:fillRect/>
          </a:stretch>
        </p:blipFill>
        <p:spPr>
          <a:xfrm>
            <a:off x="2583859" y="3688010"/>
            <a:ext cx="1893079" cy="1741632"/>
          </a:xfrm>
          <a:prstGeom prst="rect">
            <a:avLst/>
          </a:prstGeom>
          <a:effectLst>
            <a:outerShdw blurRad="63500" sx="102000" sy="102000" algn="ctr" rotWithShape="0">
              <a:prstClr val="black">
                <a:alpha val="40000"/>
              </a:prstClr>
            </a:outerShdw>
          </a:effectLst>
        </p:spPr>
      </p:pic>
      <p:sp>
        <p:nvSpPr>
          <p:cNvPr id="10" name="正方形/長方形 9"/>
          <p:cNvSpPr/>
          <p:nvPr/>
        </p:nvSpPr>
        <p:spPr>
          <a:xfrm>
            <a:off x="284085" y="1542362"/>
            <a:ext cx="4192853" cy="7174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rPr>
              <a:t>単純労働の置き換え</a:t>
            </a:r>
          </a:p>
        </p:txBody>
      </p:sp>
      <p:sp>
        <p:nvSpPr>
          <p:cNvPr id="13" name="正方形/長方形 12"/>
          <p:cNvSpPr/>
          <p:nvPr/>
        </p:nvSpPr>
        <p:spPr>
          <a:xfrm>
            <a:off x="4572000" y="1542361"/>
            <a:ext cx="4192853" cy="7174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rPr>
              <a:t>悪影響もあるが利点も</a:t>
            </a:r>
          </a:p>
        </p:txBody>
      </p:sp>
    </p:spTree>
    <p:extLst>
      <p:ext uri="{BB962C8B-B14F-4D97-AF65-F5344CB8AC3E}">
        <p14:creationId xmlns:p14="http://schemas.microsoft.com/office/powerpoint/2010/main" val="22661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スマートマシンの現実</a:t>
            </a:r>
          </a:p>
        </p:txBody>
      </p:sp>
      <p:sp>
        <p:nvSpPr>
          <p:cNvPr id="4" name="正方形/長方形 3"/>
          <p:cNvSpPr/>
          <p:nvPr/>
        </p:nvSpPr>
        <p:spPr>
          <a:xfrm>
            <a:off x="325880" y="1322405"/>
            <a:ext cx="8480768" cy="156501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rPr>
              <a:t>もはや夢物語では無い</a:t>
            </a:r>
            <a:endParaRPr lang="en-US" altLang="ja-JP" sz="3600" dirty="0">
              <a:solidFill>
                <a:srgbClr val="FFFFFF"/>
              </a:solidFill>
            </a:endParaRPr>
          </a:p>
          <a:p>
            <a:pPr algn="ctr"/>
            <a:endParaRPr lang="en-US" altLang="ja-JP" dirty="0">
              <a:solidFill>
                <a:srgbClr val="FFFFFF"/>
              </a:solidFill>
            </a:endParaRPr>
          </a:p>
          <a:p>
            <a:pPr algn="ctr"/>
            <a:r>
              <a:rPr lang="ja-JP" altLang="en-US" dirty="0">
                <a:solidFill>
                  <a:srgbClr val="FFFFFF"/>
                </a:solidFill>
              </a:rPr>
              <a:t>実用化は始まっており、どんどん進化している</a:t>
            </a:r>
          </a:p>
        </p:txBody>
      </p:sp>
      <p:sp>
        <p:nvSpPr>
          <p:cNvPr id="5" name="正方形/長方形 4"/>
          <p:cNvSpPr/>
          <p:nvPr/>
        </p:nvSpPr>
        <p:spPr>
          <a:xfrm>
            <a:off x="325880" y="2980621"/>
            <a:ext cx="8480768" cy="156501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rPr>
              <a:t>あらゆる産業・ライフスタイルに影響</a:t>
            </a:r>
            <a:endParaRPr lang="en-US" altLang="ja-JP" sz="3600" dirty="0">
              <a:solidFill>
                <a:srgbClr val="FFFFFF"/>
              </a:solidFill>
            </a:endParaRPr>
          </a:p>
          <a:p>
            <a:pPr algn="ctr"/>
            <a:endParaRPr lang="en-US" altLang="ja-JP" dirty="0">
              <a:solidFill>
                <a:srgbClr val="FFFFFF"/>
              </a:solidFill>
            </a:endParaRPr>
          </a:p>
          <a:p>
            <a:pPr algn="ctr"/>
            <a:r>
              <a:rPr lang="en-US" altLang="ja-JP" dirty="0">
                <a:solidFill>
                  <a:srgbClr val="FFFFFF"/>
                </a:solidFill>
              </a:rPr>
              <a:t>AI</a:t>
            </a:r>
            <a:r>
              <a:rPr lang="ja-JP" altLang="en-US" dirty="0">
                <a:solidFill>
                  <a:srgbClr val="FFFFFF"/>
                </a:solidFill>
              </a:rPr>
              <a:t>はマシンにおける「頭脳の革命」であり、</a:t>
            </a:r>
            <a:endParaRPr lang="en-US" altLang="ja-JP" dirty="0">
              <a:solidFill>
                <a:srgbClr val="FFFFFF"/>
              </a:solidFill>
            </a:endParaRPr>
          </a:p>
          <a:p>
            <a:pPr algn="ctr"/>
            <a:r>
              <a:rPr lang="ja-JP" altLang="en-US" dirty="0">
                <a:solidFill>
                  <a:srgbClr val="FFFFFF"/>
                </a:solidFill>
              </a:rPr>
              <a:t>世の中に存在する全てのマシン</a:t>
            </a:r>
            <a:r>
              <a:rPr lang="en-US" altLang="ja-JP" dirty="0">
                <a:solidFill>
                  <a:srgbClr val="FFFFFF"/>
                </a:solidFill>
              </a:rPr>
              <a:t>/</a:t>
            </a:r>
            <a:r>
              <a:rPr lang="ja-JP" altLang="en-US" dirty="0">
                <a:solidFill>
                  <a:srgbClr val="FFFFFF"/>
                </a:solidFill>
              </a:rPr>
              <a:t>デバイスに適用可能</a:t>
            </a:r>
          </a:p>
        </p:txBody>
      </p:sp>
      <p:sp>
        <p:nvSpPr>
          <p:cNvPr id="6" name="正方形/長方形 5"/>
          <p:cNvSpPr/>
          <p:nvPr/>
        </p:nvSpPr>
        <p:spPr>
          <a:xfrm>
            <a:off x="325880" y="4638837"/>
            <a:ext cx="8480768" cy="156501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rPr>
              <a:t>すぐにでも取り組むべき課題</a:t>
            </a:r>
            <a:endParaRPr lang="en-US" altLang="ja-JP" sz="3600" dirty="0">
              <a:solidFill>
                <a:srgbClr val="FFFFFF"/>
              </a:solidFill>
            </a:endParaRPr>
          </a:p>
          <a:p>
            <a:pPr algn="ctr"/>
            <a:endParaRPr lang="en-US" altLang="ja-JP" dirty="0">
              <a:solidFill>
                <a:srgbClr val="FFFFFF"/>
              </a:solidFill>
            </a:endParaRPr>
          </a:p>
          <a:p>
            <a:pPr algn="ctr"/>
            <a:r>
              <a:rPr lang="ja-JP" altLang="en-US" dirty="0">
                <a:solidFill>
                  <a:srgbClr val="FFFFFF"/>
                </a:solidFill>
              </a:rPr>
              <a:t>スマートマシンへの流れからは逃れられない</a:t>
            </a:r>
            <a:endParaRPr lang="en-US" altLang="ja-JP" dirty="0">
              <a:solidFill>
                <a:srgbClr val="FFFFFF"/>
              </a:solidFill>
            </a:endParaRPr>
          </a:p>
        </p:txBody>
      </p:sp>
    </p:spTree>
    <p:extLst>
      <p:ext uri="{BB962C8B-B14F-4D97-AF65-F5344CB8AC3E}">
        <p14:creationId xmlns:p14="http://schemas.microsoft.com/office/powerpoint/2010/main" val="202803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smtClean="0">
                <a:solidFill>
                  <a:schemeClr val="bg1"/>
                </a:solidFill>
                <a:latin typeface="Arial Black" panose="020B0A04020102020204" pitchFamily="34" charset="0"/>
                <a:ea typeface="HGP創英角ｺﾞｼｯｸUB" pitchFamily="50" charset="-128"/>
                <a:cs typeface="Arial" pitchFamily="34" charset="0"/>
              </a:rPr>
              <a:t>スマートマシンとロボット</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47867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62367" y="2353236"/>
            <a:ext cx="6219266" cy="2628900"/>
          </a:xfrm>
          <a:prstGeom prst="rect">
            <a:avLst/>
          </a:prstGeom>
          <a:noFill/>
        </p:spPr>
        <p:txBody>
          <a:bodyPr wrap="none" rtlCol="0">
            <a:noAutofit/>
          </a:bodyPr>
          <a:lstStyle/>
          <a:p>
            <a:pPr marL="457200" indent="-457200">
              <a:buFont typeface="Wingdings" charset="2"/>
              <a:buChar char="l"/>
            </a:pPr>
            <a:r>
              <a:rPr lang="ja-JP" altLang="en-US" sz="2800" dirty="0" smtClean="0">
                <a:solidFill>
                  <a:srgbClr val="0070C0"/>
                </a:solidFill>
                <a:latin typeface="Meiryo" charset="-128"/>
                <a:ea typeface="Meiryo" charset="-128"/>
                <a:cs typeface="Meiryo" charset="-128"/>
              </a:rPr>
              <a:t>知っておきたい基礎知識</a:t>
            </a:r>
            <a:endParaRPr lang="en-US" altLang="ja-JP" sz="2800" dirty="0" smtClean="0">
              <a:solidFill>
                <a:srgbClr val="0070C0"/>
              </a:solidFill>
              <a:latin typeface="Meiryo" charset="-128"/>
              <a:ea typeface="Meiryo" charset="-128"/>
              <a:cs typeface="Meiryo" charset="-128"/>
            </a:endParaRPr>
          </a:p>
          <a:p>
            <a:pPr marL="457200" indent="-457200">
              <a:buFont typeface="Wingdings" charset="2"/>
              <a:buChar char="l"/>
            </a:pPr>
            <a:r>
              <a:rPr kumimoji="1" lang="ja-JP" altLang="en-US" sz="2800" dirty="0" smtClean="0">
                <a:solidFill>
                  <a:srgbClr val="0070C0"/>
                </a:solidFill>
                <a:latin typeface="Meiryo" charset="-128"/>
                <a:ea typeface="Meiryo" charset="-128"/>
                <a:cs typeface="Meiryo" charset="-128"/>
              </a:rPr>
              <a:t>現実と将来</a:t>
            </a:r>
            <a:endParaRPr kumimoji="1" lang="en-US" altLang="ja-JP" sz="2800" dirty="0" smtClean="0">
              <a:solidFill>
                <a:srgbClr val="0070C0"/>
              </a:solidFill>
              <a:latin typeface="Meiryo" charset="-128"/>
              <a:ea typeface="Meiryo" charset="-128"/>
              <a:cs typeface="Meiryo" charset="-128"/>
            </a:endParaRPr>
          </a:p>
          <a:p>
            <a:pPr marL="457200" indent="-457200">
              <a:buFont typeface="Wingdings" charset="2"/>
              <a:buChar char="l"/>
            </a:pPr>
            <a:r>
              <a:rPr lang="ja-JP" altLang="en-US" sz="2800" dirty="0" smtClean="0">
                <a:solidFill>
                  <a:srgbClr val="0070C0"/>
                </a:solidFill>
                <a:latin typeface="Meiryo" charset="-128"/>
                <a:ea typeface="Meiryo" charset="-128"/>
                <a:cs typeface="Meiryo" charset="-128"/>
              </a:rPr>
              <a:t>スマートマシンとロボット</a:t>
            </a:r>
            <a:endParaRPr lang="en-US" altLang="ja-JP" sz="2800" dirty="0" smtClean="0">
              <a:solidFill>
                <a:srgbClr val="0070C0"/>
              </a:solidFill>
              <a:latin typeface="Meiryo" charset="-128"/>
              <a:ea typeface="Meiryo" charset="-128"/>
              <a:cs typeface="Meiryo" charset="-128"/>
            </a:endParaRPr>
          </a:p>
          <a:p>
            <a:pPr marL="457200" indent="-457200">
              <a:buFont typeface="Wingdings" charset="2"/>
              <a:buChar char="l"/>
            </a:pPr>
            <a:r>
              <a:rPr kumimoji="1" lang="ja-JP" altLang="en-US" sz="2800" dirty="0" smtClean="0">
                <a:solidFill>
                  <a:srgbClr val="0070C0"/>
                </a:solidFill>
                <a:latin typeface="Meiryo" charset="-128"/>
                <a:ea typeface="Meiryo" charset="-128"/>
                <a:cs typeface="Meiryo" charset="-128"/>
              </a:rPr>
              <a:t>人工知能</a:t>
            </a:r>
            <a:endParaRPr kumimoji="1" lang="en-US" altLang="ja-JP" sz="2800" dirty="0" smtClean="0">
              <a:solidFill>
                <a:srgbClr val="0070C0"/>
              </a:solidFill>
              <a:latin typeface="Meiryo" charset="-128"/>
              <a:ea typeface="Meiryo" charset="-128"/>
              <a:cs typeface="Meiryo" charset="-128"/>
            </a:endParaRPr>
          </a:p>
          <a:p>
            <a:pPr marL="457200" indent="-457200">
              <a:buFont typeface="Wingdings" charset="2"/>
              <a:buChar char="l"/>
            </a:pPr>
            <a:r>
              <a:rPr lang="ja-JP" altLang="en-US" sz="2800" dirty="0" smtClean="0">
                <a:solidFill>
                  <a:srgbClr val="0070C0"/>
                </a:solidFill>
                <a:latin typeface="Meiryo" charset="-128"/>
                <a:ea typeface="Meiryo" charset="-128"/>
                <a:cs typeface="Meiryo" charset="-128"/>
              </a:rPr>
              <a:t>雇用と人間の役割</a:t>
            </a:r>
            <a:endParaRPr kumimoji="1" lang="ja-JP" altLang="en-US" sz="28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452604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a:t>
            </a:r>
            <a:endParaRPr kumimoji="1" lang="ja-JP" altLang="en-US" dirty="0"/>
          </a:p>
        </p:txBody>
      </p:sp>
      <p:grpSp>
        <p:nvGrpSpPr>
          <p:cNvPr id="6" name="グループ化 5"/>
          <p:cNvGrpSpPr/>
          <p:nvPr/>
        </p:nvGrpSpPr>
        <p:grpSpPr>
          <a:xfrm>
            <a:off x="179512" y="2415084"/>
            <a:ext cx="2871345" cy="4094826"/>
            <a:chOff x="179512" y="2415084"/>
            <a:chExt cx="2871345" cy="4094826"/>
          </a:xfrm>
        </p:grpSpPr>
        <p:sp>
          <p:nvSpPr>
            <p:cNvPr id="8" name="角丸四角形 7"/>
            <p:cNvSpPr/>
            <p:nvPr/>
          </p:nvSpPr>
          <p:spPr>
            <a:xfrm>
              <a:off x="179512" y="2415084"/>
              <a:ext cx="2871345" cy="4094826"/>
            </a:xfrm>
            <a:prstGeom prst="roundRect">
              <a:avLst>
                <a:gd name="adj" fmla="val 52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44261" y="2515137"/>
              <a:ext cx="1911101" cy="369332"/>
            </a:xfrm>
            <a:prstGeom prst="rect">
              <a:avLst/>
            </a:prstGeom>
            <a:noFill/>
          </p:spPr>
          <p:txBody>
            <a:bodyPr wrap="none" rtlCol="0">
              <a:spAutoFit/>
            </a:bodyPr>
            <a:lstStyle/>
            <a:p>
              <a:pPr algn="ctr"/>
              <a:r>
                <a:rPr kumimoji="1" lang="en-US" altLang="ja-JP" dirty="0"/>
                <a:t>Movers (</a:t>
              </a:r>
              <a:r>
                <a:rPr kumimoji="1" lang="ja-JP" altLang="en-US" dirty="0"/>
                <a:t>動く者</a:t>
              </a:r>
              <a:r>
                <a:rPr kumimoji="1" lang="en-US" altLang="ja-JP" dirty="0"/>
                <a:t>)</a:t>
              </a:r>
              <a:endParaRPr kumimoji="1" lang="ja-JP" altLang="en-US" dirty="0"/>
            </a:p>
          </p:txBody>
        </p:sp>
        <p:pic>
          <p:nvPicPr>
            <p:cNvPr id="1026" name="Picture 2" descr="http://image.itmedia.co.jp/news/articles/1312/02/yu_ai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39" y="4888690"/>
              <a:ext cx="2292102" cy="118101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tctechcrunch2011.files.wordpress.com/2014/05/screen-shot-2014-05-14-at-1-02-48-pm.png?w=1006&amp;h=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38" y="3014961"/>
              <a:ext cx="2320394" cy="131243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正方形/長方形 17"/>
            <p:cNvSpPr/>
            <p:nvPr/>
          </p:nvSpPr>
          <p:spPr>
            <a:xfrm>
              <a:off x="548083" y="4526428"/>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ＭＳ Ｐゴシック"/>
                  <a:ea typeface="ＭＳ Ｐゴシック"/>
                  <a:cs typeface="ＭＳ Ｐゴシック"/>
                </a:rPr>
                <a:t>自律運転車</a:t>
              </a:r>
            </a:p>
          </p:txBody>
        </p:sp>
        <p:sp>
          <p:nvSpPr>
            <p:cNvPr id="20" name="正方形/長方形 19"/>
            <p:cNvSpPr/>
            <p:nvPr/>
          </p:nvSpPr>
          <p:spPr>
            <a:xfrm>
              <a:off x="533938" y="6137913"/>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ＭＳ Ｐゴシック"/>
                  <a:ea typeface="ＭＳ Ｐゴシック"/>
                  <a:cs typeface="ＭＳ Ｐゴシック"/>
                </a:rPr>
                <a:t>無人輸送ヘリ</a:t>
              </a:r>
            </a:p>
          </p:txBody>
        </p:sp>
      </p:grpSp>
      <p:grpSp>
        <p:nvGrpSpPr>
          <p:cNvPr id="7" name="グループ化 6"/>
          <p:cNvGrpSpPr/>
          <p:nvPr/>
        </p:nvGrpSpPr>
        <p:grpSpPr>
          <a:xfrm>
            <a:off x="3130545" y="2415084"/>
            <a:ext cx="2871345" cy="4094826"/>
            <a:chOff x="3130545" y="2415084"/>
            <a:chExt cx="2871345" cy="4094826"/>
          </a:xfrm>
        </p:grpSpPr>
        <p:sp>
          <p:nvSpPr>
            <p:cNvPr id="4" name="角丸四角形 3"/>
            <p:cNvSpPr/>
            <p:nvPr/>
          </p:nvSpPr>
          <p:spPr>
            <a:xfrm>
              <a:off x="3130545" y="2415084"/>
              <a:ext cx="2871345" cy="4094826"/>
            </a:xfrm>
            <a:prstGeom prst="roundRect">
              <a:avLst>
                <a:gd name="adj" fmla="val 56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91785" y="2516685"/>
              <a:ext cx="1548822" cy="369332"/>
            </a:xfrm>
            <a:prstGeom prst="rect">
              <a:avLst/>
            </a:prstGeom>
            <a:noFill/>
          </p:spPr>
          <p:txBody>
            <a:bodyPr wrap="none" rtlCol="0">
              <a:spAutoFit/>
            </a:bodyPr>
            <a:lstStyle/>
            <a:p>
              <a:pPr algn="ctr"/>
              <a:r>
                <a:rPr kumimoji="1" lang="en-US" altLang="ja-JP" dirty="0"/>
                <a:t>Sages (</a:t>
              </a:r>
              <a:r>
                <a:rPr kumimoji="1" lang="ja-JP" altLang="en-US" dirty="0"/>
                <a:t>賢者</a:t>
              </a:r>
              <a:r>
                <a:rPr kumimoji="1" lang="en-US" altLang="ja-JP" dirty="0"/>
                <a:t>)</a:t>
              </a:r>
              <a:endParaRPr kumimoji="1" lang="ja-JP" altLang="en-US" dirty="0"/>
            </a:p>
          </p:txBody>
        </p:sp>
        <p:pic>
          <p:nvPicPr>
            <p:cNvPr id="103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199" y="4888690"/>
              <a:ext cx="2277994" cy="1249223"/>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goelastic.com/wp-content/uploads/2013/09/siri-new-ip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382" y="2997188"/>
              <a:ext cx="2277957" cy="151863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正方形/長方形 16"/>
            <p:cNvSpPr/>
            <p:nvPr/>
          </p:nvSpPr>
          <p:spPr>
            <a:xfrm>
              <a:off x="3441382" y="4526429"/>
              <a:ext cx="2277957"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ＭＳ Ｐゴシック"/>
                  <a:ea typeface="ＭＳ Ｐゴシック"/>
                  <a:cs typeface="ＭＳ Ｐゴシック"/>
                </a:rPr>
                <a:t>音声アシスタント</a:t>
              </a:r>
            </a:p>
          </p:txBody>
        </p:sp>
        <p:sp>
          <p:nvSpPr>
            <p:cNvPr id="22" name="正方形/長方形 21"/>
            <p:cNvSpPr/>
            <p:nvPr/>
          </p:nvSpPr>
          <p:spPr>
            <a:xfrm>
              <a:off x="3427199" y="6137914"/>
              <a:ext cx="2277994" cy="199526"/>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ＭＳ Ｐゴシック"/>
                  <a:ea typeface="ＭＳ Ｐゴシック"/>
                  <a:cs typeface="ＭＳ Ｐゴシック"/>
                </a:rPr>
                <a:t>質疑応答システム</a:t>
              </a:r>
            </a:p>
          </p:txBody>
        </p:sp>
      </p:grpSp>
      <p:sp>
        <p:nvSpPr>
          <p:cNvPr id="24" name="正方形/長方形 23"/>
          <p:cNvSpPr/>
          <p:nvPr/>
        </p:nvSpPr>
        <p:spPr>
          <a:xfrm>
            <a:off x="179512" y="1122610"/>
            <a:ext cx="8773971" cy="111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latin typeface="+mj-ea"/>
                <a:ea typeface="+mj-ea"/>
              </a:rPr>
              <a:t>自律的に行動し、知能と自己学習機能を備え、</a:t>
            </a:r>
            <a:endParaRPr lang="en-US" altLang="ja-JP" sz="2000" dirty="0">
              <a:solidFill>
                <a:srgbClr val="FFFFFF"/>
              </a:solidFill>
              <a:latin typeface="+mj-ea"/>
              <a:ea typeface="+mj-ea"/>
            </a:endParaRPr>
          </a:p>
          <a:p>
            <a:pPr algn="ctr"/>
            <a:r>
              <a:rPr lang="ja-JP" altLang="ja-JP" sz="2000" dirty="0">
                <a:solidFill>
                  <a:srgbClr val="FFFFFF"/>
                </a:solidFill>
                <a:latin typeface="+mj-ea"/>
                <a:ea typeface="+mj-ea"/>
              </a:rPr>
              <a:t>状況に応じて自らが判断して適応し、</a:t>
            </a:r>
            <a:endParaRPr lang="en-US" altLang="ja-JP" sz="2000" dirty="0">
              <a:solidFill>
                <a:srgbClr val="FFFFFF"/>
              </a:solidFill>
              <a:latin typeface="+mj-ea"/>
              <a:ea typeface="+mj-ea"/>
            </a:endParaRPr>
          </a:p>
          <a:p>
            <a:pPr algn="ctr"/>
            <a:r>
              <a:rPr lang="ja-JP" altLang="ja-JP" sz="2000" dirty="0">
                <a:solidFill>
                  <a:srgbClr val="FFFFFF"/>
                </a:solidFill>
                <a:latin typeface="+mj-ea"/>
                <a:ea typeface="+mj-ea"/>
              </a:rPr>
              <a:t>これまで人間にしかできないと思われていた作業を実行する電子機械</a:t>
            </a:r>
            <a:endParaRPr lang="ja-JP" altLang="en-US" sz="2000" dirty="0">
              <a:solidFill>
                <a:srgbClr val="FFFFFF"/>
              </a:solidFill>
              <a:latin typeface="+mj-ea"/>
              <a:ea typeface="+mj-ea"/>
            </a:endParaRPr>
          </a:p>
        </p:txBody>
      </p:sp>
      <p:grpSp>
        <p:nvGrpSpPr>
          <p:cNvPr id="10" name="グループ化 9"/>
          <p:cNvGrpSpPr/>
          <p:nvPr/>
        </p:nvGrpSpPr>
        <p:grpSpPr>
          <a:xfrm>
            <a:off x="6082138" y="2415084"/>
            <a:ext cx="2871345" cy="4094826"/>
            <a:chOff x="6082138" y="2415084"/>
            <a:chExt cx="2871345" cy="4094826"/>
          </a:xfrm>
        </p:grpSpPr>
        <p:sp>
          <p:nvSpPr>
            <p:cNvPr id="5" name="角丸四角形 4"/>
            <p:cNvSpPr/>
            <p:nvPr/>
          </p:nvSpPr>
          <p:spPr>
            <a:xfrm>
              <a:off x="6082138" y="2415084"/>
              <a:ext cx="2871345" cy="4094826"/>
            </a:xfrm>
            <a:prstGeom prst="roundRect">
              <a:avLst>
                <a:gd name="adj" fmla="val 56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415585" y="2516685"/>
              <a:ext cx="2204450" cy="369332"/>
            </a:xfrm>
            <a:prstGeom prst="rect">
              <a:avLst/>
            </a:prstGeom>
            <a:noFill/>
          </p:spPr>
          <p:txBody>
            <a:bodyPr wrap="none" rtlCol="0">
              <a:spAutoFit/>
            </a:bodyPr>
            <a:lstStyle/>
            <a:p>
              <a:pPr algn="ctr"/>
              <a:r>
                <a:rPr kumimoji="1" lang="en-US" altLang="ja-JP" dirty="0"/>
                <a:t>Doers (</a:t>
              </a:r>
              <a:r>
                <a:rPr kumimoji="1" lang="ja-JP" altLang="en-US" dirty="0"/>
                <a:t>行動する者</a:t>
              </a:r>
              <a:r>
                <a:rPr kumimoji="1" lang="en-US" altLang="ja-JP" dirty="0"/>
                <a:t>)</a:t>
              </a:r>
              <a:endParaRPr kumimoji="1" lang="ja-JP" altLang="en-US" dirty="0"/>
            </a:p>
          </p:txBody>
        </p:sp>
        <p:pic>
          <p:nvPicPr>
            <p:cNvPr id="1030" name="Picture 6" descr="http://shaman.blog.ocn.ne.jp/mahvairocana/images/2009/08/30/102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8830" y="2997188"/>
              <a:ext cx="2306248" cy="1729686"/>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s://www.cc-link.org/clpa-sch/data/178/ph_22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567" y="4895705"/>
              <a:ext cx="1222511" cy="129042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正方形/長方形 18"/>
            <p:cNvSpPr/>
            <p:nvPr/>
          </p:nvSpPr>
          <p:spPr>
            <a:xfrm>
              <a:off x="6378830" y="6137912"/>
              <a:ext cx="2306248"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ＭＳ Ｐゴシック"/>
                  <a:ea typeface="ＭＳ Ｐゴシック"/>
                  <a:cs typeface="ＭＳ Ｐゴシック"/>
                </a:rPr>
                <a:t>工場作業ロボット</a:t>
              </a:r>
            </a:p>
          </p:txBody>
        </p:sp>
        <p:sp>
          <p:nvSpPr>
            <p:cNvPr id="25" name="正方形/長方形 24"/>
            <p:cNvSpPr/>
            <p:nvPr/>
          </p:nvSpPr>
          <p:spPr>
            <a:xfrm>
              <a:off x="6378830" y="4534592"/>
              <a:ext cx="2306248" cy="183202"/>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rgbClr val="FFFFFF"/>
                  </a:solidFill>
                  <a:latin typeface="ＭＳ Ｐゴシック"/>
                  <a:ea typeface="ＭＳ Ｐゴシック"/>
                  <a:cs typeface="ＭＳ Ｐゴシック"/>
                </a:rPr>
                <a:t>人型介護ロボット</a:t>
              </a:r>
              <a:endParaRPr kumimoji="1" lang="ja-JP" altLang="en-US" sz="1100" dirty="0">
                <a:solidFill>
                  <a:srgbClr val="FFFFFF"/>
                </a:solidFill>
                <a:latin typeface="ＭＳ Ｐゴシック"/>
                <a:ea typeface="ＭＳ Ｐゴシック"/>
                <a:cs typeface="ＭＳ Ｐゴシック"/>
              </a:endParaRPr>
            </a:p>
          </p:txBody>
        </p:sp>
        <p:pic>
          <p:nvPicPr>
            <p:cNvPr id="26" name="図 25" descr="ay_robo08_MOTOMAN-SDA1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9176" y="4903276"/>
              <a:ext cx="1003143" cy="1234637"/>
            </a:xfrm>
            <a:prstGeom prst="rect">
              <a:avLst/>
            </a:prstGeom>
          </p:spPr>
        </p:pic>
      </p:grpSp>
    </p:spTree>
    <p:extLst>
      <p:ext uri="{BB962C8B-B14F-4D97-AF65-F5344CB8AC3E}">
        <p14:creationId xmlns:p14="http://schemas.microsoft.com/office/powerpoint/2010/main" val="13837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スマートマシンの本質　～自動化から自律化へ～</a:t>
            </a:r>
          </a:p>
        </p:txBody>
      </p:sp>
      <p:sp>
        <p:nvSpPr>
          <p:cNvPr id="6" name="正方形/長方形 5"/>
          <p:cNvSpPr/>
          <p:nvPr/>
        </p:nvSpPr>
        <p:spPr>
          <a:xfrm>
            <a:off x="254859" y="1406524"/>
            <a:ext cx="4192853" cy="7174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rPr>
              <a:t>自動化</a:t>
            </a:r>
          </a:p>
        </p:txBody>
      </p:sp>
      <p:sp>
        <p:nvSpPr>
          <p:cNvPr id="8" name="正方形/長方形 7"/>
          <p:cNvSpPr/>
          <p:nvPr/>
        </p:nvSpPr>
        <p:spPr>
          <a:xfrm>
            <a:off x="254859" y="2276358"/>
            <a:ext cx="4192853" cy="151660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000" dirty="0">
                <a:solidFill>
                  <a:srgbClr val="FFFFFF"/>
                </a:solidFill>
              </a:rPr>
              <a:t>人間が作業手順を構築し、制御プログラムを作成する</a:t>
            </a:r>
          </a:p>
        </p:txBody>
      </p:sp>
      <p:sp>
        <p:nvSpPr>
          <p:cNvPr id="10" name="正方形/長方形 9"/>
          <p:cNvSpPr/>
          <p:nvPr/>
        </p:nvSpPr>
        <p:spPr>
          <a:xfrm>
            <a:off x="254859" y="3945359"/>
            <a:ext cx="4192853" cy="2351103"/>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400" dirty="0">
                <a:solidFill>
                  <a:schemeClr val="bg1"/>
                </a:solidFill>
              </a:rPr>
              <a:t>決められたやり方を</a:t>
            </a:r>
            <a:endParaRPr lang="en-US" altLang="ja-JP" sz="2400" dirty="0">
              <a:solidFill>
                <a:schemeClr val="bg1"/>
              </a:solidFill>
            </a:endParaRPr>
          </a:p>
          <a:p>
            <a:r>
              <a:rPr lang="ja-JP" altLang="en-US" sz="2400" dirty="0">
                <a:solidFill>
                  <a:schemeClr val="bg1"/>
                </a:solidFill>
              </a:rPr>
              <a:t>その通り確実にこなす</a:t>
            </a:r>
          </a:p>
        </p:txBody>
      </p:sp>
      <p:grpSp>
        <p:nvGrpSpPr>
          <p:cNvPr id="4" name="グループ化 3"/>
          <p:cNvGrpSpPr/>
          <p:nvPr/>
        </p:nvGrpSpPr>
        <p:grpSpPr>
          <a:xfrm>
            <a:off x="4600112" y="1406524"/>
            <a:ext cx="4204692" cy="4889938"/>
            <a:chOff x="4600112" y="1146877"/>
            <a:chExt cx="4204692" cy="4889938"/>
          </a:xfrm>
        </p:grpSpPr>
        <p:sp>
          <p:nvSpPr>
            <p:cNvPr id="7" name="正方形/長方形 6"/>
            <p:cNvSpPr/>
            <p:nvPr/>
          </p:nvSpPr>
          <p:spPr>
            <a:xfrm>
              <a:off x="4600112" y="1146877"/>
              <a:ext cx="4192853" cy="71743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rPr>
                <a:t>自律化</a:t>
              </a:r>
            </a:p>
          </p:txBody>
        </p:sp>
        <p:sp>
          <p:nvSpPr>
            <p:cNvPr id="9" name="正方形/長方形 8"/>
            <p:cNvSpPr/>
            <p:nvPr/>
          </p:nvSpPr>
          <p:spPr>
            <a:xfrm>
              <a:off x="4600113" y="2016711"/>
              <a:ext cx="2017503" cy="151660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000" dirty="0">
                  <a:solidFill>
                    <a:srgbClr val="FFFFFF"/>
                  </a:solidFill>
                </a:rPr>
                <a:t>人間が学習手順を指示し、それに従って学習を行う</a:t>
              </a:r>
            </a:p>
          </p:txBody>
        </p:sp>
        <p:sp>
          <p:nvSpPr>
            <p:cNvPr id="11" name="正方形/長方形 10"/>
            <p:cNvSpPr/>
            <p:nvPr/>
          </p:nvSpPr>
          <p:spPr>
            <a:xfrm>
              <a:off x="4600112" y="3685712"/>
              <a:ext cx="4192853" cy="235110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400" dirty="0">
                  <a:solidFill>
                    <a:schemeClr val="bg1"/>
                  </a:solidFill>
                </a:rPr>
                <a:t>大量のデータを元に、自分で学習し、仮説を立て、検証し、状況を自ら把握して、独自にルールを生成し、最適な選択や判断を行う</a:t>
              </a:r>
            </a:p>
          </p:txBody>
        </p:sp>
        <p:sp>
          <p:nvSpPr>
            <p:cNvPr id="12" name="正方形/長方形 11"/>
            <p:cNvSpPr/>
            <p:nvPr/>
          </p:nvSpPr>
          <p:spPr>
            <a:xfrm>
              <a:off x="6777871" y="2016710"/>
              <a:ext cx="2026933" cy="151660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000" dirty="0">
                  <a:solidFill>
                    <a:srgbClr val="FFFFFF"/>
                  </a:solidFill>
                </a:rPr>
                <a:t>何も無いところから、自ら学習手順を作り上げる</a:t>
              </a:r>
            </a:p>
          </p:txBody>
        </p:sp>
      </p:grpSp>
    </p:spTree>
    <p:extLst>
      <p:ext uri="{BB962C8B-B14F-4D97-AF65-F5344CB8AC3E}">
        <p14:creationId xmlns:p14="http://schemas.microsoft.com/office/powerpoint/2010/main" val="18893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Google</a:t>
            </a:r>
            <a:r>
              <a:rPr kumimoji="1" lang="ja-JP" altLang="en-US" dirty="0"/>
              <a:t>の自動運転車</a:t>
            </a:r>
          </a:p>
        </p:txBody>
      </p:sp>
      <p:pic>
        <p:nvPicPr>
          <p:cNvPr id="6" name="図 5"/>
          <p:cNvPicPr>
            <a:picLocks noChangeAspect="1"/>
          </p:cNvPicPr>
          <p:nvPr/>
        </p:nvPicPr>
        <p:blipFill>
          <a:blip r:embed="rId3"/>
          <a:stretch>
            <a:fillRect/>
          </a:stretch>
        </p:blipFill>
        <p:spPr>
          <a:xfrm>
            <a:off x="1615736" y="1127465"/>
            <a:ext cx="5760588" cy="4537548"/>
          </a:xfrm>
          <a:prstGeom prst="rect">
            <a:avLst/>
          </a:prstGeom>
        </p:spPr>
      </p:pic>
      <p:sp>
        <p:nvSpPr>
          <p:cNvPr id="7" name="正方形/長方形 6"/>
          <p:cNvSpPr/>
          <p:nvPr/>
        </p:nvSpPr>
        <p:spPr>
          <a:xfrm>
            <a:off x="1615736" y="6007004"/>
            <a:ext cx="5760588" cy="41472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rPr>
              <a:t>2015</a:t>
            </a:r>
            <a:r>
              <a:rPr lang="ja-JP" altLang="en-US" dirty="0">
                <a:solidFill>
                  <a:srgbClr val="FFFFFF"/>
                </a:solidFill>
              </a:rPr>
              <a:t>年</a:t>
            </a:r>
            <a:r>
              <a:rPr lang="en-US" altLang="ja-JP" dirty="0">
                <a:solidFill>
                  <a:srgbClr val="FFFFFF"/>
                </a:solidFill>
              </a:rPr>
              <a:t>6</a:t>
            </a:r>
            <a:r>
              <a:rPr lang="ja-JP" altLang="en-US" dirty="0">
                <a:solidFill>
                  <a:srgbClr val="FFFFFF"/>
                </a:solidFill>
              </a:rPr>
              <a:t>月から公道走行実験</a:t>
            </a:r>
          </a:p>
        </p:txBody>
      </p:sp>
    </p:spTree>
    <p:extLst>
      <p:ext uri="{BB962C8B-B14F-4D97-AF65-F5344CB8AC3E}">
        <p14:creationId xmlns:p14="http://schemas.microsoft.com/office/powerpoint/2010/main" val="493913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Google</a:t>
            </a:r>
            <a:r>
              <a:rPr lang="ja-JP" altLang="en-US" dirty="0"/>
              <a:t>は</a:t>
            </a:r>
            <a:r>
              <a:rPr kumimoji="1" lang="en-US" altLang="ja-JP" dirty="0"/>
              <a:t>2013</a:t>
            </a:r>
            <a:r>
              <a:rPr kumimoji="1" lang="ja-JP" altLang="en-US" dirty="0"/>
              <a:t>年だけでロボット企業</a:t>
            </a:r>
            <a:r>
              <a:rPr kumimoji="1" lang="en-US" altLang="ja-JP" dirty="0"/>
              <a:t>8</a:t>
            </a:r>
            <a:r>
              <a:rPr kumimoji="1" lang="ja-JP" altLang="en-US" dirty="0"/>
              <a:t>社を買収</a:t>
            </a:r>
            <a:r>
              <a:rPr kumimoji="1" lang="en-US" altLang="ja-JP" dirty="0"/>
              <a:t/>
            </a:r>
            <a:br>
              <a:rPr kumimoji="1" lang="en-US" altLang="ja-JP" dirty="0"/>
            </a:br>
            <a:r>
              <a:rPr kumimoji="1" lang="en-US" altLang="ja-JP" sz="2000" dirty="0"/>
              <a:t>(2015</a:t>
            </a:r>
            <a:r>
              <a:rPr kumimoji="1" lang="ja-JP" altLang="en-US" sz="2000" dirty="0"/>
              <a:t>年時点で</a:t>
            </a:r>
            <a:r>
              <a:rPr kumimoji="1" lang="en-US" altLang="ja-JP" sz="2000" dirty="0"/>
              <a:t>10</a:t>
            </a:r>
            <a:r>
              <a:rPr kumimoji="1" lang="ja-JP" altLang="en-US" sz="2000" dirty="0"/>
              <a:t>社を傘下に</a:t>
            </a:r>
            <a:r>
              <a:rPr kumimoji="1" lang="en-US" altLang="ja-JP" sz="2000" dirty="0"/>
              <a:t>)</a:t>
            </a:r>
            <a:endParaRPr kumimoji="1" lang="ja-JP" altLang="en-US" sz="20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32" y="1198913"/>
            <a:ext cx="4104456" cy="50102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descr="http://i.gzn.jp/img/2013/12/16/google-acquire-boston-dynamics/02-04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704" y="3784824"/>
            <a:ext cx="4309887" cy="2424312"/>
          </a:xfrm>
          <a:prstGeom prst="rect">
            <a:avLst/>
          </a:prstGeom>
          <a:noFill/>
          <a:extLst>
            <a:ext uri="{909E8E84-426E-40dd-AFC4-6F175D3DCCD1}">
              <a14:hiddenFill xmlns:a14="http://schemas.microsoft.com/office/drawing/2010/main" xmlns="">
                <a:solidFill>
                  <a:srgbClr val="FFFFFF"/>
                </a:solidFill>
              </a14:hiddenFill>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704" y="1198913"/>
            <a:ext cx="3315259" cy="2505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4989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p:cTn id="13" dur="500" fill="hold"/>
                                        <p:tgtEl>
                                          <p:spTgt spid="7173"/>
                                        </p:tgtEl>
                                        <p:attrNameLst>
                                          <p:attrName>ppt_w</p:attrName>
                                        </p:attrNameLst>
                                      </p:cBhvr>
                                      <p:tavLst>
                                        <p:tav tm="0">
                                          <p:val>
                                            <p:fltVal val="0"/>
                                          </p:val>
                                        </p:tav>
                                        <p:tav tm="100000">
                                          <p:val>
                                            <p:strVal val="#ppt_w"/>
                                          </p:val>
                                        </p:tav>
                                      </p:tavLst>
                                    </p:anim>
                                    <p:anim calcmode="lin" valueType="num">
                                      <p:cBhvr>
                                        <p:cTn id="14" dur="500" fill="hold"/>
                                        <p:tgtEl>
                                          <p:spTgt spid="7173"/>
                                        </p:tgtEl>
                                        <p:attrNameLst>
                                          <p:attrName>ppt_h</p:attrName>
                                        </p:attrNameLst>
                                      </p:cBhvr>
                                      <p:tavLst>
                                        <p:tav tm="0">
                                          <p:val>
                                            <p:fltVal val="0"/>
                                          </p:val>
                                        </p:tav>
                                        <p:tav tm="100000">
                                          <p:val>
                                            <p:strVal val="#ppt_h"/>
                                          </p:val>
                                        </p:tav>
                                      </p:tavLst>
                                    </p:anim>
                                    <p:animEffect transition="in" filter="fade">
                                      <p:cBhvr>
                                        <p:cTn id="15" dur="500"/>
                                        <p:tgtEl>
                                          <p:spTgt spid="717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500" fill="hold"/>
                                        <p:tgtEl>
                                          <p:spTgt spid="7172"/>
                                        </p:tgtEl>
                                        <p:attrNameLst>
                                          <p:attrName>ppt_w</p:attrName>
                                        </p:attrNameLst>
                                      </p:cBhvr>
                                      <p:tavLst>
                                        <p:tav tm="0">
                                          <p:val>
                                            <p:fltVal val="0"/>
                                          </p:val>
                                        </p:tav>
                                        <p:tav tm="100000">
                                          <p:val>
                                            <p:strVal val="#ppt_w"/>
                                          </p:val>
                                        </p:tav>
                                      </p:tavLst>
                                    </p:anim>
                                    <p:anim calcmode="lin" valueType="num">
                                      <p:cBhvr>
                                        <p:cTn id="20" dur="500" fill="hold"/>
                                        <p:tgtEl>
                                          <p:spTgt spid="7172"/>
                                        </p:tgtEl>
                                        <p:attrNameLst>
                                          <p:attrName>ppt_h</p:attrName>
                                        </p:attrNameLst>
                                      </p:cBhvr>
                                      <p:tavLst>
                                        <p:tav tm="0">
                                          <p:val>
                                            <p:fltVal val="0"/>
                                          </p:val>
                                        </p:tav>
                                        <p:tav tm="100000">
                                          <p:val>
                                            <p:strVal val="#ppt_h"/>
                                          </p:val>
                                        </p:tav>
                                      </p:tavLst>
                                    </p:anim>
                                    <p:animEffect transition="in" filter="fade">
                                      <p:cBhvr>
                                        <p:cTn id="2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08563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142755" y="797844"/>
            <a:ext cx="8860818" cy="25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6" name="正方形/長方形 35"/>
          <p:cNvSpPr/>
          <p:nvPr/>
        </p:nvSpPr>
        <p:spPr>
          <a:xfrm>
            <a:off x="142755" y="3972029"/>
            <a:ext cx="8860818" cy="25735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5" name="正方形/長方形 34"/>
          <p:cNvSpPr/>
          <p:nvPr/>
        </p:nvSpPr>
        <p:spPr>
          <a:xfrm>
            <a:off x="5591542" y="862974"/>
            <a:ext cx="977972" cy="5625616"/>
          </a:xfrm>
          <a:prstGeom prst="rect">
            <a:avLst/>
          </a:prstGeom>
          <a:solidFill>
            <a:srgbClr val="595959">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a:solidFill>
                  <a:srgbClr val="FFFFFF"/>
                </a:solidFill>
                <a:latin typeface="メイリオ"/>
                <a:ea typeface="メイリオ"/>
                <a:cs typeface="メイリオ"/>
              </a:rPr>
              <a:t>　　　　　　　　　人工知能の冬</a:t>
            </a:r>
          </a:p>
        </p:txBody>
      </p:sp>
      <p:sp>
        <p:nvSpPr>
          <p:cNvPr id="16" name="正方形/長方形 15"/>
          <p:cNvSpPr/>
          <p:nvPr/>
        </p:nvSpPr>
        <p:spPr>
          <a:xfrm>
            <a:off x="3514877" y="862974"/>
            <a:ext cx="973104" cy="5625616"/>
          </a:xfrm>
          <a:prstGeom prst="rect">
            <a:avLst/>
          </a:prstGeom>
          <a:solidFill>
            <a:schemeClr val="tx1">
              <a:lumMod val="65000"/>
              <a:lumOff val="35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a:solidFill>
                  <a:srgbClr val="FFFFFF"/>
                </a:solidFill>
                <a:latin typeface="メイリオ"/>
                <a:ea typeface="メイリオ"/>
                <a:cs typeface="メイリオ"/>
              </a:rPr>
              <a:t>　　　　　　　　　人工知能の冬</a:t>
            </a:r>
          </a:p>
        </p:txBody>
      </p:sp>
      <p:sp>
        <p:nvSpPr>
          <p:cNvPr id="4" name="右矢印 3"/>
          <p:cNvSpPr/>
          <p:nvPr/>
        </p:nvSpPr>
        <p:spPr>
          <a:xfrm>
            <a:off x="142755" y="3448412"/>
            <a:ext cx="8860818" cy="446599"/>
          </a:xfrm>
          <a:prstGeom prst="rightArrow">
            <a:avLst>
              <a:gd name="adj1" fmla="val 100000"/>
              <a:gd name="adj2" fmla="val 45361"/>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1950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1960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1970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1980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1990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2000</a:t>
            </a:r>
            <a:r>
              <a:rPr lang="ja-JP" altLang="en-US" sz="1200" b="1" dirty="0">
                <a:solidFill>
                  <a:srgbClr val="FFFFFF"/>
                </a:solidFill>
                <a:latin typeface="メイリオ"/>
                <a:ea typeface="メイリオ"/>
                <a:cs typeface="メイリオ"/>
              </a:rPr>
              <a:t>　　　　　　　</a:t>
            </a:r>
            <a:r>
              <a:rPr lang="en-US" altLang="ja-JP" sz="1200" b="1" dirty="0">
                <a:solidFill>
                  <a:srgbClr val="FFFFFF"/>
                </a:solidFill>
                <a:latin typeface="メイリオ"/>
                <a:ea typeface="メイリオ"/>
                <a:cs typeface="メイリオ"/>
              </a:rPr>
              <a:t>2010                     </a:t>
            </a:r>
            <a:endParaRPr kumimoji="1" lang="ja-JP" altLang="en-US" sz="1200" b="1" dirty="0">
              <a:solidFill>
                <a:srgbClr val="FFFFFF"/>
              </a:solidFill>
              <a:latin typeface="メイリオ"/>
              <a:ea typeface="メイリオ"/>
              <a:cs typeface="メイリオ"/>
            </a:endParaRPr>
          </a:p>
        </p:txBody>
      </p:sp>
      <p:sp>
        <p:nvSpPr>
          <p:cNvPr id="11" name="四角形吹き出し 10"/>
          <p:cNvSpPr/>
          <p:nvPr/>
        </p:nvSpPr>
        <p:spPr>
          <a:xfrm>
            <a:off x="553566" y="4423375"/>
            <a:ext cx="2898075" cy="1905056"/>
          </a:xfrm>
          <a:prstGeom prst="wedgeRectCallout">
            <a:avLst>
              <a:gd name="adj1" fmla="val -12229"/>
              <a:gd name="adj2" fmla="val -8291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メイリオ"/>
                <a:ea typeface="メイリオ"/>
                <a:cs typeface="メイリオ"/>
              </a:rPr>
              <a:t>1957</a:t>
            </a:r>
            <a:r>
              <a:rPr kumimoji="1" lang="ja-JP" altLang="en-US" b="1" dirty="0">
                <a:solidFill>
                  <a:srgbClr val="FFFFFF"/>
                </a:solidFill>
                <a:latin typeface="メイリオ"/>
                <a:ea typeface="メイリオ"/>
                <a:cs typeface="メイリオ"/>
              </a:rPr>
              <a:t>年</a:t>
            </a:r>
            <a:r>
              <a:rPr kumimoji="1" lang="en-US" altLang="ja-JP" b="1" dirty="0">
                <a:solidFill>
                  <a:srgbClr val="FFFFFF"/>
                </a:solidFill>
                <a:latin typeface="メイリオ"/>
                <a:ea typeface="メイリオ"/>
                <a:cs typeface="メイリオ"/>
              </a:rPr>
              <a:t> </a:t>
            </a:r>
            <a:r>
              <a:rPr lang="ja-JP" altLang="en-US" sz="1200" b="1" dirty="0">
                <a:solidFill>
                  <a:srgbClr val="FFFFFF"/>
                </a:solidFill>
                <a:latin typeface="メイリオ"/>
                <a:ea typeface="メイリオ"/>
                <a:cs typeface="メイリオ"/>
              </a:rPr>
              <a:t>パーセプトロン</a:t>
            </a:r>
            <a:endParaRPr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脳の神経活動を数式モデル化しコンピューターに処理させる初歩的なニューラル・ネットワーク</a:t>
            </a:r>
            <a:endParaRPr kumimoji="1" lang="en-US" altLang="ja-JP" sz="9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lang="en-US" altLang="ja-JP" sz="1200" dirty="0">
              <a:solidFill>
                <a:srgbClr val="FFFFFF"/>
              </a:solidFill>
              <a:latin typeface="メイリオ"/>
              <a:ea typeface="メイリオ"/>
              <a:cs typeface="メイリオ"/>
            </a:endParaRPr>
          </a:p>
          <a:p>
            <a:pPr algn="ctr"/>
            <a:endParaRPr kumimoji="1" lang="en-US" altLang="ja-JP" sz="1200" dirty="0">
              <a:solidFill>
                <a:srgbClr val="FFFFFF"/>
              </a:solidFill>
              <a:latin typeface="メイリオ"/>
              <a:ea typeface="メイリオ"/>
              <a:cs typeface="メイリオ"/>
            </a:endParaRPr>
          </a:p>
          <a:p>
            <a:pPr algn="ctr"/>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4" name="四角形吹き出し 13"/>
          <p:cNvSpPr/>
          <p:nvPr/>
        </p:nvSpPr>
        <p:spPr>
          <a:xfrm>
            <a:off x="553566" y="1009514"/>
            <a:ext cx="2898075" cy="1905056"/>
          </a:xfrm>
          <a:prstGeom prst="wedgeRectCallout">
            <a:avLst>
              <a:gd name="adj1" fmla="val 14689"/>
              <a:gd name="adj2" fmla="val 82606"/>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メイリオ"/>
                <a:ea typeface="メイリオ"/>
                <a:cs typeface="メイリオ"/>
              </a:rPr>
              <a:t>1960</a:t>
            </a:r>
            <a:r>
              <a:rPr kumimoji="1" lang="ja-JP" altLang="en-US" b="1" dirty="0">
                <a:solidFill>
                  <a:srgbClr val="FFFFFF"/>
                </a:solidFill>
                <a:latin typeface="メイリオ"/>
                <a:ea typeface="メイリオ"/>
                <a:cs typeface="メイリオ"/>
              </a:rPr>
              <a:t>年代</a:t>
            </a:r>
            <a:r>
              <a:rPr kumimoji="1" lang="en-US" altLang="ja-JP" b="1" dirty="0">
                <a:solidFill>
                  <a:srgbClr val="FFFFFF"/>
                </a:solidFill>
                <a:latin typeface="メイリオ"/>
                <a:ea typeface="メイリオ"/>
                <a:cs typeface="メイリオ"/>
              </a:rPr>
              <a:t> </a:t>
            </a:r>
            <a:r>
              <a:rPr kumimoji="1" lang="ja-JP" altLang="en-US" sz="1200" b="1" dirty="0">
                <a:solidFill>
                  <a:srgbClr val="FFFFFF"/>
                </a:solidFill>
                <a:latin typeface="メイリオ"/>
                <a:ea typeface="メイリオ"/>
                <a:cs typeface="メイリオ"/>
              </a:rPr>
              <a:t>記号処理方式</a:t>
            </a:r>
            <a:endParaRPr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記号処理のためのルールや数式をプログラム化し思考や推論など人間が行う情報処理を行わせる</a:t>
            </a:r>
            <a:endParaRPr kumimoji="1" lang="en-US" altLang="ja-JP" sz="9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7" name="四角形吹き出し 16"/>
          <p:cNvSpPr/>
          <p:nvPr/>
        </p:nvSpPr>
        <p:spPr>
          <a:xfrm>
            <a:off x="3789763" y="1009514"/>
            <a:ext cx="2331998" cy="1905056"/>
          </a:xfrm>
          <a:prstGeom prst="wedgeRectCallout">
            <a:avLst>
              <a:gd name="adj1" fmla="val -186"/>
              <a:gd name="adj2" fmla="val 86025"/>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rgbClr val="FFFFFF"/>
                </a:solidFill>
                <a:latin typeface="メイリオ"/>
                <a:ea typeface="メイリオ"/>
                <a:cs typeface="メイリオ"/>
              </a:rPr>
              <a:t>1980</a:t>
            </a:r>
            <a:r>
              <a:rPr kumimoji="1" lang="ja-JP" altLang="en-US" b="1" dirty="0">
                <a:solidFill>
                  <a:srgbClr val="FFFFFF"/>
                </a:solidFill>
                <a:latin typeface="メイリオ"/>
                <a:ea typeface="メイリオ"/>
                <a:cs typeface="メイリオ"/>
              </a:rPr>
              <a:t>年代</a:t>
            </a:r>
            <a:r>
              <a:rPr kumimoji="1" lang="en-US" altLang="ja-JP" sz="2000" dirty="0">
                <a:solidFill>
                  <a:srgbClr val="FFFFFF"/>
                </a:solidFill>
                <a:latin typeface="メイリオ"/>
                <a:ea typeface="メイリオ"/>
                <a:cs typeface="メイリオ"/>
              </a:rPr>
              <a:t> </a:t>
            </a:r>
          </a:p>
          <a:p>
            <a:r>
              <a:rPr kumimoji="1" lang="ja-JP" altLang="en-US" sz="900" dirty="0">
                <a:solidFill>
                  <a:srgbClr val="FFFFFF"/>
                </a:solidFill>
                <a:latin typeface="メイリオ"/>
                <a:ea typeface="メイリオ"/>
                <a:cs typeface="メイリオ"/>
              </a:rPr>
              <a:t>専門家の知識やノウハウをルール化し、コンピューターに処理を行わせる</a:t>
            </a:r>
            <a:endParaRPr kumimoji="1" lang="en-US" altLang="ja-JP" sz="9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111219"/>
            <a:ext cx="954107" cy="400110"/>
          </a:xfrm>
          <a:prstGeom prst="rect">
            <a:avLst/>
          </a:prstGeom>
        </p:spPr>
        <p:txBody>
          <a:bodyPr wrap="none">
            <a:spAutoFit/>
          </a:bodyPr>
          <a:lstStyle/>
          <a:p>
            <a:r>
              <a:rPr lang="ja-JP" altLang="en-US" sz="1000" b="1" dirty="0">
                <a:solidFill>
                  <a:srgbClr val="FFFFFF"/>
                </a:solidFill>
                <a:latin typeface="メイリオ"/>
                <a:ea typeface="メイリオ"/>
                <a:cs typeface="メイリオ"/>
              </a:rPr>
              <a:t>エキスパート</a:t>
            </a:r>
            <a:endParaRPr lang="en-US" altLang="ja-JP" sz="1000" b="1" dirty="0">
              <a:solidFill>
                <a:srgbClr val="FFFFFF"/>
              </a:solidFill>
              <a:latin typeface="メイリオ"/>
              <a:ea typeface="メイリオ"/>
              <a:cs typeface="メイリオ"/>
            </a:endParaRPr>
          </a:p>
          <a:p>
            <a:r>
              <a:rPr lang="ja-JP" altLang="en-US" sz="1000" b="1" dirty="0">
                <a:solidFill>
                  <a:srgbClr val="FFFFFF"/>
                </a:solidFill>
                <a:latin typeface="メイリオ"/>
                <a:ea typeface="メイリオ"/>
                <a:cs typeface="メイリオ"/>
              </a:rPr>
              <a:t>システム</a:t>
            </a:r>
            <a:endParaRPr lang="ja-JP" altLang="en-US" sz="1000" b="1" dirty="0"/>
          </a:p>
        </p:txBody>
      </p:sp>
      <p:sp>
        <p:nvSpPr>
          <p:cNvPr id="21" name="四角形吹き出し 20"/>
          <p:cNvSpPr/>
          <p:nvPr/>
        </p:nvSpPr>
        <p:spPr>
          <a:xfrm>
            <a:off x="6317150" y="1009514"/>
            <a:ext cx="2605013" cy="1905056"/>
          </a:xfrm>
          <a:prstGeom prst="wedgeRectCallout">
            <a:avLst>
              <a:gd name="adj1" fmla="val -25250"/>
              <a:gd name="adj2" fmla="val 83888"/>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rgbClr val="FFFFFF"/>
                </a:solidFill>
                <a:latin typeface="メイリオ"/>
                <a:ea typeface="メイリオ"/>
                <a:cs typeface="メイリオ"/>
              </a:rPr>
              <a:t>2000</a:t>
            </a:r>
            <a:r>
              <a:rPr kumimoji="1" lang="ja-JP" altLang="en-US" b="1" dirty="0">
                <a:solidFill>
                  <a:srgbClr val="FFFFFF"/>
                </a:solidFill>
                <a:latin typeface="メイリオ"/>
                <a:ea typeface="メイリオ"/>
                <a:cs typeface="メイリオ"/>
              </a:rPr>
              <a:t>年代</a:t>
            </a:r>
            <a:r>
              <a:rPr kumimoji="1" lang="en-US" altLang="ja-JP" b="1" dirty="0">
                <a:solidFill>
                  <a:srgbClr val="FFFFFF"/>
                </a:solidFill>
                <a:latin typeface="メイリオ"/>
                <a:ea typeface="メイリオ"/>
                <a:cs typeface="メイリオ"/>
              </a:rPr>
              <a:t> </a:t>
            </a:r>
            <a:r>
              <a:rPr kumimoji="1" lang="ja-JP" altLang="en-US" sz="1200" b="1" dirty="0">
                <a:solidFill>
                  <a:srgbClr val="FFFFFF"/>
                </a:solidFill>
                <a:latin typeface="メイリオ"/>
                <a:ea typeface="メイリオ"/>
                <a:cs typeface="メイリオ"/>
              </a:rPr>
              <a:t>統計的アプローチ</a:t>
            </a:r>
            <a:endParaRPr kumimoji="1"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膨大なデータをベイズ理論に基づく統計的手法で計算し自らルール生成し情報処理する</a:t>
            </a:r>
            <a:endParaRPr kumimoji="1" lang="en-US" altLang="ja-JP" sz="9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四角形吹き出し 23"/>
          <p:cNvSpPr/>
          <p:nvPr/>
        </p:nvSpPr>
        <p:spPr>
          <a:xfrm>
            <a:off x="6317150" y="4423375"/>
            <a:ext cx="2605013" cy="1905056"/>
          </a:xfrm>
          <a:prstGeom prst="wedgeRectCallout">
            <a:avLst>
              <a:gd name="adj1" fmla="val 2792"/>
              <a:gd name="adj2" fmla="val -84916"/>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rgbClr val="FFFFFF"/>
                </a:solidFill>
                <a:latin typeface="メイリオ"/>
                <a:ea typeface="メイリオ"/>
                <a:cs typeface="メイリオ"/>
              </a:rPr>
              <a:t>2006</a:t>
            </a:r>
            <a:r>
              <a:rPr kumimoji="1" lang="ja-JP" altLang="en-US" b="1" dirty="0">
                <a:solidFill>
                  <a:srgbClr val="FFFFFF"/>
                </a:solidFill>
                <a:latin typeface="メイリオ"/>
                <a:ea typeface="メイリオ"/>
                <a:cs typeface="メイリオ"/>
              </a:rPr>
              <a:t>年</a:t>
            </a:r>
            <a:r>
              <a:rPr kumimoji="1" lang="en-US" altLang="ja-JP" b="1" dirty="0">
                <a:solidFill>
                  <a:srgbClr val="FFFFFF"/>
                </a:solidFill>
                <a:latin typeface="メイリオ"/>
                <a:ea typeface="メイリオ"/>
                <a:cs typeface="メイリオ"/>
              </a:rPr>
              <a:t> </a:t>
            </a:r>
            <a:r>
              <a:rPr kumimoji="1" lang="ja-JP" altLang="en-US" sz="1200" b="1" dirty="0">
                <a:solidFill>
                  <a:srgbClr val="FFFFFF"/>
                </a:solidFill>
                <a:latin typeface="メイリオ"/>
                <a:ea typeface="メイリオ"/>
                <a:cs typeface="メイリオ"/>
              </a:rPr>
              <a:t>ディープラーニング</a:t>
            </a:r>
            <a:endParaRPr kumimoji="1" lang="en-US" altLang="ja-JP" sz="1200" b="1" dirty="0">
              <a:solidFill>
                <a:srgbClr val="FFFFFF"/>
              </a:solidFill>
              <a:latin typeface="メイリオ"/>
              <a:ea typeface="メイリオ"/>
              <a:cs typeface="メイリオ"/>
            </a:endParaRPr>
          </a:p>
          <a:p>
            <a:r>
              <a:rPr kumimoji="1" lang="ja-JP" altLang="en-US" sz="900" dirty="0">
                <a:solidFill>
                  <a:srgbClr val="FFFFFF"/>
                </a:solidFill>
                <a:latin typeface="メイリオ"/>
                <a:ea typeface="メイリオ"/>
                <a:cs typeface="メイリオ"/>
              </a:rPr>
              <a:t>脳科学の研究成果を取り入れより忠実に脳の神経活動を再現</a:t>
            </a:r>
            <a:endParaRPr kumimoji="1" lang="en-US" altLang="ja-JP" sz="900" dirty="0">
              <a:solidFill>
                <a:srgbClr val="FFFFFF"/>
              </a:solidFill>
              <a:latin typeface="メイリオ"/>
              <a:ea typeface="メイリオ"/>
              <a:cs typeface="メイリオ"/>
            </a:endParaRPr>
          </a:p>
          <a:p>
            <a:endParaRPr kumimoji="1" lang="en-US" altLang="ja-JP" sz="10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30" name="正方形/長方形 29"/>
          <p:cNvSpPr/>
          <p:nvPr/>
        </p:nvSpPr>
        <p:spPr>
          <a:xfrm>
            <a:off x="627192" y="1864344"/>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3907509" y="1864344"/>
            <a:ext cx="2149124"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6414838" y="1864344"/>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正方形/長方形 32"/>
          <p:cNvSpPr/>
          <p:nvPr/>
        </p:nvSpPr>
        <p:spPr>
          <a:xfrm>
            <a:off x="6414838" y="5276760"/>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627192" y="5276760"/>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a:t>人工知能研究の歴史</a:t>
            </a:r>
          </a:p>
        </p:txBody>
      </p:sp>
      <p:pic>
        <p:nvPicPr>
          <p:cNvPr id="12" name="図 11" descr="perceptr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2" y="5382680"/>
            <a:ext cx="965025" cy="782082"/>
          </a:xfrm>
          <a:prstGeom prst="rect">
            <a:avLst/>
          </a:prstGeom>
        </p:spPr>
      </p:pic>
      <p:pic>
        <p:nvPicPr>
          <p:cNvPr id="13" name="図 12" descr="im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593" y="5327745"/>
            <a:ext cx="1046271" cy="837017"/>
          </a:xfrm>
          <a:prstGeom prst="rect">
            <a:avLst/>
          </a:prstGeom>
        </p:spPr>
      </p:pic>
      <p:pic>
        <p:nvPicPr>
          <p:cNvPr id="15" name="図 14" descr="tagont_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475" y="1917921"/>
            <a:ext cx="2320106" cy="901941"/>
          </a:xfrm>
          <a:prstGeom prst="rect">
            <a:avLst/>
          </a:prstGeom>
        </p:spPr>
      </p:pic>
      <p:pic>
        <p:nvPicPr>
          <p:cNvPr id="19" name="図 18" descr="expert sy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070" y="1949712"/>
            <a:ext cx="2083999" cy="817190"/>
          </a:xfrm>
          <a:prstGeom prst="rect">
            <a:avLst/>
          </a:prstGeom>
        </p:spPr>
      </p:pic>
      <p:grpSp>
        <p:nvGrpSpPr>
          <p:cNvPr id="25" name="図形グループ 24"/>
          <p:cNvGrpSpPr/>
          <p:nvPr/>
        </p:nvGrpSpPr>
        <p:grpSpPr>
          <a:xfrm>
            <a:off x="6854435" y="5327745"/>
            <a:ext cx="1550624" cy="869907"/>
            <a:chOff x="4434679" y="1522802"/>
            <a:chExt cx="4147313" cy="1987721"/>
          </a:xfrm>
        </p:grpSpPr>
        <p:pic>
          <p:nvPicPr>
            <p:cNvPr id="26" name="図 25" descr="DL_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27" name="円/楕円 26"/>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38" name="四角形吹き出し 37"/>
          <p:cNvSpPr/>
          <p:nvPr/>
        </p:nvSpPr>
        <p:spPr>
          <a:xfrm>
            <a:off x="5517446" y="3134388"/>
            <a:ext cx="1218056" cy="227955"/>
          </a:xfrm>
          <a:prstGeom prst="wedgeRectCallout">
            <a:avLst>
              <a:gd name="adj1" fmla="val -1302"/>
              <a:gd name="adj2" fmla="val 10327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インターネット登場</a:t>
            </a:r>
          </a:p>
        </p:txBody>
      </p:sp>
      <p:sp>
        <p:nvSpPr>
          <p:cNvPr id="39" name="四角形吹き出し 38"/>
          <p:cNvSpPr/>
          <p:nvPr/>
        </p:nvSpPr>
        <p:spPr>
          <a:xfrm>
            <a:off x="6386841" y="4004593"/>
            <a:ext cx="1218056" cy="227955"/>
          </a:xfrm>
          <a:prstGeom prst="wedgeRectCallout">
            <a:avLst>
              <a:gd name="adj1" fmla="val -634"/>
              <a:gd name="adj2" fmla="val -11100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ハードウェア性能向上</a:t>
            </a:r>
          </a:p>
        </p:txBody>
      </p:sp>
      <p:sp>
        <p:nvSpPr>
          <p:cNvPr id="40" name="四角形吹き出し 39"/>
          <p:cNvSpPr/>
          <p:nvPr/>
        </p:nvSpPr>
        <p:spPr>
          <a:xfrm>
            <a:off x="7681317" y="3134388"/>
            <a:ext cx="1218056" cy="227955"/>
          </a:xfrm>
          <a:prstGeom prst="wedgeRectCallout">
            <a:avLst>
              <a:gd name="adj1" fmla="val 20754"/>
              <a:gd name="adj2" fmla="val 117564"/>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ビッグデータ・</a:t>
            </a:r>
            <a:r>
              <a:rPr kumimoji="1" lang="en-US" altLang="ja-JP" sz="8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1" name="四角形吹き出し 40"/>
          <p:cNvSpPr/>
          <p:nvPr/>
        </p:nvSpPr>
        <p:spPr>
          <a:xfrm>
            <a:off x="4151736"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メイリオ"/>
                <a:ea typeface="メイリオ"/>
                <a:cs typeface="メイリオ"/>
              </a:rPr>
              <a:t>PC</a:t>
            </a:r>
            <a:r>
              <a:rPr kumimoji="1" lang="ja-JP" altLang="en-US" sz="800" dirty="0">
                <a:solidFill>
                  <a:srgbClr val="FFFFFF"/>
                </a:solidFill>
                <a:latin typeface="メイリオ"/>
                <a:ea typeface="メイリオ"/>
                <a:cs typeface="メイリオ"/>
              </a:rPr>
              <a:t>登場</a:t>
            </a:r>
          </a:p>
        </p:txBody>
      </p:sp>
      <p:sp>
        <p:nvSpPr>
          <p:cNvPr id="42" name="四角形吹き出し 41"/>
          <p:cNvSpPr/>
          <p:nvPr/>
        </p:nvSpPr>
        <p:spPr>
          <a:xfrm>
            <a:off x="2039593"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メイリオ"/>
                <a:ea typeface="メイリオ"/>
                <a:cs typeface="メイリオ"/>
              </a:rPr>
              <a:t>メインフレーム</a:t>
            </a:r>
            <a:r>
              <a:rPr kumimoji="1" lang="ja-JP" altLang="en-US" sz="800" dirty="0">
                <a:solidFill>
                  <a:srgbClr val="FFFFFF"/>
                </a:solidFill>
                <a:latin typeface="メイリオ"/>
                <a:ea typeface="メイリオ"/>
                <a:cs typeface="メイリオ"/>
              </a:rPr>
              <a:t>登場</a:t>
            </a:r>
          </a:p>
        </p:txBody>
      </p:sp>
      <p:sp>
        <p:nvSpPr>
          <p:cNvPr id="43" name="テキスト ボックス 42"/>
          <p:cNvSpPr txBox="1"/>
          <p:nvPr/>
        </p:nvSpPr>
        <p:spPr>
          <a:xfrm>
            <a:off x="114330" y="1217269"/>
            <a:ext cx="461665" cy="1708160"/>
          </a:xfrm>
          <a:prstGeom prst="rect">
            <a:avLst/>
          </a:prstGeom>
          <a:noFill/>
        </p:spPr>
        <p:txBody>
          <a:bodyPr vert="eaVert" wrap="none" rtlCol="0">
            <a:spAutoFit/>
          </a:bodyPr>
          <a:lstStyle/>
          <a:p>
            <a:pPr algn="ctr"/>
            <a:r>
              <a:rPr kumimoji="1" lang="ja-JP" altLang="en-US" dirty="0">
                <a:solidFill>
                  <a:srgbClr val="FFFFFF"/>
                </a:solidFill>
                <a:latin typeface="メイリオ"/>
                <a:ea typeface="メイリオ"/>
                <a:cs typeface="メイリオ"/>
              </a:rPr>
              <a:t>知的活動を再現</a:t>
            </a:r>
          </a:p>
        </p:txBody>
      </p:sp>
      <p:sp>
        <p:nvSpPr>
          <p:cNvPr id="44" name="テキスト ボックス 43"/>
          <p:cNvSpPr txBox="1"/>
          <p:nvPr/>
        </p:nvSpPr>
        <p:spPr>
          <a:xfrm>
            <a:off x="132963" y="4419454"/>
            <a:ext cx="461665" cy="1708160"/>
          </a:xfrm>
          <a:prstGeom prst="rect">
            <a:avLst/>
          </a:prstGeom>
          <a:noFill/>
        </p:spPr>
        <p:txBody>
          <a:bodyPr vert="eaVert" wrap="none" rtlCol="0">
            <a:spAutoFit/>
          </a:bodyPr>
          <a:lstStyle/>
          <a:p>
            <a:pPr algn="ctr"/>
            <a:r>
              <a:rPr kumimoji="1" lang="ja-JP" altLang="en-US" dirty="0">
                <a:solidFill>
                  <a:srgbClr val="FFFFFF"/>
                </a:solidFill>
                <a:latin typeface="メイリオ"/>
                <a:ea typeface="メイリオ"/>
                <a:cs typeface="メイリオ"/>
              </a:rPr>
              <a:t>脳の活動を再現</a:t>
            </a:r>
          </a:p>
        </p:txBody>
      </p:sp>
      <p:pic>
        <p:nvPicPr>
          <p:cNvPr id="45" name="図 44" descr="2014032622273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4838" y="2012407"/>
            <a:ext cx="2419423" cy="654798"/>
          </a:xfrm>
          <a:prstGeom prst="rect">
            <a:avLst/>
          </a:prstGeom>
        </p:spPr>
      </p:pic>
    </p:spTree>
    <p:extLst>
      <p:ext uri="{BB962C8B-B14F-4D97-AF65-F5344CB8AC3E}">
        <p14:creationId xmlns:p14="http://schemas.microsoft.com/office/powerpoint/2010/main" val="26054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992718"/>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4005138"/>
            <a:ext cx="5046918"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人工知能</a:t>
            </a:r>
            <a:r>
              <a:rPr lang="ja-JP" altLang="en-US" dirty="0"/>
              <a:t>とは</a:t>
            </a:r>
            <a:endParaRPr kumimoji="1" lang="ja-JP" altLang="en-US" dirty="0"/>
          </a:p>
        </p:txBody>
      </p:sp>
      <p:sp>
        <p:nvSpPr>
          <p:cNvPr id="5" name="テキスト ボックス 4"/>
          <p:cNvSpPr txBox="1"/>
          <p:nvPr/>
        </p:nvSpPr>
        <p:spPr>
          <a:xfrm>
            <a:off x="1107838" y="1062568"/>
            <a:ext cx="6925168" cy="523220"/>
          </a:xfrm>
          <a:prstGeom prst="rect">
            <a:avLst/>
          </a:prstGeom>
          <a:noFill/>
        </p:spPr>
        <p:txBody>
          <a:bodyPr wrap="none" rtlCol="0">
            <a:spAutoFit/>
          </a:bodyPr>
          <a:lstStyle/>
          <a:p>
            <a:pPr algn="ctr"/>
            <a:r>
              <a:rPr kumimoji="1" lang="ja-JP" altLang="en-US" sz="2800" dirty="0">
                <a:solidFill>
                  <a:srgbClr val="3366FF"/>
                </a:solidFill>
                <a:latin typeface="HGP創英角ｺﾞｼｯｸUB"/>
                <a:ea typeface="HGP創英角ｺﾞｼｯｸUB"/>
                <a:cs typeface="HGP創英角ｺﾞｼｯｸUB"/>
              </a:rPr>
              <a:t>人工知能</a:t>
            </a:r>
            <a:r>
              <a:rPr kumimoji="1" lang="ja-JP" altLang="en-US" sz="2800" dirty="0">
                <a:solidFill>
                  <a:srgbClr val="3366FF"/>
                </a:solidFill>
              </a:rPr>
              <a:t>（</a:t>
            </a:r>
            <a:r>
              <a:rPr kumimoji="1" lang="en-US" altLang="ja-JP" sz="2800" dirty="0">
                <a:solidFill>
                  <a:srgbClr val="3366FF"/>
                </a:solidFill>
                <a:latin typeface="Arial Black"/>
                <a:cs typeface="Arial Black"/>
              </a:rPr>
              <a:t>AI : Artificial Intelligence</a:t>
            </a:r>
            <a:r>
              <a:rPr kumimoji="1" lang="ja-JP" altLang="en-US" sz="2800" dirty="0">
                <a:solidFill>
                  <a:srgbClr val="3366FF"/>
                </a:solidFill>
              </a:rPr>
              <a:t>）</a:t>
            </a:r>
          </a:p>
        </p:txBody>
      </p:sp>
      <p:sp>
        <p:nvSpPr>
          <p:cNvPr id="6" name="正方形/長方形 5"/>
          <p:cNvSpPr/>
          <p:nvPr/>
        </p:nvSpPr>
        <p:spPr>
          <a:xfrm>
            <a:off x="622300" y="1801688"/>
            <a:ext cx="5046918"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732223" y="2333002"/>
            <a:ext cx="2294619" cy="1015663"/>
          </a:xfrm>
          <a:prstGeom prst="rect">
            <a:avLst/>
          </a:prstGeom>
          <a:noFill/>
        </p:spPr>
        <p:txBody>
          <a:bodyPr wrap="none" rtlCol="0">
            <a:spAutoFit/>
          </a:bodyPr>
          <a:lstStyle/>
          <a:p>
            <a:pPr algn="ctr"/>
            <a:r>
              <a:rPr kumimoji="1" lang="ja-JP" altLang="en-US" sz="2400" dirty="0">
                <a:solidFill>
                  <a:srgbClr val="FFFFFF"/>
                </a:solidFill>
              </a:rPr>
              <a:t>知的活動</a:t>
            </a:r>
            <a:r>
              <a:rPr lang="ja-JP" altLang="en-US" sz="2400" dirty="0">
                <a:solidFill>
                  <a:srgbClr val="FFFFFF"/>
                </a:solidFill>
              </a:rPr>
              <a:t>を再現</a:t>
            </a:r>
            <a:endParaRPr lang="en-US" altLang="ja-JP" sz="2400" dirty="0">
              <a:solidFill>
                <a:srgbClr val="FFFFFF"/>
              </a:solidFill>
            </a:endParaRPr>
          </a:p>
          <a:p>
            <a:pPr algn="ctr"/>
            <a:r>
              <a:rPr kumimoji="1" lang="ja-JP" altLang="en-US" sz="3600" dirty="0">
                <a:solidFill>
                  <a:srgbClr val="FFFFFF"/>
                </a:solidFill>
              </a:rPr>
              <a:t>（弱い</a:t>
            </a:r>
            <a:r>
              <a:rPr kumimoji="1" lang="en-US" altLang="ja-JP" sz="3600" dirty="0">
                <a:solidFill>
                  <a:srgbClr val="FFFFFF"/>
                </a:solidFill>
              </a:rPr>
              <a:t>AI</a:t>
            </a:r>
            <a:r>
              <a:rPr kumimoji="1" lang="ja-JP" altLang="en-US" sz="3600" dirty="0">
                <a:solidFill>
                  <a:srgbClr val="FFFFFF"/>
                </a:solidFill>
              </a:rPr>
              <a:t>）</a:t>
            </a:r>
          </a:p>
        </p:txBody>
      </p:sp>
      <p:sp>
        <p:nvSpPr>
          <p:cNvPr id="12" name="テキスト ボックス 11"/>
          <p:cNvSpPr txBox="1"/>
          <p:nvPr/>
        </p:nvSpPr>
        <p:spPr>
          <a:xfrm>
            <a:off x="732223" y="4531030"/>
            <a:ext cx="2294619" cy="1015663"/>
          </a:xfrm>
          <a:prstGeom prst="rect">
            <a:avLst/>
          </a:prstGeom>
          <a:noFill/>
        </p:spPr>
        <p:txBody>
          <a:bodyPr wrap="none" rtlCol="0">
            <a:spAutoFit/>
          </a:bodyPr>
          <a:lstStyle/>
          <a:p>
            <a:pPr algn="ctr"/>
            <a:r>
              <a:rPr kumimoji="1" lang="ja-JP" altLang="en-US" sz="2400" dirty="0">
                <a:solidFill>
                  <a:srgbClr val="FFFFFF"/>
                </a:solidFill>
              </a:rPr>
              <a:t>脳の活動</a:t>
            </a:r>
            <a:r>
              <a:rPr lang="ja-JP" altLang="en-US" sz="2400" dirty="0">
                <a:solidFill>
                  <a:srgbClr val="FFFFFF"/>
                </a:solidFill>
              </a:rPr>
              <a:t>を再現</a:t>
            </a:r>
            <a:endParaRPr lang="en-US" altLang="ja-JP" sz="2400" dirty="0">
              <a:solidFill>
                <a:srgbClr val="FFFFFF"/>
              </a:solidFill>
            </a:endParaRPr>
          </a:p>
          <a:p>
            <a:pPr algn="ctr"/>
            <a:r>
              <a:rPr kumimoji="1" lang="ja-JP" altLang="en-US" sz="3600" dirty="0">
                <a:solidFill>
                  <a:srgbClr val="FFFFFF"/>
                </a:solidFill>
              </a:rPr>
              <a:t>（強い</a:t>
            </a:r>
            <a:r>
              <a:rPr kumimoji="1" lang="en-US" altLang="ja-JP" sz="3600" dirty="0">
                <a:solidFill>
                  <a:srgbClr val="FFFFFF"/>
                </a:solidFill>
              </a:rPr>
              <a:t>AI</a:t>
            </a:r>
            <a:r>
              <a:rPr kumimoji="1" lang="ja-JP" altLang="en-US" sz="3600" dirty="0">
                <a:solidFill>
                  <a:srgbClr val="FFFFFF"/>
                </a:solidFill>
              </a:rPr>
              <a:t>）</a:t>
            </a:r>
          </a:p>
        </p:txBody>
      </p:sp>
      <p:sp>
        <p:nvSpPr>
          <p:cNvPr id="22" name="正方形/長方形 21"/>
          <p:cNvSpPr/>
          <p:nvPr/>
        </p:nvSpPr>
        <p:spPr>
          <a:xfrm>
            <a:off x="7248984" y="1801688"/>
            <a:ext cx="1273751" cy="427103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cs typeface="ＭＳ Ｐゴシック"/>
              </a:rPr>
              <a:t>推論</a:t>
            </a:r>
            <a:endParaRPr kumimoji="1" lang="en-US" altLang="ja-JP" sz="3200" dirty="0">
              <a:solidFill>
                <a:srgbClr val="FFFFFF"/>
              </a:solidFill>
              <a:cs typeface="ＭＳ Ｐゴシック"/>
            </a:endParaRPr>
          </a:p>
          <a:p>
            <a:endParaRPr lang="en-US" altLang="ja-JP" sz="1600" dirty="0">
              <a:solidFill>
                <a:srgbClr val="FFFFFF"/>
              </a:solidFill>
              <a:cs typeface="ＭＳ Ｐゴシック"/>
            </a:endParaRPr>
          </a:p>
          <a:p>
            <a:endParaRPr lang="en-US" altLang="ja-JP" sz="1600" dirty="0">
              <a:solidFill>
                <a:srgbClr val="FFFFFF"/>
              </a:solidFill>
              <a:cs typeface="ＭＳ Ｐゴシック"/>
            </a:endParaRPr>
          </a:p>
          <a:p>
            <a:endParaRPr lang="en-US" altLang="ja-JP" sz="1600" dirty="0">
              <a:solidFill>
                <a:srgbClr val="FFFFFF"/>
              </a:solidFill>
              <a:cs typeface="ＭＳ Ｐゴシック"/>
            </a:endParaRPr>
          </a:p>
          <a:p>
            <a:r>
              <a:rPr lang="ja-JP" altLang="en-US" sz="1400" dirty="0">
                <a:solidFill>
                  <a:srgbClr val="FFFFFF"/>
                </a:solidFill>
                <a:cs typeface="ＭＳ Ｐゴシック"/>
              </a:rPr>
              <a:t>与えられた知識をもとに新しい結論を得ること</a:t>
            </a:r>
            <a:endParaRPr kumimoji="1" lang="ja-JP" altLang="en-US" sz="1400" dirty="0">
              <a:solidFill>
                <a:srgbClr val="FFFFFF"/>
              </a:solidFill>
              <a:cs typeface="ＭＳ Ｐゴシック"/>
            </a:endParaRPr>
          </a:p>
        </p:txBody>
      </p:sp>
      <p:sp>
        <p:nvSpPr>
          <p:cNvPr id="23" name="正方形/長方形 22"/>
          <p:cNvSpPr/>
          <p:nvPr/>
        </p:nvSpPr>
        <p:spPr>
          <a:xfrm>
            <a:off x="5804286" y="1801688"/>
            <a:ext cx="1273751" cy="42710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cs typeface="ＭＳ Ｐゴシック"/>
              </a:rPr>
              <a:t>学習</a:t>
            </a:r>
            <a:endParaRPr kumimoji="1" lang="en-US" altLang="ja-JP" sz="3200" dirty="0">
              <a:solidFill>
                <a:srgbClr val="FFFFFF"/>
              </a:solidFill>
              <a:cs typeface="ＭＳ Ｐゴシック"/>
            </a:endParaRPr>
          </a:p>
          <a:p>
            <a:endParaRPr lang="en-US" altLang="ja-JP" sz="1600" dirty="0">
              <a:solidFill>
                <a:srgbClr val="FFFFFF"/>
              </a:solidFill>
              <a:cs typeface="ＭＳ Ｐゴシック"/>
            </a:endParaRPr>
          </a:p>
          <a:p>
            <a:endParaRPr lang="en-US" altLang="ja-JP" sz="1600" dirty="0">
              <a:solidFill>
                <a:srgbClr val="FFFFFF"/>
              </a:solidFill>
              <a:cs typeface="ＭＳ Ｐゴシック"/>
            </a:endParaRPr>
          </a:p>
          <a:p>
            <a:endParaRPr lang="en-US" altLang="ja-JP" sz="1600" dirty="0">
              <a:solidFill>
                <a:srgbClr val="FFFFFF"/>
              </a:solidFill>
              <a:cs typeface="ＭＳ Ｐゴシック"/>
            </a:endParaRPr>
          </a:p>
          <a:p>
            <a:r>
              <a:rPr lang="ja-JP" altLang="en-US" sz="1400" dirty="0">
                <a:solidFill>
                  <a:srgbClr val="FFFFFF"/>
                </a:solidFill>
                <a:cs typeface="ＭＳ Ｐゴシック"/>
              </a:rPr>
              <a:t>情報から将来使えそうな知識を見つけること</a:t>
            </a:r>
            <a:endParaRPr kumimoji="1" lang="ja-JP" altLang="en-US" sz="1400" dirty="0">
              <a:solidFill>
                <a:srgbClr val="FFFFFF"/>
              </a:solidFill>
              <a:cs typeface="ＭＳ Ｐゴシック"/>
            </a:endParaRPr>
          </a:p>
        </p:txBody>
      </p:sp>
      <p:grpSp>
        <p:nvGrpSpPr>
          <p:cNvPr id="27" name="図形グループ 26"/>
          <p:cNvGrpSpPr/>
          <p:nvPr/>
        </p:nvGrpSpPr>
        <p:grpSpPr>
          <a:xfrm>
            <a:off x="6716047" y="3348665"/>
            <a:ext cx="937787" cy="724999"/>
            <a:chOff x="6823352" y="3407187"/>
            <a:chExt cx="659528" cy="531009"/>
          </a:xfrm>
          <a:solidFill>
            <a:schemeClr val="accent6">
              <a:lumMod val="60000"/>
              <a:lumOff val="40000"/>
            </a:schemeClr>
          </a:solidFill>
        </p:grpSpPr>
        <p:sp>
          <p:nvSpPr>
            <p:cNvPr id="25" name="左カーブ矢印 24"/>
            <p:cNvSpPr/>
            <p:nvPr/>
          </p:nvSpPr>
          <p:spPr>
            <a:xfrm rot="16200000">
              <a:off x="7047138" y="3230102"/>
              <a:ext cx="258658" cy="612827"/>
            </a:xfrm>
            <a:prstGeom prst="curvedLeftArrow">
              <a:avLst>
                <a:gd name="adj1" fmla="val 38830"/>
                <a:gd name="adj2" fmla="val 100029"/>
                <a:gd name="adj3" fmla="val 40341"/>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カーブ矢印 25"/>
            <p:cNvSpPr/>
            <p:nvPr/>
          </p:nvSpPr>
          <p:spPr>
            <a:xfrm rot="5400000">
              <a:off x="7000437" y="3502453"/>
              <a:ext cx="258658" cy="612828"/>
            </a:xfrm>
            <a:prstGeom prst="curvedLeftArrow">
              <a:avLst>
                <a:gd name="adj1" fmla="val 38830"/>
                <a:gd name="adj2" fmla="val 100029"/>
                <a:gd name="adj3" fmla="val 40341"/>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グループ化 8"/>
          <p:cNvGrpSpPr/>
          <p:nvPr/>
        </p:nvGrpSpPr>
        <p:grpSpPr>
          <a:xfrm>
            <a:off x="3334477" y="4433806"/>
            <a:ext cx="2209318" cy="1498403"/>
            <a:chOff x="3334477" y="4433806"/>
            <a:chExt cx="2209318" cy="1498403"/>
          </a:xfrm>
        </p:grpSpPr>
        <p:sp>
          <p:nvSpPr>
            <p:cNvPr id="30" name="正方形/長方形 29"/>
            <p:cNvSpPr/>
            <p:nvPr/>
          </p:nvSpPr>
          <p:spPr>
            <a:xfrm>
              <a:off x="3334477" y="5117750"/>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3334477" y="4433806"/>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ＭＳ Ｐゴシック"/>
                  <a:cs typeface="ＭＳ Ｐゴシック"/>
                </a:rPr>
                <a:t>知能そのものをもつ機械を作る取り組み</a:t>
              </a:r>
              <a:endParaRPr kumimoji="1" lang="ja-JP" altLang="en-US" sz="1200" dirty="0">
                <a:solidFill>
                  <a:srgbClr val="FFFFFF"/>
                </a:solidFill>
                <a:latin typeface="ＭＳ Ｐゴシック"/>
                <a:ea typeface="ＭＳ Ｐゴシック"/>
                <a:cs typeface="ＭＳ Ｐゴシック"/>
              </a:endParaRPr>
            </a:p>
          </p:txBody>
        </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4161018" y="5203184"/>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477" y="5161176"/>
              <a:ext cx="963791" cy="771033"/>
            </a:xfrm>
            <a:prstGeom prst="rect">
              <a:avLst/>
            </a:prstGeom>
          </p:spPr>
        </p:pic>
        <p:sp>
          <p:nvSpPr>
            <p:cNvPr id="31" name="右矢印 30"/>
            <p:cNvSpPr/>
            <p:nvPr/>
          </p:nvSpPr>
          <p:spPr>
            <a:xfrm>
              <a:off x="4245356" y="5400151"/>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グループ化 6"/>
          <p:cNvGrpSpPr/>
          <p:nvPr/>
        </p:nvGrpSpPr>
        <p:grpSpPr>
          <a:xfrm>
            <a:off x="3334477" y="2184466"/>
            <a:ext cx="2027624" cy="1453353"/>
            <a:chOff x="3334477" y="2184466"/>
            <a:chExt cx="2027624" cy="1453353"/>
          </a:xfrm>
        </p:grpSpPr>
        <p:sp>
          <p:nvSpPr>
            <p:cNvPr id="19" name="正方形/長方形 18"/>
            <p:cNvSpPr/>
            <p:nvPr/>
          </p:nvSpPr>
          <p:spPr>
            <a:xfrm>
              <a:off x="3334477" y="2184466"/>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ＭＳ Ｐゴシック"/>
                  <a:cs typeface="ＭＳ Ｐゴシック"/>
                </a:rPr>
                <a:t>知能を使ってすることを機械にさせようとす取り組み</a:t>
              </a: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334477" y="2868477"/>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p:cNvSpPr/>
            <p:nvPr/>
          </p:nvSpPr>
          <p:spPr>
            <a:xfrm>
              <a:off x="4245356" y="3150878"/>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656" y="2936435"/>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6310" y="2936435"/>
              <a:ext cx="945791" cy="592381"/>
            </a:xfrm>
            <a:prstGeom prst="rect">
              <a:avLst/>
            </a:prstGeom>
          </p:spPr>
        </p:pic>
      </p:grpSp>
    </p:spTree>
    <p:extLst>
      <p:ext uri="{BB962C8B-B14F-4D97-AF65-F5344CB8AC3E}">
        <p14:creationId xmlns:p14="http://schemas.microsoft.com/office/powerpoint/2010/main" val="36630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空を飛ぶ機械</a:t>
            </a:r>
          </a:p>
        </p:txBody>
      </p:sp>
      <p:grpSp>
        <p:nvGrpSpPr>
          <p:cNvPr id="3" name="グループ化 2"/>
          <p:cNvGrpSpPr/>
          <p:nvPr/>
        </p:nvGrpSpPr>
        <p:grpSpPr>
          <a:xfrm>
            <a:off x="1091689" y="2429682"/>
            <a:ext cx="2865674" cy="3862205"/>
            <a:chOff x="1091689" y="2429682"/>
            <a:chExt cx="2865674" cy="3862205"/>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689" y="4063293"/>
              <a:ext cx="2564423" cy="1905000"/>
            </a:xfrm>
            <a:prstGeom prst="rect">
              <a:avLst/>
            </a:prstGeom>
          </p:spPr>
        </p:pic>
        <p:sp>
          <p:nvSpPr>
            <p:cNvPr id="7" name="正方形/長方形 6"/>
            <p:cNvSpPr/>
            <p:nvPr/>
          </p:nvSpPr>
          <p:spPr>
            <a:xfrm>
              <a:off x="1091689" y="6061055"/>
              <a:ext cx="2564423" cy="230832"/>
            </a:xfrm>
            <a:prstGeom prst="rect">
              <a:avLst/>
            </a:prstGeom>
          </p:spPr>
          <p:txBody>
            <a:bodyPr wrap="square">
              <a:spAutoFit/>
            </a:bodyPr>
            <a:lstStyle/>
            <a:p>
              <a:r>
                <a:rPr lang="ja-JP" altLang="en-US" sz="900" dirty="0"/>
                <a:t>https://ja.wikipedia.org/wiki/オーニソプター</a:t>
              </a:r>
            </a:p>
          </p:txBody>
        </p:sp>
        <p:sp>
          <p:nvSpPr>
            <p:cNvPr id="11" name="下矢印 10"/>
            <p:cNvSpPr/>
            <p:nvPr/>
          </p:nvSpPr>
          <p:spPr>
            <a:xfrm rot="2268684">
              <a:off x="1938063" y="2429682"/>
              <a:ext cx="2019300" cy="1745513"/>
            </a:xfrm>
            <a:prstGeom prst="downArrow">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n-ea"/>
                <a:cs typeface="ＭＳ Ｐゴシック"/>
              </a:endParaRPr>
            </a:p>
          </p:txBody>
        </p:sp>
      </p:grpSp>
      <p:grpSp>
        <p:nvGrpSpPr>
          <p:cNvPr id="4" name="グループ化 3"/>
          <p:cNvGrpSpPr/>
          <p:nvPr/>
        </p:nvGrpSpPr>
        <p:grpSpPr>
          <a:xfrm>
            <a:off x="5150501" y="2433043"/>
            <a:ext cx="3162406" cy="3535250"/>
            <a:chOff x="5150501" y="2433043"/>
            <a:chExt cx="3162406" cy="3535250"/>
          </a:xfrm>
        </p:grpSpPr>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935" y="4063293"/>
              <a:ext cx="2861972" cy="1905000"/>
            </a:xfrm>
            <a:prstGeom prst="rect">
              <a:avLst/>
            </a:prstGeom>
          </p:spPr>
        </p:pic>
        <p:sp>
          <p:nvSpPr>
            <p:cNvPr id="14" name="下矢印 13"/>
            <p:cNvSpPr/>
            <p:nvPr/>
          </p:nvSpPr>
          <p:spPr>
            <a:xfrm rot="19285794">
              <a:off x="5150501" y="2433043"/>
              <a:ext cx="2019300" cy="1745513"/>
            </a:xfrm>
            <a:prstGeom prst="downArrow">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n-ea"/>
                <a:cs typeface="ＭＳ Ｐゴシック"/>
              </a:endParaRPr>
            </a:p>
          </p:txBody>
        </p:sp>
      </p:gr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20" y="922019"/>
            <a:ext cx="3129040" cy="2082767"/>
          </a:xfrm>
          <a:prstGeom prst="rect">
            <a:avLst/>
          </a:prstGeom>
        </p:spPr>
      </p:pic>
      <p:sp>
        <p:nvSpPr>
          <p:cNvPr id="12" name="角丸四角形 11"/>
          <p:cNvSpPr/>
          <p:nvPr/>
        </p:nvSpPr>
        <p:spPr>
          <a:xfrm>
            <a:off x="1091689" y="1554480"/>
            <a:ext cx="1790700" cy="914400"/>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dirty="0">
                <a:solidFill>
                  <a:srgbClr val="FFFFFF"/>
                </a:solidFill>
                <a:latin typeface="+mn-ea"/>
                <a:cs typeface="ＭＳ Ｐゴシック"/>
              </a:rPr>
              <a:t>鳥の動きを模倣</a:t>
            </a:r>
          </a:p>
        </p:txBody>
      </p:sp>
      <p:sp>
        <p:nvSpPr>
          <p:cNvPr id="16" name="角丸四角形 15"/>
          <p:cNvSpPr/>
          <p:nvPr/>
        </p:nvSpPr>
        <p:spPr>
          <a:xfrm>
            <a:off x="6226291" y="1536751"/>
            <a:ext cx="2086616" cy="914400"/>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dirty="0">
                <a:solidFill>
                  <a:srgbClr val="FFFFFF"/>
                </a:solidFill>
                <a:latin typeface="+mn-ea"/>
                <a:cs typeface="ＭＳ Ｐゴシック"/>
              </a:rPr>
              <a:t>「飛ぶ」という機能</a:t>
            </a:r>
          </a:p>
        </p:txBody>
      </p:sp>
    </p:spTree>
    <p:extLst>
      <p:ext uri="{BB962C8B-B14F-4D97-AF65-F5344CB8AC3E}">
        <p14:creationId xmlns:p14="http://schemas.microsoft.com/office/powerpoint/2010/main" val="299834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67639" y="1342332"/>
            <a:ext cx="8808721" cy="2688648"/>
            <a:chOff x="167639" y="1342332"/>
            <a:chExt cx="8808721" cy="2688648"/>
          </a:xfrm>
        </p:grpSpPr>
        <p:sp>
          <p:nvSpPr>
            <p:cNvPr id="6" name="正方形/長方形 5"/>
            <p:cNvSpPr/>
            <p:nvPr/>
          </p:nvSpPr>
          <p:spPr>
            <a:xfrm>
              <a:off x="167640" y="1342332"/>
              <a:ext cx="8808720" cy="2688648"/>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19" name="テキスト ボックス 18"/>
            <p:cNvSpPr txBox="1"/>
            <p:nvPr/>
          </p:nvSpPr>
          <p:spPr>
            <a:xfrm>
              <a:off x="167639" y="1374270"/>
              <a:ext cx="1712327" cy="707886"/>
            </a:xfrm>
            <a:prstGeom prst="rect">
              <a:avLst/>
            </a:prstGeom>
            <a:noFill/>
          </p:spPr>
          <p:txBody>
            <a:bodyPr wrap="none" rtlCol="0">
              <a:spAutoFit/>
            </a:bodyPr>
            <a:lstStyle/>
            <a:p>
              <a:pPr algn="ctr"/>
              <a:r>
                <a:rPr kumimoji="1" lang="ja-JP" altLang="en-US" sz="1600" dirty="0">
                  <a:solidFill>
                    <a:srgbClr val="FFFFFF"/>
                  </a:solidFill>
                </a:rPr>
                <a:t>知的活動</a:t>
              </a:r>
              <a:r>
                <a:rPr lang="ja-JP" altLang="en-US" sz="1600" dirty="0">
                  <a:solidFill>
                    <a:srgbClr val="FFFFFF"/>
                  </a:solidFill>
                </a:rPr>
                <a:t>を再現</a:t>
              </a:r>
              <a:endParaRPr lang="en-US" altLang="ja-JP" sz="1600" dirty="0">
                <a:solidFill>
                  <a:srgbClr val="FFFFFF"/>
                </a:solidFill>
              </a:endParaRPr>
            </a:p>
            <a:p>
              <a:pPr algn="ctr"/>
              <a:r>
                <a:rPr kumimoji="1" lang="ja-JP" altLang="en-US" sz="2400" dirty="0">
                  <a:solidFill>
                    <a:srgbClr val="FFFFFF"/>
                  </a:solidFill>
                </a:rPr>
                <a:t>（弱い</a:t>
              </a:r>
              <a:r>
                <a:rPr kumimoji="1" lang="en-US" altLang="ja-JP" sz="2400" dirty="0">
                  <a:solidFill>
                    <a:srgbClr val="FFFFFF"/>
                  </a:solidFill>
                </a:rPr>
                <a:t>AI</a:t>
              </a:r>
              <a:r>
                <a:rPr kumimoji="1" lang="ja-JP" altLang="en-US" sz="2400" dirty="0">
                  <a:solidFill>
                    <a:srgbClr val="FFFFFF"/>
                  </a:solidFill>
                </a:rPr>
                <a:t>）</a:t>
              </a:r>
            </a:p>
          </p:txBody>
        </p:sp>
      </p:grpSp>
      <p:grpSp>
        <p:nvGrpSpPr>
          <p:cNvPr id="4" name="グループ化 3"/>
          <p:cNvGrpSpPr/>
          <p:nvPr/>
        </p:nvGrpSpPr>
        <p:grpSpPr>
          <a:xfrm>
            <a:off x="167640" y="4166850"/>
            <a:ext cx="8808720" cy="2159464"/>
            <a:chOff x="167640" y="4166850"/>
            <a:chExt cx="8808720" cy="2159464"/>
          </a:xfrm>
        </p:grpSpPr>
        <p:sp>
          <p:nvSpPr>
            <p:cNvPr id="11" name="正方形/長方形 10"/>
            <p:cNvSpPr/>
            <p:nvPr/>
          </p:nvSpPr>
          <p:spPr>
            <a:xfrm>
              <a:off x="167640" y="4166850"/>
              <a:ext cx="8808720" cy="21594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20" name="テキスト ボックス 19"/>
            <p:cNvSpPr txBox="1"/>
            <p:nvPr/>
          </p:nvSpPr>
          <p:spPr>
            <a:xfrm>
              <a:off x="167640" y="4215790"/>
              <a:ext cx="1712327" cy="707886"/>
            </a:xfrm>
            <a:prstGeom prst="rect">
              <a:avLst/>
            </a:prstGeom>
            <a:noFill/>
          </p:spPr>
          <p:txBody>
            <a:bodyPr wrap="none" rtlCol="0">
              <a:spAutoFit/>
            </a:bodyPr>
            <a:lstStyle/>
            <a:p>
              <a:pPr algn="ctr"/>
              <a:r>
                <a:rPr kumimoji="1" lang="ja-JP" altLang="en-US" sz="1600" dirty="0">
                  <a:solidFill>
                    <a:srgbClr val="FFFFFF"/>
                  </a:solidFill>
                </a:rPr>
                <a:t>脳の活動</a:t>
              </a:r>
              <a:r>
                <a:rPr lang="ja-JP" altLang="en-US" sz="1600" dirty="0">
                  <a:solidFill>
                    <a:srgbClr val="FFFFFF"/>
                  </a:solidFill>
                </a:rPr>
                <a:t>を再現</a:t>
              </a:r>
              <a:endParaRPr lang="en-US" altLang="ja-JP" sz="1600" dirty="0">
                <a:solidFill>
                  <a:srgbClr val="FFFFFF"/>
                </a:solidFill>
              </a:endParaRPr>
            </a:p>
            <a:p>
              <a:pPr algn="ctr"/>
              <a:r>
                <a:rPr kumimoji="1" lang="ja-JP" altLang="en-US" sz="2400" dirty="0">
                  <a:solidFill>
                    <a:srgbClr val="FFFFFF"/>
                  </a:solidFill>
                </a:rPr>
                <a:t>（強い</a:t>
              </a:r>
              <a:r>
                <a:rPr kumimoji="1" lang="en-US" altLang="ja-JP" sz="2400" dirty="0">
                  <a:solidFill>
                    <a:srgbClr val="FFFFFF"/>
                  </a:solidFill>
                </a:rPr>
                <a:t>AI</a:t>
              </a:r>
              <a:r>
                <a:rPr kumimoji="1" lang="ja-JP" altLang="en-US" sz="2400" dirty="0">
                  <a:solidFill>
                    <a:srgbClr val="FFFFFF"/>
                  </a:solidFill>
                </a:rPr>
                <a:t>）</a:t>
              </a:r>
            </a:p>
          </p:txBody>
        </p:sp>
      </p:grpSp>
      <p:sp>
        <p:nvSpPr>
          <p:cNvPr id="2" name="タイトル 1"/>
          <p:cNvSpPr>
            <a:spLocks noGrp="1"/>
          </p:cNvSpPr>
          <p:nvPr>
            <p:ph type="title"/>
          </p:nvPr>
        </p:nvSpPr>
        <p:spPr/>
        <p:txBody>
          <a:bodyPr/>
          <a:lstStyle/>
          <a:p>
            <a:r>
              <a:rPr lang="ja-JP" altLang="en-US" dirty="0"/>
              <a:t>二つの</a:t>
            </a:r>
            <a:r>
              <a:rPr lang="ja-JP" altLang="ja-JP" dirty="0"/>
              <a:t>人工知能</a:t>
            </a:r>
            <a:endParaRPr kumimoji="1" lang="ja-JP" altLang="en-US" dirty="0"/>
          </a:p>
        </p:txBody>
      </p:sp>
      <p:sp>
        <p:nvSpPr>
          <p:cNvPr id="7" name="正方形/長方形 6"/>
          <p:cNvSpPr/>
          <p:nvPr/>
        </p:nvSpPr>
        <p:spPr>
          <a:xfrm>
            <a:off x="411365" y="2131096"/>
            <a:ext cx="2159137" cy="169414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ルールベース</a:t>
            </a:r>
          </a:p>
        </p:txBody>
      </p:sp>
      <p:sp>
        <p:nvSpPr>
          <p:cNvPr id="9" name="正方形/長方形 8"/>
          <p:cNvSpPr/>
          <p:nvPr/>
        </p:nvSpPr>
        <p:spPr>
          <a:xfrm>
            <a:off x="2697245" y="2131096"/>
            <a:ext cx="1412289" cy="78836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cs typeface="ＭＳ Ｐゴシック"/>
              </a:rPr>
              <a:t>エキスパート・システム</a:t>
            </a:r>
          </a:p>
        </p:txBody>
      </p:sp>
      <p:sp>
        <p:nvSpPr>
          <p:cNvPr id="14" name="正方形/長方形 13"/>
          <p:cNvSpPr/>
          <p:nvPr/>
        </p:nvSpPr>
        <p:spPr>
          <a:xfrm>
            <a:off x="411364" y="5036933"/>
            <a:ext cx="2159137" cy="105485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ニューラル</a:t>
            </a:r>
            <a:endParaRPr kumimoji="1" lang="en-US" altLang="ja-JP" sz="2000" dirty="0">
              <a:solidFill>
                <a:srgbClr val="FFFFFF"/>
              </a:solidFill>
              <a:cs typeface="ＭＳ Ｐゴシック"/>
            </a:endParaRPr>
          </a:p>
          <a:p>
            <a:pPr algn="ctr"/>
            <a:r>
              <a:rPr lang="ja-JP" altLang="en-US" sz="2000" dirty="0">
                <a:solidFill>
                  <a:srgbClr val="FFFFFF"/>
                </a:solidFill>
                <a:cs typeface="ＭＳ Ｐゴシック"/>
              </a:rPr>
              <a:t>ネットワーク</a:t>
            </a:r>
            <a:endParaRPr kumimoji="1" lang="ja-JP" altLang="en-US" sz="2000" dirty="0">
              <a:solidFill>
                <a:srgbClr val="FFFFFF"/>
              </a:solidFill>
              <a:cs typeface="ＭＳ Ｐゴシック"/>
            </a:endParaRPr>
          </a:p>
        </p:txBody>
      </p:sp>
    </p:spTree>
    <p:extLst>
      <p:ext uri="{BB962C8B-B14F-4D97-AF65-F5344CB8AC3E}">
        <p14:creationId xmlns:p14="http://schemas.microsoft.com/office/powerpoint/2010/main" val="224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エキスパートシステム </a:t>
            </a:r>
            <a:r>
              <a:rPr kumimoji="1" lang="en-US" altLang="ja-JP" dirty="0"/>
              <a:t>(</a:t>
            </a:r>
            <a:r>
              <a:rPr kumimoji="1" lang="ja-JP" altLang="en-US" dirty="0"/>
              <a:t>医療の場合</a:t>
            </a:r>
            <a:r>
              <a:rPr kumimoji="1" lang="en-US" altLang="ja-JP" dirty="0"/>
              <a:t>)</a:t>
            </a:r>
            <a:endParaRPr kumimoji="1" lang="ja-JP" altLang="en-US" dirty="0"/>
          </a:p>
        </p:txBody>
      </p:sp>
      <p:sp>
        <p:nvSpPr>
          <p:cNvPr id="5" name="角丸四角形吹き出し 4"/>
          <p:cNvSpPr/>
          <p:nvPr/>
        </p:nvSpPr>
        <p:spPr>
          <a:xfrm>
            <a:off x="940679" y="1256754"/>
            <a:ext cx="2061122" cy="1053614"/>
          </a:xfrm>
          <a:prstGeom prst="wedgeRoundRectCallout">
            <a:avLst>
              <a:gd name="adj1" fmla="val -851"/>
              <a:gd name="adj2" fmla="val 84328"/>
              <a:gd name="adj3" fmla="val 16667"/>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j-ea"/>
                <a:ea typeface="+mj-ea"/>
              </a:rPr>
              <a:t>大量の知識</a:t>
            </a:r>
            <a:endParaRPr kumimoji="1" lang="en-US" altLang="ja-JP" dirty="0">
              <a:latin typeface="+mj-ea"/>
              <a:ea typeface="+mj-ea"/>
            </a:endParaRPr>
          </a:p>
          <a:p>
            <a:pPr algn="ctr"/>
            <a:r>
              <a:rPr lang="ja-JP" altLang="en-US" dirty="0">
                <a:latin typeface="+mj-ea"/>
                <a:ea typeface="+mj-ea"/>
              </a:rPr>
              <a:t>経験</a:t>
            </a:r>
            <a:endParaRPr kumimoji="1" lang="ja-JP" altLang="en-US" dirty="0">
              <a:latin typeface="+mj-ea"/>
              <a:ea typeface="+mj-ea"/>
            </a:endParaRPr>
          </a:p>
        </p:txBody>
      </p:sp>
      <p:grpSp>
        <p:nvGrpSpPr>
          <p:cNvPr id="17" name="グループ化 16"/>
          <p:cNvGrpSpPr/>
          <p:nvPr/>
        </p:nvGrpSpPr>
        <p:grpSpPr>
          <a:xfrm>
            <a:off x="3291207" y="2768922"/>
            <a:ext cx="2260029" cy="723900"/>
            <a:chOff x="3291207" y="2768922"/>
            <a:chExt cx="2260029" cy="723900"/>
          </a:xfrm>
          <a:effectLst>
            <a:outerShdw blurRad="50800" dist="38100" dir="2700000" algn="tl" rotWithShape="0">
              <a:prstClr val="black">
                <a:alpha val="40000"/>
              </a:prstClr>
            </a:outerShdw>
          </a:effectLst>
        </p:grpSpPr>
        <p:sp>
          <p:nvSpPr>
            <p:cNvPr id="7" name="左矢印 6"/>
            <p:cNvSpPr/>
            <p:nvPr/>
          </p:nvSpPr>
          <p:spPr>
            <a:xfrm>
              <a:off x="3291207" y="2768922"/>
              <a:ext cx="504056" cy="723900"/>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 name="正方形/長方形 7"/>
            <p:cNvSpPr/>
            <p:nvPr/>
          </p:nvSpPr>
          <p:spPr>
            <a:xfrm>
              <a:off x="3921884" y="2768922"/>
              <a:ext cx="1629352" cy="723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j-ea"/>
                  <a:ea typeface="+mj-ea"/>
                </a:rPr>
                <a:t>症状</a:t>
              </a:r>
              <a:endParaRPr kumimoji="1" lang="ja-JP" altLang="en-US" dirty="0">
                <a:latin typeface="+mj-ea"/>
                <a:ea typeface="+mj-ea"/>
              </a:endParaRPr>
            </a:p>
          </p:txBody>
        </p:sp>
      </p:grpSp>
      <p:sp>
        <p:nvSpPr>
          <p:cNvPr id="10" name="下矢印 9"/>
          <p:cNvSpPr/>
          <p:nvPr/>
        </p:nvSpPr>
        <p:spPr>
          <a:xfrm>
            <a:off x="1071139" y="5211621"/>
            <a:ext cx="1800200" cy="432048"/>
          </a:xfrm>
          <a:prstGeom prst="downArrow">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1" name="正方形/長方形 10"/>
          <p:cNvSpPr/>
          <p:nvPr/>
        </p:nvSpPr>
        <p:spPr>
          <a:xfrm>
            <a:off x="940680" y="5812298"/>
            <a:ext cx="7591760" cy="53526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j-ea"/>
                <a:ea typeface="+mj-ea"/>
              </a:rPr>
              <a:t>診断</a:t>
            </a:r>
          </a:p>
        </p:txBody>
      </p:sp>
      <p:grpSp>
        <p:nvGrpSpPr>
          <p:cNvPr id="19" name="グループ化 18"/>
          <p:cNvGrpSpPr/>
          <p:nvPr/>
        </p:nvGrpSpPr>
        <p:grpSpPr>
          <a:xfrm>
            <a:off x="3397143" y="1256754"/>
            <a:ext cx="5135297" cy="1053614"/>
            <a:chOff x="3397143" y="1256754"/>
            <a:chExt cx="5135297" cy="1053614"/>
          </a:xfrm>
          <a:effectLst>
            <a:outerShdw blurRad="50800" dist="38100" dir="2700000" algn="tl" rotWithShape="0">
              <a:prstClr val="black">
                <a:alpha val="40000"/>
              </a:prstClr>
            </a:outerShdw>
          </a:effectLst>
        </p:grpSpPr>
        <p:sp>
          <p:nvSpPr>
            <p:cNvPr id="12" name="右矢印 11"/>
            <p:cNvSpPr/>
            <p:nvPr/>
          </p:nvSpPr>
          <p:spPr>
            <a:xfrm>
              <a:off x="3397143" y="1495529"/>
              <a:ext cx="2758843" cy="57606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j-ea"/>
                  <a:ea typeface="+mj-ea"/>
                </a:rPr>
                <a:t>ルール化</a:t>
              </a:r>
            </a:p>
          </p:txBody>
        </p:sp>
        <p:sp>
          <p:nvSpPr>
            <p:cNvPr id="13" name="角丸四角形 12"/>
            <p:cNvSpPr/>
            <p:nvPr/>
          </p:nvSpPr>
          <p:spPr>
            <a:xfrm>
              <a:off x="6351372" y="1256754"/>
              <a:ext cx="2181068" cy="105361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j-ea"/>
                  <a:ea typeface="+mj-ea"/>
                </a:rPr>
                <a:t>知識ベース</a:t>
              </a:r>
              <a:endParaRPr lang="en-US" altLang="ja-JP" sz="1100" dirty="0">
                <a:latin typeface="+mj-ea"/>
                <a:ea typeface="+mj-ea"/>
              </a:endParaRPr>
            </a:p>
            <a:p>
              <a:pPr algn="ctr"/>
              <a:r>
                <a:rPr lang="ja-JP" altLang="en-US" sz="1100" dirty="0">
                  <a:latin typeface="+mj-ea"/>
                  <a:ea typeface="+mj-ea"/>
                </a:rPr>
                <a:t>「もし・・・ならば・・・」</a:t>
              </a:r>
              <a:endParaRPr lang="en-US" altLang="ja-JP" sz="1100" dirty="0">
                <a:latin typeface="+mj-ea"/>
                <a:ea typeface="+mj-ea"/>
              </a:endParaRPr>
            </a:p>
            <a:p>
              <a:pPr algn="ctr"/>
              <a:endParaRPr lang="en-US" altLang="ja-JP" sz="1100" dirty="0">
                <a:latin typeface="+mj-ea"/>
                <a:ea typeface="+mj-ea"/>
              </a:endParaRPr>
            </a:p>
            <a:p>
              <a:pPr algn="ctr"/>
              <a:r>
                <a:rPr kumimoji="1" lang="ja-JP" altLang="en-US" sz="1100" dirty="0">
                  <a:solidFill>
                    <a:srgbClr val="FF0000"/>
                  </a:solidFill>
                  <a:latin typeface="+mj-ea"/>
                  <a:ea typeface="+mj-ea"/>
                </a:rPr>
                <a:t>＊人間が手作業で入力＊</a:t>
              </a:r>
            </a:p>
          </p:txBody>
        </p:sp>
      </p:grpSp>
      <p:sp>
        <p:nvSpPr>
          <p:cNvPr id="14" name="正方形/長方形 13"/>
          <p:cNvSpPr/>
          <p:nvPr/>
        </p:nvSpPr>
        <p:spPr>
          <a:xfrm>
            <a:off x="6351372" y="2768922"/>
            <a:ext cx="2181067" cy="19929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j-ea"/>
                <a:ea typeface="+mj-ea"/>
              </a:rPr>
              <a:t>推論エンジン</a:t>
            </a:r>
          </a:p>
        </p:txBody>
      </p:sp>
      <p:sp>
        <p:nvSpPr>
          <p:cNvPr id="15" name="下矢印 14"/>
          <p:cNvSpPr/>
          <p:nvPr/>
        </p:nvSpPr>
        <p:spPr>
          <a:xfrm>
            <a:off x="6541806" y="5211621"/>
            <a:ext cx="1800200" cy="432048"/>
          </a:xfrm>
          <a:prstGeom prst="down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6" name="左矢印 15"/>
          <p:cNvSpPr/>
          <p:nvPr/>
        </p:nvSpPr>
        <p:spPr>
          <a:xfrm rot="10800000">
            <a:off x="5651931" y="2768922"/>
            <a:ext cx="504056" cy="723900"/>
          </a:xfrm>
          <a:prstGeom prst="lef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角丸四角形 19"/>
          <p:cNvSpPr/>
          <p:nvPr/>
        </p:nvSpPr>
        <p:spPr>
          <a:xfrm>
            <a:off x="3291207" y="4090086"/>
            <a:ext cx="2864779" cy="1553583"/>
          </a:xfrm>
          <a:prstGeom prst="roundRect">
            <a:avLst>
              <a:gd name="adj" fmla="val 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mj-ea"/>
                <a:ea typeface="+mj-ea"/>
                <a:cs typeface="ＭＳ Ｐゴシック"/>
              </a:rPr>
              <a:t>結果としては失敗</a:t>
            </a:r>
            <a:endParaRPr lang="en-US" altLang="ja-JP" sz="2400" dirty="0">
              <a:solidFill>
                <a:srgbClr val="FFFFFF"/>
              </a:solidFill>
              <a:latin typeface="+mj-ea"/>
              <a:ea typeface="+mj-ea"/>
              <a:cs typeface="ＭＳ Ｐゴシック"/>
            </a:endParaRPr>
          </a:p>
          <a:p>
            <a:pPr algn="ctr"/>
            <a:endParaRPr lang="en-US" altLang="ja-JP" sz="1200" dirty="0">
              <a:solidFill>
                <a:srgbClr val="FFFFFF"/>
              </a:solidFill>
              <a:latin typeface="+mj-ea"/>
              <a:ea typeface="+mj-ea"/>
              <a:cs typeface="ＭＳ Ｐゴシック"/>
            </a:endParaRPr>
          </a:p>
          <a:p>
            <a:pPr algn="ctr"/>
            <a:r>
              <a:rPr lang="ja-JP" altLang="en-US" sz="1200" dirty="0">
                <a:solidFill>
                  <a:srgbClr val="FFFFFF"/>
                </a:solidFill>
                <a:latin typeface="+mj-ea"/>
                <a:ea typeface="+mj-ea"/>
                <a:cs typeface="ＭＳ Ｐゴシック"/>
              </a:rPr>
              <a:t>ルール化のための手間が膨大</a:t>
            </a:r>
            <a:endParaRPr lang="en-US" altLang="ja-JP" sz="1200" dirty="0">
              <a:solidFill>
                <a:srgbClr val="FFFFFF"/>
              </a:solidFill>
              <a:latin typeface="+mj-ea"/>
              <a:ea typeface="+mj-ea"/>
              <a:cs typeface="ＭＳ Ｐゴシック"/>
            </a:endParaRPr>
          </a:p>
          <a:p>
            <a:pPr algn="ctr"/>
            <a:r>
              <a:rPr lang="ja-JP" altLang="en-US" sz="1200" dirty="0">
                <a:solidFill>
                  <a:srgbClr val="FFFFFF"/>
                </a:solidFill>
                <a:latin typeface="+mj-ea"/>
                <a:ea typeface="+mj-ea"/>
                <a:cs typeface="ＭＳ Ｐゴシック"/>
              </a:rPr>
              <a:t>人間の持っている知識が多すぎる</a:t>
            </a:r>
            <a:endParaRPr lang="en-US" altLang="ja-JP" sz="1200" dirty="0">
              <a:solidFill>
                <a:srgbClr val="FFFFFF"/>
              </a:solidFill>
              <a:latin typeface="+mj-ea"/>
              <a:ea typeface="+mj-ea"/>
              <a:cs typeface="ＭＳ Ｐゴシック"/>
            </a:endParaRPr>
          </a:p>
          <a:p>
            <a:pPr algn="ctr"/>
            <a:r>
              <a:rPr kumimoji="1" lang="ja-JP" altLang="en-US" sz="1200" dirty="0">
                <a:solidFill>
                  <a:srgbClr val="FFFFFF"/>
                </a:solidFill>
                <a:latin typeface="+mj-ea"/>
                <a:ea typeface="+mj-ea"/>
                <a:cs typeface="ＭＳ Ｐゴシック"/>
              </a:rPr>
              <a:t>ハードウェアの能力不足</a:t>
            </a:r>
          </a:p>
        </p:txBody>
      </p:sp>
      <p:grpSp>
        <p:nvGrpSpPr>
          <p:cNvPr id="6" name="グループ化 5"/>
          <p:cNvGrpSpPr/>
          <p:nvPr/>
        </p:nvGrpSpPr>
        <p:grpSpPr>
          <a:xfrm>
            <a:off x="1071138" y="2768921"/>
            <a:ext cx="1985356" cy="2380949"/>
            <a:chOff x="1071138" y="2768921"/>
            <a:chExt cx="1985356" cy="2380949"/>
          </a:xfrm>
        </p:grpSpPr>
        <p:grpSp>
          <p:nvGrpSpPr>
            <p:cNvPr id="18" name="図形グループ 17"/>
            <p:cNvGrpSpPr/>
            <p:nvPr/>
          </p:nvGrpSpPr>
          <p:grpSpPr>
            <a:xfrm>
              <a:off x="1071138" y="3340940"/>
              <a:ext cx="694160" cy="1498292"/>
              <a:chOff x="1946324" y="4125162"/>
              <a:chExt cx="969964" cy="2007872"/>
            </a:xfrm>
          </p:grpSpPr>
          <p:sp>
            <p:nvSpPr>
              <p:cNvPr id="21" name="円/楕円 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2" name="フローチャート: 論理積ゲート 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nvGrpSpPr>
            <p:cNvPr id="23" name="図形グループ 22"/>
            <p:cNvGrpSpPr/>
            <p:nvPr/>
          </p:nvGrpSpPr>
          <p:grpSpPr>
            <a:xfrm>
              <a:off x="1613482" y="2768921"/>
              <a:ext cx="694160" cy="1498292"/>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nvGrpSpPr>
            <p:cNvPr id="26" name="図形グループ 25"/>
            <p:cNvGrpSpPr/>
            <p:nvPr/>
          </p:nvGrpSpPr>
          <p:grpSpPr>
            <a:xfrm>
              <a:off x="2307641" y="3099640"/>
              <a:ext cx="694160" cy="1498292"/>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sp>
          <p:nvSpPr>
            <p:cNvPr id="4" name="テキスト ボックス 3"/>
            <p:cNvSpPr txBox="1"/>
            <p:nvPr/>
          </p:nvSpPr>
          <p:spPr>
            <a:xfrm>
              <a:off x="1124554" y="4842093"/>
              <a:ext cx="1931940" cy="307777"/>
            </a:xfrm>
            <a:prstGeom prst="rect">
              <a:avLst/>
            </a:prstGeom>
            <a:noFill/>
          </p:spPr>
          <p:txBody>
            <a:bodyPr wrap="none" rtlCol="0">
              <a:spAutoFit/>
            </a:bodyPr>
            <a:lstStyle/>
            <a:p>
              <a:pPr algn="ctr"/>
              <a:r>
                <a:rPr kumimoji="1" lang="ja-JP" altLang="en-US" sz="1400" dirty="0"/>
                <a:t>エキスパート</a:t>
              </a:r>
              <a:r>
                <a:rPr kumimoji="1" lang="en-US" altLang="ja-JP" sz="1400" dirty="0"/>
                <a:t>(</a:t>
              </a:r>
              <a:r>
                <a:rPr kumimoji="1" lang="ja-JP" altLang="en-US" sz="1400" dirty="0"/>
                <a:t>専門家</a:t>
              </a:r>
              <a:r>
                <a:rPr kumimoji="1" lang="en-US" altLang="ja-JP" sz="1400" dirty="0"/>
                <a:t>)</a:t>
              </a:r>
              <a:endParaRPr kumimoji="1" lang="ja-JP" altLang="en-US" sz="1400" dirty="0"/>
            </a:p>
          </p:txBody>
        </p:sp>
      </p:grpSp>
    </p:spTree>
    <p:extLst>
      <p:ext uri="{BB962C8B-B14F-4D97-AF65-F5344CB8AC3E}">
        <p14:creationId xmlns:p14="http://schemas.microsoft.com/office/powerpoint/2010/main" val="34084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P spid="15" grpId="0" animBg="1"/>
      <p:bldP spid="16"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知っておきたい基礎知識</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72534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人間の脳を模倣したニューラルネットワーク</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696" y="4156246"/>
            <a:ext cx="3159537" cy="2303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667" y="2143689"/>
            <a:ext cx="1580152" cy="10508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テキスト ボックス 6"/>
          <p:cNvSpPr txBox="1"/>
          <p:nvPr/>
        </p:nvSpPr>
        <p:spPr>
          <a:xfrm>
            <a:off x="913496" y="1299650"/>
            <a:ext cx="1800493" cy="646331"/>
          </a:xfrm>
          <a:prstGeom prst="rect">
            <a:avLst/>
          </a:prstGeom>
          <a:noFill/>
        </p:spPr>
        <p:txBody>
          <a:bodyPr wrap="none" rtlCol="0">
            <a:spAutoFit/>
          </a:bodyPr>
          <a:lstStyle/>
          <a:p>
            <a:pPr algn="ctr"/>
            <a:r>
              <a:rPr kumimoji="1" lang="ja-JP" altLang="en-US" dirty="0"/>
              <a:t>人間</a:t>
            </a:r>
            <a:r>
              <a:rPr lang="ja-JP" altLang="en-US" dirty="0"/>
              <a:t>の神経細胞</a:t>
            </a:r>
            <a:endParaRPr lang="en-US" altLang="ja-JP" dirty="0"/>
          </a:p>
          <a:p>
            <a:pPr algn="ctr"/>
            <a:r>
              <a:rPr kumimoji="1" lang="ja-JP" altLang="en-US" dirty="0"/>
              <a:t>（ニューロン）</a:t>
            </a:r>
          </a:p>
        </p:txBody>
      </p:sp>
      <p:grpSp>
        <p:nvGrpSpPr>
          <p:cNvPr id="21" name="グループ化 20"/>
          <p:cNvGrpSpPr/>
          <p:nvPr/>
        </p:nvGrpSpPr>
        <p:grpSpPr>
          <a:xfrm>
            <a:off x="3592488" y="1003759"/>
            <a:ext cx="4772838" cy="2646952"/>
            <a:chOff x="3592488" y="1003759"/>
            <a:chExt cx="4772838" cy="2646952"/>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588" y="2080951"/>
              <a:ext cx="1428750" cy="1304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76" y="1831436"/>
              <a:ext cx="1581150" cy="181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テキスト ボックス 9"/>
            <p:cNvSpPr txBox="1"/>
            <p:nvPr/>
          </p:nvSpPr>
          <p:spPr>
            <a:xfrm>
              <a:off x="5514832" y="1003759"/>
              <a:ext cx="2379176" cy="369332"/>
            </a:xfrm>
            <a:prstGeom prst="rect">
              <a:avLst/>
            </a:prstGeom>
            <a:noFill/>
          </p:spPr>
          <p:txBody>
            <a:bodyPr wrap="none" rtlCol="0">
              <a:spAutoFit/>
            </a:bodyPr>
            <a:lstStyle/>
            <a:p>
              <a:pPr algn="ctr"/>
              <a:r>
                <a:rPr kumimoji="1" lang="ja-JP" altLang="en-US" dirty="0"/>
                <a:t>ニューラルネットワーク</a:t>
              </a:r>
            </a:p>
          </p:txBody>
        </p:sp>
        <p:sp>
          <p:nvSpPr>
            <p:cNvPr id="11" name="下矢印 10"/>
            <p:cNvSpPr/>
            <p:nvPr/>
          </p:nvSpPr>
          <p:spPr>
            <a:xfrm rot="16200000">
              <a:off x="2875092" y="2017047"/>
              <a:ext cx="222688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944205" y="1462104"/>
              <a:ext cx="1338829" cy="369332"/>
            </a:xfrm>
            <a:prstGeom prst="rect">
              <a:avLst/>
            </a:prstGeom>
            <a:noFill/>
          </p:spPr>
          <p:txBody>
            <a:bodyPr wrap="none" rtlCol="0">
              <a:spAutoFit/>
            </a:bodyPr>
            <a:lstStyle/>
            <a:p>
              <a:pPr algn="ctr"/>
              <a:r>
                <a:rPr kumimoji="1" lang="ja-JP" altLang="en-US" dirty="0"/>
                <a:t>相互接続型</a:t>
              </a:r>
            </a:p>
          </p:txBody>
        </p:sp>
        <p:sp>
          <p:nvSpPr>
            <p:cNvPr id="13" name="テキスト ボックス 12"/>
            <p:cNvSpPr txBox="1"/>
            <p:nvPr/>
          </p:nvSpPr>
          <p:spPr>
            <a:xfrm>
              <a:off x="7136166" y="1478466"/>
              <a:ext cx="877164" cy="369332"/>
            </a:xfrm>
            <a:prstGeom prst="rect">
              <a:avLst/>
            </a:prstGeom>
            <a:noFill/>
          </p:spPr>
          <p:txBody>
            <a:bodyPr wrap="none" rtlCol="0">
              <a:spAutoFit/>
            </a:bodyPr>
            <a:lstStyle/>
            <a:p>
              <a:pPr algn="ctr"/>
              <a:r>
                <a:rPr kumimoji="1" lang="ja-JP" altLang="en-US" dirty="0"/>
                <a:t>階層型</a:t>
              </a:r>
            </a:p>
          </p:txBody>
        </p:sp>
      </p:grpSp>
      <p:grpSp>
        <p:nvGrpSpPr>
          <p:cNvPr id="19" name="グループ化 18"/>
          <p:cNvGrpSpPr/>
          <p:nvPr/>
        </p:nvGrpSpPr>
        <p:grpSpPr>
          <a:xfrm>
            <a:off x="2038865" y="4435214"/>
            <a:ext cx="4741839" cy="1594883"/>
            <a:chOff x="2038865" y="4435214"/>
            <a:chExt cx="4741839" cy="1594883"/>
          </a:xfrm>
        </p:grpSpPr>
        <p:sp>
          <p:nvSpPr>
            <p:cNvPr id="5" name="右矢印 4"/>
            <p:cNvSpPr/>
            <p:nvPr/>
          </p:nvSpPr>
          <p:spPr>
            <a:xfrm>
              <a:off x="2038865" y="4435214"/>
              <a:ext cx="1433384" cy="704850"/>
            </a:xfrm>
            <a:prstGeom prst="rightArrow">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刺激１</a:t>
              </a:r>
            </a:p>
          </p:txBody>
        </p:sp>
        <p:sp>
          <p:nvSpPr>
            <p:cNvPr id="17" name="フリーフォーム 16"/>
            <p:cNvSpPr/>
            <p:nvPr/>
          </p:nvSpPr>
          <p:spPr>
            <a:xfrm>
              <a:off x="5486400" y="4992130"/>
              <a:ext cx="1294304" cy="1037967"/>
            </a:xfrm>
            <a:custGeom>
              <a:avLst/>
              <a:gdLst>
                <a:gd name="connsiteX0" fmla="*/ 0 w 1294304"/>
                <a:gd name="connsiteY0" fmla="*/ 0 h 1037967"/>
                <a:gd name="connsiteX1" fmla="*/ 518984 w 1294304"/>
                <a:gd name="connsiteY1" fmla="*/ 247135 h 1037967"/>
                <a:gd name="connsiteX2" fmla="*/ 518984 w 1294304"/>
                <a:gd name="connsiteY2" fmla="*/ 259492 h 1037967"/>
                <a:gd name="connsiteX3" fmla="*/ 1025611 w 1294304"/>
                <a:gd name="connsiteY3" fmla="*/ 98854 h 1037967"/>
                <a:gd name="connsiteX4" fmla="*/ 1285103 w 1294304"/>
                <a:gd name="connsiteY4" fmla="*/ 469556 h 1037967"/>
                <a:gd name="connsiteX5" fmla="*/ 1210962 w 1294304"/>
                <a:gd name="connsiteY5" fmla="*/ 1037967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304" h="1037967">
                  <a:moveTo>
                    <a:pt x="0" y="0"/>
                  </a:moveTo>
                  <a:lnTo>
                    <a:pt x="518984" y="247135"/>
                  </a:lnTo>
                  <a:cubicBezTo>
                    <a:pt x="605481" y="290384"/>
                    <a:pt x="434546" y="284205"/>
                    <a:pt x="518984" y="259492"/>
                  </a:cubicBezTo>
                  <a:cubicBezTo>
                    <a:pt x="603422" y="234779"/>
                    <a:pt x="897925" y="63843"/>
                    <a:pt x="1025611" y="98854"/>
                  </a:cubicBezTo>
                  <a:cubicBezTo>
                    <a:pt x="1153297" y="133865"/>
                    <a:pt x="1254211" y="313037"/>
                    <a:pt x="1285103" y="469556"/>
                  </a:cubicBezTo>
                  <a:cubicBezTo>
                    <a:pt x="1315995" y="626075"/>
                    <a:pt x="1263478" y="832021"/>
                    <a:pt x="1210962" y="1037967"/>
                  </a:cubicBezTo>
                </a:path>
              </a:pathLst>
            </a:custGeom>
            <a:noFill/>
            <a:ln w="76200">
              <a:solidFill>
                <a:srgbClr val="00B05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20" name="グループ化 19"/>
          <p:cNvGrpSpPr/>
          <p:nvPr/>
        </p:nvGrpSpPr>
        <p:grpSpPr>
          <a:xfrm>
            <a:off x="2038865" y="4522573"/>
            <a:ext cx="4769903" cy="1490276"/>
            <a:chOff x="2038865" y="4522573"/>
            <a:chExt cx="4769903" cy="1490276"/>
          </a:xfrm>
        </p:grpSpPr>
        <p:sp>
          <p:nvSpPr>
            <p:cNvPr id="15" name="右矢印 14"/>
            <p:cNvSpPr/>
            <p:nvPr/>
          </p:nvSpPr>
          <p:spPr>
            <a:xfrm>
              <a:off x="2038865" y="5307999"/>
              <a:ext cx="1433384" cy="704850"/>
            </a:xfrm>
            <a:prstGeom prst="rightArrow">
              <a:avLst/>
            </a:prstGeom>
            <a:solidFill>
              <a:srgbClr val="FF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刺激２</a:t>
              </a:r>
            </a:p>
          </p:txBody>
        </p:sp>
        <p:sp>
          <p:nvSpPr>
            <p:cNvPr id="18" name="フリーフォーム 17"/>
            <p:cNvSpPr/>
            <p:nvPr/>
          </p:nvSpPr>
          <p:spPr>
            <a:xfrm>
              <a:off x="5511114" y="4522573"/>
              <a:ext cx="1297654" cy="1187078"/>
            </a:xfrm>
            <a:custGeom>
              <a:avLst/>
              <a:gdLst>
                <a:gd name="connsiteX0" fmla="*/ 0 w 1297654"/>
                <a:gd name="connsiteY0" fmla="*/ 1136822 h 1187078"/>
                <a:gd name="connsiteX1" fmla="*/ 691978 w 1297654"/>
                <a:gd name="connsiteY1" fmla="*/ 1173892 h 1187078"/>
                <a:gd name="connsiteX2" fmla="*/ 1272745 w 1297654"/>
                <a:gd name="connsiteY2" fmla="*/ 939113 h 1187078"/>
                <a:gd name="connsiteX3" fmla="*/ 1136821 w 1297654"/>
                <a:gd name="connsiteY3" fmla="*/ 0 h 1187078"/>
              </a:gdLst>
              <a:ahLst/>
              <a:cxnLst>
                <a:cxn ang="0">
                  <a:pos x="connsiteX0" y="connsiteY0"/>
                </a:cxn>
                <a:cxn ang="0">
                  <a:pos x="connsiteX1" y="connsiteY1"/>
                </a:cxn>
                <a:cxn ang="0">
                  <a:pos x="connsiteX2" y="connsiteY2"/>
                </a:cxn>
                <a:cxn ang="0">
                  <a:pos x="connsiteX3" y="connsiteY3"/>
                </a:cxn>
              </a:cxnLst>
              <a:rect l="l" t="t" r="r" b="b"/>
              <a:pathLst>
                <a:path w="1297654" h="1187078">
                  <a:moveTo>
                    <a:pt x="0" y="1136822"/>
                  </a:moveTo>
                  <a:cubicBezTo>
                    <a:pt x="239927" y="1171832"/>
                    <a:pt x="479854" y="1206843"/>
                    <a:pt x="691978" y="1173892"/>
                  </a:cubicBezTo>
                  <a:cubicBezTo>
                    <a:pt x="904102" y="1140941"/>
                    <a:pt x="1198605" y="1134762"/>
                    <a:pt x="1272745" y="939113"/>
                  </a:cubicBezTo>
                  <a:cubicBezTo>
                    <a:pt x="1346885" y="743464"/>
                    <a:pt x="1241853" y="371732"/>
                    <a:pt x="1136821" y="0"/>
                  </a:cubicBezTo>
                </a:path>
              </a:pathLst>
            </a:custGeom>
            <a:noFill/>
            <a:ln w="57150">
              <a:solidFill>
                <a:srgbClr val="FF66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20547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repeatCount="3000" fill="hold" nodeType="click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repeatCount="3000" fill="hold" nodeType="clickEffect">
                                  <p:stCondLst>
                                    <p:cond delay="100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ルール生成の自動化　～統計的手法と機械学習</a:t>
            </a:r>
          </a:p>
        </p:txBody>
      </p:sp>
      <p:sp>
        <p:nvSpPr>
          <p:cNvPr id="4" name="正方形/長方形 3"/>
          <p:cNvSpPr/>
          <p:nvPr/>
        </p:nvSpPr>
        <p:spPr>
          <a:xfrm>
            <a:off x="345987" y="1075039"/>
            <a:ext cx="8464378" cy="9461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エキスパートシステムの限界</a:t>
            </a:r>
            <a:endParaRPr kumimoji="1" lang="en-US" altLang="ja-JP" sz="2400" dirty="0">
              <a:solidFill>
                <a:srgbClr val="FFFFFF"/>
              </a:solidFill>
              <a:latin typeface="ＭＳ Ｐゴシック"/>
              <a:ea typeface="ＭＳ Ｐゴシック"/>
              <a:cs typeface="ＭＳ Ｐゴシック"/>
            </a:endParaRPr>
          </a:p>
          <a:p>
            <a:pPr algn="ctr"/>
            <a:r>
              <a:rPr kumimoji="1" lang="ja-JP" altLang="en-US" sz="1600" dirty="0">
                <a:solidFill>
                  <a:srgbClr val="FFFFFF"/>
                </a:solidFill>
                <a:latin typeface="ＭＳ Ｐゴシック"/>
                <a:ea typeface="ＭＳ Ｐゴシック"/>
                <a:cs typeface="ＭＳ Ｐゴシック"/>
              </a:rPr>
              <a:t>人間の頭脳の処理はあまりに複雑で、すべてをルール化することは不可能</a:t>
            </a:r>
            <a:endParaRPr kumimoji="1" lang="en-US" altLang="ja-JP" sz="1600" dirty="0">
              <a:solidFill>
                <a:srgbClr val="FFFFFF"/>
              </a:solidFill>
              <a:latin typeface="ＭＳ Ｐゴシック"/>
              <a:ea typeface="ＭＳ Ｐゴシック"/>
              <a:cs typeface="ＭＳ Ｐゴシック"/>
            </a:endParaRPr>
          </a:p>
          <a:p>
            <a:pPr algn="ctr"/>
            <a:r>
              <a:rPr lang="ja-JP" altLang="en-US" sz="1600" dirty="0">
                <a:solidFill>
                  <a:srgbClr val="FFFFFF"/>
                </a:solidFill>
                <a:latin typeface="ＭＳ Ｐゴシック"/>
                <a:ea typeface="ＭＳ Ｐゴシック"/>
                <a:cs typeface="ＭＳ Ｐゴシック"/>
              </a:rPr>
              <a:t>人間がルールを生成するのは手間と時間がかかる</a:t>
            </a:r>
            <a:endParaRPr kumimoji="1" lang="ja-JP" altLang="en-US" sz="1600" dirty="0">
              <a:solidFill>
                <a:srgbClr val="FFFFFF"/>
              </a:solidFill>
              <a:latin typeface="ＭＳ Ｐゴシック"/>
              <a:ea typeface="ＭＳ Ｐゴシック"/>
              <a:cs typeface="ＭＳ Ｐゴシック"/>
            </a:endParaRPr>
          </a:p>
        </p:txBody>
      </p:sp>
      <p:sp>
        <p:nvSpPr>
          <p:cNvPr id="5" name="正方形/長方形 4"/>
          <p:cNvSpPr/>
          <p:nvPr/>
        </p:nvSpPr>
        <p:spPr>
          <a:xfrm>
            <a:off x="345987" y="2169241"/>
            <a:ext cx="84643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ルールを自動的に生成することができれば、より簡単に人間の頭脳に近づくことができる</a:t>
            </a:r>
          </a:p>
        </p:txBody>
      </p:sp>
      <p:sp>
        <p:nvSpPr>
          <p:cNvPr id="6" name="正方形/長方形 5"/>
          <p:cNvSpPr/>
          <p:nvPr/>
        </p:nvSpPr>
        <p:spPr>
          <a:xfrm>
            <a:off x="345987" y="3055066"/>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一定のアルゴリズムを与えて自動学習させる</a:t>
            </a:r>
          </a:p>
        </p:txBody>
      </p:sp>
      <p:sp>
        <p:nvSpPr>
          <p:cNvPr id="7" name="正方形/長方形 6"/>
          <p:cNvSpPr/>
          <p:nvPr/>
        </p:nvSpPr>
        <p:spPr>
          <a:xfrm>
            <a:off x="4651287" y="3055065"/>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人間の脳をシミュレートして学習させる</a:t>
            </a:r>
          </a:p>
        </p:txBody>
      </p:sp>
      <p:sp>
        <p:nvSpPr>
          <p:cNvPr id="8" name="正方形/長方形 7"/>
          <p:cNvSpPr/>
          <p:nvPr/>
        </p:nvSpPr>
        <p:spPr>
          <a:xfrm>
            <a:off x="345987" y="3940891"/>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機械学習</a:t>
            </a:r>
          </a:p>
        </p:txBody>
      </p:sp>
      <p:sp>
        <p:nvSpPr>
          <p:cNvPr id="9" name="正方形/長方形 8"/>
          <p:cNvSpPr/>
          <p:nvPr/>
        </p:nvSpPr>
        <p:spPr>
          <a:xfrm>
            <a:off x="4651287" y="3940890"/>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ニューラルネットワーク</a:t>
            </a:r>
          </a:p>
        </p:txBody>
      </p:sp>
      <p:sp>
        <p:nvSpPr>
          <p:cNvPr id="10" name="正方形/長方形 9"/>
          <p:cNvSpPr/>
          <p:nvPr/>
        </p:nvSpPr>
        <p:spPr>
          <a:xfrm>
            <a:off x="345987" y="4801220"/>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大量のデータを統計的に処理して</a:t>
            </a:r>
            <a:endParaRPr kumimoji="1" lang="en-US" altLang="ja-JP" sz="1600" dirty="0">
              <a:solidFill>
                <a:srgbClr val="FFFFFF"/>
              </a:solidFill>
              <a:latin typeface="ＭＳ Ｐゴシック"/>
              <a:ea typeface="ＭＳ Ｐゴシック"/>
              <a:cs typeface="ＭＳ Ｐゴシック"/>
            </a:endParaRPr>
          </a:p>
          <a:p>
            <a:pPr algn="ctr"/>
            <a:r>
              <a:rPr kumimoji="1" lang="ja-JP" altLang="en-US" sz="1600" dirty="0">
                <a:solidFill>
                  <a:srgbClr val="FFFFFF"/>
                </a:solidFill>
                <a:latin typeface="ＭＳ Ｐゴシック"/>
                <a:ea typeface="ＭＳ Ｐゴシック"/>
                <a:cs typeface="ＭＳ Ｐゴシック"/>
              </a:rPr>
              <a:t>ルールを生成</a:t>
            </a:r>
          </a:p>
        </p:txBody>
      </p:sp>
      <p:sp>
        <p:nvSpPr>
          <p:cNvPr id="11" name="正方形/長方形 10"/>
          <p:cNvSpPr/>
          <p:nvPr/>
        </p:nvSpPr>
        <p:spPr>
          <a:xfrm>
            <a:off x="4651287" y="4801219"/>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人間の頭脳の構造を再現</a:t>
            </a:r>
          </a:p>
        </p:txBody>
      </p:sp>
      <p:sp>
        <p:nvSpPr>
          <p:cNvPr id="12" name="正方形/長方形 11"/>
          <p:cNvSpPr/>
          <p:nvPr/>
        </p:nvSpPr>
        <p:spPr>
          <a:xfrm>
            <a:off x="345987" y="5687044"/>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膨大なデータが必要</a:t>
            </a:r>
          </a:p>
        </p:txBody>
      </p:sp>
      <p:sp>
        <p:nvSpPr>
          <p:cNvPr id="13" name="正方形/長方形 12"/>
          <p:cNvSpPr/>
          <p:nvPr/>
        </p:nvSpPr>
        <p:spPr>
          <a:xfrm>
            <a:off x="4651287" y="5687043"/>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膨大な計算量が必要</a:t>
            </a:r>
          </a:p>
        </p:txBody>
      </p:sp>
    </p:spTree>
    <p:extLst>
      <p:ext uri="{BB962C8B-B14F-4D97-AF65-F5344CB8AC3E}">
        <p14:creationId xmlns:p14="http://schemas.microsoft.com/office/powerpoint/2010/main" val="2434657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機械学習とディープラーニング</a:t>
            </a:r>
          </a:p>
        </p:txBody>
      </p:sp>
      <p:sp>
        <p:nvSpPr>
          <p:cNvPr id="6" name="正方形/長方形 5"/>
          <p:cNvSpPr/>
          <p:nvPr/>
        </p:nvSpPr>
        <p:spPr>
          <a:xfrm>
            <a:off x="167640" y="1342332"/>
            <a:ext cx="8808720" cy="2688648"/>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7" name="正方形/長方形 6"/>
          <p:cNvSpPr/>
          <p:nvPr/>
        </p:nvSpPr>
        <p:spPr>
          <a:xfrm>
            <a:off x="411365" y="2131096"/>
            <a:ext cx="2159137" cy="169414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ルールベース</a:t>
            </a:r>
          </a:p>
        </p:txBody>
      </p:sp>
      <p:sp>
        <p:nvSpPr>
          <p:cNvPr id="9" name="正方形/長方形 8"/>
          <p:cNvSpPr/>
          <p:nvPr/>
        </p:nvSpPr>
        <p:spPr>
          <a:xfrm>
            <a:off x="2697245" y="2131096"/>
            <a:ext cx="1412289" cy="78836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cs typeface="ＭＳ Ｐゴシック"/>
              </a:rPr>
              <a:t>エキスパート・システム</a:t>
            </a:r>
          </a:p>
        </p:txBody>
      </p:sp>
      <p:sp>
        <p:nvSpPr>
          <p:cNvPr id="11" name="正方形/長方形 10"/>
          <p:cNvSpPr/>
          <p:nvPr/>
        </p:nvSpPr>
        <p:spPr>
          <a:xfrm>
            <a:off x="167640" y="4166850"/>
            <a:ext cx="8808720" cy="21594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14" name="正方形/長方形 13"/>
          <p:cNvSpPr/>
          <p:nvPr/>
        </p:nvSpPr>
        <p:spPr>
          <a:xfrm>
            <a:off x="411364" y="5036933"/>
            <a:ext cx="2159137" cy="105485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ニューラル</a:t>
            </a:r>
            <a:endParaRPr kumimoji="1" lang="en-US" altLang="ja-JP" sz="2000" dirty="0">
              <a:solidFill>
                <a:srgbClr val="FFFFFF"/>
              </a:solidFill>
              <a:cs typeface="ＭＳ Ｐゴシック"/>
            </a:endParaRPr>
          </a:p>
          <a:p>
            <a:pPr algn="ctr"/>
            <a:r>
              <a:rPr lang="ja-JP" altLang="en-US" sz="2000" dirty="0">
                <a:solidFill>
                  <a:srgbClr val="FFFFFF"/>
                </a:solidFill>
                <a:cs typeface="ＭＳ Ｐゴシック"/>
              </a:rPr>
              <a:t>ネットワーク</a:t>
            </a:r>
            <a:endParaRPr kumimoji="1" lang="ja-JP" altLang="en-US" sz="2000" dirty="0">
              <a:solidFill>
                <a:srgbClr val="FFFFFF"/>
              </a:solidFill>
              <a:cs typeface="ＭＳ Ｐゴシック"/>
            </a:endParaRPr>
          </a:p>
        </p:txBody>
      </p:sp>
      <p:sp>
        <p:nvSpPr>
          <p:cNvPr id="17" name="正方形/長方形 16"/>
          <p:cNvSpPr/>
          <p:nvPr/>
        </p:nvSpPr>
        <p:spPr>
          <a:xfrm>
            <a:off x="5311140" y="5041863"/>
            <a:ext cx="1554480" cy="104992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ディープ</a:t>
            </a:r>
            <a:endParaRPr kumimoji="1" lang="en-US" altLang="ja-JP" sz="2000" dirty="0">
              <a:solidFill>
                <a:srgbClr val="FFFFFF"/>
              </a:solidFill>
              <a:cs typeface="ＭＳ Ｐゴシック"/>
            </a:endParaRPr>
          </a:p>
          <a:p>
            <a:pPr algn="ctr"/>
            <a:r>
              <a:rPr kumimoji="1" lang="ja-JP" altLang="en-US" sz="2000" dirty="0">
                <a:solidFill>
                  <a:srgbClr val="FFFFFF"/>
                </a:solidFill>
                <a:cs typeface="ＭＳ Ｐゴシック"/>
              </a:rPr>
              <a:t>ラーニング</a:t>
            </a:r>
          </a:p>
        </p:txBody>
      </p:sp>
      <p:sp>
        <p:nvSpPr>
          <p:cNvPr id="19" name="テキスト ボックス 18"/>
          <p:cNvSpPr txBox="1"/>
          <p:nvPr/>
        </p:nvSpPr>
        <p:spPr>
          <a:xfrm>
            <a:off x="167639" y="1374270"/>
            <a:ext cx="1712327" cy="707886"/>
          </a:xfrm>
          <a:prstGeom prst="rect">
            <a:avLst/>
          </a:prstGeom>
          <a:noFill/>
        </p:spPr>
        <p:txBody>
          <a:bodyPr wrap="none" rtlCol="0">
            <a:spAutoFit/>
          </a:bodyPr>
          <a:lstStyle/>
          <a:p>
            <a:pPr algn="ctr"/>
            <a:r>
              <a:rPr kumimoji="1" lang="ja-JP" altLang="en-US" sz="1600" dirty="0">
                <a:solidFill>
                  <a:srgbClr val="FFFFFF"/>
                </a:solidFill>
              </a:rPr>
              <a:t>知的活動</a:t>
            </a:r>
            <a:r>
              <a:rPr lang="ja-JP" altLang="en-US" sz="1600" dirty="0">
                <a:solidFill>
                  <a:srgbClr val="FFFFFF"/>
                </a:solidFill>
              </a:rPr>
              <a:t>を再現</a:t>
            </a:r>
            <a:endParaRPr lang="en-US" altLang="ja-JP" sz="1600" dirty="0">
              <a:solidFill>
                <a:srgbClr val="FFFFFF"/>
              </a:solidFill>
            </a:endParaRPr>
          </a:p>
          <a:p>
            <a:pPr algn="ctr"/>
            <a:r>
              <a:rPr kumimoji="1" lang="ja-JP" altLang="en-US" sz="2400" dirty="0">
                <a:solidFill>
                  <a:srgbClr val="FFFFFF"/>
                </a:solidFill>
              </a:rPr>
              <a:t>（弱い</a:t>
            </a:r>
            <a:r>
              <a:rPr kumimoji="1" lang="en-US" altLang="ja-JP" sz="2400" dirty="0">
                <a:solidFill>
                  <a:srgbClr val="FFFFFF"/>
                </a:solidFill>
              </a:rPr>
              <a:t>AI</a:t>
            </a:r>
            <a:r>
              <a:rPr kumimoji="1" lang="ja-JP" altLang="en-US" sz="2400" dirty="0">
                <a:solidFill>
                  <a:srgbClr val="FFFFFF"/>
                </a:solidFill>
              </a:rPr>
              <a:t>）</a:t>
            </a:r>
          </a:p>
        </p:txBody>
      </p:sp>
      <p:sp>
        <p:nvSpPr>
          <p:cNvPr id="20" name="テキスト ボックス 19"/>
          <p:cNvSpPr txBox="1"/>
          <p:nvPr/>
        </p:nvSpPr>
        <p:spPr>
          <a:xfrm>
            <a:off x="167640" y="4215790"/>
            <a:ext cx="1712327" cy="707886"/>
          </a:xfrm>
          <a:prstGeom prst="rect">
            <a:avLst/>
          </a:prstGeom>
          <a:noFill/>
        </p:spPr>
        <p:txBody>
          <a:bodyPr wrap="none" rtlCol="0">
            <a:spAutoFit/>
          </a:bodyPr>
          <a:lstStyle/>
          <a:p>
            <a:pPr algn="ctr"/>
            <a:r>
              <a:rPr kumimoji="1" lang="ja-JP" altLang="en-US" sz="1600" dirty="0">
                <a:solidFill>
                  <a:srgbClr val="FFFFFF"/>
                </a:solidFill>
              </a:rPr>
              <a:t>脳の活動</a:t>
            </a:r>
            <a:r>
              <a:rPr lang="ja-JP" altLang="en-US" sz="1600" dirty="0">
                <a:solidFill>
                  <a:srgbClr val="FFFFFF"/>
                </a:solidFill>
              </a:rPr>
              <a:t>を再現</a:t>
            </a:r>
            <a:endParaRPr lang="en-US" altLang="ja-JP" sz="1600" dirty="0">
              <a:solidFill>
                <a:srgbClr val="FFFFFF"/>
              </a:solidFill>
            </a:endParaRPr>
          </a:p>
          <a:p>
            <a:pPr algn="ctr"/>
            <a:r>
              <a:rPr kumimoji="1" lang="ja-JP" altLang="en-US" sz="2400" dirty="0">
                <a:solidFill>
                  <a:srgbClr val="FFFFFF"/>
                </a:solidFill>
              </a:rPr>
              <a:t>（強い</a:t>
            </a:r>
            <a:r>
              <a:rPr kumimoji="1" lang="en-US" altLang="ja-JP" sz="2400" dirty="0">
                <a:solidFill>
                  <a:srgbClr val="FFFFFF"/>
                </a:solidFill>
              </a:rPr>
              <a:t>AI</a:t>
            </a:r>
            <a:r>
              <a:rPr kumimoji="1" lang="ja-JP" altLang="en-US" sz="2400" dirty="0">
                <a:solidFill>
                  <a:srgbClr val="FFFFFF"/>
                </a:solidFill>
              </a:rPr>
              <a:t>）</a:t>
            </a:r>
          </a:p>
        </p:txBody>
      </p:sp>
      <p:sp>
        <p:nvSpPr>
          <p:cNvPr id="8" name="正方形/長方形 7"/>
          <p:cNvSpPr/>
          <p:nvPr/>
        </p:nvSpPr>
        <p:spPr>
          <a:xfrm>
            <a:off x="2697245" y="3032036"/>
            <a:ext cx="1412289" cy="78836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cs typeface="ＭＳ Ｐゴシック"/>
              </a:rPr>
              <a:t>統計的</a:t>
            </a:r>
            <a:endParaRPr kumimoji="1" lang="en-US" altLang="ja-JP" sz="1600" dirty="0">
              <a:solidFill>
                <a:srgbClr val="FFFFFF"/>
              </a:solidFill>
              <a:cs typeface="ＭＳ Ｐゴシック"/>
            </a:endParaRPr>
          </a:p>
          <a:p>
            <a:pPr algn="ctr"/>
            <a:r>
              <a:rPr kumimoji="1" lang="ja-JP" altLang="en-US" sz="1600" dirty="0">
                <a:solidFill>
                  <a:srgbClr val="FFFFFF"/>
                </a:solidFill>
                <a:cs typeface="ＭＳ Ｐゴシック"/>
              </a:rPr>
              <a:t>アプローチ</a:t>
            </a:r>
          </a:p>
        </p:txBody>
      </p:sp>
      <p:grpSp>
        <p:nvGrpSpPr>
          <p:cNvPr id="3" name="グループ化 2"/>
          <p:cNvGrpSpPr/>
          <p:nvPr/>
        </p:nvGrpSpPr>
        <p:grpSpPr>
          <a:xfrm>
            <a:off x="4236277" y="3032036"/>
            <a:ext cx="1595377" cy="793204"/>
            <a:chOff x="4236277" y="3032036"/>
            <a:chExt cx="1595377" cy="793204"/>
          </a:xfrm>
        </p:grpSpPr>
        <p:sp>
          <p:nvSpPr>
            <p:cNvPr id="13" name="正方形/長方形 12"/>
            <p:cNvSpPr/>
            <p:nvPr/>
          </p:nvSpPr>
          <p:spPr>
            <a:xfrm>
              <a:off x="4236277" y="3032036"/>
              <a:ext cx="1595377" cy="79320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dirty="0">
                  <a:solidFill>
                    <a:srgbClr val="800000"/>
                  </a:solidFill>
                  <a:cs typeface="ＭＳ Ｐゴシック"/>
                </a:rPr>
                <a:t>機械学習</a:t>
              </a:r>
            </a:p>
          </p:txBody>
        </p:sp>
        <p:sp>
          <p:nvSpPr>
            <p:cNvPr id="22" name="正方形/長方形 21"/>
            <p:cNvSpPr/>
            <p:nvPr/>
          </p:nvSpPr>
          <p:spPr>
            <a:xfrm>
              <a:off x="4363020" y="3348066"/>
              <a:ext cx="1346714" cy="38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cs typeface="ＭＳ Ｐゴシック"/>
                </a:rPr>
                <a:t>ベイズ統計</a:t>
              </a:r>
            </a:p>
          </p:txBody>
        </p:sp>
      </p:grpSp>
      <p:grpSp>
        <p:nvGrpSpPr>
          <p:cNvPr id="4" name="グループ化 3"/>
          <p:cNvGrpSpPr/>
          <p:nvPr/>
        </p:nvGrpSpPr>
        <p:grpSpPr>
          <a:xfrm>
            <a:off x="4236277" y="2082156"/>
            <a:ext cx="4574797" cy="2841520"/>
            <a:chOff x="4236277" y="2082156"/>
            <a:chExt cx="4574797" cy="2841520"/>
          </a:xfrm>
        </p:grpSpPr>
        <p:sp>
          <p:nvSpPr>
            <p:cNvPr id="21" name="正方形/長方形 20"/>
            <p:cNvSpPr/>
            <p:nvPr/>
          </p:nvSpPr>
          <p:spPr>
            <a:xfrm>
              <a:off x="7215697" y="3012062"/>
              <a:ext cx="1595377" cy="793204"/>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pPr algn="ctr"/>
              <a:r>
                <a:rPr kumimoji="1" lang="en-US" altLang="ja-JP" dirty="0">
                  <a:solidFill>
                    <a:schemeClr val="bg1"/>
                  </a:solidFill>
                  <a:cs typeface="ＭＳ Ｐゴシック"/>
                </a:rPr>
                <a:t>Google</a:t>
              </a:r>
            </a:p>
            <a:p>
              <a:pPr algn="ctr"/>
              <a:r>
                <a:rPr kumimoji="1" lang="en-US" altLang="ja-JP" dirty="0">
                  <a:solidFill>
                    <a:schemeClr val="bg1"/>
                  </a:solidFill>
                  <a:cs typeface="ＭＳ Ｐゴシック"/>
                </a:rPr>
                <a:t>Amazon</a:t>
              </a:r>
            </a:p>
            <a:p>
              <a:pPr algn="ctr"/>
              <a:r>
                <a:rPr kumimoji="1" lang="en-US" altLang="ja-JP" dirty="0">
                  <a:solidFill>
                    <a:schemeClr val="bg1"/>
                  </a:solidFill>
                  <a:cs typeface="ＭＳ Ｐゴシック"/>
                </a:rPr>
                <a:t>Microsoft</a:t>
              </a:r>
              <a:endParaRPr kumimoji="1" lang="ja-JP" altLang="en-US" dirty="0">
                <a:solidFill>
                  <a:schemeClr val="bg1"/>
                </a:solidFill>
                <a:cs typeface="ＭＳ Ｐゴシック"/>
              </a:endParaRPr>
            </a:p>
          </p:txBody>
        </p:sp>
        <p:sp>
          <p:nvSpPr>
            <p:cNvPr id="23" name="正方形/長方形 22"/>
            <p:cNvSpPr/>
            <p:nvPr/>
          </p:nvSpPr>
          <p:spPr>
            <a:xfrm>
              <a:off x="7215696" y="2082156"/>
              <a:ext cx="1595377" cy="793204"/>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pPr algn="ctr"/>
              <a:r>
                <a:rPr kumimoji="1" lang="en-US" altLang="ja-JP" dirty="0">
                  <a:solidFill>
                    <a:schemeClr val="bg1"/>
                  </a:solidFill>
                  <a:cs typeface="ＭＳ Ｐゴシック"/>
                </a:rPr>
                <a:t>IBM</a:t>
              </a:r>
            </a:p>
            <a:p>
              <a:pPr algn="ctr"/>
              <a:r>
                <a:rPr kumimoji="1" lang="en-US" altLang="ja-JP" dirty="0">
                  <a:solidFill>
                    <a:schemeClr val="bg1"/>
                  </a:solidFill>
                  <a:cs typeface="ＭＳ Ｐゴシック"/>
                </a:rPr>
                <a:t>(Watson)</a:t>
              </a:r>
              <a:endParaRPr kumimoji="1" lang="ja-JP" altLang="en-US" dirty="0">
                <a:solidFill>
                  <a:schemeClr val="bg1"/>
                </a:solidFill>
                <a:cs typeface="ＭＳ Ｐゴシック"/>
              </a:endParaRPr>
            </a:p>
          </p:txBody>
        </p:sp>
        <p:cxnSp>
          <p:nvCxnSpPr>
            <p:cNvPr id="12" name="直線矢印コネクタ 11"/>
            <p:cNvCxnSpPr/>
            <p:nvPr/>
          </p:nvCxnSpPr>
          <p:spPr>
            <a:xfrm>
              <a:off x="4236277" y="2525279"/>
              <a:ext cx="2903663" cy="0"/>
            </a:xfrm>
            <a:prstGeom prst="straightConnector1">
              <a:avLst/>
            </a:prstGeom>
            <a:ln w="19050">
              <a:solidFill>
                <a:srgbClr val="7030A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a:off x="5897880" y="3408664"/>
              <a:ext cx="1242060" cy="0"/>
            </a:xfrm>
            <a:prstGeom prst="straightConnector1">
              <a:avLst/>
            </a:prstGeom>
            <a:ln w="381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6244590" y="3526852"/>
              <a:ext cx="895350" cy="1396824"/>
            </a:xfrm>
            <a:prstGeom prst="straightConnector1">
              <a:avLst/>
            </a:prstGeom>
            <a:ln w="381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5907410" y="2655301"/>
              <a:ext cx="1232530" cy="735681"/>
            </a:xfrm>
            <a:prstGeom prst="straightConnector1">
              <a:avLst/>
            </a:prstGeom>
            <a:ln w="381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V="1">
              <a:off x="6244590" y="2811780"/>
              <a:ext cx="895350" cy="2111896"/>
            </a:xfrm>
            <a:prstGeom prst="straightConnector1">
              <a:avLst/>
            </a:prstGeom>
            <a:ln w="127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97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ベイズ統計とは</a:t>
            </a:r>
          </a:p>
        </p:txBody>
      </p:sp>
      <p:pic>
        <p:nvPicPr>
          <p:cNvPr id="3" name="図 2"/>
          <p:cNvPicPr>
            <a:picLocks noChangeAspect="1"/>
          </p:cNvPicPr>
          <p:nvPr/>
        </p:nvPicPr>
        <p:blipFill>
          <a:blip r:embed="rId3"/>
          <a:stretch>
            <a:fillRect/>
          </a:stretch>
        </p:blipFill>
        <p:spPr>
          <a:xfrm>
            <a:off x="561975" y="1200150"/>
            <a:ext cx="1009650" cy="1082717"/>
          </a:xfrm>
          <a:prstGeom prst="rect">
            <a:avLst/>
          </a:prstGeom>
        </p:spPr>
      </p:pic>
      <p:sp>
        <p:nvSpPr>
          <p:cNvPr id="4" name="角丸四角形 3"/>
          <p:cNvSpPr/>
          <p:nvPr/>
        </p:nvSpPr>
        <p:spPr>
          <a:xfrm>
            <a:off x="3800475" y="1200149"/>
            <a:ext cx="4924425" cy="1082717"/>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a:solidFill>
                  <a:srgbClr val="FFFFFF"/>
                </a:solidFill>
                <a:latin typeface="+mn-ea"/>
                <a:cs typeface="ＭＳ Ｐゴシック"/>
              </a:rPr>
              <a:t>ベイズの定理</a:t>
            </a:r>
            <a:endParaRPr lang="en-US" altLang="ja-JP" sz="1600" b="1" dirty="0">
              <a:solidFill>
                <a:srgbClr val="FFFFFF"/>
              </a:solidFill>
              <a:latin typeface="+mn-ea"/>
              <a:cs typeface="ＭＳ Ｐゴシック"/>
            </a:endParaRPr>
          </a:p>
          <a:p>
            <a:r>
              <a:rPr lang="ja-JP" altLang="en-US" sz="1400" dirty="0">
                <a:solidFill>
                  <a:srgbClr val="FFFFFF"/>
                </a:solidFill>
                <a:latin typeface="+mn-ea"/>
                <a:cs typeface="ＭＳ Ｐゴシック"/>
              </a:rPr>
              <a:t>不特定の条件下における特定の事象の発生確率を予測</a:t>
            </a:r>
            <a:endParaRPr lang="en-US" altLang="ja-JP" sz="1400" dirty="0">
              <a:solidFill>
                <a:srgbClr val="FFFFFF"/>
              </a:solidFill>
              <a:latin typeface="+mn-ea"/>
              <a:cs typeface="ＭＳ Ｐゴシック"/>
            </a:endParaRPr>
          </a:p>
          <a:p>
            <a:r>
              <a:rPr lang="ja-JP" altLang="en-US" sz="1400" dirty="0">
                <a:solidFill>
                  <a:srgbClr val="FFFFFF"/>
                </a:solidFill>
                <a:latin typeface="+mn-ea"/>
                <a:cs typeface="ＭＳ Ｐゴシック"/>
              </a:rPr>
              <a:t>＝過去の事象を考慮に入れながら、新しいデータが入るに応じて確率を計算し直す</a:t>
            </a:r>
            <a:endParaRPr kumimoji="1" lang="ja-JP" altLang="en-US" sz="1400" dirty="0">
              <a:solidFill>
                <a:srgbClr val="FFFFFF"/>
              </a:solidFill>
              <a:latin typeface="+mn-ea"/>
              <a:cs typeface="ＭＳ Ｐゴシック"/>
            </a:endParaRPr>
          </a:p>
        </p:txBody>
      </p:sp>
      <p:sp>
        <p:nvSpPr>
          <p:cNvPr id="5" name="テキスト ボックス 4"/>
          <p:cNvSpPr txBox="1"/>
          <p:nvPr/>
        </p:nvSpPr>
        <p:spPr>
          <a:xfrm>
            <a:off x="1714500" y="1200149"/>
            <a:ext cx="2085975" cy="1082717"/>
          </a:xfrm>
          <a:prstGeom prst="rect">
            <a:avLst/>
          </a:prstGeom>
          <a:noFill/>
        </p:spPr>
        <p:txBody>
          <a:bodyPr wrap="square" rtlCol="0">
            <a:noAutofit/>
          </a:bodyPr>
          <a:lstStyle/>
          <a:p>
            <a:r>
              <a:rPr kumimoji="1" lang="ja-JP" altLang="en-US" sz="1400" dirty="0"/>
              <a:t>トーマス・ベイズ</a:t>
            </a:r>
            <a:endParaRPr lang="en-US" altLang="ja-JP" sz="1400" dirty="0"/>
          </a:p>
          <a:p>
            <a:r>
              <a:rPr lang="en-US" altLang="ja-JP" sz="1400" dirty="0"/>
              <a:t>(1702-1761)</a:t>
            </a:r>
          </a:p>
          <a:p>
            <a:r>
              <a:rPr lang="ja-JP" altLang="en-US" sz="1400" dirty="0"/>
              <a:t>イギリスの長老派の牧師・数学者</a:t>
            </a:r>
            <a:endParaRPr lang="en-US" altLang="ja-JP" sz="1400" dirty="0"/>
          </a:p>
          <a:p>
            <a:r>
              <a:rPr kumimoji="1" lang="en-US" altLang="ja-JP" sz="1400" dirty="0"/>
              <a:t>(Wikipedia </a:t>
            </a:r>
            <a:r>
              <a:rPr kumimoji="1" lang="ja-JP" altLang="en-US" sz="1400" dirty="0"/>
              <a:t>より</a:t>
            </a:r>
            <a:r>
              <a:rPr kumimoji="1" lang="en-US" altLang="ja-JP" sz="1400" dirty="0"/>
              <a:t>)</a:t>
            </a:r>
          </a:p>
        </p:txBody>
      </p:sp>
      <p:pic>
        <p:nvPicPr>
          <p:cNvPr id="6" name="図 5" descr="20140326222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302" y="2427686"/>
            <a:ext cx="2419423" cy="654798"/>
          </a:xfrm>
          <a:prstGeom prst="rect">
            <a:avLst/>
          </a:prstGeom>
        </p:spPr>
      </p:pic>
      <p:sp>
        <p:nvSpPr>
          <p:cNvPr id="7" name="角丸四角形 6"/>
          <p:cNvSpPr/>
          <p:nvPr/>
        </p:nvSpPr>
        <p:spPr>
          <a:xfrm>
            <a:off x="4743451" y="3227304"/>
            <a:ext cx="3981450" cy="1458996"/>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a:solidFill>
                  <a:srgbClr val="FFFFFF"/>
                </a:solidFill>
                <a:latin typeface="+mn-ea"/>
                <a:cs typeface="ＭＳ Ｐゴシック"/>
              </a:rPr>
              <a:t>ベイズ推定</a:t>
            </a:r>
            <a:endParaRPr lang="en-US" altLang="ja-JP" sz="1600" b="1" dirty="0">
              <a:solidFill>
                <a:srgbClr val="FFFFFF"/>
              </a:solidFill>
              <a:latin typeface="+mn-ea"/>
              <a:cs typeface="ＭＳ Ｐゴシック"/>
            </a:endParaRPr>
          </a:p>
          <a:p>
            <a:r>
              <a:rPr lang="ja-JP" altLang="en-US" sz="1400" dirty="0">
                <a:solidFill>
                  <a:srgbClr val="FFFFFF"/>
                </a:solidFill>
                <a:latin typeface="+mn-ea"/>
                <a:cs typeface="ＭＳ Ｐゴシック"/>
              </a:rPr>
              <a:t>ベイズの定理を応用した推定手法</a:t>
            </a:r>
            <a:endParaRPr lang="en-US" altLang="ja-JP" sz="1400" dirty="0">
              <a:solidFill>
                <a:srgbClr val="FFFFFF"/>
              </a:solidFill>
              <a:latin typeface="+mn-ea"/>
              <a:cs typeface="ＭＳ Ｐゴシック"/>
            </a:endParaRPr>
          </a:p>
          <a:p>
            <a:r>
              <a:rPr lang="ja-JP" altLang="en-US" sz="1400" dirty="0">
                <a:solidFill>
                  <a:srgbClr val="FFFFFF"/>
                </a:solidFill>
                <a:latin typeface="+mn-ea"/>
                <a:cs typeface="ＭＳ Ｐゴシック"/>
              </a:rPr>
              <a:t>時間や地域でパラメーターが変化するデータにおいて“当てはまりの良い”推定結果を得ることができる</a:t>
            </a:r>
            <a:endParaRPr kumimoji="1" lang="ja-JP" altLang="en-US" sz="1400" dirty="0">
              <a:solidFill>
                <a:srgbClr val="FFFFFF"/>
              </a:solidFill>
              <a:latin typeface="+mn-ea"/>
              <a:cs typeface="ＭＳ Ｐゴシック"/>
            </a:endParaRPr>
          </a:p>
        </p:txBody>
      </p:sp>
      <p:sp>
        <p:nvSpPr>
          <p:cNvPr id="9" name="角丸四角形 8"/>
          <p:cNvSpPr/>
          <p:nvPr/>
        </p:nvSpPr>
        <p:spPr>
          <a:xfrm>
            <a:off x="457200" y="3227304"/>
            <a:ext cx="3981450" cy="1458996"/>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a:solidFill>
                  <a:srgbClr val="FFFFFF"/>
                </a:solidFill>
                <a:latin typeface="+mn-ea"/>
                <a:cs typeface="ＭＳ Ｐゴシック"/>
              </a:rPr>
              <a:t>ベイズ確率</a:t>
            </a:r>
            <a:endParaRPr lang="en-US" altLang="ja-JP" sz="1600" b="1" dirty="0">
              <a:solidFill>
                <a:srgbClr val="FFFFFF"/>
              </a:solidFill>
              <a:latin typeface="+mn-ea"/>
              <a:cs typeface="ＭＳ Ｐゴシック"/>
            </a:endParaRPr>
          </a:p>
          <a:p>
            <a:r>
              <a:rPr lang="ja-JP" altLang="en-US" sz="1400" dirty="0">
                <a:solidFill>
                  <a:srgbClr val="FFFFFF"/>
                </a:solidFill>
                <a:latin typeface="+mn-ea"/>
                <a:cs typeface="ＭＳ Ｐゴシック"/>
              </a:rPr>
              <a:t>ベイズ主義による「確率」の考え方</a:t>
            </a:r>
            <a:endParaRPr lang="en-US" altLang="ja-JP" sz="1400" dirty="0">
              <a:solidFill>
                <a:srgbClr val="FFFFFF"/>
              </a:solidFill>
              <a:latin typeface="+mn-ea"/>
              <a:cs typeface="ＭＳ Ｐゴシック"/>
            </a:endParaRPr>
          </a:p>
          <a:p>
            <a:r>
              <a:rPr lang="ja-JP" altLang="en-US" sz="1400" dirty="0">
                <a:solidFill>
                  <a:srgbClr val="FFFFFF"/>
                </a:solidFill>
                <a:latin typeface="+mn-ea"/>
                <a:cs typeface="ＭＳ Ｐゴシック"/>
              </a:rPr>
              <a:t>複数の命題の各々の尤もらしさ（あるいはその根拠となる信念・信頼の度合）を確率値と見なす、主観確率理論の一つ</a:t>
            </a:r>
            <a:endParaRPr kumimoji="1" lang="ja-JP" altLang="en-US" sz="1400" dirty="0">
              <a:solidFill>
                <a:srgbClr val="FFFFFF"/>
              </a:solidFill>
              <a:latin typeface="+mn-ea"/>
              <a:cs typeface="ＭＳ Ｐゴシック"/>
            </a:endParaRPr>
          </a:p>
        </p:txBody>
      </p:sp>
      <p:sp>
        <p:nvSpPr>
          <p:cNvPr id="10" name="角丸四角形 9"/>
          <p:cNvSpPr/>
          <p:nvPr/>
        </p:nvSpPr>
        <p:spPr>
          <a:xfrm>
            <a:off x="457199" y="4831120"/>
            <a:ext cx="8267701" cy="660358"/>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n-ea"/>
                <a:cs typeface="ＭＳ Ｐゴシック"/>
              </a:rPr>
              <a:t>ベイズ統計学</a:t>
            </a:r>
            <a:endParaRPr kumimoji="1" lang="ja-JP" altLang="en-US" sz="2400" dirty="0">
              <a:solidFill>
                <a:srgbClr val="FFFFFF"/>
              </a:solidFill>
              <a:latin typeface="+mn-ea"/>
              <a:cs typeface="ＭＳ Ｐゴシック"/>
            </a:endParaRPr>
          </a:p>
        </p:txBody>
      </p:sp>
      <p:grpSp>
        <p:nvGrpSpPr>
          <p:cNvPr id="8" name="グループ化 7"/>
          <p:cNvGrpSpPr/>
          <p:nvPr/>
        </p:nvGrpSpPr>
        <p:grpSpPr>
          <a:xfrm>
            <a:off x="4438650" y="2282867"/>
            <a:ext cx="304801" cy="2548253"/>
            <a:chOff x="4438650" y="2282867"/>
            <a:chExt cx="304801" cy="2548253"/>
          </a:xfrm>
        </p:grpSpPr>
        <p:cxnSp>
          <p:nvCxnSpPr>
            <p:cNvPr id="14" name="直線コネクタ 13"/>
            <p:cNvCxnSpPr>
              <a:stCxn id="9" idx="3"/>
              <a:endCxn id="7" idx="1"/>
            </p:cNvCxnSpPr>
            <p:nvPr/>
          </p:nvCxnSpPr>
          <p:spPr>
            <a:xfrm>
              <a:off x="4438650" y="3956802"/>
              <a:ext cx="304801"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a:endCxn id="10" idx="0"/>
            </p:cNvCxnSpPr>
            <p:nvPr/>
          </p:nvCxnSpPr>
          <p:spPr>
            <a:xfrm>
              <a:off x="4591049" y="2282867"/>
              <a:ext cx="1" cy="2548253"/>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テキスト ボックス 14"/>
          <p:cNvSpPr txBox="1"/>
          <p:nvPr/>
        </p:nvSpPr>
        <p:spPr>
          <a:xfrm>
            <a:off x="457200" y="5649787"/>
            <a:ext cx="8267701" cy="638175"/>
          </a:xfrm>
          <a:prstGeom prst="rect">
            <a:avLst/>
          </a:prstGeom>
          <a:noFill/>
        </p:spPr>
        <p:txBody>
          <a:bodyPr wrap="square" rtlCol="0">
            <a:noAutofit/>
          </a:bodyPr>
          <a:lstStyle/>
          <a:p>
            <a:r>
              <a:rPr lang="ja-JP" altLang="en-US" sz="1600" dirty="0"/>
              <a:t>確率の計算に「事前確率」という考え方を取り入れ、事前確率に「個性」、たとえば、曖昧な「経験」や「勘」や「常識」を取り込める。これにより、従来の確率論では取り扱うことが難しかった、さまざまな統計事象の分析が可能になった。</a:t>
            </a:r>
            <a:endParaRPr kumimoji="1" lang="ja-JP" altLang="en-US" sz="900" dirty="0"/>
          </a:p>
        </p:txBody>
      </p:sp>
    </p:spTree>
    <p:extLst>
      <p:ext uri="{BB962C8B-B14F-4D97-AF65-F5344CB8AC3E}">
        <p14:creationId xmlns:p14="http://schemas.microsoft.com/office/powerpoint/2010/main" val="37926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animBg="1"/>
      <p:bldP spid="10"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ベイズ確率 </a:t>
            </a:r>
            <a:r>
              <a:rPr kumimoji="1" lang="en-US" altLang="ja-JP" dirty="0"/>
              <a:t>= </a:t>
            </a:r>
            <a:r>
              <a:rPr kumimoji="1" lang="ja-JP" altLang="en-US" dirty="0"/>
              <a:t>観測に基づいて確率を変更</a:t>
            </a:r>
          </a:p>
        </p:txBody>
      </p:sp>
      <p:sp>
        <p:nvSpPr>
          <p:cNvPr id="3" name="角丸四角形 2"/>
          <p:cNvSpPr/>
          <p:nvPr/>
        </p:nvSpPr>
        <p:spPr>
          <a:xfrm>
            <a:off x="545977" y="1206970"/>
            <a:ext cx="3981450" cy="971835"/>
          </a:xfrm>
          <a:prstGeom prst="roundRect">
            <a:avLst>
              <a:gd name="adj" fmla="val 12100"/>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n-ea"/>
                <a:cs typeface="ＭＳ Ｐゴシック"/>
              </a:rPr>
              <a:t>ゆがみの無いコインを投げて、表が出るか裏が出るかを見たところ、</a:t>
            </a:r>
            <a:r>
              <a:rPr lang="en-US" altLang="ja-JP" sz="1600" dirty="0">
                <a:solidFill>
                  <a:srgbClr val="FFFFFF"/>
                </a:solidFill>
                <a:latin typeface="+mn-ea"/>
                <a:cs typeface="ＭＳ Ｐゴシック"/>
              </a:rPr>
              <a:t>3</a:t>
            </a:r>
            <a:r>
              <a:rPr lang="ja-JP" altLang="en-US" sz="1600" dirty="0">
                <a:solidFill>
                  <a:srgbClr val="FFFFFF"/>
                </a:solidFill>
                <a:latin typeface="+mn-ea"/>
                <a:cs typeface="ＭＳ Ｐゴシック"/>
              </a:rPr>
              <a:t>回続けて表が出た。次は裏表どちらが出るか？</a:t>
            </a:r>
            <a:endParaRPr kumimoji="1" lang="ja-JP" altLang="en-US" sz="1400" dirty="0">
              <a:solidFill>
                <a:srgbClr val="FFFFFF"/>
              </a:solidFill>
              <a:latin typeface="+mn-ea"/>
              <a:cs typeface="ＭＳ Ｐゴシック"/>
            </a:endParaRPr>
          </a:p>
        </p:txBody>
      </p:sp>
      <p:sp>
        <p:nvSpPr>
          <p:cNvPr id="4" name="角丸四角形 3"/>
          <p:cNvSpPr/>
          <p:nvPr/>
        </p:nvSpPr>
        <p:spPr>
          <a:xfrm>
            <a:off x="4613429" y="1195403"/>
            <a:ext cx="3981450" cy="971835"/>
          </a:xfrm>
          <a:prstGeom prst="roundRect">
            <a:avLst>
              <a:gd name="adj" fmla="val 12100"/>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n-ea"/>
                <a:cs typeface="ＭＳ Ｐゴシック"/>
              </a:rPr>
              <a:t>ある商店街の道路で通行人の性別を調べたところ、</a:t>
            </a:r>
            <a:r>
              <a:rPr lang="en-US" altLang="ja-JP" sz="1600" dirty="0">
                <a:solidFill>
                  <a:srgbClr val="FFFFFF"/>
                </a:solidFill>
                <a:latin typeface="+mn-ea"/>
                <a:cs typeface="ＭＳ Ｐゴシック"/>
              </a:rPr>
              <a:t>3</a:t>
            </a:r>
            <a:r>
              <a:rPr lang="ja-JP" altLang="en-US" sz="1600" dirty="0">
                <a:solidFill>
                  <a:srgbClr val="FFFFFF"/>
                </a:solidFill>
                <a:latin typeface="+mn-ea"/>
                <a:cs typeface="ＭＳ Ｐゴシック"/>
              </a:rPr>
              <a:t>人連続で男性が通った。次に通るのは男性か女性か？</a:t>
            </a:r>
            <a:endParaRPr kumimoji="1" lang="ja-JP" altLang="en-US" sz="1400" dirty="0">
              <a:solidFill>
                <a:srgbClr val="FFFFFF"/>
              </a:solidFill>
              <a:latin typeface="+mn-ea"/>
              <a:cs typeface="ＭＳ Ｐゴシック"/>
            </a:endParaRPr>
          </a:p>
        </p:txBody>
      </p:sp>
      <p:sp>
        <p:nvSpPr>
          <p:cNvPr id="5" name="角丸四角形 4"/>
          <p:cNvSpPr/>
          <p:nvPr/>
        </p:nvSpPr>
        <p:spPr>
          <a:xfrm>
            <a:off x="545977" y="2331206"/>
            <a:ext cx="3981450" cy="643630"/>
          </a:xfrm>
          <a:prstGeom prst="roundRect">
            <a:avLst>
              <a:gd name="adj" fmla="val 121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①</a:t>
            </a:r>
            <a:r>
              <a:rPr lang="en-US" altLang="ja-JP" sz="1600" dirty="0">
                <a:solidFill>
                  <a:srgbClr val="FFFFFF"/>
                </a:solidFill>
                <a:latin typeface="+mn-ea"/>
                <a:cs typeface="ＭＳ Ｐゴシック"/>
              </a:rPr>
              <a:t>	3</a:t>
            </a:r>
            <a:r>
              <a:rPr lang="ja-JP" altLang="en-US" sz="1600" dirty="0">
                <a:solidFill>
                  <a:srgbClr val="FFFFFF"/>
                </a:solidFill>
                <a:latin typeface="+mn-ea"/>
                <a:cs typeface="ＭＳ Ｐゴシック"/>
              </a:rPr>
              <a:t>回連続で表が出たので、次は裏が出る確率が高い。</a:t>
            </a:r>
            <a:endParaRPr kumimoji="1" lang="ja-JP" altLang="en-US" sz="1400" dirty="0">
              <a:solidFill>
                <a:srgbClr val="FFFFFF"/>
              </a:solidFill>
              <a:latin typeface="+mn-ea"/>
              <a:cs typeface="ＭＳ Ｐゴシック"/>
            </a:endParaRPr>
          </a:p>
        </p:txBody>
      </p:sp>
      <p:sp>
        <p:nvSpPr>
          <p:cNvPr id="6" name="角丸四角形 5"/>
          <p:cNvSpPr/>
          <p:nvPr/>
        </p:nvSpPr>
        <p:spPr>
          <a:xfrm>
            <a:off x="545977" y="3103564"/>
            <a:ext cx="3981450" cy="643630"/>
          </a:xfrm>
          <a:prstGeom prst="roundRect">
            <a:avLst>
              <a:gd name="adj" fmla="val 121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②</a:t>
            </a:r>
            <a:r>
              <a:rPr lang="en-US" altLang="ja-JP" sz="1600" dirty="0">
                <a:solidFill>
                  <a:srgbClr val="FFFFFF"/>
                </a:solidFill>
                <a:latin typeface="+mn-ea"/>
                <a:cs typeface="ＭＳ Ｐゴシック"/>
              </a:rPr>
              <a:t>	</a:t>
            </a:r>
            <a:r>
              <a:rPr lang="ja-JP" altLang="en-US" sz="1600" dirty="0">
                <a:solidFill>
                  <a:srgbClr val="FFFFFF"/>
                </a:solidFill>
                <a:latin typeface="+mn-ea"/>
                <a:cs typeface="ＭＳ Ｐゴシック"/>
              </a:rPr>
              <a:t>何回投げても確率は変らない。表と裏で出る確率は同じ。</a:t>
            </a:r>
            <a:endParaRPr kumimoji="1" lang="ja-JP" altLang="en-US" sz="1400" dirty="0">
              <a:solidFill>
                <a:srgbClr val="FFFFFF"/>
              </a:solidFill>
              <a:latin typeface="+mn-ea"/>
              <a:cs typeface="ＭＳ Ｐゴシック"/>
            </a:endParaRPr>
          </a:p>
        </p:txBody>
      </p:sp>
      <p:sp>
        <p:nvSpPr>
          <p:cNvPr id="7" name="角丸四角形 6"/>
          <p:cNvSpPr/>
          <p:nvPr/>
        </p:nvSpPr>
        <p:spPr>
          <a:xfrm>
            <a:off x="545977" y="3880362"/>
            <a:ext cx="3981450" cy="643630"/>
          </a:xfrm>
          <a:prstGeom prst="roundRect">
            <a:avLst>
              <a:gd name="adj" fmla="val 121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③</a:t>
            </a:r>
            <a:r>
              <a:rPr lang="en-US" altLang="ja-JP" sz="1600" dirty="0">
                <a:solidFill>
                  <a:srgbClr val="FFFFFF"/>
                </a:solidFill>
                <a:latin typeface="+mn-ea"/>
                <a:cs typeface="ＭＳ Ｐゴシック"/>
              </a:rPr>
              <a:t>	</a:t>
            </a:r>
            <a:r>
              <a:rPr lang="ja-JP" altLang="en-US" sz="1600" dirty="0">
                <a:solidFill>
                  <a:srgbClr val="FFFFFF"/>
                </a:solidFill>
                <a:latin typeface="+mn-ea"/>
                <a:cs typeface="ＭＳ Ｐゴシック"/>
              </a:rPr>
              <a:t>このコインは表が出やすいので、次も表の確率が高い。</a:t>
            </a:r>
            <a:endParaRPr kumimoji="1" lang="ja-JP" altLang="en-US" sz="1400" dirty="0">
              <a:solidFill>
                <a:srgbClr val="FFFFFF"/>
              </a:solidFill>
              <a:latin typeface="+mn-ea"/>
              <a:cs typeface="ＭＳ Ｐゴシック"/>
            </a:endParaRPr>
          </a:p>
        </p:txBody>
      </p:sp>
      <p:sp>
        <p:nvSpPr>
          <p:cNvPr id="8" name="角丸四角形 7"/>
          <p:cNvSpPr/>
          <p:nvPr/>
        </p:nvSpPr>
        <p:spPr>
          <a:xfrm>
            <a:off x="4613429" y="2331206"/>
            <a:ext cx="3981450" cy="643630"/>
          </a:xfrm>
          <a:prstGeom prst="roundRect">
            <a:avLst>
              <a:gd name="adj" fmla="val 121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①</a:t>
            </a:r>
            <a:r>
              <a:rPr lang="en-US" altLang="ja-JP" sz="1600" dirty="0">
                <a:solidFill>
                  <a:srgbClr val="FFFFFF"/>
                </a:solidFill>
                <a:latin typeface="+mn-ea"/>
                <a:cs typeface="ＭＳ Ｐゴシック"/>
              </a:rPr>
              <a:t>	3</a:t>
            </a:r>
            <a:r>
              <a:rPr lang="ja-JP" altLang="en-US" sz="1600" dirty="0">
                <a:solidFill>
                  <a:srgbClr val="FFFFFF"/>
                </a:solidFill>
                <a:latin typeface="+mn-ea"/>
                <a:cs typeface="ＭＳ Ｐゴシック"/>
              </a:rPr>
              <a:t>人連続で男性だったので、次は女性が通る確率が高い。</a:t>
            </a:r>
            <a:endParaRPr kumimoji="1" lang="ja-JP" altLang="en-US" sz="1400" dirty="0">
              <a:solidFill>
                <a:srgbClr val="FFFFFF"/>
              </a:solidFill>
              <a:latin typeface="+mn-ea"/>
              <a:cs typeface="ＭＳ Ｐゴシック"/>
            </a:endParaRPr>
          </a:p>
        </p:txBody>
      </p:sp>
      <p:sp>
        <p:nvSpPr>
          <p:cNvPr id="9" name="角丸四角形 8"/>
          <p:cNvSpPr/>
          <p:nvPr/>
        </p:nvSpPr>
        <p:spPr>
          <a:xfrm>
            <a:off x="4613429" y="3103564"/>
            <a:ext cx="3981450" cy="643630"/>
          </a:xfrm>
          <a:prstGeom prst="roundRect">
            <a:avLst>
              <a:gd name="adj" fmla="val 121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②</a:t>
            </a:r>
            <a:r>
              <a:rPr lang="en-US" altLang="ja-JP" sz="1600" dirty="0">
                <a:solidFill>
                  <a:srgbClr val="FFFFFF"/>
                </a:solidFill>
                <a:latin typeface="+mn-ea"/>
                <a:cs typeface="ＭＳ Ｐゴシック"/>
              </a:rPr>
              <a:t>	</a:t>
            </a:r>
            <a:r>
              <a:rPr lang="ja-JP" altLang="en-US" sz="1600" dirty="0">
                <a:solidFill>
                  <a:srgbClr val="FFFFFF"/>
                </a:solidFill>
                <a:latin typeface="+mn-ea"/>
                <a:cs typeface="ＭＳ Ｐゴシック"/>
              </a:rPr>
              <a:t>何人通っても確率は変らない。男性か女性かの確率は同じ。</a:t>
            </a:r>
            <a:endParaRPr kumimoji="1" lang="ja-JP" altLang="en-US" sz="1400" dirty="0">
              <a:solidFill>
                <a:srgbClr val="FFFFFF"/>
              </a:solidFill>
              <a:latin typeface="+mn-ea"/>
              <a:cs typeface="ＭＳ Ｐゴシック"/>
            </a:endParaRPr>
          </a:p>
        </p:txBody>
      </p:sp>
      <p:sp>
        <p:nvSpPr>
          <p:cNvPr id="10" name="角丸四角形 9"/>
          <p:cNvSpPr/>
          <p:nvPr/>
        </p:nvSpPr>
        <p:spPr>
          <a:xfrm>
            <a:off x="4613429" y="3880362"/>
            <a:ext cx="3981450" cy="643630"/>
          </a:xfrm>
          <a:prstGeom prst="roundRect">
            <a:avLst>
              <a:gd name="adj" fmla="val 121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③</a:t>
            </a:r>
            <a:r>
              <a:rPr lang="en-US" altLang="ja-JP" sz="1600" dirty="0">
                <a:solidFill>
                  <a:srgbClr val="FFFFFF"/>
                </a:solidFill>
                <a:latin typeface="+mn-ea"/>
                <a:cs typeface="ＭＳ Ｐゴシック"/>
              </a:rPr>
              <a:t>	</a:t>
            </a:r>
            <a:r>
              <a:rPr lang="ja-JP" altLang="en-US" sz="1600" dirty="0">
                <a:solidFill>
                  <a:srgbClr val="FFFFFF"/>
                </a:solidFill>
                <a:latin typeface="+mn-ea"/>
                <a:cs typeface="ＭＳ Ｐゴシック"/>
              </a:rPr>
              <a:t>この通りは男性が通る確率が高いので、次も男性の確率が高い。</a:t>
            </a:r>
            <a:endParaRPr kumimoji="1" lang="ja-JP" altLang="en-US" sz="1400" dirty="0">
              <a:solidFill>
                <a:srgbClr val="FFFFFF"/>
              </a:solidFill>
              <a:latin typeface="+mn-ea"/>
              <a:cs typeface="ＭＳ Ｐゴシック"/>
            </a:endParaRPr>
          </a:p>
        </p:txBody>
      </p:sp>
      <p:grpSp>
        <p:nvGrpSpPr>
          <p:cNvPr id="15" name="グループ化 14"/>
          <p:cNvGrpSpPr/>
          <p:nvPr/>
        </p:nvGrpSpPr>
        <p:grpSpPr>
          <a:xfrm>
            <a:off x="545977" y="4657160"/>
            <a:ext cx="3981450" cy="1195522"/>
            <a:chOff x="545977" y="4715528"/>
            <a:chExt cx="3981450" cy="1195522"/>
          </a:xfrm>
        </p:grpSpPr>
        <p:sp>
          <p:nvSpPr>
            <p:cNvPr id="11" name="角丸四角形 10"/>
            <p:cNvSpPr/>
            <p:nvPr/>
          </p:nvSpPr>
          <p:spPr>
            <a:xfrm>
              <a:off x="545977" y="5267420"/>
              <a:ext cx="3981450" cy="643630"/>
            </a:xfrm>
            <a:prstGeom prst="roundRect">
              <a:avLst>
                <a:gd name="adj" fmla="val 121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②</a:t>
              </a:r>
              <a:r>
                <a:rPr lang="en-US" altLang="ja-JP" sz="1600" dirty="0">
                  <a:solidFill>
                    <a:srgbClr val="FFFFFF"/>
                  </a:solidFill>
                  <a:latin typeface="+mn-ea"/>
                  <a:cs typeface="ＭＳ Ｐゴシック"/>
                </a:rPr>
                <a:t>	</a:t>
              </a:r>
              <a:r>
                <a:rPr lang="ja-JP" altLang="en-US" sz="1600" dirty="0">
                  <a:solidFill>
                    <a:srgbClr val="FFFFFF"/>
                  </a:solidFill>
                  <a:latin typeface="+mn-ea"/>
                  <a:cs typeface="ＭＳ Ｐゴシック"/>
                </a:rPr>
                <a:t>何回投げても確率は変らない。表と裏で出る確率は同じ。</a:t>
              </a:r>
              <a:endParaRPr kumimoji="1" lang="ja-JP" altLang="en-US" sz="1400" dirty="0">
                <a:solidFill>
                  <a:srgbClr val="FFFFFF"/>
                </a:solidFill>
                <a:latin typeface="+mn-ea"/>
                <a:cs typeface="ＭＳ Ｐゴシック"/>
              </a:endParaRPr>
            </a:p>
          </p:txBody>
        </p:sp>
        <p:sp>
          <p:nvSpPr>
            <p:cNvPr id="13" name="下矢印 12"/>
            <p:cNvSpPr/>
            <p:nvPr/>
          </p:nvSpPr>
          <p:spPr>
            <a:xfrm>
              <a:off x="1553592" y="4715528"/>
              <a:ext cx="2050557" cy="477909"/>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n-ea"/>
                  <a:cs typeface="ＭＳ Ｐゴシック"/>
                </a:rPr>
                <a:t>答え</a:t>
              </a:r>
            </a:p>
          </p:txBody>
        </p:sp>
      </p:grpSp>
      <p:grpSp>
        <p:nvGrpSpPr>
          <p:cNvPr id="16" name="グループ化 15"/>
          <p:cNvGrpSpPr/>
          <p:nvPr/>
        </p:nvGrpSpPr>
        <p:grpSpPr>
          <a:xfrm>
            <a:off x="4613429" y="4657160"/>
            <a:ext cx="3981450" cy="1195522"/>
            <a:chOff x="4613429" y="4715528"/>
            <a:chExt cx="3981450" cy="1195522"/>
          </a:xfrm>
        </p:grpSpPr>
        <p:sp>
          <p:nvSpPr>
            <p:cNvPr id="12" name="角丸四角形 11"/>
            <p:cNvSpPr/>
            <p:nvPr/>
          </p:nvSpPr>
          <p:spPr>
            <a:xfrm>
              <a:off x="4613429" y="5267420"/>
              <a:ext cx="3981450" cy="643630"/>
            </a:xfrm>
            <a:prstGeom prst="roundRect">
              <a:avLst>
                <a:gd name="adj" fmla="val 121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marL="266700" indent="-266700"/>
              <a:r>
                <a:rPr lang="ja-JP" altLang="en-US" sz="1600" dirty="0">
                  <a:solidFill>
                    <a:srgbClr val="FFFFFF"/>
                  </a:solidFill>
                  <a:latin typeface="+mn-ea"/>
                  <a:cs typeface="ＭＳ Ｐゴシック"/>
                </a:rPr>
                <a:t>③</a:t>
              </a:r>
              <a:r>
                <a:rPr lang="en-US" altLang="ja-JP" sz="1600" dirty="0">
                  <a:solidFill>
                    <a:srgbClr val="FFFFFF"/>
                  </a:solidFill>
                  <a:latin typeface="+mn-ea"/>
                  <a:cs typeface="ＭＳ Ｐゴシック"/>
                </a:rPr>
                <a:t>	</a:t>
              </a:r>
              <a:r>
                <a:rPr lang="ja-JP" altLang="en-US" sz="1600" dirty="0">
                  <a:solidFill>
                    <a:srgbClr val="FFFFFF"/>
                  </a:solidFill>
                  <a:latin typeface="+mn-ea"/>
                  <a:cs typeface="ＭＳ Ｐゴシック"/>
                </a:rPr>
                <a:t>この通りは男性が通る確率が高いので、次も男性の確率が高い。</a:t>
              </a:r>
              <a:endParaRPr kumimoji="1" lang="ja-JP" altLang="en-US" sz="1400" dirty="0">
                <a:solidFill>
                  <a:srgbClr val="FFFFFF"/>
                </a:solidFill>
                <a:latin typeface="+mn-ea"/>
                <a:cs typeface="ＭＳ Ｐゴシック"/>
              </a:endParaRPr>
            </a:p>
          </p:txBody>
        </p:sp>
        <p:sp>
          <p:nvSpPr>
            <p:cNvPr id="14" name="下矢印 13"/>
            <p:cNvSpPr/>
            <p:nvPr/>
          </p:nvSpPr>
          <p:spPr>
            <a:xfrm>
              <a:off x="5578875" y="4715528"/>
              <a:ext cx="2050557" cy="477909"/>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n-ea"/>
                  <a:cs typeface="ＭＳ Ｐゴシック"/>
                </a:rPr>
                <a:t>答え</a:t>
              </a:r>
            </a:p>
          </p:txBody>
        </p:sp>
      </p:grpSp>
      <p:sp>
        <p:nvSpPr>
          <p:cNvPr id="17" name="角丸四角形 16"/>
          <p:cNvSpPr/>
          <p:nvPr/>
        </p:nvSpPr>
        <p:spPr>
          <a:xfrm>
            <a:off x="545977" y="5926665"/>
            <a:ext cx="3981450" cy="425495"/>
          </a:xfrm>
          <a:prstGeom prst="roundRect">
            <a:avLst>
              <a:gd name="adj" fmla="val 12100"/>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n-ea"/>
                <a:cs typeface="ＭＳ Ｐゴシック"/>
              </a:rPr>
              <a:t>一般的な確率</a:t>
            </a:r>
            <a:endParaRPr kumimoji="1" lang="ja-JP" altLang="en-US" sz="1400" dirty="0">
              <a:solidFill>
                <a:srgbClr val="FFFFFF"/>
              </a:solidFill>
              <a:latin typeface="+mn-ea"/>
              <a:cs typeface="ＭＳ Ｐゴシック"/>
            </a:endParaRPr>
          </a:p>
        </p:txBody>
      </p:sp>
      <p:sp>
        <p:nvSpPr>
          <p:cNvPr id="18" name="角丸四角形 17"/>
          <p:cNvSpPr/>
          <p:nvPr/>
        </p:nvSpPr>
        <p:spPr>
          <a:xfrm>
            <a:off x="4613428" y="5926664"/>
            <a:ext cx="3981450" cy="425495"/>
          </a:xfrm>
          <a:prstGeom prst="roundRect">
            <a:avLst>
              <a:gd name="adj" fmla="val 12100"/>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n-ea"/>
                <a:cs typeface="ＭＳ Ｐゴシック"/>
              </a:rPr>
              <a:t>ベイズ確率</a:t>
            </a:r>
            <a:endParaRPr kumimoji="1" lang="ja-JP" altLang="en-US" sz="1400" dirty="0">
              <a:solidFill>
                <a:srgbClr val="FFFFFF"/>
              </a:solidFill>
              <a:latin typeface="+mn-ea"/>
              <a:cs typeface="ＭＳ Ｐゴシック"/>
            </a:endParaRPr>
          </a:p>
        </p:txBody>
      </p:sp>
    </p:spTree>
    <p:extLst>
      <p:ext uri="{BB962C8B-B14F-4D97-AF65-F5344CB8AC3E}">
        <p14:creationId xmlns:p14="http://schemas.microsoft.com/office/powerpoint/2010/main" val="39682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57200" y="993177"/>
            <a:ext cx="5149850" cy="555625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42000" y="993177"/>
            <a:ext cx="2838450" cy="55562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ルールベースと統計アプローチによる「機械学習」</a:t>
            </a:r>
            <a:endParaRPr kumimoji="1" lang="ja-JP" altLang="en-US" dirty="0"/>
          </a:p>
        </p:txBody>
      </p:sp>
      <p:sp>
        <p:nvSpPr>
          <p:cNvPr id="4" name="正方形/長方形 3"/>
          <p:cNvSpPr/>
          <p:nvPr/>
        </p:nvSpPr>
        <p:spPr>
          <a:xfrm>
            <a:off x="838200" y="2021220"/>
            <a:ext cx="1670050" cy="14668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j-ea"/>
                <a:ea typeface="+mj-ea"/>
                <a:cs typeface="ＭＳ Ｐゴシック"/>
              </a:rPr>
              <a:t>経験の</a:t>
            </a:r>
            <a:r>
              <a:rPr lang="ja-JP" altLang="en-US" sz="1600" dirty="0">
                <a:solidFill>
                  <a:srgbClr val="FFFFFF"/>
                </a:solidFill>
                <a:latin typeface="+mj-ea"/>
                <a:ea typeface="+mj-ea"/>
                <a:cs typeface="ＭＳ Ｐゴシック"/>
              </a:rPr>
              <a:t>蓄積</a:t>
            </a:r>
            <a:endParaRPr kumimoji="1" lang="ja-JP" altLang="en-US" sz="1600" dirty="0">
              <a:solidFill>
                <a:srgbClr val="FFFFFF"/>
              </a:solidFill>
              <a:latin typeface="+mj-ea"/>
              <a:ea typeface="+mj-ea"/>
              <a:cs typeface="ＭＳ Ｐゴシック"/>
            </a:endParaRPr>
          </a:p>
        </p:txBody>
      </p:sp>
      <p:sp>
        <p:nvSpPr>
          <p:cNvPr id="8" name="正方形/長方形 7"/>
          <p:cNvSpPr/>
          <p:nvPr/>
        </p:nvSpPr>
        <p:spPr>
          <a:xfrm>
            <a:off x="3416300" y="2021220"/>
            <a:ext cx="1670050" cy="14668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j-ea"/>
                <a:ea typeface="+mj-ea"/>
                <a:cs typeface="ＭＳ Ｐゴシック"/>
              </a:rPr>
              <a:t>ルール設定</a:t>
            </a:r>
          </a:p>
        </p:txBody>
      </p:sp>
      <p:grpSp>
        <p:nvGrpSpPr>
          <p:cNvPr id="13" name="図形グループ 12"/>
          <p:cNvGrpSpPr/>
          <p:nvPr/>
        </p:nvGrpSpPr>
        <p:grpSpPr>
          <a:xfrm>
            <a:off x="2144710" y="1833895"/>
            <a:ext cx="600075" cy="1212193"/>
            <a:chOff x="4448176" y="2032000"/>
            <a:chExt cx="600075" cy="1212193"/>
          </a:xfrm>
        </p:grpSpPr>
        <p:sp>
          <p:nvSpPr>
            <p:cNvPr id="14" name="円/楕円 13"/>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5"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nvGrpSpPr>
          <p:cNvPr id="16" name="図形グループ 15"/>
          <p:cNvGrpSpPr/>
          <p:nvPr/>
        </p:nvGrpSpPr>
        <p:grpSpPr>
          <a:xfrm>
            <a:off x="4722810" y="1833895"/>
            <a:ext cx="600075" cy="1212193"/>
            <a:chOff x="4448176" y="2032000"/>
            <a:chExt cx="600075" cy="1212193"/>
          </a:xfrm>
        </p:grpSpPr>
        <p:sp>
          <p:nvSpPr>
            <p:cNvPr id="17" name="円/楕円 16"/>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8" name="フローチャート: 論理積ゲート 17"/>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sp>
        <p:nvSpPr>
          <p:cNvPr id="21" name="右矢印 20"/>
          <p:cNvSpPr/>
          <p:nvPr/>
        </p:nvSpPr>
        <p:spPr>
          <a:xfrm>
            <a:off x="2889250" y="2345727"/>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2" name="右矢印 21"/>
          <p:cNvSpPr/>
          <p:nvPr/>
        </p:nvSpPr>
        <p:spPr>
          <a:xfrm>
            <a:off x="5530850" y="2345727"/>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5" name="テキスト ボックス 24"/>
          <p:cNvSpPr txBox="1"/>
          <p:nvPr/>
        </p:nvSpPr>
        <p:spPr>
          <a:xfrm>
            <a:off x="1481276" y="1071897"/>
            <a:ext cx="3057248" cy="523220"/>
          </a:xfrm>
          <a:prstGeom prst="rect">
            <a:avLst/>
          </a:prstGeom>
          <a:noFill/>
        </p:spPr>
        <p:txBody>
          <a:bodyPr wrap="none" rtlCol="0">
            <a:spAutoFit/>
          </a:bodyPr>
          <a:lstStyle/>
          <a:p>
            <a:pPr algn="ctr"/>
            <a:r>
              <a:rPr lang="ja-JP" altLang="en-US" sz="2800" dirty="0">
                <a:solidFill>
                  <a:srgbClr val="3366FF"/>
                </a:solidFill>
                <a:latin typeface="+mj-ea"/>
                <a:ea typeface="+mj-ea"/>
                <a:cs typeface="HGP創英角ｺﾞｼｯｸUB"/>
              </a:rPr>
              <a:t>ルール設定・生成</a:t>
            </a:r>
            <a:endParaRPr kumimoji="1" lang="ja-JP" altLang="en-US" sz="2800" dirty="0">
              <a:solidFill>
                <a:srgbClr val="3366FF"/>
              </a:solidFill>
              <a:latin typeface="+mj-ea"/>
              <a:ea typeface="+mj-ea"/>
            </a:endParaRPr>
          </a:p>
        </p:txBody>
      </p:sp>
      <p:grpSp>
        <p:nvGrpSpPr>
          <p:cNvPr id="19" name="グループ化 18"/>
          <p:cNvGrpSpPr/>
          <p:nvPr/>
        </p:nvGrpSpPr>
        <p:grpSpPr>
          <a:xfrm>
            <a:off x="628650" y="3971327"/>
            <a:ext cx="7918450" cy="2241550"/>
            <a:chOff x="628650" y="3835400"/>
            <a:chExt cx="7918450" cy="2241550"/>
          </a:xfrm>
        </p:grpSpPr>
        <p:sp>
          <p:nvSpPr>
            <p:cNvPr id="27" name="正方形/長方形 26"/>
            <p:cNvSpPr/>
            <p:nvPr/>
          </p:nvSpPr>
          <p:spPr>
            <a:xfrm>
              <a:off x="628650" y="3835400"/>
              <a:ext cx="7918450" cy="2241550"/>
            </a:xfrm>
            <a:prstGeom prst="rect">
              <a:avLst/>
            </a:prstGeom>
            <a:solidFill>
              <a:srgbClr val="FFFF66">
                <a:alpha val="64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mj-ea"/>
                <a:ea typeface="+mj-ea"/>
                <a:cs typeface="ＭＳ Ｐゴシック"/>
              </a:endParaRPr>
            </a:p>
          </p:txBody>
        </p:sp>
        <p:sp>
          <p:nvSpPr>
            <p:cNvPr id="5" name="正方形/長方形 4"/>
            <p:cNvSpPr/>
            <p:nvPr/>
          </p:nvSpPr>
          <p:spPr>
            <a:xfrm>
              <a:off x="3416300" y="4432300"/>
              <a:ext cx="1670050" cy="146685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j-ea"/>
                  <a:ea typeface="+mj-ea"/>
                  <a:cs typeface="ＭＳ Ｐゴシック"/>
                </a:rPr>
                <a:t>統計解析</a:t>
              </a:r>
              <a:endParaRPr kumimoji="1" lang="en-US" altLang="ja-JP" sz="2000" dirty="0">
                <a:solidFill>
                  <a:srgbClr val="FFFFFF"/>
                </a:solidFill>
                <a:latin typeface="+mj-ea"/>
                <a:ea typeface="+mj-ea"/>
                <a:cs typeface="ＭＳ Ｐゴシック"/>
              </a:endParaRPr>
            </a:p>
            <a:p>
              <a:pPr algn="ctr"/>
              <a:endParaRPr lang="en-US" altLang="ja-JP" sz="2000" dirty="0">
                <a:solidFill>
                  <a:srgbClr val="FFFFFF"/>
                </a:solidFill>
                <a:latin typeface="+mj-ea"/>
                <a:ea typeface="+mj-ea"/>
                <a:cs typeface="ＭＳ Ｐゴシック"/>
              </a:endParaRPr>
            </a:p>
            <a:p>
              <a:pPr algn="ctr"/>
              <a:endParaRPr kumimoji="1" lang="en-US" altLang="ja-JP" sz="2000" dirty="0">
                <a:solidFill>
                  <a:srgbClr val="FFFFFF"/>
                </a:solidFill>
                <a:latin typeface="+mj-ea"/>
                <a:ea typeface="+mj-ea"/>
                <a:cs typeface="ＭＳ Ｐゴシック"/>
              </a:endParaRPr>
            </a:p>
            <a:p>
              <a:pPr algn="ctr"/>
              <a:endParaRPr kumimoji="1" lang="ja-JP" altLang="en-US" sz="2000" dirty="0">
                <a:solidFill>
                  <a:srgbClr val="FFFFFF"/>
                </a:solidFill>
                <a:latin typeface="+mj-ea"/>
                <a:ea typeface="+mj-ea"/>
                <a:cs typeface="ＭＳ Ｐゴシック"/>
              </a:endParaRPr>
            </a:p>
          </p:txBody>
        </p:sp>
        <p:sp>
          <p:nvSpPr>
            <p:cNvPr id="10" name="フローチャート: 磁気ディスク 9"/>
            <p:cNvSpPr/>
            <p:nvPr/>
          </p:nvSpPr>
          <p:spPr>
            <a:xfrm>
              <a:off x="838200" y="5165724"/>
              <a:ext cx="1670050" cy="733425"/>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ea"/>
                  <a:ea typeface="+mj-ea"/>
                  <a:cs typeface="ＭＳ Ｐゴシック"/>
                </a:rPr>
                <a:t>ビッグデータ</a:t>
              </a:r>
            </a:p>
          </p:txBody>
        </p:sp>
        <p:sp>
          <p:nvSpPr>
            <p:cNvPr id="20" name="フローチャート: 磁気ディスク 19"/>
            <p:cNvSpPr/>
            <p:nvPr/>
          </p:nvSpPr>
          <p:spPr>
            <a:xfrm>
              <a:off x="3605210" y="5080686"/>
              <a:ext cx="1308100" cy="698500"/>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j-ea"/>
                  <a:ea typeface="+mj-ea"/>
                  <a:cs typeface="ＭＳ Ｐゴシック"/>
                </a:rPr>
                <a:t>ルールを</a:t>
              </a:r>
              <a:endParaRPr kumimoji="1" lang="en-US" altLang="ja-JP" sz="1200" dirty="0">
                <a:solidFill>
                  <a:srgbClr val="FFFFFF"/>
                </a:solidFill>
                <a:latin typeface="+mj-ea"/>
                <a:ea typeface="+mj-ea"/>
                <a:cs typeface="ＭＳ Ｐゴシック"/>
              </a:endParaRPr>
            </a:p>
            <a:p>
              <a:pPr algn="ctr"/>
              <a:r>
                <a:rPr kumimoji="1" lang="ja-JP" altLang="en-US" sz="1200" dirty="0">
                  <a:solidFill>
                    <a:srgbClr val="FFFFFF"/>
                  </a:solidFill>
                  <a:latin typeface="+mj-ea"/>
                  <a:ea typeface="+mj-ea"/>
                  <a:cs typeface="ＭＳ Ｐゴシック"/>
                </a:rPr>
                <a:t>自動生成</a:t>
              </a:r>
            </a:p>
          </p:txBody>
        </p:sp>
        <p:sp>
          <p:nvSpPr>
            <p:cNvPr id="23" name="右矢印 22"/>
            <p:cNvSpPr/>
            <p:nvPr/>
          </p:nvSpPr>
          <p:spPr>
            <a:xfrm>
              <a:off x="2889250" y="4743450"/>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4" name="右矢印 23"/>
            <p:cNvSpPr/>
            <p:nvPr/>
          </p:nvSpPr>
          <p:spPr>
            <a:xfrm>
              <a:off x="5530850" y="4743450"/>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8" name="テキスト ボックス 27"/>
            <p:cNvSpPr txBox="1"/>
            <p:nvPr/>
          </p:nvSpPr>
          <p:spPr>
            <a:xfrm>
              <a:off x="887948" y="3884713"/>
              <a:ext cx="4288353" cy="400110"/>
            </a:xfrm>
            <a:prstGeom prst="rect">
              <a:avLst/>
            </a:prstGeom>
            <a:noFill/>
          </p:spPr>
          <p:txBody>
            <a:bodyPr wrap="none" rtlCol="0">
              <a:spAutoFit/>
            </a:bodyPr>
            <a:lstStyle/>
            <a:p>
              <a:pPr algn="ctr"/>
              <a:r>
                <a:rPr kumimoji="1" lang="ja-JP" altLang="en-US" sz="2000" dirty="0">
                  <a:solidFill>
                    <a:srgbClr val="0000FF"/>
                  </a:solidFill>
                  <a:latin typeface="+mj-ea"/>
                  <a:ea typeface="+mj-ea"/>
                </a:rPr>
                <a:t>統計的アプローチを使った機械学習</a:t>
              </a:r>
            </a:p>
          </p:txBody>
        </p:sp>
        <p:sp>
          <p:nvSpPr>
            <p:cNvPr id="29" name="正方形/長方形 28"/>
            <p:cNvSpPr/>
            <p:nvPr/>
          </p:nvSpPr>
          <p:spPr>
            <a:xfrm>
              <a:off x="838200" y="4432300"/>
              <a:ext cx="1670050" cy="58594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学習</a:t>
              </a:r>
              <a:endParaRPr kumimoji="1" lang="en-US" altLang="ja-JP" sz="1600" dirty="0">
                <a:solidFill>
                  <a:srgbClr val="FFFFFF"/>
                </a:solidFill>
                <a:latin typeface="+mj-ea"/>
                <a:ea typeface="+mj-ea"/>
                <a:cs typeface="ＭＳ Ｐゴシック"/>
              </a:endParaRPr>
            </a:p>
            <a:p>
              <a:pPr algn="ctr"/>
              <a:r>
                <a:rPr kumimoji="1" lang="ja-JP" altLang="en-US" sz="1600" dirty="0">
                  <a:solidFill>
                    <a:srgbClr val="FFFFFF"/>
                  </a:solidFill>
                  <a:latin typeface="+mj-ea"/>
                  <a:ea typeface="+mj-ea"/>
                  <a:cs typeface="ＭＳ Ｐゴシック"/>
                </a:rPr>
                <a:t>アルゴリズム</a:t>
              </a:r>
              <a:endParaRPr kumimoji="1" lang="en-US" altLang="ja-JP" sz="1600" dirty="0">
                <a:solidFill>
                  <a:srgbClr val="FFFFFF"/>
                </a:solidFill>
                <a:latin typeface="+mj-ea"/>
                <a:ea typeface="+mj-ea"/>
                <a:cs typeface="ＭＳ Ｐゴシック"/>
              </a:endParaRPr>
            </a:p>
          </p:txBody>
        </p:sp>
        <p:grpSp>
          <p:nvGrpSpPr>
            <p:cNvPr id="30" name="図形グループ 12"/>
            <p:cNvGrpSpPr/>
            <p:nvPr/>
          </p:nvGrpSpPr>
          <p:grpSpPr>
            <a:xfrm>
              <a:off x="2393724" y="4392774"/>
              <a:ext cx="309629" cy="625473"/>
              <a:chOff x="4448176" y="2032000"/>
              <a:chExt cx="600075" cy="1212193"/>
            </a:xfrm>
          </p:grpSpPr>
          <p:sp>
            <p:nvSpPr>
              <p:cNvPr id="31" name="円/楕円 30"/>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32"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sp>
        <p:nvSpPr>
          <p:cNvPr id="11" name="正方形/長方形 10"/>
          <p:cNvSpPr/>
          <p:nvPr/>
        </p:nvSpPr>
        <p:spPr>
          <a:xfrm>
            <a:off x="6490274" y="2021220"/>
            <a:ext cx="1670050" cy="4013857"/>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j-ea"/>
                <a:ea typeface="+mj-ea"/>
                <a:cs typeface="ＭＳ Ｐゴシック"/>
              </a:rPr>
              <a:t>推論</a:t>
            </a:r>
          </a:p>
        </p:txBody>
      </p:sp>
    </p:spTree>
    <p:extLst>
      <p:ext uri="{BB962C8B-B14F-4D97-AF65-F5344CB8AC3E}">
        <p14:creationId xmlns:p14="http://schemas.microsoft.com/office/powerpoint/2010/main" val="12499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2070101" y="3685658"/>
            <a:ext cx="1809918" cy="118734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j-ea"/>
                <a:ea typeface="+mj-ea"/>
                <a:cs typeface="ＭＳ Ｐゴシック"/>
              </a:rPr>
              <a:t>文法</a:t>
            </a:r>
            <a:endParaRPr kumimoji="1" lang="en-US" altLang="ja-JP" sz="2000" dirty="0">
              <a:solidFill>
                <a:srgbClr val="FFFFFF"/>
              </a:solidFill>
              <a:latin typeface="+mj-ea"/>
              <a:ea typeface="+mj-ea"/>
              <a:cs typeface="ＭＳ Ｐゴシック"/>
            </a:endParaRPr>
          </a:p>
          <a:p>
            <a:pPr algn="ctr"/>
            <a:r>
              <a:rPr lang="ja-JP" altLang="en-US" sz="2000" dirty="0">
                <a:solidFill>
                  <a:srgbClr val="FFFFFF"/>
                </a:solidFill>
                <a:latin typeface="+mj-ea"/>
                <a:ea typeface="+mj-ea"/>
                <a:cs typeface="ＭＳ Ｐゴシック"/>
              </a:rPr>
              <a:t>翻訳ルール</a:t>
            </a:r>
            <a:endParaRPr kumimoji="1" lang="ja-JP" altLang="en-US" sz="2000" dirty="0">
              <a:solidFill>
                <a:srgbClr val="FFFFFF"/>
              </a:solidFill>
              <a:latin typeface="+mj-ea"/>
              <a:ea typeface="+mj-ea"/>
              <a:cs typeface="ＭＳ Ｐゴシック"/>
            </a:endParaRPr>
          </a:p>
        </p:txBody>
      </p:sp>
      <p:sp>
        <p:nvSpPr>
          <p:cNvPr id="2" name="タイトル 1"/>
          <p:cNvSpPr>
            <a:spLocks noGrp="1"/>
          </p:cNvSpPr>
          <p:nvPr>
            <p:ph type="title"/>
          </p:nvPr>
        </p:nvSpPr>
        <p:spPr/>
        <p:txBody>
          <a:bodyPr/>
          <a:lstStyle/>
          <a:p>
            <a:r>
              <a:rPr lang="ja-JP" altLang="en-US" dirty="0"/>
              <a:t>統計的手法を使った自動翻訳</a:t>
            </a:r>
            <a:endParaRPr kumimoji="1" lang="ja-JP" altLang="en-US" dirty="0"/>
          </a:p>
        </p:txBody>
      </p:sp>
      <p:sp>
        <p:nvSpPr>
          <p:cNvPr id="4" name="正方形/長方形 3"/>
          <p:cNvSpPr/>
          <p:nvPr/>
        </p:nvSpPr>
        <p:spPr>
          <a:xfrm>
            <a:off x="457200" y="1309816"/>
            <a:ext cx="3422821" cy="58076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ea"/>
                <a:ea typeface="+mj-ea"/>
                <a:cs typeface="ＭＳ Ｐゴシック"/>
              </a:rPr>
              <a:t>これまでの自動翻訳</a:t>
            </a:r>
          </a:p>
        </p:txBody>
      </p:sp>
      <p:sp>
        <p:nvSpPr>
          <p:cNvPr id="6" name="Documents"/>
          <p:cNvSpPr>
            <a:spLocks noEditPoints="1" noChangeArrowheads="1"/>
          </p:cNvSpPr>
          <p:nvPr/>
        </p:nvSpPr>
        <p:spPr bwMode="auto">
          <a:xfrm>
            <a:off x="1906661" y="217363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5">
              <a:lumMod val="20000"/>
              <a:lumOff val="8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1" name="フローチャート : 磁気ディスク 10"/>
          <p:cNvSpPr/>
          <p:nvPr/>
        </p:nvSpPr>
        <p:spPr>
          <a:xfrm>
            <a:off x="457200" y="3711465"/>
            <a:ext cx="1790700" cy="1161535"/>
          </a:xfrm>
          <a:prstGeom prst="flowChartMagneticDisk">
            <a:avLst/>
          </a:prstGeom>
          <a:solidFill>
            <a:schemeClr val="accent3">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j-ea"/>
                <a:ea typeface="+mj-ea"/>
                <a:cs typeface="ＭＳ Ｐゴシック"/>
              </a:rPr>
              <a:t>辞書</a:t>
            </a:r>
            <a:endParaRPr kumimoji="1" lang="en-US" altLang="ja-JP" sz="3200" dirty="0">
              <a:solidFill>
                <a:srgbClr val="FFFFFF"/>
              </a:solidFill>
              <a:latin typeface="+mj-ea"/>
              <a:ea typeface="+mj-ea"/>
              <a:cs typeface="ＭＳ Ｐゴシック"/>
            </a:endParaRPr>
          </a:p>
        </p:txBody>
      </p:sp>
      <p:sp>
        <p:nvSpPr>
          <p:cNvPr id="12" name="Documents"/>
          <p:cNvSpPr>
            <a:spLocks noEditPoints="1" noChangeArrowheads="1"/>
          </p:cNvSpPr>
          <p:nvPr/>
        </p:nvSpPr>
        <p:spPr bwMode="auto">
          <a:xfrm>
            <a:off x="1906659" y="5501716"/>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6666"/>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5" name="下矢印 14"/>
          <p:cNvSpPr/>
          <p:nvPr/>
        </p:nvSpPr>
        <p:spPr>
          <a:xfrm>
            <a:off x="1906661" y="3150973"/>
            <a:ext cx="523897" cy="395416"/>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7" name="下矢印 16"/>
          <p:cNvSpPr/>
          <p:nvPr/>
        </p:nvSpPr>
        <p:spPr>
          <a:xfrm>
            <a:off x="1906658" y="5007446"/>
            <a:ext cx="523897" cy="395416"/>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nvGrpSpPr>
          <p:cNvPr id="22" name="グループ化 21"/>
          <p:cNvGrpSpPr/>
          <p:nvPr/>
        </p:nvGrpSpPr>
        <p:grpSpPr>
          <a:xfrm>
            <a:off x="4559643" y="1309816"/>
            <a:ext cx="3859428" cy="4892889"/>
            <a:chOff x="4559643" y="1309816"/>
            <a:chExt cx="3859428" cy="4892889"/>
          </a:xfrm>
          <a:effectLst>
            <a:outerShdw blurRad="50800" dist="38100" dir="2700000" algn="tl" rotWithShape="0">
              <a:prstClr val="black">
                <a:alpha val="40000"/>
              </a:prstClr>
            </a:outerShdw>
          </a:effectLst>
        </p:grpSpPr>
        <p:sp>
          <p:nvSpPr>
            <p:cNvPr id="20" name="角丸四角形 19"/>
            <p:cNvSpPr/>
            <p:nvPr/>
          </p:nvSpPr>
          <p:spPr>
            <a:xfrm>
              <a:off x="6932246" y="2173631"/>
              <a:ext cx="1486825" cy="4029074"/>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200" dirty="0">
                  <a:solidFill>
                    <a:srgbClr val="FF0000"/>
                  </a:solidFill>
                  <a:latin typeface="+mj-ea"/>
                  <a:ea typeface="+mj-ea"/>
                  <a:cs typeface="ＭＳ Ｐゴシック"/>
                </a:rPr>
                <a:t>大量の翻訳済みドキュメント</a:t>
              </a:r>
            </a:p>
          </p:txBody>
        </p:sp>
        <p:sp>
          <p:nvSpPr>
            <p:cNvPr id="5" name="正方形/長方形 4"/>
            <p:cNvSpPr/>
            <p:nvPr/>
          </p:nvSpPr>
          <p:spPr>
            <a:xfrm>
              <a:off x="4559643" y="1309816"/>
              <a:ext cx="3859428" cy="580768"/>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ea"/>
                  <a:ea typeface="+mj-ea"/>
                  <a:cs typeface="ＭＳ Ｐゴシック"/>
                </a:rPr>
                <a:t>Google</a:t>
              </a:r>
              <a:r>
                <a:rPr kumimoji="1" lang="ja-JP" altLang="en-US" sz="2400" dirty="0">
                  <a:solidFill>
                    <a:srgbClr val="FFFFFF"/>
                  </a:solidFill>
                  <a:latin typeface="+mj-ea"/>
                  <a:ea typeface="+mj-ea"/>
                  <a:cs typeface="ＭＳ Ｐゴシック"/>
                </a:rPr>
                <a:t>翻訳</a:t>
              </a:r>
            </a:p>
          </p:txBody>
        </p:sp>
        <p:sp>
          <p:nvSpPr>
            <p:cNvPr id="7" name="Documents"/>
            <p:cNvSpPr>
              <a:spLocks noEditPoints="1" noChangeArrowheads="1"/>
            </p:cNvSpPr>
            <p:nvPr/>
          </p:nvSpPr>
          <p:spPr bwMode="auto">
            <a:xfrm>
              <a:off x="7542609" y="471011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8" name="Documents"/>
            <p:cNvSpPr>
              <a:spLocks noEditPoints="1" noChangeArrowheads="1"/>
            </p:cNvSpPr>
            <p:nvPr/>
          </p:nvSpPr>
          <p:spPr bwMode="auto">
            <a:xfrm>
              <a:off x="7542609" y="384739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9" name="Documents"/>
            <p:cNvSpPr>
              <a:spLocks noEditPoints="1" noChangeArrowheads="1"/>
            </p:cNvSpPr>
            <p:nvPr/>
          </p:nvSpPr>
          <p:spPr bwMode="auto">
            <a:xfrm>
              <a:off x="7542609" y="2984669"/>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0" name="Documents"/>
            <p:cNvSpPr>
              <a:spLocks noEditPoints="1" noChangeArrowheads="1"/>
            </p:cNvSpPr>
            <p:nvPr/>
          </p:nvSpPr>
          <p:spPr bwMode="auto">
            <a:xfrm>
              <a:off x="5082350" y="2173628"/>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5">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 name="Documents"/>
            <p:cNvSpPr>
              <a:spLocks noEditPoints="1" noChangeArrowheads="1"/>
            </p:cNvSpPr>
            <p:nvPr/>
          </p:nvSpPr>
          <p:spPr bwMode="auto">
            <a:xfrm>
              <a:off x="5082350" y="5501715"/>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6666"/>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4" name="直方体 13"/>
            <p:cNvSpPr/>
            <p:nvPr/>
          </p:nvSpPr>
          <p:spPr>
            <a:xfrm>
              <a:off x="4559643" y="3711465"/>
              <a:ext cx="1569309" cy="1161535"/>
            </a:xfrm>
            <a:prstGeom prst="cube">
              <a:avLst>
                <a:gd name="adj" fmla="val 13298"/>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ea"/>
                  <a:ea typeface="+mj-ea"/>
                  <a:cs typeface="ＭＳ Ｐゴシック"/>
                </a:rPr>
                <a:t>統計的手法</a:t>
              </a:r>
            </a:p>
          </p:txBody>
        </p:sp>
        <p:sp>
          <p:nvSpPr>
            <p:cNvPr id="16" name="下矢印 15"/>
            <p:cNvSpPr/>
            <p:nvPr/>
          </p:nvSpPr>
          <p:spPr>
            <a:xfrm>
              <a:off x="5082350" y="3137455"/>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8" name="下矢印 17"/>
            <p:cNvSpPr/>
            <p:nvPr/>
          </p:nvSpPr>
          <p:spPr>
            <a:xfrm>
              <a:off x="5082350" y="5007445"/>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9" name="左矢印 18"/>
            <p:cNvSpPr/>
            <p:nvPr/>
          </p:nvSpPr>
          <p:spPr>
            <a:xfrm>
              <a:off x="6258300" y="3428999"/>
              <a:ext cx="1044200" cy="1854201"/>
            </a:xfrm>
            <a:prstGeom prst="left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j-ea"/>
                  <a:ea typeface="+mj-ea"/>
                  <a:cs typeface="ＭＳ Ｐゴシック"/>
                </a:rPr>
                <a:t>学習</a:t>
              </a:r>
            </a:p>
          </p:txBody>
        </p:sp>
      </p:grpSp>
    </p:spTree>
    <p:extLst>
      <p:ext uri="{BB962C8B-B14F-4D97-AF65-F5344CB8AC3E}">
        <p14:creationId xmlns:p14="http://schemas.microsoft.com/office/powerpoint/2010/main" val="10793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教師あり学習と教師なし学習</a:t>
            </a:r>
            <a:endParaRPr kumimoji="1" lang="ja-JP" altLang="en-US" dirty="0"/>
          </a:p>
        </p:txBody>
      </p:sp>
      <p:sp>
        <p:nvSpPr>
          <p:cNvPr id="9" name="正方形/長方形 8"/>
          <p:cNvSpPr/>
          <p:nvPr/>
        </p:nvSpPr>
        <p:spPr>
          <a:xfrm>
            <a:off x="360000" y="3840220"/>
            <a:ext cx="454910" cy="275893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dirty="0">
                <a:solidFill>
                  <a:srgbClr val="FFFFFF"/>
                </a:solidFill>
                <a:latin typeface="メイリオ"/>
                <a:ea typeface="メイリオ"/>
                <a:cs typeface="メイリオ"/>
              </a:rPr>
              <a:t>　教師なし学習</a:t>
            </a:r>
          </a:p>
        </p:txBody>
      </p:sp>
      <p:sp>
        <p:nvSpPr>
          <p:cNvPr id="45" name="正方形/長方形 44"/>
          <p:cNvSpPr/>
          <p:nvPr/>
        </p:nvSpPr>
        <p:spPr>
          <a:xfrm>
            <a:off x="360000" y="946313"/>
            <a:ext cx="454910" cy="275488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dirty="0">
                <a:solidFill>
                  <a:srgbClr val="FFFFFF"/>
                </a:solidFill>
                <a:latin typeface="メイリオ"/>
                <a:ea typeface="メイリオ"/>
                <a:cs typeface="メイリオ"/>
              </a:rPr>
              <a:t>教師あり学習</a:t>
            </a:r>
          </a:p>
        </p:txBody>
      </p:sp>
      <p:sp>
        <p:nvSpPr>
          <p:cNvPr id="12" name="正方形/長方形 11"/>
          <p:cNvSpPr/>
          <p:nvPr/>
        </p:nvSpPr>
        <p:spPr>
          <a:xfrm>
            <a:off x="3588731" y="946313"/>
            <a:ext cx="2558867"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973001" y="946313"/>
            <a:ext cx="2558867"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6217098" y="946313"/>
            <a:ext cx="2558867"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6" y="1375998"/>
            <a:ext cx="413343" cy="309608"/>
          </a:xfrm>
          <a:prstGeom prst="rect">
            <a:avLst/>
          </a:prstGeom>
          <a:ln>
            <a:noFill/>
          </a:ln>
          <a:effectLst>
            <a:outerShdw blurRad="292100" dist="139700" dir="2700000" algn="tl" rotWithShape="0">
              <a:srgbClr val="333333">
                <a:alpha val="65000"/>
              </a:srgbClr>
            </a:outerShdw>
          </a:effectLst>
        </p:spPr>
      </p:pic>
      <p:pic>
        <p:nvPicPr>
          <p:cNvPr id="33" name="図 32"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484" y="1375998"/>
            <a:ext cx="413343" cy="309608"/>
          </a:xfrm>
          <a:prstGeom prst="rect">
            <a:avLst/>
          </a:prstGeom>
          <a:ln>
            <a:noFill/>
          </a:ln>
          <a:effectLst>
            <a:outerShdw blurRad="292100" dist="139700" dir="2700000" algn="tl" rotWithShape="0">
              <a:srgbClr val="333333">
                <a:alpha val="65000"/>
              </a:srgbClr>
            </a:outerShdw>
          </a:effectLst>
        </p:spPr>
      </p:pic>
      <p:pic>
        <p:nvPicPr>
          <p:cNvPr id="48" name="図 47"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084" y="1375998"/>
            <a:ext cx="475169" cy="316203"/>
          </a:xfrm>
          <a:prstGeom prst="rect">
            <a:avLst/>
          </a:prstGeom>
          <a:ln>
            <a:noFill/>
          </a:ln>
          <a:effectLst>
            <a:outerShdw blurRad="292100" dist="139700" dir="2700000" algn="tl" rotWithShape="0">
              <a:srgbClr val="333333">
                <a:alpha val="65000"/>
              </a:srgbClr>
            </a:outerShdw>
          </a:effectLst>
        </p:spPr>
      </p:pic>
      <p:pic>
        <p:nvPicPr>
          <p:cNvPr id="49" name="図 48" descr="imgre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2379" y="1375998"/>
            <a:ext cx="552870" cy="309607"/>
          </a:xfrm>
          <a:prstGeom prst="rect">
            <a:avLst/>
          </a:prstGeom>
          <a:ln>
            <a:noFill/>
          </a:ln>
          <a:effectLst>
            <a:outerShdw blurRad="292100" dist="139700" dir="2700000" algn="tl" rotWithShape="0">
              <a:srgbClr val="333333">
                <a:alpha val="65000"/>
              </a:srgbClr>
            </a:outerShdw>
          </a:effectLst>
        </p:spPr>
      </p:pic>
      <p:pic>
        <p:nvPicPr>
          <p:cNvPr id="50" name="図 49"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726" y="1786704"/>
            <a:ext cx="422147" cy="316203"/>
          </a:xfrm>
          <a:prstGeom prst="rect">
            <a:avLst/>
          </a:prstGeom>
          <a:ln>
            <a:noFill/>
          </a:ln>
          <a:effectLst>
            <a:outerShdw blurRad="292100" dist="139700" dir="2700000" algn="tl" rotWithShape="0">
              <a:srgbClr val="333333">
                <a:alpha val="65000"/>
              </a:srgbClr>
            </a:outerShdw>
          </a:effectLst>
        </p:spPr>
      </p:pic>
      <p:pic>
        <p:nvPicPr>
          <p:cNvPr id="51" name="図 50" descr="imgres-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6839" y="1382594"/>
            <a:ext cx="283257" cy="309607"/>
          </a:xfrm>
          <a:prstGeom prst="rect">
            <a:avLst/>
          </a:prstGeom>
          <a:ln>
            <a:noFill/>
          </a:ln>
          <a:effectLst>
            <a:outerShdw blurRad="292100" dist="139700" dir="2700000" algn="tl" rotWithShape="0">
              <a:srgbClr val="333333">
                <a:alpha val="65000"/>
              </a:srgbClr>
            </a:outerShdw>
          </a:effectLst>
        </p:spPr>
      </p:pic>
      <p:pic>
        <p:nvPicPr>
          <p:cNvPr id="52" name="図 51" descr="imgres-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1934" y="1786704"/>
            <a:ext cx="441020" cy="316203"/>
          </a:xfrm>
          <a:prstGeom prst="rect">
            <a:avLst/>
          </a:prstGeom>
          <a:ln>
            <a:noFill/>
          </a:ln>
          <a:effectLst>
            <a:outerShdw blurRad="292100" dist="139700" dir="2700000" algn="tl" rotWithShape="0">
              <a:srgbClr val="333333">
                <a:alpha val="65000"/>
              </a:srgbClr>
            </a:outerShdw>
          </a:effectLst>
        </p:spPr>
      </p:pic>
      <p:pic>
        <p:nvPicPr>
          <p:cNvPr id="53" name="図 52"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5249" y="1786704"/>
            <a:ext cx="311556" cy="309608"/>
          </a:xfrm>
          <a:prstGeom prst="rect">
            <a:avLst/>
          </a:prstGeom>
          <a:ln>
            <a:noFill/>
          </a:ln>
          <a:effectLst>
            <a:outerShdw blurRad="292100" dist="139700" dir="2700000" algn="tl" rotWithShape="0">
              <a:srgbClr val="333333">
                <a:alpha val="65000"/>
              </a:srgbClr>
            </a:outerShdw>
          </a:effectLst>
        </p:spPr>
      </p:pic>
      <p:pic>
        <p:nvPicPr>
          <p:cNvPr id="54" name="図 53" descr="imgres-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86" y="1786704"/>
            <a:ext cx="545496" cy="316203"/>
          </a:xfrm>
          <a:prstGeom prst="rect">
            <a:avLst/>
          </a:prstGeom>
          <a:ln>
            <a:noFill/>
          </a:ln>
          <a:effectLst>
            <a:outerShdw blurRad="292100" dist="139700" dir="2700000" algn="tl" rotWithShape="0">
              <a:srgbClr val="333333">
                <a:alpha val="65000"/>
              </a:srgbClr>
            </a:outerShdw>
          </a:effectLst>
        </p:spPr>
      </p:pic>
      <p:pic>
        <p:nvPicPr>
          <p:cNvPr id="55" name="図 54" descr="imgre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9568" y="1786704"/>
            <a:ext cx="422148" cy="316203"/>
          </a:xfrm>
          <a:prstGeom prst="rect">
            <a:avLst/>
          </a:prstGeom>
          <a:ln>
            <a:noFill/>
          </a:ln>
          <a:effectLst>
            <a:outerShdw blurRad="292100" dist="139700" dir="2700000" algn="tl" rotWithShape="0">
              <a:srgbClr val="333333">
                <a:alpha val="65000"/>
              </a:srgbClr>
            </a:outerShdw>
          </a:effectLst>
        </p:spPr>
      </p:pic>
      <p:pic>
        <p:nvPicPr>
          <p:cNvPr id="57" name="図 56" descr="imgres-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3875" y="1375997"/>
            <a:ext cx="422147" cy="316203"/>
          </a:xfrm>
          <a:prstGeom prst="rect">
            <a:avLst/>
          </a:prstGeom>
          <a:ln>
            <a:noFill/>
          </a:ln>
          <a:effectLst>
            <a:outerShdw blurRad="292100" dist="139700" dir="2700000" algn="tl" rotWithShape="0">
              <a:srgbClr val="333333">
                <a:alpha val="65000"/>
              </a:srgbClr>
            </a:outerShdw>
          </a:effectLst>
        </p:spPr>
      </p:pic>
      <p:pic>
        <p:nvPicPr>
          <p:cNvPr id="59" name="図 58" descr="imgres-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0059" y="1774642"/>
            <a:ext cx="516124" cy="321669"/>
          </a:xfrm>
          <a:prstGeom prst="rect">
            <a:avLst/>
          </a:prstGeom>
          <a:ln>
            <a:noFill/>
          </a:ln>
          <a:effectLst>
            <a:outerShdw blurRad="292100" dist="139700" dir="2700000" algn="tl" rotWithShape="0">
              <a:srgbClr val="333333">
                <a:alpha val="65000"/>
              </a:srgbClr>
            </a:outerShdw>
          </a:effectLst>
        </p:spPr>
      </p:pic>
      <p:pic>
        <p:nvPicPr>
          <p:cNvPr id="60" name="図 59" descr="imgres-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97706" y="1781238"/>
            <a:ext cx="427241" cy="321668"/>
          </a:xfrm>
          <a:prstGeom prst="rect">
            <a:avLst/>
          </a:prstGeom>
          <a:ln>
            <a:noFill/>
          </a:ln>
          <a:effectLst>
            <a:outerShdw blurRad="292100" dist="139700" dir="2700000" algn="tl" rotWithShape="0">
              <a:srgbClr val="333333">
                <a:alpha val="65000"/>
              </a:srgbClr>
            </a:outerShdw>
          </a:effectLst>
        </p:spPr>
      </p:pic>
      <p:pic>
        <p:nvPicPr>
          <p:cNvPr id="61" name="図 60" descr="imgres-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6854" y="1375997"/>
            <a:ext cx="422147" cy="316203"/>
          </a:xfrm>
          <a:prstGeom prst="rect">
            <a:avLst/>
          </a:prstGeom>
          <a:ln>
            <a:noFill/>
          </a:ln>
          <a:effectLst>
            <a:outerShdw blurRad="292100" dist="139700" dir="2700000" algn="tl" rotWithShape="0">
              <a:srgbClr val="333333">
                <a:alpha val="65000"/>
              </a:srgbClr>
            </a:outerShdw>
          </a:effectLst>
        </p:spPr>
      </p:pic>
      <p:pic>
        <p:nvPicPr>
          <p:cNvPr id="62" name="図 61" descr="imgres-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30559" y="1375997"/>
            <a:ext cx="552870" cy="309607"/>
          </a:xfrm>
          <a:prstGeom prst="rect">
            <a:avLst/>
          </a:prstGeom>
          <a:ln>
            <a:noFill/>
          </a:ln>
          <a:effectLst>
            <a:outerShdw blurRad="292100" dist="139700" dir="2700000" algn="tl" rotWithShape="0">
              <a:srgbClr val="333333">
                <a:alpha val="65000"/>
              </a:srgbClr>
            </a:outerShdw>
          </a:effectLst>
        </p:spPr>
      </p:pic>
      <p:pic>
        <p:nvPicPr>
          <p:cNvPr id="64" name="図 63" descr="imgres-7.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89400" y="1781238"/>
            <a:ext cx="470398" cy="321669"/>
          </a:xfrm>
          <a:prstGeom prst="rect">
            <a:avLst/>
          </a:prstGeom>
          <a:ln>
            <a:noFill/>
          </a:ln>
          <a:effectLst>
            <a:outerShdw blurRad="292100" dist="139700" dir="2700000" algn="tl" rotWithShape="0">
              <a:srgbClr val="333333">
                <a:alpha val="65000"/>
              </a:srgbClr>
            </a:outerShdw>
          </a:effectLst>
        </p:spPr>
      </p:pic>
      <p:pic>
        <p:nvPicPr>
          <p:cNvPr id="65" name="図 64" descr="imgres-8.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02036" y="1382593"/>
            <a:ext cx="407544" cy="309607"/>
          </a:xfrm>
          <a:prstGeom prst="rect">
            <a:avLst/>
          </a:prstGeom>
          <a:ln>
            <a:noFill/>
          </a:ln>
          <a:effectLst>
            <a:outerShdw blurRad="292100" dist="139700" dir="2700000" algn="tl" rotWithShape="0">
              <a:srgbClr val="333333">
                <a:alpha val="65000"/>
              </a:srgbClr>
            </a:outerShdw>
          </a:effectLst>
        </p:spPr>
      </p:pic>
      <p:pic>
        <p:nvPicPr>
          <p:cNvPr id="66" name="図 65" descr="imgres-9.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49011" y="1382594"/>
            <a:ext cx="397172" cy="309606"/>
          </a:xfrm>
          <a:prstGeom prst="rect">
            <a:avLst/>
          </a:prstGeom>
          <a:ln>
            <a:noFill/>
          </a:ln>
          <a:effectLst>
            <a:outerShdw blurRad="292100" dist="139700" dir="2700000" algn="tl" rotWithShape="0">
              <a:srgbClr val="333333">
                <a:alpha val="65000"/>
              </a:srgbClr>
            </a:outerShdw>
          </a:effectLst>
        </p:spPr>
      </p:pic>
      <p:pic>
        <p:nvPicPr>
          <p:cNvPr id="67" name="図 66" descr="imgres.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58157" y="1774641"/>
            <a:ext cx="495852" cy="329967"/>
          </a:xfrm>
          <a:prstGeom prst="rect">
            <a:avLst/>
          </a:prstGeom>
          <a:ln>
            <a:noFill/>
          </a:ln>
          <a:effectLst>
            <a:outerShdw blurRad="292100" dist="139700" dir="2700000" algn="tl" rotWithShape="0">
              <a:srgbClr val="333333">
                <a:alpha val="65000"/>
              </a:srgbClr>
            </a:outerShdw>
          </a:effectLst>
        </p:spPr>
      </p:pic>
      <p:pic>
        <p:nvPicPr>
          <p:cNvPr id="68" name="図 67" descr="images-1.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93875" y="1774642"/>
            <a:ext cx="292903" cy="313150"/>
          </a:xfrm>
          <a:prstGeom prst="rect">
            <a:avLst/>
          </a:prstGeom>
          <a:ln>
            <a:noFill/>
          </a:ln>
          <a:effectLst>
            <a:outerShdw blurRad="292100" dist="139700" dir="2700000" algn="tl" rotWithShape="0">
              <a:srgbClr val="333333">
                <a:alpha val="65000"/>
              </a:srgbClr>
            </a:outerShdw>
          </a:effectLst>
        </p:spPr>
      </p:pic>
      <p:pic>
        <p:nvPicPr>
          <p:cNvPr id="69" name="図 68" descr="images-1.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69916" y="1774642"/>
            <a:ext cx="559197" cy="313150"/>
          </a:xfrm>
          <a:prstGeom prst="rect">
            <a:avLst/>
          </a:prstGeom>
          <a:ln>
            <a:noFill/>
          </a:ln>
          <a:effectLst>
            <a:outerShdw blurRad="292100" dist="139700" dir="2700000" algn="tl" rotWithShape="0">
              <a:srgbClr val="333333">
                <a:alpha val="65000"/>
              </a:srgbClr>
            </a:outerShdw>
          </a:effectLst>
        </p:spPr>
      </p:pic>
      <p:pic>
        <p:nvPicPr>
          <p:cNvPr id="70" name="図 69" descr="images-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67847" y="1774640"/>
            <a:ext cx="502458" cy="313151"/>
          </a:xfrm>
          <a:prstGeom prst="rect">
            <a:avLst/>
          </a:prstGeom>
          <a:ln>
            <a:noFill/>
          </a:ln>
          <a:effectLst>
            <a:outerShdw blurRad="292100" dist="139700" dir="2700000" algn="tl" rotWithShape="0">
              <a:srgbClr val="333333">
                <a:alpha val="65000"/>
              </a:srgbClr>
            </a:outerShdw>
          </a:effectLst>
        </p:spPr>
      </p:pic>
      <p:pic>
        <p:nvPicPr>
          <p:cNvPr id="72" name="図 71" descr="images-3.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5894" y="1382594"/>
            <a:ext cx="385718" cy="290405"/>
          </a:xfrm>
          <a:prstGeom prst="rect">
            <a:avLst/>
          </a:prstGeom>
          <a:ln>
            <a:noFill/>
          </a:ln>
          <a:effectLst>
            <a:outerShdw blurRad="292100" dist="139700" dir="2700000" algn="tl" rotWithShape="0">
              <a:srgbClr val="333333">
                <a:alpha val="65000"/>
              </a:srgbClr>
            </a:outerShdw>
          </a:effectLst>
        </p:spPr>
      </p:pic>
      <p:pic>
        <p:nvPicPr>
          <p:cNvPr id="73" name="図 72" descr="images-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2595" y="1378464"/>
            <a:ext cx="461550" cy="307140"/>
          </a:xfrm>
          <a:prstGeom prst="rect">
            <a:avLst/>
          </a:prstGeom>
          <a:ln>
            <a:noFill/>
          </a:ln>
          <a:effectLst>
            <a:outerShdw blurRad="292100" dist="139700" dir="2700000" algn="tl" rotWithShape="0">
              <a:srgbClr val="333333">
                <a:alpha val="65000"/>
              </a:srgbClr>
            </a:outerShdw>
          </a:effectLst>
        </p:spPr>
      </p:pic>
      <p:pic>
        <p:nvPicPr>
          <p:cNvPr id="76" name="図 75" descr="imgres-1.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60393" y="1369669"/>
            <a:ext cx="361890" cy="309766"/>
          </a:xfrm>
          <a:prstGeom prst="rect">
            <a:avLst/>
          </a:prstGeom>
          <a:ln>
            <a:noFill/>
          </a:ln>
          <a:effectLst>
            <a:outerShdw blurRad="292100" dist="139700" dir="2700000" algn="tl" rotWithShape="0">
              <a:srgbClr val="333333">
                <a:alpha val="65000"/>
              </a:srgbClr>
            </a:outerShdw>
          </a:effectLst>
        </p:spPr>
      </p:pic>
      <p:pic>
        <p:nvPicPr>
          <p:cNvPr id="77" name="図 76" descr="imgres-2.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82983" y="1382594"/>
            <a:ext cx="455343" cy="303010"/>
          </a:xfrm>
          <a:prstGeom prst="rect">
            <a:avLst/>
          </a:prstGeom>
          <a:ln>
            <a:noFill/>
          </a:ln>
          <a:effectLst>
            <a:outerShdw blurRad="292100" dist="139700" dir="2700000" algn="tl" rotWithShape="0">
              <a:srgbClr val="333333">
                <a:alpha val="65000"/>
              </a:srgbClr>
            </a:outerShdw>
          </a:effectLst>
        </p:spPr>
      </p:pic>
      <p:pic>
        <p:nvPicPr>
          <p:cNvPr id="78" name="図 77" descr="imgres-3.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40161" y="1382434"/>
            <a:ext cx="446313" cy="297001"/>
          </a:xfrm>
          <a:prstGeom prst="rect">
            <a:avLst/>
          </a:prstGeom>
          <a:ln>
            <a:noFill/>
          </a:ln>
          <a:effectLst>
            <a:outerShdw blurRad="292100" dist="139700" dir="2700000" algn="tl" rotWithShape="0">
              <a:srgbClr val="333333">
                <a:alpha val="65000"/>
              </a:srgbClr>
            </a:outerShdw>
          </a:effectLst>
        </p:spPr>
      </p:pic>
      <p:pic>
        <p:nvPicPr>
          <p:cNvPr id="79" name="図 78" descr="imgres.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92595" y="1781237"/>
            <a:ext cx="379166" cy="321669"/>
          </a:xfrm>
          <a:prstGeom prst="rect">
            <a:avLst/>
          </a:prstGeom>
          <a:ln>
            <a:noFill/>
          </a:ln>
          <a:effectLst>
            <a:outerShdw blurRad="292100" dist="139700" dir="2700000" algn="tl" rotWithShape="0">
              <a:srgbClr val="333333">
                <a:alpha val="65000"/>
              </a:srgbClr>
            </a:outerShdw>
          </a:effectLst>
        </p:spPr>
      </p:pic>
      <p:pic>
        <p:nvPicPr>
          <p:cNvPr id="80" name="図 79" descr="images-1.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60573" y="1786704"/>
            <a:ext cx="483103" cy="301088"/>
          </a:xfrm>
          <a:prstGeom prst="rect">
            <a:avLst/>
          </a:prstGeom>
          <a:ln>
            <a:noFill/>
          </a:ln>
          <a:effectLst>
            <a:outerShdw blurRad="292100" dist="139700" dir="2700000" algn="tl" rotWithShape="0">
              <a:srgbClr val="333333">
                <a:alpha val="65000"/>
              </a:srgbClr>
            </a:outerShdw>
          </a:effectLst>
        </p:spPr>
      </p:pic>
      <p:pic>
        <p:nvPicPr>
          <p:cNvPr id="81" name="図 80" descr="images-2.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393634" y="1767681"/>
            <a:ext cx="228650" cy="320110"/>
          </a:xfrm>
          <a:prstGeom prst="rect">
            <a:avLst/>
          </a:prstGeom>
          <a:ln>
            <a:noFill/>
          </a:ln>
          <a:effectLst>
            <a:outerShdw blurRad="292100" dist="139700" dir="2700000" algn="tl" rotWithShape="0">
              <a:srgbClr val="333333">
                <a:alpha val="65000"/>
              </a:srgbClr>
            </a:outerShdw>
          </a:effectLst>
        </p:spPr>
      </p:pic>
      <p:sp>
        <p:nvSpPr>
          <p:cNvPr id="83" name="正方形/長方形 82"/>
          <p:cNvSpPr/>
          <p:nvPr/>
        </p:nvSpPr>
        <p:spPr>
          <a:xfrm>
            <a:off x="4084432" y="2578221"/>
            <a:ext cx="1570348" cy="112298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2" name="図 81" descr="20120923172222dfb.gif"/>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6414" y="2736191"/>
            <a:ext cx="924324" cy="946059"/>
          </a:xfrm>
          <a:prstGeom prst="rect">
            <a:avLst/>
          </a:prstGeom>
        </p:spPr>
      </p:pic>
      <p:sp>
        <p:nvSpPr>
          <p:cNvPr id="85" name="右矢印 84"/>
          <p:cNvSpPr/>
          <p:nvPr/>
        </p:nvSpPr>
        <p:spPr>
          <a:xfrm>
            <a:off x="3446805" y="2905065"/>
            <a:ext cx="544419" cy="505485"/>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748176" y="2905065"/>
            <a:ext cx="544419" cy="50548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p:cNvSpPr txBox="1"/>
          <p:nvPr/>
        </p:nvSpPr>
        <p:spPr>
          <a:xfrm>
            <a:off x="973001" y="946313"/>
            <a:ext cx="2558867" cy="400110"/>
          </a:xfrm>
          <a:prstGeom prst="rect">
            <a:avLst/>
          </a:prstGeom>
          <a:noFill/>
        </p:spPr>
        <p:txBody>
          <a:bodyPr wrap="square" rtlCol="0">
            <a:spAutoFit/>
          </a:bodyPr>
          <a:lstStyle/>
          <a:p>
            <a:pPr algn="ctr"/>
            <a:r>
              <a:rPr lang="ja-JP" altLang="en-US" sz="1200" dirty="0">
                <a:solidFill>
                  <a:schemeClr val="tx1">
                    <a:lumMod val="50000"/>
                    <a:lumOff val="50000"/>
                  </a:schemeClr>
                </a:solidFill>
                <a:latin typeface="メイリオ"/>
                <a:ea typeface="メイリオ"/>
                <a:cs typeface="メイリオ"/>
              </a:rPr>
              <a:t>これは　</a:t>
            </a:r>
            <a:r>
              <a:rPr lang="en-US" altLang="ja-JP" dirty="0">
                <a:solidFill>
                  <a:schemeClr val="tx1">
                    <a:lumMod val="50000"/>
                    <a:lumOff val="50000"/>
                  </a:schemeClr>
                </a:solidFill>
                <a:latin typeface="メイリオ"/>
                <a:ea typeface="メイリオ"/>
                <a:cs typeface="メイリオ"/>
              </a:rPr>
              <a:t>“</a:t>
            </a:r>
            <a:r>
              <a:rPr lang="en-US" altLang="ja-JP" sz="2000" dirty="0">
                <a:solidFill>
                  <a:srgbClr val="0000FF"/>
                </a:solidFill>
                <a:latin typeface="メイリオ"/>
                <a:ea typeface="メイリオ"/>
                <a:cs typeface="メイリオ"/>
              </a:rPr>
              <a:t>dog</a:t>
            </a:r>
            <a:r>
              <a:rPr lang="en-US" altLang="ja-JP" dirty="0">
                <a:solidFill>
                  <a:schemeClr val="tx1">
                    <a:lumMod val="50000"/>
                    <a:lumOff val="50000"/>
                  </a:schemeClr>
                </a:solidFill>
                <a:latin typeface="メイリオ"/>
                <a:ea typeface="メイリオ"/>
                <a:cs typeface="メイリオ"/>
              </a:rPr>
              <a:t>”</a:t>
            </a:r>
            <a:r>
              <a:rPr lang="ja-JP" altLang="en-US" dirty="0">
                <a:solidFill>
                  <a:schemeClr val="tx1">
                    <a:lumMod val="50000"/>
                    <a:lumOff val="50000"/>
                  </a:schemeClr>
                </a:solidFill>
                <a:latin typeface="メイリオ"/>
                <a:ea typeface="メイリオ"/>
                <a:cs typeface="メイリオ"/>
              </a:rPr>
              <a:t>　</a:t>
            </a:r>
            <a:r>
              <a:rPr lang="ja-JP" altLang="en-US" sz="1200" dirty="0">
                <a:solidFill>
                  <a:schemeClr val="tx1">
                    <a:lumMod val="50000"/>
                    <a:lumOff val="50000"/>
                  </a:schemeClr>
                </a:solidFill>
                <a:latin typeface="メイリオ"/>
                <a:ea typeface="メイリオ"/>
                <a:cs typeface="メイリオ"/>
              </a:rPr>
              <a:t>です</a:t>
            </a:r>
            <a:endParaRPr kumimoji="1" lang="ja-JP" altLang="en-US" sz="1200" dirty="0">
              <a:solidFill>
                <a:schemeClr val="tx1">
                  <a:lumMod val="50000"/>
                  <a:lumOff val="50000"/>
                </a:schemeClr>
              </a:solidFill>
              <a:latin typeface="メイリオ"/>
              <a:ea typeface="メイリオ"/>
              <a:cs typeface="メイリオ"/>
            </a:endParaRPr>
          </a:p>
        </p:txBody>
      </p:sp>
      <p:sp>
        <p:nvSpPr>
          <p:cNvPr id="89" name="テキスト ボックス 88"/>
          <p:cNvSpPr txBox="1"/>
          <p:nvPr/>
        </p:nvSpPr>
        <p:spPr>
          <a:xfrm>
            <a:off x="3588731" y="946313"/>
            <a:ext cx="2558867" cy="400110"/>
          </a:xfrm>
          <a:prstGeom prst="rect">
            <a:avLst/>
          </a:prstGeom>
          <a:noFill/>
        </p:spPr>
        <p:txBody>
          <a:bodyPr wrap="square" rtlCol="0">
            <a:spAutoFit/>
          </a:bodyPr>
          <a:lstStyle/>
          <a:p>
            <a:pPr algn="ctr"/>
            <a:r>
              <a:rPr lang="ja-JP" altLang="en-US" sz="1200" dirty="0">
                <a:solidFill>
                  <a:schemeClr val="tx1">
                    <a:lumMod val="50000"/>
                    <a:lumOff val="50000"/>
                  </a:schemeClr>
                </a:solidFill>
                <a:latin typeface="メイリオ"/>
                <a:ea typeface="メイリオ"/>
                <a:cs typeface="メイリオ"/>
              </a:rPr>
              <a:t>これは　</a:t>
            </a:r>
            <a:r>
              <a:rPr lang="en-US" altLang="ja-JP" dirty="0">
                <a:solidFill>
                  <a:schemeClr val="tx1">
                    <a:lumMod val="50000"/>
                    <a:lumOff val="50000"/>
                  </a:schemeClr>
                </a:solidFill>
                <a:latin typeface="メイリオ"/>
                <a:ea typeface="メイリオ"/>
                <a:cs typeface="メイリオ"/>
              </a:rPr>
              <a:t>“</a:t>
            </a:r>
            <a:r>
              <a:rPr lang="en-US" altLang="ja-JP" sz="2000" dirty="0">
                <a:solidFill>
                  <a:srgbClr val="0000FF"/>
                </a:solidFill>
                <a:latin typeface="メイリオ"/>
                <a:ea typeface="メイリオ"/>
                <a:cs typeface="メイリオ"/>
              </a:rPr>
              <a:t>cat</a:t>
            </a:r>
            <a:r>
              <a:rPr lang="en-US" altLang="ja-JP" dirty="0">
                <a:solidFill>
                  <a:schemeClr val="tx1">
                    <a:lumMod val="50000"/>
                    <a:lumOff val="50000"/>
                  </a:schemeClr>
                </a:solidFill>
                <a:latin typeface="メイリオ"/>
                <a:ea typeface="メイリオ"/>
                <a:cs typeface="メイリオ"/>
              </a:rPr>
              <a:t>”</a:t>
            </a:r>
            <a:r>
              <a:rPr lang="ja-JP" altLang="en-US" dirty="0">
                <a:solidFill>
                  <a:schemeClr val="tx1">
                    <a:lumMod val="50000"/>
                    <a:lumOff val="50000"/>
                  </a:schemeClr>
                </a:solidFill>
                <a:latin typeface="メイリオ"/>
                <a:ea typeface="メイリオ"/>
                <a:cs typeface="メイリオ"/>
              </a:rPr>
              <a:t>　</a:t>
            </a:r>
            <a:r>
              <a:rPr lang="ja-JP" altLang="en-US" sz="1200" dirty="0">
                <a:solidFill>
                  <a:schemeClr val="tx1">
                    <a:lumMod val="50000"/>
                    <a:lumOff val="50000"/>
                  </a:schemeClr>
                </a:solidFill>
                <a:latin typeface="メイリオ"/>
                <a:ea typeface="メイリオ"/>
                <a:cs typeface="メイリオ"/>
              </a:rPr>
              <a:t>です</a:t>
            </a:r>
            <a:endParaRPr kumimoji="1" lang="ja-JP" altLang="en-US" sz="1200" dirty="0">
              <a:solidFill>
                <a:schemeClr val="tx1">
                  <a:lumMod val="50000"/>
                  <a:lumOff val="50000"/>
                </a:schemeClr>
              </a:solidFill>
              <a:latin typeface="メイリオ"/>
              <a:ea typeface="メイリオ"/>
              <a:cs typeface="メイリオ"/>
            </a:endParaRPr>
          </a:p>
        </p:txBody>
      </p:sp>
      <p:sp>
        <p:nvSpPr>
          <p:cNvPr id="90" name="テキスト ボックス 89"/>
          <p:cNvSpPr txBox="1"/>
          <p:nvPr/>
        </p:nvSpPr>
        <p:spPr>
          <a:xfrm>
            <a:off x="6217098" y="946313"/>
            <a:ext cx="2558867" cy="400110"/>
          </a:xfrm>
          <a:prstGeom prst="rect">
            <a:avLst/>
          </a:prstGeom>
          <a:noFill/>
        </p:spPr>
        <p:txBody>
          <a:bodyPr wrap="square" rtlCol="0">
            <a:spAutoFit/>
          </a:bodyPr>
          <a:lstStyle/>
          <a:p>
            <a:pPr algn="ctr"/>
            <a:r>
              <a:rPr lang="ja-JP" altLang="en-US" sz="1200" dirty="0">
                <a:solidFill>
                  <a:schemeClr val="tx1">
                    <a:lumMod val="50000"/>
                    <a:lumOff val="50000"/>
                  </a:schemeClr>
                </a:solidFill>
                <a:latin typeface="メイリオ"/>
                <a:ea typeface="メイリオ"/>
                <a:cs typeface="メイリオ"/>
              </a:rPr>
              <a:t>これは　</a:t>
            </a:r>
            <a:r>
              <a:rPr lang="en-US" altLang="ja-JP" dirty="0">
                <a:solidFill>
                  <a:schemeClr val="tx1">
                    <a:lumMod val="50000"/>
                    <a:lumOff val="50000"/>
                  </a:schemeClr>
                </a:solidFill>
                <a:latin typeface="メイリオ"/>
                <a:ea typeface="メイリオ"/>
                <a:cs typeface="メイリオ"/>
              </a:rPr>
              <a:t>“</a:t>
            </a:r>
            <a:r>
              <a:rPr lang="en-US" altLang="ja-JP" sz="2000" dirty="0">
                <a:solidFill>
                  <a:srgbClr val="0000FF"/>
                </a:solidFill>
                <a:latin typeface="メイリオ"/>
                <a:ea typeface="メイリオ"/>
                <a:cs typeface="メイリオ"/>
              </a:rPr>
              <a:t>bird</a:t>
            </a:r>
            <a:r>
              <a:rPr lang="en-US" altLang="ja-JP" dirty="0">
                <a:solidFill>
                  <a:schemeClr val="tx1">
                    <a:lumMod val="50000"/>
                    <a:lumOff val="50000"/>
                  </a:schemeClr>
                </a:solidFill>
                <a:latin typeface="メイリオ"/>
                <a:ea typeface="メイリオ"/>
                <a:cs typeface="メイリオ"/>
              </a:rPr>
              <a:t>”</a:t>
            </a:r>
            <a:r>
              <a:rPr lang="ja-JP" altLang="en-US" dirty="0">
                <a:solidFill>
                  <a:schemeClr val="tx1">
                    <a:lumMod val="50000"/>
                    <a:lumOff val="50000"/>
                  </a:schemeClr>
                </a:solidFill>
                <a:latin typeface="メイリオ"/>
                <a:ea typeface="メイリオ"/>
                <a:cs typeface="メイリオ"/>
              </a:rPr>
              <a:t>　</a:t>
            </a:r>
            <a:r>
              <a:rPr lang="ja-JP" altLang="en-US" sz="1200" dirty="0">
                <a:solidFill>
                  <a:schemeClr val="tx1">
                    <a:lumMod val="50000"/>
                    <a:lumOff val="50000"/>
                  </a:schemeClr>
                </a:solidFill>
                <a:latin typeface="メイリオ"/>
                <a:ea typeface="メイリオ"/>
                <a:cs typeface="メイリオ"/>
              </a:rPr>
              <a:t>です</a:t>
            </a:r>
            <a:endParaRPr kumimoji="1" lang="ja-JP" altLang="en-US" sz="1200" dirty="0">
              <a:solidFill>
                <a:schemeClr val="tx1">
                  <a:lumMod val="50000"/>
                  <a:lumOff val="50000"/>
                </a:schemeClr>
              </a:solidFill>
              <a:latin typeface="メイリオ"/>
              <a:ea typeface="メイリオ"/>
              <a:cs typeface="メイリオ"/>
            </a:endParaRPr>
          </a:p>
        </p:txBody>
      </p:sp>
      <p:sp>
        <p:nvSpPr>
          <p:cNvPr id="92" name="正方形/長方形 91"/>
          <p:cNvSpPr/>
          <p:nvPr/>
        </p:nvSpPr>
        <p:spPr>
          <a:xfrm>
            <a:off x="973001" y="3840220"/>
            <a:ext cx="7802964"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6" y="4163186"/>
            <a:ext cx="413343" cy="309608"/>
          </a:xfrm>
          <a:prstGeom prst="rect">
            <a:avLst/>
          </a:prstGeom>
          <a:ln>
            <a:noFill/>
          </a:ln>
          <a:effectLst>
            <a:outerShdw blurRad="292100" dist="139700" dir="2700000" algn="tl" rotWithShape="0">
              <a:srgbClr val="333333">
                <a:alpha val="65000"/>
              </a:srgbClr>
            </a:outerShdw>
          </a:effectLst>
        </p:spPr>
      </p:pic>
      <p:pic>
        <p:nvPicPr>
          <p:cNvPr id="95" name="図 94"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716" y="4169463"/>
            <a:ext cx="413343" cy="309608"/>
          </a:xfrm>
          <a:prstGeom prst="rect">
            <a:avLst/>
          </a:prstGeom>
          <a:ln>
            <a:noFill/>
          </a:ln>
          <a:effectLst>
            <a:outerShdw blurRad="292100" dist="139700" dir="2700000" algn="tl" rotWithShape="0">
              <a:srgbClr val="333333">
                <a:alpha val="65000"/>
              </a:srgbClr>
            </a:outerShdw>
          </a:effectLst>
        </p:spPr>
      </p:pic>
      <p:pic>
        <p:nvPicPr>
          <p:cNvPr id="96" name="図 9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3875" y="4568426"/>
            <a:ext cx="475169" cy="316203"/>
          </a:xfrm>
          <a:prstGeom prst="rect">
            <a:avLst/>
          </a:prstGeom>
          <a:ln>
            <a:noFill/>
          </a:ln>
          <a:effectLst>
            <a:outerShdw blurRad="292100" dist="139700" dir="2700000" algn="tl" rotWithShape="0">
              <a:srgbClr val="333333">
                <a:alpha val="65000"/>
              </a:srgbClr>
            </a:outerShdw>
          </a:effectLst>
        </p:spPr>
      </p:pic>
      <p:pic>
        <p:nvPicPr>
          <p:cNvPr id="97" name="図 96" descr="imgre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9001" y="4573891"/>
            <a:ext cx="552870" cy="309607"/>
          </a:xfrm>
          <a:prstGeom prst="rect">
            <a:avLst/>
          </a:prstGeom>
          <a:ln>
            <a:noFill/>
          </a:ln>
          <a:effectLst>
            <a:outerShdw blurRad="292100" dist="139700" dir="2700000" algn="tl" rotWithShape="0">
              <a:srgbClr val="333333">
                <a:alpha val="65000"/>
              </a:srgbClr>
            </a:outerShdw>
          </a:effectLst>
        </p:spPr>
      </p:pic>
      <p:pic>
        <p:nvPicPr>
          <p:cNvPr id="98" name="図 9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726" y="4573892"/>
            <a:ext cx="422147" cy="316203"/>
          </a:xfrm>
          <a:prstGeom prst="rect">
            <a:avLst/>
          </a:prstGeom>
          <a:ln>
            <a:noFill/>
          </a:ln>
          <a:effectLst>
            <a:outerShdw blurRad="292100" dist="139700" dir="2700000" algn="tl" rotWithShape="0">
              <a:srgbClr val="333333">
                <a:alpha val="65000"/>
              </a:srgbClr>
            </a:outerShdw>
          </a:effectLst>
        </p:spPr>
      </p:pic>
      <p:pic>
        <p:nvPicPr>
          <p:cNvPr id="99" name="図 98" descr="imgres-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595" y="4163187"/>
            <a:ext cx="283257" cy="309607"/>
          </a:xfrm>
          <a:prstGeom prst="rect">
            <a:avLst/>
          </a:prstGeom>
          <a:ln>
            <a:noFill/>
          </a:ln>
          <a:effectLst>
            <a:outerShdw blurRad="292100" dist="139700" dir="2700000" algn="tl" rotWithShape="0">
              <a:srgbClr val="333333">
                <a:alpha val="65000"/>
              </a:srgbClr>
            </a:outerShdw>
          </a:effectLst>
        </p:spPr>
      </p:pic>
      <p:pic>
        <p:nvPicPr>
          <p:cNvPr id="100" name="図 99" descr="imgres-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9400" y="4171718"/>
            <a:ext cx="441020" cy="316203"/>
          </a:xfrm>
          <a:prstGeom prst="rect">
            <a:avLst/>
          </a:prstGeom>
          <a:ln>
            <a:noFill/>
          </a:ln>
          <a:effectLst>
            <a:outerShdw blurRad="292100" dist="139700" dir="2700000" algn="tl" rotWithShape="0">
              <a:srgbClr val="333333">
                <a:alpha val="65000"/>
              </a:srgbClr>
            </a:outerShdw>
          </a:effectLst>
        </p:spPr>
      </p:pic>
      <p:pic>
        <p:nvPicPr>
          <p:cNvPr id="101" name="図 100"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4160" y="4150579"/>
            <a:ext cx="311556" cy="309608"/>
          </a:xfrm>
          <a:prstGeom prst="rect">
            <a:avLst/>
          </a:prstGeom>
          <a:ln>
            <a:noFill/>
          </a:ln>
          <a:effectLst>
            <a:outerShdw blurRad="292100" dist="139700" dir="2700000" algn="tl" rotWithShape="0">
              <a:srgbClr val="333333">
                <a:alpha val="65000"/>
              </a:srgbClr>
            </a:outerShdw>
          </a:effectLst>
        </p:spPr>
      </p:pic>
      <p:pic>
        <p:nvPicPr>
          <p:cNvPr id="102" name="図 101" descr="imgres-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3435" y="4573891"/>
            <a:ext cx="545496" cy="316203"/>
          </a:xfrm>
          <a:prstGeom prst="rect">
            <a:avLst/>
          </a:prstGeom>
          <a:ln>
            <a:noFill/>
          </a:ln>
          <a:effectLst>
            <a:outerShdw blurRad="292100" dist="139700" dir="2700000" algn="tl" rotWithShape="0">
              <a:srgbClr val="333333">
                <a:alpha val="65000"/>
              </a:srgbClr>
            </a:outerShdw>
          </a:effectLst>
        </p:spPr>
      </p:pic>
      <p:pic>
        <p:nvPicPr>
          <p:cNvPr id="103" name="図 102" descr="imgre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9568" y="4573892"/>
            <a:ext cx="422148" cy="316203"/>
          </a:xfrm>
          <a:prstGeom prst="rect">
            <a:avLst/>
          </a:prstGeom>
          <a:ln>
            <a:noFill/>
          </a:ln>
          <a:effectLst>
            <a:outerShdw blurRad="292100" dist="139700" dir="2700000" algn="tl" rotWithShape="0">
              <a:srgbClr val="333333">
                <a:alpha val="65000"/>
              </a:srgbClr>
            </a:outerShdw>
          </a:effectLst>
        </p:spPr>
      </p:pic>
      <p:pic>
        <p:nvPicPr>
          <p:cNvPr id="104" name="図 103" descr="imgres-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2285" y="4163185"/>
            <a:ext cx="422147" cy="316203"/>
          </a:xfrm>
          <a:prstGeom prst="rect">
            <a:avLst/>
          </a:prstGeom>
          <a:ln>
            <a:noFill/>
          </a:ln>
          <a:effectLst>
            <a:outerShdw blurRad="292100" dist="139700" dir="2700000" algn="tl" rotWithShape="0">
              <a:srgbClr val="333333">
                <a:alpha val="65000"/>
              </a:srgbClr>
            </a:outerShdw>
          </a:effectLst>
        </p:spPr>
      </p:pic>
      <p:pic>
        <p:nvPicPr>
          <p:cNvPr id="105" name="図 104" descr="imgres-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4286" y="4561828"/>
            <a:ext cx="516124" cy="321669"/>
          </a:xfrm>
          <a:prstGeom prst="rect">
            <a:avLst/>
          </a:prstGeom>
          <a:ln>
            <a:noFill/>
          </a:ln>
          <a:effectLst>
            <a:outerShdw blurRad="292100" dist="139700" dir="2700000" algn="tl" rotWithShape="0">
              <a:srgbClr val="333333">
                <a:alpha val="65000"/>
              </a:srgbClr>
            </a:outerShdw>
          </a:effectLst>
        </p:spPr>
      </p:pic>
      <p:pic>
        <p:nvPicPr>
          <p:cNvPr id="106" name="図 105" descr="imgres-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24947" y="4568426"/>
            <a:ext cx="427241" cy="321668"/>
          </a:xfrm>
          <a:prstGeom prst="rect">
            <a:avLst/>
          </a:prstGeom>
          <a:ln>
            <a:noFill/>
          </a:ln>
          <a:effectLst>
            <a:outerShdw blurRad="292100" dist="139700" dir="2700000" algn="tl" rotWithShape="0">
              <a:srgbClr val="333333">
                <a:alpha val="65000"/>
              </a:srgbClr>
            </a:outerShdw>
          </a:effectLst>
        </p:spPr>
      </p:pic>
      <p:pic>
        <p:nvPicPr>
          <p:cNvPr id="107" name="図 106" descr="imgres-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5070" y="4163186"/>
            <a:ext cx="422147" cy="316203"/>
          </a:xfrm>
          <a:prstGeom prst="rect">
            <a:avLst/>
          </a:prstGeom>
          <a:ln>
            <a:noFill/>
          </a:ln>
          <a:effectLst>
            <a:outerShdw blurRad="292100" dist="139700" dir="2700000" algn="tl" rotWithShape="0">
              <a:srgbClr val="333333">
                <a:alpha val="65000"/>
              </a:srgbClr>
            </a:outerShdw>
          </a:effectLst>
        </p:spPr>
      </p:pic>
      <p:pic>
        <p:nvPicPr>
          <p:cNvPr id="108" name="図 107" descr="imgres-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1934" y="4169622"/>
            <a:ext cx="552870" cy="309607"/>
          </a:xfrm>
          <a:prstGeom prst="rect">
            <a:avLst/>
          </a:prstGeom>
          <a:ln>
            <a:noFill/>
          </a:ln>
          <a:effectLst>
            <a:outerShdw blurRad="292100" dist="139700" dir="2700000" algn="tl" rotWithShape="0">
              <a:srgbClr val="333333">
                <a:alpha val="65000"/>
              </a:srgbClr>
            </a:outerShdw>
          </a:effectLst>
        </p:spPr>
      </p:pic>
      <p:pic>
        <p:nvPicPr>
          <p:cNvPr id="109" name="図 108" descr="imgres-7.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18333" y="4561830"/>
            <a:ext cx="470398" cy="321669"/>
          </a:xfrm>
          <a:prstGeom prst="rect">
            <a:avLst/>
          </a:prstGeom>
          <a:ln>
            <a:noFill/>
          </a:ln>
          <a:effectLst>
            <a:outerShdw blurRad="292100" dist="139700" dir="2700000" algn="tl" rotWithShape="0">
              <a:srgbClr val="333333">
                <a:alpha val="65000"/>
              </a:srgbClr>
            </a:outerShdw>
          </a:effectLst>
        </p:spPr>
      </p:pic>
      <p:pic>
        <p:nvPicPr>
          <p:cNvPr id="110" name="図 109" descr="imgres-8.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32885" y="4178314"/>
            <a:ext cx="407544" cy="309607"/>
          </a:xfrm>
          <a:prstGeom prst="rect">
            <a:avLst/>
          </a:prstGeom>
          <a:ln>
            <a:noFill/>
          </a:ln>
          <a:effectLst>
            <a:outerShdw blurRad="292100" dist="139700" dir="2700000" algn="tl" rotWithShape="0">
              <a:srgbClr val="333333">
                <a:alpha val="65000"/>
              </a:srgbClr>
            </a:outerShdw>
          </a:effectLst>
        </p:spPr>
      </p:pic>
      <p:pic>
        <p:nvPicPr>
          <p:cNvPr id="111" name="図 110" descr="imgres-9.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49011" y="4169782"/>
            <a:ext cx="397172" cy="309606"/>
          </a:xfrm>
          <a:prstGeom prst="rect">
            <a:avLst/>
          </a:prstGeom>
          <a:ln>
            <a:noFill/>
          </a:ln>
          <a:effectLst>
            <a:outerShdw blurRad="292100" dist="139700" dir="2700000" algn="tl" rotWithShape="0">
              <a:srgbClr val="333333">
                <a:alpha val="65000"/>
              </a:srgbClr>
            </a:outerShdw>
          </a:effectLst>
        </p:spPr>
      </p:pic>
      <p:pic>
        <p:nvPicPr>
          <p:cNvPr id="112" name="図 111" descr="imgres.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96114" y="4566445"/>
            <a:ext cx="495852" cy="329967"/>
          </a:xfrm>
          <a:prstGeom prst="rect">
            <a:avLst/>
          </a:prstGeom>
          <a:ln>
            <a:noFill/>
          </a:ln>
          <a:effectLst>
            <a:outerShdw blurRad="292100" dist="139700" dir="2700000" algn="tl" rotWithShape="0">
              <a:srgbClr val="333333">
                <a:alpha val="65000"/>
              </a:srgbClr>
            </a:outerShdw>
          </a:effectLst>
        </p:spPr>
      </p:pic>
      <p:pic>
        <p:nvPicPr>
          <p:cNvPr id="113" name="図 112" descr="images-1.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22278" y="4186833"/>
            <a:ext cx="292903" cy="313150"/>
          </a:xfrm>
          <a:prstGeom prst="rect">
            <a:avLst/>
          </a:prstGeom>
          <a:ln>
            <a:noFill/>
          </a:ln>
          <a:effectLst>
            <a:outerShdw blurRad="292100" dist="139700" dir="2700000" algn="tl" rotWithShape="0">
              <a:srgbClr val="333333">
                <a:alpha val="65000"/>
              </a:srgbClr>
            </a:outerShdw>
          </a:effectLst>
        </p:spPr>
      </p:pic>
      <p:pic>
        <p:nvPicPr>
          <p:cNvPr id="114" name="図 113" descr="images-1.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9606" y="4573892"/>
            <a:ext cx="559197" cy="313150"/>
          </a:xfrm>
          <a:prstGeom prst="rect">
            <a:avLst/>
          </a:prstGeom>
          <a:ln>
            <a:noFill/>
          </a:ln>
          <a:effectLst>
            <a:outerShdw blurRad="292100" dist="139700" dir="2700000" algn="tl" rotWithShape="0">
              <a:srgbClr val="333333">
                <a:alpha val="65000"/>
              </a:srgbClr>
            </a:outerShdw>
          </a:effectLst>
        </p:spPr>
      </p:pic>
      <p:pic>
        <p:nvPicPr>
          <p:cNvPr id="115" name="図 114" descr="images-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67847" y="4561828"/>
            <a:ext cx="502458" cy="313151"/>
          </a:xfrm>
          <a:prstGeom prst="rect">
            <a:avLst/>
          </a:prstGeom>
          <a:ln>
            <a:noFill/>
          </a:ln>
          <a:effectLst>
            <a:outerShdw blurRad="292100" dist="139700" dir="2700000" algn="tl" rotWithShape="0">
              <a:srgbClr val="333333">
                <a:alpha val="65000"/>
              </a:srgbClr>
            </a:outerShdw>
          </a:effectLst>
        </p:spPr>
      </p:pic>
      <p:pic>
        <p:nvPicPr>
          <p:cNvPr id="116" name="図 115" descr="images-3.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67200" y="4573891"/>
            <a:ext cx="411222" cy="309607"/>
          </a:xfrm>
          <a:prstGeom prst="rect">
            <a:avLst/>
          </a:prstGeom>
          <a:ln>
            <a:noFill/>
          </a:ln>
          <a:effectLst>
            <a:outerShdw blurRad="292100" dist="139700" dir="2700000" algn="tl" rotWithShape="0">
              <a:srgbClr val="333333">
                <a:alpha val="65000"/>
              </a:srgbClr>
            </a:outerShdw>
          </a:effectLst>
        </p:spPr>
      </p:pic>
      <p:pic>
        <p:nvPicPr>
          <p:cNvPr id="117" name="図 116" descr="images-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66084" y="4159483"/>
            <a:ext cx="461550" cy="307140"/>
          </a:xfrm>
          <a:prstGeom prst="rect">
            <a:avLst/>
          </a:prstGeom>
          <a:ln>
            <a:noFill/>
          </a:ln>
          <a:effectLst>
            <a:outerShdw blurRad="292100" dist="139700" dir="2700000" algn="tl" rotWithShape="0">
              <a:srgbClr val="333333">
                <a:alpha val="65000"/>
              </a:srgbClr>
            </a:outerShdw>
          </a:effectLst>
        </p:spPr>
      </p:pic>
      <p:pic>
        <p:nvPicPr>
          <p:cNvPr id="118" name="図 117" descr="imgres-1.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97706" y="4169463"/>
            <a:ext cx="361890" cy="309766"/>
          </a:xfrm>
          <a:prstGeom prst="rect">
            <a:avLst/>
          </a:prstGeom>
          <a:ln>
            <a:noFill/>
          </a:ln>
          <a:effectLst>
            <a:outerShdw blurRad="292100" dist="139700" dir="2700000" algn="tl" rotWithShape="0">
              <a:srgbClr val="333333">
                <a:alpha val="65000"/>
              </a:srgbClr>
            </a:outerShdw>
          </a:effectLst>
        </p:spPr>
      </p:pic>
      <p:pic>
        <p:nvPicPr>
          <p:cNvPr id="119" name="図 118" descr="imgres-2.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60573" y="4176219"/>
            <a:ext cx="455343" cy="303010"/>
          </a:xfrm>
          <a:prstGeom prst="rect">
            <a:avLst/>
          </a:prstGeom>
          <a:ln>
            <a:noFill/>
          </a:ln>
          <a:effectLst>
            <a:outerShdw blurRad="292100" dist="139700" dir="2700000" algn="tl" rotWithShape="0">
              <a:srgbClr val="333333">
                <a:alpha val="65000"/>
              </a:srgbClr>
            </a:outerShdw>
          </a:effectLst>
        </p:spPr>
      </p:pic>
      <p:pic>
        <p:nvPicPr>
          <p:cNvPr id="120" name="図 119" descr="imgres-3.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804667" y="4163186"/>
            <a:ext cx="446313" cy="297001"/>
          </a:xfrm>
          <a:prstGeom prst="rect">
            <a:avLst/>
          </a:prstGeom>
          <a:ln>
            <a:noFill/>
          </a:ln>
          <a:effectLst>
            <a:outerShdw blurRad="292100" dist="139700" dir="2700000" algn="tl" rotWithShape="0">
              <a:srgbClr val="333333">
                <a:alpha val="65000"/>
              </a:srgbClr>
            </a:outerShdw>
          </a:effectLst>
        </p:spPr>
      </p:pic>
      <p:pic>
        <p:nvPicPr>
          <p:cNvPr id="121" name="図 120" descr="imgres.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83289" y="4178314"/>
            <a:ext cx="379166" cy="321669"/>
          </a:xfrm>
          <a:prstGeom prst="rect">
            <a:avLst/>
          </a:prstGeom>
          <a:ln>
            <a:noFill/>
          </a:ln>
          <a:effectLst>
            <a:outerShdw blurRad="292100" dist="139700" dir="2700000" algn="tl" rotWithShape="0">
              <a:srgbClr val="333333">
                <a:alpha val="65000"/>
              </a:srgbClr>
            </a:outerShdw>
          </a:effectLst>
        </p:spPr>
      </p:pic>
      <p:pic>
        <p:nvPicPr>
          <p:cNvPr id="122" name="図 121" descr="images-1.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32813" y="4573892"/>
            <a:ext cx="483103" cy="301088"/>
          </a:xfrm>
          <a:prstGeom prst="rect">
            <a:avLst/>
          </a:prstGeom>
          <a:ln>
            <a:noFill/>
          </a:ln>
          <a:effectLst>
            <a:outerShdw blurRad="292100" dist="139700" dir="2700000" algn="tl" rotWithShape="0">
              <a:srgbClr val="333333">
                <a:alpha val="65000"/>
              </a:srgbClr>
            </a:outerShdw>
          </a:effectLst>
        </p:spPr>
      </p:pic>
      <p:pic>
        <p:nvPicPr>
          <p:cNvPr id="123" name="図 122" descr="images-2.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393634" y="4554869"/>
            <a:ext cx="228650" cy="320110"/>
          </a:xfrm>
          <a:prstGeom prst="rect">
            <a:avLst/>
          </a:prstGeom>
          <a:ln>
            <a:noFill/>
          </a:ln>
          <a:effectLst>
            <a:outerShdw blurRad="292100" dist="139700" dir="2700000" algn="tl" rotWithShape="0">
              <a:srgbClr val="333333">
                <a:alpha val="65000"/>
              </a:srgbClr>
            </a:outerShdw>
          </a:effectLst>
        </p:spPr>
      </p:pic>
      <p:pic>
        <p:nvPicPr>
          <p:cNvPr id="126" name="図 125" descr="images.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76228" y="5483054"/>
            <a:ext cx="1677198" cy="1116099"/>
          </a:xfrm>
          <a:prstGeom prst="rect">
            <a:avLst/>
          </a:prstGeom>
          <a:ln>
            <a:solidFill>
              <a:srgbClr val="A6A6A6"/>
            </a:solidFill>
          </a:ln>
          <a:effectLst>
            <a:outerShdw blurRad="292100" dist="139700" dir="2700000" algn="tl" rotWithShape="0">
              <a:srgbClr val="333333">
                <a:alpha val="65000"/>
              </a:srgbClr>
            </a:outerShdw>
          </a:effectLst>
        </p:spPr>
      </p:pic>
      <p:sp>
        <p:nvSpPr>
          <p:cNvPr id="127" name="右矢印 126"/>
          <p:cNvSpPr/>
          <p:nvPr/>
        </p:nvSpPr>
        <p:spPr>
          <a:xfrm>
            <a:off x="3446805" y="5798972"/>
            <a:ext cx="544419" cy="505485"/>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右矢印 127"/>
          <p:cNvSpPr/>
          <p:nvPr/>
        </p:nvSpPr>
        <p:spPr>
          <a:xfrm>
            <a:off x="5748176" y="5798972"/>
            <a:ext cx="544419" cy="50548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6355055" y="5862173"/>
            <a:ext cx="1111011"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rgbClr val="3366FF"/>
                </a:solidFill>
                <a:latin typeface="メイリオ"/>
                <a:ea typeface="メイリオ"/>
                <a:cs typeface="メイリオ"/>
              </a:rPr>
              <a:t>概念</a:t>
            </a:r>
          </a:p>
        </p:txBody>
      </p:sp>
      <p:cxnSp>
        <p:nvCxnSpPr>
          <p:cNvPr id="134" name="直線矢印コネクタ 133"/>
          <p:cNvCxnSpPr>
            <a:stCxn id="46" idx="2"/>
            <a:endCxn id="83" idx="0"/>
          </p:cNvCxnSpPr>
          <p:nvPr/>
        </p:nvCxnSpPr>
        <p:spPr>
          <a:xfrm>
            <a:off x="2252435" y="2292165"/>
            <a:ext cx="2617171" cy="28605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12" idx="2"/>
            <a:endCxn id="83" idx="0"/>
          </p:cNvCxnSpPr>
          <p:nvPr/>
        </p:nvCxnSpPr>
        <p:spPr>
          <a:xfrm>
            <a:off x="4868165" y="2292165"/>
            <a:ext cx="1441" cy="28605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54" name="直線矢印コネクタ 153"/>
          <p:cNvCxnSpPr>
            <a:stCxn id="47" idx="2"/>
            <a:endCxn id="83" idx="0"/>
          </p:cNvCxnSpPr>
          <p:nvPr/>
        </p:nvCxnSpPr>
        <p:spPr>
          <a:xfrm flipH="1">
            <a:off x="4869606" y="2292165"/>
            <a:ext cx="2626926" cy="28605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58" name="正方形/長方形 157"/>
          <p:cNvSpPr/>
          <p:nvPr/>
        </p:nvSpPr>
        <p:spPr>
          <a:xfrm>
            <a:off x="6355055" y="5483054"/>
            <a:ext cx="1111011"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3366FF"/>
                </a:solidFill>
                <a:latin typeface="メイリオ"/>
                <a:ea typeface="メイリオ"/>
                <a:cs typeface="メイリオ"/>
              </a:rPr>
              <a:t>概念</a:t>
            </a:r>
          </a:p>
        </p:txBody>
      </p:sp>
      <p:sp>
        <p:nvSpPr>
          <p:cNvPr id="159" name="正方形/長方形 158"/>
          <p:cNvSpPr/>
          <p:nvPr/>
        </p:nvSpPr>
        <p:spPr>
          <a:xfrm>
            <a:off x="6356450" y="6245300"/>
            <a:ext cx="1111011"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rgbClr val="3366FF"/>
                </a:solidFill>
                <a:latin typeface="メイリオ"/>
                <a:ea typeface="メイリオ"/>
                <a:cs typeface="メイリオ"/>
              </a:rPr>
              <a:t>概念</a:t>
            </a:r>
          </a:p>
        </p:txBody>
      </p:sp>
      <p:pic>
        <p:nvPicPr>
          <p:cNvPr id="160" name="図 159" descr="imgres.jpg"/>
          <p:cNvPicPr>
            <a:picLocks noChangeAspect="1"/>
          </p:cNvPicPr>
          <p:nvPr/>
        </p:nvPicPr>
        <p:blipFill>
          <a:blip r:embed="rId35">
            <a:clrChange>
              <a:clrFrom>
                <a:srgbClr val="EBF1DD"/>
              </a:clrFrom>
              <a:clrTo>
                <a:srgbClr val="EBF1DD">
                  <a:alpha val="0"/>
                </a:srgbClr>
              </a:clrTo>
            </a:clrChange>
            <a:extLst>
              <a:ext uri="{28A0092B-C50C-407E-A947-70E740481C1C}">
                <a14:useLocalDpi xmlns:a14="http://schemas.microsoft.com/office/drawing/2010/main" val="0"/>
              </a:ext>
            </a:extLst>
          </a:blip>
          <a:stretch>
            <a:fillRect/>
          </a:stretch>
        </p:blipFill>
        <p:spPr>
          <a:xfrm>
            <a:off x="7094923" y="5887133"/>
            <a:ext cx="372538" cy="328893"/>
          </a:xfrm>
          <a:prstGeom prst="rect">
            <a:avLst/>
          </a:prstGeom>
          <a:solidFill>
            <a:schemeClr val="accent3">
              <a:lumMod val="20000"/>
              <a:lumOff val="80000"/>
            </a:schemeClr>
          </a:solidFill>
        </p:spPr>
      </p:pic>
      <p:pic>
        <p:nvPicPr>
          <p:cNvPr id="161" name="図 160" descr="imgres.png"/>
          <p:cNvPicPr>
            <a:picLocks noChangeAspect="1"/>
          </p:cNvPicPr>
          <p:nvPr/>
        </p:nvPicPr>
        <p:blipFill>
          <a:blip r:embed="rId36">
            <a:clrChange>
              <a:clrFrom>
                <a:srgbClr val="EBF1DD"/>
              </a:clrFrom>
              <a:clrTo>
                <a:srgbClr val="EBF1DD">
                  <a:alpha val="0"/>
                </a:srgbClr>
              </a:clrTo>
            </a:clrChange>
            <a:extLst>
              <a:ext uri="{28A0092B-C50C-407E-A947-70E740481C1C}">
                <a14:useLocalDpi xmlns:a14="http://schemas.microsoft.com/office/drawing/2010/main" val="0"/>
              </a:ext>
            </a:extLst>
          </a:blip>
          <a:stretch>
            <a:fillRect/>
          </a:stretch>
        </p:blipFill>
        <p:spPr>
          <a:xfrm flipH="1">
            <a:off x="7001926" y="5508015"/>
            <a:ext cx="427980" cy="320572"/>
          </a:xfrm>
          <a:prstGeom prst="rect">
            <a:avLst/>
          </a:prstGeom>
        </p:spPr>
      </p:pic>
      <p:pic>
        <p:nvPicPr>
          <p:cNvPr id="162" name="図 161" descr="imgres-1.png"/>
          <p:cNvPicPr>
            <a:picLocks noChangeAspect="1"/>
          </p:cNvPicPr>
          <p:nvPr/>
        </p:nvPicPr>
        <p:blipFill>
          <a:blip r:embed="rId37">
            <a:clrChange>
              <a:clrFrom>
                <a:srgbClr val="EBF1DD"/>
              </a:clrFrom>
              <a:clrTo>
                <a:srgbClr val="EBF1DD">
                  <a:alpha val="0"/>
                </a:srgbClr>
              </a:clrTo>
            </a:clrChange>
            <a:extLst>
              <a:ext uri="{28A0092B-C50C-407E-A947-70E740481C1C}">
                <a14:useLocalDpi xmlns:a14="http://schemas.microsoft.com/office/drawing/2010/main" val="0"/>
              </a:ext>
            </a:extLst>
          </a:blip>
          <a:stretch>
            <a:fillRect/>
          </a:stretch>
        </p:blipFill>
        <p:spPr>
          <a:xfrm flipH="1">
            <a:off x="7047652" y="6304457"/>
            <a:ext cx="381347" cy="285642"/>
          </a:xfrm>
          <a:prstGeom prst="rect">
            <a:avLst/>
          </a:prstGeom>
        </p:spPr>
      </p:pic>
      <p:sp>
        <p:nvSpPr>
          <p:cNvPr id="165" name="ドーナツ 164"/>
          <p:cNvSpPr/>
          <p:nvPr/>
        </p:nvSpPr>
        <p:spPr>
          <a:xfrm>
            <a:off x="7550283" y="5893451"/>
            <a:ext cx="278829" cy="269734"/>
          </a:xfrm>
          <a:prstGeom prst="donu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乗算記号 165"/>
          <p:cNvSpPr/>
          <p:nvPr/>
        </p:nvSpPr>
        <p:spPr>
          <a:xfrm>
            <a:off x="7535360" y="5483054"/>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乗算記号 166"/>
          <p:cNvSpPr/>
          <p:nvPr/>
        </p:nvSpPr>
        <p:spPr>
          <a:xfrm>
            <a:off x="7550283" y="6245300"/>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390725" y="2957340"/>
            <a:ext cx="1076736"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3366FF"/>
                </a:solidFill>
                <a:latin typeface="メイリオ"/>
                <a:ea typeface="メイリオ"/>
                <a:cs typeface="メイリオ"/>
              </a:rPr>
              <a:t>cat : 95%</a:t>
            </a:r>
            <a:endParaRPr lang="ja-JP" altLang="en-US" sz="1200" dirty="0">
              <a:solidFill>
                <a:srgbClr val="3366FF"/>
              </a:solidFill>
              <a:latin typeface="メイリオ"/>
              <a:ea typeface="メイリオ"/>
              <a:cs typeface="メイリオ"/>
            </a:endParaRPr>
          </a:p>
        </p:txBody>
      </p:sp>
      <p:sp>
        <p:nvSpPr>
          <p:cNvPr id="169" name="正方形/長方形 168"/>
          <p:cNvSpPr/>
          <p:nvPr/>
        </p:nvSpPr>
        <p:spPr>
          <a:xfrm>
            <a:off x="6390725" y="2578221"/>
            <a:ext cx="1076736"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3366FF"/>
                </a:solidFill>
                <a:latin typeface="メイリオ"/>
                <a:ea typeface="メイリオ"/>
                <a:cs typeface="メイリオ"/>
              </a:rPr>
              <a:t>dog :15% </a:t>
            </a:r>
            <a:endParaRPr kumimoji="1" lang="ja-JP" altLang="en-US" sz="1200" dirty="0">
              <a:solidFill>
                <a:srgbClr val="3366FF"/>
              </a:solidFill>
              <a:latin typeface="メイリオ"/>
              <a:ea typeface="メイリオ"/>
              <a:cs typeface="メイリオ"/>
            </a:endParaRPr>
          </a:p>
        </p:txBody>
      </p:sp>
      <p:sp>
        <p:nvSpPr>
          <p:cNvPr id="170" name="正方形/長方形 169"/>
          <p:cNvSpPr/>
          <p:nvPr/>
        </p:nvSpPr>
        <p:spPr>
          <a:xfrm>
            <a:off x="6392120" y="3340467"/>
            <a:ext cx="1076736"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3366FF"/>
                </a:solidFill>
                <a:latin typeface="メイリオ"/>
                <a:ea typeface="メイリオ"/>
                <a:cs typeface="メイリオ"/>
              </a:rPr>
              <a:t>bird : 2%</a:t>
            </a:r>
            <a:endParaRPr lang="ja-JP" altLang="en-US" sz="1200" dirty="0">
              <a:solidFill>
                <a:srgbClr val="3366FF"/>
              </a:solidFill>
              <a:latin typeface="メイリオ"/>
              <a:ea typeface="メイリオ"/>
              <a:cs typeface="メイリオ"/>
            </a:endParaRPr>
          </a:p>
        </p:txBody>
      </p:sp>
      <p:pic>
        <p:nvPicPr>
          <p:cNvPr id="180" name="図 179" descr="images.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76228" y="2585103"/>
            <a:ext cx="1677198" cy="1116099"/>
          </a:xfrm>
          <a:prstGeom prst="rect">
            <a:avLst/>
          </a:prstGeom>
          <a:ln>
            <a:solidFill>
              <a:srgbClr val="A6A6A6"/>
            </a:solidFill>
          </a:ln>
          <a:effectLst>
            <a:outerShdw blurRad="292100" dist="139700" dir="2700000" algn="tl" rotWithShape="0">
              <a:srgbClr val="333333">
                <a:alpha val="65000"/>
              </a:srgbClr>
            </a:outerShdw>
          </a:effectLst>
        </p:spPr>
      </p:pic>
      <p:sp>
        <p:nvSpPr>
          <p:cNvPr id="181" name="ドーナツ 180"/>
          <p:cNvSpPr/>
          <p:nvPr/>
        </p:nvSpPr>
        <p:spPr>
          <a:xfrm>
            <a:off x="7550283" y="2995500"/>
            <a:ext cx="278829" cy="269734"/>
          </a:xfrm>
          <a:prstGeom prst="donu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乗算記号 181"/>
          <p:cNvSpPr/>
          <p:nvPr/>
        </p:nvSpPr>
        <p:spPr>
          <a:xfrm>
            <a:off x="7535360" y="2585103"/>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乗算記号 182"/>
          <p:cNvSpPr/>
          <p:nvPr/>
        </p:nvSpPr>
        <p:spPr>
          <a:xfrm>
            <a:off x="7550283" y="3347349"/>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テキスト ボックス 184"/>
          <p:cNvSpPr txBox="1"/>
          <p:nvPr/>
        </p:nvSpPr>
        <p:spPr>
          <a:xfrm>
            <a:off x="1670081" y="2585103"/>
            <a:ext cx="825867" cy="246221"/>
          </a:xfrm>
          <a:prstGeom prst="rect">
            <a:avLst/>
          </a:prstGeom>
          <a:noFill/>
        </p:spPr>
        <p:txBody>
          <a:bodyPr wrap="none" rtlCol="0">
            <a:spAutoFit/>
          </a:bodyPr>
          <a:lstStyle/>
          <a:p>
            <a:r>
              <a:rPr lang="en-US" altLang="en-US" sz="1000" dirty="0">
                <a:solidFill>
                  <a:schemeClr val="tx1">
                    <a:lumMod val="50000"/>
                    <a:lumOff val="50000"/>
                  </a:schemeClr>
                </a:solidFill>
                <a:latin typeface="メイリオ"/>
                <a:ea typeface="メイリオ"/>
                <a:cs typeface="メイリオ"/>
              </a:rPr>
              <a:t>未知の</a:t>
            </a:r>
            <a:r>
              <a:rPr kumimoji="1" lang="ja-JP" altLang="en-US" sz="1000" dirty="0">
                <a:solidFill>
                  <a:schemeClr val="tx1">
                    <a:lumMod val="50000"/>
                    <a:lumOff val="50000"/>
                  </a:schemeClr>
                </a:solidFill>
                <a:latin typeface="メイリオ"/>
                <a:ea typeface="メイリオ"/>
                <a:cs typeface="メイリオ"/>
              </a:rPr>
              <a:t>画像</a:t>
            </a:r>
          </a:p>
        </p:txBody>
      </p:sp>
      <p:sp>
        <p:nvSpPr>
          <p:cNvPr id="186" name="テキスト ボックス 185"/>
          <p:cNvSpPr txBox="1"/>
          <p:nvPr/>
        </p:nvSpPr>
        <p:spPr>
          <a:xfrm>
            <a:off x="1670081" y="5483054"/>
            <a:ext cx="825867" cy="246221"/>
          </a:xfrm>
          <a:prstGeom prst="rect">
            <a:avLst/>
          </a:prstGeom>
          <a:noFill/>
        </p:spPr>
        <p:txBody>
          <a:bodyPr wrap="none" rtlCol="0">
            <a:spAutoFit/>
          </a:bodyPr>
          <a:lstStyle/>
          <a:p>
            <a:r>
              <a:rPr lang="en-US" altLang="en-US" sz="1000" dirty="0">
                <a:solidFill>
                  <a:schemeClr val="tx1">
                    <a:lumMod val="50000"/>
                    <a:lumOff val="50000"/>
                  </a:schemeClr>
                </a:solidFill>
                <a:latin typeface="メイリオ"/>
                <a:ea typeface="メイリオ"/>
                <a:cs typeface="メイリオ"/>
              </a:rPr>
              <a:t>未知の</a:t>
            </a:r>
            <a:r>
              <a:rPr kumimoji="1" lang="ja-JP" altLang="en-US" sz="1000" dirty="0">
                <a:solidFill>
                  <a:schemeClr val="tx1">
                    <a:lumMod val="50000"/>
                    <a:lumOff val="50000"/>
                  </a:schemeClr>
                </a:solidFill>
                <a:latin typeface="メイリオ"/>
                <a:ea typeface="メイリオ"/>
                <a:cs typeface="メイリオ"/>
              </a:rPr>
              <a:t>画像</a:t>
            </a:r>
          </a:p>
        </p:txBody>
      </p:sp>
      <p:sp>
        <p:nvSpPr>
          <p:cNvPr id="3" name="テキスト ボックス 2"/>
          <p:cNvSpPr txBox="1"/>
          <p:nvPr/>
        </p:nvSpPr>
        <p:spPr>
          <a:xfrm>
            <a:off x="4299961" y="2292165"/>
            <a:ext cx="492443" cy="276999"/>
          </a:xfrm>
          <a:prstGeom prst="rect">
            <a:avLst/>
          </a:prstGeom>
          <a:noFill/>
        </p:spPr>
        <p:txBody>
          <a:bodyPr wrap="none" rtlCol="0">
            <a:spAutoFit/>
          </a:bodyPr>
          <a:lstStyle/>
          <a:p>
            <a:r>
              <a:rPr kumimoji="1" lang="ja-JP" altLang="en-US" sz="1200" dirty="0">
                <a:solidFill>
                  <a:srgbClr val="3366FF"/>
                </a:solidFill>
                <a:latin typeface="メイリオ"/>
                <a:ea typeface="メイリオ"/>
                <a:cs typeface="メイリオ"/>
              </a:rPr>
              <a:t>学習</a:t>
            </a:r>
          </a:p>
        </p:txBody>
      </p:sp>
      <p:sp>
        <p:nvSpPr>
          <p:cNvPr id="130" name="テキスト ボックス 129"/>
          <p:cNvSpPr txBox="1"/>
          <p:nvPr/>
        </p:nvSpPr>
        <p:spPr>
          <a:xfrm>
            <a:off x="5182581" y="2597691"/>
            <a:ext cx="492443" cy="276999"/>
          </a:xfrm>
          <a:prstGeom prst="rect">
            <a:avLst/>
          </a:prstGeom>
          <a:noFill/>
        </p:spPr>
        <p:txBody>
          <a:bodyPr wrap="none" rtlCol="0">
            <a:spAutoFit/>
          </a:bodyPr>
          <a:lstStyle/>
          <a:p>
            <a:r>
              <a:rPr kumimoji="1" lang="ja-JP" altLang="en-US" sz="1200" dirty="0">
                <a:solidFill>
                  <a:srgbClr val="FFFFFF"/>
                </a:solidFill>
                <a:latin typeface="メイリオ"/>
                <a:ea typeface="メイリオ"/>
                <a:cs typeface="メイリオ"/>
              </a:rPr>
              <a:t>推論</a:t>
            </a:r>
          </a:p>
        </p:txBody>
      </p:sp>
      <p:sp>
        <p:nvSpPr>
          <p:cNvPr id="132" name="正方形/長方形 131"/>
          <p:cNvSpPr/>
          <p:nvPr/>
        </p:nvSpPr>
        <p:spPr>
          <a:xfrm>
            <a:off x="4029572" y="5467118"/>
            <a:ext cx="1570348" cy="112298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3" name="図 132" descr="20120923172222dfb.gif"/>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1554" y="5625088"/>
            <a:ext cx="924324" cy="946059"/>
          </a:xfrm>
          <a:prstGeom prst="rect">
            <a:avLst/>
          </a:prstGeom>
        </p:spPr>
      </p:pic>
      <p:sp>
        <p:nvSpPr>
          <p:cNvPr id="136" name="テキスト ボックス 135"/>
          <p:cNvSpPr txBox="1"/>
          <p:nvPr/>
        </p:nvSpPr>
        <p:spPr>
          <a:xfrm>
            <a:off x="5127721" y="5486588"/>
            <a:ext cx="492443" cy="276999"/>
          </a:xfrm>
          <a:prstGeom prst="rect">
            <a:avLst/>
          </a:prstGeom>
          <a:noFill/>
        </p:spPr>
        <p:txBody>
          <a:bodyPr wrap="none" rtlCol="0">
            <a:spAutoFit/>
          </a:bodyPr>
          <a:lstStyle/>
          <a:p>
            <a:r>
              <a:rPr kumimoji="1" lang="ja-JP" altLang="en-US" sz="1200" dirty="0">
                <a:solidFill>
                  <a:srgbClr val="FFFFFF"/>
                </a:solidFill>
                <a:latin typeface="メイリオ"/>
                <a:ea typeface="メイリオ"/>
                <a:cs typeface="メイリオ"/>
              </a:rPr>
              <a:t>推論</a:t>
            </a:r>
          </a:p>
        </p:txBody>
      </p:sp>
      <p:sp>
        <p:nvSpPr>
          <p:cNvPr id="184" name="下矢印 183"/>
          <p:cNvSpPr/>
          <p:nvPr/>
        </p:nvSpPr>
        <p:spPr>
          <a:xfrm>
            <a:off x="4416414" y="5047064"/>
            <a:ext cx="903501" cy="556033"/>
          </a:xfrm>
          <a:prstGeom prst="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p:cNvSpPr txBox="1"/>
          <p:nvPr/>
        </p:nvSpPr>
        <p:spPr>
          <a:xfrm>
            <a:off x="4623384" y="5125326"/>
            <a:ext cx="492443" cy="276999"/>
          </a:xfrm>
          <a:prstGeom prst="rect">
            <a:avLst/>
          </a:prstGeom>
          <a:noFill/>
        </p:spPr>
        <p:txBody>
          <a:bodyPr wrap="none" rtlCol="0">
            <a:spAutoFit/>
          </a:bodyPr>
          <a:lstStyle/>
          <a:p>
            <a:r>
              <a:rPr kumimoji="1" lang="ja-JP" altLang="en-US" sz="1200" dirty="0">
                <a:solidFill>
                  <a:schemeClr val="bg1"/>
                </a:solidFill>
                <a:latin typeface="メイリオ"/>
                <a:ea typeface="メイリオ"/>
                <a:cs typeface="メイリオ"/>
              </a:rPr>
              <a:t>学習</a:t>
            </a:r>
          </a:p>
        </p:txBody>
      </p:sp>
    </p:spTree>
    <p:extLst>
      <p:ext uri="{BB962C8B-B14F-4D97-AF65-F5344CB8AC3E}">
        <p14:creationId xmlns:p14="http://schemas.microsoft.com/office/powerpoint/2010/main" val="4208328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人間の脳を模倣したニューラルネットワーク</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696" y="4156246"/>
            <a:ext cx="3159537" cy="2303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667" y="2143689"/>
            <a:ext cx="1580152" cy="10508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テキスト ボックス 6"/>
          <p:cNvSpPr txBox="1"/>
          <p:nvPr/>
        </p:nvSpPr>
        <p:spPr>
          <a:xfrm>
            <a:off x="913496" y="1299650"/>
            <a:ext cx="1800493" cy="646331"/>
          </a:xfrm>
          <a:prstGeom prst="rect">
            <a:avLst/>
          </a:prstGeom>
          <a:noFill/>
        </p:spPr>
        <p:txBody>
          <a:bodyPr wrap="none" rtlCol="0">
            <a:spAutoFit/>
          </a:bodyPr>
          <a:lstStyle/>
          <a:p>
            <a:pPr algn="ctr"/>
            <a:r>
              <a:rPr kumimoji="1" lang="ja-JP" altLang="en-US" dirty="0"/>
              <a:t>人間</a:t>
            </a:r>
            <a:r>
              <a:rPr lang="ja-JP" altLang="en-US" dirty="0"/>
              <a:t>の神経細胞</a:t>
            </a:r>
            <a:endParaRPr lang="en-US" altLang="ja-JP" dirty="0"/>
          </a:p>
          <a:p>
            <a:pPr algn="ctr"/>
            <a:r>
              <a:rPr kumimoji="1" lang="ja-JP" altLang="en-US" dirty="0"/>
              <a:t>（ニューロン）</a:t>
            </a:r>
          </a:p>
        </p:txBody>
      </p:sp>
      <p:grpSp>
        <p:nvGrpSpPr>
          <p:cNvPr id="21" name="グループ化 20"/>
          <p:cNvGrpSpPr/>
          <p:nvPr/>
        </p:nvGrpSpPr>
        <p:grpSpPr>
          <a:xfrm>
            <a:off x="3592488" y="1003759"/>
            <a:ext cx="4772838" cy="2646952"/>
            <a:chOff x="3592488" y="1003759"/>
            <a:chExt cx="4772838" cy="2646952"/>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588" y="2080951"/>
              <a:ext cx="1428750" cy="1304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76" y="1831436"/>
              <a:ext cx="1581150" cy="181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テキスト ボックス 9"/>
            <p:cNvSpPr txBox="1"/>
            <p:nvPr/>
          </p:nvSpPr>
          <p:spPr>
            <a:xfrm>
              <a:off x="5514832" y="1003759"/>
              <a:ext cx="2379176" cy="369332"/>
            </a:xfrm>
            <a:prstGeom prst="rect">
              <a:avLst/>
            </a:prstGeom>
            <a:noFill/>
          </p:spPr>
          <p:txBody>
            <a:bodyPr wrap="none" rtlCol="0">
              <a:spAutoFit/>
            </a:bodyPr>
            <a:lstStyle/>
            <a:p>
              <a:pPr algn="ctr"/>
              <a:r>
                <a:rPr kumimoji="1" lang="ja-JP" altLang="en-US" dirty="0"/>
                <a:t>ニューラルネットワーク</a:t>
              </a:r>
            </a:p>
          </p:txBody>
        </p:sp>
        <p:sp>
          <p:nvSpPr>
            <p:cNvPr id="11" name="下矢印 10"/>
            <p:cNvSpPr/>
            <p:nvPr/>
          </p:nvSpPr>
          <p:spPr>
            <a:xfrm rot="16200000">
              <a:off x="2875092" y="2017047"/>
              <a:ext cx="222688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944205" y="1462104"/>
              <a:ext cx="1338829" cy="369332"/>
            </a:xfrm>
            <a:prstGeom prst="rect">
              <a:avLst/>
            </a:prstGeom>
            <a:noFill/>
          </p:spPr>
          <p:txBody>
            <a:bodyPr wrap="none" rtlCol="0">
              <a:spAutoFit/>
            </a:bodyPr>
            <a:lstStyle/>
            <a:p>
              <a:pPr algn="ctr"/>
              <a:r>
                <a:rPr kumimoji="1" lang="ja-JP" altLang="en-US" dirty="0"/>
                <a:t>相互接続型</a:t>
              </a:r>
            </a:p>
          </p:txBody>
        </p:sp>
        <p:sp>
          <p:nvSpPr>
            <p:cNvPr id="13" name="テキスト ボックス 12"/>
            <p:cNvSpPr txBox="1"/>
            <p:nvPr/>
          </p:nvSpPr>
          <p:spPr>
            <a:xfrm>
              <a:off x="7136166" y="1478466"/>
              <a:ext cx="877164" cy="369332"/>
            </a:xfrm>
            <a:prstGeom prst="rect">
              <a:avLst/>
            </a:prstGeom>
            <a:noFill/>
          </p:spPr>
          <p:txBody>
            <a:bodyPr wrap="none" rtlCol="0">
              <a:spAutoFit/>
            </a:bodyPr>
            <a:lstStyle/>
            <a:p>
              <a:pPr algn="ctr"/>
              <a:r>
                <a:rPr kumimoji="1" lang="ja-JP" altLang="en-US" dirty="0"/>
                <a:t>階層型</a:t>
              </a:r>
            </a:p>
          </p:txBody>
        </p:sp>
      </p:grpSp>
      <p:grpSp>
        <p:nvGrpSpPr>
          <p:cNvPr id="19" name="グループ化 18"/>
          <p:cNvGrpSpPr/>
          <p:nvPr/>
        </p:nvGrpSpPr>
        <p:grpSpPr>
          <a:xfrm>
            <a:off x="2038865" y="4435214"/>
            <a:ext cx="4741839" cy="1594883"/>
            <a:chOff x="2038865" y="4435214"/>
            <a:chExt cx="4741839" cy="1594883"/>
          </a:xfrm>
        </p:grpSpPr>
        <p:sp>
          <p:nvSpPr>
            <p:cNvPr id="5" name="右矢印 4"/>
            <p:cNvSpPr/>
            <p:nvPr/>
          </p:nvSpPr>
          <p:spPr>
            <a:xfrm>
              <a:off x="2038865" y="4435214"/>
              <a:ext cx="1433384" cy="704850"/>
            </a:xfrm>
            <a:prstGeom prst="rightArrow">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刺激１</a:t>
              </a:r>
            </a:p>
          </p:txBody>
        </p:sp>
        <p:sp>
          <p:nvSpPr>
            <p:cNvPr id="17" name="フリーフォーム 16"/>
            <p:cNvSpPr/>
            <p:nvPr/>
          </p:nvSpPr>
          <p:spPr>
            <a:xfrm>
              <a:off x="5486400" y="4992130"/>
              <a:ext cx="1294304" cy="1037967"/>
            </a:xfrm>
            <a:custGeom>
              <a:avLst/>
              <a:gdLst>
                <a:gd name="connsiteX0" fmla="*/ 0 w 1294304"/>
                <a:gd name="connsiteY0" fmla="*/ 0 h 1037967"/>
                <a:gd name="connsiteX1" fmla="*/ 518984 w 1294304"/>
                <a:gd name="connsiteY1" fmla="*/ 247135 h 1037967"/>
                <a:gd name="connsiteX2" fmla="*/ 518984 w 1294304"/>
                <a:gd name="connsiteY2" fmla="*/ 259492 h 1037967"/>
                <a:gd name="connsiteX3" fmla="*/ 1025611 w 1294304"/>
                <a:gd name="connsiteY3" fmla="*/ 98854 h 1037967"/>
                <a:gd name="connsiteX4" fmla="*/ 1285103 w 1294304"/>
                <a:gd name="connsiteY4" fmla="*/ 469556 h 1037967"/>
                <a:gd name="connsiteX5" fmla="*/ 1210962 w 1294304"/>
                <a:gd name="connsiteY5" fmla="*/ 1037967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304" h="1037967">
                  <a:moveTo>
                    <a:pt x="0" y="0"/>
                  </a:moveTo>
                  <a:lnTo>
                    <a:pt x="518984" y="247135"/>
                  </a:lnTo>
                  <a:cubicBezTo>
                    <a:pt x="605481" y="290384"/>
                    <a:pt x="434546" y="284205"/>
                    <a:pt x="518984" y="259492"/>
                  </a:cubicBezTo>
                  <a:cubicBezTo>
                    <a:pt x="603422" y="234779"/>
                    <a:pt x="897925" y="63843"/>
                    <a:pt x="1025611" y="98854"/>
                  </a:cubicBezTo>
                  <a:cubicBezTo>
                    <a:pt x="1153297" y="133865"/>
                    <a:pt x="1254211" y="313037"/>
                    <a:pt x="1285103" y="469556"/>
                  </a:cubicBezTo>
                  <a:cubicBezTo>
                    <a:pt x="1315995" y="626075"/>
                    <a:pt x="1263478" y="832021"/>
                    <a:pt x="1210962" y="1037967"/>
                  </a:cubicBezTo>
                </a:path>
              </a:pathLst>
            </a:custGeom>
            <a:noFill/>
            <a:ln w="76200">
              <a:solidFill>
                <a:srgbClr val="00B05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20" name="グループ化 19"/>
          <p:cNvGrpSpPr/>
          <p:nvPr/>
        </p:nvGrpSpPr>
        <p:grpSpPr>
          <a:xfrm>
            <a:off x="2038865" y="4522573"/>
            <a:ext cx="4769903" cy="1490276"/>
            <a:chOff x="2038865" y="4522573"/>
            <a:chExt cx="4769903" cy="1490276"/>
          </a:xfrm>
        </p:grpSpPr>
        <p:sp>
          <p:nvSpPr>
            <p:cNvPr id="15" name="右矢印 14"/>
            <p:cNvSpPr/>
            <p:nvPr/>
          </p:nvSpPr>
          <p:spPr>
            <a:xfrm>
              <a:off x="2038865" y="5307999"/>
              <a:ext cx="1433384" cy="704850"/>
            </a:xfrm>
            <a:prstGeom prst="rightArrow">
              <a:avLst/>
            </a:prstGeom>
            <a:solidFill>
              <a:srgbClr val="FF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刺激２</a:t>
              </a:r>
            </a:p>
          </p:txBody>
        </p:sp>
        <p:sp>
          <p:nvSpPr>
            <p:cNvPr id="18" name="フリーフォーム 17"/>
            <p:cNvSpPr/>
            <p:nvPr/>
          </p:nvSpPr>
          <p:spPr>
            <a:xfrm>
              <a:off x="5511114" y="4522573"/>
              <a:ext cx="1297654" cy="1187078"/>
            </a:xfrm>
            <a:custGeom>
              <a:avLst/>
              <a:gdLst>
                <a:gd name="connsiteX0" fmla="*/ 0 w 1297654"/>
                <a:gd name="connsiteY0" fmla="*/ 1136822 h 1187078"/>
                <a:gd name="connsiteX1" fmla="*/ 691978 w 1297654"/>
                <a:gd name="connsiteY1" fmla="*/ 1173892 h 1187078"/>
                <a:gd name="connsiteX2" fmla="*/ 1272745 w 1297654"/>
                <a:gd name="connsiteY2" fmla="*/ 939113 h 1187078"/>
                <a:gd name="connsiteX3" fmla="*/ 1136821 w 1297654"/>
                <a:gd name="connsiteY3" fmla="*/ 0 h 1187078"/>
              </a:gdLst>
              <a:ahLst/>
              <a:cxnLst>
                <a:cxn ang="0">
                  <a:pos x="connsiteX0" y="connsiteY0"/>
                </a:cxn>
                <a:cxn ang="0">
                  <a:pos x="connsiteX1" y="connsiteY1"/>
                </a:cxn>
                <a:cxn ang="0">
                  <a:pos x="connsiteX2" y="connsiteY2"/>
                </a:cxn>
                <a:cxn ang="0">
                  <a:pos x="connsiteX3" y="connsiteY3"/>
                </a:cxn>
              </a:cxnLst>
              <a:rect l="l" t="t" r="r" b="b"/>
              <a:pathLst>
                <a:path w="1297654" h="1187078">
                  <a:moveTo>
                    <a:pt x="0" y="1136822"/>
                  </a:moveTo>
                  <a:cubicBezTo>
                    <a:pt x="239927" y="1171832"/>
                    <a:pt x="479854" y="1206843"/>
                    <a:pt x="691978" y="1173892"/>
                  </a:cubicBezTo>
                  <a:cubicBezTo>
                    <a:pt x="904102" y="1140941"/>
                    <a:pt x="1198605" y="1134762"/>
                    <a:pt x="1272745" y="939113"/>
                  </a:cubicBezTo>
                  <a:cubicBezTo>
                    <a:pt x="1346885" y="743464"/>
                    <a:pt x="1241853" y="371732"/>
                    <a:pt x="1136821" y="0"/>
                  </a:cubicBezTo>
                </a:path>
              </a:pathLst>
            </a:custGeom>
            <a:noFill/>
            <a:ln w="57150">
              <a:solidFill>
                <a:srgbClr val="FF66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4189469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a:t>ニューラルネットワークを進化させたディープニューラルネットワーク</a:t>
            </a:r>
            <a:endParaRPr kumimoji="1" lang="ja-JP" altLang="en-US"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244940"/>
            <a:ext cx="1580152" cy="10508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テキスト ボックス 4"/>
          <p:cNvSpPr txBox="1"/>
          <p:nvPr/>
        </p:nvSpPr>
        <p:spPr>
          <a:xfrm>
            <a:off x="1154515" y="1441139"/>
            <a:ext cx="1800493" cy="646331"/>
          </a:xfrm>
          <a:prstGeom prst="rect">
            <a:avLst/>
          </a:prstGeom>
          <a:noFill/>
        </p:spPr>
        <p:txBody>
          <a:bodyPr wrap="none" rtlCol="0">
            <a:spAutoFit/>
          </a:bodyPr>
          <a:lstStyle/>
          <a:p>
            <a:pPr algn="ctr"/>
            <a:r>
              <a:rPr kumimoji="1" lang="ja-JP" altLang="en-US" dirty="0"/>
              <a:t>人間</a:t>
            </a:r>
            <a:r>
              <a:rPr lang="ja-JP" altLang="en-US" dirty="0"/>
              <a:t>の神経細胞</a:t>
            </a:r>
            <a:endParaRPr lang="en-US" altLang="ja-JP" dirty="0"/>
          </a:p>
          <a:p>
            <a:pPr algn="ctr"/>
            <a:r>
              <a:rPr kumimoji="1" lang="ja-JP" altLang="en-US" dirty="0"/>
              <a:t>（ニューロン）</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387" y="4827808"/>
            <a:ext cx="1428750" cy="1304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975" y="4578293"/>
            <a:ext cx="1581150" cy="181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テキスト ボックス 7"/>
          <p:cNvSpPr txBox="1"/>
          <p:nvPr/>
        </p:nvSpPr>
        <p:spPr>
          <a:xfrm>
            <a:off x="865173" y="3596948"/>
            <a:ext cx="2379176" cy="369332"/>
          </a:xfrm>
          <a:prstGeom prst="rect">
            <a:avLst/>
          </a:prstGeom>
          <a:noFill/>
        </p:spPr>
        <p:txBody>
          <a:bodyPr wrap="none" rtlCol="0">
            <a:spAutoFit/>
          </a:bodyPr>
          <a:lstStyle/>
          <a:p>
            <a:pPr algn="ctr"/>
            <a:r>
              <a:rPr kumimoji="1" lang="ja-JP" altLang="en-US" dirty="0"/>
              <a:t>ニューラルネットワーク</a:t>
            </a:r>
          </a:p>
        </p:txBody>
      </p:sp>
      <p:sp>
        <p:nvSpPr>
          <p:cNvPr id="9" name="下矢印 8"/>
          <p:cNvSpPr/>
          <p:nvPr/>
        </p:nvSpPr>
        <p:spPr>
          <a:xfrm>
            <a:off x="722614" y="2446477"/>
            <a:ext cx="26642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390020" y="4208961"/>
            <a:ext cx="1338829" cy="369332"/>
          </a:xfrm>
          <a:prstGeom prst="rect">
            <a:avLst/>
          </a:prstGeom>
          <a:noFill/>
        </p:spPr>
        <p:txBody>
          <a:bodyPr wrap="none" rtlCol="0">
            <a:spAutoFit/>
          </a:bodyPr>
          <a:lstStyle/>
          <a:p>
            <a:pPr algn="ctr"/>
            <a:r>
              <a:rPr kumimoji="1" lang="ja-JP" altLang="en-US" dirty="0"/>
              <a:t>相互接続型</a:t>
            </a:r>
          </a:p>
        </p:txBody>
      </p:sp>
      <p:sp>
        <p:nvSpPr>
          <p:cNvPr id="15" name="テキスト ボックス 14"/>
          <p:cNvSpPr txBox="1"/>
          <p:nvPr/>
        </p:nvSpPr>
        <p:spPr>
          <a:xfrm>
            <a:off x="3654965" y="4225323"/>
            <a:ext cx="877164" cy="369332"/>
          </a:xfrm>
          <a:prstGeom prst="rect">
            <a:avLst/>
          </a:prstGeom>
          <a:noFill/>
        </p:spPr>
        <p:txBody>
          <a:bodyPr wrap="none" rtlCol="0">
            <a:spAutoFit/>
          </a:bodyPr>
          <a:lstStyle/>
          <a:p>
            <a:pPr algn="ctr"/>
            <a:r>
              <a:rPr kumimoji="1" lang="ja-JP" altLang="en-US" dirty="0"/>
              <a:t>階層型</a:t>
            </a:r>
          </a:p>
        </p:txBody>
      </p:sp>
      <p:grpSp>
        <p:nvGrpSpPr>
          <p:cNvPr id="11" name="グループ化 10"/>
          <p:cNvGrpSpPr/>
          <p:nvPr/>
        </p:nvGrpSpPr>
        <p:grpSpPr>
          <a:xfrm>
            <a:off x="5240723" y="4208961"/>
            <a:ext cx="3647153" cy="1759169"/>
            <a:chOff x="5240723" y="4208961"/>
            <a:chExt cx="3647153" cy="1759169"/>
          </a:xfrm>
        </p:grpSpPr>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5177555"/>
              <a:ext cx="3400425" cy="790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テキスト ボックス 15"/>
            <p:cNvSpPr txBox="1"/>
            <p:nvPr/>
          </p:nvSpPr>
          <p:spPr>
            <a:xfrm>
              <a:off x="5240723" y="4208961"/>
              <a:ext cx="3647153" cy="369332"/>
            </a:xfrm>
            <a:prstGeom prst="rect">
              <a:avLst/>
            </a:prstGeom>
            <a:noFill/>
          </p:spPr>
          <p:txBody>
            <a:bodyPr wrap="none" rtlCol="0">
              <a:spAutoFit/>
            </a:bodyPr>
            <a:lstStyle/>
            <a:p>
              <a:pPr algn="ctr"/>
              <a:r>
                <a:rPr kumimoji="1" lang="ja-JP" altLang="en-US" dirty="0"/>
                <a:t>ディープニューラルネットワーク</a:t>
              </a:r>
            </a:p>
          </p:txBody>
        </p:sp>
      </p:grpSp>
      <p:sp>
        <p:nvSpPr>
          <p:cNvPr id="12" name="角丸四角形 11"/>
          <p:cNvSpPr/>
          <p:nvPr/>
        </p:nvSpPr>
        <p:spPr>
          <a:xfrm>
            <a:off x="3990975" y="3048000"/>
            <a:ext cx="4773538" cy="918280"/>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latin typeface="+mn-ea"/>
                <a:cs typeface="ＭＳ Ｐゴシック"/>
              </a:rPr>
              <a:t>ニューラルネットワークの基礎になっているパーセプトロンは、視覚の機能をモデル化したもので、画像認識などのパターン認識のために開発された</a:t>
            </a:r>
          </a:p>
        </p:txBody>
      </p:sp>
    </p:spTree>
    <p:extLst>
      <p:ext uri="{BB962C8B-B14F-4D97-AF65-F5344CB8AC3E}">
        <p14:creationId xmlns:p14="http://schemas.microsoft.com/office/powerpoint/2010/main" val="19045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4644008" y="836613"/>
            <a:ext cx="3532635" cy="561662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903688" y="2237525"/>
            <a:ext cx="2908672" cy="3133269"/>
          </a:xfrm>
          <a:prstGeom prst="rect">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charset="-128"/>
              <a:ea typeface="Meiryo" charset="-128"/>
              <a:cs typeface="Meiryo" charset="-128"/>
            </a:endParaRPr>
          </a:p>
        </p:txBody>
      </p:sp>
      <p:sp>
        <p:nvSpPr>
          <p:cNvPr id="82" name="正方形/長方形 81"/>
          <p:cNvSpPr/>
          <p:nvPr/>
        </p:nvSpPr>
        <p:spPr>
          <a:xfrm>
            <a:off x="959867" y="836613"/>
            <a:ext cx="3532635" cy="56166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BI</a:t>
            </a:r>
            <a:r>
              <a:rPr kumimoji="1" lang="ja-JP" altLang="en-US" dirty="0" smtClean="0"/>
              <a:t>と</a:t>
            </a:r>
            <a:r>
              <a:rPr kumimoji="1" lang="en-US" altLang="ja-JP" dirty="0" smtClean="0"/>
              <a:t>AI</a:t>
            </a:r>
            <a:r>
              <a:rPr kumimoji="1" lang="ja-JP" altLang="en-US" dirty="0" smtClean="0"/>
              <a:t>（人工知能）の関係</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1180134" y="1339337"/>
            <a:ext cx="6768752" cy="8151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smtClean="0">
                <a:solidFill>
                  <a:srgbClr val="FFFFFF"/>
                </a:solidFill>
                <a:latin typeface="Meiryo" charset="-128"/>
                <a:ea typeface="Meiryo" charset="-128"/>
                <a:cs typeface="Meiryo" charset="-128"/>
              </a:rPr>
              <a:t>データ</a:t>
            </a:r>
            <a:endParaRPr kumimoji="1" lang="ja-JP" altLang="en-US" sz="3200" dirty="0">
              <a:solidFill>
                <a:srgbClr val="FFFFFF"/>
              </a:solidFill>
              <a:latin typeface="Meiryo" charset="-128"/>
              <a:ea typeface="Meiryo" charset="-128"/>
              <a:cs typeface="Meiryo" charset="-128"/>
            </a:endParaRPr>
          </a:p>
        </p:txBody>
      </p:sp>
      <p:sp>
        <p:nvSpPr>
          <p:cNvPr id="12" name="正方形/長方形 11"/>
          <p:cNvSpPr/>
          <p:nvPr/>
        </p:nvSpPr>
        <p:spPr>
          <a:xfrm>
            <a:off x="5572622" y="1467925"/>
            <a:ext cx="1656184" cy="545337"/>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Meiryo" charset="-128"/>
                <a:ea typeface="Meiryo" charset="-128"/>
                <a:cs typeface="Meiryo" charset="-128"/>
              </a:rPr>
              <a:t>ビッグデータ</a:t>
            </a:r>
            <a:endParaRPr kumimoji="1" lang="ja-JP" altLang="en-US" dirty="0">
              <a:solidFill>
                <a:srgbClr val="FFFFFF"/>
              </a:solidFill>
              <a:latin typeface="Meiryo" charset="-128"/>
              <a:ea typeface="Meiryo" charset="-128"/>
              <a:cs typeface="Meiryo" charset="-128"/>
            </a:endParaRPr>
          </a:p>
        </p:txBody>
      </p:sp>
      <p:sp>
        <p:nvSpPr>
          <p:cNvPr id="80" name="正方形/長方形 79"/>
          <p:cNvSpPr/>
          <p:nvPr/>
        </p:nvSpPr>
        <p:spPr>
          <a:xfrm>
            <a:off x="1180134" y="5601325"/>
            <a:ext cx="3037682" cy="621381"/>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bg1"/>
                </a:solidFill>
                <a:latin typeface="Meiryo" charset="-128"/>
                <a:ea typeface="Meiryo" charset="-128"/>
                <a:cs typeface="Meiryo" charset="-128"/>
              </a:rPr>
              <a:t>人間による推論・判断</a:t>
            </a:r>
            <a:endParaRPr kumimoji="1" lang="en-US" altLang="ja-JP" sz="2000" dirty="0" smtClean="0">
              <a:solidFill>
                <a:schemeClr val="bg1"/>
              </a:solidFill>
              <a:latin typeface="Meiryo" charset="-128"/>
              <a:ea typeface="Meiryo" charset="-128"/>
              <a:cs typeface="Meiryo" charset="-128"/>
            </a:endParaRPr>
          </a:p>
          <a:p>
            <a:pPr algn="ctr"/>
            <a:r>
              <a:rPr lang="ja-JP" altLang="ja-JP" sz="1000" dirty="0">
                <a:solidFill>
                  <a:schemeClr val="bg1"/>
                </a:solidFill>
                <a:latin typeface="Meiryo" charset="-128"/>
                <a:ea typeface="Meiryo" charset="-128"/>
                <a:cs typeface="Meiryo" charset="-128"/>
              </a:rPr>
              <a:t>人間の知的活動の生産性を高めるための手段 </a:t>
            </a:r>
            <a:endParaRPr kumimoji="1" lang="ja-JP" altLang="en-US" sz="1000" dirty="0" smtClean="0">
              <a:solidFill>
                <a:schemeClr val="bg1"/>
              </a:solidFill>
              <a:latin typeface="Meiryo" charset="-128"/>
              <a:ea typeface="Meiryo" charset="-128"/>
              <a:cs typeface="Meiryo" charset="-128"/>
            </a:endParaRPr>
          </a:p>
        </p:txBody>
      </p:sp>
      <p:sp>
        <p:nvSpPr>
          <p:cNvPr id="81" name="正方形/長方形 80"/>
          <p:cNvSpPr/>
          <p:nvPr/>
        </p:nvSpPr>
        <p:spPr>
          <a:xfrm>
            <a:off x="4911204" y="5601325"/>
            <a:ext cx="3037682" cy="62138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bg1"/>
                </a:solidFill>
                <a:latin typeface="Meiryo" charset="-128"/>
                <a:ea typeface="Meiryo" charset="-128"/>
                <a:cs typeface="Meiryo" charset="-128"/>
              </a:rPr>
              <a:t>機械による推論・判断</a:t>
            </a:r>
            <a:endParaRPr kumimoji="1" lang="en-US" altLang="ja-JP" sz="2000" dirty="0" smtClean="0">
              <a:solidFill>
                <a:schemeClr val="bg1"/>
              </a:solidFill>
              <a:latin typeface="Meiryo" charset="-128"/>
              <a:ea typeface="Meiryo" charset="-128"/>
              <a:cs typeface="Meiryo" charset="-128"/>
            </a:endParaRPr>
          </a:p>
          <a:p>
            <a:pPr algn="ctr"/>
            <a:r>
              <a:rPr lang="ja-JP" altLang="ja-JP" sz="1000" dirty="0">
                <a:solidFill>
                  <a:schemeClr val="bg1"/>
                </a:solidFill>
                <a:latin typeface="Meiryo" charset="-128"/>
                <a:ea typeface="Meiryo" charset="-128"/>
                <a:cs typeface="Meiryo" charset="-128"/>
              </a:rPr>
              <a:t>人間の知的活動を拡張しその</a:t>
            </a:r>
            <a:r>
              <a:rPr lang="ja-JP" altLang="ja-JP" sz="1000" dirty="0" smtClean="0">
                <a:solidFill>
                  <a:schemeClr val="bg1"/>
                </a:solidFill>
                <a:latin typeface="Meiryo" charset="-128"/>
                <a:ea typeface="Meiryo" charset="-128"/>
                <a:cs typeface="Meiryo" charset="-128"/>
              </a:rPr>
              <a:t>能力を</a:t>
            </a:r>
            <a:r>
              <a:rPr lang="ja-JP" altLang="ja-JP" sz="1000" dirty="0">
                <a:solidFill>
                  <a:schemeClr val="bg1"/>
                </a:solidFill>
                <a:latin typeface="Meiryo" charset="-128"/>
                <a:ea typeface="Meiryo" charset="-128"/>
                <a:cs typeface="Meiryo" charset="-128"/>
              </a:rPr>
              <a:t>高める手段 </a:t>
            </a:r>
            <a:endParaRPr kumimoji="1" lang="ja-JP" altLang="en-US" sz="1000" dirty="0" smtClean="0">
              <a:solidFill>
                <a:schemeClr val="bg1"/>
              </a:solidFill>
              <a:latin typeface="Meiryo" charset="-128"/>
              <a:ea typeface="Meiryo" charset="-128"/>
              <a:cs typeface="Meiryo" charset="-128"/>
            </a:endParaRPr>
          </a:p>
        </p:txBody>
      </p:sp>
      <p:sp>
        <p:nvSpPr>
          <p:cNvPr id="84" name="下矢印 83"/>
          <p:cNvSpPr/>
          <p:nvPr/>
        </p:nvSpPr>
        <p:spPr>
          <a:xfrm>
            <a:off x="2304511" y="2060749"/>
            <a:ext cx="845469" cy="360040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下矢印 84"/>
          <p:cNvSpPr/>
          <p:nvPr/>
        </p:nvSpPr>
        <p:spPr>
          <a:xfrm>
            <a:off x="5981573" y="2060749"/>
            <a:ext cx="845469" cy="360040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158372" y="2600801"/>
            <a:ext cx="1686468" cy="1152976"/>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descr="stand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132" y="2804369"/>
            <a:ext cx="1510339" cy="560042"/>
          </a:xfrm>
          <a:prstGeom prst="rect">
            <a:avLst/>
          </a:prstGeom>
        </p:spPr>
      </p:pic>
      <p:sp>
        <p:nvSpPr>
          <p:cNvPr id="11" name="テキスト ボックス 10"/>
          <p:cNvSpPr txBox="1"/>
          <p:nvPr/>
        </p:nvSpPr>
        <p:spPr>
          <a:xfrm>
            <a:off x="2158372" y="3417364"/>
            <a:ext cx="1686467"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Meiryo" charset="-128"/>
                <a:ea typeface="Meiryo" charset="-128"/>
                <a:cs typeface="Meiryo" charset="-128"/>
              </a:rPr>
              <a:t>整理・見える化</a:t>
            </a:r>
            <a:endParaRPr kumimoji="1" lang="ja-JP" altLang="en-US" sz="1400" dirty="0">
              <a:solidFill>
                <a:schemeClr val="tx1">
                  <a:lumMod val="50000"/>
                  <a:lumOff val="50000"/>
                </a:schemeClr>
              </a:solidFill>
              <a:latin typeface="Meiryo" charset="-128"/>
              <a:ea typeface="Meiryo" charset="-128"/>
              <a:cs typeface="Meiryo" charset="-128"/>
            </a:endParaRPr>
          </a:p>
        </p:txBody>
      </p:sp>
      <p:pic>
        <p:nvPicPr>
          <p:cNvPr id="78" name="図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275" y="2771860"/>
            <a:ext cx="1486283" cy="871537"/>
          </a:xfrm>
          <a:prstGeom prst="rect">
            <a:avLst/>
          </a:prstGeom>
          <a:ln>
            <a:noFill/>
          </a:ln>
          <a:effectLst>
            <a:outerShdw blurRad="292100" dist="139700" dir="2700000" algn="tl" rotWithShape="0">
              <a:srgbClr val="333333">
                <a:alpha val="65000"/>
              </a:srgbClr>
            </a:outerShdw>
          </a:effectLst>
        </p:spPr>
      </p:pic>
      <p:pic>
        <p:nvPicPr>
          <p:cNvPr id="79" name="図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453" y="2600801"/>
            <a:ext cx="887953" cy="746605"/>
          </a:xfrm>
          <a:prstGeom prst="rect">
            <a:avLst/>
          </a:prstGeom>
          <a:ln>
            <a:noFill/>
          </a:ln>
          <a:effectLst>
            <a:outerShdw blurRad="292100" dist="139700" dir="2700000" algn="tl" rotWithShape="0">
              <a:srgbClr val="333333">
                <a:alpha val="65000"/>
              </a:srgbClr>
            </a:outerShdw>
          </a:effectLst>
        </p:spPr>
      </p:pic>
      <p:sp>
        <p:nvSpPr>
          <p:cNvPr id="87" name="テキスト ボックス 86"/>
          <p:cNvSpPr txBox="1"/>
          <p:nvPr/>
        </p:nvSpPr>
        <p:spPr>
          <a:xfrm>
            <a:off x="959867" y="946163"/>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BI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Business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88" name="テキスト ボックス 87"/>
          <p:cNvSpPr txBox="1"/>
          <p:nvPr/>
        </p:nvSpPr>
        <p:spPr>
          <a:xfrm>
            <a:off x="4624794" y="944173"/>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AI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Artificial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5" name="正方形/長方形 4"/>
          <p:cNvSpPr/>
          <p:nvPr/>
        </p:nvSpPr>
        <p:spPr>
          <a:xfrm>
            <a:off x="1180134" y="4277705"/>
            <a:ext cx="6768752" cy="84031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特徴の抽出</a:t>
            </a:r>
          </a:p>
          <a:p>
            <a:pPr algn="ctr"/>
            <a:r>
              <a:rPr kumimoji="1" lang="ja-JP" altLang="en-US" sz="1200" dirty="0" smtClean="0">
                <a:solidFill>
                  <a:srgbClr val="FFFFFF"/>
                </a:solidFill>
                <a:latin typeface="Meiryo" charset="-128"/>
                <a:ea typeface="Meiryo" charset="-128"/>
                <a:cs typeface="Meiryo" charset="-128"/>
              </a:rPr>
              <a:t>判断するための特徴パターンや推論するためのルールを生成</a:t>
            </a:r>
          </a:p>
        </p:txBody>
      </p:sp>
      <p:sp>
        <p:nvSpPr>
          <p:cNvPr id="90" name="テキスト ボックス 89"/>
          <p:cNvSpPr txBox="1"/>
          <p:nvPr/>
        </p:nvSpPr>
        <p:spPr>
          <a:xfrm>
            <a:off x="1710565" y="3931409"/>
            <a:ext cx="1620957" cy="307777"/>
          </a:xfrm>
          <a:prstGeom prst="rect">
            <a:avLst/>
          </a:prstGeom>
          <a:noFill/>
        </p:spPr>
        <p:txBody>
          <a:bodyPr wrap="none" rtlCol="0">
            <a:spAutoFit/>
          </a:bodyPr>
          <a:lstStyle/>
          <a:p>
            <a:r>
              <a:rPr kumimoji="1" lang="ja-JP" altLang="en-US" sz="1400" smtClean="0">
                <a:solidFill>
                  <a:schemeClr val="bg2">
                    <a:lumMod val="10000"/>
                  </a:schemeClr>
                </a:solidFill>
                <a:latin typeface="Meiryo" charset="-128"/>
                <a:ea typeface="Meiryo" charset="-128"/>
                <a:cs typeface="Meiryo" charset="-128"/>
              </a:rPr>
              <a:t>人間の学習と考察</a:t>
            </a:r>
            <a:endParaRPr kumimoji="1" lang="ja-JP" altLang="en-US" sz="1400" dirty="0">
              <a:solidFill>
                <a:schemeClr val="bg2">
                  <a:lumMod val="10000"/>
                </a:schemeClr>
              </a:solidFill>
              <a:latin typeface="Meiryo" charset="-128"/>
              <a:ea typeface="Meiryo" charset="-128"/>
              <a:cs typeface="Meiryo" charset="-128"/>
            </a:endParaRPr>
          </a:p>
        </p:txBody>
      </p:sp>
      <p:sp>
        <p:nvSpPr>
          <p:cNvPr id="91" name="テキスト ボックス 90"/>
          <p:cNvSpPr txBox="1"/>
          <p:nvPr/>
        </p:nvSpPr>
        <p:spPr>
          <a:xfrm>
            <a:off x="5106689" y="2348007"/>
            <a:ext cx="1082348" cy="400110"/>
          </a:xfrm>
          <a:prstGeom prst="rect">
            <a:avLst/>
          </a:prstGeom>
          <a:noFill/>
        </p:spPr>
        <p:txBody>
          <a:bodyPr wrap="none" rtlCol="0">
            <a:spAutoFit/>
          </a:bodyPr>
          <a:lstStyle/>
          <a:p>
            <a:pPr algn="r"/>
            <a:r>
              <a:rPr kumimoji="1" lang="ja-JP" altLang="en-US" sz="1000" dirty="0" smtClean="0">
                <a:solidFill>
                  <a:srgbClr val="0070C0"/>
                </a:solidFill>
                <a:latin typeface="Meiryo" charset="-128"/>
                <a:ea typeface="Meiryo" charset="-128"/>
                <a:cs typeface="Meiryo" charset="-128"/>
              </a:rPr>
              <a:t>コンピューター</a:t>
            </a:r>
          </a:p>
          <a:p>
            <a:pPr algn="r"/>
            <a:r>
              <a:rPr kumimoji="1" lang="ja-JP" altLang="en-US" sz="1000" dirty="0" smtClean="0">
                <a:solidFill>
                  <a:srgbClr val="0070C0"/>
                </a:solidFill>
                <a:latin typeface="Meiryo" charset="-128"/>
                <a:ea typeface="Meiryo" charset="-128"/>
                <a:cs typeface="Meiryo" charset="-128"/>
              </a:rPr>
              <a:t>アルゴリズム</a:t>
            </a:r>
            <a:endParaRPr kumimoji="1" lang="ja-JP" altLang="en-US" sz="1000" dirty="0">
              <a:solidFill>
                <a:srgbClr val="0070C0"/>
              </a:solidFill>
              <a:latin typeface="Meiryo" charset="-128"/>
              <a:ea typeface="Meiryo" charset="-128"/>
              <a:cs typeface="Meiryo" charset="-128"/>
            </a:endParaRPr>
          </a:p>
        </p:txBody>
      </p:sp>
      <p:grpSp>
        <p:nvGrpSpPr>
          <p:cNvPr id="6" name="図形グループ 5"/>
          <p:cNvGrpSpPr/>
          <p:nvPr/>
        </p:nvGrpSpPr>
        <p:grpSpPr>
          <a:xfrm>
            <a:off x="1235836" y="3462653"/>
            <a:ext cx="530176" cy="1101571"/>
            <a:chOff x="1946324" y="4125162"/>
            <a:chExt cx="969964" cy="2007872"/>
          </a:xfrm>
        </p:grpSpPr>
        <p:sp>
          <p:nvSpPr>
            <p:cNvPr id="7" name="円/楕円 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02279" y="2922665"/>
            <a:ext cx="408581" cy="516044"/>
          </a:xfrm>
          <a:prstGeom prst="rect">
            <a:avLst/>
          </a:prstGeom>
        </p:spPr>
      </p:pic>
      <p:grpSp>
        <p:nvGrpSpPr>
          <p:cNvPr id="76" name="図形グループ 75"/>
          <p:cNvGrpSpPr/>
          <p:nvPr/>
        </p:nvGrpSpPr>
        <p:grpSpPr>
          <a:xfrm>
            <a:off x="6858553" y="3623533"/>
            <a:ext cx="1054925" cy="907242"/>
            <a:chOff x="5583633" y="2788004"/>
            <a:chExt cx="1054925" cy="907242"/>
          </a:xfrm>
        </p:grpSpPr>
        <p:grpSp>
          <p:nvGrpSpPr>
            <p:cNvPr id="14" name="図形グループ 13"/>
            <p:cNvGrpSpPr/>
            <p:nvPr/>
          </p:nvGrpSpPr>
          <p:grpSpPr>
            <a:xfrm>
              <a:off x="6321058" y="2788004"/>
              <a:ext cx="317500" cy="157483"/>
              <a:chOff x="6769100" y="1390650"/>
              <a:chExt cx="317500" cy="157483"/>
            </a:xfrm>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6321058" y="2997167"/>
              <a:ext cx="317500" cy="157483"/>
              <a:chOff x="6769100" y="1390650"/>
              <a:chExt cx="317500" cy="157483"/>
            </a:xfrm>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6321058" y="3178760"/>
              <a:ext cx="317500" cy="157483"/>
              <a:chOff x="6769100" y="1390650"/>
              <a:chExt cx="317500" cy="157483"/>
            </a:xfrm>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6321058" y="3537763"/>
              <a:ext cx="317500" cy="157483"/>
              <a:chOff x="6769100" y="1390650"/>
              <a:chExt cx="317500" cy="157483"/>
            </a:xfrm>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6321058" y="3354448"/>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5583633" y="2790001"/>
              <a:ext cx="317500" cy="157483"/>
              <a:chOff x="6769100" y="1390650"/>
              <a:chExt cx="317500" cy="157483"/>
            </a:xfrm>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5583633" y="2983463"/>
              <a:ext cx="317500" cy="157483"/>
              <a:chOff x="6769100" y="1390650"/>
              <a:chExt cx="317500" cy="157483"/>
            </a:xfrm>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5583633" y="3165056"/>
              <a:ext cx="317500" cy="157483"/>
              <a:chOff x="6769100" y="1390650"/>
              <a:chExt cx="317500" cy="157483"/>
            </a:xfrm>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5583633" y="3524059"/>
              <a:ext cx="317500" cy="157483"/>
              <a:chOff x="6769100" y="1390650"/>
              <a:chExt cx="317500" cy="157483"/>
            </a:xfrm>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5583633" y="3340744"/>
              <a:ext cx="317500" cy="157483"/>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5958283" y="2792542"/>
              <a:ext cx="317500" cy="157483"/>
              <a:chOff x="6769100" y="1390650"/>
              <a:chExt cx="317500" cy="157483"/>
            </a:xfrm>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5958283" y="298600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958283" y="3167597"/>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5958283" y="3526600"/>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5958283" y="3343285"/>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86" name="テキスト ボックス 85"/>
          <p:cNvSpPr txBox="1"/>
          <p:nvPr/>
        </p:nvSpPr>
        <p:spPr>
          <a:xfrm>
            <a:off x="5877707" y="3932945"/>
            <a:ext cx="902811" cy="307777"/>
          </a:xfrm>
          <a:prstGeom prst="rect">
            <a:avLst/>
          </a:prstGeom>
          <a:noFill/>
        </p:spPr>
        <p:txBody>
          <a:bodyPr wrap="none" rtlCol="0">
            <a:spAutoFit/>
          </a:bodyPr>
          <a:lstStyle/>
          <a:p>
            <a:r>
              <a:rPr kumimoji="1" lang="ja-JP" altLang="en-US" sz="1400" b="1" smtClean="0">
                <a:solidFill>
                  <a:srgbClr val="0070C0"/>
                </a:solidFill>
                <a:latin typeface="Meiryo" charset="-128"/>
                <a:ea typeface="Meiryo" charset="-128"/>
                <a:cs typeface="Meiryo" charset="-128"/>
              </a:rPr>
              <a:t>機械学習</a:t>
            </a:r>
            <a:endParaRPr kumimoji="1" lang="ja-JP" altLang="en-US" sz="1400" b="1">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007474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ディープラーニング</a:t>
            </a:r>
            <a:endParaRPr kumimoji="1" lang="ja-JP" altLang="en-US" dirty="0"/>
          </a:p>
        </p:txBody>
      </p:sp>
      <p:sp>
        <p:nvSpPr>
          <p:cNvPr id="6" name="正方形/長方形 5"/>
          <p:cNvSpPr/>
          <p:nvPr/>
        </p:nvSpPr>
        <p:spPr>
          <a:xfrm>
            <a:off x="3891339" y="5004328"/>
            <a:ext cx="1231899" cy="50012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線から輪郭</a:t>
            </a:r>
          </a:p>
        </p:txBody>
      </p:sp>
      <p:sp>
        <p:nvSpPr>
          <p:cNvPr id="7" name="正方形/長方形 6"/>
          <p:cNvSpPr/>
          <p:nvPr/>
        </p:nvSpPr>
        <p:spPr>
          <a:xfrm>
            <a:off x="5301811" y="5004328"/>
            <a:ext cx="1231899" cy="50012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輪郭から部分</a:t>
            </a:r>
          </a:p>
        </p:txBody>
      </p:sp>
      <p:sp>
        <p:nvSpPr>
          <p:cNvPr id="9" name="右矢印 8"/>
          <p:cNvSpPr/>
          <p:nvPr/>
        </p:nvSpPr>
        <p:spPr>
          <a:xfrm>
            <a:off x="5006515" y="5074178"/>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470150" y="5004328"/>
            <a:ext cx="1231899" cy="500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点から線</a:t>
            </a:r>
          </a:p>
        </p:txBody>
      </p:sp>
      <p:sp>
        <p:nvSpPr>
          <p:cNvPr id="11" name="右矢印 10"/>
          <p:cNvSpPr/>
          <p:nvPr/>
        </p:nvSpPr>
        <p:spPr>
          <a:xfrm>
            <a:off x="3588106" y="5074178"/>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063646" y="5004328"/>
            <a:ext cx="1231899" cy="50012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画素入力</a:t>
            </a:r>
          </a:p>
        </p:txBody>
      </p:sp>
      <p:sp>
        <p:nvSpPr>
          <p:cNvPr id="8" name="右矢印 7"/>
          <p:cNvSpPr/>
          <p:nvPr/>
        </p:nvSpPr>
        <p:spPr>
          <a:xfrm>
            <a:off x="2172869" y="5074178"/>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6713893" y="5004328"/>
            <a:ext cx="1231899" cy="500126"/>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部分から全体</a:t>
            </a:r>
          </a:p>
        </p:txBody>
      </p:sp>
      <p:sp>
        <p:nvSpPr>
          <p:cNvPr id="14" name="右矢印 13"/>
          <p:cNvSpPr/>
          <p:nvPr/>
        </p:nvSpPr>
        <p:spPr>
          <a:xfrm>
            <a:off x="6410660" y="5074178"/>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27"/>
          <p:cNvGrpSpPr/>
          <p:nvPr/>
        </p:nvGrpSpPr>
        <p:grpSpPr>
          <a:xfrm>
            <a:off x="1063646" y="865481"/>
            <a:ext cx="7121504" cy="4138847"/>
            <a:chOff x="1063646" y="1079499"/>
            <a:chExt cx="7121504" cy="4138847"/>
          </a:xfrm>
        </p:grpSpPr>
        <p:pic>
          <p:nvPicPr>
            <p:cNvPr id="4" name="図 3" descr="Deep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46" y="1079499"/>
              <a:ext cx="6882146" cy="4138847"/>
            </a:xfrm>
            <a:prstGeom prst="rect">
              <a:avLst/>
            </a:prstGeom>
          </p:spPr>
        </p:pic>
        <p:sp>
          <p:nvSpPr>
            <p:cNvPr id="19" name="正方形/長方形 18"/>
            <p:cNvSpPr/>
            <p:nvPr/>
          </p:nvSpPr>
          <p:spPr>
            <a:xfrm>
              <a:off x="2569743" y="1079499"/>
              <a:ext cx="5615407" cy="1225551"/>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descr="スクリーンショット 2014-09-16 18.36.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047" y="1282700"/>
              <a:ext cx="1678745" cy="1022350"/>
            </a:xfrm>
            <a:prstGeom prst="rect">
              <a:avLst/>
            </a:prstGeom>
          </p:spPr>
        </p:pic>
        <p:pic>
          <p:nvPicPr>
            <p:cNvPr id="16" name="図 15" descr="スクリーンショット 2014-09-16 18.36.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649" y="1282701"/>
              <a:ext cx="1767557" cy="1022350"/>
            </a:xfrm>
            <a:prstGeom prst="rect">
              <a:avLst/>
            </a:prstGeom>
          </p:spPr>
        </p:pic>
        <p:pic>
          <p:nvPicPr>
            <p:cNvPr id="17" name="図 16" descr="スクリーンショット 2014-09-16 18.37.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0928" y="1282699"/>
              <a:ext cx="1777497" cy="1022351"/>
            </a:xfrm>
            <a:prstGeom prst="rect">
              <a:avLst/>
            </a:prstGeom>
          </p:spPr>
        </p:pic>
        <p:pic>
          <p:nvPicPr>
            <p:cNvPr id="18" name="図 17" descr="スクリーンショット 2014-09-16 18.37.2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646" y="1282699"/>
              <a:ext cx="562372" cy="577850"/>
            </a:xfrm>
            <a:prstGeom prst="rect">
              <a:avLst/>
            </a:prstGeom>
          </p:spPr>
        </p:pic>
        <p:sp>
          <p:nvSpPr>
            <p:cNvPr id="20" name="正方形/長方形 19"/>
            <p:cNvSpPr/>
            <p:nvPr/>
          </p:nvSpPr>
          <p:spPr>
            <a:xfrm>
              <a:off x="5194300" y="4000500"/>
              <a:ext cx="361950" cy="107315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403389" y="4064000"/>
              <a:ext cx="2781761" cy="1154346"/>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p:cNvSpPr/>
            <p:nvPr/>
          </p:nvSpPr>
          <p:spPr>
            <a:xfrm>
              <a:off x="6991350" y="3282950"/>
              <a:ext cx="203200" cy="190500"/>
            </a:xfrm>
            <a:prstGeom prst="ellipse">
              <a:avLst/>
            </a:prstGeom>
            <a:solidFill>
              <a:srgbClr val="FF6600"/>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cxnSp>
          <p:nvCxnSpPr>
            <p:cNvPr id="24" name="曲線コネクタ 23"/>
            <p:cNvCxnSpPr>
              <a:endCxn id="22" idx="0"/>
            </p:cNvCxnSpPr>
            <p:nvPr/>
          </p:nvCxnSpPr>
          <p:spPr>
            <a:xfrm rot="5400000">
              <a:off x="6711951" y="2686050"/>
              <a:ext cx="977900" cy="215901"/>
            </a:xfrm>
            <a:prstGeom prst="curvedConnector3">
              <a:avLst/>
            </a:prstGeom>
            <a:ln w="38100" cmpd="sng">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円/楕円 26"/>
            <p:cNvSpPr/>
            <p:nvPr/>
          </p:nvSpPr>
          <p:spPr>
            <a:xfrm>
              <a:off x="5257798" y="3797300"/>
              <a:ext cx="203200" cy="190500"/>
            </a:xfrm>
            <a:prstGeom prst="ellipse">
              <a:avLst/>
            </a:prstGeom>
            <a:solidFill>
              <a:schemeClr val="bg1">
                <a:lumMod val="85000"/>
              </a:schemeClr>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grpSp>
      <p:sp>
        <p:nvSpPr>
          <p:cNvPr id="25" name="正方形/長方形 24"/>
          <p:cNvSpPr/>
          <p:nvPr/>
        </p:nvSpPr>
        <p:spPr>
          <a:xfrm>
            <a:off x="1063645" y="5785378"/>
            <a:ext cx="6882147" cy="64135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smtClean="0">
                <a:solidFill>
                  <a:srgbClr val="FFFFFF"/>
                </a:solidFill>
                <a:latin typeface="ＭＳ Ｐゴシック"/>
                <a:ea typeface="ＭＳ Ｐゴシック"/>
                <a:cs typeface="ＭＳ Ｐゴシック"/>
              </a:rPr>
              <a:t>特徴量の抽出を「教師無し」で自動的に行う</a:t>
            </a:r>
            <a:endParaRPr kumimoji="1" lang="ja-JP" altLang="en-US" sz="2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0146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ニューラル・ネットワークの原理（１）</a:t>
            </a:r>
            <a:endParaRPr kumimoji="1" lang="ja-JP" altLang="en-US" dirty="0"/>
          </a:p>
        </p:txBody>
      </p:sp>
      <p:sp>
        <p:nvSpPr>
          <p:cNvPr id="5" name="角丸四角形 4"/>
          <p:cNvSpPr/>
          <p:nvPr/>
        </p:nvSpPr>
        <p:spPr>
          <a:xfrm>
            <a:off x="1258888" y="3288109"/>
            <a:ext cx="1296144" cy="432048"/>
          </a:xfrm>
          <a:prstGeom prst="roundRect">
            <a:avLst>
              <a:gd name="adj"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Hiragino Kaku Gothic Pro W6" charset="-128"/>
                <a:ea typeface="Hiragino Kaku Gothic Pro W6" charset="-128"/>
                <a:cs typeface="Hiragino Kaku Gothic Pro W6" charset="-128"/>
              </a:rPr>
              <a:t>故障</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6" name="角丸四角形 5"/>
          <p:cNvSpPr/>
          <p:nvPr/>
        </p:nvSpPr>
        <p:spPr>
          <a:xfrm>
            <a:off x="3621136" y="2212722"/>
            <a:ext cx="1728192" cy="313422"/>
          </a:xfrm>
          <a:prstGeom prst="roundRect">
            <a:avLst>
              <a:gd name="adj" fmla="val 50000"/>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稼働期間</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7" name="角丸四角形 6"/>
          <p:cNvSpPr/>
          <p:nvPr/>
        </p:nvSpPr>
        <p:spPr>
          <a:xfrm>
            <a:off x="3621136" y="2578402"/>
            <a:ext cx="1728192" cy="313422"/>
          </a:xfrm>
          <a:prstGeom prst="roundRect">
            <a:avLst>
              <a:gd name="adj" fmla="val 50000"/>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稼働出力</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8" name="角丸四角形 7"/>
          <p:cNvSpPr/>
          <p:nvPr/>
        </p:nvSpPr>
        <p:spPr>
          <a:xfrm>
            <a:off x="3621136" y="2939932"/>
            <a:ext cx="1728192" cy="313422"/>
          </a:xfrm>
          <a:prstGeom prst="roundRect">
            <a:avLst>
              <a:gd name="adj" fmla="val 50000"/>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Hiragino Kaku Gothic Pro W6" charset="-128"/>
                <a:ea typeface="Hiragino Kaku Gothic Pro W6" charset="-128"/>
                <a:cs typeface="Hiragino Kaku Gothic Pro W6" charset="-128"/>
              </a:rPr>
              <a:t>稼働感覚</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9" name="角丸四角形 8"/>
          <p:cNvSpPr/>
          <p:nvPr/>
        </p:nvSpPr>
        <p:spPr>
          <a:xfrm>
            <a:off x="3621136" y="3301462"/>
            <a:ext cx="1728192" cy="313422"/>
          </a:xfrm>
          <a:prstGeom prst="roundRect">
            <a:avLst>
              <a:gd name="adj" fmla="val 50000"/>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Hiragino Kaku Gothic Pro W6" charset="-128"/>
                <a:ea typeface="Hiragino Kaku Gothic Pro W6" charset="-128"/>
                <a:cs typeface="Hiragino Kaku Gothic Pro W6" charset="-128"/>
              </a:rPr>
              <a:t>設置場所・気温</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10" name="角丸四角形 9"/>
          <p:cNvSpPr/>
          <p:nvPr/>
        </p:nvSpPr>
        <p:spPr>
          <a:xfrm>
            <a:off x="3621136" y="3667822"/>
            <a:ext cx="1728192" cy="313422"/>
          </a:xfrm>
          <a:prstGeom prst="roundRect">
            <a:avLst>
              <a:gd name="adj" fmla="val 50000"/>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設置</a:t>
            </a:r>
            <a:r>
              <a:rPr kumimoji="1" lang="ja-JP" altLang="en-US" sz="1400" smtClean="0">
                <a:solidFill>
                  <a:srgbClr val="FFFFFF"/>
                </a:solidFill>
                <a:latin typeface="Hiragino Kaku Gothic Pro W6" charset="-128"/>
                <a:ea typeface="Hiragino Kaku Gothic Pro W6" charset="-128"/>
                <a:cs typeface="Hiragino Kaku Gothic Pro W6" charset="-128"/>
              </a:rPr>
              <a:t>場所・湿度</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11" name="角丸四角形 10"/>
          <p:cNvSpPr/>
          <p:nvPr/>
        </p:nvSpPr>
        <p:spPr>
          <a:xfrm>
            <a:off x="3621136" y="4467879"/>
            <a:ext cx="1728192" cy="313422"/>
          </a:xfrm>
          <a:prstGeom prst="roundRect">
            <a:avLst>
              <a:gd name="adj" fmla="val 50000"/>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Hiragino Kaku Gothic Pro W6" charset="-128"/>
                <a:ea typeface="Hiragino Kaku Gothic Pro W6" charset="-128"/>
                <a:cs typeface="Hiragino Kaku Gothic Pro W6" charset="-128"/>
              </a:rPr>
              <a:t>○○○</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cxnSp>
        <p:nvCxnSpPr>
          <p:cNvPr id="13" name="直線コネクタ 12"/>
          <p:cNvCxnSpPr>
            <a:stCxn id="6" idx="1"/>
            <a:endCxn id="5" idx="3"/>
          </p:cNvCxnSpPr>
          <p:nvPr/>
        </p:nvCxnSpPr>
        <p:spPr>
          <a:xfrm flipH="1">
            <a:off x="2555032" y="2369433"/>
            <a:ext cx="1066104" cy="113470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a:stCxn id="7" idx="1"/>
            <a:endCxn id="5" idx="3"/>
          </p:cNvCxnSpPr>
          <p:nvPr/>
        </p:nvCxnSpPr>
        <p:spPr>
          <a:xfrm flipH="1">
            <a:off x="2555032" y="2735113"/>
            <a:ext cx="1066104" cy="76902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a:stCxn id="8" idx="1"/>
            <a:endCxn id="5" idx="3"/>
          </p:cNvCxnSpPr>
          <p:nvPr/>
        </p:nvCxnSpPr>
        <p:spPr>
          <a:xfrm flipH="1">
            <a:off x="2555032" y="3096643"/>
            <a:ext cx="1066104" cy="40749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9" idx="1"/>
            <a:endCxn id="5" idx="3"/>
          </p:cNvCxnSpPr>
          <p:nvPr/>
        </p:nvCxnSpPr>
        <p:spPr>
          <a:xfrm flipH="1">
            <a:off x="2555032" y="3458173"/>
            <a:ext cx="1066104" cy="4596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11" idx="1"/>
            <a:endCxn id="5" idx="3"/>
          </p:cNvCxnSpPr>
          <p:nvPr/>
        </p:nvCxnSpPr>
        <p:spPr>
          <a:xfrm flipH="1" flipV="1">
            <a:off x="2555032" y="3504133"/>
            <a:ext cx="1066104" cy="1120457"/>
          </a:xfrm>
          <a:prstGeom prst="line">
            <a:avLst/>
          </a:prstGeom>
          <a:ln w="6350"/>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3621136" y="4006214"/>
            <a:ext cx="1728192" cy="461665"/>
          </a:xfrm>
          <a:prstGeom prst="rect">
            <a:avLst/>
          </a:prstGeom>
          <a:noFill/>
        </p:spPr>
        <p:txBody>
          <a:bodyPr wrap="square" rtlCol="0">
            <a:spAutoFit/>
          </a:bodyPr>
          <a:lstStyle/>
          <a:p>
            <a:pPr algn="ctr"/>
            <a:r>
              <a:rPr lang="ja-JP" altLang="en-US" sz="2400" smtClean="0"/>
              <a:t>・・・</a:t>
            </a:r>
            <a:endParaRPr kumimoji="1" lang="ja-JP" altLang="en-US" sz="2400"/>
          </a:p>
        </p:txBody>
      </p:sp>
      <p:cxnSp>
        <p:nvCxnSpPr>
          <p:cNvPr id="48" name="直線コネクタ 47"/>
          <p:cNvCxnSpPr>
            <a:endCxn id="5" idx="3"/>
          </p:cNvCxnSpPr>
          <p:nvPr/>
        </p:nvCxnSpPr>
        <p:spPr>
          <a:xfrm flipH="1" flipV="1">
            <a:off x="2555032" y="3504133"/>
            <a:ext cx="1152128" cy="360722"/>
          </a:xfrm>
          <a:prstGeom prst="line">
            <a:avLst/>
          </a:prstGeom>
          <a:ln w="6350"/>
          <a:effectLst/>
        </p:spPr>
        <p:style>
          <a:lnRef idx="2">
            <a:schemeClr val="accent1"/>
          </a:lnRef>
          <a:fillRef idx="0">
            <a:schemeClr val="accent1"/>
          </a:fillRef>
          <a:effectRef idx="1">
            <a:schemeClr val="accent1"/>
          </a:effectRef>
          <a:fontRef idx="minor">
            <a:schemeClr val="tx1"/>
          </a:fontRef>
        </p:style>
      </p:cxnSp>
      <p:sp>
        <p:nvSpPr>
          <p:cNvPr id="96" name="テキスト ボックス 95"/>
          <p:cNvSpPr txBox="1"/>
          <p:nvPr/>
        </p:nvSpPr>
        <p:spPr>
          <a:xfrm>
            <a:off x="1258888" y="2946616"/>
            <a:ext cx="543739" cy="307777"/>
          </a:xfrm>
          <a:prstGeom prst="rect">
            <a:avLst/>
          </a:prstGeom>
          <a:noFill/>
        </p:spPr>
        <p:txBody>
          <a:bodyPr wrap="none" rtlCol="0">
            <a:spAutoFit/>
          </a:bodyPr>
          <a:lstStyle/>
          <a:p>
            <a:r>
              <a:rPr kumimoji="1" lang="ja-JP" altLang="en-US" sz="1400" smtClean="0">
                <a:solidFill>
                  <a:srgbClr val="FF6666"/>
                </a:solidFill>
                <a:latin typeface="Meiryo" charset="-128"/>
                <a:ea typeface="Meiryo" charset="-128"/>
                <a:cs typeface="Meiryo" charset="-128"/>
              </a:rPr>
              <a:t>結果</a:t>
            </a:r>
            <a:endParaRPr kumimoji="1" lang="ja-JP" altLang="en-US" sz="1400" dirty="0">
              <a:solidFill>
                <a:srgbClr val="FF6666"/>
              </a:solidFill>
              <a:latin typeface="Meiryo" charset="-128"/>
              <a:ea typeface="Meiryo" charset="-128"/>
              <a:cs typeface="Meiryo" charset="-128"/>
            </a:endParaRPr>
          </a:p>
        </p:txBody>
      </p:sp>
      <p:sp>
        <p:nvSpPr>
          <p:cNvPr id="97" name="テキスト ボックス 96"/>
          <p:cNvSpPr txBox="1"/>
          <p:nvPr/>
        </p:nvSpPr>
        <p:spPr>
          <a:xfrm>
            <a:off x="3618335" y="1915069"/>
            <a:ext cx="723275" cy="307777"/>
          </a:xfrm>
          <a:prstGeom prst="rect">
            <a:avLst/>
          </a:prstGeom>
          <a:noFill/>
        </p:spPr>
        <p:txBody>
          <a:bodyPr wrap="none" rtlCol="0">
            <a:spAutoFit/>
          </a:bodyPr>
          <a:lstStyle/>
          <a:p>
            <a:r>
              <a:rPr kumimoji="1" lang="ja-JP" altLang="en-US" sz="1400" dirty="0" smtClean="0">
                <a:solidFill>
                  <a:schemeClr val="accent3">
                    <a:lumMod val="50000"/>
                  </a:schemeClr>
                </a:solidFill>
                <a:latin typeface="Meiryo" charset="-128"/>
                <a:ea typeface="Meiryo" charset="-128"/>
                <a:cs typeface="Meiryo" charset="-128"/>
              </a:rPr>
              <a:t>特徴量</a:t>
            </a:r>
            <a:endParaRPr kumimoji="1" lang="ja-JP" altLang="en-US" sz="1400" dirty="0">
              <a:solidFill>
                <a:schemeClr val="accent3">
                  <a:lumMod val="50000"/>
                </a:schemeClr>
              </a:solidFill>
              <a:latin typeface="Meiryo" charset="-128"/>
              <a:ea typeface="Meiryo" charset="-128"/>
              <a:cs typeface="Meiryo" charset="-128"/>
            </a:endParaRPr>
          </a:p>
        </p:txBody>
      </p:sp>
      <p:grpSp>
        <p:nvGrpSpPr>
          <p:cNvPr id="112" name="図形グループ 111"/>
          <p:cNvGrpSpPr/>
          <p:nvPr/>
        </p:nvGrpSpPr>
        <p:grpSpPr>
          <a:xfrm>
            <a:off x="5579368" y="2253623"/>
            <a:ext cx="2856447" cy="2527678"/>
            <a:chOff x="5436096" y="1117346"/>
            <a:chExt cx="2856447" cy="2527678"/>
          </a:xfrm>
        </p:grpSpPr>
        <p:sp>
          <p:nvSpPr>
            <p:cNvPr id="103" name="右中かっこ 102"/>
            <p:cNvSpPr/>
            <p:nvPr/>
          </p:nvSpPr>
          <p:spPr>
            <a:xfrm>
              <a:off x="5436096" y="1117346"/>
              <a:ext cx="282952" cy="252767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4" name="テキスト ボックス 103"/>
            <p:cNvSpPr txBox="1"/>
            <p:nvPr/>
          </p:nvSpPr>
          <p:spPr>
            <a:xfrm>
              <a:off x="5773905" y="1500617"/>
              <a:ext cx="2518638" cy="307777"/>
            </a:xfrm>
            <a:prstGeom prst="rect">
              <a:avLst/>
            </a:prstGeom>
            <a:noFill/>
          </p:spPr>
          <p:txBody>
            <a:bodyPr wrap="none" rtlCol="0">
              <a:spAutoFit/>
            </a:bodyPr>
            <a:lstStyle/>
            <a:p>
              <a:r>
                <a:rPr kumimoji="1" lang="ja-JP" altLang="en-US" sz="1400" dirty="0" smtClean="0">
                  <a:solidFill>
                    <a:srgbClr val="009051"/>
                  </a:solidFill>
                  <a:latin typeface="Meiryo" charset="-128"/>
                  <a:ea typeface="Meiryo" charset="-128"/>
                  <a:cs typeface="Meiryo" charset="-128"/>
                </a:rPr>
                <a:t>特徴量の設定と</a:t>
              </a:r>
              <a:r>
                <a:rPr kumimoji="1" lang="ja-JP" altLang="en-US" sz="1400" smtClean="0">
                  <a:solidFill>
                    <a:srgbClr val="009051"/>
                  </a:solidFill>
                  <a:latin typeface="Meiryo" charset="-128"/>
                  <a:ea typeface="Meiryo" charset="-128"/>
                  <a:cs typeface="Meiryo" charset="-128"/>
                </a:rPr>
                <a:t>組合せを設計</a:t>
              </a:r>
              <a:endParaRPr kumimoji="1" lang="ja-JP" altLang="en-US" sz="1400" dirty="0">
                <a:solidFill>
                  <a:srgbClr val="009051"/>
                </a:solidFill>
                <a:latin typeface="Meiryo" charset="-128"/>
                <a:ea typeface="Meiryo" charset="-128"/>
                <a:cs typeface="Meiryo" charset="-128"/>
              </a:endParaRPr>
            </a:p>
          </p:txBody>
        </p:sp>
        <p:sp>
          <p:nvSpPr>
            <p:cNvPr id="105" name="正方形/長方形 104"/>
            <p:cNvSpPr/>
            <p:nvPr/>
          </p:nvSpPr>
          <p:spPr>
            <a:xfrm>
              <a:off x="5867080" y="1803738"/>
              <a:ext cx="1166144" cy="53703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人間の</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職人技</a:t>
              </a:r>
              <a:endParaRPr kumimoji="1" lang="ja-JP" altLang="en-US" sz="1400" dirty="0">
                <a:solidFill>
                  <a:srgbClr val="FFFFFF"/>
                </a:solidFill>
                <a:latin typeface="Meiryo" charset="-128"/>
                <a:ea typeface="Meiryo" charset="-128"/>
                <a:cs typeface="Meiryo" charset="-128"/>
              </a:endParaRPr>
            </a:p>
          </p:txBody>
        </p:sp>
        <p:sp>
          <p:nvSpPr>
            <p:cNvPr id="106" name="正方形/長方形 105"/>
            <p:cNvSpPr/>
            <p:nvPr/>
          </p:nvSpPr>
          <p:spPr>
            <a:xfrm>
              <a:off x="5867080" y="2459915"/>
              <a:ext cx="1166144" cy="53703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機械による</a:t>
              </a:r>
              <a:endParaRPr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自動化</a:t>
              </a:r>
              <a:endParaRPr kumimoji="1" lang="ja-JP" altLang="en-US" sz="1400" dirty="0">
                <a:solidFill>
                  <a:srgbClr val="FFFFFF"/>
                </a:solidFill>
                <a:latin typeface="Meiryo" charset="-128"/>
                <a:ea typeface="Meiryo" charset="-128"/>
                <a:cs typeface="Meiryo" charset="-128"/>
              </a:endParaRPr>
            </a:p>
          </p:txBody>
        </p:sp>
        <p:sp>
          <p:nvSpPr>
            <p:cNvPr id="107" name="正方形/長方形 106"/>
            <p:cNvSpPr/>
            <p:nvPr/>
          </p:nvSpPr>
          <p:spPr>
            <a:xfrm>
              <a:off x="7254228" y="1803738"/>
              <a:ext cx="985245" cy="537037"/>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従来型の</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機械学習</a:t>
              </a:r>
              <a:endParaRPr kumimoji="1" lang="ja-JP" altLang="en-US" sz="1400" dirty="0">
                <a:solidFill>
                  <a:srgbClr val="FFFFFF"/>
                </a:solidFill>
                <a:latin typeface="Meiryo" charset="-128"/>
                <a:ea typeface="Meiryo" charset="-128"/>
                <a:cs typeface="Meiryo" charset="-128"/>
              </a:endParaRPr>
            </a:p>
          </p:txBody>
        </p:sp>
        <p:sp>
          <p:nvSpPr>
            <p:cNvPr id="108" name="正方形/長方形 107"/>
            <p:cNvSpPr/>
            <p:nvPr/>
          </p:nvSpPr>
          <p:spPr>
            <a:xfrm>
              <a:off x="7254228" y="2459915"/>
              <a:ext cx="985245" cy="53703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深層学習</a:t>
              </a:r>
              <a:endParaRPr kumimoji="1" lang="en-US" altLang="ja-JP" sz="1400"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09" name="右矢印 108"/>
            <p:cNvSpPr/>
            <p:nvPr/>
          </p:nvSpPr>
          <p:spPr>
            <a:xfrm>
              <a:off x="7001236" y="1847443"/>
              <a:ext cx="360040" cy="45587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矢印 109"/>
            <p:cNvSpPr/>
            <p:nvPr/>
          </p:nvSpPr>
          <p:spPr>
            <a:xfrm>
              <a:off x="6984268" y="2505297"/>
              <a:ext cx="360040" cy="45587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732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dissolve">
                                      <p:cBhvr>
                                        <p:cTn id="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ニューラル・ネットワークの原理</a:t>
            </a:r>
            <a:r>
              <a:rPr kumimoji="1" lang="ja-JP" altLang="en-US" dirty="0" smtClean="0"/>
              <a:t>（２）</a:t>
            </a:r>
            <a:endParaRPr kumimoji="1" lang="ja-JP" altLang="en-US" dirty="0"/>
          </a:p>
        </p:txBody>
      </p:sp>
      <p:sp>
        <p:nvSpPr>
          <p:cNvPr id="100" name="四角形吹き出し 99"/>
          <p:cNvSpPr/>
          <p:nvPr/>
        </p:nvSpPr>
        <p:spPr>
          <a:xfrm>
            <a:off x="686182" y="2282320"/>
            <a:ext cx="2458310" cy="622834"/>
          </a:xfrm>
          <a:prstGeom prst="wedgeRectCallout">
            <a:avLst>
              <a:gd name="adj1" fmla="val 36481"/>
              <a:gd name="adj2" fmla="val 9855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多数のデータを入力することで特徴量と故障との関係の強さが明らかになる</a:t>
            </a:r>
            <a:endParaRPr lang="ja-JP" altLang="en-US" sz="1200" dirty="0">
              <a:solidFill>
                <a:schemeClr val="bg1"/>
              </a:solidFill>
              <a:latin typeface="Meiryo" charset="-128"/>
              <a:ea typeface="Meiryo" charset="-128"/>
              <a:cs typeface="Meiryo" charset="-128"/>
            </a:endParaRPr>
          </a:p>
        </p:txBody>
      </p:sp>
      <p:sp>
        <p:nvSpPr>
          <p:cNvPr id="35" name="角丸四角形 34"/>
          <p:cNvSpPr/>
          <p:nvPr/>
        </p:nvSpPr>
        <p:spPr>
          <a:xfrm>
            <a:off x="1263534" y="3365920"/>
            <a:ext cx="1296144" cy="432048"/>
          </a:xfrm>
          <a:prstGeom prst="roundRect">
            <a:avLst>
              <a:gd name="adj"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Hiragino Kaku Gothic Pro W6" charset="-128"/>
                <a:ea typeface="Hiragino Kaku Gothic Pro W6" charset="-128"/>
                <a:cs typeface="Hiragino Kaku Gothic Pro W6" charset="-128"/>
              </a:rPr>
              <a:t>故障</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36" name="角丸四角形 35"/>
          <p:cNvSpPr/>
          <p:nvPr/>
        </p:nvSpPr>
        <p:spPr>
          <a:xfrm>
            <a:off x="3625782" y="2290533"/>
            <a:ext cx="1728192" cy="313422"/>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稼働期間</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37" name="角丸四角形 36"/>
          <p:cNvSpPr/>
          <p:nvPr/>
        </p:nvSpPr>
        <p:spPr>
          <a:xfrm>
            <a:off x="3625782" y="2656213"/>
            <a:ext cx="1728192" cy="313422"/>
          </a:xfrm>
          <a:prstGeom prst="roundRect">
            <a:avLst>
              <a:gd name="adj"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稼働出力</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38" name="角丸四角形 37"/>
          <p:cNvSpPr/>
          <p:nvPr/>
        </p:nvSpPr>
        <p:spPr>
          <a:xfrm>
            <a:off x="3625782" y="3017743"/>
            <a:ext cx="1728192" cy="313422"/>
          </a:xfrm>
          <a:prstGeom prst="roundRect">
            <a:avLst>
              <a:gd name="adj" fmla="val 50000"/>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Hiragino Kaku Gothic Pro W6" charset="-128"/>
                <a:ea typeface="Hiragino Kaku Gothic Pro W6" charset="-128"/>
                <a:cs typeface="Hiragino Kaku Gothic Pro W6" charset="-128"/>
              </a:rPr>
              <a:t>稼働感覚</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39" name="角丸四角形 38"/>
          <p:cNvSpPr/>
          <p:nvPr/>
        </p:nvSpPr>
        <p:spPr>
          <a:xfrm>
            <a:off x="3625782" y="3379273"/>
            <a:ext cx="1728192" cy="313422"/>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設置場所・気温</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40" name="角丸四角形 39"/>
          <p:cNvSpPr/>
          <p:nvPr/>
        </p:nvSpPr>
        <p:spPr>
          <a:xfrm>
            <a:off x="3625782" y="3745633"/>
            <a:ext cx="1728192" cy="313422"/>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設置</a:t>
            </a:r>
            <a:r>
              <a:rPr kumimoji="1" lang="ja-JP" altLang="en-US" sz="1400" smtClean="0">
                <a:solidFill>
                  <a:srgbClr val="FFFFFF"/>
                </a:solidFill>
                <a:latin typeface="Hiragino Kaku Gothic Pro W6" charset="-128"/>
                <a:ea typeface="Hiragino Kaku Gothic Pro W6" charset="-128"/>
                <a:cs typeface="Hiragino Kaku Gothic Pro W6" charset="-128"/>
              </a:rPr>
              <a:t>場所・湿度</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41" name="角丸四角形 40"/>
          <p:cNvSpPr/>
          <p:nvPr/>
        </p:nvSpPr>
        <p:spPr>
          <a:xfrm>
            <a:off x="3625782" y="4545690"/>
            <a:ext cx="1728192" cy="313422"/>
          </a:xfrm>
          <a:prstGeom prst="roundRect">
            <a:avLst>
              <a:gd name="adj" fmla="val 50000"/>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Hiragino Kaku Gothic Pro W6" charset="-128"/>
                <a:ea typeface="Hiragino Kaku Gothic Pro W6" charset="-128"/>
                <a:cs typeface="Hiragino Kaku Gothic Pro W6" charset="-128"/>
              </a:rPr>
              <a:t>○○○</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cxnSp>
        <p:nvCxnSpPr>
          <p:cNvPr id="42" name="直線コネクタ 41"/>
          <p:cNvCxnSpPr>
            <a:stCxn id="36" idx="1"/>
            <a:endCxn id="35" idx="3"/>
          </p:cNvCxnSpPr>
          <p:nvPr/>
        </p:nvCxnSpPr>
        <p:spPr>
          <a:xfrm flipH="1">
            <a:off x="2559678" y="2447244"/>
            <a:ext cx="1066104" cy="1134700"/>
          </a:xfrm>
          <a:prstGeom prst="line">
            <a:avLst/>
          </a:prstGeom>
          <a:ln w="63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7" idx="1"/>
            <a:endCxn id="35" idx="3"/>
          </p:cNvCxnSpPr>
          <p:nvPr/>
        </p:nvCxnSpPr>
        <p:spPr>
          <a:xfrm flipH="1">
            <a:off x="2559678" y="2812924"/>
            <a:ext cx="1066104" cy="769020"/>
          </a:xfrm>
          <a:prstGeom prst="line">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8" idx="1"/>
            <a:endCxn id="35" idx="3"/>
          </p:cNvCxnSpPr>
          <p:nvPr/>
        </p:nvCxnSpPr>
        <p:spPr>
          <a:xfrm flipH="1">
            <a:off x="2559678" y="3174454"/>
            <a:ext cx="1066104" cy="40749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9" idx="1"/>
            <a:endCxn id="35" idx="3"/>
          </p:cNvCxnSpPr>
          <p:nvPr/>
        </p:nvCxnSpPr>
        <p:spPr>
          <a:xfrm flipH="1">
            <a:off x="2559678" y="3535984"/>
            <a:ext cx="1066104" cy="45960"/>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a:stCxn id="41" idx="1"/>
            <a:endCxn id="35" idx="3"/>
          </p:cNvCxnSpPr>
          <p:nvPr/>
        </p:nvCxnSpPr>
        <p:spPr>
          <a:xfrm flipH="1" flipV="1">
            <a:off x="2559678" y="3581944"/>
            <a:ext cx="1066104" cy="1120457"/>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3625782" y="4084025"/>
            <a:ext cx="1728192" cy="461665"/>
          </a:xfrm>
          <a:prstGeom prst="rect">
            <a:avLst/>
          </a:prstGeom>
          <a:noFill/>
        </p:spPr>
        <p:txBody>
          <a:bodyPr wrap="square" rtlCol="0">
            <a:spAutoFit/>
          </a:bodyPr>
          <a:lstStyle/>
          <a:p>
            <a:pPr algn="ctr"/>
            <a:r>
              <a:rPr lang="ja-JP" altLang="en-US" sz="2400" smtClean="0"/>
              <a:t>・・・</a:t>
            </a:r>
            <a:endParaRPr kumimoji="1" lang="ja-JP" altLang="en-US" sz="2400"/>
          </a:p>
        </p:txBody>
      </p:sp>
      <p:cxnSp>
        <p:nvCxnSpPr>
          <p:cNvPr id="51" name="直線コネクタ 50"/>
          <p:cNvCxnSpPr>
            <a:stCxn id="40" idx="1"/>
            <a:endCxn id="35" idx="3"/>
          </p:cNvCxnSpPr>
          <p:nvPr/>
        </p:nvCxnSpPr>
        <p:spPr>
          <a:xfrm flipH="1" flipV="1">
            <a:off x="2559678" y="3581944"/>
            <a:ext cx="1066104" cy="320400"/>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54" name="正方形/長方形 53"/>
          <p:cNvSpPr/>
          <p:nvPr/>
        </p:nvSpPr>
        <p:spPr>
          <a:xfrm>
            <a:off x="6016062" y="229053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6421142" y="229053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6822166" y="229053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7223190" y="229605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7628270" y="229605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8029294" y="229605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矢印 59"/>
          <p:cNvSpPr/>
          <p:nvPr/>
        </p:nvSpPr>
        <p:spPr>
          <a:xfrm>
            <a:off x="5467006" y="2294683"/>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016062" y="265621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421142" y="265621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6822166" y="265621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7223190" y="266173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628270" y="266173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8029294" y="266173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左矢印 66"/>
          <p:cNvSpPr/>
          <p:nvPr/>
        </p:nvSpPr>
        <p:spPr>
          <a:xfrm>
            <a:off x="5467006" y="2660363"/>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6014998" y="301359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420078" y="301359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6821102" y="301359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7222126" y="301911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7627206" y="301911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8028230" y="301911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矢印 73"/>
          <p:cNvSpPr/>
          <p:nvPr/>
        </p:nvSpPr>
        <p:spPr>
          <a:xfrm>
            <a:off x="5465942" y="3017743"/>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014998" y="337927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420078" y="337927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6821102" y="337927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p:cNvSpPr/>
          <p:nvPr/>
        </p:nvSpPr>
        <p:spPr>
          <a:xfrm>
            <a:off x="7222126" y="338479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p:cNvSpPr/>
          <p:nvPr/>
        </p:nvSpPr>
        <p:spPr>
          <a:xfrm>
            <a:off x="7627206" y="338479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p:cNvSpPr/>
          <p:nvPr/>
        </p:nvSpPr>
        <p:spPr>
          <a:xfrm>
            <a:off x="8028230" y="338479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矢印 80"/>
          <p:cNvSpPr/>
          <p:nvPr/>
        </p:nvSpPr>
        <p:spPr>
          <a:xfrm>
            <a:off x="5465942" y="3383423"/>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6014998" y="374495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p:cNvSpPr/>
          <p:nvPr/>
        </p:nvSpPr>
        <p:spPr>
          <a:xfrm>
            <a:off x="6420078" y="374495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6821102" y="3744953"/>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7222126" y="375047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7627206" y="375047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8028230" y="3750474"/>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左矢印 87"/>
          <p:cNvSpPr/>
          <p:nvPr/>
        </p:nvSpPr>
        <p:spPr>
          <a:xfrm>
            <a:off x="5465942" y="3749103"/>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6014998" y="4545690"/>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6420078" y="4545690"/>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6821102" y="4545690"/>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7222126" y="4551211"/>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7627206" y="4551211"/>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028230" y="4551211"/>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左矢印 94"/>
          <p:cNvSpPr/>
          <p:nvPr/>
        </p:nvSpPr>
        <p:spPr>
          <a:xfrm>
            <a:off x="5465942" y="4549840"/>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p:cNvSpPr txBox="1"/>
          <p:nvPr/>
        </p:nvSpPr>
        <p:spPr>
          <a:xfrm>
            <a:off x="6490562" y="2872677"/>
            <a:ext cx="1415772" cy="584775"/>
          </a:xfrm>
          <a:prstGeom prst="rect">
            <a:avLst/>
          </a:prstGeom>
          <a:noFill/>
        </p:spPr>
        <p:txBody>
          <a:bodyPr wrap="none" rtlCol="0">
            <a:spAutoFit/>
          </a:bodyPr>
          <a:lstStyle/>
          <a:p>
            <a:pPr algn="ctr"/>
            <a:r>
              <a:rPr kumimoji="1" lang="ja-JP" altLang="en-US" sz="3200" smtClean="0">
                <a:solidFill>
                  <a:schemeClr val="bg1"/>
                </a:solidFill>
                <a:effectLst>
                  <a:outerShdw blurRad="50800" dist="76200" dir="2700000" algn="tl" rotWithShape="0">
                    <a:prstClr val="black">
                      <a:alpha val="40000"/>
                    </a:prstClr>
                  </a:outerShdw>
                </a:effectLst>
                <a:latin typeface="Hiragino Kaku Gothic Pro W6" charset="-128"/>
                <a:ea typeface="Hiragino Kaku Gothic Pro W6" charset="-128"/>
                <a:cs typeface="Hiragino Kaku Gothic Pro W6" charset="-128"/>
              </a:rPr>
              <a:t>データ</a:t>
            </a:r>
            <a:endParaRPr kumimoji="1" lang="ja-JP" altLang="en-US" sz="3200">
              <a:solidFill>
                <a:schemeClr val="bg1"/>
              </a:solidFill>
              <a:effectLst>
                <a:outerShdw blurRad="50800" dist="76200" dir="2700000" algn="tl" rotWithShape="0">
                  <a:prstClr val="black">
                    <a:alpha val="40000"/>
                  </a:prstClr>
                </a:outerShdw>
              </a:effectLst>
              <a:latin typeface="Hiragino Kaku Gothic Pro W6" charset="-128"/>
              <a:ea typeface="Hiragino Kaku Gothic Pro W6" charset="-128"/>
              <a:cs typeface="Hiragino Kaku Gothic Pro W6" charset="-128"/>
            </a:endParaRPr>
          </a:p>
        </p:txBody>
      </p:sp>
      <p:sp>
        <p:nvSpPr>
          <p:cNvPr id="113" name="四角形吹き出し 112"/>
          <p:cNvSpPr/>
          <p:nvPr/>
        </p:nvSpPr>
        <p:spPr>
          <a:xfrm>
            <a:off x="686182" y="4201586"/>
            <a:ext cx="2458310" cy="622834"/>
          </a:xfrm>
          <a:prstGeom prst="wedgeRectCallout">
            <a:avLst>
              <a:gd name="adj1" fmla="val 64248"/>
              <a:gd name="adj2" fmla="val -122702"/>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u="sng" dirty="0" smtClean="0">
                <a:solidFill>
                  <a:schemeClr val="bg1"/>
                </a:solidFill>
                <a:latin typeface="Meiryo" charset="-128"/>
                <a:ea typeface="Meiryo" charset="-128"/>
                <a:cs typeface="Meiryo" charset="-128"/>
              </a:rPr>
              <a:t>スパース（少数）コーディング</a:t>
            </a:r>
            <a:endParaRPr lang="en-US" altLang="ja-JP" sz="1200" b="1" u="sng"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無駄な記憶や処理を省き、記憶や処理の効率を飛躍的に高める</a:t>
            </a:r>
            <a:endParaRPr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95194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dissolve">
                                      <p:cBhvr>
                                        <p:cTn id="7" dur="500"/>
                                        <p:tgtEl>
                                          <p:spTgt spid="1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ssolve">
                                      <p:cBhvr>
                                        <p:cTn id="16" dur="500"/>
                                        <p:tgtEl>
                                          <p:spTgt spid="3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dissolve">
                                      <p:cBhvr>
                                        <p:cTn id="25" dur="500"/>
                                        <p:tgtEl>
                                          <p:spTgt spid="4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dissolve">
                                      <p:cBhvr>
                                        <p:cTn id="28" dur="500"/>
                                        <p:tgtEl>
                                          <p:spTgt spid="41"/>
                                        </p:tgtEl>
                                      </p:cBhvr>
                                    </p:animEffect>
                                  </p:childTnLst>
                                </p:cTn>
                              </p:par>
                              <p:par>
                                <p:cTn id="29" presetID="9"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par>
                                <p:cTn id="32" presetID="9"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dissolve">
                                      <p:cBhvr>
                                        <p:cTn id="34" dur="500"/>
                                        <p:tgtEl>
                                          <p:spTgt spid="43"/>
                                        </p:tgtEl>
                                      </p:cBhvr>
                                    </p:animEffect>
                                  </p:childTnLst>
                                </p:cTn>
                              </p:par>
                              <p:par>
                                <p:cTn id="35" presetID="9"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ssolve">
                                      <p:cBhvr>
                                        <p:cTn id="37" dur="500"/>
                                        <p:tgtEl>
                                          <p:spTgt spid="44"/>
                                        </p:tgtEl>
                                      </p:cBhvr>
                                    </p:animEffect>
                                  </p:childTnLst>
                                </p:cTn>
                              </p:par>
                              <p:par>
                                <p:cTn id="38" presetID="9"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dissolve">
                                      <p:cBhvr>
                                        <p:cTn id="40" dur="500"/>
                                        <p:tgtEl>
                                          <p:spTgt spid="45"/>
                                        </p:tgtEl>
                                      </p:cBhvr>
                                    </p:animEffect>
                                  </p:childTnLst>
                                </p:cTn>
                              </p:par>
                              <p:par>
                                <p:cTn id="41" presetID="9"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dissolve">
                                      <p:cBhvr>
                                        <p:cTn id="43" dur="500"/>
                                        <p:tgtEl>
                                          <p:spTgt spid="4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par>
                                <p:cTn id="47" presetID="9"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dissolve">
                                      <p:cBhvr>
                                        <p:cTn id="49" dur="500"/>
                                        <p:tgtEl>
                                          <p:spTgt spid="5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dissolve">
                                      <p:cBhvr>
                                        <p:cTn id="52" dur="500"/>
                                        <p:tgtEl>
                                          <p:spTgt spid="5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dissolve">
                                      <p:cBhvr>
                                        <p:cTn id="55" dur="500"/>
                                        <p:tgtEl>
                                          <p:spTgt spid="5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dissolve">
                                      <p:cBhvr>
                                        <p:cTn id="58" dur="500"/>
                                        <p:tgtEl>
                                          <p:spTgt spid="5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dissolve">
                                      <p:cBhvr>
                                        <p:cTn id="61" dur="500"/>
                                        <p:tgtEl>
                                          <p:spTgt spid="5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dissolve">
                                      <p:cBhvr>
                                        <p:cTn id="64" dur="500"/>
                                        <p:tgtEl>
                                          <p:spTgt spid="58"/>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dissolve">
                                      <p:cBhvr>
                                        <p:cTn id="67" dur="500"/>
                                        <p:tgtEl>
                                          <p:spTgt spid="59"/>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ssolve">
                                      <p:cBhvr>
                                        <p:cTn id="70" dur="500"/>
                                        <p:tgtEl>
                                          <p:spTgt spid="60"/>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dissolve">
                                      <p:cBhvr>
                                        <p:cTn id="73" dur="500"/>
                                        <p:tgtEl>
                                          <p:spTgt spid="6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dissolve">
                                      <p:cBhvr>
                                        <p:cTn id="76" dur="500"/>
                                        <p:tgtEl>
                                          <p:spTgt spid="6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dissolve">
                                      <p:cBhvr>
                                        <p:cTn id="79" dur="500"/>
                                        <p:tgtEl>
                                          <p:spTgt spid="6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dissolve">
                                      <p:cBhvr>
                                        <p:cTn id="82" dur="500"/>
                                        <p:tgtEl>
                                          <p:spTgt spid="64"/>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dissolve">
                                      <p:cBhvr>
                                        <p:cTn id="85" dur="500"/>
                                        <p:tgtEl>
                                          <p:spTgt spid="65"/>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dissolve">
                                      <p:cBhvr>
                                        <p:cTn id="88" dur="500"/>
                                        <p:tgtEl>
                                          <p:spTgt spid="66"/>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dissolve">
                                      <p:cBhvr>
                                        <p:cTn id="91" dur="500"/>
                                        <p:tgtEl>
                                          <p:spTgt spid="67"/>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dissolve">
                                      <p:cBhvr>
                                        <p:cTn id="94" dur="500"/>
                                        <p:tgtEl>
                                          <p:spTgt spid="68"/>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dissolve">
                                      <p:cBhvr>
                                        <p:cTn id="97" dur="500"/>
                                        <p:tgtEl>
                                          <p:spTgt spid="69"/>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dissolve">
                                      <p:cBhvr>
                                        <p:cTn id="103" dur="500"/>
                                        <p:tgtEl>
                                          <p:spTgt spid="71"/>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dissolve">
                                      <p:cBhvr>
                                        <p:cTn id="106" dur="500"/>
                                        <p:tgtEl>
                                          <p:spTgt spid="72"/>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dissolve">
                                      <p:cBhvr>
                                        <p:cTn id="109" dur="500"/>
                                        <p:tgtEl>
                                          <p:spTgt spid="73"/>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dissolve">
                                      <p:cBhvr>
                                        <p:cTn id="112" dur="500"/>
                                        <p:tgtEl>
                                          <p:spTgt spid="74"/>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dissolve">
                                      <p:cBhvr>
                                        <p:cTn id="115" dur="500"/>
                                        <p:tgtEl>
                                          <p:spTgt spid="75"/>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dissolve">
                                      <p:cBhvr>
                                        <p:cTn id="118" dur="500"/>
                                        <p:tgtEl>
                                          <p:spTgt spid="76"/>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dissolve">
                                      <p:cBhvr>
                                        <p:cTn id="121" dur="500"/>
                                        <p:tgtEl>
                                          <p:spTgt spid="77"/>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78"/>
                                        </p:tgtEl>
                                        <p:attrNameLst>
                                          <p:attrName>style.visibility</p:attrName>
                                        </p:attrNameLst>
                                      </p:cBhvr>
                                      <p:to>
                                        <p:strVal val="visible"/>
                                      </p:to>
                                    </p:set>
                                    <p:animEffect transition="in" filter="dissolve">
                                      <p:cBhvr>
                                        <p:cTn id="124" dur="500"/>
                                        <p:tgtEl>
                                          <p:spTgt spid="78"/>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dissolve">
                                      <p:cBhvr>
                                        <p:cTn id="127" dur="500"/>
                                        <p:tgtEl>
                                          <p:spTgt spid="79"/>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dissolve">
                                      <p:cBhvr>
                                        <p:cTn id="130" dur="500"/>
                                        <p:tgtEl>
                                          <p:spTgt spid="80"/>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dissolve">
                                      <p:cBhvr>
                                        <p:cTn id="133" dur="500"/>
                                        <p:tgtEl>
                                          <p:spTgt spid="81"/>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dissolve">
                                      <p:cBhvr>
                                        <p:cTn id="136" dur="500"/>
                                        <p:tgtEl>
                                          <p:spTgt spid="82"/>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dissolve">
                                      <p:cBhvr>
                                        <p:cTn id="139" dur="500"/>
                                        <p:tgtEl>
                                          <p:spTgt spid="83"/>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84"/>
                                        </p:tgtEl>
                                        <p:attrNameLst>
                                          <p:attrName>style.visibility</p:attrName>
                                        </p:attrNameLst>
                                      </p:cBhvr>
                                      <p:to>
                                        <p:strVal val="visible"/>
                                      </p:to>
                                    </p:set>
                                    <p:animEffect transition="in" filter="dissolve">
                                      <p:cBhvr>
                                        <p:cTn id="142" dur="500"/>
                                        <p:tgtEl>
                                          <p:spTgt spid="84"/>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dissolve">
                                      <p:cBhvr>
                                        <p:cTn id="145" dur="500"/>
                                        <p:tgtEl>
                                          <p:spTgt spid="85"/>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86"/>
                                        </p:tgtEl>
                                        <p:attrNameLst>
                                          <p:attrName>style.visibility</p:attrName>
                                        </p:attrNameLst>
                                      </p:cBhvr>
                                      <p:to>
                                        <p:strVal val="visible"/>
                                      </p:to>
                                    </p:set>
                                    <p:animEffect transition="in" filter="dissolve">
                                      <p:cBhvr>
                                        <p:cTn id="148" dur="500"/>
                                        <p:tgtEl>
                                          <p:spTgt spid="86"/>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dissolve">
                                      <p:cBhvr>
                                        <p:cTn id="151" dur="500"/>
                                        <p:tgtEl>
                                          <p:spTgt spid="87"/>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animEffect transition="in" filter="dissolve">
                                      <p:cBhvr>
                                        <p:cTn id="154" dur="500"/>
                                        <p:tgtEl>
                                          <p:spTgt spid="88"/>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89"/>
                                        </p:tgtEl>
                                        <p:attrNameLst>
                                          <p:attrName>style.visibility</p:attrName>
                                        </p:attrNameLst>
                                      </p:cBhvr>
                                      <p:to>
                                        <p:strVal val="visible"/>
                                      </p:to>
                                    </p:set>
                                    <p:animEffect transition="in" filter="dissolve">
                                      <p:cBhvr>
                                        <p:cTn id="157" dur="500"/>
                                        <p:tgtEl>
                                          <p:spTgt spid="89"/>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90"/>
                                        </p:tgtEl>
                                        <p:attrNameLst>
                                          <p:attrName>style.visibility</p:attrName>
                                        </p:attrNameLst>
                                      </p:cBhvr>
                                      <p:to>
                                        <p:strVal val="visible"/>
                                      </p:to>
                                    </p:set>
                                    <p:animEffect transition="in" filter="dissolve">
                                      <p:cBhvr>
                                        <p:cTn id="160" dur="500"/>
                                        <p:tgtEl>
                                          <p:spTgt spid="90"/>
                                        </p:tgtEl>
                                      </p:cBhvr>
                                    </p:animEffect>
                                  </p:childTnLst>
                                </p:cTn>
                              </p:par>
                              <p:par>
                                <p:cTn id="161" presetID="9" presetClass="entr" presetSubtype="0" fill="hold" grpId="0" nodeType="withEffect">
                                  <p:stCondLst>
                                    <p:cond delay="0"/>
                                  </p:stCondLst>
                                  <p:childTnLst>
                                    <p:set>
                                      <p:cBhvr>
                                        <p:cTn id="162" dur="1" fill="hold">
                                          <p:stCondLst>
                                            <p:cond delay="0"/>
                                          </p:stCondLst>
                                        </p:cTn>
                                        <p:tgtEl>
                                          <p:spTgt spid="91"/>
                                        </p:tgtEl>
                                        <p:attrNameLst>
                                          <p:attrName>style.visibility</p:attrName>
                                        </p:attrNameLst>
                                      </p:cBhvr>
                                      <p:to>
                                        <p:strVal val="visible"/>
                                      </p:to>
                                    </p:set>
                                    <p:animEffect transition="in" filter="dissolve">
                                      <p:cBhvr>
                                        <p:cTn id="163" dur="500"/>
                                        <p:tgtEl>
                                          <p:spTgt spid="91"/>
                                        </p:tgtEl>
                                      </p:cBhvr>
                                    </p:animEffect>
                                  </p:childTnLst>
                                </p:cTn>
                              </p:par>
                              <p:par>
                                <p:cTn id="164" presetID="9" presetClass="entr" presetSubtype="0" fill="hold" grpId="0" nodeType="withEffect">
                                  <p:stCondLst>
                                    <p:cond delay="0"/>
                                  </p:stCondLst>
                                  <p:childTnLst>
                                    <p:set>
                                      <p:cBhvr>
                                        <p:cTn id="165" dur="1" fill="hold">
                                          <p:stCondLst>
                                            <p:cond delay="0"/>
                                          </p:stCondLst>
                                        </p:cTn>
                                        <p:tgtEl>
                                          <p:spTgt spid="92"/>
                                        </p:tgtEl>
                                        <p:attrNameLst>
                                          <p:attrName>style.visibility</p:attrName>
                                        </p:attrNameLst>
                                      </p:cBhvr>
                                      <p:to>
                                        <p:strVal val="visible"/>
                                      </p:to>
                                    </p:set>
                                    <p:animEffect transition="in" filter="dissolve">
                                      <p:cBhvr>
                                        <p:cTn id="166" dur="500"/>
                                        <p:tgtEl>
                                          <p:spTgt spid="92"/>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93"/>
                                        </p:tgtEl>
                                        <p:attrNameLst>
                                          <p:attrName>style.visibility</p:attrName>
                                        </p:attrNameLst>
                                      </p:cBhvr>
                                      <p:to>
                                        <p:strVal val="visible"/>
                                      </p:to>
                                    </p:set>
                                    <p:animEffect transition="in" filter="dissolve">
                                      <p:cBhvr>
                                        <p:cTn id="169" dur="500"/>
                                        <p:tgtEl>
                                          <p:spTgt spid="93"/>
                                        </p:tgtEl>
                                      </p:cBhvr>
                                    </p:animEffect>
                                  </p:childTnLst>
                                </p:cTn>
                              </p:par>
                              <p:par>
                                <p:cTn id="170" presetID="9" presetClass="entr" presetSubtype="0" fill="hold" grpId="0" nodeType="withEffect">
                                  <p:stCondLst>
                                    <p:cond delay="0"/>
                                  </p:stCondLst>
                                  <p:childTnLst>
                                    <p:set>
                                      <p:cBhvr>
                                        <p:cTn id="171" dur="1" fill="hold">
                                          <p:stCondLst>
                                            <p:cond delay="0"/>
                                          </p:stCondLst>
                                        </p:cTn>
                                        <p:tgtEl>
                                          <p:spTgt spid="94"/>
                                        </p:tgtEl>
                                        <p:attrNameLst>
                                          <p:attrName>style.visibility</p:attrName>
                                        </p:attrNameLst>
                                      </p:cBhvr>
                                      <p:to>
                                        <p:strVal val="visible"/>
                                      </p:to>
                                    </p:set>
                                    <p:animEffect transition="in" filter="dissolve">
                                      <p:cBhvr>
                                        <p:cTn id="172" dur="500"/>
                                        <p:tgtEl>
                                          <p:spTgt spid="94"/>
                                        </p:tgtEl>
                                      </p:cBhvr>
                                    </p:animEffect>
                                  </p:childTnLst>
                                </p:cTn>
                              </p:par>
                              <p:par>
                                <p:cTn id="173" presetID="9" presetClass="entr" presetSubtype="0" fill="hold" grpId="0" nodeType="withEffect">
                                  <p:stCondLst>
                                    <p:cond delay="0"/>
                                  </p:stCondLst>
                                  <p:childTnLst>
                                    <p:set>
                                      <p:cBhvr>
                                        <p:cTn id="174" dur="1" fill="hold">
                                          <p:stCondLst>
                                            <p:cond delay="0"/>
                                          </p:stCondLst>
                                        </p:cTn>
                                        <p:tgtEl>
                                          <p:spTgt spid="95"/>
                                        </p:tgtEl>
                                        <p:attrNameLst>
                                          <p:attrName>style.visibility</p:attrName>
                                        </p:attrNameLst>
                                      </p:cBhvr>
                                      <p:to>
                                        <p:strVal val="visible"/>
                                      </p:to>
                                    </p:set>
                                    <p:animEffect transition="in" filter="dissolve">
                                      <p:cBhvr>
                                        <p:cTn id="175" dur="500"/>
                                        <p:tgtEl>
                                          <p:spTgt spid="95"/>
                                        </p:tgtEl>
                                      </p:cBhvr>
                                    </p:animEffect>
                                  </p:childTnLst>
                                </p:cTn>
                              </p:par>
                              <p:par>
                                <p:cTn id="176" presetID="9" presetClass="entr" presetSubtype="0" fill="hold" grpId="0" nodeType="withEffect">
                                  <p:stCondLst>
                                    <p:cond delay="0"/>
                                  </p:stCondLst>
                                  <p:childTnLst>
                                    <p:set>
                                      <p:cBhvr>
                                        <p:cTn id="177" dur="1" fill="hold">
                                          <p:stCondLst>
                                            <p:cond delay="0"/>
                                          </p:stCondLst>
                                        </p:cTn>
                                        <p:tgtEl>
                                          <p:spTgt spid="98"/>
                                        </p:tgtEl>
                                        <p:attrNameLst>
                                          <p:attrName>style.visibility</p:attrName>
                                        </p:attrNameLst>
                                      </p:cBhvr>
                                      <p:to>
                                        <p:strVal val="visible"/>
                                      </p:to>
                                    </p:set>
                                    <p:animEffect transition="in" filter="dissolve">
                                      <p:cBhvr>
                                        <p:cTn id="178" dur="500"/>
                                        <p:tgtEl>
                                          <p:spTgt spid="98"/>
                                        </p:tgtEl>
                                      </p:cBhvr>
                                    </p:animEffect>
                                  </p:childTnLst>
                                </p:cTn>
                              </p:par>
                            </p:childTnLst>
                          </p:cTn>
                        </p:par>
                      </p:childTnLst>
                    </p:cTn>
                  </p:par>
                  <p:par>
                    <p:cTn id="179" fill="hold">
                      <p:stCondLst>
                        <p:cond delay="indefinite"/>
                      </p:stCondLst>
                      <p:childTnLst>
                        <p:par>
                          <p:cTn id="180" fill="hold">
                            <p:stCondLst>
                              <p:cond delay="0"/>
                            </p:stCondLst>
                            <p:childTnLst>
                              <p:par>
                                <p:cTn id="181" presetID="9" presetClass="entr" presetSubtype="0" fill="hold" grpId="0" nodeType="clickEffect">
                                  <p:stCondLst>
                                    <p:cond delay="0"/>
                                  </p:stCondLst>
                                  <p:childTnLst>
                                    <p:set>
                                      <p:cBhvr>
                                        <p:cTn id="182" dur="1" fill="hold">
                                          <p:stCondLst>
                                            <p:cond delay="0"/>
                                          </p:stCondLst>
                                        </p:cTn>
                                        <p:tgtEl>
                                          <p:spTgt spid="113"/>
                                        </p:tgtEl>
                                        <p:attrNameLst>
                                          <p:attrName>style.visibility</p:attrName>
                                        </p:attrNameLst>
                                      </p:cBhvr>
                                      <p:to>
                                        <p:strVal val="visible"/>
                                      </p:to>
                                    </p:set>
                                    <p:animEffect transition="in" filter="dissolve">
                                      <p:cBhvr>
                                        <p:cTn id="183" dur="500"/>
                                        <p:tgtEl>
                                          <p:spTgt spid="113"/>
                                        </p:tgtEl>
                                      </p:cBhvr>
                                    </p:animEffect>
                                  </p:childTnLst>
                                </p:cTn>
                              </p:par>
                            </p:childTnLst>
                          </p:cTn>
                        </p:par>
                      </p:childTnLst>
                    </p:cTn>
                  </p:par>
                  <p:par>
                    <p:cTn id="184" fill="hold">
                      <p:stCondLst>
                        <p:cond delay="indefinite"/>
                      </p:stCondLst>
                      <p:childTnLst>
                        <p:par>
                          <p:cTn id="185" fill="hold">
                            <p:stCondLst>
                              <p:cond delay="0"/>
                            </p:stCondLst>
                            <p:childTnLst>
                              <p:par>
                                <p:cTn id="186" presetID="1" presetClass="exit" presetSubtype="0" fill="hold" grpId="1" nodeType="clickEffect">
                                  <p:stCondLst>
                                    <p:cond delay="0"/>
                                  </p:stCondLst>
                                  <p:childTnLst>
                                    <p:set>
                                      <p:cBhvr>
                                        <p:cTn id="187" dur="1" fill="hold">
                                          <p:stCondLst>
                                            <p:cond delay="0"/>
                                          </p:stCondLst>
                                        </p:cTn>
                                        <p:tgtEl>
                                          <p:spTgt spid="39"/>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40"/>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45"/>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5" grpId="0" animBg="1"/>
      <p:bldP spid="36" grpId="0" animBg="1"/>
      <p:bldP spid="37" grpId="0" animBg="1"/>
      <p:bldP spid="38" grpId="0" animBg="1"/>
      <p:bldP spid="39" grpId="0" animBg="1"/>
      <p:bldP spid="39" grpId="1" animBg="1"/>
      <p:bldP spid="40" grpId="0" animBg="1"/>
      <p:bldP spid="40" grpId="1" animBg="1"/>
      <p:bldP spid="41" grpId="0" animBg="1"/>
      <p:bldP spid="47"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8" grpId="0"/>
      <p:bldP spid="1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ニューラル・ネットワークの原理</a:t>
            </a:r>
            <a:r>
              <a:rPr kumimoji="1" lang="ja-JP" altLang="en-US" dirty="0" smtClean="0"/>
              <a:t>（３）</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43</a:t>
            </a:fld>
            <a:endParaRPr kumimoji="1" lang="ja-JP" altLang="en-US"/>
          </a:p>
        </p:txBody>
      </p:sp>
      <p:sp>
        <p:nvSpPr>
          <p:cNvPr id="35" name="角丸四角形 34"/>
          <p:cNvSpPr/>
          <p:nvPr/>
        </p:nvSpPr>
        <p:spPr>
          <a:xfrm>
            <a:off x="1259632" y="4096048"/>
            <a:ext cx="1296144" cy="432048"/>
          </a:xfrm>
          <a:prstGeom prst="roundRect">
            <a:avLst>
              <a:gd name="adj"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Hiragino Kaku Gothic Pro W6" charset="-128"/>
                <a:ea typeface="Hiragino Kaku Gothic Pro W6" charset="-128"/>
                <a:cs typeface="Hiragino Kaku Gothic Pro W6" charset="-128"/>
              </a:rPr>
              <a:t>故障</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36" name="角丸四角形 35"/>
          <p:cNvSpPr/>
          <p:nvPr/>
        </p:nvSpPr>
        <p:spPr>
          <a:xfrm>
            <a:off x="3621880" y="3020661"/>
            <a:ext cx="1728192" cy="313422"/>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稼働期間</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37" name="角丸四角形 36"/>
          <p:cNvSpPr/>
          <p:nvPr/>
        </p:nvSpPr>
        <p:spPr>
          <a:xfrm>
            <a:off x="3621880" y="3386341"/>
            <a:ext cx="1728192" cy="313422"/>
          </a:xfrm>
          <a:prstGeom prst="roundRect">
            <a:avLst>
              <a:gd name="adj"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稼働出力</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38" name="角丸四角形 37"/>
          <p:cNvSpPr/>
          <p:nvPr/>
        </p:nvSpPr>
        <p:spPr>
          <a:xfrm>
            <a:off x="3621880" y="3747871"/>
            <a:ext cx="1728192" cy="313422"/>
          </a:xfrm>
          <a:prstGeom prst="roundRect">
            <a:avLst>
              <a:gd name="adj" fmla="val 50000"/>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Hiragino Kaku Gothic Pro W6" charset="-128"/>
                <a:ea typeface="Hiragino Kaku Gothic Pro W6" charset="-128"/>
                <a:cs typeface="Hiragino Kaku Gothic Pro W6" charset="-128"/>
              </a:rPr>
              <a:t>稼働感覚</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39" name="角丸四角形 38"/>
          <p:cNvSpPr/>
          <p:nvPr/>
        </p:nvSpPr>
        <p:spPr>
          <a:xfrm>
            <a:off x="3621880" y="4109401"/>
            <a:ext cx="1728192" cy="313422"/>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Hiragino Kaku Gothic Pro W6" charset="-128"/>
                <a:ea typeface="Hiragino Kaku Gothic Pro W6" charset="-128"/>
                <a:cs typeface="Hiragino Kaku Gothic Pro W6" charset="-128"/>
              </a:rPr>
              <a:t>設置場所・気温</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40" name="角丸四角形 39"/>
          <p:cNvSpPr/>
          <p:nvPr/>
        </p:nvSpPr>
        <p:spPr>
          <a:xfrm>
            <a:off x="3621880" y="4475761"/>
            <a:ext cx="1728192" cy="313422"/>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設置</a:t>
            </a:r>
            <a:r>
              <a:rPr kumimoji="1" lang="ja-JP" altLang="en-US" sz="1400" smtClean="0">
                <a:solidFill>
                  <a:srgbClr val="FFFFFF"/>
                </a:solidFill>
                <a:latin typeface="Hiragino Kaku Gothic Pro W6" charset="-128"/>
                <a:ea typeface="Hiragino Kaku Gothic Pro W6" charset="-128"/>
                <a:cs typeface="Hiragino Kaku Gothic Pro W6" charset="-128"/>
              </a:rPr>
              <a:t>場所・湿度</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41" name="角丸四角形 40"/>
          <p:cNvSpPr/>
          <p:nvPr/>
        </p:nvSpPr>
        <p:spPr>
          <a:xfrm>
            <a:off x="3621880" y="5275818"/>
            <a:ext cx="1728192" cy="313422"/>
          </a:xfrm>
          <a:prstGeom prst="roundRect">
            <a:avLst>
              <a:gd name="adj" fmla="val 50000"/>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Hiragino Kaku Gothic Pro W6" charset="-128"/>
                <a:ea typeface="Hiragino Kaku Gothic Pro W6" charset="-128"/>
                <a:cs typeface="Hiragino Kaku Gothic Pro W6" charset="-128"/>
              </a:rPr>
              <a:t>○○○</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cxnSp>
        <p:nvCxnSpPr>
          <p:cNvPr id="42" name="直線コネクタ 41"/>
          <p:cNvCxnSpPr>
            <a:stCxn id="36" idx="1"/>
            <a:endCxn id="35" idx="3"/>
          </p:cNvCxnSpPr>
          <p:nvPr/>
        </p:nvCxnSpPr>
        <p:spPr>
          <a:xfrm flipH="1">
            <a:off x="2555776" y="3177372"/>
            <a:ext cx="1066104" cy="1134700"/>
          </a:xfrm>
          <a:prstGeom prst="line">
            <a:avLst/>
          </a:prstGeom>
          <a:ln w="63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7" idx="1"/>
            <a:endCxn id="35" idx="3"/>
          </p:cNvCxnSpPr>
          <p:nvPr/>
        </p:nvCxnSpPr>
        <p:spPr>
          <a:xfrm flipH="1">
            <a:off x="2555776" y="3543052"/>
            <a:ext cx="1066104" cy="769020"/>
          </a:xfrm>
          <a:prstGeom prst="line">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8" idx="1"/>
            <a:endCxn id="35" idx="3"/>
          </p:cNvCxnSpPr>
          <p:nvPr/>
        </p:nvCxnSpPr>
        <p:spPr>
          <a:xfrm flipH="1">
            <a:off x="2555776" y="3904582"/>
            <a:ext cx="1066104" cy="40749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9" idx="1"/>
            <a:endCxn id="35" idx="3"/>
          </p:cNvCxnSpPr>
          <p:nvPr/>
        </p:nvCxnSpPr>
        <p:spPr>
          <a:xfrm flipH="1">
            <a:off x="2555776" y="4266112"/>
            <a:ext cx="1066104" cy="4596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a:stCxn id="41" idx="1"/>
            <a:endCxn id="35" idx="3"/>
          </p:cNvCxnSpPr>
          <p:nvPr/>
        </p:nvCxnSpPr>
        <p:spPr>
          <a:xfrm flipH="1" flipV="1">
            <a:off x="2555776" y="4312072"/>
            <a:ext cx="1066104" cy="1120457"/>
          </a:xfrm>
          <a:prstGeom prst="lin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3621880" y="4814153"/>
            <a:ext cx="1728192" cy="461665"/>
          </a:xfrm>
          <a:prstGeom prst="rect">
            <a:avLst/>
          </a:prstGeom>
          <a:noFill/>
        </p:spPr>
        <p:txBody>
          <a:bodyPr wrap="square" rtlCol="0">
            <a:spAutoFit/>
          </a:bodyPr>
          <a:lstStyle/>
          <a:p>
            <a:pPr algn="ctr"/>
            <a:r>
              <a:rPr lang="ja-JP" altLang="en-US" sz="2400" smtClean="0"/>
              <a:t>・・・</a:t>
            </a:r>
            <a:endParaRPr kumimoji="1" lang="ja-JP" altLang="en-US" sz="2400"/>
          </a:p>
        </p:txBody>
      </p:sp>
      <p:cxnSp>
        <p:nvCxnSpPr>
          <p:cNvPr id="51" name="直線コネクタ 50"/>
          <p:cNvCxnSpPr>
            <a:stCxn id="40" idx="1"/>
            <a:endCxn id="35" idx="3"/>
          </p:cNvCxnSpPr>
          <p:nvPr/>
        </p:nvCxnSpPr>
        <p:spPr>
          <a:xfrm flipH="1" flipV="1">
            <a:off x="2555776" y="4312072"/>
            <a:ext cx="1066104" cy="320400"/>
          </a:xfrm>
          <a:prstGeom prst="line">
            <a:avLst/>
          </a:prstGeom>
          <a:ln>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54" name="正方形/長方形 53"/>
          <p:cNvSpPr/>
          <p:nvPr/>
        </p:nvSpPr>
        <p:spPr>
          <a:xfrm>
            <a:off x="6012160" y="3020661"/>
            <a:ext cx="360040" cy="31342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矢印 59"/>
          <p:cNvSpPr/>
          <p:nvPr/>
        </p:nvSpPr>
        <p:spPr>
          <a:xfrm>
            <a:off x="5463104" y="3024811"/>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012160" y="3386341"/>
            <a:ext cx="360040" cy="3134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左矢印 66"/>
          <p:cNvSpPr/>
          <p:nvPr/>
        </p:nvSpPr>
        <p:spPr>
          <a:xfrm>
            <a:off x="5463104" y="3390491"/>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6011096" y="3743721"/>
            <a:ext cx="360040" cy="313422"/>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矢印 73"/>
          <p:cNvSpPr/>
          <p:nvPr/>
        </p:nvSpPr>
        <p:spPr>
          <a:xfrm>
            <a:off x="5462040" y="3747871"/>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011096" y="4109401"/>
            <a:ext cx="360040" cy="3134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矢印 80"/>
          <p:cNvSpPr/>
          <p:nvPr/>
        </p:nvSpPr>
        <p:spPr>
          <a:xfrm>
            <a:off x="5462040" y="4113551"/>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6011096" y="4475081"/>
            <a:ext cx="360040" cy="313422"/>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左矢印 87"/>
          <p:cNvSpPr/>
          <p:nvPr/>
        </p:nvSpPr>
        <p:spPr>
          <a:xfrm>
            <a:off x="5462040" y="4479231"/>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6011096" y="5275818"/>
            <a:ext cx="360040" cy="31342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左矢印 94"/>
          <p:cNvSpPr/>
          <p:nvPr/>
        </p:nvSpPr>
        <p:spPr>
          <a:xfrm>
            <a:off x="5462040" y="5279968"/>
            <a:ext cx="401024" cy="30927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テキスト ボックス 96"/>
          <p:cNvSpPr txBox="1"/>
          <p:nvPr/>
        </p:nvSpPr>
        <p:spPr>
          <a:xfrm>
            <a:off x="3599608" y="2689095"/>
            <a:ext cx="723275" cy="307777"/>
          </a:xfrm>
          <a:prstGeom prst="rect">
            <a:avLst/>
          </a:prstGeom>
          <a:noFill/>
        </p:spPr>
        <p:txBody>
          <a:bodyPr wrap="none" rtlCol="0">
            <a:spAutoFit/>
          </a:bodyPr>
          <a:lstStyle/>
          <a:p>
            <a:r>
              <a:rPr kumimoji="1" lang="ja-JP" altLang="en-US" sz="1400" dirty="0" smtClean="0">
                <a:solidFill>
                  <a:schemeClr val="accent3">
                    <a:lumMod val="50000"/>
                  </a:schemeClr>
                </a:solidFill>
                <a:latin typeface="Meiryo" charset="-128"/>
                <a:ea typeface="Meiryo" charset="-128"/>
                <a:cs typeface="Meiryo" charset="-128"/>
              </a:rPr>
              <a:t>特徴量</a:t>
            </a:r>
            <a:endParaRPr kumimoji="1" lang="ja-JP" altLang="en-US" sz="1400" dirty="0">
              <a:solidFill>
                <a:schemeClr val="accent3">
                  <a:lumMod val="50000"/>
                </a:schemeClr>
              </a:solidFill>
              <a:latin typeface="Meiryo" charset="-128"/>
              <a:ea typeface="Meiryo" charset="-128"/>
              <a:cs typeface="Meiryo" charset="-128"/>
            </a:endParaRPr>
          </a:p>
        </p:txBody>
      </p:sp>
      <p:sp>
        <p:nvSpPr>
          <p:cNvPr id="99" name="四角形吹き出し 98"/>
          <p:cNvSpPr/>
          <p:nvPr/>
        </p:nvSpPr>
        <p:spPr>
          <a:xfrm>
            <a:off x="3571444" y="1597167"/>
            <a:ext cx="2799691" cy="955672"/>
          </a:xfrm>
          <a:prstGeom prst="wedgeRectCallout">
            <a:avLst>
              <a:gd name="adj1" fmla="val 41619"/>
              <a:gd name="adj2" fmla="val 8814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推論：</a:t>
            </a:r>
            <a:endParaRPr lang="en-US" altLang="ja-JP"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このデータの組合せなら故障が起きる確率は○○％</a:t>
            </a:r>
            <a:endParaRPr lang="ja-JP" altLang="en-US" sz="1600" dirty="0">
              <a:solidFill>
                <a:schemeClr val="bg1"/>
              </a:solidFill>
              <a:latin typeface="Meiryo" charset="-128"/>
              <a:ea typeface="Meiryo" charset="-128"/>
              <a:cs typeface="Meiryo" charset="-128"/>
            </a:endParaRPr>
          </a:p>
        </p:txBody>
      </p:sp>
      <p:sp>
        <p:nvSpPr>
          <p:cNvPr id="101" name="テキスト ボックス 100"/>
          <p:cNvSpPr txBox="1"/>
          <p:nvPr/>
        </p:nvSpPr>
        <p:spPr>
          <a:xfrm>
            <a:off x="1259632" y="3788483"/>
            <a:ext cx="543739" cy="307777"/>
          </a:xfrm>
          <a:prstGeom prst="rect">
            <a:avLst/>
          </a:prstGeom>
          <a:noFill/>
        </p:spPr>
        <p:txBody>
          <a:bodyPr wrap="none" rtlCol="0">
            <a:spAutoFit/>
          </a:bodyPr>
          <a:lstStyle/>
          <a:p>
            <a:r>
              <a:rPr kumimoji="1" lang="ja-JP" altLang="en-US" sz="1400" dirty="0" smtClean="0">
                <a:solidFill>
                  <a:srgbClr val="FF6666"/>
                </a:solidFill>
                <a:latin typeface="Meiryo" charset="-128"/>
                <a:ea typeface="Meiryo" charset="-128"/>
                <a:cs typeface="Meiryo" charset="-128"/>
              </a:rPr>
              <a:t>結果</a:t>
            </a:r>
            <a:endParaRPr kumimoji="1" lang="ja-JP" altLang="en-US" sz="14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45850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p:tgtEl>
                                          <p:spTgt spid="54"/>
                                        </p:tgtEl>
                                        <p:attrNameLst>
                                          <p:attrName>ppt_x</p:attrName>
                                        </p:attrNameLst>
                                      </p:cBhvr>
                                      <p:tavLst>
                                        <p:tav tm="0">
                                          <p:val>
                                            <p:strVal val="#ppt_x+#ppt_w*1.125000"/>
                                          </p:val>
                                        </p:tav>
                                        <p:tav tm="100000">
                                          <p:val>
                                            <p:strVal val="#ppt_x"/>
                                          </p:val>
                                        </p:tav>
                                      </p:tavLst>
                                    </p:anim>
                                    <p:animEffect transition="in" filter="wipe(left)">
                                      <p:cBhvr>
                                        <p:cTn id="8" dur="500"/>
                                        <p:tgtEl>
                                          <p:spTgt spid="54"/>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p:tgtEl>
                                          <p:spTgt spid="60"/>
                                        </p:tgtEl>
                                        <p:attrNameLst>
                                          <p:attrName>ppt_x</p:attrName>
                                        </p:attrNameLst>
                                      </p:cBhvr>
                                      <p:tavLst>
                                        <p:tav tm="0">
                                          <p:val>
                                            <p:strVal val="#ppt_x+#ppt_w*1.125000"/>
                                          </p:val>
                                        </p:tav>
                                        <p:tav tm="100000">
                                          <p:val>
                                            <p:strVal val="#ppt_x"/>
                                          </p:val>
                                        </p:tav>
                                      </p:tavLst>
                                    </p:anim>
                                    <p:animEffect transition="in" filter="wipe(left)">
                                      <p:cBhvr>
                                        <p:cTn id="12" dur="500"/>
                                        <p:tgtEl>
                                          <p:spTgt spid="60"/>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p:tgtEl>
                                          <p:spTgt spid="61"/>
                                        </p:tgtEl>
                                        <p:attrNameLst>
                                          <p:attrName>ppt_x</p:attrName>
                                        </p:attrNameLst>
                                      </p:cBhvr>
                                      <p:tavLst>
                                        <p:tav tm="0">
                                          <p:val>
                                            <p:strVal val="#ppt_x+#ppt_w*1.125000"/>
                                          </p:val>
                                        </p:tav>
                                        <p:tav tm="100000">
                                          <p:val>
                                            <p:strVal val="#ppt_x"/>
                                          </p:val>
                                        </p:tav>
                                      </p:tavLst>
                                    </p:anim>
                                    <p:animEffect transition="in" filter="wipe(left)">
                                      <p:cBhvr>
                                        <p:cTn id="16" dur="500"/>
                                        <p:tgtEl>
                                          <p:spTgt spid="61"/>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p:tgtEl>
                                          <p:spTgt spid="67"/>
                                        </p:tgtEl>
                                        <p:attrNameLst>
                                          <p:attrName>ppt_x</p:attrName>
                                        </p:attrNameLst>
                                      </p:cBhvr>
                                      <p:tavLst>
                                        <p:tav tm="0">
                                          <p:val>
                                            <p:strVal val="#ppt_x+#ppt_w*1.125000"/>
                                          </p:val>
                                        </p:tav>
                                        <p:tav tm="100000">
                                          <p:val>
                                            <p:strVal val="#ppt_x"/>
                                          </p:val>
                                        </p:tav>
                                      </p:tavLst>
                                    </p:anim>
                                    <p:animEffect transition="in" filter="wipe(left)">
                                      <p:cBhvr>
                                        <p:cTn id="20" dur="500"/>
                                        <p:tgtEl>
                                          <p:spTgt spid="67"/>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p:tgtEl>
                                          <p:spTgt spid="68"/>
                                        </p:tgtEl>
                                        <p:attrNameLst>
                                          <p:attrName>ppt_x</p:attrName>
                                        </p:attrNameLst>
                                      </p:cBhvr>
                                      <p:tavLst>
                                        <p:tav tm="0">
                                          <p:val>
                                            <p:strVal val="#ppt_x+#ppt_w*1.125000"/>
                                          </p:val>
                                        </p:tav>
                                        <p:tav tm="100000">
                                          <p:val>
                                            <p:strVal val="#ppt_x"/>
                                          </p:val>
                                        </p:tav>
                                      </p:tavLst>
                                    </p:anim>
                                    <p:animEffect transition="in" filter="wipe(left)">
                                      <p:cBhvr>
                                        <p:cTn id="24" dur="500"/>
                                        <p:tgtEl>
                                          <p:spTgt spid="68"/>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p:tgtEl>
                                          <p:spTgt spid="74"/>
                                        </p:tgtEl>
                                        <p:attrNameLst>
                                          <p:attrName>ppt_x</p:attrName>
                                        </p:attrNameLst>
                                      </p:cBhvr>
                                      <p:tavLst>
                                        <p:tav tm="0">
                                          <p:val>
                                            <p:strVal val="#ppt_x+#ppt_w*1.125000"/>
                                          </p:val>
                                        </p:tav>
                                        <p:tav tm="100000">
                                          <p:val>
                                            <p:strVal val="#ppt_x"/>
                                          </p:val>
                                        </p:tav>
                                      </p:tavLst>
                                    </p:anim>
                                    <p:animEffect transition="in" filter="wipe(left)">
                                      <p:cBhvr>
                                        <p:cTn id="28" dur="500"/>
                                        <p:tgtEl>
                                          <p:spTgt spid="74"/>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p:tgtEl>
                                          <p:spTgt spid="75"/>
                                        </p:tgtEl>
                                        <p:attrNameLst>
                                          <p:attrName>ppt_x</p:attrName>
                                        </p:attrNameLst>
                                      </p:cBhvr>
                                      <p:tavLst>
                                        <p:tav tm="0">
                                          <p:val>
                                            <p:strVal val="#ppt_x+#ppt_w*1.125000"/>
                                          </p:val>
                                        </p:tav>
                                        <p:tav tm="100000">
                                          <p:val>
                                            <p:strVal val="#ppt_x"/>
                                          </p:val>
                                        </p:tav>
                                      </p:tavLst>
                                    </p:anim>
                                    <p:animEffect transition="in" filter="wipe(left)">
                                      <p:cBhvr>
                                        <p:cTn id="32" dur="500"/>
                                        <p:tgtEl>
                                          <p:spTgt spid="75"/>
                                        </p:tgtEl>
                                      </p:cBhvr>
                                    </p:animEffect>
                                  </p:childTnLst>
                                </p:cTn>
                              </p:par>
                              <p:par>
                                <p:cTn id="33" presetID="12" presetClass="entr" presetSubtype="2"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additive="base">
                                        <p:cTn id="35" dur="500"/>
                                        <p:tgtEl>
                                          <p:spTgt spid="81"/>
                                        </p:tgtEl>
                                        <p:attrNameLst>
                                          <p:attrName>ppt_x</p:attrName>
                                        </p:attrNameLst>
                                      </p:cBhvr>
                                      <p:tavLst>
                                        <p:tav tm="0">
                                          <p:val>
                                            <p:strVal val="#ppt_x+#ppt_w*1.125000"/>
                                          </p:val>
                                        </p:tav>
                                        <p:tav tm="100000">
                                          <p:val>
                                            <p:strVal val="#ppt_x"/>
                                          </p:val>
                                        </p:tav>
                                      </p:tavLst>
                                    </p:anim>
                                    <p:animEffect transition="in" filter="wipe(left)">
                                      <p:cBhvr>
                                        <p:cTn id="36" dur="500"/>
                                        <p:tgtEl>
                                          <p:spTgt spid="81"/>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p:tgtEl>
                                          <p:spTgt spid="82"/>
                                        </p:tgtEl>
                                        <p:attrNameLst>
                                          <p:attrName>ppt_x</p:attrName>
                                        </p:attrNameLst>
                                      </p:cBhvr>
                                      <p:tavLst>
                                        <p:tav tm="0">
                                          <p:val>
                                            <p:strVal val="#ppt_x+#ppt_w*1.125000"/>
                                          </p:val>
                                        </p:tav>
                                        <p:tav tm="100000">
                                          <p:val>
                                            <p:strVal val="#ppt_x"/>
                                          </p:val>
                                        </p:tav>
                                      </p:tavLst>
                                    </p:anim>
                                    <p:animEffect transition="in" filter="wipe(left)">
                                      <p:cBhvr>
                                        <p:cTn id="40" dur="500"/>
                                        <p:tgtEl>
                                          <p:spTgt spid="82"/>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 calcmode="lin" valueType="num">
                                      <p:cBhvr additive="base">
                                        <p:cTn id="43" dur="500"/>
                                        <p:tgtEl>
                                          <p:spTgt spid="88"/>
                                        </p:tgtEl>
                                        <p:attrNameLst>
                                          <p:attrName>ppt_x</p:attrName>
                                        </p:attrNameLst>
                                      </p:cBhvr>
                                      <p:tavLst>
                                        <p:tav tm="0">
                                          <p:val>
                                            <p:strVal val="#ppt_x+#ppt_w*1.125000"/>
                                          </p:val>
                                        </p:tav>
                                        <p:tav tm="100000">
                                          <p:val>
                                            <p:strVal val="#ppt_x"/>
                                          </p:val>
                                        </p:tav>
                                      </p:tavLst>
                                    </p:anim>
                                    <p:animEffect transition="in" filter="wipe(left)">
                                      <p:cBhvr>
                                        <p:cTn id="44" dur="500"/>
                                        <p:tgtEl>
                                          <p:spTgt spid="88"/>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500"/>
                                        <p:tgtEl>
                                          <p:spTgt spid="89"/>
                                        </p:tgtEl>
                                        <p:attrNameLst>
                                          <p:attrName>ppt_x</p:attrName>
                                        </p:attrNameLst>
                                      </p:cBhvr>
                                      <p:tavLst>
                                        <p:tav tm="0">
                                          <p:val>
                                            <p:strVal val="#ppt_x+#ppt_w*1.125000"/>
                                          </p:val>
                                        </p:tav>
                                        <p:tav tm="100000">
                                          <p:val>
                                            <p:strVal val="#ppt_x"/>
                                          </p:val>
                                        </p:tav>
                                      </p:tavLst>
                                    </p:anim>
                                    <p:animEffect transition="in" filter="wipe(left)">
                                      <p:cBhvr>
                                        <p:cTn id="48" dur="500"/>
                                        <p:tgtEl>
                                          <p:spTgt spid="89"/>
                                        </p:tgtEl>
                                      </p:cBhvr>
                                    </p:animEffect>
                                  </p:childTnLst>
                                </p:cTn>
                              </p:par>
                              <p:par>
                                <p:cTn id="49" presetID="12" presetClass="entr" presetSubtype="2"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 calcmode="lin" valueType="num">
                                      <p:cBhvr additive="base">
                                        <p:cTn id="51" dur="500"/>
                                        <p:tgtEl>
                                          <p:spTgt spid="95"/>
                                        </p:tgtEl>
                                        <p:attrNameLst>
                                          <p:attrName>ppt_x</p:attrName>
                                        </p:attrNameLst>
                                      </p:cBhvr>
                                      <p:tavLst>
                                        <p:tav tm="0">
                                          <p:val>
                                            <p:strVal val="#ppt_x+#ppt_w*1.125000"/>
                                          </p:val>
                                        </p:tav>
                                        <p:tav tm="100000">
                                          <p:val>
                                            <p:strVal val="#ppt_x"/>
                                          </p:val>
                                        </p:tav>
                                      </p:tavLst>
                                    </p:anim>
                                    <p:animEffect transition="in" filter="wipe(left)">
                                      <p:cBhvr>
                                        <p:cTn id="52" dur="500"/>
                                        <p:tgtEl>
                                          <p:spTgt spid="9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wipe(down)">
                                      <p:cBhvr>
                                        <p:cTn id="5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0" grpId="0" animBg="1"/>
      <p:bldP spid="61" grpId="0" animBg="1"/>
      <p:bldP spid="67" grpId="0" animBg="1"/>
      <p:bldP spid="68" grpId="0" animBg="1"/>
      <p:bldP spid="74" grpId="0" animBg="1"/>
      <p:bldP spid="75" grpId="0" animBg="1"/>
      <p:bldP spid="81" grpId="0" animBg="1"/>
      <p:bldP spid="82" grpId="0" animBg="1"/>
      <p:bldP spid="88" grpId="0" animBg="1"/>
      <p:bldP spid="89" grpId="0" animBg="1"/>
      <p:bldP spid="95" grpId="0" animBg="1"/>
      <p:bldP spid="9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画像認識の人工知能コンテスト</a:t>
            </a:r>
          </a:p>
        </p:txBody>
      </p:sp>
      <p:pic>
        <p:nvPicPr>
          <p:cNvPr id="4" name="図 3"/>
          <p:cNvPicPr>
            <a:picLocks noChangeAspect="1"/>
          </p:cNvPicPr>
          <p:nvPr/>
        </p:nvPicPr>
        <p:blipFill>
          <a:blip r:embed="rId3"/>
          <a:stretch>
            <a:fillRect/>
          </a:stretch>
        </p:blipFill>
        <p:spPr>
          <a:xfrm>
            <a:off x="247135" y="1208969"/>
            <a:ext cx="6014098" cy="3420400"/>
          </a:xfrm>
          <a:prstGeom prst="rect">
            <a:avLst/>
          </a:prstGeom>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343" y="2233573"/>
            <a:ext cx="6745954" cy="36083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正方形/長方形 5"/>
          <p:cNvSpPr/>
          <p:nvPr/>
        </p:nvSpPr>
        <p:spPr>
          <a:xfrm>
            <a:off x="247135" y="5773768"/>
            <a:ext cx="8354998" cy="5807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ea"/>
                <a:ea typeface="+mj-ea"/>
                <a:cs typeface="ＭＳ Ｐゴシック"/>
              </a:rPr>
              <a:t>2012</a:t>
            </a:r>
            <a:r>
              <a:rPr kumimoji="1" lang="ja-JP" altLang="en-US" sz="2400" dirty="0">
                <a:solidFill>
                  <a:srgbClr val="FFFFFF"/>
                </a:solidFill>
                <a:latin typeface="+mj-ea"/>
                <a:ea typeface="+mj-ea"/>
                <a:cs typeface="ＭＳ Ｐゴシック"/>
              </a:rPr>
              <a:t>年の</a:t>
            </a:r>
            <a:r>
              <a:rPr kumimoji="1" lang="en-US" altLang="ja-JP" sz="2400" dirty="0">
                <a:solidFill>
                  <a:srgbClr val="FFFFFF"/>
                </a:solidFill>
                <a:latin typeface="+mj-ea"/>
                <a:ea typeface="+mj-ea"/>
                <a:cs typeface="ＭＳ Ｐゴシック"/>
              </a:rPr>
              <a:t>ILSVRC</a:t>
            </a:r>
            <a:r>
              <a:rPr kumimoji="1" lang="ja-JP" altLang="en-US" sz="2400" dirty="0">
                <a:solidFill>
                  <a:srgbClr val="FFFFFF"/>
                </a:solidFill>
                <a:latin typeface="+mj-ea"/>
                <a:ea typeface="+mj-ea"/>
                <a:cs typeface="ＭＳ Ｐゴシック"/>
              </a:rPr>
              <a:t>で</a:t>
            </a:r>
            <a:r>
              <a:rPr kumimoji="1" lang="en-US" altLang="ja-JP" sz="2400" dirty="0">
                <a:solidFill>
                  <a:srgbClr val="FFFFFF"/>
                </a:solidFill>
                <a:latin typeface="+mj-ea"/>
                <a:ea typeface="+mj-ea"/>
                <a:cs typeface="ＭＳ Ｐゴシック"/>
              </a:rPr>
              <a:t>Deep Learning</a:t>
            </a:r>
            <a:r>
              <a:rPr kumimoji="1" lang="ja-JP" altLang="en-US" sz="2400" dirty="0">
                <a:solidFill>
                  <a:srgbClr val="FFFFFF"/>
                </a:solidFill>
                <a:latin typeface="+mj-ea"/>
                <a:ea typeface="+mj-ea"/>
                <a:cs typeface="ＭＳ Ｐゴシック"/>
              </a:rPr>
              <a:t>が圧勝</a:t>
            </a:r>
          </a:p>
        </p:txBody>
      </p:sp>
    </p:spTree>
    <p:extLst>
      <p:ext uri="{BB962C8B-B14F-4D97-AF65-F5344CB8AC3E}">
        <p14:creationId xmlns:p14="http://schemas.microsoft.com/office/powerpoint/2010/main" val="37097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ディープラーニングの画像認識能力</a:t>
            </a:r>
            <a:endParaRPr kumimoji="1" lang="ja-JP" altLang="en-US" dirty="0"/>
          </a:p>
        </p:txBody>
      </p:sp>
      <p:pic>
        <p:nvPicPr>
          <p:cNvPr id="4" name="図 3" descr="スクリーンショット 2015-10-04 10.49.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39" y="997264"/>
            <a:ext cx="4998241" cy="3744416"/>
          </a:xfrm>
          <a:prstGeom prst="rect">
            <a:avLst/>
          </a:prstGeom>
        </p:spPr>
      </p:pic>
      <p:pic>
        <p:nvPicPr>
          <p:cNvPr id="5" name="図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997264"/>
            <a:ext cx="3352400" cy="1639647"/>
          </a:xfrm>
          <a:prstGeom prst="rect">
            <a:avLst/>
          </a:prstGeom>
        </p:spPr>
      </p:pic>
      <p:pic>
        <p:nvPicPr>
          <p:cNvPr id="6" name="図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587657"/>
            <a:ext cx="3672408" cy="2309854"/>
          </a:xfrm>
          <a:prstGeom prst="rect">
            <a:avLst/>
          </a:prstGeom>
        </p:spPr>
      </p:pic>
      <p:sp>
        <p:nvSpPr>
          <p:cNvPr id="7" name="テキスト ボックス 6"/>
          <p:cNvSpPr txBox="1"/>
          <p:nvPr/>
        </p:nvSpPr>
        <p:spPr>
          <a:xfrm>
            <a:off x="293839" y="5013176"/>
            <a:ext cx="4378122" cy="1077218"/>
          </a:xfrm>
          <a:prstGeom prst="rect">
            <a:avLst/>
          </a:prstGeom>
          <a:noFill/>
        </p:spPr>
        <p:txBody>
          <a:bodyPr wrap="none" rtlCol="0">
            <a:spAutoFit/>
          </a:bodyPr>
          <a:lstStyle/>
          <a:p>
            <a:r>
              <a:rPr lang="ja-JP" altLang="en-US" sz="2400" dirty="0" smtClean="0">
                <a:solidFill>
                  <a:srgbClr val="7F7F7F"/>
                </a:solidFill>
                <a:latin typeface="メイリオ"/>
                <a:ea typeface="メイリオ"/>
                <a:cs typeface="メイリオ"/>
              </a:rPr>
              <a:t>誤</a:t>
            </a:r>
            <a:r>
              <a:rPr kumimoji="1" lang="ja-JP" altLang="en-US" sz="2400" dirty="0" smtClean="0">
                <a:solidFill>
                  <a:srgbClr val="7F7F7F"/>
                </a:solidFill>
                <a:latin typeface="メイリオ"/>
                <a:ea typeface="メイリオ"/>
                <a:cs typeface="メイリオ"/>
              </a:rPr>
              <a:t>認識率：</a:t>
            </a:r>
            <a:endParaRPr kumimoji="1" lang="en-US" altLang="ja-JP" sz="2400" dirty="0" smtClean="0">
              <a:solidFill>
                <a:srgbClr val="7F7F7F"/>
              </a:solidFill>
              <a:latin typeface="メイリオ"/>
              <a:ea typeface="メイリオ"/>
              <a:cs typeface="メイリオ"/>
            </a:endParaRPr>
          </a:p>
          <a:p>
            <a:r>
              <a:rPr lang="en-US" altLang="ja-JP" sz="2000" dirty="0" smtClean="0">
                <a:solidFill>
                  <a:srgbClr val="7F7F7F"/>
                </a:solidFill>
                <a:latin typeface="メイリオ"/>
                <a:ea typeface="メイリオ"/>
                <a:cs typeface="メイリオ"/>
              </a:rPr>
              <a:t>	4.94%,Feb.06,2015,Microsoft</a:t>
            </a:r>
          </a:p>
          <a:p>
            <a:r>
              <a:rPr kumimoji="1" lang="en-US" altLang="ja-JP" sz="2000" dirty="0" smtClean="0">
                <a:solidFill>
                  <a:srgbClr val="7F7F7F"/>
                </a:solidFill>
                <a:latin typeface="メイリオ"/>
                <a:ea typeface="メイリオ"/>
                <a:cs typeface="メイリオ"/>
              </a:rPr>
              <a:t>	4.82%,Feb.11,2015,Google</a:t>
            </a:r>
            <a:endParaRPr kumimoji="1" lang="ja-JP" altLang="en-US" sz="2000" dirty="0">
              <a:solidFill>
                <a:srgbClr val="7F7F7F"/>
              </a:solidFill>
              <a:latin typeface="メイリオ"/>
              <a:ea typeface="メイリオ"/>
              <a:cs typeface="メイリオ"/>
            </a:endParaRPr>
          </a:p>
        </p:txBody>
      </p:sp>
      <p:sp>
        <p:nvSpPr>
          <p:cNvPr id="8" name="正方形/長方形 7"/>
          <p:cNvSpPr/>
          <p:nvPr/>
        </p:nvSpPr>
        <p:spPr>
          <a:xfrm>
            <a:off x="5724128" y="5445224"/>
            <a:ext cx="2954655" cy="461665"/>
          </a:xfrm>
          <a:prstGeom prst="rect">
            <a:avLst/>
          </a:prstGeom>
        </p:spPr>
        <p:txBody>
          <a:bodyPr wrap="none">
            <a:spAutoFit/>
          </a:bodyPr>
          <a:lstStyle/>
          <a:p>
            <a:pPr lvl="0"/>
            <a:r>
              <a:rPr lang="ja-JP" altLang="en-US" sz="2400" b="1" dirty="0">
                <a:solidFill>
                  <a:srgbClr val="0000FF"/>
                </a:solidFill>
                <a:latin typeface="メイリオ"/>
                <a:ea typeface="メイリオ"/>
                <a:cs typeface="メイリオ"/>
              </a:rPr>
              <a:t>人間レベルの認識率</a:t>
            </a:r>
            <a:endParaRPr lang="en-US" altLang="ja-JP" sz="2400" b="1" dirty="0">
              <a:solidFill>
                <a:srgbClr val="0000FF"/>
              </a:solidFill>
              <a:latin typeface="メイリオ"/>
              <a:ea typeface="メイリオ"/>
              <a:cs typeface="メイリオ"/>
            </a:endParaRPr>
          </a:p>
        </p:txBody>
      </p:sp>
      <p:sp>
        <p:nvSpPr>
          <p:cNvPr id="9" name="右矢印 8"/>
          <p:cNvSpPr/>
          <p:nvPr/>
        </p:nvSpPr>
        <p:spPr>
          <a:xfrm>
            <a:off x="4716016" y="5445224"/>
            <a:ext cx="720080" cy="46166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556751" y="6309320"/>
            <a:ext cx="4572000" cy="215444"/>
          </a:xfrm>
          <a:prstGeom prst="rect">
            <a:avLst/>
          </a:prstGeom>
        </p:spPr>
        <p:txBody>
          <a:bodyPr>
            <a:spAutoFit/>
          </a:bodyPr>
          <a:lstStyle/>
          <a:p>
            <a:pPr algn="r"/>
            <a:r>
              <a:rPr lang="en-US" altLang="ja-JP" sz="800" dirty="0"/>
              <a:t>http://</a:t>
            </a:r>
            <a:r>
              <a:rPr lang="en-US" altLang="ja-JP" sz="800" dirty="0" err="1"/>
              <a:t>sssslide.com</a:t>
            </a:r>
            <a:r>
              <a:rPr lang="en-US" altLang="ja-JP" sz="800" dirty="0"/>
              <a:t>/</a:t>
            </a:r>
            <a:r>
              <a:rPr lang="en-US" altLang="ja-JP" sz="800" dirty="0" err="1"/>
              <a:t>www.slideshare.net</a:t>
            </a:r>
            <a:r>
              <a:rPr lang="en-US" altLang="ja-JP" sz="800" dirty="0"/>
              <a:t>/</a:t>
            </a:r>
            <a:r>
              <a:rPr lang="en-US" altLang="ja-JP" sz="800" dirty="0" err="1"/>
              <a:t>NVIDIAJapan</a:t>
            </a:r>
            <a:r>
              <a:rPr lang="en-US" altLang="ja-JP" sz="800" dirty="0"/>
              <a:t>/gpu-51812232</a:t>
            </a:r>
            <a:endParaRPr lang="ja-JP" altLang="en-US" sz="800" dirty="0"/>
          </a:p>
        </p:txBody>
      </p:sp>
    </p:spTree>
    <p:extLst>
      <p:ext uri="{BB962C8B-B14F-4D97-AF65-F5344CB8AC3E}">
        <p14:creationId xmlns:p14="http://schemas.microsoft.com/office/powerpoint/2010/main" val="35453305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ディープラーニングの成果</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12107"/>
            <a:ext cx="5713652" cy="43188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86" y="3271531"/>
            <a:ext cx="4905375" cy="2981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919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000908" y="968463"/>
            <a:ext cx="5149850" cy="555625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385708" y="968463"/>
            <a:ext cx="2597665" cy="55562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人間と同じように学習するコンピュータ</a:t>
            </a:r>
          </a:p>
        </p:txBody>
      </p:sp>
      <p:sp>
        <p:nvSpPr>
          <p:cNvPr id="4" name="正方形/長方形 3"/>
          <p:cNvSpPr/>
          <p:nvPr/>
        </p:nvSpPr>
        <p:spPr>
          <a:xfrm>
            <a:off x="1381908" y="1283024"/>
            <a:ext cx="1670050" cy="11423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n-ea"/>
                <a:cs typeface="ＭＳ Ｐゴシック"/>
              </a:rPr>
              <a:t>経験の蓄積</a:t>
            </a:r>
          </a:p>
        </p:txBody>
      </p:sp>
      <p:sp>
        <p:nvSpPr>
          <p:cNvPr id="8" name="正方形/長方形 7"/>
          <p:cNvSpPr/>
          <p:nvPr/>
        </p:nvSpPr>
        <p:spPr>
          <a:xfrm>
            <a:off x="3960008" y="1283024"/>
            <a:ext cx="1670050" cy="11423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n-ea"/>
                <a:cs typeface="ＭＳ Ｐゴシック"/>
              </a:rPr>
              <a:t>ルール設定</a:t>
            </a:r>
          </a:p>
        </p:txBody>
      </p:sp>
      <p:grpSp>
        <p:nvGrpSpPr>
          <p:cNvPr id="13" name="図形グループ 12"/>
          <p:cNvGrpSpPr/>
          <p:nvPr/>
        </p:nvGrpSpPr>
        <p:grpSpPr>
          <a:xfrm>
            <a:off x="2750204" y="1149176"/>
            <a:ext cx="504718" cy="1019565"/>
            <a:chOff x="4448176" y="2032000"/>
            <a:chExt cx="600075" cy="1212193"/>
          </a:xfrm>
        </p:grpSpPr>
        <p:sp>
          <p:nvSpPr>
            <p:cNvPr id="14" name="円/楕円 13"/>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5"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16" name="図形グループ 15"/>
          <p:cNvGrpSpPr/>
          <p:nvPr/>
        </p:nvGrpSpPr>
        <p:grpSpPr>
          <a:xfrm>
            <a:off x="5328304" y="1149176"/>
            <a:ext cx="504718" cy="1019565"/>
            <a:chOff x="4448176" y="2032000"/>
            <a:chExt cx="600075" cy="1212193"/>
          </a:xfrm>
        </p:grpSpPr>
        <p:sp>
          <p:nvSpPr>
            <p:cNvPr id="17" name="円/楕円 16"/>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8" name="フローチャート: 論理積ゲート 17"/>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sp>
        <p:nvSpPr>
          <p:cNvPr id="21" name="右矢印 20"/>
          <p:cNvSpPr/>
          <p:nvPr/>
        </p:nvSpPr>
        <p:spPr>
          <a:xfrm>
            <a:off x="3432958" y="1283025"/>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2" name="右矢印 21"/>
          <p:cNvSpPr/>
          <p:nvPr/>
        </p:nvSpPr>
        <p:spPr>
          <a:xfrm>
            <a:off x="6074558" y="1283025"/>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7" name="正方形/長方形 26"/>
          <p:cNvSpPr/>
          <p:nvPr/>
        </p:nvSpPr>
        <p:spPr>
          <a:xfrm>
            <a:off x="1172358" y="2607261"/>
            <a:ext cx="7650377" cy="1776779"/>
          </a:xfrm>
          <a:prstGeom prst="rect">
            <a:avLst/>
          </a:prstGeom>
          <a:solidFill>
            <a:srgbClr val="FFFF66">
              <a:alpha val="64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mn-ea"/>
              <a:cs typeface="ＭＳ Ｐゴシック"/>
            </a:endParaRPr>
          </a:p>
        </p:txBody>
      </p:sp>
      <p:sp>
        <p:nvSpPr>
          <p:cNvPr id="5" name="正方形/長方形 4"/>
          <p:cNvSpPr/>
          <p:nvPr/>
        </p:nvSpPr>
        <p:spPr>
          <a:xfrm>
            <a:off x="3960008" y="2739391"/>
            <a:ext cx="1670050" cy="146685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n-ea"/>
                <a:cs typeface="ＭＳ Ｐゴシック"/>
              </a:rPr>
              <a:t>統計解析</a:t>
            </a:r>
            <a:endParaRPr kumimoji="1" lang="en-US" altLang="ja-JP" sz="2000" dirty="0">
              <a:solidFill>
                <a:srgbClr val="FFFFFF"/>
              </a:solidFill>
              <a:latin typeface="+mn-ea"/>
              <a:cs typeface="ＭＳ Ｐゴシック"/>
            </a:endParaRPr>
          </a:p>
          <a:p>
            <a:pPr algn="ctr"/>
            <a:endParaRPr lang="en-US" altLang="ja-JP" sz="2000" dirty="0">
              <a:solidFill>
                <a:srgbClr val="FFFFFF"/>
              </a:solidFill>
              <a:latin typeface="+mn-ea"/>
              <a:cs typeface="ＭＳ Ｐゴシック"/>
            </a:endParaRPr>
          </a:p>
          <a:p>
            <a:pPr algn="ctr"/>
            <a:endParaRPr kumimoji="1" lang="en-US" altLang="ja-JP" sz="2000" dirty="0">
              <a:solidFill>
                <a:srgbClr val="FFFFFF"/>
              </a:solidFill>
              <a:latin typeface="+mn-ea"/>
              <a:cs typeface="ＭＳ Ｐゴシック"/>
            </a:endParaRPr>
          </a:p>
          <a:p>
            <a:pPr algn="ctr"/>
            <a:endParaRPr kumimoji="1" lang="ja-JP" altLang="en-US" sz="2000" dirty="0">
              <a:solidFill>
                <a:srgbClr val="FFFFFF"/>
              </a:solidFill>
              <a:latin typeface="+mn-ea"/>
              <a:cs typeface="ＭＳ Ｐゴシック"/>
            </a:endParaRPr>
          </a:p>
        </p:txBody>
      </p:sp>
      <p:sp>
        <p:nvSpPr>
          <p:cNvPr id="10" name="フローチャート: 磁気ディスク 9"/>
          <p:cNvSpPr/>
          <p:nvPr/>
        </p:nvSpPr>
        <p:spPr>
          <a:xfrm>
            <a:off x="1381908" y="3472815"/>
            <a:ext cx="1670050" cy="733425"/>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n-ea"/>
                <a:cs typeface="ＭＳ Ｐゴシック"/>
              </a:rPr>
              <a:t>ビッグデータ</a:t>
            </a:r>
          </a:p>
        </p:txBody>
      </p:sp>
      <p:sp>
        <p:nvSpPr>
          <p:cNvPr id="20" name="フローチャート: 磁気ディスク 19"/>
          <p:cNvSpPr/>
          <p:nvPr/>
        </p:nvSpPr>
        <p:spPr>
          <a:xfrm>
            <a:off x="4148918" y="3387777"/>
            <a:ext cx="1308100" cy="698500"/>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n-ea"/>
                <a:cs typeface="ＭＳ Ｐゴシック"/>
              </a:rPr>
              <a:t>ルールを</a:t>
            </a:r>
            <a:endParaRPr kumimoji="1" lang="en-US" altLang="ja-JP" sz="1100" dirty="0">
              <a:solidFill>
                <a:srgbClr val="FFFFFF"/>
              </a:solidFill>
              <a:latin typeface="+mn-ea"/>
              <a:cs typeface="ＭＳ Ｐゴシック"/>
            </a:endParaRPr>
          </a:p>
          <a:p>
            <a:pPr algn="ctr"/>
            <a:r>
              <a:rPr kumimoji="1" lang="ja-JP" altLang="en-US" sz="1100" dirty="0">
                <a:solidFill>
                  <a:srgbClr val="FFFFFF"/>
                </a:solidFill>
                <a:latin typeface="+mn-ea"/>
                <a:cs typeface="ＭＳ Ｐゴシック"/>
              </a:rPr>
              <a:t>自動生成</a:t>
            </a:r>
          </a:p>
        </p:txBody>
      </p:sp>
      <p:sp>
        <p:nvSpPr>
          <p:cNvPr id="23" name="右矢印 22"/>
          <p:cNvSpPr/>
          <p:nvPr/>
        </p:nvSpPr>
        <p:spPr>
          <a:xfrm>
            <a:off x="3432958" y="3050541"/>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4" name="右矢印 23"/>
          <p:cNvSpPr/>
          <p:nvPr/>
        </p:nvSpPr>
        <p:spPr>
          <a:xfrm>
            <a:off x="6074558" y="3050541"/>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9" name="正方形/長方形 28"/>
          <p:cNvSpPr/>
          <p:nvPr/>
        </p:nvSpPr>
        <p:spPr>
          <a:xfrm>
            <a:off x="1381908" y="2739391"/>
            <a:ext cx="1670050" cy="58594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n-ea"/>
                <a:cs typeface="ＭＳ Ｐゴシック"/>
              </a:rPr>
              <a:t>学習</a:t>
            </a:r>
            <a:endParaRPr kumimoji="1" lang="en-US" altLang="ja-JP" sz="1600" dirty="0">
              <a:solidFill>
                <a:srgbClr val="FFFFFF"/>
              </a:solidFill>
              <a:latin typeface="+mn-ea"/>
              <a:cs typeface="ＭＳ Ｐゴシック"/>
            </a:endParaRPr>
          </a:p>
          <a:p>
            <a:pPr algn="ctr"/>
            <a:r>
              <a:rPr kumimoji="1" lang="ja-JP" altLang="en-US" sz="1600" dirty="0">
                <a:solidFill>
                  <a:srgbClr val="FFFFFF"/>
                </a:solidFill>
                <a:latin typeface="+mn-ea"/>
                <a:cs typeface="ＭＳ Ｐゴシック"/>
              </a:rPr>
              <a:t>アルゴリズム</a:t>
            </a:r>
          </a:p>
        </p:txBody>
      </p:sp>
      <p:grpSp>
        <p:nvGrpSpPr>
          <p:cNvPr id="30" name="図形グループ 12"/>
          <p:cNvGrpSpPr/>
          <p:nvPr/>
        </p:nvGrpSpPr>
        <p:grpSpPr>
          <a:xfrm>
            <a:off x="2937432" y="2699865"/>
            <a:ext cx="309629" cy="625473"/>
            <a:chOff x="4448176" y="2032000"/>
            <a:chExt cx="600075" cy="1212193"/>
          </a:xfrm>
        </p:grpSpPr>
        <p:sp>
          <p:nvSpPr>
            <p:cNvPr id="31" name="円/楕円 30"/>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32"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9" name="グループ化 8"/>
          <p:cNvGrpSpPr/>
          <p:nvPr/>
        </p:nvGrpSpPr>
        <p:grpSpPr>
          <a:xfrm>
            <a:off x="1172358" y="4536440"/>
            <a:ext cx="7650377" cy="1776779"/>
            <a:chOff x="1172358" y="4425227"/>
            <a:chExt cx="7650377" cy="1776779"/>
          </a:xfrm>
        </p:grpSpPr>
        <p:sp>
          <p:nvSpPr>
            <p:cNvPr id="33" name="正方形/長方形 32"/>
            <p:cNvSpPr/>
            <p:nvPr/>
          </p:nvSpPr>
          <p:spPr>
            <a:xfrm>
              <a:off x="1172358" y="4425227"/>
              <a:ext cx="7650377" cy="1776779"/>
            </a:xfrm>
            <a:prstGeom prst="rect">
              <a:avLst/>
            </a:prstGeom>
            <a:solidFill>
              <a:schemeClr val="accent6">
                <a:lumMod val="60000"/>
                <a:lumOff val="40000"/>
                <a:alpha val="64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mn-ea"/>
                <a:cs typeface="ＭＳ Ｐゴシック"/>
              </a:endParaRPr>
            </a:p>
          </p:txBody>
        </p:sp>
        <p:sp>
          <p:nvSpPr>
            <p:cNvPr id="34" name="正方形/長方形 33"/>
            <p:cNvSpPr/>
            <p:nvPr/>
          </p:nvSpPr>
          <p:spPr>
            <a:xfrm>
              <a:off x="3960008" y="4557357"/>
              <a:ext cx="1670050" cy="1466850"/>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pPr algn="ctr"/>
              <a:r>
                <a:rPr lang="ja-JP" altLang="en-US" sz="1200" dirty="0">
                  <a:solidFill>
                    <a:srgbClr val="FFFFFF"/>
                  </a:solidFill>
                  <a:latin typeface="+mn-ea"/>
                  <a:cs typeface="ＭＳ Ｐゴシック"/>
                </a:rPr>
                <a:t>ディープラーニング</a:t>
              </a:r>
              <a:endParaRPr lang="en-US" altLang="ja-JP" sz="1200" dirty="0">
                <a:solidFill>
                  <a:srgbClr val="FFFFFF"/>
                </a:solidFill>
                <a:latin typeface="+mn-ea"/>
                <a:cs typeface="ＭＳ Ｐゴシック"/>
              </a:endParaRPr>
            </a:p>
          </p:txBody>
        </p:sp>
        <p:sp>
          <p:nvSpPr>
            <p:cNvPr id="35" name="フローチャート: 磁気ディスク 9"/>
            <p:cNvSpPr/>
            <p:nvPr/>
          </p:nvSpPr>
          <p:spPr>
            <a:xfrm>
              <a:off x="1381908" y="4557357"/>
              <a:ext cx="1670050" cy="1466849"/>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n-ea"/>
                  <a:cs typeface="ＭＳ Ｐゴシック"/>
                </a:rPr>
                <a:t>ビッグデータ</a:t>
              </a:r>
            </a:p>
          </p:txBody>
        </p:sp>
        <p:sp>
          <p:nvSpPr>
            <p:cNvPr id="36" name="フローチャート: 磁気ディスク 19"/>
            <p:cNvSpPr/>
            <p:nvPr/>
          </p:nvSpPr>
          <p:spPr>
            <a:xfrm>
              <a:off x="4148918" y="5313615"/>
              <a:ext cx="1308100" cy="590627"/>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n-ea"/>
                  <a:cs typeface="ＭＳ Ｐゴシック"/>
                </a:rPr>
                <a:t>ルールを</a:t>
              </a:r>
              <a:endParaRPr kumimoji="1" lang="en-US" altLang="ja-JP" sz="1100" dirty="0">
                <a:solidFill>
                  <a:srgbClr val="FFFFFF"/>
                </a:solidFill>
                <a:latin typeface="+mn-ea"/>
                <a:cs typeface="ＭＳ Ｐゴシック"/>
              </a:endParaRPr>
            </a:p>
            <a:p>
              <a:pPr algn="ctr"/>
              <a:r>
                <a:rPr kumimoji="1" lang="ja-JP" altLang="en-US" sz="1100" dirty="0">
                  <a:solidFill>
                    <a:srgbClr val="FFFFFF"/>
                  </a:solidFill>
                  <a:latin typeface="+mn-ea"/>
                  <a:cs typeface="ＭＳ Ｐゴシック"/>
                </a:rPr>
                <a:t>自動生成</a:t>
              </a:r>
            </a:p>
          </p:txBody>
        </p:sp>
        <p:sp>
          <p:nvSpPr>
            <p:cNvPr id="37" name="右矢印 36"/>
            <p:cNvSpPr/>
            <p:nvPr/>
          </p:nvSpPr>
          <p:spPr>
            <a:xfrm>
              <a:off x="3432958" y="4868507"/>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38" name="右矢印 37"/>
            <p:cNvSpPr/>
            <p:nvPr/>
          </p:nvSpPr>
          <p:spPr>
            <a:xfrm>
              <a:off x="6074558" y="4868507"/>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39" name="正方形/長方形 38"/>
            <p:cNvSpPr/>
            <p:nvPr/>
          </p:nvSpPr>
          <p:spPr>
            <a:xfrm>
              <a:off x="4148918" y="4918598"/>
              <a:ext cx="1308100" cy="3083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n-ea"/>
                  <a:cs typeface="ＭＳ Ｐゴシック"/>
                </a:rPr>
                <a:t>アルゴリズム</a:t>
              </a:r>
            </a:p>
          </p:txBody>
        </p:sp>
      </p:grpSp>
      <p:sp>
        <p:nvSpPr>
          <p:cNvPr id="43" name="正方形/長方形 42"/>
          <p:cNvSpPr/>
          <p:nvPr/>
        </p:nvSpPr>
        <p:spPr>
          <a:xfrm>
            <a:off x="308919" y="968463"/>
            <a:ext cx="481913" cy="145690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a:solidFill>
                  <a:srgbClr val="FFFFFF"/>
                </a:solidFill>
                <a:latin typeface="+mn-ea"/>
                <a:cs typeface="ＭＳ Ｐゴシック"/>
              </a:rPr>
              <a:t>人手</a:t>
            </a:r>
          </a:p>
        </p:txBody>
      </p:sp>
      <p:sp>
        <p:nvSpPr>
          <p:cNvPr id="44" name="正方形/長方形 43"/>
          <p:cNvSpPr/>
          <p:nvPr/>
        </p:nvSpPr>
        <p:spPr>
          <a:xfrm>
            <a:off x="308919" y="2607261"/>
            <a:ext cx="481913" cy="177677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a:solidFill>
                  <a:srgbClr val="FFFFFF"/>
                </a:solidFill>
                <a:latin typeface="+mn-ea"/>
                <a:cs typeface="ＭＳ Ｐゴシック"/>
              </a:rPr>
              <a:t>一部人手</a:t>
            </a:r>
          </a:p>
        </p:txBody>
      </p:sp>
      <p:sp>
        <p:nvSpPr>
          <p:cNvPr id="45" name="正方形/長方形 44"/>
          <p:cNvSpPr/>
          <p:nvPr/>
        </p:nvSpPr>
        <p:spPr>
          <a:xfrm>
            <a:off x="308919" y="4536439"/>
            <a:ext cx="481913" cy="1988273"/>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lang="ja-JP" altLang="en-US" sz="1600" dirty="0">
                <a:solidFill>
                  <a:srgbClr val="FFFFFF"/>
                </a:solidFill>
                <a:latin typeface="ＭＳ Ｐゴシック"/>
                <a:ea typeface="ＭＳ Ｐゴシック"/>
                <a:cs typeface="ＭＳ Ｐゴシック"/>
              </a:rPr>
              <a:t>完全自動</a:t>
            </a:r>
            <a:endParaRPr kumimoji="1" lang="ja-JP" altLang="en-US" sz="1600" dirty="0">
              <a:solidFill>
                <a:srgbClr val="FFFFFF"/>
              </a:solidFill>
              <a:latin typeface="ＭＳ Ｐゴシック"/>
              <a:ea typeface="ＭＳ Ｐゴシック"/>
              <a:cs typeface="ＭＳ Ｐゴシック"/>
            </a:endParaRPr>
          </a:p>
        </p:txBody>
      </p:sp>
      <p:sp>
        <p:nvSpPr>
          <p:cNvPr id="11" name="正方形/長方形 10"/>
          <p:cNvSpPr/>
          <p:nvPr/>
        </p:nvSpPr>
        <p:spPr>
          <a:xfrm>
            <a:off x="7033982" y="1283024"/>
            <a:ext cx="1566331" cy="485239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n-ea"/>
                <a:cs typeface="ＭＳ Ｐゴシック"/>
              </a:rPr>
              <a:t>推論</a:t>
            </a:r>
          </a:p>
        </p:txBody>
      </p:sp>
      <p:grpSp>
        <p:nvGrpSpPr>
          <p:cNvPr id="40" name="図形グループ 12"/>
          <p:cNvGrpSpPr/>
          <p:nvPr/>
        </p:nvGrpSpPr>
        <p:grpSpPr>
          <a:xfrm>
            <a:off x="600331" y="2505661"/>
            <a:ext cx="291414" cy="585946"/>
            <a:chOff x="4448176" y="2032000"/>
            <a:chExt cx="600075" cy="1212193"/>
          </a:xfrm>
          <a:solidFill>
            <a:schemeClr val="tx1">
              <a:lumMod val="50000"/>
              <a:lumOff val="50000"/>
            </a:schemeClr>
          </a:solidFill>
        </p:grpSpPr>
        <p:sp>
          <p:nvSpPr>
            <p:cNvPr id="41" name="円/楕円 40"/>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42"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46" name="図形グループ 12"/>
          <p:cNvGrpSpPr/>
          <p:nvPr/>
        </p:nvGrpSpPr>
        <p:grpSpPr>
          <a:xfrm>
            <a:off x="634313" y="856203"/>
            <a:ext cx="291414" cy="585946"/>
            <a:chOff x="4448176" y="2032000"/>
            <a:chExt cx="600075" cy="1212193"/>
          </a:xfrm>
          <a:solidFill>
            <a:schemeClr val="tx1">
              <a:lumMod val="65000"/>
              <a:lumOff val="35000"/>
            </a:schemeClr>
          </a:solidFill>
        </p:grpSpPr>
        <p:sp>
          <p:nvSpPr>
            <p:cNvPr id="47" name="円/楕円 46"/>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48"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49" name="図形グループ 12"/>
          <p:cNvGrpSpPr/>
          <p:nvPr/>
        </p:nvGrpSpPr>
        <p:grpSpPr>
          <a:xfrm>
            <a:off x="488606" y="856203"/>
            <a:ext cx="291414" cy="585946"/>
            <a:chOff x="4448176" y="2032000"/>
            <a:chExt cx="600075" cy="1212193"/>
          </a:xfrm>
          <a:solidFill>
            <a:schemeClr val="tx1">
              <a:lumMod val="50000"/>
              <a:lumOff val="50000"/>
            </a:schemeClr>
          </a:solidFill>
        </p:grpSpPr>
        <p:sp>
          <p:nvSpPr>
            <p:cNvPr id="50" name="円/楕円 49"/>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51"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spTree>
    <p:extLst>
      <p:ext uri="{BB962C8B-B14F-4D97-AF65-F5344CB8AC3E}">
        <p14:creationId xmlns:p14="http://schemas.microsoft.com/office/powerpoint/2010/main" val="16077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ディープラーニングを使った機械学習</a:t>
            </a:r>
            <a:endParaRPr kumimoji="1" lang="ja-JP" altLang="en-US" dirty="0"/>
          </a:p>
        </p:txBody>
      </p:sp>
      <p:sp>
        <p:nvSpPr>
          <p:cNvPr id="12" name="正方形/長方形 11"/>
          <p:cNvSpPr/>
          <p:nvPr/>
        </p:nvSpPr>
        <p:spPr>
          <a:xfrm>
            <a:off x="803942" y="1340768"/>
            <a:ext cx="3532613"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3" name="図 12"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78" y="1705175"/>
            <a:ext cx="413343" cy="309608"/>
          </a:xfrm>
          <a:prstGeom prst="rect">
            <a:avLst/>
          </a:prstGeom>
          <a:ln>
            <a:noFill/>
          </a:ln>
          <a:effectLst>
            <a:outerShdw blurRad="292100" dist="139700" dir="2700000" algn="tl" rotWithShape="0">
              <a:srgbClr val="333333">
                <a:alpha val="65000"/>
              </a:srgbClr>
            </a:outerShdw>
          </a:effectLst>
        </p:spPr>
      </p:pic>
      <p:pic>
        <p:nvPicPr>
          <p:cNvPr id="14" name="図 13"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08" y="1711452"/>
            <a:ext cx="413343" cy="309608"/>
          </a:xfrm>
          <a:prstGeom prst="rect">
            <a:avLst/>
          </a:prstGeom>
          <a:ln>
            <a:noFill/>
          </a:ln>
          <a:effectLst>
            <a:outerShdw blurRad="292100" dist="139700" dir="2700000" algn="tl" rotWithShape="0">
              <a:srgbClr val="333333">
                <a:alpha val="65000"/>
              </a:srgbClr>
            </a:outerShdw>
          </a:effectLst>
        </p:spPr>
      </p:pic>
      <p:pic>
        <p:nvPicPr>
          <p:cNvPr id="15" name="図 1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367" y="2110415"/>
            <a:ext cx="475169" cy="316203"/>
          </a:xfrm>
          <a:prstGeom prst="rect">
            <a:avLst/>
          </a:prstGeom>
          <a:ln>
            <a:noFill/>
          </a:ln>
          <a:effectLst>
            <a:outerShdw blurRad="292100" dist="139700" dir="2700000" algn="tl" rotWithShape="0">
              <a:srgbClr val="333333">
                <a:alpha val="65000"/>
              </a:srgbClr>
            </a:outerShdw>
          </a:effectLst>
        </p:spPr>
      </p:pic>
      <p:pic>
        <p:nvPicPr>
          <p:cNvPr id="17" name="図 16" descr="imgres-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218" y="211588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060" y="2115881"/>
            <a:ext cx="422148" cy="316203"/>
          </a:xfrm>
          <a:prstGeom prst="rect">
            <a:avLst/>
          </a:prstGeom>
          <a:ln>
            <a:noFill/>
          </a:ln>
          <a:effectLst>
            <a:outerShdw blurRad="292100" dist="139700" dir="2700000" algn="tl" rotWithShape="0">
              <a:srgbClr val="333333">
                <a:alpha val="65000"/>
              </a:srgbClr>
            </a:outerShdw>
          </a:effectLst>
        </p:spPr>
      </p:pic>
      <p:pic>
        <p:nvPicPr>
          <p:cNvPr id="23" name="図 22" descr="imgres-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2220" y="1711771"/>
            <a:ext cx="422147" cy="316203"/>
          </a:xfrm>
          <a:prstGeom prst="rect">
            <a:avLst/>
          </a:prstGeom>
          <a:ln>
            <a:noFill/>
          </a:ln>
          <a:effectLst>
            <a:outerShdw blurRad="292100" dist="139700" dir="2700000" algn="tl" rotWithShape="0">
              <a:srgbClr val="333333">
                <a:alpha val="65000"/>
              </a:srgbClr>
            </a:outerShdw>
          </a:effectLst>
        </p:spPr>
      </p:pic>
      <p:pic>
        <p:nvPicPr>
          <p:cNvPr id="24" name="図 23" descr="imgres-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778" y="2103817"/>
            <a:ext cx="516124" cy="321669"/>
          </a:xfrm>
          <a:prstGeom prst="rect">
            <a:avLst/>
          </a:prstGeom>
          <a:ln>
            <a:noFill/>
          </a:ln>
          <a:effectLst>
            <a:outerShdw blurRad="292100" dist="139700" dir="2700000" algn="tl" rotWithShape="0">
              <a:srgbClr val="333333">
                <a:alpha val="65000"/>
              </a:srgbClr>
            </a:outerShdw>
          </a:effectLst>
        </p:spPr>
      </p:pic>
      <p:pic>
        <p:nvPicPr>
          <p:cNvPr id="27" name="図 26"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2426" y="1711611"/>
            <a:ext cx="552870" cy="309607"/>
          </a:xfrm>
          <a:prstGeom prst="rect">
            <a:avLst/>
          </a:prstGeom>
          <a:ln>
            <a:noFill/>
          </a:ln>
          <a:effectLst>
            <a:outerShdw blurRad="292100" dist="139700" dir="2700000" algn="tl" rotWithShape="0">
              <a:srgbClr val="333333">
                <a:alpha val="65000"/>
              </a:srgbClr>
            </a:outerShdw>
          </a:effectLst>
        </p:spPr>
      </p:pic>
      <p:pic>
        <p:nvPicPr>
          <p:cNvPr id="28" name="図 27" descr="imgres-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825" y="2103819"/>
            <a:ext cx="470398" cy="321669"/>
          </a:xfrm>
          <a:prstGeom prst="rect">
            <a:avLst/>
          </a:prstGeom>
          <a:ln>
            <a:noFill/>
          </a:ln>
          <a:effectLst>
            <a:outerShdw blurRad="292100" dist="139700" dir="2700000" algn="tl" rotWithShape="0">
              <a:srgbClr val="333333">
                <a:alpha val="65000"/>
              </a:srgbClr>
            </a:outerShdw>
          </a:effectLst>
        </p:spPr>
      </p:pic>
      <p:pic>
        <p:nvPicPr>
          <p:cNvPr id="30" name="図 29" descr="imgres-9.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64" y="1718368"/>
            <a:ext cx="397172" cy="309606"/>
          </a:xfrm>
          <a:prstGeom prst="rect">
            <a:avLst/>
          </a:prstGeom>
          <a:ln>
            <a:noFill/>
          </a:ln>
          <a:effectLst>
            <a:outerShdw blurRad="292100" dist="139700" dir="2700000" algn="tl" rotWithShape="0">
              <a:srgbClr val="333333">
                <a:alpha val="65000"/>
              </a:srgbClr>
            </a:outerShdw>
          </a:effectLst>
        </p:spPr>
      </p:pic>
      <p:pic>
        <p:nvPicPr>
          <p:cNvPr id="35" name="図 34" descr="images-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7692" y="2115880"/>
            <a:ext cx="411222" cy="309607"/>
          </a:xfrm>
          <a:prstGeom prst="rect">
            <a:avLst/>
          </a:prstGeom>
          <a:ln>
            <a:noFill/>
          </a:ln>
          <a:effectLst>
            <a:outerShdw blurRad="292100" dist="139700" dir="2700000" algn="tl" rotWithShape="0">
              <a:srgbClr val="333333">
                <a:alpha val="65000"/>
              </a:srgbClr>
            </a:outerShdw>
          </a:effectLst>
        </p:spPr>
      </p:pic>
      <p:pic>
        <p:nvPicPr>
          <p:cNvPr id="36" name="図 35" descr="images-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576" y="1701472"/>
            <a:ext cx="461550" cy="307140"/>
          </a:xfrm>
          <a:prstGeom prst="rect">
            <a:avLst/>
          </a:prstGeom>
          <a:ln>
            <a:noFill/>
          </a:ln>
          <a:effectLst>
            <a:outerShdw blurRad="292100" dist="139700" dir="2700000" algn="tl" rotWithShape="0">
              <a:srgbClr val="333333">
                <a:alpha val="65000"/>
              </a:srgbClr>
            </a:outerShdw>
          </a:effectLst>
        </p:spPr>
      </p:pic>
      <p:pic>
        <p:nvPicPr>
          <p:cNvPr id="43" name="図 42" descr="imag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7214" y="1340768"/>
            <a:ext cx="2022455" cy="1345852"/>
          </a:xfrm>
          <a:prstGeom prst="rect">
            <a:avLst/>
          </a:prstGeom>
          <a:ln>
            <a:solidFill>
              <a:srgbClr val="A6A6A6"/>
            </a:solidFill>
          </a:ln>
          <a:effectLst>
            <a:outerShdw blurRad="292100" dist="139700" dir="2700000" algn="tl" rotWithShape="0">
              <a:srgbClr val="333333">
                <a:alpha val="65000"/>
              </a:srgbClr>
            </a:outerShdw>
          </a:effectLst>
        </p:spPr>
      </p:pic>
      <p:sp>
        <p:nvSpPr>
          <p:cNvPr id="44" name="テキスト ボックス 43"/>
          <p:cNvSpPr txBox="1"/>
          <p:nvPr/>
        </p:nvSpPr>
        <p:spPr>
          <a:xfrm>
            <a:off x="1751948" y="1340768"/>
            <a:ext cx="1620957" cy="307777"/>
          </a:xfrm>
          <a:prstGeom prst="rect">
            <a:avLst/>
          </a:prstGeom>
          <a:noFill/>
        </p:spPr>
        <p:txBody>
          <a:bodyPr wrap="none" rtlCol="0">
            <a:spAutoFit/>
          </a:bodyPr>
          <a:lstStyle/>
          <a:p>
            <a:pPr algn="ctr"/>
            <a:r>
              <a:rPr kumimoji="1" lang="ja-JP" altLang="en-US" sz="1400" dirty="0">
                <a:solidFill>
                  <a:srgbClr val="FF6600"/>
                </a:solidFill>
                <a:latin typeface="メイリオ"/>
                <a:ea typeface="メイリオ"/>
                <a:cs typeface="メイリオ"/>
              </a:rPr>
              <a:t>大量の学習データ</a:t>
            </a:r>
          </a:p>
        </p:txBody>
      </p:sp>
      <p:sp>
        <p:nvSpPr>
          <p:cNvPr id="55" name="テキスト ボックス 54"/>
          <p:cNvSpPr txBox="1"/>
          <p:nvPr/>
        </p:nvSpPr>
        <p:spPr>
          <a:xfrm>
            <a:off x="6041934" y="1340768"/>
            <a:ext cx="1261884"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メイリオ"/>
                <a:ea typeface="メイリオ"/>
                <a:cs typeface="メイリオ"/>
              </a:rPr>
              <a:t>未知のデータ</a:t>
            </a: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a:solidFill>
                  <a:schemeClr val="bg1"/>
                </a:solidFill>
                <a:latin typeface="メイリオ"/>
                <a:ea typeface="メイリオ"/>
                <a:cs typeface="メイリオ"/>
              </a:rPr>
              <a:t>学習</a:t>
            </a: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a:solidFill>
                  <a:schemeClr val="bg1"/>
                </a:solidFill>
                <a:latin typeface="メイリオ"/>
                <a:ea typeface="メイリオ"/>
                <a:cs typeface="メイリオ"/>
              </a:rPr>
              <a:t>推論</a:t>
            </a:r>
          </a:p>
        </p:txBody>
      </p:sp>
      <p:sp>
        <p:nvSpPr>
          <p:cNvPr id="41" name="正方形/長方形 40"/>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42" name="正方形/長方形 41"/>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下矢印 46"/>
          <p:cNvSpPr/>
          <p:nvPr/>
        </p:nvSpPr>
        <p:spPr>
          <a:xfrm>
            <a:off x="1939175" y="2643215"/>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下矢印 51"/>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人間による</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特徴量の設定</a:t>
            </a:r>
          </a:p>
        </p:txBody>
      </p:sp>
      <p:sp>
        <p:nvSpPr>
          <p:cNvPr id="54" name="正方形/長方形 53"/>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機械による</a:t>
            </a:r>
            <a:endParaRPr kumimoji="1" lang="en-US" altLang="ja-JP" sz="1200" dirty="0">
              <a:solidFill>
                <a:srgbClr val="FFFFFF"/>
              </a:solidFill>
              <a:latin typeface="Meiryo" charset="-128"/>
              <a:ea typeface="Meiryo" charset="-128"/>
              <a:cs typeface="Meiryo" charset="-128"/>
            </a:endParaRPr>
          </a:p>
          <a:p>
            <a:r>
              <a:rPr kumimoji="1" lang="ja-JP" altLang="en-US" sz="1200" dirty="0">
                <a:solidFill>
                  <a:srgbClr val="FFFFFF"/>
                </a:solidFill>
                <a:latin typeface="Meiryo" charset="-128"/>
                <a:ea typeface="Meiryo" charset="-128"/>
                <a:cs typeface="Meiryo" charset="-128"/>
              </a:rPr>
              <a:t>特徴量の設定</a:t>
            </a:r>
          </a:p>
        </p:txBody>
      </p:sp>
      <p:grpSp>
        <p:nvGrpSpPr>
          <p:cNvPr id="56" name="図形グループ 55"/>
          <p:cNvGrpSpPr/>
          <p:nvPr/>
        </p:nvGrpSpPr>
        <p:grpSpPr>
          <a:xfrm>
            <a:off x="925671" y="3441873"/>
            <a:ext cx="517785" cy="587435"/>
            <a:chOff x="2667295" y="1059799"/>
            <a:chExt cx="681672" cy="722281"/>
          </a:xfrm>
        </p:grpSpPr>
        <p:sp>
          <p:nvSpPr>
            <p:cNvPr id="57" name="角丸四角形 5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8" name="図 57"/>
            <p:cNvPicPr>
              <a:picLocks noChangeAspect="1"/>
            </p:cNvPicPr>
            <p:nvPr/>
          </p:nvPicPr>
          <p:blipFill>
            <a:blip r:embed="rId16">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59" name="正方形/長方形 58"/>
          <p:cNvSpPr/>
          <p:nvPr/>
        </p:nvSpPr>
        <p:spPr>
          <a:xfrm>
            <a:off x="2054366" y="3063096"/>
            <a:ext cx="1005403" cy="338554"/>
          </a:xfrm>
          <a:prstGeom prst="rect">
            <a:avLst/>
          </a:prstGeom>
        </p:spPr>
        <p:txBody>
          <a:bodyPr wrap="none">
            <a:spAutoFit/>
          </a:bodyPr>
          <a:lstStyle/>
          <a:p>
            <a:pPr algn="ctr"/>
            <a:r>
              <a:rPr lang="ja-JP" altLang="en-US" sz="1600" dirty="0">
                <a:solidFill>
                  <a:srgbClr val="FFFFFF"/>
                </a:solidFill>
                <a:latin typeface="メイリオ"/>
                <a:ea typeface="メイリオ"/>
                <a:cs typeface="メイリオ"/>
              </a:rPr>
              <a:t>特徴抽出</a:t>
            </a: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推論モデル生成</a:t>
            </a:r>
            <a:endParaRPr kumimoji="1"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推論モデル保存</a:t>
            </a: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メイリオ"/>
                <a:ea typeface="メイリオ"/>
                <a:cs typeface="メイリオ"/>
              </a:rPr>
              <a:t>推論モデル適用</a:t>
            </a:r>
            <a:endParaRPr lang="en-US" altLang="ja-JP" sz="24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（推論エンジン</a:t>
            </a:r>
            <a:r>
              <a:rPr lang="ja-JP" altLang="en-US" sz="1200" dirty="0">
                <a:solidFill>
                  <a:srgbClr val="FFFFFF"/>
                </a:solidFill>
                <a:latin typeface="メイリオ"/>
                <a:ea typeface="メイリオ"/>
                <a:cs typeface="メイリオ"/>
              </a:rPr>
              <a:t>／特徴のマッチング</a:t>
            </a:r>
            <a:r>
              <a:rPr kumimoji="1" lang="ja-JP" altLang="en-US" sz="1200" dirty="0">
                <a:solidFill>
                  <a:srgbClr val="FFFFFF"/>
                </a:solidFill>
                <a:latin typeface="メイリオ"/>
                <a:ea typeface="メイリオ"/>
                <a:cs typeface="メイリオ"/>
              </a:rPr>
              <a:t>）</a:t>
            </a: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推論結果</a:t>
            </a:r>
            <a:endParaRPr kumimoji="1"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「コレはネコです」</a:t>
            </a:r>
            <a:endParaRPr kumimoji="1" lang="ja-JP" altLang="en-US" sz="1200" dirty="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61491"/>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1" name="図形グループ 60"/>
          <p:cNvGrpSpPr/>
          <p:nvPr/>
        </p:nvGrpSpPr>
        <p:grpSpPr>
          <a:xfrm>
            <a:off x="1003956" y="3538614"/>
            <a:ext cx="265954" cy="577851"/>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4" name="図形グループ 63"/>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65" name="図 64" descr="DL_2.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66" name="円/楕円 6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69" name="四角形吹き出し 68"/>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a:solidFill>
                  <a:srgbClr val="FFFFFF"/>
                </a:solidFill>
                <a:latin typeface="Meiryo" charset="-128"/>
                <a:ea typeface="Meiryo" charset="-128"/>
                <a:cs typeface="Meiryo" charset="-128"/>
              </a:rPr>
              <a:t>ディープラーニング</a:t>
            </a:r>
            <a:endParaRPr kumimoji="1" lang="en-US" altLang="ja-JP" sz="800" b="1" u="sng"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71" name="四角形吹き出し 7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a:solidFill>
                  <a:srgbClr val="FFFFFF"/>
                </a:solidFill>
                <a:latin typeface="Meiryo" charset="-128"/>
                <a:ea typeface="Meiryo" charset="-128"/>
                <a:cs typeface="Meiryo" charset="-128"/>
              </a:rPr>
              <a:t>従来の機械学習</a:t>
            </a:r>
            <a:endParaRPr kumimoji="1" lang="en-US" altLang="ja-JP" sz="800" b="1" u="sng" dirty="0">
              <a:solidFill>
                <a:srgbClr val="FFFFFF"/>
              </a:solidFill>
              <a:latin typeface="Meiryo" charset="-128"/>
              <a:ea typeface="Meiryo" charset="-128"/>
              <a:cs typeface="Meiryo" charset="-128"/>
            </a:endParaRPr>
          </a:p>
          <a:p>
            <a:r>
              <a:rPr kumimoji="1" lang="ja-JP" altLang="en-US" sz="800" dirty="0">
                <a:solidFill>
                  <a:srgbClr val="FFFFFF"/>
                </a:solidFill>
                <a:latin typeface="Meiryo" charset="-128"/>
                <a:ea typeface="Meiryo" charset="-128"/>
                <a:cs typeface="Meiryo" charset="-128"/>
              </a:rPr>
              <a:t>分類に必要な特徴の設定・組合せは職人技</a:t>
            </a:r>
          </a:p>
        </p:txBody>
      </p:sp>
    </p:spTree>
    <p:extLst>
      <p:ext uri="{BB962C8B-B14F-4D97-AF65-F5344CB8AC3E}">
        <p14:creationId xmlns:p14="http://schemas.microsoft.com/office/powerpoint/2010/main" val="40308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10" presetClass="entr" presetSubtype="0" fill="hold"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par>
                                <p:cTn id="86" presetID="10" presetClass="entr" presetSubtype="0" fill="hold" nodeType="with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fade">
                                      <p:cBhvr>
                                        <p:cTn id="94" dur="500"/>
                                        <p:tgtEl>
                                          <p:spTgt spid="7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10" presetClass="entr" presetSubtype="0" fill="hold"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500"/>
                                        <p:tgtEl>
                                          <p:spTgt spid="4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fade">
                                      <p:cBhvr>
                                        <p:cTn id="114" dur="500"/>
                                        <p:tgtEl>
                                          <p:spTgt spid="5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500"/>
                                        <p:tgtEl>
                                          <p:spTgt spid="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fade">
                                      <p:cBhvr>
                                        <p:cTn id="120" dur="500"/>
                                        <p:tgtEl>
                                          <p:spTgt spid="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fade">
                                      <p:cBhvr>
                                        <p:cTn id="123" dur="500"/>
                                        <p:tgtEl>
                                          <p:spTgt spid="4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500"/>
                                        <p:tgtEl>
                                          <p:spTgt spid="51"/>
                                        </p:tgtEl>
                                      </p:cBhvr>
                                    </p:animEffect>
                                  </p:childTnLst>
                                </p:cTn>
                              </p:par>
                            </p:childTnLst>
                          </p:cTn>
                        </p:par>
                        <p:par>
                          <p:cTn id="127" fill="hold">
                            <p:stCondLst>
                              <p:cond delay="500"/>
                            </p:stCondLst>
                            <p:childTnLst>
                              <p:par>
                                <p:cTn id="128" presetID="22" presetClass="entr" presetSubtype="4" fill="hold" nodeType="after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wipe(down)">
                                      <p:cBhvr>
                                        <p:cTn id="1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12" grpId="0" animBg="1"/>
      <p:bldP spid="44" grpId="0"/>
      <p:bldP spid="55" grpId="0"/>
      <p:bldP spid="10" grpId="0"/>
      <p:bldP spid="38" grpId="0"/>
      <p:bldP spid="41" grpId="0" animBg="1"/>
      <p:bldP spid="42" grpId="0" animBg="1"/>
      <p:bldP spid="47" grpId="0" animBg="1"/>
      <p:bldP spid="52" grpId="0" animBg="1"/>
      <p:bldP spid="53" grpId="0" animBg="1"/>
      <p:bldP spid="54" grpId="0" animBg="1"/>
      <p:bldP spid="59" grpId="0"/>
      <p:bldP spid="5" grpId="0" animBg="1"/>
      <p:bldP spid="6" grpId="0" animBg="1"/>
      <p:bldP spid="7" grpId="0" animBg="1"/>
      <p:bldP spid="9" grpId="0" animBg="1"/>
      <p:bldP spid="45" grpId="0" animBg="1"/>
      <p:bldP spid="48" grpId="0" animBg="1"/>
      <p:bldP spid="49" grpId="0" animBg="1"/>
      <p:bldP spid="51" grpId="0" animBg="1"/>
      <p:bldP spid="69" grpId="0" animBg="1"/>
      <p:bldP spid="7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531747" y="964508"/>
            <a:ext cx="2588759" cy="567494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a:solidFill>
                <a:srgbClr val="FFFFFF"/>
              </a:solidFill>
              <a:latin typeface="メイリオ"/>
              <a:ea typeface="メイリオ"/>
              <a:cs typeface="メイリオ"/>
            </a:endParaRPr>
          </a:p>
          <a:p>
            <a:pPr algn="ctr"/>
            <a:r>
              <a:rPr lang="ja-JP" altLang="en-US" sz="1400" b="1" dirty="0">
                <a:solidFill>
                  <a:srgbClr val="FFFFFF"/>
                </a:solidFill>
                <a:latin typeface="メイリオ"/>
                <a:ea typeface="メイリオ"/>
                <a:cs typeface="メイリオ"/>
              </a:rPr>
              <a:t>ルールベース・アプローチ</a:t>
            </a:r>
            <a:endParaRPr lang="en-US" altLang="ja-JP" sz="1400" b="1"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専門家の知識やノウハウを人手によってルール化し、そのルールに従ってデータを処理</a:t>
            </a:r>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216726"/>
            <a:ext cx="954107" cy="400110"/>
          </a:xfrm>
          <a:prstGeom prst="rect">
            <a:avLst/>
          </a:prstGeom>
        </p:spPr>
        <p:txBody>
          <a:bodyPr wrap="none">
            <a:spAutoFit/>
          </a:bodyPr>
          <a:lstStyle/>
          <a:p>
            <a:r>
              <a:rPr lang="ja-JP" altLang="en-US" sz="1000" b="1" dirty="0">
                <a:solidFill>
                  <a:srgbClr val="FFFFFF"/>
                </a:solidFill>
                <a:latin typeface="メイリオ"/>
                <a:ea typeface="メイリオ"/>
                <a:cs typeface="メイリオ"/>
              </a:rPr>
              <a:t>エキスパート</a:t>
            </a:r>
            <a:endParaRPr lang="en-US" altLang="ja-JP" sz="1000" b="1" dirty="0">
              <a:solidFill>
                <a:srgbClr val="FFFFFF"/>
              </a:solidFill>
              <a:latin typeface="メイリオ"/>
              <a:ea typeface="メイリオ"/>
              <a:cs typeface="メイリオ"/>
            </a:endParaRPr>
          </a:p>
          <a:p>
            <a:r>
              <a:rPr lang="ja-JP" altLang="en-US" sz="1000" b="1" dirty="0">
                <a:solidFill>
                  <a:srgbClr val="FFFFFF"/>
                </a:solidFill>
                <a:latin typeface="メイリオ"/>
                <a:ea typeface="メイリオ"/>
                <a:cs typeface="メイリオ"/>
              </a:rPr>
              <a:t>システム</a:t>
            </a:r>
            <a:endParaRPr lang="ja-JP" altLang="en-US" sz="1000" b="1" dirty="0"/>
          </a:p>
        </p:txBody>
      </p:sp>
      <p:sp>
        <p:nvSpPr>
          <p:cNvPr id="21" name="正方形/長方形 20"/>
          <p:cNvSpPr/>
          <p:nvPr/>
        </p:nvSpPr>
        <p:spPr>
          <a:xfrm>
            <a:off x="3269494" y="960234"/>
            <a:ext cx="2592974" cy="567494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a:solidFill>
                <a:srgbClr val="FFFFFF"/>
              </a:solidFill>
              <a:latin typeface="メイリオ"/>
              <a:ea typeface="メイリオ"/>
              <a:cs typeface="メイリオ"/>
            </a:endParaRPr>
          </a:p>
          <a:p>
            <a:pPr algn="ctr"/>
            <a:r>
              <a:rPr lang="ja-JP" altLang="en-US" sz="1400" b="1" dirty="0">
                <a:solidFill>
                  <a:srgbClr val="FFFFFF"/>
                </a:solidFill>
                <a:latin typeface="メイリオ"/>
                <a:ea typeface="メイリオ"/>
                <a:cs typeface="メイリオ"/>
              </a:rPr>
              <a:t>統計・</a:t>
            </a:r>
            <a:r>
              <a:rPr kumimoji="1" lang="ja-JP" altLang="en-US" sz="1400" b="1" dirty="0">
                <a:solidFill>
                  <a:srgbClr val="FFFFFF"/>
                </a:solidFill>
                <a:latin typeface="メイリオ"/>
                <a:ea typeface="メイリオ"/>
                <a:cs typeface="メイリオ"/>
              </a:rPr>
              <a:t>確率論的アプローチ</a:t>
            </a:r>
            <a:endParaRPr kumimoji="1" lang="en-US" altLang="ja-JP" sz="1400" b="1"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データに内在する因果関係を確率的に記述する統計手法（ベイジアン・ネットワーク）を使ってデータを処理</a:t>
            </a:r>
            <a:endParaRPr kumimoji="1"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011475" y="955909"/>
            <a:ext cx="2592974" cy="567494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a:solidFill>
                <a:srgbClr val="FFFFFF"/>
              </a:solidFill>
              <a:latin typeface="メイリオ"/>
              <a:ea typeface="メイリオ"/>
              <a:cs typeface="メイリオ"/>
            </a:endParaRPr>
          </a:p>
          <a:p>
            <a:pPr algn="ctr"/>
            <a:r>
              <a:rPr lang="ja-JP" altLang="en-US" sz="1400" b="1" dirty="0">
                <a:solidFill>
                  <a:srgbClr val="FFFFFF"/>
                </a:solidFill>
                <a:latin typeface="メイリオ"/>
                <a:ea typeface="メイリオ"/>
                <a:cs typeface="メイリオ"/>
              </a:rPr>
              <a:t>脳科学的アプローチ</a:t>
            </a:r>
            <a:endParaRPr lang="en-US" altLang="ja-JP" sz="1400" b="1"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脳科学の研究成果を取り入れ脳の神経活動を再現する数学的モデル（ディープ・ニューラル・ネットワーク等）を使ってデータを処理</a:t>
            </a:r>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a:t>人工知能の</a:t>
            </a:r>
            <a:r>
              <a:rPr kumimoji="1" lang="en-US" altLang="ja-JP" dirty="0"/>
              <a:t>3</a:t>
            </a:r>
            <a:r>
              <a:rPr kumimoji="1" lang="ja-JP" altLang="en-US" dirty="0"/>
              <a:t>つのアプローチ</a:t>
            </a:r>
          </a:p>
        </p:txBody>
      </p:sp>
      <p:grpSp>
        <p:nvGrpSpPr>
          <p:cNvPr id="5" name="図形グループ 4"/>
          <p:cNvGrpSpPr/>
          <p:nvPr/>
        </p:nvGrpSpPr>
        <p:grpSpPr>
          <a:xfrm>
            <a:off x="611560" y="4038564"/>
            <a:ext cx="2415395" cy="981974"/>
            <a:chOff x="663530" y="2299279"/>
            <a:chExt cx="2415395" cy="981974"/>
          </a:xfrm>
        </p:grpSpPr>
        <p:sp>
          <p:nvSpPr>
            <p:cNvPr id="31" name="正方形/長方形 30"/>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grpSp>
        <p:nvGrpSpPr>
          <p:cNvPr id="6" name="図形グループ 5"/>
          <p:cNvGrpSpPr/>
          <p:nvPr/>
        </p:nvGrpSpPr>
        <p:grpSpPr>
          <a:xfrm>
            <a:off x="3376393" y="4038563"/>
            <a:ext cx="2384431" cy="975827"/>
            <a:chOff x="3393372" y="2299278"/>
            <a:chExt cx="2419423" cy="975827"/>
          </a:xfrm>
        </p:grpSpPr>
        <p:sp>
          <p:nvSpPr>
            <p:cNvPr id="32" name="正方形/長方形 31"/>
            <p:cNvSpPr/>
            <p:nvPr/>
          </p:nvSpPr>
          <p:spPr>
            <a:xfrm>
              <a:off x="3393372" y="2299278"/>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3" name="図 22" descr="20140326222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372" y="2492427"/>
              <a:ext cx="2419423" cy="654798"/>
            </a:xfrm>
            <a:prstGeom prst="rect">
              <a:avLst/>
            </a:prstGeom>
          </p:spPr>
        </p:pic>
      </p:grpSp>
      <p:sp>
        <p:nvSpPr>
          <p:cNvPr id="33" name="正方形/長方形 32"/>
          <p:cNvSpPr/>
          <p:nvPr/>
        </p:nvSpPr>
        <p:spPr>
          <a:xfrm>
            <a:off x="6135414" y="4038563"/>
            <a:ext cx="2377587"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827584" y="2506908"/>
            <a:ext cx="2047355" cy="461665"/>
          </a:xfrm>
          <a:prstGeom prst="rect">
            <a:avLst/>
          </a:prstGeom>
          <a:noFill/>
        </p:spPr>
        <p:txBody>
          <a:bodyPr wrap="none" rtlCol="0">
            <a:spAutoFit/>
          </a:bodyPr>
          <a:lstStyle/>
          <a:p>
            <a:r>
              <a:rPr lang="en-US" altLang="ja-JP" sz="1200" b="1" dirty="0">
                <a:solidFill>
                  <a:schemeClr val="bg1"/>
                </a:solidFill>
                <a:latin typeface="Meiryo" charset="-128"/>
                <a:ea typeface="Meiryo" charset="-128"/>
                <a:cs typeface="Meiryo" charset="-128"/>
              </a:rPr>
              <a:t>i</a:t>
            </a:r>
            <a:r>
              <a:rPr kumimoji="1" lang="en-US" altLang="ja-JP" sz="1200" b="1" dirty="0">
                <a:solidFill>
                  <a:schemeClr val="bg1"/>
                </a:solidFill>
                <a:latin typeface="Meiryo" charset="-128"/>
                <a:ea typeface="Meiryo" charset="-128"/>
                <a:cs typeface="Meiryo" charset="-128"/>
              </a:rPr>
              <a:t>f (</a:t>
            </a:r>
            <a:r>
              <a:rPr kumimoji="1" lang="ja-JP" altLang="en-US" sz="1200" b="1" dirty="0">
                <a:solidFill>
                  <a:schemeClr val="bg1"/>
                </a:solidFill>
                <a:latin typeface="Meiryo" charset="-128"/>
                <a:ea typeface="Meiryo" charset="-128"/>
                <a:cs typeface="Meiryo" charset="-128"/>
              </a:rPr>
              <a:t>条件</a:t>
            </a:r>
            <a:r>
              <a:rPr kumimoji="1" lang="en-US" altLang="ja-JP" sz="1200" b="1" dirty="0">
                <a:solidFill>
                  <a:schemeClr val="bg1"/>
                </a:solidFill>
                <a:latin typeface="Meiryo" charset="-128"/>
                <a:ea typeface="Meiryo" charset="-128"/>
                <a:cs typeface="Meiryo" charset="-128"/>
              </a:rPr>
              <a:t>) </a:t>
            </a:r>
          </a:p>
          <a:p>
            <a:r>
              <a:rPr kumimoji="1" lang="en-US" altLang="ja-JP" sz="1200" b="1" dirty="0">
                <a:solidFill>
                  <a:schemeClr val="bg1"/>
                </a:solidFill>
                <a:latin typeface="Meiryo" charset="-128"/>
                <a:ea typeface="Meiryo" charset="-128"/>
                <a:cs typeface="Meiryo" charset="-128"/>
              </a:rPr>
              <a:t>then </a:t>
            </a:r>
            <a:r>
              <a:rPr lang="en-US" altLang="ja-JP" sz="1200" b="1" dirty="0">
                <a:solidFill>
                  <a:schemeClr val="bg1"/>
                </a:solidFill>
                <a:latin typeface="Meiryo" charset="-128"/>
                <a:ea typeface="Meiryo" charset="-128"/>
                <a:cs typeface="Meiryo" charset="-128"/>
              </a:rPr>
              <a:t>(</a:t>
            </a:r>
            <a:r>
              <a:rPr lang="ja-JP" altLang="en-US" sz="1200" b="1" dirty="0">
                <a:solidFill>
                  <a:schemeClr val="bg1"/>
                </a:solidFill>
                <a:latin typeface="Meiryo" charset="-128"/>
                <a:ea typeface="Meiryo" charset="-128"/>
                <a:cs typeface="Meiryo" charset="-128"/>
              </a:rPr>
              <a:t>処理</a:t>
            </a:r>
            <a:r>
              <a:rPr lang="en-US" altLang="ja-JP" sz="1200" b="1" dirty="0">
                <a:solidFill>
                  <a:schemeClr val="bg1"/>
                </a:solidFill>
                <a:latin typeface="Meiryo" charset="-128"/>
                <a:ea typeface="Meiryo" charset="-128"/>
                <a:cs typeface="Meiryo" charset="-128"/>
              </a:rPr>
              <a:t>1)</a:t>
            </a:r>
            <a:r>
              <a:rPr kumimoji="1" lang="en-US" altLang="ja-JP" sz="1200" b="1" dirty="0">
                <a:solidFill>
                  <a:schemeClr val="bg1"/>
                </a:solidFill>
                <a:latin typeface="Meiryo" charset="-128"/>
                <a:ea typeface="Meiryo" charset="-128"/>
                <a:cs typeface="Meiryo" charset="-128"/>
              </a:rPr>
              <a:t> else </a:t>
            </a:r>
            <a:r>
              <a:rPr lang="en-US" altLang="ja-JP" sz="1200" b="1" dirty="0">
                <a:solidFill>
                  <a:schemeClr val="bg1"/>
                </a:solidFill>
                <a:latin typeface="Meiryo" charset="-128"/>
                <a:ea typeface="Meiryo" charset="-128"/>
                <a:cs typeface="Meiryo" charset="-128"/>
              </a:rPr>
              <a:t>(</a:t>
            </a:r>
            <a:r>
              <a:rPr lang="ja-JP" altLang="en-US" sz="1200" b="1" dirty="0">
                <a:solidFill>
                  <a:schemeClr val="bg1"/>
                </a:solidFill>
                <a:latin typeface="Meiryo" charset="-128"/>
                <a:ea typeface="Meiryo" charset="-128"/>
                <a:cs typeface="Meiryo" charset="-128"/>
              </a:rPr>
              <a:t>処理</a:t>
            </a:r>
            <a:r>
              <a:rPr lang="en-US" altLang="ja-JP" sz="1200" b="1" dirty="0">
                <a:solidFill>
                  <a:schemeClr val="bg1"/>
                </a:solidFill>
                <a:latin typeface="Meiryo" charset="-128"/>
                <a:ea typeface="Meiryo" charset="-128"/>
                <a:cs typeface="Meiryo" charset="-128"/>
              </a:rPr>
              <a:t>2)</a:t>
            </a:r>
          </a:p>
        </p:txBody>
      </p:sp>
      <p:sp>
        <p:nvSpPr>
          <p:cNvPr id="45" name="テキスト ボックス 44"/>
          <p:cNvSpPr txBox="1"/>
          <p:nvPr/>
        </p:nvSpPr>
        <p:spPr>
          <a:xfrm>
            <a:off x="3340788" y="2506909"/>
            <a:ext cx="1527982" cy="461665"/>
          </a:xfrm>
          <a:prstGeom prst="rect">
            <a:avLst/>
          </a:prstGeom>
          <a:noFill/>
        </p:spPr>
        <p:txBody>
          <a:bodyPr wrap="none" rtlCol="0">
            <a:spAutoFit/>
          </a:bodyPr>
          <a:lstStyle/>
          <a:p>
            <a:pPr algn="ctr"/>
            <a:r>
              <a:rPr lang="en-US" altLang="ja-JP" sz="1200" b="1" dirty="0">
                <a:solidFill>
                  <a:schemeClr val="bg1"/>
                </a:solidFill>
                <a:latin typeface="Meiryo" charset="-128"/>
                <a:ea typeface="Meiryo" charset="-128"/>
                <a:cs typeface="Meiryo" charset="-128"/>
              </a:rPr>
              <a:t>A</a:t>
            </a:r>
            <a:r>
              <a:rPr lang="ja-JP" altLang="en-US" sz="1200" b="1" dirty="0">
                <a:solidFill>
                  <a:schemeClr val="bg1"/>
                </a:solidFill>
                <a:latin typeface="Meiryo" charset="-128"/>
                <a:ea typeface="Meiryo" charset="-128"/>
                <a:cs typeface="Meiryo" charset="-128"/>
              </a:rPr>
              <a:t>である確率</a:t>
            </a:r>
            <a:r>
              <a:rPr lang="en-US" altLang="ja-JP" sz="1200" b="1" dirty="0">
                <a:solidFill>
                  <a:schemeClr val="bg1"/>
                </a:solidFill>
                <a:latin typeface="Meiryo" charset="-128"/>
                <a:ea typeface="Meiryo" charset="-128"/>
                <a:cs typeface="Meiryo" charset="-128"/>
              </a:rPr>
              <a:t>: 90%</a:t>
            </a:r>
          </a:p>
          <a:p>
            <a:pPr algn="ctr"/>
            <a:r>
              <a:rPr lang="en-US" altLang="ja-JP" sz="1200" b="1" dirty="0">
                <a:solidFill>
                  <a:schemeClr val="bg1"/>
                </a:solidFill>
                <a:latin typeface="Meiryo" charset="-128"/>
                <a:ea typeface="Meiryo" charset="-128"/>
                <a:cs typeface="Meiryo" charset="-128"/>
              </a:rPr>
              <a:t>B</a:t>
            </a:r>
            <a:r>
              <a:rPr lang="ja-JP" altLang="en-US" sz="1200" b="1" dirty="0">
                <a:solidFill>
                  <a:schemeClr val="bg1"/>
                </a:solidFill>
                <a:latin typeface="Meiryo" charset="-128"/>
                <a:ea typeface="Meiryo" charset="-128"/>
                <a:cs typeface="Meiryo" charset="-128"/>
              </a:rPr>
              <a:t>である確率</a:t>
            </a:r>
            <a:r>
              <a:rPr lang="en-US" altLang="ja-JP" sz="1200" b="1" dirty="0">
                <a:solidFill>
                  <a:schemeClr val="bg1"/>
                </a:solidFill>
                <a:latin typeface="Meiryo" charset="-128"/>
                <a:ea typeface="Meiryo" charset="-128"/>
                <a:cs typeface="Meiryo" charset="-128"/>
              </a:rPr>
              <a:t>: 20%</a:t>
            </a:r>
          </a:p>
        </p:txBody>
      </p:sp>
      <p:sp>
        <p:nvSpPr>
          <p:cNvPr id="46" name="テキスト ボックス 45"/>
          <p:cNvSpPr txBox="1"/>
          <p:nvPr/>
        </p:nvSpPr>
        <p:spPr>
          <a:xfrm>
            <a:off x="4788024" y="2625110"/>
            <a:ext cx="957313" cy="276999"/>
          </a:xfrm>
          <a:prstGeom prst="rect">
            <a:avLst/>
          </a:prstGeom>
          <a:noFill/>
        </p:spPr>
        <p:txBody>
          <a:bodyPr wrap="none" rtlCol="0">
            <a:spAutoFit/>
          </a:bodyPr>
          <a:lstStyle/>
          <a:p>
            <a:pPr algn="ct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 A</a:t>
            </a:r>
            <a:r>
              <a:rPr lang="ja-JP" altLang="en-US" sz="1200" b="1" dirty="0">
                <a:solidFill>
                  <a:schemeClr val="bg1"/>
                </a:solidFill>
                <a:latin typeface="Meiryo" charset="-128"/>
                <a:ea typeface="Meiryo" charset="-128"/>
                <a:cs typeface="Meiryo" charset="-128"/>
              </a:rPr>
              <a:t>が妥当</a:t>
            </a:r>
            <a:endParaRPr lang="en-US" altLang="ja-JP" sz="1200" b="1" dirty="0">
              <a:solidFill>
                <a:schemeClr val="bg1"/>
              </a:solidFill>
              <a:latin typeface="Meiryo" charset="-128"/>
              <a:ea typeface="Meiryo" charset="-128"/>
              <a:cs typeface="Meiryo" charset="-128"/>
            </a:endParaRP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414" y="2382379"/>
            <a:ext cx="2377587" cy="830631"/>
          </a:xfrm>
          <a:prstGeom prst="rect">
            <a:avLst/>
          </a:prstGeom>
        </p:spPr>
      </p:pic>
      <p:sp>
        <p:nvSpPr>
          <p:cNvPr id="20" name="正方形/長方形 19"/>
          <p:cNvSpPr/>
          <p:nvPr/>
        </p:nvSpPr>
        <p:spPr>
          <a:xfrm>
            <a:off x="1835696" y="3344943"/>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a:solidFill>
                  <a:srgbClr val="FFFFFF"/>
                </a:solidFill>
                <a:latin typeface="Meiryo" charset="-128"/>
                <a:ea typeface="Meiryo" charset="-128"/>
                <a:cs typeface="Meiryo" charset="-128"/>
              </a:rPr>
              <a:t>推論処理</a:t>
            </a:r>
            <a:endParaRPr kumimoji="1" lang="en-US" altLang="ja-JP" sz="1200" b="1" u="sng"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642524" y="3322161"/>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a:solidFill>
                  <a:srgbClr val="FFFFFF"/>
                </a:solidFill>
                <a:latin typeface="Meiryo" charset="-128"/>
                <a:ea typeface="Meiryo" charset="-128"/>
                <a:cs typeface="Meiryo" charset="-128"/>
              </a:rPr>
              <a:t>ルール生成</a:t>
            </a:r>
            <a:endParaRPr kumimoji="1" lang="en-US" altLang="ja-JP" sz="1200" b="1" u="sng"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人間が入力</a:t>
            </a: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4569565" y="3365094"/>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a:solidFill>
                  <a:srgbClr val="FFFFFF"/>
                </a:solidFill>
                <a:latin typeface="Meiryo" charset="-128"/>
                <a:ea typeface="Meiryo" charset="-128"/>
                <a:cs typeface="Meiryo" charset="-128"/>
              </a:rPr>
              <a:t>推論処理</a:t>
            </a:r>
            <a:endParaRPr kumimoji="1" lang="en-US" altLang="ja-JP" sz="1200" b="1" u="sng"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0" name="ホームベース 49"/>
          <p:cNvSpPr/>
          <p:nvPr/>
        </p:nvSpPr>
        <p:spPr>
          <a:xfrm>
            <a:off x="3376393" y="3342312"/>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a:solidFill>
                  <a:srgbClr val="FFFFFF"/>
                </a:solidFill>
                <a:latin typeface="Meiryo" charset="-128"/>
                <a:ea typeface="Meiryo" charset="-128"/>
                <a:cs typeface="Meiryo" charset="-128"/>
              </a:rPr>
              <a:t>ルール生成</a:t>
            </a:r>
            <a:endParaRPr kumimoji="1" lang="en-US" altLang="ja-JP" sz="1200" b="1" u="sng"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7321742" y="3390945"/>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a:solidFill>
                  <a:srgbClr val="FFFFFF"/>
                </a:solidFill>
                <a:latin typeface="Meiryo" charset="-128"/>
                <a:ea typeface="Meiryo" charset="-128"/>
                <a:cs typeface="Meiryo" charset="-128"/>
              </a:rPr>
              <a:t>推論処理</a:t>
            </a:r>
            <a:endParaRPr kumimoji="1" lang="en-US" altLang="ja-JP" sz="1200" b="1" u="sng"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2" name="ホームベース 51"/>
          <p:cNvSpPr/>
          <p:nvPr/>
        </p:nvSpPr>
        <p:spPr>
          <a:xfrm>
            <a:off x="6128570" y="3368163"/>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a:solidFill>
                  <a:srgbClr val="FFFFFF"/>
                </a:solidFill>
                <a:latin typeface="Meiryo" charset="-128"/>
                <a:ea typeface="Meiryo" charset="-128"/>
                <a:cs typeface="Meiryo" charset="-128"/>
              </a:rPr>
              <a:t>ルール生成</a:t>
            </a:r>
            <a:endParaRPr kumimoji="1" lang="en-US" altLang="ja-JP" sz="1200" b="1" u="sng"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22" name="テキスト ボックス 21"/>
          <p:cNvSpPr txBox="1"/>
          <p:nvPr/>
        </p:nvSpPr>
        <p:spPr>
          <a:xfrm>
            <a:off x="549928" y="5166292"/>
            <a:ext cx="2571536" cy="646331"/>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現実世界を全てルール化することは不可能。微妙なニュアンスや関係をルート化することも難しい。</a:t>
            </a:r>
          </a:p>
        </p:txBody>
      </p:sp>
      <p:sp>
        <p:nvSpPr>
          <p:cNvPr id="53" name="テキスト ボックス 52"/>
          <p:cNvSpPr txBox="1"/>
          <p:nvPr/>
        </p:nvSpPr>
        <p:spPr>
          <a:xfrm>
            <a:off x="3268536" y="5166292"/>
            <a:ext cx="2579064" cy="646331"/>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データ量が増えるほどに処理の精度が向上。ビッグデータが手に入るようになり実用性も向上</a:t>
            </a:r>
            <a:r>
              <a:rPr kumimoji="1" lang="ja-JP" altLang="en-US" sz="1200" dirty="0">
                <a:solidFill>
                  <a:schemeClr val="bg1"/>
                </a:solidFill>
                <a:latin typeface="Meiryo" charset="-128"/>
                <a:ea typeface="Meiryo" charset="-128"/>
                <a:cs typeface="Meiryo" charset="-128"/>
              </a:rPr>
              <a:t>。</a:t>
            </a:r>
          </a:p>
        </p:txBody>
      </p:sp>
      <p:sp>
        <p:nvSpPr>
          <p:cNvPr id="54" name="テキスト ボックス 53"/>
          <p:cNvSpPr txBox="1"/>
          <p:nvPr/>
        </p:nvSpPr>
        <p:spPr>
          <a:xfrm>
            <a:off x="6039784" y="5166291"/>
            <a:ext cx="2579064" cy="646331"/>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脳科学の知見を取り入れながら精度向上中。但し画像や音声の認識などの特定領域に限られている</a:t>
            </a:r>
            <a:r>
              <a:rPr kumimoji="1" lang="ja-JP" altLang="en-US" sz="1200" dirty="0">
                <a:solidFill>
                  <a:schemeClr val="bg1"/>
                </a:solidFill>
                <a:latin typeface="Meiryo" charset="-128"/>
                <a:ea typeface="Meiryo" charset="-128"/>
                <a:cs typeface="Meiryo" charset="-128"/>
              </a:rPr>
              <a:t>。</a:t>
            </a:r>
          </a:p>
        </p:txBody>
      </p:sp>
      <p:pic>
        <p:nvPicPr>
          <p:cNvPr id="55" name="図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393" y="5867620"/>
            <a:ext cx="931914" cy="620952"/>
          </a:xfrm>
          <a:prstGeom prst="rect">
            <a:avLst/>
          </a:prstGeom>
          <a:ln>
            <a:noFill/>
          </a:ln>
          <a:effectLst>
            <a:outerShdw blurRad="292100" dist="139700" dir="2700000" algn="tl" rotWithShape="0">
              <a:srgbClr val="333333">
                <a:alpha val="65000"/>
              </a:srgbClr>
            </a:outerShdw>
          </a:effectLst>
        </p:spPr>
      </p:pic>
      <p:pic>
        <p:nvPicPr>
          <p:cNvPr id="62" name="図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640" y="5867659"/>
            <a:ext cx="1384616" cy="659530"/>
          </a:xfrm>
          <a:prstGeom prst="rect">
            <a:avLst/>
          </a:prstGeom>
          <a:ln>
            <a:noFill/>
          </a:ln>
          <a:effectLst>
            <a:outerShdw blurRad="292100" dist="139700" dir="2700000" algn="tl" rotWithShape="0">
              <a:srgbClr val="333333">
                <a:alpha val="65000"/>
              </a:srgbClr>
            </a:outerShdw>
          </a:effectLst>
        </p:spPr>
      </p:pic>
      <p:pic>
        <p:nvPicPr>
          <p:cNvPr id="63" name="図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9589" y="5871945"/>
            <a:ext cx="953412" cy="646085"/>
          </a:xfrm>
          <a:prstGeom prst="rect">
            <a:avLst/>
          </a:prstGeom>
          <a:ln>
            <a:noFill/>
          </a:ln>
          <a:effectLst>
            <a:outerShdw blurRad="292100" dist="139700" dir="2700000" algn="tl" rotWithShape="0">
              <a:srgbClr val="333333">
                <a:alpha val="65000"/>
              </a:srgbClr>
            </a:outerShdw>
          </a:effectLst>
        </p:spPr>
      </p:pic>
      <p:sp>
        <p:nvSpPr>
          <p:cNvPr id="64" name="テキスト ボックス 63"/>
          <p:cNvSpPr txBox="1"/>
          <p:nvPr/>
        </p:nvSpPr>
        <p:spPr>
          <a:xfrm>
            <a:off x="551211" y="5928085"/>
            <a:ext cx="2055371" cy="584775"/>
          </a:xfrm>
          <a:prstGeom prst="rect">
            <a:avLst/>
          </a:prstGeom>
          <a:noFill/>
        </p:spPr>
        <p:txBody>
          <a:bodyPr wrap="none" rtlCol="0">
            <a:spAutoFit/>
          </a:bodyPr>
          <a:lstStyle/>
          <a:p>
            <a:r>
              <a:rPr lang="en-US" altLang="ja-JP" sz="1200" b="1" dirty="0">
                <a:solidFill>
                  <a:schemeClr val="bg1"/>
                </a:solidFill>
                <a:latin typeface="Meiryo" charset="-128"/>
                <a:ea typeface="Meiryo" charset="-128"/>
                <a:cs typeface="Meiryo" charset="-128"/>
              </a:rPr>
              <a:t>Expert System</a:t>
            </a:r>
          </a:p>
          <a:p>
            <a:r>
              <a:rPr lang="en-US" altLang="ja-JP" sz="1200" b="1" dirty="0">
                <a:solidFill>
                  <a:schemeClr val="bg1"/>
                </a:solidFill>
                <a:latin typeface="Meiryo" charset="-128"/>
                <a:ea typeface="Meiryo" charset="-128"/>
                <a:cs typeface="Meiryo" charset="-128"/>
              </a:rPr>
              <a:t>BRMS</a:t>
            </a:r>
          </a:p>
          <a:p>
            <a:r>
              <a:rPr lang="en-US" altLang="ja-JP" sz="800" b="1" dirty="0">
                <a:solidFill>
                  <a:schemeClr val="bg1"/>
                </a:solidFill>
                <a:latin typeface="Meiryo" charset="-128"/>
                <a:ea typeface="Meiryo" charset="-128"/>
                <a:cs typeface="Meiryo" charset="-128"/>
              </a:rPr>
              <a:t>(Business Rule Management System)</a:t>
            </a:r>
          </a:p>
        </p:txBody>
      </p:sp>
      <p:pic>
        <p:nvPicPr>
          <p:cNvPr id="66" name="図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2077" y="4079253"/>
            <a:ext cx="2298355" cy="858970"/>
          </a:xfrm>
          <a:prstGeom prst="rect">
            <a:avLst/>
          </a:prstGeom>
        </p:spPr>
      </p:pic>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3639" y="5877814"/>
            <a:ext cx="1251698" cy="6107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924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4644008" y="842664"/>
            <a:ext cx="3532635" cy="561662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959867" y="842664"/>
            <a:ext cx="3532635" cy="56166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BI</a:t>
            </a:r>
            <a:r>
              <a:rPr kumimoji="1" lang="ja-JP" altLang="en-US" dirty="0" smtClean="0"/>
              <a:t>と</a:t>
            </a:r>
            <a:r>
              <a:rPr kumimoji="1" lang="en-US" altLang="ja-JP" dirty="0" smtClean="0"/>
              <a:t>AI</a:t>
            </a:r>
            <a:r>
              <a:rPr kumimoji="1" lang="ja-JP" altLang="en-US" dirty="0" smtClean="0"/>
              <a:t>（人工知能）の関係</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5</a:t>
            </a:fld>
            <a:endParaRPr kumimoji="1" lang="ja-JP" altLang="en-US"/>
          </a:p>
        </p:txBody>
      </p:sp>
      <p:sp>
        <p:nvSpPr>
          <p:cNvPr id="80" name="正方形/長方形 79"/>
          <p:cNvSpPr/>
          <p:nvPr/>
        </p:nvSpPr>
        <p:spPr>
          <a:xfrm>
            <a:off x="1183143" y="3186288"/>
            <a:ext cx="3034602" cy="562023"/>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人間による推論・判断</a:t>
            </a:r>
          </a:p>
        </p:txBody>
      </p:sp>
      <p:sp>
        <p:nvSpPr>
          <p:cNvPr id="81" name="正方形/長方形 80"/>
          <p:cNvSpPr/>
          <p:nvPr/>
        </p:nvSpPr>
        <p:spPr>
          <a:xfrm>
            <a:off x="4914213" y="3186288"/>
            <a:ext cx="3034602" cy="5620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機械による推論・判断</a:t>
            </a:r>
          </a:p>
        </p:txBody>
      </p:sp>
      <p:sp>
        <p:nvSpPr>
          <p:cNvPr id="87" name="テキスト ボックス 86"/>
          <p:cNvSpPr txBox="1"/>
          <p:nvPr/>
        </p:nvSpPr>
        <p:spPr>
          <a:xfrm>
            <a:off x="959867" y="952214"/>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BI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Business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88" name="テキスト ボックス 87"/>
          <p:cNvSpPr txBox="1"/>
          <p:nvPr/>
        </p:nvSpPr>
        <p:spPr>
          <a:xfrm>
            <a:off x="4624794" y="950224"/>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AI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Artificial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89" name="正方形/長方形 88"/>
          <p:cNvSpPr/>
          <p:nvPr/>
        </p:nvSpPr>
        <p:spPr>
          <a:xfrm>
            <a:off x="1183879" y="1427116"/>
            <a:ext cx="3037682" cy="783700"/>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過去と現在を</a:t>
            </a:r>
          </a:p>
          <a:p>
            <a:pPr algn="ctr"/>
            <a:r>
              <a:rPr kumimoji="1" lang="ja-JP" altLang="en-US" sz="2000" dirty="0" smtClean="0">
                <a:solidFill>
                  <a:srgbClr val="FFFFFF"/>
                </a:solidFill>
                <a:latin typeface="Meiryo" charset="-128"/>
                <a:ea typeface="Meiryo" charset="-128"/>
                <a:cs typeface="Meiryo" charset="-128"/>
              </a:rPr>
              <a:t>整理・見える化</a:t>
            </a:r>
          </a:p>
        </p:txBody>
      </p:sp>
      <p:sp>
        <p:nvSpPr>
          <p:cNvPr id="90" name="正方形/長方形 89"/>
          <p:cNvSpPr/>
          <p:nvPr/>
        </p:nvSpPr>
        <p:spPr>
          <a:xfrm>
            <a:off x="4914949" y="1427116"/>
            <a:ext cx="3037682" cy="7837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未来を</a:t>
            </a:r>
          </a:p>
          <a:p>
            <a:pPr algn="ctr"/>
            <a:r>
              <a:rPr kumimoji="1" lang="ja-JP" altLang="en-US" sz="2000" dirty="0" smtClean="0">
                <a:solidFill>
                  <a:srgbClr val="FFFFFF"/>
                </a:solidFill>
                <a:latin typeface="Meiryo" charset="-128"/>
                <a:ea typeface="Meiryo" charset="-128"/>
                <a:cs typeface="Meiryo" charset="-128"/>
              </a:rPr>
              <a:t>予測・見える化</a:t>
            </a:r>
          </a:p>
        </p:txBody>
      </p:sp>
      <p:sp>
        <p:nvSpPr>
          <p:cNvPr id="91" name="正方形/長方形 90"/>
          <p:cNvSpPr/>
          <p:nvPr/>
        </p:nvSpPr>
        <p:spPr>
          <a:xfrm>
            <a:off x="1183879" y="2300891"/>
            <a:ext cx="3037682" cy="783700"/>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人間による</a:t>
            </a:r>
          </a:p>
          <a:p>
            <a:pPr algn="ctr"/>
            <a:r>
              <a:rPr kumimoji="1" lang="ja-JP" altLang="en-US" dirty="0" smtClean="0">
                <a:solidFill>
                  <a:srgbClr val="FFFFFF"/>
                </a:solidFill>
                <a:latin typeface="Meiryo" charset="-128"/>
                <a:ea typeface="Meiryo" charset="-128"/>
                <a:cs typeface="Meiryo" charset="-128"/>
              </a:rPr>
              <a:t>規則・ルール・傾向の発見</a:t>
            </a:r>
          </a:p>
        </p:txBody>
      </p:sp>
      <p:sp>
        <p:nvSpPr>
          <p:cNvPr id="92" name="正方形/長方形 91"/>
          <p:cNvSpPr/>
          <p:nvPr/>
        </p:nvSpPr>
        <p:spPr>
          <a:xfrm>
            <a:off x="4914949" y="2300891"/>
            <a:ext cx="3037682" cy="7837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機械に</a:t>
            </a:r>
            <a:r>
              <a:rPr lang="ja-JP" altLang="en-US" sz="2000" dirty="0">
                <a:solidFill>
                  <a:srgbClr val="FFFFFF"/>
                </a:solidFill>
                <a:latin typeface="Meiryo" charset="-128"/>
                <a:ea typeface="Meiryo" charset="-128"/>
                <a:cs typeface="Meiryo" charset="-128"/>
              </a:rPr>
              <a:t>よる</a:t>
            </a:r>
          </a:p>
          <a:p>
            <a:pPr algn="ctr"/>
            <a:r>
              <a:rPr lang="ja-JP" altLang="en-US" dirty="0">
                <a:solidFill>
                  <a:srgbClr val="FFFFFF"/>
                </a:solidFill>
                <a:latin typeface="Meiryo" charset="-128"/>
                <a:ea typeface="Meiryo" charset="-128"/>
                <a:cs typeface="Meiryo" charset="-128"/>
              </a:rPr>
              <a:t>規則・ルール・傾向の発見</a:t>
            </a:r>
          </a:p>
        </p:txBody>
      </p:sp>
      <p:sp>
        <p:nvSpPr>
          <p:cNvPr id="93" name="正方形/長方形 92"/>
          <p:cNvSpPr/>
          <p:nvPr/>
        </p:nvSpPr>
        <p:spPr>
          <a:xfrm>
            <a:off x="1183143" y="3858865"/>
            <a:ext cx="6773459" cy="91207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Meiryo" charset="-128"/>
                <a:ea typeface="Meiryo" charset="-128"/>
                <a:cs typeface="Meiryo" charset="-128"/>
              </a:rPr>
              <a:t>　　　　　　　統計分析</a:t>
            </a:r>
          </a:p>
        </p:txBody>
      </p:sp>
      <p:sp>
        <p:nvSpPr>
          <p:cNvPr id="74" name="直角三角形 73"/>
          <p:cNvSpPr/>
          <p:nvPr/>
        </p:nvSpPr>
        <p:spPr>
          <a:xfrm flipH="1">
            <a:off x="4893776" y="3856875"/>
            <a:ext cx="3062826" cy="891261"/>
          </a:xfrm>
          <a:prstGeom prst="r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p:cNvSpPr txBox="1"/>
          <p:nvPr/>
        </p:nvSpPr>
        <p:spPr>
          <a:xfrm>
            <a:off x="6795538" y="4173873"/>
            <a:ext cx="1210588" cy="584775"/>
          </a:xfrm>
          <a:prstGeom prst="rect">
            <a:avLst/>
          </a:prstGeom>
          <a:noFill/>
        </p:spPr>
        <p:txBody>
          <a:bodyPr wrap="none" rtlCol="0">
            <a:spAutoFit/>
          </a:bodyPr>
          <a:lstStyle/>
          <a:p>
            <a:pPr algn="r"/>
            <a:r>
              <a:rPr kumimoji="1" lang="ja-JP" altLang="en-US" sz="1600" smtClean="0">
                <a:solidFill>
                  <a:schemeClr val="bg1"/>
                </a:solidFill>
                <a:latin typeface="Meiryo" charset="-128"/>
                <a:ea typeface="Meiryo" charset="-128"/>
                <a:cs typeface="Meiryo" charset="-128"/>
              </a:rPr>
              <a:t>脳神経活動</a:t>
            </a:r>
          </a:p>
          <a:p>
            <a:pPr algn="r"/>
            <a:r>
              <a:rPr kumimoji="1" lang="ja-JP" altLang="en-US" sz="1600" dirty="0" smtClean="0">
                <a:solidFill>
                  <a:schemeClr val="bg1"/>
                </a:solidFill>
                <a:latin typeface="Meiryo" charset="-128"/>
                <a:ea typeface="Meiryo" charset="-128"/>
                <a:cs typeface="Meiryo" charset="-128"/>
              </a:rPr>
              <a:t>の模倣</a:t>
            </a:r>
            <a:endParaRPr kumimoji="1" lang="ja-JP" altLang="en-US" sz="1600" dirty="0">
              <a:solidFill>
                <a:schemeClr val="bg1"/>
              </a:solidFill>
              <a:latin typeface="Meiryo" charset="-128"/>
              <a:ea typeface="Meiryo" charset="-128"/>
              <a:cs typeface="Meiryo" charset="-128"/>
            </a:endParaRPr>
          </a:p>
        </p:txBody>
      </p:sp>
      <p:sp>
        <p:nvSpPr>
          <p:cNvPr id="94" name="正方形/長方形 93"/>
          <p:cNvSpPr/>
          <p:nvPr/>
        </p:nvSpPr>
        <p:spPr>
          <a:xfrm>
            <a:off x="1181919" y="4875112"/>
            <a:ext cx="3035826" cy="64177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知的活動の支援</a:t>
            </a:r>
          </a:p>
          <a:p>
            <a:pPr algn="ctr"/>
            <a:r>
              <a:rPr kumimoji="1" lang="ja-JP" altLang="en-US" sz="1000" dirty="0" smtClean="0">
                <a:solidFill>
                  <a:srgbClr val="FFFFFF"/>
                </a:solidFill>
                <a:latin typeface="Meiryo" charset="-128"/>
                <a:ea typeface="Meiryo" charset="-128"/>
                <a:cs typeface="Meiryo" charset="-128"/>
              </a:rPr>
              <a:t>人間の知的能力は変わらないが生産性を高める</a:t>
            </a:r>
          </a:p>
        </p:txBody>
      </p:sp>
      <p:sp>
        <p:nvSpPr>
          <p:cNvPr id="95" name="正方形/長方形 94"/>
          <p:cNvSpPr/>
          <p:nvPr/>
        </p:nvSpPr>
        <p:spPr>
          <a:xfrm>
            <a:off x="4912989" y="4875112"/>
            <a:ext cx="3035826" cy="64177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知的能力の</a:t>
            </a:r>
            <a:r>
              <a:rPr kumimoji="1" lang="ja-JP" altLang="en-US" sz="2000" dirty="0" smtClean="0">
                <a:solidFill>
                  <a:srgbClr val="FFFFFF"/>
                </a:solidFill>
                <a:latin typeface="Meiryo" charset="-128"/>
                <a:ea typeface="Meiryo" charset="-128"/>
                <a:cs typeface="Meiryo" charset="-128"/>
              </a:rPr>
              <a:t>拡張</a:t>
            </a:r>
          </a:p>
          <a:p>
            <a:pPr algn="ctr"/>
            <a:r>
              <a:rPr kumimoji="1" lang="ja-JP" altLang="en-US" sz="1000" dirty="0" smtClean="0">
                <a:solidFill>
                  <a:srgbClr val="FFFFFF"/>
                </a:solidFill>
                <a:latin typeface="Meiryo" charset="-128"/>
                <a:ea typeface="Meiryo" charset="-128"/>
                <a:cs typeface="Meiryo" charset="-128"/>
              </a:rPr>
              <a:t>人間の知的能力を機械によって増強する</a:t>
            </a:r>
          </a:p>
        </p:txBody>
      </p:sp>
      <p:sp>
        <p:nvSpPr>
          <p:cNvPr id="77" name="ホームベース 76"/>
          <p:cNvSpPr/>
          <p:nvPr/>
        </p:nvSpPr>
        <p:spPr>
          <a:xfrm>
            <a:off x="1181919" y="5629693"/>
            <a:ext cx="6774683" cy="618430"/>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80975" indent="-169863">
              <a:buFont typeface="Wingdings" charset="2"/>
              <a:buChar char="Ø"/>
            </a:pPr>
            <a:r>
              <a:rPr kumimoji="1" lang="ja-JP" altLang="en-US" sz="1400" dirty="0" smtClean="0">
                <a:solidFill>
                  <a:srgbClr val="FFFFFF"/>
                </a:solidFill>
                <a:latin typeface="Meiryo" charset="-128"/>
                <a:ea typeface="Meiryo" charset="-128"/>
                <a:cs typeface="Meiryo" charset="-128"/>
              </a:rPr>
              <a:t>インターネット・クラウドの普及により、容易になったビッグデータの収集</a:t>
            </a:r>
          </a:p>
          <a:p>
            <a:pPr marL="180975" indent="-169863">
              <a:buFont typeface="Wingdings" charset="2"/>
              <a:buChar char="Ø"/>
            </a:pPr>
            <a:r>
              <a:rPr kumimoji="1" lang="ja-JP" altLang="en-US" sz="1400" dirty="0" smtClean="0">
                <a:solidFill>
                  <a:srgbClr val="FFFFFF"/>
                </a:solidFill>
                <a:latin typeface="Meiryo" charset="-128"/>
                <a:ea typeface="Meiryo" charset="-128"/>
                <a:cs typeface="Meiryo" charset="-128"/>
              </a:rPr>
              <a:t>高性能・低価格した情報テクノロジーにより、強力なデータ処理能力を獲得</a:t>
            </a:r>
            <a:endParaRPr kumimoji="1" lang="ja-JP" altLang="en-US" sz="1400" dirty="0">
              <a:solidFill>
                <a:srgbClr val="FFFFFF"/>
              </a:solidFill>
              <a:latin typeface="Meiryo" charset="-128"/>
              <a:ea typeface="Meiryo" charset="-128"/>
              <a:cs typeface="Meiryo" charset="-128"/>
            </a:endParaRPr>
          </a:p>
        </p:txBody>
      </p:sp>
      <p:sp>
        <p:nvSpPr>
          <p:cNvPr id="96" name="テキスト ボックス 95"/>
          <p:cNvSpPr txBox="1"/>
          <p:nvPr/>
        </p:nvSpPr>
        <p:spPr>
          <a:xfrm>
            <a:off x="5649238" y="3991271"/>
            <a:ext cx="1096775" cy="307777"/>
          </a:xfrm>
          <a:prstGeom prst="rect">
            <a:avLst/>
          </a:prstGeom>
          <a:noFill/>
        </p:spPr>
        <p:txBody>
          <a:bodyPr wrap="none" rtlCol="0">
            <a:spAutoFit/>
          </a:bodyPr>
          <a:lstStyle/>
          <a:p>
            <a:pPr algn="r"/>
            <a:r>
              <a:rPr kumimoji="1" lang="en-US" altLang="ja-JP" sz="1400" dirty="0" smtClean="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弱い</a:t>
            </a:r>
            <a:r>
              <a:rPr lang="en-US" altLang="ja-JP" sz="1400" dirty="0" smtClean="0">
                <a:solidFill>
                  <a:schemeClr val="bg1"/>
                </a:solidFill>
                <a:latin typeface="Meiryo" charset="-128"/>
                <a:ea typeface="Meiryo" charset="-128"/>
                <a:cs typeface="Meiryo" charset="-128"/>
              </a:rPr>
              <a:t>AI</a:t>
            </a:r>
            <a:r>
              <a:rPr kumimoji="1" lang="en-US" altLang="ja-JP" sz="1400" dirty="0" smtClean="0">
                <a:solidFill>
                  <a:schemeClr val="bg1"/>
                </a:solidFill>
                <a:latin typeface="Meiryo" charset="-128"/>
                <a:ea typeface="Meiryo" charset="-128"/>
                <a:cs typeface="Meiryo" charset="-128"/>
              </a:rPr>
              <a:t>】</a:t>
            </a:r>
            <a:endParaRPr kumimoji="1" lang="ja-JP" altLang="en-US" sz="1400" dirty="0">
              <a:solidFill>
                <a:schemeClr val="bg1"/>
              </a:solidFill>
              <a:latin typeface="Meiryo" charset="-128"/>
              <a:ea typeface="Meiryo" charset="-128"/>
              <a:cs typeface="Meiryo" charset="-128"/>
            </a:endParaRPr>
          </a:p>
        </p:txBody>
      </p:sp>
      <p:sp>
        <p:nvSpPr>
          <p:cNvPr id="97" name="テキスト ボックス 96"/>
          <p:cNvSpPr txBox="1"/>
          <p:nvPr/>
        </p:nvSpPr>
        <p:spPr>
          <a:xfrm>
            <a:off x="5649239" y="4470760"/>
            <a:ext cx="1096775" cy="307777"/>
          </a:xfrm>
          <a:prstGeom prst="rect">
            <a:avLst/>
          </a:prstGeom>
          <a:noFill/>
        </p:spPr>
        <p:txBody>
          <a:bodyPr wrap="none" rtlCol="0">
            <a:spAutoFit/>
          </a:bodyPr>
          <a:lstStyle/>
          <a:p>
            <a:pPr algn="r"/>
            <a:r>
              <a:rPr kumimoji="1" lang="en-US" altLang="ja-JP" sz="1400" dirty="0" smtClean="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強い</a:t>
            </a:r>
            <a:r>
              <a:rPr lang="en-US" altLang="ja-JP" sz="1400" dirty="0" smtClean="0">
                <a:solidFill>
                  <a:schemeClr val="bg1"/>
                </a:solidFill>
                <a:latin typeface="Meiryo" charset="-128"/>
                <a:ea typeface="Meiryo" charset="-128"/>
                <a:cs typeface="Meiryo" charset="-128"/>
              </a:rPr>
              <a:t>AI</a:t>
            </a:r>
            <a:r>
              <a:rPr kumimoji="1" lang="en-US" altLang="ja-JP" sz="1400" dirty="0" smtClean="0">
                <a:solidFill>
                  <a:schemeClr val="bg1"/>
                </a:solidFill>
                <a:latin typeface="Meiryo" charset="-128"/>
                <a:ea typeface="Meiryo" charset="-128"/>
                <a:cs typeface="Meiryo" charset="-128"/>
              </a:rPr>
              <a:t>】</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288959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Google</a:t>
            </a:r>
            <a:r>
              <a:rPr lang="ja-JP" altLang="en-US" dirty="0"/>
              <a:t> の「猫」</a:t>
            </a:r>
            <a:endParaRPr kumimoji="1" lang="ja-JP" altLang="en-US" dirty="0"/>
          </a:p>
        </p:txBody>
      </p:sp>
      <p:pic>
        <p:nvPicPr>
          <p:cNvPr id="1027" name="Picture 3" descr="C:\Users\SHOJIO~1\AppData\Local\Temp\ScreenCl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8992"/>
            <a:ext cx="4712078" cy="419709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027" y="1973565"/>
            <a:ext cx="3048000" cy="2647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正方形/長方形 4"/>
          <p:cNvSpPr/>
          <p:nvPr/>
        </p:nvSpPr>
        <p:spPr>
          <a:xfrm>
            <a:off x="457200" y="5667327"/>
            <a:ext cx="8075827" cy="5807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ea"/>
                <a:ea typeface="+mj-ea"/>
                <a:cs typeface="ＭＳ Ｐゴシック"/>
              </a:rPr>
              <a:t>ビッグデータを制する者が</a:t>
            </a:r>
            <a:r>
              <a:rPr kumimoji="1" lang="en-US" altLang="ja-JP" sz="2400" dirty="0">
                <a:solidFill>
                  <a:srgbClr val="FFFFFF"/>
                </a:solidFill>
                <a:latin typeface="+mj-ea"/>
                <a:ea typeface="+mj-ea"/>
                <a:cs typeface="ＭＳ Ｐゴシック"/>
              </a:rPr>
              <a:t>AI</a:t>
            </a:r>
            <a:r>
              <a:rPr kumimoji="1" lang="ja-JP" altLang="en-US" sz="2400" dirty="0">
                <a:solidFill>
                  <a:srgbClr val="FFFFFF"/>
                </a:solidFill>
                <a:latin typeface="+mj-ea"/>
                <a:ea typeface="+mj-ea"/>
                <a:cs typeface="ＭＳ Ｐゴシック"/>
              </a:rPr>
              <a:t>を制する</a:t>
            </a:r>
          </a:p>
        </p:txBody>
      </p:sp>
    </p:spTree>
    <p:extLst>
      <p:ext uri="{BB962C8B-B14F-4D97-AF65-F5344CB8AC3E}">
        <p14:creationId xmlns:p14="http://schemas.microsoft.com/office/powerpoint/2010/main" val="28063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ビッグデータを制する者が</a:t>
            </a:r>
            <a:r>
              <a:rPr kumimoji="1" lang="en-US" altLang="ja-JP" dirty="0"/>
              <a:t>AI</a:t>
            </a:r>
            <a:r>
              <a:rPr kumimoji="1" lang="ja-JP" altLang="en-US" dirty="0"/>
              <a:t>を制する</a:t>
            </a:r>
          </a:p>
        </p:txBody>
      </p:sp>
      <p:pic>
        <p:nvPicPr>
          <p:cNvPr id="4" name="図 3"/>
          <p:cNvPicPr>
            <a:picLocks noChangeAspect="1"/>
          </p:cNvPicPr>
          <p:nvPr/>
        </p:nvPicPr>
        <p:blipFill>
          <a:blip r:embed="rId3"/>
          <a:stretch>
            <a:fillRect/>
          </a:stretch>
        </p:blipFill>
        <p:spPr>
          <a:xfrm>
            <a:off x="457200" y="1063801"/>
            <a:ext cx="5046955" cy="4047629"/>
          </a:xfrm>
          <a:prstGeom prst="rect">
            <a:avLst/>
          </a:prstGeom>
        </p:spPr>
      </p:pic>
      <p:pic>
        <p:nvPicPr>
          <p:cNvPr id="1026" name="Picture 2" descr="https://4.bp.blogspot.com/-AfTeHEatubQ/VswK6II67ZI/AAAAAAAACYE/pxLZQhksRqw/s640/cloud-disk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822" y="4152219"/>
            <a:ext cx="3697333" cy="2276172"/>
          </a:xfrm>
          <a:prstGeom prst="rect">
            <a:avLst/>
          </a:prstGeom>
          <a:solidFill>
            <a:schemeClr val="bg1"/>
          </a:solidFill>
          <a:effectLst>
            <a:outerShdw blurRad="63500" sx="102000" sy="102000" algn="ctr" rotWithShape="0">
              <a:prstClr val="black">
                <a:alpha val="40000"/>
              </a:prstClr>
            </a:outerShdw>
          </a:effectLst>
        </p:spPr>
      </p:pic>
      <p:sp>
        <p:nvSpPr>
          <p:cNvPr id="5" name="角丸四角形 4"/>
          <p:cNvSpPr/>
          <p:nvPr/>
        </p:nvSpPr>
        <p:spPr>
          <a:xfrm>
            <a:off x="5681709" y="1187794"/>
            <a:ext cx="3231472" cy="3102852"/>
          </a:xfrm>
          <a:prstGeom prst="roundRect">
            <a:avLst>
              <a:gd name="adj" fmla="val 8028"/>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chemeClr val="bg1"/>
                </a:solidFill>
              </a:rPr>
              <a:t>For example, for YouTube alone, users upload over 400 hours of video every minute, which at one gigabyte per hour requires more than one petabyte (</a:t>
            </a:r>
            <a:r>
              <a:rPr lang="en-US" altLang="ja-JP" sz="1600" dirty="0" err="1">
                <a:solidFill>
                  <a:schemeClr val="bg1"/>
                </a:solidFill>
              </a:rPr>
              <a:t>1M</a:t>
            </a:r>
            <a:r>
              <a:rPr lang="en-US" altLang="ja-JP" sz="1600" dirty="0">
                <a:solidFill>
                  <a:schemeClr val="bg1"/>
                </a:solidFill>
              </a:rPr>
              <a:t> GB) of new storage </a:t>
            </a:r>
            <a:r>
              <a:rPr lang="en-US" altLang="ja-JP" sz="1600" i="1" dirty="0">
                <a:solidFill>
                  <a:schemeClr val="bg1"/>
                </a:solidFill>
              </a:rPr>
              <a:t>every day</a:t>
            </a:r>
            <a:r>
              <a:rPr lang="en-US" altLang="ja-JP" sz="1600" dirty="0">
                <a:solidFill>
                  <a:schemeClr val="bg1"/>
                </a:solidFill>
              </a:rPr>
              <a:t> or about </a:t>
            </a:r>
            <a:r>
              <a:rPr lang="en-US" altLang="ja-JP" sz="1600" dirty="0" err="1">
                <a:solidFill>
                  <a:schemeClr val="bg1"/>
                </a:solidFill>
              </a:rPr>
              <a:t>100x</a:t>
            </a:r>
            <a:r>
              <a:rPr lang="en-US" altLang="ja-JP" sz="1600" dirty="0">
                <a:solidFill>
                  <a:schemeClr val="bg1"/>
                </a:solidFill>
              </a:rPr>
              <a:t> the Library of Congress. As shown in the graph, this continues to grow exponentially, with a </a:t>
            </a:r>
            <a:r>
              <a:rPr lang="en-US" altLang="ja-JP" sz="1600" dirty="0" err="1">
                <a:solidFill>
                  <a:schemeClr val="bg1"/>
                </a:solidFill>
              </a:rPr>
              <a:t>10x</a:t>
            </a:r>
            <a:r>
              <a:rPr lang="en-US" altLang="ja-JP" sz="1600" dirty="0">
                <a:solidFill>
                  <a:schemeClr val="bg1"/>
                </a:solidFill>
              </a:rPr>
              <a:t> increase every five years</a:t>
            </a:r>
            <a:endParaRPr kumimoji="1" lang="ja-JP" altLang="en-US" sz="1600" dirty="0">
              <a:solidFill>
                <a:schemeClr val="bg1"/>
              </a:solidFill>
              <a:latin typeface="+mn-ea"/>
              <a:cs typeface="ＭＳ Ｐゴシック"/>
            </a:endParaRPr>
          </a:p>
        </p:txBody>
      </p:sp>
      <p:sp>
        <p:nvSpPr>
          <p:cNvPr id="6" name="角丸四角形 5"/>
          <p:cNvSpPr/>
          <p:nvPr/>
        </p:nvSpPr>
        <p:spPr>
          <a:xfrm>
            <a:off x="5681709" y="4435086"/>
            <a:ext cx="3231472" cy="1074760"/>
          </a:xfrm>
          <a:prstGeom prst="roundRect">
            <a:avLst>
              <a:gd name="adj" fmla="val 16754"/>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chemeClr val="bg1"/>
                </a:solidFill>
              </a:rPr>
              <a:t>YouTube</a:t>
            </a:r>
            <a:r>
              <a:rPr lang="ja-JP" altLang="en-US" sz="1600" dirty="0">
                <a:solidFill>
                  <a:schemeClr val="bg1"/>
                </a:solidFill>
              </a:rPr>
              <a:t>には、現在</a:t>
            </a:r>
            <a:r>
              <a:rPr lang="en-US" altLang="ja-JP" sz="1600" dirty="0">
                <a:solidFill>
                  <a:schemeClr val="bg1"/>
                </a:solidFill>
              </a:rPr>
              <a:t>1</a:t>
            </a:r>
            <a:r>
              <a:rPr lang="ja-JP" altLang="en-US" sz="1600" dirty="0">
                <a:solidFill>
                  <a:schemeClr val="bg1"/>
                </a:solidFill>
              </a:rPr>
              <a:t>分間に</a:t>
            </a:r>
            <a:r>
              <a:rPr lang="en-US" altLang="ja-JP" sz="1600" dirty="0">
                <a:solidFill>
                  <a:schemeClr val="bg1"/>
                </a:solidFill>
              </a:rPr>
              <a:t>400</a:t>
            </a:r>
            <a:r>
              <a:rPr lang="ja-JP" altLang="en-US" sz="1600" dirty="0">
                <a:solidFill>
                  <a:schemeClr val="bg1"/>
                </a:solidFill>
              </a:rPr>
              <a:t>時間分のビデオがアップロードされている</a:t>
            </a:r>
            <a:endParaRPr kumimoji="1" lang="ja-JP" altLang="en-US" sz="1600" dirty="0">
              <a:solidFill>
                <a:schemeClr val="bg1"/>
              </a:solidFill>
              <a:latin typeface="+mn-ea"/>
              <a:cs typeface="ＭＳ Ｐゴシック"/>
            </a:endParaRPr>
          </a:p>
        </p:txBody>
      </p:sp>
      <p:sp>
        <p:nvSpPr>
          <p:cNvPr id="7" name="角丸四角形 6"/>
          <p:cNvSpPr/>
          <p:nvPr/>
        </p:nvSpPr>
        <p:spPr>
          <a:xfrm>
            <a:off x="5681709" y="5654286"/>
            <a:ext cx="3231472" cy="774105"/>
          </a:xfrm>
          <a:prstGeom prst="roundRect">
            <a:avLst>
              <a:gd name="adj" fmla="val 16754"/>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chemeClr val="bg1"/>
                </a:solidFill>
              </a:rPr>
              <a:t>ビッグデータ</a:t>
            </a:r>
            <a:endParaRPr lang="en-US" altLang="ja-JP" sz="1600" dirty="0" smtClean="0">
              <a:solidFill>
                <a:schemeClr val="bg1"/>
              </a:solidFill>
            </a:endParaRPr>
          </a:p>
          <a:p>
            <a:pPr algn="ctr"/>
            <a:r>
              <a:rPr kumimoji="1" lang="en-US" altLang="ja-JP" sz="1600" dirty="0" smtClean="0">
                <a:solidFill>
                  <a:schemeClr val="bg1"/>
                </a:solidFill>
                <a:latin typeface="+mn-ea"/>
                <a:cs typeface="ＭＳ Ｐゴシック"/>
              </a:rPr>
              <a:t>= </a:t>
            </a:r>
            <a:r>
              <a:rPr kumimoji="1" lang="ja-JP" altLang="en-US" sz="1600" dirty="0" smtClean="0">
                <a:solidFill>
                  <a:schemeClr val="bg1"/>
                </a:solidFill>
                <a:latin typeface="+mn-ea"/>
                <a:cs typeface="ＭＳ Ｐゴシック"/>
              </a:rPr>
              <a:t>学習用データ</a:t>
            </a:r>
            <a:endParaRPr kumimoji="1" lang="ja-JP" altLang="en-US" sz="1600" dirty="0">
              <a:solidFill>
                <a:schemeClr val="bg1"/>
              </a:solidFill>
              <a:latin typeface="+mn-ea"/>
              <a:cs typeface="ＭＳ Ｐゴシック"/>
            </a:endParaRPr>
          </a:p>
        </p:txBody>
      </p:sp>
    </p:spTree>
    <p:extLst>
      <p:ext uri="{BB962C8B-B14F-4D97-AF65-F5344CB8AC3E}">
        <p14:creationId xmlns:p14="http://schemas.microsoft.com/office/powerpoint/2010/main" val="252241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人工知能</a:t>
            </a:r>
            <a:r>
              <a:rPr kumimoji="1" lang="ja-JP" altLang="en-US" dirty="0"/>
              <a:t>の４レベル</a:t>
            </a:r>
          </a:p>
        </p:txBody>
      </p:sp>
      <p:sp>
        <p:nvSpPr>
          <p:cNvPr id="17" name="正方形/長方形 16"/>
          <p:cNvSpPr/>
          <p:nvPr/>
        </p:nvSpPr>
        <p:spPr>
          <a:xfrm>
            <a:off x="1043608" y="792675"/>
            <a:ext cx="7732265" cy="1426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単純制御：指示されたことをそまま行う</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予め定められたルールに従い制御する（人工知能搭載○○）。</a:t>
            </a:r>
            <a:endParaRPr lang="en-US" altLang="ja-JP" sz="1200" dirty="0" smtClean="0">
              <a:solidFill>
                <a:schemeClr val="bg1"/>
              </a:solidFill>
              <a:latin typeface="Meiryo" charset="-128"/>
              <a:ea typeface="Meiryo" charset="-128"/>
              <a:cs typeface="Meiryo" charset="-128"/>
            </a:endParaRPr>
          </a:p>
          <a:p>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気温</a:t>
            </a:r>
            <a:r>
              <a:rPr lang="ja-JP" altLang="en-US" sz="1000" dirty="0">
                <a:solidFill>
                  <a:schemeClr val="bg1"/>
                </a:solidFill>
                <a:latin typeface="Meiryo" charset="-128"/>
                <a:ea typeface="Meiryo" charset="-128"/>
                <a:cs typeface="Meiryo" charset="-128"/>
              </a:rPr>
              <a:t>が上がるとスイッチを</a:t>
            </a:r>
            <a:r>
              <a:rPr lang="ja-JP" altLang="en-US" sz="1000" dirty="0" smtClean="0">
                <a:solidFill>
                  <a:schemeClr val="bg1"/>
                </a:solidFill>
                <a:latin typeface="Meiryo" charset="-128"/>
                <a:ea typeface="Meiryo" charset="-128"/>
                <a:cs typeface="Meiryo" charset="-128"/>
              </a:rPr>
              <a:t>切るエアコン</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洗濯物</a:t>
            </a:r>
            <a:r>
              <a:rPr lang="ja-JP" altLang="en-US" sz="1000" dirty="0">
                <a:solidFill>
                  <a:schemeClr val="bg1"/>
                </a:solidFill>
                <a:latin typeface="Meiryo" charset="-128"/>
                <a:ea typeface="Meiryo" charset="-128"/>
                <a:cs typeface="Meiryo" charset="-128"/>
              </a:rPr>
              <a:t>の重さで洗濯時間を自動的に変更する</a:t>
            </a:r>
            <a:r>
              <a:rPr lang="ja-JP" altLang="en-US" sz="1000" dirty="0" smtClean="0">
                <a:solidFill>
                  <a:schemeClr val="bg1"/>
                </a:solidFill>
                <a:latin typeface="Meiryo" charset="-128"/>
                <a:ea typeface="Meiryo" charset="-128"/>
                <a:cs typeface="Meiryo" charset="-128"/>
              </a:rPr>
              <a:t>洗濯機</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ひげ</a:t>
            </a:r>
            <a:r>
              <a:rPr lang="ja-JP" altLang="en-US" sz="1000" dirty="0">
                <a:solidFill>
                  <a:schemeClr val="bg1"/>
                </a:solidFill>
                <a:latin typeface="Meiryo" charset="-128"/>
                <a:ea typeface="Meiryo" charset="-128"/>
                <a:cs typeface="Meiryo" charset="-128"/>
              </a:rPr>
              <a:t>の伸び具合で剃り方を変える電気シェーバー</a:t>
            </a:r>
            <a:r>
              <a:rPr lang="ja-JP" altLang="en-US" sz="1000" dirty="0" smtClean="0">
                <a:solidFill>
                  <a:schemeClr val="bg1"/>
                </a:solidFill>
                <a:latin typeface="Meiryo" charset="-128"/>
                <a:ea typeface="Meiryo" charset="-128"/>
                <a:cs typeface="Meiryo" charset="-128"/>
              </a:rPr>
              <a:t>など</a:t>
            </a:r>
            <a:endParaRPr lang="ja-JP" altLang="en-US" sz="1000" dirty="0">
              <a:solidFill>
                <a:schemeClr val="bg1"/>
              </a:solidFill>
              <a:latin typeface="Meiryo" charset="-128"/>
              <a:ea typeface="Meiryo" charset="-128"/>
              <a:cs typeface="Meiryo" charset="-128"/>
            </a:endParaRPr>
          </a:p>
        </p:txBody>
      </p:sp>
      <p:sp>
        <p:nvSpPr>
          <p:cNvPr id="18" name="正方形/長方形 17"/>
          <p:cNvSpPr/>
          <p:nvPr/>
        </p:nvSpPr>
        <p:spPr>
          <a:xfrm>
            <a:off x="1047420" y="2255491"/>
            <a:ext cx="7732265" cy="142630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学習・推論：指示されたことを自ら考えて実行する</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外</a:t>
            </a:r>
            <a:r>
              <a:rPr lang="ja-JP" altLang="en-US" sz="1200" dirty="0">
                <a:solidFill>
                  <a:schemeClr val="bg1"/>
                </a:solidFill>
                <a:latin typeface="Meiryo" charset="-128"/>
                <a:ea typeface="Meiryo" charset="-128"/>
                <a:cs typeface="Meiryo" charset="-128"/>
              </a:rPr>
              <a:t>の世界を観測することに</a:t>
            </a:r>
            <a:r>
              <a:rPr lang="ja-JP" altLang="en-US" sz="1200" dirty="0" smtClean="0">
                <a:solidFill>
                  <a:schemeClr val="bg1"/>
                </a:solidFill>
                <a:latin typeface="Meiryo" charset="-128"/>
                <a:ea typeface="Meiryo" charset="-128"/>
                <a:cs typeface="Meiryo" charset="-128"/>
              </a:rPr>
              <a:t>よって振る舞い</a:t>
            </a:r>
            <a:r>
              <a:rPr lang="ja-JP" altLang="en-US" sz="1200" dirty="0">
                <a:solidFill>
                  <a:schemeClr val="bg1"/>
                </a:solidFill>
                <a:latin typeface="Meiryo" charset="-128"/>
                <a:ea typeface="Meiryo" charset="-128"/>
                <a:cs typeface="Meiryo" charset="-128"/>
              </a:rPr>
              <a:t>を</a:t>
            </a:r>
            <a:r>
              <a:rPr lang="ja-JP" altLang="en-US" sz="1200" dirty="0" smtClean="0">
                <a:solidFill>
                  <a:schemeClr val="bg1"/>
                </a:solidFill>
                <a:latin typeface="Meiryo" charset="-128"/>
                <a:ea typeface="Meiryo" charset="-128"/>
                <a:cs typeface="Meiryo" charset="-128"/>
              </a:rPr>
              <a:t>変える。振る舞い</a:t>
            </a:r>
            <a:r>
              <a:rPr lang="ja-JP" altLang="en-US" sz="1200" dirty="0">
                <a:solidFill>
                  <a:schemeClr val="bg1"/>
                </a:solidFill>
                <a:latin typeface="Meiryo" charset="-128"/>
                <a:ea typeface="Meiryo" charset="-128"/>
                <a:cs typeface="Meiryo" charset="-128"/>
              </a:rPr>
              <a:t>のパターンを多くするために</a:t>
            </a:r>
            <a:r>
              <a:rPr lang="ja-JP" altLang="en-US" sz="1200" dirty="0" smtClean="0">
                <a:solidFill>
                  <a:schemeClr val="bg1"/>
                </a:solidFill>
                <a:latin typeface="Meiryo" charset="-128"/>
                <a:ea typeface="Meiryo" charset="-128"/>
                <a:cs typeface="Meiryo" charset="-128"/>
              </a:rPr>
              <a:t>、予め用意されたルールに従い学習・推論し実行する。</a:t>
            </a:r>
            <a:r>
              <a:rPr lang="ja-JP" altLang="en-US" sz="1200" dirty="0">
                <a:solidFill>
                  <a:schemeClr val="bg1"/>
                </a:solidFill>
                <a:latin typeface="Meiryo" charset="-128"/>
                <a:ea typeface="Meiryo" charset="-128"/>
                <a:cs typeface="Meiryo" charset="-128"/>
              </a:rPr>
              <a:t>　</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「駒</a:t>
            </a:r>
            <a:r>
              <a:rPr lang="ja-JP" altLang="en-US" sz="1000" dirty="0">
                <a:solidFill>
                  <a:schemeClr val="bg1"/>
                </a:solidFill>
                <a:latin typeface="Meiryo" charset="-128"/>
                <a:ea typeface="Meiryo" charset="-128"/>
                <a:cs typeface="Meiryo" charset="-128"/>
              </a:rPr>
              <a:t>がこの場所にあるときは、こう動かすのが</a:t>
            </a:r>
            <a:r>
              <a:rPr lang="ja-JP" altLang="en-US" sz="1000" dirty="0" smtClean="0">
                <a:solidFill>
                  <a:schemeClr val="bg1"/>
                </a:solidFill>
                <a:latin typeface="Meiryo" charset="-128"/>
                <a:ea typeface="Meiryo" charset="-128"/>
                <a:cs typeface="Meiryo" charset="-128"/>
              </a:rPr>
              <a:t>いい」といった予め決められた</a:t>
            </a:r>
            <a:r>
              <a:rPr lang="ja-JP" altLang="en-US" sz="1000" dirty="0">
                <a:solidFill>
                  <a:schemeClr val="bg1"/>
                </a:solidFill>
                <a:latin typeface="Meiryo" charset="-128"/>
                <a:ea typeface="Meiryo" charset="-128"/>
                <a:cs typeface="Meiryo" charset="-128"/>
              </a:rPr>
              <a:t>ルールに</a:t>
            </a:r>
            <a:r>
              <a:rPr lang="ja-JP" altLang="en-US" sz="1000" dirty="0" smtClean="0">
                <a:solidFill>
                  <a:schemeClr val="bg1"/>
                </a:solidFill>
                <a:latin typeface="Meiryo" charset="-128"/>
                <a:ea typeface="Meiryo" charset="-128"/>
                <a:cs typeface="Meiryo" charset="-128"/>
              </a:rPr>
              <a:t>従って、これからの打ち手を探索</a:t>
            </a:r>
            <a:r>
              <a:rPr lang="ja-JP" altLang="en-US" sz="1000" dirty="0">
                <a:solidFill>
                  <a:schemeClr val="bg1"/>
                </a:solidFill>
                <a:latin typeface="Meiryo" charset="-128"/>
                <a:ea typeface="Meiryo" charset="-128"/>
                <a:cs typeface="Meiryo" charset="-128"/>
              </a:rPr>
              <a:t>して打つことが</a:t>
            </a:r>
            <a:r>
              <a:rPr lang="ja-JP" altLang="en-US" sz="1000" dirty="0" smtClean="0">
                <a:solidFill>
                  <a:schemeClr val="bg1"/>
                </a:solidFill>
                <a:latin typeface="Meiryo" charset="-128"/>
                <a:ea typeface="Meiryo" charset="-128"/>
                <a:cs typeface="Meiryo" charset="-128"/>
              </a:rPr>
              <a:t>できる囲碁や将棋のシステム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与えられた</a:t>
            </a:r>
            <a:r>
              <a:rPr lang="ja-JP" altLang="en-US" sz="1000" dirty="0">
                <a:solidFill>
                  <a:schemeClr val="bg1"/>
                </a:solidFill>
                <a:latin typeface="Meiryo" charset="-128"/>
                <a:ea typeface="Meiryo" charset="-128"/>
                <a:cs typeface="Meiryo" charset="-128"/>
              </a:rPr>
              <a:t>知識ベースに従って、検査の結果から診断内容や処方する薬を決めて出力</a:t>
            </a:r>
            <a:r>
              <a:rPr lang="ja-JP" altLang="en-US" sz="1000" dirty="0" smtClean="0">
                <a:solidFill>
                  <a:schemeClr val="bg1"/>
                </a:solidFill>
                <a:latin typeface="Meiryo" charset="-128"/>
                <a:ea typeface="Meiryo" charset="-128"/>
                <a:cs typeface="Meiryo" charset="-128"/>
              </a:rPr>
              <a:t>する医療診断システム</a:t>
            </a:r>
            <a:endParaRPr lang="en-US" altLang="ja-JP" sz="1000" dirty="0">
              <a:solidFill>
                <a:schemeClr val="bg1"/>
              </a:solidFill>
              <a:latin typeface="Meiryo" charset="-128"/>
              <a:ea typeface="Meiryo" charset="-128"/>
              <a:cs typeface="Meiryo" charset="-128"/>
            </a:endParaRPr>
          </a:p>
        </p:txBody>
      </p:sp>
      <p:sp>
        <p:nvSpPr>
          <p:cNvPr id="19" name="正方形/長方形 18"/>
          <p:cNvSpPr/>
          <p:nvPr/>
        </p:nvSpPr>
        <p:spPr>
          <a:xfrm>
            <a:off x="1043608" y="3714761"/>
            <a:ext cx="7732265" cy="14263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機械学習：学習の着眼点は人間が教えるが対応パターン</a:t>
            </a:r>
            <a:r>
              <a:rPr lang="ja-JP" altLang="en-US" sz="1600" b="1" dirty="0">
                <a:solidFill>
                  <a:schemeClr val="bg1"/>
                </a:solidFill>
                <a:latin typeface="Meiryo" charset="-128"/>
                <a:ea typeface="Meiryo" charset="-128"/>
                <a:cs typeface="Meiryo" charset="-128"/>
              </a:rPr>
              <a:t>を自動的に</a:t>
            </a:r>
            <a:r>
              <a:rPr lang="ja-JP" altLang="en-US" sz="1600" b="1" dirty="0" smtClean="0">
                <a:solidFill>
                  <a:schemeClr val="bg1"/>
                </a:solidFill>
                <a:latin typeface="Meiryo" charset="-128"/>
                <a:ea typeface="Meiryo" charset="-128"/>
                <a:cs typeface="Meiryo" charset="-128"/>
              </a:rPr>
              <a:t>学習する</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人間</a:t>
            </a:r>
            <a:r>
              <a:rPr lang="ja-JP" altLang="en-US" sz="1200" dirty="0">
                <a:solidFill>
                  <a:schemeClr val="bg1"/>
                </a:solidFill>
                <a:latin typeface="Meiryo" charset="-128"/>
                <a:ea typeface="Meiryo" charset="-128"/>
                <a:cs typeface="Meiryo" charset="-128"/>
              </a:rPr>
              <a:t>が</a:t>
            </a:r>
            <a:r>
              <a:rPr lang="ja-JP" altLang="en-US" sz="1200" dirty="0" smtClean="0">
                <a:solidFill>
                  <a:schemeClr val="bg1"/>
                </a:solidFill>
                <a:latin typeface="Meiryo" charset="-128"/>
                <a:ea typeface="Meiryo" charset="-128"/>
                <a:cs typeface="Meiryo" charset="-128"/>
              </a:rPr>
              <a:t>あらかじめルール</a:t>
            </a:r>
            <a:r>
              <a:rPr lang="ja-JP" altLang="en-US" sz="1200" dirty="0">
                <a:solidFill>
                  <a:schemeClr val="bg1"/>
                </a:solidFill>
                <a:latin typeface="Meiryo" charset="-128"/>
                <a:ea typeface="Meiryo" charset="-128"/>
                <a:cs typeface="Meiryo" charset="-128"/>
              </a:rPr>
              <a:t>を細かく決めて組み込んでおかなくても、コンピュータが</a:t>
            </a:r>
            <a:r>
              <a:rPr lang="ja-JP" altLang="en-US" sz="1200" dirty="0" smtClean="0">
                <a:solidFill>
                  <a:schemeClr val="bg1"/>
                </a:solidFill>
                <a:latin typeface="Meiryo" charset="-128"/>
                <a:ea typeface="Meiryo" charset="-128"/>
                <a:cs typeface="Meiryo" charset="-128"/>
              </a:rPr>
              <a:t>自ら大量のデータを分析し機械</a:t>
            </a:r>
            <a:r>
              <a:rPr lang="ja-JP" altLang="en-US" sz="1200" dirty="0">
                <a:solidFill>
                  <a:schemeClr val="bg1"/>
                </a:solidFill>
                <a:latin typeface="Meiryo" charset="-128"/>
                <a:ea typeface="Meiryo" charset="-128"/>
                <a:cs typeface="Meiryo" charset="-128"/>
              </a:rPr>
              <a:t>学習</a:t>
            </a:r>
            <a:r>
              <a:rPr lang="ja-JP" altLang="en-US" sz="1200" dirty="0" smtClean="0">
                <a:solidFill>
                  <a:schemeClr val="bg1"/>
                </a:solidFill>
                <a:latin typeface="Meiryo" charset="-128"/>
                <a:ea typeface="Meiryo" charset="-128"/>
                <a:cs typeface="Meiryo" charset="-128"/>
              </a:rPr>
              <a:t>を活用し対応パターンを自ら見つけ出す。ただし学習のための着眼点（特徴量）は</a:t>
            </a:r>
            <a:r>
              <a:rPr lang="ja-JP" altLang="en-US" sz="1200" dirty="0">
                <a:solidFill>
                  <a:schemeClr val="bg1"/>
                </a:solidFill>
                <a:latin typeface="Meiryo" charset="-128"/>
                <a:ea typeface="Meiryo" charset="-128"/>
                <a:cs typeface="Meiryo" charset="-128"/>
              </a:rPr>
              <a:t>人間が</a:t>
            </a:r>
            <a:r>
              <a:rPr lang="ja-JP" altLang="en-US" sz="1200" dirty="0" smtClean="0">
                <a:solidFill>
                  <a:schemeClr val="bg1"/>
                </a:solidFill>
                <a:latin typeface="Meiryo" charset="-128"/>
                <a:ea typeface="Meiryo" charset="-128"/>
                <a:cs typeface="Meiryo" charset="-128"/>
              </a:rPr>
              <a:t>設計。</a:t>
            </a:r>
            <a:endParaRPr lang="en-US" altLang="ja-JP" sz="1200" dirty="0" smtClean="0">
              <a:solidFill>
                <a:schemeClr val="bg1"/>
              </a:solidFill>
              <a:latin typeface="Meiryo" charset="-128"/>
              <a:ea typeface="Meiryo" charset="-128"/>
              <a:cs typeface="Meiryo" charset="-128"/>
            </a:endParaRPr>
          </a:p>
          <a:p>
            <a:endParaRPr lang="en-US" altLang="ja-JP" sz="1200" dirty="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「駒</a:t>
            </a:r>
            <a:r>
              <a:rPr lang="ja-JP" altLang="en-US" sz="1000" dirty="0">
                <a:solidFill>
                  <a:schemeClr val="bg1"/>
                </a:solidFill>
                <a:latin typeface="Meiryo" charset="-128"/>
                <a:ea typeface="Meiryo" charset="-128"/>
                <a:cs typeface="Meiryo" charset="-128"/>
              </a:rPr>
              <a:t>がこの場所にあるときは、こう動かすのが</a:t>
            </a:r>
            <a:r>
              <a:rPr lang="ja-JP" altLang="en-US" sz="1000" dirty="0" smtClean="0">
                <a:solidFill>
                  <a:schemeClr val="bg1"/>
                </a:solidFill>
                <a:latin typeface="Meiryo" charset="-128"/>
                <a:ea typeface="Meiryo" charset="-128"/>
                <a:cs typeface="Meiryo" charset="-128"/>
              </a:rPr>
              <a:t>いい」と</a:t>
            </a:r>
            <a:r>
              <a:rPr lang="ja-JP" altLang="en-US" sz="1000" dirty="0">
                <a:solidFill>
                  <a:schemeClr val="bg1"/>
                </a:solidFill>
                <a:latin typeface="Meiryo" charset="-128"/>
                <a:ea typeface="Meiryo" charset="-128"/>
                <a:cs typeface="Meiryo" charset="-128"/>
              </a:rPr>
              <a:t>いうこと</a:t>
            </a:r>
            <a:r>
              <a:rPr lang="ja-JP" altLang="en-US" sz="1000" dirty="0" smtClean="0">
                <a:solidFill>
                  <a:schemeClr val="bg1"/>
                </a:solidFill>
                <a:latin typeface="Meiryo" charset="-128"/>
                <a:ea typeface="Meiryo" charset="-128"/>
                <a:cs typeface="Meiryo" charset="-128"/>
              </a:rPr>
              <a:t>を設定</a:t>
            </a:r>
            <a:r>
              <a:rPr lang="ja-JP" altLang="en-US" sz="1000" dirty="0">
                <a:solidFill>
                  <a:schemeClr val="bg1"/>
                </a:solidFill>
                <a:latin typeface="Meiryo" charset="-128"/>
                <a:ea typeface="Meiryo" charset="-128"/>
                <a:cs typeface="Meiryo" charset="-128"/>
              </a:rPr>
              <a:t>しておかなくても、対戦を繰り返すことでコンピュータ自身が自分で学習</a:t>
            </a:r>
            <a:r>
              <a:rPr lang="ja-JP" altLang="en-US" sz="1000" dirty="0" smtClean="0">
                <a:solidFill>
                  <a:schemeClr val="bg1"/>
                </a:solidFill>
                <a:latin typeface="Meiryo" charset="-128"/>
                <a:ea typeface="Meiryo" charset="-128"/>
                <a:cs typeface="Meiryo" charset="-128"/>
              </a:rPr>
              <a:t>する将棋や囲碁のシステム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a:solidFill>
                  <a:schemeClr val="bg1"/>
                </a:solidFill>
                <a:latin typeface="Meiryo" charset="-128"/>
                <a:ea typeface="Meiryo" charset="-128"/>
                <a:cs typeface="Meiryo" charset="-128"/>
              </a:rPr>
              <a:t>診断データや生体データを多数</a:t>
            </a:r>
            <a:r>
              <a:rPr lang="ja-JP" altLang="en-US" sz="1000" dirty="0" smtClean="0">
                <a:solidFill>
                  <a:schemeClr val="bg1"/>
                </a:solidFill>
                <a:latin typeface="Meiryo" charset="-128"/>
                <a:ea typeface="Meiryo" charset="-128"/>
                <a:cs typeface="Meiryo" charset="-128"/>
              </a:rPr>
              <a:t>読み込み、ある病気とある病気に相関</a:t>
            </a:r>
            <a:r>
              <a:rPr lang="ja-JP" altLang="en-US" sz="1000" dirty="0">
                <a:solidFill>
                  <a:schemeClr val="bg1"/>
                </a:solidFill>
                <a:latin typeface="Meiryo" charset="-128"/>
                <a:ea typeface="Meiryo" charset="-128"/>
                <a:cs typeface="Meiryo" charset="-128"/>
              </a:rPr>
              <a:t>があるということを自分</a:t>
            </a:r>
            <a:r>
              <a:rPr lang="ja-JP" altLang="en-US" sz="1000" dirty="0" smtClean="0">
                <a:solidFill>
                  <a:schemeClr val="bg1"/>
                </a:solidFill>
                <a:latin typeface="Meiryo" charset="-128"/>
                <a:ea typeface="Meiryo" charset="-128"/>
                <a:cs typeface="Meiryo" charset="-128"/>
              </a:rPr>
              <a:t>で学ぶ医療診断システム</a:t>
            </a:r>
            <a:endParaRPr lang="ja-JP" altLang="en-US" sz="1000" dirty="0">
              <a:solidFill>
                <a:schemeClr val="bg1"/>
              </a:solidFill>
              <a:latin typeface="Meiryo" charset="-128"/>
              <a:ea typeface="Meiryo" charset="-128"/>
              <a:cs typeface="Meiryo" charset="-128"/>
            </a:endParaRPr>
          </a:p>
        </p:txBody>
      </p:sp>
      <p:sp>
        <p:nvSpPr>
          <p:cNvPr id="20" name="正方形/長方形 19"/>
          <p:cNvSpPr/>
          <p:nvPr/>
        </p:nvSpPr>
        <p:spPr>
          <a:xfrm>
            <a:off x="1043608" y="5174031"/>
            <a:ext cx="7732265" cy="142630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深層学習：学習の着眼点を人間が教えなくても対応パターンを自動的に学習する</a:t>
            </a:r>
            <a:endParaRPr lang="en-US" altLang="ja-JP" sz="1600" b="1"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学習</a:t>
            </a:r>
            <a:r>
              <a:rPr lang="ja-JP" altLang="en-US" sz="1200" dirty="0">
                <a:solidFill>
                  <a:schemeClr val="bg1"/>
                </a:solidFill>
                <a:latin typeface="Meiryo" charset="-128"/>
                <a:ea typeface="Meiryo" charset="-128"/>
                <a:cs typeface="Meiryo" charset="-128"/>
              </a:rPr>
              <a:t>に使う</a:t>
            </a:r>
            <a:r>
              <a:rPr lang="ja-JP" altLang="en-US" sz="1200" dirty="0" smtClean="0">
                <a:solidFill>
                  <a:schemeClr val="bg1"/>
                </a:solidFill>
                <a:latin typeface="Meiryo" charset="-128"/>
                <a:ea typeface="Meiryo" charset="-128"/>
                <a:cs typeface="Meiryo" charset="-128"/>
              </a:rPr>
              <a:t>変数（着眼点／特徴量）を自分</a:t>
            </a:r>
            <a:r>
              <a:rPr lang="ja-JP" altLang="en-US" sz="1200" dirty="0">
                <a:solidFill>
                  <a:schemeClr val="bg1"/>
                </a:solidFill>
                <a:latin typeface="Meiryo" charset="-128"/>
                <a:ea typeface="Meiryo" charset="-128"/>
                <a:cs typeface="Meiryo" charset="-128"/>
              </a:rPr>
              <a:t>で</a:t>
            </a:r>
            <a:r>
              <a:rPr lang="ja-JP" altLang="en-US" sz="1200" dirty="0" smtClean="0">
                <a:solidFill>
                  <a:schemeClr val="bg1"/>
                </a:solidFill>
                <a:latin typeface="Meiryo" charset="-128"/>
                <a:ea typeface="Meiryo" charset="-128"/>
                <a:cs typeface="Meiryo" charset="-128"/>
              </a:rPr>
              <a:t>学習して見つけ、対応のパターンを見つけ出す。</a:t>
            </a:r>
            <a:endParaRPr lang="en-US" altLang="ja-JP" sz="1200" dirty="0" smtClean="0">
              <a:solidFill>
                <a:schemeClr val="bg1"/>
              </a:solidFill>
              <a:latin typeface="Meiryo" charset="-128"/>
              <a:ea typeface="Meiryo" charset="-128"/>
              <a:cs typeface="Meiryo" charset="-128"/>
            </a:endParaRPr>
          </a:p>
          <a:p>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l"/>
            </a:pPr>
            <a:r>
              <a:rPr lang="en-US" altLang="ja-JP" sz="1000" dirty="0" smtClean="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つの駒の位置だけではなく、複数の駒の関係性を見たほうがいいということを</a:t>
            </a:r>
            <a:r>
              <a:rPr lang="ja-JP" altLang="en-US" sz="1000" dirty="0" smtClean="0">
                <a:solidFill>
                  <a:schemeClr val="bg1"/>
                </a:solidFill>
                <a:latin typeface="Meiryo" charset="-128"/>
                <a:ea typeface="Meiryo" charset="-128"/>
                <a:cs typeface="Meiryo" charset="-128"/>
              </a:rPr>
              <a:t>、自分</a:t>
            </a:r>
            <a:r>
              <a:rPr lang="ja-JP" altLang="en-US" sz="1000" dirty="0">
                <a:solidFill>
                  <a:schemeClr val="bg1"/>
                </a:solidFill>
                <a:latin typeface="Meiryo" charset="-128"/>
                <a:ea typeface="Meiryo" charset="-128"/>
                <a:cs typeface="Meiryo" charset="-128"/>
              </a:rPr>
              <a:t>で</a:t>
            </a:r>
            <a:r>
              <a:rPr lang="ja-JP" altLang="en-US" sz="1000" dirty="0" smtClean="0">
                <a:solidFill>
                  <a:schemeClr val="bg1"/>
                </a:solidFill>
                <a:latin typeface="Meiryo" charset="-128"/>
                <a:ea typeface="Meiryo" charset="-128"/>
                <a:cs typeface="Meiryo" charset="-128"/>
              </a:rPr>
              <a:t>見つけ出す囲碁や将棋のシステム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一連</a:t>
            </a:r>
            <a:r>
              <a:rPr lang="ja-JP" altLang="en-US" sz="1000" dirty="0">
                <a:solidFill>
                  <a:schemeClr val="bg1"/>
                </a:solidFill>
                <a:latin typeface="Meiryo" charset="-128"/>
                <a:ea typeface="Meiryo" charset="-128"/>
                <a:cs typeface="Meiryo" charset="-128"/>
              </a:rPr>
              <a:t>の症状</a:t>
            </a:r>
            <a:r>
              <a:rPr lang="ja-JP" altLang="en-US" sz="1000" dirty="0" smtClean="0">
                <a:solidFill>
                  <a:schemeClr val="bg1"/>
                </a:solidFill>
                <a:latin typeface="Meiryo" charset="-128"/>
                <a:ea typeface="Meiryo" charset="-128"/>
                <a:cs typeface="Meiryo" charset="-128"/>
              </a:rPr>
              <a:t>が患者</a:t>
            </a:r>
            <a:r>
              <a:rPr lang="ja-JP" altLang="en-US" sz="1000" dirty="0">
                <a:solidFill>
                  <a:schemeClr val="bg1"/>
                </a:solidFill>
                <a:latin typeface="Meiryo" charset="-128"/>
                <a:ea typeface="Meiryo" charset="-128"/>
                <a:cs typeface="Meiryo" charset="-128"/>
              </a:rPr>
              <a:t>の血糖異常を表していて、複数の病気の原因になっているようだ、ということを自分で見つけ出すこと</a:t>
            </a:r>
            <a:r>
              <a:rPr lang="ja-JP" altLang="en-US" sz="1000" dirty="0" smtClean="0">
                <a:solidFill>
                  <a:schemeClr val="bg1"/>
                </a:solidFill>
                <a:latin typeface="Meiryo" charset="-128"/>
                <a:ea typeface="Meiryo" charset="-128"/>
                <a:cs typeface="Meiryo" charset="-128"/>
              </a:rPr>
              <a:t>ができる医療診断システム</a:t>
            </a:r>
            <a:endParaRPr kumimoji="1" lang="ja-JP" altLang="en-US" sz="1000" dirty="0">
              <a:solidFill>
                <a:schemeClr val="bg1"/>
              </a:solidFill>
              <a:latin typeface="Meiryo" charset="-128"/>
              <a:ea typeface="Meiryo" charset="-128"/>
              <a:cs typeface="Meiryo" charset="-128"/>
            </a:endParaRPr>
          </a:p>
        </p:txBody>
      </p:sp>
      <p:sp>
        <p:nvSpPr>
          <p:cNvPr id="21" name="ホームベース 20"/>
          <p:cNvSpPr/>
          <p:nvPr/>
        </p:nvSpPr>
        <p:spPr>
          <a:xfrm rot="5400000">
            <a:off x="-71090" y="5581990"/>
            <a:ext cx="1426302" cy="61038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ホームベース 21"/>
          <p:cNvSpPr/>
          <p:nvPr/>
        </p:nvSpPr>
        <p:spPr>
          <a:xfrm rot="5400000">
            <a:off x="-186510" y="4239454"/>
            <a:ext cx="1657138" cy="61038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ホームベース 22"/>
          <p:cNvSpPr/>
          <p:nvPr/>
        </p:nvSpPr>
        <p:spPr>
          <a:xfrm rot="5400000">
            <a:off x="-211952" y="2773852"/>
            <a:ext cx="1708022" cy="610385"/>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ホームベース 23"/>
          <p:cNvSpPr/>
          <p:nvPr/>
        </p:nvSpPr>
        <p:spPr>
          <a:xfrm rot="5400000">
            <a:off x="-172048" y="1301589"/>
            <a:ext cx="1628213" cy="610385"/>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95836" y="848478"/>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レベル１</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26" name="テキスト ボックス 25"/>
          <p:cNvSpPr txBox="1"/>
          <p:nvPr/>
        </p:nvSpPr>
        <p:spPr>
          <a:xfrm>
            <a:off x="398420" y="2420888"/>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レベル２</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27" name="テキスト ボックス 26"/>
          <p:cNvSpPr txBox="1"/>
          <p:nvPr/>
        </p:nvSpPr>
        <p:spPr>
          <a:xfrm>
            <a:off x="391868" y="3955062"/>
            <a:ext cx="492443" cy="1118255"/>
          </a:xfrm>
          <a:prstGeom prst="rect">
            <a:avLst/>
          </a:prstGeom>
          <a:noFill/>
        </p:spPr>
        <p:txBody>
          <a:bodyPr vert="eaVert" wrap="none" rtlCol="0">
            <a:spAutoFit/>
          </a:bodyPr>
          <a:lstStyle/>
          <a:p>
            <a:r>
              <a:rPr kumimoji="1" lang="ja-JP" altLang="en-US" sz="2000" smtClean="0">
                <a:solidFill>
                  <a:schemeClr val="bg1"/>
                </a:solidFill>
                <a:latin typeface="Hiragino Kaku Gothic StdN W8" charset="-128"/>
                <a:ea typeface="Hiragino Kaku Gothic StdN W8" charset="-128"/>
                <a:cs typeface="Hiragino Kaku Gothic StdN W8" charset="-128"/>
              </a:rPr>
              <a:t>レベル３</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28" name="テキスト ボックス 27"/>
          <p:cNvSpPr txBox="1"/>
          <p:nvPr/>
        </p:nvSpPr>
        <p:spPr>
          <a:xfrm>
            <a:off x="398420" y="5344027"/>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レベル４</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39695255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AI</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の未来</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72548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030" y="1383276"/>
            <a:ext cx="4211668" cy="5268426"/>
          </a:xfrm>
          <a:prstGeom prst="rect">
            <a:avLst/>
          </a:prstGeom>
        </p:spPr>
      </p:pic>
      <p:sp>
        <p:nvSpPr>
          <p:cNvPr id="2" name="タイトル 1"/>
          <p:cNvSpPr>
            <a:spLocks noGrp="1"/>
          </p:cNvSpPr>
          <p:nvPr>
            <p:ph type="title"/>
          </p:nvPr>
        </p:nvSpPr>
        <p:spPr/>
        <p:txBody>
          <a:bodyPr/>
          <a:lstStyle/>
          <a:p>
            <a:r>
              <a:rPr kumimoji="1" lang="ja-JP" altLang="en-US" dirty="0" smtClean="0"/>
              <a:t>人工知能の</a:t>
            </a:r>
            <a:r>
              <a:rPr kumimoji="1" lang="en-US" altLang="ja-JP" dirty="0" smtClean="0"/>
              <a:t>2</a:t>
            </a:r>
            <a:r>
              <a:rPr kumimoji="1" lang="ja-JP" altLang="en-US" dirty="0" smtClean="0"/>
              <a:t>つの方向性</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54</a:t>
            </a:fld>
            <a:endParaRPr kumimoji="1" lang="ja-JP" altLang="en-US"/>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672" y="3994807"/>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970" y="5515043"/>
            <a:ext cx="1384616" cy="93829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5672" y="2377517"/>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7525672" y="3625475"/>
            <a:ext cx="1519968" cy="369332"/>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視覚（</a:t>
            </a:r>
            <a:r>
              <a:rPr kumimoji="1" lang="en-US" altLang="ja-JP" dirty="0" smtClean="0">
                <a:solidFill>
                  <a:schemeClr val="tx1">
                    <a:lumMod val="50000"/>
                    <a:lumOff val="50000"/>
                  </a:schemeClr>
                </a:solidFill>
                <a:latin typeface="Meiryo" charset="-128"/>
                <a:ea typeface="Meiryo" charset="-128"/>
                <a:cs typeface="Meiryo" charset="-128"/>
              </a:rPr>
              <a:t>See</a:t>
            </a:r>
            <a:r>
              <a:rPr kumimoji="1" lang="ja-JP" altLang="en-US" dirty="0" smtClean="0">
                <a:solidFill>
                  <a:schemeClr val="tx1">
                    <a:lumMod val="50000"/>
                    <a:lumOff val="50000"/>
                  </a:schemeClr>
                </a:solidFill>
                <a:latin typeface="Meiryo" charset="-128"/>
                <a:ea typeface="Meiryo" charset="-128"/>
                <a:cs typeface="Meiryo" charset="-128"/>
              </a:rPr>
              <a:t>）</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3" name="テキスト ボックス 12"/>
          <p:cNvSpPr txBox="1"/>
          <p:nvPr/>
        </p:nvSpPr>
        <p:spPr>
          <a:xfrm>
            <a:off x="7517283" y="5145711"/>
            <a:ext cx="1515158" cy="369332"/>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聴覚</a:t>
            </a:r>
            <a:r>
              <a:rPr kumimoji="1" lang="en-US" altLang="ja-JP" dirty="0" smtClean="0">
                <a:solidFill>
                  <a:schemeClr val="tx1">
                    <a:lumMod val="50000"/>
                    <a:lumOff val="50000"/>
                  </a:schemeClr>
                </a:solidFill>
                <a:latin typeface="Meiryo" charset="-128"/>
                <a:ea typeface="Meiryo" charset="-128"/>
                <a:cs typeface="Meiryo" charset="-128"/>
              </a:rPr>
              <a:t>(Listen)</a:t>
            </a:r>
          </a:p>
        </p:txBody>
      </p:sp>
      <p:sp>
        <p:nvSpPr>
          <p:cNvPr id="14" name="テキスト ボックス 13"/>
          <p:cNvSpPr txBox="1"/>
          <p:nvPr/>
        </p:nvSpPr>
        <p:spPr>
          <a:xfrm>
            <a:off x="7525672" y="2008185"/>
            <a:ext cx="1549078" cy="369332"/>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対話（</a:t>
            </a:r>
            <a:r>
              <a:rPr kumimoji="1" lang="en-US" altLang="ja-JP" dirty="0" smtClean="0">
                <a:solidFill>
                  <a:schemeClr val="tx1">
                    <a:lumMod val="50000"/>
                    <a:lumOff val="50000"/>
                  </a:schemeClr>
                </a:solidFill>
                <a:latin typeface="Meiryo" charset="-128"/>
                <a:ea typeface="Meiryo" charset="-128"/>
                <a:cs typeface="Meiryo" charset="-128"/>
              </a:rPr>
              <a:t>Talk</a:t>
            </a:r>
            <a:r>
              <a:rPr kumimoji="1" lang="ja-JP" altLang="en-US" dirty="0" smtClean="0">
                <a:solidFill>
                  <a:schemeClr val="tx1">
                    <a:lumMod val="50000"/>
                    <a:lumOff val="50000"/>
                  </a:schemeClr>
                </a:solidFill>
                <a:latin typeface="Meiryo" charset="-128"/>
                <a:ea typeface="Meiryo" charset="-128"/>
                <a:cs typeface="Meiryo" charset="-128"/>
              </a:rPr>
              <a:t>）</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6" name="テキスト ボックス 15"/>
          <p:cNvSpPr txBox="1"/>
          <p:nvPr/>
        </p:nvSpPr>
        <p:spPr>
          <a:xfrm>
            <a:off x="6565484" y="829358"/>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17" name="テキスト ボックス 16"/>
          <p:cNvSpPr txBox="1"/>
          <p:nvPr/>
        </p:nvSpPr>
        <p:spPr>
          <a:xfrm>
            <a:off x="5436970" y="1217791"/>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34363" y="825348"/>
            <a:ext cx="2339102" cy="461665"/>
          </a:xfrm>
          <a:prstGeom prst="rect">
            <a:avLst/>
          </a:prstGeom>
          <a:noFill/>
        </p:spPr>
        <p:txBody>
          <a:bodyPr wrap="none" rtlCol="0">
            <a:spAutoFit/>
          </a:bodyPr>
          <a:lstStyle/>
          <a:p>
            <a:r>
              <a:rPr kumimoji="1" lang="ja-JP" altLang="en-US" sz="2400" b="1" dirty="0" smtClean="0">
                <a:solidFill>
                  <a:srgbClr val="0070C0"/>
                </a:solidFill>
                <a:latin typeface="Meiryo" charset="-128"/>
                <a:ea typeface="Meiryo" charset="-128"/>
                <a:cs typeface="Meiryo" charset="-128"/>
              </a:rPr>
              <a:t>汎用型人工知能</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234363" y="1217714"/>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5" name="正方形/長方形 14"/>
          <p:cNvSpPr/>
          <p:nvPr/>
        </p:nvSpPr>
        <p:spPr>
          <a:xfrm>
            <a:off x="2443728" y="2517843"/>
            <a:ext cx="4239970" cy="3137527"/>
          </a:xfrm>
          <a:prstGeom prst="rect">
            <a:avLst/>
          </a:prstGeom>
          <a:noFill/>
          <a:ln>
            <a:solidFill>
              <a:schemeClr val="accent6">
                <a:lumMod val="7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直線矢印コネクタ 21"/>
          <p:cNvCxnSpPr>
            <a:stCxn id="11" idx="1"/>
          </p:cNvCxnSpPr>
          <p:nvPr/>
        </p:nvCxnSpPr>
        <p:spPr>
          <a:xfrm flipH="1">
            <a:off x="5076056" y="2739248"/>
            <a:ext cx="2449616" cy="14098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8" idx="1"/>
          </p:cNvCxnSpPr>
          <p:nvPr/>
        </p:nvCxnSpPr>
        <p:spPr>
          <a:xfrm flipH="1">
            <a:off x="5724128" y="4324572"/>
            <a:ext cx="180154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9" idx="1"/>
          </p:cNvCxnSpPr>
          <p:nvPr/>
        </p:nvCxnSpPr>
        <p:spPr>
          <a:xfrm flipH="1" flipV="1">
            <a:off x="4499992" y="4283882"/>
            <a:ext cx="3019978" cy="17003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932" y="2377517"/>
            <a:ext cx="1897237" cy="2375938"/>
          </a:xfrm>
          <a:prstGeom prst="rect">
            <a:avLst/>
          </a:prstGeom>
        </p:spPr>
      </p:pic>
      <p:sp>
        <p:nvSpPr>
          <p:cNvPr id="31" name="テキスト ボックス 30"/>
          <p:cNvSpPr txBox="1"/>
          <p:nvPr/>
        </p:nvSpPr>
        <p:spPr>
          <a:xfrm>
            <a:off x="656237" y="2008185"/>
            <a:ext cx="1338828" cy="369332"/>
          </a:xfrm>
          <a:prstGeom prst="rect">
            <a:avLst/>
          </a:prstGeom>
          <a:noFill/>
        </p:spPr>
        <p:txBody>
          <a:bodyPr wrap="none" rtlCol="0">
            <a:spAutoFit/>
          </a:bodyPr>
          <a:lstStyle/>
          <a:p>
            <a:pPr algn="ctr"/>
            <a:r>
              <a:rPr kumimoji="1" lang="ja-JP" altLang="en-US" dirty="0" smtClean="0">
                <a:solidFill>
                  <a:schemeClr val="tx1">
                    <a:lumMod val="50000"/>
                    <a:lumOff val="50000"/>
                  </a:schemeClr>
                </a:solidFill>
                <a:latin typeface="Meiryo" charset="-128"/>
                <a:ea typeface="Meiryo" charset="-128"/>
                <a:cs typeface="Meiryo" charset="-128"/>
              </a:rPr>
              <a:t>脳</a:t>
            </a:r>
            <a:r>
              <a:rPr kumimoji="1" lang="ja-JP" altLang="en-US" smtClean="0">
                <a:solidFill>
                  <a:schemeClr val="tx1">
                    <a:lumMod val="50000"/>
                    <a:lumOff val="50000"/>
                  </a:schemeClr>
                </a:solidFill>
                <a:latin typeface="Meiryo" charset="-128"/>
                <a:ea typeface="Meiryo" charset="-128"/>
                <a:cs typeface="Meiryo" charset="-128"/>
              </a:rPr>
              <a:t>機能全体</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32" name="テキスト ボックス 31"/>
          <p:cNvSpPr txBox="1"/>
          <p:nvPr/>
        </p:nvSpPr>
        <p:spPr>
          <a:xfrm>
            <a:off x="188072" y="4907855"/>
            <a:ext cx="2262158" cy="646331"/>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自己理解・自己制御</a:t>
            </a:r>
            <a:endParaRPr kumimoji="1" lang="en-US" altLang="ja-JP" dirty="0" smtClean="0">
              <a:solidFill>
                <a:schemeClr val="tx1">
                  <a:lumMod val="50000"/>
                  <a:lumOff val="50000"/>
                </a:schemeClr>
              </a:solidFill>
              <a:latin typeface="Meiryo" charset="-128"/>
              <a:ea typeface="Meiryo" charset="-128"/>
              <a:cs typeface="Meiryo" charset="-128"/>
            </a:endParaRPr>
          </a:p>
          <a:p>
            <a:r>
              <a:rPr lang="ja-JP" altLang="en-US" dirty="0" smtClean="0">
                <a:solidFill>
                  <a:schemeClr val="tx1">
                    <a:lumMod val="50000"/>
                    <a:lumOff val="50000"/>
                  </a:schemeClr>
                </a:solidFill>
                <a:latin typeface="Meiryo" charset="-128"/>
                <a:ea typeface="Meiryo" charset="-128"/>
                <a:cs typeface="Meiryo" charset="-128"/>
              </a:rPr>
              <a:t>意識・意欲など</a:t>
            </a:r>
            <a:endParaRPr kumimoji="1" lang="ja-JP" altLang="en-US" dirty="0">
              <a:solidFill>
                <a:schemeClr val="tx1">
                  <a:lumMod val="50000"/>
                  <a:lumOff val="50000"/>
                </a:schemeClr>
              </a:solidFill>
              <a:latin typeface="Meiryo" charset="-128"/>
              <a:ea typeface="Meiryo" charset="-128"/>
              <a:cs typeface="Meiryo" charset="-128"/>
            </a:endParaRPr>
          </a:p>
        </p:txBody>
      </p:sp>
      <p:cxnSp>
        <p:nvCxnSpPr>
          <p:cNvPr id="36" name="直線矢印コネクタ 35"/>
          <p:cNvCxnSpPr>
            <a:endCxn id="15" idx="1"/>
          </p:cNvCxnSpPr>
          <p:nvPr/>
        </p:nvCxnSpPr>
        <p:spPr>
          <a:xfrm>
            <a:off x="2074525" y="4086606"/>
            <a:ext cx="369203"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188871" y="5661023"/>
            <a:ext cx="2239558" cy="923330"/>
          </a:xfrm>
          <a:prstGeom prst="rect">
            <a:avLst/>
          </a:prstGeom>
          <a:noFill/>
        </p:spPr>
        <p:txBody>
          <a:bodyPr wrap="square" rtlCol="0">
            <a:spAutoFit/>
          </a:bodyPr>
          <a:lstStyle/>
          <a:p>
            <a:r>
              <a:rPr kumimoji="1" lang="ja-JP" altLang="en-US" dirty="0" smtClean="0">
                <a:solidFill>
                  <a:schemeClr val="accent6">
                    <a:lumMod val="75000"/>
                  </a:schemeClr>
                </a:solidFill>
                <a:latin typeface="Meiryo" charset="-128"/>
                <a:ea typeface="Meiryo" charset="-128"/>
                <a:cs typeface="Meiryo" charset="-128"/>
              </a:rPr>
              <a:t>自ら課題を発見し、自律的に能力を高めてゆく</a:t>
            </a:r>
            <a:endParaRPr kumimoji="1" lang="ja-JP" altLang="en-US"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7070085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人口知能の抱える課題と限界</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latin typeface="Meiryo" charset="-128"/>
                <a:ea typeface="Meiryo" charset="-128"/>
                <a:cs typeface="Meiryo" charset="-128"/>
              </a:rPr>
              <a:t>55</a:t>
            </a:fld>
            <a:endParaRPr kumimoji="1" lang="ja-JP" altLang="en-US">
              <a:latin typeface="Meiryo" charset="-128"/>
              <a:ea typeface="Meiryo" charset="-128"/>
              <a:cs typeface="Meiryo" charset="-128"/>
            </a:endParaRPr>
          </a:p>
        </p:txBody>
      </p:sp>
      <p:sp>
        <p:nvSpPr>
          <p:cNvPr id="4" name="正方形/長方形 3"/>
          <p:cNvSpPr/>
          <p:nvPr/>
        </p:nvSpPr>
        <p:spPr>
          <a:xfrm>
            <a:off x="251520" y="845586"/>
            <a:ext cx="6048672" cy="18036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smtClean="0">
                <a:solidFill>
                  <a:schemeClr val="bg1"/>
                </a:solidFill>
                <a:latin typeface="Meiryo" charset="-128"/>
                <a:ea typeface="Meiryo" charset="-128"/>
                <a:cs typeface="Meiryo" charset="-128"/>
              </a:rPr>
              <a:t>フレーム問題</a:t>
            </a:r>
            <a:endParaRPr kumimoji="1" lang="en-US" altLang="ja-JP" sz="2400" b="1" dirty="0" smtClean="0">
              <a:solidFill>
                <a:schemeClr val="bg1"/>
              </a:solidFill>
              <a:latin typeface="Meiryo" charset="-128"/>
              <a:ea typeface="Meiryo" charset="-128"/>
              <a:cs typeface="Meiryo" charset="-128"/>
            </a:endParaRPr>
          </a:p>
          <a:p>
            <a:r>
              <a:rPr lang="ja-JP" altLang="ja-JP" sz="1200" dirty="0">
                <a:solidFill>
                  <a:schemeClr val="bg1"/>
                </a:solidFill>
                <a:latin typeface="Meiryo" charset="-128"/>
                <a:ea typeface="Meiryo" charset="-128"/>
                <a:cs typeface="Meiryo" charset="-128"/>
              </a:rPr>
              <a:t>現実世界で人工知能が、起こりうる全てを考慮すると無限の時間がかかってしまうので特定のテーマや範囲に枠（フレーム）をはめて、その枠の中だけで処理する。例えば、チェスや将棋、画像認識や音声認識などに絞り込めば一定の成果は期待できる。しかし、現実世界のあらゆる事象に</a:t>
            </a:r>
            <a:r>
              <a:rPr lang="ja-JP" altLang="ja-JP" sz="1200" dirty="0" smtClean="0">
                <a:solidFill>
                  <a:schemeClr val="bg1"/>
                </a:solidFill>
                <a:latin typeface="Meiryo" charset="-128"/>
                <a:ea typeface="Meiryo" charset="-128"/>
                <a:cs typeface="Meiryo" charset="-128"/>
              </a:rPr>
              <a:t>対処</a:t>
            </a:r>
            <a:r>
              <a:rPr lang="ja-JP" altLang="en-US" sz="1200" dirty="0" smtClean="0">
                <a:solidFill>
                  <a:schemeClr val="bg1"/>
                </a:solidFill>
                <a:latin typeface="Meiryo" charset="-128"/>
                <a:ea typeface="Meiryo" charset="-128"/>
                <a:cs typeface="Meiryo" charset="-128"/>
              </a:rPr>
              <a:t>しよう</a:t>
            </a:r>
            <a:r>
              <a:rPr lang="ja-JP" altLang="ja-JP" sz="1200" dirty="0" smtClean="0">
                <a:solidFill>
                  <a:schemeClr val="bg1"/>
                </a:solidFill>
                <a:latin typeface="Meiryo" charset="-128"/>
                <a:ea typeface="Meiryo" charset="-128"/>
                <a:cs typeface="Meiryo" charset="-128"/>
              </a:rPr>
              <a:t>と</a:t>
            </a:r>
            <a:r>
              <a:rPr lang="ja-JP" altLang="ja-JP" sz="1200" dirty="0">
                <a:solidFill>
                  <a:schemeClr val="bg1"/>
                </a:solidFill>
                <a:latin typeface="Meiryo" charset="-128"/>
                <a:ea typeface="Meiryo" charset="-128"/>
                <a:cs typeface="Meiryo" charset="-128"/>
              </a:rPr>
              <a:t>する</a:t>
            </a:r>
            <a:r>
              <a:rPr lang="ja-JP" altLang="ja-JP" sz="1200" dirty="0" smtClean="0">
                <a:solidFill>
                  <a:schemeClr val="bg1"/>
                </a:solidFill>
                <a:latin typeface="Meiryo" charset="-128"/>
                <a:ea typeface="Meiryo" charset="-128"/>
                <a:cs typeface="Meiryo" charset="-128"/>
              </a:rPr>
              <a:t>と</a:t>
            </a:r>
            <a:r>
              <a:rPr lang="ja-JP" altLang="en-US" sz="1200" dirty="0" smtClean="0">
                <a:solidFill>
                  <a:schemeClr val="bg1"/>
                </a:solidFill>
                <a:latin typeface="Meiryo" charset="-128"/>
                <a:ea typeface="Meiryo" charset="-128"/>
                <a:cs typeface="Meiryo" charset="-128"/>
              </a:rPr>
              <a:t>、</a:t>
            </a:r>
            <a:r>
              <a:rPr lang="ja-JP" altLang="ja-JP" sz="1200" dirty="0" smtClean="0">
                <a:solidFill>
                  <a:schemeClr val="bg1"/>
                </a:solidFill>
                <a:latin typeface="Meiryo" charset="-128"/>
                <a:ea typeface="Meiryo" charset="-128"/>
                <a:cs typeface="Meiryo" charset="-128"/>
              </a:rPr>
              <a:t>振るい</a:t>
            </a:r>
            <a:r>
              <a:rPr lang="ja-JP" altLang="ja-JP" sz="1200" dirty="0">
                <a:solidFill>
                  <a:schemeClr val="bg1"/>
                </a:solidFill>
                <a:latin typeface="Meiryo" charset="-128"/>
                <a:ea typeface="Meiryo" charset="-128"/>
                <a:cs typeface="Meiryo" charset="-128"/>
              </a:rPr>
              <a:t>分けをしなければならない可能性が無数にあるため、抽出する段階で無限の時間がかかってしまう。</a:t>
            </a:r>
          </a:p>
        </p:txBody>
      </p:sp>
      <p:sp>
        <p:nvSpPr>
          <p:cNvPr id="5" name="正方形/長方形 4"/>
          <p:cNvSpPr/>
          <p:nvPr/>
        </p:nvSpPr>
        <p:spPr>
          <a:xfrm>
            <a:off x="251520" y="2760061"/>
            <a:ext cx="6048672" cy="18036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smtClean="0">
                <a:solidFill>
                  <a:schemeClr val="bg1"/>
                </a:solidFill>
                <a:latin typeface="Meiryo" charset="-128"/>
                <a:ea typeface="Meiryo" charset="-128"/>
                <a:cs typeface="Meiryo" charset="-128"/>
              </a:rPr>
              <a:t>記号接地問題</a:t>
            </a:r>
            <a:endParaRPr kumimoji="1" lang="en-US" altLang="ja-JP" sz="2400" b="1" dirty="0" smtClean="0">
              <a:solidFill>
                <a:schemeClr val="bg1"/>
              </a:solidFill>
              <a:latin typeface="Meiryo" charset="-128"/>
              <a:ea typeface="Meiryo" charset="-128"/>
              <a:cs typeface="Meiryo" charset="-128"/>
            </a:endParaRPr>
          </a:p>
          <a:p>
            <a:r>
              <a:rPr lang="ja-JP" altLang="ja-JP" sz="1200" dirty="0" smtClean="0">
                <a:solidFill>
                  <a:schemeClr val="bg1"/>
                </a:solidFill>
                <a:latin typeface="Meiryo" charset="-128"/>
                <a:ea typeface="Meiryo" charset="-128"/>
                <a:cs typeface="Meiryo" charset="-128"/>
              </a:rPr>
              <a:t>シンボル</a:t>
            </a:r>
            <a:r>
              <a:rPr lang="en-US" altLang="ja-JP" sz="1200" dirty="0">
                <a:solidFill>
                  <a:schemeClr val="bg1"/>
                </a:solidFill>
                <a:latin typeface="Meiryo" charset="-128"/>
                <a:ea typeface="Meiryo" charset="-128"/>
                <a:cs typeface="Meiryo" charset="-128"/>
              </a:rPr>
              <a:t>(</a:t>
            </a:r>
            <a:r>
              <a:rPr lang="ja-JP" altLang="ja-JP" sz="1200" dirty="0">
                <a:solidFill>
                  <a:schemeClr val="bg1"/>
                </a:solidFill>
                <a:latin typeface="Meiryo" charset="-128"/>
                <a:ea typeface="Meiryo" charset="-128"/>
                <a:cs typeface="Meiryo" charset="-128"/>
              </a:rPr>
              <a:t>記号</a:t>
            </a:r>
            <a:r>
              <a:rPr lang="en-US" altLang="ja-JP" sz="1200" dirty="0">
                <a:solidFill>
                  <a:schemeClr val="bg1"/>
                </a:solidFill>
                <a:latin typeface="Meiryo" charset="-128"/>
                <a:ea typeface="Meiryo" charset="-128"/>
                <a:cs typeface="Meiryo" charset="-128"/>
              </a:rPr>
              <a:t>)</a:t>
            </a:r>
            <a:r>
              <a:rPr lang="ja-JP" altLang="ja-JP" sz="1200" dirty="0">
                <a:solidFill>
                  <a:schemeClr val="bg1"/>
                </a:solidFill>
                <a:latin typeface="Meiryo" charset="-128"/>
                <a:ea typeface="Meiryo" charset="-128"/>
                <a:cs typeface="Meiryo" charset="-128"/>
              </a:rPr>
              <a:t>を、それが意味するものと結びつけることが</a:t>
            </a:r>
            <a:r>
              <a:rPr lang="ja-JP" altLang="ja-JP" sz="1200" dirty="0" smtClean="0">
                <a:solidFill>
                  <a:schemeClr val="bg1"/>
                </a:solidFill>
                <a:latin typeface="Meiryo" charset="-128"/>
                <a:ea typeface="Meiryo" charset="-128"/>
                <a:cs typeface="Meiryo" charset="-128"/>
              </a:rPr>
              <a:t>必要</a:t>
            </a:r>
            <a:r>
              <a:rPr lang="ja-JP" altLang="en-US" sz="1200" dirty="0" smtClean="0">
                <a:solidFill>
                  <a:schemeClr val="bg1"/>
                </a:solidFill>
                <a:latin typeface="Meiryo" charset="-128"/>
                <a:ea typeface="Meiryo" charset="-128"/>
                <a:cs typeface="Meiryo" charset="-128"/>
              </a:rPr>
              <a:t>だが</a:t>
            </a:r>
            <a:r>
              <a:rPr lang="ja-JP" altLang="ja-JP" sz="1200" dirty="0" smtClean="0">
                <a:solidFill>
                  <a:schemeClr val="bg1"/>
                </a:solidFill>
                <a:latin typeface="Meiryo" charset="-128"/>
                <a:ea typeface="Meiryo" charset="-128"/>
                <a:cs typeface="Meiryo" charset="-128"/>
              </a:rPr>
              <a:t>、人工</a:t>
            </a:r>
            <a:r>
              <a:rPr lang="ja-JP" altLang="ja-JP" sz="1200" dirty="0">
                <a:solidFill>
                  <a:schemeClr val="bg1"/>
                </a:solidFill>
                <a:latin typeface="Meiryo" charset="-128"/>
                <a:ea typeface="Meiryo" charset="-128"/>
                <a:cs typeface="Meiryo" charset="-128"/>
              </a:rPr>
              <a:t>知能においては解決されていない</a:t>
            </a:r>
            <a:r>
              <a:rPr lang="ja-JP" altLang="ja-JP" sz="1200" dirty="0" smtClean="0">
                <a:solidFill>
                  <a:schemeClr val="bg1"/>
                </a:solidFill>
                <a:latin typeface="Meiryo" charset="-128"/>
                <a:ea typeface="Meiryo" charset="-128"/>
                <a:cs typeface="Meiryo" charset="-128"/>
              </a:rPr>
              <a:t>。例えば</a:t>
            </a:r>
            <a:r>
              <a:rPr lang="ja-JP" altLang="en-US" sz="1200" dirty="0" smtClean="0">
                <a:solidFill>
                  <a:schemeClr val="bg1"/>
                </a:solidFill>
                <a:latin typeface="Meiryo" charset="-128"/>
                <a:ea typeface="Meiryo" charset="-128"/>
                <a:cs typeface="Meiryo" charset="-128"/>
              </a:rPr>
              <a:t>、</a:t>
            </a:r>
            <a:r>
              <a:rPr lang="ja-JP" altLang="ja-JP" sz="1200" dirty="0" smtClean="0">
                <a:solidFill>
                  <a:schemeClr val="bg1"/>
                </a:solidFill>
                <a:latin typeface="Meiryo" charset="-128"/>
                <a:ea typeface="Meiryo" charset="-128"/>
                <a:cs typeface="Meiryo" charset="-128"/>
              </a:rPr>
              <a:t>「</a:t>
            </a:r>
            <a:r>
              <a:rPr lang="ja-JP" altLang="ja-JP" sz="1200" dirty="0">
                <a:solidFill>
                  <a:schemeClr val="bg1"/>
                </a:solidFill>
                <a:latin typeface="Meiryo" charset="-128"/>
                <a:ea typeface="Meiryo" charset="-128"/>
                <a:cs typeface="Meiryo" charset="-128"/>
              </a:rPr>
              <a:t>馬</a:t>
            </a:r>
            <a:r>
              <a:rPr lang="ja-JP" altLang="ja-JP" sz="1200" dirty="0" smtClean="0">
                <a:solidFill>
                  <a:schemeClr val="bg1"/>
                </a:solidFill>
                <a:latin typeface="Meiryo" charset="-128"/>
                <a:ea typeface="Meiryo" charset="-128"/>
                <a:cs typeface="Meiryo" charset="-128"/>
              </a:rPr>
              <a:t>」の</a:t>
            </a:r>
            <a:r>
              <a:rPr lang="ja-JP" altLang="ja-JP" sz="1200" dirty="0">
                <a:solidFill>
                  <a:schemeClr val="bg1"/>
                </a:solidFill>
                <a:latin typeface="Meiryo" charset="-128"/>
                <a:ea typeface="Meiryo" charset="-128"/>
                <a:cs typeface="Meiryo" charset="-128"/>
              </a:rPr>
              <a:t>意味と「シマ</a:t>
            </a:r>
            <a:r>
              <a:rPr lang="ja-JP" altLang="ja-JP" sz="1200" dirty="0" smtClean="0">
                <a:solidFill>
                  <a:schemeClr val="bg1"/>
                </a:solidFill>
                <a:latin typeface="Meiryo" charset="-128"/>
                <a:ea typeface="Meiryo" charset="-128"/>
                <a:cs typeface="Meiryo" charset="-128"/>
              </a:rPr>
              <a:t>」の</a:t>
            </a:r>
            <a:r>
              <a:rPr lang="ja-JP" altLang="ja-JP" sz="1200" dirty="0">
                <a:solidFill>
                  <a:schemeClr val="bg1"/>
                </a:solidFill>
                <a:latin typeface="Meiryo" charset="-128"/>
                <a:ea typeface="Meiryo" charset="-128"/>
                <a:cs typeface="Meiryo" charset="-128"/>
              </a:rPr>
              <a:t>意味がわかっていれば「シマウマ＝馬＋シマ」と教えられたとき、シマウマ</a:t>
            </a:r>
            <a:r>
              <a:rPr lang="ja-JP" altLang="ja-JP" sz="1200" dirty="0" smtClean="0">
                <a:solidFill>
                  <a:schemeClr val="bg1"/>
                </a:solidFill>
                <a:latin typeface="Meiryo" charset="-128"/>
                <a:ea typeface="Meiryo" charset="-128"/>
                <a:cs typeface="Meiryo" charset="-128"/>
              </a:rPr>
              <a:t>を見た</a:t>
            </a:r>
            <a:r>
              <a:rPr lang="ja-JP" altLang="ja-JP" sz="1200" dirty="0">
                <a:solidFill>
                  <a:schemeClr val="bg1"/>
                </a:solidFill>
                <a:latin typeface="Meiryo" charset="-128"/>
                <a:ea typeface="Meiryo" charset="-128"/>
                <a:cs typeface="Meiryo" charset="-128"/>
              </a:rPr>
              <a:t>瞬間「シマウマは、シマのある馬」だということが人間には理解できる</a:t>
            </a:r>
            <a:r>
              <a:rPr lang="ja-JP" altLang="ja-JP" sz="1200" dirty="0" smtClean="0">
                <a:solidFill>
                  <a:schemeClr val="bg1"/>
                </a:solidFill>
                <a:latin typeface="Meiryo" charset="-128"/>
                <a:ea typeface="Meiryo" charset="-128"/>
                <a:cs typeface="Meiryo" charset="-128"/>
              </a:rPr>
              <a:t>がコンピュータ</a:t>
            </a:r>
            <a:r>
              <a:rPr lang="ja-JP" altLang="ja-JP" sz="1200" dirty="0">
                <a:solidFill>
                  <a:schemeClr val="bg1"/>
                </a:solidFill>
                <a:latin typeface="Meiryo" charset="-128"/>
                <a:ea typeface="Meiryo" charset="-128"/>
                <a:cs typeface="Meiryo" charset="-128"/>
              </a:rPr>
              <a:t>に</a:t>
            </a:r>
            <a:r>
              <a:rPr lang="ja-JP" altLang="ja-JP" sz="1200" dirty="0" smtClean="0">
                <a:solidFill>
                  <a:schemeClr val="bg1"/>
                </a:solidFill>
                <a:latin typeface="Meiryo" charset="-128"/>
                <a:ea typeface="Meiryo" charset="-128"/>
                <a:cs typeface="Meiryo" charset="-128"/>
              </a:rPr>
              <a:t>はできない</a:t>
            </a:r>
            <a:r>
              <a:rPr lang="ja-JP" altLang="ja-JP" sz="1200" dirty="0">
                <a:solidFill>
                  <a:schemeClr val="bg1"/>
                </a:solidFill>
                <a:latin typeface="Meiryo" charset="-128"/>
                <a:ea typeface="Meiryo" charset="-128"/>
                <a:cs typeface="Meiryo" charset="-128"/>
              </a:rPr>
              <a:t>。「青りんご</a:t>
            </a:r>
            <a:r>
              <a:rPr lang="en-US" altLang="ja-JP" sz="1200" dirty="0">
                <a:solidFill>
                  <a:schemeClr val="bg1"/>
                </a:solidFill>
                <a:latin typeface="Meiryo" charset="-128"/>
                <a:ea typeface="Meiryo" charset="-128"/>
                <a:cs typeface="Meiryo" charset="-128"/>
              </a:rPr>
              <a:t> = </a:t>
            </a:r>
            <a:r>
              <a:rPr lang="ja-JP" altLang="ja-JP" sz="1200" dirty="0">
                <a:solidFill>
                  <a:schemeClr val="bg1"/>
                </a:solidFill>
                <a:latin typeface="Meiryo" charset="-128"/>
                <a:ea typeface="Meiryo" charset="-128"/>
                <a:cs typeface="Meiryo" charset="-128"/>
              </a:rPr>
              <a:t>りんご</a:t>
            </a:r>
            <a:r>
              <a:rPr lang="en-US" altLang="ja-JP" sz="1200" dirty="0">
                <a:solidFill>
                  <a:schemeClr val="bg1"/>
                </a:solidFill>
                <a:latin typeface="Meiryo" charset="-128"/>
                <a:ea typeface="Meiryo" charset="-128"/>
                <a:cs typeface="Meiryo" charset="-128"/>
              </a:rPr>
              <a:t> + </a:t>
            </a:r>
            <a:r>
              <a:rPr lang="ja-JP" altLang="ja-JP" sz="1200" dirty="0">
                <a:solidFill>
                  <a:schemeClr val="bg1"/>
                </a:solidFill>
                <a:latin typeface="Meiryo" charset="-128"/>
                <a:ea typeface="Meiryo" charset="-128"/>
                <a:cs typeface="Meiryo" charset="-128"/>
              </a:rPr>
              <a:t>青い」も同様。</a:t>
            </a:r>
          </a:p>
          <a:p>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251520" y="4674537"/>
            <a:ext cx="6048672" cy="18036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smtClean="0">
                <a:solidFill>
                  <a:schemeClr val="bg1"/>
                </a:solidFill>
                <a:latin typeface="Meiryo" charset="-128"/>
                <a:ea typeface="Meiryo" charset="-128"/>
                <a:cs typeface="Meiryo" charset="-128"/>
              </a:rPr>
              <a:t>心身問題</a:t>
            </a:r>
            <a:endParaRPr kumimoji="1" lang="en-US" altLang="ja-JP" sz="24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心</a:t>
            </a:r>
            <a:r>
              <a:rPr lang="ja-JP" altLang="en-US" sz="1200" dirty="0">
                <a:solidFill>
                  <a:schemeClr val="bg1"/>
                </a:solidFill>
                <a:latin typeface="Meiryo" charset="-128"/>
                <a:ea typeface="Meiryo" charset="-128"/>
                <a:cs typeface="Meiryo" charset="-128"/>
              </a:rPr>
              <a:t>と体の状態との間の</a:t>
            </a:r>
            <a:r>
              <a:rPr lang="ja-JP" altLang="en-US" sz="1200" dirty="0" smtClean="0">
                <a:solidFill>
                  <a:schemeClr val="bg1"/>
                </a:solidFill>
                <a:latin typeface="Meiryo" charset="-128"/>
                <a:ea typeface="Meiryo" charset="-128"/>
                <a:cs typeface="Meiryo" charset="-128"/>
              </a:rPr>
              <a:t>関係、</a:t>
            </a:r>
            <a:r>
              <a:rPr lang="ja-JP" altLang="en-US" sz="1200" dirty="0">
                <a:solidFill>
                  <a:schemeClr val="bg1"/>
                </a:solidFill>
                <a:latin typeface="Meiryo" charset="-128"/>
                <a:ea typeface="Meiryo" charset="-128"/>
                <a:cs typeface="Meiryo" charset="-128"/>
              </a:rPr>
              <a:t>つまり一般的に非物質的であると考えられている心というものが、どうして物質的な肉体に影響を与えることができるのか、そしてまたその逆もいかに可能なの</a:t>
            </a:r>
            <a:r>
              <a:rPr lang="ja-JP" altLang="en-US" sz="1200" dirty="0" smtClean="0">
                <a:solidFill>
                  <a:schemeClr val="bg1"/>
                </a:solidFill>
                <a:latin typeface="Meiryo" charset="-128"/>
                <a:ea typeface="Meiryo" charset="-128"/>
                <a:cs typeface="Meiryo" charset="-128"/>
              </a:rPr>
              <a:t>かは、解明されていない。意識や意欲なども同じで、それ自体が解明できておらず、コンピューター上で実装のしようがない。</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6444208" y="1559110"/>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意志が無い</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6434536" y="3002823"/>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事例が</a:t>
            </a:r>
            <a:r>
              <a:rPr kumimoji="1" lang="ja-JP" altLang="en-US" sz="1200" smtClean="0">
                <a:solidFill>
                  <a:srgbClr val="FFFFFF"/>
                </a:solidFill>
                <a:latin typeface="Meiryo" charset="-128"/>
                <a:ea typeface="Meiryo" charset="-128"/>
                <a:cs typeface="Meiryo" charset="-128"/>
              </a:rPr>
              <a:t>少ないと対応できない</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6444208" y="2280425"/>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人間のように知覚できない</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6434536" y="3724138"/>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問いを生み出せない</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6444208" y="4445453"/>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枠組みをデザインできない</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6444208" y="5166768"/>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ひらめきがない</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6444208" y="5888083"/>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常識的な判断ができない</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6444208" y="836712"/>
            <a:ext cx="2448272" cy="59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リーダーシップを発揮できない</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988241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人工知能はリスク？</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4464"/>
            <a:ext cx="6606314" cy="51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図 3"/>
          <p:cNvPicPr>
            <a:picLocks noChangeAspect="1"/>
          </p:cNvPicPr>
          <p:nvPr/>
        </p:nvPicPr>
        <p:blipFill>
          <a:blip r:embed="rId4"/>
          <a:stretch>
            <a:fillRect/>
          </a:stretch>
        </p:blipFill>
        <p:spPr>
          <a:xfrm>
            <a:off x="4045831" y="2355985"/>
            <a:ext cx="4703057" cy="40860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5074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人工知能は人類にとって脅威となるのか</a:t>
            </a:r>
            <a:r>
              <a:rPr kumimoji="1" lang="en-US" altLang="ja-JP" dirty="0"/>
              <a:t>?</a:t>
            </a:r>
            <a:endParaRPr kumimoji="1" lang="ja-JP" altLang="en-US" dirty="0"/>
          </a:p>
        </p:txBody>
      </p:sp>
      <p:sp>
        <p:nvSpPr>
          <p:cNvPr id="4" name="正方形/長方形 3"/>
          <p:cNvSpPr/>
          <p:nvPr/>
        </p:nvSpPr>
        <p:spPr>
          <a:xfrm>
            <a:off x="457200" y="1139908"/>
            <a:ext cx="2455049" cy="121140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意味を理解しているわけでは無い</a:t>
            </a:r>
          </a:p>
        </p:txBody>
      </p:sp>
      <p:sp>
        <p:nvSpPr>
          <p:cNvPr id="5" name="正方形/長方形 4"/>
          <p:cNvSpPr/>
          <p:nvPr/>
        </p:nvSpPr>
        <p:spPr>
          <a:xfrm>
            <a:off x="457200" y="2503715"/>
            <a:ext cx="2455049" cy="121140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人間の脳の仕組みがわかっていない</a:t>
            </a:r>
          </a:p>
        </p:txBody>
      </p:sp>
      <p:sp>
        <p:nvSpPr>
          <p:cNvPr id="6" name="正方形/長方形 5"/>
          <p:cNvSpPr/>
          <p:nvPr/>
        </p:nvSpPr>
        <p:spPr>
          <a:xfrm>
            <a:off x="457200" y="3867522"/>
            <a:ext cx="2455049" cy="121140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予測を超えて進化する可能性も</a:t>
            </a:r>
          </a:p>
        </p:txBody>
      </p:sp>
      <p:sp>
        <p:nvSpPr>
          <p:cNvPr id="7" name="正方形/長方形 6"/>
          <p:cNvSpPr/>
          <p:nvPr/>
        </p:nvSpPr>
        <p:spPr>
          <a:xfrm>
            <a:off x="457200" y="5231329"/>
            <a:ext cx="8264178" cy="121140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今すぐ、あるいは数年のうちに人間の「脅威」となる可能性は少ない</a:t>
            </a:r>
            <a:endParaRPr kumimoji="1" lang="en-US" altLang="ja-JP" sz="2000" dirty="0"/>
          </a:p>
          <a:p>
            <a:pPr algn="ctr"/>
            <a:r>
              <a:rPr kumimoji="1" lang="ja-JP" altLang="en-US" sz="2000" dirty="0"/>
              <a:t>しかし、可能性を常に意識し、暴走などに気をつける</a:t>
            </a:r>
            <a:endParaRPr kumimoji="1" lang="en-US" altLang="ja-JP" sz="2000" dirty="0"/>
          </a:p>
          <a:p>
            <a:pPr algn="ctr"/>
            <a:r>
              <a:rPr kumimoji="1" lang="ja-JP" altLang="en-US" sz="2000" dirty="0"/>
              <a:t>一方、雇用への影響は確実にある</a:t>
            </a:r>
          </a:p>
        </p:txBody>
      </p:sp>
      <p:sp>
        <p:nvSpPr>
          <p:cNvPr id="8" name="正方形/長方形 7"/>
          <p:cNvSpPr/>
          <p:nvPr/>
        </p:nvSpPr>
        <p:spPr>
          <a:xfrm>
            <a:off x="3064649" y="1139908"/>
            <a:ext cx="5656729" cy="121140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統計的機械学習においては、</a:t>
            </a:r>
            <a:r>
              <a:rPr kumimoji="1" lang="en-US" altLang="ja-JP" dirty="0"/>
              <a:t>AI</a:t>
            </a:r>
            <a:r>
              <a:rPr kumimoji="1" lang="ja-JP" altLang="en-US" dirty="0"/>
              <a:t>は意味を理解しているわけではなく、ただ単に教えられたことを処理し、計算結果を返しているだけ</a:t>
            </a:r>
          </a:p>
        </p:txBody>
      </p:sp>
      <p:sp>
        <p:nvSpPr>
          <p:cNvPr id="9" name="正方形/長方形 8"/>
          <p:cNvSpPr/>
          <p:nvPr/>
        </p:nvSpPr>
        <p:spPr>
          <a:xfrm>
            <a:off x="3064649" y="2503715"/>
            <a:ext cx="5656729" cy="121140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そもそも、人間の脳の仕組みがわかっていないため、仕組みを真似ようにもそれが正しいかどうかわからない。現在は「こうだろう」という予測に基づいてコンピュータをとにかく回している段階</a:t>
            </a:r>
          </a:p>
        </p:txBody>
      </p:sp>
      <p:sp>
        <p:nvSpPr>
          <p:cNvPr id="10" name="正方形/長方形 9"/>
          <p:cNvSpPr/>
          <p:nvPr/>
        </p:nvSpPr>
        <p:spPr>
          <a:xfrm>
            <a:off x="3064649" y="3867522"/>
            <a:ext cx="5656729" cy="121140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しかし、ポテンシャルは高く、予測を超えて進化する可能性も無くは無い</a:t>
            </a:r>
          </a:p>
        </p:txBody>
      </p:sp>
    </p:spTree>
    <p:extLst>
      <p:ext uri="{BB962C8B-B14F-4D97-AF65-F5344CB8AC3E}">
        <p14:creationId xmlns:p14="http://schemas.microsoft.com/office/powerpoint/2010/main" val="18742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雇用と人間の役割</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6317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sz="2400" dirty="0"/>
              <a:t>人工知能に置き換えられる職業と置き換えられない職業 </a:t>
            </a:r>
            <a:endParaRPr kumimoji="1" lang="ja-JP" altLang="en-US" sz="2400"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smtClean="0">
                <a:solidFill>
                  <a:srgbClr val="333333"/>
                </a:solidFill>
                <a:latin typeface="Meiryo" charset="-128"/>
                <a:ea typeface="Meiryo" charset="-128"/>
                <a:cs typeface="Meiryo" charset="-128"/>
              </a:rPr>
              <a:t>人工</a:t>
            </a:r>
            <a:r>
              <a:rPr lang="ja-JP" altLang="en-US" sz="1200" b="1" dirty="0">
                <a:solidFill>
                  <a:srgbClr val="333333"/>
                </a:solidFill>
                <a:latin typeface="Meiryo" charset="-128"/>
                <a:ea typeface="Meiryo" charset="-128"/>
                <a:cs typeface="Meiryo" charset="-128"/>
              </a:rPr>
              <a:t>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smtClean="0">
                <a:solidFill>
                  <a:srgbClr val="333333"/>
                </a:solidFill>
                <a:latin typeface="メイリオ" charset="-128"/>
              </a:rPr>
              <a:t>人工</a:t>
            </a:r>
            <a:r>
              <a:rPr lang="ja-JP" altLang="en-US" sz="1200" b="1" dirty="0">
                <a:solidFill>
                  <a:srgbClr val="333333"/>
                </a:solidFill>
                <a:latin typeface="メイリオ" charset="-128"/>
              </a:rPr>
              <a:t>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感性、協調性、創造性、好奇心、問題発見力など</a:t>
            </a:r>
            <a:endParaRPr lang="en-US" altLang="ja-JP" sz="1200" dirty="0" smtClean="0">
              <a:solidFill>
                <a:srgbClr val="0070C0"/>
              </a:solidFill>
              <a:latin typeface="Meiryo" charset="-128"/>
              <a:ea typeface="Meiryo" charset="-128"/>
              <a:cs typeface="Meiryo" charset="-128"/>
            </a:endParaRPr>
          </a:p>
          <a:p>
            <a:r>
              <a:rPr lang="ja-JP" altLang="en-US" sz="1200" dirty="0" smtClean="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smtClean="0">
                <a:latin typeface="Meiryo" charset="-128"/>
                <a:ea typeface="Meiryo" charset="-128"/>
                <a:cs typeface="Meiryo" charset="-128"/>
              </a:rPr>
              <a:t>技能や経験の蓄積に依存し、パターン化しやすく</a:t>
            </a:r>
            <a:endParaRPr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smtClean="0">
                <a:latin typeface="Meiryo" charset="-128"/>
                <a:ea typeface="Meiryo" charset="-128"/>
                <a:cs typeface="Meiryo" charset="-128"/>
              </a:rPr>
              <a:t>日・株式</a:t>
            </a:r>
            <a:r>
              <a:rPr lang="ja-JP" altLang="en-US" sz="1200" dirty="0">
                <a:latin typeface="Meiryo" charset="-128"/>
                <a:ea typeface="Meiryo" charset="-128"/>
                <a:cs typeface="Meiryo" charset="-128"/>
              </a:rPr>
              <a:t>会社野村総合</a:t>
            </a:r>
            <a:r>
              <a:rPr lang="ja-JP" altLang="en-US" sz="1200" dirty="0" smtClean="0">
                <a:latin typeface="Meiryo" charset="-128"/>
                <a:ea typeface="Meiryo" charset="-128"/>
                <a:cs typeface="Meiryo" charset="-128"/>
              </a:rPr>
              <a:t>研究所</a:t>
            </a:r>
            <a:endParaRPr lang="en-US" altLang="ja-JP" sz="1200" dirty="0" smtClean="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548633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60594" y="3156037"/>
            <a:ext cx="5039598" cy="69233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lang="ja-JP" altLang="en-US" dirty="0"/>
              <a:t>人工</a:t>
            </a:r>
            <a:r>
              <a:rPr lang="ja-JP" altLang="en-US" dirty="0" smtClean="0"/>
              <a:t>知能とスマートマシンの</a:t>
            </a:r>
            <a:r>
              <a:rPr kumimoji="1" lang="ja-JP" altLang="en-US" dirty="0" smtClean="0"/>
              <a:t>関係</a:t>
            </a:r>
            <a:endParaRPr kumimoji="1" lang="ja-JP" altLang="en-US" dirty="0"/>
          </a:p>
        </p:txBody>
      </p:sp>
      <p:sp>
        <p:nvSpPr>
          <p:cNvPr id="2" name="スライド番号プレースホルダー 1"/>
          <p:cNvSpPr>
            <a:spLocks noGrp="1"/>
          </p:cNvSpPr>
          <p:nvPr>
            <p:ph type="sldNum" sz="quarter" idx="4294967295"/>
          </p:nvPr>
        </p:nvSpPr>
        <p:spPr>
          <a:xfrm>
            <a:off x="6932246" y="6763051"/>
            <a:ext cx="2133600" cy="217800"/>
          </a:xfrm>
          <a:prstGeom prst="rect">
            <a:avLst/>
          </a:prstGeom>
        </p:spPr>
        <p:txBody>
          <a:bodyPr/>
          <a:lstStyle/>
          <a:p>
            <a:fld id="{8FF8CC5D-A65D-5946-99B5-645367A967AD}" type="slidenum">
              <a:rPr kumimoji="1" lang="ja-JP" altLang="en-US" smtClean="0"/>
              <a:t>6</a:t>
            </a:fld>
            <a:endParaRPr kumimoji="1" lang="ja-JP" altLang="en-US"/>
          </a:p>
        </p:txBody>
      </p:sp>
      <p:sp>
        <p:nvSpPr>
          <p:cNvPr id="7" name="テキスト ボックス 6"/>
          <p:cNvSpPr txBox="1"/>
          <p:nvPr/>
        </p:nvSpPr>
        <p:spPr>
          <a:xfrm>
            <a:off x="1260593" y="3275551"/>
            <a:ext cx="1689223" cy="523220"/>
          </a:xfrm>
          <a:prstGeom prst="rect">
            <a:avLst/>
          </a:prstGeom>
          <a:noFill/>
        </p:spPr>
        <p:txBody>
          <a:bodyPr wrap="square" rtlCol="0">
            <a:spAutoFit/>
          </a:bodyPr>
          <a:lstStyle/>
          <a:p>
            <a:pPr algn="ctr"/>
            <a:r>
              <a:rPr kumimoji="1" lang="ja-JP" altLang="en-US" sz="2000" b="1" dirty="0" smtClean="0">
                <a:solidFill>
                  <a:srgbClr val="0432FF"/>
                </a:solidFill>
                <a:latin typeface="Meiryo" charset="-128"/>
                <a:ea typeface="Meiryo" charset="-128"/>
                <a:cs typeface="Meiryo" charset="-128"/>
              </a:rPr>
              <a:t>人工知能</a:t>
            </a:r>
            <a:endParaRPr lang="en-US" altLang="ja-JP" sz="1200" dirty="0">
              <a:solidFill>
                <a:srgbClr val="0432FF"/>
              </a:solidFill>
              <a:latin typeface="Meiryo" charset="-128"/>
              <a:ea typeface="Meiryo" charset="-128"/>
              <a:cs typeface="Meiryo" charset="-128"/>
            </a:endParaRPr>
          </a:p>
          <a:p>
            <a:pPr algn="ctr"/>
            <a:r>
              <a:rPr kumimoji="1" lang="en-US" altLang="ja-JP" sz="800" dirty="0" smtClean="0">
                <a:solidFill>
                  <a:srgbClr val="0432FF"/>
                </a:solidFill>
                <a:latin typeface="Meiryo" charset="-128"/>
                <a:ea typeface="Meiryo" charset="-128"/>
                <a:cs typeface="Meiryo" charset="-128"/>
              </a:rPr>
              <a:t>Artificial Intelligence</a:t>
            </a:r>
            <a:endParaRPr kumimoji="1" lang="ja-JP" altLang="en-US" sz="800" dirty="0">
              <a:solidFill>
                <a:srgbClr val="0432FF"/>
              </a:solidFill>
              <a:latin typeface="Meiryo" charset="-128"/>
              <a:ea typeface="Meiryo" charset="-128"/>
              <a:cs typeface="Meiryo" charset="-128"/>
            </a:endParaRPr>
          </a:p>
        </p:txBody>
      </p:sp>
      <p:sp>
        <p:nvSpPr>
          <p:cNvPr id="12" name="円柱 11"/>
          <p:cNvSpPr/>
          <p:nvPr/>
        </p:nvSpPr>
        <p:spPr>
          <a:xfrm>
            <a:off x="6660232" y="2929293"/>
            <a:ext cx="1368152" cy="1167062"/>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ビッグ</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データ</a:t>
            </a:r>
            <a:endParaRPr kumimoji="1" lang="ja-JP" altLang="en-US" dirty="0">
              <a:solidFill>
                <a:srgbClr val="FFFFFF"/>
              </a:solidFill>
              <a:latin typeface="Meiryo" charset="-128"/>
              <a:ea typeface="Meiryo" charset="-128"/>
              <a:cs typeface="Meiryo" charset="-128"/>
            </a:endParaRPr>
          </a:p>
        </p:txBody>
      </p:sp>
      <p:sp>
        <p:nvSpPr>
          <p:cNvPr id="28" name="正方形/長方形 27"/>
          <p:cNvSpPr/>
          <p:nvPr/>
        </p:nvSpPr>
        <p:spPr>
          <a:xfrm>
            <a:off x="2929029" y="1020069"/>
            <a:ext cx="3285942" cy="5256237"/>
          </a:xfrm>
          <a:prstGeom prst="rect">
            <a:avLst/>
          </a:prstGeom>
          <a:solidFill>
            <a:srgbClr val="FFC000">
              <a:alpha val="4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047793" y="3257173"/>
            <a:ext cx="3024994" cy="52840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機械学習</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3055661" y="3949512"/>
            <a:ext cx="2576296" cy="14039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機械的駆動装置</a:t>
            </a:r>
            <a:endParaRPr kumimoji="1" lang="en-US" altLang="ja-JP" sz="2000" dirty="0" smtClean="0">
              <a:solidFill>
                <a:srgbClr val="FFFFFF"/>
              </a:solidFill>
              <a:latin typeface="Meiryo" charset="-128"/>
              <a:ea typeface="Meiryo" charset="-128"/>
              <a:cs typeface="Meiryo" charset="-128"/>
            </a:endParaRPr>
          </a:p>
          <a:p>
            <a:pPr algn="ct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油圧・電磁アクチュエーター</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モーター／エンジンなど</a:t>
            </a:r>
            <a:endParaRPr kumimoji="1"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2929029" y="1124744"/>
            <a:ext cx="3285942" cy="584775"/>
          </a:xfrm>
          <a:prstGeom prst="rect">
            <a:avLst/>
          </a:prstGeom>
          <a:noFill/>
        </p:spPr>
        <p:txBody>
          <a:bodyPr wrap="square" rtlCol="0">
            <a:spAutoFit/>
          </a:bodyPr>
          <a:lstStyle/>
          <a:p>
            <a:pPr algn="ctr"/>
            <a:r>
              <a:rPr kumimoji="1" lang="ja-JP" altLang="en-US" sz="2000" b="1" dirty="0" smtClean="0">
                <a:solidFill>
                  <a:srgbClr val="C00000"/>
                </a:solidFill>
                <a:latin typeface="Meiryo" charset="-128"/>
                <a:ea typeface="Meiryo" charset="-128"/>
                <a:cs typeface="Meiryo" charset="-128"/>
              </a:rPr>
              <a:t>スマートマシーン</a:t>
            </a:r>
            <a:endParaRPr kumimoji="1" lang="en-US" altLang="ja-JP" sz="2000" b="1" dirty="0" smtClean="0">
              <a:solidFill>
                <a:srgbClr val="C00000"/>
              </a:solidFill>
              <a:latin typeface="Meiryo" charset="-128"/>
              <a:ea typeface="Meiryo" charset="-128"/>
              <a:cs typeface="Meiryo" charset="-128"/>
            </a:endParaRPr>
          </a:p>
          <a:p>
            <a:pPr algn="ctr"/>
            <a:r>
              <a:rPr lang="en-US" altLang="ja-JP" sz="1200" dirty="0" smtClean="0">
                <a:solidFill>
                  <a:srgbClr val="C00000"/>
                </a:solidFill>
                <a:latin typeface="Meiryo" charset="-128"/>
                <a:ea typeface="Meiryo" charset="-128"/>
                <a:cs typeface="Meiryo" charset="-128"/>
              </a:rPr>
              <a:t>Smart Machine</a:t>
            </a:r>
            <a:endParaRPr kumimoji="1" lang="ja-JP" altLang="en-US" sz="1200" dirty="0">
              <a:solidFill>
                <a:srgbClr val="C00000"/>
              </a:solidFill>
              <a:latin typeface="Meiryo" charset="-128"/>
              <a:ea typeface="Meiryo" charset="-128"/>
              <a:cs typeface="Meiryo" charset="-128"/>
            </a:endParaRPr>
          </a:p>
        </p:txBody>
      </p:sp>
      <p:sp>
        <p:nvSpPr>
          <p:cNvPr id="9" name="正方形/長方形 8"/>
          <p:cNvSpPr/>
          <p:nvPr/>
        </p:nvSpPr>
        <p:spPr>
          <a:xfrm>
            <a:off x="5717178" y="4657235"/>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Hiragino Kaku Gothic ProN W6" charset="-128"/>
                <a:ea typeface="Hiragino Kaku Gothic ProN W6" charset="-128"/>
                <a:cs typeface="Hiragino Kaku Gothic ProN W6" charset="-128"/>
              </a:rPr>
              <a:t>センサー</a:t>
            </a:r>
            <a:endParaRPr kumimoji="1" lang="ja-JP" altLang="en-US" sz="800" dirty="0">
              <a:solidFill>
                <a:srgbClr val="FFFFFF"/>
              </a:solidFill>
              <a:latin typeface="Hiragino Kaku Gothic ProN W6" charset="-128"/>
              <a:ea typeface="Hiragino Kaku Gothic ProN W6" charset="-128"/>
              <a:cs typeface="Hiragino Kaku Gothic ProN W6" charset="-128"/>
            </a:endParaRPr>
          </a:p>
        </p:txBody>
      </p:sp>
      <p:sp>
        <p:nvSpPr>
          <p:cNvPr id="10" name="正方形/長方形 9"/>
          <p:cNvSpPr/>
          <p:nvPr/>
        </p:nvSpPr>
        <p:spPr>
          <a:xfrm>
            <a:off x="5717178" y="3946871"/>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Hiragino Kaku Gothic ProN W6" charset="-128"/>
                <a:ea typeface="Hiragino Kaku Gothic ProN W6" charset="-128"/>
                <a:cs typeface="Hiragino Kaku Gothic ProN W6" charset="-128"/>
              </a:rPr>
              <a:t>通信機能</a:t>
            </a:r>
            <a:endParaRPr kumimoji="1" lang="ja-JP" altLang="en-US" sz="800" dirty="0">
              <a:solidFill>
                <a:srgbClr val="FFFFFF"/>
              </a:solidFill>
              <a:latin typeface="Hiragino Kaku Gothic ProN W6" charset="-128"/>
              <a:ea typeface="Hiragino Kaku Gothic ProN W6" charset="-128"/>
              <a:cs typeface="Hiragino Kaku Gothic ProN W6" charset="-128"/>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543" y="5495002"/>
            <a:ext cx="989244" cy="597411"/>
          </a:xfrm>
          <a:prstGeom prst="rect">
            <a:avLst/>
          </a:prstGeom>
          <a:effectLst>
            <a:outerShdw blurRad="50800" dist="38100" dir="2700000" algn="tl" rotWithShape="0">
              <a:prstClr val="black">
                <a:alpha val="40000"/>
              </a:prstClr>
            </a:outerShdw>
          </a:effectLst>
        </p:spPr>
      </p:pic>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935" y="5497332"/>
            <a:ext cx="1015408" cy="601229"/>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229" y="5493409"/>
            <a:ext cx="898506" cy="599004"/>
          </a:xfrm>
          <a:prstGeom prst="rect">
            <a:avLst/>
          </a:prstGeom>
          <a:effectLst>
            <a:outerShdw blurRad="50800" dist="38100" dir="2700000" algn="tl" rotWithShape="0">
              <a:prstClr val="black">
                <a:alpha val="40000"/>
              </a:prstClr>
            </a:outerShdw>
          </a:effectLst>
        </p:spPr>
      </p:pic>
      <p:pic>
        <p:nvPicPr>
          <p:cNvPr id="2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058" y="2308618"/>
            <a:ext cx="1440160" cy="789765"/>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661" y="2307181"/>
            <a:ext cx="1511513" cy="789765"/>
          </a:xfrm>
          <a:prstGeom prst="rect">
            <a:avLst/>
          </a:prstGeom>
          <a:effectLst>
            <a:outerShdw blurRad="50800" dist="38100" dir="2700000" algn="tl" rotWithShape="0">
              <a:prstClr val="black">
                <a:alpha val="40000"/>
              </a:prstClr>
            </a:outerShdw>
          </a:effectLst>
        </p:spPr>
      </p:pic>
      <p:sp>
        <p:nvSpPr>
          <p:cNvPr id="16" name="屈折矢印 15"/>
          <p:cNvSpPr/>
          <p:nvPr/>
        </p:nvSpPr>
        <p:spPr>
          <a:xfrm>
            <a:off x="6152216" y="4066068"/>
            <a:ext cx="1372112" cy="418836"/>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屈折矢印 28"/>
          <p:cNvSpPr/>
          <p:nvPr/>
        </p:nvSpPr>
        <p:spPr>
          <a:xfrm flipV="1">
            <a:off x="6152216" y="2512668"/>
            <a:ext cx="1372112" cy="440104"/>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5955965" y="3344334"/>
            <a:ext cx="738923" cy="3787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3051229" y="1781467"/>
            <a:ext cx="3021558" cy="42009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応対</a:t>
            </a:r>
            <a:r>
              <a:rPr lang="ja-JP" altLang="en-US" sz="2000" smtClean="0">
                <a:solidFill>
                  <a:srgbClr val="FFFFFF"/>
                </a:solidFill>
                <a:latin typeface="Meiryo" charset="-128"/>
                <a:ea typeface="Meiryo" charset="-128"/>
                <a:cs typeface="Meiryo" charset="-128"/>
              </a:rPr>
              <a:t>・応答機能</a:t>
            </a:r>
            <a:endParaRPr kumimoji="1" lang="en-US" altLang="ja-JP" sz="2000"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0156613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スマートマシンが労働にもたらす影響</a:t>
            </a:r>
            <a:endParaRPr kumimoji="1" lang="ja-JP" altLang="en-US" dirty="0"/>
          </a:p>
        </p:txBody>
      </p:sp>
      <p:sp>
        <p:nvSpPr>
          <p:cNvPr id="4" name="タイトル 3"/>
          <p:cNvSpPr txBox="1">
            <a:spLocks/>
          </p:cNvSpPr>
          <p:nvPr/>
        </p:nvSpPr>
        <p:spPr>
          <a:xfrm>
            <a:off x="385575" y="1022657"/>
            <a:ext cx="8460000" cy="40324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400" dirty="0" smtClean="0">
                <a:solidFill>
                  <a:schemeClr val="tx1">
                    <a:lumMod val="50000"/>
                    <a:lumOff val="50000"/>
                  </a:schemeClr>
                </a:solidFill>
              </a:rPr>
              <a:t>日本の労働人口の</a:t>
            </a:r>
            <a:r>
              <a:rPr lang="ja-JP" altLang="en-US" sz="2400" b="1" dirty="0" smtClean="0">
                <a:solidFill>
                  <a:srgbClr val="FF0000"/>
                </a:solidFill>
              </a:rPr>
              <a:t>約</a:t>
            </a:r>
            <a:r>
              <a:rPr lang="en-US" altLang="ja-JP" sz="2400" b="1" dirty="0" smtClean="0">
                <a:solidFill>
                  <a:srgbClr val="FF0000"/>
                </a:solidFill>
              </a:rPr>
              <a:t>49</a:t>
            </a:r>
            <a:r>
              <a:rPr lang="ja-JP" altLang="en-US" sz="2400" b="1" dirty="0" smtClean="0">
                <a:solidFill>
                  <a:srgbClr val="FF0000"/>
                </a:solidFill>
              </a:rPr>
              <a:t>％</a:t>
            </a:r>
            <a:r>
              <a:rPr lang="ja-JP" altLang="en-US" sz="2400" dirty="0" smtClean="0">
                <a:solidFill>
                  <a:schemeClr val="tx1">
                    <a:lumMod val="50000"/>
                    <a:lumOff val="50000"/>
                  </a:schemeClr>
                </a:solidFill>
              </a:rPr>
              <a:t>が人工知能やロボット等で代替可能に</a:t>
            </a:r>
            <a:endParaRPr lang="ja-JP" altLang="en-US" sz="2400" dirty="0">
              <a:solidFill>
                <a:schemeClr val="tx1">
                  <a:lumMod val="50000"/>
                  <a:lumOff val="50000"/>
                </a:schemeClr>
              </a:solidFill>
            </a:endParaRPr>
          </a:p>
        </p:txBody>
      </p:sp>
      <p:sp>
        <p:nvSpPr>
          <p:cNvPr id="5" name="テキスト ボックス 4"/>
          <p:cNvSpPr txBox="1"/>
          <p:nvPr/>
        </p:nvSpPr>
        <p:spPr bwMode="auto">
          <a:xfrm>
            <a:off x="390728" y="1700808"/>
            <a:ext cx="8512497" cy="503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r>
              <a:rPr lang="ja-JP" altLang="en-US" sz="1400" dirty="0">
                <a:solidFill>
                  <a:schemeClr val="tx1">
                    <a:lumMod val="50000"/>
                    <a:lumOff val="50000"/>
                  </a:schemeClr>
                </a:solidFill>
                <a:latin typeface="Meiryo" charset="-128"/>
                <a:ea typeface="Meiryo" charset="-128"/>
                <a:cs typeface="Meiryo" charset="-128"/>
              </a:rPr>
              <a:t>国内</a:t>
            </a:r>
            <a:r>
              <a:rPr lang="en-US" altLang="ja-JP" sz="1400" dirty="0">
                <a:solidFill>
                  <a:schemeClr val="tx1">
                    <a:lumMod val="50000"/>
                    <a:lumOff val="50000"/>
                  </a:schemeClr>
                </a:solidFill>
                <a:latin typeface="Meiryo" charset="-128"/>
                <a:ea typeface="Meiryo" charset="-128"/>
                <a:cs typeface="Meiryo" charset="-128"/>
              </a:rPr>
              <a:t>601</a:t>
            </a:r>
            <a:r>
              <a:rPr lang="ja-JP" altLang="en-US" sz="1400" dirty="0">
                <a:solidFill>
                  <a:schemeClr val="tx1">
                    <a:lumMod val="50000"/>
                    <a:lumOff val="50000"/>
                  </a:schemeClr>
                </a:solidFill>
                <a:latin typeface="Meiryo" charset="-128"/>
                <a:ea typeface="Meiryo" charset="-128"/>
                <a:cs typeface="Meiryo" charset="-128"/>
              </a:rPr>
              <a:t>種類の</a:t>
            </a:r>
            <a:r>
              <a:rPr lang="ja-JP" altLang="en-US" sz="1400" dirty="0" smtClean="0">
                <a:solidFill>
                  <a:schemeClr val="tx1">
                    <a:lumMod val="50000"/>
                    <a:lumOff val="50000"/>
                  </a:schemeClr>
                </a:solidFill>
                <a:latin typeface="Meiryo" charset="-128"/>
                <a:ea typeface="Meiryo" charset="-128"/>
                <a:cs typeface="Meiryo" charset="-128"/>
              </a:rPr>
              <a:t>職業に</a:t>
            </a:r>
            <a:r>
              <a:rPr lang="ja-JP" altLang="en-US" sz="1400" dirty="0">
                <a:solidFill>
                  <a:schemeClr val="tx1">
                    <a:lumMod val="50000"/>
                    <a:lumOff val="50000"/>
                  </a:schemeClr>
                </a:solidFill>
                <a:latin typeface="Meiryo" charset="-128"/>
                <a:ea typeface="Meiryo" charset="-128"/>
                <a:cs typeface="Meiryo" charset="-128"/>
              </a:rPr>
              <a:t>ついて、それぞれ人工知能やロボット等で代替される確率を</a:t>
            </a:r>
            <a:r>
              <a:rPr lang="ja-JP" altLang="en-US" sz="1400" dirty="0" smtClean="0">
                <a:solidFill>
                  <a:schemeClr val="tx1">
                    <a:lumMod val="50000"/>
                    <a:lumOff val="50000"/>
                  </a:schemeClr>
                </a:solidFill>
                <a:latin typeface="Meiryo" charset="-128"/>
                <a:ea typeface="Meiryo" charset="-128"/>
                <a:cs typeface="Meiryo" charset="-128"/>
              </a:rPr>
              <a:t>試算し、</a:t>
            </a:r>
            <a:r>
              <a:rPr lang="en-US" altLang="ja-JP" sz="1400" dirty="0" smtClean="0">
                <a:solidFill>
                  <a:schemeClr val="tx1">
                    <a:lumMod val="50000"/>
                    <a:lumOff val="50000"/>
                  </a:schemeClr>
                </a:solidFill>
                <a:latin typeface="Meiryo" charset="-128"/>
                <a:ea typeface="Meiryo" charset="-128"/>
                <a:cs typeface="Meiryo" charset="-128"/>
              </a:rPr>
              <a:t>10</a:t>
            </a:r>
            <a:r>
              <a:rPr lang="ja-JP" altLang="en-US" sz="1400" dirty="0">
                <a:solidFill>
                  <a:schemeClr val="tx1">
                    <a:lumMod val="50000"/>
                    <a:lumOff val="50000"/>
                  </a:schemeClr>
                </a:solidFill>
                <a:latin typeface="Meiryo" charset="-128"/>
                <a:ea typeface="Meiryo" charset="-128"/>
                <a:cs typeface="Meiryo" charset="-128"/>
              </a:rPr>
              <a:t>～</a:t>
            </a:r>
            <a:r>
              <a:rPr lang="en-US" altLang="ja-JP" sz="1400" dirty="0">
                <a:solidFill>
                  <a:schemeClr val="tx1">
                    <a:lumMod val="50000"/>
                    <a:lumOff val="50000"/>
                  </a:schemeClr>
                </a:solidFill>
                <a:latin typeface="Meiryo" charset="-128"/>
                <a:ea typeface="Meiryo" charset="-128"/>
                <a:cs typeface="Meiryo" charset="-128"/>
              </a:rPr>
              <a:t>20</a:t>
            </a:r>
            <a:r>
              <a:rPr lang="ja-JP" altLang="en-US" sz="1400" dirty="0">
                <a:solidFill>
                  <a:schemeClr val="tx1">
                    <a:lumMod val="50000"/>
                    <a:lumOff val="50000"/>
                  </a:schemeClr>
                </a:solidFill>
                <a:latin typeface="Meiryo" charset="-128"/>
                <a:ea typeface="Meiryo" charset="-128"/>
                <a:cs typeface="Meiryo" charset="-128"/>
              </a:rPr>
              <a:t>年後</a:t>
            </a:r>
            <a:r>
              <a:rPr lang="ja-JP" altLang="en-US" sz="1400" dirty="0" smtClean="0">
                <a:solidFill>
                  <a:schemeClr val="tx1">
                    <a:lumMod val="50000"/>
                    <a:lumOff val="50000"/>
                  </a:schemeClr>
                </a:solidFill>
                <a:latin typeface="Meiryo" charset="-128"/>
                <a:ea typeface="Meiryo" charset="-128"/>
                <a:cs typeface="Meiryo" charset="-128"/>
              </a:rPr>
              <a:t>に日本</a:t>
            </a:r>
            <a:r>
              <a:rPr lang="ja-JP" altLang="en-US" sz="1400" dirty="0">
                <a:solidFill>
                  <a:schemeClr val="tx1">
                    <a:lumMod val="50000"/>
                    <a:lumOff val="50000"/>
                  </a:schemeClr>
                </a:solidFill>
                <a:latin typeface="Meiryo" charset="-128"/>
                <a:ea typeface="Meiryo" charset="-128"/>
                <a:cs typeface="Meiryo" charset="-128"/>
              </a:rPr>
              <a:t>の労働人口の</a:t>
            </a:r>
            <a:r>
              <a:rPr lang="ja-JP" altLang="en-US" sz="1400" b="1" dirty="0">
                <a:solidFill>
                  <a:srgbClr val="FF0000"/>
                </a:solidFill>
                <a:latin typeface="Meiryo" charset="-128"/>
                <a:ea typeface="Meiryo" charset="-128"/>
                <a:cs typeface="Meiryo" charset="-128"/>
              </a:rPr>
              <a:t>約</a:t>
            </a:r>
            <a:r>
              <a:rPr lang="en-US" altLang="ja-JP" sz="1400" b="1" dirty="0">
                <a:solidFill>
                  <a:srgbClr val="FF0000"/>
                </a:solidFill>
                <a:latin typeface="Meiryo" charset="-128"/>
                <a:ea typeface="Meiryo" charset="-128"/>
                <a:cs typeface="Meiryo" charset="-128"/>
              </a:rPr>
              <a:t>49</a:t>
            </a:r>
            <a:r>
              <a:rPr lang="ja-JP" altLang="en-US" sz="1400" b="1" dirty="0">
                <a:solidFill>
                  <a:srgbClr val="FF0000"/>
                </a:solidFill>
                <a:latin typeface="Meiryo" charset="-128"/>
                <a:ea typeface="Meiryo" charset="-128"/>
                <a:cs typeface="Meiryo" charset="-128"/>
              </a:rPr>
              <a:t>％</a:t>
            </a:r>
            <a:r>
              <a:rPr lang="ja-JP" altLang="en-US" sz="1400" dirty="0">
                <a:solidFill>
                  <a:schemeClr val="tx1">
                    <a:lumMod val="50000"/>
                    <a:lumOff val="50000"/>
                  </a:schemeClr>
                </a:solidFill>
                <a:latin typeface="Meiryo" charset="-128"/>
                <a:ea typeface="Meiryo" charset="-128"/>
                <a:cs typeface="Meiryo" charset="-128"/>
              </a:rPr>
              <a:t>が就いている職業において、それらに代替することが可能との推計結果</a:t>
            </a:r>
            <a:endParaRPr kumimoji="1" lang="ja-JP" altLang="en-US" sz="1400" dirty="0" smtClean="0">
              <a:solidFill>
                <a:schemeClr val="tx1">
                  <a:lumMod val="50000"/>
                  <a:lumOff val="50000"/>
                </a:schemeClr>
              </a:solidFill>
              <a:latin typeface="Meiryo" charset="-128"/>
              <a:ea typeface="Meiryo" charset="-128"/>
              <a:cs typeface="Meiryo"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62725"/>
            <a:ext cx="5715000" cy="3238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テキスト ボックス 6"/>
          <p:cNvSpPr txBox="1"/>
          <p:nvPr/>
        </p:nvSpPr>
        <p:spPr bwMode="auto">
          <a:xfrm>
            <a:off x="539552" y="5737610"/>
            <a:ext cx="7771674" cy="257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ctr"/>
            <a:r>
              <a:rPr lang="ja-JP" altLang="en-US" sz="1200" dirty="0">
                <a:solidFill>
                  <a:schemeClr val="tx1">
                    <a:lumMod val="50000"/>
                    <a:lumOff val="50000"/>
                  </a:schemeClr>
                </a:solidFill>
                <a:latin typeface="Meiryo" charset="-128"/>
                <a:ea typeface="Meiryo" charset="-128"/>
                <a:cs typeface="Meiryo" charset="-128"/>
              </a:rPr>
              <a:t>人工知能やロボット等による代替可能性が高い労働人口の割合（日本、英国、米国の比較</a:t>
            </a:r>
            <a:r>
              <a:rPr lang="ja-JP" altLang="en-US" sz="1200" dirty="0" smtClean="0">
                <a:solidFill>
                  <a:schemeClr val="tx1">
                    <a:lumMod val="50000"/>
                    <a:lumOff val="50000"/>
                  </a:schemeClr>
                </a:solidFill>
                <a:latin typeface="Meiryo" charset="-128"/>
                <a:ea typeface="Meiryo" charset="-128"/>
                <a:cs typeface="Meiryo" charset="-128"/>
              </a:rPr>
              <a:t>）</a:t>
            </a:r>
            <a:endParaRPr lang="ja-JP" altLang="en-US" sz="1200" dirty="0">
              <a:solidFill>
                <a:schemeClr val="tx1">
                  <a:lumMod val="50000"/>
                  <a:lumOff val="50000"/>
                </a:schemeClr>
              </a:solidFill>
              <a:latin typeface="Meiryo" charset="-128"/>
              <a:ea typeface="Meiryo" charset="-128"/>
              <a:cs typeface="Meiryo" charset="-128"/>
            </a:endParaRPr>
          </a:p>
        </p:txBody>
      </p:sp>
      <p:sp>
        <p:nvSpPr>
          <p:cNvPr id="8" name="テキスト ボックス 7"/>
          <p:cNvSpPr txBox="1"/>
          <p:nvPr/>
        </p:nvSpPr>
        <p:spPr bwMode="auto">
          <a:xfrm>
            <a:off x="5105406" y="6309320"/>
            <a:ext cx="3960440" cy="195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r"/>
            <a:r>
              <a:rPr kumimoji="1" lang="ja-JP" altLang="en-US" sz="800" dirty="0" smtClean="0">
                <a:solidFill>
                  <a:schemeClr val="tx1">
                    <a:lumMod val="50000"/>
                    <a:lumOff val="50000"/>
                  </a:schemeClr>
                </a:solidFill>
                <a:latin typeface="Meiryo" charset="-128"/>
                <a:ea typeface="Meiryo" charset="-128"/>
                <a:cs typeface="Meiryo" charset="-128"/>
              </a:rPr>
              <a:t>出所：野村総合研究所 報道発表 </a:t>
            </a:r>
            <a:r>
              <a:rPr kumimoji="1" lang="en-US" altLang="ja-JP" sz="800" dirty="0" smtClean="0">
                <a:solidFill>
                  <a:schemeClr val="tx1">
                    <a:lumMod val="50000"/>
                    <a:lumOff val="50000"/>
                  </a:schemeClr>
                </a:solidFill>
                <a:latin typeface="Meiryo" charset="-128"/>
                <a:ea typeface="Meiryo" charset="-128"/>
                <a:cs typeface="Meiryo" charset="-128"/>
              </a:rPr>
              <a:t>2015.12</a:t>
            </a:r>
            <a:endParaRPr kumimoji="1" lang="ja-JP" altLang="en-US" sz="800" dirty="0" smtClean="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281048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人と人工知知能との関係の築き方</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27" y="908720"/>
            <a:ext cx="6337746" cy="5242068"/>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6960783" y="6368649"/>
            <a:ext cx="2105063" cy="215444"/>
          </a:xfrm>
          <a:prstGeom prst="rect">
            <a:avLst/>
          </a:prstGeom>
        </p:spPr>
        <p:txBody>
          <a:bodyPr wrap="none">
            <a:spAutoFit/>
          </a:bodyPr>
          <a:lstStyle/>
          <a:p>
            <a:pPr algn="r"/>
            <a:r>
              <a:rPr lang="ja-JP" altLang="en-US" sz="800"/>
              <a:t>https://mirai.doda.jp/theme/ai-robot/calling/</a:t>
            </a:r>
          </a:p>
        </p:txBody>
      </p:sp>
    </p:spTree>
    <p:extLst>
      <p:ext uri="{BB962C8B-B14F-4D97-AF65-F5344CB8AC3E}">
        <p14:creationId xmlns:p14="http://schemas.microsoft.com/office/powerpoint/2010/main" val="13508086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弁護士も失職</a:t>
            </a:r>
            <a:r>
              <a:rPr kumimoji="1" lang="en-US" altLang="ja-JP" dirty="0"/>
              <a:t>!?</a:t>
            </a:r>
            <a:endParaRPr kumimoji="1" lang="ja-JP" alt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06" y="1050324"/>
            <a:ext cx="7575293" cy="5176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835022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クリエイターは安泰なのか？</a:t>
            </a:r>
            <a:endParaRPr kumimoji="1" lang="ja-JP" altLang="en-US" dirty="0"/>
          </a:p>
        </p:txBody>
      </p:sp>
      <p:pic>
        <p:nvPicPr>
          <p:cNvPr id="4" name="図 3"/>
          <p:cNvPicPr>
            <a:picLocks noChangeAspect="1"/>
          </p:cNvPicPr>
          <p:nvPr/>
        </p:nvPicPr>
        <p:blipFill>
          <a:blip r:embed="rId3"/>
          <a:stretch>
            <a:fillRect/>
          </a:stretch>
        </p:blipFill>
        <p:spPr>
          <a:xfrm>
            <a:off x="457201" y="979332"/>
            <a:ext cx="5239965" cy="4428308"/>
          </a:xfrm>
          <a:prstGeom prst="rect">
            <a:avLst/>
          </a:prstGeom>
        </p:spPr>
      </p:pic>
      <p:sp>
        <p:nvSpPr>
          <p:cNvPr id="5" name="角丸四角形 4"/>
          <p:cNvSpPr/>
          <p:nvPr/>
        </p:nvSpPr>
        <p:spPr>
          <a:xfrm>
            <a:off x="6309360" y="979332"/>
            <a:ext cx="2560320" cy="809898"/>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n-ea"/>
                <a:cs typeface="ＭＳ Ｐゴシック"/>
              </a:rPr>
              <a:t>クリエイティブな仕事は機械で代替できない</a:t>
            </a:r>
          </a:p>
        </p:txBody>
      </p:sp>
      <p:sp>
        <p:nvSpPr>
          <p:cNvPr id="6" name="角丸四角形 5"/>
          <p:cNvSpPr/>
          <p:nvPr/>
        </p:nvSpPr>
        <p:spPr>
          <a:xfrm>
            <a:off x="6309360" y="2108887"/>
            <a:ext cx="2560320" cy="809898"/>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n-ea"/>
                <a:cs typeface="ＭＳ Ｐゴシック"/>
              </a:rPr>
              <a:t>本当か</a:t>
            </a:r>
            <a:r>
              <a:rPr kumimoji="1" lang="en-US" altLang="ja-JP" sz="1200" dirty="0">
                <a:solidFill>
                  <a:srgbClr val="FFFFFF"/>
                </a:solidFill>
                <a:latin typeface="+mn-ea"/>
                <a:cs typeface="ＭＳ Ｐゴシック"/>
              </a:rPr>
              <a:t>?</a:t>
            </a:r>
            <a:endParaRPr kumimoji="1" lang="ja-JP" altLang="en-US" sz="1200" dirty="0">
              <a:solidFill>
                <a:srgbClr val="FFFFFF"/>
              </a:solidFill>
              <a:latin typeface="+mn-ea"/>
              <a:cs typeface="ＭＳ Ｐゴシック"/>
            </a:endParaRPr>
          </a:p>
        </p:txBody>
      </p:sp>
      <p:sp>
        <p:nvSpPr>
          <p:cNvPr id="7" name="角丸四角形 6"/>
          <p:cNvSpPr/>
          <p:nvPr/>
        </p:nvSpPr>
        <p:spPr>
          <a:xfrm>
            <a:off x="6309360" y="3238443"/>
            <a:ext cx="2560320" cy="809898"/>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n-ea"/>
                <a:cs typeface="ＭＳ Ｐゴシック"/>
              </a:rPr>
              <a:t>創作という作業の本質が「感性とひらめき」なら、恐らくコンピュータは苦手な分野だ</a:t>
            </a:r>
            <a:endParaRPr kumimoji="1" lang="ja-JP" altLang="en-US" sz="1200" dirty="0">
              <a:solidFill>
                <a:srgbClr val="FFFFFF"/>
              </a:solidFill>
              <a:latin typeface="+mn-ea"/>
              <a:cs typeface="ＭＳ Ｐゴシック"/>
            </a:endParaRPr>
          </a:p>
        </p:txBody>
      </p:sp>
      <p:sp>
        <p:nvSpPr>
          <p:cNvPr id="8" name="角丸四角形 7"/>
          <p:cNvSpPr/>
          <p:nvPr/>
        </p:nvSpPr>
        <p:spPr>
          <a:xfrm>
            <a:off x="6309360" y="4122363"/>
            <a:ext cx="2560320" cy="1285277"/>
          </a:xfrm>
          <a:prstGeom prst="roundRect">
            <a:avLst>
              <a:gd name="adj" fmla="val 10569"/>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n-ea"/>
                <a:cs typeface="ＭＳ Ｐゴシック"/>
              </a:rPr>
              <a:t>しかし、スティーブ・ジョブズの意見は違う。彼に言わせれば「創作とは物事の結び付けだ」となる。つまりは</a:t>
            </a:r>
            <a:r>
              <a:rPr lang="en-US" altLang="ja-JP" sz="1200" dirty="0">
                <a:solidFill>
                  <a:srgbClr val="FFFFFF"/>
                </a:solidFill>
                <a:latin typeface="+mn-ea"/>
                <a:cs typeface="ＭＳ Ｐゴシック"/>
              </a:rPr>
              <a:t>99</a:t>
            </a:r>
            <a:r>
              <a:rPr lang="ja-JP" altLang="en-US" sz="1200" dirty="0">
                <a:solidFill>
                  <a:srgbClr val="FFFFFF"/>
                </a:solidFill>
                <a:latin typeface="+mn-ea"/>
                <a:cs typeface="ＭＳ Ｐゴシック"/>
              </a:rPr>
              <a:t>を集めて</a:t>
            </a:r>
            <a:r>
              <a:rPr lang="en-US" altLang="ja-JP" sz="1200" dirty="0">
                <a:solidFill>
                  <a:srgbClr val="FFFFFF"/>
                </a:solidFill>
                <a:latin typeface="+mn-ea"/>
                <a:cs typeface="ＭＳ Ｐゴシック"/>
              </a:rPr>
              <a:t>100</a:t>
            </a:r>
            <a:r>
              <a:rPr lang="ja-JP" altLang="en-US" sz="1200" dirty="0">
                <a:solidFill>
                  <a:srgbClr val="FFFFFF"/>
                </a:solidFill>
                <a:latin typeface="+mn-ea"/>
                <a:cs typeface="ＭＳ Ｐゴシック"/>
              </a:rPr>
              <a:t>にする作業。ならば、コンピュータはお手の物だろう。 </a:t>
            </a:r>
            <a:endParaRPr kumimoji="1" lang="ja-JP" altLang="en-US" sz="1200" dirty="0">
              <a:solidFill>
                <a:srgbClr val="FFFFFF"/>
              </a:solidFill>
              <a:latin typeface="+mn-ea"/>
              <a:cs typeface="ＭＳ Ｐゴシック"/>
            </a:endParaRPr>
          </a:p>
        </p:txBody>
      </p:sp>
      <p:sp>
        <p:nvSpPr>
          <p:cNvPr id="9" name="角丸四角形 8"/>
          <p:cNvSpPr/>
          <p:nvPr/>
        </p:nvSpPr>
        <p:spPr>
          <a:xfrm>
            <a:off x="457200" y="5532815"/>
            <a:ext cx="4049486" cy="584240"/>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n-ea"/>
                <a:cs typeface="ＭＳ Ｐゴシック"/>
              </a:rPr>
              <a:t>作曲する</a:t>
            </a:r>
            <a:r>
              <a:rPr kumimoji="1" lang="en-US" altLang="ja-JP" sz="1400" dirty="0">
                <a:solidFill>
                  <a:srgbClr val="FFFFFF"/>
                </a:solidFill>
                <a:latin typeface="+mn-ea"/>
                <a:cs typeface="ＭＳ Ｐゴシック"/>
              </a:rPr>
              <a:t>AI</a:t>
            </a:r>
          </a:p>
          <a:p>
            <a:pPr algn="ctr"/>
            <a:r>
              <a:rPr kumimoji="1" lang="ja-JP" altLang="en-US" sz="1400" dirty="0">
                <a:solidFill>
                  <a:srgbClr val="FFFFFF"/>
                </a:solidFill>
                <a:latin typeface="+mn-ea"/>
                <a:cs typeface="ＭＳ Ｐゴシック"/>
              </a:rPr>
              <a:t>「ジュークデック」「エミー」「</a:t>
            </a:r>
            <a:r>
              <a:rPr kumimoji="1" lang="en-US" altLang="ja-JP" sz="1400" dirty="0" err="1">
                <a:solidFill>
                  <a:srgbClr val="FFFFFF"/>
                </a:solidFill>
                <a:latin typeface="+mn-ea"/>
                <a:cs typeface="ＭＳ Ｐゴシック"/>
              </a:rPr>
              <a:t>IAMUS</a:t>
            </a:r>
            <a:r>
              <a:rPr kumimoji="1" lang="ja-JP" altLang="en-US" sz="1400" dirty="0">
                <a:solidFill>
                  <a:srgbClr val="FFFFFF"/>
                </a:solidFill>
                <a:latin typeface="+mn-ea"/>
                <a:cs typeface="ＭＳ Ｐゴシック"/>
              </a:rPr>
              <a:t>」</a:t>
            </a:r>
          </a:p>
        </p:txBody>
      </p:sp>
      <p:sp>
        <p:nvSpPr>
          <p:cNvPr id="10" name="角丸四角形 9"/>
          <p:cNvSpPr/>
          <p:nvPr/>
        </p:nvSpPr>
        <p:spPr>
          <a:xfrm>
            <a:off x="4572000" y="5532814"/>
            <a:ext cx="4297680" cy="584240"/>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n-ea"/>
                <a:cs typeface="ＭＳ Ｐゴシック"/>
              </a:rPr>
              <a:t>ライティングする</a:t>
            </a:r>
            <a:r>
              <a:rPr kumimoji="1" lang="en-US" altLang="ja-JP" sz="1400" dirty="0">
                <a:solidFill>
                  <a:srgbClr val="FFFFFF"/>
                </a:solidFill>
                <a:latin typeface="+mn-ea"/>
                <a:cs typeface="ＭＳ Ｐゴシック"/>
              </a:rPr>
              <a:t>AI</a:t>
            </a:r>
          </a:p>
          <a:p>
            <a:pPr algn="ctr"/>
            <a:r>
              <a:rPr kumimoji="1" lang="ja-JP" altLang="en-US" sz="1400" dirty="0">
                <a:solidFill>
                  <a:srgbClr val="FFFFFF"/>
                </a:solidFill>
                <a:latin typeface="+mn-ea"/>
                <a:cs typeface="ＭＳ Ｐゴシック"/>
              </a:rPr>
              <a:t>「ワードスミス」「星新一プロジェクト」</a:t>
            </a:r>
          </a:p>
        </p:txBody>
      </p:sp>
      <p:sp>
        <p:nvSpPr>
          <p:cNvPr id="11" name="角丸四角形 10"/>
          <p:cNvSpPr/>
          <p:nvPr/>
        </p:nvSpPr>
        <p:spPr>
          <a:xfrm>
            <a:off x="457200" y="6174688"/>
            <a:ext cx="8412480" cy="360811"/>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n-ea"/>
                <a:cs typeface="ＭＳ Ｐゴシック"/>
              </a:rPr>
              <a:t>品質をそれほど求めない用途であれば利用可能</a:t>
            </a:r>
            <a:r>
              <a:rPr kumimoji="1" lang="en-US" altLang="ja-JP" sz="1400" dirty="0">
                <a:solidFill>
                  <a:srgbClr val="FFFFFF"/>
                </a:solidFill>
                <a:latin typeface="+mn-ea"/>
                <a:cs typeface="ＭＳ Ｐゴシック"/>
              </a:rPr>
              <a:t>!?</a:t>
            </a:r>
            <a:endParaRPr kumimoji="1" lang="ja-JP" altLang="en-US" sz="1400" dirty="0">
              <a:solidFill>
                <a:srgbClr val="FFFFFF"/>
              </a:solidFill>
              <a:latin typeface="+mn-ea"/>
              <a:cs typeface="ＭＳ Ｐゴシック"/>
            </a:endParaRPr>
          </a:p>
        </p:txBody>
      </p:sp>
    </p:spTree>
    <p:extLst>
      <p:ext uri="{BB962C8B-B14F-4D97-AF65-F5344CB8AC3E}">
        <p14:creationId xmlns:p14="http://schemas.microsoft.com/office/powerpoint/2010/main" val="308102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機械への代替はどの業種でも起きる</a:t>
            </a:r>
            <a:r>
              <a:rPr kumimoji="1" lang="en-US" altLang="ja-JP" dirty="0"/>
              <a:t>?</a:t>
            </a:r>
            <a:endParaRPr kumimoji="1" lang="ja-JP" altLang="en-US" dirty="0"/>
          </a:p>
        </p:txBody>
      </p:sp>
      <p:sp>
        <p:nvSpPr>
          <p:cNvPr id="6" name="上下矢印 5"/>
          <p:cNvSpPr/>
          <p:nvPr/>
        </p:nvSpPr>
        <p:spPr>
          <a:xfrm>
            <a:off x="949569" y="1242646"/>
            <a:ext cx="1289539" cy="4325816"/>
          </a:xfrm>
          <a:prstGeom prst="upDownArrow">
            <a:avLst>
              <a:gd name="adj1" fmla="val 50000"/>
              <a:gd name="adj2" fmla="val 2454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7" name="正方形/長方形 6"/>
          <p:cNvSpPr/>
          <p:nvPr/>
        </p:nvSpPr>
        <p:spPr>
          <a:xfrm>
            <a:off x="1271953" y="1981200"/>
            <a:ext cx="644770" cy="280181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9" name="上下矢印 8"/>
          <p:cNvSpPr/>
          <p:nvPr/>
        </p:nvSpPr>
        <p:spPr>
          <a:xfrm>
            <a:off x="2315308" y="1242646"/>
            <a:ext cx="1289539" cy="4325816"/>
          </a:xfrm>
          <a:prstGeom prst="upDownArrow">
            <a:avLst>
              <a:gd name="adj1" fmla="val 50000"/>
              <a:gd name="adj2" fmla="val 2454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0" name="正方形/長方形 9"/>
          <p:cNvSpPr/>
          <p:nvPr/>
        </p:nvSpPr>
        <p:spPr>
          <a:xfrm>
            <a:off x="2637692" y="3175686"/>
            <a:ext cx="644770" cy="617838"/>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3" name="上下矢印 12"/>
          <p:cNvSpPr/>
          <p:nvPr/>
        </p:nvSpPr>
        <p:spPr>
          <a:xfrm>
            <a:off x="3751384" y="1242646"/>
            <a:ext cx="1289539" cy="4325816"/>
          </a:xfrm>
          <a:prstGeom prst="upDownArrow">
            <a:avLst>
              <a:gd name="adj1" fmla="val 50000"/>
              <a:gd name="adj2" fmla="val 2454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4" name="正方形/長方形 13"/>
          <p:cNvSpPr/>
          <p:nvPr/>
        </p:nvSpPr>
        <p:spPr>
          <a:xfrm>
            <a:off x="4073768" y="1746739"/>
            <a:ext cx="644770" cy="171315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5" name="上下矢印 14"/>
          <p:cNvSpPr/>
          <p:nvPr/>
        </p:nvSpPr>
        <p:spPr>
          <a:xfrm>
            <a:off x="5169875" y="1242646"/>
            <a:ext cx="1289539" cy="4325816"/>
          </a:xfrm>
          <a:prstGeom prst="upDownArrow">
            <a:avLst>
              <a:gd name="adj1" fmla="val 50000"/>
              <a:gd name="adj2" fmla="val 2454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6" name="正方形/長方形 15"/>
          <p:cNvSpPr/>
          <p:nvPr/>
        </p:nvSpPr>
        <p:spPr>
          <a:xfrm>
            <a:off x="5492259" y="2684585"/>
            <a:ext cx="644770" cy="16060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8" name="テキスト ボックス 7"/>
          <p:cNvSpPr txBox="1"/>
          <p:nvPr/>
        </p:nvSpPr>
        <p:spPr>
          <a:xfrm>
            <a:off x="196361" y="2262553"/>
            <a:ext cx="668216" cy="2286001"/>
          </a:xfrm>
          <a:prstGeom prst="rect">
            <a:avLst/>
          </a:prstGeom>
          <a:noFill/>
        </p:spPr>
        <p:txBody>
          <a:bodyPr vert="eaVert" wrap="none" rtlCol="0" anchor="ctr">
            <a:noAutofit/>
          </a:bodyPr>
          <a:lstStyle/>
          <a:p>
            <a:pPr algn="ctr"/>
            <a:r>
              <a:rPr kumimoji="1" lang="ja-JP" altLang="en-US" sz="2800" dirty="0"/>
              <a:t>スキルレベル</a:t>
            </a:r>
          </a:p>
        </p:txBody>
      </p:sp>
      <p:sp>
        <p:nvSpPr>
          <p:cNvPr id="17" name="テキスト ボックス 16"/>
          <p:cNvSpPr txBox="1"/>
          <p:nvPr/>
        </p:nvSpPr>
        <p:spPr>
          <a:xfrm>
            <a:off x="3217984" y="5696317"/>
            <a:ext cx="1066800" cy="386861"/>
          </a:xfrm>
          <a:prstGeom prst="rect">
            <a:avLst/>
          </a:prstGeom>
          <a:noFill/>
        </p:spPr>
        <p:txBody>
          <a:bodyPr wrap="none" rtlCol="0" anchor="ctr">
            <a:noAutofit/>
          </a:bodyPr>
          <a:lstStyle/>
          <a:p>
            <a:pPr algn="ctr"/>
            <a:r>
              <a:rPr kumimoji="1" lang="ja-JP" altLang="en-US" sz="2800" dirty="0"/>
              <a:t>業種</a:t>
            </a:r>
          </a:p>
        </p:txBody>
      </p:sp>
      <p:sp>
        <p:nvSpPr>
          <p:cNvPr id="18" name="上下矢印 17"/>
          <p:cNvSpPr/>
          <p:nvPr/>
        </p:nvSpPr>
        <p:spPr>
          <a:xfrm>
            <a:off x="6717323" y="2684585"/>
            <a:ext cx="644769" cy="1688123"/>
          </a:xfrm>
          <a:prstGeom prst="up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0" name="テキスト ボックス 19"/>
          <p:cNvSpPr txBox="1"/>
          <p:nvPr/>
        </p:nvSpPr>
        <p:spPr>
          <a:xfrm>
            <a:off x="7362092" y="3294184"/>
            <a:ext cx="1066800" cy="386861"/>
          </a:xfrm>
          <a:prstGeom prst="rect">
            <a:avLst/>
          </a:prstGeom>
          <a:noFill/>
        </p:spPr>
        <p:txBody>
          <a:bodyPr wrap="none" rtlCol="0" anchor="ctr">
            <a:noAutofit/>
          </a:bodyPr>
          <a:lstStyle/>
          <a:p>
            <a:r>
              <a:rPr kumimoji="1" lang="ja-JP" altLang="en-US" sz="1400" dirty="0"/>
              <a:t>機械で代替可能</a:t>
            </a:r>
          </a:p>
        </p:txBody>
      </p:sp>
      <p:sp>
        <p:nvSpPr>
          <p:cNvPr id="21" name="上下矢印 20"/>
          <p:cNvSpPr/>
          <p:nvPr/>
        </p:nvSpPr>
        <p:spPr>
          <a:xfrm>
            <a:off x="6717323" y="1242646"/>
            <a:ext cx="644769" cy="1430216"/>
          </a:xfrm>
          <a:prstGeom prst="upDown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2" name="テキスト ボックス 21"/>
          <p:cNvSpPr txBox="1"/>
          <p:nvPr/>
        </p:nvSpPr>
        <p:spPr>
          <a:xfrm>
            <a:off x="7362092" y="1764323"/>
            <a:ext cx="1066800" cy="386861"/>
          </a:xfrm>
          <a:prstGeom prst="rect">
            <a:avLst/>
          </a:prstGeom>
          <a:noFill/>
        </p:spPr>
        <p:txBody>
          <a:bodyPr wrap="none" rtlCol="0" anchor="ctr">
            <a:noAutofit/>
          </a:bodyPr>
          <a:lstStyle/>
          <a:p>
            <a:r>
              <a:rPr kumimoji="1" lang="ja-JP" altLang="en-US" sz="1400" dirty="0"/>
              <a:t>機械で代替不可</a:t>
            </a:r>
            <a:endParaRPr kumimoji="1" lang="en-US" altLang="ja-JP" sz="1400" dirty="0"/>
          </a:p>
          <a:p>
            <a:r>
              <a:rPr kumimoji="1" lang="en-US" altLang="ja-JP" sz="1400" dirty="0"/>
              <a:t>(</a:t>
            </a:r>
            <a:r>
              <a:rPr kumimoji="1" lang="ja-JP" altLang="en-US" sz="1400" dirty="0"/>
              <a:t>スキルが足りない</a:t>
            </a:r>
            <a:r>
              <a:rPr kumimoji="1" lang="en-US" altLang="ja-JP" sz="1400" dirty="0"/>
              <a:t>)</a:t>
            </a:r>
            <a:endParaRPr kumimoji="1" lang="ja-JP" altLang="en-US" sz="1400" dirty="0"/>
          </a:p>
        </p:txBody>
      </p:sp>
      <p:sp>
        <p:nvSpPr>
          <p:cNvPr id="23" name="上下矢印 22"/>
          <p:cNvSpPr/>
          <p:nvPr/>
        </p:nvSpPr>
        <p:spPr>
          <a:xfrm>
            <a:off x="6717323" y="4384431"/>
            <a:ext cx="644769" cy="1184031"/>
          </a:xfrm>
          <a:prstGeom prst="upDown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4" name="テキスト ボックス 23"/>
          <p:cNvSpPr txBox="1"/>
          <p:nvPr/>
        </p:nvSpPr>
        <p:spPr>
          <a:xfrm>
            <a:off x="7362092" y="4783015"/>
            <a:ext cx="1066800" cy="386861"/>
          </a:xfrm>
          <a:prstGeom prst="rect">
            <a:avLst/>
          </a:prstGeom>
          <a:noFill/>
        </p:spPr>
        <p:txBody>
          <a:bodyPr wrap="none" rtlCol="0" anchor="ctr">
            <a:noAutofit/>
          </a:bodyPr>
          <a:lstStyle/>
          <a:p>
            <a:r>
              <a:rPr kumimoji="1" lang="ja-JP" altLang="en-US" sz="1400" dirty="0"/>
              <a:t>機械で代替不可</a:t>
            </a:r>
            <a:endParaRPr kumimoji="1" lang="en-US" altLang="ja-JP" sz="1400" dirty="0"/>
          </a:p>
          <a:p>
            <a:r>
              <a:rPr kumimoji="1" lang="en-US" altLang="ja-JP" sz="1400" dirty="0"/>
              <a:t>(</a:t>
            </a:r>
            <a:r>
              <a:rPr kumimoji="1" lang="ja-JP" altLang="en-US" sz="1400" dirty="0"/>
              <a:t>コストが合わない</a:t>
            </a:r>
            <a:r>
              <a:rPr kumimoji="1" lang="en-US" altLang="ja-JP" sz="1400" dirty="0"/>
              <a:t>)</a:t>
            </a:r>
            <a:endParaRPr kumimoji="1" lang="ja-JP" altLang="en-US" sz="1400" dirty="0"/>
          </a:p>
        </p:txBody>
      </p:sp>
    </p:spTree>
    <p:extLst>
      <p:ext uri="{BB962C8B-B14F-4D97-AF65-F5344CB8AC3E}">
        <p14:creationId xmlns:p14="http://schemas.microsoft.com/office/powerpoint/2010/main" val="34769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Horizontal)">
                                      <p:cBhvr>
                                        <p:cTn id="13" dur="500"/>
                                        <p:tgtEl>
                                          <p:spTgt spid="1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outHorizontal)">
                                      <p:cBhvr>
                                        <p:cTn id="33" dur="500"/>
                                        <p:tgtEl>
                                          <p:spTgt spid="7"/>
                                        </p:tgtEl>
                                      </p:cBhvr>
                                    </p:animEffect>
                                  </p:childTnLst>
                                </p:cTn>
                              </p:par>
                              <p:par>
                                <p:cTn id="34" presetID="16" presetClass="entr" presetSubtype="4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Horizontal)">
                                      <p:cBhvr>
                                        <p:cTn id="36" dur="500"/>
                                        <p:tgtEl>
                                          <p:spTgt spid="10"/>
                                        </p:tgtEl>
                                      </p:cBhvr>
                                    </p:animEffect>
                                  </p:childTnLst>
                                </p:cTn>
                              </p:par>
                              <p:par>
                                <p:cTn id="37" presetID="16" presetClass="entr" presetSubtype="42"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outHorizontal)">
                                      <p:cBhvr>
                                        <p:cTn id="39" dur="500"/>
                                        <p:tgtEl>
                                          <p:spTgt spid="14"/>
                                        </p:tgtEl>
                                      </p:cBhvr>
                                    </p:animEffect>
                                  </p:childTnLst>
                                </p:cTn>
                              </p:par>
                              <p:par>
                                <p:cTn id="40" presetID="16" presetClass="entr" presetSubtype="42"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outHorizontal)">
                                      <p:cBhvr>
                                        <p:cTn id="42" dur="500"/>
                                        <p:tgtEl>
                                          <p:spTgt spid="16"/>
                                        </p:tgtEl>
                                      </p:cBhvr>
                                    </p:animEffect>
                                  </p:childTnLst>
                                </p:cTn>
                              </p:par>
                              <p:par>
                                <p:cTn id="43" presetID="16" presetClass="entr" presetSubtype="42"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outHorizontal)">
                                      <p:cBhvr>
                                        <p:cTn id="45" dur="500"/>
                                        <p:tgtEl>
                                          <p:spTgt spid="18"/>
                                        </p:tgtEl>
                                      </p:cBhvr>
                                    </p:animEffect>
                                  </p:childTnLst>
                                </p:cTn>
                              </p:par>
                              <p:par>
                                <p:cTn id="46" presetID="16" presetClass="entr" presetSubtype="42"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out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animBg="1"/>
      <p:bldP spid="14" grpId="0" animBg="1"/>
      <p:bldP spid="15" grpId="0" animBg="1"/>
      <p:bldP spid="16" grpId="0" animBg="1"/>
      <p:bldP spid="8" grpId="0"/>
      <p:bldP spid="17" grpId="0"/>
      <p:bldP spid="18" grpId="0" animBg="1"/>
      <p:bldP spid="20" grpId="0"/>
      <p:bldP spid="21" grpId="0" animBg="1"/>
      <p:bldP spid="22" grpId="0"/>
      <p:bldP spid="23" grpId="0" animBg="1"/>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捕捉資料</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561262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AI</a:t>
            </a:r>
            <a:r>
              <a:rPr kumimoji="1" lang="ja-JP" altLang="en-US" dirty="0"/>
              <a:t>についての様々なコメント</a:t>
            </a:r>
          </a:p>
        </p:txBody>
      </p:sp>
      <p:sp>
        <p:nvSpPr>
          <p:cNvPr id="4" name="テキスト ボックス 3"/>
          <p:cNvSpPr txBox="1"/>
          <p:nvPr/>
        </p:nvSpPr>
        <p:spPr>
          <a:xfrm>
            <a:off x="646045" y="1123121"/>
            <a:ext cx="7967050" cy="1231106"/>
          </a:xfrm>
          <a:prstGeom prst="rect">
            <a:avLst/>
          </a:prstGeom>
          <a:noFill/>
        </p:spPr>
        <p:txBody>
          <a:bodyPr wrap="square" rtlCol="0">
            <a:spAutoFit/>
          </a:bodyPr>
          <a:lstStyle/>
          <a:p>
            <a:r>
              <a:rPr lang="ja-JP" altLang="en-US" sz="2800" dirty="0">
                <a:solidFill>
                  <a:schemeClr val="accent1"/>
                </a:solidFill>
                <a:latin typeface="HGP明朝B" panose="02020800000000000000" pitchFamily="18" charset="-128"/>
                <a:ea typeface="HGP明朝B" panose="02020800000000000000" pitchFamily="18" charset="-128"/>
              </a:rPr>
              <a:t>“</a:t>
            </a:r>
            <a:r>
              <a:rPr lang="en-US" altLang="ja-JP" dirty="0">
                <a:latin typeface="HGP明朝B" panose="02020800000000000000" pitchFamily="18" charset="-128"/>
                <a:ea typeface="HGP明朝B" panose="02020800000000000000" pitchFamily="18" charset="-128"/>
              </a:rPr>
              <a:t>2018</a:t>
            </a:r>
            <a:r>
              <a:rPr lang="ja-JP" altLang="en-US" dirty="0">
                <a:latin typeface="HGP明朝B" panose="02020800000000000000" pitchFamily="18" charset="-128"/>
                <a:ea typeface="HGP明朝B" panose="02020800000000000000" pitchFamily="18" charset="-128"/>
              </a:rPr>
              <a:t>年までに、デジタル・ビジネスに必要なビジネス・プロセス・ワーカーの数は従来のモデルの</a:t>
            </a:r>
            <a:r>
              <a:rPr lang="en-US" altLang="ja-JP" dirty="0">
                <a:latin typeface="HGP明朝B" panose="02020800000000000000" pitchFamily="18" charset="-128"/>
                <a:ea typeface="HGP明朝B" panose="02020800000000000000" pitchFamily="18" charset="-128"/>
              </a:rPr>
              <a:t>50%</a:t>
            </a:r>
            <a:r>
              <a:rPr lang="ja-JP" altLang="en-US" dirty="0">
                <a:latin typeface="HGP明朝B" panose="02020800000000000000" pitchFamily="18" charset="-128"/>
                <a:ea typeface="HGP明朝B" panose="02020800000000000000" pitchFamily="18" charset="-128"/>
              </a:rPr>
              <a:t>で済む一方、主要なデジタル・ビジネス業務は</a:t>
            </a:r>
            <a:r>
              <a:rPr lang="en-US" altLang="ja-JP" dirty="0">
                <a:latin typeface="HGP明朝B" panose="02020800000000000000" pitchFamily="18" charset="-128"/>
                <a:ea typeface="HGP明朝B" panose="02020800000000000000" pitchFamily="18" charset="-128"/>
              </a:rPr>
              <a:t>500%</a:t>
            </a:r>
            <a:r>
              <a:rPr lang="ja-JP" altLang="en-US" dirty="0">
                <a:latin typeface="HGP明朝B" panose="02020800000000000000" pitchFamily="18" charset="-128"/>
                <a:ea typeface="HGP明朝B" panose="02020800000000000000" pitchFamily="18" charset="-128"/>
              </a:rPr>
              <a:t>増える。</a:t>
            </a:r>
            <a:r>
              <a:rPr lang="ja-JP" altLang="en-US" sz="2800" dirty="0">
                <a:solidFill>
                  <a:schemeClr val="accent1"/>
                </a:solidFill>
                <a:latin typeface="HGP明朝B" panose="02020800000000000000" pitchFamily="18" charset="-128"/>
                <a:ea typeface="HGP明朝B" panose="02020800000000000000" pitchFamily="18" charset="-128"/>
              </a:rPr>
              <a:t>”</a:t>
            </a:r>
            <a:r>
              <a:rPr lang="ja-JP" altLang="en-US" dirty="0">
                <a:latin typeface="HGP明朝B" panose="02020800000000000000" pitchFamily="18" charset="-128"/>
                <a:ea typeface="HGP明朝B" panose="02020800000000000000" pitchFamily="18" charset="-128"/>
              </a:rPr>
              <a:t> </a:t>
            </a:r>
            <a:endParaRPr lang="en-US" altLang="ja-JP" dirty="0">
              <a:latin typeface="HGP明朝B" panose="02020800000000000000" pitchFamily="18" charset="-128"/>
              <a:ea typeface="HGP明朝B" panose="02020800000000000000" pitchFamily="18" charset="-128"/>
            </a:endParaRPr>
          </a:p>
          <a:p>
            <a:pPr algn="r"/>
            <a:r>
              <a:rPr lang="en-US" altLang="ja-JP" dirty="0">
                <a:latin typeface="Century" panose="02040604050505020304" pitchFamily="18" charset="0"/>
              </a:rPr>
              <a:t>(Gartner Predicts 2015)</a:t>
            </a:r>
            <a:endParaRPr kumimoji="1" lang="ja-JP" altLang="en-US" dirty="0">
              <a:latin typeface="Century" panose="02040604050505020304" pitchFamily="18" charset="0"/>
              <a:ea typeface="HGP明朝B" panose="02020800000000000000" pitchFamily="18" charset="-128"/>
            </a:endParaRPr>
          </a:p>
        </p:txBody>
      </p:sp>
      <p:sp>
        <p:nvSpPr>
          <p:cNvPr id="5" name="テキスト ボックス 4"/>
          <p:cNvSpPr txBox="1"/>
          <p:nvPr/>
        </p:nvSpPr>
        <p:spPr>
          <a:xfrm>
            <a:off x="646045" y="3587299"/>
            <a:ext cx="7967050" cy="1231106"/>
          </a:xfrm>
          <a:prstGeom prst="rect">
            <a:avLst/>
          </a:prstGeom>
          <a:noFill/>
        </p:spPr>
        <p:txBody>
          <a:bodyPr wrap="square" rtlCol="0">
            <a:spAutoFit/>
          </a:bodyPr>
          <a:lstStyle/>
          <a:p>
            <a:r>
              <a:rPr lang="ja-JP" altLang="en-US" sz="2800" dirty="0">
                <a:solidFill>
                  <a:schemeClr val="accent1"/>
                </a:solidFill>
                <a:latin typeface="HGP明朝B" panose="02020800000000000000" pitchFamily="18" charset="-128"/>
                <a:ea typeface="HGP明朝B" panose="02020800000000000000" pitchFamily="18" charset="-128"/>
              </a:rPr>
              <a:t>“</a:t>
            </a:r>
            <a:r>
              <a:rPr lang="en-US" altLang="ja-JP" dirty="0">
                <a:latin typeface="HGP明朝B" panose="02020800000000000000" pitchFamily="18" charset="-128"/>
                <a:ea typeface="HGP明朝B" panose="02020800000000000000" pitchFamily="18" charset="-128"/>
              </a:rPr>
              <a:t>20</a:t>
            </a:r>
            <a:r>
              <a:rPr lang="ja-JP" altLang="en-US" dirty="0">
                <a:latin typeface="HGP明朝B" panose="02020800000000000000" pitchFamily="18" charset="-128"/>
                <a:ea typeface="HGP明朝B" panose="02020800000000000000" pitchFamily="18" charset="-128"/>
              </a:rPr>
              <a:t>年後、あなたが望もうが、望むまいが、現在の仕事のほとんどが機械によって代行される。</a:t>
            </a:r>
            <a:r>
              <a:rPr lang="ja-JP" altLang="en-US" sz="2800" dirty="0">
                <a:solidFill>
                  <a:schemeClr val="accent1"/>
                </a:solidFill>
                <a:latin typeface="HGP明朝B" panose="02020800000000000000" pitchFamily="18" charset="-128"/>
                <a:ea typeface="HGP明朝B" panose="02020800000000000000" pitchFamily="18" charset="-128"/>
              </a:rPr>
              <a:t>”</a:t>
            </a:r>
            <a:r>
              <a:rPr lang="ja-JP" altLang="en-US" dirty="0">
                <a:latin typeface="HGP明朝B" panose="02020800000000000000" pitchFamily="18" charset="-128"/>
                <a:ea typeface="HGP明朝B" panose="02020800000000000000" pitchFamily="18" charset="-128"/>
              </a:rPr>
              <a:t> </a:t>
            </a:r>
            <a:endParaRPr lang="en-US" altLang="ja-JP" dirty="0">
              <a:latin typeface="HGP明朝B" panose="02020800000000000000" pitchFamily="18" charset="-128"/>
              <a:ea typeface="HGP明朝B" panose="02020800000000000000" pitchFamily="18" charset="-128"/>
            </a:endParaRPr>
          </a:p>
          <a:p>
            <a:pPr algn="r"/>
            <a:r>
              <a:rPr lang="en-US" altLang="ja-JP" dirty="0">
                <a:latin typeface="Century" panose="02040604050505020304" pitchFamily="18" charset="0"/>
              </a:rPr>
              <a:t>(Larry Page, Google CEO)</a:t>
            </a:r>
            <a:endParaRPr kumimoji="1" lang="ja-JP" altLang="en-US" dirty="0">
              <a:latin typeface="Century" panose="02040604050505020304" pitchFamily="18" charset="0"/>
              <a:ea typeface="HGP明朝B" panose="02020800000000000000" pitchFamily="18" charset="-128"/>
            </a:endParaRPr>
          </a:p>
        </p:txBody>
      </p:sp>
      <p:sp>
        <p:nvSpPr>
          <p:cNvPr id="6" name="テキスト ボックス 5"/>
          <p:cNvSpPr txBox="1"/>
          <p:nvPr/>
        </p:nvSpPr>
        <p:spPr>
          <a:xfrm>
            <a:off x="646045" y="2357893"/>
            <a:ext cx="7967050" cy="1231106"/>
          </a:xfrm>
          <a:prstGeom prst="rect">
            <a:avLst/>
          </a:prstGeom>
          <a:noFill/>
        </p:spPr>
        <p:txBody>
          <a:bodyPr wrap="square" rtlCol="0">
            <a:spAutoFit/>
          </a:bodyPr>
          <a:lstStyle/>
          <a:p>
            <a:r>
              <a:rPr lang="ja-JP" altLang="en-US" sz="2800" dirty="0">
                <a:solidFill>
                  <a:schemeClr val="accent1"/>
                </a:solidFill>
                <a:latin typeface="HGP明朝B" panose="02020800000000000000" pitchFamily="18" charset="-128"/>
                <a:ea typeface="HGP明朝B" panose="02020800000000000000" pitchFamily="18" charset="-128"/>
              </a:rPr>
              <a:t>“</a:t>
            </a:r>
            <a:r>
              <a:rPr lang="en-US" altLang="ja-JP" dirty="0">
                <a:latin typeface="HGP明朝B" panose="02020800000000000000" pitchFamily="18" charset="-128"/>
                <a:ea typeface="HGP明朝B" panose="02020800000000000000" pitchFamily="18" charset="-128"/>
              </a:rPr>
              <a:t>2020</a:t>
            </a:r>
            <a:r>
              <a:rPr lang="ja-JP" altLang="en-US" dirty="0">
                <a:latin typeface="HGP明朝B" panose="02020800000000000000" pitchFamily="18" charset="-128"/>
                <a:ea typeface="HGP明朝B" panose="02020800000000000000" pitchFamily="18" charset="-128"/>
              </a:rPr>
              <a:t>年までに、ナレッジワーカーの大半のキャリアパスは、スマートマシンによって良くも悪くも破壊される。</a:t>
            </a:r>
            <a:r>
              <a:rPr lang="ja-JP" altLang="en-US" sz="2800" dirty="0">
                <a:solidFill>
                  <a:schemeClr val="accent1"/>
                </a:solidFill>
                <a:latin typeface="HGP明朝B" panose="02020800000000000000" pitchFamily="18" charset="-128"/>
                <a:ea typeface="HGP明朝B" panose="02020800000000000000" pitchFamily="18" charset="-128"/>
              </a:rPr>
              <a:t>”</a:t>
            </a:r>
            <a:r>
              <a:rPr lang="ja-JP" altLang="en-US" dirty="0">
                <a:latin typeface="HGP明朝B" panose="02020800000000000000" pitchFamily="18" charset="-128"/>
                <a:ea typeface="HGP明朝B" panose="02020800000000000000" pitchFamily="18" charset="-128"/>
              </a:rPr>
              <a:t> </a:t>
            </a:r>
            <a:endParaRPr lang="en-US" altLang="ja-JP" dirty="0">
              <a:latin typeface="HGP明朝B" panose="02020800000000000000" pitchFamily="18" charset="-128"/>
              <a:ea typeface="HGP明朝B" panose="02020800000000000000" pitchFamily="18" charset="-128"/>
            </a:endParaRPr>
          </a:p>
          <a:p>
            <a:pPr algn="r"/>
            <a:r>
              <a:rPr lang="en-US" altLang="ja-JP" dirty="0">
                <a:latin typeface="Century" panose="02040604050505020304" pitchFamily="18" charset="0"/>
              </a:rPr>
              <a:t>(Gartner Predicts 2014)</a:t>
            </a:r>
            <a:endParaRPr kumimoji="1" lang="ja-JP" altLang="en-US" dirty="0">
              <a:latin typeface="Century" panose="02040604050505020304" pitchFamily="18" charset="0"/>
              <a:ea typeface="HGP明朝B" panose="02020800000000000000" pitchFamily="18" charset="-128"/>
            </a:endParaRPr>
          </a:p>
        </p:txBody>
      </p:sp>
      <p:sp>
        <p:nvSpPr>
          <p:cNvPr id="7" name="テキスト ボックス 6"/>
          <p:cNvSpPr txBox="1"/>
          <p:nvPr/>
        </p:nvSpPr>
        <p:spPr>
          <a:xfrm>
            <a:off x="646045" y="4818405"/>
            <a:ext cx="7967050" cy="800219"/>
          </a:xfrm>
          <a:prstGeom prst="rect">
            <a:avLst/>
          </a:prstGeom>
          <a:noFill/>
        </p:spPr>
        <p:txBody>
          <a:bodyPr wrap="square" rtlCol="0">
            <a:spAutoFit/>
          </a:bodyPr>
          <a:lstStyle/>
          <a:p>
            <a:r>
              <a:rPr lang="ja-JP" altLang="en-US" sz="2800" dirty="0">
                <a:solidFill>
                  <a:schemeClr val="accent1"/>
                </a:solidFill>
                <a:latin typeface="HGP明朝B" panose="02020800000000000000" pitchFamily="18" charset="-128"/>
                <a:ea typeface="HGP明朝B" panose="02020800000000000000" pitchFamily="18" charset="-128"/>
              </a:rPr>
              <a:t>“</a:t>
            </a:r>
            <a:r>
              <a:rPr lang="en-US" altLang="ja-JP" dirty="0">
                <a:latin typeface="HGP明朝B" panose="02020800000000000000" pitchFamily="18" charset="-128"/>
                <a:ea typeface="HGP明朝B" panose="02020800000000000000" pitchFamily="18" charset="-128"/>
              </a:rPr>
              <a:t>2045</a:t>
            </a:r>
            <a:r>
              <a:rPr lang="ja-JP" altLang="en-US" dirty="0">
                <a:latin typeface="HGP明朝B" panose="02020800000000000000" pitchFamily="18" charset="-128"/>
                <a:ea typeface="HGP明朝B" panose="02020800000000000000" pitchFamily="18" charset="-128"/>
              </a:rPr>
              <a:t>年、コンピュータが人類の知能を超える。</a:t>
            </a:r>
            <a:r>
              <a:rPr lang="ja-JP" altLang="en-US" sz="2800" dirty="0">
                <a:solidFill>
                  <a:schemeClr val="accent1"/>
                </a:solidFill>
                <a:latin typeface="HGP明朝B" panose="02020800000000000000" pitchFamily="18" charset="-128"/>
                <a:ea typeface="HGP明朝B" panose="02020800000000000000" pitchFamily="18" charset="-128"/>
              </a:rPr>
              <a:t>”</a:t>
            </a:r>
            <a:r>
              <a:rPr lang="ja-JP" altLang="en-US" dirty="0">
                <a:latin typeface="HGP明朝B" panose="02020800000000000000" pitchFamily="18" charset="-128"/>
                <a:ea typeface="HGP明朝B" panose="02020800000000000000" pitchFamily="18" charset="-128"/>
              </a:rPr>
              <a:t> </a:t>
            </a:r>
            <a:endParaRPr lang="en-US" altLang="ja-JP" dirty="0">
              <a:latin typeface="HGP明朝B" panose="02020800000000000000" pitchFamily="18" charset="-128"/>
              <a:ea typeface="HGP明朝B" panose="02020800000000000000" pitchFamily="18" charset="-128"/>
            </a:endParaRPr>
          </a:p>
          <a:p>
            <a:pPr algn="r"/>
            <a:r>
              <a:rPr lang="en-US" altLang="ja-JP" dirty="0">
                <a:latin typeface="Century" panose="02040604050505020304" pitchFamily="18" charset="0"/>
              </a:rPr>
              <a:t>(Ray Kurzweil)</a:t>
            </a:r>
            <a:endParaRPr kumimoji="1" lang="ja-JP" altLang="en-US" dirty="0">
              <a:latin typeface="Century" panose="02040604050505020304" pitchFamily="18" charset="0"/>
              <a:ea typeface="HGP明朝B" panose="02020800000000000000" pitchFamily="18" charset="-128"/>
            </a:endParaRPr>
          </a:p>
        </p:txBody>
      </p:sp>
      <p:sp>
        <p:nvSpPr>
          <p:cNvPr id="3" name="正方形/長方形 2"/>
          <p:cNvSpPr/>
          <p:nvPr/>
        </p:nvSpPr>
        <p:spPr>
          <a:xfrm>
            <a:off x="1701384" y="3687580"/>
            <a:ext cx="3013023" cy="494676"/>
          </a:xfrm>
          <a:prstGeom prst="rect">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Tree>
    <p:extLst>
      <p:ext uri="{BB962C8B-B14F-4D97-AF65-F5344CB8AC3E}">
        <p14:creationId xmlns:p14="http://schemas.microsoft.com/office/powerpoint/2010/main" val="9137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スマートマシンを実現させる４つのテクノロジー </a:t>
            </a:r>
            <a:endParaRPr kumimoji="1" lang="ja-JP" altLang="en-US" dirty="0"/>
          </a:p>
        </p:txBody>
      </p:sp>
      <p:sp>
        <p:nvSpPr>
          <p:cNvPr id="4" name="正方形/長方形 3"/>
          <p:cNvSpPr/>
          <p:nvPr/>
        </p:nvSpPr>
        <p:spPr>
          <a:xfrm>
            <a:off x="2294731" y="2393950"/>
            <a:ext cx="4551363" cy="249172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dirty="0">
                <a:solidFill>
                  <a:srgbClr val="FFFFFF"/>
                </a:solidFill>
                <a:latin typeface="HGP創英角ｺﾞｼｯｸUB"/>
                <a:ea typeface="HGP創英角ｺﾞｼｯｸUB"/>
                <a:cs typeface="HGP創英角ｺﾞｼｯｸUB"/>
              </a:rPr>
              <a:t>スマートマシン</a:t>
            </a:r>
          </a:p>
        </p:txBody>
      </p:sp>
      <p:sp>
        <p:nvSpPr>
          <p:cNvPr id="5" name="正方形/長方形 4"/>
          <p:cNvSpPr/>
          <p:nvPr/>
        </p:nvSpPr>
        <p:spPr>
          <a:xfrm>
            <a:off x="857250" y="1007130"/>
            <a:ext cx="2241550" cy="20224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ＭＳ Ｐゴシック"/>
                <a:ea typeface="ＭＳ Ｐゴシック"/>
                <a:cs typeface="ＭＳ Ｐゴシック"/>
              </a:rPr>
              <a:t>ビッグデータ</a:t>
            </a:r>
          </a:p>
        </p:txBody>
      </p:sp>
      <p:sp>
        <p:nvSpPr>
          <p:cNvPr id="6" name="正方形/長方形 5"/>
          <p:cNvSpPr/>
          <p:nvPr/>
        </p:nvSpPr>
        <p:spPr>
          <a:xfrm>
            <a:off x="5981700" y="1007130"/>
            <a:ext cx="2241550" cy="20224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ＭＳ Ｐゴシック"/>
                <a:ea typeface="ＭＳ Ｐゴシック"/>
                <a:cs typeface="ＭＳ Ｐゴシック"/>
              </a:rPr>
              <a:t>ハードウェア</a:t>
            </a:r>
          </a:p>
        </p:txBody>
      </p:sp>
      <p:sp>
        <p:nvSpPr>
          <p:cNvPr id="7" name="正方形/長方形 6"/>
          <p:cNvSpPr/>
          <p:nvPr/>
        </p:nvSpPr>
        <p:spPr>
          <a:xfrm>
            <a:off x="857250" y="4279900"/>
            <a:ext cx="2241550" cy="20224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ＭＳ Ｐゴシック"/>
                <a:ea typeface="ＭＳ Ｐゴシック"/>
                <a:cs typeface="ＭＳ Ｐゴシック"/>
              </a:rPr>
              <a:t>ネットワーク</a:t>
            </a:r>
          </a:p>
        </p:txBody>
      </p:sp>
      <p:sp>
        <p:nvSpPr>
          <p:cNvPr id="8" name="正方形/長方形 7"/>
          <p:cNvSpPr/>
          <p:nvPr/>
        </p:nvSpPr>
        <p:spPr>
          <a:xfrm>
            <a:off x="5981700" y="4279900"/>
            <a:ext cx="2241550" cy="20224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ＭＳ Ｐゴシック"/>
                <a:ea typeface="ＭＳ Ｐゴシック"/>
                <a:cs typeface="ＭＳ Ｐゴシック"/>
              </a:rPr>
              <a:t>アルゴリズム</a:t>
            </a:r>
          </a:p>
        </p:txBody>
      </p:sp>
      <p:sp>
        <p:nvSpPr>
          <p:cNvPr id="9" name="右矢印 8"/>
          <p:cNvSpPr/>
          <p:nvPr/>
        </p:nvSpPr>
        <p:spPr>
          <a:xfrm rot="2434661">
            <a:off x="2699870" y="269959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9165339" flipV="1">
            <a:off x="2699870" y="392291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165339" flipH="1">
            <a:off x="5544671" y="269959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rot="2434661" flipH="1" flipV="1">
            <a:off x="5544671" y="392291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57250" y="1013480"/>
            <a:ext cx="954107" cy="400110"/>
          </a:xfrm>
          <a:prstGeom prst="rect">
            <a:avLst/>
          </a:prstGeom>
          <a:noFill/>
        </p:spPr>
        <p:txBody>
          <a:bodyPr wrap="none" rtlCol="0">
            <a:spAutoFit/>
          </a:bodyPr>
          <a:lstStyle/>
          <a:p>
            <a:r>
              <a:rPr kumimoji="1" lang="ja-JP" altLang="en-US" sz="2000" dirty="0">
                <a:solidFill>
                  <a:srgbClr val="FFFFFF"/>
                </a:solidFill>
              </a:rPr>
              <a:t>知識源</a:t>
            </a:r>
          </a:p>
        </p:txBody>
      </p:sp>
      <p:sp>
        <p:nvSpPr>
          <p:cNvPr id="14" name="テキスト ボックス 13"/>
          <p:cNvSpPr txBox="1"/>
          <p:nvPr/>
        </p:nvSpPr>
        <p:spPr>
          <a:xfrm>
            <a:off x="7782104" y="1007130"/>
            <a:ext cx="441146" cy="400110"/>
          </a:xfrm>
          <a:prstGeom prst="rect">
            <a:avLst/>
          </a:prstGeom>
          <a:noFill/>
        </p:spPr>
        <p:txBody>
          <a:bodyPr wrap="none" rtlCol="0">
            <a:spAutoFit/>
          </a:bodyPr>
          <a:lstStyle/>
          <a:p>
            <a:pPr algn="r"/>
            <a:r>
              <a:rPr kumimoji="1" lang="ja-JP" altLang="en-US" sz="2000" dirty="0">
                <a:solidFill>
                  <a:srgbClr val="FFFFFF"/>
                </a:solidFill>
              </a:rPr>
              <a:t>脳</a:t>
            </a:r>
          </a:p>
        </p:txBody>
      </p:sp>
      <p:sp>
        <p:nvSpPr>
          <p:cNvPr id="16" name="テキスト ボックス 15"/>
          <p:cNvSpPr txBox="1"/>
          <p:nvPr/>
        </p:nvSpPr>
        <p:spPr>
          <a:xfrm>
            <a:off x="857250" y="5895890"/>
            <a:ext cx="954107" cy="400110"/>
          </a:xfrm>
          <a:prstGeom prst="rect">
            <a:avLst/>
          </a:prstGeom>
          <a:noFill/>
        </p:spPr>
        <p:txBody>
          <a:bodyPr wrap="none" rtlCol="0">
            <a:spAutoFit/>
          </a:bodyPr>
          <a:lstStyle/>
          <a:p>
            <a:r>
              <a:rPr kumimoji="1" lang="ja-JP" altLang="en-US" sz="2000" dirty="0">
                <a:solidFill>
                  <a:srgbClr val="FFFFFF"/>
                </a:solidFill>
              </a:rPr>
              <a:t>神経系</a:t>
            </a:r>
          </a:p>
        </p:txBody>
      </p:sp>
      <p:sp>
        <p:nvSpPr>
          <p:cNvPr id="17" name="テキスト ボックス 16"/>
          <p:cNvSpPr txBox="1"/>
          <p:nvPr/>
        </p:nvSpPr>
        <p:spPr>
          <a:xfrm>
            <a:off x="7585736" y="5895890"/>
            <a:ext cx="637514" cy="400110"/>
          </a:xfrm>
          <a:prstGeom prst="rect">
            <a:avLst/>
          </a:prstGeom>
          <a:noFill/>
        </p:spPr>
        <p:txBody>
          <a:bodyPr wrap="none" rtlCol="0">
            <a:spAutoFit/>
          </a:bodyPr>
          <a:lstStyle/>
          <a:p>
            <a:pPr algn="r"/>
            <a:r>
              <a:rPr kumimoji="1" lang="ja-JP" altLang="en-US" sz="2000" dirty="0">
                <a:solidFill>
                  <a:srgbClr val="FFFFFF"/>
                </a:solidFill>
              </a:rPr>
              <a:t>賢さ</a:t>
            </a:r>
          </a:p>
        </p:txBody>
      </p:sp>
      <p:sp>
        <p:nvSpPr>
          <p:cNvPr id="18" name="テキスト ボックス 17"/>
          <p:cNvSpPr txBox="1"/>
          <p:nvPr/>
        </p:nvSpPr>
        <p:spPr>
          <a:xfrm>
            <a:off x="6627941" y="2629470"/>
            <a:ext cx="1595309" cy="400110"/>
          </a:xfrm>
          <a:prstGeom prst="rect">
            <a:avLst/>
          </a:prstGeom>
          <a:noFill/>
        </p:spPr>
        <p:txBody>
          <a:bodyPr wrap="none" rtlCol="0">
            <a:spAutoFit/>
          </a:bodyPr>
          <a:lstStyle/>
          <a:p>
            <a:pPr algn="r"/>
            <a:r>
              <a:rPr kumimoji="1" lang="ja-JP" altLang="en-US" sz="2000" dirty="0">
                <a:solidFill>
                  <a:srgbClr val="FFFFFF"/>
                </a:solidFill>
              </a:rPr>
              <a:t>感覚器・手足</a:t>
            </a:r>
          </a:p>
        </p:txBody>
      </p:sp>
    </p:spTree>
    <p:extLst>
      <p:ext uri="{BB962C8B-B14F-4D97-AF65-F5344CB8AC3E}">
        <p14:creationId xmlns:p14="http://schemas.microsoft.com/office/powerpoint/2010/main" val="2395064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sz="2400" dirty="0"/>
              <a:t>マン・マシン・インターフェイスとしてのスマートマシン</a:t>
            </a:r>
            <a:endParaRPr kumimoji="1" lang="ja-JP" altLang="en-US" sz="2400" dirty="0"/>
          </a:p>
        </p:txBody>
      </p:sp>
      <p:grpSp>
        <p:nvGrpSpPr>
          <p:cNvPr id="6" name="グループ化 5"/>
          <p:cNvGrpSpPr/>
          <p:nvPr/>
        </p:nvGrpSpPr>
        <p:grpSpPr>
          <a:xfrm>
            <a:off x="3440504" y="1898650"/>
            <a:ext cx="5271235" cy="1884060"/>
            <a:chOff x="3440504" y="1898650"/>
            <a:chExt cx="5271235" cy="1884060"/>
          </a:xfrm>
        </p:grpSpPr>
        <p:grpSp>
          <p:nvGrpSpPr>
            <p:cNvPr id="75" name="図形グループ 74"/>
            <p:cNvGrpSpPr/>
            <p:nvPr/>
          </p:nvGrpSpPr>
          <p:grpSpPr>
            <a:xfrm>
              <a:off x="7009204" y="2076452"/>
              <a:ext cx="685800" cy="374409"/>
              <a:chOff x="6737350" y="2032000"/>
              <a:chExt cx="685800" cy="374409"/>
            </a:xfrm>
          </p:grpSpPr>
          <p:sp>
            <p:nvSpPr>
              <p:cNvPr id="67" name="正方形/長方形 66"/>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7" idx="1"/>
                <a:endCxn id="67"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7" idx="0"/>
                <a:endCxn id="67"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1" name="正方形/長方形 40"/>
            <p:cNvSpPr/>
            <p:nvPr/>
          </p:nvSpPr>
          <p:spPr>
            <a:xfrm>
              <a:off x="6755939" y="2421871"/>
              <a:ext cx="1104900" cy="65788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7860839" y="1898650"/>
              <a:ext cx="850900" cy="118110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7956089" y="1973507"/>
              <a:ext cx="704850" cy="636344"/>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4201880" y="1898650"/>
              <a:ext cx="1365250" cy="1022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335230" y="1980217"/>
              <a:ext cx="1123950" cy="883305"/>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台形 37"/>
            <p:cNvSpPr/>
            <p:nvPr/>
          </p:nvSpPr>
          <p:spPr>
            <a:xfrm>
              <a:off x="4563036" y="2921000"/>
              <a:ext cx="646113" cy="158750"/>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5252806" y="2032000"/>
              <a:ext cx="600075" cy="1212193"/>
              <a:chOff x="4448176" y="2032000"/>
              <a:chExt cx="600075" cy="1212193"/>
            </a:xfrm>
          </p:grpSpPr>
          <p:sp>
            <p:nvSpPr>
              <p:cNvPr id="39" name="円/楕円 38"/>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8107864" y="2076452"/>
              <a:ext cx="273051" cy="542268"/>
              <a:chOff x="4448175" y="2032000"/>
              <a:chExt cx="600075" cy="1212191"/>
            </a:xfrm>
            <a:solidFill>
              <a:srgbClr val="7F7F7F"/>
            </a:solidFill>
            <a:effectLst/>
          </p:grpSpPr>
          <p:sp>
            <p:nvSpPr>
              <p:cNvPr id="46" name="円/楕円 45"/>
              <p:cNvSpPr/>
              <p:nvPr/>
            </p:nvSpPr>
            <p:spPr>
              <a:xfrm>
                <a:off x="4448176" y="2032000"/>
                <a:ext cx="600073" cy="586720"/>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4435475" y="2631416"/>
                <a:ext cx="625475" cy="600075"/>
              </a:xfrm>
              <a:prstGeom prst="flowChartDelay">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9" name="角丸四角形 48"/>
            <p:cNvSpPr/>
            <p:nvPr/>
          </p:nvSpPr>
          <p:spPr>
            <a:xfrm rot="8040612">
              <a:off x="8282330" y="2584492"/>
              <a:ext cx="405646" cy="45719"/>
            </a:xfrm>
            <a:prstGeom prst="roundRect">
              <a:avLst>
                <a:gd name="adj" fmla="val 50000"/>
              </a:avLst>
            </a:prstGeom>
            <a:solidFill>
              <a:schemeClr val="accent5">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492525">
              <a:off x="8316895" y="2426159"/>
              <a:ext cx="286307" cy="134714"/>
            </a:xfrm>
            <a:prstGeom prst="flowChartDelay">
              <a:avLst/>
            </a:prstGeom>
            <a:solidFill>
              <a:srgbClr val="7F7F7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7095666" y="28167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p:cNvSpPr/>
            <p:nvPr/>
          </p:nvSpPr>
          <p:spPr>
            <a:xfrm>
              <a:off x="7941638" y="28167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矢印 53"/>
            <p:cNvSpPr/>
            <p:nvPr/>
          </p:nvSpPr>
          <p:spPr>
            <a:xfrm>
              <a:off x="5980504" y="2152651"/>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矢印 54"/>
            <p:cNvSpPr/>
            <p:nvPr/>
          </p:nvSpPr>
          <p:spPr>
            <a:xfrm>
              <a:off x="3440504" y="2152651"/>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4028216" y="3413378"/>
              <a:ext cx="2031325" cy="369332"/>
            </a:xfrm>
            <a:prstGeom prst="rect">
              <a:avLst/>
            </a:prstGeom>
            <a:noFill/>
          </p:spPr>
          <p:txBody>
            <a:bodyPr wrap="none" rtlCol="0">
              <a:spAutoFit/>
            </a:bodyPr>
            <a:lstStyle/>
            <a:p>
              <a:r>
                <a:rPr kumimoji="1" lang="ja-JP" altLang="en-US" dirty="0">
                  <a:solidFill>
                    <a:schemeClr val="tx1">
                      <a:lumMod val="50000"/>
                      <a:lumOff val="50000"/>
                    </a:schemeClr>
                  </a:solidFill>
                </a:rPr>
                <a:t>人がピックアップ</a:t>
              </a:r>
            </a:p>
          </p:txBody>
        </p:sp>
        <p:sp>
          <p:nvSpPr>
            <p:cNvPr id="59" name="テキスト ボックス 58"/>
            <p:cNvSpPr txBox="1"/>
            <p:nvPr/>
          </p:nvSpPr>
          <p:spPr>
            <a:xfrm>
              <a:off x="7218923" y="3402480"/>
              <a:ext cx="1107996" cy="369332"/>
            </a:xfrm>
            <a:prstGeom prst="rect">
              <a:avLst/>
            </a:prstGeom>
            <a:noFill/>
          </p:spPr>
          <p:txBody>
            <a:bodyPr wrap="none" rtlCol="0">
              <a:spAutoFit/>
            </a:bodyPr>
            <a:lstStyle/>
            <a:p>
              <a:r>
                <a:rPr kumimoji="1" lang="ja-JP" altLang="en-US" dirty="0">
                  <a:solidFill>
                    <a:schemeClr val="tx1">
                      <a:lumMod val="50000"/>
                      <a:lumOff val="50000"/>
                    </a:schemeClr>
                  </a:solidFill>
                </a:rPr>
                <a:t>人が配送</a:t>
              </a:r>
            </a:p>
          </p:txBody>
        </p:sp>
      </p:grpSp>
      <p:grpSp>
        <p:nvGrpSpPr>
          <p:cNvPr id="7" name="グループ化 6"/>
          <p:cNvGrpSpPr/>
          <p:nvPr/>
        </p:nvGrpSpPr>
        <p:grpSpPr>
          <a:xfrm>
            <a:off x="3440504" y="3937000"/>
            <a:ext cx="5271235" cy="2065212"/>
            <a:chOff x="3440504" y="3937000"/>
            <a:chExt cx="5271235" cy="2065212"/>
          </a:xfrm>
        </p:grpSpPr>
        <p:sp>
          <p:nvSpPr>
            <p:cNvPr id="82" name="正方形/長方形 81"/>
            <p:cNvSpPr/>
            <p:nvPr/>
          </p:nvSpPr>
          <p:spPr>
            <a:xfrm>
              <a:off x="8209574" y="4057650"/>
              <a:ext cx="177800" cy="2413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片側の 2 つの角を切り取った四角形 80"/>
            <p:cNvSpPr/>
            <p:nvPr/>
          </p:nvSpPr>
          <p:spPr>
            <a:xfrm>
              <a:off x="8107864" y="3937000"/>
              <a:ext cx="374540" cy="196850"/>
            </a:xfrm>
            <a:prstGeom prst="snip2SameRect">
              <a:avLst>
                <a:gd name="adj1" fmla="val 29570"/>
                <a:gd name="adj2" fmla="val 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6" name="図形グループ 75"/>
            <p:cNvGrpSpPr/>
            <p:nvPr/>
          </p:nvGrpSpPr>
          <p:grpSpPr>
            <a:xfrm>
              <a:off x="7009204" y="4427038"/>
              <a:ext cx="685800" cy="374409"/>
              <a:chOff x="6737350" y="2032000"/>
              <a:chExt cx="685800" cy="374409"/>
            </a:xfrm>
          </p:grpSpPr>
          <p:sp>
            <p:nvSpPr>
              <p:cNvPr id="77" name="正方形/長方形 76"/>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p:cNvCxnSpPr>
                <a:stCxn id="77" idx="1"/>
                <a:endCxn id="77"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a:stCxn id="77" idx="0"/>
                <a:endCxn id="77"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56" name="正方形/長方形 55"/>
            <p:cNvSpPr/>
            <p:nvPr/>
          </p:nvSpPr>
          <p:spPr>
            <a:xfrm>
              <a:off x="6755939" y="4771371"/>
              <a:ext cx="1104900" cy="6578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7860839" y="4248150"/>
              <a:ext cx="850900" cy="118110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7956089" y="4323007"/>
              <a:ext cx="704850" cy="636344"/>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角丸四角形 61"/>
            <p:cNvSpPr/>
            <p:nvPr/>
          </p:nvSpPr>
          <p:spPr>
            <a:xfrm rot="8040612">
              <a:off x="8282330" y="4933992"/>
              <a:ext cx="405646" cy="45719"/>
            </a:xfrm>
            <a:prstGeom prst="roundRect">
              <a:avLst>
                <a:gd name="adj" fmla="val 50000"/>
              </a:avLst>
            </a:prstGeom>
            <a:solidFill>
              <a:srgbClr val="3366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7095666" y="51662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7941638" y="51662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7095666" y="5624927"/>
              <a:ext cx="1338828" cy="369332"/>
            </a:xfrm>
            <a:prstGeom prst="rect">
              <a:avLst/>
            </a:prstGeom>
            <a:noFill/>
          </p:spPr>
          <p:txBody>
            <a:bodyPr wrap="none" rtlCol="0">
              <a:spAutoFit/>
            </a:bodyPr>
            <a:lstStyle/>
            <a:p>
              <a:r>
                <a:rPr kumimoji="1" lang="ja-JP" altLang="en-US" dirty="0">
                  <a:solidFill>
                    <a:srgbClr val="3366FF"/>
                  </a:solidFill>
                </a:rPr>
                <a:t>自律走行車</a:t>
              </a:r>
            </a:p>
          </p:txBody>
        </p:sp>
        <p:sp>
          <p:nvSpPr>
            <p:cNvPr id="60" name="右矢印 59"/>
            <p:cNvSpPr/>
            <p:nvPr/>
          </p:nvSpPr>
          <p:spPr>
            <a:xfrm>
              <a:off x="5980504" y="4614243"/>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右矢印 60"/>
            <p:cNvSpPr/>
            <p:nvPr/>
          </p:nvSpPr>
          <p:spPr>
            <a:xfrm>
              <a:off x="3440504" y="4614243"/>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3" name="図形グループ 75"/>
            <p:cNvGrpSpPr/>
            <p:nvPr/>
          </p:nvGrpSpPr>
          <p:grpSpPr>
            <a:xfrm>
              <a:off x="4700978" y="4300400"/>
              <a:ext cx="685800" cy="374409"/>
              <a:chOff x="6737350" y="2032000"/>
              <a:chExt cx="685800" cy="374409"/>
            </a:xfrm>
          </p:grpSpPr>
          <p:sp>
            <p:nvSpPr>
              <p:cNvPr id="68" name="正方形/長方形 67"/>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68" idx="1"/>
                <a:endCxn id="68"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68" idx="0"/>
                <a:endCxn id="68"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73" name="図形グループ 75"/>
            <p:cNvGrpSpPr/>
            <p:nvPr/>
          </p:nvGrpSpPr>
          <p:grpSpPr>
            <a:xfrm>
              <a:off x="4700978" y="4728367"/>
              <a:ext cx="685800" cy="374409"/>
              <a:chOff x="6737350" y="2032000"/>
              <a:chExt cx="685800" cy="374409"/>
            </a:xfrm>
          </p:grpSpPr>
          <p:sp>
            <p:nvSpPr>
              <p:cNvPr id="74" name="正方形/長方形 73"/>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74" idx="1"/>
                <a:endCxn id="74"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a:stCxn id="74" idx="0"/>
                <a:endCxn id="74"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 name="角丸四角形 3"/>
            <p:cNvSpPr/>
            <p:nvPr/>
          </p:nvSpPr>
          <p:spPr>
            <a:xfrm>
              <a:off x="4664777" y="5200532"/>
              <a:ext cx="758202" cy="337207"/>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4159037" y="5632880"/>
              <a:ext cx="1800493" cy="369332"/>
            </a:xfrm>
            <a:prstGeom prst="rect">
              <a:avLst/>
            </a:prstGeom>
            <a:noFill/>
          </p:spPr>
          <p:txBody>
            <a:bodyPr wrap="none" rtlCol="0">
              <a:spAutoFit/>
            </a:bodyPr>
            <a:lstStyle/>
            <a:p>
              <a:r>
                <a:rPr kumimoji="1" lang="ja-JP" altLang="en-US" dirty="0">
                  <a:solidFill>
                    <a:srgbClr val="3366FF"/>
                  </a:solidFill>
                </a:rPr>
                <a:t>工場内ロボット</a:t>
              </a:r>
            </a:p>
          </p:txBody>
        </p:sp>
      </p:grpSp>
      <p:grpSp>
        <p:nvGrpSpPr>
          <p:cNvPr id="5" name="グループ化 4"/>
          <p:cNvGrpSpPr/>
          <p:nvPr/>
        </p:nvGrpSpPr>
        <p:grpSpPr>
          <a:xfrm>
            <a:off x="259492" y="1619250"/>
            <a:ext cx="3066712" cy="4311650"/>
            <a:chOff x="259492" y="1619250"/>
            <a:chExt cx="3066712" cy="4311650"/>
          </a:xfrm>
        </p:grpSpPr>
        <p:sp>
          <p:nvSpPr>
            <p:cNvPr id="31" name="正方形/長方形 30"/>
            <p:cNvSpPr/>
            <p:nvPr/>
          </p:nvSpPr>
          <p:spPr>
            <a:xfrm>
              <a:off x="1272752" y="1619250"/>
              <a:ext cx="2053452" cy="43116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磁気ディスク 31"/>
            <p:cNvSpPr/>
            <p:nvPr/>
          </p:nvSpPr>
          <p:spPr>
            <a:xfrm>
              <a:off x="1544600" y="4427038"/>
              <a:ext cx="1502204" cy="1197889"/>
            </a:xfrm>
            <a:prstGeom prst="flowChartMagneticDisk">
              <a:avLst/>
            </a:prstGeom>
            <a:solidFill>
              <a:schemeClr val="accent5">
                <a:lumMod val="60000"/>
                <a:lumOff val="4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ビッグ</a:t>
              </a:r>
              <a:endParaRPr kumimoji="1" lang="en-US" altLang="ja-JP" sz="2000" dirty="0">
                <a:solidFill>
                  <a:srgbClr val="FFFFFF"/>
                </a:solidFill>
                <a:latin typeface="ＭＳ Ｐゴシック"/>
                <a:ea typeface="ＭＳ Ｐゴシック"/>
                <a:cs typeface="ＭＳ Ｐゴシック"/>
              </a:endParaRPr>
            </a:p>
            <a:p>
              <a:pPr algn="ctr"/>
              <a:r>
                <a:rPr kumimoji="1" lang="ja-JP" altLang="en-US" sz="2000" dirty="0">
                  <a:solidFill>
                    <a:srgbClr val="FFFFFF"/>
                  </a:solidFill>
                  <a:latin typeface="ＭＳ Ｐゴシック"/>
                  <a:ea typeface="ＭＳ Ｐゴシック"/>
                  <a:cs typeface="ＭＳ Ｐゴシック"/>
                </a:rPr>
                <a:t>データ</a:t>
              </a:r>
            </a:p>
          </p:txBody>
        </p:sp>
        <p:sp>
          <p:nvSpPr>
            <p:cNvPr id="33" name="正方形/長方形 32"/>
            <p:cNvSpPr/>
            <p:nvPr/>
          </p:nvSpPr>
          <p:spPr>
            <a:xfrm>
              <a:off x="1544600" y="2876550"/>
              <a:ext cx="1502204" cy="9969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人工知能</a:t>
              </a:r>
            </a:p>
          </p:txBody>
        </p:sp>
        <p:sp>
          <p:nvSpPr>
            <p:cNvPr id="34" name="テキスト ボックス 33"/>
            <p:cNvSpPr txBox="1"/>
            <p:nvPr/>
          </p:nvSpPr>
          <p:spPr>
            <a:xfrm>
              <a:off x="1485223" y="1898650"/>
              <a:ext cx="1620958" cy="523220"/>
            </a:xfrm>
            <a:prstGeom prst="rect">
              <a:avLst/>
            </a:prstGeom>
            <a:noFill/>
          </p:spPr>
          <p:txBody>
            <a:bodyPr wrap="none" rtlCol="0">
              <a:spAutoFit/>
            </a:bodyPr>
            <a:lstStyle/>
            <a:p>
              <a:pPr algn="ctr"/>
              <a:r>
                <a:rPr kumimoji="1" lang="ja-JP" altLang="en-US" sz="2800" dirty="0">
                  <a:solidFill>
                    <a:schemeClr val="bg1"/>
                  </a:solidFill>
                </a:rPr>
                <a:t>クラウド</a:t>
              </a:r>
            </a:p>
          </p:txBody>
        </p:sp>
        <p:sp>
          <p:nvSpPr>
            <p:cNvPr id="35" name="上下矢印 34"/>
            <p:cNvSpPr/>
            <p:nvPr/>
          </p:nvSpPr>
          <p:spPr>
            <a:xfrm>
              <a:off x="1962327" y="3714750"/>
              <a:ext cx="666750" cy="869950"/>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59492" y="1619250"/>
              <a:ext cx="556054" cy="43116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2400" dirty="0">
                  <a:solidFill>
                    <a:srgbClr val="FFFFFF"/>
                  </a:solidFill>
                  <a:latin typeface="ＭＳ Ｐゴシック"/>
                  <a:ea typeface="ＭＳ Ｐゴシック"/>
                  <a:cs typeface="ＭＳ Ｐゴシック"/>
                </a:rPr>
                <a:t>ネットで注文</a:t>
              </a:r>
            </a:p>
          </p:txBody>
        </p:sp>
        <p:sp>
          <p:nvSpPr>
            <p:cNvPr id="87" name="右矢印 86"/>
            <p:cNvSpPr/>
            <p:nvPr/>
          </p:nvSpPr>
          <p:spPr>
            <a:xfrm>
              <a:off x="761757" y="3402480"/>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2760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Amazon</a:t>
            </a:r>
            <a:r>
              <a:rPr kumimoji="1" lang="ja-JP" altLang="en-US" dirty="0"/>
              <a:t>の物流ロボット</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254432"/>
            <a:ext cx="4379575" cy="47113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正方形/長方形 2"/>
          <p:cNvSpPr/>
          <p:nvPr/>
        </p:nvSpPr>
        <p:spPr>
          <a:xfrm>
            <a:off x="457200" y="6057294"/>
            <a:ext cx="4379574" cy="215444"/>
          </a:xfrm>
          <a:prstGeom prst="rect">
            <a:avLst/>
          </a:prstGeom>
        </p:spPr>
        <p:txBody>
          <a:bodyPr wrap="square">
            <a:spAutoFit/>
          </a:bodyPr>
          <a:lstStyle/>
          <a:p>
            <a:pPr algn="ctr"/>
            <a:r>
              <a:rPr lang="en-US" altLang="ja-JP" sz="800" dirty="0"/>
              <a:t>http://jp.wsj.com/article/SB10001424052702304468904579246763367904406.html</a:t>
            </a:r>
            <a:endParaRPr lang="ja-JP" altLang="en-US" sz="800" dirty="0"/>
          </a:p>
        </p:txBody>
      </p:sp>
      <p:sp>
        <p:nvSpPr>
          <p:cNvPr id="5" name="正方形/長方形 4"/>
          <p:cNvSpPr/>
          <p:nvPr/>
        </p:nvSpPr>
        <p:spPr>
          <a:xfrm>
            <a:off x="4980373" y="2979237"/>
            <a:ext cx="3799643" cy="157106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FFFFFF"/>
                </a:solidFill>
                <a:latin typeface="ＭＳ Ｐゴシック"/>
                <a:ea typeface="ＭＳ Ｐゴシック"/>
                <a:cs typeface="ＭＳ Ｐゴシック"/>
              </a:rPr>
              <a:t>2014</a:t>
            </a:r>
            <a:r>
              <a:rPr kumimoji="1" lang="ja-JP" altLang="en-US" sz="2000" dirty="0">
                <a:solidFill>
                  <a:srgbClr val="FFFFFF"/>
                </a:solidFill>
                <a:latin typeface="ＭＳ Ｐゴシック"/>
                <a:ea typeface="ＭＳ Ｐゴシック"/>
                <a:cs typeface="ＭＳ Ｐゴシック"/>
              </a:rPr>
              <a:t>年</a:t>
            </a:r>
            <a:r>
              <a:rPr kumimoji="1" lang="en-US" altLang="ja-JP" sz="2000" dirty="0">
                <a:solidFill>
                  <a:srgbClr val="FFFFFF"/>
                </a:solidFill>
                <a:latin typeface="ＭＳ Ｐゴシック"/>
                <a:ea typeface="ＭＳ Ｐゴシック"/>
                <a:cs typeface="ＭＳ Ｐゴシック"/>
              </a:rPr>
              <a:t>12</a:t>
            </a:r>
            <a:r>
              <a:rPr kumimoji="1" lang="ja-JP" altLang="en-US" sz="2000" dirty="0">
                <a:solidFill>
                  <a:srgbClr val="FFFFFF"/>
                </a:solidFill>
                <a:latin typeface="ＭＳ Ｐゴシック"/>
                <a:ea typeface="ＭＳ Ｐゴシック"/>
                <a:cs typeface="ＭＳ Ｐゴシック"/>
              </a:rPr>
              <a:t>月現在、全世界</a:t>
            </a:r>
            <a:r>
              <a:rPr kumimoji="1" lang="en-US" altLang="ja-JP" sz="2000" dirty="0">
                <a:solidFill>
                  <a:srgbClr val="FFFFFF"/>
                </a:solidFill>
                <a:latin typeface="ＭＳ Ｐゴシック"/>
                <a:ea typeface="ＭＳ Ｐゴシック"/>
                <a:cs typeface="ＭＳ Ｐゴシック"/>
              </a:rPr>
              <a:t>109</a:t>
            </a:r>
            <a:r>
              <a:rPr kumimoji="1" lang="ja-JP" altLang="en-US" sz="2000" dirty="0">
                <a:solidFill>
                  <a:srgbClr val="FFFFFF"/>
                </a:solidFill>
                <a:latin typeface="ＭＳ Ｐゴシック"/>
                <a:ea typeface="ＭＳ Ｐゴシック"/>
                <a:cs typeface="ＭＳ Ｐゴシック"/>
              </a:rPr>
              <a:t>箇所の配送センターの内、</a:t>
            </a:r>
            <a:r>
              <a:rPr kumimoji="1" lang="en-US" altLang="ja-JP" sz="2000" dirty="0">
                <a:solidFill>
                  <a:srgbClr val="FFFFFF"/>
                </a:solidFill>
                <a:latin typeface="ＭＳ Ｐゴシック"/>
                <a:ea typeface="ＭＳ Ｐゴシック"/>
                <a:cs typeface="ＭＳ Ｐゴシック"/>
              </a:rPr>
              <a:t>10</a:t>
            </a:r>
            <a:r>
              <a:rPr kumimoji="1" lang="ja-JP" altLang="en-US" sz="2000" dirty="0">
                <a:solidFill>
                  <a:srgbClr val="FFFFFF"/>
                </a:solidFill>
                <a:latin typeface="ＭＳ Ｐゴシック"/>
                <a:ea typeface="ＭＳ Ｐゴシック"/>
                <a:cs typeface="ＭＳ Ｐゴシック"/>
              </a:rPr>
              <a:t>箇所に</a:t>
            </a:r>
            <a:r>
              <a:rPr kumimoji="1" lang="en-US" altLang="ja-JP" sz="2000" dirty="0">
                <a:solidFill>
                  <a:srgbClr val="FFFFFF"/>
                </a:solidFill>
                <a:latin typeface="ＭＳ Ｐゴシック"/>
                <a:ea typeface="ＭＳ Ｐゴシック"/>
                <a:cs typeface="ＭＳ Ｐゴシック"/>
              </a:rPr>
              <a:t>15,000</a:t>
            </a:r>
            <a:r>
              <a:rPr lang="ja-JP" altLang="en-US" sz="2000" dirty="0">
                <a:solidFill>
                  <a:srgbClr val="FFFFFF"/>
                </a:solidFill>
                <a:latin typeface="ＭＳ Ｐゴシック"/>
                <a:ea typeface="ＭＳ Ｐゴシック"/>
                <a:cs typeface="ＭＳ Ｐゴシック"/>
              </a:rPr>
              <a:t>台</a:t>
            </a:r>
            <a:r>
              <a:rPr kumimoji="1" lang="ja-JP" altLang="en-US" sz="2000" dirty="0">
                <a:solidFill>
                  <a:srgbClr val="FFFFFF"/>
                </a:solidFill>
                <a:latin typeface="ＭＳ Ｐゴシック"/>
                <a:ea typeface="ＭＳ Ｐゴシック"/>
                <a:cs typeface="ＭＳ Ｐゴシック"/>
              </a:rPr>
              <a:t>の</a:t>
            </a:r>
            <a:r>
              <a:rPr kumimoji="1" lang="en-US" altLang="ja-JP" sz="2000" dirty="0">
                <a:solidFill>
                  <a:srgbClr val="FFFFFF"/>
                </a:solidFill>
                <a:latin typeface="ＭＳ Ｐゴシック"/>
                <a:ea typeface="ＭＳ Ｐゴシック"/>
                <a:cs typeface="ＭＳ Ｐゴシック"/>
              </a:rPr>
              <a:t>Kiva</a:t>
            </a:r>
            <a:r>
              <a:rPr kumimoji="1" lang="ja-JP" altLang="en-US" sz="2000" dirty="0">
                <a:solidFill>
                  <a:srgbClr val="FFFFFF"/>
                </a:solidFill>
                <a:latin typeface="ＭＳ Ｐゴシック"/>
                <a:ea typeface="ＭＳ Ｐゴシック"/>
                <a:cs typeface="ＭＳ Ｐゴシック"/>
              </a:rPr>
              <a:t>を導入</a:t>
            </a:r>
          </a:p>
        </p:txBody>
      </p:sp>
      <p:sp>
        <p:nvSpPr>
          <p:cNvPr id="6" name="正方形/長方形 5"/>
          <p:cNvSpPr/>
          <p:nvPr/>
        </p:nvSpPr>
        <p:spPr>
          <a:xfrm>
            <a:off x="4980373" y="4701670"/>
            <a:ext cx="3799643" cy="15710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solidFill>
                  <a:srgbClr val="FFFFFF"/>
                </a:solidFill>
                <a:latin typeface="ＭＳ Ｐゴシック"/>
                <a:ea typeface="ＭＳ Ｐゴシック"/>
                <a:cs typeface="ＭＳ Ｐゴシック"/>
              </a:rPr>
              <a:t>これにより、</a:t>
            </a:r>
            <a:r>
              <a:rPr kumimoji="1" lang="en-US" altLang="ja-JP" sz="2000" dirty="0">
                <a:solidFill>
                  <a:srgbClr val="FFFFFF"/>
                </a:solidFill>
                <a:latin typeface="ＭＳ Ｐゴシック"/>
                <a:ea typeface="ＭＳ Ｐゴシック"/>
                <a:cs typeface="ＭＳ Ｐゴシック"/>
              </a:rPr>
              <a:t>500</a:t>
            </a:r>
            <a:r>
              <a:rPr kumimoji="1" lang="ja-JP" altLang="en-US"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rPr>
              <a:t>1,000</a:t>
            </a:r>
            <a:r>
              <a:rPr kumimoji="1" lang="ja-JP" altLang="en-US" sz="2000" dirty="0">
                <a:solidFill>
                  <a:srgbClr val="FFFFFF"/>
                </a:solidFill>
                <a:latin typeface="ＭＳ Ｐゴシック"/>
                <a:ea typeface="ＭＳ Ｐゴシック"/>
                <a:cs typeface="ＭＳ Ｐゴシック"/>
              </a:rPr>
              <a:t>億円の人件費を削減できる見込み</a:t>
            </a:r>
          </a:p>
        </p:txBody>
      </p:sp>
      <p:sp>
        <p:nvSpPr>
          <p:cNvPr id="7" name="正方形/長方形 6"/>
          <p:cNvSpPr/>
          <p:nvPr/>
        </p:nvSpPr>
        <p:spPr>
          <a:xfrm>
            <a:off x="4980373" y="1256805"/>
            <a:ext cx="3799643" cy="157106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FFFFFF"/>
                </a:solidFill>
                <a:latin typeface="ＭＳ Ｐゴシック"/>
                <a:ea typeface="ＭＳ Ｐゴシック"/>
                <a:cs typeface="ＭＳ Ｐゴシック"/>
              </a:rPr>
              <a:t>2012</a:t>
            </a:r>
            <a:r>
              <a:rPr kumimoji="1" lang="ja-JP" altLang="en-US" sz="2000" dirty="0">
                <a:solidFill>
                  <a:srgbClr val="FFFFFF"/>
                </a:solidFill>
                <a:latin typeface="ＭＳ Ｐゴシック"/>
                <a:ea typeface="ＭＳ Ｐゴシック"/>
                <a:cs typeface="ＭＳ Ｐゴシック"/>
              </a:rPr>
              <a:t>年、</a:t>
            </a:r>
            <a:r>
              <a:rPr kumimoji="1" lang="en-US" altLang="ja-JP" sz="2000" dirty="0">
                <a:solidFill>
                  <a:srgbClr val="FFFFFF"/>
                </a:solidFill>
                <a:latin typeface="ＭＳ Ｐゴシック"/>
                <a:ea typeface="ＭＳ Ｐゴシック"/>
                <a:cs typeface="ＭＳ Ｐゴシック"/>
              </a:rPr>
              <a:t>Amazon</a:t>
            </a:r>
            <a:r>
              <a:rPr kumimoji="1" lang="ja-JP" altLang="en-US" sz="2000" dirty="0">
                <a:solidFill>
                  <a:srgbClr val="FFFFFF"/>
                </a:solidFill>
                <a:latin typeface="ＭＳ Ｐゴシック"/>
                <a:ea typeface="ＭＳ Ｐゴシック"/>
                <a:cs typeface="ＭＳ Ｐゴシック"/>
              </a:rPr>
              <a:t>がロボット物流システムの</a:t>
            </a:r>
            <a:r>
              <a:rPr kumimoji="1" lang="en-US" altLang="ja-JP" sz="2000" dirty="0">
                <a:solidFill>
                  <a:srgbClr val="FFFFFF"/>
                </a:solidFill>
                <a:latin typeface="ＭＳ Ｐゴシック"/>
                <a:ea typeface="ＭＳ Ｐゴシック"/>
                <a:cs typeface="ＭＳ Ｐゴシック"/>
              </a:rPr>
              <a:t>KIVA</a:t>
            </a:r>
            <a:r>
              <a:rPr kumimoji="1" lang="ja-JP" altLang="en-US" sz="2000" dirty="0">
                <a:solidFill>
                  <a:srgbClr val="FFFFFF"/>
                </a:solidFill>
                <a:latin typeface="ＭＳ Ｐゴシック"/>
                <a:ea typeface="ＭＳ Ｐゴシック"/>
                <a:cs typeface="ＭＳ Ｐゴシック"/>
              </a:rPr>
              <a:t>社を買収</a:t>
            </a:r>
          </a:p>
        </p:txBody>
      </p:sp>
    </p:spTree>
    <p:extLst>
      <p:ext uri="{BB962C8B-B14F-4D97-AF65-F5344CB8AC3E}">
        <p14:creationId xmlns:p14="http://schemas.microsoft.com/office/powerpoint/2010/main" val="26909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611560" y="908720"/>
            <a:ext cx="7794283" cy="561662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827584" y="1774716"/>
            <a:ext cx="7488832" cy="1512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7</a:t>
            </a:fld>
            <a:endParaRPr kumimoji="1" lang="ja-JP" altLang="en-US"/>
          </a:p>
        </p:txBody>
      </p:sp>
      <p:pic>
        <p:nvPicPr>
          <p:cNvPr id="4" name="図 3"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2181000"/>
            <a:ext cx="1774784" cy="959337"/>
          </a:xfrm>
          <a:prstGeom prst="rect">
            <a:avLst/>
          </a:prstGeom>
        </p:spPr>
      </p:pic>
      <p:pic>
        <p:nvPicPr>
          <p:cNvPr id="5" name="図 4" descr="11105b7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2120012"/>
            <a:ext cx="1250242" cy="1081314"/>
          </a:xfrm>
          <a:prstGeom prst="rect">
            <a:avLst/>
          </a:prstGeom>
        </p:spPr>
      </p:pic>
      <p:sp>
        <p:nvSpPr>
          <p:cNvPr id="6" name="右矢印 5"/>
          <p:cNvSpPr/>
          <p:nvPr/>
        </p:nvSpPr>
        <p:spPr>
          <a:xfrm>
            <a:off x="2448723" y="2395443"/>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134632" y="1864825"/>
            <a:ext cx="3297890"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a:t>
            </a:r>
            <a:r>
              <a:rPr kumimoji="1" lang="en-US" altLang="ja-JP" sz="1400" dirty="0" err="1" smtClean="0">
                <a:solidFill>
                  <a:srgbClr val="0432FF"/>
                </a:solidFill>
                <a:latin typeface="Meiryo" charset="-128"/>
                <a:ea typeface="Meiryo" charset="-128"/>
                <a:cs typeface="Meiryo" charset="-128"/>
              </a:rPr>
              <a:t>Inteligence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8" name="テキスト ボックス 7"/>
          <p:cNvSpPr txBox="1"/>
          <p:nvPr/>
        </p:nvSpPr>
        <p:spPr>
          <a:xfrm>
            <a:off x="4363521" y="2120012"/>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11" name="正方形/長方形 10"/>
          <p:cNvSpPr/>
          <p:nvPr/>
        </p:nvSpPr>
        <p:spPr>
          <a:xfrm>
            <a:off x="827584" y="3338089"/>
            <a:ext cx="3611946" cy="17237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704470" y="3338089"/>
            <a:ext cx="3611946" cy="17237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1135485" y="3951274"/>
            <a:ext cx="3005951"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情報から知識を獲得する</a:t>
            </a:r>
            <a:endParaRPr kumimoji="1" lang="ja-JP" altLang="en-US" sz="2000" dirty="0">
              <a:solidFill>
                <a:schemeClr val="bg1"/>
              </a:solidFill>
              <a:latin typeface="Meiryo" charset="-128"/>
              <a:ea typeface="Meiryo" charset="-128"/>
              <a:cs typeface="Meiryo" charset="-128"/>
            </a:endParaRPr>
          </a:p>
        </p:txBody>
      </p:sp>
      <p:sp>
        <p:nvSpPr>
          <p:cNvPr id="14" name="テキスト ボックス 13"/>
          <p:cNvSpPr txBox="1"/>
          <p:nvPr/>
        </p:nvSpPr>
        <p:spPr>
          <a:xfrm>
            <a:off x="4883448" y="3951274"/>
            <a:ext cx="3262432"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知識から新たな</a:t>
            </a:r>
            <a:r>
              <a:rPr kumimoji="1" lang="ja-JP" altLang="en-US" sz="2000" smtClean="0">
                <a:solidFill>
                  <a:schemeClr val="bg1"/>
                </a:solidFill>
                <a:latin typeface="Meiryo" charset="-128"/>
                <a:ea typeface="Meiryo" charset="-128"/>
                <a:cs typeface="Meiryo" charset="-128"/>
              </a:rPr>
              <a:t>結果を得る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1011410" y="3415217"/>
            <a:ext cx="3560590"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学習（</a:t>
            </a:r>
            <a:r>
              <a:rPr kumimoji="1" lang="en-US" altLang="ja-JP" sz="3200" dirty="0" smtClean="0">
                <a:solidFill>
                  <a:schemeClr val="bg1"/>
                </a:solidFill>
                <a:latin typeface="Meiryo" charset="-128"/>
                <a:ea typeface="Meiryo" charset="-128"/>
                <a:cs typeface="Meiryo" charset="-128"/>
              </a:rPr>
              <a:t>Learning</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6" name="テキスト ボックス 15"/>
          <p:cNvSpPr txBox="1"/>
          <p:nvPr/>
        </p:nvSpPr>
        <p:spPr>
          <a:xfrm>
            <a:off x="4741057" y="3457413"/>
            <a:ext cx="3664786"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推論（</a:t>
            </a:r>
            <a:r>
              <a:rPr lang="en-US" altLang="ja-JP" sz="3200" dirty="0">
                <a:solidFill>
                  <a:schemeClr val="bg1"/>
                </a:solidFill>
                <a:latin typeface="Meiryo" charset="-128"/>
                <a:ea typeface="Meiryo" charset="-128"/>
                <a:cs typeface="Meiryo" charset="-128"/>
              </a:rPr>
              <a:t>inference</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8" name="正方形/長方形 17"/>
          <p:cNvSpPr/>
          <p:nvPr/>
        </p:nvSpPr>
        <p:spPr>
          <a:xfrm>
            <a:off x="1011410" y="4312562"/>
            <a:ext cx="7134470" cy="54995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　ルールベース</a:t>
            </a:r>
            <a:r>
              <a:rPr lang="en-US" altLang="ja-JP" sz="1400" dirty="0">
                <a:solidFill>
                  <a:schemeClr val="bg1"/>
                </a:solidFill>
                <a:latin typeface="Meiryo" charset="-128"/>
                <a:ea typeface="Meiryo" charset="-128"/>
                <a:cs typeface="Meiryo" charset="-128"/>
              </a:rPr>
              <a:t>	</a:t>
            </a:r>
            <a:r>
              <a:rPr kumimoji="1" lang="ja-JP" altLang="en-US" sz="1400" dirty="0" smtClean="0">
                <a:solidFill>
                  <a:schemeClr val="bg1"/>
                </a:solidFill>
                <a:latin typeface="Meiryo" charset="-128"/>
                <a:ea typeface="Meiryo" charset="-128"/>
                <a:cs typeface="Meiryo" charset="-128"/>
              </a:rPr>
              <a:t>：人間の持っている知識を機械に与える</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機械学習</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　</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：機械自身がデータから知識を獲得する</a:t>
            </a:r>
            <a:endParaRPr kumimoji="1" lang="ja-JP" altLang="en-US" sz="1400" b="1" dirty="0">
              <a:solidFill>
                <a:schemeClr val="bg1"/>
              </a:solidFill>
              <a:latin typeface="Meiryo" charset="-128"/>
              <a:ea typeface="Meiryo" charset="-128"/>
              <a:cs typeface="Meiryo" charset="-128"/>
            </a:endParaRPr>
          </a:p>
        </p:txBody>
      </p:sp>
      <p:sp>
        <p:nvSpPr>
          <p:cNvPr id="19" name="テキスト ボックス 18"/>
          <p:cNvSpPr txBox="1"/>
          <p:nvPr/>
        </p:nvSpPr>
        <p:spPr>
          <a:xfrm>
            <a:off x="6313629" y="4881815"/>
            <a:ext cx="1906291" cy="246221"/>
          </a:xfrm>
          <a:prstGeom prst="rect">
            <a:avLst/>
          </a:prstGeom>
          <a:noFill/>
        </p:spPr>
        <p:txBody>
          <a:bodyPr wrap="none" rtlCol="0">
            <a:spAutoFit/>
          </a:bodyPr>
          <a:lstStyle/>
          <a:p>
            <a:r>
              <a:rPr kumimoji="1" lang="ja-JP" altLang="en-US" sz="1000" dirty="0" smtClean="0">
                <a:solidFill>
                  <a:schemeClr val="bg1"/>
                </a:solidFill>
                <a:latin typeface="Meiryo" charset="-128"/>
                <a:ea typeface="Meiryo" charset="-128"/>
                <a:cs typeface="Meiryo" charset="-128"/>
              </a:rPr>
              <a:t>知識</a:t>
            </a:r>
            <a:r>
              <a:rPr kumimoji="1" lang="en-US" altLang="ja-JP" sz="1000" dirty="0" smtClean="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ルールや関係、記憶など</a:t>
            </a:r>
            <a:endParaRPr kumimoji="1" lang="en-US" altLang="ja-JP" sz="1000" dirty="0" smtClean="0">
              <a:solidFill>
                <a:schemeClr val="bg1"/>
              </a:solidFill>
              <a:latin typeface="Meiryo" charset="-128"/>
              <a:ea typeface="Meiryo" charset="-128"/>
              <a:cs typeface="Meiryo" charset="-128"/>
            </a:endParaRPr>
          </a:p>
        </p:txBody>
      </p:sp>
      <p:sp>
        <p:nvSpPr>
          <p:cNvPr id="20" name="正方形/長方形 19"/>
          <p:cNvSpPr/>
          <p:nvPr/>
        </p:nvSpPr>
        <p:spPr>
          <a:xfrm>
            <a:off x="827584" y="5114241"/>
            <a:ext cx="2185359" cy="4823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意識</a:t>
            </a:r>
            <a:endParaRPr kumimoji="1" lang="ja-JP" altLang="en-US" sz="2800" dirty="0">
              <a:solidFill>
                <a:schemeClr val="bg1"/>
              </a:solidFill>
              <a:latin typeface="Meiryo" charset="-128"/>
              <a:ea typeface="Meiryo" charset="-128"/>
              <a:cs typeface="Meiryo" charset="-128"/>
            </a:endParaRPr>
          </a:p>
        </p:txBody>
      </p:sp>
      <p:sp>
        <p:nvSpPr>
          <p:cNvPr id="21" name="正方形/長方形 20"/>
          <p:cNvSpPr/>
          <p:nvPr/>
        </p:nvSpPr>
        <p:spPr>
          <a:xfrm>
            <a:off x="3466761" y="5115575"/>
            <a:ext cx="2185359" cy="4823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chemeClr val="bg1"/>
                </a:solidFill>
                <a:latin typeface="Meiryo" charset="-128"/>
                <a:ea typeface="Meiryo" charset="-128"/>
                <a:cs typeface="Meiryo" charset="-128"/>
              </a:rPr>
              <a:t>意欲</a:t>
            </a:r>
            <a:endParaRPr kumimoji="1" lang="ja-JP" altLang="en-US" sz="2800" dirty="0">
              <a:solidFill>
                <a:schemeClr val="bg1"/>
              </a:solidFill>
              <a:latin typeface="Meiryo" charset="-128"/>
              <a:ea typeface="Meiryo" charset="-128"/>
              <a:cs typeface="Meiryo" charset="-128"/>
            </a:endParaRPr>
          </a:p>
        </p:txBody>
      </p:sp>
      <p:sp>
        <p:nvSpPr>
          <p:cNvPr id="22" name="正方形/長方形 21"/>
          <p:cNvSpPr/>
          <p:nvPr/>
        </p:nvSpPr>
        <p:spPr>
          <a:xfrm>
            <a:off x="6131057" y="5109005"/>
            <a:ext cx="2185359" cy="4823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感情</a:t>
            </a:r>
            <a:endParaRPr kumimoji="1" lang="ja-JP" altLang="en-US" sz="2800" dirty="0">
              <a:solidFill>
                <a:schemeClr val="bg1"/>
              </a:solidFill>
              <a:latin typeface="Meiryo" charset="-128"/>
              <a:ea typeface="Meiryo" charset="-128"/>
              <a:cs typeface="Meiryo" charset="-128"/>
            </a:endParaRPr>
          </a:p>
        </p:txBody>
      </p:sp>
      <p:sp>
        <p:nvSpPr>
          <p:cNvPr id="24" name="テキスト ボックス 23"/>
          <p:cNvSpPr txBox="1"/>
          <p:nvPr/>
        </p:nvSpPr>
        <p:spPr>
          <a:xfrm>
            <a:off x="5955543" y="5761808"/>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25" name="テキスト ボックス 24"/>
          <p:cNvSpPr txBox="1"/>
          <p:nvPr/>
        </p:nvSpPr>
        <p:spPr>
          <a:xfrm>
            <a:off x="4827029" y="6135254"/>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28" name="テキスト ボックス 27"/>
          <p:cNvSpPr txBox="1"/>
          <p:nvPr/>
        </p:nvSpPr>
        <p:spPr>
          <a:xfrm>
            <a:off x="808974" y="1050625"/>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29" name="テキスト ボックス 28"/>
          <p:cNvSpPr txBox="1"/>
          <p:nvPr/>
        </p:nvSpPr>
        <p:spPr>
          <a:xfrm>
            <a:off x="808974" y="142390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7" name="四角形吹き出し 16"/>
          <p:cNvSpPr/>
          <p:nvPr/>
        </p:nvSpPr>
        <p:spPr>
          <a:xfrm>
            <a:off x="4590113" y="974311"/>
            <a:ext cx="1994994" cy="449594"/>
          </a:xfrm>
          <a:prstGeom prst="wedgeRectCallout">
            <a:avLst>
              <a:gd name="adj1" fmla="val -66419"/>
              <a:gd name="adj2" fmla="val 5788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人工の脳を実現する</a:t>
            </a:r>
            <a:endParaRPr kumimoji="1" lang="ja-JP" altLang="en-US" sz="1200" dirty="0">
              <a:solidFill>
                <a:schemeClr val="bg1"/>
              </a:solidFill>
              <a:latin typeface="Meiryo" charset="-128"/>
              <a:ea typeface="Meiryo" charset="-128"/>
              <a:cs typeface="Meiryo" charset="-128"/>
            </a:endParaRPr>
          </a:p>
        </p:txBody>
      </p:sp>
      <p:sp>
        <p:nvSpPr>
          <p:cNvPr id="30" name="四角形吹き出し 29"/>
          <p:cNvSpPr/>
          <p:nvPr/>
        </p:nvSpPr>
        <p:spPr>
          <a:xfrm>
            <a:off x="2438611" y="6024214"/>
            <a:ext cx="2133389" cy="449594"/>
          </a:xfrm>
          <a:prstGeom prst="wedgeRectCallout">
            <a:avLst>
              <a:gd name="adj1" fmla="val 71658"/>
              <a:gd name="adj2" fmla="val -34516"/>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脳の特定の機能を</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人工的に実現する</a:t>
            </a:r>
            <a:endParaRPr kumimoji="1" lang="ja-JP" altLang="en-US" sz="1200" dirty="0">
              <a:solidFill>
                <a:schemeClr val="bg1"/>
              </a:solidFill>
              <a:latin typeface="Meiryo" charset="-128"/>
              <a:ea typeface="Meiryo" charset="-128"/>
              <a:cs typeface="Meiryo" charset="-128"/>
            </a:endParaRPr>
          </a:p>
        </p:txBody>
      </p:sp>
      <p:sp>
        <p:nvSpPr>
          <p:cNvPr id="31" name="四角形吹き出し 30"/>
          <p:cNvSpPr/>
          <p:nvPr/>
        </p:nvSpPr>
        <p:spPr>
          <a:xfrm>
            <a:off x="6300193" y="4265424"/>
            <a:ext cx="2195201" cy="398530"/>
          </a:xfrm>
          <a:prstGeom prst="wedgeRectCallout">
            <a:avLst>
              <a:gd name="adj1" fmla="val -73436"/>
              <a:gd name="adj2" fmla="val 3604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1000">
                <a:solidFill>
                  <a:schemeClr val="bg1"/>
                </a:solidFill>
                <a:latin typeface="Meiryo" charset="-128"/>
                <a:ea typeface="Meiryo" charset="-128"/>
                <a:cs typeface="Meiryo" charset="-128"/>
              </a:rPr>
              <a:t>データに潜む関係や構造を機械に自動的に発見してもらう仕組み </a:t>
            </a:r>
            <a:endParaRPr kumimoji="1" lang="ja-JP" altLang="en-US" sz="10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061976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a:t>ルール生成自動化の必要性</a:t>
            </a:r>
            <a:endParaRPr kumimoji="1" lang="ja-JP" altLang="en-US" dirty="0"/>
          </a:p>
        </p:txBody>
      </p:sp>
      <p:sp>
        <p:nvSpPr>
          <p:cNvPr id="4" name="正方形/長方形 3"/>
          <p:cNvSpPr/>
          <p:nvPr/>
        </p:nvSpPr>
        <p:spPr>
          <a:xfrm>
            <a:off x="345988" y="1075039"/>
            <a:ext cx="6201568" cy="9461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エキスパートシステム失敗の原因</a:t>
            </a:r>
            <a:endParaRPr kumimoji="1" lang="en-US" altLang="ja-JP" sz="2400" dirty="0">
              <a:solidFill>
                <a:srgbClr val="FFFFFF"/>
              </a:solidFill>
              <a:latin typeface="ＭＳ Ｐゴシック"/>
              <a:ea typeface="ＭＳ Ｐゴシック"/>
              <a:cs typeface="ＭＳ Ｐゴシック"/>
            </a:endParaRPr>
          </a:p>
          <a:p>
            <a:pPr algn="ctr"/>
            <a:r>
              <a:rPr kumimoji="1" lang="ja-JP" altLang="en-US" sz="1400" dirty="0">
                <a:solidFill>
                  <a:srgbClr val="FFFFFF"/>
                </a:solidFill>
                <a:latin typeface="ＭＳ Ｐゴシック"/>
                <a:ea typeface="ＭＳ Ｐゴシック"/>
                <a:cs typeface="ＭＳ Ｐゴシック"/>
              </a:rPr>
              <a:t>人間の頭脳の処理はあまりに複雑で、すべてをルール化することは不可能</a:t>
            </a:r>
            <a:endParaRPr kumimoji="1" lang="en-US" altLang="ja-JP" sz="1400" dirty="0">
              <a:solidFill>
                <a:srgbClr val="FFFFFF"/>
              </a:solidFill>
              <a:latin typeface="ＭＳ Ｐゴシック"/>
              <a:ea typeface="ＭＳ Ｐゴシック"/>
              <a:cs typeface="ＭＳ Ｐゴシック"/>
            </a:endParaRPr>
          </a:p>
          <a:p>
            <a:pPr algn="ctr"/>
            <a:r>
              <a:rPr lang="ja-JP" altLang="en-US" sz="1400" dirty="0">
                <a:solidFill>
                  <a:srgbClr val="FFFFFF"/>
                </a:solidFill>
                <a:latin typeface="ＭＳ Ｐゴシック"/>
                <a:ea typeface="ＭＳ Ｐゴシック"/>
                <a:cs typeface="ＭＳ Ｐゴシック"/>
              </a:rPr>
              <a:t>人間がルールを生成するのは手間と時間がかかる</a:t>
            </a:r>
            <a:endParaRPr kumimoji="1" lang="ja-JP" altLang="en-US" sz="1400" dirty="0">
              <a:solidFill>
                <a:srgbClr val="FFFFFF"/>
              </a:solidFill>
              <a:latin typeface="ＭＳ Ｐゴシック"/>
              <a:ea typeface="ＭＳ Ｐゴシック"/>
              <a:cs typeface="ＭＳ Ｐゴシック"/>
            </a:endParaRPr>
          </a:p>
        </p:txBody>
      </p:sp>
      <p:sp>
        <p:nvSpPr>
          <p:cNvPr id="5" name="正方形/長方形 4"/>
          <p:cNvSpPr/>
          <p:nvPr/>
        </p:nvSpPr>
        <p:spPr>
          <a:xfrm>
            <a:off x="345987" y="2169241"/>
            <a:ext cx="84643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ルールを自動的に生成することができれば、より簡単に人間の頭脳に近づくことができる</a:t>
            </a:r>
          </a:p>
        </p:txBody>
      </p:sp>
      <p:sp>
        <p:nvSpPr>
          <p:cNvPr id="6" name="正方形/長方形 5"/>
          <p:cNvSpPr/>
          <p:nvPr/>
        </p:nvSpPr>
        <p:spPr>
          <a:xfrm>
            <a:off x="345987" y="3055066"/>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一定のアルゴリズムを与えて</a:t>
            </a:r>
            <a:endParaRPr kumimoji="1" lang="en-US" altLang="ja-JP" sz="1600" dirty="0">
              <a:solidFill>
                <a:srgbClr val="FFFFFF"/>
              </a:solidFill>
              <a:latin typeface="+mj-ea"/>
              <a:ea typeface="+mj-ea"/>
              <a:cs typeface="ＭＳ Ｐゴシック"/>
            </a:endParaRPr>
          </a:p>
          <a:p>
            <a:pPr algn="ctr"/>
            <a:r>
              <a:rPr kumimoji="1" lang="ja-JP" altLang="en-US" sz="1600" dirty="0">
                <a:solidFill>
                  <a:srgbClr val="FFFFFF"/>
                </a:solidFill>
                <a:latin typeface="+mj-ea"/>
                <a:ea typeface="+mj-ea"/>
                <a:cs typeface="ＭＳ Ｐゴシック"/>
              </a:rPr>
              <a:t>自動学習させる</a:t>
            </a:r>
          </a:p>
        </p:txBody>
      </p:sp>
      <p:sp>
        <p:nvSpPr>
          <p:cNvPr id="7" name="正方形/長方形 6"/>
          <p:cNvSpPr/>
          <p:nvPr/>
        </p:nvSpPr>
        <p:spPr>
          <a:xfrm>
            <a:off x="4651287" y="3055065"/>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人間の脳をシミュレートして自分で</a:t>
            </a:r>
            <a:endParaRPr kumimoji="1" lang="en-US" altLang="ja-JP" sz="1600" dirty="0">
              <a:solidFill>
                <a:srgbClr val="FFFFFF"/>
              </a:solidFill>
              <a:latin typeface="+mj-ea"/>
              <a:ea typeface="+mj-ea"/>
              <a:cs typeface="ＭＳ Ｐゴシック"/>
            </a:endParaRPr>
          </a:p>
          <a:p>
            <a:pPr algn="ctr"/>
            <a:r>
              <a:rPr kumimoji="1" lang="ja-JP" altLang="en-US" sz="1600" dirty="0">
                <a:solidFill>
                  <a:srgbClr val="FFFFFF"/>
                </a:solidFill>
                <a:latin typeface="+mj-ea"/>
                <a:ea typeface="+mj-ea"/>
                <a:cs typeface="ＭＳ Ｐゴシック"/>
              </a:rPr>
              <a:t>学習させる</a:t>
            </a:r>
          </a:p>
        </p:txBody>
      </p:sp>
      <p:sp>
        <p:nvSpPr>
          <p:cNvPr id="8" name="正方形/長方形 7"/>
          <p:cNvSpPr/>
          <p:nvPr/>
        </p:nvSpPr>
        <p:spPr>
          <a:xfrm>
            <a:off x="345987" y="3940891"/>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統計的手法による機械学習</a:t>
            </a:r>
          </a:p>
        </p:txBody>
      </p:sp>
      <p:sp>
        <p:nvSpPr>
          <p:cNvPr id="9" name="正方形/長方形 8"/>
          <p:cNvSpPr/>
          <p:nvPr/>
        </p:nvSpPr>
        <p:spPr>
          <a:xfrm>
            <a:off x="4651287" y="3940890"/>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ニューラルネットワーク</a:t>
            </a:r>
            <a:endParaRPr kumimoji="1" lang="en-US" altLang="ja-JP" sz="1600" dirty="0">
              <a:solidFill>
                <a:srgbClr val="FFFFFF"/>
              </a:solidFill>
              <a:latin typeface="+mj-ea"/>
              <a:ea typeface="+mj-ea"/>
              <a:cs typeface="ＭＳ Ｐゴシック"/>
            </a:endParaRPr>
          </a:p>
          <a:p>
            <a:pPr algn="ctr"/>
            <a:r>
              <a:rPr kumimoji="1" lang="ja-JP" altLang="en-US" sz="1600" dirty="0">
                <a:solidFill>
                  <a:srgbClr val="FFFFFF"/>
                </a:solidFill>
                <a:latin typeface="+mj-ea"/>
                <a:ea typeface="+mj-ea"/>
                <a:cs typeface="ＭＳ Ｐゴシック"/>
              </a:rPr>
              <a:t>ディープラーニング</a:t>
            </a:r>
          </a:p>
        </p:txBody>
      </p:sp>
      <p:sp>
        <p:nvSpPr>
          <p:cNvPr id="10" name="正方形/長方形 9"/>
          <p:cNvSpPr/>
          <p:nvPr/>
        </p:nvSpPr>
        <p:spPr>
          <a:xfrm>
            <a:off x="345987" y="4801220"/>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大量のデータを統計的に処理して</a:t>
            </a:r>
            <a:endParaRPr kumimoji="1" lang="en-US" altLang="ja-JP" sz="1600" dirty="0">
              <a:solidFill>
                <a:srgbClr val="FFFFFF"/>
              </a:solidFill>
              <a:latin typeface="+mj-ea"/>
              <a:ea typeface="+mj-ea"/>
              <a:cs typeface="ＭＳ Ｐゴシック"/>
            </a:endParaRPr>
          </a:p>
          <a:p>
            <a:pPr algn="ctr"/>
            <a:r>
              <a:rPr kumimoji="1" lang="ja-JP" altLang="en-US" sz="1600" dirty="0">
                <a:solidFill>
                  <a:srgbClr val="FFFFFF"/>
                </a:solidFill>
                <a:latin typeface="+mj-ea"/>
                <a:ea typeface="+mj-ea"/>
                <a:cs typeface="ＭＳ Ｐゴシック"/>
              </a:rPr>
              <a:t>ルールを生成</a:t>
            </a:r>
          </a:p>
        </p:txBody>
      </p:sp>
      <p:sp>
        <p:nvSpPr>
          <p:cNvPr id="11" name="正方形/長方形 10"/>
          <p:cNvSpPr/>
          <p:nvPr/>
        </p:nvSpPr>
        <p:spPr>
          <a:xfrm>
            <a:off x="4651287" y="4801219"/>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人間の「学び」を再現</a:t>
            </a:r>
          </a:p>
        </p:txBody>
      </p:sp>
      <p:sp>
        <p:nvSpPr>
          <p:cNvPr id="12" name="正方形/長方形 11"/>
          <p:cNvSpPr/>
          <p:nvPr/>
        </p:nvSpPr>
        <p:spPr>
          <a:xfrm>
            <a:off x="345987" y="5687044"/>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学習のための膨大なデータが必要</a:t>
            </a:r>
          </a:p>
        </p:txBody>
      </p:sp>
      <p:sp>
        <p:nvSpPr>
          <p:cNvPr id="13" name="正方形/長方形 12"/>
          <p:cNvSpPr/>
          <p:nvPr/>
        </p:nvSpPr>
        <p:spPr>
          <a:xfrm>
            <a:off x="4651287" y="5687043"/>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学習のための膨大なデータが必要</a:t>
            </a:r>
          </a:p>
        </p:txBody>
      </p:sp>
      <p:grpSp>
        <p:nvGrpSpPr>
          <p:cNvPr id="16" name="グループ化 15"/>
          <p:cNvGrpSpPr/>
          <p:nvPr/>
        </p:nvGrpSpPr>
        <p:grpSpPr>
          <a:xfrm>
            <a:off x="6434667" y="1075039"/>
            <a:ext cx="2375698" cy="946182"/>
            <a:chOff x="6434667" y="1075039"/>
            <a:chExt cx="2375698" cy="946182"/>
          </a:xfrm>
        </p:grpSpPr>
        <p:sp>
          <p:nvSpPr>
            <p:cNvPr id="14" name="正方形/長方形 13"/>
            <p:cNvSpPr/>
            <p:nvPr/>
          </p:nvSpPr>
          <p:spPr>
            <a:xfrm>
              <a:off x="7021689" y="1075039"/>
              <a:ext cx="1788676" cy="94618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ＭＳ Ｐゴシック"/>
                  <a:ea typeface="ＭＳ Ｐゴシック"/>
                  <a:cs typeface="ＭＳ Ｐゴシック"/>
                </a:rPr>
                <a:t>データが</a:t>
              </a:r>
              <a:endParaRPr kumimoji="1" lang="en-US" altLang="ja-JP" sz="2400" dirty="0">
                <a:solidFill>
                  <a:srgbClr val="FFFFFF"/>
                </a:solidFill>
                <a:latin typeface="ＭＳ Ｐゴシック"/>
                <a:ea typeface="ＭＳ Ｐゴシック"/>
                <a:cs typeface="ＭＳ Ｐゴシック"/>
              </a:endParaRPr>
            </a:p>
            <a:p>
              <a:pPr algn="ctr"/>
              <a:r>
                <a:rPr kumimoji="1" lang="ja-JP" altLang="en-US" sz="2400" dirty="0">
                  <a:solidFill>
                    <a:srgbClr val="FFFFFF"/>
                  </a:solidFill>
                  <a:latin typeface="ＭＳ Ｐゴシック"/>
                  <a:ea typeface="ＭＳ Ｐゴシック"/>
                  <a:cs typeface="ＭＳ Ｐゴシック"/>
                </a:rPr>
                <a:t>不足</a:t>
              </a:r>
              <a:endParaRPr kumimoji="1" lang="ja-JP" altLang="en-US" sz="1600" dirty="0">
                <a:solidFill>
                  <a:srgbClr val="FFFFFF"/>
                </a:solidFill>
                <a:latin typeface="ＭＳ Ｐゴシック"/>
                <a:ea typeface="ＭＳ Ｐゴシック"/>
                <a:cs typeface="ＭＳ Ｐゴシック"/>
              </a:endParaRPr>
            </a:p>
          </p:txBody>
        </p:sp>
        <p:sp>
          <p:nvSpPr>
            <p:cNvPr id="15" name="右矢印 14"/>
            <p:cNvSpPr/>
            <p:nvPr/>
          </p:nvSpPr>
          <p:spPr>
            <a:xfrm>
              <a:off x="6434667" y="1075039"/>
              <a:ext cx="801511" cy="94618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415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ニューラルネットワークのハードウェア化</a:t>
            </a:r>
            <a:endParaRPr kumimoji="1" lang="ja-JP" altLang="en-US"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67" y="1630313"/>
            <a:ext cx="3400425" cy="790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テキスト ボックス 4"/>
          <p:cNvSpPr txBox="1"/>
          <p:nvPr/>
        </p:nvSpPr>
        <p:spPr>
          <a:xfrm>
            <a:off x="1004191" y="2582468"/>
            <a:ext cx="2379177" cy="369332"/>
          </a:xfrm>
          <a:prstGeom prst="rect">
            <a:avLst/>
          </a:prstGeom>
          <a:noFill/>
        </p:spPr>
        <p:txBody>
          <a:bodyPr wrap="none" rtlCol="0">
            <a:spAutoFit/>
          </a:bodyPr>
          <a:lstStyle/>
          <a:p>
            <a:r>
              <a:rPr kumimoji="1" lang="ja-JP" altLang="en-US" dirty="0"/>
              <a:t>ニューラルネットワーク</a:t>
            </a:r>
          </a:p>
        </p:txBody>
      </p:sp>
      <p:sp>
        <p:nvSpPr>
          <p:cNvPr id="6" name="下矢印 5"/>
          <p:cNvSpPr/>
          <p:nvPr/>
        </p:nvSpPr>
        <p:spPr>
          <a:xfrm>
            <a:off x="1113660" y="3668391"/>
            <a:ext cx="21602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a:clrChange>
              <a:clrFrom>
                <a:srgbClr val="FEFEFE"/>
              </a:clrFrom>
              <a:clrTo>
                <a:srgbClr val="FEFEFE">
                  <a:alpha val="0"/>
                </a:srgbClr>
              </a:clrTo>
            </a:clrChange>
          </a:blip>
          <a:stretch>
            <a:fillRect/>
          </a:stretch>
        </p:blipFill>
        <p:spPr>
          <a:xfrm>
            <a:off x="946508" y="4823839"/>
            <a:ext cx="831515" cy="728962"/>
          </a:xfrm>
          <a:prstGeom prst="rect">
            <a:avLst/>
          </a:prstGeom>
        </p:spPr>
      </p:pic>
      <p:pic>
        <p:nvPicPr>
          <p:cNvPr id="8" name="図 7"/>
          <p:cNvPicPr>
            <a:picLocks noChangeAspect="1"/>
          </p:cNvPicPr>
          <p:nvPr/>
        </p:nvPicPr>
        <p:blipFill>
          <a:blip r:embed="rId4">
            <a:clrChange>
              <a:clrFrom>
                <a:srgbClr val="FEFEFE"/>
              </a:clrFrom>
              <a:clrTo>
                <a:srgbClr val="FEFEFE">
                  <a:alpha val="0"/>
                </a:srgbClr>
              </a:clrTo>
            </a:clrChange>
          </a:blip>
          <a:stretch>
            <a:fillRect/>
          </a:stretch>
        </p:blipFill>
        <p:spPr>
          <a:xfrm>
            <a:off x="1778023" y="4823839"/>
            <a:ext cx="831515" cy="728962"/>
          </a:xfrm>
          <a:prstGeom prst="rect">
            <a:avLst/>
          </a:prstGeom>
        </p:spPr>
      </p:pic>
      <p:pic>
        <p:nvPicPr>
          <p:cNvPr id="9" name="図 8"/>
          <p:cNvPicPr>
            <a:picLocks noChangeAspect="1"/>
          </p:cNvPicPr>
          <p:nvPr/>
        </p:nvPicPr>
        <p:blipFill>
          <a:blip r:embed="rId4">
            <a:clrChange>
              <a:clrFrom>
                <a:srgbClr val="FEFEFE"/>
              </a:clrFrom>
              <a:clrTo>
                <a:srgbClr val="FEFEFE">
                  <a:alpha val="0"/>
                </a:srgbClr>
              </a:clrTo>
            </a:clrChange>
          </a:blip>
          <a:stretch>
            <a:fillRect/>
          </a:stretch>
        </p:blipFill>
        <p:spPr>
          <a:xfrm>
            <a:off x="2609538" y="4832377"/>
            <a:ext cx="831515" cy="728962"/>
          </a:xfrm>
          <a:prstGeom prst="rect">
            <a:avLst/>
          </a:prstGeom>
        </p:spPr>
      </p:pic>
      <p:sp>
        <p:nvSpPr>
          <p:cNvPr id="10" name="テキスト ボックス 9"/>
          <p:cNvSpPr txBox="1"/>
          <p:nvPr/>
        </p:nvSpPr>
        <p:spPr>
          <a:xfrm>
            <a:off x="841669" y="5760452"/>
            <a:ext cx="2664512" cy="369332"/>
          </a:xfrm>
          <a:prstGeom prst="rect">
            <a:avLst/>
          </a:prstGeom>
          <a:noFill/>
        </p:spPr>
        <p:txBody>
          <a:bodyPr wrap="none" rtlCol="0">
            <a:spAutoFit/>
          </a:bodyPr>
          <a:lstStyle/>
          <a:p>
            <a:r>
              <a:rPr kumimoji="1" lang="ja-JP" altLang="en-US" dirty="0"/>
              <a:t>クラウドでシミュレーション</a:t>
            </a:r>
          </a:p>
        </p:txBody>
      </p:sp>
      <p:grpSp>
        <p:nvGrpSpPr>
          <p:cNvPr id="14" name="グループ化 13"/>
          <p:cNvGrpSpPr/>
          <p:nvPr/>
        </p:nvGrpSpPr>
        <p:grpSpPr>
          <a:xfrm>
            <a:off x="4825543" y="4096694"/>
            <a:ext cx="2470172" cy="2160240"/>
            <a:chOff x="5298583" y="3708957"/>
            <a:chExt cx="2470172" cy="2160240"/>
          </a:xfrm>
        </p:grpSpPr>
        <p:sp>
          <p:nvSpPr>
            <p:cNvPr id="11" name="下矢印 10"/>
            <p:cNvSpPr/>
            <p:nvPr/>
          </p:nvSpPr>
          <p:spPr>
            <a:xfrm rot="16200000">
              <a:off x="4434487" y="4573053"/>
              <a:ext cx="21602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descr="C:\Users\Shoji Okoshi\AppData\Local\Microsoft\Windows\Temporary Internet Files\Content.IE5\C4GRY3M6\MC90043390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524" y="4100439"/>
              <a:ext cx="1252231" cy="125223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テキスト ボックス 12"/>
            <p:cNvSpPr txBox="1"/>
            <p:nvPr/>
          </p:nvSpPr>
          <p:spPr>
            <a:xfrm>
              <a:off x="6643145" y="5352671"/>
              <a:ext cx="998991" cy="369332"/>
            </a:xfrm>
            <a:prstGeom prst="rect">
              <a:avLst/>
            </a:prstGeom>
            <a:noFill/>
          </p:spPr>
          <p:txBody>
            <a:bodyPr wrap="none" rtlCol="0">
              <a:spAutoFit/>
            </a:bodyPr>
            <a:lstStyle/>
            <a:p>
              <a:r>
                <a:rPr kumimoji="1" lang="ja-JP" altLang="en-US" dirty="0"/>
                <a:t>チップ化</a:t>
              </a:r>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515" y="1232194"/>
            <a:ext cx="4245165" cy="30698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42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シンギュラリティ（技術的特異点）</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4" y="1103999"/>
            <a:ext cx="7749289" cy="5230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正方形/長方形 4"/>
          <p:cNvSpPr/>
          <p:nvPr/>
        </p:nvSpPr>
        <p:spPr>
          <a:xfrm>
            <a:off x="4151870" y="6405481"/>
            <a:ext cx="4572000" cy="246221"/>
          </a:xfrm>
          <a:prstGeom prst="rect">
            <a:avLst/>
          </a:prstGeom>
        </p:spPr>
        <p:txBody>
          <a:bodyPr>
            <a:spAutoFit/>
          </a:bodyPr>
          <a:lstStyle/>
          <a:p>
            <a:r>
              <a:rPr lang="en-US" altLang="ja-JP" sz="1000" dirty="0"/>
              <a:t>http://www.nikkei.com/article/DGXMZO82144080Q5A120C1000000/</a:t>
            </a:r>
            <a:endParaRPr lang="ja-JP" altLang="en-US" sz="1000" dirty="0"/>
          </a:p>
        </p:txBody>
      </p:sp>
    </p:spTree>
    <p:extLst>
      <p:ext uri="{BB962C8B-B14F-4D97-AF65-F5344CB8AC3E}">
        <p14:creationId xmlns:p14="http://schemas.microsoft.com/office/powerpoint/2010/main" val="2057877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機械学習モデル</a:t>
            </a:r>
          </a:p>
        </p:txBody>
      </p:sp>
      <p:sp>
        <p:nvSpPr>
          <p:cNvPr id="4" name="正方形/長方形 3"/>
          <p:cNvSpPr/>
          <p:nvPr/>
        </p:nvSpPr>
        <p:spPr>
          <a:xfrm>
            <a:off x="514185" y="990038"/>
            <a:ext cx="1928014" cy="54546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機械学習</a:t>
            </a:r>
          </a:p>
        </p:txBody>
      </p:sp>
      <p:sp>
        <p:nvSpPr>
          <p:cNvPr id="5" name="正方形/長方形 4"/>
          <p:cNvSpPr/>
          <p:nvPr/>
        </p:nvSpPr>
        <p:spPr>
          <a:xfrm>
            <a:off x="1701399" y="1833613"/>
            <a:ext cx="2053837" cy="46405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教師あり学習</a:t>
            </a:r>
          </a:p>
        </p:txBody>
      </p:sp>
      <p:sp>
        <p:nvSpPr>
          <p:cNvPr id="6" name="正方形/長方形 5"/>
          <p:cNvSpPr/>
          <p:nvPr/>
        </p:nvSpPr>
        <p:spPr>
          <a:xfrm>
            <a:off x="1701399" y="3450611"/>
            <a:ext cx="2053837" cy="46405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教師なし学習</a:t>
            </a:r>
          </a:p>
        </p:txBody>
      </p:sp>
      <p:sp>
        <p:nvSpPr>
          <p:cNvPr id="8" name="正方形/長方形 7"/>
          <p:cNvSpPr/>
          <p:nvPr/>
        </p:nvSpPr>
        <p:spPr>
          <a:xfrm>
            <a:off x="3903092" y="1833613"/>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kumimoji="1" lang="ja-JP" altLang="en-US" sz="1200" dirty="0">
                <a:solidFill>
                  <a:srgbClr val="FFFFFF"/>
                </a:solidFill>
                <a:latin typeface="メイリオ"/>
                <a:ea typeface="メイリオ"/>
                <a:cs typeface="メイリオ"/>
              </a:rPr>
              <a:t>入力と正解例の関係を示したデータを学習データとして入力し、その関係を再現するように特徴を抽出、モデルを生成する。</a:t>
            </a:r>
          </a:p>
        </p:txBody>
      </p:sp>
      <p:sp>
        <p:nvSpPr>
          <p:cNvPr id="9" name="正方形/長方形 8"/>
          <p:cNvSpPr/>
          <p:nvPr/>
        </p:nvSpPr>
        <p:spPr>
          <a:xfrm>
            <a:off x="3903092" y="3450611"/>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ja-JP" altLang="en-US" sz="1200" dirty="0">
                <a:solidFill>
                  <a:srgbClr val="FFFFFF"/>
                </a:solidFill>
                <a:latin typeface="メイリオ"/>
                <a:ea typeface="メイリオ"/>
                <a:cs typeface="メイリオ"/>
              </a:rPr>
              <a:t>なんの説明もない学習データを入力し、抽出した特徴のパターンから類似したグループを見つけ出し、それぞれのモデルを生成する。</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492697"/>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3366FF"/>
                </a:solidFill>
                <a:latin typeface="メイリオ"/>
                <a:ea typeface="メイリオ"/>
                <a:cs typeface="メイリオ"/>
              </a:rPr>
              <a:t>クラスタリング</a:t>
            </a:r>
          </a:p>
        </p:txBody>
      </p:sp>
      <p:sp>
        <p:nvSpPr>
          <p:cNvPr id="13" name="正方形/長方形 12"/>
          <p:cNvSpPr/>
          <p:nvPr/>
        </p:nvSpPr>
        <p:spPr>
          <a:xfrm>
            <a:off x="5095038" y="4492697"/>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3366FF"/>
                </a:solidFill>
                <a:latin typeface="メイリオ"/>
                <a:ea typeface="メイリオ"/>
                <a:cs typeface="メイリオ"/>
              </a:rPr>
              <a:t>次元圧縮</a:t>
            </a:r>
          </a:p>
        </p:txBody>
      </p:sp>
      <p:sp>
        <p:nvSpPr>
          <p:cNvPr id="14" name="正方形/長方形 13"/>
          <p:cNvSpPr/>
          <p:nvPr/>
        </p:nvSpPr>
        <p:spPr>
          <a:xfrm>
            <a:off x="3979768" y="2871627"/>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3366FF"/>
                </a:solidFill>
                <a:latin typeface="メイリオ"/>
                <a:ea typeface="メイリオ"/>
                <a:cs typeface="メイリオ"/>
              </a:rPr>
              <a:t>分類</a:t>
            </a:r>
          </a:p>
        </p:txBody>
      </p:sp>
      <p:sp>
        <p:nvSpPr>
          <p:cNvPr id="15" name="正方形/長方形 14"/>
          <p:cNvSpPr/>
          <p:nvPr/>
        </p:nvSpPr>
        <p:spPr>
          <a:xfrm>
            <a:off x="5095038" y="2871627"/>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3366FF"/>
                </a:solidFill>
                <a:latin typeface="メイリオ"/>
                <a:ea typeface="メイリオ"/>
                <a:cs typeface="メイリオ"/>
              </a:rPr>
              <a:t>回帰</a:t>
            </a:r>
          </a:p>
        </p:txBody>
      </p:sp>
      <p:sp>
        <p:nvSpPr>
          <p:cNvPr id="16" name="正方形/長方形 15"/>
          <p:cNvSpPr/>
          <p:nvPr/>
        </p:nvSpPr>
        <p:spPr>
          <a:xfrm>
            <a:off x="6345291" y="1833613"/>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17" name="図 16"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1947352"/>
            <a:ext cx="413343" cy="309608"/>
          </a:xfrm>
          <a:prstGeom prst="rect">
            <a:avLst/>
          </a:prstGeom>
          <a:ln>
            <a:noFill/>
          </a:ln>
          <a:effectLst>
            <a:outerShdw blurRad="292100" dist="139700" dir="2700000" algn="tl" rotWithShape="0">
              <a:srgbClr val="333333">
                <a:alpha val="65000"/>
              </a:srgbClr>
            </a:outerShdw>
          </a:effectLst>
        </p:spPr>
      </p:pic>
      <p:pic>
        <p:nvPicPr>
          <p:cNvPr id="18" name="図 17"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144" y="2329991"/>
            <a:ext cx="413343" cy="309608"/>
          </a:xfrm>
          <a:prstGeom prst="rect">
            <a:avLst/>
          </a:prstGeom>
          <a:ln>
            <a:noFill/>
          </a:ln>
          <a:effectLst>
            <a:outerShdw blurRad="292100" dist="139700" dir="2700000" algn="tl" rotWithShape="0">
              <a:srgbClr val="333333">
                <a:alpha val="65000"/>
              </a:srgbClr>
            </a:outerShdw>
          </a:effectLst>
        </p:spPr>
      </p:pic>
      <p:pic>
        <p:nvPicPr>
          <p:cNvPr id="21" name="図 20" descr="imgr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964" y="1947352"/>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64" y="2329991"/>
            <a:ext cx="422148" cy="316203"/>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7494138" y="2099158"/>
            <a:ext cx="1107996" cy="461665"/>
          </a:xfrm>
          <a:prstGeom prst="rect">
            <a:avLst/>
          </a:prstGeom>
          <a:noFill/>
        </p:spPr>
        <p:txBody>
          <a:bodyPr wrap="none" rtlCol="0">
            <a:spAutoFit/>
          </a:bodyPr>
          <a:lstStyle/>
          <a:p>
            <a:r>
              <a:rPr kumimoji="1" lang="ja-JP" altLang="en-US" sz="2400" dirty="0">
                <a:solidFill>
                  <a:schemeClr val="bg1"/>
                </a:solidFill>
                <a:latin typeface="メイリオ"/>
                <a:ea typeface="メイリオ"/>
                <a:cs typeface="メイリオ"/>
              </a:rPr>
              <a:t>＝イヌ</a:t>
            </a:r>
          </a:p>
        </p:txBody>
      </p:sp>
      <p:sp>
        <p:nvSpPr>
          <p:cNvPr id="25" name="正方形/長方形 24"/>
          <p:cNvSpPr/>
          <p:nvPr/>
        </p:nvSpPr>
        <p:spPr>
          <a:xfrm>
            <a:off x="6345291" y="3450611"/>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26" name="図 25"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3554239"/>
            <a:ext cx="413343" cy="309608"/>
          </a:xfrm>
          <a:prstGeom prst="rect">
            <a:avLst/>
          </a:prstGeom>
          <a:ln>
            <a:noFill/>
          </a:ln>
          <a:effectLst>
            <a:outerShdw blurRad="292100" dist="139700" dir="2700000" algn="tl" rotWithShape="0">
              <a:srgbClr val="333333">
                <a:alpha val="65000"/>
              </a:srgbClr>
            </a:outerShdw>
          </a:effectLst>
        </p:spPr>
      </p:pic>
      <p:pic>
        <p:nvPicPr>
          <p:cNvPr id="27" name="図 26"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5" y="3964944"/>
            <a:ext cx="413343" cy="309608"/>
          </a:xfrm>
          <a:prstGeom prst="rect">
            <a:avLst/>
          </a:prstGeom>
          <a:ln>
            <a:noFill/>
          </a:ln>
          <a:effectLst>
            <a:outerShdw blurRad="292100" dist="139700" dir="2700000" algn="tl" rotWithShape="0">
              <a:srgbClr val="333333">
                <a:alpha val="65000"/>
              </a:srgbClr>
            </a:outerShdw>
          </a:effectLst>
        </p:spPr>
      </p:pic>
      <p:pic>
        <p:nvPicPr>
          <p:cNvPr id="28" name="図 2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144" y="3952881"/>
            <a:ext cx="516124" cy="321669"/>
          </a:xfrm>
          <a:prstGeom prst="rect">
            <a:avLst/>
          </a:prstGeom>
          <a:ln>
            <a:noFill/>
          </a:ln>
          <a:effectLst>
            <a:outerShdw blurRad="292100" dist="139700" dir="2700000" algn="tl" rotWithShape="0">
              <a:srgbClr val="333333">
                <a:alpha val="65000"/>
              </a:srgbClr>
            </a:outerShdw>
          </a:effectLst>
        </p:spPr>
      </p:pic>
      <p:pic>
        <p:nvPicPr>
          <p:cNvPr id="29" name="図 28" descr="imgres-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1268" y="3554240"/>
            <a:ext cx="552870" cy="309607"/>
          </a:xfrm>
          <a:prstGeom prst="rect">
            <a:avLst/>
          </a:prstGeom>
          <a:ln>
            <a:noFill/>
          </a:ln>
          <a:effectLst>
            <a:outerShdw blurRad="292100" dist="139700" dir="2700000" algn="tl" rotWithShape="0">
              <a:srgbClr val="333333">
                <a:alpha val="65000"/>
              </a:srgbClr>
            </a:outerShdw>
          </a:effectLst>
        </p:spPr>
      </p:pic>
      <p:pic>
        <p:nvPicPr>
          <p:cNvPr id="30" name="図 29" descr="images-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05" y="3554240"/>
            <a:ext cx="411222" cy="309607"/>
          </a:xfrm>
          <a:prstGeom prst="rect">
            <a:avLst/>
          </a:prstGeom>
          <a:ln>
            <a:noFill/>
          </a:ln>
          <a:effectLst>
            <a:outerShdw blurRad="292100" dist="139700" dir="2700000" algn="tl" rotWithShape="0">
              <a:srgbClr val="333333">
                <a:alpha val="65000"/>
              </a:srgbClr>
            </a:outerShdw>
          </a:effectLst>
        </p:spPr>
      </p:pic>
      <p:pic>
        <p:nvPicPr>
          <p:cNvPr id="31" name="図 30" descr="images-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342" y="3952881"/>
            <a:ext cx="493796" cy="328598"/>
          </a:xfrm>
          <a:prstGeom prst="rect">
            <a:avLst/>
          </a:prstGeom>
          <a:ln>
            <a:noFill/>
          </a:ln>
          <a:effectLst>
            <a:outerShdw blurRad="292100" dist="139700" dir="2700000" algn="tl" rotWithShape="0">
              <a:srgbClr val="333333">
                <a:alpha val="65000"/>
              </a:srgbClr>
            </a:outerShdw>
          </a:effectLst>
        </p:spPr>
      </p:pic>
      <p:pic>
        <p:nvPicPr>
          <p:cNvPr id="32" name="図 31"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810" y="3952881"/>
            <a:ext cx="495852" cy="329967"/>
          </a:xfrm>
          <a:prstGeom prst="rect">
            <a:avLst/>
          </a:prstGeom>
          <a:ln>
            <a:noFill/>
          </a:ln>
          <a:effectLst>
            <a:outerShdw blurRad="292100" dist="139700" dir="2700000" algn="tl" rotWithShape="0">
              <a:srgbClr val="333333">
                <a:alpha val="65000"/>
              </a:srgbClr>
            </a:outerShdw>
          </a:effectLst>
        </p:spPr>
      </p:pic>
      <p:pic>
        <p:nvPicPr>
          <p:cNvPr id="33" name="図 32" descr="images-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2559" y="3554239"/>
            <a:ext cx="483103" cy="301088"/>
          </a:xfrm>
          <a:prstGeom prst="rect">
            <a:avLst/>
          </a:prstGeom>
          <a:ln>
            <a:noFill/>
          </a:ln>
          <a:effectLst>
            <a:outerShdw blurRad="292100" dist="139700" dir="2700000" algn="tl" rotWithShape="0">
              <a:srgbClr val="333333">
                <a:alpha val="65000"/>
              </a:srgbClr>
            </a:outerShdw>
          </a:effectLst>
        </p:spPr>
      </p:pic>
      <p:sp>
        <p:nvSpPr>
          <p:cNvPr id="37" name="正方形/長方形 36"/>
          <p:cNvSpPr/>
          <p:nvPr/>
        </p:nvSpPr>
        <p:spPr>
          <a:xfrm>
            <a:off x="1688320" y="5046303"/>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強化学習</a:t>
            </a:r>
          </a:p>
        </p:txBody>
      </p:sp>
      <p:sp>
        <p:nvSpPr>
          <p:cNvPr id="38" name="正方形/長方形 37"/>
          <p:cNvSpPr/>
          <p:nvPr/>
        </p:nvSpPr>
        <p:spPr>
          <a:xfrm>
            <a:off x="3890013" y="5046303"/>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メイリオ"/>
                <a:ea typeface="メイリオ"/>
                <a:cs typeface="メイリオ"/>
              </a:rPr>
              <a:t>推論結果に対して評価（報酬）を与えることで、どのような結果を出して欲しいかを示し、その結果をもうまく再現できるモデルを生成する。</a:t>
            </a:r>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5046303"/>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50" name="図 49" descr="100406_invaders-thumb-500x666-11454.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5144" y="5240093"/>
            <a:ext cx="413343" cy="550574"/>
          </a:xfrm>
          <a:prstGeom prst="rect">
            <a:avLst/>
          </a:prstGeom>
          <a:ln>
            <a:noFill/>
          </a:ln>
          <a:effectLst>
            <a:outerShdw blurRad="292100" dist="139700" dir="2700000" algn="tl" rotWithShape="0">
              <a:srgbClr val="333333">
                <a:alpha val="65000"/>
              </a:srgbClr>
            </a:outerShdw>
          </a:effectLst>
        </p:spPr>
      </p:pic>
      <p:sp>
        <p:nvSpPr>
          <p:cNvPr id="51" name="テキスト ボックス 50"/>
          <p:cNvSpPr txBox="1"/>
          <p:nvPr/>
        </p:nvSpPr>
        <p:spPr>
          <a:xfrm>
            <a:off x="6838487" y="5219815"/>
            <a:ext cx="1776727" cy="400110"/>
          </a:xfrm>
          <a:prstGeom prst="rect">
            <a:avLst/>
          </a:prstGeom>
          <a:noFill/>
        </p:spPr>
        <p:txBody>
          <a:bodyPr wrap="square" rtlCol="0">
            <a:spAutoFit/>
          </a:bodyPr>
          <a:lstStyle/>
          <a:p>
            <a:pPr marL="171450" indent="-171450">
              <a:buFont typeface="Wingdings" charset="2"/>
              <a:buChar char="ü"/>
            </a:pPr>
            <a:r>
              <a:rPr lang="ja-JP" altLang="en-US" sz="1000" dirty="0">
                <a:solidFill>
                  <a:srgbClr val="FFFFFF"/>
                </a:solidFill>
              </a:rPr>
              <a:t>得点が高ければ＋評価</a:t>
            </a:r>
            <a:endParaRPr lang="en-US" altLang="ja-JP" sz="1000" dirty="0">
              <a:solidFill>
                <a:srgbClr val="FFFFFF"/>
              </a:solidFill>
            </a:endParaRPr>
          </a:p>
          <a:p>
            <a:pPr marL="171450" indent="-171450">
              <a:buFont typeface="Wingdings" charset="2"/>
              <a:buChar char="ü"/>
            </a:pPr>
            <a:r>
              <a:rPr lang="ja-JP" altLang="en-US" sz="1000" dirty="0">
                <a:solidFill>
                  <a:srgbClr val="FFFFFF"/>
                </a:solidFill>
              </a:rPr>
              <a:t>得点が低ければ</a:t>
            </a:r>
            <a:r>
              <a:rPr lang="en-US" altLang="ja-JP" sz="1000" dirty="0">
                <a:solidFill>
                  <a:srgbClr val="FFFFFF"/>
                </a:solidFill>
              </a:rPr>
              <a:t> − </a:t>
            </a:r>
            <a:r>
              <a:rPr lang="ja-JP" altLang="en-US" sz="1000" dirty="0">
                <a:solidFill>
                  <a:srgbClr val="FFFFFF"/>
                </a:solidFill>
              </a:rPr>
              <a:t>評価</a:t>
            </a:r>
            <a:endParaRPr lang="en-US" altLang="ja-JP" sz="1000" dirty="0">
              <a:solidFill>
                <a:srgbClr val="FFFFFF"/>
              </a:solidFill>
            </a:endParaRPr>
          </a:p>
        </p:txBody>
      </p:sp>
      <p:sp>
        <p:nvSpPr>
          <p:cNvPr id="52" name="正方形/長方形 51"/>
          <p:cNvSpPr/>
          <p:nvPr/>
        </p:nvSpPr>
        <p:spPr>
          <a:xfrm>
            <a:off x="6332212" y="5844215"/>
            <a:ext cx="2269922" cy="430887"/>
          </a:xfrm>
          <a:prstGeom prst="rect">
            <a:avLst/>
          </a:prstGeom>
        </p:spPr>
        <p:txBody>
          <a:bodyPr wrap="square">
            <a:spAutoFit/>
          </a:bodyPr>
          <a:lstStyle/>
          <a:p>
            <a:pPr lvl="0"/>
            <a:r>
              <a:rPr lang="ja-JP" altLang="en-US" sz="1100" dirty="0">
                <a:solidFill>
                  <a:srgbClr val="FFFFFF"/>
                </a:solidFill>
                <a:latin typeface="メイリオ"/>
                <a:ea typeface="メイリオ"/>
                <a:cs typeface="メイリオ"/>
              </a:rPr>
              <a:t>得点が高くなるように推論ルールやモデルを生成。</a:t>
            </a:r>
            <a:endParaRPr lang="en-US" altLang="ja-JP" sz="1100" dirty="0">
              <a:solidFill>
                <a:srgbClr val="FFFFFF"/>
              </a:solidFill>
              <a:latin typeface="メイリオ"/>
              <a:ea typeface="メイリオ"/>
              <a:cs typeface="メイリオ"/>
            </a:endParaRPr>
          </a:p>
        </p:txBody>
      </p:sp>
      <p:sp>
        <p:nvSpPr>
          <p:cNvPr id="53" name="正方形/長方形 52"/>
          <p:cNvSpPr/>
          <p:nvPr/>
        </p:nvSpPr>
        <p:spPr>
          <a:xfrm>
            <a:off x="6359177" y="2709402"/>
            <a:ext cx="2269922" cy="600164"/>
          </a:xfrm>
          <a:prstGeom prst="rect">
            <a:avLst/>
          </a:prstGeom>
        </p:spPr>
        <p:txBody>
          <a:bodyPr wrap="square">
            <a:spAutoFit/>
          </a:bodyPr>
          <a:lstStyle/>
          <a:p>
            <a:pPr lvl="0"/>
            <a:r>
              <a:rPr lang="ja-JP" altLang="en-US" sz="1100" dirty="0">
                <a:solidFill>
                  <a:srgbClr val="FFFFFF"/>
                </a:solidFill>
                <a:latin typeface="メイリオ"/>
                <a:ea typeface="メイリオ"/>
                <a:cs typeface="メイリオ"/>
              </a:rPr>
              <a:t>イヌに固有の特徴パターンを見つけ出し、推論ルールやモデルを生成。</a:t>
            </a:r>
            <a:endParaRPr lang="en-US" altLang="ja-JP" sz="1100" dirty="0">
              <a:solidFill>
                <a:srgbClr val="FFFFFF"/>
              </a:solidFill>
              <a:latin typeface="メイリオ"/>
              <a:ea typeface="メイリオ"/>
              <a:cs typeface="メイリオ"/>
            </a:endParaRPr>
          </a:p>
        </p:txBody>
      </p:sp>
      <p:sp>
        <p:nvSpPr>
          <p:cNvPr id="54" name="正方形/長方形 53"/>
          <p:cNvSpPr/>
          <p:nvPr/>
        </p:nvSpPr>
        <p:spPr>
          <a:xfrm>
            <a:off x="6345292" y="4334544"/>
            <a:ext cx="2269922" cy="600164"/>
          </a:xfrm>
          <a:prstGeom prst="rect">
            <a:avLst/>
          </a:prstGeom>
        </p:spPr>
        <p:txBody>
          <a:bodyPr wrap="square">
            <a:spAutoFit/>
          </a:bodyPr>
          <a:lstStyle/>
          <a:p>
            <a:pPr lvl="0"/>
            <a:r>
              <a:rPr lang="ja-JP" altLang="en-US" sz="1100" dirty="0">
                <a:solidFill>
                  <a:srgbClr val="FFFFFF"/>
                </a:solidFill>
                <a:latin typeface="メイリオ"/>
                <a:ea typeface="メイリオ"/>
                <a:cs typeface="メイリオ"/>
              </a:rPr>
              <a:t>特徴パターンの違いを見つけ出し、推論ルールや固有のモデルを生成。</a:t>
            </a:r>
            <a:endParaRPr lang="en-US" altLang="ja-JP" sz="1100" dirty="0">
              <a:solidFill>
                <a:srgbClr val="FFFFFF"/>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688967"/>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497466"/>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301852"/>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7948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p:cNvSpPr/>
          <p:nvPr/>
        </p:nvSpPr>
        <p:spPr>
          <a:xfrm>
            <a:off x="5014294" y="4030896"/>
            <a:ext cx="3662162" cy="257155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marL="285750" indent="-285750">
              <a:buFont typeface="Wingdings" charset="2"/>
              <a:buChar char="l"/>
            </a:pPr>
            <a:r>
              <a:rPr lang="en-US" altLang="ja-JP" sz="1600" dirty="0">
                <a:solidFill>
                  <a:schemeClr val="bg1"/>
                </a:solidFill>
                <a:latin typeface="Meiryo" charset="-128"/>
                <a:ea typeface="Meiryo" charset="-128"/>
                <a:cs typeface="Meiryo" charset="-128"/>
              </a:rPr>
              <a:t>K-means</a:t>
            </a:r>
            <a:r>
              <a:rPr lang="ja-JP" altLang="en-US" sz="1600" dirty="0">
                <a:solidFill>
                  <a:schemeClr val="bg1"/>
                </a:solidFill>
                <a:latin typeface="Meiryo" charset="-128"/>
                <a:ea typeface="Meiryo" charset="-128"/>
                <a:cs typeface="Meiryo" charset="-128"/>
              </a:rPr>
              <a:t>クラスタリング</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階層的クラスタリング</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en-US" altLang="ja-JP" sz="1600" dirty="0" err="1">
                <a:solidFill>
                  <a:schemeClr val="bg1"/>
                </a:solidFill>
                <a:latin typeface="Meiryo" charset="-128"/>
                <a:ea typeface="Meiryo" charset="-128"/>
                <a:cs typeface="Meiryo" charset="-128"/>
              </a:rPr>
              <a:t>Apriori</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en-US" altLang="ja-JP" sz="1600" dirty="0">
                <a:solidFill>
                  <a:schemeClr val="bg1"/>
                </a:solidFill>
                <a:latin typeface="Meiryo" charset="-128"/>
                <a:ea typeface="Meiryo" charset="-128"/>
                <a:cs typeface="Meiryo" charset="-128"/>
              </a:rPr>
              <a:t>One-class SVM </a:t>
            </a:r>
            <a:r>
              <a:rPr lang="ja-JP" altLang="en-US" sz="1600" dirty="0">
                <a:solidFill>
                  <a:schemeClr val="bg1"/>
                </a:solidFill>
                <a:latin typeface="Meiryo" charset="-128"/>
                <a:ea typeface="Meiryo" charset="-128"/>
                <a:cs typeface="Meiryo" charset="-128"/>
              </a:rPr>
              <a:t>など</a:t>
            </a:r>
          </a:p>
        </p:txBody>
      </p:sp>
      <p:sp>
        <p:nvSpPr>
          <p:cNvPr id="124" name="正方形/長方形 123"/>
          <p:cNvSpPr/>
          <p:nvPr/>
        </p:nvSpPr>
        <p:spPr>
          <a:xfrm>
            <a:off x="899592" y="4030896"/>
            <a:ext cx="4032448" cy="257155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r>
              <a:rPr lang="ja-JP" altLang="en-US" sz="1600" dirty="0">
                <a:solidFill>
                  <a:schemeClr val="bg1"/>
                </a:solidFill>
                <a:latin typeface="Meiryo" charset="-128"/>
                <a:ea typeface="Meiryo" charset="-128"/>
                <a:cs typeface="Meiryo" charset="-128"/>
              </a:rPr>
              <a:t>データを探索してその内部に何らかの構造を見つけ出すこと。</a:t>
            </a:r>
          </a:p>
          <a:p>
            <a:endParaRPr lang="ja-JP" altLang="en-US"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例えば、よく似た属性値（の組み合わせ）を持つ顧客のセグメントを特定すれば、マーケティング・キャンペーンでそのセグメントに特化した活動を展開できる。また、顧客セグメントを区別する主要な属性値（の組み合わせ）を明らかにすることもできる。</a:t>
            </a:r>
          </a:p>
        </p:txBody>
      </p:sp>
      <p:sp>
        <p:nvSpPr>
          <p:cNvPr id="8" name="正方形/長方形 7"/>
          <p:cNvSpPr/>
          <p:nvPr/>
        </p:nvSpPr>
        <p:spPr>
          <a:xfrm>
            <a:off x="899592" y="1382795"/>
            <a:ext cx="4032448" cy="256778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chemeClr val="bg1"/>
                </a:solidFill>
                <a:latin typeface="Meiryo" charset="-128"/>
                <a:ea typeface="Meiryo" charset="-128"/>
                <a:cs typeface="Meiryo" charset="-128"/>
              </a:rPr>
              <a:t>過去のデータから将来起こりそうな事象を予測すること。</a:t>
            </a:r>
          </a:p>
          <a:p>
            <a:endParaRPr lang="ja-JP" altLang="en-US"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例えば、クレジットカード取引に不正の疑いがあるケースや、保険金請求を行いそうな保険契約者を特定することが可能です。</a:t>
            </a:r>
          </a:p>
        </p:txBody>
      </p:sp>
      <p:sp>
        <p:nvSpPr>
          <p:cNvPr id="2" name="タイトル 1"/>
          <p:cNvSpPr>
            <a:spLocks noGrp="1"/>
          </p:cNvSpPr>
          <p:nvPr>
            <p:ph type="title"/>
          </p:nvPr>
        </p:nvSpPr>
        <p:spPr/>
        <p:txBody>
          <a:bodyPr/>
          <a:lstStyle/>
          <a:p>
            <a:r>
              <a:rPr lang="ja-JP" altLang="en-US" dirty="0"/>
              <a:t>教師あり学習と教師なし学習</a:t>
            </a:r>
            <a:endParaRPr kumimoji="1" lang="ja-JP" altLang="en-US" dirty="0"/>
          </a:p>
        </p:txBody>
      </p:sp>
      <p:sp>
        <p:nvSpPr>
          <p:cNvPr id="9" name="正方形/長方形 8"/>
          <p:cNvSpPr/>
          <p:nvPr/>
        </p:nvSpPr>
        <p:spPr>
          <a:xfrm>
            <a:off x="362428" y="4030897"/>
            <a:ext cx="454910" cy="257155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dirty="0">
                <a:solidFill>
                  <a:srgbClr val="FFFFFF"/>
                </a:solidFill>
                <a:latin typeface="Hiragino Kaku Gothic Pro W6" charset="-128"/>
                <a:ea typeface="Hiragino Kaku Gothic Pro W6" charset="-128"/>
                <a:cs typeface="Hiragino Kaku Gothic Pro W6" charset="-128"/>
              </a:rPr>
              <a:t>　教師なし学習</a:t>
            </a:r>
          </a:p>
        </p:txBody>
      </p:sp>
      <p:sp>
        <p:nvSpPr>
          <p:cNvPr id="45" name="正方形/長方形 44"/>
          <p:cNvSpPr/>
          <p:nvPr/>
        </p:nvSpPr>
        <p:spPr>
          <a:xfrm>
            <a:off x="362428" y="1382795"/>
            <a:ext cx="454910" cy="256778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dirty="0">
                <a:solidFill>
                  <a:srgbClr val="FFFFFF"/>
                </a:solidFill>
                <a:latin typeface="Hiragino Kaku Gothic Pro W6" charset="-128"/>
                <a:ea typeface="Hiragino Kaku Gothic Pro W6" charset="-128"/>
                <a:cs typeface="Hiragino Kaku Gothic Pro W6" charset="-128"/>
              </a:rPr>
              <a:t>教師あり学習</a:t>
            </a:r>
          </a:p>
        </p:txBody>
      </p:sp>
      <p:sp>
        <p:nvSpPr>
          <p:cNvPr id="131" name="正方形/長方形 130"/>
          <p:cNvSpPr/>
          <p:nvPr/>
        </p:nvSpPr>
        <p:spPr>
          <a:xfrm>
            <a:off x="5014294" y="1400076"/>
            <a:ext cx="3662162" cy="2567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線型モデル</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ロジスティック回帰</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判別分析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en-US" altLang="ja-JP" sz="1600" dirty="0">
                <a:solidFill>
                  <a:schemeClr val="bg1"/>
                </a:solidFill>
                <a:latin typeface="Meiryo" charset="-128"/>
                <a:ea typeface="Meiryo" charset="-128"/>
                <a:cs typeface="Meiryo" charset="-128"/>
              </a:rPr>
              <a:t>k</a:t>
            </a:r>
            <a:r>
              <a:rPr lang="ja-JP" altLang="en-US" sz="1600" dirty="0">
                <a:solidFill>
                  <a:schemeClr val="bg1"/>
                </a:solidFill>
                <a:latin typeface="Meiryo" charset="-128"/>
                <a:ea typeface="Meiryo" charset="-128"/>
                <a:cs typeface="Meiryo" charset="-128"/>
              </a:rPr>
              <a:t>近傍法</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決定木</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サポートベクターマシン（</a:t>
            </a:r>
            <a:r>
              <a:rPr lang="en-US" altLang="ja-JP" sz="1600" dirty="0">
                <a:solidFill>
                  <a:schemeClr val="bg1"/>
                </a:solidFill>
                <a:latin typeface="Meiryo" charset="-128"/>
                <a:ea typeface="Meiryo" charset="-128"/>
                <a:cs typeface="Meiryo" charset="-128"/>
              </a:rPr>
              <a:t>SVM</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ニューラルネットワーク</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ナイーブヘイズ</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ランダムフォレスト　など</a:t>
            </a:r>
          </a:p>
        </p:txBody>
      </p:sp>
      <p:sp>
        <p:nvSpPr>
          <p:cNvPr id="10" name="正方形/長方形 9"/>
          <p:cNvSpPr/>
          <p:nvPr/>
        </p:nvSpPr>
        <p:spPr>
          <a:xfrm>
            <a:off x="899592" y="920592"/>
            <a:ext cx="4032448" cy="360139"/>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Hiragino Kaku Gothic Pro W6" charset="-128"/>
                <a:ea typeface="Hiragino Kaku Gothic Pro W6" charset="-128"/>
                <a:cs typeface="Hiragino Kaku Gothic Pro W6" charset="-128"/>
              </a:rPr>
              <a:t>適　用</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138" name="正方形/長方形 137"/>
          <p:cNvSpPr/>
          <p:nvPr/>
        </p:nvSpPr>
        <p:spPr>
          <a:xfrm>
            <a:off x="5014294" y="929466"/>
            <a:ext cx="3662162" cy="3601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Hiragino Kaku Gothic Pro W6" charset="-128"/>
                <a:ea typeface="Hiragino Kaku Gothic Pro W6" charset="-128"/>
                <a:cs typeface="Hiragino Kaku Gothic Pro W6" charset="-128"/>
              </a:rPr>
              <a:t>アルゴリズム</a:t>
            </a:r>
          </a:p>
        </p:txBody>
      </p:sp>
    </p:spTree>
    <p:extLst>
      <p:ext uri="{BB962C8B-B14F-4D97-AF65-F5344CB8AC3E}">
        <p14:creationId xmlns:p14="http://schemas.microsoft.com/office/powerpoint/2010/main" val="1104149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a:t>
            </a:r>
            <a:r>
              <a:rPr lang="ja-JP" altLang="en-US" dirty="0"/>
              <a:t>の研究開発に思慮分別を呼びかける公開書簡</a:t>
            </a:r>
            <a:endParaRPr kumimoji="1" lang="ja-JP" altLang="en-US" dirty="0"/>
          </a:p>
        </p:txBody>
      </p:sp>
      <p:pic>
        <p:nvPicPr>
          <p:cNvPr id="4" name="図 3"/>
          <p:cNvPicPr>
            <a:picLocks noChangeAspect="1"/>
          </p:cNvPicPr>
          <p:nvPr/>
        </p:nvPicPr>
        <p:blipFill>
          <a:blip r:embed="rId2"/>
          <a:stretch>
            <a:fillRect/>
          </a:stretch>
        </p:blipFill>
        <p:spPr>
          <a:xfrm>
            <a:off x="928744" y="1215342"/>
            <a:ext cx="7743712" cy="4442085"/>
          </a:xfrm>
          <a:prstGeom prst="rect">
            <a:avLst/>
          </a:prstGeom>
        </p:spPr>
      </p:pic>
      <p:sp>
        <p:nvSpPr>
          <p:cNvPr id="5" name="正方形/長方形 4"/>
          <p:cNvSpPr/>
          <p:nvPr/>
        </p:nvSpPr>
        <p:spPr>
          <a:xfrm>
            <a:off x="928744" y="5957711"/>
            <a:ext cx="7743712" cy="5807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ea"/>
                <a:ea typeface="+mj-ea"/>
                <a:cs typeface="ＭＳ Ｐゴシック"/>
              </a:rPr>
              <a:t>ホーキング博士、イーロン・マスクなどが署名</a:t>
            </a:r>
          </a:p>
        </p:txBody>
      </p:sp>
    </p:spTree>
    <p:extLst>
      <p:ext uri="{BB962C8B-B14F-4D97-AF65-F5344CB8AC3E}">
        <p14:creationId xmlns:p14="http://schemas.microsoft.com/office/powerpoint/2010/main" val="9548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スマートマシンが労働にもたらす影響</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76</a:t>
            </a:fld>
            <a:endParaRPr kumimoji="1" lang="ja-JP" altLang="en-US"/>
          </a:p>
        </p:txBody>
      </p:sp>
      <p:sp>
        <p:nvSpPr>
          <p:cNvPr id="4" name="タイトル 3"/>
          <p:cNvSpPr txBox="1">
            <a:spLocks/>
          </p:cNvSpPr>
          <p:nvPr/>
        </p:nvSpPr>
        <p:spPr>
          <a:xfrm>
            <a:off x="3995936" y="1484142"/>
            <a:ext cx="4536877" cy="694992"/>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000" b="1" dirty="0" smtClean="0">
                <a:solidFill>
                  <a:schemeClr val="tx1">
                    <a:lumMod val="50000"/>
                    <a:lumOff val="50000"/>
                  </a:schemeClr>
                </a:solidFill>
                <a:latin typeface="Meiryo" charset="-128"/>
                <a:ea typeface="Meiryo" charset="-128"/>
                <a:cs typeface="Meiryo" charset="-128"/>
              </a:rPr>
              <a:t>スマートマシンによって影響を受ける</a:t>
            </a:r>
            <a:endParaRPr lang="en-US" altLang="ja-JP" sz="2000" b="1" dirty="0" smtClean="0">
              <a:solidFill>
                <a:schemeClr val="tx1">
                  <a:lumMod val="50000"/>
                  <a:lumOff val="50000"/>
                </a:schemeClr>
              </a:solidFill>
              <a:latin typeface="Meiryo" charset="-128"/>
              <a:ea typeface="Meiryo" charset="-128"/>
              <a:cs typeface="Meiryo" charset="-128"/>
            </a:endParaRPr>
          </a:p>
          <a:p>
            <a:r>
              <a:rPr lang="ja-JP" altLang="en-US" sz="2000" b="1" dirty="0" smtClean="0">
                <a:solidFill>
                  <a:schemeClr val="tx1">
                    <a:lumMod val="50000"/>
                    <a:lumOff val="50000"/>
                  </a:schemeClr>
                </a:solidFill>
                <a:latin typeface="Meiryo" charset="-128"/>
                <a:ea typeface="Meiryo" charset="-128"/>
                <a:cs typeface="Meiryo" charset="-128"/>
              </a:rPr>
              <a:t>キャリアパス（</a:t>
            </a:r>
            <a:r>
              <a:rPr lang="en-US" altLang="ja-JP" sz="2000" b="1" dirty="0" smtClean="0">
                <a:solidFill>
                  <a:schemeClr val="tx1">
                    <a:lumMod val="50000"/>
                    <a:lumOff val="50000"/>
                  </a:schemeClr>
                </a:solidFill>
                <a:latin typeface="Meiryo" charset="-128"/>
                <a:ea typeface="Meiryo" charset="-128"/>
                <a:cs typeface="Meiryo" charset="-128"/>
              </a:rPr>
              <a:t>2020</a:t>
            </a:r>
            <a:r>
              <a:rPr lang="ja-JP" altLang="en-US" sz="2000" b="1" dirty="0" smtClean="0">
                <a:solidFill>
                  <a:schemeClr val="tx1">
                    <a:lumMod val="50000"/>
                    <a:lumOff val="50000"/>
                  </a:schemeClr>
                </a:solidFill>
                <a:latin typeface="Meiryo" charset="-128"/>
                <a:ea typeface="Meiryo" charset="-128"/>
                <a:cs typeface="Meiryo" charset="-128"/>
              </a:rPr>
              <a:t>年まで）</a:t>
            </a:r>
            <a:endParaRPr lang="ja-JP" altLang="en-US" sz="2000" b="1" dirty="0">
              <a:solidFill>
                <a:schemeClr val="tx1">
                  <a:lumMod val="50000"/>
                  <a:lumOff val="50000"/>
                </a:schemeClr>
              </a:solidFill>
              <a:latin typeface="Meiryo" charset="-128"/>
              <a:ea typeface="Meiryo" charset="-128"/>
              <a:cs typeface="Meiryo" charset="-128"/>
            </a:endParaRPr>
          </a:p>
        </p:txBody>
      </p:sp>
      <p:pic>
        <p:nvPicPr>
          <p:cNvPr id="5" name="図 4"/>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1484142"/>
            <a:ext cx="3577308" cy="4374277"/>
          </a:xfrm>
          <a:prstGeom prst="rect">
            <a:avLst/>
          </a:prstGeom>
          <a:noFill/>
          <a:ln>
            <a:noFill/>
          </a:ln>
          <a:effectLst>
            <a:outerShdw blurRad="50800" dist="38100" dir="2700000" algn="tl" rotWithShape="0">
              <a:prstClr val="black">
                <a:alpha val="40000"/>
              </a:prstClr>
            </a:outerShdw>
          </a:effectLst>
        </p:spPr>
      </p:pic>
      <p:sp>
        <p:nvSpPr>
          <p:cNvPr id="6" name="テキスト ボックス 5"/>
          <p:cNvSpPr txBox="1"/>
          <p:nvPr/>
        </p:nvSpPr>
        <p:spPr bwMode="auto">
          <a:xfrm>
            <a:off x="3987185" y="2106291"/>
            <a:ext cx="4847628" cy="2165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endParaRPr lang="en-US" altLang="ja-JP" sz="2000"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ja-JP" b="1" dirty="0" smtClean="0">
                <a:solidFill>
                  <a:srgbClr val="FF0000"/>
                </a:solidFill>
                <a:latin typeface="Meiryo" charset="-128"/>
                <a:ea typeface="Meiryo" charset="-128"/>
                <a:cs typeface="Meiryo" charset="-128"/>
              </a:rPr>
              <a:t>破壊</a:t>
            </a:r>
            <a:r>
              <a:rPr lang="ja-JP" altLang="ja-JP" b="1" dirty="0">
                <a:solidFill>
                  <a:srgbClr val="FF0000"/>
                </a:solidFill>
                <a:latin typeface="Meiryo" charset="-128"/>
                <a:ea typeface="Meiryo" charset="-128"/>
                <a:cs typeface="Meiryo" charset="-128"/>
              </a:rPr>
              <a:t>される</a:t>
            </a:r>
            <a:r>
              <a:rPr lang="ja-JP" altLang="ja-JP" b="1" dirty="0" smtClean="0">
                <a:solidFill>
                  <a:srgbClr val="FF0000"/>
                </a:solidFill>
                <a:latin typeface="Meiryo" charset="-128"/>
                <a:ea typeface="Meiryo" charset="-128"/>
                <a:cs typeface="Meiryo" charset="-128"/>
              </a:rPr>
              <a:t>キャリアパス</a:t>
            </a:r>
            <a:r>
              <a:rPr lang="ja-JP" altLang="en-US" sz="2000" b="1" dirty="0" smtClean="0">
                <a:solidFill>
                  <a:srgbClr val="FF0000"/>
                </a:solidFill>
                <a:latin typeface="Meiryo" charset="-128"/>
                <a:ea typeface="Meiryo" charset="-128"/>
                <a:cs typeface="Meiryo" charset="-128"/>
              </a:rPr>
              <a:t>　</a:t>
            </a:r>
            <a:r>
              <a:rPr lang="en-US" altLang="ja-JP" sz="2000" b="1" dirty="0" smtClean="0">
                <a:solidFill>
                  <a:srgbClr val="FF0000"/>
                </a:solidFill>
                <a:latin typeface="Meiryo" charset="-128"/>
                <a:ea typeface="Meiryo" charset="-128"/>
                <a:cs typeface="Meiryo" charset="-128"/>
              </a:rPr>
              <a:t>			17</a:t>
            </a:r>
            <a:r>
              <a:rPr lang="ja-JP" altLang="ja-JP" sz="2000" b="1" dirty="0" smtClean="0">
                <a:solidFill>
                  <a:srgbClr val="FF0000"/>
                </a:solidFill>
                <a:latin typeface="Meiryo" charset="-128"/>
                <a:ea typeface="Meiryo" charset="-128"/>
                <a:cs typeface="Meiryo" charset="-128"/>
              </a:rPr>
              <a:t>％</a:t>
            </a:r>
            <a:endParaRPr lang="en-US" altLang="ja-JP" sz="2000" dirty="0" smtClean="0">
              <a:solidFill>
                <a:srgbClr val="FF0000"/>
              </a:solidFill>
              <a:latin typeface="Meiryo" charset="-128"/>
              <a:ea typeface="Meiryo" charset="-128"/>
              <a:cs typeface="Meiryo" charset="-128"/>
            </a:endParaRPr>
          </a:p>
          <a:p>
            <a:pPr marL="342900" indent="-342900">
              <a:buFont typeface="Wingdings" charset="2"/>
              <a:buChar char="ü"/>
            </a:pPr>
            <a:r>
              <a:rPr lang="ja-JP" altLang="en-US" b="1" dirty="0" smtClean="0">
                <a:solidFill>
                  <a:schemeClr val="tx1">
                    <a:lumMod val="50000"/>
                    <a:lumOff val="50000"/>
                  </a:schemeClr>
                </a:solidFill>
                <a:latin typeface="Meiryo" charset="-128"/>
                <a:ea typeface="Meiryo" charset="-128"/>
                <a:cs typeface="Meiryo" charset="-128"/>
              </a:rPr>
              <a:t>パーソナルスマートマシンによって</a:t>
            </a:r>
            <a:r>
              <a:rPr lang="en-US" altLang="ja-JP" b="1" dirty="0" smtClean="0">
                <a:solidFill>
                  <a:schemeClr val="tx1">
                    <a:lumMod val="50000"/>
                    <a:lumOff val="50000"/>
                  </a:schemeClr>
                </a:solidFill>
                <a:latin typeface="Meiryo" charset="-128"/>
                <a:ea typeface="Meiryo" charset="-128"/>
                <a:cs typeface="Meiryo" charset="-128"/>
              </a:rPr>
              <a:t/>
            </a:r>
            <a:br>
              <a:rPr lang="en-US" altLang="ja-JP" b="1" dirty="0" smtClean="0">
                <a:solidFill>
                  <a:schemeClr val="tx1">
                    <a:lumMod val="50000"/>
                    <a:lumOff val="50000"/>
                  </a:schemeClr>
                </a:solidFill>
                <a:latin typeface="Meiryo" charset="-128"/>
                <a:ea typeface="Meiryo" charset="-128"/>
                <a:cs typeface="Meiryo" charset="-128"/>
              </a:rPr>
            </a:br>
            <a:r>
              <a:rPr lang="ja-JP" altLang="ja-JP" b="1" dirty="0" smtClean="0">
                <a:solidFill>
                  <a:schemeClr val="tx1">
                    <a:lumMod val="50000"/>
                    <a:lumOff val="50000"/>
                  </a:schemeClr>
                </a:solidFill>
                <a:latin typeface="Meiryo" charset="-128"/>
                <a:ea typeface="Meiryo" charset="-128"/>
                <a:cs typeface="Meiryo" charset="-128"/>
              </a:rPr>
              <a:t>高められるキャリアパス</a:t>
            </a:r>
            <a:r>
              <a:rPr lang="ja-JP" altLang="en-US" sz="2000" b="1" dirty="0" smtClean="0">
                <a:solidFill>
                  <a:schemeClr val="tx1">
                    <a:lumMod val="50000"/>
                    <a:lumOff val="50000"/>
                  </a:schemeClr>
                </a:solidFill>
                <a:latin typeface="Meiryo" charset="-128"/>
                <a:ea typeface="Meiryo" charset="-128"/>
                <a:cs typeface="Meiryo" charset="-128"/>
              </a:rPr>
              <a:t>　</a:t>
            </a:r>
            <a:r>
              <a:rPr lang="en-US" altLang="ja-JP" sz="2000" b="1" dirty="0" smtClean="0">
                <a:solidFill>
                  <a:schemeClr val="tx1">
                    <a:lumMod val="50000"/>
                    <a:lumOff val="50000"/>
                  </a:schemeClr>
                </a:solidFill>
                <a:latin typeface="Meiryo" charset="-128"/>
                <a:ea typeface="Meiryo" charset="-128"/>
                <a:cs typeface="Meiryo" charset="-128"/>
              </a:rPr>
              <a:t>			12%</a:t>
            </a:r>
            <a:endParaRPr lang="en-US" altLang="ja-JP" sz="2000" dirty="0" smtClean="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ja-JP" b="1" dirty="0" smtClean="0">
                <a:solidFill>
                  <a:schemeClr val="tx1">
                    <a:lumMod val="50000"/>
                    <a:lumOff val="50000"/>
                  </a:schemeClr>
                </a:solidFill>
                <a:latin typeface="Meiryo" charset="-128"/>
                <a:ea typeface="Meiryo" charset="-128"/>
                <a:cs typeface="Meiryo" charset="-128"/>
              </a:rPr>
              <a:t>エンタープライズスマートマシン</a:t>
            </a:r>
            <a:r>
              <a:rPr lang="en-US" altLang="ja-JP" b="1" dirty="0" smtClean="0">
                <a:solidFill>
                  <a:schemeClr val="tx1">
                    <a:lumMod val="50000"/>
                    <a:lumOff val="50000"/>
                  </a:schemeClr>
                </a:solidFill>
                <a:latin typeface="Meiryo" charset="-128"/>
                <a:ea typeface="Meiryo" charset="-128"/>
                <a:cs typeface="Meiryo" charset="-128"/>
              </a:rPr>
              <a:t/>
            </a:r>
            <a:br>
              <a:rPr lang="en-US" altLang="ja-JP" b="1" dirty="0" smtClean="0">
                <a:solidFill>
                  <a:schemeClr val="tx1">
                    <a:lumMod val="50000"/>
                    <a:lumOff val="50000"/>
                  </a:schemeClr>
                </a:solidFill>
                <a:latin typeface="Meiryo" charset="-128"/>
                <a:ea typeface="Meiryo" charset="-128"/>
                <a:cs typeface="Meiryo" charset="-128"/>
              </a:rPr>
            </a:br>
            <a:r>
              <a:rPr lang="ja-JP" altLang="ja-JP" b="1" dirty="0" smtClean="0">
                <a:solidFill>
                  <a:schemeClr val="tx1">
                    <a:lumMod val="50000"/>
                    <a:lumOff val="50000"/>
                  </a:schemeClr>
                </a:solidFill>
                <a:latin typeface="Meiryo" charset="-128"/>
                <a:ea typeface="Meiryo" charset="-128"/>
                <a:cs typeface="Meiryo" charset="-128"/>
              </a:rPr>
              <a:t>によって高められるキャリアパス</a:t>
            </a:r>
            <a:r>
              <a:rPr lang="en-US" altLang="ja-JP" sz="2000" b="1" dirty="0" smtClean="0">
                <a:solidFill>
                  <a:schemeClr val="tx1">
                    <a:lumMod val="50000"/>
                    <a:lumOff val="50000"/>
                  </a:schemeClr>
                </a:solidFill>
                <a:latin typeface="Meiryo" charset="-128"/>
                <a:ea typeface="Meiryo" charset="-128"/>
                <a:cs typeface="Meiryo" charset="-128"/>
              </a:rPr>
              <a:t>	22</a:t>
            </a:r>
            <a:r>
              <a:rPr lang="ja-JP" altLang="ja-JP" sz="2000" b="1" dirty="0" smtClean="0">
                <a:solidFill>
                  <a:schemeClr val="tx1">
                    <a:lumMod val="50000"/>
                    <a:lumOff val="50000"/>
                  </a:schemeClr>
                </a:solidFill>
                <a:latin typeface="Meiryo" charset="-128"/>
                <a:ea typeface="Meiryo" charset="-128"/>
                <a:cs typeface="Meiryo" charset="-128"/>
              </a:rPr>
              <a:t>％</a:t>
            </a:r>
            <a:endParaRPr lang="en-US" altLang="ja-JP" sz="2000" b="1"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en-US" b="1" dirty="0" smtClean="0">
                <a:solidFill>
                  <a:schemeClr val="tx1">
                    <a:lumMod val="50000"/>
                    <a:lumOff val="50000"/>
                  </a:schemeClr>
                </a:solidFill>
                <a:latin typeface="Meiryo" charset="-128"/>
                <a:ea typeface="Meiryo" charset="-128"/>
                <a:cs typeface="Meiryo" charset="-128"/>
              </a:rPr>
              <a:t>影響を受けないキャリアパス</a:t>
            </a:r>
            <a:r>
              <a:rPr lang="en-US" altLang="ja-JP" sz="2000" b="1" dirty="0">
                <a:solidFill>
                  <a:schemeClr val="tx1">
                    <a:lumMod val="50000"/>
                    <a:lumOff val="50000"/>
                  </a:schemeClr>
                </a:solidFill>
                <a:latin typeface="Meiryo" charset="-128"/>
                <a:ea typeface="Meiryo" charset="-128"/>
                <a:cs typeface="Meiryo" charset="-128"/>
              </a:rPr>
              <a:t>	</a:t>
            </a:r>
            <a:r>
              <a:rPr lang="en-US" altLang="ja-JP" sz="2000" b="1" dirty="0" smtClean="0">
                <a:solidFill>
                  <a:schemeClr val="tx1">
                    <a:lumMod val="50000"/>
                    <a:lumOff val="50000"/>
                  </a:schemeClr>
                </a:solidFill>
                <a:latin typeface="Meiryo" charset="-128"/>
                <a:ea typeface="Meiryo" charset="-128"/>
                <a:cs typeface="Meiryo" charset="-128"/>
              </a:rPr>
              <a:t>	49%</a:t>
            </a:r>
          </a:p>
        </p:txBody>
      </p:sp>
      <p:sp>
        <p:nvSpPr>
          <p:cNvPr id="7" name="正方形/長方形 6"/>
          <p:cNvSpPr/>
          <p:nvPr/>
        </p:nvSpPr>
        <p:spPr>
          <a:xfrm>
            <a:off x="5177414" y="6237312"/>
            <a:ext cx="3888432" cy="338554"/>
          </a:xfrm>
          <a:prstGeom prst="rect">
            <a:avLst/>
          </a:prstGeom>
        </p:spPr>
        <p:txBody>
          <a:bodyPr wrap="square">
            <a:spAutoFit/>
          </a:bodyPr>
          <a:lstStyle/>
          <a:p>
            <a:pPr algn="r"/>
            <a:endParaRPr lang="en-US" altLang="ja-JP" sz="800" dirty="0">
              <a:solidFill>
                <a:schemeClr val="tx1">
                  <a:lumMod val="50000"/>
                  <a:lumOff val="50000"/>
                </a:schemeClr>
              </a:solidFill>
              <a:latin typeface="Meiryo" charset="-128"/>
              <a:ea typeface="Meiryo" charset="-128"/>
              <a:cs typeface="Meiryo" charset="-128"/>
            </a:endParaRPr>
          </a:p>
          <a:p>
            <a:pPr algn="r"/>
            <a:r>
              <a:rPr lang="ja-JP" altLang="en-US" sz="800" dirty="0">
                <a:solidFill>
                  <a:schemeClr val="tx1">
                    <a:lumMod val="50000"/>
                    <a:lumOff val="50000"/>
                  </a:schemeClr>
                </a:solidFill>
                <a:latin typeface="Meiryo" charset="-128"/>
                <a:ea typeface="Meiryo" charset="-128"/>
                <a:cs typeface="Meiryo" charset="-128"/>
              </a:rPr>
              <a:t>出所：ガートナー</a:t>
            </a:r>
            <a:endParaRPr lang="en-US" altLang="ja-JP"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4936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スマートマシンが実現しようとしている世界 </a:t>
            </a:r>
            <a:endParaRPr kumimoji="1" lang="ja-JP" altLang="en-US" dirty="0"/>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a:solidFill>
                  <a:srgbClr val="FFFFFF"/>
                </a:solidFill>
                <a:latin typeface="HGP創英角ｺﾞｼｯｸUB"/>
                <a:ea typeface="HGP創英角ｺﾞｼｯｸUB"/>
                <a:cs typeface="HGP創英角ｺﾞｼｯｸUB"/>
              </a:rPr>
              <a:t>人間にしかできなかったこと</a:t>
            </a: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a:solidFill>
                  <a:srgbClr val="FFFFFF"/>
                </a:solidFill>
                <a:latin typeface="HGP創英角ｺﾞｼｯｸUB"/>
                <a:ea typeface="HGP創英角ｺﾞｼｯｸUB"/>
                <a:cs typeface="HGP創英角ｺﾞｼｯｸUB"/>
              </a:rPr>
              <a:t>人間にはできなかったこと</a:t>
            </a: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a:solidFill>
                  <a:srgbClr val="FFFFFF"/>
                </a:solidFill>
                <a:latin typeface="HGP創英角ｺﾞｼｯｸUB"/>
                <a:ea typeface="HGP創英角ｺﾞｼｯｸUB"/>
                <a:cs typeface="HGP創英角ｺﾞｼｯｸUB"/>
              </a:rPr>
              <a:t>作業の効率化</a:t>
            </a: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a:solidFill>
                  <a:srgbClr val="FFFFFF"/>
                </a:solidFill>
                <a:latin typeface="HGP創英角ｺﾞｼｯｸUB"/>
                <a:ea typeface="HGP創英角ｺﾞｼｯｸUB"/>
                <a:cs typeface="HGP創英角ｺﾞｼｯｸUB"/>
              </a:rPr>
              <a:t>能力の拡張</a:t>
            </a: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a:solidFill>
                  <a:srgbClr val="FFFFFF"/>
                </a:solidFill>
                <a:latin typeface="HGP創英角ｺﾞｼｯｸUB"/>
                <a:ea typeface="HGP創英角ｺﾞｼｯｸUB"/>
                <a:cs typeface="HGP創英角ｺﾞｼｯｸUB"/>
              </a:rPr>
              <a:t>置　換</a:t>
            </a: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a:solidFill>
                  <a:srgbClr val="FFFFFF"/>
                </a:solidFill>
                <a:latin typeface="HGP創英角ｺﾞｼｯｸUB"/>
                <a:ea typeface="HGP創英角ｺﾞｼｯｸUB"/>
                <a:cs typeface="HGP創英角ｺﾞｼｯｸUB"/>
              </a:rPr>
              <a:t>支　援</a:t>
            </a: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a:solidFill>
                  <a:srgbClr val="FFFFFF"/>
                </a:solidFill>
                <a:latin typeface="HGP創英角ｺﾞｼｯｸUB"/>
                <a:ea typeface="HGP創英角ｺﾞｼｯｸUB"/>
                <a:cs typeface="HGP創英角ｺﾞｼｯｸUB"/>
              </a:rPr>
              <a:t>助　言</a:t>
            </a: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a:solidFill>
                  <a:srgbClr val="FFFFFF"/>
                </a:solidFill>
              </a:rPr>
              <a:t>運転手</a:t>
            </a:r>
            <a:endParaRPr kumimoji="1" lang="en-US" altLang="ja-JP" sz="2000" dirty="0">
              <a:solidFill>
                <a:srgbClr val="FFFFFF"/>
              </a:solidFill>
            </a:endParaRPr>
          </a:p>
          <a:p>
            <a:pPr algn="ctr"/>
            <a:r>
              <a:rPr lang="ja-JP" altLang="en-US" sz="2000" dirty="0">
                <a:solidFill>
                  <a:srgbClr val="FFFFFF"/>
                </a:solidFill>
              </a:rPr>
              <a:t>工場作業者</a:t>
            </a:r>
            <a:endParaRPr lang="en-US" altLang="ja-JP" sz="2000" dirty="0">
              <a:solidFill>
                <a:srgbClr val="FFFFFF"/>
              </a:solidFill>
            </a:endParaRPr>
          </a:p>
          <a:p>
            <a:pPr algn="ctr"/>
            <a:r>
              <a:rPr kumimoji="1" lang="ja-JP" altLang="en-US" sz="2000" dirty="0">
                <a:solidFill>
                  <a:srgbClr val="FFFFFF"/>
                </a:solidFill>
              </a:rPr>
              <a:t>兵士</a:t>
            </a: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a:solidFill>
                  <a:srgbClr val="FFFFFF"/>
                </a:solidFill>
              </a:rPr>
              <a:t>音声認識</a:t>
            </a:r>
            <a:endParaRPr lang="en-US" altLang="ja-JP" sz="2000" dirty="0">
              <a:solidFill>
                <a:srgbClr val="FFFFFF"/>
              </a:solidFill>
            </a:endParaRPr>
          </a:p>
          <a:p>
            <a:pPr algn="ctr"/>
            <a:r>
              <a:rPr kumimoji="1" lang="ja-JP" altLang="en-US" sz="2000" dirty="0">
                <a:solidFill>
                  <a:srgbClr val="FFFFFF"/>
                </a:solidFill>
              </a:rPr>
              <a:t>文脈理解</a:t>
            </a:r>
          </a:p>
          <a:p>
            <a:pPr algn="ctr"/>
            <a:r>
              <a:rPr kumimoji="1" lang="ja-JP" altLang="en-US" sz="2000" dirty="0">
                <a:solidFill>
                  <a:srgbClr val="FFFFFF"/>
                </a:solidFill>
              </a:rPr>
              <a:t>検索代行</a:t>
            </a:r>
            <a:endParaRPr kumimoji="1" lang="en-US" altLang="ja-JP" sz="2000" dirty="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a:solidFill>
                  <a:srgbClr val="FFFFFF"/>
                </a:solidFill>
              </a:rPr>
              <a:t>知識蓄積</a:t>
            </a:r>
            <a:endParaRPr kumimoji="1" lang="en-US" altLang="ja-JP" sz="2000" dirty="0">
              <a:solidFill>
                <a:srgbClr val="FFFFFF"/>
              </a:solidFill>
            </a:endParaRPr>
          </a:p>
          <a:p>
            <a:pPr algn="ctr"/>
            <a:r>
              <a:rPr kumimoji="1" lang="ja-JP" altLang="en-US" sz="2000" dirty="0">
                <a:solidFill>
                  <a:srgbClr val="FFFFFF"/>
                </a:solidFill>
              </a:rPr>
              <a:t>関係付け・解釈</a:t>
            </a:r>
            <a:endParaRPr kumimoji="1" lang="en-US" altLang="ja-JP" sz="2000" dirty="0">
              <a:solidFill>
                <a:srgbClr val="FFFFFF"/>
              </a:solidFill>
            </a:endParaRPr>
          </a:p>
          <a:p>
            <a:pPr algn="ctr"/>
            <a:r>
              <a:rPr lang="ja-JP" altLang="en-US" sz="2000" dirty="0">
                <a:solidFill>
                  <a:srgbClr val="FFFFFF"/>
                </a:solidFill>
              </a:rPr>
              <a:t>選択・判断</a:t>
            </a:r>
            <a:endParaRPr kumimoji="1" lang="en-US" altLang="ja-JP" sz="2000" dirty="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a:solidFill>
                  <a:srgbClr val="FFFFFF"/>
                </a:solidFill>
              </a:rPr>
              <a:t>観察・監視</a:t>
            </a:r>
            <a:endParaRPr kumimoji="1" lang="en-US" altLang="ja-JP" sz="2000" dirty="0">
              <a:solidFill>
                <a:srgbClr val="FFFFFF"/>
              </a:solidFill>
            </a:endParaRPr>
          </a:p>
          <a:p>
            <a:pPr algn="ctr"/>
            <a:r>
              <a:rPr lang="ja-JP" altLang="en-US" sz="2000" dirty="0">
                <a:solidFill>
                  <a:srgbClr val="FFFFFF"/>
                </a:solidFill>
              </a:rPr>
              <a:t>介助・補助</a:t>
            </a:r>
          </a:p>
          <a:p>
            <a:pPr algn="ctr"/>
            <a:r>
              <a:rPr lang="ja-JP" altLang="en-US" sz="2000" dirty="0">
                <a:solidFill>
                  <a:srgbClr val="FFFFFF"/>
                </a:solidFill>
              </a:rPr>
              <a:t>能力強化・補完</a:t>
            </a:r>
            <a:endParaRPr lang="en-US" altLang="ja-JP" sz="2000" dirty="0">
              <a:solidFill>
                <a:srgbClr val="FFFFFF"/>
              </a:solidFill>
            </a:endParaRPr>
          </a:p>
        </p:txBody>
      </p:sp>
    </p:spTree>
    <p:extLst>
      <p:ext uri="{BB962C8B-B14F-4D97-AF65-F5344CB8AC3E}">
        <p14:creationId xmlns:p14="http://schemas.microsoft.com/office/powerpoint/2010/main" val="592705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現状と将来</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88869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entury Gothic"/>
        <a:ea typeface="HG丸ｺﾞｼｯｸM-PRO"/>
        <a:cs typeface=""/>
      </a:majorFont>
      <a:minorFont>
        <a:latin typeface="Century Gothic"/>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lgn="ctr">
          <a:defRPr kumimoji="1" sz="1200" dirty="0" smtClean="0">
            <a:solidFill>
              <a:srgbClr val="FFFFFF"/>
            </a:solidFill>
            <a:latin typeface="+mn-ea"/>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defRPr sz="1000" dirty="0"/>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6125</TotalTime>
  <Words>13671</Words>
  <Application>Microsoft Macintosh PowerPoint</Application>
  <PresentationFormat>画面に合わせる (4:3)</PresentationFormat>
  <Paragraphs>1142</Paragraphs>
  <Slides>76</Slides>
  <Notes>55</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76</vt:i4>
      </vt:variant>
    </vt:vector>
  </HeadingPairs>
  <TitlesOfParts>
    <vt:vector size="92" baseType="lpstr">
      <vt:lpstr>Arial Black</vt:lpstr>
      <vt:lpstr>Calibri</vt:lpstr>
      <vt:lpstr>Century</vt:lpstr>
      <vt:lpstr>Century Gothic</vt:lpstr>
      <vt:lpstr>HGP創英角ｺﾞｼｯｸUB</vt:lpstr>
      <vt:lpstr>HGP明朝B</vt:lpstr>
      <vt:lpstr>HG丸ｺﾞｼｯｸM-PRO</vt:lpstr>
      <vt:lpstr>Hiragino Kaku Gothic Pro W6</vt:lpstr>
      <vt:lpstr>Hiragino Kaku Gothic ProN W6</vt:lpstr>
      <vt:lpstr>Hiragino Kaku Gothic StdN W8</vt:lpstr>
      <vt:lpstr>Meiryo</vt:lpstr>
      <vt:lpstr>ＭＳ Ｐゴシック</vt:lpstr>
      <vt:lpstr>Wingdings</vt:lpstr>
      <vt:lpstr>メイリオ</vt:lpstr>
      <vt:lpstr>Arial</vt:lpstr>
      <vt:lpstr>NC標準テンプレート</vt:lpstr>
      <vt:lpstr>PowerPoint プレゼンテーション</vt:lpstr>
      <vt:lpstr>PowerPoint プレゼンテーション</vt:lpstr>
      <vt:lpstr>PowerPoint プレゼンテーション</vt:lpstr>
      <vt:lpstr>BIとAI（人工知能）の関係</vt:lpstr>
      <vt:lpstr>BIとAI（人工知能）の関係</vt:lpstr>
      <vt:lpstr>人工知能とスマートマシンの関係</vt:lpstr>
      <vt:lpstr>人工知能と機械学習</vt:lpstr>
      <vt:lpstr>スマートマシンが実現しようとしている世界 </vt:lpstr>
      <vt:lpstr>PowerPoint プレゼンテーション</vt:lpstr>
      <vt:lpstr>Gartner「IT分野の2016年以降の10大予測」</vt:lpstr>
      <vt:lpstr>自動運転車の動向</vt:lpstr>
      <vt:lpstr>自動運転車の動向</vt:lpstr>
      <vt:lpstr>実用化が進むWatson</vt:lpstr>
      <vt:lpstr>Amazonのドローン</vt:lpstr>
      <vt:lpstr>実用化が進む人工知能</vt:lpstr>
      <vt:lpstr>各社が機械学習サービスをクラウドで提供</vt:lpstr>
      <vt:lpstr>一方で、雇用への影響も懸念されている</vt:lpstr>
      <vt:lpstr>スマートマシンの現実</vt:lpstr>
      <vt:lpstr>PowerPoint プレゼンテーション</vt:lpstr>
      <vt:lpstr>スマートマシン</vt:lpstr>
      <vt:lpstr>スマートマシンの本質　～自動化から自律化へ～</vt:lpstr>
      <vt:lpstr>Googleの自動運転車</vt:lpstr>
      <vt:lpstr>Googleは2013年だけでロボット企業8社を買収 (2015年時点で10社を傘下に)</vt:lpstr>
      <vt:lpstr>PowerPoint プレゼンテーション</vt:lpstr>
      <vt:lpstr>人工知能研究の歴史</vt:lpstr>
      <vt:lpstr>人工知能とは</vt:lpstr>
      <vt:lpstr>空を飛ぶ機械</vt:lpstr>
      <vt:lpstr>二つの人工知能</vt:lpstr>
      <vt:lpstr>エキスパートシステム (医療の場合)</vt:lpstr>
      <vt:lpstr>人間の脳を模倣したニューラルネットワーク</vt:lpstr>
      <vt:lpstr>ルール生成の自動化　～統計的手法と機械学習</vt:lpstr>
      <vt:lpstr>機械学習とディープラーニング</vt:lpstr>
      <vt:lpstr>ベイズ統計とは</vt:lpstr>
      <vt:lpstr>ベイズ確率 = 観測に基づいて確率を変更</vt:lpstr>
      <vt:lpstr>ルールベースと統計アプローチによる「機械学習」</vt:lpstr>
      <vt:lpstr>統計的手法を使った自動翻訳</vt:lpstr>
      <vt:lpstr>教師あり学習と教師なし学習</vt:lpstr>
      <vt:lpstr>人間の脳を模倣したニューラルネットワーク</vt:lpstr>
      <vt:lpstr>ニューラルネットワークを進化させたディープニューラルネットワーク</vt:lpstr>
      <vt:lpstr>ディープラーニング</vt:lpstr>
      <vt:lpstr>ニューラル・ネットワークの原理（１）</vt:lpstr>
      <vt:lpstr>ニューラル・ネットワークの原理（２）</vt:lpstr>
      <vt:lpstr>ニューラル・ネットワークの原理（３）</vt:lpstr>
      <vt:lpstr>画像認識の人工知能コンテスト</vt:lpstr>
      <vt:lpstr>ディープラーニングの画像認識能力</vt:lpstr>
      <vt:lpstr>ディープラーニングの成果</vt:lpstr>
      <vt:lpstr>人間と同じように学習するコンピュータ</vt:lpstr>
      <vt:lpstr>ディープラーニングを使った機械学習</vt:lpstr>
      <vt:lpstr>人工知能の3つのアプローチ</vt:lpstr>
      <vt:lpstr>Google の「猫」</vt:lpstr>
      <vt:lpstr>ビッグデータを制する者がAIを制する</vt:lpstr>
      <vt:lpstr>人工知能の４レベル</vt:lpstr>
      <vt:lpstr>PowerPoint プレゼンテーション</vt:lpstr>
      <vt:lpstr>人工知能の2つの方向性</vt:lpstr>
      <vt:lpstr>人口知能の抱える課題と限界</vt:lpstr>
      <vt:lpstr>人工知能はリスク？</vt:lpstr>
      <vt:lpstr>人工知能は人類にとって脅威となるのか?</vt:lpstr>
      <vt:lpstr>PowerPoint プレゼンテーション</vt:lpstr>
      <vt:lpstr>人工知能に置き換えられる職業と置き換えられない職業 </vt:lpstr>
      <vt:lpstr>スマートマシンが労働にもたらす影響</vt:lpstr>
      <vt:lpstr>人と人工知知能との関係の築き方</vt:lpstr>
      <vt:lpstr>弁護士も失職!?</vt:lpstr>
      <vt:lpstr>クリエイターは安泰なのか？</vt:lpstr>
      <vt:lpstr>機械への代替はどの業種でも起きる?</vt:lpstr>
      <vt:lpstr>PowerPoint プレゼンテーション</vt:lpstr>
      <vt:lpstr>AIについての様々なコメント</vt:lpstr>
      <vt:lpstr>スマートマシンを実現させる４つのテクノロジー </vt:lpstr>
      <vt:lpstr>マン・マシン・インターフェイスとしてのスマートマシン</vt:lpstr>
      <vt:lpstr>Amazonの物流ロボット</vt:lpstr>
      <vt:lpstr>ルール生成自動化の必要性</vt:lpstr>
      <vt:lpstr>ニューラルネットワークのハードウェア化</vt:lpstr>
      <vt:lpstr>シンギュラリティ（技術的特異点）</vt:lpstr>
      <vt:lpstr>機械学習モデル</vt:lpstr>
      <vt:lpstr>教師あり学習と教師なし学習</vt:lpstr>
      <vt:lpstr>AIの研究開発に思慮分別を呼びかける公開書簡</vt:lpstr>
      <vt:lpstr>スマートマシンが労働にもたらす影響</vt:lpstr>
    </vt:vector>
  </TitlesOfParts>
  <Company>NetCommerce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645</cp:revision>
  <dcterms:created xsi:type="dcterms:W3CDTF">2014-04-30T01:58:06Z</dcterms:created>
  <dcterms:modified xsi:type="dcterms:W3CDTF">2016-03-10T21:53:05Z</dcterms:modified>
</cp:coreProperties>
</file>