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503" r:id="rId2"/>
    <p:sldId id="549" r:id="rId3"/>
    <p:sldId id="550" r:id="rId4"/>
    <p:sldId id="551" r:id="rId5"/>
    <p:sldId id="552" r:id="rId6"/>
    <p:sldId id="553" r:id="rId7"/>
    <p:sldId id="554" r:id="rId8"/>
    <p:sldId id="555" r:id="rId9"/>
    <p:sldId id="556" r:id="rId10"/>
    <p:sldId id="571" r:id="rId11"/>
    <p:sldId id="558" r:id="rId12"/>
    <p:sldId id="576" r:id="rId13"/>
    <p:sldId id="575" r:id="rId14"/>
    <p:sldId id="561" r:id="rId15"/>
    <p:sldId id="602" r:id="rId16"/>
    <p:sldId id="601" r:id="rId17"/>
    <p:sldId id="610" r:id="rId18"/>
    <p:sldId id="604" r:id="rId19"/>
    <p:sldId id="605" r:id="rId20"/>
    <p:sldId id="606" r:id="rId21"/>
    <p:sldId id="607" r:id="rId22"/>
    <p:sldId id="608" r:id="rId23"/>
    <p:sldId id="609" r:id="rId24"/>
    <p:sldId id="603"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588" autoAdjust="0"/>
    <p:restoredTop sz="82546" autoAdjust="0"/>
  </p:normalViewPr>
  <p:slideViewPr>
    <p:cSldViewPr snapToGrid="0" snapToObjects="1" showGuides="1">
      <p:cViewPr varScale="1">
        <p:scale>
          <a:sx n="101" d="100"/>
          <a:sy n="101" d="100"/>
        </p:scale>
        <p:origin x="972" y="114"/>
      </p:cViewPr>
      <p:guideLst>
        <p:guide orient="horz"/>
        <p:guide pos="5759"/>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pt>
    <dgm:pt modelId="{119E42E2-C06E-431E-B698-A632E2031781}" type="pres">
      <dgm:prSet presAssocID="{4CFA988C-A38E-41C6-8A34-51F75B2B394E}" presName="sibTrans" presStyleLbl="node1" presStyleIdx="0" presStyleCnt="5"/>
      <dgm:spPr/>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pt>
    <dgm:pt modelId="{EE7C69A6-5C57-41DD-998B-10FF48CFE1AC}" type="pres">
      <dgm:prSet presAssocID="{1AC72FE6-2319-4F18-9E79-BC952FA92DA8}" presName="sibTrans" presStyleLbl="node1" presStyleIdx="1" presStyleCnt="5"/>
      <dgm:spPr/>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pt>
    <dgm:pt modelId="{9A4438D7-8465-4C46-8FBC-776D412F4513}" type="pres">
      <dgm:prSet presAssocID="{0E1C9C73-3FF3-421F-9DE4-9658D2E70ACD}" presName="sibTrans" presStyleLbl="node1" presStyleIdx="2" presStyleCnt="5"/>
      <dgm:spPr/>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pt>
    <dgm:pt modelId="{C523DCB5-2750-430A-BFE7-B9D73E4CE90A}" type="pres">
      <dgm:prSet presAssocID="{3E355B0F-C7DE-4220-BAF2-57488185B924}" presName="sibTrans" presStyleLbl="node1" presStyleIdx="3" presStyleCnt="5"/>
      <dgm:spPr/>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pt>
    <dgm:pt modelId="{D680522A-7F22-43EF-B086-F1B154A1C8E9}" type="pres">
      <dgm:prSet presAssocID="{267F55C0-9B45-4F41-A8F6-E9EDA82E1F14}" presName="sibTrans" presStyleLbl="node1" presStyleIdx="4" presStyleCnt="5"/>
      <dgm:spPr/>
    </dgm:pt>
  </dgm:ptLst>
  <dgm:cxnLst>
    <dgm:cxn modelId="{BC9A12C2-79D2-4F65-A16D-F2CA0F09BE33}" type="presOf" srcId="{267F55C0-9B45-4F41-A8F6-E9EDA82E1F14}" destId="{D680522A-7F22-43EF-B086-F1B154A1C8E9}"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8AF68D9-05C2-474F-A487-78667DA0930A}" type="presOf" srcId="{1AC72FE6-2319-4F18-9E79-BC952FA92DA8}" destId="{EE7C69A6-5C57-41DD-998B-10FF48CFE1AC}"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B5423C44-1FDA-4F13-9203-86D2EA45E2D2}" type="presOf" srcId="{3F679A64-A99C-4092-BA33-A76B5A3B071D}" destId="{43F706E5-F0A6-48AD-89E7-D020A3C2C618}"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82B3961-2FED-4D91-BED1-1AD711E70507}" srcId="{0166CC2B-BD2C-4045-8D9C-335B6DABCB97}" destId="{3F679A64-A99C-4092-BA33-A76B5A3B071D}" srcOrd="2" destOrd="0" parTransId="{811B70FB-EA80-417C-A8A6-293747A648A8}" sibTransId="{0E1C9C73-3FF3-421F-9DE4-9658D2E70ACD}"/>
    <dgm:cxn modelId="{E71551B9-159E-4AB7-AA83-A7824DE07435}" type="presOf" srcId="{0166CC2B-BD2C-4045-8D9C-335B6DABCB97}" destId="{8F67F7B8-A7DE-4953-9D5B-301003507AB5}"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97C40113-B097-41F4-9BDF-D8843B434037}" type="presOf" srcId="{0E1C9C73-3FF3-421F-9DE4-9658D2E70ACD}" destId="{9A4438D7-8465-4C46-8FBC-776D412F4513}"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237E8371-7687-41CC-AB55-891854CBEA1B}" type="presOf" srcId="{769FBBCC-F56B-4544-BB1D-5F6FF69A1F55}" destId="{1BC4804D-3E32-401B-ADB9-95685A84285F}" srcOrd="0" destOrd="0" presId="urn:microsoft.com/office/officeart/2005/8/layout/cycle1"/>
    <dgm:cxn modelId="{7EDFE609-D36E-4152-AFBD-DFD9BB54E17E}" type="presOf" srcId="{4CFA988C-A38E-41C6-8A34-51F75B2B394E}" destId="{119E42E2-C06E-431E-B698-A632E2031781}" srcOrd="0" destOrd="0" presId="urn:microsoft.com/office/officeart/2005/8/layout/cycle1"/>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pt>
    <dgm:pt modelId="{119E42E2-C06E-431E-B698-A632E2031781}" type="pres">
      <dgm:prSet presAssocID="{4CFA988C-A38E-41C6-8A34-51F75B2B394E}" presName="sibTrans" presStyleLbl="node1" presStyleIdx="0" presStyleCnt="5"/>
      <dgm:spPr/>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pt>
    <dgm:pt modelId="{EE7C69A6-5C57-41DD-998B-10FF48CFE1AC}" type="pres">
      <dgm:prSet presAssocID="{1AC72FE6-2319-4F18-9E79-BC952FA92DA8}" presName="sibTrans" presStyleLbl="node1" presStyleIdx="1" presStyleCnt="5"/>
      <dgm:spPr/>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pt>
    <dgm:pt modelId="{9A4438D7-8465-4C46-8FBC-776D412F4513}" type="pres">
      <dgm:prSet presAssocID="{0E1C9C73-3FF3-421F-9DE4-9658D2E70ACD}" presName="sibTrans" presStyleLbl="node1" presStyleIdx="2" presStyleCnt="5"/>
      <dgm:spPr/>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pt>
    <dgm:pt modelId="{C523DCB5-2750-430A-BFE7-B9D73E4CE90A}" type="pres">
      <dgm:prSet presAssocID="{3E355B0F-C7DE-4220-BAF2-57488185B924}" presName="sibTrans" presStyleLbl="node1" presStyleIdx="3" presStyleCnt="5"/>
      <dgm:spPr/>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pt>
    <dgm:pt modelId="{D680522A-7F22-43EF-B086-F1B154A1C8E9}" type="pres">
      <dgm:prSet presAssocID="{267F55C0-9B45-4F41-A8F6-E9EDA82E1F14}" presName="sibTrans" presStyleLbl="node1" presStyleIdx="4" presStyleCnt="5"/>
      <dgm:spPr/>
    </dgm:pt>
  </dgm:ptLst>
  <dgm:cxnLst>
    <dgm:cxn modelId="{DEFCB537-5AE2-4223-BECD-96BACF8ECC04}" type="presOf" srcId="{5F7938BA-D379-4745-BF0B-8F8EEAED1E34}" destId="{36B629B8-AB48-48C1-877D-A6BBFB2692A4}"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DC139D9B-2DD5-4F19-B306-5B73A976925A}" type="presOf" srcId="{216CD671-E845-4BF8-8C71-34940F25D610}" destId="{0180128D-2302-489D-8802-6FC46A85AA99}" srcOrd="0" destOrd="0" presId="urn:microsoft.com/office/officeart/2005/8/layout/cycle1"/>
    <dgm:cxn modelId="{CB75A29A-D9B4-4A40-8AD7-597C7AC4D8A9}" type="presOf" srcId="{0166CC2B-BD2C-4045-8D9C-335B6DABCB97}" destId="{8F67F7B8-A7DE-4953-9D5B-301003507AB5}"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F6213EFD-1BCF-410E-BCC1-B0DA327A46B0}" type="presOf" srcId="{3E355B0F-C7DE-4220-BAF2-57488185B924}" destId="{C523DCB5-2750-430A-BFE7-B9D73E4CE90A}"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F6C9BD9-9D40-477E-971E-0E0438A8D1ED}" type="presOf" srcId="{769FBBCC-F56B-4544-BB1D-5F6FF69A1F55}" destId="{1BC4804D-3E32-401B-ADB9-95685A84285F}"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418B7862-264D-42EF-9757-43E6C22E8942}" type="presOf" srcId="{0E1C9C73-3FF3-421F-9DE4-9658D2E70ACD}" destId="{9A4438D7-8465-4C46-8FBC-776D412F4513}" srcOrd="0" destOrd="0" presId="urn:microsoft.com/office/officeart/2005/8/layout/cycle1"/>
    <dgm:cxn modelId="{AAE2D0D3-B5E0-44AE-AF25-A87163FD75DA}" type="presOf" srcId="{267F55C0-9B45-4F41-A8F6-E9EDA82E1F14}" destId="{D680522A-7F22-43EF-B086-F1B154A1C8E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19EF76A1-89C9-457D-8E80-023C4B0D24F0}" type="presOf" srcId="{4CFA988C-A38E-41C6-8A34-51F75B2B394E}" destId="{119E42E2-C06E-431E-B698-A632E2031781}" srcOrd="0" destOrd="0" presId="urn:microsoft.com/office/officeart/2005/8/layout/cycle1"/>
    <dgm:cxn modelId="{836BEF15-FF5E-4606-AA37-877836A3121D}" type="presOf" srcId="{1AC72FE6-2319-4F18-9E79-BC952FA92DA8}" destId="{EE7C69A6-5C57-41DD-998B-10FF48CFE1AC}"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2016/3/24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2016/3/24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en-US" altLang="ja-JP" dirty="0"/>
              <a:t>1964</a:t>
            </a:r>
            <a:r>
              <a:rPr kumimoji="1" lang="ja-JP" altLang="en-US" dirty="0"/>
              <a:t>年に発表された世界初の汎用機である</a:t>
            </a:r>
            <a:r>
              <a:rPr kumimoji="1" lang="en-US" altLang="ja-JP" dirty="0"/>
              <a:t>IBM System360</a:t>
            </a:r>
            <a:r>
              <a:rPr kumimoji="1" lang="ja-JP" altLang="en-US" dirty="0"/>
              <a:t>は、「</a:t>
            </a:r>
            <a:r>
              <a:rPr kumimoji="1" lang="en-US" altLang="ja-JP" dirty="0"/>
              <a:t>360</a:t>
            </a:r>
            <a:r>
              <a:rPr kumimoji="1" lang="ja-JP" altLang="en-US" dirty="0"/>
              <a:t>度全ての用途に使える」コンピュータでした。</a:t>
            </a:r>
            <a:endParaRPr kumimoji="1" lang="en-US" altLang="ja-JP" dirty="0"/>
          </a:p>
          <a:p>
            <a:r>
              <a:rPr kumimoji="1" lang="ja-JP" altLang="en-US" dirty="0"/>
              <a:t>生産管理・販売管理・会計処理などをひとつのシステムで行うことができました。</a:t>
            </a:r>
            <a:endParaRPr kumimoji="1" lang="en-US" altLang="ja-JP" dirty="0"/>
          </a:p>
          <a:p>
            <a:r>
              <a:rPr kumimoji="1" lang="en-US" altLang="ja-JP" dirty="0"/>
              <a:t>1</a:t>
            </a:r>
            <a:r>
              <a:rPr kumimoji="1" lang="ja-JP" altLang="en-US" dirty="0"/>
              <a:t>台のマシンで全てのアプリを動かすわけですから、開発・運用もほとんどの場合ひとつの会社が請け負います。</a:t>
            </a:r>
            <a:endParaRPr kumimoji="1" lang="en-US" altLang="ja-JP" dirty="0"/>
          </a:p>
          <a:p>
            <a:r>
              <a:rPr kumimoji="1" lang="ja-JP" altLang="en-US" dirty="0"/>
              <a:t>システム構成や他のアプリも熟知していますから、アプリ間の連携がとれない、などという事態は起こらなかったわけです。</a:t>
            </a:r>
            <a:endParaRPr kumimoji="1" lang="en-US" altLang="ja-JP" dirty="0"/>
          </a:p>
          <a:p>
            <a:r>
              <a:rPr kumimoji="1" lang="ja-JP" altLang="en-US" dirty="0"/>
              <a:t>しかし、メインフレームは数十億円もするシステムですから、導入できる企業は限られています。</a:t>
            </a:r>
            <a:endParaRPr kumimoji="1" lang="en-US" altLang="ja-JP" dirty="0"/>
          </a:p>
          <a:p>
            <a:endParaRPr kumimoji="1" lang="en-US" altLang="ja-JP" dirty="0"/>
          </a:p>
          <a:p>
            <a:r>
              <a:rPr kumimoji="1" lang="en-US" altLang="ja-JP" dirty="0"/>
              <a:t>1970</a:t>
            </a:r>
            <a:r>
              <a:rPr kumimoji="1" lang="ja-JP" altLang="en-US" dirty="0"/>
              <a:t>年代以降、ダウンサイジングの波が起こり、コンピュータの価格が劇的に下がり、それまでコンピュータを導入できなかった企業にも浸透しはじめたのです。</a:t>
            </a:r>
            <a:endParaRPr kumimoji="1" lang="en-US" altLang="ja-JP" dirty="0"/>
          </a:p>
          <a:p>
            <a:r>
              <a:rPr kumimoji="1" lang="ja-JP" altLang="en-US" dirty="0"/>
              <a:t>その結果、事業部門毎に様々なシステムが入ることになりました。</a:t>
            </a:r>
            <a:r>
              <a:rPr kumimoji="1" lang="en-US" altLang="ja-JP" dirty="0"/>
              <a:t>IT</a:t>
            </a:r>
            <a:r>
              <a:rPr kumimoji="1" lang="ja-JP" altLang="en-US" dirty="0"/>
              <a:t>部門が頑張って整合性をとろうとする動きもあったでしょうが、全ての面倒を見ることはできません。</a:t>
            </a:r>
            <a:endParaRPr kumimoji="1" lang="en-US" altLang="ja-JP" dirty="0"/>
          </a:p>
          <a:p>
            <a:r>
              <a:rPr kumimoji="1" lang="ja-JP" altLang="en-US" dirty="0"/>
              <a:t>様々なシステムが、個々の事業部門の要求仕様に従って構築されたのです。どうしても、他部門のシステムとの統合にまで考えがおよばないケースもあったでしょう。</a:t>
            </a:r>
            <a:endParaRPr kumimoji="1" lang="en-US" altLang="ja-JP" dirty="0"/>
          </a:p>
          <a:p>
            <a:r>
              <a:rPr kumimoji="1" lang="ja-JP" altLang="en-US" dirty="0"/>
              <a:t>システム毎にメーカーが違ったり、開発業者が違うケースもあります。導入時期が違えば、使う技術も変わります。</a:t>
            </a:r>
            <a:endParaRPr kumimoji="1" lang="en-US" altLang="ja-JP" dirty="0"/>
          </a:p>
          <a:p>
            <a:endParaRPr kumimoji="1" lang="en-US" altLang="ja-JP" dirty="0"/>
          </a:p>
          <a:p>
            <a:r>
              <a:rPr kumimoji="1" lang="ja-JP" altLang="en-US" dirty="0"/>
              <a:t>しかし、発注元である現場部門としては、自分達の要求が満たされることが第一の目的です。</a:t>
            </a:r>
            <a:endParaRPr kumimoji="1" lang="en-US" altLang="ja-JP" dirty="0"/>
          </a:p>
          <a:p>
            <a:endParaRPr kumimoji="1" lang="en-US" altLang="ja-JP" dirty="0"/>
          </a:p>
          <a:p>
            <a:r>
              <a:rPr kumimoji="1" lang="ja-JP" altLang="en-US" dirty="0"/>
              <a:t>要求仕様をどう作るかというと、皆さんも経験があるでしょうが、現場でどういった業務を行っているかをヒアリングするのがまずは第一歩です。</a:t>
            </a:r>
            <a:endParaRPr kumimoji="1" lang="en-US" altLang="ja-JP" dirty="0"/>
          </a:p>
          <a:p>
            <a:r>
              <a:rPr kumimoji="1" lang="ja-JP" altLang="en-US" dirty="0"/>
              <a:t>その業務の流れを、そのままコンピュータ化するのがシステム開発です。いわば「その時点での</a:t>
            </a:r>
            <a:r>
              <a:rPr kumimoji="1" lang="en-US" altLang="ja-JP" dirty="0"/>
              <a:t>『</a:t>
            </a:r>
            <a:r>
              <a:rPr kumimoji="1" lang="ja-JP" altLang="en-US" dirty="0"/>
              <a:t>書類の流れ</a:t>
            </a:r>
            <a:r>
              <a:rPr kumimoji="1" lang="en-US" altLang="ja-JP" dirty="0"/>
              <a:t>』</a:t>
            </a:r>
            <a:r>
              <a:rPr kumimoji="1" lang="ja-JP" altLang="en-US" dirty="0"/>
              <a:t>をシステム上に実装したもの」ということができます。</a:t>
            </a:r>
            <a:endParaRPr kumimoji="1" lang="en-US" altLang="ja-JP" dirty="0"/>
          </a:p>
          <a:p>
            <a:endParaRPr kumimoji="1" lang="en-US" altLang="ja-JP" dirty="0"/>
          </a:p>
          <a:p>
            <a:r>
              <a:rPr kumimoji="1" lang="ja-JP" altLang="en-US" dirty="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a:p>
          <a:p>
            <a:endParaRPr kumimoji="1" lang="en-US" altLang="ja-JP" dirty="0"/>
          </a:p>
          <a:p>
            <a:r>
              <a:rPr kumimoji="1" lang="ja-JP" altLang="en-US" dirty="0"/>
              <a:t>そうなると、顧客マスターの登録業務を会計部門でも営業部門でも製造部門でも行っていたりすることになります。</a:t>
            </a:r>
            <a:endParaRPr kumimoji="1" lang="en-US" altLang="ja-JP" dirty="0"/>
          </a:p>
          <a:p>
            <a:r>
              <a:rPr kumimoji="1" lang="ja-JP" altLang="en-US" dirty="0"/>
              <a:t>各々の部門が「顧客マスター」のデータベースを持ち、どれが本物のマスターなのかが分からなくなります。正確な顧客リストが出せなくなるわけです。</a:t>
            </a:r>
            <a:endParaRPr kumimoji="1" lang="en-US" altLang="ja-JP" dirty="0"/>
          </a:p>
          <a:p>
            <a:r>
              <a:rPr kumimoji="1" lang="ja-JP" altLang="en-US" dirty="0"/>
              <a:t>うっかりすると、各マスター間で互換性が無く、名寄せもできない、などということが起こっても不思議ではありません。</a:t>
            </a:r>
            <a:endParaRPr kumimoji="1" lang="en-US" altLang="ja-JP" dirty="0"/>
          </a:p>
          <a:p>
            <a:endParaRPr kumimoji="1" lang="en-US" altLang="ja-JP" dirty="0"/>
          </a:p>
          <a:p>
            <a:r>
              <a:rPr kumimoji="1" lang="ja-JP" altLang="en-US" dirty="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これまで話してきたように、</a:t>
            </a:r>
            <a:r>
              <a:rPr lang="en-US" altLang="ja-JP" dirty="0"/>
              <a:t>EA</a:t>
            </a:r>
            <a:r>
              <a:rPr lang="ja-JP" altLang="en-US" dirty="0"/>
              <a:t>は全体最適を目指すという「理念」です。</a:t>
            </a:r>
            <a:endParaRPr lang="en-US" altLang="ja-JP" dirty="0"/>
          </a:p>
          <a:p>
            <a:endParaRPr lang="en-US" altLang="ja-JP" dirty="0"/>
          </a:p>
          <a:p>
            <a:r>
              <a:rPr lang="ja-JP" altLang="en-US" dirty="0"/>
              <a:t>この</a:t>
            </a:r>
            <a:r>
              <a:rPr lang="en-US" altLang="ja-JP" dirty="0"/>
              <a:t>EA</a:t>
            </a:r>
            <a:r>
              <a:rPr lang="ja-JP" altLang="en-US" dirty="0"/>
              <a:t>の中の、ビジネスプロセスの見直しとそれを継続的に行う仕組みを取り入れた上で、</a:t>
            </a:r>
            <a:r>
              <a:rPr lang="en-US" altLang="ja-JP" dirty="0"/>
              <a:t>EA</a:t>
            </a:r>
            <a:r>
              <a:rPr lang="ja-JP" altLang="en-US" dirty="0"/>
              <a:t>が定める</a:t>
            </a:r>
            <a:r>
              <a:rPr lang="en-US" altLang="ja-JP" dirty="0"/>
              <a:t>4</a:t>
            </a:r>
            <a:r>
              <a:rPr lang="ja-JP" altLang="en-US" dirty="0" err="1"/>
              <a:t>つの</a:t>
            </a:r>
            <a:r>
              <a:rPr lang="ja-JP" altLang="en-US" dirty="0"/>
              <a:t>アーキテクチャを定義し、全体最適な</a:t>
            </a:r>
            <a:r>
              <a:rPr lang="en-US" altLang="ja-JP" dirty="0"/>
              <a:t>IT</a:t>
            </a:r>
            <a:r>
              <a:rPr lang="ja-JP" altLang="en-US" dirty="0"/>
              <a:t>システムを開発するという考え方が</a:t>
            </a:r>
            <a:r>
              <a:rPr lang="en-US" altLang="ja-JP" dirty="0"/>
              <a:t>ERP</a:t>
            </a:r>
            <a:r>
              <a:rPr lang="ja-JP" altLang="en-US" dirty="0" err="1"/>
              <a:t>、</a:t>
            </a:r>
            <a:r>
              <a:rPr lang="ja-JP" altLang="en-US" dirty="0"/>
              <a:t>その考え方に基づいて構築されたシステムが</a:t>
            </a:r>
            <a:r>
              <a:rPr lang="en-US" altLang="ja-JP" dirty="0"/>
              <a:t>ERP</a:t>
            </a:r>
            <a:r>
              <a:rPr lang="ja-JP" altLang="en-US" dirty="0"/>
              <a:t>システムです。</a:t>
            </a:r>
            <a:endParaRPr lang="en-US" altLang="ja-JP" dirty="0"/>
          </a:p>
          <a:p>
            <a:endParaRPr lang="en-US" altLang="ja-JP" dirty="0"/>
          </a:p>
          <a:p>
            <a:r>
              <a:rPr lang="ja-JP" altLang="en-US" dirty="0"/>
              <a:t>つまり、全体最適な</a:t>
            </a:r>
            <a:r>
              <a:rPr lang="en-US" altLang="ja-JP" dirty="0"/>
              <a:t>ERP</a:t>
            </a:r>
            <a:r>
              <a:rPr lang="ja-JP" altLang="en-US" dirty="0"/>
              <a:t>システムの構築のためには、まず全社規模での</a:t>
            </a:r>
            <a:r>
              <a:rPr lang="en-US" altLang="ja-JP" dirty="0"/>
              <a:t>BPR</a:t>
            </a:r>
            <a:r>
              <a:rPr lang="ja-JP" altLang="en-US" dirty="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11</a:t>
            </a:fld>
            <a:endParaRPr lang="ja-JP" altLang="en-US"/>
          </a:p>
        </p:txBody>
      </p:sp>
    </p:spTree>
    <p:extLst>
      <p:ext uri="{BB962C8B-B14F-4D97-AF65-F5344CB8AC3E}">
        <p14:creationId xmlns:p14="http://schemas.microsoft.com/office/powerpoint/2010/main" val="761350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こうしてできた</a:t>
            </a:r>
            <a:r>
              <a:rPr lang="en-US" altLang="ja-JP" dirty="0"/>
              <a:t>ERP</a:t>
            </a:r>
            <a:r>
              <a:rPr lang="ja-JP" altLang="en-US" dirty="0"/>
              <a:t>システムは、ゼロベースで見直された効率的なビジネスプロセスに対応しており、全てのアプリケーションが単一のデータベースを共有し、無駄な業務は一切無く、将来の技術革新にも業務プロセスの見直しにも柔軟に対応できるという理想的なシステムになる</a:t>
            </a:r>
            <a:r>
              <a:rPr lang="ja-JP" altLang="en-US" dirty="0" err="1"/>
              <a:t>。。。</a:t>
            </a:r>
            <a:r>
              <a:rPr lang="ja-JP" altLang="en-US" dirty="0"/>
              <a:t>はずです。</a:t>
            </a:r>
            <a:endParaRPr lang="en-US" altLang="ja-JP" dirty="0"/>
          </a:p>
          <a:p>
            <a:endParaRPr lang="en-US" altLang="ja-JP" dirty="0"/>
          </a:p>
          <a:p>
            <a:r>
              <a:rPr lang="ja-JP" altLang="en-US" dirty="0"/>
              <a:t>少なくとも、目指しているのはそういったシステムです。</a:t>
            </a:r>
            <a:endParaRPr lang="en-US" altLang="ja-JP" dirty="0"/>
          </a:p>
          <a:p>
            <a:endParaRPr lang="en-US" altLang="ja-JP" dirty="0"/>
          </a:p>
          <a:p>
            <a:r>
              <a:rPr lang="ja-JP" altLang="en-US" dirty="0"/>
              <a:t>しかし、皆さんもお気づきのように、なかなかそううまくはいきません。</a:t>
            </a:r>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12</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なにより、全社の業務を洗い直すためには相当な時間とコストがかかります。どんな会社でもできるというわけではありません。</a:t>
            </a:r>
            <a:endParaRPr kumimoji="1" lang="en-US" altLang="ja-JP" dirty="0"/>
          </a:p>
          <a:p>
            <a:r>
              <a:rPr kumimoji="1" lang="ja-JP" altLang="en-US" dirty="0"/>
              <a:t>また、ある時期に企業内の全てのシステムを一斉に入れ替える必要があります。これも非常に高いハードルです。</a:t>
            </a:r>
            <a:endParaRPr kumimoji="1" lang="en-US" altLang="ja-JP" dirty="0"/>
          </a:p>
          <a:p>
            <a:r>
              <a:rPr kumimoji="1" lang="ja-JP" altLang="en-US" dirty="0"/>
              <a:t>そしてもちろん、</a:t>
            </a:r>
            <a:r>
              <a:rPr kumimoji="1" lang="en-US" altLang="ja-JP" dirty="0"/>
              <a:t>ERP</a:t>
            </a:r>
            <a:r>
              <a:rPr kumimoji="1" lang="ja-JP" altLang="en-US" dirty="0"/>
              <a:t>システムを一から開発するのは非常に大変です。何年もかかるプロジェクトになる可能性があります。</a:t>
            </a:r>
            <a:endParaRPr kumimoji="1" lang="en-US" altLang="ja-JP" dirty="0"/>
          </a:p>
          <a:p>
            <a:endParaRPr kumimoji="1" lang="en-US" altLang="ja-JP" dirty="0"/>
          </a:p>
          <a:p>
            <a:r>
              <a:rPr kumimoji="1" lang="ja-JP" altLang="en-US" dirty="0"/>
              <a:t>しかし、システムを作っているうちにプロセスが変わってしまったり、要件が変わることは充分に考えられます。アジャイル開発の回でもでてきましたが、</a:t>
            </a:r>
            <a:r>
              <a:rPr kumimoji="1" lang="en-US" altLang="ja-JP" dirty="0"/>
              <a:t>1</a:t>
            </a:r>
            <a:r>
              <a:rPr kumimoji="1" lang="ja-JP" altLang="en-US" dirty="0"/>
              <a:t>年経つと要件の</a:t>
            </a:r>
            <a:r>
              <a:rPr kumimoji="1" lang="en-US" altLang="ja-JP" dirty="0"/>
              <a:t>40%</a:t>
            </a:r>
            <a:r>
              <a:rPr kumimoji="1" lang="ja-JP" altLang="en-US" dirty="0"/>
              <a:t>が不要になってしまうというデータもあります。これでは、いつまで経ってもシステムが完成しません。あるいは、完成しても使えないシステムにしかなりません。</a:t>
            </a:r>
            <a:endParaRPr kumimoji="1" lang="en-US" altLang="ja-JP" dirty="0"/>
          </a:p>
          <a:p>
            <a:endParaRPr kumimoji="1" lang="en-US" altLang="ja-JP" dirty="0"/>
          </a:p>
          <a:p>
            <a:r>
              <a:rPr kumimoji="1" lang="ja-JP" altLang="en-US" dirty="0"/>
              <a:t>こういった背景から出てきたのが、</a:t>
            </a:r>
            <a:r>
              <a:rPr kumimoji="1" lang="en-US" altLang="ja-JP" dirty="0"/>
              <a:t>ERP</a:t>
            </a:r>
            <a:r>
              <a:rPr kumimoji="1" lang="ja-JP" altLang="en-US" dirty="0"/>
              <a:t>パッケージです。</a:t>
            </a:r>
            <a:endParaRPr kumimoji="1" lang="en-US" altLang="ja-JP" dirty="0"/>
          </a:p>
          <a:p>
            <a:endParaRPr kumimoji="1" lang="en-US" altLang="ja-JP" dirty="0"/>
          </a:p>
          <a:p>
            <a:r>
              <a:rPr kumimoji="1" lang="ja-JP" altLang="en-US" dirty="0"/>
              <a:t>パッケージですから、一から作るよりも安価ですし、短期間で導入できます。</a:t>
            </a:r>
            <a:endParaRPr kumimoji="1" lang="en-US" altLang="ja-JP" dirty="0"/>
          </a:p>
          <a:p>
            <a:r>
              <a:rPr kumimoji="1" lang="ja-JP" altLang="en-US" dirty="0"/>
              <a:t>しかし、</a:t>
            </a:r>
            <a:r>
              <a:rPr kumimoji="1" lang="en-US" altLang="ja-JP" dirty="0"/>
              <a:t>ERP</a:t>
            </a:r>
            <a:r>
              <a:rPr kumimoji="1" lang="ja-JP" altLang="en-US" dirty="0"/>
              <a:t>パッケージの最大の特徴は、あらかじめ業種毎のテンプレートが用意されていることです。</a:t>
            </a:r>
            <a:endParaRPr kumimoji="1" lang="en-US" altLang="ja-JP" dirty="0"/>
          </a:p>
          <a:p>
            <a:r>
              <a:rPr kumimoji="1" lang="ja-JP" altLang="en-US" dirty="0"/>
              <a:t>世界中の企業のビジネスプロセスが研究され、標準的なもの（ベストプラクティス）がテンプレートとして用意されているのです。つまり、個々の企業が自社のビジネスプロセスを見直さなくとも、「これに合わせれば良い」というプロセスが用意されているのです。</a:t>
            </a:r>
            <a:endParaRPr kumimoji="1" lang="en-US" altLang="ja-JP" dirty="0"/>
          </a:p>
          <a:p>
            <a:r>
              <a:rPr kumimoji="1" lang="en-US" altLang="ja-JP" dirty="0"/>
              <a:t>BPR/BPM</a:t>
            </a:r>
            <a:r>
              <a:rPr kumimoji="1" lang="ja-JP" altLang="en-US" dirty="0"/>
              <a:t>不要で</a:t>
            </a:r>
            <a:r>
              <a:rPr kumimoji="1" lang="en-US" altLang="ja-JP" dirty="0"/>
              <a:t>ERP</a:t>
            </a:r>
            <a:r>
              <a:rPr kumimoji="1" lang="ja-JP" altLang="en-US" dirty="0"/>
              <a:t>を導入できるのが、実は</a:t>
            </a:r>
            <a:r>
              <a:rPr kumimoji="1" lang="en-US" altLang="ja-JP" dirty="0"/>
              <a:t>ERP</a:t>
            </a:r>
            <a:r>
              <a:rPr kumimoji="1" lang="ja-JP" altLang="en-US" dirty="0"/>
              <a:t>パッケージ最大のメリットなのです。</a:t>
            </a:r>
            <a:endParaRPr kumimoji="1" lang="en-US" altLang="ja-JP" dirty="0"/>
          </a:p>
          <a:p>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http://itpro.nikkeibp.co.jp/article/lecture/20070530/272910/</a:t>
            </a: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13</a:t>
            </a:fld>
            <a:endParaRPr kumimoji="1" lang="ja-JP" altLang="en-US"/>
          </a:p>
        </p:txBody>
      </p:sp>
    </p:spTree>
    <p:extLst>
      <p:ext uri="{BB962C8B-B14F-4D97-AF65-F5344CB8AC3E}">
        <p14:creationId xmlns:p14="http://schemas.microsoft.com/office/powerpoint/2010/main" val="237295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a:t>
            </a:r>
            <a:r>
              <a:rPr kumimoji="1" lang="en-US" altLang="ja-JP" dirty="0"/>
              <a:t>SAP</a:t>
            </a:r>
            <a:r>
              <a:rPr kumimoji="1" lang="ja-JP" altLang="en-US" dirty="0"/>
              <a:t>を初めとする欧米の</a:t>
            </a:r>
            <a:r>
              <a:rPr kumimoji="1" lang="en-US" altLang="ja-JP" dirty="0"/>
              <a:t>ERP</a:t>
            </a:r>
            <a:r>
              <a:rPr kumimoji="1" lang="ja-JP" altLang="en-US" dirty="0"/>
              <a:t>パッケージの考え方です。</a:t>
            </a:r>
            <a:endParaRPr kumimoji="1" lang="en-US" altLang="ja-JP" dirty="0"/>
          </a:p>
          <a:p>
            <a:endParaRPr kumimoji="1" lang="en-US" altLang="ja-JP" dirty="0"/>
          </a:p>
          <a:p>
            <a:r>
              <a:rPr kumimoji="1" lang="ja-JP" altLang="en-US" dirty="0"/>
              <a:t>もちろん、自社のプロセスに合わせて細かくカスタマイズできる余地は残されていますが、それをやり始めると時間もコストもかかります。</a:t>
            </a:r>
            <a:r>
              <a:rPr kumimoji="1" lang="en-US" altLang="ja-JP" dirty="0"/>
              <a:t>ERP</a:t>
            </a:r>
            <a:r>
              <a:rPr kumimoji="1" lang="ja-JP" altLang="en-US" dirty="0"/>
              <a:t>パッケージの正しい導入方法は、「なるべくそのままテンプレートを使う」ということなのです。</a:t>
            </a:r>
          </a:p>
          <a:p>
            <a:endParaRPr kumimoji="1" lang="en-US" altLang="ja-JP" dirty="0"/>
          </a:p>
          <a:p>
            <a:r>
              <a:rPr kumimoji="1" lang="ja-JP" altLang="en-US" dirty="0"/>
              <a:t>これに対し、国産の</a:t>
            </a:r>
            <a:r>
              <a:rPr kumimoji="1" lang="en-US" altLang="ja-JP" dirty="0"/>
              <a:t>ERP</a:t>
            </a:r>
            <a:r>
              <a:rPr kumimoji="1" lang="ja-JP" altLang="en-US" dirty="0"/>
              <a:t>パッケージは、会計パッケージを母体にして機能を拡張してできたものが多いのです。会計以外の部分を外部から調達している場合もあり、データベースが統合されていない場合もあります。</a:t>
            </a:r>
            <a:endParaRPr kumimoji="1" lang="en-US" altLang="ja-JP" dirty="0"/>
          </a:p>
          <a:p>
            <a:r>
              <a:rPr kumimoji="1" lang="ja-JP" altLang="en-US" dirty="0"/>
              <a:t>また、日本のユーザーは、既存のプロセスを変更したがらない場合が多く、国産</a:t>
            </a:r>
            <a:r>
              <a:rPr kumimoji="1" lang="en-US" altLang="ja-JP" dirty="0"/>
              <a:t>ERP</a:t>
            </a:r>
            <a:r>
              <a:rPr kumimoji="1" lang="ja-JP" altLang="en-US" dirty="0"/>
              <a:t>パッケージの場合には現場最適化のためのカスタマイズを前提としており、導入にあたって大量のカスタマイズが行われる場合も多いようです。これは、日本企業の現場力の高さを示している例かもしれません。</a:t>
            </a:r>
            <a:endParaRPr kumimoji="1" lang="en-US" altLang="ja-JP" dirty="0"/>
          </a:p>
          <a:p>
            <a:endParaRPr kumimoji="1" lang="en-US" altLang="ja-JP" dirty="0"/>
          </a:p>
          <a:p>
            <a:r>
              <a:rPr kumimoji="1" lang="ja-JP" altLang="en-US" dirty="0"/>
              <a:t>この流れで、欧米パッケージの導入時にも大量のカスタマイズを要求するケースが多いという話もよく聞きます。</a:t>
            </a:r>
            <a:endParaRPr kumimoji="1" lang="en-US" altLang="ja-JP" dirty="0"/>
          </a:p>
          <a:p>
            <a:endParaRPr kumimoji="1" lang="en-US" altLang="ja-JP" dirty="0"/>
          </a:p>
          <a:p>
            <a:r>
              <a:rPr kumimoji="1" lang="ja-JP" altLang="en-US" dirty="0"/>
              <a:t>しかし、これまで見てきたように、このアプローチは</a:t>
            </a:r>
            <a:r>
              <a:rPr kumimoji="1" lang="en-US" altLang="ja-JP" dirty="0"/>
              <a:t>ERP</a:t>
            </a:r>
            <a:r>
              <a:rPr kumimoji="1" lang="ja-JP" altLang="en-US" dirty="0"/>
              <a:t>パッケージの特徴を殺してしまっています。コストと時間をかけて既存のプロセスを温存することになり、本来の目的（業務改革）が進まない、という結果になりかねません。</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14</a:t>
            </a:fld>
            <a:endParaRPr lang="ja-JP" altLang="en-US"/>
          </a:p>
        </p:txBody>
      </p:sp>
    </p:spTree>
    <p:extLst>
      <p:ext uri="{BB962C8B-B14F-4D97-AF65-F5344CB8AC3E}">
        <p14:creationId xmlns:p14="http://schemas.microsoft.com/office/powerpoint/2010/main" val="3874231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014190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16</a:t>
            </a:fld>
            <a:endParaRPr lang="ja-JP" altLang="en-US"/>
          </a:p>
        </p:txBody>
      </p:sp>
    </p:spTree>
    <p:extLst>
      <p:ext uri="{BB962C8B-B14F-4D97-AF65-F5344CB8AC3E}">
        <p14:creationId xmlns:p14="http://schemas.microsoft.com/office/powerpoint/2010/main" val="3199911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17</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330099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このように、ダウンサイジングによってコンピュータが普及した代わりに、企業内に部分最適の業務システムが乱立してしまいました。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システム間の連携が充分に考えられておらず、必要になった時点で開発する、などといった二度手間が生じるようになってきたのです。全社的な観点から見た開発効率としては、良くはありません。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en-US" altLang="ja-JP" dirty="0"/>
              <a:t>1980</a:t>
            </a:r>
            <a:r>
              <a:rPr kumimoji="1" lang="ja-JP" altLang="en-US" dirty="0"/>
              <a:t>年代に提唱された</a:t>
            </a:r>
            <a:r>
              <a:rPr kumimoji="1" lang="en-US" altLang="ja-JP" dirty="0"/>
              <a:t>Enterprise Architecture</a:t>
            </a:r>
            <a:r>
              <a:rPr kumimoji="1" lang="ja-JP" altLang="en-US" dirty="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という大きな考え方の中で、ビジネスプロセスに注目し、これを根本的に見直していこうという部分が</a:t>
            </a:r>
            <a:r>
              <a:rPr kumimoji="1" lang="en-US" altLang="ja-JP" dirty="0"/>
              <a:t>BPR</a:t>
            </a:r>
            <a:r>
              <a:rPr kumimoji="1" lang="ja-JP" altLang="en-US" dirty="0"/>
              <a:t>ということができます。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戦略の側面があります。経営改革の概念も含んでいるのです。</a:t>
            </a:r>
            <a:endParaRPr kumimoji="1" lang="en-US" altLang="ja-JP" dirty="0"/>
          </a:p>
          <a:p>
            <a:r>
              <a:rPr kumimoji="1" lang="ja-JP" altLang="en-US" sz="1200" kern="1200" dirty="0">
                <a:solidFill>
                  <a:schemeClr val="tx1"/>
                </a:solidFill>
                <a:latin typeface="+mn-lt"/>
                <a:ea typeface="+mn-ea"/>
                <a:cs typeface="+mn-cs"/>
              </a:rPr>
              <a:t>ビジネス戦略と</a:t>
            </a:r>
            <a:r>
              <a:rPr kumimoji="1" lang="en-US" altLang="ja-JP" sz="1200" kern="1200" dirty="0">
                <a:solidFill>
                  <a:schemeClr val="tx1"/>
                </a:solidFill>
                <a:latin typeface="+mn-lt"/>
                <a:ea typeface="+mn-ea"/>
                <a:cs typeface="+mn-cs"/>
              </a:rPr>
              <a:t>IT</a:t>
            </a:r>
            <a:r>
              <a:rPr kumimoji="1" lang="ja-JP" altLang="en-US" sz="1200" kern="1200" dirty="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a:solidFill>
                <a:schemeClr val="tx1"/>
              </a:solidFill>
              <a:latin typeface="+mn-lt"/>
              <a:ea typeface="+mn-ea"/>
              <a:cs typeface="+mn-cs"/>
            </a:endParaRPr>
          </a:p>
          <a:p>
            <a:endParaRPr kumimoji="1" lang="en-US" altLang="ja-JP" dirty="0"/>
          </a:p>
          <a:p>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a:t>
            </a:r>
            <a:r>
              <a:rPr kumimoji="1" lang="en-US" altLang="ja-JP" sz="1200" kern="1200" dirty="0">
                <a:solidFill>
                  <a:schemeClr val="tx1"/>
                </a:solidFill>
                <a:latin typeface="+mn-lt"/>
                <a:ea typeface="+mn-ea"/>
                <a:cs typeface="+mn-cs"/>
              </a:rPr>
              <a:t>4</a:t>
            </a:r>
            <a:r>
              <a:rPr kumimoji="1" lang="ja-JP" altLang="en-US" sz="1200" kern="1200" dirty="0" err="1">
                <a:solidFill>
                  <a:schemeClr val="tx1"/>
                </a:solidFill>
                <a:latin typeface="+mn-lt"/>
                <a:ea typeface="+mn-ea"/>
                <a:cs typeface="+mn-cs"/>
              </a:rPr>
              <a:t>つの</a:t>
            </a:r>
            <a:r>
              <a:rPr kumimoji="1" lang="ja-JP" altLang="en-US" sz="1200" kern="1200" dirty="0">
                <a:solidFill>
                  <a:schemeClr val="tx1"/>
                </a:solidFill>
                <a:latin typeface="+mn-lt"/>
                <a:ea typeface="+mn-ea"/>
                <a:cs typeface="+mn-cs"/>
              </a:rPr>
              <a:t>アーキテクチャから構成されています。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・ビジネス・アーキテクチャ（</a:t>
            </a:r>
            <a:r>
              <a:rPr kumimoji="1" lang="en-US" altLang="ja-JP" sz="1200" kern="1200" dirty="0">
                <a:solidFill>
                  <a:schemeClr val="tx1"/>
                </a:solidFill>
                <a:latin typeface="+mn-lt"/>
                <a:ea typeface="+mn-ea"/>
                <a:cs typeface="+mn-cs"/>
              </a:rPr>
              <a:t>BA</a:t>
            </a:r>
            <a:r>
              <a:rPr kumimoji="1" lang="ja-JP" altLang="en-US" sz="1200" kern="1200" dirty="0">
                <a:solidFill>
                  <a:schemeClr val="tx1"/>
                </a:solidFill>
                <a:latin typeface="+mn-lt"/>
                <a:ea typeface="+mn-ea"/>
                <a:cs typeface="+mn-cs"/>
              </a:rPr>
              <a:t>：政策・業務体系）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・アプリケーション・アーキテクチャ（</a:t>
            </a:r>
            <a:r>
              <a:rPr kumimoji="1" lang="en-US" altLang="ja-JP" sz="1200" kern="1200" dirty="0">
                <a:solidFill>
                  <a:schemeClr val="tx1"/>
                </a:solidFill>
                <a:latin typeface="+mn-lt"/>
                <a:ea typeface="+mn-ea"/>
                <a:cs typeface="+mn-cs"/>
              </a:rPr>
              <a:t>AA</a:t>
            </a:r>
            <a:r>
              <a:rPr kumimoji="1" lang="ja-JP" altLang="en-US" sz="1200" kern="1200" dirty="0">
                <a:solidFill>
                  <a:schemeClr val="tx1"/>
                </a:solidFill>
                <a:latin typeface="+mn-lt"/>
                <a:ea typeface="+mn-ea"/>
                <a:cs typeface="+mn-cs"/>
              </a:rPr>
              <a:t>：適用処理体系）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・データ・アーキテクチャ（</a:t>
            </a:r>
            <a:r>
              <a:rPr kumimoji="1" lang="en-US" altLang="ja-JP" sz="1200" kern="1200" dirty="0">
                <a:solidFill>
                  <a:schemeClr val="tx1"/>
                </a:solidFill>
                <a:latin typeface="+mn-lt"/>
                <a:ea typeface="+mn-ea"/>
                <a:cs typeface="+mn-cs"/>
              </a:rPr>
              <a:t>DA</a:t>
            </a:r>
            <a:r>
              <a:rPr kumimoji="1" lang="ja-JP" altLang="en-US" sz="1200" kern="1200" dirty="0">
                <a:solidFill>
                  <a:schemeClr val="tx1"/>
                </a:solidFill>
                <a:latin typeface="+mn-lt"/>
                <a:ea typeface="+mn-ea"/>
                <a:cs typeface="+mn-cs"/>
              </a:rPr>
              <a:t>：データ体系）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・テクノロジ・アーキテクチャ（</a:t>
            </a:r>
            <a:r>
              <a:rPr kumimoji="1" lang="en-US" altLang="ja-JP" sz="1200" kern="1200" dirty="0">
                <a:solidFill>
                  <a:schemeClr val="tx1"/>
                </a:solidFill>
                <a:latin typeface="+mn-lt"/>
                <a:ea typeface="+mn-ea"/>
                <a:cs typeface="+mn-cs"/>
              </a:rPr>
              <a:t>TA</a:t>
            </a:r>
            <a:r>
              <a:rPr kumimoji="1" lang="ja-JP" altLang="en-US" sz="1200" kern="1200" dirty="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a:solidFill>
                  <a:schemeClr val="tx1"/>
                </a:solidFill>
                <a:latin typeface="+mn-lt"/>
                <a:ea typeface="+mn-ea"/>
                <a:cs typeface="+mn-cs"/>
              </a:rPr>
              <a:t>東京三菱銀行や松下電器産業が取り組んだということです。日本政府も</a:t>
            </a:r>
            <a:r>
              <a:rPr kumimoji="1" lang="en-US" altLang="ja-JP" sz="1200" kern="1200" dirty="0">
                <a:solidFill>
                  <a:schemeClr val="tx1"/>
                </a:solidFill>
                <a:latin typeface="+mn-lt"/>
                <a:ea typeface="+mn-ea"/>
                <a:cs typeface="+mn-cs"/>
              </a:rPr>
              <a:t>2003</a:t>
            </a:r>
            <a:r>
              <a:rPr kumimoji="1" lang="ja-JP" altLang="en-US" sz="1200" kern="1200" dirty="0">
                <a:solidFill>
                  <a:schemeClr val="tx1"/>
                </a:solidFill>
                <a:latin typeface="+mn-lt"/>
                <a:ea typeface="+mn-ea"/>
                <a:cs typeface="+mn-cs"/>
              </a:rPr>
              <a:t>年から電子政府の取り組みのなかで</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を位置づけています。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しかし、</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この</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発表した論文が始まりとされます。</a:t>
            </a:r>
            <a:endParaRPr kumimoji="1" lang="en-US" altLang="ja-JP" dirty="0"/>
          </a:p>
          <a:p>
            <a:r>
              <a:rPr kumimoji="1" lang="en-US" altLang="ja-JP" dirty="0"/>
              <a:t>http://www.itmedia.co.jp/im/articles/0401/14/news089.html</a:t>
            </a:r>
          </a:p>
          <a:p>
            <a:endParaRPr kumimoji="1" lang="en-US" altLang="ja-JP" dirty="0"/>
          </a:p>
          <a:p>
            <a:r>
              <a:rPr kumimoji="1" lang="ja-JP" altLang="en-US" dirty="0"/>
              <a:t>ただ、ビジネスプロセスという考え方そのものの歴史はもう少し古く、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を考え出しました。</a:t>
            </a:r>
            <a:endParaRPr kumimoji="1" lang="en-US" altLang="ja-JP" sz="1200" kern="1200" dirty="0">
              <a:solidFill>
                <a:schemeClr val="tx1"/>
              </a:solidFill>
              <a:latin typeface="+mn-lt"/>
              <a:ea typeface="+mn-ea"/>
              <a:cs typeface="+mn-cs"/>
            </a:endParaRPr>
          </a:p>
          <a:p>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これは要するに「既存のやり方は全部駄目」という考え方で、</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の導入はまず既存のプロセスの破壊から始まったのです。</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このため、</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を導入しようとした企業の多くが「プロセスの見直しのしすぎ」で混乱に陥り、</a:t>
            </a:r>
            <a:r>
              <a:rPr kumimoji="1" lang="en-US" altLang="ja-JP" sz="1200" kern="1200" dirty="0">
                <a:solidFill>
                  <a:schemeClr val="tx1"/>
                </a:solidFill>
                <a:latin typeface="+mn-lt"/>
                <a:ea typeface="+mn-ea"/>
                <a:cs typeface="+mn-cs"/>
              </a:rPr>
              <a:t>97</a:t>
            </a:r>
            <a:r>
              <a:rPr kumimoji="1" lang="ja-JP" altLang="en-US" sz="1200" kern="1200" dirty="0">
                <a:solidFill>
                  <a:schemeClr val="tx1"/>
                </a:solidFill>
                <a:latin typeface="+mn-lt"/>
                <a:ea typeface="+mn-ea"/>
                <a:cs typeface="+mn-cs"/>
              </a:rPr>
              <a:t>年には</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a:t>
            </a:r>
            <a:r>
              <a:rPr kumimoji="1" lang="en-US" altLang="ja-JP" sz="1200" kern="1200" dirty="0">
                <a:solidFill>
                  <a:schemeClr val="tx1"/>
                </a:solidFill>
                <a:latin typeface="+mn-lt"/>
                <a:ea typeface="+mn-ea"/>
                <a:cs typeface="+mn-cs"/>
              </a:rPr>
              <a:t>70%</a:t>
            </a:r>
            <a:r>
              <a:rPr kumimoji="1" lang="ja-JP" altLang="en-US" sz="1200" kern="1200" dirty="0">
                <a:solidFill>
                  <a:schemeClr val="tx1"/>
                </a:solidFill>
                <a:latin typeface="+mn-lt"/>
                <a:ea typeface="+mn-ea"/>
                <a:cs typeface="+mn-cs"/>
              </a:rPr>
              <a:t>が失敗に終わったという報告が出されました。</a:t>
            </a:r>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しかし、逆に言えば</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20000"/>
          </a:bodyPr>
          <a:lstStyle/>
          <a:p>
            <a:r>
              <a:rPr kumimoji="1" lang="ja-JP" altLang="en-US" dirty="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a:p>
          <a:p>
            <a:endParaRPr kumimoji="1" lang="en-US" altLang="ja-JP" dirty="0"/>
          </a:p>
          <a:p>
            <a:r>
              <a:rPr kumimoji="1" lang="ja-JP" altLang="en-US" dirty="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a:p>
          <a:p>
            <a:r>
              <a:rPr kumimoji="1" lang="ja-JP" altLang="en-US" dirty="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a:p>
          <a:p>
            <a:r>
              <a:rPr kumimoji="1" lang="ja-JP" altLang="en-US" dirty="0"/>
              <a:t>一方で、このプロセスは、より上位のプロセスの一部でもあります。営業活動や製造・在庫管理などと連携しています。</a:t>
            </a:r>
            <a:endParaRPr kumimoji="1" lang="en-US" altLang="ja-JP" dirty="0"/>
          </a:p>
          <a:p>
            <a:endParaRPr kumimoji="1" lang="en-US" altLang="ja-JP" dirty="0"/>
          </a:p>
          <a:p>
            <a:r>
              <a:rPr kumimoji="1" lang="ja-JP" altLang="en-US" dirty="0"/>
              <a:t>ビジネスプロセスの要件としては、一連の作業をひとまとめにして、ひとつの目的を達成できること、というのがあります。</a:t>
            </a:r>
            <a:endParaRPr kumimoji="1" lang="en-US" altLang="ja-JP" dirty="0"/>
          </a:p>
          <a:p>
            <a:r>
              <a:rPr kumimoji="1" lang="ja-JP" altLang="en-US" dirty="0"/>
              <a:t>そして、情報の入出力があること。どういった情報が必要で、プロセスの終わりにどういった情報を出力するかを明確に定義できなければなりません。</a:t>
            </a:r>
            <a:endParaRPr kumimoji="1" lang="en-US" altLang="ja-JP" dirty="0"/>
          </a:p>
          <a:p>
            <a:r>
              <a:rPr kumimoji="1" lang="ja-JP" altLang="en-US" dirty="0"/>
              <a:t>さらに、必要な情報さえ揃っているならば、ビジネスプロセスの単位で独立してそれを繰り返すことができること。</a:t>
            </a:r>
            <a:endParaRPr kumimoji="1" lang="en-US" altLang="ja-JP" dirty="0"/>
          </a:p>
          <a:p>
            <a:r>
              <a:rPr kumimoji="1" lang="ja-JP" altLang="en-US" dirty="0"/>
              <a:t>硬化が測定できるというのは、アウトプットが明確でそれを定量化できるということです。</a:t>
            </a:r>
            <a:endParaRPr kumimoji="1" lang="en-US" altLang="ja-JP" dirty="0"/>
          </a:p>
          <a:p>
            <a:r>
              <a:rPr kumimoji="1" lang="ja-JP" altLang="en-US" dirty="0"/>
              <a:t>そして、ご覧のようにビジネスプロセスは階層化されています。</a:t>
            </a:r>
            <a:endParaRPr kumimoji="1" lang="en-US" altLang="ja-JP" dirty="0"/>
          </a:p>
          <a:p>
            <a:endParaRPr kumimoji="1" lang="en-US" altLang="ja-JP" dirty="0"/>
          </a:p>
          <a:p>
            <a:r>
              <a:rPr kumimoji="1" lang="ja-JP" altLang="en-US" dirty="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a:p>
          <a:p>
            <a:r>
              <a:rPr kumimoji="1" lang="ja-JP" altLang="en-US" dirty="0"/>
              <a:t>それらが明らかになることにより、ビジネス環境の変化が起きた場合に、どこを直せば良いかがすぐにわかり、変化に柔軟に対応できるようになります。</a:t>
            </a:r>
            <a:endParaRPr kumimoji="1" lang="en-US" altLang="ja-JP" dirty="0"/>
          </a:p>
          <a:p>
            <a:r>
              <a:rPr kumimoji="1" lang="ja-JP" altLang="en-US" dirty="0"/>
              <a:t>さらに、このようにビジネスプロセスを明確にしておくことにより、</a:t>
            </a:r>
            <a:r>
              <a:rPr kumimoji="1" lang="en-US" altLang="ja-JP" dirty="0"/>
              <a:t>IT</a:t>
            </a:r>
            <a:r>
              <a:rPr kumimoji="1" lang="ja-JP" altLang="en-US" dirty="0"/>
              <a:t>システムへの実装がやりやすくなります。このあとお話しする</a:t>
            </a:r>
            <a:r>
              <a:rPr kumimoji="1" lang="en-US" altLang="ja-JP" dirty="0"/>
              <a:t>SOA</a:t>
            </a:r>
            <a:r>
              <a:rPr kumimoji="1" lang="ja-JP" altLang="en-US" dirty="0"/>
              <a:t>に結び着くわけです。</a:t>
            </a:r>
            <a:endParaRPr kumimoji="1" lang="en-US" altLang="ja-JP" dirty="0"/>
          </a:p>
          <a:p>
            <a:endParaRPr kumimoji="1" lang="en-US" altLang="ja-JP" dirty="0"/>
          </a:p>
          <a:p>
            <a:r>
              <a:rPr kumimoji="1" lang="ja-JP" altLang="en-US" dirty="0"/>
              <a:t>ビジネスプロセスを考えるときに特に難しいのが、どこまでをひとつのプロセスとして切り出すか、という「粒度」の問題なんですが、</a:t>
            </a:r>
            <a:r>
              <a:rPr kumimoji="1" lang="en-US" altLang="ja-JP" dirty="0"/>
              <a:t>IT</a:t>
            </a:r>
            <a:r>
              <a:rPr kumimoji="1" lang="ja-JP" altLang="en-US" dirty="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000" dirty="0"/>
              <a:t>しかし、ビジネスプロセスの見直しは、一回行ったらそれで終わり、ということにはなりません。具体的な例を挙げてご説明します。</a:t>
            </a:r>
            <a:endParaRPr kumimoji="1" lang="en-US" altLang="ja-JP" sz="1000" dirty="0"/>
          </a:p>
          <a:p>
            <a:endParaRPr kumimoji="1" lang="en-US" altLang="ja-JP" sz="1000" dirty="0"/>
          </a:p>
          <a:p>
            <a:r>
              <a:rPr kumimoji="1" lang="ja-JP" altLang="en-US" sz="1000" dirty="0"/>
              <a:t>ある製品の受注処理を行う場合の本来望ましい業務プロセスな上のようなものだったとします。</a:t>
            </a:r>
            <a:endParaRPr kumimoji="1" lang="en-US" altLang="ja-JP" sz="1000" dirty="0"/>
          </a:p>
          <a:p>
            <a:r>
              <a:rPr kumimoji="1" lang="ja-JP" altLang="en-US" sz="1000" dirty="0"/>
              <a:t>前提として、この製品は構成が難しく、きちんと動かすためには受注した構成を</a:t>
            </a:r>
            <a:r>
              <a:rPr kumimoji="1" lang="en-US" altLang="ja-JP" sz="1000" dirty="0"/>
              <a:t>1</a:t>
            </a:r>
            <a:r>
              <a:rPr kumimoji="1" lang="ja-JP" altLang="en-US" sz="1000" dirty="0"/>
              <a:t>度工場でチェックするのが望ましいとします。</a:t>
            </a:r>
            <a:endParaRPr kumimoji="1" lang="en-US" altLang="ja-JP" sz="1000" dirty="0"/>
          </a:p>
          <a:p>
            <a:r>
              <a:rPr kumimoji="1" lang="ja-JP" altLang="en-US" sz="1000" dirty="0"/>
              <a:t>またこの当時は本社と工場の間がオンライン化されておらず、校正チェックのためには受注書類を</a:t>
            </a:r>
            <a:r>
              <a:rPr kumimoji="1" lang="en-US" altLang="ja-JP" sz="1000" dirty="0"/>
              <a:t>1</a:t>
            </a:r>
            <a:r>
              <a:rPr kumimoji="1" lang="ja-JP" altLang="en-US" sz="1000" dirty="0"/>
              <a:t>度向上に郵送しなければならないとします。</a:t>
            </a:r>
            <a:endParaRPr kumimoji="1" lang="en-US" altLang="ja-JP" sz="1000" dirty="0"/>
          </a:p>
          <a:p>
            <a:endParaRPr kumimoji="1" lang="en-US" altLang="ja-JP" sz="1000" dirty="0"/>
          </a:p>
          <a:p>
            <a:r>
              <a:rPr kumimoji="1" lang="ja-JP" altLang="en-US" sz="1000" dirty="0"/>
              <a:t>このような場合受注して書類を工場にいったん送りそれがおおきであればもう一度本社に戻して受注処理を行った後に最終的に生産のためにもう一度工場に送るというプロセスになります。あまりやりそうにない話ですがビジネスプロセスをご理解いただくための例としてお考え下さい。</a:t>
            </a:r>
            <a:endParaRPr kumimoji="1" lang="en-US" altLang="ja-JP" sz="1000" dirty="0"/>
          </a:p>
          <a:p>
            <a:r>
              <a:rPr kumimoji="1" lang="ja-JP" altLang="en-US" sz="1000" dirty="0"/>
              <a:t>しかしこの書類のやり取りを郵送で行っていると、いかにも時間がかかります。そこでこの企業では、オーバーヘッドを減らすために、受注処理前の校正チェックを行わないというプロセスを考えました。受注書類を工場に送ると同時に、本社で受注処理をしてしまうのです。そうすれば書類を送るのは</a:t>
            </a:r>
            <a:r>
              <a:rPr kumimoji="1" lang="en-US" altLang="ja-JP" sz="1000" dirty="0"/>
              <a:t>1</a:t>
            </a:r>
            <a:r>
              <a:rPr kumimoji="1" lang="ja-JP" altLang="en-US" sz="1000" dirty="0"/>
              <a:t>階ですみます。</a:t>
            </a:r>
            <a:endParaRPr kumimoji="1" lang="en-US" altLang="ja-JP" sz="1000" dirty="0"/>
          </a:p>
          <a:p>
            <a:r>
              <a:rPr kumimoji="1" lang="ja-JP" altLang="en-US" sz="1000" dirty="0"/>
              <a:t>構成が間違っていた場合には、受注処理をやり直すことになりますが、その可能性が</a:t>
            </a:r>
            <a:r>
              <a:rPr kumimoji="1" lang="en-US" altLang="ja-JP" sz="1000" dirty="0"/>
              <a:t>10</a:t>
            </a:r>
            <a:r>
              <a:rPr kumimoji="1" lang="ja-JP" altLang="en-US" sz="1000" dirty="0"/>
              <a:t>分低い場合には有効な考え方です。</a:t>
            </a:r>
            <a:endParaRPr kumimoji="1" lang="en-US" altLang="ja-JP" sz="1000" dirty="0"/>
          </a:p>
          <a:p>
            <a:endParaRPr kumimoji="1" lang="en-US" altLang="ja-JP" sz="1000" dirty="0"/>
          </a:p>
          <a:p>
            <a:r>
              <a:rPr kumimoji="1" lang="ja-JP" altLang="en-US" sz="1000" dirty="0"/>
              <a:t>さて、時代が進み、本社と工場がコンピュータネットワークで接続されかとします。環境の変化です。この場合には書類のやり取りによる時間のロスが発生しませんから、本来望ましい業務プロセスに戻す必要があります。そうすれば例外処理もなくなり更に効率化望めるからです。</a:t>
            </a:r>
            <a:endParaRPr kumimoji="1" lang="en-US" altLang="ja-JP" sz="1000" dirty="0"/>
          </a:p>
          <a:p>
            <a:r>
              <a:rPr kumimoji="1" lang="ja-JP" altLang="en-US" sz="1000" dirty="0"/>
              <a:t>しかし大にしてこの望ましい業務プロセスの変更は行われないことが多いようです。業務プロセスの修正から時間が経ってしまうとなぜその業務プロセスを採用しているのか、誰も疑問を持たなくなりますし、過去の経緯を知っている人も少なくなってしまうからです。このため本来望ましい業務プロセスがあるにもかかわらず、効率の劣る業務プロセスを使い続けるという結果になってしま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8</a:t>
            </a:fld>
            <a:endParaRPr lang="ja-JP" altLang="en-US"/>
          </a:p>
        </p:txBody>
      </p:sp>
    </p:spTree>
    <p:extLst>
      <p:ext uri="{BB962C8B-B14F-4D97-AF65-F5344CB8AC3E}">
        <p14:creationId xmlns:p14="http://schemas.microsoft.com/office/powerpoint/2010/main" val="336699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これが</a:t>
            </a:r>
            <a:r>
              <a:rPr lang="en-US" altLang="ja-JP" dirty="0"/>
              <a:t>BPR</a:t>
            </a:r>
            <a:r>
              <a:rPr lang="ja-JP" altLang="en-US" dirty="0"/>
              <a:t>の問題点です。</a:t>
            </a:r>
            <a:r>
              <a:rPr lang="en-US" altLang="ja-JP" dirty="0"/>
              <a:t>BPR</a:t>
            </a:r>
            <a:r>
              <a:rPr lang="ja-JP" altLang="en-US" dirty="0"/>
              <a:t>はビジネスプロセスを根底から見直すと言う作業を行いますが、それを継続するという考え方が抜けていました。</a:t>
            </a:r>
            <a:endParaRPr lang="en-US" altLang="ja-JP" dirty="0"/>
          </a:p>
          <a:p>
            <a:r>
              <a:rPr lang="ja-JP" altLang="en-US" dirty="0"/>
              <a:t>これを改善したのが</a:t>
            </a:r>
            <a:r>
              <a:rPr lang="en-US" altLang="ja-JP" dirty="0"/>
              <a:t>BPM</a:t>
            </a:r>
            <a:r>
              <a:rPr lang="ja-JP" altLang="en-US" dirty="0" err="1"/>
              <a:t>、</a:t>
            </a:r>
            <a:r>
              <a:rPr lang="en-US" altLang="ja-JP" dirty="0"/>
              <a:t>Business Process Management</a:t>
            </a:r>
            <a:r>
              <a:rPr lang="ja-JP" altLang="en-US" dirty="0"/>
              <a:t>です。</a:t>
            </a:r>
            <a:endParaRPr lang="en-US" altLang="ja-JP" dirty="0"/>
          </a:p>
          <a:p>
            <a:endParaRPr lang="en-US" altLang="ja-JP" dirty="0"/>
          </a:p>
          <a:p>
            <a:r>
              <a:rPr lang="en-US" altLang="ja-JP" dirty="0"/>
              <a:t>BPM</a:t>
            </a:r>
            <a:r>
              <a:rPr lang="ja-JP" altLang="en-US" dirty="0"/>
              <a:t>では</a:t>
            </a:r>
            <a:r>
              <a:rPr lang="en-US" altLang="ja-JP" dirty="0"/>
              <a:t>PDCA</a:t>
            </a:r>
            <a:r>
              <a:rPr lang="ja-JP" altLang="en-US" dirty="0"/>
              <a:t>サイクルを回して</a:t>
            </a:r>
            <a:r>
              <a:rPr lang="en-US" altLang="ja-JP" dirty="0"/>
              <a:t>BPR</a:t>
            </a:r>
            <a:r>
              <a:rPr lang="ja-JP" altLang="en-US" dirty="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a:p>
        </p:txBody>
      </p:sp>
    </p:spTree>
    <p:extLst>
      <p:ext uri="{BB962C8B-B14F-4D97-AF65-F5344CB8AC3E}">
        <p14:creationId xmlns:p14="http://schemas.microsoft.com/office/powerpoint/2010/main" val="318981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455196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918" y="960284"/>
            <a:ext cx="488658" cy="53564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04" y="948576"/>
            <a:ext cx="1199293" cy="5473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a:latin typeface="Century Gothic" panose="020B0502020202020204" pitchFamily="34" charset="0"/>
              <a:ea typeface="HG丸ｺﾞｼｯｸM-PRO" panose="020F0600000000000000" pitchFamily="50" charset="-128"/>
            </a:endParaRPr>
          </a:p>
          <a:p>
            <a:pPr algn="r"/>
            <a:r>
              <a:rPr lang="ja-JP" altLang="en-US" sz="1200" dirty="0">
                <a:latin typeface="Century Gothic" panose="020B0502020202020204" pitchFamily="34" charset="0"/>
                <a:ea typeface="HG丸ｺﾞｼｯｸM-PRO" panose="020F0600000000000000" pitchFamily="50" charset="-128"/>
              </a:rPr>
              <a:t>大越 章司</a:t>
            </a:r>
            <a:endParaRPr lang="en-US" altLang="ja-JP" sz="1200" dirty="0">
              <a:latin typeface="Century Gothic" panose="020B0502020202020204" pitchFamily="34" charset="0"/>
              <a:ea typeface="HG丸ｺﾞｼｯｸM-PRO" panose="020F0600000000000000" pitchFamily="50" charset="-128"/>
            </a:endParaRPr>
          </a:p>
          <a:p>
            <a:pPr algn="r"/>
            <a:r>
              <a:rPr lang="en-US" altLang="ja-JP" sz="1200" dirty="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a:solidFill>
                  <a:schemeClr val="bg1"/>
                </a:solidFill>
                <a:latin typeface="Arial Black" panose="020B0A04020102020204" pitchFamily="34" charset="0"/>
                <a:ea typeface="HGP創英角ｺﾞｼｯｸUB" pitchFamily="50" charset="-128"/>
                <a:cs typeface="Arial" pitchFamily="34" charset="0"/>
              </a:rPr>
              <a:t>ERP</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197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a:t>EA</a:t>
            </a:r>
            <a:r>
              <a:rPr lang="ja-JP" altLang="en-US"/>
              <a:t>→</a:t>
            </a:r>
            <a:r>
              <a:rPr lang="en-US" altLang="ja-JP"/>
              <a:t>BPM</a:t>
            </a:r>
            <a:r>
              <a:rPr lang="ja-JP" altLang="en-US"/>
              <a:t>→</a:t>
            </a:r>
            <a:r>
              <a:rPr lang="en-US" altLang="ja-JP"/>
              <a:t>ERP</a:t>
            </a:r>
            <a:endParaRPr lang="ja-JP" altLang="en-US"/>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a:solidFill>
                  <a:schemeClr val="bg1"/>
                </a:solidFill>
                <a:latin typeface="+mn-lt"/>
                <a:ea typeface="+mn-ea"/>
              </a:rPr>
              <a:t>ERP</a:t>
            </a:r>
          </a:p>
          <a:p>
            <a:pPr algn="ctr">
              <a:lnSpc>
                <a:spcPts val="1200"/>
              </a:lnSpc>
              <a:spcBef>
                <a:spcPct val="20000"/>
              </a:spcBef>
              <a:defRPr/>
            </a:pPr>
            <a:r>
              <a:rPr kumimoji="0" lang="en-US" altLang="ja-JP" sz="1600" b="1">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a:solidFill>
                  <a:schemeClr val="bg1"/>
                </a:solidFill>
              </a:rPr>
              <a:t>全体最適</a:t>
            </a: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手法</a:t>
            </a:r>
            <a:r>
              <a:rPr kumimoji="0" lang="en-US" altLang="ja-JP">
                <a:solidFill>
                  <a:srgbClr val="0070C0"/>
                </a:solidFill>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の業務手順や情報システムの標準化、組織の最適化を進め、効率よい組織の運営を図るための方法論あるいは、そのような組織構造を実現するための設計思想・基本理念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a:solidFill>
                  <a:schemeClr val="bg1"/>
                </a:solidFill>
                <a:latin typeface="+mn-lt"/>
                <a:ea typeface="+mn-ea"/>
              </a:rPr>
              <a:t>ある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en-US" altLang="ja-JP" sz="1600">
                <a:solidFill>
                  <a:schemeClr val="bg1"/>
                </a:solidFill>
                <a:latin typeface="+mn-lt"/>
                <a:ea typeface="+mn-ea"/>
              </a:rPr>
              <a:t>Enterprise</a:t>
            </a:r>
            <a:r>
              <a:rPr lang="ja-JP" altLang="en-US" sz="160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4)">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ERP</a:t>
            </a:r>
            <a:r>
              <a:rPr kumimoji="1" lang="ja-JP" altLang="en-US" dirty="0"/>
              <a:t>システムとは</a:t>
            </a:r>
          </a:p>
        </p:txBody>
      </p:sp>
      <p:sp>
        <p:nvSpPr>
          <p:cNvPr id="3" name="角丸四角形 2"/>
          <p:cNvSpPr/>
          <p:nvPr/>
        </p:nvSpPr>
        <p:spPr bwMode="auto">
          <a:xfrm>
            <a:off x="1259632" y="1340768"/>
            <a:ext cx="3744416" cy="432048"/>
          </a:xfrm>
          <a:prstGeom prst="roundRect">
            <a:avLst>
              <a:gd name="adj" fmla="val 50000"/>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個別業務</a:t>
            </a:r>
            <a:r>
              <a:rPr kumimoji="0" lang="ja-JP" altLang="en-US" sz="1400" b="0" i="0" u="none" strike="noStrike" cap="none" normalizeH="0" dirty="0">
                <a:ln>
                  <a:noFill/>
                </a:ln>
                <a:solidFill>
                  <a:schemeClr val="bg1"/>
                </a:solidFill>
                <a:effectLst/>
                <a:latin typeface="+mn-lt"/>
                <a:ea typeface="+mn-ea"/>
              </a:rPr>
              <a:t>システム</a:t>
            </a:r>
          </a:p>
        </p:txBody>
      </p:sp>
      <p:sp>
        <p:nvSpPr>
          <p:cNvPr id="5" name="角丸四角形 4"/>
          <p:cNvSpPr/>
          <p:nvPr/>
        </p:nvSpPr>
        <p:spPr bwMode="auto">
          <a:xfrm>
            <a:off x="126045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sp>
        <p:nvSpPr>
          <p:cNvPr id="6" name="角丸四角形 5"/>
          <p:cNvSpPr/>
          <p:nvPr/>
        </p:nvSpPr>
        <p:spPr bwMode="auto">
          <a:xfrm>
            <a:off x="219655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7" name="角丸四角形 6"/>
          <p:cNvSpPr/>
          <p:nvPr/>
        </p:nvSpPr>
        <p:spPr bwMode="auto">
          <a:xfrm>
            <a:off x="3132658"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 name="角丸四角形 7"/>
          <p:cNvSpPr/>
          <p:nvPr/>
        </p:nvSpPr>
        <p:spPr bwMode="auto">
          <a:xfrm>
            <a:off x="406794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 name="テキスト ボックス 8"/>
          <p:cNvSpPr txBox="1"/>
          <p:nvPr/>
        </p:nvSpPr>
        <p:spPr>
          <a:xfrm>
            <a:off x="2334981" y="2060848"/>
            <a:ext cx="646331" cy="369332"/>
          </a:xfrm>
          <a:prstGeom prst="rect">
            <a:avLst/>
          </a:prstGeom>
          <a:noFill/>
          <a:effectLst/>
        </p:spPr>
        <p:txBody>
          <a:bodyPr wrap="none" rtlCol="0">
            <a:spAutoFit/>
          </a:bodyPr>
          <a:lstStyle/>
          <a:p>
            <a:pPr algn="ctr"/>
            <a:r>
              <a:rPr lang="ja-JP" altLang="en-US" dirty="0">
                <a:solidFill>
                  <a:srgbClr val="0000FF"/>
                </a:solidFill>
              </a:rPr>
              <a:t>生産</a:t>
            </a:r>
            <a:endParaRPr kumimoji="1" lang="ja-JP" altLang="en-US" dirty="0">
              <a:solidFill>
                <a:srgbClr val="0000FF"/>
              </a:solidFill>
            </a:endParaRPr>
          </a:p>
        </p:txBody>
      </p:sp>
      <p:sp>
        <p:nvSpPr>
          <p:cNvPr id="11" name="テキスト ボックス 10"/>
          <p:cNvSpPr txBox="1"/>
          <p:nvPr/>
        </p:nvSpPr>
        <p:spPr>
          <a:xfrm>
            <a:off x="3275856" y="2060848"/>
            <a:ext cx="646331" cy="369332"/>
          </a:xfrm>
          <a:prstGeom prst="rect">
            <a:avLst/>
          </a:prstGeom>
          <a:noFill/>
          <a:effectLst/>
        </p:spPr>
        <p:txBody>
          <a:bodyPr wrap="none" rtlCol="0">
            <a:spAutoFit/>
          </a:bodyPr>
          <a:lstStyle/>
          <a:p>
            <a:pPr algn="ctr"/>
            <a:r>
              <a:rPr kumimoji="1" lang="ja-JP" altLang="en-US" dirty="0">
                <a:solidFill>
                  <a:srgbClr val="0000FF"/>
                </a:solidFill>
              </a:rPr>
              <a:t>販売</a:t>
            </a:r>
          </a:p>
        </p:txBody>
      </p:sp>
      <p:sp>
        <p:nvSpPr>
          <p:cNvPr id="12" name="テキスト ボックス 11"/>
          <p:cNvSpPr txBox="1"/>
          <p:nvPr/>
        </p:nvSpPr>
        <p:spPr>
          <a:xfrm>
            <a:off x="4211961" y="2060848"/>
            <a:ext cx="646331" cy="369332"/>
          </a:xfrm>
          <a:prstGeom prst="rect">
            <a:avLst/>
          </a:prstGeom>
          <a:noFill/>
          <a:effectLst/>
        </p:spPr>
        <p:txBody>
          <a:bodyPr wrap="none" rtlCol="0">
            <a:spAutoFit/>
          </a:bodyPr>
          <a:lstStyle/>
          <a:p>
            <a:pPr algn="ctr"/>
            <a:r>
              <a:rPr kumimoji="1" lang="ja-JP" altLang="en-US" dirty="0">
                <a:solidFill>
                  <a:srgbClr val="0000FF"/>
                </a:solidFill>
              </a:rPr>
              <a:t>会計</a:t>
            </a:r>
          </a:p>
        </p:txBody>
      </p:sp>
      <p:sp>
        <p:nvSpPr>
          <p:cNvPr id="13" name="角丸四角形 12"/>
          <p:cNvSpPr/>
          <p:nvPr/>
        </p:nvSpPr>
        <p:spPr bwMode="auto">
          <a:xfrm>
            <a:off x="1304964" y="2492896"/>
            <a:ext cx="242700"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4" name="角丸四角形 13"/>
          <p:cNvSpPr/>
          <p:nvPr/>
        </p:nvSpPr>
        <p:spPr bwMode="auto">
          <a:xfrm>
            <a:off x="1547664" y="2708920"/>
            <a:ext cx="216024" cy="144016"/>
          </a:xfrm>
          <a:prstGeom prst="roundRect">
            <a:avLst/>
          </a:prstGeom>
          <a:solidFill>
            <a:srgbClr val="FFA89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5" name="角丸四角形 14"/>
          <p:cNvSpPr/>
          <p:nvPr/>
        </p:nvSpPr>
        <p:spPr bwMode="auto">
          <a:xfrm>
            <a:off x="1907704" y="2708920"/>
            <a:ext cx="216024" cy="144016"/>
          </a:xfrm>
          <a:prstGeom prst="roundRect">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6" name="角丸四角形 15"/>
          <p:cNvSpPr/>
          <p:nvPr/>
        </p:nvSpPr>
        <p:spPr bwMode="auto">
          <a:xfrm>
            <a:off x="1907704" y="2492896"/>
            <a:ext cx="216024"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cxnSp>
        <p:nvCxnSpPr>
          <p:cNvPr id="18" name="直線矢印コネクタ 17"/>
          <p:cNvCxnSpPr>
            <a:stCxn id="13" idx="3"/>
            <a:endCxn id="16" idx="1"/>
          </p:cNvCxnSpPr>
          <p:nvPr/>
        </p:nvCxnSpPr>
        <p:spPr bwMode="auto">
          <a:xfrm>
            <a:off x="154766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20" name="カギ線コネクタ 19"/>
          <p:cNvCxnSpPr>
            <a:stCxn id="13" idx="2"/>
            <a:endCxn id="14" idx="1"/>
          </p:cNvCxnSpPr>
          <p:nvPr/>
        </p:nvCxnSpPr>
        <p:spPr bwMode="auto">
          <a:xfrm rot="16200000" flipH="1">
            <a:off x="1414981" y="2648245"/>
            <a:ext cx="144016" cy="121350"/>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21" name="直線矢印コネクタ 20"/>
          <p:cNvCxnSpPr>
            <a:stCxn id="14" idx="3"/>
            <a:endCxn id="15" idx="1"/>
          </p:cNvCxnSpPr>
          <p:nvPr/>
        </p:nvCxnSpPr>
        <p:spPr bwMode="auto">
          <a:xfrm>
            <a:off x="1763688"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26" name="角丸四角形 25"/>
          <p:cNvSpPr/>
          <p:nvPr/>
        </p:nvSpPr>
        <p:spPr bwMode="auto">
          <a:xfrm>
            <a:off x="2267744" y="2492896"/>
            <a:ext cx="216024" cy="144016"/>
          </a:xfrm>
          <a:prstGeom prst="roundRect">
            <a:avLst/>
          </a:prstGeom>
          <a:solidFill>
            <a:srgbClr val="0000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7" name="角丸四角形 26"/>
          <p:cNvSpPr/>
          <p:nvPr/>
        </p:nvSpPr>
        <p:spPr bwMode="auto">
          <a:xfrm>
            <a:off x="2483768"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8" name="角丸四角形 27"/>
          <p:cNvSpPr/>
          <p:nvPr/>
        </p:nvSpPr>
        <p:spPr bwMode="auto">
          <a:xfrm>
            <a:off x="2843808"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9" name="角丸四角形 28"/>
          <p:cNvSpPr/>
          <p:nvPr/>
        </p:nvSpPr>
        <p:spPr bwMode="auto">
          <a:xfrm>
            <a:off x="2843808" y="2492896"/>
            <a:ext cx="216024"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31" name="カギ線コネクタ 30"/>
          <p:cNvCxnSpPr>
            <a:stCxn id="27" idx="0"/>
            <a:endCxn id="29" idx="1"/>
          </p:cNvCxnSpPr>
          <p:nvPr/>
        </p:nvCxnSpPr>
        <p:spPr bwMode="auto">
          <a:xfrm rot="5400000" flipH="1" flipV="1">
            <a:off x="2645786" y="2510898"/>
            <a:ext cx="144016" cy="252028"/>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32" name="直線矢印コネクタ 31"/>
          <p:cNvCxnSpPr>
            <a:stCxn id="27" idx="3"/>
            <a:endCxn id="28" idx="1"/>
          </p:cNvCxnSpPr>
          <p:nvPr/>
        </p:nvCxnSpPr>
        <p:spPr bwMode="auto">
          <a:xfrm>
            <a:off x="2699792"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37" name="カギ線コネクタ 36"/>
          <p:cNvCxnSpPr>
            <a:stCxn id="26" idx="2"/>
            <a:endCxn id="27" idx="1"/>
          </p:cNvCxnSpPr>
          <p:nvPr/>
        </p:nvCxnSpPr>
        <p:spPr bwMode="auto">
          <a:xfrm rot="16200000" flipH="1">
            <a:off x="2357754"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sp>
        <p:nvSpPr>
          <p:cNvPr id="41" name="角丸四角形 40"/>
          <p:cNvSpPr/>
          <p:nvPr/>
        </p:nvSpPr>
        <p:spPr bwMode="auto">
          <a:xfrm>
            <a:off x="3203848"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3" name="角丸四角形 42"/>
          <p:cNvSpPr/>
          <p:nvPr/>
        </p:nvSpPr>
        <p:spPr bwMode="auto">
          <a:xfrm>
            <a:off x="3779912" y="2708920"/>
            <a:ext cx="216024" cy="144016"/>
          </a:xfrm>
          <a:prstGeom prst="roundRect">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4" name="角丸四角形 43"/>
          <p:cNvSpPr/>
          <p:nvPr/>
        </p:nvSpPr>
        <p:spPr bwMode="auto">
          <a:xfrm>
            <a:off x="3779912"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47" name="カギ線コネクタ 46"/>
          <p:cNvCxnSpPr>
            <a:stCxn id="41" idx="2"/>
            <a:endCxn id="43" idx="1"/>
          </p:cNvCxnSpPr>
          <p:nvPr/>
        </p:nvCxnSpPr>
        <p:spPr bwMode="auto">
          <a:xfrm rot="16200000" flipH="1">
            <a:off x="3473878" y="2474894"/>
            <a:ext cx="144016" cy="46805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50" name="直線矢印コネクタ 49"/>
          <p:cNvCxnSpPr>
            <a:stCxn id="41" idx="3"/>
            <a:endCxn id="44" idx="1"/>
          </p:cNvCxnSpPr>
          <p:nvPr/>
        </p:nvCxnSpPr>
        <p:spPr bwMode="auto">
          <a:xfrm>
            <a:off x="3419872"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56" name="角丸四角形 55"/>
          <p:cNvSpPr/>
          <p:nvPr/>
        </p:nvSpPr>
        <p:spPr bwMode="auto">
          <a:xfrm>
            <a:off x="413995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角丸四角形 57"/>
          <p:cNvSpPr/>
          <p:nvPr/>
        </p:nvSpPr>
        <p:spPr bwMode="auto">
          <a:xfrm>
            <a:off x="471601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59" name="カギ線コネクタ 58"/>
          <p:cNvCxnSpPr>
            <a:stCxn id="63" idx="3"/>
            <a:endCxn id="58" idx="1"/>
          </p:cNvCxnSpPr>
          <p:nvPr/>
        </p:nvCxnSpPr>
        <p:spPr bwMode="auto">
          <a:xfrm flipV="1">
            <a:off x="435597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60" name="直線矢印コネクタ 59"/>
          <p:cNvCxnSpPr>
            <a:stCxn id="56" idx="3"/>
            <a:endCxn id="58" idx="1"/>
          </p:cNvCxnSpPr>
          <p:nvPr/>
        </p:nvCxnSpPr>
        <p:spPr bwMode="auto">
          <a:xfrm>
            <a:off x="435597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63" name="角丸四角形 62"/>
          <p:cNvSpPr/>
          <p:nvPr/>
        </p:nvSpPr>
        <p:spPr bwMode="auto">
          <a:xfrm>
            <a:off x="413995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71" name="角丸四角形 70"/>
          <p:cNvSpPr/>
          <p:nvPr/>
        </p:nvSpPr>
        <p:spPr bwMode="auto">
          <a:xfrm>
            <a:off x="1331640"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2" name="角丸四角形 71"/>
          <p:cNvSpPr/>
          <p:nvPr/>
        </p:nvSpPr>
        <p:spPr bwMode="auto">
          <a:xfrm>
            <a:off x="2267744"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3" name="角丸四角形 72"/>
          <p:cNvSpPr/>
          <p:nvPr/>
        </p:nvSpPr>
        <p:spPr bwMode="auto">
          <a:xfrm>
            <a:off x="3203848"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4" name="角丸四角形 73"/>
          <p:cNvSpPr/>
          <p:nvPr/>
        </p:nvSpPr>
        <p:spPr bwMode="auto">
          <a:xfrm>
            <a:off x="4139952"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5" name="フローチャート: 磁気ディスク 74"/>
          <p:cNvSpPr/>
          <p:nvPr/>
        </p:nvSpPr>
        <p:spPr bwMode="auto">
          <a:xfrm>
            <a:off x="1331640"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6" name="フローチャート: 磁気ディスク 75"/>
          <p:cNvSpPr/>
          <p:nvPr/>
        </p:nvSpPr>
        <p:spPr bwMode="auto">
          <a:xfrm>
            <a:off x="2267744"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7" name="フローチャート: 磁気ディスク 76"/>
          <p:cNvSpPr/>
          <p:nvPr/>
        </p:nvSpPr>
        <p:spPr bwMode="auto">
          <a:xfrm>
            <a:off x="3203848"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8" name="フローチャート: 磁気ディスク 77"/>
          <p:cNvSpPr/>
          <p:nvPr/>
        </p:nvSpPr>
        <p:spPr bwMode="auto">
          <a:xfrm>
            <a:off x="4139952"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101" name="テキスト ボックス 100"/>
          <p:cNvSpPr txBox="1"/>
          <p:nvPr/>
        </p:nvSpPr>
        <p:spPr>
          <a:xfrm>
            <a:off x="1403649" y="2060848"/>
            <a:ext cx="646331" cy="369332"/>
          </a:xfrm>
          <a:prstGeom prst="rect">
            <a:avLst/>
          </a:prstGeom>
          <a:noFill/>
          <a:effectLst/>
        </p:spPr>
        <p:txBody>
          <a:bodyPr wrap="none" rtlCol="0">
            <a:spAutoFit/>
          </a:bodyPr>
          <a:lstStyle/>
          <a:p>
            <a:pPr algn="ctr"/>
            <a:r>
              <a:rPr kumimoji="1" lang="ja-JP" altLang="en-US" dirty="0">
                <a:solidFill>
                  <a:srgbClr val="0000FF"/>
                </a:solidFill>
              </a:rPr>
              <a:t>購買</a:t>
            </a:r>
          </a:p>
        </p:txBody>
      </p:sp>
      <p:sp>
        <p:nvSpPr>
          <p:cNvPr id="122" name="角丸四角形 121"/>
          <p:cNvSpPr/>
          <p:nvPr/>
        </p:nvSpPr>
        <p:spPr bwMode="auto">
          <a:xfrm>
            <a:off x="1259632" y="4869160"/>
            <a:ext cx="3744416" cy="1512168"/>
          </a:xfrm>
          <a:prstGeom prst="roundRect">
            <a:avLst>
              <a:gd name="adj" fmla="val 6673"/>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処理にタイムラグ</a:t>
            </a:r>
            <a:r>
              <a:rPr kumimoji="0" lang="ja-JP" altLang="en-US" sz="1400" dirty="0">
                <a:solidFill>
                  <a:schemeClr val="bg1"/>
                </a:solidFill>
              </a:rPr>
              <a:t>が</a:t>
            </a:r>
            <a:r>
              <a:rPr kumimoji="0" lang="ja-JP" altLang="en-US" sz="1400" b="0" i="0" u="none" strike="noStrike" cap="none" normalizeH="0" dirty="0">
                <a:ln>
                  <a:noFill/>
                </a:ln>
                <a:solidFill>
                  <a:schemeClr val="bg1"/>
                </a:solidFill>
                <a:effectLst/>
                <a:latin typeface="+mn-lt"/>
                <a:ea typeface="+mn-ea"/>
              </a:rPr>
              <a:t>発生</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二重入力によりマスターの分散</a:t>
            </a:r>
          </a:p>
          <a:p>
            <a:pPr marL="742950" lvl="1" indent="-285750">
              <a:spcBef>
                <a:spcPts val="0"/>
              </a:spcBef>
              <a:buFont typeface="Wingdings" charset="2"/>
              <a:buChar char="v"/>
            </a:pPr>
            <a:r>
              <a:rPr kumimoji="0" lang="ja-JP" altLang="en-US" sz="1400" dirty="0">
                <a:solidFill>
                  <a:schemeClr val="bg1"/>
                </a:solidFill>
                <a:latin typeface="+mn-lt"/>
                <a:ea typeface="+mn-ea"/>
              </a:rPr>
              <a:t>個別設計・構築</a:t>
            </a:r>
          </a:p>
          <a:p>
            <a:pPr marL="742950" lvl="1" indent="-285750">
              <a:spcBef>
                <a:spcPts val="0"/>
              </a:spcBef>
              <a:buFont typeface="Wingdings" charset="2"/>
              <a:buChar char="v"/>
            </a:pPr>
            <a:r>
              <a:rPr kumimoji="0" lang="ja-JP" altLang="en-US" sz="1400" dirty="0">
                <a:solidFill>
                  <a:schemeClr val="bg1"/>
                </a:solidFill>
                <a:latin typeface="+mn-lt"/>
                <a:ea typeface="+mn-ea"/>
              </a:rPr>
              <a:t>データやプロセスの不整合</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個別維持管理による運用負担</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プロセス全体の可視性なし</a:t>
            </a:r>
          </a:p>
        </p:txBody>
      </p:sp>
      <p:sp>
        <p:nvSpPr>
          <p:cNvPr id="126" name="角丸四角形 125"/>
          <p:cNvSpPr/>
          <p:nvPr/>
        </p:nvSpPr>
        <p:spPr bwMode="auto">
          <a:xfrm>
            <a:off x="1259632" y="4293096"/>
            <a:ext cx="3744416" cy="504056"/>
          </a:xfrm>
          <a:prstGeom prst="roundRect">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a:solidFill>
                  <a:schemeClr val="bg1"/>
                </a:solidFill>
                <a:latin typeface="+mn-lt"/>
                <a:ea typeface="+mn-ea"/>
              </a:rPr>
              <a:t>プロセス・データの整合性を確保</a:t>
            </a:r>
            <a:endParaRPr kumimoji="0" lang="ja-JP" altLang="en-US" sz="1400" b="0" i="0" u="none" strike="noStrike" cap="none" normalizeH="0" dirty="0">
              <a:ln>
                <a:noFill/>
              </a:ln>
              <a:solidFill>
                <a:schemeClr val="bg1"/>
              </a:solidFill>
              <a:effectLst/>
              <a:latin typeface="+mn-lt"/>
              <a:ea typeface="+mn-ea"/>
            </a:endParaRPr>
          </a:p>
        </p:txBody>
      </p:sp>
      <p:grpSp>
        <p:nvGrpSpPr>
          <p:cNvPr id="10" name="図形グループ 9"/>
          <p:cNvGrpSpPr/>
          <p:nvPr/>
        </p:nvGrpSpPr>
        <p:grpSpPr>
          <a:xfrm>
            <a:off x="5148064" y="1340768"/>
            <a:ext cx="3744416" cy="5040560"/>
            <a:chOff x="5148064" y="1340768"/>
            <a:chExt cx="3744416" cy="5040560"/>
          </a:xfrm>
        </p:grpSpPr>
        <p:sp>
          <p:nvSpPr>
            <p:cNvPr id="88" name="角丸四角形 87"/>
            <p:cNvSpPr/>
            <p:nvPr/>
          </p:nvSpPr>
          <p:spPr bwMode="auto">
            <a:xfrm>
              <a:off x="5148882"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sp>
          <p:nvSpPr>
            <p:cNvPr id="89" name="角丸四角形 88"/>
            <p:cNvSpPr/>
            <p:nvPr/>
          </p:nvSpPr>
          <p:spPr bwMode="auto">
            <a:xfrm>
              <a:off x="608498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0" name="角丸四角形 89"/>
            <p:cNvSpPr/>
            <p:nvPr/>
          </p:nvSpPr>
          <p:spPr bwMode="auto">
            <a:xfrm>
              <a:off x="702109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1" name="角丸四角形 90"/>
            <p:cNvSpPr/>
            <p:nvPr/>
          </p:nvSpPr>
          <p:spPr bwMode="auto">
            <a:xfrm>
              <a:off x="795637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 name="角丸四角形 3"/>
            <p:cNvSpPr/>
            <p:nvPr/>
          </p:nvSpPr>
          <p:spPr bwMode="auto">
            <a:xfrm>
              <a:off x="5148064" y="1340768"/>
              <a:ext cx="3744416" cy="432048"/>
            </a:xfrm>
            <a:prstGeom prst="roundRect">
              <a:avLst>
                <a:gd name="adj" fmla="val 50000"/>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ERP</a:t>
              </a:r>
              <a:r>
                <a:rPr kumimoji="0" lang="ja-JP" altLang="en-US" sz="1400" b="0" i="0" u="none" strike="noStrike" cap="none" normalizeH="0" dirty="0">
                  <a:ln>
                    <a:noFill/>
                  </a:ln>
                  <a:solidFill>
                    <a:schemeClr val="bg1"/>
                  </a:solidFill>
                  <a:effectLst/>
                  <a:latin typeface="+mn-lt"/>
                  <a:ea typeface="+mn-ea"/>
                </a:rPr>
                <a:t>システム</a:t>
              </a:r>
            </a:p>
          </p:txBody>
        </p:sp>
        <p:sp>
          <p:nvSpPr>
            <p:cNvPr id="81" name="角丸四角形 80"/>
            <p:cNvSpPr/>
            <p:nvPr/>
          </p:nvSpPr>
          <p:spPr bwMode="auto">
            <a:xfrm>
              <a:off x="522007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2" name="角丸四角形 81"/>
            <p:cNvSpPr/>
            <p:nvPr/>
          </p:nvSpPr>
          <p:spPr bwMode="auto">
            <a:xfrm>
              <a:off x="579613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83" name="カギ線コネクタ 82"/>
            <p:cNvCxnSpPr>
              <a:stCxn id="85" idx="3"/>
              <a:endCxn id="82" idx="1"/>
            </p:cNvCxnSpPr>
            <p:nvPr/>
          </p:nvCxnSpPr>
          <p:spPr bwMode="auto">
            <a:xfrm flipV="1">
              <a:off x="543609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84" name="直線矢印コネクタ 83"/>
            <p:cNvCxnSpPr>
              <a:stCxn id="81" idx="3"/>
              <a:endCxn id="82" idx="1"/>
            </p:cNvCxnSpPr>
            <p:nvPr/>
          </p:nvCxnSpPr>
          <p:spPr bwMode="auto">
            <a:xfrm>
              <a:off x="543609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85" name="角丸四角形 84"/>
            <p:cNvSpPr/>
            <p:nvPr/>
          </p:nvSpPr>
          <p:spPr bwMode="auto">
            <a:xfrm>
              <a:off x="522007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6" name="角丸四角形 85"/>
            <p:cNvSpPr/>
            <p:nvPr/>
          </p:nvSpPr>
          <p:spPr bwMode="auto">
            <a:xfrm>
              <a:off x="5220072" y="2924944"/>
              <a:ext cx="3600400"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dirty="0">
                  <a:ln>
                    <a:noFill/>
                  </a:ln>
                  <a:solidFill>
                    <a:srgbClr val="FFFFFF"/>
                  </a:solidFill>
                  <a:effectLst/>
                  <a:latin typeface="+mn-lt"/>
                  <a:ea typeface="+mn-ea"/>
                </a:rPr>
                <a:t>ERP</a:t>
              </a:r>
              <a:r>
                <a:rPr kumimoji="0" lang="ja-JP" altLang="en-US" sz="900" b="0" i="0" u="none" strike="noStrike" cap="none" normalizeH="0" dirty="0">
                  <a:ln>
                    <a:noFill/>
                  </a:ln>
                  <a:solidFill>
                    <a:srgbClr val="FFFFFF"/>
                  </a:solidFill>
                  <a:effectLst/>
                  <a:latin typeface="+mn-lt"/>
                  <a:ea typeface="+mn-ea"/>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p:txBody>
        </p:sp>
        <p:sp>
          <p:nvSpPr>
            <p:cNvPr id="87" name="フローチャート: 磁気ディスク 86"/>
            <p:cNvSpPr/>
            <p:nvPr/>
          </p:nvSpPr>
          <p:spPr bwMode="auto">
            <a:xfrm>
              <a:off x="5220072" y="3501008"/>
              <a:ext cx="3600400" cy="432048"/>
            </a:xfrm>
            <a:prstGeom prst="flowChartMagneticDisk">
              <a:avLst/>
            </a:prstGeom>
            <a:solidFill>
              <a:srgbClr val="008000"/>
            </a:solidFill>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rPr>
                <a:t>全社</a:t>
              </a:r>
              <a:r>
                <a:rPr kumimoji="0" lang="ja-JP" altLang="en-US" sz="1200" b="0" i="0" u="none" strike="noStrike" cap="none" normalizeH="0" dirty="0">
                  <a:ln>
                    <a:noFill/>
                  </a:ln>
                  <a:solidFill>
                    <a:schemeClr val="bg1"/>
                  </a:solidFill>
                  <a:effectLst/>
                  <a:latin typeface="+mn-lt"/>
                  <a:ea typeface="+mn-ea"/>
                </a:rPr>
                <a:t>統合</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92" name="テキスト ボックス 91"/>
            <p:cNvSpPr txBox="1"/>
            <p:nvPr/>
          </p:nvSpPr>
          <p:spPr>
            <a:xfrm>
              <a:off x="6223413" y="2060848"/>
              <a:ext cx="646331" cy="369332"/>
            </a:xfrm>
            <a:prstGeom prst="rect">
              <a:avLst/>
            </a:prstGeom>
            <a:noFill/>
          </p:spPr>
          <p:txBody>
            <a:bodyPr wrap="none" rtlCol="0">
              <a:spAutoFit/>
            </a:bodyPr>
            <a:lstStyle/>
            <a:p>
              <a:pPr algn="ctr"/>
              <a:r>
                <a:rPr lang="ja-JP" altLang="en-US" dirty="0">
                  <a:solidFill>
                    <a:srgbClr val="0000FF"/>
                  </a:solidFill>
                </a:rPr>
                <a:t>生産</a:t>
              </a:r>
              <a:endParaRPr kumimoji="1" lang="ja-JP" altLang="en-US" dirty="0">
                <a:solidFill>
                  <a:srgbClr val="0000FF"/>
                </a:solidFill>
              </a:endParaRPr>
            </a:p>
          </p:txBody>
        </p:sp>
        <p:sp>
          <p:nvSpPr>
            <p:cNvPr id="93" name="テキスト ボックス 92"/>
            <p:cNvSpPr txBox="1"/>
            <p:nvPr/>
          </p:nvSpPr>
          <p:spPr>
            <a:xfrm>
              <a:off x="5292080" y="2060848"/>
              <a:ext cx="646331" cy="369332"/>
            </a:xfrm>
            <a:prstGeom prst="rect">
              <a:avLst/>
            </a:prstGeom>
            <a:noFill/>
          </p:spPr>
          <p:txBody>
            <a:bodyPr wrap="none" rtlCol="0">
              <a:spAutoFit/>
            </a:bodyPr>
            <a:lstStyle/>
            <a:p>
              <a:pPr algn="ctr"/>
              <a:r>
                <a:rPr kumimoji="1" lang="ja-JP" altLang="en-US" dirty="0">
                  <a:solidFill>
                    <a:srgbClr val="0000FF"/>
                  </a:solidFill>
                </a:rPr>
                <a:t>購買</a:t>
              </a:r>
            </a:p>
          </p:txBody>
        </p:sp>
        <p:sp>
          <p:nvSpPr>
            <p:cNvPr id="94" name="テキスト ボックス 93"/>
            <p:cNvSpPr txBox="1"/>
            <p:nvPr/>
          </p:nvSpPr>
          <p:spPr>
            <a:xfrm>
              <a:off x="7164288" y="2060848"/>
              <a:ext cx="646331" cy="369332"/>
            </a:xfrm>
            <a:prstGeom prst="rect">
              <a:avLst/>
            </a:prstGeom>
            <a:noFill/>
          </p:spPr>
          <p:txBody>
            <a:bodyPr wrap="none" rtlCol="0">
              <a:spAutoFit/>
            </a:bodyPr>
            <a:lstStyle/>
            <a:p>
              <a:pPr algn="ctr"/>
              <a:r>
                <a:rPr kumimoji="1" lang="ja-JP" altLang="en-US" dirty="0">
                  <a:solidFill>
                    <a:srgbClr val="0000FF"/>
                  </a:solidFill>
                </a:rPr>
                <a:t>販売</a:t>
              </a:r>
            </a:p>
          </p:txBody>
        </p:sp>
        <p:sp>
          <p:nvSpPr>
            <p:cNvPr id="95" name="テキスト ボックス 94"/>
            <p:cNvSpPr txBox="1"/>
            <p:nvPr/>
          </p:nvSpPr>
          <p:spPr>
            <a:xfrm>
              <a:off x="8100393" y="2060848"/>
              <a:ext cx="646331" cy="369332"/>
            </a:xfrm>
            <a:prstGeom prst="rect">
              <a:avLst/>
            </a:prstGeom>
            <a:noFill/>
          </p:spPr>
          <p:txBody>
            <a:bodyPr wrap="none" rtlCol="0">
              <a:spAutoFit/>
            </a:bodyPr>
            <a:lstStyle/>
            <a:p>
              <a:pPr algn="ctr"/>
              <a:r>
                <a:rPr kumimoji="1" lang="ja-JP" altLang="en-US" dirty="0">
                  <a:solidFill>
                    <a:srgbClr val="0000FF"/>
                  </a:solidFill>
                </a:rPr>
                <a:t>会計</a:t>
              </a:r>
            </a:p>
          </p:txBody>
        </p:sp>
        <p:sp>
          <p:nvSpPr>
            <p:cNvPr id="96" name="角丸四角形 95"/>
            <p:cNvSpPr/>
            <p:nvPr/>
          </p:nvSpPr>
          <p:spPr bwMode="auto">
            <a:xfrm>
              <a:off x="5292080"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購買</a:t>
              </a:r>
            </a:p>
          </p:txBody>
        </p:sp>
        <p:sp>
          <p:nvSpPr>
            <p:cNvPr id="97" name="角丸四角形 96"/>
            <p:cNvSpPr/>
            <p:nvPr/>
          </p:nvSpPr>
          <p:spPr bwMode="auto">
            <a:xfrm>
              <a:off x="6228184"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生産</a:t>
              </a:r>
            </a:p>
          </p:txBody>
        </p:sp>
        <p:sp>
          <p:nvSpPr>
            <p:cNvPr id="98" name="角丸四角形 97"/>
            <p:cNvSpPr/>
            <p:nvPr/>
          </p:nvSpPr>
          <p:spPr bwMode="auto">
            <a:xfrm>
              <a:off x="7164288"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販売</a:t>
              </a:r>
            </a:p>
          </p:txBody>
        </p:sp>
        <p:sp>
          <p:nvSpPr>
            <p:cNvPr id="99" name="角丸四角形 98"/>
            <p:cNvSpPr/>
            <p:nvPr/>
          </p:nvSpPr>
          <p:spPr bwMode="auto">
            <a:xfrm>
              <a:off x="8100392"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会計</a:t>
              </a:r>
            </a:p>
          </p:txBody>
        </p:sp>
        <p:sp>
          <p:nvSpPr>
            <p:cNvPr id="100" name="角丸四角形 99"/>
            <p:cNvSpPr/>
            <p:nvPr/>
          </p:nvSpPr>
          <p:spPr bwMode="auto">
            <a:xfrm>
              <a:off x="6444208" y="3212976"/>
              <a:ext cx="1152128"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経営</a:t>
              </a:r>
            </a:p>
          </p:txBody>
        </p:sp>
        <p:sp>
          <p:nvSpPr>
            <p:cNvPr id="103" name="角丸四角形 102"/>
            <p:cNvSpPr/>
            <p:nvPr/>
          </p:nvSpPr>
          <p:spPr bwMode="auto">
            <a:xfrm>
              <a:off x="6372200"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04" name="角丸四角形 103"/>
            <p:cNvSpPr/>
            <p:nvPr/>
          </p:nvSpPr>
          <p:spPr bwMode="auto">
            <a:xfrm>
              <a:off x="6732240"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cxnSp>
          <p:nvCxnSpPr>
            <p:cNvPr id="106" name="カギ線コネクタ 105"/>
            <p:cNvCxnSpPr>
              <a:stCxn id="103" idx="0"/>
              <a:endCxn id="109" idx="1"/>
            </p:cNvCxnSpPr>
            <p:nvPr/>
          </p:nvCxnSpPr>
          <p:spPr bwMode="auto">
            <a:xfrm rot="5400000" flipH="1" flipV="1">
              <a:off x="6714238" y="2330878"/>
              <a:ext cx="144016" cy="612068"/>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07" name="直線矢印コネクタ 106"/>
            <p:cNvCxnSpPr>
              <a:stCxn id="103" idx="3"/>
              <a:endCxn id="104" idx="1"/>
            </p:cNvCxnSpPr>
            <p:nvPr/>
          </p:nvCxnSpPr>
          <p:spPr bwMode="auto">
            <a:xfrm>
              <a:off x="6588224"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108" name="カギ線コネクタ 107"/>
            <p:cNvCxnSpPr>
              <a:stCxn id="82" idx="3"/>
              <a:endCxn id="103" idx="1"/>
            </p:cNvCxnSpPr>
            <p:nvPr/>
          </p:nvCxnSpPr>
          <p:spPr bwMode="auto">
            <a:xfrm>
              <a:off x="6012160" y="2564904"/>
              <a:ext cx="360040" cy="216024"/>
            </a:xfrm>
            <a:prstGeom prst="bentConnector3">
              <a:avLst>
                <a:gd name="adj1" fmla="val 50000"/>
              </a:avLst>
            </a:prstGeom>
            <a:solidFill>
              <a:schemeClr val="bg1"/>
            </a:solidFill>
            <a:ln w="12700" cap="flat" cmpd="sng" algn="ctr">
              <a:solidFill>
                <a:srgbClr val="008000"/>
              </a:solidFill>
              <a:prstDash val="solid"/>
              <a:round/>
              <a:headEnd type="none" w="med" len="med"/>
              <a:tailEnd type="triangle"/>
            </a:ln>
            <a:effectLst/>
          </p:spPr>
        </p:cxnSp>
        <p:sp>
          <p:nvSpPr>
            <p:cNvPr id="109" name="角丸四角形 108"/>
            <p:cNvSpPr/>
            <p:nvPr/>
          </p:nvSpPr>
          <p:spPr bwMode="auto">
            <a:xfrm>
              <a:off x="7092280"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11" name="角丸四角形 110"/>
            <p:cNvSpPr/>
            <p:nvPr/>
          </p:nvSpPr>
          <p:spPr bwMode="auto">
            <a:xfrm>
              <a:off x="7668344"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112" name="カギ線コネクタ 111"/>
            <p:cNvCxnSpPr>
              <a:stCxn id="109" idx="2"/>
              <a:endCxn id="118" idx="1"/>
            </p:cNvCxnSpPr>
            <p:nvPr/>
          </p:nvCxnSpPr>
          <p:spPr bwMode="auto">
            <a:xfrm rot="16200000" flipH="1">
              <a:off x="7542330" y="2294874"/>
              <a:ext cx="144016" cy="828092"/>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13" name="直線矢印コネクタ 112"/>
            <p:cNvCxnSpPr>
              <a:stCxn id="109" idx="3"/>
              <a:endCxn id="111" idx="1"/>
            </p:cNvCxnSpPr>
            <p:nvPr/>
          </p:nvCxnSpPr>
          <p:spPr bwMode="auto">
            <a:xfrm>
              <a:off x="730830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4" name="角丸四角形 113"/>
            <p:cNvSpPr/>
            <p:nvPr/>
          </p:nvSpPr>
          <p:spPr bwMode="auto">
            <a:xfrm>
              <a:off x="8028384"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15" name="角丸四角形 114"/>
            <p:cNvSpPr/>
            <p:nvPr/>
          </p:nvSpPr>
          <p:spPr bwMode="auto">
            <a:xfrm>
              <a:off x="8604448"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116" name="カギ線コネクタ 115"/>
            <p:cNvCxnSpPr>
              <a:stCxn id="118" idx="3"/>
              <a:endCxn id="115" idx="1"/>
            </p:cNvCxnSpPr>
            <p:nvPr/>
          </p:nvCxnSpPr>
          <p:spPr bwMode="auto">
            <a:xfrm flipV="1">
              <a:off x="8244408"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117" name="直線矢印コネクタ 116"/>
            <p:cNvCxnSpPr>
              <a:stCxn id="114" idx="3"/>
              <a:endCxn id="115" idx="1"/>
            </p:cNvCxnSpPr>
            <p:nvPr/>
          </p:nvCxnSpPr>
          <p:spPr bwMode="auto">
            <a:xfrm>
              <a:off x="8244408"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8" name="角丸四角形 117"/>
            <p:cNvSpPr/>
            <p:nvPr/>
          </p:nvSpPr>
          <p:spPr bwMode="auto">
            <a:xfrm>
              <a:off x="8028384"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23" name="角丸四角形 122"/>
            <p:cNvSpPr/>
            <p:nvPr/>
          </p:nvSpPr>
          <p:spPr bwMode="auto">
            <a:xfrm>
              <a:off x="5148064" y="4293096"/>
              <a:ext cx="3744416" cy="504056"/>
            </a:xfrm>
            <a:prstGeom prst="roundRect">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プロセス・データの整合性を保証</a:t>
              </a:r>
            </a:p>
          </p:txBody>
        </p:sp>
        <p:sp>
          <p:nvSpPr>
            <p:cNvPr id="127" name="角丸四角形 126"/>
            <p:cNvSpPr/>
            <p:nvPr/>
          </p:nvSpPr>
          <p:spPr bwMode="auto">
            <a:xfrm>
              <a:off x="5148064" y="4869160"/>
              <a:ext cx="3744416" cy="1512168"/>
            </a:xfrm>
            <a:prstGeom prst="roundRect">
              <a:avLst>
                <a:gd name="adj" fmla="val 6673"/>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リアルタイム処理</a:t>
              </a:r>
            </a:p>
            <a:p>
              <a:pPr marL="742950" lvl="1" indent="-285750">
                <a:spcBef>
                  <a:spcPts val="0"/>
                </a:spcBef>
                <a:buFont typeface="Wingdings" charset="2"/>
                <a:buChar char="v"/>
              </a:pPr>
              <a:r>
                <a:rPr kumimoji="0" lang="ja-JP" altLang="en-US" sz="1400" dirty="0">
                  <a:solidFill>
                    <a:schemeClr val="bg1"/>
                  </a:solidFill>
                  <a:latin typeface="+mn-lt"/>
                  <a:ea typeface="+mn-ea"/>
                </a:rPr>
                <a:t>マスターの統合</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全体最適化された設計・構築</a:t>
              </a:r>
            </a:p>
            <a:p>
              <a:pPr marL="742950" lvl="1" indent="-285750">
                <a:spcBef>
                  <a:spcPts val="0"/>
                </a:spcBef>
                <a:buFont typeface="Wingdings" charset="2"/>
                <a:buChar char="v"/>
              </a:pPr>
              <a:r>
                <a:rPr kumimoji="0" lang="ja-JP" altLang="en-US" sz="1400" dirty="0">
                  <a:solidFill>
                    <a:schemeClr val="bg1"/>
                  </a:solidFill>
                  <a:latin typeface="+mn-lt"/>
                  <a:ea typeface="+mn-ea"/>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プロセス全体の可視性を確保</a:t>
              </a:r>
            </a:p>
          </p:txBody>
        </p:sp>
      </p:grpSp>
      <p:sp>
        <p:nvSpPr>
          <p:cNvPr id="128" name="ホームベース 127"/>
          <p:cNvSpPr/>
          <p:nvPr/>
        </p:nvSpPr>
        <p:spPr bwMode="auto">
          <a:xfrm>
            <a:off x="135924" y="256490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プロセス</a:t>
            </a:r>
          </a:p>
        </p:txBody>
      </p:sp>
      <p:sp>
        <p:nvSpPr>
          <p:cNvPr id="129" name="ホームベース 128"/>
          <p:cNvSpPr/>
          <p:nvPr/>
        </p:nvSpPr>
        <p:spPr bwMode="auto">
          <a:xfrm>
            <a:off x="135924" y="3068960"/>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業務システム</a:t>
            </a:r>
          </a:p>
        </p:txBody>
      </p:sp>
      <p:sp>
        <p:nvSpPr>
          <p:cNvPr id="130" name="ホームベース 129"/>
          <p:cNvSpPr/>
          <p:nvPr/>
        </p:nvSpPr>
        <p:spPr bwMode="auto">
          <a:xfrm>
            <a:off x="135924" y="3573016"/>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データベース</a:t>
            </a:r>
          </a:p>
        </p:txBody>
      </p:sp>
      <p:sp>
        <p:nvSpPr>
          <p:cNvPr id="131" name="ホームベース 130"/>
          <p:cNvSpPr/>
          <p:nvPr/>
        </p:nvSpPr>
        <p:spPr bwMode="auto">
          <a:xfrm>
            <a:off x="135924" y="472514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特　徴</a:t>
            </a:r>
          </a:p>
        </p:txBody>
      </p:sp>
    </p:spTree>
    <p:extLst>
      <p:ext uri="{BB962C8B-B14F-4D97-AF65-F5344CB8AC3E}">
        <p14:creationId xmlns:p14="http://schemas.microsoft.com/office/powerpoint/2010/main" val="1455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a:t>「</a:t>
            </a:r>
            <a:r>
              <a:rPr kumimoji="1" lang="en-US" altLang="ja-JP" sz="2800" dirty="0"/>
              <a:t>ERP</a:t>
            </a:r>
            <a:r>
              <a:rPr kumimoji="1" lang="ja-JP" altLang="en-US" sz="2800" dirty="0"/>
              <a:t>」と「</a:t>
            </a:r>
            <a:r>
              <a:rPr kumimoji="1" lang="en-US" altLang="ja-JP" sz="2800" dirty="0"/>
              <a:t>ERP</a:t>
            </a:r>
            <a:r>
              <a:rPr kumimoji="1" lang="ja-JP" altLang="en-US" sz="2800" dirty="0"/>
              <a:t>システム」と「</a:t>
            </a:r>
            <a:r>
              <a:rPr kumimoji="1" lang="en-US" altLang="ja-JP" sz="2800" dirty="0"/>
              <a:t>ERP</a:t>
            </a:r>
            <a:r>
              <a:rPr kumimoji="1" lang="ja-JP" altLang="en-US" sz="2800" dirty="0"/>
              <a:t>パッケージ」</a:t>
            </a:r>
          </a:p>
        </p:txBody>
      </p:sp>
      <p:sp>
        <p:nvSpPr>
          <p:cNvPr id="3" name="角丸四角形 2"/>
          <p:cNvSpPr/>
          <p:nvPr/>
        </p:nvSpPr>
        <p:spPr bwMode="auto">
          <a:xfrm>
            <a:off x="683568" y="1556792"/>
            <a:ext cx="5760640" cy="4536504"/>
          </a:xfrm>
          <a:prstGeom prst="roundRect">
            <a:avLst>
              <a:gd name="adj" fmla="val 3369"/>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endParaRPr>
          </a:p>
        </p:txBody>
      </p:sp>
      <p:sp>
        <p:nvSpPr>
          <p:cNvPr id="8" name="テキスト ボックス 7"/>
          <p:cNvSpPr txBox="1"/>
          <p:nvPr/>
        </p:nvSpPr>
        <p:spPr>
          <a:xfrm>
            <a:off x="899592" y="1700808"/>
            <a:ext cx="2820591" cy="400110"/>
          </a:xfrm>
          <a:prstGeom prst="rect">
            <a:avLst/>
          </a:prstGeom>
          <a:noFill/>
        </p:spPr>
        <p:txBody>
          <a:bodyPr wrap="none" rtlCol="0">
            <a:spAutoFit/>
          </a:bodyPr>
          <a:lstStyle/>
          <a:p>
            <a:r>
              <a:rPr kumimoji="1" lang="en-US" altLang="ja-JP" sz="2000" dirty="0">
                <a:solidFill>
                  <a:srgbClr val="FFFFFF"/>
                </a:solidFill>
                <a:latin typeface="+mn-lt"/>
                <a:ea typeface="+mn-ea"/>
              </a:rPr>
              <a:t>ERP</a:t>
            </a:r>
            <a:r>
              <a:rPr kumimoji="1" lang="en-US" altLang="ja-JP" dirty="0">
                <a:solidFill>
                  <a:srgbClr val="FFFFFF"/>
                </a:solidFill>
                <a:latin typeface="+mn-lt"/>
                <a:ea typeface="+mn-ea"/>
              </a:rPr>
              <a:t> </a:t>
            </a:r>
            <a:r>
              <a:rPr kumimoji="1" lang="en-US" altLang="ja-JP" sz="1200" dirty="0">
                <a:solidFill>
                  <a:srgbClr val="FFFFFF"/>
                </a:solidFill>
                <a:latin typeface="+mn-lt"/>
                <a:ea typeface="+mn-ea"/>
              </a:rPr>
              <a:t>Enterprise Recourse Planning</a:t>
            </a:r>
            <a:endParaRPr kumimoji="1" lang="ja-JP" altLang="en-US" sz="1200" dirty="0">
              <a:solidFill>
                <a:srgbClr val="FFFFFF"/>
              </a:solidFill>
              <a:latin typeface="+mn-lt"/>
              <a:ea typeface="+mn-ea"/>
            </a:endParaRPr>
          </a:p>
        </p:txBody>
      </p:sp>
      <p:sp>
        <p:nvSpPr>
          <p:cNvPr id="12" name="テキスト ボックス 11"/>
          <p:cNvSpPr txBox="1"/>
          <p:nvPr/>
        </p:nvSpPr>
        <p:spPr>
          <a:xfrm>
            <a:off x="899592" y="2060848"/>
            <a:ext cx="5314275" cy="338554"/>
          </a:xfrm>
          <a:prstGeom prst="rect">
            <a:avLst/>
          </a:prstGeom>
          <a:noFill/>
        </p:spPr>
        <p:txBody>
          <a:bodyPr wrap="none" rtlCol="0">
            <a:spAutoFit/>
          </a:bodyPr>
          <a:lstStyle/>
          <a:p>
            <a:r>
              <a:rPr kumimoji="1" lang="ja-JP" altLang="en-US" sz="1600" dirty="0">
                <a:solidFill>
                  <a:srgbClr val="FFFFFF"/>
                </a:solidFill>
                <a:latin typeface="+mn-lt"/>
                <a:ea typeface="+mn-ea"/>
              </a:rPr>
              <a:t>業務プロセスを標準化し、全体最適を志向した経営手法</a:t>
            </a:r>
          </a:p>
        </p:txBody>
      </p:sp>
      <p:grpSp>
        <p:nvGrpSpPr>
          <p:cNvPr id="21" name="図形グループ 20"/>
          <p:cNvGrpSpPr/>
          <p:nvPr/>
        </p:nvGrpSpPr>
        <p:grpSpPr>
          <a:xfrm>
            <a:off x="827584" y="2780928"/>
            <a:ext cx="3312368" cy="1368152"/>
            <a:chOff x="827584" y="2780928"/>
            <a:chExt cx="3312368" cy="1368152"/>
          </a:xfrm>
          <a:effectLst/>
        </p:grpSpPr>
        <p:sp>
          <p:nvSpPr>
            <p:cNvPr id="4" name="角丸四角形 3"/>
            <p:cNvSpPr/>
            <p:nvPr/>
          </p:nvSpPr>
          <p:spPr bwMode="auto">
            <a:xfrm>
              <a:off x="827584" y="2780928"/>
              <a:ext cx="3312368" cy="1368152"/>
            </a:xfrm>
            <a:prstGeom prst="roundRect">
              <a:avLst>
                <a:gd name="adj" fmla="val 11376"/>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endParaRPr>
            </a:p>
          </p:txBody>
        </p:sp>
        <p:sp>
          <p:nvSpPr>
            <p:cNvPr id="9" name="テキスト ボックス 8"/>
            <p:cNvSpPr txBox="1"/>
            <p:nvPr/>
          </p:nvSpPr>
          <p:spPr>
            <a:xfrm>
              <a:off x="899592" y="2924944"/>
              <a:ext cx="1781257" cy="400110"/>
            </a:xfrm>
            <a:prstGeom prst="rect">
              <a:avLst/>
            </a:prstGeom>
            <a:noFill/>
          </p:spPr>
          <p:txBody>
            <a:bodyPr wrap="none" rtlCol="0">
              <a:spAutoFit/>
            </a:bodyPr>
            <a:lstStyle/>
            <a:p>
              <a:r>
                <a:rPr kumimoji="1" lang="en-US" altLang="ja-JP" sz="2000" dirty="0">
                  <a:solidFill>
                    <a:srgbClr val="FFFFFF"/>
                  </a:solidFill>
                  <a:latin typeface="+mn-lt"/>
                  <a:ea typeface="+mn-ea"/>
                </a:rPr>
                <a:t>ERP </a:t>
              </a:r>
              <a:r>
                <a:rPr kumimoji="1" lang="ja-JP" altLang="en-US" sz="2000" dirty="0">
                  <a:solidFill>
                    <a:srgbClr val="FFFFFF"/>
                  </a:solidFill>
                  <a:latin typeface="+mn-lt"/>
                  <a:ea typeface="+mn-ea"/>
                </a:rPr>
                <a:t>システム</a:t>
              </a:r>
            </a:p>
          </p:txBody>
        </p:sp>
        <p:sp>
          <p:nvSpPr>
            <p:cNvPr id="13" name="テキスト ボックス 12"/>
            <p:cNvSpPr txBox="1"/>
            <p:nvPr/>
          </p:nvSpPr>
          <p:spPr>
            <a:xfrm>
              <a:off x="899592" y="3284984"/>
              <a:ext cx="3046027" cy="584775"/>
            </a:xfrm>
            <a:prstGeom prst="rect">
              <a:avLst/>
            </a:prstGeom>
            <a:noFill/>
          </p:spPr>
          <p:txBody>
            <a:bodyPr wrap="none" rtlCol="0">
              <a:spAutoFit/>
            </a:bodyPr>
            <a:lstStyle/>
            <a:p>
              <a:r>
                <a:rPr kumimoji="1" lang="ja-JP" altLang="en-US" sz="1600" dirty="0">
                  <a:solidFill>
                    <a:srgbClr val="FFFFFF"/>
                  </a:solidFill>
                  <a:latin typeface="+mn-lt"/>
                  <a:ea typeface="+mn-ea"/>
                </a:rPr>
                <a:t>企業毎の</a:t>
              </a:r>
              <a:r>
                <a:rPr kumimoji="1" lang="en-US" altLang="ja-JP" sz="1600" dirty="0">
                  <a:solidFill>
                    <a:srgbClr val="FFFFFF"/>
                  </a:solidFill>
                  <a:latin typeface="+mn-lt"/>
                  <a:ea typeface="+mn-ea"/>
                </a:rPr>
                <a:t>ERP</a:t>
              </a:r>
              <a:r>
                <a:rPr kumimoji="1" lang="ja-JP" altLang="en-US" sz="1600" dirty="0">
                  <a:solidFill>
                    <a:srgbClr val="FFFFFF"/>
                  </a:solidFill>
                  <a:latin typeface="+mn-lt"/>
                  <a:ea typeface="+mn-ea"/>
                </a:rPr>
                <a:t>を実現するための</a:t>
              </a:r>
            </a:p>
            <a:p>
              <a:r>
                <a:rPr lang="ja-JP" altLang="en-US" sz="1600" dirty="0">
                  <a:solidFill>
                    <a:srgbClr val="FFFFFF"/>
                  </a:solidFill>
                  <a:latin typeface="+mn-lt"/>
                  <a:ea typeface="+mn-ea"/>
                </a:rPr>
                <a:t>情報システム</a:t>
              </a:r>
              <a:endParaRPr kumimoji="1" lang="ja-JP" altLang="en-US" sz="1600" dirty="0">
                <a:solidFill>
                  <a:srgbClr val="FFFFFF"/>
                </a:solidFill>
                <a:latin typeface="+mn-lt"/>
                <a:ea typeface="+mn-ea"/>
              </a:endParaRPr>
            </a:p>
          </p:txBody>
        </p:sp>
      </p:grpSp>
      <p:grpSp>
        <p:nvGrpSpPr>
          <p:cNvPr id="19" name="図形グループ 18"/>
          <p:cNvGrpSpPr/>
          <p:nvPr/>
        </p:nvGrpSpPr>
        <p:grpSpPr>
          <a:xfrm>
            <a:off x="827584" y="2780928"/>
            <a:ext cx="7632848" cy="3096344"/>
            <a:chOff x="827584" y="2780928"/>
            <a:chExt cx="7632848" cy="3096344"/>
          </a:xfrm>
        </p:grpSpPr>
        <p:sp>
          <p:nvSpPr>
            <p:cNvPr id="5" name="角丸四角形 4"/>
            <p:cNvSpPr/>
            <p:nvPr/>
          </p:nvSpPr>
          <p:spPr bwMode="auto">
            <a:xfrm>
              <a:off x="827584" y="4581128"/>
              <a:ext cx="7632848" cy="1296144"/>
            </a:xfrm>
            <a:prstGeom prst="roundRect">
              <a:avLst>
                <a:gd name="adj" fmla="val 11376"/>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endParaRPr>
            </a:p>
          </p:txBody>
        </p:sp>
        <p:sp>
          <p:nvSpPr>
            <p:cNvPr id="10" name="テキスト ボックス 9"/>
            <p:cNvSpPr txBox="1"/>
            <p:nvPr/>
          </p:nvSpPr>
          <p:spPr>
            <a:xfrm>
              <a:off x="899592" y="4716432"/>
              <a:ext cx="2037737" cy="400110"/>
            </a:xfrm>
            <a:prstGeom prst="rect">
              <a:avLst/>
            </a:prstGeom>
            <a:noFill/>
          </p:spPr>
          <p:txBody>
            <a:bodyPr wrap="none" rtlCol="0">
              <a:spAutoFit/>
            </a:bodyPr>
            <a:lstStyle/>
            <a:p>
              <a:r>
                <a:rPr kumimoji="1" lang="en-US" altLang="ja-JP" sz="2000" dirty="0">
                  <a:solidFill>
                    <a:srgbClr val="FFFFFF"/>
                  </a:solidFill>
                  <a:latin typeface="+mn-lt"/>
                  <a:ea typeface="+mn-ea"/>
                </a:rPr>
                <a:t>ERP </a:t>
              </a:r>
              <a:r>
                <a:rPr kumimoji="1" lang="ja-JP" altLang="en-US" sz="2000" dirty="0">
                  <a:solidFill>
                    <a:srgbClr val="FFFFFF"/>
                  </a:solidFill>
                  <a:latin typeface="+mn-lt"/>
                  <a:ea typeface="+mn-ea"/>
                </a:rPr>
                <a:t>パッケージ</a:t>
              </a:r>
            </a:p>
          </p:txBody>
        </p:sp>
        <p:sp>
          <p:nvSpPr>
            <p:cNvPr id="11" name="テキスト ボックス 10"/>
            <p:cNvSpPr txBox="1"/>
            <p:nvPr/>
          </p:nvSpPr>
          <p:spPr>
            <a:xfrm>
              <a:off x="899592" y="5076472"/>
              <a:ext cx="7160935" cy="338554"/>
            </a:xfrm>
            <a:prstGeom prst="rect">
              <a:avLst/>
            </a:prstGeom>
            <a:noFill/>
          </p:spPr>
          <p:txBody>
            <a:bodyPr wrap="none" rtlCol="0">
              <a:spAutoFit/>
            </a:bodyPr>
            <a:lstStyle/>
            <a:p>
              <a:r>
                <a:rPr kumimoji="1" lang="ja-JP" altLang="en-US" sz="1600" dirty="0">
                  <a:solidFill>
                    <a:srgbClr val="FFFFFF"/>
                  </a:solidFill>
                  <a:latin typeface="+mn-lt"/>
                  <a:ea typeface="+mn-ea"/>
                </a:rPr>
                <a:t>あるべき姿の</a:t>
              </a:r>
              <a:r>
                <a:rPr lang="ja-JP" altLang="en-US" sz="1600" dirty="0">
                  <a:solidFill>
                    <a:srgbClr val="FFFFFF"/>
                  </a:solidFill>
                  <a:latin typeface="+mn-lt"/>
                  <a:ea typeface="+mn-ea"/>
                </a:rPr>
                <a:t>業務プロセスをひな形としたパッケージ化された情報システム</a:t>
              </a:r>
              <a:endParaRPr kumimoji="1" lang="ja-JP" altLang="en-US" sz="1600" dirty="0">
                <a:solidFill>
                  <a:srgbClr val="FFFFFF"/>
                </a:solidFill>
                <a:latin typeface="+mn-lt"/>
                <a:ea typeface="+mn-ea"/>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endParaRPr>
              </a:p>
            </p:txBody>
          </p:sp>
          <p:sp>
            <p:nvSpPr>
              <p:cNvPr id="7" name="角丸四角形 6"/>
              <p:cNvSpPr/>
              <p:nvPr/>
            </p:nvSpPr>
            <p:spPr bwMode="auto">
              <a:xfrm>
                <a:off x="4427984"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rgbClr val="FFFFFF"/>
                    </a:solidFill>
                    <a:effectLst/>
                  </a:rPr>
                  <a:t>業務分析や業務プロセスの標準化</a:t>
                </a:r>
                <a:r>
                  <a:rPr kumimoji="0" lang="en-US" altLang="ja-JP" sz="1400" b="0" i="0" u="none" strike="noStrike" cap="none" normalizeH="0" dirty="0">
                    <a:ln>
                      <a:noFill/>
                    </a:ln>
                    <a:solidFill>
                      <a:srgbClr val="FFFFFF"/>
                    </a:solidFill>
                    <a:effectLst/>
                  </a:rPr>
                  <a:t>(BPR/BPM)</a:t>
                </a:r>
                <a:r>
                  <a:rPr kumimoji="0" lang="ja-JP" altLang="en-US" sz="1400" b="0" i="0" u="none" strike="noStrike" cap="none" normalizeH="0" dirty="0">
                    <a:ln>
                      <a:noFill/>
                    </a:ln>
                    <a:solidFill>
                      <a:srgbClr val="FFFFFF"/>
                    </a:solidFill>
                    <a:effectLst/>
                  </a:rPr>
                  <a:t>に手間やコストがかかり、実現が困難</a:t>
                </a:r>
              </a:p>
            </p:txBody>
          </p:sp>
        </p:grpSp>
      </p:grpSp>
      <p:grpSp>
        <p:nvGrpSpPr>
          <p:cNvPr id="20" name="図形グループ 19"/>
          <p:cNvGrpSpPr/>
          <p:nvPr/>
        </p:nvGrpSpPr>
        <p:grpSpPr>
          <a:xfrm>
            <a:off x="6228184" y="1988840"/>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endParaRPr>
            </a:p>
          </p:txBody>
        </p:sp>
        <p:sp>
          <p:nvSpPr>
            <p:cNvPr id="6" name="角丸四角形 5"/>
            <p:cNvSpPr/>
            <p:nvPr/>
          </p:nvSpPr>
          <p:spPr bwMode="auto">
            <a:xfrm>
              <a:off x="6732240"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rgbClr val="FFFFFF"/>
                  </a:solidFill>
                  <a:effectLst/>
                </a:rPr>
                <a:t>あるべき姿のひな形を使って、</a:t>
              </a:r>
              <a:r>
                <a:rPr kumimoji="0" lang="ja-JP" altLang="en-US" sz="1400" dirty="0">
                  <a:solidFill>
                    <a:srgbClr val="FFFFFF"/>
                  </a:solidFill>
                </a:rPr>
                <a:t>経営や業務の全体最適化を加速</a:t>
              </a:r>
              <a:endParaRPr kumimoji="0" lang="ja-JP" altLang="en-US" sz="1400" b="0" i="0" u="none" strike="noStrike" cap="none" normalizeH="0" dirty="0">
                <a:ln>
                  <a:noFill/>
                </a:ln>
                <a:solidFill>
                  <a:srgbClr val="FFFFFF"/>
                </a:solidFill>
                <a:effectLst/>
              </a:endParaRPr>
            </a:p>
          </p:txBody>
        </p:sp>
      </p:grpSp>
    </p:spTree>
    <p:extLst>
      <p:ext uri="{BB962C8B-B14F-4D97-AF65-F5344CB8AC3E}">
        <p14:creationId xmlns:p14="http://schemas.microsoft.com/office/powerpoint/2010/main" val="420344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ERP</a:t>
            </a:r>
            <a:r>
              <a:rPr lang="ja-JP" altLang="en-US"/>
              <a:t>パッケージ </a:t>
            </a:r>
            <a:r>
              <a:rPr lang="en-US" altLang="ja-JP"/>
              <a:t>– </a:t>
            </a:r>
            <a:r>
              <a:rPr lang="ja-JP" altLang="en-US"/>
              <a:t>海外と日本の違い</a:t>
            </a:r>
          </a:p>
        </p:txBody>
      </p:sp>
      <p:sp>
        <p:nvSpPr>
          <p:cNvPr id="3" name="コンテンツ プレースホルダー 2"/>
          <p:cNvSpPr>
            <a:spLocks noGrp="1"/>
          </p:cNvSpPr>
          <p:nvPr>
            <p:ph idx="1"/>
          </p:nvPr>
        </p:nvSpPr>
        <p:spPr>
          <a:xfrm>
            <a:off x="457200" y="1014045"/>
            <a:ext cx="8229600" cy="5149190"/>
          </a:xfrm>
        </p:spPr>
        <p:txBody>
          <a:bodyPr>
            <a:noAutofit/>
          </a:bodyPr>
          <a:lstStyle/>
          <a:p>
            <a:r>
              <a:rPr lang="ja-JP" altLang="en-US" sz="2400" dirty="0"/>
              <a:t>欧米の</a:t>
            </a:r>
            <a:r>
              <a:rPr lang="en-US" altLang="ja-JP" sz="2400" dirty="0"/>
              <a:t>ERP</a:t>
            </a:r>
            <a:r>
              <a:rPr lang="ja-JP" altLang="en-US" sz="2400" dirty="0"/>
              <a:t>パッケージの狙い</a:t>
            </a:r>
            <a:endParaRPr lang="en-US" altLang="ja-JP" sz="2400" dirty="0"/>
          </a:p>
          <a:p>
            <a:pPr lvl="1"/>
            <a:r>
              <a:rPr lang="ja-JP" altLang="en-US" sz="2000" dirty="0"/>
              <a:t>個別企業の</a:t>
            </a:r>
            <a:r>
              <a:rPr lang="en-US" altLang="ja-JP" sz="2000" dirty="0"/>
              <a:t>BPM/BPR</a:t>
            </a:r>
            <a:r>
              <a:rPr lang="ja-JP" altLang="en-US" sz="2000" dirty="0"/>
              <a:t>を行ってシステム化するのでは無く、パッケージにあらかじめ標準的な業務フローをテンプレート化して実装</a:t>
            </a:r>
            <a:endParaRPr lang="en-US" altLang="ja-JP" sz="2000" dirty="0"/>
          </a:p>
          <a:p>
            <a:pPr lvl="1"/>
            <a:r>
              <a:rPr lang="ja-JP" altLang="en-US" sz="2000" dirty="0"/>
              <a:t>企業はこのテンプレートに合わせるだけで効率的なビジネスプロセスを取込むことができる</a:t>
            </a:r>
            <a:endParaRPr lang="en-US" altLang="ja-JP" sz="2000" dirty="0"/>
          </a:p>
          <a:p>
            <a:pPr lvl="1"/>
            <a:r>
              <a:rPr lang="ja-JP" altLang="en-US" sz="2000" dirty="0"/>
              <a:t>パッケージ化による低コスト化</a:t>
            </a:r>
            <a:endParaRPr lang="en-US" altLang="ja-JP" sz="2000" dirty="0"/>
          </a:p>
          <a:p>
            <a:r>
              <a:rPr lang="ja-JP" altLang="en-US" sz="2400" dirty="0"/>
              <a:t>日本の</a:t>
            </a:r>
            <a:r>
              <a:rPr lang="en-US" altLang="ja-JP" sz="2400" dirty="0"/>
              <a:t>ERP</a:t>
            </a:r>
            <a:r>
              <a:rPr lang="ja-JP" altLang="en-US" sz="2400" dirty="0"/>
              <a:t>パッケージ</a:t>
            </a:r>
            <a:endParaRPr lang="en-US" altLang="ja-JP" sz="2400" dirty="0"/>
          </a:p>
          <a:p>
            <a:pPr lvl="1"/>
            <a:r>
              <a:rPr lang="ja-JP" altLang="en-US" sz="2000" dirty="0"/>
              <a:t>会計パッケージをベースに機能拡張していることが多い</a:t>
            </a:r>
            <a:endParaRPr lang="en-US" altLang="ja-JP" sz="2000" dirty="0"/>
          </a:p>
          <a:p>
            <a:pPr lvl="2"/>
            <a:r>
              <a:rPr lang="ja-JP" altLang="en-US" sz="1800" dirty="0"/>
              <a:t>データの一元化などができていない場合もある</a:t>
            </a:r>
            <a:endParaRPr lang="en-US" altLang="ja-JP" sz="1800" dirty="0"/>
          </a:p>
          <a:p>
            <a:pPr lvl="1"/>
            <a:r>
              <a:rPr lang="ja-JP" altLang="en-US" sz="2000" dirty="0"/>
              <a:t>現場最適</a:t>
            </a:r>
            <a:r>
              <a:rPr lang="en-US" altLang="ja-JP" sz="2000" dirty="0"/>
              <a:t>/</a:t>
            </a:r>
            <a:r>
              <a:rPr lang="ja-JP" altLang="en-US" sz="2000" dirty="0"/>
              <a:t>カスタマイズ前提</a:t>
            </a:r>
            <a:endParaRPr lang="en-US" altLang="ja-JP" sz="2000" dirty="0"/>
          </a:p>
          <a:p>
            <a:pPr lvl="2"/>
            <a:r>
              <a:rPr lang="ja-JP" altLang="en-US" sz="1800" dirty="0"/>
              <a:t>導入に当たって大量のカスタマイズが行われる場合が多い</a:t>
            </a:r>
            <a:endParaRPr lang="en-US" altLang="ja-JP" sz="1800" dirty="0"/>
          </a:p>
          <a:p>
            <a:pPr lvl="2"/>
            <a:r>
              <a:rPr lang="ja-JP" altLang="en-US" sz="1800" dirty="0"/>
              <a:t>現場力の強さ、取引先へのきめ細かな対応</a:t>
            </a:r>
            <a:endParaRPr lang="en-US" altLang="ja-JP" sz="1800" dirty="0"/>
          </a:p>
          <a:p>
            <a:pPr lvl="1"/>
            <a:r>
              <a:rPr lang="ja-JP" altLang="en-US" sz="2000" dirty="0"/>
              <a:t>カスタマイズが多いと、導入コストが高額になる傾向がある</a:t>
            </a:r>
            <a:endParaRPr lang="en-US" altLang="ja-JP" sz="2000" dirty="0"/>
          </a:p>
        </p:txBody>
      </p:sp>
    </p:spTree>
    <p:extLst>
      <p:ext uri="{BB962C8B-B14F-4D97-AF65-F5344CB8AC3E}">
        <p14:creationId xmlns:p14="http://schemas.microsoft.com/office/powerpoint/2010/main" val="1052761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a:solidFill>
                  <a:schemeClr val="bg1"/>
                </a:solidFill>
                <a:latin typeface="Arial Black" panose="020B0A04020102020204" pitchFamily="34" charset="0"/>
                <a:ea typeface="HGP創英角ｺﾞｼｯｸUB" pitchFamily="50" charset="-128"/>
                <a:cs typeface="Arial" pitchFamily="34" charset="0"/>
              </a:rPr>
              <a:t>Enterprise Application  Interconnect</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095640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既存システムを繋ぐ</a:t>
            </a:r>
            <a:r>
              <a:rPr lang="en-US" altLang="ja-JP"/>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a:solidFill>
                  <a:schemeClr val="bg1"/>
                </a:solidFill>
                <a:latin typeface="+mn-lt"/>
                <a:ea typeface="+mn-ea"/>
              </a:rPr>
              <a:t>EAI (1990</a:t>
            </a:r>
            <a:r>
              <a:rPr lang="ja-JP" altLang="en-US" sz="2000" dirty="0">
                <a:solidFill>
                  <a:schemeClr val="bg1"/>
                </a:solidFill>
                <a:latin typeface="+mn-lt"/>
                <a:ea typeface="+mn-ea"/>
              </a:rPr>
              <a:t>年代末</a:t>
            </a:r>
            <a:r>
              <a:rPr lang="en-US" altLang="ja-JP" sz="2000" dirty="0">
                <a:solidFill>
                  <a:schemeClr val="bg1"/>
                </a:solidFill>
                <a:latin typeface="+mn-lt"/>
                <a:ea typeface="+mn-ea"/>
              </a:rPr>
              <a:t>)</a:t>
            </a:r>
          </a:p>
          <a:p>
            <a:pPr lvl="1" indent="-7938"/>
            <a:r>
              <a:rPr lang="ja-JP" altLang="en-US" sz="1600" dirty="0">
                <a:solidFill>
                  <a:schemeClr val="bg1"/>
                </a:solidFill>
                <a:latin typeface="+mn-lt"/>
                <a:ea typeface="+mn-ea"/>
              </a:rPr>
              <a:t>ばらばらに開発された業務システムをプロトコル変換などで統合</a:t>
            </a:r>
            <a:endParaRPr lang="en-US" altLang="ja-JP" sz="1600" dirty="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endParaRPr lang="en-US" altLang="ja-JP" sz="2000" dirty="0">
              <a:solidFill>
                <a:schemeClr val="bg1"/>
              </a:solidFill>
              <a:latin typeface="+mn-lt"/>
              <a:ea typeface="+mn-ea"/>
            </a:endParaRPr>
          </a:p>
          <a:p>
            <a:pPr marL="366713" lvl="1" indent="-188913"/>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37702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chemeClr val="bg1"/>
                </a:solidFill>
                <a:latin typeface="Arial Black" panose="020B0A04020102020204" pitchFamily="34" charset="0"/>
                <a:ea typeface="HGP創英角ｺﾞｼｯｸUB" pitchFamily="50" charset="-128"/>
                <a:cs typeface="Arial" pitchFamily="34" charset="0"/>
              </a:rPr>
              <a:t>補足資料</a:t>
            </a:r>
            <a:r>
              <a:rPr lang="en-US" altLang="ja-JP" sz="2400" dirty="0">
                <a:solidFill>
                  <a:schemeClr val="bg1"/>
                </a:solidFill>
                <a:latin typeface="Arial Black" panose="020B0A04020102020204" pitchFamily="34" charset="0"/>
                <a:ea typeface="HGP創英角ｺﾞｼｯｸUB" pitchFamily="50" charset="-128"/>
                <a:cs typeface="Arial" pitchFamily="34" charset="0"/>
              </a:rPr>
              <a:t>: </a:t>
            </a:r>
            <a:r>
              <a:rPr lang="ja-JP" altLang="en-US" sz="2400" dirty="0">
                <a:solidFill>
                  <a:schemeClr val="bg1"/>
                </a:solidFill>
                <a:latin typeface="Arial Black" panose="020B0A04020102020204" pitchFamily="34" charset="0"/>
                <a:ea typeface="HGP創英角ｺﾞｼｯｸUB" pitchFamily="50" charset="-128"/>
                <a:cs typeface="Arial" pitchFamily="34" charset="0"/>
              </a:rPr>
              <a:t>用語集</a:t>
            </a: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597714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BPM</a:t>
            </a:r>
            <a:endParaRPr lang="ja-JP" altLang="en-US"/>
          </a:p>
        </p:txBody>
      </p:sp>
      <p:sp>
        <p:nvSpPr>
          <p:cNvPr id="3" name="コンテンツ プレースホルダー 2"/>
          <p:cNvSpPr>
            <a:spLocks noGrp="1"/>
          </p:cNvSpPr>
          <p:nvPr>
            <p:ph idx="1"/>
          </p:nvPr>
        </p:nvSpPr>
        <p:spPr/>
        <p:txBody>
          <a:bodyPr>
            <a:normAutofit fontScale="62500" lnSpcReduction="20000"/>
          </a:bodyPr>
          <a:lstStyle/>
          <a:p>
            <a:r>
              <a:rPr lang="ja-JP" altLang="en-US"/>
              <a:t>“ビジネスプロセス”に「分析」「設計」「実行」「モニタリング」「改善・再構築」というマネジメントサイクルを適応し、継続的なプロセス改善を遂行しようという経営・業務改善コンセプト</a:t>
            </a:r>
            <a:endParaRPr lang="en-US" altLang="ja-JP"/>
          </a:p>
          <a:p>
            <a:pPr lvl="1"/>
            <a:r>
              <a:rPr lang="ja-JP" altLang="en-US"/>
              <a:t>前述のコンセプトを実行するために複数の業務プロセスや業務システムを統合・制御・自 動化し、業務フロー全体を最適化するための技術やツール</a:t>
            </a:r>
          </a:p>
          <a:p>
            <a:pPr lvl="1"/>
            <a:r>
              <a:rPr lang="ja-JP" altLang="en-US"/>
              <a:t>ビジネスプロセスの実行・管理という面では</a:t>
            </a:r>
            <a:r>
              <a:rPr lang="en-US" altLang="ja-JP"/>
              <a:t>BPM</a:t>
            </a:r>
            <a:r>
              <a:rPr lang="ja-JP" altLang="en-US"/>
              <a:t>エンジン、</a:t>
            </a:r>
            <a:r>
              <a:rPr lang="en-US" altLang="ja-JP"/>
              <a:t>BPM</a:t>
            </a:r>
            <a:r>
              <a:rPr lang="ja-JP" altLang="en-US"/>
              <a:t>基盤システムと呼ばれるシステムが利用される。この分野のシステムは、大まかに 人間が実施する業務や承認、意思決定を含めたビジネスプロセスを管理・自動化する「ヒューマンセントリック」と、システム同士を接続・連動させる「システ ムセントリック」に分類される。前者は、ワークフローシステム、後者は</a:t>
            </a:r>
            <a:r>
              <a:rPr lang="en-US" altLang="ja-JP"/>
              <a:t>EAI</a:t>
            </a:r>
            <a:r>
              <a:rPr lang="ja-JP" altLang="en-US"/>
              <a:t>ツールから発展してきたものが多い。</a:t>
            </a:r>
          </a:p>
          <a:p>
            <a:r>
              <a:rPr lang="en-US" altLang="ja-JP"/>
              <a:t>EAI</a:t>
            </a:r>
            <a:r>
              <a:rPr lang="ja-JP" altLang="en-US"/>
              <a:t>と</a:t>
            </a:r>
            <a:r>
              <a:rPr lang="en-US" altLang="ja-JP"/>
              <a:t>BPM</a:t>
            </a:r>
            <a:r>
              <a:rPr lang="ja-JP" altLang="en-US"/>
              <a:t>の違いは微妙だが、従来的な</a:t>
            </a:r>
            <a:r>
              <a:rPr lang="en-US" altLang="ja-JP"/>
              <a:t>EAI</a:t>
            </a:r>
            <a:r>
              <a:rPr lang="ja-JP" altLang="en-US"/>
              <a:t>における接続は</a:t>
            </a:r>
            <a:r>
              <a:rPr lang="en-US" altLang="ja-JP"/>
              <a:t>A→B</a:t>
            </a:r>
            <a:r>
              <a:rPr lang="ja-JP" altLang="en-US"/>
              <a:t>という形なのに対し、</a:t>
            </a:r>
            <a:r>
              <a:rPr lang="en-US" altLang="ja-JP"/>
              <a:t>BPM</a:t>
            </a:r>
            <a:r>
              <a:rPr lang="ja-JP" altLang="en-US"/>
              <a:t>は</a:t>
            </a:r>
            <a:r>
              <a:rPr lang="en-US" altLang="ja-JP"/>
              <a:t>A→B→C</a:t>
            </a:r>
            <a:r>
              <a:rPr lang="ja-JP" altLang="en-US"/>
              <a:t>というような多階層的な接続を考慮に入れ、そのプロセスを制御するという発想がある。すなわち、</a:t>
            </a:r>
            <a:r>
              <a:rPr lang="en-US" altLang="ja-JP"/>
              <a:t>EAI</a:t>
            </a:r>
            <a:r>
              <a:rPr lang="ja-JP" altLang="en-US"/>
              <a:t>や</a:t>
            </a:r>
            <a:r>
              <a:rPr lang="en-US" altLang="ja-JP"/>
              <a:t>EDI</a:t>
            </a:r>
            <a:r>
              <a:rPr lang="ja-JP" altLang="en-US"/>
              <a:t>がメッセージングやデータ連携を中心に考え、接続するシステムの前後関係が明確なプロセスの自動化を焦点としていたのに対し、</a:t>
            </a:r>
            <a:r>
              <a:rPr lang="en-US" altLang="ja-JP"/>
              <a:t>BPM</a:t>
            </a:r>
            <a:r>
              <a:rPr lang="ja-JP" altLang="en-US"/>
              <a:t>では連係を前提とせずに独立して構築されたシステム同士を連係させたり、その連係を組み換えるといった点に力点が置かれる。</a:t>
            </a:r>
          </a:p>
          <a:p>
            <a:endParaRPr lang="ja-JP" altLang="en-US"/>
          </a:p>
        </p:txBody>
      </p:sp>
    </p:spTree>
    <p:extLst>
      <p:ext uri="{BB962C8B-B14F-4D97-AF65-F5344CB8AC3E}">
        <p14:creationId xmlns:p14="http://schemas.microsoft.com/office/powerpoint/2010/main" val="155246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BPR</a:t>
            </a:r>
            <a:endParaRPr lang="ja-JP" altLang="en-US"/>
          </a:p>
        </p:txBody>
      </p:sp>
      <p:sp>
        <p:nvSpPr>
          <p:cNvPr id="3" name="コンテンツ プレースホルダー 2"/>
          <p:cNvSpPr>
            <a:spLocks noGrp="1"/>
          </p:cNvSpPr>
          <p:nvPr>
            <p:ph idx="1"/>
          </p:nvPr>
        </p:nvSpPr>
        <p:spPr/>
        <p:txBody>
          <a:bodyPr>
            <a:normAutofit fontScale="70000" lnSpcReduction="20000"/>
          </a:bodyPr>
          <a:lstStyle/>
          <a:p>
            <a:r>
              <a:rPr lang="ja-JP" altLang="en-US"/>
              <a:t>企業改革のために既存の組織やビジネスルールを抜本的に見直し、プロセスの視点で職務、業務フロー、管理機構、情報システムを再設計（リエンジニアリング）するという経営コンセプト</a:t>
            </a:r>
            <a:endParaRPr lang="en-US" altLang="ja-JP"/>
          </a:p>
          <a:p>
            <a:pPr lvl="1"/>
            <a:r>
              <a:rPr lang="en-US" altLang="ja-JP"/>
              <a:t>1990</a:t>
            </a:r>
            <a:r>
              <a:rPr lang="ja-JP" altLang="en-US"/>
              <a:t>年に元マサチューセッツ工科大学教授のマイケル・ハマー（</a:t>
            </a:r>
            <a:r>
              <a:rPr lang="en-US" altLang="ja-JP"/>
              <a:t>Michael Hammer</a:t>
            </a:r>
            <a:r>
              <a:rPr lang="ja-JP" altLang="en-US"/>
              <a:t>）が</a:t>
            </a:r>
            <a:r>
              <a:rPr lang="en-US" altLang="ja-JP"/>
              <a:t>Harvard Business Review</a:t>
            </a:r>
            <a:r>
              <a:rPr lang="ja-JP" altLang="en-US"/>
              <a:t>誌に発表した論文が嚆矢</a:t>
            </a:r>
          </a:p>
          <a:p>
            <a:r>
              <a:rPr lang="en-US" altLang="ja-JP"/>
              <a:t>BPR</a:t>
            </a:r>
            <a:r>
              <a:rPr lang="ja-JP" altLang="en-US"/>
              <a:t>の原点は伝統的な企業組織</a:t>
            </a:r>
            <a:r>
              <a:rPr lang="en-US" altLang="ja-JP"/>
              <a:t>――</a:t>
            </a:r>
            <a:r>
              <a:rPr lang="ja-JP" altLang="en-US"/>
              <a:t>すなわち高度に専門化され、プロセスが分断された分業型組織に対する反省にある</a:t>
            </a:r>
            <a:endParaRPr lang="en-US" altLang="ja-JP"/>
          </a:p>
          <a:p>
            <a:pPr lvl="1"/>
            <a:r>
              <a:rPr lang="en-US" altLang="ja-JP"/>
              <a:t>BPR</a:t>
            </a:r>
            <a:r>
              <a:rPr lang="ja-JP" altLang="en-US"/>
              <a:t>の考え方が登場した当初は、旧来のビジネススタイルの破壊に力点が置かれたが、</a:t>
            </a:r>
            <a:r>
              <a:rPr lang="en-US" altLang="ja-JP"/>
              <a:t>1990</a:t>
            </a:r>
            <a:r>
              <a:rPr lang="ja-JP" altLang="en-US"/>
              <a:t>年代終わりになると、非連続的な大改革が逆に大混乱 を招き、理想のプロセスはもたらす利益を超える費用がかかるなどとして批判されるようになる。</a:t>
            </a:r>
            <a:r>
              <a:rPr lang="en-US" altLang="ja-JP"/>
              <a:t>1997</a:t>
            </a:r>
            <a:r>
              <a:rPr lang="ja-JP" altLang="en-US"/>
              <a:t>年には</a:t>
            </a:r>
            <a:r>
              <a:rPr lang="en-US" altLang="ja-JP"/>
              <a:t>MIT</a:t>
            </a:r>
            <a:r>
              <a:rPr lang="ja-JP" altLang="en-US"/>
              <a:t>システムダイナミックス・グループが 「リエンジニアリング活動の</a:t>
            </a:r>
            <a:r>
              <a:rPr lang="en-US" altLang="ja-JP"/>
              <a:t>70</a:t>
            </a:r>
            <a:r>
              <a:rPr lang="ja-JP" altLang="en-US"/>
              <a:t>％は失敗した」などと報告している</a:t>
            </a:r>
          </a:p>
          <a:p>
            <a:r>
              <a:rPr lang="en-US" altLang="ja-JP"/>
              <a:t>2002</a:t>
            </a:r>
            <a:r>
              <a:rPr lang="ja-JP" altLang="en-US"/>
              <a:t>年ごろからは、“継続的な</a:t>
            </a:r>
            <a:r>
              <a:rPr lang="en-US" altLang="ja-JP"/>
              <a:t>BPR”</a:t>
            </a:r>
            <a:r>
              <a:rPr lang="ja-JP" altLang="en-US"/>
              <a:t>を支援するツールとして、</a:t>
            </a:r>
            <a:r>
              <a:rPr lang="en-US" altLang="ja-JP"/>
              <a:t>BPM</a:t>
            </a:r>
            <a:r>
              <a:rPr lang="ja-JP" altLang="en-US"/>
              <a:t>が登場している</a:t>
            </a:r>
          </a:p>
        </p:txBody>
      </p:sp>
    </p:spTree>
    <p:extLst>
      <p:ext uri="{BB962C8B-B14F-4D97-AF65-F5344CB8AC3E}">
        <p14:creationId xmlns:p14="http://schemas.microsoft.com/office/powerpoint/2010/main" val="183051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818985" y="1837461"/>
            <a:ext cx="2439343" cy="1601477"/>
            <a:chOff x="5818985" y="1837461"/>
            <a:chExt cx="2439343" cy="1601477"/>
          </a:xfrm>
        </p:grpSpPr>
        <p:sp>
          <p:nvSpPr>
            <p:cNvPr id="10" name="フローチャート: 処理 9"/>
            <p:cNvSpPr/>
            <p:nvPr/>
          </p:nvSpPr>
          <p:spPr>
            <a:xfrm>
              <a:off x="5818986" y="2286097"/>
              <a:ext cx="2439342" cy="1152841"/>
            </a:xfrm>
            <a:prstGeom prst="flowChartProcess">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1" name="直角三角形 10"/>
            <p:cNvSpPr/>
            <p:nvPr/>
          </p:nvSpPr>
          <p:spPr>
            <a:xfrm flipH="1">
              <a:off x="7441311" y="1842933"/>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8" name="直角三角形 47"/>
            <p:cNvSpPr/>
            <p:nvPr/>
          </p:nvSpPr>
          <p:spPr>
            <a:xfrm flipH="1">
              <a:off x="6636001" y="1840197"/>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9" name="直角三角形 48"/>
            <p:cNvSpPr/>
            <p:nvPr/>
          </p:nvSpPr>
          <p:spPr>
            <a:xfrm flipH="1">
              <a:off x="5818985" y="1837461"/>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35" name="グループ化 34"/>
          <p:cNvGrpSpPr/>
          <p:nvPr/>
        </p:nvGrpSpPr>
        <p:grpSpPr>
          <a:xfrm>
            <a:off x="3182187" y="1989657"/>
            <a:ext cx="858233" cy="1449281"/>
            <a:chOff x="457200" y="1182029"/>
            <a:chExt cx="1182029" cy="1996069"/>
          </a:xfrm>
        </p:grpSpPr>
        <p:sp>
          <p:nvSpPr>
            <p:cNvPr id="36" name="正方形/長方形 35"/>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正方形/長方形 41"/>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3" name="正方形/長方形 42"/>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正方形/長方形 43"/>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9" name="グループ化 8"/>
          <p:cNvGrpSpPr/>
          <p:nvPr/>
        </p:nvGrpSpPr>
        <p:grpSpPr>
          <a:xfrm>
            <a:off x="1918512" y="1442869"/>
            <a:ext cx="1182029" cy="1996069"/>
            <a:chOff x="457200" y="1182029"/>
            <a:chExt cx="1182029" cy="1996069"/>
          </a:xfrm>
        </p:grpSpPr>
        <p:sp>
          <p:nvSpPr>
            <p:cNvPr id="7" name="正方形/長方形 6"/>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 name="正方形/長方形 7"/>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5" name="正方形/長方形 14"/>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6" name="正方形/長方形 15"/>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正方形/長方形 16"/>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正方形/長方形 18"/>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24" name="グループ化 23"/>
          <p:cNvGrpSpPr/>
          <p:nvPr/>
        </p:nvGrpSpPr>
        <p:grpSpPr>
          <a:xfrm>
            <a:off x="979270" y="1989657"/>
            <a:ext cx="858233" cy="1449281"/>
            <a:chOff x="457200" y="1182029"/>
            <a:chExt cx="1182029" cy="1996069"/>
          </a:xfrm>
        </p:grpSpPr>
        <p:sp>
          <p:nvSpPr>
            <p:cNvPr id="25" name="正方形/長方形 24"/>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6" name="正方形/長方形 25"/>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正方形/長方形 26"/>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正方形/長方形 27"/>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0" name="正方形/長方形 29"/>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1" name="正方形/長方形 30"/>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2" name="正方形/長方形 31"/>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3" name="正方形/長方形 32"/>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4" name="正方形/長方形 33"/>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4" name="タイトル 3"/>
          <p:cNvSpPr>
            <a:spLocks noGrp="1"/>
          </p:cNvSpPr>
          <p:nvPr>
            <p:ph type="title"/>
          </p:nvPr>
        </p:nvSpPr>
        <p:spPr/>
        <p:txBody>
          <a:bodyPr/>
          <a:lstStyle/>
          <a:p>
            <a:r>
              <a:rPr kumimoji="1" lang="ja-JP" altLang="en-US"/>
              <a:t>部分最適なシステム構築</a:t>
            </a:r>
          </a:p>
        </p:txBody>
      </p:sp>
      <p:pic>
        <p:nvPicPr>
          <p:cNvPr id="1026" name="Picture 2" descr="C:\Users\Shoji\AppData\Local\Microsoft\Windows\Temporary Internet Files\Content.IE5\QDAR6V81\MC900428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1149" y="2495061"/>
            <a:ext cx="456179" cy="66682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396" y="2354752"/>
            <a:ext cx="423599" cy="58740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9668" y="2309698"/>
            <a:ext cx="641226" cy="641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3997" y="2089625"/>
            <a:ext cx="846131" cy="8457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テキスト ボックス 4"/>
          <p:cNvSpPr txBox="1"/>
          <p:nvPr/>
        </p:nvSpPr>
        <p:spPr>
          <a:xfrm>
            <a:off x="857865" y="3822342"/>
            <a:ext cx="4330120" cy="1877437"/>
          </a:xfrm>
          <a:prstGeom prst="rect">
            <a:avLst/>
          </a:prstGeom>
          <a:noFill/>
        </p:spPr>
        <p:txBody>
          <a:bodyPr wrap="square" rtlCol="0">
            <a:spAutoFit/>
          </a:bodyPr>
          <a:lstStyle/>
          <a:p>
            <a:r>
              <a:rPr kumimoji="1" lang="ja-JP" altLang="en-US" sz="2000" dirty="0">
                <a:solidFill>
                  <a:srgbClr val="FF3300"/>
                </a:solidFill>
                <a:latin typeface="+mn-lt"/>
                <a:ea typeface="+mn-ea"/>
              </a:rPr>
              <a:t>現場の業務をそのままシステム化</a:t>
            </a:r>
            <a:endParaRPr kumimoji="1" lang="en-US" altLang="ja-JP" sz="2000" dirty="0">
              <a:solidFill>
                <a:srgbClr val="FF3300"/>
              </a:solidFill>
              <a:latin typeface="+mn-lt"/>
              <a:ea typeface="+mn-ea"/>
            </a:endParaRPr>
          </a:p>
          <a:p>
            <a:r>
              <a:rPr lang="ja-JP" altLang="en-US" sz="1600" dirty="0">
                <a:solidFill>
                  <a:srgbClr val="0070C0"/>
                </a:solidFill>
                <a:latin typeface="+mn-lt"/>
                <a:ea typeface="+mn-ea"/>
              </a:rPr>
              <a:t>・元々の「書類の流れ」に合わせたシステム</a:t>
            </a:r>
            <a:endParaRPr lang="en-US" altLang="ja-JP" sz="1600" dirty="0">
              <a:solidFill>
                <a:srgbClr val="0070C0"/>
              </a:solidFill>
              <a:latin typeface="+mn-lt"/>
              <a:ea typeface="+mn-ea"/>
            </a:endParaRPr>
          </a:p>
          <a:p>
            <a:r>
              <a:rPr lang="ja-JP" altLang="en-US" sz="1600" dirty="0">
                <a:solidFill>
                  <a:srgbClr val="0070C0"/>
                </a:solidFill>
                <a:latin typeface="+mn-lt"/>
                <a:ea typeface="+mn-ea"/>
              </a:rPr>
              <a:t>・</a:t>
            </a:r>
            <a:r>
              <a:rPr kumimoji="1" lang="ja-JP" altLang="en-US" sz="1600" dirty="0">
                <a:solidFill>
                  <a:srgbClr val="0070C0"/>
                </a:solidFill>
                <a:latin typeface="+mn-lt"/>
                <a:ea typeface="+mn-ea"/>
              </a:rPr>
              <a:t>部分最適なシステム構築</a:t>
            </a:r>
            <a:endParaRPr kumimoji="1" lang="en-US" altLang="ja-JP" sz="1600" dirty="0">
              <a:solidFill>
                <a:srgbClr val="0070C0"/>
              </a:solidFill>
              <a:latin typeface="+mn-lt"/>
              <a:ea typeface="+mn-ea"/>
            </a:endParaRPr>
          </a:p>
          <a:p>
            <a:r>
              <a:rPr kumimoji="1" lang="ja-JP" altLang="en-US" sz="1600" dirty="0">
                <a:solidFill>
                  <a:srgbClr val="0070C0"/>
                </a:solidFill>
                <a:latin typeface="+mn-lt"/>
                <a:ea typeface="+mn-ea"/>
              </a:rPr>
              <a:t>・様々な部門が様々なシステムを導入</a:t>
            </a:r>
            <a:endParaRPr kumimoji="1" lang="en-US" altLang="ja-JP" sz="1600" dirty="0">
              <a:solidFill>
                <a:srgbClr val="0070C0"/>
              </a:solidFill>
              <a:latin typeface="+mn-lt"/>
              <a:ea typeface="+mn-ea"/>
            </a:endParaRPr>
          </a:p>
          <a:p>
            <a:r>
              <a:rPr lang="ja-JP" altLang="en-US" sz="1600" dirty="0">
                <a:solidFill>
                  <a:srgbClr val="0070C0"/>
                </a:solidFill>
                <a:latin typeface="+mn-lt"/>
                <a:ea typeface="+mn-ea"/>
              </a:rPr>
              <a:t>・重複する業務（顧客マスターの登録など）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・別々の</a:t>
            </a:r>
            <a:r>
              <a:rPr lang="en-US" altLang="ja-JP" sz="1600" dirty="0">
                <a:solidFill>
                  <a:srgbClr val="0070C0"/>
                </a:solidFill>
                <a:latin typeface="+mn-lt"/>
                <a:ea typeface="+mn-ea"/>
              </a:rPr>
              <a:t>DB</a:t>
            </a:r>
            <a:r>
              <a:rPr lang="ja-JP" altLang="en-US" sz="1600" dirty="0">
                <a:solidFill>
                  <a:srgbClr val="0070C0"/>
                </a:solidFill>
                <a:latin typeface="+mn-lt"/>
                <a:ea typeface="+mn-ea"/>
              </a:rPr>
              <a:t>（顧客データなど）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・システム間でデータの互換性が無い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18986" y="3886180"/>
            <a:ext cx="2439341" cy="23559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ERP</a:t>
            </a:r>
            <a:endParaRPr lang="ja-JP" altLang="en-US"/>
          </a:p>
        </p:txBody>
      </p:sp>
      <p:sp>
        <p:nvSpPr>
          <p:cNvPr id="3" name="コンテンツ プレースホルダー 2"/>
          <p:cNvSpPr>
            <a:spLocks noGrp="1"/>
          </p:cNvSpPr>
          <p:nvPr>
            <p:ph idx="1"/>
          </p:nvPr>
        </p:nvSpPr>
        <p:spPr/>
        <p:txBody>
          <a:bodyPr>
            <a:normAutofit fontScale="70000" lnSpcReduction="20000"/>
          </a:bodyPr>
          <a:lstStyle/>
          <a:p>
            <a:r>
              <a:rPr lang="ja-JP" altLang="en-US"/>
              <a:t>生産や販売、在庫、購買、物流、会計、人事／給与などの企業内のあらゆる経営資源（人員、物的資産、資金、情報）を有効活用しようとの観点から、こ れらを企業全体で統合的に管理し、最適に配置・配分することで効率的な経営活動を行っていこうという経営手法・コンセプトのこと。一般に、「企業資源計 画」あるいは「経営資源計画」と訳される。</a:t>
            </a:r>
          </a:p>
          <a:p>
            <a:r>
              <a:rPr lang="ja-JP" altLang="en-US"/>
              <a:t>また、この経営手法を実現するための情報システム、あるいはこの情報システムを構築するためのパッケージソフトを「</a:t>
            </a:r>
            <a:r>
              <a:rPr lang="en-US" altLang="ja-JP"/>
              <a:t>ERP</a:t>
            </a:r>
            <a:r>
              <a:rPr lang="ja-JP" altLang="en-US"/>
              <a:t>」と呼ぶこともあるが、経営手法としての</a:t>
            </a:r>
            <a:r>
              <a:rPr lang="en-US" altLang="ja-JP"/>
              <a:t>ERP</a:t>
            </a:r>
            <a:r>
              <a:rPr lang="ja-JP" altLang="en-US"/>
              <a:t>と、情報システムとしての</a:t>
            </a:r>
            <a:r>
              <a:rPr lang="en-US" altLang="ja-JP"/>
              <a:t>ERP</a:t>
            </a:r>
            <a:r>
              <a:rPr lang="ja-JP" altLang="en-US"/>
              <a:t>システムは、分けて理解したほうがよい。</a:t>
            </a:r>
          </a:p>
          <a:p>
            <a:r>
              <a:rPr lang="en-US" altLang="ja-JP"/>
              <a:t>ERP</a:t>
            </a:r>
            <a:r>
              <a:rPr lang="ja-JP" altLang="en-US"/>
              <a:t>という言葉は、米国の調査会社ガートナーグループの</a:t>
            </a:r>
            <a:r>
              <a:rPr lang="en-US" altLang="ja-JP"/>
              <a:t>L</a:t>
            </a:r>
            <a:r>
              <a:rPr lang="ja-JP" altLang="en-US"/>
              <a:t>・ウィリー（</a:t>
            </a:r>
            <a:r>
              <a:rPr lang="en-US" altLang="ja-JP"/>
              <a:t>L. Wylie</a:t>
            </a:r>
            <a:r>
              <a:rPr lang="ja-JP" altLang="en-US"/>
              <a:t>）が</a:t>
            </a:r>
            <a:r>
              <a:rPr lang="en-US" altLang="ja-JP"/>
              <a:t>1990</a:t>
            </a:r>
            <a:r>
              <a:rPr lang="ja-JP" altLang="en-US"/>
              <a:t>年に発表した「</a:t>
            </a:r>
            <a:r>
              <a:rPr lang="en-US" altLang="ja-JP"/>
              <a:t>ERP: A vision of the next-generation MRP II</a:t>
            </a:r>
            <a:r>
              <a:rPr lang="ja-JP" altLang="en-US"/>
              <a:t>」という論文に示されたもので、製造業向けのソリューションである</a:t>
            </a:r>
            <a:r>
              <a:rPr lang="en-US" altLang="ja-JP"/>
              <a:t>MRP II</a:t>
            </a:r>
            <a:r>
              <a:rPr lang="ja-JP" altLang="en-US"/>
              <a:t>の次世代コンセプトに付けた名前だった。これが当時、登場してきた統合データベースを中核とした基幹系システム用パッケージソフトの呼び名として広まった。</a:t>
            </a:r>
          </a:p>
        </p:txBody>
      </p:sp>
    </p:spTree>
    <p:extLst>
      <p:ext uri="{BB962C8B-B14F-4D97-AF65-F5344CB8AC3E}">
        <p14:creationId xmlns:p14="http://schemas.microsoft.com/office/powerpoint/2010/main" val="2695874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MDM (Master Data Management)</a:t>
            </a:r>
            <a:endParaRPr lang="ja-JP" altLang="en-US"/>
          </a:p>
        </p:txBody>
      </p:sp>
      <p:sp>
        <p:nvSpPr>
          <p:cNvPr id="3" name="コンテンツ プレースホルダー 2"/>
          <p:cNvSpPr>
            <a:spLocks noGrp="1"/>
          </p:cNvSpPr>
          <p:nvPr>
            <p:ph idx="1"/>
          </p:nvPr>
        </p:nvSpPr>
        <p:spPr/>
        <p:txBody>
          <a:bodyPr>
            <a:normAutofit fontScale="85000" lnSpcReduction="20000"/>
          </a:bodyPr>
          <a:lstStyle/>
          <a:p>
            <a:r>
              <a:rPr lang="ja-JP" altLang="en-US"/>
              <a:t>マスターデータとして扱われる主な情報は、顧客情報、商品情報などであり、これらは事業経営において非常に重要な意味を持つにも関わらず、企業内では、そ れらが多種多様なシステムに重複して散在し、整合性や品質が保たれていないケースが発生している。また、マスターデータの量は年々増加し、変化もより頻繁 になる中、複数のシステムでそれぞれマスターデータを管理していてはデータの不一致・不整合は拡大し、マスターデータの品質の低下は、余分なコスト発生・ 機会損失・顧客満足度の低下の原因ともなる。</a:t>
            </a:r>
            <a:r>
              <a:rPr lang="en-US" altLang="ja-JP"/>
              <a:t>MDM</a:t>
            </a:r>
            <a:r>
              <a:rPr lang="ja-JP" altLang="en-US"/>
              <a:t>は、このようなマスターデータ複雑化の根本的原因に取り組み、複数の業務システムをまたがる広い視野で管理対象に関する統一的な視点を提供することが目的である。</a:t>
            </a:r>
          </a:p>
        </p:txBody>
      </p:sp>
    </p:spTree>
    <p:extLst>
      <p:ext uri="{BB962C8B-B14F-4D97-AF65-F5344CB8AC3E}">
        <p14:creationId xmlns:p14="http://schemas.microsoft.com/office/powerpoint/2010/main" val="108402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EAI (Enterprise Application Integration)</a:t>
            </a:r>
            <a:endParaRPr lang="ja-JP" altLang="en-US"/>
          </a:p>
        </p:txBody>
      </p:sp>
      <p:sp>
        <p:nvSpPr>
          <p:cNvPr id="3" name="コンテンツ プレースホルダー 2"/>
          <p:cNvSpPr>
            <a:spLocks noGrp="1"/>
          </p:cNvSpPr>
          <p:nvPr>
            <p:ph idx="1"/>
          </p:nvPr>
        </p:nvSpPr>
        <p:spPr/>
        <p:txBody>
          <a:bodyPr>
            <a:normAutofit/>
          </a:bodyPr>
          <a:lstStyle/>
          <a:p>
            <a:r>
              <a:rPr lang="ja-JP" altLang="en-US" sz="1600" dirty="0"/>
              <a:t>企業内で業務に使用される複数のコンピュータシステムを有機的に連携させ、データやプロセスの効率的な統合をはかること。また、それを支援する一連の技術やソフトウェアの総称。</a:t>
            </a:r>
          </a:p>
          <a:p>
            <a:pPr lvl="1"/>
            <a:r>
              <a:rPr lang="ja-JP" altLang="en-US" sz="1400" dirty="0"/>
              <a:t>通常、企業の情報システムは、用途に応じて「勘定系」「業務系」「販売系」など複数のシステムがばらばらに構築され、また、それぞれのシステムの要求に合わせて、メインフレームや</a:t>
            </a:r>
            <a:r>
              <a:rPr lang="en-US" altLang="ja-JP" sz="1400" dirty="0"/>
              <a:t>UNIX</a:t>
            </a:r>
            <a:r>
              <a:rPr lang="ja-JP" altLang="en-US" sz="1400" dirty="0"/>
              <a:t>ワークステーション、</a:t>
            </a:r>
            <a:r>
              <a:rPr lang="en-US" altLang="ja-JP" sz="1400" dirty="0"/>
              <a:t>Windows</a:t>
            </a:r>
            <a:r>
              <a:rPr lang="ja-JP" altLang="en-US" sz="1400" dirty="0"/>
              <a:t>パソコンなど、複数の環境が混在している。</a:t>
            </a:r>
          </a:p>
          <a:p>
            <a:pPr lvl="1"/>
            <a:r>
              <a:rPr lang="ja-JP" altLang="en-US" sz="1400" dirty="0"/>
              <a:t>利用されるアプリケーションソフトも、ワープロソフトや表計算ソフトなど日常業務に使うオフィスアプリケーションソフトから、データベースやメールシステム、</a:t>
            </a:r>
            <a:r>
              <a:rPr lang="en-US" altLang="ja-JP" sz="1400" dirty="0"/>
              <a:t>Web</a:t>
            </a:r>
            <a:r>
              <a:rPr lang="ja-JP" altLang="en-US" sz="1400" dirty="0"/>
              <a:t>アプリケーションなど様々である。</a:t>
            </a:r>
          </a:p>
          <a:p>
            <a:pPr lvl="1"/>
            <a:r>
              <a:rPr lang="ja-JP" altLang="en-US" sz="1400" dirty="0"/>
              <a:t>これら異なるシステムを互いに連結し、過去の情報資産の有効活用や異機種間の有機的なデータ連携により、素早い意思決定や効率的な企業経営を実現するのが</a:t>
            </a:r>
            <a:r>
              <a:rPr lang="en-US" altLang="ja-JP" sz="1400" dirty="0" err="1"/>
              <a:t>EAI</a:t>
            </a:r>
            <a:r>
              <a:rPr lang="ja-JP" altLang="en-US" sz="1400" dirty="0"/>
              <a:t>である。</a:t>
            </a:r>
          </a:p>
          <a:p>
            <a:r>
              <a:rPr lang="en-US" altLang="ja-JP" sz="1600" dirty="0" err="1"/>
              <a:t>EAI</a:t>
            </a:r>
            <a:r>
              <a:rPr lang="ja-JP" altLang="en-US" sz="1600" dirty="0"/>
              <a:t>を実現するソフトウェア</a:t>
            </a:r>
            <a:r>
              <a:rPr lang="en-US" altLang="ja-JP" sz="1600" dirty="0"/>
              <a:t>(</a:t>
            </a:r>
            <a:r>
              <a:rPr lang="en-US" altLang="ja-JP" sz="1600" dirty="0" err="1"/>
              <a:t>EAI</a:t>
            </a:r>
            <a:r>
              <a:rPr lang="ja-JP" altLang="en-US" sz="1600" dirty="0"/>
              <a:t>ツール</a:t>
            </a:r>
            <a:r>
              <a:rPr lang="en-US" altLang="ja-JP" sz="1600" dirty="0"/>
              <a:t>)</a:t>
            </a:r>
            <a:r>
              <a:rPr lang="ja-JP" altLang="en-US" sz="1600" dirty="0"/>
              <a:t>はミドルウェアの一種で、各システムへのインターフェースを提供する「アダプタ」、システムごとのデータ形式やプロトコルの違いを吸収する「フォーマット変換」、あるシステムから受け取ったデータを内容に応じて他のシステムに振り分ける「ルーティング」、これらの機能を組み合わせ、実際の業務に合わせたビジネスプロセスを構築する「ワークフロー</a:t>
            </a:r>
            <a:r>
              <a:rPr lang="en-US" altLang="ja-JP" sz="1600" dirty="0"/>
              <a:t>(</a:t>
            </a:r>
            <a:r>
              <a:rPr lang="ja-JP" altLang="en-US" sz="1600" dirty="0"/>
              <a:t>プロセス制御</a:t>
            </a:r>
            <a:r>
              <a:rPr lang="en-US" altLang="ja-JP" sz="1600" dirty="0"/>
              <a:t>)</a:t>
            </a:r>
            <a:r>
              <a:rPr lang="ja-JP" altLang="en-US" sz="1600" dirty="0"/>
              <a:t>」などの機能から構成される。</a:t>
            </a:r>
          </a:p>
          <a:p>
            <a:pPr lvl="1"/>
            <a:r>
              <a:rPr lang="en-US" altLang="ja-JP" sz="1400" dirty="0" err="1"/>
              <a:t>EAI</a:t>
            </a:r>
            <a:r>
              <a:rPr lang="ja-JP" altLang="en-US" sz="1400" dirty="0"/>
              <a:t>は企業内システムの統合にとどまらず、企業間の電子商取引を実現するためのシステム間接続や、企業買収・合併に伴う情報システムの統合を効率よく行うための手段としても利用される。</a:t>
            </a:r>
            <a:endParaRPr lang="en-US" altLang="ja-JP" sz="1400" dirty="0"/>
          </a:p>
          <a:p>
            <a:r>
              <a:rPr lang="en-US" altLang="ja-JP" sz="1600" dirty="0" err="1"/>
              <a:t>EAI</a:t>
            </a:r>
            <a:r>
              <a:rPr lang="ja-JP" altLang="en-US" sz="1600" dirty="0"/>
              <a:t>が提唱され始めたのは、</a:t>
            </a:r>
            <a:r>
              <a:rPr lang="en-US" altLang="ja-JP" sz="1600" dirty="0"/>
              <a:t>1990</a:t>
            </a:r>
            <a:r>
              <a:rPr lang="ja-JP" altLang="en-US" sz="1600" dirty="0"/>
              <a:t>年代終盤</a:t>
            </a:r>
          </a:p>
        </p:txBody>
      </p:sp>
    </p:spTree>
    <p:extLst>
      <p:ext uri="{BB962C8B-B14F-4D97-AF65-F5344CB8AC3E}">
        <p14:creationId xmlns:p14="http://schemas.microsoft.com/office/powerpoint/2010/main" val="16381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ESB</a:t>
            </a:r>
            <a:r>
              <a:rPr lang="ja-JP" altLang="en-US"/>
              <a:t>と</a:t>
            </a:r>
            <a:r>
              <a:rPr lang="en-US" altLang="ja-JP"/>
              <a:t>EAI</a:t>
            </a:r>
            <a:endParaRPr lang="ja-JP" altLang="en-US"/>
          </a:p>
        </p:txBody>
      </p:sp>
      <p:sp>
        <p:nvSpPr>
          <p:cNvPr id="3" name="コンテンツ プレースホルダー 2"/>
          <p:cNvSpPr>
            <a:spLocks noGrp="1"/>
          </p:cNvSpPr>
          <p:nvPr>
            <p:ph idx="1"/>
          </p:nvPr>
        </p:nvSpPr>
        <p:spPr/>
        <p:txBody>
          <a:bodyPr>
            <a:normAutofit fontScale="62500" lnSpcReduction="20000"/>
          </a:bodyPr>
          <a:lstStyle/>
          <a:p>
            <a:r>
              <a:rPr lang="ja-JP" altLang="en-US"/>
              <a:t>従来型のシステム連携</a:t>
            </a:r>
            <a:r>
              <a:rPr lang="en-US" altLang="ja-JP"/>
              <a:t>(EAI)</a:t>
            </a:r>
            <a:r>
              <a:rPr lang="ja-JP" altLang="en-US"/>
              <a:t>では，システム間の連携関係が固定的（これを密結合と呼ぶ）であり，いざ連携関係を解消したり，新たなシステムを追加しよう としたりしたときに，時間と手間が非常にかかっていた。また，連携させようとするシステムの数が増加するにつれて，その組み合わせは複雑なクモの巣状とな り，一部のシステム変更がシステム全体に影響を及ぼす構成となっていた。</a:t>
            </a:r>
          </a:p>
          <a:p>
            <a:r>
              <a:rPr lang="ja-JP" altLang="en-US"/>
              <a:t>これに対して，</a:t>
            </a:r>
            <a:r>
              <a:rPr lang="en-US" altLang="ja-JP"/>
              <a:t>ESB</a:t>
            </a:r>
            <a:r>
              <a:rPr lang="ja-JP" altLang="en-US"/>
              <a:t>を利用した場合は，サービスの仲介役となるバスにサービスを接続することで連携を実現できる。この際，個々のサービスは非常 に緩やかに結合される（これを疎結合と呼ぶ）ので，サービスの追加や変更に柔軟に対応することができる。さらに，ほかのバスに接続すれば，そのバスにある サービスも連携させることが可能である。</a:t>
            </a:r>
          </a:p>
          <a:p>
            <a:r>
              <a:rPr lang="en-US" altLang="ja-JP"/>
              <a:t>ESB</a:t>
            </a:r>
            <a:r>
              <a:rPr lang="ja-JP" altLang="en-US"/>
              <a:t>は，サービスの仲介役として必要なルーティング，変換，セキュリティ，フェールオーバーなどの機能を持つ。また，</a:t>
            </a:r>
            <a:r>
              <a:rPr lang="en-US" altLang="ja-JP"/>
              <a:t>SOA</a:t>
            </a:r>
            <a:r>
              <a:rPr lang="ja-JP" altLang="en-US"/>
              <a:t>をベースに新規に開 発されたアプリケーションだけでなく，既存アプリケーションも統合できなければならないため，</a:t>
            </a:r>
            <a:r>
              <a:rPr lang="en-US" altLang="ja-JP"/>
              <a:t>SOAP/HTTP</a:t>
            </a:r>
            <a:r>
              <a:rPr lang="ja-JP" altLang="en-US"/>
              <a:t>，</a:t>
            </a:r>
            <a:r>
              <a:rPr lang="en-US" altLang="ja-JP"/>
              <a:t>SOAP/MOM</a:t>
            </a:r>
            <a:r>
              <a:rPr lang="ja-JP" altLang="en-US"/>
              <a:t>（</a:t>
            </a:r>
            <a:r>
              <a:rPr lang="en-US" altLang="ja-JP"/>
              <a:t>Message Oriented Middleware</a:t>
            </a:r>
            <a:r>
              <a:rPr lang="ja-JP" altLang="en-US"/>
              <a:t>）など各種プロトコルをサポートしている。</a:t>
            </a:r>
          </a:p>
          <a:p>
            <a:endParaRPr lang="ja-JP" altLang="en-US"/>
          </a:p>
        </p:txBody>
      </p:sp>
    </p:spTree>
    <p:extLst>
      <p:ext uri="{BB962C8B-B14F-4D97-AF65-F5344CB8AC3E}">
        <p14:creationId xmlns:p14="http://schemas.microsoft.com/office/powerpoint/2010/main" val="1069345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BPEL</a:t>
            </a:r>
            <a:endParaRPr lang="ja-JP" altLang="en-US"/>
          </a:p>
        </p:txBody>
      </p:sp>
      <p:sp>
        <p:nvSpPr>
          <p:cNvPr id="3" name="コンテンツ プレースホルダー 2"/>
          <p:cNvSpPr>
            <a:spLocks noGrp="1"/>
          </p:cNvSpPr>
          <p:nvPr>
            <p:ph idx="1"/>
          </p:nvPr>
        </p:nvSpPr>
        <p:spPr/>
        <p:txBody>
          <a:bodyPr>
            <a:normAutofit fontScale="85000" lnSpcReduction="10000"/>
          </a:bodyPr>
          <a:lstStyle/>
          <a:p>
            <a:r>
              <a:rPr lang="en-US" altLang="ja-JP"/>
              <a:t>Business Process Execution Language</a:t>
            </a:r>
            <a:r>
              <a:rPr lang="ja-JP" altLang="en-US"/>
              <a:t>（</a:t>
            </a:r>
            <a:r>
              <a:rPr lang="en-US" altLang="ja-JP"/>
              <a:t>BPEL</a:t>
            </a:r>
            <a:r>
              <a:rPr lang="ja-JP" altLang="en-US"/>
              <a:t>）は、実行可能なビジネスプロセスモデリング言語</a:t>
            </a:r>
            <a:endParaRPr lang="en-US" altLang="ja-JP"/>
          </a:p>
          <a:p>
            <a:r>
              <a:rPr lang="en-US" altLang="ja-JP"/>
              <a:t>BPML</a:t>
            </a:r>
          </a:p>
          <a:p>
            <a:pPr lvl="1"/>
            <a:r>
              <a:rPr lang="en-US" altLang="ja-JP"/>
              <a:t>BPMI.org (Business Process Management Initiative) </a:t>
            </a:r>
            <a:r>
              <a:rPr lang="ja-JP" altLang="en-US"/>
              <a:t>が開発</a:t>
            </a:r>
            <a:endParaRPr lang="en-US" altLang="ja-JP"/>
          </a:p>
          <a:p>
            <a:pPr lvl="1"/>
            <a:r>
              <a:rPr lang="ja-JP" altLang="en-US"/>
              <a:t>ワークフロー理論が先祖</a:t>
            </a:r>
            <a:endParaRPr lang="en-US" altLang="ja-JP"/>
          </a:p>
          <a:p>
            <a:r>
              <a:rPr lang="en-US" altLang="ja-JP"/>
              <a:t>BPEL </a:t>
            </a:r>
          </a:p>
          <a:p>
            <a:pPr lvl="1"/>
            <a:r>
              <a:rPr lang="ja-JP" altLang="en-US"/>
              <a:t> </a:t>
            </a:r>
            <a:r>
              <a:rPr lang="en-US" altLang="ja-JP"/>
              <a:t>IBM </a:t>
            </a:r>
            <a:r>
              <a:rPr lang="ja-JP" altLang="en-US"/>
              <a:t>と </a:t>
            </a:r>
            <a:r>
              <a:rPr lang="en-US" altLang="ja-JP"/>
              <a:t>Microsoft </a:t>
            </a:r>
            <a:r>
              <a:rPr lang="ja-JP" altLang="en-US"/>
              <a:t>が</a:t>
            </a:r>
            <a:r>
              <a:rPr lang="en-US" altLang="ja-JP"/>
              <a:t>BPML</a:t>
            </a:r>
            <a:r>
              <a:rPr lang="ja-JP" altLang="en-US"/>
              <a:t>に対抗して開発</a:t>
            </a:r>
            <a:endParaRPr lang="en-US" altLang="ja-JP"/>
          </a:p>
          <a:p>
            <a:pPr lvl="1"/>
            <a:r>
              <a:rPr lang="en-US" altLang="ja-JP"/>
              <a:t>Pi calculus</a:t>
            </a:r>
            <a:r>
              <a:rPr lang="ja-JP" altLang="en-US"/>
              <a:t>か ら着想</a:t>
            </a:r>
            <a:endParaRPr lang="en-US" altLang="ja-JP"/>
          </a:p>
          <a:p>
            <a:r>
              <a:rPr lang="en-US" altLang="ja-JP"/>
              <a:t>BPEL </a:t>
            </a:r>
            <a:r>
              <a:rPr lang="ja-JP" altLang="en-US"/>
              <a:t>の文法が勝利を収め、</a:t>
            </a:r>
            <a:r>
              <a:rPr lang="en-US" altLang="ja-JP"/>
              <a:t>BPML </a:t>
            </a:r>
            <a:r>
              <a:rPr lang="ja-JP" altLang="en-US"/>
              <a:t>の意味論が勝利を収めた</a:t>
            </a:r>
            <a:endParaRPr lang="en-US" altLang="ja-JP"/>
          </a:p>
          <a:p>
            <a:pPr lvl="1"/>
            <a:r>
              <a:rPr lang="en-US" altLang="ja-JP"/>
              <a:t>BPEL </a:t>
            </a:r>
            <a:r>
              <a:rPr lang="ja-JP" altLang="en-US"/>
              <a:t>は徐々に</a:t>
            </a:r>
            <a:r>
              <a:rPr lang="en-US" altLang="ja-JP"/>
              <a:t>BPML </a:t>
            </a:r>
            <a:r>
              <a:rPr lang="ja-JP" altLang="en-US"/>
              <a:t>へと近づく方向に進化している</a:t>
            </a:r>
          </a:p>
        </p:txBody>
      </p:sp>
    </p:spTree>
    <p:extLst>
      <p:ext uri="{BB962C8B-B14F-4D97-AF65-F5344CB8AC3E}">
        <p14:creationId xmlns:p14="http://schemas.microsoft.com/office/powerpoint/2010/main" val="84409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システム開発手法の変遷</a:t>
            </a:r>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a:solidFill>
                  <a:schemeClr val="bg1"/>
                </a:solidFill>
                <a:latin typeface="+mn-lt"/>
                <a:ea typeface="+mn-ea"/>
              </a:rPr>
              <a:t>Enterprise Architecture</a:t>
            </a:r>
          </a:p>
          <a:p>
            <a:pPr>
              <a:spcBef>
                <a:spcPct val="20000"/>
              </a:spcBef>
            </a:pPr>
            <a:r>
              <a:rPr kumimoji="0" lang="ja-JP" altLang="en-US" sz="1400" dirty="0">
                <a:solidFill>
                  <a:schemeClr val="bg1"/>
                </a:solidFill>
                <a:latin typeface="+mn-lt"/>
                <a:ea typeface="+mn-ea"/>
              </a:rPr>
              <a:t>複雑化し非効率化した巨大な組織の業務手順や情報システム、組織を全社規模で最適化し、効率よい組織の運営を図るという考え方または方法論。</a:t>
            </a:r>
          </a:p>
          <a:p>
            <a:pPr>
              <a:spcBef>
                <a:spcPct val="20000"/>
              </a:spcBef>
            </a:pPr>
            <a:r>
              <a:rPr kumimoji="0" lang="en-US" altLang="ja-JP" sz="1400" dirty="0">
                <a:solidFill>
                  <a:schemeClr val="bg1"/>
                </a:solidFill>
                <a:latin typeface="+mn-lt"/>
                <a:ea typeface="+mn-ea"/>
              </a:rPr>
              <a:t>EA</a:t>
            </a:r>
            <a:r>
              <a:rPr kumimoji="0" lang="ja-JP" altLang="en-US" sz="1400" dirty="0">
                <a:solidFill>
                  <a:schemeClr val="bg1"/>
                </a:solidFill>
                <a:latin typeface="+mn-lt"/>
                <a:ea typeface="+mn-ea"/>
              </a:rPr>
              <a:t>により、巨大な組織内で複数の業務システムが別個に運用されていたものを標準化し、導入・運用コストの削減、重複した業務内容の統合を通じて組織の運営コストの削減を目指す。</a:t>
            </a:r>
            <a:endParaRPr kumimoji="0" lang="en-US" altLang="ja-JP" sz="1400" dirty="0">
              <a:solidFill>
                <a:schemeClr val="bg1"/>
              </a:solidFill>
              <a:latin typeface="+mn-lt"/>
              <a:ea typeface="+mn-ea"/>
            </a:endParaRPr>
          </a:p>
          <a:p>
            <a:pPr>
              <a:spcBef>
                <a:spcPct val="20000"/>
              </a:spcBef>
            </a:pPr>
            <a:r>
              <a:rPr kumimoji="0" lang="en-US" altLang="ja-JP" sz="2400" b="0" i="0" u="none" strike="noStrike" cap="none" normalizeH="0" dirty="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a:ln>
                <a:noFill/>
              </a:ln>
              <a:solidFill>
                <a:schemeClr val="bg1"/>
              </a:solidFill>
              <a:effectLst/>
              <a:latin typeface="+mn-lt"/>
              <a:ea typeface="+mn-ea"/>
            </a:endParaRPr>
          </a:p>
          <a:p>
            <a:pPr>
              <a:spcBef>
                <a:spcPct val="20000"/>
              </a:spcBef>
            </a:pP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巨大な組織の業務手順や情報システムの標準化、組織の最適化を進め、効率よい組織の運営を図るための方法論</a:t>
            </a:r>
            <a:endParaRPr kumimoji="0" lang="ja-JP" altLang="en-US" sz="1400" b="0" i="0" u="none" strike="noStrike" cap="none" normalizeH="0" dirty="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大企業・政府機関</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米連邦政府</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日本の電子政府</a:t>
            </a:r>
            <a:endParaRPr kumimoji="0" lang="ja-JP" altLang="en-US" sz="1400" b="0" i="0" u="none" strike="noStrike" cap="none" normalizeH="0" dirty="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氏が提唱</a:t>
            </a:r>
            <a:endParaRPr kumimoji="0" lang="ja-JP" altLang="en-US" sz="1400" b="0" i="0" u="none" strike="noStrike" cap="none" normalizeH="0" dirty="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a:solidFill>
                  <a:schemeClr val="bg1"/>
                </a:solidFill>
                <a:latin typeface="+mn-lt"/>
                <a:ea typeface="+mn-ea"/>
              </a:rPr>
              <a:t>厳格過ぎ、大規模過ぎでうまくいかない例も </a:t>
            </a:r>
            <a:r>
              <a:rPr kumimoji="0" lang="en-US" altLang="ja-JP" sz="2000" dirty="0">
                <a:solidFill>
                  <a:schemeClr val="bg1"/>
                </a:solidFill>
                <a:latin typeface="+mn-lt"/>
                <a:ea typeface="+mn-ea"/>
              </a:rPr>
              <a:t>– </a:t>
            </a:r>
            <a:r>
              <a:rPr kumimoji="0" lang="ja-JP" altLang="en-US" sz="2000" dirty="0">
                <a:solidFill>
                  <a:schemeClr val="bg1"/>
                </a:solidFill>
                <a:latin typeface="+mn-lt"/>
                <a:ea typeface="+mn-ea"/>
              </a:rPr>
              <a:t>最近見直しの機運</a:t>
            </a:r>
            <a:endParaRPr kumimoji="0" lang="ja-JP" altLang="en-US" sz="20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ビジネスプロセス</a:t>
            </a:r>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販売管理のビジネスプロセス</a:t>
              </a: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ひとまとまりの目的が定義できる</a:t>
            </a: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入力と出力がある</a:t>
            </a: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何度でも繰り返せる</a:t>
            </a: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効果が測定できる</a:t>
            </a:r>
            <a:endParaRPr kumimoji="0" lang="ja-JP" altLang="en-US" sz="1400" b="0" i="0" u="none" strike="noStrike" cap="none" normalizeH="0" dirty="0">
              <a:ln>
                <a:noFill/>
              </a:ln>
              <a:solidFill>
                <a:schemeClr val="bg1"/>
              </a:solidFill>
              <a:effectLst/>
              <a:latin typeface="+mn-lt"/>
              <a:ea typeface="+mn-ea"/>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業務の流れ、繋がりを可視化</a:t>
            </a:r>
            <a:endParaRPr kumimoji="0" lang="en-US" altLang="ja-JP" sz="1400" b="0" i="0" u="none" strike="noStrike" cap="none" normalizeH="0" dirty="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b="0" i="0" u="none" strike="noStrike" cap="none" normalizeH="0" dirty="0">
                <a:ln>
                  <a:noFill/>
                </a:ln>
                <a:solidFill>
                  <a:schemeClr val="bg1"/>
                </a:solidFill>
                <a:effectLst/>
                <a:latin typeface="+mn-lt"/>
                <a:ea typeface="+mn-ea"/>
              </a:rPr>
              <a:t>IT</a:t>
            </a:r>
            <a:r>
              <a:rPr kumimoji="0" lang="ja-JP" altLang="en-US" sz="1400" b="0" i="0" u="none" strike="noStrike" cap="none" normalizeH="0" dirty="0">
                <a:ln>
                  <a:noFill/>
                </a:ln>
                <a:solidFill>
                  <a:schemeClr val="bg1"/>
                </a:solidFill>
                <a:effectLst/>
                <a:latin typeface="+mn-lt"/>
                <a:ea typeface="+mn-ea"/>
              </a:rPr>
              <a:t>との連動 </a:t>
            </a:r>
            <a:r>
              <a:rPr kumimoji="0" lang="en-US" altLang="ja-JP" sz="1400" b="0" i="0" u="none" strike="noStrike" cap="none" normalizeH="0" dirty="0">
                <a:ln>
                  <a:noFill/>
                </a:ln>
                <a:solidFill>
                  <a:schemeClr val="bg1"/>
                </a:solidFill>
                <a:effectLst/>
                <a:latin typeface="+mn-lt"/>
                <a:ea typeface="+mn-ea"/>
              </a:rPr>
              <a:t>(SOA)</a:t>
            </a: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通常の業務改革と</a:t>
            </a:r>
            <a:r>
              <a:rPr kumimoji="1" lang="en-US" altLang="ja-JP" dirty="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正方形/長方形 2"/>
          <p:cNvSpPr/>
          <p:nvPr/>
        </p:nvSpPr>
        <p:spPr>
          <a:xfrm>
            <a:off x="3937335" y="6244331"/>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ビジネスプロセスの継続的な見直し</a:t>
            </a:r>
            <a:endParaRPr lang="ja-JP" altLang="en-US" dirty="0"/>
          </a:p>
        </p:txBody>
      </p:sp>
      <p:grpSp>
        <p:nvGrpSpPr>
          <p:cNvPr id="3" name="グループ化 2"/>
          <p:cNvGrpSpPr/>
          <p:nvPr/>
        </p:nvGrpSpPr>
        <p:grpSpPr>
          <a:xfrm>
            <a:off x="304800" y="1066800"/>
            <a:ext cx="6553200" cy="1828800"/>
            <a:chOff x="304800" y="1066800"/>
            <a:chExt cx="6553200" cy="1828800"/>
          </a:xfrm>
        </p:grpSpPr>
        <p:sp>
          <p:nvSpPr>
            <p:cNvPr id="84" name="角丸四角形 83"/>
            <p:cNvSpPr/>
            <p:nvPr/>
          </p:nvSpPr>
          <p:spPr bwMode="auto">
            <a:xfrm>
              <a:off x="304800" y="1066800"/>
              <a:ext cx="6553200" cy="1828800"/>
            </a:xfrm>
            <a:prstGeom prst="roundRect">
              <a:avLst>
                <a:gd name="adj" fmla="val 0"/>
              </a:avLst>
            </a:prstGeom>
            <a:solidFill>
              <a:srgbClr val="CCFFFF"/>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5" name="角丸四角形 4"/>
            <p:cNvSpPr/>
            <p:nvPr/>
          </p:nvSpPr>
          <p:spPr bwMode="auto">
            <a:xfrm>
              <a:off x="1524000" y="12954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a:t>
              </a:r>
            </a:p>
          </p:txBody>
        </p:sp>
        <p:sp>
          <p:nvSpPr>
            <p:cNvPr id="49" name="角丸四角形 48"/>
            <p:cNvSpPr/>
            <p:nvPr/>
          </p:nvSpPr>
          <p:spPr bwMode="auto">
            <a:xfrm>
              <a:off x="5105400" y="12954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a:ln>
                    <a:noFill/>
                  </a:ln>
                  <a:solidFill>
                    <a:schemeClr val="bg1"/>
                  </a:solidFill>
                  <a:effectLst/>
                </a:rPr>
                <a:t>構成チェック</a:t>
              </a:r>
            </a:p>
          </p:txBody>
        </p:sp>
        <p:sp>
          <p:nvSpPr>
            <p:cNvPr id="50" name="角丸四角形 49"/>
            <p:cNvSpPr/>
            <p:nvPr/>
          </p:nvSpPr>
          <p:spPr bwMode="auto">
            <a:xfrm>
              <a:off x="1524000" y="22098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受注処理</a:t>
              </a:r>
            </a:p>
          </p:txBody>
        </p:sp>
        <p:sp>
          <p:nvSpPr>
            <p:cNvPr id="51" name="角丸四角形 50"/>
            <p:cNvSpPr/>
            <p:nvPr/>
          </p:nvSpPr>
          <p:spPr bwMode="auto">
            <a:xfrm>
              <a:off x="5105400" y="22098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生産</a:t>
              </a:r>
            </a:p>
          </p:txBody>
        </p:sp>
        <p:cxnSp>
          <p:nvCxnSpPr>
            <p:cNvPr id="15" name="カギ線コネクタ 14"/>
            <p:cNvCxnSpPr>
              <a:stCxn id="49" idx="2"/>
              <a:endCxn id="50" idx="0"/>
            </p:cNvCxnSpPr>
            <p:nvPr/>
          </p:nvCxnSpPr>
          <p:spPr bwMode="auto">
            <a:xfrm rot="5400000">
              <a:off x="3810000" y="190500"/>
              <a:ext cx="457200" cy="3581400"/>
            </a:xfrm>
            <a:prstGeom prst="bentConnector3">
              <a:avLst>
                <a:gd name="adj1" fmla="val 50000"/>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25" name="直線矢印コネクタ 24"/>
            <p:cNvCxnSpPr>
              <a:stCxn id="5" idx="3"/>
              <a:endCxn id="49" idx="1"/>
            </p:cNvCxnSpPr>
            <p:nvPr/>
          </p:nvCxnSpPr>
          <p:spPr bwMode="auto">
            <a:xfrm>
              <a:off x="2971800" y="15240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58" name="直線矢印コネクタ 57"/>
            <p:cNvCxnSpPr>
              <a:stCxn id="50" idx="3"/>
              <a:endCxn id="51" idx="1"/>
            </p:cNvCxnSpPr>
            <p:nvPr/>
          </p:nvCxnSpPr>
          <p:spPr bwMode="auto">
            <a:xfrm>
              <a:off x="2971800" y="24384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sp>
          <p:nvSpPr>
            <p:cNvPr id="59" name="テキスト ボックス 58"/>
            <p:cNvSpPr txBox="1"/>
            <p:nvPr/>
          </p:nvSpPr>
          <p:spPr>
            <a:xfrm>
              <a:off x="3792379" y="1295400"/>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①</a:t>
              </a:r>
            </a:p>
          </p:txBody>
        </p:sp>
        <p:sp>
          <p:nvSpPr>
            <p:cNvPr id="81" name="テキスト ボックス 80"/>
            <p:cNvSpPr txBox="1"/>
            <p:nvPr/>
          </p:nvSpPr>
          <p:spPr>
            <a:xfrm>
              <a:off x="3792379" y="1772392"/>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②</a:t>
              </a:r>
            </a:p>
          </p:txBody>
        </p:sp>
        <p:sp>
          <p:nvSpPr>
            <p:cNvPr id="82" name="テキスト ボックス 81"/>
            <p:cNvSpPr txBox="1"/>
            <p:nvPr/>
          </p:nvSpPr>
          <p:spPr>
            <a:xfrm>
              <a:off x="3792378" y="2209800"/>
              <a:ext cx="492444"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③</a:t>
              </a:r>
            </a:p>
          </p:txBody>
        </p:sp>
        <p:sp>
          <p:nvSpPr>
            <p:cNvPr id="86" name="角丸四角形 85"/>
            <p:cNvSpPr/>
            <p:nvPr/>
          </p:nvSpPr>
          <p:spPr bwMode="auto">
            <a:xfrm>
              <a:off x="304800" y="10668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a:ln>
                    <a:noFill/>
                  </a:ln>
                  <a:solidFill>
                    <a:schemeClr val="bg1"/>
                  </a:solidFill>
                  <a:effectLst/>
                </a:rPr>
                <a:t>「望ましい」業務プロセス</a:t>
              </a:r>
            </a:p>
          </p:txBody>
        </p:sp>
        <p:sp>
          <p:nvSpPr>
            <p:cNvPr id="95" name="メモ 94"/>
            <p:cNvSpPr/>
            <p:nvPr/>
          </p:nvSpPr>
          <p:spPr bwMode="auto">
            <a:xfrm>
              <a:off x="4462275" y="1295400"/>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sp>
          <p:nvSpPr>
            <p:cNvPr id="97" name="メモ 96"/>
            <p:cNvSpPr/>
            <p:nvPr/>
          </p:nvSpPr>
          <p:spPr bwMode="auto">
            <a:xfrm>
              <a:off x="3129518" y="1812724"/>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sp>
          <p:nvSpPr>
            <p:cNvPr id="98" name="メモ 97"/>
            <p:cNvSpPr/>
            <p:nvPr/>
          </p:nvSpPr>
          <p:spPr bwMode="auto">
            <a:xfrm>
              <a:off x="4462274" y="2250132"/>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grpSp>
      <p:grpSp>
        <p:nvGrpSpPr>
          <p:cNvPr id="4" name="グループ化 3"/>
          <p:cNvGrpSpPr/>
          <p:nvPr/>
        </p:nvGrpSpPr>
        <p:grpSpPr>
          <a:xfrm>
            <a:off x="304800" y="3352799"/>
            <a:ext cx="6553200" cy="3124201"/>
            <a:chOff x="304800" y="3352799"/>
            <a:chExt cx="6553200" cy="3124201"/>
          </a:xfrm>
        </p:grpSpPr>
        <p:sp>
          <p:nvSpPr>
            <p:cNvPr id="87" name="角丸四角形 86"/>
            <p:cNvSpPr/>
            <p:nvPr/>
          </p:nvSpPr>
          <p:spPr bwMode="auto">
            <a:xfrm>
              <a:off x="304800" y="4648199"/>
              <a:ext cx="6553200" cy="1822863"/>
            </a:xfrm>
            <a:prstGeom prst="roundRect">
              <a:avLst>
                <a:gd name="adj" fmla="val 0"/>
              </a:avLst>
            </a:prstGeom>
            <a:solidFill>
              <a:srgbClr val="FFFFCC"/>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60" name="角丸四角形 59"/>
            <p:cNvSpPr/>
            <p:nvPr/>
          </p:nvSpPr>
          <p:spPr bwMode="auto">
            <a:xfrm>
              <a:off x="1524000" y="48708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a:t>
              </a:r>
            </a:p>
          </p:txBody>
        </p:sp>
        <p:sp>
          <p:nvSpPr>
            <p:cNvPr id="70" name="角丸四角形 69"/>
            <p:cNvSpPr/>
            <p:nvPr/>
          </p:nvSpPr>
          <p:spPr bwMode="auto">
            <a:xfrm>
              <a:off x="5105400" y="48708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a:ln>
                    <a:noFill/>
                  </a:ln>
                  <a:solidFill>
                    <a:schemeClr val="bg1"/>
                  </a:solidFill>
                  <a:effectLst/>
                </a:rPr>
                <a:t>構成チェック</a:t>
              </a:r>
            </a:p>
          </p:txBody>
        </p:sp>
        <p:sp>
          <p:nvSpPr>
            <p:cNvPr id="72" name="角丸四角形 71"/>
            <p:cNvSpPr/>
            <p:nvPr/>
          </p:nvSpPr>
          <p:spPr bwMode="auto">
            <a:xfrm>
              <a:off x="1524000" y="57852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受注処理</a:t>
              </a:r>
            </a:p>
          </p:txBody>
        </p:sp>
        <p:sp>
          <p:nvSpPr>
            <p:cNvPr id="73" name="角丸四角形 72"/>
            <p:cNvSpPr/>
            <p:nvPr/>
          </p:nvSpPr>
          <p:spPr bwMode="auto">
            <a:xfrm>
              <a:off x="5105400" y="57852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生産</a:t>
              </a:r>
            </a:p>
          </p:txBody>
        </p:sp>
        <p:cxnSp>
          <p:nvCxnSpPr>
            <p:cNvPr id="76" name="直線矢印コネクタ 75"/>
            <p:cNvCxnSpPr>
              <a:stCxn id="60" idx="3"/>
              <a:endCxn id="70" idx="1"/>
            </p:cNvCxnSpPr>
            <p:nvPr/>
          </p:nvCxnSpPr>
          <p:spPr bwMode="auto">
            <a:xfrm>
              <a:off x="2971800" y="5099463"/>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8" name="直線矢印コネクタ 77"/>
            <p:cNvCxnSpPr>
              <a:stCxn id="60" idx="2"/>
              <a:endCxn id="72" idx="0"/>
            </p:cNvCxnSpPr>
            <p:nvPr/>
          </p:nvCxnSpPr>
          <p:spPr bwMode="auto">
            <a:xfrm>
              <a:off x="22479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9" name="直線矢印コネクタ 78"/>
            <p:cNvCxnSpPr>
              <a:stCxn id="70" idx="2"/>
              <a:endCxn id="73" idx="0"/>
            </p:cNvCxnSpPr>
            <p:nvPr/>
          </p:nvCxnSpPr>
          <p:spPr bwMode="auto">
            <a:xfrm>
              <a:off x="58293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43" name="直線矢印コネクタ 42"/>
            <p:cNvCxnSpPr>
              <a:endCxn id="72" idx="3"/>
            </p:cNvCxnSpPr>
            <p:nvPr/>
          </p:nvCxnSpPr>
          <p:spPr bwMode="auto">
            <a:xfrm flipH="1">
              <a:off x="2971800" y="5328063"/>
              <a:ext cx="2133600" cy="685800"/>
            </a:xfrm>
            <a:prstGeom prst="straightConnector1">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曲線コネクタ 54"/>
            <p:cNvCxnSpPr>
              <a:stCxn id="72" idx="1"/>
              <a:endCxn id="60" idx="1"/>
            </p:cNvCxnSpPr>
            <p:nvPr/>
          </p:nvCxnSpPr>
          <p:spPr bwMode="auto">
            <a:xfrm rot="10800000">
              <a:off x="1524000" y="5099463"/>
              <a:ext cx="12700" cy="914400"/>
            </a:xfrm>
            <a:prstGeom prst="curvedConnector3">
              <a:avLst>
                <a:gd name="adj1" fmla="val 1800000"/>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3" name="テキスト ボックス 82"/>
            <p:cNvSpPr txBox="1"/>
            <p:nvPr/>
          </p:nvSpPr>
          <p:spPr>
            <a:xfrm>
              <a:off x="3792379" y="4856019"/>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①</a:t>
              </a:r>
            </a:p>
          </p:txBody>
        </p:sp>
        <p:sp>
          <p:nvSpPr>
            <p:cNvPr id="80" name="爆発 2 79"/>
            <p:cNvSpPr/>
            <p:nvPr/>
          </p:nvSpPr>
          <p:spPr bwMode="auto">
            <a:xfrm>
              <a:off x="3287238" y="5412674"/>
              <a:ext cx="1502723" cy="745177"/>
            </a:xfrm>
            <a:prstGeom prst="irregularSeal2">
              <a:avLst/>
            </a:prstGeom>
            <a:gradFill flip="none" rotWithShape="1">
              <a:gsLst>
                <a:gs pos="0">
                  <a:srgbClr val="FF0000"/>
                </a:gs>
                <a:gs pos="50000">
                  <a:srgbClr val="FFC000"/>
                </a:gs>
                <a:gs pos="100000">
                  <a:schemeClr val="bg1">
                    <a:shade val="100000"/>
                    <a:satMod val="115000"/>
                  </a:schemeClr>
                </a:gs>
              </a:gsLst>
              <a:path path="circle">
                <a:fillToRect l="50000" t="50000" r="50000" b="50000"/>
              </a:path>
              <a:tileRect/>
            </a:gradFill>
            <a:ln w="6350" cap="flat" cmpd="sng" algn="ctr">
              <a:solidFill>
                <a:srgbClr val="FF99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問題</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発生</a:t>
              </a:r>
            </a:p>
          </p:txBody>
        </p:sp>
        <p:sp>
          <p:nvSpPr>
            <p:cNvPr id="85" name="テキスト ボックス 84"/>
            <p:cNvSpPr txBox="1"/>
            <p:nvPr/>
          </p:nvSpPr>
          <p:spPr>
            <a:xfrm>
              <a:off x="760512" y="5418163"/>
              <a:ext cx="1107996" cy="369332"/>
            </a:xfrm>
            <a:prstGeom prst="rect">
              <a:avLst/>
            </a:prstGeom>
            <a:solidFill>
              <a:srgbClr val="FFFFFF">
                <a:alpha val="69804"/>
              </a:srgbClr>
            </a:solidFill>
          </p:spPr>
          <p:txBody>
            <a:bodyPr wrap="none" rtlCol="0">
              <a:spAutoFit/>
            </a:bodyPr>
            <a:lstStyle/>
            <a:p>
              <a:pPr algn="ctr"/>
              <a:r>
                <a:rPr kumimoji="1" lang="ja-JP" altLang="en-US" dirty="0">
                  <a:solidFill>
                    <a:srgbClr val="FF0000"/>
                  </a:solidFill>
                  <a:latin typeface="+mn-lt"/>
                  <a:ea typeface="+mn-ea"/>
                </a:rPr>
                <a:t>例外処理</a:t>
              </a:r>
            </a:p>
          </p:txBody>
        </p:sp>
        <p:sp>
          <p:nvSpPr>
            <p:cNvPr id="89" name="角丸四角形 88"/>
            <p:cNvSpPr/>
            <p:nvPr/>
          </p:nvSpPr>
          <p:spPr bwMode="auto">
            <a:xfrm>
              <a:off x="304800" y="46482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a:ln>
                    <a:noFill/>
                  </a:ln>
                  <a:solidFill>
                    <a:schemeClr val="bg1"/>
                  </a:solidFill>
                  <a:effectLst/>
                </a:rPr>
                <a:t>「修正した」業務プロセス</a:t>
              </a:r>
            </a:p>
          </p:txBody>
        </p:sp>
        <p:sp>
          <p:nvSpPr>
            <p:cNvPr id="94" name="下矢印 93"/>
            <p:cNvSpPr/>
            <p:nvPr/>
          </p:nvSpPr>
          <p:spPr bwMode="auto">
            <a:xfrm>
              <a:off x="3563888" y="3352799"/>
              <a:ext cx="1447800" cy="838200"/>
            </a:xfrm>
            <a:prstGeom prst="downArrow">
              <a:avLst/>
            </a:prstGeom>
            <a:solidFill>
              <a:srgbClr val="FF9900"/>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endParaRPr>
            </a:p>
          </p:txBody>
        </p:sp>
        <p:sp>
          <p:nvSpPr>
            <p:cNvPr id="99" name="メモ 98"/>
            <p:cNvSpPr/>
            <p:nvPr/>
          </p:nvSpPr>
          <p:spPr bwMode="auto">
            <a:xfrm>
              <a:off x="4462273" y="4896351"/>
              <a:ext cx="315439" cy="381000"/>
            </a:xfrm>
            <a:prstGeom prst="foldedCorner">
              <a:avLst/>
            </a:prstGeom>
            <a:ln w="3175">
              <a:solidFill>
                <a:schemeClr val="accent6">
                  <a:lumMod val="60000"/>
                  <a:lumOff val="40000"/>
                </a:schemeClr>
              </a:solidFill>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grpSp>
      <p:grpSp>
        <p:nvGrpSpPr>
          <p:cNvPr id="6" name="グループ化 5"/>
          <p:cNvGrpSpPr/>
          <p:nvPr/>
        </p:nvGrpSpPr>
        <p:grpSpPr>
          <a:xfrm>
            <a:off x="6084168" y="1981200"/>
            <a:ext cx="2772916" cy="3578431"/>
            <a:chOff x="6084168" y="1981200"/>
            <a:chExt cx="2772916" cy="3578431"/>
          </a:xfrm>
        </p:grpSpPr>
        <p:sp>
          <p:nvSpPr>
            <p:cNvPr id="100" name="角丸四角形 99"/>
            <p:cNvSpPr/>
            <p:nvPr/>
          </p:nvSpPr>
          <p:spPr bwMode="auto">
            <a:xfrm>
              <a:off x="6084168" y="3480526"/>
              <a:ext cx="2772916" cy="582747"/>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solidFill>
                    <a:schemeClr val="bg1"/>
                  </a:solidFill>
                </a:rPr>
                <a:t>環境の変化により「望ましい」業務プロセスに戻す必要がある</a:t>
              </a:r>
            </a:p>
          </p:txBody>
        </p:sp>
        <p:cxnSp>
          <p:nvCxnSpPr>
            <p:cNvPr id="101" name="カギ線コネクタ 100"/>
            <p:cNvCxnSpPr>
              <a:stCxn id="87" idx="3"/>
              <a:endCxn id="100" idx="2"/>
            </p:cNvCxnSpPr>
            <p:nvPr/>
          </p:nvCxnSpPr>
          <p:spPr bwMode="auto">
            <a:xfrm flipV="1">
              <a:off x="6858000" y="4063273"/>
              <a:ext cx="612626" cy="1496358"/>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3" name="カギ線コネクタ 102"/>
            <p:cNvCxnSpPr>
              <a:stCxn id="100" idx="0"/>
              <a:endCxn id="84" idx="3"/>
            </p:cNvCxnSpPr>
            <p:nvPr/>
          </p:nvCxnSpPr>
          <p:spPr bwMode="auto">
            <a:xfrm rot="16200000" flipV="1">
              <a:off x="6414650" y="2424550"/>
              <a:ext cx="1499326" cy="612626"/>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06" name="角丸四角形 105"/>
          <p:cNvSpPr/>
          <p:nvPr/>
        </p:nvSpPr>
        <p:spPr bwMode="auto">
          <a:xfrm>
            <a:off x="7596336" y="4991100"/>
            <a:ext cx="1371600" cy="1143000"/>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t>ネットワークの普及・高速化などの環境変化</a:t>
            </a:r>
            <a:endParaRPr kumimoji="0" lang="ja-JP" altLang="en-US" sz="1400" dirty="0">
              <a:solidFill>
                <a:srgbClr val="484848"/>
              </a:solidFill>
            </a:endParaRPr>
          </a:p>
        </p:txBody>
      </p:sp>
      <p:sp>
        <p:nvSpPr>
          <p:cNvPr id="107" name="角丸四角形 106"/>
          <p:cNvSpPr/>
          <p:nvPr/>
        </p:nvSpPr>
        <p:spPr bwMode="auto">
          <a:xfrm>
            <a:off x="7596336" y="1409699"/>
            <a:ext cx="1371600" cy="1143000"/>
          </a:xfrm>
          <a:prstGeom prst="roundRect">
            <a:avLst>
              <a:gd name="adj" fmla="val 0"/>
            </a:avLst>
          </a:prstGeom>
          <a:solidFill>
            <a:schemeClr val="accent4"/>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rPr>
              <a:t>「望ましい」</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rPr>
              <a:t>業務プロセスでは効率が悪い</a:t>
            </a:r>
          </a:p>
        </p:txBody>
      </p:sp>
      <p:sp>
        <p:nvSpPr>
          <p:cNvPr id="90" name="角丸四角形吹き出し 89"/>
          <p:cNvSpPr/>
          <p:nvPr/>
        </p:nvSpPr>
        <p:spPr bwMode="auto">
          <a:xfrm>
            <a:off x="3131840" y="4293096"/>
            <a:ext cx="1585664" cy="540060"/>
          </a:xfrm>
          <a:prstGeom prst="wedgeRoundRectCallout">
            <a:avLst>
              <a:gd name="adj1" fmla="val -4807"/>
              <a:gd name="adj2" fmla="val 87475"/>
              <a:gd name="adj3" fmla="val 16667"/>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a:ln>
                  <a:noFill/>
                </a:ln>
                <a:solidFill>
                  <a:schemeClr val="bg1"/>
                </a:solidFill>
                <a:effectLst/>
                <a:latin typeface="+mn-lt"/>
                <a:ea typeface="+mn-ea"/>
              </a:rPr>
              <a:t>オーバーヘッド</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a:ln>
                  <a:noFill/>
                </a:ln>
                <a:solidFill>
                  <a:schemeClr val="bg1"/>
                </a:solidFill>
                <a:effectLst/>
                <a:latin typeface="+mn-lt"/>
                <a:ea typeface="+mn-ea"/>
              </a:rPr>
              <a:t>の低減</a:t>
            </a:r>
          </a:p>
        </p:txBody>
      </p:sp>
      <p:pic>
        <p:nvPicPr>
          <p:cNvPr id="7" name="図 6" descr="MC90043488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140968"/>
            <a:ext cx="1224136" cy="1224136"/>
          </a:xfrm>
          <a:prstGeom prst="rect">
            <a:avLst/>
          </a:prstGeom>
        </p:spPr>
      </p:pic>
      <p:pic>
        <p:nvPicPr>
          <p:cNvPr id="8" name="図 7" descr="MC90043393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040" y="3140968"/>
            <a:ext cx="1296144" cy="1296144"/>
          </a:xfrm>
          <a:prstGeom prst="rect">
            <a:avLst/>
          </a:prstGeom>
        </p:spPr>
      </p:pic>
    </p:spTree>
    <p:extLst>
      <p:ext uri="{BB962C8B-B14F-4D97-AF65-F5344CB8AC3E}">
        <p14:creationId xmlns:p14="http://schemas.microsoft.com/office/powerpoint/2010/main" val="238549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0"/>
                                        </p:tgtEl>
                                        <p:attrNameLst>
                                          <p:attrName>style.visibility</p:attrName>
                                        </p:attrNameLst>
                                      </p:cBhvr>
                                      <p:to>
                                        <p:strVal val="visible"/>
                                      </p:to>
                                    </p:set>
                                    <p:animEffect transition="in" filter="wipe(down)">
                                      <p:cBhvr>
                                        <p:cTn id="24" dur="500"/>
                                        <p:tgtEl>
                                          <p:spTgt spid="9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p:cTn id="29" dur="500" fill="hold"/>
                                        <p:tgtEl>
                                          <p:spTgt spid="106"/>
                                        </p:tgtEl>
                                        <p:attrNameLst>
                                          <p:attrName>ppt_w</p:attrName>
                                        </p:attrNameLst>
                                      </p:cBhvr>
                                      <p:tavLst>
                                        <p:tav tm="0">
                                          <p:val>
                                            <p:fltVal val="0"/>
                                          </p:val>
                                        </p:tav>
                                        <p:tav tm="100000">
                                          <p:val>
                                            <p:strVal val="#ppt_w"/>
                                          </p:val>
                                        </p:tav>
                                      </p:tavLst>
                                    </p:anim>
                                    <p:anim calcmode="lin" valueType="num">
                                      <p:cBhvr>
                                        <p:cTn id="30" dur="500" fill="hold"/>
                                        <p:tgtEl>
                                          <p:spTgt spid="106"/>
                                        </p:tgtEl>
                                        <p:attrNameLst>
                                          <p:attrName>ppt_h</p:attrName>
                                        </p:attrNameLst>
                                      </p:cBhvr>
                                      <p:tavLst>
                                        <p:tav tm="0">
                                          <p:val>
                                            <p:fltVal val="0"/>
                                          </p:val>
                                        </p:tav>
                                        <p:tav tm="100000">
                                          <p:val>
                                            <p:strVal val="#ppt_h"/>
                                          </p:val>
                                        </p:tav>
                                      </p:tavLst>
                                    </p:anim>
                                    <p:animEffect transition="in" filter="fade">
                                      <p:cBhvr>
                                        <p:cTn id="31" dur="500"/>
                                        <p:tgtEl>
                                          <p:spTgt spid="10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a:t>BPR</a:t>
            </a:r>
            <a:r>
              <a:rPr lang="ja-JP" altLang="en-US"/>
              <a:t>から</a:t>
            </a:r>
            <a:r>
              <a:rPr lang="en-US" altLang="ja-JP"/>
              <a:t>BPM</a:t>
            </a:r>
            <a:r>
              <a:rPr lang="ja-JP" altLang="en-US"/>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a:solidFill>
                  <a:srgbClr val="000090"/>
                </a:solidFill>
              </a:rPr>
              <a:t>業務内容や業務構造・手順を</a:t>
            </a:r>
            <a:endParaRPr lang="en-US" altLang="ja-JP" sz="1400" dirty="0">
              <a:solidFill>
                <a:srgbClr val="000090"/>
              </a:solidFill>
            </a:endParaRPr>
          </a:p>
          <a:p>
            <a:pPr algn="ctr"/>
            <a:r>
              <a:rPr lang="ja-JP" altLang="en-US" sz="1400" dirty="0">
                <a:solidFill>
                  <a:srgbClr val="000090"/>
                </a:solidFill>
              </a:rPr>
              <a:t>根本的に見直して売り上げの</a:t>
            </a:r>
            <a:endParaRPr lang="en-US" altLang="ja-JP" sz="1400" dirty="0">
              <a:solidFill>
                <a:srgbClr val="000090"/>
              </a:solidFill>
            </a:endParaRPr>
          </a:p>
          <a:p>
            <a:pPr algn="ctr"/>
            <a:r>
              <a:rPr lang="ja-JP" altLang="en-US" sz="1400" dirty="0">
                <a:solidFill>
                  <a:srgbClr val="000090"/>
                </a:solidFill>
              </a:rPr>
              <a:t>拡大やコスト削減を目指す</a:t>
            </a:r>
            <a:endParaRPr lang="en-US" altLang="ja-JP" sz="1400" dirty="0">
              <a:solidFill>
                <a:srgbClr val="000090"/>
              </a:solidFill>
            </a:endParaRPr>
          </a:p>
          <a:p>
            <a:pPr algn="ctr"/>
            <a:r>
              <a:rPr lang="ja-JP" altLang="en-US" sz="1400" dirty="0">
                <a:solidFill>
                  <a:srgbClr val="000090"/>
                </a:solidFill>
              </a:rPr>
              <a:t>一連の活動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a:solidFill>
                  <a:srgbClr val="FFFFFF"/>
                </a:solidFill>
                <a:latin typeface="+mn-lt"/>
                <a:ea typeface="+mn-ea"/>
              </a:rPr>
              <a:t>BPR</a:t>
            </a:r>
            <a:r>
              <a:rPr lang="ja-JP" altLang="en-US" sz="2000" dirty="0">
                <a:solidFill>
                  <a:srgbClr val="FFFFFF"/>
                </a:solidFill>
                <a:latin typeface="+mn-lt"/>
                <a:ea typeface="+mn-ea"/>
              </a:rPr>
              <a:t>継続のための仕組み</a:t>
            </a:r>
          </a:p>
        </p:txBody>
      </p:sp>
    </p:spTree>
    <p:extLst>
      <p:ext uri="{BB962C8B-B14F-4D97-AF65-F5344CB8AC3E}">
        <p14:creationId xmlns:p14="http://schemas.microsoft.com/office/powerpoint/2010/main" val="410726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38100" cap="flat" cmpd="sng" algn="ctr">
          <a:noFill/>
          <a:prstDash val="solid"/>
          <a:round/>
          <a:headEnd type="none" w="med" len="med"/>
          <a:tailEnd type="none" w="med" len="med"/>
        </a:ln>
        <a:effectLst/>
        <a:scene3d>
          <a:camera prst="orthographicFront"/>
          <a:lightRig rig="threePt" dir="t"/>
        </a:scene3d>
        <a:sp3d/>
      </a:spPr>
      <a:bodyPr vert="horz" wrap="square" lIns="91440" tIns="45720" rIns="91440" bIns="45720" numCol="1" rtlCol="0" anchor="ctr" anchorCtr="0" compatLnSpc="1">
        <a:prstTxWarp prst="textNoShape">
          <a:avLst/>
        </a:prstTxWarp>
      </a:bodyPr>
      <a:lstStyle>
        <a:defPPr algn="ctr">
          <a:defRPr sz="2000" dirty="0">
            <a:solidFill>
              <a:schemeClr val="bg1"/>
            </a:solidFill>
            <a:latin typeface="+mn-lt"/>
            <a:ea typeface="+mn-ea"/>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3538</TotalTime>
  <Words>6344</Words>
  <Application>Microsoft Office PowerPoint</Application>
  <PresentationFormat>画面に合わせる (4:3)</PresentationFormat>
  <Paragraphs>422</Paragraphs>
  <Slides>24</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24</vt:i4>
      </vt:variant>
    </vt:vector>
  </HeadingPairs>
  <TitlesOfParts>
    <vt:vector size="33" baseType="lpstr">
      <vt:lpstr>HGP創英角ｺﾞｼｯｸUB</vt:lpstr>
      <vt:lpstr>HG丸ｺﾞｼｯｸM-PRO</vt:lpstr>
      <vt:lpstr>ＭＳ Ｐゴシック</vt:lpstr>
      <vt:lpstr>Arial</vt:lpstr>
      <vt:lpstr>Arial Black</vt:lpstr>
      <vt:lpstr>Calibri</vt:lpstr>
      <vt:lpstr>Century Gothic</vt:lpstr>
      <vt:lpstr>Wingdings</vt: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ビジネスプロセスの継続的な見直し</vt:lpstr>
      <vt:lpstr>BPRからBPMへ</vt:lpstr>
      <vt:lpstr>PowerPoint プレゼンテーション</vt:lpstr>
      <vt:lpstr>EA→BPM→ERP</vt:lpstr>
      <vt:lpstr>ERPシステムとは</vt:lpstr>
      <vt:lpstr>「ERP」と「ERPシステム」と「ERPパッケージ」</vt:lpstr>
      <vt:lpstr>ERPパッケージ – 海外と日本の違い</vt:lpstr>
      <vt:lpstr>PowerPoint プレゼンテーション</vt:lpstr>
      <vt:lpstr>既存システムを繋ぐEAI</vt:lpstr>
      <vt:lpstr>PowerPoint プレゼンテーション</vt:lpstr>
      <vt:lpstr>BPM</vt:lpstr>
      <vt:lpstr>BPR</vt:lpstr>
      <vt:lpstr>ERP</vt:lpstr>
      <vt:lpstr>MDM (Master Data Management)</vt:lpstr>
      <vt:lpstr>EAI (Enterprise Application Integration)</vt:lpstr>
      <vt:lpstr>ESBとEAI</vt:lpstr>
      <vt:lpstr>BPEL</vt:lpstr>
    </vt:vector>
  </TitlesOfParts>
  <Company>NetCommerce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大越章司</cp:lastModifiedBy>
  <cp:revision>479</cp:revision>
  <dcterms:created xsi:type="dcterms:W3CDTF">2014-04-30T01:58:06Z</dcterms:created>
  <dcterms:modified xsi:type="dcterms:W3CDTF">2016-03-24T00:23:10Z</dcterms:modified>
</cp:coreProperties>
</file>