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1201" r:id="rId2"/>
    <p:sldId id="1059" r:id="rId3"/>
    <p:sldId id="933" r:id="rId4"/>
    <p:sldId id="1065" r:id="rId5"/>
    <p:sldId id="885" r:id="rId6"/>
    <p:sldId id="1053" r:id="rId7"/>
    <p:sldId id="1206" r:id="rId8"/>
    <p:sldId id="938" r:id="rId9"/>
    <p:sldId id="741" r:id="rId10"/>
    <p:sldId id="742" r:id="rId11"/>
    <p:sldId id="257" r:id="rId12"/>
    <p:sldId id="1202" r:id="rId13"/>
    <p:sldId id="1204" r:id="rId14"/>
    <p:sldId id="1205" r:id="rId15"/>
    <p:sldId id="258" r:id="rId16"/>
    <p:sldId id="697" r:id="rId17"/>
    <p:sldId id="799" r:id="rId18"/>
    <p:sldId id="305" r:id="rId19"/>
    <p:sldId id="703" r:id="rId20"/>
    <p:sldId id="718" r:id="rId21"/>
    <p:sldId id="704" r:id="rId22"/>
    <p:sldId id="699" r:id="rId23"/>
    <p:sldId id="700" r:id="rId24"/>
    <p:sldId id="659" r:id="rId25"/>
    <p:sldId id="660" r:id="rId26"/>
    <p:sldId id="307" r:id="rId27"/>
    <p:sldId id="271" r:id="rId28"/>
    <p:sldId id="272" r:id="rId29"/>
    <p:sldId id="705" r:id="rId30"/>
    <p:sldId id="275" r:id="rId31"/>
    <p:sldId id="298" r:id="rId32"/>
    <p:sldId id="706" r:id="rId33"/>
    <p:sldId id="1066" r:id="rId34"/>
    <p:sldId id="1067" r:id="rId35"/>
    <p:sldId id="1117" r:id="rId36"/>
    <p:sldId id="356" r:id="rId37"/>
    <p:sldId id="277" r:id="rId38"/>
    <p:sldId id="1096" r:id="rId39"/>
    <p:sldId id="854" r:id="rId40"/>
    <p:sldId id="739" r:id="rId41"/>
    <p:sldId id="853" r:id="rId42"/>
    <p:sldId id="308" r:id="rId43"/>
    <p:sldId id="709" r:id="rId44"/>
    <p:sldId id="710" r:id="rId45"/>
    <p:sldId id="603" r:id="rId46"/>
    <p:sldId id="711" r:id="rId47"/>
    <p:sldId id="712" r:id="rId48"/>
    <p:sldId id="713" r:id="rId49"/>
    <p:sldId id="1098" r:id="rId50"/>
    <p:sldId id="1099" r:id="rId51"/>
    <p:sldId id="1100" r:id="rId52"/>
    <p:sldId id="1101" r:id="rId53"/>
    <p:sldId id="1102" r:id="rId54"/>
    <p:sldId id="1103" r:id="rId55"/>
    <p:sldId id="1104" r:id="rId56"/>
    <p:sldId id="1105" r:id="rId57"/>
    <p:sldId id="1106" r:id="rId58"/>
    <p:sldId id="1115" r:id="rId59"/>
    <p:sldId id="1107" r:id="rId60"/>
    <p:sldId id="1108" r:id="rId61"/>
    <p:sldId id="1109" r:id="rId62"/>
    <p:sldId id="1110" r:id="rId63"/>
    <p:sldId id="1111" r:id="rId64"/>
    <p:sldId id="1112" r:id="rId65"/>
    <p:sldId id="1113" r:id="rId66"/>
    <p:sldId id="1114" r:id="rId67"/>
    <p:sldId id="715" r:id="rId6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3"/>
    <p:restoredTop sz="94181" autoAdjust="0"/>
  </p:normalViewPr>
  <p:slideViewPr>
    <p:cSldViewPr snapToObjects="1" showGuides="1">
      <p:cViewPr varScale="1">
        <p:scale>
          <a:sx n="69" d="100"/>
          <a:sy n="69" d="100"/>
        </p:scale>
        <p:origin x="1992" y="176"/>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2016/5/17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2016/5/17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itpro.nikkeibp.co.jp/atcl/news/14/11200199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dirty="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17466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960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5819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19</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extLst>
      <p:ext uri="{BB962C8B-B14F-4D97-AF65-F5344CB8AC3E}">
        <p14:creationId xmlns:p14="http://schemas.microsoft.com/office/powerpoint/2010/main" val="152727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8430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3484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122100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137170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【図解】コレ１枚でわかるクラウドがもたらす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の新たな価値</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の価値が大きく変化しつつあります。</a:t>
            </a:r>
          </a:p>
          <a:p>
            <a:r>
              <a:rPr kumimoji="1" lang="ja-JP" altLang="ja-JP" sz="1200" kern="1200" dirty="0" smtClean="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年のサービス開始以来、約</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回、一貫して値下げを繰り返しています。これに追従するように、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smtClean="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smtClean="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smtClean="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smtClean="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の難しさは隠蔽され、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利用者の裾野をこれまでになく拡大しつつあります。</a:t>
            </a:r>
          </a:p>
          <a:p>
            <a:r>
              <a:rPr kumimoji="1" lang="ja-JP" altLang="ja-JP" sz="1200" kern="1200" dirty="0" smtClean="0">
                <a:solidFill>
                  <a:schemeClr val="tx1"/>
                </a:solidFill>
                <a:effectLst/>
                <a:latin typeface="+mn-lt"/>
                <a:ea typeface="+mn-ea"/>
                <a:cs typeface="+mn-cs"/>
              </a:rPr>
              <a:t>これに伴い、ビジネスや日常における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の価値は、向上してゆきます。同時に、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のアンビエント化」をもたらしつつあると言えるでしょう。</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08264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384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27</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extLst>
      <p:ext uri="{BB962C8B-B14F-4D97-AF65-F5344CB8AC3E}">
        <p14:creationId xmlns:p14="http://schemas.microsoft.com/office/powerpoint/2010/main" val="183795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1950</a:t>
            </a:r>
            <a:r>
              <a:rPr kumimoji="1" lang="ja-JP" altLang="en-US" dirty="0" smtClean="0"/>
              <a:t>年代、コンピューターがビジネスで使われるようになりました。</a:t>
            </a:r>
            <a:r>
              <a:rPr kumimoji="1" lang="en-US" altLang="ja-JP" dirty="0" smtClean="0"/>
              <a:t>1964</a:t>
            </a:r>
            <a:r>
              <a:rPr kumimoji="1" lang="ja-JP" altLang="en-US" dirty="0" smtClean="0"/>
              <a:t>年、いまで言うメインフレームの前身である</a:t>
            </a:r>
            <a:r>
              <a:rPr kumimoji="1" lang="en-US" altLang="ja-JP" dirty="0" smtClean="0"/>
              <a:t>IBM </a:t>
            </a:r>
            <a:r>
              <a:rPr kumimoji="1" lang="ja-JP" altLang="en-US" dirty="0" smtClean="0"/>
              <a:t>システム</a:t>
            </a:r>
            <a:r>
              <a:rPr kumimoji="1" lang="en-US" altLang="ja-JP" dirty="0" smtClean="0"/>
              <a:t>/360</a:t>
            </a:r>
            <a:r>
              <a:rPr kumimoji="1" lang="ja-JP" altLang="en-US" dirty="0" smtClean="0"/>
              <a:t>が登場し、ビジネス・コンピューターの需要が一気に拡大します。そして、大規模な計算業務のデジタル化が始まりました。</a:t>
            </a:r>
          </a:p>
          <a:p>
            <a:endParaRPr kumimoji="1" lang="ja-JP" altLang="en-US" dirty="0" smtClean="0"/>
          </a:p>
          <a:p>
            <a:r>
              <a:rPr kumimoji="1" lang="en-US" altLang="ja-JP" dirty="0" smtClean="0"/>
              <a:t>1970</a:t>
            </a:r>
            <a:r>
              <a:rPr kumimoji="1" lang="ja-JP" altLang="en-US" dirty="0" smtClean="0"/>
              <a:t>年代、コンピューターの用途はさらに広がります。伝票の発行や経理処理、生産現場での繰り返し作業など、定型化された繰り返し業務（ルーチンワーク）がコンピューターによって処理される時代になったのです。</a:t>
            </a:r>
          </a:p>
          <a:p>
            <a:endParaRPr kumimoji="1" lang="ja-JP" altLang="en-US" dirty="0" smtClean="0"/>
          </a:p>
          <a:p>
            <a:r>
              <a:rPr kumimoji="1" lang="en-US" altLang="ja-JP" dirty="0" smtClean="0"/>
              <a:t>1980</a:t>
            </a:r>
            <a:r>
              <a:rPr kumimoji="1" lang="ja-JP" altLang="en-US" dirty="0" smtClean="0"/>
              <a:t>年代、小型コンピューターや</a:t>
            </a:r>
            <a:r>
              <a:rPr kumimoji="1" lang="en-US" altLang="ja-JP" dirty="0" smtClean="0"/>
              <a:t>PC</a:t>
            </a:r>
            <a:r>
              <a:rPr kumimoji="1" lang="ja-JP" altLang="en-US" dirty="0" smtClean="0"/>
              <a:t>の登場により、コンピューターは多くの企業に広く行き渡ります。また、企業内にネットワークが引かれ、個人や部門を越えた伝票業務の流れ（ワークフロー）がコンピューターに取り込まれデジタル化されるようになりました。</a:t>
            </a:r>
          </a:p>
          <a:p>
            <a:endParaRPr kumimoji="1" lang="ja-JP" altLang="en-US" dirty="0" smtClean="0"/>
          </a:p>
          <a:p>
            <a:r>
              <a:rPr kumimoji="1" lang="en-US" altLang="ja-JP" dirty="0" smtClean="0"/>
              <a:t>1990</a:t>
            </a:r>
            <a:r>
              <a:rPr kumimoji="1" lang="ja-JP" altLang="en-US" dirty="0" smtClean="0"/>
              <a:t>年代に入り、</a:t>
            </a:r>
            <a:r>
              <a:rPr kumimoji="1" lang="en-US" altLang="ja-JP" dirty="0" smtClean="0"/>
              <a:t>PC</a:t>
            </a:r>
            <a:r>
              <a:rPr kumimoji="1" lang="ja-JP" altLang="en-US" dirty="0" smtClean="0"/>
              <a:t>は一人一台の時代を迎えます。そして、電子メールが使われるようになり、文書や帳票の作成を</a:t>
            </a:r>
            <a:r>
              <a:rPr kumimoji="1" lang="en-US" altLang="ja-JP" dirty="0" smtClean="0"/>
              <a:t>PC</a:t>
            </a:r>
            <a:r>
              <a:rPr kumimoji="1" lang="ja-JP" altLang="en-US" dirty="0" smtClean="0"/>
              <a:t>でこなし、それらを共有する需要も生まれました。そんな時代を背景にグループウェアが登場し、共同作業（コラボレーション）のデジタル化がすすんでゆきました。インターネットも登場し、コラボレーションはさらに広がりを見せ始めます。</a:t>
            </a:r>
          </a:p>
          <a:p>
            <a:endParaRPr kumimoji="1" lang="ja-JP" altLang="en-US" dirty="0" smtClean="0"/>
          </a:p>
          <a:p>
            <a:r>
              <a:rPr kumimoji="1" lang="en-US" altLang="ja-JP" dirty="0" smtClean="0"/>
              <a:t>2000</a:t>
            </a:r>
            <a:r>
              <a:rPr kumimoji="1" lang="ja-JP" altLang="en-US" dirty="0" smtClean="0"/>
              <a:t>年代に入り、</a:t>
            </a:r>
            <a:r>
              <a:rPr kumimoji="1" lang="en-US" altLang="ja-JP" dirty="0" smtClean="0"/>
              <a:t>Facebook</a:t>
            </a:r>
            <a:r>
              <a:rPr kumimoji="1" lang="ja-JP" altLang="en-US" dirty="0" smtClean="0"/>
              <a:t>や</a:t>
            </a:r>
            <a:r>
              <a:rPr kumimoji="1" lang="en-US" altLang="ja-JP" dirty="0" smtClean="0"/>
              <a:t>Twitter</a:t>
            </a:r>
            <a:r>
              <a:rPr kumimoji="1" lang="ja-JP" altLang="en-US" dirty="0" smtClean="0"/>
              <a:t>といったソーシャルメディアが登場します。また、</a:t>
            </a:r>
            <a:r>
              <a:rPr kumimoji="1" lang="en-US" altLang="ja-JP" dirty="0" smtClean="0"/>
              <a:t>2007</a:t>
            </a:r>
            <a:r>
              <a:rPr kumimoji="1" lang="ja-JP" altLang="en-US" dirty="0" smtClean="0"/>
              <a:t>年の</a:t>
            </a:r>
            <a:r>
              <a:rPr kumimoji="1" lang="en-US" altLang="ja-JP" dirty="0" smtClean="0"/>
              <a:t>iPhone</a:t>
            </a:r>
            <a:r>
              <a:rPr kumimoji="1" lang="ja-JP" altLang="en-US" dirty="0" smtClean="0"/>
              <a:t>の登場により、誰もが常時ネットにつながる時代を迎え、ヒトとヒトのつながり（エンゲージメント）が、デジタル化される時代を迎えます。</a:t>
            </a:r>
          </a:p>
          <a:p>
            <a:endParaRPr kumimoji="1" lang="ja-JP" altLang="en-US" dirty="0" smtClean="0"/>
          </a:p>
          <a:p>
            <a:r>
              <a:rPr kumimoji="1" lang="ja-JP" altLang="en-US" dirty="0" smtClean="0"/>
              <a:t>そして、いま</a:t>
            </a:r>
            <a:r>
              <a:rPr kumimoji="1" lang="en-US" altLang="ja-JP" dirty="0" err="1" smtClean="0"/>
              <a:t>IoT</a:t>
            </a:r>
            <a:r>
              <a:rPr kumimoji="1" lang="ja-JP" altLang="en-US" smtClean="0"/>
              <a:t>の時代を迎えようとしています。モノが直接ネットにつながり、モノやヒトの状態や活動がデータとして集められ、ネットに送り出される仕組みが出来上がりつつあります。私たちの日常生活や社会活動に伴う様々なアクティビティがデジタル化されようと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09319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28</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1086469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29</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235620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04585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32</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229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09297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の「クラウド・コンピューティングの定義」からは、少し違った解釈ができそうです。ここには、「ハイブリッドクラウド（</a:t>
            </a:r>
            <a:r>
              <a:rPr kumimoji="1" lang="en-US" altLang="ja-JP" sz="1200" kern="1200" dirty="0" smtClean="0">
                <a:solidFill>
                  <a:schemeClr val="tx1"/>
                </a:solidFill>
                <a:effectLst/>
                <a:latin typeface="+mn-lt"/>
                <a:ea typeface="+mn-ea"/>
                <a:cs typeface="+mn-cs"/>
              </a:rPr>
              <a:t>Hybrid cloud</a:t>
            </a:r>
            <a:r>
              <a:rPr kumimoji="1" lang="ja-JP" altLang="ja-JP" sz="1200" kern="1200" dirty="0" smtClean="0">
                <a:solidFill>
                  <a:schemeClr val="tx1"/>
                </a:solidFill>
                <a:effectLst/>
                <a:latin typeface="+mn-lt"/>
                <a:ea typeface="+mn-ea"/>
                <a:cs typeface="+mn-cs"/>
              </a:rPr>
              <a:t>）」について次のように書かれています。</a:t>
            </a:r>
          </a:p>
          <a:p>
            <a:r>
              <a:rPr kumimoji="1" lang="ja-JP" altLang="ja-JP" sz="1200" kern="1200" dirty="0" smtClean="0">
                <a:solidFill>
                  <a:schemeClr val="tx1"/>
                </a:solidFill>
                <a:effectLst/>
                <a:latin typeface="+mn-lt"/>
                <a:ea typeface="+mn-ea"/>
                <a:cs typeface="+mn-cs"/>
              </a:rPr>
              <a:t>「クラウドのインフラストラクチャは二つ以上の異なる</a:t>
            </a:r>
            <a:r>
              <a:rPr kumimoji="1" lang="ja-JP" altLang="ja-JP" sz="1200" b="1" u="sng" kern="1200" dirty="0" smtClean="0">
                <a:solidFill>
                  <a:schemeClr val="tx1"/>
                </a:solidFill>
                <a:effectLst/>
                <a:latin typeface="+mn-lt"/>
                <a:ea typeface="+mn-ea"/>
                <a:cs typeface="+mn-cs"/>
              </a:rPr>
              <a:t>クラウドインフラストラクチャ</a:t>
            </a:r>
            <a:r>
              <a:rPr kumimoji="1" lang="ja-JP" altLang="ja-JP" sz="1200" kern="1200" dirty="0" smtClean="0">
                <a:solidFill>
                  <a:schemeClr val="tx1"/>
                </a:solidFill>
                <a:effectLst/>
                <a:latin typeface="+mn-lt"/>
                <a:ea typeface="+mn-ea"/>
                <a:cs typeface="+mn-cs"/>
              </a:rPr>
              <a:t>（プライベート、コミュニティまたはパブリック）の組み合わせである。各クラウドは独立の存在であるが、</a:t>
            </a:r>
            <a:r>
              <a:rPr kumimoji="1" lang="ja-JP" altLang="ja-JP" sz="1200" b="1" u="sng" kern="1200" dirty="0" smtClean="0">
                <a:solidFill>
                  <a:schemeClr val="tx1"/>
                </a:solidFill>
                <a:effectLst/>
                <a:latin typeface="+mn-lt"/>
                <a:ea typeface="+mn-ea"/>
                <a:cs typeface="+mn-cs"/>
              </a:rPr>
              <a:t>標準化された、あるいは固有の技術で結合され、データとアプリケーションの移動可能性を実現している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ここから読み取れることは、対象は、「クラウドインフラストラクチャ＝</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あること。そして、「実態は異なるインフラであっても、あたかもそれらがひとつのインフラであるかのように、データとアプリケーションを、両者を跨いで容易に行き来できる仕組み」であるということです。つまり、「</a:t>
            </a:r>
            <a:r>
              <a:rPr kumimoji="1" lang="ja-JP" altLang="ja-JP" sz="1200" b="1" u="sng" kern="1200" dirty="0" smtClean="0">
                <a:solidFill>
                  <a:schemeClr val="tx1"/>
                </a:solidFill>
                <a:effectLst/>
                <a:latin typeface="+mn-lt"/>
                <a:ea typeface="+mn-ea"/>
                <a:cs typeface="+mn-cs"/>
              </a:rPr>
              <a:t>プライベート・クラウドとパブリック・クラウドをシームレスなひとつのシステム</a:t>
            </a:r>
            <a:r>
              <a:rPr kumimoji="1" lang="ja-JP" altLang="ja-JP" sz="1200" kern="1200" dirty="0" smtClean="0">
                <a:solidFill>
                  <a:schemeClr val="tx1"/>
                </a:solidFill>
                <a:effectLst/>
                <a:latin typeface="+mn-lt"/>
                <a:ea typeface="+mn-ea"/>
                <a:cs typeface="+mn-cs"/>
              </a:rPr>
              <a:t>」として扱おうという考え方です。</a:t>
            </a:r>
          </a:p>
          <a:p>
            <a:r>
              <a:rPr kumimoji="1" lang="ja-JP" altLang="ja-JP" sz="1200" kern="1200" dirty="0" smtClean="0">
                <a:solidFill>
                  <a:schemeClr val="tx1"/>
                </a:solidFill>
                <a:effectLst/>
                <a:latin typeface="+mn-lt"/>
                <a:ea typeface="+mn-ea"/>
                <a:cs typeface="+mn-cs"/>
              </a:rPr>
              <a:t>特定の企業が所有するプライベート・クラウドは、どうしても物理的規模や能力の制約を受けます。しかし、これをパブリック・クラウドと組み合わせて、ひとつのシステムとして扱えれば、実質的には上限を気にすることのない規模と能力を手に入れることができます。このような仕組みが「ハイブリッドクラウド」の本来の定義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3564724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39</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431251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52289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）」は、何が違うのでしょうか。</a:t>
            </a:r>
          </a:p>
          <a:p>
            <a:r>
              <a:rPr kumimoji="1" lang="ja-JP" altLang="ja-JP" sz="1200" kern="1200" dirty="0" smtClean="0">
                <a:solidFill>
                  <a:schemeClr val="tx1"/>
                </a:solidFill>
                <a:effectLst/>
                <a:latin typeface="+mn-lt"/>
                <a:ea typeface="+mn-ea"/>
                <a:cs typeface="+mn-cs"/>
              </a:rPr>
              <a:t>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サーバーやストレージ、ネットワーク機器などのシステム・インフラに関わるシステム資源を、ソフトウェアによる設定や定義によって調達したり、構成を変更したりする技術のことです。例えば、ある一台のハードウェアであるサーバーを、あたかも複数のサーバーが存在し、機能しているように見せかけたり、パラメーターの設定変更で、その機能や構成を変更したりできるようにする仕組みです。</a:t>
            </a:r>
          </a:p>
          <a:p>
            <a:r>
              <a:rPr kumimoji="1" lang="ja-JP" altLang="ja-JP" sz="1200" kern="1200" dirty="0" smtClean="0">
                <a:solidFill>
                  <a:schemeClr val="tx1"/>
                </a:solidFill>
                <a:effectLst/>
                <a:latin typeface="+mn-lt"/>
                <a:ea typeface="+mn-ea"/>
                <a:cs typeface="+mn-cs"/>
              </a:rPr>
              <a:t>サーバーを仮想化するソフトウェアとしては、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vSphere</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などがあります。また、サーバー以外にも、ストレージやネットワーク機器などを仮想化するための製品があります。</a:t>
            </a:r>
          </a:p>
          <a:p>
            <a:r>
              <a:rPr kumimoji="1" lang="ja-JP" altLang="ja-JP" sz="1200" kern="1200" dirty="0" smtClean="0">
                <a:solidFill>
                  <a:schemeClr val="tx1"/>
                </a:solidFill>
                <a:effectLst/>
                <a:latin typeface="+mn-lt"/>
                <a:ea typeface="+mn-ea"/>
                <a:cs typeface="+mn-cs"/>
              </a:rPr>
              <a:t>ただ、ハードウェアを仮想化しても、その起動やシャットダウン、バックアップやリカバリー、 リソースの変更や監視といった運用や管理のための作業は必要です。また、ユーザーが、どのようなシステム構成にするかを選択し、その設定に従って、機能や性能を調達したり、構成変更したりする作業も必要となり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は、仮想化の仕組みを土台に、上記のような運用管理や調達、構成の作業を自動化し、それらを一体として提供するサービスのことです。これは、以前紹介した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dirty="0" smtClean="0">
                <a:solidFill>
                  <a:schemeClr val="tx1"/>
                </a:solidFill>
                <a:effectLst/>
                <a:latin typeface="+mn-lt"/>
                <a:ea typeface="+mn-ea"/>
                <a:cs typeface="+mn-cs"/>
              </a:rPr>
              <a:t>）の仕組みそのものです。このサービスを特定の企業や組織で占有する場合をプライベート・クラウド、この仕組みを事業者が構築し、複数の企業や組織で共用することを前提に提供するサービスが、パブリック・クラウドです。</a:t>
            </a:r>
          </a:p>
          <a:p>
            <a:r>
              <a:rPr kumimoji="1" lang="ja-JP" altLang="ja-JP" sz="1200" kern="1200" dirty="0" smtClean="0">
                <a:solidFill>
                  <a:schemeClr val="tx1"/>
                </a:solidFill>
                <a:effectLst/>
                <a:latin typeface="+mn-lt"/>
                <a:ea typeface="+mn-ea"/>
                <a:cs typeface="+mn-cs"/>
              </a:rPr>
              <a:t>このような運用管理や調達、構成の機能を提供し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を構築するソフトウェアを「クラウド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」と呼ぶ場合があります。例えば、</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などのオープンソースとして提供されるものや、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Stack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VMware </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vCloud</a:t>
            </a:r>
            <a:r>
              <a:rPr kumimoji="1" lang="en-US" altLang="ja-JP" sz="1200" kern="1200" dirty="0" smtClean="0">
                <a:solidFill>
                  <a:schemeClr val="tx1"/>
                </a:solidFill>
                <a:effectLst/>
                <a:latin typeface="+mn-lt"/>
                <a:ea typeface="+mn-ea"/>
                <a:cs typeface="+mn-cs"/>
              </a:rPr>
              <a:t> Suite</a:t>
            </a:r>
            <a:r>
              <a:rPr kumimoji="1" lang="ja-JP" altLang="ja-JP" sz="1200" kern="1200" dirty="0" smtClean="0">
                <a:solidFill>
                  <a:schemeClr val="tx1"/>
                </a:solidFill>
                <a:effectLst/>
                <a:latin typeface="+mn-lt"/>
                <a:ea typeface="+mn-ea"/>
                <a:cs typeface="+mn-cs"/>
              </a:rPr>
              <a:t>などの商用ソフトウェア（プロプイエタリ）が、あります。</a:t>
            </a:r>
          </a:p>
          <a:p>
            <a:r>
              <a:rPr kumimoji="1" lang="ja-JP" altLang="ja-JP" sz="1200" kern="1200" dirty="0" smtClean="0">
                <a:solidFill>
                  <a:schemeClr val="tx1"/>
                </a:solidFill>
                <a:effectLst/>
                <a:latin typeface="+mn-lt"/>
                <a:ea typeface="+mn-ea"/>
                <a:cs typeface="+mn-cs"/>
              </a:rPr>
              <a:t>ハードウェアへの直接的な操作をユーザーからは隠蔽し、ソフトウェアの設定だけで、ハードウェアの機能を操作し使えるようにするという点で、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のような</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と似ていることから、そのように呼ばれています。</a:t>
            </a:r>
          </a:p>
          <a:p>
            <a:r>
              <a:rPr kumimoji="1" lang="ja-JP" altLang="ja-JP" sz="1200" kern="1200" dirty="0" smtClean="0">
                <a:solidFill>
                  <a:schemeClr val="tx1"/>
                </a:solidFill>
                <a:effectLst/>
                <a:latin typeface="+mn-lt"/>
                <a:ea typeface="+mn-ea"/>
                <a:cs typeface="+mn-cs"/>
              </a:rPr>
              <a:t>なお、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（ミドルウェアをサービスとして提供するクラウド・サービス）や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（アプリケーションをサービスとして提供するクラウド・サービス）については、必ずしも仮想化を使わないので、その点は注意が必要です。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は、ハードウェアの機能や性能を仮想化して利用するサービスであるため「仮想化」は、前提となります。しかし、</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からは、ハードウェアは、ユーザーにとっては、見えなくてもいい存在です。つまり、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あれば、データベースや開発・実行環境が、複数の企業や組織（テナント）で共有、利用できればいいわけで、仮想化の技術を必ずしも使う必要はないのです。仮想化は、テナント毎に仮想マシンを構築し、</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を起動させなくてはならず、メモリーや</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などのシステム資源の消費量が大きくなってしまいます。そこで、ハードウェアをユーザーに意識させる必要のない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では、もっとシステム資源の消費が少ない方法で、複数のテナントに対応できるよう工夫が凝らされている場合も少なくないのです。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187466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8543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1298092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ガバナンスだけではなく、「セキュリティが心配なので使えない！」という話も聞きます。本当にそうなのでしょうか。</a:t>
            </a:r>
          </a:p>
          <a:p>
            <a:r>
              <a:rPr kumimoji="1" lang="ja-JP" altLang="ja-JP" sz="1200" kern="1200" dirty="0" smtClean="0">
                <a:solidFill>
                  <a:schemeClr val="tx1"/>
                </a:solidFill>
                <a:effectLst/>
                <a:latin typeface="+mn-lt"/>
                <a:ea typeface="+mn-ea"/>
                <a:cs typeface="+mn-cs"/>
              </a:rPr>
              <a:t>そもそも、セキュリティに不安があるようなサービスを誰が使うのでしょうか。例えば世界最大のクラウド事業者である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では次のような対応をしているそうです。</a:t>
            </a:r>
          </a:p>
          <a:p>
            <a:pPr lvl="0"/>
            <a:r>
              <a:rPr kumimoji="1" lang="ja-JP" altLang="ja-JP" sz="1200" kern="1200" dirty="0" smtClean="0">
                <a:solidFill>
                  <a:schemeClr val="tx1"/>
                </a:solidFill>
                <a:effectLst/>
                <a:latin typeface="+mn-lt"/>
                <a:ea typeface="+mn-ea"/>
                <a:cs typeface="+mn-cs"/>
              </a:rPr>
              <a:t>セキュリティ専門部隊が、データセンターやネットワークなど物理インフラを</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日対応</a:t>
            </a:r>
          </a:p>
          <a:p>
            <a:pPr lvl="0"/>
            <a:r>
              <a:rPr kumimoji="1" lang="en-US" altLang="ja-JP" sz="1200" kern="1200" dirty="0" smtClean="0">
                <a:solidFill>
                  <a:schemeClr val="tx1"/>
                </a:solidFill>
                <a:effectLst/>
                <a:latin typeface="+mn-lt"/>
                <a:ea typeface="+mn-ea"/>
                <a:cs typeface="+mn-cs"/>
              </a:rPr>
              <a:t>SOC2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FIPS 140-2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ISO 27001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PCIDSS</a:t>
            </a:r>
            <a:r>
              <a:rPr kumimoji="1" lang="ja-JP" altLang="ja-JP" sz="1200" kern="1200" dirty="0" smtClean="0">
                <a:solidFill>
                  <a:schemeClr val="tx1"/>
                </a:solidFill>
                <a:effectLst/>
                <a:latin typeface="+mn-lt"/>
                <a:ea typeface="+mn-ea"/>
                <a:cs typeface="+mn-cs"/>
              </a:rPr>
              <a:t>など第三者機関による認証を通し情報を開示</a:t>
            </a:r>
          </a:p>
          <a:p>
            <a:pPr lvl="0"/>
            <a:r>
              <a:rPr kumimoji="1" lang="ja-JP" altLang="ja-JP" sz="1200" kern="1200" dirty="0" smtClean="0">
                <a:solidFill>
                  <a:schemeClr val="tx1"/>
                </a:solidFill>
                <a:effectLst/>
                <a:latin typeface="+mn-lt"/>
                <a:ea typeface="+mn-ea"/>
                <a:cs typeface="+mn-cs"/>
              </a:rPr>
              <a:t>金融機関に於いて情報セキュリティ対策の指針となっている「</a:t>
            </a:r>
            <a:r>
              <a:rPr kumimoji="1" lang="en-US" altLang="ja-JP" sz="1200" kern="1200" dirty="0" smtClean="0">
                <a:solidFill>
                  <a:schemeClr val="tx1"/>
                </a:solidFill>
                <a:effectLst/>
                <a:latin typeface="+mn-lt"/>
                <a:ea typeface="+mn-ea"/>
                <a:cs typeface="+mn-cs"/>
              </a:rPr>
              <a:t>FISC </a:t>
            </a:r>
            <a:r>
              <a:rPr kumimoji="1" lang="ja-JP" altLang="ja-JP" sz="1200" kern="1200" dirty="0" smtClean="0">
                <a:solidFill>
                  <a:schemeClr val="tx1"/>
                </a:solidFill>
                <a:effectLst/>
                <a:latin typeface="+mn-lt"/>
                <a:ea typeface="+mn-ea"/>
                <a:cs typeface="+mn-cs"/>
              </a:rPr>
              <a:t>安全対策基準」に準拠</a:t>
            </a:r>
          </a:p>
          <a:p>
            <a:r>
              <a:rPr kumimoji="1" lang="ja-JP" altLang="ja-JP" sz="1200" kern="1200" dirty="0" smtClean="0">
                <a:solidFill>
                  <a:schemeClr val="tx1"/>
                </a:solidFill>
                <a:effectLst/>
                <a:latin typeface="+mn-lt"/>
                <a:ea typeface="+mn-ea"/>
                <a:cs typeface="+mn-cs"/>
              </a:rPr>
              <a:t>一部の金融機関などを除けば、これだけの対応を自前できているところはなかなかないでしょう。もちろん、どこのプロバイダーも同様とはいきませんが、基幹業務システムを預かる事業者は、このような高度なセキュリティ対応を売りにしています。</a:t>
            </a:r>
          </a:p>
          <a:p>
            <a:r>
              <a:rPr kumimoji="1" lang="ja-JP" altLang="ja-JP" sz="1200" kern="1200" dirty="0" smtClean="0">
                <a:solidFill>
                  <a:schemeClr val="tx1"/>
                </a:solidFill>
                <a:effectLst/>
                <a:latin typeface="+mn-lt"/>
                <a:ea typeface="+mn-ea"/>
                <a:cs typeface="+mn-cs"/>
              </a:rPr>
              <a:t>他にも、「ネットワーク・パフォーマンスが不安定なので使えない！」、「既存システムからの移行に手間がかかるので使えない！」という指摘もあるようですが、前者は、インターネット以外に専用線で接続できることや、後者は、主要な市販ソフトウェアの稼働が保証されているなど、ほぼ問題はなさそうです。</a:t>
            </a:r>
          </a:p>
          <a:p>
            <a:r>
              <a:rPr kumimoji="1" lang="ja-JP" altLang="ja-JP" sz="1200" kern="1200" dirty="0" smtClean="0">
                <a:solidFill>
                  <a:schemeClr val="tx1"/>
                </a:solidFill>
                <a:effectLst/>
                <a:latin typeface="+mn-lt"/>
                <a:ea typeface="+mn-ea"/>
                <a:cs typeface="+mn-cs"/>
              </a:rPr>
              <a:t>さらに次のような特徴もあります。</a:t>
            </a:r>
          </a:p>
          <a:p>
            <a:pPr lvl="0"/>
            <a:r>
              <a:rPr kumimoji="1" lang="ja-JP" altLang="ja-JP" sz="1200" kern="1200" dirty="0" smtClean="0">
                <a:solidFill>
                  <a:schemeClr val="tx1"/>
                </a:solidFill>
                <a:effectLst/>
                <a:latin typeface="+mn-lt"/>
                <a:ea typeface="+mn-ea"/>
                <a:cs typeface="+mn-cs"/>
              </a:rPr>
              <a:t>高度な災害強度を確保したデータセンターの利用</a:t>
            </a:r>
          </a:p>
          <a:p>
            <a:pPr lvl="0"/>
            <a:r>
              <a:rPr kumimoji="1" lang="ja-JP" altLang="ja-JP" sz="1200" kern="1200" dirty="0" smtClean="0">
                <a:solidFill>
                  <a:schemeClr val="tx1"/>
                </a:solidFill>
                <a:effectLst/>
                <a:latin typeface="+mn-lt"/>
                <a:ea typeface="+mn-ea"/>
                <a:cs typeface="+mn-cs"/>
              </a:rPr>
              <a:t>電力消費を抑える工夫により高いコストパフォーマンス</a:t>
            </a:r>
          </a:p>
          <a:p>
            <a:pPr lvl="0"/>
            <a:r>
              <a:rPr kumimoji="1" lang="ja-JP" altLang="ja-JP" sz="1200" kern="1200" dirty="0" smtClean="0">
                <a:solidFill>
                  <a:schemeClr val="tx1"/>
                </a:solidFill>
                <a:effectLst/>
                <a:latin typeface="+mn-lt"/>
                <a:ea typeface="+mn-ea"/>
                <a:cs typeface="+mn-cs"/>
              </a:rPr>
              <a:t>グローバル共通で標準化されているフラットなアーキテクチャ</a:t>
            </a:r>
          </a:p>
          <a:p>
            <a:r>
              <a:rPr kumimoji="1" lang="ja-JP" altLang="ja-JP" sz="1200" kern="1200" dirty="0" smtClean="0">
                <a:solidFill>
                  <a:schemeClr val="tx1"/>
                </a:solidFill>
                <a:effectLst/>
                <a:latin typeface="+mn-lt"/>
                <a:ea typeface="+mn-ea"/>
                <a:cs typeface="+mn-cs"/>
              </a:rPr>
              <a:t>このように、自前では容易にできないサービスを提供しています。</a:t>
            </a:r>
          </a:p>
          <a:p>
            <a:r>
              <a:rPr kumimoji="1" lang="ja-JP" altLang="ja-JP" sz="1200" kern="1200" dirty="0" smtClean="0">
                <a:solidFill>
                  <a:schemeClr val="tx1"/>
                </a:solidFill>
                <a:effectLst/>
                <a:latin typeface="+mn-lt"/>
                <a:ea typeface="+mn-ea"/>
                <a:cs typeface="+mn-cs"/>
              </a:rPr>
              <a:t>クラウドに何の課題もないなどと申し上げるつもりはありませんが、このように見てゆくと、「クラウドは使えない！」理由は、どうも都市伝説のようです。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1668587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例えば、性能を十分に出せなかったり、使用料金が嵩んでしまったりと、いったことになりかねません。また、従量課金になりますから、予算の取り方も変わります。</a:t>
            </a:r>
          </a:p>
          <a:p>
            <a:r>
              <a:rPr kumimoji="1" lang="ja-JP" altLang="ja-JP" sz="1200" kern="1200" dirty="0" smtClean="0">
                <a:solidFill>
                  <a:schemeClr val="tx1"/>
                </a:solidFill>
                <a:effectLst/>
                <a:latin typeface="+mn-lt"/>
                <a:ea typeface="+mn-ea"/>
                <a:cs typeface="+mn-cs"/>
              </a:rPr>
              <a:t>クラウドを使用すること言うことは、クラウドについての理解を十分に深め、確固たる決心と信念、工夫によって、その価値を引き出す努力が必要になるのです。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2108952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47</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【図解】コレ１枚でわかる日米のビジネス文化の違いとクラウドコンピューティング</a:t>
            </a:r>
          </a:p>
          <a:p>
            <a:r>
              <a:rPr kumimoji="1" lang="ja-JP" altLang="ja-JP" sz="1200" kern="1200" dirty="0" smtClean="0">
                <a:solidFill>
                  <a:schemeClr val="tx1"/>
                </a:solidFill>
                <a:effectLst/>
                <a:latin typeface="+mn-lt"/>
                <a:ea typeface="+mn-ea"/>
                <a:cs typeface="+mn-cs"/>
              </a:rPr>
              <a:t>クラウド（ここでは、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について話をします）は、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割がユーザー企業に所属する米国で生まれた情報システム資産を調達する仕組みです。</a:t>
            </a:r>
          </a:p>
          <a:p>
            <a:r>
              <a:rPr kumimoji="1" lang="ja-JP" altLang="ja-JP" sz="1200" kern="1200" dirty="0" smtClean="0">
                <a:solidFill>
                  <a:schemeClr val="tx1"/>
                </a:solidFill>
                <a:effectLst/>
                <a:latin typeface="+mn-lt"/>
                <a:ea typeface="+mn-ea"/>
                <a:cs typeface="+mn-cs"/>
              </a:rPr>
              <a:t>クラウドは、リソースの調達や構成の変更など、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エンジニアの生産性を高め、コスト削減に寄与するものです。とすると、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エンジニアを社内に多く抱える米国では、クラウドはユーザー企業の生産性を高めることに直結しています。</a:t>
            </a:r>
          </a:p>
          <a:p>
            <a:r>
              <a:rPr kumimoji="1" lang="ja-JP" altLang="ja-JP" sz="1200" kern="1200" dirty="0" smtClean="0">
                <a:solidFill>
                  <a:schemeClr val="tx1"/>
                </a:solidFill>
                <a:effectLst/>
                <a:latin typeface="+mn-lt"/>
                <a:ea typeface="+mn-ea"/>
                <a:cs typeface="+mn-cs"/>
              </a:rPr>
              <a:t>一方、我が国の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ベンダー側に所属しています。従って、このような仕事は、システムの構築や運用を受託している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事業者側に任されています。ですから、クラウドは、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事業者の生産性を向上させます。しかし、これは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事業者にとっては、案件単価の減少を意味し、メリットはありません。また、調達や構成の変更はリスクを伴う仕事です。米国では、そのリスクをユーザーが引き受けていますが、我が国では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事業者が背負わされています。</a:t>
            </a:r>
          </a:p>
          <a:p>
            <a:r>
              <a:rPr kumimoji="1" lang="ja-JP" altLang="ja-JP" sz="1200" kern="1200" dirty="0" smtClean="0">
                <a:solidFill>
                  <a:schemeClr val="tx1"/>
                </a:solidFill>
                <a:effectLst/>
                <a:latin typeface="+mn-lt"/>
                <a:ea typeface="+mn-ea"/>
                <a:cs typeface="+mn-cs"/>
              </a:rPr>
              <a:t>このことから見えてくることは、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クラウドは、案件単価が下がりリスクも大きくなることを意味し、利益相反の関係にあるという事実です。我が国のクラウド・サービスの普及が、米国ほどではないと言われていますが、その背景には、このような事情があるのかもしれません。</a:t>
            </a:r>
          </a:p>
          <a:p>
            <a:r>
              <a:rPr kumimoji="1" lang="ja-JP" altLang="ja-JP" sz="1200" kern="1200" dirty="0" smtClean="0">
                <a:solidFill>
                  <a:schemeClr val="tx1"/>
                </a:solidFill>
                <a:effectLst/>
                <a:latin typeface="+mn-lt"/>
                <a:ea typeface="+mn-ea"/>
                <a:cs typeface="+mn-cs"/>
              </a:rPr>
              <a:t>エンジニア構成の配分が、このように日米で逆転してしまっているのは、人材の流動性に違いがあるからです。米国では、大きなプロジェクトがあるときには人を雇い、終了すれば解雇することもさほど難しくありません。必要とあれば、また雇い入れればいいわけです。一方、我が国は、このような流動性はありません。そこで、この人材需要の変動を担保するため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事業者へのアウトソーシングを行い、需要変動の振れを担保しているのです。</a:t>
            </a:r>
          </a:p>
          <a:p>
            <a:r>
              <a:rPr kumimoji="1" lang="ja-JP" altLang="ja-JP" sz="1200" kern="1200" dirty="0" smtClean="0">
                <a:solidFill>
                  <a:schemeClr val="tx1"/>
                </a:solidFill>
                <a:effectLst/>
                <a:latin typeface="+mn-lt"/>
                <a:ea typeface="+mn-ea"/>
                <a:cs typeface="+mn-cs"/>
              </a:rPr>
              <a:t>ところで、クラウドを使う場合、リソースの調達や構成の変更は、「セルフ・サービス・ポータル」と言われるウエブ画面を使って行われます。必要なシステムの構成や条件を画面から入力することで、直ちに必要なシステム資源を手に入れることができます。</a:t>
            </a:r>
          </a:p>
          <a:p>
            <a:r>
              <a:rPr kumimoji="1" lang="ja-JP" altLang="ja-JP" sz="1200" kern="1200" dirty="0" smtClean="0">
                <a:solidFill>
                  <a:schemeClr val="tx1"/>
                </a:solidFill>
                <a:effectLst/>
                <a:latin typeface="+mn-lt"/>
                <a:ea typeface="+mn-ea"/>
                <a:cs typeface="+mn-cs"/>
              </a:rPr>
              <a:t>従来、このような作業は、業務要件を洗い出し、サイジングを行い、システム要件を決め、それにあわせたシステム構成と選定を行うことが必要でした。そして、価格交渉と見積作業を経て、発注に至ります。その上で、購買手配が行われ、物理マシンの調達、キッティング、据え付け、導入作業、テストを行っていました。この間、数ヶ月かかることも珍しくはありません。このような作業を必要とせずウエブ画面から簡単に行うことができるわけですから、生産性は大いに向上します。</a:t>
            </a:r>
          </a:p>
          <a:p>
            <a:r>
              <a:rPr kumimoji="1" lang="ja-JP" altLang="ja-JP" sz="1200" kern="1200" dirty="0" smtClean="0">
                <a:solidFill>
                  <a:schemeClr val="tx1"/>
                </a:solidFill>
                <a:effectLst/>
                <a:latin typeface="+mn-lt"/>
                <a:ea typeface="+mn-ea"/>
                <a:cs typeface="+mn-cs"/>
              </a:rPr>
              <a:t>しかし、我が国のユーザー企業は、先ほどの理由から、このような作業の多くを</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事業者に依存してきました。従って、いまさら自分でやれと言われても、簡単に対処できることではありません。</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事業者も受注単価が下がり、人もいらなくなるわけですから積極的にはなれません。ここに、暗黙の利害の一致が生まれており、これもまたクラウド利用を促進させる足かせとなっていると考えられます。</a:t>
            </a:r>
          </a:p>
          <a:p>
            <a:r>
              <a:rPr kumimoji="1" lang="ja-JP" altLang="ja-JP" sz="1200" kern="1200" dirty="0" smtClean="0">
                <a:solidFill>
                  <a:schemeClr val="tx1"/>
                </a:solidFill>
                <a:effectLst/>
                <a:latin typeface="+mn-lt"/>
                <a:ea typeface="+mn-ea"/>
                <a:cs typeface="+mn-cs"/>
              </a:rPr>
              <a:t>このような現実があるわけですから、我が国においては、米国と同じシナリオでクラウドの価値を訴求することは困難といえるでしょう。</a:t>
            </a:r>
          </a:p>
          <a:p>
            <a:pPr eaLnBrk="1" hangingPunct="1"/>
            <a:endParaRPr lang="ja-JP" altLang="en-US" dirty="0" smtClean="0"/>
          </a:p>
        </p:txBody>
      </p:sp>
    </p:spTree>
    <p:extLst>
      <p:ext uri="{BB962C8B-B14F-4D97-AF65-F5344CB8AC3E}">
        <p14:creationId xmlns:p14="http://schemas.microsoft.com/office/powerpoint/2010/main" val="947073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extLst>
      <p:ext uri="{BB962C8B-B14F-4D97-AF65-F5344CB8AC3E}">
        <p14:creationId xmlns:p14="http://schemas.microsoft.com/office/powerpoint/2010/main" val="319976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4694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95475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66</a:t>
            </a:fld>
            <a:endParaRPr kumimoji="1" lang="ja-JP" altLang="en-US"/>
          </a:p>
        </p:txBody>
      </p:sp>
    </p:spTree>
    <p:extLst>
      <p:ext uri="{BB962C8B-B14F-4D97-AF65-F5344CB8AC3E}">
        <p14:creationId xmlns:p14="http://schemas.microsoft.com/office/powerpoint/2010/main" val="107224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55533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7711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07207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0010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7421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962659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GIF"/><Relationship Id="rId7" Type="http://schemas.openxmlformats.org/officeDocument/2006/relationships/image" Target="../media/image31.PNG"/><Relationship Id="rId8"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wmf"/><Relationship Id="rId8"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wmf"/><Relationship Id="rId6"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hyperlink" Target="http://www.netcommerce.co.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7.tiff"/><Relationship Id="rId6" Type="http://schemas.openxmlformats.org/officeDocument/2006/relationships/image" Target="../media/image18.png"/><Relationship Id="rId7" Type="http://schemas.openxmlformats.org/officeDocument/2006/relationships/image" Target="../media/image19.tiff"/><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最新の</a:t>
            </a:r>
            <a:r>
              <a:rPr kumimoji="1" lang="en-US" altLang="ja-JP" sz="2800" dirty="0" smtClean="0"/>
              <a:t>IT</a:t>
            </a:r>
            <a:r>
              <a:rPr kumimoji="1" lang="ja-JP" altLang="en-US" sz="2800" dirty="0" smtClean="0"/>
              <a:t>トレンドとクラウド・コンピューティング</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22</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5</a:t>
            </a:r>
            <a:r>
              <a:rPr kumimoji="1" lang="ja-JP" altLang="en-US" dirty="0" smtClean="0"/>
              <a:t>月</a:t>
            </a:r>
            <a:r>
              <a:rPr lang="en-US" altLang="ja-JP" dirty="0" smtClean="0"/>
              <a:t>17</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36389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5317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を知っておくべき</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の基礎知識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251064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66802" cy="281800"/>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6"/>
            <a:ext cx="131025" cy="265860"/>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66802" cy="281800"/>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7"/>
            <a:ext cx="131025" cy="265860"/>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66802" cy="281800"/>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3"/>
            <a:ext cx="131025" cy="265860"/>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66802" cy="281800"/>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4"/>
            <a:ext cx="131025" cy="265860"/>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66802" cy="281800"/>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60"/>
            <a:ext cx="131025" cy="265860"/>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24491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プラットフォームの変遷</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5" name="正方形/長方形 4"/>
          <p:cNvSpPr/>
          <p:nvPr/>
        </p:nvSpPr>
        <p:spPr>
          <a:xfrm>
            <a:off x="6034930" y="4286697"/>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6" name="正方形/長方形 5"/>
          <p:cNvSpPr/>
          <p:nvPr/>
        </p:nvSpPr>
        <p:spPr>
          <a:xfrm>
            <a:off x="3285466" y="5157192"/>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7" name="正方形/長方形 6"/>
          <p:cNvSpPr/>
          <p:nvPr/>
        </p:nvSpPr>
        <p:spPr>
          <a:xfrm>
            <a:off x="3280661" y="1412776"/>
            <a:ext cx="789686" cy="280853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3" name="正方形/長方形 12"/>
          <p:cNvSpPr/>
          <p:nvPr/>
        </p:nvSpPr>
        <p:spPr>
          <a:xfrm>
            <a:off x="6021769" y="1412776"/>
            <a:ext cx="789686" cy="194455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4" name="正方形/長方形 13"/>
          <p:cNvSpPr/>
          <p:nvPr/>
        </p:nvSpPr>
        <p:spPr>
          <a:xfrm>
            <a:off x="6021768" y="3429112"/>
            <a:ext cx="2582678" cy="79231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4177157" y="1412776"/>
            <a:ext cx="789686" cy="280853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6" name="正方形/長方形 15"/>
          <p:cNvSpPr/>
          <p:nvPr/>
        </p:nvSpPr>
        <p:spPr>
          <a:xfrm>
            <a:off x="6918264" y="1412776"/>
            <a:ext cx="789686" cy="19445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7" name="正方形/長方形 16"/>
          <p:cNvSpPr/>
          <p:nvPr/>
        </p:nvSpPr>
        <p:spPr>
          <a:xfrm>
            <a:off x="7814760" y="1412776"/>
            <a:ext cx="789686" cy="194455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8" name="正方形/長方形 17"/>
          <p:cNvSpPr/>
          <p:nvPr/>
        </p:nvSpPr>
        <p:spPr>
          <a:xfrm>
            <a:off x="5078458" y="1412776"/>
            <a:ext cx="789686" cy="280853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0" name="正方形/長方形 19"/>
          <p:cNvSpPr/>
          <p:nvPr/>
        </p:nvSpPr>
        <p:spPr>
          <a:xfrm>
            <a:off x="534684" y="5157192"/>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529879" y="1412776"/>
            <a:ext cx="789686" cy="367263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kumimoji="1" lang="en-US" altLang="ja-JP" sz="1200" dirty="0" smtClean="0">
              <a:solidFill>
                <a:srgbClr val="FFFFFF"/>
              </a:solidFill>
              <a:latin typeface="Meiryo" charset="-128"/>
              <a:ea typeface="Meiryo" charset="-128"/>
              <a:cs typeface="Meiryo" charset="-128"/>
            </a:endParaRPr>
          </a:p>
        </p:txBody>
      </p:sp>
      <p:sp>
        <p:nvSpPr>
          <p:cNvPr id="22" name="正方形/長方形 21"/>
          <p:cNvSpPr/>
          <p:nvPr/>
        </p:nvSpPr>
        <p:spPr>
          <a:xfrm>
            <a:off x="1426375" y="1412776"/>
            <a:ext cx="789686" cy="367263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3" name="正方形/長方形 22"/>
          <p:cNvSpPr/>
          <p:nvPr/>
        </p:nvSpPr>
        <p:spPr>
          <a:xfrm>
            <a:off x="2327674" y="1412776"/>
            <a:ext cx="789686" cy="367263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7" name="正方形/長方形 26"/>
          <p:cNvSpPr/>
          <p:nvPr/>
        </p:nvSpPr>
        <p:spPr>
          <a:xfrm>
            <a:off x="6125176"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966229"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785337"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6021768" y="3861048"/>
            <a:ext cx="2582678" cy="246221"/>
          </a:xfrm>
          <a:prstGeom prst="rect">
            <a:avLst/>
          </a:prstGeom>
        </p:spPr>
        <p:txBody>
          <a:bodyPr wrap="square">
            <a:spAutoFit/>
          </a:bodyPr>
          <a:lstStyle/>
          <a:p>
            <a:pPr algn="ctr"/>
            <a:r>
              <a:rPr lang="ja-JP" altLang="en-US" sz="1000" dirty="0" smtClean="0">
                <a:solidFill>
                  <a:srgbClr val="FFFFFF"/>
                </a:solidFill>
                <a:latin typeface="Meiryo" charset="-128"/>
                <a:ea typeface="Meiryo" charset="-128"/>
                <a:cs typeface="Meiryo" charset="-128"/>
              </a:rPr>
              <a:t>アプリケーションで共通に使う機能</a:t>
            </a:r>
            <a:endParaRPr lang="ja-JP" altLang="en-US" sz="1000" dirty="0">
              <a:solidFill>
                <a:srgbClr val="FFFFFF"/>
              </a:solidFill>
              <a:latin typeface="Meiryo" charset="-128"/>
              <a:ea typeface="Meiryo" charset="-128"/>
              <a:cs typeface="Meiryo" charset="-128"/>
            </a:endParaRPr>
          </a:p>
        </p:txBody>
      </p:sp>
      <p:sp>
        <p:nvSpPr>
          <p:cNvPr id="31" name="正方形/長方形 30"/>
          <p:cNvSpPr/>
          <p:nvPr/>
        </p:nvSpPr>
        <p:spPr>
          <a:xfrm>
            <a:off x="6021768" y="3487533"/>
            <a:ext cx="2582678" cy="276999"/>
          </a:xfrm>
          <a:prstGeom prst="rect">
            <a:avLst/>
          </a:prstGeom>
        </p:spPr>
        <p:txBody>
          <a:bodyPr wrap="square">
            <a:spAutoFit/>
          </a:bodyPr>
          <a:lstStyle/>
          <a:p>
            <a:pPr algn="ctr"/>
            <a:r>
              <a:rPr lang="ja-JP" altLang="en-US" sz="1200" dirty="0" smtClean="0">
                <a:solidFill>
                  <a:srgbClr val="FFFFFF"/>
                </a:solidFill>
                <a:latin typeface="Meiryo" charset="-128"/>
                <a:ea typeface="Meiryo" charset="-128"/>
                <a:cs typeface="Meiryo" charset="-128"/>
              </a:rPr>
              <a:t>ミドルウェア</a:t>
            </a:r>
            <a:endParaRPr lang="ja-JP" altLang="en-US" sz="1200" dirty="0">
              <a:solidFill>
                <a:srgbClr val="FFFFFF"/>
              </a:solidFill>
              <a:latin typeface="Meiryo" charset="-128"/>
              <a:ea typeface="Meiryo" charset="-128"/>
              <a:cs typeface="Meiryo" charset="-128"/>
            </a:endParaRPr>
          </a:p>
        </p:txBody>
      </p:sp>
      <p:sp>
        <p:nvSpPr>
          <p:cNvPr id="32" name="正方形/長方形 31"/>
          <p:cNvSpPr/>
          <p:nvPr/>
        </p:nvSpPr>
        <p:spPr>
          <a:xfrm>
            <a:off x="6034930" y="5150793"/>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33" name="正方形/長方形 32"/>
          <p:cNvSpPr/>
          <p:nvPr/>
        </p:nvSpPr>
        <p:spPr>
          <a:xfrm>
            <a:off x="142052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233247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6" name="正方形/長方形 35"/>
          <p:cNvSpPr/>
          <p:nvPr/>
        </p:nvSpPr>
        <p:spPr>
          <a:xfrm>
            <a:off x="3419872" y="3284984"/>
            <a:ext cx="2301820" cy="822285"/>
          </a:xfrm>
          <a:prstGeom prst="rect">
            <a:avLst/>
          </a:prstGeom>
          <a:solidFill>
            <a:schemeClr val="accent5">
              <a:lumMod val="40000"/>
              <a:lumOff val="6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共通で使う機能</a:t>
            </a:r>
            <a:endParaRPr kumimoji="1" lang="ja-JP" altLang="en-US" sz="1600" dirty="0">
              <a:solidFill>
                <a:schemeClr val="bg1"/>
              </a:solidFill>
              <a:latin typeface="Meiryo" charset="-128"/>
              <a:ea typeface="Meiryo" charset="-128"/>
              <a:cs typeface="Meiryo" charset="-128"/>
            </a:endParaRPr>
          </a:p>
        </p:txBody>
      </p:sp>
      <p:sp>
        <p:nvSpPr>
          <p:cNvPr id="37" name="正方形/長方形 36"/>
          <p:cNvSpPr/>
          <p:nvPr/>
        </p:nvSpPr>
        <p:spPr>
          <a:xfrm>
            <a:off x="3285466" y="4293096"/>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38" name="正方形/長方形 37"/>
          <p:cNvSpPr/>
          <p:nvPr/>
        </p:nvSpPr>
        <p:spPr>
          <a:xfrm>
            <a:off x="676329" y="4107269"/>
            <a:ext cx="2304256" cy="806475"/>
          </a:xfrm>
          <a:prstGeom prst="rect">
            <a:avLst/>
          </a:prstGeom>
          <a:solidFill>
            <a:schemeClr val="accent3">
              <a:lumMod val="60000"/>
              <a:lumOff val="4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ハードウェアを</a:t>
            </a:r>
            <a:endParaRPr kumimoji="1" lang="en-US" altLang="ja-JP" sz="1600" dirty="0" smtClean="0">
              <a:solidFill>
                <a:schemeClr val="bg1"/>
              </a:solidFill>
              <a:latin typeface="Meiryo" charset="-128"/>
              <a:ea typeface="Meiryo" charset="-128"/>
              <a:cs typeface="Meiryo" charset="-128"/>
            </a:endParaRPr>
          </a:p>
          <a:p>
            <a:pPr algn="ctr"/>
            <a:r>
              <a:rPr kumimoji="1" lang="ja-JP" altLang="en-US" sz="1600" dirty="0" smtClean="0">
                <a:solidFill>
                  <a:schemeClr val="bg1"/>
                </a:solidFill>
                <a:latin typeface="Meiryo" charset="-128"/>
                <a:ea typeface="Meiryo" charset="-128"/>
                <a:cs typeface="Meiryo" charset="-128"/>
              </a:rPr>
              <a:t>制御する機能</a:t>
            </a:r>
            <a:endParaRPr kumimoji="1" lang="ja-JP" altLang="en-US" sz="1600" dirty="0">
              <a:solidFill>
                <a:schemeClr val="bg1"/>
              </a:solidFill>
              <a:latin typeface="Meiryo" charset="-128"/>
              <a:ea typeface="Meiryo" charset="-128"/>
              <a:cs typeface="Meiryo" charset="-128"/>
            </a:endParaRPr>
          </a:p>
        </p:txBody>
      </p:sp>
      <p:cxnSp>
        <p:nvCxnSpPr>
          <p:cNvPr id="40" name="直線矢印コネクタ 39"/>
          <p:cNvCxnSpPr/>
          <p:nvPr/>
        </p:nvCxnSpPr>
        <p:spPr>
          <a:xfrm>
            <a:off x="2980585" y="4107269"/>
            <a:ext cx="300076" cy="185827"/>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2980585" y="4927568"/>
            <a:ext cx="300076" cy="14884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5722371" y="3269616"/>
            <a:ext cx="300076" cy="185827"/>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a:off x="5722371" y="4089915"/>
            <a:ext cx="300076" cy="14884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29879" y="998842"/>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1950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8" name="テキスト ボックス 47"/>
          <p:cNvSpPr txBox="1"/>
          <p:nvPr/>
        </p:nvSpPr>
        <p:spPr>
          <a:xfrm>
            <a:off x="3280661" y="1012666"/>
            <a:ext cx="1588897" cy="400110"/>
          </a:xfrm>
          <a:prstGeom prst="rect">
            <a:avLst/>
          </a:prstGeom>
          <a:noFill/>
        </p:spPr>
        <p:txBody>
          <a:bodyPr wrap="none" rtlCol="0">
            <a:spAutoFit/>
          </a:bodyPr>
          <a:lstStyle/>
          <a:p>
            <a:r>
              <a:rPr kumimoji="1" lang="en-US" altLang="ja-JP" sz="2000" smtClean="0">
                <a:latin typeface="Meiryo" charset="-128"/>
                <a:ea typeface="Meiryo" charset="-128"/>
                <a:cs typeface="Meiryo" charset="-128"/>
              </a:rPr>
              <a:t>1960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9" name="テキスト ボックス 48"/>
          <p:cNvSpPr txBox="1"/>
          <p:nvPr/>
        </p:nvSpPr>
        <p:spPr>
          <a:xfrm>
            <a:off x="6017006" y="1002105"/>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1970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12" name="テキスト ボックス 11"/>
          <p:cNvSpPr txBox="1"/>
          <p:nvPr/>
        </p:nvSpPr>
        <p:spPr>
          <a:xfrm rot="5400000">
            <a:off x="114243"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2" name="テキスト ボックス 41"/>
          <p:cNvSpPr txBox="1"/>
          <p:nvPr/>
        </p:nvSpPr>
        <p:spPr>
          <a:xfrm rot="5400000">
            <a:off x="1002490"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3" name="テキスト ボックス 42"/>
          <p:cNvSpPr txBox="1"/>
          <p:nvPr/>
        </p:nvSpPr>
        <p:spPr>
          <a:xfrm rot="5400000">
            <a:off x="1912038"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4" name="テキスト ボックス 43"/>
          <p:cNvSpPr txBox="1"/>
          <p:nvPr/>
        </p:nvSpPr>
        <p:spPr>
          <a:xfrm rot="5400000">
            <a:off x="2835290" y="2141150"/>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0" name="テキスト ボックス 49"/>
          <p:cNvSpPr txBox="1"/>
          <p:nvPr/>
        </p:nvSpPr>
        <p:spPr>
          <a:xfrm rot="5400000">
            <a:off x="3760303" y="2141148"/>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1" name="テキスト ボックス 50"/>
          <p:cNvSpPr txBox="1"/>
          <p:nvPr/>
        </p:nvSpPr>
        <p:spPr>
          <a:xfrm rot="5400000">
            <a:off x="4662822"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2" name="テキスト ボックス 51"/>
          <p:cNvSpPr txBox="1"/>
          <p:nvPr/>
        </p:nvSpPr>
        <p:spPr>
          <a:xfrm rot="5400000">
            <a:off x="5571594" y="2141150"/>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rot="5400000">
            <a:off x="6496607" y="2141148"/>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rot="5400000">
            <a:off x="7399126"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8450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387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5349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3208368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最新の</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トレンドと</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ビジネス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07879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84387" y="1146695"/>
            <a:ext cx="8480213" cy="5220269"/>
            <a:chOff x="384387" y="752995"/>
            <a:chExt cx="8480213" cy="5220269"/>
          </a:xfrm>
        </p:grpSpPr>
        <p:sp>
          <p:nvSpPr>
            <p:cNvPr id="7" name="フリーフォーム 6"/>
            <p:cNvSpPr/>
            <p:nvPr/>
          </p:nvSpPr>
          <p:spPr>
            <a:xfrm>
              <a:off x="714349" y="752995"/>
              <a:ext cx="8150251" cy="3993875"/>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3366FF"/>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上矢印 7"/>
            <p:cNvSpPr/>
            <p:nvPr/>
          </p:nvSpPr>
          <p:spPr>
            <a:xfrm>
              <a:off x="384387" y="4628589"/>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85077" y="5154598"/>
              <a:ext cx="1826141" cy="523220"/>
            </a:xfrm>
            <a:prstGeom prst="rect">
              <a:avLst/>
            </a:prstGeom>
            <a:noFill/>
          </p:spPr>
          <p:txBody>
            <a:bodyPr wrap="none" rtlCol="0">
              <a:spAutoFit/>
            </a:bodyPr>
            <a:lstStyle/>
            <a:p>
              <a:pPr algn="ctr"/>
              <a:r>
                <a:rPr kumimoji="1" lang="ja-JP" altLang="en-US" sz="1600" dirty="0" smtClean="0">
                  <a:solidFill>
                    <a:schemeClr val="bg1"/>
                  </a:solidFill>
                  <a:latin typeface="HGP創英角ｺﾞｼｯｸUB"/>
                  <a:ea typeface="HGP創英角ｺﾞｼｯｸUB"/>
                  <a:cs typeface="HGP創英角ｺﾞｼｯｸUB"/>
                </a:rPr>
                <a:t>社会的責任の担保</a:t>
              </a:r>
              <a:endParaRPr kumimoji="1"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災害、セキュリティ・・・</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3" name="上矢印 12"/>
            <p:cNvSpPr/>
            <p:nvPr/>
          </p:nvSpPr>
          <p:spPr>
            <a:xfrm>
              <a:off x="3080115" y="3900222"/>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HGP創英角ｺﾞｼｯｸUB"/>
                <a:ea typeface="HGP創英角ｺﾞｼｯｸUB"/>
                <a:cs typeface="HGP創英角ｺﾞｼｯｸUB"/>
              </a:endParaRPr>
            </a:p>
          </p:txBody>
        </p:sp>
        <p:sp>
          <p:nvSpPr>
            <p:cNvPr id="15" name="テキスト ボックス 14"/>
            <p:cNvSpPr txBox="1"/>
            <p:nvPr/>
          </p:nvSpPr>
          <p:spPr>
            <a:xfrm>
              <a:off x="3595046" y="4469871"/>
              <a:ext cx="1997662" cy="523220"/>
            </a:xfrm>
            <a:prstGeom prst="rect">
              <a:avLst/>
            </a:prstGeom>
            <a:noFill/>
          </p:spPr>
          <p:txBody>
            <a:bodyPr wrap="none" rtlCol="0">
              <a:spAutoFit/>
            </a:bodyPr>
            <a:lstStyle/>
            <a:p>
              <a:pPr algn="ctr"/>
              <a:r>
                <a:rPr lang="ja-JP" altLang="en-US" sz="1600" dirty="0" smtClean="0">
                  <a:solidFill>
                    <a:schemeClr val="bg1"/>
                  </a:solidFill>
                  <a:latin typeface="HGP創英角ｺﾞｼｯｸUB"/>
                  <a:ea typeface="HGP創英角ｺﾞｼｯｸUB"/>
                  <a:cs typeface="HGP創英角ｺﾞｼｯｸUB"/>
                </a:rPr>
                <a:t>事業成長への</a:t>
              </a: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投資</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グローバル、新規事業・・・</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4" name="上矢印 13"/>
            <p:cNvSpPr/>
            <p:nvPr/>
          </p:nvSpPr>
          <p:spPr>
            <a:xfrm>
              <a:off x="5718260" y="3159191"/>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84587" y="3727145"/>
              <a:ext cx="1894870" cy="523220"/>
            </a:xfrm>
            <a:prstGeom prst="rect">
              <a:avLst/>
            </a:prstGeom>
            <a:noFill/>
          </p:spPr>
          <p:txBody>
            <a:bodyPr wrap="none" rtlCol="0">
              <a:spAutoFit/>
            </a:bodyPr>
            <a:lstStyle/>
            <a:p>
              <a:pPr algn="ct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環境への対応</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モバイル、ビッグデータ・・・</a:t>
              </a:r>
              <a:endParaRPr kumimoji="1" lang="ja-JP" altLang="en-US" sz="1200" dirty="0">
                <a:solidFill>
                  <a:schemeClr val="bg1"/>
                </a:solidFill>
                <a:latin typeface="HGP創英角ｺﾞｼｯｸUB"/>
                <a:ea typeface="HGP創英角ｺﾞｼｯｸUB"/>
                <a:cs typeface="HGP創英角ｺﾞｼｯｸUB"/>
              </a:endParaRPr>
            </a:p>
          </p:txBody>
        </p:sp>
      </p:grpSp>
      <p:sp>
        <p:nvSpPr>
          <p:cNvPr id="9" name="フリーフォーム 8"/>
          <p:cNvSpPr/>
          <p:nvPr/>
        </p:nvSpPr>
        <p:spPr>
          <a:xfrm flipV="1">
            <a:off x="670769" y="2628640"/>
            <a:ext cx="8073181" cy="1384559"/>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FF0000"/>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下矢印 10"/>
          <p:cNvSpPr/>
          <p:nvPr/>
        </p:nvSpPr>
        <p:spPr>
          <a:xfrm>
            <a:off x="2426415" y="1146695"/>
            <a:ext cx="3679390" cy="1755548"/>
          </a:xfrm>
          <a:prstGeom prst="downArrow">
            <a:avLst>
              <a:gd name="adj1" fmla="val 78426"/>
              <a:gd name="adj2" fmla="val 50000"/>
            </a:avLst>
          </a:prstGeom>
          <a:solidFill>
            <a:srgbClr val="8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030313" y="1332955"/>
            <a:ext cx="2463936" cy="954107"/>
          </a:xfrm>
          <a:prstGeom prst="rect">
            <a:avLst/>
          </a:prstGeom>
          <a:noFill/>
        </p:spPr>
        <p:txBody>
          <a:bodyPr wrap="none" rtlCol="0">
            <a:spAutoFit/>
          </a:bodyPr>
          <a:lstStyle/>
          <a:p>
            <a:pPr algn="ctr"/>
            <a:r>
              <a:rPr kumimoji="1" lang="ja-JP" altLang="en-US" sz="2800" dirty="0" smtClean="0">
                <a:solidFill>
                  <a:schemeClr val="bg1"/>
                </a:solidFill>
                <a:latin typeface="HGP創英角ｺﾞｼｯｸUB"/>
                <a:ea typeface="HGP創英角ｺﾞｼｯｸUB"/>
                <a:cs typeface="HGP創英角ｺﾞｼｯｸUB"/>
              </a:rPr>
              <a:t>コスト削減への</a:t>
            </a:r>
            <a:endParaRPr kumimoji="1" lang="en-US" altLang="ja-JP" sz="2800" dirty="0" smtClean="0">
              <a:solidFill>
                <a:schemeClr val="bg1"/>
              </a:solidFill>
              <a:latin typeface="HGP創英角ｺﾞｼｯｸUB"/>
              <a:ea typeface="HGP創英角ｺﾞｼｯｸUB"/>
              <a:cs typeface="HGP創英角ｺﾞｼｯｸUB"/>
            </a:endParaRPr>
          </a:p>
          <a:p>
            <a:pPr algn="ctr"/>
            <a:r>
              <a:rPr lang="ja-JP" altLang="en-US" sz="2800" dirty="0" smtClean="0">
                <a:solidFill>
                  <a:schemeClr val="bg1"/>
                </a:solidFill>
                <a:latin typeface="HGP創英角ｺﾞｼｯｸUB"/>
                <a:ea typeface="HGP創英角ｺﾞｼｯｸUB"/>
                <a:cs typeface="HGP創英角ｺﾞｼｯｸUB"/>
              </a:rPr>
              <a:t>継続的圧力</a:t>
            </a:r>
            <a:endParaRPr kumimoji="1" lang="en-US" altLang="ja-JP" sz="2800" dirty="0" smtClean="0">
              <a:solidFill>
                <a:schemeClr val="bg1"/>
              </a:solidFill>
              <a:latin typeface="HGP創英角ｺﾞｼｯｸUB"/>
              <a:ea typeface="HGP創英角ｺﾞｼｯｸUB"/>
              <a:cs typeface="HGP創英角ｺﾞｼｯｸUB"/>
            </a:endParaRPr>
          </a:p>
        </p:txBody>
      </p:sp>
      <p:sp>
        <p:nvSpPr>
          <p:cNvPr id="3" name="タイトル 2"/>
          <p:cNvSpPr>
            <a:spLocks noGrp="1"/>
          </p:cNvSpPr>
          <p:nvPr>
            <p:ph type="title"/>
          </p:nvPr>
        </p:nvSpPr>
        <p:spPr>
          <a:xfrm>
            <a:off x="164800" y="274638"/>
            <a:ext cx="8979200" cy="416221"/>
          </a:xfrm>
        </p:spPr>
        <p:txBody>
          <a:bodyPr/>
          <a:lstStyle/>
          <a:p>
            <a:r>
              <a:rPr lang="ja-JP" altLang="en-US" dirty="0"/>
              <a:t>情報システム部門の現状から考えるクラウドへの期待（２）</a:t>
            </a:r>
            <a:endParaRPr kumimoji="1" lang="ja-JP" altLang="en-US" dirty="0"/>
          </a:p>
        </p:txBody>
      </p:sp>
    </p:spTree>
    <p:extLst>
      <p:ext uri="{BB962C8B-B14F-4D97-AF65-F5344CB8AC3E}">
        <p14:creationId xmlns:p14="http://schemas.microsoft.com/office/powerpoint/2010/main" val="397056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3597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6079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7954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597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5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27</a:t>
            </a:fld>
            <a:endParaRPr lang="en-US" altLang="ja-JP" dirty="0"/>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2894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latin typeface="メイリオ"/>
                  <a:ea typeface="メイリオ"/>
                  <a:cs typeface="メイリオ"/>
                </a:rPr>
                <a:t>クラウド・コンピューティングは</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コンピューティング資源を</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必要なとき必要なだけ簡単に使える仕組み</a:t>
              </a:r>
              <a:endParaRPr kumimoji="1" lang="ja-JP" altLang="en-US" sz="3200" dirty="0">
                <a:solidFill>
                  <a:srgbClr val="0000FF"/>
                </a:solidFill>
                <a:effectLst/>
                <a:latin typeface="メイリオ"/>
                <a:ea typeface="メイリオ"/>
                <a:cs typeface="メイリオ"/>
              </a:endParaRP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5588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Meiryo" charset="-128"/>
                <a:ea typeface="Meiryo" charset="-128"/>
                <a:cs typeface="Meiryo" charset="-128"/>
              </a:rPr>
              <a:t>オペレーティング</a:t>
            </a:r>
          </a:p>
          <a:p>
            <a:r>
              <a:rPr lang="ja-JP" altLang="en-US" sz="1600" dirty="0" smtClean="0">
                <a:solidFill>
                  <a:schemeClr val="bg1"/>
                </a:solidFill>
                <a:effectLst/>
                <a:latin typeface="Meiryo" charset="-128"/>
                <a:ea typeface="Meiryo" charset="-128"/>
                <a:cs typeface="Meiryo" charset="-128"/>
              </a:rPr>
              <a:t>システム</a:t>
            </a:r>
            <a:endParaRPr lang="en-US" altLang="ja-JP" sz="1600" dirty="0">
              <a:solidFill>
                <a:schemeClr val="bg1"/>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Meiryo" charset="-128"/>
              <a:ea typeface="Meiryo" charset="-128"/>
              <a:cs typeface="Meiryo" charset="-128"/>
            </a:endParaRPr>
          </a:p>
          <a:p>
            <a:pPr algn="ctr">
              <a:defRPr/>
            </a:pPr>
            <a:r>
              <a:rPr lang="en-US" altLang="ja-JP" sz="2800" dirty="0" err="1" smtClean="0">
                <a:solidFill>
                  <a:srgbClr val="FFFFFF"/>
                </a:solidFill>
                <a:latin typeface="Meiryo" charset="-128"/>
                <a:ea typeface="Meiryo" charset="-128"/>
                <a:cs typeface="Meiryo" charset="-128"/>
              </a:rPr>
              <a:t>PaaS</a:t>
            </a: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Meiryo" charset="-128"/>
                <a:ea typeface="Meiryo" charset="-128"/>
                <a:cs typeface="Meiryo" charset="-128"/>
              </a:rPr>
              <a:t>IaaS</a:t>
            </a:r>
            <a:endParaRPr lang="en-US" altLang="ja-JP" sz="2800" dirty="0" smtClean="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smtClean="0">
                <a:solidFill>
                  <a:schemeClr val="bg1"/>
                </a:solidFill>
              </a:rPr>
              <a:t>Salesfoce.com</a:t>
            </a:r>
          </a:p>
          <a:p>
            <a:pPr algn="ctr"/>
            <a:r>
              <a:rPr lang="en-US" altLang="ja-JP" sz="1000" dirty="0" smtClean="0">
                <a:solidFill>
                  <a:schemeClr val="bg1"/>
                </a:solidFill>
              </a:rPr>
              <a:t>Google Apps</a:t>
            </a:r>
          </a:p>
          <a:p>
            <a:pPr algn="ctr"/>
            <a:r>
              <a:rPr lang="en-US" altLang="ja-JP" sz="1000" dirty="0" smtClean="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smtClean="0">
                <a:solidFill>
                  <a:schemeClr val="bg1"/>
                </a:solidFill>
              </a:rPr>
              <a:t>Microsoft Azure</a:t>
            </a:r>
          </a:p>
          <a:p>
            <a:pPr algn="ctr"/>
            <a:r>
              <a:rPr kumimoji="1" lang="en-US" altLang="ja-JP" sz="1000" dirty="0" err="1" smtClean="0">
                <a:solidFill>
                  <a:schemeClr val="bg1"/>
                </a:solidFill>
              </a:rPr>
              <a:t>Force.com</a:t>
            </a:r>
            <a:endParaRPr kumimoji="1" lang="en-US" altLang="ja-JP" sz="1000" dirty="0" smtClean="0">
              <a:solidFill>
                <a:schemeClr val="bg1"/>
              </a:solidFill>
            </a:endParaRPr>
          </a:p>
          <a:p>
            <a:pPr algn="ctr"/>
            <a:r>
              <a:rPr lang="en-US" altLang="ja-JP" sz="1000" dirty="0" smtClean="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smtClean="0">
                <a:solidFill>
                  <a:schemeClr val="bg1"/>
                </a:solidFill>
              </a:rPr>
              <a:t>Amazon EC2</a:t>
            </a:r>
          </a:p>
          <a:p>
            <a:pPr algn="ctr"/>
            <a:r>
              <a:rPr kumimoji="1" lang="en-US" altLang="ja-JP" sz="1000" dirty="0" smtClean="0">
                <a:solidFill>
                  <a:schemeClr val="bg1"/>
                </a:solidFill>
              </a:rPr>
              <a:t>IIJ GIO Cloud</a:t>
            </a:r>
          </a:p>
          <a:p>
            <a:pPr algn="ctr"/>
            <a:r>
              <a:rPr lang="en-US" altLang="ja-JP" sz="800" dirty="0" smtClean="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Meiryo" charset="-128"/>
                <a:ea typeface="Meiryo" charset="-128"/>
                <a:cs typeface="Meiryo" charset="-128"/>
              </a:rPr>
              <a:t>エンドユーザー</a:t>
            </a:r>
            <a:endParaRPr kumimoji="1" lang="ja-JP" altLang="en-US" sz="1000" dirty="0">
              <a:solidFill>
                <a:srgbClr val="3366FF"/>
              </a:solidFill>
              <a:latin typeface="Meiryo" charset="-128"/>
              <a:ea typeface="Meiryo" charset="-128"/>
              <a:cs typeface="Meiryo" charset="-128"/>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Meiryo" charset="-128"/>
                <a:ea typeface="Meiryo" charset="-128"/>
                <a:cs typeface="Meiryo" charset="-128"/>
              </a:rPr>
              <a:t>アプリケーション</a:t>
            </a:r>
            <a:endParaRPr kumimoji="1" lang="en-US" altLang="ja-JP" sz="1000" dirty="0" smtClean="0">
              <a:solidFill>
                <a:srgbClr val="0000FF"/>
              </a:solidFill>
              <a:latin typeface="Meiryo" charset="-128"/>
              <a:ea typeface="Meiryo" charset="-128"/>
              <a:cs typeface="Meiryo" charset="-128"/>
            </a:endParaRPr>
          </a:p>
          <a:p>
            <a:pPr algn="r"/>
            <a:r>
              <a:rPr lang="ja-JP" altLang="en-US" sz="1000" dirty="0" smtClean="0">
                <a:solidFill>
                  <a:srgbClr val="0000FF"/>
                </a:solidFill>
                <a:latin typeface="Meiryo" charset="-128"/>
                <a:ea typeface="Meiryo" charset="-128"/>
                <a:cs typeface="Meiryo" charset="-128"/>
              </a:rPr>
              <a:t>開発者</a:t>
            </a:r>
            <a:endParaRPr kumimoji="1" lang="ja-JP" altLang="en-US" sz="1000" dirty="0">
              <a:solidFill>
                <a:srgbClr val="0000FF"/>
              </a:solidFill>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Meiryo" charset="-128"/>
                <a:ea typeface="Meiryo" charset="-128"/>
                <a:cs typeface="Meiryo" charset="-128"/>
              </a:rPr>
              <a:t>システム</a:t>
            </a:r>
            <a:endParaRPr kumimoji="1" lang="en-US" altLang="ja-JP" sz="1000" dirty="0" smtClean="0">
              <a:solidFill>
                <a:srgbClr val="800000"/>
              </a:solidFill>
              <a:latin typeface="Meiryo" charset="-128"/>
              <a:ea typeface="Meiryo" charset="-128"/>
              <a:cs typeface="Meiryo" charset="-128"/>
            </a:endParaRPr>
          </a:p>
          <a:p>
            <a:pPr algn="r"/>
            <a:r>
              <a:rPr lang="ja-JP" altLang="en-US" sz="1000" dirty="0" smtClean="0">
                <a:solidFill>
                  <a:srgbClr val="800000"/>
                </a:solidFill>
                <a:latin typeface="Meiryo" charset="-128"/>
                <a:ea typeface="Meiryo" charset="-128"/>
                <a:cs typeface="Meiryo" charset="-128"/>
              </a:rPr>
              <a:t>アーキテクト</a:t>
            </a:r>
            <a:endParaRPr kumimoji="1" lang="ja-JP" altLang="en-US" sz="1000" dirty="0">
              <a:solidFill>
                <a:srgbClr val="800000"/>
              </a:solidFill>
              <a:latin typeface="Meiryo" charset="-128"/>
              <a:ea typeface="Meiryo" charset="-128"/>
              <a:cs typeface="Meiryo" charset="-128"/>
            </a:endParaRPr>
          </a:p>
        </p:txBody>
      </p:sp>
    </p:spTree>
    <p:extLst>
      <p:ext uri="{BB962C8B-B14F-4D97-AF65-F5344CB8AC3E}">
        <p14:creationId xmlns:p14="http://schemas.microsoft.com/office/powerpoint/2010/main" val="13578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Tree>
    <p:extLst>
      <p:ext uri="{BB962C8B-B14F-4D97-AF65-F5344CB8AC3E}">
        <p14:creationId xmlns:p14="http://schemas.microsoft.com/office/powerpoint/2010/main" val="34234055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運用管理</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構築（作成）</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起動</a:t>
            </a:r>
            <a:r>
              <a:rPr kumimoji="0" lang="en-US" altLang="ja-JP" sz="1200" dirty="0">
                <a:solidFill>
                  <a:srgbClr val="0000FF"/>
                </a:solidFill>
                <a:latin typeface="メイリオ"/>
                <a:ea typeface="メイリオ"/>
                <a:cs typeface="メイリオ"/>
              </a:rPr>
              <a:t>/</a:t>
            </a:r>
            <a:r>
              <a:rPr kumimoji="0" lang="ja-JP" altLang="en-US" sz="1200" dirty="0" smtClean="0">
                <a:solidFill>
                  <a:srgbClr val="0000FF"/>
                </a:solidFill>
                <a:latin typeface="メイリオ"/>
                <a:ea typeface="メイリオ"/>
                <a:cs typeface="メイリオ"/>
              </a:rPr>
              <a:t>シャットダウン</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バックアップ</a:t>
            </a:r>
            <a:endParaRPr kumimoji="0" lang="en-US" altLang="ja-JP" sz="1200" dirty="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仮想マシンの複製</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リソースの変更や監視</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運用</a:t>
            </a:r>
            <a:r>
              <a:rPr kumimoji="0" lang="ja-JP" altLang="en-US" sz="1200" dirty="0">
                <a:solidFill>
                  <a:srgbClr val="0000FF"/>
                </a:solidFill>
                <a:latin typeface="メイリオ"/>
                <a:ea typeface="メイリオ"/>
                <a:cs typeface="メイリオ"/>
              </a:rPr>
              <a:t>サービス</a:t>
            </a:r>
            <a:r>
              <a:rPr kumimoji="0" lang="ja-JP" altLang="en-US" sz="1200" dirty="0" smtClean="0">
                <a:solidFill>
                  <a:srgbClr val="0000FF"/>
                </a:solidFill>
                <a:latin typeface="メイリオ"/>
                <a:ea typeface="メイリオ"/>
                <a:cs typeface="メイリオ"/>
              </a:rPr>
              <a:t>設定など</a:t>
            </a:r>
            <a:endParaRPr kumimoji="0" lang="en-US" altLang="en-US" sz="1200" dirty="0" smtClean="0">
              <a:solidFill>
                <a:srgbClr val="0000FF"/>
              </a:solidFill>
              <a:latin typeface="メイリオ"/>
              <a:ea typeface="メイリオ"/>
              <a:cs typeface="メイリオ"/>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システム資源</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プロセッサー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メモリー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ストレージ</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デスクトップ</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latin typeface="メイリオ"/>
                <a:ea typeface="メイリオ"/>
                <a:cs typeface="メイリオ"/>
              </a:rPr>
              <a:t>ネットワーク</a:t>
            </a:r>
            <a:endParaRPr kumimoji="0" lang="en-US" altLang="ja-JP" sz="1200" b="0" i="0" u="none" strike="noStrike" cap="none" normalizeH="0" baseline="0" dirty="0" smtClean="0">
              <a:ln>
                <a:noFill/>
              </a:ln>
              <a:solidFill>
                <a:srgbClr val="0000FF"/>
              </a:solidFill>
              <a:effectLst/>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データセンター設備</a:t>
            </a:r>
            <a:r>
              <a:rPr kumimoji="0" lang="ja-JP" altLang="en-US" sz="1200" b="0" i="0" u="none" strike="noStrike" cap="none" normalizeH="0" baseline="0" dirty="0" smtClean="0">
                <a:ln>
                  <a:noFill/>
                </a:ln>
                <a:solidFill>
                  <a:srgbClr val="0000FF"/>
                </a:solidFill>
                <a:effectLst/>
                <a:latin typeface="メイリオ"/>
                <a:ea typeface="メイリオ"/>
                <a:cs typeface="メイリオ"/>
              </a:rPr>
              <a:t>など</a:t>
            </a:r>
          </a:p>
        </p:txBody>
      </p:sp>
      <p:sp>
        <p:nvSpPr>
          <p:cNvPr id="5" name="AutoShape 50"/>
          <p:cNvSpPr>
            <a:spLocks noChangeArrowheads="1"/>
          </p:cNvSpPr>
          <p:nvPr/>
        </p:nvSpPr>
        <p:spPr bwMode="auto">
          <a:xfrm>
            <a:off x="3503638" y="3611295"/>
            <a:ext cx="2078486" cy="15184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標準化されたシステム構成、運用管理メニューを提供。調達・運用管理の自動化を徹底。</a:t>
            </a:r>
            <a:endParaRPr lang="en-US" altLang="ja-JP" sz="1000" dirty="0">
              <a:solidFill>
                <a:srgbClr val="FFFFFF"/>
              </a:solidFill>
              <a:latin typeface="メイリオ"/>
              <a:ea typeface="メイリオ"/>
              <a:cs typeface="メイリオ"/>
            </a:endParaRPr>
          </a:p>
        </p:txBody>
      </p:sp>
      <p:sp>
        <p:nvSpPr>
          <p:cNvPr id="6" name="AutoShape 51"/>
          <p:cNvSpPr>
            <a:spLocks noChangeArrowheads="1"/>
          </p:cNvSpPr>
          <p:nvPr/>
        </p:nvSpPr>
        <p:spPr bwMode="auto">
          <a:xfrm>
            <a:off x="3505200" y="1858695"/>
            <a:ext cx="2057400" cy="1523999"/>
          </a:xfrm>
          <a:prstGeom prst="roundRect">
            <a:avLst>
              <a:gd name="adj" fmla="val 0"/>
            </a:avLst>
          </a:prstGeom>
          <a:ln>
            <a:noFill/>
            <a:headEnd/>
            <a:tailEnd/>
          </a:ln>
          <a:extLst/>
        </p:spPr>
        <p:style>
          <a:lnRef idx="3">
            <a:schemeClr val="lt1"/>
          </a:lnRef>
          <a:fillRef idx="1">
            <a:schemeClr val="accent2"/>
          </a:fillRef>
          <a:effectRef idx="1">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ユーザー</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セルフサービス・ポータルを使って自社要員で必要な管理・設定を行う。</a:t>
            </a:r>
            <a:endParaRPr lang="en-US" altLang="ja-JP" sz="1000" dirty="0" smtClean="0">
              <a:solidFill>
                <a:srgbClr val="FFFFFF"/>
              </a:solidFill>
              <a:latin typeface="メイリオ"/>
              <a:ea typeface="メイリオ"/>
              <a:cs typeface="メイリオ"/>
            </a:endParaRPr>
          </a:p>
        </p:txBody>
      </p:sp>
      <p:sp>
        <p:nvSpPr>
          <p:cNvPr id="7" name="AutoShape 50"/>
          <p:cNvSpPr>
            <a:spLocks noChangeArrowheads="1"/>
          </p:cNvSpPr>
          <p:nvPr/>
        </p:nvSpPr>
        <p:spPr bwMode="auto">
          <a:xfrm>
            <a:off x="5844120" y="1858695"/>
            <a:ext cx="2078486" cy="32710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メイリオ"/>
              <a:ea typeface="メイリオ"/>
              <a:cs typeface="メイリオ"/>
            </a:endParaRPr>
          </a:p>
        </p:txBody>
      </p:sp>
      <p:sp>
        <p:nvSpPr>
          <p:cNvPr id="8" name="AutoShape 50"/>
          <p:cNvSpPr>
            <a:spLocks noChangeArrowheads="1"/>
          </p:cNvSpPr>
          <p:nvPr/>
        </p:nvSpPr>
        <p:spPr bwMode="auto">
          <a:xfrm>
            <a:off x="3515864" y="5287695"/>
            <a:ext cx="2046736" cy="685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割安。継続的なサービスや機能の拡充、コスト低減などを享受できる。</a:t>
            </a:r>
            <a:endParaRPr lang="en-US" altLang="ja-JP" sz="1000" dirty="0">
              <a:solidFill>
                <a:srgbClr val="FFFFFF"/>
              </a:solidFill>
              <a:latin typeface="メイリオ"/>
              <a:ea typeface="メイリオ"/>
              <a:cs typeface="メイリオ"/>
            </a:endParaRPr>
          </a:p>
        </p:txBody>
      </p:sp>
      <p:sp>
        <p:nvSpPr>
          <p:cNvPr id="9" name="AutoShape 50"/>
          <p:cNvSpPr>
            <a:spLocks noChangeArrowheads="1"/>
          </p:cNvSpPr>
          <p:nvPr/>
        </p:nvSpPr>
        <p:spPr bwMode="auto">
          <a:xfrm>
            <a:off x="5844120" y="5287695"/>
            <a:ext cx="2046736" cy="685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割高。サービスや機能は固定化または変更に手間はかかる。継続的なコスト低減は難しい。</a:t>
            </a:r>
            <a:endParaRPr lang="en-US" altLang="ja-JP" sz="1000" dirty="0">
              <a:solidFill>
                <a:srgbClr val="FFFFFF"/>
              </a:solidFill>
              <a:latin typeface="メイリオ"/>
              <a:ea typeface="メイリオ"/>
              <a:cs typeface="メイリオ"/>
            </a:endParaRPr>
          </a:p>
        </p:txBody>
      </p:sp>
      <p:sp>
        <p:nvSpPr>
          <p:cNvPr id="10" name="AutoShape 50"/>
          <p:cNvSpPr>
            <a:spLocks noChangeArrowheads="1"/>
          </p:cNvSpPr>
          <p:nvPr/>
        </p:nvSpPr>
        <p:spPr bwMode="auto">
          <a:xfrm>
            <a:off x="3515864" y="944295"/>
            <a:ext cx="2066260" cy="7620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セルフサービス型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1" name="AutoShape 50"/>
          <p:cNvSpPr>
            <a:spLocks noChangeArrowheads="1"/>
          </p:cNvSpPr>
          <p:nvPr/>
        </p:nvSpPr>
        <p:spPr bwMode="auto">
          <a:xfrm>
            <a:off x="5844120" y="944295"/>
            <a:ext cx="2066260" cy="7620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フルサービス型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2" name="AutoShape 50"/>
          <p:cNvSpPr>
            <a:spLocks noChangeArrowheads="1"/>
          </p:cNvSpPr>
          <p:nvPr/>
        </p:nvSpPr>
        <p:spPr bwMode="auto">
          <a:xfrm>
            <a:off x="3515864" y="5998895"/>
            <a:ext cx="2046736" cy="431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メイリオ"/>
                <a:ea typeface="メイリオ"/>
                <a:cs typeface="メイリオ"/>
              </a:rPr>
              <a:t>AWS,SoftLayer,cloud</a:t>
            </a:r>
            <a:r>
              <a:rPr lang="en-US" altLang="ja-JP" sz="1000" baseline="30000" dirty="0" err="1" smtClean="0">
                <a:solidFill>
                  <a:srgbClr val="FFFFFF"/>
                </a:solidFill>
                <a:latin typeface="メイリオ"/>
                <a:ea typeface="メイリオ"/>
                <a:cs typeface="メイリオ"/>
              </a:rPr>
              <a:t>n</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3" name="AutoShape 50"/>
          <p:cNvSpPr>
            <a:spLocks noChangeArrowheads="1"/>
          </p:cNvSpPr>
          <p:nvPr/>
        </p:nvSpPr>
        <p:spPr bwMode="auto">
          <a:xfrm>
            <a:off x="5844120" y="5998895"/>
            <a:ext cx="2046736" cy="431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sz="1000" dirty="0" smtClean="0">
                <a:solidFill>
                  <a:srgbClr val="FFFFFF"/>
                </a:solidFill>
                <a:latin typeface="メイリオ"/>
                <a:ea typeface="メイリオ"/>
                <a:cs typeface="メイリオ"/>
              </a:rPr>
              <a:t>国内</a:t>
            </a:r>
            <a:r>
              <a:rPr lang="en-US" altLang="ja-JP" sz="1000" dirty="0" smtClean="0">
                <a:solidFill>
                  <a:srgbClr val="FFFFFF"/>
                </a:solidFill>
                <a:latin typeface="メイリオ"/>
                <a:ea typeface="メイリオ"/>
                <a:cs typeface="メイリオ"/>
              </a:rPr>
              <a:t>SI</a:t>
            </a:r>
            <a:r>
              <a:rPr lang="ja-JP" altLang="en-US" sz="1000" dirty="0" smtClean="0">
                <a:solidFill>
                  <a:srgbClr val="FFFFFF"/>
                </a:solidFill>
                <a:latin typeface="メイリオ"/>
                <a:ea typeface="メイリオ"/>
                <a:cs typeface="メイリオ"/>
              </a:rPr>
              <a:t>事業者に多い</a:t>
            </a:r>
            <a:endParaRPr lang="en-US" altLang="ja-JP" sz="1000" dirty="0">
              <a:solidFill>
                <a:srgbClr val="FFFFFF"/>
              </a:solidFill>
              <a:latin typeface="メイリオ"/>
              <a:ea typeface="メイリオ"/>
              <a:cs typeface="メイリオ"/>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a:ea typeface="メイリオ"/>
              <a:cs typeface="メイリオ"/>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メイリオ"/>
                <a:ea typeface="メイリオ"/>
                <a:cs typeface="メイリオ"/>
              </a:rPr>
              <a:t>NIST</a:t>
            </a:r>
            <a:r>
              <a:rPr kumimoji="1" lang="ja-JP" altLang="en-US" sz="1600" dirty="0" smtClean="0">
                <a:solidFill>
                  <a:srgbClr val="FFFFFF"/>
                </a:solidFill>
                <a:latin typeface="メイリオ"/>
                <a:ea typeface="メイリオ"/>
                <a:cs typeface="メイリオ"/>
              </a:rPr>
              <a:t>の定義に該当</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7752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723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9498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プライベートクラウド（１）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pic>
        <p:nvPicPr>
          <p:cNvPr id="4" name="図 3" descr="20150909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611"/>
            <a:ext cx="4428628" cy="2871227"/>
          </a:xfrm>
          <a:prstGeom prst="rect">
            <a:avLst/>
          </a:prstGeom>
        </p:spPr>
      </p:pic>
      <p:sp>
        <p:nvSpPr>
          <p:cNvPr id="5" name="正方形/長方形 4"/>
          <p:cNvSpPr/>
          <p:nvPr/>
        </p:nvSpPr>
        <p:spPr>
          <a:xfrm>
            <a:off x="58488" y="1540207"/>
            <a:ext cx="4261283"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www.idcjapan.co.jp</a:t>
            </a:r>
            <a:r>
              <a:rPr lang="en-US" altLang="ja-JP" sz="800" dirty="0">
                <a:solidFill>
                  <a:schemeClr val="tx1">
                    <a:lumMod val="50000"/>
                    <a:lumOff val="50000"/>
                  </a:schemeClr>
                </a:solidFill>
                <a:latin typeface="メイリオ"/>
                <a:ea typeface="メイリオ"/>
                <a:cs typeface="メイリオ"/>
              </a:rPr>
              <a:t>/Press/Current/20150909Apr.html</a:t>
            </a:r>
            <a:endParaRPr lang="ja-JP" altLang="en-US" sz="800" dirty="0">
              <a:solidFill>
                <a:schemeClr val="tx1">
                  <a:lumMod val="50000"/>
                  <a:lumOff val="50000"/>
                </a:schemeClr>
              </a:solidFill>
              <a:latin typeface="メイリオ"/>
              <a:ea typeface="メイリオ"/>
              <a:cs typeface="メイリオ"/>
            </a:endParaRPr>
          </a:p>
        </p:txBody>
      </p:sp>
      <p:sp>
        <p:nvSpPr>
          <p:cNvPr id="6" name="正方形/長方形 5"/>
          <p:cNvSpPr/>
          <p:nvPr/>
        </p:nvSpPr>
        <p:spPr>
          <a:xfrm>
            <a:off x="147005" y="1078542"/>
            <a:ext cx="4172766" cy="461665"/>
          </a:xfrm>
          <a:prstGeom prst="rect">
            <a:avLst/>
          </a:prstGeom>
        </p:spPr>
        <p:txBody>
          <a:bodyPr wrap="square">
            <a:spAutoFit/>
          </a:bodyPr>
          <a:lstStyle/>
          <a:p>
            <a:pPr algn="r"/>
            <a:r>
              <a:rPr lang="ja-JP" altLang="en-US" sz="1200" b="1" dirty="0">
                <a:solidFill>
                  <a:schemeClr val="tx1">
                    <a:lumMod val="50000"/>
                    <a:lumOff val="50000"/>
                  </a:schemeClr>
                </a:solidFill>
                <a:latin typeface="メイリオ"/>
                <a:ea typeface="メイリオ"/>
                <a:cs typeface="メイリオ"/>
              </a:rPr>
              <a:t>国内プライベートクラウド市場 配備モデル別支出額</a:t>
            </a:r>
            <a:r>
              <a:rPr lang="ja-JP" altLang="en-US" sz="1200" b="1" dirty="0" smtClean="0">
                <a:solidFill>
                  <a:schemeClr val="tx1">
                    <a:lumMod val="50000"/>
                    <a:lumOff val="50000"/>
                  </a:schemeClr>
                </a:solidFill>
                <a:latin typeface="メイリオ"/>
                <a:ea typeface="メイリオ"/>
                <a:cs typeface="メイリオ"/>
              </a:rPr>
              <a:t>予測</a:t>
            </a:r>
            <a:endParaRPr lang="en-US" altLang="ja-JP" sz="1200" b="1" dirty="0" smtClean="0">
              <a:solidFill>
                <a:schemeClr val="tx1">
                  <a:lumMod val="50000"/>
                  <a:lumOff val="50000"/>
                </a:schemeClr>
              </a:solidFill>
              <a:latin typeface="メイリオ"/>
              <a:ea typeface="メイリオ"/>
              <a:cs typeface="メイリオ"/>
            </a:endParaRPr>
          </a:p>
          <a:p>
            <a:pPr algn="r"/>
            <a:r>
              <a:rPr lang="en-US" altLang="ja-JP" sz="1200" dirty="0" smtClean="0">
                <a:solidFill>
                  <a:schemeClr val="tx1">
                    <a:lumMod val="50000"/>
                    <a:lumOff val="50000"/>
                  </a:schemeClr>
                </a:solidFill>
                <a:latin typeface="メイリオ"/>
                <a:ea typeface="メイリオ"/>
                <a:cs typeface="メイリオ"/>
              </a:rPr>
              <a:t>2014</a:t>
            </a:r>
            <a:r>
              <a:rPr lang="ja-JP" altLang="en-US" sz="1200" dirty="0">
                <a:solidFill>
                  <a:schemeClr val="tx1">
                    <a:lumMod val="50000"/>
                    <a:lumOff val="50000"/>
                  </a:schemeClr>
                </a:solidFill>
                <a:latin typeface="メイリオ"/>
                <a:ea typeface="メイリオ"/>
                <a:cs typeface="メイリオ"/>
              </a:rPr>
              <a:t>年～</a:t>
            </a:r>
            <a:r>
              <a:rPr lang="en-US" altLang="ja-JP" sz="1200" dirty="0">
                <a:solidFill>
                  <a:schemeClr val="tx1">
                    <a:lumMod val="50000"/>
                    <a:lumOff val="50000"/>
                  </a:schemeClr>
                </a:solidFill>
                <a:latin typeface="メイリオ"/>
                <a:ea typeface="メイリオ"/>
                <a:cs typeface="メイリオ"/>
              </a:rPr>
              <a:t>2019</a:t>
            </a:r>
            <a:r>
              <a:rPr lang="ja-JP" altLang="en-US" sz="1200" dirty="0">
                <a:solidFill>
                  <a:schemeClr val="tx1">
                    <a:lumMod val="50000"/>
                    <a:lumOff val="50000"/>
                  </a:schemeClr>
                </a:solidFill>
                <a:latin typeface="メイリオ"/>
                <a:ea typeface="メイリオ"/>
                <a:cs typeface="メイリオ"/>
              </a:rPr>
              <a:t>年</a:t>
            </a:r>
          </a:p>
        </p:txBody>
      </p:sp>
      <p:sp>
        <p:nvSpPr>
          <p:cNvPr id="7" name="正方形/長方形 6"/>
          <p:cNvSpPr/>
          <p:nvPr/>
        </p:nvSpPr>
        <p:spPr>
          <a:xfrm>
            <a:off x="147005" y="5105378"/>
            <a:ext cx="4444045" cy="892552"/>
          </a:xfrm>
          <a:prstGeom prst="rect">
            <a:avLst/>
          </a:prstGeom>
        </p:spPr>
        <p:txBody>
          <a:bodyPr wrap="square">
            <a:spAutoFit/>
          </a:bodyPr>
          <a:lstStyle/>
          <a:p>
            <a:pPr marL="285750" indent="-285750">
              <a:buFont typeface="Wingdings" charset="2"/>
              <a:buChar char="v"/>
            </a:pPr>
            <a:r>
              <a:rPr lang="ja-JP" altLang="en-US" sz="1400" dirty="0" smtClean="0">
                <a:solidFill>
                  <a:schemeClr val="accent3">
                    <a:lumMod val="50000"/>
                  </a:schemeClr>
                </a:solidFill>
                <a:latin typeface="メイリオ"/>
                <a:ea typeface="メイリオ"/>
                <a:cs typeface="メイリオ"/>
              </a:rPr>
              <a:t>オンプレミス・プライベートクラウド</a:t>
            </a:r>
            <a:endParaRPr lang="en-US" altLang="ja-JP" sz="1400" dirty="0" smtClean="0">
              <a:solidFill>
                <a:schemeClr val="accent3">
                  <a:lumMod val="50000"/>
                </a:schemeClr>
              </a:solidFill>
              <a:latin typeface="メイリオ"/>
              <a:ea typeface="メイリオ"/>
              <a:cs typeface="メイリオ"/>
            </a:endParaRPr>
          </a:p>
          <a:p>
            <a:pPr marL="285750" indent="-285750">
              <a:buFont typeface="Wingdings" charset="2"/>
              <a:buChar char="v"/>
            </a:pPr>
            <a:r>
              <a:rPr lang="ja-JP" altLang="en-US" sz="1400" dirty="0" smtClean="0">
                <a:solidFill>
                  <a:srgbClr val="0000FF"/>
                </a:solidFill>
                <a:latin typeface="メイリオ"/>
                <a:ea typeface="メイリオ"/>
                <a:cs typeface="メイリオ"/>
              </a:rPr>
              <a:t>ホステッド・プライベートクラウド</a:t>
            </a:r>
            <a:endParaRPr lang="en-US" altLang="ja-JP" sz="14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デディケイテッド・プライベート・クラウド</a:t>
            </a:r>
            <a:endParaRPr lang="en-US" altLang="ja-JP" sz="12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コミュニティ・プライベート・クラウド</a:t>
            </a:r>
            <a:endParaRPr lang="ja-JP" altLang="en-US" sz="1200" dirty="0">
              <a:solidFill>
                <a:srgbClr val="0000FF"/>
              </a:solidFill>
              <a:latin typeface="メイリオ"/>
              <a:ea typeface="メイリオ"/>
              <a:cs typeface="メイリオ"/>
            </a:endParaRPr>
          </a:p>
        </p:txBody>
      </p:sp>
      <p:sp>
        <p:nvSpPr>
          <p:cNvPr id="8" name="正方形/長方形 7"/>
          <p:cNvSpPr/>
          <p:nvPr/>
        </p:nvSpPr>
        <p:spPr>
          <a:xfrm>
            <a:off x="5155315" y="1155841"/>
            <a:ext cx="3626267" cy="55242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プライベート・クラウド</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7018580" y="2343793"/>
            <a:ext cx="1763001" cy="6768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ホステッド</a:t>
            </a:r>
            <a:endParaRPr lang="en-US" altLang="ja-JP" sz="1400" b="1"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0" name="正方形/長方形 9"/>
          <p:cNvSpPr/>
          <p:nvPr/>
        </p:nvSpPr>
        <p:spPr>
          <a:xfrm>
            <a:off x="5155315" y="2343793"/>
            <a:ext cx="1763001" cy="67681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オンプレミス</a:t>
            </a:r>
            <a:endParaRPr lang="en-US" altLang="ja-JP" sz="1400" b="1"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1" name="正方形/長方形 10"/>
          <p:cNvSpPr/>
          <p:nvPr/>
        </p:nvSpPr>
        <p:spPr>
          <a:xfrm>
            <a:off x="5155314" y="4361711"/>
            <a:ext cx="1763001" cy="676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デ</a:t>
            </a:r>
            <a:r>
              <a:rPr kumimoji="1" lang="ja-JP" altLang="en-US" sz="1400" dirty="0" smtClean="0">
                <a:solidFill>
                  <a:srgbClr val="FFFFFF"/>
                </a:solidFill>
                <a:latin typeface="メイリオ"/>
                <a:ea typeface="メイリオ"/>
                <a:cs typeface="メイリオ"/>
              </a:rPr>
              <a:t>ディケイテッド</a:t>
            </a:r>
            <a:endParaRPr kumimoji="1"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2" name="正方形/長方形 11"/>
          <p:cNvSpPr/>
          <p:nvPr/>
        </p:nvSpPr>
        <p:spPr>
          <a:xfrm>
            <a:off x="7018580" y="4361711"/>
            <a:ext cx="1763001" cy="676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コミュニティ</a:t>
            </a:r>
            <a:endParaRPr lang="en-US" altLang="ja-JP" sz="1400" dirty="0" smtClean="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プライベート・</a:t>
            </a:r>
            <a:r>
              <a:rPr lang="ja-JP" altLang="en-US" sz="1000" dirty="0" smtClean="0">
                <a:solidFill>
                  <a:srgbClr val="FFFFFF"/>
                </a:solidFill>
                <a:latin typeface="メイリオ"/>
                <a:ea typeface="メイリオ"/>
                <a:cs typeface="メイリオ"/>
              </a:rPr>
              <a:t>クラウド</a:t>
            </a:r>
            <a:endParaRPr lang="ja-JP" altLang="en-US" sz="1000" dirty="0">
              <a:solidFill>
                <a:srgbClr val="FFFFFF"/>
              </a:solidFill>
              <a:latin typeface="メイリオ"/>
              <a:ea typeface="メイリオ"/>
              <a:cs typeface="メイリオ"/>
            </a:endParaRPr>
          </a:p>
        </p:txBody>
      </p:sp>
      <p:sp>
        <p:nvSpPr>
          <p:cNvPr id="13" name="正方形/長方形 12"/>
          <p:cNvSpPr/>
          <p:nvPr/>
        </p:nvSpPr>
        <p:spPr>
          <a:xfrm>
            <a:off x="5155314" y="3145947"/>
            <a:ext cx="1763001" cy="67681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ユーザー企業構内に設置</a:t>
            </a:r>
            <a:endParaRPr kumimoji="1"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lang="ja-JP" altLang="en-US" sz="800" dirty="0" smtClean="0">
                <a:solidFill>
                  <a:schemeClr val="accent3">
                    <a:lumMod val="50000"/>
                  </a:schemeClr>
                </a:solidFill>
                <a:latin typeface="メイリオ"/>
                <a:ea typeface="メイリオ"/>
                <a:cs typeface="メイリオ"/>
              </a:rPr>
              <a:t>自社資産</a:t>
            </a:r>
            <a:endParaRPr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自社運用・管理</a:t>
            </a:r>
            <a:endParaRPr kumimoji="1" lang="ja-JP" altLang="en-US" sz="800" dirty="0">
              <a:solidFill>
                <a:schemeClr val="accent3">
                  <a:lumMod val="50000"/>
                </a:schemeClr>
              </a:solidFill>
              <a:latin typeface="メイリオ"/>
              <a:ea typeface="メイリオ"/>
              <a:cs typeface="メイリオ"/>
            </a:endParaRPr>
          </a:p>
        </p:txBody>
      </p:sp>
      <p:sp>
        <p:nvSpPr>
          <p:cNvPr id="14" name="正方形/長方形 13"/>
          <p:cNvSpPr/>
          <p:nvPr/>
        </p:nvSpPr>
        <p:spPr>
          <a:xfrm>
            <a:off x="7018581" y="3145947"/>
            <a:ext cx="1763001" cy="676818"/>
          </a:xfrm>
          <a:prstGeom prst="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サービス事業者施設内に設置</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サービス事業者の資産</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定額利用料金／従量課金</a:t>
            </a:r>
            <a:endParaRPr kumimoji="1" lang="ja-JP" altLang="en-US" sz="800" dirty="0">
              <a:solidFill>
                <a:srgbClr val="0000FF"/>
              </a:solidFill>
              <a:latin typeface="メイリオ"/>
              <a:ea typeface="メイリオ"/>
              <a:cs typeface="メイリオ"/>
            </a:endParaRPr>
          </a:p>
        </p:txBody>
      </p:sp>
      <p:sp>
        <p:nvSpPr>
          <p:cNvPr id="15" name="正方形/長方形 14"/>
          <p:cNvSpPr/>
          <p:nvPr/>
        </p:nvSpPr>
        <p:spPr>
          <a:xfrm>
            <a:off x="5169245" y="5172220"/>
            <a:ext cx="1763001" cy="676818"/>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chemeClr val="accent5">
                    <a:lumMod val="75000"/>
                  </a:schemeClr>
                </a:solidFill>
                <a:latin typeface="メイリオ"/>
                <a:ea typeface="メイリオ"/>
                <a:cs typeface="メイリオ"/>
              </a:rPr>
              <a:t>パブリック・クラウドの一部をユーザー（テナント）に占有使用</a:t>
            </a:r>
            <a:endParaRPr kumimoji="1" lang="ja-JP" altLang="en-US" sz="800" dirty="0">
              <a:solidFill>
                <a:schemeClr val="accent5">
                  <a:lumMod val="75000"/>
                </a:schemeClr>
              </a:solidFill>
              <a:latin typeface="メイリオ"/>
              <a:ea typeface="メイリオ"/>
              <a:cs typeface="メイリオ"/>
            </a:endParaRPr>
          </a:p>
        </p:txBody>
      </p:sp>
      <p:sp>
        <p:nvSpPr>
          <p:cNvPr id="16" name="正方形/長方形 15"/>
          <p:cNvSpPr/>
          <p:nvPr/>
        </p:nvSpPr>
        <p:spPr>
          <a:xfrm>
            <a:off x="7018581" y="5172220"/>
            <a:ext cx="1763001" cy="676818"/>
          </a:xfrm>
          <a:prstGeom prst="rect">
            <a:avLst/>
          </a:prstGeom>
          <a:solidFill>
            <a:schemeClr val="bg1"/>
          </a:solidFill>
          <a:ln>
            <a:solidFill>
              <a:srgbClr val="33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3366FF"/>
                </a:solidFill>
                <a:latin typeface="メイリオ"/>
                <a:ea typeface="メイリオ"/>
                <a:cs typeface="メイリオ"/>
              </a:rPr>
              <a:t>ユーザー（テナント）毎のプライベート・クラウドを管理・運用</a:t>
            </a:r>
            <a:endParaRPr kumimoji="1" lang="ja-JP" altLang="en-US" sz="800" dirty="0">
              <a:solidFill>
                <a:srgbClr val="3366FF"/>
              </a:solidFill>
              <a:latin typeface="メイリオ"/>
              <a:ea typeface="メイリオ"/>
              <a:cs typeface="メイリオ"/>
            </a:endParaRPr>
          </a:p>
        </p:txBody>
      </p:sp>
      <p:cxnSp>
        <p:nvCxnSpPr>
          <p:cNvPr id="18" name="カギ線コネクタ 17"/>
          <p:cNvCxnSpPr>
            <a:stCxn id="8" idx="2"/>
            <a:endCxn id="10" idx="0"/>
          </p:cNvCxnSpPr>
          <p:nvPr/>
        </p:nvCxnSpPr>
        <p:spPr>
          <a:xfrm rot="5400000">
            <a:off x="6184867" y="1560211"/>
            <a:ext cx="635532" cy="931633"/>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8" idx="2"/>
          </p:cNvCxnSpPr>
          <p:nvPr/>
        </p:nvCxnSpPr>
        <p:spPr>
          <a:xfrm rot="16200000" flipV="1">
            <a:off x="7116499" y="1560211"/>
            <a:ext cx="635532" cy="931632"/>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11" idx="0"/>
            <a:endCxn id="14" idx="2"/>
          </p:cNvCxnSpPr>
          <p:nvPr/>
        </p:nvCxnSpPr>
        <p:spPr>
          <a:xfrm rot="5400000" flipH="1" flipV="1">
            <a:off x="6698975" y="3160605"/>
            <a:ext cx="538946" cy="186326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カギ線コネクタ 28"/>
          <p:cNvCxnSpPr>
            <a:stCxn id="12" idx="0"/>
            <a:endCxn id="14" idx="2"/>
          </p:cNvCxnSpPr>
          <p:nvPr/>
        </p:nvCxnSpPr>
        <p:spPr>
          <a:xfrm rot="5400000" flipH="1" flipV="1">
            <a:off x="7630608" y="4092238"/>
            <a:ext cx="538946" cy="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167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プライベートクラウド（２）</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34</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2056012"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en-US" altLang="ja-JP" sz="1200" dirty="0">
                <a:solidFill>
                  <a:srgbClr val="0070C0"/>
                </a:solidFill>
              </a:rPr>
              <a:t> </a:t>
            </a:r>
            <a:r>
              <a:rPr lang="ja-JP" altLang="en-US" sz="1200" dirty="0" smtClean="0">
                <a:solidFill>
                  <a:srgbClr val="0070C0"/>
                </a:solidFill>
              </a:rPr>
              <a:t>コム　</a:t>
            </a:r>
            <a:r>
              <a:rPr kumimoji="1" lang="en-US" altLang="ja-JP" sz="1200" dirty="0" smtClean="0">
                <a:solidFill>
                  <a:srgbClr val="0070C0"/>
                </a:solidFill>
              </a:rPr>
              <a:t>Enterprise Cloud</a:t>
            </a:r>
            <a:endParaRPr lang="ja-JP" altLang="en-US" sz="1200" dirty="0">
              <a:solidFill>
                <a:srgbClr val="0070C0"/>
              </a:solidFill>
            </a:endParaRPr>
          </a:p>
          <a:p>
            <a:pPr marL="171450" indent="-171450">
              <a:buFont typeface="Wingdings" charset="2"/>
              <a:buChar char="l"/>
            </a:pPr>
            <a:r>
              <a:rPr lang="en-US" altLang="ja-JP" sz="1200" dirty="0" smtClean="0">
                <a:solidFill>
                  <a:srgbClr val="0070C0"/>
                </a:solidFill>
              </a:rPr>
              <a:t>NSSOL </a:t>
            </a:r>
            <a:r>
              <a:rPr lang="en-US" altLang="ja-JP" sz="1200" dirty="0" err="1" smtClean="0">
                <a:solidFill>
                  <a:srgbClr val="0070C0"/>
                </a:solidFill>
              </a:rPr>
              <a:t>absonne</a:t>
            </a:r>
            <a:endParaRPr lang="en-US" altLang="ja-JP" sz="1200" dirty="0" smtClean="0">
              <a:solidFill>
                <a:srgbClr val="0070C0"/>
              </a:solidFill>
            </a:endParaRPr>
          </a:p>
          <a:p>
            <a:pPr marL="171450" indent="-171450">
              <a:buFont typeface="Wingdings" charset="2"/>
              <a:buChar char="l"/>
            </a:pPr>
            <a:r>
              <a:rPr lang="en-US" altLang="ja-JP" sz="1200" dirty="0" smtClean="0">
                <a:solidFill>
                  <a:srgbClr val="0070C0"/>
                </a:solidFill>
              </a:rPr>
              <a:t>CTC 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1308227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a:t>
            </a:r>
            <a:r>
              <a:rPr kumimoji="1" lang="ja-JP" altLang="en-US" smtClean="0"/>
              <a:t>・クラウド</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12823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a:effectLst>
            <a:outerShdw blurRad="50800" dist="38100" dir="2700000" algn="tl" rotWithShape="0">
              <a:prstClr val="black">
                <a:alpha val="40000"/>
              </a:prstClr>
            </a:outerShdw>
          </a:effectLst>
        </p:grpSpPr>
        <p:sp>
          <p:nvSpPr>
            <p:cNvPr id="12" name="角丸四角形 11"/>
            <p:cNvSpPr/>
            <p:nvPr/>
          </p:nvSpPr>
          <p:spPr>
            <a:xfrm>
              <a:off x="5464843" y="3009782"/>
              <a:ext cx="2936919" cy="813632"/>
            </a:xfrm>
            <a:prstGeom prst="round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a:ln>
                <a:noFill/>
              </a:ln>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grpSp>
        <p:nvGrpSpPr>
          <p:cNvPr id="18" name="図形グループ 17"/>
          <p:cNvGrpSpPr/>
          <p:nvPr/>
        </p:nvGrpSpPr>
        <p:grpSpPr>
          <a:xfrm>
            <a:off x="465318" y="3458302"/>
            <a:ext cx="3662015" cy="1725404"/>
            <a:chOff x="390688" y="2743200"/>
            <a:chExt cx="2747636" cy="2579132"/>
          </a:xfrm>
          <a:effectLst>
            <a:outerShdw blurRad="50800" dist="38100" dir="2700000" algn="tl" rotWithShape="0">
              <a:prstClr val="black">
                <a:alpha val="40000"/>
              </a:prstClr>
            </a:outerShdw>
          </a:effectLst>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noFill/>
            <a:headEnd type="none" w="med" len="med"/>
            <a:tailEnd type="none" w="med" len="med"/>
          </a:ln>
          <a:effectLst>
            <a:outerShdw blurRad="50800" dist="38100" dir="2700000" algn="tl" rotWithShape="0">
              <a:prstClr val="black">
                <a:alpha val="40000"/>
              </a:prstClr>
            </a:outerShdw>
          </a:effectLst>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820852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3"/>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3020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bwMode="auto">
          <a:xfrm>
            <a:off x="546729" y="952700"/>
            <a:ext cx="8050541" cy="2764332"/>
          </a:xfrm>
          <a:prstGeom prst="roundRect">
            <a:avLst>
              <a:gd name="adj" fmla="val 0"/>
            </a:avLst>
          </a:prstGeom>
          <a:solidFill>
            <a:schemeClr val="accent6">
              <a:lumMod val="20000"/>
              <a:lumOff val="8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50" name="角丸四角形 49"/>
          <p:cNvSpPr/>
          <p:nvPr/>
        </p:nvSpPr>
        <p:spPr bwMode="auto">
          <a:xfrm>
            <a:off x="553907" y="3789040"/>
            <a:ext cx="8050541" cy="2764332"/>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3" name="スライド番号プレースホルダー 2"/>
          <p:cNvSpPr>
            <a:spLocks noGrp="1"/>
          </p:cNvSpPr>
          <p:nvPr>
            <p:ph type="sldNum" sz="quarter" idx="12"/>
          </p:nvPr>
        </p:nvSpPr>
        <p:spPr>
          <a:xfrm>
            <a:off x="7356228" y="6588645"/>
            <a:ext cx="1709618" cy="280857"/>
          </a:xfrm>
        </p:spPr>
        <p:txBody>
          <a:bodyPr/>
          <a:lstStyle/>
          <a:p>
            <a:fld id="{8FF8CC5D-A65D-5946-99B5-645367A967AD}" type="slidenum">
              <a:rPr kumimoji="1" lang="ja-JP" altLang="en-US" sz="1200" smtClean="0"/>
              <a:t>38</a:t>
            </a:fld>
            <a:endParaRPr kumimoji="1" lang="ja-JP" altLang="en-US" sz="1200"/>
          </a:p>
        </p:txBody>
      </p:sp>
      <p:sp>
        <p:nvSpPr>
          <p:cNvPr id="4" name="角丸四角形 3"/>
          <p:cNvSpPr/>
          <p:nvPr/>
        </p:nvSpPr>
        <p:spPr bwMode="auto">
          <a:xfrm>
            <a:off x="975654" y="5108931"/>
            <a:ext cx="1842588"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5" name="角丸四角形 4"/>
          <p:cNvSpPr/>
          <p:nvPr/>
        </p:nvSpPr>
        <p:spPr bwMode="auto">
          <a:xfrm>
            <a:off x="2227657" y="2554955"/>
            <a:ext cx="1211675" cy="773655"/>
          </a:xfrm>
          <a:prstGeom prst="roundRect">
            <a:avLst>
              <a:gd name="adj" fmla="val 0"/>
            </a:avLst>
          </a:prstGeom>
          <a:solidFill>
            <a:srgbClr val="0432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smtClean="0">
                <a:solidFill>
                  <a:schemeClr val="bg1"/>
                </a:solidFill>
                <a:latin typeface="Tahoma" pitchFamily="34" charset="0"/>
                <a:ea typeface="Tahoma" pitchFamily="34" charset="0"/>
                <a:cs typeface="Tahoma" pitchFamily="34" charset="0"/>
              </a:rPr>
              <a:t>AWS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6" name="角丸四角形 5"/>
          <p:cNvSpPr/>
          <p:nvPr/>
        </p:nvSpPr>
        <p:spPr bwMode="auto">
          <a:xfrm>
            <a:off x="2854317" y="5108930"/>
            <a:ext cx="1835450"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9" name="角丸四角形 8"/>
          <p:cNvSpPr/>
          <p:nvPr/>
        </p:nvSpPr>
        <p:spPr bwMode="auto">
          <a:xfrm>
            <a:off x="975654" y="2554955"/>
            <a:ext cx="1211675"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0" name="角丸四角形 9"/>
          <p:cNvSpPr/>
          <p:nvPr/>
        </p:nvSpPr>
        <p:spPr bwMode="auto">
          <a:xfrm>
            <a:off x="4730095" y="2554955"/>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ja-JP" altLang="en-US"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Air</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1" name="角丸四角形 10"/>
          <p:cNvSpPr/>
          <p:nvPr/>
        </p:nvSpPr>
        <p:spPr bwMode="auto">
          <a:xfrm>
            <a:off x="4730095" y="5108930"/>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en-US" altLang="ja-JP"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Suites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2" name="角丸四角形 11"/>
          <p:cNvSpPr/>
          <p:nvPr/>
        </p:nvSpPr>
        <p:spPr bwMode="auto">
          <a:xfrm>
            <a:off x="5982098" y="1526963"/>
            <a:ext cx="1211675" cy="1801647"/>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3" name="角丸四角形 12"/>
          <p:cNvSpPr/>
          <p:nvPr/>
        </p:nvSpPr>
        <p:spPr bwMode="auto">
          <a:xfrm>
            <a:off x="5982097" y="5108930"/>
            <a:ext cx="1211676" cy="773656"/>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4" name="角丸四角形 13"/>
          <p:cNvSpPr/>
          <p:nvPr/>
        </p:nvSpPr>
        <p:spPr bwMode="auto">
          <a:xfrm>
            <a:off x="7234101" y="2554955"/>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Platform</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5" name="角丸四角形 14"/>
          <p:cNvSpPr/>
          <p:nvPr/>
        </p:nvSpPr>
        <p:spPr bwMode="auto">
          <a:xfrm>
            <a:off x="7234101" y="4078933"/>
            <a:ext cx="1211675" cy="1803653"/>
          </a:xfrm>
          <a:prstGeom prst="roundRect">
            <a:avLst>
              <a:gd name="adj" fmla="val 0"/>
            </a:avLst>
          </a:prstGeom>
          <a:solidFill>
            <a:schemeClr val="bg1">
              <a:lumMod val="95000"/>
            </a:schemeClr>
          </a:solidFill>
          <a:ln w="19050">
            <a:solidFill>
              <a:schemeClr val="tx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smtClean="0">
                <a:solidFill>
                  <a:schemeClr val="bg1">
                    <a:lumMod val="50000"/>
                  </a:schemeClr>
                </a:solidFill>
                <a:latin typeface="Meiryo" charset="-128"/>
                <a:ea typeface="Meiryo" charset="-128"/>
                <a:cs typeface="Meiryo" charset="-128"/>
              </a:rPr>
              <a:t>なし</a:t>
            </a:r>
            <a:endParaRPr kumimoji="0" lang="en-US" altLang="ja-JP" sz="1200" dirty="0">
              <a:solidFill>
                <a:schemeClr val="bg1">
                  <a:lumMod val="50000"/>
                </a:schemeClr>
              </a:solidFill>
              <a:latin typeface="Meiryo" charset="-128"/>
              <a:ea typeface="Meiryo" charset="-128"/>
              <a:cs typeface="Meiryo" charset="-128"/>
            </a:endParaRPr>
          </a:p>
        </p:txBody>
      </p:sp>
      <p:sp>
        <p:nvSpPr>
          <p:cNvPr id="16" name="角丸四角形 15"/>
          <p:cNvSpPr/>
          <p:nvPr/>
        </p:nvSpPr>
        <p:spPr bwMode="auto">
          <a:xfrm>
            <a:off x="971600" y="1526963"/>
            <a:ext cx="4966116" cy="773655"/>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a:solidFill>
                  <a:schemeClr val="bg1"/>
                </a:solidFill>
                <a:latin typeface="Tahoma" pitchFamily="34" charset="0"/>
                <a:ea typeface="Tahoma" pitchFamily="34" charset="0"/>
                <a:cs typeface="Tahoma" pitchFamily="34" charset="0"/>
              </a:rPr>
              <a:t> </a:t>
            </a: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9" name="角丸四角形 18"/>
          <p:cNvSpPr/>
          <p:nvPr/>
        </p:nvSpPr>
        <p:spPr bwMode="auto">
          <a:xfrm>
            <a:off x="7234101" y="1526963"/>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App Engine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1" name="角丸四角形 20"/>
          <p:cNvSpPr/>
          <p:nvPr/>
        </p:nvSpPr>
        <p:spPr bwMode="auto">
          <a:xfrm>
            <a:off x="2242982" y="2053892"/>
            <a:ext cx="1211676" cy="365344"/>
          </a:xfrm>
          <a:prstGeom prst="roundRect">
            <a:avLst>
              <a:gd name="adj" fmla="val 0"/>
            </a:avLst>
          </a:prstGeom>
          <a:solidFill>
            <a:srgbClr val="0432FF">
              <a:alpha val="52941"/>
            </a:srgb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Elastic Beans Talk</a:t>
            </a:r>
          </a:p>
          <a:p>
            <a:pPr algn="ctr">
              <a:spcBef>
                <a:spcPct val="20000"/>
              </a:spcBef>
            </a:pPr>
            <a:r>
              <a:rPr kumimoji="0" lang="en-US" altLang="ja-JP" sz="800" dirty="0" smtClean="0">
                <a:solidFill>
                  <a:schemeClr val="bg1"/>
                </a:solidFill>
                <a:latin typeface="Meiryo" charset="-128"/>
                <a:ea typeface="Meiryo" charset="-128"/>
                <a:cs typeface="Meiryo" charset="-128"/>
              </a:rPr>
              <a:t>Lambda</a:t>
            </a:r>
            <a:r>
              <a:rPr kumimoji="0" lang="en-US" altLang="ja-JP" sz="800" dirty="0">
                <a:solidFill>
                  <a:schemeClr val="bg1"/>
                </a:solidFill>
                <a:latin typeface="Meiryo" charset="-128"/>
                <a:ea typeface="Meiryo" charset="-128"/>
                <a:cs typeface="Meiryo" charset="-128"/>
              </a:rPr>
              <a:t> </a:t>
            </a:r>
            <a:r>
              <a:rPr kumimoji="0" lang="ja-JP" altLang="en-US" sz="800" dirty="0" smtClean="0">
                <a:solidFill>
                  <a:schemeClr val="bg1"/>
                </a:solidFill>
                <a:latin typeface="Meiryo" charset="-128"/>
                <a:ea typeface="Meiryo" charset="-128"/>
                <a:cs typeface="Meiryo" charset="-128"/>
              </a:rPr>
              <a:t>など</a:t>
            </a:r>
            <a:endParaRPr kumimoji="0" lang="en-US" altLang="ja-JP" sz="800" dirty="0" smtClean="0">
              <a:solidFill>
                <a:schemeClr val="bg1"/>
              </a:solidFill>
              <a:latin typeface="Meiryo" charset="-128"/>
              <a:ea typeface="Meiryo" charset="-128"/>
              <a:cs typeface="Meiryo" charset="-128"/>
            </a:endParaRPr>
          </a:p>
        </p:txBody>
      </p:sp>
      <p:sp>
        <p:nvSpPr>
          <p:cNvPr id="22" name="角丸四角形 21"/>
          <p:cNvSpPr/>
          <p:nvPr/>
        </p:nvSpPr>
        <p:spPr bwMode="auto">
          <a:xfrm>
            <a:off x="3972776" y="1418090"/>
            <a:ext cx="720080" cy="1001145"/>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r>
              <a:rPr kumimoji="0" lang="en-US" altLang="ja-JP" sz="800" dirty="0" smtClean="0">
                <a:solidFill>
                  <a:schemeClr val="bg1"/>
                </a:solidFill>
                <a:latin typeface="Meiryo" charset="-128"/>
                <a:ea typeface="Meiryo" charset="-128"/>
                <a:cs typeface="Meiryo" charset="-128"/>
              </a:rPr>
              <a:t> Dedicated</a:t>
            </a:r>
          </a:p>
        </p:txBody>
      </p:sp>
      <p:cxnSp>
        <p:nvCxnSpPr>
          <p:cNvPr id="28" name="直線矢印コネクタ 27"/>
          <p:cNvCxnSpPr/>
          <p:nvPr/>
        </p:nvCxnSpPr>
        <p:spPr>
          <a:xfrm flipH="1">
            <a:off x="2504619"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3148167" y="330493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bwMode="auto">
          <a:xfrm>
            <a:off x="2248128" y="3589156"/>
            <a:ext cx="1226928" cy="32456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rgbClr val="00B050"/>
                </a:solidFill>
                <a:latin typeface="Meiryo" charset="-128"/>
                <a:ea typeface="Meiryo" charset="-128"/>
                <a:cs typeface="Meiryo" charset="-128"/>
              </a:rPr>
              <a:t>互換</a:t>
            </a:r>
            <a:r>
              <a:rPr kumimoji="0" lang="en-US" altLang="ja-JP" sz="1200" dirty="0" smtClean="0">
                <a:solidFill>
                  <a:srgbClr val="00B050"/>
                </a:solidFill>
                <a:latin typeface="Meiryo" charset="-128"/>
                <a:ea typeface="Meiryo" charset="-128"/>
                <a:cs typeface="Meiryo" charset="-128"/>
              </a:rPr>
              <a:t>API</a:t>
            </a:r>
            <a:endParaRPr kumimoji="0" lang="en-US" altLang="ja-JP" sz="1200" dirty="0">
              <a:solidFill>
                <a:srgbClr val="00B050"/>
              </a:solidFill>
              <a:latin typeface="Meiryo" charset="-128"/>
              <a:ea typeface="Meiryo" charset="-128"/>
              <a:cs typeface="Meiryo" charset="-128"/>
            </a:endParaRPr>
          </a:p>
        </p:txBody>
      </p:sp>
      <p:cxnSp>
        <p:nvCxnSpPr>
          <p:cNvPr id="30" name="直線矢印コネクタ 29"/>
          <p:cNvCxnSpPr/>
          <p:nvPr/>
        </p:nvCxnSpPr>
        <p:spPr>
          <a:xfrm flipH="1">
            <a:off x="1581490"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3777975" y="332861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2" idx="2"/>
            <a:endCxn id="23" idx="0"/>
          </p:cNvCxnSpPr>
          <p:nvPr/>
        </p:nvCxnSpPr>
        <p:spPr>
          <a:xfrm flipH="1">
            <a:off x="4331272" y="2419235"/>
            <a:ext cx="1544" cy="1591143"/>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0" idx="2"/>
            <a:endCxn id="11" idx="0"/>
          </p:cNvCxnSpPr>
          <p:nvPr/>
        </p:nvCxnSpPr>
        <p:spPr>
          <a:xfrm>
            <a:off x="5335933" y="3328610"/>
            <a:ext cx="0" cy="1780320"/>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12" idx="2"/>
            <a:endCxn id="13" idx="0"/>
          </p:cNvCxnSpPr>
          <p:nvPr/>
        </p:nvCxnSpPr>
        <p:spPr>
          <a:xfrm flipH="1">
            <a:off x="6587935" y="3328610"/>
            <a:ext cx="1" cy="178032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角丸四角形 7"/>
          <p:cNvSpPr/>
          <p:nvPr/>
        </p:nvSpPr>
        <p:spPr bwMode="auto">
          <a:xfrm>
            <a:off x="3478092" y="2554955"/>
            <a:ext cx="1211675"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4" name="角丸四角形 23"/>
          <p:cNvSpPr/>
          <p:nvPr/>
        </p:nvSpPr>
        <p:spPr bwMode="auto">
          <a:xfrm>
            <a:off x="971600" y="4078933"/>
            <a:ext cx="4975747" cy="797336"/>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3" name="角丸四角形 22"/>
          <p:cNvSpPr/>
          <p:nvPr/>
        </p:nvSpPr>
        <p:spPr bwMode="auto">
          <a:xfrm>
            <a:off x="3972776" y="4010378"/>
            <a:ext cx="716991" cy="968169"/>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smtClean="0">
                <a:solidFill>
                  <a:schemeClr val="bg1"/>
                </a:solidFill>
                <a:latin typeface="Meiryo" charset="-128"/>
                <a:ea typeface="Meiryo" charset="-128"/>
                <a:cs typeface="Meiryo" charset="-128"/>
              </a:rPr>
              <a:t>Local</a:t>
            </a:r>
            <a:endParaRPr kumimoji="0" lang="en-US" altLang="ja-JP" sz="800" dirty="0">
              <a:solidFill>
                <a:schemeClr val="bg1"/>
              </a:solidFill>
              <a:latin typeface="Meiryo" charset="-128"/>
              <a:ea typeface="Meiryo" charset="-128"/>
              <a:cs typeface="Meiryo" charset="-128"/>
            </a:endParaRPr>
          </a:p>
        </p:txBody>
      </p:sp>
      <p:sp>
        <p:nvSpPr>
          <p:cNvPr id="52" name="テキスト ボックス 51"/>
          <p:cNvSpPr txBox="1"/>
          <p:nvPr/>
        </p:nvSpPr>
        <p:spPr>
          <a:xfrm>
            <a:off x="3198495" y="6115705"/>
            <a:ext cx="2723823" cy="369332"/>
          </a:xfrm>
          <a:prstGeom prst="rect">
            <a:avLst/>
          </a:prstGeom>
          <a:noFill/>
        </p:spPr>
        <p:txBody>
          <a:bodyPr wrap="none" rtlCol="0">
            <a:spAutoFit/>
          </a:bodyPr>
          <a:lstStyle/>
          <a:p>
            <a:pPr algn="ctr"/>
            <a:r>
              <a:rPr kumimoji="1" lang="ja-JP" altLang="en-US" b="1" smtClean="0">
                <a:solidFill>
                  <a:srgbClr val="0432FF"/>
                </a:solidFill>
                <a:latin typeface="Meiryo" charset="-128"/>
                <a:ea typeface="Meiryo" charset="-128"/>
                <a:cs typeface="Meiryo" charset="-128"/>
              </a:rPr>
              <a:t>プライベート・クラウド</a:t>
            </a:r>
            <a:endParaRPr kumimoji="1" lang="ja-JP" altLang="en-US" b="1" dirty="0">
              <a:solidFill>
                <a:srgbClr val="0432FF"/>
              </a:solidFill>
              <a:latin typeface="Meiryo" charset="-128"/>
              <a:ea typeface="Meiryo" charset="-128"/>
              <a:cs typeface="Meiryo" charset="-128"/>
            </a:endParaRPr>
          </a:p>
        </p:txBody>
      </p:sp>
      <p:sp>
        <p:nvSpPr>
          <p:cNvPr id="53" name="テキスト ボックス 52"/>
          <p:cNvSpPr txBox="1"/>
          <p:nvPr/>
        </p:nvSpPr>
        <p:spPr>
          <a:xfrm>
            <a:off x="3313911" y="1000729"/>
            <a:ext cx="2492991" cy="369332"/>
          </a:xfrm>
          <a:prstGeom prst="rect">
            <a:avLst/>
          </a:prstGeom>
          <a:noFill/>
        </p:spPr>
        <p:txBody>
          <a:bodyPr wrap="none" rtlCol="0">
            <a:spAutoFit/>
          </a:bodyPr>
          <a:lstStyle/>
          <a:p>
            <a:pPr algn="ctr"/>
            <a:r>
              <a:rPr kumimoji="1" lang="ja-JP" altLang="en-US" b="1" dirty="0" smtClean="0">
                <a:solidFill>
                  <a:srgbClr val="0432FF"/>
                </a:solidFill>
                <a:latin typeface="Meiryo" charset="-128"/>
                <a:ea typeface="Meiryo" charset="-128"/>
                <a:cs typeface="Meiryo" charset="-128"/>
              </a:rPr>
              <a:t>パブリック・クラウド</a:t>
            </a:r>
            <a:endParaRPr kumimoji="1" lang="ja-JP" altLang="en-US" b="1" dirty="0">
              <a:solidFill>
                <a:srgbClr val="0432FF"/>
              </a:solidFill>
              <a:latin typeface="Meiryo" charset="-128"/>
              <a:ea typeface="Meiryo" charset="-128"/>
              <a:cs typeface="Meiryo" charset="-128"/>
            </a:endParaRPr>
          </a:p>
        </p:txBody>
      </p:sp>
      <p:sp>
        <p:nvSpPr>
          <p:cNvPr id="7" name="ホームベース 6"/>
          <p:cNvSpPr/>
          <p:nvPr/>
        </p:nvSpPr>
        <p:spPr>
          <a:xfrm>
            <a:off x="365762" y="152696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4" name="ホームベース 33"/>
          <p:cNvSpPr/>
          <p:nvPr/>
        </p:nvSpPr>
        <p:spPr>
          <a:xfrm>
            <a:off x="365762" y="257418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5" name="ホームベース 34"/>
          <p:cNvSpPr/>
          <p:nvPr/>
        </p:nvSpPr>
        <p:spPr>
          <a:xfrm>
            <a:off x="376668" y="407893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7" name="ホームベース 36"/>
          <p:cNvSpPr/>
          <p:nvPr/>
        </p:nvSpPr>
        <p:spPr>
          <a:xfrm>
            <a:off x="376668" y="512615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40" name="角丸四角形 39"/>
          <p:cNvSpPr/>
          <p:nvPr/>
        </p:nvSpPr>
        <p:spPr bwMode="auto">
          <a:xfrm>
            <a:off x="5982097" y="4078932"/>
            <a:ext cx="1211676" cy="773656"/>
          </a:xfrm>
          <a:prstGeom prst="roundRect">
            <a:avLst>
              <a:gd name="adj" fmla="val 0"/>
            </a:avLst>
          </a:prstGeom>
          <a:solidFill>
            <a:srgbClr val="407AAA"/>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Meiryo" charset="-128"/>
                <a:ea typeface="Meiryo" charset="-128"/>
                <a:cs typeface="Meiryo" charset="-128"/>
              </a:rPr>
              <a:t>SQL Server</a:t>
            </a:r>
          </a:p>
          <a:p>
            <a:pPr algn="ctr">
              <a:spcBef>
                <a:spcPct val="20000"/>
              </a:spcBef>
            </a:pPr>
            <a:r>
              <a:rPr kumimoji="0" lang="en-US" altLang="ja-JP" sz="1200" dirty="0">
                <a:solidFill>
                  <a:schemeClr val="bg1"/>
                </a:solidFill>
                <a:latin typeface="Meiryo" charset="-128"/>
                <a:ea typeface="Meiryo" charset="-128"/>
                <a:cs typeface="Meiryo" charset="-128"/>
              </a:rPr>
              <a:t>Visual Studio </a:t>
            </a:r>
            <a:endParaRPr kumimoji="0" lang="en-US" altLang="ja-JP" sz="1200" dirty="0" smtClean="0">
              <a:solidFill>
                <a:schemeClr val="bg1"/>
              </a:solidFill>
              <a:latin typeface="Meiryo" charset="-128"/>
              <a:ea typeface="Meiryo" charset="-128"/>
              <a:cs typeface="Meiryo" charset="-128"/>
            </a:endParaRPr>
          </a:p>
          <a:p>
            <a:pPr algn="ctr">
              <a:spcBef>
                <a:spcPct val="20000"/>
              </a:spcBef>
            </a:pPr>
            <a:r>
              <a:rPr kumimoji="0" lang="en-US" altLang="ja-JP" sz="1200" dirty="0" err="1" smtClean="0">
                <a:solidFill>
                  <a:schemeClr val="bg1"/>
                </a:solidFill>
                <a:latin typeface="Meiryo" charset="-128"/>
                <a:ea typeface="Meiryo" charset="-128"/>
                <a:cs typeface="Meiryo" charset="-128"/>
              </a:rPr>
              <a:t>.Net</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など</a:t>
            </a:r>
            <a:endParaRPr kumimoji="0" lang="en-US" altLang="ja-JP" sz="12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09433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charset="-128"/>
              <a:ea typeface="Meiryo" charset="-128"/>
              <a:cs typeface="Meiryo" charset="-128"/>
            </a:endParaRPr>
          </a:p>
          <a:p>
            <a:pPr>
              <a:spcBef>
                <a:spcPct val="20000"/>
              </a:spcBef>
              <a:defRPr/>
            </a:pPr>
            <a:endParaRPr lang="ja-JP" altLang="en-US" sz="1200" dirty="0">
              <a:solidFill>
                <a:srgbClr val="484848"/>
              </a:solidFill>
              <a:latin typeface="Meiryo" charset="-128"/>
              <a:ea typeface="Meiryo"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smtClean="0">
                <a:solidFill>
                  <a:srgbClr val="000090"/>
                </a:solidFill>
                <a:latin typeface="Meiryo" charset="-128"/>
                <a:ea typeface="Meiryo" charset="-128"/>
                <a:cs typeface="Meiryo" charset="-128"/>
              </a:rPr>
              <a:t>ハイブリッド</a:t>
            </a:r>
            <a:endParaRPr kumimoji="1" lang="en-US" altLang="ja-JP" sz="1800" dirty="0" smtClean="0">
              <a:solidFill>
                <a:srgbClr val="000090"/>
              </a:solidFill>
              <a:latin typeface="Meiryo" charset="-128"/>
              <a:ea typeface="Meiryo" charset="-128"/>
              <a:cs typeface="Meiryo" charset="-128"/>
            </a:endParaRPr>
          </a:p>
          <a:p>
            <a:pPr algn="ctr"/>
            <a:r>
              <a:rPr lang="ja-JP" altLang="en-US" sz="1800" dirty="0" smtClean="0">
                <a:solidFill>
                  <a:srgbClr val="000090"/>
                </a:solidFill>
                <a:latin typeface="Meiryo" charset="-128"/>
                <a:ea typeface="Meiryo" charset="-128"/>
                <a:cs typeface="Meiryo" charset="-128"/>
              </a:rPr>
              <a:t>クラウド</a:t>
            </a:r>
            <a:endParaRPr kumimoji="1" lang="ja-JP" altLang="en-US" sz="1800" dirty="0">
              <a:solidFill>
                <a:srgbClr val="000090"/>
              </a:solidFill>
              <a:latin typeface="Meiryo" charset="-128"/>
              <a:ea typeface="Meiryo"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ベンダーにて</a:t>
            </a:r>
            <a:r>
              <a:rPr lang="ja-JP" altLang="en-US" sz="1400" dirty="0" smtClean="0">
                <a:solidFill>
                  <a:srgbClr val="40458C"/>
                </a:solidFill>
                <a:latin typeface="Meiryo" charset="-128"/>
                <a:ea typeface="Meiryo" charset="-128"/>
                <a:cs typeface="Meiryo" charset="-128"/>
              </a:rPr>
              <a:t>運用、ネットワーク</a:t>
            </a:r>
            <a:r>
              <a:rPr lang="ja-JP" altLang="en-US" sz="1400" dirty="0">
                <a:solidFill>
                  <a:srgbClr val="40458C"/>
                </a:solidFill>
                <a:latin typeface="Meiryo" charset="-128"/>
                <a:ea typeface="Meiryo" charset="-128"/>
                <a:cs typeface="Meiryo" charset="-128"/>
              </a:rPr>
              <a:t>を</a:t>
            </a:r>
            <a:r>
              <a:rPr lang="ja-JP" altLang="en-US" sz="1400" dirty="0" smtClean="0">
                <a:solidFill>
                  <a:srgbClr val="40458C"/>
                </a:solidFill>
                <a:latin typeface="Meiryo" charset="-128"/>
                <a:ea typeface="Meiryo" charset="-128"/>
                <a:cs typeface="Meiryo" charset="-128"/>
              </a:rPr>
              <a:t>介してサービス</a:t>
            </a:r>
            <a:r>
              <a:rPr lang="ja-JP" altLang="en-US" sz="1400" dirty="0">
                <a:solidFill>
                  <a:srgbClr val="40458C"/>
                </a:solidFill>
                <a:latin typeface="Meiryo" charset="-128"/>
                <a:ea typeface="Meiryo" charset="-128"/>
                <a:cs typeface="Meiryo" charset="-128"/>
              </a:rPr>
              <a:t>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charset="-128"/>
                <a:ea typeface="Meiryo" charset="-128"/>
                <a:cs typeface="Meiryo" charset="-128"/>
              </a:rPr>
              <a:t>パブリック</a:t>
            </a:r>
          </a:p>
          <a:p>
            <a:pPr>
              <a:buFont typeface="Wingdings" pitchFamily="2" charset="2"/>
              <a:buNone/>
            </a:pPr>
            <a:r>
              <a:rPr lang="ja-JP" altLang="en-US" sz="1800" dirty="0">
                <a:solidFill>
                  <a:srgbClr val="40458C"/>
                </a:solidFill>
                <a:latin typeface="Meiryo" charset="-128"/>
                <a:ea typeface="Meiryo"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自社マシン室</a:t>
            </a:r>
            <a:r>
              <a:rPr lang="ja-JP" altLang="en-US" sz="1400" dirty="0" smtClean="0">
                <a:solidFill>
                  <a:srgbClr val="40458C"/>
                </a:solidFill>
                <a:latin typeface="Meiryo" charset="-128"/>
                <a:ea typeface="Meiryo" charset="-128"/>
                <a:cs typeface="Meiryo" charset="-128"/>
              </a:rPr>
              <a:t>・自社データセンターで</a:t>
            </a:r>
            <a:r>
              <a:rPr lang="ja-JP" altLang="en-US" sz="1400" dirty="0">
                <a:solidFill>
                  <a:srgbClr val="40458C"/>
                </a:solidFill>
                <a:latin typeface="Meiryo" charset="-128"/>
                <a:ea typeface="Meiryo" charset="-128"/>
                <a:cs typeface="Meiryo" charset="-128"/>
              </a:rPr>
              <a:t>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charset="-128"/>
                <a:ea typeface="Meiryo" charset="-128"/>
                <a:cs typeface="Meiryo" charset="-128"/>
              </a:rPr>
              <a:t>プライベート</a:t>
            </a:r>
          </a:p>
          <a:p>
            <a:pPr>
              <a:buFont typeface="Wingdings" pitchFamily="2" charset="2"/>
              <a:buNone/>
            </a:pPr>
            <a:r>
              <a:rPr lang="ja-JP" altLang="en-US" sz="1800">
                <a:solidFill>
                  <a:srgbClr val="40458C"/>
                </a:solidFill>
                <a:latin typeface="Meiryo" charset="-128"/>
                <a:ea typeface="Meiryo" charset="-128"/>
                <a:cs typeface="Meiryo" charset="-128"/>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charset="-128"/>
                <a:ea typeface="Meiryo" charset="-128"/>
                <a:cs typeface="Meiryo" charset="-128"/>
              </a:rPr>
              <a:t>人的</a:t>
            </a:r>
            <a:r>
              <a:rPr lang="ja-JP" altLang="en-US" sz="2000" dirty="0" smtClean="0">
                <a:solidFill>
                  <a:srgbClr val="FFFFFF"/>
                </a:solidFill>
                <a:latin typeface="Meiryo" charset="-128"/>
                <a:ea typeface="Meiryo" charset="-128"/>
                <a:cs typeface="Meiryo" charset="-128"/>
              </a:rPr>
              <a:t>介在を</a:t>
            </a:r>
            <a:r>
              <a:rPr lang="ja-JP" altLang="en-US" sz="2000" dirty="0">
                <a:solidFill>
                  <a:srgbClr val="FFFFFF"/>
                </a:solidFill>
                <a:latin typeface="Meiryo" charset="-128"/>
                <a:ea typeface="Meiryo" charset="-128"/>
                <a:cs typeface="Meiryo" charset="-128"/>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Meiryo" charset="-128"/>
                <a:ea typeface="Meiryo" charset="-128"/>
                <a:cs typeface="Meiryo" charset="-128"/>
              </a:rPr>
              <a:t>無人</a:t>
            </a:r>
          </a:p>
          <a:p>
            <a:pPr algn="ctr">
              <a:spcBef>
                <a:spcPts val="0"/>
              </a:spcBef>
            </a:pPr>
            <a:r>
              <a:rPr kumimoji="0" lang="ja-JP" altLang="en-US" sz="2800" dirty="0" smtClean="0">
                <a:solidFill>
                  <a:schemeClr val="bg1"/>
                </a:solidFill>
                <a:latin typeface="Meiryo" charset="-128"/>
                <a:ea typeface="Meiryo" charset="-128"/>
                <a:cs typeface="Meiryo" charset="-128"/>
              </a:rPr>
              <a:t>システム</a:t>
            </a:r>
          </a:p>
          <a:p>
            <a:pPr algn="ctr">
              <a:spcBef>
                <a:spcPts val="0"/>
              </a:spcBef>
            </a:pPr>
            <a:r>
              <a:rPr kumimoji="0" lang="en-US" altLang="ja-JP" dirty="0" smtClean="0">
                <a:solidFill>
                  <a:schemeClr val="bg1"/>
                </a:solidFill>
                <a:latin typeface="Meiryo" charset="-128"/>
                <a:ea typeface="Meiryo" charset="-128"/>
                <a:cs typeface="Meiryo" charset="-128"/>
              </a:rPr>
              <a:t>TCO</a:t>
            </a:r>
            <a:r>
              <a:rPr kumimoji="0" lang="ja-JP" altLang="en-US" dirty="0" smtClean="0">
                <a:solidFill>
                  <a:schemeClr val="bg1"/>
                </a:solidFill>
                <a:latin typeface="Meiryo" charset="-128"/>
                <a:ea typeface="Meiryo" charset="-128"/>
                <a:cs typeface="Meiryo" charset="-128"/>
              </a:rPr>
              <a:t>の削減</a:t>
            </a:r>
            <a:endParaRPr kumimoji="0" lang="en-US" altLang="ja-JP" dirty="0" smtClean="0">
              <a:solidFill>
                <a:schemeClr val="bg1"/>
              </a:solidFill>
              <a:latin typeface="Meiryo" charset="-128"/>
              <a:ea typeface="Meiryo" charset="-128"/>
              <a:cs typeface="Meiryo" charset="-128"/>
            </a:endParaRPr>
          </a:p>
          <a:p>
            <a:pPr algn="ctr"/>
            <a:r>
              <a:rPr kumimoji="0" lang="ja-JP" altLang="en-US" dirty="0">
                <a:solidFill>
                  <a:schemeClr val="bg1"/>
                </a:solidFill>
                <a:latin typeface="Meiryo" charset="-128"/>
                <a:ea typeface="Meiryo" charset="-128"/>
                <a:cs typeface="Meiryo" charset="-128"/>
              </a:rPr>
              <a:t>人的ミスの回避</a:t>
            </a:r>
          </a:p>
          <a:p>
            <a:pPr algn="ctr">
              <a:spcBef>
                <a:spcPts val="0"/>
              </a:spcBef>
            </a:pPr>
            <a:r>
              <a:rPr kumimoji="0" lang="ja-JP" altLang="en-US" dirty="0" smtClean="0">
                <a:solidFill>
                  <a:schemeClr val="bg1"/>
                </a:solidFill>
                <a:latin typeface="Meiryo" charset="-128"/>
                <a:ea typeface="Meiryo" charset="-128"/>
                <a:cs typeface="Meiryo" charset="-128"/>
              </a:rPr>
              <a:t>変更への即応</a:t>
            </a:r>
            <a:endParaRPr kumimoji="0" lang="en-US" altLang="ja-JP" dirty="0" smtClean="0">
              <a:solidFill>
                <a:schemeClr val="bg1"/>
              </a:solidFill>
              <a:latin typeface="Meiryo" charset="-128"/>
              <a:ea typeface="Meiryo"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Meiryo" charset="-128"/>
              <a:ea typeface="Meiryo"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SoeiKakugothicUB" charset="-128"/>
                <a:ea typeface="HGPSoeiKakugothicUB" charset="-128"/>
                <a:cs typeface="HGPSoeiKakugothicUB" charset="-128"/>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調達の自動化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運用の自動化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リソースの共有</a:t>
            </a:r>
          </a:p>
        </p:txBody>
      </p:sp>
      <p:sp>
        <p:nvSpPr>
          <p:cNvPr id="7" name="テキスト ボックス 6"/>
          <p:cNvSpPr txBox="1"/>
          <p:nvPr/>
        </p:nvSpPr>
        <p:spPr>
          <a:xfrm>
            <a:off x="4905049" y="6368703"/>
            <a:ext cx="3848811" cy="276999"/>
          </a:xfrm>
          <a:prstGeom prst="rect">
            <a:avLst/>
          </a:prstGeom>
          <a:noFill/>
        </p:spPr>
        <p:txBody>
          <a:bodyPr wrap="none" rtlCol="0">
            <a:spAutoFit/>
          </a:bodyPr>
          <a:lstStyle/>
          <a:p>
            <a:r>
              <a:rPr kumimoji="1" lang="ja-JP" altLang="en-US" sz="1200" dirty="0" smtClean="0">
                <a:solidFill>
                  <a:schemeClr val="accent3">
                    <a:lumMod val="50000"/>
                  </a:schemeClr>
                </a:solidFill>
                <a:latin typeface="Meiryo" charset="-128"/>
                <a:ea typeface="Meiryo" charset="-128"/>
                <a:cs typeface="Meiryo" charset="-128"/>
              </a:rPr>
              <a:t>＊</a:t>
            </a:r>
            <a:r>
              <a:rPr kumimoji="1" lang="en-US" altLang="ja-JP" sz="1200" dirty="0" err="1" smtClean="0">
                <a:solidFill>
                  <a:schemeClr val="accent3">
                    <a:lumMod val="50000"/>
                  </a:schemeClr>
                </a:solidFill>
                <a:latin typeface="Meiryo" charset="-128"/>
                <a:ea typeface="Meiryo" charset="-128"/>
                <a:cs typeface="Meiryo" charset="-128"/>
              </a:rPr>
              <a:t>SaaS</a:t>
            </a:r>
            <a:r>
              <a:rPr kumimoji="1" lang="ja-JP" altLang="en-US" sz="1200" dirty="0" smtClean="0">
                <a:solidFill>
                  <a:schemeClr val="accent3">
                    <a:lumMod val="50000"/>
                  </a:schemeClr>
                </a:solidFill>
                <a:latin typeface="Meiryo" charset="-128"/>
                <a:ea typeface="Meiryo" charset="-128"/>
                <a:cs typeface="Meiryo" charset="-128"/>
              </a:rPr>
              <a:t>や</a:t>
            </a:r>
            <a:r>
              <a:rPr kumimoji="1" lang="en-US" altLang="ja-JP" sz="1200" dirty="0" err="1" smtClean="0">
                <a:solidFill>
                  <a:schemeClr val="accent3">
                    <a:lumMod val="50000"/>
                  </a:schemeClr>
                </a:solidFill>
                <a:latin typeface="Meiryo" charset="-128"/>
                <a:ea typeface="Meiryo" charset="-128"/>
                <a:cs typeface="Meiryo" charset="-128"/>
              </a:rPr>
              <a:t>PaaS</a:t>
            </a:r>
            <a:r>
              <a:rPr kumimoji="1" lang="ja-JP" altLang="en-US" sz="1200" dirty="0" smtClean="0">
                <a:solidFill>
                  <a:schemeClr val="accent3">
                    <a:lumMod val="50000"/>
                  </a:schemeClr>
                </a:solidFill>
                <a:latin typeface="Meiryo" charset="-128"/>
                <a:ea typeface="Meiryo" charset="-128"/>
                <a:cs typeface="Meiryo" charset="-128"/>
              </a:rPr>
              <a:t>の場合、仮想化は絶対条件ではない。</a:t>
            </a:r>
            <a:endParaRPr kumimoji="1" lang="ja-JP" altLang="en-US" sz="12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36561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445332" y="1196102"/>
            <a:ext cx="4262260" cy="496920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46" name="角丸四角形 145"/>
          <p:cNvSpPr/>
          <p:nvPr/>
        </p:nvSpPr>
        <p:spPr>
          <a:xfrm>
            <a:off x="6932246" y="4679932"/>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3" name="図形グループ 142"/>
          <p:cNvGrpSpPr/>
          <p:nvPr/>
        </p:nvGrpSpPr>
        <p:grpSpPr>
          <a:xfrm rot="16200000">
            <a:off x="8288815" y="4798285"/>
            <a:ext cx="297414" cy="253559"/>
            <a:chOff x="-62676" y="3965594"/>
            <a:chExt cx="679541" cy="593816"/>
          </a:xfrm>
        </p:grpSpPr>
        <p:sp>
          <p:nvSpPr>
            <p:cNvPr id="144" name="角丸四角形 143"/>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5" name="図 144"/>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sp>
        <p:nvSpPr>
          <p:cNvPr id="54" name="角丸四角形 53"/>
          <p:cNvSpPr/>
          <p:nvPr/>
        </p:nvSpPr>
        <p:spPr>
          <a:xfrm>
            <a:off x="6938596" y="3847249"/>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デジタル化の歴史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24" name="角丸四角形 23"/>
          <p:cNvSpPr/>
          <p:nvPr/>
        </p:nvSpPr>
        <p:spPr bwMode="auto">
          <a:xfrm>
            <a:off x="2491488" y="2049012"/>
            <a:ext cx="4164479" cy="4099633"/>
          </a:xfrm>
          <a:prstGeom prst="roundRect">
            <a:avLst>
              <a:gd name="adj" fmla="val 0"/>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5" name="角丸四角形 24"/>
          <p:cNvSpPr/>
          <p:nvPr/>
        </p:nvSpPr>
        <p:spPr bwMode="auto">
          <a:xfrm>
            <a:off x="2558482" y="2918713"/>
            <a:ext cx="4042008" cy="3289174"/>
          </a:xfrm>
          <a:prstGeom prst="roundRect">
            <a:avLst>
              <a:gd name="adj" fmla="val 0"/>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6" name="角丸四角形 25"/>
          <p:cNvSpPr/>
          <p:nvPr/>
        </p:nvSpPr>
        <p:spPr bwMode="auto">
          <a:xfrm>
            <a:off x="2619939" y="3770836"/>
            <a:ext cx="3932451" cy="2443282"/>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55" name="フローチャート: 複数書類 54"/>
          <p:cNvSpPr/>
          <p:nvPr/>
        </p:nvSpPr>
        <p:spPr>
          <a:xfrm>
            <a:off x="69322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複数書類 55"/>
          <p:cNvSpPr/>
          <p:nvPr/>
        </p:nvSpPr>
        <p:spPr>
          <a:xfrm>
            <a:off x="75799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複数書類 56"/>
          <p:cNvSpPr/>
          <p:nvPr/>
        </p:nvSpPr>
        <p:spPr>
          <a:xfrm>
            <a:off x="8208595"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右矢印 57"/>
          <p:cNvSpPr/>
          <p:nvPr/>
        </p:nvSpPr>
        <p:spPr>
          <a:xfrm>
            <a:off x="7948248" y="3031732"/>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右矢印 58"/>
          <p:cNvSpPr/>
          <p:nvPr/>
        </p:nvSpPr>
        <p:spPr>
          <a:xfrm>
            <a:off x="7310072" y="3032316"/>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7002095" y="3137896"/>
            <a:ext cx="228599" cy="443927"/>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7630747" y="3137896"/>
            <a:ext cx="228599" cy="443927"/>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8259396" y="3119504"/>
            <a:ext cx="228599" cy="443927"/>
            <a:chOff x="1946324" y="4125162"/>
            <a:chExt cx="969964" cy="2007872"/>
          </a:xfrm>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フローチャート: 複数書類 68"/>
          <p:cNvSpPr/>
          <p:nvPr/>
        </p:nvSpPr>
        <p:spPr>
          <a:xfrm>
            <a:off x="6938597"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9"/>
          <p:cNvGrpSpPr/>
          <p:nvPr/>
        </p:nvGrpSpPr>
        <p:grpSpPr>
          <a:xfrm>
            <a:off x="6989398" y="2264785"/>
            <a:ext cx="228599" cy="443927"/>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3" name="環状矢印 72"/>
          <p:cNvSpPr/>
          <p:nvPr/>
        </p:nvSpPr>
        <p:spPr>
          <a:xfrm>
            <a:off x="7186248"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7827598"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a:off x="7878399" y="2264785"/>
            <a:ext cx="228599" cy="443927"/>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環状矢印 77"/>
          <p:cNvSpPr/>
          <p:nvPr/>
        </p:nvSpPr>
        <p:spPr>
          <a:xfrm>
            <a:off x="8075249"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複数書類 78"/>
          <p:cNvSpPr/>
          <p:nvPr/>
        </p:nvSpPr>
        <p:spPr>
          <a:xfrm>
            <a:off x="7579946"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0" name="図形グループ 79"/>
          <p:cNvGrpSpPr/>
          <p:nvPr/>
        </p:nvGrpSpPr>
        <p:grpSpPr>
          <a:xfrm>
            <a:off x="7630747" y="1445323"/>
            <a:ext cx="228599" cy="443927"/>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3" name="フローチャート: 複数書類 82"/>
          <p:cNvSpPr/>
          <p:nvPr/>
        </p:nvSpPr>
        <p:spPr>
          <a:xfrm>
            <a:off x="6938597"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4" name="図形グループ 83"/>
          <p:cNvGrpSpPr/>
          <p:nvPr/>
        </p:nvGrpSpPr>
        <p:grpSpPr>
          <a:xfrm>
            <a:off x="6989398" y="1445323"/>
            <a:ext cx="228599" cy="443927"/>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7" name="フローチャート: 複数書類 86"/>
          <p:cNvSpPr/>
          <p:nvPr/>
        </p:nvSpPr>
        <p:spPr>
          <a:xfrm>
            <a:off x="8214945" y="125107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8" name="図形グループ 87"/>
          <p:cNvGrpSpPr/>
          <p:nvPr/>
        </p:nvGrpSpPr>
        <p:grpSpPr>
          <a:xfrm>
            <a:off x="8265746" y="1452763"/>
            <a:ext cx="228599" cy="443927"/>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4" name="フローチャート: 複数書類 93"/>
          <p:cNvSpPr/>
          <p:nvPr/>
        </p:nvSpPr>
        <p:spPr>
          <a:xfrm>
            <a:off x="7090996" y="3750839"/>
            <a:ext cx="301627" cy="31800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7643448" y="3766774"/>
            <a:ext cx="311150" cy="302070"/>
          </a:xfrm>
          <a:prstGeom prst="flowChartMagneticDisk">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6" name="フローチャート: 代替処理 95"/>
          <p:cNvSpPr/>
          <p:nvPr/>
        </p:nvSpPr>
        <p:spPr>
          <a:xfrm>
            <a:off x="8214944" y="3766773"/>
            <a:ext cx="279401" cy="286989"/>
          </a:xfrm>
          <a:prstGeom prst="flowChartAlternateProcess">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8" name="角丸四角形 97"/>
          <p:cNvSpPr/>
          <p:nvPr/>
        </p:nvSpPr>
        <p:spPr bwMode="auto">
          <a:xfrm>
            <a:off x="2674296" y="4630731"/>
            <a:ext cx="3807450" cy="1606581"/>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grpSp>
        <p:nvGrpSpPr>
          <p:cNvPr id="33" name="図形グループ 32"/>
          <p:cNvGrpSpPr/>
          <p:nvPr/>
        </p:nvGrpSpPr>
        <p:grpSpPr>
          <a:xfrm>
            <a:off x="7052895" y="3998681"/>
            <a:ext cx="228599" cy="443927"/>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5646" y="3998681"/>
            <a:ext cx="228599" cy="443927"/>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7865696" y="3998681"/>
            <a:ext cx="228599" cy="443927"/>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8265746" y="3998681"/>
            <a:ext cx="228599" cy="443927"/>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7281494" y="4061297"/>
            <a:ext cx="228599" cy="443927"/>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7694245" y="4061297"/>
            <a:ext cx="228599" cy="443927"/>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8094295" y="4042905"/>
            <a:ext cx="228599" cy="443927"/>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7682485" y="4769779"/>
            <a:ext cx="340225" cy="402722"/>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2" name="図形グループ 101"/>
          <p:cNvGrpSpPr/>
          <p:nvPr/>
        </p:nvGrpSpPr>
        <p:grpSpPr>
          <a:xfrm>
            <a:off x="7005216" y="4733183"/>
            <a:ext cx="297414" cy="253559"/>
            <a:chOff x="-62676" y="3965594"/>
            <a:chExt cx="679541" cy="593816"/>
          </a:xfrm>
        </p:grpSpPr>
        <p:sp>
          <p:nvSpPr>
            <p:cNvPr id="103" name="角丸四角形 10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4" name="図 10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5" name="図形グループ 104"/>
          <p:cNvGrpSpPr/>
          <p:nvPr/>
        </p:nvGrpSpPr>
        <p:grpSpPr>
          <a:xfrm>
            <a:off x="7354203" y="4769779"/>
            <a:ext cx="155890" cy="267991"/>
            <a:chOff x="1140657" y="4229811"/>
            <a:chExt cx="341289" cy="550466"/>
          </a:xfrm>
        </p:grpSpPr>
        <p:sp>
          <p:nvSpPr>
            <p:cNvPr id="106" name="角丸四角形 10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20" name="図形グループ 119"/>
          <p:cNvGrpSpPr/>
          <p:nvPr/>
        </p:nvGrpSpPr>
        <p:grpSpPr>
          <a:xfrm>
            <a:off x="8022710" y="4801305"/>
            <a:ext cx="105803" cy="206170"/>
            <a:chOff x="5118100" y="4941610"/>
            <a:chExt cx="190500" cy="405090"/>
          </a:xfrm>
        </p:grpSpPr>
        <p:sp>
          <p:nvSpPr>
            <p:cNvPr id="121" name="正方形/長方形 120"/>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角丸四角形 122"/>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8333436" y="4867614"/>
            <a:ext cx="228599" cy="443927"/>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7391407" y="4880385"/>
            <a:ext cx="228599" cy="443927"/>
            <a:chOff x="1946324" y="4125162"/>
            <a:chExt cx="969964" cy="2007872"/>
          </a:xfrm>
        </p:grpSpPr>
        <p:sp>
          <p:nvSpPr>
            <p:cNvPr id="132" name="円/楕円 1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7682508" y="4880385"/>
            <a:ext cx="228599" cy="443927"/>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8042830" y="4880385"/>
            <a:ext cx="228599" cy="443927"/>
            <a:chOff x="1946324" y="4125162"/>
            <a:chExt cx="969964" cy="2007872"/>
          </a:xfrm>
        </p:grpSpPr>
        <p:sp>
          <p:nvSpPr>
            <p:cNvPr id="138" name="円/楕円 1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7074031" y="4880385"/>
            <a:ext cx="228599" cy="443927"/>
            <a:chOff x="1946324" y="4125162"/>
            <a:chExt cx="969964" cy="2007872"/>
          </a:xfrm>
        </p:grpSpPr>
        <p:sp>
          <p:nvSpPr>
            <p:cNvPr id="141" name="円/楕円 1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フローチャート: 論理積ゲート 1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7" name="角丸四角形 146"/>
          <p:cNvSpPr/>
          <p:nvPr/>
        </p:nvSpPr>
        <p:spPr>
          <a:xfrm>
            <a:off x="6932246" y="5539618"/>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2" name="図 161"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8881" y="5682611"/>
            <a:ext cx="693789" cy="476180"/>
          </a:xfrm>
          <a:prstGeom prst="rect">
            <a:avLst/>
          </a:prstGeom>
        </p:spPr>
      </p:pic>
      <p:grpSp>
        <p:nvGrpSpPr>
          <p:cNvPr id="163" name="図形グループ 162"/>
          <p:cNvGrpSpPr/>
          <p:nvPr/>
        </p:nvGrpSpPr>
        <p:grpSpPr>
          <a:xfrm>
            <a:off x="7893674" y="5627346"/>
            <a:ext cx="273052" cy="345113"/>
            <a:chOff x="4000500" y="1182650"/>
            <a:chExt cx="499492" cy="545661"/>
          </a:xfrm>
        </p:grpSpPr>
        <p:sp>
          <p:nvSpPr>
            <p:cNvPr id="164" name="角丸四角形 163"/>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grpSp>
        <p:nvGrpSpPr>
          <p:cNvPr id="4" name="図形グループ 3"/>
          <p:cNvGrpSpPr/>
          <p:nvPr/>
        </p:nvGrpSpPr>
        <p:grpSpPr>
          <a:xfrm>
            <a:off x="7686984" y="5831739"/>
            <a:ext cx="576064" cy="316907"/>
            <a:chOff x="6948264" y="2223989"/>
            <a:chExt cx="931292" cy="545661"/>
          </a:xfrm>
        </p:grpSpPr>
        <p:sp>
          <p:nvSpPr>
            <p:cNvPr id="167" name="角丸四角形 166"/>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角丸四角形 168"/>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台形 16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角丸四角形 170"/>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角丸四角形 171"/>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a:off x="8259396" y="5610771"/>
            <a:ext cx="155890" cy="267991"/>
            <a:chOff x="1140657" y="4229811"/>
            <a:chExt cx="341289" cy="550466"/>
          </a:xfrm>
        </p:grpSpPr>
        <p:sp>
          <p:nvSpPr>
            <p:cNvPr id="174" name="角丸四角形 1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75" name="図 174"/>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76" name="図形グループ 175"/>
          <p:cNvGrpSpPr/>
          <p:nvPr/>
        </p:nvGrpSpPr>
        <p:grpSpPr>
          <a:xfrm>
            <a:off x="8296600" y="5721377"/>
            <a:ext cx="228599" cy="443927"/>
            <a:chOff x="1946324" y="4125162"/>
            <a:chExt cx="969964" cy="2007872"/>
          </a:xfrm>
        </p:grpSpPr>
        <p:sp>
          <p:nvSpPr>
            <p:cNvPr id="177" name="円/楕円 1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論理積ゲート 1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9" name="下矢印 178"/>
          <p:cNvSpPr/>
          <p:nvPr/>
        </p:nvSpPr>
        <p:spPr bwMode="auto">
          <a:xfrm>
            <a:off x="4301441" y="1822315"/>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0" name="下矢印 179"/>
          <p:cNvSpPr/>
          <p:nvPr/>
        </p:nvSpPr>
        <p:spPr bwMode="auto">
          <a:xfrm>
            <a:off x="4301441" y="2690336"/>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1" name="下矢印 180"/>
          <p:cNvSpPr/>
          <p:nvPr/>
        </p:nvSpPr>
        <p:spPr bwMode="auto">
          <a:xfrm>
            <a:off x="4301441" y="3549352"/>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2" name="下矢印 181"/>
          <p:cNvSpPr/>
          <p:nvPr/>
        </p:nvSpPr>
        <p:spPr bwMode="auto">
          <a:xfrm>
            <a:off x="4301441" y="441737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テキスト ボックス 7"/>
          <p:cNvSpPr txBox="1"/>
          <p:nvPr/>
        </p:nvSpPr>
        <p:spPr>
          <a:xfrm>
            <a:off x="539552" y="1196103"/>
            <a:ext cx="1794882" cy="677108"/>
          </a:xfrm>
          <a:prstGeom prst="rect">
            <a:avLst/>
          </a:prstGeom>
          <a:noFill/>
        </p:spPr>
        <p:txBody>
          <a:bodyPr wrap="none" rtlCol="0">
            <a:spAutoFit/>
          </a:bodyPr>
          <a:lstStyle/>
          <a:p>
            <a:r>
              <a:rPr kumimoji="1" lang="en-US" altLang="ja-JP" sz="2800" dirty="0" smtClean="0">
                <a:solidFill>
                  <a:schemeClr val="accent5">
                    <a:lumMod val="75000"/>
                  </a:schemeClr>
                </a:solidFill>
                <a:latin typeface="メイリオ"/>
                <a:ea typeface="メイリオ"/>
                <a:cs typeface="メイリオ"/>
              </a:rPr>
              <a:t>1960</a:t>
            </a:r>
            <a:r>
              <a:rPr lang="ja-JP" altLang="en-US" sz="2800" dirty="0" smtClean="0">
                <a:solidFill>
                  <a:schemeClr val="accent5">
                    <a:lumMod val="75000"/>
                  </a:schemeClr>
                </a:solidFill>
                <a:latin typeface="メイリオ"/>
                <a:ea typeface="メイリオ"/>
                <a:cs typeface="メイリオ"/>
              </a:rPr>
              <a:t>年代</a:t>
            </a:r>
            <a:endParaRPr lang="en-US" altLang="ja-JP" sz="2800" dirty="0" smtClean="0">
              <a:solidFill>
                <a:schemeClr val="accent5">
                  <a:lumMod val="75000"/>
                </a:schemeClr>
              </a:solidFill>
              <a:latin typeface="メイリオ"/>
              <a:ea typeface="メイリオ"/>
              <a:cs typeface="メイリオ"/>
            </a:endParaRPr>
          </a:p>
          <a:p>
            <a:r>
              <a:rPr kumimoji="1" lang="ja-JP" altLang="en-US" sz="1000" dirty="0" smtClean="0">
                <a:solidFill>
                  <a:schemeClr val="accent5">
                    <a:lumMod val="75000"/>
                  </a:schemeClr>
                </a:solidFill>
                <a:latin typeface="メイリオ"/>
                <a:ea typeface="メイリオ"/>
                <a:cs typeface="メイリオ"/>
              </a:rPr>
              <a:t>メインフレームの登場</a:t>
            </a:r>
            <a:endParaRPr kumimoji="1" lang="ja-JP" altLang="en-US" sz="1000" dirty="0">
              <a:solidFill>
                <a:schemeClr val="accent5">
                  <a:lumMod val="75000"/>
                </a:schemeClr>
              </a:solidFill>
              <a:latin typeface="メイリオ"/>
              <a:ea typeface="メイリオ"/>
              <a:cs typeface="メイリオ"/>
            </a:endParaRPr>
          </a:p>
        </p:txBody>
      </p:sp>
      <p:sp>
        <p:nvSpPr>
          <p:cNvPr id="184" name="テキスト ボックス 183"/>
          <p:cNvSpPr txBox="1"/>
          <p:nvPr/>
        </p:nvSpPr>
        <p:spPr>
          <a:xfrm>
            <a:off x="539552" y="2049013"/>
            <a:ext cx="1851789" cy="677108"/>
          </a:xfrm>
          <a:prstGeom prst="rect">
            <a:avLst/>
          </a:prstGeom>
          <a:noFill/>
        </p:spPr>
        <p:txBody>
          <a:bodyPr wrap="none" rtlCol="0">
            <a:spAutoFit/>
          </a:bodyPr>
          <a:lstStyle/>
          <a:p>
            <a:r>
              <a:rPr kumimoji="1" lang="en-US" altLang="ja-JP" sz="2800" dirty="0" smtClean="0">
                <a:solidFill>
                  <a:schemeClr val="accent1">
                    <a:lumMod val="75000"/>
                  </a:schemeClr>
                </a:solidFill>
                <a:latin typeface="メイリオ"/>
                <a:ea typeface="メイリオ"/>
                <a:cs typeface="メイリオ"/>
              </a:rPr>
              <a:t>1970</a:t>
            </a:r>
            <a:r>
              <a:rPr lang="ja-JP" altLang="en-US" sz="2800" dirty="0" smtClean="0">
                <a:solidFill>
                  <a:schemeClr val="accent1">
                    <a:lumMod val="75000"/>
                  </a:schemeClr>
                </a:solidFill>
                <a:latin typeface="メイリオ"/>
                <a:ea typeface="メイリオ"/>
                <a:cs typeface="メイリオ"/>
              </a:rPr>
              <a:t>年代</a:t>
            </a:r>
            <a:endParaRPr lang="en-US" altLang="ja-JP" sz="2800" dirty="0" smtClean="0">
              <a:solidFill>
                <a:schemeClr val="accent1">
                  <a:lumMod val="75000"/>
                </a:schemeClr>
              </a:solidFill>
              <a:latin typeface="メイリオ"/>
              <a:ea typeface="メイリオ"/>
              <a:cs typeface="メイリオ"/>
            </a:endParaRPr>
          </a:p>
          <a:p>
            <a:r>
              <a:rPr lang="ja-JP" altLang="en-US" sz="1000" dirty="0" smtClean="0">
                <a:solidFill>
                  <a:schemeClr val="accent1">
                    <a:lumMod val="75000"/>
                  </a:schemeClr>
                </a:solidFill>
                <a:latin typeface="メイリオ"/>
                <a:ea typeface="メイリオ"/>
                <a:cs typeface="メイリオ"/>
              </a:rPr>
              <a:t>事務処理・工場生産の自動化</a:t>
            </a:r>
            <a:endParaRPr kumimoji="1" lang="ja-JP" altLang="en-US" sz="1000" dirty="0">
              <a:solidFill>
                <a:schemeClr val="accent1">
                  <a:lumMod val="75000"/>
                </a:schemeClr>
              </a:solidFill>
              <a:latin typeface="メイリオ"/>
              <a:ea typeface="メイリオ"/>
              <a:cs typeface="メイリオ"/>
            </a:endParaRPr>
          </a:p>
        </p:txBody>
      </p:sp>
      <p:sp>
        <p:nvSpPr>
          <p:cNvPr id="185" name="テキスト ボックス 184"/>
          <p:cNvSpPr txBox="1"/>
          <p:nvPr/>
        </p:nvSpPr>
        <p:spPr>
          <a:xfrm>
            <a:off x="539552" y="2908294"/>
            <a:ext cx="1890261" cy="677108"/>
          </a:xfrm>
          <a:prstGeom prst="rect">
            <a:avLst/>
          </a:prstGeom>
          <a:noFill/>
        </p:spPr>
        <p:txBody>
          <a:bodyPr wrap="none" rtlCol="0">
            <a:spAutoFit/>
          </a:bodyPr>
          <a:lstStyle/>
          <a:p>
            <a:r>
              <a:rPr kumimoji="1" lang="en-US" altLang="ja-JP" sz="2800" dirty="0" smtClean="0">
                <a:solidFill>
                  <a:schemeClr val="accent1">
                    <a:lumMod val="50000"/>
                  </a:schemeClr>
                </a:solidFill>
                <a:latin typeface="メイリオ"/>
                <a:ea typeface="メイリオ"/>
                <a:cs typeface="メイリオ"/>
              </a:rPr>
              <a:t>1980</a:t>
            </a:r>
            <a:r>
              <a:rPr lang="ja-JP" altLang="en-US" sz="2800" dirty="0" smtClean="0">
                <a:solidFill>
                  <a:schemeClr val="accent1">
                    <a:lumMod val="50000"/>
                  </a:schemeClr>
                </a:solidFill>
                <a:latin typeface="メイリオ"/>
                <a:ea typeface="メイリオ"/>
                <a:cs typeface="メイリオ"/>
              </a:rPr>
              <a:t>年代</a:t>
            </a:r>
            <a:endParaRPr lang="en-US" altLang="ja-JP" sz="2800" dirty="0" smtClean="0">
              <a:solidFill>
                <a:schemeClr val="accent1">
                  <a:lumMod val="50000"/>
                </a:schemeClr>
              </a:solidFill>
              <a:latin typeface="メイリオ"/>
              <a:ea typeface="メイリオ"/>
              <a:cs typeface="メイリオ"/>
            </a:endParaRPr>
          </a:p>
          <a:p>
            <a:r>
              <a:rPr kumimoji="1" lang="ja-JP" altLang="en-US" sz="1000" dirty="0" smtClean="0">
                <a:solidFill>
                  <a:schemeClr val="accent1">
                    <a:lumMod val="50000"/>
                  </a:schemeClr>
                </a:solidFill>
                <a:latin typeface="メイリオ"/>
                <a:ea typeface="メイリオ"/>
                <a:cs typeface="メイリオ"/>
              </a:rPr>
              <a:t>小型コンピュータ・</a:t>
            </a:r>
            <a:r>
              <a:rPr kumimoji="1" lang="en-US" altLang="ja-JP" sz="1000" dirty="0" smtClean="0">
                <a:solidFill>
                  <a:schemeClr val="accent1">
                    <a:lumMod val="50000"/>
                  </a:schemeClr>
                </a:solidFill>
                <a:latin typeface="メイリオ"/>
                <a:ea typeface="メイリオ"/>
                <a:cs typeface="メイリオ"/>
              </a:rPr>
              <a:t>PC</a:t>
            </a:r>
            <a:r>
              <a:rPr kumimoji="1" lang="ja-JP" altLang="en-US" sz="1000" dirty="0" smtClean="0">
                <a:solidFill>
                  <a:schemeClr val="accent1">
                    <a:lumMod val="50000"/>
                  </a:schemeClr>
                </a:solidFill>
                <a:latin typeface="メイリオ"/>
                <a:ea typeface="メイリオ"/>
                <a:cs typeface="メイリオ"/>
              </a:rPr>
              <a:t>の登場</a:t>
            </a:r>
            <a:endParaRPr kumimoji="1" lang="ja-JP" altLang="en-US" sz="1000" dirty="0">
              <a:solidFill>
                <a:schemeClr val="accent1">
                  <a:lumMod val="50000"/>
                </a:schemeClr>
              </a:solidFill>
              <a:latin typeface="メイリオ"/>
              <a:ea typeface="メイリオ"/>
              <a:cs typeface="メイリオ"/>
            </a:endParaRPr>
          </a:p>
        </p:txBody>
      </p:sp>
      <p:sp>
        <p:nvSpPr>
          <p:cNvPr id="186" name="テキスト ボックス 185"/>
          <p:cNvSpPr txBox="1"/>
          <p:nvPr/>
        </p:nvSpPr>
        <p:spPr>
          <a:xfrm>
            <a:off x="539552" y="3743880"/>
            <a:ext cx="1851789" cy="677108"/>
          </a:xfrm>
          <a:prstGeom prst="rect">
            <a:avLst/>
          </a:prstGeom>
          <a:noFill/>
        </p:spPr>
        <p:txBody>
          <a:bodyPr wrap="none" rtlCol="0">
            <a:spAutoFit/>
          </a:bodyPr>
          <a:lstStyle/>
          <a:p>
            <a:r>
              <a:rPr kumimoji="1" lang="en-US" altLang="ja-JP" sz="2800" dirty="0" smtClean="0">
                <a:solidFill>
                  <a:srgbClr val="000090"/>
                </a:solidFill>
                <a:latin typeface="メイリオ"/>
                <a:ea typeface="メイリオ"/>
                <a:cs typeface="メイリオ"/>
              </a:rPr>
              <a:t>1990</a:t>
            </a:r>
            <a:r>
              <a:rPr lang="ja-JP" altLang="en-US" sz="2800" dirty="0" smtClean="0">
                <a:solidFill>
                  <a:srgbClr val="000090"/>
                </a:solidFill>
                <a:latin typeface="メイリオ"/>
                <a:ea typeface="メイリオ"/>
                <a:cs typeface="メイリオ"/>
              </a:rPr>
              <a:t>年代</a:t>
            </a:r>
            <a:endParaRPr lang="en-US" altLang="ja-JP" sz="2800" dirty="0" smtClean="0">
              <a:solidFill>
                <a:srgbClr val="000090"/>
              </a:solidFill>
              <a:latin typeface="メイリオ"/>
              <a:ea typeface="メイリオ"/>
              <a:cs typeface="メイリオ"/>
            </a:endParaRPr>
          </a:p>
          <a:p>
            <a:r>
              <a:rPr kumimoji="1" lang="ja-JP" altLang="en-US" sz="1000" dirty="0" smtClean="0">
                <a:solidFill>
                  <a:srgbClr val="000090"/>
                </a:solidFill>
                <a:latin typeface="メイリオ"/>
                <a:ea typeface="メイリオ"/>
                <a:cs typeface="メイリオ"/>
              </a:rPr>
              <a:t>クライアント・サーバの普及</a:t>
            </a:r>
            <a:endParaRPr kumimoji="1" lang="ja-JP" altLang="en-US" sz="1000" dirty="0">
              <a:solidFill>
                <a:srgbClr val="000090"/>
              </a:solidFill>
              <a:latin typeface="メイリオ"/>
              <a:ea typeface="メイリオ"/>
              <a:cs typeface="メイリオ"/>
            </a:endParaRPr>
          </a:p>
        </p:txBody>
      </p:sp>
      <p:sp>
        <p:nvSpPr>
          <p:cNvPr id="187" name="テキスト ボックス 186"/>
          <p:cNvSpPr txBox="1"/>
          <p:nvPr/>
        </p:nvSpPr>
        <p:spPr>
          <a:xfrm>
            <a:off x="539552" y="4607537"/>
            <a:ext cx="1851789" cy="677108"/>
          </a:xfrm>
          <a:prstGeom prst="rect">
            <a:avLst/>
          </a:prstGeom>
          <a:noFill/>
        </p:spPr>
        <p:txBody>
          <a:bodyPr wrap="none" rtlCol="0">
            <a:spAutoFit/>
          </a:bodyPr>
          <a:lstStyle/>
          <a:p>
            <a:r>
              <a:rPr lang="en-US" altLang="ja-JP" sz="2800" dirty="0" smtClean="0">
                <a:solidFill>
                  <a:srgbClr val="0000FF"/>
                </a:solidFill>
                <a:latin typeface="メイリオ"/>
                <a:ea typeface="メイリオ"/>
                <a:cs typeface="メイリオ"/>
              </a:rPr>
              <a:t>2000</a:t>
            </a:r>
            <a:r>
              <a:rPr lang="ja-JP" altLang="en-US" sz="2800" dirty="0" smtClean="0">
                <a:solidFill>
                  <a:srgbClr val="0000FF"/>
                </a:solidFill>
                <a:latin typeface="メイリオ"/>
                <a:ea typeface="メイリオ"/>
                <a:cs typeface="メイリオ"/>
              </a:rPr>
              <a:t>年代</a:t>
            </a:r>
            <a:endParaRPr lang="en-US" altLang="ja-JP" sz="2800" dirty="0" smtClean="0">
              <a:solidFill>
                <a:srgbClr val="0000FF"/>
              </a:solidFill>
              <a:latin typeface="メイリオ"/>
              <a:ea typeface="メイリオ"/>
              <a:cs typeface="メイリオ"/>
            </a:endParaRPr>
          </a:p>
          <a:p>
            <a:r>
              <a:rPr lang="ja-JP" altLang="en-US" sz="1000" dirty="0" smtClean="0">
                <a:solidFill>
                  <a:srgbClr val="0000FF"/>
                </a:solidFill>
                <a:latin typeface="メイリオ"/>
                <a:ea typeface="メイリオ"/>
                <a:cs typeface="メイリオ"/>
              </a:rPr>
              <a:t>ソーシャル、モバイルの登場</a:t>
            </a:r>
            <a:endParaRPr kumimoji="1" lang="ja-JP" altLang="en-US" sz="1000" dirty="0">
              <a:solidFill>
                <a:srgbClr val="0000FF"/>
              </a:solidFill>
              <a:latin typeface="メイリオ"/>
              <a:ea typeface="メイリオ"/>
              <a:cs typeface="メイリオ"/>
            </a:endParaRPr>
          </a:p>
        </p:txBody>
      </p:sp>
      <p:sp>
        <p:nvSpPr>
          <p:cNvPr id="188" name="テキスト ボックス 187"/>
          <p:cNvSpPr txBox="1"/>
          <p:nvPr/>
        </p:nvSpPr>
        <p:spPr>
          <a:xfrm>
            <a:off x="539552" y="5488196"/>
            <a:ext cx="1812240" cy="677108"/>
          </a:xfrm>
          <a:prstGeom prst="rect">
            <a:avLst/>
          </a:prstGeom>
          <a:noFill/>
        </p:spPr>
        <p:txBody>
          <a:bodyPr wrap="none" rtlCol="0">
            <a:spAutoFit/>
          </a:bodyPr>
          <a:lstStyle/>
          <a:p>
            <a:r>
              <a:rPr lang="en-US" altLang="ja-JP" sz="2800" dirty="0" smtClean="0">
                <a:solidFill>
                  <a:srgbClr val="3366FF"/>
                </a:solidFill>
                <a:latin typeface="メイリオ"/>
                <a:ea typeface="メイリオ"/>
                <a:cs typeface="メイリオ"/>
              </a:rPr>
              <a:t>201X</a:t>
            </a:r>
            <a:r>
              <a:rPr lang="ja-JP" altLang="en-US" sz="2800" dirty="0" smtClean="0">
                <a:solidFill>
                  <a:srgbClr val="3366FF"/>
                </a:solidFill>
                <a:latin typeface="メイリオ"/>
                <a:ea typeface="メイリオ"/>
                <a:cs typeface="メイリオ"/>
              </a:rPr>
              <a:t>年</a:t>
            </a:r>
            <a:r>
              <a:rPr lang="en-US" altLang="ja-JP" sz="2800" dirty="0" smtClean="0">
                <a:solidFill>
                  <a:srgbClr val="3366FF"/>
                </a:solidFill>
                <a:latin typeface="メイリオ"/>
                <a:ea typeface="メイリオ"/>
                <a:cs typeface="メイリオ"/>
              </a:rPr>
              <a:t>〜</a:t>
            </a:r>
          </a:p>
          <a:p>
            <a:r>
              <a:rPr lang="en-US" altLang="ja-JP" sz="1000" dirty="0" err="1" smtClean="0">
                <a:solidFill>
                  <a:srgbClr val="3366FF"/>
                </a:solidFill>
                <a:latin typeface="メイリオ"/>
                <a:ea typeface="メイリオ"/>
                <a:cs typeface="メイリオ"/>
              </a:rPr>
              <a:t>IoT</a:t>
            </a:r>
            <a:r>
              <a:rPr lang="ja-JP" altLang="en-US" sz="1000" dirty="0" smtClean="0">
                <a:solidFill>
                  <a:srgbClr val="3366FF"/>
                </a:solidFill>
                <a:latin typeface="メイリオ"/>
                <a:ea typeface="メイリオ"/>
                <a:cs typeface="メイリオ"/>
              </a:rPr>
              <a:t>・アナリティクスの進化</a:t>
            </a:r>
            <a:endParaRPr lang="en-US" altLang="ja-JP" sz="1000" dirty="0" smtClean="0">
              <a:solidFill>
                <a:srgbClr val="3366FF"/>
              </a:solidFill>
              <a:latin typeface="メイリオ"/>
              <a:ea typeface="メイリオ"/>
              <a:cs typeface="メイリオ"/>
            </a:endParaRPr>
          </a:p>
        </p:txBody>
      </p:sp>
      <p:sp>
        <p:nvSpPr>
          <p:cNvPr id="7" name="正方形/長方形 6"/>
          <p:cNvSpPr/>
          <p:nvPr/>
        </p:nvSpPr>
        <p:spPr>
          <a:xfrm>
            <a:off x="2445330" y="1233670"/>
            <a:ext cx="425831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カリキュレーション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大規模計算</a:t>
            </a:r>
          </a:p>
        </p:txBody>
      </p:sp>
      <p:sp>
        <p:nvSpPr>
          <p:cNvPr id="9" name="正方形/長方形 8"/>
          <p:cNvSpPr/>
          <p:nvPr/>
        </p:nvSpPr>
        <p:spPr>
          <a:xfrm>
            <a:off x="2484881" y="2058014"/>
            <a:ext cx="4186606"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ルーチンワーク</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大量・繰り返しの自動化</a:t>
            </a:r>
          </a:p>
        </p:txBody>
      </p:sp>
      <p:sp>
        <p:nvSpPr>
          <p:cNvPr id="10" name="正方形/長方形 9"/>
          <p:cNvSpPr/>
          <p:nvPr/>
        </p:nvSpPr>
        <p:spPr>
          <a:xfrm>
            <a:off x="2558482" y="2924944"/>
            <a:ext cx="4034035"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ワークフロー</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業務の流れを電子化</a:t>
            </a:r>
          </a:p>
        </p:txBody>
      </p:sp>
      <p:sp>
        <p:nvSpPr>
          <p:cNvPr id="11" name="正方形/長方形 10"/>
          <p:cNvSpPr/>
          <p:nvPr/>
        </p:nvSpPr>
        <p:spPr>
          <a:xfrm>
            <a:off x="2619938" y="3789040"/>
            <a:ext cx="393905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コラボレーション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協働作業</a:t>
            </a:r>
          </a:p>
        </p:txBody>
      </p:sp>
      <p:sp>
        <p:nvSpPr>
          <p:cNvPr id="97" name="角丸四角形 96"/>
          <p:cNvSpPr/>
          <p:nvPr/>
        </p:nvSpPr>
        <p:spPr bwMode="auto">
          <a:xfrm>
            <a:off x="2755604" y="5578514"/>
            <a:ext cx="3600400" cy="68650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000" b="1" dirty="0" smtClean="0">
                <a:solidFill>
                  <a:schemeClr val="bg1"/>
                </a:solidFill>
                <a:latin typeface="メイリオ"/>
                <a:ea typeface="メイリオ"/>
                <a:cs typeface="メイリオ"/>
              </a:rPr>
              <a:t>アクティビティ</a:t>
            </a:r>
            <a:endParaRPr kumimoji="0" lang="en-US" altLang="ja-JP" sz="2000" b="1" dirty="0" smtClean="0">
              <a:solidFill>
                <a:schemeClr val="bg1"/>
              </a:solidFill>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sz="1600" dirty="0" smtClean="0">
                <a:solidFill>
                  <a:schemeClr val="bg1"/>
                </a:solidFill>
                <a:latin typeface="メイリオ"/>
                <a:ea typeface="メイリオ"/>
                <a:cs typeface="メイリオ"/>
              </a:rPr>
              <a:t>日常生活や社会活動</a:t>
            </a: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83" name="下矢印 182"/>
          <p:cNvSpPr/>
          <p:nvPr/>
        </p:nvSpPr>
        <p:spPr bwMode="auto">
          <a:xfrm>
            <a:off x="4301441" y="528669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正方形/長方形 11"/>
          <p:cNvSpPr/>
          <p:nvPr/>
        </p:nvSpPr>
        <p:spPr>
          <a:xfrm>
            <a:off x="2679372" y="4681537"/>
            <a:ext cx="3802373"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エンゲージメント</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ヒトとヒトのつながり</a:t>
            </a:r>
          </a:p>
        </p:txBody>
      </p:sp>
    </p:spTree>
    <p:extLst>
      <p:ext uri="{BB962C8B-B14F-4D97-AF65-F5344CB8AC3E}">
        <p14:creationId xmlns:p14="http://schemas.microsoft.com/office/powerpoint/2010/main" val="1381333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40</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20247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メイリオ"/>
                <a:ea typeface="メイリオ"/>
                <a:cs typeface="メイリオ"/>
              </a:rPr>
              <a:t>仮想化</a:t>
            </a: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運</a:t>
            </a:r>
            <a:r>
              <a:rPr kumimoji="0" lang="en-US" altLang="ja-JP" sz="2000" dirty="0" smtClean="0">
                <a:solidFill>
                  <a:srgbClr val="FFFFFF"/>
                </a:solidFill>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用</a:t>
            </a:r>
            <a:endParaRPr kumimoji="0" lang="en-US" altLang="ja-JP" sz="20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管</a:t>
            </a: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理</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調</a:t>
            </a: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達</a:t>
            </a:r>
          </a:p>
        </p:txBody>
      </p:sp>
      <p:sp>
        <p:nvSpPr>
          <p:cNvPr id="8" name="角丸四角形 7"/>
          <p:cNvSpPr/>
          <p:nvPr/>
        </p:nvSpPr>
        <p:spPr bwMode="auto">
          <a:xfrm>
            <a:off x="2286000" y="5486400"/>
            <a:ext cx="5562600" cy="8382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インフラに関わるシステム資源を</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algn="ctr" defTabSz="914400" fontAlgn="base">
              <a:spcBef>
                <a:spcPct val="20000"/>
              </a:spcBef>
              <a:spcAft>
                <a:spcPct val="0"/>
              </a:spcAft>
            </a:pPr>
            <a:r>
              <a:rPr kumimoji="0" lang="ja-JP" altLang="en-US" dirty="0" smtClean="0">
                <a:solidFill>
                  <a:srgbClr val="FFFFFF"/>
                </a:solidFill>
                <a:latin typeface="メイリオ"/>
                <a:ea typeface="メイリオ"/>
                <a:cs typeface="メイリオ"/>
              </a:rPr>
              <a:t>ソフトウェアの定義</a:t>
            </a:r>
            <a:r>
              <a:rPr kumimoji="0" lang="ja-JP" altLang="en-US" sz="1800" b="0" i="0" u="none" strike="noStrike" cap="none" normalizeH="0" baseline="0" dirty="0" smtClean="0">
                <a:ln>
                  <a:noFill/>
                </a:ln>
                <a:solidFill>
                  <a:srgbClr val="FFFFFF"/>
                </a:solidFill>
                <a:effectLst/>
                <a:latin typeface="メイリオ"/>
                <a:ea typeface="メイリオ"/>
                <a:cs typeface="メイリオ"/>
              </a:rPr>
              <a:t>・設定により調達、構成変更</a:t>
            </a:r>
          </a:p>
        </p:txBody>
      </p:sp>
      <p:sp>
        <p:nvSpPr>
          <p:cNvPr id="9" name="角丸四角形 8"/>
          <p:cNvSpPr/>
          <p:nvPr/>
        </p:nvSpPr>
        <p:spPr bwMode="auto">
          <a:xfrm>
            <a:off x="5257800" y="3352800"/>
            <a:ext cx="2590800" cy="18288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調達機能と</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運用管理機能の</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連携と自動化</a:t>
            </a:r>
          </a:p>
        </p:txBody>
      </p:sp>
      <p:sp>
        <p:nvSpPr>
          <p:cNvPr id="10" name="角丸四角形 9"/>
          <p:cNvSpPr/>
          <p:nvPr/>
        </p:nvSpPr>
        <p:spPr bwMode="auto">
          <a:xfrm>
            <a:off x="2286000" y="33401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 name="角丸四角形 10"/>
          <p:cNvSpPr/>
          <p:nvPr/>
        </p:nvSpPr>
        <p:spPr bwMode="auto">
          <a:xfrm>
            <a:off x="2286000" y="44196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2" name="角丸四角形 11"/>
          <p:cNvSpPr/>
          <p:nvPr/>
        </p:nvSpPr>
        <p:spPr bwMode="auto">
          <a:xfrm>
            <a:off x="2286001" y="2819400"/>
            <a:ext cx="55626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システム資源の利用効率向上</a:t>
            </a:r>
          </a:p>
        </p:txBody>
      </p:sp>
      <p:sp>
        <p:nvSpPr>
          <p:cNvPr id="13" name="角丸四角形 12"/>
          <p:cNvSpPr/>
          <p:nvPr/>
        </p:nvSpPr>
        <p:spPr bwMode="auto">
          <a:xfrm>
            <a:off x="3657600" y="2362200"/>
            <a:ext cx="41910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人的作業の負担軽減</a:t>
            </a:r>
          </a:p>
        </p:txBody>
      </p:sp>
      <p:sp>
        <p:nvSpPr>
          <p:cNvPr id="15" name="角丸四角形 14"/>
          <p:cNvSpPr/>
          <p:nvPr/>
        </p:nvSpPr>
        <p:spPr bwMode="auto">
          <a:xfrm>
            <a:off x="5257800" y="1905000"/>
            <a:ext cx="25908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メイリオ"/>
                <a:ea typeface="メイリオ"/>
                <a:cs typeface="メイリオ"/>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メイリオ"/>
                <a:ea typeface="メイリオ"/>
                <a:cs typeface="メイリオ"/>
              </a:rPr>
              <a:t>クラウド</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en-US" altLang="ja-JP" sz="1600" b="0" i="0" u="none" strike="noStrike" cap="none" normalizeH="0" baseline="0" dirty="0" err="1" smtClean="0">
                <a:ln>
                  <a:noFill/>
                </a:ln>
                <a:solidFill>
                  <a:srgbClr val="0000FF"/>
                </a:solidFill>
                <a:effectLst/>
                <a:latin typeface="メイリオ"/>
                <a:ea typeface="メイリオ"/>
                <a:cs typeface="メイリオ"/>
              </a:rPr>
              <a:t>IaaS</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ja-JP" altLang="en-US" sz="1600" b="0" i="0" u="none" strike="noStrike" cap="none" normalizeH="0" baseline="0" dirty="0" smtClean="0">
                <a:ln>
                  <a:noFill/>
                </a:ln>
                <a:solidFill>
                  <a:srgbClr val="0000FF"/>
                </a:solidFill>
                <a:effectLst/>
                <a:latin typeface="メイリオ"/>
                <a:ea typeface="メイリオ"/>
                <a:cs typeface="メイリオ"/>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メイリオ"/>
              <a:ea typeface="メイリオ"/>
              <a:cs typeface="メイリオ"/>
            </a:endParaRPr>
          </a:p>
        </p:txBody>
      </p:sp>
    </p:spTree>
    <p:extLst>
      <p:ext uri="{BB962C8B-B14F-4D97-AF65-F5344CB8AC3E}">
        <p14:creationId xmlns:p14="http://schemas.microsoft.com/office/powerpoint/2010/main" val="24322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パブリック・クラウドは、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ガバナンスが担保できない</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ガバナンスを担保する</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とは、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メイリオ"/>
                <a:ea typeface="メイリオ"/>
                <a:cs typeface="メイリオ"/>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メイリオ"/>
                <a:ea typeface="メイリオ"/>
                <a:cs typeface="メイリオ"/>
              </a:rPr>
              <a:t>本当にそうでしょう</a:t>
            </a:r>
            <a:r>
              <a:rPr lang="ja-JP" altLang="en-US" sz="2800" dirty="0" smtClean="0">
                <a:solidFill>
                  <a:srgbClr val="FF0000"/>
                </a:solidFill>
                <a:latin typeface="メイリオ"/>
                <a:ea typeface="メイリオ"/>
                <a:cs typeface="メイリオ"/>
              </a:rPr>
              <a:t>か？</a:t>
            </a:r>
            <a:endParaRPr lang="ja-JP" altLang="en-US" sz="2800" dirty="0">
              <a:solidFill>
                <a:srgbClr val="FF0000"/>
              </a:solidFill>
              <a:latin typeface="メイリオ"/>
              <a:ea typeface="メイリオ"/>
              <a:cs typeface="メイリオ"/>
            </a:endParaRPr>
          </a:p>
        </p:txBody>
      </p:sp>
      <p:pic>
        <p:nvPicPr>
          <p:cNvPr id="8" name="図 7"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メイリオ"/>
                <a:ea typeface="メイリオ"/>
                <a:cs typeface="メイリオ"/>
              </a:rPr>
              <a:t>ということは？</a:t>
            </a:r>
            <a:endParaRPr lang="ja-JP" altLang="en-US" sz="2800" dirty="0">
              <a:solidFill>
                <a:srgbClr val="3366FF"/>
              </a:solidFill>
              <a:latin typeface="メイリオ"/>
              <a:ea typeface="メイリオ"/>
              <a:cs typeface="メイリオ"/>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メイリオ"/>
                <a:ea typeface="メイリオ"/>
                <a:cs typeface="メイリオ"/>
              </a:rPr>
              <a:t>施策</a:t>
            </a:r>
            <a:endParaRPr kumimoji="0" lang="ja-JP" altLang="en-US" sz="2400" dirty="0">
              <a:solidFill>
                <a:srgbClr val="FFFFFF"/>
              </a:solidFill>
              <a:latin typeface="メイリオ"/>
              <a:ea typeface="メイリオ"/>
              <a:cs typeface="メイリオ"/>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メイリオ"/>
                <a:ea typeface="メイリオ"/>
                <a:cs typeface="メイリオ"/>
              </a:rPr>
              <a:t>一元</a:t>
            </a:r>
            <a:r>
              <a:rPr lang="ja-JP" altLang="en-US" sz="1600" dirty="0">
                <a:solidFill>
                  <a:srgbClr val="FFFFFF"/>
                </a:solidFill>
                <a:latin typeface="メイリオ"/>
                <a:ea typeface="メイリオ"/>
                <a:cs typeface="メイリオ"/>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必要</a:t>
            </a:r>
            <a:r>
              <a:rPr lang="ja-JP" altLang="en-US" sz="1600" dirty="0">
                <a:solidFill>
                  <a:srgbClr val="FFFFFF"/>
                </a:solidFill>
                <a:latin typeface="メイリオ"/>
                <a:ea typeface="メイリオ"/>
                <a:cs typeface="メイリオ"/>
              </a:rPr>
              <a:t>な時に必要な機能／性能／資源を調達・利用できる。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管理</a:t>
            </a:r>
            <a:r>
              <a:rPr lang="ja-JP" altLang="en-US" sz="1600" dirty="0">
                <a:solidFill>
                  <a:srgbClr val="FFFFFF"/>
                </a:solidFill>
                <a:latin typeface="メイリオ"/>
                <a:ea typeface="メイリオ"/>
                <a:cs typeface="メイリオ"/>
              </a:rPr>
              <a:t>の対象が少なく、管理負担が少ない。</a:t>
            </a:r>
          </a:p>
        </p:txBody>
      </p:sp>
      <p:sp>
        <p:nvSpPr>
          <p:cNvPr id="16" name="テキスト ボックス 15"/>
          <p:cNvSpPr txBox="1"/>
          <p:nvPr/>
        </p:nvSpPr>
        <p:spPr>
          <a:xfrm>
            <a:off x="685800" y="5719429"/>
            <a:ext cx="1467068" cy="707886"/>
          </a:xfrm>
          <a:prstGeom prst="rect">
            <a:avLst/>
          </a:prstGeom>
          <a:noFill/>
        </p:spPr>
        <p:txBody>
          <a:bodyPr wrap="none" rtlCol="0">
            <a:spAutoFit/>
          </a:bodyPr>
          <a:lstStyle/>
          <a:p>
            <a:r>
              <a:rPr kumimoji="1" lang="ja-JP" altLang="en-US" sz="2000" dirty="0" smtClean="0">
                <a:solidFill>
                  <a:srgbClr val="FFFFFF"/>
                </a:solidFill>
                <a:latin typeface="メイリオ"/>
                <a:ea typeface="メイリオ"/>
                <a:cs typeface="メイリオ"/>
              </a:rPr>
              <a:t>クラウドで</a:t>
            </a:r>
            <a:endParaRPr kumimoji="1" lang="en-US" altLang="ja-JP" sz="2000" dirty="0" smtClean="0">
              <a:solidFill>
                <a:srgbClr val="FFFFFF"/>
              </a:solidFill>
              <a:latin typeface="メイリオ"/>
              <a:ea typeface="メイリオ"/>
              <a:cs typeface="メイリオ"/>
            </a:endParaRPr>
          </a:p>
          <a:p>
            <a:r>
              <a:rPr lang="ja-JP" altLang="en-US" sz="2000" dirty="0" smtClean="0">
                <a:solidFill>
                  <a:srgbClr val="FFFFFF"/>
                </a:solidFill>
                <a:latin typeface="メイリオ"/>
                <a:ea typeface="メイリオ"/>
                <a:cs typeface="メイリオ"/>
              </a:rPr>
              <a:t>できること</a:t>
            </a:r>
            <a:endParaRPr kumimoji="1"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80005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34310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メイリオ"/>
                <a:ea typeface="メイリオ"/>
                <a:cs typeface="メイリオ"/>
              </a:rPr>
              <a:t>ガバナンスを担保する</a:t>
            </a:r>
            <a:r>
              <a:rPr kumimoji="0" lang="ja-JP" altLang="en-US" sz="2000" dirty="0">
                <a:solidFill>
                  <a:srgbClr val="3366FF"/>
                </a:solidFill>
                <a:latin typeface="メイリオ"/>
                <a:ea typeface="メイリオ"/>
                <a:cs typeface="メイリオ"/>
              </a:rPr>
              <a:t>ために</a:t>
            </a:r>
            <a:r>
              <a:rPr kumimoji="0" lang="ja-JP" altLang="en-US" sz="2000" dirty="0" smtClean="0">
                <a:solidFill>
                  <a:srgbClr val="3366FF"/>
                </a:solidFill>
                <a:latin typeface="メイリオ"/>
                <a:ea typeface="メイリオ"/>
                <a:cs typeface="メイリオ"/>
              </a:rPr>
              <a:t>は・・・</a:t>
            </a:r>
            <a:endParaRPr kumimoji="0" lang="ja-JP" altLang="en-US" sz="2000" dirty="0">
              <a:solidFill>
                <a:srgbClr val="3366FF"/>
              </a:solidFill>
              <a:latin typeface="メイリオ"/>
              <a:ea typeface="メイリオ"/>
              <a:cs typeface="メイリオ"/>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効率</a:t>
            </a:r>
            <a:endParaRPr kumimoji="1" lang="ja-JP" altLang="en-US" sz="2400" dirty="0">
              <a:solidFill>
                <a:schemeClr val="bg1"/>
              </a:solidFill>
              <a:latin typeface="メイリオ"/>
              <a:ea typeface="メイリオ"/>
              <a:cs typeface="メイリオ"/>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利便性</a:t>
            </a:r>
            <a:endParaRPr kumimoji="1" lang="ja-JP" altLang="en-US" sz="2400" dirty="0">
              <a:solidFill>
                <a:schemeClr val="bg1"/>
              </a:solidFill>
              <a:latin typeface="メイリオ"/>
              <a:ea typeface="メイリオ"/>
              <a:cs typeface="メイリオ"/>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コスト</a:t>
            </a:r>
            <a:endParaRPr kumimoji="1" lang="ja-JP" altLang="en-US" sz="2400" dirty="0">
              <a:solidFill>
                <a:schemeClr val="bg1"/>
              </a:solidFill>
              <a:latin typeface="メイリオ"/>
              <a:ea typeface="メイリオ"/>
              <a:cs typeface="メイリオ"/>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メイリオ"/>
                <a:ea typeface="メイリオ"/>
                <a:cs typeface="メイリオ"/>
              </a:rPr>
              <a:t>リスク</a:t>
            </a:r>
            <a:endParaRPr kumimoji="1" lang="ja-JP" altLang="en-US" sz="2400" dirty="0">
              <a:solidFill>
                <a:schemeClr val="bg1"/>
              </a:solidFill>
              <a:latin typeface="メイリオ"/>
              <a:ea typeface="メイリオ"/>
              <a:cs typeface="メイリオ"/>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ガバナンス</a:t>
            </a:r>
            <a:endParaRPr kumimoji="1" lang="en-US" altLang="ja-JP" sz="28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Governance</a:t>
            </a:r>
            <a:endParaRPr kumimoji="1" lang="ja-JP" altLang="en-US" sz="2400" dirty="0">
              <a:solidFill>
                <a:schemeClr val="bg1"/>
              </a:solidFill>
              <a:latin typeface="メイリオ"/>
              <a:ea typeface="メイリオ"/>
              <a:cs typeface="メイリオ"/>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状況が見える</a:t>
            </a:r>
            <a:endParaRPr kumimoji="1" lang="ja-JP" altLang="en-US" sz="2800" dirty="0">
              <a:solidFill>
                <a:srgbClr val="FFFFFF"/>
              </a:solidFill>
              <a:latin typeface="メイリオ"/>
              <a:ea typeface="メイリオ"/>
              <a:cs typeface="メイリオ"/>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a:t>
            </a:r>
            <a:r>
              <a:rPr lang="ja-JP" altLang="en-US" sz="2800" dirty="0" smtClean="0">
                <a:solidFill>
                  <a:srgbClr val="FFFFFF"/>
                </a:solidFill>
                <a:latin typeface="メイリオ"/>
                <a:ea typeface="メイリオ"/>
                <a:cs typeface="メイリオ"/>
              </a:rPr>
              <a:t>調整・変更</a:t>
            </a:r>
            <a:r>
              <a:rPr kumimoji="1" lang="ja-JP" altLang="en-US" sz="2800" dirty="0" smtClean="0">
                <a:solidFill>
                  <a:srgbClr val="FFFFFF"/>
                </a:solidFill>
                <a:latin typeface="メイリオ"/>
                <a:ea typeface="メイリオ"/>
                <a:cs typeface="メイリオ"/>
              </a:rPr>
              <a:t>できる</a:t>
            </a:r>
            <a:endParaRPr kumimoji="1" lang="ja-JP" altLang="en-US" sz="2800" dirty="0">
              <a:solidFill>
                <a:srgbClr val="FFFFFF"/>
              </a:solidFill>
              <a:latin typeface="メイリオ"/>
              <a:ea typeface="メイリオ"/>
              <a:cs typeface="メイリオ"/>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一元管理され、利用状況を計測でき、利用ログを把握できる。</a:t>
            </a:r>
            <a:endParaRPr kumimoji="1"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lang="ja-JP" altLang="en-US" sz="1400" dirty="0" smtClean="0">
                <a:solidFill>
                  <a:srgbClr val="FFFFFF"/>
                </a:solidFill>
                <a:latin typeface="メイリオ"/>
                <a:ea typeface="メイリオ"/>
                <a:cs typeface="メイリオ"/>
              </a:rPr>
              <a:t>必要な時に必要な機能／性能／資源をプロビジョニングできる。</a:t>
            </a:r>
            <a:endParaRPr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管理の対象を減らすことができる。</a:t>
            </a:r>
            <a:endParaRPr kumimoji="1" lang="ja-JP" altLang="en-US" sz="1400" dirty="0">
              <a:solidFill>
                <a:srgbClr val="FFFFFF"/>
              </a:solidFill>
              <a:latin typeface="メイリオ"/>
              <a:ea typeface="メイリオ"/>
              <a:cs typeface="メイリオ"/>
            </a:endParaRPr>
          </a:p>
        </p:txBody>
      </p:sp>
      <p:sp>
        <p:nvSpPr>
          <p:cNvPr id="26" name="テキスト ボックス 25"/>
          <p:cNvSpPr txBox="1"/>
          <p:nvPr/>
        </p:nvSpPr>
        <p:spPr>
          <a:xfrm>
            <a:off x="828279" y="5878179"/>
            <a:ext cx="1338828" cy="646331"/>
          </a:xfrm>
          <a:prstGeom prst="rect">
            <a:avLst/>
          </a:prstGeom>
          <a:noFill/>
        </p:spPr>
        <p:txBody>
          <a:bodyPr wrap="none" rtlCol="0">
            <a:spAutoFit/>
          </a:bodyPr>
          <a:lstStyle/>
          <a:p>
            <a:r>
              <a:rPr kumimoji="1" lang="ja-JP" altLang="en-US" dirty="0" smtClean="0">
                <a:solidFill>
                  <a:srgbClr val="FFFFFF"/>
                </a:solidFill>
                <a:latin typeface="メイリオ"/>
                <a:ea typeface="メイリオ"/>
                <a:cs typeface="メイリオ"/>
              </a:rPr>
              <a:t>クラウドで</a:t>
            </a:r>
            <a:endParaRPr kumimoji="1" lang="en-US" altLang="ja-JP" dirty="0" smtClean="0">
              <a:solidFill>
                <a:srgbClr val="FFFFFF"/>
              </a:solidFill>
              <a:latin typeface="メイリオ"/>
              <a:ea typeface="メイリオ"/>
              <a:cs typeface="メイリオ"/>
            </a:endParaRPr>
          </a:p>
          <a:p>
            <a:r>
              <a:rPr lang="ja-JP" altLang="en-US" dirty="0" smtClean="0">
                <a:solidFill>
                  <a:srgbClr val="FFFFFF"/>
                </a:solidFill>
                <a:latin typeface="メイリオ"/>
                <a:ea typeface="メイリオ"/>
                <a:cs typeface="メイリオ"/>
              </a:rPr>
              <a:t>できること</a:t>
            </a:r>
            <a:endParaRPr kumimoji="1" lang="ja-JP" altLang="en-US" dirty="0">
              <a:solidFill>
                <a:srgbClr val="FFFFFF"/>
              </a:solidFill>
              <a:latin typeface="メイリオ"/>
              <a:ea typeface="メイリオ"/>
              <a:cs typeface="メイリオ"/>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869546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メイリオ"/>
                <a:ea typeface="メイリオ"/>
                <a:cs typeface="メイリオ"/>
              </a:rPr>
              <a:t>TCO</a:t>
            </a:r>
            <a:r>
              <a:rPr lang="ja-JP" altLang="en-US" sz="3200" b="1" u="sng" dirty="0" smtClean="0">
                <a:solidFill>
                  <a:schemeClr val="bg1"/>
                </a:solidFill>
                <a:latin typeface="メイリオ"/>
                <a:ea typeface="メイリオ"/>
                <a:cs typeface="メイリオ"/>
              </a:rPr>
              <a:t>の削減</a:t>
            </a:r>
            <a:endParaRPr lang="ja-JP" altLang="en-US" sz="3200" b="1" u="sng" dirty="0">
              <a:solidFill>
                <a:schemeClr val="bg1"/>
              </a:solidFill>
              <a:latin typeface="メイリオ"/>
              <a:ea typeface="メイリオ"/>
              <a:cs typeface="メイリオ"/>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メイリオ"/>
                <a:ea typeface="メイリオ"/>
                <a:cs typeface="メイリオ"/>
              </a:rPr>
              <a:t>バランスシート</a:t>
            </a:r>
            <a:endParaRPr lang="en-US" altLang="ja-JP" sz="2400"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の改善</a:t>
            </a:r>
            <a:endParaRPr lang="ja-JP" altLang="en-US" sz="3200" b="1" u="sng" dirty="0">
              <a:solidFill>
                <a:schemeClr val="bg1"/>
              </a:solidFill>
              <a:latin typeface="メイリオ"/>
              <a:ea typeface="メイリオ"/>
              <a:cs typeface="メイリオ"/>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メイリオ"/>
                <a:ea typeface="メイリオ"/>
                <a:cs typeface="メイリオ"/>
              </a:rPr>
              <a:t>柔軟性</a:t>
            </a:r>
            <a:endParaRPr lang="en-US" altLang="ja-JP" sz="3200" b="1"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の向上</a:t>
            </a:r>
            <a:endParaRPr lang="ja-JP" altLang="en-US" sz="3200" b="1" u="sng" dirty="0">
              <a:solidFill>
                <a:schemeClr val="bg1"/>
              </a:solidFill>
              <a:latin typeface="メイリオ"/>
              <a:ea typeface="メイリオ"/>
              <a:cs typeface="メイリオ"/>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メイリオ"/>
                <a:ea typeface="メイリオ"/>
                <a:cs typeface="メイリオ"/>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部門</a:t>
            </a:r>
            <a:endParaRPr kumimoji="0" lang="ja-JP" altLang="en-US" sz="1800" b="0" i="0" u="none" strike="noStrike" cap="none" normalizeH="0" baseline="0" dirty="0" smtClean="0">
              <a:ln>
                <a:noFill/>
              </a:ln>
              <a:solidFill>
                <a:schemeClr val="bg1"/>
              </a:solidFill>
              <a:effectLst/>
              <a:latin typeface="メイリオ"/>
              <a:ea typeface="メイリオ"/>
              <a:cs typeface="メイリオ"/>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TCO</a:t>
            </a:r>
            <a:r>
              <a:rPr lang="ja-JP" altLang="en-US" sz="2400" dirty="0" smtClean="0">
                <a:solidFill>
                  <a:schemeClr val="bg1"/>
                </a:solidFill>
                <a:latin typeface="メイリオ"/>
                <a:ea typeface="メイリオ"/>
                <a:cs typeface="メイリオ"/>
              </a:rPr>
              <a:t>削減で</a:t>
            </a:r>
            <a:endParaRPr lang="en-US" altLang="ja-JP" sz="24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IT</a:t>
            </a:r>
            <a:r>
              <a:rPr lang="ja-JP" altLang="en-US" sz="2400" dirty="0" smtClean="0">
                <a:solidFill>
                  <a:schemeClr val="bg1"/>
                </a:solidFill>
                <a:latin typeface="メイリオ"/>
                <a:ea typeface="メイリオ"/>
                <a:cs typeface="メイリオ"/>
              </a:rPr>
              <a:t>の戦略投資</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ROA</a:t>
            </a:r>
            <a:r>
              <a:rPr lang="ja-JP" altLang="en-US" sz="2400" dirty="0" smtClean="0">
                <a:solidFill>
                  <a:schemeClr val="bg1"/>
                </a:solidFill>
                <a:latin typeface="メイリオ"/>
                <a:ea typeface="メイリオ"/>
                <a:cs typeface="メイリオ"/>
              </a:rPr>
              <a:t>が改善</a:t>
            </a:r>
          </a:p>
          <a:p>
            <a:pPr algn="ctr"/>
            <a:r>
              <a:rPr lang="ja-JP" altLang="en-US" sz="2400" dirty="0">
                <a:solidFill>
                  <a:schemeClr val="bg1"/>
                </a:solidFill>
                <a:latin typeface="メイリオ"/>
                <a:ea typeface="メイリオ"/>
                <a:cs typeface="メイリオ"/>
              </a:rPr>
              <a:t>経営</a:t>
            </a:r>
            <a:r>
              <a:rPr lang="ja-JP" altLang="en-US" sz="2400" dirty="0" smtClean="0">
                <a:solidFill>
                  <a:schemeClr val="bg1"/>
                </a:solidFill>
                <a:latin typeface="メイリオ"/>
                <a:ea typeface="メイリオ"/>
                <a:cs typeface="メイリオ"/>
              </a:rPr>
              <a:t>効率の高さ</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メイリオ"/>
                <a:ea typeface="メイリオ"/>
                <a:cs typeface="メイリオ"/>
              </a:rPr>
              <a:t>変化に即応するシステム資源</a:t>
            </a:r>
          </a:p>
          <a:p>
            <a:pPr algn="ctr"/>
            <a:r>
              <a:rPr lang="ja-JP" altLang="en-US" sz="2400" dirty="0" smtClean="0">
                <a:solidFill>
                  <a:schemeClr val="bg1"/>
                </a:solidFill>
                <a:latin typeface="メイリオ"/>
                <a:ea typeface="メイリオ"/>
                <a:cs typeface="メイリオ"/>
              </a:rPr>
              <a:t>調達の仕組み</a:t>
            </a:r>
          </a:p>
        </p:txBody>
      </p:sp>
    </p:spTree>
    <p:extLst>
      <p:ext uri="{BB962C8B-B14F-4D97-AF65-F5344CB8AC3E}">
        <p14:creationId xmlns:p14="http://schemas.microsoft.com/office/powerpoint/2010/main" val="22927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100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300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3845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3122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a:t>
            </a:r>
          </a:p>
          <a:p>
            <a:pPr algn="r"/>
            <a:r>
              <a:rPr lang="ja-JP" altLang="en-US" sz="2400" dirty="0" smtClean="0">
                <a:solidFill>
                  <a:srgbClr val="FFFFFF"/>
                </a:solidFill>
                <a:effectLst/>
                <a:latin typeface="Meiryo" charset="-128"/>
                <a:ea typeface="Meiryo" charset="-128"/>
                <a:cs typeface="Meiryo" charset="-128"/>
              </a:rPr>
              <a:t>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44358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5</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112238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パブリック・クラウドへ移行すればコストを削減できるか？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sp>
        <p:nvSpPr>
          <p:cNvPr id="5" name="正方形/長方形 4"/>
          <p:cNvSpPr/>
          <p:nvPr/>
        </p:nvSpPr>
        <p:spPr>
          <a:xfrm>
            <a:off x="426367" y="951984"/>
            <a:ext cx="8291265" cy="1008112"/>
          </a:xfrm>
          <a:prstGeom prst="rect">
            <a:avLst/>
          </a:prstGeom>
          <a:solidFill>
            <a:srgbClr val="FF6666"/>
          </a:solid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現行システム（オンプレミス）の構成や運用をそのままに移行しても</a:t>
            </a:r>
          </a:p>
          <a:p>
            <a:pPr algn="ctr"/>
            <a:r>
              <a:rPr kumimoji="1" lang="ja-JP" altLang="en-US" sz="4400" dirty="0" smtClean="0">
                <a:solidFill>
                  <a:srgbClr val="FFFFFF"/>
                </a:solidFill>
                <a:latin typeface="ＭＳ Ｐゴシック"/>
                <a:ea typeface="ＭＳ Ｐゴシック"/>
                <a:cs typeface="ＭＳ Ｐゴシック"/>
              </a:rPr>
              <a:t>コスト削減は難しい</a:t>
            </a:r>
            <a:endParaRPr kumimoji="1" lang="ja-JP" altLang="en-US" sz="4400" dirty="0">
              <a:solidFill>
                <a:srgbClr val="FFFFFF"/>
              </a:solidFill>
              <a:latin typeface="ＭＳ Ｐゴシック"/>
              <a:ea typeface="ＭＳ Ｐゴシック"/>
              <a:cs typeface="ＭＳ Ｐゴシック"/>
            </a:endParaRPr>
          </a:p>
        </p:txBody>
      </p:sp>
      <p:sp>
        <p:nvSpPr>
          <p:cNvPr id="6" name="正方形/長方形 5"/>
          <p:cNvSpPr/>
          <p:nvPr/>
        </p:nvSpPr>
        <p:spPr>
          <a:xfrm>
            <a:off x="430316" y="2060848"/>
            <a:ext cx="8287316" cy="432048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サーバー台数</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サーバー台数が多いとシステムが複雑になり、構築・インテグレーション費用が増加する</a:t>
            </a:r>
          </a:p>
          <a:p>
            <a:pPr marL="742950" lvl="1" indent="-285750">
              <a:buFont typeface="Wingdings" charset="2"/>
              <a:buChar char="Ø"/>
            </a:pPr>
            <a:r>
              <a:rPr lang="ja-JP" altLang="en-US" sz="1400" dirty="0">
                <a:solidFill>
                  <a:srgbClr val="FFFFFF"/>
                </a:solidFill>
                <a:latin typeface="ＭＳ Ｐゴシック"/>
                <a:ea typeface="ＭＳ Ｐゴシック"/>
                <a:cs typeface="ＭＳ Ｐゴシック"/>
              </a:rPr>
              <a:t>販売代理店（</a:t>
            </a:r>
            <a:r>
              <a:rPr lang="en-US" altLang="ja-JP" sz="1400" dirty="0">
                <a:solidFill>
                  <a:srgbClr val="FFFFFF"/>
                </a:solidFill>
                <a:latin typeface="ＭＳ Ｐゴシック"/>
                <a:ea typeface="ＭＳ Ｐゴシック"/>
                <a:cs typeface="ＭＳ Ｐゴシック"/>
              </a:rPr>
              <a:t>SI</a:t>
            </a:r>
            <a:r>
              <a:rPr lang="ja-JP" altLang="en-US" sz="1400" dirty="0">
                <a:solidFill>
                  <a:srgbClr val="FFFFFF"/>
                </a:solidFill>
                <a:latin typeface="ＭＳ Ｐゴシック"/>
                <a:ea typeface="ＭＳ Ｐゴシック"/>
                <a:cs typeface="ＭＳ Ｐゴシック"/>
              </a:rPr>
              <a:t>事業者など）に任せると台数に応じて販売マージンや手数料が</a:t>
            </a:r>
            <a:r>
              <a:rPr lang="ja-JP" altLang="en-US" sz="1400" dirty="0" smtClean="0">
                <a:solidFill>
                  <a:srgbClr val="FFFFFF"/>
                </a:solidFill>
                <a:latin typeface="ＭＳ Ｐゴシック"/>
                <a:ea typeface="ＭＳ Ｐゴシック"/>
                <a:cs typeface="ＭＳ Ｐゴシック"/>
              </a:rPr>
              <a:t>必要となる</a:t>
            </a:r>
            <a:endParaRPr kumimoji="1" lang="ja-JP" altLang="en-US" sz="1400" dirty="0" smtClean="0">
              <a:solidFill>
                <a:srgbClr val="FFFFFF"/>
              </a:solidFill>
              <a:latin typeface="ＭＳ Ｐゴシック"/>
              <a:ea typeface="ＭＳ Ｐゴシック"/>
              <a:cs typeface="ＭＳ Ｐゴシック"/>
            </a:endParaRP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管理対象のサーバー台数が多いと保守・サポート費用が増加する</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サーバー稼働時間</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使わないサーバー・インスタンスが停止されずに動いている</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割引が効くはずの年額一括にしたが、全てを使われずに無駄な費用を払ってしまう</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常時稼働が前提のオンプレミスと同じ運用方法で料金が嵩んでしまう</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サービス・レベル</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パックアップ</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冗長化構成</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その他、サポートオプションの契約</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データ転送コスト</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ダウンロードデータ転送</a:t>
            </a:r>
            <a:r>
              <a:rPr lang="ja-JP" altLang="en-US" sz="1400" dirty="0">
                <a:solidFill>
                  <a:srgbClr val="FFFFFF"/>
                </a:solidFill>
                <a:latin typeface="ＭＳ Ｐゴシック"/>
                <a:ea typeface="ＭＳ Ｐゴシック"/>
                <a:cs typeface="ＭＳ Ｐゴシック"/>
              </a:rPr>
              <a:t>（外部へのデータ持ちだし</a:t>
            </a:r>
            <a:r>
              <a:rPr lang="ja-JP" altLang="en-US" sz="1400" dirty="0" smtClean="0">
                <a:solidFill>
                  <a:srgbClr val="FFFFFF"/>
                </a:solidFill>
                <a:latin typeface="ＭＳ Ｐゴシック"/>
                <a:ea typeface="ＭＳ Ｐゴシック"/>
                <a:cs typeface="ＭＳ Ｐゴシック"/>
              </a:rPr>
              <a:t>）</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外部ネットワーク回線費用（閉域網、国際回線等）</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社員人件費</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運用管理などに関わる社員の人件費はクラウドに機能が移管してもそのまま残存</a:t>
            </a:r>
            <a:endParaRPr kumimoji="1" lang="ja-JP" altLang="en-US" sz="1400" dirty="0">
              <a:solidFill>
                <a:srgbClr val="FFFFFF"/>
              </a:solidFill>
              <a:latin typeface="ＭＳ Ｐゴシック"/>
              <a:ea typeface="ＭＳ Ｐゴシック"/>
              <a:cs typeface="ＭＳ Ｐゴシック"/>
            </a:endParaRPr>
          </a:p>
        </p:txBody>
      </p:sp>
      <p:sp>
        <p:nvSpPr>
          <p:cNvPr id="7" name="四角形吹き出し 6"/>
          <p:cNvSpPr/>
          <p:nvPr/>
        </p:nvSpPr>
        <p:spPr>
          <a:xfrm>
            <a:off x="6300192" y="3068960"/>
            <a:ext cx="2717658" cy="477800"/>
          </a:xfrm>
          <a:prstGeom prst="wedgeRectCallout">
            <a:avLst>
              <a:gd name="adj1" fmla="val 10301"/>
              <a:gd name="adj2" fmla="val -10033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Meiryo" charset="-128"/>
                <a:ea typeface="Meiryo" charset="-128"/>
                <a:cs typeface="Meiryo" charset="-128"/>
              </a:rPr>
              <a:t>SI</a:t>
            </a:r>
            <a:r>
              <a:rPr kumimoji="1" lang="ja-JP" altLang="en-US" sz="1200" dirty="0" smtClean="0">
                <a:solidFill>
                  <a:srgbClr val="FFFFFF"/>
                </a:solidFill>
                <a:latin typeface="Meiryo" charset="-128"/>
                <a:ea typeface="Meiryo" charset="-128"/>
                <a:cs typeface="Meiryo" charset="-128"/>
              </a:rPr>
              <a:t>事業者によっては、サーバー台数を増やそうとする場合がある！</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10339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51</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238842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750754" y="797641"/>
            <a:ext cx="3213734" cy="572770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3799" y="6640200"/>
            <a:ext cx="2133600" cy="217800"/>
          </a:xfrm>
        </p:spPr>
        <p:txBody>
          <a:bodyPr/>
          <a:lstStyle/>
          <a:p>
            <a:fld id="{8FF8CC5D-A65D-5946-99B5-645367A967AD}" type="slidenum">
              <a:rPr kumimoji="1" lang="ja-JP" altLang="en-US" smtClean="0"/>
              <a:t>52</a:t>
            </a:fld>
            <a:endParaRPr kumimoji="1" lang="ja-JP" altLang="en-US"/>
          </a:p>
        </p:txBody>
      </p:sp>
      <p:sp>
        <p:nvSpPr>
          <p:cNvPr id="4" name="正方形/長方形 3"/>
          <p:cNvSpPr/>
          <p:nvPr/>
        </p:nvSpPr>
        <p:spPr>
          <a:xfrm>
            <a:off x="180636" y="90872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88215" y="185004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8215" y="2759596"/>
            <a:ext cx="8306422" cy="82862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80636" y="3717032"/>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80636" y="468861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a:off x="278145" y="102646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サーバー</a:t>
            </a:r>
            <a:endParaRPr kumimoji="1" lang="ja-JP" altLang="en-US" dirty="0">
              <a:solidFill>
                <a:srgbClr val="FFFFFF"/>
              </a:solidFill>
              <a:latin typeface="Meiryo" charset="-128"/>
              <a:ea typeface="Meiryo" charset="-128"/>
              <a:cs typeface="Meiryo" charset="-128"/>
            </a:endParaRPr>
          </a:p>
        </p:txBody>
      </p:sp>
      <p:sp>
        <p:nvSpPr>
          <p:cNvPr id="10" name="ホームベース 9"/>
          <p:cNvSpPr/>
          <p:nvPr/>
        </p:nvSpPr>
        <p:spPr>
          <a:xfrm>
            <a:off x="278145" y="196778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a:t>
            </a:r>
            <a:endParaRPr kumimoji="1" lang="ja-JP" altLang="en-US" dirty="0">
              <a:solidFill>
                <a:srgbClr val="FFFFFF"/>
              </a:solidFill>
              <a:latin typeface="Meiryo" charset="-128"/>
              <a:ea typeface="Meiryo" charset="-128"/>
              <a:cs typeface="Meiryo" charset="-128"/>
            </a:endParaRPr>
          </a:p>
        </p:txBody>
      </p:sp>
      <p:sp>
        <p:nvSpPr>
          <p:cNvPr id="11" name="ホームベース 10"/>
          <p:cNvSpPr/>
          <p:nvPr/>
        </p:nvSpPr>
        <p:spPr>
          <a:xfrm>
            <a:off x="278145" y="2877342"/>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データ転送</a:t>
            </a:r>
            <a:endParaRPr kumimoji="1" lang="ja-JP" altLang="en-US" dirty="0">
              <a:solidFill>
                <a:srgbClr val="FFFFFF"/>
              </a:solidFill>
              <a:latin typeface="Meiryo" charset="-128"/>
              <a:ea typeface="Meiryo" charset="-128"/>
              <a:cs typeface="Meiryo" charset="-128"/>
            </a:endParaRPr>
          </a:p>
        </p:txBody>
      </p:sp>
      <p:sp>
        <p:nvSpPr>
          <p:cNvPr id="12" name="ホームベース 11"/>
          <p:cNvSpPr/>
          <p:nvPr/>
        </p:nvSpPr>
        <p:spPr>
          <a:xfrm>
            <a:off x="278145" y="3837843"/>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内部ネットワーク</a:t>
            </a:r>
            <a:endParaRPr kumimoji="1" lang="ja-JP" altLang="en-US" sz="1400" dirty="0">
              <a:solidFill>
                <a:srgbClr val="FFFFFF"/>
              </a:solidFill>
              <a:latin typeface="Meiryo" charset="-128"/>
              <a:ea typeface="Meiryo" charset="-128"/>
              <a:cs typeface="Meiryo" charset="-128"/>
            </a:endParaRPr>
          </a:p>
        </p:txBody>
      </p:sp>
      <p:sp>
        <p:nvSpPr>
          <p:cNvPr id="13" name="ホームベース 12"/>
          <p:cNvSpPr/>
          <p:nvPr/>
        </p:nvSpPr>
        <p:spPr>
          <a:xfrm>
            <a:off x="278145" y="480635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外部ネットワーク</a:t>
            </a:r>
            <a:endParaRPr kumimoji="1" lang="ja-JP" altLang="en-US" sz="1400" dirty="0">
              <a:solidFill>
                <a:srgbClr val="FFFFFF"/>
              </a:solidFill>
              <a:latin typeface="Meiryo" charset="-128"/>
              <a:ea typeface="Meiryo" charset="-128"/>
              <a:cs typeface="Meiryo" charset="-128"/>
            </a:endParaRPr>
          </a:p>
        </p:txBody>
      </p:sp>
      <p:sp>
        <p:nvSpPr>
          <p:cNvPr id="14" name="テキスト ボックス 13"/>
          <p:cNvSpPr txBox="1"/>
          <p:nvPr/>
        </p:nvSpPr>
        <p:spPr>
          <a:xfrm>
            <a:off x="2153240" y="1131930"/>
            <a:ext cx="146706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能力</a:t>
            </a:r>
            <a:r>
              <a:rPr kumimoji="1" lang="en-US" altLang="ja-JP" sz="2000" dirty="0" smtClean="0">
                <a:solidFill>
                  <a:srgbClr val="0432FF"/>
                </a:solidFill>
                <a:latin typeface="Meiryo" charset="-128"/>
                <a:ea typeface="Meiryo" charset="-128"/>
                <a:cs typeface="Meiryo" charset="-128"/>
              </a:rPr>
              <a:t>×</a:t>
            </a:r>
            <a:r>
              <a:rPr kumimoji="1" lang="ja-JP" altLang="en-US" sz="2000" dirty="0" smtClean="0">
                <a:solidFill>
                  <a:srgbClr val="0432FF"/>
                </a:solidFill>
                <a:latin typeface="Meiryo" charset="-128"/>
                <a:ea typeface="Meiryo" charset="-128"/>
                <a:cs typeface="Meiryo" charset="-128"/>
              </a:rPr>
              <a:t>時間</a:t>
            </a:r>
            <a:endParaRPr kumimoji="1" lang="ja-JP" altLang="en-US" sz="2000" dirty="0">
              <a:solidFill>
                <a:srgbClr val="0432FF"/>
              </a:solidFill>
              <a:latin typeface="Meiryo" charset="-128"/>
              <a:ea typeface="Meiryo" charset="-128"/>
              <a:cs typeface="Meiryo" charset="-128"/>
            </a:endParaRPr>
          </a:p>
        </p:txBody>
      </p:sp>
      <p:sp>
        <p:nvSpPr>
          <p:cNvPr id="15" name="テキスト ボックス 14"/>
          <p:cNvSpPr txBox="1"/>
          <p:nvPr/>
        </p:nvSpPr>
        <p:spPr>
          <a:xfrm>
            <a:off x="2151478" y="2081683"/>
            <a:ext cx="1210588" cy="400110"/>
          </a:xfrm>
          <a:prstGeom prst="rect">
            <a:avLst/>
          </a:prstGeom>
          <a:noFill/>
        </p:spPr>
        <p:txBody>
          <a:bodyPr wrap="none" rtlCol="0">
            <a:spAutoFit/>
          </a:bodyPr>
          <a:lstStyle/>
          <a:p>
            <a:r>
              <a:rPr kumimoji="1" lang="ja-JP" altLang="en-US" sz="2000" smtClean="0">
                <a:solidFill>
                  <a:srgbClr val="0432FF"/>
                </a:solidFill>
                <a:latin typeface="Meiryo" charset="-128"/>
                <a:ea typeface="Meiryo" charset="-128"/>
                <a:cs typeface="Meiryo" charset="-128"/>
              </a:rPr>
              <a:t>容量／月</a:t>
            </a:r>
            <a:endParaRPr kumimoji="1" lang="ja-JP" altLang="en-US" sz="2000" dirty="0">
              <a:solidFill>
                <a:srgbClr val="0432FF"/>
              </a:solidFill>
              <a:latin typeface="Meiryo" charset="-128"/>
              <a:ea typeface="Meiryo" charset="-128"/>
              <a:cs typeface="Meiryo" charset="-128"/>
            </a:endParaRPr>
          </a:p>
        </p:txBody>
      </p:sp>
      <p:sp>
        <p:nvSpPr>
          <p:cNvPr id="16" name="テキスト ボックス 15"/>
          <p:cNvSpPr txBox="1"/>
          <p:nvPr/>
        </p:nvSpPr>
        <p:spPr>
          <a:xfrm>
            <a:off x="2150926" y="2866190"/>
            <a:ext cx="1826141" cy="707886"/>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r>
              <a:rPr kumimoji="1" lang="en-US" altLang="ja-JP" sz="2000" dirty="0" smtClean="0">
                <a:solidFill>
                  <a:srgbClr val="0432FF"/>
                </a:solidFill>
                <a:latin typeface="Meiryo" charset="-128"/>
                <a:ea typeface="Meiryo" charset="-128"/>
                <a:cs typeface="Meiryo" charset="-128"/>
              </a:rPr>
              <a:t>GB</a:t>
            </a:r>
            <a:r>
              <a:rPr kumimoji="1" lang="ja-JP" altLang="en-US" sz="2000" dirty="0" smtClean="0">
                <a:solidFill>
                  <a:srgbClr val="0432FF"/>
                </a:solidFill>
                <a:latin typeface="Meiryo" charset="-128"/>
                <a:ea typeface="Meiryo" charset="-128"/>
                <a:cs typeface="Meiryo" charset="-128"/>
              </a:rPr>
              <a:t>）</a:t>
            </a:r>
            <a:endParaRPr kumimoji="1" lang="en-US" altLang="ja-JP" sz="2000" dirty="0" smtClean="0">
              <a:solidFill>
                <a:srgbClr val="0432FF"/>
              </a:solidFill>
              <a:latin typeface="Meiryo" charset="-128"/>
              <a:ea typeface="Meiryo" charset="-128"/>
              <a:cs typeface="Meiryo" charset="-128"/>
            </a:endParaRPr>
          </a:p>
          <a:p>
            <a:r>
              <a:rPr kumimoji="1" lang="ja-JP" altLang="en-US" sz="2000" dirty="0" smtClean="0">
                <a:solidFill>
                  <a:srgbClr val="0432FF"/>
                </a:solidFill>
                <a:latin typeface="Meiryo" charset="-128"/>
                <a:ea typeface="Meiryo" charset="-128"/>
                <a:cs typeface="Meiryo" charset="-128"/>
              </a:rPr>
              <a:t>ダウンロード</a:t>
            </a:r>
            <a:endParaRPr kumimoji="1" lang="ja-JP" altLang="en-US" sz="2000" dirty="0">
              <a:solidFill>
                <a:srgbClr val="0432FF"/>
              </a:solidFill>
              <a:latin typeface="Meiryo" charset="-128"/>
              <a:ea typeface="Meiryo" charset="-128"/>
              <a:cs typeface="Meiryo" charset="-128"/>
            </a:endParaRPr>
          </a:p>
        </p:txBody>
      </p:sp>
      <p:sp>
        <p:nvSpPr>
          <p:cNvPr id="17" name="テキスト ボックス 16"/>
          <p:cNvSpPr txBox="1"/>
          <p:nvPr/>
        </p:nvSpPr>
        <p:spPr>
          <a:xfrm>
            <a:off x="2151478" y="3930081"/>
            <a:ext cx="121058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定額／月</a:t>
            </a:r>
            <a:endParaRPr kumimoji="1" lang="ja-JP" altLang="en-US" sz="2000" dirty="0">
              <a:solidFill>
                <a:srgbClr val="0432FF"/>
              </a:solidFill>
              <a:latin typeface="Meiryo" charset="-128"/>
              <a:ea typeface="Meiryo" charset="-128"/>
              <a:cs typeface="Meiryo" charset="-128"/>
            </a:endParaRPr>
          </a:p>
        </p:txBody>
      </p:sp>
      <p:sp>
        <p:nvSpPr>
          <p:cNvPr id="18" name="テキスト ボックス 17"/>
          <p:cNvSpPr txBox="1"/>
          <p:nvPr/>
        </p:nvSpPr>
        <p:spPr>
          <a:xfrm>
            <a:off x="2150354" y="4829793"/>
            <a:ext cx="1685077" cy="553998"/>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p>
          <a:p>
            <a:r>
              <a:rPr kumimoji="1" lang="ja-JP" altLang="en-US" sz="1000" dirty="0" smtClean="0">
                <a:solidFill>
                  <a:srgbClr val="0432FF"/>
                </a:solidFill>
                <a:latin typeface="Meiryo" charset="-128"/>
                <a:ea typeface="Meiryo" charset="-128"/>
                <a:cs typeface="Meiryo" charset="-128"/>
              </a:rPr>
              <a:t>ポート速度</a:t>
            </a:r>
            <a:r>
              <a:rPr kumimoji="1" lang="en-US" altLang="ja-JP" sz="1000" dirty="0" smtClean="0">
                <a:solidFill>
                  <a:srgbClr val="0432FF"/>
                </a:solidFill>
                <a:latin typeface="Meiryo" charset="-128"/>
                <a:ea typeface="Meiryo" charset="-128"/>
                <a:cs typeface="Meiryo" charset="-128"/>
              </a:rPr>
              <a:t>100M</a:t>
            </a:r>
            <a:r>
              <a:rPr kumimoji="1" lang="ja-JP" altLang="en-US" sz="1000" dirty="0" smtClean="0">
                <a:solidFill>
                  <a:srgbClr val="0432FF"/>
                </a:solidFill>
                <a:latin typeface="Meiryo" charset="-128"/>
                <a:ea typeface="Meiryo" charset="-128"/>
                <a:cs typeface="Meiryo" charset="-128"/>
              </a:rPr>
              <a:t>ビット秒</a:t>
            </a:r>
            <a:endParaRPr kumimoji="1" lang="ja-JP" altLang="en-US" sz="1000" dirty="0">
              <a:solidFill>
                <a:srgbClr val="0432FF"/>
              </a:solidFill>
              <a:latin typeface="Meiryo" charset="-128"/>
              <a:ea typeface="Meiryo" charset="-128"/>
              <a:cs typeface="Meiryo" charset="-128"/>
            </a:endParaRPr>
          </a:p>
        </p:txBody>
      </p:sp>
      <p:sp>
        <p:nvSpPr>
          <p:cNvPr id="20" name="正方形/長方形 19"/>
          <p:cNvSpPr/>
          <p:nvPr/>
        </p:nvSpPr>
        <p:spPr>
          <a:xfrm>
            <a:off x="179512" y="5617823"/>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ホームベース 20"/>
          <p:cNvSpPr/>
          <p:nvPr/>
        </p:nvSpPr>
        <p:spPr>
          <a:xfrm>
            <a:off x="277021" y="5735569"/>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オプション機能</a:t>
            </a:r>
          </a:p>
          <a:p>
            <a:pPr algn="ctr"/>
            <a:r>
              <a:rPr lang="en-US" altLang="ja-JP" sz="1400" dirty="0" smtClean="0">
                <a:solidFill>
                  <a:srgbClr val="FFFFFF"/>
                </a:solidFill>
                <a:latin typeface="Meiryo" charset="-128"/>
                <a:ea typeface="Meiryo" charset="-128"/>
                <a:cs typeface="Meiryo" charset="-128"/>
              </a:rPr>
              <a:t>FW</a:t>
            </a:r>
            <a:r>
              <a:rPr lang="ja-JP" altLang="en-US" sz="1400" dirty="0" smtClean="0">
                <a:solidFill>
                  <a:srgbClr val="FFFFFF"/>
                </a:solidFill>
                <a:latin typeface="Meiryo" charset="-128"/>
                <a:ea typeface="Meiryo" charset="-128"/>
                <a:cs typeface="Meiryo" charset="-128"/>
              </a:rPr>
              <a:t>、</a:t>
            </a:r>
            <a:r>
              <a:rPr lang="en-US" altLang="ja-JP" sz="1400" dirty="0" smtClean="0">
                <a:solidFill>
                  <a:srgbClr val="FFFFFF"/>
                </a:solidFill>
                <a:latin typeface="Meiryo" charset="-128"/>
                <a:ea typeface="Meiryo" charset="-128"/>
                <a:cs typeface="Meiryo" charset="-128"/>
              </a:rPr>
              <a:t>LB</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22" name="テキスト ボックス 21"/>
          <p:cNvSpPr txBox="1"/>
          <p:nvPr/>
        </p:nvSpPr>
        <p:spPr>
          <a:xfrm>
            <a:off x="2150354" y="5878245"/>
            <a:ext cx="1800493"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オプション単位</a:t>
            </a:r>
            <a:endParaRPr kumimoji="1" lang="ja-JP" altLang="en-US" dirty="0">
              <a:solidFill>
                <a:srgbClr val="0432FF"/>
              </a:solidFill>
              <a:latin typeface="Meiryo" charset="-128"/>
              <a:ea typeface="Meiryo" charset="-128"/>
              <a:cs typeface="Meiryo" charset="-128"/>
            </a:endParaRPr>
          </a:p>
        </p:txBody>
      </p:sp>
      <p:sp>
        <p:nvSpPr>
          <p:cNvPr id="23" name="テキスト ボックス 22"/>
          <p:cNvSpPr txBox="1"/>
          <p:nvPr/>
        </p:nvSpPr>
        <p:spPr>
          <a:xfrm>
            <a:off x="3958675" y="1093136"/>
            <a:ext cx="179207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インスタンスの能力によって料金は異なる。</a:t>
            </a:r>
          </a:p>
        </p:txBody>
      </p:sp>
      <p:sp>
        <p:nvSpPr>
          <p:cNvPr id="24" name="テキスト ボックス 23"/>
          <p:cNvSpPr txBox="1"/>
          <p:nvPr/>
        </p:nvSpPr>
        <p:spPr>
          <a:xfrm>
            <a:off x="3958675" y="2767836"/>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外部へのデータ転送量に応じて課金される。サービスに</a:t>
            </a:r>
            <a:r>
              <a:rPr kumimoji="1" lang="ja-JP" altLang="en-US" sz="1200" smtClean="0">
                <a:solidFill>
                  <a:srgbClr val="0432FF"/>
                </a:solidFill>
                <a:latin typeface="Meiryo" charset="-128"/>
                <a:ea typeface="Meiryo" charset="-128"/>
                <a:cs typeface="Meiryo" charset="-128"/>
              </a:rPr>
              <a:t>よって異なる。</a:t>
            </a:r>
            <a:endParaRPr kumimoji="1" lang="ja-JP" altLang="en-US" sz="1200" dirty="0" smtClean="0">
              <a:solidFill>
                <a:srgbClr val="0432FF"/>
              </a:solidFill>
              <a:latin typeface="Meiryo" charset="-128"/>
              <a:ea typeface="Meiryo" charset="-128"/>
              <a:cs typeface="Meiryo" charset="-128"/>
            </a:endParaRPr>
          </a:p>
        </p:txBody>
      </p:sp>
      <p:sp>
        <p:nvSpPr>
          <p:cNvPr id="25" name="テキスト ボックス 24"/>
          <p:cNvSpPr txBox="1"/>
          <p:nvPr/>
        </p:nvSpPr>
        <p:spPr>
          <a:xfrm>
            <a:off x="3950554" y="3750831"/>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セグメント数、外部ネットワークとの接続に伴うデータ転送量に応じて課金される。</a:t>
            </a:r>
          </a:p>
        </p:txBody>
      </p:sp>
      <p:sp>
        <p:nvSpPr>
          <p:cNvPr id="26" name="テキスト ボックス 25"/>
          <p:cNvSpPr txBox="1"/>
          <p:nvPr/>
        </p:nvSpPr>
        <p:spPr>
          <a:xfrm>
            <a:off x="3950554" y="4771089"/>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専用線などの閉域網、海外</a:t>
            </a:r>
            <a:r>
              <a:rPr kumimoji="1" lang="en-US" altLang="ja-JP" sz="1200" dirty="0" smtClean="0">
                <a:solidFill>
                  <a:srgbClr val="0432FF"/>
                </a:solidFill>
                <a:latin typeface="Meiryo" charset="-128"/>
                <a:ea typeface="Meiryo" charset="-128"/>
                <a:cs typeface="Meiryo" charset="-128"/>
              </a:rPr>
              <a:t>DC</a:t>
            </a:r>
            <a:r>
              <a:rPr kumimoji="1" lang="ja-JP" altLang="en-US" sz="1200" dirty="0" smtClean="0">
                <a:solidFill>
                  <a:srgbClr val="0432FF"/>
                </a:solidFill>
                <a:latin typeface="Meiryo" charset="-128"/>
                <a:ea typeface="Meiryo" charset="-128"/>
                <a:cs typeface="Meiryo" charset="-128"/>
              </a:rPr>
              <a:t>との国際回線の費用などが必要となる。</a:t>
            </a:r>
          </a:p>
        </p:txBody>
      </p:sp>
      <p:sp>
        <p:nvSpPr>
          <p:cNvPr id="27" name="テキスト ボックス 26"/>
          <p:cNvSpPr txBox="1"/>
          <p:nvPr/>
        </p:nvSpPr>
        <p:spPr>
          <a:xfrm>
            <a:off x="3950554" y="5721474"/>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サービスによっては標準機能として提供される場合もある。</a:t>
            </a:r>
          </a:p>
        </p:txBody>
      </p:sp>
      <p:sp>
        <p:nvSpPr>
          <p:cNvPr id="28" name="テキスト ボックス 27"/>
          <p:cNvSpPr txBox="1"/>
          <p:nvPr/>
        </p:nvSpPr>
        <p:spPr>
          <a:xfrm>
            <a:off x="5902891" y="872570"/>
            <a:ext cx="2583043" cy="90024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冗長化構成を減らす</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変動／固定を動的に組合せる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必要なインスタンスのみ稼働させる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運用を自動化する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ベンダーを通さず直接契約にする</a:t>
            </a:r>
          </a:p>
        </p:txBody>
      </p:sp>
      <p:sp>
        <p:nvSpPr>
          <p:cNvPr id="29" name="テキスト ボックス 28"/>
          <p:cNvSpPr txBox="1"/>
          <p:nvPr/>
        </p:nvSpPr>
        <p:spPr>
          <a:xfrm>
            <a:off x="5894770" y="1896133"/>
            <a:ext cx="2583043" cy="738664"/>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データ・ライフサイクルを見直しホット</a:t>
            </a:r>
            <a:r>
              <a:rPr kumimoji="1" lang="en-US" altLang="ja-JP" sz="1050" dirty="0" smtClean="0">
                <a:solidFill>
                  <a:srgbClr val="C00000"/>
                </a:solidFill>
                <a:latin typeface="Meiryo" charset="-128"/>
                <a:ea typeface="Meiryo" charset="-128"/>
                <a:cs typeface="Meiryo" charset="-128"/>
              </a:rPr>
              <a:t>/</a:t>
            </a:r>
            <a:r>
              <a:rPr kumimoji="1" lang="ja-JP" altLang="en-US" sz="1050" dirty="0" smtClean="0">
                <a:solidFill>
                  <a:srgbClr val="C00000"/>
                </a:solidFill>
                <a:latin typeface="Meiryo" charset="-128"/>
                <a:ea typeface="Meiryo" charset="-128"/>
                <a:cs typeface="Meiryo" charset="-128"/>
              </a:rPr>
              <a:t>コールドデータを分けて保管</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容量無制限のファイルサーバーと組み合わせる</a:t>
            </a:r>
          </a:p>
        </p:txBody>
      </p:sp>
      <p:sp>
        <p:nvSpPr>
          <p:cNvPr id="30" name="テキスト ボックス 29"/>
          <p:cNvSpPr txBox="1"/>
          <p:nvPr/>
        </p:nvSpPr>
        <p:spPr>
          <a:xfrm>
            <a:off x="3950553" y="1953691"/>
            <a:ext cx="179207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アクセス速度に応じてサービス・料金が異なる。</a:t>
            </a:r>
          </a:p>
        </p:txBody>
      </p:sp>
      <p:sp>
        <p:nvSpPr>
          <p:cNvPr id="31" name="テキスト ボックス 30"/>
          <p:cNvSpPr txBox="1"/>
          <p:nvPr/>
        </p:nvSpPr>
        <p:spPr>
          <a:xfrm>
            <a:off x="5902891" y="2894793"/>
            <a:ext cx="2583043" cy="577081"/>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アプリケーション設計の見直し</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同一セグメント内での転送</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運用方法の見直し</a:t>
            </a:r>
          </a:p>
        </p:txBody>
      </p:sp>
      <p:sp>
        <p:nvSpPr>
          <p:cNvPr id="32" name="テキスト ボックス 31"/>
          <p:cNvSpPr txBox="1"/>
          <p:nvPr/>
        </p:nvSpPr>
        <p:spPr>
          <a:xfrm>
            <a:off x="5894769" y="397719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セグメント内で完結する</a:t>
            </a:r>
            <a:r>
              <a:rPr kumimoji="1" lang="ja-JP" altLang="en-US" sz="1050" smtClean="0">
                <a:solidFill>
                  <a:srgbClr val="C00000"/>
                </a:solidFill>
                <a:latin typeface="Meiryo" charset="-128"/>
                <a:ea typeface="Meiryo" charset="-128"/>
                <a:cs typeface="Meiryo" charset="-128"/>
              </a:rPr>
              <a:t>ような設計</a:t>
            </a:r>
            <a:endParaRPr kumimoji="1" lang="ja-JP" altLang="en-US" sz="1050" dirty="0" smtClean="0">
              <a:solidFill>
                <a:srgbClr val="C00000"/>
              </a:solidFill>
              <a:latin typeface="Meiryo" charset="-128"/>
              <a:ea typeface="Meiryo" charset="-128"/>
              <a:cs typeface="Meiryo" charset="-128"/>
            </a:endParaRPr>
          </a:p>
        </p:txBody>
      </p:sp>
      <p:sp>
        <p:nvSpPr>
          <p:cNvPr id="33" name="テキスト ボックス 32"/>
          <p:cNvSpPr txBox="1"/>
          <p:nvPr/>
        </p:nvSpPr>
        <p:spPr>
          <a:xfrm>
            <a:off x="5911594" y="4942526"/>
            <a:ext cx="2583043" cy="415498"/>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国際回線を多用する場合は回線</a:t>
            </a:r>
            <a:r>
              <a:rPr kumimoji="1" lang="ja-JP" altLang="en-US" sz="1050" smtClean="0">
                <a:solidFill>
                  <a:srgbClr val="C00000"/>
                </a:solidFill>
                <a:latin typeface="Meiryo" charset="-128"/>
                <a:ea typeface="Meiryo" charset="-128"/>
                <a:cs typeface="Meiryo" charset="-128"/>
              </a:rPr>
              <a:t>料金が組み込まれたサービスを選定</a:t>
            </a:r>
            <a:endParaRPr kumimoji="1" lang="ja-JP" altLang="en-US" sz="1050" dirty="0" smtClean="0">
              <a:solidFill>
                <a:srgbClr val="C00000"/>
              </a:solidFill>
              <a:latin typeface="Meiryo" charset="-128"/>
              <a:ea typeface="Meiryo" charset="-128"/>
              <a:cs typeface="Meiryo" charset="-128"/>
            </a:endParaRPr>
          </a:p>
        </p:txBody>
      </p:sp>
      <p:sp>
        <p:nvSpPr>
          <p:cNvPr id="34" name="テキスト ボックス 33"/>
          <p:cNvSpPr txBox="1"/>
          <p:nvPr/>
        </p:nvSpPr>
        <p:spPr>
          <a:xfrm>
            <a:off x="5894768" y="581314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不要なオプションは設定しない</a:t>
            </a:r>
          </a:p>
        </p:txBody>
      </p:sp>
      <p:sp>
        <p:nvSpPr>
          <p:cNvPr id="37" name="テキスト ボックス 36"/>
          <p:cNvSpPr txBox="1"/>
          <p:nvPr/>
        </p:nvSpPr>
        <p:spPr>
          <a:xfrm>
            <a:off x="8533601" y="1052736"/>
            <a:ext cx="430887" cy="5221942"/>
          </a:xfrm>
          <a:prstGeom prst="rect">
            <a:avLst/>
          </a:prstGeom>
          <a:noFill/>
        </p:spPr>
        <p:txBody>
          <a:bodyPr vert="eaVert" wrap="none" rtlCol="0">
            <a:spAutoFit/>
          </a:bodyPr>
          <a:lstStyle/>
          <a:p>
            <a:pPr algn="ctr"/>
            <a:r>
              <a:rPr kumimoji="1" lang="ja-JP" altLang="en-US" sz="1600" dirty="0" smtClean="0">
                <a:solidFill>
                  <a:schemeClr val="bg1"/>
                </a:solidFill>
                <a:latin typeface="Meiryo" charset="-128"/>
                <a:ea typeface="Meiryo" charset="-128"/>
                <a:cs typeface="Meiryo" charset="-128"/>
              </a:rPr>
              <a:t>オンプレミスをそのままに移行せず構成・運用を</a:t>
            </a:r>
            <a:r>
              <a:rPr kumimoji="1" lang="ja-JP" altLang="en-US" sz="1600" b="1" dirty="0" smtClean="0">
                <a:solidFill>
                  <a:schemeClr val="bg1"/>
                </a:solidFill>
                <a:latin typeface="Meiryo" charset="-128"/>
                <a:ea typeface="Meiryo" charset="-128"/>
                <a:cs typeface="Meiryo" charset="-128"/>
              </a:rPr>
              <a:t>再設計</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37881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正方形/長方形 340"/>
          <p:cNvSpPr/>
          <p:nvPr/>
        </p:nvSpPr>
        <p:spPr>
          <a:xfrm>
            <a:off x="6804027" y="3670890"/>
            <a:ext cx="1782764" cy="27764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4984352" y="3676874"/>
            <a:ext cx="1782764" cy="277646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料金の削減のポイント（１）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p:cNvSpPr/>
          <p:nvPr/>
        </p:nvSpPr>
        <p:spPr>
          <a:xfrm>
            <a:off x="683568"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59632"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35696"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2411760"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87824"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563888"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矢印コネクタ 17"/>
          <p:cNvCxnSpPr/>
          <p:nvPr/>
        </p:nvCxnSpPr>
        <p:spPr>
          <a:xfrm flipH="1">
            <a:off x="683568" y="1477264"/>
            <a:ext cx="3456384" cy="0"/>
          </a:xfrm>
          <a:prstGeom prst="straightConnector1">
            <a:avLst/>
          </a:prstGeom>
          <a:ln w="57150">
            <a:solidFill>
              <a:srgbClr val="0432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611560"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73006"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24" name="テキスト ボックス 23"/>
          <p:cNvSpPr txBox="1"/>
          <p:nvPr/>
        </p:nvSpPr>
        <p:spPr>
          <a:xfrm>
            <a:off x="1240194" y="1099977"/>
            <a:ext cx="2492990" cy="369332"/>
          </a:xfrm>
          <a:prstGeom prst="rect">
            <a:avLst/>
          </a:prstGeom>
          <a:noFill/>
        </p:spPr>
        <p:txBody>
          <a:bodyPr wrap="none" rtlCol="0">
            <a:spAutoFit/>
          </a:bodyPr>
          <a:lstStyle/>
          <a:p>
            <a:r>
              <a:rPr kumimoji="1" lang="ja-JP" altLang="en-US"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25" name="正方形/長方形 24"/>
          <p:cNvSpPr/>
          <p:nvPr/>
        </p:nvSpPr>
        <p:spPr>
          <a:xfrm>
            <a:off x="5110932"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686996"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263060"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839124"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415188"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991252"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 name="直線矢印コネクタ 31"/>
          <p:cNvCxnSpPr/>
          <p:nvPr/>
        </p:nvCxnSpPr>
        <p:spPr>
          <a:xfrm flipV="1">
            <a:off x="5038924"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700370"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34" name="テキスト ボックス 33"/>
          <p:cNvSpPr txBox="1"/>
          <p:nvPr/>
        </p:nvSpPr>
        <p:spPr>
          <a:xfrm>
            <a:off x="5426254" y="1757776"/>
            <a:ext cx="2492990"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37" name="フリーフォーム 36"/>
          <p:cNvSpPr/>
          <p:nvPr/>
        </p:nvSpPr>
        <p:spPr>
          <a:xfrm>
            <a:off x="5129048" y="1689278"/>
            <a:ext cx="3405352" cy="1156138"/>
          </a:xfrm>
          <a:custGeom>
            <a:avLst/>
            <a:gdLst>
              <a:gd name="connsiteX0" fmla="*/ 0 w 3405352"/>
              <a:gd name="connsiteY0" fmla="*/ 924910 h 1156138"/>
              <a:gd name="connsiteX1" fmla="*/ 504497 w 3405352"/>
              <a:gd name="connsiteY1" fmla="*/ 924910 h 1156138"/>
              <a:gd name="connsiteX2" fmla="*/ 504497 w 3405352"/>
              <a:gd name="connsiteY2" fmla="*/ 462455 h 1156138"/>
              <a:gd name="connsiteX3" fmla="*/ 1114097 w 3405352"/>
              <a:gd name="connsiteY3" fmla="*/ 472966 h 1156138"/>
              <a:gd name="connsiteX4" fmla="*/ 1114097 w 3405352"/>
              <a:gd name="connsiteY4" fmla="*/ 609600 h 1156138"/>
              <a:gd name="connsiteX5" fmla="*/ 1681655 w 3405352"/>
              <a:gd name="connsiteY5" fmla="*/ 609600 h 1156138"/>
              <a:gd name="connsiteX6" fmla="*/ 1692166 w 3405352"/>
              <a:gd name="connsiteY6" fmla="*/ 1156138 h 1156138"/>
              <a:gd name="connsiteX7" fmla="*/ 2238704 w 3405352"/>
              <a:gd name="connsiteY7" fmla="*/ 1156138 h 1156138"/>
              <a:gd name="connsiteX8" fmla="*/ 2238704 w 3405352"/>
              <a:gd name="connsiteY8" fmla="*/ 504497 h 1156138"/>
              <a:gd name="connsiteX9" fmla="*/ 2806262 w 3405352"/>
              <a:gd name="connsiteY9" fmla="*/ 504497 h 1156138"/>
              <a:gd name="connsiteX10" fmla="*/ 2806262 w 3405352"/>
              <a:gd name="connsiteY10" fmla="*/ 0 h 1156138"/>
              <a:gd name="connsiteX11" fmla="*/ 3405352 w 3405352"/>
              <a:gd name="connsiteY11" fmla="*/ 0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5352" h="1156138">
                <a:moveTo>
                  <a:pt x="0" y="924910"/>
                </a:moveTo>
                <a:lnTo>
                  <a:pt x="504497" y="924910"/>
                </a:lnTo>
                <a:lnTo>
                  <a:pt x="504497" y="462455"/>
                </a:lnTo>
                <a:lnTo>
                  <a:pt x="1114097" y="472966"/>
                </a:lnTo>
                <a:lnTo>
                  <a:pt x="1114097" y="609600"/>
                </a:lnTo>
                <a:lnTo>
                  <a:pt x="1681655" y="609600"/>
                </a:lnTo>
                <a:lnTo>
                  <a:pt x="1692166" y="1156138"/>
                </a:lnTo>
                <a:lnTo>
                  <a:pt x="2238704" y="1156138"/>
                </a:lnTo>
                <a:lnTo>
                  <a:pt x="2238704" y="504497"/>
                </a:lnTo>
                <a:lnTo>
                  <a:pt x="2806262" y="504497"/>
                </a:lnTo>
                <a:lnTo>
                  <a:pt x="2806262" y="0"/>
                </a:lnTo>
                <a:lnTo>
                  <a:pt x="3405352" y="0"/>
                </a:lnTo>
              </a:path>
            </a:pathLst>
          </a:custGeom>
          <a:noFill/>
          <a:ln w="57150">
            <a:solidFill>
              <a:srgbClr val="0432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右矢印 37"/>
          <p:cNvSpPr/>
          <p:nvPr/>
        </p:nvSpPr>
        <p:spPr>
          <a:xfrm>
            <a:off x="4342537" y="1942442"/>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5426254" y="1152985"/>
            <a:ext cx="2723824" cy="369332"/>
          </a:xfrm>
          <a:prstGeom prst="rect">
            <a:avLst/>
          </a:prstGeom>
          <a:noFill/>
        </p:spPr>
        <p:txBody>
          <a:bodyPr wrap="none" rtlCol="0">
            <a:spAutoFit/>
          </a:bodyPr>
          <a:lstStyle/>
          <a:p>
            <a:pPr algn="ctr"/>
            <a:r>
              <a:rPr kumimoji="1" lang="ja-JP" altLang="en-US" dirty="0" smtClean="0">
                <a:solidFill>
                  <a:schemeClr val="accent6">
                    <a:lumMod val="75000"/>
                  </a:schemeClr>
                </a:solidFill>
                <a:latin typeface="Meiryo" charset="-128"/>
                <a:ea typeface="Meiryo" charset="-128"/>
                <a:cs typeface="Meiryo" charset="-128"/>
              </a:rPr>
              <a:t>運用自動化</a:t>
            </a:r>
            <a:r>
              <a:rPr kumimoji="1" lang="ja-JP" altLang="en-US" smtClean="0">
                <a:solidFill>
                  <a:schemeClr val="accent6">
                    <a:lumMod val="75000"/>
                  </a:schemeClr>
                </a:solidFill>
                <a:latin typeface="Meiryo" charset="-128"/>
                <a:ea typeface="Meiryo" charset="-128"/>
                <a:cs typeface="Meiryo" charset="-128"/>
              </a:rPr>
              <a:t>ツールの活用</a:t>
            </a:r>
            <a:endParaRPr kumimoji="1" lang="ja-JP" altLang="en-US" dirty="0">
              <a:solidFill>
                <a:schemeClr val="accent6">
                  <a:lumMod val="75000"/>
                </a:schemeClr>
              </a:solidFill>
              <a:latin typeface="Meiryo" charset="-128"/>
              <a:ea typeface="Meiryo" charset="-128"/>
              <a:cs typeface="Meiryo" charset="-128"/>
            </a:endParaRPr>
          </a:p>
        </p:txBody>
      </p:sp>
      <p:sp>
        <p:nvSpPr>
          <p:cNvPr id="40" name="正方形/長方形 39"/>
          <p:cNvSpPr/>
          <p:nvPr/>
        </p:nvSpPr>
        <p:spPr>
          <a:xfrm>
            <a:off x="5068891" y="4236294"/>
            <a:ext cx="210395" cy="28136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34480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5620715" y="4095613"/>
            <a:ext cx="210395" cy="42204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896627" y="4351764"/>
            <a:ext cx="210395" cy="1758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617253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48451" y="3789040"/>
            <a:ext cx="210395" cy="7385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6904411"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18032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456235"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7732147" y="4238957"/>
            <a:ext cx="187292" cy="28865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800805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8283971" y="3922424"/>
            <a:ext cx="210395" cy="6051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1187624" y="4653565"/>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1187624" y="4847027"/>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187624" y="5028620"/>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1187624" y="5429721"/>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1187624" y="5225202"/>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1557878" y="4656106"/>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1557878" y="4849568"/>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1557878" y="5031161"/>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1557878" y="5432262"/>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1557878" y="5227743"/>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1932528" y="4658647"/>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1932528" y="4852109"/>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1932528" y="5033702"/>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1932528" y="5434803"/>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1932528" y="5230284"/>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2309668" y="465313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2679922" y="4655677"/>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3054572" y="4658218"/>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2309668" y="4851227"/>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2679922" y="4853768"/>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3054572" y="4856309"/>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2307178" y="5219268"/>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2307178" y="5035953"/>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2677432" y="5221809"/>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2677432" y="5038494"/>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3052082" y="5224350"/>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3052082" y="5041035"/>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2307178" y="5417359"/>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2677432" y="5419900"/>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3052082" y="5422441"/>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6" name="図形グループ 195"/>
          <p:cNvGrpSpPr/>
          <p:nvPr/>
        </p:nvGrpSpPr>
        <p:grpSpPr>
          <a:xfrm>
            <a:off x="5364088" y="4722527"/>
            <a:ext cx="317500" cy="157483"/>
            <a:chOff x="6769100" y="1390650"/>
            <a:chExt cx="317500" cy="157483"/>
          </a:xfrm>
        </p:grpSpPr>
        <p:sp>
          <p:nvSpPr>
            <p:cNvPr id="197" name="正方形/長方形 1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364088" y="4915989"/>
            <a:ext cx="317500" cy="157483"/>
            <a:chOff x="6769100" y="1390650"/>
            <a:chExt cx="317500" cy="157483"/>
          </a:xfrm>
        </p:grpSpPr>
        <p:sp>
          <p:nvSpPr>
            <p:cNvPr id="201" name="正方形/長方形 2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図形グループ 203"/>
          <p:cNvGrpSpPr/>
          <p:nvPr/>
        </p:nvGrpSpPr>
        <p:grpSpPr>
          <a:xfrm>
            <a:off x="5364088" y="5097582"/>
            <a:ext cx="317500" cy="157483"/>
            <a:chOff x="6769100" y="1390650"/>
            <a:chExt cx="317500" cy="157483"/>
          </a:xfrm>
        </p:grpSpPr>
        <p:sp>
          <p:nvSpPr>
            <p:cNvPr id="205" name="正方形/長方形 2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円/楕円 2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7" name="直線コネクタ 2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8" name="図形グループ 207"/>
          <p:cNvGrpSpPr/>
          <p:nvPr/>
        </p:nvGrpSpPr>
        <p:grpSpPr>
          <a:xfrm>
            <a:off x="5364088" y="5498683"/>
            <a:ext cx="317500" cy="157483"/>
            <a:chOff x="6769100" y="1390650"/>
            <a:chExt cx="317500" cy="157483"/>
          </a:xfrm>
        </p:grpSpPr>
        <p:sp>
          <p:nvSpPr>
            <p:cNvPr id="209" name="正方形/長方形 2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2" name="図形グループ 211"/>
          <p:cNvGrpSpPr/>
          <p:nvPr/>
        </p:nvGrpSpPr>
        <p:grpSpPr>
          <a:xfrm>
            <a:off x="5364088" y="5294164"/>
            <a:ext cx="317500" cy="157483"/>
            <a:chOff x="6769100" y="1390650"/>
            <a:chExt cx="317500" cy="157483"/>
          </a:xfrm>
        </p:grpSpPr>
        <p:sp>
          <p:nvSpPr>
            <p:cNvPr id="213" name="正方形/長方形 2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5" name="直線コネクタ 2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6" name="図形グループ 215"/>
          <p:cNvGrpSpPr/>
          <p:nvPr/>
        </p:nvGrpSpPr>
        <p:grpSpPr>
          <a:xfrm>
            <a:off x="5734342" y="4725068"/>
            <a:ext cx="317500" cy="157483"/>
            <a:chOff x="6769100" y="1390650"/>
            <a:chExt cx="317500" cy="157483"/>
          </a:xfrm>
        </p:grpSpPr>
        <p:sp>
          <p:nvSpPr>
            <p:cNvPr id="217" name="正方形/長方形 2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円/楕円 2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9" name="直線コネクタ 2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0" name="図形グループ 219"/>
          <p:cNvGrpSpPr/>
          <p:nvPr/>
        </p:nvGrpSpPr>
        <p:grpSpPr>
          <a:xfrm>
            <a:off x="5734342" y="4918530"/>
            <a:ext cx="317500" cy="157483"/>
            <a:chOff x="6769100" y="1390650"/>
            <a:chExt cx="317500" cy="157483"/>
          </a:xfrm>
        </p:grpSpPr>
        <p:sp>
          <p:nvSpPr>
            <p:cNvPr id="221" name="正方形/長方形 2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円/楕円 2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3" name="直線コネクタ 2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4" name="図形グループ 223"/>
          <p:cNvGrpSpPr/>
          <p:nvPr/>
        </p:nvGrpSpPr>
        <p:grpSpPr>
          <a:xfrm>
            <a:off x="5734342" y="5100123"/>
            <a:ext cx="317500" cy="157483"/>
            <a:chOff x="6769100" y="1390650"/>
            <a:chExt cx="317500" cy="157483"/>
          </a:xfrm>
        </p:grpSpPr>
        <p:sp>
          <p:nvSpPr>
            <p:cNvPr id="225" name="正方形/長方形 2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円/楕円 2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7" name="直線コネクタ 2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8" name="図形グループ 227"/>
          <p:cNvGrpSpPr/>
          <p:nvPr/>
        </p:nvGrpSpPr>
        <p:grpSpPr>
          <a:xfrm>
            <a:off x="5734342" y="550122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5734342" y="5296705"/>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6108992" y="472760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6108992" y="4921071"/>
            <a:ext cx="317500" cy="157483"/>
            <a:chOff x="6769100" y="1390650"/>
            <a:chExt cx="317500" cy="157483"/>
          </a:xfrm>
        </p:grpSpPr>
        <p:sp>
          <p:nvSpPr>
            <p:cNvPr id="241" name="正方形/長方形 2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円/楕円 2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3" name="直線コネクタ 2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4" name="図形グループ 243"/>
          <p:cNvGrpSpPr/>
          <p:nvPr/>
        </p:nvGrpSpPr>
        <p:grpSpPr>
          <a:xfrm>
            <a:off x="6108992" y="5102664"/>
            <a:ext cx="317500" cy="157483"/>
            <a:chOff x="6769100" y="1390650"/>
            <a:chExt cx="317500" cy="157483"/>
          </a:xfrm>
        </p:grpSpPr>
        <p:sp>
          <p:nvSpPr>
            <p:cNvPr id="245" name="正方形/長方形 2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円/楕円 2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7" name="直線コネクタ 2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8" name="図形グループ 247"/>
          <p:cNvGrpSpPr/>
          <p:nvPr/>
        </p:nvGrpSpPr>
        <p:grpSpPr>
          <a:xfrm>
            <a:off x="6108992" y="5503765"/>
            <a:ext cx="317500" cy="157483"/>
            <a:chOff x="6769100" y="1390650"/>
            <a:chExt cx="317500" cy="157483"/>
          </a:xfrm>
        </p:grpSpPr>
        <p:sp>
          <p:nvSpPr>
            <p:cNvPr id="249" name="正方形/長方形 2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円/楕円 2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1" name="直線コネクタ 2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2" name="図形グループ 251"/>
          <p:cNvGrpSpPr/>
          <p:nvPr/>
        </p:nvGrpSpPr>
        <p:grpSpPr>
          <a:xfrm>
            <a:off x="6108992" y="5299246"/>
            <a:ext cx="317500" cy="157483"/>
            <a:chOff x="6769100" y="1390650"/>
            <a:chExt cx="317500" cy="157483"/>
          </a:xfrm>
        </p:grpSpPr>
        <p:sp>
          <p:nvSpPr>
            <p:cNvPr id="253" name="正方形/長方形 2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円/楕円 2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6" name="図形グループ 255"/>
          <p:cNvGrpSpPr/>
          <p:nvPr/>
        </p:nvGrpSpPr>
        <p:grpSpPr>
          <a:xfrm>
            <a:off x="7168895" y="4675373"/>
            <a:ext cx="317500" cy="157483"/>
            <a:chOff x="6769100" y="1390650"/>
            <a:chExt cx="317500" cy="157483"/>
          </a:xfrm>
        </p:grpSpPr>
        <p:sp>
          <p:nvSpPr>
            <p:cNvPr id="257" name="正方形/長方形 2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円/楕円 2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9" name="直線コネクタ 2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4" name="図形グループ 263"/>
          <p:cNvGrpSpPr/>
          <p:nvPr/>
        </p:nvGrpSpPr>
        <p:grpSpPr>
          <a:xfrm>
            <a:off x="7539149" y="4677914"/>
            <a:ext cx="317500" cy="157483"/>
            <a:chOff x="6769100" y="1390650"/>
            <a:chExt cx="317500" cy="157483"/>
          </a:xfrm>
        </p:grpSpPr>
        <p:sp>
          <p:nvSpPr>
            <p:cNvPr id="265" name="正方形/長方形 2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円/楕円 2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7" name="直線コネクタ 2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7913799" y="4680455"/>
            <a:ext cx="317500" cy="157483"/>
            <a:chOff x="6769100" y="1390650"/>
            <a:chExt cx="317500" cy="157483"/>
          </a:xfrm>
        </p:grpSpPr>
        <p:sp>
          <p:nvSpPr>
            <p:cNvPr id="273" name="正方形/長方形 2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円/楕円 2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5" name="直線コネクタ 2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7168895" y="4873464"/>
            <a:ext cx="317500" cy="157483"/>
            <a:chOff x="6769100" y="1390650"/>
            <a:chExt cx="317500" cy="157483"/>
          </a:xfrm>
        </p:grpSpPr>
        <p:sp>
          <p:nvSpPr>
            <p:cNvPr id="281" name="正方形/長方形 2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円/楕円 2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3" name="直線コネクタ 2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4" name="図形グループ 283"/>
          <p:cNvGrpSpPr/>
          <p:nvPr/>
        </p:nvGrpSpPr>
        <p:grpSpPr>
          <a:xfrm>
            <a:off x="7539149" y="4876005"/>
            <a:ext cx="317500" cy="157483"/>
            <a:chOff x="6769100" y="1390650"/>
            <a:chExt cx="317500" cy="157483"/>
          </a:xfrm>
        </p:grpSpPr>
        <p:sp>
          <p:nvSpPr>
            <p:cNvPr id="285" name="正方形/長方形 2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円/楕円 2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7" name="直線コネクタ 2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8" name="図形グループ 287"/>
          <p:cNvGrpSpPr/>
          <p:nvPr/>
        </p:nvGrpSpPr>
        <p:grpSpPr>
          <a:xfrm>
            <a:off x="7913799" y="4878546"/>
            <a:ext cx="317500" cy="157483"/>
            <a:chOff x="6769100" y="1390650"/>
            <a:chExt cx="317500" cy="157483"/>
          </a:xfrm>
        </p:grpSpPr>
        <p:sp>
          <p:nvSpPr>
            <p:cNvPr id="289" name="正方形/長方形 2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円/楕円 2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1" name="直線コネクタ 2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2" name="図形グループ 291"/>
          <p:cNvGrpSpPr/>
          <p:nvPr/>
        </p:nvGrpSpPr>
        <p:grpSpPr>
          <a:xfrm>
            <a:off x="7166405" y="5241505"/>
            <a:ext cx="317500" cy="157483"/>
            <a:chOff x="6769100" y="1390650"/>
            <a:chExt cx="317500" cy="157483"/>
          </a:xfrm>
        </p:grpSpPr>
        <p:sp>
          <p:nvSpPr>
            <p:cNvPr id="293" name="正方形/長方形 2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円/楕円 2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5" name="直線コネクタ 2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図形グループ 295"/>
          <p:cNvGrpSpPr/>
          <p:nvPr/>
        </p:nvGrpSpPr>
        <p:grpSpPr>
          <a:xfrm>
            <a:off x="7166405" y="5058190"/>
            <a:ext cx="317500" cy="157483"/>
            <a:chOff x="6769100" y="1390650"/>
            <a:chExt cx="317500" cy="157483"/>
          </a:xfrm>
        </p:grpSpPr>
        <p:sp>
          <p:nvSpPr>
            <p:cNvPr id="297" name="正方形/長方形 2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円/楕円 2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9" name="直線コネクタ 2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0" name="図形グループ 299"/>
          <p:cNvGrpSpPr/>
          <p:nvPr/>
        </p:nvGrpSpPr>
        <p:grpSpPr>
          <a:xfrm>
            <a:off x="7536659" y="5244046"/>
            <a:ext cx="317500" cy="157483"/>
            <a:chOff x="6769100" y="1390650"/>
            <a:chExt cx="317500" cy="157483"/>
          </a:xfrm>
        </p:grpSpPr>
        <p:sp>
          <p:nvSpPr>
            <p:cNvPr id="301" name="正方形/長方形 3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円/楕円 3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3" name="直線コネクタ 3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4" name="図形グループ 303"/>
          <p:cNvGrpSpPr/>
          <p:nvPr/>
        </p:nvGrpSpPr>
        <p:grpSpPr>
          <a:xfrm>
            <a:off x="7536659" y="5060731"/>
            <a:ext cx="317500" cy="157483"/>
            <a:chOff x="6769100" y="1390650"/>
            <a:chExt cx="317500" cy="157483"/>
          </a:xfrm>
        </p:grpSpPr>
        <p:sp>
          <p:nvSpPr>
            <p:cNvPr id="305" name="正方形/長方形 3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円/楕円 3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7" name="直線コネクタ 3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8" name="図形グループ 307"/>
          <p:cNvGrpSpPr/>
          <p:nvPr/>
        </p:nvGrpSpPr>
        <p:grpSpPr>
          <a:xfrm>
            <a:off x="7911309" y="5246587"/>
            <a:ext cx="317500" cy="157483"/>
            <a:chOff x="6769100" y="1390650"/>
            <a:chExt cx="317500" cy="157483"/>
          </a:xfrm>
        </p:grpSpPr>
        <p:sp>
          <p:nvSpPr>
            <p:cNvPr id="309" name="正方形/長方形 3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2" name="図形グループ 311"/>
          <p:cNvGrpSpPr/>
          <p:nvPr/>
        </p:nvGrpSpPr>
        <p:grpSpPr>
          <a:xfrm>
            <a:off x="7911309" y="5063272"/>
            <a:ext cx="317500" cy="157483"/>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7166405" y="5439596"/>
            <a:ext cx="317500" cy="157483"/>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7536659" y="5442137"/>
            <a:ext cx="317500" cy="157483"/>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7911309" y="5444678"/>
            <a:ext cx="317500" cy="157483"/>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2" name="テキスト ボックス 341"/>
          <p:cNvSpPr txBox="1"/>
          <p:nvPr/>
        </p:nvSpPr>
        <p:spPr>
          <a:xfrm>
            <a:off x="4984352" y="5852186"/>
            <a:ext cx="3602438" cy="584775"/>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よく似た運用パターン・グループ</a:t>
            </a:r>
          </a:p>
          <a:p>
            <a:pPr algn="ctr"/>
            <a:r>
              <a:rPr kumimoji="1" lang="ja-JP" altLang="en-US" sz="1600" dirty="0" smtClean="0">
                <a:solidFill>
                  <a:srgbClr val="0432FF"/>
                </a:solidFill>
                <a:latin typeface="Meiryo" charset="-128"/>
                <a:ea typeface="Meiryo" charset="-128"/>
                <a:cs typeface="Meiryo" charset="-128"/>
              </a:rPr>
              <a:t>に集約しインスタンスを削減</a:t>
            </a:r>
          </a:p>
        </p:txBody>
      </p:sp>
      <p:sp>
        <p:nvSpPr>
          <p:cNvPr id="343" name="右矢印 342"/>
          <p:cNvSpPr/>
          <p:nvPr/>
        </p:nvSpPr>
        <p:spPr>
          <a:xfrm>
            <a:off x="4338331" y="4797749"/>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2914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867534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移管に関する考慮事項</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4" name="正方形/長方形 3"/>
          <p:cNvSpPr/>
          <p:nvPr/>
        </p:nvSpPr>
        <p:spPr>
          <a:xfrm>
            <a:off x="5076056" y="837236"/>
            <a:ext cx="3600400" cy="4403975"/>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60640" y="3141540"/>
            <a:ext cx="3456384" cy="20996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208528" y="4221776"/>
            <a:ext cx="3342260" cy="101943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5076056" y="1070418"/>
            <a:ext cx="3600400" cy="1892826"/>
          </a:xfrm>
          <a:prstGeom prst="rect">
            <a:avLst/>
          </a:prstGeom>
          <a:noFill/>
        </p:spPr>
        <p:txBody>
          <a:bodyPr wrap="square" rtlCol="0">
            <a:spAutoFit/>
          </a:bodyPr>
          <a:lstStyle/>
          <a:p>
            <a:pPr>
              <a:spcBef>
                <a:spcPts val="600"/>
              </a:spcBef>
            </a:pPr>
            <a:r>
              <a:rPr kumimoji="1" lang="ja-JP" altLang="en-US" sz="1200" b="1" dirty="0" smtClean="0">
                <a:solidFill>
                  <a:schemeClr val="bg1"/>
                </a:solidFill>
                <a:latin typeface="Meiryo" charset="-128"/>
                <a:ea typeface="Meiryo" charset="-128"/>
                <a:cs typeface="Meiryo" charset="-128"/>
              </a:rPr>
              <a:t>システム・アーキテクチャー変更にともなう</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スループットやレスポンスなどの影響度分析やリスク検証</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投資を正当化するため、オンプレミスとの比較における投資対効果の明確化</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非機能要件の見直し</a:t>
            </a:r>
          </a:p>
          <a:p>
            <a:pPr marL="187325" lvl="1"/>
            <a:r>
              <a:rPr lang="ja-JP" altLang="en-US" sz="1000" dirty="0" smtClean="0">
                <a:solidFill>
                  <a:schemeClr val="bg1"/>
                </a:solidFill>
                <a:latin typeface="Meiryo" charset="-128"/>
                <a:ea typeface="Meiryo" charset="-128"/>
                <a:cs typeface="Meiryo" charset="-128"/>
              </a:rPr>
              <a:t>セキュリティポリシー</a:t>
            </a:r>
            <a:r>
              <a:rPr lang="ja-JP" altLang="en-US" sz="1000" dirty="0">
                <a:solidFill>
                  <a:schemeClr val="bg1"/>
                </a:solidFill>
                <a:latin typeface="Meiryo" charset="-128"/>
                <a:ea typeface="Meiryo" charset="-128"/>
                <a:cs typeface="Meiryo" charset="-128"/>
              </a:rPr>
              <a:t>や個人</a:t>
            </a:r>
            <a:r>
              <a:rPr lang="ja-JP" altLang="en-US" sz="1000" dirty="0" smtClean="0">
                <a:solidFill>
                  <a:schemeClr val="bg1"/>
                </a:solidFill>
                <a:latin typeface="Meiryo" charset="-128"/>
                <a:ea typeface="Meiryo" charset="-128"/>
                <a:cs typeface="Meiryo" charset="-128"/>
              </a:rPr>
              <a:t>情報保護方針との適合性やシステム監査への対応要件を満たすかどうかなど</a:t>
            </a:r>
            <a:endParaRPr kumimoji="1" lang="ja-JP" altLang="en-US" sz="1000" dirty="0">
              <a:solidFill>
                <a:schemeClr val="bg1"/>
              </a:solidFill>
              <a:latin typeface="Meiryo" charset="-128"/>
              <a:ea typeface="Meiryo" charset="-128"/>
              <a:cs typeface="Meiryo" charset="-128"/>
            </a:endParaRPr>
          </a:p>
        </p:txBody>
      </p:sp>
      <p:sp>
        <p:nvSpPr>
          <p:cNvPr id="8" name="テキスト ボックス 7"/>
          <p:cNvSpPr txBox="1"/>
          <p:nvPr/>
        </p:nvSpPr>
        <p:spPr>
          <a:xfrm>
            <a:off x="5190356" y="3554507"/>
            <a:ext cx="3312368" cy="307777"/>
          </a:xfrm>
          <a:prstGeom prst="rect">
            <a:avLst/>
          </a:prstGeom>
          <a:noFill/>
        </p:spPr>
        <p:txBody>
          <a:bodyPr wrap="square" rtlCol="0">
            <a:spAutoFit/>
          </a:bodyPr>
          <a:lstStyle/>
          <a:p>
            <a:pPr marL="285750" indent="-285750">
              <a:buFont typeface="Wingdings" charset="2"/>
              <a:buChar char="ü"/>
            </a:pPr>
            <a:r>
              <a:rPr kumimoji="1" lang="ja-JP" altLang="en-US" sz="1400" smtClean="0">
                <a:solidFill>
                  <a:schemeClr val="bg1"/>
                </a:solidFill>
                <a:latin typeface="Meiryo" charset="-128"/>
                <a:ea typeface="Meiryo" charset="-128"/>
                <a:cs typeface="Meiryo" charset="-128"/>
              </a:rPr>
              <a:t>運用方法の変更</a:t>
            </a:r>
            <a:endParaRPr kumimoji="1" lang="ja-JP" altLang="en-US" sz="1400" dirty="0">
              <a:solidFill>
                <a:schemeClr val="bg1"/>
              </a:solidFill>
              <a:latin typeface="Meiryo" charset="-128"/>
              <a:ea typeface="Meiryo" charset="-128"/>
              <a:cs typeface="Meiryo" charset="-128"/>
            </a:endParaRPr>
          </a:p>
        </p:txBody>
      </p:sp>
      <p:sp>
        <p:nvSpPr>
          <p:cNvPr id="9" name="テキスト ボックス 8"/>
          <p:cNvSpPr txBox="1"/>
          <p:nvPr/>
        </p:nvSpPr>
        <p:spPr>
          <a:xfrm>
            <a:off x="5208528" y="4497060"/>
            <a:ext cx="3408496" cy="523220"/>
          </a:xfrm>
          <a:prstGeom prst="rect">
            <a:avLst/>
          </a:prstGeom>
          <a:noFill/>
        </p:spPr>
        <p:txBody>
          <a:bodyPr wrap="square" rtlCol="0">
            <a:spAutoFit/>
          </a:bodyPr>
          <a:lstStyle/>
          <a:p>
            <a:pPr marL="285750" indent="-285750">
              <a:buFont typeface="Wingdings" charset="2"/>
              <a:buChar char="ü"/>
            </a:pPr>
            <a:r>
              <a:rPr lang="ja-JP" altLang="en-US" sz="1400" dirty="0" smtClean="0">
                <a:solidFill>
                  <a:schemeClr val="bg1"/>
                </a:solidFill>
                <a:latin typeface="Meiryo" charset="-128"/>
                <a:ea typeface="Meiryo" charset="-128"/>
                <a:cs typeface="Meiryo" charset="-128"/>
              </a:rPr>
              <a:t>パブリッククラウド</a:t>
            </a:r>
            <a:r>
              <a:rPr lang="ja-JP" altLang="en-US" sz="1400" dirty="0">
                <a:solidFill>
                  <a:schemeClr val="bg1"/>
                </a:solidFill>
                <a:latin typeface="Meiryo" charset="-128"/>
                <a:ea typeface="Meiryo" charset="-128"/>
                <a:cs typeface="Meiryo" charset="-128"/>
              </a:rPr>
              <a:t>の提供機能や</a:t>
            </a:r>
            <a:r>
              <a:rPr lang="ja-JP" altLang="en-US" sz="1400">
                <a:solidFill>
                  <a:schemeClr val="bg1"/>
                </a:solidFill>
                <a:latin typeface="Meiryo" charset="-128"/>
                <a:ea typeface="Meiryo" charset="-128"/>
                <a:cs typeface="Meiryo" charset="-128"/>
              </a:rPr>
              <a:t>セキュリティポリシー</a:t>
            </a:r>
            <a:r>
              <a:rPr lang="ja-JP" altLang="en-US" sz="1400" smtClean="0">
                <a:solidFill>
                  <a:schemeClr val="bg1"/>
                </a:solidFill>
                <a:latin typeface="Meiryo" charset="-128"/>
                <a:ea typeface="Meiryo" charset="-128"/>
                <a:cs typeface="Meiryo" charset="-128"/>
              </a:rPr>
              <a:t>などの評価</a:t>
            </a:r>
            <a:endParaRPr kumimoji="1" lang="ja-JP" altLang="en-US" sz="1400" dirty="0">
              <a:solidFill>
                <a:schemeClr val="bg1"/>
              </a:solidFill>
              <a:latin typeface="Meiryo" charset="-128"/>
              <a:ea typeface="Meiryo" charset="-128"/>
              <a:cs typeface="Meiryo" charset="-128"/>
            </a:endParaRPr>
          </a:p>
        </p:txBody>
      </p:sp>
      <p:sp>
        <p:nvSpPr>
          <p:cNvPr id="10" name="正方形/長方形 9"/>
          <p:cNvSpPr/>
          <p:nvPr/>
        </p:nvSpPr>
        <p:spPr>
          <a:xfrm>
            <a:off x="467544" y="834977"/>
            <a:ext cx="3600400" cy="225164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既存業務システム</a:t>
            </a:r>
          </a:p>
          <a:p>
            <a:pPr algn="ctr"/>
            <a:r>
              <a:rPr kumimoji="1" lang="ja-JP" altLang="en-US" sz="2000" dirty="0" smtClean="0">
                <a:solidFill>
                  <a:srgbClr val="FFFFFF"/>
                </a:solidFill>
                <a:latin typeface="Meiryo" charset="-128"/>
                <a:ea typeface="Meiryo" charset="-128"/>
                <a:cs typeface="Meiryo" charset="-128"/>
              </a:rPr>
              <a:t>（オンプレミス）</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1" name="正方形/長方形 10"/>
          <p:cNvSpPr/>
          <p:nvPr/>
        </p:nvSpPr>
        <p:spPr>
          <a:xfrm>
            <a:off x="467544" y="3141540"/>
            <a:ext cx="3584392" cy="102237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仮想サーバーの</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2" name="正方形/長方形 11"/>
          <p:cNvSpPr/>
          <p:nvPr/>
        </p:nvSpPr>
        <p:spPr>
          <a:xfrm>
            <a:off x="467544" y="4218836"/>
            <a:ext cx="3584392" cy="102237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パブリッククラウドでの</a:t>
            </a:r>
          </a:p>
          <a:p>
            <a:pPr algn="ctr"/>
            <a:r>
              <a:rPr lang="ja-JP" altLang="en-US" sz="2000" dirty="0" smtClean="0">
                <a:solidFill>
                  <a:srgbClr val="FFFFFF"/>
                </a:solidFill>
                <a:latin typeface="Meiryo" charset="-128"/>
                <a:ea typeface="Meiryo" charset="-128"/>
                <a:cs typeface="Meiryo" charset="-128"/>
              </a:rPr>
              <a:t>新規システム構築</a:t>
            </a:r>
            <a:endParaRPr lang="ja-JP" altLang="en-US" sz="2000" dirty="0">
              <a:solidFill>
                <a:srgbClr val="FFFFFF"/>
              </a:solidFill>
              <a:latin typeface="Meiryo" charset="-128"/>
              <a:ea typeface="Meiryo" charset="-128"/>
              <a:cs typeface="Meiryo" charset="-128"/>
            </a:endParaRPr>
          </a:p>
        </p:txBody>
      </p:sp>
      <p:sp>
        <p:nvSpPr>
          <p:cNvPr id="13" name="右矢印 12"/>
          <p:cNvSpPr/>
          <p:nvPr/>
        </p:nvSpPr>
        <p:spPr>
          <a:xfrm>
            <a:off x="4211960" y="170080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4211960" y="337813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p:cNvSpPr/>
          <p:nvPr/>
        </p:nvSpPr>
        <p:spPr>
          <a:xfrm>
            <a:off x="4211960" y="5695253"/>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7320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smtClean="0">
                <a:solidFill>
                  <a:srgbClr val="FFFFFF"/>
                </a:solidFill>
                <a:latin typeface="Meiryo" charset="-128"/>
                <a:ea typeface="Meiryo" charset="-128"/>
                <a:cs typeface="Meiryo" charset="-128"/>
              </a:rPr>
              <a:t>海外システムの</a:t>
            </a:r>
            <a:r>
              <a:rPr lang="ja-JP" altLang="en-US" sz="2000" dirty="0" smtClean="0">
                <a:solidFill>
                  <a:srgbClr val="FFFFFF"/>
                </a:solidFill>
                <a:latin typeface="Meiryo" charset="-128"/>
                <a:ea typeface="Meiryo" charset="-128"/>
                <a:cs typeface="Meiryo" charset="-128"/>
              </a:rPr>
              <a:t>クラウド化</a:t>
            </a:r>
            <a:endParaRPr lang="ja-JP" altLang="en-US" sz="2000" dirty="0">
              <a:solidFill>
                <a:srgbClr val="FFFFFF"/>
              </a:solidFill>
              <a:latin typeface="Meiryo" charset="-128"/>
              <a:ea typeface="Meiryo" charset="-128"/>
              <a:cs typeface="Meiryo" charset="-128"/>
            </a:endParaRPr>
          </a:p>
        </p:txBody>
      </p:sp>
      <p:sp>
        <p:nvSpPr>
          <p:cNvPr id="17" name="正方形/長方形 16"/>
          <p:cNvSpPr/>
          <p:nvPr/>
        </p:nvSpPr>
        <p:spPr>
          <a:xfrm>
            <a:off x="509772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越境データ規制</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個人情報保護規定</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犯罪捜査権　など</a:t>
            </a:r>
            <a:endParaRPr lang="ja-JP" altLang="en-US" sz="1400" dirty="0">
              <a:solidFill>
                <a:srgbClr val="FFFFFF"/>
              </a:solidFill>
              <a:latin typeface="Meiryo" charset="-128"/>
              <a:ea typeface="Meiryo" charset="-128"/>
              <a:cs typeface="Meiryo" charset="-128"/>
            </a:endParaRPr>
          </a:p>
        </p:txBody>
      </p:sp>
      <p:sp>
        <p:nvSpPr>
          <p:cNvPr id="18" name="右矢印 17"/>
          <p:cNvSpPr/>
          <p:nvPr/>
        </p:nvSpPr>
        <p:spPr>
          <a:xfrm>
            <a:off x="4211960" y="4455434"/>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85727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9" name="テキスト ボックス 8"/>
          <p:cNvSpPr txBox="1"/>
          <p:nvPr/>
        </p:nvSpPr>
        <p:spPr>
          <a:xfrm>
            <a:off x="107504" y="791068"/>
            <a:ext cx="3401893" cy="769441"/>
          </a:xfrm>
          <a:prstGeom prst="rect">
            <a:avLst/>
          </a:prstGeom>
          <a:noFill/>
        </p:spPr>
        <p:txBody>
          <a:bodyPr wrap="none" rtlCol="0">
            <a:spAutoFit/>
          </a:bodyPr>
          <a:lstStyle/>
          <a:p>
            <a:r>
              <a:rPr kumimoji="1" lang="en-US" altLang="ja-JP" sz="4400" dirty="0" smtClean="0">
                <a:solidFill>
                  <a:srgbClr val="0432FF"/>
                </a:solidFill>
              </a:rPr>
              <a:t>Simple Design</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物理的な制約を排除して、</a:t>
            </a:r>
          </a:p>
          <a:p>
            <a:r>
              <a:rPr lang="ja-JP" altLang="en-US" sz="2000" dirty="0">
                <a:solidFill>
                  <a:schemeClr val="bg1"/>
                </a:solidFill>
                <a:latin typeface="Meiryo" charset="-128"/>
                <a:ea typeface="Meiryo" charset="-128"/>
                <a:cs typeface="Meiryo" charset="-128"/>
              </a:rPr>
              <a:t>　</a:t>
            </a:r>
            <a:r>
              <a:rPr lang="ja-JP" altLang="en-US" sz="2000" dirty="0" smtClean="0">
                <a:solidFill>
                  <a:schemeClr val="bg1"/>
                </a:solidFill>
                <a:latin typeface="Meiryo" charset="-128"/>
                <a:ea typeface="Meiryo" charset="-128"/>
                <a:cs typeface="Meiryo" charset="-128"/>
              </a:rPr>
              <a:t>　追加や削除、変更が簡単に行えることを前提に構成を検討する</a:t>
            </a:r>
            <a:endParaRPr kumimoji="1" lang="ja-JP" altLang="en-US" sz="2000" dirty="0">
              <a:solidFill>
                <a:schemeClr val="bg1"/>
              </a:solidFill>
              <a:latin typeface="Meiryo" charset="-128"/>
              <a:ea typeface="Meiryo" charset="-128"/>
              <a:cs typeface="Meiryo" charset="-128"/>
            </a:endParaRPr>
          </a:p>
        </p:txBody>
      </p:sp>
      <p:grpSp>
        <p:nvGrpSpPr>
          <p:cNvPr id="11" name="図形グループ 10"/>
          <p:cNvGrpSpPr/>
          <p:nvPr/>
        </p:nvGrpSpPr>
        <p:grpSpPr>
          <a:xfrm>
            <a:off x="1808450" y="4149080"/>
            <a:ext cx="1008112" cy="440086"/>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ホームベース 14"/>
          <p:cNvSpPr/>
          <p:nvPr/>
        </p:nvSpPr>
        <p:spPr>
          <a:xfrm>
            <a:off x="528707" y="4018602"/>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pic>
        <p:nvPicPr>
          <p:cNvPr id="16" name="図 15"/>
          <p:cNvPicPr>
            <a:picLocks noChangeAspect="1"/>
          </p:cNvPicPr>
          <p:nvPr/>
        </p:nvPicPr>
        <p:blipFill>
          <a:blip r:embed="rId2"/>
          <a:stretch>
            <a:fillRect/>
          </a:stretch>
        </p:blipFill>
        <p:spPr>
          <a:xfrm>
            <a:off x="3110704" y="4974624"/>
            <a:ext cx="978486" cy="978486"/>
          </a:xfrm>
          <a:prstGeom prst="rect">
            <a:avLst/>
          </a:prstGeom>
        </p:spPr>
      </p:pic>
      <p:grpSp>
        <p:nvGrpSpPr>
          <p:cNvPr id="17" name="図形グループ 16"/>
          <p:cNvGrpSpPr/>
          <p:nvPr/>
        </p:nvGrpSpPr>
        <p:grpSpPr>
          <a:xfrm>
            <a:off x="3203848" y="2783418"/>
            <a:ext cx="530176" cy="1101571"/>
            <a:chOff x="1946324" y="4125162"/>
            <a:chExt cx="969964" cy="2007872"/>
          </a:xfrm>
        </p:grpSpPr>
        <p:sp>
          <p:nvSpPr>
            <p:cNvPr id="18" name="円/楕円 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フローチャート: 論理積ゲート 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0" name="図形グループ 19"/>
          <p:cNvGrpSpPr/>
          <p:nvPr/>
        </p:nvGrpSpPr>
        <p:grpSpPr>
          <a:xfrm>
            <a:off x="5508104" y="4589166"/>
            <a:ext cx="637425" cy="270518"/>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6230846" y="3797738"/>
            <a:ext cx="637425" cy="270518"/>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5508104" y="3797738"/>
            <a:ext cx="637425" cy="270518"/>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6235937" y="4578886"/>
            <a:ext cx="637425" cy="270518"/>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6973763" y="4578886"/>
            <a:ext cx="637425" cy="270518"/>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7696505" y="3787458"/>
            <a:ext cx="637425" cy="270518"/>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973763" y="3787458"/>
            <a:ext cx="637425" cy="270518"/>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7701596" y="4568606"/>
            <a:ext cx="637425" cy="270518"/>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テキスト ボックス 51"/>
          <p:cNvSpPr txBox="1"/>
          <p:nvPr/>
        </p:nvSpPr>
        <p:spPr>
          <a:xfrm>
            <a:off x="4641277" y="3747595"/>
            <a:ext cx="778162"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Web:</a:t>
            </a:r>
            <a:endParaRPr kumimoji="1" lang="ja-JP" altLang="en-US" dirty="0">
              <a:latin typeface="Meiryo" charset="-128"/>
              <a:ea typeface="Meiryo" charset="-128"/>
              <a:cs typeface="Meiryo" charset="-128"/>
            </a:endParaRPr>
          </a:p>
        </p:txBody>
      </p:sp>
      <p:sp>
        <p:nvSpPr>
          <p:cNvPr id="53" name="テキスト ボックス 52"/>
          <p:cNvSpPr txBox="1"/>
          <p:nvPr/>
        </p:nvSpPr>
        <p:spPr>
          <a:xfrm>
            <a:off x="4643030" y="4537113"/>
            <a:ext cx="612668"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DB:</a:t>
            </a:r>
            <a:endParaRPr kumimoji="1" lang="ja-JP" altLang="en-US" dirty="0">
              <a:latin typeface="Meiryo" charset="-128"/>
              <a:ea typeface="Meiryo" charset="-128"/>
              <a:cs typeface="Meiryo" charset="-128"/>
            </a:endParaRPr>
          </a:p>
        </p:txBody>
      </p:sp>
      <p:sp>
        <p:nvSpPr>
          <p:cNvPr id="54" name="曲折矢印 53"/>
          <p:cNvSpPr/>
          <p:nvPr/>
        </p:nvSpPr>
        <p:spPr>
          <a:xfrm rot="5400000" flipV="1">
            <a:off x="2365054" y="3282765"/>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5" name="曲折矢印 54"/>
          <p:cNvSpPr/>
          <p:nvPr/>
        </p:nvSpPr>
        <p:spPr>
          <a:xfrm rot="16200000">
            <a:off x="2370409" y="4742938"/>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6" name="テキスト ボックス 55"/>
          <p:cNvSpPr txBox="1"/>
          <p:nvPr/>
        </p:nvSpPr>
        <p:spPr>
          <a:xfrm>
            <a:off x="296569" y="5989256"/>
            <a:ext cx="4031873" cy="400110"/>
          </a:xfrm>
          <a:prstGeom prst="rect">
            <a:avLst/>
          </a:prstGeom>
          <a:noFill/>
        </p:spPr>
        <p:txBody>
          <a:bodyPr wrap="none" rtlCol="0">
            <a:spAutoFit/>
          </a:bodyPr>
          <a:lstStyle/>
          <a:p>
            <a:r>
              <a:rPr kumimoji="1" lang="ja-JP" altLang="en-US" sz="2000" smtClean="0">
                <a:solidFill>
                  <a:schemeClr val="tx1">
                    <a:lumMod val="50000"/>
                    <a:lumOff val="50000"/>
                  </a:schemeClr>
                </a:solidFill>
                <a:latin typeface="Meiryo" charset="-128"/>
                <a:ea typeface="Meiryo" charset="-128"/>
                <a:cs typeface="Meiryo" charset="-128"/>
              </a:rPr>
              <a:t>従来：コンパクトなシステム構成</a:t>
            </a:r>
            <a:endParaRPr kumimoji="1" lang="ja-JP" altLang="en-US" sz="2000">
              <a:solidFill>
                <a:schemeClr val="tx1">
                  <a:lumMod val="50000"/>
                  <a:lumOff val="50000"/>
                </a:schemeClr>
              </a:solidFill>
              <a:latin typeface="Meiryo" charset="-128"/>
              <a:ea typeface="Meiryo" charset="-128"/>
              <a:cs typeface="Meiryo" charset="-128"/>
            </a:endParaRPr>
          </a:p>
        </p:txBody>
      </p:sp>
      <p:sp>
        <p:nvSpPr>
          <p:cNvPr id="57" name="テキスト ボックス 56"/>
          <p:cNvSpPr txBox="1"/>
          <p:nvPr/>
        </p:nvSpPr>
        <p:spPr>
          <a:xfrm>
            <a:off x="4572000" y="5989256"/>
            <a:ext cx="4288353"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クラウド：シンプルなシステム構成</a:t>
            </a:r>
            <a:endParaRPr kumimoji="1" lang="ja-JP" altLang="en-US" sz="2000"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462966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899592" y="2561846"/>
            <a:ext cx="2968315" cy="380104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sp>
        <p:nvSpPr>
          <p:cNvPr id="9" name="テキスト ボックス 8"/>
          <p:cNvSpPr txBox="1"/>
          <p:nvPr/>
        </p:nvSpPr>
        <p:spPr>
          <a:xfrm>
            <a:off x="107504" y="791068"/>
            <a:ext cx="3995453" cy="769441"/>
          </a:xfrm>
          <a:prstGeom prst="rect">
            <a:avLst/>
          </a:prstGeom>
          <a:noFill/>
        </p:spPr>
        <p:txBody>
          <a:bodyPr wrap="none" rtlCol="0">
            <a:spAutoFit/>
          </a:bodyPr>
          <a:lstStyle/>
          <a:p>
            <a:r>
              <a:rPr kumimoji="1" lang="en-US" altLang="ja-JP" sz="4400" dirty="0" smtClean="0">
                <a:solidFill>
                  <a:srgbClr val="0432FF"/>
                </a:solidFill>
              </a:rPr>
              <a:t>Design of Failure</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発生を</a:t>
            </a:r>
            <a:r>
              <a:rPr lang="ja-JP" altLang="en-US" sz="2000">
                <a:solidFill>
                  <a:schemeClr val="bg1"/>
                </a:solidFill>
                <a:latin typeface="Meiryo" charset="-128"/>
                <a:ea typeface="Meiryo" charset="-128"/>
                <a:cs typeface="Meiryo" charset="-128"/>
              </a:rPr>
              <a:t>前提</a:t>
            </a:r>
            <a:r>
              <a:rPr lang="ja-JP" altLang="en-US" sz="2000" smtClean="0">
                <a:solidFill>
                  <a:schemeClr val="bg1"/>
                </a:solidFill>
                <a:latin typeface="Meiryo" charset="-128"/>
                <a:ea typeface="Meiryo" charset="-128"/>
                <a:cs typeface="Meiryo" charset="-128"/>
              </a:rPr>
              <a:t>とし、</a:t>
            </a:r>
            <a:endParaRPr lang="ja-JP" altLang="en-US"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が発生しても問題なく運用できるような設計</a:t>
            </a:r>
            <a:r>
              <a:rPr lang="ja-JP" altLang="en-US" sz="2000" dirty="0" smtClean="0">
                <a:solidFill>
                  <a:schemeClr val="bg1"/>
                </a:solidFill>
                <a:latin typeface="Meiryo" charset="-128"/>
                <a:ea typeface="Meiryo" charset="-128"/>
                <a:cs typeface="Meiryo" charset="-128"/>
              </a:rPr>
              <a:t>を行うこと</a:t>
            </a:r>
            <a:endParaRPr kumimoji="1" lang="ja-JP" altLang="en-US" sz="2000" dirty="0">
              <a:solidFill>
                <a:schemeClr val="bg1"/>
              </a:solidFill>
              <a:latin typeface="Meiryo" charset="-128"/>
              <a:ea typeface="Meiryo" charset="-128"/>
              <a:cs typeface="Meiryo" charset="-128"/>
            </a:endParaRPr>
          </a:p>
        </p:txBody>
      </p:sp>
      <p:grpSp>
        <p:nvGrpSpPr>
          <p:cNvPr id="12" name="図形グループ 11"/>
          <p:cNvGrpSpPr/>
          <p:nvPr/>
        </p:nvGrpSpPr>
        <p:grpSpPr>
          <a:xfrm>
            <a:off x="1216455" y="3470394"/>
            <a:ext cx="1008112" cy="440086"/>
            <a:chOff x="6769100" y="1390650"/>
            <a:chExt cx="317500" cy="157483"/>
          </a:xfrm>
        </p:grpSpPr>
        <p:sp>
          <p:nvSpPr>
            <p:cNvPr id="13" name="正方形/長方形 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 name="直線コネクタ 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 name="図形グループ 15"/>
          <p:cNvGrpSpPr/>
          <p:nvPr/>
        </p:nvGrpSpPr>
        <p:grpSpPr>
          <a:xfrm>
            <a:off x="1216455" y="4616122"/>
            <a:ext cx="1008112" cy="440086"/>
            <a:chOff x="6769100" y="1390650"/>
            <a:chExt cx="317500" cy="157483"/>
          </a:xfrm>
        </p:grpSpPr>
        <p:sp>
          <p:nvSpPr>
            <p:cNvPr id="17" name="正方形/長方形 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楕円 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 name="直線コネクタ 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 name="図形グループ 19"/>
          <p:cNvGrpSpPr/>
          <p:nvPr/>
        </p:nvGrpSpPr>
        <p:grpSpPr>
          <a:xfrm>
            <a:off x="2659551" y="3472504"/>
            <a:ext cx="1008112" cy="440086"/>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1219903" y="5761851"/>
            <a:ext cx="1008112" cy="440086"/>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2659551" y="4619186"/>
            <a:ext cx="1008112" cy="440086"/>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2662999" y="5763718"/>
            <a:ext cx="1008112" cy="440086"/>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正方形/長方形 36"/>
          <p:cNvSpPr/>
          <p:nvPr/>
        </p:nvSpPr>
        <p:spPr>
          <a:xfrm>
            <a:off x="1907704" y="2681322"/>
            <a:ext cx="1008112" cy="44008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37" idx="2"/>
            <a:endCxn id="13" idx="0"/>
          </p:cNvCxnSpPr>
          <p:nvPr/>
        </p:nvCxnSpPr>
        <p:spPr>
          <a:xfrm flipH="1">
            <a:off x="1720511" y="3121408"/>
            <a:ext cx="691249" cy="348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13" idx="2"/>
            <a:endCxn id="17" idx="0"/>
          </p:cNvCxnSpPr>
          <p:nvPr/>
        </p:nvCxnSpPr>
        <p:spPr>
          <a:xfrm>
            <a:off x="1720511" y="3910480"/>
            <a:ext cx="0" cy="705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17" idx="2"/>
            <a:endCxn id="25" idx="0"/>
          </p:cNvCxnSpPr>
          <p:nvPr/>
        </p:nvCxnSpPr>
        <p:spPr>
          <a:xfrm>
            <a:off x="1720511" y="5056208"/>
            <a:ext cx="3448" cy="705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p:cNvCxnSpPr>
            <a:stCxn id="37" idx="2"/>
            <a:endCxn id="21" idx="0"/>
          </p:cNvCxnSpPr>
          <p:nvPr/>
        </p:nvCxnSpPr>
        <p:spPr>
          <a:xfrm>
            <a:off x="2411760" y="3121408"/>
            <a:ext cx="751847" cy="351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21" idx="2"/>
            <a:endCxn id="29" idx="0"/>
          </p:cNvCxnSpPr>
          <p:nvPr/>
        </p:nvCxnSpPr>
        <p:spPr>
          <a:xfrm>
            <a:off x="3163607" y="3912590"/>
            <a:ext cx="0" cy="706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9" idx="2"/>
            <a:endCxn id="33" idx="0"/>
          </p:cNvCxnSpPr>
          <p:nvPr/>
        </p:nvCxnSpPr>
        <p:spPr>
          <a:xfrm>
            <a:off x="3163607" y="5059272"/>
            <a:ext cx="3448" cy="704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a:stCxn id="13" idx="2"/>
            <a:endCxn id="29" idx="0"/>
          </p:cNvCxnSpPr>
          <p:nvPr/>
        </p:nvCxnSpPr>
        <p:spPr>
          <a:xfrm>
            <a:off x="1720511" y="3910480"/>
            <a:ext cx="1443096" cy="708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p:cNvCxnSpPr>
            <a:stCxn id="17" idx="0"/>
            <a:endCxn id="21" idx="2"/>
          </p:cNvCxnSpPr>
          <p:nvPr/>
        </p:nvCxnSpPr>
        <p:spPr>
          <a:xfrm flipV="1">
            <a:off x="1720511" y="3912590"/>
            <a:ext cx="1443096" cy="70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線コネクタ 65"/>
          <p:cNvCxnSpPr>
            <a:stCxn id="25" idx="0"/>
            <a:endCxn id="29" idx="2"/>
          </p:cNvCxnSpPr>
          <p:nvPr/>
        </p:nvCxnSpPr>
        <p:spPr>
          <a:xfrm flipV="1">
            <a:off x="1723959" y="5059272"/>
            <a:ext cx="1439648" cy="702579"/>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直線コネクタ 66"/>
          <p:cNvCxnSpPr>
            <a:stCxn id="17" idx="2"/>
            <a:endCxn id="33" idx="0"/>
          </p:cNvCxnSpPr>
          <p:nvPr/>
        </p:nvCxnSpPr>
        <p:spPr>
          <a:xfrm>
            <a:off x="1720511" y="5056208"/>
            <a:ext cx="1446544" cy="707510"/>
          </a:xfrm>
          <a:prstGeom prst="line">
            <a:avLst/>
          </a:prstGeom>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3999079" y="2561846"/>
            <a:ext cx="4893401" cy="3801041"/>
          </a:xfrm>
          <a:prstGeom prst="rect">
            <a:avLst/>
          </a:prstGeom>
          <a:noFill/>
        </p:spPr>
        <p:txBody>
          <a:bodyPr wrap="square" rtlCol="0">
            <a:spAutoFit/>
          </a:bodyPr>
          <a:lstStyle/>
          <a:p>
            <a:pPr>
              <a:spcBef>
                <a:spcPts val="600"/>
              </a:spcBef>
            </a:pPr>
            <a:r>
              <a:rPr kumimoji="1" lang="ja-JP" altLang="en-US" sz="1400" b="1" dirty="0" smtClean="0">
                <a:latin typeface="Meiryo" charset="-128"/>
                <a:ea typeface="Meiryo" charset="-128"/>
                <a:cs typeface="Meiryo" charset="-128"/>
              </a:rPr>
              <a:t>システム機器で</a:t>
            </a:r>
            <a:r>
              <a:rPr kumimoji="1" lang="ja-JP" altLang="en-US" sz="1400" b="1" smtClean="0">
                <a:latin typeface="Meiryo" charset="-128"/>
                <a:ea typeface="Meiryo" charset="-128"/>
                <a:cs typeface="Meiryo" charset="-128"/>
              </a:rPr>
              <a:t>はなくサービス</a:t>
            </a:r>
            <a:r>
              <a:rPr kumimoji="1" lang="ja-JP" altLang="en-US" sz="1400" b="1" dirty="0" smtClean="0">
                <a:latin typeface="Meiryo" charset="-128"/>
                <a:ea typeface="Meiryo" charset="-128"/>
                <a:cs typeface="Meiryo" charset="-128"/>
              </a:rPr>
              <a:t>としての健全性を保つこと</a:t>
            </a:r>
          </a:p>
          <a:p>
            <a:pPr marL="171450" indent="-171450">
              <a:spcBef>
                <a:spcPts val="600"/>
              </a:spcBef>
              <a:buFont typeface="Wingdings" charset="2"/>
              <a:buChar char="ü"/>
            </a:pPr>
            <a:r>
              <a:rPr lang="ja-JP" altLang="en-US" sz="1200" dirty="0" smtClean="0">
                <a:latin typeface="Meiryo" charset="-128"/>
                <a:ea typeface="Meiryo" charset="-128"/>
                <a:cs typeface="Meiryo" charset="-128"/>
              </a:rPr>
              <a:t>全体</a:t>
            </a:r>
            <a:r>
              <a:rPr lang="ja-JP" altLang="en-US" sz="1200" dirty="0">
                <a:latin typeface="Meiryo" charset="-128"/>
                <a:ea typeface="Meiryo" charset="-128"/>
                <a:cs typeface="Meiryo" charset="-128"/>
              </a:rPr>
              <a:t>の可用性の</a:t>
            </a:r>
            <a:r>
              <a:rPr lang="ja-JP" altLang="en-US" sz="1200" dirty="0" smtClean="0">
                <a:latin typeface="Meiryo" charset="-128"/>
                <a:ea typeface="Meiryo" charset="-128"/>
                <a:cs typeface="Meiryo" charset="-128"/>
              </a:rPr>
              <a:t>担保が最重要</a:t>
            </a:r>
          </a:p>
          <a:p>
            <a:pPr marL="171450" indent="-171450">
              <a:spcBef>
                <a:spcPts val="600"/>
              </a:spcBef>
              <a:buFont typeface="Wingdings" charset="2"/>
              <a:buChar char="ü"/>
            </a:pPr>
            <a:r>
              <a:rPr lang="en-US" altLang="ja-JP" sz="1200" dirty="0" smtClean="0">
                <a:latin typeface="Meiryo" charset="-128"/>
                <a:ea typeface="Meiryo" charset="-128"/>
                <a:cs typeface="Meiryo" charset="-128"/>
              </a:rPr>
              <a:t>SPOF</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Single Point of </a:t>
            </a:r>
            <a:r>
              <a:rPr lang="en-US" altLang="ja-JP" sz="1200" dirty="0" err="1">
                <a:latin typeface="Meiryo" charset="-128"/>
                <a:ea typeface="Meiryo" charset="-128"/>
                <a:cs typeface="Meiryo" charset="-128"/>
              </a:rPr>
              <a:t>Failur</a:t>
            </a:r>
            <a:r>
              <a:rPr lang="ja-JP" altLang="en-US" sz="1200" dirty="0">
                <a:latin typeface="Meiryo" charset="-128"/>
                <a:ea typeface="Meiryo" charset="-128"/>
                <a:cs typeface="Meiryo" charset="-128"/>
              </a:rPr>
              <a:t>：単一障害点）を作らない</a:t>
            </a:r>
            <a:r>
              <a:rPr lang="ja-JP" altLang="en-US" sz="1200" dirty="0" smtClean="0">
                <a:latin typeface="Meiryo" charset="-128"/>
                <a:ea typeface="Meiryo" charset="-128"/>
                <a:cs typeface="Meiryo" charset="-128"/>
              </a:rPr>
              <a:t>構成</a:t>
            </a:r>
          </a:p>
          <a:p>
            <a:pPr>
              <a:spcBef>
                <a:spcPts val="600"/>
              </a:spcBef>
            </a:pPr>
            <a:r>
              <a:rPr kumimoji="1" lang="ja-JP" altLang="en-US" sz="1400" b="1" dirty="0" smtClean="0">
                <a:latin typeface="Meiryo" charset="-128"/>
                <a:ea typeface="Meiryo" charset="-128"/>
                <a:cs typeface="Meiryo" charset="-128"/>
              </a:rPr>
              <a:t>多様な監視方法を組み入れること</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外からの監視：反応があるか、ないか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内からの監視：受けられるか、受けられないか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サービスからの報告：サービス自身の健全性の主張</a:t>
            </a:r>
          </a:p>
          <a:p>
            <a:pPr>
              <a:spcBef>
                <a:spcPts val="600"/>
              </a:spcBef>
            </a:pPr>
            <a:r>
              <a:rPr kumimoji="1" lang="ja-JP" altLang="en-US" sz="1400" b="1" dirty="0" smtClean="0">
                <a:latin typeface="Meiryo" charset="-128"/>
                <a:ea typeface="Meiryo" charset="-128"/>
                <a:cs typeface="Meiryo" charset="-128"/>
              </a:rPr>
              <a:t>データを収拾し、閲覧する体制を作る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いつでも、増やせる、削除できる仕組みとする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データを集積し、利用状況を分析する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分析結果を踏まえてブラッシュアップを継続する</a:t>
            </a:r>
          </a:p>
          <a:p>
            <a:pPr>
              <a:spcBef>
                <a:spcPts val="600"/>
              </a:spcBef>
            </a:pPr>
            <a:r>
              <a:rPr kumimoji="1" lang="ja-JP" altLang="en-US" sz="1400" b="1" dirty="0" smtClean="0">
                <a:latin typeface="Meiryo" charset="-128"/>
                <a:ea typeface="Meiryo" charset="-128"/>
                <a:cs typeface="Meiryo" charset="-128"/>
              </a:rPr>
              <a:t>自動化する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いつ起きるか分からないことへの対応を自動化で対処する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検知、報告、対応までの自動化を目指す</a:t>
            </a:r>
            <a:endParaRPr kumimoji="1" lang="ja-JP" altLang="en-US" sz="1200" dirty="0">
              <a:latin typeface="Meiryo" charset="-128"/>
              <a:ea typeface="Meiryo" charset="-128"/>
              <a:cs typeface="Meiryo" charset="-128"/>
            </a:endParaRPr>
          </a:p>
        </p:txBody>
      </p:sp>
      <p:sp>
        <p:nvSpPr>
          <p:cNvPr id="80" name="ホームベース 79"/>
          <p:cNvSpPr/>
          <p:nvPr/>
        </p:nvSpPr>
        <p:spPr>
          <a:xfrm>
            <a:off x="251520" y="2561846"/>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sp>
        <p:nvSpPr>
          <p:cNvPr id="81" name="ホームベース 80"/>
          <p:cNvSpPr/>
          <p:nvPr/>
        </p:nvSpPr>
        <p:spPr>
          <a:xfrm>
            <a:off x="251520" y="5642807"/>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ログ</a:t>
            </a:r>
          </a:p>
          <a:p>
            <a:pPr algn="ctr"/>
            <a:r>
              <a:rPr kumimoji="1" lang="ja-JP" altLang="en-US" sz="1600" dirty="0" smtClean="0">
                <a:solidFill>
                  <a:srgbClr val="FFFFFF"/>
                </a:solidFill>
                <a:latin typeface="Meiryo" charset="-128"/>
                <a:ea typeface="Meiryo" charset="-128"/>
                <a:cs typeface="Meiryo" charset="-128"/>
              </a:rPr>
              <a:t>収集</a:t>
            </a:r>
            <a:endParaRPr kumimoji="1" lang="ja-JP" altLang="en-US" sz="1600" dirty="0">
              <a:solidFill>
                <a:srgbClr val="FFFFFF"/>
              </a:solidFill>
              <a:latin typeface="Meiryo" charset="-128"/>
              <a:ea typeface="Meiryo" charset="-128"/>
              <a:cs typeface="Meiryo" charset="-128"/>
            </a:endParaRPr>
          </a:p>
        </p:txBody>
      </p:sp>
      <p:sp>
        <p:nvSpPr>
          <p:cNvPr id="84" name="テキスト ボックス 83"/>
          <p:cNvSpPr txBox="1"/>
          <p:nvPr/>
        </p:nvSpPr>
        <p:spPr>
          <a:xfrm>
            <a:off x="251520" y="3765135"/>
            <a:ext cx="646331" cy="1477328"/>
          </a:xfrm>
          <a:prstGeom prst="rect">
            <a:avLst/>
          </a:prstGeom>
          <a:noFill/>
        </p:spPr>
        <p:txBody>
          <a:bodyPr wrap="none" rtlCol="0">
            <a:spAutoFit/>
          </a:bodyPr>
          <a:lstStyle/>
          <a:p>
            <a:r>
              <a:rPr kumimoji="1" lang="ja-JP" altLang="en-US" dirty="0" smtClean="0">
                <a:solidFill>
                  <a:srgbClr val="FF6666"/>
                </a:solidFill>
                <a:latin typeface="Meiryo" charset="-128"/>
                <a:ea typeface="Meiryo" charset="-128"/>
                <a:cs typeface="Meiryo" charset="-128"/>
              </a:rPr>
              <a:t>通知</a:t>
            </a:r>
          </a:p>
          <a:p>
            <a:r>
              <a:rPr kumimoji="1" lang="ja-JP" altLang="en-US" dirty="0" smtClean="0">
                <a:solidFill>
                  <a:srgbClr val="FF6666"/>
                </a:solidFill>
                <a:latin typeface="Meiryo" charset="-128"/>
                <a:ea typeface="Meiryo" charset="-128"/>
                <a:cs typeface="Meiryo" charset="-128"/>
              </a:rPr>
              <a:t>復旧</a:t>
            </a:r>
          </a:p>
          <a:p>
            <a:endParaRPr kumimoji="1" lang="ja-JP" altLang="en-US" dirty="0" smtClean="0">
              <a:solidFill>
                <a:srgbClr val="FF6666"/>
              </a:solidFill>
              <a:latin typeface="Meiryo" charset="-128"/>
              <a:ea typeface="Meiryo" charset="-128"/>
              <a:cs typeface="Meiryo" charset="-128"/>
            </a:endParaRPr>
          </a:p>
          <a:p>
            <a:r>
              <a:rPr kumimoji="1" lang="ja-JP" altLang="en-US" dirty="0" smtClean="0">
                <a:solidFill>
                  <a:srgbClr val="FF6666"/>
                </a:solidFill>
                <a:latin typeface="Meiryo" charset="-128"/>
                <a:ea typeface="Meiryo" charset="-128"/>
                <a:cs typeface="Meiryo" charset="-128"/>
              </a:rPr>
              <a:t>改善</a:t>
            </a:r>
          </a:p>
          <a:p>
            <a:r>
              <a:rPr kumimoji="1" lang="ja-JP" altLang="en-US" dirty="0" smtClean="0">
                <a:solidFill>
                  <a:srgbClr val="FF6666"/>
                </a:solidFill>
                <a:latin typeface="Meiryo" charset="-128"/>
                <a:ea typeface="Meiryo" charset="-128"/>
                <a:cs typeface="Meiryo" charset="-128"/>
              </a:rPr>
              <a:t>分析</a:t>
            </a:r>
            <a:endParaRPr kumimoji="1" lang="ja-JP" altLang="en-US" dirty="0">
              <a:solidFill>
                <a:srgbClr val="FF6666"/>
              </a:solidFill>
              <a:latin typeface="Meiryo" charset="-128"/>
              <a:ea typeface="Meiryo" charset="-128"/>
              <a:cs typeface="Meiryo" charset="-128"/>
            </a:endParaRPr>
          </a:p>
        </p:txBody>
      </p:sp>
      <p:sp>
        <p:nvSpPr>
          <p:cNvPr id="85" name="下矢印 84"/>
          <p:cNvSpPr/>
          <p:nvPr/>
        </p:nvSpPr>
        <p:spPr>
          <a:xfrm>
            <a:off x="324399" y="3356992"/>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下矢印 85"/>
          <p:cNvSpPr/>
          <p:nvPr/>
        </p:nvSpPr>
        <p:spPr>
          <a:xfrm rot="10800000">
            <a:off x="324399" y="5255795"/>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36510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パブリック・クラウド移行</a:t>
            </a:r>
          </a:p>
          <a:p>
            <a:pPr algn="r"/>
            <a:r>
              <a:rPr lang="ja-JP" altLang="en-US" sz="2400" dirty="0" smtClean="0">
                <a:solidFill>
                  <a:srgbClr val="FFFFFF"/>
                </a:solidFill>
                <a:effectLst/>
                <a:latin typeface="Meiryo" charset="-128"/>
                <a:ea typeface="Meiryo" charset="-128"/>
                <a:cs typeface="Meiryo" charset="-128"/>
              </a:rPr>
              <a:t>企画書・計画書作りの勘所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43930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クラウドを利用する目的</a:t>
            </a:r>
            <a:endParaRPr kumimoji="1" lang="ja-JP" altLang="en-US" dirty="0"/>
          </a:p>
        </p:txBody>
      </p:sp>
      <p:sp>
        <p:nvSpPr>
          <p:cNvPr id="3" name="スライド番号プレースホルダー 2"/>
          <p:cNvSpPr>
            <a:spLocks noGrp="1"/>
          </p:cNvSpPr>
          <p:nvPr>
            <p:ph type="sldNum" sz="quarter" idx="12"/>
          </p:nvPr>
        </p:nvSpPr>
        <p:spPr>
          <a:xfrm>
            <a:off x="6930802" y="6817237"/>
            <a:ext cx="2133600" cy="217800"/>
          </a:xfrm>
        </p:spPr>
        <p:txBody>
          <a:bodyPr/>
          <a:lstStyle/>
          <a:p>
            <a:fld id="{8FF8CC5D-A65D-5946-99B5-645367A967AD}" type="slidenum">
              <a:rPr kumimoji="1" lang="ja-JP" altLang="en-US" smtClean="0"/>
              <a:t>59</a:t>
            </a:fld>
            <a:endParaRPr kumimoji="1" lang="ja-JP" altLang="en-US"/>
          </a:p>
        </p:txBody>
      </p:sp>
      <p:sp>
        <p:nvSpPr>
          <p:cNvPr id="4" name="正方形/長方形 3"/>
          <p:cNvSpPr/>
          <p:nvPr/>
        </p:nvSpPr>
        <p:spPr>
          <a:xfrm>
            <a:off x="490587" y="255170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正方形/長方形 4"/>
          <p:cNvSpPr/>
          <p:nvPr/>
        </p:nvSpPr>
        <p:spPr>
          <a:xfrm>
            <a:off x="490587" y="362359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6" name="正方形/長方形 5"/>
          <p:cNvSpPr/>
          <p:nvPr/>
        </p:nvSpPr>
        <p:spPr>
          <a:xfrm>
            <a:off x="490587" y="470101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7" name="正方形/長方形 6"/>
          <p:cNvSpPr/>
          <p:nvPr/>
        </p:nvSpPr>
        <p:spPr>
          <a:xfrm>
            <a:off x="490587" y="577843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11" name="テキスト ボックス 10"/>
          <p:cNvSpPr txBox="1"/>
          <p:nvPr/>
        </p:nvSpPr>
        <p:spPr>
          <a:xfrm>
            <a:off x="4726359" y="2580681"/>
            <a:ext cx="4166525" cy="584775"/>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保有（資産化）から利用（サービス化）</a:t>
            </a:r>
          </a:p>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変更に伴うリスク回避</a:t>
            </a:r>
            <a:endParaRPr kumimoji="1" lang="ja-JP" altLang="en-US" sz="1600" dirty="0">
              <a:solidFill>
                <a:srgbClr val="0432FF"/>
              </a:solidFill>
              <a:latin typeface="Meiryo" charset="-128"/>
              <a:ea typeface="Meiryo" charset="-128"/>
              <a:cs typeface="Meiryo" charset="-128"/>
            </a:endParaRPr>
          </a:p>
        </p:txBody>
      </p:sp>
      <p:sp>
        <p:nvSpPr>
          <p:cNvPr id="12" name="テキスト ボックス 11"/>
          <p:cNvSpPr txBox="1"/>
          <p:nvPr/>
        </p:nvSpPr>
        <p:spPr>
          <a:xfrm>
            <a:off x="4726359" y="3532130"/>
            <a:ext cx="4166525"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利用</a:t>
            </a:r>
            <a:r>
              <a:rPr kumimoji="1" lang="ja-JP" altLang="en-US" sz="1600" dirty="0" smtClean="0">
                <a:solidFill>
                  <a:srgbClr val="0432FF"/>
                </a:solidFill>
                <a:latin typeface="Meiryo" charset="-128"/>
                <a:ea typeface="Meiryo" charset="-128"/>
                <a:cs typeface="Meiryo" charset="-128"/>
              </a:rPr>
              <a:t>サービスの選別</a:t>
            </a:r>
            <a:endParaRPr kumimoji="1" lang="en-US" altLang="ja-JP" sz="1600" dirty="0" smtClean="0">
              <a:solidFill>
                <a:srgbClr val="0432FF"/>
              </a:solidFill>
              <a:latin typeface="Meiryo" charset="-128"/>
              <a:ea typeface="Meiryo" charset="-128"/>
              <a:cs typeface="Meiryo" charset="-128"/>
            </a:endParaRP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自動化の促進</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標準化</a:t>
            </a:r>
            <a:r>
              <a:rPr lang="ja-JP" altLang="en-US" sz="1600" dirty="0">
                <a:solidFill>
                  <a:srgbClr val="0432FF"/>
                </a:solidFill>
                <a:latin typeface="Meiryo" charset="-128"/>
                <a:ea typeface="Meiryo" charset="-128"/>
                <a:cs typeface="Meiryo" charset="-128"/>
              </a:rPr>
              <a:t>・</a:t>
            </a:r>
            <a:r>
              <a:rPr lang="ja-JP" altLang="en-US" sz="1600" dirty="0" smtClean="0">
                <a:solidFill>
                  <a:srgbClr val="0432FF"/>
                </a:solidFill>
                <a:latin typeface="Meiryo" charset="-128"/>
                <a:ea typeface="Meiryo" charset="-128"/>
                <a:cs typeface="Meiryo" charset="-128"/>
              </a:rPr>
              <a:t>共通化（プラットフォーム化）</a:t>
            </a:r>
            <a:endParaRPr kumimoji="1" lang="en-US" altLang="ja-JP" sz="1600" dirty="0" smtClean="0">
              <a:solidFill>
                <a:srgbClr val="0432FF"/>
              </a:solidFill>
              <a:latin typeface="Meiryo" charset="-128"/>
              <a:ea typeface="Meiryo" charset="-128"/>
              <a:cs typeface="Meiryo" charset="-128"/>
            </a:endParaRPr>
          </a:p>
        </p:txBody>
      </p:sp>
      <p:sp>
        <p:nvSpPr>
          <p:cNvPr id="13" name="テキスト ボックス 12"/>
          <p:cNvSpPr txBox="1"/>
          <p:nvPr/>
        </p:nvSpPr>
        <p:spPr>
          <a:xfrm>
            <a:off x="4726359" y="4639458"/>
            <a:ext cx="2525050"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ハイブリットクラウド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マルチクラウド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サービス間の連携</a:t>
            </a:r>
            <a:endParaRPr lang="en-US" altLang="ja-JP" sz="1600" dirty="0" smtClean="0">
              <a:solidFill>
                <a:srgbClr val="0432FF"/>
              </a:solidFill>
              <a:latin typeface="Meiryo" charset="-128"/>
              <a:ea typeface="Meiryo" charset="-128"/>
              <a:cs typeface="Meiryo" charset="-128"/>
            </a:endParaRPr>
          </a:p>
        </p:txBody>
      </p:sp>
      <p:sp>
        <p:nvSpPr>
          <p:cNvPr id="14" name="テキスト ボックス 13"/>
          <p:cNvSpPr txBox="1"/>
          <p:nvPr/>
        </p:nvSpPr>
        <p:spPr>
          <a:xfrm>
            <a:off x="4728924" y="5810081"/>
            <a:ext cx="3961341" cy="584775"/>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守りの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から攻めの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へ</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テクノロジーを活かした事業の差別化</a:t>
            </a:r>
            <a:endParaRPr lang="en-US" altLang="ja-JP" sz="1600" dirty="0" smtClean="0">
              <a:solidFill>
                <a:srgbClr val="0432FF"/>
              </a:solidFill>
              <a:latin typeface="Meiryo" charset="-128"/>
              <a:ea typeface="Meiryo" charset="-128"/>
              <a:cs typeface="Meiryo" charset="-128"/>
            </a:endParaRPr>
          </a:p>
        </p:txBody>
      </p:sp>
      <p:sp>
        <p:nvSpPr>
          <p:cNvPr id="16" name="下矢印 15"/>
          <p:cNvSpPr/>
          <p:nvPr/>
        </p:nvSpPr>
        <p:spPr>
          <a:xfrm>
            <a:off x="2070574" y="4187901"/>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7" name="下矢印 16"/>
          <p:cNvSpPr/>
          <p:nvPr/>
        </p:nvSpPr>
        <p:spPr>
          <a:xfrm>
            <a:off x="2070574" y="5267852"/>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5" name="正方形/長方形 14"/>
          <p:cNvSpPr/>
          <p:nvPr/>
        </p:nvSpPr>
        <p:spPr>
          <a:xfrm>
            <a:off x="490587" y="90872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18" name="下矢印 17"/>
          <p:cNvSpPr/>
          <p:nvPr/>
        </p:nvSpPr>
        <p:spPr>
          <a:xfrm>
            <a:off x="2057998" y="3104095"/>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9" name="テキスト ボックス 18"/>
          <p:cNvSpPr txBox="1"/>
          <p:nvPr/>
        </p:nvSpPr>
        <p:spPr>
          <a:xfrm>
            <a:off x="4726359" y="1111454"/>
            <a:ext cx="3345788" cy="830997"/>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利用状況の徹底した見える化</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少ない投資コストでの災害対応</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フラットなグローバルサービス</a:t>
            </a:r>
            <a:endParaRPr kumimoji="1" lang="ja-JP" altLang="en-US" sz="1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97395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868264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sp>
        <p:nvSpPr>
          <p:cNvPr id="4" name="正方形/長方形 3"/>
          <p:cNvSpPr/>
          <p:nvPr/>
        </p:nvSpPr>
        <p:spPr>
          <a:xfrm>
            <a:off x="469263" y="90805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5" name="テキスト ボックス 4"/>
          <p:cNvSpPr txBox="1"/>
          <p:nvPr/>
        </p:nvSpPr>
        <p:spPr>
          <a:xfrm>
            <a:off x="457200" y="2276872"/>
            <a:ext cx="7705956" cy="4078039"/>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利用状況の徹底した見える化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システム利用の状況やリスクを把握しやすい</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必要な対策を事実に基づいて行える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高度なセキュリティ認証に対応している（高度なスキル・高額なコスト）</a:t>
            </a:r>
          </a:p>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少ない投資コストでの災害対応</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高度な災害対応を施した施設にて運用</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複数の独立したアベイラビリティゾーン</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国内外の分散レプリケーション可能、しかもアップロードコストは不要</a:t>
            </a:r>
          </a:p>
          <a:p>
            <a:pPr marL="285750" indent="-285750">
              <a:spcBef>
                <a:spcPts val="600"/>
              </a:spcBef>
              <a:buFont typeface="Wingdings" charset="2"/>
              <a:buChar char="l"/>
            </a:pPr>
            <a:r>
              <a:rPr lang="ja-JP" altLang="en-US" sz="2000" dirty="0">
                <a:solidFill>
                  <a:srgbClr val="C00000"/>
                </a:solidFill>
                <a:latin typeface="Meiryo" charset="-128"/>
                <a:ea typeface="Meiryo" charset="-128"/>
                <a:cs typeface="Meiryo" charset="-128"/>
              </a:rPr>
              <a:t>フラットなグローバルサービス</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世界中にデータセンター</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世界中で同一のアーキテクチャ</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マルチクラウド化によりさらなるリスク分散</a:t>
            </a:r>
          </a:p>
        </p:txBody>
      </p:sp>
    </p:spTree>
    <p:extLst>
      <p:ext uri="{BB962C8B-B14F-4D97-AF65-F5344CB8AC3E}">
        <p14:creationId xmlns:p14="http://schemas.microsoft.com/office/powerpoint/2010/main" val="1204958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4" name="正方形/長方形 3"/>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テキスト ボックス 4"/>
          <p:cNvSpPr txBox="1"/>
          <p:nvPr/>
        </p:nvSpPr>
        <p:spPr>
          <a:xfrm>
            <a:off x="457200" y="1761934"/>
            <a:ext cx="6680034" cy="2077492"/>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保有（資産化）から利用（サービス化）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初期投資が抑制される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資産を経費化できる</a:t>
            </a:r>
          </a:p>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変更に伴うリスク回避</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使用量に応じた従量課金</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アプリケーション機能の変更や負荷の変動に柔軟に追従できる</a:t>
            </a:r>
            <a:endParaRPr kumimoji="1" lang="ja-JP" altLang="en-US" sz="16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972903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sp>
        <p:nvSpPr>
          <p:cNvPr id="6" name="正方形/長方形 5"/>
          <p:cNvSpPr/>
          <p:nvPr/>
        </p:nvSpPr>
        <p:spPr>
          <a:xfrm>
            <a:off x="457200"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7" name="テキスト ボックス 6"/>
          <p:cNvSpPr txBox="1"/>
          <p:nvPr/>
        </p:nvSpPr>
        <p:spPr>
          <a:xfrm>
            <a:off x="452451" y="1773313"/>
            <a:ext cx="7295587" cy="4508927"/>
          </a:xfrm>
          <a:prstGeom prst="rect">
            <a:avLst/>
          </a:prstGeom>
          <a:noFill/>
        </p:spPr>
        <p:txBody>
          <a:bodyPr wrap="none" rtlCol="0">
            <a:spAutoFit/>
          </a:bodyPr>
          <a:lstStyle/>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利用</a:t>
            </a:r>
            <a:r>
              <a:rPr kumimoji="1" lang="ja-JP" altLang="en-US" sz="2000" dirty="0" smtClean="0">
                <a:solidFill>
                  <a:srgbClr val="0432FF"/>
                </a:solidFill>
                <a:latin typeface="Meiryo" charset="-128"/>
                <a:ea typeface="Meiryo" charset="-128"/>
                <a:cs typeface="Meiryo" charset="-128"/>
              </a:rPr>
              <a:t>サービスの選別</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低コストのデータセンターで運用されるためコスト削減が行いやすい</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最適</a:t>
            </a:r>
            <a:r>
              <a:rPr lang="ja-JP" altLang="en-US" sz="1600" dirty="0">
                <a:solidFill>
                  <a:schemeClr val="tx1">
                    <a:lumMod val="50000"/>
                    <a:lumOff val="50000"/>
                  </a:schemeClr>
                </a:solidFill>
                <a:latin typeface="Meiryo" charset="-128"/>
                <a:ea typeface="Meiryo" charset="-128"/>
                <a:cs typeface="Meiryo" charset="-128"/>
              </a:rPr>
              <a:t>なサービスを</a:t>
            </a:r>
            <a:r>
              <a:rPr lang="ja-JP" altLang="en-US" sz="1600" dirty="0" smtClean="0">
                <a:solidFill>
                  <a:schemeClr val="tx1">
                    <a:lumMod val="50000"/>
                    <a:lumOff val="50000"/>
                  </a:schemeClr>
                </a:solidFill>
                <a:latin typeface="Meiryo" charset="-128"/>
                <a:ea typeface="Meiryo" charset="-128"/>
                <a:cs typeface="Meiryo" charset="-128"/>
              </a:rPr>
              <a:t>選択し組み合わせる</a:t>
            </a:r>
            <a:r>
              <a:rPr lang="ja-JP" altLang="en-US" sz="1600" dirty="0">
                <a:solidFill>
                  <a:schemeClr val="tx1">
                    <a:lumMod val="50000"/>
                    <a:lumOff val="50000"/>
                  </a:schemeClr>
                </a:solidFill>
                <a:latin typeface="Meiryo" charset="-128"/>
                <a:ea typeface="Meiryo" charset="-128"/>
                <a:cs typeface="Meiryo" charset="-128"/>
              </a:rPr>
              <a:t>ことができる</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目的や予算などの条件</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利用スキルの習熟度</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サービス・レベル</a:t>
            </a:r>
            <a:endParaRPr kumimoji="1" lang="en-US" altLang="ja-JP" sz="1600" dirty="0" smtClean="0">
              <a:solidFill>
                <a:srgbClr val="0432FF"/>
              </a:solidFill>
              <a:latin typeface="Meiryo" charset="-128"/>
              <a:ea typeface="Meiryo" charset="-128"/>
              <a:cs typeface="Meiryo" charset="-128"/>
            </a:endParaRP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自動化の促進</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広範な自動化ツールを利用できる</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運用監視</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構成管理</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変更</a:t>
            </a:r>
            <a:r>
              <a:rPr lang="ja-JP" altLang="en-US" sz="1600" dirty="0">
                <a:solidFill>
                  <a:schemeClr val="tx1">
                    <a:lumMod val="50000"/>
                    <a:lumOff val="50000"/>
                  </a:schemeClr>
                </a:solidFill>
                <a:latin typeface="Meiryo" charset="-128"/>
                <a:ea typeface="Meiryo" charset="-128"/>
                <a:cs typeface="Meiryo" charset="-128"/>
              </a:rPr>
              <a:t>管理</a:t>
            </a:r>
            <a:r>
              <a:rPr lang="ja-JP" altLang="en-US" sz="1600" dirty="0" smtClean="0">
                <a:solidFill>
                  <a:schemeClr val="tx1">
                    <a:lumMod val="50000"/>
                    <a:lumOff val="50000"/>
                  </a:schemeClr>
                </a:solidFill>
                <a:latin typeface="Meiryo" charset="-128"/>
                <a:ea typeface="Meiryo" charset="-128"/>
                <a:cs typeface="Meiryo" charset="-128"/>
              </a:rPr>
              <a:t>など</a:t>
            </a: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標準化</a:t>
            </a:r>
            <a:r>
              <a:rPr lang="ja-JP" altLang="en-US" sz="2000" dirty="0">
                <a:solidFill>
                  <a:srgbClr val="0432FF"/>
                </a:solidFill>
                <a:latin typeface="Meiryo" charset="-128"/>
                <a:ea typeface="Meiryo" charset="-128"/>
                <a:cs typeface="Meiryo" charset="-128"/>
              </a:rPr>
              <a:t>・</a:t>
            </a:r>
            <a:r>
              <a:rPr lang="ja-JP" altLang="en-US" sz="2000" dirty="0" smtClean="0">
                <a:solidFill>
                  <a:srgbClr val="0432FF"/>
                </a:solidFill>
                <a:latin typeface="Meiryo" charset="-128"/>
                <a:ea typeface="Meiryo" charset="-128"/>
                <a:cs typeface="Meiryo" charset="-128"/>
              </a:rPr>
              <a:t>共通化（プラットフォーム化）</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運用管理や開発・実行環境の運用コストが削減できる</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システムの調達・構築や変更のコストが削減できる</a:t>
            </a:r>
          </a:p>
          <a:p>
            <a:pPr marL="742950" lvl="1" indent="-285750">
              <a:spcBef>
                <a:spcPts val="300"/>
              </a:spcBef>
              <a:buFont typeface="Wingdings" charset="2"/>
              <a:buChar char="Ø"/>
            </a:pPr>
            <a:r>
              <a:rPr kumimoji="1" lang="en-US" altLang="ja-JP" sz="1600" dirty="0" err="1" smtClean="0">
                <a:solidFill>
                  <a:schemeClr val="tx1">
                    <a:lumMod val="50000"/>
                    <a:lumOff val="50000"/>
                  </a:schemeClr>
                </a:solidFill>
                <a:latin typeface="Meiryo" charset="-128"/>
                <a:ea typeface="Meiryo" charset="-128"/>
                <a:cs typeface="Meiryo" charset="-128"/>
              </a:rPr>
              <a:t>PaaS</a:t>
            </a:r>
            <a:r>
              <a:rPr kumimoji="1" lang="ja-JP" altLang="en-US" sz="1600" dirty="0" smtClean="0">
                <a:solidFill>
                  <a:schemeClr val="tx1">
                    <a:lumMod val="50000"/>
                    <a:lumOff val="50000"/>
                  </a:schemeClr>
                </a:solidFill>
                <a:latin typeface="Meiryo" charset="-128"/>
                <a:ea typeface="Meiryo" charset="-128"/>
                <a:cs typeface="Meiryo" charset="-128"/>
              </a:rPr>
              <a:t>を活用することで開発や保守のコストが削減できる</a:t>
            </a:r>
            <a:endParaRPr kumimoji="1"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644703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sp>
        <p:nvSpPr>
          <p:cNvPr id="8" name="正方形/長方形 7"/>
          <p:cNvSpPr/>
          <p:nvPr/>
        </p:nvSpPr>
        <p:spPr>
          <a:xfrm>
            <a:off x="480452"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9" name="テキスト ボックス 8"/>
          <p:cNvSpPr txBox="1"/>
          <p:nvPr/>
        </p:nvSpPr>
        <p:spPr>
          <a:xfrm>
            <a:off x="480452" y="1773313"/>
            <a:ext cx="7979980" cy="3785652"/>
          </a:xfrm>
          <a:prstGeom prst="rect">
            <a:avLst/>
          </a:prstGeom>
          <a:noFill/>
        </p:spPr>
        <p:txBody>
          <a:bodyPr wrap="square" rtlCol="0">
            <a:spAutoFit/>
          </a:bodyPr>
          <a:lstStyle/>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ハイブリットクラウド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プライベートクラウド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コンプライアンス</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レイテンシー</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運用管理の自由度など</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パブリッククラウド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コスト</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サービス機能</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グローバル対応　など</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マルチクラウド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サービス機能やコストなどの特性に応じた使い分け</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サービス間の連携</a:t>
            </a:r>
          </a:p>
          <a:p>
            <a:pPr marL="742950" lvl="1" indent="-285750">
              <a:buFont typeface="Wingdings" charset="2"/>
              <a:buChar char="Ø"/>
            </a:pPr>
            <a:r>
              <a:rPr lang="en-US" altLang="ja-JP" sz="1600" dirty="0" smtClean="0">
                <a:solidFill>
                  <a:schemeClr val="tx1">
                    <a:lumMod val="50000"/>
                    <a:lumOff val="50000"/>
                  </a:schemeClr>
                </a:solidFill>
                <a:latin typeface="Meiryo" charset="-128"/>
                <a:ea typeface="Meiryo" charset="-128"/>
                <a:cs typeface="Meiryo" charset="-128"/>
              </a:rPr>
              <a:t>EBS</a:t>
            </a:r>
            <a:r>
              <a:rPr lang="ja-JP" altLang="en-US" sz="1600" dirty="0" smtClean="0">
                <a:solidFill>
                  <a:schemeClr val="tx1">
                    <a:lumMod val="50000"/>
                    <a:lumOff val="50000"/>
                  </a:schemeClr>
                </a:solidFill>
                <a:latin typeface="Meiryo" charset="-128"/>
                <a:ea typeface="Meiryo" charset="-128"/>
                <a:cs typeface="Meiryo" charset="-128"/>
              </a:rPr>
              <a:t>（</a:t>
            </a:r>
            <a:r>
              <a:rPr lang="en-US" altLang="ja-JP" sz="1600" dirty="0" smtClean="0">
                <a:solidFill>
                  <a:schemeClr val="tx1">
                    <a:lumMod val="50000"/>
                    <a:lumOff val="50000"/>
                  </a:schemeClr>
                </a:solidFill>
                <a:latin typeface="Meiryo" charset="-128"/>
                <a:ea typeface="Meiryo" charset="-128"/>
                <a:cs typeface="Meiryo" charset="-128"/>
              </a:rPr>
              <a:t>Enterprise Service Bus</a:t>
            </a:r>
            <a:r>
              <a:rPr lang="ja-JP" altLang="en-US" sz="1600" dirty="0" smtClean="0">
                <a:solidFill>
                  <a:schemeClr val="tx1">
                    <a:lumMod val="50000"/>
                    <a:lumOff val="50000"/>
                  </a:schemeClr>
                </a:solidFill>
                <a:latin typeface="Meiryo" charset="-128"/>
                <a:ea typeface="Meiryo" charset="-128"/>
                <a:cs typeface="Meiryo" charset="-128"/>
              </a:rPr>
              <a:t>）による疎結合</a:t>
            </a:r>
            <a:endParaRPr lang="en-US" altLang="ja-JP" sz="1600" dirty="0" smtClean="0">
              <a:solidFill>
                <a:schemeClr val="tx1">
                  <a:lumMod val="50000"/>
                  <a:lumOff val="50000"/>
                </a:schemeClr>
              </a:solidFill>
              <a:latin typeface="Meiryo" charset="-128"/>
              <a:ea typeface="Meiryo" charset="-128"/>
              <a:cs typeface="Meiryo" charset="-128"/>
            </a:endParaRP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セルフサービスポータルや統合管理ツール（オーケストレーター）</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475111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64</a:t>
            </a:fld>
            <a:endParaRPr kumimoji="1" lang="ja-JP" altLang="en-US"/>
          </a:p>
        </p:txBody>
      </p:sp>
      <p:sp>
        <p:nvSpPr>
          <p:cNvPr id="6" name="正方形/長方形 5"/>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7" name="テキスト ボックス 6"/>
          <p:cNvSpPr txBox="1"/>
          <p:nvPr/>
        </p:nvSpPr>
        <p:spPr>
          <a:xfrm>
            <a:off x="477916" y="1812869"/>
            <a:ext cx="6885218" cy="2400657"/>
          </a:xfrm>
          <a:prstGeom prst="rect">
            <a:avLst/>
          </a:prstGeom>
          <a:noFill/>
        </p:spPr>
        <p:txBody>
          <a:bodyPr wrap="none" rtlCol="0">
            <a:spAutoFit/>
          </a:bodyPr>
          <a:lstStyle/>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守りの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から攻めの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へ</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最新のテクノロジーを活かした事業の差別化ができる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グローバル展開が容易に、迅速にできる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構築や保守のスピードが早く、ビジネス環境の変化に即応できる</a:t>
            </a:r>
          </a:p>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テクノロジーを活かした事業の差別化</a:t>
            </a:r>
            <a:endParaRPr lang="en-US" altLang="ja-JP" sz="2000" dirty="0" smtClean="0">
              <a:solidFill>
                <a:srgbClr val="0432FF"/>
              </a:solidFill>
              <a:latin typeface="Meiryo" charset="-128"/>
              <a:ea typeface="Meiryo" charset="-128"/>
              <a:cs typeface="Meiryo" charset="-128"/>
            </a:endParaRP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新しいサービスモデルを構築できる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最新のテクノロジーがクラウドから提供される</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6547008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s://lh5.googleusercontent.com/Dy5zX-Em20pVmL0zVVfMjOMkVNGWWlLWx7CLQandv061bUopCVy1Fw2lDjZ8TxNxuHjqcixCGTKyWl4oR-HVXL4K7bB-F5zYEyGAMpJ9hTlaXZwRkbNiy6Uc3E-c0tMMkJhI3pos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273" y="204522"/>
            <a:ext cx="3957347" cy="39573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予算はどう変わるのか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sp>
        <p:nvSpPr>
          <p:cNvPr id="4" name="片側の 2 つの角を切り取った四角形 3"/>
          <p:cNvSpPr/>
          <p:nvPr/>
        </p:nvSpPr>
        <p:spPr>
          <a:xfrm>
            <a:off x="467544" y="1140626"/>
            <a:ext cx="3744416" cy="2160240"/>
          </a:xfrm>
          <a:prstGeom prst="snip2Same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467544" y="1259847"/>
            <a:ext cx="3744416" cy="646331"/>
          </a:xfrm>
          <a:prstGeom prst="rect">
            <a:avLst/>
          </a:prstGeom>
          <a:noFill/>
        </p:spPr>
        <p:txBody>
          <a:bodyPr wrap="squar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データセンター</a:t>
            </a:r>
            <a:r>
              <a:rPr kumimoji="1" lang="en-US" altLang="ja-JP" dirty="0" smtClean="0">
                <a:solidFill>
                  <a:schemeClr val="tx1">
                    <a:lumMod val="50000"/>
                    <a:lumOff val="50000"/>
                  </a:schemeClr>
                </a:solidFill>
                <a:latin typeface="Meiryo" charset="-128"/>
                <a:ea typeface="Meiryo" charset="-128"/>
                <a:cs typeface="Meiryo" charset="-128"/>
              </a:rPr>
              <a:t> or</a:t>
            </a:r>
            <a:endParaRPr kumimoji="1" lang="ja-JP" altLang="en-US" dirty="0" smtClean="0">
              <a:solidFill>
                <a:schemeClr val="tx1">
                  <a:lumMod val="50000"/>
                  <a:lumOff val="50000"/>
                </a:schemeClr>
              </a:solidFill>
              <a:latin typeface="Meiryo" charset="-128"/>
              <a:ea typeface="Meiryo" charset="-128"/>
              <a:cs typeface="Meiryo" charset="-128"/>
            </a:endParaRPr>
          </a:p>
          <a:p>
            <a:pPr algn="ctr"/>
            <a:r>
              <a:rPr kumimoji="1" lang="ja-JP" altLang="en-US" dirty="0" smtClean="0">
                <a:solidFill>
                  <a:schemeClr val="tx1">
                    <a:lumMod val="50000"/>
                    <a:lumOff val="50000"/>
                  </a:schemeClr>
                </a:solidFill>
                <a:latin typeface="Meiryo" charset="-128"/>
                <a:ea typeface="Meiryo" charset="-128"/>
                <a:cs typeface="Meiryo" charset="-128"/>
              </a:rPr>
              <a:t>自社のサーバールーム</a:t>
            </a:r>
            <a:endParaRPr kumimoji="1" lang="ja-JP" altLang="en-US" dirty="0">
              <a:solidFill>
                <a:schemeClr val="tx1">
                  <a:lumMod val="50000"/>
                  <a:lumOff val="50000"/>
                </a:schemeClr>
              </a:solidFill>
              <a:latin typeface="Meiryo" charset="-128"/>
              <a:ea typeface="Meiryo" charset="-128"/>
              <a:cs typeface="Meiryo" charset="-128"/>
            </a:endParaRPr>
          </a:p>
        </p:txBody>
      </p:sp>
      <p:pic>
        <p:nvPicPr>
          <p:cNvPr id="6" name="Picture 4" descr="https://lh6.googleusercontent.com/Lz_MKZ_siLkQ62-QusYfkF7WG7glrWHosKOjhlmwAataFwGrId6Bn0p2RnFGTJ0FbNVvDtOGpoT3dxwoqYd8Vbtx6gJWeAIcGnWiZDrlsY1lmzw1EYm1iiVHjf4znf1v2eDV-KP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139" y="1972897"/>
            <a:ext cx="598866" cy="598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lh3.googleusercontent.com/2rErx6GtGp570ZYStuO7ziiL5a1WOJGbOzbGuCm2TBScKoxt0YupX3NYN8bsE5a_i78_jVeSRYc7hnIG5_sDa0xa0miWXF4Vh5vcB3nZNjn3_YGHRHPe2QqQYcQkVTL0zuC3QAZa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87"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0"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4059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074" y="170557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240"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490"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107"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583"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162" y="255656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203"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75170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812"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017"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4" y="254327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181" y="255248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594"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3"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631"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334"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66"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4426"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66"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183" y="204896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56" y="2059665"/>
            <a:ext cx="531168" cy="531168"/>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a:off x="3995936" y="2059665"/>
            <a:ext cx="936104" cy="76248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467544" y="3627348"/>
            <a:ext cx="820891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「資産」</a:t>
            </a:r>
            <a:r>
              <a:rPr kumimoji="1" lang="ja-JP" altLang="en-US" sz="2800" smtClean="0">
                <a:solidFill>
                  <a:schemeClr val="bg1"/>
                </a:solidFill>
                <a:latin typeface="Meiryo" charset="-128"/>
                <a:ea typeface="Meiryo" charset="-128"/>
                <a:cs typeface="Meiryo" charset="-128"/>
              </a:rPr>
              <a:t>から「経費」へ</a:t>
            </a:r>
            <a:r>
              <a:rPr kumimoji="1" lang="ja-JP" altLang="en-US" sz="2800" dirty="0" smtClean="0">
                <a:solidFill>
                  <a:schemeClr val="bg1"/>
                </a:solidFill>
                <a:latin typeface="Meiryo" charset="-128"/>
                <a:ea typeface="Meiryo" charset="-128"/>
                <a:cs typeface="Meiryo" charset="-128"/>
              </a:rPr>
              <a:t>の転換</a:t>
            </a:r>
          </a:p>
        </p:txBody>
      </p:sp>
      <p:sp>
        <p:nvSpPr>
          <p:cNvPr id="37" name="テキスト ボックス 36"/>
          <p:cNvSpPr txBox="1"/>
          <p:nvPr/>
        </p:nvSpPr>
        <p:spPr>
          <a:xfrm>
            <a:off x="599412" y="4625220"/>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38" name="テキスト ボックス 37"/>
          <p:cNvSpPr txBox="1"/>
          <p:nvPr/>
        </p:nvSpPr>
        <p:spPr>
          <a:xfrm>
            <a:off x="599412" y="5283248"/>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40" name="正方形/長方形 39"/>
          <p:cNvSpPr/>
          <p:nvPr/>
        </p:nvSpPr>
        <p:spPr>
          <a:xfrm>
            <a:off x="457200" y="5447981"/>
            <a:ext cx="3809482" cy="5762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プログラム・ライセンス（経費）</a:t>
            </a:r>
          </a:p>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プログラム・サポート（経費）</a:t>
            </a:r>
            <a:endParaRPr lang="ja-JP" altLang="en-US" sz="1600" dirty="0">
              <a:solidFill>
                <a:schemeClr val="bg1"/>
              </a:solidFill>
              <a:latin typeface="Meiryo" charset="-128"/>
              <a:ea typeface="Meiryo" charset="-128"/>
              <a:cs typeface="Meiryo" charset="-128"/>
            </a:endParaRPr>
          </a:p>
        </p:txBody>
      </p:sp>
      <p:sp>
        <p:nvSpPr>
          <p:cNvPr id="41" name="正方形/長方形 40"/>
          <p:cNvSpPr/>
          <p:nvPr/>
        </p:nvSpPr>
        <p:spPr>
          <a:xfrm>
            <a:off x="457200" y="6082849"/>
            <a:ext cx="3809482" cy="472821"/>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運用管理</a:t>
            </a:r>
            <a:r>
              <a:rPr lang="en-US" altLang="ja-JP" sz="1600" dirty="0" smtClean="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派遣（経費）</a:t>
            </a:r>
            <a:endParaRPr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458696" y="4325679"/>
            <a:ext cx="3808096" cy="516988"/>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3" name="正方形/長方形 42"/>
          <p:cNvSpPr/>
          <p:nvPr/>
        </p:nvSpPr>
        <p:spPr>
          <a:xfrm>
            <a:off x="458696" y="4892926"/>
            <a:ext cx="3808096" cy="49367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ハードウェア資産（資産）</a:t>
            </a:r>
            <a:endParaRPr lang="ja-JP" altLang="en-US" sz="1600" dirty="0">
              <a:solidFill>
                <a:schemeClr val="bg1"/>
              </a:solidFill>
              <a:latin typeface="Meiryo" charset="-128"/>
              <a:ea typeface="Meiryo" charset="-128"/>
              <a:cs typeface="Meiryo" charset="-128"/>
            </a:endParaRPr>
          </a:p>
        </p:txBody>
      </p:sp>
      <p:sp>
        <p:nvSpPr>
          <p:cNvPr id="44" name="正方形/長方形 43"/>
          <p:cNvSpPr/>
          <p:nvPr/>
        </p:nvSpPr>
        <p:spPr>
          <a:xfrm>
            <a:off x="4866974" y="4735748"/>
            <a:ext cx="3818646" cy="1431945"/>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サブスクリプション（経費）</a:t>
            </a:r>
            <a:endParaRPr lang="ja-JP" altLang="en-US" sz="1600" dirty="0">
              <a:solidFill>
                <a:schemeClr val="bg1"/>
              </a:solidFill>
              <a:latin typeface="Meiryo" charset="-128"/>
              <a:ea typeface="Meiryo" charset="-128"/>
              <a:cs typeface="Meiryo" charset="-128"/>
            </a:endParaRPr>
          </a:p>
        </p:txBody>
      </p:sp>
      <p:sp>
        <p:nvSpPr>
          <p:cNvPr id="45" name="正方形/長方形 44"/>
          <p:cNvSpPr/>
          <p:nvPr/>
        </p:nvSpPr>
        <p:spPr>
          <a:xfrm>
            <a:off x="4866974" y="4327529"/>
            <a:ext cx="3808096" cy="35611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6" name="正方形/長方形 45"/>
          <p:cNvSpPr/>
          <p:nvPr/>
        </p:nvSpPr>
        <p:spPr>
          <a:xfrm>
            <a:off x="4865588" y="6221472"/>
            <a:ext cx="3809482" cy="33419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マネージド・サービス（経費）</a:t>
            </a:r>
            <a:endParaRPr lang="ja-JP" altLang="en-US" sz="1600" dirty="0">
              <a:solidFill>
                <a:schemeClr val="bg1"/>
              </a:solidFill>
              <a:latin typeface="Meiryo" charset="-128"/>
              <a:ea typeface="Meiryo" charset="-128"/>
              <a:cs typeface="Meiryo" charset="-128"/>
            </a:endParaRPr>
          </a:p>
        </p:txBody>
      </p:sp>
      <p:cxnSp>
        <p:nvCxnSpPr>
          <p:cNvPr id="48" name="カギ線コネクタ 47"/>
          <p:cNvCxnSpPr>
            <a:stCxn id="42" idx="3"/>
            <a:endCxn id="44" idx="1"/>
          </p:cNvCxnSpPr>
          <p:nvPr/>
        </p:nvCxnSpPr>
        <p:spPr>
          <a:xfrm>
            <a:off x="4266792" y="4584173"/>
            <a:ext cx="600182" cy="867548"/>
          </a:xfrm>
          <a:prstGeom prst="bentConnector3">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43" idx="3"/>
            <a:endCxn id="44" idx="1"/>
          </p:cNvCxnSpPr>
          <p:nvPr/>
        </p:nvCxnSpPr>
        <p:spPr>
          <a:xfrm>
            <a:off x="4266792" y="5139761"/>
            <a:ext cx="600182" cy="311960"/>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カギ線コネクタ 51"/>
          <p:cNvCxnSpPr>
            <a:stCxn id="40" idx="3"/>
            <a:endCxn id="44" idx="1"/>
          </p:cNvCxnSpPr>
          <p:nvPr/>
        </p:nvCxnSpPr>
        <p:spPr>
          <a:xfrm flipV="1">
            <a:off x="4266682" y="5451721"/>
            <a:ext cx="600292" cy="28437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a:stCxn id="41" idx="3"/>
            <a:endCxn id="44" idx="1"/>
          </p:cNvCxnSpPr>
          <p:nvPr/>
        </p:nvCxnSpPr>
        <p:spPr>
          <a:xfrm flipV="1">
            <a:off x="4266682" y="5451721"/>
            <a:ext cx="600292" cy="86753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4266682" y="4437112"/>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a:off x="4261126" y="6453336"/>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5" name="四角形吹き出し 84"/>
          <p:cNvSpPr/>
          <p:nvPr/>
        </p:nvSpPr>
        <p:spPr>
          <a:xfrm>
            <a:off x="4195398" y="916423"/>
            <a:ext cx="1816762" cy="579639"/>
          </a:xfrm>
          <a:prstGeom prst="wedgeRectCallout">
            <a:avLst>
              <a:gd name="adj1" fmla="val 46424"/>
              <a:gd name="adj2" fmla="val 13520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経費は工夫と改善で</a:t>
            </a:r>
          </a:p>
          <a:p>
            <a:pPr algn="ctr"/>
            <a:r>
              <a:rPr kumimoji="1" lang="ja-JP" altLang="en-US" sz="1200" dirty="0" smtClean="0">
                <a:solidFill>
                  <a:srgbClr val="FFFFFF"/>
                </a:solidFill>
                <a:latin typeface="Meiryo" charset="-128"/>
                <a:ea typeface="Meiryo" charset="-128"/>
                <a:cs typeface="Meiryo" charset="-128"/>
              </a:rPr>
              <a:t>継続的に削減可能</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43503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クラウド時代の情報システム人材の活かし方</a:t>
            </a:r>
            <a:endParaRPr kumimoji="1" lang="ja-JP" altLang="en-US" dirty="0"/>
          </a:p>
        </p:txBody>
      </p:sp>
      <p:sp>
        <p:nvSpPr>
          <p:cNvPr id="3" name="スライド番号プレースホルダー 2"/>
          <p:cNvSpPr>
            <a:spLocks noGrp="1"/>
          </p:cNvSpPr>
          <p:nvPr>
            <p:ph type="sldNum" sz="quarter" idx="12"/>
          </p:nvPr>
        </p:nvSpPr>
        <p:spPr>
          <a:xfrm>
            <a:off x="6720257" y="6651702"/>
            <a:ext cx="2133600" cy="217800"/>
          </a:xfrm>
        </p:spPr>
        <p:txBody>
          <a:bodyPr/>
          <a:lstStyle/>
          <a:p>
            <a:fld id="{8FF8CC5D-A65D-5946-99B5-645367A967AD}" type="slidenum">
              <a:rPr kumimoji="1" lang="ja-JP" altLang="en-US" smtClean="0"/>
              <a:t>66</a:t>
            </a:fld>
            <a:endParaRPr kumimoji="1" lang="ja-JP" altLang="en-US"/>
          </a:p>
        </p:txBody>
      </p:sp>
      <p:sp>
        <p:nvSpPr>
          <p:cNvPr id="4" name="正方形/長方形 3"/>
          <p:cNvSpPr/>
          <p:nvPr/>
        </p:nvSpPr>
        <p:spPr>
          <a:xfrm>
            <a:off x="256326" y="908050"/>
            <a:ext cx="2192726" cy="57673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256326" y="1484785"/>
            <a:ext cx="2192726" cy="57606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256326" y="2060848"/>
            <a:ext cx="2192726" cy="13698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256323" y="3438991"/>
            <a:ext cx="2192727" cy="67847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インフラ</a:t>
            </a:r>
          </a:p>
          <a:p>
            <a:pPr algn="ctr"/>
            <a:r>
              <a:rPr kumimoji="1" lang="ja-JP" altLang="en-US" sz="1400" dirty="0" smtClean="0">
                <a:solidFill>
                  <a:srgbClr val="FFFFFF"/>
                </a:solidFill>
                <a:latin typeface="Meiryo" charset="-128"/>
                <a:ea typeface="Meiryo" charset="-128"/>
                <a:cs typeface="Meiryo" charset="-128"/>
              </a:rPr>
              <a:t>プラットフォーム構築</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256322" y="4117468"/>
            <a:ext cx="2192728" cy="1080120"/>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256322" y="5205928"/>
            <a:ext cx="2192728" cy="67847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運用管理</a:t>
            </a:r>
            <a:endParaRPr kumimoji="1" lang="ja-JP" altLang="en-US" sz="1400" dirty="0">
              <a:solidFill>
                <a:srgbClr val="FFFFFF"/>
              </a:solidFill>
              <a:latin typeface="Meiryo" charset="-128"/>
              <a:ea typeface="Meiryo" charset="-128"/>
              <a:cs typeface="Meiryo" charset="-128"/>
            </a:endParaRPr>
          </a:p>
        </p:txBody>
      </p:sp>
      <p:sp>
        <p:nvSpPr>
          <p:cNvPr id="10" name="正方形/長方形 9"/>
          <p:cNvSpPr/>
          <p:nvPr/>
        </p:nvSpPr>
        <p:spPr>
          <a:xfrm>
            <a:off x="256322" y="5876064"/>
            <a:ext cx="2192728" cy="6492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ヘルプデスク</a:t>
            </a:r>
          </a:p>
          <a:p>
            <a:pPr algn="ctr"/>
            <a:r>
              <a:rPr kumimoji="1" lang="ja-JP" altLang="en-US" sz="1400" dirty="0" smtClean="0">
                <a:solidFill>
                  <a:srgbClr val="FFFFFF"/>
                </a:solidFill>
                <a:latin typeface="Meiryo" charset="-128"/>
                <a:ea typeface="Meiryo" charset="-128"/>
                <a:cs typeface="Meiryo" charset="-128"/>
              </a:rPr>
              <a:t>現場サポート</a:t>
            </a:r>
            <a:endParaRPr kumimoji="1" lang="ja-JP" altLang="en-US" sz="1400" dirty="0">
              <a:solidFill>
                <a:srgbClr val="FFFFFF"/>
              </a:solidFill>
              <a:latin typeface="Meiryo" charset="-128"/>
              <a:ea typeface="Meiryo" charset="-128"/>
              <a:cs typeface="Meiryo" charset="-128"/>
            </a:endParaRPr>
          </a:p>
        </p:txBody>
      </p:sp>
      <p:sp>
        <p:nvSpPr>
          <p:cNvPr id="11" name="正方形/長方形 10"/>
          <p:cNvSpPr/>
          <p:nvPr/>
        </p:nvSpPr>
        <p:spPr>
          <a:xfrm>
            <a:off x="2955338" y="908050"/>
            <a:ext cx="2192726" cy="115279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12" name="正方形/長方形 11"/>
          <p:cNvSpPr/>
          <p:nvPr/>
        </p:nvSpPr>
        <p:spPr>
          <a:xfrm>
            <a:off x="2955334" y="2076697"/>
            <a:ext cx="2192728" cy="114787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2955338" y="3228825"/>
            <a:ext cx="2192726" cy="18797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p>
          <a:p>
            <a:pPr algn="ctr"/>
            <a:endParaRPr kumimoji="1" lang="ja-JP" altLang="en-US" sz="1400" dirty="0" smtClean="0">
              <a:solidFill>
                <a:srgbClr val="FFFFFF"/>
              </a:solidFill>
              <a:latin typeface="Meiryo" charset="-128"/>
              <a:ea typeface="Meiryo" charset="-128"/>
              <a:cs typeface="Meiryo" charset="-128"/>
            </a:endParaRPr>
          </a:p>
          <a:p>
            <a:pPr algn="ctr"/>
            <a:r>
              <a:rPr kumimoji="1" lang="ja-JP" altLang="en-US" sz="1400" b="1" dirty="0" smtClean="0">
                <a:solidFill>
                  <a:srgbClr val="FFFFFF"/>
                </a:solidFill>
                <a:latin typeface="Meiryo" charset="-128"/>
                <a:ea typeface="Meiryo" charset="-128"/>
                <a:cs typeface="Meiryo" charset="-128"/>
              </a:rPr>
              <a:t>「攻めの</a:t>
            </a:r>
            <a:r>
              <a:rPr kumimoji="1" lang="en-US" altLang="ja-JP" sz="1400" b="1" dirty="0" smtClean="0">
                <a:solidFill>
                  <a:srgbClr val="FFFFFF"/>
                </a:solidFill>
                <a:latin typeface="Meiryo" charset="-128"/>
                <a:ea typeface="Meiryo" charset="-128"/>
                <a:cs typeface="Meiryo" charset="-128"/>
              </a:rPr>
              <a:t>IT</a:t>
            </a:r>
            <a:r>
              <a:rPr kumimoji="1" lang="ja-JP" altLang="en-US" sz="1400" b="1" dirty="0" smtClean="0">
                <a:solidFill>
                  <a:srgbClr val="FFFFFF"/>
                </a:solidFill>
                <a:latin typeface="Meiryo" charset="-128"/>
                <a:ea typeface="Meiryo" charset="-128"/>
                <a:cs typeface="Meiryo" charset="-128"/>
              </a:rPr>
              <a:t>活用」拡大</a:t>
            </a:r>
            <a:endParaRPr kumimoji="1" lang="ja-JP" altLang="en-US" sz="1400" b="1" dirty="0">
              <a:solidFill>
                <a:srgbClr val="FFFFFF"/>
              </a:solidFill>
              <a:latin typeface="Meiryo" charset="-128"/>
              <a:ea typeface="Meiryo" charset="-128"/>
              <a:cs typeface="Meiryo" charset="-128"/>
            </a:endParaRPr>
          </a:p>
        </p:txBody>
      </p:sp>
      <p:sp>
        <p:nvSpPr>
          <p:cNvPr id="14" name="正方形/長方形 13"/>
          <p:cNvSpPr/>
          <p:nvPr/>
        </p:nvSpPr>
        <p:spPr>
          <a:xfrm>
            <a:off x="2955335" y="5105600"/>
            <a:ext cx="2192727" cy="2457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インフラ・プラットフォーム構築</a:t>
            </a:r>
            <a:endParaRPr kumimoji="1" lang="ja-JP" altLang="en-US" sz="1000" dirty="0">
              <a:solidFill>
                <a:srgbClr val="FFFFFF"/>
              </a:solidFill>
              <a:latin typeface="Meiryo" charset="-128"/>
              <a:ea typeface="Meiryo" charset="-128"/>
              <a:cs typeface="Meiryo" charset="-128"/>
            </a:endParaRPr>
          </a:p>
        </p:txBody>
      </p:sp>
      <p:sp>
        <p:nvSpPr>
          <p:cNvPr id="15" name="正方形/長方形 14"/>
          <p:cNvSpPr/>
          <p:nvPr/>
        </p:nvSpPr>
        <p:spPr>
          <a:xfrm>
            <a:off x="2955334" y="5355586"/>
            <a:ext cx="2192728" cy="567724"/>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2955334" y="5923310"/>
            <a:ext cx="2192728" cy="27702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運用管理</a:t>
            </a:r>
            <a:endParaRPr kumimoji="1" lang="ja-JP" altLang="en-US" sz="1000" dirty="0">
              <a:solidFill>
                <a:srgbClr val="FFFFFF"/>
              </a:solidFill>
              <a:latin typeface="Meiryo" charset="-128"/>
              <a:ea typeface="Meiryo" charset="-128"/>
              <a:cs typeface="Meiryo" charset="-128"/>
            </a:endParaRPr>
          </a:p>
        </p:txBody>
      </p:sp>
      <p:sp>
        <p:nvSpPr>
          <p:cNvPr id="17" name="正方形/長方形 16"/>
          <p:cNvSpPr/>
          <p:nvPr/>
        </p:nvSpPr>
        <p:spPr>
          <a:xfrm>
            <a:off x="2955334" y="6200339"/>
            <a:ext cx="2192728" cy="32424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ヘルプデスク</a:t>
            </a:r>
          </a:p>
          <a:p>
            <a:pPr algn="ctr"/>
            <a:r>
              <a:rPr kumimoji="1" lang="ja-JP" altLang="en-US" sz="1000" dirty="0" smtClean="0">
                <a:solidFill>
                  <a:srgbClr val="FFFFFF"/>
                </a:solidFill>
                <a:latin typeface="Meiryo" charset="-128"/>
                <a:ea typeface="Meiryo" charset="-128"/>
                <a:cs typeface="Meiryo" charset="-128"/>
              </a:rPr>
              <a:t>現場サポート</a:t>
            </a:r>
            <a:endParaRPr kumimoji="1" lang="ja-JP" altLang="en-US" sz="1000" dirty="0">
              <a:solidFill>
                <a:srgbClr val="FFFFFF"/>
              </a:solidFill>
              <a:latin typeface="Meiryo" charset="-128"/>
              <a:ea typeface="Meiryo" charset="-128"/>
              <a:cs typeface="Meiryo" charset="-128"/>
            </a:endParaRPr>
          </a:p>
        </p:txBody>
      </p:sp>
      <p:sp>
        <p:nvSpPr>
          <p:cNvPr id="18" name="テキスト ボックス 17"/>
          <p:cNvSpPr txBox="1"/>
          <p:nvPr/>
        </p:nvSpPr>
        <p:spPr>
          <a:xfrm>
            <a:off x="5224107" y="1714816"/>
            <a:ext cx="3884397" cy="738664"/>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情報システム部門の機能と役割を再定義</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経営企画や業務戦略スタッフとの人材交流</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業務部門との人材交流</a:t>
            </a:r>
            <a:endParaRPr kumimoji="1" lang="ja-JP" altLang="en-US" sz="1400" dirty="0">
              <a:solidFill>
                <a:srgbClr val="0432FF"/>
              </a:solidFill>
              <a:latin typeface="Meiryo" charset="-128"/>
              <a:ea typeface="Meiryo" charset="-128"/>
              <a:cs typeface="Meiryo" charset="-128"/>
            </a:endParaRPr>
          </a:p>
        </p:txBody>
      </p:sp>
      <p:sp>
        <p:nvSpPr>
          <p:cNvPr id="19" name="テキスト ボックス 18"/>
          <p:cNvSpPr txBox="1"/>
          <p:nvPr/>
        </p:nvSpPr>
        <p:spPr>
          <a:xfrm>
            <a:off x="5226899" y="2830031"/>
            <a:ext cx="2986715" cy="954107"/>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アジャイル開発</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シチズン・デベロッパーの育成</a:t>
            </a:r>
          </a:p>
        </p:txBody>
      </p:sp>
      <p:sp>
        <p:nvSpPr>
          <p:cNvPr id="20" name="テキスト ボックス 19"/>
          <p:cNvSpPr txBox="1"/>
          <p:nvPr/>
        </p:nvSpPr>
        <p:spPr>
          <a:xfrm>
            <a:off x="5224107" y="5105600"/>
            <a:ext cx="3345788" cy="1169551"/>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ホステッド・プライベートクラウド</a:t>
            </a:r>
            <a:endParaRPr kumimoji="1"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自動化</a:t>
            </a:r>
          </a:p>
          <a:p>
            <a:pPr marL="285750" indent="-285750">
              <a:buFont typeface="Wingdings" charset="2"/>
              <a:buChar char="Ø"/>
            </a:pPr>
            <a:r>
              <a:rPr lang="en-US" altLang="ja-JP" sz="1400" dirty="0" err="1" smtClean="0">
                <a:solidFill>
                  <a:srgbClr val="0432FF"/>
                </a:solidFill>
                <a:latin typeface="Meiryo" charset="-128"/>
                <a:ea typeface="Meiryo" charset="-128"/>
                <a:cs typeface="Meiryo" charset="-128"/>
              </a:rPr>
              <a:t>DevOps</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p:txBody>
      </p:sp>
      <p:grpSp>
        <p:nvGrpSpPr>
          <p:cNvPr id="22" name="図形グループ 21"/>
          <p:cNvGrpSpPr/>
          <p:nvPr/>
        </p:nvGrpSpPr>
        <p:grpSpPr>
          <a:xfrm>
            <a:off x="5308422" y="954144"/>
            <a:ext cx="271690" cy="550450"/>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5" name="図形グループ 24"/>
          <p:cNvGrpSpPr/>
          <p:nvPr/>
        </p:nvGrpSpPr>
        <p:grpSpPr>
          <a:xfrm>
            <a:off x="5308422" y="4168676"/>
            <a:ext cx="271690" cy="550450"/>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5580111" y="417000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システム・アーキテクト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29" name="テキスト ボックス 28"/>
          <p:cNvSpPr txBox="1"/>
          <p:nvPr/>
        </p:nvSpPr>
        <p:spPr>
          <a:xfrm>
            <a:off x="5580111" y="90872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ビジネス・アーキテクト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30" name="テキスト ボックス 29"/>
          <p:cNvSpPr txBox="1"/>
          <p:nvPr/>
        </p:nvSpPr>
        <p:spPr>
          <a:xfrm>
            <a:off x="5580111" y="1178635"/>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ビジネス価値を明らかにし、最適なビジネス・プロセス描き、それを実現するシステムをデザインする。</a:t>
            </a:r>
            <a:endParaRPr kumimoji="1" lang="ja-JP" altLang="en-US" sz="1000" dirty="0">
              <a:solidFill>
                <a:srgbClr val="C00000"/>
              </a:solidFill>
              <a:latin typeface="Meiryo" charset="-128"/>
              <a:ea typeface="Meiryo" charset="-128"/>
              <a:cs typeface="Meiryo" charset="-128"/>
            </a:endParaRPr>
          </a:p>
        </p:txBody>
      </p:sp>
      <p:sp>
        <p:nvSpPr>
          <p:cNvPr id="31" name="テキスト ボックス 30"/>
          <p:cNvSpPr txBox="1"/>
          <p:nvPr/>
        </p:nvSpPr>
        <p:spPr>
          <a:xfrm>
            <a:off x="5580111" y="4472136"/>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テクノロジーやサービスに精通し、それらを目利きでき、最適なシステムをデザインする。</a:t>
            </a:r>
            <a:endParaRPr kumimoji="1" lang="ja-JP" altLang="en-US" sz="1000" dirty="0">
              <a:solidFill>
                <a:srgbClr val="C00000"/>
              </a:solidFill>
              <a:latin typeface="Meiryo" charset="-128"/>
              <a:ea typeface="Meiryo" charset="-128"/>
              <a:cs typeface="Meiryo" charset="-128"/>
            </a:endParaRPr>
          </a:p>
        </p:txBody>
      </p:sp>
      <p:sp>
        <p:nvSpPr>
          <p:cNvPr id="21" name="右矢印 20"/>
          <p:cNvSpPr/>
          <p:nvPr/>
        </p:nvSpPr>
        <p:spPr>
          <a:xfrm>
            <a:off x="2531889" y="3217297"/>
            <a:ext cx="399558" cy="78049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35863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67</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正方形/長方形 169"/>
          <p:cNvSpPr/>
          <p:nvPr/>
        </p:nvSpPr>
        <p:spPr>
          <a:xfrm>
            <a:off x="774386" y="825553"/>
            <a:ext cx="7614038" cy="559012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ソフトウエア化する世界</a:t>
            </a:r>
            <a:endParaRPr kumimoji="1" lang="ja-JP" altLang="en-US" dirty="0"/>
          </a:p>
        </p:txBody>
      </p:sp>
      <p:sp>
        <p:nvSpPr>
          <p:cNvPr id="172" name="正方形/長方形 171"/>
          <p:cNvSpPr/>
          <p:nvPr/>
        </p:nvSpPr>
        <p:spPr>
          <a:xfrm>
            <a:off x="683568" y="3403559"/>
            <a:ext cx="7776864" cy="102311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182" name="テキスト ボックス 181"/>
          <p:cNvSpPr txBox="1"/>
          <p:nvPr/>
        </p:nvSpPr>
        <p:spPr>
          <a:xfrm>
            <a:off x="1111567" y="6084765"/>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183" name="図形グループ 182"/>
          <p:cNvGrpSpPr/>
          <p:nvPr/>
        </p:nvGrpSpPr>
        <p:grpSpPr>
          <a:xfrm>
            <a:off x="928414" y="6041530"/>
            <a:ext cx="140847" cy="285806"/>
            <a:chOff x="1305189" y="2570455"/>
            <a:chExt cx="969964" cy="2007872"/>
          </a:xfrm>
          <a:solidFill>
            <a:schemeClr val="bg1">
              <a:lumMod val="85000"/>
            </a:schemeClr>
          </a:solidFill>
        </p:grpSpPr>
        <p:sp>
          <p:nvSpPr>
            <p:cNvPr id="184" name="円/楕円 183"/>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9" name="図形グループ 198"/>
          <p:cNvGrpSpPr/>
          <p:nvPr/>
        </p:nvGrpSpPr>
        <p:grpSpPr>
          <a:xfrm>
            <a:off x="1123910" y="5274570"/>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1123910" y="5093377"/>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7" name="フローチャート: 磁気ディスク 206"/>
          <p:cNvSpPr/>
          <p:nvPr/>
        </p:nvSpPr>
        <p:spPr>
          <a:xfrm>
            <a:off x="1550105"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8" name="図形グループ 207"/>
          <p:cNvGrpSpPr/>
          <p:nvPr/>
        </p:nvGrpSpPr>
        <p:grpSpPr>
          <a:xfrm>
            <a:off x="1441877" y="5359899"/>
            <a:ext cx="258962" cy="309839"/>
            <a:chOff x="2667295" y="1059799"/>
            <a:chExt cx="681672" cy="722281"/>
          </a:xfrm>
        </p:grpSpPr>
        <p:sp>
          <p:nvSpPr>
            <p:cNvPr id="209" name="角丸四角形 20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0" name="図 20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1" name="図形グループ 210"/>
          <p:cNvGrpSpPr/>
          <p:nvPr/>
        </p:nvGrpSpPr>
        <p:grpSpPr>
          <a:xfrm>
            <a:off x="1228133" y="5376197"/>
            <a:ext cx="140847" cy="285806"/>
            <a:chOff x="1305189" y="2570455"/>
            <a:chExt cx="969964" cy="2007872"/>
          </a:xfrm>
          <a:solidFill>
            <a:schemeClr val="bg1">
              <a:lumMod val="85000"/>
            </a:schemeClr>
          </a:solidFill>
        </p:grpSpPr>
        <p:sp>
          <p:nvSpPr>
            <p:cNvPr id="212" name="円/楕円 211"/>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フローチャート: 論理積ゲート 212"/>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179558" y="5274570"/>
            <a:ext cx="317500" cy="157483"/>
            <a:chOff x="6769100" y="1390650"/>
            <a:chExt cx="317500" cy="157483"/>
          </a:xfrm>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2179558" y="5093377"/>
            <a:ext cx="317500" cy="157483"/>
            <a:chOff x="6769100" y="1390650"/>
            <a:chExt cx="317500" cy="157483"/>
          </a:xfrm>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2" name="フローチャート: 磁気ディスク 221"/>
          <p:cNvSpPr/>
          <p:nvPr/>
        </p:nvSpPr>
        <p:spPr>
          <a:xfrm>
            <a:off x="2605753"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3" name="図形グループ 222"/>
          <p:cNvGrpSpPr/>
          <p:nvPr/>
        </p:nvGrpSpPr>
        <p:grpSpPr>
          <a:xfrm>
            <a:off x="2497525" y="5359899"/>
            <a:ext cx="258962" cy="309839"/>
            <a:chOff x="2667295" y="1059799"/>
            <a:chExt cx="681672" cy="722281"/>
          </a:xfrm>
        </p:grpSpPr>
        <p:sp>
          <p:nvSpPr>
            <p:cNvPr id="224" name="角丸四角形 22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25" name="図 22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26" name="図形グループ 225"/>
          <p:cNvGrpSpPr/>
          <p:nvPr/>
        </p:nvGrpSpPr>
        <p:grpSpPr>
          <a:xfrm>
            <a:off x="2283781" y="5376197"/>
            <a:ext cx="140847" cy="285806"/>
            <a:chOff x="1305189" y="2570455"/>
            <a:chExt cx="969964" cy="2007872"/>
          </a:xfrm>
          <a:solidFill>
            <a:schemeClr val="bg1">
              <a:lumMod val="85000"/>
            </a:schemeClr>
          </a:solidFill>
        </p:grpSpPr>
        <p:sp>
          <p:nvSpPr>
            <p:cNvPr id="227" name="円/楕円 226"/>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フローチャート: 論理積ゲート 227"/>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30" name="正方形/長方形 229"/>
          <p:cNvSpPr/>
          <p:nvPr/>
        </p:nvSpPr>
        <p:spPr>
          <a:xfrm>
            <a:off x="3632550"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3931641"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正方形/長方形 231"/>
          <p:cNvSpPr/>
          <p:nvPr/>
        </p:nvSpPr>
        <p:spPr>
          <a:xfrm>
            <a:off x="3663469"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正方形/長方形 233"/>
          <p:cNvSpPr/>
          <p:nvPr/>
        </p:nvSpPr>
        <p:spPr>
          <a:xfrm>
            <a:off x="3931620" y="5340623"/>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正方形/長方形 234"/>
          <p:cNvSpPr/>
          <p:nvPr/>
        </p:nvSpPr>
        <p:spPr>
          <a:xfrm>
            <a:off x="3661400" y="5345087"/>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10974" y="5350992"/>
            <a:ext cx="320913" cy="318746"/>
          </a:xfrm>
          <a:prstGeom prst="rect">
            <a:avLst/>
          </a:prstGeom>
          <a:effectLst>
            <a:outerShdw blurRad="50800" dist="38100" dir="2700000" algn="tl" rotWithShape="0">
              <a:prstClr val="black">
                <a:alpha val="40000"/>
              </a:prstClr>
            </a:outerShdw>
          </a:effectLst>
        </p:spPr>
      </p:pic>
      <p:sp>
        <p:nvSpPr>
          <p:cNvPr id="243" name="正方形/長方形 242"/>
          <p:cNvSpPr/>
          <p:nvPr/>
        </p:nvSpPr>
        <p:spPr>
          <a:xfrm>
            <a:off x="4206509" y="5156926"/>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4201841" y="5343085"/>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4644193"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4938195"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4670023"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正方形/長方形 250"/>
          <p:cNvSpPr/>
          <p:nvPr/>
        </p:nvSpPr>
        <p:spPr>
          <a:xfrm>
            <a:off x="4938174" y="5340623"/>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p:cNvSpPr/>
          <p:nvPr/>
        </p:nvSpPr>
        <p:spPr>
          <a:xfrm>
            <a:off x="4667954" y="5345087"/>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3" name="図 2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13867" y="5343258"/>
            <a:ext cx="320913" cy="318746"/>
          </a:xfrm>
          <a:prstGeom prst="rect">
            <a:avLst/>
          </a:prstGeom>
          <a:effectLst>
            <a:outerShdw blurRad="50800" dist="38100" dir="2700000" algn="tl" rotWithShape="0">
              <a:prstClr val="black">
                <a:alpha val="40000"/>
              </a:prstClr>
            </a:outerShdw>
          </a:effectLst>
        </p:spPr>
      </p:pic>
      <p:sp>
        <p:nvSpPr>
          <p:cNvPr id="254" name="正方形/長方形 253"/>
          <p:cNvSpPr/>
          <p:nvPr/>
        </p:nvSpPr>
        <p:spPr>
          <a:xfrm>
            <a:off x="5208394" y="515394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p:cNvSpPr/>
          <p:nvPr/>
        </p:nvSpPr>
        <p:spPr>
          <a:xfrm>
            <a:off x="5208395" y="5343085"/>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6" name="図 255"/>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193314" y="5001165"/>
            <a:ext cx="491119" cy="491119"/>
          </a:xfrm>
          <a:prstGeom prst="rect">
            <a:avLst/>
          </a:prstGeom>
          <a:effectLst>
            <a:outerShdw blurRad="50800" dist="38100" dir="2700000" algn="tl" rotWithShape="0">
              <a:prstClr val="black">
                <a:alpha val="40000"/>
              </a:prstClr>
            </a:outerShdw>
          </a:effectLst>
        </p:spPr>
      </p:pic>
      <p:pic>
        <p:nvPicPr>
          <p:cNvPr id="257" name="図 256"/>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911710" y="5065748"/>
            <a:ext cx="442497" cy="442497"/>
          </a:xfrm>
          <a:prstGeom prst="rect">
            <a:avLst/>
          </a:prstGeom>
          <a:effectLst>
            <a:outerShdw blurRad="50800" dist="38100" dir="2700000" algn="tl" rotWithShape="0">
              <a:prstClr val="black">
                <a:alpha val="40000"/>
              </a:prstClr>
            </a:outerShdw>
          </a:effectLst>
        </p:spPr>
      </p:pic>
      <p:pic>
        <p:nvPicPr>
          <p:cNvPr id="258" name="図 257"/>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7490571" y="4997219"/>
            <a:ext cx="353567" cy="431015"/>
          </a:xfrm>
          <a:prstGeom prst="rect">
            <a:avLst/>
          </a:prstGeom>
          <a:effectLst>
            <a:outerShdw blurRad="50800" dist="38100" dir="2700000" algn="tl" rotWithShape="0">
              <a:prstClr val="black">
                <a:alpha val="40000"/>
              </a:prstClr>
            </a:outerShdw>
          </a:effectLst>
        </p:spPr>
      </p:pic>
      <p:grpSp>
        <p:nvGrpSpPr>
          <p:cNvPr id="259" name="図形グループ 258"/>
          <p:cNvGrpSpPr/>
          <p:nvPr/>
        </p:nvGrpSpPr>
        <p:grpSpPr>
          <a:xfrm>
            <a:off x="6256238" y="5361222"/>
            <a:ext cx="140847" cy="285806"/>
            <a:chOff x="1305189" y="2570455"/>
            <a:chExt cx="969964" cy="2007872"/>
          </a:xfrm>
          <a:solidFill>
            <a:schemeClr val="bg1">
              <a:lumMod val="85000"/>
            </a:schemeClr>
          </a:solidFill>
        </p:grpSpPr>
        <p:sp>
          <p:nvSpPr>
            <p:cNvPr id="260" name="円/楕円 25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フローチャート: 論理積ゲート 26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2" name="図形グループ 261"/>
          <p:cNvGrpSpPr/>
          <p:nvPr/>
        </p:nvGrpSpPr>
        <p:grpSpPr>
          <a:xfrm>
            <a:off x="6908933" y="5361222"/>
            <a:ext cx="140847" cy="285806"/>
            <a:chOff x="1305189" y="2570455"/>
            <a:chExt cx="969964" cy="2007872"/>
          </a:xfrm>
          <a:solidFill>
            <a:schemeClr val="bg1">
              <a:lumMod val="85000"/>
            </a:schemeClr>
          </a:solidFill>
        </p:grpSpPr>
        <p:sp>
          <p:nvSpPr>
            <p:cNvPr id="263" name="円/楕円 262"/>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フローチャート: 論理積ゲート 263"/>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5" name="図形グループ 264"/>
          <p:cNvGrpSpPr/>
          <p:nvPr/>
        </p:nvGrpSpPr>
        <p:grpSpPr>
          <a:xfrm>
            <a:off x="7548190" y="5369958"/>
            <a:ext cx="140847" cy="285806"/>
            <a:chOff x="1305189" y="2570455"/>
            <a:chExt cx="969964" cy="2007872"/>
          </a:xfrm>
          <a:solidFill>
            <a:schemeClr val="bg1">
              <a:lumMod val="85000"/>
            </a:schemeClr>
          </a:solidFill>
        </p:grpSpPr>
        <p:sp>
          <p:nvSpPr>
            <p:cNvPr id="266" name="円/楕円 265"/>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フローチャート: 論理積ゲート 266"/>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68" name="テキスト ボックス 267"/>
          <p:cNvSpPr txBox="1"/>
          <p:nvPr/>
        </p:nvSpPr>
        <p:spPr>
          <a:xfrm>
            <a:off x="1149406" y="5691554"/>
            <a:ext cx="1665841"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自社専用データセンター</a:t>
            </a:r>
            <a:endParaRPr kumimoji="1" lang="ja-JP" altLang="en-US" sz="1050" b="1" dirty="0">
              <a:solidFill>
                <a:schemeClr val="bg1"/>
              </a:solidFill>
              <a:latin typeface="メイリオ"/>
              <a:ea typeface="メイリオ"/>
              <a:cs typeface="メイリオ"/>
            </a:endParaRPr>
          </a:p>
        </p:txBody>
      </p:sp>
      <p:sp>
        <p:nvSpPr>
          <p:cNvPr id="269" name="テキスト ボックス 268"/>
          <p:cNvSpPr txBox="1"/>
          <p:nvPr/>
        </p:nvSpPr>
        <p:spPr>
          <a:xfrm>
            <a:off x="4072029" y="5695364"/>
            <a:ext cx="992579"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smtClean="0">
                <a:solidFill>
                  <a:schemeClr val="bg1"/>
                </a:solidFill>
                <a:latin typeface="メイリオ"/>
                <a:ea typeface="メイリオ"/>
                <a:cs typeface="メイリオ"/>
              </a:rPr>
              <a:t>自社専用倉庫</a:t>
            </a:r>
            <a:endParaRPr kumimoji="1" lang="ja-JP" altLang="en-US" sz="1050" b="1" dirty="0">
              <a:solidFill>
                <a:schemeClr val="bg1"/>
              </a:solidFill>
              <a:latin typeface="メイリオ"/>
              <a:ea typeface="メイリオ"/>
              <a:cs typeface="メイリオ"/>
            </a:endParaRPr>
          </a:p>
        </p:txBody>
      </p:sp>
      <p:sp>
        <p:nvSpPr>
          <p:cNvPr id="270" name="テキスト ボックス 269"/>
          <p:cNvSpPr txBox="1"/>
          <p:nvPr/>
        </p:nvSpPr>
        <p:spPr>
          <a:xfrm>
            <a:off x="6432233" y="5688124"/>
            <a:ext cx="1261884"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自分のための使用</a:t>
            </a:r>
            <a:endParaRPr kumimoji="1" lang="ja-JP" altLang="en-US" sz="1050" b="1" dirty="0">
              <a:solidFill>
                <a:schemeClr val="bg1"/>
              </a:solidFill>
              <a:latin typeface="メイリオ"/>
              <a:ea typeface="メイリオ"/>
              <a:cs typeface="メイリオ"/>
            </a:endParaRPr>
          </a:p>
        </p:txBody>
      </p:sp>
      <p:sp>
        <p:nvSpPr>
          <p:cNvPr id="23" name="下矢印 22"/>
          <p:cNvSpPr/>
          <p:nvPr/>
        </p:nvSpPr>
        <p:spPr>
          <a:xfrm>
            <a:off x="1563109" y="3318368"/>
            <a:ext cx="892204" cy="1622084"/>
          </a:xfrm>
          <a:prstGeom prst="downArrow">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下矢印 270"/>
          <p:cNvSpPr/>
          <p:nvPr/>
        </p:nvSpPr>
        <p:spPr>
          <a:xfrm>
            <a:off x="4122216" y="3319324"/>
            <a:ext cx="892204" cy="1623954"/>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下矢印 271"/>
          <p:cNvSpPr/>
          <p:nvPr/>
        </p:nvSpPr>
        <p:spPr>
          <a:xfrm>
            <a:off x="6655986" y="3322519"/>
            <a:ext cx="892204" cy="1615170"/>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970681" y="3864273"/>
            <a:ext cx="7211323" cy="392243"/>
          </a:xfrm>
          <a:prstGeom prst="rect">
            <a:avLst/>
          </a:prstGeom>
          <a:solidFill>
            <a:srgbClr val="FF6666">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ソフトウェアによる仮想化・個別化</a:t>
            </a:r>
            <a:endParaRPr kumimoji="1" lang="ja-JP" altLang="en-US" sz="2000" b="1" dirty="0">
              <a:solidFill>
                <a:srgbClr val="FFFFFF"/>
              </a:solidFill>
              <a:latin typeface="Meiryo" charset="-128"/>
              <a:ea typeface="Meiryo" charset="-128"/>
              <a:cs typeface="Meiryo" charset="-128"/>
            </a:endParaRPr>
          </a:p>
        </p:txBody>
      </p:sp>
      <p:sp>
        <p:nvSpPr>
          <p:cNvPr id="273" name="テキスト ボックス 272"/>
          <p:cNvSpPr txBox="1"/>
          <p:nvPr/>
        </p:nvSpPr>
        <p:spPr>
          <a:xfrm>
            <a:off x="4832706" y="5960481"/>
            <a:ext cx="3570208"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個別最適／プライベート</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74" name="テキスト ボックス 273"/>
          <p:cNvSpPr txBox="1"/>
          <p:nvPr/>
        </p:nvSpPr>
        <p:spPr>
          <a:xfrm>
            <a:off x="839659" y="4653136"/>
            <a:ext cx="233910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クラウド・コンピューティング</a:t>
            </a:r>
            <a:endParaRPr kumimoji="1" lang="ja-JP" altLang="en-US" sz="1200" b="1" dirty="0">
              <a:solidFill>
                <a:schemeClr val="bg1"/>
              </a:solidFill>
              <a:latin typeface="メイリオ"/>
              <a:ea typeface="メイリオ"/>
              <a:cs typeface="メイリオ"/>
            </a:endParaRPr>
          </a:p>
        </p:txBody>
      </p:sp>
      <p:sp>
        <p:nvSpPr>
          <p:cNvPr id="275" name="テキスト ボックス 274"/>
          <p:cNvSpPr txBox="1"/>
          <p:nvPr/>
        </p:nvSpPr>
        <p:spPr>
          <a:xfrm>
            <a:off x="3347260" y="4657877"/>
            <a:ext cx="2404954"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b="1" dirty="0" smtClean="0">
                <a:solidFill>
                  <a:schemeClr val="bg1"/>
                </a:solidFill>
                <a:latin typeface="メイリオ"/>
                <a:ea typeface="メイリオ"/>
                <a:cs typeface="メイリオ"/>
              </a:rPr>
              <a:t>3PL</a:t>
            </a:r>
            <a:r>
              <a:rPr kumimoji="1" lang="ja-JP" altLang="en-US" sz="1200" b="1" dirty="0" smtClean="0">
                <a:solidFill>
                  <a:schemeClr val="bg1"/>
                </a:solidFill>
                <a:latin typeface="メイリオ"/>
                <a:ea typeface="メイリオ"/>
                <a:cs typeface="メイリオ"/>
              </a:rPr>
              <a:t>（</a:t>
            </a:r>
            <a:r>
              <a:rPr lang="en-US" altLang="ja-JP" sz="1200" b="1" dirty="0">
                <a:solidFill>
                  <a:schemeClr val="bg1"/>
                </a:solidFill>
                <a:latin typeface="メイリオ"/>
                <a:ea typeface="メイリオ"/>
                <a:cs typeface="メイリオ"/>
              </a:rPr>
              <a:t>third-party logistics</a:t>
            </a:r>
            <a:r>
              <a:rPr kumimoji="1" lang="ja-JP" altLang="en-US" sz="1200" b="1" dirty="0" smtClean="0">
                <a:solidFill>
                  <a:schemeClr val="bg1"/>
                </a:solidFill>
                <a:latin typeface="メイリオ"/>
                <a:ea typeface="メイリオ"/>
                <a:cs typeface="メイリオ"/>
              </a:rPr>
              <a:t>）</a:t>
            </a:r>
            <a:endParaRPr kumimoji="1" lang="ja-JP" altLang="en-US" sz="1200" b="1" dirty="0">
              <a:solidFill>
                <a:schemeClr val="bg1"/>
              </a:solidFill>
              <a:latin typeface="メイリオ"/>
              <a:ea typeface="メイリオ"/>
              <a:cs typeface="メイリオ"/>
            </a:endParaRPr>
          </a:p>
        </p:txBody>
      </p:sp>
      <p:sp>
        <p:nvSpPr>
          <p:cNvPr id="276" name="テキスト ボックス 275"/>
          <p:cNvSpPr txBox="1"/>
          <p:nvPr/>
        </p:nvSpPr>
        <p:spPr>
          <a:xfrm>
            <a:off x="6086427" y="4657254"/>
            <a:ext cx="20313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シェアリング・エコノミー</a:t>
            </a:r>
            <a:endParaRPr kumimoji="1" lang="ja-JP" altLang="en-US" sz="1200" b="1" dirty="0">
              <a:solidFill>
                <a:schemeClr val="bg1"/>
              </a:solidFill>
              <a:latin typeface="メイリオ"/>
              <a:ea typeface="メイリオ"/>
              <a:cs typeface="メイリオ"/>
            </a:endParaRPr>
          </a:p>
        </p:txBody>
      </p:sp>
      <p:sp>
        <p:nvSpPr>
          <p:cNvPr id="233" name="正方形/長方形 232"/>
          <p:cNvSpPr/>
          <p:nvPr/>
        </p:nvSpPr>
        <p:spPr>
          <a:xfrm>
            <a:off x="979369" y="1343836"/>
            <a:ext cx="2089150" cy="190245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6" name="図形グループ 235"/>
          <p:cNvGrpSpPr/>
          <p:nvPr/>
        </p:nvGrpSpPr>
        <p:grpSpPr>
          <a:xfrm>
            <a:off x="1133723" y="1829341"/>
            <a:ext cx="317500" cy="157483"/>
            <a:chOff x="6769100" y="1390650"/>
            <a:chExt cx="317500" cy="157483"/>
          </a:xfrm>
        </p:grpSpPr>
        <p:sp>
          <p:nvSpPr>
            <p:cNvPr id="388" name="正方形/長方形 3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9" name="円/楕円 3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0" name="直線コネクタ 3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7" name="図形グループ 236"/>
          <p:cNvGrpSpPr/>
          <p:nvPr/>
        </p:nvGrpSpPr>
        <p:grpSpPr>
          <a:xfrm>
            <a:off x="1133723" y="2022803"/>
            <a:ext cx="317500" cy="157483"/>
            <a:chOff x="6769100" y="1390650"/>
            <a:chExt cx="317500" cy="157483"/>
          </a:xfrm>
        </p:grpSpPr>
        <p:sp>
          <p:nvSpPr>
            <p:cNvPr id="385" name="正方形/長方形 3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円/楕円 3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7" name="直線コネクタ 3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1133723" y="2204396"/>
            <a:ext cx="317500" cy="157483"/>
            <a:chOff x="6769100" y="1390650"/>
            <a:chExt cx="317500" cy="157483"/>
          </a:xfrm>
        </p:grpSpPr>
        <p:sp>
          <p:nvSpPr>
            <p:cNvPr id="382" name="正方形/長方形 3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3" name="円/楕円 3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4" name="直線コネクタ 3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1133723" y="2563399"/>
            <a:ext cx="317500" cy="157483"/>
            <a:chOff x="6769100" y="1390650"/>
            <a:chExt cx="317500" cy="157483"/>
          </a:xfrm>
        </p:grpSpPr>
        <p:sp>
          <p:nvSpPr>
            <p:cNvPr id="379" name="正方形/長方形 3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円/楕円 3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1" name="直線コネクタ 380"/>
            <p:cNvCxnSpPr>
              <a:stCxn id="315" idx="6"/>
              <a:endCxn id="31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1133723" y="2380084"/>
            <a:ext cx="317500" cy="157483"/>
            <a:chOff x="6769100" y="1390650"/>
            <a:chExt cx="317500" cy="157483"/>
          </a:xfrm>
        </p:grpSpPr>
        <p:sp>
          <p:nvSpPr>
            <p:cNvPr id="376" name="正方形/長方形 3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円/楕円 3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8" name="直線コネクタ 377"/>
            <p:cNvCxnSpPr>
              <a:stCxn id="319" idx="6"/>
              <a:endCxn id="31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1" name="図形グループ 240"/>
          <p:cNvGrpSpPr/>
          <p:nvPr/>
        </p:nvGrpSpPr>
        <p:grpSpPr>
          <a:xfrm>
            <a:off x="1503977" y="1831882"/>
            <a:ext cx="317500" cy="157483"/>
            <a:chOff x="6769100" y="1390650"/>
            <a:chExt cx="317500" cy="157483"/>
          </a:xfrm>
        </p:grpSpPr>
        <p:sp>
          <p:nvSpPr>
            <p:cNvPr id="373" name="正方形/長方形 3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円/楕円 3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5" name="直線コネクタ 374"/>
            <p:cNvCxnSpPr>
              <a:stCxn id="323" idx="6"/>
              <a:endCxn id="32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1503977" y="2025344"/>
            <a:ext cx="317500" cy="157483"/>
            <a:chOff x="6769100" y="1390650"/>
            <a:chExt cx="317500" cy="157483"/>
          </a:xfrm>
        </p:grpSpPr>
        <p:sp>
          <p:nvSpPr>
            <p:cNvPr id="370" name="正方形/長方形 3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a:stCxn id="327" idx="6"/>
              <a:endCxn id="32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5" name="図形グループ 244"/>
          <p:cNvGrpSpPr/>
          <p:nvPr/>
        </p:nvGrpSpPr>
        <p:grpSpPr>
          <a:xfrm>
            <a:off x="1503977" y="2206937"/>
            <a:ext cx="317500" cy="157483"/>
            <a:chOff x="6769100" y="1390650"/>
            <a:chExt cx="317500" cy="157483"/>
          </a:xfrm>
        </p:grpSpPr>
        <p:sp>
          <p:nvSpPr>
            <p:cNvPr id="367" name="正方形/長方形 3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a:stCxn id="331" idx="6"/>
              <a:endCxn id="33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1503977" y="2565940"/>
            <a:ext cx="317500" cy="157483"/>
            <a:chOff x="6769100" y="1390650"/>
            <a:chExt cx="317500" cy="157483"/>
          </a:xfrm>
        </p:grpSpPr>
        <p:sp>
          <p:nvSpPr>
            <p:cNvPr id="364" name="正方形/長方形 3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1503977" y="2382625"/>
            <a:ext cx="317500" cy="157483"/>
            <a:chOff x="6769100" y="1390650"/>
            <a:chExt cx="317500" cy="157483"/>
          </a:xfrm>
        </p:grpSpPr>
        <p:sp>
          <p:nvSpPr>
            <p:cNvPr id="361" name="正方形/長方形 3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円/楕円 3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3" name="直線コネクタ 3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7" name="図形グループ 276"/>
          <p:cNvGrpSpPr/>
          <p:nvPr/>
        </p:nvGrpSpPr>
        <p:grpSpPr>
          <a:xfrm>
            <a:off x="1878627" y="1834423"/>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8" name="図形グループ 277"/>
          <p:cNvGrpSpPr/>
          <p:nvPr/>
        </p:nvGrpSpPr>
        <p:grpSpPr>
          <a:xfrm>
            <a:off x="1878627" y="2027885"/>
            <a:ext cx="317500" cy="157483"/>
            <a:chOff x="6769100" y="1390650"/>
            <a:chExt cx="317500" cy="157483"/>
          </a:xfrm>
        </p:grpSpPr>
        <p:sp>
          <p:nvSpPr>
            <p:cNvPr id="355" name="正方形/長方形 3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円/楕円 3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7" name="直線コネクタ 356"/>
            <p:cNvCxnSpPr>
              <a:stCxn id="347" idx="6"/>
              <a:endCxn id="3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9" name="図形グループ 278"/>
          <p:cNvGrpSpPr/>
          <p:nvPr/>
        </p:nvGrpSpPr>
        <p:grpSpPr>
          <a:xfrm>
            <a:off x="1878627" y="2209478"/>
            <a:ext cx="317500" cy="157483"/>
            <a:chOff x="6769100" y="1390650"/>
            <a:chExt cx="317500" cy="157483"/>
          </a:xfrm>
        </p:grpSpPr>
        <p:sp>
          <p:nvSpPr>
            <p:cNvPr id="352" name="正方形/長方形 3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円/楕円 3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4" name="直線コネクタ 353"/>
            <p:cNvCxnSpPr>
              <a:stCxn id="351" idx="6"/>
              <a:endCxn id="35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1878627" y="2568481"/>
            <a:ext cx="317500" cy="157483"/>
            <a:chOff x="6769100" y="1390650"/>
            <a:chExt cx="317500" cy="157483"/>
          </a:xfrm>
        </p:grpSpPr>
        <p:sp>
          <p:nvSpPr>
            <p:cNvPr id="349" name="正方形/長方形 3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円/楕円 3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1" name="直線コネクタ 350"/>
            <p:cNvCxnSpPr>
              <a:stCxn id="355" idx="6"/>
              <a:endCxn id="3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1" name="図形グループ 280"/>
          <p:cNvGrpSpPr/>
          <p:nvPr/>
        </p:nvGrpSpPr>
        <p:grpSpPr>
          <a:xfrm>
            <a:off x="1878627" y="2385166"/>
            <a:ext cx="317500" cy="157483"/>
            <a:chOff x="6769100" y="1390650"/>
            <a:chExt cx="317500" cy="157483"/>
          </a:xfrm>
        </p:grpSpPr>
        <p:sp>
          <p:nvSpPr>
            <p:cNvPr id="346" name="正方形/長方形 3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円/楕円 3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8" name="直線コネクタ 347"/>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82" name="テキスト ボックス 281"/>
          <p:cNvSpPr txBox="1"/>
          <p:nvPr/>
        </p:nvSpPr>
        <p:spPr>
          <a:xfrm>
            <a:off x="1117651" y="1417332"/>
            <a:ext cx="1800494" cy="369332"/>
          </a:xfrm>
          <a:prstGeom prst="rect">
            <a:avLst/>
          </a:prstGeom>
          <a:noFill/>
        </p:spPr>
        <p:txBody>
          <a:bodyPr wrap="none" rtlCol="0">
            <a:spAutoFit/>
          </a:bodyPr>
          <a:lstStyle/>
          <a:p>
            <a:pPr algn="ctr"/>
            <a:r>
              <a:rPr lang="ja-JP" altLang="en-US" dirty="0" smtClean="0">
                <a:solidFill>
                  <a:srgbClr val="009051"/>
                </a:solidFill>
                <a:latin typeface="Meiryo" charset="-128"/>
                <a:ea typeface="Meiryo" charset="-128"/>
                <a:cs typeface="Meiryo" charset="-128"/>
              </a:rPr>
              <a:t>データセンター</a:t>
            </a:r>
            <a:endParaRPr kumimoji="1" lang="ja-JP" altLang="en-US" dirty="0">
              <a:solidFill>
                <a:srgbClr val="009051"/>
              </a:solidFill>
              <a:latin typeface="Meiryo" charset="-128"/>
              <a:ea typeface="Meiryo" charset="-128"/>
              <a:cs typeface="Meiryo" charset="-128"/>
            </a:endParaRPr>
          </a:p>
        </p:txBody>
      </p:sp>
      <p:sp>
        <p:nvSpPr>
          <p:cNvPr id="283" name="正方形/長方形 282"/>
          <p:cNvSpPr/>
          <p:nvPr/>
        </p:nvSpPr>
        <p:spPr>
          <a:xfrm>
            <a:off x="979369" y="2790148"/>
            <a:ext cx="2089150" cy="461665"/>
          </a:xfrm>
          <a:prstGeom prst="rect">
            <a:avLst/>
          </a:prstGeom>
        </p:spPr>
        <p:txBody>
          <a:bodyPr wrap="square">
            <a:spAutoFit/>
          </a:bodyPr>
          <a:lstStyle/>
          <a:p>
            <a:pPr algn="ctr"/>
            <a:r>
              <a:rPr lang="ja-JP" altLang="en-US" sz="1200" dirty="0" smtClean="0">
                <a:solidFill>
                  <a:srgbClr val="009051"/>
                </a:solidFill>
                <a:latin typeface="Meiryo" charset="-128"/>
                <a:ea typeface="Meiryo" charset="-128"/>
                <a:cs typeface="Meiryo" charset="-128"/>
              </a:rPr>
              <a:t>計算能力・記憶容量</a:t>
            </a:r>
            <a:endParaRPr lang="en-US" altLang="ja-JP" sz="1200" dirty="0" smtClean="0">
              <a:solidFill>
                <a:srgbClr val="009051"/>
              </a:solidFill>
              <a:latin typeface="Meiryo" charset="-128"/>
              <a:ea typeface="Meiryo" charset="-128"/>
              <a:cs typeface="Meiryo" charset="-128"/>
            </a:endParaRPr>
          </a:p>
          <a:p>
            <a:pPr algn="ctr"/>
            <a:r>
              <a:rPr lang="ja-JP" altLang="en-US" sz="1200" dirty="0" smtClean="0">
                <a:solidFill>
                  <a:srgbClr val="009051"/>
                </a:solidFill>
                <a:latin typeface="Meiryo" charset="-128"/>
                <a:ea typeface="Meiryo" charset="-128"/>
                <a:cs typeface="Meiryo" charset="-128"/>
              </a:rPr>
              <a:t>データ処理機能など</a:t>
            </a:r>
            <a:endParaRPr lang="ja-JP" altLang="en-US" sz="1200" dirty="0">
              <a:solidFill>
                <a:srgbClr val="009051"/>
              </a:solidFill>
              <a:latin typeface="Meiryo" charset="-128"/>
              <a:ea typeface="Meiryo" charset="-128"/>
              <a:cs typeface="Meiryo" charset="-128"/>
            </a:endParaRPr>
          </a:p>
        </p:txBody>
      </p:sp>
      <p:sp>
        <p:nvSpPr>
          <p:cNvPr id="284" name="正方形/長方形 283"/>
          <p:cNvSpPr/>
          <p:nvPr/>
        </p:nvSpPr>
        <p:spPr>
          <a:xfrm>
            <a:off x="3536112" y="1345871"/>
            <a:ext cx="2089150" cy="190051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5" name="正方形/長方形 284"/>
          <p:cNvSpPr/>
          <p:nvPr/>
        </p:nvSpPr>
        <p:spPr>
          <a:xfrm>
            <a:off x="6092855" y="1341099"/>
            <a:ext cx="2089150" cy="190518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3644583"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3973005"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3644583" y="2025824"/>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3973005"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644583"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3973005"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3644583"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正方形/長方形 292"/>
          <p:cNvSpPr/>
          <p:nvPr/>
        </p:nvSpPr>
        <p:spPr>
          <a:xfrm>
            <a:off x="3973005" y="238380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正方形/長方形 293"/>
          <p:cNvSpPr/>
          <p:nvPr/>
        </p:nvSpPr>
        <p:spPr>
          <a:xfrm>
            <a:off x="4300449"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正方形/長方形 294"/>
          <p:cNvSpPr/>
          <p:nvPr/>
        </p:nvSpPr>
        <p:spPr>
          <a:xfrm>
            <a:off x="4628871"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正方形/長方形 295"/>
          <p:cNvSpPr/>
          <p:nvPr/>
        </p:nvSpPr>
        <p:spPr>
          <a:xfrm>
            <a:off x="4300449" y="202582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p:cNvSpPr/>
          <p:nvPr/>
        </p:nvSpPr>
        <p:spPr>
          <a:xfrm>
            <a:off x="4628871"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正方形/長方形 297"/>
          <p:cNvSpPr/>
          <p:nvPr/>
        </p:nvSpPr>
        <p:spPr>
          <a:xfrm>
            <a:off x="4300449"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9" name="正方形/長方形 298"/>
          <p:cNvSpPr/>
          <p:nvPr/>
        </p:nvSpPr>
        <p:spPr>
          <a:xfrm>
            <a:off x="4628871" y="220348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正方形/長方形 299"/>
          <p:cNvSpPr/>
          <p:nvPr/>
        </p:nvSpPr>
        <p:spPr>
          <a:xfrm>
            <a:off x="4300449"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1" name="正方形/長方形 300"/>
          <p:cNvSpPr/>
          <p:nvPr/>
        </p:nvSpPr>
        <p:spPr>
          <a:xfrm>
            <a:off x="4628871"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p:cNvSpPr/>
          <p:nvPr/>
        </p:nvSpPr>
        <p:spPr>
          <a:xfrm>
            <a:off x="4940727" y="182934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269149" y="1828429"/>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p:cNvSpPr/>
          <p:nvPr/>
        </p:nvSpPr>
        <p:spPr>
          <a:xfrm>
            <a:off x="4940727" y="202582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正方形/長方形 304"/>
          <p:cNvSpPr/>
          <p:nvPr/>
        </p:nvSpPr>
        <p:spPr>
          <a:xfrm>
            <a:off x="5269149"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p:cNvSpPr/>
          <p:nvPr/>
        </p:nvSpPr>
        <p:spPr>
          <a:xfrm>
            <a:off x="4940727"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p:cNvSpPr/>
          <p:nvPr/>
        </p:nvSpPr>
        <p:spPr>
          <a:xfrm>
            <a:off x="5269149"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4940727"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269149"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3644583" y="2564311"/>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3973005"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p:cNvSpPr/>
          <p:nvPr/>
        </p:nvSpPr>
        <p:spPr>
          <a:xfrm>
            <a:off x="4300449"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p:cNvSpPr/>
          <p:nvPr/>
        </p:nvSpPr>
        <p:spPr>
          <a:xfrm>
            <a:off x="4628871"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正方形/長方形 313"/>
          <p:cNvSpPr/>
          <p:nvPr/>
        </p:nvSpPr>
        <p:spPr>
          <a:xfrm>
            <a:off x="4940727"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正方形/長方形 314"/>
          <p:cNvSpPr/>
          <p:nvPr/>
        </p:nvSpPr>
        <p:spPr>
          <a:xfrm>
            <a:off x="5269149" y="2563399"/>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テキスト ボックス 315"/>
          <p:cNvSpPr txBox="1"/>
          <p:nvPr/>
        </p:nvSpPr>
        <p:spPr>
          <a:xfrm>
            <a:off x="4004426" y="1411811"/>
            <a:ext cx="1107996" cy="369332"/>
          </a:xfrm>
          <a:prstGeom prst="rect">
            <a:avLst/>
          </a:prstGeom>
          <a:noFill/>
        </p:spPr>
        <p:txBody>
          <a:bodyPr wrap="none" rtlCol="0">
            <a:spAutoFit/>
          </a:bodyPr>
          <a:lstStyle/>
          <a:p>
            <a:pPr algn="ctr"/>
            <a:r>
              <a:rPr lang="ja-JP" altLang="en-US" dirty="0" smtClean="0">
                <a:solidFill>
                  <a:schemeClr val="accent6">
                    <a:lumMod val="75000"/>
                  </a:schemeClr>
                </a:solidFill>
                <a:latin typeface="Meiryo" charset="-128"/>
                <a:ea typeface="Meiryo" charset="-128"/>
                <a:cs typeface="Meiryo" charset="-128"/>
              </a:rPr>
              <a:t>共同倉庫</a:t>
            </a:r>
            <a:endParaRPr kumimoji="1" lang="ja-JP" altLang="en-US" dirty="0">
              <a:solidFill>
                <a:schemeClr val="accent6">
                  <a:lumMod val="75000"/>
                </a:schemeClr>
              </a:solidFill>
              <a:latin typeface="Meiryo" charset="-128"/>
              <a:ea typeface="Meiryo" charset="-128"/>
              <a:cs typeface="Meiryo" charset="-128"/>
            </a:endParaRPr>
          </a:p>
        </p:txBody>
      </p:sp>
      <p:sp>
        <p:nvSpPr>
          <p:cNvPr id="317" name="正方形/長方形 316"/>
          <p:cNvSpPr/>
          <p:nvPr/>
        </p:nvSpPr>
        <p:spPr>
          <a:xfrm>
            <a:off x="3536112" y="2870302"/>
            <a:ext cx="2089150" cy="276999"/>
          </a:xfrm>
          <a:prstGeom prst="rect">
            <a:avLst/>
          </a:prstGeom>
        </p:spPr>
        <p:txBody>
          <a:bodyPr wrap="square">
            <a:spAutoFit/>
          </a:bodyPr>
          <a:lstStyle/>
          <a:p>
            <a:pPr algn="ctr"/>
            <a:r>
              <a:rPr lang="ja-JP" altLang="en-US" sz="1200" dirty="0" smtClean="0">
                <a:solidFill>
                  <a:schemeClr val="accent6">
                    <a:lumMod val="75000"/>
                  </a:schemeClr>
                </a:solidFill>
                <a:latin typeface="Meiryo" charset="-128"/>
                <a:ea typeface="Meiryo" charset="-128"/>
                <a:cs typeface="Meiryo" charset="-128"/>
              </a:rPr>
              <a:t>貨物保管・管理・物流など</a:t>
            </a:r>
            <a:endParaRPr lang="ja-JP" altLang="en-US" sz="1200" dirty="0">
              <a:solidFill>
                <a:schemeClr val="accent6">
                  <a:lumMod val="75000"/>
                </a:schemeClr>
              </a:solidFill>
              <a:latin typeface="Meiryo" charset="-128"/>
              <a:ea typeface="Meiryo" charset="-128"/>
              <a:cs typeface="Meiryo" charset="-128"/>
            </a:endParaRPr>
          </a:p>
        </p:txBody>
      </p:sp>
      <p:pic>
        <p:nvPicPr>
          <p:cNvPr id="318" name="図 317"/>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202001" y="1773341"/>
            <a:ext cx="491119" cy="491119"/>
          </a:xfrm>
          <a:prstGeom prst="rect">
            <a:avLst/>
          </a:prstGeom>
          <a:effectLst>
            <a:outerShdw blurRad="50800" dist="38100" dir="2700000" algn="tl" rotWithShape="0">
              <a:prstClr val="black">
                <a:alpha val="40000"/>
              </a:prstClr>
            </a:outerShdw>
          </a:effectLst>
        </p:spPr>
      </p:pic>
      <p:pic>
        <p:nvPicPr>
          <p:cNvPr id="319" name="図 318"/>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27279" y="2184645"/>
            <a:ext cx="442497" cy="442497"/>
          </a:xfrm>
          <a:prstGeom prst="rect">
            <a:avLst/>
          </a:prstGeom>
          <a:effectLst>
            <a:outerShdw blurRad="50800" dist="38100" dir="2700000" algn="tl" rotWithShape="0">
              <a:prstClr val="black">
                <a:alpha val="40000"/>
              </a:prstClr>
            </a:outerShdw>
          </a:effectLst>
        </p:spPr>
      </p:pic>
      <p:pic>
        <p:nvPicPr>
          <p:cNvPr id="320" name="図 319"/>
          <p:cNvPicPr>
            <a:picLocks noChangeAspect="1"/>
          </p:cNvPicPr>
          <p:nvPr/>
        </p:nvPicPr>
        <p:blipFill>
          <a:blip r:embed="rId8">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805265" y="1742026"/>
            <a:ext cx="530099" cy="530099"/>
          </a:xfrm>
          <a:prstGeom prst="rect">
            <a:avLst/>
          </a:prstGeom>
          <a:effectLst>
            <a:outerShdw blurRad="50800" dist="38100" dir="2700000" algn="tl" rotWithShape="0">
              <a:prstClr val="black">
                <a:alpha val="40000"/>
              </a:prstClr>
            </a:outerShdw>
          </a:effectLst>
        </p:spPr>
      </p:pic>
      <p:pic>
        <p:nvPicPr>
          <p:cNvPr id="321" name="図 320"/>
          <p:cNvPicPr>
            <a:picLocks noChangeAspect="1"/>
          </p:cNvPicPr>
          <p:nvPr/>
        </p:nvPicPr>
        <p:blipFill>
          <a:blip r:embed="rId9">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884700" y="2174074"/>
            <a:ext cx="458820" cy="458820"/>
          </a:xfrm>
          <a:prstGeom prst="rect">
            <a:avLst/>
          </a:prstGeom>
          <a:effectLst>
            <a:outerShdw blurRad="50800" dist="38100" dir="2700000" algn="tl" rotWithShape="0">
              <a:prstClr val="black">
                <a:alpha val="40000"/>
              </a:prstClr>
            </a:outerShdw>
          </a:effectLst>
        </p:spPr>
      </p:pic>
      <p:pic>
        <p:nvPicPr>
          <p:cNvPr id="322" name="図 321"/>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439253" y="2599417"/>
            <a:ext cx="353567" cy="431015"/>
          </a:xfrm>
          <a:prstGeom prst="rect">
            <a:avLst/>
          </a:prstGeom>
          <a:effectLst>
            <a:outerShdw blurRad="50800" dist="38100" dir="2700000" algn="tl" rotWithShape="0">
              <a:prstClr val="black">
                <a:alpha val="40000"/>
              </a:prstClr>
            </a:outerShdw>
          </a:effectLst>
        </p:spPr>
      </p:pic>
      <p:pic>
        <p:nvPicPr>
          <p:cNvPr id="323" name="図 322"/>
          <p:cNvPicPr>
            <a:picLocks noChangeAspect="1"/>
          </p:cNvPicPr>
          <p:nvPr/>
        </p:nvPicPr>
        <p:blipFill>
          <a:blip r:embed="rId10">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904263" y="2670257"/>
            <a:ext cx="325153" cy="347629"/>
          </a:xfrm>
          <a:prstGeom prst="rect">
            <a:avLst/>
          </a:prstGeom>
          <a:effectLst>
            <a:outerShdw blurRad="50800" dist="38100" dir="2700000" algn="tl" rotWithShape="0">
              <a:prstClr val="black">
                <a:alpha val="40000"/>
              </a:prstClr>
            </a:outerShdw>
          </a:effectLst>
        </p:spPr>
      </p:pic>
      <p:sp>
        <p:nvSpPr>
          <p:cNvPr id="324" name="テキスト ボックス 323"/>
          <p:cNvSpPr txBox="1"/>
          <p:nvPr/>
        </p:nvSpPr>
        <p:spPr>
          <a:xfrm>
            <a:off x="7334683" y="1806075"/>
            <a:ext cx="756938" cy="338554"/>
          </a:xfrm>
          <a:prstGeom prst="rect">
            <a:avLst/>
          </a:prstGeom>
          <a:noFill/>
        </p:spPr>
        <p:txBody>
          <a:bodyPr wrap="none" rtlCol="0">
            <a:spAutoFit/>
          </a:bodyPr>
          <a:lstStyle/>
          <a:p>
            <a:r>
              <a:rPr kumimoji="1" lang="ja-JP" altLang="en-US" sz="800" dirty="0" smtClean="0">
                <a:solidFill>
                  <a:srgbClr val="0070C0"/>
                </a:solidFill>
              </a:rPr>
              <a:t>荷台の</a:t>
            </a:r>
            <a:endParaRPr kumimoji="1" lang="en-US" altLang="ja-JP" sz="800" dirty="0" smtClean="0">
              <a:solidFill>
                <a:srgbClr val="0070C0"/>
              </a:solidFill>
            </a:endParaRPr>
          </a:p>
          <a:p>
            <a:r>
              <a:rPr kumimoji="1" lang="ja-JP" altLang="en-US" sz="800" dirty="0" smtClean="0">
                <a:solidFill>
                  <a:srgbClr val="0070C0"/>
                </a:solidFill>
              </a:rPr>
              <a:t>空きスペース</a:t>
            </a:r>
            <a:endParaRPr kumimoji="1" lang="ja-JP" altLang="en-US" sz="800" dirty="0">
              <a:solidFill>
                <a:srgbClr val="0070C0"/>
              </a:solidFill>
            </a:endParaRPr>
          </a:p>
        </p:txBody>
      </p:sp>
      <p:sp>
        <p:nvSpPr>
          <p:cNvPr id="325" name="テキスト ボックス 324"/>
          <p:cNvSpPr txBox="1"/>
          <p:nvPr/>
        </p:nvSpPr>
        <p:spPr>
          <a:xfrm>
            <a:off x="6197785" y="2271596"/>
            <a:ext cx="595035" cy="338554"/>
          </a:xfrm>
          <a:prstGeom prst="rect">
            <a:avLst/>
          </a:prstGeom>
          <a:noFill/>
        </p:spPr>
        <p:txBody>
          <a:bodyPr wrap="none" rtlCol="0">
            <a:spAutoFit/>
          </a:bodyPr>
          <a:lstStyle/>
          <a:p>
            <a:r>
              <a:rPr kumimoji="1" lang="ja-JP" altLang="en-US" sz="800" dirty="0" smtClean="0">
                <a:solidFill>
                  <a:srgbClr val="0070C0"/>
                </a:solidFill>
              </a:rPr>
              <a:t>自家用車</a:t>
            </a:r>
            <a:endParaRPr kumimoji="1" lang="en-US" altLang="ja-JP" sz="800" dirty="0" smtClean="0">
              <a:solidFill>
                <a:srgbClr val="0070C0"/>
              </a:solidFill>
            </a:endParaRPr>
          </a:p>
          <a:p>
            <a:r>
              <a:rPr kumimoji="1" lang="ja-JP" altLang="en-US" sz="800" dirty="0" smtClean="0">
                <a:solidFill>
                  <a:srgbClr val="0070C0"/>
                </a:solidFill>
              </a:rPr>
              <a:t>と運転手</a:t>
            </a:r>
            <a:endParaRPr kumimoji="1" lang="ja-JP" altLang="en-US" sz="800" dirty="0">
              <a:solidFill>
                <a:srgbClr val="0070C0"/>
              </a:solidFill>
            </a:endParaRPr>
          </a:p>
        </p:txBody>
      </p:sp>
      <p:sp>
        <p:nvSpPr>
          <p:cNvPr id="326" name="テキスト ボックス 325"/>
          <p:cNvSpPr txBox="1"/>
          <p:nvPr/>
        </p:nvSpPr>
        <p:spPr>
          <a:xfrm>
            <a:off x="7334683" y="2814924"/>
            <a:ext cx="772969" cy="215444"/>
          </a:xfrm>
          <a:prstGeom prst="rect">
            <a:avLst/>
          </a:prstGeom>
          <a:noFill/>
        </p:spPr>
        <p:txBody>
          <a:bodyPr wrap="none" rtlCol="0">
            <a:spAutoFit/>
          </a:bodyPr>
          <a:lstStyle/>
          <a:p>
            <a:r>
              <a:rPr lang="ja-JP" altLang="en-US" sz="800" smtClean="0">
                <a:solidFill>
                  <a:srgbClr val="0070C0"/>
                </a:solidFill>
              </a:rPr>
              <a:t>宿泊</a:t>
            </a:r>
            <a:r>
              <a:rPr lang="ja-JP" altLang="en-US" sz="800" dirty="0" smtClean="0">
                <a:solidFill>
                  <a:srgbClr val="0070C0"/>
                </a:solidFill>
              </a:rPr>
              <a:t>スペース</a:t>
            </a:r>
            <a:endParaRPr kumimoji="1" lang="ja-JP" altLang="en-US" sz="800" dirty="0">
              <a:solidFill>
                <a:srgbClr val="0070C0"/>
              </a:solidFill>
            </a:endParaRPr>
          </a:p>
        </p:txBody>
      </p:sp>
      <p:sp>
        <p:nvSpPr>
          <p:cNvPr id="327" name="テキスト ボックス 326"/>
          <p:cNvSpPr txBox="1"/>
          <p:nvPr/>
        </p:nvSpPr>
        <p:spPr>
          <a:xfrm>
            <a:off x="6560113" y="1417332"/>
            <a:ext cx="1107996" cy="369332"/>
          </a:xfrm>
          <a:prstGeom prst="rect">
            <a:avLst/>
          </a:prstGeom>
          <a:noFill/>
        </p:spPr>
        <p:txBody>
          <a:bodyPr wrap="none" rtlCol="0">
            <a:spAutoFit/>
          </a:bodyPr>
          <a:lstStyle/>
          <a:p>
            <a:pPr algn="ctr"/>
            <a:r>
              <a:rPr lang="ja-JP" altLang="en-US" smtClean="0">
                <a:solidFill>
                  <a:srgbClr val="0070C0"/>
                </a:solidFill>
                <a:latin typeface="Meiryo" charset="-128"/>
                <a:ea typeface="Meiryo" charset="-128"/>
                <a:cs typeface="Meiryo" charset="-128"/>
              </a:rPr>
              <a:t>個人資産</a:t>
            </a:r>
            <a:endParaRPr kumimoji="1" lang="ja-JP" altLang="en-US" dirty="0">
              <a:solidFill>
                <a:srgbClr val="0070C0"/>
              </a:solidFill>
              <a:latin typeface="Meiryo" charset="-128"/>
              <a:ea typeface="Meiryo" charset="-128"/>
              <a:cs typeface="Meiryo" charset="-128"/>
            </a:endParaRPr>
          </a:p>
        </p:txBody>
      </p:sp>
      <p:sp>
        <p:nvSpPr>
          <p:cNvPr id="328" name="フローチャート: 磁気ディスク 327"/>
          <p:cNvSpPr/>
          <p:nvPr/>
        </p:nvSpPr>
        <p:spPr>
          <a:xfrm>
            <a:off x="2271878"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9" name="フローチャート: 磁気ディスク 328"/>
          <p:cNvSpPr/>
          <p:nvPr/>
        </p:nvSpPr>
        <p:spPr>
          <a:xfrm>
            <a:off x="2614440"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0" name="フローチャート: 磁気ディスク 329"/>
          <p:cNvSpPr/>
          <p:nvPr/>
        </p:nvSpPr>
        <p:spPr>
          <a:xfrm>
            <a:off x="2264534" y="210365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1" name="フローチャート: 磁気ディスク 330"/>
          <p:cNvSpPr/>
          <p:nvPr/>
        </p:nvSpPr>
        <p:spPr>
          <a:xfrm>
            <a:off x="2611104" y="211157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2" name="フローチャート: 磁気ディスク 331"/>
          <p:cNvSpPr/>
          <p:nvPr/>
        </p:nvSpPr>
        <p:spPr>
          <a:xfrm>
            <a:off x="2259657" y="1834530"/>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3" name="フローチャート: 磁気ディスク 332"/>
          <p:cNvSpPr/>
          <p:nvPr/>
        </p:nvSpPr>
        <p:spPr>
          <a:xfrm>
            <a:off x="2607671" y="183570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6" name="テキスト ボックス 335"/>
          <p:cNvSpPr txBox="1"/>
          <p:nvPr/>
        </p:nvSpPr>
        <p:spPr>
          <a:xfrm>
            <a:off x="786741" y="893247"/>
            <a:ext cx="2646879"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全体最適／シェア</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grpSp>
        <p:nvGrpSpPr>
          <p:cNvPr id="391" name="図形グループ 390"/>
          <p:cNvGrpSpPr/>
          <p:nvPr/>
        </p:nvGrpSpPr>
        <p:grpSpPr>
          <a:xfrm>
            <a:off x="928414" y="3481263"/>
            <a:ext cx="3072608" cy="307777"/>
            <a:chOff x="876785" y="922356"/>
            <a:chExt cx="3072608" cy="307777"/>
          </a:xfrm>
        </p:grpSpPr>
        <p:grpSp>
          <p:nvGrpSpPr>
            <p:cNvPr id="392" name="図形グループ 391"/>
            <p:cNvGrpSpPr/>
            <p:nvPr/>
          </p:nvGrpSpPr>
          <p:grpSpPr>
            <a:xfrm>
              <a:off x="876785" y="965100"/>
              <a:ext cx="435120" cy="221430"/>
              <a:chOff x="896286" y="1234200"/>
              <a:chExt cx="462010" cy="243850"/>
            </a:xfrm>
          </p:grpSpPr>
          <p:grpSp>
            <p:nvGrpSpPr>
              <p:cNvPr id="394" name="図形グループ 393"/>
              <p:cNvGrpSpPr/>
              <p:nvPr/>
            </p:nvGrpSpPr>
            <p:grpSpPr>
              <a:xfrm>
                <a:off x="896286" y="1234200"/>
                <a:ext cx="195054" cy="110026"/>
                <a:chOff x="6769100" y="1390650"/>
                <a:chExt cx="317500" cy="157483"/>
              </a:xfrm>
            </p:grpSpPr>
            <p:sp>
              <p:nvSpPr>
                <p:cNvPr id="400" name="正方形/長方形 3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円/楕円 4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2" name="直線コネクタ 4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5" name="図形グループ 394"/>
              <p:cNvGrpSpPr/>
              <p:nvPr/>
            </p:nvGrpSpPr>
            <p:grpSpPr>
              <a:xfrm>
                <a:off x="902307" y="1368024"/>
                <a:ext cx="195054" cy="110026"/>
                <a:chOff x="6769100" y="1390650"/>
                <a:chExt cx="317500" cy="157483"/>
              </a:xfrm>
            </p:grpSpPr>
            <p:sp>
              <p:nvSpPr>
                <p:cNvPr id="397" name="正方形/長方形 3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9" name="直線コネクタ 3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6" name="フローチャート: 磁気ディスク 395"/>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393" name="テキスト ボックス 392"/>
            <p:cNvSpPr txBox="1"/>
            <p:nvPr/>
          </p:nvSpPr>
          <p:spPr>
            <a:xfrm>
              <a:off x="1345019" y="922356"/>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29440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8</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94813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516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24997</TotalTime>
  <Words>12812</Words>
  <Application>Microsoft Macintosh PowerPoint</Application>
  <PresentationFormat>画面に合わせる (4:3)</PresentationFormat>
  <Paragraphs>1765</Paragraphs>
  <Slides>67</Slides>
  <Notes>37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67</vt:i4>
      </vt:variant>
    </vt:vector>
  </HeadingPairs>
  <TitlesOfParts>
    <vt:vector size="83" baseType="lpstr">
      <vt:lpstr>American Typewriter</vt:lpstr>
      <vt:lpstr>Arial Black</vt:lpstr>
      <vt:lpstr>Calibri</vt:lpstr>
      <vt:lpstr>Charter Black</vt:lpstr>
      <vt:lpstr>ＤＦＰ太丸ゴシック体</vt:lpstr>
      <vt:lpstr>HGPSoeiKakugothicUB</vt:lpstr>
      <vt:lpstr>HGP創英角ｺﾞｼｯｸUB</vt:lpstr>
      <vt:lpstr>HG丸ｺﾞｼｯｸM-PRO</vt:lpstr>
      <vt:lpstr>Hiragino Kaku Gothic Pro W6</vt:lpstr>
      <vt:lpstr>Meiryo</vt:lpstr>
      <vt:lpstr>ＭＳ Ｐゴシック</vt:lpstr>
      <vt:lpstr>Tahoma</vt:lpstr>
      <vt:lpstr>Wingdings</vt:lpstr>
      <vt:lpstr>メイリオ</vt:lpstr>
      <vt:lpstr>Arial</vt:lpstr>
      <vt:lpstr>NC標準テンプレート</vt:lpstr>
      <vt:lpstr>最新のITトレンドとクラウド・コンピューティング</vt:lpstr>
      <vt:lpstr>PowerPoint プレゼンテーション</vt:lpstr>
      <vt:lpstr>歴史から振り返るITのトレンド</vt:lpstr>
      <vt:lpstr>デジタル化の歴史</vt:lpstr>
      <vt:lpstr>コレ一枚でわかる最新のITトレンド（１）</vt:lpstr>
      <vt:lpstr>コレ一枚でわかる最新のITトレンド（２）</vt:lpstr>
      <vt:lpstr>ソフトウエア化する世界</vt:lpstr>
      <vt:lpstr>これからのオフィス・インフラ</vt:lpstr>
      <vt:lpstr>ITビジネスはどこへ向かうのか</vt:lpstr>
      <vt:lpstr>ITビジネスはどこへ向かうのか</vt:lpstr>
      <vt:lpstr>PowerPoint プレゼンテーション</vt:lpstr>
      <vt:lpstr>PowerPoint プレゼンテーション</vt:lpstr>
      <vt:lpstr>情報システムの構造</vt:lpstr>
      <vt:lpstr>プラットフォームの変遷</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クラウド・コンピューティングの起源とGoogleの定義</vt:lpstr>
      <vt:lpstr>クラウドの定義／NISTの定義</vt:lpstr>
      <vt:lpstr>クラウドの定義／サービス・モデル (Service Model)</vt:lpstr>
      <vt:lpstr>ふたつのタイプのIaaS （日本の個別事情）</vt:lpstr>
      <vt:lpstr>データセンター・サービスとクラウドの関係</vt:lpstr>
      <vt:lpstr>クラウドの定義／配置モデル (Deployment Model)</vt:lpstr>
      <vt:lpstr>プライベートクラウド（１）</vt:lpstr>
      <vt:lpstr>プライベートクラウド（２）</vt:lpstr>
      <vt:lpstr>ハイブリッド・クラウド</vt:lpstr>
      <vt:lpstr>ハイブリッド・クラウド（２）</vt:lpstr>
      <vt:lpstr>ハイブリッド・クラウド（３）</vt:lpstr>
      <vt:lpstr>ハイブリッド・クラウド</vt:lpstr>
      <vt:lpstr>５つの必須の特徴</vt:lpstr>
      <vt:lpstr>ハイブリッド・クラウドとマルチ・クラウド</vt:lpstr>
      <vt:lpstr>仮想化統合基盤とクラウド(IaaS)との違い</vt:lpstr>
      <vt:lpstr>PowerPoint プレゼンテーション</vt:lpstr>
      <vt:lpstr>ガバナンスが効かないという都市伝説</vt:lpstr>
      <vt:lpstr>セキュリティが心配という都市伝説</vt:lpstr>
      <vt:lpstr>クラウドで実現するガバナンス</vt:lpstr>
      <vt:lpstr>クラウドによってもたらされる3つの価値 </vt:lpstr>
      <vt:lpstr>日米の企業文化の違いとクラウドへの期待</vt:lpstr>
      <vt:lpstr>クラウドの価値を引き出すための戦略 </vt:lpstr>
      <vt:lpstr>PowerPoint プレゼンテーション</vt:lpstr>
      <vt:lpstr>パブリック・クラウドへ移行すればコストを削減できるか？</vt:lpstr>
      <vt:lpstr>クラウドサービスのコスト構造</vt:lpstr>
      <vt:lpstr>クラウドサービスのコスト構造</vt:lpstr>
      <vt:lpstr>料金の削減のポイント（１）</vt:lpstr>
      <vt:lpstr>移管の考え方</vt:lpstr>
      <vt:lpstr>移管に関する考慮事項</vt:lpstr>
      <vt:lpstr>システムデザイン勘所</vt:lpstr>
      <vt:lpstr>システムデザイン勘所</vt:lpstr>
      <vt:lpstr>PowerPoint プレゼンテーション</vt:lpstr>
      <vt:lpstr>クラウドを利用する目的</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予算はどう変わるのか</vt:lpstr>
      <vt:lpstr>クラウド時代の情報システム人材の活かし方</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820</cp:revision>
  <cp:lastPrinted>2016-03-03T01:04:41Z</cp:lastPrinted>
  <dcterms:created xsi:type="dcterms:W3CDTF">2014-04-30T01:58:06Z</dcterms:created>
  <dcterms:modified xsi:type="dcterms:W3CDTF">2016-05-17T09:15:29Z</dcterms:modified>
</cp:coreProperties>
</file>