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handoutMasterIdLst>
    <p:handoutMasterId r:id="rId68"/>
  </p:handoutMasterIdLst>
  <p:sldIdLst>
    <p:sldId id="503" r:id="rId2"/>
    <p:sldId id="513" r:id="rId3"/>
    <p:sldId id="630" r:id="rId4"/>
    <p:sldId id="576" r:id="rId5"/>
    <p:sldId id="597" r:id="rId6"/>
    <p:sldId id="645" r:id="rId7"/>
    <p:sldId id="644" r:id="rId8"/>
    <p:sldId id="573" r:id="rId9"/>
    <p:sldId id="519" r:id="rId10"/>
    <p:sldId id="506" r:id="rId11"/>
    <p:sldId id="507" r:id="rId12"/>
    <p:sldId id="585" r:id="rId13"/>
    <p:sldId id="637" r:id="rId14"/>
    <p:sldId id="525" r:id="rId15"/>
    <p:sldId id="514" r:id="rId16"/>
    <p:sldId id="521" r:id="rId17"/>
    <p:sldId id="516" r:id="rId18"/>
    <p:sldId id="530" r:id="rId19"/>
    <p:sldId id="430" r:id="rId20"/>
    <p:sldId id="431" r:id="rId21"/>
    <p:sldId id="432" r:id="rId22"/>
    <p:sldId id="433" r:id="rId23"/>
    <p:sldId id="517" r:id="rId24"/>
    <p:sldId id="453" r:id="rId25"/>
    <p:sldId id="520" r:id="rId26"/>
    <p:sldId id="440" r:id="rId27"/>
    <p:sldId id="552" r:id="rId28"/>
    <p:sldId id="553" r:id="rId29"/>
    <p:sldId id="619" r:id="rId30"/>
    <p:sldId id="627" r:id="rId31"/>
    <p:sldId id="529" r:id="rId32"/>
    <p:sldId id="551" r:id="rId33"/>
    <p:sldId id="527" r:id="rId34"/>
    <p:sldId id="593" r:id="rId35"/>
    <p:sldId id="634" r:id="rId36"/>
    <p:sldId id="635" r:id="rId37"/>
    <p:sldId id="599" r:id="rId38"/>
    <p:sldId id="620" r:id="rId39"/>
    <p:sldId id="601" r:id="rId40"/>
    <p:sldId id="554" r:id="rId41"/>
    <p:sldId id="610" r:id="rId42"/>
    <p:sldId id="611" r:id="rId43"/>
    <p:sldId id="594" r:id="rId44"/>
    <p:sldId id="557" r:id="rId45"/>
    <p:sldId id="518" r:id="rId46"/>
    <p:sldId id="523" r:id="rId47"/>
    <p:sldId id="524" r:id="rId48"/>
    <p:sldId id="602" r:id="rId49"/>
    <p:sldId id="603" r:id="rId50"/>
    <p:sldId id="604" r:id="rId51"/>
    <p:sldId id="605" r:id="rId52"/>
    <p:sldId id="606" r:id="rId53"/>
    <p:sldId id="607" r:id="rId54"/>
    <p:sldId id="628" r:id="rId55"/>
    <p:sldId id="534" r:id="rId56"/>
    <p:sldId id="640" r:id="rId57"/>
    <p:sldId id="641" r:id="rId58"/>
    <p:sldId id="642" r:id="rId59"/>
    <p:sldId id="643" r:id="rId60"/>
    <p:sldId id="613" r:id="rId61"/>
    <p:sldId id="600" r:id="rId62"/>
    <p:sldId id="621" r:id="rId63"/>
    <p:sldId id="626" r:id="rId64"/>
    <p:sldId id="548" r:id="rId65"/>
    <p:sldId id="550" r:id="rId6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6666"/>
    <a:srgbClr val="9DFFFF"/>
    <a:srgbClr val="FFFF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31" autoAdjust="0"/>
    <p:restoredTop sz="81461" autoAdjust="0"/>
  </p:normalViewPr>
  <p:slideViewPr>
    <p:cSldViewPr snapToGrid="0" snapToObjects="1" showGuides="1">
      <p:cViewPr varScale="1">
        <p:scale>
          <a:sx n="96" d="100"/>
          <a:sy n="96" d="100"/>
        </p:scale>
        <p:origin x="984" y="90"/>
      </p:cViewPr>
      <p:guideLst>
        <p:guide orient="horz"/>
        <p:guide pos="5759"/>
      </p:guideLst>
    </p:cSldViewPr>
  </p:slideViewPr>
  <p:notesTextViewPr>
    <p:cViewPr>
      <p:scale>
        <a:sx n="100" d="100"/>
        <a:sy n="100" d="100"/>
      </p:scale>
      <p:origin x="0" y="0"/>
    </p:cViewPr>
  </p:notesTextViewPr>
  <p:sorterViewPr>
    <p:cViewPr varScale="1">
      <p:scale>
        <a:sx n="1" d="1"/>
        <a:sy n="1" d="1"/>
      </p:scale>
      <p:origin x="0" y="-68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BBFA4-7FF9-4933-99A8-593C8DCAB425}"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kumimoji="1" lang="ja-JP" altLang="en-US"/>
        </a:p>
      </dgm:t>
    </dgm:pt>
    <dgm:pt modelId="{1C3809E2-FC57-4B81-B82B-67D6B7CAB827}">
      <dgm:prSet phldrT="[テキスト]" custT="1"/>
      <dgm:spPr/>
      <dgm:t>
        <a:bodyPr/>
        <a:lstStyle/>
        <a:p>
          <a:r>
            <a:rPr kumimoji="1" lang="ja-JP" altLang="en-US" sz="2000"/>
            <a:t>クラウド</a:t>
          </a:r>
          <a:endParaRPr kumimoji="1" lang="en-US" altLang="ja-JP" sz="2000"/>
        </a:p>
        <a:p>
          <a:r>
            <a:rPr kumimoji="1" lang="ja-JP" altLang="en-US" sz="2000"/>
            <a:t>クライアント</a:t>
          </a:r>
          <a:endParaRPr kumimoji="1" lang="ja-JP" altLang="en-US" sz="2000" dirty="0"/>
        </a:p>
      </dgm:t>
    </dgm:pt>
    <dgm:pt modelId="{A449A993-D141-4C03-925C-04D8630F2D97}" type="parTrans" cxnId="{21CA61F3-CD66-4667-8760-94B42BE169BC}">
      <dgm:prSet/>
      <dgm:spPr/>
      <dgm:t>
        <a:bodyPr/>
        <a:lstStyle/>
        <a:p>
          <a:endParaRPr kumimoji="1" lang="ja-JP" altLang="en-US"/>
        </a:p>
      </dgm:t>
    </dgm:pt>
    <dgm:pt modelId="{AA8C0FB4-E920-4316-9B67-214727A820D2}" type="sibTrans" cxnId="{21CA61F3-CD66-4667-8760-94B42BE169BC}">
      <dgm:prSet/>
      <dgm:spPr/>
      <dgm:t>
        <a:bodyPr/>
        <a:lstStyle/>
        <a:p>
          <a:endParaRPr kumimoji="1" lang="ja-JP" altLang="en-US"/>
        </a:p>
      </dgm:t>
    </dgm:pt>
    <dgm:pt modelId="{CED7EE9C-9E35-4A21-92D6-36E35C66490D}">
      <dgm:prSet phldrT="[テキスト]" custT="1"/>
      <dgm:spPr/>
      <dgm:t>
        <a:bodyPr/>
        <a:lstStyle/>
        <a:p>
          <a:r>
            <a:rPr kumimoji="1" lang="ja-JP" altLang="en-US" sz="2000"/>
            <a:t>無線通信インフラの高速化</a:t>
          </a:r>
          <a:endParaRPr kumimoji="1" lang="ja-JP" altLang="en-US" sz="2000" dirty="0"/>
        </a:p>
      </dgm:t>
    </dgm:pt>
    <dgm:pt modelId="{F4E62C81-6ED0-428A-8D5A-8EE0D42D0127}" type="parTrans" cxnId="{472D198D-3FED-4646-8396-5270893FFC8E}">
      <dgm:prSet/>
      <dgm:spPr/>
      <dgm:t>
        <a:bodyPr/>
        <a:lstStyle/>
        <a:p>
          <a:endParaRPr kumimoji="1" lang="ja-JP" altLang="en-US"/>
        </a:p>
      </dgm:t>
    </dgm:pt>
    <dgm:pt modelId="{D57E778A-1FB5-4B6F-84FA-AFDFAE6869D6}" type="sibTrans" cxnId="{472D198D-3FED-4646-8396-5270893FFC8E}">
      <dgm:prSet/>
      <dgm:spPr/>
      <dgm:t>
        <a:bodyPr/>
        <a:lstStyle/>
        <a:p>
          <a:endParaRPr kumimoji="1" lang="ja-JP" altLang="en-US"/>
        </a:p>
      </dgm:t>
    </dgm:pt>
    <dgm:pt modelId="{2D8C9D9D-3F4F-41DF-A449-02AAA490B62A}">
      <dgm:prSet phldrT="[テキスト]" custT="1"/>
      <dgm:spPr/>
      <dgm:t>
        <a:bodyPr/>
        <a:lstStyle/>
        <a:p>
          <a:r>
            <a:rPr kumimoji="1" lang="ja-JP" altLang="en-US" sz="2000"/>
            <a:t>クラウドによる</a:t>
          </a:r>
          <a:endParaRPr kumimoji="1" lang="en-US" altLang="ja-JP" sz="2000"/>
        </a:p>
        <a:p>
          <a:r>
            <a:rPr kumimoji="1" lang="ja-JP" altLang="en-US" sz="2000"/>
            <a:t>分散処理</a:t>
          </a:r>
          <a:endParaRPr kumimoji="1" lang="ja-JP" altLang="en-US" sz="2000" dirty="0"/>
        </a:p>
      </dgm:t>
    </dgm:pt>
    <dgm:pt modelId="{4D9E3F7A-DC77-4DA1-A3C7-8FA5ACE59E3F}" type="parTrans" cxnId="{F97401A4-E89B-4077-98DE-BFBDB62EE553}">
      <dgm:prSet/>
      <dgm:spPr/>
      <dgm:t>
        <a:bodyPr/>
        <a:lstStyle/>
        <a:p>
          <a:endParaRPr kumimoji="1" lang="ja-JP" altLang="en-US"/>
        </a:p>
      </dgm:t>
    </dgm:pt>
    <dgm:pt modelId="{FD95C341-A6BE-4783-96BB-AEB4DD93D1DA}" type="sibTrans" cxnId="{F97401A4-E89B-4077-98DE-BFBDB62EE553}">
      <dgm:prSet/>
      <dgm:spPr/>
      <dgm:t>
        <a:bodyPr/>
        <a:lstStyle/>
        <a:p>
          <a:endParaRPr kumimoji="1" lang="ja-JP" altLang="en-US"/>
        </a:p>
      </dgm:t>
    </dgm:pt>
    <dgm:pt modelId="{BBD83FBE-0E2E-41C2-BF40-DDCFD028D0AD}">
      <dgm:prSet phldrT="[テキスト]" custT="1"/>
      <dgm:spPr/>
      <dgm:t>
        <a:bodyPr/>
        <a:lstStyle/>
        <a:p>
          <a:r>
            <a:rPr kumimoji="1" lang="ja-JP" altLang="en-US" sz="2000"/>
            <a:t>アプリの</a:t>
          </a:r>
          <a:endParaRPr kumimoji="1" lang="en-US" altLang="ja-JP" sz="2000"/>
        </a:p>
        <a:p>
          <a:r>
            <a:rPr kumimoji="1" lang="ja-JP" altLang="en-US" sz="2000"/>
            <a:t>サービス化</a:t>
          </a:r>
          <a:endParaRPr kumimoji="1" lang="ja-JP" altLang="en-US" sz="2000" dirty="0"/>
        </a:p>
      </dgm:t>
    </dgm:pt>
    <dgm:pt modelId="{3C8CF588-E3DD-44CC-918D-6F12FFD677BC}" type="parTrans" cxnId="{99C39585-6B3F-4347-85FC-A5C19BC97592}">
      <dgm:prSet/>
      <dgm:spPr/>
      <dgm:t>
        <a:bodyPr/>
        <a:lstStyle/>
        <a:p>
          <a:endParaRPr kumimoji="1" lang="ja-JP" altLang="en-US"/>
        </a:p>
      </dgm:t>
    </dgm:pt>
    <dgm:pt modelId="{B40F3C91-7DF9-4C56-A44B-F82034095CF9}" type="sibTrans" cxnId="{99C39585-6B3F-4347-85FC-A5C19BC97592}">
      <dgm:prSet/>
      <dgm:spPr/>
      <dgm:t>
        <a:bodyPr/>
        <a:lstStyle/>
        <a:p>
          <a:endParaRPr kumimoji="1" lang="ja-JP" altLang="en-US"/>
        </a:p>
      </dgm:t>
    </dgm:pt>
    <dgm:pt modelId="{C1829D44-B961-4F3F-BAAF-67F61C61A79A}">
      <dgm:prSet phldrT="[テキスト]" custT="1"/>
      <dgm:spPr/>
      <dgm:t>
        <a:bodyPr/>
        <a:lstStyle/>
        <a:p>
          <a:r>
            <a:rPr kumimoji="1" lang="ja-JP" altLang="en-US" sz="2000"/>
            <a:t>フルブラウザー</a:t>
          </a:r>
          <a:endParaRPr kumimoji="1" lang="en-US" altLang="ja-JP" sz="2000"/>
        </a:p>
        <a:p>
          <a:r>
            <a:rPr kumimoji="1" lang="ja-JP" altLang="en-US" sz="2000"/>
            <a:t>のサポート</a:t>
          </a:r>
          <a:endParaRPr kumimoji="1" lang="ja-JP" altLang="en-US" sz="2000" dirty="0"/>
        </a:p>
      </dgm:t>
    </dgm:pt>
    <dgm:pt modelId="{A15EA946-BF17-4A0F-BD5B-D2D5B40B1BDC}" type="parTrans" cxnId="{2CDAC7CE-05A9-493D-B87A-366ABC7B55B0}">
      <dgm:prSet/>
      <dgm:spPr/>
      <dgm:t>
        <a:bodyPr/>
        <a:lstStyle/>
        <a:p>
          <a:endParaRPr kumimoji="1" lang="ja-JP" altLang="en-US"/>
        </a:p>
      </dgm:t>
    </dgm:pt>
    <dgm:pt modelId="{EE8B136A-0DAA-4786-A9F4-CE4E81EC98C1}" type="sibTrans" cxnId="{2CDAC7CE-05A9-493D-B87A-366ABC7B55B0}">
      <dgm:prSet/>
      <dgm:spPr/>
      <dgm:t>
        <a:bodyPr/>
        <a:lstStyle/>
        <a:p>
          <a:endParaRPr kumimoji="1" lang="ja-JP" altLang="en-US"/>
        </a:p>
      </dgm:t>
    </dgm:pt>
    <dgm:pt modelId="{B5C2AE75-A164-405C-B151-D23F1AE01FEC}">
      <dgm:prSet phldrT="[テキスト]" custT="1"/>
      <dgm:spPr/>
      <dgm:t>
        <a:bodyPr/>
        <a:lstStyle/>
        <a:p>
          <a:r>
            <a:rPr kumimoji="1" lang="ja-JP" altLang="en-US" sz="2000"/>
            <a:t>デバイスの進化</a:t>
          </a:r>
          <a:r>
            <a:rPr kumimoji="1" lang="en-US" altLang="ja-JP" sz="2000"/>
            <a:t>(UI/</a:t>
          </a:r>
          <a:r>
            <a:rPr kumimoji="1" lang="ja-JP" altLang="en-US" sz="2000"/>
            <a:t>センサー</a:t>
          </a:r>
          <a:r>
            <a:rPr kumimoji="1" lang="en-US" altLang="ja-JP" sz="2000"/>
            <a:t>)</a:t>
          </a:r>
          <a:endParaRPr kumimoji="1" lang="ja-JP" altLang="en-US" sz="2000" dirty="0"/>
        </a:p>
      </dgm:t>
    </dgm:pt>
    <dgm:pt modelId="{B7B1FFF1-65D9-4FA9-967C-447E1DA8706F}" type="parTrans" cxnId="{12C1C257-E3B5-4D5D-873D-C940010F6935}">
      <dgm:prSet/>
      <dgm:spPr/>
      <dgm:t>
        <a:bodyPr/>
        <a:lstStyle/>
        <a:p>
          <a:endParaRPr kumimoji="1" lang="ja-JP" altLang="en-US"/>
        </a:p>
      </dgm:t>
    </dgm:pt>
    <dgm:pt modelId="{AF7C4F36-60EE-4A76-9339-9B8C657BE35E}" type="sibTrans" cxnId="{12C1C257-E3B5-4D5D-873D-C940010F6935}">
      <dgm:prSet/>
      <dgm:spPr/>
      <dgm:t>
        <a:bodyPr/>
        <a:lstStyle/>
        <a:p>
          <a:endParaRPr kumimoji="1" lang="ja-JP" altLang="en-US"/>
        </a:p>
      </dgm:t>
    </dgm:pt>
    <dgm:pt modelId="{CC89137B-D10C-4744-AEEE-D5A43D39F8ED}" type="pres">
      <dgm:prSet presAssocID="{CF1BBFA4-7FF9-4933-99A8-593C8DCAB425}" presName="cycle" presStyleCnt="0">
        <dgm:presLayoutVars>
          <dgm:chMax val="1"/>
          <dgm:dir/>
          <dgm:animLvl val="ctr"/>
          <dgm:resizeHandles val="exact"/>
        </dgm:presLayoutVars>
      </dgm:prSet>
      <dgm:spPr/>
    </dgm:pt>
    <dgm:pt modelId="{88FDF7B2-68AC-4BAD-A9D0-1CE958D19CA1}" type="pres">
      <dgm:prSet presAssocID="{1C3809E2-FC57-4B81-B82B-67D6B7CAB827}" presName="centerShape" presStyleLbl="node0" presStyleIdx="0" presStyleCnt="1"/>
      <dgm:spPr/>
    </dgm:pt>
    <dgm:pt modelId="{5E62FB72-4360-4A2E-842F-3D65B442BB49}" type="pres">
      <dgm:prSet presAssocID="{F4E62C81-6ED0-428A-8D5A-8EE0D42D0127}" presName="parTrans" presStyleLbl="bgSibTrans2D1" presStyleIdx="0" presStyleCnt="5"/>
      <dgm:spPr/>
    </dgm:pt>
    <dgm:pt modelId="{BC6508DE-335D-43E1-9B90-53D85E8123E0}" type="pres">
      <dgm:prSet presAssocID="{CED7EE9C-9E35-4A21-92D6-36E35C66490D}" presName="node" presStyleLbl="node1" presStyleIdx="0" presStyleCnt="5">
        <dgm:presLayoutVars>
          <dgm:bulletEnabled val="1"/>
        </dgm:presLayoutVars>
      </dgm:prSet>
      <dgm:spPr/>
    </dgm:pt>
    <dgm:pt modelId="{C15FC8B5-7D65-4590-9AA0-1068B28EBFC3}" type="pres">
      <dgm:prSet presAssocID="{4D9E3F7A-DC77-4DA1-A3C7-8FA5ACE59E3F}" presName="parTrans" presStyleLbl="bgSibTrans2D1" presStyleIdx="1" presStyleCnt="5"/>
      <dgm:spPr/>
    </dgm:pt>
    <dgm:pt modelId="{18FD7F67-164C-4913-A2F3-A24602249C33}" type="pres">
      <dgm:prSet presAssocID="{2D8C9D9D-3F4F-41DF-A449-02AAA490B62A}" presName="node" presStyleLbl="node1" presStyleIdx="1" presStyleCnt="5">
        <dgm:presLayoutVars>
          <dgm:bulletEnabled val="1"/>
        </dgm:presLayoutVars>
      </dgm:prSet>
      <dgm:spPr/>
    </dgm:pt>
    <dgm:pt modelId="{6CFCA367-2498-49BE-97FF-2154529EBDE2}" type="pres">
      <dgm:prSet presAssocID="{3C8CF588-E3DD-44CC-918D-6F12FFD677BC}" presName="parTrans" presStyleLbl="bgSibTrans2D1" presStyleIdx="2" presStyleCnt="5"/>
      <dgm:spPr/>
    </dgm:pt>
    <dgm:pt modelId="{465688B6-37B5-4201-B182-5C6A05D2364D}" type="pres">
      <dgm:prSet presAssocID="{BBD83FBE-0E2E-41C2-BF40-DDCFD028D0AD}" presName="node" presStyleLbl="node1" presStyleIdx="2" presStyleCnt="5">
        <dgm:presLayoutVars>
          <dgm:bulletEnabled val="1"/>
        </dgm:presLayoutVars>
      </dgm:prSet>
      <dgm:spPr/>
    </dgm:pt>
    <dgm:pt modelId="{5EECBEEA-E5DB-4EF3-92F7-B820F0DC3F1F}" type="pres">
      <dgm:prSet presAssocID="{A15EA946-BF17-4A0F-BD5B-D2D5B40B1BDC}" presName="parTrans" presStyleLbl="bgSibTrans2D1" presStyleIdx="3" presStyleCnt="5"/>
      <dgm:spPr/>
    </dgm:pt>
    <dgm:pt modelId="{E139464C-8978-48A9-B152-70BF6200F8A6}" type="pres">
      <dgm:prSet presAssocID="{C1829D44-B961-4F3F-BAAF-67F61C61A79A}" presName="node" presStyleLbl="node1" presStyleIdx="3" presStyleCnt="5">
        <dgm:presLayoutVars>
          <dgm:bulletEnabled val="1"/>
        </dgm:presLayoutVars>
      </dgm:prSet>
      <dgm:spPr/>
    </dgm:pt>
    <dgm:pt modelId="{0232B7CA-A193-4C93-9E42-50637A150CC0}" type="pres">
      <dgm:prSet presAssocID="{B7B1FFF1-65D9-4FA9-967C-447E1DA8706F}" presName="parTrans" presStyleLbl="bgSibTrans2D1" presStyleIdx="4" presStyleCnt="5"/>
      <dgm:spPr/>
    </dgm:pt>
    <dgm:pt modelId="{1CDEDC66-F3DC-4648-8901-1B43FE59B641}" type="pres">
      <dgm:prSet presAssocID="{B5C2AE75-A164-405C-B151-D23F1AE01FEC}" presName="node" presStyleLbl="node1" presStyleIdx="4" presStyleCnt="5">
        <dgm:presLayoutVars>
          <dgm:bulletEnabled val="1"/>
        </dgm:presLayoutVars>
      </dgm:prSet>
      <dgm:spPr/>
    </dgm:pt>
  </dgm:ptLst>
  <dgm:cxnLst>
    <dgm:cxn modelId="{55535EE3-8F2F-AB4C-9F2A-24C57E9433A7}" type="presOf" srcId="{CED7EE9C-9E35-4A21-92D6-36E35C66490D}" destId="{BC6508DE-335D-43E1-9B90-53D85E8123E0}" srcOrd="0" destOrd="0" presId="urn:microsoft.com/office/officeart/2005/8/layout/radial4"/>
    <dgm:cxn modelId="{2CDAC7CE-05A9-493D-B87A-366ABC7B55B0}" srcId="{1C3809E2-FC57-4B81-B82B-67D6B7CAB827}" destId="{C1829D44-B961-4F3F-BAAF-67F61C61A79A}" srcOrd="3" destOrd="0" parTransId="{A15EA946-BF17-4A0F-BD5B-D2D5B40B1BDC}" sibTransId="{EE8B136A-0DAA-4786-A9F4-CE4E81EC98C1}"/>
    <dgm:cxn modelId="{12C1C257-E3B5-4D5D-873D-C940010F6935}" srcId="{1C3809E2-FC57-4B81-B82B-67D6B7CAB827}" destId="{B5C2AE75-A164-405C-B151-D23F1AE01FEC}" srcOrd="4" destOrd="0" parTransId="{B7B1FFF1-65D9-4FA9-967C-447E1DA8706F}" sibTransId="{AF7C4F36-60EE-4A76-9339-9B8C657BE35E}"/>
    <dgm:cxn modelId="{FCD47407-D02B-8447-8900-1F25E48FDC24}" type="presOf" srcId="{CF1BBFA4-7FF9-4933-99A8-593C8DCAB425}" destId="{CC89137B-D10C-4744-AEEE-D5A43D39F8ED}" srcOrd="0" destOrd="0" presId="urn:microsoft.com/office/officeart/2005/8/layout/radial4"/>
    <dgm:cxn modelId="{9C373818-BB85-4830-AFB8-DAE966404790}" type="presOf" srcId="{A15EA946-BF17-4A0F-BD5B-D2D5B40B1BDC}" destId="{5EECBEEA-E5DB-4EF3-92F7-B820F0DC3F1F}" srcOrd="0" destOrd="0" presId="urn:microsoft.com/office/officeart/2005/8/layout/radial4"/>
    <dgm:cxn modelId="{3D2BE021-0F32-40B2-BC92-D5B62364A434}" type="presOf" srcId="{C1829D44-B961-4F3F-BAAF-67F61C61A79A}" destId="{E139464C-8978-48A9-B152-70BF6200F8A6}" srcOrd="0" destOrd="0" presId="urn:microsoft.com/office/officeart/2005/8/layout/radial4"/>
    <dgm:cxn modelId="{F97401A4-E89B-4077-98DE-BFBDB62EE553}" srcId="{1C3809E2-FC57-4B81-B82B-67D6B7CAB827}" destId="{2D8C9D9D-3F4F-41DF-A449-02AAA490B62A}" srcOrd="1" destOrd="0" parTransId="{4D9E3F7A-DC77-4DA1-A3C7-8FA5ACE59E3F}" sibTransId="{FD95C341-A6BE-4783-96BB-AEB4DD93D1DA}"/>
    <dgm:cxn modelId="{D96CCE9E-AB65-AB4A-8644-D693C111A7A7}" type="presOf" srcId="{3C8CF588-E3DD-44CC-918D-6F12FFD677BC}" destId="{6CFCA367-2498-49BE-97FF-2154529EBDE2}" srcOrd="0" destOrd="0" presId="urn:microsoft.com/office/officeart/2005/8/layout/radial4"/>
    <dgm:cxn modelId="{80BB738F-4FAD-3C47-84B3-FF06FEE5C30E}" type="presOf" srcId="{BBD83FBE-0E2E-41C2-BF40-DDCFD028D0AD}" destId="{465688B6-37B5-4201-B182-5C6A05D2364D}" srcOrd="0" destOrd="0" presId="urn:microsoft.com/office/officeart/2005/8/layout/radial4"/>
    <dgm:cxn modelId="{B1487284-FBB5-F644-9A54-96EB31C8879F}" type="presOf" srcId="{2D8C9D9D-3F4F-41DF-A449-02AAA490B62A}" destId="{18FD7F67-164C-4913-A2F3-A24602249C33}" srcOrd="0" destOrd="0" presId="urn:microsoft.com/office/officeart/2005/8/layout/radial4"/>
    <dgm:cxn modelId="{472D198D-3FED-4646-8396-5270893FFC8E}" srcId="{1C3809E2-FC57-4B81-B82B-67D6B7CAB827}" destId="{CED7EE9C-9E35-4A21-92D6-36E35C66490D}" srcOrd="0" destOrd="0" parTransId="{F4E62C81-6ED0-428A-8D5A-8EE0D42D0127}" sibTransId="{D57E778A-1FB5-4B6F-84FA-AFDFAE6869D6}"/>
    <dgm:cxn modelId="{8F835A26-E8E6-465E-931C-A07469767231}" type="presOf" srcId="{B7B1FFF1-65D9-4FA9-967C-447E1DA8706F}" destId="{0232B7CA-A193-4C93-9E42-50637A150CC0}" srcOrd="0" destOrd="0" presId="urn:microsoft.com/office/officeart/2005/8/layout/radial4"/>
    <dgm:cxn modelId="{99C39585-6B3F-4347-85FC-A5C19BC97592}" srcId="{1C3809E2-FC57-4B81-B82B-67D6B7CAB827}" destId="{BBD83FBE-0E2E-41C2-BF40-DDCFD028D0AD}" srcOrd="2" destOrd="0" parTransId="{3C8CF588-E3DD-44CC-918D-6F12FFD677BC}" sibTransId="{B40F3C91-7DF9-4C56-A44B-F82034095CF9}"/>
    <dgm:cxn modelId="{9125F7F3-9AAB-7640-BA90-E1C97F282F55}" type="presOf" srcId="{1C3809E2-FC57-4B81-B82B-67D6B7CAB827}" destId="{88FDF7B2-68AC-4BAD-A9D0-1CE958D19CA1}" srcOrd="0" destOrd="0" presId="urn:microsoft.com/office/officeart/2005/8/layout/radial4"/>
    <dgm:cxn modelId="{B498E788-ACCE-45F5-885A-C6E691E76D15}" type="presOf" srcId="{B5C2AE75-A164-405C-B151-D23F1AE01FEC}" destId="{1CDEDC66-F3DC-4648-8901-1B43FE59B641}" srcOrd="0" destOrd="0" presId="urn:microsoft.com/office/officeart/2005/8/layout/radial4"/>
    <dgm:cxn modelId="{845EA8E6-D7B1-AA42-9943-2F851C50C2ED}" type="presOf" srcId="{F4E62C81-6ED0-428A-8D5A-8EE0D42D0127}" destId="{5E62FB72-4360-4A2E-842F-3D65B442BB49}" srcOrd="0" destOrd="0" presId="urn:microsoft.com/office/officeart/2005/8/layout/radial4"/>
    <dgm:cxn modelId="{B9F7BD72-786F-784D-88A8-45E5BAD4EDB8}" type="presOf" srcId="{4D9E3F7A-DC77-4DA1-A3C7-8FA5ACE59E3F}" destId="{C15FC8B5-7D65-4590-9AA0-1068B28EBFC3}" srcOrd="0" destOrd="0" presId="urn:microsoft.com/office/officeart/2005/8/layout/radial4"/>
    <dgm:cxn modelId="{21CA61F3-CD66-4667-8760-94B42BE169BC}" srcId="{CF1BBFA4-7FF9-4933-99A8-593C8DCAB425}" destId="{1C3809E2-FC57-4B81-B82B-67D6B7CAB827}" srcOrd="0" destOrd="0" parTransId="{A449A993-D141-4C03-925C-04D8630F2D97}" sibTransId="{AA8C0FB4-E920-4316-9B67-214727A820D2}"/>
    <dgm:cxn modelId="{6A3D83C1-50DC-F44E-9365-A598398DB42E}" type="presParOf" srcId="{CC89137B-D10C-4744-AEEE-D5A43D39F8ED}" destId="{88FDF7B2-68AC-4BAD-A9D0-1CE958D19CA1}" srcOrd="0" destOrd="0" presId="urn:microsoft.com/office/officeart/2005/8/layout/radial4"/>
    <dgm:cxn modelId="{F9B5E7EC-2780-0849-9C14-66FC4CA17A91}" type="presParOf" srcId="{CC89137B-D10C-4744-AEEE-D5A43D39F8ED}" destId="{5E62FB72-4360-4A2E-842F-3D65B442BB49}" srcOrd="1" destOrd="0" presId="urn:microsoft.com/office/officeart/2005/8/layout/radial4"/>
    <dgm:cxn modelId="{62DD223A-2508-594E-9C4A-1C1AB8C3125D}" type="presParOf" srcId="{CC89137B-D10C-4744-AEEE-D5A43D39F8ED}" destId="{BC6508DE-335D-43E1-9B90-53D85E8123E0}" srcOrd="2" destOrd="0" presId="urn:microsoft.com/office/officeart/2005/8/layout/radial4"/>
    <dgm:cxn modelId="{3EDC8DC0-C764-1046-96F2-5226D9DD6584}" type="presParOf" srcId="{CC89137B-D10C-4744-AEEE-D5A43D39F8ED}" destId="{C15FC8B5-7D65-4590-9AA0-1068B28EBFC3}" srcOrd="3" destOrd="0" presId="urn:microsoft.com/office/officeart/2005/8/layout/radial4"/>
    <dgm:cxn modelId="{D231FC72-6A35-304D-9884-E5D3688D60A2}" type="presParOf" srcId="{CC89137B-D10C-4744-AEEE-D5A43D39F8ED}" destId="{18FD7F67-164C-4913-A2F3-A24602249C33}" srcOrd="4" destOrd="0" presId="urn:microsoft.com/office/officeart/2005/8/layout/radial4"/>
    <dgm:cxn modelId="{37C9FCFF-C058-9C4B-B556-CB1CF1B79DF2}" type="presParOf" srcId="{CC89137B-D10C-4744-AEEE-D5A43D39F8ED}" destId="{6CFCA367-2498-49BE-97FF-2154529EBDE2}" srcOrd="5" destOrd="0" presId="urn:microsoft.com/office/officeart/2005/8/layout/radial4"/>
    <dgm:cxn modelId="{97234708-C00D-4547-8F73-4A512043722F}" type="presParOf" srcId="{CC89137B-D10C-4744-AEEE-D5A43D39F8ED}" destId="{465688B6-37B5-4201-B182-5C6A05D2364D}" srcOrd="6" destOrd="0" presId="urn:microsoft.com/office/officeart/2005/8/layout/radial4"/>
    <dgm:cxn modelId="{CB333421-A99E-4F8B-9081-396D9C7C5335}" type="presParOf" srcId="{CC89137B-D10C-4744-AEEE-D5A43D39F8ED}" destId="{5EECBEEA-E5DB-4EF3-92F7-B820F0DC3F1F}" srcOrd="7" destOrd="0" presId="urn:microsoft.com/office/officeart/2005/8/layout/radial4"/>
    <dgm:cxn modelId="{58FD385B-F881-41D9-AAF9-BB0CA1522DC3}" type="presParOf" srcId="{CC89137B-D10C-4744-AEEE-D5A43D39F8ED}" destId="{E139464C-8978-48A9-B152-70BF6200F8A6}" srcOrd="8" destOrd="0" presId="urn:microsoft.com/office/officeart/2005/8/layout/radial4"/>
    <dgm:cxn modelId="{1405A43F-DCE2-42F2-85B9-0469E296CF9F}" type="presParOf" srcId="{CC89137B-D10C-4744-AEEE-D5A43D39F8ED}" destId="{0232B7CA-A193-4C93-9E42-50637A150CC0}" srcOrd="9" destOrd="0" presId="urn:microsoft.com/office/officeart/2005/8/layout/radial4"/>
    <dgm:cxn modelId="{74F82BEE-DBEC-4EA7-ACC2-5EF6ECC366C0}" type="presParOf" srcId="{CC89137B-D10C-4744-AEEE-D5A43D39F8ED}" destId="{1CDEDC66-F3DC-4648-8901-1B43FE59B641}"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CD77F9-30DB-4EA9-B491-204EFB1AE8DD}"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kumimoji="1" lang="ja-JP" altLang="en-US"/>
        </a:p>
      </dgm:t>
    </dgm:pt>
    <dgm:pt modelId="{9E646800-70AD-484E-A0BE-1872255ECDB9}">
      <dgm:prSet phldrT="[テキスト]"/>
      <dgm:spPr/>
      <dgm:t>
        <a:bodyPr/>
        <a:lstStyle/>
        <a:p>
          <a:r>
            <a:rPr kumimoji="1" lang="en-US" altLang="ja-JP" dirty="0"/>
            <a:t>5G</a:t>
          </a:r>
          <a:endParaRPr kumimoji="1" lang="ja-JP" altLang="en-US" dirty="0"/>
        </a:p>
      </dgm:t>
    </dgm:pt>
    <dgm:pt modelId="{1368E569-D9A4-433F-8A4E-DE0B74E9E75B}" type="parTrans" cxnId="{CECA6251-076F-4DD2-B9D8-489F9963CE8F}">
      <dgm:prSet/>
      <dgm:spPr/>
      <dgm:t>
        <a:bodyPr/>
        <a:lstStyle/>
        <a:p>
          <a:endParaRPr kumimoji="1" lang="ja-JP" altLang="en-US"/>
        </a:p>
      </dgm:t>
    </dgm:pt>
    <dgm:pt modelId="{D9210027-FED4-473C-98F5-A4DA6FB3DD6C}" type="sibTrans" cxnId="{CECA6251-076F-4DD2-B9D8-489F9963CE8F}">
      <dgm:prSet/>
      <dgm:spPr/>
      <dgm:t>
        <a:bodyPr/>
        <a:lstStyle/>
        <a:p>
          <a:endParaRPr kumimoji="1" lang="ja-JP" altLang="en-US"/>
        </a:p>
      </dgm:t>
    </dgm:pt>
    <dgm:pt modelId="{DBF5040E-CE73-4194-A85D-12E51E3B0F8D}">
      <dgm:prSet phldrT="[テキスト]" custT="1"/>
      <dgm:spPr/>
      <dgm:t>
        <a:bodyPr/>
        <a:lstStyle/>
        <a:p>
          <a:r>
            <a:rPr kumimoji="1" lang="ja-JP" altLang="en-US" sz="1800" dirty="0"/>
            <a:t>大容量化</a:t>
          </a:r>
        </a:p>
      </dgm:t>
    </dgm:pt>
    <dgm:pt modelId="{1D277317-FDAC-43AB-A56A-15306E1DC9B2}" type="parTrans" cxnId="{038F2A5F-CB71-4FE9-8BB4-84384009959F}">
      <dgm:prSet/>
      <dgm:spPr/>
      <dgm:t>
        <a:bodyPr/>
        <a:lstStyle/>
        <a:p>
          <a:endParaRPr kumimoji="1" lang="ja-JP" altLang="en-US"/>
        </a:p>
      </dgm:t>
    </dgm:pt>
    <dgm:pt modelId="{E0E4F03B-4004-4E85-A54F-3435A2028523}" type="sibTrans" cxnId="{038F2A5F-CB71-4FE9-8BB4-84384009959F}">
      <dgm:prSet/>
      <dgm:spPr/>
      <dgm:t>
        <a:bodyPr/>
        <a:lstStyle/>
        <a:p>
          <a:endParaRPr kumimoji="1" lang="ja-JP" altLang="en-US"/>
        </a:p>
      </dgm:t>
    </dgm:pt>
    <dgm:pt modelId="{E35B4E70-F43B-420C-8C47-9C655B2C3057}">
      <dgm:prSet phldrT="[テキスト]" custT="1"/>
      <dgm:spPr/>
      <dgm:t>
        <a:bodyPr/>
        <a:lstStyle/>
        <a:p>
          <a:r>
            <a:rPr kumimoji="1" lang="ja-JP" altLang="en-US" sz="1800" dirty="0"/>
            <a:t>高速化</a:t>
          </a:r>
        </a:p>
      </dgm:t>
    </dgm:pt>
    <dgm:pt modelId="{C490653B-A4B1-49AE-94DD-8F7EAB371FFF}" type="parTrans" cxnId="{C7EF5A84-3ED4-4612-A3A9-5DF3DC0AC5DB}">
      <dgm:prSet/>
      <dgm:spPr/>
      <dgm:t>
        <a:bodyPr/>
        <a:lstStyle/>
        <a:p>
          <a:endParaRPr kumimoji="1" lang="ja-JP" altLang="en-US"/>
        </a:p>
      </dgm:t>
    </dgm:pt>
    <dgm:pt modelId="{7A9234E0-F70C-42D4-AEBF-014C9D0C68B5}" type="sibTrans" cxnId="{C7EF5A84-3ED4-4612-A3A9-5DF3DC0AC5DB}">
      <dgm:prSet/>
      <dgm:spPr/>
      <dgm:t>
        <a:bodyPr/>
        <a:lstStyle/>
        <a:p>
          <a:endParaRPr kumimoji="1" lang="ja-JP" altLang="en-US"/>
        </a:p>
      </dgm:t>
    </dgm:pt>
    <dgm:pt modelId="{BB2BED60-5674-4167-AB8F-B9246C3463CA}">
      <dgm:prSet phldrT="[テキスト]" custT="1"/>
      <dgm:spPr/>
      <dgm:t>
        <a:bodyPr/>
        <a:lstStyle/>
        <a:p>
          <a:r>
            <a:rPr kumimoji="1" lang="ja-JP" altLang="en-US" sz="1800" dirty="0"/>
            <a:t>同時接続</a:t>
          </a:r>
        </a:p>
      </dgm:t>
    </dgm:pt>
    <dgm:pt modelId="{3AD65BB6-0204-45CD-96A3-1A64B5CAE0E6}" type="parTrans" cxnId="{53B0EC82-E04F-4278-95B0-46C485D95DCE}">
      <dgm:prSet/>
      <dgm:spPr/>
      <dgm:t>
        <a:bodyPr/>
        <a:lstStyle/>
        <a:p>
          <a:endParaRPr kumimoji="1" lang="ja-JP" altLang="en-US"/>
        </a:p>
      </dgm:t>
    </dgm:pt>
    <dgm:pt modelId="{166D22E7-7AFF-4042-AB8A-1DCA9EAA6BC9}" type="sibTrans" cxnId="{53B0EC82-E04F-4278-95B0-46C485D95DCE}">
      <dgm:prSet/>
      <dgm:spPr/>
      <dgm:t>
        <a:bodyPr/>
        <a:lstStyle/>
        <a:p>
          <a:endParaRPr kumimoji="1" lang="ja-JP" altLang="en-US"/>
        </a:p>
      </dgm:t>
    </dgm:pt>
    <dgm:pt modelId="{3E4B2410-E290-4FAA-99ED-E067198F9F82}">
      <dgm:prSet phldrT="[テキスト]" custT="1"/>
      <dgm:spPr/>
      <dgm:t>
        <a:bodyPr/>
        <a:lstStyle/>
        <a:p>
          <a:r>
            <a:rPr kumimoji="1" lang="ja-JP" altLang="en-US" sz="1800" dirty="0"/>
            <a:t>低コスト</a:t>
          </a:r>
          <a:endParaRPr kumimoji="1" lang="en-US" altLang="ja-JP" sz="1800" dirty="0"/>
        </a:p>
        <a:p>
          <a:r>
            <a:rPr kumimoji="1" lang="ja-JP" altLang="en-US" sz="1800" dirty="0"/>
            <a:t>省電力</a:t>
          </a:r>
        </a:p>
      </dgm:t>
    </dgm:pt>
    <dgm:pt modelId="{79684C03-7B97-4E14-B100-FDC8FB0E3264}" type="parTrans" cxnId="{96D0788A-5138-4981-B357-1F0FF88BA246}">
      <dgm:prSet/>
      <dgm:spPr/>
      <dgm:t>
        <a:bodyPr/>
        <a:lstStyle/>
        <a:p>
          <a:endParaRPr kumimoji="1" lang="ja-JP" altLang="en-US"/>
        </a:p>
      </dgm:t>
    </dgm:pt>
    <dgm:pt modelId="{8C15808A-CCBD-4329-AEE9-BEA63B92CC0A}" type="sibTrans" cxnId="{96D0788A-5138-4981-B357-1F0FF88BA246}">
      <dgm:prSet/>
      <dgm:spPr/>
      <dgm:t>
        <a:bodyPr/>
        <a:lstStyle/>
        <a:p>
          <a:endParaRPr kumimoji="1" lang="ja-JP" altLang="en-US"/>
        </a:p>
      </dgm:t>
    </dgm:pt>
    <dgm:pt modelId="{9DFB6F0C-7D85-40DA-B0B0-9EB3E49685E1}">
      <dgm:prSet phldrT="[テキスト]" custT="1"/>
      <dgm:spPr/>
      <dgm:t>
        <a:bodyPr/>
        <a:lstStyle/>
        <a:p>
          <a:r>
            <a:rPr kumimoji="1" lang="ja-JP" altLang="en-US" sz="1800"/>
            <a:t>低遅延化</a:t>
          </a:r>
          <a:endParaRPr kumimoji="1" lang="ja-JP" altLang="en-US" sz="1800" dirty="0"/>
        </a:p>
      </dgm:t>
    </dgm:pt>
    <dgm:pt modelId="{AAACD468-D307-453B-91C1-C0DF374EFBEE}" type="parTrans" cxnId="{7086B6FD-B8FD-42E8-9F37-745C5EDFCF1C}">
      <dgm:prSet/>
      <dgm:spPr/>
      <dgm:t>
        <a:bodyPr/>
        <a:lstStyle/>
        <a:p>
          <a:endParaRPr kumimoji="1" lang="ja-JP" altLang="en-US"/>
        </a:p>
      </dgm:t>
    </dgm:pt>
    <dgm:pt modelId="{A63534A3-8F01-4A48-9BD4-178C0C11E8A3}" type="sibTrans" cxnId="{7086B6FD-B8FD-42E8-9F37-745C5EDFCF1C}">
      <dgm:prSet/>
      <dgm:spPr/>
      <dgm:t>
        <a:bodyPr/>
        <a:lstStyle/>
        <a:p>
          <a:endParaRPr kumimoji="1" lang="ja-JP" altLang="en-US"/>
        </a:p>
      </dgm:t>
    </dgm:pt>
    <dgm:pt modelId="{3406163C-5BEF-43A0-9431-2B0911B2A970}" type="pres">
      <dgm:prSet presAssocID="{ABCD77F9-30DB-4EA9-B491-204EFB1AE8DD}" presName="Name0" presStyleCnt="0">
        <dgm:presLayoutVars>
          <dgm:chMax val="1"/>
          <dgm:dir/>
          <dgm:animLvl val="ctr"/>
          <dgm:resizeHandles val="exact"/>
        </dgm:presLayoutVars>
      </dgm:prSet>
      <dgm:spPr/>
    </dgm:pt>
    <dgm:pt modelId="{55E2810D-C1E3-4E4D-9DAE-5C98A59509A3}" type="pres">
      <dgm:prSet presAssocID="{9E646800-70AD-484E-A0BE-1872255ECDB9}" presName="centerShape" presStyleLbl="node0" presStyleIdx="0" presStyleCnt="1"/>
      <dgm:spPr/>
    </dgm:pt>
    <dgm:pt modelId="{480FF981-741F-47BB-94FE-F55CA62C0C22}" type="pres">
      <dgm:prSet presAssocID="{1D277317-FDAC-43AB-A56A-15306E1DC9B2}" presName="parTrans" presStyleLbl="sibTrans2D1" presStyleIdx="0" presStyleCnt="5"/>
      <dgm:spPr/>
    </dgm:pt>
    <dgm:pt modelId="{D4B59A90-48D8-44A3-9990-8D9627429A5B}" type="pres">
      <dgm:prSet presAssocID="{1D277317-FDAC-43AB-A56A-15306E1DC9B2}" presName="connectorText" presStyleLbl="sibTrans2D1" presStyleIdx="0" presStyleCnt="5"/>
      <dgm:spPr/>
    </dgm:pt>
    <dgm:pt modelId="{84D02362-9143-4FBD-ABCF-07B4FC821032}" type="pres">
      <dgm:prSet presAssocID="{DBF5040E-CE73-4194-A85D-12E51E3B0F8D}" presName="node" presStyleLbl="node1" presStyleIdx="0" presStyleCnt="5">
        <dgm:presLayoutVars>
          <dgm:bulletEnabled val="1"/>
        </dgm:presLayoutVars>
      </dgm:prSet>
      <dgm:spPr/>
    </dgm:pt>
    <dgm:pt modelId="{A34F7975-7A86-4751-A4E3-1699A37153E5}" type="pres">
      <dgm:prSet presAssocID="{C490653B-A4B1-49AE-94DD-8F7EAB371FFF}" presName="parTrans" presStyleLbl="sibTrans2D1" presStyleIdx="1" presStyleCnt="5"/>
      <dgm:spPr/>
    </dgm:pt>
    <dgm:pt modelId="{88E9989F-F34F-4F8D-A159-47ED22CD6536}" type="pres">
      <dgm:prSet presAssocID="{C490653B-A4B1-49AE-94DD-8F7EAB371FFF}" presName="connectorText" presStyleLbl="sibTrans2D1" presStyleIdx="1" presStyleCnt="5"/>
      <dgm:spPr/>
    </dgm:pt>
    <dgm:pt modelId="{B27D54CE-E72A-477A-9F07-24F4711B1D59}" type="pres">
      <dgm:prSet presAssocID="{E35B4E70-F43B-420C-8C47-9C655B2C3057}" presName="node" presStyleLbl="node1" presStyleIdx="1" presStyleCnt="5">
        <dgm:presLayoutVars>
          <dgm:bulletEnabled val="1"/>
        </dgm:presLayoutVars>
      </dgm:prSet>
      <dgm:spPr/>
    </dgm:pt>
    <dgm:pt modelId="{7A385EB3-F7EA-4033-B40B-25B5F771F843}" type="pres">
      <dgm:prSet presAssocID="{3AD65BB6-0204-45CD-96A3-1A64B5CAE0E6}" presName="parTrans" presStyleLbl="sibTrans2D1" presStyleIdx="2" presStyleCnt="5"/>
      <dgm:spPr/>
    </dgm:pt>
    <dgm:pt modelId="{6FC9C4E5-76E1-4822-B771-3851A8EF505A}" type="pres">
      <dgm:prSet presAssocID="{3AD65BB6-0204-45CD-96A3-1A64B5CAE0E6}" presName="connectorText" presStyleLbl="sibTrans2D1" presStyleIdx="2" presStyleCnt="5"/>
      <dgm:spPr/>
    </dgm:pt>
    <dgm:pt modelId="{47BAE574-6408-48FD-BD03-2CA6E01F470B}" type="pres">
      <dgm:prSet presAssocID="{BB2BED60-5674-4167-AB8F-B9246C3463CA}" presName="node" presStyleLbl="node1" presStyleIdx="2" presStyleCnt="5">
        <dgm:presLayoutVars>
          <dgm:bulletEnabled val="1"/>
        </dgm:presLayoutVars>
      </dgm:prSet>
      <dgm:spPr/>
    </dgm:pt>
    <dgm:pt modelId="{8B190193-1720-409C-A050-82602E697269}" type="pres">
      <dgm:prSet presAssocID="{AAACD468-D307-453B-91C1-C0DF374EFBEE}" presName="parTrans" presStyleLbl="sibTrans2D1" presStyleIdx="3" presStyleCnt="5"/>
      <dgm:spPr/>
    </dgm:pt>
    <dgm:pt modelId="{A35CE03B-6CE8-44F6-8705-15C016285ACD}" type="pres">
      <dgm:prSet presAssocID="{AAACD468-D307-453B-91C1-C0DF374EFBEE}" presName="connectorText" presStyleLbl="sibTrans2D1" presStyleIdx="3" presStyleCnt="5"/>
      <dgm:spPr/>
    </dgm:pt>
    <dgm:pt modelId="{64B0AFB0-DBC0-4499-8CFB-B7B8B3228777}" type="pres">
      <dgm:prSet presAssocID="{9DFB6F0C-7D85-40DA-B0B0-9EB3E49685E1}" presName="node" presStyleLbl="node1" presStyleIdx="3" presStyleCnt="5">
        <dgm:presLayoutVars>
          <dgm:bulletEnabled val="1"/>
        </dgm:presLayoutVars>
      </dgm:prSet>
      <dgm:spPr/>
    </dgm:pt>
    <dgm:pt modelId="{4F97416B-66F7-4D75-BE7A-A3F55CF45010}" type="pres">
      <dgm:prSet presAssocID="{79684C03-7B97-4E14-B100-FDC8FB0E3264}" presName="parTrans" presStyleLbl="sibTrans2D1" presStyleIdx="4" presStyleCnt="5"/>
      <dgm:spPr/>
    </dgm:pt>
    <dgm:pt modelId="{AD6D1D0B-4CB2-46D6-8CD4-B4F547745E32}" type="pres">
      <dgm:prSet presAssocID="{79684C03-7B97-4E14-B100-FDC8FB0E3264}" presName="connectorText" presStyleLbl="sibTrans2D1" presStyleIdx="4" presStyleCnt="5"/>
      <dgm:spPr/>
    </dgm:pt>
    <dgm:pt modelId="{14544CC7-56DB-4A81-A7A1-8B74BAEAEF42}" type="pres">
      <dgm:prSet presAssocID="{3E4B2410-E290-4FAA-99ED-E067198F9F82}" presName="node" presStyleLbl="node1" presStyleIdx="4" presStyleCnt="5">
        <dgm:presLayoutVars>
          <dgm:bulletEnabled val="1"/>
        </dgm:presLayoutVars>
      </dgm:prSet>
      <dgm:spPr/>
    </dgm:pt>
  </dgm:ptLst>
  <dgm:cxnLst>
    <dgm:cxn modelId="{038F2A5F-CB71-4FE9-8BB4-84384009959F}" srcId="{9E646800-70AD-484E-A0BE-1872255ECDB9}" destId="{DBF5040E-CE73-4194-A85D-12E51E3B0F8D}" srcOrd="0" destOrd="0" parTransId="{1D277317-FDAC-43AB-A56A-15306E1DC9B2}" sibTransId="{E0E4F03B-4004-4E85-A54F-3435A2028523}"/>
    <dgm:cxn modelId="{464E3409-66F0-4850-9DB7-111E5F2B5968}" type="presOf" srcId="{DBF5040E-CE73-4194-A85D-12E51E3B0F8D}" destId="{84D02362-9143-4FBD-ABCF-07B4FC821032}" srcOrd="0" destOrd="0" presId="urn:microsoft.com/office/officeart/2005/8/layout/radial5"/>
    <dgm:cxn modelId="{7086B6FD-B8FD-42E8-9F37-745C5EDFCF1C}" srcId="{9E646800-70AD-484E-A0BE-1872255ECDB9}" destId="{9DFB6F0C-7D85-40DA-B0B0-9EB3E49685E1}" srcOrd="3" destOrd="0" parTransId="{AAACD468-D307-453B-91C1-C0DF374EFBEE}" sibTransId="{A63534A3-8F01-4A48-9BD4-178C0C11E8A3}"/>
    <dgm:cxn modelId="{96D0788A-5138-4981-B357-1F0FF88BA246}" srcId="{9E646800-70AD-484E-A0BE-1872255ECDB9}" destId="{3E4B2410-E290-4FAA-99ED-E067198F9F82}" srcOrd="4" destOrd="0" parTransId="{79684C03-7B97-4E14-B100-FDC8FB0E3264}" sibTransId="{8C15808A-CCBD-4329-AEE9-BEA63B92CC0A}"/>
    <dgm:cxn modelId="{C7EF5A84-3ED4-4612-A3A9-5DF3DC0AC5DB}" srcId="{9E646800-70AD-484E-A0BE-1872255ECDB9}" destId="{E35B4E70-F43B-420C-8C47-9C655B2C3057}" srcOrd="1" destOrd="0" parTransId="{C490653B-A4B1-49AE-94DD-8F7EAB371FFF}" sibTransId="{7A9234E0-F70C-42D4-AEBF-014C9D0C68B5}"/>
    <dgm:cxn modelId="{139EC70A-C5E6-404F-B5DD-D853F6B1D6D1}" type="presOf" srcId="{9DFB6F0C-7D85-40DA-B0B0-9EB3E49685E1}" destId="{64B0AFB0-DBC0-4499-8CFB-B7B8B3228777}" srcOrd="0" destOrd="0" presId="urn:microsoft.com/office/officeart/2005/8/layout/radial5"/>
    <dgm:cxn modelId="{FAAD9DA7-219D-40E6-8BB6-DFDC23473D01}" type="presOf" srcId="{AAACD468-D307-453B-91C1-C0DF374EFBEE}" destId="{A35CE03B-6CE8-44F6-8705-15C016285ACD}" srcOrd="1" destOrd="0" presId="urn:microsoft.com/office/officeart/2005/8/layout/radial5"/>
    <dgm:cxn modelId="{FC09ED38-B311-41DB-A213-F7EDF7A4945F}" type="presOf" srcId="{1D277317-FDAC-43AB-A56A-15306E1DC9B2}" destId="{480FF981-741F-47BB-94FE-F55CA62C0C22}" srcOrd="0" destOrd="0" presId="urn:microsoft.com/office/officeart/2005/8/layout/radial5"/>
    <dgm:cxn modelId="{66E6EDD0-DB04-4C5E-BE40-AEE00E84A132}" type="presOf" srcId="{3AD65BB6-0204-45CD-96A3-1A64B5CAE0E6}" destId="{7A385EB3-F7EA-4033-B40B-25B5F771F843}" srcOrd="0" destOrd="0" presId="urn:microsoft.com/office/officeart/2005/8/layout/radial5"/>
    <dgm:cxn modelId="{1B8F6219-2270-41DA-A7FB-233D9A698298}" type="presOf" srcId="{3E4B2410-E290-4FAA-99ED-E067198F9F82}" destId="{14544CC7-56DB-4A81-A7A1-8B74BAEAEF42}" srcOrd="0" destOrd="0" presId="urn:microsoft.com/office/officeart/2005/8/layout/radial5"/>
    <dgm:cxn modelId="{A94967FF-8200-4487-8BE2-1F100EA3467F}" type="presOf" srcId="{9E646800-70AD-484E-A0BE-1872255ECDB9}" destId="{55E2810D-C1E3-4E4D-9DAE-5C98A59509A3}" srcOrd="0" destOrd="0" presId="urn:microsoft.com/office/officeart/2005/8/layout/radial5"/>
    <dgm:cxn modelId="{CCA06538-E66C-4F2A-AC4F-812D90604CDA}" type="presOf" srcId="{1D277317-FDAC-43AB-A56A-15306E1DC9B2}" destId="{D4B59A90-48D8-44A3-9990-8D9627429A5B}" srcOrd="1" destOrd="0" presId="urn:microsoft.com/office/officeart/2005/8/layout/radial5"/>
    <dgm:cxn modelId="{66508C1E-02E4-4ECD-9A23-F640EE95C06C}" type="presOf" srcId="{E35B4E70-F43B-420C-8C47-9C655B2C3057}" destId="{B27D54CE-E72A-477A-9F07-24F4711B1D59}" srcOrd="0" destOrd="0" presId="urn:microsoft.com/office/officeart/2005/8/layout/radial5"/>
    <dgm:cxn modelId="{F8EDA18D-8FA1-449E-8298-1512457C6C8E}" type="presOf" srcId="{BB2BED60-5674-4167-AB8F-B9246C3463CA}" destId="{47BAE574-6408-48FD-BD03-2CA6E01F470B}" srcOrd="0" destOrd="0" presId="urn:microsoft.com/office/officeart/2005/8/layout/radial5"/>
    <dgm:cxn modelId="{23326085-57C1-4C9B-A296-52ADF84FB329}" type="presOf" srcId="{ABCD77F9-30DB-4EA9-B491-204EFB1AE8DD}" destId="{3406163C-5BEF-43A0-9431-2B0911B2A970}" srcOrd="0" destOrd="0" presId="urn:microsoft.com/office/officeart/2005/8/layout/radial5"/>
    <dgm:cxn modelId="{CECA6251-076F-4DD2-B9D8-489F9963CE8F}" srcId="{ABCD77F9-30DB-4EA9-B491-204EFB1AE8DD}" destId="{9E646800-70AD-484E-A0BE-1872255ECDB9}" srcOrd="0" destOrd="0" parTransId="{1368E569-D9A4-433F-8A4E-DE0B74E9E75B}" sibTransId="{D9210027-FED4-473C-98F5-A4DA6FB3DD6C}"/>
    <dgm:cxn modelId="{032F0D9A-5D47-4C65-A3A6-01043779FACB}" type="presOf" srcId="{C490653B-A4B1-49AE-94DD-8F7EAB371FFF}" destId="{A34F7975-7A86-4751-A4E3-1699A37153E5}" srcOrd="0" destOrd="0" presId="urn:microsoft.com/office/officeart/2005/8/layout/radial5"/>
    <dgm:cxn modelId="{ABE59891-C3BC-4391-BB8E-7E0EC08CBC42}" type="presOf" srcId="{79684C03-7B97-4E14-B100-FDC8FB0E3264}" destId="{AD6D1D0B-4CB2-46D6-8CD4-B4F547745E32}" srcOrd="1" destOrd="0" presId="urn:microsoft.com/office/officeart/2005/8/layout/radial5"/>
    <dgm:cxn modelId="{F9F6A703-E4DD-4232-ACC2-C1AD17A05093}" type="presOf" srcId="{C490653B-A4B1-49AE-94DD-8F7EAB371FFF}" destId="{88E9989F-F34F-4F8D-A159-47ED22CD6536}" srcOrd="1" destOrd="0" presId="urn:microsoft.com/office/officeart/2005/8/layout/radial5"/>
    <dgm:cxn modelId="{A59C0DCA-501A-4D25-AD43-1693697B521A}" type="presOf" srcId="{79684C03-7B97-4E14-B100-FDC8FB0E3264}" destId="{4F97416B-66F7-4D75-BE7A-A3F55CF45010}" srcOrd="0" destOrd="0" presId="urn:microsoft.com/office/officeart/2005/8/layout/radial5"/>
    <dgm:cxn modelId="{DBC773ED-180A-49BA-A336-3C0509287664}" type="presOf" srcId="{AAACD468-D307-453B-91C1-C0DF374EFBEE}" destId="{8B190193-1720-409C-A050-82602E697269}" srcOrd="0" destOrd="0" presId="urn:microsoft.com/office/officeart/2005/8/layout/radial5"/>
    <dgm:cxn modelId="{53B0EC82-E04F-4278-95B0-46C485D95DCE}" srcId="{9E646800-70AD-484E-A0BE-1872255ECDB9}" destId="{BB2BED60-5674-4167-AB8F-B9246C3463CA}" srcOrd="2" destOrd="0" parTransId="{3AD65BB6-0204-45CD-96A3-1A64B5CAE0E6}" sibTransId="{166D22E7-7AFF-4042-AB8A-1DCA9EAA6BC9}"/>
    <dgm:cxn modelId="{1BCDF895-FF0D-40DB-B1D4-D89E60D493E4}" type="presOf" srcId="{3AD65BB6-0204-45CD-96A3-1A64B5CAE0E6}" destId="{6FC9C4E5-76E1-4822-B771-3851A8EF505A}" srcOrd="1" destOrd="0" presId="urn:microsoft.com/office/officeart/2005/8/layout/radial5"/>
    <dgm:cxn modelId="{11F9E035-F68B-4D9A-AC8B-E9EB1E3C5F56}" type="presParOf" srcId="{3406163C-5BEF-43A0-9431-2B0911B2A970}" destId="{55E2810D-C1E3-4E4D-9DAE-5C98A59509A3}" srcOrd="0" destOrd="0" presId="urn:microsoft.com/office/officeart/2005/8/layout/radial5"/>
    <dgm:cxn modelId="{66A46726-5B3B-40F9-BFE1-B26C129C32EF}" type="presParOf" srcId="{3406163C-5BEF-43A0-9431-2B0911B2A970}" destId="{480FF981-741F-47BB-94FE-F55CA62C0C22}" srcOrd="1" destOrd="0" presId="urn:microsoft.com/office/officeart/2005/8/layout/radial5"/>
    <dgm:cxn modelId="{36C6E054-0886-4296-9261-DD2A85EE883A}" type="presParOf" srcId="{480FF981-741F-47BB-94FE-F55CA62C0C22}" destId="{D4B59A90-48D8-44A3-9990-8D9627429A5B}" srcOrd="0" destOrd="0" presId="urn:microsoft.com/office/officeart/2005/8/layout/radial5"/>
    <dgm:cxn modelId="{07F27710-7620-49E7-95E6-5FAF12A15235}" type="presParOf" srcId="{3406163C-5BEF-43A0-9431-2B0911B2A970}" destId="{84D02362-9143-4FBD-ABCF-07B4FC821032}" srcOrd="2" destOrd="0" presId="urn:microsoft.com/office/officeart/2005/8/layout/radial5"/>
    <dgm:cxn modelId="{828BC821-EC70-406F-89BF-C6A3EB69A456}" type="presParOf" srcId="{3406163C-5BEF-43A0-9431-2B0911B2A970}" destId="{A34F7975-7A86-4751-A4E3-1699A37153E5}" srcOrd="3" destOrd="0" presId="urn:microsoft.com/office/officeart/2005/8/layout/radial5"/>
    <dgm:cxn modelId="{AD5CA975-F4A9-46F5-80CC-54250BF2A6C0}" type="presParOf" srcId="{A34F7975-7A86-4751-A4E3-1699A37153E5}" destId="{88E9989F-F34F-4F8D-A159-47ED22CD6536}" srcOrd="0" destOrd="0" presId="urn:microsoft.com/office/officeart/2005/8/layout/radial5"/>
    <dgm:cxn modelId="{B94C6CAA-BE94-4BD7-B6A1-74BE3E1C411F}" type="presParOf" srcId="{3406163C-5BEF-43A0-9431-2B0911B2A970}" destId="{B27D54CE-E72A-477A-9F07-24F4711B1D59}" srcOrd="4" destOrd="0" presId="urn:microsoft.com/office/officeart/2005/8/layout/radial5"/>
    <dgm:cxn modelId="{3EE8FCE7-40A6-4369-8B4D-D2522836DFED}" type="presParOf" srcId="{3406163C-5BEF-43A0-9431-2B0911B2A970}" destId="{7A385EB3-F7EA-4033-B40B-25B5F771F843}" srcOrd="5" destOrd="0" presId="urn:microsoft.com/office/officeart/2005/8/layout/radial5"/>
    <dgm:cxn modelId="{422A8864-4E4A-424F-BE6F-978E61F1AA98}" type="presParOf" srcId="{7A385EB3-F7EA-4033-B40B-25B5F771F843}" destId="{6FC9C4E5-76E1-4822-B771-3851A8EF505A}" srcOrd="0" destOrd="0" presId="urn:microsoft.com/office/officeart/2005/8/layout/radial5"/>
    <dgm:cxn modelId="{70EECDDF-6541-405B-8E59-CA5F9E26EEE4}" type="presParOf" srcId="{3406163C-5BEF-43A0-9431-2B0911B2A970}" destId="{47BAE574-6408-48FD-BD03-2CA6E01F470B}" srcOrd="6" destOrd="0" presId="urn:microsoft.com/office/officeart/2005/8/layout/radial5"/>
    <dgm:cxn modelId="{61EFAC94-6601-45F9-9EA8-96647F92E3EB}" type="presParOf" srcId="{3406163C-5BEF-43A0-9431-2B0911B2A970}" destId="{8B190193-1720-409C-A050-82602E697269}" srcOrd="7" destOrd="0" presId="urn:microsoft.com/office/officeart/2005/8/layout/radial5"/>
    <dgm:cxn modelId="{5E1C5980-EB56-4A68-BD12-EA69185BBE55}" type="presParOf" srcId="{8B190193-1720-409C-A050-82602E697269}" destId="{A35CE03B-6CE8-44F6-8705-15C016285ACD}" srcOrd="0" destOrd="0" presId="urn:microsoft.com/office/officeart/2005/8/layout/radial5"/>
    <dgm:cxn modelId="{69D6F249-2E77-495D-967F-D19F84F3A576}" type="presParOf" srcId="{3406163C-5BEF-43A0-9431-2B0911B2A970}" destId="{64B0AFB0-DBC0-4499-8CFB-B7B8B3228777}" srcOrd="8" destOrd="0" presId="urn:microsoft.com/office/officeart/2005/8/layout/radial5"/>
    <dgm:cxn modelId="{10477DD1-9651-4484-AF4D-90EF71B54E59}" type="presParOf" srcId="{3406163C-5BEF-43A0-9431-2B0911B2A970}" destId="{4F97416B-66F7-4D75-BE7A-A3F55CF45010}" srcOrd="9" destOrd="0" presId="urn:microsoft.com/office/officeart/2005/8/layout/radial5"/>
    <dgm:cxn modelId="{4F59EB00-3ABD-4DCF-865A-45FA6993BCD8}" type="presParOf" srcId="{4F97416B-66F7-4D75-BE7A-A3F55CF45010}" destId="{AD6D1D0B-4CB2-46D6-8CD4-B4F547745E32}" srcOrd="0" destOrd="0" presId="urn:microsoft.com/office/officeart/2005/8/layout/radial5"/>
    <dgm:cxn modelId="{0351625A-4991-4B74-8A93-92AB2C2FC683}" type="presParOf" srcId="{3406163C-5BEF-43A0-9431-2B0911B2A970}" destId="{14544CC7-56DB-4A81-A7A1-8B74BAEAEF42}"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DF7B2-68AC-4BAD-A9D0-1CE958D19CA1}">
      <dsp:nvSpPr>
        <dsp:cNvPr id="0" name=""/>
        <dsp:cNvSpPr/>
      </dsp:nvSpPr>
      <dsp:spPr>
        <a:xfrm>
          <a:off x="3070774" y="3128478"/>
          <a:ext cx="2128156" cy="21281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t>クラウド</a:t>
          </a:r>
          <a:endParaRPr kumimoji="1" lang="en-US" altLang="ja-JP" sz="2000" kern="1200"/>
        </a:p>
        <a:p>
          <a:pPr marL="0" lvl="0" indent="0" algn="ctr" defTabSz="889000">
            <a:lnSpc>
              <a:spcPct val="90000"/>
            </a:lnSpc>
            <a:spcBef>
              <a:spcPct val="0"/>
            </a:spcBef>
            <a:spcAft>
              <a:spcPct val="35000"/>
            </a:spcAft>
            <a:buNone/>
          </a:pPr>
          <a:r>
            <a:rPr kumimoji="1" lang="ja-JP" altLang="en-US" sz="2000" kern="1200"/>
            <a:t>クライアント</a:t>
          </a:r>
          <a:endParaRPr kumimoji="1" lang="ja-JP" altLang="en-US" sz="2000" kern="1200" dirty="0"/>
        </a:p>
      </dsp:txBody>
      <dsp:txXfrm>
        <a:off x="3382435" y="3440139"/>
        <a:ext cx="1504834" cy="1504834"/>
      </dsp:txXfrm>
    </dsp:sp>
    <dsp:sp modelId="{5E62FB72-4360-4A2E-842F-3D65B442BB49}">
      <dsp:nvSpPr>
        <dsp:cNvPr id="0" name=""/>
        <dsp:cNvSpPr/>
      </dsp:nvSpPr>
      <dsp:spPr>
        <a:xfrm rot="10800000">
          <a:off x="1011507" y="3889294"/>
          <a:ext cx="1946006" cy="60652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6508DE-335D-43E1-9B90-53D85E8123E0}">
      <dsp:nvSpPr>
        <dsp:cNvPr id="0" name=""/>
        <dsp:cNvSpPr/>
      </dsp:nvSpPr>
      <dsp:spPr>
        <a:xfrm>
          <a:off x="633" y="3383857"/>
          <a:ext cx="2021749" cy="16173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t>無線通信インフラの高速化</a:t>
          </a:r>
          <a:endParaRPr kumimoji="1" lang="ja-JP" altLang="en-US" sz="2000" kern="1200" dirty="0"/>
        </a:p>
      </dsp:txBody>
      <dsp:txXfrm>
        <a:off x="48005" y="3431229"/>
        <a:ext cx="1927005" cy="1522655"/>
      </dsp:txXfrm>
    </dsp:sp>
    <dsp:sp modelId="{C15FC8B5-7D65-4590-9AA0-1068B28EBFC3}">
      <dsp:nvSpPr>
        <dsp:cNvPr id="0" name=""/>
        <dsp:cNvSpPr/>
      </dsp:nvSpPr>
      <dsp:spPr>
        <a:xfrm rot="13500000">
          <a:off x="1641328" y="2368773"/>
          <a:ext cx="1946006" cy="60652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FD7F67-164C-4913-A2F3-A24602249C33}">
      <dsp:nvSpPr>
        <dsp:cNvPr id="0" name=""/>
        <dsp:cNvSpPr/>
      </dsp:nvSpPr>
      <dsp:spPr>
        <a:xfrm>
          <a:off x="915439" y="1175319"/>
          <a:ext cx="2021749" cy="161739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t>クラウドによる</a:t>
          </a:r>
          <a:endParaRPr kumimoji="1" lang="en-US" altLang="ja-JP" sz="2000" kern="1200"/>
        </a:p>
        <a:p>
          <a:pPr marL="0" lvl="0" indent="0" algn="ctr" defTabSz="889000">
            <a:lnSpc>
              <a:spcPct val="90000"/>
            </a:lnSpc>
            <a:spcBef>
              <a:spcPct val="0"/>
            </a:spcBef>
            <a:spcAft>
              <a:spcPct val="35000"/>
            </a:spcAft>
            <a:buNone/>
          </a:pPr>
          <a:r>
            <a:rPr kumimoji="1" lang="ja-JP" altLang="en-US" sz="2000" kern="1200"/>
            <a:t>分散処理</a:t>
          </a:r>
          <a:endParaRPr kumimoji="1" lang="ja-JP" altLang="en-US" sz="2000" kern="1200" dirty="0"/>
        </a:p>
      </dsp:txBody>
      <dsp:txXfrm>
        <a:off x="962811" y="1222691"/>
        <a:ext cx="1927005" cy="1522655"/>
      </dsp:txXfrm>
    </dsp:sp>
    <dsp:sp modelId="{6CFCA367-2498-49BE-97FF-2154529EBDE2}">
      <dsp:nvSpPr>
        <dsp:cNvPr id="0" name=""/>
        <dsp:cNvSpPr/>
      </dsp:nvSpPr>
      <dsp:spPr>
        <a:xfrm rot="16200000">
          <a:off x="3161849" y="1738953"/>
          <a:ext cx="1946006" cy="60652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5688B6-37B5-4201-B182-5C6A05D2364D}">
      <dsp:nvSpPr>
        <dsp:cNvPr id="0" name=""/>
        <dsp:cNvSpPr/>
      </dsp:nvSpPr>
      <dsp:spPr>
        <a:xfrm>
          <a:off x="3123977" y="260512"/>
          <a:ext cx="2021749" cy="161739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t>アプリの</a:t>
          </a:r>
          <a:endParaRPr kumimoji="1" lang="en-US" altLang="ja-JP" sz="2000" kern="1200"/>
        </a:p>
        <a:p>
          <a:pPr marL="0" lvl="0" indent="0" algn="ctr" defTabSz="889000">
            <a:lnSpc>
              <a:spcPct val="90000"/>
            </a:lnSpc>
            <a:spcBef>
              <a:spcPct val="0"/>
            </a:spcBef>
            <a:spcAft>
              <a:spcPct val="35000"/>
            </a:spcAft>
            <a:buNone/>
          </a:pPr>
          <a:r>
            <a:rPr kumimoji="1" lang="ja-JP" altLang="en-US" sz="2000" kern="1200"/>
            <a:t>サービス化</a:t>
          </a:r>
          <a:endParaRPr kumimoji="1" lang="ja-JP" altLang="en-US" sz="2000" kern="1200" dirty="0"/>
        </a:p>
      </dsp:txBody>
      <dsp:txXfrm>
        <a:off x="3171349" y="307884"/>
        <a:ext cx="1927005" cy="1522655"/>
      </dsp:txXfrm>
    </dsp:sp>
    <dsp:sp modelId="{5EECBEEA-E5DB-4EF3-92F7-B820F0DC3F1F}">
      <dsp:nvSpPr>
        <dsp:cNvPr id="0" name=""/>
        <dsp:cNvSpPr/>
      </dsp:nvSpPr>
      <dsp:spPr>
        <a:xfrm rot="18900000">
          <a:off x="4682370" y="2368773"/>
          <a:ext cx="1946006" cy="60652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39464C-8978-48A9-B152-70BF6200F8A6}">
      <dsp:nvSpPr>
        <dsp:cNvPr id="0" name=""/>
        <dsp:cNvSpPr/>
      </dsp:nvSpPr>
      <dsp:spPr>
        <a:xfrm>
          <a:off x="5332516" y="1175319"/>
          <a:ext cx="2021749" cy="161739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t>フルブラウザー</a:t>
          </a:r>
          <a:endParaRPr kumimoji="1" lang="en-US" altLang="ja-JP" sz="2000" kern="1200"/>
        </a:p>
        <a:p>
          <a:pPr marL="0" lvl="0" indent="0" algn="ctr" defTabSz="889000">
            <a:lnSpc>
              <a:spcPct val="90000"/>
            </a:lnSpc>
            <a:spcBef>
              <a:spcPct val="0"/>
            </a:spcBef>
            <a:spcAft>
              <a:spcPct val="35000"/>
            </a:spcAft>
            <a:buNone/>
          </a:pPr>
          <a:r>
            <a:rPr kumimoji="1" lang="ja-JP" altLang="en-US" sz="2000" kern="1200"/>
            <a:t>のサポート</a:t>
          </a:r>
          <a:endParaRPr kumimoji="1" lang="ja-JP" altLang="en-US" sz="2000" kern="1200" dirty="0"/>
        </a:p>
      </dsp:txBody>
      <dsp:txXfrm>
        <a:off x="5379888" y="1222691"/>
        <a:ext cx="1927005" cy="1522655"/>
      </dsp:txXfrm>
    </dsp:sp>
    <dsp:sp modelId="{0232B7CA-A193-4C93-9E42-50637A150CC0}">
      <dsp:nvSpPr>
        <dsp:cNvPr id="0" name=""/>
        <dsp:cNvSpPr/>
      </dsp:nvSpPr>
      <dsp:spPr>
        <a:xfrm>
          <a:off x="5312190" y="3889294"/>
          <a:ext cx="1946006" cy="606524"/>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DEDC66-F3DC-4648-8901-1B43FE59B641}">
      <dsp:nvSpPr>
        <dsp:cNvPr id="0" name=""/>
        <dsp:cNvSpPr/>
      </dsp:nvSpPr>
      <dsp:spPr>
        <a:xfrm>
          <a:off x="6247322" y="3383857"/>
          <a:ext cx="2021749" cy="161739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t>デバイスの進化</a:t>
          </a:r>
          <a:r>
            <a:rPr kumimoji="1" lang="en-US" altLang="ja-JP" sz="2000" kern="1200"/>
            <a:t>(UI/</a:t>
          </a:r>
          <a:r>
            <a:rPr kumimoji="1" lang="ja-JP" altLang="en-US" sz="2000" kern="1200"/>
            <a:t>センサー</a:t>
          </a:r>
          <a:r>
            <a:rPr kumimoji="1" lang="en-US" altLang="ja-JP" sz="2000" kern="1200"/>
            <a:t>)</a:t>
          </a:r>
          <a:endParaRPr kumimoji="1" lang="ja-JP" altLang="en-US" sz="2000" kern="1200" dirty="0"/>
        </a:p>
      </dsp:txBody>
      <dsp:txXfrm>
        <a:off x="6294694" y="3431229"/>
        <a:ext cx="1927005" cy="1522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2810D-C1E3-4E4D-9DAE-5C98A59509A3}">
      <dsp:nvSpPr>
        <dsp:cNvPr id="0" name=""/>
        <dsp:cNvSpPr/>
      </dsp:nvSpPr>
      <dsp:spPr>
        <a:xfrm>
          <a:off x="3186722" y="2075695"/>
          <a:ext cx="1480234" cy="14802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kumimoji="1" lang="en-US" altLang="ja-JP" sz="6100" kern="1200" dirty="0"/>
            <a:t>5G</a:t>
          </a:r>
          <a:endParaRPr kumimoji="1" lang="ja-JP" altLang="en-US" sz="6100" kern="1200" dirty="0"/>
        </a:p>
      </dsp:txBody>
      <dsp:txXfrm>
        <a:off x="3403497" y="2292470"/>
        <a:ext cx="1046684" cy="1046684"/>
      </dsp:txXfrm>
    </dsp:sp>
    <dsp:sp modelId="{480FF981-741F-47BB-94FE-F55CA62C0C22}">
      <dsp:nvSpPr>
        <dsp:cNvPr id="0" name=""/>
        <dsp:cNvSpPr/>
      </dsp:nvSpPr>
      <dsp:spPr>
        <a:xfrm rot="16200000">
          <a:off x="3769854" y="1536741"/>
          <a:ext cx="313971" cy="50327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kumimoji="1" lang="ja-JP" altLang="en-US" sz="2100" kern="1200"/>
        </a:p>
      </dsp:txBody>
      <dsp:txXfrm>
        <a:off x="3816950" y="1684493"/>
        <a:ext cx="219780" cy="301967"/>
      </dsp:txXfrm>
    </dsp:sp>
    <dsp:sp modelId="{84D02362-9143-4FBD-ABCF-07B4FC821032}">
      <dsp:nvSpPr>
        <dsp:cNvPr id="0" name=""/>
        <dsp:cNvSpPr/>
      </dsp:nvSpPr>
      <dsp:spPr>
        <a:xfrm>
          <a:off x="3186722" y="3062"/>
          <a:ext cx="1480234" cy="148023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大容量化</a:t>
          </a:r>
        </a:p>
      </dsp:txBody>
      <dsp:txXfrm>
        <a:off x="3403497" y="219837"/>
        <a:ext cx="1046684" cy="1046684"/>
      </dsp:txXfrm>
    </dsp:sp>
    <dsp:sp modelId="{A34F7975-7A86-4751-A4E3-1699A37153E5}">
      <dsp:nvSpPr>
        <dsp:cNvPr id="0" name=""/>
        <dsp:cNvSpPr/>
      </dsp:nvSpPr>
      <dsp:spPr>
        <a:xfrm rot="20520000">
          <a:off x="4746998" y="2246678"/>
          <a:ext cx="313971" cy="50327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kumimoji="1" lang="ja-JP" altLang="en-US" sz="2100" kern="1200"/>
        </a:p>
      </dsp:txBody>
      <dsp:txXfrm>
        <a:off x="4749303" y="2361887"/>
        <a:ext cx="219780" cy="301967"/>
      </dsp:txXfrm>
    </dsp:sp>
    <dsp:sp modelId="{B27D54CE-E72A-477A-9F07-24F4711B1D59}">
      <dsp:nvSpPr>
        <dsp:cNvPr id="0" name=""/>
        <dsp:cNvSpPr/>
      </dsp:nvSpPr>
      <dsp:spPr>
        <a:xfrm>
          <a:off x="5157913" y="1435216"/>
          <a:ext cx="1480234" cy="148023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高速化</a:t>
          </a:r>
        </a:p>
      </dsp:txBody>
      <dsp:txXfrm>
        <a:off x="5374688" y="1651991"/>
        <a:ext cx="1046684" cy="1046684"/>
      </dsp:txXfrm>
    </dsp:sp>
    <dsp:sp modelId="{7A385EB3-F7EA-4033-B40B-25B5F771F843}">
      <dsp:nvSpPr>
        <dsp:cNvPr id="0" name=""/>
        <dsp:cNvSpPr/>
      </dsp:nvSpPr>
      <dsp:spPr>
        <a:xfrm rot="3240000">
          <a:off x="4373762" y="3395381"/>
          <a:ext cx="313971" cy="50327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kumimoji="1" lang="ja-JP" altLang="en-US" sz="2100" kern="1200"/>
        </a:p>
      </dsp:txBody>
      <dsp:txXfrm>
        <a:off x="4393175" y="3457936"/>
        <a:ext cx="219780" cy="301967"/>
      </dsp:txXfrm>
    </dsp:sp>
    <dsp:sp modelId="{47BAE574-6408-48FD-BD03-2CA6E01F470B}">
      <dsp:nvSpPr>
        <dsp:cNvPr id="0" name=""/>
        <dsp:cNvSpPr/>
      </dsp:nvSpPr>
      <dsp:spPr>
        <a:xfrm>
          <a:off x="4404985" y="3752490"/>
          <a:ext cx="1480234" cy="148023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同時接続</a:t>
          </a:r>
        </a:p>
      </dsp:txBody>
      <dsp:txXfrm>
        <a:off x="4621760" y="3969265"/>
        <a:ext cx="1046684" cy="1046684"/>
      </dsp:txXfrm>
    </dsp:sp>
    <dsp:sp modelId="{8B190193-1720-409C-A050-82602E697269}">
      <dsp:nvSpPr>
        <dsp:cNvPr id="0" name=""/>
        <dsp:cNvSpPr/>
      </dsp:nvSpPr>
      <dsp:spPr>
        <a:xfrm rot="7560000">
          <a:off x="3165945" y="3395381"/>
          <a:ext cx="313971" cy="50327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kumimoji="1" lang="ja-JP" altLang="en-US" sz="2100" kern="1200"/>
        </a:p>
      </dsp:txBody>
      <dsp:txXfrm rot="10800000">
        <a:off x="3240723" y="3457936"/>
        <a:ext cx="219780" cy="301967"/>
      </dsp:txXfrm>
    </dsp:sp>
    <dsp:sp modelId="{64B0AFB0-DBC0-4499-8CFB-B7B8B3228777}">
      <dsp:nvSpPr>
        <dsp:cNvPr id="0" name=""/>
        <dsp:cNvSpPr/>
      </dsp:nvSpPr>
      <dsp:spPr>
        <a:xfrm>
          <a:off x="1968459" y="3752490"/>
          <a:ext cx="1480234" cy="148023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a:t>低遅延化</a:t>
          </a:r>
          <a:endParaRPr kumimoji="1" lang="ja-JP" altLang="en-US" sz="1800" kern="1200" dirty="0"/>
        </a:p>
      </dsp:txBody>
      <dsp:txXfrm>
        <a:off x="2185234" y="3969265"/>
        <a:ext cx="1046684" cy="1046684"/>
      </dsp:txXfrm>
    </dsp:sp>
    <dsp:sp modelId="{4F97416B-66F7-4D75-BE7A-A3F55CF45010}">
      <dsp:nvSpPr>
        <dsp:cNvPr id="0" name=""/>
        <dsp:cNvSpPr/>
      </dsp:nvSpPr>
      <dsp:spPr>
        <a:xfrm rot="11880000">
          <a:off x="2792710" y="2246678"/>
          <a:ext cx="313971" cy="50327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kumimoji="1" lang="ja-JP" altLang="en-US" sz="2100" kern="1200"/>
        </a:p>
      </dsp:txBody>
      <dsp:txXfrm rot="10800000">
        <a:off x="2884596" y="2361887"/>
        <a:ext cx="219780" cy="301967"/>
      </dsp:txXfrm>
    </dsp:sp>
    <dsp:sp modelId="{14544CC7-56DB-4A81-A7A1-8B74BAEAEF42}">
      <dsp:nvSpPr>
        <dsp:cNvPr id="0" name=""/>
        <dsp:cNvSpPr/>
      </dsp:nvSpPr>
      <dsp:spPr>
        <a:xfrm>
          <a:off x="1215531" y="1435216"/>
          <a:ext cx="1480234" cy="148023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低コスト</a:t>
          </a:r>
          <a:endParaRPr kumimoji="1" lang="en-US" altLang="ja-JP" sz="1800" kern="1200" dirty="0"/>
        </a:p>
        <a:p>
          <a:pPr marL="0" lvl="0" indent="0" algn="ctr" defTabSz="800100">
            <a:lnSpc>
              <a:spcPct val="90000"/>
            </a:lnSpc>
            <a:spcBef>
              <a:spcPct val="0"/>
            </a:spcBef>
            <a:spcAft>
              <a:spcPct val="35000"/>
            </a:spcAft>
            <a:buNone/>
          </a:pPr>
          <a:r>
            <a:rPr kumimoji="1" lang="ja-JP" altLang="en-US" sz="1800" kern="1200" dirty="0"/>
            <a:t>省電力</a:t>
          </a:r>
        </a:p>
      </dsp:txBody>
      <dsp:txXfrm>
        <a:off x="1432306" y="1651991"/>
        <a:ext cx="1046684" cy="104668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2016/5/27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2016/5/27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クラウドとモバイル・デバイスは、それらが生まれた時から切っても切れない関係にありました。</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のシュミット氏が「クラウド・コンピューティング」という言葉をはじめて使ったとき、「手元にあるあらゆる端末」からアクセスでき、それに必要なのは「ブラウザとインターネットへのアクセス」だと述べていましたが、これが、現在のモバイル・デバイスの基本的な設計思想に引き継がれています。</a:t>
            </a:r>
          </a:p>
          <a:p>
            <a:r>
              <a:rPr kumimoji="1" lang="ja-JP" altLang="ja-JP" sz="1200" kern="1200" dirty="0">
                <a:solidFill>
                  <a:schemeClr val="tx1"/>
                </a:solidFill>
                <a:effectLst/>
                <a:latin typeface="+mn-lt"/>
                <a:ea typeface="+mn-ea"/>
                <a:cs typeface="+mn-cs"/>
              </a:rPr>
              <a:t>この言葉が意味するところは、デバイスの大きさや基本ソフトの種類 （</a:t>
            </a:r>
            <a:r>
              <a:rPr kumimoji="1" lang="en-US" altLang="ja-JP" sz="1200" kern="1200" dirty="0">
                <a:solidFill>
                  <a:schemeClr val="tx1"/>
                </a:solidFill>
                <a:effectLst/>
                <a:latin typeface="+mn-lt"/>
                <a:ea typeface="+mn-ea"/>
                <a:cs typeface="+mn-cs"/>
              </a:rPr>
              <a:t>Windows</a:t>
            </a:r>
            <a:r>
              <a:rPr kumimoji="1" lang="ja-JP" altLang="ja-JP" sz="1200" kern="1200" dirty="0" err="1">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Mac</a:t>
            </a:r>
            <a:r>
              <a:rPr kumimoji="1" lang="ja-JP" altLang="ja-JP" sz="1200" kern="1200" dirty="0" err="1">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iOS</a:t>
            </a:r>
            <a:r>
              <a:rPr kumimoji="1" lang="ja-JP" altLang="ja-JP" sz="1200" kern="1200" dirty="0" err="1">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Android</a:t>
            </a:r>
            <a:r>
              <a:rPr kumimoji="1" lang="ja-JP" altLang="ja-JP" sz="1200" kern="1200" dirty="0">
                <a:solidFill>
                  <a:schemeClr val="tx1"/>
                </a:solidFill>
                <a:effectLst/>
                <a:latin typeface="+mn-lt"/>
                <a:ea typeface="+mn-ea"/>
                <a:cs typeface="+mn-cs"/>
              </a:rPr>
              <a:t>など）に関係なく、</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ブラウザさえ搭載されていれば、等しくクラウド・サービスを受けられるということです。</a:t>
            </a:r>
          </a:p>
          <a:p>
            <a:r>
              <a:rPr kumimoji="1" lang="ja-JP" altLang="ja-JP" sz="1200" kern="1200" dirty="0">
                <a:solidFill>
                  <a:schemeClr val="tx1"/>
                </a:solidFill>
                <a:effectLst/>
                <a:latin typeface="+mn-lt"/>
                <a:ea typeface="+mn-ea"/>
                <a:cs typeface="+mn-cs"/>
              </a:rPr>
              <a:t>クラウドを利用するクライアントとして重要なのはブラウザが使えることであって、ハードウェアや基本ソフトでは無いということなのです。つまり、モバイル・デバイスは、「クラウドの持つ機能や性能を、ブラウザを介して利用するためのデバイス」として誕生したの</a:t>
            </a:r>
            <a:r>
              <a:rPr kumimoji="1" lang="ja-JP" altLang="ja-JP" sz="1200" kern="1200">
                <a:solidFill>
                  <a:schemeClr val="tx1"/>
                </a:solidFill>
                <a:effectLst/>
                <a:latin typeface="+mn-lt"/>
                <a:ea typeface="+mn-ea"/>
                <a:cs typeface="+mn-cs"/>
              </a:rPr>
              <a:t>です。</a:t>
            </a:r>
            <a:endParaRPr kumimoji="1" lang="en-US" altLang="ja-JP" sz="1200" kern="1200">
              <a:solidFill>
                <a:schemeClr val="tx1"/>
              </a:solidFill>
              <a:effectLst/>
              <a:latin typeface="+mn-lt"/>
              <a:ea typeface="+mn-ea"/>
              <a:cs typeface="+mn-cs"/>
            </a:endParaRPr>
          </a:p>
          <a:p>
            <a:endParaRPr kumimoji="1" lang="en-US" altLang="ja-JP" sz="1200" kern="120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これは、それまでの特定の企業の技術に頼るプラットフォームから、オープンなプラットフォームへの移行でもあります。標準技術をサポートしていれば、ベンダーを選ばずにアプリケーションを利用し、サービスを受けることができるのです。</a:t>
            </a:r>
            <a:endParaRPr kumimoji="1" lang="en-US" altLang="ja-JP" sz="1200" kern="120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ように、クラウドの誕生時点でクライアントはブラウザを使うことが想定されていましたが、クラウドがブラウザをクライアントとして選んだというよりも、ブラウザの技術革新がクラウド誕生のきっかけになったという見方もできます。この点については後述</a:t>
            </a:r>
            <a:r>
              <a:rPr kumimoji="1" lang="ja-JP" altLang="ja-JP" sz="1200" kern="1200">
                <a:solidFill>
                  <a:schemeClr val="tx1"/>
                </a:solidFill>
                <a:effectLst/>
                <a:latin typeface="+mn-lt"/>
                <a:ea typeface="+mn-ea"/>
                <a:cs typeface="+mn-cs"/>
              </a:rPr>
              <a:t>します。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1370509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外出先で何かを見つけたり思いついたりすると、すぐに投稿し、いろいろな人に知らせることができるのも、モバイルの使い方です。このように、一般の人が情報を発信できる仕組みは、</a:t>
            </a:r>
            <a:r>
              <a:rPr kumimoji="1" lang="en-US" altLang="ja-JP" sz="1200" kern="1200" dirty="0">
                <a:solidFill>
                  <a:schemeClr val="tx1"/>
                </a:solidFill>
                <a:effectLst/>
                <a:latin typeface="+mn-lt"/>
                <a:ea typeface="+mn-ea"/>
                <a:cs typeface="+mn-cs"/>
              </a:rPr>
              <a:t>UGM </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User Generated Media</a:t>
            </a:r>
            <a:r>
              <a:rPr kumimoji="1" lang="ja-JP" altLang="ja-JP" sz="1200" kern="1200" dirty="0">
                <a:solidFill>
                  <a:schemeClr val="tx1"/>
                </a:solidFill>
                <a:effectLst/>
                <a:latin typeface="+mn-lt"/>
                <a:ea typeface="+mn-ea"/>
                <a:cs typeface="+mn-cs"/>
              </a:rPr>
              <a:t>）と呼ばれています。</a:t>
            </a:r>
          </a:p>
          <a:p>
            <a:r>
              <a:rPr kumimoji="1" lang="ja-JP" altLang="ja-JP" sz="1200" kern="1200" dirty="0">
                <a:solidFill>
                  <a:schemeClr val="tx1"/>
                </a:solidFill>
                <a:effectLst/>
                <a:latin typeface="+mn-lt"/>
                <a:ea typeface="+mn-ea"/>
                <a:cs typeface="+mn-cs"/>
              </a:rPr>
              <a:t>インターネットが普及しはじめた頃、企業などがホームページで情報を一方的に発信するのが一般的でした。しかし、ブログや口コミサイトなどが登場し、だれもが情報を投稿し公開できるようになったのです。さらに、発信した情報にコメントをつける仕組みが登場しました。このような、一方的な発信から双方にやり取りができる仕組みへの進化は、当時</a:t>
            </a:r>
            <a:r>
              <a:rPr kumimoji="1" lang="en-US" altLang="ja-JP" sz="1200" kern="1200" dirty="0">
                <a:solidFill>
                  <a:schemeClr val="tx1"/>
                </a:solidFill>
                <a:effectLst/>
                <a:latin typeface="+mn-lt"/>
                <a:ea typeface="+mn-ea"/>
                <a:cs typeface="+mn-cs"/>
              </a:rPr>
              <a:t>Web2.0</a:t>
            </a:r>
            <a:r>
              <a:rPr kumimoji="1" lang="ja-JP" altLang="ja-JP" sz="1200" kern="1200" dirty="0">
                <a:solidFill>
                  <a:schemeClr val="tx1"/>
                </a:solidFill>
                <a:effectLst/>
                <a:latin typeface="+mn-lt"/>
                <a:ea typeface="+mn-ea"/>
                <a:cs typeface="+mn-cs"/>
              </a:rPr>
              <a:t>と言われていました。</a:t>
            </a:r>
            <a:r>
              <a:rPr kumimoji="1" lang="en-US" altLang="ja-JP" sz="1200" kern="1200" dirty="0">
                <a:solidFill>
                  <a:schemeClr val="tx1"/>
                </a:solidFill>
                <a:effectLst/>
                <a:latin typeface="+mn-lt"/>
                <a:ea typeface="+mn-ea"/>
                <a:cs typeface="+mn-cs"/>
              </a:rPr>
              <a:t>2001</a:t>
            </a:r>
            <a:r>
              <a:rPr kumimoji="1" lang="ja-JP" altLang="ja-JP" sz="1200" kern="1200" dirty="0">
                <a:solidFill>
                  <a:schemeClr val="tx1"/>
                </a:solidFill>
                <a:effectLst/>
                <a:latin typeface="+mn-lt"/>
                <a:ea typeface="+mn-ea"/>
                <a:cs typeface="+mn-cs"/>
              </a:rPr>
              <a:t>年から運営され世界中のボランティアが運営している百科事典</a:t>
            </a:r>
            <a:r>
              <a:rPr kumimoji="1" lang="en-US" altLang="ja-JP" sz="1200" kern="1200" dirty="0">
                <a:solidFill>
                  <a:schemeClr val="tx1"/>
                </a:solidFill>
                <a:effectLst/>
                <a:latin typeface="+mn-lt"/>
                <a:ea typeface="+mn-ea"/>
                <a:cs typeface="+mn-cs"/>
              </a:rPr>
              <a:t>Wikipedia</a:t>
            </a:r>
            <a:r>
              <a:rPr kumimoji="1" lang="ja-JP" altLang="ja-JP" sz="1200" kern="1200" dirty="0">
                <a:solidFill>
                  <a:schemeClr val="tx1"/>
                </a:solidFill>
                <a:effectLst/>
                <a:latin typeface="+mn-lt"/>
                <a:ea typeface="+mn-ea"/>
                <a:cs typeface="+mn-cs"/>
              </a:rPr>
              <a:t>は、こんな</a:t>
            </a:r>
            <a:r>
              <a:rPr kumimoji="1" lang="en-US" altLang="ja-JP" sz="1200" kern="1200" dirty="0">
                <a:solidFill>
                  <a:schemeClr val="tx1"/>
                </a:solidFill>
                <a:effectLst/>
                <a:latin typeface="+mn-lt"/>
                <a:ea typeface="+mn-ea"/>
                <a:cs typeface="+mn-cs"/>
              </a:rPr>
              <a:t>UGM</a:t>
            </a:r>
            <a:r>
              <a:rPr kumimoji="1" lang="ja-JP" altLang="ja-JP" sz="1200" kern="1200" dirty="0">
                <a:solidFill>
                  <a:schemeClr val="tx1"/>
                </a:solidFill>
                <a:effectLst/>
                <a:latin typeface="+mn-lt"/>
                <a:ea typeface="+mn-ea"/>
                <a:cs typeface="+mn-cs"/>
              </a:rPr>
              <a:t>の先駆け的存在です。</a:t>
            </a:r>
          </a:p>
          <a:p>
            <a:r>
              <a:rPr kumimoji="1" lang="ja-JP" altLang="ja-JP" sz="1200" kern="1200" dirty="0">
                <a:solidFill>
                  <a:schemeClr val="tx1"/>
                </a:solidFill>
                <a:effectLst/>
                <a:latin typeface="+mn-lt"/>
                <a:ea typeface="+mn-ea"/>
                <a:cs typeface="+mn-cs"/>
              </a:rPr>
              <a:t>さらに、</a:t>
            </a:r>
            <a:r>
              <a:rPr kumimoji="1" lang="en-US" altLang="ja-JP" sz="1200" kern="1200" dirty="0">
                <a:solidFill>
                  <a:schemeClr val="tx1"/>
                </a:solidFill>
                <a:effectLst/>
                <a:latin typeface="+mn-lt"/>
                <a:ea typeface="+mn-ea"/>
                <a:cs typeface="+mn-cs"/>
              </a:rPr>
              <a:t>2004</a:t>
            </a:r>
            <a:r>
              <a:rPr kumimoji="1" lang="ja-JP" altLang="ja-JP" sz="1200" kern="1200" dirty="0">
                <a:solidFill>
                  <a:schemeClr val="tx1"/>
                </a:solidFill>
                <a:effectLst/>
                <a:latin typeface="+mn-lt"/>
                <a:ea typeface="+mn-ea"/>
                <a:cs typeface="+mn-cs"/>
              </a:rPr>
              <a:t>年には</a:t>
            </a:r>
            <a:r>
              <a:rPr kumimoji="1" lang="en-US" altLang="ja-JP" sz="1200" kern="1200" dirty="0" err="1">
                <a:solidFill>
                  <a:schemeClr val="tx1"/>
                </a:solidFill>
                <a:effectLst/>
                <a:latin typeface="+mn-lt"/>
                <a:ea typeface="+mn-ea"/>
                <a:cs typeface="+mn-cs"/>
              </a:rPr>
              <a:t>Mixi</a:t>
            </a:r>
            <a:r>
              <a:rPr kumimoji="1" lang="ja-JP" altLang="ja-JP" sz="1200" kern="1200" dirty="0" err="1">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2005</a:t>
            </a:r>
            <a:r>
              <a:rPr kumimoji="1" lang="ja-JP" altLang="ja-JP" sz="1200" kern="1200" dirty="0">
                <a:solidFill>
                  <a:schemeClr val="tx1"/>
                </a:solidFill>
                <a:effectLst/>
                <a:latin typeface="+mn-lt"/>
                <a:ea typeface="+mn-ea"/>
                <a:cs typeface="+mn-cs"/>
              </a:rPr>
              <a:t>年の</a:t>
            </a:r>
            <a:r>
              <a:rPr kumimoji="1" lang="en-US" altLang="ja-JP" sz="1200" kern="1200" dirty="0">
                <a:solidFill>
                  <a:schemeClr val="tx1"/>
                </a:solidFill>
                <a:effectLst/>
                <a:latin typeface="+mn-lt"/>
                <a:ea typeface="+mn-ea"/>
                <a:cs typeface="+mn-cs"/>
              </a:rPr>
              <a:t>Facebook</a:t>
            </a:r>
            <a:r>
              <a:rPr kumimoji="1" lang="ja-JP" altLang="ja-JP" sz="1200" kern="1200" dirty="0" err="1">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2006</a:t>
            </a:r>
            <a:r>
              <a:rPr kumimoji="1" lang="ja-JP" altLang="ja-JP" sz="1200" kern="1200" dirty="0">
                <a:solidFill>
                  <a:schemeClr val="tx1"/>
                </a:solidFill>
                <a:effectLst/>
                <a:latin typeface="+mn-lt"/>
                <a:ea typeface="+mn-ea"/>
                <a:cs typeface="+mn-cs"/>
              </a:rPr>
              <a:t>年の</a:t>
            </a:r>
            <a:r>
              <a:rPr kumimoji="1" lang="en-US" altLang="ja-JP" sz="1200" kern="1200" dirty="0">
                <a:solidFill>
                  <a:schemeClr val="tx1"/>
                </a:solidFill>
                <a:effectLst/>
                <a:latin typeface="+mn-lt"/>
                <a:ea typeface="+mn-ea"/>
                <a:cs typeface="+mn-cs"/>
              </a:rPr>
              <a:t>Twitter</a:t>
            </a:r>
            <a:r>
              <a:rPr kumimoji="1" lang="ja-JP" altLang="ja-JP" sz="1200" kern="1200" dirty="0">
                <a:solidFill>
                  <a:schemeClr val="tx1"/>
                </a:solidFill>
                <a:effectLst/>
                <a:latin typeface="+mn-lt"/>
                <a:ea typeface="+mn-ea"/>
                <a:cs typeface="+mn-cs"/>
              </a:rPr>
              <a:t>など、</a:t>
            </a:r>
            <a:r>
              <a:rPr kumimoji="1" lang="en-US" altLang="ja-JP" sz="1200" kern="1200" dirty="0">
                <a:solidFill>
                  <a:schemeClr val="tx1"/>
                </a:solidFill>
                <a:effectLst/>
                <a:latin typeface="+mn-lt"/>
                <a:ea typeface="+mn-ea"/>
                <a:cs typeface="+mn-cs"/>
              </a:rPr>
              <a:t>SNS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Social Media Service</a:t>
            </a:r>
            <a:r>
              <a:rPr kumimoji="1" lang="ja-JP" altLang="ja-JP" sz="1200" kern="1200" dirty="0">
                <a:solidFill>
                  <a:schemeClr val="tx1"/>
                </a:solidFill>
                <a:effectLst/>
                <a:latin typeface="+mn-lt"/>
                <a:ea typeface="+mn-ea"/>
                <a:cs typeface="+mn-cs"/>
              </a:rPr>
              <a:t>）といわれるサービスが誕生しています。</a:t>
            </a:r>
          </a:p>
          <a:p>
            <a:r>
              <a:rPr kumimoji="1" lang="en-US" altLang="ja-JP" sz="1200" kern="1200" dirty="0">
                <a:solidFill>
                  <a:schemeClr val="tx1"/>
                </a:solidFill>
                <a:effectLst/>
                <a:latin typeface="+mn-lt"/>
                <a:ea typeface="+mn-ea"/>
                <a:cs typeface="+mn-cs"/>
              </a:rPr>
              <a:t>2007</a:t>
            </a:r>
            <a:r>
              <a:rPr kumimoji="1" lang="ja-JP" altLang="ja-JP" sz="1200" kern="1200" dirty="0">
                <a:solidFill>
                  <a:schemeClr val="tx1"/>
                </a:solidFill>
                <a:effectLst/>
                <a:latin typeface="+mn-lt"/>
                <a:ea typeface="+mn-ea"/>
                <a:cs typeface="+mn-cs"/>
              </a:rPr>
              <a:t>年の</a:t>
            </a:r>
            <a:r>
              <a:rPr kumimoji="1" lang="en-US" altLang="ja-JP" sz="1200" kern="1200" dirty="0">
                <a:solidFill>
                  <a:schemeClr val="tx1"/>
                </a:solidFill>
                <a:effectLst/>
                <a:latin typeface="+mn-lt"/>
                <a:ea typeface="+mn-ea"/>
                <a:cs typeface="+mn-cs"/>
              </a:rPr>
              <a:t>iPhone</a:t>
            </a:r>
            <a:r>
              <a:rPr kumimoji="1" lang="ja-JP" altLang="ja-JP" sz="1200" kern="1200" dirty="0">
                <a:solidFill>
                  <a:schemeClr val="tx1"/>
                </a:solidFill>
                <a:effectLst/>
                <a:latin typeface="+mn-lt"/>
                <a:ea typeface="+mn-ea"/>
                <a:cs typeface="+mn-cs"/>
              </a:rPr>
              <a:t>発売は、この</a:t>
            </a:r>
            <a:r>
              <a:rPr kumimoji="1" lang="en-US" altLang="ja-JP" sz="1200" kern="1200" dirty="0">
                <a:solidFill>
                  <a:schemeClr val="tx1"/>
                </a:solidFill>
                <a:effectLst/>
                <a:latin typeface="+mn-lt"/>
                <a:ea typeface="+mn-ea"/>
                <a:cs typeface="+mn-cs"/>
              </a:rPr>
              <a:t>SNS</a:t>
            </a:r>
            <a:r>
              <a:rPr kumimoji="1" lang="ja-JP" altLang="ja-JP" sz="1200" kern="1200" dirty="0">
                <a:solidFill>
                  <a:schemeClr val="tx1"/>
                </a:solidFill>
                <a:effectLst/>
                <a:latin typeface="+mn-lt"/>
                <a:ea typeface="+mn-ea"/>
                <a:cs typeface="+mn-cs"/>
              </a:rPr>
              <a:t>の普及を加速度的に拡大させました。直感的な操作、内蔵されたカメラで写真や動画を撮影し、その場で投稿でき、</a:t>
            </a:r>
            <a:r>
              <a:rPr kumimoji="1" lang="en-US" altLang="ja-JP" sz="1200" kern="1200" dirty="0">
                <a:solidFill>
                  <a:schemeClr val="tx1"/>
                </a:solidFill>
                <a:effectLst/>
                <a:latin typeface="+mn-lt"/>
                <a:ea typeface="+mn-ea"/>
                <a:cs typeface="+mn-cs"/>
              </a:rPr>
              <a:t>GPS</a:t>
            </a:r>
            <a:r>
              <a:rPr kumimoji="1" lang="ja-JP" altLang="ja-JP" sz="1200" kern="1200" dirty="0">
                <a:solidFill>
                  <a:schemeClr val="tx1"/>
                </a:solidFill>
                <a:effectLst/>
                <a:latin typeface="+mn-lt"/>
                <a:ea typeface="+mn-ea"/>
                <a:cs typeface="+mn-cs"/>
              </a:rPr>
              <a:t>を使って位置情報を付け加えることもできます。</a:t>
            </a:r>
          </a:p>
          <a:p>
            <a:r>
              <a:rPr kumimoji="1" lang="ja-JP" altLang="ja-JP" sz="1200" kern="1200" dirty="0">
                <a:solidFill>
                  <a:schemeClr val="tx1"/>
                </a:solidFill>
                <a:effectLst/>
                <a:latin typeface="+mn-lt"/>
                <a:ea typeface="+mn-ea"/>
                <a:cs typeface="+mn-cs"/>
              </a:rPr>
              <a:t>ライブ感あふれる情報を誰もが簡単に発信でき、また、友達に知らせることや共有することができるようになりました。</a:t>
            </a:r>
          </a:p>
          <a:p>
            <a:r>
              <a:rPr kumimoji="1" lang="ja-JP" altLang="ja-JP" sz="1200" kern="1200" dirty="0">
                <a:solidFill>
                  <a:schemeClr val="tx1"/>
                </a:solidFill>
                <a:effectLst/>
                <a:latin typeface="+mn-lt"/>
                <a:ea typeface="+mn-ea"/>
                <a:cs typeface="+mn-cs"/>
              </a:rPr>
              <a:t>こうして投稿された膨大な情報は、ビッグデータとなります。こうなると、もはや「投稿された個別情報」ではありません。商品やサービスについての評判、人と人のつながり、地域の話題など、ビジネスに直結する情報の源泉です。このような情報をうまく活かして、広告や宣伝、マーケティング、ビジネス戦略などに結びつけてゆこうという取り組みが始まりつつあり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これについては、</a:t>
            </a:r>
            <a:r>
              <a:rPr kumimoji="1" lang="ja-JP" altLang="en-US" sz="1200" kern="1200" dirty="0">
                <a:solidFill>
                  <a:schemeClr val="tx1"/>
                </a:solidFill>
                <a:effectLst/>
                <a:latin typeface="+mn-lt"/>
                <a:ea typeface="+mn-ea"/>
                <a:cs typeface="+mn-cs"/>
              </a:rPr>
              <a:t>塾の別の回で</a:t>
            </a:r>
            <a:r>
              <a:rPr kumimoji="1" lang="ja-JP" altLang="ja-JP" sz="1200" kern="1200" dirty="0">
                <a:solidFill>
                  <a:schemeClr val="tx1"/>
                </a:solidFill>
                <a:effectLst/>
                <a:latin typeface="+mn-lt"/>
                <a:ea typeface="+mn-ea"/>
                <a:cs typeface="+mn-cs"/>
              </a:rPr>
              <a:t>詳しく紹介させて頂きます。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2830014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モバイル・デバイスが「持ち歩くデバイス」ならば、ウェアラブル・デバイスは「身につけるデバイス」です。</a:t>
            </a: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身につけることで、人とデバイスとの距離は限りなくゼロになります。これは、モバイル・デバイスではできなかったことです。ここにあらたな用途を生みだす可能性が生まれてきたの</a:t>
            </a:r>
            <a:r>
              <a:rPr kumimoji="1" lang="ja-JP" altLang="ja-JP" sz="1200" kern="1200">
                <a:solidFill>
                  <a:schemeClr val="tx1"/>
                </a:solidFill>
                <a:effectLst/>
                <a:latin typeface="+mn-lt"/>
                <a:ea typeface="+mn-ea"/>
                <a:cs typeface="+mn-cs"/>
              </a:rPr>
              <a:t>です。</a:t>
            </a:r>
            <a:endParaRPr kumimoji="1" lang="en-US" altLang="ja-JP" sz="1200" kern="1200">
              <a:solidFill>
                <a:schemeClr val="tx1"/>
              </a:solidFill>
              <a:effectLst/>
              <a:latin typeface="+mn-lt"/>
              <a:ea typeface="+mn-ea"/>
              <a:cs typeface="+mn-cs"/>
            </a:endParaRPr>
          </a:p>
          <a:p>
            <a:endParaRPr kumimoji="1" lang="en-US" altLang="ja-JP" sz="1200" kern="120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この</a:t>
            </a:r>
            <a:r>
              <a:rPr kumimoji="1" lang="ja-JP" altLang="en-US" sz="1200" kern="1200" dirty="0">
                <a:solidFill>
                  <a:schemeClr val="tx1"/>
                </a:solidFill>
                <a:effectLst/>
                <a:latin typeface="+mn-lt"/>
                <a:ea typeface="+mn-ea"/>
                <a:cs typeface="+mn-cs"/>
              </a:rPr>
              <a:t>動きの先に、</a:t>
            </a:r>
            <a:r>
              <a:rPr kumimoji="1" lang="en-US" altLang="ja-JP" sz="1200" kern="1200" dirty="0" err="1">
                <a:solidFill>
                  <a:schemeClr val="tx1"/>
                </a:solidFill>
                <a:effectLst/>
                <a:latin typeface="+mn-lt"/>
                <a:ea typeface="+mn-ea"/>
                <a:cs typeface="+mn-cs"/>
              </a:rPr>
              <a:t>IoT</a:t>
            </a:r>
            <a:r>
              <a:rPr kumimoji="1" lang="ja-JP" altLang="en-US" sz="1200" kern="1200" dirty="0">
                <a:solidFill>
                  <a:schemeClr val="tx1"/>
                </a:solidFill>
                <a:effectLst/>
                <a:latin typeface="+mn-lt"/>
                <a:ea typeface="+mn-ea"/>
                <a:cs typeface="+mn-cs"/>
              </a:rPr>
              <a:t>があります。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1261357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持ち歩くことで得られるデータと身体に密着させることで得られるデータは、同じものではありません。例えば、持ち歩くモバイルでは、位置や方向、動きや速度など、人の動きに関わるデータです。一方、身につけるウェアラブルは、体温や発汗量、心拍や脈拍、脳波や眼球の動きなど、身体の内部の状態をうかがい知るデータで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れらデータは、計算能力や記憶容量の限られているデバイスで処理するのではなく、インターネットを介して、クラウドに送られます。ここには、他の多くのデバイスからもデータが集められています。この膨大なデータは、数多くのセンサーから生成されるもの、動画や写真、位置情報や生体情報など、多様な形式のデータです。それらが、途切れることなく急速な勢いで送り込まれてきます。このようなデータの塊が、「ビッグデータ」です。</a:t>
            </a:r>
          </a:p>
          <a:p>
            <a:r>
              <a:rPr kumimoji="1" lang="ja-JP" altLang="ja-JP" sz="1200" kern="1200" dirty="0">
                <a:solidFill>
                  <a:schemeClr val="tx1"/>
                </a:solidFill>
                <a:effectLst/>
                <a:latin typeface="+mn-lt"/>
                <a:ea typeface="+mn-ea"/>
                <a:cs typeface="+mn-cs"/>
              </a:rPr>
              <a:t>ビッグデータは、単なるユーザーひとりひとりの個別データの保管場所ではありません。そこには、多くの利用者の類似性や関係性、規則性や法則性といった情報が含まれているのです。これらを統計解析や人工知能の技術を使い、分析・解析することで、そこに内在する洞察や知見、ノウハウを発見することができます。このような仕組みは、「アナリティクス」と呼ばれています。</a:t>
            </a:r>
          </a:p>
          <a:p>
            <a:r>
              <a:rPr kumimoji="1" lang="ja-JP" altLang="ja-JP" sz="1200" kern="1200" dirty="0">
                <a:solidFill>
                  <a:schemeClr val="tx1"/>
                </a:solidFill>
                <a:effectLst/>
                <a:latin typeface="+mn-lt"/>
                <a:ea typeface="+mn-ea"/>
                <a:cs typeface="+mn-cs"/>
              </a:rPr>
              <a:t>「アナリティクス」によって得られた情報は、再びモバイルやウェアラブルにフィードバックされます。例えば、健康管理のアドバイス、運動量の目標設定、目的地に向かうための手段や時間、あるいは、ユーザーひとりひとりの身体特性に応じた健康食品の広告、その人の行動パターンや居住地からおすすめのレストランを紹介すると言ったことにも使われるでしょう。</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2876389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14</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971049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モバイル・デバイスの登場以前、</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パソコンが一般的でした。パソコン市場の</a:t>
            </a:r>
            <a:r>
              <a:rPr kumimoji="1" lang="en-US" altLang="ja-JP" sz="1200" kern="1200" dirty="0">
                <a:solidFill>
                  <a:schemeClr val="tx1"/>
                </a:solidFill>
                <a:effectLst/>
                <a:latin typeface="+mn-lt"/>
                <a:ea typeface="+mn-ea"/>
                <a:cs typeface="+mn-cs"/>
              </a:rPr>
              <a:t>90%</a:t>
            </a:r>
            <a:r>
              <a:rPr kumimoji="1" lang="ja-JP" altLang="ja-JP" sz="1200" kern="1200" dirty="0">
                <a:solidFill>
                  <a:schemeClr val="tx1"/>
                </a:solidFill>
                <a:effectLst/>
                <a:latin typeface="+mn-lt"/>
                <a:ea typeface="+mn-ea"/>
                <a:cs typeface="+mn-cs"/>
              </a:rPr>
              <a:t>以上が</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パソコンだった時期もあります。なぜ、それほどにシェアが高まったのでしょうか？ そして、なぜ今、モバイル・デバイスへの移行が始まったのでしょうか？ </a:t>
            </a:r>
          </a:p>
          <a:p>
            <a:r>
              <a:rPr kumimoji="1" lang="ja-JP" altLang="ja-JP" sz="1200" kern="1200" dirty="0">
                <a:solidFill>
                  <a:schemeClr val="tx1"/>
                </a:solidFill>
                <a:effectLst/>
                <a:latin typeface="+mn-lt"/>
                <a:ea typeface="+mn-ea"/>
                <a:cs typeface="+mn-cs"/>
              </a:rPr>
              <a:t>初期のパソコンが登場した</a:t>
            </a:r>
            <a:r>
              <a:rPr kumimoji="1" lang="en-US" altLang="ja-JP" sz="1200" kern="1200" dirty="0">
                <a:solidFill>
                  <a:schemeClr val="tx1"/>
                </a:solidFill>
                <a:effectLst/>
                <a:latin typeface="+mn-lt"/>
                <a:ea typeface="+mn-ea"/>
                <a:cs typeface="+mn-cs"/>
              </a:rPr>
              <a:t>1980</a:t>
            </a:r>
            <a:r>
              <a:rPr kumimoji="1" lang="ja-JP" altLang="ja-JP" sz="1200" kern="1200" dirty="0">
                <a:solidFill>
                  <a:schemeClr val="tx1"/>
                </a:solidFill>
                <a:effectLst/>
                <a:latin typeface="+mn-lt"/>
                <a:ea typeface="+mn-ea"/>
                <a:cs typeface="+mn-cs"/>
              </a:rPr>
              <a:t>年代には、様々な企業がパソコンを開発・販売していました。なかでも企業ユーザーに信頼されていたのが</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製品でした。その後</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互換機の参入により価格が下落、そのシェアを伸ばしたのです。互換機のシェアが高くなると、そのためのアプリケーション・ソフトが数多く開発されるようになり、さらに互換機のシェアがさらに伸びるという循環が生まれました。</a:t>
            </a:r>
          </a:p>
          <a:p>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製品および互換機には、</a:t>
            </a:r>
            <a:r>
              <a:rPr kumimoji="1" lang="en-US" altLang="ja-JP" sz="1200" kern="1200" dirty="0">
                <a:solidFill>
                  <a:schemeClr val="tx1"/>
                </a:solidFill>
                <a:effectLst/>
                <a:latin typeface="+mn-lt"/>
                <a:ea typeface="+mn-ea"/>
                <a:cs typeface="+mn-cs"/>
              </a:rPr>
              <a:t>Intel</a:t>
            </a:r>
            <a:r>
              <a:rPr kumimoji="1" lang="ja-JP" altLang="ja-JP" sz="1200" kern="1200" dirty="0">
                <a:solidFill>
                  <a:schemeClr val="tx1"/>
                </a:solidFill>
                <a:effectLst/>
                <a:latin typeface="+mn-lt"/>
                <a:ea typeface="+mn-ea"/>
                <a:cs typeface="+mn-cs"/>
              </a:rPr>
              <a:t>のプロセッサーが使われていました。そして、</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は、これらのパソコンで動く</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を開発し、この組合せ（</a:t>
            </a:r>
            <a:r>
              <a:rPr kumimoji="1" lang="en-US" altLang="ja-JP" sz="1200" kern="1200" dirty="0">
                <a:solidFill>
                  <a:schemeClr val="tx1"/>
                </a:solidFill>
                <a:effectLst/>
                <a:latin typeface="+mn-lt"/>
                <a:ea typeface="+mn-ea"/>
                <a:cs typeface="+mn-cs"/>
              </a:rPr>
              <a:t>Wintel</a:t>
            </a:r>
            <a:r>
              <a:rPr kumimoji="1" lang="ja-JP" altLang="ja-JP" sz="1200" kern="1200" dirty="0">
                <a:solidFill>
                  <a:schemeClr val="tx1"/>
                </a:solidFill>
                <a:effectLst/>
                <a:latin typeface="+mn-lt"/>
                <a:ea typeface="+mn-ea"/>
                <a:cs typeface="+mn-cs"/>
              </a:rPr>
              <a:t>と呼ばれることがあります）が標準的なクライアントになったのです。このような、ハードウェアと基本ソフトの組合せを「プラットフォーム」と呼びます。</a:t>
            </a:r>
          </a:p>
          <a:p>
            <a:r>
              <a:rPr kumimoji="1" lang="ja-JP" altLang="ja-JP" sz="1200" kern="1200" dirty="0">
                <a:solidFill>
                  <a:schemeClr val="tx1"/>
                </a:solidFill>
                <a:effectLst/>
                <a:latin typeface="+mn-lt"/>
                <a:ea typeface="+mn-ea"/>
                <a:cs typeface="+mn-cs"/>
              </a:rPr>
              <a:t>一方、ソフトウェアを開発する側にとっては、いくつもの異なるプラットフォームが混在している環境は、それぞれに別々のソフトを開発しなければならず、手間もコストも掛かります。そのため、最もシェアの大きい</a:t>
            </a:r>
            <a:r>
              <a:rPr kumimoji="1" lang="en-US" altLang="ja-JP" sz="1200" kern="1200" dirty="0">
                <a:solidFill>
                  <a:schemeClr val="tx1"/>
                </a:solidFill>
                <a:effectLst/>
                <a:latin typeface="+mn-lt"/>
                <a:ea typeface="+mn-ea"/>
                <a:cs typeface="+mn-cs"/>
              </a:rPr>
              <a:t>Wintel</a:t>
            </a:r>
            <a:r>
              <a:rPr kumimoji="1" lang="ja-JP" altLang="ja-JP" sz="1200" kern="1200" dirty="0" err="1">
                <a:solidFill>
                  <a:schemeClr val="tx1"/>
                </a:solidFill>
                <a:effectLst/>
                <a:latin typeface="+mn-lt"/>
                <a:ea typeface="+mn-ea"/>
                <a:cs typeface="+mn-cs"/>
              </a:rPr>
              <a:t>での</a:t>
            </a:r>
            <a:r>
              <a:rPr kumimoji="1" lang="ja-JP" altLang="ja-JP" sz="1200" kern="1200" dirty="0">
                <a:solidFill>
                  <a:schemeClr val="tx1"/>
                </a:solidFill>
                <a:effectLst/>
                <a:latin typeface="+mn-lt"/>
                <a:ea typeface="+mn-ea"/>
                <a:cs typeface="+mn-cs"/>
              </a:rPr>
              <a:t>開発が増えて、さらにシェアを拡大していったのです。</a:t>
            </a:r>
          </a:p>
          <a:p>
            <a:r>
              <a:rPr kumimoji="1" lang="ja-JP" altLang="ja-JP" sz="1200" kern="1200" dirty="0">
                <a:solidFill>
                  <a:schemeClr val="tx1"/>
                </a:solidFill>
                <a:effectLst/>
                <a:latin typeface="+mn-lt"/>
                <a:ea typeface="+mn-ea"/>
                <a:cs typeface="+mn-cs"/>
              </a:rPr>
              <a:t>しかし、この結果、ユーザーも開発ベンダーも</a:t>
            </a:r>
            <a:r>
              <a:rPr kumimoji="1" lang="en-US" altLang="ja-JP" sz="1200" kern="1200" dirty="0">
                <a:solidFill>
                  <a:schemeClr val="tx1"/>
                </a:solidFill>
                <a:effectLst/>
                <a:latin typeface="+mn-lt"/>
                <a:ea typeface="+mn-ea"/>
                <a:cs typeface="+mn-cs"/>
              </a:rPr>
              <a:t>Wintel</a:t>
            </a:r>
            <a:r>
              <a:rPr kumimoji="1" lang="ja-JP" altLang="ja-JP" sz="1200" kern="1200" dirty="0">
                <a:solidFill>
                  <a:schemeClr val="tx1"/>
                </a:solidFill>
                <a:effectLst/>
                <a:latin typeface="+mn-lt"/>
                <a:ea typeface="+mn-ea"/>
                <a:cs typeface="+mn-cs"/>
              </a:rPr>
              <a:t>から逃れられなくなりました。これを「ベンダーロックイン」と言います。ベンダーロックインは、ベンダーの裁量を許し、ユーザーの選択肢を狭め、高コスト化や技術の停滞をもたらす恐れがあります。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そのため、特定のプラットフォームに依存しないアプリケーションの実行環境が模索されてきました。</a:t>
            </a:r>
            <a:r>
              <a:rPr kumimoji="1" lang="en-US" altLang="ja-JP" sz="1200" kern="1200" dirty="0">
                <a:solidFill>
                  <a:schemeClr val="tx1"/>
                </a:solidFill>
                <a:effectLst/>
                <a:latin typeface="+mn-lt"/>
                <a:ea typeface="+mn-ea"/>
                <a:cs typeface="+mn-cs"/>
              </a:rPr>
              <a:t>Java</a:t>
            </a:r>
            <a:r>
              <a:rPr kumimoji="1" lang="ja-JP" altLang="en-US" sz="1200" kern="1200" dirty="0">
                <a:solidFill>
                  <a:schemeClr val="tx1"/>
                </a:solidFill>
                <a:effectLst/>
                <a:latin typeface="+mn-lt"/>
                <a:ea typeface="+mn-ea"/>
                <a:cs typeface="+mn-cs"/>
              </a:rPr>
              <a:t>などがよく知られていますが、互換性の制限やパフォーマンスの問題などでクライアント用にはあまり普及していません。それに代わり、ブラウザをベースにした抽象化層が注目されて</a:t>
            </a:r>
            <a:r>
              <a:rPr kumimoji="1" lang="ja-JP" altLang="en-US" sz="1200" kern="1200">
                <a:solidFill>
                  <a:schemeClr val="tx1"/>
                </a:solidFill>
                <a:effectLst/>
                <a:latin typeface="+mn-lt"/>
                <a:ea typeface="+mn-ea"/>
                <a:cs typeface="+mn-cs"/>
              </a:rPr>
              <a:t>きました。</a:t>
            </a:r>
            <a:r>
              <a:rPr kumimoji="1" lang="en-US" altLang="ja-JP" sz="1200" kern="1200">
                <a:solidFill>
                  <a:schemeClr val="tx1"/>
                </a:solidFill>
                <a:effectLst/>
                <a:latin typeface="+mn-lt"/>
                <a:ea typeface="+mn-ea"/>
                <a:cs typeface="+mn-cs"/>
              </a:rPr>
              <a:t>Web</a:t>
            </a:r>
            <a:r>
              <a:rPr kumimoji="1" lang="ja-JP" altLang="en-US" sz="1200" kern="1200">
                <a:solidFill>
                  <a:schemeClr val="tx1"/>
                </a:solidFill>
                <a:effectLst/>
                <a:latin typeface="+mn-lt"/>
                <a:ea typeface="+mn-ea"/>
                <a:cs typeface="+mn-cs"/>
              </a:rPr>
              <a:t>ブラウザであれば、様々なコンピュータやデバイスに対応していますから、業務アプリを</a:t>
            </a:r>
            <a:r>
              <a:rPr kumimoji="1" lang="en-US" altLang="ja-JP" sz="1200" kern="1200">
                <a:solidFill>
                  <a:schemeClr val="tx1"/>
                </a:solidFill>
                <a:effectLst/>
                <a:latin typeface="+mn-lt"/>
                <a:ea typeface="+mn-ea"/>
                <a:cs typeface="+mn-cs"/>
              </a:rPr>
              <a:t>Web</a:t>
            </a:r>
            <a:r>
              <a:rPr kumimoji="1" lang="ja-JP" altLang="en-US" sz="1200" kern="1200">
                <a:solidFill>
                  <a:schemeClr val="tx1"/>
                </a:solidFill>
                <a:effectLst/>
                <a:latin typeface="+mn-lt"/>
                <a:ea typeface="+mn-ea"/>
                <a:cs typeface="+mn-cs"/>
              </a:rPr>
              <a:t>ベースの技術で開発すれば、クライアントを選ばない環境を実現できると考えたのです。</a:t>
            </a: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15</a:t>
            </a:fld>
            <a:endParaRPr kumimoji="1" lang="ja-JP" altLang="en-US"/>
          </a:p>
        </p:txBody>
      </p:sp>
    </p:spTree>
    <p:extLst>
      <p:ext uri="{BB962C8B-B14F-4D97-AF65-F5344CB8AC3E}">
        <p14:creationId xmlns:p14="http://schemas.microsoft.com/office/powerpoint/2010/main" val="3392500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a:solidFill>
                  <a:schemeClr val="tx1"/>
                </a:solidFill>
                <a:effectLst/>
                <a:latin typeface="+mn-lt"/>
                <a:ea typeface="+mn-ea"/>
                <a:cs typeface="+mn-cs"/>
              </a:rPr>
              <a:t>こうしてできたのが、</a:t>
            </a:r>
            <a:r>
              <a:rPr kumimoji="1" lang="en-US" altLang="ja-JP" sz="1200" kern="1200">
                <a:solidFill>
                  <a:schemeClr val="tx1"/>
                </a:solidFill>
                <a:effectLst/>
                <a:latin typeface="+mn-lt"/>
                <a:ea typeface="+mn-ea"/>
                <a:cs typeface="+mn-cs"/>
              </a:rPr>
              <a:t>Web</a:t>
            </a:r>
            <a:r>
              <a:rPr kumimoji="1" lang="ja-JP" altLang="en-US" sz="1200" kern="1200">
                <a:solidFill>
                  <a:schemeClr val="tx1"/>
                </a:solidFill>
                <a:effectLst/>
                <a:latin typeface="+mn-lt"/>
                <a:ea typeface="+mn-ea"/>
                <a:cs typeface="+mn-cs"/>
              </a:rPr>
              <a:t>ブラウザーをクライアントとして使おうとする</a:t>
            </a:r>
            <a:r>
              <a:rPr kumimoji="1" lang="en-US" altLang="ja-JP" sz="1200" kern="1200">
                <a:solidFill>
                  <a:schemeClr val="tx1"/>
                </a:solidFill>
                <a:effectLst/>
                <a:latin typeface="+mn-lt"/>
                <a:ea typeface="+mn-ea"/>
                <a:cs typeface="+mn-cs"/>
              </a:rPr>
              <a:t>Web</a:t>
            </a:r>
            <a:r>
              <a:rPr kumimoji="1" lang="ja-JP" altLang="en-US" sz="1200" kern="1200">
                <a:solidFill>
                  <a:schemeClr val="tx1"/>
                </a:solidFill>
                <a:effectLst/>
                <a:latin typeface="+mn-lt"/>
                <a:ea typeface="+mn-ea"/>
                <a:cs typeface="+mn-cs"/>
              </a:rPr>
              <a:t>システムです。</a:t>
            </a:r>
            <a:endParaRPr kumimoji="1" lang="en-US" altLang="ja-JP" sz="1200" kern="1200">
              <a:solidFill>
                <a:schemeClr val="tx1"/>
              </a:solidFill>
              <a:effectLst/>
              <a:latin typeface="+mn-lt"/>
              <a:ea typeface="+mn-ea"/>
              <a:cs typeface="+mn-cs"/>
            </a:endParaRPr>
          </a:p>
          <a:p>
            <a:endParaRPr kumimoji="1" lang="en-US" altLang="ja-JP" sz="1200" kern="1200">
              <a:solidFill>
                <a:schemeClr val="tx1"/>
              </a:solidFill>
              <a:effectLst/>
              <a:latin typeface="+mn-lt"/>
              <a:ea typeface="+mn-ea"/>
              <a:cs typeface="+mn-cs"/>
            </a:endParaRPr>
          </a:p>
          <a:p>
            <a:r>
              <a:rPr kumimoji="1" lang="ja-JP" altLang="ja-JP" sz="1200" b="1" kern="1200">
                <a:solidFill>
                  <a:schemeClr val="tx1"/>
                </a:solidFill>
                <a:effectLst/>
                <a:latin typeface="+mn-lt"/>
                <a:ea typeface="+mn-ea"/>
                <a:cs typeface="+mn-cs"/>
              </a:rPr>
              <a:t>クライアント</a:t>
            </a:r>
            <a:r>
              <a:rPr kumimoji="1" lang="ja-JP" altLang="ja-JP" sz="1200" b="1" kern="1200" dirty="0">
                <a:solidFill>
                  <a:schemeClr val="tx1"/>
                </a:solidFill>
                <a:effectLst/>
                <a:latin typeface="+mn-lt"/>
                <a:ea typeface="+mn-ea"/>
                <a:cs typeface="+mn-cs"/>
              </a:rPr>
              <a:t>・サーバー</a:t>
            </a:r>
          </a:p>
          <a:p>
            <a:r>
              <a:rPr kumimoji="1" lang="ja-JP" altLang="ja-JP" sz="1200" kern="1200" dirty="0">
                <a:solidFill>
                  <a:schemeClr val="tx1"/>
                </a:solidFill>
                <a:effectLst/>
                <a:latin typeface="+mn-lt"/>
                <a:ea typeface="+mn-ea"/>
                <a:cs typeface="+mn-cs"/>
              </a:rPr>
              <a:t>メインフレームの時代、クライアントは、文字しか表示・入力できないものでした。パソコンの出現は、この操作をパソコンに肩代わりさせ、表現力と操作性を高め、大きな処理やデータ管理を強力なサーバーに任せ、連携・役割分担して使う「クライアント・サーバー」を誕生させたの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Web</a:t>
            </a:r>
            <a:r>
              <a:rPr kumimoji="1" lang="ja-JP" altLang="ja-JP" sz="1200" b="1" kern="1200" dirty="0">
                <a:solidFill>
                  <a:schemeClr val="tx1"/>
                </a:solidFill>
                <a:effectLst/>
                <a:latin typeface="+mn-lt"/>
                <a:ea typeface="+mn-ea"/>
                <a:cs typeface="+mn-cs"/>
              </a:rPr>
              <a:t>システム</a:t>
            </a:r>
          </a:p>
          <a:p>
            <a:r>
              <a:rPr kumimoji="1" lang="ja-JP" altLang="ja-JP" sz="1200" kern="1200" dirty="0">
                <a:solidFill>
                  <a:schemeClr val="tx1"/>
                </a:solidFill>
                <a:effectLst/>
                <a:latin typeface="+mn-lt"/>
                <a:ea typeface="+mn-ea"/>
                <a:cs typeface="+mn-cs"/>
              </a:rPr>
              <a:t>「クライアント・サーバー」は、表現力と操作性を向上させた一方で、業務ごとにクライアント用のソフトウェアを開発・導入、トラブル対応、バージョンアップなどの運用管理負担は大幅に増やしました。</a:t>
            </a:r>
          </a:p>
          <a:p>
            <a:r>
              <a:rPr kumimoji="1" lang="ja-JP" altLang="ja-JP" sz="1200" kern="1200" dirty="0">
                <a:solidFill>
                  <a:schemeClr val="tx1"/>
                </a:solidFill>
                <a:effectLst/>
                <a:latin typeface="+mn-lt"/>
                <a:ea typeface="+mn-ea"/>
                <a:cs typeface="+mn-cs"/>
              </a:rPr>
              <a:t>そこに登場したのが「</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システム」です。</a:t>
            </a:r>
            <a:r>
              <a:rPr kumimoji="1" lang="en-US" altLang="ja-JP" sz="1200" kern="1200" dirty="0">
                <a:solidFill>
                  <a:schemeClr val="tx1"/>
                </a:solidFill>
                <a:effectLst/>
                <a:latin typeface="+mn-lt"/>
                <a:ea typeface="+mn-ea"/>
                <a:cs typeface="+mn-cs"/>
              </a:rPr>
              <a:t>1995</a:t>
            </a:r>
            <a:r>
              <a:rPr kumimoji="1" lang="ja-JP" altLang="ja-JP" sz="1200" kern="1200" dirty="0">
                <a:solidFill>
                  <a:schemeClr val="tx1"/>
                </a:solidFill>
                <a:effectLst/>
                <a:latin typeface="+mn-lt"/>
                <a:ea typeface="+mn-ea"/>
                <a:cs typeface="+mn-cs"/>
              </a:rPr>
              <a:t>年の</a:t>
            </a:r>
            <a:r>
              <a:rPr kumimoji="1" lang="en-US" altLang="ja-JP" sz="1200" kern="1200" dirty="0">
                <a:solidFill>
                  <a:schemeClr val="tx1"/>
                </a:solidFill>
                <a:effectLst/>
                <a:latin typeface="+mn-lt"/>
                <a:ea typeface="+mn-ea"/>
                <a:cs typeface="+mn-cs"/>
              </a:rPr>
              <a:t>Windows95</a:t>
            </a:r>
            <a:r>
              <a:rPr kumimoji="1" lang="ja-JP" altLang="ja-JP" sz="1200" kern="1200" dirty="0">
                <a:solidFill>
                  <a:schemeClr val="tx1"/>
                </a:solidFill>
                <a:effectLst/>
                <a:latin typeface="+mn-lt"/>
                <a:ea typeface="+mn-ea"/>
                <a:cs typeface="+mn-cs"/>
              </a:rPr>
              <a:t>以降、パソコンに標準装備されたブラウザで業務システムを利用しようというものです。これにより、業務個別のプログラムを開発しなくても高い表現力や操作性を実現できると期待されたのですが、当時のブラウザでは機能が足りず、使い勝手が良くなかったことから、あまり広がりませんでした。ただ、ブラウザは様々なデバイスで動作するため、</a:t>
            </a:r>
            <a:r>
              <a:rPr kumimoji="1" lang="en-US" altLang="ja-JP" sz="1200" kern="1200" dirty="0">
                <a:solidFill>
                  <a:schemeClr val="tx1"/>
                </a:solidFill>
                <a:effectLst/>
                <a:latin typeface="+mn-lt"/>
                <a:ea typeface="+mn-ea"/>
                <a:cs typeface="+mn-cs"/>
              </a:rPr>
              <a:t>Windows</a:t>
            </a:r>
            <a:r>
              <a:rPr kumimoji="1" lang="ja-JP" altLang="ja-JP" sz="1200" kern="1200" dirty="0" err="1">
                <a:solidFill>
                  <a:schemeClr val="tx1"/>
                </a:solidFill>
                <a:effectLst/>
                <a:latin typeface="+mn-lt"/>
                <a:ea typeface="+mn-ea"/>
                <a:cs typeface="+mn-cs"/>
              </a:rPr>
              <a:t>への</a:t>
            </a:r>
            <a:r>
              <a:rPr kumimoji="1" lang="ja-JP" altLang="ja-JP" sz="1200" kern="1200" dirty="0">
                <a:solidFill>
                  <a:schemeClr val="tx1"/>
                </a:solidFill>
                <a:effectLst/>
                <a:latin typeface="+mn-lt"/>
                <a:ea typeface="+mn-ea"/>
                <a:cs typeface="+mn-cs"/>
              </a:rPr>
              <a:t>ベンダーロックインを回避できる可能性もありました。この考え方は後のクラウドに繋がる重要な発想となったの</a:t>
            </a:r>
            <a:r>
              <a:rPr kumimoji="1" lang="ja-JP" altLang="ja-JP" sz="1200" kern="1200">
                <a:solidFill>
                  <a:schemeClr val="tx1"/>
                </a:solidFill>
                <a:effectLst/>
                <a:latin typeface="+mn-lt"/>
                <a:ea typeface="+mn-ea"/>
                <a:cs typeface="+mn-cs"/>
              </a:rPr>
              <a:t>です。</a:t>
            </a:r>
            <a:endParaRPr kumimoji="1" lang="en-US" altLang="ja-JP" sz="1200" kern="1200">
              <a:solidFill>
                <a:schemeClr val="tx1"/>
              </a:solidFill>
              <a:effectLst/>
              <a:latin typeface="+mn-lt"/>
              <a:ea typeface="+mn-ea"/>
              <a:cs typeface="+mn-cs"/>
            </a:endParaRPr>
          </a:p>
          <a:p>
            <a:endParaRPr kumimoji="1" lang="en-US" altLang="ja-JP" sz="1200" kern="120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この頃、</a:t>
            </a:r>
            <a:r>
              <a:rPr kumimoji="1" lang="en-US" altLang="ja-JP" sz="1200" kern="1200">
                <a:solidFill>
                  <a:schemeClr val="tx1"/>
                </a:solidFill>
                <a:effectLst/>
                <a:latin typeface="+mn-lt"/>
                <a:ea typeface="+mn-ea"/>
                <a:cs typeface="+mn-cs"/>
              </a:rPr>
              <a:t>Web</a:t>
            </a:r>
            <a:r>
              <a:rPr kumimoji="1" lang="ja-JP" altLang="en-US" sz="1200" kern="1200">
                <a:solidFill>
                  <a:schemeClr val="tx1"/>
                </a:solidFill>
                <a:effectLst/>
                <a:latin typeface="+mn-lt"/>
                <a:ea typeface="+mn-ea"/>
                <a:cs typeface="+mn-cs"/>
              </a:rPr>
              <a:t>サービスという言葉が使われ始めます。</a:t>
            </a:r>
            <a:r>
              <a:rPr kumimoji="1" lang="en-US" altLang="ja-JP" sz="1200" kern="1200">
                <a:solidFill>
                  <a:schemeClr val="tx1"/>
                </a:solidFill>
                <a:effectLst/>
                <a:latin typeface="+mn-lt"/>
                <a:ea typeface="+mn-ea"/>
                <a:cs typeface="+mn-cs"/>
              </a:rPr>
              <a:t>Wikipedia</a:t>
            </a:r>
            <a:r>
              <a:rPr kumimoji="1" lang="ja-JP" altLang="en-US" sz="1200" kern="1200">
                <a:solidFill>
                  <a:schemeClr val="tx1"/>
                </a:solidFill>
                <a:effectLst/>
                <a:latin typeface="+mn-lt"/>
                <a:ea typeface="+mn-ea"/>
                <a:cs typeface="+mn-cs"/>
              </a:rPr>
              <a:t>によると、</a:t>
            </a:r>
            <a:r>
              <a:rPr kumimoji="1" lang="en-US" altLang="ja-JP" sz="1200" kern="1200">
                <a:solidFill>
                  <a:schemeClr val="tx1"/>
                </a:solidFill>
                <a:effectLst/>
                <a:latin typeface="+mn-lt"/>
                <a:ea typeface="+mn-ea"/>
                <a:cs typeface="+mn-cs"/>
              </a:rPr>
              <a:t>Web</a:t>
            </a:r>
            <a:r>
              <a:rPr kumimoji="1" lang="ja-JP" altLang="en-US" sz="1200" kern="1200">
                <a:solidFill>
                  <a:schemeClr val="tx1"/>
                </a:solidFill>
                <a:effectLst/>
                <a:latin typeface="+mn-lt"/>
                <a:ea typeface="+mn-ea"/>
                <a:cs typeface="+mn-cs"/>
              </a:rPr>
              <a:t>サービスは「</a:t>
            </a:r>
            <a:r>
              <a:rPr kumimoji="1" lang="en-US" altLang="ja-JP" sz="1200" kern="1200">
                <a:solidFill>
                  <a:schemeClr val="tx1"/>
                </a:solidFill>
                <a:effectLst/>
                <a:latin typeface="+mn-lt"/>
                <a:ea typeface="+mn-ea"/>
                <a:cs typeface="+mn-cs"/>
              </a:rPr>
              <a:t>W3C</a:t>
            </a:r>
            <a:r>
              <a:rPr kumimoji="1" lang="ja-JP" altLang="en-US" sz="1200" kern="1200">
                <a:solidFill>
                  <a:schemeClr val="tx1"/>
                </a:solidFill>
                <a:effectLst/>
                <a:latin typeface="+mn-lt"/>
                <a:ea typeface="+mn-ea"/>
                <a:cs typeface="+mn-cs"/>
              </a:rPr>
              <a:t>においては、</a:t>
            </a:r>
            <a:r>
              <a:rPr kumimoji="1" lang="en-US" altLang="ja-JP" sz="1200" kern="1200">
                <a:solidFill>
                  <a:schemeClr val="tx1"/>
                </a:solidFill>
                <a:effectLst/>
                <a:latin typeface="+mn-lt"/>
                <a:ea typeface="+mn-ea"/>
                <a:cs typeface="+mn-cs"/>
              </a:rPr>
              <a:t>Web</a:t>
            </a:r>
            <a:r>
              <a:rPr kumimoji="1" lang="ja-JP" altLang="en-US" sz="1200" kern="1200">
                <a:solidFill>
                  <a:schemeClr val="tx1"/>
                </a:solidFill>
                <a:effectLst/>
                <a:latin typeface="+mn-lt"/>
                <a:ea typeface="+mn-ea"/>
                <a:cs typeface="+mn-cs"/>
              </a:rPr>
              <a:t>サービスとは、さまざまなプラットフォーム上で動作する異なるソフトウェア同士が相互運用するための標準的な手段を提供するものと説明されている。」とされています。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RIC</a:t>
            </a:r>
            <a:r>
              <a:rPr kumimoji="1" lang="ja-JP" altLang="ja-JP" sz="1200" b="1" kern="1200" dirty="0">
                <a:solidFill>
                  <a:schemeClr val="tx1"/>
                </a:solidFill>
                <a:effectLst/>
                <a:latin typeface="+mn-lt"/>
                <a:ea typeface="+mn-ea"/>
                <a:cs typeface="+mn-cs"/>
              </a:rPr>
              <a:t>と</a:t>
            </a:r>
            <a:r>
              <a:rPr kumimoji="1" lang="en-US" altLang="ja-JP" sz="1200" b="1" kern="1200" dirty="0">
                <a:solidFill>
                  <a:schemeClr val="tx1"/>
                </a:solidFill>
                <a:effectLst/>
                <a:latin typeface="+mn-lt"/>
                <a:ea typeface="+mn-ea"/>
                <a:cs typeface="+mn-cs"/>
              </a:rPr>
              <a:t>RIA</a:t>
            </a:r>
            <a:endParaRPr kumimoji="1" lang="ja-JP" altLang="ja-JP" sz="1200" b="1"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登場したのが、「プラグイン」の利用です。プラグインとは、標準のブラウザではできない機能を、ブラウザにプログラムを組み込むことで実現する仕組みです。例えば、アニメーションやビデオ、高機能な入力フォームを実現する</a:t>
            </a:r>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はその代表です。</a:t>
            </a:r>
          </a:p>
          <a:p>
            <a:r>
              <a:rPr kumimoji="1" lang="ja-JP" altLang="ja-JP" sz="1200" kern="1200" dirty="0">
                <a:solidFill>
                  <a:schemeClr val="tx1"/>
                </a:solidFill>
                <a:effectLst/>
                <a:latin typeface="+mn-lt"/>
                <a:ea typeface="+mn-ea"/>
                <a:cs typeface="+mn-cs"/>
              </a:rPr>
              <a:t>このようなブラウザは</a:t>
            </a:r>
            <a:r>
              <a:rPr kumimoji="1" lang="en-US" altLang="ja-JP" sz="1200" kern="1200" dirty="0">
                <a:solidFill>
                  <a:schemeClr val="tx1"/>
                </a:solidFill>
                <a:effectLst/>
                <a:latin typeface="+mn-lt"/>
                <a:ea typeface="+mn-ea"/>
                <a:cs typeface="+mn-cs"/>
              </a:rPr>
              <a:t>RIC</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Rich Internet Client</a:t>
            </a:r>
            <a:r>
              <a:rPr kumimoji="1" lang="ja-JP" altLang="ja-JP" sz="1200" kern="1200" dirty="0">
                <a:solidFill>
                  <a:schemeClr val="tx1"/>
                </a:solidFill>
                <a:effectLst/>
                <a:latin typeface="+mn-lt"/>
                <a:ea typeface="+mn-ea"/>
                <a:cs typeface="+mn-cs"/>
              </a:rPr>
              <a:t>）、それを使ったアプリケーションは</a:t>
            </a:r>
            <a:r>
              <a:rPr kumimoji="1" lang="en-US" altLang="ja-JP" sz="1200" kern="1200" dirty="0">
                <a:solidFill>
                  <a:schemeClr val="tx1"/>
                </a:solidFill>
                <a:effectLst/>
                <a:latin typeface="+mn-lt"/>
                <a:ea typeface="+mn-ea"/>
                <a:cs typeface="+mn-cs"/>
              </a:rPr>
              <a:t>RIA</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Rich Internet Application</a:t>
            </a:r>
            <a:r>
              <a:rPr kumimoji="1" lang="ja-JP" altLang="ja-JP" sz="1200" kern="1200" dirty="0">
                <a:solidFill>
                  <a:schemeClr val="tx1"/>
                </a:solidFill>
                <a:effectLst/>
                <a:latin typeface="+mn-lt"/>
                <a:ea typeface="+mn-ea"/>
                <a:cs typeface="+mn-cs"/>
              </a:rPr>
              <a:t>）と言われ、表現力と操作性も高まり、利用者も増えてゆきました。</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2403443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2000</a:t>
            </a:r>
            <a:r>
              <a:rPr kumimoji="1" lang="ja-JP" altLang="ja-JP" sz="1200" kern="1200" dirty="0">
                <a:solidFill>
                  <a:schemeClr val="tx1"/>
                </a:solidFill>
                <a:effectLst/>
                <a:latin typeface="+mn-lt"/>
                <a:ea typeface="+mn-ea"/>
                <a:cs typeface="+mn-cs"/>
              </a:rPr>
              <a:t>年代初頭、既にパソコンへの普及率が</a:t>
            </a:r>
            <a:r>
              <a:rPr kumimoji="1" lang="en-US" altLang="ja-JP" sz="1200" kern="1200" dirty="0">
                <a:solidFill>
                  <a:schemeClr val="tx1"/>
                </a:solidFill>
                <a:effectLst/>
                <a:latin typeface="+mn-lt"/>
                <a:ea typeface="+mn-ea"/>
                <a:cs typeface="+mn-cs"/>
              </a:rPr>
              <a:t>97%</a:t>
            </a:r>
            <a:r>
              <a:rPr kumimoji="1" lang="ja-JP" altLang="ja-JP" sz="1200" kern="1200" dirty="0">
                <a:solidFill>
                  <a:schemeClr val="tx1"/>
                </a:solidFill>
                <a:effectLst/>
                <a:latin typeface="+mn-lt"/>
                <a:ea typeface="+mn-ea"/>
                <a:cs typeface="+mn-cs"/>
              </a:rPr>
              <a:t>に達しており、事実上の「標準」の地位を確立していました。 そのため、ブラウザさえ使えればハードウェアや基本ソフトウェアの種類を問わない</a:t>
            </a:r>
            <a:r>
              <a:rPr kumimoji="1" lang="en-US" altLang="ja-JP" sz="1200" kern="1200" dirty="0">
                <a:solidFill>
                  <a:schemeClr val="tx1"/>
                </a:solidFill>
                <a:effectLst/>
                <a:latin typeface="+mn-lt"/>
                <a:ea typeface="+mn-ea"/>
                <a:cs typeface="+mn-cs"/>
              </a:rPr>
              <a:t>Flash </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に代わるクライアントとして期待されたのです。</a:t>
            </a:r>
          </a:p>
          <a:p>
            <a:r>
              <a:rPr kumimoji="1" lang="ja-JP" altLang="ja-JP" sz="1200" kern="1200" dirty="0">
                <a:solidFill>
                  <a:schemeClr val="tx1"/>
                </a:solidFill>
                <a:effectLst/>
                <a:latin typeface="+mn-lt"/>
                <a:ea typeface="+mn-ea"/>
                <a:cs typeface="+mn-cs"/>
              </a:rPr>
              <a:t>しかし、</a:t>
            </a:r>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は無料とは言え</a:t>
            </a:r>
            <a:r>
              <a:rPr kumimoji="1" lang="en-US" altLang="ja-JP" sz="1200" kern="1200" dirty="0">
                <a:solidFill>
                  <a:schemeClr val="tx1"/>
                </a:solidFill>
                <a:effectLst/>
                <a:latin typeface="+mn-lt"/>
                <a:ea typeface="+mn-ea"/>
                <a:cs typeface="+mn-cs"/>
              </a:rPr>
              <a:t>Adobe</a:t>
            </a:r>
            <a:r>
              <a:rPr kumimoji="1" lang="ja-JP" altLang="ja-JP" sz="1200" kern="1200" dirty="0">
                <a:solidFill>
                  <a:schemeClr val="tx1"/>
                </a:solidFill>
                <a:effectLst/>
                <a:latin typeface="+mn-lt"/>
                <a:ea typeface="+mn-ea"/>
                <a:cs typeface="+mn-cs"/>
              </a:rPr>
              <a:t>社の製品です。</a:t>
            </a:r>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が標準となれば、新たなベンダーロックインが発生します。そこで、プラグインを使わずにブラウザの機能を強化する方法が模索されました。</a:t>
            </a:r>
          </a:p>
          <a:p>
            <a:r>
              <a:rPr kumimoji="1" lang="ja-JP" altLang="ja-JP" sz="1200" kern="1200" dirty="0">
                <a:solidFill>
                  <a:schemeClr val="tx1"/>
                </a:solidFill>
                <a:effectLst/>
                <a:latin typeface="+mn-lt"/>
                <a:ea typeface="+mn-ea"/>
                <a:cs typeface="+mn-cs"/>
              </a:rPr>
              <a:t>そこに出現したのが「</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Asynchronous JavaScript + XML: </a:t>
            </a:r>
            <a:r>
              <a:rPr kumimoji="1" lang="ja-JP" altLang="ja-JP" sz="1200" kern="1200" dirty="0">
                <a:solidFill>
                  <a:schemeClr val="tx1"/>
                </a:solidFill>
                <a:effectLst/>
                <a:latin typeface="+mn-lt"/>
                <a:ea typeface="+mn-ea"/>
                <a:cs typeface="+mn-cs"/>
              </a:rPr>
              <a:t>エイジャックス）」です。</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は、ブラウザの標準機能だけで、高い表現力や操作性を実現しました。</a:t>
            </a:r>
          </a:p>
          <a:p>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を採用した最初のサービスは、</a:t>
            </a:r>
            <a:r>
              <a:rPr kumimoji="1" lang="en-US" altLang="ja-JP" sz="1200" kern="1200" dirty="0">
                <a:solidFill>
                  <a:schemeClr val="tx1"/>
                </a:solidFill>
                <a:effectLst/>
                <a:latin typeface="+mn-lt"/>
                <a:ea typeface="+mn-ea"/>
                <a:cs typeface="+mn-cs"/>
              </a:rPr>
              <a:t>2005</a:t>
            </a:r>
            <a:r>
              <a:rPr kumimoji="1" lang="ja-JP" altLang="ja-JP" sz="1200" kern="1200" dirty="0">
                <a:solidFill>
                  <a:schemeClr val="tx1"/>
                </a:solidFill>
                <a:effectLst/>
                <a:latin typeface="+mn-lt"/>
                <a:ea typeface="+mn-ea"/>
                <a:cs typeface="+mn-cs"/>
              </a:rPr>
              <a:t>年に公開された</a:t>
            </a:r>
            <a:r>
              <a:rPr kumimoji="1" lang="en-US" altLang="ja-JP" sz="1200" kern="1200" dirty="0">
                <a:solidFill>
                  <a:schemeClr val="tx1"/>
                </a:solidFill>
                <a:effectLst/>
                <a:latin typeface="+mn-lt"/>
                <a:ea typeface="+mn-ea"/>
                <a:cs typeface="+mn-cs"/>
              </a:rPr>
              <a:t> Google Maps </a:t>
            </a:r>
            <a:r>
              <a:rPr kumimoji="1" lang="ja-JP" altLang="ja-JP" sz="1200" kern="1200" dirty="0">
                <a:solidFill>
                  <a:schemeClr val="tx1"/>
                </a:solidFill>
                <a:effectLst/>
                <a:latin typeface="+mn-lt"/>
                <a:ea typeface="+mn-ea"/>
                <a:cs typeface="+mn-cs"/>
              </a:rPr>
              <a:t>です。それまでの地図サイトは、移動や拡大縮小のたび地図画像を書き換えていたため、ぎこちない動きになっていました。しかし、</a:t>
            </a:r>
            <a:r>
              <a:rPr kumimoji="1" lang="en-US" altLang="ja-JP" sz="1200" kern="1200" dirty="0">
                <a:solidFill>
                  <a:schemeClr val="tx1"/>
                </a:solidFill>
                <a:effectLst/>
                <a:latin typeface="+mn-lt"/>
                <a:ea typeface="+mn-ea"/>
                <a:cs typeface="+mn-cs"/>
              </a:rPr>
              <a:t>Google Maps</a:t>
            </a:r>
            <a:r>
              <a:rPr kumimoji="1" lang="ja-JP" altLang="ja-JP" sz="1200" kern="1200" dirty="0">
                <a:solidFill>
                  <a:schemeClr val="tx1"/>
                </a:solidFill>
                <a:effectLst/>
                <a:latin typeface="+mn-lt"/>
                <a:ea typeface="+mn-ea"/>
                <a:cs typeface="+mn-cs"/>
              </a:rPr>
              <a:t>はマウスの操作だけで、なめらかな移動や拡大縮小ができたのです。</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のアプリケーションや</a:t>
            </a:r>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を組み込んだブラウザであれば、こういったこともできましたが、当時ブラウザ単体でこれだけのことができるとは誰も想像していなかったため、大きな驚きを持って迎えられたのです。</a:t>
            </a:r>
            <a:r>
              <a:rPr kumimoji="1" lang="en-US" altLang="ja-JP" sz="1200" kern="1200" dirty="0">
                <a:solidFill>
                  <a:schemeClr val="tx1"/>
                </a:solidFill>
                <a:effectLst/>
                <a:latin typeface="+mn-lt"/>
                <a:ea typeface="+mn-ea"/>
                <a:cs typeface="+mn-cs"/>
              </a:rPr>
              <a:t>2006</a:t>
            </a:r>
            <a:r>
              <a:rPr kumimoji="1" lang="ja-JP" altLang="ja-JP" sz="1200" kern="1200" dirty="0">
                <a:solidFill>
                  <a:schemeClr val="tx1"/>
                </a:solidFill>
                <a:effectLst/>
                <a:latin typeface="+mn-lt"/>
                <a:ea typeface="+mn-ea"/>
                <a:cs typeface="+mn-cs"/>
              </a:rPr>
              <a:t>年に、この技術に対して</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という名前が付けられました。</a:t>
            </a:r>
          </a:p>
          <a:p>
            <a:r>
              <a:rPr kumimoji="1" lang="ja-JP" altLang="ja-JP" sz="1200" kern="1200" dirty="0">
                <a:solidFill>
                  <a:schemeClr val="tx1"/>
                </a:solidFill>
                <a:effectLst/>
                <a:latin typeface="+mn-lt"/>
                <a:ea typeface="+mn-ea"/>
                <a:cs typeface="+mn-cs"/>
              </a:rPr>
              <a:t>これ以降、</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ブラウザは、情報の表示だけでは無く、</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アプリケーションに匹敵する高度な操作性を実現できるという認識が高まり、</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システムを再度見直すきっかけとなったのです。</a:t>
            </a:r>
          </a:p>
          <a:p>
            <a:r>
              <a:rPr kumimoji="1" lang="ja-JP" altLang="ja-JP" sz="1200" kern="1200" dirty="0">
                <a:solidFill>
                  <a:schemeClr val="tx1"/>
                </a:solidFill>
                <a:effectLst/>
                <a:latin typeface="+mn-lt"/>
                <a:ea typeface="+mn-ea"/>
                <a:cs typeface="+mn-cs"/>
              </a:rPr>
              <a:t>このことは、情報システムのクライアントとして不動の地位を確立していた</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パソコンの位置づけも大きく変えることを意味しました。プログラムやサービスを</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ベースで作ることができれば、クライアントは</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パソコンで無くても良いことになるからです。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1002338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さて、皆さんは</a:t>
            </a:r>
            <a:r>
              <a:rPr kumimoji="1" lang="en-US" altLang="ja-JP" dirty="0"/>
              <a:t>Web2.0</a:t>
            </a:r>
            <a:r>
              <a:rPr kumimoji="1" lang="ja-JP" altLang="en-US" dirty="0"/>
              <a:t>というのをご存じでしょうか？若い方はご存じないかもしれませんが、</a:t>
            </a:r>
            <a:r>
              <a:rPr kumimoji="1" lang="en-US" altLang="ja-JP" dirty="0"/>
              <a:t>2005</a:t>
            </a:r>
            <a:r>
              <a:rPr kumimoji="1" lang="ja-JP" altLang="en-US" dirty="0"/>
              <a:t>年頃に一大ブームを巻き起こしたＷｅｂの技術革新です。</a:t>
            </a:r>
            <a:endParaRPr kumimoji="1" lang="en-US" altLang="ja-JP" dirty="0"/>
          </a:p>
          <a:p>
            <a:endParaRPr kumimoji="1" lang="en-US" altLang="ja-JP" dirty="0"/>
          </a:p>
          <a:p>
            <a:r>
              <a:rPr kumimoji="1" lang="ja-JP" altLang="en-US" dirty="0"/>
              <a:t>それまで一方通行的で動きに乏しかった</a:t>
            </a:r>
            <a:r>
              <a:rPr kumimoji="1" lang="en-US" altLang="ja-JP" dirty="0"/>
              <a:t>Web</a:t>
            </a:r>
            <a:r>
              <a:rPr kumimoji="1" lang="ja-JP" altLang="en-US" dirty="0"/>
              <a:t>サイトが、いきなり動的でインタラクティブなものになり、利便性が劇的に向上しました。</a:t>
            </a:r>
            <a:r>
              <a:rPr kumimoji="1" lang="en-US" altLang="ja-JP" dirty="0"/>
              <a:t>Web</a:t>
            </a:r>
            <a:r>
              <a:rPr kumimoji="1" lang="ja-JP" altLang="en-US" dirty="0"/>
              <a:t>がプラットフォーム化し、ユーザーが情報を発信する新しい使い方が可能になりました。これを可能にしたのが、</a:t>
            </a:r>
            <a:r>
              <a:rPr kumimoji="1" lang="en-US" altLang="ja-JP" dirty="0"/>
              <a:t>Ajax</a:t>
            </a:r>
            <a:r>
              <a:rPr kumimoji="1" lang="ja-JP" altLang="en-US" dirty="0" err="1"/>
              <a:t>だったのです</a:t>
            </a:r>
            <a:r>
              <a:rPr kumimoji="1" lang="ja-JP" altLang="en-US" dirty="0"/>
              <a:t>。</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18</a:t>
            </a:fld>
            <a:endParaRPr lang="ja-JP" altLang="en-US"/>
          </a:p>
        </p:txBody>
      </p:sp>
    </p:spTree>
    <p:extLst>
      <p:ext uri="{BB962C8B-B14F-4D97-AF65-F5344CB8AC3E}">
        <p14:creationId xmlns:p14="http://schemas.microsoft.com/office/powerpoint/2010/main" val="574332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883409" y="8683323"/>
            <a:ext cx="2973011" cy="459229"/>
          </a:xfrm>
          <a:prstGeom prst="rect">
            <a:avLst/>
          </a:prstGeom>
          <a:noFill/>
          <a:ln w="9525">
            <a:noFill/>
            <a:miter lim="800000"/>
            <a:headEnd/>
            <a:tailEnd/>
          </a:ln>
        </p:spPr>
        <p:txBody>
          <a:bodyPr lIns="94454" tIns="47227" rIns="94454" bIns="47227" anchor="b"/>
          <a:lstStyle/>
          <a:p>
            <a:pPr algn="r" defTabSz="943869"/>
            <a:fld id="{2D48A9BA-2689-43A1-BD0A-A3B307D39728}" type="slidenum">
              <a:rPr kumimoji="0" lang="ja-JP" altLang="en-US" sz="1300">
                <a:ea typeface="ＭＳ Ｐゴシック" charset="-128"/>
              </a:rPr>
              <a:pPr algn="r" defTabSz="943869"/>
              <a:t>19</a:t>
            </a:fld>
            <a:endParaRPr kumimoji="0" lang="en-US" altLang="ja-JP" sz="1300">
              <a:ea typeface="ＭＳ Ｐゴシック" charset="-128"/>
            </a:endParaRPr>
          </a:p>
        </p:txBody>
      </p:sp>
      <p:sp>
        <p:nvSpPr>
          <p:cNvPr id="64514" name="スライド イメージ プレースホルダ 1"/>
          <p:cNvSpPr>
            <a:spLocks noGrp="1" noRot="1" noChangeAspect="1" noTextEdit="1"/>
          </p:cNvSpPr>
          <p:nvPr>
            <p:ph type="sldImg"/>
          </p:nvPr>
        </p:nvSpPr>
        <p:spPr>
          <a:xfrm>
            <a:off x="1146175" y="687388"/>
            <a:ext cx="4567238" cy="3425825"/>
          </a:xfrm>
          <a:ln/>
        </p:spPr>
      </p:sp>
      <p:sp>
        <p:nvSpPr>
          <p:cNvPr id="64515" name="ノート プレースホルダ 2"/>
          <p:cNvSpPr>
            <a:spLocks noGrp="1"/>
          </p:cNvSpPr>
          <p:nvPr>
            <p:ph type="body" idx="1"/>
          </p:nvPr>
        </p:nvSpPr>
        <p:spPr>
          <a:xfrm>
            <a:off x="685959" y="4343111"/>
            <a:ext cx="5486084" cy="4114220"/>
          </a:xfrm>
          <a:noFill/>
          <a:ln/>
        </p:spPr>
        <p:txBody>
          <a:bodyPr lIns="91420" tIns="45711" rIns="91420" bIns="45711"/>
          <a:lstStyle/>
          <a:p>
            <a:pPr eaLnBrk="1" hangingPunct="1">
              <a:spcBef>
                <a:spcPct val="0"/>
              </a:spcBef>
            </a:pPr>
            <a:r>
              <a:rPr lang="en-US" altLang="ja-JP" dirty="0"/>
              <a:t>Web2.0</a:t>
            </a:r>
            <a:r>
              <a:rPr lang="ja-JP" altLang="en-US" dirty="0"/>
              <a:t>の原動力となった技術のひとつが、</a:t>
            </a:r>
            <a:r>
              <a:rPr lang="en-US" altLang="ja-JP" dirty="0"/>
              <a:t>Ajax</a:t>
            </a:r>
            <a:r>
              <a:rPr lang="ja-JP" altLang="en-US" dirty="0"/>
              <a:t>です。</a:t>
            </a:r>
            <a:endParaRPr lang="en-US" altLang="ja-JP" dirty="0"/>
          </a:p>
          <a:p>
            <a:pPr eaLnBrk="1" hangingPunct="1">
              <a:spcBef>
                <a:spcPct val="0"/>
              </a:spcBef>
            </a:pPr>
            <a:endParaRPr lang="en-US" altLang="ja-JP" dirty="0"/>
          </a:p>
          <a:p>
            <a:pPr eaLnBrk="1" hangingPunct="1">
              <a:spcBef>
                <a:spcPct val="0"/>
              </a:spcBef>
            </a:pPr>
            <a:r>
              <a:rPr lang="en-US" altLang="ja-JP" dirty="0"/>
              <a:t>Ajax</a:t>
            </a:r>
            <a:r>
              <a:rPr lang="ja-JP" altLang="en-US" dirty="0"/>
              <a:t>は、</a:t>
            </a:r>
            <a:r>
              <a:rPr lang="en-US" altLang="ja-JP" dirty="0"/>
              <a:t>Asynchronous JavaScript + XML</a:t>
            </a:r>
            <a:r>
              <a:rPr lang="ja-JP" altLang="en-US" dirty="0"/>
              <a:t>を縮めたものです。</a:t>
            </a:r>
            <a:r>
              <a:rPr lang="en-US" altLang="ja-JP" dirty="0"/>
              <a:t>2004</a:t>
            </a:r>
            <a:r>
              <a:rPr lang="ja-JP" altLang="en-US" dirty="0"/>
              <a:t>年に提供が開始された</a:t>
            </a:r>
            <a:r>
              <a:rPr lang="en-US" altLang="ja-JP" dirty="0"/>
              <a:t>Google Maps</a:t>
            </a:r>
            <a:r>
              <a:rPr lang="ja-JP" altLang="en-US" dirty="0"/>
              <a:t>で使われた機能に対して</a:t>
            </a:r>
            <a:r>
              <a:rPr lang="en-US" altLang="ja-JP" dirty="0"/>
              <a:t>2005</a:t>
            </a:r>
            <a:r>
              <a:rPr lang="ja-JP" altLang="en-US" dirty="0"/>
              <a:t>年、命名されました。</a:t>
            </a:r>
            <a:endParaRPr lang="en-US" altLang="ja-JP" dirty="0"/>
          </a:p>
          <a:p>
            <a:pPr eaLnBrk="1" hangingPunct="1">
              <a:spcBef>
                <a:spcPct val="0"/>
              </a:spcBef>
            </a:pPr>
            <a:endParaRPr lang="en-US" altLang="ja-JP" dirty="0"/>
          </a:p>
          <a:p>
            <a:pPr eaLnBrk="1" hangingPunct="1">
              <a:spcBef>
                <a:spcPct val="0"/>
              </a:spcBef>
            </a:pPr>
            <a:r>
              <a:rPr lang="en-US" altLang="ja-JP" dirty="0"/>
              <a:t>JavaScript</a:t>
            </a:r>
            <a:r>
              <a:rPr lang="ja-JP" altLang="en-US" dirty="0"/>
              <a:t>はサーバーからダウンロードされブラウザ上で実行されるスクリプト言語で、元々</a:t>
            </a:r>
            <a:r>
              <a:rPr lang="en-US" altLang="ja-JP" dirty="0"/>
              <a:t>Web</a:t>
            </a:r>
            <a:r>
              <a:rPr lang="ja-JP" altLang="en-US" dirty="0"/>
              <a:t>ブラウザに内蔵されていたものです。これを非同期に使うことによって、使い勝手を向上させます。</a:t>
            </a:r>
            <a:endParaRPr lang="en-US" altLang="ja-JP" dirty="0"/>
          </a:p>
          <a:p>
            <a:pPr eaLnBrk="1" hangingPunct="1">
              <a:spcBef>
                <a:spcPct val="0"/>
              </a:spcBef>
            </a:pPr>
            <a:r>
              <a:rPr lang="en-US" altLang="ja-JP" dirty="0"/>
              <a:t>XML</a:t>
            </a:r>
            <a:r>
              <a:rPr lang="ja-JP" altLang="en-US" dirty="0"/>
              <a:t>は</a:t>
            </a:r>
            <a:r>
              <a:rPr lang="en-US" altLang="ja-JP" dirty="0"/>
              <a:t>HTML</a:t>
            </a:r>
            <a:r>
              <a:rPr lang="ja-JP" altLang="en-US" dirty="0"/>
              <a:t>と同様のマークアップ言語で、様々な機能を必要に応じて拡張できるという特徴を持っています。</a:t>
            </a:r>
            <a:endParaRPr lang="en-US" altLang="ja-JP" dirty="0"/>
          </a:p>
          <a:p>
            <a:pPr eaLnBrk="1" hangingPunct="1">
              <a:spcBef>
                <a:spcPct val="0"/>
              </a:spcBef>
            </a:pPr>
            <a:endParaRPr lang="en-US" altLang="ja-JP" dirty="0"/>
          </a:p>
          <a:p>
            <a:pPr eaLnBrk="1" hangingPunct="1">
              <a:spcBef>
                <a:spcPct val="0"/>
              </a:spcBef>
            </a:pPr>
            <a:r>
              <a:rPr lang="ja-JP" altLang="en-US" dirty="0"/>
              <a:t>技術的な詳細は省きますが、要するに、これらの技術の組合せによって、</a:t>
            </a:r>
            <a:r>
              <a:rPr lang="en-US" altLang="ja-JP" dirty="0"/>
              <a:t>Flash</a:t>
            </a:r>
            <a:r>
              <a:rPr lang="ja-JP" altLang="en-US" dirty="0"/>
              <a:t>などのプラグインを使わずにネイティブアプリケーション並の高度な</a:t>
            </a:r>
            <a:r>
              <a:rPr lang="en-US" altLang="ja-JP" dirty="0"/>
              <a:t>UI</a:t>
            </a:r>
            <a:r>
              <a:rPr lang="ja-JP" altLang="en-US" dirty="0"/>
              <a:t>を実現することができるのです。</a:t>
            </a:r>
            <a:endParaRPr lang="en-US" altLang="ja-JP" dirty="0"/>
          </a:p>
          <a:p>
            <a:pPr eaLnBrk="1" hangingPunct="1">
              <a:spcBef>
                <a:spcPct val="0"/>
              </a:spcBef>
            </a:pPr>
            <a:endParaRPr lang="en-US" altLang="ja-JP" dirty="0"/>
          </a:p>
          <a:p>
            <a:pPr eaLnBrk="1" hangingPunct="1">
              <a:spcBef>
                <a:spcPct val="0"/>
              </a:spcBef>
            </a:pPr>
            <a:r>
              <a:rPr lang="ja-JP" altLang="en-US" dirty="0"/>
              <a:t>ところで、よく間違われるのですが、プログラミング言語の</a:t>
            </a:r>
            <a:r>
              <a:rPr lang="en-US" altLang="ja-JP" dirty="0"/>
              <a:t>Java</a:t>
            </a:r>
            <a:r>
              <a:rPr lang="ja-JP" altLang="en-US" dirty="0"/>
              <a:t>と</a:t>
            </a:r>
            <a:r>
              <a:rPr lang="en-US" altLang="ja-JP" dirty="0"/>
              <a:t>JavaScript</a:t>
            </a:r>
            <a:r>
              <a:rPr lang="ja-JP" altLang="en-US" dirty="0"/>
              <a:t>は、全く違う物です。元々は</a:t>
            </a:r>
            <a:r>
              <a:rPr lang="en-US" altLang="ja-JP" dirty="0" err="1"/>
              <a:t>NetScape</a:t>
            </a:r>
            <a:r>
              <a:rPr lang="ja-JP" altLang="en-US" dirty="0"/>
              <a:t>のエンジニアが開発し、</a:t>
            </a:r>
            <a:r>
              <a:rPr lang="en-US" altLang="ja-JP" dirty="0"/>
              <a:t>Java</a:t>
            </a:r>
            <a:r>
              <a:rPr lang="ja-JP" altLang="en-US" dirty="0"/>
              <a:t>の知名度にあやかるために名前だけ似せたと言われています。</a:t>
            </a:r>
            <a:endParaRPr lang="en-US" altLang="ja-JP" dirty="0"/>
          </a:p>
          <a:p>
            <a:pPr eaLnBrk="1" hangingPunct="1">
              <a:spcBef>
                <a:spcPct val="0"/>
              </a:spcBef>
            </a:pPr>
            <a:endParaRPr lang="en-US" altLang="ja-JP" dirty="0"/>
          </a:p>
          <a:p>
            <a:pPr eaLnBrk="1" hangingPunct="1">
              <a:spcBef>
                <a:spcPct val="0"/>
              </a:spcBef>
            </a:pPr>
            <a:r>
              <a:rPr lang="ja-JP" altLang="en-US" dirty="0"/>
              <a:t>現在は国際規格となり、正式には</a:t>
            </a:r>
            <a:r>
              <a:rPr lang="en-US" altLang="ja-JP" dirty="0"/>
              <a:t>ECMAScript</a:t>
            </a:r>
            <a:r>
              <a:rPr lang="ja-JP" altLang="en-US" dirty="0"/>
              <a:t>と呼ばれます。</a:t>
            </a:r>
          </a:p>
        </p:txBody>
      </p:sp>
      <p:sp>
        <p:nvSpPr>
          <p:cNvPr id="64516" name="スライド番号プレースホルダ 3"/>
          <p:cNvSpPr txBox="1">
            <a:spLocks noGrp="1"/>
          </p:cNvSpPr>
          <p:nvPr/>
        </p:nvSpPr>
        <p:spPr bwMode="auto">
          <a:xfrm>
            <a:off x="3883409" y="8683323"/>
            <a:ext cx="2973011" cy="459229"/>
          </a:xfrm>
          <a:prstGeom prst="rect">
            <a:avLst/>
          </a:prstGeom>
          <a:noFill/>
          <a:ln w="9525">
            <a:noFill/>
            <a:miter lim="800000"/>
            <a:headEnd/>
            <a:tailEnd/>
          </a:ln>
        </p:spPr>
        <p:txBody>
          <a:bodyPr lIns="91420" tIns="45711" rIns="91420" bIns="45711" anchor="b"/>
          <a:lstStyle/>
          <a:p>
            <a:pPr algn="r" defTabSz="905059"/>
            <a:fld id="{9200E267-B13C-4FA2-B019-75E5F1AB75C4}" type="slidenum">
              <a:rPr lang="ja-JP" altLang="en-US" sz="1300">
                <a:ea typeface="ＭＳ Ｐゴシック" charset="-128"/>
              </a:rPr>
              <a:pPr algn="r" defTabSz="905059"/>
              <a:t>19</a:t>
            </a:fld>
            <a:endParaRPr lang="en-US" altLang="ja-JP" sz="1300">
              <a:ea typeface="ＭＳ Ｐゴシック" charset="-128"/>
            </a:endParaRPr>
          </a:p>
        </p:txBody>
      </p:sp>
    </p:spTree>
    <p:extLst>
      <p:ext uri="{BB962C8B-B14F-4D97-AF65-F5344CB8AC3E}">
        <p14:creationId xmlns:p14="http://schemas.microsoft.com/office/powerpoint/2010/main" val="3689707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説明だけではわかりにくいと思いますので、具体的な例をひとつ見ていただきましょう。</a:t>
            </a:r>
            <a:endParaRPr lang="en-US" altLang="ja-JP" dirty="0"/>
          </a:p>
          <a:p>
            <a:pPr eaLnBrk="1" hangingPunct="1">
              <a:spcBef>
                <a:spcPct val="0"/>
              </a:spcBef>
            </a:pPr>
            <a:endParaRPr lang="en-US" altLang="ja-JP" dirty="0"/>
          </a:p>
          <a:p>
            <a:pPr eaLnBrk="1" hangingPunct="1">
              <a:spcBef>
                <a:spcPct val="0"/>
              </a:spcBef>
            </a:pPr>
            <a:r>
              <a:rPr lang="en-US" altLang="ja-JP" dirty="0"/>
              <a:t>Web2.0</a:t>
            </a:r>
            <a:r>
              <a:rPr lang="ja-JP" altLang="en-US" dirty="0"/>
              <a:t>以前の地図サイトです。当時の地図サイトを覚えている方はおわかりでしょうが、通信速度が遅いこともあって、今と比べると非常に使いにくいものでした。例えば、今九段下あたりが中心に表示されていて、もう少し北東の方を見たい、と言う場合には、見たい方向の矢印を押すと・・</a:t>
            </a:r>
            <a:endParaRPr lang="en-US" altLang="ja-JP" dirty="0"/>
          </a:p>
          <a:p>
            <a:pPr eaLnBrk="1" hangingPunct="1">
              <a:spcBef>
                <a:spcPct val="0"/>
              </a:spcBef>
            </a:pPr>
            <a:endParaRPr lang="en-US" altLang="ja-JP" dirty="0"/>
          </a:p>
          <a:p>
            <a:pPr eaLnBrk="1" hangingPunct="1">
              <a:spcBef>
                <a:spcPct val="0"/>
              </a:spcBef>
            </a:pPr>
            <a:r>
              <a:rPr lang="ja-JP" altLang="en-US" dirty="0"/>
              <a:t>いったん全画面を消して、その後ゆっくりと全画面を書き換える、ということになります。今では、こんな地図サイトはありませんよね？</a:t>
            </a:r>
          </a:p>
        </p:txBody>
      </p:sp>
      <p:sp>
        <p:nvSpPr>
          <p:cNvPr id="2867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0D39BBE0-0E23-4D83-BB3A-D0CAA8FBA511}" type="slidenum">
              <a:rPr lang="ja-JP" altLang="en-US" smtClean="0"/>
              <a:pPr eaLnBrk="1" hangingPunct="1"/>
              <a:t>20</a:t>
            </a:fld>
            <a:endParaRPr lang="ja-JP" altLang="en-US"/>
          </a:p>
        </p:txBody>
      </p:sp>
    </p:spTree>
    <p:extLst>
      <p:ext uri="{BB962C8B-B14F-4D97-AF65-F5344CB8AC3E}">
        <p14:creationId xmlns:p14="http://schemas.microsoft.com/office/powerpoint/2010/main" val="161248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そして、この流れは今後、ウェアラブルと</a:t>
            </a:r>
            <a:r>
              <a:rPr kumimoji="1" lang="en-US" altLang="ja-JP"/>
              <a:t>IoT</a:t>
            </a:r>
            <a:r>
              <a:rPr kumimoji="1" lang="ja-JP" altLang="en-US"/>
              <a:t>へ引き継がれます。現在スマホからウェアラブルに話題が移っていますが、その先には</a:t>
            </a:r>
            <a:r>
              <a:rPr kumimoji="1" lang="en-US" altLang="ja-JP"/>
              <a:t>IoT</a:t>
            </a:r>
            <a:r>
              <a:rPr kumimoji="1" lang="ja-JP" altLang="en-US"/>
              <a:t>があります。</a:t>
            </a:r>
            <a:endParaRPr kumimoji="1" lang="en-US" altLang="ja-JP"/>
          </a:p>
          <a:p>
            <a:r>
              <a:rPr kumimoji="1" lang="ja-JP" altLang="en-US"/>
              <a:t>ウェアラブル機器は、スマホをゲートウェイとして利用することにより、通信と演算能力の問題を解決できます。</a:t>
            </a:r>
            <a:endParaRPr kumimoji="1" lang="en-US" altLang="ja-JP"/>
          </a:p>
          <a:p>
            <a:endParaRPr kumimoji="1" lang="en-US" altLang="ja-JP"/>
          </a:p>
          <a:p>
            <a:r>
              <a:rPr kumimoji="1" lang="en-US" altLang="ja-JP"/>
              <a:t>IoT</a:t>
            </a:r>
            <a:r>
              <a:rPr kumimoji="1" lang="ja-JP" altLang="en-US"/>
              <a:t>に対応するプラットフォームについては、現時点ではまだ明確に見えてきていません。この部分を誰が握るか、熾烈な争いが行われています。</a:t>
            </a:r>
            <a:endParaRPr kumimoji="1" lang="en-US" altLang="ja-JP"/>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380795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そこへ表われたのが</a:t>
            </a:r>
            <a:r>
              <a:rPr lang="en-US" altLang="ja-JP" dirty="0"/>
              <a:t>Google Maps</a:t>
            </a:r>
            <a:r>
              <a:rPr lang="ja-JP" altLang="en-US" dirty="0"/>
              <a:t>でした。</a:t>
            </a:r>
            <a:r>
              <a:rPr lang="en-US" altLang="ja-JP" dirty="0"/>
              <a:t>Google Maps</a:t>
            </a:r>
            <a:r>
              <a:rPr lang="ja-JP" altLang="en-US" dirty="0"/>
              <a:t>では、見たい方向にマウスを持って行き、</a:t>
            </a:r>
            <a:endParaRPr lang="en-US" altLang="ja-JP" dirty="0"/>
          </a:p>
          <a:p>
            <a:pPr eaLnBrk="1" hangingPunct="1">
              <a:spcBef>
                <a:spcPct val="0"/>
              </a:spcBef>
            </a:pPr>
            <a:endParaRPr lang="en-US" altLang="ja-JP" dirty="0"/>
          </a:p>
          <a:p>
            <a:pPr eaLnBrk="1" hangingPunct="1">
              <a:spcBef>
                <a:spcPct val="0"/>
              </a:spcBef>
            </a:pPr>
            <a:r>
              <a:rPr lang="ja-JP" altLang="en-US" dirty="0"/>
              <a:t>ドラッグすることによって、インタラクティブに地図を動かすことができます。これが、</a:t>
            </a:r>
            <a:r>
              <a:rPr lang="en-US" altLang="ja-JP" dirty="0"/>
              <a:t>Ajax</a:t>
            </a:r>
            <a:r>
              <a:rPr lang="ja-JP" altLang="en-US" dirty="0"/>
              <a:t>で可能になったのです。</a:t>
            </a:r>
            <a:endParaRPr lang="en-US" altLang="ja-JP" dirty="0"/>
          </a:p>
          <a:p>
            <a:pPr eaLnBrk="1" hangingPunct="1">
              <a:spcBef>
                <a:spcPct val="0"/>
              </a:spcBef>
            </a:pPr>
            <a:endParaRPr lang="en-US" altLang="ja-JP" dirty="0"/>
          </a:p>
          <a:p>
            <a:pPr eaLnBrk="1" hangingPunct="1">
              <a:spcBef>
                <a:spcPct val="0"/>
              </a:spcBef>
            </a:pPr>
            <a:r>
              <a:rPr lang="ja-JP" altLang="en-US" dirty="0"/>
              <a:t>もちろん、当時でも</a:t>
            </a:r>
            <a:r>
              <a:rPr lang="en-US" altLang="ja-JP" dirty="0"/>
              <a:t>Flash</a:t>
            </a:r>
            <a:r>
              <a:rPr lang="ja-JP" altLang="en-US" dirty="0"/>
              <a:t>を使ったり、</a:t>
            </a:r>
            <a:r>
              <a:rPr lang="en-US" altLang="ja-JP" dirty="0"/>
              <a:t>PC</a:t>
            </a:r>
            <a:r>
              <a:rPr lang="ja-JP" altLang="en-US" dirty="0"/>
              <a:t>用の地図アプリを使えばこういうことはできたのですが、プラグイン無しのブラウザ単体で実現したことが凄かったのです。当時の</a:t>
            </a:r>
            <a:r>
              <a:rPr lang="en-US" altLang="ja-JP" dirty="0"/>
              <a:t>Web</a:t>
            </a:r>
            <a:r>
              <a:rPr lang="ja-JP" altLang="en-US" dirty="0"/>
              <a:t>デザイナやエンジニアは、ブラウザだけでここまでできるのか、と驚愕したわけです。</a:t>
            </a:r>
            <a:endParaRPr lang="en-US" altLang="ja-JP" dirty="0"/>
          </a:p>
          <a:p>
            <a:pPr eaLnBrk="1" hangingPunct="1">
              <a:spcBef>
                <a:spcPct val="0"/>
              </a:spcBef>
            </a:pPr>
            <a:endParaRPr lang="en-US" altLang="ja-JP" dirty="0"/>
          </a:p>
          <a:p>
            <a:pPr eaLnBrk="1" hangingPunct="1">
              <a:spcBef>
                <a:spcPct val="0"/>
              </a:spcBef>
            </a:pPr>
            <a:r>
              <a:rPr lang="ja-JP" altLang="en-US" dirty="0"/>
              <a:t>仕組みとしては、最初の地図を表示したあと、</a:t>
            </a:r>
            <a:r>
              <a:rPr lang="en-US" altLang="ja-JP" dirty="0"/>
              <a:t>XML</a:t>
            </a:r>
            <a:r>
              <a:rPr lang="ja-JP" altLang="en-US" dirty="0"/>
              <a:t>と</a:t>
            </a:r>
            <a:r>
              <a:rPr lang="en-US" altLang="ja-JP" dirty="0"/>
              <a:t>JavaScript</a:t>
            </a:r>
            <a:r>
              <a:rPr lang="ja-JP" altLang="en-US" dirty="0"/>
              <a:t>の組合せで非同期通信を行い、バックグラウンドで周りの地図を読み込んでしまいます。地図を表示したユーザーは、高い確率でその周辺を見ようとするだろうというのが理由です。</a:t>
            </a:r>
            <a:endParaRPr lang="en-US" altLang="ja-JP" dirty="0"/>
          </a:p>
          <a:p>
            <a:pPr eaLnBrk="1" hangingPunct="1">
              <a:spcBef>
                <a:spcPct val="0"/>
              </a:spcBef>
            </a:pPr>
            <a:endParaRPr lang="en-US" altLang="ja-JP" dirty="0"/>
          </a:p>
          <a:p>
            <a:pPr eaLnBrk="1" hangingPunct="1">
              <a:spcBef>
                <a:spcPct val="0"/>
              </a:spcBef>
            </a:pPr>
            <a:r>
              <a:rPr lang="ja-JP" altLang="en-US" dirty="0"/>
              <a:t>ユーザーが読込の指示をしなくてもブラウザが勝手に先行して読みこむのが「非同期」通信で、これによって、周辺の地図を見たくなったときに待ち時間無しに表示できるのです。</a:t>
            </a:r>
            <a:endParaRPr lang="en-US" altLang="ja-JP" dirty="0"/>
          </a:p>
          <a:p>
            <a:pPr eaLnBrk="1" hangingPunct="1">
              <a:spcBef>
                <a:spcPct val="0"/>
              </a:spcBef>
            </a:pPr>
            <a:endParaRPr lang="en-US" altLang="ja-JP" dirty="0"/>
          </a:p>
          <a:p>
            <a:pPr eaLnBrk="1" hangingPunct="1">
              <a:spcBef>
                <a:spcPct val="0"/>
              </a:spcBef>
            </a:pPr>
            <a:r>
              <a:rPr lang="ja-JP" altLang="en-US" dirty="0"/>
              <a:t>そして、マウスのドラッグを検知した場合、</a:t>
            </a:r>
            <a:r>
              <a:rPr lang="en-US" altLang="ja-JP" dirty="0"/>
              <a:t>DHTML</a:t>
            </a:r>
            <a:r>
              <a:rPr lang="ja-JP" altLang="en-US" dirty="0"/>
              <a:t>を使って画面の一部分のみを書き換えて表示します。これで、待ち時間無しに直感的な操作が可能になるわけです。</a:t>
            </a:r>
            <a:endParaRPr lang="en-US" altLang="ja-JP" dirty="0"/>
          </a:p>
          <a:p>
            <a:pPr eaLnBrk="1" hangingPunct="1">
              <a:spcBef>
                <a:spcPct val="0"/>
              </a:spcBef>
            </a:pPr>
            <a:endParaRPr lang="ja-JP" altLang="en-US" dirty="0"/>
          </a:p>
        </p:txBody>
      </p:sp>
      <p:sp>
        <p:nvSpPr>
          <p:cNvPr id="2970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19FC7955-3FA5-41F7-AE7F-24FB1F034614}" type="slidenum">
              <a:rPr lang="ja-JP" altLang="en-US" smtClean="0"/>
              <a:pPr eaLnBrk="1" hangingPunct="1"/>
              <a:t>21</a:t>
            </a:fld>
            <a:endParaRPr lang="ja-JP" altLang="en-US"/>
          </a:p>
        </p:txBody>
      </p:sp>
    </p:spTree>
    <p:extLst>
      <p:ext uri="{BB962C8B-B14F-4D97-AF65-F5344CB8AC3E}">
        <p14:creationId xmlns:p14="http://schemas.microsoft.com/office/powerpoint/2010/main" val="3784060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ブラウザ単体で高度な</a:t>
            </a:r>
            <a:r>
              <a:rPr lang="en-US" altLang="ja-JP" dirty="0"/>
              <a:t>UI</a:t>
            </a:r>
            <a:r>
              <a:rPr lang="ja-JP" altLang="en-US" dirty="0"/>
              <a:t>を実現した</a:t>
            </a:r>
            <a:r>
              <a:rPr lang="en-US" altLang="ja-JP" dirty="0"/>
              <a:t>Ajax</a:t>
            </a:r>
            <a:r>
              <a:rPr lang="ja-JP" altLang="en-US" dirty="0"/>
              <a:t>ですが、その最大の特徴は、新しい技術をなんら必要としなかった、というところにありました。</a:t>
            </a:r>
            <a:endParaRPr lang="en-US" altLang="ja-JP" dirty="0"/>
          </a:p>
          <a:p>
            <a:pPr eaLnBrk="1" hangingPunct="1">
              <a:spcBef>
                <a:spcPct val="0"/>
              </a:spcBef>
            </a:pPr>
            <a:endParaRPr lang="en-US" altLang="ja-JP" dirty="0"/>
          </a:p>
          <a:p>
            <a:pPr eaLnBrk="1" hangingPunct="1">
              <a:spcBef>
                <a:spcPct val="0"/>
              </a:spcBef>
            </a:pPr>
            <a:r>
              <a:rPr lang="en-US" altLang="ja-JP" dirty="0"/>
              <a:t>Ajax</a:t>
            </a:r>
            <a:r>
              <a:rPr lang="ja-JP" altLang="en-US" dirty="0"/>
              <a:t>を構成する技術である</a:t>
            </a:r>
            <a:r>
              <a:rPr lang="en-US" altLang="ja-JP" dirty="0"/>
              <a:t>JavaScript</a:t>
            </a:r>
            <a:r>
              <a:rPr lang="ja-JP" altLang="en-US" dirty="0" err="1"/>
              <a:t>、</a:t>
            </a:r>
            <a:r>
              <a:rPr lang="en-US" altLang="ja-JP" dirty="0"/>
              <a:t>DHTML</a:t>
            </a:r>
            <a:r>
              <a:rPr lang="ja-JP" altLang="en-US" dirty="0" err="1"/>
              <a:t>、</a:t>
            </a:r>
            <a:r>
              <a:rPr lang="en-US" altLang="ja-JP" dirty="0"/>
              <a:t>XML</a:t>
            </a:r>
            <a:r>
              <a:rPr lang="ja-JP" altLang="en-US" dirty="0"/>
              <a:t>は、</a:t>
            </a:r>
            <a:r>
              <a:rPr lang="en-US" altLang="ja-JP" dirty="0"/>
              <a:t>1990</a:t>
            </a:r>
            <a:r>
              <a:rPr lang="ja-JP" altLang="en-US" dirty="0"/>
              <a:t>年代にすでにブラウザに組込まれていたのです。しかし、これらの機能は有効に利用されずに放置されていました。</a:t>
            </a:r>
            <a:r>
              <a:rPr lang="en-US" altLang="ja-JP" dirty="0"/>
              <a:t>JavaScript</a:t>
            </a:r>
            <a:r>
              <a:rPr lang="ja-JP" altLang="en-US" dirty="0"/>
              <a:t>に至っては、セキュリティ上のリスクがあるため、機能をオフにしておくことが推奨されていたほどです。</a:t>
            </a:r>
            <a:endParaRPr lang="en-US" altLang="ja-JP" dirty="0"/>
          </a:p>
          <a:p>
            <a:pPr eaLnBrk="1" hangingPunct="1">
              <a:spcBef>
                <a:spcPct val="0"/>
              </a:spcBef>
            </a:pPr>
            <a:endParaRPr lang="en-US" altLang="ja-JP" dirty="0"/>
          </a:p>
          <a:p>
            <a:pPr eaLnBrk="1" hangingPunct="1">
              <a:spcBef>
                <a:spcPct val="0"/>
              </a:spcBef>
            </a:pPr>
            <a:r>
              <a:rPr lang="ja-JP" altLang="en-US" dirty="0"/>
              <a:t>ですから、</a:t>
            </a:r>
            <a:r>
              <a:rPr lang="en-US" altLang="ja-JP" dirty="0"/>
              <a:t>Ajax</a:t>
            </a:r>
            <a:r>
              <a:rPr lang="ja-JP" altLang="en-US" dirty="0"/>
              <a:t>は新規に開発されたものではなく、もともとあった機能を組み合わせて新しい使い方を「発見」したものである、ということができます。</a:t>
            </a:r>
            <a:endParaRPr lang="en-US" altLang="ja-JP" dirty="0"/>
          </a:p>
          <a:p>
            <a:pPr eaLnBrk="1" hangingPunct="1">
              <a:spcBef>
                <a:spcPct val="0"/>
              </a:spcBef>
            </a:pPr>
            <a:endParaRPr lang="en-US" altLang="ja-JP" dirty="0"/>
          </a:p>
          <a:p>
            <a:pPr eaLnBrk="1" hangingPunct="1">
              <a:spcBef>
                <a:spcPct val="0"/>
              </a:spcBef>
            </a:pPr>
            <a:r>
              <a:rPr lang="ja-JP" altLang="en-US" dirty="0"/>
              <a:t>つまり、サーバー側で</a:t>
            </a:r>
            <a:r>
              <a:rPr lang="en-US" altLang="ja-JP" dirty="0"/>
              <a:t>Ajax</a:t>
            </a:r>
            <a:r>
              <a:rPr lang="ja-JP" altLang="en-US" dirty="0"/>
              <a:t>を意識した開発を行う事によって、クライアント側に何ら手を加えること無く、この新しいユーザーエクスペリエンスを実現することができたのです。世界中の</a:t>
            </a:r>
            <a:r>
              <a:rPr lang="en-US" altLang="ja-JP" dirty="0"/>
              <a:t>PC</a:t>
            </a:r>
            <a:r>
              <a:rPr lang="ja-JP" altLang="en-US" dirty="0"/>
              <a:t>が</a:t>
            </a:r>
            <a:r>
              <a:rPr lang="en-US" altLang="ja-JP" dirty="0"/>
              <a:t>Ajax</a:t>
            </a:r>
            <a:r>
              <a:rPr lang="ja-JP" altLang="en-US" dirty="0"/>
              <a:t>レディな状態になっているということで、これは非常に大きなメリットです。</a:t>
            </a:r>
          </a:p>
          <a:p>
            <a:pPr eaLnBrk="1" hangingPunct="1">
              <a:spcBef>
                <a:spcPct val="0"/>
              </a:spcBef>
            </a:pPr>
            <a:endParaRPr lang="en-US" altLang="ja-JP" dirty="0"/>
          </a:p>
          <a:p>
            <a:pPr eaLnBrk="1" hangingPunct="1">
              <a:spcBef>
                <a:spcPct val="0"/>
              </a:spcBef>
            </a:pPr>
            <a:r>
              <a:rPr lang="en-US" altLang="ja-JP" dirty="0"/>
              <a:t>Ajax</a:t>
            </a:r>
            <a:r>
              <a:rPr lang="ja-JP" altLang="en-US" dirty="0"/>
              <a:t>の発見は、</a:t>
            </a:r>
            <a:r>
              <a:rPr lang="en-US" altLang="ja-JP" dirty="0"/>
              <a:t>Web</a:t>
            </a:r>
            <a:r>
              <a:rPr lang="ja-JP" altLang="en-US" dirty="0"/>
              <a:t>の世界を一変させました。それまで静的で動きに乏しかった</a:t>
            </a:r>
            <a:r>
              <a:rPr lang="en-US" altLang="ja-JP" dirty="0"/>
              <a:t>Web</a:t>
            </a:r>
            <a:r>
              <a:rPr lang="ja-JP" altLang="en-US" dirty="0"/>
              <a:t>サイトが、どんどん書き換えられ、高度な</a:t>
            </a:r>
            <a:r>
              <a:rPr lang="en-US" altLang="ja-JP" dirty="0"/>
              <a:t>UI</a:t>
            </a:r>
            <a:r>
              <a:rPr lang="ja-JP" altLang="en-US" dirty="0"/>
              <a:t>を備えていったのです。それが</a:t>
            </a:r>
            <a:r>
              <a:rPr lang="en-US" altLang="ja-JP" dirty="0"/>
              <a:t>Web2.0</a:t>
            </a:r>
            <a:r>
              <a:rPr lang="ja-JP" altLang="en-US" dirty="0"/>
              <a:t>という大きな流れになったのでした。</a:t>
            </a:r>
            <a:endParaRPr lang="en-US" altLang="ja-JP" dirty="0"/>
          </a:p>
          <a:p>
            <a:pPr eaLnBrk="1" hangingPunct="1">
              <a:spcBef>
                <a:spcPct val="0"/>
              </a:spcBef>
            </a:pPr>
            <a:endParaRPr lang="en-US" altLang="ja-JP" dirty="0"/>
          </a:p>
          <a:p>
            <a:pPr eaLnBrk="1" hangingPunct="1">
              <a:spcBef>
                <a:spcPct val="0"/>
              </a:spcBef>
            </a:pPr>
            <a:r>
              <a:rPr lang="ja-JP" altLang="en-US" dirty="0"/>
              <a:t>標準の</a:t>
            </a:r>
            <a:r>
              <a:rPr lang="en-US" altLang="ja-JP" dirty="0"/>
              <a:t>Web </a:t>
            </a:r>
            <a:r>
              <a:rPr lang="ja-JP" altLang="en-US" dirty="0"/>
              <a:t>ブラウザだけで独立アプリ並みの操作性を実現できるということは、クライアント側にファットクライアントやブラウザプラグインを用意しなくとも高度な対話型のシステムを構築可能だということです。それまで</a:t>
            </a:r>
            <a:r>
              <a:rPr lang="en-US" altLang="ja-JP" dirty="0"/>
              <a:t>Flash</a:t>
            </a:r>
            <a:r>
              <a:rPr lang="ja-JP" altLang="en-US" dirty="0"/>
              <a:t>の採用に躊躇していたベンダーも、安心して採用することができます。追加のコストもかかりません。良いことずくめです。</a:t>
            </a:r>
            <a:endParaRPr lang="en-US" altLang="ja-JP" dirty="0"/>
          </a:p>
          <a:p>
            <a:pPr eaLnBrk="1" hangingPunct="1">
              <a:spcBef>
                <a:spcPct val="0"/>
              </a:spcBef>
            </a:pPr>
            <a:endParaRPr lang="en-US" altLang="ja-JP" dirty="0"/>
          </a:p>
          <a:p>
            <a:pPr eaLnBrk="1" hangingPunct="1">
              <a:spcBef>
                <a:spcPct val="0"/>
              </a:spcBef>
            </a:pPr>
            <a:r>
              <a:rPr lang="ja-JP" altLang="en-US" dirty="0"/>
              <a:t>この後、</a:t>
            </a:r>
            <a:r>
              <a:rPr lang="en-US" altLang="ja-JP" dirty="0"/>
              <a:t>Web</a:t>
            </a:r>
            <a:r>
              <a:rPr lang="ja-JP" altLang="en-US" dirty="0"/>
              <a:t>システムや</a:t>
            </a:r>
            <a:r>
              <a:rPr lang="en-US" altLang="ja-JP" dirty="0"/>
              <a:t>Web</a:t>
            </a:r>
            <a:r>
              <a:rPr lang="ja-JP" altLang="en-US" dirty="0"/>
              <a:t>アプリ・サービスが</a:t>
            </a:r>
            <a:r>
              <a:rPr lang="en-US" altLang="ja-JP" dirty="0"/>
              <a:t>Ajax</a:t>
            </a:r>
            <a:r>
              <a:rPr lang="ja-JP" altLang="en-US" dirty="0"/>
              <a:t>ベースで開発されるようになり、それまでとは比べものにならない高度な</a:t>
            </a:r>
            <a:r>
              <a:rPr lang="en-US" altLang="ja-JP" dirty="0"/>
              <a:t>UI</a:t>
            </a:r>
            <a:r>
              <a:rPr lang="ja-JP" altLang="en-US" dirty="0"/>
              <a:t>を備えるようになりました。</a:t>
            </a:r>
            <a:endParaRPr lang="en-US" altLang="ja-JP" dirty="0"/>
          </a:p>
          <a:p>
            <a:pPr eaLnBrk="1" hangingPunct="1">
              <a:spcBef>
                <a:spcPct val="0"/>
              </a:spcBef>
            </a:pPr>
            <a:r>
              <a:rPr lang="ja-JP" altLang="en-US" dirty="0"/>
              <a:t>そしてこれがきっかけとなって、クライアントはもうブラウザだけで良い、インターネット上に巨大なサーバーを置いて、ブラウザからサービスを利用すれば良いではないか、という考えが生まれたと考えられます。クラウドの誕生です。</a:t>
            </a:r>
            <a:endParaRPr lang="en-US" altLang="ja-JP" dirty="0"/>
          </a:p>
          <a:p>
            <a:pPr eaLnBrk="1" hangingPunct="1">
              <a:spcBef>
                <a:spcPct val="0"/>
              </a:spcBef>
            </a:pPr>
            <a:endParaRPr lang="en-US" altLang="ja-JP" dirty="0"/>
          </a:p>
          <a:p>
            <a:pPr eaLnBrk="1" hangingPunct="1">
              <a:spcBef>
                <a:spcPct val="0"/>
              </a:spcBef>
            </a:pPr>
            <a:r>
              <a:rPr lang="en-US" altLang="ja-JP" dirty="0"/>
              <a:t>Google Maps</a:t>
            </a:r>
            <a:r>
              <a:rPr lang="ja-JP" altLang="en-US" dirty="0"/>
              <a:t>が発表されたのが</a:t>
            </a:r>
            <a:r>
              <a:rPr lang="en-US" altLang="ja-JP" dirty="0"/>
              <a:t>2004</a:t>
            </a:r>
            <a:r>
              <a:rPr lang="ja-JP" altLang="en-US" dirty="0"/>
              <a:t>年、</a:t>
            </a:r>
            <a:r>
              <a:rPr lang="en-US" altLang="ja-JP" dirty="0"/>
              <a:t>Ajax</a:t>
            </a:r>
            <a:r>
              <a:rPr lang="ja-JP" altLang="en-US" dirty="0"/>
              <a:t>が命名され、</a:t>
            </a:r>
            <a:r>
              <a:rPr lang="en-US" altLang="ja-JP" dirty="0"/>
              <a:t>Web2.0</a:t>
            </a:r>
            <a:r>
              <a:rPr lang="ja-JP" altLang="en-US" dirty="0"/>
              <a:t>がブレイクしたのが</a:t>
            </a:r>
            <a:r>
              <a:rPr lang="en-US" altLang="ja-JP" dirty="0"/>
              <a:t>2005</a:t>
            </a:r>
            <a:r>
              <a:rPr lang="ja-JP" altLang="en-US" dirty="0"/>
              <a:t>年でした。そして</a:t>
            </a:r>
            <a:r>
              <a:rPr lang="en-US" altLang="ja-JP" dirty="0"/>
              <a:t>2006</a:t>
            </a:r>
            <a:r>
              <a:rPr lang="ja-JP" altLang="en-US" dirty="0"/>
              <a:t>年、シュミットが初めて「クラウド」に言及したのです。この瞬間に、今のクラウドへのレールが敷かれたということができます。</a:t>
            </a:r>
            <a:endParaRPr lang="en-US" altLang="ja-JP" dirty="0"/>
          </a:p>
          <a:p>
            <a:pPr eaLnBrk="1" hangingPunct="1">
              <a:spcBef>
                <a:spcPct val="0"/>
              </a:spcBef>
            </a:pPr>
            <a:endParaRPr lang="en-US" altLang="ja-JP" dirty="0"/>
          </a:p>
          <a:p>
            <a:pPr eaLnBrk="1" hangingPunct="1">
              <a:spcBef>
                <a:spcPct val="0"/>
              </a:spcBef>
            </a:pPr>
            <a:r>
              <a:rPr lang="en-US" altLang="ja-JP" dirty="0"/>
              <a:t>Ajax</a:t>
            </a:r>
            <a:r>
              <a:rPr lang="ja-JP" altLang="en-US" dirty="0"/>
              <a:t>を快適に利用するためには、ブラウザの速度が非常に重要になります。</a:t>
            </a:r>
          </a:p>
        </p:txBody>
      </p:sp>
      <p:sp>
        <p:nvSpPr>
          <p:cNvPr id="3277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ADC9AFFD-E4D5-4137-9012-FEC50CB25E28}" type="slidenum">
              <a:rPr lang="ja-JP" altLang="en-US" smtClean="0"/>
              <a:pPr eaLnBrk="1" hangingPunct="1"/>
              <a:t>22</a:t>
            </a:fld>
            <a:endParaRPr lang="ja-JP" altLang="en-US"/>
          </a:p>
        </p:txBody>
      </p:sp>
    </p:spTree>
    <p:extLst>
      <p:ext uri="{BB962C8B-B14F-4D97-AF65-F5344CB8AC3E}">
        <p14:creationId xmlns:p14="http://schemas.microsoft.com/office/powerpoint/2010/main" val="2539256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そんな中、</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使用時の快適さを大きく左右する</a:t>
            </a:r>
            <a:r>
              <a:rPr kumimoji="1" lang="en-US" altLang="ja-JP" sz="1200" kern="1200" dirty="0">
                <a:solidFill>
                  <a:schemeClr val="tx1"/>
                </a:solidFill>
                <a:effectLst/>
                <a:latin typeface="+mn-lt"/>
                <a:ea typeface="+mn-ea"/>
                <a:cs typeface="+mn-cs"/>
              </a:rPr>
              <a:t>JavaScript</a:t>
            </a:r>
            <a:r>
              <a:rPr kumimoji="1" lang="ja-JP" altLang="ja-JP" sz="1200" kern="1200" dirty="0">
                <a:solidFill>
                  <a:schemeClr val="tx1"/>
                </a:solidFill>
                <a:effectLst/>
                <a:latin typeface="+mn-lt"/>
                <a:ea typeface="+mn-ea"/>
                <a:cs typeface="+mn-cs"/>
              </a:rPr>
              <a:t>の実行速度が注目されるようになりました。</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当時、ブラウザの主流は、</a:t>
            </a:r>
            <a:r>
              <a:rPr kumimoji="1" lang="en-US" altLang="ja-JP" sz="1200" kern="1200" dirty="0" err="1">
                <a:solidFill>
                  <a:schemeClr val="tx1"/>
                </a:solidFill>
                <a:effectLst/>
                <a:latin typeface="+mn-lt"/>
                <a:ea typeface="+mn-ea"/>
                <a:cs typeface="+mn-cs"/>
              </a:rPr>
              <a:t>WindowsXP</a:t>
            </a:r>
            <a:r>
              <a:rPr kumimoji="1" lang="ja-JP" altLang="ja-JP" sz="1200" kern="1200" dirty="0">
                <a:solidFill>
                  <a:schemeClr val="tx1"/>
                </a:solidFill>
                <a:effectLst/>
                <a:latin typeface="+mn-lt"/>
                <a:ea typeface="+mn-ea"/>
                <a:cs typeface="+mn-cs"/>
              </a:rPr>
              <a:t>で動く</a:t>
            </a:r>
            <a:r>
              <a:rPr kumimoji="1" lang="en-US" altLang="ja-JP" sz="1200" kern="1200" dirty="0">
                <a:solidFill>
                  <a:schemeClr val="tx1"/>
                </a:solidFill>
                <a:effectLst/>
                <a:latin typeface="+mn-lt"/>
                <a:ea typeface="+mn-ea"/>
                <a:cs typeface="+mn-cs"/>
              </a:rPr>
              <a:t>Internet Explorer 6 </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IE6</a:t>
            </a:r>
            <a:r>
              <a:rPr kumimoji="1" lang="ja-JP" altLang="ja-JP" sz="1200" kern="1200" dirty="0">
                <a:solidFill>
                  <a:schemeClr val="tx1"/>
                </a:solidFill>
                <a:effectLst/>
                <a:latin typeface="+mn-lt"/>
                <a:ea typeface="+mn-ea"/>
                <a:cs typeface="+mn-cs"/>
              </a:rPr>
              <a:t>）でしたが、</a:t>
            </a:r>
            <a:r>
              <a:rPr kumimoji="1" lang="en-US" altLang="ja-JP" sz="1200" kern="1200" dirty="0">
                <a:solidFill>
                  <a:schemeClr val="tx1"/>
                </a:solidFill>
                <a:effectLst/>
                <a:latin typeface="+mn-lt"/>
                <a:ea typeface="+mn-ea"/>
                <a:cs typeface="+mn-cs"/>
              </a:rPr>
              <a:t>2001</a:t>
            </a:r>
            <a:r>
              <a:rPr kumimoji="1" lang="ja-JP" altLang="ja-JP" sz="1200" kern="1200" dirty="0">
                <a:solidFill>
                  <a:schemeClr val="tx1"/>
                </a:solidFill>
                <a:effectLst/>
                <a:latin typeface="+mn-lt"/>
                <a:ea typeface="+mn-ea"/>
                <a:cs typeface="+mn-cs"/>
              </a:rPr>
              <a:t>年にリリースされた</a:t>
            </a:r>
            <a:r>
              <a:rPr kumimoji="1" lang="en-US" altLang="ja-JP" sz="1200" kern="1200" dirty="0">
                <a:solidFill>
                  <a:schemeClr val="tx1"/>
                </a:solidFill>
                <a:effectLst/>
                <a:latin typeface="+mn-lt"/>
                <a:ea typeface="+mn-ea"/>
                <a:cs typeface="+mn-cs"/>
              </a:rPr>
              <a:t>IE6</a:t>
            </a:r>
            <a:r>
              <a:rPr kumimoji="1" lang="ja-JP" altLang="ja-JP" sz="1200" kern="1200" dirty="0">
                <a:solidFill>
                  <a:schemeClr val="tx1"/>
                </a:solidFill>
                <a:effectLst/>
                <a:latin typeface="+mn-lt"/>
                <a:ea typeface="+mn-ea"/>
                <a:cs typeface="+mn-cs"/>
              </a:rPr>
              <a:t>では、</a:t>
            </a:r>
            <a:r>
              <a:rPr kumimoji="1" lang="en-US" altLang="ja-JP" sz="1200" kern="1200" dirty="0">
                <a:solidFill>
                  <a:schemeClr val="tx1"/>
                </a:solidFill>
                <a:effectLst/>
                <a:latin typeface="+mn-lt"/>
                <a:ea typeface="+mn-ea"/>
                <a:cs typeface="+mn-cs"/>
              </a:rPr>
              <a:t>JavaScript</a:t>
            </a:r>
            <a:r>
              <a:rPr kumimoji="1" lang="ja-JP" altLang="ja-JP" sz="1200" kern="1200" dirty="0">
                <a:solidFill>
                  <a:schemeClr val="tx1"/>
                </a:solidFill>
                <a:effectLst/>
                <a:latin typeface="+mn-lt"/>
                <a:ea typeface="+mn-ea"/>
                <a:cs typeface="+mn-cs"/>
              </a:rPr>
              <a:t>の動作は遅く、快適さを実現できなかったのです。このため</a:t>
            </a:r>
            <a:r>
              <a:rPr kumimoji="1" lang="en-US" altLang="ja-JP" sz="1200" kern="1200" dirty="0">
                <a:solidFill>
                  <a:schemeClr val="tx1"/>
                </a:solidFill>
                <a:effectLst/>
                <a:latin typeface="+mn-lt"/>
                <a:ea typeface="+mn-ea"/>
                <a:cs typeface="+mn-cs"/>
              </a:rPr>
              <a:t>IE6</a:t>
            </a:r>
            <a:r>
              <a:rPr kumimoji="1" lang="ja-JP" altLang="ja-JP" sz="1200" kern="1200" dirty="0">
                <a:solidFill>
                  <a:schemeClr val="tx1"/>
                </a:solidFill>
                <a:effectLst/>
                <a:latin typeface="+mn-lt"/>
                <a:ea typeface="+mn-ea"/>
                <a:cs typeface="+mn-cs"/>
              </a:rPr>
              <a:t>以外のブラウザは、競って</a:t>
            </a:r>
            <a:r>
              <a:rPr kumimoji="1" lang="en-US" altLang="ja-JP" sz="1200" kern="1200" dirty="0">
                <a:solidFill>
                  <a:schemeClr val="tx1"/>
                </a:solidFill>
                <a:effectLst/>
                <a:latin typeface="+mn-lt"/>
                <a:ea typeface="+mn-ea"/>
                <a:cs typeface="+mn-cs"/>
              </a:rPr>
              <a:t>JavaScript</a:t>
            </a:r>
            <a:r>
              <a:rPr kumimoji="1" lang="ja-JP" altLang="ja-JP" sz="1200" kern="1200" dirty="0">
                <a:solidFill>
                  <a:schemeClr val="tx1"/>
                </a:solidFill>
                <a:effectLst/>
                <a:latin typeface="+mn-lt"/>
                <a:ea typeface="+mn-ea"/>
                <a:cs typeface="+mn-cs"/>
              </a:rPr>
              <a:t>の高速化を進め、</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の速度向上、つまりは表現力と操作性を向上させ、自分達のブラウザで使えるサービスが快適に利用できるように進化させたのです。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2008</a:t>
            </a:r>
            <a:r>
              <a:rPr kumimoji="1" lang="ja-JP" altLang="ja-JP" sz="1200" kern="1200" dirty="0">
                <a:solidFill>
                  <a:schemeClr val="tx1"/>
                </a:solidFill>
                <a:effectLst/>
                <a:latin typeface="+mn-lt"/>
                <a:ea typeface="+mn-ea"/>
                <a:cs typeface="+mn-cs"/>
              </a:rPr>
              <a:t>年には</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が</a:t>
            </a:r>
            <a:r>
              <a:rPr kumimoji="1" lang="en-US" altLang="ja-JP" sz="1200" kern="1200" dirty="0">
                <a:solidFill>
                  <a:schemeClr val="tx1"/>
                </a:solidFill>
                <a:effectLst/>
                <a:latin typeface="+mn-lt"/>
                <a:ea typeface="+mn-ea"/>
                <a:cs typeface="+mn-cs"/>
              </a:rPr>
              <a:t>Chrome</a:t>
            </a:r>
            <a:r>
              <a:rPr kumimoji="1" lang="ja-JP" altLang="ja-JP" sz="1200" kern="1200" dirty="0">
                <a:solidFill>
                  <a:schemeClr val="tx1"/>
                </a:solidFill>
                <a:effectLst/>
                <a:latin typeface="+mn-lt"/>
                <a:ea typeface="+mn-ea"/>
                <a:cs typeface="+mn-cs"/>
              </a:rPr>
              <a:t>ブラウザを発表しこれに参戦、</a:t>
            </a:r>
            <a:r>
              <a:rPr kumimoji="1" lang="en-US" altLang="ja-JP" sz="1200" kern="1200" dirty="0">
                <a:solidFill>
                  <a:schemeClr val="tx1"/>
                </a:solidFill>
                <a:effectLst/>
                <a:latin typeface="+mn-lt"/>
                <a:ea typeface="+mn-ea"/>
                <a:cs typeface="+mn-cs"/>
              </a:rPr>
              <a:t>JavaScript</a:t>
            </a:r>
            <a:r>
              <a:rPr kumimoji="1" lang="ja-JP" altLang="ja-JP" sz="1200" kern="1200" dirty="0">
                <a:solidFill>
                  <a:schemeClr val="tx1"/>
                </a:solidFill>
                <a:effectLst/>
                <a:latin typeface="+mn-lt"/>
                <a:ea typeface="+mn-ea"/>
                <a:cs typeface="+mn-cs"/>
              </a:rPr>
              <a:t>の高速化競争がさらに加速しました。このような一連の取り組みにより、インターネット上のサービス、すなわちクラウド・サービスを快適に使える環境が、整いはじめたのです。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このような状況の中、</a:t>
            </a:r>
            <a:r>
              <a:rPr kumimoji="1" lang="en-US" altLang="ja-JP" sz="1200" kern="1200" dirty="0">
                <a:solidFill>
                  <a:schemeClr val="tx1"/>
                </a:solidFill>
                <a:effectLst/>
                <a:latin typeface="+mn-lt"/>
                <a:ea typeface="+mn-ea"/>
                <a:cs typeface="+mn-cs"/>
              </a:rPr>
              <a:t>2007</a:t>
            </a:r>
            <a:r>
              <a:rPr kumimoji="1" lang="ja-JP" altLang="ja-JP" sz="1200" kern="1200" dirty="0">
                <a:solidFill>
                  <a:schemeClr val="tx1"/>
                </a:solidFill>
                <a:effectLst/>
                <a:latin typeface="+mn-lt"/>
                <a:ea typeface="+mn-ea"/>
                <a:cs typeface="+mn-cs"/>
              </a:rPr>
              <a:t>年に発売された</a:t>
            </a:r>
            <a:r>
              <a:rPr kumimoji="1" lang="en-US" altLang="ja-JP" sz="1200" kern="1200" dirty="0">
                <a:solidFill>
                  <a:schemeClr val="tx1"/>
                </a:solidFill>
                <a:effectLst/>
                <a:latin typeface="+mn-lt"/>
                <a:ea typeface="+mn-ea"/>
                <a:cs typeface="+mn-cs"/>
              </a:rPr>
              <a:t>iPhone</a:t>
            </a:r>
            <a:r>
              <a:rPr kumimoji="1" lang="ja-JP" altLang="ja-JP" sz="1200" kern="1200" dirty="0" err="1">
                <a:solidFill>
                  <a:schemeClr val="tx1"/>
                </a:solidFill>
                <a:effectLst/>
                <a:latin typeface="+mn-lt"/>
                <a:ea typeface="+mn-ea"/>
                <a:cs typeface="+mn-cs"/>
              </a:rPr>
              <a:t>にも</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が完全に動くブラウザ</a:t>
            </a:r>
            <a:r>
              <a:rPr kumimoji="1" lang="en-US" altLang="ja-JP" sz="1200" kern="1200" dirty="0">
                <a:solidFill>
                  <a:schemeClr val="tx1"/>
                </a:solidFill>
                <a:effectLst/>
                <a:latin typeface="+mn-lt"/>
                <a:ea typeface="+mn-ea"/>
                <a:cs typeface="+mn-cs"/>
              </a:rPr>
              <a:t>Safari</a:t>
            </a:r>
            <a:r>
              <a:rPr kumimoji="1" lang="ja-JP" altLang="ja-JP" sz="1200" kern="1200" dirty="0">
                <a:solidFill>
                  <a:schemeClr val="tx1"/>
                </a:solidFill>
                <a:effectLst/>
                <a:latin typeface="+mn-lt"/>
                <a:ea typeface="+mn-ea"/>
                <a:cs typeface="+mn-cs"/>
              </a:rPr>
              <a:t>が、搭載されました。それ以前にも携帯デバイスで動くブラウザはありましたが、</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を動かすには機能が不完全だったのです。しかし、</a:t>
            </a:r>
            <a:r>
              <a:rPr kumimoji="1" lang="en-US" altLang="ja-JP" sz="1200" kern="1200" dirty="0">
                <a:solidFill>
                  <a:schemeClr val="tx1"/>
                </a:solidFill>
                <a:effectLst/>
                <a:latin typeface="+mn-lt"/>
                <a:ea typeface="+mn-ea"/>
                <a:cs typeface="+mn-cs"/>
              </a:rPr>
              <a:t>iPhone</a:t>
            </a:r>
            <a:r>
              <a:rPr kumimoji="1" lang="ja-JP" altLang="ja-JP" sz="1200" kern="1200" dirty="0">
                <a:solidFill>
                  <a:schemeClr val="tx1"/>
                </a:solidFill>
                <a:effectLst/>
                <a:latin typeface="+mn-lt"/>
                <a:ea typeface="+mn-ea"/>
                <a:cs typeface="+mn-cs"/>
              </a:rPr>
              <a:t>以降のモバイル・デバイスには、標準で</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対応のブラウザが組み込まれるようになったのです。</a:t>
            </a:r>
          </a:p>
          <a:p>
            <a:r>
              <a:rPr kumimoji="1" lang="ja-JP" altLang="ja-JP" sz="1200" kern="1200" dirty="0">
                <a:solidFill>
                  <a:schemeClr val="tx1"/>
                </a:solidFill>
                <a:effectLst/>
                <a:latin typeface="+mn-lt"/>
                <a:ea typeface="+mn-ea"/>
                <a:cs typeface="+mn-cs"/>
              </a:rPr>
              <a:t>これにより、モバイル・デバイスは、自身の能力の限界を超え、クラウドの膨大な処理能力と記憶容量を快適に利用できるようになり、その存在価値を高めていったのです。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23</a:t>
            </a:fld>
            <a:endParaRPr kumimoji="1" lang="ja-JP" altLang="en-US"/>
          </a:p>
        </p:txBody>
      </p:sp>
    </p:spTree>
    <p:extLst>
      <p:ext uri="{BB962C8B-B14F-4D97-AF65-F5344CB8AC3E}">
        <p14:creationId xmlns:p14="http://schemas.microsoft.com/office/powerpoint/2010/main" val="661852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24</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357118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の出現は、これまでの常識を大きく変える出来事でしたが、</a:t>
            </a:r>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を超える機能は実現できませんでした。それは、</a:t>
            </a:r>
            <a:r>
              <a:rPr kumimoji="1" lang="en-US" altLang="ja-JP" sz="1200" kern="1200" dirty="0">
                <a:solidFill>
                  <a:schemeClr val="tx1"/>
                </a:solidFill>
                <a:effectLst/>
                <a:latin typeface="+mn-lt"/>
                <a:ea typeface="+mn-ea"/>
                <a:cs typeface="+mn-cs"/>
              </a:rPr>
              <a:t>Ajax</a:t>
            </a:r>
            <a:r>
              <a:rPr kumimoji="1" lang="ja-JP" altLang="ja-JP" sz="1200" kern="1200" dirty="0">
                <a:solidFill>
                  <a:schemeClr val="tx1"/>
                </a:solidFill>
                <a:effectLst/>
                <a:latin typeface="+mn-lt"/>
                <a:ea typeface="+mn-ea"/>
                <a:cs typeface="+mn-cs"/>
              </a:rPr>
              <a:t>の動作を記述する言語</a:t>
            </a:r>
            <a:r>
              <a:rPr kumimoji="1" lang="en-US" altLang="ja-JP" sz="1200" kern="1200" dirty="0">
                <a:solidFill>
                  <a:schemeClr val="tx1"/>
                </a:solidFill>
                <a:effectLst/>
                <a:latin typeface="+mn-lt"/>
                <a:ea typeface="+mn-ea"/>
                <a:cs typeface="+mn-cs"/>
              </a:rPr>
              <a:t>HTML</a:t>
            </a:r>
            <a:r>
              <a:rPr kumimoji="1" lang="ja-JP"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HyperText</a:t>
            </a:r>
            <a:r>
              <a:rPr kumimoji="1" lang="en-US" altLang="ja-JP" sz="1200" kern="1200" dirty="0">
                <a:solidFill>
                  <a:schemeClr val="tx1"/>
                </a:solidFill>
                <a:effectLst/>
                <a:latin typeface="+mn-lt"/>
                <a:ea typeface="+mn-ea"/>
                <a:cs typeface="+mn-cs"/>
              </a:rPr>
              <a:t> Markup Language</a:t>
            </a:r>
            <a:r>
              <a:rPr kumimoji="1" lang="ja-JP" altLang="ja-JP" sz="1200" kern="1200" dirty="0">
                <a:solidFill>
                  <a:schemeClr val="tx1"/>
                </a:solidFill>
                <a:effectLst/>
                <a:latin typeface="+mn-lt"/>
                <a:ea typeface="+mn-ea"/>
                <a:cs typeface="+mn-cs"/>
              </a:rPr>
              <a:t>：ブラウザの表示方法や動作を記述する言語）に制約があったからです。それも仕方がないことで、</a:t>
            </a:r>
            <a:r>
              <a:rPr kumimoji="1" lang="en-US" altLang="ja-JP" sz="1200" kern="1200" dirty="0">
                <a:solidFill>
                  <a:schemeClr val="tx1"/>
                </a:solidFill>
                <a:effectLst/>
                <a:latin typeface="+mn-lt"/>
                <a:ea typeface="+mn-ea"/>
                <a:cs typeface="+mn-cs"/>
              </a:rPr>
              <a:t>1999</a:t>
            </a:r>
            <a:r>
              <a:rPr kumimoji="1" lang="ja-JP" altLang="ja-JP" sz="1200" kern="1200" dirty="0">
                <a:solidFill>
                  <a:schemeClr val="tx1"/>
                </a:solidFill>
                <a:effectLst/>
                <a:latin typeface="+mn-lt"/>
                <a:ea typeface="+mn-ea"/>
                <a:cs typeface="+mn-cs"/>
              </a:rPr>
              <a:t>年に制定された当時の</a:t>
            </a:r>
            <a:r>
              <a:rPr kumimoji="1" lang="en-US" altLang="ja-JP" sz="1200" kern="1200" dirty="0">
                <a:solidFill>
                  <a:schemeClr val="tx1"/>
                </a:solidFill>
                <a:effectLst/>
                <a:latin typeface="+mn-lt"/>
                <a:ea typeface="+mn-ea"/>
                <a:cs typeface="+mn-cs"/>
              </a:rPr>
              <a:t>HTML 4.01</a:t>
            </a:r>
            <a:r>
              <a:rPr kumimoji="1" lang="ja-JP" altLang="ja-JP" sz="1200" kern="1200" dirty="0">
                <a:solidFill>
                  <a:schemeClr val="tx1"/>
                </a:solidFill>
                <a:effectLst/>
                <a:latin typeface="+mn-lt"/>
                <a:ea typeface="+mn-ea"/>
                <a:cs typeface="+mn-cs"/>
              </a:rPr>
              <a:t>は、高速ネットワーク、動画再生、高度な対話機能など想像もつかない時代で、そのような使い方を想定しなかったからです。</a:t>
            </a:r>
          </a:p>
          <a:p>
            <a:endParaRPr kumimoji="1" lang="en-US" altLang="ja-JP" dirty="0"/>
          </a:p>
          <a:p>
            <a:r>
              <a:rPr kumimoji="1" lang="en-US" altLang="ja-JP" dirty="0"/>
              <a:t>Ajax</a:t>
            </a:r>
            <a:r>
              <a:rPr kumimoji="1" lang="ja-JP" altLang="en-US" dirty="0"/>
              <a:t>をさらに使いやすくするため、</a:t>
            </a:r>
            <a:r>
              <a:rPr kumimoji="1" lang="en-US" altLang="ja-JP" dirty="0"/>
              <a:t>HTML</a:t>
            </a:r>
            <a:r>
              <a:rPr kumimoji="1" lang="ja-JP" altLang="en-US" dirty="0"/>
              <a:t>を強化しようという取り組みが行われてきました。この</a:t>
            </a:r>
            <a:r>
              <a:rPr kumimoji="1" lang="en-US" altLang="ja-JP" dirty="0"/>
              <a:t>HTML</a:t>
            </a:r>
            <a:r>
              <a:rPr kumimoji="1" lang="ja-JP" altLang="en-US" dirty="0"/>
              <a:t>の最新バージョンである</a:t>
            </a:r>
            <a:r>
              <a:rPr kumimoji="1" lang="en-US" altLang="ja-JP" dirty="0"/>
              <a:t>HTML5</a:t>
            </a:r>
            <a:r>
              <a:rPr kumimoji="1" lang="ja-JP" altLang="en-US" dirty="0"/>
              <a:t>は、今年（</a:t>
            </a:r>
            <a:r>
              <a:rPr kumimoji="1" lang="en-US" altLang="ja-JP" dirty="0"/>
              <a:t>2014</a:t>
            </a:r>
            <a:r>
              <a:rPr kumimoji="1" lang="ja-JP" altLang="en-US" dirty="0"/>
              <a:t>年）中に勧告（最終決定）される予定です。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25</a:t>
            </a:fld>
            <a:endParaRPr kumimoji="1" lang="ja-JP" altLang="en-US"/>
          </a:p>
        </p:txBody>
      </p:sp>
    </p:spTree>
    <p:extLst>
      <p:ext uri="{BB962C8B-B14F-4D97-AF65-F5344CB8AC3E}">
        <p14:creationId xmlns:p14="http://schemas.microsoft.com/office/powerpoint/2010/main" val="375739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77500" lnSpcReduction="20000"/>
          </a:bodyPr>
          <a:lstStyle/>
          <a:p>
            <a:r>
              <a:rPr kumimoji="1" lang="ja-JP" altLang="en-US" dirty="0"/>
              <a:t>そもそも</a:t>
            </a:r>
            <a:r>
              <a:rPr kumimoji="1" lang="en-US" altLang="ja-JP" dirty="0"/>
              <a:t>Web</a:t>
            </a:r>
            <a:r>
              <a:rPr kumimoji="1" lang="ja-JP" altLang="en-US" dirty="0"/>
              <a:t>ブラウザは、インターネット上の情報を探しやすくするために開発された物で、</a:t>
            </a:r>
            <a:r>
              <a:rPr kumimoji="1" lang="en-US" altLang="ja-JP" dirty="0"/>
              <a:t>HTML</a:t>
            </a:r>
            <a:r>
              <a:rPr kumimoji="1" lang="ja-JP" altLang="en-US" dirty="0"/>
              <a:t>は基本的には文字情報や静止画を取り扱うための言語でした。様々な拡張が行われましたが、基本的に静的なコンテンツを扱うという構造はあまり変わっていません。</a:t>
            </a:r>
            <a:r>
              <a:rPr kumimoji="1" lang="en-US" altLang="ja-JP" dirty="0"/>
              <a:t>1999</a:t>
            </a:r>
            <a:r>
              <a:rPr kumimoji="1" lang="ja-JP" altLang="en-US" dirty="0"/>
              <a:t>年当時は回線も遅く、動画やアニメーションなどを扱う必要もあまり無かったのです。</a:t>
            </a:r>
            <a:endParaRPr kumimoji="1" lang="en-US" altLang="ja-JP" dirty="0"/>
          </a:p>
          <a:p>
            <a:endParaRPr kumimoji="1" lang="en-US" altLang="ja-JP" dirty="0"/>
          </a:p>
          <a:p>
            <a:r>
              <a:rPr kumimoji="1" lang="en-US" altLang="ja-JP" dirty="0"/>
              <a:t>HTML</a:t>
            </a:r>
            <a:r>
              <a:rPr kumimoji="1" lang="ja-JP" altLang="en-US" dirty="0"/>
              <a:t>が進化しなかった分、</a:t>
            </a:r>
            <a:r>
              <a:rPr kumimoji="1" lang="en-US" altLang="ja-JP" dirty="0"/>
              <a:t>Flash</a:t>
            </a:r>
            <a:r>
              <a:rPr kumimoji="1" lang="ja-JP" altLang="en-US" dirty="0"/>
              <a:t>などのプラグインによって機能を拡張するアプローチがとられました。</a:t>
            </a:r>
            <a:endParaRPr kumimoji="1" lang="en-US" altLang="ja-JP" dirty="0"/>
          </a:p>
          <a:p>
            <a:endParaRPr kumimoji="1" lang="en-US" altLang="ja-JP" dirty="0"/>
          </a:p>
          <a:p>
            <a:r>
              <a:rPr kumimoji="1" lang="ja-JP" altLang="en-US" dirty="0"/>
              <a:t>一方で</a:t>
            </a:r>
            <a:r>
              <a:rPr kumimoji="1" lang="en-US" altLang="ja-JP" dirty="0"/>
              <a:t>Microsoft</a:t>
            </a:r>
            <a:r>
              <a:rPr kumimoji="1" lang="ja-JP" altLang="en-US" dirty="0"/>
              <a:t>と</a:t>
            </a:r>
            <a:r>
              <a:rPr kumimoji="1" lang="en-US" altLang="ja-JP" dirty="0" err="1"/>
              <a:t>NetScape</a:t>
            </a:r>
            <a:r>
              <a:rPr kumimoji="1" lang="ja-JP" altLang="en-US" dirty="0"/>
              <a:t>は、ブラウザ戦争の過程で独自の機能拡張を繰り返し、ブラウザ間の互換性に悪い影響を与えました。</a:t>
            </a:r>
            <a:endParaRPr kumimoji="1" lang="en-US" altLang="ja-JP" dirty="0"/>
          </a:p>
          <a:p>
            <a:endParaRPr kumimoji="1" lang="en-US" altLang="ja-JP" dirty="0"/>
          </a:p>
          <a:p>
            <a:r>
              <a:rPr kumimoji="1" lang="ja-JP" altLang="en-US" dirty="0"/>
              <a:t>様々な機能拡張に加えて、</a:t>
            </a:r>
            <a:r>
              <a:rPr kumimoji="1" lang="en-US" altLang="ja-JP" dirty="0"/>
              <a:t>HTML</a:t>
            </a:r>
            <a:r>
              <a:rPr kumimoji="1" lang="ja-JP" altLang="en-US" dirty="0"/>
              <a:t>を独自に拡張するというアプローチもとりましたが、これは本当はルール違反だったのです。</a:t>
            </a:r>
            <a:endParaRPr kumimoji="1" lang="en-US" altLang="ja-JP" dirty="0"/>
          </a:p>
          <a:p>
            <a:r>
              <a:rPr kumimoji="1" lang="ja-JP" altLang="en-US" dirty="0"/>
              <a:t>インターネットや</a:t>
            </a:r>
            <a:r>
              <a:rPr kumimoji="1" lang="en-US" altLang="ja-JP" dirty="0"/>
              <a:t>HTML</a:t>
            </a:r>
            <a:r>
              <a:rPr kumimoji="1" lang="ja-JP" altLang="en-US" dirty="0"/>
              <a:t>の仕様は、インターネットコミュニティの場で議論された後に</a:t>
            </a:r>
            <a:r>
              <a:rPr kumimoji="1" lang="en-US" altLang="ja-JP" dirty="0"/>
              <a:t>W3C</a:t>
            </a:r>
            <a:r>
              <a:rPr kumimoji="1" lang="ja-JP" altLang="en-US" dirty="0"/>
              <a:t>という公的な機関が勧告を行ってはじめて正式な規格になるというのが決まりであり、一企業が勝手に機能を追加してはいけないのです。両社はそれを行わず、インターネットコミュニティから批判を浴びました。</a:t>
            </a:r>
            <a:endParaRPr kumimoji="1" lang="en-US" altLang="ja-JP" dirty="0"/>
          </a:p>
          <a:p>
            <a:endParaRPr kumimoji="1" lang="en-US" altLang="ja-JP" dirty="0"/>
          </a:p>
          <a:p>
            <a:r>
              <a:rPr kumimoji="1" lang="ja-JP" altLang="en-US" dirty="0"/>
              <a:t>（但し、このような行動にも理由はあります。標準化の作業は時間がかかり、スピーディな機能拡張ができないのです。この後お話ししますが、</a:t>
            </a:r>
            <a:r>
              <a:rPr kumimoji="1" lang="en-US" altLang="ja-JP" dirty="0"/>
              <a:t>HTML5</a:t>
            </a:r>
            <a:r>
              <a:rPr kumimoji="1" lang="ja-JP" altLang="en-US" dirty="0"/>
              <a:t>は標準化作業に手間取っています。また、</a:t>
            </a:r>
            <a:r>
              <a:rPr kumimoji="1" lang="en-US" altLang="ja-JP" dirty="0" err="1"/>
              <a:t>NetScape</a:t>
            </a:r>
            <a:r>
              <a:rPr kumimoji="1" lang="ja-JP" altLang="en-US" dirty="0"/>
              <a:t>も様々な機能拡張を行いましたが、それは</a:t>
            </a:r>
            <a:r>
              <a:rPr kumimoji="1" lang="en-US" altLang="ja-JP" dirty="0"/>
              <a:t>HTML</a:t>
            </a:r>
            <a:r>
              <a:rPr kumimoji="1" lang="ja-JP" altLang="en-US" dirty="0"/>
              <a:t>に関わる部分では無く、</a:t>
            </a:r>
            <a:r>
              <a:rPr kumimoji="1" lang="en-US" altLang="ja-JP" dirty="0"/>
              <a:t>UI</a:t>
            </a:r>
            <a:r>
              <a:rPr kumimoji="1" lang="ja-JP" altLang="en-US" dirty="0"/>
              <a:t>やスクリプトなどの部分でした。）</a:t>
            </a:r>
            <a:endParaRPr kumimoji="1" lang="en-US" altLang="ja-JP" dirty="0"/>
          </a:p>
          <a:p>
            <a:endParaRPr kumimoji="1" lang="en-US" altLang="ja-JP" dirty="0"/>
          </a:p>
          <a:p>
            <a:r>
              <a:rPr kumimoji="1" lang="ja-JP" altLang="en-US" dirty="0"/>
              <a:t>当時は</a:t>
            </a:r>
            <a:r>
              <a:rPr kumimoji="1" lang="en-US" altLang="ja-JP" dirty="0"/>
              <a:t>IE</a:t>
            </a:r>
            <a:r>
              <a:rPr kumimoji="1" lang="ja-JP" altLang="en-US" dirty="0"/>
              <a:t>のシェアが高かった（というかほぼ独占状態）ため、結果として</a:t>
            </a:r>
            <a:r>
              <a:rPr kumimoji="1" lang="en-US" altLang="ja-JP" dirty="0"/>
              <a:t>Microsoft</a:t>
            </a:r>
            <a:r>
              <a:rPr kumimoji="1" lang="ja-JP" altLang="en-US" dirty="0"/>
              <a:t>の独自仕様が標準化してしまい、それに合わせて開発された</a:t>
            </a:r>
            <a:r>
              <a:rPr kumimoji="1" lang="en-US" altLang="ja-JP" dirty="0"/>
              <a:t>Web</a:t>
            </a:r>
            <a:r>
              <a:rPr kumimoji="1" lang="ja-JP" altLang="en-US" dirty="0"/>
              <a:t>サイトでは、</a:t>
            </a:r>
            <a:r>
              <a:rPr kumimoji="1" lang="en-US" altLang="ja-JP" dirty="0"/>
              <a:t>IE</a:t>
            </a:r>
            <a:r>
              <a:rPr kumimoji="1" lang="ja-JP" altLang="en-US" dirty="0"/>
              <a:t>以外のブラウザでは表示が乱れるなどの問題が起きました。</a:t>
            </a:r>
            <a:endParaRPr kumimoji="1" lang="en-US" altLang="ja-JP" dirty="0"/>
          </a:p>
          <a:p>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この様な中、</a:t>
            </a:r>
            <a:r>
              <a:rPr lang="en-US" altLang="ja-JP" sz="1200" dirty="0"/>
              <a:t>HTML</a:t>
            </a:r>
            <a:r>
              <a:rPr lang="ja-JP" altLang="en-US" sz="1200" dirty="0"/>
              <a:t>が拡張されない状況を不満とした</a:t>
            </a:r>
            <a:r>
              <a:rPr lang="en-US" altLang="ja-JP" sz="1200" dirty="0"/>
              <a:t>Apple</a:t>
            </a:r>
            <a:r>
              <a:rPr lang="ja-JP" altLang="en-US" sz="1200" dirty="0" err="1"/>
              <a:t>、</a:t>
            </a:r>
            <a:r>
              <a:rPr lang="en-US" altLang="ja-JP" sz="1200" dirty="0"/>
              <a:t>Mozilla</a:t>
            </a:r>
            <a:r>
              <a:rPr lang="ja-JP" altLang="en-US" sz="1200" dirty="0" err="1"/>
              <a:t>、</a:t>
            </a:r>
            <a:r>
              <a:rPr lang="en-US" altLang="ja-JP" sz="1200" dirty="0"/>
              <a:t>Opera</a:t>
            </a:r>
            <a:r>
              <a:rPr lang="ja-JP" altLang="en-US" sz="1200" dirty="0"/>
              <a:t>が</a:t>
            </a:r>
            <a:r>
              <a:rPr lang="en-US" altLang="ja-JP" sz="1200" dirty="0"/>
              <a:t>WHAT</a:t>
            </a:r>
            <a:r>
              <a:rPr lang="ja-JP" altLang="en-US" sz="1200" dirty="0"/>
              <a:t> </a:t>
            </a:r>
            <a:r>
              <a:rPr lang="en-US" altLang="ja-JP" sz="1200" dirty="0"/>
              <a:t>WG</a:t>
            </a:r>
            <a:r>
              <a:rPr lang="ja-JP" altLang="en-US" sz="1200" dirty="0"/>
              <a:t>を立ち上げ、</a:t>
            </a:r>
            <a:r>
              <a:rPr lang="en-US" altLang="ja-JP" sz="1200" dirty="0"/>
              <a:t>HTML</a:t>
            </a:r>
            <a:r>
              <a:rPr lang="ja-JP" altLang="en-US" sz="1200" dirty="0"/>
              <a:t>を独自に拡張し始めたのです。</a:t>
            </a:r>
            <a:r>
              <a:rPr lang="en-US" altLang="ja-JP" sz="1200" dirty="0"/>
              <a:t>2004</a:t>
            </a:r>
            <a:r>
              <a:rPr lang="ja-JP" altLang="en-US" sz="1200" dirty="0"/>
              <a:t>年のことです。</a:t>
            </a:r>
            <a:r>
              <a:rPr lang="en-US" altLang="ja-JP" sz="1200" dirty="0"/>
              <a:t>2004</a:t>
            </a:r>
            <a:r>
              <a:rPr lang="ja-JP" altLang="en-US" sz="1200" dirty="0"/>
              <a:t>年と言えば、先ほどの</a:t>
            </a:r>
            <a:r>
              <a:rPr lang="en-US" altLang="ja-JP" sz="1200" dirty="0"/>
              <a:t>Ajax</a:t>
            </a:r>
            <a:r>
              <a:rPr lang="ja-JP" altLang="en-US" sz="1200" dirty="0"/>
              <a:t>が生まれた年です。</a:t>
            </a:r>
            <a:r>
              <a:rPr lang="en-US" altLang="ja-JP" sz="1200" dirty="0"/>
              <a:t>2004-5</a:t>
            </a:r>
            <a:r>
              <a:rPr lang="ja-JP" altLang="en-US" sz="1200" dirty="0"/>
              <a:t>年というのは非常に重要な転換期であったことがわかります。</a:t>
            </a:r>
            <a:endParaRPr lang="en-US" altLang="ja-JP" sz="1200" dirty="0"/>
          </a:p>
          <a:p>
            <a:r>
              <a:rPr kumimoji="1" lang="ja-JP" altLang="en-US" dirty="0"/>
              <a:t>この</a:t>
            </a:r>
            <a:r>
              <a:rPr kumimoji="1" lang="en-US" altLang="ja-JP" dirty="0"/>
              <a:t>WHAT WG</a:t>
            </a:r>
            <a:r>
              <a:rPr kumimoji="1" lang="ja-JP" altLang="en-US" dirty="0" err="1"/>
              <a:t>には</a:t>
            </a:r>
            <a:r>
              <a:rPr kumimoji="1" lang="ja-JP" altLang="en-US" dirty="0"/>
              <a:t>その後</a:t>
            </a:r>
            <a:r>
              <a:rPr kumimoji="1" lang="en-US" altLang="ja-JP" dirty="0"/>
              <a:t>Google</a:t>
            </a:r>
            <a:r>
              <a:rPr kumimoji="1" lang="ja-JP" altLang="en-US" dirty="0"/>
              <a:t>なども参加して作業を加速させます。狙いは、</a:t>
            </a:r>
            <a:r>
              <a:rPr kumimoji="1" lang="en-US" altLang="ja-JP" dirty="0"/>
              <a:t>HTML</a:t>
            </a:r>
            <a:r>
              <a:rPr kumimoji="1" lang="ja-JP" altLang="en-US" dirty="0"/>
              <a:t>と</a:t>
            </a:r>
            <a:r>
              <a:rPr kumimoji="1" lang="en-US" altLang="ja-JP" dirty="0"/>
              <a:t>JavaScript</a:t>
            </a:r>
            <a:r>
              <a:rPr kumimoji="1" lang="ja-JP" altLang="en-US" dirty="0"/>
              <a:t>を拡張して</a:t>
            </a:r>
            <a:r>
              <a:rPr kumimoji="1" lang="en-US" altLang="ja-JP" dirty="0"/>
              <a:t>Flash</a:t>
            </a:r>
            <a:r>
              <a:rPr kumimoji="1" lang="ja-JP" altLang="en-US" dirty="0"/>
              <a:t>を凌ぐ機能を実装することでした。</a:t>
            </a:r>
            <a:endParaRPr kumimoji="1" lang="en-US" altLang="ja-JP" dirty="0"/>
          </a:p>
          <a:p>
            <a:endParaRPr kumimoji="1" lang="en-US" altLang="ja-JP" dirty="0"/>
          </a:p>
          <a:p>
            <a:r>
              <a:rPr kumimoji="1" lang="en-US" altLang="ja-JP" dirty="0"/>
              <a:t>2007</a:t>
            </a:r>
            <a:r>
              <a:rPr kumimoji="1" lang="ja-JP" altLang="en-US" dirty="0"/>
              <a:t>年、</a:t>
            </a:r>
            <a:r>
              <a:rPr kumimoji="1" lang="en-US" altLang="ja-JP" dirty="0"/>
              <a:t>WHAT WG</a:t>
            </a:r>
            <a:r>
              <a:rPr kumimoji="1" lang="ja-JP" altLang="en-US" dirty="0"/>
              <a:t>は、それまでの開発成果を</a:t>
            </a:r>
            <a:r>
              <a:rPr kumimoji="1" lang="en-US" altLang="ja-JP" dirty="0"/>
              <a:t>W3C</a:t>
            </a:r>
            <a:r>
              <a:rPr kumimoji="1" lang="ja-JP" altLang="en-US" dirty="0"/>
              <a:t>に譲渡してこれを</a:t>
            </a:r>
            <a:r>
              <a:rPr kumimoji="1" lang="en-US" altLang="ja-JP" dirty="0"/>
              <a:t>HTML5</a:t>
            </a:r>
            <a:r>
              <a:rPr kumimoji="1" lang="ja-JP" altLang="en-US" dirty="0"/>
              <a:t>として勧告するよう交渉します。これにより、止まっていた</a:t>
            </a:r>
            <a:r>
              <a:rPr kumimoji="1" lang="en-US" altLang="ja-JP" dirty="0"/>
              <a:t>HTML</a:t>
            </a:r>
            <a:r>
              <a:rPr kumimoji="1" lang="ja-JP" altLang="en-US" dirty="0"/>
              <a:t>の拡張が進み始めたのです。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26</a:t>
            </a:fld>
            <a:endParaRPr lang="ja-JP" altLang="en-US"/>
          </a:p>
        </p:txBody>
      </p:sp>
    </p:spTree>
    <p:extLst>
      <p:ext uri="{BB962C8B-B14F-4D97-AF65-F5344CB8AC3E}">
        <p14:creationId xmlns:p14="http://schemas.microsoft.com/office/powerpoint/2010/main" val="4050608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1990</a:t>
            </a:r>
            <a:r>
              <a:rPr kumimoji="1" lang="ja-JP" altLang="ja-JP" sz="1200" kern="1200" dirty="0">
                <a:solidFill>
                  <a:schemeClr val="tx1"/>
                </a:solidFill>
                <a:effectLst/>
                <a:latin typeface="+mn-lt"/>
                <a:ea typeface="+mn-ea"/>
                <a:cs typeface="+mn-cs"/>
              </a:rPr>
              <a:t>年代初頭、文字や写真のような動きのない情報を、インターネットを介して交換するための手段として登場したのがウェブです。しかし、現在では、動画再生やビデオ会議、ゲームなど動きのある対話型のアプリケーションが動作するプラットフォームとして利用されています。</a:t>
            </a:r>
          </a:p>
          <a:p>
            <a:r>
              <a:rPr kumimoji="1" lang="ja-JP" altLang="ja-JP" sz="1200" kern="1200" dirty="0">
                <a:solidFill>
                  <a:schemeClr val="tx1"/>
                </a:solidFill>
                <a:effectLst/>
                <a:latin typeface="+mn-lt"/>
                <a:ea typeface="+mn-ea"/>
                <a:cs typeface="+mn-cs"/>
              </a:rPr>
              <a:t>この仕組みを実現しているのが、情報を送り出すウェブサーバーと、その情報を表示するブラウザ、そして、情報をやり取りする手順である通信プロトコルです。この組合せは、ひとつではありません。例えば、ブラウザだけでも、</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Internet Explorer</a:t>
            </a:r>
            <a:r>
              <a:rPr kumimoji="1" lang="ja-JP"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Mozila</a:t>
            </a:r>
            <a:r>
              <a:rPr kumimoji="1" lang="ja-JP" altLang="ja-JP" sz="1200" kern="1200" dirty="0">
                <a:solidFill>
                  <a:schemeClr val="tx1"/>
                </a:solidFill>
                <a:effectLst/>
                <a:latin typeface="+mn-lt"/>
                <a:ea typeface="+mn-ea"/>
                <a:cs typeface="+mn-cs"/>
              </a:rPr>
              <a:t>の</a:t>
            </a:r>
            <a:r>
              <a:rPr kumimoji="1" lang="en-US" altLang="ja-JP" sz="1200" kern="1200" dirty="0" err="1">
                <a:solidFill>
                  <a:schemeClr val="tx1"/>
                </a:solidFill>
                <a:effectLst/>
                <a:latin typeface="+mn-lt"/>
                <a:ea typeface="+mn-ea"/>
                <a:cs typeface="+mn-cs"/>
              </a:rPr>
              <a:t>FireFox</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Apple</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Safari</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Chrome</a:t>
            </a:r>
            <a:r>
              <a:rPr kumimoji="1" lang="ja-JP" altLang="ja-JP" sz="1200" kern="1200" dirty="0">
                <a:solidFill>
                  <a:schemeClr val="tx1"/>
                </a:solidFill>
                <a:effectLst/>
                <a:latin typeface="+mn-lt"/>
                <a:ea typeface="+mn-ea"/>
                <a:cs typeface="+mn-cs"/>
              </a:rPr>
              <a:t>などがあります。ウェブサーバーや通信プロトコルにもいろいろなものがあります。このように異なるソフトウェアを使ってもお互いに情報のやり取りができ同様の表現にできるのは、情報の構造やブラウザへ表示方法を指定する</a:t>
            </a:r>
            <a:r>
              <a:rPr kumimoji="1" lang="en-US" altLang="ja-JP" sz="1200" kern="1200" dirty="0">
                <a:solidFill>
                  <a:schemeClr val="tx1"/>
                </a:solidFill>
                <a:effectLst/>
                <a:latin typeface="+mn-lt"/>
                <a:ea typeface="+mn-ea"/>
                <a:cs typeface="+mn-cs"/>
              </a:rPr>
              <a:t>HTML</a:t>
            </a:r>
            <a:r>
              <a:rPr kumimoji="1" lang="ja-JP" altLang="ja-JP" sz="1200" kern="1200" dirty="0">
                <a:solidFill>
                  <a:schemeClr val="tx1"/>
                </a:solidFill>
                <a:effectLst/>
                <a:latin typeface="+mn-lt"/>
                <a:ea typeface="+mn-ea"/>
                <a:cs typeface="+mn-cs"/>
              </a:rPr>
              <a:t>（ハイパーテキストマークアップ言語）が標準化され、共通に利用できるからです。</a:t>
            </a:r>
          </a:p>
          <a:p>
            <a:r>
              <a:rPr kumimoji="1" lang="ja-JP" altLang="ja-JP" sz="1200" kern="1200" dirty="0">
                <a:solidFill>
                  <a:schemeClr val="tx1"/>
                </a:solidFill>
                <a:effectLst/>
                <a:latin typeface="+mn-lt"/>
                <a:ea typeface="+mn-ea"/>
                <a:cs typeface="+mn-cs"/>
              </a:rPr>
              <a:t>しかし、この</a:t>
            </a:r>
            <a:r>
              <a:rPr kumimoji="1" lang="en-US" altLang="ja-JP" sz="1200" kern="1200" dirty="0">
                <a:solidFill>
                  <a:schemeClr val="tx1"/>
                </a:solidFill>
                <a:effectLst/>
                <a:latin typeface="+mn-lt"/>
                <a:ea typeface="+mn-ea"/>
                <a:cs typeface="+mn-cs"/>
              </a:rPr>
              <a:t>HTML</a:t>
            </a:r>
            <a:r>
              <a:rPr kumimoji="1" lang="ja-JP" altLang="ja-JP" sz="1200" kern="1200" dirty="0">
                <a:solidFill>
                  <a:schemeClr val="tx1"/>
                </a:solidFill>
                <a:effectLst/>
                <a:latin typeface="+mn-lt"/>
                <a:ea typeface="+mn-ea"/>
                <a:cs typeface="+mn-cs"/>
              </a:rPr>
              <a:t>も</a:t>
            </a:r>
            <a:r>
              <a:rPr kumimoji="1" lang="en-US" altLang="ja-JP" sz="1200" kern="1200" dirty="0">
                <a:solidFill>
                  <a:schemeClr val="tx1"/>
                </a:solidFill>
                <a:effectLst/>
                <a:latin typeface="+mn-lt"/>
                <a:ea typeface="+mn-ea"/>
                <a:cs typeface="+mn-cs"/>
              </a:rPr>
              <a:t>1997</a:t>
            </a:r>
            <a:r>
              <a:rPr kumimoji="1" lang="ja-JP" altLang="ja-JP" sz="1200" kern="1200" dirty="0">
                <a:solidFill>
                  <a:schemeClr val="tx1"/>
                </a:solidFill>
                <a:effectLst/>
                <a:latin typeface="+mn-lt"/>
                <a:ea typeface="+mn-ea"/>
                <a:cs typeface="+mn-cs"/>
              </a:rPr>
              <a:t>年にバージョン</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HTML4</a:t>
            </a:r>
            <a:r>
              <a:rPr kumimoji="1" lang="ja-JP" altLang="ja-JP" sz="1200" kern="1200" dirty="0">
                <a:solidFill>
                  <a:schemeClr val="tx1"/>
                </a:solidFill>
                <a:effectLst/>
                <a:latin typeface="+mn-lt"/>
                <a:ea typeface="+mn-ea"/>
                <a:cs typeface="+mn-cs"/>
              </a:rPr>
              <a:t>）が定められ、</a:t>
            </a:r>
            <a:r>
              <a:rPr kumimoji="1" lang="en-US" altLang="ja-JP" sz="1200" kern="1200" dirty="0">
                <a:solidFill>
                  <a:schemeClr val="tx1"/>
                </a:solidFill>
                <a:effectLst/>
                <a:latin typeface="+mn-lt"/>
                <a:ea typeface="+mn-ea"/>
                <a:cs typeface="+mn-cs"/>
              </a:rPr>
              <a:t>1999</a:t>
            </a:r>
            <a:r>
              <a:rPr kumimoji="1" lang="ja-JP" altLang="ja-JP" sz="1200" kern="1200" dirty="0">
                <a:solidFill>
                  <a:schemeClr val="tx1"/>
                </a:solidFill>
                <a:effectLst/>
                <a:latin typeface="+mn-lt"/>
                <a:ea typeface="+mn-ea"/>
                <a:cs typeface="+mn-cs"/>
              </a:rPr>
              <a:t>年に</a:t>
            </a:r>
            <a:r>
              <a:rPr kumimoji="1" lang="en-US" altLang="ja-JP" sz="1200" kern="1200" dirty="0">
                <a:solidFill>
                  <a:schemeClr val="tx1"/>
                </a:solidFill>
                <a:effectLst/>
                <a:latin typeface="+mn-lt"/>
                <a:ea typeface="+mn-ea"/>
                <a:cs typeface="+mn-cs"/>
              </a:rPr>
              <a:t>4.01</a:t>
            </a:r>
            <a:r>
              <a:rPr kumimoji="1" lang="ja-JP" altLang="ja-JP" sz="1200" kern="1200" dirty="0">
                <a:solidFill>
                  <a:schemeClr val="tx1"/>
                </a:solidFill>
                <a:effectLst/>
                <a:latin typeface="+mn-lt"/>
                <a:ea typeface="+mn-ea"/>
                <a:cs typeface="+mn-cs"/>
              </a:rPr>
              <a:t>にマイナー・バージョンアップされて以降、大きな改訂もないままに今日まで使われてきました。その間、ネットワークの高速化やコンピュータの性能向上、</a:t>
            </a:r>
            <a:r>
              <a:rPr kumimoji="1" lang="en-US" altLang="ja-JP" sz="1200" kern="1200" dirty="0">
                <a:solidFill>
                  <a:schemeClr val="tx1"/>
                </a:solidFill>
                <a:effectLst/>
                <a:latin typeface="+mn-lt"/>
                <a:ea typeface="+mn-ea"/>
                <a:cs typeface="+mn-cs"/>
              </a:rPr>
              <a:t>GPS</a:t>
            </a:r>
            <a:r>
              <a:rPr kumimoji="1" lang="ja-JP" altLang="ja-JP" sz="1200" kern="1200" dirty="0">
                <a:solidFill>
                  <a:schemeClr val="tx1"/>
                </a:solidFill>
                <a:effectLst/>
                <a:latin typeface="+mn-lt"/>
                <a:ea typeface="+mn-ea"/>
                <a:cs typeface="+mn-cs"/>
              </a:rPr>
              <a:t>やセンサーが組み込まれたスマートフォンの出現など、当時とは利用環境が、大きく変わってしまいました。</a:t>
            </a:r>
          </a:p>
          <a:p>
            <a:r>
              <a:rPr kumimoji="1" lang="ja-JP" altLang="ja-JP" sz="1200" kern="1200" dirty="0">
                <a:solidFill>
                  <a:schemeClr val="tx1"/>
                </a:solidFill>
                <a:effectLst/>
                <a:latin typeface="+mn-lt"/>
                <a:ea typeface="+mn-ea"/>
                <a:cs typeface="+mn-cs"/>
              </a:rPr>
              <a:t>この状況に対応するために、</a:t>
            </a:r>
            <a:r>
              <a:rPr kumimoji="1" lang="en-US" altLang="ja-JP" sz="1200" kern="1200" dirty="0">
                <a:solidFill>
                  <a:schemeClr val="tx1"/>
                </a:solidFill>
                <a:effectLst/>
                <a:latin typeface="+mn-lt"/>
                <a:ea typeface="+mn-ea"/>
                <a:cs typeface="+mn-cs"/>
              </a:rPr>
              <a:t>HTML4</a:t>
            </a:r>
            <a:r>
              <a:rPr kumimoji="1" lang="ja-JP" altLang="ja-JP" sz="1200" kern="1200" dirty="0">
                <a:solidFill>
                  <a:schemeClr val="tx1"/>
                </a:solidFill>
                <a:effectLst/>
                <a:latin typeface="+mn-lt"/>
                <a:ea typeface="+mn-ea"/>
                <a:cs typeface="+mn-cs"/>
              </a:rPr>
              <a:t>はそのままに、動画や音声を再生するなどの</a:t>
            </a:r>
            <a:r>
              <a:rPr kumimoji="1" lang="en-US" altLang="ja-JP" sz="1200" kern="1200" dirty="0">
                <a:solidFill>
                  <a:schemeClr val="tx1"/>
                </a:solidFill>
                <a:effectLst/>
                <a:latin typeface="+mn-lt"/>
                <a:ea typeface="+mn-ea"/>
                <a:cs typeface="+mn-cs"/>
              </a:rPr>
              <a:t>HTML4</a:t>
            </a:r>
            <a:r>
              <a:rPr kumimoji="1" lang="ja-JP" altLang="ja-JP" sz="1200" kern="1200" dirty="0">
                <a:solidFill>
                  <a:schemeClr val="tx1"/>
                </a:solidFill>
                <a:effectLst/>
                <a:latin typeface="+mn-lt"/>
                <a:ea typeface="+mn-ea"/>
                <a:cs typeface="+mn-cs"/>
              </a:rPr>
              <a:t>には含まれない機能をプラグイン（</a:t>
            </a:r>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など）といわれるソフトウェアを追加して補完してきたのです。しかし、このような対処ではもはや限界が見えてきました。そこで、時代にふさわしい改訂が求められるようになり、次代を担う</a:t>
            </a:r>
            <a:r>
              <a:rPr kumimoji="1" lang="en-US" altLang="ja-JP" sz="1200" kern="1200" dirty="0">
                <a:solidFill>
                  <a:schemeClr val="tx1"/>
                </a:solidFill>
                <a:effectLst/>
                <a:latin typeface="+mn-lt"/>
                <a:ea typeface="+mn-ea"/>
                <a:cs typeface="+mn-cs"/>
              </a:rPr>
              <a:t>HTML5</a:t>
            </a:r>
            <a:r>
              <a:rPr kumimoji="1" lang="ja-JP" altLang="ja-JP" sz="1200" kern="1200" dirty="0">
                <a:solidFill>
                  <a:schemeClr val="tx1"/>
                </a:solidFill>
                <a:effectLst/>
                <a:latin typeface="+mn-lt"/>
                <a:ea typeface="+mn-ea"/>
                <a:cs typeface="+mn-cs"/>
              </a:rPr>
              <a:t>を定める取り組みが生まれたのです。</a:t>
            </a:r>
          </a:p>
          <a:p>
            <a:r>
              <a:rPr kumimoji="1" lang="en-US" altLang="ja-JP" sz="1200" kern="1200" dirty="0">
                <a:solidFill>
                  <a:schemeClr val="tx1"/>
                </a:solidFill>
                <a:effectLst/>
                <a:latin typeface="+mn-lt"/>
                <a:ea typeface="+mn-ea"/>
                <a:cs typeface="+mn-cs"/>
              </a:rPr>
              <a:t>2014</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月、</a:t>
            </a:r>
            <a:r>
              <a:rPr kumimoji="1" lang="en-US" altLang="ja-JP" sz="1200" kern="1200" dirty="0">
                <a:solidFill>
                  <a:schemeClr val="tx1"/>
                </a:solidFill>
                <a:effectLst/>
                <a:latin typeface="+mn-lt"/>
                <a:ea typeface="+mn-ea"/>
                <a:cs typeface="+mn-cs"/>
              </a:rPr>
              <a:t>HTML</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15</a:t>
            </a:r>
            <a:r>
              <a:rPr kumimoji="1" lang="ja-JP" altLang="ja-JP" sz="1200" kern="1200" dirty="0">
                <a:solidFill>
                  <a:schemeClr val="tx1"/>
                </a:solidFill>
                <a:effectLst/>
                <a:latin typeface="+mn-lt"/>
                <a:ea typeface="+mn-ea"/>
                <a:cs typeface="+mn-cs"/>
              </a:rPr>
              <a:t>年の歳月を経て新しいバージョンとして</a:t>
            </a:r>
            <a:r>
              <a:rPr kumimoji="1" lang="en-US" altLang="ja-JP" sz="1200" kern="1200" dirty="0">
                <a:solidFill>
                  <a:schemeClr val="tx1"/>
                </a:solidFill>
                <a:effectLst/>
                <a:latin typeface="+mn-lt"/>
                <a:ea typeface="+mn-ea"/>
                <a:cs typeface="+mn-cs"/>
              </a:rPr>
              <a:t>W3C</a:t>
            </a:r>
            <a:r>
              <a:rPr kumimoji="1" lang="ja-JP" altLang="ja-JP" sz="1200" kern="1200" dirty="0">
                <a:solidFill>
                  <a:schemeClr val="tx1"/>
                </a:solidFill>
                <a:effectLst/>
                <a:latin typeface="+mn-lt"/>
                <a:ea typeface="+mn-ea"/>
                <a:cs typeface="+mn-cs"/>
              </a:rPr>
              <a:t>より正式に勧告されました。今後は、この</a:t>
            </a:r>
            <a:r>
              <a:rPr kumimoji="1" lang="en-US" altLang="ja-JP" sz="1200" kern="1200" dirty="0">
                <a:solidFill>
                  <a:schemeClr val="tx1"/>
                </a:solidFill>
                <a:effectLst/>
                <a:latin typeface="+mn-lt"/>
                <a:ea typeface="+mn-ea"/>
                <a:cs typeface="+mn-cs"/>
              </a:rPr>
              <a:t>HTML5</a:t>
            </a:r>
            <a:r>
              <a:rPr kumimoji="1" lang="ja-JP" altLang="ja-JP" sz="1200" kern="1200" dirty="0">
                <a:solidFill>
                  <a:schemeClr val="tx1"/>
                </a:solidFill>
                <a:effectLst/>
                <a:latin typeface="+mn-lt"/>
                <a:ea typeface="+mn-ea"/>
                <a:cs typeface="+mn-cs"/>
              </a:rPr>
              <a:t>を基盤として新たな取り組みが進められることになります。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27</a:t>
            </a:fld>
            <a:endParaRPr kumimoji="1" lang="ja-JP" altLang="en-US"/>
          </a:p>
        </p:txBody>
      </p:sp>
    </p:spTree>
    <p:extLst>
      <p:ext uri="{BB962C8B-B14F-4D97-AF65-F5344CB8AC3E}">
        <p14:creationId xmlns:p14="http://schemas.microsoft.com/office/powerpoint/2010/main" val="1176040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HTML5</a:t>
            </a:r>
            <a:r>
              <a:rPr kumimoji="1" lang="ja-JP" altLang="ja-JP" sz="1200" kern="1200" dirty="0">
                <a:solidFill>
                  <a:schemeClr val="tx1"/>
                </a:solidFill>
                <a:effectLst/>
                <a:latin typeface="+mn-lt"/>
                <a:ea typeface="+mn-ea"/>
                <a:cs typeface="+mn-cs"/>
              </a:rPr>
              <a:t>には、狭義と広義の意味があります。狭義には、ウェブの標準化団体「</a:t>
            </a:r>
            <a:r>
              <a:rPr kumimoji="1" lang="en-US" altLang="ja-JP" sz="1200" kern="1200" dirty="0">
                <a:solidFill>
                  <a:schemeClr val="tx1"/>
                </a:solidFill>
                <a:effectLst/>
                <a:latin typeface="+mn-lt"/>
                <a:ea typeface="+mn-ea"/>
                <a:cs typeface="+mn-cs"/>
              </a:rPr>
              <a:t>W3C</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World Wide Web </a:t>
            </a:r>
            <a:r>
              <a:rPr kumimoji="1" lang="en-US" altLang="ja-JP" sz="1200" b="1" kern="1200" dirty="0">
                <a:solidFill>
                  <a:schemeClr val="tx1"/>
                </a:solidFill>
                <a:effectLst/>
                <a:latin typeface="+mn-lt"/>
                <a:ea typeface="+mn-ea"/>
                <a:cs typeface="+mn-cs"/>
              </a:rPr>
              <a:t>Consortium</a:t>
            </a:r>
            <a:r>
              <a:rPr kumimoji="1" lang="ja-JP" altLang="ja-JP" sz="1200" kern="1200" dirty="0">
                <a:solidFill>
                  <a:schemeClr val="tx1"/>
                </a:solidFill>
                <a:effectLst/>
                <a:latin typeface="+mn-lt"/>
                <a:ea typeface="+mn-ea"/>
                <a:cs typeface="+mn-cs"/>
              </a:rPr>
              <a:t>）」が規格を策定した次世代のマークアップ言語そのものを指しています。ブラウザで表示する内容の構成やレイアウトの指定、動画や音声、</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次元グラフィックスの取り扱いなどを定めています。広義には、これに加えて、ネットワークに接続されていないときにもデータを加工・編集するためのオフラインストレージ、スマートフォンなどのハードウェアに内蔵される</a:t>
            </a:r>
            <a:r>
              <a:rPr kumimoji="1" lang="en-US" altLang="ja-JP" sz="1200" kern="1200" dirty="0">
                <a:solidFill>
                  <a:schemeClr val="tx1"/>
                </a:solidFill>
                <a:effectLst/>
                <a:latin typeface="+mn-lt"/>
                <a:ea typeface="+mn-ea"/>
                <a:cs typeface="+mn-cs"/>
              </a:rPr>
              <a:t>GPS</a:t>
            </a:r>
            <a:r>
              <a:rPr kumimoji="1" lang="ja-JP" altLang="ja-JP" sz="1200" kern="1200" dirty="0">
                <a:solidFill>
                  <a:schemeClr val="tx1"/>
                </a:solidFill>
                <a:effectLst/>
                <a:latin typeface="+mn-lt"/>
                <a:ea typeface="+mn-ea"/>
                <a:cs typeface="+mn-cs"/>
              </a:rPr>
              <a:t>やセンサーをブラウザで扱うためのデバイス連携、豊かな表現を実現する</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次元グラフィックスなど、ブラウザ上で高度で複雑なアプリケーションを動かすための機能の扱いまで含めています。つまり、次世代のアプリケーション・プラットフォームを実現するための方法や手順を標準化したものという意味で使われます。</a:t>
            </a:r>
          </a:p>
          <a:p>
            <a:r>
              <a:rPr kumimoji="1" lang="ja-JP" altLang="ja-JP" sz="1200" kern="1200" dirty="0">
                <a:solidFill>
                  <a:schemeClr val="tx1"/>
                </a:solidFill>
                <a:effectLst/>
                <a:latin typeface="+mn-lt"/>
                <a:ea typeface="+mn-ea"/>
                <a:cs typeface="+mn-cs"/>
              </a:rPr>
              <a:t>広義の意味での</a:t>
            </a:r>
            <a:r>
              <a:rPr kumimoji="1" lang="en-US" altLang="ja-JP" sz="1200" kern="1200" dirty="0">
                <a:solidFill>
                  <a:schemeClr val="tx1"/>
                </a:solidFill>
                <a:effectLst/>
                <a:latin typeface="+mn-lt"/>
                <a:ea typeface="+mn-ea"/>
                <a:cs typeface="+mn-cs"/>
              </a:rPr>
              <a:t>HTML5</a:t>
            </a:r>
            <a:r>
              <a:rPr kumimoji="1" lang="ja-JP" altLang="ja-JP" sz="1200" kern="1200" dirty="0">
                <a:solidFill>
                  <a:schemeClr val="tx1"/>
                </a:solidFill>
                <a:effectLst/>
                <a:latin typeface="+mn-lt"/>
                <a:ea typeface="+mn-ea"/>
                <a:cs typeface="+mn-cs"/>
              </a:rPr>
              <a:t>には、</a:t>
            </a:r>
            <a:r>
              <a:rPr kumimoji="1" lang="ja-JP" altLang="en-US" sz="1200" kern="1200" dirty="0">
                <a:solidFill>
                  <a:schemeClr val="tx1"/>
                </a:solidFill>
                <a:effectLst/>
                <a:latin typeface="+mn-lt"/>
                <a:ea typeface="+mn-ea"/>
                <a:cs typeface="+mn-cs"/>
              </a:rPr>
              <a:t>レイアウトを制御する</a:t>
            </a:r>
            <a:r>
              <a:rPr kumimoji="1" lang="en-US" altLang="ja-JP" sz="1200" kern="1200" dirty="0">
                <a:solidFill>
                  <a:schemeClr val="tx1"/>
                </a:solidFill>
                <a:effectLst/>
                <a:latin typeface="+mn-lt"/>
                <a:ea typeface="+mn-ea"/>
                <a:cs typeface="+mn-cs"/>
              </a:rPr>
              <a:t>CSS3</a:t>
            </a:r>
            <a:r>
              <a:rPr kumimoji="1" lang="ja-JP" altLang="en-US"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JavaScript</a:t>
            </a:r>
            <a:r>
              <a:rPr kumimoji="1" lang="ja-JP" altLang="en-US" sz="1200" kern="1200" dirty="0">
                <a:solidFill>
                  <a:schemeClr val="tx1"/>
                </a:solidFill>
                <a:effectLst/>
                <a:latin typeface="+mn-lt"/>
                <a:ea typeface="+mn-ea"/>
                <a:cs typeface="+mn-cs"/>
              </a:rPr>
              <a:t>の新バージョンである</a:t>
            </a:r>
            <a:r>
              <a:rPr kumimoji="1" lang="en-US" altLang="ja-JP" sz="1200" kern="1200" dirty="0">
                <a:solidFill>
                  <a:schemeClr val="tx1"/>
                </a:solidFill>
                <a:effectLst/>
                <a:latin typeface="+mn-lt"/>
                <a:ea typeface="+mn-ea"/>
                <a:cs typeface="+mn-cs"/>
              </a:rPr>
              <a:t>ECMAscript6</a:t>
            </a:r>
            <a:r>
              <a:rPr kumimoji="1" lang="ja-JP" altLang="en-US" sz="1200" kern="1200" dirty="0">
                <a:solidFill>
                  <a:schemeClr val="tx1"/>
                </a:solidFill>
                <a:effectLst/>
                <a:latin typeface="+mn-lt"/>
                <a:ea typeface="+mn-ea"/>
                <a:cs typeface="+mn-cs"/>
              </a:rPr>
              <a:t>も含まれ、</a:t>
            </a:r>
            <a:r>
              <a:rPr kumimoji="1" lang="en-US" altLang="ja-JP" sz="1200" kern="1200" dirty="0">
                <a:solidFill>
                  <a:schemeClr val="tx1"/>
                </a:solidFill>
                <a:effectLst/>
                <a:latin typeface="+mn-lt"/>
                <a:ea typeface="+mn-ea"/>
                <a:cs typeface="+mn-cs"/>
              </a:rPr>
              <a:t>Ajax</a:t>
            </a:r>
            <a:r>
              <a:rPr kumimoji="1" lang="ja-JP" altLang="en-US" sz="1200" kern="1200" dirty="0">
                <a:solidFill>
                  <a:schemeClr val="tx1"/>
                </a:solidFill>
                <a:effectLst/>
                <a:latin typeface="+mn-lt"/>
                <a:ea typeface="+mn-ea"/>
                <a:cs typeface="+mn-cs"/>
              </a:rPr>
              <a:t>の機能が大幅に拡充されており、</a:t>
            </a:r>
            <a:r>
              <a:rPr kumimoji="1" lang="ja-JP" altLang="ja-JP" sz="1200" kern="1200" dirty="0">
                <a:solidFill>
                  <a:schemeClr val="tx1"/>
                </a:solidFill>
                <a:effectLst/>
                <a:latin typeface="+mn-lt"/>
                <a:ea typeface="+mn-ea"/>
                <a:cs typeface="+mn-cs"/>
              </a:rPr>
              <a:t>従来プラグインで実現していた機能の多くが含まれています。</a:t>
            </a:r>
            <a:r>
              <a:rPr kumimoji="1" lang="en-US" altLang="ja-JP" sz="1200" kern="1200" dirty="0">
                <a:solidFill>
                  <a:schemeClr val="tx1"/>
                </a:solidFill>
                <a:effectLst/>
                <a:latin typeface="+mn-lt"/>
                <a:ea typeface="+mn-ea"/>
                <a:cs typeface="+mn-cs"/>
              </a:rPr>
              <a:t>HTML5</a:t>
            </a:r>
            <a:r>
              <a:rPr kumimoji="1" lang="ja-JP" altLang="ja-JP" sz="1200" kern="1200" dirty="0">
                <a:solidFill>
                  <a:schemeClr val="tx1"/>
                </a:solidFill>
                <a:effectLst/>
                <a:latin typeface="+mn-lt"/>
                <a:ea typeface="+mn-ea"/>
                <a:cs typeface="+mn-cs"/>
              </a:rPr>
              <a:t>のゴールのひとつはここにありました。つまり、特定のメーカーが提供する技術に頼るのではなく、誰もが自由に利用できるオープンな標準として実現することです。</a:t>
            </a:r>
          </a:p>
          <a:p>
            <a:r>
              <a:rPr kumimoji="1" lang="ja-JP" altLang="ja-JP" sz="1200" kern="1200" dirty="0">
                <a:solidFill>
                  <a:schemeClr val="tx1"/>
                </a:solidFill>
                <a:effectLst/>
                <a:latin typeface="+mn-lt"/>
                <a:ea typeface="+mn-ea"/>
                <a:cs typeface="+mn-cs"/>
              </a:rPr>
              <a:t>実際、</a:t>
            </a:r>
            <a:r>
              <a:rPr kumimoji="1" lang="en-US" altLang="ja-JP" sz="1200" kern="1200" dirty="0">
                <a:solidFill>
                  <a:schemeClr val="tx1"/>
                </a:solidFill>
                <a:effectLst/>
                <a:latin typeface="+mn-lt"/>
                <a:ea typeface="+mn-ea"/>
                <a:cs typeface="+mn-cs"/>
              </a:rPr>
              <a:t>2010</a:t>
            </a:r>
            <a:r>
              <a:rPr kumimoji="1" lang="ja-JP" altLang="ja-JP" sz="1200" kern="1200" dirty="0">
                <a:solidFill>
                  <a:schemeClr val="tx1"/>
                </a:solidFill>
                <a:effectLst/>
                <a:latin typeface="+mn-lt"/>
                <a:ea typeface="+mn-ea"/>
                <a:cs typeface="+mn-cs"/>
              </a:rPr>
              <a:t>年の</a:t>
            </a:r>
            <a:r>
              <a:rPr kumimoji="1" lang="en-US" altLang="ja-JP" sz="1200" kern="1200" dirty="0">
                <a:solidFill>
                  <a:schemeClr val="tx1"/>
                </a:solidFill>
                <a:effectLst/>
                <a:latin typeface="+mn-lt"/>
                <a:ea typeface="+mn-ea"/>
                <a:cs typeface="+mn-cs"/>
              </a:rPr>
              <a:t>Apple</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iPhone</a:t>
            </a:r>
            <a:r>
              <a:rPr kumimoji="1" lang="ja-JP" altLang="ja-JP" sz="1200" kern="1200" dirty="0">
                <a:solidFill>
                  <a:schemeClr val="tx1"/>
                </a:solidFill>
                <a:effectLst/>
                <a:latin typeface="+mn-lt"/>
                <a:ea typeface="+mn-ea"/>
                <a:cs typeface="+mn-cs"/>
              </a:rPr>
              <a:t>で</a:t>
            </a:r>
            <a:r>
              <a:rPr kumimoji="1" lang="en-US" altLang="ja-JP" sz="1200" kern="1200" dirty="0">
                <a:solidFill>
                  <a:schemeClr val="tx1"/>
                </a:solidFill>
                <a:effectLst/>
                <a:latin typeface="+mn-lt"/>
                <a:ea typeface="+mn-ea"/>
                <a:cs typeface="+mn-cs"/>
              </a:rPr>
              <a:t>Adobe</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（当時のウェブにおける動画や音声を利用するための事実上の標準となっていたプラグイン）をサポートしないという発表はオープンではないことの課題を露呈しました。その後、</a:t>
            </a:r>
            <a:r>
              <a:rPr kumimoji="1" lang="en-US" altLang="ja-JP" sz="1200" kern="1200" dirty="0">
                <a:solidFill>
                  <a:schemeClr val="tx1"/>
                </a:solidFill>
                <a:effectLst/>
                <a:latin typeface="+mn-lt"/>
                <a:ea typeface="+mn-ea"/>
                <a:cs typeface="+mn-cs"/>
              </a:rPr>
              <a:t>iPhone</a:t>
            </a:r>
            <a:r>
              <a:rPr kumimoji="1" lang="ja-JP" altLang="ja-JP" sz="1200" kern="1200" dirty="0">
                <a:solidFill>
                  <a:schemeClr val="tx1"/>
                </a:solidFill>
                <a:effectLst/>
                <a:latin typeface="+mn-lt"/>
                <a:ea typeface="+mn-ea"/>
                <a:cs typeface="+mn-cs"/>
              </a:rPr>
              <a:t>や</a:t>
            </a:r>
            <a:r>
              <a:rPr kumimoji="1" lang="en-US" altLang="ja-JP" sz="1200" kern="1200" dirty="0" err="1">
                <a:solidFill>
                  <a:schemeClr val="tx1"/>
                </a:solidFill>
                <a:effectLst/>
                <a:latin typeface="+mn-lt"/>
                <a:ea typeface="+mn-ea"/>
                <a:cs typeface="+mn-cs"/>
              </a:rPr>
              <a:t>iPad</a:t>
            </a:r>
            <a:r>
              <a:rPr kumimoji="1" lang="ja-JP" altLang="ja-JP" sz="1200" kern="1200" dirty="0">
                <a:solidFill>
                  <a:schemeClr val="tx1"/>
                </a:solidFill>
                <a:effectLst/>
                <a:latin typeface="+mn-lt"/>
                <a:ea typeface="+mn-ea"/>
                <a:cs typeface="+mn-cs"/>
              </a:rPr>
              <a:t>が広く使われるようになり、</a:t>
            </a:r>
            <a:r>
              <a:rPr kumimoji="1" lang="en-US" altLang="ja-JP" sz="1200" kern="1200" dirty="0">
                <a:solidFill>
                  <a:schemeClr val="tx1"/>
                </a:solidFill>
                <a:effectLst/>
                <a:latin typeface="+mn-lt"/>
                <a:ea typeface="+mn-ea"/>
                <a:cs typeface="+mn-cs"/>
              </a:rPr>
              <a:t>HTML5</a:t>
            </a:r>
            <a:r>
              <a:rPr kumimoji="1" lang="ja-JP" altLang="ja-JP" sz="1200" kern="1200" dirty="0">
                <a:solidFill>
                  <a:schemeClr val="tx1"/>
                </a:solidFill>
                <a:effectLst/>
                <a:latin typeface="+mn-lt"/>
                <a:ea typeface="+mn-ea"/>
                <a:cs typeface="+mn-cs"/>
              </a:rPr>
              <a:t>による動画や音声の配信が一気に普及したのです。</a:t>
            </a:r>
          </a:p>
          <a:p>
            <a:r>
              <a:rPr kumimoji="1" lang="ja-JP" altLang="ja-JP" sz="1200" kern="1200" dirty="0">
                <a:solidFill>
                  <a:schemeClr val="tx1"/>
                </a:solidFill>
                <a:effectLst/>
                <a:latin typeface="+mn-lt"/>
                <a:ea typeface="+mn-ea"/>
                <a:cs typeface="+mn-cs"/>
              </a:rPr>
              <a:t>現在では、</a:t>
            </a:r>
            <a:r>
              <a:rPr kumimoji="1" lang="en-US" altLang="ja-JP" sz="1200" kern="1200" dirty="0">
                <a:solidFill>
                  <a:schemeClr val="tx1"/>
                </a:solidFill>
                <a:effectLst/>
                <a:latin typeface="+mn-lt"/>
                <a:ea typeface="+mn-ea"/>
                <a:cs typeface="+mn-cs"/>
              </a:rPr>
              <a:t>HTML5</a:t>
            </a:r>
            <a:r>
              <a:rPr kumimoji="1" lang="ja-JP" altLang="ja-JP" sz="1200" kern="1200" dirty="0">
                <a:solidFill>
                  <a:schemeClr val="tx1"/>
                </a:solidFill>
                <a:effectLst/>
                <a:latin typeface="+mn-lt"/>
                <a:ea typeface="+mn-ea"/>
                <a:cs typeface="+mn-cs"/>
              </a:rPr>
              <a:t>はウェブだけでなく、スマートフォン向けアプリケーションや企業向けシステムなどの開発にも利用されるようになり、マルチデバイス時代のアプリケーション技術として普及しつつあります。</a:t>
            </a:r>
            <a:r>
              <a:rPr lang="ja-JP" altLang="ja-JP" dirty="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28</a:t>
            </a:fld>
            <a:endParaRPr kumimoji="1" lang="ja-JP" altLang="en-US"/>
          </a:p>
        </p:txBody>
      </p:sp>
    </p:spTree>
    <p:extLst>
      <p:ext uri="{BB962C8B-B14F-4D97-AF65-F5344CB8AC3E}">
        <p14:creationId xmlns:p14="http://schemas.microsoft.com/office/powerpoint/2010/main" val="3976238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HTML5(WHAT WG)</a:t>
            </a:r>
            <a:r>
              <a:rPr lang="ja-JP" altLang="en-US" dirty="0"/>
              <a:t>が目指したゴールは、主に２つあります。ひとつは、ブラウザ間の互換性を確保すること。当時、同じサイトでも</a:t>
            </a:r>
            <a:r>
              <a:rPr lang="en-US" altLang="ja-JP" dirty="0"/>
              <a:t>IE</a:t>
            </a:r>
            <a:r>
              <a:rPr lang="ja-JP" altLang="en-US" dirty="0"/>
              <a:t>と</a:t>
            </a:r>
            <a:r>
              <a:rPr lang="en-US" altLang="ja-JP" dirty="0"/>
              <a:t>Firefox</a:t>
            </a:r>
            <a:r>
              <a:rPr lang="ja-JP" altLang="en-US" dirty="0"/>
              <a:t>では表示が異なったり、レイアウトが乱れたりすることがよくありました。「このサイトは</a:t>
            </a:r>
            <a:r>
              <a:rPr lang="en-US" altLang="ja-JP" dirty="0"/>
              <a:t>IE</a:t>
            </a:r>
            <a:r>
              <a:rPr lang="ja-JP" altLang="en-US" dirty="0"/>
              <a:t>で見て下さい」のような注意書きがサイトに掲載されたりもしました。</a:t>
            </a:r>
            <a:endParaRPr lang="en-US" altLang="ja-JP" dirty="0"/>
          </a:p>
          <a:p>
            <a:r>
              <a:rPr lang="ja-JP" altLang="en-US" dirty="0"/>
              <a:t>これは、各ブラウザの独自仕様の問題もありますが、そもそもの</a:t>
            </a:r>
            <a:r>
              <a:rPr lang="en-US" altLang="ja-JP" dirty="0"/>
              <a:t>HTML4.01</a:t>
            </a:r>
            <a:r>
              <a:rPr lang="ja-JP" altLang="en-US" dirty="0"/>
              <a:t>の仕様に厳密さが欠けていたためでもあります。新しい</a:t>
            </a:r>
            <a:r>
              <a:rPr lang="en-US" altLang="ja-JP" dirty="0"/>
              <a:t>HTML</a:t>
            </a:r>
            <a:r>
              <a:rPr lang="ja-JP" altLang="en-US" dirty="0"/>
              <a:t>では、ブラウザによる解釈の違いを極力減らすよう、仕様が作られています。</a:t>
            </a:r>
            <a:endParaRPr lang="en-US" altLang="ja-JP" dirty="0"/>
          </a:p>
          <a:p>
            <a:r>
              <a:rPr lang="ja-JP" altLang="en-US" dirty="0"/>
              <a:t>もう一つは、先ほどもお話ししたように、</a:t>
            </a:r>
            <a:r>
              <a:rPr lang="en-US" altLang="ja-JP" dirty="0"/>
              <a:t>Web</a:t>
            </a:r>
            <a:r>
              <a:rPr lang="ja-JP" altLang="en-US" dirty="0"/>
              <a:t>アプリ・</a:t>
            </a:r>
            <a:r>
              <a:rPr lang="en-US" altLang="ja-JP" dirty="0"/>
              <a:t>Web</a:t>
            </a:r>
            <a:r>
              <a:rPr lang="ja-JP" altLang="en-US" dirty="0"/>
              <a:t>サービスを快適に利用できるよう新しい機能や要素を追加する、ということです。これには、企業用のアプリケーションで重要になる入力フォームの利便性を上げるための拡張、ブラウザ内でのドラッグ＆ドロップを可能にする拡張、ネットワークに接続されていなくても</a:t>
            </a:r>
            <a:r>
              <a:rPr lang="en-US" altLang="ja-JP" dirty="0"/>
              <a:t>Web</a:t>
            </a:r>
            <a:r>
              <a:rPr lang="ja-JP" altLang="en-US" dirty="0"/>
              <a:t>アプリを使うことができるよう、データをキャッシュしたり、クライアントサイドに記憶領域を持ったりできるような拡張が含まれています。</a:t>
            </a:r>
            <a:endParaRPr lang="en-US" altLang="ja-JP" dirty="0"/>
          </a:p>
          <a:p>
            <a:r>
              <a:rPr lang="ja-JP" altLang="en-US" dirty="0"/>
              <a:t>また、</a:t>
            </a:r>
            <a:r>
              <a:rPr lang="en-US" altLang="ja-JP" dirty="0"/>
              <a:t>Flash</a:t>
            </a:r>
            <a:r>
              <a:rPr lang="ja-JP" altLang="en-US" dirty="0"/>
              <a:t>に代わるベクターグラフィックスの技術、</a:t>
            </a:r>
            <a:r>
              <a:rPr lang="en-US" altLang="ja-JP" dirty="0"/>
              <a:t>3</a:t>
            </a:r>
            <a:r>
              <a:rPr lang="ja-JP" altLang="en-US" dirty="0"/>
              <a:t>次元グラフィックス、オーディオ・ビデオの取扱いなどができるようになります。モバイルデバイスで必須の位置情報を</a:t>
            </a:r>
            <a:r>
              <a:rPr lang="en-US" altLang="ja-JP" dirty="0"/>
              <a:t>HTML</a:t>
            </a:r>
            <a:r>
              <a:rPr lang="ja-JP" altLang="en-US" dirty="0"/>
              <a:t>内で取り扱えるようにもなります。</a:t>
            </a:r>
            <a:endParaRPr lang="en-US" altLang="ja-JP" dirty="0"/>
          </a:p>
          <a:p>
            <a:endParaRPr lang="en-US" altLang="ja-JP" dirty="0"/>
          </a:p>
          <a:p>
            <a:r>
              <a:rPr lang="ja-JP" altLang="en-US" dirty="0"/>
              <a:t>全体として、クラウド環境において</a:t>
            </a:r>
            <a:r>
              <a:rPr lang="en-US" altLang="ja-JP" dirty="0"/>
              <a:t>Web</a:t>
            </a:r>
            <a:r>
              <a:rPr lang="ja-JP" altLang="en-US" dirty="0"/>
              <a:t>アプリ・</a:t>
            </a:r>
            <a:r>
              <a:rPr lang="en-US" altLang="ja-JP" dirty="0"/>
              <a:t>Web</a:t>
            </a:r>
            <a:r>
              <a:rPr lang="ja-JP" altLang="en-US" dirty="0"/>
              <a:t>サービスをもっと快適に、もっと便利に、誰もが、どこからでも、どのようなデバイスからでも利用できるように、という狙いが貫かれています。</a:t>
            </a:r>
          </a:p>
        </p:txBody>
      </p:sp>
      <p:sp>
        <p:nvSpPr>
          <p:cNvPr id="10240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58F8247-DD47-4F4E-A39E-E167BD40ECDB}" type="slidenum">
              <a:rPr lang="ja-JP" altLang="en-US" smtClean="0"/>
              <a:pPr eaLnBrk="1" hangingPunct="1"/>
              <a:t>29</a:t>
            </a:fld>
            <a:endParaRPr lang="ja-JP" altLang="en-US"/>
          </a:p>
        </p:txBody>
      </p:sp>
    </p:spTree>
    <p:extLst>
      <p:ext uri="{BB962C8B-B14F-4D97-AF65-F5344CB8AC3E}">
        <p14:creationId xmlns:p14="http://schemas.microsoft.com/office/powerpoint/2010/main" val="459081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a:t>
            </a:r>
            <a:r>
              <a:rPr kumimoji="1" lang="en-US" altLang="ja-JP"/>
              <a:t>://code.facebook.com/posts/159906447698921</a:t>
            </a:r>
          </a:p>
          <a:p>
            <a:r>
              <a:rPr kumimoji="1" lang="en-US" altLang="ja-JP"/>
              <a:t>http://www.gizmodo.jp/2016/05/flashchrome_1.html</a:t>
            </a:r>
          </a:p>
          <a:p>
            <a:r>
              <a:rPr kumimoji="1" lang="en-US" altLang="ja-JP"/>
              <a:t>http://www.gizmodo.jp/2015/12/flashhtml5must.html</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30</a:t>
            </a:fld>
            <a:endParaRPr kumimoji="1" lang="ja-JP" altLang="en-US"/>
          </a:p>
        </p:txBody>
      </p:sp>
    </p:spTree>
    <p:extLst>
      <p:ext uri="{BB962C8B-B14F-4D97-AF65-F5344CB8AC3E}">
        <p14:creationId xmlns:p14="http://schemas.microsoft.com/office/powerpoint/2010/main" val="950442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4400" eaLnBrk="0" hangingPunct="0">
              <a:defRPr sz="1300">
                <a:solidFill>
                  <a:srgbClr val="484848"/>
                </a:solidFill>
                <a:latin typeface="Arial" charset="0"/>
                <a:ea typeface="HG丸ｺﾞｼｯｸM-PRO" pitchFamily="50" charset="-128"/>
              </a:defRPr>
            </a:lvl1pPr>
            <a:lvl2pPr marL="709684" indent="-272956" defTabSz="914400" eaLnBrk="0" hangingPunct="0">
              <a:defRPr sz="1300">
                <a:solidFill>
                  <a:srgbClr val="484848"/>
                </a:solidFill>
                <a:latin typeface="Arial" charset="0"/>
                <a:ea typeface="HG丸ｺﾞｼｯｸM-PRO" pitchFamily="50" charset="-128"/>
              </a:defRPr>
            </a:lvl2pPr>
            <a:lvl3pPr marL="1091822" indent="-218364" defTabSz="914400" eaLnBrk="0" hangingPunct="0">
              <a:defRPr sz="1300">
                <a:solidFill>
                  <a:srgbClr val="484848"/>
                </a:solidFill>
                <a:latin typeface="Arial" charset="0"/>
                <a:ea typeface="HG丸ｺﾞｼｯｸM-PRO" pitchFamily="50" charset="-128"/>
              </a:defRPr>
            </a:lvl3pPr>
            <a:lvl4pPr marL="1528552" indent="-218364" defTabSz="914400" eaLnBrk="0" hangingPunct="0">
              <a:defRPr sz="1300">
                <a:solidFill>
                  <a:srgbClr val="484848"/>
                </a:solidFill>
                <a:latin typeface="Arial" charset="0"/>
                <a:ea typeface="HG丸ｺﾞｼｯｸM-PRO" pitchFamily="50" charset="-128"/>
              </a:defRPr>
            </a:lvl4pPr>
            <a:lvl5pPr marL="1965280" indent="-218364" defTabSz="914400" eaLnBrk="0" hangingPunct="0">
              <a:defRPr sz="1300">
                <a:solidFill>
                  <a:srgbClr val="484848"/>
                </a:solidFill>
                <a:latin typeface="Arial" charset="0"/>
                <a:ea typeface="HG丸ｺﾞｼｯｸM-PRO" pitchFamily="50" charset="-128"/>
              </a:defRPr>
            </a:lvl5pPr>
            <a:lvl6pPr marL="2402009"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6pPr>
            <a:lvl7pPr marL="2838736"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7pPr>
            <a:lvl8pPr marL="3275467"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8pPr>
            <a:lvl9pPr marL="3712195"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9pPr>
          </a:lstStyle>
          <a:p>
            <a:pPr eaLnBrk="1" hangingPunct="1"/>
            <a:fld id="{9B7374D8-E40D-48C9-91BB-3982210BAA48}" type="slidenum">
              <a:rPr lang="ja-JP" altLang="en-US" sz="1200">
                <a:solidFill>
                  <a:prstClr val="black"/>
                </a:solidFill>
                <a:ea typeface="ＭＳ Ｐゴシック" pitchFamily="50" charset="-128"/>
              </a:rPr>
              <a:pPr eaLnBrk="1" hangingPunct="1"/>
              <a:t>4</a:t>
            </a:fld>
            <a:endParaRPr lang="en-US" altLang="ja-JP" sz="1200" dirty="0">
              <a:solidFill>
                <a:prstClr val="black"/>
              </a:solidFill>
              <a:ea typeface="ＭＳ Ｐゴシック" pitchFamily="50" charset="-128"/>
            </a:endParaRPr>
          </a:p>
        </p:txBody>
      </p:sp>
      <p:sp>
        <p:nvSpPr>
          <p:cNvPr id="81923" name="Rectangle 2"/>
          <p:cNvSpPr>
            <a:spLocks noGrp="1" noRot="1" noChangeAspect="1" noChangeArrowheads="1" noTextEdit="1"/>
          </p:cNvSpPr>
          <p:nvPr>
            <p:ph type="sldImg"/>
          </p:nvPr>
        </p:nvSpPr>
        <p:spPr>
          <a:xfrm>
            <a:off x="1143000" y="685800"/>
            <a:ext cx="4575175" cy="3430588"/>
          </a:xfrm>
          <a:ln/>
        </p:spPr>
      </p:sp>
      <p:sp>
        <p:nvSpPr>
          <p:cNvPr id="81924" name="Rectangle 3"/>
          <p:cNvSpPr>
            <a:spLocks noGrp="1" noChangeArrowheads="1"/>
          </p:cNvSpPr>
          <p:nvPr>
            <p:ph type="body" idx="1"/>
          </p:nvPr>
        </p:nvSpPr>
        <p:spPr>
          <a:xfrm>
            <a:off x="915040" y="4343441"/>
            <a:ext cx="5027920" cy="4115603"/>
          </a:xfrm>
          <a:noFill/>
        </p:spPr>
        <p:txBody>
          <a:bodyPr/>
          <a:lstStyle/>
          <a:p>
            <a:pPr eaLnBrk="1" hangingPunct="1"/>
            <a:r>
              <a:rPr lang="ja-JP" altLang="en-US" dirty="0"/>
              <a:t>エリック・シュミットがクラウドについてスピーチしたのは</a:t>
            </a:r>
            <a:r>
              <a:rPr lang="en-US" altLang="ja-JP" dirty="0"/>
              <a:t>2006</a:t>
            </a:r>
            <a:r>
              <a:rPr lang="ja-JP" altLang="en-US" dirty="0"/>
              <a:t>年です。シュミットはこのころ</a:t>
            </a:r>
            <a:r>
              <a:rPr lang="en-US" altLang="ja-JP" dirty="0"/>
              <a:t>Apple</a:t>
            </a:r>
            <a:r>
              <a:rPr lang="ja-JP" altLang="en-US" dirty="0"/>
              <a:t>の社外取締役をしており、</a:t>
            </a:r>
            <a:r>
              <a:rPr lang="en-US" altLang="ja-JP" dirty="0"/>
              <a:t>iPhone</a:t>
            </a:r>
            <a:r>
              <a:rPr lang="ja-JP" altLang="en-US" dirty="0"/>
              <a:t>の開発について詳細を知る立場にありました。また、</a:t>
            </a:r>
            <a:r>
              <a:rPr lang="en-US" altLang="ja-JP" dirty="0"/>
              <a:t>Google</a:t>
            </a:r>
            <a:r>
              <a:rPr lang="ja-JP" altLang="en-US" dirty="0"/>
              <a:t>が</a:t>
            </a:r>
            <a:r>
              <a:rPr lang="en-US" altLang="ja-JP" dirty="0"/>
              <a:t>Android</a:t>
            </a:r>
            <a:r>
              <a:rPr lang="ja-JP" altLang="en-US" dirty="0"/>
              <a:t>社を買収したのは</a:t>
            </a:r>
            <a:r>
              <a:rPr lang="en-US" altLang="ja-JP" dirty="0"/>
              <a:t>2005</a:t>
            </a:r>
            <a:r>
              <a:rPr lang="ja-JP" altLang="en-US" dirty="0"/>
              <a:t>年です。</a:t>
            </a:r>
            <a:endParaRPr lang="en-US" altLang="ja-JP" dirty="0"/>
          </a:p>
          <a:p>
            <a:pPr eaLnBrk="1" hangingPunct="1"/>
            <a:r>
              <a:rPr lang="ja-JP" altLang="en-US" dirty="0"/>
              <a:t>シュミットの頭の中に、クラウド用のクライアントとして、</a:t>
            </a:r>
            <a:r>
              <a:rPr lang="en-US" altLang="ja-JP" dirty="0"/>
              <a:t>iPhone</a:t>
            </a:r>
            <a:r>
              <a:rPr lang="ja-JP" altLang="en-US" dirty="0"/>
              <a:t>や</a:t>
            </a:r>
            <a:r>
              <a:rPr lang="en-US" altLang="ja-JP" dirty="0"/>
              <a:t>Android</a:t>
            </a:r>
            <a:r>
              <a:rPr lang="ja-JP" altLang="en-US" dirty="0" err="1"/>
              <a:t>のような</a:t>
            </a:r>
            <a:r>
              <a:rPr lang="ja-JP" altLang="en-US" dirty="0"/>
              <a:t>新世代のスマートフォンがあったことは間違いないでしょう。</a:t>
            </a:r>
          </a:p>
        </p:txBody>
      </p:sp>
    </p:spTree>
    <p:extLst>
      <p:ext uri="{BB962C8B-B14F-4D97-AF65-F5344CB8AC3E}">
        <p14:creationId xmlns:p14="http://schemas.microsoft.com/office/powerpoint/2010/main" val="3995537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666449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身につけるデバイスの歴史は意外に古く、</a:t>
            </a:r>
            <a:r>
              <a:rPr kumimoji="1" lang="en-US" altLang="ja-JP" sz="1200" kern="1200" dirty="0">
                <a:solidFill>
                  <a:schemeClr val="tx1"/>
                </a:solidFill>
                <a:effectLst/>
                <a:latin typeface="+mn-lt"/>
                <a:ea typeface="+mn-ea"/>
                <a:cs typeface="+mn-cs"/>
              </a:rPr>
              <a:t>1980</a:t>
            </a:r>
            <a:r>
              <a:rPr kumimoji="1" lang="ja-JP" altLang="ja-JP" sz="1200" kern="1200" dirty="0">
                <a:solidFill>
                  <a:schemeClr val="tx1"/>
                </a:solidFill>
                <a:effectLst/>
                <a:latin typeface="+mn-lt"/>
                <a:ea typeface="+mn-ea"/>
                <a:cs typeface="+mn-cs"/>
              </a:rPr>
              <a:t>年代には「身につけるコンピュータ</a:t>
            </a:r>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ウェアラブル・コンピュータ</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 の研究がスタートしていました。当時はウェアラブルといっても、巨大なパソコンを背負うような無理矢理なものでしたが、</a:t>
            </a:r>
            <a:r>
              <a:rPr kumimoji="1" lang="en-US" altLang="ja-JP" sz="1200" kern="1200" dirty="0">
                <a:solidFill>
                  <a:schemeClr val="tx1"/>
                </a:solidFill>
                <a:effectLst/>
                <a:latin typeface="+mn-lt"/>
                <a:ea typeface="+mn-ea"/>
                <a:cs typeface="+mn-cs"/>
              </a:rPr>
              <a:t>1990</a:t>
            </a:r>
            <a:r>
              <a:rPr kumimoji="1" lang="ja-JP" altLang="ja-JP" sz="1200" kern="1200" dirty="0">
                <a:solidFill>
                  <a:schemeClr val="tx1"/>
                </a:solidFill>
                <a:effectLst/>
                <a:latin typeface="+mn-lt"/>
                <a:ea typeface="+mn-ea"/>
                <a:cs typeface="+mn-cs"/>
              </a:rPr>
              <a:t>年代には腰にぶらさげられる程度にまで小型化されました。これを使ってマニュアルや設計図を保存し、作業現場で利用する使い方も模索されましたが、当時はそれ以上の発展は見られず、静かにブームは去ってしまったの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ウェアラブルがここ数年、再び脚光を浴びているようになったのは、その当時の問題点を解決するめどがたったからです。</a:t>
            </a:r>
          </a:p>
          <a:p>
            <a:pPr lvl="0"/>
            <a:endParaRPr kumimoji="1" lang="en-US" altLang="ja-JP" sz="1200" kern="1200" dirty="0">
              <a:solidFill>
                <a:schemeClr val="tx1"/>
              </a:solidFill>
              <a:effectLst/>
              <a:latin typeface="+mn-lt"/>
              <a:ea typeface="+mn-ea"/>
              <a:cs typeface="+mn-cs"/>
            </a:endParaRPr>
          </a:p>
          <a:p>
            <a:pPr lvl="0"/>
            <a:r>
              <a:rPr kumimoji="1" lang="ja-JP" altLang="en-US" sz="1200" kern="1200" dirty="0">
                <a:solidFill>
                  <a:schemeClr val="tx1"/>
                </a:solidFill>
                <a:effectLst/>
                <a:latin typeface="+mn-lt"/>
                <a:ea typeface="+mn-ea"/>
                <a:cs typeface="+mn-cs"/>
              </a:rPr>
              <a:t>・ハードウェア技術の進歩による</a:t>
            </a:r>
            <a:r>
              <a:rPr kumimoji="1" lang="ja-JP" altLang="ja-JP" sz="1200" kern="1200" dirty="0">
                <a:solidFill>
                  <a:schemeClr val="tx1"/>
                </a:solidFill>
                <a:effectLst/>
                <a:latin typeface="+mn-lt"/>
                <a:ea typeface="+mn-ea"/>
                <a:cs typeface="+mn-cs"/>
              </a:rPr>
              <a:t>デバイスの小型化</a:t>
            </a:r>
            <a:r>
              <a:rPr kumimoji="1" lang="ja-JP" altLang="en-US" sz="1200" kern="1200" dirty="0">
                <a:solidFill>
                  <a:schemeClr val="tx1"/>
                </a:solidFill>
                <a:effectLst/>
                <a:latin typeface="+mn-lt"/>
                <a:ea typeface="+mn-ea"/>
                <a:cs typeface="+mn-cs"/>
              </a:rPr>
              <a:t>・高機能化・省電力化</a:t>
            </a:r>
            <a:endParaRPr kumimoji="1" lang="ja-JP" altLang="ja-JP" sz="1200" kern="1200" dirty="0">
              <a:solidFill>
                <a:schemeClr val="tx1"/>
              </a:solidFill>
              <a:effectLst/>
              <a:latin typeface="+mn-lt"/>
              <a:ea typeface="+mn-ea"/>
              <a:cs typeface="+mn-cs"/>
            </a:endParaRPr>
          </a:p>
          <a:p>
            <a:pPr lvl="0"/>
            <a:r>
              <a:rPr kumimoji="1" lang="ja-JP" altLang="en-US" sz="1200" kern="1200" dirty="0">
                <a:solidFill>
                  <a:schemeClr val="tx1"/>
                </a:solidFill>
                <a:effectLst/>
                <a:latin typeface="+mn-lt"/>
                <a:ea typeface="+mn-ea"/>
                <a:cs typeface="+mn-cs"/>
              </a:rPr>
              <a:t>・様々な種類のセンサーが開発されたこと</a:t>
            </a:r>
            <a:endParaRPr kumimoji="1" lang="ja-JP" altLang="ja-JP" sz="1200" kern="1200" dirty="0">
              <a:solidFill>
                <a:schemeClr val="tx1"/>
              </a:solidFill>
              <a:effectLst/>
              <a:latin typeface="+mn-lt"/>
              <a:ea typeface="+mn-ea"/>
              <a:cs typeface="+mn-cs"/>
            </a:endParaRPr>
          </a:p>
          <a:p>
            <a:pPr lvl="0"/>
            <a:r>
              <a:rPr kumimoji="1" lang="ja-JP" altLang="en-US" sz="1200" kern="1200" dirty="0">
                <a:solidFill>
                  <a:schemeClr val="tx1"/>
                </a:solidFill>
                <a:effectLst/>
                <a:latin typeface="+mn-lt"/>
                <a:ea typeface="+mn-ea"/>
                <a:cs typeface="+mn-cs"/>
              </a:rPr>
              <a:t>・モバイル通信ネットワークが整備され、世界中どこでも使えるようになったこと</a:t>
            </a:r>
            <a:endParaRPr kumimoji="1" lang="ja-JP" altLang="ja-JP" sz="1200" kern="1200" dirty="0">
              <a:solidFill>
                <a:schemeClr val="tx1"/>
              </a:solidFill>
              <a:effectLst/>
              <a:latin typeface="+mn-lt"/>
              <a:ea typeface="+mn-ea"/>
              <a:cs typeface="+mn-cs"/>
            </a:endParaRPr>
          </a:p>
          <a:p>
            <a:pPr lvl="0"/>
            <a:r>
              <a:rPr kumimoji="1" lang="ja-JP" altLang="en-US" sz="1200" kern="1200" dirty="0">
                <a:solidFill>
                  <a:schemeClr val="tx1"/>
                </a:solidFill>
                <a:effectLst/>
                <a:latin typeface="+mn-lt"/>
                <a:ea typeface="+mn-ea"/>
                <a:cs typeface="+mn-cs"/>
              </a:rPr>
              <a:t>・入力方法の進化</a:t>
            </a:r>
            <a:endParaRPr kumimoji="1" lang="en-US" altLang="ja-JP" sz="1200" kern="1200" dirty="0">
              <a:solidFill>
                <a:schemeClr val="tx1"/>
              </a:solidFill>
              <a:effectLst/>
              <a:latin typeface="+mn-lt"/>
              <a:ea typeface="+mn-ea"/>
              <a:cs typeface="+mn-cs"/>
            </a:endParaRPr>
          </a:p>
          <a:p>
            <a:pPr lvl="0"/>
            <a:r>
              <a:rPr kumimoji="1" lang="ja-JP" altLang="en-US" sz="1200" kern="1200" dirty="0">
                <a:solidFill>
                  <a:schemeClr val="tx1"/>
                </a:solidFill>
                <a:effectLst/>
                <a:latin typeface="+mn-lt"/>
                <a:ea typeface="+mn-ea"/>
                <a:cs typeface="+mn-cs"/>
              </a:rPr>
              <a:t>・通信ブリッジとしてのスマホの普及</a:t>
            </a:r>
            <a:endParaRPr kumimoji="1" lang="en-US" altLang="ja-JP" sz="1200" kern="1200" dirty="0">
              <a:solidFill>
                <a:schemeClr val="tx1"/>
              </a:solidFill>
              <a:effectLst/>
              <a:latin typeface="+mn-lt"/>
              <a:ea typeface="+mn-ea"/>
              <a:cs typeface="+mn-cs"/>
            </a:endParaRPr>
          </a:p>
          <a:p>
            <a:pPr lvl="0"/>
            <a:r>
              <a:rPr kumimoji="1" lang="ja-JP" altLang="en-US" sz="1200" kern="1200" dirty="0">
                <a:solidFill>
                  <a:schemeClr val="tx1"/>
                </a:solidFill>
                <a:effectLst/>
                <a:latin typeface="+mn-lt"/>
                <a:ea typeface="+mn-ea"/>
                <a:cs typeface="+mn-cs"/>
              </a:rPr>
              <a:t>・バックエンドコンピューティングリソースとしてのクラウド</a:t>
            </a:r>
            <a:endParaRPr kumimoji="1" lang="en-US" altLang="ja-JP" sz="1200" kern="1200" dirty="0">
              <a:solidFill>
                <a:schemeClr val="tx1"/>
              </a:solidFill>
              <a:effectLst/>
              <a:latin typeface="+mn-lt"/>
              <a:ea typeface="+mn-ea"/>
              <a:cs typeface="+mn-cs"/>
            </a:endParaRPr>
          </a:p>
          <a:p>
            <a:pPr lvl="0"/>
            <a:endParaRPr kumimoji="1" lang="en-US" altLang="ja-JP" sz="1200" kern="1200" dirty="0">
              <a:solidFill>
                <a:schemeClr val="tx1"/>
              </a:solidFill>
              <a:effectLst/>
              <a:latin typeface="+mn-lt"/>
              <a:ea typeface="+mn-ea"/>
              <a:cs typeface="+mn-cs"/>
            </a:endParaRPr>
          </a:p>
          <a:p>
            <a:pPr lvl="0"/>
            <a:r>
              <a:rPr kumimoji="1" lang="ja-JP" altLang="ja-JP" sz="1200" kern="1200" dirty="0">
                <a:solidFill>
                  <a:schemeClr val="tx1"/>
                </a:solidFill>
                <a:effectLst/>
                <a:latin typeface="+mn-lt"/>
                <a:ea typeface="+mn-ea"/>
                <a:cs typeface="+mn-cs"/>
              </a:rPr>
              <a:t>技術革新によって小型軽量化が可能になり、バッテリーの持続時間も延びました。また、</a:t>
            </a:r>
            <a:r>
              <a:rPr kumimoji="1" lang="en-US" altLang="ja-JP" sz="1200" kern="1200" dirty="0">
                <a:solidFill>
                  <a:schemeClr val="tx1"/>
                </a:solidFill>
                <a:effectLst/>
                <a:latin typeface="+mn-lt"/>
                <a:ea typeface="+mn-ea"/>
                <a:cs typeface="+mn-cs"/>
              </a:rPr>
              <a:t>Bluetooth</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NFC</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Near Feld Connection</a:t>
            </a:r>
            <a:r>
              <a:rPr kumimoji="1" lang="ja-JP" altLang="ja-JP" sz="1200" kern="1200" dirty="0">
                <a:solidFill>
                  <a:schemeClr val="tx1"/>
                </a:solidFill>
                <a:effectLst/>
                <a:latin typeface="+mn-lt"/>
                <a:ea typeface="+mn-ea"/>
                <a:cs typeface="+mn-cs"/>
              </a:rPr>
              <a:t>）といった低消費電力の近接通信技術が使えるようになり、普段持ち歩くスマートフォンを介してインターネットに接続できるようになりました。さらには、クラウドと一体に使うことで、単体では実現できない膨大な処理能力と記憶容量を手に入れることができました。また、タッチパネルや音声入力、ジェスチャ操作なども実用化され、</a:t>
            </a:r>
            <a:r>
              <a:rPr kumimoji="1" lang="ja-JP" altLang="en-US" sz="1200" kern="1200" dirty="0">
                <a:solidFill>
                  <a:schemeClr val="tx1"/>
                </a:solidFill>
                <a:effectLst/>
                <a:latin typeface="+mn-lt"/>
                <a:ea typeface="+mn-ea"/>
                <a:cs typeface="+mn-cs"/>
              </a:rPr>
              <a:t>小さな画面</a:t>
            </a:r>
            <a:r>
              <a:rPr kumimoji="1" lang="ja-JP" altLang="ja-JP" sz="1200" kern="1200" dirty="0">
                <a:solidFill>
                  <a:schemeClr val="tx1"/>
                </a:solidFill>
                <a:effectLst/>
                <a:latin typeface="+mn-lt"/>
                <a:ea typeface="+mn-ea"/>
                <a:cs typeface="+mn-cs"/>
              </a:rPr>
              <a:t>であってもデータ入力や操作が確実にできるようになったことも普及に弾みをつけています。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32</a:t>
            </a:fld>
            <a:endParaRPr kumimoji="1" lang="ja-JP" altLang="en-US"/>
          </a:p>
        </p:txBody>
      </p:sp>
    </p:spTree>
    <p:extLst>
      <p:ext uri="{BB962C8B-B14F-4D97-AF65-F5344CB8AC3E}">
        <p14:creationId xmlns:p14="http://schemas.microsoft.com/office/powerpoint/2010/main" val="279097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身につけるデバイスと言っても、人はそれほど多くのものを身につけているわけではありません。一般的には、衣服、眼鏡、時計くらいで、ウェアラブル・デバイスもこれらを代替するものが大半です。変わったところでは、靴に取り付けランニングの距離やスピードを、ゴルフ・クラブに取り付けてスイングの状態を、テニス・ラケットのグリップ・エンドに取り付けてスイングや身体の動きを取得するといったアクティビティ・トラッカーも広い意味ではウェアラブル・デバイスと言えるかもしれません。これらデータは、スマートフォンのアプリや、その先につながるクラウド・サービスに送られ様々な機能を提供します。</a:t>
            </a:r>
          </a:p>
          <a:p>
            <a:r>
              <a:rPr kumimoji="1" lang="ja-JP" altLang="ja-JP" sz="1200" kern="1200" dirty="0">
                <a:solidFill>
                  <a:schemeClr val="tx1"/>
                </a:solidFill>
                <a:effectLst/>
                <a:latin typeface="+mn-lt"/>
                <a:ea typeface="+mn-ea"/>
                <a:cs typeface="+mn-cs"/>
              </a:rPr>
              <a:t>ウェアラブルは、本格的な活用が始まったばかりです。現在はスマートフォンに着信した電話やメールを音や振動で通知したり、音声認識を使って簡単なメッセージを返信したりする機能が主流ですが、それに留まらない大きな可能性を秘めています。</a:t>
            </a:r>
          </a:p>
          <a:p>
            <a:r>
              <a:rPr kumimoji="1" lang="ja-JP" altLang="ja-JP" sz="1200" kern="1200" dirty="0">
                <a:solidFill>
                  <a:schemeClr val="tx1"/>
                </a:solidFill>
                <a:effectLst/>
                <a:latin typeface="+mn-lt"/>
                <a:ea typeface="+mn-ea"/>
                <a:cs typeface="+mn-cs"/>
              </a:rPr>
              <a:t>特に、今後の新しい使い方として注目されているのが、生体情報の利用です。脈拍や血圧、発汗量などを収集して健康管理や予防医療に役立てる取り組みが始まっています。</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は、コンタクトレンズ型の血糖値センサーを開発し、コンタクトレンズ・メーカーと一緒になって、その実用化を進めています。</a:t>
            </a:r>
          </a:p>
          <a:p>
            <a:r>
              <a:rPr kumimoji="1" lang="ja-JP" altLang="ja-JP" sz="1200" kern="1200" dirty="0">
                <a:solidFill>
                  <a:schemeClr val="tx1"/>
                </a:solidFill>
                <a:effectLst/>
                <a:latin typeface="+mn-lt"/>
                <a:ea typeface="+mn-ea"/>
                <a:cs typeface="+mn-cs"/>
              </a:rPr>
              <a:t>一方で、新しいデバイス故の問題点も指摘されています。カメラ機能を持った眼鏡型デバイスをかけた人が、プライバシーへの配慮からレストランへの入店を断られるといったことや、生体情報といったセンシティブな情報をどう取り扱うかも気になるところです。新しいデバイスであるが故のルールの整備やコンセンサスの醸成は、今後の課題と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33</a:t>
            </a:fld>
            <a:endParaRPr kumimoji="1" lang="ja-JP" altLang="en-US"/>
          </a:p>
        </p:txBody>
      </p:sp>
    </p:spTree>
    <p:extLst>
      <p:ext uri="{BB962C8B-B14F-4D97-AF65-F5344CB8AC3E}">
        <p14:creationId xmlns:p14="http://schemas.microsoft.com/office/powerpoint/2010/main" val="541773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http://www.itmedia.co.jp/news/articles/1510/09/news061.html</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34</a:t>
            </a:fld>
            <a:endParaRPr kumimoji="1" lang="ja-JP" altLang="en-US"/>
          </a:p>
        </p:txBody>
      </p:sp>
    </p:spTree>
    <p:extLst>
      <p:ext uri="{BB962C8B-B14F-4D97-AF65-F5344CB8AC3E}">
        <p14:creationId xmlns:p14="http://schemas.microsoft.com/office/powerpoint/2010/main" val="3891511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http://www.soumu.go.jp/johotsusintokei/whitepaper/ja/h16/html/G1103000.html</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35</a:t>
            </a:fld>
            <a:endParaRPr kumimoji="1" lang="ja-JP" altLang="en-US"/>
          </a:p>
        </p:txBody>
      </p:sp>
    </p:spTree>
    <p:extLst>
      <p:ext uri="{BB962C8B-B14F-4D97-AF65-F5344CB8AC3E}">
        <p14:creationId xmlns:p14="http://schemas.microsoft.com/office/powerpoint/2010/main" val="1336922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36</a:t>
            </a:fld>
            <a:endParaRPr kumimoji="1" lang="ja-JP" altLang="en-US"/>
          </a:p>
        </p:txBody>
      </p:sp>
    </p:spTree>
    <p:extLst>
      <p:ext uri="{BB962C8B-B14F-4D97-AF65-F5344CB8AC3E}">
        <p14:creationId xmlns:p14="http://schemas.microsoft.com/office/powerpoint/2010/main" val="31185602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11065654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883409" y="8683323"/>
            <a:ext cx="2973011" cy="459229"/>
          </a:xfrm>
          <a:prstGeom prst="rect">
            <a:avLst/>
          </a:prstGeom>
          <a:noFill/>
          <a:ln w="9525">
            <a:noFill/>
            <a:miter lim="800000"/>
            <a:headEnd/>
            <a:tailEnd/>
          </a:ln>
        </p:spPr>
        <p:txBody>
          <a:bodyPr lIns="94447" tIns="47223" rIns="94447" bIns="47223" anchor="b"/>
          <a:lstStyle/>
          <a:p>
            <a:pPr algn="r" defTabSz="909645"/>
            <a:fld id="{7BFCBB4C-A883-4786-941D-2D57D0135022}" type="slidenum">
              <a:rPr lang="ja-JP" altLang="en-US">
                <a:solidFill>
                  <a:schemeClr val="tx1"/>
                </a:solidFill>
                <a:latin typeface="Times New Roman" pitchFamily="18" charset="0"/>
                <a:ea typeface="ＭＳ Ｐゴシック" charset="-128"/>
              </a:rPr>
              <a:pPr algn="r" defTabSz="909645"/>
              <a:t>38</a:t>
            </a:fld>
            <a:endParaRPr lang="en-US" altLang="ja-JP">
              <a:solidFill>
                <a:schemeClr val="tx1"/>
              </a:solidFill>
              <a:latin typeface="Times New Roman" pitchFamily="18" charset="0"/>
              <a:ea typeface="ＭＳ Ｐゴシック" charset="-128"/>
            </a:endParaRPr>
          </a:p>
        </p:txBody>
      </p:sp>
      <p:sp>
        <p:nvSpPr>
          <p:cNvPr id="74754" name="スライド イメージ プレースホルダ 1"/>
          <p:cNvSpPr>
            <a:spLocks noGrp="1" noRot="1" noChangeAspect="1" noTextEdit="1"/>
          </p:cNvSpPr>
          <p:nvPr>
            <p:ph type="sldImg"/>
          </p:nvPr>
        </p:nvSpPr>
        <p:spPr>
          <a:ln/>
        </p:spPr>
      </p:sp>
      <p:sp>
        <p:nvSpPr>
          <p:cNvPr id="74755" name="ノート プレースホルダ 2"/>
          <p:cNvSpPr>
            <a:spLocks noGrp="1"/>
          </p:cNvSpPr>
          <p:nvPr>
            <p:ph type="body" idx="1"/>
          </p:nvPr>
        </p:nvSpPr>
        <p:spPr>
          <a:noFill/>
          <a:ln/>
        </p:spPr>
        <p:txBody>
          <a:bodyPr lIns="91392" tIns="45696" rIns="91392" bIns="45696"/>
          <a:lstStyle/>
          <a:p>
            <a:pPr>
              <a:spcBef>
                <a:spcPct val="0"/>
              </a:spcBef>
            </a:pPr>
            <a:r>
              <a:rPr lang="ja-JP" altLang="en-US" dirty="0"/>
              <a:t>一貫して</a:t>
            </a:r>
            <a:r>
              <a:rPr lang="en-US" altLang="ja-JP" dirty="0"/>
              <a:t>HTML5</a:t>
            </a:r>
            <a:r>
              <a:rPr lang="ja-JP" altLang="en-US" dirty="0"/>
              <a:t>を推進しようとしているのが、</a:t>
            </a:r>
            <a:r>
              <a:rPr lang="en-US" altLang="ja-JP" dirty="0"/>
              <a:t>Google</a:t>
            </a:r>
            <a:r>
              <a:rPr lang="ja-JP" altLang="en-US" dirty="0"/>
              <a:t>です。クラウドの名付け親であり、</a:t>
            </a:r>
            <a:r>
              <a:rPr lang="en-US" altLang="ja-JP" dirty="0"/>
              <a:t>Web</a:t>
            </a:r>
            <a:r>
              <a:rPr lang="ja-JP" altLang="en-US" dirty="0"/>
              <a:t>ブラウザを標準のアクセス手段と位置づけた</a:t>
            </a:r>
            <a:r>
              <a:rPr lang="en-US" altLang="ja-JP" dirty="0"/>
              <a:t>Google</a:t>
            </a:r>
            <a:r>
              <a:rPr lang="ja-JP" altLang="en-US" dirty="0"/>
              <a:t>は、ぶれることなく、</a:t>
            </a:r>
            <a:r>
              <a:rPr lang="en-US" altLang="ja-JP" dirty="0"/>
              <a:t>HTML5</a:t>
            </a:r>
            <a:r>
              <a:rPr lang="ja-JP" altLang="en-US" dirty="0"/>
              <a:t>を推進する立場に立ち続けています。</a:t>
            </a:r>
            <a:endParaRPr lang="en-US" altLang="ja-JP" dirty="0"/>
          </a:p>
          <a:p>
            <a:pPr>
              <a:spcBef>
                <a:spcPct val="0"/>
              </a:spcBef>
            </a:pPr>
            <a:endParaRPr lang="en-US" altLang="ja-JP" dirty="0"/>
          </a:p>
          <a:p>
            <a:pPr>
              <a:spcBef>
                <a:spcPct val="0"/>
              </a:spcBef>
            </a:pPr>
            <a:r>
              <a:rPr lang="ja-JP" altLang="en-US" dirty="0"/>
              <a:t>自社技術のプラットフォーム化を目ざす</a:t>
            </a:r>
            <a:r>
              <a:rPr lang="en-US" altLang="ja-JP" dirty="0"/>
              <a:t>Microsoft</a:t>
            </a:r>
            <a:r>
              <a:rPr lang="ja-JP" altLang="en-US" dirty="0"/>
              <a:t>や</a:t>
            </a:r>
            <a:r>
              <a:rPr lang="en-US" altLang="ja-JP" dirty="0"/>
              <a:t>Apple</a:t>
            </a:r>
            <a:r>
              <a:rPr lang="ja-JP" altLang="en-US" dirty="0"/>
              <a:t>と違い、</a:t>
            </a:r>
            <a:r>
              <a:rPr lang="en-US" altLang="ja-JP" dirty="0"/>
              <a:t>Google</a:t>
            </a:r>
            <a:r>
              <a:rPr lang="ja-JP" altLang="en-US" dirty="0"/>
              <a:t>はプラットフォームなど欲しくないのです。</a:t>
            </a:r>
            <a:r>
              <a:rPr lang="en-US" altLang="ja-JP" dirty="0"/>
              <a:t>Web</a:t>
            </a:r>
            <a:r>
              <a:rPr lang="ja-JP" altLang="en-US" dirty="0"/>
              <a:t>にアクセスする人が増加し、広告費が入ってくれば良いのです。そのためには、つまらないごたごたで</a:t>
            </a:r>
            <a:r>
              <a:rPr lang="en-US" altLang="ja-JP" dirty="0"/>
              <a:t>HTML5</a:t>
            </a:r>
            <a:r>
              <a:rPr lang="ja-JP" altLang="en-US" dirty="0"/>
              <a:t>の浸透が遅れる方が困るのです。早く全てのデバイスが</a:t>
            </a:r>
            <a:r>
              <a:rPr lang="en-US" altLang="ja-JP" dirty="0"/>
              <a:t>HTML5</a:t>
            </a:r>
            <a:r>
              <a:rPr lang="ja-JP" altLang="en-US" dirty="0"/>
              <a:t>に移行し、</a:t>
            </a:r>
            <a:r>
              <a:rPr lang="en-US" altLang="ja-JP" dirty="0"/>
              <a:t>Web</a:t>
            </a:r>
            <a:r>
              <a:rPr lang="ja-JP" altLang="en-US" dirty="0"/>
              <a:t>サービスを利用するようになれば、</a:t>
            </a:r>
            <a:r>
              <a:rPr lang="en-US" altLang="ja-JP" dirty="0"/>
              <a:t>Google</a:t>
            </a:r>
            <a:r>
              <a:rPr lang="ja-JP" altLang="en-US" dirty="0"/>
              <a:t>の収益に直結します。</a:t>
            </a:r>
            <a:endParaRPr lang="en-US" altLang="ja-JP" dirty="0"/>
          </a:p>
          <a:p>
            <a:pPr>
              <a:spcBef>
                <a:spcPct val="0"/>
              </a:spcBef>
            </a:pPr>
            <a:endParaRPr lang="en-US" altLang="ja-JP" dirty="0"/>
          </a:p>
          <a:p>
            <a:pPr>
              <a:spcBef>
                <a:spcPct val="0"/>
              </a:spcBef>
            </a:pPr>
            <a:r>
              <a:rPr lang="en-US" altLang="ja-JP" dirty="0"/>
              <a:t>Google</a:t>
            </a:r>
            <a:r>
              <a:rPr lang="ja-JP" altLang="en-US" dirty="0"/>
              <a:t>はこのためにこそ、自社ブラウザである</a:t>
            </a:r>
            <a:r>
              <a:rPr lang="en-US" altLang="ja-JP" dirty="0"/>
              <a:t>Chrome</a:t>
            </a:r>
            <a:r>
              <a:rPr lang="ja-JP" altLang="en-US" dirty="0" err="1"/>
              <a:t>を開</a:t>
            </a:r>
            <a:r>
              <a:rPr lang="ja-JP" altLang="en-US" dirty="0"/>
              <a:t>発し続けているということができます。</a:t>
            </a:r>
            <a:r>
              <a:rPr lang="en-US" altLang="ja-JP" dirty="0"/>
              <a:t>HTML5</a:t>
            </a:r>
            <a:r>
              <a:rPr lang="ja-JP" altLang="en-US" dirty="0"/>
              <a:t>の潜在能力を引き出せるブラウザを一日も早く完成させ、ユーザーに届けることが、</a:t>
            </a:r>
            <a:r>
              <a:rPr lang="en-US" altLang="ja-JP" dirty="0"/>
              <a:t>Google</a:t>
            </a:r>
            <a:r>
              <a:rPr lang="ja-JP" altLang="en-US" dirty="0"/>
              <a:t>のビジネスモデルに合致するからです。</a:t>
            </a:r>
            <a:endParaRPr lang="en-US" altLang="ja-JP" dirty="0"/>
          </a:p>
        </p:txBody>
      </p:sp>
      <p:sp>
        <p:nvSpPr>
          <p:cNvPr id="74756" name="スライド番号プレースホルダ 3"/>
          <p:cNvSpPr txBox="1">
            <a:spLocks noGrp="1"/>
          </p:cNvSpPr>
          <p:nvPr/>
        </p:nvSpPr>
        <p:spPr bwMode="auto">
          <a:xfrm>
            <a:off x="3883409" y="8684773"/>
            <a:ext cx="2973011" cy="457780"/>
          </a:xfrm>
          <a:prstGeom prst="rect">
            <a:avLst/>
          </a:prstGeom>
          <a:noFill/>
          <a:ln w="9525">
            <a:noFill/>
            <a:miter lim="800000"/>
            <a:headEnd/>
            <a:tailEnd/>
          </a:ln>
        </p:spPr>
        <p:txBody>
          <a:bodyPr lIns="91392" tIns="45696" rIns="91392" bIns="45696" anchor="b"/>
          <a:lstStyle/>
          <a:p>
            <a:pPr algn="r" defTabSz="904989"/>
            <a:fld id="{F739DED2-1609-4C3A-A60D-404EAC0F51CB}" type="slidenum">
              <a:rPr lang="ja-JP" altLang="en-US">
                <a:solidFill>
                  <a:schemeClr val="tx1"/>
                </a:solidFill>
                <a:ea typeface="ＭＳ Ｐゴシック" charset="-128"/>
              </a:rPr>
              <a:pPr algn="r" defTabSz="904989"/>
              <a:t>38</a:t>
            </a:fld>
            <a:endParaRPr lang="en-US" altLang="ja-JP">
              <a:solidFill>
                <a:schemeClr val="tx1"/>
              </a:solidFill>
              <a:ea typeface="ＭＳ Ｐゴシック" charset="-128"/>
            </a:endParaRPr>
          </a:p>
        </p:txBody>
      </p:sp>
    </p:spTree>
    <p:extLst>
      <p:ext uri="{BB962C8B-B14F-4D97-AF65-F5344CB8AC3E}">
        <p14:creationId xmlns:p14="http://schemas.microsoft.com/office/powerpoint/2010/main" val="2626775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Google</a:t>
            </a:r>
            <a:r>
              <a:rPr kumimoji="1" lang="ja-JP" altLang="en-US" dirty="0"/>
              <a:t>は</a:t>
            </a:r>
            <a:r>
              <a:rPr kumimoji="1" lang="en-US" altLang="ja-JP" dirty="0"/>
              <a:t>Android</a:t>
            </a:r>
            <a:r>
              <a:rPr kumimoji="1" lang="ja-JP" altLang="en-US" dirty="0"/>
              <a:t>を自社で開発してハードウェアメーカーに無料で提供していますが、これも同じ戦略です。</a:t>
            </a:r>
            <a:endParaRPr kumimoji="1" lang="en-US" altLang="ja-JP" dirty="0"/>
          </a:p>
          <a:p>
            <a:endParaRPr kumimoji="1" lang="en-US" altLang="ja-JP" dirty="0"/>
          </a:p>
          <a:p>
            <a:r>
              <a:rPr kumimoji="1" lang="en-US" altLang="ja-JP" dirty="0"/>
              <a:t>Android</a:t>
            </a:r>
            <a:r>
              <a:rPr kumimoji="1" lang="ja-JP" altLang="en-US" dirty="0"/>
              <a:t>に組込まれているブラウザは</a:t>
            </a:r>
            <a:r>
              <a:rPr kumimoji="1" lang="en-US" altLang="ja-JP" dirty="0"/>
              <a:t>Chrome</a:t>
            </a:r>
            <a:r>
              <a:rPr kumimoji="1" lang="ja-JP" altLang="en-US" dirty="0"/>
              <a:t>ベースであり、デフォルトの検索エンジンはもちろん</a:t>
            </a:r>
            <a:r>
              <a:rPr kumimoji="1" lang="en-US" altLang="ja-JP" dirty="0"/>
              <a:t>Google</a:t>
            </a:r>
            <a:r>
              <a:rPr kumimoji="1" lang="ja-JP" altLang="en-US" dirty="0"/>
              <a:t>です。</a:t>
            </a:r>
            <a:r>
              <a:rPr kumimoji="1" lang="en-US" altLang="ja-JP" dirty="0"/>
              <a:t>Android</a:t>
            </a:r>
            <a:r>
              <a:rPr kumimoji="1" lang="ja-JP" altLang="en-US" dirty="0"/>
              <a:t>端末が世界に広まれば広まるほど、</a:t>
            </a:r>
            <a:r>
              <a:rPr kumimoji="1" lang="en-US" altLang="ja-JP" dirty="0"/>
              <a:t>Google</a:t>
            </a:r>
            <a:r>
              <a:rPr kumimoji="1" lang="ja-JP" altLang="en-US" dirty="0"/>
              <a:t>の顧客が増えるのです。</a:t>
            </a:r>
            <a:r>
              <a:rPr kumimoji="1" lang="en-US" altLang="ja-JP" dirty="0"/>
              <a:t>Google</a:t>
            </a:r>
            <a:r>
              <a:rPr kumimoji="1" lang="ja-JP" altLang="en-US" dirty="0"/>
              <a:t>は</a:t>
            </a:r>
            <a:r>
              <a:rPr kumimoji="1" lang="en-US" altLang="ja-JP" dirty="0"/>
              <a:t>Android</a:t>
            </a:r>
            <a:r>
              <a:rPr kumimoji="1" lang="ja-JP" altLang="en-US" dirty="0"/>
              <a:t>を無償で提供しても、それを補って余りある収益をモバイル広告から得ているのです。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39</a:t>
            </a:fld>
            <a:endParaRPr lang="ja-JP" altLang="en-US"/>
          </a:p>
        </p:txBody>
      </p:sp>
    </p:spTree>
    <p:extLst>
      <p:ext uri="{BB962C8B-B14F-4D97-AF65-F5344CB8AC3E}">
        <p14:creationId xmlns:p14="http://schemas.microsoft.com/office/powerpoint/2010/main" val="1300457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a:t>
            </a:r>
            <a:r>
              <a:rPr kumimoji="1" lang="en-US" altLang="ja-JP" sz="1200" kern="1200" dirty="0" err="1">
                <a:solidFill>
                  <a:schemeClr val="tx1"/>
                </a:solidFill>
                <a:effectLst/>
                <a:latin typeface="+mn-lt"/>
                <a:ea typeface="+mn-ea"/>
                <a:cs typeface="+mn-cs"/>
              </a:rPr>
              <a:t>Chromebook</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今、</a:t>
            </a:r>
            <a:r>
              <a:rPr kumimoji="1" lang="en-US" altLang="ja-JP" sz="1200" kern="1200" dirty="0" err="1">
                <a:solidFill>
                  <a:schemeClr val="tx1"/>
                </a:solidFill>
                <a:effectLst/>
                <a:latin typeface="+mn-lt"/>
                <a:ea typeface="+mn-ea"/>
                <a:cs typeface="+mn-cs"/>
              </a:rPr>
              <a:t>Chromebook</a:t>
            </a:r>
            <a:r>
              <a:rPr kumimoji="1" lang="ja-JP" altLang="ja-JP" sz="1200" kern="1200" dirty="0">
                <a:solidFill>
                  <a:schemeClr val="tx1"/>
                </a:solidFill>
                <a:effectLst/>
                <a:latin typeface="+mn-lt"/>
                <a:ea typeface="+mn-ea"/>
                <a:cs typeface="+mn-cs"/>
              </a:rPr>
              <a:t>という新しいタイプのノート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が、注目されています。米</a:t>
            </a:r>
            <a:r>
              <a:rPr kumimoji="1" lang="en-US" altLang="ja-JP" sz="1200" kern="1200" dirty="0">
                <a:solidFill>
                  <a:schemeClr val="tx1"/>
                </a:solidFill>
                <a:effectLst/>
                <a:latin typeface="+mn-lt"/>
                <a:ea typeface="+mn-ea"/>
                <a:cs typeface="+mn-cs"/>
              </a:rPr>
              <a:t>Gartner </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2015</a:t>
            </a:r>
            <a:r>
              <a:rPr kumimoji="1" lang="ja-JP" altLang="ja-JP" sz="1200" kern="1200" dirty="0">
                <a:solidFill>
                  <a:schemeClr val="tx1"/>
                </a:solidFill>
                <a:effectLst/>
                <a:latin typeface="+mn-lt"/>
                <a:ea typeface="+mn-ea"/>
                <a:cs typeface="+mn-cs"/>
              </a:rPr>
              <a:t>年、全世界の</a:t>
            </a:r>
            <a:r>
              <a:rPr kumimoji="1" lang="en-US" altLang="ja-JP" sz="1200" kern="1200" dirty="0">
                <a:solidFill>
                  <a:schemeClr val="tx1"/>
                </a:solidFill>
                <a:effectLst/>
                <a:latin typeface="+mn-lt"/>
                <a:ea typeface="+mn-ea"/>
                <a:cs typeface="+mn-cs"/>
              </a:rPr>
              <a:t> </a:t>
            </a:r>
            <a:r>
              <a:rPr kumimoji="1" lang="en-US" altLang="ja-JP" sz="1200" kern="1200" dirty="0" err="1">
                <a:solidFill>
                  <a:schemeClr val="tx1"/>
                </a:solidFill>
                <a:effectLst/>
                <a:latin typeface="+mn-lt"/>
                <a:ea typeface="+mn-ea"/>
                <a:cs typeface="+mn-cs"/>
              </a:rPr>
              <a:t>Chromebook</a:t>
            </a:r>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の販売台数は、</a:t>
            </a:r>
            <a:r>
              <a:rPr kumimoji="1" lang="en-US" altLang="ja-JP" sz="1200" kern="1200" dirty="0">
                <a:solidFill>
                  <a:schemeClr val="tx1"/>
                </a:solidFill>
                <a:effectLst/>
                <a:latin typeface="+mn-lt"/>
                <a:ea typeface="+mn-ea"/>
                <a:cs typeface="+mn-cs"/>
              </a:rPr>
              <a:t>730</a:t>
            </a:r>
            <a:r>
              <a:rPr kumimoji="1" lang="ja-JP" altLang="ja-JP" sz="1200" kern="1200" dirty="0">
                <a:solidFill>
                  <a:schemeClr val="tx1"/>
                </a:solidFill>
                <a:effectLst/>
                <a:latin typeface="+mn-lt"/>
                <a:ea typeface="+mn-ea"/>
                <a:cs typeface="+mn-cs"/>
              </a:rPr>
              <a:t>万台に達し、</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やタブレットが、二桁を超えて大幅な減少している中、</a:t>
            </a:r>
            <a:r>
              <a:rPr kumimoji="1" lang="en-US" altLang="ja-JP" sz="1200" kern="1200" dirty="0">
                <a:solidFill>
                  <a:schemeClr val="tx1"/>
                </a:solidFill>
                <a:effectLst/>
                <a:latin typeface="+mn-lt"/>
                <a:ea typeface="+mn-ea"/>
                <a:cs typeface="+mn-cs"/>
              </a:rPr>
              <a:t>2014</a:t>
            </a:r>
            <a:r>
              <a:rPr kumimoji="1" lang="ja-JP" altLang="ja-JP" sz="1200" kern="1200" dirty="0">
                <a:solidFill>
                  <a:schemeClr val="tx1"/>
                </a:solidFill>
                <a:effectLst/>
                <a:latin typeface="+mn-lt"/>
                <a:ea typeface="+mn-ea"/>
                <a:cs typeface="+mn-cs"/>
              </a:rPr>
              <a:t>年に比べ</a:t>
            </a:r>
            <a:r>
              <a:rPr kumimoji="1" lang="en-US" altLang="ja-JP" sz="1200" kern="1200" dirty="0">
                <a:solidFill>
                  <a:schemeClr val="tx1"/>
                </a:solidFill>
                <a:effectLst/>
                <a:latin typeface="+mn-lt"/>
                <a:ea typeface="+mn-ea"/>
                <a:cs typeface="+mn-cs"/>
              </a:rPr>
              <a:t>27%</a:t>
            </a:r>
            <a:r>
              <a:rPr kumimoji="1" lang="ja-JP" altLang="ja-JP" sz="1200" kern="1200" dirty="0">
                <a:solidFill>
                  <a:schemeClr val="tx1"/>
                </a:solidFill>
                <a:effectLst/>
                <a:latin typeface="+mn-lt"/>
                <a:ea typeface="+mn-ea"/>
                <a:cs typeface="+mn-cs"/>
              </a:rPr>
              <a:t>の成長になると予測しています。</a:t>
            </a:r>
          </a:p>
          <a:p>
            <a:r>
              <a:rPr kumimoji="1" lang="en-US" altLang="ja-JP" sz="1200" kern="1200" dirty="0" err="1">
                <a:solidFill>
                  <a:schemeClr val="tx1"/>
                </a:solidFill>
                <a:effectLst/>
                <a:latin typeface="+mn-lt"/>
                <a:ea typeface="+mn-ea"/>
                <a:cs typeface="+mn-cs"/>
              </a:rPr>
              <a:t>Chromebook</a:t>
            </a:r>
            <a:r>
              <a:rPr kumimoji="1" lang="ja-JP" altLang="ja-JP" sz="1200" kern="1200" dirty="0">
                <a:solidFill>
                  <a:schemeClr val="tx1"/>
                </a:solidFill>
                <a:effectLst/>
                <a:latin typeface="+mn-lt"/>
                <a:ea typeface="+mn-ea"/>
                <a:cs typeface="+mn-cs"/>
              </a:rPr>
              <a:t>とは、</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が開発した</a:t>
            </a:r>
            <a:r>
              <a:rPr kumimoji="1" lang="en-US" altLang="ja-JP" sz="1200" kern="1200" dirty="0">
                <a:solidFill>
                  <a:schemeClr val="tx1"/>
                </a:solidFill>
                <a:effectLst/>
                <a:latin typeface="+mn-lt"/>
                <a:ea typeface="+mn-ea"/>
                <a:cs typeface="+mn-cs"/>
              </a:rPr>
              <a:t>Chrome</a:t>
            </a:r>
            <a:r>
              <a:rPr kumimoji="1" lang="ja-JP" altLang="ja-JP" sz="1200" kern="1200" dirty="0">
                <a:solidFill>
                  <a:schemeClr val="tx1"/>
                </a:solidFill>
                <a:effectLst/>
                <a:latin typeface="+mn-lt"/>
                <a:ea typeface="+mn-ea"/>
                <a:cs typeface="+mn-cs"/>
              </a:rPr>
              <a:t>ブラウザを動かすことに特化した基本ソフト</a:t>
            </a:r>
            <a:r>
              <a:rPr kumimoji="1" lang="en-US" altLang="ja-JP" sz="1200" kern="1200" dirty="0">
                <a:solidFill>
                  <a:schemeClr val="tx1"/>
                </a:solidFill>
                <a:effectLst/>
                <a:latin typeface="+mn-lt"/>
                <a:ea typeface="+mn-ea"/>
                <a:cs typeface="+mn-cs"/>
              </a:rPr>
              <a:t>Chrome OS</a:t>
            </a:r>
            <a:r>
              <a:rPr kumimoji="1" lang="ja-JP" altLang="ja-JP" sz="1200" kern="1200" dirty="0">
                <a:solidFill>
                  <a:schemeClr val="tx1"/>
                </a:solidFill>
                <a:effectLst/>
                <a:latin typeface="+mn-lt"/>
                <a:ea typeface="+mn-ea"/>
                <a:cs typeface="+mn-cs"/>
              </a:rPr>
              <a:t>を搭載したノート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のことです。</a:t>
            </a:r>
          </a:p>
          <a:p>
            <a:r>
              <a:rPr kumimoji="1" lang="ja-JP" altLang="ja-JP" sz="1200" kern="1200" dirty="0">
                <a:solidFill>
                  <a:schemeClr val="tx1"/>
                </a:solidFill>
                <a:effectLst/>
                <a:latin typeface="+mn-lt"/>
                <a:ea typeface="+mn-ea"/>
                <a:cs typeface="+mn-cs"/>
              </a:rPr>
              <a:t>ブラウザしか動かないというシンプルな機能に特化することで、高速な</a:t>
            </a:r>
            <a:r>
              <a:rPr kumimoji="1" lang="en-US" altLang="ja-JP" sz="1200" kern="1200" dirty="0">
                <a:solidFill>
                  <a:schemeClr val="tx1"/>
                </a:solidFill>
                <a:effectLst/>
                <a:latin typeface="+mn-lt"/>
                <a:ea typeface="+mn-ea"/>
                <a:cs typeface="+mn-cs"/>
              </a:rPr>
              <a:t>CPU</a:t>
            </a:r>
            <a:r>
              <a:rPr kumimoji="1" lang="ja-JP" altLang="ja-JP" sz="1200" kern="1200" dirty="0">
                <a:solidFill>
                  <a:schemeClr val="tx1"/>
                </a:solidFill>
                <a:effectLst/>
                <a:latin typeface="+mn-lt"/>
                <a:ea typeface="+mn-ea"/>
                <a:cs typeface="+mn-cs"/>
              </a:rPr>
              <a:t>や大量のメモリが不要となりました。また、アプリを</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にインストールせず、ブラウザを介して、クラウド・サービスとして利用するため、プログラムやデータを</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保管する必要はなく、大容量のストレージもいりません。同時にデータ流出の危険も減り、バックアップも不要です。さらに、機能がシンプルなために、脆弱性が少なくウイルスに狙われる危険も減り安全性も高まります。また、ユーザーが使えるアプリケーションの選択やデータの範囲などの権限設定も管理者が、一括して管理画面から行うことができるなど、</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を個別に配布することに比べ、運用管理負担を大幅に削減することができます。</a:t>
            </a:r>
          </a:p>
          <a:p>
            <a:r>
              <a:rPr kumimoji="1" lang="ja-JP" altLang="ja-JP" sz="1200" kern="1200" dirty="0">
                <a:solidFill>
                  <a:schemeClr val="tx1"/>
                </a:solidFill>
                <a:effectLst/>
                <a:latin typeface="+mn-lt"/>
                <a:ea typeface="+mn-ea"/>
                <a:cs typeface="+mn-cs"/>
              </a:rPr>
              <a:t>これまで「何でもできる」ことを追求し開発されてきた</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などの汎用</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には、快適に動かすためには高性能なハードウェアが必要でしたが、あえて機能を絞り込むことによって、軽量で安価なノート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を実現したのです。</a:t>
            </a:r>
          </a:p>
          <a:p>
            <a:r>
              <a:rPr kumimoji="1" lang="ja-JP" altLang="ja-JP" sz="1200" kern="1200" dirty="0">
                <a:solidFill>
                  <a:schemeClr val="tx1"/>
                </a:solidFill>
                <a:effectLst/>
                <a:latin typeface="+mn-lt"/>
                <a:ea typeface="+mn-ea"/>
                <a:cs typeface="+mn-cs"/>
              </a:rPr>
              <a:t>かつて、メール、表計算や文書作成などは、</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に導入されたアプリに頼っていましたが、今ではブラウザを介してクラウドで利用できるようになっています。その他の業務アプリケーションもクラウドで利用できるものが増えています。</a:t>
            </a:r>
          </a:p>
          <a:p>
            <a:r>
              <a:rPr kumimoji="1" lang="ja-JP" altLang="ja-JP" sz="1200" kern="1200" dirty="0">
                <a:solidFill>
                  <a:schemeClr val="tx1"/>
                </a:solidFill>
                <a:effectLst/>
                <a:latin typeface="+mn-lt"/>
                <a:ea typeface="+mn-ea"/>
                <a:cs typeface="+mn-cs"/>
              </a:rPr>
              <a:t>多くの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ユーザーを抱える企業や教育機関は、セキュリティ上の心配が少なく、運用管理側の負担も少ない</a:t>
            </a:r>
            <a:r>
              <a:rPr kumimoji="1" lang="en-US" altLang="ja-JP" sz="1200" kern="1200" dirty="0" err="1">
                <a:solidFill>
                  <a:schemeClr val="tx1"/>
                </a:solidFill>
                <a:effectLst/>
                <a:latin typeface="+mn-lt"/>
                <a:ea typeface="+mn-ea"/>
                <a:cs typeface="+mn-cs"/>
              </a:rPr>
              <a:t>Chromebook</a:t>
            </a:r>
            <a:r>
              <a:rPr kumimoji="1" lang="ja-JP" altLang="ja-JP" sz="1200" kern="1200" dirty="0">
                <a:solidFill>
                  <a:schemeClr val="tx1"/>
                </a:solidFill>
                <a:effectLst/>
                <a:latin typeface="+mn-lt"/>
                <a:ea typeface="+mn-ea"/>
                <a:cs typeface="+mn-cs"/>
              </a:rPr>
              <a:t>に注目しています。まだ</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でなければできないことや使い勝手で、従来型のノート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が必要だとの声も少なくはありませんが、ネットワーク環境やクラウド・サービスの充実とともに、新たな選択肢としてその地位を確立してゆくことになるでしょう。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40</a:t>
            </a:fld>
            <a:endParaRPr kumimoji="1" lang="ja-JP" altLang="en-US"/>
          </a:p>
        </p:txBody>
      </p:sp>
    </p:spTree>
    <p:extLst>
      <p:ext uri="{BB962C8B-B14F-4D97-AF65-F5344CB8AC3E}">
        <p14:creationId xmlns:p14="http://schemas.microsoft.com/office/powerpoint/2010/main" val="81863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クラウドの先駆けと言われる</a:t>
            </a:r>
            <a:r>
              <a:rPr kumimoji="1" lang="en-US" altLang="ja-JP" dirty="0"/>
              <a:t>Salesforce</a:t>
            </a:r>
            <a:r>
              <a:rPr kumimoji="1" lang="ja-JP" altLang="en-US" dirty="0"/>
              <a:t>が創業したのが</a:t>
            </a:r>
            <a:r>
              <a:rPr kumimoji="1" lang="en-US" altLang="ja-JP" dirty="0"/>
              <a:t>1999</a:t>
            </a:r>
            <a:r>
              <a:rPr kumimoji="1" lang="ja-JP" altLang="en-US" dirty="0"/>
              <a:t>年、</a:t>
            </a:r>
            <a:r>
              <a:rPr kumimoji="1" lang="en-US" altLang="ja-JP" dirty="0"/>
              <a:t>AWS</a:t>
            </a:r>
            <a:r>
              <a:rPr kumimoji="1" lang="ja-JP" altLang="en-US" dirty="0"/>
              <a:t>がサービスを開始したのは</a:t>
            </a:r>
            <a:r>
              <a:rPr kumimoji="1" lang="en-US" altLang="ja-JP" dirty="0"/>
              <a:t>2006</a:t>
            </a:r>
            <a:r>
              <a:rPr kumimoji="1" lang="ja-JP" altLang="en-US" dirty="0"/>
              <a:t>年です。</a:t>
            </a:r>
            <a:endParaRPr kumimoji="1" lang="en-US" altLang="ja-JP" dirty="0"/>
          </a:p>
          <a:p>
            <a:r>
              <a:rPr kumimoji="1" lang="ja-JP" altLang="en-US" dirty="0"/>
              <a:t>しかし、その前にもネットワーク越しにサーバーを利用することは広く行われていました。クラウド以前と以後では何が違うのでしょうか？</a:t>
            </a:r>
            <a:endParaRPr kumimoji="1" lang="en-US" altLang="ja-JP" dirty="0"/>
          </a:p>
          <a:p>
            <a:endParaRPr kumimoji="1" lang="en-US" altLang="ja-JP" dirty="0"/>
          </a:p>
          <a:p>
            <a:r>
              <a:rPr kumimoji="1" lang="ja-JP" altLang="en-US" dirty="0"/>
              <a:t>それは、サーバー側のアプリケーションを「サービス」として実装し、汎用のクライアントからアクセスする、という点です。</a:t>
            </a:r>
            <a:endParaRPr kumimoji="1" lang="en-US" altLang="ja-JP" dirty="0"/>
          </a:p>
          <a:p>
            <a:r>
              <a:rPr kumimoji="1" lang="ja-JP" altLang="en-US" dirty="0"/>
              <a:t>サービスとは、一定の機能を提供するプログラムモジュールですが、</a:t>
            </a:r>
            <a:r>
              <a:rPr kumimoji="1" lang="en-US" altLang="ja-JP" dirty="0"/>
              <a:t>CPU</a:t>
            </a:r>
            <a:r>
              <a:rPr kumimoji="1" lang="ja-JP" altLang="en-US" dirty="0"/>
              <a:t>や</a:t>
            </a:r>
            <a:r>
              <a:rPr kumimoji="1" lang="en-US" altLang="ja-JP" dirty="0"/>
              <a:t>OS</a:t>
            </a:r>
            <a:r>
              <a:rPr kumimoji="1" lang="ja-JP" altLang="en-US" dirty="0"/>
              <a:t>からは独立しています。それまでのクライアントサーバーシステムは、全ての単一の（あるいは選択肢の非常に限定された）技術の上に実装されていました。クラウドは、特定の技術からコンピューティングを切り離し、自由を与えたのです。</a:t>
            </a:r>
            <a:endParaRPr kumimoji="1" lang="en-US" altLang="ja-JP" dirty="0"/>
          </a:p>
          <a:p>
            <a:endParaRPr kumimoji="1" lang="en-US" altLang="ja-JP" dirty="0"/>
          </a:p>
          <a:p>
            <a:r>
              <a:rPr kumimoji="1" lang="ja-JP" altLang="en-US" dirty="0"/>
              <a:t>オープンな規格に基づいた</a:t>
            </a:r>
            <a:r>
              <a:rPr kumimoji="1" lang="en-US" altLang="ja-JP" dirty="0"/>
              <a:t>Web</a:t>
            </a:r>
            <a:r>
              <a:rPr kumimoji="1" lang="ja-JP" altLang="en-US" dirty="0"/>
              <a:t>ブラウザを使い、</a:t>
            </a:r>
            <a:endParaRPr kumimoji="1" lang="en-US" altLang="ja-JP"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19373645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20000"/>
          </a:bodyPr>
          <a:lstStyle/>
          <a:p>
            <a:r>
              <a:rPr kumimoji="1" lang="ja-JP" altLang="en-US" dirty="0"/>
              <a:t>もちろんマイクロソフトも、手をこまねいていたわけではありません。</a:t>
            </a:r>
            <a:r>
              <a:rPr kumimoji="1" lang="en-US" altLang="ja-JP" dirty="0"/>
              <a:t>Yahoo!</a:t>
            </a:r>
            <a:r>
              <a:rPr kumimoji="1" lang="ja-JP" altLang="en-US" dirty="0"/>
              <a:t>を買収しようとしたのは、</a:t>
            </a:r>
            <a:r>
              <a:rPr kumimoji="1" lang="en-US" altLang="ja-JP" dirty="0"/>
              <a:t>Google</a:t>
            </a:r>
            <a:r>
              <a:rPr kumimoji="1" lang="ja-JP" altLang="en-US" dirty="0"/>
              <a:t>に対抗できる検索エンジンを手に入れて、</a:t>
            </a:r>
            <a:r>
              <a:rPr kumimoji="1" lang="en-US" altLang="ja-JP" dirty="0"/>
              <a:t>Google</a:t>
            </a:r>
            <a:r>
              <a:rPr kumimoji="1" lang="ja-JP" altLang="en-US" dirty="0"/>
              <a:t>と同じビジネスモデルを手に入れたかったからでしょう。</a:t>
            </a:r>
            <a:endParaRPr kumimoji="1" lang="en-US" altLang="ja-JP" dirty="0"/>
          </a:p>
          <a:p>
            <a:r>
              <a:rPr kumimoji="1" lang="ja-JP" altLang="en-US" dirty="0"/>
              <a:t>クラウドサービスにも参入し、モバイルデバイスで圧倒的なシェアを誇る</a:t>
            </a:r>
            <a:r>
              <a:rPr kumimoji="1" lang="en-US" altLang="ja-JP" dirty="0"/>
              <a:t>ARM</a:t>
            </a:r>
            <a:r>
              <a:rPr kumimoji="1" lang="ja-JP" altLang="en-US" dirty="0"/>
              <a:t>への</a:t>
            </a:r>
            <a:r>
              <a:rPr kumimoji="1" lang="en-US" altLang="ja-JP" dirty="0"/>
              <a:t>Windows</a:t>
            </a:r>
            <a:r>
              <a:rPr kumimoji="1" lang="ja-JP" altLang="en-US" dirty="0"/>
              <a:t>移植も発表しました。翌年には（ゲームを除く）初めての自社製ハードウェアである</a:t>
            </a:r>
            <a:r>
              <a:rPr kumimoji="1" lang="en-US" altLang="ja-JP" dirty="0"/>
              <a:t>Surface</a:t>
            </a:r>
            <a:r>
              <a:rPr kumimoji="1" lang="ja-JP" altLang="en-US" dirty="0"/>
              <a:t>を発表しました。</a:t>
            </a:r>
            <a:endParaRPr kumimoji="1" lang="en-US" altLang="ja-JP" dirty="0"/>
          </a:p>
          <a:p>
            <a:endParaRPr kumimoji="1" lang="en-US" altLang="ja-JP" dirty="0"/>
          </a:p>
          <a:p>
            <a:r>
              <a:rPr kumimoji="1" lang="ja-JP" altLang="en-US" dirty="0"/>
              <a:t>マイクロソフトはそれまで、</a:t>
            </a:r>
            <a:r>
              <a:rPr kumimoji="1" lang="en-US" altLang="ja-JP" dirty="0"/>
              <a:t>PC</a:t>
            </a:r>
            <a:r>
              <a:rPr kumimoji="1" lang="ja-JP" altLang="en-US" dirty="0"/>
              <a:t>のハードウェアはパートナー企業に任せるという方針をとってきました。しかし、ソフト、ハード、サービスを一体開発して、シームレスなユーザーエクスペリエンスを提供する</a:t>
            </a:r>
            <a:r>
              <a:rPr kumimoji="1" lang="en-US" altLang="ja-JP" dirty="0"/>
              <a:t>Apple</a:t>
            </a:r>
            <a:r>
              <a:rPr kumimoji="1" lang="ja-JP" altLang="en-US" dirty="0"/>
              <a:t>に対抗するためには、自社でコントロールできるハードウェアがどうしても必要であると言うことを認識したのではないかと考えられます。</a:t>
            </a:r>
            <a:endParaRPr kumimoji="1" lang="en-US" altLang="ja-JP" dirty="0"/>
          </a:p>
          <a:p>
            <a:endParaRPr kumimoji="1" lang="en-US" altLang="ja-JP" dirty="0"/>
          </a:p>
          <a:p>
            <a:r>
              <a:rPr kumimoji="1" lang="en-US" altLang="ja-JP" dirty="0"/>
              <a:t>Google</a:t>
            </a:r>
            <a:r>
              <a:rPr kumimoji="1" lang="ja-JP" altLang="en-US" dirty="0"/>
              <a:t>も、</a:t>
            </a:r>
            <a:r>
              <a:rPr kumimoji="1" lang="en-US" altLang="ja-JP" dirty="0"/>
              <a:t>Android</a:t>
            </a:r>
            <a:r>
              <a:rPr kumimoji="1" lang="ja-JP" altLang="en-US" dirty="0"/>
              <a:t>デバイスの標準を示すために</a:t>
            </a:r>
            <a:r>
              <a:rPr kumimoji="1" lang="en-US" altLang="ja-JP" dirty="0"/>
              <a:t>Google Phone</a:t>
            </a:r>
            <a:r>
              <a:rPr kumimoji="1" lang="ja-JP" altLang="en-US" dirty="0"/>
              <a:t>を出したことがあります。</a:t>
            </a:r>
            <a:r>
              <a:rPr kumimoji="1" lang="en-US" altLang="ja-JP" dirty="0"/>
              <a:t>Microsoft</a:t>
            </a:r>
            <a:r>
              <a:rPr kumimoji="1" lang="ja-JP" altLang="en-US" dirty="0"/>
              <a:t>も</a:t>
            </a:r>
            <a:r>
              <a:rPr kumimoji="1" lang="en-US" altLang="ja-JP" dirty="0"/>
              <a:t>Google</a:t>
            </a:r>
            <a:r>
              <a:rPr kumimoji="1" lang="ja-JP" altLang="en-US" dirty="0"/>
              <a:t>も、</a:t>
            </a:r>
            <a:r>
              <a:rPr kumimoji="1" lang="en-US" altLang="ja-JP" dirty="0"/>
              <a:t>Apple</a:t>
            </a:r>
            <a:r>
              <a:rPr kumimoji="1" lang="ja-JP" altLang="en-US" dirty="0"/>
              <a:t>的なビジネスモデルを模索しているのです。</a:t>
            </a:r>
            <a:endParaRPr kumimoji="1" lang="en-US" altLang="ja-JP" dirty="0"/>
          </a:p>
          <a:p>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しかし、なかなか成果は上がらず、</a:t>
            </a:r>
            <a:r>
              <a:rPr kumimoji="1" lang="en-US" altLang="ja-JP" dirty="0"/>
              <a:t>2013</a:t>
            </a:r>
            <a:r>
              <a:rPr kumimoji="1" lang="ja-JP" altLang="en-US" dirty="0"/>
              <a:t>年、ついにバルマーが引退を発表しました。引退発表の時の言葉が、</a:t>
            </a:r>
            <a:r>
              <a:rPr kumimoji="0" lang="ja-JP" altLang="en-US" sz="1200" b="0" i="0" u="none" strike="noStrike" cap="none" normalizeH="0" dirty="0">
                <a:ln>
                  <a:noFill/>
                </a:ln>
                <a:solidFill>
                  <a:schemeClr val="bg1"/>
                </a:solidFill>
                <a:effectLst/>
                <a:latin typeface="+mn-lt"/>
                <a:ea typeface="+mn-ea"/>
              </a:rPr>
              <a:t>「デバイスとサービスの会社を目指す」</a:t>
            </a:r>
            <a:r>
              <a:rPr kumimoji="1" lang="ja-JP" altLang="en-US" sz="1200" b="0" i="0" u="none" strike="noStrike" cap="none" normalizeH="0" dirty="0">
                <a:ln>
                  <a:noFill/>
                </a:ln>
                <a:solidFill>
                  <a:schemeClr val="tx1"/>
                </a:solidFill>
                <a:effectLst/>
                <a:latin typeface="+mn-lt"/>
                <a:ea typeface="+mn-ea"/>
              </a:rPr>
              <a:t>でした。ビジネスモデルを転換し、</a:t>
            </a:r>
            <a:r>
              <a:rPr kumimoji="1" lang="en-US" altLang="ja-JP" sz="1200" b="0" i="0" u="none" strike="noStrike" cap="none" normalizeH="0" dirty="0">
                <a:ln>
                  <a:noFill/>
                </a:ln>
                <a:solidFill>
                  <a:schemeClr val="tx1"/>
                </a:solidFill>
                <a:effectLst/>
                <a:latin typeface="+mn-lt"/>
                <a:ea typeface="+mn-ea"/>
              </a:rPr>
              <a:t>Apple</a:t>
            </a:r>
            <a:r>
              <a:rPr kumimoji="1" lang="ja-JP" altLang="en-US" sz="1200" b="0" i="0" u="none" strike="noStrike" cap="none" normalizeH="0" dirty="0">
                <a:ln>
                  <a:noFill/>
                </a:ln>
                <a:solidFill>
                  <a:schemeClr val="tx1"/>
                </a:solidFill>
                <a:effectLst/>
                <a:latin typeface="+mn-lt"/>
                <a:ea typeface="+mn-ea"/>
              </a:rPr>
              <a:t>や</a:t>
            </a:r>
            <a:r>
              <a:rPr kumimoji="1" lang="en-US" altLang="ja-JP" sz="1200" b="0" i="0" u="none" strike="noStrike" cap="none" normalizeH="0" dirty="0">
                <a:ln>
                  <a:noFill/>
                </a:ln>
                <a:solidFill>
                  <a:schemeClr val="tx1"/>
                </a:solidFill>
                <a:effectLst/>
                <a:latin typeface="+mn-lt"/>
                <a:ea typeface="+mn-ea"/>
              </a:rPr>
              <a:t>Google</a:t>
            </a:r>
            <a:r>
              <a:rPr kumimoji="1" lang="ja-JP" altLang="en-US" sz="1200" b="0" i="0" u="none" strike="noStrike" cap="none" normalizeH="0" dirty="0">
                <a:ln>
                  <a:noFill/>
                </a:ln>
                <a:solidFill>
                  <a:schemeClr val="tx1"/>
                </a:solidFill>
                <a:effectLst/>
                <a:latin typeface="+mn-lt"/>
                <a:ea typeface="+mn-ea"/>
              </a:rPr>
              <a:t>と同じ土俵に立たなければ、闘えないということを言っているのではないでしょうか？</a:t>
            </a: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b="0" i="0" u="none" strike="noStrike" cap="none" normalizeH="0" dirty="0">
                <a:ln>
                  <a:noFill/>
                </a:ln>
                <a:solidFill>
                  <a:schemeClr val="tx1"/>
                </a:solidFill>
                <a:effectLst/>
                <a:latin typeface="+mn-lt"/>
                <a:ea typeface="+mn-ea"/>
              </a:rPr>
              <a:t>Nokia</a:t>
            </a:r>
            <a:r>
              <a:rPr kumimoji="1" lang="ja-JP" altLang="en-US" sz="1200" b="0" i="0" u="none" strike="noStrike" cap="none" normalizeH="0" dirty="0">
                <a:ln>
                  <a:noFill/>
                </a:ln>
                <a:solidFill>
                  <a:schemeClr val="tx1"/>
                </a:solidFill>
                <a:effectLst/>
                <a:latin typeface="+mn-lt"/>
                <a:ea typeface="+mn-ea"/>
              </a:rPr>
              <a:t>の携帯事業を買収したのも、自社で全てをコントロールできるデバイスを手に入れて</a:t>
            </a:r>
            <a:r>
              <a:rPr kumimoji="1" lang="en-US" altLang="ja-JP" sz="1200" b="0" i="0" u="none" strike="noStrike" cap="none" normalizeH="0" dirty="0">
                <a:ln>
                  <a:noFill/>
                </a:ln>
                <a:solidFill>
                  <a:schemeClr val="tx1"/>
                </a:solidFill>
                <a:effectLst/>
                <a:latin typeface="+mn-lt"/>
                <a:ea typeface="+mn-ea"/>
              </a:rPr>
              <a:t>Apple</a:t>
            </a:r>
            <a:r>
              <a:rPr kumimoji="1" lang="ja-JP" altLang="en-US" sz="1200" b="0" i="0" u="none" strike="noStrike" cap="none" normalizeH="0" dirty="0" err="1">
                <a:ln>
                  <a:noFill/>
                </a:ln>
                <a:solidFill>
                  <a:schemeClr val="tx1"/>
                </a:solidFill>
                <a:effectLst/>
                <a:latin typeface="+mn-lt"/>
                <a:ea typeface="+mn-ea"/>
              </a:rPr>
              <a:t>のような</a:t>
            </a:r>
            <a:r>
              <a:rPr kumimoji="1" lang="ja-JP" altLang="en-US" sz="1200" b="0" i="0" u="none" strike="noStrike" cap="none" normalizeH="0" dirty="0">
                <a:ln>
                  <a:noFill/>
                </a:ln>
                <a:solidFill>
                  <a:schemeClr val="tx1"/>
                </a:solidFill>
                <a:effectLst/>
                <a:latin typeface="+mn-lt"/>
                <a:ea typeface="+mn-ea"/>
              </a:rPr>
              <a:t>究極のユーザーエクスペリエンスを目指したものでしょう。</a:t>
            </a: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cap="none" normalizeH="0" dirty="0">
                <a:ln>
                  <a:noFill/>
                </a:ln>
                <a:solidFill>
                  <a:schemeClr val="tx1"/>
                </a:solidFill>
                <a:effectLst/>
                <a:latin typeface="+mn-lt"/>
                <a:ea typeface="+mn-ea"/>
              </a:rPr>
              <a:t>しかし、ナデラ</a:t>
            </a:r>
            <a:r>
              <a:rPr kumimoji="1" lang="en-US" altLang="ja-JP" sz="1200" b="0" i="0" u="none" strike="noStrike" cap="none" normalizeH="0" dirty="0">
                <a:ln>
                  <a:noFill/>
                </a:ln>
                <a:solidFill>
                  <a:schemeClr val="tx1"/>
                </a:solidFill>
                <a:effectLst/>
                <a:latin typeface="+mn-lt"/>
                <a:ea typeface="+mn-ea"/>
              </a:rPr>
              <a:t>CEO</a:t>
            </a:r>
            <a:r>
              <a:rPr kumimoji="1" lang="ja-JP" altLang="en-US" sz="1200" b="0" i="0" u="none" strike="noStrike" cap="none" normalizeH="0" dirty="0">
                <a:ln>
                  <a:noFill/>
                </a:ln>
                <a:solidFill>
                  <a:schemeClr val="tx1"/>
                </a:solidFill>
                <a:effectLst/>
                <a:latin typeface="+mn-lt"/>
                <a:ea typeface="+mn-ea"/>
              </a:rPr>
              <a:t>は</a:t>
            </a:r>
            <a:r>
              <a:rPr kumimoji="1" lang="en-US" altLang="ja-JP" sz="1200" b="0" i="0" u="none" strike="noStrike" cap="none" normalizeH="0" dirty="0">
                <a:ln>
                  <a:noFill/>
                </a:ln>
                <a:solidFill>
                  <a:schemeClr val="tx1"/>
                </a:solidFill>
                <a:effectLst/>
                <a:latin typeface="+mn-lt"/>
                <a:ea typeface="+mn-ea"/>
              </a:rPr>
              <a:t>2014</a:t>
            </a:r>
            <a:r>
              <a:rPr kumimoji="1" lang="ja-JP" altLang="en-US" sz="1200" b="0" i="0" u="none" strike="noStrike" cap="none" normalizeH="0" dirty="0">
                <a:ln>
                  <a:noFill/>
                </a:ln>
                <a:solidFill>
                  <a:schemeClr val="tx1"/>
                </a:solidFill>
                <a:effectLst/>
                <a:latin typeface="+mn-lt"/>
                <a:ea typeface="+mn-ea"/>
              </a:rPr>
              <a:t>年に就任以降、矢継ぎ早に新しい戦略を打ち出しました。</a:t>
            </a: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b="0" i="0" u="none" strike="noStrike" cap="none" normalizeH="0" dirty="0">
                <a:ln>
                  <a:noFill/>
                </a:ln>
                <a:solidFill>
                  <a:schemeClr val="tx1"/>
                </a:solidFill>
                <a:effectLst/>
                <a:latin typeface="+mn-lt"/>
                <a:ea typeface="+mn-ea"/>
              </a:rPr>
              <a:t>2014</a:t>
            </a:r>
            <a:r>
              <a:rPr kumimoji="1" lang="ja-JP" altLang="en-US" sz="1200" b="0" i="0" u="none" strike="noStrike" cap="none" normalizeH="0" dirty="0">
                <a:ln>
                  <a:noFill/>
                </a:ln>
                <a:solidFill>
                  <a:schemeClr val="tx1"/>
                </a:solidFill>
                <a:effectLst/>
                <a:latin typeface="+mn-lt"/>
                <a:ea typeface="+mn-ea"/>
              </a:rPr>
              <a:t>年</a:t>
            </a:r>
            <a:r>
              <a:rPr kumimoji="1" lang="en-US" altLang="ja-JP" sz="1200" b="0" i="0" u="none" strike="noStrike" cap="none" normalizeH="0" dirty="0">
                <a:ln>
                  <a:noFill/>
                </a:ln>
                <a:solidFill>
                  <a:schemeClr val="tx1"/>
                </a:solidFill>
                <a:effectLst/>
                <a:latin typeface="+mn-lt"/>
                <a:ea typeface="+mn-ea"/>
              </a:rPr>
              <a:t>10</a:t>
            </a:r>
            <a:r>
              <a:rPr kumimoji="1" lang="ja-JP" altLang="en-US" sz="1200" b="0" i="0" u="none" strike="noStrike" cap="none" normalizeH="0" dirty="0">
                <a:ln>
                  <a:noFill/>
                </a:ln>
                <a:solidFill>
                  <a:schemeClr val="tx1"/>
                </a:solidFill>
                <a:effectLst/>
                <a:latin typeface="+mn-lt"/>
                <a:ea typeface="+mn-ea"/>
              </a:rPr>
              <a:t>月のイベントで、</a:t>
            </a:r>
            <a:r>
              <a:rPr kumimoji="1" lang="en-US" altLang="ja-JP" sz="1200" b="0" i="0" u="none" strike="noStrike" cap="none" normalizeH="0" dirty="0">
                <a:ln>
                  <a:noFill/>
                </a:ln>
                <a:solidFill>
                  <a:schemeClr val="tx1"/>
                </a:solidFill>
                <a:effectLst/>
                <a:latin typeface="+mn-lt"/>
                <a:ea typeface="+mn-ea"/>
              </a:rPr>
              <a:t>Microsoft</a:t>
            </a:r>
            <a:r>
              <a:rPr kumimoji="1" lang="ja-JP" altLang="en-US" sz="1200" b="0" i="0" u="none" strike="noStrike" cap="none" normalizeH="0" dirty="0">
                <a:ln>
                  <a:noFill/>
                </a:ln>
                <a:solidFill>
                  <a:schemeClr val="tx1"/>
                </a:solidFill>
                <a:effectLst/>
                <a:latin typeface="+mn-lt"/>
                <a:ea typeface="+mn-ea"/>
              </a:rPr>
              <a:t>の新戦略は</a:t>
            </a:r>
            <a:r>
              <a:rPr kumimoji="0" lang="ja-JP" altLang="en-US" sz="1200" dirty="0">
                <a:solidFill>
                  <a:schemeClr val="bg1"/>
                </a:solidFill>
              </a:rPr>
              <a:t>「プロダクティビティソリューション」と「プラットフォーム」であると述べたのです。</a:t>
            </a: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b="0" i="0" u="none" strike="noStrike" cap="none" normalizeH="0" dirty="0">
                <a:ln>
                  <a:noFill/>
                </a:ln>
                <a:solidFill>
                  <a:schemeClr val="tx1"/>
                </a:solidFill>
                <a:effectLst/>
                <a:latin typeface="+mn-lt"/>
                <a:ea typeface="+mn-ea"/>
              </a:rPr>
              <a:t>http://</a:t>
            </a:r>
            <a:r>
              <a:rPr kumimoji="1" lang="en-US" altLang="ja-JP" sz="1200" b="0" i="0" u="none" strike="noStrike" cap="none" normalizeH="0" dirty="0" err="1">
                <a:ln>
                  <a:noFill/>
                </a:ln>
                <a:solidFill>
                  <a:schemeClr val="tx1"/>
                </a:solidFill>
                <a:effectLst/>
                <a:latin typeface="+mn-lt"/>
                <a:ea typeface="+mn-ea"/>
              </a:rPr>
              <a:t>www.atmarkit.co.jp</a:t>
            </a:r>
            <a:r>
              <a:rPr kumimoji="1" lang="en-US" altLang="ja-JP" sz="1200" b="0" i="0" u="none" strike="noStrike" cap="none" normalizeH="0" dirty="0">
                <a:ln>
                  <a:noFill/>
                </a:ln>
                <a:solidFill>
                  <a:schemeClr val="tx1"/>
                </a:solidFill>
                <a:effectLst/>
                <a:latin typeface="+mn-lt"/>
                <a:ea typeface="+mn-ea"/>
              </a:rPr>
              <a:t>/</a:t>
            </a:r>
            <a:r>
              <a:rPr kumimoji="1" lang="en-US" altLang="ja-JP" sz="1200" b="0" i="0" u="none" strike="noStrike" cap="none" normalizeH="0" dirty="0" err="1">
                <a:ln>
                  <a:noFill/>
                </a:ln>
                <a:solidFill>
                  <a:schemeClr val="tx1"/>
                </a:solidFill>
                <a:effectLst/>
                <a:latin typeface="+mn-lt"/>
                <a:ea typeface="+mn-ea"/>
              </a:rPr>
              <a:t>ait</a:t>
            </a:r>
            <a:r>
              <a:rPr kumimoji="1" lang="en-US" altLang="ja-JP" sz="1200" b="0" i="0" u="none" strike="noStrike" cap="none" normalizeH="0" dirty="0">
                <a:ln>
                  <a:noFill/>
                </a:ln>
                <a:solidFill>
                  <a:schemeClr val="tx1"/>
                </a:solidFill>
                <a:effectLst/>
                <a:latin typeface="+mn-lt"/>
                <a:ea typeface="+mn-ea"/>
              </a:rPr>
              <a:t>/articles/1410/14/news098.html</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b="0" i="0" u="none" strike="noStrike" cap="none" normalizeH="0" dirty="0">
              <a:ln>
                <a:noFill/>
              </a:ln>
              <a:solidFill>
                <a:schemeClr val="tx1"/>
              </a:solidFill>
              <a:effectLst/>
              <a:latin typeface="+mn-lt"/>
              <a:ea typeface="+mn-ea"/>
            </a:endParaRP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41</a:t>
            </a:fld>
            <a:endParaRPr lang="ja-JP" altLang="en-US"/>
          </a:p>
        </p:txBody>
      </p:sp>
    </p:spTree>
    <p:extLst>
      <p:ext uri="{BB962C8B-B14F-4D97-AF65-F5344CB8AC3E}">
        <p14:creationId xmlns:p14="http://schemas.microsoft.com/office/powerpoint/2010/main" val="10161901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cap="none" normalizeH="0" dirty="0">
                <a:ln>
                  <a:noFill/>
                </a:ln>
                <a:solidFill>
                  <a:schemeClr val="tx1"/>
                </a:solidFill>
                <a:effectLst/>
                <a:latin typeface="+mn-lt"/>
                <a:ea typeface="+mn-ea"/>
              </a:rPr>
              <a:t>ナデラ氏が新</a:t>
            </a:r>
            <a:r>
              <a:rPr kumimoji="1" lang="en-US" altLang="ja-JP" sz="1200" b="0" i="0" u="none" strike="noStrike" cap="none" normalizeH="0" dirty="0">
                <a:ln>
                  <a:noFill/>
                </a:ln>
                <a:solidFill>
                  <a:schemeClr val="tx1"/>
                </a:solidFill>
                <a:effectLst/>
                <a:latin typeface="+mn-lt"/>
                <a:ea typeface="+mn-ea"/>
              </a:rPr>
              <a:t>CEO</a:t>
            </a:r>
            <a:r>
              <a:rPr kumimoji="1" lang="ja-JP" altLang="en-US" sz="1200" b="0" i="0" u="none" strike="noStrike" cap="none" normalizeH="0" dirty="0">
                <a:ln>
                  <a:noFill/>
                </a:ln>
                <a:solidFill>
                  <a:schemeClr val="tx1"/>
                </a:solidFill>
                <a:effectLst/>
                <a:latin typeface="+mn-lt"/>
                <a:ea typeface="+mn-ea"/>
              </a:rPr>
              <a:t>となった</a:t>
            </a:r>
            <a:r>
              <a:rPr kumimoji="1" lang="en-US" altLang="ja-JP" sz="1200" b="0" i="0" u="none" strike="noStrike" cap="none" normalizeH="0" dirty="0">
                <a:ln>
                  <a:noFill/>
                </a:ln>
                <a:solidFill>
                  <a:schemeClr val="tx1"/>
                </a:solidFill>
                <a:effectLst/>
                <a:latin typeface="+mn-lt"/>
                <a:ea typeface="+mn-ea"/>
              </a:rPr>
              <a:t>2014</a:t>
            </a:r>
            <a:r>
              <a:rPr kumimoji="1" lang="ja-JP" altLang="en-US" sz="1200" b="0" i="0" u="none" strike="noStrike" cap="none" normalizeH="0" dirty="0">
                <a:ln>
                  <a:noFill/>
                </a:ln>
                <a:solidFill>
                  <a:schemeClr val="tx1"/>
                </a:solidFill>
                <a:effectLst/>
                <a:latin typeface="+mn-lt"/>
                <a:ea typeface="+mn-ea"/>
              </a:rPr>
              <a:t>年、大きな動きが次々に出ました。まず、</a:t>
            </a:r>
            <a:r>
              <a:rPr kumimoji="1" lang="en-US" altLang="ja-JP" sz="1200" b="0" i="0" u="none" strike="noStrike" cap="none" normalizeH="0" dirty="0">
                <a:ln>
                  <a:noFill/>
                </a:ln>
                <a:solidFill>
                  <a:schemeClr val="tx1"/>
                </a:solidFill>
                <a:effectLst/>
                <a:latin typeface="+mn-lt"/>
                <a:ea typeface="+mn-ea"/>
              </a:rPr>
              <a:t>Office</a:t>
            </a:r>
            <a:r>
              <a:rPr kumimoji="1" lang="ja-JP" altLang="en-US" sz="1200" b="0" i="0" u="none" strike="noStrike" cap="none" normalizeH="0" dirty="0">
                <a:ln>
                  <a:noFill/>
                </a:ln>
                <a:solidFill>
                  <a:schemeClr val="tx1"/>
                </a:solidFill>
                <a:effectLst/>
                <a:latin typeface="+mn-lt"/>
                <a:ea typeface="+mn-ea"/>
              </a:rPr>
              <a:t>を</a:t>
            </a:r>
            <a:r>
              <a:rPr kumimoji="1" lang="en-US" altLang="ja-JP" sz="1200" b="0" i="0" u="none" strike="noStrike" cap="none" normalizeH="0" dirty="0">
                <a:ln>
                  <a:noFill/>
                </a:ln>
                <a:solidFill>
                  <a:schemeClr val="tx1"/>
                </a:solidFill>
                <a:effectLst/>
                <a:latin typeface="+mn-lt"/>
                <a:ea typeface="+mn-ea"/>
              </a:rPr>
              <a:t>Windows</a:t>
            </a:r>
            <a:r>
              <a:rPr kumimoji="1" lang="ja-JP" altLang="en-US" sz="1200" b="0" i="0" u="none" strike="noStrike" cap="none" normalizeH="0" dirty="0">
                <a:ln>
                  <a:noFill/>
                </a:ln>
                <a:solidFill>
                  <a:schemeClr val="tx1"/>
                </a:solidFill>
                <a:effectLst/>
                <a:latin typeface="+mn-lt"/>
                <a:ea typeface="+mn-ea"/>
              </a:rPr>
              <a:t>以外のプラットフォームにも提供しはじめたこと。</a:t>
            </a: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cap="none" normalizeH="0" dirty="0">
                <a:ln>
                  <a:noFill/>
                </a:ln>
                <a:solidFill>
                  <a:schemeClr val="tx1"/>
                </a:solidFill>
                <a:effectLst/>
                <a:latin typeface="+mn-lt"/>
                <a:ea typeface="+mn-ea"/>
              </a:rPr>
              <a:t>そして続いて、小型タブレット向けの</a:t>
            </a:r>
            <a:r>
              <a:rPr kumimoji="1" lang="en-US" altLang="ja-JP" sz="1200" b="0" i="0" u="none" strike="noStrike" cap="none" normalizeH="0" dirty="0">
                <a:ln>
                  <a:noFill/>
                </a:ln>
                <a:solidFill>
                  <a:schemeClr val="tx1"/>
                </a:solidFill>
                <a:effectLst/>
                <a:latin typeface="+mn-lt"/>
                <a:ea typeface="+mn-ea"/>
              </a:rPr>
              <a:t>Windows</a:t>
            </a:r>
            <a:r>
              <a:rPr kumimoji="1" lang="ja-JP" altLang="en-US" sz="1200" b="0" i="0" u="none" strike="noStrike" cap="none" normalizeH="0" dirty="0">
                <a:ln>
                  <a:noFill/>
                </a:ln>
                <a:solidFill>
                  <a:schemeClr val="tx1"/>
                </a:solidFill>
                <a:effectLst/>
                <a:latin typeface="+mn-lt"/>
                <a:ea typeface="+mn-ea"/>
              </a:rPr>
              <a:t>を無償で提供するという発表を行いました。やはり、無料と有料では勝負にならなかったのです。遅すぎた決断と言えますが、正しい方向でしょう。その後、</a:t>
            </a:r>
            <a:r>
              <a:rPr kumimoji="1" lang="en-US" altLang="ja-JP" sz="1200" b="0" i="0" u="none" strike="noStrike" cap="none" normalizeH="0" dirty="0">
                <a:ln>
                  <a:noFill/>
                </a:ln>
                <a:solidFill>
                  <a:schemeClr val="tx1"/>
                </a:solidFill>
                <a:effectLst/>
                <a:latin typeface="+mn-lt"/>
                <a:ea typeface="+mn-ea"/>
              </a:rPr>
              <a:t>Windows10</a:t>
            </a:r>
            <a:r>
              <a:rPr kumimoji="1" lang="ja-JP" altLang="en-US" sz="1200" b="0" i="0" u="none" strike="noStrike" cap="none" normalizeH="0" dirty="0">
                <a:ln>
                  <a:noFill/>
                </a:ln>
                <a:solidFill>
                  <a:schemeClr val="tx1"/>
                </a:solidFill>
                <a:effectLst/>
                <a:latin typeface="+mn-lt"/>
                <a:ea typeface="+mn-ea"/>
              </a:rPr>
              <a:t>へのアップグレードも期間限定で無償化しました。</a:t>
            </a: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b="0" i="0" u="none" strike="noStrike" cap="none" normalizeH="0" dirty="0">
                <a:ln>
                  <a:noFill/>
                </a:ln>
                <a:solidFill>
                  <a:schemeClr val="tx1"/>
                </a:solidFill>
                <a:effectLst/>
                <a:latin typeface="+mn-lt"/>
                <a:ea typeface="+mn-ea"/>
              </a:rPr>
              <a:t>OS</a:t>
            </a:r>
            <a:r>
              <a:rPr kumimoji="1" lang="ja-JP" altLang="en-US" sz="1200" b="0" i="0" u="none" strike="noStrike" cap="none" normalizeH="0" dirty="0">
                <a:ln>
                  <a:noFill/>
                </a:ln>
                <a:solidFill>
                  <a:schemeClr val="tx1"/>
                </a:solidFill>
                <a:effectLst/>
                <a:latin typeface="+mn-lt"/>
                <a:ea typeface="+mn-ea"/>
              </a:rPr>
              <a:t>自体から収益を上げるのではなく、プラットフォームとエコシステムから収益を上げようという戦略です。</a:t>
            </a: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b="0" i="0" u="none" strike="noStrike" cap="none" normalizeH="0" dirty="0">
                <a:ln>
                  <a:noFill/>
                </a:ln>
                <a:solidFill>
                  <a:schemeClr val="tx1"/>
                </a:solidFill>
                <a:effectLst/>
                <a:latin typeface="+mn-lt"/>
                <a:ea typeface="+mn-ea"/>
              </a:rPr>
              <a:t>Office</a:t>
            </a:r>
            <a:r>
              <a:rPr kumimoji="1" lang="ja-JP" altLang="en-US" sz="1200" b="0" i="0" u="none" strike="noStrike" cap="none" normalizeH="0" dirty="0">
                <a:ln>
                  <a:noFill/>
                </a:ln>
                <a:solidFill>
                  <a:schemeClr val="tx1"/>
                </a:solidFill>
                <a:effectLst/>
                <a:latin typeface="+mn-lt"/>
                <a:ea typeface="+mn-ea"/>
              </a:rPr>
              <a:t>は今や</a:t>
            </a:r>
            <a:r>
              <a:rPr kumimoji="1" lang="en-US" altLang="ja-JP" sz="1200" b="0" i="0" u="none" strike="noStrike" cap="none" normalizeH="0" dirty="0">
                <a:ln>
                  <a:noFill/>
                </a:ln>
                <a:solidFill>
                  <a:schemeClr val="tx1"/>
                </a:solidFill>
                <a:effectLst/>
                <a:latin typeface="+mn-lt"/>
                <a:ea typeface="+mn-ea"/>
              </a:rPr>
              <a:t>Microsoft</a:t>
            </a:r>
            <a:r>
              <a:rPr kumimoji="1" lang="ja-JP" altLang="en-US" sz="1200" b="0" i="0" u="none" strike="noStrike" cap="none" normalizeH="0" dirty="0">
                <a:ln>
                  <a:noFill/>
                </a:ln>
                <a:solidFill>
                  <a:schemeClr val="tx1"/>
                </a:solidFill>
                <a:effectLst/>
                <a:latin typeface="+mn-lt"/>
                <a:ea typeface="+mn-ea"/>
              </a:rPr>
              <a:t>の最大の資産です。</a:t>
            </a:r>
            <a:r>
              <a:rPr kumimoji="1" lang="en-US" altLang="ja-JP" sz="1200" b="0" i="0" u="none" strike="noStrike" cap="none" normalizeH="0" dirty="0">
                <a:ln>
                  <a:noFill/>
                </a:ln>
                <a:solidFill>
                  <a:schemeClr val="tx1"/>
                </a:solidFill>
                <a:effectLst/>
                <a:latin typeface="+mn-lt"/>
                <a:ea typeface="+mn-ea"/>
              </a:rPr>
              <a:t>OS</a:t>
            </a:r>
            <a:r>
              <a:rPr kumimoji="1" lang="ja-JP" altLang="en-US" sz="1200" b="0" i="0" u="none" strike="noStrike" cap="none" normalizeH="0" dirty="0">
                <a:ln>
                  <a:noFill/>
                </a:ln>
                <a:solidFill>
                  <a:schemeClr val="tx1"/>
                </a:solidFill>
                <a:effectLst/>
                <a:latin typeface="+mn-lt"/>
                <a:ea typeface="+mn-ea"/>
              </a:rPr>
              <a:t>よりも代替が効きにくいため、</a:t>
            </a:r>
            <a:r>
              <a:rPr kumimoji="1" lang="en-US" altLang="ja-JP" sz="1200" b="0" i="0" u="none" strike="noStrike" cap="none" normalizeH="0" dirty="0">
                <a:ln>
                  <a:noFill/>
                </a:ln>
                <a:solidFill>
                  <a:schemeClr val="tx1"/>
                </a:solidFill>
                <a:effectLst/>
                <a:latin typeface="+mn-lt"/>
                <a:ea typeface="+mn-ea"/>
              </a:rPr>
              <a:t>Microsoft</a:t>
            </a:r>
            <a:r>
              <a:rPr kumimoji="1" lang="ja-JP" altLang="en-US" sz="1200" b="0" i="0" u="none" strike="noStrike" cap="none" normalizeH="0" dirty="0">
                <a:ln>
                  <a:noFill/>
                </a:ln>
                <a:solidFill>
                  <a:schemeClr val="tx1"/>
                </a:solidFill>
                <a:effectLst/>
                <a:latin typeface="+mn-lt"/>
                <a:ea typeface="+mn-ea"/>
              </a:rPr>
              <a:t>はこれを戦略の中心のひとつに据えています。まず、</a:t>
            </a:r>
            <a:r>
              <a:rPr kumimoji="1" lang="en-US" altLang="ja-JP" sz="1200" b="0" i="0" u="none" strike="noStrike" cap="none" normalizeH="0" dirty="0">
                <a:ln>
                  <a:noFill/>
                </a:ln>
                <a:solidFill>
                  <a:schemeClr val="tx1"/>
                </a:solidFill>
                <a:effectLst/>
                <a:latin typeface="+mn-lt"/>
                <a:ea typeface="+mn-ea"/>
              </a:rPr>
              <a:t>Windows</a:t>
            </a:r>
            <a:r>
              <a:rPr kumimoji="1" lang="ja-JP" altLang="en-US" sz="1200" b="0" i="0" u="none" strike="noStrike" cap="none" normalizeH="0" dirty="0">
                <a:ln>
                  <a:noFill/>
                </a:ln>
                <a:solidFill>
                  <a:schemeClr val="tx1"/>
                </a:solidFill>
                <a:effectLst/>
                <a:latin typeface="+mn-lt"/>
                <a:ea typeface="+mn-ea"/>
              </a:rPr>
              <a:t>以外のプラットフォームへの展開を急ぎ、モバイルデバイスや</a:t>
            </a:r>
            <a:r>
              <a:rPr kumimoji="1" lang="en-US" altLang="ja-JP" sz="1200" b="0" i="0" u="none" strike="noStrike" cap="none" normalizeH="0" dirty="0">
                <a:ln>
                  <a:noFill/>
                </a:ln>
                <a:solidFill>
                  <a:schemeClr val="tx1"/>
                </a:solidFill>
                <a:effectLst/>
                <a:latin typeface="+mn-lt"/>
                <a:ea typeface="+mn-ea"/>
              </a:rPr>
              <a:t>Mac</a:t>
            </a:r>
            <a:r>
              <a:rPr kumimoji="1" lang="ja-JP" altLang="en-US" sz="1200" b="0" i="0" u="none" strike="noStrike" cap="none" normalizeH="0" dirty="0">
                <a:ln>
                  <a:noFill/>
                </a:ln>
                <a:solidFill>
                  <a:schemeClr val="tx1"/>
                </a:solidFill>
                <a:effectLst/>
                <a:latin typeface="+mn-lt"/>
                <a:ea typeface="+mn-ea"/>
              </a:rPr>
              <a:t>、そしてクラウドでも使えるようにしました。</a:t>
            </a: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cap="none" normalizeH="0" dirty="0">
                <a:ln>
                  <a:noFill/>
                </a:ln>
                <a:solidFill>
                  <a:schemeClr val="tx1"/>
                </a:solidFill>
                <a:effectLst/>
                <a:latin typeface="+mn-lt"/>
                <a:ea typeface="+mn-ea"/>
              </a:rPr>
              <a:t>クラウドへの資源の集中も行っています。クラウドで使いにくい</a:t>
            </a:r>
            <a:r>
              <a:rPr kumimoji="1" lang="en-US" altLang="ja-JP" sz="1200" b="0" i="0" u="none" strike="noStrike" cap="none" normalizeH="0" dirty="0">
                <a:ln>
                  <a:noFill/>
                </a:ln>
                <a:solidFill>
                  <a:schemeClr val="tx1"/>
                </a:solidFill>
                <a:effectLst/>
                <a:latin typeface="+mn-lt"/>
                <a:ea typeface="+mn-ea"/>
              </a:rPr>
              <a:t>Internet</a:t>
            </a:r>
            <a:r>
              <a:rPr kumimoji="1" lang="ja-JP" altLang="en-US" sz="1200" b="0" i="0" u="none" strike="noStrike" cap="none" normalizeH="0" dirty="0">
                <a:ln>
                  <a:noFill/>
                </a:ln>
                <a:solidFill>
                  <a:schemeClr val="tx1"/>
                </a:solidFill>
                <a:effectLst/>
                <a:latin typeface="+mn-lt"/>
                <a:ea typeface="+mn-ea"/>
              </a:rPr>
              <a:t> </a:t>
            </a:r>
            <a:r>
              <a:rPr kumimoji="1" lang="en-US" altLang="ja-JP" sz="1200" b="0" i="0" u="none" strike="noStrike" cap="none" normalizeH="0" dirty="0">
                <a:ln>
                  <a:noFill/>
                </a:ln>
                <a:solidFill>
                  <a:schemeClr val="tx1"/>
                </a:solidFill>
                <a:effectLst/>
                <a:latin typeface="+mn-lt"/>
                <a:ea typeface="+mn-ea"/>
              </a:rPr>
              <a:t>Explorer</a:t>
            </a:r>
            <a:r>
              <a:rPr kumimoji="1" lang="ja-JP" altLang="en-US" sz="1200" b="0" i="0" u="none" strike="noStrike" cap="none" normalizeH="0" dirty="0">
                <a:ln>
                  <a:noFill/>
                </a:ln>
                <a:solidFill>
                  <a:schemeClr val="tx1"/>
                </a:solidFill>
                <a:effectLst/>
                <a:latin typeface="+mn-lt"/>
                <a:ea typeface="+mn-ea"/>
              </a:rPr>
              <a:t>を捨て、全く新しいブラウザ「</a:t>
            </a:r>
            <a:r>
              <a:rPr kumimoji="1" lang="en-US" altLang="ja-JP" sz="1200" b="0" i="0" u="none" strike="noStrike" cap="none" normalizeH="0" dirty="0">
                <a:ln>
                  <a:noFill/>
                </a:ln>
                <a:solidFill>
                  <a:schemeClr val="tx1"/>
                </a:solidFill>
                <a:effectLst/>
                <a:latin typeface="+mn-lt"/>
                <a:ea typeface="+mn-ea"/>
              </a:rPr>
              <a:t>Edge</a:t>
            </a:r>
            <a:r>
              <a:rPr kumimoji="1" lang="ja-JP" altLang="en-US" sz="1200" b="0" i="0" u="none" strike="noStrike" cap="none" normalizeH="0" dirty="0">
                <a:ln>
                  <a:noFill/>
                </a:ln>
                <a:solidFill>
                  <a:schemeClr val="tx1"/>
                </a:solidFill>
                <a:effectLst/>
                <a:latin typeface="+mn-lt"/>
                <a:ea typeface="+mn-ea"/>
              </a:rPr>
              <a:t>」をリリースしました。</a:t>
            </a:r>
            <a:r>
              <a:rPr kumimoji="1" lang="en-US" altLang="ja-JP" sz="1200" b="0" i="0" u="none" strike="noStrike" cap="none" normalizeH="0" dirty="0">
                <a:ln>
                  <a:noFill/>
                </a:ln>
                <a:solidFill>
                  <a:schemeClr val="tx1"/>
                </a:solidFill>
                <a:effectLst/>
                <a:latin typeface="+mn-lt"/>
                <a:ea typeface="+mn-ea"/>
              </a:rPr>
              <a:t>Windwos10</a:t>
            </a:r>
            <a:r>
              <a:rPr kumimoji="1" lang="ja-JP" altLang="en-US" sz="1200" b="0" i="0" u="none" strike="noStrike" cap="none" normalizeH="0" dirty="0">
                <a:ln>
                  <a:noFill/>
                </a:ln>
                <a:solidFill>
                  <a:schemeClr val="tx1"/>
                </a:solidFill>
                <a:effectLst/>
                <a:latin typeface="+mn-lt"/>
                <a:ea typeface="+mn-ea"/>
              </a:rPr>
              <a:t>移行はこのブラウザが標準となります。</a:t>
            </a:r>
            <a:r>
              <a:rPr kumimoji="1" lang="en-US" altLang="ja-JP" sz="1200" b="0" i="0" u="none" strike="noStrike" cap="none" normalizeH="0" dirty="0">
                <a:ln>
                  <a:noFill/>
                </a:ln>
                <a:solidFill>
                  <a:schemeClr val="tx1"/>
                </a:solidFill>
                <a:effectLst/>
                <a:latin typeface="+mn-lt"/>
                <a:ea typeface="+mn-ea"/>
              </a:rPr>
              <a:t>IE</a:t>
            </a:r>
            <a:r>
              <a:rPr kumimoji="1" lang="ja-JP" altLang="en-US" sz="1200" b="0" i="0" u="none" strike="noStrike" cap="none" normalizeH="0" dirty="0">
                <a:ln>
                  <a:noFill/>
                </a:ln>
                <a:solidFill>
                  <a:schemeClr val="tx1"/>
                </a:solidFill>
                <a:effectLst/>
                <a:latin typeface="+mn-lt"/>
                <a:ea typeface="+mn-ea"/>
              </a:rPr>
              <a:t>は</a:t>
            </a:r>
            <a:r>
              <a:rPr kumimoji="1" lang="en-US" altLang="ja-JP" sz="1200" b="0" i="0" u="none" strike="noStrike" cap="none" normalizeH="0" dirty="0">
                <a:ln>
                  <a:noFill/>
                </a:ln>
                <a:solidFill>
                  <a:schemeClr val="tx1"/>
                </a:solidFill>
                <a:effectLst/>
                <a:latin typeface="+mn-lt"/>
                <a:ea typeface="+mn-ea"/>
              </a:rPr>
              <a:t>Microsoft</a:t>
            </a:r>
            <a:r>
              <a:rPr kumimoji="1" lang="ja-JP" altLang="en-US" sz="1200" b="0" i="0" u="none" strike="noStrike" cap="none" normalizeH="0" dirty="0">
                <a:ln>
                  <a:noFill/>
                </a:ln>
                <a:solidFill>
                  <a:schemeClr val="tx1"/>
                </a:solidFill>
                <a:effectLst/>
                <a:latin typeface="+mn-lt"/>
                <a:ea typeface="+mn-ea"/>
              </a:rPr>
              <a:t>が自社への囲い込みのために拡張を繰り返したブラウザであり、独自の機能が沢山盛り込まれていました。</a:t>
            </a:r>
            <a:endParaRPr kumimoji="1" lang="en-US" altLang="ja-JP" sz="1200" b="0" i="0" u="none" strike="noStrike" cap="none" normalizeH="0" dirty="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a:p>
            <a:r>
              <a:rPr kumimoji="1" lang="ja-JP" altLang="en-US" dirty="0"/>
              <a:t>魅力的なプラットフォームとするためには、自社製品を囲い込むためのプラットフォームではなく、様々な技術を広く取り込んだプラットフォームを構築する必要があります。</a:t>
            </a:r>
            <a:endParaRPr kumimoji="1" lang="en-US" altLang="ja-JP" dirty="0"/>
          </a:p>
          <a:p>
            <a:r>
              <a:rPr kumimoji="1" lang="ja-JP" altLang="en-US" dirty="0"/>
              <a:t>まず</a:t>
            </a:r>
            <a:r>
              <a:rPr kumimoji="1" lang="en-US" altLang="ja-JP" dirty="0"/>
              <a:t>Microsoft</a:t>
            </a:r>
            <a:r>
              <a:rPr kumimoji="1" lang="ja-JP" altLang="en-US" dirty="0"/>
              <a:t>は、それまで最大の敵であった</a:t>
            </a:r>
            <a:r>
              <a:rPr kumimoji="1" lang="en-US" altLang="ja-JP" dirty="0"/>
              <a:t>Linux</a:t>
            </a:r>
            <a:r>
              <a:rPr kumimoji="1" lang="ja-JP" altLang="en-US" dirty="0"/>
              <a:t>を取り込みます。</a:t>
            </a:r>
            <a:r>
              <a:rPr kumimoji="1" lang="en-US" altLang="ja-JP" dirty="0"/>
              <a:t>Azure</a:t>
            </a:r>
            <a:r>
              <a:rPr kumimoji="1" lang="ja-JP" altLang="en-US" dirty="0"/>
              <a:t>で</a:t>
            </a:r>
            <a:r>
              <a:rPr kumimoji="1" lang="en-US" altLang="ja-JP" dirty="0"/>
              <a:t>Linux</a:t>
            </a:r>
            <a:r>
              <a:rPr kumimoji="1" lang="ja-JP" altLang="en-US" dirty="0"/>
              <a:t>を動作させると共に、共同でソリューションを展開するなどの発表を行いました。</a:t>
            </a:r>
            <a:endParaRPr kumimoji="1" lang="en-US" altLang="ja-JP" dirty="0"/>
          </a:p>
          <a:p>
            <a:endParaRPr kumimoji="1" lang="en-US" altLang="ja-JP" dirty="0"/>
          </a:p>
          <a:p>
            <a:r>
              <a:rPr kumimoji="1" lang="ja-JP" altLang="en-US" dirty="0"/>
              <a:t>また、オープンソースソフトウェアを積極的に取り入れています。こうして「何にでも対応できる使い勝手の良いプラットフォームを構築し、</a:t>
            </a:r>
            <a:r>
              <a:rPr kumimoji="1" lang="en-US" altLang="ja-JP" dirty="0"/>
              <a:t>Microsoft</a:t>
            </a:r>
            <a:r>
              <a:rPr kumimoji="1" lang="ja-JP" altLang="en-US" dirty="0"/>
              <a:t>の技術の上で様々なソリューションを提供できるようにしようとしています。</a:t>
            </a:r>
            <a:endParaRPr kumimoji="1" lang="en-US" altLang="ja-JP" dirty="0"/>
          </a:p>
          <a:p>
            <a:endParaRPr kumimoji="1" lang="en-US" altLang="ja-JP" dirty="0"/>
          </a:p>
          <a:p>
            <a:r>
              <a:rPr kumimoji="1" lang="ja-JP" altLang="en-US" dirty="0"/>
              <a:t>さらに、</a:t>
            </a:r>
            <a:r>
              <a:rPr kumimoji="1" lang="en-US" altLang="ja-JP" dirty="0"/>
              <a:t>Microsoft</a:t>
            </a:r>
            <a:r>
              <a:rPr kumimoji="1" lang="ja-JP" altLang="en-US" dirty="0"/>
              <a:t>のクラウド技術である</a:t>
            </a:r>
            <a:r>
              <a:rPr kumimoji="1" lang="en-US" altLang="ja-JP" dirty="0" err="1"/>
              <a:t>.Net</a:t>
            </a:r>
            <a:r>
              <a:rPr kumimoji="1" lang="ja-JP" altLang="en-US" dirty="0"/>
              <a:t>をオープンソースとして公開し、</a:t>
            </a:r>
            <a:r>
              <a:rPr kumimoji="1" lang="en-US" altLang="ja-JP" dirty="0"/>
              <a:t>Microsoft</a:t>
            </a:r>
            <a:r>
              <a:rPr kumimoji="1" lang="ja-JP" altLang="en-US" dirty="0"/>
              <a:t>の技術を広めようとしています。</a:t>
            </a:r>
            <a:endParaRPr kumimoji="1" lang="en-US" altLang="ja-JP" dirty="0"/>
          </a:p>
          <a:p>
            <a:r>
              <a:rPr kumimoji="1" lang="ja-JP" altLang="en-US" dirty="0"/>
              <a:t>また、</a:t>
            </a:r>
            <a:r>
              <a:rPr kumimoji="1" lang="en-US" altLang="ja-JP" dirty="0"/>
              <a:t>Microsoft</a:t>
            </a:r>
            <a:r>
              <a:rPr kumimoji="1" lang="ja-JP" altLang="en-US" dirty="0"/>
              <a:t>の開発環境である</a:t>
            </a:r>
            <a:r>
              <a:rPr kumimoji="1" lang="en-US" altLang="ja-JP" dirty="0"/>
              <a:t>Visual Studio</a:t>
            </a:r>
            <a:r>
              <a:rPr kumimoji="1" lang="ja-JP" altLang="en-US" dirty="0"/>
              <a:t>もオープンソース化され、</a:t>
            </a:r>
            <a:r>
              <a:rPr kumimoji="1" lang="en-US" altLang="ja-JP" dirty="0"/>
              <a:t>Linux</a:t>
            </a:r>
            <a:r>
              <a:rPr kumimoji="1" lang="ja-JP" altLang="en-US" dirty="0"/>
              <a:t>や</a:t>
            </a:r>
            <a:r>
              <a:rPr kumimoji="1" lang="en-US" altLang="ja-JP" dirty="0"/>
              <a:t>Mac</a:t>
            </a:r>
            <a:r>
              <a:rPr kumimoji="1" lang="ja-JP" altLang="en-US" dirty="0"/>
              <a:t>のソフトウェアの開発に対応しました。</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42</a:t>
            </a:fld>
            <a:endParaRPr kumimoji="1" lang="ja-JP" altLang="en-US"/>
          </a:p>
        </p:txBody>
      </p:sp>
    </p:spTree>
    <p:extLst>
      <p:ext uri="{BB962C8B-B14F-4D97-AF65-F5344CB8AC3E}">
        <p14:creationId xmlns:p14="http://schemas.microsoft.com/office/powerpoint/2010/main" val="40233542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Apple</a:t>
            </a:r>
            <a:r>
              <a:rPr kumimoji="1" lang="ja-JP" altLang="en-US" dirty="0"/>
              <a:t>は、</a:t>
            </a:r>
            <a:r>
              <a:rPr kumimoji="1" lang="en-US" altLang="ja-JP" dirty="0"/>
              <a:t>iPhone</a:t>
            </a:r>
            <a:r>
              <a:rPr kumimoji="1" lang="ja-JP" altLang="en-US" dirty="0"/>
              <a:t>をデータの「ハブ」として、その周りに様々なエコシステムを構築しようとしています。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43</a:t>
            </a:fld>
            <a:endParaRPr kumimoji="1" lang="ja-JP" altLang="en-US"/>
          </a:p>
        </p:txBody>
      </p:sp>
    </p:spTree>
    <p:extLst>
      <p:ext uri="{BB962C8B-B14F-4D97-AF65-F5344CB8AC3E}">
        <p14:creationId xmlns:p14="http://schemas.microsoft.com/office/powerpoint/2010/main" val="29478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44</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8149781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JavaScript</a:t>
            </a:r>
            <a:r>
              <a:rPr kumimoji="1" lang="ja-JP" altLang="ja-JP" sz="1200" kern="1200" dirty="0">
                <a:solidFill>
                  <a:schemeClr val="tx1"/>
                </a:solidFill>
                <a:effectLst/>
                <a:latin typeface="+mn-lt"/>
                <a:ea typeface="+mn-ea"/>
                <a:cs typeface="+mn-cs"/>
              </a:rPr>
              <a:t>の高速化と並行して</a:t>
            </a:r>
            <a:r>
              <a:rPr kumimoji="1" lang="en-US" altLang="ja-JP" sz="1200" kern="1200" dirty="0">
                <a:solidFill>
                  <a:schemeClr val="tx1"/>
                </a:solidFill>
                <a:effectLst/>
                <a:latin typeface="+mn-lt"/>
                <a:ea typeface="+mn-ea"/>
                <a:cs typeface="+mn-cs"/>
              </a:rPr>
              <a:t>HTML</a:t>
            </a:r>
            <a:r>
              <a:rPr kumimoji="1" lang="ja-JP" altLang="ja-JP" sz="1200" kern="1200" dirty="0">
                <a:solidFill>
                  <a:schemeClr val="tx1"/>
                </a:solidFill>
                <a:effectLst/>
                <a:latin typeface="+mn-lt"/>
                <a:ea typeface="+mn-ea"/>
                <a:cs typeface="+mn-cs"/>
              </a:rPr>
              <a:t>の仕様も時代に即したものにする取り組みが始まりました。</a:t>
            </a:r>
            <a:r>
              <a:rPr kumimoji="1" lang="en-US" altLang="ja-JP" sz="1200" kern="1200" dirty="0">
                <a:solidFill>
                  <a:schemeClr val="tx1"/>
                </a:solidFill>
                <a:effectLst/>
                <a:latin typeface="+mn-lt"/>
                <a:ea typeface="+mn-ea"/>
                <a:cs typeface="+mn-cs"/>
              </a:rPr>
              <a:t>HTML 4.01</a:t>
            </a:r>
            <a:r>
              <a:rPr kumimoji="1" lang="ja-JP" altLang="ja-JP" sz="1200" kern="1200" dirty="0">
                <a:solidFill>
                  <a:schemeClr val="tx1"/>
                </a:solidFill>
                <a:effectLst/>
                <a:latin typeface="+mn-lt"/>
                <a:ea typeface="+mn-ea"/>
                <a:cs typeface="+mn-cs"/>
              </a:rPr>
              <a:t>に替わる</a:t>
            </a:r>
            <a:r>
              <a:rPr kumimoji="1" lang="en-US" altLang="ja-JP" sz="1200" kern="1200" dirty="0">
                <a:solidFill>
                  <a:schemeClr val="tx1"/>
                </a:solidFill>
                <a:effectLst/>
                <a:latin typeface="+mn-lt"/>
                <a:ea typeface="+mn-ea"/>
                <a:cs typeface="+mn-cs"/>
              </a:rPr>
              <a:t>HTML 5</a:t>
            </a:r>
            <a:r>
              <a:rPr kumimoji="1" lang="ja-JP" altLang="ja-JP" sz="1200" kern="1200" dirty="0">
                <a:solidFill>
                  <a:schemeClr val="tx1"/>
                </a:solidFill>
                <a:effectLst/>
                <a:latin typeface="+mn-lt"/>
                <a:ea typeface="+mn-ea"/>
                <a:cs typeface="+mn-cs"/>
              </a:rPr>
              <a:t>です。これによって、</a:t>
            </a:r>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でなければできなかった高い表現力や操作性を</a:t>
            </a:r>
            <a:r>
              <a:rPr kumimoji="1" lang="en-US" altLang="ja-JP" sz="1200" kern="1200" dirty="0">
                <a:solidFill>
                  <a:schemeClr val="tx1"/>
                </a:solidFill>
                <a:effectLst/>
                <a:latin typeface="+mn-lt"/>
                <a:ea typeface="+mn-ea"/>
                <a:cs typeface="+mn-cs"/>
              </a:rPr>
              <a:t>Ajax</a:t>
            </a:r>
            <a:r>
              <a:rPr kumimoji="1" lang="ja-JP" altLang="ja-JP" sz="1200" kern="1200" dirty="0" err="1">
                <a:solidFill>
                  <a:schemeClr val="tx1"/>
                </a:solidFill>
                <a:effectLst/>
                <a:latin typeface="+mn-lt"/>
                <a:ea typeface="+mn-ea"/>
                <a:cs typeface="+mn-cs"/>
              </a:rPr>
              <a:t>にも</a:t>
            </a:r>
            <a:r>
              <a:rPr kumimoji="1" lang="ja-JP" altLang="ja-JP" sz="1200" kern="1200" dirty="0">
                <a:solidFill>
                  <a:schemeClr val="tx1"/>
                </a:solidFill>
                <a:effectLst/>
                <a:latin typeface="+mn-lt"/>
                <a:ea typeface="+mn-ea"/>
                <a:cs typeface="+mn-cs"/>
              </a:rPr>
              <a:t>持たせようというのです。</a:t>
            </a:r>
          </a:p>
          <a:p>
            <a:r>
              <a:rPr kumimoji="1" lang="en-US" altLang="ja-JP" sz="1200" kern="1200" dirty="0">
                <a:solidFill>
                  <a:schemeClr val="tx1"/>
                </a:solidFill>
                <a:effectLst/>
                <a:latin typeface="+mn-lt"/>
                <a:ea typeface="+mn-ea"/>
                <a:cs typeface="+mn-cs"/>
              </a:rPr>
              <a:t>HTML 5</a:t>
            </a:r>
            <a:r>
              <a:rPr kumimoji="1" lang="ja-JP" altLang="ja-JP" sz="1200" kern="1200" dirty="0">
                <a:solidFill>
                  <a:schemeClr val="tx1"/>
                </a:solidFill>
                <a:effectLst/>
                <a:latin typeface="+mn-lt"/>
                <a:ea typeface="+mn-ea"/>
                <a:cs typeface="+mn-cs"/>
              </a:rPr>
              <a:t>とは本来言語仕様のバージョンを示す言葉です。しかし、今では、ブラウザでアプリケーションを動作させる次世代の標準技術の総称としても使われるようになっています。</a:t>
            </a:r>
          </a:p>
          <a:p>
            <a:r>
              <a:rPr kumimoji="1" lang="ja-JP" altLang="ja-JP" sz="1200" kern="1200" dirty="0">
                <a:solidFill>
                  <a:schemeClr val="tx1"/>
                </a:solidFill>
                <a:effectLst/>
                <a:latin typeface="+mn-lt"/>
                <a:ea typeface="+mn-ea"/>
                <a:cs typeface="+mn-cs"/>
              </a:rPr>
              <a:t>この動きを加速したことのひとつに、</a:t>
            </a:r>
            <a:r>
              <a:rPr kumimoji="1" lang="en-US" altLang="ja-JP" sz="1200" kern="1200" dirty="0">
                <a:solidFill>
                  <a:schemeClr val="tx1"/>
                </a:solidFill>
                <a:effectLst/>
                <a:latin typeface="+mn-lt"/>
                <a:ea typeface="+mn-ea"/>
                <a:cs typeface="+mn-cs"/>
              </a:rPr>
              <a:t>iPhone</a:t>
            </a:r>
            <a:r>
              <a:rPr kumimoji="1" lang="ja-JP" altLang="ja-JP" sz="1200" kern="1200" dirty="0">
                <a:solidFill>
                  <a:schemeClr val="tx1"/>
                </a:solidFill>
                <a:effectLst/>
                <a:latin typeface="+mn-lt"/>
                <a:ea typeface="+mn-ea"/>
                <a:cs typeface="+mn-cs"/>
              </a:rPr>
              <a:t>が発売当初から</a:t>
            </a:r>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をサポートせず</a:t>
            </a:r>
            <a:r>
              <a:rPr kumimoji="1" lang="en-US" altLang="ja-JP" sz="1200" kern="1200" dirty="0">
                <a:solidFill>
                  <a:schemeClr val="tx1"/>
                </a:solidFill>
                <a:effectLst/>
                <a:latin typeface="+mn-lt"/>
                <a:ea typeface="+mn-ea"/>
                <a:cs typeface="+mn-cs"/>
              </a:rPr>
              <a:t>HTML 5</a:t>
            </a:r>
            <a:r>
              <a:rPr kumimoji="1" lang="ja-JP" altLang="ja-JP" sz="1200" kern="1200" dirty="0">
                <a:solidFill>
                  <a:schemeClr val="tx1"/>
                </a:solidFill>
                <a:effectLst/>
                <a:latin typeface="+mn-lt"/>
                <a:ea typeface="+mn-ea"/>
                <a:cs typeface="+mn-cs"/>
              </a:rPr>
              <a:t>を使用する方針を打ち出したことがあります。</a:t>
            </a:r>
            <a:r>
              <a:rPr kumimoji="1" lang="en-US" altLang="ja-JP" sz="1200" kern="1200" dirty="0">
                <a:solidFill>
                  <a:schemeClr val="tx1"/>
                </a:solidFill>
                <a:effectLst/>
                <a:latin typeface="+mn-lt"/>
                <a:ea typeface="+mn-ea"/>
                <a:cs typeface="+mn-cs"/>
              </a:rPr>
              <a:t>iPhone</a:t>
            </a:r>
            <a:r>
              <a:rPr kumimoji="1" lang="ja-JP" altLang="ja-JP" sz="1200" kern="1200" dirty="0">
                <a:solidFill>
                  <a:schemeClr val="tx1"/>
                </a:solidFill>
                <a:effectLst/>
                <a:latin typeface="+mn-lt"/>
                <a:ea typeface="+mn-ea"/>
                <a:cs typeface="+mn-cs"/>
              </a:rPr>
              <a:t>のシェアが拡大し、</a:t>
            </a:r>
            <a:r>
              <a:rPr kumimoji="1" lang="en-US" altLang="ja-JP" sz="1200" kern="1200" dirty="0">
                <a:solidFill>
                  <a:schemeClr val="tx1"/>
                </a:solidFill>
                <a:effectLst/>
                <a:latin typeface="+mn-lt"/>
                <a:ea typeface="+mn-ea"/>
                <a:cs typeface="+mn-cs"/>
              </a:rPr>
              <a:t>Flash</a:t>
            </a:r>
            <a:r>
              <a:rPr kumimoji="1" lang="ja-JP" altLang="ja-JP" sz="1200" kern="1200" dirty="0">
                <a:solidFill>
                  <a:schemeClr val="tx1"/>
                </a:solidFill>
                <a:effectLst/>
                <a:latin typeface="+mn-lt"/>
                <a:ea typeface="+mn-ea"/>
                <a:cs typeface="+mn-cs"/>
              </a:rPr>
              <a:t>ではプラットフォームに依存しないプログラムが書けなくなりました。こうして、新しいクライアント・プラットフォームとして、</a:t>
            </a:r>
            <a:r>
              <a:rPr kumimoji="1" lang="en-US" altLang="ja-JP" sz="1200" kern="1200" dirty="0">
                <a:solidFill>
                  <a:schemeClr val="tx1"/>
                </a:solidFill>
                <a:effectLst/>
                <a:latin typeface="+mn-lt"/>
                <a:ea typeface="+mn-ea"/>
                <a:cs typeface="+mn-cs"/>
              </a:rPr>
              <a:t>HTML5</a:t>
            </a:r>
            <a:r>
              <a:rPr kumimoji="1" lang="ja-JP" altLang="ja-JP" sz="1200" kern="1200" dirty="0">
                <a:solidFill>
                  <a:schemeClr val="tx1"/>
                </a:solidFill>
                <a:effectLst/>
                <a:latin typeface="+mn-lt"/>
                <a:ea typeface="+mn-ea"/>
                <a:cs typeface="+mn-cs"/>
              </a:rPr>
              <a:t>が最有力となったのです。</a:t>
            </a:r>
          </a:p>
          <a:p>
            <a:r>
              <a:rPr kumimoji="1" lang="ja-JP" altLang="ja-JP" sz="1200" kern="1200" dirty="0">
                <a:solidFill>
                  <a:schemeClr val="tx1"/>
                </a:solidFill>
                <a:effectLst/>
                <a:latin typeface="+mn-lt"/>
                <a:ea typeface="+mn-ea"/>
                <a:cs typeface="+mn-cs"/>
              </a:rPr>
              <a:t>ところが</a:t>
            </a:r>
            <a:r>
              <a:rPr kumimoji="1" lang="en-US" altLang="ja-JP" sz="1200" kern="1200" dirty="0">
                <a:solidFill>
                  <a:schemeClr val="tx1"/>
                </a:solidFill>
                <a:effectLst/>
                <a:latin typeface="+mn-lt"/>
                <a:ea typeface="+mn-ea"/>
                <a:cs typeface="+mn-cs"/>
              </a:rPr>
              <a:t>HTML5</a:t>
            </a:r>
            <a:r>
              <a:rPr kumimoji="1" lang="ja-JP" altLang="ja-JP" sz="1200" kern="1200" dirty="0">
                <a:solidFill>
                  <a:schemeClr val="tx1"/>
                </a:solidFill>
                <a:effectLst/>
                <a:latin typeface="+mn-lt"/>
                <a:ea typeface="+mn-ea"/>
                <a:cs typeface="+mn-cs"/>
              </a:rPr>
              <a:t>にも、大きな問題点が残っています。それは、</a:t>
            </a:r>
            <a:r>
              <a:rPr kumimoji="1" lang="en-US" altLang="ja-JP" sz="1200" kern="1200" dirty="0">
                <a:solidFill>
                  <a:schemeClr val="tx1"/>
                </a:solidFill>
                <a:effectLst/>
                <a:latin typeface="+mn-lt"/>
                <a:ea typeface="+mn-ea"/>
                <a:cs typeface="+mn-cs"/>
              </a:rPr>
              <a:t>HTML5</a:t>
            </a:r>
            <a:r>
              <a:rPr kumimoji="1" lang="ja-JP" altLang="ja-JP" sz="1200" kern="1200" dirty="0">
                <a:solidFill>
                  <a:schemeClr val="tx1"/>
                </a:solidFill>
                <a:effectLst/>
                <a:latin typeface="+mn-lt"/>
                <a:ea typeface="+mn-ea"/>
                <a:cs typeface="+mn-cs"/>
              </a:rPr>
              <a:t>の仕様が確定していないことで、ブラウザ間の互換性に支障をきたしているのです。また、</a:t>
            </a:r>
            <a:r>
              <a:rPr kumimoji="1" lang="en-US" altLang="ja-JP" sz="1200" kern="1200" dirty="0">
                <a:solidFill>
                  <a:schemeClr val="tx1"/>
                </a:solidFill>
                <a:effectLst/>
                <a:latin typeface="+mn-lt"/>
                <a:ea typeface="+mn-ea"/>
                <a:cs typeface="+mn-cs"/>
              </a:rPr>
              <a:t>Android</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iPhone</a:t>
            </a:r>
            <a:r>
              <a:rPr kumimoji="1" lang="ja-JP" altLang="ja-JP" sz="1200" kern="1200" dirty="0">
                <a:solidFill>
                  <a:schemeClr val="tx1"/>
                </a:solidFill>
                <a:effectLst/>
                <a:latin typeface="+mn-lt"/>
                <a:ea typeface="+mn-ea"/>
                <a:cs typeface="+mn-cs"/>
              </a:rPr>
              <a:t>などのデバイスに依存したプログラム（ネイティブアプリ）に比べると足りない機能があり、性能が充分に出ない場合もあり、ネイティブアプリも広く使われています。</a:t>
            </a:r>
          </a:p>
          <a:p>
            <a:r>
              <a:rPr kumimoji="1" lang="ja-JP" altLang="ja-JP" sz="1200" kern="1200" dirty="0">
                <a:solidFill>
                  <a:schemeClr val="tx1"/>
                </a:solidFill>
                <a:effectLst/>
                <a:latin typeface="+mn-lt"/>
                <a:ea typeface="+mn-ea"/>
                <a:cs typeface="+mn-cs"/>
              </a:rPr>
              <a:t>ネイティブアプリのほうが、画面設計が簡単でパフォーマンスも出しやすいのですが、プラットフォーム毎に作る必要があり、マルチプラットフォームの理想からは後退してしまいます。このような状況は、いずれ解消される可能性はありますが、</a:t>
            </a:r>
            <a:r>
              <a:rPr kumimoji="1" lang="en-US" altLang="ja-JP" sz="1200" kern="1200" dirty="0">
                <a:solidFill>
                  <a:schemeClr val="tx1"/>
                </a:solidFill>
                <a:effectLst/>
                <a:latin typeface="+mn-lt"/>
                <a:ea typeface="+mn-ea"/>
                <a:cs typeface="+mn-cs"/>
              </a:rPr>
              <a:t>Apple</a:t>
            </a:r>
            <a:r>
              <a:rPr kumimoji="1" lang="ja-JP" altLang="ja-JP" sz="1200" kern="1200" dirty="0">
                <a:solidFill>
                  <a:schemeClr val="tx1"/>
                </a:solidFill>
                <a:effectLst/>
                <a:latin typeface="+mn-lt"/>
                <a:ea typeface="+mn-ea"/>
                <a:cs typeface="+mn-cs"/>
              </a:rPr>
              <a:t>などはネイティブアプリを増やして自社プラットフォームへの囲い込みを行う姿勢を見せており、ベンダー毎の思惑が入り乱れている状況となっています。最近では</a:t>
            </a:r>
            <a:r>
              <a:rPr kumimoji="1" lang="en-US" altLang="ja-JP" sz="1200" kern="1200" dirty="0">
                <a:solidFill>
                  <a:schemeClr val="tx1"/>
                </a:solidFill>
                <a:effectLst/>
                <a:latin typeface="+mn-lt"/>
                <a:ea typeface="+mn-ea"/>
                <a:cs typeface="+mn-cs"/>
              </a:rPr>
              <a:t>HTML 5</a:t>
            </a:r>
            <a:r>
              <a:rPr kumimoji="1" lang="ja-JP" altLang="ja-JP" sz="1200" kern="1200" dirty="0">
                <a:solidFill>
                  <a:schemeClr val="tx1"/>
                </a:solidFill>
                <a:effectLst/>
                <a:latin typeface="+mn-lt"/>
                <a:ea typeface="+mn-ea"/>
                <a:cs typeface="+mn-cs"/>
              </a:rPr>
              <a:t>で記述したプログラムをネイティブアプリに変換するツールも提供され、過渡期ゆえの混乱も見受けられます。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45</a:t>
            </a:fld>
            <a:endParaRPr kumimoji="1" lang="ja-JP" altLang="en-US"/>
          </a:p>
        </p:txBody>
      </p:sp>
    </p:spTree>
    <p:extLst>
      <p:ext uri="{BB962C8B-B14F-4D97-AF65-F5344CB8AC3E}">
        <p14:creationId xmlns:p14="http://schemas.microsoft.com/office/powerpoint/2010/main" val="1898117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a:solidFill>
                  <a:schemeClr val="tx1"/>
                </a:solidFill>
                <a:effectLst/>
                <a:latin typeface="+mn-lt"/>
                <a:ea typeface="+mn-ea"/>
                <a:cs typeface="+mn-cs"/>
              </a:rPr>
              <a:t>これまで見てきたように、</a:t>
            </a:r>
            <a:r>
              <a:rPr kumimoji="1" lang="ja-JP" altLang="en-US" sz="1200" kern="1200" dirty="0">
                <a:solidFill>
                  <a:schemeClr val="tx1"/>
                </a:solidFill>
                <a:effectLst/>
                <a:latin typeface="+mn-lt"/>
                <a:ea typeface="+mn-ea"/>
                <a:cs typeface="+mn-cs"/>
              </a:rPr>
              <a:t>いったん</a:t>
            </a:r>
            <a:r>
              <a:rPr kumimoji="1" lang="en-US" altLang="ja-JP" sz="1200" kern="1200" dirty="0">
                <a:solidFill>
                  <a:schemeClr val="tx1"/>
                </a:solidFill>
                <a:effectLst/>
                <a:latin typeface="+mn-lt"/>
                <a:ea typeface="+mn-ea"/>
                <a:cs typeface="+mn-cs"/>
              </a:rPr>
              <a:t>HTML5</a:t>
            </a:r>
            <a:r>
              <a:rPr kumimoji="1" lang="ja-JP" altLang="en-US" sz="1200" kern="1200" dirty="0">
                <a:solidFill>
                  <a:schemeClr val="tx1"/>
                </a:solidFill>
                <a:effectLst/>
                <a:latin typeface="+mn-lt"/>
                <a:ea typeface="+mn-ea"/>
                <a:cs typeface="+mn-cs"/>
              </a:rPr>
              <a:t>でまとまりかけた次世代のクライアントプラットフォームは、複雑な動きを見せはじめました。オープン技術に異常に固執する</a:t>
            </a:r>
            <a:r>
              <a:rPr kumimoji="1" lang="en-US" altLang="ja-JP" sz="1200" kern="1200" dirty="0">
                <a:solidFill>
                  <a:schemeClr val="tx1"/>
                </a:solidFill>
                <a:effectLst/>
                <a:latin typeface="+mn-lt"/>
                <a:ea typeface="+mn-ea"/>
                <a:cs typeface="+mn-cs"/>
              </a:rPr>
              <a:t>Google</a:t>
            </a:r>
            <a:r>
              <a:rPr kumimoji="1" lang="ja-JP" altLang="en-US" sz="1200" kern="1200" dirty="0">
                <a:solidFill>
                  <a:schemeClr val="tx1"/>
                </a:solidFill>
                <a:effectLst/>
                <a:latin typeface="+mn-lt"/>
                <a:ea typeface="+mn-ea"/>
                <a:cs typeface="+mn-cs"/>
              </a:rPr>
              <a:t>と違い、</a:t>
            </a:r>
            <a:r>
              <a:rPr kumimoji="1" lang="en-US" altLang="ja-JP" sz="1200" kern="1200" dirty="0">
                <a:solidFill>
                  <a:schemeClr val="tx1"/>
                </a:solidFill>
                <a:effectLst/>
                <a:latin typeface="+mn-lt"/>
                <a:ea typeface="+mn-ea"/>
                <a:cs typeface="+mn-cs"/>
              </a:rPr>
              <a:t>Apple</a:t>
            </a:r>
            <a:r>
              <a:rPr kumimoji="1" lang="ja-JP" altLang="en-US" sz="1200" kern="1200" dirty="0">
                <a:solidFill>
                  <a:schemeClr val="tx1"/>
                </a:solidFill>
                <a:effectLst/>
                <a:latin typeface="+mn-lt"/>
                <a:ea typeface="+mn-ea"/>
                <a:cs typeface="+mn-cs"/>
              </a:rPr>
              <a:t>も</a:t>
            </a:r>
            <a:r>
              <a:rPr kumimoji="1" lang="en-US" altLang="ja-JP" sz="1200" kern="1200" dirty="0">
                <a:solidFill>
                  <a:schemeClr val="tx1"/>
                </a:solidFill>
                <a:effectLst/>
                <a:latin typeface="+mn-lt"/>
                <a:ea typeface="+mn-ea"/>
                <a:cs typeface="+mn-cs"/>
              </a:rPr>
              <a:t>Microsoft</a:t>
            </a:r>
            <a:r>
              <a:rPr kumimoji="1" lang="ja-JP" altLang="en-US" sz="1200" kern="1200" dirty="0">
                <a:solidFill>
                  <a:schemeClr val="tx1"/>
                </a:solidFill>
                <a:effectLst/>
                <a:latin typeface="+mn-lt"/>
                <a:ea typeface="+mn-ea"/>
                <a:cs typeface="+mn-cs"/>
              </a:rPr>
              <a:t>も、本音は自社プラットフォームを標準にしたいのです。そのほうが、顧客の囲い込みができ、莫大な利益が得られるからです。</a:t>
            </a:r>
            <a:r>
              <a:rPr kumimoji="1" lang="en-US" altLang="ja-JP" sz="1200" kern="1200" dirty="0">
                <a:solidFill>
                  <a:schemeClr val="tx1"/>
                </a:solidFill>
                <a:effectLst/>
                <a:latin typeface="+mn-lt"/>
                <a:ea typeface="+mn-ea"/>
                <a:cs typeface="+mn-cs"/>
              </a:rPr>
              <a:t>Wintel</a:t>
            </a:r>
            <a:r>
              <a:rPr kumimoji="1" lang="ja-JP" altLang="en-US" sz="1200" kern="1200" dirty="0">
                <a:solidFill>
                  <a:schemeClr val="tx1"/>
                </a:solidFill>
                <a:effectLst/>
                <a:latin typeface="+mn-lt"/>
                <a:ea typeface="+mn-ea"/>
                <a:cs typeface="+mn-cs"/>
              </a:rPr>
              <a:t>が利益を独占していた時代を思い出して下さい。</a:t>
            </a:r>
            <a:endParaRPr kumimoji="1" lang="ja-JP"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社とも、</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とモバイル、ウェアラブル、テレビなどの家電を全てカバーできる新しいプラットフォームを提供しようという方向性は同じですが、この</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社の具体的な戦略は微妙に異なっています。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まず、</a:t>
            </a:r>
            <a:r>
              <a:rPr kumimoji="1" lang="en-US" altLang="ja-JP" sz="1200" kern="1200" dirty="0">
                <a:solidFill>
                  <a:schemeClr val="tx1"/>
                </a:solidFill>
                <a:effectLst/>
                <a:latin typeface="+mn-lt"/>
                <a:ea typeface="+mn-ea"/>
                <a:cs typeface="+mn-cs"/>
              </a:rPr>
              <a:t>Apple</a:t>
            </a:r>
            <a:r>
              <a:rPr kumimoji="1" lang="ja-JP" altLang="ja-JP" sz="1200" kern="1200" dirty="0" err="1">
                <a:solidFill>
                  <a:schemeClr val="tx1"/>
                </a:solidFill>
                <a:effectLst/>
                <a:latin typeface="+mn-lt"/>
                <a:ea typeface="+mn-ea"/>
                <a:cs typeface="+mn-cs"/>
              </a:rPr>
              <a:t>には</a:t>
            </a:r>
            <a:r>
              <a:rPr kumimoji="1" lang="ja-JP" altLang="ja-JP" sz="1200" kern="1200" dirty="0">
                <a:solidFill>
                  <a:schemeClr val="tx1"/>
                </a:solidFill>
                <a:effectLst/>
                <a:latin typeface="+mn-lt"/>
                <a:ea typeface="+mn-ea"/>
                <a:cs typeface="+mn-cs"/>
              </a:rPr>
              <a:t>現在、</a:t>
            </a:r>
            <a:r>
              <a:rPr kumimoji="1" lang="en-US" altLang="ja-JP" sz="1200" kern="1200" dirty="0">
                <a:solidFill>
                  <a:schemeClr val="tx1"/>
                </a:solidFill>
                <a:effectLst/>
                <a:latin typeface="+mn-lt"/>
                <a:ea typeface="+mn-ea"/>
                <a:cs typeface="+mn-cs"/>
              </a:rPr>
              <a:t>Macintosh</a:t>
            </a:r>
            <a:r>
              <a:rPr kumimoji="1" lang="ja-JP" altLang="ja-JP" sz="1200" kern="1200" dirty="0">
                <a:solidFill>
                  <a:schemeClr val="tx1"/>
                </a:solidFill>
                <a:effectLst/>
                <a:latin typeface="+mn-lt"/>
                <a:ea typeface="+mn-ea"/>
                <a:cs typeface="+mn-cs"/>
              </a:rPr>
              <a:t>用の</a:t>
            </a:r>
            <a:r>
              <a:rPr kumimoji="1" lang="en-US" altLang="ja-JP" sz="1200" kern="1200" dirty="0" err="1">
                <a:solidFill>
                  <a:schemeClr val="tx1"/>
                </a:solidFill>
                <a:effectLst/>
                <a:latin typeface="+mn-lt"/>
                <a:ea typeface="+mn-ea"/>
                <a:cs typeface="+mn-cs"/>
              </a:rPr>
              <a:t>MacOS</a:t>
            </a:r>
            <a:r>
              <a:rPr kumimoji="1" lang="en-US" altLang="ja-JP" sz="1200" kern="1200" dirty="0">
                <a:solidFill>
                  <a:schemeClr val="tx1"/>
                </a:solidFill>
                <a:effectLst/>
                <a:latin typeface="+mn-lt"/>
                <a:ea typeface="+mn-ea"/>
                <a:cs typeface="+mn-cs"/>
              </a:rPr>
              <a:t> X</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iPhone/iPad</a:t>
            </a:r>
            <a:r>
              <a:rPr kumimoji="1" lang="ja-JP" altLang="ja-JP" sz="1200" kern="1200" dirty="0">
                <a:solidFill>
                  <a:schemeClr val="tx1"/>
                </a:solidFill>
                <a:effectLst/>
                <a:latin typeface="+mn-lt"/>
                <a:ea typeface="+mn-ea"/>
                <a:cs typeface="+mn-cs"/>
              </a:rPr>
              <a:t>用の</a:t>
            </a:r>
            <a:r>
              <a:rPr kumimoji="1" lang="en-US" altLang="ja-JP" sz="1200" kern="1200" dirty="0">
                <a:solidFill>
                  <a:schemeClr val="tx1"/>
                </a:solidFill>
                <a:effectLst/>
                <a:latin typeface="+mn-lt"/>
                <a:ea typeface="+mn-ea"/>
                <a:cs typeface="+mn-cs"/>
              </a:rPr>
              <a:t>iOS</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2</a:t>
            </a:r>
            <a:r>
              <a:rPr kumimoji="1" lang="ja-JP" altLang="ja-JP" sz="1200" kern="1200" dirty="0" err="1">
                <a:solidFill>
                  <a:schemeClr val="tx1"/>
                </a:solidFill>
                <a:effectLst/>
                <a:latin typeface="+mn-lt"/>
                <a:ea typeface="+mn-ea"/>
                <a:cs typeface="+mn-cs"/>
              </a:rPr>
              <a:t>つの</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があります。今後ウェアラブルや家電向けには</a:t>
            </a:r>
            <a:r>
              <a:rPr kumimoji="1" lang="en-US" altLang="ja-JP" sz="1200" kern="1200" dirty="0">
                <a:solidFill>
                  <a:schemeClr val="tx1"/>
                </a:solidFill>
                <a:effectLst/>
                <a:latin typeface="+mn-lt"/>
                <a:ea typeface="+mn-ea"/>
                <a:cs typeface="+mn-cs"/>
              </a:rPr>
              <a:t>iOS</a:t>
            </a:r>
            <a:r>
              <a:rPr kumimoji="1" lang="ja-JP" altLang="ja-JP" sz="1200" kern="1200" dirty="0">
                <a:solidFill>
                  <a:schemeClr val="tx1"/>
                </a:solidFill>
                <a:effectLst/>
                <a:latin typeface="+mn-lt"/>
                <a:ea typeface="+mn-ea"/>
                <a:cs typeface="+mn-cs"/>
              </a:rPr>
              <a:t>が対応していくようですが、</a:t>
            </a:r>
            <a:r>
              <a:rPr kumimoji="1" lang="en-US" altLang="ja-JP" sz="1200" kern="1200" dirty="0" err="1">
                <a:solidFill>
                  <a:schemeClr val="tx1"/>
                </a:solidFill>
                <a:effectLst/>
                <a:latin typeface="+mn-lt"/>
                <a:ea typeface="+mn-ea"/>
                <a:cs typeface="+mn-cs"/>
              </a:rPr>
              <a:t>MacOS</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iOS</a:t>
            </a:r>
            <a:r>
              <a:rPr kumimoji="1" lang="ja-JP" altLang="ja-JP" sz="1200" kern="1200" dirty="0" err="1">
                <a:solidFill>
                  <a:schemeClr val="tx1"/>
                </a:solidFill>
                <a:effectLst/>
                <a:latin typeface="+mn-lt"/>
                <a:ea typeface="+mn-ea"/>
                <a:cs typeface="+mn-cs"/>
              </a:rPr>
              <a:t>を統</a:t>
            </a:r>
            <a:r>
              <a:rPr kumimoji="1" lang="ja-JP" altLang="ja-JP" sz="1200" kern="1200" dirty="0">
                <a:solidFill>
                  <a:schemeClr val="tx1"/>
                </a:solidFill>
                <a:effectLst/>
                <a:latin typeface="+mn-lt"/>
                <a:ea typeface="+mn-ea"/>
                <a:cs typeface="+mn-cs"/>
              </a:rPr>
              <a:t>合する計画はありません。つまり、ソフトウェアの提供者は</a:t>
            </a:r>
            <a:r>
              <a:rPr kumimoji="1" lang="en-US" altLang="ja-JP" sz="1200" kern="1200" dirty="0" err="1">
                <a:solidFill>
                  <a:schemeClr val="tx1"/>
                </a:solidFill>
                <a:effectLst/>
                <a:latin typeface="+mn-lt"/>
                <a:ea typeface="+mn-ea"/>
                <a:cs typeface="+mn-cs"/>
              </a:rPr>
              <a:t>MacOS</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iOS</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2</a:t>
            </a:r>
            <a:r>
              <a:rPr kumimoji="1" lang="ja-JP" altLang="ja-JP" sz="1200" kern="1200" dirty="0" err="1">
                <a:solidFill>
                  <a:schemeClr val="tx1"/>
                </a:solidFill>
                <a:effectLst/>
                <a:latin typeface="+mn-lt"/>
                <a:ea typeface="+mn-ea"/>
                <a:cs typeface="+mn-cs"/>
              </a:rPr>
              <a:t>つの</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用にソフトウェアを開発する必要があるのます。一方で</a:t>
            </a:r>
            <a:r>
              <a:rPr kumimoji="1" lang="en-US" altLang="ja-JP" sz="1200" kern="1200" dirty="0">
                <a:solidFill>
                  <a:schemeClr val="tx1"/>
                </a:solidFill>
                <a:effectLst/>
                <a:latin typeface="+mn-lt"/>
                <a:ea typeface="+mn-ea"/>
                <a:cs typeface="+mn-cs"/>
              </a:rPr>
              <a:t>Apple</a:t>
            </a:r>
            <a:r>
              <a:rPr kumimoji="1" lang="ja-JP" altLang="ja-JP" sz="1200" kern="1200" dirty="0">
                <a:solidFill>
                  <a:schemeClr val="tx1"/>
                </a:solidFill>
                <a:effectLst/>
                <a:latin typeface="+mn-lt"/>
                <a:ea typeface="+mn-ea"/>
                <a:cs typeface="+mn-cs"/>
              </a:rPr>
              <a:t>は、先頃発表された「</a:t>
            </a:r>
            <a:r>
              <a:rPr kumimoji="1" lang="en-US" altLang="ja-JP" sz="1200" kern="1200" dirty="0">
                <a:solidFill>
                  <a:schemeClr val="tx1"/>
                </a:solidFill>
                <a:effectLst/>
                <a:latin typeface="+mn-lt"/>
                <a:ea typeface="+mn-ea"/>
                <a:cs typeface="+mn-cs"/>
              </a:rPr>
              <a:t>Continuity</a:t>
            </a:r>
            <a:r>
              <a:rPr kumimoji="1" lang="ja-JP" altLang="ja-JP" sz="1200" kern="1200" dirty="0">
                <a:solidFill>
                  <a:schemeClr val="tx1"/>
                </a:solidFill>
                <a:effectLst/>
                <a:latin typeface="+mn-lt"/>
                <a:ea typeface="+mn-ea"/>
                <a:cs typeface="+mn-cs"/>
              </a:rPr>
              <a:t>」という技術で、デバイスを跨いで情報を共有し、連携を強化していく戦略です。</a:t>
            </a:r>
            <a:r>
              <a:rPr kumimoji="1" lang="en-US" altLang="ja-JP" sz="1200" kern="1200" dirty="0">
                <a:solidFill>
                  <a:schemeClr val="tx1"/>
                </a:solidFill>
                <a:effectLst/>
                <a:latin typeface="+mn-lt"/>
                <a:ea typeface="+mn-ea"/>
                <a:cs typeface="+mn-cs"/>
              </a:rPr>
              <a:t>iPhone</a:t>
            </a:r>
            <a:r>
              <a:rPr kumimoji="1" lang="ja-JP" altLang="ja-JP" sz="1200" kern="1200" dirty="0">
                <a:solidFill>
                  <a:schemeClr val="tx1"/>
                </a:solidFill>
                <a:effectLst/>
                <a:latin typeface="+mn-lt"/>
                <a:ea typeface="+mn-ea"/>
                <a:cs typeface="+mn-cs"/>
              </a:rPr>
              <a:t>で見ていた動画の続きを</a:t>
            </a:r>
            <a:r>
              <a:rPr kumimoji="1" lang="en-US" altLang="ja-JP" sz="1200" kern="1200" dirty="0">
                <a:solidFill>
                  <a:schemeClr val="tx1"/>
                </a:solidFill>
                <a:effectLst/>
                <a:latin typeface="+mn-lt"/>
                <a:ea typeface="+mn-ea"/>
                <a:cs typeface="+mn-cs"/>
              </a:rPr>
              <a:t>Macintosh</a:t>
            </a:r>
            <a:r>
              <a:rPr kumimoji="1" lang="ja-JP" altLang="ja-JP" sz="1200" kern="1200" dirty="0">
                <a:solidFill>
                  <a:schemeClr val="tx1"/>
                </a:solidFill>
                <a:effectLst/>
                <a:latin typeface="+mn-lt"/>
                <a:ea typeface="+mn-ea"/>
                <a:cs typeface="+mn-cs"/>
              </a:rPr>
              <a:t>あるいは</a:t>
            </a:r>
            <a:r>
              <a:rPr kumimoji="1" lang="en-US" altLang="ja-JP" sz="1200" kern="1200" dirty="0" err="1">
                <a:solidFill>
                  <a:schemeClr val="tx1"/>
                </a:solidFill>
                <a:effectLst/>
                <a:latin typeface="+mn-lt"/>
                <a:ea typeface="+mn-ea"/>
                <a:cs typeface="+mn-cs"/>
              </a:rPr>
              <a:t>AppleTV</a:t>
            </a:r>
            <a:r>
              <a:rPr kumimoji="1" lang="ja-JP" altLang="ja-JP" sz="1200" kern="1200" dirty="0">
                <a:solidFill>
                  <a:schemeClr val="tx1"/>
                </a:solidFill>
                <a:effectLst/>
                <a:latin typeface="+mn-lt"/>
                <a:ea typeface="+mn-ea"/>
                <a:cs typeface="+mn-cs"/>
              </a:rPr>
              <a:t>で見る、といったことが可能になるのです。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もまた、デバイス毎に専用の</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を用意する戦略ですが、</a:t>
            </a:r>
            <a:r>
              <a:rPr kumimoji="1" lang="ja-JP" altLang="en-US" sz="1200" kern="1200" dirty="0">
                <a:solidFill>
                  <a:schemeClr val="tx1"/>
                </a:solidFill>
                <a:effectLst/>
                <a:latin typeface="+mn-lt"/>
                <a:ea typeface="+mn-ea"/>
                <a:cs typeface="+mn-cs"/>
              </a:rPr>
              <a:t>現在全ての</a:t>
            </a:r>
            <a:r>
              <a:rPr kumimoji="1" lang="en-US" altLang="ja-JP" sz="1200" kern="1200" dirty="0">
                <a:solidFill>
                  <a:schemeClr val="tx1"/>
                </a:solidFill>
                <a:effectLst/>
                <a:latin typeface="+mn-lt"/>
                <a:ea typeface="+mn-ea"/>
                <a:cs typeface="+mn-cs"/>
              </a:rPr>
              <a:t>OS</a:t>
            </a:r>
            <a:r>
              <a:rPr kumimoji="1" lang="ja-JP" altLang="en-US" sz="1200" kern="1200" dirty="0">
                <a:solidFill>
                  <a:schemeClr val="tx1"/>
                </a:solidFill>
                <a:effectLst/>
                <a:latin typeface="+mn-lt"/>
                <a:ea typeface="+mn-ea"/>
                <a:cs typeface="+mn-cs"/>
              </a:rPr>
              <a:t>でカーネルを共通化しようとしています。これにより、各</a:t>
            </a:r>
            <a:r>
              <a:rPr kumimoji="1" lang="en-US" altLang="ja-JP" sz="1200" kern="1200" dirty="0">
                <a:solidFill>
                  <a:schemeClr val="tx1"/>
                </a:solidFill>
                <a:effectLst/>
                <a:latin typeface="+mn-lt"/>
                <a:ea typeface="+mn-ea"/>
                <a:cs typeface="+mn-cs"/>
              </a:rPr>
              <a:t>OS</a:t>
            </a:r>
            <a:r>
              <a:rPr kumimoji="1" lang="ja-JP" altLang="en-US" sz="1200" kern="1200" dirty="0">
                <a:solidFill>
                  <a:schemeClr val="tx1"/>
                </a:solidFill>
                <a:effectLst/>
                <a:latin typeface="+mn-lt"/>
                <a:ea typeface="+mn-ea"/>
                <a:cs typeface="+mn-cs"/>
              </a:rPr>
              <a:t>間の互換性を高めることができます。その上で、一つのソースコードから</a:t>
            </a:r>
            <a:r>
              <a:rPr kumimoji="1" lang="ja-JP" altLang="ja-JP" sz="1200" kern="1200" dirty="0">
                <a:solidFill>
                  <a:schemeClr val="tx1"/>
                </a:solidFill>
                <a:effectLst/>
                <a:latin typeface="+mn-lt"/>
                <a:ea typeface="+mn-ea"/>
                <a:cs typeface="+mn-cs"/>
              </a:rPr>
              <a:t>全ての</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で動作する「ユニバーサル</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アプリ」</a:t>
            </a:r>
            <a:r>
              <a:rPr kumimoji="1" lang="ja-JP" altLang="en-US" sz="1200" kern="1200" dirty="0">
                <a:solidFill>
                  <a:schemeClr val="tx1"/>
                </a:solidFill>
                <a:effectLst/>
                <a:latin typeface="+mn-lt"/>
                <a:ea typeface="+mn-ea"/>
                <a:cs typeface="+mn-cs"/>
              </a:rPr>
              <a:t>の利用が</a:t>
            </a:r>
            <a:r>
              <a:rPr kumimoji="1" lang="ja-JP" altLang="ja-JP" sz="1200" kern="1200" dirty="0">
                <a:solidFill>
                  <a:schemeClr val="tx1"/>
                </a:solidFill>
                <a:effectLst/>
                <a:latin typeface="+mn-lt"/>
                <a:ea typeface="+mn-ea"/>
                <a:cs typeface="+mn-cs"/>
              </a:rPr>
              <a:t>可能になります。一度開発すれば、様々なデバイスで動作させることができます。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ブラウザをクライアント環境として使い、様々な機能を</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サービスとして利用する戦略です。どんなデバイスでも、</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ブラウザさえあれば同じサービスを利用できるのです。</a:t>
            </a:r>
            <a:r>
              <a:rPr kumimoji="1" lang="en-US" altLang="ja-JP" sz="1200" kern="1200" dirty="0">
                <a:solidFill>
                  <a:schemeClr val="tx1"/>
                </a:solidFill>
                <a:effectLst/>
                <a:latin typeface="+mn-lt"/>
                <a:ea typeface="+mn-ea"/>
                <a:cs typeface="+mn-cs"/>
              </a:rPr>
              <a:t>Chrome</a:t>
            </a:r>
            <a:r>
              <a:rPr kumimoji="1" lang="ja-JP" altLang="ja-JP" sz="1200" kern="1200" dirty="0">
                <a:solidFill>
                  <a:schemeClr val="tx1"/>
                </a:solidFill>
                <a:effectLst/>
                <a:latin typeface="+mn-lt"/>
                <a:ea typeface="+mn-ea"/>
                <a:cs typeface="+mn-cs"/>
              </a:rPr>
              <a:t>しか動かない</a:t>
            </a:r>
            <a:r>
              <a:rPr kumimoji="1" lang="en-US" altLang="ja-JP" sz="1200" kern="1200" dirty="0">
                <a:solidFill>
                  <a:schemeClr val="tx1"/>
                </a:solidFill>
                <a:effectLst/>
                <a:latin typeface="+mn-lt"/>
                <a:ea typeface="+mn-ea"/>
                <a:cs typeface="+mn-cs"/>
              </a:rPr>
              <a:t>Chromebook</a:t>
            </a:r>
            <a:r>
              <a:rPr kumimoji="1" lang="ja-JP" altLang="ja-JP" sz="1200" kern="1200" dirty="0">
                <a:solidFill>
                  <a:schemeClr val="tx1"/>
                </a:solidFill>
                <a:effectLst/>
                <a:latin typeface="+mn-lt"/>
                <a:ea typeface="+mn-ea"/>
                <a:cs typeface="+mn-cs"/>
              </a:rPr>
              <a:t>は、この戦略を最もシンプルに実現した製品と言えるでしょう。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a:t>
            </a:r>
            <a:r>
              <a:rPr kumimoji="1" lang="en-US" altLang="ja-JP" sz="1200" kern="1200" dirty="0">
                <a:solidFill>
                  <a:schemeClr val="tx1"/>
                </a:solidFill>
                <a:effectLst/>
                <a:latin typeface="+mn-lt"/>
                <a:ea typeface="+mn-ea"/>
                <a:cs typeface="+mn-cs"/>
              </a:rPr>
              <a:t>3</a:t>
            </a:r>
            <a:r>
              <a:rPr kumimoji="1" lang="ja-JP" altLang="ja-JP" sz="1200" kern="1200" dirty="0" err="1">
                <a:solidFill>
                  <a:schemeClr val="tx1"/>
                </a:solidFill>
                <a:effectLst/>
                <a:latin typeface="+mn-lt"/>
                <a:ea typeface="+mn-ea"/>
                <a:cs typeface="+mn-cs"/>
              </a:rPr>
              <a:t>つの</a:t>
            </a:r>
            <a:r>
              <a:rPr kumimoji="1" lang="ja-JP" altLang="ja-JP" sz="1200" kern="1200" dirty="0">
                <a:solidFill>
                  <a:schemeClr val="tx1"/>
                </a:solidFill>
                <a:effectLst/>
                <a:latin typeface="+mn-lt"/>
                <a:ea typeface="+mn-ea"/>
                <a:cs typeface="+mn-cs"/>
              </a:rPr>
              <a:t>戦略は、各々にメリット・デメリットがあります。</a:t>
            </a:r>
            <a:r>
              <a:rPr kumimoji="1" lang="en-US" altLang="ja-JP" sz="1200" kern="1200" dirty="0">
                <a:solidFill>
                  <a:schemeClr val="tx1"/>
                </a:solidFill>
                <a:effectLst/>
                <a:latin typeface="+mn-lt"/>
                <a:ea typeface="+mn-ea"/>
                <a:cs typeface="+mn-cs"/>
              </a:rPr>
              <a:t>Apple</a:t>
            </a:r>
            <a:r>
              <a:rPr kumimoji="1" lang="ja-JP" altLang="ja-JP" sz="1200" kern="1200" dirty="0">
                <a:solidFill>
                  <a:schemeClr val="tx1"/>
                </a:solidFill>
                <a:effectLst/>
                <a:latin typeface="+mn-lt"/>
                <a:ea typeface="+mn-ea"/>
                <a:cs typeface="+mn-cs"/>
              </a:rPr>
              <a:t>のやり方では、</a:t>
            </a:r>
            <a:r>
              <a:rPr kumimoji="1" lang="en-US" altLang="ja-JP" sz="1200" kern="1200" dirty="0">
                <a:solidFill>
                  <a:schemeClr val="tx1"/>
                </a:solidFill>
                <a:effectLst/>
                <a:latin typeface="+mn-lt"/>
                <a:ea typeface="+mn-ea"/>
                <a:cs typeface="+mn-cs"/>
              </a:rPr>
              <a:t>OS</a:t>
            </a:r>
            <a:r>
              <a:rPr kumimoji="1" lang="ja-JP" altLang="ja-JP" sz="1200" kern="1200" dirty="0">
                <a:solidFill>
                  <a:schemeClr val="tx1"/>
                </a:solidFill>
                <a:effectLst/>
                <a:latin typeface="+mn-lt"/>
                <a:ea typeface="+mn-ea"/>
                <a:cs typeface="+mn-cs"/>
              </a:rPr>
              <a:t>毎に専用のアプリが必要になります。開発コストがかかりますが、その分、各々のデバイスの特徴を</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引き出すことができ、使い勝手の良いアプリケーションを開発できます。</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の方法では、アプリケーションを一回書けばすべてのデバイスで動かすことができますが、それでも</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のデバイスでしか使えません。</a:t>
            </a:r>
            <a:r>
              <a:rPr kumimoji="1" lang="en-US" altLang="ja-JP" sz="1200" kern="1200" dirty="0">
                <a:solidFill>
                  <a:schemeClr val="tx1"/>
                </a:solidFill>
                <a:effectLst/>
                <a:latin typeface="+mn-lt"/>
                <a:ea typeface="+mn-ea"/>
                <a:cs typeface="+mn-cs"/>
              </a:rPr>
              <a:t>Apple</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のプラットフォームは、</a:t>
            </a:r>
            <a:r>
              <a:rPr kumimoji="1" lang="en-US" altLang="ja-JP" sz="1200" kern="1200" dirty="0">
                <a:solidFill>
                  <a:schemeClr val="tx1"/>
                </a:solidFill>
                <a:effectLst/>
                <a:latin typeface="+mn-lt"/>
                <a:ea typeface="+mn-ea"/>
                <a:cs typeface="+mn-cs"/>
              </a:rPr>
              <a:t>Apple</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のデバイスでしか利用できないのです。これでは、ソフトウェア開発者は二の足を踏まざるをえません。</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46</a:t>
            </a:fld>
            <a:endParaRPr kumimoji="1" lang="ja-JP" altLang="en-US"/>
          </a:p>
        </p:txBody>
      </p:sp>
    </p:spTree>
    <p:extLst>
      <p:ext uri="{BB962C8B-B14F-4D97-AF65-F5344CB8AC3E}">
        <p14:creationId xmlns:p14="http://schemas.microsoft.com/office/powerpoint/2010/main" val="39632934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しかし、</a:t>
            </a:r>
            <a:r>
              <a:rPr kumimoji="1" lang="en-US" altLang="ja-JP" sz="1200" kern="1200" dirty="0">
                <a:solidFill>
                  <a:schemeClr val="tx1"/>
                </a:solidFill>
                <a:effectLst/>
                <a:latin typeface="+mn-lt"/>
                <a:ea typeface="+mn-ea"/>
                <a:cs typeface="+mn-cs"/>
              </a:rPr>
              <a:t>Apple</a:t>
            </a:r>
            <a:r>
              <a:rPr kumimoji="1" lang="ja-JP" altLang="en-US" sz="1200" kern="1200" dirty="0">
                <a:solidFill>
                  <a:schemeClr val="tx1"/>
                </a:solidFill>
                <a:effectLst/>
                <a:latin typeface="+mn-lt"/>
                <a:ea typeface="+mn-ea"/>
                <a:cs typeface="+mn-cs"/>
              </a:rPr>
              <a:t>も</a:t>
            </a:r>
            <a:r>
              <a:rPr kumimoji="1" lang="en-US" altLang="ja-JP" sz="1200" kern="1200" dirty="0">
                <a:solidFill>
                  <a:schemeClr val="tx1"/>
                </a:solidFill>
                <a:effectLst/>
                <a:latin typeface="+mn-lt"/>
                <a:ea typeface="+mn-ea"/>
                <a:cs typeface="+mn-cs"/>
              </a:rPr>
              <a:t>Microsoft</a:t>
            </a:r>
            <a:r>
              <a:rPr kumimoji="1" lang="ja-JP" altLang="en-US" sz="1200" kern="1200" dirty="0">
                <a:solidFill>
                  <a:schemeClr val="tx1"/>
                </a:solidFill>
                <a:effectLst/>
                <a:latin typeface="+mn-lt"/>
                <a:ea typeface="+mn-ea"/>
                <a:cs typeface="+mn-cs"/>
              </a:rPr>
              <a:t>も、アプリとして</a:t>
            </a:r>
            <a:r>
              <a:rPr kumimoji="1" lang="en-US" altLang="ja-JP" sz="1200" kern="1200" dirty="0">
                <a:solidFill>
                  <a:schemeClr val="tx1"/>
                </a:solidFill>
                <a:effectLst/>
                <a:latin typeface="+mn-lt"/>
                <a:ea typeface="+mn-ea"/>
                <a:cs typeface="+mn-cs"/>
              </a:rPr>
              <a:t>Web</a:t>
            </a:r>
            <a:r>
              <a:rPr kumimoji="1" lang="ja-JP" altLang="en-US" sz="1200" kern="1200" dirty="0">
                <a:solidFill>
                  <a:schemeClr val="tx1"/>
                </a:solidFill>
                <a:effectLst/>
                <a:latin typeface="+mn-lt"/>
                <a:ea typeface="+mn-ea"/>
                <a:cs typeface="+mn-cs"/>
              </a:rPr>
              <a:t>ブラウザが用意されています。これを使えば、</a:t>
            </a:r>
            <a:r>
              <a:rPr kumimoji="1" lang="en-US" altLang="ja-JP" sz="1200" kern="1200" dirty="0">
                <a:solidFill>
                  <a:schemeClr val="tx1"/>
                </a:solidFill>
                <a:effectLst/>
                <a:latin typeface="+mn-lt"/>
                <a:ea typeface="+mn-ea"/>
                <a:cs typeface="+mn-cs"/>
              </a:rPr>
              <a:t>Web</a:t>
            </a:r>
            <a:r>
              <a:rPr kumimoji="1" lang="ja-JP" altLang="en-US" sz="1200" kern="1200">
                <a:solidFill>
                  <a:schemeClr val="tx1"/>
                </a:solidFill>
                <a:effectLst/>
                <a:latin typeface="+mn-lt"/>
                <a:ea typeface="+mn-ea"/>
                <a:cs typeface="+mn-cs"/>
              </a:rPr>
              <a:t>サービスは使うことができます。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が目指す</a:t>
            </a:r>
            <a:r>
              <a:rPr kumimoji="1" lang="en-US" altLang="ja-JP" sz="1200" kern="1200" dirty="0">
                <a:solidFill>
                  <a:schemeClr val="tx1"/>
                </a:solidFill>
                <a:effectLst/>
                <a:latin typeface="+mn-lt"/>
                <a:ea typeface="+mn-ea"/>
                <a:cs typeface="+mn-cs"/>
              </a:rPr>
              <a:t>HTML5</a:t>
            </a:r>
            <a:r>
              <a:rPr kumimoji="1" lang="ja-JP" altLang="ja-JP" sz="1200" kern="1200" dirty="0">
                <a:solidFill>
                  <a:schemeClr val="tx1"/>
                </a:solidFill>
                <a:effectLst/>
                <a:latin typeface="+mn-lt"/>
                <a:ea typeface="+mn-ea"/>
                <a:cs typeface="+mn-cs"/>
              </a:rPr>
              <a:t>をベースとした</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サービスなら、ブラウザさえあれば実行できますから、デバイスを選びません。</a:t>
            </a:r>
            <a:r>
              <a:rPr kumimoji="1" lang="en-US" altLang="ja-JP" sz="1200" kern="1200" dirty="0">
                <a:solidFill>
                  <a:schemeClr val="tx1"/>
                </a:solidFill>
                <a:effectLst/>
                <a:latin typeface="+mn-lt"/>
                <a:ea typeface="+mn-ea"/>
                <a:cs typeface="+mn-cs"/>
              </a:rPr>
              <a:t>Mac</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iOS</a:t>
            </a:r>
            <a:r>
              <a:rPr kumimoji="1" lang="ja-JP" altLang="ja-JP" sz="1200" kern="1200" dirty="0" err="1">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のデバイスでも動かすことができます。</a:t>
            </a:r>
            <a:r>
              <a:rPr kumimoji="1" lang="en-US" altLang="ja-JP" sz="1200" kern="1200" dirty="0">
                <a:solidFill>
                  <a:schemeClr val="tx1"/>
                </a:solidFill>
                <a:effectLst/>
                <a:latin typeface="+mn-lt"/>
                <a:ea typeface="+mn-ea"/>
                <a:cs typeface="+mn-cs"/>
              </a:rPr>
              <a:t>HTML5</a:t>
            </a:r>
            <a:r>
              <a:rPr kumimoji="1" lang="ja-JP" altLang="ja-JP" sz="1200" kern="1200" dirty="0">
                <a:solidFill>
                  <a:schemeClr val="tx1"/>
                </a:solidFill>
                <a:effectLst/>
                <a:latin typeface="+mn-lt"/>
                <a:ea typeface="+mn-ea"/>
                <a:cs typeface="+mn-cs"/>
              </a:rPr>
              <a:t>はまだ機能が充実しておらず、専用アプリに負ける部分もありますが、サービスによっては今でも充分に利用可能です。長期的に見た場合には、ベンダーを問わずに利用できる</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サービスにはメリットが大きいと考えられます。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ソフトウェアを開発する企業は、今、どのクライアントが次の市場を制覇するかを見極めようとしています。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47</a:t>
            </a:fld>
            <a:endParaRPr kumimoji="1" lang="ja-JP" altLang="en-US"/>
          </a:p>
        </p:txBody>
      </p:sp>
    </p:spTree>
    <p:extLst>
      <p:ext uri="{BB962C8B-B14F-4D97-AF65-F5344CB8AC3E}">
        <p14:creationId xmlns:p14="http://schemas.microsoft.com/office/powerpoint/2010/main" val="39632934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2561961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ドコモ</a:t>
            </a:r>
            <a:r>
              <a:rPr kumimoji="1" lang="en-US" altLang="ja-JP" sz="1200" kern="1200" dirty="0">
                <a:solidFill>
                  <a:schemeClr val="tx1"/>
                </a:solidFill>
                <a:effectLst/>
                <a:latin typeface="+mn-lt"/>
                <a:ea typeface="+mn-ea"/>
                <a:cs typeface="+mn-cs"/>
              </a:rPr>
              <a:t>5G</a:t>
            </a:r>
            <a:r>
              <a:rPr kumimoji="1" lang="ja-JP" altLang="en-US" sz="1200" kern="1200" dirty="0">
                <a:solidFill>
                  <a:schemeClr val="tx1"/>
                </a:solidFill>
                <a:effectLst/>
                <a:latin typeface="+mn-lt"/>
                <a:ea typeface="+mn-ea"/>
                <a:cs typeface="+mn-cs"/>
              </a:rPr>
              <a:t>ホワイトペーパー</a:t>
            </a:r>
            <a:endParaRPr kumimoji="1" lang="en-US" altLang="ja-JP" dirty="0"/>
          </a:p>
          <a:p>
            <a:r>
              <a:rPr kumimoji="1" lang="en-US" altLang="ja-JP" dirty="0"/>
              <a:t>https://www.nttdocomo.co.jp/binary/pdf/corporate/technology/whitepaper_5g/DOCOMO_5G_White_PaperJP_20141006.pdf</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49</a:t>
            </a:fld>
            <a:endParaRPr kumimoji="1" lang="ja-JP" altLang="en-US"/>
          </a:p>
        </p:txBody>
      </p:sp>
    </p:spTree>
    <p:extLst>
      <p:ext uri="{BB962C8B-B14F-4D97-AF65-F5344CB8AC3E}">
        <p14:creationId xmlns:p14="http://schemas.microsoft.com/office/powerpoint/2010/main" val="37832032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50</a:t>
            </a:fld>
            <a:endParaRPr kumimoji="1" lang="ja-JP" altLang="en-US"/>
          </a:p>
        </p:txBody>
      </p:sp>
    </p:spTree>
    <p:extLst>
      <p:ext uri="{BB962C8B-B14F-4D97-AF65-F5344CB8AC3E}">
        <p14:creationId xmlns:p14="http://schemas.microsoft.com/office/powerpoint/2010/main" val="898510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31454547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1G</a:t>
            </a:r>
          </a:p>
          <a:p>
            <a:r>
              <a:rPr kumimoji="1" lang="en-US" altLang="ja-JP" dirty="0"/>
              <a:t>1981</a:t>
            </a:r>
            <a:r>
              <a:rPr kumimoji="1" lang="ja-JP" altLang="en-US" dirty="0"/>
              <a:t>年に欧州で</a:t>
            </a:r>
            <a:r>
              <a:rPr kumimoji="1" lang="en-US" altLang="ja-JP" dirty="0"/>
              <a:t>NMT</a:t>
            </a:r>
            <a:r>
              <a:rPr kumimoji="1" lang="ja-JP" altLang="en-US" dirty="0"/>
              <a:t>のサービスが開始</a:t>
            </a:r>
            <a:endParaRPr kumimoji="1" lang="en-US" altLang="ja-JP" dirty="0"/>
          </a:p>
          <a:p>
            <a:endParaRPr kumimoji="1" lang="en-US" altLang="ja-JP" dirty="0"/>
          </a:p>
          <a:p>
            <a:r>
              <a:rPr kumimoji="1" lang="en-US" altLang="ja-JP" dirty="0"/>
              <a:t>2G</a:t>
            </a:r>
            <a:r>
              <a:rPr kumimoji="1" lang="ja-JP" altLang="en-US" dirty="0"/>
              <a:t>（デジタル）</a:t>
            </a:r>
            <a:endParaRPr kumimoji="1" lang="en-US" altLang="ja-JP" dirty="0"/>
          </a:p>
          <a:p>
            <a:r>
              <a:rPr kumimoji="1" lang="en-US" altLang="ja-JP" dirty="0"/>
              <a:t>1992</a:t>
            </a:r>
            <a:r>
              <a:rPr kumimoji="1" lang="ja-JP" altLang="en-US" dirty="0"/>
              <a:t>年ドイツで</a:t>
            </a:r>
            <a:r>
              <a:rPr kumimoji="1" lang="en-US" altLang="ja-JP" dirty="0"/>
              <a:t>GSM</a:t>
            </a:r>
            <a:r>
              <a:rPr kumimoji="1" lang="ja-JP" altLang="en-US" dirty="0"/>
              <a:t>のサービス開始</a:t>
            </a:r>
            <a:endParaRPr kumimoji="1" lang="en-US" altLang="ja-JP" dirty="0"/>
          </a:p>
          <a:p>
            <a:r>
              <a:rPr kumimoji="1" lang="en-US" altLang="ja-JP" dirty="0"/>
              <a:t>1993</a:t>
            </a:r>
            <a:r>
              <a:rPr kumimoji="1" lang="ja-JP" altLang="en-US" dirty="0"/>
              <a:t>年ドコモが</a:t>
            </a:r>
            <a:r>
              <a:rPr kumimoji="1" lang="en-US" altLang="ja-JP" dirty="0"/>
              <a:t>PDC</a:t>
            </a:r>
            <a:r>
              <a:rPr kumimoji="1" lang="ja-JP" altLang="en-US" dirty="0"/>
              <a:t>サービスを開始　回線交換で</a:t>
            </a:r>
            <a:r>
              <a:rPr kumimoji="1" lang="en-US" altLang="ja-JP" dirty="0"/>
              <a:t>9.6kbps</a:t>
            </a:r>
            <a:r>
              <a:rPr kumimoji="1" lang="ja-JP" altLang="en-US" dirty="0" err="1"/>
              <a:t>、</a:t>
            </a:r>
            <a:r>
              <a:rPr kumimoji="1" lang="ja-JP" altLang="en-US" dirty="0"/>
              <a:t>パケットで</a:t>
            </a:r>
            <a:r>
              <a:rPr kumimoji="1" lang="en-US" altLang="ja-JP" dirty="0"/>
              <a:t>28.9kbps</a:t>
            </a:r>
          </a:p>
          <a:p>
            <a:r>
              <a:rPr kumimoji="1" lang="ja-JP" altLang="en-US" dirty="0"/>
              <a:t>後に</a:t>
            </a:r>
            <a:r>
              <a:rPr kumimoji="1" lang="en-US" altLang="ja-JP" dirty="0"/>
              <a:t>EDGE Evolution</a:t>
            </a:r>
            <a:r>
              <a:rPr kumimoji="1" lang="ja-JP" altLang="en-US" dirty="0"/>
              <a:t>で</a:t>
            </a:r>
            <a:r>
              <a:rPr kumimoji="1" lang="en-US" altLang="ja-JP" dirty="0"/>
              <a:t>1Mbps</a:t>
            </a:r>
            <a:r>
              <a:rPr kumimoji="1" lang="ja-JP" altLang="en-US" dirty="0"/>
              <a:t>を達成</a:t>
            </a:r>
            <a:r>
              <a:rPr kumimoji="1" lang="en-US" altLang="ja-JP" dirty="0"/>
              <a:t>(2009</a:t>
            </a:r>
            <a:r>
              <a:rPr kumimoji="1" lang="ja-JP" altLang="en-US" dirty="0"/>
              <a:t>年</a:t>
            </a:r>
            <a:r>
              <a:rPr kumimoji="1" lang="en-US" altLang="ja-JP" dirty="0"/>
              <a:t>?)</a:t>
            </a:r>
          </a:p>
          <a:p>
            <a:endParaRPr kumimoji="1" lang="en-US" altLang="ja-JP" dirty="0"/>
          </a:p>
          <a:p>
            <a:r>
              <a:rPr kumimoji="1" lang="en-US" altLang="ja-JP" dirty="0"/>
              <a:t>3G</a:t>
            </a:r>
          </a:p>
          <a:p>
            <a:r>
              <a:rPr kumimoji="1" lang="en-US" altLang="ja-JP" dirty="0"/>
              <a:t>2001</a:t>
            </a:r>
            <a:r>
              <a:rPr kumimoji="1" lang="ja-JP" altLang="en-US" dirty="0"/>
              <a:t>年ドコモが</a:t>
            </a:r>
            <a:r>
              <a:rPr kumimoji="1" lang="en-US" altLang="ja-JP" dirty="0"/>
              <a:t>FOMA</a:t>
            </a:r>
            <a:r>
              <a:rPr kumimoji="1" lang="ja-JP" altLang="en-US" dirty="0"/>
              <a:t>を開始　当初下り</a:t>
            </a:r>
            <a:r>
              <a:rPr kumimoji="1" lang="en-US" altLang="ja-JP" dirty="0"/>
              <a:t>7.2Mbps</a:t>
            </a:r>
            <a:r>
              <a:rPr kumimoji="1" lang="ja-JP" altLang="en-US" dirty="0" err="1"/>
              <a:t>、</a:t>
            </a:r>
            <a:r>
              <a:rPr kumimoji="1" lang="ja-JP" altLang="en-US" dirty="0"/>
              <a:t>後に</a:t>
            </a:r>
            <a:r>
              <a:rPr kumimoji="1" lang="en-US" altLang="ja-JP" dirty="0"/>
              <a:t>FOMA </a:t>
            </a:r>
            <a:r>
              <a:rPr kumimoji="1" lang="en-US" altLang="ja-JP" dirty="0" err="1"/>
              <a:t>HighSpeed</a:t>
            </a:r>
            <a:r>
              <a:rPr kumimoji="1" lang="ja-JP" altLang="en-US" baseline="0" dirty="0"/>
              <a:t> </a:t>
            </a:r>
            <a:r>
              <a:rPr kumimoji="1" lang="en-US" altLang="ja-JP" baseline="0" dirty="0"/>
              <a:t>(HSDPA)</a:t>
            </a:r>
            <a:r>
              <a:rPr kumimoji="1" lang="ja-JP" altLang="en-US" baseline="0" dirty="0"/>
              <a:t>で</a:t>
            </a:r>
            <a:r>
              <a:rPr kumimoji="1" lang="en-US" altLang="ja-JP" baseline="0" dirty="0"/>
              <a:t>14Mbps</a:t>
            </a:r>
          </a:p>
          <a:p>
            <a:r>
              <a:rPr kumimoji="1" lang="en-US" altLang="ja-JP" baseline="0" dirty="0"/>
              <a:t>HSDPA</a:t>
            </a:r>
            <a:r>
              <a:rPr kumimoji="1" lang="ja-JP" altLang="en-US" baseline="0" dirty="0"/>
              <a:t>を</a:t>
            </a:r>
            <a:r>
              <a:rPr kumimoji="1" lang="en-US" altLang="ja-JP" baseline="0" dirty="0"/>
              <a:t>3.5G</a:t>
            </a:r>
            <a:r>
              <a:rPr kumimoji="1" lang="ja-JP" altLang="en-US" baseline="0" dirty="0"/>
              <a:t>と呼ぶこともある</a:t>
            </a:r>
            <a:endParaRPr kumimoji="1" lang="en-US" altLang="ja-JP" baseline="0" dirty="0"/>
          </a:p>
          <a:p>
            <a:endParaRPr kumimoji="1" lang="en-US" altLang="ja-JP" baseline="0" dirty="0"/>
          </a:p>
          <a:p>
            <a:r>
              <a:rPr kumimoji="1" lang="en-US" altLang="ja-JP" dirty="0"/>
              <a:t>4G</a:t>
            </a:r>
          </a:p>
          <a:p>
            <a:r>
              <a:rPr kumimoji="1" lang="ja-JP" altLang="en-US" dirty="0"/>
              <a:t>当初</a:t>
            </a:r>
            <a:r>
              <a:rPr kumimoji="1" lang="en-US" altLang="ja-JP" dirty="0"/>
              <a:t>3.9G</a:t>
            </a:r>
            <a:r>
              <a:rPr kumimoji="1" lang="ja-JP" altLang="en-US" dirty="0"/>
              <a:t>と呼ばれていたが、</a:t>
            </a:r>
            <a:r>
              <a:rPr kumimoji="1" lang="en-US" altLang="ja-JP" dirty="0"/>
              <a:t>4G</a:t>
            </a:r>
            <a:r>
              <a:rPr kumimoji="1" lang="ja-JP" altLang="en-US" dirty="0"/>
              <a:t>に変更</a:t>
            </a:r>
            <a:endParaRPr kumimoji="1" lang="en-US" altLang="ja-JP" dirty="0"/>
          </a:p>
          <a:p>
            <a:r>
              <a:rPr kumimoji="1" lang="en-US" altLang="ja-JP" dirty="0"/>
              <a:t>2010</a:t>
            </a:r>
            <a:r>
              <a:rPr kumimoji="1" lang="ja-JP" altLang="en-US" dirty="0"/>
              <a:t>年ドコモが</a:t>
            </a:r>
            <a:r>
              <a:rPr kumimoji="1" lang="en-US" altLang="ja-JP" dirty="0"/>
              <a:t>Xi</a:t>
            </a:r>
            <a:r>
              <a:rPr kumimoji="1" lang="ja-JP" altLang="en-US" dirty="0"/>
              <a:t>サービスを開始　当初下り</a:t>
            </a:r>
            <a:r>
              <a:rPr kumimoji="1" lang="en-US" altLang="ja-JP" dirty="0"/>
              <a:t>75Mbps</a:t>
            </a:r>
            <a:r>
              <a:rPr kumimoji="1" lang="ja-JP" altLang="en-US" dirty="0" err="1"/>
              <a:t>、</a:t>
            </a:r>
            <a:r>
              <a:rPr kumimoji="1" lang="en-US" altLang="ja-JP" dirty="0"/>
              <a:t>2</a:t>
            </a:r>
            <a:r>
              <a:rPr kumimoji="1" lang="ja-JP" altLang="en-US" dirty="0"/>
              <a:t>年後に</a:t>
            </a:r>
            <a:r>
              <a:rPr kumimoji="1" lang="en-US" altLang="ja-JP" dirty="0"/>
              <a:t>112.5Mbps</a:t>
            </a:r>
          </a:p>
          <a:p>
            <a:r>
              <a:rPr kumimoji="1" lang="en-US" altLang="ja-JP" dirty="0"/>
              <a:t>2015</a:t>
            </a:r>
            <a:r>
              <a:rPr kumimoji="1" lang="ja-JP" altLang="en-US" dirty="0"/>
              <a:t>年に</a:t>
            </a:r>
            <a:r>
              <a:rPr kumimoji="1" lang="en-US" altLang="ja-JP" dirty="0"/>
              <a:t>Career Aggregation</a:t>
            </a:r>
            <a:r>
              <a:rPr kumimoji="1" lang="ja-JP" altLang="en-US" dirty="0"/>
              <a:t>による</a:t>
            </a:r>
            <a:r>
              <a:rPr kumimoji="1" lang="en-US" altLang="ja-JP" dirty="0"/>
              <a:t>225Mbps</a:t>
            </a:r>
            <a:r>
              <a:rPr kumimoji="1" lang="ja-JP" altLang="en-US" dirty="0"/>
              <a:t>サービスを開始 </a:t>
            </a:r>
            <a:r>
              <a:rPr kumimoji="1" lang="en-US" altLang="ja-JP" dirty="0"/>
              <a:t>(LTE</a:t>
            </a:r>
            <a:r>
              <a:rPr kumimoji="1" lang="ja-JP" altLang="en-US" dirty="0"/>
              <a:t> </a:t>
            </a:r>
            <a:r>
              <a:rPr kumimoji="1" lang="en-US" altLang="ja-JP" dirty="0"/>
              <a:t>Advanced)</a:t>
            </a:r>
          </a:p>
          <a:p>
            <a:endParaRPr kumimoji="1" lang="en-US" altLang="ja-JP" dirty="0"/>
          </a:p>
          <a:p>
            <a:r>
              <a:rPr kumimoji="1" lang="en-US" altLang="ja-JP" dirty="0"/>
              <a:t>5G</a:t>
            </a:r>
          </a:p>
          <a:p>
            <a:r>
              <a:rPr kumimoji="1" lang="en-US" altLang="ja-JP" dirty="0"/>
              <a:t>2020</a:t>
            </a:r>
            <a:r>
              <a:rPr kumimoji="1" lang="ja-JP" altLang="en-US" dirty="0"/>
              <a:t>年のサービス開始を目標</a:t>
            </a:r>
            <a:endParaRPr kumimoji="1" lang="en-US" altLang="ja-JP" dirty="0"/>
          </a:p>
          <a:p>
            <a:r>
              <a:rPr kumimoji="1" lang="en-US" altLang="ja-JP" dirty="0"/>
              <a:t>1Gbps (</a:t>
            </a:r>
            <a:r>
              <a:rPr kumimoji="1" lang="ja-JP" altLang="en-US" dirty="0"/>
              <a:t>屋内では</a:t>
            </a:r>
            <a:r>
              <a:rPr kumimoji="1" lang="en-US" altLang="ja-JP" dirty="0"/>
              <a:t>10Gbps)</a:t>
            </a:r>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51</a:t>
            </a:fld>
            <a:endParaRPr kumimoji="1" lang="ja-JP" altLang="en-US"/>
          </a:p>
        </p:txBody>
      </p:sp>
    </p:spTree>
    <p:extLst>
      <p:ext uri="{BB962C8B-B14F-4D97-AF65-F5344CB8AC3E}">
        <p14:creationId xmlns:p14="http://schemas.microsoft.com/office/powerpoint/2010/main" val="1976874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52</a:t>
            </a:fld>
            <a:endParaRPr kumimoji="1" lang="ja-JP" altLang="en-US"/>
          </a:p>
        </p:txBody>
      </p:sp>
    </p:spTree>
    <p:extLst>
      <p:ext uri="{BB962C8B-B14F-4D97-AF65-F5344CB8AC3E}">
        <p14:creationId xmlns:p14="http://schemas.microsoft.com/office/powerpoint/2010/main" val="42415633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【図解】コレ１枚で分かる未来のオフィス・インフラ</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年、モバイル・ネットワークの通信速度は、最大で</a:t>
            </a:r>
            <a:r>
              <a:rPr kumimoji="1" lang="en-US" altLang="ja-JP" sz="1200" kern="1200" dirty="0">
                <a:solidFill>
                  <a:schemeClr val="tx1"/>
                </a:solidFill>
                <a:effectLst/>
                <a:latin typeface="+mn-lt"/>
                <a:ea typeface="+mn-ea"/>
                <a:cs typeface="+mn-cs"/>
              </a:rPr>
              <a:t>10Gb</a:t>
            </a:r>
            <a:r>
              <a:rPr kumimoji="1" lang="ja-JP" altLang="ja-JP" sz="1200" kern="1200" dirty="0">
                <a:solidFill>
                  <a:schemeClr val="tx1"/>
                </a:solidFill>
                <a:effectLst/>
                <a:latin typeface="+mn-lt"/>
                <a:ea typeface="+mn-ea"/>
                <a:cs typeface="+mn-cs"/>
              </a:rPr>
              <a:t>、通信環境が悪い場合でも</a:t>
            </a:r>
            <a:r>
              <a:rPr kumimoji="1" lang="en-US" altLang="ja-JP" sz="1200" kern="1200" dirty="0">
                <a:solidFill>
                  <a:schemeClr val="tx1"/>
                </a:solidFill>
                <a:effectLst/>
                <a:latin typeface="+mn-lt"/>
                <a:ea typeface="+mn-ea"/>
                <a:cs typeface="+mn-cs"/>
              </a:rPr>
              <a:t>100Mb</a:t>
            </a:r>
            <a:r>
              <a:rPr kumimoji="1" lang="ja-JP" altLang="ja-JP" sz="1200" kern="1200" dirty="0">
                <a:solidFill>
                  <a:schemeClr val="tx1"/>
                </a:solidFill>
                <a:effectLst/>
                <a:latin typeface="+mn-lt"/>
                <a:ea typeface="+mn-ea"/>
                <a:cs typeface="+mn-cs"/>
              </a:rPr>
              <a:t>を確保できる</a:t>
            </a:r>
            <a:r>
              <a:rPr kumimoji="1" lang="en-US" altLang="ja-JP" sz="1200" kern="1200" dirty="0">
                <a:solidFill>
                  <a:schemeClr val="tx1"/>
                </a:solidFill>
                <a:effectLst/>
                <a:latin typeface="+mn-lt"/>
                <a:ea typeface="+mn-ea"/>
                <a:cs typeface="+mn-cs"/>
              </a:rPr>
              <a:t>5G</a:t>
            </a:r>
            <a:r>
              <a:rPr kumimoji="1" lang="ja-JP" altLang="ja-JP" sz="1200" kern="1200" dirty="0">
                <a:solidFill>
                  <a:schemeClr val="tx1"/>
                </a:solidFill>
                <a:effectLst/>
                <a:latin typeface="+mn-lt"/>
                <a:ea typeface="+mn-ea"/>
                <a:cs typeface="+mn-cs"/>
              </a:rPr>
              <a:t>（第５世代）通信が実用化しているでしょう。セキュリティも強化され、応答時間に影響する遅延時間も大幅に短縮されます。現在の通信規格である</a:t>
            </a:r>
            <a:r>
              <a:rPr kumimoji="1" lang="en-US" altLang="ja-JP" sz="1200" kern="1200" dirty="0">
                <a:solidFill>
                  <a:schemeClr val="tx1"/>
                </a:solidFill>
                <a:effectLst/>
                <a:latin typeface="+mn-lt"/>
                <a:ea typeface="+mn-ea"/>
                <a:cs typeface="+mn-cs"/>
              </a:rPr>
              <a:t>4G</a:t>
            </a:r>
            <a:r>
              <a:rPr kumimoji="1" lang="ja-JP" altLang="ja-JP" sz="1200" kern="1200" dirty="0">
                <a:solidFill>
                  <a:schemeClr val="tx1"/>
                </a:solidFill>
                <a:effectLst/>
                <a:latin typeface="+mn-lt"/>
                <a:ea typeface="+mn-ea"/>
                <a:cs typeface="+mn-cs"/>
              </a:rPr>
              <a:t>（第４世代）の通信速度は、最大で</a:t>
            </a:r>
            <a:r>
              <a:rPr kumimoji="1" lang="en-US" altLang="ja-JP" sz="1200" kern="1200" dirty="0">
                <a:solidFill>
                  <a:schemeClr val="tx1"/>
                </a:solidFill>
                <a:effectLst/>
                <a:latin typeface="+mn-lt"/>
                <a:ea typeface="+mn-ea"/>
                <a:cs typeface="+mn-cs"/>
              </a:rPr>
              <a:t>100Mb</a:t>
            </a:r>
            <a:r>
              <a:rPr kumimoji="1" lang="ja-JP" altLang="ja-JP" sz="1200" kern="1200" dirty="0">
                <a:solidFill>
                  <a:schemeClr val="tx1"/>
                </a:solidFill>
                <a:effectLst/>
                <a:latin typeface="+mn-lt"/>
                <a:ea typeface="+mn-ea"/>
                <a:cs typeface="+mn-cs"/>
              </a:rPr>
              <a:t>、その</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倍の通信速度が実現しています。企業内のネットワークと遜色のない使い勝手を手に入れることができます。</a:t>
            </a:r>
          </a:p>
          <a:p>
            <a:r>
              <a:rPr kumimoji="1" lang="ja-JP" altLang="ja-JP" sz="1200" kern="1200" dirty="0">
                <a:solidFill>
                  <a:schemeClr val="tx1"/>
                </a:solidFill>
                <a:effectLst/>
                <a:latin typeface="+mn-lt"/>
                <a:ea typeface="+mn-ea"/>
                <a:cs typeface="+mn-cs"/>
              </a:rPr>
              <a:t>企業は、クラウド上に自社専用のサーバーや仮想データセンターを持ち、業務で使うアプリーションは、そこで稼働します。また、</a:t>
            </a:r>
            <a:r>
              <a:rPr kumimoji="1" lang="en-US" altLang="ja-JP" sz="1200" kern="1200" dirty="0" err="1">
                <a:solidFill>
                  <a:schemeClr val="tx1"/>
                </a:solidFill>
                <a:effectLst/>
                <a:latin typeface="+mn-lt"/>
                <a:ea typeface="+mn-ea"/>
                <a:cs typeface="+mn-cs"/>
              </a:rPr>
              <a:t>SaaS</a:t>
            </a:r>
            <a:r>
              <a:rPr kumimoji="1" lang="ja-JP" altLang="ja-JP" sz="1200" kern="1200" dirty="0">
                <a:solidFill>
                  <a:schemeClr val="tx1"/>
                </a:solidFill>
                <a:effectLst/>
                <a:latin typeface="+mn-lt"/>
                <a:ea typeface="+mn-ea"/>
                <a:cs typeface="+mn-cs"/>
              </a:rPr>
              <a:t>の利用が拡大し、</a:t>
            </a:r>
            <a:r>
              <a:rPr kumimoji="1" lang="en-US" altLang="ja-JP" sz="1200" kern="1200" dirty="0">
                <a:solidFill>
                  <a:schemeClr val="tx1"/>
                </a:solidFill>
                <a:effectLst/>
                <a:latin typeface="+mn-lt"/>
                <a:ea typeface="+mn-ea"/>
                <a:cs typeface="+mn-cs"/>
              </a:rPr>
              <a:t>ERP</a:t>
            </a:r>
            <a:r>
              <a:rPr kumimoji="1" lang="ja-JP" altLang="ja-JP" sz="1200" kern="1200" dirty="0">
                <a:solidFill>
                  <a:schemeClr val="tx1"/>
                </a:solidFill>
                <a:effectLst/>
                <a:latin typeface="+mn-lt"/>
                <a:ea typeface="+mn-ea"/>
                <a:cs typeface="+mn-cs"/>
              </a:rPr>
              <a:t>などの基幹業務での利用も拡大しています。これにより、導入や運用管理に関わる負担を大幅に削減すると共に、常に新しいテクノロジーを使い、変化への即応力を高めてゆくことが可能となります。アプリケーション開発は、</a:t>
            </a:r>
            <a:r>
              <a:rPr kumimoji="1" lang="en-US" altLang="ja-JP" sz="1200" kern="1200" dirty="0" err="1">
                <a:solidFill>
                  <a:schemeClr val="tx1"/>
                </a:solidFill>
                <a:effectLst/>
                <a:latin typeface="+mn-lt"/>
                <a:ea typeface="+mn-ea"/>
                <a:cs typeface="+mn-cs"/>
              </a:rPr>
              <a:t>SaaS</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API</a:t>
            </a:r>
            <a:r>
              <a:rPr kumimoji="1" lang="ja-JP" altLang="ja-JP" sz="1200" kern="1200" dirty="0">
                <a:solidFill>
                  <a:schemeClr val="tx1"/>
                </a:solidFill>
                <a:effectLst/>
                <a:latin typeface="+mn-lt"/>
                <a:ea typeface="+mn-ea"/>
                <a:cs typeface="+mn-cs"/>
              </a:rPr>
              <a:t>（アプリケーション・プログラムを他のプログラムから操作、利用する仕組み）と</a:t>
            </a:r>
            <a:r>
              <a:rPr kumimoji="1" lang="en-US" altLang="ja-JP" sz="1200" kern="1200" dirty="0" err="1">
                <a:solidFill>
                  <a:schemeClr val="tx1"/>
                </a:solidFill>
                <a:effectLst/>
                <a:latin typeface="+mn-lt"/>
                <a:ea typeface="+mn-ea"/>
                <a:cs typeface="+mn-cs"/>
              </a:rPr>
              <a:t>PaaS</a:t>
            </a:r>
            <a:r>
              <a:rPr kumimoji="1" lang="ja-JP" altLang="ja-JP" sz="1200" kern="1200" dirty="0">
                <a:solidFill>
                  <a:schemeClr val="tx1"/>
                </a:solidFill>
                <a:effectLst/>
                <a:latin typeface="+mn-lt"/>
                <a:ea typeface="+mn-ea"/>
                <a:cs typeface="+mn-cs"/>
              </a:rPr>
              <a:t>上の様々な機能モジュールを組み合わせて開発することが当たり前になっているかもしれません。</a:t>
            </a:r>
          </a:p>
          <a:p>
            <a:r>
              <a:rPr kumimoji="1" lang="ja-JP" altLang="ja-JP" sz="1200" kern="1200" dirty="0">
                <a:solidFill>
                  <a:schemeClr val="tx1"/>
                </a:solidFill>
                <a:effectLst/>
                <a:latin typeface="+mn-lt"/>
                <a:ea typeface="+mn-ea"/>
                <a:cs typeface="+mn-cs"/>
              </a:rPr>
              <a:t>私たちは、クライアント・デバイスから、</a:t>
            </a:r>
            <a:r>
              <a:rPr kumimoji="1" lang="en-US" altLang="ja-JP" sz="1200" kern="1200" dirty="0">
                <a:solidFill>
                  <a:schemeClr val="tx1"/>
                </a:solidFill>
                <a:effectLst/>
                <a:latin typeface="+mn-lt"/>
                <a:ea typeface="+mn-ea"/>
                <a:cs typeface="+mn-cs"/>
              </a:rPr>
              <a:t>5G</a:t>
            </a:r>
            <a:r>
              <a:rPr kumimoji="1" lang="ja-JP" altLang="ja-JP" sz="1200" kern="1200" dirty="0">
                <a:solidFill>
                  <a:schemeClr val="tx1"/>
                </a:solidFill>
                <a:effectLst/>
                <a:latin typeface="+mn-lt"/>
                <a:ea typeface="+mn-ea"/>
                <a:cs typeface="+mn-cs"/>
              </a:rPr>
              <a:t>ネットワークを介して、クラウドにアクセスします。クラウドには、自分のパーソナル・デスクトップやデータ・スペースが置かれ、クライアント・デバイスは、それにアクセスするための通信機能と表示や入出力装置としての役割を果たします。ノート</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型やタブレット型、スマートフォン型など、使う場所や目的に応じて、使い分けることになるでしょう。そこにプログラムやデータを保管することはありません。クラウド上のパーソナル・デスクトップは、クラウド上の様々なサービスとシームレスに連動し、多様なサービスと膨大なデータを駆使した仕事の進め方が当たり前となっています。</a:t>
            </a:r>
          </a:p>
          <a:p>
            <a:r>
              <a:rPr kumimoji="1" lang="ja-JP" altLang="ja-JP" sz="1200" kern="1200" dirty="0">
                <a:solidFill>
                  <a:schemeClr val="tx1"/>
                </a:solidFill>
                <a:effectLst/>
                <a:latin typeface="+mn-lt"/>
                <a:ea typeface="+mn-ea"/>
                <a:cs typeface="+mn-cs"/>
              </a:rPr>
              <a:t>クライアント・デバイスは、ペンやノートと同じように、自分の嗜好に合わせたものを個人で所有することが当たり前になるかもしれません。それは、ワークスタイルやライフスタイルの多様化がすすむためです。例えば、</a:t>
            </a:r>
            <a:r>
              <a:rPr kumimoji="1" lang="en-US" altLang="ja-JP" sz="1200" kern="1200" dirty="0">
                <a:solidFill>
                  <a:schemeClr val="tx1"/>
                </a:solidFill>
                <a:effectLst/>
                <a:latin typeface="+mn-lt"/>
                <a:ea typeface="+mn-ea"/>
                <a:cs typeface="+mn-cs"/>
              </a:rPr>
              <a:t>5G</a:t>
            </a:r>
            <a:r>
              <a:rPr kumimoji="1" lang="ja-JP" altLang="ja-JP" sz="1200" kern="1200" dirty="0">
                <a:solidFill>
                  <a:schemeClr val="tx1"/>
                </a:solidFill>
                <a:effectLst/>
                <a:latin typeface="+mn-lt"/>
                <a:ea typeface="+mn-ea"/>
                <a:cs typeface="+mn-cs"/>
              </a:rPr>
              <a:t>通信を介してやクラウド上のサービスを快適に使えるようになれば、自宅や外出先でもオフィスと遜色なく仕事ができるようになります。また、「</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会議」サービスを使えば、打ち合わせも可能です。さらに、非営利組織や地域コミュニティ、他の業務との副業も許容されるようになるでしょう。そうなれば、それぞれの組織の仮想データセンターやクラウド・サービスへのアクセスが必要となります。そうなると、特定の会社が支給するデバイスという考え方は、おかしな話になります。</a:t>
            </a:r>
          </a:p>
          <a:p>
            <a:r>
              <a:rPr kumimoji="1" lang="ja-JP" altLang="ja-JP" sz="1200" kern="1200" dirty="0">
                <a:solidFill>
                  <a:schemeClr val="tx1"/>
                </a:solidFill>
                <a:effectLst/>
                <a:latin typeface="+mn-lt"/>
                <a:ea typeface="+mn-ea"/>
                <a:cs typeface="+mn-cs"/>
              </a:rPr>
              <a:t>つまり、「会社の仕事ではなく自分の仕事のひとつとして会社の仕事が存在する」と言った新しい労働についての考え方への転換が行われることを意味します。そのとき、クライアント・デバイスは、「自分の仕事の道具」として存在することになります。</a:t>
            </a:r>
          </a:p>
          <a:p>
            <a:r>
              <a:rPr kumimoji="1" lang="ja-JP" altLang="ja-JP" sz="1200" kern="1200" dirty="0">
                <a:solidFill>
                  <a:schemeClr val="tx1"/>
                </a:solidFill>
                <a:effectLst/>
                <a:latin typeface="+mn-lt"/>
                <a:ea typeface="+mn-ea"/>
                <a:cs typeface="+mn-cs"/>
              </a:rPr>
              <a:t>こうなると、企業内のシステム・インフラは、必要ありません。社内のネットワーク、自社所有のサーバーやストレージは、資産を増やし運用管理負担をもたらすやっかいな存在となっているかもしれません。</a:t>
            </a:r>
          </a:p>
          <a:p>
            <a:r>
              <a:rPr kumimoji="1" lang="ja-JP" altLang="ja-JP" sz="1200" kern="1200" dirty="0">
                <a:solidFill>
                  <a:schemeClr val="tx1"/>
                </a:solidFill>
                <a:effectLst/>
                <a:latin typeface="+mn-lt"/>
                <a:ea typeface="+mn-ea"/>
                <a:cs typeface="+mn-cs"/>
              </a:rPr>
              <a:t>インフラ構築の需要は、クラウド・サービスを提供する事業者からは継続するでしょう。しかし、ユーザー企業からの需要は、なくなってしまうかもしれません。一方で、このような新しい時代のインフラをどのように使いこなすか、そのためのビジネス・プロセスやワークスタイル、そして、システム環境の整備や設定といった上流のニーズは、ますます重要となります。インフラ・ビジネスは、そんな大きな転換を求められてゆくかもしれません。</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53</a:t>
            </a:fld>
            <a:endParaRPr kumimoji="1" lang="ja-JP" altLang="en-US"/>
          </a:p>
        </p:txBody>
      </p:sp>
    </p:spTree>
    <p:extLst>
      <p:ext uri="{BB962C8B-B14F-4D97-AF65-F5344CB8AC3E}">
        <p14:creationId xmlns:p14="http://schemas.microsoft.com/office/powerpoint/2010/main" val="13015205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WiFi</a:t>
            </a:r>
            <a:r>
              <a:rPr kumimoji="1" lang="ja-JP" altLang="en-US" dirty="0"/>
              <a:t>の分野でも、新しい通信規格の開発が進んでいます。</a:t>
            </a:r>
            <a:endParaRPr kumimoji="1" lang="en-US" altLang="ja-JP" dirty="0"/>
          </a:p>
          <a:p>
            <a:endParaRPr kumimoji="1" lang="en-US" altLang="ja-JP" dirty="0"/>
          </a:p>
          <a:p>
            <a:r>
              <a:rPr kumimoji="1" lang="en-US" altLang="ja-JP" dirty="0"/>
              <a:t>http://</a:t>
            </a:r>
            <a:r>
              <a:rPr kumimoji="1" lang="en-US" altLang="ja-JP" dirty="0" err="1"/>
              <a:t>japanese.engadget.com</a:t>
            </a:r>
            <a:r>
              <a:rPr kumimoji="1" lang="en-US" altLang="ja-JP" dirty="0"/>
              <a:t>/2016/01/05/802-11ah-wi-fi-halow-900mhz-iot/</a:t>
            </a:r>
          </a:p>
          <a:p>
            <a:endParaRPr kumimoji="1" lang="en-US" altLang="ja-JP" dirty="0"/>
          </a:p>
          <a:p>
            <a:r>
              <a:rPr kumimoji="1" lang="en-US" altLang="ja-JP" sz="1200" kern="1200" dirty="0">
                <a:solidFill>
                  <a:schemeClr val="tx1"/>
                </a:solidFill>
                <a:latin typeface="+mn-lt"/>
                <a:ea typeface="+mn-ea"/>
                <a:cs typeface="+mn-cs"/>
              </a:rPr>
              <a:t>802.11ah</a:t>
            </a:r>
            <a:r>
              <a:rPr kumimoji="1" lang="ja-JP" altLang="en-US" sz="1200" kern="1200" dirty="0">
                <a:solidFill>
                  <a:schemeClr val="tx1"/>
                </a:solidFill>
                <a:latin typeface="+mn-lt"/>
                <a:ea typeface="+mn-ea"/>
                <a:cs typeface="+mn-cs"/>
              </a:rPr>
              <a:t>の特徴は、従来の</a:t>
            </a:r>
            <a:r>
              <a:rPr kumimoji="1" lang="en-US" altLang="ja-JP" sz="1200" kern="1200" dirty="0" err="1">
                <a:solidFill>
                  <a:schemeClr val="tx1"/>
                </a:solidFill>
                <a:latin typeface="+mn-lt"/>
                <a:ea typeface="+mn-ea"/>
                <a:cs typeface="+mn-cs"/>
              </a:rPr>
              <a:t>WiFi</a:t>
            </a:r>
            <a:r>
              <a:rPr kumimoji="1" lang="ja-JP" altLang="en-US" sz="1200" kern="1200" dirty="0">
                <a:solidFill>
                  <a:schemeClr val="tx1"/>
                </a:solidFill>
                <a:latin typeface="+mn-lt"/>
                <a:ea typeface="+mn-ea"/>
                <a:cs typeface="+mn-cs"/>
              </a:rPr>
              <a:t>よりも広い通信範囲と届きやすさ、消費電力の低さ、ひとつのアクセスポイントに数千の機器が接続できる利用効率の高さなど。スマートホームや産業向けセンサ、ウェアラブル機器など、いわゆる</a:t>
            </a:r>
            <a:r>
              <a:rPr kumimoji="1" lang="en-US" altLang="ja-JP" sz="1200" kern="1200" dirty="0" err="1">
                <a:solidFill>
                  <a:schemeClr val="tx1"/>
                </a:solidFill>
                <a:latin typeface="+mn-lt"/>
                <a:ea typeface="+mn-ea"/>
                <a:cs typeface="+mn-cs"/>
              </a:rPr>
              <a:t>IoT</a:t>
            </a:r>
            <a:r>
              <a:rPr kumimoji="1" lang="ja-JP" altLang="en-US" sz="1200" kern="1200" dirty="0">
                <a:solidFill>
                  <a:schemeClr val="tx1"/>
                </a:solidFill>
                <a:latin typeface="+mn-lt"/>
                <a:ea typeface="+mn-ea"/>
                <a:cs typeface="+mn-cs"/>
              </a:rPr>
              <a:t>分野を狙った</a:t>
            </a:r>
            <a:r>
              <a:rPr kumimoji="1" lang="en-US" altLang="ja-JP" sz="1200" kern="1200" dirty="0" err="1">
                <a:solidFill>
                  <a:schemeClr val="tx1"/>
                </a:solidFill>
                <a:latin typeface="+mn-lt"/>
                <a:ea typeface="+mn-ea"/>
                <a:cs typeface="+mn-cs"/>
              </a:rPr>
              <a:t>WiFi</a:t>
            </a:r>
            <a:r>
              <a:rPr kumimoji="1" lang="ja-JP" altLang="en-US" sz="1200" kern="1200" dirty="0">
                <a:solidFill>
                  <a:schemeClr val="tx1"/>
                </a:solidFill>
                <a:latin typeface="+mn-lt"/>
                <a:ea typeface="+mn-ea"/>
                <a:cs typeface="+mn-cs"/>
              </a:rPr>
              <a:t>規格です。</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最大到達距離は</a:t>
            </a:r>
            <a:r>
              <a:rPr kumimoji="1" lang="en-US" altLang="ja-JP" sz="1200" kern="1200" dirty="0">
                <a:solidFill>
                  <a:schemeClr val="tx1"/>
                </a:solidFill>
                <a:latin typeface="+mn-lt"/>
                <a:ea typeface="+mn-ea"/>
                <a:cs typeface="+mn-cs"/>
              </a:rPr>
              <a:t>1km</a:t>
            </a:r>
            <a:r>
              <a:rPr kumimoji="1" lang="ja-JP" altLang="en-US" sz="1200" kern="1200" dirty="0">
                <a:solidFill>
                  <a:schemeClr val="tx1"/>
                </a:solidFill>
                <a:latin typeface="+mn-lt"/>
                <a:ea typeface="+mn-ea"/>
                <a:cs typeface="+mn-cs"/>
              </a:rPr>
              <a:t>、最大速度は</a:t>
            </a:r>
            <a:r>
              <a:rPr kumimoji="1" lang="it-IT" altLang="ja-JP" sz="1200" kern="1200" dirty="0">
                <a:solidFill>
                  <a:schemeClr val="tx1"/>
                </a:solidFill>
                <a:latin typeface="+mn-lt"/>
                <a:ea typeface="+mn-ea"/>
                <a:cs typeface="+mn-cs"/>
              </a:rPr>
              <a:t>7.8Mbps</a:t>
            </a:r>
            <a:r>
              <a:rPr kumimoji="1" lang="ja-JP" altLang="en-US" sz="1200" kern="1200" dirty="0">
                <a:solidFill>
                  <a:schemeClr val="tx1"/>
                </a:solidFill>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54</a:t>
            </a:fld>
            <a:endParaRPr kumimoji="1" lang="ja-JP" altLang="en-US"/>
          </a:p>
        </p:txBody>
      </p:sp>
    </p:spTree>
    <p:extLst>
      <p:ext uri="{BB962C8B-B14F-4D97-AF65-F5344CB8AC3E}">
        <p14:creationId xmlns:p14="http://schemas.microsoft.com/office/powerpoint/2010/main" val="20005766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7058535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3174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D0FED746-22BD-4912-8DFC-28228D77E278}" type="slidenum">
              <a:rPr lang="ja-JP" altLang="en-US" smtClean="0"/>
              <a:pPr eaLnBrk="1" hangingPunct="1"/>
              <a:t>56</a:t>
            </a:fld>
            <a:endParaRPr lang="ja-JP" altLang="en-US"/>
          </a:p>
        </p:txBody>
      </p:sp>
    </p:spTree>
    <p:extLst>
      <p:ext uri="{BB962C8B-B14F-4D97-AF65-F5344CB8AC3E}">
        <p14:creationId xmlns:p14="http://schemas.microsoft.com/office/powerpoint/2010/main" val="30400755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新しいアプリケーションプラットフォームは</a:t>
            </a:r>
            <a:r>
              <a:rPr lang="en-US" altLang="ja-JP" dirty="0"/>
              <a:t>Flash</a:t>
            </a:r>
            <a:r>
              <a:rPr lang="ja-JP" altLang="en-US" dirty="0"/>
              <a:t>で決まりと誰もが思いました。オープンではないが、他に選択肢がないのです。</a:t>
            </a:r>
            <a:r>
              <a:rPr lang="en-US" altLang="ja-JP" dirty="0"/>
              <a:t>Ajax</a:t>
            </a:r>
            <a:r>
              <a:rPr lang="ja-JP" altLang="en-US" dirty="0"/>
              <a:t>はまだまだ実績が不足していました。</a:t>
            </a:r>
            <a:endParaRPr lang="en-US" altLang="ja-JP" dirty="0"/>
          </a:p>
          <a:p>
            <a:r>
              <a:rPr lang="ja-JP" altLang="en-US" dirty="0"/>
              <a:t>しかし、思わぬ障害が表われたのです。</a:t>
            </a:r>
            <a:r>
              <a:rPr lang="en-US" altLang="ja-JP" dirty="0"/>
              <a:t>Apple</a:t>
            </a:r>
            <a:r>
              <a:rPr lang="ja-JP" altLang="en-US" dirty="0"/>
              <a:t>です。</a:t>
            </a:r>
            <a:endParaRPr lang="en-US" altLang="ja-JP" dirty="0"/>
          </a:p>
          <a:p>
            <a:endParaRPr lang="en-US" altLang="ja-JP" dirty="0"/>
          </a:p>
          <a:p>
            <a:r>
              <a:rPr lang="en-US" altLang="ja-JP" dirty="0"/>
              <a:t>2007</a:t>
            </a:r>
            <a:r>
              <a:rPr lang="ja-JP" altLang="en-US" dirty="0"/>
              <a:t>年に発表された</a:t>
            </a:r>
            <a:r>
              <a:rPr lang="en-US" altLang="ja-JP" dirty="0"/>
              <a:t>iPhone</a:t>
            </a:r>
            <a:r>
              <a:rPr lang="ja-JP" altLang="en-US" dirty="0"/>
              <a:t>は、瞬く間に世界中を席巻しました。従来のスマホが「高機能な携帯電話」であったのに対して、</a:t>
            </a:r>
            <a:r>
              <a:rPr lang="en-US" altLang="ja-JP" dirty="0"/>
              <a:t>iPhone</a:t>
            </a:r>
            <a:r>
              <a:rPr lang="ja-JP" altLang="en-US" dirty="0"/>
              <a:t>の発想は「掌に乗るパソコン」でした。インターネットメール、</a:t>
            </a:r>
            <a:r>
              <a:rPr lang="en-US" altLang="ja-JP" dirty="0"/>
              <a:t>Ajax</a:t>
            </a:r>
            <a:r>
              <a:rPr lang="ja-JP" altLang="en-US" dirty="0"/>
              <a:t>をサポートするフル機能のブラウザなど、あらゆるものが揃っていましたが、ただひとつサポートされなかったのが、</a:t>
            </a:r>
            <a:r>
              <a:rPr lang="en-US" altLang="ja-JP" dirty="0"/>
              <a:t>Flash</a:t>
            </a:r>
            <a:r>
              <a:rPr lang="ja-JP" altLang="en-US" dirty="0" err="1"/>
              <a:t>だったのです</a:t>
            </a:r>
            <a:r>
              <a:rPr lang="ja-JP" altLang="en-US" dirty="0"/>
              <a:t>。</a:t>
            </a:r>
            <a:endParaRPr lang="en-US" altLang="ja-JP" dirty="0"/>
          </a:p>
          <a:p>
            <a:endParaRPr lang="en-US" altLang="ja-JP" dirty="0"/>
          </a:p>
          <a:p>
            <a:r>
              <a:rPr lang="ja-JP" altLang="en-US" dirty="0"/>
              <a:t>「なぜ</a:t>
            </a:r>
            <a:r>
              <a:rPr lang="en-US" altLang="ja-JP" dirty="0"/>
              <a:t>iPhone</a:t>
            </a:r>
            <a:r>
              <a:rPr lang="ja-JP" altLang="en-US" dirty="0"/>
              <a:t>で</a:t>
            </a:r>
            <a:r>
              <a:rPr lang="en-US" altLang="ja-JP" dirty="0"/>
              <a:t>Flash</a:t>
            </a:r>
            <a:r>
              <a:rPr lang="ja-JP" altLang="en-US" dirty="0"/>
              <a:t>をサポートしないのか？」という声が大きくなる中、</a:t>
            </a:r>
            <a:r>
              <a:rPr lang="en-US" altLang="ja-JP" dirty="0"/>
              <a:t>Apple</a:t>
            </a:r>
            <a:r>
              <a:rPr lang="ja-JP" altLang="en-US" dirty="0"/>
              <a:t>は公式見解を発表しました。</a:t>
            </a:r>
            <a:r>
              <a:rPr lang="en-US" altLang="ja-JP" dirty="0"/>
              <a:t>Flash</a:t>
            </a:r>
            <a:r>
              <a:rPr lang="ja-JP" altLang="en-US" dirty="0"/>
              <a:t>はモバイルデバイスには負荷が大きすぎる、信頼性が低い、などが理由として挙げられています。</a:t>
            </a:r>
            <a:endParaRPr lang="en-US" altLang="ja-JP" dirty="0"/>
          </a:p>
          <a:p>
            <a:endParaRPr lang="en-US" altLang="ja-JP" dirty="0"/>
          </a:p>
          <a:p>
            <a:r>
              <a:rPr lang="ja-JP" altLang="en-US" dirty="0"/>
              <a:t>しかし、講義の冒頭でも言ったように公式見解というのは頭から信じるべき物ではありません。他にもいろいろな推測が流れています。その中には、単に「</a:t>
            </a:r>
            <a:r>
              <a:rPr lang="en-US" altLang="ja-JP" dirty="0"/>
              <a:t>Jobs</a:t>
            </a:r>
            <a:r>
              <a:rPr lang="ja-JP" altLang="en-US" dirty="0"/>
              <a:t>は</a:t>
            </a:r>
            <a:r>
              <a:rPr lang="en-US" altLang="ja-JP" dirty="0"/>
              <a:t>Adobe</a:t>
            </a:r>
            <a:r>
              <a:rPr lang="ja-JP" altLang="en-US" dirty="0"/>
              <a:t>と仲が悪かった」というのもあります。そんな理由で採用が左右されるのか、とも思いますが、他ならぬ</a:t>
            </a:r>
            <a:r>
              <a:rPr lang="en-US" altLang="ja-JP" dirty="0"/>
              <a:t>Jobs</a:t>
            </a:r>
            <a:r>
              <a:rPr lang="ja-JP" altLang="en-US" dirty="0"/>
              <a:t>のこと、考えられないことでは無いかもしれません。関連する情報を補足資料に入れてありますので、興味のある方は見てみて下さい。</a:t>
            </a:r>
            <a:endParaRPr lang="en-US" altLang="ja-JP" dirty="0"/>
          </a:p>
        </p:txBody>
      </p:sp>
      <p:sp>
        <p:nvSpPr>
          <p:cNvPr id="8704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7C7D07A-49F2-4CE8-B6C7-6FA747E5BF76}" type="slidenum">
              <a:rPr lang="ja-JP" altLang="en-US" smtClean="0"/>
              <a:pPr eaLnBrk="1" hangingPunct="1"/>
              <a:t>58</a:t>
            </a:fld>
            <a:endParaRPr lang="ja-JP" altLang="en-US"/>
          </a:p>
        </p:txBody>
      </p:sp>
    </p:spTree>
    <p:extLst>
      <p:ext uri="{BB962C8B-B14F-4D97-AF65-F5344CB8AC3E}">
        <p14:creationId xmlns:p14="http://schemas.microsoft.com/office/powerpoint/2010/main" val="14245000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この様な状況下、俄然存在感を増したのが</a:t>
            </a:r>
            <a:r>
              <a:rPr kumimoji="1" lang="en-US" altLang="ja-JP" dirty="0"/>
              <a:t>Ajax</a:t>
            </a:r>
            <a:r>
              <a:rPr kumimoji="1" lang="ja-JP" altLang="en-US" dirty="0"/>
              <a:t>でした。他の選択肢が</a:t>
            </a:r>
            <a:r>
              <a:rPr kumimoji="1" lang="en-US" altLang="ja-JP" dirty="0"/>
              <a:t>Silverlight</a:t>
            </a:r>
            <a:r>
              <a:rPr kumimoji="1" lang="ja-JP" altLang="en-US" dirty="0"/>
              <a:t>くらいしかなかった、という事情もあります。</a:t>
            </a:r>
            <a:r>
              <a:rPr kumimoji="1" lang="en-US" altLang="ja-JP" dirty="0"/>
              <a:t>Silverlight</a:t>
            </a:r>
            <a:r>
              <a:rPr kumimoji="1" lang="ja-JP" altLang="en-US" dirty="0"/>
              <a:t>も悪い技術ではありませんでしたが、なによりも</a:t>
            </a:r>
            <a:r>
              <a:rPr kumimoji="1" lang="en-US" altLang="ja-JP" dirty="0"/>
              <a:t>Microsoft</a:t>
            </a:r>
            <a:r>
              <a:rPr kumimoji="1" lang="ja-JP" altLang="en-US" dirty="0"/>
              <a:t>の紐付きだったと言うことが良くありませんでした。それに、なんと言っても参入が遅すぎました。</a:t>
            </a:r>
          </a:p>
          <a:p>
            <a:endParaRPr kumimoji="1" lang="en-US" altLang="ja-JP" dirty="0"/>
          </a:p>
          <a:p>
            <a:r>
              <a:rPr kumimoji="1" lang="ja-JP" altLang="en-US" dirty="0"/>
              <a:t>一時は</a:t>
            </a:r>
            <a:r>
              <a:rPr kumimoji="1" lang="en-US" altLang="ja-JP" dirty="0"/>
              <a:t>Apple</a:t>
            </a:r>
            <a:r>
              <a:rPr kumimoji="1" lang="ja-JP" altLang="en-US" dirty="0"/>
              <a:t>相手に訴訟をちらつかせた</a:t>
            </a:r>
            <a:r>
              <a:rPr kumimoji="1" lang="en-US" altLang="ja-JP" dirty="0"/>
              <a:t>Adobe</a:t>
            </a:r>
            <a:r>
              <a:rPr kumimoji="1" lang="ja-JP" altLang="en-US" dirty="0"/>
              <a:t>ですが、最終的にはあきらめました。</a:t>
            </a:r>
            <a:r>
              <a:rPr kumimoji="1" lang="en-US" altLang="ja-JP" dirty="0"/>
              <a:t>2011</a:t>
            </a:r>
            <a:r>
              <a:rPr kumimoji="1" lang="ja-JP" altLang="en-US" dirty="0"/>
              <a:t>年、モバイルデバイス向けの</a:t>
            </a:r>
            <a:r>
              <a:rPr kumimoji="1" lang="en-US" altLang="ja-JP" dirty="0"/>
              <a:t>Flash</a:t>
            </a:r>
            <a:r>
              <a:rPr kumimoji="1" lang="ja-JP" altLang="en-US" dirty="0"/>
              <a:t>の開発を停止すると発表したのです。</a:t>
            </a:r>
            <a:endParaRPr kumimoji="1" lang="en-US" altLang="ja-JP"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これにより、</a:t>
            </a:r>
            <a:r>
              <a:rPr kumimoji="1" lang="en-US" altLang="ja-JP" dirty="0"/>
              <a:t>iOS</a:t>
            </a:r>
            <a:r>
              <a:rPr kumimoji="1" lang="ja-JP" altLang="en-US" dirty="0"/>
              <a:t>デバイスだけでなく、</a:t>
            </a:r>
            <a:r>
              <a:rPr kumimoji="1" lang="en-US" altLang="ja-JP" dirty="0"/>
              <a:t>Android</a:t>
            </a:r>
            <a:r>
              <a:rPr kumimoji="1" lang="ja-JP" altLang="en-US" dirty="0"/>
              <a:t>向けにも</a:t>
            </a:r>
            <a:r>
              <a:rPr kumimoji="1" lang="en-US" altLang="ja-JP" dirty="0"/>
              <a:t>Flash</a:t>
            </a:r>
            <a:r>
              <a:rPr kumimoji="1" lang="ja-JP" altLang="en-US" dirty="0"/>
              <a:t>は供給されないことになりました。また、同じ時期に</a:t>
            </a:r>
            <a:r>
              <a:rPr kumimoji="1" lang="en-US" altLang="ja-JP" dirty="0"/>
              <a:t>Microsoft</a:t>
            </a:r>
            <a:r>
              <a:rPr kumimoji="1" lang="ja-JP" altLang="en-US" dirty="0"/>
              <a:t>も、「</a:t>
            </a:r>
            <a:r>
              <a:rPr kumimoji="1" lang="en-US" altLang="ja-JP" dirty="0"/>
              <a:t>Silverlight</a:t>
            </a:r>
            <a:r>
              <a:rPr kumimoji="1" lang="ja-JP" altLang="en-US" dirty="0"/>
              <a:t>の位置づけを変える」という発表を行っています。</a:t>
            </a:r>
            <a:endParaRPr kumimoji="1" lang="en-US" altLang="ja-JP" dirty="0"/>
          </a:p>
          <a:p>
            <a:endParaRPr kumimoji="1" lang="en-US" altLang="ja-JP" dirty="0"/>
          </a:p>
          <a:p>
            <a:r>
              <a:rPr kumimoji="1" lang="ja-JP" altLang="en-US" dirty="0"/>
              <a:t>但し、</a:t>
            </a:r>
            <a:r>
              <a:rPr kumimoji="1" lang="en-US" altLang="ja-JP" dirty="0"/>
              <a:t>PC</a:t>
            </a:r>
            <a:r>
              <a:rPr kumimoji="1" lang="ja-JP" altLang="en-US" dirty="0"/>
              <a:t>向けの</a:t>
            </a:r>
            <a:r>
              <a:rPr kumimoji="1" lang="en-US" altLang="ja-JP" dirty="0"/>
              <a:t>Flash</a:t>
            </a:r>
            <a:r>
              <a:rPr kumimoji="1" lang="ja-JP" altLang="en-US" dirty="0"/>
              <a:t>は開発が続いており、相変わらず</a:t>
            </a:r>
            <a:r>
              <a:rPr kumimoji="1" lang="en-US" altLang="ja-JP" dirty="0"/>
              <a:t>PC</a:t>
            </a:r>
            <a:r>
              <a:rPr kumimoji="1" lang="ja-JP" altLang="en-US" dirty="0"/>
              <a:t>の</a:t>
            </a:r>
            <a:r>
              <a:rPr kumimoji="1" lang="en-US" altLang="ja-JP" dirty="0"/>
              <a:t>98%</a:t>
            </a:r>
            <a:r>
              <a:rPr kumimoji="1" lang="ja-JP" altLang="en-US" dirty="0"/>
              <a:t>にインストールされています。</a:t>
            </a:r>
            <a:r>
              <a:rPr kumimoji="1" lang="en-US" altLang="ja-JP" dirty="0"/>
              <a:t>Macintosh</a:t>
            </a:r>
            <a:r>
              <a:rPr kumimoji="1" lang="ja-JP" altLang="en-US" dirty="0"/>
              <a:t>でももちろん動作します。</a:t>
            </a:r>
            <a:r>
              <a:rPr kumimoji="1" lang="en-US" altLang="ja-JP" dirty="0"/>
              <a:t>Jobs</a:t>
            </a:r>
            <a:r>
              <a:rPr kumimoji="1" lang="ja-JP" altLang="en-US" dirty="0"/>
              <a:t>亡き後の</a:t>
            </a:r>
            <a:r>
              <a:rPr kumimoji="1" lang="en-US" altLang="ja-JP" dirty="0"/>
              <a:t>Apple</a:t>
            </a:r>
            <a:r>
              <a:rPr kumimoji="1" lang="ja-JP" altLang="en-US" dirty="0"/>
              <a:t>が方針を転換するなど、状況によっては息を吹き返す可能性もまだあるでしょう。</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59</a:t>
            </a:fld>
            <a:endParaRPr lang="ja-JP" altLang="en-US"/>
          </a:p>
        </p:txBody>
      </p:sp>
    </p:spTree>
    <p:extLst>
      <p:ext uri="{BB962C8B-B14F-4D97-AF65-F5344CB8AC3E}">
        <p14:creationId xmlns:p14="http://schemas.microsoft.com/office/powerpoint/2010/main" val="25670910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ところで、</a:t>
            </a:r>
            <a:r>
              <a:rPr kumimoji="1" lang="en-US" altLang="ja-JP" dirty="0"/>
              <a:t>iPhone/iPad</a:t>
            </a:r>
            <a:r>
              <a:rPr kumimoji="1" lang="ja-JP" altLang="en-US" dirty="0"/>
              <a:t>のデフォルト検索エンジンも、</a:t>
            </a:r>
            <a:r>
              <a:rPr kumimoji="1" lang="en-US" altLang="ja-JP" dirty="0"/>
              <a:t>Google</a:t>
            </a:r>
            <a:r>
              <a:rPr kumimoji="1" lang="ja-JP" altLang="en-US" dirty="0"/>
              <a:t>なのです。</a:t>
            </a:r>
            <a:endParaRPr kumimoji="1" lang="en-US" altLang="ja-JP" dirty="0"/>
          </a:p>
          <a:p>
            <a:endParaRPr kumimoji="1" lang="en-US" altLang="ja-JP" dirty="0"/>
          </a:p>
          <a:p>
            <a:r>
              <a:rPr kumimoji="1" lang="en-US" altLang="ja-JP" dirty="0"/>
              <a:t>Apple</a:t>
            </a:r>
            <a:r>
              <a:rPr kumimoji="1" lang="ja-JP" altLang="en-US" dirty="0"/>
              <a:t>は検索エンジンを持っていませんから、検索エンジンは</a:t>
            </a:r>
            <a:r>
              <a:rPr kumimoji="1" lang="en-US" altLang="ja-JP" dirty="0"/>
              <a:t>Google</a:t>
            </a:r>
            <a:r>
              <a:rPr kumimoji="1" lang="ja-JP" altLang="en-US" dirty="0"/>
              <a:t>でも</a:t>
            </a:r>
            <a:r>
              <a:rPr kumimoji="1" lang="en-US" altLang="ja-JP" dirty="0"/>
              <a:t>Bing</a:t>
            </a:r>
            <a:r>
              <a:rPr kumimoji="1" lang="ja-JP" altLang="en-US" dirty="0"/>
              <a:t>でも良いのです。事実、一時</a:t>
            </a:r>
            <a:r>
              <a:rPr kumimoji="1" lang="en-US" altLang="ja-JP" dirty="0"/>
              <a:t>Apple</a:t>
            </a:r>
            <a:r>
              <a:rPr kumimoji="1" lang="ja-JP" altLang="en-US" dirty="0"/>
              <a:t>は検索エンジンを</a:t>
            </a:r>
            <a:r>
              <a:rPr kumimoji="1" lang="en-US" altLang="ja-JP" dirty="0"/>
              <a:t>Bing</a:t>
            </a:r>
            <a:r>
              <a:rPr kumimoji="1" lang="ja-JP" altLang="en-US" dirty="0"/>
              <a:t>にするかもしれないと言われていました。</a:t>
            </a:r>
            <a:endParaRPr kumimoji="1" lang="en-US" altLang="ja-JP" dirty="0"/>
          </a:p>
          <a:p>
            <a:endParaRPr kumimoji="1" lang="en-US" altLang="ja-JP" dirty="0"/>
          </a:p>
          <a:p>
            <a:r>
              <a:rPr kumimoji="1" lang="en-US" altLang="ja-JP" dirty="0"/>
              <a:t>Google</a:t>
            </a:r>
            <a:r>
              <a:rPr kumimoji="1" lang="ja-JP" altLang="en-US" dirty="0"/>
              <a:t>は今では、</a:t>
            </a:r>
            <a:r>
              <a:rPr kumimoji="1" lang="en-US" altLang="ja-JP" dirty="0"/>
              <a:t>Apple</a:t>
            </a:r>
            <a:r>
              <a:rPr kumimoji="1" lang="ja-JP" altLang="en-US" dirty="0"/>
              <a:t>に「広告料」を支払って、デフォルトの検索エンジンにしてもらっています。</a:t>
            </a:r>
            <a:endParaRPr kumimoji="1" lang="en-US" altLang="ja-JP" dirty="0"/>
          </a:p>
          <a:p>
            <a:endParaRPr kumimoji="1" lang="en-US" altLang="ja-JP" dirty="0"/>
          </a:p>
          <a:p>
            <a:r>
              <a:rPr kumimoji="1" lang="ja-JP" altLang="en-US" dirty="0"/>
              <a:t>つまり、</a:t>
            </a:r>
            <a:r>
              <a:rPr kumimoji="1" lang="en-US" altLang="ja-JP" dirty="0"/>
              <a:t>Google</a:t>
            </a:r>
            <a:r>
              <a:rPr kumimoji="1" lang="ja-JP" altLang="en-US" dirty="0"/>
              <a:t>にとってみれば、</a:t>
            </a:r>
            <a:r>
              <a:rPr kumimoji="1" lang="en-US" altLang="ja-JP" dirty="0"/>
              <a:t>Android</a:t>
            </a:r>
            <a:r>
              <a:rPr kumimoji="1" lang="ja-JP" altLang="en-US" dirty="0"/>
              <a:t>端末が売れても、</a:t>
            </a:r>
            <a:r>
              <a:rPr kumimoji="1" lang="en-US" altLang="ja-JP" dirty="0"/>
              <a:t>iPhone/iPad</a:t>
            </a:r>
            <a:r>
              <a:rPr kumimoji="1" lang="ja-JP" altLang="en-US" dirty="0"/>
              <a:t>が売れても、どちらでも良いのです。どちらからも広告収入が入ってきます。</a:t>
            </a:r>
            <a:endParaRPr kumimoji="1" lang="en-US" altLang="ja-JP" dirty="0"/>
          </a:p>
          <a:p>
            <a:r>
              <a:rPr kumimoji="1" lang="ja-JP" altLang="en-US" dirty="0"/>
              <a:t>となると、</a:t>
            </a:r>
            <a:r>
              <a:rPr kumimoji="1" lang="en-US" altLang="ja-JP" dirty="0"/>
              <a:t>Google</a:t>
            </a:r>
            <a:r>
              <a:rPr kumimoji="1" lang="ja-JP" altLang="en-US" dirty="0"/>
              <a:t>と</a:t>
            </a:r>
            <a:r>
              <a:rPr kumimoji="1" lang="en-US" altLang="ja-JP" dirty="0"/>
              <a:t>Apple</a:t>
            </a:r>
            <a:r>
              <a:rPr kumimoji="1" lang="ja-JP" altLang="en-US" dirty="0"/>
              <a:t>は、ビジネス上は競合でもなんでもない、という見方もできるのです。</a:t>
            </a:r>
            <a:endParaRPr kumimoji="1" lang="en-US" altLang="ja-JP" dirty="0"/>
          </a:p>
          <a:p>
            <a:endParaRPr kumimoji="1" lang="en-US" altLang="ja-JP" dirty="0"/>
          </a:p>
          <a:p>
            <a:r>
              <a:rPr kumimoji="1" lang="ja-JP" altLang="en-US" dirty="0"/>
              <a:t>こうなると、苦しいのはマイクロソフトです。無償の</a:t>
            </a:r>
            <a:r>
              <a:rPr kumimoji="1" lang="en-US" altLang="ja-JP" dirty="0"/>
              <a:t>OS</a:t>
            </a:r>
            <a:r>
              <a:rPr kumimoji="1" lang="ja-JP" altLang="en-US" dirty="0"/>
              <a:t>と有償の</a:t>
            </a:r>
            <a:r>
              <a:rPr kumimoji="1" lang="en-US" altLang="ja-JP" dirty="0"/>
              <a:t>OS</a:t>
            </a:r>
            <a:r>
              <a:rPr kumimoji="1" lang="ja-JP" altLang="en-US" dirty="0"/>
              <a:t>では、勝負になりません。</a:t>
            </a:r>
            <a:r>
              <a:rPr kumimoji="1" lang="en-US" altLang="ja-JP" dirty="0"/>
              <a:t>Windows Phone</a:t>
            </a:r>
            <a:r>
              <a:rPr kumimoji="1" lang="ja-JP" altLang="en-US" dirty="0"/>
              <a:t>はまったく普及せず、</a:t>
            </a:r>
            <a:r>
              <a:rPr kumimoji="1" lang="en-US" altLang="ja-JP" dirty="0"/>
              <a:t>Windows</a:t>
            </a:r>
            <a:r>
              <a:rPr kumimoji="1" lang="ja-JP" altLang="en-US" dirty="0"/>
              <a:t>はタブレットに追い詰められ、打つ手無し、の状況です。ビジネスモデルの違いがマイクロソフトを追い詰めたのです。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60</a:t>
            </a:fld>
            <a:endParaRPr lang="ja-JP" altLang="en-US"/>
          </a:p>
        </p:txBody>
      </p:sp>
    </p:spTree>
    <p:extLst>
      <p:ext uri="{BB962C8B-B14F-4D97-AF65-F5344CB8AC3E}">
        <p14:creationId xmlns:p14="http://schemas.microsoft.com/office/powerpoint/2010/main" val="20544849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en-US" altLang="ja-JP" dirty="0"/>
              <a:t>https://</a:t>
            </a:r>
            <a:r>
              <a:rPr kumimoji="1" lang="en-US" altLang="ja-JP" dirty="0" err="1"/>
              <a:t>abc.xyz</a:t>
            </a:r>
            <a:r>
              <a:rPr kumimoji="1" lang="en-US" altLang="ja-JP" dirty="0"/>
              <a:t>/investor/news/earnings/2015/</a:t>
            </a:r>
            <a:r>
              <a:rPr kumimoji="1" lang="en-US" altLang="ja-JP" dirty="0" err="1"/>
              <a:t>Q4_google_earnings</a:t>
            </a:r>
            <a:r>
              <a:rPr kumimoji="1" lang="en-US" altLang="ja-JP" dirty="0"/>
              <a:t>/</a:t>
            </a:r>
            <a:r>
              <a:rPr kumimoji="1" lang="en-US" altLang="ja-JP" dirty="0" err="1"/>
              <a:t>index.html</a:t>
            </a:r>
            <a:endParaRPr kumimoji="1" lang="en-US" altLang="ja-JP" dirty="0"/>
          </a:p>
          <a:p>
            <a:endParaRPr kumimoji="1" lang="en-US" altLang="ja-JP" dirty="0"/>
          </a:p>
          <a:p>
            <a:r>
              <a:rPr kumimoji="1" lang="ja-JP" altLang="en-US" dirty="0"/>
              <a:t>広告収入をベースにした事業というと、新聞や雑誌、</a:t>
            </a:r>
            <a:r>
              <a:rPr kumimoji="1" lang="en-US" altLang="ja-JP" dirty="0"/>
              <a:t>TV</a:t>
            </a:r>
            <a:r>
              <a:rPr kumimoji="1" lang="ja-JP" altLang="en-US" dirty="0"/>
              <a:t>などのメディアがまず浮かびます。</a:t>
            </a:r>
            <a:r>
              <a:rPr kumimoji="1" lang="en-US" altLang="ja-JP" dirty="0"/>
              <a:t>Google</a:t>
            </a:r>
            <a:r>
              <a:rPr kumimoji="1" lang="ja-JP" altLang="en-US" dirty="0"/>
              <a:t>も、自社のサイトを利用しに来たユーザーに広告を表示し、クリックに応じた広告費を貰っています。</a:t>
            </a:r>
            <a:endParaRPr kumimoji="1" lang="en-US" altLang="ja-JP" dirty="0"/>
          </a:p>
          <a:p>
            <a:r>
              <a:rPr kumimoji="1" lang="en-US" altLang="ja-JP" dirty="0"/>
              <a:t>Google</a:t>
            </a:r>
            <a:r>
              <a:rPr kumimoji="1" lang="ja-JP" altLang="en-US" dirty="0"/>
              <a:t>はまた、広告代理店でもあります。</a:t>
            </a:r>
            <a:r>
              <a:rPr kumimoji="1" lang="en-US" altLang="ja-JP" dirty="0"/>
              <a:t>AdWords</a:t>
            </a:r>
            <a:r>
              <a:rPr kumimoji="1" lang="ja-JP" altLang="en-US" dirty="0"/>
              <a:t>や</a:t>
            </a:r>
            <a:r>
              <a:rPr kumimoji="1" lang="en-US" altLang="ja-JP" dirty="0"/>
              <a:t>AdSense</a:t>
            </a:r>
            <a:r>
              <a:rPr kumimoji="1" lang="ja-JP" altLang="en-US" dirty="0"/>
              <a:t>を自社の</a:t>
            </a:r>
            <a:r>
              <a:rPr kumimoji="1" lang="en-US" altLang="ja-JP" dirty="0"/>
              <a:t>Web</a:t>
            </a:r>
            <a:r>
              <a:rPr kumimoji="1" lang="ja-JP" altLang="en-US" dirty="0"/>
              <a:t>サイトで販売しているからです。</a:t>
            </a:r>
            <a:endParaRPr kumimoji="1" lang="en-US" altLang="ja-JP" dirty="0"/>
          </a:p>
          <a:p>
            <a:endParaRPr kumimoji="1" lang="en-US" altLang="ja-JP" dirty="0"/>
          </a:p>
          <a:p>
            <a:r>
              <a:rPr kumimoji="1" lang="ja-JP" altLang="en-US" dirty="0"/>
              <a:t>さて、</a:t>
            </a:r>
            <a:r>
              <a:rPr kumimoji="1" lang="en-US" altLang="ja-JP" dirty="0"/>
              <a:t>Google</a:t>
            </a:r>
            <a:r>
              <a:rPr kumimoji="1" lang="ja-JP" altLang="en-US" dirty="0"/>
              <a:t>がメディアであり、広告代理店であるとすれば、</a:t>
            </a:r>
            <a:r>
              <a:rPr kumimoji="1" lang="en-US" altLang="ja-JP" dirty="0"/>
              <a:t>Google</a:t>
            </a:r>
            <a:r>
              <a:rPr kumimoji="1" lang="ja-JP" altLang="en-US" dirty="0"/>
              <a:t>がとるべき戦略とはどういったものになるでしょうか？</a:t>
            </a:r>
            <a:endParaRPr kumimoji="1" lang="en-US" altLang="ja-JP" dirty="0"/>
          </a:p>
          <a:p>
            <a:endParaRPr kumimoji="1" lang="en-US" altLang="ja-JP" dirty="0"/>
          </a:p>
          <a:p>
            <a:r>
              <a:rPr kumimoji="1" lang="ja-JP" altLang="en-US" dirty="0"/>
              <a:t>まず、メディアが売上を伸ばすためには、読者数を増やすことが必要です。読者が多ければ広告主にとって魅力となり、広告が集まるからです。</a:t>
            </a:r>
            <a:endParaRPr kumimoji="1" lang="en-US" altLang="ja-JP" dirty="0"/>
          </a:p>
          <a:p>
            <a:r>
              <a:rPr kumimoji="1" lang="ja-JP" altLang="en-US" dirty="0"/>
              <a:t>では、読者を増やすにはどうするか？コンテンツを充実させ、どんどんサイトへの訪問者を増やすのが良いのではないでしょうか</a:t>
            </a:r>
            <a:r>
              <a:rPr kumimoji="1" lang="en-US" altLang="ja-JP" dirty="0"/>
              <a:t>?</a:t>
            </a:r>
          </a:p>
          <a:p>
            <a:endParaRPr kumimoji="1" lang="en-US" altLang="ja-JP" dirty="0"/>
          </a:p>
          <a:p>
            <a:r>
              <a:rPr kumimoji="1" lang="ja-JP" altLang="en-US" dirty="0"/>
              <a:t>広告代理店としての戦略はどうでしょう？ひとつは、広告が多くのユーザーの目に触れることでしょう。広告をモバイルデバイスにも出すことによって、広告の価値は飛躍的に向上します。また、広告主にとっては、広告の効果が高いこと、費用対効果がわかりやすいことなどが重要です。</a:t>
            </a:r>
            <a:r>
              <a:rPr kumimoji="1" lang="en-US" altLang="ja-JP" dirty="0"/>
              <a:t>Google</a:t>
            </a:r>
            <a:r>
              <a:rPr kumimoji="1" lang="ja-JP" altLang="en-US" dirty="0"/>
              <a:t>はオンライン広告のメリットを最大限に活かして費用対効果を上げています。</a:t>
            </a:r>
            <a:endParaRPr kumimoji="1" lang="en-US" altLang="ja-JP" dirty="0"/>
          </a:p>
          <a:p>
            <a:endParaRPr kumimoji="1" lang="en-US" altLang="ja-JP" dirty="0"/>
          </a:p>
          <a:p>
            <a:r>
              <a:rPr kumimoji="1" lang="ja-JP" altLang="en-US" dirty="0"/>
              <a:t>広告から収益を得ていると言うことは、コンテンツは無料で提供しても良いわけです。有料のコンテンツと遜色ないコンテンツを無料で提供すれば、読者は確実に増えます。そこから広告収入を得れば良いのです。</a:t>
            </a:r>
            <a:r>
              <a:rPr kumimoji="1" lang="en-US" altLang="ja-JP" dirty="0"/>
              <a:t>Google</a:t>
            </a:r>
            <a:r>
              <a:rPr kumimoji="1" lang="ja-JP" altLang="en-US" dirty="0"/>
              <a:t>が様々なサービスを無償で提供しているのは、別に慈善事業ではないのです。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61</a:t>
            </a:fld>
            <a:endParaRPr lang="ja-JP" altLang="en-US"/>
          </a:p>
        </p:txBody>
      </p:sp>
    </p:spTree>
    <p:extLst>
      <p:ext uri="{BB962C8B-B14F-4D97-AF65-F5344CB8AC3E}">
        <p14:creationId xmlns:p14="http://schemas.microsoft.com/office/powerpoint/2010/main" val="526483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8390134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defTabSz="913112"/>
            <a:fld id="{7FACAF0C-EC15-4D0E-98AB-65E9F71F98EA}" type="slidenum">
              <a:rPr lang="ja-JP" altLang="en-US" smtClean="0"/>
              <a:pPr defTabSz="913112"/>
              <a:t>62</a:t>
            </a:fld>
            <a:endParaRPr lang="en-US" altLang="ja-JP"/>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r>
              <a:rPr lang="ja-JP" altLang="en-US" dirty="0"/>
              <a:t>ここで、サーバーとクライアントの接続形態の変遷について考えてみたいと思います。</a:t>
            </a:r>
            <a:endParaRPr lang="en-US" altLang="ja-JP" dirty="0"/>
          </a:p>
          <a:p>
            <a:pPr eaLnBrk="1" hangingPunct="1"/>
            <a:r>
              <a:rPr lang="ja-JP" altLang="en-US" dirty="0"/>
              <a:t>メインフレームの時代には、クライアント（というか、端末）はコンピュータ本体からシリアル回線で接続されていました。データ転送速度も遅く、距離も長くは伸ばせませんでした。</a:t>
            </a:r>
            <a:endParaRPr lang="en-US" altLang="ja-JP" dirty="0"/>
          </a:p>
          <a:p>
            <a:pPr eaLnBrk="1" hangingPunct="1"/>
            <a:r>
              <a:rPr lang="ja-JP" altLang="en-US" dirty="0"/>
              <a:t>これが分散処理に移行した背景には、</a:t>
            </a:r>
            <a:r>
              <a:rPr lang="en-US" altLang="ja-JP" dirty="0"/>
              <a:t>LAN (Local Area Network)</a:t>
            </a:r>
            <a:r>
              <a:rPr lang="ja-JP" altLang="en-US" dirty="0"/>
              <a:t>の普及があったことも見逃せません。</a:t>
            </a:r>
            <a:endParaRPr lang="en-US" altLang="ja-JP" dirty="0"/>
          </a:p>
          <a:p>
            <a:pPr eaLnBrk="1" hangingPunct="1"/>
            <a:r>
              <a:rPr lang="ja-JP" altLang="en-US" dirty="0"/>
              <a:t>その後無線技術の進化で無線</a:t>
            </a:r>
            <a:r>
              <a:rPr lang="en-US" altLang="ja-JP" dirty="0"/>
              <a:t>LAN</a:t>
            </a:r>
            <a:r>
              <a:rPr lang="ja-JP" altLang="en-US" dirty="0" err="1"/>
              <a:t>が普</a:t>
            </a:r>
            <a:r>
              <a:rPr lang="ja-JP" altLang="en-US" dirty="0"/>
              <a:t>及しますが、これも電波の到達範囲は狭く、オフィス内での利用に限られていました。</a:t>
            </a:r>
            <a:endParaRPr lang="en-US" altLang="ja-JP" dirty="0"/>
          </a:p>
          <a:p>
            <a:pPr eaLnBrk="1" hangingPunct="1"/>
            <a:r>
              <a:rPr lang="ja-JP" altLang="en-US" dirty="0"/>
              <a:t>それが、現在のようにどこでも接続できるようになったのは、携帯電話用ネットワークインフラの普及と、データ転送の高速化が大きく寄与しています。</a:t>
            </a:r>
            <a:endParaRPr lang="en-US" altLang="ja-JP" dirty="0"/>
          </a:p>
        </p:txBody>
      </p:sp>
    </p:spTree>
    <p:extLst>
      <p:ext uri="{BB962C8B-B14F-4D97-AF65-F5344CB8AC3E}">
        <p14:creationId xmlns:p14="http://schemas.microsoft.com/office/powerpoint/2010/main" val="9265342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ja-JP" dirty="0"/>
              <a:t>Microsoft</a:t>
            </a:r>
            <a:r>
              <a:rPr lang="ja-JP" altLang="en-US" dirty="0"/>
              <a:t>は各社に遅れながらも、</a:t>
            </a:r>
            <a:r>
              <a:rPr lang="en-US" altLang="ja-JP" dirty="0"/>
              <a:t>2011</a:t>
            </a:r>
            <a:r>
              <a:rPr lang="ja-JP" altLang="en-US" dirty="0"/>
              <a:t>年の</a:t>
            </a:r>
            <a:r>
              <a:rPr lang="en-US" altLang="ja-JP" dirty="0"/>
              <a:t>IE9</a:t>
            </a:r>
            <a:r>
              <a:rPr lang="ja-JP" altLang="en-US" dirty="0"/>
              <a:t>でなんとか体制を立て直しますが、この間に失ったシェアは今でも戻っていません。</a:t>
            </a:r>
            <a:endParaRPr lang="en-US" altLang="ja-JP" dirty="0"/>
          </a:p>
          <a:p>
            <a:pPr marL="0" marR="0" indent="0" algn="l" defTabSz="914400" rtl="0" eaLnBrk="0" fontAlgn="base" latinLnBrk="0" hangingPunct="0">
              <a:lnSpc>
                <a:spcPct val="100000"/>
              </a:lnSpc>
              <a:spcBef>
                <a:spcPct val="0"/>
              </a:spcBef>
              <a:spcAft>
                <a:spcPct val="0"/>
              </a:spcAft>
              <a:buClrTx/>
              <a:buSzTx/>
              <a:buFontTx/>
              <a:buNone/>
              <a:tabLst/>
              <a:defRPr/>
            </a:pPr>
            <a:endParaRPr lang="en-US" altLang="ja-JP" dirty="0"/>
          </a:p>
          <a:p>
            <a:pPr marL="0" marR="0" indent="0" algn="l" defTabSz="914400" rtl="0" eaLnBrk="0" fontAlgn="base" latinLnBrk="0" hangingPunct="0">
              <a:lnSpc>
                <a:spcPct val="100000"/>
              </a:lnSpc>
              <a:spcBef>
                <a:spcPct val="0"/>
              </a:spcBef>
              <a:spcAft>
                <a:spcPct val="0"/>
              </a:spcAft>
              <a:buClrTx/>
              <a:buSzTx/>
              <a:buFontTx/>
              <a:buNone/>
              <a:tabLst/>
              <a:defRPr/>
            </a:pPr>
            <a:r>
              <a:rPr lang="ja-JP" altLang="en-US" dirty="0"/>
              <a:t>（</a:t>
            </a:r>
            <a:r>
              <a:rPr lang="en-US" altLang="ja-JP" dirty="0"/>
              <a:t>IE6</a:t>
            </a:r>
            <a:r>
              <a:rPr lang="ja-JP" altLang="en-US" dirty="0"/>
              <a:t>どれだけ遅かったんだよ、って話ですよね）</a:t>
            </a:r>
            <a:endParaRPr lang="en-US" altLang="ja-JP"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63</a:t>
            </a:fld>
            <a:endParaRPr lang="ja-JP" altLang="en-US"/>
          </a:p>
        </p:txBody>
      </p:sp>
    </p:spTree>
    <p:extLst>
      <p:ext uri="{BB962C8B-B14F-4D97-AF65-F5344CB8AC3E}">
        <p14:creationId xmlns:p14="http://schemas.microsoft.com/office/powerpoint/2010/main" val="15211131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2015</a:t>
            </a:r>
            <a:r>
              <a:rPr kumimoji="1" lang="ja-JP" altLang="en-US" dirty="0"/>
              <a:t>年、</a:t>
            </a:r>
            <a:r>
              <a:rPr kumimoji="1" lang="en-US" altLang="ja-JP" dirty="0"/>
              <a:t>Microsoft</a:t>
            </a:r>
            <a:r>
              <a:rPr kumimoji="1" lang="ja-JP" altLang="en-US" dirty="0"/>
              <a:t>は新ブラウザ「</a:t>
            </a:r>
            <a:r>
              <a:rPr kumimoji="1" lang="en-US" altLang="ja-JP" dirty="0"/>
              <a:t>Edge</a:t>
            </a:r>
            <a:r>
              <a:rPr kumimoji="1" lang="ja-JP" altLang="en-US" dirty="0"/>
              <a:t>」を発表しました。</a:t>
            </a:r>
            <a:r>
              <a:rPr kumimoji="1" lang="en-US" altLang="ja-JP" dirty="0"/>
              <a:t>IE</a:t>
            </a:r>
            <a:r>
              <a:rPr kumimoji="1" lang="ja-JP" altLang="en-US" dirty="0"/>
              <a:t>は</a:t>
            </a:r>
            <a:r>
              <a:rPr kumimoji="1" lang="en-US" altLang="ja-JP" dirty="0"/>
              <a:t>Microsoft</a:t>
            </a:r>
            <a:r>
              <a:rPr kumimoji="1" lang="ja-JP" altLang="en-US" dirty="0"/>
              <a:t>が独自に</a:t>
            </a:r>
            <a:r>
              <a:rPr kumimoji="1" lang="en-US" altLang="ja-JP" dirty="0"/>
              <a:t>HTML</a:t>
            </a:r>
            <a:r>
              <a:rPr kumimoji="1" lang="ja-JP" altLang="en-US" dirty="0"/>
              <a:t>を拡張したり、機能拡張のための</a:t>
            </a:r>
            <a:r>
              <a:rPr kumimoji="1" lang="en-US" altLang="ja-JP" dirty="0"/>
              <a:t>ActiveX</a:t>
            </a:r>
            <a:r>
              <a:rPr kumimoji="1" lang="ja-JP" altLang="en-US" dirty="0"/>
              <a:t>など、</a:t>
            </a:r>
            <a:r>
              <a:rPr kumimoji="1" lang="en-US" altLang="ja-JP" dirty="0"/>
              <a:t>Web</a:t>
            </a:r>
            <a:r>
              <a:rPr kumimoji="1" lang="ja-JP" altLang="en-US" dirty="0"/>
              <a:t>標準とは違う拡張が行われており、他のブラウザとの互換性がなくなるなど、ネットコミュニティからは批判されてきました。</a:t>
            </a:r>
            <a:endParaRPr kumimoji="1" lang="en-US" altLang="ja-JP" dirty="0"/>
          </a:p>
          <a:p>
            <a:r>
              <a:rPr kumimoji="1" lang="en-US" altLang="ja-JP" dirty="0"/>
              <a:t>Microsoft</a:t>
            </a:r>
            <a:r>
              <a:rPr kumimoji="1" lang="ja-JP" altLang="en-US" dirty="0"/>
              <a:t>は、</a:t>
            </a:r>
            <a:r>
              <a:rPr kumimoji="1" lang="en-US" altLang="ja-JP" dirty="0"/>
              <a:t>IE</a:t>
            </a:r>
            <a:r>
              <a:rPr kumimoji="1" lang="ja-JP" altLang="en-US" dirty="0"/>
              <a:t>のレンダリングエンジンである</a:t>
            </a:r>
            <a:r>
              <a:rPr kumimoji="1" lang="en-US" altLang="ja-JP" dirty="0"/>
              <a:t>Trident</a:t>
            </a:r>
            <a:r>
              <a:rPr kumimoji="1" lang="ja-JP" altLang="en-US" dirty="0"/>
              <a:t>を作り直し、</a:t>
            </a:r>
            <a:r>
              <a:rPr kumimoji="1" lang="en-US" altLang="ja-JP" dirty="0"/>
              <a:t>Ajax</a:t>
            </a:r>
            <a:r>
              <a:rPr kumimoji="1" lang="ja-JP" altLang="en-US" dirty="0"/>
              <a:t>を高速化し、</a:t>
            </a:r>
            <a:r>
              <a:rPr kumimoji="1" lang="en-US" altLang="ja-JP" dirty="0"/>
              <a:t>HTML5</a:t>
            </a:r>
            <a:r>
              <a:rPr kumimoji="1" lang="ja-JP" altLang="en-US" dirty="0"/>
              <a:t>など</a:t>
            </a:r>
            <a:r>
              <a:rPr kumimoji="1" lang="en-US" altLang="ja-JP" dirty="0"/>
              <a:t>Web</a:t>
            </a:r>
            <a:r>
              <a:rPr kumimoji="1" lang="ja-JP" altLang="en-US" dirty="0"/>
              <a:t>標準を取り入れると共に、従来の独自拡張の</a:t>
            </a:r>
            <a:r>
              <a:rPr kumimoji="1" lang="en-US" altLang="ja-JP" dirty="0"/>
              <a:t>HTML</a:t>
            </a:r>
            <a:r>
              <a:rPr kumimoji="1" lang="ja-JP" altLang="en-US" dirty="0"/>
              <a:t>や</a:t>
            </a:r>
            <a:r>
              <a:rPr kumimoji="1" lang="en-US" altLang="ja-JP" dirty="0"/>
              <a:t>ActiveX</a:t>
            </a:r>
            <a:r>
              <a:rPr kumimoji="1" lang="ja-JP" altLang="en-US" dirty="0"/>
              <a:t>をサポートしない新ブラウザとして</a:t>
            </a:r>
            <a:r>
              <a:rPr kumimoji="1" lang="en-US" altLang="ja-JP" dirty="0"/>
              <a:t>Edge</a:t>
            </a:r>
            <a:r>
              <a:rPr kumimoji="1" lang="ja-JP" altLang="en-US" dirty="0" err="1"/>
              <a:t>を開</a:t>
            </a:r>
            <a:r>
              <a:rPr kumimoji="1" lang="ja-JP" altLang="en-US" dirty="0"/>
              <a:t>発したのです。</a:t>
            </a:r>
            <a:endParaRPr kumimoji="1" lang="en-US" altLang="ja-JP" dirty="0"/>
          </a:p>
          <a:p>
            <a:r>
              <a:rPr kumimoji="1" lang="ja-JP" altLang="en-US" dirty="0"/>
              <a:t>これは、</a:t>
            </a:r>
            <a:r>
              <a:rPr kumimoji="1" lang="en-US" altLang="ja-JP" dirty="0"/>
              <a:t>Microsoft</a:t>
            </a:r>
            <a:r>
              <a:rPr kumimoji="1" lang="ja-JP" altLang="en-US" dirty="0" err="1"/>
              <a:t>の置</a:t>
            </a:r>
            <a:r>
              <a:rPr kumimoji="1" lang="ja-JP" altLang="en-US" dirty="0"/>
              <a:t>かれた環境が激変したことと無関係では無いでしょう。</a:t>
            </a:r>
            <a:r>
              <a:rPr kumimoji="1" lang="en-US" altLang="ja-JP" dirty="0"/>
              <a:t>Microsoft</a:t>
            </a:r>
            <a:r>
              <a:rPr kumimoji="1" lang="ja-JP" altLang="en-US" dirty="0"/>
              <a:t>は一気に独自路線から標準重視路線に転換したのです。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64</a:t>
            </a:fld>
            <a:endParaRPr kumimoji="1" lang="ja-JP" altLang="en-US"/>
          </a:p>
        </p:txBody>
      </p:sp>
    </p:spTree>
    <p:extLst>
      <p:ext uri="{BB962C8B-B14F-4D97-AF65-F5344CB8AC3E}">
        <p14:creationId xmlns:p14="http://schemas.microsoft.com/office/powerpoint/2010/main" val="14117842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6083" name="ノート プレースホルダ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latin typeface="Calibri" charset="0"/>
                <a:ea typeface="ＭＳ Ｐゴシック" charset="0"/>
              </a:rPr>
              <a:t>ところで、主要なブラウザーには系統があるのをご存じでしょうか？ここで、ブラウザの心臓部ともいえるエンジンについて見ていきます。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ブラウザエンジンとは、</a:t>
            </a:r>
            <a:r>
              <a:rPr lang="en-US" altLang="ja-JP" dirty="0">
                <a:latin typeface="Calibri" charset="0"/>
                <a:ea typeface="ＭＳ Ｐゴシック" charset="0"/>
              </a:rPr>
              <a:t>HTML</a:t>
            </a:r>
            <a:r>
              <a:rPr lang="ja-JP" altLang="en-US" dirty="0">
                <a:latin typeface="Calibri" charset="0"/>
                <a:ea typeface="ＭＳ Ｐゴシック" charset="0"/>
              </a:rPr>
              <a:t>を読み込んで分法を解釈し、画面上にレイアウトするブラウザの心臓部です。実はブラウザによってこの部分が違うため、レイアウトが一部崩れたり、見た目が変わったりするのです。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現代の</a:t>
            </a:r>
            <a:r>
              <a:rPr lang="en-US" altLang="ja-JP" dirty="0">
                <a:latin typeface="Calibri" charset="0"/>
                <a:ea typeface="ＭＳ Ｐゴシック" charset="0"/>
              </a:rPr>
              <a:t>Web</a:t>
            </a:r>
            <a:r>
              <a:rPr lang="ja-JP" altLang="en-US" dirty="0">
                <a:latin typeface="Calibri" charset="0"/>
                <a:ea typeface="ＭＳ Ｐゴシック" charset="0"/>
              </a:rPr>
              <a:t>ブラウザの祖先と言えるのが</a:t>
            </a:r>
            <a:r>
              <a:rPr lang="en-US" altLang="ja-JP" dirty="0">
                <a:latin typeface="Calibri" charset="0"/>
                <a:ea typeface="ＭＳ Ｐゴシック" charset="0"/>
              </a:rPr>
              <a:t>NCSA Mosaic</a:t>
            </a:r>
            <a:r>
              <a:rPr lang="ja-JP" altLang="en-US" dirty="0">
                <a:latin typeface="Calibri" charset="0"/>
                <a:ea typeface="ＭＳ Ｐゴシック" charset="0"/>
              </a:rPr>
              <a:t>です。米国立スーパーコンピュータ応用研究所（</a:t>
            </a:r>
            <a:r>
              <a:rPr lang="en-US" altLang="ja-JP" dirty="0">
                <a:latin typeface="Calibri" charset="0"/>
                <a:ea typeface="ＭＳ Ｐゴシック" charset="0"/>
              </a:rPr>
              <a:t>NCSA</a:t>
            </a:r>
            <a:r>
              <a:rPr lang="ja-JP" altLang="en-US" dirty="0">
                <a:latin typeface="Calibri" charset="0"/>
                <a:ea typeface="ＭＳ Ｐゴシック" charset="0"/>
              </a:rPr>
              <a:t>）が</a:t>
            </a:r>
            <a:r>
              <a:rPr lang="en-US" altLang="ja-JP" dirty="0">
                <a:latin typeface="Calibri" charset="0"/>
                <a:ea typeface="ＭＳ Ｐゴシック" charset="0"/>
              </a:rPr>
              <a:t>1993</a:t>
            </a:r>
            <a:r>
              <a:rPr lang="ja-JP" altLang="en-US" dirty="0">
                <a:latin typeface="Calibri" charset="0"/>
                <a:ea typeface="ＭＳ Ｐゴシック" charset="0"/>
              </a:rPr>
              <a:t>年にリリースしました。</a:t>
            </a:r>
            <a:endParaRPr lang="en-US" altLang="ja-JP" dirty="0">
              <a:latin typeface="Calibri" charset="0"/>
              <a:ea typeface="ＭＳ Ｐゴシック" charset="0"/>
            </a:endParaRPr>
          </a:p>
          <a:p>
            <a:r>
              <a:rPr lang="ja-JP" altLang="en-US" dirty="0">
                <a:latin typeface="Calibri" charset="0"/>
                <a:ea typeface="ＭＳ Ｐゴシック" charset="0"/>
              </a:rPr>
              <a:t>この</a:t>
            </a:r>
            <a:r>
              <a:rPr lang="en-US" altLang="ja-JP" dirty="0">
                <a:latin typeface="Calibri" charset="0"/>
                <a:ea typeface="ＭＳ Ｐゴシック" charset="0"/>
              </a:rPr>
              <a:t>Mosaic</a:t>
            </a:r>
            <a:r>
              <a:rPr lang="ja-JP" altLang="en-US" dirty="0">
                <a:latin typeface="Calibri" charset="0"/>
                <a:ea typeface="ＭＳ Ｐゴシック" charset="0"/>
              </a:rPr>
              <a:t>から派生したのが、</a:t>
            </a:r>
            <a:r>
              <a:rPr lang="en-US" altLang="ja-JP" dirty="0" err="1">
                <a:latin typeface="Calibri" charset="0"/>
                <a:ea typeface="ＭＳ Ｐゴシック" charset="0"/>
              </a:rPr>
              <a:t>NetScape</a:t>
            </a:r>
            <a:r>
              <a:rPr lang="ja-JP" altLang="en-US" dirty="0">
                <a:latin typeface="Calibri" charset="0"/>
                <a:ea typeface="ＭＳ Ｐゴシック" charset="0"/>
              </a:rPr>
              <a:t>と</a:t>
            </a:r>
            <a:r>
              <a:rPr lang="en-US" altLang="ja-JP" dirty="0">
                <a:latin typeface="Calibri" charset="0"/>
                <a:ea typeface="ＭＳ Ｐゴシック" charset="0"/>
              </a:rPr>
              <a:t>Internet Explorer</a:t>
            </a:r>
            <a:r>
              <a:rPr lang="ja-JP" altLang="en-US" dirty="0">
                <a:latin typeface="Calibri" charset="0"/>
                <a:ea typeface="ＭＳ Ｐゴシック" charset="0"/>
              </a:rPr>
              <a:t>です。いわば兄弟のようなものです。</a:t>
            </a:r>
            <a:r>
              <a:rPr lang="en-US" altLang="ja-JP" dirty="0">
                <a:latin typeface="Calibri" charset="0"/>
                <a:ea typeface="ＭＳ Ｐゴシック" charset="0"/>
              </a:rPr>
              <a:t>IE</a:t>
            </a:r>
            <a:r>
              <a:rPr lang="ja-JP" altLang="en-US" dirty="0">
                <a:latin typeface="Calibri" charset="0"/>
                <a:ea typeface="ＭＳ Ｐゴシック" charset="0"/>
              </a:rPr>
              <a:t>は</a:t>
            </a:r>
            <a:r>
              <a:rPr lang="en-US" altLang="ja-JP" dirty="0">
                <a:latin typeface="Calibri" charset="0"/>
                <a:ea typeface="ＭＳ Ｐゴシック" charset="0"/>
              </a:rPr>
              <a:t>95</a:t>
            </a:r>
            <a:r>
              <a:rPr lang="ja-JP" altLang="en-US" dirty="0">
                <a:latin typeface="Calibri" charset="0"/>
                <a:ea typeface="ＭＳ Ｐゴシック" charset="0"/>
              </a:rPr>
              <a:t>年にリリースされた</a:t>
            </a:r>
            <a:r>
              <a:rPr lang="en-US" altLang="ja-JP" dirty="0">
                <a:latin typeface="Calibri" charset="0"/>
                <a:ea typeface="ＭＳ Ｐゴシック" charset="0"/>
              </a:rPr>
              <a:t>Windows95</a:t>
            </a:r>
            <a:r>
              <a:rPr lang="ja-JP" altLang="en-US" dirty="0">
                <a:latin typeface="Calibri" charset="0"/>
                <a:ea typeface="ＭＳ Ｐゴシック" charset="0"/>
              </a:rPr>
              <a:t>にバンドルされ、インターネット時代を牽引しました。その後</a:t>
            </a:r>
            <a:r>
              <a:rPr lang="en-US" altLang="ja-JP" dirty="0">
                <a:latin typeface="Calibri" charset="0"/>
                <a:ea typeface="ＭＳ Ｐゴシック" charset="0"/>
              </a:rPr>
              <a:t>IE</a:t>
            </a:r>
            <a:r>
              <a:rPr lang="ja-JP" altLang="en-US" dirty="0">
                <a:latin typeface="Calibri" charset="0"/>
                <a:ea typeface="ＭＳ Ｐゴシック" charset="0"/>
              </a:rPr>
              <a:t>のエンジンは、</a:t>
            </a:r>
            <a:r>
              <a:rPr lang="en-US" altLang="ja-JP" dirty="0">
                <a:latin typeface="Calibri" charset="0"/>
                <a:ea typeface="ＭＳ Ｐゴシック" charset="0"/>
              </a:rPr>
              <a:t>IE4</a:t>
            </a:r>
            <a:r>
              <a:rPr lang="ja-JP" altLang="en-US" dirty="0">
                <a:latin typeface="Calibri" charset="0"/>
                <a:ea typeface="ＭＳ Ｐゴシック" charset="0"/>
              </a:rPr>
              <a:t>で自社開発の</a:t>
            </a:r>
            <a:r>
              <a:rPr lang="en-US" altLang="ja-JP" dirty="0">
                <a:latin typeface="Calibri" charset="0"/>
                <a:ea typeface="ＭＳ Ｐゴシック" charset="0"/>
              </a:rPr>
              <a:t>Trident</a:t>
            </a:r>
            <a:r>
              <a:rPr lang="ja-JP" altLang="en-US" dirty="0">
                <a:latin typeface="Calibri" charset="0"/>
                <a:ea typeface="ＭＳ Ｐゴシック" charset="0"/>
              </a:rPr>
              <a:t>に置き換わりました。</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en-US" altLang="ja-JP" dirty="0" err="1">
                <a:latin typeface="Calibri" charset="0"/>
                <a:ea typeface="ＭＳ Ｐゴシック" charset="0"/>
              </a:rPr>
              <a:t>NetScape</a:t>
            </a:r>
            <a:r>
              <a:rPr lang="ja-JP" altLang="en-US" dirty="0">
                <a:latin typeface="Calibri" charset="0"/>
                <a:ea typeface="ＭＳ Ｐゴシック" charset="0"/>
              </a:rPr>
              <a:t>の開発には、</a:t>
            </a:r>
            <a:r>
              <a:rPr lang="en-US" altLang="ja-JP" dirty="0">
                <a:latin typeface="Calibri" charset="0"/>
                <a:ea typeface="ＭＳ Ｐゴシック" charset="0"/>
              </a:rPr>
              <a:t>Mosaic</a:t>
            </a:r>
            <a:r>
              <a:rPr lang="ja-JP" altLang="en-US" dirty="0">
                <a:latin typeface="Calibri" charset="0"/>
                <a:ea typeface="ＭＳ Ｐゴシック" charset="0"/>
              </a:rPr>
              <a:t>の開発者が参画しており、</a:t>
            </a:r>
            <a:r>
              <a:rPr lang="en-US" altLang="ja-JP" dirty="0">
                <a:latin typeface="Calibri" charset="0"/>
                <a:ea typeface="ＭＳ Ｐゴシック" charset="0"/>
              </a:rPr>
              <a:t>Mosaic</a:t>
            </a:r>
            <a:r>
              <a:rPr lang="ja-JP" altLang="en-US" dirty="0">
                <a:latin typeface="Calibri" charset="0"/>
                <a:ea typeface="ＭＳ Ｐゴシック" charset="0"/>
              </a:rPr>
              <a:t>の直系と言えます。</a:t>
            </a:r>
            <a:r>
              <a:rPr lang="en-US" altLang="ja-JP" dirty="0">
                <a:latin typeface="Calibri" charset="0"/>
                <a:ea typeface="ＭＳ Ｐゴシック" charset="0"/>
              </a:rPr>
              <a:t>1994</a:t>
            </a:r>
            <a:r>
              <a:rPr lang="ja-JP" altLang="en-US" dirty="0">
                <a:latin typeface="Calibri" charset="0"/>
                <a:ea typeface="ＭＳ Ｐゴシック" charset="0"/>
              </a:rPr>
              <a:t>年に</a:t>
            </a:r>
            <a:r>
              <a:rPr lang="en-US" altLang="ja-JP" dirty="0" err="1">
                <a:latin typeface="Calibri" charset="0"/>
                <a:ea typeface="ＭＳ Ｐゴシック" charset="0"/>
              </a:rPr>
              <a:t>NetScape</a:t>
            </a:r>
            <a:r>
              <a:rPr lang="en-US" altLang="ja-JP" dirty="0">
                <a:latin typeface="Calibri" charset="0"/>
                <a:ea typeface="ＭＳ Ｐゴシック" charset="0"/>
              </a:rPr>
              <a:t> Navigator</a:t>
            </a:r>
            <a:r>
              <a:rPr lang="ja-JP" altLang="en-US" dirty="0" err="1">
                <a:latin typeface="Calibri" charset="0"/>
                <a:ea typeface="ＭＳ Ｐゴシック" charset="0"/>
              </a:rPr>
              <a:t>がリ</a:t>
            </a:r>
            <a:r>
              <a:rPr lang="ja-JP" altLang="en-US" dirty="0">
                <a:latin typeface="Calibri" charset="0"/>
                <a:ea typeface="ＭＳ Ｐゴシック" charset="0"/>
              </a:rPr>
              <a:t>リースされ、</a:t>
            </a:r>
            <a:r>
              <a:rPr lang="en-US" altLang="ja-JP" dirty="0">
                <a:latin typeface="Calibri" charset="0"/>
                <a:ea typeface="ＭＳ Ｐゴシック" charset="0"/>
              </a:rPr>
              <a:t>Windwos95</a:t>
            </a:r>
            <a:r>
              <a:rPr lang="ja-JP" altLang="en-US" dirty="0">
                <a:latin typeface="Calibri" charset="0"/>
                <a:ea typeface="ＭＳ Ｐゴシック" charset="0"/>
              </a:rPr>
              <a:t>がリリースされるまでは圧倒的なシェアを誇っていました。その後、</a:t>
            </a:r>
            <a:r>
              <a:rPr lang="en-US" altLang="ja-JP" dirty="0" err="1">
                <a:latin typeface="Calibri" charset="0"/>
                <a:ea typeface="ＭＳ Ｐゴシック" charset="0"/>
              </a:rPr>
              <a:t>NetScape</a:t>
            </a:r>
            <a:r>
              <a:rPr lang="ja-JP" altLang="en-US" dirty="0">
                <a:latin typeface="Calibri" charset="0"/>
                <a:ea typeface="ＭＳ Ｐゴシック" charset="0"/>
              </a:rPr>
              <a:t>と</a:t>
            </a:r>
            <a:r>
              <a:rPr lang="en-US" altLang="ja-JP" dirty="0">
                <a:latin typeface="Calibri" charset="0"/>
                <a:ea typeface="ＭＳ Ｐゴシック" charset="0"/>
              </a:rPr>
              <a:t>IE</a:t>
            </a:r>
            <a:r>
              <a:rPr lang="ja-JP" altLang="en-US" dirty="0">
                <a:latin typeface="Calibri" charset="0"/>
                <a:ea typeface="ＭＳ Ｐゴシック" charset="0"/>
              </a:rPr>
              <a:t>の熾烈な闘いが始まりましたが、</a:t>
            </a:r>
            <a:r>
              <a:rPr lang="en-US" altLang="ja-JP" dirty="0">
                <a:latin typeface="Calibri" charset="0"/>
                <a:ea typeface="ＭＳ Ｐゴシック" charset="0"/>
              </a:rPr>
              <a:t>Windows95</a:t>
            </a:r>
            <a:r>
              <a:rPr lang="ja-JP" altLang="en-US" dirty="0">
                <a:latin typeface="Calibri" charset="0"/>
                <a:ea typeface="ＭＳ Ｐゴシック" charset="0"/>
              </a:rPr>
              <a:t>の普及と共に有料の</a:t>
            </a:r>
            <a:r>
              <a:rPr lang="en-US" altLang="ja-JP" dirty="0" err="1">
                <a:latin typeface="Calibri" charset="0"/>
                <a:ea typeface="ＭＳ Ｐゴシック" charset="0"/>
              </a:rPr>
              <a:t>NetScape</a:t>
            </a:r>
            <a:r>
              <a:rPr lang="ja-JP" altLang="en-US" dirty="0">
                <a:latin typeface="Calibri" charset="0"/>
                <a:ea typeface="ＭＳ Ｐゴシック" charset="0"/>
              </a:rPr>
              <a:t>は旗色が悪くなり、</a:t>
            </a:r>
            <a:r>
              <a:rPr lang="en-US" altLang="ja-JP" dirty="0">
                <a:latin typeface="Calibri" charset="0"/>
                <a:ea typeface="ＭＳ Ｐゴシック" charset="0"/>
              </a:rPr>
              <a:t>2000</a:t>
            </a:r>
            <a:r>
              <a:rPr lang="ja-JP" altLang="en-US" dirty="0">
                <a:latin typeface="Calibri" charset="0"/>
                <a:ea typeface="ＭＳ Ｐゴシック" charset="0"/>
              </a:rPr>
              <a:t>年までには</a:t>
            </a:r>
            <a:r>
              <a:rPr lang="en-US" altLang="ja-JP" dirty="0">
                <a:latin typeface="Calibri" charset="0"/>
                <a:ea typeface="ＭＳ Ｐゴシック" charset="0"/>
              </a:rPr>
              <a:t>Windows</a:t>
            </a:r>
            <a:r>
              <a:rPr lang="ja-JP" altLang="en-US" dirty="0">
                <a:latin typeface="Calibri" charset="0"/>
                <a:ea typeface="ＭＳ Ｐゴシック" charset="0"/>
              </a:rPr>
              <a:t>の圧倒的なシェアと共に、ブラウザ戦争も</a:t>
            </a:r>
            <a:r>
              <a:rPr lang="en-US" altLang="ja-JP" dirty="0">
                <a:latin typeface="Calibri" charset="0"/>
                <a:ea typeface="ＭＳ Ｐゴシック" charset="0"/>
              </a:rPr>
              <a:t>IE</a:t>
            </a:r>
            <a:r>
              <a:rPr lang="ja-JP" altLang="en-US" dirty="0">
                <a:latin typeface="Calibri" charset="0"/>
                <a:ea typeface="ＭＳ Ｐゴシック" charset="0"/>
              </a:rPr>
              <a:t>の圧勝で幕を閉じます。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この間に行われた</a:t>
            </a:r>
            <a:r>
              <a:rPr lang="en-US" altLang="ja-JP" dirty="0">
                <a:latin typeface="Calibri" charset="0"/>
                <a:ea typeface="ＭＳ Ｐゴシック" charset="0"/>
              </a:rPr>
              <a:t>IE</a:t>
            </a:r>
            <a:r>
              <a:rPr lang="ja-JP" altLang="en-US" dirty="0">
                <a:latin typeface="Calibri" charset="0"/>
                <a:ea typeface="ＭＳ Ｐゴシック" charset="0"/>
              </a:rPr>
              <a:t>と</a:t>
            </a:r>
            <a:r>
              <a:rPr lang="en-US" altLang="ja-JP" dirty="0" err="1">
                <a:latin typeface="Calibri" charset="0"/>
                <a:ea typeface="ＭＳ Ｐゴシック" charset="0"/>
              </a:rPr>
              <a:t>NetScape</a:t>
            </a:r>
            <a:r>
              <a:rPr lang="ja-JP" altLang="en-US" dirty="0">
                <a:latin typeface="Calibri" charset="0"/>
                <a:ea typeface="ＭＳ Ｐゴシック" charset="0"/>
              </a:rPr>
              <a:t>の機能強化競争が、独自仕様の横行やブラウザ間の互換性を損なった原因とも言われています。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en-US" altLang="ja-JP" dirty="0" err="1">
                <a:latin typeface="Calibri" charset="0"/>
                <a:ea typeface="ＭＳ Ｐゴシック" charset="0"/>
              </a:rPr>
              <a:t>NetScape</a:t>
            </a:r>
            <a:r>
              <a:rPr lang="ja-JP" altLang="en-US" dirty="0">
                <a:latin typeface="Calibri" charset="0"/>
                <a:ea typeface="ＭＳ Ｐゴシック" charset="0"/>
              </a:rPr>
              <a:t>は</a:t>
            </a:r>
            <a:r>
              <a:rPr lang="en-US" altLang="ja-JP" dirty="0">
                <a:latin typeface="Calibri" charset="0"/>
                <a:ea typeface="ＭＳ Ｐゴシック" charset="0"/>
              </a:rPr>
              <a:t>1998</a:t>
            </a:r>
            <a:r>
              <a:rPr lang="ja-JP" altLang="en-US" dirty="0">
                <a:latin typeface="Calibri" charset="0"/>
                <a:ea typeface="ＭＳ Ｐゴシック" charset="0"/>
              </a:rPr>
              <a:t>年にコースを公開しましたがシェアの低下は止まらず、</a:t>
            </a:r>
            <a:r>
              <a:rPr lang="en-US" altLang="ja-JP" dirty="0">
                <a:latin typeface="Calibri" charset="0"/>
                <a:ea typeface="ＭＳ Ｐゴシック" charset="0"/>
              </a:rPr>
              <a:t>2002</a:t>
            </a:r>
            <a:r>
              <a:rPr lang="ja-JP" altLang="en-US" dirty="0">
                <a:latin typeface="Calibri" charset="0"/>
                <a:ea typeface="ＭＳ Ｐゴシック" charset="0"/>
              </a:rPr>
              <a:t>年に開発を停止しました。一方で公開されたソースコードをベースにして</a:t>
            </a:r>
            <a:r>
              <a:rPr lang="en-US" altLang="ja-JP" dirty="0">
                <a:latin typeface="Calibri" charset="0"/>
                <a:ea typeface="ＭＳ Ｐゴシック" charset="0"/>
              </a:rPr>
              <a:t>Mozilla Firefox</a:t>
            </a:r>
            <a:r>
              <a:rPr lang="ja-JP" altLang="en-US" dirty="0">
                <a:latin typeface="Calibri" charset="0"/>
                <a:ea typeface="ＭＳ Ｐゴシック" charset="0"/>
              </a:rPr>
              <a:t>の開発が行われており、現在に至っています。</a:t>
            </a:r>
            <a:r>
              <a:rPr lang="en-US" altLang="ja-JP" dirty="0">
                <a:latin typeface="Calibri" charset="0"/>
                <a:ea typeface="ＭＳ Ｐゴシック" charset="0"/>
              </a:rPr>
              <a:t>Firefox</a:t>
            </a:r>
            <a:r>
              <a:rPr lang="ja-JP" altLang="en-US" dirty="0">
                <a:latin typeface="Calibri" charset="0"/>
                <a:ea typeface="ＭＳ Ｐゴシック" charset="0"/>
              </a:rPr>
              <a:t>のエンジンは</a:t>
            </a:r>
            <a:r>
              <a:rPr lang="en-US" altLang="ja-JP" dirty="0" err="1">
                <a:latin typeface="Calibri" charset="0"/>
                <a:ea typeface="ＭＳ Ｐゴシック" charset="0"/>
              </a:rPr>
              <a:t>NetScape</a:t>
            </a:r>
            <a:r>
              <a:rPr lang="ja-JP" altLang="en-US" dirty="0">
                <a:latin typeface="Calibri" charset="0"/>
                <a:ea typeface="ＭＳ Ｐゴシック" charset="0"/>
              </a:rPr>
              <a:t>が開発した</a:t>
            </a:r>
            <a:r>
              <a:rPr lang="en-US" altLang="ja-JP" dirty="0">
                <a:latin typeface="Calibri" charset="0"/>
                <a:ea typeface="ＭＳ Ｐゴシック" charset="0"/>
              </a:rPr>
              <a:t>Gecko</a:t>
            </a:r>
            <a:r>
              <a:rPr lang="ja-JP" altLang="en-US" dirty="0">
                <a:latin typeface="Calibri" charset="0"/>
                <a:ea typeface="ＭＳ Ｐゴシック" charset="0"/>
              </a:rPr>
              <a:t>です。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このように、同じ祖先から出発した</a:t>
            </a:r>
            <a:r>
              <a:rPr lang="en-US" altLang="ja-JP" dirty="0">
                <a:latin typeface="Calibri" charset="0"/>
                <a:ea typeface="ＭＳ Ｐゴシック" charset="0"/>
              </a:rPr>
              <a:t>2</a:t>
            </a:r>
            <a:r>
              <a:rPr lang="ja-JP" altLang="en-US" dirty="0">
                <a:latin typeface="Calibri" charset="0"/>
                <a:ea typeface="ＭＳ Ｐゴシック" charset="0"/>
              </a:rPr>
              <a:t>大ブラウザは様々な経緯を経てまったく違うエンジンをベースとするものになっています。このほかにも様々なブラウザがありますが、独自のエンジンを持つもの、</a:t>
            </a:r>
            <a:r>
              <a:rPr lang="en-US" altLang="ja-JP" dirty="0">
                <a:latin typeface="Calibri" charset="0"/>
                <a:ea typeface="ＭＳ Ｐゴシック" charset="0"/>
              </a:rPr>
              <a:t>IE</a:t>
            </a:r>
            <a:r>
              <a:rPr lang="ja-JP" altLang="en-US" dirty="0">
                <a:latin typeface="Calibri" charset="0"/>
                <a:ea typeface="ＭＳ Ｐゴシック" charset="0"/>
              </a:rPr>
              <a:t>のエンジンを流用しているものなど様々です。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そこに、第</a:t>
            </a:r>
            <a:r>
              <a:rPr lang="en-US" altLang="ja-JP" dirty="0">
                <a:latin typeface="Calibri" charset="0"/>
                <a:ea typeface="ＭＳ Ｐゴシック" charset="0"/>
              </a:rPr>
              <a:t>3</a:t>
            </a:r>
            <a:r>
              <a:rPr lang="ja-JP" altLang="en-US" dirty="0">
                <a:latin typeface="Calibri" charset="0"/>
                <a:ea typeface="ＭＳ Ｐゴシック" charset="0"/>
              </a:rPr>
              <a:t>の勢力が登場します。オープンソースのブラウザエンジンおよび</a:t>
            </a:r>
            <a:r>
              <a:rPr lang="en-US" altLang="ja-JP" dirty="0">
                <a:latin typeface="Calibri" charset="0"/>
                <a:ea typeface="ＭＳ Ｐゴシック" charset="0"/>
              </a:rPr>
              <a:t>JavaScript</a:t>
            </a:r>
            <a:r>
              <a:rPr lang="ja-JP" altLang="en-US" dirty="0">
                <a:latin typeface="Calibri" charset="0"/>
                <a:ea typeface="ＭＳ Ｐゴシック" charset="0"/>
              </a:rPr>
              <a:t>エンジンである</a:t>
            </a:r>
            <a:r>
              <a:rPr lang="en-US" altLang="ja-JP" dirty="0">
                <a:latin typeface="Calibri" charset="0"/>
                <a:ea typeface="ＭＳ Ｐゴシック" charset="0"/>
              </a:rPr>
              <a:t>KHTML</a:t>
            </a:r>
            <a:r>
              <a:rPr lang="ja-JP" altLang="en-US" dirty="0">
                <a:latin typeface="Calibri" charset="0"/>
                <a:ea typeface="ＭＳ Ｐゴシック" charset="0"/>
              </a:rPr>
              <a:t>と</a:t>
            </a:r>
            <a:r>
              <a:rPr lang="en-US" altLang="ja-JP" dirty="0">
                <a:latin typeface="Calibri" charset="0"/>
                <a:ea typeface="ＭＳ Ｐゴシック" charset="0"/>
              </a:rPr>
              <a:t>KJS</a:t>
            </a:r>
            <a:r>
              <a:rPr lang="ja-JP" altLang="en-US" dirty="0">
                <a:latin typeface="Calibri" charset="0"/>
                <a:ea typeface="ＭＳ Ｐゴシック" charset="0"/>
              </a:rPr>
              <a:t>をベースに</a:t>
            </a:r>
            <a:r>
              <a:rPr lang="en-US" altLang="ja-JP" dirty="0">
                <a:latin typeface="Calibri" charset="0"/>
                <a:ea typeface="ＭＳ Ｐゴシック" charset="0"/>
              </a:rPr>
              <a:t>Apple</a:t>
            </a:r>
            <a:r>
              <a:rPr lang="ja-JP" altLang="en-US" dirty="0">
                <a:latin typeface="Calibri" charset="0"/>
                <a:ea typeface="ＭＳ Ｐゴシック" charset="0"/>
              </a:rPr>
              <a:t>が開発した</a:t>
            </a:r>
            <a:r>
              <a:rPr lang="en-US" altLang="ja-JP" dirty="0" err="1">
                <a:latin typeface="Calibri" charset="0"/>
                <a:ea typeface="ＭＳ Ｐゴシック" charset="0"/>
              </a:rPr>
              <a:t>Webkit</a:t>
            </a:r>
            <a:r>
              <a:rPr lang="ja-JP" altLang="en-US" dirty="0">
                <a:latin typeface="Calibri" charset="0"/>
                <a:ea typeface="ＭＳ Ｐゴシック" charset="0"/>
              </a:rPr>
              <a:t>です。ソースも公開されています。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en-US" altLang="ja-JP" dirty="0" err="1">
                <a:latin typeface="Calibri" charset="0"/>
                <a:ea typeface="ＭＳ Ｐゴシック" charset="0"/>
              </a:rPr>
              <a:t>Webkit</a:t>
            </a:r>
            <a:r>
              <a:rPr lang="ja-JP" altLang="en-US" dirty="0">
                <a:latin typeface="Calibri" charset="0"/>
                <a:ea typeface="ＭＳ Ｐゴシック" charset="0"/>
              </a:rPr>
              <a:t>は、</a:t>
            </a:r>
            <a:r>
              <a:rPr lang="en-US" altLang="ja-JP" dirty="0">
                <a:latin typeface="Calibri" charset="0"/>
                <a:ea typeface="ＭＳ Ｐゴシック" charset="0"/>
              </a:rPr>
              <a:t>Macintosh</a:t>
            </a:r>
            <a:r>
              <a:rPr lang="ja-JP" altLang="en-US" dirty="0">
                <a:latin typeface="Calibri" charset="0"/>
                <a:ea typeface="ＭＳ Ｐゴシック" charset="0"/>
              </a:rPr>
              <a:t>の標準ブラウザである</a:t>
            </a:r>
            <a:r>
              <a:rPr lang="en-US" altLang="ja-JP" dirty="0">
                <a:latin typeface="Calibri" charset="0"/>
                <a:ea typeface="ＭＳ Ｐゴシック" charset="0"/>
              </a:rPr>
              <a:t>Safari</a:t>
            </a:r>
            <a:r>
              <a:rPr lang="ja-JP" altLang="en-US" dirty="0">
                <a:latin typeface="Calibri" charset="0"/>
                <a:ea typeface="ＭＳ Ｐゴシック" charset="0"/>
              </a:rPr>
              <a:t>のエンジンとなっているほか、</a:t>
            </a:r>
            <a:r>
              <a:rPr lang="en-US" altLang="ja-JP" dirty="0">
                <a:latin typeface="Calibri" charset="0"/>
                <a:ea typeface="ＭＳ Ｐゴシック" charset="0"/>
              </a:rPr>
              <a:t>iPhone/iPad</a:t>
            </a:r>
            <a:r>
              <a:rPr lang="ja-JP" altLang="en-US" dirty="0">
                <a:latin typeface="Calibri" charset="0"/>
                <a:ea typeface="ＭＳ Ｐゴシック" charset="0"/>
              </a:rPr>
              <a:t>の</a:t>
            </a:r>
            <a:r>
              <a:rPr lang="en-US" altLang="ja-JP" dirty="0">
                <a:latin typeface="Calibri" charset="0"/>
                <a:ea typeface="ＭＳ Ｐゴシック" charset="0"/>
              </a:rPr>
              <a:t>Safari </a:t>
            </a:r>
            <a:r>
              <a:rPr lang="ja-JP" altLang="en-US" dirty="0" err="1">
                <a:latin typeface="Calibri" charset="0"/>
                <a:ea typeface="ＭＳ Ｐゴシック" charset="0"/>
              </a:rPr>
              <a:t>にも</a:t>
            </a:r>
            <a:r>
              <a:rPr lang="ja-JP" altLang="en-US" dirty="0">
                <a:latin typeface="Calibri" charset="0"/>
                <a:ea typeface="ＭＳ Ｐゴシック" charset="0"/>
              </a:rPr>
              <a:t>使われています。</a:t>
            </a:r>
            <a:r>
              <a:rPr lang="en-US" altLang="ja-JP" dirty="0" err="1">
                <a:latin typeface="Calibri" charset="0"/>
                <a:ea typeface="ＭＳ Ｐゴシック" charset="0"/>
              </a:rPr>
              <a:t>Webkit</a:t>
            </a:r>
            <a:r>
              <a:rPr lang="ja-JP" altLang="en-US" dirty="0">
                <a:latin typeface="Calibri" charset="0"/>
                <a:ea typeface="ＭＳ Ｐゴシック" charset="0"/>
              </a:rPr>
              <a:t>の特徴は、オープンであることに加え、</a:t>
            </a:r>
            <a:r>
              <a:rPr lang="en-US" altLang="ja-JP" dirty="0">
                <a:latin typeface="Calibri" charset="0"/>
                <a:ea typeface="ＭＳ Ｐゴシック" charset="0"/>
              </a:rPr>
              <a:t>JavaScript</a:t>
            </a:r>
            <a:r>
              <a:rPr lang="ja-JP" altLang="en-US" dirty="0">
                <a:latin typeface="Calibri" charset="0"/>
                <a:ea typeface="ＭＳ Ｐゴシック" charset="0"/>
              </a:rPr>
              <a:t>の実行速度が速く、</a:t>
            </a:r>
            <a:r>
              <a:rPr lang="en-US" altLang="ja-JP" dirty="0">
                <a:latin typeface="Calibri" charset="0"/>
                <a:ea typeface="ＭＳ Ｐゴシック" charset="0"/>
              </a:rPr>
              <a:t>Ajax</a:t>
            </a:r>
            <a:r>
              <a:rPr lang="ja-JP" altLang="en-US" dirty="0">
                <a:latin typeface="Calibri" charset="0"/>
                <a:ea typeface="ＭＳ Ｐゴシック" charset="0"/>
              </a:rPr>
              <a:t>を高速に実行できること、</a:t>
            </a:r>
            <a:r>
              <a:rPr lang="en-US" altLang="ja-JP" dirty="0">
                <a:latin typeface="Calibri" charset="0"/>
                <a:ea typeface="ＭＳ Ｐゴシック" charset="0"/>
              </a:rPr>
              <a:t>HTML5</a:t>
            </a:r>
            <a:r>
              <a:rPr lang="ja-JP" altLang="en-US" dirty="0">
                <a:latin typeface="Calibri" charset="0"/>
                <a:ea typeface="ＭＳ Ｐゴシック" charset="0"/>
              </a:rPr>
              <a:t>にいち早く対応していること、モバイルにも対応していることなどです。（</a:t>
            </a:r>
            <a:r>
              <a:rPr lang="en-US" altLang="ja-JP" dirty="0">
                <a:latin typeface="Calibri" charset="0"/>
                <a:ea typeface="ＭＳ Ｐゴシック" charset="0"/>
              </a:rPr>
              <a:t>Apple</a:t>
            </a:r>
            <a:r>
              <a:rPr lang="ja-JP" altLang="en-US" dirty="0">
                <a:latin typeface="Calibri" charset="0"/>
                <a:ea typeface="ＭＳ Ｐゴシック" charset="0"/>
              </a:rPr>
              <a:t>は</a:t>
            </a:r>
            <a:r>
              <a:rPr lang="en-US" altLang="ja-JP" dirty="0">
                <a:latin typeface="Calibri" charset="0"/>
                <a:ea typeface="ＭＳ Ｐゴシック" charset="0"/>
              </a:rPr>
              <a:t>WHAT WG</a:t>
            </a:r>
            <a:r>
              <a:rPr lang="ja-JP" altLang="en-US" dirty="0">
                <a:latin typeface="Calibri" charset="0"/>
                <a:ea typeface="ＭＳ Ｐゴシック" charset="0"/>
              </a:rPr>
              <a:t>の初期メンバーです）</a:t>
            </a:r>
            <a:endParaRPr lang="en-US" altLang="ja-JP" dirty="0">
              <a:latin typeface="Calibri" charset="0"/>
              <a:ea typeface="ＭＳ Ｐゴシック" charset="0"/>
            </a:endParaRPr>
          </a:p>
          <a:p>
            <a:r>
              <a:rPr lang="ja-JP" altLang="en-US" dirty="0">
                <a:latin typeface="Calibri" charset="0"/>
                <a:ea typeface="ＭＳ Ｐゴシック" charset="0"/>
              </a:rPr>
              <a:t>このため、様々な企業が</a:t>
            </a:r>
            <a:r>
              <a:rPr lang="en-US" altLang="ja-JP" dirty="0" err="1">
                <a:latin typeface="Calibri" charset="0"/>
                <a:ea typeface="ＭＳ Ｐゴシック" charset="0"/>
              </a:rPr>
              <a:t>Webkit</a:t>
            </a:r>
            <a:r>
              <a:rPr lang="ja-JP" altLang="en-US" dirty="0">
                <a:latin typeface="Calibri" charset="0"/>
                <a:ea typeface="ＭＳ Ｐゴシック" charset="0"/>
              </a:rPr>
              <a:t>をベースにして自社でバイス用のブラウザを開発しています。</a:t>
            </a:r>
            <a:r>
              <a:rPr lang="en-US" altLang="ja-JP" dirty="0">
                <a:latin typeface="Calibri" charset="0"/>
                <a:ea typeface="ＭＳ Ｐゴシック" charset="0"/>
              </a:rPr>
              <a:t>Google</a:t>
            </a:r>
            <a:r>
              <a:rPr lang="ja-JP" altLang="en-US" dirty="0">
                <a:latin typeface="Calibri" charset="0"/>
                <a:ea typeface="ＭＳ Ｐゴシック" charset="0"/>
              </a:rPr>
              <a:t>の</a:t>
            </a:r>
            <a:r>
              <a:rPr lang="en-US" altLang="ja-JP" dirty="0">
                <a:latin typeface="Calibri" charset="0"/>
                <a:ea typeface="ＭＳ Ｐゴシック" charset="0"/>
              </a:rPr>
              <a:t>Chrome</a:t>
            </a:r>
            <a:r>
              <a:rPr lang="ja-JP" altLang="en-US" dirty="0">
                <a:latin typeface="Calibri" charset="0"/>
                <a:ea typeface="ＭＳ Ｐゴシック" charset="0"/>
              </a:rPr>
              <a:t>も、</a:t>
            </a:r>
            <a:r>
              <a:rPr lang="en-US" altLang="ja-JP" dirty="0" err="1">
                <a:latin typeface="Calibri" charset="0"/>
                <a:ea typeface="ＭＳ Ｐゴシック" charset="0"/>
              </a:rPr>
              <a:t>Webkit</a:t>
            </a:r>
            <a:r>
              <a:rPr lang="ja-JP" altLang="en-US" dirty="0">
                <a:latin typeface="Calibri" charset="0"/>
                <a:ea typeface="ＭＳ Ｐゴシック" charset="0"/>
              </a:rPr>
              <a:t>ベースです。（</a:t>
            </a:r>
            <a:r>
              <a:rPr lang="en-US" altLang="ja-JP" dirty="0">
                <a:latin typeface="Calibri" charset="0"/>
                <a:ea typeface="ＭＳ Ｐゴシック" charset="0"/>
              </a:rPr>
              <a:t>Google</a:t>
            </a:r>
            <a:r>
              <a:rPr lang="ja-JP" altLang="en-US" dirty="0">
                <a:latin typeface="Calibri" charset="0"/>
                <a:ea typeface="ＭＳ Ｐゴシック" charset="0"/>
              </a:rPr>
              <a:t>は</a:t>
            </a:r>
            <a:r>
              <a:rPr lang="en-US" altLang="ja-JP" dirty="0">
                <a:latin typeface="Calibri" charset="0"/>
                <a:ea typeface="ＭＳ Ｐゴシック" charset="0"/>
              </a:rPr>
              <a:t>2013</a:t>
            </a:r>
            <a:r>
              <a:rPr lang="ja-JP" altLang="en-US" dirty="0">
                <a:latin typeface="Calibri" charset="0"/>
                <a:ea typeface="ＭＳ Ｐゴシック" charset="0"/>
              </a:rPr>
              <a:t>年、</a:t>
            </a:r>
            <a:r>
              <a:rPr lang="en-US" altLang="ja-JP" dirty="0" err="1">
                <a:latin typeface="Calibri" charset="0"/>
                <a:ea typeface="ＭＳ Ｐゴシック" charset="0"/>
              </a:rPr>
              <a:t>Webkit</a:t>
            </a:r>
            <a:r>
              <a:rPr lang="ja-JP" altLang="en-US" dirty="0">
                <a:latin typeface="Calibri" charset="0"/>
                <a:ea typeface="ＭＳ Ｐゴシック" charset="0"/>
              </a:rPr>
              <a:t>をフォークして新しいエンジンを開発すると表明しました）</a:t>
            </a:r>
            <a:r>
              <a:rPr lang="en-US" altLang="ja-JP" dirty="0">
                <a:latin typeface="Calibri" charset="0"/>
                <a:ea typeface="ＭＳ Ｐゴシック" charset="0"/>
              </a:rPr>
              <a:t>Nokia</a:t>
            </a:r>
            <a:r>
              <a:rPr lang="ja-JP" altLang="en-US" dirty="0">
                <a:latin typeface="Calibri" charset="0"/>
                <a:ea typeface="ＭＳ Ｐゴシック" charset="0"/>
              </a:rPr>
              <a:t>も</a:t>
            </a:r>
            <a:r>
              <a:rPr lang="en-US" altLang="ja-JP" dirty="0" err="1">
                <a:latin typeface="Calibri" charset="0"/>
                <a:ea typeface="ＭＳ Ｐゴシック" charset="0"/>
              </a:rPr>
              <a:t>Webkit</a:t>
            </a:r>
            <a:r>
              <a:rPr lang="ja-JP" altLang="en-US" dirty="0">
                <a:latin typeface="Calibri" charset="0"/>
                <a:ea typeface="ＭＳ Ｐゴシック" charset="0"/>
              </a:rPr>
              <a:t>の開発に参画していましたが、</a:t>
            </a:r>
            <a:r>
              <a:rPr lang="en-US" altLang="ja-JP" dirty="0">
                <a:latin typeface="Calibri" charset="0"/>
                <a:ea typeface="ＭＳ Ｐゴシック" charset="0"/>
              </a:rPr>
              <a:t>Microsoft</a:t>
            </a:r>
            <a:r>
              <a:rPr lang="ja-JP" altLang="en-US" dirty="0">
                <a:latin typeface="Calibri" charset="0"/>
                <a:ea typeface="ＭＳ Ｐゴシック" charset="0"/>
              </a:rPr>
              <a:t>との提携を機に</a:t>
            </a:r>
            <a:r>
              <a:rPr lang="en-US" altLang="ja-JP" dirty="0">
                <a:latin typeface="Calibri" charset="0"/>
                <a:ea typeface="ＭＳ Ｐゴシック" charset="0"/>
              </a:rPr>
              <a:t>IE</a:t>
            </a:r>
            <a:r>
              <a:rPr lang="ja-JP" altLang="en-US" dirty="0">
                <a:latin typeface="Calibri" charset="0"/>
                <a:ea typeface="ＭＳ Ｐゴシック" charset="0"/>
              </a:rPr>
              <a:t>のサポートに転換しました。</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この</a:t>
            </a:r>
            <a:r>
              <a:rPr lang="en-US" altLang="ja-JP" dirty="0" err="1">
                <a:latin typeface="Calibri" charset="0"/>
                <a:ea typeface="ＭＳ Ｐゴシック" charset="0"/>
              </a:rPr>
              <a:t>Webkit</a:t>
            </a:r>
            <a:r>
              <a:rPr lang="ja-JP" altLang="en-US" dirty="0">
                <a:latin typeface="Calibri" charset="0"/>
                <a:ea typeface="ＭＳ Ｐゴシック" charset="0"/>
              </a:rPr>
              <a:t>をサポートすることのメリットは、簡単に高速な</a:t>
            </a:r>
            <a:r>
              <a:rPr lang="en-US" altLang="ja-JP" dirty="0">
                <a:latin typeface="Calibri" charset="0"/>
                <a:ea typeface="ＭＳ Ｐゴシック" charset="0"/>
              </a:rPr>
              <a:t>Web</a:t>
            </a:r>
            <a:r>
              <a:rPr lang="ja-JP" altLang="en-US" dirty="0">
                <a:latin typeface="Calibri" charset="0"/>
                <a:ea typeface="ＭＳ Ｐゴシック" charset="0"/>
              </a:rPr>
              <a:t>ブラウザを開発できることと、他との互換性が保たれることです。ごらんのように、現在、モバイルデバイス用のブラウザは、ほぼ</a:t>
            </a:r>
            <a:r>
              <a:rPr lang="en-US" altLang="ja-JP" dirty="0" err="1">
                <a:latin typeface="Calibri" charset="0"/>
                <a:ea typeface="ＭＳ Ｐゴシック" charset="0"/>
              </a:rPr>
              <a:t>Webkit</a:t>
            </a:r>
            <a:r>
              <a:rPr lang="ja-JP" altLang="en-US" dirty="0">
                <a:latin typeface="Calibri" charset="0"/>
                <a:ea typeface="ＭＳ Ｐゴシック" charset="0"/>
              </a:rPr>
              <a:t>ベースとなっており、コンテンツの互換性を考えると、これからも</a:t>
            </a:r>
            <a:r>
              <a:rPr lang="en-US" altLang="ja-JP" dirty="0" err="1">
                <a:latin typeface="Calibri" charset="0"/>
                <a:ea typeface="ＭＳ Ｐゴシック" charset="0"/>
              </a:rPr>
              <a:t>Webkit</a:t>
            </a:r>
            <a:r>
              <a:rPr lang="ja-JP" altLang="en-US" dirty="0">
                <a:latin typeface="Calibri" charset="0"/>
                <a:ea typeface="ＭＳ Ｐゴシック" charset="0"/>
              </a:rPr>
              <a:t>が主流になるのではないかと考えられます。</a:t>
            </a:r>
          </a:p>
          <a:p>
            <a:endParaRPr lang="en-US" altLang="ja-JP" dirty="0">
              <a:latin typeface="Calibri" charset="0"/>
              <a:ea typeface="ＭＳ Ｐゴシック" charset="0"/>
            </a:endParaRPr>
          </a:p>
          <a:p>
            <a:r>
              <a:rPr lang="ja-JP" altLang="en-US" dirty="0">
                <a:latin typeface="Calibri" charset="0"/>
                <a:ea typeface="ＭＳ Ｐゴシック" charset="0"/>
              </a:rPr>
              <a:t>ところが</a:t>
            </a:r>
            <a:r>
              <a:rPr lang="en-US" altLang="ja-JP" dirty="0">
                <a:latin typeface="Calibri" charset="0"/>
                <a:ea typeface="ＭＳ Ｐゴシック" charset="0"/>
              </a:rPr>
              <a:t>Google</a:t>
            </a:r>
            <a:r>
              <a:rPr lang="ja-JP" altLang="en-US" dirty="0">
                <a:latin typeface="Calibri" charset="0"/>
                <a:ea typeface="ＭＳ Ｐゴシック" charset="0"/>
              </a:rPr>
              <a:t>は</a:t>
            </a:r>
            <a:r>
              <a:rPr lang="en-US" altLang="ja-JP" dirty="0">
                <a:latin typeface="Calibri" charset="0"/>
                <a:ea typeface="ＭＳ Ｐゴシック" charset="0"/>
              </a:rPr>
              <a:t>2013</a:t>
            </a:r>
            <a:r>
              <a:rPr lang="ja-JP" altLang="en-US" dirty="0">
                <a:latin typeface="Calibri" charset="0"/>
                <a:ea typeface="ＭＳ Ｐゴシック" charset="0"/>
              </a:rPr>
              <a:t>年、</a:t>
            </a:r>
            <a:r>
              <a:rPr lang="en-US" altLang="ja-JP" dirty="0" err="1">
                <a:latin typeface="Calibri" charset="0"/>
                <a:ea typeface="ＭＳ Ｐゴシック" charset="0"/>
              </a:rPr>
              <a:t>Webkit</a:t>
            </a:r>
            <a:r>
              <a:rPr lang="ja-JP" altLang="en-US" dirty="0">
                <a:latin typeface="Calibri" charset="0"/>
                <a:ea typeface="ＭＳ Ｐゴシック" charset="0"/>
              </a:rPr>
              <a:t>をフォークし、</a:t>
            </a:r>
            <a:r>
              <a:rPr lang="en-US" altLang="ja-JP" dirty="0">
                <a:latin typeface="Calibri" charset="0"/>
                <a:ea typeface="ＭＳ Ｐゴシック" charset="0"/>
              </a:rPr>
              <a:t>Blink</a:t>
            </a:r>
            <a:r>
              <a:rPr lang="ja-JP" altLang="en-US" dirty="0">
                <a:latin typeface="Calibri" charset="0"/>
                <a:ea typeface="ＭＳ Ｐゴシック" charset="0"/>
              </a:rPr>
              <a:t>という独自のエンジンに移行しました。（フォークというのは、ソースコードを分岐させて、別の開発プロジェクトを立ち上げることです）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技術的な制限事項が理由とされていますが、</a:t>
            </a:r>
            <a:r>
              <a:rPr lang="en-US" altLang="ja-JP" dirty="0">
                <a:latin typeface="Calibri" charset="0"/>
                <a:ea typeface="ＭＳ Ｐゴシック" charset="0"/>
              </a:rPr>
              <a:t>HTML5</a:t>
            </a:r>
            <a:r>
              <a:rPr lang="ja-JP" altLang="en-US" dirty="0" err="1">
                <a:latin typeface="Calibri" charset="0"/>
                <a:ea typeface="ＭＳ Ｐゴシック" charset="0"/>
              </a:rPr>
              <a:t>への</a:t>
            </a:r>
            <a:r>
              <a:rPr lang="ja-JP" altLang="en-US" dirty="0">
                <a:latin typeface="Calibri" charset="0"/>
                <a:ea typeface="ＭＳ Ｐゴシック" charset="0"/>
              </a:rPr>
              <a:t>熱意を失ったかに見える</a:t>
            </a:r>
            <a:r>
              <a:rPr lang="en-US" altLang="ja-JP" dirty="0">
                <a:latin typeface="Calibri" charset="0"/>
                <a:ea typeface="ＭＳ Ｐゴシック" charset="0"/>
              </a:rPr>
              <a:t>Apple</a:t>
            </a:r>
            <a:r>
              <a:rPr lang="ja-JP" altLang="en-US" dirty="0">
                <a:latin typeface="Calibri" charset="0"/>
                <a:ea typeface="ＭＳ Ｐゴシック" charset="0"/>
              </a:rPr>
              <a:t>から離れて、</a:t>
            </a:r>
            <a:r>
              <a:rPr lang="en-US" altLang="ja-JP" dirty="0">
                <a:latin typeface="Calibri" charset="0"/>
                <a:ea typeface="ＭＳ Ｐゴシック" charset="0"/>
              </a:rPr>
              <a:t>Google</a:t>
            </a:r>
            <a:r>
              <a:rPr lang="ja-JP" altLang="en-US" dirty="0">
                <a:latin typeface="Calibri" charset="0"/>
                <a:ea typeface="ＭＳ Ｐゴシック" charset="0"/>
              </a:rPr>
              <a:t>が独自の道を選択したということかもしれません。</a:t>
            </a:r>
            <a:endParaRPr lang="en-US" altLang="ja-JP" dirty="0">
              <a:latin typeface="Calibri" charset="0"/>
              <a:ea typeface="ＭＳ Ｐゴシック" charset="0"/>
            </a:endParaRPr>
          </a:p>
          <a:p>
            <a:r>
              <a:rPr lang="en-US" altLang="ja-JP" dirty="0">
                <a:latin typeface="Calibri" charset="0"/>
                <a:ea typeface="ＭＳ Ｐゴシック" charset="0"/>
              </a:rPr>
              <a:t>Microsoft</a:t>
            </a:r>
            <a:r>
              <a:rPr lang="ja-JP" altLang="en-US" dirty="0">
                <a:latin typeface="Calibri" charset="0"/>
                <a:ea typeface="ＭＳ Ｐゴシック" charset="0"/>
              </a:rPr>
              <a:t>はこれまでの独自</a:t>
            </a:r>
            <a:r>
              <a:rPr lang="en-US" altLang="ja-JP" dirty="0">
                <a:latin typeface="Calibri" charset="0"/>
                <a:ea typeface="ＭＳ Ｐゴシック" charset="0"/>
              </a:rPr>
              <a:t>HTML</a:t>
            </a:r>
            <a:r>
              <a:rPr lang="ja-JP" altLang="en-US" dirty="0">
                <a:latin typeface="Calibri" charset="0"/>
                <a:ea typeface="ＭＳ Ｐゴシック" charset="0"/>
              </a:rPr>
              <a:t>をサポートする</a:t>
            </a:r>
            <a:r>
              <a:rPr lang="en-US" altLang="ja-JP" dirty="0">
                <a:latin typeface="Calibri" charset="0"/>
                <a:ea typeface="ＭＳ Ｐゴシック" charset="0"/>
              </a:rPr>
              <a:t>Trident</a:t>
            </a:r>
            <a:r>
              <a:rPr lang="ja-JP" altLang="en-US" dirty="0">
                <a:latin typeface="Calibri" charset="0"/>
                <a:ea typeface="ＭＳ Ｐゴシック" charset="0"/>
              </a:rPr>
              <a:t>をフォークさせて</a:t>
            </a:r>
            <a:r>
              <a:rPr lang="en-US" altLang="ja-JP" dirty="0">
                <a:latin typeface="Calibri" charset="0"/>
                <a:ea typeface="ＭＳ Ｐゴシック" charset="0"/>
              </a:rPr>
              <a:t>Edge</a:t>
            </a:r>
            <a:r>
              <a:rPr lang="ja-JP" altLang="en-US" dirty="0">
                <a:latin typeface="Calibri" charset="0"/>
                <a:ea typeface="ＭＳ Ｐゴシック" charset="0"/>
              </a:rPr>
              <a:t>を開発しました。</a:t>
            </a:r>
            <a:r>
              <a:rPr lang="en-US" altLang="ja-JP" dirty="0">
                <a:latin typeface="Calibri" charset="0"/>
                <a:ea typeface="ＭＳ Ｐゴシック" charset="0"/>
              </a:rPr>
              <a:t>HTML5</a:t>
            </a:r>
            <a:r>
              <a:rPr lang="ja-JP" altLang="en-US" dirty="0">
                <a:latin typeface="Calibri" charset="0"/>
                <a:ea typeface="ＭＳ Ｐゴシック" charset="0"/>
              </a:rPr>
              <a:t>など</a:t>
            </a:r>
            <a:r>
              <a:rPr lang="en-US" altLang="ja-JP" dirty="0">
                <a:latin typeface="Calibri" charset="0"/>
                <a:ea typeface="ＭＳ Ｐゴシック" charset="0"/>
              </a:rPr>
              <a:t>Web</a:t>
            </a:r>
            <a:r>
              <a:rPr lang="ja-JP" altLang="en-US" dirty="0">
                <a:latin typeface="Calibri" charset="0"/>
                <a:ea typeface="ＭＳ Ｐゴシック" charset="0"/>
              </a:rPr>
              <a:t>標準への対応と高速化が狙いです。</a:t>
            </a:r>
            <a:r>
              <a:rPr lang="en-US" altLang="ja-JP" dirty="0">
                <a:latin typeface="Calibri" charset="0"/>
                <a:ea typeface="ＭＳ Ｐゴシック" charset="0"/>
              </a:rPr>
              <a:t>Edge</a:t>
            </a:r>
            <a:r>
              <a:rPr lang="ja-JP" altLang="en-US" dirty="0">
                <a:latin typeface="Calibri" charset="0"/>
                <a:ea typeface="ＭＳ Ｐゴシック" charset="0"/>
              </a:rPr>
              <a:t>は今後あらゆるデバイスで</a:t>
            </a:r>
            <a:r>
              <a:rPr lang="en-US" altLang="ja-JP" dirty="0">
                <a:latin typeface="Calibri" charset="0"/>
                <a:ea typeface="ＭＳ Ｐゴシック" charset="0"/>
              </a:rPr>
              <a:t>Microsoft</a:t>
            </a:r>
            <a:r>
              <a:rPr lang="ja-JP" altLang="en-US" dirty="0">
                <a:latin typeface="Calibri" charset="0"/>
                <a:ea typeface="ＭＳ Ｐゴシック" charset="0"/>
              </a:rPr>
              <a:t>の標準ブラウザとなっていくでしょう。</a:t>
            </a:r>
            <a:endParaRPr lang="en-US" altLang="ja-JP" dirty="0">
              <a:latin typeface="Calibri" charset="0"/>
              <a:ea typeface="ＭＳ Ｐゴシック" charset="0"/>
            </a:endParaRPr>
          </a:p>
        </p:txBody>
      </p:sp>
      <p:sp>
        <p:nvSpPr>
          <p:cNvPr id="4608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fld id="{13CA3838-2D66-8C48-8DC7-4A286FC9F25D}" type="slidenum">
              <a:rPr lang="ja-JP" altLang="en-US"/>
              <a:pPr eaLnBrk="1" hangingPunct="1"/>
              <a:t>65</a:t>
            </a:fld>
            <a:endParaRPr lang="ja-JP" altLang="en-US"/>
          </a:p>
        </p:txBody>
      </p:sp>
    </p:spTree>
    <p:extLst>
      <p:ext uri="{BB962C8B-B14F-4D97-AF65-F5344CB8AC3E}">
        <p14:creationId xmlns:p14="http://schemas.microsoft.com/office/powerpoint/2010/main" val="2311330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PC</a:t>
            </a:r>
            <a:r>
              <a:rPr kumimoji="1" lang="ja-JP" altLang="en-US" dirty="0"/>
              <a:t>とスマホ</a:t>
            </a:r>
            <a:r>
              <a:rPr kumimoji="1" lang="en-US" altLang="ja-JP" dirty="0"/>
              <a:t>/</a:t>
            </a:r>
            <a:r>
              <a:rPr kumimoji="1" lang="ja-JP" altLang="en-US" dirty="0"/>
              <a:t>タブレットの出荷台数の推移です。この種の調査はいろいろありますから、少しずつデータが違う場合も多いのですが、概ね「</a:t>
            </a:r>
            <a:r>
              <a:rPr kumimoji="1" lang="en-US" altLang="ja-JP" dirty="0"/>
              <a:t>PC</a:t>
            </a:r>
            <a:r>
              <a:rPr kumimoji="1" lang="ja-JP" altLang="en-US" dirty="0"/>
              <a:t>は横ばい、スマホ</a:t>
            </a:r>
            <a:r>
              <a:rPr kumimoji="1" lang="en-US" altLang="ja-JP" dirty="0"/>
              <a:t>/</a:t>
            </a:r>
            <a:r>
              <a:rPr kumimoji="1" lang="ja-JP" altLang="en-US" dirty="0"/>
              <a:t>タブレットが急増」という傾向は変わらないでしょう。</a:t>
            </a:r>
            <a:endParaRPr kumimoji="1" lang="en-US" altLang="ja-JP" dirty="0"/>
          </a:p>
          <a:p>
            <a:endParaRPr kumimoji="1" lang="en-US" altLang="ja-JP" dirty="0"/>
          </a:p>
          <a:p>
            <a:r>
              <a:rPr kumimoji="1" lang="ja-JP" altLang="en-US" dirty="0"/>
              <a:t>スマホ</a:t>
            </a:r>
            <a:r>
              <a:rPr kumimoji="1" lang="en-US" altLang="ja-JP" dirty="0"/>
              <a:t>/</a:t>
            </a:r>
            <a:r>
              <a:rPr kumimoji="1" lang="ja-JP" altLang="en-US" dirty="0"/>
              <a:t>タブレット躍進の原因が何かというと、これは</a:t>
            </a:r>
            <a:r>
              <a:rPr kumimoji="1" lang="en-US" altLang="ja-JP" dirty="0"/>
              <a:t>2007</a:t>
            </a:r>
            <a:r>
              <a:rPr kumimoji="1" lang="ja-JP" altLang="en-US" dirty="0"/>
              <a:t>年の</a:t>
            </a:r>
            <a:r>
              <a:rPr kumimoji="1" lang="en-US" altLang="ja-JP" dirty="0"/>
              <a:t>iPhone</a:t>
            </a:r>
            <a:r>
              <a:rPr kumimoji="1" lang="ja-JP" altLang="en-US" dirty="0"/>
              <a:t>発売と言うことになるでしょう。</a:t>
            </a:r>
            <a:r>
              <a:rPr kumimoji="1" lang="en-US" altLang="ja-JP" dirty="0"/>
              <a:t>iPhone</a:t>
            </a:r>
            <a:r>
              <a:rPr kumimoji="1" lang="ja-JP" altLang="en-US" dirty="0"/>
              <a:t>は、始めてフル機能の</a:t>
            </a:r>
            <a:r>
              <a:rPr kumimoji="1" lang="en-US" altLang="ja-JP" dirty="0"/>
              <a:t>Web</a:t>
            </a:r>
            <a:r>
              <a:rPr kumimoji="1" lang="ja-JP" altLang="en-US" dirty="0"/>
              <a:t>ブラウザーを搭載したスマートフォンであり、初のモバイルクラウドクライアントだったのです。</a:t>
            </a:r>
            <a:endParaRPr kumimoji="1" lang="en-US" altLang="ja-JP" dirty="0"/>
          </a:p>
          <a:p>
            <a:r>
              <a:rPr kumimoji="1" lang="en-US" altLang="ja-JP" dirty="0"/>
              <a:t>2008</a:t>
            </a:r>
            <a:r>
              <a:rPr kumimoji="1" lang="ja-JP" altLang="en-US" dirty="0"/>
              <a:t>年に発売された</a:t>
            </a:r>
            <a:r>
              <a:rPr kumimoji="1" lang="en-US" altLang="ja-JP" dirty="0"/>
              <a:t>Android</a:t>
            </a:r>
            <a:r>
              <a:rPr kumimoji="1" lang="ja-JP" altLang="en-US" dirty="0"/>
              <a:t>とシェアを分け合い、いまや年間</a:t>
            </a:r>
            <a:r>
              <a:rPr kumimoji="1" lang="en-US" altLang="ja-JP" dirty="0"/>
              <a:t>10</a:t>
            </a:r>
            <a:r>
              <a:rPr kumimoji="1" lang="ja-JP" altLang="en-US" dirty="0"/>
              <a:t>億台を超える出荷台数を誇ります。タブレットは、</a:t>
            </a:r>
            <a:r>
              <a:rPr kumimoji="1" lang="en-US" altLang="ja-JP" dirty="0"/>
              <a:t>2010</a:t>
            </a:r>
            <a:r>
              <a:rPr kumimoji="1" lang="ja-JP" altLang="en-US" dirty="0"/>
              <a:t>年に</a:t>
            </a:r>
            <a:r>
              <a:rPr kumimoji="1" lang="en-US" altLang="ja-JP" dirty="0"/>
              <a:t>Apple</a:t>
            </a:r>
            <a:r>
              <a:rPr kumimoji="1" lang="ja-JP" altLang="en-US" dirty="0"/>
              <a:t>が発売した</a:t>
            </a:r>
            <a:r>
              <a:rPr kumimoji="1" lang="en-US" altLang="ja-JP" dirty="0"/>
              <a:t>iPad</a:t>
            </a:r>
            <a:r>
              <a:rPr kumimoji="1" lang="ja-JP" altLang="en-US" dirty="0"/>
              <a:t>が最初です。</a:t>
            </a:r>
            <a:endParaRPr kumimoji="1" lang="en-US" altLang="ja-JP" dirty="0"/>
          </a:p>
          <a:p>
            <a:endParaRPr kumimoji="1" lang="en-US" altLang="ja-JP" dirty="0"/>
          </a:p>
          <a:p>
            <a:r>
              <a:rPr kumimoji="1" lang="ja-JP" altLang="en-US" dirty="0"/>
              <a:t>ただ、日本人として覚えておきたいのは、日本には</a:t>
            </a:r>
            <a:r>
              <a:rPr kumimoji="1" lang="en-US" altLang="ja-JP" dirty="0"/>
              <a:t>iPhone</a:t>
            </a:r>
            <a:r>
              <a:rPr kumimoji="1" lang="ja-JP" altLang="en-US" dirty="0"/>
              <a:t>以前にスマホと呼べるデバイス（ガラケー）が存在してたことです。</a:t>
            </a:r>
            <a:r>
              <a:rPr kumimoji="1" lang="en-US" altLang="ja-JP" dirty="0"/>
              <a:t>Apple</a:t>
            </a:r>
            <a:r>
              <a:rPr kumimoji="1" lang="ja-JP" altLang="en-US" dirty="0"/>
              <a:t>も</a:t>
            </a:r>
            <a:r>
              <a:rPr kumimoji="1" lang="en-US" altLang="ja-JP" dirty="0"/>
              <a:t>iPhone</a:t>
            </a:r>
            <a:r>
              <a:rPr kumimoji="1" lang="ja-JP" altLang="en-US" dirty="0"/>
              <a:t>の開発に際しては日本のケータイを研究したと言われています。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967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モバイル・デバイスの出現は、これまでの人間とコンピュータの関係を一変させました。クラウドと共に発展してきたモバイル・デバイスは、従来では考えられなかったほどの膨大な処理能力と記憶容量を背景に、誰もが簡単に使える高度な操作性や表現力も兼ね備えています。これに、ウェアラブル・デバイスが加わることで、</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利用の裾野は大きく広がり、新たな用途や新しいビジネスの可能性が生まれつつあります。</a:t>
            </a:r>
          </a:p>
          <a:p>
            <a:r>
              <a:rPr kumimoji="1" lang="ja-JP" altLang="ja-JP" sz="1200" kern="1200" dirty="0">
                <a:solidFill>
                  <a:schemeClr val="tx1"/>
                </a:solidFill>
                <a:effectLst/>
                <a:latin typeface="+mn-lt"/>
                <a:ea typeface="+mn-ea"/>
                <a:cs typeface="+mn-cs"/>
              </a:rPr>
              <a:t>モバイル・デバイスが進化するにつれ、パソコンでしかできないことはどんどん減り、モバイルでもできることが増えています。今では、位置情報の活用や</a:t>
            </a:r>
            <a:r>
              <a:rPr kumimoji="1" lang="en-US" altLang="ja-JP" sz="1200" kern="1200" dirty="0">
                <a:solidFill>
                  <a:schemeClr val="tx1"/>
                </a:solidFill>
                <a:effectLst/>
                <a:latin typeface="+mn-lt"/>
                <a:ea typeface="+mn-ea"/>
                <a:cs typeface="+mn-cs"/>
              </a:rPr>
              <a:t>UGM</a:t>
            </a:r>
            <a:r>
              <a:rPr kumimoji="1" lang="ja-JP" altLang="ja-JP" sz="1200" kern="1200" dirty="0">
                <a:solidFill>
                  <a:schemeClr val="tx1"/>
                </a:solidFill>
                <a:effectLst/>
                <a:latin typeface="+mn-lt"/>
                <a:ea typeface="+mn-ea"/>
                <a:cs typeface="+mn-cs"/>
              </a:rPr>
              <a:t>の発信、センサーとしての活用など、パソコンではできないことが、逆にどんどん増えています。</a:t>
            </a:r>
          </a:p>
          <a:p>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パソコンへのベンダーロックインから逃れたクライアント・プラットフォームは、やがては</a:t>
            </a:r>
            <a:r>
              <a:rPr kumimoji="1" lang="en-US" altLang="ja-JP" sz="1200" kern="1200" dirty="0">
                <a:solidFill>
                  <a:schemeClr val="tx1"/>
                </a:solidFill>
                <a:effectLst/>
                <a:latin typeface="+mn-lt"/>
                <a:ea typeface="+mn-ea"/>
                <a:cs typeface="+mn-cs"/>
              </a:rPr>
              <a:t>HTML5</a:t>
            </a:r>
            <a:r>
              <a:rPr kumimoji="1" lang="ja-JP" altLang="ja-JP" sz="1200" kern="1200" dirty="0">
                <a:solidFill>
                  <a:schemeClr val="tx1"/>
                </a:solidFill>
                <a:effectLst/>
                <a:latin typeface="+mn-lt"/>
                <a:ea typeface="+mn-ea"/>
                <a:cs typeface="+mn-cs"/>
              </a:rPr>
              <a:t>に収束していくでしょう。そうなると、これからのクラウド・サービスは、パソコンベースでは無く、新たなクライアント・プラットフォーム＝モバイルを前提に構築されていきます。これがモバイルシフトの動きです。</a:t>
            </a:r>
          </a:p>
          <a:p>
            <a:r>
              <a:rPr kumimoji="1" lang="ja-JP" altLang="ja-JP" sz="1200" kern="1200" dirty="0">
                <a:solidFill>
                  <a:schemeClr val="tx1"/>
                </a:solidFill>
                <a:effectLst/>
                <a:latin typeface="+mn-lt"/>
                <a:ea typeface="+mn-ea"/>
                <a:cs typeface="+mn-cs"/>
              </a:rPr>
              <a:t>その結果、新規のサービスを設計する場合には、まずモバイルでの活用を最初に考えるべきであるという認識が広がっています。モバイルの方が、ユーザー数が多いことに加え、最初からモバイル・デバイスの小さな画面に収まるように画面や操作方法を設計しておけば、大画面のデバイスにも容易に対応できるからです。これがモバイルファースト（モバイルを最初に）です。</a:t>
            </a:r>
          </a:p>
          <a:p>
            <a:r>
              <a:rPr kumimoji="1" lang="ja-JP" altLang="ja-JP" sz="1200" kern="1200" dirty="0">
                <a:solidFill>
                  <a:schemeClr val="tx1"/>
                </a:solidFill>
                <a:effectLst/>
                <a:latin typeface="+mn-lt"/>
                <a:ea typeface="+mn-ea"/>
                <a:cs typeface="+mn-cs"/>
              </a:rPr>
              <a:t>企業情報システムにも、この波は押し寄せています。これまでと同様に</a:t>
            </a:r>
            <a:r>
              <a:rPr kumimoji="1" lang="en-US" altLang="ja-JP" sz="1200" kern="1200" dirty="0">
                <a:solidFill>
                  <a:schemeClr val="tx1"/>
                </a:solidFill>
                <a:effectLst/>
                <a:latin typeface="+mn-lt"/>
                <a:ea typeface="+mn-ea"/>
                <a:cs typeface="+mn-cs"/>
              </a:rPr>
              <a:t>Windows</a:t>
            </a:r>
            <a:r>
              <a:rPr kumimoji="1" lang="ja-JP" altLang="ja-JP" sz="1200" kern="1200" dirty="0">
                <a:solidFill>
                  <a:schemeClr val="tx1"/>
                </a:solidFill>
                <a:effectLst/>
                <a:latin typeface="+mn-lt"/>
                <a:ea typeface="+mn-ea"/>
                <a:cs typeface="+mn-cs"/>
              </a:rPr>
              <a:t>主体のシステムでは、ユーザーが納得してくれないかも知れません。時代は、そんな選択を迫っているのです。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3930436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モバイルが、パソコンと異なる大きな特徴のひとつに位置情報を使えることがあります。例えば、モバイルの代表格であるスマートフォンには、位置情報を取得する</a:t>
            </a:r>
            <a:r>
              <a:rPr kumimoji="1" lang="en-US" altLang="ja-JP" sz="1200" kern="1200" dirty="0">
                <a:solidFill>
                  <a:schemeClr val="tx1"/>
                </a:solidFill>
                <a:effectLst/>
                <a:latin typeface="+mn-lt"/>
                <a:ea typeface="+mn-ea"/>
                <a:cs typeface="+mn-cs"/>
              </a:rPr>
              <a:t>GPS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Global Positioning Systems</a:t>
            </a:r>
            <a:r>
              <a:rPr kumimoji="1" lang="ja-JP" altLang="ja-JP" sz="1200" kern="1200" dirty="0">
                <a:solidFill>
                  <a:schemeClr val="tx1"/>
                </a:solidFill>
                <a:effectLst/>
                <a:latin typeface="+mn-lt"/>
                <a:ea typeface="+mn-ea"/>
                <a:cs typeface="+mn-cs"/>
              </a:rPr>
              <a:t>）機能が組み込まれています。また、常に携帯し常にインターネットに繋がっています。据え付けタイプのパソコンでは、このようなサービスを利用することはできません。また、持ち運びができるノートパソコンも</a:t>
            </a:r>
            <a:r>
              <a:rPr kumimoji="1" lang="en-US" altLang="ja-JP" sz="1200" kern="1200" dirty="0">
                <a:solidFill>
                  <a:schemeClr val="tx1"/>
                </a:solidFill>
                <a:effectLst/>
                <a:latin typeface="+mn-lt"/>
                <a:ea typeface="+mn-ea"/>
                <a:cs typeface="+mn-cs"/>
              </a:rPr>
              <a:t>GPS</a:t>
            </a:r>
            <a:r>
              <a:rPr kumimoji="1" lang="ja-JP" altLang="ja-JP" sz="1200" kern="1200" dirty="0">
                <a:solidFill>
                  <a:schemeClr val="tx1"/>
                </a:solidFill>
                <a:effectLst/>
                <a:latin typeface="+mn-lt"/>
                <a:ea typeface="+mn-ea"/>
                <a:cs typeface="+mn-cs"/>
              </a:rPr>
              <a:t>機能を搭載しているものはほとんどなく、簡単には使えません。</a:t>
            </a:r>
          </a:p>
          <a:p>
            <a:r>
              <a:rPr kumimoji="1" lang="ja-JP" altLang="ja-JP" sz="1200" kern="1200" dirty="0">
                <a:solidFill>
                  <a:schemeClr val="tx1"/>
                </a:solidFill>
                <a:effectLst/>
                <a:latin typeface="+mn-lt"/>
                <a:ea typeface="+mn-ea"/>
                <a:cs typeface="+mn-cs"/>
              </a:rPr>
              <a:t>例えば、昔は、地図は書店で購入するものでしたが、今ではスマートフォンで地図を閲覧できるようになりました。また、</a:t>
            </a:r>
            <a:r>
              <a:rPr kumimoji="1" lang="en-US" altLang="ja-JP" sz="1200" kern="1200" dirty="0">
                <a:solidFill>
                  <a:schemeClr val="tx1"/>
                </a:solidFill>
                <a:effectLst/>
                <a:latin typeface="+mn-lt"/>
                <a:ea typeface="+mn-ea"/>
                <a:cs typeface="+mn-cs"/>
              </a:rPr>
              <a:t>GPS</a:t>
            </a:r>
            <a:r>
              <a:rPr kumimoji="1" lang="ja-JP" altLang="ja-JP" sz="1200" kern="1200" dirty="0">
                <a:solidFill>
                  <a:schemeClr val="tx1"/>
                </a:solidFill>
                <a:effectLst/>
                <a:latin typeface="+mn-lt"/>
                <a:ea typeface="+mn-ea"/>
                <a:cs typeface="+mn-cs"/>
              </a:rPr>
              <a:t>とスマートフォンに内蔵されたコンパス機能を利用して、自分の現在位置やどちらを向いているかを知ることができます。</a:t>
            </a:r>
          </a:p>
          <a:p>
            <a:r>
              <a:rPr kumimoji="1" lang="ja-JP" altLang="ja-JP" sz="1200" kern="1200" dirty="0">
                <a:solidFill>
                  <a:schemeClr val="tx1"/>
                </a:solidFill>
                <a:effectLst/>
                <a:latin typeface="+mn-lt"/>
                <a:ea typeface="+mn-ea"/>
                <a:cs typeface="+mn-cs"/>
              </a:rPr>
              <a:t>これら機能を利用して、待ち合わせの相手とお互いに自分の位置情報を知らせあって行き違いにならないようにすることもできるようになりました。また、周辺のお勧めのお店を探すことや、知らない土地でタクシー会社に自分の位置情報を知らせ、確実に向かえに来てくれるサービスも登場しています。</a:t>
            </a:r>
          </a:p>
          <a:p>
            <a:r>
              <a:rPr kumimoji="1" lang="ja-JP" altLang="ja-JP" sz="1200" kern="1200" dirty="0">
                <a:solidFill>
                  <a:schemeClr val="tx1"/>
                </a:solidFill>
                <a:effectLst/>
                <a:latin typeface="+mn-lt"/>
                <a:ea typeface="+mn-ea"/>
                <a:cs typeface="+mn-cs"/>
              </a:rPr>
              <a:t>最近では、カーナビも、スマートフォンやタブレットで使えるようになりました。インターネットにつながっているので、移動先でお勧めレストランが紹介され割引クーポンを受け取ることもできます。また、その時々の催しの紹介、レストランや宿泊施設の予約、観光ツアーの予約などもできるようになりました。</a:t>
            </a:r>
          </a:p>
          <a:p>
            <a:r>
              <a:rPr kumimoji="1" lang="ja-JP" altLang="ja-JP" sz="1200" kern="1200" dirty="0">
                <a:solidFill>
                  <a:schemeClr val="tx1"/>
                </a:solidFill>
                <a:effectLst/>
                <a:latin typeface="+mn-lt"/>
                <a:ea typeface="+mn-ea"/>
                <a:cs typeface="+mn-cs"/>
              </a:rPr>
              <a:t>また、代表的な地図サービスである</a:t>
            </a:r>
            <a:r>
              <a:rPr kumimoji="1" lang="en-US" altLang="ja-JP" sz="1200" kern="1200" dirty="0">
                <a:solidFill>
                  <a:schemeClr val="tx1"/>
                </a:solidFill>
                <a:effectLst/>
                <a:latin typeface="+mn-lt"/>
                <a:ea typeface="+mn-ea"/>
                <a:cs typeface="+mn-cs"/>
              </a:rPr>
              <a:t>Google Maps</a:t>
            </a:r>
            <a:r>
              <a:rPr kumimoji="1" lang="ja-JP" altLang="ja-JP" sz="1200" kern="1200" dirty="0">
                <a:solidFill>
                  <a:schemeClr val="tx1"/>
                </a:solidFill>
                <a:effectLst/>
                <a:latin typeface="+mn-lt"/>
                <a:ea typeface="+mn-ea"/>
                <a:cs typeface="+mn-cs"/>
              </a:rPr>
              <a:t>では、膨大な数のスマートフォン・ユーザーの位置情報と移動履歴を匿名で取得し、それを解析することで、道路の渋滞状況を地図上に表示してくれるサービスも提供しています。</a:t>
            </a: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2544409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4.png"/><Relationship Id="rId5" Type="http://schemas.openxmlformats.org/officeDocument/2006/relationships/image" Target="../media/image21.png"/><Relationship Id="rId10" Type="http://schemas.openxmlformats.org/officeDocument/2006/relationships/image" Target="../media/image7.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jpeg"/><Relationship Id="rId7"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4.pn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67.tiff"/><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latin typeface="Arial"/>
                <a:ea typeface="HGP創英角ｺﾞｼｯｸUB" pitchFamily="50" charset="-128"/>
                <a:cs typeface="Arial"/>
              </a:rPr>
              <a:t>クラウドクライアントとモバイルデバイス</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993" y="5556998"/>
            <a:ext cx="987996" cy="108299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630" y="5545290"/>
            <a:ext cx="2398587" cy="10947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60387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9" descr="C:\Users\Shoji Okoshi\AppData\Local\Microsoft\Windows\Temporary Internet Files\Content.IE5\LL9Y74CK\MC90043432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651" y="4000500"/>
            <a:ext cx="7186168" cy="218510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4" name="グループ化 13"/>
          <p:cNvGrpSpPr/>
          <p:nvPr/>
        </p:nvGrpSpPr>
        <p:grpSpPr>
          <a:xfrm>
            <a:off x="4053319" y="846180"/>
            <a:ext cx="4145500" cy="2805166"/>
            <a:chOff x="4053319" y="846180"/>
            <a:chExt cx="4145500" cy="2805166"/>
          </a:xfrm>
        </p:grpSpPr>
        <p:pic>
          <p:nvPicPr>
            <p:cNvPr id="6" name="図 5"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701" y="846180"/>
              <a:ext cx="2055118" cy="2055118"/>
            </a:xfrm>
            <a:prstGeom prst="rect">
              <a:avLst/>
            </a:prstGeom>
          </p:spPr>
        </p:pic>
        <p:sp>
          <p:nvSpPr>
            <p:cNvPr id="8" name="左右矢印 7"/>
            <p:cNvSpPr/>
            <p:nvPr/>
          </p:nvSpPr>
          <p:spPr>
            <a:xfrm rot="8281530">
              <a:off x="4053319" y="2989232"/>
              <a:ext cx="2475381" cy="436960"/>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5888242" y="1092269"/>
              <a:ext cx="938077" cy="369332"/>
            </a:xfrm>
            <a:prstGeom prst="rect">
              <a:avLst/>
            </a:prstGeom>
            <a:noFill/>
          </p:spPr>
          <p:txBody>
            <a:bodyPr wrap="none" rtlCol="0">
              <a:spAutoFit/>
            </a:bodyPr>
            <a:lstStyle/>
            <a:p>
              <a:r>
                <a:rPr kumimoji="1" lang="ja-JP" altLang="en-US" dirty="0"/>
                <a:t>クラウド</a:t>
              </a:r>
            </a:p>
          </p:txBody>
        </p:sp>
        <p:sp>
          <p:nvSpPr>
            <p:cNvPr id="12" name="テキスト ボックス 11"/>
            <p:cNvSpPr txBox="1"/>
            <p:nvPr/>
          </p:nvSpPr>
          <p:spPr>
            <a:xfrm>
              <a:off x="5439859" y="3282014"/>
              <a:ext cx="1265090" cy="369332"/>
            </a:xfrm>
            <a:prstGeom prst="rect">
              <a:avLst/>
            </a:prstGeom>
            <a:noFill/>
          </p:spPr>
          <p:txBody>
            <a:bodyPr wrap="none" rtlCol="0">
              <a:spAutoFit/>
            </a:bodyPr>
            <a:lstStyle/>
            <a:p>
              <a:r>
                <a:rPr kumimoji="1" lang="ja-JP" altLang="en-US" dirty="0"/>
                <a:t>地図データ</a:t>
              </a:r>
            </a:p>
          </p:txBody>
        </p:sp>
      </p:grpSp>
      <p:grpSp>
        <p:nvGrpSpPr>
          <p:cNvPr id="3" name="グループ化 2"/>
          <p:cNvGrpSpPr/>
          <p:nvPr/>
        </p:nvGrpSpPr>
        <p:grpSpPr>
          <a:xfrm>
            <a:off x="1012651" y="1092269"/>
            <a:ext cx="3212087" cy="3238555"/>
            <a:chOff x="1012651" y="1092269"/>
            <a:chExt cx="3212087" cy="3238555"/>
          </a:xfrm>
        </p:grpSpPr>
        <p:pic>
          <p:nvPicPr>
            <p:cNvPr id="5" name="Picture 108" descr="C:\Users\Shoji Okoshi\AppData\Local\Microsoft\Windows\Temporary Internet Files\Content.IE5\C4GRY3M6\MC9004348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2739" y="1437679"/>
              <a:ext cx="1233987" cy="123398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左右矢印 6"/>
            <p:cNvSpPr/>
            <p:nvPr/>
          </p:nvSpPr>
          <p:spPr>
            <a:xfrm rot="3144600">
              <a:off x="1893838" y="2950750"/>
              <a:ext cx="2323189" cy="436960"/>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1012651" y="1092269"/>
              <a:ext cx="3212087" cy="369332"/>
            </a:xfrm>
            <a:prstGeom prst="rect">
              <a:avLst/>
            </a:prstGeom>
            <a:noFill/>
          </p:spPr>
          <p:txBody>
            <a:bodyPr wrap="none" rtlCol="0">
              <a:spAutoFit/>
            </a:bodyPr>
            <a:lstStyle/>
            <a:p>
              <a:r>
                <a:rPr kumimoji="1" lang="en-US" altLang="ja-JP" dirty="0"/>
                <a:t>GPS</a:t>
              </a:r>
              <a:r>
                <a:rPr kumimoji="1" lang="ja-JP" altLang="en-US" dirty="0"/>
                <a:t>（</a:t>
              </a:r>
              <a:r>
                <a:rPr kumimoji="1" lang="en-US" altLang="ja-JP" dirty="0"/>
                <a:t>Global Positioning System</a:t>
              </a:r>
              <a:r>
                <a:rPr kumimoji="1" lang="ja-JP" altLang="en-US" dirty="0"/>
                <a:t>）</a:t>
              </a:r>
            </a:p>
          </p:txBody>
        </p:sp>
        <p:sp>
          <p:nvSpPr>
            <p:cNvPr id="13" name="テキスト ボックス 12"/>
            <p:cNvSpPr txBox="1"/>
            <p:nvPr/>
          </p:nvSpPr>
          <p:spPr>
            <a:xfrm>
              <a:off x="3049538" y="2601816"/>
              <a:ext cx="1107996" cy="369332"/>
            </a:xfrm>
            <a:prstGeom prst="rect">
              <a:avLst/>
            </a:prstGeom>
            <a:noFill/>
          </p:spPr>
          <p:txBody>
            <a:bodyPr wrap="none" rtlCol="0">
              <a:spAutoFit/>
            </a:bodyPr>
            <a:lstStyle/>
            <a:p>
              <a:r>
                <a:rPr kumimoji="1" lang="ja-JP" altLang="en-US" dirty="0"/>
                <a:t>位置情報</a:t>
              </a:r>
            </a:p>
          </p:txBody>
        </p:sp>
      </p:grpSp>
      <p:sp>
        <p:nvSpPr>
          <p:cNvPr id="2" name="タイトル 1"/>
          <p:cNvSpPr>
            <a:spLocks noGrp="1"/>
          </p:cNvSpPr>
          <p:nvPr>
            <p:ph type="title"/>
          </p:nvPr>
        </p:nvSpPr>
        <p:spPr/>
        <p:txBody>
          <a:bodyPr/>
          <a:lstStyle/>
          <a:p>
            <a:r>
              <a:rPr lang="ja-JP" altLang="en-US" dirty="0"/>
              <a:t>モバイルデバイスが変えた</a:t>
            </a:r>
            <a:r>
              <a:rPr lang="en-US" altLang="ja-JP" dirty="0"/>
              <a:t>IT</a:t>
            </a:r>
            <a:r>
              <a:rPr lang="ja-JP" altLang="en-US" dirty="0"/>
              <a:t>利用シーン</a:t>
            </a:r>
            <a:endParaRPr kumimoji="1" lang="ja-JP" altLang="en-US" dirty="0"/>
          </a:p>
        </p:txBody>
      </p:sp>
      <p:sp>
        <p:nvSpPr>
          <p:cNvPr id="9" name="Freeform 84"/>
          <p:cNvSpPr>
            <a:spLocks/>
          </p:cNvSpPr>
          <p:nvPr/>
        </p:nvSpPr>
        <p:spPr bwMode="auto">
          <a:xfrm>
            <a:off x="4005134" y="3233733"/>
            <a:ext cx="2138567" cy="2951871"/>
          </a:xfrm>
          <a:custGeom>
            <a:avLst/>
            <a:gdLst>
              <a:gd name="T0" fmla="*/ 442 w 1320"/>
              <a:gd name="T1" fmla="*/ 1166 h 1822"/>
              <a:gd name="T2" fmla="*/ 446 w 1320"/>
              <a:gd name="T3" fmla="*/ 1288 h 1822"/>
              <a:gd name="T4" fmla="*/ 440 w 1320"/>
              <a:gd name="T5" fmla="*/ 1332 h 1822"/>
              <a:gd name="T6" fmla="*/ 442 w 1320"/>
              <a:gd name="T7" fmla="*/ 1630 h 1822"/>
              <a:gd name="T8" fmla="*/ 446 w 1320"/>
              <a:gd name="T9" fmla="*/ 1652 h 1822"/>
              <a:gd name="T10" fmla="*/ 456 w 1320"/>
              <a:gd name="T11" fmla="*/ 1656 h 1822"/>
              <a:gd name="T12" fmla="*/ 458 w 1320"/>
              <a:gd name="T13" fmla="*/ 1822 h 1822"/>
              <a:gd name="T14" fmla="*/ 1318 w 1320"/>
              <a:gd name="T15" fmla="*/ 1816 h 1822"/>
              <a:gd name="T16" fmla="*/ 1308 w 1320"/>
              <a:gd name="T17" fmla="*/ 1676 h 1822"/>
              <a:gd name="T18" fmla="*/ 1282 w 1320"/>
              <a:gd name="T19" fmla="*/ 1644 h 1822"/>
              <a:gd name="T20" fmla="*/ 1168 w 1320"/>
              <a:gd name="T21" fmla="*/ 1608 h 1822"/>
              <a:gd name="T22" fmla="*/ 1084 w 1320"/>
              <a:gd name="T23" fmla="*/ 1638 h 1822"/>
              <a:gd name="T24" fmla="*/ 1096 w 1320"/>
              <a:gd name="T25" fmla="*/ 1606 h 1822"/>
              <a:gd name="T26" fmla="*/ 1112 w 1320"/>
              <a:gd name="T27" fmla="*/ 1536 h 1822"/>
              <a:gd name="T28" fmla="*/ 1132 w 1320"/>
              <a:gd name="T29" fmla="*/ 1334 h 1822"/>
              <a:gd name="T30" fmla="*/ 1144 w 1320"/>
              <a:gd name="T31" fmla="*/ 1112 h 1822"/>
              <a:gd name="T32" fmla="*/ 1130 w 1320"/>
              <a:gd name="T33" fmla="*/ 878 h 1822"/>
              <a:gd name="T34" fmla="*/ 1106 w 1320"/>
              <a:gd name="T35" fmla="*/ 734 h 1822"/>
              <a:gd name="T36" fmla="*/ 1046 w 1320"/>
              <a:gd name="T37" fmla="*/ 560 h 1822"/>
              <a:gd name="T38" fmla="*/ 830 w 1320"/>
              <a:gd name="T39" fmla="*/ 436 h 1822"/>
              <a:gd name="T40" fmla="*/ 758 w 1320"/>
              <a:gd name="T41" fmla="*/ 380 h 1822"/>
              <a:gd name="T42" fmla="*/ 758 w 1320"/>
              <a:gd name="T43" fmla="*/ 368 h 1822"/>
              <a:gd name="T44" fmla="*/ 744 w 1320"/>
              <a:gd name="T45" fmla="*/ 314 h 1822"/>
              <a:gd name="T46" fmla="*/ 748 w 1320"/>
              <a:gd name="T47" fmla="*/ 242 h 1822"/>
              <a:gd name="T48" fmla="*/ 740 w 1320"/>
              <a:gd name="T49" fmla="*/ 92 h 1822"/>
              <a:gd name="T50" fmla="*/ 660 w 1320"/>
              <a:gd name="T51" fmla="*/ 16 h 1822"/>
              <a:gd name="T52" fmla="*/ 590 w 1320"/>
              <a:gd name="T53" fmla="*/ 0 h 1822"/>
              <a:gd name="T54" fmla="*/ 504 w 1320"/>
              <a:gd name="T55" fmla="*/ 22 h 1822"/>
              <a:gd name="T56" fmla="*/ 436 w 1320"/>
              <a:gd name="T57" fmla="*/ 62 h 1822"/>
              <a:gd name="T58" fmla="*/ 396 w 1320"/>
              <a:gd name="T59" fmla="*/ 96 h 1822"/>
              <a:gd name="T60" fmla="*/ 394 w 1320"/>
              <a:gd name="T61" fmla="*/ 130 h 1822"/>
              <a:gd name="T62" fmla="*/ 420 w 1320"/>
              <a:gd name="T63" fmla="*/ 228 h 1822"/>
              <a:gd name="T64" fmla="*/ 442 w 1320"/>
              <a:gd name="T65" fmla="*/ 256 h 1822"/>
              <a:gd name="T66" fmla="*/ 434 w 1320"/>
              <a:gd name="T67" fmla="*/ 310 h 1822"/>
              <a:gd name="T68" fmla="*/ 446 w 1320"/>
              <a:gd name="T69" fmla="*/ 336 h 1822"/>
              <a:gd name="T70" fmla="*/ 470 w 1320"/>
              <a:gd name="T71" fmla="*/ 348 h 1822"/>
              <a:gd name="T72" fmla="*/ 492 w 1320"/>
              <a:gd name="T73" fmla="*/ 408 h 1822"/>
              <a:gd name="T74" fmla="*/ 562 w 1320"/>
              <a:gd name="T75" fmla="*/ 436 h 1822"/>
              <a:gd name="T76" fmla="*/ 582 w 1320"/>
              <a:gd name="T77" fmla="*/ 470 h 1822"/>
              <a:gd name="T78" fmla="*/ 464 w 1320"/>
              <a:gd name="T79" fmla="*/ 604 h 1822"/>
              <a:gd name="T80" fmla="*/ 396 w 1320"/>
              <a:gd name="T81" fmla="*/ 806 h 1822"/>
              <a:gd name="T82" fmla="*/ 372 w 1320"/>
              <a:gd name="T83" fmla="*/ 810 h 1822"/>
              <a:gd name="T84" fmla="*/ 260 w 1320"/>
              <a:gd name="T85" fmla="*/ 732 h 1822"/>
              <a:gd name="T86" fmla="*/ 198 w 1320"/>
              <a:gd name="T87" fmla="*/ 668 h 1822"/>
              <a:gd name="T88" fmla="*/ 132 w 1320"/>
              <a:gd name="T89" fmla="*/ 668 h 1822"/>
              <a:gd name="T90" fmla="*/ 84 w 1320"/>
              <a:gd name="T91" fmla="*/ 662 h 1822"/>
              <a:gd name="T92" fmla="*/ 10 w 1320"/>
              <a:gd name="T93" fmla="*/ 590 h 1822"/>
              <a:gd name="T94" fmla="*/ 42 w 1320"/>
              <a:gd name="T95" fmla="*/ 648 h 1822"/>
              <a:gd name="T96" fmla="*/ 36 w 1320"/>
              <a:gd name="T97" fmla="*/ 662 h 1822"/>
              <a:gd name="T98" fmla="*/ 50 w 1320"/>
              <a:gd name="T99" fmla="*/ 698 h 1822"/>
              <a:gd name="T100" fmla="*/ 64 w 1320"/>
              <a:gd name="T101" fmla="*/ 730 h 1822"/>
              <a:gd name="T102" fmla="*/ 88 w 1320"/>
              <a:gd name="T103" fmla="*/ 760 h 1822"/>
              <a:gd name="T104" fmla="*/ 102 w 1320"/>
              <a:gd name="T105" fmla="*/ 790 h 1822"/>
              <a:gd name="T106" fmla="*/ 124 w 1320"/>
              <a:gd name="T107" fmla="*/ 820 h 1822"/>
              <a:gd name="T108" fmla="*/ 158 w 1320"/>
              <a:gd name="T109" fmla="*/ 844 h 1822"/>
              <a:gd name="T110" fmla="*/ 436 w 1320"/>
              <a:gd name="T111" fmla="*/ 1016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0" h="1822">
                <a:moveTo>
                  <a:pt x="436" y="1016"/>
                </a:moveTo>
                <a:lnTo>
                  <a:pt x="436" y="1016"/>
                </a:lnTo>
                <a:lnTo>
                  <a:pt x="442" y="1020"/>
                </a:lnTo>
                <a:lnTo>
                  <a:pt x="444" y="1026"/>
                </a:lnTo>
                <a:lnTo>
                  <a:pt x="442" y="1166"/>
                </a:lnTo>
                <a:lnTo>
                  <a:pt x="442" y="1166"/>
                </a:lnTo>
                <a:lnTo>
                  <a:pt x="442" y="1182"/>
                </a:lnTo>
                <a:lnTo>
                  <a:pt x="444" y="1224"/>
                </a:lnTo>
                <a:lnTo>
                  <a:pt x="444" y="1224"/>
                </a:lnTo>
                <a:lnTo>
                  <a:pt x="444" y="1240"/>
                </a:lnTo>
                <a:lnTo>
                  <a:pt x="446" y="1288"/>
                </a:lnTo>
                <a:lnTo>
                  <a:pt x="446" y="1288"/>
                </a:lnTo>
                <a:lnTo>
                  <a:pt x="446" y="1296"/>
                </a:lnTo>
                <a:lnTo>
                  <a:pt x="444" y="1304"/>
                </a:lnTo>
                <a:lnTo>
                  <a:pt x="438" y="1318"/>
                </a:lnTo>
                <a:lnTo>
                  <a:pt x="438" y="1318"/>
                </a:lnTo>
                <a:lnTo>
                  <a:pt x="438" y="1326"/>
                </a:lnTo>
                <a:lnTo>
                  <a:pt x="440" y="1332"/>
                </a:lnTo>
                <a:lnTo>
                  <a:pt x="440" y="1334"/>
                </a:lnTo>
                <a:lnTo>
                  <a:pt x="440" y="1334"/>
                </a:lnTo>
                <a:lnTo>
                  <a:pt x="442" y="1342"/>
                </a:lnTo>
                <a:lnTo>
                  <a:pt x="444" y="1350"/>
                </a:lnTo>
                <a:lnTo>
                  <a:pt x="442" y="1630"/>
                </a:lnTo>
                <a:lnTo>
                  <a:pt x="442" y="1630"/>
                </a:lnTo>
                <a:lnTo>
                  <a:pt x="442" y="1646"/>
                </a:lnTo>
                <a:lnTo>
                  <a:pt x="442" y="1646"/>
                </a:lnTo>
                <a:lnTo>
                  <a:pt x="442" y="1646"/>
                </a:lnTo>
                <a:lnTo>
                  <a:pt x="442" y="1648"/>
                </a:lnTo>
                <a:lnTo>
                  <a:pt x="444" y="1650"/>
                </a:lnTo>
                <a:lnTo>
                  <a:pt x="446" y="1652"/>
                </a:lnTo>
                <a:lnTo>
                  <a:pt x="450" y="1652"/>
                </a:lnTo>
                <a:lnTo>
                  <a:pt x="450" y="1652"/>
                </a:lnTo>
                <a:lnTo>
                  <a:pt x="450" y="1652"/>
                </a:lnTo>
                <a:lnTo>
                  <a:pt x="452" y="1652"/>
                </a:lnTo>
                <a:lnTo>
                  <a:pt x="454" y="1654"/>
                </a:lnTo>
                <a:lnTo>
                  <a:pt x="456" y="1656"/>
                </a:lnTo>
                <a:lnTo>
                  <a:pt x="456" y="1658"/>
                </a:lnTo>
                <a:lnTo>
                  <a:pt x="454" y="1814"/>
                </a:lnTo>
                <a:lnTo>
                  <a:pt x="454" y="1814"/>
                </a:lnTo>
                <a:lnTo>
                  <a:pt x="454" y="1816"/>
                </a:lnTo>
                <a:lnTo>
                  <a:pt x="456" y="1820"/>
                </a:lnTo>
                <a:lnTo>
                  <a:pt x="458" y="1822"/>
                </a:lnTo>
                <a:lnTo>
                  <a:pt x="460" y="1822"/>
                </a:lnTo>
                <a:lnTo>
                  <a:pt x="1312" y="1822"/>
                </a:lnTo>
                <a:lnTo>
                  <a:pt x="1312" y="1822"/>
                </a:lnTo>
                <a:lnTo>
                  <a:pt x="1314" y="1822"/>
                </a:lnTo>
                <a:lnTo>
                  <a:pt x="1318" y="1820"/>
                </a:lnTo>
                <a:lnTo>
                  <a:pt x="1318" y="1816"/>
                </a:lnTo>
                <a:lnTo>
                  <a:pt x="1320" y="1814"/>
                </a:lnTo>
                <a:lnTo>
                  <a:pt x="1320" y="1814"/>
                </a:lnTo>
                <a:lnTo>
                  <a:pt x="1318" y="1766"/>
                </a:lnTo>
                <a:lnTo>
                  <a:pt x="1314" y="1702"/>
                </a:lnTo>
                <a:lnTo>
                  <a:pt x="1314" y="1702"/>
                </a:lnTo>
                <a:lnTo>
                  <a:pt x="1308" y="1676"/>
                </a:lnTo>
                <a:lnTo>
                  <a:pt x="1302" y="1660"/>
                </a:lnTo>
                <a:lnTo>
                  <a:pt x="1298" y="1654"/>
                </a:lnTo>
                <a:lnTo>
                  <a:pt x="1296" y="1652"/>
                </a:lnTo>
                <a:lnTo>
                  <a:pt x="1296" y="1652"/>
                </a:lnTo>
                <a:lnTo>
                  <a:pt x="1282" y="1644"/>
                </a:lnTo>
                <a:lnTo>
                  <a:pt x="1282" y="1644"/>
                </a:lnTo>
                <a:lnTo>
                  <a:pt x="1204" y="1608"/>
                </a:lnTo>
                <a:lnTo>
                  <a:pt x="1204" y="1608"/>
                </a:lnTo>
                <a:lnTo>
                  <a:pt x="1198" y="1606"/>
                </a:lnTo>
                <a:lnTo>
                  <a:pt x="1192" y="1604"/>
                </a:lnTo>
                <a:lnTo>
                  <a:pt x="1180" y="1606"/>
                </a:lnTo>
                <a:lnTo>
                  <a:pt x="1168" y="1608"/>
                </a:lnTo>
                <a:lnTo>
                  <a:pt x="1168" y="1608"/>
                </a:lnTo>
                <a:lnTo>
                  <a:pt x="1154" y="1614"/>
                </a:lnTo>
                <a:lnTo>
                  <a:pt x="1088" y="1638"/>
                </a:lnTo>
                <a:lnTo>
                  <a:pt x="1088" y="1638"/>
                </a:lnTo>
                <a:lnTo>
                  <a:pt x="1086" y="1638"/>
                </a:lnTo>
                <a:lnTo>
                  <a:pt x="1084" y="1638"/>
                </a:lnTo>
                <a:lnTo>
                  <a:pt x="1082" y="1636"/>
                </a:lnTo>
                <a:lnTo>
                  <a:pt x="1084" y="1632"/>
                </a:lnTo>
                <a:lnTo>
                  <a:pt x="1088" y="1616"/>
                </a:lnTo>
                <a:lnTo>
                  <a:pt x="1088" y="1616"/>
                </a:lnTo>
                <a:lnTo>
                  <a:pt x="1090" y="1610"/>
                </a:lnTo>
                <a:lnTo>
                  <a:pt x="1096" y="1606"/>
                </a:lnTo>
                <a:lnTo>
                  <a:pt x="1096" y="1606"/>
                </a:lnTo>
                <a:lnTo>
                  <a:pt x="1100" y="1602"/>
                </a:lnTo>
                <a:lnTo>
                  <a:pt x="1104" y="1596"/>
                </a:lnTo>
                <a:lnTo>
                  <a:pt x="1110" y="1552"/>
                </a:lnTo>
                <a:lnTo>
                  <a:pt x="1110" y="1552"/>
                </a:lnTo>
                <a:lnTo>
                  <a:pt x="1112" y="1536"/>
                </a:lnTo>
                <a:lnTo>
                  <a:pt x="1122" y="1496"/>
                </a:lnTo>
                <a:lnTo>
                  <a:pt x="1122" y="1496"/>
                </a:lnTo>
                <a:lnTo>
                  <a:pt x="1124" y="1480"/>
                </a:lnTo>
                <a:lnTo>
                  <a:pt x="1132" y="1350"/>
                </a:lnTo>
                <a:lnTo>
                  <a:pt x="1132" y="1350"/>
                </a:lnTo>
                <a:lnTo>
                  <a:pt x="1132" y="1334"/>
                </a:lnTo>
                <a:lnTo>
                  <a:pt x="1146" y="1232"/>
                </a:lnTo>
                <a:lnTo>
                  <a:pt x="1146" y="1232"/>
                </a:lnTo>
                <a:lnTo>
                  <a:pt x="1148" y="1216"/>
                </a:lnTo>
                <a:lnTo>
                  <a:pt x="1146" y="1128"/>
                </a:lnTo>
                <a:lnTo>
                  <a:pt x="1146" y="1128"/>
                </a:lnTo>
                <a:lnTo>
                  <a:pt x="1144" y="1112"/>
                </a:lnTo>
                <a:lnTo>
                  <a:pt x="1140" y="990"/>
                </a:lnTo>
                <a:lnTo>
                  <a:pt x="1140" y="990"/>
                </a:lnTo>
                <a:lnTo>
                  <a:pt x="1140" y="974"/>
                </a:lnTo>
                <a:lnTo>
                  <a:pt x="1132" y="894"/>
                </a:lnTo>
                <a:lnTo>
                  <a:pt x="1132" y="894"/>
                </a:lnTo>
                <a:lnTo>
                  <a:pt x="1130" y="878"/>
                </a:lnTo>
                <a:lnTo>
                  <a:pt x="1110" y="782"/>
                </a:lnTo>
                <a:lnTo>
                  <a:pt x="1110" y="782"/>
                </a:lnTo>
                <a:lnTo>
                  <a:pt x="1108" y="766"/>
                </a:lnTo>
                <a:lnTo>
                  <a:pt x="1108" y="750"/>
                </a:lnTo>
                <a:lnTo>
                  <a:pt x="1108" y="750"/>
                </a:lnTo>
                <a:lnTo>
                  <a:pt x="1106" y="734"/>
                </a:lnTo>
                <a:lnTo>
                  <a:pt x="1106" y="734"/>
                </a:lnTo>
                <a:lnTo>
                  <a:pt x="1082" y="664"/>
                </a:lnTo>
                <a:lnTo>
                  <a:pt x="1054" y="576"/>
                </a:lnTo>
                <a:lnTo>
                  <a:pt x="1054" y="576"/>
                </a:lnTo>
                <a:lnTo>
                  <a:pt x="1052" y="568"/>
                </a:lnTo>
                <a:lnTo>
                  <a:pt x="1046" y="560"/>
                </a:lnTo>
                <a:lnTo>
                  <a:pt x="1030" y="542"/>
                </a:lnTo>
                <a:lnTo>
                  <a:pt x="1010" y="526"/>
                </a:lnTo>
                <a:lnTo>
                  <a:pt x="1010" y="526"/>
                </a:lnTo>
                <a:lnTo>
                  <a:pt x="996" y="516"/>
                </a:lnTo>
                <a:lnTo>
                  <a:pt x="830" y="436"/>
                </a:lnTo>
                <a:lnTo>
                  <a:pt x="830" y="436"/>
                </a:lnTo>
                <a:lnTo>
                  <a:pt x="824" y="432"/>
                </a:lnTo>
                <a:lnTo>
                  <a:pt x="818" y="426"/>
                </a:lnTo>
                <a:lnTo>
                  <a:pt x="776" y="384"/>
                </a:lnTo>
                <a:lnTo>
                  <a:pt x="776" y="384"/>
                </a:lnTo>
                <a:lnTo>
                  <a:pt x="770" y="382"/>
                </a:lnTo>
                <a:lnTo>
                  <a:pt x="758" y="380"/>
                </a:lnTo>
                <a:lnTo>
                  <a:pt x="750" y="376"/>
                </a:lnTo>
                <a:lnTo>
                  <a:pt x="750" y="376"/>
                </a:lnTo>
                <a:lnTo>
                  <a:pt x="752" y="374"/>
                </a:lnTo>
                <a:lnTo>
                  <a:pt x="752" y="374"/>
                </a:lnTo>
                <a:lnTo>
                  <a:pt x="756" y="370"/>
                </a:lnTo>
                <a:lnTo>
                  <a:pt x="758" y="368"/>
                </a:lnTo>
                <a:lnTo>
                  <a:pt x="758" y="366"/>
                </a:lnTo>
                <a:lnTo>
                  <a:pt x="758" y="354"/>
                </a:lnTo>
                <a:lnTo>
                  <a:pt x="758" y="354"/>
                </a:lnTo>
                <a:lnTo>
                  <a:pt x="750" y="340"/>
                </a:lnTo>
                <a:lnTo>
                  <a:pt x="744" y="314"/>
                </a:lnTo>
                <a:lnTo>
                  <a:pt x="744" y="314"/>
                </a:lnTo>
                <a:lnTo>
                  <a:pt x="740" y="298"/>
                </a:lnTo>
                <a:lnTo>
                  <a:pt x="738" y="282"/>
                </a:lnTo>
                <a:lnTo>
                  <a:pt x="738" y="282"/>
                </a:lnTo>
                <a:lnTo>
                  <a:pt x="738" y="276"/>
                </a:lnTo>
                <a:lnTo>
                  <a:pt x="740" y="268"/>
                </a:lnTo>
                <a:lnTo>
                  <a:pt x="748" y="242"/>
                </a:lnTo>
                <a:lnTo>
                  <a:pt x="748" y="242"/>
                </a:lnTo>
                <a:lnTo>
                  <a:pt x="750" y="226"/>
                </a:lnTo>
                <a:lnTo>
                  <a:pt x="752" y="122"/>
                </a:lnTo>
                <a:lnTo>
                  <a:pt x="752" y="122"/>
                </a:lnTo>
                <a:lnTo>
                  <a:pt x="748" y="108"/>
                </a:lnTo>
                <a:lnTo>
                  <a:pt x="740" y="92"/>
                </a:lnTo>
                <a:lnTo>
                  <a:pt x="740" y="92"/>
                </a:lnTo>
                <a:lnTo>
                  <a:pt x="732" y="80"/>
                </a:lnTo>
                <a:lnTo>
                  <a:pt x="674" y="20"/>
                </a:lnTo>
                <a:lnTo>
                  <a:pt x="674" y="20"/>
                </a:lnTo>
                <a:lnTo>
                  <a:pt x="668" y="18"/>
                </a:lnTo>
                <a:lnTo>
                  <a:pt x="660" y="16"/>
                </a:lnTo>
                <a:lnTo>
                  <a:pt x="638" y="14"/>
                </a:lnTo>
                <a:lnTo>
                  <a:pt x="638" y="14"/>
                </a:lnTo>
                <a:lnTo>
                  <a:pt x="624" y="10"/>
                </a:lnTo>
                <a:lnTo>
                  <a:pt x="598" y="0"/>
                </a:lnTo>
                <a:lnTo>
                  <a:pt x="598" y="0"/>
                </a:lnTo>
                <a:lnTo>
                  <a:pt x="590" y="0"/>
                </a:lnTo>
                <a:lnTo>
                  <a:pt x="582" y="0"/>
                </a:lnTo>
                <a:lnTo>
                  <a:pt x="552" y="10"/>
                </a:lnTo>
                <a:lnTo>
                  <a:pt x="552" y="10"/>
                </a:lnTo>
                <a:lnTo>
                  <a:pt x="538" y="16"/>
                </a:lnTo>
                <a:lnTo>
                  <a:pt x="504" y="22"/>
                </a:lnTo>
                <a:lnTo>
                  <a:pt x="504" y="22"/>
                </a:lnTo>
                <a:lnTo>
                  <a:pt x="498" y="26"/>
                </a:lnTo>
                <a:lnTo>
                  <a:pt x="492" y="30"/>
                </a:lnTo>
                <a:lnTo>
                  <a:pt x="448" y="56"/>
                </a:lnTo>
                <a:lnTo>
                  <a:pt x="448" y="56"/>
                </a:lnTo>
                <a:lnTo>
                  <a:pt x="444" y="60"/>
                </a:lnTo>
                <a:lnTo>
                  <a:pt x="436" y="62"/>
                </a:lnTo>
                <a:lnTo>
                  <a:pt x="424" y="64"/>
                </a:lnTo>
                <a:lnTo>
                  <a:pt x="406" y="86"/>
                </a:lnTo>
                <a:lnTo>
                  <a:pt x="406" y="86"/>
                </a:lnTo>
                <a:lnTo>
                  <a:pt x="400" y="90"/>
                </a:lnTo>
                <a:lnTo>
                  <a:pt x="396" y="96"/>
                </a:lnTo>
                <a:lnTo>
                  <a:pt x="396" y="96"/>
                </a:lnTo>
                <a:lnTo>
                  <a:pt x="396" y="96"/>
                </a:lnTo>
                <a:lnTo>
                  <a:pt x="394" y="102"/>
                </a:lnTo>
                <a:lnTo>
                  <a:pt x="392" y="108"/>
                </a:lnTo>
                <a:lnTo>
                  <a:pt x="390" y="118"/>
                </a:lnTo>
                <a:lnTo>
                  <a:pt x="392" y="124"/>
                </a:lnTo>
                <a:lnTo>
                  <a:pt x="394" y="130"/>
                </a:lnTo>
                <a:lnTo>
                  <a:pt x="416" y="136"/>
                </a:lnTo>
                <a:lnTo>
                  <a:pt x="416" y="136"/>
                </a:lnTo>
                <a:lnTo>
                  <a:pt x="418" y="142"/>
                </a:lnTo>
                <a:lnTo>
                  <a:pt x="420" y="150"/>
                </a:lnTo>
                <a:lnTo>
                  <a:pt x="420" y="228"/>
                </a:lnTo>
                <a:lnTo>
                  <a:pt x="420" y="228"/>
                </a:lnTo>
                <a:lnTo>
                  <a:pt x="422" y="234"/>
                </a:lnTo>
                <a:lnTo>
                  <a:pt x="426" y="240"/>
                </a:lnTo>
                <a:lnTo>
                  <a:pt x="432" y="244"/>
                </a:lnTo>
                <a:lnTo>
                  <a:pt x="432" y="244"/>
                </a:lnTo>
                <a:lnTo>
                  <a:pt x="438" y="250"/>
                </a:lnTo>
                <a:lnTo>
                  <a:pt x="442" y="256"/>
                </a:lnTo>
                <a:lnTo>
                  <a:pt x="442" y="258"/>
                </a:lnTo>
                <a:lnTo>
                  <a:pt x="442" y="258"/>
                </a:lnTo>
                <a:lnTo>
                  <a:pt x="444" y="264"/>
                </a:lnTo>
                <a:lnTo>
                  <a:pt x="444" y="272"/>
                </a:lnTo>
                <a:lnTo>
                  <a:pt x="434" y="310"/>
                </a:lnTo>
                <a:lnTo>
                  <a:pt x="434" y="310"/>
                </a:lnTo>
                <a:lnTo>
                  <a:pt x="432" y="318"/>
                </a:lnTo>
                <a:lnTo>
                  <a:pt x="434" y="324"/>
                </a:lnTo>
                <a:lnTo>
                  <a:pt x="436" y="328"/>
                </a:lnTo>
                <a:lnTo>
                  <a:pt x="436" y="328"/>
                </a:lnTo>
                <a:lnTo>
                  <a:pt x="440" y="334"/>
                </a:lnTo>
                <a:lnTo>
                  <a:pt x="446" y="336"/>
                </a:lnTo>
                <a:lnTo>
                  <a:pt x="454" y="336"/>
                </a:lnTo>
                <a:lnTo>
                  <a:pt x="454" y="336"/>
                </a:lnTo>
                <a:lnTo>
                  <a:pt x="458" y="338"/>
                </a:lnTo>
                <a:lnTo>
                  <a:pt x="464" y="342"/>
                </a:lnTo>
                <a:lnTo>
                  <a:pt x="470" y="348"/>
                </a:lnTo>
                <a:lnTo>
                  <a:pt x="470" y="348"/>
                </a:lnTo>
                <a:lnTo>
                  <a:pt x="476" y="376"/>
                </a:lnTo>
                <a:lnTo>
                  <a:pt x="476" y="376"/>
                </a:lnTo>
                <a:lnTo>
                  <a:pt x="482" y="386"/>
                </a:lnTo>
                <a:lnTo>
                  <a:pt x="488" y="398"/>
                </a:lnTo>
                <a:lnTo>
                  <a:pt x="492" y="408"/>
                </a:lnTo>
                <a:lnTo>
                  <a:pt x="492" y="408"/>
                </a:lnTo>
                <a:lnTo>
                  <a:pt x="500" y="422"/>
                </a:lnTo>
                <a:lnTo>
                  <a:pt x="506" y="432"/>
                </a:lnTo>
                <a:lnTo>
                  <a:pt x="506" y="432"/>
                </a:lnTo>
                <a:lnTo>
                  <a:pt x="512" y="436"/>
                </a:lnTo>
                <a:lnTo>
                  <a:pt x="518" y="438"/>
                </a:lnTo>
                <a:lnTo>
                  <a:pt x="562" y="436"/>
                </a:lnTo>
                <a:lnTo>
                  <a:pt x="562" y="436"/>
                </a:lnTo>
                <a:lnTo>
                  <a:pt x="568" y="438"/>
                </a:lnTo>
                <a:lnTo>
                  <a:pt x="572" y="442"/>
                </a:lnTo>
                <a:lnTo>
                  <a:pt x="578" y="456"/>
                </a:lnTo>
                <a:lnTo>
                  <a:pt x="578" y="456"/>
                </a:lnTo>
                <a:lnTo>
                  <a:pt x="582" y="470"/>
                </a:lnTo>
                <a:lnTo>
                  <a:pt x="582" y="472"/>
                </a:lnTo>
                <a:lnTo>
                  <a:pt x="580" y="472"/>
                </a:lnTo>
                <a:lnTo>
                  <a:pt x="482" y="548"/>
                </a:lnTo>
                <a:lnTo>
                  <a:pt x="482" y="548"/>
                </a:lnTo>
                <a:lnTo>
                  <a:pt x="476" y="562"/>
                </a:lnTo>
                <a:lnTo>
                  <a:pt x="464" y="604"/>
                </a:lnTo>
                <a:lnTo>
                  <a:pt x="464" y="604"/>
                </a:lnTo>
                <a:lnTo>
                  <a:pt x="460" y="618"/>
                </a:lnTo>
                <a:lnTo>
                  <a:pt x="404" y="774"/>
                </a:lnTo>
                <a:lnTo>
                  <a:pt x="404" y="774"/>
                </a:lnTo>
                <a:lnTo>
                  <a:pt x="400" y="790"/>
                </a:lnTo>
                <a:lnTo>
                  <a:pt x="396" y="806"/>
                </a:lnTo>
                <a:lnTo>
                  <a:pt x="396" y="806"/>
                </a:lnTo>
                <a:lnTo>
                  <a:pt x="392" y="812"/>
                </a:lnTo>
                <a:lnTo>
                  <a:pt x="386" y="814"/>
                </a:lnTo>
                <a:lnTo>
                  <a:pt x="386" y="814"/>
                </a:lnTo>
                <a:lnTo>
                  <a:pt x="380" y="812"/>
                </a:lnTo>
                <a:lnTo>
                  <a:pt x="372" y="810"/>
                </a:lnTo>
                <a:lnTo>
                  <a:pt x="346" y="796"/>
                </a:lnTo>
                <a:lnTo>
                  <a:pt x="346" y="796"/>
                </a:lnTo>
                <a:lnTo>
                  <a:pt x="334" y="788"/>
                </a:lnTo>
                <a:lnTo>
                  <a:pt x="268" y="740"/>
                </a:lnTo>
                <a:lnTo>
                  <a:pt x="268" y="740"/>
                </a:lnTo>
                <a:lnTo>
                  <a:pt x="260" y="732"/>
                </a:lnTo>
                <a:lnTo>
                  <a:pt x="260" y="732"/>
                </a:lnTo>
                <a:lnTo>
                  <a:pt x="252" y="722"/>
                </a:lnTo>
                <a:lnTo>
                  <a:pt x="212" y="674"/>
                </a:lnTo>
                <a:lnTo>
                  <a:pt x="212" y="674"/>
                </a:lnTo>
                <a:lnTo>
                  <a:pt x="206" y="670"/>
                </a:lnTo>
                <a:lnTo>
                  <a:pt x="198" y="668"/>
                </a:lnTo>
                <a:lnTo>
                  <a:pt x="166" y="660"/>
                </a:lnTo>
                <a:lnTo>
                  <a:pt x="166" y="660"/>
                </a:lnTo>
                <a:lnTo>
                  <a:pt x="158" y="660"/>
                </a:lnTo>
                <a:lnTo>
                  <a:pt x="150" y="662"/>
                </a:lnTo>
                <a:lnTo>
                  <a:pt x="132" y="668"/>
                </a:lnTo>
                <a:lnTo>
                  <a:pt x="132" y="668"/>
                </a:lnTo>
                <a:lnTo>
                  <a:pt x="124" y="668"/>
                </a:lnTo>
                <a:lnTo>
                  <a:pt x="116" y="670"/>
                </a:lnTo>
                <a:lnTo>
                  <a:pt x="98" y="668"/>
                </a:lnTo>
                <a:lnTo>
                  <a:pt x="98" y="668"/>
                </a:lnTo>
                <a:lnTo>
                  <a:pt x="90" y="666"/>
                </a:lnTo>
                <a:lnTo>
                  <a:pt x="84" y="662"/>
                </a:lnTo>
                <a:lnTo>
                  <a:pt x="20" y="590"/>
                </a:lnTo>
                <a:lnTo>
                  <a:pt x="20" y="590"/>
                </a:lnTo>
                <a:lnTo>
                  <a:pt x="18" y="588"/>
                </a:lnTo>
                <a:lnTo>
                  <a:pt x="14" y="588"/>
                </a:lnTo>
                <a:lnTo>
                  <a:pt x="12" y="588"/>
                </a:lnTo>
                <a:lnTo>
                  <a:pt x="10" y="590"/>
                </a:lnTo>
                <a:lnTo>
                  <a:pt x="0" y="592"/>
                </a:lnTo>
                <a:lnTo>
                  <a:pt x="0" y="592"/>
                </a:lnTo>
                <a:lnTo>
                  <a:pt x="2" y="600"/>
                </a:lnTo>
                <a:lnTo>
                  <a:pt x="6" y="606"/>
                </a:lnTo>
                <a:lnTo>
                  <a:pt x="42" y="648"/>
                </a:lnTo>
                <a:lnTo>
                  <a:pt x="42" y="648"/>
                </a:lnTo>
                <a:lnTo>
                  <a:pt x="42" y="650"/>
                </a:lnTo>
                <a:lnTo>
                  <a:pt x="44" y="654"/>
                </a:lnTo>
                <a:lnTo>
                  <a:pt x="42" y="656"/>
                </a:lnTo>
                <a:lnTo>
                  <a:pt x="40" y="658"/>
                </a:lnTo>
                <a:lnTo>
                  <a:pt x="40" y="658"/>
                </a:lnTo>
                <a:lnTo>
                  <a:pt x="36" y="662"/>
                </a:lnTo>
                <a:lnTo>
                  <a:pt x="34" y="670"/>
                </a:lnTo>
                <a:lnTo>
                  <a:pt x="34" y="672"/>
                </a:lnTo>
                <a:lnTo>
                  <a:pt x="34" y="672"/>
                </a:lnTo>
                <a:lnTo>
                  <a:pt x="34" y="680"/>
                </a:lnTo>
                <a:lnTo>
                  <a:pt x="38" y="686"/>
                </a:lnTo>
                <a:lnTo>
                  <a:pt x="50" y="698"/>
                </a:lnTo>
                <a:lnTo>
                  <a:pt x="50" y="698"/>
                </a:lnTo>
                <a:lnTo>
                  <a:pt x="54" y="704"/>
                </a:lnTo>
                <a:lnTo>
                  <a:pt x="56" y="712"/>
                </a:lnTo>
                <a:lnTo>
                  <a:pt x="50" y="722"/>
                </a:lnTo>
                <a:lnTo>
                  <a:pt x="50" y="722"/>
                </a:lnTo>
                <a:lnTo>
                  <a:pt x="64" y="730"/>
                </a:lnTo>
                <a:lnTo>
                  <a:pt x="80" y="742"/>
                </a:lnTo>
                <a:lnTo>
                  <a:pt x="80" y="742"/>
                </a:lnTo>
                <a:lnTo>
                  <a:pt x="84" y="748"/>
                </a:lnTo>
                <a:lnTo>
                  <a:pt x="88" y="754"/>
                </a:lnTo>
                <a:lnTo>
                  <a:pt x="88" y="760"/>
                </a:lnTo>
                <a:lnTo>
                  <a:pt x="88" y="760"/>
                </a:lnTo>
                <a:lnTo>
                  <a:pt x="90" y="768"/>
                </a:lnTo>
                <a:lnTo>
                  <a:pt x="94" y="774"/>
                </a:lnTo>
                <a:lnTo>
                  <a:pt x="94" y="776"/>
                </a:lnTo>
                <a:lnTo>
                  <a:pt x="94" y="776"/>
                </a:lnTo>
                <a:lnTo>
                  <a:pt x="98" y="782"/>
                </a:lnTo>
                <a:lnTo>
                  <a:pt x="102" y="790"/>
                </a:lnTo>
                <a:lnTo>
                  <a:pt x="104" y="798"/>
                </a:lnTo>
                <a:lnTo>
                  <a:pt x="104" y="798"/>
                </a:lnTo>
                <a:lnTo>
                  <a:pt x="106" y="804"/>
                </a:lnTo>
                <a:lnTo>
                  <a:pt x="112" y="810"/>
                </a:lnTo>
                <a:lnTo>
                  <a:pt x="112" y="810"/>
                </a:lnTo>
                <a:lnTo>
                  <a:pt x="124" y="820"/>
                </a:lnTo>
                <a:lnTo>
                  <a:pt x="126" y="822"/>
                </a:lnTo>
                <a:lnTo>
                  <a:pt x="126" y="822"/>
                </a:lnTo>
                <a:lnTo>
                  <a:pt x="138" y="830"/>
                </a:lnTo>
                <a:lnTo>
                  <a:pt x="154" y="840"/>
                </a:lnTo>
                <a:lnTo>
                  <a:pt x="154" y="840"/>
                </a:lnTo>
                <a:lnTo>
                  <a:pt x="158" y="844"/>
                </a:lnTo>
                <a:lnTo>
                  <a:pt x="160" y="850"/>
                </a:lnTo>
                <a:lnTo>
                  <a:pt x="152" y="902"/>
                </a:lnTo>
                <a:lnTo>
                  <a:pt x="152" y="902"/>
                </a:lnTo>
                <a:lnTo>
                  <a:pt x="154" y="908"/>
                </a:lnTo>
                <a:lnTo>
                  <a:pt x="158" y="912"/>
                </a:lnTo>
                <a:lnTo>
                  <a:pt x="436" y="10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41416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1568450" y="1250950"/>
            <a:ext cx="6007100" cy="2692400"/>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ユーザーからの簡便な情報発信と共有</a:t>
            </a:r>
          </a:p>
        </p:txBody>
      </p:sp>
      <p:sp>
        <p:nvSpPr>
          <p:cNvPr id="3" name="スライド番号プレースホルダー 2"/>
          <p:cNvSpPr>
            <a:spLocks noGrp="1"/>
          </p:cNvSpPr>
          <p:nvPr>
            <p:ph type="sldNum" sz="quarter" idx="4294967295"/>
          </p:nvPr>
        </p:nvSpPr>
        <p:spPr>
          <a:xfrm>
            <a:off x="6932246" y="6651702"/>
            <a:ext cx="2133600" cy="217800"/>
          </a:xfrm>
          <a:prstGeom prst="rect">
            <a:avLst/>
          </a:prstGeom>
        </p:spPr>
        <p:txBody>
          <a:bodyPr/>
          <a:lstStyle/>
          <a:p>
            <a:fld id="{8FF8CC5D-A65D-5946-99B5-645367A967AD}" type="slidenum">
              <a:rPr kumimoji="1" lang="ja-JP" altLang="en-US" smtClean="0"/>
              <a:t>11</a:t>
            </a:fld>
            <a:endParaRPr kumimoji="1" lang="ja-JP" altLang="en-US"/>
          </a:p>
        </p:txBody>
      </p:sp>
      <p:pic>
        <p:nvPicPr>
          <p:cNvPr id="4" name="図 3" descr="SocialMediaIconcollage-1024x69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028" y="3041062"/>
            <a:ext cx="3092924" cy="2093160"/>
          </a:xfrm>
          <a:prstGeom prst="ellipse">
            <a:avLst/>
          </a:prstGeom>
          <a:ln>
            <a:noFill/>
          </a:ln>
          <a:effectLst>
            <a:softEdge rad="112500"/>
          </a:effectLst>
        </p:spPr>
      </p:pic>
      <p:grpSp>
        <p:nvGrpSpPr>
          <p:cNvPr id="5" name="グループ化 4"/>
          <p:cNvGrpSpPr/>
          <p:nvPr/>
        </p:nvGrpSpPr>
        <p:grpSpPr>
          <a:xfrm>
            <a:off x="3023951" y="939800"/>
            <a:ext cx="3092924" cy="1809750"/>
            <a:chOff x="3023951" y="939800"/>
            <a:chExt cx="3092924" cy="1809750"/>
          </a:xfrm>
        </p:grpSpPr>
        <p:sp>
          <p:nvSpPr>
            <p:cNvPr id="17" name="フローチャート: 磁気ディスク 16"/>
            <p:cNvSpPr/>
            <p:nvPr/>
          </p:nvSpPr>
          <p:spPr>
            <a:xfrm>
              <a:off x="3023951" y="939800"/>
              <a:ext cx="3092924" cy="1809750"/>
            </a:xfrm>
            <a:prstGeom prst="flowChartMagneticDisk">
              <a:avLst/>
            </a:prstGeom>
            <a:solidFill>
              <a:srgbClr val="FFFBD2"/>
            </a:solidFill>
            <a:ln w="9525"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4">
              <a:clrChange>
                <a:clrFrom>
                  <a:srgbClr val="FEFEFE"/>
                </a:clrFrom>
                <a:clrTo>
                  <a:srgbClr val="FEFEFE">
                    <a:alpha val="0"/>
                  </a:srgbClr>
                </a:clrTo>
              </a:clrChange>
            </a:blip>
            <a:stretch>
              <a:fillRect/>
            </a:stretch>
          </p:blipFill>
          <p:spPr>
            <a:xfrm>
              <a:off x="4977280" y="2128630"/>
              <a:ext cx="625872" cy="513874"/>
            </a:xfrm>
            <a:prstGeom prst="rect">
              <a:avLst/>
            </a:prstGeom>
          </p:spPr>
        </p:pic>
        <p:pic>
          <p:nvPicPr>
            <p:cNvPr id="13" name="図 12"/>
            <p:cNvPicPr>
              <a:picLocks noChangeAspect="1"/>
            </p:cNvPicPr>
            <p:nvPr/>
          </p:nvPicPr>
          <p:blipFill>
            <a:blip r:embed="rId5">
              <a:clrChange>
                <a:clrFrom>
                  <a:srgbClr val="FEFEFE"/>
                </a:clrFrom>
                <a:clrTo>
                  <a:srgbClr val="FEFEFE">
                    <a:alpha val="0"/>
                  </a:srgbClr>
                </a:clrTo>
              </a:clrChange>
            </a:blip>
            <a:stretch>
              <a:fillRect/>
            </a:stretch>
          </p:blipFill>
          <p:spPr>
            <a:xfrm>
              <a:off x="5056338" y="1510007"/>
              <a:ext cx="546814" cy="527050"/>
            </a:xfrm>
            <a:prstGeom prst="rect">
              <a:avLst/>
            </a:prstGeom>
          </p:spPr>
        </p:pic>
        <p:pic>
          <p:nvPicPr>
            <p:cNvPr id="14" name="図 13"/>
            <p:cNvPicPr>
              <a:picLocks noChangeAspect="1"/>
            </p:cNvPicPr>
            <p:nvPr/>
          </p:nvPicPr>
          <p:blipFill>
            <a:blip r:embed="rId6">
              <a:clrChange>
                <a:clrFrom>
                  <a:srgbClr val="FEFEFE"/>
                </a:clrFrom>
                <a:clrTo>
                  <a:srgbClr val="FEFEFE">
                    <a:alpha val="0"/>
                  </a:srgbClr>
                </a:clrTo>
              </a:clrChange>
            </a:blip>
            <a:stretch>
              <a:fillRect/>
            </a:stretch>
          </p:blipFill>
          <p:spPr>
            <a:xfrm>
              <a:off x="3462387" y="1510007"/>
              <a:ext cx="671988" cy="487521"/>
            </a:xfrm>
            <a:prstGeom prst="rect">
              <a:avLst/>
            </a:prstGeom>
          </p:spPr>
        </p:pic>
        <p:pic>
          <p:nvPicPr>
            <p:cNvPr id="15" name="図 14"/>
            <p:cNvPicPr>
              <a:picLocks noChangeAspect="1"/>
            </p:cNvPicPr>
            <p:nvPr/>
          </p:nvPicPr>
          <p:blipFill>
            <a:blip r:embed="rId7">
              <a:clrChange>
                <a:clrFrom>
                  <a:srgbClr val="FEFEFE"/>
                </a:clrFrom>
                <a:clrTo>
                  <a:srgbClr val="FEFEFE">
                    <a:alpha val="0"/>
                  </a:srgbClr>
                </a:clrTo>
              </a:clrChange>
            </a:blip>
            <a:stretch>
              <a:fillRect/>
            </a:stretch>
          </p:blipFill>
          <p:spPr>
            <a:xfrm>
              <a:off x="3548032" y="2115454"/>
              <a:ext cx="586343" cy="527050"/>
            </a:xfrm>
            <a:prstGeom prst="rect">
              <a:avLst/>
            </a:prstGeom>
          </p:spPr>
        </p:pic>
        <p:pic>
          <p:nvPicPr>
            <p:cNvPr id="16" name="図 15"/>
            <p:cNvPicPr>
              <a:picLocks noChangeAspect="1"/>
            </p:cNvPicPr>
            <p:nvPr/>
          </p:nvPicPr>
          <p:blipFill>
            <a:blip r:embed="rId8">
              <a:clrChange>
                <a:clrFrom>
                  <a:srgbClr val="FEFEFE"/>
                </a:clrFrom>
                <a:clrTo>
                  <a:srgbClr val="FEFEFE">
                    <a:alpha val="0"/>
                  </a:srgbClr>
                </a:clrTo>
              </a:clrChange>
            </a:blip>
            <a:stretch>
              <a:fillRect/>
            </a:stretch>
          </p:blipFill>
          <p:spPr>
            <a:xfrm>
              <a:off x="4312015" y="1832653"/>
              <a:ext cx="516795" cy="546326"/>
            </a:xfrm>
            <a:prstGeom prst="rect">
              <a:avLst/>
            </a:prstGeom>
          </p:spPr>
        </p:pic>
        <p:sp>
          <p:nvSpPr>
            <p:cNvPr id="18" name="テキスト ボックス 17"/>
            <p:cNvSpPr txBox="1"/>
            <p:nvPr/>
          </p:nvSpPr>
          <p:spPr>
            <a:xfrm>
              <a:off x="3817142" y="1054100"/>
              <a:ext cx="1506542" cy="369332"/>
            </a:xfrm>
            <a:prstGeom prst="rect">
              <a:avLst/>
            </a:prstGeom>
            <a:noFill/>
          </p:spPr>
          <p:txBody>
            <a:bodyPr wrap="none" rtlCol="0">
              <a:spAutoFit/>
            </a:bodyPr>
            <a:lstStyle/>
            <a:p>
              <a:r>
                <a:rPr kumimoji="1" lang="ja-JP" altLang="en-US" dirty="0">
                  <a:latin typeface="HGP創英角ｺﾞｼｯｸUB"/>
                  <a:ea typeface="HGP創英角ｺﾞｼｯｸUB"/>
                  <a:cs typeface="HGP創英角ｺﾞｼｯｸUB"/>
                </a:rPr>
                <a:t>ビッグ・データ</a:t>
              </a:r>
            </a:p>
          </p:txBody>
        </p:sp>
      </p:grpSp>
      <p:pic>
        <p:nvPicPr>
          <p:cNvPr id="19" name="図 18" descr="arrow-58-512.png"/>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7322022">
            <a:off x="2583755" y="2363777"/>
            <a:ext cx="1310410" cy="1310410"/>
          </a:xfrm>
          <a:prstGeom prst="rect">
            <a:avLst/>
          </a:prstGeom>
          <a:effectLst>
            <a:outerShdw blurRad="50800" dist="38100" dir="2700000" algn="tl" rotWithShape="0">
              <a:prstClr val="black">
                <a:alpha val="40000"/>
              </a:prstClr>
            </a:outerShdw>
          </a:effectLst>
        </p:spPr>
      </p:pic>
      <p:pic>
        <p:nvPicPr>
          <p:cNvPr id="20" name="図 19" descr="arrow-58-512.png"/>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4277978" flipH="1">
            <a:off x="5231821" y="2363777"/>
            <a:ext cx="1310410" cy="1310410"/>
          </a:xfrm>
          <a:prstGeom prst="rect">
            <a:avLst/>
          </a:prstGeom>
          <a:effectLst>
            <a:outerShdw blurRad="50800" dist="38100" dir="2700000" algn="tl" rotWithShape="0">
              <a:prstClr val="black">
                <a:alpha val="40000"/>
              </a:prstClr>
            </a:outerShdw>
          </a:effectLst>
        </p:spPr>
      </p:pic>
      <p:pic>
        <p:nvPicPr>
          <p:cNvPr id="21" name="図 20"/>
          <p:cNvPicPr>
            <a:picLocks noChangeAspect="1"/>
          </p:cNvPicPr>
          <p:nvPr/>
        </p:nvPicPr>
        <p:blipFill>
          <a:blip r:embed="rId10">
            <a:clrChange>
              <a:clrFrom>
                <a:srgbClr val="FFFFFF"/>
              </a:clrFrom>
              <a:clrTo>
                <a:srgbClr val="FFFFFF">
                  <a:alpha val="0"/>
                </a:srgbClr>
              </a:clrTo>
            </a:clrChange>
          </a:blip>
          <a:stretch>
            <a:fillRect/>
          </a:stretch>
        </p:blipFill>
        <p:spPr>
          <a:xfrm>
            <a:off x="5477555" y="5341407"/>
            <a:ext cx="341289" cy="550466"/>
          </a:xfrm>
          <a:prstGeom prst="rect">
            <a:avLst/>
          </a:prstGeom>
        </p:spPr>
      </p:pic>
      <p:grpSp>
        <p:nvGrpSpPr>
          <p:cNvPr id="31" name="図形グループ 30"/>
          <p:cNvGrpSpPr/>
          <p:nvPr/>
        </p:nvGrpSpPr>
        <p:grpSpPr>
          <a:xfrm>
            <a:off x="2604090" y="5107964"/>
            <a:ext cx="530176" cy="1101571"/>
            <a:chOff x="1946324" y="4125162"/>
            <a:chExt cx="969964" cy="2007872"/>
          </a:xfrm>
        </p:grpSpPr>
        <p:sp>
          <p:nvSpPr>
            <p:cNvPr id="22" name="円/楕円 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論理積ゲート 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5" name="フローチャート: 論理積ゲート 24"/>
          <p:cNvSpPr/>
          <p:nvPr/>
        </p:nvSpPr>
        <p:spPr>
          <a:xfrm>
            <a:off x="3066039" y="5752530"/>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2" name="図形グループ 31"/>
          <p:cNvGrpSpPr/>
          <p:nvPr/>
        </p:nvGrpSpPr>
        <p:grpSpPr>
          <a:xfrm>
            <a:off x="6003123" y="5106785"/>
            <a:ext cx="530176" cy="1101571"/>
            <a:chOff x="1946324" y="4125162"/>
            <a:chExt cx="969964" cy="2007872"/>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フローチャート: 論理積ゲート 3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フローチャート: 論理積ゲート 34"/>
          <p:cNvSpPr/>
          <p:nvPr/>
        </p:nvSpPr>
        <p:spPr>
          <a:xfrm flipH="1">
            <a:off x="5717928" y="5751351"/>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0" name="図 39"/>
          <p:cNvPicPr>
            <a:picLocks noChangeAspect="1"/>
          </p:cNvPicPr>
          <p:nvPr/>
        </p:nvPicPr>
        <p:blipFill>
          <a:blip r:embed="rId11">
            <a:clrChange>
              <a:clrFrom>
                <a:srgbClr val="FFFFFF"/>
              </a:clrFrom>
              <a:clrTo>
                <a:srgbClr val="FFFFFF">
                  <a:alpha val="0"/>
                </a:srgbClr>
              </a:clrTo>
            </a:clrChange>
          </a:blip>
          <a:stretch>
            <a:fillRect/>
          </a:stretch>
        </p:blipFill>
        <p:spPr>
          <a:xfrm>
            <a:off x="4229577" y="5204963"/>
            <a:ext cx="681672" cy="722281"/>
          </a:xfrm>
          <a:prstGeom prst="rect">
            <a:avLst/>
          </a:prstGeom>
        </p:spPr>
      </p:pic>
      <p:grpSp>
        <p:nvGrpSpPr>
          <p:cNvPr id="41" name="図形グループ 40"/>
          <p:cNvGrpSpPr/>
          <p:nvPr/>
        </p:nvGrpSpPr>
        <p:grpSpPr>
          <a:xfrm>
            <a:off x="4341655" y="5433908"/>
            <a:ext cx="457516" cy="941963"/>
            <a:chOff x="1946324" y="4125162"/>
            <a:chExt cx="969964" cy="2007872"/>
          </a:xfrm>
        </p:grpSpPr>
        <p:sp>
          <p:nvSpPr>
            <p:cNvPr id="42" name="円/楕円 4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フローチャート: 論理積ゲート 4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 name="図形グループ 43"/>
          <p:cNvGrpSpPr/>
          <p:nvPr/>
        </p:nvGrpSpPr>
        <p:grpSpPr>
          <a:xfrm>
            <a:off x="6717711" y="4032651"/>
            <a:ext cx="530176" cy="1101571"/>
            <a:chOff x="1946324" y="4125162"/>
            <a:chExt cx="969964" cy="2007872"/>
          </a:xfrm>
        </p:grpSpPr>
        <p:sp>
          <p:nvSpPr>
            <p:cNvPr id="45" name="円/楕円 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フローチャート: 論理積ゲート 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7" name="フローチャート: 論理積ゲート 46"/>
          <p:cNvSpPr/>
          <p:nvPr/>
        </p:nvSpPr>
        <p:spPr>
          <a:xfrm>
            <a:off x="2426066" y="4677217"/>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 name="図 51"/>
          <p:cNvPicPr>
            <a:picLocks noChangeAspect="1"/>
          </p:cNvPicPr>
          <p:nvPr/>
        </p:nvPicPr>
        <p:blipFill>
          <a:blip r:embed="rId10">
            <a:clrChange>
              <a:clrFrom>
                <a:srgbClr val="FFFFFF"/>
              </a:clrFrom>
              <a:clrTo>
                <a:srgbClr val="FFFFFF">
                  <a:alpha val="0"/>
                </a:srgbClr>
              </a:clrTo>
            </a:clrChange>
          </a:blip>
          <a:stretch>
            <a:fillRect/>
          </a:stretch>
        </p:blipFill>
        <p:spPr>
          <a:xfrm>
            <a:off x="2574610" y="4188721"/>
            <a:ext cx="341289" cy="550466"/>
          </a:xfrm>
          <a:prstGeom prst="rect">
            <a:avLst/>
          </a:prstGeom>
        </p:spPr>
      </p:pic>
      <p:grpSp>
        <p:nvGrpSpPr>
          <p:cNvPr id="53" name="図形グループ 52"/>
          <p:cNvGrpSpPr/>
          <p:nvPr/>
        </p:nvGrpSpPr>
        <p:grpSpPr>
          <a:xfrm>
            <a:off x="1958335" y="4027942"/>
            <a:ext cx="530176" cy="1101571"/>
            <a:chOff x="1946324" y="4125162"/>
            <a:chExt cx="969964" cy="2007872"/>
          </a:xfrm>
        </p:grpSpPr>
        <p:sp>
          <p:nvSpPr>
            <p:cNvPr id="54" name="円/楕円 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フローチャート: 論理積ゲート 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6" name="フローチャート: 論理積ゲート 55"/>
          <p:cNvSpPr/>
          <p:nvPr/>
        </p:nvSpPr>
        <p:spPr>
          <a:xfrm flipH="1">
            <a:off x="6420102" y="4677217"/>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テキスト ボックス 57"/>
          <p:cNvSpPr txBox="1"/>
          <p:nvPr/>
        </p:nvSpPr>
        <p:spPr>
          <a:xfrm>
            <a:off x="1727352" y="1423432"/>
            <a:ext cx="1188547" cy="461665"/>
          </a:xfrm>
          <a:prstGeom prst="rect">
            <a:avLst/>
          </a:prstGeom>
          <a:noFill/>
        </p:spPr>
        <p:txBody>
          <a:bodyPr wrap="none" rtlCol="0">
            <a:spAutoFit/>
          </a:bodyPr>
          <a:lstStyle/>
          <a:p>
            <a:pPr algn="ctr"/>
            <a:r>
              <a:rPr kumimoji="1" lang="ja-JP" altLang="en-US" sz="2400" dirty="0">
                <a:solidFill>
                  <a:srgbClr val="3366FF"/>
                </a:solidFill>
                <a:latin typeface="HGP創英角ｺﾞｼｯｸUB"/>
                <a:ea typeface="HGP創英角ｺﾞｼｯｸUB"/>
                <a:cs typeface="HGP創英角ｺﾞｼｯｸUB"/>
              </a:rPr>
              <a:t>クラウド</a:t>
            </a:r>
          </a:p>
        </p:txBody>
      </p:sp>
      <p:sp>
        <p:nvSpPr>
          <p:cNvPr id="59" name="テキスト ボックス 58"/>
          <p:cNvSpPr txBox="1"/>
          <p:nvPr/>
        </p:nvSpPr>
        <p:spPr>
          <a:xfrm>
            <a:off x="1710375" y="3033271"/>
            <a:ext cx="1222510" cy="646331"/>
          </a:xfrm>
          <a:prstGeom prst="rect">
            <a:avLst/>
          </a:prstGeom>
          <a:noFill/>
        </p:spPr>
        <p:txBody>
          <a:bodyPr wrap="none" rtlCol="0">
            <a:spAutoFit/>
          </a:bodyPr>
          <a:lstStyle/>
          <a:p>
            <a:pPr algn="ctr"/>
            <a:r>
              <a:rPr kumimoji="1" lang="en-US" altLang="ja-JP" sz="2800" dirty="0">
                <a:solidFill>
                  <a:srgbClr val="3366FF"/>
                </a:solidFill>
                <a:latin typeface="Arial Black"/>
                <a:ea typeface="HGP創英角ｺﾞｼｯｸUB"/>
                <a:cs typeface="Arial Black"/>
              </a:rPr>
              <a:t>UGM</a:t>
            </a:r>
          </a:p>
          <a:p>
            <a:pPr algn="ctr"/>
            <a:r>
              <a:rPr lang="en-US" altLang="ja-JP" sz="800" dirty="0">
                <a:solidFill>
                  <a:srgbClr val="3366FF"/>
                </a:solidFill>
                <a:latin typeface="Arial"/>
                <a:ea typeface="HGP創英角ｺﾞｼｯｸUB"/>
                <a:cs typeface="Arial"/>
              </a:rPr>
              <a:t>User Generated Media </a:t>
            </a:r>
            <a:endParaRPr kumimoji="1" lang="ja-JP" altLang="en-US" sz="800" dirty="0">
              <a:solidFill>
                <a:srgbClr val="3366FF"/>
              </a:solidFill>
              <a:latin typeface="Arial"/>
              <a:ea typeface="HGP創英角ｺﾞｼｯｸUB"/>
              <a:cs typeface="Arial"/>
            </a:endParaRPr>
          </a:p>
        </p:txBody>
      </p:sp>
      <p:sp>
        <p:nvSpPr>
          <p:cNvPr id="60" name="テキスト ボックス 59"/>
          <p:cNvSpPr txBox="1"/>
          <p:nvPr/>
        </p:nvSpPr>
        <p:spPr>
          <a:xfrm>
            <a:off x="6169380" y="3033271"/>
            <a:ext cx="1249060" cy="646331"/>
          </a:xfrm>
          <a:prstGeom prst="rect">
            <a:avLst/>
          </a:prstGeom>
          <a:noFill/>
        </p:spPr>
        <p:txBody>
          <a:bodyPr wrap="none" rtlCol="0">
            <a:spAutoFit/>
          </a:bodyPr>
          <a:lstStyle/>
          <a:p>
            <a:pPr algn="ctr"/>
            <a:r>
              <a:rPr kumimoji="1" lang="en-US" altLang="ja-JP" sz="2800" dirty="0">
                <a:solidFill>
                  <a:srgbClr val="3366FF"/>
                </a:solidFill>
                <a:latin typeface="Arial Black"/>
                <a:ea typeface="HGP創英角ｺﾞｼｯｸUB"/>
                <a:cs typeface="Arial Black"/>
              </a:rPr>
              <a:t>SNS</a:t>
            </a:r>
          </a:p>
          <a:p>
            <a:pPr algn="ctr"/>
            <a:r>
              <a:rPr lang="en-US" altLang="ja-JP" sz="800" dirty="0">
                <a:solidFill>
                  <a:srgbClr val="3366FF"/>
                </a:solidFill>
                <a:latin typeface="Arial"/>
                <a:ea typeface="HGP創英角ｺﾞｼｯｸUB"/>
                <a:cs typeface="Arial"/>
              </a:rPr>
              <a:t>Social Network Service </a:t>
            </a:r>
            <a:endParaRPr kumimoji="1" lang="ja-JP" altLang="en-US" sz="800" dirty="0">
              <a:solidFill>
                <a:srgbClr val="3366FF"/>
              </a:solidFill>
              <a:latin typeface="Arial"/>
              <a:ea typeface="HGP創英角ｺﾞｼｯｸUB"/>
              <a:cs typeface="Arial"/>
            </a:endParaRPr>
          </a:p>
        </p:txBody>
      </p:sp>
      <p:pic>
        <p:nvPicPr>
          <p:cNvPr id="61" name="図 60"/>
          <p:cNvPicPr>
            <a:picLocks noChangeAspect="1"/>
          </p:cNvPicPr>
          <p:nvPr/>
        </p:nvPicPr>
        <p:blipFill>
          <a:blip r:embed="rId12">
            <a:clrChange>
              <a:clrFrom>
                <a:srgbClr val="FFFFFF"/>
              </a:clrFrom>
              <a:clrTo>
                <a:srgbClr val="FFFFFF">
                  <a:alpha val="0"/>
                </a:srgbClr>
              </a:clrTo>
            </a:clrChange>
          </a:blip>
          <a:stretch>
            <a:fillRect/>
          </a:stretch>
        </p:blipFill>
        <p:spPr>
          <a:xfrm>
            <a:off x="3208261" y="5222720"/>
            <a:ext cx="679541" cy="593816"/>
          </a:xfrm>
          <a:prstGeom prst="rect">
            <a:avLst/>
          </a:prstGeom>
        </p:spPr>
      </p:pic>
      <p:pic>
        <p:nvPicPr>
          <p:cNvPr id="62" name="図 61"/>
          <p:cNvPicPr>
            <a:picLocks noChangeAspect="1"/>
          </p:cNvPicPr>
          <p:nvPr/>
        </p:nvPicPr>
        <p:blipFill>
          <a:blip r:embed="rId12">
            <a:clrChange>
              <a:clrFrom>
                <a:srgbClr val="FFFFFF"/>
              </a:clrFrom>
              <a:clrTo>
                <a:srgbClr val="FFFFFF">
                  <a:alpha val="0"/>
                </a:srgbClr>
              </a:clrTo>
            </a:clrChange>
          </a:blip>
          <a:stretch>
            <a:fillRect/>
          </a:stretch>
        </p:blipFill>
        <p:spPr>
          <a:xfrm>
            <a:off x="6003123" y="4146428"/>
            <a:ext cx="679541" cy="593816"/>
          </a:xfrm>
          <a:prstGeom prst="rect">
            <a:avLst/>
          </a:prstGeom>
        </p:spPr>
      </p:pic>
    </p:spTree>
    <p:extLst>
      <p:ext uri="{BB962C8B-B14F-4D97-AF65-F5344CB8AC3E}">
        <p14:creationId xmlns:p14="http://schemas.microsoft.com/office/powerpoint/2010/main" val="72281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fltVal val="0"/>
                                          </p:val>
                                        </p:tav>
                                        <p:tav tm="100000">
                                          <p:val>
                                            <p:strVal val="#ppt_w"/>
                                          </p:val>
                                        </p:tav>
                                      </p:tavLst>
                                    </p:anim>
                                    <p:anim calcmode="lin" valueType="num">
                                      <p:cBhvr>
                                        <p:cTn id="30" dur="500" fill="hold"/>
                                        <p:tgtEl>
                                          <p:spTgt spid="58"/>
                                        </p:tgtEl>
                                        <p:attrNameLst>
                                          <p:attrName>ppt_h</p:attrName>
                                        </p:attrNameLst>
                                      </p:cBhvr>
                                      <p:tavLst>
                                        <p:tav tm="0">
                                          <p:val>
                                            <p:fltVal val="0"/>
                                          </p:val>
                                        </p:tav>
                                        <p:tav tm="100000">
                                          <p:val>
                                            <p:strVal val="#ppt_h"/>
                                          </p:val>
                                        </p:tav>
                                      </p:tavLst>
                                    </p:anim>
                                    <p:animEffect transition="in" filter="fade">
                                      <p:cBhvr>
                                        <p:cTn id="31" dur="500"/>
                                        <p:tgtEl>
                                          <p:spTgt spid="5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par>
                                <p:cTn id="37" presetID="2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角丸四角形 52"/>
          <p:cNvSpPr/>
          <p:nvPr/>
        </p:nvSpPr>
        <p:spPr>
          <a:xfrm>
            <a:off x="211371" y="3336492"/>
            <a:ext cx="2134640" cy="1528967"/>
          </a:xfrm>
          <a:prstGeom prst="roundRect">
            <a:avLst>
              <a:gd name="adj" fmla="val 4706"/>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b" anchorCtr="1"/>
          <a:lstStyle/>
          <a:p>
            <a:pPr algn="ctr"/>
            <a:r>
              <a:rPr kumimoji="1" lang="ja-JP" altLang="en-US" sz="2800" dirty="0">
                <a:solidFill>
                  <a:srgbClr val="FFFFFF"/>
                </a:solidFill>
                <a:latin typeface="ＭＳ Ｐゴシック"/>
                <a:ea typeface="ＭＳ Ｐゴシック"/>
                <a:cs typeface="ＭＳ Ｐゴシック"/>
              </a:rPr>
              <a:t>→ </a:t>
            </a:r>
            <a:r>
              <a:rPr kumimoji="1" lang="en-US" altLang="ja-JP" sz="2800" dirty="0" err="1">
                <a:solidFill>
                  <a:srgbClr val="FFFFFF"/>
                </a:solidFill>
                <a:latin typeface="ＭＳ Ｐゴシック"/>
                <a:ea typeface="ＭＳ Ｐゴシック"/>
                <a:cs typeface="ＭＳ Ｐゴシック"/>
              </a:rPr>
              <a:t>IoT</a:t>
            </a:r>
            <a:endParaRPr kumimoji="1" lang="ja-JP" altLang="en-US" sz="28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ウェアラブルと</a:t>
            </a:r>
            <a:r>
              <a:rPr kumimoji="1" lang="en-US" altLang="ja-JP" dirty="0" err="1"/>
              <a:t>IoT</a:t>
            </a:r>
            <a:endParaRPr kumimoji="1" lang="ja-JP" altLang="en-US" dirty="0"/>
          </a:p>
        </p:txBody>
      </p:sp>
      <p:grpSp>
        <p:nvGrpSpPr>
          <p:cNvPr id="4" name="グループ化 3"/>
          <p:cNvGrpSpPr/>
          <p:nvPr/>
        </p:nvGrpSpPr>
        <p:grpSpPr>
          <a:xfrm>
            <a:off x="1384300" y="1220306"/>
            <a:ext cx="6437351" cy="4804271"/>
            <a:chOff x="1384300" y="1220306"/>
            <a:chExt cx="6437351" cy="4804271"/>
          </a:xfrm>
        </p:grpSpPr>
        <p:sp>
          <p:nvSpPr>
            <p:cNvPr id="47" name="直角三角形 46"/>
            <p:cNvSpPr/>
            <p:nvPr/>
          </p:nvSpPr>
          <p:spPr>
            <a:xfrm flipH="1" flipV="1">
              <a:off x="5034002" y="1460959"/>
              <a:ext cx="2401847" cy="4207208"/>
            </a:xfrm>
            <a:prstGeom prst="rtTriangle">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円/楕円 23"/>
            <p:cNvSpPr/>
            <p:nvPr/>
          </p:nvSpPr>
          <p:spPr>
            <a:xfrm>
              <a:off x="1645486" y="1277456"/>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ローチャート: 論理積ゲート 24"/>
            <p:cNvSpPr/>
            <p:nvPr/>
          </p:nvSpPr>
          <p:spPr>
            <a:xfrm rot="16200000">
              <a:off x="1586908" y="2256785"/>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論理積ゲート 26"/>
            <p:cNvSpPr/>
            <p:nvPr/>
          </p:nvSpPr>
          <p:spPr>
            <a:xfrm>
              <a:off x="2396412" y="2294609"/>
              <a:ext cx="765137" cy="405090"/>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8" name="図形グループ 27"/>
            <p:cNvGrpSpPr/>
            <p:nvPr/>
          </p:nvGrpSpPr>
          <p:grpSpPr>
            <a:xfrm>
              <a:off x="2678154" y="2294609"/>
              <a:ext cx="190500" cy="405090"/>
              <a:chOff x="5118100" y="4941610"/>
              <a:chExt cx="190500" cy="405090"/>
            </a:xfrm>
          </p:grpSpPr>
          <p:sp>
            <p:nvSpPr>
              <p:cNvPr id="29" name="正方形/長方形 28"/>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2" name="図 31"/>
            <p:cNvPicPr>
              <a:picLocks noChangeAspect="1"/>
            </p:cNvPicPr>
            <p:nvPr/>
          </p:nvPicPr>
          <p:blipFill>
            <a:blip r:embed="rId3">
              <a:clrChange>
                <a:clrFrom>
                  <a:srgbClr val="FFFFFF"/>
                </a:clrFrom>
                <a:clrTo>
                  <a:srgbClr val="FFFFFF">
                    <a:alpha val="0"/>
                  </a:srgbClr>
                </a:clrTo>
              </a:clrChange>
            </a:blip>
            <a:stretch>
              <a:fillRect/>
            </a:stretch>
          </p:blipFill>
          <p:spPr>
            <a:xfrm>
              <a:off x="4195794" y="3583100"/>
              <a:ext cx="679541" cy="593816"/>
            </a:xfrm>
            <a:prstGeom prst="rect">
              <a:avLst/>
            </a:prstGeom>
          </p:spPr>
        </p:pic>
        <p:pic>
          <p:nvPicPr>
            <p:cNvPr id="33" name="図 32"/>
            <p:cNvPicPr>
              <a:picLocks noChangeAspect="1"/>
            </p:cNvPicPr>
            <p:nvPr/>
          </p:nvPicPr>
          <p:blipFill>
            <a:blip r:embed="rId4">
              <a:clrChange>
                <a:clrFrom>
                  <a:srgbClr val="FFFFFF"/>
                </a:clrFrom>
                <a:clrTo>
                  <a:srgbClr val="FFFFFF">
                    <a:alpha val="0"/>
                  </a:srgbClr>
                </a:clrTo>
              </a:clrChange>
            </a:blip>
            <a:stretch>
              <a:fillRect/>
            </a:stretch>
          </p:blipFill>
          <p:spPr>
            <a:xfrm>
              <a:off x="3788723" y="3583100"/>
              <a:ext cx="368166" cy="593816"/>
            </a:xfrm>
            <a:prstGeom prst="rect">
              <a:avLst/>
            </a:prstGeom>
          </p:spPr>
        </p:pic>
        <p:pic>
          <p:nvPicPr>
            <p:cNvPr id="34" name="図 33"/>
            <p:cNvPicPr>
              <a:picLocks noChangeAspect="1"/>
            </p:cNvPicPr>
            <p:nvPr/>
          </p:nvPicPr>
          <p:blipFill>
            <a:blip r:embed="rId5">
              <a:clrChange>
                <a:clrFrom>
                  <a:srgbClr val="FFFFFF"/>
                </a:clrFrom>
                <a:clrTo>
                  <a:srgbClr val="FFFFFF">
                    <a:alpha val="0"/>
                  </a:srgbClr>
                </a:clrTo>
              </a:clrChange>
            </a:blip>
            <a:stretch>
              <a:fillRect/>
            </a:stretch>
          </p:blipFill>
          <p:spPr>
            <a:xfrm>
              <a:off x="5140407" y="5185880"/>
              <a:ext cx="681672" cy="722281"/>
            </a:xfrm>
            <a:prstGeom prst="rect">
              <a:avLst/>
            </a:prstGeom>
          </p:spPr>
        </p:pic>
        <p:grpSp>
          <p:nvGrpSpPr>
            <p:cNvPr id="35" name="図形グループ 34"/>
            <p:cNvGrpSpPr/>
            <p:nvPr/>
          </p:nvGrpSpPr>
          <p:grpSpPr>
            <a:xfrm>
              <a:off x="2275152" y="1601149"/>
              <a:ext cx="441102" cy="177800"/>
              <a:chOff x="4715098" y="3962400"/>
              <a:chExt cx="441102" cy="177800"/>
            </a:xfrm>
          </p:grpSpPr>
          <p:sp>
            <p:nvSpPr>
              <p:cNvPr id="36" name="角丸四角形 35"/>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9" name="左右矢印 38"/>
            <p:cNvSpPr/>
            <p:nvPr/>
          </p:nvSpPr>
          <p:spPr>
            <a:xfrm>
              <a:off x="2824204" y="3640878"/>
              <a:ext cx="870744" cy="479988"/>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左右矢印 39"/>
            <p:cNvSpPr/>
            <p:nvPr/>
          </p:nvSpPr>
          <p:spPr>
            <a:xfrm>
              <a:off x="2868655" y="5307027"/>
              <a:ext cx="2165349" cy="479988"/>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1384300" y="2839556"/>
              <a:ext cx="6437351" cy="1549400"/>
            </a:xfrm>
            <a:prstGeom prst="roundRect">
              <a:avLst/>
            </a:prstGeom>
            <a:noFill/>
            <a:ln>
              <a:solidFill>
                <a:schemeClr val="bg1">
                  <a:lumMod val="6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1384300" y="4475177"/>
              <a:ext cx="6437351" cy="1549400"/>
            </a:xfrm>
            <a:prstGeom prst="roundRect">
              <a:avLst/>
            </a:prstGeom>
            <a:noFill/>
            <a:ln>
              <a:solidFill>
                <a:schemeClr val="bg1">
                  <a:lumMod val="6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角丸四角形 2"/>
            <p:cNvSpPr/>
            <p:nvPr/>
          </p:nvSpPr>
          <p:spPr>
            <a:xfrm>
              <a:off x="1384300" y="1220306"/>
              <a:ext cx="6437351" cy="1549400"/>
            </a:xfrm>
            <a:prstGeom prst="roundRect">
              <a:avLst/>
            </a:prstGeom>
            <a:noFill/>
            <a:ln>
              <a:solidFill>
                <a:srgbClr val="FF6600"/>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テキスト ボックス 43"/>
            <p:cNvSpPr txBox="1"/>
            <p:nvPr/>
          </p:nvSpPr>
          <p:spPr>
            <a:xfrm>
              <a:off x="3161550" y="2076679"/>
              <a:ext cx="1782572" cy="369332"/>
            </a:xfrm>
            <a:prstGeom prst="rect">
              <a:avLst/>
            </a:prstGeom>
            <a:noFill/>
          </p:spPr>
          <p:txBody>
            <a:bodyPr wrap="none" rtlCol="0">
              <a:spAutoFit/>
            </a:bodyPr>
            <a:lstStyle/>
            <a:p>
              <a:r>
                <a:rPr lang="en-US" altLang="ja-JP" dirty="0">
                  <a:solidFill>
                    <a:srgbClr val="0000FF"/>
                  </a:solidFill>
                  <a:latin typeface="Arial Black"/>
                  <a:ea typeface="HGP創英角ｺﾞｼｯｸUB"/>
                  <a:cs typeface="Arial Black"/>
                </a:rPr>
                <a:t>0 </a:t>
              </a:r>
              <a:r>
                <a:rPr lang="ja-JP" altLang="en-US" dirty="0">
                  <a:solidFill>
                    <a:srgbClr val="0000FF"/>
                  </a:solidFill>
                  <a:latin typeface="Arial Black"/>
                  <a:ea typeface="HGP創英角ｺﾞｼｯｸUB"/>
                  <a:cs typeface="Arial Black"/>
                </a:rPr>
                <a:t>（</a:t>
              </a:r>
              <a:r>
                <a:rPr lang="ja-JP" altLang="en-US" dirty="0">
                  <a:solidFill>
                    <a:srgbClr val="0000FF"/>
                  </a:solidFill>
                  <a:latin typeface="HGP創英角ｺﾞｼｯｸUB"/>
                  <a:ea typeface="HGP創英角ｺﾞｼｯｸUB"/>
                  <a:cs typeface="HGP創英角ｺﾞｼｯｸUB"/>
                </a:rPr>
                <a:t>ゼロ）</a:t>
              </a:r>
              <a:r>
                <a:rPr lang="en-US" altLang="ja-JP" dirty="0">
                  <a:solidFill>
                    <a:srgbClr val="0000FF"/>
                  </a:solidFill>
                  <a:latin typeface="HGP創英角ｺﾞｼｯｸUB"/>
                  <a:ea typeface="HGP創英角ｺﾞｼｯｸUB"/>
                  <a:cs typeface="HGP創英角ｺﾞｼｯｸUB"/>
                </a:rPr>
                <a:t> </a:t>
              </a:r>
              <a:r>
                <a:rPr lang="ja-JP" altLang="en-US" dirty="0">
                  <a:solidFill>
                    <a:srgbClr val="0000FF"/>
                  </a:solidFill>
                  <a:latin typeface="HGP創英角ｺﾞｼｯｸUB"/>
                  <a:ea typeface="HGP創英角ｺﾞｼｯｸUB"/>
                  <a:cs typeface="HGP創英角ｺﾞｼｯｸUB"/>
                </a:rPr>
                <a:t>フィート</a:t>
              </a:r>
              <a:endParaRPr kumimoji="1" lang="ja-JP" altLang="en-US" dirty="0">
                <a:solidFill>
                  <a:srgbClr val="0000FF"/>
                </a:solidFill>
                <a:latin typeface="HGP創英角ｺﾞｼｯｸUB"/>
                <a:ea typeface="HGP創英角ｺﾞｼｯｸUB"/>
                <a:cs typeface="HGP創英角ｺﾞｼｯｸUB"/>
              </a:endParaRPr>
            </a:p>
          </p:txBody>
        </p:sp>
        <p:sp>
          <p:nvSpPr>
            <p:cNvPr id="45" name="テキスト ボックス 44"/>
            <p:cNvSpPr txBox="1"/>
            <p:nvPr/>
          </p:nvSpPr>
          <p:spPr>
            <a:xfrm>
              <a:off x="5034004" y="3583100"/>
              <a:ext cx="1008584" cy="646331"/>
            </a:xfrm>
            <a:prstGeom prst="rect">
              <a:avLst/>
            </a:prstGeom>
            <a:noFill/>
          </p:spPr>
          <p:txBody>
            <a:bodyPr wrap="none" rtlCol="0">
              <a:spAutoFit/>
            </a:bodyPr>
            <a:lstStyle/>
            <a:p>
              <a:r>
                <a:rPr lang="en-US" altLang="ja-JP" dirty="0">
                  <a:latin typeface="Arial Black"/>
                  <a:ea typeface="HGP創英角ｺﾞｼｯｸUB"/>
                  <a:cs typeface="Arial Black"/>
                </a:rPr>
                <a:t>1</a:t>
              </a:r>
              <a:r>
                <a:rPr lang="ja-JP" altLang="en-US" dirty="0">
                  <a:latin typeface="HGP創英角ｺﾞｼｯｸUB"/>
                  <a:ea typeface="HGP創英角ｺﾞｼｯｸUB"/>
                  <a:cs typeface="HGP創英角ｺﾞｼｯｸUB"/>
                </a:rPr>
                <a:t>フィート</a:t>
              </a:r>
              <a:endParaRPr lang="en-US" altLang="ja-JP" dirty="0">
                <a:latin typeface="HGP創英角ｺﾞｼｯｸUB"/>
                <a:ea typeface="HGP創英角ｺﾞｼｯｸUB"/>
                <a:cs typeface="HGP創英角ｺﾞｼｯｸUB"/>
              </a:endParaRPr>
            </a:p>
            <a:p>
              <a:r>
                <a:rPr kumimoji="1" lang="ja-JP" altLang="en-US" dirty="0">
                  <a:latin typeface="HGP創英角ｺﾞｼｯｸUB"/>
                  <a:ea typeface="HGP創英角ｺﾞｼｯｸUB"/>
                  <a:cs typeface="HGP創英角ｺﾞｼｯｸUB"/>
                </a:rPr>
                <a:t>（</a:t>
              </a:r>
              <a:r>
                <a:rPr kumimoji="1" lang="en-US" altLang="ja-JP" dirty="0">
                  <a:latin typeface="HGP創英角ｺﾞｼｯｸUB"/>
                  <a:ea typeface="HGP創英角ｺﾞｼｯｸUB"/>
                  <a:cs typeface="HGP創英角ｺﾞｼｯｸUB"/>
                </a:rPr>
                <a:t>30cm</a:t>
              </a:r>
              <a:r>
                <a:rPr kumimoji="1" lang="ja-JP" altLang="en-US" dirty="0">
                  <a:latin typeface="HGP創英角ｺﾞｼｯｸUB"/>
                  <a:ea typeface="HGP創英角ｺﾞｼｯｸUB"/>
                  <a:cs typeface="HGP創英角ｺﾞｼｯｸUB"/>
                </a:rPr>
                <a:t>）</a:t>
              </a:r>
            </a:p>
          </p:txBody>
        </p:sp>
        <p:sp>
          <p:nvSpPr>
            <p:cNvPr id="46" name="テキスト ボックス 45"/>
            <p:cNvSpPr txBox="1"/>
            <p:nvPr/>
          </p:nvSpPr>
          <p:spPr>
            <a:xfrm>
              <a:off x="6042588" y="5236430"/>
              <a:ext cx="1008584" cy="646331"/>
            </a:xfrm>
            <a:prstGeom prst="rect">
              <a:avLst/>
            </a:prstGeom>
            <a:noFill/>
          </p:spPr>
          <p:txBody>
            <a:bodyPr wrap="none" rtlCol="0">
              <a:spAutoFit/>
            </a:bodyPr>
            <a:lstStyle/>
            <a:p>
              <a:r>
                <a:rPr lang="en-US" altLang="ja-JP" dirty="0">
                  <a:latin typeface="Arial Black"/>
                  <a:ea typeface="HGP創英角ｺﾞｼｯｸUB"/>
                  <a:cs typeface="Arial Black"/>
                </a:rPr>
                <a:t>2</a:t>
              </a:r>
              <a:r>
                <a:rPr lang="ja-JP" altLang="en-US" dirty="0">
                  <a:latin typeface="HGP創英角ｺﾞｼｯｸUB"/>
                  <a:ea typeface="HGP創英角ｺﾞｼｯｸUB"/>
                  <a:cs typeface="HGP創英角ｺﾞｼｯｸUB"/>
                </a:rPr>
                <a:t>フィート</a:t>
              </a:r>
              <a:endParaRPr lang="en-US" altLang="ja-JP" dirty="0">
                <a:latin typeface="HGP創英角ｺﾞｼｯｸUB"/>
                <a:ea typeface="HGP創英角ｺﾞｼｯｸUB"/>
                <a:cs typeface="HGP創英角ｺﾞｼｯｸUB"/>
              </a:endParaRPr>
            </a:p>
            <a:p>
              <a:r>
                <a:rPr kumimoji="1" lang="ja-JP" altLang="en-US" dirty="0">
                  <a:latin typeface="HGP創英角ｺﾞｼｯｸUB"/>
                  <a:ea typeface="HGP創英角ｺﾞｼｯｸUB"/>
                  <a:cs typeface="HGP創英角ｺﾞｼｯｸUB"/>
                </a:rPr>
                <a:t>（</a:t>
              </a:r>
              <a:r>
                <a:rPr lang="en-US" altLang="ja-JP" dirty="0">
                  <a:latin typeface="HGP創英角ｺﾞｼｯｸUB"/>
                  <a:ea typeface="HGP創英角ｺﾞｼｯｸUB"/>
                  <a:cs typeface="HGP創英角ｺﾞｼｯｸUB"/>
                </a:rPr>
                <a:t>6</a:t>
              </a:r>
              <a:r>
                <a:rPr kumimoji="1" lang="en-US" altLang="ja-JP" dirty="0">
                  <a:latin typeface="HGP創英角ｺﾞｼｯｸUB"/>
                  <a:ea typeface="HGP創英角ｺﾞｼｯｸUB"/>
                  <a:cs typeface="HGP創英角ｺﾞｼｯｸUB"/>
                </a:rPr>
                <a:t>0cm</a:t>
              </a:r>
              <a:r>
                <a:rPr kumimoji="1" lang="ja-JP" altLang="en-US" dirty="0">
                  <a:latin typeface="HGP創英角ｺﾞｼｯｸUB"/>
                  <a:ea typeface="HGP創英角ｺﾞｼｯｸUB"/>
                  <a:cs typeface="HGP創英角ｺﾞｼｯｸUB"/>
                </a:rPr>
                <a:t>）</a:t>
              </a:r>
            </a:p>
          </p:txBody>
        </p:sp>
        <p:sp>
          <p:nvSpPr>
            <p:cNvPr id="48" name="テキスト ボックス 47"/>
            <p:cNvSpPr txBox="1"/>
            <p:nvPr/>
          </p:nvSpPr>
          <p:spPr>
            <a:xfrm>
              <a:off x="5263459" y="1555945"/>
              <a:ext cx="2172390" cy="738664"/>
            </a:xfrm>
            <a:prstGeom prst="rect">
              <a:avLst/>
            </a:prstGeom>
            <a:noFill/>
          </p:spPr>
          <p:txBody>
            <a:bodyPr wrap="none" rtlCol="0">
              <a:spAutoFit/>
            </a:bodyPr>
            <a:lstStyle/>
            <a:p>
              <a:pPr algn="r"/>
              <a:r>
                <a:rPr kumimoji="1" lang="ja-JP" altLang="en-US" sz="1400" dirty="0">
                  <a:solidFill>
                    <a:schemeClr val="bg1"/>
                  </a:solidFill>
                </a:rPr>
                <a:t>ラスト・ワン（１）・フィートを</a:t>
              </a:r>
              <a:endParaRPr kumimoji="1" lang="en-US" altLang="ja-JP" sz="1400" dirty="0">
                <a:solidFill>
                  <a:schemeClr val="bg1"/>
                </a:solidFill>
              </a:endParaRPr>
            </a:p>
            <a:p>
              <a:pPr algn="r"/>
              <a:r>
                <a:rPr kumimoji="1" lang="ja-JP" altLang="en-US" sz="1400" dirty="0">
                  <a:solidFill>
                    <a:schemeClr val="bg1"/>
                  </a:solidFill>
                </a:rPr>
                <a:t>乗り越えることで</a:t>
              </a:r>
              <a:r>
                <a:rPr lang="ja-JP" altLang="en-US" sz="1400" dirty="0">
                  <a:solidFill>
                    <a:schemeClr val="bg1"/>
                  </a:solidFill>
                </a:rPr>
                <a:t>生まれる</a:t>
              </a:r>
              <a:endParaRPr lang="en-US" altLang="ja-JP" sz="1400" dirty="0">
                <a:solidFill>
                  <a:schemeClr val="bg1"/>
                </a:solidFill>
              </a:endParaRPr>
            </a:p>
            <a:p>
              <a:pPr algn="r"/>
              <a:r>
                <a:rPr lang="ja-JP" altLang="en-US" sz="1400" dirty="0">
                  <a:solidFill>
                    <a:schemeClr val="bg1"/>
                  </a:solidFill>
                </a:rPr>
                <a:t>新しい可能性</a:t>
              </a:r>
              <a:endParaRPr kumimoji="1" lang="en-US" altLang="ja-JP" sz="1400" dirty="0">
                <a:solidFill>
                  <a:schemeClr val="bg1"/>
                </a:solidFill>
              </a:endParaRPr>
            </a:p>
          </p:txBody>
        </p:sp>
        <p:sp>
          <p:nvSpPr>
            <p:cNvPr id="49" name="テキスト ボックス 48"/>
            <p:cNvSpPr txBox="1"/>
            <p:nvPr/>
          </p:nvSpPr>
          <p:spPr>
            <a:xfrm>
              <a:off x="3161549" y="1460959"/>
              <a:ext cx="1415772" cy="369332"/>
            </a:xfrm>
            <a:prstGeom prst="rect">
              <a:avLst/>
            </a:prstGeom>
            <a:noFill/>
          </p:spPr>
          <p:txBody>
            <a:bodyPr wrap="none" rtlCol="0">
              <a:spAutoFit/>
            </a:bodyPr>
            <a:lstStyle/>
            <a:p>
              <a:r>
                <a:rPr kumimoji="1" lang="ja-JP" altLang="en-US" dirty="0">
                  <a:solidFill>
                    <a:srgbClr val="0000FF"/>
                  </a:solidFill>
                  <a:latin typeface="HGP創英角ｺﾞｼｯｸUB"/>
                  <a:ea typeface="HGP創英角ｺﾞｼｯｸUB"/>
                  <a:cs typeface="HGP創英角ｺﾞｼｯｸUB"/>
                </a:rPr>
                <a:t>ウエアラブル</a:t>
              </a:r>
            </a:p>
          </p:txBody>
        </p:sp>
        <p:sp>
          <p:nvSpPr>
            <p:cNvPr id="50" name="テキスト ボックス 49"/>
            <p:cNvSpPr txBox="1"/>
            <p:nvPr/>
          </p:nvSpPr>
          <p:spPr>
            <a:xfrm>
              <a:off x="3161550" y="3054809"/>
              <a:ext cx="1005403" cy="369332"/>
            </a:xfrm>
            <a:prstGeom prst="rect">
              <a:avLst/>
            </a:prstGeom>
            <a:noFill/>
          </p:spPr>
          <p:txBody>
            <a:bodyPr wrap="none" rtlCol="0">
              <a:spAutoFit/>
            </a:bodyPr>
            <a:lstStyle/>
            <a:p>
              <a:r>
                <a:rPr kumimoji="1" lang="ja-JP" altLang="en-US" dirty="0">
                  <a:solidFill>
                    <a:schemeClr val="tx1">
                      <a:lumMod val="50000"/>
                      <a:lumOff val="50000"/>
                    </a:schemeClr>
                  </a:solidFill>
                  <a:latin typeface="HGP創英角ｺﾞｼｯｸUB"/>
                  <a:ea typeface="HGP創英角ｺﾞｼｯｸUB"/>
                  <a:cs typeface="HGP創英角ｺﾞｼｯｸUB"/>
                </a:rPr>
                <a:t>モバイル</a:t>
              </a:r>
            </a:p>
          </p:txBody>
        </p:sp>
        <p:sp>
          <p:nvSpPr>
            <p:cNvPr id="51" name="テキスト ボックス 50"/>
            <p:cNvSpPr txBox="1"/>
            <p:nvPr/>
          </p:nvSpPr>
          <p:spPr>
            <a:xfrm>
              <a:off x="3161550" y="4718509"/>
              <a:ext cx="1326004" cy="369332"/>
            </a:xfrm>
            <a:prstGeom prst="rect">
              <a:avLst/>
            </a:prstGeom>
            <a:noFill/>
          </p:spPr>
          <p:txBody>
            <a:bodyPr wrap="none" rtlCol="0">
              <a:spAutoFit/>
            </a:bodyPr>
            <a:lstStyle/>
            <a:p>
              <a:r>
                <a:rPr kumimoji="1" lang="ja-JP" altLang="en-US" dirty="0">
                  <a:solidFill>
                    <a:schemeClr val="tx1">
                      <a:lumMod val="50000"/>
                      <a:lumOff val="50000"/>
                    </a:schemeClr>
                  </a:solidFill>
                  <a:latin typeface="HGP創英角ｺﾞｼｯｸUB"/>
                  <a:ea typeface="HGP創英角ｺﾞｼｯｸUB"/>
                  <a:cs typeface="HGP創英角ｺﾞｼｯｸUB"/>
                </a:rPr>
                <a:t>デスクトップ</a:t>
              </a:r>
            </a:p>
          </p:txBody>
        </p:sp>
      </p:grpSp>
      <p:sp>
        <p:nvSpPr>
          <p:cNvPr id="5" name="曲折矢印 4"/>
          <p:cNvSpPr/>
          <p:nvPr/>
        </p:nvSpPr>
        <p:spPr>
          <a:xfrm rot="16200000" flipH="1">
            <a:off x="1516302" y="1447292"/>
            <a:ext cx="429557" cy="1385530"/>
          </a:xfrm>
          <a:prstGeom prst="bentArrow">
            <a:avLst>
              <a:gd name="adj1" fmla="val 48763"/>
              <a:gd name="adj2" fmla="val 50000"/>
              <a:gd name="adj3" fmla="val 27970"/>
              <a:gd name="adj4" fmla="val 45730"/>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角丸四角形 5"/>
          <p:cNvSpPr/>
          <p:nvPr/>
        </p:nvSpPr>
        <p:spPr>
          <a:xfrm>
            <a:off x="211371" y="2452422"/>
            <a:ext cx="2134640" cy="432708"/>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さらなる小型化</a:t>
            </a:r>
          </a:p>
        </p:txBody>
      </p:sp>
      <p:sp>
        <p:nvSpPr>
          <p:cNvPr id="8" name="下矢印 7"/>
          <p:cNvSpPr/>
          <p:nvPr/>
        </p:nvSpPr>
        <p:spPr>
          <a:xfrm>
            <a:off x="1038315" y="2982717"/>
            <a:ext cx="463580" cy="215565"/>
          </a:xfrm>
          <a:prstGeom prst="downArrow">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角丸四角形 42"/>
          <p:cNvSpPr/>
          <p:nvPr/>
        </p:nvSpPr>
        <p:spPr>
          <a:xfrm>
            <a:off x="337151" y="3470907"/>
            <a:ext cx="1865908" cy="344055"/>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体内へ</a:t>
            </a:r>
          </a:p>
        </p:txBody>
      </p:sp>
      <p:sp>
        <p:nvSpPr>
          <p:cNvPr id="52" name="角丸四角形 51"/>
          <p:cNvSpPr/>
          <p:nvPr/>
        </p:nvSpPr>
        <p:spPr>
          <a:xfrm>
            <a:off x="337151" y="3885376"/>
            <a:ext cx="1865908" cy="344055"/>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モノに内蔵</a:t>
            </a:r>
          </a:p>
        </p:txBody>
      </p:sp>
    </p:spTree>
    <p:extLst>
      <p:ext uri="{BB962C8B-B14F-4D97-AF65-F5344CB8AC3E}">
        <p14:creationId xmlns:p14="http://schemas.microsoft.com/office/powerpoint/2010/main" val="263414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7.40741E-7 L 0.12934 0.00255 " pathEditMode="relative" rAng="0" ptsTypes="AA">
                                      <p:cBhvr>
                                        <p:cTn id="6" dur="2000" fill="hold"/>
                                        <p:tgtEl>
                                          <p:spTgt spid="4"/>
                                        </p:tgtEl>
                                        <p:attrNameLst>
                                          <p:attrName>ppt_x</p:attrName>
                                          <p:attrName>ppt_y</p:attrName>
                                        </p:attrNameLst>
                                      </p:cBhvr>
                                      <p:rCtr x="6458" y="116"/>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up)">
                                      <p:cBhvr>
                                        <p:cTn id="24" dur="500"/>
                                        <p:tgtEl>
                                          <p:spTgt spid="43"/>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up)">
                                      <p:cBhvr>
                                        <p:cTn id="28" dur="500"/>
                                        <p:tgtEl>
                                          <p:spTgt spid="52"/>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 grpId="0" animBg="1"/>
      <p:bldP spid="6" grpId="0" animBg="1"/>
      <p:bldP spid="8" grpId="0" animBg="1"/>
      <p:bldP spid="43"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61307" y="3015763"/>
            <a:ext cx="7160293" cy="1677255"/>
          </a:xfrm>
          <a:prstGeom prst="roundRect">
            <a:avLst>
              <a:gd name="adj" fmla="val 0"/>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 name="図 5"/>
          <p:cNvPicPr>
            <a:picLocks noChangeAspect="1"/>
          </p:cNvPicPr>
          <p:nvPr/>
        </p:nvPicPr>
        <p:blipFill>
          <a:blip r:embed="rId3">
            <a:clrChange>
              <a:clrFrom>
                <a:srgbClr val="FFFFFF"/>
              </a:clrFrom>
              <a:clrTo>
                <a:srgbClr val="FFFFFF">
                  <a:alpha val="0"/>
                </a:srgbClr>
              </a:clrTo>
            </a:clrChange>
          </a:blip>
          <a:stretch>
            <a:fillRect/>
          </a:stretch>
        </p:blipFill>
        <p:spPr>
          <a:xfrm>
            <a:off x="1957006" y="3190472"/>
            <a:ext cx="341289" cy="550466"/>
          </a:xfrm>
          <a:prstGeom prst="rect">
            <a:avLst/>
          </a:prstGeom>
        </p:spPr>
      </p:pic>
      <p:sp>
        <p:nvSpPr>
          <p:cNvPr id="8" name="角丸四角形 7"/>
          <p:cNvSpPr/>
          <p:nvPr/>
        </p:nvSpPr>
        <p:spPr>
          <a:xfrm>
            <a:off x="4663330"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加速度センサ</a:t>
            </a:r>
          </a:p>
        </p:txBody>
      </p:sp>
      <p:sp>
        <p:nvSpPr>
          <p:cNvPr id="9" name="角丸四角形 8"/>
          <p:cNvSpPr/>
          <p:nvPr/>
        </p:nvSpPr>
        <p:spPr>
          <a:xfrm>
            <a:off x="6138767"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温度センサ</a:t>
            </a:r>
          </a:p>
        </p:txBody>
      </p:sp>
      <p:sp>
        <p:nvSpPr>
          <p:cNvPr id="10" name="角丸四角形 9"/>
          <p:cNvSpPr/>
          <p:nvPr/>
        </p:nvSpPr>
        <p:spPr>
          <a:xfrm>
            <a:off x="6138767"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ＭＳ Ｐゴシック"/>
                <a:ea typeface="ＭＳ Ｐゴシック"/>
                <a:cs typeface="ＭＳ Ｐゴシック"/>
              </a:rPr>
              <a:t>GPS</a:t>
            </a:r>
            <a:endParaRPr kumimoji="1" lang="ja-JP" altLang="en-US" sz="1200" dirty="0">
              <a:solidFill>
                <a:srgbClr val="FFFFFF"/>
              </a:solidFill>
              <a:latin typeface="ＭＳ Ｐゴシック"/>
              <a:ea typeface="ＭＳ Ｐゴシック"/>
              <a:cs typeface="ＭＳ Ｐゴシック"/>
            </a:endParaRPr>
          </a:p>
        </p:txBody>
      </p:sp>
      <p:sp>
        <p:nvSpPr>
          <p:cNvPr id="11" name="角丸四角形 10"/>
          <p:cNvSpPr/>
          <p:nvPr/>
        </p:nvSpPr>
        <p:spPr>
          <a:xfrm>
            <a:off x="4663330"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ジャイロセンサ</a:t>
            </a:r>
          </a:p>
        </p:txBody>
      </p:sp>
      <p:sp>
        <p:nvSpPr>
          <p:cNvPr id="12" name="角丸四角形 11"/>
          <p:cNvSpPr/>
          <p:nvPr/>
        </p:nvSpPr>
        <p:spPr>
          <a:xfrm>
            <a:off x="4663330"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照度センサ</a:t>
            </a:r>
          </a:p>
        </p:txBody>
      </p:sp>
      <p:sp>
        <p:nvSpPr>
          <p:cNvPr id="13" name="角丸四角形 12"/>
          <p:cNvSpPr/>
          <p:nvPr/>
        </p:nvSpPr>
        <p:spPr>
          <a:xfrm>
            <a:off x="6138767"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地磁気センサ</a:t>
            </a:r>
          </a:p>
        </p:txBody>
      </p:sp>
      <p:sp>
        <p:nvSpPr>
          <p:cNvPr id="14" name="角丸四角形 13"/>
          <p:cNvSpPr/>
          <p:nvPr/>
        </p:nvSpPr>
        <p:spPr>
          <a:xfrm>
            <a:off x="3187972"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圧力センサ</a:t>
            </a:r>
          </a:p>
        </p:txBody>
      </p:sp>
      <p:sp>
        <p:nvSpPr>
          <p:cNvPr id="15" name="角丸四角形 14"/>
          <p:cNvSpPr/>
          <p:nvPr/>
        </p:nvSpPr>
        <p:spPr>
          <a:xfrm>
            <a:off x="3187971"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近接センサ</a:t>
            </a:r>
          </a:p>
        </p:txBody>
      </p:sp>
      <p:sp>
        <p:nvSpPr>
          <p:cNvPr id="16" name="角丸四角形 15"/>
          <p:cNvSpPr/>
          <p:nvPr/>
        </p:nvSpPr>
        <p:spPr>
          <a:xfrm>
            <a:off x="3187972"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カメラ</a:t>
            </a:r>
          </a:p>
        </p:txBody>
      </p:sp>
      <p:sp>
        <p:nvSpPr>
          <p:cNvPr id="18" name="U ターン矢印 17"/>
          <p:cNvSpPr/>
          <p:nvPr/>
        </p:nvSpPr>
        <p:spPr>
          <a:xfrm rot="5400000">
            <a:off x="6898425" y="2330665"/>
            <a:ext cx="2681402" cy="844550"/>
          </a:xfrm>
          <a:prstGeom prst="uturnArrow">
            <a:avLst>
              <a:gd name="adj1" fmla="val 29120"/>
              <a:gd name="adj2" fmla="val 25000"/>
              <a:gd name="adj3" fmla="val 25000"/>
              <a:gd name="adj4" fmla="val 43750"/>
              <a:gd name="adj5" fmla="val 100000"/>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1" name="図 20"/>
          <p:cNvPicPr>
            <a:picLocks noChangeAspect="1"/>
          </p:cNvPicPr>
          <p:nvPr/>
        </p:nvPicPr>
        <p:blipFill>
          <a:blip r:embed="rId4">
            <a:clrChange>
              <a:clrFrom>
                <a:srgbClr val="FFFFFF"/>
              </a:clrFrom>
              <a:clrTo>
                <a:srgbClr val="FFFFFF">
                  <a:alpha val="0"/>
                </a:srgbClr>
              </a:clrTo>
            </a:clrChange>
          </a:blip>
          <a:stretch>
            <a:fillRect/>
          </a:stretch>
        </p:blipFill>
        <p:spPr>
          <a:xfrm>
            <a:off x="1032123" y="3147122"/>
            <a:ext cx="679541" cy="593816"/>
          </a:xfrm>
          <a:prstGeom prst="rect">
            <a:avLst/>
          </a:prstGeom>
        </p:spPr>
      </p:pic>
      <p:sp>
        <p:nvSpPr>
          <p:cNvPr id="22" name="角丸四角形 21"/>
          <p:cNvSpPr/>
          <p:nvPr/>
        </p:nvSpPr>
        <p:spPr>
          <a:xfrm>
            <a:off x="561307" y="4774713"/>
            <a:ext cx="7160293" cy="1677255"/>
          </a:xfrm>
          <a:prstGeom prst="roundRect">
            <a:avLst>
              <a:gd name="adj" fmla="val 0"/>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角丸四角形 22"/>
          <p:cNvSpPr/>
          <p:nvPr/>
        </p:nvSpPr>
        <p:spPr>
          <a:xfrm>
            <a:off x="4663331" y="54017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脳波センサ</a:t>
            </a:r>
          </a:p>
        </p:txBody>
      </p:sp>
      <p:sp>
        <p:nvSpPr>
          <p:cNvPr id="24" name="角丸四角形 23"/>
          <p:cNvSpPr/>
          <p:nvPr/>
        </p:nvSpPr>
        <p:spPr>
          <a:xfrm>
            <a:off x="6138768" y="540179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加速度センサ</a:t>
            </a:r>
          </a:p>
        </p:txBody>
      </p:sp>
      <p:sp>
        <p:nvSpPr>
          <p:cNvPr id="25" name="角丸四角形 24"/>
          <p:cNvSpPr/>
          <p:nvPr/>
        </p:nvSpPr>
        <p:spPr>
          <a:xfrm>
            <a:off x="6138768" y="587799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ＭＳ Ｐゴシック"/>
                <a:cs typeface="ＭＳ Ｐゴシック"/>
              </a:rPr>
              <a:t>カメラ</a:t>
            </a:r>
          </a:p>
        </p:txBody>
      </p:sp>
      <p:sp>
        <p:nvSpPr>
          <p:cNvPr id="26" name="角丸四角形 25"/>
          <p:cNvSpPr/>
          <p:nvPr/>
        </p:nvSpPr>
        <p:spPr>
          <a:xfrm>
            <a:off x="4663331" y="4931472"/>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眼球運動センサ</a:t>
            </a:r>
          </a:p>
        </p:txBody>
      </p:sp>
      <p:sp>
        <p:nvSpPr>
          <p:cNvPr id="27" name="角丸四角形 26"/>
          <p:cNvSpPr/>
          <p:nvPr/>
        </p:nvSpPr>
        <p:spPr>
          <a:xfrm>
            <a:off x="4663331" y="58779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ＭＳ Ｐゴシック"/>
                <a:ea typeface="ＭＳ Ｐゴシック"/>
                <a:cs typeface="ＭＳ Ｐゴシック"/>
              </a:rPr>
              <a:t>血圧センサ</a:t>
            </a:r>
            <a:endParaRPr kumimoji="1" lang="ja-JP" altLang="en-US" sz="1200" dirty="0">
              <a:solidFill>
                <a:srgbClr val="FFFFFF"/>
              </a:solidFill>
              <a:latin typeface="ＭＳ Ｐゴシック"/>
              <a:ea typeface="ＭＳ Ｐゴシック"/>
              <a:cs typeface="ＭＳ Ｐゴシック"/>
            </a:endParaRPr>
          </a:p>
        </p:txBody>
      </p:sp>
      <p:sp>
        <p:nvSpPr>
          <p:cNvPr id="28" name="角丸四角形 27"/>
          <p:cNvSpPr/>
          <p:nvPr/>
        </p:nvSpPr>
        <p:spPr>
          <a:xfrm>
            <a:off x="6138768" y="4931472"/>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血糖値センサ</a:t>
            </a:r>
          </a:p>
        </p:txBody>
      </p:sp>
      <p:sp>
        <p:nvSpPr>
          <p:cNvPr id="29" name="角丸四角形 28"/>
          <p:cNvSpPr/>
          <p:nvPr/>
        </p:nvSpPr>
        <p:spPr>
          <a:xfrm>
            <a:off x="3187973" y="4931472"/>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心拍センサ</a:t>
            </a:r>
          </a:p>
        </p:txBody>
      </p:sp>
      <p:sp>
        <p:nvSpPr>
          <p:cNvPr id="30" name="角丸四角形 29"/>
          <p:cNvSpPr/>
          <p:nvPr/>
        </p:nvSpPr>
        <p:spPr>
          <a:xfrm>
            <a:off x="3187972" y="54017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ＭＳ Ｐゴシック"/>
                <a:ea typeface="ＭＳ Ｐゴシック"/>
                <a:cs typeface="ＭＳ Ｐゴシック"/>
              </a:rPr>
              <a:t>発汗</a:t>
            </a:r>
            <a:r>
              <a:rPr kumimoji="1" lang="ja-JP" altLang="en-US" sz="1200" dirty="0">
                <a:solidFill>
                  <a:srgbClr val="FFFFFF"/>
                </a:solidFill>
                <a:latin typeface="ＭＳ Ｐゴシック"/>
                <a:ea typeface="ＭＳ Ｐゴシック"/>
                <a:cs typeface="ＭＳ Ｐゴシック"/>
              </a:rPr>
              <a:t>センサ</a:t>
            </a:r>
          </a:p>
        </p:txBody>
      </p:sp>
      <p:sp>
        <p:nvSpPr>
          <p:cNvPr id="31" name="角丸四角形 30"/>
          <p:cNvSpPr/>
          <p:nvPr/>
        </p:nvSpPr>
        <p:spPr>
          <a:xfrm>
            <a:off x="3187973" y="58779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体温センサ</a:t>
            </a:r>
          </a:p>
        </p:txBody>
      </p:sp>
      <p:grpSp>
        <p:nvGrpSpPr>
          <p:cNvPr id="35" name="図形グループ 34"/>
          <p:cNvGrpSpPr/>
          <p:nvPr/>
        </p:nvGrpSpPr>
        <p:grpSpPr>
          <a:xfrm>
            <a:off x="2042988" y="4981314"/>
            <a:ext cx="190500" cy="405090"/>
            <a:chOff x="5118100" y="4941610"/>
            <a:chExt cx="190500" cy="405090"/>
          </a:xfrm>
        </p:grpSpPr>
        <p:sp>
          <p:nvSpPr>
            <p:cNvPr id="36" name="正方形/長方形 35"/>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 name="図形グループ 38"/>
          <p:cNvGrpSpPr/>
          <p:nvPr/>
        </p:nvGrpSpPr>
        <p:grpSpPr>
          <a:xfrm>
            <a:off x="1144535" y="5111131"/>
            <a:ext cx="441102" cy="177800"/>
            <a:chOff x="4715098" y="3962400"/>
            <a:chExt cx="441102" cy="177800"/>
          </a:xfrm>
        </p:grpSpPr>
        <p:sp>
          <p:nvSpPr>
            <p:cNvPr id="40" name="角丸四角形 39"/>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 name="テキスト ボックス 1"/>
          <p:cNvSpPr txBox="1"/>
          <p:nvPr/>
        </p:nvSpPr>
        <p:spPr>
          <a:xfrm>
            <a:off x="949713" y="3740937"/>
            <a:ext cx="1269097" cy="830997"/>
          </a:xfrm>
          <a:prstGeom prst="rect">
            <a:avLst/>
          </a:prstGeom>
          <a:noFill/>
        </p:spPr>
        <p:txBody>
          <a:bodyPr wrap="none" rtlCol="0">
            <a:spAutoFit/>
          </a:bodyPr>
          <a:lstStyle/>
          <a:p>
            <a:r>
              <a:rPr kumimoji="1" lang="ja-JP" altLang="en-US" sz="2400" dirty="0">
                <a:latin typeface="HGP創英角ｺﾞｼｯｸUB"/>
                <a:ea typeface="HGP創英角ｺﾞｼｯｸUB"/>
                <a:cs typeface="HGP創英角ｺﾞｼｯｸUB"/>
              </a:rPr>
              <a:t>モバイル</a:t>
            </a:r>
            <a:endParaRPr kumimoji="1" lang="en-US" altLang="ja-JP" sz="2400" dirty="0">
              <a:latin typeface="HGP創英角ｺﾞｼｯｸUB"/>
              <a:ea typeface="HGP創英角ｺﾞｼｯｸUB"/>
              <a:cs typeface="HGP創英角ｺﾞｼｯｸUB"/>
            </a:endParaRPr>
          </a:p>
          <a:p>
            <a:r>
              <a:rPr lang="ja-JP" altLang="en-US" sz="2400" dirty="0">
                <a:latin typeface="HGP創英角ｺﾞｼｯｸUB"/>
                <a:ea typeface="HGP創英角ｺﾞｼｯｸUB"/>
                <a:cs typeface="HGP創英角ｺﾞｼｯｸUB"/>
              </a:rPr>
              <a:t>デバイス</a:t>
            </a:r>
            <a:endParaRPr kumimoji="1" lang="ja-JP" altLang="en-US" sz="2400" dirty="0">
              <a:latin typeface="HGP創英角ｺﾞｼｯｸUB"/>
              <a:ea typeface="HGP創英角ｺﾞｼｯｸUB"/>
              <a:cs typeface="HGP創英角ｺﾞｼｯｸUB"/>
            </a:endParaRPr>
          </a:p>
        </p:txBody>
      </p:sp>
      <p:sp>
        <p:nvSpPr>
          <p:cNvPr id="43" name="テキスト ボックス 42"/>
          <p:cNvSpPr txBox="1"/>
          <p:nvPr/>
        </p:nvSpPr>
        <p:spPr>
          <a:xfrm>
            <a:off x="949713" y="5403679"/>
            <a:ext cx="1770437" cy="830997"/>
          </a:xfrm>
          <a:prstGeom prst="rect">
            <a:avLst/>
          </a:prstGeom>
          <a:noFill/>
        </p:spPr>
        <p:txBody>
          <a:bodyPr wrap="none" rtlCol="0">
            <a:spAutoFit/>
          </a:bodyPr>
          <a:lstStyle/>
          <a:p>
            <a:r>
              <a:rPr lang="ja-JP" altLang="en-US" sz="2400" dirty="0">
                <a:latin typeface="HGP創英角ｺﾞｼｯｸUB"/>
                <a:ea typeface="HGP創英角ｺﾞｼｯｸUB"/>
                <a:cs typeface="HGP創英角ｺﾞｼｯｸUB"/>
              </a:rPr>
              <a:t>ウェアラブル</a:t>
            </a:r>
            <a:endParaRPr lang="en-US" altLang="ja-JP" sz="2400" dirty="0">
              <a:latin typeface="HGP創英角ｺﾞｼｯｸUB"/>
              <a:ea typeface="HGP創英角ｺﾞｼｯｸUB"/>
              <a:cs typeface="HGP創英角ｺﾞｼｯｸUB"/>
            </a:endParaRPr>
          </a:p>
          <a:p>
            <a:r>
              <a:rPr lang="ja-JP" altLang="en-US" sz="2400" dirty="0">
                <a:latin typeface="HGP創英角ｺﾞｼｯｸUB"/>
                <a:ea typeface="HGP創英角ｺﾞｼｯｸUB"/>
                <a:cs typeface="HGP創英角ｺﾞｼｯｸUB"/>
              </a:rPr>
              <a:t>デバイス</a:t>
            </a:r>
            <a:endParaRPr kumimoji="1" lang="ja-JP" altLang="en-US" sz="2400" dirty="0">
              <a:latin typeface="HGP創英角ｺﾞｼｯｸUB"/>
              <a:ea typeface="HGP創英角ｺﾞｼｯｸUB"/>
              <a:cs typeface="HGP創英角ｺﾞｼｯｸUB"/>
            </a:endParaRPr>
          </a:p>
        </p:txBody>
      </p:sp>
      <p:sp>
        <p:nvSpPr>
          <p:cNvPr id="44" name="角丸四角形 43"/>
          <p:cNvSpPr/>
          <p:nvPr/>
        </p:nvSpPr>
        <p:spPr>
          <a:xfrm>
            <a:off x="561307" y="2293525"/>
            <a:ext cx="7160293" cy="596364"/>
          </a:xfrm>
          <a:prstGeom prst="roundRect">
            <a:avLst>
              <a:gd name="adj" fmla="val 500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a:solidFill>
                  <a:srgbClr val="FFFFFF"/>
                </a:solidFill>
                <a:latin typeface="HGP創英角ｺﾞｼｯｸUB"/>
                <a:ea typeface="HGP創英角ｺﾞｼｯｸUB"/>
                <a:cs typeface="HGP創英角ｺﾞｼｯｸUB"/>
              </a:rPr>
              <a:t>インターネット</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45" name="角丸四角形 44"/>
          <p:cNvSpPr/>
          <p:nvPr/>
        </p:nvSpPr>
        <p:spPr>
          <a:xfrm>
            <a:off x="561307" y="921654"/>
            <a:ext cx="7160293" cy="1244064"/>
          </a:xfrm>
          <a:prstGeom prst="roundRect">
            <a:avLst>
              <a:gd name="adj" fmla="val 0"/>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0" name="グループ化 19"/>
          <p:cNvGrpSpPr/>
          <p:nvPr/>
        </p:nvGrpSpPr>
        <p:grpSpPr>
          <a:xfrm>
            <a:off x="2370251" y="989754"/>
            <a:ext cx="1956725" cy="1106341"/>
            <a:chOff x="2209610" y="989754"/>
            <a:chExt cx="1956725" cy="1106341"/>
          </a:xfrm>
        </p:grpSpPr>
        <p:sp>
          <p:nvSpPr>
            <p:cNvPr id="46" name="フローチャート: 磁気ディスク 45"/>
            <p:cNvSpPr/>
            <p:nvPr/>
          </p:nvSpPr>
          <p:spPr>
            <a:xfrm>
              <a:off x="2209610" y="998838"/>
              <a:ext cx="1956725" cy="1097257"/>
            </a:xfrm>
            <a:prstGeom prst="flowChartMagneticDisk">
              <a:avLst/>
            </a:prstGeom>
            <a:solidFill>
              <a:srgbClr val="FFFBD2"/>
            </a:solidFill>
            <a:ln w="9525"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 name="図 46"/>
            <p:cNvPicPr>
              <a:picLocks noChangeAspect="1"/>
            </p:cNvPicPr>
            <p:nvPr/>
          </p:nvPicPr>
          <p:blipFill>
            <a:blip r:embed="rId5">
              <a:clrChange>
                <a:clrFrom>
                  <a:srgbClr val="FEFEFE"/>
                </a:clrFrom>
                <a:clrTo>
                  <a:srgbClr val="FEFEFE">
                    <a:alpha val="0"/>
                  </a:srgbClr>
                </a:clrTo>
              </a:clrChange>
            </a:blip>
            <a:stretch>
              <a:fillRect/>
            </a:stretch>
          </p:blipFill>
          <p:spPr>
            <a:xfrm>
              <a:off x="3503847" y="1319600"/>
              <a:ext cx="428498" cy="351820"/>
            </a:xfrm>
            <a:prstGeom prst="rect">
              <a:avLst/>
            </a:prstGeom>
          </p:spPr>
        </p:pic>
        <p:pic>
          <p:nvPicPr>
            <p:cNvPr id="48" name="図 47"/>
            <p:cNvPicPr>
              <a:picLocks noChangeAspect="1"/>
            </p:cNvPicPr>
            <p:nvPr/>
          </p:nvPicPr>
          <p:blipFill>
            <a:blip r:embed="rId6">
              <a:clrChange>
                <a:clrFrom>
                  <a:srgbClr val="FEFEFE"/>
                </a:clrFrom>
                <a:clrTo>
                  <a:srgbClr val="FEFEFE">
                    <a:alpha val="0"/>
                  </a:srgbClr>
                </a:clrTo>
              </a:clrChange>
            </a:blip>
            <a:stretch>
              <a:fillRect/>
            </a:stretch>
          </p:blipFill>
          <p:spPr>
            <a:xfrm>
              <a:off x="3557973" y="1654306"/>
              <a:ext cx="374372" cy="360841"/>
            </a:xfrm>
            <a:prstGeom prst="rect">
              <a:avLst/>
            </a:prstGeom>
          </p:spPr>
        </p:pic>
        <p:pic>
          <p:nvPicPr>
            <p:cNvPr id="49" name="図 48"/>
            <p:cNvPicPr>
              <a:picLocks noChangeAspect="1"/>
            </p:cNvPicPr>
            <p:nvPr/>
          </p:nvPicPr>
          <p:blipFill>
            <a:blip r:embed="rId7">
              <a:clrChange>
                <a:clrFrom>
                  <a:srgbClr val="FEFEFE"/>
                </a:clrFrom>
                <a:clrTo>
                  <a:srgbClr val="FEFEFE">
                    <a:alpha val="0"/>
                  </a:srgbClr>
                </a:clrTo>
              </a:clrChange>
            </a:blip>
            <a:stretch>
              <a:fillRect/>
            </a:stretch>
          </p:blipFill>
          <p:spPr>
            <a:xfrm>
              <a:off x="2353516" y="1359086"/>
              <a:ext cx="460071" cy="333777"/>
            </a:xfrm>
            <a:prstGeom prst="rect">
              <a:avLst/>
            </a:prstGeom>
          </p:spPr>
        </p:pic>
        <p:pic>
          <p:nvPicPr>
            <p:cNvPr id="50" name="図 49"/>
            <p:cNvPicPr>
              <a:picLocks noChangeAspect="1"/>
            </p:cNvPicPr>
            <p:nvPr/>
          </p:nvPicPr>
          <p:blipFill>
            <a:blip r:embed="rId8">
              <a:clrChange>
                <a:clrFrom>
                  <a:srgbClr val="FEFEFE"/>
                </a:clrFrom>
                <a:clrTo>
                  <a:srgbClr val="FEFEFE">
                    <a:alpha val="0"/>
                  </a:srgbClr>
                </a:clrTo>
              </a:clrChange>
            </a:blip>
            <a:stretch>
              <a:fillRect/>
            </a:stretch>
          </p:blipFill>
          <p:spPr>
            <a:xfrm>
              <a:off x="2448427" y="1683526"/>
              <a:ext cx="401435" cy="360841"/>
            </a:xfrm>
            <a:prstGeom prst="rect">
              <a:avLst/>
            </a:prstGeom>
          </p:spPr>
        </p:pic>
        <p:pic>
          <p:nvPicPr>
            <p:cNvPr id="51" name="図 50"/>
            <p:cNvPicPr>
              <a:picLocks noChangeAspect="1"/>
            </p:cNvPicPr>
            <p:nvPr/>
          </p:nvPicPr>
          <p:blipFill>
            <a:blip r:embed="rId9">
              <a:clrChange>
                <a:clrFrom>
                  <a:srgbClr val="FEFEFE"/>
                </a:clrFrom>
                <a:clrTo>
                  <a:srgbClr val="FEFEFE">
                    <a:alpha val="0"/>
                  </a:srgbClr>
                </a:clrTo>
              </a:clrChange>
            </a:blip>
            <a:stretch>
              <a:fillRect/>
            </a:stretch>
          </p:blipFill>
          <p:spPr>
            <a:xfrm>
              <a:off x="2989758" y="1498698"/>
              <a:ext cx="353820" cy="374038"/>
            </a:xfrm>
            <a:prstGeom prst="rect">
              <a:avLst/>
            </a:prstGeom>
          </p:spPr>
        </p:pic>
        <p:sp>
          <p:nvSpPr>
            <p:cNvPr id="52" name="テキスト ボックス 51"/>
            <p:cNvSpPr txBox="1"/>
            <p:nvPr/>
          </p:nvSpPr>
          <p:spPr>
            <a:xfrm>
              <a:off x="2448427" y="989754"/>
              <a:ext cx="1506542" cy="369332"/>
            </a:xfrm>
            <a:prstGeom prst="rect">
              <a:avLst/>
            </a:prstGeom>
            <a:noFill/>
          </p:spPr>
          <p:txBody>
            <a:bodyPr wrap="none" rtlCol="0">
              <a:spAutoFit/>
            </a:bodyPr>
            <a:lstStyle/>
            <a:p>
              <a:pPr algn="ctr"/>
              <a:r>
                <a:rPr kumimoji="1" lang="ja-JP" altLang="en-US" dirty="0">
                  <a:latin typeface="HGP創英角ｺﾞｼｯｸUB"/>
                  <a:ea typeface="HGP創英角ｺﾞｼｯｸUB"/>
                  <a:cs typeface="HGP創英角ｺﾞｼｯｸUB"/>
                </a:rPr>
                <a:t>ビッグ・データ</a:t>
              </a:r>
            </a:p>
          </p:txBody>
        </p:sp>
      </p:grpSp>
      <p:sp>
        <p:nvSpPr>
          <p:cNvPr id="53" name="角丸四角形 52"/>
          <p:cNvSpPr/>
          <p:nvPr/>
        </p:nvSpPr>
        <p:spPr>
          <a:xfrm>
            <a:off x="4903902" y="1093855"/>
            <a:ext cx="2581943" cy="887839"/>
          </a:xfrm>
          <a:prstGeom prst="roundRect">
            <a:avLst>
              <a:gd name="adj" fmla="val 0"/>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ＭＳ Ｐゴシック"/>
                <a:ea typeface="ＭＳ Ｐゴシック"/>
                <a:cs typeface="ＭＳ Ｐゴシック"/>
              </a:rPr>
              <a:t>アナリティクス</a:t>
            </a:r>
            <a:endParaRPr kumimoji="1" lang="en-US" altLang="ja-JP" sz="2400" dirty="0">
              <a:solidFill>
                <a:srgbClr val="FFFFFF"/>
              </a:solidFill>
              <a:latin typeface="ＭＳ Ｐゴシック"/>
              <a:ea typeface="ＭＳ Ｐゴシック"/>
              <a:cs typeface="ＭＳ Ｐゴシック"/>
            </a:endParaRPr>
          </a:p>
          <a:p>
            <a:pPr algn="ctr"/>
            <a:r>
              <a:rPr kumimoji="1" lang="ja-JP" altLang="en-US" sz="1000" dirty="0">
                <a:solidFill>
                  <a:srgbClr val="FFFFFF"/>
                </a:solidFill>
                <a:latin typeface="ＭＳ Ｐゴシック"/>
                <a:ea typeface="ＭＳ Ｐゴシック"/>
                <a:cs typeface="ＭＳ Ｐゴシック"/>
              </a:rPr>
              <a:t>洞察、知見、ノウハウの発見・抽出</a:t>
            </a:r>
          </a:p>
        </p:txBody>
      </p:sp>
      <p:sp>
        <p:nvSpPr>
          <p:cNvPr id="3" name="右矢印 2"/>
          <p:cNvSpPr/>
          <p:nvPr/>
        </p:nvSpPr>
        <p:spPr>
          <a:xfrm>
            <a:off x="4448432" y="1286395"/>
            <a:ext cx="434931" cy="502758"/>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U ターン矢印 53"/>
          <p:cNvSpPr/>
          <p:nvPr/>
        </p:nvSpPr>
        <p:spPr>
          <a:xfrm rot="5400000">
            <a:off x="6043383" y="3185707"/>
            <a:ext cx="4391486" cy="844550"/>
          </a:xfrm>
          <a:prstGeom prst="uturnArrow">
            <a:avLst>
              <a:gd name="adj1" fmla="val 29120"/>
              <a:gd name="adj2" fmla="val 25000"/>
              <a:gd name="adj3" fmla="val 25000"/>
              <a:gd name="adj4" fmla="val 43750"/>
              <a:gd name="adj5" fmla="val 100000"/>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上矢印 4"/>
          <p:cNvSpPr/>
          <p:nvPr/>
        </p:nvSpPr>
        <p:spPr>
          <a:xfrm>
            <a:off x="2533078" y="4419375"/>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上矢印 54"/>
          <p:cNvSpPr/>
          <p:nvPr/>
        </p:nvSpPr>
        <p:spPr>
          <a:xfrm>
            <a:off x="2533078" y="2711225"/>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上矢印 55"/>
          <p:cNvSpPr/>
          <p:nvPr/>
        </p:nvSpPr>
        <p:spPr>
          <a:xfrm>
            <a:off x="2533078" y="2007608"/>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タイトル 6"/>
          <p:cNvSpPr>
            <a:spLocks noGrp="1"/>
          </p:cNvSpPr>
          <p:nvPr>
            <p:ph type="title"/>
          </p:nvPr>
        </p:nvSpPr>
        <p:spPr/>
        <p:txBody>
          <a:bodyPr/>
          <a:lstStyle/>
          <a:p>
            <a:r>
              <a:rPr kumimoji="1" lang="ja-JP" altLang="en-US" dirty="0"/>
              <a:t>モバイル・ウェアラブル</a:t>
            </a:r>
            <a:r>
              <a:rPr lang="ja-JP" altLang="en-US" dirty="0"/>
              <a:t>とクラウドとの関係</a:t>
            </a:r>
            <a:endParaRPr kumimoji="1" lang="ja-JP" altLang="en-US" dirty="0"/>
          </a:p>
        </p:txBody>
      </p:sp>
      <p:sp>
        <p:nvSpPr>
          <p:cNvPr id="17" name="テキスト ボックス 16"/>
          <p:cNvSpPr txBox="1"/>
          <p:nvPr/>
        </p:nvSpPr>
        <p:spPr>
          <a:xfrm>
            <a:off x="949713" y="1280485"/>
            <a:ext cx="1172116" cy="461665"/>
          </a:xfrm>
          <a:prstGeom prst="rect">
            <a:avLst/>
          </a:prstGeom>
          <a:noFill/>
        </p:spPr>
        <p:txBody>
          <a:bodyPr wrap="none" rtlCol="0">
            <a:spAutoFit/>
          </a:bodyPr>
          <a:lstStyle/>
          <a:p>
            <a:r>
              <a:rPr kumimoji="1" lang="ja-JP" altLang="en-US" sz="2400" dirty="0">
                <a:latin typeface="HGP創英角ｺﾞｼｯｸUB"/>
                <a:ea typeface="HGP創英角ｺﾞｼｯｸUB"/>
                <a:cs typeface="HGP創英角ｺﾞｼｯｸUB"/>
              </a:rPr>
              <a:t>クラウド</a:t>
            </a:r>
          </a:p>
        </p:txBody>
      </p:sp>
      <p:sp>
        <p:nvSpPr>
          <p:cNvPr id="19" name="右矢印吹き出し 18"/>
          <p:cNvSpPr/>
          <p:nvPr/>
        </p:nvSpPr>
        <p:spPr>
          <a:xfrm>
            <a:off x="894843" y="4497407"/>
            <a:ext cx="1644078" cy="391222"/>
          </a:xfrm>
          <a:prstGeom prst="rightArrowCallout">
            <a:avLst>
              <a:gd name="adj1" fmla="val 46194"/>
              <a:gd name="adj2" fmla="val 44428"/>
              <a:gd name="adj3" fmla="val 25000"/>
              <a:gd name="adj4" fmla="val 89988"/>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bg1"/>
                </a:solidFill>
                <a:latin typeface="ＭＳ Ｐゴシック"/>
                <a:ea typeface="ＭＳ Ｐゴシック"/>
                <a:cs typeface="ＭＳ Ｐゴシック"/>
              </a:rPr>
              <a:t>近接通信</a:t>
            </a:r>
            <a:endParaRPr lang="en-US" altLang="ja-JP" sz="1200" dirty="0">
              <a:solidFill>
                <a:schemeClr val="bg1"/>
              </a:solidFill>
              <a:latin typeface="ＭＳ Ｐゴシック"/>
              <a:ea typeface="ＭＳ Ｐゴシック"/>
              <a:cs typeface="ＭＳ Ｐゴシック"/>
            </a:endParaRPr>
          </a:p>
          <a:p>
            <a:pPr algn="ctr"/>
            <a:r>
              <a:rPr kumimoji="1" lang="en-US" altLang="ja-JP" sz="800" dirty="0">
                <a:solidFill>
                  <a:schemeClr val="bg1"/>
                </a:solidFill>
                <a:latin typeface="ＭＳ Ｐゴシック"/>
                <a:ea typeface="ＭＳ Ｐゴシック"/>
                <a:cs typeface="ＭＳ Ｐゴシック"/>
              </a:rPr>
              <a:t>Bluetooth</a:t>
            </a:r>
            <a:r>
              <a:rPr kumimoji="1" lang="ja-JP" altLang="en-US" sz="800" dirty="0">
                <a:solidFill>
                  <a:schemeClr val="bg1"/>
                </a:solidFill>
                <a:latin typeface="ＭＳ Ｐゴシック"/>
                <a:ea typeface="ＭＳ Ｐゴシック"/>
                <a:cs typeface="ＭＳ Ｐゴシック"/>
              </a:rPr>
              <a:t>や</a:t>
            </a:r>
            <a:r>
              <a:rPr kumimoji="1" lang="en-US" altLang="ja-JP" sz="800" dirty="0">
                <a:solidFill>
                  <a:schemeClr val="bg1"/>
                </a:solidFill>
                <a:latin typeface="ＭＳ Ｐゴシック"/>
                <a:ea typeface="ＭＳ Ｐゴシック"/>
                <a:cs typeface="ＭＳ Ｐゴシック"/>
              </a:rPr>
              <a:t>NFC</a:t>
            </a:r>
            <a:r>
              <a:rPr kumimoji="1" lang="ja-JP" altLang="en-US" sz="800" dirty="0">
                <a:solidFill>
                  <a:schemeClr val="bg1"/>
                </a:solidFill>
                <a:latin typeface="ＭＳ Ｐゴシック"/>
                <a:ea typeface="ＭＳ Ｐゴシック"/>
                <a:cs typeface="ＭＳ Ｐゴシック"/>
              </a:rPr>
              <a:t>など</a:t>
            </a:r>
          </a:p>
        </p:txBody>
      </p:sp>
      <p:sp>
        <p:nvSpPr>
          <p:cNvPr id="57" name="右矢印吹き出し 56"/>
          <p:cNvSpPr/>
          <p:nvPr/>
        </p:nvSpPr>
        <p:spPr>
          <a:xfrm>
            <a:off x="889000" y="2755901"/>
            <a:ext cx="1644078" cy="391222"/>
          </a:xfrm>
          <a:prstGeom prst="rightArrowCallout">
            <a:avLst>
              <a:gd name="adj1" fmla="val 46194"/>
              <a:gd name="adj2" fmla="val 44428"/>
              <a:gd name="adj3" fmla="val 25000"/>
              <a:gd name="adj4" fmla="val 89988"/>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bg1"/>
                </a:solidFill>
                <a:latin typeface="ＭＳ Ｐゴシック"/>
                <a:ea typeface="ＭＳ Ｐゴシック"/>
                <a:cs typeface="ＭＳ Ｐゴシック"/>
              </a:rPr>
              <a:t>モバイル通信</a:t>
            </a:r>
            <a:endParaRPr lang="en-US" altLang="ja-JP" sz="1200" dirty="0">
              <a:solidFill>
                <a:schemeClr val="bg1"/>
              </a:solidFill>
              <a:latin typeface="ＭＳ Ｐゴシック"/>
              <a:ea typeface="ＭＳ Ｐゴシック"/>
              <a:cs typeface="ＭＳ Ｐゴシック"/>
            </a:endParaRPr>
          </a:p>
          <a:p>
            <a:pPr algn="ctr"/>
            <a:r>
              <a:rPr lang="ja-JP" altLang="en-US" sz="800" dirty="0">
                <a:solidFill>
                  <a:schemeClr val="bg1"/>
                </a:solidFill>
                <a:latin typeface="ＭＳ Ｐゴシック"/>
                <a:ea typeface="ＭＳ Ｐゴシック"/>
                <a:cs typeface="ＭＳ Ｐゴシック"/>
              </a:rPr>
              <a:t>携帯電話網</a:t>
            </a:r>
            <a:r>
              <a:rPr kumimoji="1" lang="ja-JP" altLang="en-US" sz="800" dirty="0">
                <a:solidFill>
                  <a:schemeClr val="bg1"/>
                </a:solidFill>
                <a:latin typeface="ＭＳ Ｐゴシック"/>
                <a:ea typeface="ＭＳ Ｐゴシック"/>
                <a:cs typeface="ＭＳ Ｐゴシック"/>
              </a:rPr>
              <a:t>や</a:t>
            </a:r>
            <a:r>
              <a:rPr lang="en-US" altLang="ja-JP" sz="800" dirty="0" err="1">
                <a:solidFill>
                  <a:schemeClr val="bg1"/>
                </a:solidFill>
                <a:latin typeface="ＭＳ Ｐゴシック"/>
                <a:ea typeface="ＭＳ Ｐゴシック"/>
                <a:cs typeface="ＭＳ Ｐゴシック"/>
              </a:rPr>
              <a:t>WiFi</a:t>
            </a:r>
            <a:r>
              <a:rPr kumimoji="1" lang="ja-JP" altLang="en-US" sz="800" dirty="0">
                <a:solidFill>
                  <a:schemeClr val="bg1"/>
                </a:solidFill>
                <a:latin typeface="ＭＳ Ｐゴシック"/>
                <a:ea typeface="ＭＳ Ｐゴシック"/>
                <a:cs typeface="ＭＳ Ｐゴシック"/>
              </a:rPr>
              <a:t>など</a:t>
            </a:r>
          </a:p>
        </p:txBody>
      </p:sp>
      <p:sp>
        <p:nvSpPr>
          <p:cNvPr id="32" name="下矢印 31"/>
          <p:cNvSpPr/>
          <p:nvPr/>
        </p:nvSpPr>
        <p:spPr>
          <a:xfrm>
            <a:off x="585511" y="6279925"/>
            <a:ext cx="2602460" cy="689704"/>
          </a:xfrm>
          <a:prstGeom prst="downArrow">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800" dirty="0" err="1">
                <a:solidFill>
                  <a:srgbClr val="FFFFFF"/>
                </a:solidFill>
                <a:latin typeface="+mj-lt"/>
                <a:ea typeface="ＭＳ Ｐゴシック"/>
                <a:cs typeface="ＭＳ Ｐゴシック"/>
              </a:rPr>
              <a:t>IoT</a:t>
            </a:r>
            <a:endParaRPr kumimoji="1" lang="ja-JP" altLang="en-US" sz="2800" dirty="0">
              <a:solidFill>
                <a:srgbClr val="FFFFFF"/>
              </a:solidFill>
              <a:latin typeface="+mj-lt"/>
              <a:ea typeface="ＭＳ Ｐゴシック"/>
              <a:cs typeface="ＭＳ Ｐゴシック"/>
            </a:endParaRPr>
          </a:p>
        </p:txBody>
      </p:sp>
    </p:spTree>
    <p:extLst>
      <p:ext uri="{BB962C8B-B14F-4D97-AF65-F5344CB8AC3E}">
        <p14:creationId xmlns:p14="http://schemas.microsoft.com/office/powerpoint/2010/main" val="276844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クライアント・プラットフォーム</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241135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グループ化 64"/>
          <p:cNvGrpSpPr/>
          <p:nvPr/>
        </p:nvGrpSpPr>
        <p:grpSpPr>
          <a:xfrm>
            <a:off x="1061611" y="1845739"/>
            <a:ext cx="6832722" cy="714376"/>
            <a:chOff x="1071550" y="1845739"/>
            <a:chExt cx="6832722" cy="714376"/>
          </a:xfrm>
        </p:grpSpPr>
        <p:sp>
          <p:nvSpPr>
            <p:cNvPr id="4" name="正方形/長方形 3"/>
            <p:cNvSpPr>
              <a:spLocks noChangeArrowheads="1"/>
            </p:cNvSpPr>
            <p:nvPr/>
          </p:nvSpPr>
          <p:spPr bwMode="auto">
            <a:xfrm>
              <a:off x="1071550" y="2202927"/>
              <a:ext cx="4991733" cy="357188"/>
            </a:xfrm>
            <a:prstGeom prst="rect">
              <a:avLst/>
            </a:prstGeom>
            <a:solidFill>
              <a:schemeClr val="accent4">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PC/AT</a:t>
              </a:r>
              <a:endParaRPr kumimoji="0" lang="ja-JP" altLang="en-US" sz="1400">
                <a:solidFill>
                  <a:schemeClr val="bg1"/>
                </a:solidFill>
                <a:latin typeface="+mn-lt"/>
                <a:ea typeface="+mn-ea"/>
              </a:endParaRPr>
            </a:p>
          </p:txBody>
        </p:sp>
        <p:sp>
          <p:nvSpPr>
            <p:cNvPr id="5" name="正方形/長方形 10"/>
            <p:cNvSpPr>
              <a:spLocks noChangeArrowheads="1"/>
            </p:cNvSpPr>
            <p:nvPr/>
          </p:nvSpPr>
          <p:spPr bwMode="auto">
            <a:xfrm>
              <a:off x="6063295" y="2212975"/>
              <a:ext cx="1840977" cy="347140"/>
            </a:xfrm>
            <a:prstGeom prst="rect">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a:solidFill>
                    <a:schemeClr val="bg1"/>
                  </a:solidFill>
                  <a:latin typeface="+mn-lt"/>
                  <a:ea typeface="+mn-ea"/>
                </a:rPr>
                <a:t>Mac</a:t>
              </a:r>
              <a:endParaRPr kumimoji="0" lang="ja-JP" altLang="en-US" sz="1400" dirty="0">
                <a:solidFill>
                  <a:schemeClr val="bg1"/>
                </a:solidFill>
                <a:latin typeface="+mn-lt"/>
                <a:ea typeface="+mn-ea"/>
              </a:endParaRPr>
            </a:p>
          </p:txBody>
        </p:sp>
        <p:sp>
          <p:nvSpPr>
            <p:cNvPr id="6" name="正方形/長方形 2"/>
            <p:cNvSpPr>
              <a:spLocks noChangeArrowheads="1"/>
            </p:cNvSpPr>
            <p:nvPr/>
          </p:nvSpPr>
          <p:spPr bwMode="auto">
            <a:xfrm>
              <a:off x="1071550" y="1845739"/>
              <a:ext cx="2920493" cy="357188"/>
            </a:xfrm>
            <a:prstGeom prst="rect">
              <a:avLst/>
            </a:prstGeom>
            <a:solidFill>
              <a:srgbClr val="4168A7"/>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Windows</a:t>
              </a:r>
              <a:endParaRPr kumimoji="0" lang="ja-JP" altLang="en-US" sz="1400">
                <a:solidFill>
                  <a:schemeClr val="bg1"/>
                </a:solidFill>
                <a:latin typeface="+mn-lt"/>
                <a:ea typeface="+mn-ea"/>
              </a:endParaRPr>
            </a:p>
          </p:txBody>
        </p:sp>
        <p:sp>
          <p:nvSpPr>
            <p:cNvPr id="7" name="正方形/長方形 6"/>
            <p:cNvSpPr>
              <a:spLocks noChangeArrowheads="1"/>
            </p:cNvSpPr>
            <p:nvPr/>
          </p:nvSpPr>
          <p:spPr bwMode="auto">
            <a:xfrm>
              <a:off x="3992043" y="1845739"/>
              <a:ext cx="2071240" cy="357188"/>
            </a:xfrm>
            <a:prstGeom prst="rect">
              <a:avLst/>
            </a:prstGeom>
            <a:solidFill>
              <a:srgbClr val="FF9933"/>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a:solidFill>
                    <a:schemeClr val="bg1"/>
                  </a:solidFill>
                  <a:latin typeface="+mn-lt"/>
                  <a:ea typeface="+mn-ea"/>
                </a:rPr>
                <a:t>Linux</a:t>
              </a:r>
              <a:endParaRPr kumimoji="0" lang="ja-JP" altLang="en-US" sz="1400" dirty="0">
                <a:solidFill>
                  <a:schemeClr val="bg1"/>
                </a:solidFill>
                <a:latin typeface="+mn-lt"/>
                <a:ea typeface="+mn-ea"/>
              </a:endParaRPr>
            </a:p>
          </p:txBody>
        </p:sp>
        <p:sp>
          <p:nvSpPr>
            <p:cNvPr id="8" name="正方形/長方形 10"/>
            <p:cNvSpPr>
              <a:spLocks noChangeArrowheads="1"/>
            </p:cNvSpPr>
            <p:nvPr/>
          </p:nvSpPr>
          <p:spPr bwMode="auto">
            <a:xfrm>
              <a:off x="6063284" y="1850203"/>
              <a:ext cx="1840988" cy="362772"/>
            </a:xfrm>
            <a:prstGeom prst="rect">
              <a:avLst/>
            </a:prstGeom>
            <a:solidFill>
              <a:schemeClr val="accent1">
                <a:lumMod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MacOS</a:t>
              </a:r>
              <a:endParaRPr kumimoji="0" lang="ja-JP" altLang="en-US" sz="1400" dirty="0">
                <a:solidFill>
                  <a:schemeClr val="bg1"/>
                </a:solidFill>
                <a:latin typeface="+mn-lt"/>
                <a:ea typeface="+mn-ea"/>
              </a:endParaRPr>
            </a:p>
          </p:txBody>
        </p:sp>
      </p:grpSp>
      <p:sp>
        <p:nvSpPr>
          <p:cNvPr id="9" name="下矢印吹き出し 8"/>
          <p:cNvSpPr/>
          <p:nvPr/>
        </p:nvSpPr>
        <p:spPr bwMode="auto">
          <a:xfrm>
            <a:off x="4016398" y="1417113"/>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4373585" y="1417113"/>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2133172"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 name="下矢印吹き出し 11"/>
          <p:cNvSpPr/>
          <p:nvPr/>
        </p:nvSpPr>
        <p:spPr bwMode="auto">
          <a:xfrm>
            <a:off x="2490358"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 name="下矢印吹き出し 12"/>
          <p:cNvSpPr/>
          <p:nvPr/>
        </p:nvSpPr>
        <p:spPr bwMode="auto">
          <a:xfrm>
            <a:off x="2847545"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6138934" y="1417113"/>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5" name="下矢印吹き出し 14"/>
          <p:cNvSpPr/>
          <p:nvPr/>
        </p:nvSpPr>
        <p:spPr bwMode="auto">
          <a:xfrm>
            <a:off x="6496121" y="1417113"/>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1061600"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1418787"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1775974"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下矢印吹き出し 18"/>
          <p:cNvSpPr/>
          <p:nvPr/>
        </p:nvSpPr>
        <p:spPr bwMode="auto">
          <a:xfrm>
            <a:off x="6905103" y="1402593"/>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下矢印吹き出し 19"/>
          <p:cNvSpPr/>
          <p:nvPr/>
        </p:nvSpPr>
        <p:spPr bwMode="auto">
          <a:xfrm>
            <a:off x="7262290" y="1402593"/>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1" name="下矢印吹き出し 20"/>
          <p:cNvSpPr/>
          <p:nvPr/>
        </p:nvSpPr>
        <p:spPr bwMode="auto">
          <a:xfrm>
            <a:off x="4760137" y="1417113"/>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2" name="下矢印吹き出し 21"/>
          <p:cNvSpPr/>
          <p:nvPr/>
        </p:nvSpPr>
        <p:spPr bwMode="auto">
          <a:xfrm>
            <a:off x="5117324" y="1417113"/>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3" name="AutoShape 3"/>
          <p:cNvSpPr>
            <a:spLocks noChangeArrowheads="1"/>
          </p:cNvSpPr>
          <p:nvPr/>
        </p:nvSpPr>
        <p:spPr bwMode="auto">
          <a:xfrm>
            <a:off x="1074122" y="2644127"/>
            <a:ext cx="6820211" cy="331869"/>
          </a:xfrm>
          <a:prstGeom prst="wedgeRoundRectCallout">
            <a:avLst>
              <a:gd name="adj1" fmla="val -9206"/>
              <a:gd name="adj2" fmla="val -84334"/>
              <a:gd name="adj3" fmla="val 16667"/>
            </a:avLst>
          </a:prstGeom>
          <a:solidFill>
            <a:schemeClr val="accent6">
              <a:lumMod val="75000"/>
            </a:schemeClr>
          </a:solidFill>
          <a:ln w="25400" algn="ctr">
            <a:noFill/>
            <a:miter lim="800000"/>
            <a:headEnd/>
            <a:tailEnd/>
          </a:ln>
          <a:effectLst>
            <a:outerShdw blurRad="50800" dist="38100" dir="2700000" algn="tl" rotWithShape="0">
              <a:prstClr val="black">
                <a:alpha val="40000"/>
              </a:prstClr>
            </a:outerShdw>
          </a:effectLst>
        </p:spPr>
        <p:txBody>
          <a:bodyPr anchor="ctr"/>
          <a:lstStyle/>
          <a:p>
            <a:pPr algn="ctr">
              <a:spcBef>
                <a:spcPct val="20000"/>
              </a:spcBef>
            </a:pPr>
            <a:r>
              <a:rPr kumimoji="0" lang="ja-JP" altLang="en-US" sz="1200" dirty="0">
                <a:solidFill>
                  <a:srgbClr val="FFFFFF"/>
                </a:solidFill>
                <a:latin typeface="+mn-ea"/>
                <a:ea typeface="+mn-ea"/>
                <a:cs typeface="Arial" charset="0"/>
              </a:rPr>
              <a:t>クライアント毎に専用のプログラム </a:t>
            </a:r>
            <a:r>
              <a:rPr kumimoji="0" lang="en-US" altLang="ja-JP" sz="1200" dirty="0">
                <a:solidFill>
                  <a:srgbClr val="FFFFFF"/>
                </a:solidFill>
                <a:latin typeface="+mn-ea"/>
                <a:ea typeface="+mn-ea"/>
                <a:cs typeface="Arial" charset="0"/>
              </a:rPr>
              <a:t>(</a:t>
            </a:r>
            <a:r>
              <a:rPr kumimoji="0" lang="ja-JP" altLang="en-US" sz="1200" dirty="0">
                <a:solidFill>
                  <a:srgbClr val="FFFFFF"/>
                </a:solidFill>
                <a:latin typeface="+mn-ea"/>
                <a:ea typeface="+mn-ea"/>
                <a:cs typeface="Arial" charset="0"/>
              </a:rPr>
              <a:t>ネイティブアプリ</a:t>
            </a:r>
            <a:r>
              <a:rPr kumimoji="0" lang="en-US" altLang="ja-JP" sz="1200" dirty="0">
                <a:solidFill>
                  <a:srgbClr val="FFFFFF"/>
                </a:solidFill>
                <a:latin typeface="+mn-ea"/>
                <a:ea typeface="+mn-ea"/>
                <a:cs typeface="Arial" charset="0"/>
              </a:rPr>
              <a:t>) </a:t>
            </a:r>
            <a:r>
              <a:rPr kumimoji="0" lang="ja-JP" altLang="en-US" sz="1200" dirty="0">
                <a:solidFill>
                  <a:srgbClr val="FFFFFF"/>
                </a:solidFill>
                <a:latin typeface="+mn-ea"/>
                <a:ea typeface="+mn-ea"/>
                <a:cs typeface="Arial" charset="0"/>
              </a:rPr>
              <a:t>を用意する必要があり、開発効率が良くない</a:t>
            </a:r>
          </a:p>
        </p:txBody>
      </p:sp>
      <p:sp>
        <p:nvSpPr>
          <p:cNvPr id="2" name="タイトル 1"/>
          <p:cNvSpPr>
            <a:spLocks noGrp="1"/>
          </p:cNvSpPr>
          <p:nvPr>
            <p:ph type="title"/>
          </p:nvPr>
        </p:nvSpPr>
        <p:spPr/>
        <p:txBody>
          <a:bodyPr/>
          <a:lstStyle/>
          <a:p>
            <a:r>
              <a:rPr lang="ja-JP" altLang="ja-JP" dirty="0"/>
              <a:t>クライアント・プラットフォーム</a:t>
            </a:r>
            <a:endParaRPr kumimoji="1" lang="ja-JP" altLang="en-US" dirty="0"/>
          </a:p>
        </p:txBody>
      </p:sp>
      <p:grpSp>
        <p:nvGrpSpPr>
          <p:cNvPr id="68" name="グループ化 67"/>
          <p:cNvGrpSpPr/>
          <p:nvPr/>
        </p:nvGrpSpPr>
        <p:grpSpPr>
          <a:xfrm>
            <a:off x="1075941" y="4342871"/>
            <a:ext cx="6841132" cy="1071564"/>
            <a:chOff x="1085880" y="4342871"/>
            <a:chExt cx="6841132" cy="1071564"/>
          </a:xfrm>
        </p:grpSpPr>
        <p:sp>
          <p:nvSpPr>
            <p:cNvPr id="45" name="正方形/長方形 2"/>
            <p:cNvSpPr>
              <a:spLocks noChangeArrowheads="1"/>
            </p:cNvSpPr>
            <p:nvPr/>
          </p:nvSpPr>
          <p:spPr bwMode="auto">
            <a:xfrm>
              <a:off x="1085880" y="5057247"/>
              <a:ext cx="6200690" cy="357188"/>
            </a:xfrm>
            <a:prstGeom prst="rect">
              <a:avLst/>
            </a:prstGeom>
            <a:solidFill>
              <a:schemeClr val="accent4">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PC/AT</a:t>
              </a:r>
              <a:endParaRPr kumimoji="0" lang="ja-JP" altLang="en-US" sz="1400">
                <a:solidFill>
                  <a:schemeClr val="bg1"/>
                </a:solidFill>
                <a:latin typeface="+mn-lt"/>
                <a:ea typeface="+mn-ea"/>
              </a:endParaRPr>
            </a:p>
          </p:txBody>
        </p:sp>
        <p:sp>
          <p:nvSpPr>
            <p:cNvPr id="46" name="正方形/長方形 10"/>
            <p:cNvSpPr>
              <a:spLocks noChangeArrowheads="1"/>
            </p:cNvSpPr>
            <p:nvPr/>
          </p:nvSpPr>
          <p:spPr bwMode="auto">
            <a:xfrm>
              <a:off x="7286581" y="5057247"/>
              <a:ext cx="640431" cy="357188"/>
            </a:xfrm>
            <a:prstGeom prst="rect">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dirty="0">
                  <a:solidFill>
                    <a:schemeClr val="bg1"/>
                  </a:solidFill>
                  <a:latin typeface="+mn-lt"/>
                  <a:ea typeface="+mn-ea"/>
                </a:rPr>
                <a:t>Mac</a:t>
              </a:r>
              <a:endParaRPr kumimoji="0" lang="ja-JP" altLang="en-US" sz="1100" dirty="0">
                <a:solidFill>
                  <a:schemeClr val="bg1"/>
                </a:solidFill>
                <a:latin typeface="+mn-lt"/>
                <a:ea typeface="+mn-ea"/>
              </a:endParaRPr>
            </a:p>
          </p:txBody>
        </p:sp>
        <p:sp>
          <p:nvSpPr>
            <p:cNvPr id="47" name="正方形/長方形 2"/>
            <p:cNvSpPr>
              <a:spLocks noChangeArrowheads="1"/>
            </p:cNvSpPr>
            <p:nvPr/>
          </p:nvSpPr>
          <p:spPr bwMode="auto">
            <a:xfrm>
              <a:off x="1085880" y="4700059"/>
              <a:ext cx="5720270" cy="357188"/>
            </a:xfrm>
            <a:prstGeom prst="rect">
              <a:avLst/>
            </a:prstGeom>
            <a:solidFill>
              <a:srgbClr val="4168A7"/>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Windows</a:t>
              </a:r>
              <a:endParaRPr kumimoji="0" lang="ja-JP" altLang="en-US" sz="1400">
                <a:solidFill>
                  <a:schemeClr val="bg1"/>
                </a:solidFill>
                <a:latin typeface="+mn-lt"/>
                <a:ea typeface="+mn-ea"/>
              </a:endParaRPr>
            </a:p>
          </p:txBody>
        </p:sp>
        <p:sp>
          <p:nvSpPr>
            <p:cNvPr id="48" name="正方形/長方形 6"/>
            <p:cNvSpPr>
              <a:spLocks noChangeArrowheads="1"/>
            </p:cNvSpPr>
            <p:nvPr/>
          </p:nvSpPr>
          <p:spPr bwMode="auto">
            <a:xfrm>
              <a:off x="6806150" y="4700059"/>
              <a:ext cx="506656" cy="357188"/>
            </a:xfrm>
            <a:prstGeom prst="rect">
              <a:avLst/>
            </a:prstGeom>
            <a:solidFill>
              <a:srgbClr val="FF9933"/>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dirty="0">
                  <a:solidFill>
                    <a:schemeClr val="bg1"/>
                  </a:solidFill>
                  <a:latin typeface="+mn-lt"/>
                  <a:ea typeface="+mn-ea"/>
                </a:rPr>
                <a:t>Linux</a:t>
              </a:r>
              <a:endParaRPr kumimoji="0" lang="ja-JP" altLang="en-US" sz="1100" dirty="0">
                <a:solidFill>
                  <a:schemeClr val="bg1"/>
                </a:solidFill>
                <a:latin typeface="+mn-lt"/>
                <a:ea typeface="+mn-ea"/>
              </a:endParaRPr>
            </a:p>
          </p:txBody>
        </p:sp>
        <p:sp>
          <p:nvSpPr>
            <p:cNvPr id="49" name="正方形/長方形 10"/>
            <p:cNvSpPr>
              <a:spLocks noChangeArrowheads="1"/>
            </p:cNvSpPr>
            <p:nvPr/>
          </p:nvSpPr>
          <p:spPr bwMode="auto">
            <a:xfrm>
              <a:off x="7286570" y="4700059"/>
              <a:ext cx="640431" cy="362772"/>
            </a:xfrm>
            <a:prstGeom prst="rect">
              <a:avLst/>
            </a:prstGeom>
            <a:solidFill>
              <a:schemeClr val="accent1">
                <a:lumMod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a:solidFill>
                    <a:schemeClr val="bg1"/>
                  </a:solidFill>
                  <a:latin typeface="+mn-lt"/>
                  <a:ea typeface="+mn-ea"/>
                </a:rPr>
                <a:t>MacOS</a:t>
              </a:r>
              <a:endParaRPr kumimoji="0" lang="ja-JP" altLang="en-US" sz="1100" dirty="0">
                <a:solidFill>
                  <a:schemeClr val="bg1"/>
                </a:solidFill>
                <a:latin typeface="+mn-lt"/>
                <a:ea typeface="+mn-ea"/>
              </a:endParaRPr>
            </a:p>
          </p:txBody>
        </p:sp>
        <p:sp>
          <p:nvSpPr>
            <p:cNvPr id="66" name="正方形/長方形 2"/>
            <p:cNvSpPr>
              <a:spLocks noChangeArrowheads="1"/>
            </p:cNvSpPr>
            <p:nvPr/>
          </p:nvSpPr>
          <p:spPr bwMode="auto">
            <a:xfrm>
              <a:off x="1085880" y="4342871"/>
              <a:ext cx="6841132" cy="357188"/>
            </a:xfrm>
            <a:prstGeom prst="rect">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プラットフォームを抽象化する層</a:t>
              </a:r>
            </a:p>
          </p:txBody>
        </p:sp>
      </p:grpSp>
      <p:sp>
        <p:nvSpPr>
          <p:cNvPr id="50" name="下矢印吹き出し 49"/>
          <p:cNvSpPr/>
          <p:nvPr/>
        </p:nvSpPr>
        <p:spPr bwMode="auto">
          <a:xfrm>
            <a:off x="2166615"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1" name="下矢印吹き出し 50"/>
          <p:cNvSpPr/>
          <p:nvPr/>
        </p:nvSpPr>
        <p:spPr bwMode="auto">
          <a:xfrm>
            <a:off x="2523801"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2" name="下矢印吹き出し 51"/>
          <p:cNvSpPr/>
          <p:nvPr/>
        </p:nvSpPr>
        <p:spPr bwMode="auto">
          <a:xfrm>
            <a:off x="2880988"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3" name="下矢印吹き出し 52"/>
          <p:cNvSpPr/>
          <p:nvPr/>
        </p:nvSpPr>
        <p:spPr bwMode="auto">
          <a:xfrm>
            <a:off x="1095043"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4" name="下矢印吹き出し 53"/>
          <p:cNvSpPr/>
          <p:nvPr/>
        </p:nvSpPr>
        <p:spPr bwMode="auto">
          <a:xfrm>
            <a:off x="1452230"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5" name="下矢印吹き出し 54"/>
          <p:cNvSpPr/>
          <p:nvPr/>
        </p:nvSpPr>
        <p:spPr bwMode="auto">
          <a:xfrm>
            <a:off x="1809417"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6" name="下矢印吹き出し 55"/>
          <p:cNvSpPr/>
          <p:nvPr/>
        </p:nvSpPr>
        <p:spPr bwMode="auto">
          <a:xfrm>
            <a:off x="3233732"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7" name="下矢印吹き出し 56"/>
          <p:cNvSpPr/>
          <p:nvPr/>
        </p:nvSpPr>
        <p:spPr bwMode="auto">
          <a:xfrm>
            <a:off x="3590919"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8" name="下矢印吹き出し 57"/>
          <p:cNvSpPr/>
          <p:nvPr/>
        </p:nvSpPr>
        <p:spPr bwMode="auto">
          <a:xfrm>
            <a:off x="3933826"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9" name="下矢印吹き出し 58"/>
          <p:cNvSpPr/>
          <p:nvPr/>
        </p:nvSpPr>
        <p:spPr bwMode="auto">
          <a:xfrm>
            <a:off x="4291013"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下矢印吹き出し 59"/>
          <p:cNvSpPr/>
          <p:nvPr/>
        </p:nvSpPr>
        <p:spPr bwMode="auto">
          <a:xfrm>
            <a:off x="4643757"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下矢印吹き出し 60"/>
          <p:cNvSpPr/>
          <p:nvPr/>
        </p:nvSpPr>
        <p:spPr bwMode="auto">
          <a:xfrm>
            <a:off x="5000944"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2" name="下矢印吹き出し 61"/>
          <p:cNvSpPr/>
          <p:nvPr/>
        </p:nvSpPr>
        <p:spPr bwMode="auto">
          <a:xfrm>
            <a:off x="5376879"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3" name="下矢印吹き出し 62"/>
          <p:cNvSpPr/>
          <p:nvPr/>
        </p:nvSpPr>
        <p:spPr bwMode="auto">
          <a:xfrm>
            <a:off x="5729623"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4" name="下矢印吹き出し 63"/>
          <p:cNvSpPr/>
          <p:nvPr/>
        </p:nvSpPr>
        <p:spPr bwMode="auto">
          <a:xfrm>
            <a:off x="6086810"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7" name="AutoShape 3"/>
          <p:cNvSpPr>
            <a:spLocks noChangeArrowheads="1"/>
          </p:cNvSpPr>
          <p:nvPr/>
        </p:nvSpPr>
        <p:spPr bwMode="auto">
          <a:xfrm>
            <a:off x="1095054" y="5502773"/>
            <a:ext cx="6820211" cy="331869"/>
          </a:xfrm>
          <a:prstGeom prst="wedgeRoundRectCallout">
            <a:avLst>
              <a:gd name="adj1" fmla="val -9206"/>
              <a:gd name="adj2" fmla="val -84334"/>
              <a:gd name="adj3" fmla="val 16667"/>
            </a:avLst>
          </a:prstGeom>
          <a:solidFill>
            <a:schemeClr val="accent6">
              <a:lumMod val="75000"/>
            </a:schemeClr>
          </a:solidFill>
          <a:ln w="25400" algn="ctr">
            <a:noFill/>
            <a:miter lim="800000"/>
            <a:headEnd/>
            <a:tailEnd/>
          </a:ln>
          <a:effectLst>
            <a:outerShdw blurRad="50800" dist="38100" dir="2700000" algn="tl" rotWithShape="0">
              <a:prstClr val="black">
                <a:alpha val="40000"/>
              </a:prstClr>
            </a:outerShdw>
          </a:effectLst>
        </p:spPr>
        <p:txBody>
          <a:bodyPr anchor="ctr"/>
          <a:lstStyle/>
          <a:p>
            <a:pPr algn="ctr">
              <a:spcBef>
                <a:spcPct val="20000"/>
              </a:spcBef>
            </a:pPr>
            <a:r>
              <a:rPr kumimoji="0" lang="ja-JP" altLang="en-US" sz="1200" dirty="0">
                <a:solidFill>
                  <a:srgbClr val="FFFFFF"/>
                </a:solidFill>
                <a:latin typeface="+mn-ea"/>
                <a:cs typeface="Arial" charset="0"/>
              </a:rPr>
              <a:t>ひとつのプログラムコードで全てのプラットフォームに対応、コストを最少化して売上を最大化できる</a:t>
            </a:r>
            <a:endParaRPr kumimoji="0" lang="ja-JP" altLang="en-US" sz="1200" dirty="0">
              <a:solidFill>
                <a:srgbClr val="FFFFFF"/>
              </a:solidFill>
              <a:latin typeface="+mn-ea"/>
              <a:ea typeface="+mn-ea"/>
              <a:cs typeface="Arial" charset="0"/>
            </a:endParaRPr>
          </a:p>
        </p:txBody>
      </p:sp>
      <p:sp>
        <p:nvSpPr>
          <p:cNvPr id="3" name="四角形吹き出し 2"/>
          <p:cNvSpPr/>
          <p:nvPr/>
        </p:nvSpPr>
        <p:spPr>
          <a:xfrm>
            <a:off x="6629397" y="3488635"/>
            <a:ext cx="2226366" cy="420026"/>
          </a:xfrm>
          <a:prstGeom prst="wedgeRectCallout">
            <a:avLst>
              <a:gd name="adj1" fmla="val -7738"/>
              <a:gd name="adj2" fmla="val 192647"/>
            </a:avLst>
          </a:prstGeom>
          <a:solidFill>
            <a:srgbClr val="C0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ＭＳ Ｐゴシック"/>
                <a:ea typeface="ＭＳ Ｐゴシック"/>
                <a:cs typeface="ＭＳ Ｐゴシック"/>
              </a:rPr>
              <a:t>Web</a:t>
            </a:r>
            <a:r>
              <a:rPr kumimoji="1" lang="ja-JP" altLang="en-US">
                <a:solidFill>
                  <a:srgbClr val="FFFFFF"/>
                </a:solidFill>
                <a:latin typeface="ＭＳ Ｐゴシック"/>
                <a:ea typeface="ＭＳ Ｐゴシック"/>
                <a:cs typeface="ＭＳ Ｐゴシック"/>
              </a:rPr>
              <a:t>ブラウザー</a:t>
            </a:r>
            <a:endParaRPr kumimoji="1" lang="ja-JP" altLang="en-US"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454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ppt_x"/>
                                          </p:val>
                                        </p:tav>
                                        <p:tav tm="100000">
                                          <p:val>
                                            <p:strVal val="#ppt_x"/>
                                          </p:val>
                                        </p:tav>
                                      </p:tavLst>
                                    </p:anim>
                                    <p:anim calcmode="lin" valueType="num">
                                      <p:cBhvr additive="base">
                                        <p:cTn id="67"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up)">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1" fill="hold" grpId="0" nodeType="click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additive="base">
                                        <p:cTn id="84" dur="500" fill="hold"/>
                                        <p:tgtEl>
                                          <p:spTgt spid="50"/>
                                        </p:tgtEl>
                                        <p:attrNameLst>
                                          <p:attrName>ppt_x</p:attrName>
                                        </p:attrNameLst>
                                      </p:cBhvr>
                                      <p:tavLst>
                                        <p:tav tm="0">
                                          <p:val>
                                            <p:strVal val="#ppt_x"/>
                                          </p:val>
                                        </p:tav>
                                        <p:tav tm="100000">
                                          <p:val>
                                            <p:strVal val="#ppt_x"/>
                                          </p:val>
                                        </p:tav>
                                      </p:tavLst>
                                    </p:anim>
                                    <p:anim calcmode="lin" valueType="num">
                                      <p:cBhvr additive="base">
                                        <p:cTn id="85" dur="500" fill="hold"/>
                                        <p:tgtEl>
                                          <p:spTgt spid="50"/>
                                        </p:tgtEl>
                                        <p:attrNameLst>
                                          <p:attrName>ppt_y</p:attrName>
                                        </p:attrNameLst>
                                      </p:cBhvr>
                                      <p:tavLst>
                                        <p:tav tm="0">
                                          <p:val>
                                            <p:strVal val="0-#ppt_h/2"/>
                                          </p:val>
                                        </p:tav>
                                        <p:tav tm="100000">
                                          <p:val>
                                            <p:strVal val="#ppt_y"/>
                                          </p:val>
                                        </p:tav>
                                      </p:tavLst>
                                    </p:anim>
                                  </p:childTnLst>
                                </p:cTn>
                              </p:par>
                              <p:par>
                                <p:cTn id="86" presetID="2" presetClass="entr" presetSubtype="1"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 calcmode="lin" valueType="num">
                                      <p:cBhvr additive="base">
                                        <p:cTn id="88" dur="500" fill="hold"/>
                                        <p:tgtEl>
                                          <p:spTgt spid="51"/>
                                        </p:tgtEl>
                                        <p:attrNameLst>
                                          <p:attrName>ppt_x</p:attrName>
                                        </p:attrNameLst>
                                      </p:cBhvr>
                                      <p:tavLst>
                                        <p:tav tm="0">
                                          <p:val>
                                            <p:strVal val="#ppt_x"/>
                                          </p:val>
                                        </p:tav>
                                        <p:tav tm="100000">
                                          <p:val>
                                            <p:strVal val="#ppt_x"/>
                                          </p:val>
                                        </p:tav>
                                      </p:tavLst>
                                    </p:anim>
                                    <p:anim calcmode="lin" valueType="num">
                                      <p:cBhvr additive="base">
                                        <p:cTn id="89" dur="500" fill="hold"/>
                                        <p:tgtEl>
                                          <p:spTgt spid="51"/>
                                        </p:tgtEl>
                                        <p:attrNameLst>
                                          <p:attrName>ppt_y</p:attrName>
                                        </p:attrNameLst>
                                      </p:cBhvr>
                                      <p:tavLst>
                                        <p:tav tm="0">
                                          <p:val>
                                            <p:strVal val="0-#ppt_h/2"/>
                                          </p:val>
                                        </p:tav>
                                        <p:tav tm="100000">
                                          <p:val>
                                            <p:strVal val="#ppt_y"/>
                                          </p:val>
                                        </p:tav>
                                      </p:tavLst>
                                    </p:anim>
                                  </p:childTnLst>
                                </p:cTn>
                              </p:par>
                              <p:par>
                                <p:cTn id="90" presetID="2" presetClass="entr" presetSubtype="1"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additive="base">
                                        <p:cTn id="92" dur="500" fill="hold"/>
                                        <p:tgtEl>
                                          <p:spTgt spid="52"/>
                                        </p:tgtEl>
                                        <p:attrNameLst>
                                          <p:attrName>ppt_x</p:attrName>
                                        </p:attrNameLst>
                                      </p:cBhvr>
                                      <p:tavLst>
                                        <p:tav tm="0">
                                          <p:val>
                                            <p:strVal val="#ppt_x"/>
                                          </p:val>
                                        </p:tav>
                                        <p:tav tm="100000">
                                          <p:val>
                                            <p:strVal val="#ppt_x"/>
                                          </p:val>
                                        </p:tav>
                                      </p:tavLst>
                                    </p:anim>
                                    <p:anim calcmode="lin" valueType="num">
                                      <p:cBhvr additive="base">
                                        <p:cTn id="93" dur="500" fill="hold"/>
                                        <p:tgtEl>
                                          <p:spTgt spid="52"/>
                                        </p:tgtEl>
                                        <p:attrNameLst>
                                          <p:attrName>ppt_y</p:attrName>
                                        </p:attrNameLst>
                                      </p:cBhvr>
                                      <p:tavLst>
                                        <p:tav tm="0">
                                          <p:val>
                                            <p:strVal val="0-#ppt_h/2"/>
                                          </p:val>
                                        </p:tav>
                                        <p:tav tm="100000">
                                          <p:val>
                                            <p:strVal val="#ppt_y"/>
                                          </p:val>
                                        </p:tav>
                                      </p:tavLst>
                                    </p:anim>
                                  </p:childTnLst>
                                </p:cTn>
                              </p:par>
                              <p:par>
                                <p:cTn id="94" presetID="2" presetClass="entr" presetSubtype="1" fill="hold" grpId="0" nodeType="withEffect">
                                  <p:stCondLst>
                                    <p:cond delay="0"/>
                                  </p:stCondLst>
                                  <p:childTnLst>
                                    <p:set>
                                      <p:cBhvr>
                                        <p:cTn id="95" dur="1" fill="hold">
                                          <p:stCondLst>
                                            <p:cond delay="0"/>
                                          </p:stCondLst>
                                        </p:cTn>
                                        <p:tgtEl>
                                          <p:spTgt spid="53"/>
                                        </p:tgtEl>
                                        <p:attrNameLst>
                                          <p:attrName>style.visibility</p:attrName>
                                        </p:attrNameLst>
                                      </p:cBhvr>
                                      <p:to>
                                        <p:strVal val="visible"/>
                                      </p:to>
                                    </p:set>
                                    <p:anim calcmode="lin" valueType="num">
                                      <p:cBhvr additive="base">
                                        <p:cTn id="96" dur="500" fill="hold"/>
                                        <p:tgtEl>
                                          <p:spTgt spid="53"/>
                                        </p:tgtEl>
                                        <p:attrNameLst>
                                          <p:attrName>ppt_x</p:attrName>
                                        </p:attrNameLst>
                                      </p:cBhvr>
                                      <p:tavLst>
                                        <p:tav tm="0">
                                          <p:val>
                                            <p:strVal val="#ppt_x"/>
                                          </p:val>
                                        </p:tav>
                                        <p:tav tm="100000">
                                          <p:val>
                                            <p:strVal val="#ppt_x"/>
                                          </p:val>
                                        </p:tav>
                                      </p:tavLst>
                                    </p:anim>
                                    <p:anim calcmode="lin" valueType="num">
                                      <p:cBhvr additive="base">
                                        <p:cTn id="97" dur="500" fill="hold"/>
                                        <p:tgtEl>
                                          <p:spTgt spid="53"/>
                                        </p:tgtEl>
                                        <p:attrNameLst>
                                          <p:attrName>ppt_y</p:attrName>
                                        </p:attrNameLst>
                                      </p:cBhvr>
                                      <p:tavLst>
                                        <p:tav tm="0">
                                          <p:val>
                                            <p:strVal val="0-#ppt_h/2"/>
                                          </p:val>
                                        </p:tav>
                                        <p:tav tm="100000">
                                          <p:val>
                                            <p:strVal val="#ppt_y"/>
                                          </p:val>
                                        </p:tav>
                                      </p:tavLst>
                                    </p:anim>
                                  </p:childTnLst>
                                </p:cTn>
                              </p:par>
                              <p:par>
                                <p:cTn id="98" presetID="2" presetClass="entr" presetSubtype="1" fill="hold" grpId="0" nodeType="withEffect">
                                  <p:stCondLst>
                                    <p:cond delay="0"/>
                                  </p:stCondLst>
                                  <p:childTnLst>
                                    <p:set>
                                      <p:cBhvr>
                                        <p:cTn id="99" dur="1" fill="hold">
                                          <p:stCondLst>
                                            <p:cond delay="0"/>
                                          </p:stCondLst>
                                        </p:cTn>
                                        <p:tgtEl>
                                          <p:spTgt spid="54"/>
                                        </p:tgtEl>
                                        <p:attrNameLst>
                                          <p:attrName>style.visibility</p:attrName>
                                        </p:attrNameLst>
                                      </p:cBhvr>
                                      <p:to>
                                        <p:strVal val="visible"/>
                                      </p:to>
                                    </p:set>
                                    <p:anim calcmode="lin" valueType="num">
                                      <p:cBhvr additive="base">
                                        <p:cTn id="100" dur="500" fill="hold"/>
                                        <p:tgtEl>
                                          <p:spTgt spid="54"/>
                                        </p:tgtEl>
                                        <p:attrNameLst>
                                          <p:attrName>ppt_x</p:attrName>
                                        </p:attrNameLst>
                                      </p:cBhvr>
                                      <p:tavLst>
                                        <p:tav tm="0">
                                          <p:val>
                                            <p:strVal val="#ppt_x"/>
                                          </p:val>
                                        </p:tav>
                                        <p:tav tm="100000">
                                          <p:val>
                                            <p:strVal val="#ppt_x"/>
                                          </p:val>
                                        </p:tav>
                                      </p:tavLst>
                                    </p:anim>
                                    <p:anim calcmode="lin" valueType="num">
                                      <p:cBhvr additive="base">
                                        <p:cTn id="101" dur="500" fill="hold"/>
                                        <p:tgtEl>
                                          <p:spTgt spid="54"/>
                                        </p:tgtEl>
                                        <p:attrNameLst>
                                          <p:attrName>ppt_y</p:attrName>
                                        </p:attrNameLst>
                                      </p:cBhvr>
                                      <p:tavLst>
                                        <p:tav tm="0">
                                          <p:val>
                                            <p:strVal val="0-#ppt_h/2"/>
                                          </p:val>
                                        </p:tav>
                                        <p:tav tm="100000">
                                          <p:val>
                                            <p:strVal val="#ppt_y"/>
                                          </p:val>
                                        </p:tav>
                                      </p:tavLst>
                                    </p:anim>
                                  </p:childTnLst>
                                </p:cTn>
                              </p:par>
                              <p:par>
                                <p:cTn id="102" presetID="2" presetClass="entr" presetSubtype="1" fill="hold" grpId="0" nodeType="withEffect">
                                  <p:stCondLst>
                                    <p:cond delay="0"/>
                                  </p:stCondLst>
                                  <p:childTnLst>
                                    <p:set>
                                      <p:cBhvr>
                                        <p:cTn id="103" dur="1" fill="hold">
                                          <p:stCondLst>
                                            <p:cond delay="0"/>
                                          </p:stCondLst>
                                        </p:cTn>
                                        <p:tgtEl>
                                          <p:spTgt spid="55"/>
                                        </p:tgtEl>
                                        <p:attrNameLst>
                                          <p:attrName>style.visibility</p:attrName>
                                        </p:attrNameLst>
                                      </p:cBhvr>
                                      <p:to>
                                        <p:strVal val="visible"/>
                                      </p:to>
                                    </p:set>
                                    <p:anim calcmode="lin" valueType="num">
                                      <p:cBhvr additive="base">
                                        <p:cTn id="104" dur="500" fill="hold"/>
                                        <p:tgtEl>
                                          <p:spTgt spid="55"/>
                                        </p:tgtEl>
                                        <p:attrNameLst>
                                          <p:attrName>ppt_x</p:attrName>
                                        </p:attrNameLst>
                                      </p:cBhvr>
                                      <p:tavLst>
                                        <p:tav tm="0">
                                          <p:val>
                                            <p:strVal val="#ppt_x"/>
                                          </p:val>
                                        </p:tav>
                                        <p:tav tm="100000">
                                          <p:val>
                                            <p:strVal val="#ppt_x"/>
                                          </p:val>
                                        </p:tav>
                                      </p:tavLst>
                                    </p:anim>
                                    <p:anim calcmode="lin" valueType="num">
                                      <p:cBhvr additive="base">
                                        <p:cTn id="105" dur="500" fill="hold"/>
                                        <p:tgtEl>
                                          <p:spTgt spid="55"/>
                                        </p:tgtEl>
                                        <p:attrNameLst>
                                          <p:attrName>ppt_y</p:attrName>
                                        </p:attrNameLst>
                                      </p:cBhvr>
                                      <p:tavLst>
                                        <p:tav tm="0">
                                          <p:val>
                                            <p:strVal val="0-#ppt_h/2"/>
                                          </p:val>
                                        </p:tav>
                                        <p:tav tm="100000">
                                          <p:val>
                                            <p:strVal val="#ppt_y"/>
                                          </p:val>
                                        </p:tav>
                                      </p:tavLst>
                                    </p:anim>
                                  </p:childTnLst>
                                </p:cTn>
                              </p:par>
                              <p:par>
                                <p:cTn id="106" presetID="2" presetClass="entr" presetSubtype="1"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 calcmode="lin" valueType="num">
                                      <p:cBhvr additive="base">
                                        <p:cTn id="108" dur="500" fill="hold"/>
                                        <p:tgtEl>
                                          <p:spTgt spid="56"/>
                                        </p:tgtEl>
                                        <p:attrNameLst>
                                          <p:attrName>ppt_x</p:attrName>
                                        </p:attrNameLst>
                                      </p:cBhvr>
                                      <p:tavLst>
                                        <p:tav tm="0">
                                          <p:val>
                                            <p:strVal val="#ppt_x"/>
                                          </p:val>
                                        </p:tav>
                                        <p:tav tm="100000">
                                          <p:val>
                                            <p:strVal val="#ppt_x"/>
                                          </p:val>
                                        </p:tav>
                                      </p:tavLst>
                                    </p:anim>
                                    <p:anim calcmode="lin" valueType="num">
                                      <p:cBhvr additive="base">
                                        <p:cTn id="109" dur="500" fill="hold"/>
                                        <p:tgtEl>
                                          <p:spTgt spid="56"/>
                                        </p:tgtEl>
                                        <p:attrNameLst>
                                          <p:attrName>ppt_y</p:attrName>
                                        </p:attrNameLst>
                                      </p:cBhvr>
                                      <p:tavLst>
                                        <p:tav tm="0">
                                          <p:val>
                                            <p:strVal val="0-#ppt_h/2"/>
                                          </p:val>
                                        </p:tav>
                                        <p:tav tm="100000">
                                          <p:val>
                                            <p:strVal val="#ppt_y"/>
                                          </p:val>
                                        </p:tav>
                                      </p:tavLst>
                                    </p:anim>
                                  </p:childTnLst>
                                </p:cTn>
                              </p:par>
                              <p:par>
                                <p:cTn id="110" presetID="2" presetClass="entr" presetSubtype="1" fill="hold" grpId="0" nodeType="withEffect">
                                  <p:stCondLst>
                                    <p:cond delay="0"/>
                                  </p:stCondLst>
                                  <p:childTnLst>
                                    <p:set>
                                      <p:cBhvr>
                                        <p:cTn id="111" dur="1" fill="hold">
                                          <p:stCondLst>
                                            <p:cond delay="0"/>
                                          </p:stCondLst>
                                        </p:cTn>
                                        <p:tgtEl>
                                          <p:spTgt spid="57"/>
                                        </p:tgtEl>
                                        <p:attrNameLst>
                                          <p:attrName>style.visibility</p:attrName>
                                        </p:attrNameLst>
                                      </p:cBhvr>
                                      <p:to>
                                        <p:strVal val="visible"/>
                                      </p:to>
                                    </p:set>
                                    <p:anim calcmode="lin" valueType="num">
                                      <p:cBhvr additive="base">
                                        <p:cTn id="112" dur="500" fill="hold"/>
                                        <p:tgtEl>
                                          <p:spTgt spid="57"/>
                                        </p:tgtEl>
                                        <p:attrNameLst>
                                          <p:attrName>ppt_x</p:attrName>
                                        </p:attrNameLst>
                                      </p:cBhvr>
                                      <p:tavLst>
                                        <p:tav tm="0">
                                          <p:val>
                                            <p:strVal val="#ppt_x"/>
                                          </p:val>
                                        </p:tav>
                                        <p:tav tm="100000">
                                          <p:val>
                                            <p:strVal val="#ppt_x"/>
                                          </p:val>
                                        </p:tav>
                                      </p:tavLst>
                                    </p:anim>
                                    <p:anim calcmode="lin" valueType="num">
                                      <p:cBhvr additive="base">
                                        <p:cTn id="113" dur="500" fill="hold"/>
                                        <p:tgtEl>
                                          <p:spTgt spid="57"/>
                                        </p:tgtEl>
                                        <p:attrNameLst>
                                          <p:attrName>ppt_y</p:attrName>
                                        </p:attrNameLst>
                                      </p:cBhvr>
                                      <p:tavLst>
                                        <p:tav tm="0">
                                          <p:val>
                                            <p:strVal val="0-#ppt_h/2"/>
                                          </p:val>
                                        </p:tav>
                                        <p:tav tm="100000">
                                          <p:val>
                                            <p:strVal val="#ppt_y"/>
                                          </p:val>
                                        </p:tav>
                                      </p:tavLst>
                                    </p:anim>
                                  </p:childTnLst>
                                </p:cTn>
                              </p:par>
                              <p:par>
                                <p:cTn id="114" presetID="2" presetClass="entr" presetSubtype="1" fill="hold" grpId="0" nodeType="withEffect">
                                  <p:stCondLst>
                                    <p:cond delay="0"/>
                                  </p:stCondLst>
                                  <p:childTnLst>
                                    <p:set>
                                      <p:cBhvr>
                                        <p:cTn id="115" dur="1" fill="hold">
                                          <p:stCondLst>
                                            <p:cond delay="0"/>
                                          </p:stCondLst>
                                        </p:cTn>
                                        <p:tgtEl>
                                          <p:spTgt spid="58"/>
                                        </p:tgtEl>
                                        <p:attrNameLst>
                                          <p:attrName>style.visibility</p:attrName>
                                        </p:attrNameLst>
                                      </p:cBhvr>
                                      <p:to>
                                        <p:strVal val="visible"/>
                                      </p:to>
                                    </p:set>
                                    <p:anim calcmode="lin" valueType="num">
                                      <p:cBhvr additive="base">
                                        <p:cTn id="116" dur="500" fill="hold"/>
                                        <p:tgtEl>
                                          <p:spTgt spid="58"/>
                                        </p:tgtEl>
                                        <p:attrNameLst>
                                          <p:attrName>ppt_x</p:attrName>
                                        </p:attrNameLst>
                                      </p:cBhvr>
                                      <p:tavLst>
                                        <p:tav tm="0">
                                          <p:val>
                                            <p:strVal val="#ppt_x"/>
                                          </p:val>
                                        </p:tav>
                                        <p:tav tm="100000">
                                          <p:val>
                                            <p:strVal val="#ppt_x"/>
                                          </p:val>
                                        </p:tav>
                                      </p:tavLst>
                                    </p:anim>
                                    <p:anim calcmode="lin" valueType="num">
                                      <p:cBhvr additive="base">
                                        <p:cTn id="117" dur="500" fill="hold"/>
                                        <p:tgtEl>
                                          <p:spTgt spid="58"/>
                                        </p:tgtEl>
                                        <p:attrNameLst>
                                          <p:attrName>ppt_y</p:attrName>
                                        </p:attrNameLst>
                                      </p:cBhvr>
                                      <p:tavLst>
                                        <p:tav tm="0">
                                          <p:val>
                                            <p:strVal val="0-#ppt_h/2"/>
                                          </p:val>
                                        </p:tav>
                                        <p:tav tm="100000">
                                          <p:val>
                                            <p:strVal val="#ppt_y"/>
                                          </p:val>
                                        </p:tav>
                                      </p:tavLst>
                                    </p:anim>
                                  </p:childTnLst>
                                </p:cTn>
                              </p:par>
                              <p:par>
                                <p:cTn id="118" presetID="2" presetClass="entr" presetSubtype="1" fill="hold" grpId="0" nodeType="withEffect">
                                  <p:stCondLst>
                                    <p:cond delay="0"/>
                                  </p:stCondLst>
                                  <p:childTnLst>
                                    <p:set>
                                      <p:cBhvr>
                                        <p:cTn id="119" dur="1" fill="hold">
                                          <p:stCondLst>
                                            <p:cond delay="0"/>
                                          </p:stCondLst>
                                        </p:cTn>
                                        <p:tgtEl>
                                          <p:spTgt spid="59"/>
                                        </p:tgtEl>
                                        <p:attrNameLst>
                                          <p:attrName>style.visibility</p:attrName>
                                        </p:attrNameLst>
                                      </p:cBhvr>
                                      <p:to>
                                        <p:strVal val="visible"/>
                                      </p:to>
                                    </p:set>
                                    <p:anim calcmode="lin" valueType="num">
                                      <p:cBhvr additive="base">
                                        <p:cTn id="120" dur="500" fill="hold"/>
                                        <p:tgtEl>
                                          <p:spTgt spid="59"/>
                                        </p:tgtEl>
                                        <p:attrNameLst>
                                          <p:attrName>ppt_x</p:attrName>
                                        </p:attrNameLst>
                                      </p:cBhvr>
                                      <p:tavLst>
                                        <p:tav tm="0">
                                          <p:val>
                                            <p:strVal val="#ppt_x"/>
                                          </p:val>
                                        </p:tav>
                                        <p:tav tm="100000">
                                          <p:val>
                                            <p:strVal val="#ppt_x"/>
                                          </p:val>
                                        </p:tav>
                                      </p:tavLst>
                                    </p:anim>
                                    <p:anim calcmode="lin" valueType="num">
                                      <p:cBhvr additive="base">
                                        <p:cTn id="121" dur="500" fill="hold"/>
                                        <p:tgtEl>
                                          <p:spTgt spid="59"/>
                                        </p:tgtEl>
                                        <p:attrNameLst>
                                          <p:attrName>ppt_y</p:attrName>
                                        </p:attrNameLst>
                                      </p:cBhvr>
                                      <p:tavLst>
                                        <p:tav tm="0">
                                          <p:val>
                                            <p:strVal val="0-#ppt_h/2"/>
                                          </p:val>
                                        </p:tav>
                                        <p:tav tm="100000">
                                          <p:val>
                                            <p:strVal val="#ppt_y"/>
                                          </p:val>
                                        </p:tav>
                                      </p:tavLst>
                                    </p:anim>
                                  </p:childTnLst>
                                </p:cTn>
                              </p:par>
                              <p:par>
                                <p:cTn id="122" presetID="2" presetClass="entr" presetSubtype="1"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 calcmode="lin" valueType="num">
                                      <p:cBhvr additive="base">
                                        <p:cTn id="124" dur="500" fill="hold"/>
                                        <p:tgtEl>
                                          <p:spTgt spid="60"/>
                                        </p:tgtEl>
                                        <p:attrNameLst>
                                          <p:attrName>ppt_x</p:attrName>
                                        </p:attrNameLst>
                                      </p:cBhvr>
                                      <p:tavLst>
                                        <p:tav tm="0">
                                          <p:val>
                                            <p:strVal val="#ppt_x"/>
                                          </p:val>
                                        </p:tav>
                                        <p:tav tm="100000">
                                          <p:val>
                                            <p:strVal val="#ppt_x"/>
                                          </p:val>
                                        </p:tav>
                                      </p:tavLst>
                                    </p:anim>
                                    <p:anim calcmode="lin" valueType="num">
                                      <p:cBhvr additive="base">
                                        <p:cTn id="125" dur="500" fill="hold"/>
                                        <p:tgtEl>
                                          <p:spTgt spid="60"/>
                                        </p:tgtEl>
                                        <p:attrNameLst>
                                          <p:attrName>ppt_y</p:attrName>
                                        </p:attrNameLst>
                                      </p:cBhvr>
                                      <p:tavLst>
                                        <p:tav tm="0">
                                          <p:val>
                                            <p:strVal val="0-#ppt_h/2"/>
                                          </p:val>
                                        </p:tav>
                                        <p:tav tm="100000">
                                          <p:val>
                                            <p:strVal val="#ppt_y"/>
                                          </p:val>
                                        </p:tav>
                                      </p:tavLst>
                                    </p:anim>
                                  </p:childTnLst>
                                </p:cTn>
                              </p:par>
                              <p:par>
                                <p:cTn id="126" presetID="2" presetClass="entr" presetSubtype="1" fill="hold" grpId="0" nodeType="withEffect">
                                  <p:stCondLst>
                                    <p:cond delay="0"/>
                                  </p:stCondLst>
                                  <p:childTnLst>
                                    <p:set>
                                      <p:cBhvr>
                                        <p:cTn id="127" dur="1" fill="hold">
                                          <p:stCondLst>
                                            <p:cond delay="0"/>
                                          </p:stCondLst>
                                        </p:cTn>
                                        <p:tgtEl>
                                          <p:spTgt spid="61"/>
                                        </p:tgtEl>
                                        <p:attrNameLst>
                                          <p:attrName>style.visibility</p:attrName>
                                        </p:attrNameLst>
                                      </p:cBhvr>
                                      <p:to>
                                        <p:strVal val="visible"/>
                                      </p:to>
                                    </p:set>
                                    <p:anim calcmode="lin" valueType="num">
                                      <p:cBhvr additive="base">
                                        <p:cTn id="128" dur="500" fill="hold"/>
                                        <p:tgtEl>
                                          <p:spTgt spid="61"/>
                                        </p:tgtEl>
                                        <p:attrNameLst>
                                          <p:attrName>ppt_x</p:attrName>
                                        </p:attrNameLst>
                                      </p:cBhvr>
                                      <p:tavLst>
                                        <p:tav tm="0">
                                          <p:val>
                                            <p:strVal val="#ppt_x"/>
                                          </p:val>
                                        </p:tav>
                                        <p:tav tm="100000">
                                          <p:val>
                                            <p:strVal val="#ppt_x"/>
                                          </p:val>
                                        </p:tav>
                                      </p:tavLst>
                                    </p:anim>
                                    <p:anim calcmode="lin" valueType="num">
                                      <p:cBhvr additive="base">
                                        <p:cTn id="129" dur="500" fill="hold"/>
                                        <p:tgtEl>
                                          <p:spTgt spid="61"/>
                                        </p:tgtEl>
                                        <p:attrNameLst>
                                          <p:attrName>ppt_y</p:attrName>
                                        </p:attrNameLst>
                                      </p:cBhvr>
                                      <p:tavLst>
                                        <p:tav tm="0">
                                          <p:val>
                                            <p:strVal val="0-#ppt_h/2"/>
                                          </p:val>
                                        </p:tav>
                                        <p:tav tm="100000">
                                          <p:val>
                                            <p:strVal val="#ppt_y"/>
                                          </p:val>
                                        </p:tav>
                                      </p:tavLst>
                                    </p:anim>
                                  </p:childTnLst>
                                </p:cTn>
                              </p:par>
                              <p:par>
                                <p:cTn id="130" presetID="2" presetClass="entr" presetSubtype="1" fill="hold" grpId="0" nodeType="with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additive="base">
                                        <p:cTn id="132" dur="500" fill="hold"/>
                                        <p:tgtEl>
                                          <p:spTgt spid="62"/>
                                        </p:tgtEl>
                                        <p:attrNameLst>
                                          <p:attrName>ppt_x</p:attrName>
                                        </p:attrNameLst>
                                      </p:cBhvr>
                                      <p:tavLst>
                                        <p:tav tm="0">
                                          <p:val>
                                            <p:strVal val="#ppt_x"/>
                                          </p:val>
                                        </p:tav>
                                        <p:tav tm="100000">
                                          <p:val>
                                            <p:strVal val="#ppt_x"/>
                                          </p:val>
                                        </p:tav>
                                      </p:tavLst>
                                    </p:anim>
                                    <p:anim calcmode="lin" valueType="num">
                                      <p:cBhvr additive="base">
                                        <p:cTn id="133" dur="500" fill="hold"/>
                                        <p:tgtEl>
                                          <p:spTgt spid="62"/>
                                        </p:tgtEl>
                                        <p:attrNameLst>
                                          <p:attrName>ppt_y</p:attrName>
                                        </p:attrNameLst>
                                      </p:cBhvr>
                                      <p:tavLst>
                                        <p:tav tm="0">
                                          <p:val>
                                            <p:strVal val="0-#ppt_h/2"/>
                                          </p:val>
                                        </p:tav>
                                        <p:tav tm="100000">
                                          <p:val>
                                            <p:strVal val="#ppt_y"/>
                                          </p:val>
                                        </p:tav>
                                      </p:tavLst>
                                    </p:anim>
                                  </p:childTnLst>
                                </p:cTn>
                              </p:par>
                              <p:par>
                                <p:cTn id="134" presetID="2" presetClass="entr" presetSubtype="1" fill="hold" grpId="0" nodeType="withEffect">
                                  <p:stCondLst>
                                    <p:cond delay="0"/>
                                  </p:stCondLst>
                                  <p:childTnLst>
                                    <p:set>
                                      <p:cBhvr>
                                        <p:cTn id="135" dur="1" fill="hold">
                                          <p:stCondLst>
                                            <p:cond delay="0"/>
                                          </p:stCondLst>
                                        </p:cTn>
                                        <p:tgtEl>
                                          <p:spTgt spid="63"/>
                                        </p:tgtEl>
                                        <p:attrNameLst>
                                          <p:attrName>style.visibility</p:attrName>
                                        </p:attrNameLst>
                                      </p:cBhvr>
                                      <p:to>
                                        <p:strVal val="visible"/>
                                      </p:to>
                                    </p:set>
                                    <p:anim calcmode="lin" valueType="num">
                                      <p:cBhvr additive="base">
                                        <p:cTn id="136" dur="500" fill="hold"/>
                                        <p:tgtEl>
                                          <p:spTgt spid="63"/>
                                        </p:tgtEl>
                                        <p:attrNameLst>
                                          <p:attrName>ppt_x</p:attrName>
                                        </p:attrNameLst>
                                      </p:cBhvr>
                                      <p:tavLst>
                                        <p:tav tm="0">
                                          <p:val>
                                            <p:strVal val="#ppt_x"/>
                                          </p:val>
                                        </p:tav>
                                        <p:tav tm="100000">
                                          <p:val>
                                            <p:strVal val="#ppt_x"/>
                                          </p:val>
                                        </p:tav>
                                      </p:tavLst>
                                    </p:anim>
                                    <p:anim calcmode="lin" valueType="num">
                                      <p:cBhvr additive="base">
                                        <p:cTn id="137" dur="500" fill="hold"/>
                                        <p:tgtEl>
                                          <p:spTgt spid="63"/>
                                        </p:tgtEl>
                                        <p:attrNameLst>
                                          <p:attrName>ppt_y</p:attrName>
                                        </p:attrNameLst>
                                      </p:cBhvr>
                                      <p:tavLst>
                                        <p:tav tm="0">
                                          <p:val>
                                            <p:strVal val="0-#ppt_h/2"/>
                                          </p:val>
                                        </p:tav>
                                        <p:tav tm="100000">
                                          <p:val>
                                            <p:strVal val="#ppt_y"/>
                                          </p:val>
                                        </p:tav>
                                      </p:tavLst>
                                    </p:anim>
                                  </p:childTnLst>
                                </p:cTn>
                              </p:par>
                              <p:par>
                                <p:cTn id="138" presetID="2" presetClass="entr" presetSubtype="1" fill="hold" grpId="0" nodeType="withEffect">
                                  <p:stCondLst>
                                    <p:cond delay="0"/>
                                  </p:stCondLst>
                                  <p:childTnLst>
                                    <p:set>
                                      <p:cBhvr>
                                        <p:cTn id="139" dur="1" fill="hold">
                                          <p:stCondLst>
                                            <p:cond delay="0"/>
                                          </p:stCondLst>
                                        </p:cTn>
                                        <p:tgtEl>
                                          <p:spTgt spid="64"/>
                                        </p:tgtEl>
                                        <p:attrNameLst>
                                          <p:attrName>style.visibility</p:attrName>
                                        </p:attrNameLst>
                                      </p:cBhvr>
                                      <p:to>
                                        <p:strVal val="visible"/>
                                      </p:to>
                                    </p:set>
                                    <p:anim calcmode="lin" valueType="num">
                                      <p:cBhvr additive="base">
                                        <p:cTn id="140" dur="500" fill="hold"/>
                                        <p:tgtEl>
                                          <p:spTgt spid="64"/>
                                        </p:tgtEl>
                                        <p:attrNameLst>
                                          <p:attrName>ppt_x</p:attrName>
                                        </p:attrNameLst>
                                      </p:cBhvr>
                                      <p:tavLst>
                                        <p:tav tm="0">
                                          <p:val>
                                            <p:strVal val="#ppt_x"/>
                                          </p:val>
                                        </p:tav>
                                        <p:tav tm="100000">
                                          <p:val>
                                            <p:strVal val="#ppt_x"/>
                                          </p:val>
                                        </p:tav>
                                      </p:tavLst>
                                    </p:anim>
                                    <p:anim calcmode="lin" valueType="num">
                                      <p:cBhvr additive="base">
                                        <p:cTn id="141"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2" presetClass="entr" presetSubtype="1" fill="hold" grpId="0" nodeType="clickEffect">
                                  <p:stCondLst>
                                    <p:cond delay="0"/>
                                  </p:stCondLst>
                                  <p:childTnLst>
                                    <p:set>
                                      <p:cBhvr>
                                        <p:cTn id="145" dur="1" fill="hold">
                                          <p:stCondLst>
                                            <p:cond delay="0"/>
                                          </p:stCondLst>
                                        </p:cTn>
                                        <p:tgtEl>
                                          <p:spTgt spid="67"/>
                                        </p:tgtEl>
                                        <p:attrNameLst>
                                          <p:attrName>style.visibility</p:attrName>
                                        </p:attrNameLst>
                                      </p:cBhvr>
                                      <p:to>
                                        <p:strVal val="visible"/>
                                      </p:to>
                                    </p:set>
                                    <p:animEffect transition="in" filter="wipe(up)">
                                      <p:cBhvr>
                                        <p:cTn id="146" dur="500"/>
                                        <p:tgtEl>
                                          <p:spTgt spid="67"/>
                                        </p:tgtEl>
                                      </p:cBhvr>
                                    </p:animEffect>
                                  </p:childTnLst>
                                </p:cTn>
                              </p:par>
                            </p:childTnLst>
                          </p:cTn>
                        </p:par>
                      </p:childTnLst>
                    </p:cTn>
                  </p:par>
                  <p:par>
                    <p:cTn id="147" fill="hold">
                      <p:stCondLst>
                        <p:cond delay="indefinite"/>
                      </p:stCondLst>
                      <p:childTnLst>
                        <p:par>
                          <p:cTn id="148" fill="hold">
                            <p:stCondLst>
                              <p:cond delay="0"/>
                            </p:stCondLst>
                            <p:childTnLst>
                              <p:par>
                                <p:cTn id="149" presetID="53" presetClass="entr" presetSubtype="16" fill="hold" grpId="0" nodeType="clickEffect">
                                  <p:stCondLst>
                                    <p:cond delay="0"/>
                                  </p:stCondLst>
                                  <p:childTnLst>
                                    <p:set>
                                      <p:cBhvr>
                                        <p:cTn id="150" dur="1" fill="hold">
                                          <p:stCondLst>
                                            <p:cond delay="0"/>
                                          </p:stCondLst>
                                        </p:cTn>
                                        <p:tgtEl>
                                          <p:spTgt spid="3"/>
                                        </p:tgtEl>
                                        <p:attrNameLst>
                                          <p:attrName>style.visibility</p:attrName>
                                        </p:attrNameLst>
                                      </p:cBhvr>
                                      <p:to>
                                        <p:strVal val="visible"/>
                                      </p:to>
                                    </p:set>
                                    <p:anim calcmode="lin" valueType="num">
                                      <p:cBhvr>
                                        <p:cTn id="151" dur="500" fill="hold"/>
                                        <p:tgtEl>
                                          <p:spTgt spid="3"/>
                                        </p:tgtEl>
                                        <p:attrNameLst>
                                          <p:attrName>ppt_w</p:attrName>
                                        </p:attrNameLst>
                                      </p:cBhvr>
                                      <p:tavLst>
                                        <p:tav tm="0">
                                          <p:val>
                                            <p:fltVal val="0"/>
                                          </p:val>
                                        </p:tav>
                                        <p:tav tm="100000">
                                          <p:val>
                                            <p:strVal val="#ppt_w"/>
                                          </p:val>
                                        </p:tav>
                                      </p:tavLst>
                                    </p:anim>
                                    <p:anim calcmode="lin" valueType="num">
                                      <p:cBhvr>
                                        <p:cTn id="152" dur="500" fill="hold"/>
                                        <p:tgtEl>
                                          <p:spTgt spid="3"/>
                                        </p:tgtEl>
                                        <p:attrNameLst>
                                          <p:attrName>ppt_h</p:attrName>
                                        </p:attrNameLst>
                                      </p:cBhvr>
                                      <p:tavLst>
                                        <p:tav tm="0">
                                          <p:val>
                                            <p:fltVal val="0"/>
                                          </p:val>
                                        </p:tav>
                                        <p:tav tm="100000">
                                          <p:val>
                                            <p:strVal val="#ppt_h"/>
                                          </p:val>
                                        </p:tav>
                                      </p:tavLst>
                                    </p:anim>
                                    <p:animEffect transition="in" filter="fade">
                                      <p:cBhvr>
                                        <p:cTn id="15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3"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7"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サーバーとクライアントの関係の変遷</a:t>
            </a:r>
          </a:p>
        </p:txBody>
      </p:sp>
      <p:grpSp>
        <p:nvGrpSpPr>
          <p:cNvPr id="4" name="グループ化 3"/>
          <p:cNvGrpSpPr/>
          <p:nvPr/>
        </p:nvGrpSpPr>
        <p:grpSpPr>
          <a:xfrm>
            <a:off x="380974" y="808319"/>
            <a:ext cx="2762250" cy="5302250"/>
            <a:chOff x="380974" y="808319"/>
            <a:chExt cx="2762250" cy="5302250"/>
          </a:xfrm>
        </p:grpSpPr>
        <p:sp>
          <p:nvSpPr>
            <p:cNvPr id="34" name="正方形/長方形 33"/>
            <p:cNvSpPr/>
            <p:nvPr/>
          </p:nvSpPr>
          <p:spPr>
            <a:xfrm>
              <a:off x="380974" y="808319"/>
              <a:ext cx="2762250" cy="5302250"/>
            </a:xfrm>
            <a:prstGeom prst="rect">
              <a:avLst/>
            </a:prstGeom>
            <a:solidFill>
              <a:srgbClr val="FFFBD2"/>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3" name="図形グループ 22"/>
            <p:cNvGrpSpPr/>
            <p:nvPr/>
          </p:nvGrpSpPr>
          <p:grpSpPr>
            <a:xfrm>
              <a:off x="850354" y="4176492"/>
              <a:ext cx="960184" cy="932098"/>
              <a:chOff x="1084515" y="4732057"/>
              <a:chExt cx="960184" cy="932098"/>
            </a:xfrm>
          </p:grpSpPr>
          <p:grpSp>
            <p:nvGrpSpPr>
              <p:cNvPr id="18" name="図形グループ 17"/>
              <p:cNvGrpSpPr/>
              <p:nvPr/>
            </p:nvGrpSpPr>
            <p:grpSpPr>
              <a:xfrm>
                <a:off x="1084515" y="4879904"/>
                <a:ext cx="681672" cy="784251"/>
                <a:chOff x="2405315" y="4754508"/>
                <a:chExt cx="681672" cy="784251"/>
              </a:xfrm>
            </p:grpSpPr>
            <p:pic>
              <p:nvPicPr>
                <p:cNvPr id="11" name="図 10"/>
                <p:cNvPicPr>
                  <a:picLocks noChangeAspect="1"/>
                </p:cNvPicPr>
                <p:nvPr/>
              </p:nvPicPr>
              <p:blipFill>
                <a:blip r:embed="rId3">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17" name="正方形/長方形 16"/>
                <p:cNvSpPr/>
                <p:nvPr/>
              </p:nvSpPr>
              <p:spPr>
                <a:xfrm>
                  <a:off x="2405315" y="4754508"/>
                  <a:ext cx="681672" cy="566792"/>
                </a:xfrm>
                <a:prstGeom prst="rect">
                  <a:avLst/>
                </a:prstGeom>
                <a:solidFill>
                  <a:srgbClr val="FFFBD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5" name="図 14"/>
              <p:cNvPicPr>
                <a:picLocks noChangeAspect="1"/>
              </p:cNvPicPr>
              <p:nvPr/>
            </p:nvPicPr>
            <p:blipFill>
              <a:blip r:embed="rId4">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20" name="台形 19"/>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図形グループ 1"/>
            <p:cNvGrpSpPr/>
            <p:nvPr/>
          </p:nvGrpSpPr>
          <p:grpSpPr>
            <a:xfrm>
              <a:off x="2018985" y="4112805"/>
              <a:ext cx="685680" cy="766399"/>
              <a:chOff x="2381979" y="4922695"/>
              <a:chExt cx="685680" cy="766399"/>
            </a:xfrm>
          </p:grpSpPr>
          <p:pic>
            <p:nvPicPr>
              <p:cNvPr id="24" name="図 23"/>
              <p:cNvPicPr>
                <a:picLocks noChangeAspect="1"/>
              </p:cNvPicPr>
              <p:nvPr/>
            </p:nvPicPr>
            <p:blipFill>
              <a:blip r:embed="rId3">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28" name="角丸四角形 27"/>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正方形/長方形 34"/>
            <p:cNvSpPr/>
            <p:nvPr/>
          </p:nvSpPr>
          <p:spPr>
            <a:xfrm>
              <a:off x="555176" y="3183837"/>
              <a:ext cx="2461764" cy="709475"/>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400" dirty="0">
                <a:solidFill>
                  <a:srgbClr val="FFFFFF"/>
                </a:solidFill>
                <a:latin typeface="ＭＳ Ｐゴシック"/>
                <a:ea typeface="ＭＳ Ｐゴシック"/>
                <a:cs typeface="ＭＳ Ｐゴシック"/>
              </a:endParaRPr>
            </a:p>
            <a:p>
              <a:pPr algn="ctr"/>
              <a:endParaRPr lang="en-US" altLang="ja-JP" sz="1400" dirty="0">
                <a:solidFill>
                  <a:srgbClr val="FFFFFF"/>
                </a:solidFill>
                <a:latin typeface="ＭＳ Ｐゴシック"/>
                <a:ea typeface="ＭＳ Ｐゴシック"/>
                <a:cs typeface="ＭＳ Ｐゴシック"/>
              </a:endParaRPr>
            </a:p>
            <a:p>
              <a:pPr algn="ctr"/>
              <a:endParaRPr kumimoji="1" lang="en-US" altLang="ja-JP" sz="1400" dirty="0">
                <a:solidFill>
                  <a:srgbClr val="FFFFFF"/>
                </a:solidFill>
                <a:latin typeface="ＭＳ Ｐゴシック"/>
                <a:ea typeface="ＭＳ Ｐゴシック"/>
                <a:cs typeface="ＭＳ Ｐゴシック"/>
              </a:endParaRPr>
            </a:p>
            <a:p>
              <a:pPr algn="ctr"/>
              <a:endParaRPr lang="en-US" altLang="ja-JP" sz="1400" dirty="0">
                <a:solidFill>
                  <a:srgbClr val="FFFFFF"/>
                </a:solidFill>
                <a:latin typeface="ＭＳ Ｐゴシック"/>
                <a:ea typeface="ＭＳ Ｐゴシック"/>
                <a:cs typeface="ＭＳ Ｐゴシック"/>
              </a:endParaRPr>
            </a:p>
            <a:p>
              <a:pPr algn="ctr"/>
              <a:r>
                <a:rPr kumimoji="1" lang="en-US" altLang="ja-JP" sz="1400" dirty="0">
                  <a:solidFill>
                    <a:srgbClr val="FFFFFF"/>
                  </a:solidFill>
                  <a:latin typeface="ＭＳ Ｐゴシック"/>
                  <a:ea typeface="ＭＳ Ｐゴシック"/>
                  <a:cs typeface="ＭＳ Ｐゴシック"/>
                </a:rPr>
                <a:t>Windows</a:t>
              </a:r>
            </a:p>
            <a:p>
              <a:pPr algn="ctr"/>
              <a:endParaRPr lang="en-US" altLang="ja-JP" sz="1400" dirty="0">
                <a:solidFill>
                  <a:srgbClr val="FFFFFF"/>
                </a:solidFill>
                <a:latin typeface="ＭＳ Ｐゴシック"/>
                <a:ea typeface="ＭＳ Ｐゴシック"/>
                <a:cs typeface="ＭＳ Ｐゴシック"/>
              </a:endParaRPr>
            </a:p>
            <a:p>
              <a:pPr algn="ctr"/>
              <a:endParaRPr kumimoji="1" lang="ja-JP" altLang="en-US" sz="14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489010" y="868026"/>
              <a:ext cx="2444900" cy="400110"/>
            </a:xfrm>
            <a:prstGeom prst="rect">
              <a:avLst/>
            </a:prstGeom>
            <a:noFill/>
          </p:spPr>
          <p:txBody>
            <a:bodyPr wrap="none" rtlCol="0">
              <a:spAutoFit/>
            </a:bodyPr>
            <a:lstStyle/>
            <a:p>
              <a:pPr algn="ctr"/>
              <a:r>
                <a:rPr kumimoji="1" lang="ja-JP" altLang="en-US" sz="2000" dirty="0">
                  <a:solidFill>
                    <a:srgbClr val="800000"/>
                  </a:solidFill>
                  <a:latin typeface="Arial Black"/>
                  <a:ea typeface="HGP創英角ｺﾞｼｯｸUB"/>
                  <a:cs typeface="Arial Black"/>
                </a:rPr>
                <a:t>クライアント・サーバー</a:t>
              </a:r>
            </a:p>
          </p:txBody>
        </p:sp>
        <p:sp>
          <p:nvSpPr>
            <p:cNvPr id="58" name="正方形/長方形 57"/>
            <p:cNvSpPr/>
            <p:nvPr/>
          </p:nvSpPr>
          <p:spPr>
            <a:xfrm>
              <a:off x="555176" y="1433869"/>
              <a:ext cx="2461764" cy="14063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a:solidFill>
                    <a:schemeClr val="tx2"/>
                  </a:solidFill>
                </a:rPr>
                <a:t>サーバー</a:t>
              </a:r>
            </a:p>
          </p:txBody>
        </p:sp>
        <p:sp>
          <p:nvSpPr>
            <p:cNvPr id="60" name="正方形/長方形 59"/>
            <p:cNvSpPr/>
            <p:nvPr/>
          </p:nvSpPr>
          <p:spPr>
            <a:xfrm>
              <a:off x="658574" y="3279087"/>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業務個別</a:t>
              </a:r>
              <a:endParaRPr kumimoji="1" lang="en-US" altLang="ja-JP" sz="800" dirty="0"/>
            </a:p>
            <a:p>
              <a:pPr algn="ctr"/>
              <a:r>
                <a:rPr lang="ja-JP" altLang="en-US" sz="800" dirty="0"/>
                <a:t>プログラム</a:t>
              </a:r>
              <a:endParaRPr kumimoji="1" lang="ja-JP" altLang="en-US" sz="800" dirty="0"/>
            </a:p>
          </p:txBody>
        </p:sp>
        <p:sp>
          <p:nvSpPr>
            <p:cNvPr id="62" name="正方形/長方形 61"/>
            <p:cNvSpPr/>
            <p:nvPr/>
          </p:nvSpPr>
          <p:spPr>
            <a:xfrm>
              <a:off x="1450643" y="3279087"/>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業務個別</a:t>
              </a:r>
              <a:endParaRPr kumimoji="1" lang="en-US" altLang="ja-JP" sz="800" dirty="0"/>
            </a:p>
            <a:p>
              <a:pPr algn="ctr"/>
              <a:r>
                <a:rPr lang="ja-JP" altLang="en-US" sz="800" dirty="0"/>
                <a:t>プログラム</a:t>
              </a:r>
              <a:endParaRPr kumimoji="1" lang="ja-JP" altLang="en-US" sz="800" dirty="0"/>
            </a:p>
          </p:txBody>
        </p:sp>
        <p:sp>
          <p:nvSpPr>
            <p:cNvPr id="63" name="正方形/長方形 62"/>
            <p:cNvSpPr/>
            <p:nvPr/>
          </p:nvSpPr>
          <p:spPr>
            <a:xfrm>
              <a:off x="2263060" y="3279087"/>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業務個別</a:t>
              </a:r>
              <a:endParaRPr kumimoji="1" lang="en-US" altLang="ja-JP" sz="800" dirty="0"/>
            </a:p>
            <a:p>
              <a:pPr algn="ctr"/>
              <a:r>
                <a:rPr lang="ja-JP" altLang="en-US" sz="800" dirty="0"/>
                <a:t>プログラム</a:t>
              </a:r>
              <a:endParaRPr kumimoji="1" lang="ja-JP" altLang="en-US" sz="800" dirty="0"/>
            </a:p>
          </p:txBody>
        </p:sp>
        <p:sp>
          <p:nvSpPr>
            <p:cNvPr id="64" name="正方形/長方形 63"/>
            <p:cNvSpPr/>
            <p:nvPr/>
          </p:nvSpPr>
          <p:spPr>
            <a:xfrm>
              <a:off x="658574" y="2010919"/>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業務個別</a:t>
              </a:r>
              <a:endParaRPr kumimoji="1" lang="en-US" altLang="ja-JP" sz="800" dirty="0"/>
            </a:p>
            <a:p>
              <a:pPr algn="ctr"/>
              <a:r>
                <a:rPr lang="ja-JP" altLang="en-US" sz="800" dirty="0"/>
                <a:t>プログラム</a:t>
              </a:r>
              <a:endParaRPr kumimoji="1" lang="ja-JP" altLang="en-US" sz="800" dirty="0"/>
            </a:p>
          </p:txBody>
        </p:sp>
        <p:sp>
          <p:nvSpPr>
            <p:cNvPr id="65" name="正方形/長方形 64"/>
            <p:cNvSpPr/>
            <p:nvPr/>
          </p:nvSpPr>
          <p:spPr>
            <a:xfrm>
              <a:off x="1450643" y="2010919"/>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業務個別</a:t>
              </a:r>
              <a:endParaRPr kumimoji="1" lang="en-US" altLang="ja-JP" sz="800" dirty="0"/>
            </a:p>
            <a:p>
              <a:pPr algn="ctr"/>
              <a:r>
                <a:rPr lang="ja-JP" altLang="en-US" sz="800" dirty="0"/>
                <a:t>プログラム</a:t>
              </a:r>
              <a:endParaRPr kumimoji="1" lang="ja-JP" altLang="en-US" sz="800" dirty="0"/>
            </a:p>
          </p:txBody>
        </p:sp>
        <p:sp>
          <p:nvSpPr>
            <p:cNvPr id="67" name="正方形/長方形 66"/>
            <p:cNvSpPr/>
            <p:nvPr/>
          </p:nvSpPr>
          <p:spPr>
            <a:xfrm>
              <a:off x="2263060" y="2010919"/>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業務個別</a:t>
              </a:r>
              <a:endParaRPr kumimoji="1" lang="en-US" altLang="ja-JP" sz="800" dirty="0"/>
            </a:p>
            <a:p>
              <a:pPr algn="ctr"/>
              <a:r>
                <a:rPr lang="ja-JP" altLang="en-US" sz="800" dirty="0"/>
                <a:t>プログラム</a:t>
              </a:r>
              <a:endParaRPr kumimoji="1" lang="ja-JP" altLang="en-US" sz="800" dirty="0"/>
            </a:p>
          </p:txBody>
        </p:sp>
        <p:cxnSp>
          <p:nvCxnSpPr>
            <p:cNvPr id="49" name="直線矢印コネクタ 48"/>
            <p:cNvCxnSpPr>
              <a:stCxn id="64" idx="2"/>
              <a:endCxn id="60" idx="0"/>
            </p:cNvCxnSpPr>
            <p:nvPr/>
          </p:nvCxnSpPr>
          <p:spPr>
            <a:xfrm>
              <a:off x="995257" y="2652269"/>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65" idx="2"/>
              <a:endCxn id="62" idx="0"/>
            </p:cNvCxnSpPr>
            <p:nvPr/>
          </p:nvCxnSpPr>
          <p:spPr>
            <a:xfrm>
              <a:off x="1787326" y="2652269"/>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a:stCxn id="67" idx="2"/>
              <a:endCxn id="63" idx="0"/>
            </p:cNvCxnSpPr>
            <p:nvPr/>
          </p:nvCxnSpPr>
          <p:spPr>
            <a:xfrm>
              <a:off x="2599743" y="2652269"/>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1" name="正方形/長方形 90"/>
            <p:cNvSpPr/>
            <p:nvPr/>
          </p:nvSpPr>
          <p:spPr>
            <a:xfrm>
              <a:off x="555177" y="5218296"/>
              <a:ext cx="2461764" cy="72008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管理コストの増大</a:t>
              </a:r>
              <a:endParaRPr lang="en-US" altLang="ja-JP" sz="1200" dirty="0"/>
            </a:p>
            <a:p>
              <a:pPr algn="ctr"/>
              <a:r>
                <a:rPr kumimoji="1" lang="ja-JP" altLang="en-US" sz="1200" dirty="0"/>
                <a:t>ベンダーロックイン</a:t>
              </a:r>
              <a:endParaRPr kumimoji="1" lang="en-US" altLang="ja-JP" sz="1200" dirty="0"/>
            </a:p>
          </p:txBody>
        </p:sp>
      </p:grpSp>
      <p:grpSp>
        <p:nvGrpSpPr>
          <p:cNvPr id="5" name="グループ化 4"/>
          <p:cNvGrpSpPr/>
          <p:nvPr/>
        </p:nvGrpSpPr>
        <p:grpSpPr>
          <a:xfrm>
            <a:off x="3189288" y="808319"/>
            <a:ext cx="2762250" cy="5302250"/>
            <a:chOff x="3189288" y="808319"/>
            <a:chExt cx="2762250" cy="5302250"/>
          </a:xfrm>
        </p:grpSpPr>
        <p:sp>
          <p:nvSpPr>
            <p:cNvPr id="54" name="正方形/長方形 53"/>
            <p:cNvSpPr/>
            <p:nvPr/>
          </p:nvSpPr>
          <p:spPr>
            <a:xfrm>
              <a:off x="3189288" y="808319"/>
              <a:ext cx="2762250" cy="5302250"/>
            </a:xfrm>
            <a:prstGeom prst="rect">
              <a:avLst/>
            </a:prstGeom>
            <a:solidFill>
              <a:srgbClr val="EBF1DE"/>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テキスト ボックス 41"/>
            <p:cNvSpPr txBox="1"/>
            <p:nvPr/>
          </p:nvSpPr>
          <p:spPr>
            <a:xfrm>
              <a:off x="3739009" y="868026"/>
              <a:ext cx="1662810" cy="400110"/>
            </a:xfrm>
            <a:prstGeom prst="rect">
              <a:avLst/>
            </a:prstGeom>
            <a:noFill/>
          </p:spPr>
          <p:txBody>
            <a:bodyPr wrap="none" rtlCol="0">
              <a:spAutoFit/>
            </a:bodyPr>
            <a:lstStyle/>
            <a:p>
              <a:pPr algn="ctr"/>
              <a:r>
                <a:rPr kumimoji="1" lang="en-US" altLang="ja-JP" sz="2000" dirty="0">
                  <a:solidFill>
                    <a:srgbClr val="008000"/>
                  </a:solidFill>
                  <a:latin typeface="Arial Black"/>
                  <a:ea typeface="HGP創英角ｺﾞｼｯｸUB"/>
                  <a:cs typeface="Arial Black"/>
                </a:rPr>
                <a:t>Web</a:t>
              </a:r>
              <a:r>
                <a:rPr kumimoji="1" lang="ja-JP" altLang="en-US" sz="2000" dirty="0">
                  <a:solidFill>
                    <a:srgbClr val="008000"/>
                  </a:solidFill>
                  <a:latin typeface="Arial Black"/>
                  <a:ea typeface="HGP創英角ｺﾞｼｯｸUB"/>
                  <a:cs typeface="Arial Black"/>
                </a:rPr>
                <a:t>システム</a:t>
              </a:r>
            </a:p>
          </p:txBody>
        </p:sp>
        <p:sp>
          <p:nvSpPr>
            <p:cNvPr id="45" name="正方形/長方形 44"/>
            <p:cNvSpPr/>
            <p:nvPr/>
          </p:nvSpPr>
          <p:spPr>
            <a:xfrm>
              <a:off x="3348026" y="3183837"/>
              <a:ext cx="2461764" cy="709475"/>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ＭＳ Ｐゴシック"/>
                  <a:ea typeface="ＭＳ Ｐゴシック"/>
                  <a:cs typeface="ＭＳ Ｐゴシック"/>
                </a:rPr>
                <a:t>ブラウザー</a:t>
              </a:r>
              <a:endParaRPr kumimoji="1" lang="ja-JP" altLang="en-US" sz="1400" dirty="0">
                <a:solidFill>
                  <a:srgbClr val="FFFFFF"/>
                </a:solidFill>
                <a:latin typeface="ＭＳ Ｐゴシック"/>
                <a:ea typeface="ＭＳ Ｐゴシック"/>
                <a:cs typeface="ＭＳ Ｐゴシック"/>
              </a:endParaRPr>
            </a:p>
          </p:txBody>
        </p:sp>
        <p:sp>
          <p:nvSpPr>
            <p:cNvPr id="55" name="正方形/長方形 54"/>
            <p:cNvSpPr/>
            <p:nvPr/>
          </p:nvSpPr>
          <p:spPr>
            <a:xfrm>
              <a:off x="3348026" y="1434557"/>
              <a:ext cx="2461764" cy="14063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a:solidFill>
                    <a:schemeClr val="tx2"/>
                  </a:solidFill>
                </a:rPr>
                <a:t>サーバー</a:t>
              </a:r>
            </a:p>
          </p:txBody>
        </p:sp>
        <p:sp>
          <p:nvSpPr>
            <p:cNvPr id="56" name="正方形/長方形 55"/>
            <p:cNvSpPr/>
            <p:nvPr/>
          </p:nvSpPr>
          <p:spPr>
            <a:xfrm>
              <a:off x="3443754" y="2380291"/>
              <a:ext cx="2275336" cy="26894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Web</a:t>
              </a:r>
              <a:r>
                <a:rPr kumimoji="1" lang="ja-JP" altLang="en-US" sz="1600" dirty="0"/>
                <a:t>サーバー</a:t>
              </a:r>
            </a:p>
          </p:txBody>
        </p:sp>
        <p:sp>
          <p:nvSpPr>
            <p:cNvPr id="68" name="正方形/長方形 67"/>
            <p:cNvSpPr/>
            <p:nvPr/>
          </p:nvSpPr>
          <p:spPr>
            <a:xfrm>
              <a:off x="3441239" y="2010919"/>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業務個別</a:t>
              </a:r>
              <a:endParaRPr kumimoji="1" lang="en-US" altLang="ja-JP" sz="800" dirty="0"/>
            </a:p>
            <a:p>
              <a:pPr algn="ctr"/>
              <a:r>
                <a:rPr lang="ja-JP" altLang="en-US" sz="800" dirty="0"/>
                <a:t>プログラム</a:t>
              </a:r>
              <a:endParaRPr kumimoji="1" lang="ja-JP" altLang="en-US" sz="800" dirty="0"/>
            </a:p>
          </p:txBody>
        </p:sp>
        <p:sp>
          <p:nvSpPr>
            <p:cNvPr id="69" name="正方形/長方形 68"/>
            <p:cNvSpPr/>
            <p:nvPr/>
          </p:nvSpPr>
          <p:spPr>
            <a:xfrm>
              <a:off x="4233308" y="2010919"/>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業務個別</a:t>
              </a:r>
              <a:endParaRPr kumimoji="1" lang="en-US" altLang="ja-JP" sz="800" dirty="0"/>
            </a:p>
            <a:p>
              <a:pPr algn="ctr"/>
              <a:r>
                <a:rPr lang="ja-JP" altLang="en-US" sz="800" dirty="0"/>
                <a:t>プログラム</a:t>
              </a:r>
              <a:endParaRPr kumimoji="1" lang="ja-JP" altLang="en-US" sz="800" dirty="0"/>
            </a:p>
          </p:txBody>
        </p:sp>
        <p:sp>
          <p:nvSpPr>
            <p:cNvPr id="70" name="正方形/長方形 69"/>
            <p:cNvSpPr/>
            <p:nvPr/>
          </p:nvSpPr>
          <p:spPr>
            <a:xfrm>
              <a:off x="5045725" y="2010919"/>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業務個別</a:t>
              </a:r>
              <a:endParaRPr kumimoji="1" lang="en-US" altLang="ja-JP" sz="800" dirty="0"/>
            </a:p>
            <a:p>
              <a:pPr algn="ctr"/>
              <a:r>
                <a:rPr lang="ja-JP" altLang="en-US" sz="800" dirty="0"/>
                <a:t>プログラム</a:t>
              </a:r>
              <a:endParaRPr kumimoji="1" lang="ja-JP" altLang="en-US" sz="800" dirty="0"/>
            </a:p>
          </p:txBody>
        </p:sp>
        <p:cxnSp>
          <p:nvCxnSpPr>
            <p:cNvPr id="74" name="直線矢印コネクタ 73"/>
            <p:cNvCxnSpPr>
              <a:stCxn id="56" idx="2"/>
              <a:endCxn id="45" idx="0"/>
            </p:cNvCxnSpPr>
            <p:nvPr/>
          </p:nvCxnSpPr>
          <p:spPr>
            <a:xfrm flipH="1">
              <a:off x="4578908" y="2649239"/>
              <a:ext cx="2514" cy="53459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80" name="図形グループ 79"/>
            <p:cNvGrpSpPr/>
            <p:nvPr/>
          </p:nvGrpSpPr>
          <p:grpSpPr>
            <a:xfrm>
              <a:off x="3648966" y="4176492"/>
              <a:ext cx="960184" cy="932098"/>
              <a:chOff x="1084515" y="4732057"/>
              <a:chExt cx="960184" cy="932098"/>
            </a:xfrm>
          </p:grpSpPr>
          <p:grpSp>
            <p:nvGrpSpPr>
              <p:cNvPr id="81" name="図形グループ 80"/>
              <p:cNvGrpSpPr/>
              <p:nvPr/>
            </p:nvGrpSpPr>
            <p:grpSpPr>
              <a:xfrm>
                <a:off x="1084515" y="4879904"/>
                <a:ext cx="681672" cy="784251"/>
                <a:chOff x="2405315" y="4754508"/>
                <a:chExt cx="681672" cy="784251"/>
              </a:xfrm>
            </p:grpSpPr>
            <p:pic>
              <p:nvPicPr>
                <p:cNvPr id="86" name="図 85"/>
                <p:cNvPicPr>
                  <a:picLocks noChangeAspect="1"/>
                </p:cNvPicPr>
                <p:nvPr/>
              </p:nvPicPr>
              <p:blipFill>
                <a:blip r:embed="rId3">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87" name="正方形/長方形 86"/>
                <p:cNvSpPr/>
                <p:nvPr/>
              </p:nvSpPr>
              <p:spPr>
                <a:xfrm>
                  <a:off x="2405315" y="4754508"/>
                  <a:ext cx="681672" cy="566792"/>
                </a:xfrm>
                <a:prstGeom prst="rect">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82" name="図 81"/>
              <p:cNvPicPr>
                <a:picLocks noChangeAspect="1"/>
              </p:cNvPicPr>
              <p:nvPr/>
            </p:nvPicPr>
            <p:blipFill>
              <a:blip r:embed="rId4">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83" name="台形 82"/>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角丸四角形 83"/>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角丸四角形 84"/>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8" name="図形グループ 87"/>
            <p:cNvGrpSpPr/>
            <p:nvPr/>
          </p:nvGrpSpPr>
          <p:grpSpPr>
            <a:xfrm>
              <a:off x="4817597" y="4112805"/>
              <a:ext cx="685680" cy="766399"/>
              <a:chOff x="2381979" y="4922695"/>
              <a:chExt cx="685680" cy="766399"/>
            </a:xfrm>
          </p:grpSpPr>
          <p:pic>
            <p:nvPicPr>
              <p:cNvPr id="89" name="図 88"/>
              <p:cNvPicPr>
                <a:picLocks noChangeAspect="1"/>
              </p:cNvPicPr>
              <p:nvPr/>
            </p:nvPicPr>
            <p:blipFill>
              <a:blip r:embed="rId3">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90" name="角丸四角形 89"/>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2" name="正方形/長方形 91"/>
            <p:cNvSpPr/>
            <p:nvPr/>
          </p:nvSpPr>
          <p:spPr>
            <a:xfrm>
              <a:off x="3343806" y="5218296"/>
              <a:ext cx="2465984" cy="72008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ブラウザの機能不足</a:t>
              </a:r>
              <a:endParaRPr kumimoji="1" lang="en-US" altLang="ja-JP" sz="1200" dirty="0"/>
            </a:p>
            <a:p>
              <a:pPr algn="ctr"/>
              <a:r>
                <a:rPr lang="ja-JP" altLang="en-US" sz="1200" dirty="0"/>
                <a:t>マルチプラットフォーム対応</a:t>
              </a:r>
              <a:endParaRPr kumimoji="1" lang="en-US" altLang="ja-JP" sz="1200" dirty="0"/>
            </a:p>
          </p:txBody>
        </p:sp>
      </p:grpSp>
      <p:grpSp>
        <p:nvGrpSpPr>
          <p:cNvPr id="6" name="グループ化 5"/>
          <p:cNvGrpSpPr/>
          <p:nvPr/>
        </p:nvGrpSpPr>
        <p:grpSpPr>
          <a:xfrm>
            <a:off x="6022999" y="808319"/>
            <a:ext cx="2762250" cy="5302250"/>
            <a:chOff x="6022999" y="808319"/>
            <a:chExt cx="2762250" cy="5302250"/>
          </a:xfrm>
        </p:grpSpPr>
        <p:sp>
          <p:nvSpPr>
            <p:cNvPr id="41" name="正方形/長方形 40"/>
            <p:cNvSpPr/>
            <p:nvPr/>
          </p:nvSpPr>
          <p:spPr>
            <a:xfrm>
              <a:off x="6022999" y="808319"/>
              <a:ext cx="2762250" cy="5302250"/>
            </a:xfrm>
            <a:prstGeom prst="rect">
              <a:avLst/>
            </a:prstGeom>
            <a:solidFill>
              <a:srgbClr val="9DFFFF"/>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4">
              <a:clrChange>
                <a:clrFrom>
                  <a:srgbClr val="FFFFFF"/>
                </a:clrFrom>
                <a:clrTo>
                  <a:srgbClr val="FFFFFF">
                    <a:alpha val="0"/>
                  </a:srgbClr>
                </a:clrTo>
              </a:clrChange>
            </a:blip>
            <a:stretch>
              <a:fillRect/>
            </a:stretch>
          </p:blipFill>
          <p:spPr>
            <a:xfrm>
              <a:off x="6972702" y="4126888"/>
              <a:ext cx="679541" cy="593816"/>
            </a:xfrm>
            <a:prstGeom prst="rect">
              <a:avLst/>
            </a:prstGeom>
          </p:spPr>
        </p:pic>
        <p:pic>
          <p:nvPicPr>
            <p:cNvPr id="13" name="図 12"/>
            <p:cNvPicPr>
              <a:picLocks noChangeAspect="1"/>
            </p:cNvPicPr>
            <p:nvPr/>
          </p:nvPicPr>
          <p:blipFill>
            <a:blip r:embed="rId5">
              <a:clrChange>
                <a:clrFrom>
                  <a:srgbClr val="FFFFFF"/>
                </a:clrFrom>
                <a:clrTo>
                  <a:srgbClr val="FFFFFF">
                    <a:alpha val="0"/>
                  </a:srgbClr>
                </a:clrTo>
              </a:clrChange>
            </a:blip>
            <a:stretch>
              <a:fillRect/>
            </a:stretch>
          </p:blipFill>
          <p:spPr>
            <a:xfrm>
              <a:off x="6306786" y="4136412"/>
              <a:ext cx="341289" cy="550466"/>
            </a:xfrm>
            <a:prstGeom prst="rect">
              <a:avLst/>
            </a:prstGeom>
          </p:spPr>
        </p:pic>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7863175" y="4124297"/>
              <a:ext cx="681672" cy="722281"/>
            </a:xfrm>
            <a:prstGeom prst="rect">
              <a:avLst/>
            </a:prstGeom>
          </p:spPr>
        </p:pic>
        <p:sp>
          <p:nvSpPr>
            <p:cNvPr id="43" name="テキスト ボックス 42"/>
            <p:cNvSpPr txBox="1"/>
            <p:nvPr/>
          </p:nvSpPr>
          <p:spPr>
            <a:xfrm>
              <a:off x="6764252" y="868026"/>
              <a:ext cx="1253543" cy="400110"/>
            </a:xfrm>
            <a:prstGeom prst="rect">
              <a:avLst/>
            </a:prstGeom>
            <a:noFill/>
          </p:spPr>
          <p:txBody>
            <a:bodyPr wrap="none" rtlCol="0">
              <a:spAutoFit/>
            </a:bodyPr>
            <a:lstStyle/>
            <a:p>
              <a:pPr algn="ctr"/>
              <a:r>
                <a:rPr kumimoji="1" lang="en-US" altLang="ja-JP" sz="2000" dirty="0">
                  <a:solidFill>
                    <a:srgbClr val="0000FF"/>
                  </a:solidFill>
                  <a:latin typeface="Arial Black"/>
                  <a:ea typeface="HGP創英角ｺﾞｼｯｸUB"/>
                  <a:cs typeface="Arial Black"/>
                </a:rPr>
                <a:t>RIC/RIA</a:t>
              </a:r>
              <a:endParaRPr kumimoji="1" lang="ja-JP" altLang="en-US" sz="2000" dirty="0">
                <a:solidFill>
                  <a:srgbClr val="0000FF"/>
                </a:solidFill>
                <a:latin typeface="Arial Black"/>
                <a:ea typeface="HGP創英角ｺﾞｼｯｸUB"/>
                <a:cs typeface="Arial Black"/>
              </a:endParaRPr>
            </a:p>
          </p:txBody>
        </p:sp>
        <p:sp>
          <p:nvSpPr>
            <p:cNvPr id="46" name="正方形/長方形 45"/>
            <p:cNvSpPr/>
            <p:nvPr/>
          </p:nvSpPr>
          <p:spPr>
            <a:xfrm>
              <a:off x="6172200" y="3183837"/>
              <a:ext cx="2461764" cy="709475"/>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ＭＳ Ｐゴシック"/>
                  <a:ea typeface="ＭＳ Ｐゴシック"/>
                  <a:cs typeface="ＭＳ Ｐゴシック"/>
                </a:rPr>
                <a:t>ブラウザー</a:t>
              </a:r>
              <a:r>
                <a:rPr lang="en-US" altLang="ja-JP" sz="1400" dirty="0">
                  <a:solidFill>
                    <a:srgbClr val="FFFFFF"/>
                  </a:solidFill>
                  <a:latin typeface="ＭＳ Ｐゴシック"/>
                  <a:ea typeface="ＭＳ Ｐゴシック"/>
                  <a:cs typeface="ＭＳ Ｐゴシック"/>
                </a:rPr>
                <a:t> + </a:t>
              </a:r>
              <a:r>
                <a:rPr lang="ja-JP" altLang="en-US" sz="1400" dirty="0">
                  <a:solidFill>
                    <a:srgbClr val="FFFFFF"/>
                  </a:solidFill>
                  <a:latin typeface="ＭＳ Ｐゴシック"/>
                  <a:ea typeface="ＭＳ Ｐゴシック"/>
                  <a:cs typeface="ＭＳ Ｐゴシック"/>
                </a:rPr>
                <a:t>プラグイン</a:t>
              </a:r>
              <a:endParaRPr kumimoji="1" lang="ja-JP" altLang="en-US" sz="1400" dirty="0">
                <a:solidFill>
                  <a:srgbClr val="FFFFFF"/>
                </a:solidFill>
                <a:latin typeface="ＭＳ Ｐゴシック"/>
                <a:ea typeface="ＭＳ Ｐゴシック"/>
                <a:cs typeface="ＭＳ Ｐゴシック"/>
              </a:endParaRPr>
            </a:p>
          </p:txBody>
        </p:sp>
        <p:sp>
          <p:nvSpPr>
            <p:cNvPr id="51" name="正方形/長方形 50"/>
            <p:cNvSpPr/>
            <p:nvPr/>
          </p:nvSpPr>
          <p:spPr>
            <a:xfrm>
              <a:off x="6172201" y="1437587"/>
              <a:ext cx="2461764" cy="140266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a:solidFill>
                    <a:schemeClr val="tx2"/>
                  </a:solidFill>
                </a:rPr>
                <a:t>サーバー</a:t>
              </a:r>
            </a:p>
          </p:txBody>
        </p:sp>
        <p:sp>
          <p:nvSpPr>
            <p:cNvPr id="52" name="正方形/長方形 51"/>
            <p:cNvSpPr/>
            <p:nvPr/>
          </p:nvSpPr>
          <p:spPr>
            <a:xfrm>
              <a:off x="6261579" y="2383321"/>
              <a:ext cx="2275336" cy="26894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Web</a:t>
              </a:r>
              <a:r>
                <a:rPr kumimoji="1" lang="ja-JP" altLang="en-US" sz="1600" dirty="0"/>
                <a:t>サーバー</a:t>
              </a:r>
            </a:p>
          </p:txBody>
        </p:sp>
        <p:sp>
          <p:nvSpPr>
            <p:cNvPr id="71" name="正方形/長方形 70"/>
            <p:cNvSpPr/>
            <p:nvPr/>
          </p:nvSpPr>
          <p:spPr>
            <a:xfrm>
              <a:off x="6259064" y="2010919"/>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業務個別</a:t>
              </a:r>
              <a:endParaRPr kumimoji="1" lang="en-US" altLang="ja-JP" sz="800" dirty="0"/>
            </a:p>
            <a:p>
              <a:pPr algn="ctr"/>
              <a:r>
                <a:rPr lang="ja-JP" altLang="en-US" sz="800" dirty="0"/>
                <a:t>プログラム</a:t>
              </a:r>
              <a:endParaRPr kumimoji="1" lang="ja-JP" altLang="en-US" sz="800" dirty="0"/>
            </a:p>
          </p:txBody>
        </p:sp>
        <p:sp>
          <p:nvSpPr>
            <p:cNvPr id="72" name="正方形/長方形 71"/>
            <p:cNvSpPr/>
            <p:nvPr/>
          </p:nvSpPr>
          <p:spPr>
            <a:xfrm>
              <a:off x="7051133" y="2010919"/>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業務個別</a:t>
              </a:r>
              <a:endParaRPr kumimoji="1" lang="en-US" altLang="ja-JP" sz="800" dirty="0"/>
            </a:p>
            <a:p>
              <a:pPr algn="ctr"/>
              <a:r>
                <a:rPr lang="ja-JP" altLang="en-US" sz="800" dirty="0"/>
                <a:t>プログラム</a:t>
              </a:r>
              <a:endParaRPr kumimoji="1" lang="ja-JP" altLang="en-US" sz="800" dirty="0"/>
            </a:p>
          </p:txBody>
        </p:sp>
        <p:sp>
          <p:nvSpPr>
            <p:cNvPr id="73" name="正方形/長方形 72"/>
            <p:cNvSpPr/>
            <p:nvPr/>
          </p:nvSpPr>
          <p:spPr>
            <a:xfrm>
              <a:off x="7863550" y="2010919"/>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t>業務個別</a:t>
              </a:r>
              <a:endParaRPr kumimoji="1" lang="en-US" altLang="ja-JP" sz="800" dirty="0"/>
            </a:p>
            <a:p>
              <a:pPr algn="ctr"/>
              <a:r>
                <a:rPr lang="ja-JP" altLang="en-US" sz="800" dirty="0"/>
                <a:t>プログラム</a:t>
              </a:r>
              <a:endParaRPr kumimoji="1" lang="ja-JP" altLang="en-US" sz="800" dirty="0"/>
            </a:p>
          </p:txBody>
        </p:sp>
        <p:cxnSp>
          <p:nvCxnSpPr>
            <p:cNvPr id="61" name="直線矢印コネクタ 60"/>
            <p:cNvCxnSpPr>
              <a:stCxn id="52" idx="2"/>
              <a:endCxn id="46" idx="0"/>
            </p:cNvCxnSpPr>
            <p:nvPr/>
          </p:nvCxnSpPr>
          <p:spPr>
            <a:xfrm>
              <a:off x="7399247" y="2652269"/>
              <a:ext cx="3835" cy="53156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3" name="正方形/長方形 92"/>
            <p:cNvSpPr/>
            <p:nvPr/>
          </p:nvSpPr>
          <p:spPr>
            <a:xfrm>
              <a:off x="6168365" y="5218296"/>
              <a:ext cx="2465600" cy="72008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プラグインによる</a:t>
              </a:r>
              <a:endParaRPr lang="en-US" altLang="ja-JP" sz="1200" dirty="0"/>
            </a:p>
            <a:p>
              <a:pPr algn="ctr"/>
              <a:r>
                <a:rPr lang="ja-JP" altLang="en-US" sz="1200" dirty="0"/>
                <a:t>ブラウザの機能強化</a:t>
              </a:r>
              <a:endParaRPr lang="en-US" altLang="ja-JP" sz="1200" dirty="0"/>
            </a:p>
            <a:p>
              <a:pPr algn="ctr"/>
              <a:r>
                <a:rPr kumimoji="1" lang="ja-JP" altLang="en-US" sz="1200" dirty="0"/>
                <a:t>マルチプラットフォーム対応</a:t>
              </a:r>
              <a:endParaRPr kumimoji="1" lang="en-US" altLang="ja-JP" sz="1200" dirty="0"/>
            </a:p>
          </p:txBody>
        </p:sp>
      </p:grpSp>
      <p:sp>
        <p:nvSpPr>
          <p:cNvPr id="66" name="正方形/長方形 65"/>
          <p:cNvSpPr/>
          <p:nvPr/>
        </p:nvSpPr>
        <p:spPr>
          <a:xfrm>
            <a:off x="3189288" y="6204188"/>
            <a:ext cx="2762250" cy="354369"/>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a:t>
            </a:r>
            <a:r>
              <a:rPr kumimoji="1" lang="en-US" altLang="ja-JP" sz="1200"/>
              <a:t>Web</a:t>
            </a:r>
            <a:r>
              <a:rPr kumimoji="1" lang="ja-JP" altLang="en-US" sz="1200"/>
              <a:t>サービス」の誕生</a:t>
            </a:r>
            <a:endParaRPr kumimoji="1" lang="en-US" altLang="ja-JP" sz="1200" dirty="0"/>
          </a:p>
        </p:txBody>
      </p:sp>
    </p:spTree>
    <p:extLst>
      <p:ext uri="{BB962C8B-B14F-4D97-AF65-F5344CB8AC3E}">
        <p14:creationId xmlns:p14="http://schemas.microsoft.com/office/powerpoint/2010/main" val="236373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p:cNvCxnSpPr>
            <a:cxnSpLocks noChangeShapeType="1"/>
          </p:cNvCxnSpPr>
          <p:nvPr/>
        </p:nvCxnSpPr>
        <p:spPr bwMode="auto">
          <a:xfrm>
            <a:off x="277740" y="6130463"/>
            <a:ext cx="8643937" cy="1588"/>
          </a:xfrm>
          <a:prstGeom prst="straightConnector1">
            <a:avLst/>
          </a:prstGeom>
          <a:noFill/>
          <a:ln w="38100" cap="rnd" algn="ctr">
            <a:solidFill>
              <a:srgbClr val="800000"/>
            </a:solidFill>
            <a:round/>
            <a:headEnd type="none"/>
            <a:tailEnd type="triangle" w="med" len="med"/>
          </a:ln>
          <a:extLst>
            <a:ext uri="{909E8E84-426E-40dd-AFC4-6F175D3DCCD1}">
              <a14:hiddenFill xmlns:a14="http://schemas.microsoft.com/office/drawing/2010/main" xmlns="">
                <a:noFill/>
              </a14:hiddenFill>
            </a:ext>
          </a:extLst>
        </p:spPr>
      </p:cxnSp>
      <p:cxnSp>
        <p:nvCxnSpPr>
          <p:cNvPr id="6" name="直線矢印コネクタ 5"/>
          <p:cNvCxnSpPr>
            <a:cxnSpLocks noChangeShapeType="1"/>
          </p:cNvCxnSpPr>
          <p:nvPr/>
        </p:nvCxnSpPr>
        <p:spPr bwMode="auto">
          <a:xfrm flipV="1">
            <a:off x="277740" y="960487"/>
            <a:ext cx="1588" cy="5169976"/>
          </a:xfrm>
          <a:prstGeom prst="straightConnector1">
            <a:avLst/>
          </a:prstGeom>
          <a:noFill/>
          <a:ln w="38100" cap="rnd" algn="ctr">
            <a:solidFill>
              <a:srgbClr val="33ACBD"/>
            </a:solidFill>
            <a:round/>
            <a:headEnd type="none"/>
            <a:tailEnd type="triangle" w="med" len="med"/>
          </a:ln>
          <a:extLst>
            <a:ext uri="{909E8E84-426E-40dd-AFC4-6F175D3DCCD1}">
              <a14:hiddenFill xmlns:a14="http://schemas.microsoft.com/office/drawing/2010/main" xmlns="">
                <a:noFill/>
              </a14:hiddenFill>
            </a:ext>
          </a:extLst>
        </p:spPr>
      </p:cxnSp>
      <p:sp>
        <p:nvSpPr>
          <p:cNvPr id="7" name="テキスト ボックス 26"/>
          <p:cNvSpPr txBox="1">
            <a:spLocks noChangeArrowheads="1"/>
          </p:cNvSpPr>
          <p:nvPr/>
        </p:nvSpPr>
        <p:spPr bwMode="auto">
          <a:xfrm>
            <a:off x="3420990" y="6130463"/>
            <a:ext cx="941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1990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8" name="テキスト ボックス 27"/>
          <p:cNvSpPr txBox="1">
            <a:spLocks noChangeArrowheads="1"/>
          </p:cNvSpPr>
          <p:nvPr/>
        </p:nvSpPr>
        <p:spPr bwMode="auto">
          <a:xfrm>
            <a:off x="6278490" y="6130463"/>
            <a:ext cx="941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2000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9" name="テキスト ボックス 34"/>
          <p:cNvSpPr txBox="1">
            <a:spLocks noChangeArrowheads="1"/>
          </p:cNvSpPr>
          <p:nvPr/>
        </p:nvSpPr>
        <p:spPr bwMode="auto">
          <a:xfrm>
            <a:off x="349177" y="960487"/>
            <a:ext cx="177484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dirty="0">
                <a:solidFill>
                  <a:srgbClr val="33ACBD"/>
                </a:solidFill>
                <a:latin typeface="HGP創英角ｺﾞｼｯｸUB"/>
                <a:ea typeface="HGP創英角ｺﾞｼｯｸUB"/>
                <a:cs typeface="HGP創英角ｺﾞｼｯｸUB"/>
              </a:rPr>
              <a:t>クライアントの機能</a:t>
            </a:r>
            <a:endParaRPr lang="en-US" altLang="ja-JP" sz="1600" dirty="0">
              <a:solidFill>
                <a:srgbClr val="33ACBD"/>
              </a:solidFill>
              <a:latin typeface="HGP創英角ｺﾞｼｯｸUB"/>
              <a:ea typeface="HGP創英角ｺﾞｼｯｸUB"/>
              <a:cs typeface="HGP創英角ｺﾞｼｯｸUB"/>
            </a:endParaRPr>
          </a:p>
        </p:txBody>
      </p:sp>
      <p:sp>
        <p:nvSpPr>
          <p:cNvPr id="12" name="Oval 15"/>
          <p:cNvSpPr>
            <a:spLocks noChangeArrowheads="1"/>
          </p:cNvSpPr>
          <p:nvPr/>
        </p:nvSpPr>
        <p:spPr bwMode="auto">
          <a:xfrm>
            <a:off x="563490" y="4344526"/>
            <a:ext cx="1169987" cy="1195387"/>
          </a:xfrm>
          <a:prstGeom prst="ellipse">
            <a:avLst/>
          </a:prstGeom>
          <a:solidFill>
            <a:srgbClr val="7F7F7F"/>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a:solidFill>
                  <a:schemeClr val="bg1"/>
                </a:solidFill>
                <a:latin typeface="Century Gothic" pitchFamily="34" charset="0"/>
                <a:ea typeface="HG丸ｺﾞｼｯｸM-PRO" pitchFamily="50" charset="-128"/>
              </a:rPr>
              <a:t>端末</a:t>
            </a:r>
          </a:p>
        </p:txBody>
      </p:sp>
      <p:sp>
        <p:nvSpPr>
          <p:cNvPr id="15" name="角丸四角形 14"/>
          <p:cNvSpPr/>
          <p:nvPr/>
        </p:nvSpPr>
        <p:spPr>
          <a:xfrm>
            <a:off x="2920927" y="5657388"/>
            <a:ext cx="1931665" cy="357188"/>
          </a:xfrm>
          <a:prstGeom prst="roundRect">
            <a:avLst>
              <a:gd name="adj" fmla="val 0"/>
            </a:avLst>
          </a:prstGeom>
          <a:solidFill>
            <a:schemeClr val="accent4">
              <a:lumMod val="7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クライアント</a:t>
            </a:r>
            <a:r>
              <a:rPr lang="en-US" altLang="ja-JP" sz="1200" dirty="0">
                <a:solidFill>
                  <a:schemeClr val="bg1"/>
                </a:solidFill>
              </a:rPr>
              <a:t>/</a:t>
            </a:r>
            <a:r>
              <a:rPr lang="ja-JP" altLang="en-US" sz="1200" dirty="0">
                <a:solidFill>
                  <a:schemeClr val="bg1"/>
                </a:solidFill>
              </a:rPr>
              <a:t>サーバー</a:t>
            </a:r>
          </a:p>
        </p:txBody>
      </p:sp>
      <p:sp>
        <p:nvSpPr>
          <p:cNvPr id="16" name="角丸四角形 15"/>
          <p:cNvSpPr/>
          <p:nvPr/>
        </p:nvSpPr>
        <p:spPr>
          <a:xfrm>
            <a:off x="349177" y="5657388"/>
            <a:ext cx="2500313" cy="357188"/>
          </a:xfrm>
          <a:prstGeom prst="roundRect">
            <a:avLst>
              <a:gd name="adj" fmla="val 0"/>
            </a:avLst>
          </a:prstGeom>
          <a:solidFill>
            <a:schemeClr val="tx1">
              <a:lumMod val="50000"/>
              <a:lumOff val="50000"/>
            </a:schemeClr>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200" dirty="0">
                <a:solidFill>
                  <a:schemeClr val="bg1"/>
                </a:solidFill>
              </a:rPr>
              <a:t>メインフレーム</a:t>
            </a:r>
          </a:p>
        </p:txBody>
      </p:sp>
      <p:sp>
        <p:nvSpPr>
          <p:cNvPr id="17" name="角丸四角形 16"/>
          <p:cNvSpPr/>
          <p:nvPr/>
        </p:nvSpPr>
        <p:spPr>
          <a:xfrm>
            <a:off x="6618215" y="5657388"/>
            <a:ext cx="2132085" cy="35718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schemeClr val="bg1"/>
                </a:solidFill>
              </a:rPr>
              <a:t>RIC/RIA</a:t>
            </a:r>
            <a:r>
              <a:rPr lang="ja-JP" altLang="en-US" sz="1200" dirty="0">
                <a:solidFill>
                  <a:schemeClr val="bg1"/>
                </a:solidFill>
              </a:rPr>
              <a:t>とクラウド</a:t>
            </a:r>
          </a:p>
        </p:txBody>
      </p:sp>
      <p:sp>
        <p:nvSpPr>
          <p:cNvPr id="19" name="Oval 14"/>
          <p:cNvSpPr>
            <a:spLocks noChangeArrowheads="1"/>
          </p:cNvSpPr>
          <p:nvPr/>
        </p:nvSpPr>
        <p:spPr bwMode="auto">
          <a:xfrm>
            <a:off x="3363567" y="2272838"/>
            <a:ext cx="1169987" cy="1195388"/>
          </a:xfrm>
          <a:prstGeom prst="ellipse">
            <a:avLst/>
          </a:prstGeom>
          <a:solidFill>
            <a:schemeClr val="accent4"/>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a:solidFill>
                  <a:schemeClr val="bg1"/>
                </a:solidFill>
                <a:latin typeface="Century Gothic" pitchFamily="34" charset="0"/>
                <a:ea typeface="HG丸ｺﾞｼｯｸM-PRO" pitchFamily="50" charset="-128"/>
              </a:rPr>
              <a:t>クライアント</a:t>
            </a:r>
          </a:p>
        </p:txBody>
      </p:sp>
      <p:sp>
        <p:nvSpPr>
          <p:cNvPr id="20" name="AutoShape 16"/>
          <p:cNvSpPr>
            <a:spLocks noChangeArrowheads="1"/>
          </p:cNvSpPr>
          <p:nvPr/>
        </p:nvSpPr>
        <p:spPr bwMode="auto">
          <a:xfrm rot="19411340">
            <a:off x="1417151" y="3634796"/>
            <a:ext cx="2209384" cy="482600"/>
          </a:xfrm>
          <a:prstGeom prst="rightArrow">
            <a:avLst>
              <a:gd name="adj1" fmla="val 59324"/>
              <a:gd name="adj2" fmla="val 69930"/>
            </a:avLst>
          </a:prstGeom>
          <a:solidFill>
            <a:schemeClr val="bg1">
              <a:lumMod val="5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2" name="Oval 13"/>
          <p:cNvSpPr>
            <a:spLocks noChangeArrowheads="1"/>
          </p:cNvSpPr>
          <p:nvPr/>
        </p:nvSpPr>
        <p:spPr bwMode="auto">
          <a:xfrm>
            <a:off x="4608550" y="3844463"/>
            <a:ext cx="1169988" cy="1195388"/>
          </a:xfrm>
          <a:prstGeom prst="ellipse">
            <a:avLst/>
          </a:prstGeom>
          <a:solidFill>
            <a:schemeClr val="accent3">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a:solidFill>
                  <a:schemeClr val="bg1"/>
                </a:solidFill>
                <a:latin typeface="Century Gothic" pitchFamily="34" charset="0"/>
                <a:ea typeface="HG丸ｺﾞｼｯｸM-PRO" pitchFamily="50" charset="-128"/>
              </a:rPr>
              <a:t>ブラウザ</a:t>
            </a:r>
          </a:p>
        </p:txBody>
      </p:sp>
      <p:sp>
        <p:nvSpPr>
          <p:cNvPr id="23" name="AutoShape 16"/>
          <p:cNvSpPr>
            <a:spLocks noChangeArrowheads="1"/>
          </p:cNvSpPr>
          <p:nvPr/>
        </p:nvSpPr>
        <p:spPr bwMode="auto">
          <a:xfrm rot="2856712">
            <a:off x="4238798" y="3407840"/>
            <a:ext cx="683481" cy="482600"/>
          </a:xfrm>
          <a:prstGeom prst="rightArrow">
            <a:avLst>
              <a:gd name="adj1" fmla="val 59324"/>
              <a:gd name="adj2" fmla="val 45182"/>
            </a:avLst>
          </a:prstGeom>
          <a:solidFill>
            <a:schemeClr val="accent4">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5" name="Oval 12"/>
          <p:cNvSpPr>
            <a:spLocks noChangeArrowheads="1"/>
          </p:cNvSpPr>
          <p:nvPr/>
        </p:nvSpPr>
        <p:spPr bwMode="auto">
          <a:xfrm>
            <a:off x="6149629" y="1558463"/>
            <a:ext cx="1169988" cy="1195388"/>
          </a:xfrm>
          <a:prstGeom prst="ellipse">
            <a:avLst/>
          </a:prstGeom>
          <a:solidFill>
            <a:srgbClr val="008000"/>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1400" dirty="0">
                <a:solidFill>
                  <a:schemeClr val="bg1"/>
                </a:solidFill>
                <a:latin typeface="Century Gothic" pitchFamily="34" charset="0"/>
                <a:ea typeface="HG丸ｺﾞｼｯｸM-PRO" pitchFamily="50" charset="-128"/>
              </a:rPr>
              <a:t>Flash</a:t>
            </a:r>
            <a:r>
              <a:rPr lang="ja-JP" altLang="en-US" sz="1400" dirty="0">
                <a:solidFill>
                  <a:schemeClr val="bg1"/>
                </a:solidFill>
                <a:latin typeface="Century Gothic" pitchFamily="34" charset="0"/>
                <a:ea typeface="HG丸ｺﾞｼｯｸM-PRO" pitchFamily="50" charset="-128"/>
              </a:rPr>
              <a:t>などの</a:t>
            </a:r>
            <a:endParaRPr lang="en-US" altLang="ja-JP" sz="1400" dirty="0">
              <a:solidFill>
                <a:schemeClr val="bg1"/>
              </a:solidFill>
              <a:latin typeface="Century Gothic" pitchFamily="34" charset="0"/>
              <a:ea typeface="HG丸ｺﾞｼｯｸM-PRO" pitchFamily="50" charset="-128"/>
            </a:endParaRPr>
          </a:p>
          <a:p>
            <a:pPr algn="ctr">
              <a:defRPr/>
            </a:pPr>
            <a:r>
              <a:rPr lang="ja-JP" altLang="en-US" sz="1400" dirty="0">
                <a:solidFill>
                  <a:schemeClr val="bg1"/>
                </a:solidFill>
                <a:latin typeface="Century Gothic" pitchFamily="34" charset="0"/>
                <a:ea typeface="HG丸ｺﾞｼｯｸM-PRO" pitchFamily="50" charset="-128"/>
              </a:rPr>
              <a:t>プラグイン</a:t>
            </a:r>
          </a:p>
        </p:txBody>
      </p:sp>
      <p:sp>
        <p:nvSpPr>
          <p:cNvPr id="26" name="AutoShape 16"/>
          <p:cNvSpPr>
            <a:spLocks noChangeArrowheads="1"/>
          </p:cNvSpPr>
          <p:nvPr/>
        </p:nvSpPr>
        <p:spPr bwMode="auto">
          <a:xfrm rot="18420845">
            <a:off x="5268835" y="3047943"/>
            <a:ext cx="1385132" cy="482600"/>
          </a:xfrm>
          <a:prstGeom prst="rightArrow">
            <a:avLst>
              <a:gd name="adj1" fmla="val 59324"/>
              <a:gd name="adj2" fmla="val 45189"/>
            </a:avLst>
          </a:prstGeom>
          <a:solidFill>
            <a:schemeClr val="accent3">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0" name="角丸四角形 29"/>
          <p:cNvSpPr/>
          <p:nvPr/>
        </p:nvSpPr>
        <p:spPr>
          <a:xfrm>
            <a:off x="4920619" y="5657388"/>
            <a:ext cx="1643622" cy="357188"/>
          </a:xfrm>
          <a:prstGeom prst="roundRect">
            <a:avLst>
              <a:gd name="adj" fmla="val 0"/>
            </a:avLst>
          </a:prstGeom>
          <a:solidFill>
            <a:srgbClr val="008000"/>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a:solidFill>
                  <a:schemeClr val="bg1"/>
                </a:solidFill>
              </a:rPr>
              <a:t>Web</a:t>
            </a:r>
            <a:r>
              <a:rPr lang="ja-JP" altLang="en-US" sz="1200">
                <a:solidFill>
                  <a:schemeClr val="bg1"/>
                </a:solidFill>
              </a:rPr>
              <a:t>システム</a:t>
            </a:r>
            <a:endParaRPr lang="ja-JP" altLang="en-US" sz="1200" dirty="0">
              <a:solidFill>
                <a:schemeClr val="bg1"/>
              </a:solidFill>
            </a:endParaRPr>
          </a:p>
        </p:txBody>
      </p:sp>
      <p:sp>
        <p:nvSpPr>
          <p:cNvPr id="34" name="タイトル 33"/>
          <p:cNvSpPr>
            <a:spLocks noGrp="1"/>
          </p:cNvSpPr>
          <p:nvPr>
            <p:ph type="title"/>
          </p:nvPr>
        </p:nvSpPr>
        <p:spPr/>
        <p:txBody>
          <a:bodyPr/>
          <a:lstStyle/>
          <a:p>
            <a:r>
              <a:rPr kumimoji="1" lang="en-US" altLang="ja-JP" dirty="0"/>
              <a:t>Ajax</a:t>
            </a:r>
            <a:r>
              <a:rPr kumimoji="1" lang="ja-JP" altLang="en-US" dirty="0"/>
              <a:t>の登場</a:t>
            </a:r>
          </a:p>
        </p:txBody>
      </p:sp>
      <p:grpSp>
        <p:nvGrpSpPr>
          <p:cNvPr id="4" name="グループ化 3"/>
          <p:cNvGrpSpPr/>
          <p:nvPr/>
        </p:nvGrpSpPr>
        <p:grpSpPr>
          <a:xfrm>
            <a:off x="5826637" y="3058651"/>
            <a:ext cx="2344777" cy="1668222"/>
            <a:chOff x="5826637" y="3058651"/>
            <a:chExt cx="2344777" cy="1668222"/>
          </a:xfrm>
        </p:grpSpPr>
        <p:sp>
          <p:nvSpPr>
            <p:cNvPr id="28" name="Oval 11"/>
            <p:cNvSpPr>
              <a:spLocks noChangeArrowheads="1"/>
            </p:cNvSpPr>
            <p:nvPr/>
          </p:nvSpPr>
          <p:spPr bwMode="auto">
            <a:xfrm>
              <a:off x="6935442" y="3058651"/>
              <a:ext cx="1169987" cy="1195387"/>
            </a:xfrm>
            <a:prstGeom prst="ellipse">
              <a:avLst/>
            </a:pr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3200" dirty="0">
                  <a:solidFill>
                    <a:schemeClr val="bg1"/>
                  </a:solidFill>
                  <a:latin typeface="Century Gothic" pitchFamily="34" charset="0"/>
                  <a:ea typeface="HG丸ｺﾞｼｯｸM-PRO" pitchFamily="50" charset="-128"/>
                </a:rPr>
                <a:t>Ajax</a:t>
              </a:r>
              <a:endParaRPr lang="ja-JP" altLang="en-US" sz="3200" dirty="0">
                <a:solidFill>
                  <a:schemeClr val="bg1"/>
                </a:solidFill>
                <a:latin typeface="Century Gothic" pitchFamily="34" charset="0"/>
                <a:ea typeface="HG丸ｺﾞｼｯｸM-PRO" pitchFamily="50" charset="-128"/>
              </a:endParaRPr>
            </a:p>
          </p:txBody>
        </p:sp>
        <p:sp>
          <p:nvSpPr>
            <p:cNvPr id="29" name="AutoShape 16"/>
            <p:cNvSpPr>
              <a:spLocks noChangeArrowheads="1"/>
            </p:cNvSpPr>
            <p:nvPr/>
          </p:nvSpPr>
          <p:spPr bwMode="auto">
            <a:xfrm rot="20368471">
              <a:off x="5826637" y="3817628"/>
              <a:ext cx="1150117" cy="482600"/>
            </a:xfrm>
            <a:prstGeom prst="rightArrow">
              <a:avLst>
                <a:gd name="adj1" fmla="val 59324"/>
                <a:gd name="adj2" fmla="val 45182"/>
              </a:avLst>
            </a:prstGeom>
            <a:solidFill>
              <a:schemeClr val="accent6">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 name="テキスト ボックス 2"/>
            <p:cNvSpPr txBox="1"/>
            <p:nvPr/>
          </p:nvSpPr>
          <p:spPr>
            <a:xfrm>
              <a:off x="6869455" y="4357541"/>
              <a:ext cx="1301959" cy="369332"/>
            </a:xfrm>
            <a:prstGeom prst="rect">
              <a:avLst/>
            </a:prstGeom>
            <a:noFill/>
          </p:spPr>
          <p:txBody>
            <a:bodyPr wrap="none" rtlCol="0">
              <a:spAutoFit/>
            </a:bodyPr>
            <a:lstStyle/>
            <a:p>
              <a:r>
                <a:rPr kumimoji="1" lang="en-US" altLang="ja-JP" dirty="0"/>
                <a:t>2004-5</a:t>
              </a:r>
              <a:r>
                <a:rPr kumimoji="1" lang="ja-JP" altLang="en-US" dirty="0"/>
                <a:t>年頃</a:t>
              </a:r>
            </a:p>
          </p:txBody>
        </p:sp>
      </p:grpSp>
    </p:spTree>
    <p:extLst>
      <p:ext uri="{BB962C8B-B14F-4D97-AF65-F5344CB8AC3E}">
        <p14:creationId xmlns:p14="http://schemas.microsoft.com/office/powerpoint/2010/main" val="10636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latin typeface="+mn-lt"/>
                <a:ea typeface="+mn-ea"/>
              </a:rPr>
              <a:t>Web2.0 (2005</a:t>
            </a:r>
            <a:r>
              <a:rPr lang="ja-JP" altLang="en-US">
                <a:latin typeface="+mn-lt"/>
                <a:ea typeface="+mn-ea"/>
              </a:rPr>
              <a:t>年頃</a:t>
            </a:r>
            <a:r>
              <a:rPr lang="en-US" altLang="ja-JP">
                <a:latin typeface="+mn-lt"/>
                <a:ea typeface="+mn-ea"/>
              </a:rPr>
              <a:t>)</a:t>
            </a:r>
            <a:endParaRPr lang="ja-JP" altLang="en-US">
              <a:latin typeface="+mn-lt"/>
              <a:ea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988840"/>
            <a:ext cx="57150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8235" y="4858595"/>
            <a:ext cx="2662237"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963" y="4025821"/>
            <a:ext cx="1545092" cy="2262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3497" y="1340278"/>
            <a:ext cx="2466975"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1383" y="3302868"/>
            <a:ext cx="1493239" cy="1638300"/>
          </a:xfrm>
          <a:prstGeom prst="rect">
            <a:avLst/>
          </a:prstGeom>
          <a:solidFill>
            <a:srgbClr val="CC3300"/>
          </a:solidFill>
          <a:ln>
            <a:noFill/>
          </a:ln>
          <a:effectLs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928" y="1340769"/>
            <a:ext cx="1970789" cy="590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963" y="1340769"/>
            <a:ext cx="3248481" cy="216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角丸四角形 2"/>
          <p:cNvSpPr/>
          <p:nvPr/>
        </p:nvSpPr>
        <p:spPr bwMode="auto">
          <a:xfrm>
            <a:off x="467544" y="3184190"/>
            <a:ext cx="8280920" cy="65413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i="0" u="none" strike="noStrike" cap="none" normalizeH="0" dirty="0">
                <a:ln>
                  <a:noFill/>
                </a:ln>
                <a:solidFill>
                  <a:schemeClr val="bg1"/>
                </a:solidFill>
                <a:effectLst/>
                <a:latin typeface="+mn-lt"/>
                <a:ea typeface="+mn-ea"/>
              </a:rPr>
              <a:t>Web</a:t>
            </a:r>
            <a:r>
              <a:rPr kumimoji="0" lang="ja-JP" altLang="en-US" sz="2400" i="0" u="none" strike="noStrike" cap="none" normalizeH="0" dirty="0">
                <a:ln>
                  <a:noFill/>
                </a:ln>
                <a:solidFill>
                  <a:schemeClr val="bg1"/>
                </a:solidFill>
                <a:effectLst/>
                <a:latin typeface="+mn-lt"/>
                <a:ea typeface="+mn-ea"/>
              </a:rPr>
              <a:t>の操作性</a:t>
            </a:r>
            <a:r>
              <a:rPr kumimoji="0" lang="en-US" altLang="ja-JP" sz="2400" i="0" u="none" strike="noStrike" cap="none" normalizeH="0" dirty="0">
                <a:ln>
                  <a:noFill/>
                </a:ln>
                <a:solidFill>
                  <a:schemeClr val="bg1"/>
                </a:solidFill>
                <a:effectLst/>
                <a:latin typeface="+mn-lt"/>
                <a:ea typeface="+mn-ea"/>
              </a:rPr>
              <a:t>/</a:t>
            </a:r>
            <a:r>
              <a:rPr kumimoji="0" lang="ja-JP" altLang="en-US" sz="2400" i="0" u="none" strike="noStrike" cap="none" normalizeH="0" dirty="0">
                <a:ln>
                  <a:noFill/>
                </a:ln>
                <a:solidFill>
                  <a:schemeClr val="bg1"/>
                </a:solidFill>
                <a:effectLst/>
                <a:latin typeface="+mn-lt"/>
                <a:ea typeface="+mn-ea"/>
              </a:rPr>
              <a:t>ユーザーエクスペリエンスを劇的に改善</a:t>
            </a:r>
          </a:p>
        </p:txBody>
      </p:sp>
      <p:sp>
        <p:nvSpPr>
          <p:cNvPr id="11" name="角丸四角形 10"/>
          <p:cNvSpPr/>
          <p:nvPr/>
        </p:nvSpPr>
        <p:spPr bwMode="auto">
          <a:xfrm>
            <a:off x="467544" y="3904270"/>
            <a:ext cx="8280920" cy="65413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rPr>
              <a:t>ブラウザ</a:t>
            </a:r>
            <a:r>
              <a:rPr kumimoji="0" lang="ja-JP" altLang="en-US" sz="2400" i="0" u="none" strike="noStrike" cap="none" normalizeH="0" dirty="0">
                <a:ln>
                  <a:noFill/>
                </a:ln>
                <a:solidFill>
                  <a:schemeClr val="bg1"/>
                </a:solidFill>
                <a:effectLst/>
                <a:latin typeface="+mn-lt"/>
                <a:ea typeface="+mn-ea"/>
              </a:rPr>
              <a:t>をプラットフォーム化できる可能性を示した</a:t>
            </a:r>
          </a:p>
        </p:txBody>
      </p:sp>
      <p:sp>
        <p:nvSpPr>
          <p:cNvPr id="12" name="角丸四角形 11"/>
          <p:cNvSpPr/>
          <p:nvPr/>
        </p:nvSpPr>
        <p:spPr bwMode="auto">
          <a:xfrm>
            <a:off x="467544" y="2464110"/>
            <a:ext cx="8280920" cy="65413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i="0" u="none" strike="noStrike" cap="none" normalizeH="0">
                <a:ln>
                  <a:noFill/>
                </a:ln>
                <a:solidFill>
                  <a:schemeClr val="bg1"/>
                </a:solidFill>
                <a:effectLst/>
                <a:latin typeface="+mn-lt"/>
                <a:ea typeface="+mn-ea"/>
              </a:rPr>
              <a:t>Web2.0 = </a:t>
            </a:r>
            <a:r>
              <a:rPr kumimoji="0" lang="ja-JP" altLang="en-US" sz="2400" i="0" u="none" strike="noStrike" cap="none" normalizeH="0">
                <a:ln>
                  <a:noFill/>
                </a:ln>
                <a:solidFill>
                  <a:schemeClr val="bg1"/>
                </a:solidFill>
                <a:effectLst/>
                <a:latin typeface="+mn-lt"/>
                <a:ea typeface="+mn-ea"/>
              </a:rPr>
              <a:t>「</a:t>
            </a:r>
            <a:r>
              <a:rPr kumimoji="0" lang="en-US" altLang="ja-JP" sz="2400" i="0" u="none" strike="noStrike" cap="none" normalizeH="0">
                <a:ln>
                  <a:noFill/>
                </a:ln>
                <a:solidFill>
                  <a:schemeClr val="bg1"/>
                </a:solidFill>
                <a:effectLst/>
                <a:latin typeface="+mn-lt"/>
                <a:ea typeface="+mn-ea"/>
              </a:rPr>
              <a:t>Web</a:t>
            </a:r>
            <a:r>
              <a:rPr kumimoji="0" lang="ja-JP" altLang="en-US" sz="2400" i="0" u="none" strike="noStrike" cap="none" normalizeH="0">
                <a:ln>
                  <a:noFill/>
                </a:ln>
                <a:solidFill>
                  <a:schemeClr val="bg1"/>
                </a:solidFill>
                <a:effectLst/>
                <a:latin typeface="+mn-lt"/>
                <a:ea typeface="+mn-ea"/>
              </a:rPr>
              <a:t>新時代」</a:t>
            </a:r>
          </a:p>
        </p:txBody>
      </p:sp>
    </p:spTree>
    <p:extLst>
      <p:ext uri="{BB962C8B-B14F-4D97-AF65-F5344CB8AC3E}">
        <p14:creationId xmlns:p14="http://schemas.microsoft.com/office/powerpoint/2010/main" val="389905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500" fill="hold"/>
                                        <p:tgtEl>
                                          <p:spTgt spid="1027"/>
                                        </p:tgtEl>
                                        <p:attrNameLst>
                                          <p:attrName>ppt_w</p:attrName>
                                        </p:attrNameLst>
                                      </p:cBhvr>
                                      <p:tavLst>
                                        <p:tav tm="0">
                                          <p:val>
                                            <p:fltVal val="0"/>
                                          </p:val>
                                        </p:tav>
                                        <p:tav tm="100000">
                                          <p:val>
                                            <p:strVal val="#ppt_w"/>
                                          </p:val>
                                        </p:tav>
                                      </p:tavLst>
                                    </p:anim>
                                    <p:anim calcmode="lin" valueType="num">
                                      <p:cBhvr>
                                        <p:cTn id="14" dur="500" fill="hold"/>
                                        <p:tgtEl>
                                          <p:spTgt spid="1027"/>
                                        </p:tgtEl>
                                        <p:attrNameLst>
                                          <p:attrName>ppt_h</p:attrName>
                                        </p:attrNameLst>
                                      </p:cBhvr>
                                      <p:tavLst>
                                        <p:tav tm="0">
                                          <p:val>
                                            <p:fltVal val="0"/>
                                          </p:val>
                                        </p:tav>
                                        <p:tav tm="100000">
                                          <p:val>
                                            <p:strVal val="#ppt_h"/>
                                          </p:val>
                                        </p:tav>
                                      </p:tavLst>
                                    </p:anim>
                                    <p:animEffect transition="in" filter="fade">
                                      <p:cBhvr>
                                        <p:cTn id="15" dur="500"/>
                                        <p:tgtEl>
                                          <p:spTgt spid="102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500" fill="hold"/>
                                        <p:tgtEl>
                                          <p:spTgt spid="1028"/>
                                        </p:tgtEl>
                                        <p:attrNameLst>
                                          <p:attrName>ppt_w</p:attrName>
                                        </p:attrNameLst>
                                      </p:cBhvr>
                                      <p:tavLst>
                                        <p:tav tm="0">
                                          <p:val>
                                            <p:fltVal val="0"/>
                                          </p:val>
                                        </p:tav>
                                        <p:tav tm="100000">
                                          <p:val>
                                            <p:strVal val="#ppt_w"/>
                                          </p:val>
                                        </p:tav>
                                      </p:tavLst>
                                    </p:anim>
                                    <p:anim calcmode="lin" valueType="num">
                                      <p:cBhvr>
                                        <p:cTn id="20" dur="500" fill="hold"/>
                                        <p:tgtEl>
                                          <p:spTgt spid="1028"/>
                                        </p:tgtEl>
                                        <p:attrNameLst>
                                          <p:attrName>ppt_h</p:attrName>
                                        </p:attrNameLst>
                                      </p:cBhvr>
                                      <p:tavLst>
                                        <p:tav tm="0">
                                          <p:val>
                                            <p:fltVal val="0"/>
                                          </p:val>
                                        </p:tav>
                                        <p:tav tm="100000">
                                          <p:val>
                                            <p:strVal val="#ppt_h"/>
                                          </p:val>
                                        </p:tav>
                                      </p:tavLst>
                                    </p:anim>
                                    <p:animEffect transition="in" filter="fade">
                                      <p:cBhvr>
                                        <p:cTn id="21" dur="500"/>
                                        <p:tgtEl>
                                          <p:spTgt spid="102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p:cTn id="25" dur="500" fill="hold"/>
                                        <p:tgtEl>
                                          <p:spTgt spid="1030"/>
                                        </p:tgtEl>
                                        <p:attrNameLst>
                                          <p:attrName>ppt_w</p:attrName>
                                        </p:attrNameLst>
                                      </p:cBhvr>
                                      <p:tavLst>
                                        <p:tav tm="0">
                                          <p:val>
                                            <p:fltVal val="0"/>
                                          </p:val>
                                        </p:tav>
                                        <p:tav tm="100000">
                                          <p:val>
                                            <p:strVal val="#ppt_w"/>
                                          </p:val>
                                        </p:tav>
                                      </p:tavLst>
                                    </p:anim>
                                    <p:anim calcmode="lin" valueType="num">
                                      <p:cBhvr>
                                        <p:cTn id="26" dur="500" fill="hold"/>
                                        <p:tgtEl>
                                          <p:spTgt spid="1030"/>
                                        </p:tgtEl>
                                        <p:attrNameLst>
                                          <p:attrName>ppt_h</p:attrName>
                                        </p:attrNameLst>
                                      </p:cBhvr>
                                      <p:tavLst>
                                        <p:tav tm="0">
                                          <p:val>
                                            <p:fltVal val="0"/>
                                          </p:val>
                                        </p:tav>
                                        <p:tav tm="100000">
                                          <p:val>
                                            <p:strVal val="#ppt_h"/>
                                          </p:val>
                                        </p:tav>
                                      </p:tavLst>
                                    </p:anim>
                                    <p:animEffect transition="in" filter="fade">
                                      <p:cBhvr>
                                        <p:cTn id="27" dur="500"/>
                                        <p:tgtEl>
                                          <p:spTgt spid="103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p:cTn id="31" dur="500" fill="hold"/>
                                        <p:tgtEl>
                                          <p:spTgt spid="1032"/>
                                        </p:tgtEl>
                                        <p:attrNameLst>
                                          <p:attrName>ppt_w</p:attrName>
                                        </p:attrNameLst>
                                      </p:cBhvr>
                                      <p:tavLst>
                                        <p:tav tm="0">
                                          <p:val>
                                            <p:fltVal val="0"/>
                                          </p:val>
                                        </p:tav>
                                        <p:tav tm="100000">
                                          <p:val>
                                            <p:strVal val="#ppt_w"/>
                                          </p:val>
                                        </p:tav>
                                      </p:tavLst>
                                    </p:anim>
                                    <p:anim calcmode="lin" valueType="num">
                                      <p:cBhvr>
                                        <p:cTn id="32" dur="500" fill="hold"/>
                                        <p:tgtEl>
                                          <p:spTgt spid="1032"/>
                                        </p:tgtEl>
                                        <p:attrNameLst>
                                          <p:attrName>ppt_h</p:attrName>
                                        </p:attrNameLst>
                                      </p:cBhvr>
                                      <p:tavLst>
                                        <p:tav tm="0">
                                          <p:val>
                                            <p:fltVal val="0"/>
                                          </p:val>
                                        </p:tav>
                                        <p:tav tm="100000">
                                          <p:val>
                                            <p:strVal val="#ppt_h"/>
                                          </p:val>
                                        </p:tav>
                                      </p:tavLst>
                                    </p:anim>
                                    <p:animEffect transition="in" filter="fade">
                                      <p:cBhvr>
                                        <p:cTn id="33" dur="500"/>
                                        <p:tgtEl>
                                          <p:spTgt spid="103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031"/>
                                        </p:tgtEl>
                                        <p:attrNameLst>
                                          <p:attrName>style.visibility</p:attrName>
                                        </p:attrNameLst>
                                      </p:cBhvr>
                                      <p:to>
                                        <p:strVal val="visible"/>
                                      </p:to>
                                    </p:set>
                                    <p:anim calcmode="lin" valueType="num">
                                      <p:cBhvr>
                                        <p:cTn id="37" dur="500" fill="hold"/>
                                        <p:tgtEl>
                                          <p:spTgt spid="1031"/>
                                        </p:tgtEl>
                                        <p:attrNameLst>
                                          <p:attrName>ppt_w</p:attrName>
                                        </p:attrNameLst>
                                      </p:cBhvr>
                                      <p:tavLst>
                                        <p:tav tm="0">
                                          <p:val>
                                            <p:fltVal val="0"/>
                                          </p:val>
                                        </p:tav>
                                        <p:tav tm="100000">
                                          <p:val>
                                            <p:strVal val="#ppt_w"/>
                                          </p:val>
                                        </p:tav>
                                      </p:tavLst>
                                    </p:anim>
                                    <p:anim calcmode="lin" valueType="num">
                                      <p:cBhvr>
                                        <p:cTn id="38" dur="500" fill="hold"/>
                                        <p:tgtEl>
                                          <p:spTgt spid="1031"/>
                                        </p:tgtEl>
                                        <p:attrNameLst>
                                          <p:attrName>ppt_h</p:attrName>
                                        </p:attrNameLst>
                                      </p:cBhvr>
                                      <p:tavLst>
                                        <p:tav tm="0">
                                          <p:val>
                                            <p:fltVal val="0"/>
                                          </p:val>
                                        </p:tav>
                                        <p:tav tm="100000">
                                          <p:val>
                                            <p:strVal val="#ppt_h"/>
                                          </p:val>
                                        </p:tav>
                                      </p:tavLst>
                                    </p:anim>
                                    <p:animEffect transition="in" filter="fade">
                                      <p:cBhvr>
                                        <p:cTn id="39" dur="500"/>
                                        <p:tgtEl>
                                          <p:spTgt spid="1031"/>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029"/>
                                        </p:tgtEl>
                                        <p:attrNameLst>
                                          <p:attrName>style.visibility</p:attrName>
                                        </p:attrNameLst>
                                      </p:cBhvr>
                                      <p:to>
                                        <p:strVal val="visible"/>
                                      </p:to>
                                    </p:set>
                                    <p:anim calcmode="lin" valueType="num">
                                      <p:cBhvr>
                                        <p:cTn id="43" dur="500" fill="hold"/>
                                        <p:tgtEl>
                                          <p:spTgt spid="1029"/>
                                        </p:tgtEl>
                                        <p:attrNameLst>
                                          <p:attrName>ppt_w</p:attrName>
                                        </p:attrNameLst>
                                      </p:cBhvr>
                                      <p:tavLst>
                                        <p:tav tm="0">
                                          <p:val>
                                            <p:fltVal val="0"/>
                                          </p:val>
                                        </p:tav>
                                        <p:tav tm="100000">
                                          <p:val>
                                            <p:strVal val="#ppt_w"/>
                                          </p:val>
                                        </p:tav>
                                      </p:tavLst>
                                    </p:anim>
                                    <p:anim calcmode="lin" valueType="num">
                                      <p:cBhvr>
                                        <p:cTn id="44" dur="500" fill="hold"/>
                                        <p:tgtEl>
                                          <p:spTgt spid="1029"/>
                                        </p:tgtEl>
                                        <p:attrNameLst>
                                          <p:attrName>ppt_h</p:attrName>
                                        </p:attrNameLst>
                                      </p:cBhvr>
                                      <p:tavLst>
                                        <p:tav tm="0">
                                          <p:val>
                                            <p:fltVal val="0"/>
                                          </p:val>
                                        </p:tav>
                                        <p:tav tm="100000">
                                          <p:val>
                                            <p:strVal val="#ppt_h"/>
                                          </p:val>
                                        </p:tav>
                                      </p:tavLst>
                                    </p:anim>
                                    <p:animEffect transition="in" filter="fade">
                                      <p:cBhvr>
                                        <p:cTn id="45" dur="500"/>
                                        <p:tgtEl>
                                          <p:spTgt spid="102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タイトル 1"/>
          <p:cNvSpPr>
            <a:spLocks noGrp="1"/>
          </p:cNvSpPr>
          <p:nvPr>
            <p:ph type="title"/>
          </p:nvPr>
        </p:nvSpPr>
        <p:spPr/>
        <p:txBody>
          <a:bodyPr/>
          <a:lstStyle/>
          <a:p>
            <a:pPr eaLnBrk="1" hangingPunct="1"/>
            <a:r>
              <a:rPr lang="en-US" altLang="ja-JP" sz="2800" dirty="0">
                <a:latin typeface="+mn-lt"/>
                <a:ea typeface="+mn-ea"/>
              </a:rPr>
              <a:t>Ajax</a:t>
            </a:r>
            <a:r>
              <a:rPr lang="ja-JP" altLang="en-US" sz="2800" dirty="0">
                <a:latin typeface="+mn-lt"/>
                <a:ea typeface="+mn-ea"/>
              </a:rPr>
              <a:t> </a:t>
            </a:r>
            <a:r>
              <a:rPr lang="en-US" altLang="ja-JP" sz="2800" dirty="0">
                <a:latin typeface="+mn-lt"/>
                <a:ea typeface="+mn-ea"/>
              </a:rPr>
              <a:t>(</a:t>
            </a:r>
            <a:r>
              <a:rPr lang="ja-JP" altLang="en-US" sz="2800" dirty="0">
                <a:latin typeface="+mn-lt"/>
                <a:ea typeface="+mn-ea"/>
              </a:rPr>
              <a:t>エイジャックス</a:t>
            </a:r>
            <a:r>
              <a:rPr lang="en-US" altLang="ja-JP" sz="2800" dirty="0">
                <a:latin typeface="+mn-lt"/>
                <a:ea typeface="+mn-ea"/>
              </a:rPr>
              <a:t>)</a:t>
            </a:r>
            <a:r>
              <a:rPr lang="ja-JP" altLang="en-US" sz="2800" dirty="0">
                <a:latin typeface="+mn-lt"/>
                <a:ea typeface="+mn-ea"/>
              </a:rPr>
              <a:t> とは</a:t>
            </a:r>
          </a:p>
        </p:txBody>
      </p:sp>
      <p:grpSp>
        <p:nvGrpSpPr>
          <p:cNvPr id="747549" name="Group 29"/>
          <p:cNvGrpSpPr>
            <a:grpSpLocks/>
          </p:cNvGrpSpPr>
          <p:nvPr/>
        </p:nvGrpSpPr>
        <p:grpSpPr bwMode="auto">
          <a:xfrm>
            <a:off x="685800" y="1751013"/>
            <a:ext cx="7754938" cy="2651126"/>
            <a:chOff x="432" y="1103"/>
            <a:chExt cx="4885" cy="1670"/>
          </a:xfrm>
        </p:grpSpPr>
        <p:cxnSp>
          <p:nvCxnSpPr>
            <p:cNvPr id="5" name="直線コネクタ 4"/>
            <p:cNvCxnSpPr/>
            <p:nvPr/>
          </p:nvCxnSpPr>
          <p:spPr>
            <a:xfrm>
              <a:off x="432" y="1104"/>
              <a:ext cx="129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 name="直線コネクタ 5"/>
            <p:cNvCxnSpPr/>
            <p:nvPr/>
          </p:nvCxnSpPr>
          <p:spPr>
            <a:xfrm rot="5400000" flipH="1" flipV="1">
              <a:off x="1039" y="1217"/>
              <a:ext cx="225"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445" y="1357"/>
              <a:ext cx="1440" cy="31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ja-JP" altLang="en-US" sz="1800">
                  <a:solidFill>
                    <a:schemeClr val="bg1"/>
                  </a:solidFill>
                  <a:latin typeface="+mn-lt"/>
                </a:rPr>
                <a:t>非同期の</a:t>
              </a:r>
            </a:p>
          </p:txBody>
        </p:sp>
        <p:cxnSp>
          <p:nvCxnSpPr>
            <p:cNvPr id="14" name="直線コネクタ 13"/>
            <p:cNvCxnSpPr/>
            <p:nvPr/>
          </p:nvCxnSpPr>
          <p:spPr>
            <a:xfrm>
              <a:off x="1805" y="1103"/>
              <a:ext cx="927"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rot="5400000" flipH="1" flipV="1">
              <a:off x="1821" y="1779"/>
              <a:ext cx="13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445" y="1738"/>
              <a:ext cx="2569" cy="103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400" dirty="0">
                  <a:solidFill>
                    <a:schemeClr val="bg1"/>
                  </a:solidFill>
                  <a:latin typeface="+mn-lt"/>
                </a:rPr>
                <a:t>JavaScript</a:t>
              </a:r>
            </a:p>
            <a:p>
              <a:pPr algn="ctr">
                <a:defRPr/>
              </a:pPr>
              <a:r>
                <a:rPr lang="ja-JP" altLang="en-US" sz="1800" dirty="0">
                  <a:solidFill>
                    <a:schemeClr val="bg1"/>
                  </a:solidFill>
                  <a:latin typeface="+mn-lt"/>
                </a:rPr>
                <a:t>サーバーからダウンロードされ</a:t>
              </a:r>
            </a:p>
            <a:p>
              <a:pPr algn="ctr">
                <a:defRPr/>
              </a:pPr>
              <a:r>
                <a:rPr lang="ja-JP" altLang="en-US" sz="1800" dirty="0">
                  <a:solidFill>
                    <a:schemeClr val="bg1"/>
                  </a:solidFill>
                  <a:latin typeface="+mn-lt"/>
                </a:rPr>
                <a:t>ブラウザ上で実行される</a:t>
              </a:r>
            </a:p>
            <a:p>
              <a:pPr algn="ctr">
                <a:defRPr/>
              </a:pPr>
              <a:r>
                <a:rPr lang="ja-JP" altLang="en-US" sz="1800" dirty="0">
                  <a:solidFill>
                    <a:schemeClr val="bg1"/>
                  </a:solidFill>
                  <a:latin typeface="+mn-lt"/>
                </a:rPr>
                <a:t>スクリプト言語</a:t>
              </a:r>
            </a:p>
          </p:txBody>
        </p:sp>
        <p:cxnSp>
          <p:nvCxnSpPr>
            <p:cNvPr id="21" name="直線コネクタ 20"/>
            <p:cNvCxnSpPr/>
            <p:nvPr/>
          </p:nvCxnSpPr>
          <p:spPr>
            <a:xfrm>
              <a:off x="2964" y="1104"/>
              <a:ext cx="47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5400000" flipH="1" flipV="1">
              <a:off x="2936" y="1416"/>
              <a:ext cx="624"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3089" y="1739"/>
              <a:ext cx="2228" cy="1026"/>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000" dirty="0" err="1">
                  <a:solidFill>
                    <a:schemeClr val="bg1"/>
                  </a:solidFill>
                  <a:latin typeface="+mn-lt"/>
                </a:rPr>
                <a:t>eXtensible</a:t>
              </a:r>
              <a:r>
                <a:rPr lang="ja-JP" altLang="en-US" sz="2000" dirty="0">
                  <a:solidFill>
                    <a:schemeClr val="bg1"/>
                  </a:solidFill>
                  <a:latin typeface="+mn-lt"/>
                </a:rPr>
                <a:t> </a:t>
              </a:r>
              <a:r>
                <a:rPr lang="en-US" altLang="ja-JP" sz="2000" dirty="0">
                  <a:solidFill>
                    <a:schemeClr val="bg1"/>
                  </a:solidFill>
                  <a:latin typeface="+mn-lt"/>
                </a:rPr>
                <a:t>Markup</a:t>
              </a:r>
              <a:r>
                <a:rPr lang="ja-JP" altLang="en-US" sz="2000" dirty="0">
                  <a:solidFill>
                    <a:schemeClr val="bg1"/>
                  </a:solidFill>
                  <a:latin typeface="+mn-lt"/>
                </a:rPr>
                <a:t> </a:t>
              </a:r>
              <a:r>
                <a:rPr lang="en-US" altLang="ja-JP" sz="2000" dirty="0">
                  <a:solidFill>
                    <a:schemeClr val="bg1"/>
                  </a:solidFill>
                  <a:latin typeface="+mn-lt"/>
                </a:rPr>
                <a:t>Language</a:t>
              </a:r>
            </a:p>
            <a:p>
              <a:pPr algn="ctr">
                <a:defRPr/>
              </a:pPr>
              <a:r>
                <a:rPr lang="ja-JP" altLang="en-US" sz="1800" dirty="0">
                  <a:solidFill>
                    <a:schemeClr val="bg1"/>
                  </a:solidFill>
                  <a:latin typeface="+mn-lt"/>
                </a:rPr>
                <a:t>ユーザー独自の拡張が可能なマークアップ言語</a:t>
              </a:r>
            </a:p>
          </p:txBody>
        </p:sp>
      </p:grpSp>
      <p:sp>
        <p:nvSpPr>
          <p:cNvPr id="63491" name="Rectangle 25"/>
          <p:cNvSpPr>
            <a:spLocks noChangeArrowheads="1"/>
          </p:cNvSpPr>
          <p:nvPr/>
        </p:nvSpPr>
        <p:spPr bwMode="auto">
          <a:xfrm>
            <a:off x="611560" y="1196975"/>
            <a:ext cx="6728060" cy="523220"/>
          </a:xfrm>
          <a:prstGeom prst="rect">
            <a:avLst/>
          </a:prstGeom>
          <a:noFill/>
          <a:ln w="9525">
            <a:noFill/>
            <a:miter lim="800000"/>
            <a:headEnd/>
            <a:tailEnd/>
          </a:ln>
        </p:spPr>
        <p:txBody>
          <a:bodyPr wrap="none">
            <a:spAutoFit/>
          </a:bodyPr>
          <a:lstStyle/>
          <a:p>
            <a:r>
              <a:rPr lang="en-US" altLang="ja-JP" sz="2800" dirty="0">
                <a:solidFill>
                  <a:schemeClr val="accent1"/>
                </a:solidFill>
                <a:latin typeface="+mn-lt"/>
                <a:ea typeface="+mn-ea"/>
              </a:rPr>
              <a:t>Asynchronous  JavaScript  + XML</a:t>
            </a:r>
            <a:r>
              <a:rPr lang="ja-JP" altLang="en-US" sz="2800" dirty="0">
                <a:solidFill>
                  <a:schemeClr val="accent1"/>
                </a:solidFill>
                <a:latin typeface="+mn-lt"/>
                <a:ea typeface="+mn-ea"/>
              </a:rPr>
              <a:t> </a:t>
            </a:r>
            <a:r>
              <a:rPr lang="en-US" altLang="ja-JP" sz="2800" dirty="0">
                <a:solidFill>
                  <a:schemeClr val="accent1"/>
                </a:solidFill>
                <a:latin typeface="+mn-lt"/>
                <a:ea typeface="+mn-ea"/>
              </a:rPr>
              <a:t>= Ajax</a:t>
            </a:r>
            <a:endParaRPr lang="ja-JP" altLang="en-US" sz="2800" dirty="0">
              <a:solidFill>
                <a:schemeClr val="accent1"/>
              </a:solidFill>
              <a:latin typeface="+mn-lt"/>
              <a:ea typeface="+mn-ea"/>
            </a:endParaRPr>
          </a:p>
        </p:txBody>
      </p:sp>
      <p:sp>
        <p:nvSpPr>
          <p:cNvPr id="6" name="角丸四角形 5"/>
          <p:cNvSpPr/>
          <p:nvPr/>
        </p:nvSpPr>
        <p:spPr>
          <a:xfrm>
            <a:off x="727647" y="4509120"/>
            <a:ext cx="7703923" cy="1643063"/>
          </a:xfrm>
          <a:prstGeom prst="roundRect">
            <a:avLst>
              <a:gd name="adj" fmla="val 0"/>
            </a:avLst>
          </a:prstGeom>
          <a:solidFill>
            <a:schemeClr val="accent3"/>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400" dirty="0">
                <a:solidFill>
                  <a:schemeClr val="bg1"/>
                </a:solidFill>
                <a:latin typeface="+mn-lt"/>
                <a:cs typeface="Arial" pitchFamily="34" charset="0"/>
              </a:rPr>
              <a:t>Flash</a:t>
            </a:r>
            <a:r>
              <a:rPr lang="ja-JP" altLang="en-US" sz="2400" dirty="0">
                <a:solidFill>
                  <a:schemeClr val="bg1"/>
                </a:solidFill>
                <a:latin typeface="+mn-lt"/>
                <a:cs typeface="Arial" pitchFamily="34" charset="0"/>
              </a:rPr>
              <a:t>などのプラグインを使わず、</a:t>
            </a:r>
            <a:endParaRPr lang="en-US" altLang="ja-JP" sz="2400" dirty="0">
              <a:solidFill>
                <a:schemeClr val="bg1"/>
              </a:solidFill>
              <a:latin typeface="+mn-lt"/>
              <a:cs typeface="Arial" pitchFamily="34" charset="0"/>
            </a:endParaRPr>
          </a:p>
          <a:p>
            <a:pPr algn="ctr">
              <a:defRPr/>
            </a:pPr>
            <a:r>
              <a:rPr lang="en-US" altLang="ja-JP" sz="2400" dirty="0">
                <a:solidFill>
                  <a:schemeClr val="bg1"/>
                </a:solidFill>
                <a:latin typeface="+mn-lt"/>
                <a:cs typeface="Arial" pitchFamily="34" charset="0"/>
              </a:rPr>
              <a:t>Web</a:t>
            </a:r>
            <a:r>
              <a:rPr lang="ja-JP" altLang="en-US" sz="2400" dirty="0">
                <a:solidFill>
                  <a:schemeClr val="bg1"/>
                </a:solidFill>
                <a:latin typeface="+mn-lt"/>
                <a:cs typeface="Arial" pitchFamily="34" charset="0"/>
              </a:rPr>
              <a:t> ブラウザ単独で、</a:t>
            </a:r>
            <a:r>
              <a:rPr lang="en-US" altLang="ja-JP" sz="2400" dirty="0">
                <a:solidFill>
                  <a:schemeClr val="bg1"/>
                </a:solidFill>
                <a:latin typeface="+mn-lt"/>
                <a:cs typeface="Arial" pitchFamily="34" charset="0"/>
              </a:rPr>
              <a:t>PC</a:t>
            </a:r>
            <a:r>
              <a:rPr lang="ja-JP" altLang="en-US" sz="2400" dirty="0">
                <a:solidFill>
                  <a:schemeClr val="bg1"/>
                </a:solidFill>
                <a:latin typeface="+mn-lt"/>
                <a:cs typeface="Arial" pitchFamily="34" charset="0"/>
              </a:rPr>
              <a:t>にインストールされた</a:t>
            </a:r>
          </a:p>
          <a:p>
            <a:pPr algn="ctr">
              <a:defRPr/>
            </a:pPr>
            <a:r>
              <a:rPr lang="ja-JP" altLang="en-US" sz="2400" dirty="0">
                <a:solidFill>
                  <a:schemeClr val="bg1"/>
                </a:solidFill>
                <a:latin typeface="+mn-lt"/>
                <a:cs typeface="Arial" pitchFamily="34" charset="0"/>
              </a:rPr>
              <a:t>アプリケーション並みの操作性を実現</a:t>
            </a:r>
          </a:p>
        </p:txBody>
      </p:sp>
      <p:sp>
        <p:nvSpPr>
          <p:cNvPr id="3" name="テキスト ボックス 2"/>
          <p:cNvSpPr txBox="1"/>
          <p:nvPr/>
        </p:nvSpPr>
        <p:spPr>
          <a:xfrm>
            <a:off x="5940152" y="6237312"/>
            <a:ext cx="2624436" cy="276999"/>
          </a:xfrm>
          <a:prstGeom prst="rect">
            <a:avLst/>
          </a:prstGeom>
          <a:noFill/>
        </p:spPr>
        <p:txBody>
          <a:bodyPr wrap="none" rtlCol="0">
            <a:spAutoFit/>
          </a:bodyPr>
          <a:lstStyle/>
          <a:p>
            <a:r>
              <a:rPr kumimoji="1" lang="ja-JP" altLang="en-US" sz="1200">
                <a:latin typeface="+mn-lt"/>
                <a:ea typeface="+mn-ea"/>
              </a:rPr>
              <a:t>＊</a:t>
            </a:r>
            <a:r>
              <a:rPr kumimoji="1" lang="en-US" altLang="ja-JP" sz="1200">
                <a:latin typeface="+mn-lt"/>
                <a:ea typeface="+mn-ea"/>
              </a:rPr>
              <a:t>Java</a:t>
            </a:r>
            <a:r>
              <a:rPr kumimoji="1" lang="ja-JP" altLang="en-US" sz="1200">
                <a:latin typeface="+mn-lt"/>
                <a:ea typeface="+mn-ea"/>
              </a:rPr>
              <a:t>と</a:t>
            </a:r>
            <a:r>
              <a:rPr kumimoji="1" lang="en-US" altLang="ja-JP" sz="1200">
                <a:latin typeface="+mn-lt"/>
                <a:ea typeface="+mn-ea"/>
              </a:rPr>
              <a:t>JavaScript</a:t>
            </a:r>
            <a:r>
              <a:rPr kumimoji="1" lang="ja-JP" altLang="en-US" sz="1200">
                <a:latin typeface="+mn-lt"/>
                <a:ea typeface="+mn-ea"/>
              </a:rPr>
              <a:t>は違うものです</a:t>
            </a:r>
            <a:endParaRPr kumimoji="1" lang="en-US" altLang="ja-JP" sz="1200">
              <a:latin typeface="+mn-lt"/>
              <a:ea typeface="+mn-ea"/>
            </a:endParaRPr>
          </a:p>
        </p:txBody>
      </p:sp>
    </p:spTree>
    <p:extLst>
      <p:ext uri="{BB962C8B-B14F-4D97-AF65-F5344CB8AC3E}">
        <p14:creationId xmlns:p14="http://schemas.microsoft.com/office/powerpoint/2010/main" val="78340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47549"/>
                                        </p:tgtEl>
                                        <p:attrNameLst>
                                          <p:attrName>style.visibility</p:attrName>
                                        </p:attrNameLst>
                                      </p:cBhvr>
                                      <p:to>
                                        <p:strVal val="visible"/>
                                      </p:to>
                                    </p:set>
                                    <p:animEffect transition="in" filter="wipe(up)">
                                      <p:cBhvr>
                                        <p:cTn id="7" dur="500"/>
                                        <p:tgtEl>
                                          <p:spTgt spid="74754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クラウドへの移行＝新しいクライアントへの移行</a:t>
            </a:r>
          </a:p>
        </p:txBody>
      </p:sp>
      <p:grpSp>
        <p:nvGrpSpPr>
          <p:cNvPr id="4" name="グループ化 3"/>
          <p:cNvGrpSpPr/>
          <p:nvPr/>
        </p:nvGrpSpPr>
        <p:grpSpPr>
          <a:xfrm>
            <a:off x="904876" y="955675"/>
            <a:ext cx="3633787" cy="5302250"/>
            <a:chOff x="904876" y="955675"/>
            <a:chExt cx="3633787" cy="5302250"/>
          </a:xfrm>
        </p:grpSpPr>
        <p:sp>
          <p:nvSpPr>
            <p:cNvPr id="34" name="正方形/長方形 33"/>
            <p:cNvSpPr/>
            <p:nvPr/>
          </p:nvSpPr>
          <p:spPr>
            <a:xfrm>
              <a:off x="904876" y="955675"/>
              <a:ext cx="3633787" cy="5302250"/>
            </a:xfrm>
            <a:prstGeom prst="rect">
              <a:avLst/>
            </a:prstGeom>
            <a:solidFill>
              <a:srgbClr val="FFFBD2"/>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3" name="図形グループ 22"/>
            <p:cNvGrpSpPr/>
            <p:nvPr/>
          </p:nvGrpSpPr>
          <p:grpSpPr>
            <a:xfrm>
              <a:off x="1574629" y="4847634"/>
              <a:ext cx="960184" cy="932098"/>
              <a:chOff x="1084515" y="4732057"/>
              <a:chExt cx="960184" cy="932098"/>
            </a:xfrm>
          </p:grpSpPr>
          <p:grpSp>
            <p:nvGrpSpPr>
              <p:cNvPr id="18" name="図形グループ 17"/>
              <p:cNvGrpSpPr/>
              <p:nvPr/>
            </p:nvGrpSpPr>
            <p:grpSpPr>
              <a:xfrm>
                <a:off x="1084515" y="4879904"/>
                <a:ext cx="681672" cy="784251"/>
                <a:chOff x="2405315" y="4754508"/>
                <a:chExt cx="681672" cy="784251"/>
              </a:xfrm>
            </p:grpSpPr>
            <p:pic>
              <p:nvPicPr>
                <p:cNvPr id="11" name="図 10"/>
                <p:cNvPicPr>
                  <a:picLocks noChangeAspect="1"/>
                </p:cNvPicPr>
                <p:nvPr/>
              </p:nvPicPr>
              <p:blipFill>
                <a:blip r:embed="rId3">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17" name="正方形/長方形 16"/>
                <p:cNvSpPr/>
                <p:nvPr/>
              </p:nvSpPr>
              <p:spPr>
                <a:xfrm>
                  <a:off x="2405315" y="4754508"/>
                  <a:ext cx="681672" cy="566792"/>
                </a:xfrm>
                <a:prstGeom prst="rect">
                  <a:avLst/>
                </a:prstGeom>
                <a:solidFill>
                  <a:srgbClr val="FFFBD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5" name="図 14"/>
              <p:cNvPicPr>
                <a:picLocks noChangeAspect="1"/>
              </p:cNvPicPr>
              <p:nvPr/>
            </p:nvPicPr>
            <p:blipFill>
              <a:blip r:embed="rId4">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20" name="台形 19"/>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図形グループ 1"/>
            <p:cNvGrpSpPr/>
            <p:nvPr/>
          </p:nvGrpSpPr>
          <p:grpSpPr>
            <a:xfrm>
              <a:off x="2997260" y="4801304"/>
              <a:ext cx="685680" cy="766399"/>
              <a:chOff x="2381979" y="4922695"/>
              <a:chExt cx="685680" cy="766399"/>
            </a:xfrm>
          </p:grpSpPr>
          <p:pic>
            <p:nvPicPr>
              <p:cNvPr id="24" name="図 23"/>
              <p:cNvPicPr>
                <a:picLocks noChangeAspect="1"/>
              </p:cNvPicPr>
              <p:nvPr/>
            </p:nvPicPr>
            <p:blipFill>
              <a:blip r:embed="rId3">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28" name="角丸四角形 27"/>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40" name="図 39"/>
            <p:cNvPicPr>
              <a:picLocks noChangeAspect="1"/>
            </p:cNvPicPr>
            <p:nvPr/>
          </p:nvPicPr>
          <p:blipFill>
            <a:blip r:embed="rId5">
              <a:clrChange>
                <a:clrFrom>
                  <a:srgbClr val="FEFEFE"/>
                </a:clrFrom>
                <a:clrTo>
                  <a:srgbClr val="FEFEFE">
                    <a:alpha val="0"/>
                  </a:srgbClr>
                </a:clrTo>
              </a:clrChange>
            </a:blip>
            <a:stretch>
              <a:fillRect/>
            </a:stretch>
          </p:blipFill>
          <p:spPr>
            <a:xfrm>
              <a:off x="2236144" y="1751174"/>
              <a:ext cx="1021406" cy="895433"/>
            </a:xfrm>
            <a:prstGeom prst="rect">
              <a:avLst/>
            </a:prstGeom>
          </p:spPr>
        </p:pic>
        <p:cxnSp>
          <p:nvCxnSpPr>
            <p:cNvPr id="49" name="直線矢印コネクタ 48"/>
            <p:cNvCxnSpPr>
              <a:endCxn id="15" idx="2"/>
            </p:cNvCxnSpPr>
            <p:nvPr/>
          </p:nvCxnSpPr>
          <p:spPr>
            <a:xfrm flipH="1">
              <a:off x="1916529" y="2646607"/>
              <a:ext cx="722678" cy="2201027"/>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40" idx="2"/>
              <a:endCxn id="24" idx="0"/>
            </p:cNvCxnSpPr>
            <p:nvPr/>
          </p:nvCxnSpPr>
          <p:spPr>
            <a:xfrm>
              <a:off x="2746847" y="2646607"/>
              <a:ext cx="593253" cy="2154697"/>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5" name="正方形/長方形 34"/>
            <p:cNvSpPr/>
            <p:nvPr/>
          </p:nvSpPr>
          <p:spPr>
            <a:xfrm>
              <a:off x="1279076" y="3978275"/>
              <a:ext cx="2943674" cy="4205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ＭＳ Ｐゴシック"/>
                  <a:ea typeface="ＭＳ Ｐゴシック"/>
                  <a:cs typeface="ＭＳ Ｐゴシック"/>
                </a:rPr>
                <a:t>WinTel</a:t>
              </a: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1279076" y="3013075"/>
              <a:ext cx="2943674" cy="469900"/>
            </a:xfrm>
            <a:prstGeom prst="roundRect">
              <a:avLst>
                <a:gd name="adj" fmla="val 45045"/>
              </a:avLst>
            </a:prstGeom>
            <a:solidFill>
              <a:schemeClr val="accent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自社ネットワーク</a:t>
              </a:r>
            </a:p>
          </p:txBody>
        </p:sp>
        <p:sp>
          <p:nvSpPr>
            <p:cNvPr id="76" name="テキスト ボックス 75"/>
            <p:cNvSpPr txBox="1"/>
            <p:nvPr/>
          </p:nvSpPr>
          <p:spPr>
            <a:xfrm>
              <a:off x="2274882" y="2232824"/>
              <a:ext cx="888785" cy="307777"/>
            </a:xfrm>
            <a:prstGeom prst="rect">
              <a:avLst/>
            </a:prstGeom>
            <a:noFill/>
          </p:spPr>
          <p:txBody>
            <a:bodyPr wrap="none" rtlCol="0">
              <a:spAutoFit/>
            </a:bodyPr>
            <a:lstStyle/>
            <a:p>
              <a:r>
                <a:rPr kumimoji="1" lang="ja-JP" altLang="en-US" sz="1400" dirty="0">
                  <a:solidFill>
                    <a:schemeClr val="bg1"/>
                  </a:solidFill>
                </a:rPr>
                <a:t>サーバー</a:t>
              </a:r>
            </a:p>
          </p:txBody>
        </p:sp>
        <p:sp>
          <p:nvSpPr>
            <p:cNvPr id="77" name="テキスト ボックス 76"/>
            <p:cNvSpPr txBox="1"/>
            <p:nvPr/>
          </p:nvSpPr>
          <p:spPr>
            <a:xfrm>
              <a:off x="1502373" y="1028082"/>
              <a:ext cx="2444900" cy="400110"/>
            </a:xfrm>
            <a:prstGeom prst="rect">
              <a:avLst/>
            </a:prstGeom>
            <a:noFill/>
          </p:spPr>
          <p:txBody>
            <a:bodyPr wrap="none" rtlCol="0">
              <a:spAutoFit/>
            </a:bodyPr>
            <a:lstStyle/>
            <a:p>
              <a:pPr algn="ctr"/>
              <a:r>
                <a:rPr kumimoji="1" lang="ja-JP" altLang="en-US" sz="2000" dirty="0">
                  <a:solidFill>
                    <a:srgbClr val="800000"/>
                  </a:solidFill>
                  <a:latin typeface="HGP創英角ｺﾞｼｯｸUB"/>
                  <a:ea typeface="HGP創英角ｺﾞｼｯｸUB"/>
                  <a:cs typeface="HGP創英角ｺﾞｼｯｸUB"/>
                </a:rPr>
                <a:t>クライアント・サーバー</a:t>
              </a:r>
            </a:p>
          </p:txBody>
        </p:sp>
      </p:grpSp>
      <p:grpSp>
        <p:nvGrpSpPr>
          <p:cNvPr id="5" name="グループ化 4"/>
          <p:cNvGrpSpPr/>
          <p:nvPr/>
        </p:nvGrpSpPr>
        <p:grpSpPr>
          <a:xfrm>
            <a:off x="4561716" y="955675"/>
            <a:ext cx="3633787" cy="5302250"/>
            <a:chOff x="4561716" y="955675"/>
            <a:chExt cx="3633787" cy="5302250"/>
          </a:xfrm>
        </p:grpSpPr>
        <p:sp>
          <p:nvSpPr>
            <p:cNvPr id="54" name="正方形/長方形 53"/>
            <p:cNvSpPr/>
            <p:nvPr/>
          </p:nvSpPr>
          <p:spPr>
            <a:xfrm>
              <a:off x="4561716" y="955675"/>
              <a:ext cx="3633787" cy="5302250"/>
            </a:xfrm>
            <a:prstGeom prst="rect">
              <a:avLst/>
            </a:prstGeom>
            <a:solidFill>
              <a:srgbClr val="9DFFFF"/>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4">
              <a:clrChange>
                <a:clrFrom>
                  <a:srgbClr val="FFFFFF"/>
                </a:clrFrom>
                <a:clrTo>
                  <a:srgbClr val="FFFFFF">
                    <a:alpha val="0"/>
                  </a:srgbClr>
                </a:clrTo>
              </a:clrChange>
            </a:blip>
            <a:stretch>
              <a:fillRect/>
            </a:stretch>
          </p:blipFill>
          <p:spPr>
            <a:xfrm>
              <a:off x="6022999" y="4819676"/>
              <a:ext cx="679541" cy="593816"/>
            </a:xfrm>
            <a:prstGeom prst="rect">
              <a:avLst/>
            </a:prstGeom>
          </p:spPr>
        </p:pic>
        <p:pic>
          <p:nvPicPr>
            <p:cNvPr id="13" name="図 12"/>
            <p:cNvPicPr>
              <a:picLocks noChangeAspect="1"/>
            </p:cNvPicPr>
            <p:nvPr/>
          </p:nvPicPr>
          <p:blipFill>
            <a:blip r:embed="rId6">
              <a:clrChange>
                <a:clrFrom>
                  <a:srgbClr val="FFFFFF"/>
                </a:clrFrom>
                <a:clrTo>
                  <a:srgbClr val="FFFFFF">
                    <a:alpha val="0"/>
                  </a:srgbClr>
                </a:clrTo>
              </a:clrChange>
            </a:blip>
            <a:stretch>
              <a:fillRect/>
            </a:stretch>
          </p:blipFill>
          <p:spPr>
            <a:xfrm>
              <a:off x="5242783" y="4863026"/>
              <a:ext cx="341289" cy="550466"/>
            </a:xfrm>
            <a:prstGeom prst="rect">
              <a:avLst/>
            </a:prstGeom>
          </p:spPr>
        </p:pic>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7149410" y="4839992"/>
              <a:ext cx="681672" cy="722281"/>
            </a:xfrm>
            <a:prstGeom prst="rect">
              <a:avLst/>
            </a:prstGeom>
          </p:spPr>
        </p:pic>
        <p:pic>
          <p:nvPicPr>
            <p:cNvPr id="39" name="図 38" descr="MC90044180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5128" y="1289692"/>
              <a:ext cx="2055118" cy="2055118"/>
            </a:xfrm>
            <a:prstGeom prst="rect">
              <a:avLst/>
            </a:prstGeom>
          </p:spPr>
        </p:pic>
        <p:cxnSp>
          <p:nvCxnSpPr>
            <p:cNvPr id="57" name="直線矢印コネクタ 56"/>
            <p:cNvCxnSpPr>
              <a:endCxn id="14" idx="0"/>
            </p:cNvCxnSpPr>
            <p:nvPr/>
          </p:nvCxnSpPr>
          <p:spPr>
            <a:xfrm>
              <a:off x="6534150" y="2809875"/>
              <a:ext cx="956096" cy="2030117"/>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1" name="直線矢印コネクタ 60"/>
            <p:cNvCxnSpPr>
              <a:endCxn id="12" idx="0"/>
            </p:cNvCxnSpPr>
            <p:nvPr/>
          </p:nvCxnSpPr>
          <p:spPr>
            <a:xfrm>
              <a:off x="6362770" y="2809875"/>
              <a:ext cx="0" cy="2009801"/>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endCxn id="13" idx="0"/>
            </p:cNvCxnSpPr>
            <p:nvPr/>
          </p:nvCxnSpPr>
          <p:spPr>
            <a:xfrm flipH="1">
              <a:off x="5413428" y="2809875"/>
              <a:ext cx="758772" cy="2053151"/>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6" name="正方形/長方形 35"/>
            <p:cNvSpPr/>
            <p:nvPr/>
          </p:nvSpPr>
          <p:spPr>
            <a:xfrm>
              <a:off x="4950049" y="3978275"/>
              <a:ext cx="2943673" cy="4205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ＭＳ Ｐゴシック"/>
                  <a:ea typeface="ＭＳ Ｐゴシック"/>
                  <a:cs typeface="ＭＳ Ｐゴシック"/>
                </a:rPr>
                <a:t>Web</a:t>
              </a:r>
              <a:r>
                <a:rPr kumimoji="1" lang="ja-JP" altLang="en-US" sz="1200">
                  <a:solidFill>
                    <a:srgbClr val="FFFFFF"/>
                  </a:solidFill>
                  <a:latin typeface="ＭＳ Ｐゴシック"/>
                  <a:ea typeface="ＭＳ Ｐゴシック"/>
                  <a:cs typeface="ＭＳ Ｐゴシック"/>
                </a:rPr>
                <a:t>ブラウザ </a:t>
              </a:r>
              <a:r>
                <a:rPr kumimoji="1" lang="en-US" altLang="ja-JP" sz="1200">
                  <a:solidFill>
                    <a:srgbClr val="FFFFFF"/>
                  </a:solidFill>
                  <a:latin typeface="ＭＳ Ｐゴシック"/>
                  <a:ea typeface="ＭＳ Ｐゴシック"/>
                  <a:cs typeface="ＭＳ Ｐゴシック"/>
                </a:rPr>
                <a:t>(</a:t>
              </a:r>
              <a:r>
                <a:rPr kumimoji="1" lang="ja-JP" altLang="en-US" sz="1200">
                  <a:solidFill>
                    <a:srgbClr val="FFFFFF"/>
                  </a:solidFill>
                  <a:latin typeface="ＭＳ Ｐゴシック"/>
                  <a:ea typeface="ＭＳ Ｐゴシック"/>
                  <a:cs typeface="ＭＳ Ｐゴシック"/>
                </a:rPr>
                <a:t>ベンダー独立</a:t>
              </a:r>
              <a:r>
                <a:rPr kumimoji="1" lang="en-US" altLang="ja-JP" sz="1200">
                  <a:solidFill>
                    <a:srgbClr val="FFFFFF"/>
                  </a:solidFill>
                  <a:latin typeface="ＭＳ Ｐゴシック"/>
                  <a:ea typeface="ＭＳ Ｐゴシック"/>
                  <a:cs typeface="ＭＳ Ｐゴシック"/>
                </a:rPr>
                <a:t>)</a:t>
              </a: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4950049" y="3013075"/>
              <a:ext cx="2943674" cy="469900"/>
            </a:xfrm>
            <a:prstGeom prst="roundRect">
              <a:avLst>
                <a:gd name="adj" fmla="val 50000"/>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インターネット</a:t>
              </a:r>
            </a:p>
          </p:txBody>
        </p:sp>
        <p:sp>
          <p:nvSpPr>
            <p:cNvPr id="75" name="テキスト ボックス 74"/>
            <p:cNvSpPr txBox="1"/>
            <p:nvPr/>
          </p:nvSpPr>
          <p:spPr>
            <a:xfrm>
              <a:off x="5809790" y="2328418"/>
              <a:ext cx="774571" cy="307777"/>
            </a:xfrm>
            <a:prstGeom prst="rect">
              <a:avLst/>
            </a:prstGeom>
            <a:noFill/>
          </p:spPr>
          <p:txBody>
            <a:bodyPr wrap="none" rtlCol="0">
              <a:spAutoFit/>
            </a:bodyPr>
            <a:lstStyle/>
            <a:p>
              <a:r>
                <a:rPr kumimoji="1" lang="ja-JP" altLang="en-US" sz="1400" dirty="0">
                  <a:solidFill>
                    <a:schemeClr val="bg1"/>
                  </a:solidFill>
                </a:rPr>
                <a:t>クラウド</a:t>
              </a:r>
            </a:p>
          </p:txBody>
        </p:sp>
        <p:sp>
          <p:nvSpPr>
            <p:cNvPr id="78" name="テキスト ボックス 77"/>
            <p:cNvSpPr txBox="1"/>
            <p:nvPr/>
          </p:nvSpPr>
          <p:spPr>
            <a:xfrm>
              <a:off x="5914651" y="1036989"/>
              <a:ext cx="1005403" cy="400110"/>
            </a:xfrm>
            <a:prstGeom prst="rect">
              <a:avLst/>
            </a:prstGeom>
            <a:noFill/>
          </p:spPr>
          <p:txBody>
            <a:bodyPr wrap="none" rtlCol="0">
              <a:spAutoFit/>
            </a:bodyPr>
            <a:lstStyle/>
            <a:p>
              <a:pPr algn="ctr"/>
              <a:r>
                <a:rPr kumimoji="1" lang="ja-JP" altLang="en-US" sz="2000" dirty="0">
                  <a:solidFill>
                    <a:srgbClr val="0000FF"/>
                  </a:solidFill>
                  <a:latin typeface="HGP創英角ｺﾞｼｯｸUB"/>
                  <a:ea typeface="HGP創英角ｺﾞｼｯｸUB"/>
                  <a:cs typeface="HGP創英角ｺﾞｼｯｸUB"/>
                </a:rPr>
                <a:t>クラウド</a:t>
              </a:r>
            </a:p>
          </p:txBody>
        </p:sp>
      </p:grpSp>
    </p:spTree>
    <p:extLst>
      <p:ext uri="{BB962C8B-B14F-4D97-AF65-F5344CB8AC3E}">
        <p14:creationId xmlns:p14="http://schemas.microsoft.com/office/powerpoint/2010/main" val="406611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ja-JP" altLang="en-US">
                <a:latin typeface="Arial" charset="0"/>
              </a:rPr>
              <a:t>昔の地図サイト</a:t>
            </a:r>
          </a:p>
        </p:txBody>
      </p:sp>
      <p:pic>
        <p:nvPicPr>
          <p:cNvPr id="44035" name="Picture 3"/>
          <p:cNvPicPr>
            <a:picLocks noChangeAspect="1" noChangeArrowheads="1"/>
          </p:cNvPicPr>
          <p:nvPr/>
        </p:nvPicPr>
        <p:blipFill>
          <a:blip r:embed="rId3"/>
          <a:srcRect/>
          <a:stretch>
            <a:fillRect/>
          </a:stretch>
        </p:blipFill>
        <p:spPr bwMode="auto">
          <a:xfrm>
            <a:off x="457200" y="1074820"/>
            <a:ext cx="8343900" cy="51149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正方形/長方形 4"/>
          <p:cNvSpPr/>
          <p:nvPr/>
        </p:nvSpPr>
        <p:spPr bwMode="auto">
          <a:xfrm>
            <a:off x="467544" y="1412776"/>
            <a:ext cx="1440160" cy="576064"/>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6" name="正方形/長方形 5"/>
          <p:cNvSpPr/>
          <p:nvPr/>
        </p:nvSpPr>
        <p:spPr bwMode="auto">
          <a:xfrm>
            <a:off x="467544" y="2348880"/>
            <a:ext cx="2592288" cy="1224136"/>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10" name="四方向矢印 9"/>
          <p:cNvSpPr/>
          <p:nvPr/>
        </p:nvSpPr>
        <p:spPr bwMode="auto">
          <a:xfrm>
            <a:off x="8117177" y="5539084"/>
            <a:ext cx="609600" cy="533400"/>
          </a:xfrm>
          <a:prstGeom prst="quadArrow">
            <a:avLst/>
          </a:prstGeom>
          <a:solidFill>
            <a:srgbClr val="CC33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grpSp>
        <p:nvGrpSpPr>
          <p:cNvPr id="3" name="図形グループ 2"/>
          <p:cNvGrpSpPr/>
          <p:nvPr/>
        </p:nvGrpSpPr>
        <p:grpSpPr>
          <a:xfrm>
            <a:off x="457200" y="1074820"/>
            <a:ext cx="8343900" cy="5114925"/>
            <a:chOff x="-913192" y="690859"/>
            <a:chExt cx="8343900" cy="5114925"/>
          </a:xfrm>
        </p:grpSpPr>
        <p:pic>
          <p:nvPicPr>
            <p:cNvPr id="44036" name="Picture 4"/>
            <p:cNvPicPr>
              <a:picLocks noChangeAspect="1" noChangeArrowheads="1"/>
            </p:cNvPicPr>
            <p:nvPr/>
          </p:nvPicPr>
          <p:blipFill>
            <a:blip r:embed="rId4"/>
            <a:srcRect/>
            <a:stretch>
              <a:fillRect/>
            </a:stretch>
          </p:blipFill>
          <p:spPr bwMode="auto">
            <a:xfrm>
              <a:off x="-913192" y="690859"/>
              <a:ext cx="8343900" cy="51149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1" name="四方向矢印 10"/>
            <p:cNvSpPr/>
            <p:nvPr/>
          </p:nvSpPr>
          <p:spPr bwMode="auto">
            <a:xfrm>
              <a:off x="6745577" y="5158084"/>
              <a:ext cx="609600" cy="533400"/>
            </a:xfrm>
            <a:prstGeom prst="quadArrow">
              <a:avLst/>
            </a:prstGeom>
            <a:solidFill>
              <a:srgbClr val="CC33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a:ln>
                  <a:noFill/>
                </a:ln>
                <a:solidFill>
                  <a:srgbClr val="484848"/>
                </a:solidFill>
                <a:effectLst/>
                <a:latin typeface="Arial" charset="0"/>
                <a:ea typeface="HG丸ｺﾞｼｯｸM-PRO" pitchFamily="50" charset="-128"/>
              </a:endParaRPr>
            </a:p>
          </p:txBody>
        </p:sp>
      </p:grpSp>
      <p:sp>
        <p:nvSpPr>
          <p:cNvPr id="2" name="正方形/長方形 1"/>
          <p:cNvSpPr/>
          <p:nvPr/>
        </p:nvSpPr>
        <p:spPr>
          <a:xfrm>
            <a:off x="467544" y="1412776"/>
            <a:ext cx="1594113" cy="57606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494016" y="2312069"/>
            <a:ext cx="2602632" cy="94553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13586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0"/>
            <a:ext cx="7458075" cy="592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071563"/>
            <a:ext cx="8353425"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1989138"/>
            <a:ext cx="3643312" cy="439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8" name="正方形/長方形 7"/>
          <p:cNvSpPr>
            <a:spLocks noChangeArrowheads="1"/>
          </p:cNvSpPr>
          <p:nvPr/>
        </p:nvSpPr>
        <p:spPr bwMode="auto">
          <a:xfrm>
            <a:off x="0" y="1"/>
            <a:ext cx="9144000" cy="838200"/>
          </a:xfrm>
          <a:prstGeom prst="rect">
            <a:avLst/>
          </a:prstGeom>
          <a:solidFill>
            <a:schemeClr val="bg1"/>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8199" name="正方形/長方形 8"/>
          <p:cNvSpPr>
            <a:spLocks noChangeArrowheads="1"/>
          </p:cNvSpPr>
          <p:nvPr/>
        </p:nvSpPr>
        <p:spPr bwMode="auto">
          <a:xfrm>
            <a:off x="8643938" y="1071563"/>
            <a:ext cx="500062" cy="5500687"/>
          </a:xfrm>
          <a:prstGeom prst="rect">
            <a:avLst/>
          </a:prstGeom>
          <a:solidFill>
            <a:schemeClr val="bg1"/>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8200" name="正方形/長方形 10"/>
          <p:cNvSpPr>
            <a:spLocks noChangeArrowheads="1"/>
          </p:cNvSpPr>
          <p:nvPr/>
        </p:nvSpPr>
        <p:spPr bwMode="auto">
          <a:xfrm>
            <a:off x="0" y="5929313"/>
            <a:ext cx="9144000" cy="714375"/>
          </a:xfrm>
          <a:prstGeom prst="rect">
            <a:avLst/>
          </a:prstGeom>
          <a:solidFill>
            <a:schemeClr val="bg1"/>
          </a:solidFill>
          <a:ln>
            <a:noFill/>
          </a:ln>
          <a:extLst>
            <a:ext uri="{91240B29-F687-4f45-9708-019B960494DF}">
              <a14:hiddenLine xmlns:a14="http://schemas.microsoft.com/office/drawing/2010/main" xmlns=""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12" name="Rectangle 16"/>
          <p:cNvSpPr>
            <a:spLocks noChangeArrowheads="1"/>
          </p:cNvSpPr>
          <p:nvPr/>
        </p:nvSpPr>
        <p:spPr bwMode="auto">
          <a:xfrm>
            <a:off x="0" y="-1"/>
            <a:ext cx="9144000" cy="1071563"/>
          </a:xfrm>
          <a:prstGeom prst="rect">
            <a:avLst/>
          </a:prstGeom>
          <a:solidFill>
            <a:srgbClr val="FFFFFF"/>
          </a:solidFill>
          <a:ln>
            <a:noFill/>
          </a:ln>
          <a:extLst/>
        </p:spPr>
        <p:txBody>
          <a:bodyPr wrap="none" anchor="ctr"/>
          <a:lstStyle/>
          <a:p>
            <a:endParaRPr lang="ja-JP" altLang="en-US">
              <a:solidFill>
                <a:schemeClr val="bg1"/>
              </a:solidFill>
            </a:endParaRPr>
          </a:p>
        </p:txBody>
      </p:sp>
      <p:sp>
        <p:nvSpPr>
          <p:cNvPr id="8194" name="タイトル 1"/>
          <p:cNvSpPr>
            <a:spLocks noGrp="1"/>
          </p:cNvSpPr>
          <p:nvPr>
            <p:ph type="title"/>
          </p:nvPr>
        </p:nvSpPr>
        <p:spPr/>
        <p:txBody>
          <a:bodyPr/>
          <a:lstStyle/>
          <a:p>
            <a:r>
              <a:rPr lang="en-US" altLang="ja-JP" dirty="0"/>
              <a:t>Ajax</a:t>
            </a:r>
            <a:r>
              <a:rPr lang="ja-JP" altLang="en-US" dirty="0"/>
              <a:t> を使った地図サイト</a:t>
            </a:r>
          </a:p>
        </p:txBody>
      </p:sp>
      <p:sp>
        <p:nvSpPr>
          <p:cNvPr id="2" name="正方形/長方形 1"/>
          <p:cNvSpPr/>
          <p:nvPr/>
        </p:nvSpPr>
        <p:spPr>
          <a:xfrm>
            <a:off x="357188" y="1071562"/>
            <a:ext cx="8353425" cy="5110670"/>
          </a:xfrm>
          <a:prstGeom prst="rect">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 name="直線コネクタ 10"/>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809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5E-6 4.91329E-6 L -0.10938 0.09942 " pathEditMode="relative" rAng="0" ptsTypes="AA">
                                      <p:cBhvr>
                                        <p:cTn id="6" dur="2000" fill="hold"/>
                                        <p:tgtEl>
                                          <p:spTgt spid="45060"/>
                                        </p:tgtEl>
                                        <p:attrNameLst>
                                          <p:attrName>ppt_x</p:attrName>
                                          <p:attrName>ppt_y</p:attrName>
                                        </p:attrNameLst>
                                      </p:cBhvr>
                                      <p:rCtr x="-5469" y="49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3"/>
          <p:cNvSpPr>
            <a:spLocks noGrp="1"/>
          </p:cNvSpPr>
          <p:nvPr>
            <p:ph type="title"/>
          </p:nvPr>
        </p:nvSpPr>
        <p:spPr/>
        <p:txBody>
          <a:bodyPr/>
          <a:lstStyle/>
          <a:p>
            <a:r>
              <a:rPr lang="en-US" altLang="ja-JP">
                <a:latin typeface="Arial" charset="0"/>
              </a:rPr>
              <a:t>Ajax</a:t>
            </a:r>
            <a:r>
              <a:rPr lang="ja-JP" altLang="en-US">
                <a:latin typeface="Arial" charset="0"/>
              </a:rPr>
              <a:t> の意義</a:t>
            </a:r>
          </a:p>
        </p:txBody>
      </p:sp>
      <p:pic>
        <p:nvPicPr>
          <p:cNvPr id="11267" name="Picture 4" descr="j02525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25" y="3929063"/>
            <a:ext cx="1671638" cy="176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角丸四角形 5"/>
          <p:cNvSpPr/>
          <p:nvPr/>
        </p:nvSpPr>
        <p:spPr>
          <a:xfrm>
            <a:off x="285750" y="1285875"/>
            <a:ext cx="3214688" cy="1643063"/>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bg1"/>
                </a:solidFill>
                <a:latin typeface="+mj-lt"/>
                <a:ea typeface="+mj-ea"/>
              </a:rPr>
              <a:t>標準の</a:t>
            </a:r>
            <a:r>
              <a:rPr lang="en-US" altLang="ja-JP" sz="2400" dirty="0">
                <a:solidFill>
                  <a:schemeClr val="bg1"/>
                </a:solidFill>
                <a:latin typeface="+mj-lt"/>
                <a:ea typeface="+mj-ea"/>
              </a:rPr>
              <a:t>Web</a:t>
            </a:r>
            <a:r>
              <a:rPr lang="ja-JP" altLang="en-US" sz="2400" dirty="0">
                <a:solidFill>
                  <a:schemeClr val="bg1"/>
                </a:solidFill>
                <a:latin typeface="+mj-lt"/>
                <a:ea typeface="+mj-ea"/>
              </a:rPr>
              <a:t> ブラウザで独立アプリ並みの操作性を実現できる</a:t>
            </a:r>
          </a:p>
        </p:txBody>
      </p:sp>
      <p:grpSp>
        <p:nvGrpSpPr>
          <p:cNvPr id="2" name="グループ化 14"/>
          <p:cNvGrpSpPr>
            <a:grpSpLocks/>
          </p:cNvGrpSpPr>
          <p:nvPr/>
        </p:nvGrpSpPr>
        <p:grpSpPr bwMode="auto">
          <a:xfrm>
            <a:off x="3500439" y="1285875"/>
            <a:ext cx="5357812" cy="1643063"/>
            <a:chOff x="3500431" y="1285860"/>
            <a:chExt cx="5357849" cy="1643074"/>
          </a:xfrm>
        </p:grpSpPr>
        <p:sp>
          <p:nvSpPr>
            <p:cNvPr id="7" name="角丸四角形 6"/>
            <p:cNvSpPr/>
            <p:nvPr/>
          </p:nvSpPr>
          <p:spPr>
            <a:xfrm>
              <a:off x="4000496" y="1285860"/>
              <a:ext cx="4857784" cy="1643074"/>
            </a:xfrm>
            <a:prstGeom prst="roundRect">
              <a:avLst>
                <a:gd name="adj" fmla="val 0"/>
              </a:avLst>
            </a:prstGeom>
            <a:solidFill>
              <a:schemeClr val="accent6">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bg1"/>
                  </a:solidFill>
                  <a:latin typeface="+mj-lt"/>
                  <a:ea typeface="+mj-ea"/>
                </a:rPr>
                <a:t>クライアントアプリやプラグイン無しで高度な対話型のシステムを構築可能</a:t>
              </a:r>
            </a:p>
            <a:p>
              <a:pPr algn="ctr">
                <a:defRPr/>
              </a:pPr>
              <a:r>
                <a:rPr lang="en-US" altLang="ja-JP" sz="2000" dirty="0">
                  <a:solidFill>
                    <a:schemeClr val="bg1"/>
                  </a:solidFill>
                  <a:latin typeface="+mj-lt"/>
                  <a:ea typeface="+mj-ea"/>
                </a:rPr>
                <a:t>(</a:t>
              </a:r>
              <a:r>
                <a:rPr lang="ja-JP" altLang="en-US" sz="2000" dirty="0">
                  <a:solidFill>
                    <a:schemeClr val="bg1"/>
                  </a:solidFill>
                  <a:latin typeface="+mj-lt"/>
                  <a:ea typeface="+mj-ea"/>
                </a:rPr>
                <a:t>＝特定の企業の技術に頼らない</a:t>
              </a:r>
              <a:r>
                <a:rPr lang="en-US" altLang="ja-JP" sz="2000" dirty="0">
                  <a:solidFill>
                    <a:schemeClr val="bg1"/>
                  </a:solidFill>
                  <a:latin typeface="+mj-lt"/>
                  <a:ea typeface="+mj-ea"/>
                </a:rPr>
                <a:t>)</a:t>
              </a:r>
              <a:endParaRPr lang="ja-JP" altLang="en-US" sz="2000" dirty="0">
                <a:solidFill>
                  <a:schemeClr val="bg1"/>
                </a:solidFill>
                <a:latin typeface="+mj-lt"/>
                <a:ea typeface="+mj-ea"/>
              </a:endParaRPr>
            </a:p>
          </p:txBody>
        </p:sp>
        <p:sp>
          <p:nvSpPr>
            <p:cNvPr id="8" name="右矢印 7"/>
            <p:cNvSpPr/>
            <p:nvPr/>
          </p:nvSpPr>
          <p:spPr bwMode="auto">
            <a:xfrm>
              <a:off x="3500431" y="1643050"/>
              <a:ext cx="500065" cy="928693"/>
            </a:xfrm>
            <a:prstGeom prst="rightArrow">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j-lt"/>
                <a:ea typeface="+mj-ea"/>
              </a:endParaRPr>
            </a:p>
          </p:txBody>
        </p:sp>
      </p:grpSp>
      <p:grpSp>
        <p:nvGrpSpPr>
          <p:cNvPr id="3" name="グループ化 14"/>
          <p:cNvGrpSpPr>
            <a:grpSpLocks/>
          </p:cNvGrpSpPr>
          <p:nvPr/>
        </p:nvGrpSpPr>
        <p:grpSpPr bwMode="auto">
          <a:xfrm>
            <a:off x="4000500" y="2928938"/>
            <a:ext cx="4857750" cy="2071687"/>
            <a:chOff x="4000500" y="2928938"/>
            <a:chExt cx="4857750" cy="2071687"/>
          </a:xfrm>
        </p:grpSpPr>
        <p:sp>
          <p:nvSpPr>
            <p:cNvPr id="11" name="角丸四角形 10"/>
            <p:cNvSpPr/>
            <p:nvPr/>
          </p:nvSpPr>
          <p:spPr bwMode="auto">
            <a:xfrm>
              <a:off x="4000500" y="4429125"/>
              <a:ext cx="4857750" cy="571500"/>
            </a:xfrm>
            <a:prstGeom prst="roundRect">
              <a:avLst>
                <a:gd name="adj" fmla="val 0"/>
              </a:avLst>
            </a:prstGeom>
            <a:solidFill>
              <a:srgbClr val="00B05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bg1"/>
                  </a:solidFill>
                  <a:latin typeface="+mj-lt"/>
                  <a:ea typeface="+mj-ea"/>
                </a:rPr>
                <a:t>クラウド コンピューティングへのシフト</a:t>
              </a:r>
            </a:p>
          </p:txBody>
        </p:sp>
        <p:sp>
          <p:nvSpPr>
            <p:cNvPr id="9" name="右矢印 8"/>
            <p:cNvSpPr/>
            <p:nvPr/>
          </p:nvSpPr>
          <p:spPr bwMode="auto">
            <a:xfrm rot="5400000">
              <a:off x="5679280" y="2607470"/>
              <a:ext cx="1500189" cy="2143125"/>
            </a:xfrm>
            <a:prstGeom prst="rightArrow">
              <a:avLst>
                <a:gd name="adj1" fmla="val 50000"/>
                <a:gd name="adj2" fmla="val 23286"/>
              </a:avLst>
            </a:prstGeom>
            <a:solidFill>
              <a:srgbClr val="00B050"/>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j-lt"/>
                <a:ea typeface="+mj-ea"/>
              </a:endParaRPr>
            </a:p>
          </p:txBody>
        </p:sp>
      </p:grpSp>
      <p:sp>
        <p:nvSpPr>
          <p:cNvPr id="10" name="角丸四角形 9"/>
          <p:cNvSpPr/>
          <p:nvPr/>
        </p:nvSpPr>
        <p:spPr bwMode="auto">
          <a:xfrm>
            <a:off x="4000500" y="3214686"/>
            <a:ext cx="4857750" cy="785818"/>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solidFill>
                  <a:schemeClr val="bg1"/>
                </a:solidFill>
                <a:latin typeface="+mj-lt"/>
                <a:ea typeface="+mj-ea"/>
              </a:rPr>
              <a:t>Web</a:t>
            </a:r>
            <a:r>
              <a:rPr lang="ja-JP" altLang="en-US" sz="2000" dirty="0">
                <a:solidFill>
                  <a:schemeClr val="bg1"/>
                </a:solidFill>
                <a:latin typeface="+mj-lt"/>
                <a:ea typeface="+mj-ea"/>
              </a:rPr>
              <a:t>システム</a:t>
            </a:r>
            <a:r>
              <a:rPr lang="en-US" altLang="ja-JP" sz="2000" dirty="0">
                <a:solidFill>
                  <a:schemeClr val="bg1"/>
                </a:solidFill>
                <a:latin typeface="+mj-lt"/>
                <a:ea typeface="+mj-ea"/>
              </a:rPr>
              <a:t>/Web</a:t>
            </a:r>
            <a:r>
              <a:rPr lang="ja-JP" altLang="en-US" sz="2000" dirty="0">
                <a:solidFill>
                  <a:schemeClr val="bg1"/>
                </a:solidFill>
                <a:latin typeface="+mj-lt"/>
                <a:ea typeface="+mj-ea"/>
              </a:rPr>
              <a:t>アプリ</a:t>
            </a:r>
            <a:r>
              <a:rPr lang="en-US" altLang="ja-JP" sz="2000" dirty="0">
                <a:solidFill>
                  <a:schemeClr val="bg1"/>
                </a:solidFill>
                <a:latin typeface="+mj-lt"/>
                <a:ea typeface="+mj-ea"/>
              </a:rPr>
              <a:t>/Web</a:t>
            </a:r>
            <a:r>
              <a:rPr lang="ja-JP" altLang="en-US" sz="2000" dirty="0">
                <a:solidFill>
                  <a:schemeClr val="bg1"/>
                </a:solidFill>
                <a:latin typeface="+mj-lt"/>
                <a:ea typeface="+mj-ea"/>
              </a:rPr>
              <a:t>サービスの</a:t>
            </a:r>
            <a:r>
              <a:rPr lang="en-US" altLang="ja-JP" sz="2000" dirty="0">
                <a:solidFill>
                  <a:schemeClr val="bg1"/>
                </a:solidFill>
                <a:latin typeface="+mj-lt"/>
                <a:ea typeface="+mj-ea"/>
              </a:rPr>
              <a:t>UI</a:t>
            </a:r>
            <a:r>
              <a:rPr lang="ja-JP" altLang="en-US" sz="2000" dirty="0">
                <a:solidFill>
                  <a:schemeClr val="bg1"/>
                </a:solidFill>
                <a:latin typeface="+mj-lt"/>
                <a:ea typeface="+mj-ea"/>
              </a:rPr>
              <a:t>を劇的に改善</a:t>
            </a:r>
          </a:p>
        </p:txBody>
      </p:sp>
      <p:grpSp>
        <p:nvGrpSpPr>
          <p:cNvPr id="4" name="グループ化 16"/>
          <p:cNvGrpSpPr>
            <a:grpSpLocks/>
          </p:cNvGrpSpPr>
          <p:nvPr/>
        </p:nvGrpSpPr>
        <p:grpSpPr bwMode="auto">
          <a:xfrm>
            <a:off x="4000500" y="5000622"/>
            <a:ext cx="4857750" cy="1143001"/>
            <a:chOff x="4000496" y="5000633"/>
            <a:chExt cx="4857756" cy="1142992"/>
          </a:xfrm>
        </p:grpSpPr>
        <p:sp>
          <p:nvSpPr>
            <p:cNvPr id="13" name="正方形/長方形 12"/>
            <p:cNvSpPr/>
            <p:nvPr/>
          </p:nvSpPr>
          <p:spPr bwMode="auto">
            <a:xfrm>
              <a:off x="4000496" y="5395919"/>
              <a:ext cx="4857756" cy="747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latin typeface="+mj-lt"/>
                  <a:ea typeface="+mj-ea"/>
                </a:rPr>
                <a:t>クラウドのクライアントとしての</a:t>
              </a:r>
              <a:endParaRPr lang="en-US" altLang="ja-JP" dirty="0">
                <a:solidFill>
                  <a:schemeClr val="bg1"/>
                </a:solidFill>
                <a:latin typeface="+mj-lt"/>
                <a:ea typeface="+mj-ea"/>
              </a:endParaRPr>
            </a:p>
            <a:p>
              <a:pPr algn="ctr">
                <a:defRPr/>
              </a:pPr>
              <a:r>
                <a:rPr lang="en-US" altLang="ja-JP" dirty="0">
                  <a:solidFill>
                    <a:schemeClr val="bg1"/>
                  </a:solidFill>
                  <a:latin typeface="+mj-lt"/>
                  <a:ea typeface="+mj-ea"/>
                </a:rPr>
                <a:t>Web</a:t>
              </a:r>
              <a:r>
                <a:rPr lang="ja-JP" altLang="en-US" dirty="0">
                  <a:solidFill>
                    <a:schemeClr val="bg1"/>
                  </a:solidFill>
                  <a:latin typeface="+mj-lt"/>
                  <a:ea typeface="+mj-ea"/>
                </a:rPr>
                <a:t> ブラウザーの重要性が増大</a:t>
              </a:r>
            </a:p>
          </p:txBody>
        </p:sp>
        <p:sp>
          <p:nvSpPr>
            <p:cNvPr id="12297" name="下矢印 9"/>
            <p:cNvSpPr>
              <a:spLocks noChangeArrowheads="1"/>
            </p:cNvSpPr>
            <p:nvPr/>
          </p:nvSpPr>
          <p:spPr bwMode="auto">
            <a:xfrm>
              <a:off x="5286380" y="5000633"/>
              <a:ext cx="2286016" cy="395286"/>
            </a:xfrm>
            <a:prstGeom prst="downArrow">
              <a:avLst>
                <a:gd name="adj1" fmla="val 50000"/>
                <a:gd name="adj2" fmla="val 50000"/>
              </a:avLst>
            </a:prstGeom>
            <a:solidFill>
              <a:schemeClr val="accent3"/>
            </a:solidFill>
            <a:ln w="38100" algn="ctr">
              <a:noFill/>
              <a:round/>
              <a:headEnd/>
              <a:tailEnd/>
            </a:ln>
          </p:spPr>
          <p:txBody>
            <a:bodyPr anchor="ctr"/>
            <a:lstStyle/>
            <a:p>
              <a:pPr>
                <a:spcBef>
                  <a:spcPct val="20000"/>
                </a:spcBef>
                <a:defRPr/>
              </a:pPr>
              <a:endParaRPr kumimoji="0" lang="ja-JP" altLang="en-US" sz="1100">
                <a:solidFill>
                  <a:srgbClr val="484848"/>
                </a:solidFill>
                <a:latin typeface="+mj-lt"/>
                <a:ea typeface="+mj-ea"/>
              </a:endParaRPr>
            </a:p>
          </p:txBody>
        </p:sp>
      </p:grpSp>
    </p:spTree>
    <p:extLst>
      <p:ext uri="{BB962C8B-B14F-4D97-AF65-F5344CB8AC3E}">
        <p14:creationId xmlns:p14="http://schemas.microsoft.com/office/powerpoint/2010/main" val="549140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auto">
          <a:xfrm>
            <a:off x="532793" y="4310329"/>
            <a:ext cx="8075240" cy="773191"/>
          </a:xfrm>
          <a:prstGeom prst="rect">
            <a:avLst/>
          </a:prstGeom>
          <a:solidFill>
            <a:schemeClr val="accent4"/>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a:ln>
                  <a:noFill/>
                </a:ln>
                <a:solidFill>
                  <a:schemeClr val="bg1"/>
                </a:solidFill>
                <a:effectLst/>
                <a:latin typeface="+mn-lt"/>
                <a:ea typeface="+mn-ea"/>
              </a:rPr>
              <a:t>JavaScript</a:t>
            </a:r>
            <a:r>
              <a:rPr kumimoji="0" lang="ja-JP" altLang="en-US" sz="3200" dirty="0">
                <a:solidFill>
                  <a:schemeClr val="bg1"/>
                </a:solidFill>
                <a:latin typeface="+mn-lt"/>
                <a:ea typeface="+mn-ea"/>
              </a:rPr>
              <a:t>実行速度の向上</a:t>
            </a:r>
            <a:endParaRPr kumimoji="0" lang="ja-JP" altLang="en-US" sz="3200" b="0" i="0" u="none" strike="noStrike" cap="none" normalizeH="0" dirty="0">
              <a:ln>
                <a:noFill/>
              </a:ln>
              <a:solidFill>
                <a:schemeClr val="bg1"/>
              </a:solidFill>
              <a:effectLst/>
              <a:latin typeface="+mn-lt"/>
              <a:ea typeface="+mn-ea"/>
            </a:endParaRPr>
          </a:p>
        </p:txBody>
      </p:sp>
      <p:sp>
        <p:nvSpPr>
          <p:cNvPr id="14" name="正方形/長方形 13"/>
          <p:cNvSpPr/>
          <p:nvPr/>
        </p:nvSpPr>
        <p:spPr bwMode="auto">
          <a:xfrm>
            <a:off x="532793" y="1571417"/>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a:ln>
                  <a:noFill/>
                </a:ln>
                <a:solidFill>
                  <a:srgbClr val="3366FF"/>
                </a:solidFill>
                <a:effectLst/>
                <a:latin typeface="+mn-lt"/>
                <a:ea typeface="+mn-ea"/>
              </a:rPr>
              <a:t>  Mozilla Firefox</a:t>
            </a:r>
            <a:endParaRPr kumimoji="0" lang="ja-JP" altLang="en-US" sz="3200" b="0" i="0" u="none" strike="noStrike" cap="none" normalizeH="0" dirty="0">
              <a:ln>
                <a:noFill/>
              </a:ln>
              <a:solidFill>
                <a:srgbClr val="3366FF"/>
              </a:solidFill>
              <a:effectLst/>
              <a:latin typeface="+mn-lt"/>
              <a:ea typeface="+mn-ea"/>
            </a:endParaRPr>
          </a:p>
        </p:txBody>
      </p:sp>
      <p:sp>
        <p:nvSpPr>
          <p:cNvPr id="15" name="正方形/長方形 14"/>
          <p:cNvSpPr/>
          <p:nvPr/>
        </p:nvSpPr>
        <p:spPr bwMode="auto">
          <a:xfrm>
            <a:off x="532793" y="2234186"/>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a:ln>
                  <a:noFill/>
                </a:ln>
                <a:solidFill>
                  <a:srgbClr val="3366FF"/>
                </a:solidFill>
                <a:effectLst/>
                <a:latin typeface="+mn-lt"/>
                <a:ea typeface="+mn-ea"/>
              </a:rPr>
              <a:t>  Apple Safari</a:t>
            </a:r>
            <a:endParaRPr kumimoji="0" lang="ja-JP" altLang="en-US" sz="3200" b="0" i="0" u="none" strike="noStrike" cap="none" normalizeH="0" dirty="0">
              <a:ln>
                <a:noFill/>
              </a:ln>
              <a:solidFill>
                <a:srgbClr val="3366FF"/>
              </a:solidFill>
              <a:effectLst/>
              <a:latin typeface="+mn-lt"/>
              <a:ea typeface="+mn-ea"/>
            </a:endParaRPr>
          </a:p>
        </p:txBody>
      </p:sp>
      <p:sp>
        <p:nvSpPr>
          <p:cNvPr id="16" name="正方形/長方形 15"/>
          <p:cNvSpPr/>
          <p:nvPr/>
        </p:nvSpPr>
        <p:spPr bwMode="auto">
          <a:xfrm>
            <a:off x="532793" y="2896955"/>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a:ln>
                  <a:noFill/>
                </a:ln>
                <a:solidFill>
                  <a:srgbClr val="3366FF"/>
                </a:solidFill>
                <a:effectLst/>
                <a:latin typeface="+mn-lt"/>
                <a:ea typeface="+mn-ea"/>
              </a:rPr>
              <a:t>  Google Chrome</a:t>
            </a:r>
            <a:endParaRPr kumimoji="0" lang="ja-JP" altLang="en-US" sz="3200" b="0" i="0" u="none" strike="noStrike" cap="none" normalizeH="0" dirty="0">
              <a:ln>
                <a:noFill/>
              </a:ln>
              <a:solidFill>
                <a:srgbClr val="3366FF"/>
              </a:solidFill>
              <a:effectLst/>
              <a:latin typeface="+mn-lt"/>
              <a:ea typeface="+mn-ea"/>
            </a:endParaRPr>
          </a:p>
        </p:txBody>
      </p:sp>
      <p:sp>
        <p:nvSpPr>
          <p:cNvPr id="17" name="正方形/長方形 16"/>
          <p:cNvSpPr/>
          <p:nvPr/>
        </p:nvSpPr>
        <p:spPr bwMode="auto">
          <a:xfrm>
            <a:off x="532793" y="3559724"/>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a:ln>
                  <a:noFill/>
                </a:ln>
                <a:solidFill>
                  <a:srgbClr val="3366FF"/>
                </a:solidFill>
                <a:effectLst/>
                <a:latin typeface="+mn-lt"/>
                <a:ea typeface="+mn-ea"/>
              </a:rPr>
              <a:t>  Opera Software OPERA</a:t>
            </a:r>
            <a:endParaRPr kumimoji="0" lang="ja-JP" altLang="en-US" sz="3200" b="0" i="0" u="none" strike="noStrike" cap="none" normalizeH="0" dirty="0">
              <a:ln>
                <a:noFill/>
              </a:ln>
              <a:solidFill>
                <a:srgbClr val="3366FF"/>
              </a:solidFill>
              <a:effectLst/>
              <a:latin typeface="+mn-lt"/>
              <a:ea typeface="+mn-ea"/>
            </a:endParaRPr>
          </a:p>
        </p:txBody>
      </p:sp>
      <p:sp>
        <p:nvSpPr>
          <p:cNvPr id="18" name="正方形/長方形 17"/>
          <p:cNvSpPr/>
          <p:nvPr/>
        </p:nvSpPr>
        <p:spPr bwMode="auto">
          <a:xfrm>
            <a:off x="532793" y="908647"/>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r>
              <a:rPr lang="en-US" altLang="ja-JP" sz="3200" dirty="0">
                <a:solidFill>
                  <a:srgbClr val="3366FF"/>
                </a:solidFill>
              </a:rPr>
              <a:t>  Microsoft Internet Explorer</a:t>
            </a:r>
          </a:p>
        </p:txBody>
      </p:sp>
      <p:grpSp>
        <p:nvGrpSpPr>
          <p:cNvPr id="4" name="グループ化 3"/>
          <p:cNvGrpSpPr/>
          <p:nvPr/>
        </p:nvGrpSpPr>
        <p:grpSpPr>
          <a:xfrm>
            <a:off x="532793" y="5042497"/>
            <a:ext cx="8075240" cy="1358900"/>
            <a:chOff x="532793" y="5042497"/>
            <a:chExt cx="8075240" cy="1358900"/>
          </a:xfrm>
        </p:grpSpPr>
        <p:sp>
          <p:nvSpPr>
            <p:cNvPr id="12" name="正方形/長方形 11"/>
            <p:cNvSpPr/>
            <p:nvPr/>
          </p:nvSpPr>
          <p:spPr bwMode="auto">
            <a:xfrm>
              <a:off x="532793" y="5628206"/>
              <a:ext cx="8075240" cy="773191"/>
            </a:xfrm>
            <a:prstGeom prst="rect">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dirty="0">
                  <a:solidFill>
                    <a:schemeClr val="bg1"/>
                  </a:solidFill>
                  <a:latin typeface="+mn-lt"/>
                  <a:ea typeface="+mn-ea"/>
                </a:rPr>
                <a:t>Ajax</a:t>
              </a:r>
              <a:r>
                <a:rPr kumimoji="0" lang="ja-JP" altLang="en-US" sz="3200" dirty="0">
                  <a:solidFill>
                    <a:schemeClr val="bg1"/>
                  </a:solidFill>
                  <a:latin typeface="+mn-lt"/>
                  <a:ea typeface="+mn-ea"/>
                </a:rPr>
                <a:t>の操作性と</a:t>
              </a:r>
              <a:r>
                <a:rPr kumimoji="0" lang="ja-JP" altLang="en-US" sz="3200" b="0" i="0" u="none" strike="noStrike" cap="none" normalizeH="0" dirty="0">
                  <a:ln>
                    <a:noFill/>
                  </a:ln>
                  <a:solidFill>
                    <a:schemeClr val="bg1"/>
                  </a:solidFill>
                  <a:effectLst/>
                  <a:latin typeface="+mn-lt"/>
                  <a:ea typeface="+mn-ea"/>
                </a:rPr>
                <a:t>快適さを向上</a:t>
              </a:r>
            </a:p>
          </p:txBody>
        </p:sp>
        <p:sp>
          <p:nvSpPr>
            <p:cNvPr id="13" name="下矢印 12"/>
            <p:cNvSpPr/>
            <p:nvPr/>
          </p:nvSpPr>
          <p:spPr bwMode="auto">
            <a:xfrm>
              <a:off x="3341105" y="5042497"/>
              <a:ext cx="2448272" cy="641350"/>
            </a:xfrm>
            <a:prstGeom prst="downArrow">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mn-lt"/>
                <a:ea typeface="+mn-ea"/>
              </a:endParaRPr>
            </a:p>
          </p:txBody>
        </p:sp>
      </p:grpSp>
      <p:pic>
        <p:nvPicPr>
          <p:cNvPr id="2" name="図 1" descr="firefox-256.jpg"/>
          <p:cNvPicPr>
            <a:picLocks noChangeAspect="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7588812" y="1613070"/>
            <a:ext cx="480820" cy="480820"/>
          </a:xfrm>
          <a:prstGeom prst="rect">
            <a:avLst/>
          </a:prstGeom>
        </p:spPr>
      </p:pic>
      <p:pic>
        <p:nvPicPr>
          <p:cNvPr id="3" name="図 2" descr="download-internet-explore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812" y="993163"/>
            <a:ext cx="480820" cy="423484"/>
          </a:xfrm>
          <a:prstGeom prst="rect">
            <a:avLst/>
          </a:prstGeom>
        </p:spPr>
      </p:pic>
      <p:pic>
        <p:nvPicPr>
          <p:cNvPr id="19" name="図 18" descr="safari-logo-lg.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88812" y="2265445"/>
            <a:ext cx="491145" cy="542014"/>
          </a:xfrm>
          <a:prstGeom prst="rect">
            <a:avLst/>
          </a:prstGeom>
        </p:spPr>
      </p:pic>
      <p:pic>
        <p:nvPicPr>
          <p:cNvPr id="20" name="図 19" descr="url.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9302" y="3606867"/>
            <a:ext cx="476780" cy="476780"/>
          </a:xfrm>
          <a:prstGeom prst="rect">
            <a:avLst/>
          </a:prstGeom>
        </p:spPr>
      </p:pic>
      <p:pic>
        <p:nvPicPr>
          <p:cNvPr id="21" name="図 20" descr="chrome-logo-2011-04-27.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32455" y="2928706"/>
            <a:ext cx="1028700" cy="514350"/>
          </a:xfrm>
          <a:prstGeom prst="rect">
            <a:avLst/>
          </a:prstGeom>
        </p:spPr>
      </p:pic>
      <p:sp>
        <p:nvSpPr>
          <p:cNvPr id="22" name="タイトル 21"/>
          <p:cNvSpPr>
            <a:spLocks noGrp="1"/>
          </p:cNvSpPr>
          <p:nvPr>
            <p:ph type="title"/>
          </p:nvPr>
        </p:nvSpPr>
        <p:spPr/>
        <p:txBody>
          <a:bodyPr/>
          <a:lstStyle/>
          <a:p>
            <a:r>
              <a:rPr kumimoji="1" lang="ja-JP" altLang="en-US" dirty="0"/>
              <a:t>ブラウザーの進化と</a:t>
            </a:r>
            <a:r>
              <a:rPr kumimoji="1" lang="en-US" altLang="ja-JP" dirty="0"/>
              <a:t>Ajax</a:t>
            </a:r>
            <a:endParaRPr kumimoji="1" lang="ja-JP" altLang="en-US" dirty="0"/>
          </a:p>
        </p:txBody>
      </p:sp>
    </p:spTree>
    <p:extLst>
      <p:ext uri="{BB962C8B-B14F-4D97-AF65-F5344CB8AC3E}">
        <p14:creationId xmlns:p14="http://schemas.microsoft.com/office/powerpoint/2010/main" val="9282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up)">
                                      <p:cBhvr>
                                        <p:cTn id="6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rgbClr val="FFFFFF"/>
                </a:solidFill>
                <a:latin typeface="Arial"/>
                <a:ea typeface="HGP創英角ｺﾞｼｯｸUB" pitchFamily="50" charset="-128"/>
                <a:cs typeface="Arial"/>
              </a:rPr>
              <a:t>HTML5</a:t>
            </a:r>
            <a:endParaRPr lang="ja-JP" altLang="en-US"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587803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p:cNvCxnSpPr>
            <a:cxnSpLocks noChangeShapeType="1"/>
          </p:cNvCxnSpPr>
          <p:nvPr/>
        </p:nvCxnSpPr>
        <p:spPr bwMode="auto">
          <a:xfrm>
            <a:off x="277740" y="6130463"/>
            <a:ext cx="8643937" cy="1588"/>
          </a:xfrm>
          <a:prstGeom prst="straightConnector1">
            <a:avLst/>
          </a:prstGeom>
          <a:noFill/>
          <a:ln w="38100" cap="rnd" algn="ctr">
            <a:solidFill>
              <a:srgbClr val="800000"/>
            </a:solidFill>
            <a:round/>
            <a:headEnd type="none"/>
            <a:tailEnd type="triangle" w="med" len="med"/>
          </a:ln>
          <a:extLst>
            <a:ext uri="{909E8E84-426E-40dd-AFC4-6F175D3DCCD1}">
              <a14:hiddenFill xmlns:a14="http://schemas.microsoft.com/office/drawing/2010/main" xmlns="">
                <a:noFill/>
              </a14:hiddenFill>
            </a:ext>
          </a:extLst>
        </p:spPr>
      </p:cxnSp>
      <p:cxnSp>
        <p:nvCxnSpPr>
          <p:cNvPr id="6" name="直線矢印コネクタ 5"/>
          <p:cNvCxnSpPr>
            <a:cxnSpLocks noChangeShapeType="1"/>
          </p:cNvCxnSpPr>
          <p:nvPr/>
        </p:nvCxnSpPr>
        <p:spPr bwMode="auto">
          <a:xfrm flipV="1">
            <a:off x="277740" y="960487"/>
            <a:ext cx="1588" cy="5169976"/>
          </a:xfrm>
          <a:prstGeom prst="straightConnector1">
            <a:avLst/>
          </a:prstGeom>
          <a:noFill/>
          <a:ln w="38100" cap="rnd" algn="ctr">
            <a:solidFill>
              <a:srgbClr val="33ACBD"/>
            </a:solidFill>
            <a:round/>
            <a:headEnd type="none"/>
            <a:tailEnd type="triangle" w="med" len="med"/>
          </a:ln>
          <a:extLst>
            <a:ext uri="{909E8E84-426E-40dd-AFC4-6F175D3DCCD1}">
              <a14:hiddenFill xmlns:a14="http://schemas.microsoft.com/office/drawing/2010/main" xmlns="">
                <a:noFill/>
              </a14:hiddenFill>
            </a:ext>
          </a:extLst>
        </p:spPr>
      </p:cxnSp>
      <p:sp>
        <p:nvSpPr>
          <p:cNvPr id="7" name="テキスト ボックス 26"/>
          <p:cNvSpPr txBox="1">
            <a:spLocks noChangeArrowheads="1"/>
          </p:cNvSpPr>
          <p:nvPr/>
        </p:nvSpPr>
        <p:spPr bwMode="auto">
          <a:xfrm>
            <a:off x="3420990" y="6130463"/>
            <a:ext cx="941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1990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8" name="テキスト ボックス 27"/>
          <p:cNvSpPr txBox="1">
            <a:spLocks noChangeArrowheads="1"/>
          </p:cNvSpPr>
          <p:nvPr/>
        </p:nvSpPr>
        <p:spPr bwMode="auto">
          <a:xfrm>
            <a:off x="6278490" y="6130463"/>
            <a:ext cx="9412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2000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9" name="テキスト ボックス 34"/>
          <p:cNvSpPr txBox="1">
            <a:spLocks noChangeArrowheads="1"/>
          </p:cNvSpPr>
          <p:nvPr/>
        </p:nvSpPr>
        <p:spPr bwMode="auto">
          <a:xfrm>
            <a:off x="349177" y="960487"/>
            <a:ext cx="177484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dirty="0">
                <a:solidFill>
                  <a:srgbClr val="33ACBD"/>
                </a:solidFill>
                <a:latin typeface="HGP創英角ｺﾞｼｯｸUB"/>
                <a:ea typeface="HGP創英角ｺﾞｼｯｸUB"/>
                <a:cs typeface="HGP創英角ｺﾞｼｯｸUB"/>
              </a:rPr>
              <a:t>クライアントの機能</a:t>
            </a:r>
            <a:endParaRPr lang="en-US" altLang="ja-JP" sz="1600" dirty="0">
              <a:solidFill>
                <a:srgbClr val="33ACBD"/>
              </a:solidFill>
              <a:latin typeface="HGP創英角ｺﾞｼｯｸUB"/>
              <a:ea typeface="HGP創英角ｺﾞｼｯｸUB"/>
              <a:cs typeface="HGP創英角ｺﾞｼｯｸUB"/>
            </a:endParaRPr>
          </a:p>
        </p:txBody>
      </p:sp>
      <p:sp>
        <p:nvSpPr>
          <p:cNvPr id="12" name="Oval 15"/>
          <p:cNvSpPr>
            <a:spLocks noChangeArrowheads="1"/>
          </p:cNvSpPr>
          <p:nvPr/>
        </p:nvSpPr>
        <p:spPr bwMode="auto">
          <a:xfrm>
            <a:off x="563490" y="4344526"/>
            <a:ext cx="1169987" cy="1195387"/>
          </a:xfrm>
          <a:prstGeom prst="ellipse">
            <a:avLst/>
          </a:prstGeom>
          <a:solidFill>
            <a:srgbClr val="7F7F7F"/>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a:solidFill>
                  <a:schemeClr val="bg1"/>
                </a:solidFill>
                <a:latin typeface="Century Gothic" pitchFamily="34" charset="0"/>
                <a:ea typeface="HG丸ｺﾞｼｯｸM-PRO" pitchFamily="50" charset="-128"/>
              </a:rPr>
              <a:t>端末</a:t>
            </a:r>
          </a:p>
        </p:txBody>
      </p:sp>
      <p:sp>
        <p:nvSpPr>
          <p:cNvPr id="15" name="角丸四角形 14"/>
          <p:cNvSpPr/>
          <p:nvPr/>
        </p:nvSpPr>
        <p:spPr>
          <a:xfrm>
            <a:off x="2920927" y="5657388"/>
            <a:ext cx="1931665" cy="357188"/>
          </a:xfrm>
          <a:prstGeom prst="roundRect">
            <a:avLst>
              <a:gd name="adj" fmla="val 0"/>
            </a:avLst>
          </a:prstGeom>
          <a:solidFill>
            <a:schemeClr val="accent4">
              <a:lumMod val="7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クライアント</a:t>
            </a:r>
            <a:r>
              <a:rPr lang="en-US" altLang="ja-JP" sz="1200" dirty="0">
                <a:solidFill>
                  <a:schemeClr val="bg1"/>
                </a:solidFill>
              </a:rPr>
              <a:t>/</a:t>
            </a:r>
            <a:r>
              <a:rPr lang="ja-JP" altLang="en-US" sz="1200" dirty="0">
                <a:solidFill>
                  <a:schemeClr val="bg1"/>
                </a:solidFill>
              </a:rPr>
              <a:t>サーバー</a:t>
            </a:r>
          </a:p>
        </p:txBody>
      </p:sp>
      <p:sp>
        <p:nvSpPr>
          <p:cNvPr id="16" name="角丸四角形 15"/>
          <p:cNvSpPr/>
          <p:nvPr/>
        </p:nvSpPr>
        <p:spPr>
          <a:xfrm>
            <a:off x="349177" y="5657388"/>
            <a:ext cx="2500313" cy="357188"/>
          </a:xfrm>
          <a:prstGeom prst="roundRect">
            <a:avLst>
              <a:gd name="adj" fmla="val 0"/>
            </a:avLst>
          </a:prstGeom>
          <a:solidFill>
            <a:schemeClr val="tx1">
              <a:lumMod val="50000"/>
              <a:lumOff val="50000"/>
            </a:schemeClr>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200" dirty="0">
                <a:solidFill>
                  <a:schemeClr val="bg1"/>
                </a:solidFill>
              </a:rPr>
              <a:t>メインフレーム</a:t>
            </a:r>
          </a:p>
        </p:txBody>
      </p:sp>
      <p:sp>
        <p:nvSpPr>
          <p:cNvPr id="17" name="角丸四角形 16"/>
          <p:cNvSpPr/>
          <p:nvPr/>
        </p:nvSpPr>
        <p:spPr>
          <a:xfrm>
            <a:off x="6618215" y="5657388"/>
            <a:ext cx="2132085" cy="35718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schemeClr val="bg1"/>
                </a:solidFill>
              </a:rPr>
              <a:t>RIC/RIA</a:t>
            </a:r>
            <a:r>
              <a:rPr lang="ja-JP" altLang="en-US" sz="1200" dirty="0">
                <a:solidFill>
                  <a:schemeClr val="bg1"/>
                </a:solidFill>
              </a:rPr>
              <a:t>とクラウド</a:t>
            </a:r>
          </a:p>
        </p:txBody>
      </p:sp>
      <p:sp>
        <p:nvSpPr>
          <p:cNvPr id="19" name="Oval 14"/>
          <p:cNvSpPr>
            <a:spLocks noChangeArrowheads="1"/>
          </p:cNvSpPr>
          <p:nvPr/>
        </p:nvSpPr>
        <p:spPr bwMode="auto">
          <a:xfrm>
            <a:off x="3363567" y="2272838"/>
            <a:ext cx="1169987" cy="1195388"/>
          </a:xfrm>
          <a:prstGeom prst="ellipse">
            <a:avLst/>
          </a:prstGeom>
          <a:solidFill>
            <a:schemeClr val="accent4"/>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a:solidFill>
                  <a:schemeClr val="bg1"/>
                </a:solidFill>
                <a:latin typeface="Century Gothic" pitchFamily="34" charset="0"/>
                <a:ea typeface="HG丸ｺﾞｼｯｸM-PRO" pitchFamily="50" charset="-128"/>
              </a:rPr>
              <a:t>クライアント</a:t>
            </a:r>
          </a:p>
        </p:txBody>
      </p:sp>
      <p:sp>
        <p:nvSpPr>
          <p:cNvPr id="20" name="AutoShape 16"/>
          <p:cNvSpPr>
            <a:spLocks noChangeArrowheads="1"/>
          </p:cNvSpPr>
          <p:nvPr/>
        </p:nvSpPr>
        <p:spPr bwMode="auto">
          <a:xfrm rot="19411340">
            <a:off x="1417151" y="3634796"/>
            <a:ext cx="2209384" cy="482600"/>
          </a:xfrm>
          <a:prstGeom prst="rightArrow">
            <a:avLst>
              <a:gd name="adj1" fmla="val 59324"/>
              <a:gd name="adj2" fmla="val 69930"/>
            </a:avLst>
          </a:prstGeom>
          <a:solidFill>
            <a:schemeClr val="bg1">
              <a:lumMod val="5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2" name="Oval 13"/>
          <p:cNvSpPr>
            <a:spLocks noChangeArrowheads="1"/>
          </p:cNvSpPr>
          <p:nvPr/>
        </p:nvSpPr>
        <p:spPr bwMode="auto">
          <a:xfrm>
            <a:off x="4608550" y="3844463"/>
            <a:ext cx="1169988" cy="1195388"/>
          </a:xfrm>
          <a:prstGeom prst="ellipse">
            <a:avLst/>
          </a:prstGeom>
          <a:solidFill>
            <a:schemeClr val="accent3">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a:solidFill>
                  <a:schemeClr val="bg1"/>
                </a:solidFill>
                <a:latin typeface="Century Gothic" pitchFamily="34" charset="0"/>
                <a:ea typeface="HG丸ｺﾞｼｯｸM-PRO" pitchFamily="50" charset="-128"/>
              </a:rPr>
              <a:t>ブラウザ</a:t>
            </a:r>
          </a:p>
        </p:txBody>
      </p:sp>
      <p:sp>
        <p:nvSpPr>
          <p:cNvPr id="23" name="AutoShape 16"/>
          <p:cNvSpPr>
            <a:spLocks noChangeArrowheads="1"/>
          </p:cNvSpPr>
          <p:nvPr/>
        </p:nvSpPr>
        <p:spPr bwMode="auto">
          <a:xfrm rot="2856712">
            <a:off x="4238798" y="3407840"/>
            <a:ext cx="683481" cy="482600"/>
          </a:xfrm>
          <a:prstGeom prst="rightArrow">
            <a:avLst>
              <a:gd name="adj1" fmla="val 59324"/>
              <a:gd name="adj2" fmla="val 45182"/>
            </a:avLst>
          </a:prstGeom>
          <a:solidFill>
            <a:schemeClr val="accent4">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5" name="Oval 12"/>
          <p:cNvSpPr>
            <a:spLocks noChangeArrowheads="1"/>
          </p:cNvSpPr>
          <p:nvPr/>
        </p:nvSpPr>
        <p:spPr bwMode="auto">
          <a:xfrm>
            <a:off x="6149629" y="1558463"/>
            <a:ext cx="1169988" cy="1195388"/>
          </a:xfrm>
          <a:prstGeom prst="ellipse">
            <a:avLst/>
          </a:prstGeom>
          <a:solidFill>
            <a:srgbClr val="008000"/>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1400" dirty="0">
                <a:solidFill>
                  <a:schemeClr val="bg1"/>
                </a:solidFill>
                <a:latin typeface="Century Gothic" pitchFamily="34" charset="0"/>
                <a:ea typeface="HG丸ｺﾞｼｯｸM-PRO" pitchFamily="50" charset="-128"/>
              </a:rPr>
              <a:t>Flash</a:t>
            </a:r>
            <a:r>
              <a:rPr lang="ja-JP" altLang="en-US" sz="1400" dirty="0">
                <a:solidFill>
                  <a:schemeClr val="bg1"/>
                </a:solidFill>
                <a:latin typeface="Century Gothic" pitchFamily="34" charset="0"/>
                <a:ea typeface="HG丸ｺﾞｼｯｸM-PRO" pitchFamily="50" charset="-128"/>
              </a:rPr>
              <a:t>などの</a:t>
            </a:r>
            <a:endParaRPr lang="en-US" altLang="ja-JP" sz="1400" dirty="0">
              <a:solidFill>
                <a:schemeClr val="bg1"/>
              </a:solidFill>
              <a:latin typeface="Century Gothic" pitchFamily="34" charset="0"/>
              <a:ea typeface="HG丸ｺﾞｼｯｸM-PRO" pitchFamily="50" charset="-128"/>
            </a:endParaRPr>
          </a:p>
          <a:p>
            <a:pPr algn="ctr">
              <a:defRPr/>
            </a:pPr>
            <a:r>
              <a:rPr lang="ja-JP" altLang="en-US" sz="1400" dirty="0">
                <a:solidFill>
                  <a:schemeClr val="bg1"/>
                </a:solidFill>
                <a:latin typeface="Century Gothic" pitchFamily="34" charset="0"/>
                <a:ea typeface="HG丸ｺﾞｼｯｸM-PRO" pitchFamily="50" charset="-128"/>
              </a:rPr>
              <a:t>プラグイン</a:t>
            </a:r>
          </a:p>
        </p:txBody>
      </p:sp>
      <p:sp>
        <p:nvSpPr>
          <p:cNvPr id="26" name="AutoShape 16"/>
          <p:cNvSpPr>
            <a:spLocks noChangeArrowheads="1"/>
          </p:cNvSpPr>
          <p:nvPr/>
        </p:nvSpPr>
        <p:spPr bwMode="auto">
          <a:xfrm rot="18420845">
            <a:off x="5268835" y="3047943"/>
            <a:ext cx="1385132" cy="482600"/>
          </a:xfrm>
          <a:prstGeom prst="rightArrow">
            <a:avLst>
              <a:gd name="adj1" fmla="val 59324"/>
              <a:gd name="adj2" fmla="val 45189"/>
            </a:avLst>
          </a:prstGeom>
          <a:solidFill>
            <a:schemeClr val="accent3">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8" name="Oval 11"/>
          <p:cNvSpPr>
            <a:spLocks noChangeArrowheads="1"/>
          </p:cNvSpPr>
          <p:nvPr/>
        </p:nvSpPr>
        <p:spPr bwMode="auto">
          <a:xfrm>
            <a:off x="6935442" y="3058651"/>
            <a:ext cx="1169987" cy="1195387"/>
          </a:xfrm>
          <a:prstGeom prst="ellipse">
            <a:avLst/>
          </a:pr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3200" dirty="0">
                <a:solidFill>
                  <a:schemeClr val="bg1"/>
                </a:solidFill>
                <a:latin typeface="Century Gothic" pitchFamily="34" charset="0"/>
                <a:ea typeface="HG丸ｺﾞｼｯｸM-PRO" pitchFamily="50" charset="-128"/>
              </a:rPr>
              <a:t>Ajax</a:t>
            </a:r>
            <a:endParaRPr lang="ja-JP" altLang="en-US" sz="3200" dirty="0">
              <a:solidFill>
                <a:schemeClr val="bg1"/>
              </a:solidFill>
              <a:latin typeface="Century Gothic" pitchFamily="34" charset="0"/>
              <a:ea typeface="HG丸ｺﾞｼｯｸM-PRO" pitchFamily="50" charset="-128"/>
            </a:endParaRPr>
          </a:p>
        </p:txBody>
      </p:sp>
      <p:sp>
        <p:nvSpPr>
          <p:cNvPr id="29" name="AutoShape 16"/>
          <p:cNvSpPr>
            <a:spLocks noChangeArrowheads="1"/>
          </p:cNvSpPr>
          <p:nvPr/>
        </p:nvSpPr>
        <p:spPr bwMode="auto">
          <a:xfrm rot="20368471">
            <a:off x="5826637" y="3817628"/>
            <a:ext cx="1150117" cy="482600"/>
          </a:xfrm>
          <a:prstGeom prst="rightArrow">
            <a:avLst>
              <a:gd name="adj1" fmla="val 59324"/>
              <a:gd name="adj2" fmla="val 45182"/>
            </a:avLst>
          </a:prstGeom>
          <a:solidFill>
            <a:schemeClr val="accent6">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0" name="角丸四角形 29"/>
          <p:cNvSpPr/>
          <p:nvPr/>
        </p:nvSpPr>
        <p:spPr>
          <a:xfrm>
            <a:off x="4920619" y="5657388"/>
            <a:ext cx="1643622" cy="357188"/>
          </a:xfrm>
          <a:prstGeom prst="roundRect">
            <a:avLst>
              <a:gd name="adj" fmla="val 0"/>
            </a:avLst>
          </a:prstGeom>
          <a:solidFill>
            <a:srgbClr val="008000"/>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a:solidFill>
                  <a:schemeClr val="bg1"/>
                </a:solidFill>
              </a:rPr>
              <a:t>Web</a:t>
            </a:r>
            <a:r>
              <a:rPr lang="ja-JP" altLang="en-US" sz="1200">
                <a:solidFill>
                  <a:schemeClr val="bg1"/>
                </a:solidFill>
              </a:rPr>
              <a:t>システム</a:t>
            </a:r>
            <a:endParaRPr lang="ja-JP" altLang="en-US" sz="1200" dirty="0">
              <a:solidFill>
                <a:schemeClr val="bg1"/>
              </a:solidFill>
            </a:endParaRPr>
          </a:p>
        </p:txBody>
      </p:sp>
      <p:grpSp>
        <p:nvGrpSpPr>
          <p:cNvPr id="3" name="グループ化 2"/>
          <p:cNvGrpSpPr/>
          <p:nvPr/>
        </p:nvGrpSpPr>
        <p:grpSpPr>
          <a:xfrm>
            <a:off x="7715177" y="1129764"/>
            <a:ext cx="1085923" cy="2014528"/>
            <a:chOff x="7715177" y="1129764"/>
            <a:chExt cx="1085923" cy="2014528"/>
          </a:xfrm>
        </p:grpSpPr>
        <p:sp>
          <p:nvSpPr>
            <p:cNvPr id="32" name="AutoShape 16"/>
            <p:cNvSpPr>
              <a:spLocks noChangeArrowheads="1"/>
            </p:cNvSpPr>
            <p:nvPr/>
          </p:nvSpPr>
          <p:spPr bwMode="auto">
            <a:xfrm rot="17674926">
              <a:off x="7568855" y="2437493"/>
              <a:ext cx="930999" cy="482600"/>
            </a:xfrm>
            <a:prstGeom prst="rightArrow">
              <a:avLst>
                <a:gd name="adj1" fmla="val 59324"/>
                <a:gd name="adj2" fmla="val 45182"/>
              </a:avLst>
            </a:prstGeom>
            <a:solidFill>
              <a:srgbClr val="FF6600"/>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pic>
          <p:nvPicPr>
            <p:cNvPr id="2" name="図 1" descr="201104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177" y="1129764"/>
              <a:ext cx="1085923" cy="1085923"/>
            </a:xfrm>
            <a:prstGeom prst="rect">
              <a:avLst/>
            </a:prstGeom>
            <a:ln>
              <a:noFill/>
            </a:ln>
            <a:effectLst>
              <a:outerShdw blurRad="292100" dist="139700" dir="2700000" algn="tl" rotWithShape="0">
                <a:srgbClr val="333333">
                  <a:alpha val="65000"/>
                </a:srgbClr>
              </a:outerShdw>
            </a:effectLst>
          </p:spPr>
        </p:pic>
      </p:grpSp>
      <p:sp>
        <p:nvSpPr>
          <p:cNvPr id="34" name="タイトル 33"/>
          <p:cNvSpPr>
            <a:spLocks noGrp="1"/>
          </p:cNvSpPr>
          <p:nvPr>
            <p:ph type="title"/>
          </p:nvPr>
        </p:nvSpPr>
        <p:spPr/>
        <p:txBody>
          <a:bodyPr/>
          <a:lstStyle/>
          <a:p>
            <a:r>
              <a:rPr kumimoji="1" lang="en-US" altLang="ja-JP" dirty="0"/>
              <a:t>Ajax</a:t>
            </a:r>
            <a:r>
              <a:rPr lang="ja-JP" altLang="en-US" dirty="0"/>
              <a:t>から</a:t>
            </a:r>
            <a:r>
              <a:rPr lang="en-US" altLang="ja-JP" dirty="0"/>
              <a:t>HTML5</a:t>
            </a:r>
            <a:r>
              <a:rPr lang="ja-JP" altLang="en-US" dirty="0"/>
              <a:t>へ</a:t>
            </a:r>
            <a:endParaRPr kumimoji="1" lang="ja-JP" altLang="en-US" dirty="0"/>
          </a:p>
        </p:txBody>
      </p:sp>
    </p:spTree>
    <p:extLst>
      <p:ext uri="{BB962C8B-B14F-4D97-AF65-F5344CB8AC3E}">
        <p14:creationId xmlns:p14="http://schemas.microsoft.com/office/powerpoint/2010/main" val="314585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HTML</a:t>
            </a:r>
            <a:r>
              <a:rPr kumimoji="1" lang="ja-JP" altLang="en-US"/>
              <a:t>の歴史</a:t>
            </a:r>
            <a:endParaRPr kumimoji="1" lang="ja-JP" altLang="en-US" dirty="0"/>
          </a:p>
        </p:txBody>
      </p:sp>
      <p:sp>
        <p:nvSpPr>
          <p:cNvPr id="4" name="正方形/長方形 3"/>
          <p:cNvSpPr/>
          <p:nvPr/>
        </p:nvSpPr>
        <p:spPr bwMode="auto">
          <a:xfrm>
            <a:off x="467987" y="1124744"/>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HTML 1.0 (1993</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6" name="正方形/長方形 5"/>
          <p:cNvSpPr/>
          <p:nvPr/>
        </p:nvSpPr>
        <p:spPr bwMode="auto">
          <a:xfrm>
            <a:off x="467987" y="1634817"/>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HTML 2.0 (1995</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7" name="正方形/長方形 6"/>
          <p:cNvSpPr/>
          <p:nvPr/>
        </p:nvSpPr>
        <p:spPr bwMode="auto">
          <a:xfrm>
            <a:off x="467544" y="2141240"/>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HTML 3.2 (1997</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8" name="正方形/長方形 7"/>
          <p:cNvSpPr/>
          <p:nvPr/>
        </p:nvSpPr>
        <p:spPr bwMode="auto">
          <a:xfrm>
            <a:off x="467987" y="2636912"/>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HTML 4.0 (1997</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9" name="正方形/長方形 8"/>
          <p:cNvSpPr/>
          <p:nvPr/>
        </p:nvSpPr>
        <p:spPr bwMode="auto">
          <a:xfrm>
            <a:off x="467544" y="3140968"/>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HTML 4.01 (1999</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10" name="正方形/長方形 9"/>
          <p:cNvSpPr/>
          <p:nvPr/>
        </p:nvSpPr>
        <p:spPr bwMode="auto">
          <a:xfrm>
            <a:off x="467544" y="5949280"/>
            <a:ext cx="1944216"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HTML 5 (2014</a:t>
            </a:r>
            <a:r>
              <a:rPr kumimoji="0" lang="ja-JP" altLang="en-US" sz="1400" b="0" i="0" u="none" strike="noStrike" cap="none" normalizeH="0" dirty="0">
                <a:ln>
                  <a:noFill/>
                </a:ln>
                <a:solidFill>
                  <a:schemeClr val="bg1"/>
                </a:solidFill>
                <a:effectLst/>
                <a:latin typeface="+mn-lt"/>
                <a:ea typeface="+mn-ea"/>
              </a:rPr>
              <a:t>年</a:t>
            </a:r>
            <a:r>
              <a:rPr kumimoji="0" lang="en-US" altLang="ja-JP" sz="1400" b="0" i="0" u="none" strike="noStrike" cap="none" normalizeH="0" dirty="0">
                <a:ln>
                  <a:noFill/>
                </a:ln>
                <a:solidFill>
                  <a:schemeClr val="bg1"/>
                </a:solidFill>
                <a:effectLst/>
                <a:latin typeface="+mn-lt"/>
                <a:ea typeface="+mn-ea"/>
              </a:rPr>
              <a:t>)</a:t>
            </a:r>
            <a:endParaRPr kumimoji="0" lang="ja-JP" altLang="en-US" sz="1400" b="0" i="0" u="none" strike="noStrike" cap="none" normalizeH="0" dirty="0">
              <a:ln>
                <a:noFill/>
              </a:ln>
              <a:solidFill>
                <a:schemeClr val="bg1"/>
              </a:solidFill>
              <a:effectLst/>
              <a:latin typeface="+mn-lt"/>
              <a:ea typeface="+mn-ea"/>
            </a:endParaRPr>
          </a:p>
        </p:txBody>
      </p:sp>
      <p:sp>
        <p:nvSpPr>
          <p:cNvPr id="11" name="正方形/長方形 10"/>
          <p:cNvSpPr/>
          <p:nvPr/>
        </p:nvSpPr>
        <p:spPr bwMode="auto">
          <a:xfrm>
            <a:off x="2492595" y="1124744"/>
            <a:ext cx="6184304" cy="942121"/>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chemeClr val="bg1"/>
                </a:solidFill>
                <a:effectLst/>
                <a:latin typeface="+mn-lt"/>
                <a:ea typeface="+mn-ea"/>
              </a:rPr>
              <a:t>HTML </a:t>
            </a:r>
            <a:r>
              <a:rPr kumimoji="0" lang="ja-JP" altLang="en-US" sz="2000" b="0" i="0" u="none" strike="noStrike" cap="none" normalizeH="0" dirty="0">
                <a:ln>
                  <a:noFill/>
                </a:ln>
                <a:solidFill>
                  <a:schemeClr val="bg1"/>
                </a:solidFill>
                <a:effectLst/>
                <a:latin typeface="+mn-lt"/>
                <a:ea typeface="+mn-ea"/>
              </a:rPr>
              <a:t>は元々インターネット上の情報をレイアウトして見つけやすいようにするために考案されたもので、静的なコンテンツを前提にしている。</a:t>
            </a:r>
          </a:p>
        </p:txBody>
      </p:sp>
      <p:sp>
        <p:nvSpPr>
          <p:cNvPr id="12" name="正方形/長方形 11"/>
          <p:cNvSpPr/>
          <p:nvPr/>
        </p:nvSpPr>
        <p:spPr bwMode="auto">
          <a:xfrm>
            <a:off x="2492595" y="2141240"/>
            <a:ext cx="6184304" cy="92772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chemeClr val="bg1"/>
                </a:solidFill>
                <a:effectLst/>
                <a:latin typeface="+mn-lt"/>
                <a:ea typeface="+mn-ea"/>
              </a:rPr>
              <a:t>HTML </a:t>
            </a:r>
            <a:r>
              <a:rPr kumimoji="0" lang="ja-JP" altLang="en-US" sz="2000" b="0" i="0" u="none" strike="noStrike" cap="none" normalizeH="0" dirty="0">
                <a:ln>
                  <a:noFill/>
                </a:ln>
                <a:solidFill>
                  <a:schemeClr val="bg1"/>
                </a:solidFill>
                <a:effectLst/>
                <a:latin typeface="+mn-lt"/>
                <a:ea typeface="+mn-ea"/>
              </a:rPr>
              <a:t>は</a:t>
            </a:r>
            <a:r>
              <a:rPr kumimoji="0" lang="en-US" altLang="ja-JP" sz="2000" b="0" i="0" u="none" strike="noStrike" cap="none" normalizeH="0" dirty="0">
                <a:ln>
                  <a:noFill/>
                </a:ln>
                <a:solidFill>
                  <a:schemeClr val="bg1"/>
                </a:solidFill>
                <a:effectLst/>
                <a:latin typeface="+mn-lt"/>
                <a:ea typeface="+mn-ea"/>
              </a:rPr>
              <a:t>1999</a:t>
            </a:r>
            <a:r>
              <a:rPr kumimoji="0" lang="ja-JP" altLang="en-US" sz="2000" b="0" i="0" u="none" strike="noStrike" cap="none" normalizeH="0" dirty="0">
                <a:ln>
                  <a:noFill/>
                </a:ln>
                <a:solidFill>
                  <a:schemeClr val="bg1"/>
                </a:solidFill>
                <a:effectLst/>
                <a:latin typeface="+mn-lt"/>
                <a:ea typeface="+mn-ea"/>
              </a:rPr>
              <a:t>年の</a:t>
            </a:r>
            <a:r>
              <a:rPr kumimoji="0" lang="en-US" altLang="ja-JP" sz="2000" b="0" i="0" u="none" strike="noStrike" cap="none" normalizeH="0" dirty="0">
                <a:ln>
                  <a:noFill/>
                </a:ln>
                <a:solidFill>
                  <a:schemeClr val="bg1"/>
                </a:solidFill>
                <a:effectLst/>
                <a:latin typeface="+mn-lt"/>
                <a:ea typeface="+mn-ea"/>
              </a:rPr>
              <a:t>4.01</a:t>
            </a:r>
            <a:r>
              <a:rPr kumimoji="0" lang="ja-JP" altLang="en-US" sz="2000" b="0" i="0" u="none" strike="noStrike" cap="none" normalizeH="0" dirty="0">
                <a:ln>
                  <a:noFill/>
                </a:ln>
                <a:solidFill>
                  <a:schemeClr val="bg1"/>
                </a:solidFill>
                <a:effectLst/>
                <a:latin typeface="+mn-lt"/>
                <a:ea typeface="+mn-ea"/>
              </a:rPr>
              <a:t>以降アップデートされておらず、マルチメディアや</a:t>
            </a:r>
            <a:r>
              <a:rPr kumimoji="0" lang="en-US" altLang="ja-JP" sz="2000" b="0" i="0" u="none" strike="noStrike" cap="none" normalizeH="0" dirty="0">
                <a:ln>
                  <a:noFill/>
                </a:ln>
                <a:solidFill>
                  <a:schemeClr val="bg1"/>
                </a:solidFill>
                <a:effectLst/>
                <a:latin typeface="+mn-lt"/>
                <a:ea typeface="+mn-ea"/>
              </a:rPr>
              <a:t>Web</a:t>
            </a:r>
            <a:r>
              <a:rPr kumimoji="0" lang="ja-JP" altLang="en-US" sz="2000" dirty="0">
                <a:solidFill>
                  <a:schemeClr val="bg1"/>
                </a:solidFill>
                <a:latin typeface="+mn-lt"/>
                <a:ea typeface="+mn-ea"/>
              </a:rPr>
              <a:t>アプリケーションへの対応が難しい状態が続いてきた。</a:t>
            </a:r>
            <a:endParaRPr kumimoji="0" lang="ja-JP" altLang="en-US" sz="2000" b="0" i="0" u="none" strike="noStrike" cap="none" normalizeH="0" dirty="0">
              <a:ln>
                <a:noFill/>
              </a:ln>
              <a:solidFill>
                <a:schemeClr val="bg1"/>
              </a:solidFill>
              <a:effectLst/>
              <a:latin typeface="+mn-lt"/>
              <a:ea typeface="+mn-ea"/>
            </a:endParaRPr>
          </a:p>
        </p:txBody>
      </p:sp>
      <p:sp>
        <p:nvSpPr>
          <p:cNvPr id="13" name="正方形/長方形 12"/>
          <p:cNvSpPr/>
          <p:nvPr/>
        </p:nvSpPr>
        <p:spPr bwMode="auto">
          <a:xfrm>
            <a:off x="2492595" y="3135731"/>
            <a:ext cx="6184304" cy="792088"/>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このためプラグインを使ってブラウザの機能を拡張する方法</a:t>
            </a:r>
            <a:r>
              <a:rPr kumimoji="0" lang="ja-JP" altLang="en-US" sz="2000" dirty="0">
                <a:solidFill>
                  <a:schemeClr val="bg1"/>
                </a:solidFill>
                <a:latin typeface="+mn-lt"/>
                <a:ea typeface="+mn-ea"/>
              </a:rPr>
              <a:t>がとられ、</a:t>
            </a:r>
            <a:r>
              <a:rPr kumimoji="0" lang="en-US" altLang="ja-JP" sz="2000" dirty="0">
                <a:solidFill>
                  <a:schemeClr val="bg1"/>
                </a:solidFill>
                <a:latin typeface="+mn-lt"/>
                <a:ea typeface="+mn-ea"/>
              </a:rPr>
              <a:t>Flash</a:t>
            </a:r>
            <a:r>
              <a:rPr kumimoji="0" lang="ja-JP" altLang="en-US" sz="2000" dirty="0">
                <a:solidFill>
                  <a:schemeClr val="bg1"/>
                </a:solidFill>
                <a:latin typeface="+mn-lt"/>
                <a:ea typeface="+mn-ea"/>
              </a:rPr>
              <a:t>などが普及した</a:t>
            </a:r>
            <a:r>
              <a:rPr kumimoji="0" lang="ja-JP" altLang="en-US" sz="2000" b="0" i="0" u="none" strike="noStrike" cap="none" normalizeH="0" dirty="0">
                <a:ln>
                  <a:noFill/>
                </a:ln>
                <a:solidFill>
                  <a:schemeClr val="bg1"/>
                </a:solidFill>
                <a:effectLst/>
                <a:latin typeface="+mn-lt"/>
                <a:ea typeface="+mn-ea"/>
              </a:rPr>
              <a:t>。</a:t>
            </a:r>
          </a:p>
        </p:txBody>
      </p:sp>
      <p:sp>
        <p:nvSpPr>
          <p:cNvPr id="14" name="正方形/長方形 13"/>
          <p:cNvSpPr/>
          <p:nvPr/>
        </p:nvSpPr>
        <p:spPr bwMode="auto">
          <a:xfrm>
            <a:off x="2492595" y="3998776"/>
            <a:ext cx="6184304" cy="101649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a:ln>
                  <a:noFill/>
                </a:ln>
                <a:solidFill>
                  <a:schemeClr val="bg1"/>
                </a:solidFill>
                <a:effectLst/>
                <a:latin typeface="+mn-lt"/>
                <a:ea typeface="+mn-ea"/>
              </a:rPr>
              <a:t>Ajax</a:t>
            </a:r>
            <a:r>
              <a:rPr kumimoji="0" lang="ja-JP" altLang="en-US" sz="2000" b="0" i="0" u="none" strike="noStrike" cap="none" normalizeH="0">
                <a:ln>
                  <a:noFill/>
                </a:ln>
                <a:solidFill>
                  <a:schemeClr val="bg1"/>
                </a:solidFill>
                <a:effectLst/>
                <a:latin typeface="+mn-lt"/>
                <a:ea typeface="+mn-ea"/>
              </a:rPr>
              <a:t>によってブラウザの可能性が示されたが、</a:t>
            </a:r>
            <a:r>
              <a:rPr kumimoji="0" lang="en-US" altLang="ja-JP" sz="2000" b="0" i="0" u="none" strike="noStrike" cap="none" normalizeH="0">
                <a:ln>
                  <a:noFill/>
                </a:ln>
                <a:solidFill>
                  <a:schemeClr val="bg1"/>
                </a:solidFill>
                <a:effectLst/>
                <a:latin typeface="+mn-lt"/>
                <a:ea typeface="+mn-ea"/>
              </a:rPr>
              <a:t>HTML4</a:t>
            </a:r>
            <a:r>
              <a:rPr kumimoji="0" lang="ja-JP" altLang="en-US" sz="2000" b="0" i="0" u="none" strike="noStrike" cap="none" normalizeH="0">
                <a:ln>
                  <a:noFill/>
                </a:ln>
                <a:solidFill>
                  <a:schemeClr val="bg1"/>
                </a:solidFill>
                <a:effectLst/>
                <a:latin typeface="+mn-lt"/>
                <a:ea typeface="+mn-ea"/>
              </a:rPr>
              <a:t>ベースの技術ではどうしても機能が不足</a:t>
            </a:r>
            <a:endParaRPr kumimoji="0" lang="ja-JP" altLang="en-US" sz="2000" b="0" i="0" u="none" strike="noStrike" cap="none" normalizeH="0" dirty="0">
              <a:ln>
                <a:noFill/>
              </a:ln>
              <a:solidFill>
                <a:schemeClr val="bg1"/>
              </a:solidFill>
              <a:effectLst/>
              <a:latin typeface="+mn-lt"/>
              <a:ea typeface="+mn-ea"/>
            </a:endParaRPr>
          </a:p>
        </p:txBody>
      </p:sp>
      <p:cxnSp>
        <p:nvCxnSpPr>
          <p:cNvPr id="16" name="直線矢印コネクタ 15"/>
          <p:cNvCxnSpPr/>
          <p:nvPr/>
        </p:nvCxnSpPr>
        <p:spPr bwMode="auto">
          <a:xfrm>
            <a:off x="1439652" y="3645024"/>
            <a:ext cx="0" cy="2232248"/>
          </a:xfrm>
          <a:prstGeom prst="straightConnector1">
            <a:avLst/>
          </a:prstGeom>
          <a:solidFill>
            <a:schemeClr val="bg1"/>
          </a:solidFill>
          <a:ln w="38100" cap="flat" cmpd="sng" algn="ctr">
            <a:solidFill>
              <a:schemeClr val="accent3"/>
            </a:solidFill>
            <a:prstDash val="sysDash"/>
            <a:round/>
            <a:headEnd type="none" w="med" len="med"/>
            <a:tailEnd type="arrow"/>
          </a:ln>
          <a:effectLst/>
        </p:spPr>
      </p:cxnSp>
      <p:sp>
        <p:nvSpPr>
          <p:cNvPr id="17" name="正方形/長方形 16"/>
          <p:cNvSpPr/>
          <p:nvPr/>
        </p:nvSpPr>
        <p:spPr bwMode="auto">
          <a:xfrm>
            <a:off x="2492595" y="5949280"/>
            <a:ext cx="6184304"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a:ln>
                  <a:noFill/>
                </a:ln>
                <a:solidFill>
                  <a:schemeClr val="bg1"/>
                </a:solidFill>
                <a:effectLst/>
                <a:latin typeface="+mn-lt"/>
                <a:ea typeface="+mn-ea"/>
              </a:rPr>
              <a:t>15</a:t>
            </a:r>
            <a:r>
              <a:rPr kumimoji="0" lang="ja-JP" altLang="en-US" sz="2000" b="0" i="0" u="none" strike="noStrike" cap="none" normalizeH="0" dirty="0">
                <a:ln>
                  <a:noFill/>
                </a:ln>
                <a:solidFill>
                  <a:schemeClr val="bg1"/>
                </a:solidFill>
                <a:effectLst/>
                <a:latin typeface="+mn-lt"/>
                <a:ea typeface="+mn-ea"/>
              </a:rPr>
              <a:t>年ぶりの新バージョン</a:t>
            </a:r>
          </a:p>
        </p:txBody>
      </p:sp>
      <p:sp>
        <p:nvSpPr>
          <p:cNvPr id="19" name="正方形/長方形 18"/>
          <p:cNvSpPr/>
          <p:nvPr/>
        </p:nvSpPr>
        <p:spPr bwMode="auto">
          <a:xfrm>
            <a:off x="2492595" y="5085184"/>
            <a:ext cx="6184304" cy="792088"/>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2000" dirty="0">
                <a:solidFill>
                  <a:schemeClr val="bg1"/>
                </a:solidFill>
                <a:latin typeface="+mn-lt"/>
                <a:ea typeface="+mn-ea"/>
              </a:rPr>
              <a:t>民間ベンダーが共同で</a:t>
            </a:r>
            <a:r>
              <a:rPr kumimoji="0" lang="en-US" altLang="ja-JP" sz="2000" dirty="0">
                <a:solidFill>
                  <a:schemeClr val="bg1"/>
                </a:solidFill>
                <a:latin typeface="+mn-lt"/>
                <a:ea typeface="+mn-ea"/>
              </a:rPr>
              <a:t>HTML</a:t>
            </a:r>
            <a:r>
              <a:rPr kumimoji="0" lang="ja-JP" altLang="en-US" sz="2000" dirty="0">
                <a:solidFill>
                  <a:schemeClr val="bg1"/>
                </a:solidFill>
                <a:latin typeface="+mn-lt"/>
                <a:ea typeface="+mn-ea"/>
              </a:rPr>
              <a:t>の拡張を行い、</a:t>
            </a:r>
            <a:r>
              <a:rPr kumimoji="0" lang="en-US" altLang="ja-JP" sz="2000" dirty="0">
                <a:solidFill>
                  <a:schemeClr val="bg1"/>
                </a:solidFill>
              </a:rPr>
              <a:t> W3C</a:t>
            </a:r>
            <a:r>
              <a:rPr kumimoji="0" lang="ja-JP" altLang="en-US" sz="2000" dirty="0">
                <a:solidFill>
                  <a:schemeClr val="bg1"/>
                </a:solidFill>
              </a:rPr>
              <a:t>に</a:t>
            </a:r>
            <a:r>
              <a:rPr kumimoji="0" lang="en-US" altLang="ja-JP" sz="2000" dirty="0">
                <a:solidFill>
                  <a:schemeClr val="bg1"/>
                </a:solidFill>
                <a:latin typeface="+mn-lt"/>
                <a:ea typeface="+mn-ea"/>
              </a:rPr>
              <a:t>HTML5</a:t>
            </a:r>
            <a:r>
              <a:rPr kumimoji="0" lang="ja-JP" altLang="en-US" sz="2000" dirty="0">
                <a:solidFill>
                  <a:schemeClr val="bg1"/>
                </a:solidFill>
                <a:latin typeface="+mn-lt"/>
                <a:ea typeface="+mn-ea"/>
              </a:rPr>
              <a:t>として採用するよう働きかけた。</a:t>
            </a:r>
            <a:r>
              <a:rPr kumimoji="0" lang="en-US" altLang="ja-JP" sz="2000" dirty="0">
                <a:solidFill>
                  <a:schemeClr val="bg1"/>
                </a:solidFill>
                <a:latin typeface="+mn-lt"/>
                <a:ea typeface="+mn-ea"/>
              </a:rPr>
              <a:t>(WHATWG)</a:t>
            </a:r>
            <a:endParaRPr kumimoji="0" lang="ja-JP" altLang="en-US" sz="20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10994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3000"/>
                                        <p:tgtEl>
                                          <p:spTgt spid="16"/>
                                        </p:tgtEl>
                                      </p:cBhvr>
                                    </p:animEffect>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HTML5</a:t>
            </a:r>
            <a:r>
              <a:rPr kumimoji="1" lang="ja-JP" altLang="en-US" dirty="0"/>
              <a:t>（１）</a:t>
            </a:r>
          </a:p>
        </p:txBody>
      </p:sp>
      <p:pic>
        <p:nvPicPr>
          <p:cNvPr id="5" name="図 4" descr="Illustration+of+a+stormy+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472" y="1008358"/>
            <a:ext cx="5233691" cy="5233691"/>
          </a:xfrm>
          <a:prstGeom prst="rect">
            <a:avLst/>
          </a:prstGeom>
        </p:spPr>
      </p:pic>
      <p:sp>
        <p:nvSpPr>
          <p:cNvPr id="6" name="正方形/長方形 5"/>
          <p:cNvSpPr/>
          <p:nvPr/>
        </p:nvSpPr>
        <p:spPr>
          <a:xfrm>
            <a:off x="648494" y="2800350"/>
            <a:ext cx="2484437" cy="6096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ウェブサーバー</a:t>
            </a:r>
          </a:p>
        </p:txBody>
      </p:sp>
      <p:sp>
        <p:nvSpPr>
          <p:cNvPr id="7" name="正方形/長方形 6"/>
          <p:cNvSpPr/>
          <p:nvPr/>
        </p:nvSpPr>
        <p:spPr>
          <a:xfrm>
            <a:off x="648494" y="5092700"/>
            <a:ext cx="2484437" cy="60960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ブラウザー</a:t>
            </a:r>
          </a:p>
        </p:txBody>
      </p:sp>
      <p:sp>
        <p:nvSpPr>
          <p:cNvPr id="9" name="正方形/長方形 8"/>
          <p:cNvSpPr/>
          <p:nvPr/>
        </p:nvSpPr>
        <p:spPr>
          <a:xfrm>
            <a:off x="6010276" y="2800350"/>
            <a:ext cx="2484437" cy="609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ウェブサーバー</a:t>
            </a:r>
          </a:p>
        </p:txBody>
      </p:sp>
      <p:sp>
        <p:nvSpPr>
          <p:cNvPr id="10" name="正方形/長方形 9"/>
          <p:cNvSpPr/>
          <p:nvPr/>
        </p:nvSpPr>
        <p:spPr>
          <a:xfrm>
            <a:off x="6010276" y="5092700"/>
            <a:ext cx="2484437" cy="6096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ブラウザー</a:t>
            </a:r>
          </a:p>
        </p:txBody>
      </p:sp>
      <p:sp>
        <p:nvSpPr>
          <p:cNvPr id="12" name="上下矢印 11"/>
          <p:cNvSpPr/>
          <p:nvPr/>
        </p:nvSpPr>
        <p:spPr>
          <a:xfrm>
            <a:off x="1458913" y="3308350"/>
            <a:ext cx="863600" cy="1911350"/>
          </a:xfrm>
          <a:prstGeom prst="up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a:solidFill>
                  <a:srgbClr val="FFFFFF"/>
                </a:solidFill>
                <a:latin typeface="ＭＳ Ｐゴシック"/>
                <a:ea typeface="ＭＳ Ｐゴシック"/>
                <a:cs typeface="ＭＳ Ｐゴシック"/>
              </a:rPr>
              <a:t>通信プロトコル</a:t>
            </a:r>
          </a:p>
        </p:txBody>
      </p:sp>
      <p:sp>
        <p:nvSpPr>
          <p:cNvPr id="13" name="上下矢印 12"/>
          <p:cNvSpPr/>
          <p:nvPr/>
        </p:nvSpPr>
        <p:spPr>
          <a:xfrm>
            <a:off x="6829059" y="3308350"/>
            <a:ext cx="863600" cy="1911350"/>
          </a:xfrm>
          <a:prstGeom prst="up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a:solidFill>
                  <a:srgbClr val="FFFFFF"/>
                </a:solidFill>
                <a:latin typeface="ＭＳ Ｐゴシック"/>
                <a:ea typeface="ＭＳ Ｐゴシック"/>
                <a:cs typeface="ＭＳ Ｐゴシック"/>
              </a:rPr>
              <a:t>通信プロトコル</a:t>
            </a:r>
          </a:p>
        </p:txBody>
      </p:sp>
      <p:sp>
        <p:nvSpPr>
          <p:cNvPr id="14" name="正方形/長方形 13"/>
          <p:cNvSpPr/>
          <p:nvPr/>
        </p:nvSpPr>
        <p:spPr>
          <a:xfrm>
            <a:off x="2322513" y="3898900"/>
            <a:ext cx="1563687" cy="7874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chemeClr val="bg1"/>
                </a:solidFill>
                <a:latin typeface="ＭＳ Ｐゴシック"/>
                <a:ea typeface="ＭＳ Ｐゴシック"/>
                <a:cs typeface="ＭＳ Ｐゴシック"/>
              </a:rPr>
              <a:t>HTML4</a:t>
            </a:r>
          </a:p>
          <a:p>
            <a:pPr algn="ctr"/>
            <a:r>
              <a:rPr lang="ja-JP" altLang="ja-JP" sz="1000" dirty="0">
                <a:solidFill>
                  <a:schemeClr val="bg1"/>
                </a:solidFill>
              </a:rPr>
              <a:t>文字や写真のような</a:t>
            </a:r>
            <a:endParaRPr lang="en-US" altLang="ja-JP" sz="1000" dirty="0">
              <a:solidFill>
                <a:schemeClr val="bg1"/>
              </a:solidFill>
            </a:endParaRPr>
          </a:p>
          <a:p>
            <a:pPr algn="ctr"/>
            <a:r>
              <a:rPr lang="ja-JP" altLang="ja-JP" sz="1000" dirty="0">
                <a:solidFill>
                  <a:schemeClr val="bg1"/>
                </a:solidFill>
              </a:rPr>
              <a:t>動きのない情報</a:t>
            </a:r>
            <a:r>
              <a:rPr lang="ja-JP" altLang="en-US" sz="1000" dirty="0">
                <a:solidFill>
                  <a:schemeClr val="bg1"/>
                </a:solidFill>
                <a:latin typeface="ＭＳ Ｐゴシック"/>
                <a:ea typeface="ＭＳ Ｐゴシック"/>
                <a:cs typeface="ＭＳ Ｐゴシック"/>
              </a:rPr>
              <a:t>を対象</a:t>
            </a:r>
            <a:endParaRPr lang="en-US" altLang="ja-JP" sz="1000" dirty="0">
              <a:solidFill>
                <a:schemeClr val="bg1"/>
              </a:solidFill>
              <a:latin typeface="ＭＳ Ｐゴシック"/>
              <a:ea typeface="ＭＳ Ｐゴシック"/>
              <a:cs typeface="ＭＳ Ｐゴシック"/>
            </a:endParaRPr>
          </a:p>
        </p:txBody>
      </p:sp>
      <p:sp>
        <p:nvSpPr>
          <p:cNvPr id="15" name="正方形/長方形 14"/>
          <p:cNvSpPr/>
          <p:nvPr/>
        </p:nvSpPr>
        <p:spPr>
          <a:xfrm>
            <a:off x="5343526" y="3898900"/>
            <a:ext cx="1563687" cy="7874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chemeClr val="bg1"/>
                </a:solidFill>
                <a:latin typeface="ＭＳ Ｐゴシック"/>
                <a:ea typeface="ＭＳ Ｐゴシック"/>
                <a:cs typeface="ＭＳ Ｐゴシック"/>
              </a:rPr>
              <a:t>HTML5</a:t>
            </a:r>
          </a:p>
          <a:p>
            <a:pPr algn="ctr"/>
            <a:r>
              <a:rPr lang="ja-JP" altLang="en-US" sz="1000" dirty="0">
                <a:solidFill>
                  <a:schemeClr val="bg1"/>
                </a:solidFill>
              </a:rPr>
              <a:t>動画や音声など</a:t>
            </a:r>
            <a:endParaRPr lang="en-US" altLang="ja-JP" sz="1000" dirty="0">
              <a:solidFill>
                <a:schemeClr val="bg1"/>
              </a:solidFill>
            </a:endParaRPr>
          </a:p>
          <a:p>
            <a:pPr algn="ctr"/>
            <a:r>
              <a:rPr lang="ja-JP" altLang="en-US" sz="1000" dirty="0">
                <a:solidFill>
                  <a:schemeClr val="bg1"/>
                </a:solidFill>
              </a:rPr>
              <a:t>次代に即した</a:t>
            </a:r>
            <a:r>
              <a:rPr lang="ja-JP" altLang="ja-JP" sz="1000" dirty="0">
                <a:solidFill>
                  <a:schemeClr val="bg1"/>
                </a:solidFill>
              </a:rPr>
              <a:t>情報</a:t>
            </a:r>
            <a:r>
              <a:rPr lang="ja-JP" altLang="en-US" sz="1000" dirty="0">
                <a:solidFill>
                  <a:schemeClr val="bg1"/>
                </a:solidFill>
                <a:latin typeface="ＭＳ Ｐゴシック"/>
                <a:ea typeface="ＭＳ Ｐゴシック"/>
                <a:cs typeface="ＭＳ Ｐゴシック"/>
              </a:rPr>
              <a:t>を対象</a:t>
            </a:r>
            <a:endParaRPr lang="en-US" altLang="ja-JP" sz="1000" dirty="0">
              <a:solidFill>
                <a:schemeClr val="bg1"/>
              </a:solidFill>
              <a:latin typeface="ＭＳ Ｐゴシック"/>
              <a:ea typeface="ＭＳ Ｐゴシック"/>
              <a:cs typeface="ＭＳ Ｐゴシック"/>
            </a:endParaRPr>
          </a:p>
        </p:txBody>
      </p:sp>
      <p:sp>
        <p:nvSpPr>
          <p:cNvPr id="16" name="右矢印 15"/>
          <p:cNvSpPr/>
          <p:nvPr/>
        </p:nvSpPr>
        <p:spPr>
          <a:xfrm>
            <a:off x="3968750" y="3898900"/>
            <a:ext cx="1374776" cy="7874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ＭＳ Ｐゴシック"/>
                <a:ea typeface="ＭＳ Ｐゴシック"/>
                <a:cs typeface="ＭＳ Ｐゴシック"/>
              </a:rPr>
              <a:t>現状に即した</a:t>
            </a:r>
          </a:p>
          <a:p>
            <a:pPr algn="ctr"/>
            <a:r>
              <a:rPr kumimoji="1" lang="ja-JP" altLang="en-US" sz="1000" dirty="0">
                <a:solidFill>
                  <a:srgbClr val="FFFFFF"/>
                </a:solidFill>
                <a:latin typeface="ＭＳ Ｐゴシック"/>
                <a:ea typeface="ＭＳ Ｐゴシック"/>
                <a:cs typeface="ＭＳ Ｐゴシック"/>
              </a:rPr>
              <a:t>大幅な改訂</a:t>
            </a:r>
            <a:endParaRPr kumimoji="1" lang="en-US" altLang="ja-JP" sz="1000" dirty="0">
              <a:solidFill>
                <a:srgbClr val="FFFFFF"/>
              </a:solidFill>
              <a:latin typeface="ＭＳ Ｐゴシック"/>
              <a:ea typeface="ＭＳ Ｐゴシック"/>
              <a:cs typeface="ＭＳ Ｐゴシック"/>
            </a:endParaRPr>
          </a:p>
        </p:txBody>
      </p:sp>
      <p:sp>
        <p:nvSpPr>
          <p:cNvPr id="17" name="加算記号 16"/>
          <p:cNvSpPr/>
          <p:nvPr/>
        </p:nvSpPr>
        <p:spPr>
          <a:xfrm>
            <a:off x="3155950" y="4730750"/>
            <a:ext cx="533400" cy="577850"/>
          </a:xfrm>
          <a:prstGeom prst="mathPlus">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テキスト ボックス 20"/>
          <p:cNvSpPr txBox="1"/>
          <p:nvPr/>
        </p:nvSpPr>
        <p:spPr>
          <a:xfrm>
            <a:off x="3536950" y="2507218"/>
            <a:ext cx="2159365" cy="1015663"/>
          </a:xfrm>
          <a:prstGeom prst="rect">
            <a:avLst/>
          </a:prstGeom>
          <a:noFill/>
        </p:spPr>
        <p:txBody>
          <a:bodyPr wrap="none" rtlCol="0">
            <a:spAutoFit/>
          </a:bodyPr>
          <a:lstStyle/>
          <a:p>
            <a:pPr algn="ctr"/>
            <a:r>
              <a:rPr lang="ja-JP" altLang="en-US" sz="6000" dirty="0">
                <a:solidFill>
                  <a:srgbClr val="404040"/>
                </a:solidFill>
              </a:rPr>
              <a:t>ウェブ</a:t>
            </a:r>
            <a:endParaRPr kumimoji="1" lang="ja-JP" altLang="en-US" sz="6000" dirty="0">
              <a:solidFill>
                <a:srgbClr val="404040"/>
              </a:solidFill>
            </a:endParaRPr>
          </a:p>
        </p:txBody>
      </p:sp>
      <p:sp>
        <p:nvSpPr>
          <p:cNvPr id="22" name="正方形/長方形 21"/>
          <p:cNvSpPr/>
          <p:nvPr/>
        </p:nvSpPr>
        <p:spPr>
          <a:xfrm>
            <a:off x="3689350" y="4794250"/>
            <a:ext cx="1439861" cy="4445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chemeClr val="bg1"/>
                </a:solidFill>
                <a:latin typeface="HGP創英角ｺﾞｼｯｸUB"/>
                <a:ea typeface="HGP創英角ｺﾞｼｯｸUB"/>
                <a:cs typeface="HGP創英角ｺﾞｼｯｸUB"/>
              </a:rPr>
              <a:t>プラグイン・ソフトウェア</a:t>
            </a:r>
            <a:endParaRPr lang="en-US" altLang="ja-JP" sz="1000" dirty="0">
              <a:solidFill>
                <a:schemeClr val="bg1"/>
              </a:solidFill>
              <a:latin typeface="HGP創英角ｺﾞｼｯｸUB"/>
              <a:ea typeface="HGP創英角ｺﾞｼｯｸUB"/>
              <a:cs typeface="HGP創英角ｺﾞｼｯｸUB"/>
            </a:endParaRPr>
          </a:p>
          <a:p>
            <a:pPr algn="ctr"/>
            <a:r>
              <a:rPr lang="en-US" altLang="ja-JP" sz="1000" dirty="0">
                <a:solidFill>
                  <a:schemeClr val="bg1"/>
                </a:solidFill>
                <a:latin typeface="ＭＳ Ｐゴシック"/>
                <a:ea typeface="ＭＳ Ｐゴシック"/>
                <a:cs typeface="ＭＳ Ｐゴシック"/>
              </a:rPr>
              <a:t>Flash</a:t>
            </a:r>
            <a:r>
              <a:rPr lang="ja-JP" altLang="en-US" sz="1000" dirty="0">
                <a:solidFill>
                  <a:schemeClr val="bg1"/>
                </a:solidFill>
                <a:latin typeface="ＭＳ Ｐゴシック"/>
                <a:ea typeface="ＭＳ Ｐゴシック"/>
                <a:cs typeface="ＭＳ Ｐゴシック"/>
              </a:rPr>
              <a:t>、</a:t>
            </a:r>
            <a:r>
              <a:rPr lang="en-US" altLang="ja-JP" sz="1000" dirty="0">
                <a:solidFill>
                  <a:schemeClr val="bg1"/>
                </a:solidFill>
                <a:latin typeface="ＭＳ Ｐゴシック"/>
                <a:ea typeface="ＭＳ Ｐゴシック"/>
                <a:cs typeface="ＭＳ Ｐゴシック"/>
              </a:rPr>
              <a:t>Silverlight</a:t>
            </a:r>
            <a:r>
              <a:rPr lang="ja-JP" altLang="en-US" sz="1000" dirty="0">
                <a:solidFill>
                  <a:schemeClr val="bg1"/>
                </a:solidFill>
                <a:latin typeface="ＭＳ Ｐゴシック"/>
                <a:ea typeface="ＭＳ Ｐゴシック"/>
                <a:cs typeface="ＭＳ Ｐゴシック"/>
              </a:rPr>
              <a:t>など</a:t>
            </a:r>
            <a:endParaRPr lang="en-US" altLang="ja-JP" sz="1000" dirty="0">
              <a:solidFill>
                <a:schemeClr val="bg1"/>
              </a:solidFill>
              <a:latin typeface="ＭＳ Ｐゴシック"/>
              <a:ea typeface="ＭＳ Ｐゴシック"/>
              <a:cs typeface="ＭＳ Ｐゴシック"/>
            </a:endParaRPr>
          </a:p>
        </p:txBody>
      </p:sp>
      <p:sp>
        <p:nvSpPr>
          <p:cNvPr id="25" name="テキスト ボックス 24"/>
          <p:cNvSpPr txBox="1"/>
          <p:nvPr/>
        </p:nvSpPr>
        <p:spPr>
          <a:xfrm>
            <a:off x="3689350" y="5255062"/>
            <a:ext cx="1439861" cy="338554"/>
          </a:xfrm>
          <a:prstGeom prst="rect">
            <a:avLst/>
          </a:prstGeom>
          <a:noFill/>
        </p:spPr>
        <p:txBody>
          <a:bodyPr wrap="square" rtlCol="0">
            <a:spAutoFit/>
          </a:bodyPr>
          <a:lstStyle/>
          <a:p>
            <a:pPr algn="ctr"/>
            <a:r>
              <a:rPr kumimoji="1" lang="ja-JP" altLang="en-US" sz="1600" dirty="0">
                <a:solidFill>
                  <a:srgbClr val="FF0000"/>
                </a:solidFill>
                <a:latin typeface="HGP創英角ｺﾞｼｯｸUB"/>
                <a:ea typeface="HGP創英角ｺﾞｼｯｸUB"/>
                <a:cs typeface="HGP創英角ｺﾞｼｯｸUB"/>
              </a:rPr>
              <a:t>もはや限界！</a:t>
            </a:r>
          </a:p>
        </p:txBody>
      </p:sp>
      <p:sp>
        <p:nvSpPr>
          <p:cNvPr id="26" name="テキスト ボックス 25"/>
          <p:cNvSpPr txBox="1"/>
          <p:nvPr/>
        </p:nvSpPr>
        <p:spPr>
          <a:xfrm>
            <a:off x="2322513" y="3529568"/>
            <a:ext cx="1114307" cy="369332"/>
          </a:xfrm>
          <a:prstGeom prst="rect">
            <a:avLst/>
          </a:prstGeom>
          <a:noFill/>
        </p:spPr>
        <p:txBody>
          <a:bodyPr wrap="none" rtlCol="0">
            <a:spAutoFit/>
          </a:bodyPr>
          <a:lstStyle/>
          <a:p>
            <a:r>
              <a:rPr lang="en-US" altLang="ja-JP" dirty="0">
                <a:solidFill>
                  <a:schemeClr val="tx1">
                    <a:lumMod val="75000"/>
                    <a:lumOff val="25000"/>
                  </a:schemeClr>
                </a:solidFill>
              </a:rPr>
              <a:t>1997</a:t>
            </a:r>
            <a:r>
              <a:rPr lang="ja-JP" altLang="en-US" dirty="0">
                <a:solidFill>
                  <a:schemeClr val="tx1">
                    <a:lumMod val="75000"/>
                    <a:lumOff val="25000"/>
                  </a:schemeClr>
                </a:solidFill>
              </a:rPr>
              <a:t>年</a:t>
            </a:r>
            <a:r>
              <a:rPr lang="en-US" altLang="ja-JP" dirty="0">
                <a:solidFill>
                  <a:schemeClr val="tx1">
                    <a:lumMod val="75000"/>
                    <a:lumOff val="25000"/>
                  </a:schemeClr>
                </a:solidFill>
              </a:rPr>
              <a:t>〜</a:t>
            </a:r>
            <a:endParaRPr kumimoji="1" lang="ja-JP" altLang="en-US" dirty="0">
              <a:solidFill>
                <a:schemeClr val="tx1">
                  <a:lumMod val="75000"/>
                  <a:lumOff val="25000"/>
                </a:schemeClr>
              </a:solidFill>
            </a:endParaRPr>
          </a:p>
        </p:txBody>
      </p:sp>
      <p:sp>
        <p:nvSpPr>
          <p:cNvPr id="27" name="テキスト ボックス 26"/>
          <p:cNvSpPr txBox="1"/>
          <p:nvPr/>
        </p:nvSpPr>
        <p:spPr>
          <a:xfrm>
            <a:off x="6010276" y="3515499"/>
            <a:ext cx="883475" cy="369332"/>
          </a:xfrm>
          <a:prstGeom prst="rect">
            <a:avLst/>
          </a:prstGeom>
          <a:noFill/>
        </p:spPr>
        <p:txBody>
          <a:bodyPr wrap="none" rtlCol="0">
            <a:spAutoFit/>
          </a:bodyPr>
          <a:lstStyle/>
          <a:p>
            <a:r>
              <a:rPr lang="en-US" altLang="ja-JP" dirty="0">
                <a:solidFill>
                  <a:srgbClr val="0000FF"/>
                </a:solidFill>
              </a:rPr>
              <a:t>2014〜</a:t>
            </a:r>
            <a:endParaRPr kumimoji="1" lang="ja-JP" altLang="en-US" dirty="0">
              <a:solidFill>
                <a:srgbClr val="0000FF"/>
              </a:solidFill>
            </a:endParaRPr>
          </a:p>
        </p:txBody>
      </p:sp>
    </p:spTree>
    <p:extLst>
      <p:ext uri="{BB962C8B-B14F-4D97-AF65-F5344CB8AC3E}">
        <p14:creationId xmlns:p14="http://schemas.microsoft.com/office/powerpoint/2010/main" val="161487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1600200" y="1470025"/>
            <a:ext cx="5975349" cy="3994150"/>
          </a:xfrm>
          <a:prstGeom prst="roundRect">
            <a:avLst>
              <a:gd name="adj" fmla="val 7605"/>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a:t>HTML5</a:t>
            </a:r>
            <a:r>
              <a:rPr kumimoji="1" lang="ja-JP" altLang="en-US" dirty="0"/>
              <a:t>（</a:t>
            </a:r>
            <a:r>
              <a:rPr lang="ja-JP" altLang="en-US" dirty="0"/>
              <a:t>２</a:t>
            </a:r>
            <a:r>
              <a:rPr kumimoji="1" lang="ja-JP" altLang="en-US" dirty="0"/>
              <a:t>）</a:t>
            </a:r>
          </a:p>
        </p:txBody>
      </p:sp>
      <p:sp>
        <p:nvSpPr>
          <p:cNvPr id="4" name="角丸四角形 3"/>
          <p:cNvSpPr/>
          <p:nvPr/>
        </p:nvSpPr>
        <p:spPr>
          <a:xfrm>
            <a:off x="3081338" y="2593192"/>
            <a:ext cx="2978150" cy="1756558"/>
          </a:xfrm>
          <a:prstGeom prst="roundRect">
            <a:avLst>
              <a:gd name="adj" fmla="val 30117"/>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dirty="0">
                <a:solidFill>
                  <a:srgbClr val="FFFFFF"/>
                </a:solidFill>
                <a:latin typeface="ＭＳ Ｐゴシック"/>
                <a:ea typeface="ＭＳ Ｐゴシック"/>
                <a:cs typeface="ＭＳ Ｐゴシック"/>
              </a:rPr>
              <a:t>狭義の</a:t>
            </a:r>
            <a:r>
              <a:rPr lang="en-US" altLang="ja-JP" sz="3200" dirty="0">
                <a:solidFill>
                  <a:srgbClr val="FFFFFF"/>
                </a:solidFill>
                <a:latin typeface="ＭＳ Ｐゴシック"/>
                <a:ea typeface="ＭＳ Ｐゴシック"/>
                <a:cs typeface="ＭＳ Ｐゴシック"/>
              </a:rPr>
              <a:t>HTML5</a:t>
            </a:r>
          </a:p>
          <a:p>
            <a:pPr algn="ctr"/>
            <a:endParaRPr lang="en-US" altLang="ja-JP" sz="1200" dirty="0">
              <a:solidFill>
                <a:srgbClr val="FFFFFF"/>
              </a:solidFill>
              <a:latin typeface="ＭＳ Ｐゴシック"/>
              <a:cs typeface="ＭＳ Ｐゴシック"/>
            </a:endParaRPr>
          </a:p>
          <a:p>
            <a:pPr algn="ctr"/>
            <a:r>
              <a:rPr lang="ja-JP" altLang="en-US" sz="1200" dirty="0">
                <a:solidFill>
                  <a:srgbClr val="FFFFFF"/>
                </a:solidFill>
                <a:latin typeface="ＭＳ Ｐゴシック"/>
                <a:cs typeface="ＭＳ Ｐゴシック"/>
              </a:rPr>
              <a:t>ウェブの標準化団体</a:t>
            </a:r>
            <a:r>
              <a:rPr lang="en-US" altLang="ja-JP" sz="1200" dirty="0">
                <a:solidFill>
                  <a:srgbClr val="FFFFFF"/>
                </a:solidFill>
                <a:latin typeface="ＭＳ Ｐゴシック"/>
                <a:cs typeface="ＭＳ Ｐゴシック"/>
              </a:rPr>
              <a:t>W3C</a:t>
            </a:r>
          </a:p>
          <a:p>
            <a:pPr algn="ctr"/>
            <a:r>
              <a:rPr lang="ja-JP" altLang="en-US" sz="1200" dirty="0">
                <a:solidFill>
                  <a:srgbClr val="FFFFFF"/>
                </a:solidFill>
                <a:latin typeface="ＭＳ Ｐゴシック"/>
                <a:cs typeface="ＭＳ Ｐゴシック"/>
              </a:rPr>
              <a:t>が規格を策定した</a:t>
            </a:r>
            <a:endParaRPr lang="en-US" altLang="ja-JP" sz="1200" dirty="0">
              <a:solidFill>
                <a:srgbClr val="FFFFFF"/>
              </a:solidFill>
              <a:latin typeface="ＭＳ Ｐゴシック"/>
              <a:cs typeface="ＭＳ Ｐゴシック"/>
            </a:endParaRPr>
          </a:p>
          <a:p>
            <a:pPr algn="ctr"/>
            <a:r>
              <a:rPr lang="ja-JP" altLang="en-US" sz="1200" dirty="0">
                <a:solidFill>
                  <a:srgbClr val="FFFFFF"/>
                </a:solidFill>
                <a:latin typeface="ＭＳ Ｐゴシック"/>
                <a:cs typeface="ＭＳ Ｐゴシック"/>
              </a:rPr>
              <a:t>次世代のマークアップ言語</a:t>
            </a:r>
            <a:endParaRPr lang="en-US" altLang="ja-JP" sz="1200" dirty="0">
              <a:solidFill>
                <a:srgbClr val="FFFFFF"/>
              </a:solidFill>
              <a:latin typeface="ＭＳ Ｐゴシック"/>
              <a:ea typeface="ＭＳ Ｐゴシック"/>
              <a:cs typeface="ＭＳ Ｐゴシック"/>
            </a:endParaRPr>
          </a:p>
        </p:txBody>
      </p:sp>
      <p:sp>
        <p:nvSpPr>
          <p:cNvPr id="24" name="角丸四角形 23"/>
          <p:cNvSpPr/>
          <p:nvPr/>
        </p:nvSpPr>
        <p:spPr>
          <a:xfrm>
            <a:off x="1762126" y="1589892"/>
            <a:ext cx="1319212" cy="1229508"/>
          </a:xfrm>
          <a:prstGeom prst="round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ＭＳ Ｐゴシック"/>
                <a:ea typeface="ＭＳ Ｐゴシック"/>
                <a:cs typeface="ＭＳ Ｐゴシック"/>
              </a:rPr>
              <a:t>通信</a:t>
            </a:r>
            <a:endParaRPr kumimoji="1" lang="en-US" altLang="ja-JP" sz="1600" dirty="0">
              <a:solidFill>
                <a:srgbClr val="FFFFFF"/>
              </a:solidFill>
              <a:latin typeface="ＭＳ Ｐゴシック"/>
              <a:ea typeface="ＭＳ Ｐゴシック"/>
              <a:cs typeface="ＭＳ Ｐゴシック"/>
            </a:endParaRPr>
          </a:p>
          <a:p>
            <a:pPr algn="ctr"/>
            <a:r>
              <a:rPr kumimoji="1" lang="ja-JP" altLang="en-US" sz="1600" dirty="0">
                <a:solidFill>
                  <a:srgbClr val="FFFFFF"/>
                </a:solidFill>
                <a:latin typeface="ＭＳ Ｐゴシック"/>
                <a:ea typeface="ＭＳ Ｐゴシック"/>
                <a:cs typeface="ＭＳ Ｐゴシック"/>
              </a:rPr>
              <a:t>プロトコル</a:t>
            </a:r>
          </a:p>
        </p:txBody>
      </p:sp>
      <p:sp>
        <p:nvSpPr>
          <p:cNvPr id="28" name="角丸四角形 27"/>
          <p:cNvSpPr/>
          <p:nvPr/>
        </p:nvSpPr>
        <p:spPr>
          <a:xfrm>
            <a:off x="6097588" y="1589892"/>
            <a:ext cx="1319212" cy="1229508"/>
          </a:xfrm>
          <a:prstGeom prst="round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ＭＳ Ｐゴシック"/>
                <a:ea typeface="ＭＳ Ｐゴシック"/>
                <a:cs typeface="ＭＳ Ｐゴシック"/>
              </a:rPr>
              <a:t>デバイス</a:t>
            </a:r>
            <a:endParaRPr kumimoji="1" lang="en-US" altLang="ja-JP" sz="1600" dirty="0">
              <a:solidFill>
                <a:srgbClr val="FFFFFF"/>
              </a:solidFill>
              <a:latin typeface="ＭＳ Ｐゴシック"/>
              <a:ea typeface="ＭＳ Ｐゴシック"/>
              <a:cs typeface="ＭＳ Ｐゴシック"/>
            </a:endParaRPr>
          </a:p>
          <a:p>
            <a:pPr algn="ctr"/>
            <a:r>
              <a:rPr kumimoji="1" lang="ja-JP" altLang="en-US" sz="1600" dirty="0">
                <a:solidFill>
                  <a:srgbClr val="FFFFFF"/>
                </a:solidFill>
                <a:latin typeface="ＭＳ Ｐゴシック"/>
                <a:ea typeface="ＭＳ Ｐゴシック"/>
                <a:cs typeface="ＭＳ Ｐゴシック"/>
              </a:rPr>
              <a:t>連携</a:t>
            </a:r>
          </a:p>
        </p:txBody>
      </p:sp>
      <p:sp>
        <p:nvSpPr>
          <p:cNvPr id="29" name="角丸四角形 28"/>
          <p:cNvSpPr/>
          <p:nvPr/>
        </p:nvSpPr>
        <p:spPr>
          <a:xfrm>
            <a:off x="1762126" y="4094967"/>
            <a:ext cx="1319212" cy="1229508"/>
          </a:xfrm>
          <a:prstGeom prst="round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ＭＳ Ｐゴシック"/>
                <a:ea typeface="ＭＳ Ｐゴシック"/>
                <a:cs typeface="ＭＳ Ｐゴシック"/>
              </a:rPr>
              <a:t>CSS3</a:t>
            </a:r>
            <a:endParaRPr kumimoji="1" lang="ja-JP" altLang="en-US" sz="1600" dirty="0">
              <a:solidFill>
                <a:srgbClr val="FFFFFF"/>
              </a:solidFill>
              <a:latin typeface="ＭＳ Ｐゴシック"/>
              <a:ea typeface="ＭＳ Ｐゴシック"/>
              <a:cs typeface="ＭＳ Ｐゴシック"/>
            </a:endParaRPr>
          </a:p>
        </p:txBody>
      </p:sp>
      <p:sp>
        <p:nvSpPr>
          <p:cNvPr id="30" name="角丸四角形 29"/>
          <p:cNvSpPr/>
          <p:nvPr/>
        </p:nvSpPr>
        <p:spPr>
          <a:xfrm>
            <a:off x="6097588" y="4094967"/>
            <a:ext cx="1319212" cy="1229508"/>
          </a:xfrm>
          <a:prstGeom prst="round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a:solidFill>
                  <a:srgbClr val="FFFFFF"/>
                </a:solidFill>
                <a:latin typeface="ＭＳ Ｐゴシック"/>
                <a:ea typeface="ＭＳ Ｐゴシック"/>
                <a:cs typeface="ＭＳ Ｐゴシック"/>
              </a:rPr>
              <a:t>ECMAscript6</a:t>
            </a:r>
          </a:p>
          <a:p>
            <a:pPr algn="ctr"/>
            <a:r>
              <a:rPr lang="en-US" altLang="ja-JP" sz="1400" dirty="0">
                <a:solidFill>
                  <a:srgbClr val="FFFFFF"/>
                </a:solidFill>
                <a:latin typeface="ＭＳ Ｐゴシック"/>
                <a:ea typeface="ＭＳ Ｐゴシック"/>
                <a:cs typeface="ＭＳ Ｐゴシック"/>
              </a:rPr>
              <a:t>(JavaScript)</a:t>
            </a:r>
            <a:endParaRPr kumimoji="1" lang="ja-JP" altLang="en-US" sz="14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3157205" y="1716772"/>
            <a:ext cx="2826415" cy="769441"/>
          </a:xfrm>
          <a:prstGeom prst="rect">
            <a:avLst/>
          </a:prstGeom>
          <a:noFill/>
        </p:spPr>
        <p:txBody>
          <a:bodyPr wrap="none" rtlCol="0">
            <a:spAutoFit/>
          </a:bodyPr>
          <a:lstStyle/>
          <a:p>
            <a:pPr algn="ctr"/>
            <a:r>
              <a:rPr lang="ja-JP" altLang="en-US" sz="3200" dirty="0">
                <a:solidFill>
                  <a:schemeClr val="bg1"/>
                </a:solidFill>
              </a:rPr>
              <a:t>広義の</a:t>
            </a:r>
            <a:r>
              <a:rPr lang="en-US" altLang="ja-JP" sz="3200" dirty="0">
                <a:solidFill>
                  <a:schemeClr val="bg1"/>
                </a:solidFill>
              </a:rPr>
              <a:t>HTML5</a:t>
            </a:r>
          </a:p>
          <a:p>
            <a:pPr algn="ctr"/>
            <a:r>
              <a:rPr lang="ja-JP" altLang="ja-JP" sz="1200" dirty="0">
                <a:solidFill>
                  <a:schemeClr val="bg1"/>
                </a:solidFill>
              </a:rPr>
              <a:t>次世代アプリケーション・プラットフォーム </a:t>
            </a:r>
            <a:endParaRPr kumimoji="1" lang="ja-JP" altLang="en-US" sz="1200" dirty="0">
              <a:solidFill>
                <a:schemeClr val="bg1"/>
              </a:solidFill>
            </a:endParaRPr>
          </a:p>
        </p:txBody>
      </p:sp>
    </p:spTree>
    <p:extLst>
      <p:ext uri="{BB962C8B-B14F-4D97-AF65-F5344CB8AC3E}">
        <p14:creationId xmlns:p14="http://schemas.microsoft.com/office/powerpoint/2010/main" val="987303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2"/>
          <p:cNvSpPr>
            <a:spLocks noGrp="1"/>
          </p:cNvSpPr>
          <p:nvPr>
            <p:ph type="title"/>
          </p:nvPr>
        </p:nvSpPr>
        <p:spPr/>
        <p:txBody>
          <a:bodyPr/>
          <a:lstStyle/>
          <a:p>
            <a:r>
              <a:rPr lang="en-US" altLang="ja-JP" dirty="0"/>
              <a:t>HTML5</a:t>
            </a:r>
            <a:r>
              <a:rPr lang="ja-JP" altLang="en-US" dirty="0"/>
              <a:t>が目指したこと</a:t>
            </a:r>
          </a:p>
        </p:txBody>
      </p:sp>
      <p:sp>
        <p:nvSpPr>
          <p:cNvPr id="4" name="角丸四角形 3"/>
          <p:cNvSpPr/>
          <p:nvPr/>
        </p:nvSpPr>
        <p:spPr>
          <a:xfrm>
            <a:off x="571500" y="1136730"/>
            <a:ext cx="7786688" cy="642937"/>
          </a:xfrm>
          <a:prstGeom prst="roundRect">
            <a:avLst>
              <a:gd name="adj" fmla="val 7657"/>
            </a:avLst>
          </a:prstGeom>
          <a:solidFill>
            <a:schemeClr val="accent5"/>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a:solidFill>
                  <a:schemeClr val="bg1"/>
                </a:solidFill>
              </a:rPr>
              <a:t>ブラウザ間の互換性・相互</a:t>
            </a:r>
            <a:r>
              <a:rPr lang="ja-JP" altLang="en-US" sz="2800" dirty="0">
                <a:solidFill>
                  <a:schemeClr val="bg1"/>
                </a:solidFill>
              </a:rPr>
              <a:t>運用性の確保</a:t>
            </a:r>
            <a:endParaRPr lang="en-US" altLang="ja-JP" sz="2800" dirty="0">
              <a:solidFill>
                <a:schemeClr val="bg1"/>
              </a:solidFill>
            </a:endParaRPr>
          </a:p>
        </p:txBody>
      </p:sp>
      <p:sp>
        <p:nvSpPr>
          <p:cNvPr id="5" name="角丸四角形 4"/>
          <p:cNvSpPr/>
          <p:nvPr/>
        </p:nvSpPr>
        <p:spPr>
          <a:xfrm>
            <a:off x="571500" y="1851105"/>
            <a:ext cx="7786688" cy="785807"/>
          </a:xfrm>
          <a:prstGeom prst="roundRect">
            <a:avLst>
              <a:gd name="adj" fmla="val 7657"/>
            </a:avLst>
          </a:prstGeom>
          <a:solidFill>
            <a:schemeClr val="tx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bg1"/>
                </a:solidFill>
              </a:rPr>
              <a:t>Web</a:t>
            </a:r>
            <a:r>
              <a:rPr lang="ja-JP" altLang="en-US" sz="2400" dirty="0">
                <a:solidFill>
                  <a:schemeClr val="bg1"/>
                </a:solidFill>
              </a:rPr>
              <a:t>アプリケーションの開発を容易にするための新機能や新しい要素を追加 </a:t>
            </a:r>
            <a:r>
              <a:rPr lang="en-US" altLang="ja-JP" sz="2400" dirty="0">
                <a:solidFill>
                  <a:schemeClr val="bg1"/>
                </a:solidFill>
              </a:rPr>
              <a:t>(</a:t>
            </a:r>
            <a:r>
              <a:rPr lang="ja-JP" altLang="en-US" sz="2400" dirty="0">
                <a:solidFill>
                  <a:schemeClr val="bg1"/>
                </a:solidFill>
              </a:rPr>
              <a:t>クラウド対応</a:t>
            </a:r>
            <a:r>
              <a:rPr lang="en-US" altLang="ja-JP" sz="2400" dirty="0">
                <a:solidFill>
                  <a:schemeClr val="bg1"/>
                </a:solidFill>
              </a:rPr>
              <a:t>)</a:t>
            </a:r>
          </a:p>
        </p:txBody>
      </p:sp>
      <p:sp>
        <p:nvSpPr>
          <p:cNvPr id="6" name="角丸四角形 5"/>
          <p:cNvSpPr/>
          <p:nvPr/>
        </p:nvSpPr>
        <p:spPr>
          <a:xfrm>
            <a:off x="571500" y="271350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フォームの拡張</a:t>
            </a:r>
            <a:endParaRPr lang="en-US" altLang="ja-JP" dirty="0">
              <a:solidFill>
                <a:schemeClr val="bg1"/>
              </a:solidFill>
            </a:endParaRPr>
          </a:p>
        </p:txBody>
      </p:sp>
      <p:sp>
        <p:nvSpPr>
          <p:cNvPr id="7" name="角丸四角形 6"/>
          <p:cNvSpPr/>
          <p:nvPr/>
        </p:nvSpPr>
        <p:spPr>
          <a:xfrm>
            <a:off x="4500563" y="271350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ja-JP" altLang="en-US">
                <a:solidFill>
                  <a:schemeClr val="bg1"/>
                </a:solidFill>
              </a:rPr>
              <a:t>ドラッグ＆ドロップ</a:t>
            </a:r>
            <a:endParaRPr lang="en-US" altLang="ja-JP" dirty="0">
              <a:solidFill>
                <a:schemeClr val="bg1"/>
              </a:solidFill>
            </a:endParaRPr>
          </a:p>
        </p:txBody>
      </p:sp>
      <p:sp>
        <p:nvSpPr>
          <p:cNvPr id="8" name="角丸四角形 7"/>
          <p:cNvSpPr/>
          <p:nvPr/>
        </p:nvSpPr>
        <p:spPr>
          <a:xfrm>
            <a:off x="571500" y="342787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クライアントサイドストレージ</a:t>
            </a:r>
            <a:endParaRPr lang="en-US" altLang="ja-JP" dirty="0">
              <a:solidFill>
                <a:schemeClr val="bg1"/>
              </a:solidFill>
            </a:endParaRPr>
          </a:p>
        </p:txBody>
      </p:sp>
      <p:sp>
        <p:nvSpPr>
          <p:cNvPr id="9" name="角丸四角形 8"/>
          <p:cNvSpPr/>
          <p:nvPr/>
        </p:nvSpPr>
        <p:spPr>
          <a:xfrm>
            <a:off x="4500563" y="342787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ja-JP" altLang="en-US" sz="1600" dirty="0">
                <a:solidFill>
                  <a:schemeClr val="bg1"/>
                </a:solidFill>
              </a:rPr>
              <a:t>オフラインキャッシュ</a:t>
            </a:r>
            <a:endParaRPr lang="en-US" altLang="ja-JP" sz="1600" dirty="0">
              <a:solidFill>
                <a:schemeClr val="bg1"/>
              </a:solidFill>
            </a:endParaRPr>
          </a:p>
          <a:p>
            <a:pPr marL="0" lvl="2" algn="ctr">
              <a:defRPr/>
            </a:pPr>
            <a:r>
              <a:rPr lang="ja-JP" altLang="en-US" sz="1600" dirty="0">
                <a:solidFill>
                  <a:schemeClr val="bg1"/>
                </a:solidFill>
              </a:rPr>
              <a:t>（オフライン</a:t>
            </a:r>
            <a:r>
              <a:rPr lang="en-US" altLang="ja-JP" sz="1600" dirty="0">
                <a:solidFill>
                  <a:schemeClr val="bg1"/>
                </a:solidFill>
              </a:rPr>
              <a:t>Web</a:t>
            </a:r>
            <a:r>
              <a:rPr lang="ja-JP" altLang="en-US" sz="1600" dirty="0">
                <a:solidFill>
                  <a:schemeClr val="bg1"/>
                </a:solidFill>
              </a:rPr>
              <a:t>アプリケーション）</a:t>
            </a:r>
            <a:endParaRPr lang="en-US" altLang="ja-JP" sz="1600" dirty="0">
              <a:solidFill>
                <a:schemeClr val="bg1"/>
              </a:solidFill>
            </a:endParaRPr>
          </a:p>
        </p:txBody>
      </p:sp>
      <p:sp>
        <p:nvSpPr>
          <p:cNvPr id="10" name="角丸四角形 9"/>
          <p:cNvSpPr/>
          <p:nvPr/>
        </p:nvSpPr>
        <p:spPr>
          <a:xfrm>
            <a:off x="571500" y="414225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ベクターグラフィックス</a:t>
            </a:r>
            <a:endParaRPr lang="en-US" altLang="ja-JP" dirty="0">
              <a:solidFill>
                <a:schemeClr val="bg1"/>
              </a:solidFill>
            </a:endParaRPr>
          </a:p>
        </p:txBody>
      </p:sp>
      <p:sp>
        <p:nvSpPr>
          <p:cNvPr id="11" name="角丸四角形 10"/>
          <p:cNvSpPr/>
          <p:nvPr/>
        </p:nvSpPr>
        <p:spPr>
          <a:xfrm>
            <a:off x="4500563" y="414225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en-US" altLang="ja-JP" dirty="0">
                <a:solidFill>
                  <a:schemeClr val="bg1"/>
                </a:solidFill>
              </a:rPr>
              <a:t>3</a:t>
            </a:r>
            <a:r>
              <a:rPr lang="ja-JP" altLang="en-US" dirty="0">
                <a:solidFill>
                  <a:schemeClr val="bg1"/>
                </a:solidFill>
              </a:rPr>
              <a:t>次元グラフィックス</a:t>
            </a:r>
            <a:endParaRPr lang="en-US" altLang="ja-JP" dirty="0">
              <a:solidFill>
                <a:schemeClr val="bg1"/>
              </a:solidFill>
            </a:endParaRPr>
          </a:p>
        </p:txBody>
      </p:sp>
      <p:sp>
        <p:nvSpPr>
          <p:cNvPr id="12" name="角丸四角形 11"/>
          <p:cNvSpPr/>
          <p:nvPr/>
        </p:nvSpPr>
        <p:spPr>
          <a:xfrm>
            <a:off x="571500" y="485662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オーディオ・ビデオ</a:t>
            </a:r>
            <a:endParaRPr lang="en-US" altLang="ja-JP" dirty="0">
              <a:solidFill>
                <a:schemeClr val="bg1"/>
              </a:solidFill>
            </a:endParaRPr>
          </a:p>
        </p:txBody>
      </p:sp>
      <p:sp>
        <p:nvSpPr>
          <p:cNvPr id="13" name="角丸四角形 12"/>
          <p:cNvSpPr/>
          <p:nvPr/>
        </p:nvSpPr>
        <p:spPr>
          <a:xfrm>
            <a:off x="4500563" y="485662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ja-JP" altLang="en-US" dirty="0">
                <a:solidFill>
                  <a:schemeClr val="bg1"/>
                </a:solidFill>
              </a:rPr>
              <a:t>位置情報</a:t>
            </a:r>
            <a:endParaRPr lang="en-US" altLang="ja-JP" dirty="0">
              <a:solidFill>
                <a:schemeClr val="bg1"/>
              </a:solidFill>
            </a:endParaRPr>
          </a:p>
        </p:txBody>
      </p:sp>
      <p:sp>
        <p:nvSpPr>
          <p:cNvPr id="6157" name="角丸四角形 14"/>
          <p:cNvSpPr>
            <a:spLocks noChangeArrowheads="1"/>
          </p:cNvSpPr>
          <p:nvPr/>
        </p:nvSpPr>
        <p:spPr bwMode="auto">
          <a:xfrm>
            <a:off x="571500" y="5589240"/>
            <a:ext cx="7786688" cy="738906"/>
          </a:xfrm>
          <a:prstGeom prst="roundRect">
            <a:avLst>
              <a:gd name="adj" fmla="val 10444"/>
            </a:avLst>
          </a:prstGeom>
          <a:solidFill>
            <a:srgbClr val="FF6666"/>
          </a:solidFill>
          <a:ln w="38100" algn="ctr">
            <a:noFill/>
            <a:round/>
            <a:headEnd/>
            <a:tailEnd/>
          </a:ln>
        </p:spPr>
        <p:txBody>
          <a:bodyPr anchor="ctr"/>
          <a:lstStyle/>
          <a:p>
            <a:pPr algn="ctr">
              <a:spcBef>
                <a:spcPct val="20000"/>
              </a:spcBef>
              <a:defRPr/>
            </a:pPr>
            <a:r>
              <a:rPr kumimoji="0" lang="ja-JP" altLang="en-US" sz="2400" dirty="0">
                <a:solidFill>
                  <a:schemeClr val="bg1"/>
                </a:solidFill>
                <a:latin typeface="+mn-lt"/>
                <a:ea typeface="+mn-ea"/>
              </a:rPr>
              <a:t>これまでプラグインなどを必要としていた処理が</a:t>
            </a:r>
            <a:r>
              <a:rPr kumimoji="0" lang="en-US" altLang="ja-JP" sz="2400" dirty="0" err="1">
                <a:solidFill>
                  <a:schemeClr val="bg1"/>
                </a:solidFill>
                <a:latin typeface="+mn-lt"/>
                <a:ea typeface="+mn-ea"/>
              </a:rPr>
              <a:t>HTML5</a:t>
            </a:r>
            <a:r>
              <a:rPr kumimoji="0" lang="ja-JP" altLang="en-US" sz="2400" dirty="0">
                <a:solidFill>
                  <a:schemeClr val="bg1"/>
                </a:solidFill>
                <a:latin typeface="+mn-lt"/>
                <a:ea typeface="+mn-ea"/>
              </a:rPr>
              <a:t>で実現できる</a:t>
            </a:r>
            <a:endParaRPr kumimoji="0" lang="en-US" altLang="ja-JP" sz="2400" dirty="0">
              <a:solidFill>
                <a:schemeClr val="bg1"/>
              </a:solidFill>
              <a:latin typeface="+mn-lt"/>
              <a:ea typeface="+mn-ea"/>
            </a:endParaRPr>
          </a:p>
        </p:txBody>
      </p:sp>
    </p:spTree>
    <p:extLst>
      <p:ext uri="{BB962C8B-B14F-4D97-AF65-F5344CB8AC3E}">
        <p14:creationId xmlns:p14="http://schemas.microsoft.com/office/powerpoint/2010/main" val="1068122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nodeType="clickEffect">
                                  <p:stCondLst>
                                    <p:cond delay="0"/>
                                  </p:stCondLst>
                                  <p:childTnLst>
                                    <p:set>
                                      <p:cBhvr>
                                        <p:cTn id="52" dur="1" fill="hold">
                                          <p:stCondLst>
                                            <p:cond delay="0"/>
                                          </p:stCondLst>
                                        </p:cTn>
                                        <p:tgtEl>
                                          <p:spTgt spid="6157"/>
                                        </p:tgtEl>
                                        <p:attrNameLst>
                                          <p:attrName>style.visibility</p:attrName>
                                        </p:attrNameLst>
                                      </p:cBhvr>
                                      <p:to>
                                        <p:strVal val="visible"/>
                                      </p:to>
                                    </p:set>
                                    <p:anim calcmode="lin" valueType="num">
                                      <p:cBhvr>
                                        <p:cTn id="53" dur="500" fill="hold"/>
                                        <p:tgtEl>
                                          <p:spTgt spid="6157"/>
                                        </p:tgtEl>
                                        <p:attrNameLst>
                                          <p:attrName>ppt_w</p:attrName>
                                        </p:attrNameLst>
                                      </p:cBhvr>
                                      <p:tavLst>
                                        <p:tav tm="0">
                                          <p:val>
                                            <p:fltVal val="0"/>
                                          </p:val>
                                        </p:tav>
                                        <p:tav tm="100000">
                                          <p:val>
                                            <p:strVal val="#ppt_w"/>
                                          </p:val>
                                        </p:tav>
                                      </p:tavLst>
                                    </p:anim>
                                    <p:anim calcmode="lin" valueType="num">
                                      <p:cBhvr>
                                        <p:cTn id="54" dur="500" fill="hold"/>
                                        <p:tgtEl>
                                          <p:spTgt spid="61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a:t>そして、ウェアラブル</a:t>
            </a:r>
            <a:r>
              <a:rPr kumimoji="1" lang="en-US" altLang="ja-JP"/>
              <a:t>/IoT</a:t>
            </a:r>
            <a:r>
              <a:rPr kumimoji="1" lang="ja-JP" altLang="en-US"/>
              <a:t>へ</a:t>
            </a:r>
            <a:endParaRPr kumimoji="1" lang="ja-JP" altLang="en-US" dirty="0"/>
          </a:p>
        </p:txBody>
      </p:sp>
      <p:sp>
        <p:nvSpPr>
          <p:cNvPr id="34" name="正方形/長方形 33"/>
          <p:cNvSpPr/>
          <p:nvPr/>
        </p:nvSpPr>
        <p:spPr>
          <a:xfrm>
            <a:off x="99977" y="1055691"/>
            <a:ext cx="2928984" cy="5302250"/>
          </a:xfrm>
          <a:prstGeom prst="rect">
            <a:avLst/>
          </a:prstGeom>
          <a:solidFill>
            <a:srgbClr val="FFFBD2"/>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3" name="図形グループ 22"/>
          <p:cNvGrpSpPr/>
          <p:nvPr/>
        </p:nvGrpSpPr>
        <p:grpSpPr>
          <a:xfrm>
            <a:off x="488743" y="4947650"/>
            <a:ext cx="960184" cy="932098"/>
            <a:chOff x="1084515" y="4732057"/>
            <a:chExt cx="960184" cy="932098"/>
          </a:xfrm>
        </p:grpSpPr>
        <p:grpSp>
          <p:nvGrpSpPr>
            <p:cNvPr id="18" name="図形グループ 17"/>
            <p:cNvGrpSpPr/>
            <p:nvPr/>
          </p:nvGrpSpPr>
          <p:grpSpPr>
            <a:xfrm>
              <a:off x="1084515" y="4879904"/>
              <a:ext cx="681672" cy="784251"/>
              <a:chOff x="2405315" y="4754508"/>
              <a:chExt cx="681672" cy="784251"/>
            </a:xfrm>
          </p:grpSpPr>
          <p:pic>
            <p:nvPicPr>
              <p:cNvPr id="11" name="図 10"/>
              <p:cNvPicPr>
                <a:picLocks noChangeAspect="1"/>
              </p:cNvPicPr>
              <p:nvPr/>
            </p:nvPicPr>
            <p:blipFill>
              <a:blip r:embed="rId3">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17" name="正方形/長方形 16"/>
              <p:cNvSpPr/>
              <p:nvPr/>
            </p:nvSpPr>
            <p:spPr>
              <a:xfrm>
                <a:off x="2405315" y="4754508"/>
                <a:ext cx="681672" cy="566792"/>
              </a:xfrm>
              <a:prstGeom prst="rect">
                <a:avLst/>
              </a:prstGeom>
              <a:solidFill>
                <a:srgbClr val="FFFBD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5" name="図 14"/>
            <p:cNvPicPr>
              <a:picLocks noChangeAspect="1"/>
            </p:cNvPicPr>
            <p:nvPr/>
          </p:nvPicPr>
          <p:blipFill>
            <a:blip r:embed="rId4">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20" name="台形 19"/>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図形グループ 1"/>
          <p:cNvGrpSpPr/>
          <p:nvPr/>
        </p:nvGrpSpPr>
        <p:grpSpPr>
          <a:xfrm>
            <a:off x="1911374" y="4901320"/>
            <a:ext cx="685680" cy="766399"/>
            <a:chOff x="2381979" y="4922695"/>
            <a:chExt cx="685680" cy="766399"/>
          </a:xfrm>
        </p:grpSpPr>
        <p:pic>
          <p:nvPicPr>
            <p:cNvPr id="24" name="図 23"/>
            <p:cNvPicPr>
              <a:picLocks noChangeAspect="1"/>
            </p:cNvPicPr>
            <p:nvPr/>
          </p:nvPicPr>
          <p:blipFill>
            <a:blip r:embed="rId3">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28" name="角丸四角形 27"/>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40" name="図 39"/>
          <p:cNvPicPr>
            <a:picLocks noChangeAspect="1"/>
          </p:cNvPicPr>
          <p:nvPr/>
        </p:nvPicPr>
        <p:blipFill>
          <a:blip r:embed="rId5">
            <a:clrChange>
              <a:clrFrom>
                <a:srgbClr val="FEFEFE"/>
              </a:clrFrom>
              <a:clrTo>
                <a:srgbClr val="FEFEFE">
                  <a:alpha val="0"/>
                </a:srgbClr>
              </a:clrTo>
            </a:clrChange>
          </a:blip>
          <a:stretch>
            <a:fillRect/>
          </a:stretch>
        </p:blipFill>
        <p:spPr>
          <a:xfrm>
            <a:off x="1150258" y="1851190"/>
            <a:ext cx="1021406" cy="895433"/>
          </a:xfrm>
          <a:prstGeom prst="rect">
            <a:avLst/>
          </a:prstGeom>
        </p:spPr>
      </p:pic>
      <p:cxnSp>
        <p:nvCxnSpPr>
          <p:cNvPr id="49" name="直線矢印コネクタ 48"/>
          <p:cNvCxnSpPr>
            <a:endCxn id="15" idx="2"/>
          </p:cNvCxnSpPr>
          <p:nvPr/>
        </p:nvCxnSpPr>
        <p:spPr>
          <a:xfrm flipH="1">
            <a:off x="830643" y="2746623"/>
            <a:ext cx="722678" cy="2201027"/>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40" idx="2"/>
            <a:endCxn id="24" idx="0"/>
          </p:cNvCxnSpPr>
          <p:nvPr/>
        </p:nvCxnSpPr>
        <p:spPr>
          <a:xfrm>
            <a:off x="1660961" y="2746623"/>
            <a:ext cx="593253" cy="2154697"/>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5" name="正方形/長方形 34"/>
          <p:cNvSpPr/>
          <p:nvPr/>
        </p:nvSpPr>
        <p:spPr>
          <a:xfrm>
            <a:off x="278918" y="4078291"/>
            <a:ext cx="2540197" cy="4205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ＭＳ Ｐゴシック"/>
                <a:ea typeface="ＭＳ Ｐゴシック"/>
                <a:cs typeface="ＭＳ Ｐゴシック"/>
              </a:rPr>
              <a:t>WinTel</a:t>
            </a: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278918" y="3113091"/>
            <a:ext cx="2540197" cy="469900"/>
          </a:xfrm>
          <a:prstGeom prst="roundRect">
            <a:avLst>
              <a:gd name="adj" fmla="val 45045"/>
            </a:avLst>
          </a:prstGeom>
          <a:solidFill>
            <a:schemeClr val="accent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自社ネットワーク</a:t>
            </a:r>
          </a:p>
        </p:txBody>
      </p:sp>
      <p:sp>
        <p:nvSpPr>
          <p:cNvPr id="76" name="テキスト ボックス 75"/>
          <p:cNvSpPr txBox="1"/>
          <p:nvPr/>
        </p:nvSpPr>
        <p:spPr>
          <a:xfrm>
            <a:off x="1188996" y="2332840"/>
            <a:ext cx="888785" cy="307777"/>
          </a:xfrm>
          <a:prstGeom prst="rect">
            <a:avLst/>
          </a:prstGeom>
          <a:noFill/>
        </p:spPr>
        <p:txBody>
          <a:bodyPr wrap="none" rtlCol="0">
            <a:spAutoFit/>
          </a:bodyPr>
          <a:lstStyle/>
          <a:p>
            <a:r>
              <a:rPr kumimoji="1" lang="ja-JP" altLang="en-US" sz="1400" dirty="0">
                <a:solidFill>
                  <a:schemeClr val="bg1"/>
                </a:solidFill>
              </a:rPr>
              <a:t>サーバー</a:t>
            </a:r>
          </a:p>
        </p:txBody>
      </p:sp>
      <p:sp>
        <p:nvSpPr>
          <p:cNvPr id="77" name="テキスト ボックス 76"/>
          <p:cNvSpPr txBox="1"/>
          <p:nvPr/>
        </p:nvSpPr>
        <p:spPr>
          <a:xfrm>
            <a:off x="416487" y="1128098"/>
            <a:ext cx="2444900" cy="400110"/>
          </a:xfrm>
          <a:prstGeom prst="rect">
            <a:avLst/>
          </a:prstGeom>
          <a:noFill/>
        </p:spPr>
        <p:txBody>
          <a:bodyPr wrap="none" rtlCol="0">
            <a:spAutoFit/>
          </a:bodyPr>
          <a:lstStyle/>
          <a:p>
            <a:pPr algn="ctr"/>
            <a:r>
              <a:rPr kumimoji="1" lang="ja-JP" altLang="en-US" sz="2000" dirty="0">
                <a:solidFill>
                  <a:srgbClr val="800000"/>
                </a:solidFill>
                <a:latin typeface="HGP創英角ｺﾞｼｯｸUB"/>
                <a:ea typeface="HGP創英角ｺﾞｼｯｸUB"/>
                <a:cs typeface="HGP創英角ｺﾞｼｯｸUB"/>
              </a:rPr>
              <a:t>クライアント・サーバー</a:t>
            </a:r>
          </a:p>
        </p:txBody>
      </p:sp>
      <p:sp>
        <p:nvSpPr>
          <p:cNvPr id="54" name="正方形/長方形 53"/>
          <p:cNvSpPr/>
          <p:nvPr/>
        </p:nvSpPr>
        <p:spPr>
          <a:xfrm>
            <a:off x="3045248" y="1055691"/>
            <a:ext cx="2985569" cy="5302250"/>
          </a:xfrm>
          <a:prstGeom prst="rect">
            <a:avLst/>
          </a:prstGeom>
          <a:solidFill>
            <a:srgbClr val="9DFFFF"/>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4">
            <a:clrChange>
              <a:clrFrom>
                <a:srgbClr val="FFFFFF"/>
              </a:clrFrom>
              <a:clrTo>
                <a:srgbClr val="FFFFFF">
                  <a:alpha val="0"/>
                </a:srgbClr>
              </a:clrTo>
            </a:clrChange>
          </a:blip>
          <a:stretch>
            <a:fillRect/>
          </a:stretch>
        </p:blipFill>
        <p:spPr>
          <a:xfrm>
            <a:off x="4008414" y="4919692"/>
            <a:ext cx="679541" cy="593816"/>
          </a:xfrm>
          <a:prstGeom prst="rect">
            <a:avLst/>
          </a:prstGeom>
        </p:spPr>
      </p:pic>
      <p:pic>
        <p:nvPicPr>
          <p:cNvPr id="13" name="図 12"/>
          <p:cNvPicPr>
            <a:picLocks noChangeAspect="1"/>
          </p:cNvPicPr>
          <p:nvPr/>
        </p:nvPicPr>
        <p:blipFill>
          <a:blip r:embed="rId6">
            <a:clrChange>
              <a:clrFrom>
                <a:srgbClr val="FFFFFF"/>
              </a:clrFrom>
              <a:clrTo>
                <a:srgbClr val="FFFFFF">
                  <a:alpha val="0"/>
                </a:srgbClr>
              </a:clrTo>
            </a:clrChange>
          </a:blip>
          <a:stretch>
            <a:fillRect/>
          </a:stretch>
        </p:blipFill>
        <p:spPr>
          <a:xfrm>
            <a:off x="3228198" y="4963042"/>
            <a:ext cx="341289" cy="550466"/>
          </a:xfrm>
          <a:prstGeom prst="rect">
            <a:avLst/>
          </a:prstGeom>
        </p:spPr>
      </p:pic>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5134825" y="4940008"/>
            <a:ext cx="681672" cy="722281"/>
          </a:xfrm>
          <a:prstGeom prst="rect">
            <a:avLst/>
          </a:prstGeom>
        </p:spPr>
      </p:pic>
      <p:pic>
        <p:nvPicPr>
          <p:cNvPr id="39" name="図 38" descr="MC90044180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4863" y="1389708"/>
            <a:ext cx="2055118" cy="2055118"/>
          </a:xfrm>
          <a:prstGeom prst="rect">
            <a:avLst/>
          </a:prstGeom>
        </p:spPr>
      </p:pic>
      <p:cxnSp>
        <p:nvCxnSpPr>
          <p:cNvPr id="57" name="直線矢印コネクタ 56"/>
          <p:cNvCxnSpPr>
            <a:endCxn id="14" idx="0"/>
          </p:cNvCxnSpPr>
          <p:nvPr/>
        </p:nvCxnSpPr>
        <p:spPr>
          <a:xfrm>
            <a:off x="4519565" y="2909891"/>
            <a:ext cx="956096" cy="2030117"/>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1" name="直線矢印コネクタ 60"/>
          <p:cNvCxnSpPr>
            <a:endCxn id="12" idx="0"/>
          </p:cNvCxnSpPr>
          <p:nvPr/>
        </p:nvCxnSpPr>
        <p:spPr>
          <a:xfrm>
            <a:off x="4348185" y="2909891"/>
            <a:ext cx="0" cy="2009801"/>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endCxn id="13" idx="0"/>
          </p:cNvCxnSpPr>
          <p:nvPr/>
        </p:nvCxnSpPr>
        <p:spPr>
          <a:xfrm flipH="1">
            <a:off x="3398843" y="2909891"/>
            <a:ext cx="758772" cy="2053151"/>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6" name="正方形/長方形 35"/>
          <p:cNvSpPr/>
          <p:nvPr/>
        </p:nvSpPr>
        <p:spPr>
          <a:xfrm>
            <a:off x="3235513" y="4078291"/>
            <a:ext cx="2540196" cy="4205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Web</a:t>
            </a:r>
            <a:r>
              <a:rPr kumimoji="1" lang="ja-JP" altLang="en-US" sz="1200" dirty="0">
                <a:solidFill>
                  <a:srgbClr val="FFFFFF"/>
                </a:solidFill>
                <a:latin typeface="ＭＳ Ｐゴシック"/>
                <a:ea typeface="ＭＳ Ｐゴシック"/>
                <a:cs typeface="ＭＳ Ｐゴシック"/>
              </a:rPr>
              <a:t>ブラウザ</a:t>
            </a:r>
          </a:p>
        </p:txBody>
      </p:sp>
      <p:sp>
        <p:nvSpPr>
          <p:cNvPr id="38" name="角丸四角形 37"/>
          <p:cNvSpPr/>
          <p:nvPr/>
        </p:nvSpPr>
        <p:spPr>
          <a:xfrm>
            <a:off x="3235512" y="3113091"/>
            <a:ext cx="2540197" cy="469900"/>
          </a:xfrm>
          <a:prstGeom prst="roundRect">
            <a:avLst>
              <a:gd name="adj" fmla="val 50000"/>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インターネット</a:t>
            </a:r>
          </a:p>
        </p:txBody>
      </p:sp>
      <p:sp>
        <p:nvSpPr>
          <p:cNvPr id="75" name="テキスト ボックス 74"/>
          <p:cNvSpPr txBox="1"/>
          <p:nvPr/>
        </p:nvSpPr>
        <p:spPr>
          <a:xfrm>
            <a:off x="4009525" y="2428434"/>
            <a:ext cx="774571" cy="307777"/>
          </a:xfrm>
          <a:prstGeom prst="rect">
            <a:avLst/>
          </a:prstGeom>
          <a:noFill/>
        </p:spPr>
        <p:txBody>
          <a:bodyPr wrap="none" rtlCol="0">
            <a:spAutoFit/>
          </a:bodyPr>
          <a:lstStyle/>
          <a:p>
            <a:r>
              <a:rPr kumimoji="1" lang="ja-JP" altLang="en-US" sz="1400" dirty="0">
                <a:solidFill>
                  <a:schemeClr val="bg1"/>
                </a:solidFill>
              </a:rPr>
              <a:t>クラウド</a:t>
            </a:r>
          </a:p>
        </p:txBody>
      </p:sp>
      <p:sp>
        <p:nvSpPr>
          <p:cNvPr id="78" name="テキスト ボックス 77"/>
          <p:cNvSpPr txBox="1"/>
          <p:nvPr/>
        </p:nvSpPr>
        <p:spPr>
          <a:xfrm>
            <a:off x="4114386" y="1137005"/>
            <a:ext cx="1005403" cy="400110"/>
          </a:xfrm>
          <a:prstGeom prst="rect">
            <a:avLst/>
          </a:prstGeom>
          <a:noFill/>
        </p:spPr>
        <p:txBody>
          <a:bodyPr wrap="none" rtlCol="0">
            <a:spAutoFit/>
          </a:bodyPr>
          <a:lstStyle/>
          <a:p>
            <a:pPr algn="ctr"/>
            <a:r>
              <a:rPr kumimoji="1" lang="ja-JP" altLang="en-US" sz="2000" dirty="0">
                <a:solidFill>
                  <a:srgbClr val="0000FF"/>
                </a:solidFill>
                <a:latin typeface="HGP創英角ｺﾞｼｯｸUB"/>
                <a:ea typeface="HGP創英角ｺﾞｼｯｸUB"/>
                <a:cs typeface="HGP創英角ｺﾞｼｯｸUB"/>
              </a:rPr>
              <a:t>クラウド</a:t>
            </a:r>
          </a:p>
        </p:txBody>
      </p:sp>
      <p:sp>
        <p:nvSpPr>
          <p:cNvPr id="50" name="正方形/長方形 49"/>
          <p:cNvSpPr/>
          <p:nvPr/>
        </p:nvSpPr>
        <p:spPr>
          <a:xfrm>
            <a:off x="6043362" y="1055691"/>
            <a:ext cx="2985569" cy="5302250"/>
          </a:xfrm>
          <a:prstGeom prst="rect">
            <a:avLst/>
          </a:prstGeom>
          <a:solidFill>
            <a:schemeClr val="accent3">
              <a:lumMod val="20000"/>
              <a:lumOff val="80000"/>
            </a:schemeClr>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1" name="図 50"/>
          <p:cNvPicPr>
            <a:picLocks noChangeAspect="1"/>
          </p:cNvPicPr>
          <p:nvPr/>
        </p:nvPicPr>
        <p:blipFill>
          <a:blip r:embed="rId4">
            <a:clrChange>
              <a:clrFrom>
                <a:srgbClr val="FFFFFF"/>
              </a:clrFrom>
              <a:clrTo>
                <a:srgbClr val="FFFFFF">
                  <a:alpha val="0"/>
                </a:srgbClr>
              </a:clrTo>
            </a:clrChange>
          </a:blip>
          <a:stretch>
            <a:fillRect/>
          </a:stretch>
        </p:blipFill>
        <p:spPr>
          <a:xfrm>
            <a:off x="8113844" y="5662289"/>
            <a:ext cx="679541" cy="593816"/>
          </a:xfrm>
          <a:prstGeom prst="rect">
            <a:avLst/>
          </a:prstGeom>
        </p:spPr>
      </p:pic>
      <p:pic>
        <p:nvPicPr>
          <p:cNvPr id="52" name="図 51"/>
          <p:cNvPicPr>
            <a:picLocks noChangeAspect="1"/>
          </p:cNvPicPr>
          <p:nvPr/>
        </p:nvPicPr>
        <p:blipFill>
          <a:blip r:embed="rId6">
            <a:clrChange>
              <a:clrFrom>
                <a:srgbClr val="FFFFFF"/>
              </a:clrFrom>
              <a:clrTo>
                <a:srgbClr val="FFFFFF">
                  <a:alpha val="0"/>
                </a:srgbClr>
              </a:clrTo>
            </a:clrChange>
          </a:blip>
          <a:stretch>
            <a:fillRect/>
          </a:stretch>
        </p:blipFill>
        <p:spPr>
          <a:xfrm>
            <a:off x="6496651" y="4976523"/>
            <a:ext cx="341289" cy="550466"/>
          </a:xfrm>
          <a:prstGeom prst="rect">
            <a:avLst/>
          </a:prstGeom>
        </p:spPr>
      </p:pic>
      <p:pic>
        <p:nvPicPr>
          <p:cNvPr id="55" name="図 54"/>
          <p:cNvPicPr>
            <a:picLocks noChangeAspect="1"/>
          </p:cNvPicPr>
          <p:nvPr/>
        </p:nvPicPr>
        <p:blipFill>
          <a:blip r:embed="rId3">
            <a:clrChange>
              <a:clrFrom>
                <a:srgbClr val="FFFFFF"/>
              </a:clrFrom>
              <a:clrTo>
                <a:srgbClr val="FFFFFF">
                  <a:alpha val="0"/>
                </a:srgbClr>
              </a:clrTo>
            </a:clrChange>
          </a:blip>
          <a:stretch>
            <a:fillRect/>
          </a:stretch>
        </p:blipFill>
        <p:spPr>
          <a:xfrm>
            <a:off x="7932918" y="4940008"/>
            <a:ext cx="681672" cy="722281"/>
          </a:xfrm>
          <a:prstGeom prst="rect">
            <a:avLst/>
          </a:prstGeom>
        </p:spPr>
      </p:pic>
      <p:pic>
        <p:nvPicPr>
          <p:cNvPr id="56" name="図 55" descr="MC90044180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2977" y="1389708"/>
            <a:ext cx="2055118" cy="2055118"/>
          </a:xfrm>
          <a:prstGeom prst="rect">
            <a:avLst/>
          </a:prstGeom>
        </p:spPr>
      </p:pic>
      <p:cxnSp>
        <p:nvCxnSpPr>
          <p:cNvPr id="58" name="直線矢印コネクタ 57"/>
          <p:cNvCxnSpPr>
            <a:endCxn id="55" idx="0"/>
          </p:cNvCxnSpPr>
          <p:nvPr/>
        </p:nvCxnSpPr>
        <p:spPr>
          <a:xfrm>
            <a:off x="7546258" y="2909891"/>
            <a:ext cx="727496" cy="2030117"/>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0" name="直線矢印コネクタ 59"/>
          <p:cNvCxnSpPr>
            <a:endCxn id="52" idx="0"/>
          </p:cNvCxnSpPr>
          <p:nvPr/>
        </p:nvCxnSpPr>
        <p:spPr>
          <a:xfrm flipH="1">
            <a:off x="6667296" y="2909891"/>
            <a:ext cx="517012" cy="2066632"/>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2" name="正方形/長方形 61"/>
          <p:cNvSpPr/>
          <p:nvPr/>
        </p:nvSpPr>
        <p:spPr>
          <a:xfrm>
            <a:off x="7546257" y="4078291"/>
            <a:ext cx="1227565" cy="4205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Web</a:t>
            </a:r>
            <a:r>
              <a:rPr kumimoji="1" lang="ja-JP" altLang="en-US" sz="1200" dirty="0">
                <a:solidFill>
                  <a:srgbClr val="FFFFFF"/>
                </a:solidFill>
                <a:latin typeface="ＭＳ Ｐゴシック"/>
                <a:ea typeface="ＭＳ Ｐゴシック"/>
                <a:cs typeface="ＭＳ Ｐゴシック"/>
              </a:rPr>
              <a:t>ブラウザ</a:t>
            </a:r>
          </a:p>
        </p:txBody>
      </p:sp>
      <p:sp>
        <p:nvSpPr>
          <p:cNvPr id="63" name="角丸四角形 62"/>
          <p:cNvSpPr/>
          <p:nvPr/>
        </p:nvSpPr>
        <p:spPr>
          <a:xfrm>
            <a:off x="6233626" y="3113091"/>
            <a:ext cx="2540197" cy="469900"/>
          </a:xfrm>
          <a:prstGeom prst="roundRect">
            <a:avLst>
              <a:gd name="adj" fmla="val 50000"/>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インターネット</a:t>
            </a:r>
          </a:p>
        </p:txBody>
      </p:sp>
      <p:sp>
        <p:nvSpPr>
          <p:cNvPr id="64" name="テキスト ボックス 63"/>
          <p:cNvSpPr txBox="1"/>
          <p:nvPr/>
        </p:nvSpPr>
        <p:spPr>
          <a:xfrm>
            <a:off x="7007639" y="2428434"/>
            <a:ext cx="774571" cy="307777"/>
          </a:xfrm>
          <a:prstGeom prst="rect">
            <a:avLst/>
          </a:prstGeom>
          <a:noFill/>
        </p:spPr>
        <p:txBody>
          <a:bodyPr wrap="none" rtlCol="0">
            <a:spAutoFit/>
          </a:bodyPr>
          <a:lstStyle/>
          <a:p>
            <a:r>
              <a:rPr kumimoji="1" lang="ja-JP" altLang="en-US" sz="1400" dirty="0">
                <a:solidFill>
                  <a:schemeClr val="bg1"/>
                </a:solidFill>
              </a:rPr>
              <a:t>クラウド</a:t>
            </a:r>
          </a:p>
        </p:txBody>
      </p:sp>
      <p:sp>
        <p:nvSpPr>
          <p:cNvPr id="65" name="テキスト ボックス 64"/>
          <p:cNvSpPr txBox="1"/>
          <p:nvPr/>
        </p:nvSpPr>
        <p:spPr>
          <a:xfrm>
            <a:off x="6609959" y="1137005"/>
            <a:ext cx="2010487" cy="400110"/>
          </a:xfrm>
          <a:prstGeom prst="rect">
            <a:avLst/>
          </a:prstGeom>
          <a:noFill/>
        </p:spPr>
        <p:txBody>
          <a:bodyPr wrap="none" rtlCol="0">
            <a:spAutoFit/>
          </a:bodyPr>
          <a:lstStyle/>
          <a:p>
            <a:pPr algn="ctr"/>
            <a:r>
              <a:rPr lang="ja-JP" altLang="en-US" sz="2000" dirty="0">
                <a:solidFill>
                  <a:schemeClr val="accent3">
                    <a:lumMod val="75000"/>
                  </a:schemeClr>
                </a:solidFill>
                <a:latin typeface="HGP創英角ｺﾞｼｯｸUB"/>
                <a:ea typeface="HGP創英角ｺﾞｼｯｸUB"/>
                <a:cs typeface="HGP創英角ｺﾞｼｯｸUB"/>
              </a:rPr>
              <a:t>ウェアラブル</a:t>
            </a:r>
            <a:r>
              <a:rPr lang="en-US" altLang="ja-JP" sz="2000" dirty="0">
                <a:solidFill>
                  <a:schemeClr val="accent3">
                    <a:lumMod val="75000"/>
                  </a:schemeClr>
                </a:solidFill>
                <a:latin typeface="HGP創英角ｺﾞｼｯｸUB"/>
                <a:ea typeface="HGP創英角ｺﾞｼｯｸUB"/>
                <a:cs typeface="HGP創英角ｺﾞｼｯｸUB"/>
              </a:rPr>
              <a:t>/</a:t>
            </a:r>
            <a:r>
              <a:rPr lang="en-US" altLang="ja-JP" sz="2000" dirty="0" err="1">
                <a:solidFill>
                  <a:schemeClr val="accent3">
                    <a:lumMod val="75000"/>
                  </a:schemeClr>
                </a:solidFill>
                <a:latin typeface="HGP創英角ｺﾞｼｯｸUB"/>
                <a:ea typeface="HGP創英角ｺﾞｼｯｸUB"/>
                <a:cs typeface="HGP創英角ｺﾞｼｯｸUB"/>
              </a:rPr>
              <a:t>IoT</a:t>
            </a:r>
            <a:endParaRPr kumimoji="1" lang="ja-JP" altLang="en-US" sz="2000" dirty="0">
              <a:solidFill>
                <a:schemeClr val="accent3">
                  <a:lumMod val="75000"/>
                </a:schemeClr>
              </a:solidFill>
              <a:latin typeface="HGP創英角ｺﾞｼｯｸUB"/>
              <a:ea typeface="HGP創英角ｺﾞｼｯｸUB"/>
              <a:cs typeface="HGP創英角ｺﾞｼｯｸUB"/>
            </a:endParaRPr>
          </a:p>
        </p:txBody>
      </p:sp>
      <p:grpSp>
        <p:nvGrpSpPr>
          <p:cNvPr id="67" name="図形グループ 23"/>
          <p:cNvGrpSpPr/>
          <p:nvPr/>
        </p:nvGrpSpPr>
        <p:grpSpPr>
          <a:xfrm>
            <a:off x="6311015" y="5640391"/>
            <a:ext cx="190500" cy="461296"/>
            <a:chOff x="5110844" y="4960817"/>
            <a:chExt cx="190500" cy="385884"/>
          </a:xfrm>
        </p:grpSpPr>
        <p:sp>
          <p:nvSpPr>
            <p:cNvPr id="68" name="正方形/長方形 67"/>
            <p:cNvSpPr/>
            <p:nvPr/>
          </p:nvSpPr>
          <p:spPr>
            <a:xfrm>
              <a:off x="5156200" y="4960817"/>
              <a:ext cx="107950" cy="385884"/>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角丸四角形 68"/>
            <p:cNvSpPr/>
            <p:nvPr/>
          </p:nvSpPr>
          <p:spPr>
            <a:xfrm>
              <a:off x="5110844" y="5076201"/>
              <a:ext cx="190500" cy="158750"/>
            </a:xfrm>
            <a:prstGeom prst="roundRect">
              <a:avLst/>
            </a:prstGeom>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0" name="図形グループ 27"/>
          <p:cNvGrpSpPr/>
          <p:nvPr/>
        </p:nvGrpSpPr>
        <p:grpSpPr>
          <a:xfrm>
            <a:off x="6667296" y="5701948"/>
            <a:ext cx="441102" cy="177800"/>
            <a:chOff x="4715098" y="3962400"/>
            <a:chExt cx="441102" cy="177800"/>
          </a:xfrm>
        </p:grpSpPr>
        <p:sp>
          <p:nvSpPr>
            <p:cNvPr id="71" name="角丸四角形 70"/>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角丸四角形 71"/>
            <p:cNvSpPr/>
            <p:nvPr/>
          </p:nvSpPr>
          <p:spPr>
            <a:xfrm>
              <a:off x="4735624" y="4019550"/>
              <a:ext cx="168051" cy="120650"/>
            </a:xfrm>
            <a:prstGeom prst="roundRect">
              <a:avLst/>
            </a:prstGeom>
            <a:solidFill>
              <a:schemeClr val="accent3">
                <a:lumMod val="20000"/>
                <a:lumOff val="80000"/>
              </a:schemeClr>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角丸四角形 72"/>
            <p:cNvSpPr/>
            <p:nvPr/>
          </p:nvSpPr>
          <p:spPr>
            <a:xfrm>
              <a:off x="4950049" y="4019550"/>
              <a:ext cx="168051" cy="120650"/>
            </a:xfrm>
            <a:prstGeom prst="roundRect">
              <a:avLst/>
            </a:prstGeom>
            <a:solidFill>
              <a:schemeClr val="accent3">
                <a:lumMod val="20000"/>
                <a:lumOff val="80000"/>
              </a:schemeClr>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74" name="図 73"/>
          <p:cNvPicPr>
            <a:picLocks noChangeAspect="1"/>
          </p:cNvPicPr>
          <p:nvPr/>
        </p:nvPicPr>
        <p:blipFill>
          <a:blip r:embed="rId6">
            <a:clrChange>
              <a:clrFrom>
                <a:srgbClr val="FFFFFF"/>
              </a:clrFrom>
              <a:clrTo>
                <a:srgbClr val="FFFFFF">
                  <a:alpha val="0"/>
                </a:srgbClr>
              </a:clrTo>
            </a:clrChange>
          </a:blip>
          <a:stretch>
            <a:fillRect/>
          </a:stretch>
        </p:blipFill>
        <p:spPr>
          <a:xfrm>
            <a:off x="7716122" y="5687889"/>
            <a:ext cx="341289" cy="550466"/>
          </a:xfrm>
          <a:prstGeom prst="rect">
            <a:avLst/>
          </a:prstGeom>
        </p:spPr>
      </p:pic>
      <p:sp>
        <p:nvSpPr>
          <p:cNvPr id="79" name="正方形/長方形 78"/>
          <p:cNvSpPr/>
          <p:nvPr/>
        </p:nvSpPr>
        <p:spPr>
          <a:xfrm>
            <a:off x="6221082" y="4078291"/>
            <a:ext cx="1227565" cy="420550"/>
          </a:xfrm>
          <a:prstGeom prst="rect">
            <a:avLst/>
          </a:prstGeom>
          <a:solidFill>
            <a:srgbClr val="FF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ＭＳ Ｐゴシック"/>
                <a:ea typeface="ＭＳ Ｐゴシック"/>
                <a:cs typeface="ＭＳ Ｐゴシック"/>
              </a:rPr>
              <a:t>?</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89464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Flash</a:t>
            </a:r>
            <a:r>
              <a:rPr kumimoji="1" lang="ja-JP" altLang="en-US"/>
              <a:t>の終焉</a:t>
            </a:r>
            <a:endParaRPr kumimoji="1" lang="ja-JP" altLang="en-US" dirty="0"/>
          </a:p>
        </p:txBody>
      </p:sp>
      <p:pic>
        <p:nvPicPr>
          <p:cNvPr id="3" name="図 2"/>
          <p:cNvPicPr>
            <a:picLocks noChangeAspect="1"/>
          </p:cNvPicPr>
          <p:nvPr/>
        </p:nvPicPr>
        <p:blipFill>
          <a:blip r:embed="rId3"/>
          <a:stretch>
            <a:fillRect/>
          </a:stretch>
        </p:blipFill>
        <p:spPr>
          <a:xfrm>
            <a:off x="457200" y="946481"/>
            <a:ext cx="5679405" cy="4680595"/>
          </a:xfrm>
          <a:prstGeom prst="rect">
            <a:avLst/>
          </a:prstGeom>
        </p:spPr>
      </p:pic>
      <p:pic>
        <p:nvPicPr>
          <p:cNvPr id="4" name="図 3"/>
          <p:cNvPicPr>
            <a:picLocks noChangeAspect="1"/>
          </p:cNvPicPr>
          <p:nvPr/>
        </p:nvPicPr>
        <p:blipFill>
          <a:blip r:embed="rId4"/>
          <a:stretch>
            <a:fillRect/>
          </a:stretch>
        </p:blipFill>
        <p:spPr>
          <a:xfrm>
            <a:off x="4382834" y="1353042"/>
            <a:ext cx="4489515" cy="3867474"/>
          </a:xfrm>
          <a:prstGeom prst="rect">
            <a:avLst/>
          </a:prstGeom>
        </p:spPr>
      </p:pic>
      <p:pic>
        <p:nvPicPr>
          <p:cNvPr id="5" name="図 4"/>
          <p:cNvPicPr>
            <a:picLocks noChangeAspect="1"/>
          </p:cNvPicPr>
          <p:nvPr/>
        </p:nvPicPr>
        <p:blipFill>
          <a:blip r:embed="rId5"/>
          <a:stretch>
            <a:fillRect/>
          </a:stretch>
        </p:blipFill>
        <p:spPr>
          <a:xfrm>
            <a:off x="2550064" y="2475258"/>
            <a:ext cx="4077528" cy="3867474"/>
          </a:xfrm>
          <a:prstGeom prst="rect">
            <a:avLst/>
          </a:prstGeom>
        </p:spPr>
      </p:pic>
    </p:spTree>
    <p:extLst>
      <p:ext uri="{BB962C8B-B14F-4D97-AF65-F5344CB8AC3E}">
        <p14:creationId xmlns:p14="http://schemas.microsoft.com/office/powerpoint/2010/main" val="144529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ウェアラブルから</a:t>
            </a:r>
            <a:r>
              <a:rPr lang="en-US" altLang="ja-JP" sz="2400" dirty="0" err="1">
                <a:solidFill>
                  <a:srgbClr val="FFFFFF"/>
                </a:solidFill>
                <a:effectLst/>
                <a:latin typeface="Arial"/>
                <a:ea typeface="HGP創英角ｺﾞｼｯｸUB" pitchFamily="50" charset="-128"/>
                <a:cs typeface="Arial"/>
              </a:rPr>
              <a:t>IoT</a:t>
            </a:r>
            <a:r>
              <a:rPr lang="ja-JP" altLang="en-US" sz="2400" dirty="0">
                <a:solidFill>
                  <a:srgbClr val="FFFFFF"/>
                </a:solidFill>
                <a:effectLst/>
                <a:latin typeface="Arial"/>
                <a:ea typeface="HGP創英角ｺﾞｼｯｸUB" pitchFamily="50" charset="-128"/>
                <a:cs typeface="Arial"/>
              </a:rPr>
              <a:t>へ</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754233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ウェアラブルデバイスの進化</a:t>
            </a:r>
          </a:p>
        </p:txBody>
      </p:sp>
      <p:sp>
        <p:nvSpPr>
          <p:cNvPr id="2" name="スライド番号プレースホルダー 1"/>
          <p:cNvSpPr>
            <a:spLocks noGrp="1"/>
          </p:cNvSpPr>
          <p:nvPr>
            <p:ph type="sldNum" sz="quarter" idx="4294967295"/>
          </p:nvPr>
        </p:nvSpPr>
        <p:spPr>
          <a:xfrm>
            <a:off x="6932246" y="6651702"/>
            <a:ext cx="2133600" cy="217800"/>
          </a:xfrm>
          <a:prstGeom prst="rect">
            <a:avLst/>
          </a:prstGeom>
        </p:spPr>
        <p:txBody>
          <a:bodyPr/>
          <a:lstStyle/>
          <a:p>
            <a:fld id="{8FF8CC5D-A65D-5946-99B5-645367A967AD}" type="slidenum">
              <a:rPr kumimoji="1" lang="ja-JP" altLang="en-US" smtClean="0"/>
              <a:t>32</a:t>
            </a:fld>
            <a:endParaRPr kumimoji="1" lang="ja-JP" altLang="en-US"/>
          </a:p>
        </p:txBody>
      </p:sp>
      <p:grpSp>
        <p:nvGrpSpPr>
          <p:cNvPr id="4" name="図形グループ 3"/>
          <p:cNvGrpSpPr/>
          <p:nvPr/>
        </p:nvGrpSpPr>
        <p:grpSpPr>
          <a:xfrm>
            <a:off x="554805" y="1064475"/>
            <a:ext cx="8166900" cy="2975078"/>
            <a:chOff x="554805" y="1064475"/>
            <a:chExt cx="8166900" cy="2975078"/>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330" y="1555685"/>
              <a:ext cx="2619375" cy="1743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3647" y="2220278"/>
              <a:ext cx="2514600" cy="1819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805" y="1064475"/>
              <a:ext cx="1924050" cy="2381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右矢印 5"/>
            <p:cNvSpPr/>
            <p:nvPr/>
          </p:nvSpPr>
          <p:spPr>
            <a:xfrm>
              <a:off x="4690334" y="1709737"/>
              <a:ext cx="946673" cy="1416172"/>
            </a:xfrm>
            <a:prstGeom prst="rightArrow">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6" name="角丸四角形 14"/>
          <p:cNvSpPr>
            <a:spLocks noChangeArrowheads="1"/>
          </p:cNvSpPr>
          <p:nvPr/>
        </p:nvSpPr>
        <p:spPr bwMode="auto">
          <a:xfrm>
            <a:off x="6057571" y="4471674"/>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ja-JP" altLang="en-US" sz="1400" dirty="0">
                <a:solidFill>
                  <a:schemeClr val="bg1"/>
                </a:solidFill>
              </a:rPr>
              <a:t>モバイル通信ネットワークの進化</a:t>
            </a:r>
            <a:endParaRPr lang="en-US" altLang="ja-JP" sz="1400" dirty="0">
              <a:solidFill>
                <a:schemeClr val="bg1"/>
              </a:solidFill>
            </a:endParaRPr>
          </a:p>
        </p:txBody>
      </p:sp>
      <p:sp>
        <p:nvSpPr>
          <p:cNvPr id="17" name="角丸四角形 14"/>
          <p:cNvSpPr>
            <a:spLocks noChangeArrowheads="1"/>
          </p:cNvSpPr>
          <p:nvPr/>
        </p:nvSpPr>
        <p:spPr bwMode="auto">
          <a:xfrm>
            <a:off x="554804" y="4471674"/>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en-US" altLang="ja-JP" sz="1400" dirty="0">
                <a:solidFill>
                  <a:schemeClr val="bg1"/>
                </a:solidFill>
              </a:rPr>
              <a:t>HW</a:t>
            </a:r>
            <a:r>
              <a:rPr lang="ja-JP" altLang="en-US" sz="1400" dirty="0">
                <a:solidFill>
                  <a:schemeClr val="bg1"/>
                </a:solidFill>
              </a:rPr>
              <a:t>技術の進化</a:t>
            </a:r>
            <a:endParaRPr lang="en-US" altLang="ja-JP" sz="1400" dirty="0">
              <a:solidFill>
                <a:schemeClr val="bg1"/>
              </a:solidFill>
            </a:endParaRPr>
          </a:p>
          <a:p>
            <a:pPr algn="ctr"/>
            <a:r>
              <a:rPr lang="ja-JP" altLang="en-US" sz="1400" dirty="0">
                <a:solidFill>
                  <a:schemeClr val="bg1"/>
                </a:solidFill>
              </a:rPr>
              <a:t>（小型化・高機能化・省電力化）</a:t>
            </a:r>
            <a:endParaRPr lang="en-US" altLang="ja-JP" sz="1400" dirty="0">
              <a:solidFill>
                <a:schemeClr val="bg1"/>
              </a:solidFill>
            </a:endParaRPr>
          </a:p>
        </p:txBody>
      </p:sp>
      <p:sp>
        <p:nvSpPr>
          <p:cNvPr id="18" name="角丸四角形 14"/>
          <p:cNvSpPr>
            <a:spLocks noChangeArrowheads="1"/>
          </p:cNvSpPr>
          <p:nvPr/>
        </p:nvSpPr>
        <p:spPr bwMode="auto">
          <a:xfrm>
            <a:off x="3306188" y="4471674"/>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ja-JP" altLang="en-US" sz="1400" dirty="0">
                <a:solidFill>
                  <a:schemeClr val="bg1"/>
                </a:solidFill>
              </a:rPr>
              <a:t>センサー技術の進化</a:t>
            </a:r>
            <a:endParaRPr lang="en-US" altLang="ja-JP" sz="1400" dirty="0">
              <a:solidFill>
                <a:schemeClr val="bg1"/>
              </a:solidFill>
            </a:endParaRPr>
          </a:p>
        </p:txBody>
      </p:sp>
      <p:sp>
        <p:nvSpPr>
          <p:cNvPr id="19" name="角丸四角形 14"/>
          <p:cNvSpPr>
            <a:spLocks noChangeArrowheads="1"/>
          </p:cNvSpPr>
          <p:nvPr/>
        </p:nvSpPr>
        <p:spPr bwMode="auto">
          <a:xfrm>
            <a:off x="6057570" y="5497237"/>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ja-JP" altLang="en-US" sz="1400" dirty="0">
                <a:solidFill>
                  <a:schemeClr val="bg1"/>
                </a:solidFill>
              </a:rPr>
              <a:t>クラウドの進化</a:t>
            </a:r>
            <a:endParaRPr lang="en-US" altLang="ja-JP" sz="1400" dirty="0">
              <a:solidFill>
                <a:schemeClr val="bg1"/>
              </a:solidFill>
            </a:endParaRPr>
          </a:p>
          <a:p>
            <a:pPr algn="ctr"/>
            <a:r>
              <a:rPr lang="ja-JP" altLang="en-US" sz="1400" dirty="0">
                <a:solidFill>
                  <a:schemeClr val="bg1"/>
                </a:solidFill>
              </a:rPr>
              <a:t>（バックエンド処理）</a:t>
            </a:r>
            <a:endParaRPr lang="en-US" altLang="ja-JP" sz="1400" dirty="0">
              <a:solidFill>
                <a:schemeClr val="bg1"/>
              </a:solidFill>
            </a:endParaRPr>
          </a:p>
        </p:txBody>
      </p:sp>
      <p:sp>
        <p:nvSpPr>
          <p:cNvPr id="20" name="角丸四角形 14"/>
          <p:cNvSpPr>
            <a:spLocks noChangeArrowheads="1"/>
          </p:cNvSpPr>
          <p:nvPr/>
        </p:nvSpPr>
        <p:spPr bwMode="auto">
          <a:xfrm>
            <a:off x="554803" y="5497237"/>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ja-JP" altLang="en-US" sz="1400" dirty="0">
                <a:solidFill>
                  <a:schemeClr val="bg1"/>
                </a:solidFill>
              </a:rPr>
              <a:t>入力方法の進化</a:t>
            </a:r>
            <a:endParaRPr lang="en-US" altLang="ja-JP" sz="1400" dirty="0">
              <a:solidFill>
                <a:schemeClr val="bg1"/>
              </a:solidFill>
            </a:endParaRPr>
          </a:p>
          <a:p>
            <a:pPr algn="ctr"/>
            <a:r>
              <a:rPr lang="ja-JP" altLang="en-US" sz="1400" dirty="0">
                <a:solidFill>
                  <a:schemeClr val="bg1"/>
                </a:solidFill>
              </a:rPr>
              <a:t>（音声認識、タッチスクリーン）</a:t>
            </a:r>
            <a:endParaRPr lang="en-US" altLang="ja-JP" sz="1400" dirty="0">
              <a:solidFill>
                <a:schemeClr val="bg1"/>
              </a:solidFill>
            </a:endParaRPr>
          </a:p>
        </p:txBody>
      </p:sp>
      <p:sp>
        <p:nvSpPr>
          <p:cNvPr id="21" name="角丸四角形 14"/>
          <p:cNvSpPr>
            <a:spLocks noChangeArrowheads="1"/>
          </p:cNvSpPr>
          <p:nvPr/>
        </p:nvSpPr>
        <p:spPr bwMode="auto">
          <a:xfrm>
            <a:off x="3306187" y="5497237"/>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lang="ja-JP" altLang="en-US" sz="1400" dirty="0">
                <a:solidFill>
                  <a:schemeClr val="bg1"/>
                </a:solidFill>
              </a:rPr>
              <a:t>スマートフォンの普及</a:t>
            </a:r>
            <a:endParaRPr lang="en-US" altLang="ja-JP" sz="1400" dirty="0">
              <a:solidFill>
                <a:schemeClr val="bg1"/>
              </a:solidFill>
            </a:endParaRPr>
          </a:p>
          <a:p>
            <a:pPr algn="ctr">
              <a:spcBef>
                <a:spcPct val="20000"/>
              </a:spcBef>
              <a:defRPr/>
            </a:pPr>
            <a:r>
              <a:rPr lang="ja-JP" altLang="en-US" sz="1400" dirty="0">
                <a:solidFill>
                  <a:schemeClr val="bg1"/>
                </a:solidFill>
              </a:rPr>
              <a:t>（通信中継デバイスとして）</a:t>
            </a:r>
            <a:endParaRPr kumimoji="0" lang="en-US" altLang="ja-JP" sz="1400" dirty="0">
              <a:solidFill>
                <a:schemeClr val="bg1"/>
              </a:solidFill>
            </a:endParaRPr>
          </a:p>
        </p:txBody>
      </p:sp>
    </p:spTree>
    <p:extLst>
      <p:ext uri="{BB962C8B-B14F-4D97-AF65-F5344CB8AC3E}">
        <p14:creationId xmlns:p14="http://schemas.microsoft.com/office/powerpoint/2010/main" val="286091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1"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1"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1"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1"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P spid="17" grpId="1" animBg="1"/>
      <p:bldP spid="18" grpId="1" animBg="1"/>
      <p:bldP spid="19" grpId="1" animBg="1"/>
      <p:bldP spid="20" grpId="1" animBg="1"/>
      <p:bldP spid="2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36580" y="3503524"/>
            <a:ext cx="2120900" cy="1325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6262037" y="1978107"/>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ＭＳ Ｐゴシック"/>
                <a:ea typeface="ＭＳ Ｐゴシック"/>
                <a:cs typeface="ＭＳ Ｐゴシック"/>
              </a:rPr>
              <a:t>眼鏡</a:t>
            </a:r>
          </a:p>
        </p:txBody>
      </p:sp>
      <p:sp>
        <p:nvSpPr>
          <p:cNvPr id="13" name="角丸四角形 12"/>
          <p:cNvSpPr/>
          <p:nvPr/>
        </p:nvSpPr>
        <p:spPr>
          <a:xfrm>
            <a:off x="6262033" y="3387396"/>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ＭＳ Ｐゴシック"/>
                <a:ea typeface="ＭＳ Ｐゴシック"/>
                <a:cs typeface="ＭＳ Ｐゴシック"/>
              </a:rPr>
              <a:t>腕時計</a:t>
            </a:r>
          </a:p>
        </p:txBody>
      </p:sp>
      <p:sp>
        <p:nvSpPr>
          <p:cNvPr id="14" name="角丸四角形 13"/>
          <p:cNvSpPr/>
          <p:nvPr/>
        </p:nvSpPr>
        <p:spPr>
          <a:xfrm>
            <a:off x="6262033" y="3865387"/>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ＭＳ Ｐゴシック"/>
                <a:ea typeface="ＭＳ Ｐゴシック"/>
                <a:cs typeface="ＭＳ Ｐゴシック"/>
              </a:rPr>
              <a:t>指輪</a:t>
            </a:r>
          </a:p>
        </p:txBody>
      </p:sp>
      <p:sp>
        <p:nvSpPr>
          <p:cNvPr id="15" name="角丸四角形 14"/>
          <p:cNvSpPr/>
          <p:nvPr/>
        </p:nvSpPr>
        <p:spPr>
          <a:xfrm>
            <a:off x="6262038" y="4358499"/>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ＭＳ Ｐゴシック"/>
                <a:ea typeface="ＭＳ Ｐゴシック"/>
                <a:cs typeface="ＭＳ Ｐゴシック"/>
              </a:rPr>
              <a:t>ベルト</a:t>
            </a:r>
          </a:p>
        </p:txBody>
      </p:sp>
      <p:sp>
        <p:nvSpPr>
          <p:cNvPr id="16" name="角丸四角形 15"/>
          <p:cNvSpPr/>
          <p:nvPr/>
        </p:nvSpPr>
        <p:spPr>
          <a:xfrm>
            <a:off x="6262033" y="4833283"/>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ＭＳ Ｐゴシック"/>
                <a:ea typeface="ＭＳ Ｐゴシック"/>
                <a:cs typeface="ＭＳ Ｐゴシック"/>
              </a:rPr>
              <a:t>靴</a:t>
            </a:r>
          </a:p>
        </p:txBody>
      </p:sp>
      <p:sp>
        <p:nvSpPr>
          <p:cNvPr id="17" name="角丸四角形 16"/>
          <p:cNvSpPr/>
          <p:nvPr/>
        </p:nvSpPr>
        <p:spPr>
          <a:xfrm>
            <a:off x="6262038" y="1498067"/>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ＭＳ Ｐゴシック"/>
                <a:ea typeface="ＭＳ Ｐゴシック"/>
                <a:cs typeface="ＭＳ Ｐゴシック"/>
              </a:rPr>
              <a:t>帽子</a:t>
            </a:r>
          </a:p>
        </p:txBody>
      </p:sp>
      <p:sp>
        <p:nvSpPr>
          <p:cNvPr id="18" name="角丸四角形 17"/>
          <p:cNvSpPr/>
          <p:nvPr/>
        </p:nvSpPr>
        <p:spPr>
          <a:xfrm>
            <a:off x="6262035" y="2921072"/>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ＭＳ Ｐゴシック"/>
                <a:ea typeface="ＭＳ Ｐゴシック"/>
                <a:cs typeface="ＭＳ Ｐゴシック"/>
              </a:rPr>
              <a:t>衣服</a:t>
            </a:r>
          </a:p>
        </p:txBody>
      </p:sp>
      <p:sp>
        <p:nvSpPr>
          <p:cNvPr id="19" name="角丸四角形 18"/>
          <p:cNvSpPr/>
          <p:nvPr/>
        </p:nvSpPr>
        <p:spPr>
          <a:xfrm>
            <a:off x="6262038" y="2453444"/>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ＭＳ Ｐゴシック"/>
                <a:ea typeface="ＭＳ Ｐゴシック"/>
                <a:cs typeface="ＭＳ Ｐゴシック"/>
              </a:rPr>
              <a:t>コンタクトレンズ</a:t>
            </a:r>
          </a:p>
        </p:txBody>
      </p:sp>
      <p:grpSp>
        <p:nvGrpSpPr>
          <p:cNvPr id="6" name="グループ化 5"/>
          <p:cNvGrpSpPr/>
          <p:nvPr/>
        </p:nvGrpSpPr>
        <p:grpSpPr>
          <a:xfrm>
            <a:off x="3165642" y="951827"/>
            <a:ext cx="2919663" cy="3465100"/>
            <a:chOff x="3165642" y="951827"/>
            <a:chExt cx="2919663" cy="3465100"/>
          </a:xfrm>
        </p:grpSpPr>
        <p:sp>
          <p:nvSpPr>
            <p:cNvPr id="4" name="角丸四角形 3"/>
            <p:cNvSpPr/>
            <p:nvPr/>
          </p:nvSpPr>
          <p:spPr>
            <a:xfrm>
              <a:off x="3165642" y="951827"/>
              <a:ext cx="2919663" cy="3465100"/>
            </a:xfrm>
            <a:prstGeom prst="roundRect">
              <a:avLst>
                <a:gd name="adj" fmla="val 4030"/>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t" anchorCtr="1"/>
            <a:lstStyle/>
            <a:p>
              <a:pPr algn="ctr"/>
              <a:r>
                <a:rPr kumimoji="1" lang="ja-JP" altLang="en-US" sz="2000" dirty="0">
                  <a:solidFill>
                    <a:srgbClr val="FFFFFF"/>
                  </a:solidFill>
                  <a:latin typeface="ＭＳ Ｐゴシック"/>
                  <a:ea typeface="ＭＳ Ｐゴシック"/>
                  <a:cs typeface="ＭＳ Ｐゴシック"/>
                </a:rPr>
                <a:t>パーソナルアシスタンス</a:t>
              </a:r>
            </a:p>
          </p:txBody>
        </p:sp>
        <p:sp>
          <p:nvSpPr>
            <p:cNvPr id="20" name="右矢印 19"/>
            <p:cNvSpPr/>
            <p:nvPr/>
          </p:nvSpPr>
          <p:spPr>
            <a:xfrm>
              <a:off x="3425318" y="1384978"/>
              <a:ext cx="2333296" cy="1342181"/>
            </a:xfrm>
            <a:prstGeom prst="rightArrow">
              <a:avLst>
                <a:gd name="adj1" fmla="val 66210"/>
                <a:gd name="adj2" fmla="val 31396"/>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solidFill>
                    <a:srgbClr val="FFFFFF"/>
                  </a:solidFill>
                  <a:latin typeface="ＭＳ Ｐゴシック"/>
                  <a:ea typeface="ＭＳ Ｐゴシック"/>
                  <a:cs typeface="ＭＳ Ｐゴシック"/>
                </a:rPr>
                <a:t>【</a:t>
              </a:r>
              <a:r>
                <a:rPr lang="ja-JP" altLang="en-US" sz="1200" dirty="0">
                  <a:solidFill>
                    <a:srgbClr val="FFFFFF"/>
                  </a:solidFill>
                  <a:latin typeface="ＭＳ Ｐゴシック"/>
                  <a:cs typeface="ＭＳ Ｐゴシック"/>
                </a:rPr>
                <a:t>操作</a:t>
              </a:r>
              <a:r>
                <a:rPr kumimoji="1" lang="en-US" altLang="ja-JP" sz="1200" dirty="0">
                  <a:solidFill>
                    <a:srgbClr val="FFFFFF"/>
                  </a:solidFill>
                  <a:latin typeface="ＭＳ Ｐゴシック"/>
                  <a:ea typeface="ＭＳ Ｐゴシック"/>
                  <a:cs typeface="ＭＳ Ｐゴシック"/>
                </a:rPr>
                <a:t>】</a:t>
              </a:r>
              <a:r>
                <a:rPr lang="ja-JP" altLang="en-US" sz="1200" dirty="0">
                  <a:solidFill>
                    <a:srgbClr val="FFFFFF"/>
                  </a:solidFill>
                  <a:latin typeface="ＭＳ Ｐゴシック"/>
                  <a:ea typeface="ＭＳ Ｐゴシック"/>
                  <a:cs typeface="ＭＳ Ｐゴシック"/>
                </a:rPr>
                <a:t>　</a:t>
              </a:r>
              <a:endParaRPr lang="en-US" altLang="ja-JP" sz="1200" dirty="0">
                <a:solidFill>
                  <a:srgbClr val="FFFFFF"/>
                </a:solidFill>
                <a:latin typeface="ＭＳ Ｐゴシック"/>
                <a:ea typeface="ＭＳ Ｐゴシック"/>
                <a:cs typeface="ＭＳ Ｐゴシック"/>
              </a:endParaRPr>
            </a:p>
            <a:p>
              <a:r>
                <a:rPr lang="ja-JP" altLang="en-US" sz="1200" dirty="0">
                  <a:solidFill>
                    <a:srgbClr val="FFFFFF"/>
                  </a:solidFill>
                  <a:latin typeface="ＭＳ Ｐゴシック"/>
                  <a:ea typeface="ＭＳ Ｐゴシック"/>
                  <a:cs typeface="ＭＳ Ｐゴシック"/>
                </a:rPr>
                <a:t>・音声入力、</a:t>
              </a:r>
              <a:r>
                <a:rPr kumimoji="1" lang="ja-JP" altLang="en-US" sz="1200" dirty="0">
                  <a:solidFill>
                    <a:srgbClr val="FFFFFF"/>
                  </a:solidFill>
                  <a:latin typeface="ＭＳ Ｐゴシック"/>
                  <a:ea typeface="ＭＳ Ｐゴシック"/>
                  <a:cs typeface="ＭＳ Ｐゴシック"/>
                </a:rPr>
                <a:t>ジェスチャ</a:t>
              </a:r>
              <a:endParaRPr lang="en-US" altLang="ja-JP" sz="1200" dirty="0">
                <a:solidFill>
                  <a:srgbClr val="FFFFFF"/>
                </a:solidFill>
                <a:latin typeface="ＭＳ Ｐゴシック"/>
                <a:ea typeface="ＭＳ Ｐゴシック"/>
                <a:cs typeface="ＭＳ Ｐゴシック"/>
              </a:endParaRPr>
            </a:p>
            <a:p>
              <a:r>
                <a:rPr kumimoji="1" lang="en-US" altLang="ja-JP" sz="1200" dirty="0">
                  <a:solidFill>
                    <a:srgbClr val="FFFFFF"/>
                  </a:solidFill>
                  <a:latin typeface="ＭＳ Ｐゴシック"/>
                  <a:ea typeface="ＭＳ Ｐゴシック"/>
                  <a:cs typeface="ＭＳ Ｐゴシック"/>
                </a:rPr>
                <a:t>【</a:t>
              </a:r>
              <a:r>
                <a:rPr lang="ja-JP" altLang="en-US" sz="1200" dirty="0">
                  <a:solidFill>
                    <a:srgbClr val="FFFFFF"/>
                  </a:solidFill>
                  <a:latin typeface="ＭＳ Ｐゴシック"/>
                  <a:ea typeface="ＭＳ Ｐゴシック"/>
                  <a:cs typeface="ＭＳ Ｐゴシック"/>
                </a:rPr>
                <a:t>情報</a:t>
              </a:r>
              <a:r>
                <a:rPr kumimoji="1" lang="en-US" altLang="ja-JP" sz="1200" dirty="0">
                  <a:solidFill>
                    <a:srgbClr val="FFFFFF"/>
                  </a:solidFill>
                  <a:latin typeface="ＭＳ Ｐゴシック"/>
                  <a:ea typeface="ＭＳ Ｐゴシック"/>
                  <a:cs typeface="ＭＳ Ｐゴシック"/>
                </a:rPr>
                <a:t>】</a:t>
              </a:r>
            </a:p>
            <a:p>
              <a:r>
                <a:rPr lang="ja-JP" altLang="en-US" sz="1200" dirty="0">
                  <a:solidFill>
                    <a:srgbClr val="FFFFFF"/>
                  </a:solidFill>
                  <a:latin typeface="ＭＳ Ｐゴシック"/>
                  <a:ea typeface="ＭＳ Ｐゴシック"/>
                  <a:cs typeface="ＭＳ Ｐゴシック"/>
                </a:rPr>
                <a:t>・通知、情報フィードバック</a:t>
              </a:r>
              <a:endParaRPr kumimoji="1" lang="en-US" altLang="ja-JP" sz="1200" dirty="0">
                <a:solidFill>
                  <a:srgbClr val="FFFFFF"/>
                </a:solidFill>
                <a:latin typeface="ＭＳ Ｐゴシック"/>
                <a:ea typeface="ＭＳ Ｐゴシック"/>
                <a:cs typeface="ＭＳ Ｐゴシック"/>
              </a:endParaRPr>
            </a:p>
          </p:txBody>
        </p:sp>
        <p:sp>
          <p:nvSpPr>
            <p:cNvPr id="21" name="左矢印 20"/>
            <p:cNvSpPr/>
            <p:nvPr/>
          </p:nvSpPr>
          <p:spPr>
            <a:xfrm>
              <a:off x="3425318" y="2568150"/>
              <a:ext cx="2333296" cy="1759674"/>
            </a:xfrm>
            <a:prstGeom prst="leftArrow">
              <a:avLst>
                <a:gd name="adj1" fmla="val 76316"/>
                <a:gd name="adj2" fmla="val 2505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a:solidFill>
                    <a:srgbClr val="FFFFFF"/>
                  </a:solidFill>
                  <a:latin typeface="ＭＳ Ｐゴシック"/>
                  <a:ea typeface="ＭＳ Ｐゴシック"/>
                  <a:cs typeface="ＭＳ Ｐゴシック"/>
                </a:rPr>
                <a:t>【</a:t>
              </a:r>
              <a:r>
                <a:rPr lang="ja-JP" altLang="en-US" sz="1200" dirty="0">
                  <a:solidFill>
                    <a:srgbClr val="FFFFFF"/>
                  </a:solidFill>
                  <a:latin typeface="ＭＳ Ｐゴシック"/>
                  <a:ea typeface="ＭＳ Ｐゴシック"/>
                  <a:cs typeface="ＭＳ Ｐゴシック"/>
                </a:rPr>
                <a:t>情報提供</a:t>
              </a:r>
              <a:r>
                <a:rPr kumimoji="1" lang="en-US" altLang="ja-JP" sz="1200" dirty="0">
                  <a:solidFill>
                    <a:srgbClr val="FFFFFF"/>
                  </a:solidFill>
                  <a:latin typeface="ＭＳ Ｐゴシック"/>
                  <a:ea typeface="ＭＳ Ｐゴシック"/>
                  <a:cs typeface="ＭＳ Ｐゴシック"/>
                </a:rPr>
                <a:t>】</a:t>
              </a:r>
            </a:p>
            <a:p>
              <a:r>
                <a:rPr kumimoji="1" lang="ja-JP" altLang="en-US" sz="1200" dirty="0">
                  <a:solidFill>
                    <a:srgbClr val="FFFFFF"/>
                  </a:solidFill>
                  <a:latin typeface="ＭＳ Ｐゴシック"/>
                  <a:ea typeface="ＭＳ Ｐゴシック"/>
                  <a:cs typeface="ＭＳ Ｐゴシック"/>
                </a:rPr>
                <a:t>着信、メール、メッセージ</a:t>
              </a:r>
              <a:endParaRPr kumimoji="1" lang="en-US" altLang="ja-JP" sz="1200" dirty="0">
                <a:solidFill>
                  <a:srgbClr val="FFFFFF"/>
                </a:solidFill>
                <a:latin typeface="ＭＳ Ｐゴシック"/>
                <a:ea typeface="ＭＳ Ｐゴシック"/>
                <a:cs typeface="ＭＳ Ｐゴシック"/>
              </a:endParaRPr>
            </a:p>
            <a:p>
              <a:r>
                <a:rPr lang="en-US" altLang="ja-JP" sz="1200" dirty="0">
                  <a:solidFill>
                    <a:srgbClr val="FFFFFF"/>
                  </a:solidFill>
                  <a:latin typeface="ＭＳ Ｐゴシック"/>
                  <a:ea typeface="ＭＳ Ｐゴシック"/>
                  <a:cs typeface="ＭＳ Ｐゴシック"/>
                </a:rPr>
                <a:t>【</a:t>
              </a:r>
              <a:r>
                <a:rPr lang="ja-JP" altLang="en-US" sz="1200" dirty="0">
                  <a:solidFill>
                    <a:srgbClr val="FFFFFF"/>
                  </a:solidFill>
                  <a:latin typeface="ＭＳ Ｐゴシック"/>
                  <a:ea typeface="ＭＳ Ｐゴシック"/>
                  <a:cs typeface="ＭＳ Ｐゴシック"/>
                </a:rPr>
                <a:t>音声インターフェース</a:t>
              </a:r>
              <a:r>
                <a:rPr lang="en-US" altLang="ja-JP" sz="1200" dirty="0">
                  <a:solidFill>
                    <a:srgbClr val="FFFFFF"/>
                  </a:solidFill>
                  <a:latin typeface="ＭＳ Ｐゴシック"/>
                  <a:ea typeface="ＭＳ Ｐゴシック"/>
                  <a:cs typeface="ＭＳ Ｐゴシック"/>
                </a:rPr>
                <a:t>】</a:t>
              </a:r>
              <a:endParaRPr kumimoji="1" lang="en-US" altLang="ja-JP" sz="1200" dirty="0">
                <a:solidFill>
                  <a:srgbClr val="FFFFFF"/>
                </a:solidFill>
                <a:latin typeface="ＭＳ Ｐゴシック"/>
                <a:ea typeface="ＭＳ Ｐゴシック"/>
                <a:cs typeface="ＭＳ Ｐゴシック"/>
              </a:endParaRPr>
            </a:p>
            <a:p>
              <a:r>
                <a:rPr lang="ja-JP" altLang="en-US" sz="1200" dirty="0">
                  <a:solidFill>
                    <a:srgbClr val="FFFFFF"/>
                  </a:solidFill>
                  <a:latin typeface="ＭＳ Ｐゴシック"/>
                  <a:cs typeface="ＭＳ Ｐゴシック"/>
                </a:rPr>
                <a:t>通話・音楽再生</a:t>
              </a:r>
              <a:endParaRPr lang="en-US" altLang="ja-JP" sz="1200" dirty="0">
                <a:solidFill>
                  <a:srgbClr val="FFFFFF"/>
                </a:solidFill>
                <a:latin typeface="ＭＳ Ｐゴシック"/>
                <a:cs typeface="ＭＳ Ｐゴシック"/>
              </a:endParaRPr>
            </a:p>
            <a:p>
              <a:r>
                <a:rPr lang="en-US" altLang="ja-JP" sz="1200" dirty="0">
                  <a:solidFill>
                    <a:srgbClr val="FFFFFF"/>
                  </a:solidFill>
                  <a:latin typeface="ＭＳ Ｐゴシック"/>
                  <a:cs typeface="ＭＳ Ｐゴシック"/>
                </a:rPr>
                <a:t>【</a:t>
              </a:r>
              <a:r>
                <a:rPr lang="ja-JP" altLang="en-US" sz="1200" dirty="0">
                  <a:solidFill>
                    <a:srgbClr val="FFFFFF"/>
                  </a:solidFill>
                  <a:latin typeface="ＭＳ Ｐゴシック"/>
                  <a:cs typeface="ＭＳ Ｐゴシック"/>
                </a:rPr>
                <a:t>情報表示</a:t>
              </a:r>
              <a:r>
                <a:rPr lang="en-US" altLang="ja-JP" sz="1200" dirty="0">
                  <a:solidFill>
                    <a:srgbClr val="FFFFFF"/>
                  </a:solidFill>
                  <a:latin typeface="ＭＳ Ｐゴシック"/>
                  <a:cs typeface="ＭＳ Ｐゴシック"/>
                </a:rPr>
                <a:t>】</a:t>
              </a:r>
            </a:p>
            <a:p>
              <a:r>
                <a:rPr lang="ja-JP" altLang="en-US" sz="1200" dirty="0">
                  <a:solidFill>
                    <a:srgbClr val="FFFFFF"/>
                  </a:solidFill>
                  <a:latin typeface="ＭＳ Ｐゴシック"/>
                  <a:cs typeface="ＭＳ Ｐゴシック"/>
                </a:rPr>
                <a:t>ナビ、チケット</a:t>
              </a:r>
              <a:endParaRPr lang="en-US" altLang="ja-JP" sz="1200" dirty="0">
                <a:solidFill>
                  <a:srgbClr val="FFFFFF"/>
                </a:solidFill>
                <a:latin typeface="ＭＳ Ｐゴシック"/>
                <a:cs typeface="ＭＳ Ｐゴシック"/>
              </a:endParaRPr>
            </a:p>
          </p:txBody>
        </p:sp>
      </p:grpSp>
      <p:grpSp>
        <p:nvGrpSpPr>
          <p:cNvPr id="2" name="図形グループ 1"/>
          <p:cNvGrpSpPr/>
          <p:nvPr/>
        </p:nvGrpSpPr>
        <p:grpSpPr>
          <a:xfrm>
            <a:off x="1253344" y="1785523"/>
            <a:ext cx="710585" cy="1470946"/>
            <a:chOff x="1305189" y="2570455"/>
            <a:chExt cx="969964" cy="2007872"/>
          </a:xfrm>
        </p:grpSpPr>
        <p:sp>
          <p:nvSpPr>
            <p:cNvPr id="22" name="円/楕円 2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論理積ゲート 2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3" name="角丸四角形 32"/>
          <p:cNvSpPr/>
          <p:nvPr/>
        </p:nvSpPr>
        <p:spPr>
          <a:xfrm>
            <a:off x="6262038" y="5315883"/>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ＭＳ Ｐゴシック"/>
                <a:ea typeface="ＭＳ Ｐゴシック"/>
                <a:cs typeface="ＭＳ Ｐゴシック"/>
              </a:rPr>
              <a:t>・・・</a:t>
            </a:r>
            <a:endParaRPr kumimoji="1" lang="en-US" altLang="ja-JP" sz="1600" dirty="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948078" y="3564366"/>
            <a:ext cx="1697901" cy="1200328"/>
          </a:xfrm>
          <a:prstGeom prst="rect">
            <a:avLst/>
          </a:prstGeom>
          <a:noFill/>
        </p:spPr>
        <p:txBody>
          <a:bodyPr wrap="none" rtlCol="0">
            <a:spAutoFit/>
          </a:bodyPr>
          <a:lstStyle/>
          <a:p>
            <a:pPr marL="285750" indent="-285750">
              <a:buFont typeface="Wingdings" charset="2"/>
              <a:buChar char="v"/>
            </a:pPr>
            <a:r>
              <a:rPr kumimoji="1" lang="ja-JP" altLang="en-US" sz="2400" dirty="0">
                <a:solidFill>
                  <a:srgbClr val="0000FF"/>
                </a:solidFill>
              </a:rPr>
              <a:t>身体密着</a:t>
            </a:r>
            <a:endParaRPr kumimoji="1" lang="en-US" altLang="ja-JP" sz="2400" dirty="0">
              <a:solidFill>
                <a:srgbClr val="0000FF"/>
              </a:solidFill>
            </a:endParaRPr>
          </a:p>
          <a:p>
            <a:pPr marL="285750" indent="-285750">
              <a:buFont typeface="Wingdings" charset="2"/>
              <a:buChar char="v"/>
            </a:pPr>
            <a:r>
              <a:rPr lang="ja-JP" altLang="en-US" sz="2400" dirty="0">
                <a:solidFill>
                  <a:srgbClr val="0000FF"/>
                </a:solidFill>
              </a:rPr>
              <a:t>常時携帯</a:t>
            </a:r>
            <a:endParaRPr lang="en-US" altLang="ja-JP" sz="2400" dirty="0">
              <a:solidFill>
                <a:srgbClr val="0000FF"/>
              </a:solidFill>
            </a:endParaRPr>
          </a:p>
          <a:p>
            <a:pPr marL="285750" indent="-285750">
              <a:buFont typeface="Wingdings" charset="2"/>
              <a:buChar char="v"/>
            </a:pPr>
            <a:r>
              <a:rPr kumimoji="1" lang="ja-JP" altLang="en-US" sz="2400" dirty="0">
                <a:solidFill>
                  <a:srgbClr val="0000FF"/>
                </a:solidFill>
              </a:rPr>
              <a:t>常時接続</a:t>
            </a:r>
          </a:p>
        </p:txBody>
      </p:sp>
      <p:sp>
        <p:nvSpPr>
          <p:cNvPr id="35" name="タイトル 34"/>
          <p:cNvSpPr>
            <a:spLocks noGrp="1"/>
          </p:cNvSpPr>
          <p:nvPr>
            <p:ph type="title"/>
          </p:nvPr>
        </p:nvSpPr>
        <p:spPr/>
        <p:txBody>
          <a:bodyPr/>
          <a:lstStyle/>
          <a:p>
            <a:r>
              <a:rPr kumimoji="1" lang="ja-JP" altLang="en-US" dirty="0"/>
              <a:t>ウェアラブル・デバイスの種類と使われ方</a:t>
            </a:r>
          </a:p>
        </p:txBody>
      </p:sp>
      <p:grpSp>
        <p:nvGrpSpPr>
          <p:cNvPr id="7" name="グループ化 6"/>
          <p:cNvGrpSpPr/>
          <p:nvPr/>
        </p:nvGrpSpPr>
        <p:grpSpPr>
          <a:xfrm>
            <a:off x="834189" y="4481095"/>
            <a:ext cx="5251116" cy="1892968"/>
            <a:chOff x="834189" y="4481095"/>
            <a:chExt cx="5251116" cy="1892968"/>
          </a:xfrm>
        </p:grpSpPr>
        <p:sp>
          <p:nvSpPr>
            <p:cNvPr id="25" name="角丸四角形 24"/>
            <p:cNvSpPr/>
            <p:nvPr/>
          </p:nvSpPr>
          <p:spPr>
            <a:xfrm>
              <a:off x="3165642" y="4481095"/>
              <a:ext cx="2919663" cy="1892968"/>
            </a:xfrm>
            <a:prstGeom prst="roundRect">
              <a:avLst>
                <a:gd name="adj" fmla="val 7876"/>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b" anchorCtr="1"/>
            <a:lstStyle/>
            <a:p>
              <a:pPr algn="ctr"/>
              <a:r>
                <a:rPr kumimoji="1" lang="ja-JP" altLang="en-US" sz="2000" dirty="0">
                  <a:solidFill>
                    <a:srgbClr val="FFFFFF"/>
                  </a:solidFill>
                  <a:latin typeface="ＭＳ Ｐゴシック"/>
                  <a:ea typeface="ＭＳ Ｐゴシック"/>
                  <a:cs typeface="ＭＳ Ｐゴシック"/>
                </a:rPr>
                <a:t>医療・健康</a:t>
              </a:r>
            </a:p>
          </p:txBody>
        </p:sp>
        <p:sp>
          <p:nvSpPr>
            <p:cNvPr id="24" name="左矢印 23"/>
            <p:cNvSpPr/>
            <p:nvPr/>
          </p:nvSpPr>
          <p:spPr>
            <a:xfrm>
              <a:off x="3425318" y="4572751"/>
              <a:ext cx="2333296" cy="1346786"/>
            </a:xfrm>
            <a:prstGeom prst="leftArrow">
              <a:avLst>
                <a:gd name="adj1" fmla="val 70708"/>
                <a:gd name="adj2" fmla="val 32834"/>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200" dirty="0">
                  <a:solidFill>
                    <a:srgbClr val="FFFFFF"/>
                  </a:solidFill>
                  <a:latin typeface="ＭＳ Ｐゴシック"/>
                  <a:cs typeface="ＭＳ Ｐゴシック"/>
                </a:rPr>
                <a:t>【</a:t>
              </a:r>
              <a:r>
                <a:rPr lang="ja-JP" altLang="en-US" sz="1200" dirty="0">
                  <a:solidFill>
                    <a:srgbClr val="FFFFFF"/>
                  </a:solidFill>
                  <a:latin typeface="ＭＳ Ｐゴシック"/>
                  <a:cs typeface="ＭＳ Ｐゴシック"/>
                </a:rPr>
                <a:t>生体情報</a:t>
              </a:r>
              <a:r>
                <a:rPr lang="en-US" altLang="ja-JP" sz="1200" dirty="0">
                  <a:solidFill>
                    <a:srgbClr val="FFFFFF"/>
                  </a:solidFill>
                  <a:latin typeface="ＭＳ Ｐゴシック"/>
                  <a:cs typeface="ＭＳ Ｐゴシック"/>
                </a:rPr>
                <a:t>】</a:t>
              </a:r>
              <a:endParaRPr lang="ja-JP" altLang="en-US" sz="1200" dirty="0">
                <a:solidFill>
                  <a:srgbClr val="FFFFFF"/>
                </a:solidFill>
                <a:latin typeface="ＭＳ Ｐゴシック"/>
                <a:cs typeface="ＭＳ Ｐゴシック"/>
              </a:endParaRPr>
            </a:p>
            <a:p>
              <a:r>
                <a:rPr lang="ja-JP" altLang="en-US" sz="1200" dirty="0">
                  <a:solidFill>
                    <a:srgbClr val="FFFFFF"/>
                  </a:solidFill>
                  <a:latin typeface="ＭＳ Ｐゴシック"/>
                  <a:ea typeface="ＭＳ Ｐゴシック"/>
                  <a:cs typeface="ＭＳ Ｐゴシック"/>
                </a:rPr>
                <a:t>血圧・心拍・体温・脳波・呼吸・睡眠状態・血糖値・会話量・活動量・紫外線量</a:t>
              </a:r>
              <a:endParaRPr lang="en-US" altLang="ja-JP" sz="1200" dirty="0">
                <a:solidFill>
                  <a:srgbClr val="FFFFFF"/>
                </a:solidFill>
                <a:latin typeface="ＭＳ Ｐゴシック"/>
                <a:ea typeface="ＭＳ Ｐゴシック"/>
                <a:cs typeface="ＭＳ Ｐゴシック"/>
              </a:endParaRPr>
            </a:p>
          </p:txBody>
        </p:sp>
        <p:pic>
          <p:nvPicPr>
            <p:cNvPr id="26" name="図 25"/>
            <p:cNvPicPr>
              <a:picLocks noChangeAspect="1"/>
            </p:cNvPicPr>
            <p:nvPr/>
          </p:nvPicPr>
          <p:blipFill>
            <a:blip r:embed="rId3">
              <a:clrChange>
                <a:clrFrom>
                  <a:srgbClr val="FFFFFF"/>
                </a:clrFrom>
                <a:clrTo>
                  <a:srgbClr val="FFFFFF">
                    <a:alpha val="0"/>
                  </a:srgbClr>
                </a:clrTo>
              </a:clrChange>
            </a:blip>
            <a:stretch>
              <a:fillRect/>
            </a:stretch>
          </p:blipFill>
          <p:spPr>
            <a:xfrm>
              <a:off x="2485755" y="5229990"/>
              <a:ext cx="368166" cy="593816"/>
            </a:xfrm>
            <a:prstGeom prst="rect">
              <a:avLst/>
            </a:prstGeom>
          </p:spPr>
        </p:pic>
        <p:sp>
          <p:nvSpPr>
            <p:cNvPr id="5" name="雲 4"/>
            <p:cNvSpPr/>
            <p:nvPr/>
          </p:nvSpPr>
          <p:spPr>
            <a:xfrm>
              <a:off x="834189" y="5181600"/>
              <a:ext cx="1374274" cy="786063"/>
            </a:xfrm>
            <a:prstGeom prst="cloud">
              <a:avLst/>
            </a:prstGeom>
            <a:solidFill>
              <a:schemeClr val="bg1">
                <a:lumMod val="9500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27" name="図 26"/>
          <p:cNvPicPr>
            <a:picLocks noChangeAspect="1"/>
          </p:cNvPicPr>
          <p:nvPr/>
        </p:nvPicPr>
        <p:blipFill>
          <a:blip r:embed="rId3">
            <a:clrChange>
              <a:clrFrom>
                <a:srgbClr val="FFFFFF"/>
              </a:clrFrom>
              <a:clrTo>
                <a:srgbClr val="FFFFFF">
                  <a:alpha val="0"/>
                </a:srgbClr>
              </a:clrTo>
            </a:clrChange>
          </a:blip>
          <a:stretch>
            <a:fillRect/>
          </a:stretch>
        </p:blipFill>
        <p:spPr>
          <a:xfrm>
            <a:off x="2483555" y="2509143"/>
            <a:ext cx="368166" cy="593816"/>
          </a:xfrm>
          <a:prstGeom prst="rect">
            <a:avLst/>
          </a:prstGeom>
        </p:spPr>
      </p:pic>
    </p:spTree>
    <p:extLst>
      <p:ext uri="{BB962C8B-B14F-4D97-AF65-F5344CB8AC3E}">
        <p14:creationId xmlns:p14="http://schemas.microsoft.com/office/powerpoint/2010/main" val="65195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医療・健康分野での活用</a:t>
            </a:r>
          </a:p>
        </p:txBody>
      </p:sp>
      <p:pic>
        <p:nvPicPr>
          <p:cNvPr id="4" name="図 3"/>
          <p:cNvPicPr>
            <a:picLocks noChangeAspect="1"/>
          </p:cNvPicPr>
          <p:nvPr/>
        </p:nvPicPr>
        <p:blipFill>
          <a:blip r:embed="rId3"/>
          <a:stretch>
            <a:fillRect/>
          </a:stretch>
        </p:blipFill>
        <p:spPr>
          <a:xfrm>
            <a:off x="457201" y="793944"/>
            <a:ext cx="4660231" cy="5602750"/>
          </a:xfrm>
          <a:prstGeom prst="rect">
            <a:avLst/>
          </a:prstGeom>
        </p:spPr>
      </p:pic>
      <p:sp>
        <p:nvSpPr>
          <p:cNvPr id="5" name="正方形/長方形 4"/>
          <p:cNvSpPr/>
          <p:nvPr/>
        </p:nvSpPr>
        <p:spPr>
          <a:xfrm>
            <a:off x="5406189" y="1427747"/>
            <a:ext cx="3203074" cy="91974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現場作業員の健康管理</a:t>
            </a:r>
          </a:p>
        </p:txBody>
      </p:sp>
      <p:sp>
        <p:nvSpPr>
          <p:cNvPr id="6" name="正方形/長方形 5"/>
          <p:cNvSpPr/>
          <p:nvPr/>
        </p:nvSpPr>
        <p:spPr>
          <a:xfrm>
            <a:off x="5406189" y="2425031"/>
            <a:ext cx="3203074" cy="91974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タクシーの安全運転支援</a:t>
            </a:r>
          </a:p>
        </p:txBody>
      </p:sp>
      <p:sp>
        <p:nvSpPr>
          <p:cNvPr id="7" name="正方形/長方形 6"/>
          <p:cNvSpPr/>
          <p:nvPr/>
        </p:nvSpPr>
        <p:spPr>
          <a:xfrm>
            <a:off x="5406189" y="3422315"/>
            <a:ext cx="3203074" cy="91974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高齢者の見守り</a:t>
            </a:r>
          </a:p>
        </p:txBody>
      </p:sp>
      <p:sp>
        <p:nvSpPr>
          <p:cNvPr id="8" name="正方形/長方形 7"/>
          <p:cNvSpPr/>
          <p:nvPr/>
        </p:nvSpPr>
        <p:spPr>
          <a:xfrm>
            <a:off x="5406189" y="4419599"/>
            <a:ext cx="3203074" cy="91974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ストレス管理</a:t>
            </a:r>
          </a:p>
        </p:txBody>
      </p:sp>
      <p:sp>
        <p:nvSpPr>
          <p:cNvPr id="9" name="正方形/長方形 8"/>
          <p:cNvSpPr/>
          <p:nvPr/>
        </p:nvSpPr>
        <p:spPr>
          <a:xfrm>
            <a:off x="5406189" y="5416883"/>
            <a:ext cx="3203074" cy="919747"/>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ビッグデータ解析</a:t>
            </a:r>
          </a:p>
        </p:txBody>
      </p:sp>
    </p:spTree>
    <p:extLst>
      <p:ext uri="{BB962C8B-B14F-4D97-AF65-F5344CB8AC3E}">
        <p14:creationId xmlns:p14="http://schemas.microsoft.com/office/powerpoint/2010/main" val="387705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ユビキタスコンピューティング</a:t>
            </a:r>
          </a:p>
        </p:txBody>
      </p:sp>
      <p:pic>
        <p:nvPicPr>
          <p:cNvPr id="1026" name="Picture 2" descr="図表[1]　ユビキタスネットワークの実現イメー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45" y="1284822"/>
            <a:ext cx="8185131" cy="406243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531545" y="5525466"/>
            <a:ext cx="3627916" cy="461665"/>
          </a:xfrm>
          <a:prstGeom prst="rect">
            <a:avLst/>
          </a:prstGeom>
          <a:noFill/>
        </p:spPr>
        <p:txBody>
          <a:bodyPr wrap="none" rtlCol="0">
            <a:spAutoFit/>
          </a:bodyPr>
          <a:lstStyle/>
          <a:p>
            <a:r>
              <a:rPr kumimoji="1" lang="ja-JP" altLang="en-US" sz="1200"/>
              <a:t>平成</a:t>
            </a:r>
            <a:r>
              <a:rPr kumimoji="1" lang="en-US" altLang="ja-JP" sz="1200"/>
              <a:t>16</a:t>
            </a:r>
            <a:r>
              <a:rPr kumimoji="1" lang="ja-JP" altLang="en-US" sz="1200"/>
              <a:t>年</a:t>
            </a:r>
            <a:r>
              <a:rPr kumimoji="1" lang="en-US" altLang="ja-JP" sz="1200"/>
              <a:t>(2004</a:t>
            </a:r>
            <a:r>
              <a:rPr kumimoji="1" lang="ja-JP" altLang="en-US" sz="1200"/>
              <a:t>年</a:t>
            </a:r>
            <a:r>
              <a:rPr kumimoji="1" lang="en-US" altLang="ja-JP" sz="1200"/>
              <a:t>)</a:t>
            </a:r>
            <a:r>
              <a:rPr kumimoji="1" lang="ja-JP" altLang="en-US" sz="1200"/>
              <a:t>情報通信白書より</a:t>
            </a:r>
            <a:endParaRPr kumimoji="1" lang="en-US" altLang="ja-JP" sz="1200"/>
          </a:p>
          <a:p>
            <a:r>
              <a:rPr kumimoji="1" lang="ja-JP" altLang="en-US" sz="1200"/>
              <a:t>「</a:t>
            </a:r>
            <a:r>
              <a:rPr lang="ja-JP" altLang="en-US" sz="1200"/>
              <a:t>いつでも、どこでも、何でも、誰でもがネットワークに」</a:t>
            </a:r>
            <a:endParaRPr kumimoji="1" lang="ja-JP" altLang="en-US" sz="1200" dirty="0"/>
          </a:p>
        </p:txBody>
      </p:sp>
    </p:spTree>
    <p:extLst>
      <p:ext uri="{BB962C8B-B14F-4D97-AF65-F5344CB8AC3E}">
        <p14:creationId xmlns:p14="http://schemas.microsoft.com/office/powerpoint/2010/main" val="2799529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ユビキタスからアンビエントへ</a:t>
            </a:r>
          </a:p>
        </p:txBody>
      </p:sp>
      <p:sp>
        <p:nvSpPr>
          <p:cNvPr id="4" name="角丸四角形 3"/>
          <p:cNvSpPr/>
          <p:nvPr/>
        </p:nvSpPr>
        <p:spPr>
          <a:xfrm>
            <a:off x="457200" y="944508"/>
            <a:ext cx="4015717" cy="806447"/>
          </a:xfrm>
          <a:prstGeom prst="round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j-lt"/>
                <a:ea typeface="+mj-ea"/>
                <a:cs typeface="ＭＳ Ｐゴシック"/>
              </a:rPr>
              <a:t>ユビキタス</a:t>
            </a:r>
            <a:endParaRPr kumimoji="1" lang="ja-JP" altLang="en-US" sz="2400" dirty="0">
              <a:solidFill>
                <a:srgbClr val="FFFFFF"/>
              </a:solidFill>
              <a:latin typeface="+mj-lt"/>
              <a:ea typeface="+mj-ea"/>
              <a:cs typeface="ＭＳ Ｐゴシック"/>
            </a:endParaRPr>
          </a:p>
        </p:txBody>
      </p:sp>
      <p:sp>
        <p:nvSpPr>
          <p:cNvPr id="5" name="角丸四角形 4"/>
          <p:cNvSpPr/>
          <p:nvPr/>
        </p:nvSpPr>
        <p:spPr>
          <a:xfrm>
            <a:off x="4625317" y="944508"/>
            <a:ext cx="4015717" cy="806447"/>
          </a:xfrm>
          <a:prstGeom prst="round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j-lt"/>
                <a:ea typeface="+mj-ea"/>
                <a:cs typeface="ＭＳ Ｐゴシック"/>
              </a:rPr>
              <a:t>アンビエント</a:t>
            </a:r>
            <a:endParaRPr kumimoji="1" lang="ja-JP" altLang="en-US" sz="2400" dirty="0">
              <a:solidFill>
                <a:srgbClr val="FFFFFF"/>
              </a:solidFill>
              <a:latin typeface="+mj-lt"/>
              <a:ea typeface="+mj-ea"/>
              <a:cs typeface="ＭＳ Ｐゴシック"/>
            </a:endParaRPr>
          </a:p>
        </p:txBody>
      </p:sp>
      <p:sp>
        <p:nvSpPr>
          <p:cNvPr id="6" name="角丸四角形 5"/>
          <p:cNvSpPr/>
          <p:nvPr/>
        </p:nvSpPr>
        <p:spPr>
          <a:xfrm>
            <a:off x="457200" y="1854997"/>
            <a:ext cx="4015717" cy="54790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j-lt"/>
                <a:ea typeface="+mj-ea"/>
                <a:cs typeface="ＭＳ Ｐゴシック"/>
              </a:rPr>
              <a:t>ケータイ</a:t>
            </a:r>
            <a:endParaRPr kumimoji="1" lang="ja-JP" altLang="en-US" sz="2400" dirty="0">
              <a:solidFill>
                <a:srgbClr val="FFFFFF"/>
              </a:solidFill>
              <a:latin typeface="+mj-lt"/>
              <a:ea typeface="+mj-ea"/>
              <a:cs typeface="ＭＳ Ｐゴシック"/>
            </a:endParaRPr>
          </a:p>
        </p:txBody>
      </p:sp>
      <p:sp>
        <p:nvSpPr>
          <p:cNvPr id="7" name="角丸四角形 6"/>
          <p:cNvSpPr/>
          <p:nvPr/>
        </p:nvSpPr>
        <p:spPr>
          <a:xfrm>
            <a:off x="4625317" y="1854997"/>
            <a:ext cx="4015717" cy="54790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j-lt"/>
                <a:ea typeface="+mj-ea"/>
                <a:cs typeface="ＭＳ Ｐゴシック"/>
              </a:rPr>
              <a:t>スマホ</a:t>
            </a:r>
            <a:endParaRPr kumimoji="1" lang="ja-JP" altLang="en-US" sz="2400" dirty="0">
              <a:solidFill>
                <a:srgbClr val="FFFFFF"/>
              </a:solidFill>
              <a:latin typeface="+mj-lt"/>
              <a:ea typeface="+mj-ea"/>
              <a:cs typeface="ＭＳ Ｐゴシック"/>
            </a:endParaRPr>
          </a:p>
        </p:txBody>
      </p:sp>
      <p:sp>
        <p:nvSpPr>
          <p:cNvPr id="8" name="角丸四角形 7"/>
          <p:cNvSpPr/>
          <p:nvPr/>
        </p:nvSpPr>
        <p:spPr>
          <a:xfrm>
            <a:off x="457200" y="2506940"/>
            <a:ext cx="4015717" cy="54790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j-lt"/>
                <a:ea typeface="+mj-ea"/>
                <a:cs typeface="ＭＳ Ｐゴシック"/>
              </a:rPr>
              <a:t>テレビがゲートウェイ</a:t>
            </a:r>
            <a:endParaRPr kumimoji="1" lang="ja-JP" altLang="en-US" sz="2400" dirty="0">
              <a:solidFill>
                <a:srgbClr val="FFFFFF"/>
              </a:solidFill>
              <a:latin typeface="+mj-lt"/>
              <a:ea typeface="+mj-ea"/>
              <a:cs typeface="ＭＳ Ｐゴシック"/>
            </a:endParaRPr>
          </a:p>
        </p:txBody>
      </p:sp>
      <p:sp>
        <p:nvSpPr>
          <p:cNvPr id="9" name="角丸四角形 8"/>
          <p:cNvSpPr/>
          <p:nvPr/>
        </p:nvSpPr>
        <p:spPr>
          <a:xfrm>
            <a:off x="4625317" y="2506940"/>
            <a:ext cx="4015717" cy="54790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j-lt"/>
                <a:ea typeface="+mj-ea"/>
                <a:cs typeface="ＭＳ Ｐゴシック"/>
              </a:rPr>
              <a:t>スマホがゲートウェイ</a:t>
            </a:r>
            <a:endParaRPr kumimoji="1" lang="ja-JP" altLang="en-US" sz="2400" dirty="0">
              <a:solidFill>
                <a:srgbClr val="FFFFFF"/>
              </a:solidFill>
              <a:latin typeface="+mj-lt"/>
              <a:ea typeface="+mj-ea"/>
              <a:cs typeface="ＭＳ Ｐゴシック"/>
            </a:endParaRPr>
          </a:p>
        </p:txBody>
      </p:sp>
      <p:sp>
        <p:nvSpPr>
          <p:cNvPr id="10" name="角丸四角形 9"/>
          <p:cNvSpPr/>
          <p:nvPr/>
        </p:nvSpPr>
        <p:spPr>
          <a:xfrm>
            <a:off x="457200" y="3158883"/>
            <a:ext cx="4015717" cy="54790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mj-lt"/>
                <a:ea typeface="+mj-ea"/>
                <a:cs typeface="ＭＳ Ｐゴシック"/>
              </a:rPr>
              <a:t>M2M</a:t>
            </a:r>
            <a:endParaRPr kumimoji="1" lang="ja-JP" altLang="en-US" sz="2400" dirty="0">
              <a:solidFill>
                <a:srgbClr val="FFFFFF"/>
              </a:solidFill>
              <a:latin typeface="+mj-lt"/>
              <a:ea typeface="+mj-ea"/>
              <a:cs typeface="ＭＳ Ｐゴシック"/>
            </a:endParaRPr>
          </a:p>
        </p:txBody>
      </p:sp>
      <p:sp>
        <p:nvSpPr>
          <p:cNvPr id="11" name="角丸四角形 10"/>
          <p:cNvSpPr/>
          <p:nvPr/>
        </p:nvSpPr>
        <p:spPr>
          <a:xfrm>
            <a:off x="4625317" y="3158883"/>
            <a:ext cx="4015717" cy="54790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mj-lt"/>
                <a:ea typeface="+mj-ea"/>
                <a:cs typeface="ＭＳ Ｐゴシック"/>
              </a:rPr>
              <a:t>IoT</a:t>
            </a:r>
            <a:endParaRPr kumimoji="1" lang="ja-JP" altLang="en-US" sz="2400" dirty="0">
              <a:solidFill>
                <a:srgbClr val="FFFFFF"/>
              </a:solidFill>
              <a:latin typeface="+mj-lt"/>
              <a:ea typeface="+mj-ea"/>
              <a:cs typeface="ＭＳ Ｐゴシック"/>
            </a:endParaRPr>
          </a:p>
        </p:txBody>
      </p:sp>
      <p:sp>
        <p:nvSpPr>
          <p:cNvPr id="12" name="角丸四角形 11"/>
          <p:cNvSpPr/>
          <p:nvPr/>
        </p:nvSpPr>
        <p:spPr>
          <a:xfrm>
            <a:off x="457200" y="5114712"/>
            <a:ext cx="4015717" cy="1280754"/>
          </a:xfrm>
          <a:prstGeom prst="roundRect">
            <a:avLst>
              <a:gd name="adj" fmla="val 9208"/>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j-lt"/>
                <a:ea typeface="+mj-ea"/>
                <a:cs typeface="ＭＳ Ｐゴシック"/>
              </a:rPr>
              <a:t>様々なモノがシステムに接続され、人間からそれらに働きかけ、情報を得る</a:t>
            </a:r>
            <a:endParaRPr kumimoji="1" lang="ja-JP" altLang="en-US" sz="2400" dirty="0">
              <a:solidFill>
                <a:srgbClr val="FFFFFF"/>
              </a:solidFill>
              <a:latin typeface="+mj-lt"/>
              <a:ea typeface="+mj-ea"/>
              <a:cs typeface="ＭＳ Ｐゴシック"/>
            </a:endParaRPr>
          </a:p>
        </p:txBody>
      </p:sp>
      <p:sp>
        <p:nvSpPr>
          <p:cNvPr id="13" name="角丸四角形 12"/>
          <p:cNvSpPr/>
          <p:nvPr/>
        </p:nvSpPr>
        <p:spPr>
          <a:xfrm>
            <a:off x="4625317" y="5114712"/>
            <a:ext cx="4015717" cy="1280754"/>
          </a:xfrm>
          <a:prstGeom prst="roundRect">
            <a:avLst>
              <a:gd name="adj" fmla="val 9208"/>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j-lt"/>
                <a:ea typeface="+mj-ea"/>
                <a:cs typeface="ＭＳ Ｐゴシック"/>
              </a:rPr>
              <a:t>システムが人間を見えない形で取り巻き、必要に応じて情報を提供</a:t>
            </a:r>
            <a:endParaRPr kumimoji="1" lang="ja-JP" altLang="en-US" sz="2400" dirty="0">
              <a:solidFill>
                <a:srgbClr val="FFFFFF"/>
              </a:solidFill>
              <a:latin typeface="+mj-lt"/>
              <a:ea typeface="+mj-ea"/>
              <a:cs typeface="ＭＳ Ｐゴシック"/>
            </a:endParaRPr>
          </a:p>
        </p:txBody>
      </p:sp>
      <p:sp>
        <p:nvSpPr>
          <p:cNvPr id="14" name="角丸四角形 13"/>
          <p:cNvSpPr/>
          <p:nvPr/>
        </p:nvSpPr>
        <p:spPr>
          <a:xfrm>
            <a:off x="457200" y="3810826"/>
            <a:ext cx="4015717" cy="54790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mj-lt"/>
                <a:ea typeface="+mj-ea"/>
                <a:cs typeface="ＭＳ Ｐゴシック"/>
              </a:rPr>
              <a:t>2G/</a:t>
            </a:r>
            <a:r>
              <a:rPr kumimoji="1" lang="ja-JP" altLang="en-US" sz="2400">
                <a:solidFill>
                  <a:srgbClr val="FFFFFF"/>
                </a:solidFill>
                <a:latin typeface="+mj-lt"/>
                <a:ea typeface="+mj-ea"/>
                <a:cs typeface="ＭＳ Ｐゴシック"/>
              </a:rPr>
              <a:t>電灯線ネットワーク</a:t>
            </a:r>
            <a:endParaRPr kumimoji="1" lang="ja-JP" altLang="en-US" sz="2400" dirty="0">
              <a:solidFill>
                <a:srgbClr val="FFFFFF"/>
              </a:solidFill>
              <a:latin typeface="+mj-lt"/>
              <a:ea typeface="+mj-ea"/>
              <a:cs typeface="ＭＳ Ｐゴシック"/>
            </a:endParaRPr>
          </a:p>
        </p:txBody>
      </p:sp>
      <p:sp>
        <p:nvSpPr>
          <p:cNvPr id="15" name="角丸四角形 14"/>
          <p:cNvSpPr/>
          <p:nvPr/>
        </p:nvSpPr>
        <p:spPr>
          <a:xfrm>
            <a:off x="4625317" y="3810826"/>
            <a:ext cx="4015717" cy="54790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mj-lt"/>
                <a:ea typeface="+mj-ea"/>
                <a:cs typeface="ＭＳ Ｐゴシック"/>
              </a:rPr>
              <a:t>4G/5G/WiFi/</a:t>
            </a:r>
            <a:r>
              <a:rPr kumimoji="1" lang="ja-JP" altLang="en-US" sz="2400">
                <a:solidFill>
                  <a:srgbClr val="FFFFFF"/>
                </a:solidFill>
                <a:latin typeface="+mj-lt"/>
                <a:ea typeface="+mj-ea"/>
                <a:cs typeface="ＭＳ Ｐゴシック"/>
              </a:rPr>
              <a:t>光</a:t>
            </a:r>
            <a:endParaRPr kumimoji="1" lang="ja-JP" altLang="en-US" sz="2400" dirty="0">
              <a:solidFill>
                <a:srgbClr val="FFFFFF"/>
              </a:solidFill>
              <a:latin typeface="+mj-lt"/>
              <a:ea typeface="+mj-ea"/>
              <a:cs typeface="ＭＳ Ｐゴシック"/>
            </a:endParaRPr>
          </a:p>
        </p:txBody>
      </p:sp>
      <p:sp>
        <p:nvSpPr>
          <p:cNvPr id="16" name="角丸四角形 15"/>
          <p:cNvSpPr/>
          <p:nvPr/>
        </p:nvSpPr>
        <p:spPr>
          <a:xfrm>
            <a:off x="457200" y="4462769"/>
            <a:ext cx="4015717" cy="54790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j-lt"/>
                <a:ea typeface="+mj-ea"/>
                <a:cs typeface="ＭＳ Ｐゴシック"/>
              </a:rPr>
              <a:t>クラウド無し</a:t>
            </a:r>
            <a:endParaRPr kumimoji="1" lang="ja-JP" altLang="en-US" sz="2400" dirty="0">
              <a:solidFill>
                <a:srgbClr val="FFFFFF"/>
              </a:solidFill>
              <a:latin typeface="+mj-lt"/>
              <a:ea typeface="+mj-ea"/>
              <a:cs typeface="ＭＳ Ｐゴシック"/>
            </a:endParaRPr>
          </a:p>
        </p:txBody>
      </p:sp>
      <p:sp>
        <p:nvSpPr>
          <p:cNvPr id="17" name="角丸四角形 16"/>
          <p:cNvSpPr/>
          <p:nvPr/>
        </p:nvSpPr>
        <p:spPr>
          <a:xfrm>
            <a:off x="4625317" y="4462769"/>
            <a:ext cx="4015717" cy="54790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j-lt"/>
                <a:ea typeface="+mj-ea"/>
                <a:cs typeface="ＭＳ Ｐゴシック"/>
              </a:rPr>
              <a:t>クラウド前提</a:t>
            </a:r>
            <a:endParaRPr kumimoji="1" lang="ja-JP" altLang="en-US" sz="2400" dirty="0">
              <a:solidFill>
                <a:srgbClr val="FFFFFF"/>
              </a:solidFill>
              <a:latin typeface="+mj-lt"/>
              <a:ea typeface="+mj-ea"/>
              <a:cs typeface="ＭＳ Ｐゴシック"/>
            </a:endParaRPr>
          </a:p>
        </p:txBody>
      </p:sp>
    </p:spTree>
    <p:extLst>
      <p:ext uri="{BB962C8B-B14F-4D97-AF65-F5344CB8AC3E}">
        <p14:creationId xmlns:p14="http://schemas.microsoft.com/office/powerpoint/2010/main" val="209455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1+#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1+#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1+#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1+#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rPr>
              <a:t>各社のクライアント戦略</a:t>
            </a:r>
            <a:endParaRPr lang="ja-JP" altLang="en-US" sz="2400" dirty="0">
              <a:solidFill>
                <a:schemeClr val="bg1"/>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364245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3"/>
          <p:cNvSpPr>
            <a:spLocks noGrp="1"/>
          </p:cNvSpPr>
          <p:nvPr>
            <p:ph type="title" idx="4294967295"/>
          </p:nvPr>
        </p:nvSpPr>
        <p:spPr>
          <a:xfrm>
            <a:off x="250825" y="304800"/>
            <a:ext cx="8131175" cy="423863"/>
          </a:xfrm>
        </p:spPr>
        <p:txBody>
          <a:bodyPr/>
          <a:lstStyle/>
          <a:p>
            <a:r>
              <a:rPr lang="en-US" altLang="ja-JP" sz="2800" dirty="0">
                <a:latin typeface="+mn-lt"/>
                <a:ea typeface="+mn-ea"/>
              </a:rPr>
              <a:t>Google</a:t>
            </a:r>
            <a:r>
              <a:rPr lang="ja-JP" altLang="en-US" sz="2800" dirty="0">
                <a:latin typeface="+mn-lt"/>
                <a:ea typeface="+mn-ea"/>
              </a:rPr>
              <a:t> が狙うもの</a:t>
            </a:r>
          </a:p>
        </p:txBody>
      </p:sp>
      <p:grpSp>
        <p:nvGrpSpPr>
          <p:cNvPr id="2" name="グループ化 17"/>
          <p:cNvGrpSpPr>
            <a:grpSpLocks/>
          </p:cNvGrpSpPr>
          <p:nvPr/>
        </p:nvGrpSpPr>
        <p:grpSpPr bwMode="auto">
          <a:xfrm>
            <a:off x="457200" y="1365250"/>
            <a:ext cx="4419600" cy="1524000"/>
            <a:chOff x="457200" y="1066800"/>
            <a:chExt cx="4419600" cy="1524000"/>
          </a:xfrm>
          <a:solidFill>
            <a:schemeClr val="bg1">
              <a:lumMod val="95000"/>
            </a:schemeClr>
          </a:solidFill>
        </p:grpSpPr>
        <p:sp>
          <p:nvSpPr>
            <p:cNvPr id="16396" name="AutoShape 51"/>
            <p:cNvSpPr>
              <a:spLocks noChangeArrowheads="1"/>
            </p:cNvSpPr>
            <p:nvPr/>
          </p:nvSpPr>
          <p:spPr bwMode="auto">
            <a:xfrm>
              <a:off x="457200" y="1066800"/>
              <a:ext cx="4419600" cy="1524000"/>
            </a:xfrm>
            <a:prstGeom prst="roundRect">
              <a:avLst>
                <a:gd name="adj" fmla="val 4069"/>
              </a:avLst>
            </a:prstGeom>
            <a:solidFill>
              <a:schemeClr val="bg1">
                <a:lumMod val="95000"/>
              </a:schemeClr>
            </a:solidFill>
            <a:ln w="38100" algn="ctr">
              <a:noFill/>
              <a:round/>
              <a:headEnd/>
              <a:tailEnd/>
            </a:ln>
          </p:spPr>
          <p:txBody>
            <a:bodyPr wrap="none" anchor="ctr"/>
            <a:lstStyle/>
            <a:p>
              <a:pPr>
                <a:defRPr/>
              </a:pPr>
              <a:endParaRPr lang="ja-JP" altLang="en-US" sz="1800">
                <a:solidFill>
                  <a:schemeClr val="tx1"/>
                </a:solidFill>
                <a:latin typeface="+mn-lt"/>
                <a:ea typeface="+mn-ea"/>
                <a:cs typeface="Arial" pitchFamily="34" charset="0"/>
              </a:endParaRPr>
            </a:p>
          </p:txBody>
        </p:sp>
        <p:sp>
          <p:nvSpPr>
            <p:cNvPr id="16397" name="Text Box 46"/>
            <p:cNvSpPr txBox="1">
              <a:spLocks noChangeArrowheads="1"/>
            </p:cNvSpPr>
            <p:nvPr/>
          </p:nvSpPr>
          <p:spPr bwMode="auto">
            <a:xfrm>
              <a:off x="457200" y="1143000"/>
              <a:ext cx="4419600" cy="1348061"/>
            </a:xfrm>
            <a:prstGeom prst="rect">
              <a:avLst/>
            </a:prstGeom>
            <a:noFill/>
            <a:ln w="38100" algn="ctr">
              <a:noFill/>
              <a:miter lim="800000"/>
              <a:headEnd/>
              <a:tailEnd/>
            </a:ln>
          </p:spPr>
          <p:txBody>
            <a:bodyPr>
              <a:spAutoFit/>
            </a:bodyPr>
            <a:lstStyle/>
            <a:p>
              <a:pPr>
                <a:lnSpc>
                  <a:spcPct val="120000"/>
                </a:lnSpc>
                <a:defRPr/>
              </a:pPr>
              <a:r>
                <a:rPr lang="ja-JP" altLang="en-US" sz="1400" dirty="0">
                  <a:solidFill>
                    <a:schemeClr val="tx1"/>
                  </a:solidFill>
                  <a:latin typeface="+mn-lt"/>
                  <a:ea typeface="+mn-ea"/>
                  <a:cs typeface="Arial" pitchFamily="34" charset="0"/>
                </a:rPr>
                <a:t>「新しいコンピューティング・サービスは、どこかの雲の中にあるサーバーから始まる。ＰＣ、Ｍａｃ、携帯電話など、どのようなデバイスからでも</a:t>
              </a:r>
              <a:r>
                <a:rPr lang="ja-JP" altLang="en-US" sz="1400" b="1" u="sng" dirty="0">
                  <a:solidFill>
                    <a:srgbClr val="C00000"/>
                  </a:solidFill>
                  <a:latin typeface="+mn-lt"/>
                  <a:ea typeface="+mn-ea"/>
                  <a:cs typeface="Arial" pitchFamily="34" charset="0"/>
                </a:rPr>
                <a:t>適切なアクセス手段</a:t>
              </a:r>
              <a:r>
                <a:rPr lang="ja-JP" altLang="en-US" sz="1400" dirty="0">
                  <a:solidFill>
                    <a:schemeClr val="tx1"/>
                  </a:solidFill>
                  <a:latin typeface="+mn-lt"/>
                  <a:ea typeface="+mn-ea"/>
                  <a:cs typeface="Arial" pitchFamily="34" charset="0"/>
                </a:rPr>
                <a:t>があれば利用できる。」　</a:t>
              </a:r>
            </a:p>
            <a:p>
              <a:pPr>
                <a:lnSpc>
                  <a:spcPct val="120000"/>
                </a:lnSpc>
                <a:defRPr/>
              </a:pPr>
              <a:r>
                <a:rPr lang="en-US" altLang="ja-JP" sz="1050" dirty="0">
                  <a:solidFill>
                    <a:schemeClr val="tx1"/>
                  </a:solidFill>
                  <a:latin typeface="+mn-lt"/>
                  <a:ea typeface="+mn-ea"/>
                  <a:cs typeface="Arial" pitchFamily="34" charset="0"/>
                </a:rPr>
                <a:t>Google CEO </a:t>
              </a:r>
              <a:r>
                <a:rPr lang="ja-JP" altLang="en-US" sz="1050" dirty="0">
                  <a:solidFill>
                    <a:schemeClr val="tx1"/>
                  </a:solidFill>
                  <a:latin typeface="+mn-lt"/>
                  <a:ea typeface="+mn-ea"/>
                  <a:cs typeface="Arial" pitchFamily="34" charset="0"/>
                </a:rPr>
                <a:t>エリック・シュミット　</a:t>
              </a:r>
              <a:r>
                <a:rPr lang="en-US" altLang="ja-JP" sz="1050" dirty="0">
                  <a:solidFill>
                    <a:schemeClr val="tx1"/>
                  </a:solidFill>
                  <a:latin typeface="+mn-lt"/>
                  <a:ea typeface="+mn-ea"/>
                  <a:cs typeface="Arial" pitchFamily="34" charset="0"/>
                </a:rPr>
                <a:t>2006</a:t>
              </a:r>
              <a:r>
                <a:rPr lang="ja-JP" altLang="en-US" sz="1050" dirty="0">
                  <a:solidFill>
                    <a:schemeClr val="tx1"/>
                  </a:solidFill>
                  <a:latin typeface="+mn-lt"/>
                  <a:ea typeface="+mn-ea"/>
                  <a:cs typeface="Arial" pitchFamily="34" charset="0"/>
                </a:rPr>
                <a:t>年</a:t>
              </a:r>
              <a:r>
                <a:rPr lang="en-US" altLang="ja-JP" sz="1050" dirty="0">
                  <a:solidFill>
                    <a:schemeClr val="tx1"/>
                  </a:solidFill>
                  <a:latin typeface="+mn-lt"/>
                  <a:ea typeface="+mn-ea"/>
                  <a:cs typeface="Arial" pitchFamily="34" charset="0"/>
                </a:rPr>
                <a:t>8</a:t>
              </a:r>
              <a:r>
                <a:rPr lang="ja-JP" altLang="en-US" sz="1050" dirty="0">
                  <a:solidFill>
                    <a:schemeClr val="tx1"/>
                  </a:solidFill>
                  <a:latin typeface="+mn-lt"/>
                  <a:ea typeface="+mn-ea"/>
                  <a:cs typeface="Arial" pitchFamily="34" charset="0"/>
                </a:rPr>
                <a:t>月のスピーチ</a:t>
              </a:r>
            </a:p>
          </p:txBody>
        </p:sp>
      </p:grpSp>
      <p:grpSp>
        <p:nvGrpSpPr>
          <p:cNvPr id="3" name="グループ化 18"/>
          <p:cNvGrpSpPr>
            <a:grpSpLocks/>
          </p:cNvGrpSpPr>
          <p:nvPr/>
        </p:nvGrpSpPr>
        <p:grpSpPr bwMode="auto">
          <a:xfrm>
            <a:off x="4800600" y="1370013"/>
            <a:ext cx="3927475" cy="1524000"/>
            <a:chOff x="4800600" y="1071546"/>
            <a:chExt cx="3927178" cy="1524000"/>
          </a:xfrm>
        </p:grpSpPr>
        <p:sp>
          <p:nvSpPr>
            <p:cNvPr id="16393" name="AutoShape 51"/>
            <p:cNvSpPr>
              <a:spLocks noChangeArrowheads="1"/>
            </p:cNvSpPr>
            <p:nvPr/>
          </p:nvSpPr>
          <p:spPr bwMode="auto">
            <a:xfrm>
              <a:off x="5072066" y="1071546"/>
              <a:ext cx="3643338" cy="1524000"/>
            </a:xfrm>
            <a:prstGeom prst="roundRect">
              <a:avLst>
                <a:gd name="adj" fmla="val 4069"/>
              </a:avLst>
            </a:prstGeom>
            <a:solidFill>
              <a:srgbClr val="C00000"/>
            </a:solidFill>
            <a:ln w="38100" algn="ctr">
              <a:noFill/>
              <a:round/>
              <a:headEnd/>
              <a:tailEnd/>
            </a:ln>
          </p:spPr>
          <p:txBody>
            <a:bodyPr wrap="none" anchor="ctr"/>
            <a:lstStyle/>
            <a:p>
              <a:pPr>
                <a:defRPr/>
              </a:pPr>
              <a:endParaRPr lang="ja-JP" altLang="en-US" sz="1800">
                <a:solidFill>
                  <a:schemeClr val="bg1"/>
                </a:solidFill>
                <a:latin typeface="+mn-lt"/>
                <a:ea typeface="+mn-ea"/>
                <a:cs typeface="Arial" pitchFamily="34" charset="0"/>
              </a:endParaRPr>
            </a:p>
          </p:txBody>
        </p:sp>
        <p:sp>
          <p:nvSpPr>
            <p:cNvPr id="16394" name="AutoShape 54"/>
            <p:cNvSpPr>
              <a:spLocks noChangeArrowheads="1"/>
            </p:cNvSpPr>
            <p:nvPr/>
          </p:nvSpPr>
          <p:spPr bwMode="auto">
            <a:xfrm>
              <a:off x="4800600" y="1600200"/>
              <a:ext cx="381000" cy="457200"/>
            </a:xfrm>
            <a:prstGeom prst="rightArrow">
              <a:avLst>
                <a:gd name="adj1" fmla="val 54167"/>
                <a:gd name="adj2" fmla="val 43333"/>
              </a:avLst>
            </a:prstGeom>
            <a:solidFill>
              <a:schemeClr val="accent2">
                <a:lumMod val="60000"/>
                <a:lumOff val="40000"/>
              </a:schemeClr>
            </a:solidFill>
            <a:ln w="19050" algn="ctr">
              <a:noFill/>
              <a:miter lim="800000"/>
              <a:headEnd/>
              <a:tailEnd/>
            </a:ln>
          </p:spPr>
          <p:txBody>
            <a:bodyPr wrap="none" anchor="ctr"/>
            <a:lstStyle/>
            <a:p>
              <a:pPr>
                <a:defRPr/>
              </a:pPr>
              <a:endParaRPr lang="ja-JP" altLang="en-US" sz="1800">
                <a:solidFill>
                  <a:schemeClr val="tx1"/>
                </a:solidFill>
                <a:latin typeface="+mn-lt"/>
                <a:ea typeface="+mn-ea"/>
                <a:cs typeface="Arial" pitchFamily="34" charset="0"/>
              </a:endParaRPr>
            </a:p>
          </p:txBody>
        </p:sp>
        <p:sp>
          <p:nvSpPr>
            <p:cNvPr id="73753" name="Text Box 46"/>
            <p:cNvSpPr txBox="1">
              <a:spLocks noChangeArrowheads="1"/>
            </p:cNvSpPr>
            <p:nvPr/>
          </p:nvSpPr>
          <p:spPr bwMode="auto">
            <a:xfrm>
              <a:off x="5085201" y="1291030"/>
              <a:ext cx="3642577" cy="991553"/>
            </a:xfrm>
            <a:prstGeom prst="rect">
              <a:avLst/>
            </a:prstGeom>
            <a:noFill/>
            <a:ln w="9525">
              <a:noFill/>
              <a:miter lim="800000"/>
              <a:headEnd/>
              <a:tailEnd/>
            </a:ln>
          </p:spPr>
          <p:txBody>
            <a:bodyPr>
              <a:spAutoFit/>
            </a:bodyPr>
            <a:lstStyle/>
            <a:p>
              <a:pPr algn="ctr">
                <a:lnSpc>
                  <a:spcPct val="120000"/>
                </a:lnSpc>
              </a:pPr>
              <a:r>
                <a:rPr lang="ja-JP" altLang="en-US" sz="2000">
                  <a:solidFill>
                    <a:schemeClr val="bg1"/>
                  </a:solidFill>
                  <a:latin typeface="+mn-lt"/>
                  <a:ea typeface="+mn-ea"/>
                  <a:cs typeface="Arial" charset="0"/>
                </a:rPr>
                <a:t>適切なアクセス手段</a:t>
              </a:r>
              <a:endParaRPr lang="en-US" altLang="ja-JP" sz="1400">
                <a:solidFill>
                  <a:schemeClr val="bg1"/>
                </a:solidFill>
                <a:latin typeface="+mn-lt"/>
                <a:ea typeface="+mn-ea"/>
                <a:cs typeface="Arial" charset="0"/>
              </a:endParaRPr>
            </a:p>
            <a:p>
              <a:pPr algn="ctr">
                <a:lnSpc>
                  <a:spcPct val="120000"/>
                </a:lnSpc>
              </a:pPr>
              <a:r>
                <a:rPr lang="ja-JP" altLang="en-US" sz="1400">
                  <a:solidFill>
                    <a:schemeClr val="bg1"/>
                  </a:solidFill>
                  <a:latin typeface="+mn-lt"/>
                  <a:ea typeface="+mn-ea"/>
                  <a:cs typeface="Arial" charset="0"/>
                </a:rPr>
                <a:t>　</a:t>
              </a:r>
              <a:r>
                <a:rPr lang="en-US" altLang="ja-JP" sz="3200">
                  <a:solidFill>
                    <a:schemeClr val="bg1"/>
                  </a:solidFill>
                  <a:latin typeface="+mn-lt"/>
                  <a:ea typeface="+mn-ea"/>
                  <a:cs typeface="Arial" charset="0"/>
                </a:rPr>
                <a:t>Web</a:t>
              </a:r>
              <a:r>
                <a:rPr lang="ja-JP" altLang="en-US" sz="3200">
                  <a:solidFill>
                    <a:schemeClr val="bg1"/>
                  </a:solidFill>
                  <a:latin typeface="+mn-lt"/>
                  <a:ea typeface="+mn-ea"/>
                  <a:cs typeface="Arial" charset="0"/>
                </a:rPr>
                <a:t> ブラウザー</a:t>
              </a:r>
              <a:endParaRPr lang="en-US" altLang="ja-JP" sz="3200">
                <a:solidFill>
                  <a:schemeClr val="bg1"/>
                </a:solidFill>
                <a:latin typeface="+mn-lt"/>
                <a:ea typeface="+mn-ea"/>
                <a:cs typeface="Arial" charset="0"/>
              </a:endParaRPr>
            </a:p>
          </p:txBody>
        </p:sp>
      </p:grpSp>
      <p:sp>
        <p:nvSpPr>
          <p:cNvPr id="20" name="角丸四角形 19"/>
          <p:cNvSpPr/>
          <p:nvPr/>
        </p:nvSpPr>
        <p:spPr>
          <a:xfrm>
            <a:off x="500063" y="3084513"/>
            <a:ext cx="8215312" cy="928689"/>
          </a:xfrm>
          <a:prstGeom prst="roundRect">
            <a:avLst>
              <a:gd name="adj" fmla="val 7657"/>
            </a:avLst>
          </a:prstGeom>
          <a:solidFill>
            <a:schemeClr val="accent4"/>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defRPr kumimoji="1" sz="2400">
                <a:solidFill>
                  <a:schemeClr val="tx1"/>
                </a:solidFill>
                <a:latin typeface="Times New Roman" pitchFamily="18" charset="0"/>
                <a:ea typeface="ＭＳ Ｐゴシック" pitchFamily="50" charset="-128"/>
              </a:defRPr>
            </a:lvl1pPr>
            <a:lvl2pPr marL="742950" indent="-285750" algn="l">
              <a:defRPr kumimoji="1" sz="2400">
                <a:solidFill>
                  <a:schemeClr val="tx1"/>
                </a:solidFill>
                <a:latin typeface="Times New Roman" pitchFamily="18" charset="0"/>
                <a:ea typeface="ＭＳ Ｐゴシック" pitchFamily="50" charset="-128"/>
              </a:defRPr>
            </a:lvl2pPr>
            <a:lvl3pPr marL="1143000" indent="-228600" algn="l">
              <a:defRPr kumimoji="1" sz="2400">
                <a:solidFill>
                  <a:schemeClr val="tx1"/>
                </a:solidFill>
                <a:latin typeface="Times New Roman" pitchFamily="18" charset="0"/>
                <a:ea typeface="ＭＳ Ｐゴシック" pitchFamily="50" charset="-128"/>
              </a:defRPr>
            </a:lvl3pPr>
            <a:lvl4pPr marL="1600200" indent="-228600" algn="l">
              <a:defRPr kumimoji="1" sz="2400">
                <a:solidFill>
                  <a:schemeClr val="tx1"/>
                </a:solidFill>
                <a:latin typeface="Times New Roman" pitchFamily="18" charset="0"/>
                <a:ea typeface="ＭＳ Ｐゴシック" pitchFamily="50" charset="-128"/>
              </a:defRPr>
            </a:lvl4pPr>
            <a:lvl5pPr marL="2057400" indent="-228600" algn="l">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lang="ja-JP" altLang="en-US" sz="2800">
                <a:solidFill>
                  <a:schemeClr val="bg1"/>
                </a:solidFill>
                <a:latin typeface="+mn-lt"/>
                <a:ea typeface="+mn-ea"/>
                <a:cs typeface="Arial" pitchFamily="34" charset="0"/>
              </a:rPr>
              <a:t>　</a:t>
            </a:r>
            <a:r>
              <a:rPr lang="en-US" altLang="ja-JP" sz="2800">
                <a:solidFill>
                  <a:schemeClr val="bg1"/>
                </a:solidFill>
                <a:latin typeface="+mn-lt"/>
                <a:ea typeface="+mn-ea"/>
                <a:cs typeface="Arial" pitchFamily="34" charset="0"/>
              </a:rPr>
              <a:t>2008</a:t>
            </a:r>
            <a:r>
              <a:rPr lang="ja-JP" altLang="en-US" sz="2800">
                <a:solidFill>
                  <a:schemeClr val="bg1"/>
                </a:solidFill>
                <a:latin typeface="+mn-lt"/>
                <a:ea typeface="+mn-ea"/>
                <a:cs typeface="Arial" pitchFamily="34" charset="0"/>
              </a:rPr>
              <a:t>年、</a:t>
            </a:r>
            <a:r>
              <a:rPr lang="en-US" altLang="ja-JP" sz="2800">
                <a:solidFill>
                  <a:schemeClr val="bg1"/>
                </a:solidFill>
                <a:latin typeface="+mn-lt"/>
                <a:ea typeface="+mn-ea"/>
                <a:cs typeface="Arial" pitchFamily="34" charset="0"/>
              </a:rPr>
              <a:t>Google</a:t>
            </a:r>
            <a:r>
              <a:rPr lang="ja-JP" altLang="en-US" sz="2800">
                <a:solidFill>
                  <a:schemeClr val="bg1"/>
                </a:solidFill>
                <a:latin typeface="+mn-lt"/>
                <a:ea typeface="+mn-ea"/>
                <a:cs typeface="Arial" pitchFamily="34" charset="0"/>
              </a:rPr>
              <a:t> </a:t>
            </a:r>
            <a:r>
              <a:rPr lang="en-US" altLang="ja-JP" sz="2800">
                <a:solidFill>
                  <a:schemeClr val="bg1"/>
                </a:solidFill>
                <a:latin typeface="+mn-lt"/>
                <a:ea typeface="+mn-ea"/>
                <a:cs typeface="Arial" pitchFamily="34" charset="0"/>
              </a:rPr>
              <a:t>Chrome</a:t>
            </a:r>
            <a:r>
              <a:rPr lang="ja-JP" altLang="en-US" sz="2800">
                <a:solidFill>
                  <a:schemeClr val="bg1"/>
                </a:solidFill>
                <a:latin typeface="+mn-lt"/>
                <a:ea typeface="+mn-ea"/>
                <a:cs typeface="Arial" pitchFamily="34" charset="0"/>
              </a:rPr>
              <a:t> を発表</a:t>
            </a:r>
            <a:endParaRPr lang="en-US" altLang="ja-JP" sz="2800">
              <a:solidFill>
                <a:schemeClr val="bg1"/>
              </a:solidFill>
              <a:latin typeface="+mn-lt"/>
              <a:ea typeface="+mn-ea"/>
              <a:cs typeface="Arial" pitchFamily="34" charset="0"/>
            </a:endParaRPr>
          </a:p>
          <a:p>
            <a:pPr>
              <a:defRPr/>
            </a:pPr>
            <a:r>
              <a:rPr lang="ja-JP" altLang="en-US" sz="2800">
                <a:solidFill>
                  <a:schemeClr val="bg1"/>
                </a:solidFill>
                <a:latin typeface="+mn-lt"/>
                <a:ea typeface="+mn-ea"/>
                <a:cs typeface="Arial" pitchFamily="34" charset="0"/>
              </a:rPr>
              <a:t>　</a:t>
            </a:r>
            <a:r>
              <a:rPr lang="en-US" altLang="ja-JP" sz="2800">
                <a:solidFill>
                  <a:schemeClr val="bg1"/>
                </a:solidFill>
                <a:latin typeface="+mn-lt"/>
                <a:ea typeface="+mn-ea"/>
                <a:cs typeface="Arial" pitchFamily="34" charset="0"/>
              </a:rPr>
              <a:t>2009</a:t>
            </a:r>
            <a:r>
              <a:rPr lang="ja-JP" altLang="en-US" sz="2800">
                <a:solidFill>
                  <a:schemeClr val="bg1"/>
                </a:solidFill>
                <a:latin typeface="+mn-lt"/>
                <a:ea typeface="+mn-ea"/>
                <a:cs typeface="Arial" pitchFamily="34" charset="0"/>
              </a:rPr>
              <a:t>年、</a:t>
            </a:r>
            <a:r>
              <a:rPr lang="en-US" altLang="ja-JP" sz="2800">
                <a:solidFill>
                  <a:schemeClr val="bg1"/>
                </a:solidFill>
                <a:latin typeface="+mn-lt"/>
                <a:ea typeface="+mn-ea"/>
                <a:cs typeface="Arial" pitchFamily="34" charset="0"/>
              </a:rPr>
              <a:t>Chrome OS</a:t>
            </a:r>
            <a:r>
              <a:rPr lang="ja-JP" altLang="en-US" sz="2800">
                <a:solidFill>
                  <a:schemeClr val="bg1"/>
                </a:solidFill>
                <a:latin typeface="+mn-lt"/>
                <a:ea typeface="+mn-ea"/>
                <a:cs typeface="Arial" pitchFamily="34" charset="0"/>
              </a:rPr>
              <a:t>を発表</a:t>
            </a:r>
          </a:p>
        </p:txBody>
      </p:sp>
      <p:sp>
        <p:nvSpPr>
          <p:cNvPr id="21" name="角丸四角形 20"/>
          <p:cNvSpPr/>
          <p:nvPr/>
        </p:nvSpPr>
        <p:spPr>
          <a:xfrm>
            <a:off x="500063" y="4156078"/>
            <a:ext cx="4071937" cy="571505"/>
          </a:xfrm>
          <a:prstGeom prst="roundRect">
            <a:avLst>
              <a:gd name="adj" fmla="val 7657"/>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a:solidFill>
                  <a:srgbClr val="0070C0"/>
                </a:solidFill>
                <a:cs typeface="Arial" pitchFamily="34" charset="0"/>
              </a:rPr>
              <a:t>マルチプラットフォーム対応</a:t>
            </a:r>
            <a:endParaRPr lang="en-US" altLang="ja-JP" sz="1600" dirty="0">
              <a:solidFill>
                <a:srgbClr val="0070C0"/>
              </a:solidFill>
              <a:cs typeface="Arial" pitchFamily="34" charset="0"/>
            </a:endParaRPr>
          </a:p>
        </p:txBody>
      </p:sp>
      <p:sp>
        <p:nvSpPr>
          <p:cNvPr id="22" name="角丸四角形 21"/>
          <p:cNvSpPr/>
          <p:nvPr/>
        </p:nvSpPr>
        <p:spPr>
          <a:xfrm>
            <a:off x="4643438" y="4156078"/>
            <a:ext cx="4071937" cy="571505"/>
          </a:xfrm>
          <a:prstGeom prst="roundRect">
            <a:avLst>
              <a:gd name="adj" fmla="val 7657"/>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rgbClr val="0070C0"/>
                </a:solidFill>
                <a:cs typeface="Arial" pitchFamily="34" charset="0"/>
              </a:rPr>
              <a:t>最速の </a:t>
            </a:r>
            <a:r>
              <a:rPr lang="en-US" altLang="ja-JP" sz="1600" dirty="0">
                <a:solidFill>
                  <a:srgbClr val="0070C0"/>
                </a:solidFill>
                <a:cs typeface="Arial" pitchFamily="34" charset="0"/>
              </a:rPr>
              <a:t>JavaScript</a:t>
            </a:r>
            <a:r>
              <a:rPr lang="ja-JP" altLang="en-US" sz="1600" dirty="0">
                <a:solidFill>
                  <a:srgbClr val="0070C0"/>
                </a:solidFill>
                <a:cs typeface="Arial" pitchFamily="34" charset="0"/>
              </a:rPr>
              <a:t> 実行速度</a:t>
            </a:r>
          </a:p>
        </p:txBody>
      </p:sp>
      <p:sp>
        <p:nvSpPr>
          <p:cNvPr id="16" name="角丸四角形 15"/>
          <p:cNvSpPr/>
          <p:nvPr/>
        </p:nvSpPr>
        <p:spPr>
          <a:xfrm>
            <a:off x="500063" y="4941888"/>
            <a:ext cx="8215312" cy="1143000"/>
          </a:xfrm>
          <a:prstGeom prst="roundRect">
            <a:avLst>
              <a:gd name="adj" fmla="val 7657"/>
            </a:avLst>
          </a:prstGeom>
          <a:solidFill>
            <a:srgbClr val="FFE4C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defRPr kumimoji="1" sz="2400">
                <a:solidFill>
                  <a:schemeClr val="tx1"/>
                </a:solidFill>
                <a:latin typeface="Times New Roman" pitchFamily="18" charset="0"/>
                <a:ea typeface="ＭＳ Ｐゴシック" pitchFamily="50" charset="-128"/>
              </a:defRPr>
            </a:lvl1pPr>
            <a:lvl2pPr marL="742950" indent="-285750" algn="l">
              <a:defRPr kumimoji="1" sz="2400">
                <a:solidFill>
                  <a:schemeClr val="tx1"/>
                </a:solidFill>
                <a:latin typeface="Times New Roman" pitchFamily="18" charset="0"/>
                <a:ea typeface="ＭＳ Ｐゴシック" pitchFamily="50" charset="-128"/>
              </a:defRPr>
            </a:lvl2pPr>
            <a:lvl3pPr marL="1143000" indent="-228600" algn="l">
              <a:defRPr kumimoji="1" sz="2400">
                <a:solidFill>
                  <a:schemeClr val="tx1"/>
                </a:solidFill>
                <a:latin typeface="Times New Roman" pitchFamily="18" charset="0"/>
                <a:ea typeface="ＭＳ Ｐゴシック" pitchFamily="50" charset="-128"/>
              </a:defRPr>
            </a:lvl3pPr>
            <a:lvl4pPr marL="1600200" indent="-228600" algn="l">
              <a:defRPr kumimoji="1" sz="2400">
                <a:solidFill>
                  <a:schemeClr val="tx1"/>
                </a:solidFill>
                <a:latin typeface="Times New Roman" pitchFamily="18" charset="0"/>
                <a:ea typeface="ＭＳ Ｐゴシック" pitchFamily="50" charset="-128"/>
              </a:defRPr>
            </a:lvl4pPr>
            <a:lvl5pPr marL="2057400" indent="-228600" algn="l">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lang="ja-JP" altLang="en-US" sz="2800" dirty="0">
                <a:solidFill>
                  <a:srgbClr val="C00000"/>
                </a:solidFill>
                <a:latin typeface="+mn-lt"/>
                <a:ea typeface="+mn-ea"/>
                <a:cs typeface="Arial" pitchFamily="34" charset="0"/>
              </a:rPr>
              <a:t>クライアントを標準化し</a:t>
            </a:r>
            <a:endParaRPr lang="en-US" altLang="ja-JP" sz="2800" dirty="0">
              <a:solidFill>
                <a:srgbClr val="C00000"/>
              </a:solidFill>
              <a:latin typeface="+mn-lt"/>
              <a:ea typeface="+mn-ea"/>
              <a:cs typeface="Arial" pitchFamily="34" charset="0"/>
            </a:endParaRPr>
          </a:p>
          <a:p>
            <a:pPr>
              <a:defRPr/>
            </a:pPr>
            <a:r>
              <a:rPr lang="ja-JP" altLang="en-US" sz="2800" dirty="0">
                <a:solidFill>
                  <a:srgbClr val="C00000"/>
                </a:solidFill>
                <a:latin typeface="+mn-lt"/>
                <a:ea typeface="+mn-ea"/>
                <a:cs typeface="Arial" pitchFamily="34" charset="0"/>
              </a:rPr>
              <a:t>インターネットの利用を加速させる</a:t>
            </a:r>
          </a:p>
        </p:txBody>
      </p:sp>
      <p:sp>
        <p:nvSpPr>
          <p:cNvPr id="1643544" name="AutoShape 24"/>
          <p:cNvSpPr>
            <a:spLocks noChangeArrowheads="1"/>
          </p:cNvSpPr>
          <p:nvPr/>
        </p:nvSpPr>
        <p:spPr bwMode="auto">
          <a:xfrm>
            <a:off x="6543157" y="3203575"/>
            <a:ext cx="2024063" cy="674688"/>
          </a:xfrm>
          <a:prstGeom prst="star16">
            <a:avLst>
              <a:gd name="adj" fmla="val 37500"/>
            </a:avLst>
          </a:prstGeom>
          <a:gradFill rotWithShape="1">
            <a:gsLst>
              <a:gs pos="0">
                <a:srgbClr val="FFFFFF"/>
              </a:gs>
              <a:gs pos="100000">
                <a:srgbClr val="FFFF00"/>
              </a:gs>
            </a:gsLst>
            <a:path path="shape">
              <a:fillToRect l="50000" t="50000" r="50000" b="50000"/>
            </a:path>
          </a:gradFill>
          <a:ln w="28575" cap="sq" algn="ctr">
            <a:solidFill>
              <a:srgbClr val="FF9900"/>
            </a:solidFill>
            <a:miter lim="800000"/>
            <a:headEnd/>
            <a:tailEnd/>
          </a:ln>
        </p:spPr>
        <p:txBody>
          <a:bodyPr wrap="none" anchor="ctr"/>
          <a:lstStyle/>
          <a:p>
            <a:pPr algn="ctr"/>
            <a:r>
              <a:rPr lang="ja-JP" altLang="en-US" sz="2400" dirty="0">
                <a:solidFill>
                  <a:srgbClr val="FF0000"/>
                </a:solidFill>
                <a:latin typeface="+mn-lt"/>
                <a:ea typeface="+mn-ea"/>
                <a:cs typeface="Arial" charset="0"/>
              </a:rPr>
              <a:t>無 料</a:t>
            </a:r>
          </a:p>
        </p:txBody>
      </p:sp>
      <p:sp>
        <p:nvSpPr>
          <p:cNvPr id="1643545" name="AutoShape 25"/>
          <p:cNvSpPr>
            <a:spLocks noChangeArrowheads="1"/>
          </p:cNvSpPr>
          <p:nvPr/>
        </p:nvSpPr>
        <p:spPr bwMode="auto">
          <a:xfrm>
            <a:off x="6507163" y="5049838"/>
            <a:ext cx="2024062" cy="944562"/>
          </a:xfrm>
          <a:prstGeom prst="star16">
            <a:avLst>
              <a:gd name="adj" fmla="val 37500"/>
            </a:avLst>
          </a:prstGeom>
          <a:gradFill rotWithShape="1">
            <a:gsLst>
              <a:gs pos="0">
                <a:srgbClr val="FFFFFF"/>
              </a:gs>
              <a:gs pos="100000">
                <a:srgbClr val="FFFF00"/>
              </a:gs>
            </a:gsLst>
            <a:path path="shape">
              <a:fillToRect l="50000" t="50000" r="50000" b="50000"/>
            </a:path>
          </a:gradFill>
          <a:ln w="28575" cap="sq" algn="ctr">
            <a:solidFill>
              <a:srgbClr val="FF9900"/>
            </a:solidFill>
            <a:miter lim="800000"/>
            <a:headEnd/>
            <a:tailEnd/>
          </a:ln>
        </p:spPr>
        <p:txBody>
          <a:bodyPr wrap="none" anchor="ctr"/>
          <a:lstStyle/>
          <a:p>
            <a:pPr algn="ctr">
              <a:lnSpc>
                <a:spcPct val="90000"/>
              </a:lnSpc>
            </a:pPr>
            <a:r>
              <a:rPr lang="ja-JP" altLang="en-US" sz="2000" dirty="0">
                <a:solidFill>
                  <a:srgbClr val="FF0000"/>
                </a:solidFill>
                <a:latin typeface="+mn-lt"/>
                <a:ea typeface="+mn-ea"/>
                <a:cs typeface="Arial" charset="0"/>
              </a:rPr>
              <a:t>広告収入</a:t>
            </a:r>
          </a:p>
        </p:txBody>
      </p:sp>
    </p:spTree>
    <p:extLst>
      <p:ext uri="{BB962C8B-B14F-4D97-AF65-F5344CB8AC3E}">
        <p14:creationId xmlns:p14="http://schemas.microsoft.com/office/powerpoint/2010/main" val="12015189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par>
                                <p:cTn id="18" presetID="22" presetClass="entr" presetSubtype="1"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par>
                                <p:cTn id="21" presetID="22" presetClass="entr" presetSubtype="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643544"/>
                                        </p:tgtEl>
                                        <p:attrNameLst>
                                          <p:attrName>style.visibility</p:attrName>
                                        </p:attrNameLst>
                                      </p:cBhvr>
                                      <p:to>
                                        <p:strVal val="visible"/>
                                      </p:to>
                                    </p:set>
                                    <p:anim calcmode="lin" valueType="num">
                                      <p:cBhvr>
                                        <p:cTn id="35" dur="500" fill="hold"/>
                                        <p:tgtEl>
                                          <p:spTgt spid="1643544"/>
                                        </p:tgtEl>
                                        <p:attrNameLst>
                                          <p:attrName>ppt_w</p:attrName>
                                        </p:attrNameLst>
                                      </p:cBhvr>
                                      <p:tavLst>
                                        <p:tav tm="0">
                                          <p:val>
                                            <p:fltVal val="0"/>
                                          </p:val>
                                        </p:tav>
                                        <p:tav tm="100000">
                                          <p:val>
                                            <p:strVal val="#ppt_w"/>
                                          </p:val>
                                        </p:tav>
                                      </p:tavLst>
                                    </p:anim>
                                    <p:anim calcmode="lin" valueType="num">
                                      <p:cBhvr>
                                        <p:cTn id="36" dur="500" fill="hold"/>
                                        <p:tgtEl>
                                          <p:spTgt spid="1643544"/>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643545"/>
                                        </p:tgtEl>
                                        <p:attrNameLst>
                                          <p:attrName>style.visibility</p:attrName>
                                        </p:attrNameLst>
                                      </p:cBhvr>
                                      <p:to>
                                        <p:strVal val="visible"/>
                                      </p:to>
                                    </p:set>
                                    <p:anim calcmode="lin" valueType="num">
                                      <p:cBhvr>
                                        <p:cTn id="41" dur="500" fill="hold"/>
                                        <p:tgtEl>
                                          <p:spTgt spid="1643545"/>
                                        </p:tgtEl>
                                        <p:attrNameLst>
                                          <p:attrName>ppt_w</p:attrName>
                                        </p:attrNameLst>
                                      </p:cBhvr>
                                      <p:tavLst>
                                        <p:tav tm="0">
                                          <p:val>
                                            <p:fltVal val="0"/>
                                          </p:val>
                                        </p:tav>
                                        <p:tav tm="100000">
                                          <p:val>
                                            <p:strVal val="#ppt_w"/>
                                          </p:val>
                                        </p:tav>
                                      </p:tavLst>
                                    </p:anim>
                                    <p:anim calcmode="lin" valueType="num">
                                      <p:cBhvr>
                                        <p:cTn id="42" dur="500" fill="hold"/>
                                        <p:tgtEl>
                                          <p:spTgt spid="16435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3544" grpId="0" animBg="1"/>
      <p:bldP spid="164354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Google</a:t>
            </a:r>
            <a:r>
              <a:rPr kumimoji="1" lang="ja-JP" altLang="en-US" dirty="0"/>
              <a:t>が</a:t>
            </a:r>
            <a:r>
              <a:rPr kumimoji="1" lang="en-US" altLang="ja-JP" dirty="0"/>
              <a:t>Android</a:t>
            </a:r>
            <a:r>
              <a:rPr lang="ja-JP" altLang="en-US" dirty="0"/>
              <a:t>を無料で配布</a:t>
            </a:r>
            <a:r>
              <a:rPr kumimoji="1" lang="ja-JP" altLang="en-US" dirty="0"/>
              <a:t>する理由</a:t>
            </a:r>
          </a:p>
        </p:txBody>
      </p:sp>
      <p:pic>
        <p:nvPicPr>
          <p:cNvPr id="2050" name="Picture 2" descr="C:\Users\SHOJIO~1\AppData\Local\Tem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4744"/>
            <a:ext cx="6440487" cy="3457575"/>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bwMode="auto">
          <a:xfrm>
            <a:off x="3347864" y="3573016"/>
            <a:ext cx="5544616" cy="1440160"/>
          </a:xfrm>
          <a:prstGeom prst="rect">
            <a:avLst/>
          </a:prstGeom>
          <a:solidFill>
            <a:schemeClr val="accent6">
              <a:lumMod val="75000"/>
            </a:schemeClr>
          </a:solid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lang="en-US" altLang="ja-JP" sz="1400" dirty="0">
                <a:solidFill>
                  <a:schemeClr val="bg1"/>
                </a:solidFill>
              </a:rPr>
              <a:t>Google</a:t>
            </a:r>
            <a:r>
              <a:rPr lang="ja-JP" altLang="en-US" sz="1400" dirty="0">
                <a:solidFill>
                  <a:schemeClr val="bg1"/>
                </a:solidFill>
              </a:rPr>
              <a:t>は</a:t>
            </a:r>
            <a:r>
              <a:rPr lang="en-US" altLang="ja-JP" sz="1400" dirty="0">
                <a:solidFill>
                  <a:schemeClr val="bg1"/>
                </a:solidFill>
              </a:rPr>
              <a:t>Android</a:t>
            </a:r>
            <a:r>
              <a:rPr lang="ja-JP" altLang="en-US" sz="1400" dirty="0">
                <a:solidFill>
                  <a:schemeClr val="bg1"/>
                </a:solidFill>
              </a:rPr>
              <a:t>を無償でハードメーカーに配布しているが、既に同</a:t>
            </a:r>
            <a:r>
              <a:rPr lang="en-US" altLang="ja-JP" sz="1400" dirty="0">
                <a:solidFill>
                  <a:schemeClr val="bg1"/>
                </a:solidFill>
              </a:rPr>
              <a:t>OS</a:t>
            </a:r>
            <a:r>
              <a:rPr lang="ja-JP" altLang="en-US" sz="1400" dirty="0">
                <a:solidFill>
                  <a:schemeClr val="bg1"/>
                </a:solidFill>
              </a:rPr>
              <a:t>から開発コストをカバーできるほどの売り上げを得ていると、同社のエ リック・シュミット</a:t>
            </a:r>
            <a:r>
              <a:rPr lang="en-US" altLang="ja-JP" sz="1400" dirty="0">
                <a:solidFill>
                  <a:schemeClr val="bg1"/>
                </a:solidFill>
              </a:rPr>
              <a:t>CEO</a:t>
            </a:r>
            <a:r>
              <a:rPr lang="ja-JP" altLang="en-US" sz="1400" dirty="0">
                <a:solidFill>
                  <a:schemeClr val="bg1"/>
                </a:solidFill>
              </a:rPr>
              <a:t>が明らかにした。</a:t>
            </a:r>
            <a:r>
              <a:rPr lang="en-US" altLang="ja-JP" sz="1400" dirty="0">
                <a:solidFill>
                  <a:schemeClr val="bg1"/>
                </a:solidFill>
              </a:rPr>
              <a:t>Android</a:t>
            </a:r>
            <a:r>
              <a:rPr lang="ja-JP" altLang="en-US" sz="1400" dirty="0">
                <a:solidFill>
                  <a:schemeClr val="bg1"/>
                </a:solidFill>
              </a:rPr>
              <a:t>によってモバイルインターネットの利用者が増え、それが</a:t>
            </a:r>
            <a:r>
              <a:rPr lang="en-US" altLang="ja-JP" sz="1400" dirty="0">
                <a:solidFill>
                  <a:schemeClr val="bg1"/>
                </a:solidFill>
              </a:rPr>
              <a:t>Google</a:t>
            </a:r>
            <a:r>
              <a:rPr lang="ja-JP" altLang="en-US" sz="1400" dirty="0" err="1">
                <a:solidFill>
                  <a:schemeClr val="bg1"/>
                </a:solidFill>
              </a:rPr>
              <a:t>の広告収入増に</a:t>
            </a:r>
            <a:r>
              <a:rPr lang="ja-JP" altLang="en-US" sz="1400" dirty="0">
                <a:solidFill>
                  <a:schemeClr val="bg1"/>
                </a:solidFill>
              </a:rPr>
              <a:t>つながったた めという。</a:t>
            </a:r>
            <a:endParaRPr lang="en-US" altLang="ja-JP" sz="1400" dirty="0">
              <a:solidFill>
                <a:schemeClr val="bg1"/>
              </a:solidFill>
            </a:endParaRPr>
          </a:p>
          <a:p>
            <a:pPr>
              <a:spcBef>
                <a:spcPct val="20000"/>
              </a:spcBef>
            </a:pPr>
            <a:r>
              <a:rPr kumimoji="0" lang="en-US" altLang="ja-JP" sz="1000" dirty="0">
                <a:solidFill>
                  <a:schemeClr val="bg1"/>
                </a:solidFill>
                <a:latin typeface="+mn-lt"/>
                <a:ea typeface="+mn-ea"/>
              </a:rPr>
              <a:t>http://www.itmedia.co.jp/news/articles/1010/08/news076.html</a:t>
            </a:r>
            <a:endParaRPr kumimoji="0" lang="ja-JP" altLang="en-US" sz="1000" b="0" i="0" u="none" strike="noStrike" cap="none" normalizeH="0" dirty="0">
              <a:ln>
                <a:noFill/>
              </a:ln>
              <a:solidFill>
                <a:schemeClr val="bg1"/>
              </a:solidFill>
              <a:effectLst/>
              <a:latin typeface="+mn-lt"/>
              <a:ea typeface="+mn-ea"/>
            </a:endParaRPr>
          </a:p>
        </p:txBody>
      </p:sp>
      <p:sp>
        <p:nvSpPr>
          <p:cNvPr id="5" name="正方形/長方形 4"/>
          <p:cNvSpPr/>
          <p:nvPr/>
        </p:nvSpPr>
        <p:spPr bwMode="auto">
          <a:xfrm>
            <a:off x="3347864" y="5085184"/>
            <a:ext cx="5544616" cy="1296144"/>
          </a:xfrm>
          <a:prstGeom prst="rect">
            <a:avLst/>
          </a:prstGeom>
          <a:solidFill>
            <a:schemeClr val="accent6">
              <a:lumMod val="75000"/>
            </a:schemeClr>
          </a:solid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lang="ja-JP" altLang="en-US" sz="1400" dirty="0">
                <a:solidFill>
                  <a:schemeClr val="bg1"/>
                </a:solidFill>
              </a:rPr>
              <a:t>同氏は、世界中の</a:t>
            </a:r>
            <a:r>
              <a:rPr lang="en-US" altLang="ja-JP" sz="1400" dirty="0">
                <a:solidFill>
                  <a:schemeClr val="bg1"/>
                </a:solidFill>
              </a:rPr>
              <a:t>Android</a:t>
            </a:r>
            <a:r>
              <a:rPr lang="ja-JP" altLang="en-US" sz="1400" dirty="0">
                <a:solidFill>
                  <a:schemeClr val="bg1"/>
                </a:solidFill>
              </a:rPr>
              <a:t>ユーザーが</a:t>
            </a:r>
            <a:r>
              <a:rPr lang="en-US" altLang="ja-JP" sz="1400" dirty="0">
                <a:solidFill>
                  <a:schemeClr val="bg1"/>
                </a:solidFill>
              </a:rPr>
              <a:t>10</a:t>
            </a:r>
            <a:r>
              <a:rPr lang="ja-JP" altLang="en-US" sz="1400" dirty="0">
                <a:solidFill>
                  <a:schemeClr val="bg1"/>
                </a:solidFill>
              </a:rPr>
              <a:t>億人に達した時、仮に一人あたり年間</a:t>
            </a:r>
            <a:r>
              <a:rPr lang="en-US" altLang="ja-JP" sz="1400" dirty="0">
                <a:solidFill>
                  <a:schemeClr val="bg1"/>
                </a:solidFill>
              </a:rPr>
              <a:t>10</a:t>
            </a:r>
            <a:r>
              <a:rPr lang="ja-JP" altLang="en-US" sz="1400" dirty="0">
                <a:solidFill>
                  <a:schemeClr val="bg1"/>
                </a:solidFill>
              </a:rPr>
              <a:t>ドル（約</a:t>
            </a:r>
            <a:r>
              <a:rPr lang="en-US" altLang="ja-JP" sz="1400" dirty="0">
                <a:solidFill>
                  <a:schemeClr val="bg1"/>
                </a:solidFill>
              </a:rPr>
              <a:t>1000</a:t>
            </a:r>
            <a:r>
              <a:rPr lang="ja-JP" altLang="en-US" sz="1400" dirty="0">
                <a:solidFill>
                  <a:schemeClr val="bg1"/>
                </a:solidFill>
              </a:rPr>
              <a:t>円）の広告収益が見込めるとすると、</a:t>
            </a:r>
            <a:r>
              <a:rPr lang="en-US" altLang="ja-JP" sz="1400" dirty="0">
                <a:solidFill>
                  <a:schemeClr val="bg1"/>
                </a:solidFill>
              </a:rPr>
              <a:t>100</a:t>
            </a:r>
            <a:r>
              <a:rPr lang="ja-JP" altLang="en-US" sz="1400" dirty="0">
                <a:solidFill>
                  <a:schemeClr val="bg1"/>
                </a:solidFill>
              </a:rPr>
              <a:t>億ドル （約</a:t>
            </a:r>
            <a:r>
              <a:rPr lang="en-US" altLang="ja-JP" sz="1400" dirty="0">
                <a:solidFill>
                  <a:schemeClr val="bg1"/>
                </a:solidFill>
              </a:rPr>
              <a:t>1</a:t>
            </a:r>
            <a:r>
              <a:rPr lang="ja-JP" altLang="en-US" sz="1400" dirty="0">
                <a:solidFill>
                  <a:schemeClr val="bg1"/>
                </a:solidFill>
              </a:rPr>
              <a:t>兆円）の収益になるだろうとも語っている。これは年商約</a:t>
            </a:r>
            <a:r>
              <a:rPr lang="en-US" altLang="ja-JP" sz="1400" dirty="0">
                <a:solidFill>
                  <a:schemeClr val="bg1"/>
                </a:solidFill>
              </a:rPr>
              <a:t>210</a:t>
            </a:r>
            <a:r>
              <a:rPr lang="ja-JP" altLang="en-US" sz="1400" dirty="0">
                <a:solidFill>
                  <a:schemeClr val="bg1"/>
                </a:solidFill>
              </a:rPr>
              <a:t>億ドル（約</a:t>
            </a:r>
            <a:r>
              <a:rPr lang="en-US" altLang="ja-JP" sz="1400" dirty="0">
                <a:solidFill>
                  <a:schemeClr val="bg1"/>
                </a:solidFill>
              </a:rPr>
              <a:t>2</a:t>
            </a:r>
            <a:r>
              <a:rPr lang="ja-JP" altLang="en-US" sz="1400" dirty="0">
                <a:solidFill>
                  <a:schemeClr val="bg1"/>
                </a:solidFill>
              </a:rPr>
              <a:t>兆</a:t>
            </a:r>
            <a:r>
              <a:rPr lang="en-US" altLang="ja-JP" sz="1400" dirty="0">
                <a:solidFill>
                  <a:schemeClr val="bg1"/>
                </a:solidFill>
              </a:rPr>
              <a:t>1</a:t>
            </a:r>
            <a:r>
              <a:rPr lang="ja-JP" altLang="en-US" sz="1400" dirty="0">
                <a:solidFill>
                  <a:schemeClr val="bg1"/>
                </a:solidFill>
              </a:rPr>
              <a:t>千万円）のグーグルにとっても十分大きな収益源になるだろう。（</a:t>
            </a:r>
            <a:r>
              <a:rPr lang="en-US" altLang="ja-JP" sz="1400" dirty="0">
                <a:solidFill>
                  <a:schemeClr val="bg1"/>
                </a:solidFill>
              </a:rPr>
              <a:t>※</a:t>
            </a:r>
            <a:r>
              <a:rPr lang="ja-JP" altLang="en-US" sz="1400" dirty="0">
                <a:solidFill>
                  <a:schemeClr val="bg1"/>
                </a:solidFill>
              </a:rPr>
              <a:t>為 替</a:t>
            </a:r>
            <a:r>
              <a:rPr lang="en-US" altLang="ja-JP" sz="1400" dirty="0">
                <a:solidFill>
                  <a:schemeClr val="bg1"/>
                </a:solidFill>
              </a:rPr>
              <a:t>1</a:t>
            </a:r>
            <a:r>
              <a:rPr lang="ja-JP" altLang="en-US" sz="1400" dirty="0">
                <a:solidFill>
                  <a:schemeClr val="bg1"/>
                </a:solidFill>
              </a:rPr>
              <a:t>ドル</a:t>
            </a:r>
            <a:r>
              <a:rPr lang="en-US" altLang="ja-JP" sz="1400" dirty="0">
                <a:solidFill>
                  <a:schemeClr val="bg1"/>
                </a:solidFill>
              </a:rPr>
              <a:t>100</a:t>
            </a:r>
            <a:r>
              <a:rPr lang="ja-JP" altLang="en-US" sz="1400" dirty="0">
                <a:solidFill>
                  <a:schemeClr val="bg1"/>
                </a:solidFill>
              </a:rPr>
              <a:t>円計算の場合）</a:t>
            </a:r>
            <a:br>
              <a:rPr lang="ja-JP" altLang="en-US" sz="1400" dirty="0">
                <a:solidFill>
                  <a:schemeClr val="bg1"/>
                </a:solidFill>
              </a:rPr>
            </a:br>
            <a:r>
              <a:rPr lang="en-US" altLang="ja-JP" sz="1000" dirty="0">
                <a:solidFill>
                  <a:schemeClr val="bg1"/>
                </a:solidFill>
              </a:rPr>
              <a:t>http://octoba.net/archives/20101008-android-news.html</a:t>
            </a:r>
            <a:endParaRPr kumimoji="0" lang="ja-JP" altLang="en-US" sz="1000" b="0" i="0" u="none" strike="noStrike" cap="none" normalizeH="0" dirty="0">
              <a:ln>
                <a:noFill/>
              </a:ln>
              <a:solidFill>
                <a:schemeClr val="bg1"/>
              </a:solidFill>
              <a:effectLst/>
            </a:endParaRPr>
          </a:p>
        </p:txBody>
      </p:sp>
    </p:spTree>
    <p:extLst>
      <p:ext uri="{BB962C8B-B14F-4D97-AF65-F5344CB8AC3E}">
        <p14:creationId xmlns:p14="http://schemas.microsoft.com/office/powerpoint/2010/main" val="385785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eric-schmid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39800"/>
            <a:ext cx="4327408" cy="2336800"/>
          </a:xfrm>
          <a:prstGeom prst="rect">
            <a:avLst/>
          </a:prstGeom>
          <a:ln>
            <a:noFill/>
          </a:ln>
          <a:effectLst>
            <a:softEdge rad="112500"/>
          </a:effectLst>
        </p:spPr>
      </p:pic>
      <p:grpSp>
        <p:nvGrpSpPr>
          <p:cNvPr id="628738" name="Group 2"/>
          <p:cNvGrpSpPr>
            <a:grpSpLocks/>
          </p:cNvGrpSpPr>
          <p:nvPr/>
        </p:nvGrpSpPr>
        <p:grpSpPr bwMode="auto">
          <a:xfrm>
            <a:off x="685800" y="3403600"/>
            <a:ext cx="7488238" cy="3257550"/>
            <a:chOff x="432" y="2039"/>
            <a:chExt cx="4717" cy="2052"/>
          </a:xfrm>
        </p:grpSpPr>
        <p:sp>
          <p:nvSpPr>
            <p:cNvPr id="15379" name="Line 3"/>
            <p:cNvSpPr>
              <a:spLocks noChangeShapeType="1"/>
            </p:cNvSpPr>
            <p:nvPr/>
          </p:nvSpPr>
          <p:spPr bwMode="auto">
            <a:xfrm>
              <a:off x="432" y="3082"/>
              <a:ext cx="4717" cy="0"/>
            </a:xfrm>
            <a:prstGeom prst="line">
              <a:avLst/>
            </a:prstGeom>
            <a:noFill/>
            <a:ln w="38100">
              <a:solidFill>
                <a:schemeClr val="bg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0" name="AutoShape 4"/>
            <p:cNvSpPr>
              <a:spLocks noChangeArrowheads="1"/>
            </p:cNvSpPr>
            <p:nvPr/>
          </p:nvSpPr>
          <p:spPr bwMode="auto">
            <a:xfrm>
              <a:off x="886"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1" name="AutoShape 5"/>
            <p:cNvSpPr>
              <a:spLocks noChangeArrowheads="1"/>
            </p:cNvSpPr>
            <p:nvPr/>
          </p:nvSpPr>
          <p:spPr bwMode="auto">
            <a:xfrm>
              <a:off x="2518"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2" name="AutoShape 6"/>
            <p:cNvSpPr>
              <a:spLocks noChangeArrowheads="1"/>
            </p:cNvSpPr>
            <p:nvPr/>
          </p:nvSpPr>
          <p:spPr bwMode="auto">
            <a:xfrm>
              <a:off x="1204"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3" name="AutoShape 7"/>
            <p:cNvSpPr>
              <a:spLocks noChangeArrowheads="1"/>
            </p:cNvSpPr>
            <p:nvPr/>
          </p:nvSpPr>
          <p:spPr bwMode="auto">
            <a:xfrm>
              <a:off x="2201"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4" name="AutoShape 8"/>
            <p:cNvSpPr>
              <a:spLocks noChangeArrowheads="1"/>
            </p:cNvSpPr>
            <p:nvPr/>
          </p:nvSpPr>
          <p:spPr bwMode="auto">
            <a:xfrm>
              <a:off x="3153"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5" name="AutoShape 9"/>
            <p:cNvSpPr>
              <a:spLocks noChangeArrowheads="1"/>
            </p:cNvSpPr>
            <p:nvPr/>
          </p:nvSpPr>
          <p:spPr bwMode="auto">
            <a:xfrm>
              <a:off x="2836"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6" name="AutoShape 10"/>
            <p:cNvSpPr>
              <a:spLocks noChangeArrowheads="1"/>
            </p:cNvSpPr>
            <p:nvPr/>
          </p:nvSpPr>
          <p:spPr bwMode="auto">
            <a:xfrm>
              <a:off x="1521"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7" name="AutoShape 11"/>
            <p:cNvSpPr>
              <a:spLocks noChangeArrowheads="1"/>
            </p:cNvSpPr>
            <p:nvPr/>
          </p:nvSpPr>
          <p:spPr bwMode="auto">
            <a:xfrm>
              <a:off x="1839"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8" name="AutoShape 12"/>
            <p:cNvSpPr>
              <a:spLocks noChangeArrowheads="1"/>
            </p:cNvSpPr>
            <p:nvPr/>
          </p:nvSpPr>
          <p:spPr bwMode="auto">
            <a:xfrm>
              <a:off x="2246"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9" name="AutoShape 13"/>
            <p:cNvSpPr>
              <a:spLocks noChangeArrowheads="1"/>
            </p:cNvSpPr>
            <p:nvPr/>
          </p:nvSpPr>
          <p:spPr bwMode="auto">
            <a:xfrm>
              <a:off x="3878"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0" name="AutoShape 14"/>
            <p:cNvSpPr>
              <a:spLocks noChangeArrowheads="1"/>
            </p:cNvSpPr>
            <p:nvPr/>
          </p:nvSpPr>
          <p:spPr bwMode="auto">
            <a:xfrm>
              <a:off x="2564"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1" name="AutoShape 15"/>
            <p:cNvSpPr>
              <a:spLocks noChangeArrowheads="1"/>
            </p:cNvSpPr>
            <p:nvPr/>
          </p:nvSpPr>
          <p:spPr bwMode="auto">
            <a:xfrm>
              <a:off x="3561"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2" name="AutoShape 16"/>
            <p:cNvSpPr>
              <a:spLocks noChangeArrowheads="1"/>
            </p:cNvSpPr>
            <p:nvPr/>
          </p:nvSpPr>
          <p:spPr bwMode="auto">
            <a:xfrm>
              <a:off x="4513"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3" name="AutoShape 17"/>
            <p:cNvSpPr>
              <a:spLocks noChangeArrowheads="1"/>
            </p:cNvSpPr>
            <p:nvPr/>
          </p:nvSpPr>
          <p:spPr bwMode="auto">
            <a:xfrm>
              <a:off x="4196"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4" name="AutoShape 18"/>
            <p:cNvSpPr>
              <a:spLocks noChangeArrowheads="1"/>
            </p:cNvSpPr>
            <p:nvPr/>
          </p:nvSpPr>
          <p:spPr bwMode="auto">
            <a:xfrm>
              <a:off x="2881"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5" name="AutoShape 19"/>
            <p:cNvSpPr>
              <a:spLocks noChangeArrowheads="1"/>
            </p:cNvSpPr>
            <p:nvPr/>
          </p:nvSpPr>
          <p:spPr bwMode="auto">
            <a:xfrm>
              <a:off x="3199"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6" name="AutoShape 20"/>
            <p:cNvSpPr>
              <a:spLocks noChangeArrowheads="1"/>
            </p:cNvSpPr>
            <p:nvPr/>
          </p:nvSpPr>
          <p:spPr bwMode="auto">
            <a:xfrm>
              <a:off x="1658"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7" name="AutoShape 21"/>
            <p:cNvSpPr>
              <a:spLocks noChangeArrowheads="1"/>
            </p:cNvSpPr>
            <p:nvPr/>
          </p:nvSpPr>
          <p:spPr bwMode="auto">
            <a:xfrm>
              <a:off x="3290"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8" name="AutoShape 22"/>
            <p:cNvSpPr>
              <a:spLocks noChangeArrowheads="1"/>
            </p:cNvSpPr>
            <p:nvPr/>
          </p:nvSpPr>
          <p:spPr bwMode="auto">
            <a:xfrm>
              <a:off x="1976"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9" name="AutoShape 23"/>
            <p:cNvSpPr>
              <a:spLocks noChangeArrowheads="1"/>
            </p:cNvSpPr>
            <p:nvPr/>
          </p:nvSpPr>
          <p:spPr bwMode="auto">
            <a:xfrm>
              <a:off x="2973"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0" name="AutoShape 24"/>
            <p:cNvSpPr>
              <a:spLocks noChangeArrowheads="1"/>
            </p:cNvSpPr>
            <p:nvPr/>
          </p:nvSpPr>
          <p:spPr bwMode="auto">
            <a:xfrm>
              <a:off x="3925"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1" name="AutoShape 25"/>
            <p:cNvSpPr>
              <a:spLocks noChangeArrowheads="1"/>
            </p:cNvSpPr>
            <p:nvPr/>
          </p:nvSpPr>
          <p:spPr bwMode="auto">
            <a:xfrm>
              <a:off x="3608"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2" name="AutoShape 26"/>
            <p:cNvSpPr>
              <a:spLocks noChangeArrowheads="1"/>
            </p:cNvSpPr>
            <p:nvPr/>
          </p:nvSpPr>
          <p:spPr bwMode="auto">
            <a:xfrm>
              <a:off x="2293"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3" name="AutoShape 27"/>
            <p:cNvSpPr>
              <a:spLocks noChangeArrowheads="1"/>
            </p:cNvSpPr>
            <p:nvPr/>
          </p:nvSpPr>
          <p:spPr bwMode="auto">
            <a:xfrm>
              <a:off x="2611"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pic>
          <p:nvPicPr>
            <p:cNvPr id="15404" name="Cloud"/>
            <p:cNvPicPr>
              <a:picLocks noChangeAspect="1" noEditPoints="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 y="2581"/>
              <a:ext cx="3946" cy="1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05" name="Picture 7" descr="j04339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 y="3306"/>
              <a:ext cx="637" cy="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06" name="Picture 7" descr="j04339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6" y="3443"/>
              <a:ext cx="637" cy="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07" name="Picture 8" descr="j04339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 y="3408"/>
              <a:ext cx="683" cy="6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408" name="Text Box 32"/>
            <p:cNvSpPr txBox="1">
              <a:spLocks noChangeArrowheads="1"/>
            </p:cNvSpPr>
            <p:nvPr/>
          </p:nvSpPr>
          <p:spPr bwMode="auto">
            <a:xfrm>
              <a:off x="2069" y="2856"/>
              <a:ext cx="1383" cy="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algn="ctr" eaLnBrk="1" hangingPunct="1"/>
              <a:r>
                <a:rPr lang="ja-JP" altLang="en-US" sz="3200" dirty="0">
                  <a:solidFill>
                    <a:srgbClr val="FFFFFF"/>
                  </a:solidFill>
                  <a:effectLst>
                    <a:glow rad="139700">
                      <a:schemeClr val="accent4">
                        <a:satMod val="175000"/>
                        <a:alpha val="40000"/>
                      </a:schemeClr>
                    </a:glow>
                  </a:effectLst>
                  <a:latin typeface="Arial" pitchFamily="34" charset="0"/>
                  <a:ea typeface="HGP創英角ｺﾞｼｯｸUB" pitchFamily="50" charset="-128"/>
                  <a:cs typeface="Arial" pitchFamily="34" charset="0"/>
                </a:rPr>
                <a:t>ネットワーク</a:t>
              </a:r>
            </a:p>
            <a:p>
              <a:pPr algn="ctr" eaLnBrk="1" hangingPunct="1"/>
              <a:r>
                <a:rPr lang="ja-JP" altLang="en-US" sz="2400" dirty="0">
                  <a:solidFill>
                    <a:srgbClr val="FFFFFF"/>
                  </a:solidFill>
                  <a:effectLst>
                    <a:glow rad="139700">
                      <a:schemeClr val="accent4">
                        <a:satMod val="175000"/>
                        <a:alpha val="40000"/>
                      </a:schemeClr>
                    </a:glow>
                  </a:effectLst>
                  <a:latin typeface="Arial" pitchFamily="34" charset="0"/>
                  <a:ea typeface="HGP創英角ｺﾞｼｯｸUB" pitchFamily="50" charset="-128"/>
                  <a:cs typeface="Arial" pitchFamily="34" charset="0"/>
                </a:rPr>
                <a:t>（インターネット）</a:t>
              </a:r>
            </a:p>
          </p:txBody>
        </p:sp>
        <p:sp>
          <p:nvSpPr>
            <p:cNvPr id="15409" name="Text Box 33"/>
            <p:cNvSpPr txBox="1">
              <a:spLocks noChangeArrowheads="1"/>
            </p:cNvSpPr>
            <p:nvPr/>
          </p:nvSpPr>
          <p:spPr bwMode="auto">
            <a:xfrm>
              <a:off x="1731" y="2251"/>
              <a:ext cx="1643" cy="1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eaLnBrk="1" hangingPunct="1"/>
              <a:r>
                <a:rPr lang="ja-JP" altLang="en-US" dirty="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巨大なコンピューター・システム群</a:t>
              </a:r>
            </a:p>
          </p:txBody>
        </p:sp>
        <p:sp>
          <p:nvSpPr>
            <p:cNvPr id="15410" name="AutoShape 34"/>
            <p:cNvSpPr>
              <a:spLocks noChangeArrowheads="1"/>
            </p:cNvSpPr>
            <p:nvPr/>
          </p:nvSpPr>
          <p:spPr bwMode="auto">
            <a:xfrm>
              <a:off x="432" y="2039"/>
              <a:ext cx="363" cy="771"/>
            </a:xfrm>
            <a:prstGeom prst="upArrow">
              <a:avLst>
                <a:gd name="adj1" fmla="val 68593"/>
                <a:gd name="adj2" fmla="val 55095"/>
              </a:avLst>
            </a:prstGeom>
            <a:ln>
              <a:headEnd/>
              <a:tailEnd/>
            </a:ln>
            <a:extLst/>
          </p:spPr>
          <p:style>
            <a:lnRef idx="0">
              <a:schemeClr val="accent2"/>
            </a:lnRef>
            <a:fillRef idx="3">
              <a:schemeClr val="accent2"/>
            </a:fillRef>
            <a:effectRef idx="3">
              <a:schemeClr val="accent2"/>
            </a:effectRef>
            <a:fontRef idx="minor">
              <a:schemeClr val="lt1"/>
            </a:fontRef>
          </p:style>
          <p:txBody>
            <a:bodyPr vert="eaVert" wrap="none" anchor="ctr"/>
            <a:lstStyle/>
            <a:p>
              <a:pPr algn="ctr"/>
              <a:r>
                <a:rPr lang="ja-JP" altLang="en-US" sz="1600">
                  <a:solidFill>
                    <a:srgbClr val="FFFFFF"/>
                  </a:solidFill>
                  <a:ea typeface="HGP創英角ｺﾞｼｯｸUB" pitchFamily="50" charset="-128"/>
                  <a:cs typeface="Arial" pitchFamily="34" charset="0"/>
                </a:rPr>
                <a:t>向こう側</a:t>
              </a:r>
            </a:p>
          </p:txBody>
        </p:sp>
        <p:sp>
          <p:nvSpPr>
            <p:cNvPr id="15411" name="AutoShape 35"/>
            <p:cNvSpPr>
              <a:spLocks noChangeArrowheads="1"/>
            </p:cNvSpPr>
            <p:nvPr/>
          </p:nvSpPr>
          <p:spPr bwMode="auto">
            <a:xfrm>
              <a:off x="432" y="3265"/>
              <a:ext cx="363" cy="772"/>
            </a:xfrm>
            <a:prstGeom prst="downArrow">
              <a:avLst>
                <a:gd name="adj1" fmla="val 68593"/>
                <a:gd name="adj2" fmla="val 51238"/>
              </a:avLst>
            </a:prstGeom>
            <a:solidFill>
              <a:srgbClr val="008000"/>
            </a:solidFill>
            <a:ln>
              <a:headEnd/>
              <a:tailEnd/>
            </a:ln>
            <a:extLst/>
          </p:spPr>
          <p:style>
            <a:lnRef idx="0">
              <a:schemeClr val="accent2"/>
            </a:lnRef>
            <a:fillRef idx="3">
              <a:schemeClr val="accent2"/>
            </a:fillRef>
            <a:effectRef idx="3">
              <a:schemeClr val="accent2"/>
            </a:effectRef>
            <a:fontRef idx="minor">
              <a:schemeClr val="lt1"/>
            </a:fontRef>
          </p:style>
          <p:txBody>
            <a:bodyPr vert="eaVert" wrap="none" anchor="ctr"/>
            <a:lstStyle/>
            <a:p>
              <a:pPr algn="ctr"/>
              <a:r>
                <a:rPr lang="ja-JP" altLang="en-US" sz="1600">
                  <a:solidFill>
                    <a:srgbClr val="FFFFFF"/>
                  </a:solidFill>
                  <a:ea typeface="HGP創英角ｺﾞｼｯｸUB" pitchFamily="50" charset="-128"/>
                  <a:cs typeface="Arial" pitchFamily="34" charset="0"/>
                </a:rPr>
                <a:t>こちら側</a:t>
              </a:r>
            </a:p>
          </p:txBody>
        </p:sp>
        <p:pic>
          <p:nvPicPr>
            <p:cNvPr id="15412" name="Picture 36" descr="MCj0424204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 y="3312"/>
              <a:ext cx="277" cy="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13" name="Picture 37" descr="MCj0432629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2" y="3360"/>
              <a:ext cx="432"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363" name="Rectangle 38"/>
          <p:cNvSpPr>
            <a:spLocks noGrp="1" noChangeArrowheads="1"/>
          </p:cNvSpPr>
          <p:nvPr>
            <p:ph type="title"/>
          </p:nvPr>
        </p:nvSpPr>
        <p:spPr/>
        <p:txBody>
          <a:bodyPr/>
          <a:lstStyle/>
          <a:p>
            <a:pPr eaLnBrk="1" hangingPunct="1"/>
            <a:r>
              <a:rPr lang="ja-JP" altLang="en-US" sz="2800" dirty="0"/>
              <a:t>クラウド・コンピューティングの起源と</a:t>
            </a:r>
            <a:r>
              <a:rPr lang="en-US" altLang="ja-JP" sz="2800" dirty="0"/>
              <a:t>Google</a:t>
            </a:r>
            <a:r>
              <a:rPr lang="ja-JP" altLang="en-US" sz="2800" dirty="0"/>
              <a:t>の定義</a:t>
            </a:r>
          </a:p>
        </p:txBody>
      </p:sp>
      <p:sp>
        <p:nvSpPr>
          <p:cNvPr id="628775" name="AutoShape 39"/>
          <p:cNvSpPr>
            <a:spLocks noChangeArrowheads="1"/>
          </p:cNvSpPr>
          <p:nvPr/>
        </p:nvSpPr>
        <p:spPr bwMode="auto">
          <a:xfrm>
            <a:off x="5480050" y="5156078"/>
            <a:ext cx="3215563" cy="306467"/>
          </a:xfrm>
          <a:prstGeom prst="wedgeRoundRectCallout">
            <a:avLst>
              <a:gd name="adj1" fmla="val -37036"/>
              <a:gd name="adj2" fmla="val 104252"/>
              <a:gd name="adj3" fmla="val 16667"/>
            </a:avLst>
          </a:prstGeom>
          <a:solidFill>
            <a:srgbClr val="008000"/>
          </a:solidFill>
          <a:ln>
            <a:headEnd/>
            <a:tailEnd/>
          </a:ln>
          <a:ex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ja-JP" altLang="en-US" sz="1200" dirty="0">
                <a:solidFill>
                  <a:srgbClr val="FFFFFF"/>
                </a:solidFill>
                <a:ea typeface="HGP創英角ｺﾞｼｯｸUB" pitchFamily="50" charset="-128"/>
                <a:cs typeface="Arial" pitchFamily="34" charset="0"/>
              </a:rPr>
              <a:t>利用する側：自分専用のシステム</a:t>
            </a:r>
          </a:p>
        </p:txBody>
      </p:sp>
      <p:sp>
        <p:nvSpPr>
          <p:cNvPr id="628779" name="AutoShape 43"/>
          <p:cNvSpPr>
            <a:spLocks noChangeArrowheads="1"/>
          </p:cNvSpPr>
          <p:nvPr/>
        </p:nvSpPr>
        <p:spPr bwMode="auto">
          <a:xfrm>
            <a:off x="5480050" y="3352800"/>
            <a:ext cx="3206749" cy="306467"/>
          </a:xfrm>
          <a:prstGeom prst="wedgeRoundRectCallout">
            <a:avLst>
              <a:gd name="adj1" fmla="val -32680"/>
              <a:gd name="adj2" fmla="val 124108"/>
              <a:gd name="adj3" fmla="val 16667"/>
            </a:avLst>
          </a:prstGeom>
          <a:ln>
            <a:headEnd/>
            <a:tailEnd/>
          </a:ln>
          <a:ex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ja-JP" altLang="en-US" sz="1200" dirty="0">
                <a:solidFill>
                  <a:srgbClr val="FFFFFF"/>
                </a:solidFill>
                <a:ea typeface="HGP創英角ｺﾞｼｯｸUB" pitchFamily="50" charset="-128"/>
                <a:cs typeface="Arial" pitchFamily="34" charset="0"/>
              </a:rPr>
              <a:t>提供する側：世界中の複数拠点に分散配置</a:t>
            </a:r>
          </a:p>
        </p:txBody>
      </p:sp>
      <p:sp>
        <p:nvSpPr>
          <p:cNvPr id="47" name="スライド番号プレースホルダー 2"/>
          <p:cNvSpPr txBox="1">
            <a:spLocks/>
          </p:cNvSpPr>
          <p:nvPr/>
        </p:nvSpPr>
        <p:spPr bwMode="auto">
          <a:xfrm>
            <a:off x="0" y="6400800"/>
            <a:ext cx="1905000" cy="457200"/>
          </a:xfrm>
          <a:prstGeom prst="rect">
            <a:avLst/>
          </a:prstGeom>
          <a:noFill/>
          <a:ln w="9525">
            <a:noFill/>
            <a:miter lim="800000"/>
            <a:headEnd/>
            <a:tailEnd/>
          </a:ln>
        </p:spPr>
        <p:txBody>
          <a:bodyPr/>
          <a:lstStyle/>
          <a:p>
            <a:fld id="{3F26FB40-5F71-4876-A9E8-317E2CF79CAD}" type="slidenum">
              <a:rPr lang="ja-JP" altLang="en-US"/>
              <a:pPr/>
              <a:t>4</a:t>
            </a:fld>
            <a:endParaRPr lang="en-US" altLang="ja-JP" dirty="0"/>
          </a:p>
        </p:txBody>
      </p:sp>
      <p:sp>
        <p:nvSpPr>
          <p:cNvPr id="15378" name="Text Box 42"/>
          <p:cNvSpPr txBox="1">
            <a:spLocks noChangeArrowheads="1"/>
          </p:cNvSpPr>
          <p:nvPr/>
        </p:nvSpPr>
        <p:spPr bwMode="auto">
          <a:xfrm>
            <a:off x="1988344" y="1057738"/>
            <a:ext cx="7079456" cy="1532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eaLnBrk="1" hangingPunct="1">
              <a:lnSpc>
                <a:spcPct val="120000"/>
              </a:lnSpc>
            </a:pPr>
            <a:r>
              <a:rPr lang="en-US" altLang="ja-JP" b="1" dirty="0">
                <a:effectLst>
                  <a:glow rad="101600">
                    <a:schemeClr val="bg1">
                      <a:alpha val="75000"/>
                    </a:schemeClr>
                  </a:glow>
                </a:effectLst>
                <a:latin typeface="Arial"/>
                <a:ea typeface="ＤＦＰ太丸ゴシック体"/>
                <a:cs typeface="Arial"/>
              </a:rPr>
              <a:t>Google CEO </a:t>
            </a:r>
            <a:r>
              <a:rPr lang="ja-JP" altLang="en-US" b="1" dirty="0">
                <a:effectLst>
                  <a:glow rad="101600">
                    <a:schemeClr val="bg1">
                      <a:alpha val="75000"/>
                    </a:schemeClr>
                  </a:glow>
                </a:effectLst>
                <a:latin typeface="+mj-ea"/>
                <a:ea typeface="+mj-ea"/>
                <a:cs typeface="Arial"/>
              </a:rPr>
              <a:t>エリック・シュミット</a:t>
            </a:r>
            <a:r>
              <a:rPr lang="ja-JP" altLang="en-US" sz="800" dirty="0">
                <a:effectLst>
                  <a:glow rad="101600">
                    <a:schemeClr val="bg1">
                      <a:alpha val="75000"/>
                    </a:schemeClr>
                  </a:glow>
                </a:effectLst>
                <a:latin typeface="+mj-ea"/>
                <a:ea typeface="+mj-ea"/>
                <a:cs typeface="Arial"/>
              </a:rPr>
              <a:t>　</a:t>
            </a:r>
            <a:r>
              <a:rPr lang="en-US" altLang="ja-JP" sz="800" dirty="0">
                <a:effectLst>
                  <a:glow rad="101600">
                    <a:schemeClr val="bg1">
                      <a:alpha val="75000"/>
                    </a:schemeClr>
                  </a:glow>
                </a:effectLst>
                <a:latin typeface="+mj-ea"/>
                <a:ea typeface="+mj-ea"/>
                <a:cs typeface="Arial"/>
              </a:rPr>
              <a:t>6.Mar.2006, “Search Engine Strategies Conference @ San Jose, CA</a:t>
            </a:r>
          </a:p>
          <a:p>
            <a:pPr eaLnBrk="1" hangingPunct="1">
              <a:lnSpc>
                <a:spcPct val="120000"/>
              </a:lnSpc>
            </a:pPr>
            <a:r>
              <a:rPr lang="en-US" altLang="ja-JP" sz="800" dirty="0">
                <a:effectLst>
                  <a:glow rad="101600">
                    <a:schemeClr val="bg1">
                      <a:alpha val="75000"/>
                    </a:schemeClr>
                  </a:glow>
                </a:effectLst>
                <a:latin typeface="Arial"/>
                <a:ea typeface="ＤＦＰ太丸ゴシック体"/>
                <a:cs typeface="Arial"/>
              </a:rPr>
              <a:t> </a:t>
            </a:r>
          </a:p>
          <a:p>
            <a:pPr eaLnBrk="1" hangingPunct="1">
              <a:lnSpc>
                <a:spcPct val="120000"/>
              </a:lnSpc>
              <a:spcBef>
                <a:spcPts val="0"/>
              </a:spcBef>
            </a:pPr>
            <a:r>
              <a:rPr lang="ja-JP" altLang="en-US" dirty="0">
                <a:effectLst>
                  <a:glow rad="101600">
                    <a:schemeClr val="bg1">
                      <a:alpha val="75000"/>
                    </a:schemeClr>
                  </a:glow>
                </a:effectLst>
                <a:latin typeface="+mj-ea"/>
                <a:ea typeface="+mj-ea"/>
                <a:cs typeface="Arial"/>
              </a:rPr>
              <a:t>データもプログラムも、サーバー群の上に置いておこう・・・そういったものは、どこか “</a:t>
            </a:r>
            <a:r>
              <a:rPr lang="ja-JP" altLang="en-US" b="1" dirty="0">
                <a:solidFill>
                  <a:srgbClr val="FF6600"/>
                </a:solidFill>
                <a:effectLst>
                  <a:glow rad="101600">
                    <a:schemeClr val="bg1">
                      <a:alpha val="75000"/>
                    </a:schemeClr>
                  </a:glow>
                </a:effectLst>
                <a:latin typeface="+mj-ea"/>
                <a:ea typeface="+mj-ea"/>
                <a:cs typeface="Arial"/>
              </a:rPr>
              <a:t>雲（クラウド）</a:t>
            </a:r>
            <a:r>
              <a:rPr lang="ja-JP" altLang="en-US" dirty="0">
                <a:effectLst>
                  <a:glow rad="101600">
                    <a:schemeClr val="bg1">
                      <a:alpha val="75000"/>
                    </a:schemeClr>
                  </a:glow>
                </a:effectLst>
                <a:latin typeface="+mj-ea"/>
                <a:ea typeface="+mj-ea"/>
                <a:cs typeface="Arial"/>
              </a:rPr>
              <a:t>”の中にあればいい。必要なのは</a:t>
            </a:r>
            <a:r>
              <a:rPr lang="ja-JP" altLang="en-US" dirty="0">
                <a:solidFill>
                  <a:srgbClr val="FF6600"/>
                </a:solidFill>
                <a:effectLst>
                  <a:glow rad="101600">
                    <a:schemeClr val="bg1">
                      <a:alpha val="75000"/>
                    </a:schemeClr>
                  </a:glow>
                </a:effectLst>
                <a:latin typeface="+mj-ea"/>
                <a:ea typeface="+mj-ea"/>
                <a:cs typeface="Arial"/>
              </a:rPr>
              <a:t>ブラウザーとインターネットへのアクセス</a:t>
            </a:r>
            <a:r>
              <a:rPr lang="ja-JP" altLang="en-US" dirty="0">
                <a:effectLst>
                  <a:glow rad="101600">
                    <a:schemeClr val="bg1">
                      <a:alpha val="75000"/>
                    </a:schemeClr>
                  </a:glow>
                </a:effectLst>
                <a:latin typeface="+mj-ea"/>
                <a:ea typeface="+mj-ea"/>
                <a:cs typeface="Arial"/>
              </a:rPr>
              <a:t>。パソコン、マック、携帯電話、ブラックベリー、とにかく手元にある</a:t>
            </a:r>
            <a:r>
              <a:rPr lang="ja-JP" altLang="en-US" dirty="0">
                <a:solidFill>
                  <a:srgbClr val="FF6600"/>
                </a:solidFill>
                <a:effectLst>
                  <a:glow rad="101600">
                    <a:schemeClr val="bg1">
                      <a:alpha val="75000"/>
                    </a:schemeClr>
                  </a:glow>
                </a:effectLst>
                <a:latin typeface="+mj-ea"/>
                <a:ea typeface="+mj-ea"/>
                <a:cs typeface="Arial"/>
              </a:rPr>
              <a:t>どんな端末からでも</a:t>
            </a:r>
            <a:r>
              <a:rPr lang="ja-JP" altLang="en-US" dirty="0">
                <a:effectLst>
                  <a:glow rad="101600">
                    <a:schemeClr val="bg1">
                      <a:alpha val="75000"/>
                    </a:schemeClr>
                  </a:glow>
                </a:effectLst>
                <a:latin typeface="+mj-ea"/>
                <a:ea typeface="+mj-ea"/>
                <a:cs typeface="Arial"/>
              </a:rPr>
              <a:t>使える・・・データもデータ処理も、その他あれやこれやもみんなサーバーに、だ。</a:t>
            </a:r>
            <a:endParaRPr lang="ja-JP" altLang="en-US" sz="1200" dirty="0">
              <a:effectLst>
                <a:glow rad="101600">
                  <a:schemeClr val="bg1">
                    <a:alpha val="75000"/>
                  </a:schemeClr>
                </a:glow>
              </a:effectLst>
              <a:latin typeface="+mj-ea"/>
              <a:ea typeface="+mj-ea"/>
              <a:cs typeface="Arial"/>
            </a:endParaRPr>
          </a:p>
        </p:txBody>
      </p:sp>
      <p:sp>
        <p:nvSpPr>
          <p:cNvPr id="2" name="正方形/長方形 1"/>
          <p:cNvSpPr/>
          <p:nvPr/>
        </p:nvSpPr>
        <p:spPr>
          <a:xfrm>
            <a:off x="6354749" y="6397467"/>
            <a:ext cx="2789251" cy="230832"/>
          </a:xfrm>
          <a:prstGeom prst="rect">
            <a:avLst/>
          </a:prstGeom>
        </p:spPr>
        <p:txBody>
          <a:bodyPr wrap="none">
            <a:spAutoFit/>
          </a:bodyPr>
          <a:lstStyle/>
          <a:p>
            <a:r>
              <a:rPr lang="en-US" altLang="ja-JP" sz="900" dirty="0">
                <a:solidFill>
                  <a:schemeClr val="accent6">
                    <a:lumMod val="60000"/>
                    <a:lumOff val="40000"/>
                  </a:schemeClr>
                </a:solidFill>
              </a:rPr>
              <a:t>http://</a:t>
            </a:r>
            <a:r>
              <a:rPr lang="en-US" altLang="ja-JP" sz="900" dirty="0" err="1">
                <a:solidFill>
                  <a:schemeClr val="accent6">
                    <a:lumMod val="60000"/>
                    <a:lumOff val="40000"/>
                  </a:schemeClr>
                </a:solidFill>
              </a:rPr>
              <a:t>www.google.com</a:t>
            </a:r>
            <a:r>
              <a:rPr lang="en-US" altLang="ja-JP" sz="900" dirty="0">
                <a:solidFill>
                  <a:schemeClr val="accent6">
                    <a:lumMod val="60000"/>
                    <a:lumOff val="40000"/>
                  </a:schemeClr>
                </a:solidFill>
              </a:rPr>
              <a:t>/press/podium/ses2006.html</a:t>
            </a:r>
            <a:endParaRPr lang="ja-JP" altLang="en-US" sz="900" dirty="0">
              <a:solidFill>
                <a:schemeClr val="accent6">
                  <a:lumMod val="60000"/>
                  <a:lumOff val="40000"/>
                </a:schemeClr>
              </a:solidFill>
            </a:endParaRPr>
          </a:p>
        </p:txBody>
      </p:sp>
    </p:spTree>
    <p:extLst>
      <p:ext uri="{BB962C8B-B14F-4D97-AF65-F5344CB8AC3E}">
        <p14:creationId xmlns:p14="http://schemas.microsoft.com/office/powerpoint/2010/main" val="3565722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990600" y="985089"/>
            <a:ext cx="7156450" cy="1805736"/>
          </a:xfrm>
          <a:prstGeom prst="rect">
            <a:avLst/>
          </a:prstGeom>
          <a:solidFill>
            <a:srgbClr val="99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137945" y="1123950"/>
            <a:ext cx="2674415" cy="1506736"/>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990600" y="3658438"/>
            <a:ext cx="3441700" cy="235501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864678" y="4233113"/>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705350" y="3658438"/>
            <a:ext cx="3441700" cy="235501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7700328" y="5583759"/>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1" name="角丸四角形 10"/>
          <p:cNvSpPr/>
          <p:nvPr/>
        </p:nvSpPr>
        <p:spPr>
          <a:xfrm>
            <a:off x="840542" y="5588839"/>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err="1"/>
              <a:t>Chromebook</a:t>
            </a:r>
            <a:endParaRPr kumimoji="1" lang="ja-JP" altLang="en-US" dirty="0"/>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7643178" y="5523849"/>
            <a:ext cx="681672" cy="722281"/>
          </a:xfrm>
          <a:prstGeom prst="rect">
            <a:avLst/>
          </a:prstGeom>
        </p:spPr>
      </p:pic>
      <p:pic>
        <p:nvPicPr>
          <p:cNvPr id="5" name="図 4"/>
          <p:cNvPicPr>
            <a:picLocks noChangeAspect="1"/>
          </p:cNvPicPr>
          <p:nvPr/>
        </p:nvPicPr>
        <p:blipFill>
          <a:blip r:embed="rId3">
            <a:clrChange>
              <a:clrFrom>
                <a:srgbClr val="FFFFFF"/>
              </a:clrFrom>
              <a:clrTo>
                <a:srgbClr val="FFFFFF">
                  <a:alpha val="0"/>
                </a:srgbClr>
              </a:clrTo>
            </a:clrChange>
          </a:blip>
          <a:stretch>
            <a:fillRect/>
          </a:stretch>
        </p:blipFill>
        <p:spPr>
          <a:xfrm>
            <a:off x="808792" y="5519602"/>
            <a:ext cx="685680" cy="726528"/>
          </a:xfrm>
          <a:prstGeom prst="rect">
            <a:avLst/>
          </a:prstGeom>
        </p:spPr>
      </p:pic>
      <p:pic>
        <p:nvPicPr>
          <p:cNvPr id="7" name="図 6"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792" y="420298"/>
            <a:ext cx="1853764" cy="1853764"/>
          </a:xfrm>
          <a:prstGeom prst="rect">
            <a:avLst/>
          </a:prstGeom>
        </p:spPr>
      </p:pic>
      <p:sp>
        <p:nvSpPr>
          <p:cNvPr id="8" name="角丸四角形 7"/>
          <p:cNvSpPr/>
          <p:nvPr/>
        </p:nvSpPr>
        <p:spPr>
          <a:xfrm>
            <a:off x="990600" y="2867864"/>
            <a:ext cx="7156450" cy="732586"/>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solidFill>
                  <a:srgbClr val="FFFFFF"/>
                </a:solidFill>
                <a:latin typeface="ＭＳ Ｐゴシック"/>
                <a:ea typeface="ＭＳ Ｐゴシック"/>
                <a:cs typeface="ＭＳ Ｐゴシック"/>
              </a:rPr>
              <a:t>　　　インターネット</a:t>
            </a:r>
          </a:p>
        </p:txBody>
      </p:sp>
      <p:sp>
        <p:nvSpPr>
          <p:cNvPr id="13" name="円柱 12"/>
          <p:cNvSpPr/>
          <p:nvPr/>
        </p:nvSpPr>
        <p:spPr>
          <a:xfrm>
            <a:off x="1073150" y="4233113"/>
            <a:ext cx="64643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データ</a:t>
            </a:r>
          </a:p>
        </p:txBody>
      </p:sp>
      <p:sp>
        <p:nvSpPr>
          <p:cNvPr id="14" name="正方形/長方形 13"/>
          <p:cNvSpPr/>
          <p:nvPr/>
        </p:nvSpPr>
        <p:spPr>
          <a:xfrm>
            <a:off x="193230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15" name="正方形/長方形 14"/>
          <p:cNvSpPr/>
          <p:nvPr/>
        </p:nvSpPr>
        <p:spPr>
          <a:xfrm>
            <a:off x="266255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16" name="正方形/長方形 15"/>
          <p:cNvSpPr/>
          <p:nvPr/>
        </p:nvSpPr>
        <p:spPr>
          <a:xfrm>
            <a:off x="193230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17" name="正方形/長方形 16"/>
          <p:cNvSpPr/>
          <p:nvPr/>
        </p:nvSpPr>
        <p:spPr>
          <a:xfrm>
            <a:off x="266255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19" name="正方形/長方形 18"/>
          <p:cNvSpPr/>
          <p:nvPr/>
        </p:nvSpPr>
        <p:spPr>
          <a:xfrm>
            <a:off x="3478689" y="4233113"/>
            <a:ext cx="858361"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ブラウザ</a:t>
            </a:r>
          </a:p>
        </p:txBody>
      </p:sp>
      <p:sp>
        <p:nvSpPr>
          <p:cNvPr id="20" name="正方形/長方形 19"/>
          <p:cNvSpPr/>
          <p:nvPr/>
        </p:nvSpPr>
        <p:spPr>
          <a:xfrm>
            <a:off x="1864678"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画面表示・入出力操作</a:t>
            </a:r>
          </a:p>
        </p:txBody>
      </p:sp>
      <p:sp>
        <p:nvSpPr>
          <p:cNvPr id="21" name="正方形/長方形 20"/>
          <p:cNvSpPr/>
          <p:nvPr/>
        </p:nvSpPr>
        <p:spPr>
          <a:xfrm>
            <a:off x="10731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22" name="正方形/長方形 21"/>
          <p:cNvSpPr/>
          <p:nvPr/>
        </p:nvSpPr>
        <p:spPr>
          <a:xfrm>
            <a:off x="4768850"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画面表示・入出力操作</a:t>
            </a:r>
          </a:p>
        </p:txBody>
      </p:sp>
      <p:sp>
        <p:nvSpPr>
          <p:cNvPr id="23" name="正方形/長方形 22"/>
          <p:cNvSpPr/>
          <p:nvPr/>
        </p:nvSpPr>
        <p:spPr>
          <a:xfrm>
            <a:off x="47688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通信</a:t>
            </a:r>
          </a:p>
        </p:txBody>
      </p:sp>
      <p:sp>
        <p:nvSpPr>
          <p:cNvPr id="24" name="正方形/長方形 23"/>
          <p:cNvSpPr/>
          <p:nvPr/>
        </p:nvSpPr>
        <p:spPr>
          <a:xfrm>
            <a:off x="4768850" y="4233113"/>
            <a:ext cx="3263900"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1864678" y="4949889"/>
            <a:ext cx="1538922" cy="276999"/>
          </a:xfrm>
          <a:prstGeom prst="rect">
            <a:avLst/>
          </a:prstGeom>
          <a:noFill/>
        </p:spPr>
        <p:txBody>
          <a:bodyPr wrap="square" rtlCol="0">
            <a:spAutoFit/>
          </a:bodyPr>
          <a:lstStyle/>
          <a:p>
            <a:pPr algn="ctr"/>
            <a:r>
              <a:rPr kumimoji="1" lang="ja-JP" altLang="en-US" sz="1200" dirty="0">
                <a:solidFill>
                  <a:srgbClr val="FFFFFF"/>
                </a:solidFill>
              </a:rPr>
              <a:t>オフィス・アプリ</a:t>
            </a:r>
          </a:p>
        </p:txBody>
      </p:sp>
      <p:sp>
        <p:nvSpPr>
          <p:cNvPr id="27" name="正方形/長方形 26"/>
          <p:cNvSpPr/>
          <p:nvPr/>
        </p:nvSpPr>
        <p:spPr>
          <a:xfrm>
            <a:off x="6101397" y="143028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柱 27"/>
          <p:cNvSpPr/>
          <p:nvPr/>
        </p:nvSpPr>
        <p:spPr>
          <a:xfrm>
            <a:off x="5309869" y="1430286"/>
            <a:ext cx="646431" cy="101917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データ</a:t>
            </a:r>
          </a:p>
        </p:txBody>
      </p:sp>
      <p:sp>
        <p:nvSpPr>
          <p:cNvPr id="29" name="正方形/長方形 28"/>
          <p:cNvSpPr/>
          <p:nvPr/>
        </p:nvSpPr>
        <p:spPr>
          <a:xfrm>
            <a:off x="616902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30" name="正方形/長方形 29"/>
          <p:cNvSpPr/>
          <p:nvPr/>
        </p:nvSpPr>
        <p:spPr>
          <a:xfrm>
            <a:off x="689927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31" name="正方形/長方形 30"/>
          <p:cNvSpPr/>
          <p:nvPr/>
        </p:nvSpPr>
        <p:spPr>
          <a:xfrm>
            <a:off x="616902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32" name="正方形/長方形 31"/>
          <p:cNvSpPr/>
          <p:nvPr/>
        </p:nvSpPr>
        <p:spPr>
          <a:xfrm>
            <a:off x="689927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33" name="テキスト ボックス 32"/>
          <p:cNvSpPr txBox="1"/>
          <p:nvPr/>
        </p:nvSpPr>
        <p:spPr>
          <a:xfrm>
            <a:off x="6101397" y="2147062"/>
            <a:ext cx="1538922" cy="276999"/>
          </a:xfrm>
          <a:prstGeom prst="rect">
            <a:avLst/>
          </a:prstGeom>
          <a:noFill/>
        </p:spPr>
        <p:txBody>
          <a:bodyPr wrap="square" rtlCol="0">
            <a:spAutoFit/>
          </a:bodyPr>
          <a:lstStyle/>
          <a:p>
            <a:pPr algn="ctr"/>
            <a:r>
              <a:rPr kumimoji="1" lang="ja-JP" altLang="en-US" sz="1200" dirty="0">
                <a:solidFill>
                  <a:srgbClr val="FFFFFF"/>
                </a:solidFill>
              </a:rPr>
              <a:t>オフィス・アプリ</a:t>
            </a:r>
          </a:p>
        </p:txBody>
      </p:sp>
      <p:sp>
        <p:nvSpPr>
          <p:cNvPr id="34" name="正方形/長方形 33"/>
          <p:cNvSpPr/>
          <p:nvPr/>
        </p:nvSpPr>
        <p:spPr>
          <a:xfrm>
            <a:off x="13831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22277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30786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39358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13831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22277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0786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9358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テキスト ボックス 41"/>
          <p:cNvSpPr txBox="1"/>
          <p:nvPr/>
        </p:nvSpPr>
        <p:spPr>
          <a:xfrm>
            <a:off x="1864678" y="1016247"/>
            <a:ext cx="2335495" cy="461665"/>
          </a:xfrm>
          <a:prstGeom prst="rect">
            <a:avLst/>
          </a:prstGeom>
          <a:noFill/>
        </p:spPr>
        <p:txBody>
          <a:bodyPr wrap="none" rtlCol="0">
            <a:spAutoFit/>
          </a:bodyPr>
          <a:lstStyle/>
          <a:p>
            <a:r>
              <a:rPr kumimoji="1" lang="ja-JP" altLang="en-US" sz="2400" dirty="0">
                <a:solidFill>
                  <a:srgbClr val="FFFFFF"/>
                </a:solidFill>
              </a:rPr>
              <a:t>クラウドサービス</a:t>
            </a:r>
          </a:p>
        </p:txBody>
      </p:sp>
      <p:sp>
        <p:nvSpPr>
          <p:cNvPr id="43" name="上下矢印 42"/>
          <p:cNvSpPr/>
          <p:nvPr/>
        </p:nvSpPr>
        <p:spPr>
          <a:xfrm>
            <a:off x="3715545"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上下矢印 43"/>
          <p:cNvSpPr/>
          <p:nvPr/>
        </p:nvSpPr>
        <p:spPr>
          <a:xfrm>
            <a:off x="4935142"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テキスト ボックス 45"/>
          <p:cNvSpPr txBox="1"/>
          <p:nvPr/>
        </p:nvSpPr>
        <p:spPr>
          <a:xfrm>
            <a:off x="5137944" y="1123950"/>
            <a:ext cx="2674415" cy="276999"/>
          </a:xfrm>
          <a:prstGeom prst="rect">
            <a:avLst/>
          </a:prstGeom>
          <a:noFill/>
        </p:spPr>
        <p:txBody>
          <a:bodyPr wrap="square" rtlCol="0">
            <a:spAutoFit/>
          </a:bodyPr>
          <a:lstStyle/>
          <a:p>
            <a:pPr algn="ctr"/>
            <a:r>
              <a:rPr kumimoji="1" lang="en-US" altLang="ja-JP" sz="1200" dirty="0"/>
              <a:t>Google Apps for work</a:t>
            </a:r>
            <a:r>
              <a:rPr kumimoji="1" lang="ja-JP" altLang="en-US" sz="1200" dirty="0"/>
              <a:t>など</a:t>
            </a:r>
          </a:p>
        </p:txBody>
      </p:sp>
      <p:sp>
        <p:nvSpPr>
          <p:cNvPr id="47" name="正方形/長方形 46"/>
          <p:cNvSpPr/>
          <p:nvPr/>
        </p:nvSpPr>
        <p:spPr>
          <a:xfrm>
            <a:off x="4781550" y="4622801"/>
            <a:ext cx="748923" cy="276999"/>
          </a:xfrm>
          <a:prstGeom prst="rect">
            <a:avLst/>
          </a:prstGeom>
        </p:spPr>
        <p:txBody>
          <a:bodyPr wrap="none">
            <a:spAutoFit/>
          </a:bodyPr>
          <a:lstStyle/>
          <a:p>
            <a:pPr lvl="0" algn="ctr"/>
            <a:r>
              <a:rPr lang="ja-JP" altLang="en-US" sz="1200" dirty="0">
                <a:solidFill>
                  <a:srgbClr val="FFFFFF"/>
                </a:solidFill>
                <a:latin typeface="ＭＳ Ｐゴシック"/>
                <a:cs typeface="ＭＳ Ｐゴシック"/>
              </a:rPr>
              <a:t>ブラウザ</a:t>
            </a:r>
          </a:p>
        </p:txBody>
      </p:sp>
      <p:cxnSp>
        <p:nvCxnSpPr>
          <p:cNvPr id="53" name="直線矢印コネクタ 52"/>
          <p:cNvCxnSpPr/>
          <p:nvPr/>
        </p:nvCxnSpPr>
        <p:spPr>
          <a:xfrm flipV="1">
            <a:off x="7583169"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flipV="1">
            <a:off x="6169025"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48" name="正方形/長方形 47"/>
          <p:cNvSpPr/>
          <p:nvPr/>
        </p:nvSpPr>
        <p:spPr>
          <a:xfrm>
            <a:off x="616902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文書作成</a:t>
            </a:r>
          </a:p>
        </p:txBody>
      </p:sp>
      <p:sp>
        <p:nvSpPr>
          <p:cNvPr id="49" name="正方形/長方形 48"/>
          <p:cNvSpPr/>
          <p:nvPr/>
        </p:nvSpPr>
        <p:spPr>
          <a:xfrm>
            <a:off x="689927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表計算</a:t>
            </a:r>
          </a:p>
        </p:txBody>
      </p:sp>
      <p:sp>
        <p:nvSpPr>
          <p:cNvPr id="50" name="正方形/長方形 49"/>
          <p:cNvSpPr/>
          <p:nvPr/>
        </p:nvSpPr>
        <p:spPr>
          <a:xfrm>
            <a:off x="616902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プレゼン</a:t>
            </a:r>
          </a:p>
        </p:txBody>
      </p:sp>
      <p:sp>
        <p:nvSpPr>
          <p:cNvPr id="51" name="正方形/長方形 50"/>
          <p:cNvSpPr/>
          <p:nvPr/>
        </p:nvSpPr>
        <p:spPr>
          <a:xfrm>
            <a:off x="689927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a:t>
            </a:r>
          </a:p>
        </p:txBody>
      </p:sp>
      <p:sp>
        <p:nvSpPr>
          <p:cNvPr id="66" name="上下矢印 65"/>
          <p:cNvSpPr/>
          <p:nvPr/>
        </p:nvSpPr>
        <p:spPr>
          <a:xfrm>
            <a:off x="5905500" y="5162550"/>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上下矢印 66"/>
          <p:cNvSpPr/>
          <p:nvPr/>
        </p:nvSpPr>
        <p:spPr>
          <a:xfrm>
            <a:off x="3810685"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上下矢印 67"/>
          <p:cNvSpPr/>
          <p:nvPr/>
        </p:nvSpPr>
        <p:spPr>
          <a:xfrm>
            <a:off x="2550052"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上下矢印 68"/>
          <p:cNvSpPr/>
          <p:nvPr/>
        </p:nvSpPr>
        <p:spPr>
          <a:xfrm rot="5400000">
            <a:off x="5927000" y="1867704"/>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上下矢印 69"/>
          <p:cNvSpPr/>
          <p:nvPr/>
        </p:nvSpPr>
        <p:spPr>
          <a:xfrm rot="5400000">
            <a:off x="1683931" y="4661445"/>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上下矢印 70"/>
          <p:cNvSpPr/>
          <p:nvPr/>
        </p:nvSpPr>
        <p:spPr>
          <a:xfrm rot="5400000">
            <a:off x="1574542" y="5395124"/>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上下矢印 71"/>
          <p:cNvSpPr/>
          <p:nvPr/>
        </p:nvSpPr>
        <p:spPr>
          <a:xfrm rot="5400000">
            <a:off x="7366097" y="5395123"/>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テキスト ボックス 72"/>
          <p:cNvSpPr txBox="1"/>
          <p:nvPr/>
        </p:nvSpPr>
        <p:spPr>
          <a:xfrm>
            <a:off x="2122344" y="5738918"/>
            <a:ext cx="2214706" cy="307777"/>
          </a:xfrm>
          <a:prstGeom prst="rect">
            <a:avLst/>
          </a:prstGeom>
          <a:noFill/>
        </p:spPr>
        <p:txBody>
          <a:bodyPr wrap="none" rtlCol="0">
            <a:spAutoFit/>
          </a:bodyPr>
          <a:lstStyle/>
          <a:p>
            <a:r>
              <a:rPr kumimoji="1" lang="en-US" altLang="ja-JP" sz="1400" dirty="0"/>
              <a:t>PC / Windows</a:t>
            </a:r>
            <a:r>
              <a:rPr lang="ja-JP" altLang="en-US" sz="1400" dirty="0"/>
              <a:t>・</a:t>
            </a:r>
            <a:r>
              <a:rPr lang="en-US" altLang="ja-JP" sz="1400" dirty="0"/>
              <a:t>Mac OS </a:t>
            </a:r>
            <a:r>
              <a:rPr lang="ja-JP" altLang="en-US" sz="1400" dirty="0"/>
              <a:t>など</a:t>
            </a:r>
            <a:endParaRPr kumimoji="1" lang="ja-JP" altLang="en-US" sz="1400" dirty="0"/>
          </a:p>
        </p:txBody>
      </p:sp>
      <p:sp>
        <p:nvSpPr>
          <p:cNvPr id="74" name="テキスト ボックス 73"/>
          <p:cNvSpPr txBox="1"/>
          <p:nvPr/>
        </p:nvSpPr>
        <p:spPr>
          <a:xfrm>
            <a:off x="4740677" y="5738917"/>
            <a:ext cx="2102584" cy="307777"/>
          </a:xfrm>
          <a:prstGeom prst="rect">
            <a:avLst/>
          </a:prstGeom>
          <a:noFill/>
        </p:spPr>
        <p:txBody>
          <a:bodyPr wrap="none" rtlCol="0">
            <a:spAutoFit/>
          </a:bodyPr>
          <a:lstStyle/>
          <a:p>
            <a:r>
              <a:rPr kumimoji="1" lang="en-US" altLang="ja-JP" sz="1400" dirty="0" err="1">
                <a:solidFill>
                  <a:srgbClr val="0000FF"/>
                </a:solidFill>
              </a:rPr>
              <a:t>Chromebook</a:t>
            </a:r>
            <a:r>
              <a:rPr lang="en-US" altLang="ja-JP" sz="1400" dirty="0">
                <a:solidFill>
                  <a:srgbClr val="0000FF"/>
                </a:solidFill>
              </a:rPr>
              <a:t> </a:t>
            </a:r>
            <a:r>
              <a:rPr kumimoji="1" lang="en-US" altLang="ja-JP" sz="1400" dirty="0">
                <a:solidFill>
                  <a:srgbClr val="0000FF"/>
                </a:solidFill>
              </a:rPr>
              <a:t>/ Chrome OS </a:t>
            </a:r>
            <a:endParaRPr kumimoji="1" lang="ja-JP" altLang="en-US" sz="1400" dirty="0">
              <a:solidFill>
                <a:srgbClr val="0000FF"/>
              </a:solidFill>
            </a:endParaRPr>
          </a:p>
        </p:txBody>
      </p:sp>
    </p:spTree>
    <p:extLst>
      <p:ext uri="{BB962C8B-B14F-4D97-AF65-F5344CB8AC3E}">
        <p14:creationId xmlns:p14="http://schemas.microsoft.com/office/powerpoint/2010/main" val="3221320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bwMode="auto">
          <a:xfrm>
            <a:off x="791579" y="3562937"/>
            <a:ext cx="7555163" cy="836712"/>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「デバイスとサービスの会社を目指す」</a:t>
            </a:r>
            <a:endParaRPr kumimoji="0" lang="en-US" altLang="ja-JP" sz="20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a:solidFill>
                  <a:schemeClr val="bg1"/>
                </a:solidFill>
                <a:latin typeface="+mn-lt"/>
                <a:ea typeface="+mn-ea"/>
              </a:rPr>
              <a:t>→</a:t>
            </a:r>
            <a:r>
              <a:rPr kumimoji="0" lang="ja-JP" altLang="en-US" sz="2000" b="0" i="0" u="none" strike="noStrike" cap="none" normalizeH="0" dirty="0">
                <a:ln>
                  <a:noFill/>
                </a:ln>
                <a:solidFill>
                  <a:schemeClr val="bg1"/>
                </a:solidFill>
                <a:effectLst/>
                <a:latin typeface="+mn-lt"/>
                <a:ea typeface="+mn-ea"/>
              </a:rPr>
              <a:t>ソフト会社のままでは</a:t>
            </a:r>
            <a:r>
              <a:rPr kumimoji="0" lang="en-US" altLang="ja-JP" sz="2000" b="0" i="0" u="none" strike="noStrike" cap="none" normalizeH="0" dirty="0">
                <a:ln>
                  <a:noFill/>
                </a:ln>
                <a:solidFill>
                  <a:schemeClr val="bg1"/>
                </a:solidFill>
                <a:effectLst/>
                <a:latin typeface="+mn-lt"/>
                <a:ea typeface="+mn-ea"/>
              </a:rPr>
              <a:t>Apple/Google</a:t>
            </a:r>
            <a:r>
              <a:rPr kumimoji="0" lang="ja-JP" altLang="en-US" sz="2000" b="0" i="0" u="none" strike="noStrike" cap="none" normalizeH="0" dirty="0">
                <a:ln>
                  <a:noFill/>
                </a:ln>
                <a:solidFill>
                  <a:schemeClr val="bg1"/>
                </a:solidFill>
                <a:effectLst/>
                <a:latin typeface="+mn-lt"/>
                <a:ea typeface="+mn-ea"/>
              </a:rPr>
              <a:t>と闘えない</a:t>
            </a:r>
          </a:p>
        </p:txBody>
      </p:sp>
      <p:sp>
        <p:nvSpPr>
          <p:cNvPr id="6" name="角丸四角形 5"/>
          <p:cNvSpPr/>
          <p:nvPr/>
        </p:nvSpPr>
        <p:spPr bwMode="auto">
          <a:xfrm>
            <a:off x="780326" y="467928"/>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2008</a:t>
            </a:r>
            <a:endParaRPr kumimoji="0" lang="ja-JP" altLang="en-US" sz="2400" b="0" i="0" u="none" strike="noStrike" cap="none" normalizeH="0" dirty="0">
              <a:ln>
                <a:noFill/>
              </a:ln>
              <a:solidFill>
                <a:schemeClr val="bg1"/>
              </a:solidFill>
              <a:effectLst/>
              <a:latin typeface="+mn-lt"/>
              <a:ea typeface="+mn-ea"/>
            </a:endParaRPr>
          </a:p>
        </p:txBody>
      </p:sp>
      <p:sp>
        <p:nvSpPr>
          <p:cNvPr id="7" name="角丸四角形 6"/>
          <p:cNvSpPr/>
          <p:nvPr/>
        </p:nvSpPr>
        <p:spPr bwMode="auto">
          <a:xfrm>
            <a:off x="2767387" y="467928"/>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Yahoo</a:t>
            </a:r>
            <a:r>
              <a:rPr kumimoji="0" lang="en-US" altLang="ja-JP" sz="2400" dirty="0">
                <a:solidFill>
                  <a:schemeClr val="bg1"/>
                </a:solidFill>
                <a:latin typeface="+mn-lt"/>
                <a:ea typeface="+mn-ea"/>
              </a:rPr>
              <a:t>!</a:t>
            </a:r>
            <a:r>
              <a:rPr kumimoji="0" lang="ja-JP" altLang="en-US" sz="2400" dirty="0">
                <a:solidFill>
                  <a:schemeClr val="bg1"/>
                </a:solidFill>
                <a:latin typeface="+mn-lt"/>
                <a:ea typeface="+mn-ea"/>
              </a:rPr>
              <a:t>買収提案</a:t>
            </a:r>
            <a:endParaRPr kumimoji="0" lang="ja-JP" altLang="en-US" sz="2400" b="0" i="0" u="none" strike="noStrike" cap="none" normalizeH="0" dirty="0">
              <a:ln>
                <a:noFill/>
              </a:ln>
              <a:solidFill>
                <a:schemeClr val="bg1"/>
              </a:solidFill>
              <a:effectLst/>
              <a:latin typeface="+mn-lt"/>
              <a:ea typeface="+mn-ea"/>
            </a:endParaRPr>
          </a:p>
        </p:txBody>
      </p:sp>
      <p:sp>
        <p:nvSpPr>
          <p:cNvPr id="8" name="角丸四角形 7"/>
          <p:cNvSpPr/>
          <p:nvPr/>
        </p:nvSpPr>
        <p:spPr bwMode="auto">
          <a:xfrm>
            <a:off x="780326" y="989937"/>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2009</a:t>
            </a:r>
            <a:endParaRPr kumimoji="0" lang="ja-JP" altLang="en-US" sz="2400" b="0" i="0" u="none" strike="noStrike" cap="none" normalizeH="0" dirty="0">
              <a:ln>
                <a:noFill/>
              </a:ln>
              <a:solidFill>
                <a:schemeClr val="bg1"/>
              </a:solidFill>
              <a:effectLst/>
              <a:latin typeface="+mn-lt"/>
              <a:ea typeface="+mn-ea"/>
            </a:endParaRPr>
          </a:p>
        </p:txBody>
      </p:sp>
      <p:sp>
        <p:nvSpPr>
          <p:cNvPr id="9" name="角丸四角形 8"/>
          <p:cNvSpPr/>
          <p:nvPr/>
        </p:nvSpPr>
        <p:spPr bwMode="auto">
          <a:xfrm>
            <a:off x="2767387" y="989937"/>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Yahoo</a:t>
            </a:r>
            <a:r>
              <a:rPr kumimoji="0" lang="en-US" altLang="ja-JP" sz="2400" dirty="0">
                <a:solidFill>
                  <a:schemeClr val="bg1"/>
                </a:solidFill>
                <a:latin typeface="+mn-lt"/>
                <a:ea typeface="+mn-ea"/>
              </a:rPr>
              <a:t>!</a:t>
            </a:r>
            <a:r>
              <a:rPr kumimoji="0" lang="ja-JP" altLang="en-US" sz="2400" dirty="0">
                <a:solidFill>
                  <a:schemeClr val="bg1"/>
                </a:solidFill>
                <a:latin typeface="+mn-lt"/>
                <a:ea typeface="+mn-ea"/>
              </a:rPr>
              <a:t>と提携</a:t>
            </a:r>
            <a:endParaRPr kumimoji="0" lang="ja-JP" altLang="en-US" sz="2400" b="0" i="0" u="none" strike="noStrike" cap="none" normalizeH="0" dirty="0">
              <a:ln>
                <a:noFill/>
              </a:ln>
              <a:solidFill>
                <a:schemeClr val="bg1"/>
              </a:solidFill>
              <a:effectLst/>
              <a:latin typeface="+mn-lt"/>
              <a:ea typeface="+mn-ea"/>
            </a:endParaRPr>
          </a:p>
        </p:txBody>
      </p:sp>
      <p:sp>
        <p:nvSpPr>
          <p:cNvPr id="10" name="角丸四角形 9"/>
          <p:cNvSpPr/>
          <p:nvPr/>
        </p:nvSpPr>
        <p:spPr bwMode="auto">
          <a:xfrm>
            <a:off x="780326" y="1991005"/>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2011</a:t>
            </a:r>
            <a:endParaRPr kumimoji="0" lang="ja-JP" altLang="en-US" sz="2400" b="0" i="0" u="none" strike="noStrike" cap="none" normalizeH="0" dirty="0">
              <a:ln>
                <a:noFill/>
              </a:ln>
              <a:solidFill>
                <a:schemeClr val="bg1"/>
              </a:solidFill>
              <a:effectLst/>
              <a:latin typeface="+mn-lt"/>
              <a:ea typeface="+mn-ea"/>
            </a:endParaRPr>
          </a:p>
        </p:txBody>
      </p:sp>
      <p:sp>
        <p:nvSpPr>
          <p:cNvPr id="11" name="角丸四角形 10"/>
          <p:cNvSpPr/>
          <p:nvPr/>
        </p:nvSpPr>
        <p:spPr bwMode="auto">
          <a:xfrm>
            <a:off x="2767387" y="1991005"/>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Windows</a:t>
            </a:r>
            <a:r>
              <a:rPr kumimoji="0" lang="ja-JP" altLang="en-US" sz="2400" b="0" i="0" u="none" strike="noStrike" cap="none" normalizeH="0" dirty="0">
                <a:ln>
                  <a:noFill/>
                </a:ln>
                <a:solidFill>
                  <a:schemeClr val="bg1"/>
                </a:solidFill>
                <a:effectLst/>
                <a:latin typeface="+mn-lt"/>
                <a:ea typeface="+mn-ea"/>
              </a:rPr>
              <a:t>の</a:t>
            </a:r>
            <a:r>
              <a:rPr kumimoji="0" lang="en-US" altLang="ja-JP" sz="2400" b="0" i="0" u="none" strike="noStrike" cap="none" normalizeH="0" dirty="0">
                <a:ln>
                  <a:noFill/>
                </a:ln>
                <a:solidFill>
                  <a:schemeClr val="bg1"/>
                </a:solidFill>
                <a:effectLst/>
                <a:latin typeface="+mn-lt"/>
                <a:ea typeface="+mn-ea"/>
              </a:rPr>
              <a:t>ARM</a:t>
            </a:r>
            <a:r>
              <a:rPr kumimoji="0" lang="ja-JP" altLang="en-US" sz="2400" dirty="0">
                <a:solidFill>
                  <a:schemeClr val="bg1"/>
                </a:solidFill>
                <a:latin typeface="+mn-lt"/>
                <a:ea typeface="+mn-ea"/>
              </a:rPr>
              <a:t>サポートを発表</a:t>
            </a:r>
            <a:endParaRPr kumimoji="0" lang="ja-JP" altLang="en-US" sz="2400" b="0" i="0" u="none" strike="noStrike" cap="none" normalizeH="0" dirty="0">
              <a:ln>
                <a:noFill/>
              </a:ln>
              <a:solidFill>
                <a:schemeClr val="bg1"/>
              </a:solidFill>
              <a:effectLst/>
              <a:latin typeface="+mn-lt"/>
              <a:ea typeface="+mn-ea"/>
            </a:endParaRPr>
          </a:p>
        </p:txBody>
      </p:sp>
      <p:sp>
        <p:nvSpPr>
          <p:cNvPr id="12" name="角丸四角形 11"/>
          <p:cNvSpPr/>
          <p:nvPr/>
        </p:nvSpPr>
        <p:spPr bwMode="auto">
          <a:xfrm>
            <a:off x="780326" y="2495061"/>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2012</a:t>
            </a:r>
            <a:endParaRPr kumimoji="0" lang="ja-JP" altLang="en-US" sz="2400" b="0" i="0" u="none" strike="noStrike" cap="none" normalizeH="0" dirty="0">
              <a:ln>
                <a:noFill/>
              </a:ln>
              <a:solidFill>
                <a:schemeClr val="bg1"/>
              </a:solidFill>
              <a:effectLst/>
              <a:latin typeface="+mn-lt"/>
              <a:ea typeface="+mn-ea"/>
            </a:endParaRPr>
          </a:p>
        </p:txBody>
      </p:sp>
      <p:sp>
        <p:nvSpPr>
          <p:cNvPr id="13" name="角丸四角形 12"/>
          <p:cNvSpPr/>
          <p:nvPr/>
        </p:nvSpPr>
        <p:spPr bwMode="auto">
          <a:xfrm>
            <a:off x="2767387" y="2492431"/>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Windows8, RT, Surface</a:t>
            </a:r>
            <a:r>
              <a:rPr kumimoji="0" lang="ja-JP" altLang="en-US" sz="2400" b="0" i="0" u="none" strike="noStrike" cap="none" normalizeH="0" dirty="0">
                <a:ln>
                  <a:noFill/>
                </a:ln>
                <a:solidFill>
                  <a:schemeClr val="bg1"/>
                </a:solidFill>
                <a:effectLst/>
                <a:latin typeface="+mn-lt"/>
                <a:ea typeface="+mn-ea"/>
              </a:rPr>
              <a:t>出荷開始</a:t>
            </a:r>
          </a:p>
        </p:txBody>
      </p:sp>
      <p:sp>
        <p:nvSpPr>
          <p:cNvPr id="14" name="角丸四角形 13"/>
          <p:cNvSpPr/>
          <p:nvPr/>
        </p:nvSpPr>
        <p:spPr bwMode="auto">
          <a:xfrm>
            <a:off x="780326" y="3014161"/>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2013</a:t>
            </a:r>
            <a:endParaRPr kumimoji="0" lang="ja-JP" altLang="en-US" sz="2400" b="0" i="0" u="none" strike="noStrike" cap="none" normalizeH="0" dirty="0">
              <a:ln>
                <a:noFill/>
              </a:ln>
              <a:solidFill>
                <a:schemeClr val="bg1"/>
              </a:solidFill>
              <a:effectLst/>
              <a:latin typeface="+mn-lt"/>
              <a:ea typeface="+mn-ea"/>
            </a:endParaRPr>
          </a:p>
        </p:txBody>
      </p:sp>
      <p:sp>
        <p:nvSpPr>
          <p:cNvPr id="15" name="角丸四角形 14"/>
          <p:cNvSpPr/>
          <p:nvPr/>
        </p:nvSpPr>
        <p:spPr bwMode="auto">
          <a:xfrm>
            <a:off x="2767387" y="3014161"/>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a:ln>
                  <a:noFill/>
                </a:ln>
                <a:solidFill>
                  <a:schemeClr val="bg1"/>
                </a:solidFill>
                <a:effectLst/>
                <a:latin typeface="+mn-lt"/>
                <a:ea typeface="+mn-ea"/>
              </a:rPr>
              <a:t>組織改革</a:t>
            </a:r>
            <a:r>
              <a:rPr kumimoji="0" lang="en-US" altLang="ja-JP" sz="2400" b="0" i="0" u="none" strike="noStrike" cap="none" normalizeH="0" dirty="0">
                <a:ln>
                  <a:noFill/>
                </a:ln>
                <a:solidFill>
                  <a:schemeClr val="bg1"/>
                </a:solidFill>
                <a:effectLst/>
                <a:latin typeface="+mn-lt"/>
                <a:ea typeface="+mn-ea"/>
              </a:rPr>
              <a:t>,</a:t>
            </a:r>
            <a:r>
              <a:rPr kumimoji="0" lang="ja-JP" altLang="en-US" sz="2400" dirty="0">
                <a:solidFill>
                  <a:schemeClr val="bg1"/>
                </a:solidFill>
                <a:latin typeface="+mn-lt"/>
                <a:ea typeface="+mn-ea"/>
              </a:rPr>
              <a:t> バルマーの引退発表</a:t>
            </a:r>
            <a:endParaRPr kumimoji="0" lang="ja-JP" altLang="en-US" sz="2400" b="0" i="0" u="none" strike="noStrike" cap="none" normalizeH="0" dirty="0">
              <a:ln>
                <a:noFill/>
              </a:ln>
              <a:solidFill>
                <a:schemeClr val="bg1"/>
              </a:solidFill>
              <a:effectLst/>
              <a:latin typeface="+mn-lt"/>
              <a:ea typeface="+mn-ea"/>
            </a:endParaRPr>
          </a:p>
        </p:txBody>
      </p:sp>
      <p:sp>
        <p:nvSpPr>
          <p:cNvPr id="16" name="角丸四角形 15"/>
          <p:cNvSpPr/>
          <p:nvPr/>
        </p:nvSpPr>
        <p:spPr bwMode="auto">
          <a:xfrm>
            <a:off x="780326" y="1493993"/>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2010</a:t>
            </a:r>
            <a:endParaRPr kumimoji="0" lang="ja-JP" altLang="en-US" sz="2400" b="0" i="0" u="none" strike="noStrike" cap="none" normalizeH="0" dirty="0">
              <a:ln>
                <a:noFill/>
              </a:ln>
              <a:solidFill>
                <a:schemeClr val="bg1"/>
              </a:solidFill>
              <a:effectLst/>
              <a:latin typeface="+mn-lt"/>
              <a:ea typeface="+mn-ea"/>
            </a:endParaRPr>
          </a:p>
        </p:txBody>
      </p:sp>
      <p:sp>
        <p:nvSpPr>
          <p:cNvPr id="17" name="角丸四角形 16"/>
          <p:cNvSpPr/>
          <p:nvPr/>
        </p:nvSpPr>
        <p:spPr bwMode="auto">
          <a:xfrm>
            <a:off x="2767387" y="1493993"/>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Azure</a:t>
            </a:r>
            <a:r>
              <a:rPr kumimoji="0" lang="ja-JP" altLang="en-US" sz="2400" b="0" i="0" u="none" strike="noStrike" cap="none" normalizeH="0" dirty="0">
                <a:ln>
                  <a:noFill/>
                </a:ln>
                <a:solidFill>
                  <a:schemeClr val="bg1"/>
                </a:solidFill>
                <a:effectLst/>
                <a:latin typeface="+mn-lt"/>
                <a:ea typeface="+mn-ea"/>
              </a:rPr>
              <a:t>サービス開始</a:t>
            </a:r>
          </a:p>
        </p:txBody>
      </p:sp>
      <p:sp>
        <p:nvSpPr>
          <p:cNvPr id="18" name="角丸四角形 17"/>
          <p:cNvSpPr/>
          <p:nvPr/>
        </p:nvSpPr>
        <p:spPr bwMode="auto">
          <a:xfrm>
            <a:off x="779681" y="4500376"/>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2013</a:t>
            </a:r>
            <a:endParaRPr kumimoji="0" lang="ja-JP" altLang="en-US" sz="2400" b="0" i="0" u="none" strike="noStrike" cap="none" normalizeH="0" dirty="0">
              <a:ln>
                <a:noFill/>
              </a:ln>
              <a:solidFill>
                <a:schemeClr val="bg1"/>
              </a:solidFill>
              <a:effectLst/>
              <a:latin typeface="+mn-lt"/>
              <a:ea typeface="+mn-ea"/>
            </a:endParaRPr>
          </a:p>
        </p:txBody>
      </p:sp>
      <p:sp>
        <p:nvSpPr>
          <p:cNvPr id="19" name="角丸四角形 18"/>
          <p:cNvSpPr/>
          <p:nvPr/>
        </p:nvSpPr>
        <p:spPr bwMode="auto">
          <a:xfrm>
            <a:off x="2766742" y="4500376"/>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Nokia</a:t>
            </a:r>
            <a:r>
              <a:rPr kumimoji="0" lang="ja-JP" altLang="en-US" sz="2400" b="0" i="0" u="none" strike="noStrike" cap="none" normalizeH="0" dirty="0">
                <a:ln>
                  <a:noFill/>
                </a:ln>
                <a:solidFill>
                  <a:schemeClr val="bg1"/>
                </a:solidFill>
                <a:effectLst/>
                <a:latin typeface="+mn-lt"/>
                <a:ea typeface="+mn-ea"/>
              </a:rPr>
              <a:t>の携帯事業を買収</a:t>
            </a:r>
          </a:p>
        </p:txBody>
      </p:sp>
      <p:sp>
        <p:nvSpPr>
          <p:cNvPr id="20" name="角丸四角形 19"/>
          <p:cNvSpPr/>
          <p:nvPr/>
        </p:nvSpPr>
        <p:spPr bwMode="auto">
          <a:xfrm>
            <a:off x="779681" y="5033199"/>
            <a:ext cx="1908000" cy="393044"/>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2014</a:t>
            </a:r>
            <a:endParaRPr kumimoji="0" lang="ja-JP" altLang="en-US" sz="2400" b="0" i="0" u="none" strike="noStrike" cap="none" normalizeH="0" dirty="0">
              <a:ln>
                <a:noFill/>
              </a:ln>
              <a:solidFill>
                <a:schemeClr val="bg1"/>
              </a:solidFill>
              <a:effectLst/>
              <a:latin typeface="+mn-lt"/>
              <a:ea typeface="+mn-ea"/>
            </a:endParaRPr>
          </a:p>
        </p:txBody>
      </p:sp>
      <p:sp>
        <p:nvSpPr>
          <p:cNvPr id="21" name="角丸四角形 20"/>
          <p:cNvSpPr/>
          <p:nvPr/>
        </p:nvSpPr>
        <p:spPr bwMode="auto">
          <a:xfrm>
            <a:off x="2766742" y="5033199"/>
            <a:ext cx="5580000" cy="39304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en-US" sz="2400" dirty="0">
                <a:solidFill>
                  <a:schemeClr val="bg1"/>
                </a:solidFill>
              </a:rPr>
              <a:t>新</a:t>
            </a:r>
            <a:r>
              <a:rPr kumimoji="0" lang="en-US" altLang="ja-JP" sz="2400" dirty="0">
                <a:solidFill>
                  <a:schemeClr val="bg1"/>
                </a:solidFill>
              </a:rPr>
              <a:t>CEO</a:t>
            </a:r>
            <a:r>
              <a:rPr kumimoji="0" lang="ja-JP" altLang="en-US" sz="2400" dirty="0">
                <a:solidFill>
                  <a:schemeClr val="bg1"/>
                </a:solidFill>
              </a:rPr>
              <a:t>にサティア・ナデラを指名</a:t>
            </a:r>
            <a:endParaRPr kumimoji="0" lang="ja-JP" altLang="en-US" sz="2400" b="0" i="0" u="none" strike="noStrike" cap="none" normalizeH="0" dirty="0">
              <a:ln>
                <a:noFill/>
              </a:ln>
              <a:solidFill>
                <a:schemeClr val="bg1"/>
              </a:solidFill>
              <a:effectLst/>
              <a:latin typeface="+mn-lt"/>
              <a:ea typeface="+mn-ea"/>
            </a:endParaRPr>
          </a:p>
        </p:txBody>
      </p:sp>
      <p:sp>
        <p:nvSpPr>
          <p:cNvPr id="22" name="角丸四角形 21"/>
          <p:cNvSpPr/>
          <p:nvPr/>
        </p:nvSpPr>
        <p:spPr bwMode="auto">
          <a:xfrm>
            <a:off x="791579" y="5530881"/>
            <a:ext cx="7555163" cy="836712"/>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en-US" sz="2000" dirty="0">
                <a:solidFill>
                  <a:schemeClr val="bg1"/>
                </a:solidFill>
              </a:rPr>
              <a:t>「プロダクティビティソリューション」と「プラットフォーム」の</a:t>
            </a:r>
            <a:r>
              <a:rPr kumimoji="0" lang="en-US" altLang="ja-JP" sz="2000" dirty="0">
                <a:solidFill>
                  <a:schemeClr val="bg1"/>
                </a:solidFill>
              </a:rPr>
              <a:t>2</a:t>
            </a:r>
            <a:r>
              <a:rPr kumimoji="0" lang="ja-JP" altLang="en-US" sz="2000" dirty="0">
                <a:solidFill>
                  <a:schemeClr val="bg1"/>
                </a:solidFill>
              </a:rPr>
              <a:t>つが</a:t>
            </a:r>
            <a:endParaRPr kumimoji="0" lang="en-US" altLang="ja-JP" sz="2000" dirty="0">
              <a:solidFill>
                <a:schemeClr val="bg1"/>
              </a:solidFill>
            </a:endParaRPr>
          </a:p>
          <a:p>
            <a:pPr algn="ctr" defTabSz="914400" fontAlgn="base">
              <a:spcBef>
                <a:spcPct val="20000"/>
              </a:spcBef>
              <a:spcAft>
                <a:spcPct val="0"/>
              </a:spcAft>
            </a:pPr>
            <a:r>
              <a:rPr kumimoji="0" lang="ja-JP" altLang="en-US" sz="2000" dirty="0">
                <a:solidFill>
                  <a:schemeClr val="bg1"/>
                </a:solidFill>
              </a:rPr>
              <a:t>マイクロソフトの新たなコア </a:t>
            </a:r>
            <a:r>
              <a:rPr kumimoji="0" lang="en-US" altLang="ja-JP" sz="2000" dirty="0">
                <a:solidFill>
                  <a:schemeClr val="bg1"/>
                </a:solidFill>
              </a:rPr>
              <a:t>(2014.10)</a:t>
            </a:r>
            <a:endParaRPr kumimoji="0" lang="ja-JP" altLang="en-US" sz="20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392739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0-#ppt_w/2"/>
                                          </p:val>
                                        </p:tav>
                                        <p:tav tm="100000">
                                          <p:val>
                                            <p:strVal val="#ppt_x"/>
                                          </p:val>
                                        </p:tav>
                                      </p:tavLst>
                                    </p:anim>
                                    <p:anim calcmode="lin" valueType="num">
                                      <p:cBhvr additive="base">
                                        <p:cTn id="53" dur="500" fill="hold"/>
                                        <p:tgtEl>
                                          <p:spTgt spid="14"/>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0-#ppt_w/2"/>
                                          </p:val>
                                        </p:tav>
                                        <p:tav tm="100000">
                                          <p:val>
                                            <p:strVal val="#ppt_x"/>
                                          </p:val>
                                        </p:tav>
                                      </p:tavLst>
                                    </p:anim>
                                    <p:anim calcmode="lin" valueType="num">
                                      <p:cBhvr additive="base">
                                        <p:cTn id="5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0-#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0-#ppt_w/2"/>
                                          </p:val>
                                        </p:tav>
                                        <p:tav tm="100000">
                                          <p:val>
                                            <p:strVal val="#ppt_x"/>
                                          </p:val>
                                        </p:tav>
                                      </p:tavLst>
                                    </p:anim>
                                    <p:anim calcmode="lin" valueType="num">
                                      <p:cBhvr additive="base">
                                        <p:cTn id="7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0-#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0-#ppt_w/2"/>
                                          </p:val>
                                        </p:tav>
                                        <p:tav tm="100000">
                                          <p:val>
                                            <p:strVal val="#ppt_x"/>
                                          </p:val>
                                        </p:tav>
                                      </p:tavLst>
                                    </p:anim>
                                    <p:anim calcmode="lin" valueType="num">
                                      <p:cBhvr additive="base">
                                        <p:cTn id="8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mn-lt"/>
                <a:ea typeface="+mn-ea"/>
              </a:rPr>
              <a:t>2014</a:t>
            </a:r>
            <a:r>
              <a:rPr kumimoji="1" lang="ja-JP" altLang="en-US" dirty="0">
                <a:latin typeface="+mn-lt"/>
                <a:ea typeface="+mn-ea"/>
              </a:rPr>
              <a:t>年以降の</a:t>
            </a:r>
            <a:r>
              <a:rPr kumimoji="1" lang="en-US" altLang="ja-JP" dirty="0">
                <a:latin typeface="+mn-lt"/>
                <a:ea typeface="+mn-ea"/>
              </a:rPr>
              <a:t>Microsoft</a:t>
            </a:r>
            <a:r>
              <a:rPr kumimoji="1" lang="ja-JP" altLang="en-US" dirty="0">
                <a:latin typeface="+mn-lt"/>
                <a:ea typeface="+mn-ea"/>
              </a:rPr>
              <a:t>の新戦略</a:t>
            </a:r>
          </a:p>
        </p:txBody>
      </p:sp>
      <p:sp>
        <p:nvSpPr>
          <p:cNvPr id="4" name="正方形/長方形 3"/>
          <p:cNvSpPr/>
          <p:nvPr/>
        </p:nvSpPr>
        <p:spPr bwMode="auto">
          <a:xfrm>
            <a:off x="2668431" y="4912217"/>
            <a:ext cx="5704507" cy="4234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a:solidFill>
                  <a:schemeClr val="bg1"/>
                </a:solidFill>
                <a:latin typeface="+mn-lt"/>
                <a:ea typeface="+mn-ea"/>
              </a:rPr>
              <a:t>Microsoft</a:t>
            </a:r>
            <a:r>
              <a:rPr kumimoji="0" lang="ja-JP" altLang="en-US" sz="2000" dirty="0">
                <a:solidFill>
                  <a:schemeClr val="bg1"/>
                </a:solidFill>
                <a:latin typeface="+mn-lt"/>
                <a:ea typeface="+mn-ea"/>
              </a:rPr>
              <a:t>技術の</a:t>
            </a:r>
            <a:r>
              <a:rPr kumimoji="0" lang="ja-JP" altLang="en-US" sz="2000" dirty="0">
                <a:solidFill>
                  <a:schemeClr val="bg1"/>
                </a:solidFill>
              </a:rPr>
              <a:t>オープンソース化 </a:t>
            </a:r>
            <a:r>
              <a:rPr kumimoji="0" lang="en-US" altLang="ja-JP" dirty="0">
                <a:solidFill>
                  <a:schemeClr val="bg1"/>
                </a:solidFill>
              </a:rPr>
              <a:t>(</a:t>
            </a:r>
            <a:r>
              <a:rPr kumimoji="0" lang="en-US" altLang="ja-JP" dirty="0" err="1">
                <a:solidFill>
                  <a:schemeClr val="bg1"/>
                </a:solidFill>
              </a:rPr>
              <a:t>.Net</a:t>
            </a:r>
            <a:r>
              <a:rPr kumimoji="0" lang="ja-JP" altLang="en-US" dirty="0" err="1">
                <a:solidFill>
                  <a:schemeClr val="bg1"/>
                </a:solidFill>
              </a:rPr>
              <a:t>、</a:t>
            </a:r>
            <a:r>
              <a:rPr kumimoji="0" lang="en-US" altLang="ja-JP" dirty="0" err="1">
                <a:solidFill>
                  <a:schemeClr val="bg1"/>
                </a:solidFill>
              </a:rPr>
              <a:t>VisualStudio</a:t>
            </a:r>
            <a:r>
              <a:rPr kumimoji="0" lang="en-US" altLang="ja-JP" dirty="0">
                <a:solidFill>
                  <a:schemeClr val="bg1"/>
                </a:solidFill>
              </a:rPr>
              <a:t>)</a:t>
            </a:r>
            <a:endParaRPr kumimoji="0" lang="en-US" altLang="ja-JP" sz="2000" dirty="0">
              <a:solidFill>
                <a:schemeClr val="bg1"/>
              </a:solidFill>
              <a:latin typeface="+mn-lt"/>
              <a:ea typeface="+mn-ea"/>
            </a:endParaRPr>
          </a:p>
        </p:txBody>
      </p:sp>
      <p:sp>
        <p:nvSpPr>
          <p:cNvPr id="6" name="正方形/長方形 5"/>
          <p:cNvSpPr/>
          <p:nvPr/>
        </p:nvSpPr>
        <p:spPr bwMode="auto">
          <a:xfrm>
            <a:off x="2668431" y="3409229"/>
            <a:ext cx="5704507" cy="4234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a:solidFill>
                  <a:schemeClr val="bg1"/>
                </a:solidFill>
              </a:rPr>
              <a:t>Windows10 </a:t>
            </a:r>
            <a:r>
              <a:rPr kumimoji="0" lang="ja-JP" altLang="en-US" sz="2000" dirty="0">
                <a:solidFill>
                  <a:schemeClr val="bg1"/>
                </a:solidFill>
              </a:rPr>
              <a:t>への</a:t>
            </a:r>
            <a:r>
              <a:rPr kumimoji="0" lang="en-US" altLang="ja-JP" sz="2000" dirty="0">
                <a:solidFill>
                  <a:schemeClr val="bg1"/>
                </a:solidFill>
              </a:rPr>
              <a:t>Android/iOS</a:t>
            </a:r>
            <a:r>
              <a:rPr kumimoji="0" lang="ja-JP" altLang="en-US" sz="2000" dirty="0">
                <a:solidFill>
                  <a:schemeClr val="bg1"/>
                </a:solidFill>
              </a:rPr>
              <a:t>アプリの移植支援</a:t>
            </a:r>
            <a:endParaRPr kumimoji="0" lang="en-US" altLang="ja-JP" sz="2000" dirty="0">
              <a:solidFill>
                <a:schemeClr val="bg1"/>
              </a:solidFill>
            </a:endParaRPr>
          </a:p>
        </p:txBody>
      </p:sp>
      <p:sp>
        <p:nvSpPr>
          <p:cNvPr id="8" name="正方形/長方形 7"/>
          <p:cNvSpPr/>
          <p:nvPr/>
        </p:nvSpPr>
        <p:spPr bwMode="auto">
          <a:xfrm>
            <a:off x="2668433" y="2393679"/>
            <a:ext cx="5704507" cy="4234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2000" dirty="0">
                <a:solidFill>
                  <a:schemeClr val="bg1"/>
                </a:solidFill>
              </a:rPr>
              <a:t>広告モデルの強化 </a:t>
            </a:r>
            <a:r>
              <a:rPr kumimoji="0" lang="en-US" altLang="ja-JP" sz="2000" dirty="0">
                <a:solidFill>
                  <a:schemeClr val="bg1"/>
                </a:solidFill>
              </a:rPr>
              <a:t>(</a:t>
            </a:r>
            <a:r>
              <a:rPr kumimoji="0" lang="en-US" altLang="ja-JP" sz="2000" dirty="0" err="1">
                <a:solidFill>
                  <a:schemeClr val="bg1"/>
                </a:solidFill>
              </a:rPr>
              <a:t>WIndows8.1</a:t>
            </a:r>
            <a:r>
              <a:rPr kumimoji="0" lang="en-US" altLang="ja-JP" sz="2000" dirty="0">
                <a:solidFill>
                  <a:schemeClr val="bg1"/>
                </a:solidFill>
              </a:rPr>
              <a:t> with Bing)</a:t>
            </a:r>
            <a:endParaRPr kumimoji="0" lang="en-US" altLang="ja-JP" sz="2000" dirty="0">
              <a:solidFill>
                <a:schemeClr val="bg1"/>
              </a:solidFill>
              <a:latin typeface="+mn-lt"/>
              <a:ea typeface="+mn-ea"/>
            </a:endParaRPr>
          </a:p>
        </p:txBody>
      </p:sp>
      <p:sp>
        <p:nvSpPr>
          <p:cNvPr id="10" name="正方形/長方形 9"/>
          <p:cNvSpPr/>
          <p:nvPr/>
        </p:nvSpPr>
        <p:spPr bwMode="auto">
          <a:xfrm>
            <a:off x="2669281" y="1900829"/>
            <a:ext cx="5704507" cy="4234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2000" dirty="0">
                <a:solidFill>
                  <a:schemeClr val="bg1"/>
                </a:solidFill>
                <a:latin typeface="+mn-lt"/>
                <a:ea typeface="+mn-ea"/>
              </a:rPr>
              <a:t>ハードウェア事業の強化 </a:t>
            </a:r>
            <a:r>
              <a:rPr kumimoji="0" lang="en-US" altLang="ja-JP" sz="2000" dirty="0">
                <a:solidFill>
                  <a:schemeClr val="bg1"/>
                </a:solidFill>
                <a:latin typeface="+mn-lt"/>
                <a:ea typeface="+mn-ea"/>
              </a:rPr>
              <a:t>(</a:t>
            </a:r>
            <a:r>
              <a:rPr kumimoji="0" lang="en-US" altLang="ja-JP" sz="2000" dirty="0" err="1">
                <a:solidFill>
                  <a:schemeClr val="bg1"/>
                </a:solidFill>
                <a:latin typeface="+mn-lt"/>
                <a:ea typeface="+mn-ea"/>
              </a:rPr>
              <a:t>Surface3</a:t>
            </a:r>
            <a:r>
              <a:rPr kumimoji="0" lang="en-US" altLang="ja-JP" sz="2000" dirty="0">
                <a:solidFill>
                  <a:schemeClr val="bg1"/>
                </a:solidFill>
                <a:latin typeface="+mn-lt"/>
                <a:ea typeface="+mn-ea"/>
              </a:rPr>
              <a:t>)</a:t>
            </a:r>
          </a:p>
        </p:txBody>
      </p:sp>
      <p:sp>
        <p:nvSpPr>
          <p:cNvPr id="12" name="正方形/長方形 11"/>
          <p:cNvSpPr/>
          <p:nvPr/>
        </p:nvSpPr>
        <p:spPr bwMode="auto">
          <a:xfrm>
            <a:off x="2669281" y="1409874"/>
            <a:ext cx="5704507" cy="4234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a:solidFill>
                  <a:schemeClr val="bg1"/>
                </a:solidFill>
              </a:rPr>
              <a:t>Windows</a:t>
            </a:r>
            <a:r>
              <a:rPr kumimoji="0" lang="ja-JP" altLang="en-US" sz="2000" dirty="0">
                <a:solidFill>
                  <a:schemeClr val="bg1"/>
                </a:solidFill>
              </a:rPr>
              <a:t>の無償化 </a:t>
            </a:r>
            <a:r>
              <a:rPr kumimoji="0" lang="en-US" altLang="ja-JP" sz="1400" dirty="0">
                <a:solidFill>
                  <a:schemeClr val="bg1"/>
                </a:solidFill>
              </a:rPr>
              <a:t>(</a:t>
            </a:r>
            <a:r>
              <a:rPr kumimoji="0" lang="ja-JP" altLang="en-US" sz="1400" dirty="0">
                <a:solidFill>
                  <a:schemeClr val="bg1"/>
                </a:solidFill>
              </a:rPr>
              <a:t>小型デバイス、</a:t>
            </a:r>
            <a:r>
              <a:rPr kumimoji="0" lang="en-US" altLang="ja-JP" sz="1400" dirty="0" err="1">
                <a:solidFill>
                  <a:schemeClr val="bg1"/>
                </a:solidFill>
              </a:rPr>
              <a:t>Win10</a:t>
            </a:r>
            <a:r>
              <a:rPr kumimoji="0" lang="ja-JP" altLang="en-US" sz="1400" dirty="0">
                <a:solidFill>
                  <a:schemeClr val="bg1"/>
                </a:solidFill>
              </a:rPr>
              <a:t>アップグレード</a:t>
            </a:r>
            <a:r>
              <a:rPr kumimoji="0" lang="en-US" altLang="ja-JP" sz="1400" dirty="0">
                <a:solidFill>
                  <a:schemeClr val="bg1"/>
                </a:solidFill>
              </a:rPr>
              <a:t>)</a:t>
            </a:r>
            <a:endParaRPr kumimoji="0" lang="en-US" altLang="ja-JP" sz="2000" dirty="0">
              <a:solidFill>
                <a:schemeClr val="bg1"/>
              </a:solidFill>
            </a:endParaRPr>
          </a:p>
        </p:txBody>
      </p:sp>
      <p:sp>
        <p:nvSpPr>
          <p:cNvPr id="16" name="正方形/長方形 15"/>
          <p:cNvSpPr/>
          <p:nvPr/>
        </p:nvSpPr>
        <p:spPr bwMode="auto">
          <a:xfrm>
            <a:off x="2668431" y="3914147"/>
            <a:ext cx="5704507" cy="4234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a:solidFill>
                  <a:schemeClr val="bg1"/>
                </a:solidFill>
              </a:rPr>
              <a:t>Web</a:t>
            </a:r>
            <a:r>
              <a:rPr kumimoji="0" lang="ja-JP" altLang="en-US" sz="2000" dirty="0">
                <a:solidFill>
                  <a:schemeClr val="bg1"/>
                </a:solidFill>
              </a:rPr>
              <a:t>標準を採用した新ブラウザ</a:t>
            </a:r>
            <a:r>
              <a:rPr kumimoji="0" lang="en-US" altLang="ja-JP" sz="2000" dirty="0">
                <a:solidFill>
                  <a:schemeClr val="bg1"/>
                </a:solidFill>
              </a:rPr>
              <a:t>Edge</a:t>
            </a:r>
          </a:p>
        </p:txBody>
      </p:sp>
      <p:sp>
        <p:nvSpPr>
          <p:cNvPr id="18" name="正方形/長方形 17"/>
          <p:cNvSpPr/>
          <p:nvPr/>
        </p:nvSpPr>
        <p:spPr bwMode="auto">
          <a:xfrm>
            <a:off x="2668431" y="2904311"/>
            <a:ext cx="5704507" cy="4234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2000" dirty="0">
                <a:solidFill>
                  <a:schemeClr val="bg1"/>
                </a:solidFill>
                <a:latin typeface="+mn-lt"/>
                <a:ea typeface="+mn-ea"/>
              </a:rPr>
              <a:t>差別化としての</a:t>
            </a:r>
            <a:r>
              <a:rPr kumimoji="0" lang="en-US" altLang="ja-JP" sz="2000" dirty="0">
                <a:solidFill>
                  <a:schemeClr val="bg1"/>
                </a:solidFill>
                <a:latin typeface="+mn-lt"/>
                <a:ea typeface="+mn-ea"/>
              </a:rPr>
              <a:t>Office </a:t>
            </a:r>
            <a:r>
              <a:rPr kumimoji="0" lang="en-US" altLang="ja-JP" dirty="0">
                <a:solidFill>
                  <a:schemeClr val="bg1"/>
                </a:solidFill>
                <a:latin typeface="+mn-lt"/>
                <a:ea typeface="+mn-ea"/>
              </a:rPr>
              <a:t>(</a:t>
            </a:r>
            <a:r>
              <a:rPr kumimoji="0" lang="en-US" altLang="ja-JP" dirty="0" err="1">
                <a:solidFill>
                  <a:schemeClr val="bg1"/>
                </a:solidFill>
                <a:latin typeface="+mn-lt"/>
                <a:ea typeface="+mn-ea"/>
              </a:rPr>
              <a:t>Office365</a:t>
            </a:r>
            <a:r>
              <a:rPr kumimoji="0" lang="ja-JP" altLang="en-US" dirty="0" err="1">
                <a:solidFill>
                  <a:schemeClr val="bg1"/>
                </a:solidFill>
                <a:latin typeface="+mn-lt"/>
                <a:ea typeface="+mn-ea"/>
              </a:rPr>
              <a:t>、</a:t>
            </a:r>
            <a:r>
              <a:rPr kumimoji="0" lang="ja-JP" altLang="en-US" dirty="0">
                <a:solidFill>
                  <a:schemeClr val="bg1"/>
                </a:solidFill>
                <a:latin typeface="+mn-lt"/>
                <a:ea typeface="+mn-ea"/>
              </a:rPr>
              <a:t>マルチデバイス対応</a:t>
            </a:r>
            <a:r>
              <a:rPr kumimoji="0" lang="en-US" altLang="ja-JP" dirty="0">
                <a:solidFill>
                  <a:schemeClr val="bg1"/>
                </a:solidFill>
                <a:latin typeface="+mn-lt"/>
                <a:ea typeface="+mn-ea"/>
              </a:rPr>
              <a:t>)</a:t>
            </a:r>
            <a:endParaRPr kumimoji="0" lang="en-US" altLang="ja-JP" sz="2000" dirty="0">
              <a:solidFill>
                <a:schemeClr val="bg1"/>
              </a:solidFill>
              <a:latin typeface="+mn-lt"/>
              <a:ea typeface="+mn-ea"/>
            </a:endParaRPr>
          </a:p>
        </p:txBody>
      </p:sp>
      <p:sp>
        <p:nvSpPr>
          <p:cNvPr id="26" name="正方形/長方形 25"/>
          <p:cNvSpPr/>
          <p:nvPr/>
        </p:nvSpPr>
        <p:spPr bwMode="auto">
          <a:xfrm>
            <a:off x="570881" y="1409874"/>
            <a:ext cx="2038865" cy="142044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en-US" altLang="ja-JP" sz="1600" dirty="0" err="1">
                <a:solidFill>
                  <a:schemeClr val="bg1"/>
                </a:solidFill>
              </a:rPr>
              <a:t>BusinessModel</a:t>
            </a:r>
            <a:endParaRPr kumimoji="0" lang="ja-JP" altLang="en-US" sz="1600" dirty="0">
              <a:solidFill>
                <a:schemeClr val="bg1"/>
              </a:solidFill>
            </a:endParaRPr>
          </a:p>
        </p:txBody>
      </p:sp>
      <p:sp>
        <p:nvSpPr>
          <p:cNvPr id="27" name="正方形/長方形 26"/>
          <p:cNvSpPr/>
          <p:nvPr/>
        </p:nvSpPr>
        <p:spPr bwMode="auto">
          <a:xfrm>
            <a:off x="570882" y="2904311"/>
            <a:ext cx="2038864" cy="14332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en-US" altLang="ja-JP" sz="1600" dirty="0">
                <a:solidFill>
                  <a:schemeClr val="bg1"/>
                </a:solidFill>
              </a:rPr>
              <a:t>Cloud</a:t>
            </a:r>
          </a:p>
          <a:p>
            <a:pPr algn="ctr" defTabSz="914400" fontAlgn="base">
              <a:spcBef>
                <a:spcPct val="20000"/>
              </a:spcBef>
              <a:spcAft>
                <a:spcPct val="0"/>
              </a:spcAft>
            </a:pPr>
            <a:r>
              <a:rPr kumimoji="0" lang="en-US" altLang="ja-JP" sz="1600" dirty="0" err="1">
                <a:solidFill>
                  <a:schemeClr val="bg1"/>
                </a:solidFill>
              </a:rPr>
              <a:t>MultiPlatform</a:t>
            </a:r>
            <a:endParaRPr kumimoji="0" lang="en-US" altLang="ja-JP" sz="1600" dirty="0">
              <a:solidFill>
                <a:schemeClr val="bg1"/>
              </a:solidFill>
            </a:endParaRPr>
          </a:p>
        </p:txBody>
      </p:sp>
      <p:sp>
        <p:nvSpPr>
          <p:cNvPr id="32" name="正方形/長方形 31"/>
          <p:cNvSpPr/>
          <p:nvPr/>
        </p:nvSpPr>
        <p:spPr bwMode="auto">
          <a:xfrm>
            <a:off x="570882" y="4411564"/>
            <a:ext cx="2038865" cy="1427991"/>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dirty="0" err="1">
                <a:ln>
                  <a:noFill/>
                </a:ln>
                <a:solidFill>
                  <a:schemeClr val="bg1"/>
                </a:solidFill>
                <a:effectLst/>
                <a:latin typeface="+mn-lt"/>
                <a:ea typeface="+mn-ea"/>
              </a:rPr>
              <a:t>OpenSource</a:t>
            </a:r>
            <a:endParaRPr kumimoji="0" lang="ja-JP" altLang="en-US" sz="1600" b="0" i="0" u="none" strike="noStrike" cap="none" normalizeH="0" dirty="0">
              <a:ln>
                <a:noFill/>
              </a:ln>
              <a:solidFill>
                <a:schemeClr val="bg1"/>
              </a:solidFill>
              <a:effectLst/>
              <a:latin typeface="+mn-lt"/>
              <a:ea typeface="+mn-ea"/>
            </a:endParaRPr>
          </a:p>
        </p:txBody>
      </p:sp>
      <p:sp>
        <p:nvSpPr>
          <p:cNvPr id="36" name="正方形/長方形 35"/>
          <p:cNvSpPr/>
          <p:nvPr/>
        </p:nvSpPr>
        <p:spPr bwMode="auto">
          <a:xfrm>
            <a:off x="2667582" y="5416127"/>
            <a:ext cx="5704507" cy="4234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a:solidFill>
                  <a:schemeClr val="bg1"/>
                </a:solidFill>
              </a:rPr>
              <a:t>Azure</a:t>
            </a:r>
            <a:r>
              <a:rPr kumimoji="0" lang="ja-JP" altLang="en-US" sz="2000" dirty="0" err="1">
                <a:solidFill>
                  <a:schemeClr val="bg1"/>
                </a:solidFill>
              </a:rPr>
              <a:t>での</a:t>
            </a:r>
            <a:r>
              <a:rPr kumimoji="0" lang="en-US" altLang="ja-JP" sz="2000" dirty="0">
                <a:solidFill>
                  <a:schemeClr val="bg1"/>
                </a:solidFill>
              </a:rPr>
              <a:t>OSS</a:t>
            </a:r>
            <a:r>
              <a:rPr kumimoji="0" lang="ja-JP" altLang="en-US" sz="2000" dirty="0">
                <a:solidFill>
                  <a:schemeClr val="bg1"/>
                </a:solidFill>
              </a:rPr>
              <a:t>サポート </a:t>
            </a:r>
            <a:r>
              <a:rPr kumimoji="0" lang="en-US" altLang="ja-JP" sz="2000" dirty="0">
                <a:solidFill>
                  <a:schemeClr val="bg1"/>
                </a:solidFill>
              </a:rPr>
              <a:t>(Hadoop, Docker)</a:t>
            </a:r>
            <a:endParaRPr kumimoji="0" lang="en-US" altLang="ja-JP" sz="2000" dirty="0">
              <a:solidFill>
                <a:schemeClr val="bg1"/>
              </a:solidFill>
              <a:latin typeface="+mn-lt"/>
              <a:ea typeface="+mn-ea"/>
            </a:endParaRPr>
          </a:p>
        </p:txBody>
      </p:sp>
      <p:sp>
        <p:nvSpPr>
          <p:cNvPr id="41" name="正方形/長方形 40"/>
          <p:cNvSpPr/>
          <p:nvPr/>
        </p:nvSpPr>
        <p:spPr bwMode="auto">
          <a:xfrm>
            <a:off x="2667581" y="4411564"/>
            <a:ext cx="5704507" cy="4234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a:solidFill>
                  <a:schemeClr val="bg1"/>
                </a:solidFill>
                <a:latin typeface="+mn-lt"/>
                <a:ea typeface="+mn-ea"/>
              </a:rPr>
              <a:t>Linux</a:t>
            </a:r>
            <a:r>
              <a:rPr kumimoji="0" lang="ja-JP" altLang="en-US" sz="2000" dirty="0">
                <a:solidFill>
                  <a:schemeClr val="bg1"/>
                </a:solidFill>
                <a:latin typeface="+mn-lt"/>
                <a:ea typeface="+mn-ea"/>
              </a:rPr>
              <a:t>との歴史的和解</a:t>
            </a:r>
            <a:endParaRPr kumimoji="0" lang="en-US" altLang="ja-JP" sz="2000" dirty="0">
              <a:solidFill>
                <a:schemeClr val="bg1"/>
              </a:solidFill>
              <a:latin typeface="+mn-lt"/>
              <a:ea typeface="+mn-ea"/>
            </a:endParaRPr>
          </a:p>
        </p:txBody>
      </p:sp>
    </p:spTree>
    <p:extLst>
      <p:ext uri="{BB962C8B-B14F-4D97-AF65-F5344CB8AC3E}">
        <p14:creationId xmlns:p14="http://schemas.microsoft.com/office/powerpoint/2010/main" val="1088506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apple.com/jp/pr/products/images/iPhone6s_2Up_HeroFish_PR_HE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038" y="2629824"/>
            <a:ext cx="2459358" cy="196477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en-US" altLang="ja-JP" dirty="0"/>
              <a:t>Apple</a:t>
            </a:r>
            <a:r>
              <a:rPr kumimoji="1" lang="ja-JP" altLang="en-US" dirty="0"/>
              <a:t>のプラットフォーム戦略</a:t>
            </a:r>
          </a:p>
        </p:txBody>
      </p:sp>
      <p:pic>
        <p:nvPicPr>
          <p:cNvPr id="3" name="図 2"/>
          <p:cNvPicPr>
            <a:picLocks noChangeAspect="1"/>
          </p:cNvPicPr>
          <p:nvPr/>
        </p:nvPicPr>
        <p:blipFill>
          <a:blip r:embed="rId4"/>
          <a:stretch>
            <a:fillRect/>
          </a:stretch>
        </p:blipFill>
        <p:spPr>
          <a:xfrm>
            <a:off x="1118055" y="4361471"/>
            <a:ext cx="1746675" cy="1470223"/>
          </a:xfrm>
          <a:prstGeom prst="rect">
            <a:avLst/>
          </a:prstGeom>
        </p:spPr>
      </p:pic>
      <p:pic>
        <p:nvPicPr>
          <p:cNvPr id="6" name="図 5"/>
          <p:cNvPicPr>
            <a:picLocks noChangeAspect="1"/>
          </p:cNvPicPr>
          <p:nvPr/>
        </p:nvPicPr>
        <p:blipFill>
          <a:blip r:embed="rId5"/>
          <a:stretch>
            <a:fillRect/>
          </a:stretch>
        </p:blipFill>
        <p:spPr>
          <a:xfrm>
            <a:off x="6184858" y="1137310"/>
            <a:ext cx="2244322" cy="2244322"/>
          </a:xfrm>
          <a:prstGeom prst="rect">
            <a:avLst/>
          </a:prstGeom>
        </p:spPr>
      </p:pic>
      <p:pic>
        <p:nvPicPr>
          <p:cNvPr id="7" name="図 6"/>
          <p:cNvPicPr>
            <a:picLocks noChangeAspect="1"/>
          </p:cNvPicPr>
          <p:nvPr/>
        </p:nvPicPr>
        <p:blipFill>
          <a:blip r:embed="rId6"/>
          <a:stretch>
            <a:fillRect/>
          </a:stretch>
        </p:blipFill>
        <p:spPr>
          <a:xfrm>
            <a:off x="457200" y="1326626"/>
            <a:ext cx="2964820" cy="1774223"/>
          </a:xfrm>
          <a:prstGeom prst="rect">
            <a:avLst/>
          </a:prstGeom>
        </p:spPr>
      </p:pic>
      <p:pic>
        <p:nvPicPr>
          <p:cNvPr id="8" name="図 7"/>
          <p:cNvPicPr>
            <a:picLocks noChangeAspect="1"/>
          </p:cNvPicPr>
          <p:nvPr/>
        </p:nvPicPr>
        <p:blipFill>
          <a:blip r:embed="rId7"/>
          <a:stretch>
            <a:fillRect/>
          </a:stretch>
        </p:blipFill>
        <p:spPr>
          <a:xfrm>
            <a:off x="6254451" y="4594601"/>
            <a:ext cx="2012424" cy="1003961"/>
          </a:xfrm>
          <a:prstGeom prst="rect">
            <a:avLst/>
          </a:prstGeom>
        </p:spPr>
      </p:pic>
      <p:pic>
        <p:nvPicPr>
          <p:cNvPr id="9" name="図 8"/>
          <p:cNvPicPr>
            <a:picLocks noChangeAspect="1"/>
          </p:cNvPicPr>
          <p:nvPr/>
        </p:nvPicPr>
        <p:blipFill>
          <a:blip r:embed="rId8"/>
          <a:stretch>
            <a:fillRect/>
          </a:stretch>
        </p:blipFill>
        <p:spPr>
          <a:xfrm>
            <a:off x="3980019" y="5062637"/>
            <a:ext cx="939397" cy="1135345"/>
          </a:xfrm>
          <a:prstGeom prst="rect">
            <a:avLst/>
          </a:prstGeom>
        </p:spPr>
      </p:pic>
    </p:spTree>
    <p:extLst>
      <p:ext uri="{BB962C8B-B14F-4D97-AF65-F5344CB8AC3E}">
        <p14:creationId xmlns:p14="http://schemas.microsoft.com/office/powerpoint/2010/main" val="277505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500" fill="hold"/>
                                        <p:tgtEl>
                                          <p:spTgt spid="1026"/>
                                        </p:tgtEl>
                                        <p:attrNameLst>
                                          <p:attrName>ppt_w</p:attrName>
                                        </p:attrNameLst>
                                      </p:cBhvr>
                                      <p:tavLst>
                                        <p:tav tm="0">
                                          <p:val>
                                            <p:fltVal val="0"/>
                                          </p:val>
                                        </p:tav>
                                        <p:tav tm="100000">
                                          <p:val>
                                            <p:strVal val="#ppt_w"/>
                                          </p:val>
                                        </p:tav>
                                      </p:tavLst>
                                    </p:anim>
                                    <p:anim calcmode="lin" valueType="num">
                                      <p:cBhvr>
                                        <p:cTn id="29" dur="500" fill="hold"/>
                                        <p:tgtEl>
                                          <p:spTgt spid="1026"/>
                                        </p:tgtEl>
                                        <p:attrNameLst>
                                          <p:attrName>ppt_h</p:attrName>
                                        </p:attrNameLst>
                                      </p:cBhvr>
                                      <p:tavLst>
                                        <p:tav tm="0">
                                          <p:val>
                                            <p:fltVal val="0"/>
                                          </p:val>
                                        </p:tav>
                                        <p:tav tm="100000">
                                          <p:val>
                                            <p:strVal val="#ppt_h"/>
                                          </p:val>
                                        </p:tav>
                                      </p:tavLst>
                                    </p:anim>
                                    <p:animEffect transition="in" filter="fade">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latin typeface="Arial"/>
                <a:ea typeface="HGP創英角ｺﾞｼｯｸUB" pitchFamily="50" charset="-128"/>
                <a:cs typeface="Arial"/>
              </a:rPr>
              <a:t>これからのクライアント</a:t>
            </a:r>
            <a:endParaRPr lang="en-US" altLang="ja-JP" sz="2400" dirty="0">
              <a:solidFill>
                <a:srgbClr val="FFFFFF"/>
              </a:solidFill>
              <a:latin typeface="Arial"/>
              <a:ea typeface="HGP創英角ｺﾞｼｯｸUB" pitchFamily="50" charset="-128"/>
              <a:cs typeface="Arial"/>
            </a:endParaRPr>
          </a:p>
          <a:p>
            <a:pPr algn="r"/>
            <a:r>
              <a:rPr lang="ja-JP" altLang="en-US" sz="2400" dirty="0">
                <a:solidFill>
                  <a:srgbClr val="FFFFFF"/>
                </a:solidFill>
                <a:latin typeface="Arial"/>
                <a:ea typeface="HGP創英角ｺﾞｼｯｸUB" pitchFamily="50" charset="-128"/>
                <a:cs typeface="Arial"/>
              </a:rPr>
              <a:t>プラットフォーム</a:t>
            </a:r>
            <a:endParaRPr lang="ja-JP" altLang="en-US"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42809649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966192201"/>
              </p:ext>
            </p:extLst>
          </p:nvPr>
        </p:nvGraphicFramePr>
        <p:xfrm>
          <a:off x="403555" y="1458394"/>
          <a:ext cx="8388849" cy="4176812"/>
        </p:xfrm>
        <a:graphic>
          <a:graphicData uri="http://schemas.openxmlformats.org/drawingml/2006/table">
            <a:tbl>
              <a:tblPr firstRow="1" bandRow="1">
                <a:tableStyleId>{7DF18680-E054-41AD-8BC1-D1AEF772440D}</a:tableStyleId>
              </a:tblPr>
              <a:tblGrid>
                <a:gridCol w="4480417">
                  <a:extLst>
                    <a:ext uri="{9D8B030D-6E8A-4147-A177-3AD203B41FA5}">
                      <a16:colId xmlns:a16="http://schemas.microsoft.com/office/drawing/2014/main" val="20000"/>
                    </a:ext>
                  </a:extLst>
                </a:gridCol>
                <a:gridCol w="2043953">
                  <a:extLst>
                    <a:ext uri="{9D8B030D-6E8A-4147-A177-3AD203B41FA5}">
                      <a16:colId xmlns:a16="http://schemas.microsoft.com/office/drawing/2014/main" val="20001"/>
                    </a:ext>
                  </a:extLst>
                </a:gridCol>
                <a:gridCol w="1864479">
                  <a:extLst>
                    <a:ext uri="{9D8B030D-6E8A-4147-A177-3AD203B41FA5}">
                      <a16:colId xmlns:a16="http://schemas.microsoft.com/office/drawing/2014/main" val="20002"/>
                    </a:ext>
                  </a:extLst>
                </a:gridCol>
              </a:tblGrid>
              <a:tr h="413279">
                <a:tc>
                  <a:txBody>
                    <a:bodyPr/>
                    <a:lstStyle/>
                    <a:p>
                      <a:endParaRPr kumimoji="1" lang="ja-JP" altLang="en-US" sz="2800" dirty="0"/>
                    </a:p>
                  </a:txBody>
                  <a:tcPr/>
                </a:tc>
                <a:tc>
                  <a:txBody>
                    <a:bodyPr/>
                    <a:lstStyle/>
                    <a:p>
                      <a:pPr algn="ctr"/>
                      <a:r>
                        <a:rPr kumimoji="1" lang="en-US" altLang="ja-JP" sz="2800" dirty="0"/>
                        <a:t>HTML5</a:t>
                      </a:r>
                      <a:endParaRPr kumimoji="1" lang="ja-JP" altLang="en-US" sz="2800" dirty="0"/>
                    </a:p>
                  </a:txBody>
                  <a:tcPr/>
                </a:tc>
                <a:tc>
                  <a:txBody>
                    <a:bodyPr/>
                    <a:lstStyle/>
                    <a:p>
                      <a:pPr algn="ctr"/>
                      <a:r>
                        <a:rPr kumimoji="1" lang="ja-JP" altLang="en-US" sz="2800" dirty="0"/>
                        <a:t>ネイティブ</a:t>
                      </a:r>
                    </a:p>
                  </a:txBody>
                  <a:tcPr/>
                </a:tc>
                <a:extLst>
                  <a:ext uri="{0D108BD9-81ED-4DB2-BD59-A6C34878D82A}">
                    <a16:rowId xmlns:a16="http://schemas.microsoft.com/office/drawing/2014/main" val="10000"/>
                  </a:ext>
                </a:extLst>
              </a:tr>
              <a:tr h="413279">
                <a:tc>
                  <a:txBody>
                    <a:bodyPr/>
                    <a:lstStyle/>
                    <a:p>
                      <a:r>
                        <a:rPr kumimoji="1" lang="ja-JP" altLang="en-US" sz="2800" dirty="0"/>
                        <a:t>開発コスト</a:t>
                      </a:r>
                    </a:p>
                  </a:txBody>
                  <a:tcPr/>
                </a:tc>
                <a:tc>
                  <a:txBody>
                    <a:bodyPr/>
                    <a:lstStyle/>
                    <a:p>
                      <a:pPr algn="ctr"/>
                      <a:r>
                        <a:rPr kumimoji="1" lang="ja-JP" altLang="en-US" sz="2800" dirty="0"/>
                        <a:t>○</a:t>
                      </a:r>
                    </a:p>
                  </a:txBody>
                  <a:tcPr/>
                </a:tc>
                <a:tc>
                  <a:txBody>
                    <a:bodyPr/>
                    <a:lstStyle/>
                    <a:p>
                      <a:pPr algn="ctr"/>
                      <a:r>
                        <a:rPr kumimoji="1" lang="ja-JP" altLang="en-US" sz="2800" dirty="0"/>
                        <a:t>△</a:t>
                      </a:r>
                    </a:p>
                  </a:txBody>
                  <a:tcPr/>
                </a:tc>
                <a:extLst>
                  <a:ext uri="{0D108BD9-81ED-4DB2-BD59-A6C34878D82A}">
                    <a16:rowId xmlns:a16="http://schemas.microsoft.com/office/drawing/2014/main" val="10001"/>
                  </a:ext>
                </a:extLst>
              </a:tr>
              <a:tr h="549692">
                <a:tc>
                  <a:txBody>
                    <a:bodyPr/>
                    <a:lstStyle/>
                    <a:p>
                      <a:r>
                        <a:rPr kumimoji="1" lang="ja-JP" altLang="en-US" sz="2800" dirty="0"/>
                        <a:t>マルチプラットフォーム対応</a:t>
                      </a:r>
                    </a:p>
                  </a:txBody>
                  <a:tcPr/>
                </a:tc>
                <a:tc>
                  <a:txBody>
                    <a:bodyPr/>
                    <a:lstStyle/>
                    <a:p>
                      <a:pPr algn="ctr"/>
                      <a:r>
                        <a:rPr kumimoji="1" lang="ja-JP" altLang="en-US" sz="2800" dirty="0"/>
                        <a:t>◎</a:t>
                      </a:r>
                    </a:p>
                  </a:txBody>
                  <a:tcPr/>
                </a:tc>
                <a:tc>
                  <a:txBody>
                    <a:bodyPr/>
                    <a:lstStyle/>
                    <a:p>
                      <a:pPr algn="ctr"/>
                      <a:r>
                        <a:rPr kumimoji="1" lang="ja-JP" altLang="en-US" sz="2800" dirty="0"/>
                        <a:t>△</a:t>
                      </a:r>
                    </a:p>
                  </a:txBody>
                  <a:tcPr/>
                </a:tc>
                <a:extLst>
                  <a:ext uri="{0D108BD9-81ED-4DB2-BD59-A6C34878D82A}">
                    <a16:rowId xmlns:a16="http://schemas.microsoft.com/office/drawing/2014/main" val="10002"/>
                  </a:ext>
                </a:extLst>
              </a:tr>
              <a:tr h="413279">
                <a:tc>
                  <a:txBody>
                    <a:bodyPr/>
                    <a:lstStyle/>
                    <a:p>
                      <a:r>
                        <a:rPr kumimoji="1" lang="en-US" altLang="ja-JP" sz="2800" dirty="0"/>
                        <a:t>UX/UI</a:t>
                      </a:r>
                      <a:endParaRPr kumimoji="1" lang="ja-JP" altLang="en-US" sz="2800" dirty="0"/>
                    </a:p>
                  </a:txBody>
                  <a:tcPr/>
                </a:tc>
                <a:tc>
                  <a:txBody>
                    <a:bodyPr/>
                    <a:lstStyle/>
                    <a:p>
                      <a:pPr algn="ctr"/>
                      <a:r>
                        <a:rPr kumimoji="1" lang="ja-JP" altLang="en-US" sz="2800" dirty="0"/>
                        <a:t>○</a:t>
                      </a:r>
                    </a:p>
                  </a:txBody>
                  <a:tcPr/>
                </a:tc>
                <a:tc>
                  <a:txBody>
                    <a:bodyPr/>
                    <a:lstStyle/>
                    <a:p>
                      <a:pPr algn="ctr"/>
                      <a:r>
                        <a:rPr kumimoji="1" lang="ja-JP" altLang="en-US" sz="2800" dirty="0"/>
                        <a:t>◎</a:t>
                      </a:r>
                    </a:p>
                  </a:txBody>
                  <a:tcPr/>
                </a:tc>
                <a:extLst>
                  <a:ext uri="{0D108BD9-81ED-4DB2-BD59-A6C34878D82A}">
                    <a16:rowId xmlns:a16="http://schemas.microsoft.com/office/drawing/2014/main" val="10003"/>
                  </a:ext>
                </a:extLst>
              </a:tr>
              <a:tr h="413279">
                <a:tc>
                  <a:txBody>
                    <a:bodyPr/>
                    <a:lstStyle/>
                    <a:p>
                      <a:r>
                        <a:rPr kumimoji="1" lang="ja-JP" altLang="en-US" sz="2800" dirty="0"/>
                        <a:t>機能・速度</a:t>
                      </a:r>
                    </a:p>
                  </a:txBody>
                  <a:tcPr/>
                </a:tc>
                <a:tc>
                  <a:txBody>
                    <a:bodyPr/>
                    <a:lstStyle/>
                    <a:p>
                      <a:pPr algn="ctr"/>
                      <a:r>
                        <a:rPr kumimoji="1" lang="ja-JP" altLang="en-US" sz="2800" dirty="0"/>
                        <a:t>○</a:t>
                      </a:r>
                    </a:p>
                  </a:txBody>
                  <a:tcPr/>
                </a:tc>
                <a:tc>
                  <a:txBody>
                    <a:bodyPr/>
                    <a:lstStyle/>
                    <a:p>
                      <a:pPr algn="ctr"/>
                      <a:r>
                        <a:rPr kumimoji="1" lang="ja-JP" altLang="en-US" sz="2800" dirty="0"/>
                        <a:t>◎</a:t>
                      </a:r>
                    </a:p>
                  </a:txBody>
                  <a:tcPr/>
                </a:tc>
                <a:extLst>
                  <a:ext uri="{0D108BD9-81ED-4DB2-BD59-A6C34878D82A}">
                    <a16:rowId xmlns:a16="http://schemas.microsoft.com/office/drawing/2014/main" val="10004"/>
                  </a:ext>
                </a:extLst>
              </a:tr>
              <a:tr h="413279">
                <a:tc>
                  <a:txBody>
                    <a:bodyPr/>
                    <a:lstStyle/>
                    <a:p>
                      <a:r>
                        <a:rPr kumimoji="1" lang="ja-JP" altLang="en-US" sz="2800" dirty="0"/>
                        <a:t>アプリ配信の容易さ</a:t>
                      </a:r>
                    </a:p>
                  </a:txBody>
                  <a:tcPr/>
                </a:tc>
                <a:tc>
                  <a:txBody>
                    <a:bodyPr/>
                    <a:lstStyle/>
                    <a:p>
                      <a:pPr algn="ctr"/>
                      <a:r>
                        <a:rPr kumimoji="1" lang="ja-JP" altLang="en-US" sz="2800" dirty="0"/>
                        <a:t>◎</a:t>
                      </a:r>
                    </a:p>
                  </a:txBody>
                  <a:tcPr/>
                </a:tc>
                <a:tc>
                  <a:txBody>
                    <a:bodyPr/>
                    <a:lstStyle/>
                    <a:p>
                      <a:pPr algn="ctr"/>
                      <a:r>
                        <a:rPr kumimoji="1" lang="ja-JP" altLang="en-US" sz="2800" dirty="0"/>
                        <a:t>○</a:t>
                      </a:r>
                    </a:p>
                  </a:txBody>
                  <a:tcPr/>
                </a:tc>
                <a:extLst>
                  <a:ext uri="{0D108BD9-81ED-4DB2-BD59-A6C34878D82A}">
                    <a16:rowId xmlns:a16="http://schemas.microsoft.com/office/drawing/2014/main" val="10005"/>
                  </a:ext>
                </a:extLst>
              </a:tr>
              <a:tr h="413279">
                <a:tc>
                  <a:txBody>
                    <a:bodyPr/>
                    <a:lstStyle/>
                    <a:p>
                      <a:r>
                        <a:rPr kumimoji="1" lang="ja-JP" altLang="en-US" sz="2800" dirty="0"/>
                        <a:t>収益化</a:t>
                      </a:r>
                    </a:p>
                  </a:txBody>
                  <a:tcPr/>
                </a:tc>
                <a:tc>
                  <a:txBody>
                    <a:bodyPr/>
                    <a:lstStyle/>
                    <a:p>
                      <a:pPr algn="ctr"/>
                      <a:r>
                        <a:rPr kumimoji="1" lang="ja-JP" altLang="en-US" sz="2800" dirty="0"/>
                        <a:t>△</a:t>
                      </a:r>
                    </a:p>
                  </a:txBody>
                  <a:tcPr/>
                </a:tc>
                <a:tc>
                  <a:txBody>
                    <a:bodyPr/>
                    <a:lstStyle/>
                    <a:p>
                      <a:pPr algn="ctr"/>
                      <a:r>
                        <a:rPr kumimoji="1" lang="ja-JP" altLang="en-US" sz="2800" dirty="0"/>
                        <a:t>○</a:t>
                      </a:r>
                    </a:p>
                  </a:txBody>
                  <a:tcPr/>
                </a:tc>
                <a:extLst>
                  <a:ext uri="{0D108BD9-81ED-4DB2-BD59-A6C34878D82A}">
                    <a16:rowId xmlns:a16="http://schemas.microsoft.com/office/drawing/2014/main" val="10006"/>
                  </a:ext>
                </a:extLst>
              </a:tr>
              <a:tr h="413279">
                <a:tc>
                  <a:txBody>
                    <a:bodyPr/>
                    <a:lstStyle/>
                    <a:p>
                      <a:r>
                        <a:rPr kumimoji="1" lang="ja-JP" altLang="en-US" sz="2800" dirty="0"/>
                        <a:t>ユーザーの囲い込み</a:t>
                      </a:r>
                    </a:p>
                  </a:txBody>
                  <a:tcPr/>
                </a:tc>
                <a:tc>
                  <a:txBody>
                    <a:bodyPr/>
                    <a:lstStyle/>
                    <a:p>
                      <a:pPr algn="ctr"/>
                      <a:r>
                        <a:rPr kumimoji="1" lang="en-US" altLang="ja-JP" sz="2800" dirty="0"/>
                        <a:t>×</a:t>
                      </a:r>
                      <a:endParaRPr kumimoji="1" lang="ja-JP" altLang="en-US" sz="2800" dirty="0"/>
                    </a:p>
                  </a:txBody>
                  <a:tcPr/>
                </a:tc>
                <a:tc>
                  <a:txBody>
                    <a:bodyPr/>
                    <a:lstStyle/>
                    <a:p>
                      <a:pPr algn="ctr"/>
                      <a:r>
                        <a:rPr kumimoji="1" lang="ja-JP" altLang="en-US" sz="2800" dirty="0"/>
                        <a:t>◎</a:t>
                      </a:r>
                    </a:p>
                  </a:txBody>
                  <a:tcPr/>
                </a:tc>
                <a:extLst>
                  <a:ext uri="{0D108BD9-81ED-4DB2-BD59-A6C34878D82A}">
                    <a16:rowId xmlns:a16="http://schemas.microsoft.com/office/drawing/2014/main" val="10007"/>
                  </a:ext>
                </a:extLst>
              </a:tr>
            </a:tbl>
          </a:graphicData>
        </a:graphic>
      </p:graphicFrame>
      <p:sp>
        <p:nvSpPr>
          <p:cNvPr id="4" name="タイトル 3"/>
          <p:cNvSpPr>
            <a:spLocks noGrp="1"/>
          </p:cNvSpPr>
          <p:nvPr>
            <p:ph type="title"/>
          </p:nvPr>
        </p:nvSpPr>
        <p:spPr/>
        <p:txBody>
          <a:bodyPr/>
          <a:lstStyle/>
          <a:p>
            <a:r>
              <a:rPr lang="en-US" altLang="ja-JP" dirty="0"/>
              <a:t>Web</a:t>
            </a:r>
            <a:r>
              <a:rPr lang="ja-JP" altLang="ja-JP" dirty="0"/>
              <a:t>アプリとネイティブアプリ</a:t>
            </a:r>
            <a:endParaRPr kumimoji="1" lang="ja-JP" altLang="en-US" dirty="0"/>
          </a:p>
        </p:txBody>
      </p:sp>
    </p:spTree>
    <p:extLst>
      <p:ext uri="{BB962C8B-B14F-4D97-AF65-F5344CB8AC3E}">
        <p14:creationId xmlns:p14="http://schemas.microsoft.com/office/powerpoint/2010/main" val="618602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065" y="3401393"/>
            <a:ext cx="4638675" cy="981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7" name="正方形/長方形 10"/>
          <p:cNvSpPr>
            <a:spLocks noChangeArrowheads="1"/>
          </p:cNvSpPr>
          <p:nvPr/>
        </p:nvSpPr>
        <p:spPr bwMode="auto">
          <a:xfrm>
            <a:off x="3735059" y="3829908"/>
            <a:ext cx="1601098" cy="711644"/>
          </a:xfrm>
          <a:prstGeom prst="rect">
            <a:avLst/>
          </a:prstGeom>
          <a:solidFill>
            <a:schemeClr val="accent4">
              <a:lumMod val="60000"/>
              <a:lumOff val="40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Windows Phone</a:t>
            </a:r>
          </a:p>
          <a:p>
            <a:pPr algn="ctr">
              <a:spcBef>
                <a:spcPct val="20000"/>
              </a:spcBef>
              <a:defRPr/>
            </a:pPr>
            <a:endParaRPr kumimoji="0" lang="ja-JP" altLang="en-US" sz="1400" dirty="0">
              <a:solidFill>
                <a:schemeClr val="bg1"/>
              </a:solidFill>
              <a:latin typeface="+mn-lt"/>
              <a:ea typeface="+mn-ea"/>
            </a:endParaRPr>
          </a:p>
        </p:txBody>
      </p:sp>
      <p:sp>
        <p:nvSpPr>
          <p:cNvPr id="68" name="正方形/長方形 10"/>
          <p:cNvSpPr>
            <a:spLocks noChangeArrowheads="1"/>
          </p:cNvSpPr>
          <p:nvPr/>
        </p:nvSpPr>
        <p:spPr bwMode="auto">
          <a:xfrm>
            <a:off x="5336156" y="3829818"/>
            <a:ext cx="1112464" cy="722946"/>
          </a:xfrm>
          <a:prstGeom prst="rect">
            <a:avLst/>
          </a:prstGeom>
          <a:solidFill>
            <a:schemeClr val="tx1"/>
          </a:solidFill>
          <a:ln w="38100" algn="ctr">
            <a:noFill/>
            <a:round/>
            <a:headEnd/>
            <a:tailEnd/>
          </a:ln>
        </p:spPr>
        <p:txBody>
          <a:bodyPr anchor="ctr"/>
          <a:lstStyle/>
          <a:p>
            <a:pPr algn="ctr">
              <a:spcBef>
                <a:spcPct val="20000"/>
              </a:spcBef>
              <a:defRPr/>
            </a:pPr>
            <a:r>
              <a:rPr kumimoji="0" lang="en-US" altLang="ja-JP" sz="1400" dirty="0">
                <a:solidFill>
                  <a:schemeClr val="bg1"/>
                </a:solidFill>
              </a:rPr>
              <a:t>Xbox OS</a:t>
            </a:r>
            <a:endParaRPr kumimoji="0" lang="en-US" altLang="ja-JP" sz="1400" dirty="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77" name="正方形/長方形 10"/>
          <p:cNvSpPr>
            <a:spLocks noChangeArrowheads="1"/>
          </p:cNvSpPr>
          <p:nvPr/>
        </p:nvSpPr>
        <p:spPr bwMode="auto">
          <a:xfrm>
            <a:off x="6448621" y="3829818"/>
            <a:ext cx="851657" cy="722946"/>
          </a:xfrm>
          <a:prstGeom prst="rect">
            <a:avLst/>
          </a:prstGeom>
          <a:solidFill>
            <a:schemeClr val="accent5">
              <a:lumMod val="7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a:t>
            </a:r>
          </a:p>
          <a:p>
            <a:pPr algn="ctr">
              <a:spcBef>
                <a:spcPct val="20000"/>
              </a:spcBef>
              <a:defRPr/>
            </a:pPr>
            <a:endParaRPr kumimoji="0" lang="ja-JP" altLang="en-US" sz="1400" dirty="0">
              <a:solidFill>
                <a:schemeClr val="bg1"/>
              </a:solidFill>
              <a:latin typeface="+mn-lt"/>
              <a:ea typeface="+mn-ea"/>
            </a:endParaRPr>
          </a:p>
        </p:txBody>
      </p:sp>
      <p:sp>
        <p:nvSpPr>
          <p:cNvPr id="47" name="正方形/長方形 46"/>
          <p:cNvSpPr>
            <a:spLocks noChangeArrowheads="1"/>
          </p:cNvSpPr>
          <p:nvPr/>
        </p:nvSpPr>
        <p:spPr bwMode="auto">
          <a:xfrm>
            <a:off x="467556" y="3829907"/>
            <a:ext cx="2132297" cy="717228"/>
          </a:xfrm>
          <a:prstGeom prst="rect">
            <a:avLst/>
          </a:prstGeom>
          <a:solidFill>
            <a:schemeClr val="accent1"/>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Windows</a:t>
            </a:r>
          </a:p>
          <a:p>
            <a:pPr algn="ctr">
              <a:spcBef>
                <a:spcPct val="20000"/>
              </a:spcBef>
              <a:defRPr/>
            </a:pPr>
            <a:endParaRPr kumimoji="0" lang="ja-JP" altLang="en-US" sz="1400" dirty="0">
              <a:solidFill>
                <a:schemeClr val="bg1"/>
              </a:solidFill>
              <a:latin typeface="+mn-lt"/>
              <a:ea typeface="+mn-ea"/>
            </a:endParaRPr>
          </a:p>
        </p:txBody>
      </p:sp>
      <p:sp>
        <p:nvSpPr>
          <p:cNvPr id="48" name="正方形/長方形 10"/>
          <p:cNvSpPr>
            <a:spLocks noChangeArrowheads="1"/>
          </p:cNvSpPr>
          <p:nvPr/>
        </p:nvSpPr>
        <p:spPr bwMode="auto">
          <a:xfrm>
            <a:off x="2599853" y="3829907"/>
            <a:ext cx="1135220" cy="717228"/>
          </a:xfrm>
          <a:prstGeom prst="rect">
            <a:avLst/>
          </a:prstGeom>
          <a:solidFill>
            <a:schemeClr val="accent4"/>
          </a:solidFill>
          <a:ln w="38100" algn="ctr">
            <a:noFill/>
            <a:round/>
            <a:headEnd/>
            <a:tailEnd/>
          </a:ln>
        </p:spPr>
        <p:txBody>
          <a:bodyPr anchor="ctr"/>
          <a:lstStyle/>
          <a:p>
            <a:pPr algn="ctr">
              <a:spcBef>
                <a:spcPct val="20000"/>
              </a:spcBef>
              <a:defRPr/>
            </a:pPr>
            <a:r>
              <a:rPr kumimoji="0" lang="en-US" altLang="ja-JP" sz="1400" dirty="0" err="1">
                <a:solidFill>
                  <a:schemeClr val="bg1"/>
                </a:solidFill>
                <a:latin typeface="+mn-lt"/>
                <a:ea typeface="+mn-ea"/>
              </a:rPr>
              <a:t>WindowsRT</a:t>
            </a:r>
            <a:endParaRPr kumimoji="0" lang="en-US" altLang="ja-JP" sz="1400" dirty="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66" name="正方形/長方形 10"/>
          <p:cNvSpPr>
            <a:spLocks noChangeArrowheads="1"/>
          </p:cNvSpPr>
          <p:nvPr/>
        </p:nvSpPr>
        <p:spPr bwMode="auto">
          <a:xfrm>
            <a:off x="550379" y="4228803"/>
            <a:ext cx="6657986" cy="220586"/>
          </a:xfrm>
          <a:prstGeom prst="rect">
            <a:avLst/>
          </a:prstGeom>
          <a:solidFill>
            <a:srgbClr val="C00000"/>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Windows Kernel</a:t>
            </a:r>
            <a:endParaRPr kumimoji="0" lang="ja-JP" altLang="en-US" sz="1400" dirty="0">
              <a:solidFill>
                <a:schemeClr val="bg1"/>
              </a:solidFill>
              <a:latin typeface="+mn-lt"/>
              <a:ea typeface="+mn-ea"/>
            </a:endParaRPr>
          </a:p>
        </p:txBody>
      </p:sp>
      <p:sp>
        <p:nvSpPr>
          <p:cNvPr id="88" name="正方形/長方形 10"/>
          <p:cNvSpPr>
            <a:spLocks noChangeArrowheads="1"/>
          </p:cNvSpPr>
          <p:nvPr/>
        </p:nvSpPr>
        <p:spPr bwMode="auto">
          <a:xfrm>
            <a:off x="468049" y="3837437"/>
            <a:ext cx="6832219" cy="716375"/>
          </a:xfrm>
          <a:prstGeom prst="rect">
            <a:avLst/>
          </a:prstGeom>
          <a:solidFill>
            <a:schemeClr val="tx2">
              <a:lumMod val="60000"/>
              <a:lumOff val="40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Windows10</a:t>
            </a:r>
            <a:endParaRPr kumimoji="0" lang="ja-JP" altLang="en-US" sz="1400" dirty="0">
              <a:solidFill>
                <a:schemeClr val="bg1"/>
              </a:solidFill>
              <a:latin typeface="+mn-lt"/>
              <a:ea typeface="+mn-ea"/>
            </a:endParaRPr>
          </a:p>
        </p:txBody>
      </p:sp>
      <p:pic>
        <p:nvPicPr>
          <p:cNvPr id="8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337" y="5265874"/>
            <a:ext cx="3619500" cy="1266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0622" y="1060430"/>
            <a:ext cx="2857500" cy="16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正方形/長方形 3"/>
          <p:cNvSpPr>
            <a:spLocks noChangeArrowheads="1"/>
          </p:cNvSpPr>
          <p:nvPr/>
        </p:nvSpPr>
        <p:spPr bwMode="auto">
          <a:xfrm>
            <a:off x="467556" y="1960623"/>
            <a:ext cx="2920492" cy="357188"/>
          </a:xfrm>
          <a:prstGeom prst="rect">
            <a:avLst/>
          </a:prstGeom>
          <a:solidFill>
            <a:schemeClr val="accent1"/>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Mac OS</a:t>
            </a:r>
            <a:endParaRPr kumimoji="0" lang="ja-JP" altLang="en-US" sz="1400" dirty="0">
              <a:solidFill>
                <a:schemeClr val="bg1"/>
              </a:solidFill>
              <a:latin typeface="+mn-lt"/>
              <a:ea typeface="+mn-ea"/>
            </a:endParaRPr>
          </a:p>
        </p:txBody>
      </p:sp>
      <p:sp>
        <p:nvSpPr>
          <p:cNvPr id="5" name="正方形/長方形 10"/>
          <p:cNvSpPr>
            <a:spLocks noChangeArrowheads="1"/>
          </p:cNvSpPr>
          <p:nvPr/>
        </p:nvSpPr>
        <p:spPr bwMode="auto">
          <a:xfrm>
            <a:off x="3388048" y="1960623"/>
            <a:ext cx="2071263" cy="357188"/>
          </a:xfrm>
          <a:prstGeom prst="rect">
            <a:avLst/>
          </a:prstGeom>
          <a:solidFill>
            <a:schemeClr val="accent4"/>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iOS</a:t>
            </a:r>
            <a:endParaRPr kumimoji="0" lang="ja-JP" altLang="en-US" sz="1400" dirty="0">
              <a:solidFill>
                <a:schemeClr val="bg1"/>
              </a:solidFill>
              <a:latin typeface="+mn-lt"/>
              <a:ea typeface="+mn-ea"/>
            </a:endParaRPr>
          </a:p>
        </p:txBody>
      </p:sp>
      <p:sp>
        <p:nvSpPr>
          <p:cNvPr id="6" name="正方形/長方形 2"/>
          <p:cNvSpPr>
            <a:spLocks noChangeArrowheads="1"/>
          </p:cNvSpPr>
          <p:nvPr/>
        </p:nvSpPr>
        <p:spPr bwMode="auto">
          <a:xfrm>
            <a:off x="467555" y="2317811"/>
            <a:ext cx="2920493"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Macintosh</a:t>
            </a:r>
            <a:endParaRPr kumimoji="0" lang="ja-JP" altLang="en-US" sz="1400" dirty="0">
              <a:solidFill>
                <a:schemeClr val="bg1"/>
              </a:solidFill>
              <a:latin typeface="+mn-lt"/>
              <a:ea typeface="+mn-ea"/>
            </a:endParaRPr>
          </a:p>
        </p:txBody>
      </p:sp>
      <p:sp>
        <p:nvSpPr>
          <p:cNvPr id="7" name="正方形/長方形 6"/>
          <p:cNvSpPr>
            <a:spLocks noChangeArrowheads="1"/>
          </p:cNvSpPr>
          <p:nvPr/>
        </p:nvSpPr>
        <p:spPr bwMode="auto">
          <a:xfrm>
            <a:off x="3388048" y="2317811"/>
            <a:ext cx="2071240"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iPhone/iPad</a:t>
            </a:r>
            <a:endParaRPr kumimoji="0" lang="ja-JP" altLang="en-US" sz="1400" dirty="0">
              <a:solidFill>
                <a:schemeClr val="bg1"/>
              </a:solidFill>
              <a:latin typeface="+mn-lt"/>
              <a:ea typeface="+mn-ea"/>
            </a:endParaRPr>
          </a:p>
        </p:txBody>
      </p:sp>
      <p:sp>
        <p:nvSpPr>
          <p:cNvPr id="8" name="正方形/長方形 10"/>
          <p:cNvSpPr>
            <a:spLocks noChangeArrowheads="1"/>
          </p:cNvSpPr>
          <p:nvPr/>
        </p:nvSpPr>
        <p:spPr bwMode="auto">
          <a:xfrm>
            <a:off x="5459289" y="2312227"/>
            <a:ext cx="1840988" cy="362772"/>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err="1">
                <a:solidFill>
                  <a:schemeClr val="bg1"/>
                </a:solidFill>
                <a:latin typeface="+mn-lt"/>
                <a:ea typeface="+mn-ea"/>
              </a:rPr>
              <a:t>AppleTV</a:t>
            </a:r>
            <a:endParaRPr kumimoji="0" lang="ja-JP" altLang="en-US" sz="1400" dirty="0">
              <a:solidFill>
                <a:schemeClr val="bg1"/>
              </a:solidFill>
              <a:latin typeface="+mn-lt"/>
              <a:ea typeface="+mn-ea"/>
            </a:endParaRPr>
          </a:p>
        </p:txBody>
      </p:sp>
      <p:sp>
        <p:nvSpPr>
          <p:cNvPr id="46" name="正方形/長方形 10"/>
          <p:cNvSpPr>
            <a:spLocks noChangeArrowheads="1"/>
          </p:cNvSpPr>
          <p:nvPr/>
        </p:nvSpPr>
        <p:spPr bwMode="auto">
          <a:xfrm>
            <a:off x="5459312" y="1960623"/>
            <a:ext cx="1840966" cy="351604"/>
          </a:xfrm>
          <a:prstGeom prst="rect">
            <a:avLst/>
          </a:prstGeom>
          <a:solidFill>
            <a:schemeClr val="accent5">
              <a:lumMod val="75000"/>
            </a:schemeClr>
          </a:solidFill>
          <a:ln w="38100" algn="ctr">
            <a:noFill/>
            <a:round/>
            <a:headEnd/>
            <a:tailEnd/>
          </a:ln>
        </p:spPr>
        <p:txBody>
          <a:bodyPr anchor="ctr"/>
          <a:lstStyle/>
          <a:p>
            <a:pPr algn="ctr">
              <a:spcBef>
                <a:spcPct val="20000"/>
              </a:spcBef>
              <a:defRPr/>
            </a:pPr>
            <a:r>
              <a:rPr kumimoji="0" lang="en-US" altLang="ja-JP" sz="1200" dirty="0" err="1">
                <a:solidFill>
                  <a:schemeClr val="bg1"/>
                </a:solidFill>
              </a:rPr>
              <a:t>AppleTV</a:t>
            </a:r>
            <a:r>
              <a:rPr kumimoji="0" lang="en-US" altLang="ja-JP" sz="1200" dirty="0">
                <a:solidFill>
                  <a:schemeClr val="bg1"/>
                </a:solidFill>
              </a:rPr>
              <a:t> Software (iOS)</a:t>
            </a:r>
            <a:endParaRPr kumimoji="0" lang="ja-JP" altLang="en-US" sz="1200" dirty="0">
              <a:solidFill>
                <a:schemeClr val="bg1"/>
              </a:solidFill>
            </a:endParaRPr>
          </a:p>
        </p:txBody>
      </p:sp>
      <p:sp>
        <p:nvSpPr>
          <p:cNvPr id="51" name="正方形/長方形 10"/>
          <p:cNvSpPr>
            <a:spLocks noChangeArrowheads="1"/>
          </p:cNvSpPr>
          <p:nvPr/>
        </p:nvSpPr>
        <p:spPr bwMode="auto">
          <a:xfrm>
            <a:off x="3735036" y="4541551"/>
            <a:ext cx="1601117" cy="362772"/>
          </a:xfrm>
          <a:prstGeom prst="rect">
            <a:avLst/>
          </a:prstGeom>
          <a:solidFill>
            <a:schemeClr val="accent1">
              <a:lumMod val="7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Smart Phone</a:t>
            </a:r>
            <a:endParaRPr kumimoji="0" lang="ja-JP" altLang="en-US" sz="1400" dirty="0">
              <a:solidFill>
                <a:schemeClr val="bg1"/>
              </a:solidFill>
              <a:latin typeface="+mn-lt"/>
              <a:ea typeface="+mn-ea"/>
            </a:endParaRPr>
          </a:p>
        </p:txBody>
      </p:sp>
      <p:sp>
        <p:nvSpPr>
          <p:cNvPr id="69" name="正方形/長方形 68"/>
          <p:cNvSpPr>
            <a:spLocks noChangeArrowheads="1"/>
          </p:cNvSpPr>
          <p:nvPr/>
        </p:nvSpPr>
        <p:spPr bwMode="auto">
          <a:xfrm>
            <a:off x="5336156" y="4552764"/>
            <a:ext cx="1112451" cy="357188"/>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Xbox</a:t>
            </a:r>
            <a:endParaRPr kumimoji="0" lang="ja-JP" altLang="en-US" sz="1400" dirty="0">
              <a:solidFill>
                <a:schemeClr val="bg1"/>
              </a:solidFill>
              <a:latin typeface="+mn-lt"/>
              <a:ea typeface="+mn-ea"/>
            </a:endParaRPr>
          </a:p>
        </p:txBody>
      </p:sp>
      <p:sp>
        <p:nvSpPr>
          <p:cNvPr id="78" name="正方形/長方形 77"/>
          <p:cNvSpPr>
            <a:spLocks noChangeArrowheads="1"/>
          </p:cNvSpPr>
          <p:nvPr/>
        </p:nvSpPr>
        <p:spPr bwMode="auto">
          <a:xfrm>
            <a:off x="6448621" y="4552764"/>
            <a:ext cx="851647" cy="357188"/>
          </a:xfrm>
          <a:prstGeom prst="rect">
            <a:avLst/>
          </a:prstGeom>
          <a:solidFill>
            <a:schemeClr val="bg1">
              <a:lumMod val="7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TV</a:t>
            </a:r>
            <a:endParaRPr kumimoji="0" lang="ja-JP" altLang="en-US" sz="1400" dirty="0">
              <a:solidFill>
                <a:schemeClr val="bg1"/>
              </a:solidFill>
              <a:latin typeface="+mn-lt"/>
              <a:ea typeface="+mn-ea"/>
            </a:endParaRPr>
          </a:p>
        </p:txBody>
      </p:sp>
      <p:sp>
        <p:nvSpPr>
          <p:cNvPr id="9" name="下矢印吹き出し 8"/>
          <p:cNvSpPr/>
          <p:nvPr/>
        </p:nvSpPr>
        <p:spPr bwMode="auto">
          <a:xfrm>
            <a:off x="3422342" y="1526864"/>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3779529" y="1526864"/>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1539116" y="1526864"/>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5544878" y="1526864"/>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5" name="下矢印吹き出し 14"/>
          <p:cNvSpPr/>
          <p:nvPr/>
        </p:nvSpPr>
        <p:spPr bwMode="auto">
          <a:xfrm>
            <a:off x="5902065" y="1526864"/>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467544"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824731"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1181918"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9" name="正方形/長方形 2"/>
          <p:cNvSpPr>
            <a:spLocks noChangeArrowheads="1"/>
          </p:cNvSpPr>
          <p:nvPr/>
        </p:nvSpPr>
        <p:spPr bwMode="auto">
          <a:xfrm>
            <a:off x="467556" y="4547135"/>
            <a:ext cx="2132298"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a:solidFill>
                  <a:schemeClr val="bg1"/>
                </a:solidFill>
              </a:rPr>
              <a:t>PC</a:t>
            </a:r>
            <a:endParaRPr kumimoji="0" lang="ja-JP" altLang="en-US" sz="1400" dirty="0">
              <a:solidFill>
                <a:schemeClr val="bg1"/>
              </a:solidFill>
              <a:latin typeface="+mn-lt"/>
              <a:ea typeface="+mn-ea"/>
            </a:endParaRPr>
          </a:p>
        </p:txBody>
      </p:sp>
      <p:sp>
        <p:nvSpPr>
          <p:cNvPr id="50" name="正方形/長方形 49"/>
          <p:cNvSpPr>
            <a:spLocks noChangeArrowheads="1"/>
          </p:cNvSpPr>
          <p:nvPr/>
        </p:nvSpPr>
        <p:spPr bwMode="auto">
          <a:xfrm>
            <a:off x="2599852" y="4547135"/>
            <a:ext cx="1135207"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ARM Tablet</a:t>
            </a:r>
            <a:endParaRPr kumimoji="0" lang="ja-JP" altLang="en-US" sz="1400" dirty="0">
              <a:solidFill>
                <a:schemeClr val="bg1"/>
              </a:solidFill>
              <a:latin typeface="+mn-lt"/>
              <a:ea typeface="+mn-ea"/>
            </a:endParaRPr>
          </a:p>
        </p:txBody>
      </p:sp>
      <p:sp>
        <p:nvSpPr>
          <p:cNvPr id="57" name="下矢印吹き出し 56"/>
          <p:cNvSpPr/>
          <p:nvPr/>
        </p:nvSpPr>
        <p:spPr bwMode="auto">
          <a:xfrm>
            <a:off x="3820625"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8" name="下矢印吹き出し 57"/>
          <p:cNvSpPr/>
          <p:nvPr/>
        </p:nvSpPr>
        <p:spPr bwMode="auto">
          <a:xfrm>
            <a:off x="4177812"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0" name="下矢印吹き出し 69"/>
          <p:cNvSpPr/>
          <p:nvPr/>
        </p:nvSpPr>
        <p:spPr bwMode="auto">
          <a:xfrm>
            <a:off x="5370450" y="3409762"/>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1" name="下矢印吹き出し 70"/>
          <p:cNvSpPr/>
          <p:nvPr/>
        </p:nvSpPr>
        <p:spPr bwMode="auto">
          <a:xfrm>
            <a:off x="5727637" y="3409762"/>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9" name="下矢印吹き出し 78"/>
          <p:cNvSpPr/>
          <p:nvPr/>
        </p:nvSpPr>
        <p:spPr bwMode="auto">
          <a:xfrm>
            <a:off x="6482914" y="3409762"/>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2" name="下矢印吹き出し 51"/>
          <p:cNvSpPr/>
          <p:nvPr/>
        </p:nvSpPr>
        <p:spPr bwMode="auto">
          <a:xfrm>
            <a:off x="2634146"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3" name="下矢印吹き出し 52"/>
          <p:cNvSpPr/>
          <p:nvPr/>
        </p:nvSpPr>
        <p:spPr bwMode="auto">
          <a:xfrm>
            <a:off x="2991333"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4" name="下矢印吹き出し 53"/>
          <p:cNvSpPr/>
          <p:nvPr/>
        </p:nvSpPr>
        <p:spPr bwMode="auto">
          <a:xfrm>
            <a:off x="1539116" y="3404133"/>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9" name="下矢印吹き出し 58"/>
          <p:cNvSpPr/>
          <p:nvPr/>
        </p:nvSpPr>
        <p:spPr bwMode="auto">
          <a:xfrm>
            <a:off x="467544"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下矢印吹き出し 59"/>
          <p:cNvSpPr/>
          <p:nvPr/>
        </p:nvSpPr>
        <p:spPr bwMode="auto">
          <a:xfrm>
            <a:off x="824731"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下矢印吹き出し 60"/>
          <p:cNvSpPr/>
          <p:nvPr/>
        </p:nvSpPr>
        <p:spPr bwMode="auto">
          <a:xfrm>
            <a:off x="1181918"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89" name="正方形/長方形 88"/>
          <p:cNvSpPr>
            <a:spLocks noChangeArrowheads="1"/>
          </p:cNvSpPr>
          <p:nvPr/>
        </p:nvSpPr>
        <p:spPr bwMode="auto">
          <a:xfrm>
            <a:off x="467556" y="5720693"/>
            <a:ext cx="6832722" cy="357188"/>
          </a:xfrm>
          <a:prstGeom prst="rect">
            <a:avLst/>
          </a:prstGeom>
          <a:solidFill>
            <a:schemeClr val="accent6">
              <a:lumMod val="60000"/>
              <a:lumOff val="40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Chrome</a:t>
            </a:r>
            <a:endParaRPr kumimoji="0" lang="ja-JP" altLang="en-US" sz="1400" dirty="0">
              <a:solidFill>
                <a:schemeClr val="bg1"/>
              </a:solidFill>
              <a:latin typeface="+mn-lt"/>
              <a:ea typeface="+mn-ea"/>
            </a:endParaRPr>
          </a:p>
        </p:txBody>
      </p:sp>
      <p:sp>
        <p:nvSpPr>
          <p:cNvPr id="91" name="正方形/長方形 2"/>
          <p:cNvSpPr>
            <a:spLocks noChangeArrowheads="1"/>
          </p:cNvSpPr>
          <p:nvPr/>
        </p:nvSpPr>
        <p:spPr bwMode="auto">
          <a:xfrm>
            <a:off x="467555" y="6077881"/>
            <a:ext cx="2920493"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Windows/Mac/Linux</a:t>
            </a:r>
            <a:endParaRPr kumimoji="0" lang="ja-JP" altLang="en-US" sz="1400" dirty="0">
              <a:solidFill>
                <a:schemeClr val="bg1"/>
              </a:solidFill>
              <a:latin typeface="+mn-lt"/>
              <a:ea typeface="+mn-ea"/>
            </a:endParaRPr>
          </a:p>
        </p:txBody>
      </p:sp>
      <p:sp>
        <p:nvSpPr>
          <p:cNvPr id="92" name="正方形/長方形 91"/>
          <p:cNvSpPr>
            <a:spLocks noChangeArrowheads="1"/>
          </p:cNvSpPr>
          <p:nvPr/>
        </p:nvSpPr>
        <p:spPr bwMode="auto">
          <a:xfrm>
            <a:off x="3388048" y="6077881"/>
            <a:ext cx="2071240"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Android</a:t>
            </a:r>
            <a:endParaRPr kumimoji="0" lang="ja-JP" altLang="en-US" sz="1400" dirty="0">
              <a:solidFill>
                <a:schemeClr val="bg1"/>
              </a:solidFill>
              <a:latin typeface="+mn-lt"/>
              <a:ea typeface="+mn-ea"/>
            </a:endParaRPr>
          </a:p>
        </p:txBody>
      </p:sp>
      <p:sp>
        <p:nvSpPr>
          <p:cNvPr id="93" name="正方形/長方形 10"/>
          <p:cNvSpPr>
            <a:spLocks noChangeArrowheads="1"/>
          </p:cNvSpPr>
          <p:nvPr/>
        </p:nvSpPr>
        <p:spPr bwMode="auto">
          <a:xfrm>
            <a:off x="5459289" y="6072297"/>
            <a:ext cx="1840988" cy="362772"/>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Chromebook</a:t>
            </a:r>
            <a:endParaRPr kumimoji="0" lang="ja-JP" altLang="en-US" sz="1400" dirty="0">
              <a:solidFill>
                <a:schemeClr val="bg1"/>
              </a:solidFill>
              <a:latin typeface="+mn-lt"/>
              <a:ea typeface="+mn-ea"/>
            </a:endParaRPr>
          </a:p>
        </p:txBody>
      </p:sp>
      <p:sp>
        <p:nvSpPr>
          <p:cNvPr id="96" name="下矢印吹き出し 95"/>
          <p:cNvSpPr/>
          <p:nvPr/>
        </p:nvSpPr>
        <p:spPr bwMode="auto">
          <a:xfrm>
            <a:off x="1539116"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7" name="下矢印吹き出し 96"/>
          <p:cNvSpPr/>
          <p:nvPr/>
        </p:nvSpPr>
        <p:spPr bwMode="auto">
          <a:xfrm>
            <a:off x="1896302"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8" name="下矢印吹き出し 97"/>
          <p:cNvSpPr/>
          <p:nvPr/>
        </p:nvSpPr>
        <p:spPr bwMode="auto">
          <a:xfrm>
            <a:off x="2253489"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1" name="下矢印吹き出し 100"/>
          <p:cNvSpPr/>
          <p:nvPr/>
        </p:nvSpPr>
        <p:spPr bwMode="auto">
          <a:xfrm>
            <a:off x="467544"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2" name="下矢印吹き出し 101"/>
          <p:cNvSpPr/>
          <p:nvPr/>
        </p:nvSpPr>
        <p:spPr bwMode="auto">
          <a:xfrm>
            <a:off x="824731"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3" name="下矢印吹き出し 102"/>
          <p:cNvSpPr/>
          <p:nvPr/>
        </p:nvSpPr>
        <p:spPr bwMode="auto">
          <a:xfrm>
            <a:off x="1181918"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 name="テキスト ボックス 1"/>
          <p:cNvSpPr txBox="1"/>
          <p:nvPr/>
        </p:nvSpPr>
        <p:spPr>
          <a:xfrm>
            <a:off x="731064" y="1661479"/>
            <a:ext cx="809837" cy="230832"/>
          </a:xfrm>
          <a:prstGeom prst="rect">
            <a:avLst/>
          </a:prstGeom>
          <a:solidFill>
            <a:srgbClr val="FFFFFF">
              <a:alpha val="50196"/>
            </a:srgbClr>
          </a:solidFill>
        </p:spPr>
        <p:txBody>
          <a:bodyPr wrap="none" rtlCol="0">
            <a:spAutoFit/>
          </a:bodyPr>
          <a:lstStyle/>
          <a:p>
            <a:pPr algn="ctr"/>
            <a:r>
              <a:rPr kumimoji="1" lang="en-US" altLang="ja-JP" sz="900" dirty="0" err="1"/>
              <a:t>MacOS</a:t>
            </a:r>
            <a:r>
              <a:rPr kumimoji="1" lang="ja-JP" altLang="en-US" sz="900" dirty="0"/>
              <a:t>アプリ</a:t>
            </a:r>
          </a:p>
        </p:txBody>
      </p:sp>
      <p:sp>
        <p:nvSpPr>
          <p:cNvPr id="90" name="テキスト ボックス 89"/>
          <p:cNvSpPr txBox="1"/>
          <p:nvPr/>
        </p:nvSpPr>
        <p:spPr>
          <a:xfrm>
            <a:off x="3426074" y="1661479"/>
            <a:ext cx="635110" cy="230832"/>
          </a:xfrm>
          <a:prstGeom prst="rect">
            <a:avLst/>
          </a:prstGeom>
          <a:solidFill>
            <a:srgbClr val="FFFFFF">
              <a:alpha val="50196"/>
            </a:srgbClr>
          </a:solidFill>
        </p:spPr>
        <p:txBody>
          <a:bodyPr wrap="none" rtlCol="0">
            <a:spAutoFit/>
          </a:bodyPr>
          <a:lstStyle/>
          <a:p>
            <a:pPr algn="ctr"/>
            <a:r>
              <a:rPr kumimoji="1" lang="en-US" altLang="ja-JP" sz="900" dirty="0"/>
              <a:t>iOS</a:t>
            </a:r>
            <a:r>
              <a:rPr kumimoji="1" lang="ja-JP" altLang="en-US" sz="900" dirty="0"/>
              <a:t>アプリ</a:t>
            </a:r>
          </a:p>
        </p:txBody>
      </p:sp>
      <p:sp>
        <p:nvSpPr>
          <p:cNvPr id="108" name="テキスト ボックス 107"/>
          <p:cNvSpPr txBox="1"/>
          <p:nvPr/>
        </p:nvSpPr>
        <p:spPr>
          <a:xfrm>
            <a:off x="5570590" y="1661479"/>
            <a:ext cx="599844" cy="230832"/>
          </a:xfrm>
          <a:prstGeom prst="rect">
            <a:avLst/>
          </a:prstGeom>
          <a:solidFill>
            <a:srgbClr val="FFFFFF">
              <a:alpha val="50196"/>
            </a:srgbClr>
          </a:solidFill>
        </p:spPr>
        <p:txBody>
          <a:bodyPr wrap="none" rtlCol="0">
            <a:spAutoFit/>
          </a:bodyPr>
          <a:lstStyle/>
          <a:p>
            <a:pPr algn="ctr"/>
            <a:r>
              <a:rPr kumimoji="1" lang="en-US" altLang="ja-JP" sz="900" dirty="0"/>
              <a:t>TV</a:t>
            </a:r>
            <a:r>
              <a:rPr kumimoji="1" lang="ja-JP" altLang="en-US" sz="900" dirty="0"/>
              <a:t>アプリ</a:t>
            </a:r>
          </a:p>
        </p:txBody>
      </p:sp>
      <p:sp>
        <p:nvSpPr>
          <p:cNvPr id="109" name="テキスト ボックス 108"/>
          <p:cNvSpPr txBox="1"/>
          <p:nvPr/>
        </p:nvSpPr>
        <p:spPr>
          <a:xfrm>
            <a:off x="677362" y="3544377"/>
            <a:ext cx="917239" cy="230832"/>
          </a:xfrm>
          <a:prstGeom prst="rect">
            <a:avLst/>
          </a:prstGeom>
          <a:solidFill>
            <a:srgbClr val="FFFFFF">
              <a:alpha val="50196"/>
            </a:srgbClr>
          </a:solidFill>
        </p:spPr>
        <p:txBody>
          <a:bodyPr wrap="none" rtlCol="0">
            <a:spAutoFit/>
          </a:bodyPr>
          <a:lstStyle/>
          <a:p>
            <a:pPr algn="ctr"/>
            <a:r>
              <a:rPr lang="en-US" altLang="ja-JP" sz="900" dirty="0"/>
              <a:t>Windows</a:t>
            </a:r>
            <a:r>
              <a:rPr kumimoji="1" lang="ja-JP" altLang="en-US" sz="900" dirty="0"/>
              <a:t>アプリ</a:t>
            </a:r>
          </a:p>
        </p:txBody>
      </p:sp>
      <p:sp>
        <p:nvSpPr>
          <p:cNvPr id="110" name="テキスト ボックス 109"/>
          <p:cNvSpPr txBox="1"/>
          <p:nvPr/>
        </p:nvSpPr>
        <p:spPr>
          <a:xfrm>
            <a:off x="2653381" y="3538748"/>
            <a:ext cx="596638" cy="230832"/>
          </a:xfrm>
          <a:prstGeom prst="rect">
            <a:avLst/>
          </a:prstGeom>
          <a:solidFill>
            <a:srgbClr val="FFFFFF">
              <a:alpha val="50196"/>
            </a:srgbClr>
          </a:solidFill>
        </p:spPr>
        <p:txBody>
          <a:bodyPr wrap="none" rtlCol="0">
            <a:spAutoFit/>
          </a:bodyPr>
          <a:lstStyle/>
          <a:p>
            <a:pPr algn="ctr"/>
            <a:r>
              <a:rPr lang="en-US" altLang="ja-JP" sz="900" dirty="0"/>
              <a:t>RT</a:t>
            </a:r>
            <a:r>
              <a:rPr kumimoji="1" lang="ja-JP" altLang="en-US" sz="900" dirty="0"/>
              <a:t>アプリ</a:t>
            </a:r>
          </a:p>
        </p:txBody>
      </p:sp>
      <p:sp>
        <p:nvSpPr>
          <p:cNvPr id="111" name="テキスト ボックス 110"/>
          <p:cNvSpPr txBox="1"/>
          <p:nvPr/>
        </p:nvSpPr>
        <p:spPr>
          <a:xfrm>
            <a:off x="3828609" y="3538748"/>
            <a:ext cx="639920" cy="230832"/>
          </a:xfrm>
          <a:prstGeom prst="rect">
            <a:avLst/>
          </a:prstGeom>
          <a:solidFill>
            <a:srgbClr val="FFFFFF">
              <a:alpha val="50196"/>
            </a:srgbClr>
          </a:solidFill>
        </p:spPr>
        <p:txBody>
          <a:bodyPr wrap="none" rtlCol="0">
            <a:spAutoFit/>
          </a:bodyPr>
          <a:lstStyle/>
          <a:p>
            <a:pPr algn="ctr"/>
            <a:r>
              <a:rPr kumimoji="1" lang="en-US" altLang="ja-JP" sz="900" dirty="0"/>
              <a:t>WP</a:t>
            </a:r>
            <a:r>
              <a:rPr kumimoji="1" lang="ja-JP" altLang="en-US" sz="900" dirty="0"/>
              <a:t>アプリ</a:t>
            </a:r>
          </a:p>
        </p:txBody>
      </p:sp>
      <p:sp>
        <p:nvSpPr>
          <p:cNvPr id="113" name="テキスト ボックス 112"/>
          <p:cNvSpPr txBox="1"/>
          <p:nvPr/>
        </p:nvSpPr>
        <p:spPr>
          <a:xfrm>
            <a:off x="878378" y="5417847"/>
            <a:ext cx="1265090" cy="230832"/>
          </a:xfrm>
          <a:prstGeom prst="rect">
            <a:avLst/>
          </a:prstGeom>
          <a:solidFill>
            <a:srgbClr val="FFFFFF">
              <a:alpha val="50196"/>
            </a:srgbClr>
          </a:solidFill>
        </p:spPr>
        <p:txBody>
          <a:bodyPr wrap="none" rtlCol="0">
            <a:spAutoFit/>
          </a:bodyPr>
          <a:lstStyle/>
          <a:p>
            <a:pPr algn="ctr"/>
            <a:r>
              <a:rPr lang="en-US" altLang="ja-JP" sz="900" dirty="0"/>
              <a:t>Web</a:t>
            </a:r>
            <a:r>
              <a:rPr lang="ja-JP" altLang="en-US" sz="900" dirty="0"/>
              <a:t>サービス </a:t>
            </a:r>
            <a:r>
              <a:rPr lang="en-US" altLang="ja-JP" sz="900" dirty="0"/>
              <a:t>(HTML5)</a:t>
            </a:r>
            <a:endParaRPr kumimoji="1" lang="ja-JP" altLang="en-US" sz="900" dirty="0"/>
          </a:p>
        </p:txBody>
      </p:sp>
      <p:grpSp>
        <p:nvGrpSpPr>
          <p:cNvPr id="33" name="グループ化 32"/>
          <p:cNvGrpSpPr/>
          <p:nvPr/>
        </p:nvGrpSpPr>
        <p:grpSpPr>
          <a:xfrm>
            <a:off x="467544" y="3106390"/>
            <a:ext cx="6832724" cy="803626"/>
            <a:chOff x="467544" y="3106390"/>
            <a:chExt cx="6832724" cy="803626"/>
          </a:xfrm>
        </p:grpSpPr>
        <p:sp>
          <p:nvSpPr>
            <p:cNvPr id="114" name="下矢印吹き出し 113"/>
            <p:cNvSpPr/>
            <p:nvPr/>
          </p:nvSpPr>
          <p:spPr bwMode="auto">
            <a:xfrm>
              <a:off x="1900765" y="3409762"/>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5" name="下矢印吹き出し 114"/>
            <p:cNvSpPr/>
            <p:nvPr/>
          </p:nvSpPr>
          <p:spPr bwMode="auto">
            <a:xfrm>
              <a:off x="3350126" y="3409953"/>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6" name="下矢印吹き出し 115"/>
            <p:cNvSpPr/>
            <p:nvPr/>
          </p:nvSpPr>
          <p:spPr bwMode="auto">
            <a:xfrm>
              <a:off x="4534155" y="3404132"/>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7" name="下矢印吹き出し 116"/>
            <p:cNvSpPr/>
            <p:nvPr/>
          </p:nvSpPr>
          <p:spPr bwMode="auto">
            <a:xfrm>
              <a:off x="6083462" y="3404131"/>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8" name="下矢印吹き出し 117"/>
            <p:cNvSpPr/>
            <p:nvPr/>
          </p:nvSpPr>
          <p:spPr bwMode="auto">
            <a:xfrm>
              <a:off x="6863872" y="3409953"/>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cxnSp>
          <p:nvCxnSpPr>
            <p:cNvPr id="119" name="直線コネクタ 118"/>
            <p:cNvCxnSpPr/>
            <p:nvPr/>
          </p:nvCxnSpPr>
          <p:spPr>
            <a:xfrm flipH="1" flipV="1">
              <a:off x="2043639" y="328020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H="1" flipV="1">
              <a:off x="3503572"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flipH="1" flipV="1">
              <a:off x="4673909"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flipH="1" flipV="1">
              <a:off x="6226335" y="332697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H="1" flipV="1">
              <a:off x="7006745" y="325492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1" name="正方形/長方形 10"/>
            <p:cNvSpPr>
              <a:spLocks noChangeArrowheads="1"/>
            </p:cNvSpPr>
            <p:nvPr/>
          </p:nvSpPr>
          <p:spPr bwMode="auto">
            <a:xfrm>
              <a:off x="467544" y="3106390"/>
              <a:ext cx="6832724" cy="220586"/>
            </a:xfrm>
            <a:prstGeom prst="rect">
              <a:avLst/>
            </a:prstGeom>
            <a:solidFill>
              <a:schemeClr val="accent2"/>
            </a:solidFill>
            <a:ln w="38100" algn="ctr">
              <a:noFill/>
              <a:round/>
              <a:headEnd/>
              <a:tailEnd/>
            </a:ln>
          </p:spPr>
          <p:txBody>
            <a:bodyPr anchor="ctr"/>
            <a:lstStyle/>
            <a:p>
              <a:pPr algn="ctr">
                <a:spcBef>
                  <a:spcPct val="20000"/>
                </a:spcBef>
                <a:defRPr/>
              </a:pPr>
              <a:r>
                <a:rPr kumimoji="0" lang="ja-JP" altLang="en-US" sz="1400" dirty="0">
                  <a:solidFill>
                    <a:schemeClr val="bg1"/>
                  </a:solidFill>
                  <a:latin typeface="+mn-lt"/>
                  <a:ea typeface="+mn-ea"/>
                </a:rPr>
                <a:t>ユニバーサル</a:t>
              </a:r>
              <a:r>
                <a:rPr kumimoji="0" lang="en-US" altLang="ja-JP" sz="1400" dirty="0">
                  <a:solidFill>
                    <a:schemeClr val="bg1"/>
                  </a:solidFill>
                  <a:latin typeface="+mn-lt"/>
                  <a:ea typeface="+mn-ea"/>
                </a:rPr>
                <a:t>Windows</a:t>
              </a:r>
              <a:r>
                <a:rPr kumimoji="0" lang="ja-JP" altLang="en-US" sz="1400" dirty="0">
                  <a:solidFill>
                    <a:schemeClr val="bg1"/>
                  </a:solidFill>
                  <a:latin typeface="+mn-lt"/>
                  <a:ea typeface="+mn-ea"/>
                </a:rPr>
                <a:t>アプリ</a:t>
              </a:r>
            </a:p>
          </p:txBody>
        </p:sp>
      </p:grpSp>
      <p:sp>
        <p:nvSpPr>
          <p:cNvPr id="30" name="タイトル 29"/>
          <p:cNvSpPr>
            <a:spLocks noGrp="1"/>
          </p:cNvSpPr>
          <p:nvPr>
            <p:ph type="title"/>
          </p:nvPr>
        </p:nvSpPr>
        <p:spPr/>
        <p:txBody>
          <a:bodyPr/>
          <a:lstStyle/>
          <a:p>
            <a:r>
              <a:rPr lang="ja-JP" altLang="en-US" dirty="0"/>
              <a:t>各社が目指すクライアントプラットフォーム</a:t>
            </a:r>
            <a:endParaRPr kumimoji="1" lang="ja-JP" altLang="en-US" dirty="0"/>
          </a:p>
        </p:txBody>
      </p:sp>
      <p:grpSp>
        <p:nvGrpSpPr>
          <p:cNvPr id="32" name="グループ化 31"/>
          <p:cNvGrpSpPr/>
          <p:nvPr/>
        </p:nvGrpSpPr>
        <p:grpSpPr>
          <a:xfrm>
            <a:off x="467544" y="1154846"/>
            <a:ext cx="6832724" cy="378846"/>
            <a:chOff x="467544" y="1154846"/>
            <a:chExt cx="6832724" cy="378846"/>
          </a:xfrm>
        </p:grpSpPr>
        <p:sp>
          <p:nvSpPr>
            <p:cNvPr id="45" name="正方形/長方形 10"/>
            <p:cNvSpPr>
              <a:spLocks noChangeArrowheads="1"/>
            </p:cNvSpPr>
            <p:nvPr/>
          </p:nvSpPr>
          <p:spPr bwMode="auto">
            <a:xfrm>
              <a:off x="467544" y="1154846"/>
              <a:ext cx="6832724" cy="220586"/>
            </a:xfrm>
            <a:prstGeom prst="rect">
              <a:avLst/>
            </a:prstGeom>
            <a:solidFill>
              <a:schemeClr val="accent2"/>
            </a:solidFill>
            <a:ln w="38100" algn="ctr">
              <a:noFill/>
              <a:round/>
              <a:headEnd/>
              <a:tailEnd/>
            </a:ln>
          </p:spPr>
          <p:txBody>
            <a:bodyPr anchor="ctr"/>
            <a:lstStyle/>
            <a:p>
              <a:pPr algn="ctr">
                <a:spcBef>
                  <a:spcPct val="20000"/>
                </a:spcBef>
                <a:defRPr/>
              </a:pPr>
              <a:r>
                <a:rPr kumimoji="0" lang="en-US" altLang="ja-JP" sz="1400" dirty="0">
                  <a:solidFill>
                    <a:schemeClr val="bg1"/>
                  </a:solidFill>
                </a:rPr>
                <a:t>Continuity</a:t>
              </a:r>
              <a:endParaRPr kumimoji="0" lang="ja-JP" altLang="en-US" sz="1400" dirty="0">
                <a:solidFill>
                  <a:schemeClr val="bg1"/>
                </a:solidFill>
                <a:latin typeface="+mn-lt"/>
                <a:ea typeface="+mn-ea"/>
              </a:endParaRPr>
            </a:p>
          </p:txBody>
        </p:sp>
        <p:cxnSp>
          <p:nvCxnSpPr>
            <p:cNvPr id="3" name="直線コネクタ 2"/>
            <p:cNvCxnSpPr>
              <a:stCxn id="16" idx="0"/>
            </p:cNvCxnSpPr>
            <p:nvPr/>
          </p:nvCxnSpPr>
          <p:spPr>
            <a:xfrm flipH="1" flipV="1">
              <a:off x="610418"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flipV="1">
              <a:off x="967605" y="1375431"/>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H="1" flipV="1">
              <a:off x="1324791"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flipV="1">
              <a:off x="3564548"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flipV="1">
              <a:off x="5687752"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flipH="1" flipV="1">
              <a:off x="1682073" y="138226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flipH="1" flipV="1">
              <a:off x="3923011"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H="1" flipV="1">
              <a:off x="6045547" y="1371243"/>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2" name="正方形/長方形 11"/>
          <p:cNvSpPr/>
          <p:nvPr/>
        </p:nvSpPr>
        <p:spPr>
          <a:xfrm>
            <a:off x="7406105" y="1154846"/>
            <a:ext cx="1588169" cy="1505784"/>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プラットフォーム毎の</a:t>
            </a:r>
            <a:endParaRPr kumimoji="1" lang="en-US" altLang="ja-JP" sz="1200" dirty="0">
              <a:solidFill>
                <a:srgbClr val="FFFFFF"/>
              </a:solidFill>
              <a:latin typeface="ＭＳ Ｐゴシック"/>
              <a:ea typeface="ＭＳ Ｐゴシック"/>
              <a:cs typeface="ＭＳ Ｐゴシック"/>
            </a:endParaRPr>
          </a:p>
          <a:p>
            <a:pPr algn="ctr"/>
            <a:r>
              <a:rPr kumimoji="1" lang="ja-JP" altLang="en-US" sz="1200" dirty="0">
                <a:solidFill>
                  <a:srgbClr val="FFFFFF"/>
                </a:solidFill>
                <a:latin typeface="ＭＳ Ｐゴシック"/>
                <a:ea typeface="ＭＳ Ｐゴシック"/>
                <a:cs typeface="ＭＳ Ｐゴシック"/>
              </a:rPr>
              <a:t>ネイティブアプリ</a:t>
            </a:r>
            <a:endParaRPr kumimoji="1" lang="en-US" altLang="ja-JP" sz="1200" dirty="0">
              <a:solidFill>
                <a:srgbClr val="FFFFFF"/>
              </a:solidFill>
              <a:latin typeface="ＭＳ Ｐゴシック"/>
              <a:ea typeface="ＭＳ Ｐゴシック"/>
              <a:cs typeface="ＭＳ Ｐゴシック"/>
            </a:endParaRPr>
          </a:p>
          <a:p>
            <a:pPr algn="ctr"/>
            <a:endParaRPr lang="en-US" altLang="ja-JP" sz="1200" dirty="0">
              <a:solidFill>
                <a:srgbClr val="FFFFFF"/>
              </a:solidFill>
              <a:latin typeface="ＭＳ Ｐゴシック"/>
              <a:ea typeface="ＭＳ Ｐゴシック"/>
              <a:cs typeface="ＭＳ Ｐゴシック"/>
            </a:endParaRPr>
          </a:p>
          <a:p>
            <a:pPr algn="ctr"/>
            <a:r>
              <a:rPr kumimoji="1" lang="ja-JP" altLang="en-US" sz="1200" dirty="0">
                <a:solidFill>
                  <a:srgbClr val="FFFFFF"/>
                </a:solidFill>
                <a:latin typeface="ＭＳ Ｐゴシック"/>
                <a:ea typeface="ＭＳ Ｐゴシック"/>
                <a:cs typeface="ＭＳ Ｐゴシック"/>
              </a:rPr>
              <a:t>データと</a:t>
            </a:r>
            <a:r>
              <a:rPr kumimoji="1" lang="en-US" altLang="ja-JP" sz="1200" dirty="0">
                <a:solidFill>
                  <a:srgbClr val="FFFFFF"/>
                </a:solidFill>
                <a:latin typeface="ＭＳ Ｐゴシック"/>
                <a:ea typeface="ＭＳ Ｐゴシック"/>
                <a:cs typeface="ＭＳ Ｐゴシック"/>
              </a:rPr>
              <a:t>UX</a:t>
            </a:r>
            <a:r>
              <a:rPr kumimoji="1" lang="ja-JP" altLang="en-US" sz="1200" dirty="0">
                <a:solidFill>
                  <a:srgbClr val="FFFFFF"/>
                </a:solidFill>
                <a:latin typeface="ＭＳ Ｐゴシック"/>
                <a:ea typeface="ＭＳ Ｐゴシック"/>
                <a:cs typeface="ＭＳ Ｐゴシック"/>
              </a:rPr>
              <a:t>を共有</a:t>
            </a:r>
          </a:p>
        </p:txBody>
      </p:sp>
      <p:sp>
        <p:nvSpPr>
          <p:cNvPr id="94" name="正方形/長方形 93"/>
          <p:cNvSpPr/>
          <p:nvPr/>
        </p:nvSpPr>
        <p:spPr>
          <a:xfrm>
            <a:off x="7413971" y="3106390"/>
            <a:ext cx="1588169" cy="1803562"/>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Windows</a:t>
            </a:r>
            <a:r>
              <a:rPr kumimoji="1" lang="ja-JP" altLang="en-US" sz="1200" dirty="0">
                <a:solidFill>
                  <a:srgbClr val="FFFFFF"/>
                </a:solidFill>
                <a:latin typeface="ＭＳ Ｐゴシック"/>
                <a:ea typeface="ＭＳ Ｐゴシック"/>
                <a:cs typeface="ＭＳ Ｐゴシック"/>
              </a:rPr>
              <a:t>プラットフォーム共通の</a:t>
            </a:r>
            <a:endParaRPr kumimoji="1" lang="en-US" altLang="ja-JP" sz="1200" dirty="0">
              <a:solidFill>
                <a:srgbClr val="FFFFFF"/>
              </a:solidFill>
              <a:latin typeface="ＭＳ Ｐゴシック"/>
              <a:ea typeface="ＭＳ Ｐゴシック"/>
              <a:cs typeface="ＭＳ Ｐゴシック"/>
            </a:endParaRPr>
          </a:p>
          <a:p>
            <a:pPr algn="ctr"/>
            <a:r>
              <a:rPr kumimoji="1" lang="ja-JP" altLang="en-US" sz="1200" dirty="0">
                <a:solidFill>
                  <a:srgbClr val="FFFFFF"/>
                </a:solidFill>
                <a:latin typeface="ＭＳ Ｐゴシック"/>
                <a:ea typeface="ＭＳ Ｐゴシック"/>
                <a:cs typeface="ＭＳ Ｐゴシック"/>
              </a:rPr>
              <a:t>ネイティブアプリ</a:t>
            </a:r>
            <a:endParaRPr kumimoji="1" lang="en-US" altLang="ja-JP" sz="1200" dirty="0">
              <a:solidFill>
                <a:srgbClr val="FFFFFF"/>
              </a:solidFill>
              <a:latin typeface="ＭＳ Ｐゴシック"/>
              <a:ea typeface="ＭＳ Ｐゴシック"/>
              <a:cs typeface="ＭＳ Ｐゴシック"/>
            </a:endParaRPr>
          </a:p>
        </p:txBody>
      </p:sp>
      <p:sp>
        <p:nvSpPr>
          <p:cNvPr id="95" name="正方形/長方形 94"/>
          <p:cNvSpPr/>
          <p:nvPr/>
        </p:nvSpPr>
        <p:spPr>
          <a:xfrm>
            <a:off x="7413971" y="5288646"/>
            <a:ext cx="1588169" cy="1146423"/>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Web (HTML5) </a:t>
            </a:r>
            <a:r>
              <a:rPr kumimoji="1" lang="ja-JP" altLang="en-US" sz="1200" dirty="0">
                <a:solidFill>
                  <a:srgbClr val="FFFFFF"/>
                </a:solidFill>
                <a:latin typeface="ＭＳ Ｐゴシック"/>
                <a:ea typeface="ＭＳ Ｐゴシック"/>
                <a:cs typeface="ＭＳ Ｐゴシック"/>
              </a:rPr>
              <a:t>アプリ</a:t>
            </a:r>
          </a:p>
        </p:txBody>
      </p:sp>
    </p:spTree>
    <p:extLst>
      <p:ext uri="{BB962C8B-B14F-4D97-AF65-F5344CB8AC3E}">
        <p14:creationId xmlns:p14="http://schemas.microsoft.com/office/powerpoint/2010/main" val="102498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fill="hold"/>
                                        <p:tgtEl>
                                          <p:spTgt spid="2"/>
                                        </p:tgtEl>
                                        <p:attrNameLst>
                                          <p:attrName>ppt_x</p:attrName>
                                        </p:attrNameLst>
                                      </p:cBhvr>
                                      <p:tavLst>
                                        <p:tav tm="0">
                                          <p:val>
                                            <p:strVal val="#ppt_x"/>
                                          </p:val>
                                        </p:tav>
                                        <p:tav tm="100000">
                                          <p:val>
                                            <p:strVal val="#ppt_x"/>
                                          </p:val>
                                        </p:tav>
                                      </p:tavLst>
                                    </p:anim>
                                    <p:anim calcmode="lin" valueType="num">
                                      <p:cBhvr additive="base">
                                        <p:cTn id="72" dur="500" fill="hold"/>
                                        <p:tgtEl>
                                          <p:spTgt spid="2"/>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anim calcmode="lin" valueType="num">
                                      <p:cBhvr additive="base">
                                        <p:cTn id="75" dur="500" fill="hold"/>
                                        <p:tgtEl>
                                          <p:spTgt spid="90"/>
                                        </p:tgtEl>
                                        <p:attrNameLst>
                                          <p:attrName>ppt_x</p:attrName>
                                        </p:attrNameLst>
                                      </p:cBhvr>
                                      <p:tavLst>
                                        <p:tav tm="0">
                                          <p:val>
                                            <p:strVal val="#ppt_x"/>
                                          </p:val>
                                        </p:tav>
                                        <p:tav tm="100000">
                                          <p:val>
                                            <p:strVal val="#ppt_x"/>
                                          </p:val>
                                        </p:tav>
                                      </p:tavLst>
                                    </p:anim>
                                    <p:anim calcmode="lin" valueType="num">
                                      <p:cBhvr additive="base">
                                        <p:cTn id="76" dur="500" fill="hold"/>
                                        <p:tgtEl>
                                          <p:spTgt spid="90"/>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 calcmode="lin" valueType="num">
                                      <p:cBhvr additive="base">
                                        <p:cTn id="79" dur="500" fill="hold"/>
                                        <p:tgtEl>
                                          <p:spTgt spid="108"/>
                                        </p:tgtEl>
                                        <p:attrNameLst>
                                          <p:attrName>ppt_x</p:attrName>
                                        </p:attrNameLst>
                                      </p:cBhvr>
                                      <p:tavLst>
                                        <p:tav tm="0">
                                          <p:val>
                                            <p:strVal val="#ppt_x"/>
                                          </p:val>
                                        </p:tav>
                                        <p:tav tm="100000">
                                          <p:val>
                                            <p:strVal val="#ppt_x"/>
                                          </p:val>
                                        </p:tav>
                                      </p:tavLst>
                                    </p:anim>
                                    <p:anim calcmode="lin" valueType="num">
                                      <p:cBhvr additive="base">
                                        <p:cTn id="80" dur="500" fill="hold"/>
                                        <p:tgtEl>
                                          <p:spTgt spid="108"/>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up)">
                                      <p:cBhvr>
                                        <p:cTn id="85" dur="5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51"/>
                                        </p:tgtEl>
                                        <p:attrNameLst>
                                          <p:attrName>style.visibility</p:attrName>
                                        </p:attrNameLst>
                                      </p:cBhvr>
                                      <p:to>
                                        <p:strVal val="visible"/>
                                      </p:to>
                                    </p:set>
                                    <p:anim calcmode="lin" valueType="num">
                                      <p:cBhvr>
                                        <p:cTn id="90" dur="500" fill="hold"/>
                                        <p:tgtEl>
                                          <p:spTgt spid="51"/>
                                        </p:tgtEl>
                                        <p:attrNameLst>
                                          <p:attrName>ppt_w</p:attrName>
                                        </p:attrNameLst>
                                      </p:cBhvr>
                                      <p:tavLst>
                                        <p:tav tm="0">
                                          <p:val>
                                            <p:fltVal val="0"/>
                                          </p:val>
                                        </p:tav>
                                        <p:tav tm="100000">
                                          <p:val>
                                            <p:strVal val="#ppt_w"/>
                                          </p:val>
                                        </p:tav>
                                      </p:tavLst>
                                    </p:anim>
                                    <p:anim calcmode="lin" valueType="num">
                                      <p:cBhvr>
                                        <p:cTn id="91" dur="500" fill="hold"/>
                                        <p:tgtEl>
                                          <p:spTgt spid="51"/>
                                        </p:tgtEl>
                                        <p:attrNameLst>
                                          <p:attrName>ppt_h</p:attrName>
                                        </p:attrNameLst>
                                      </p:cBhvr>
                                      <p:tavLst>
                                        <p:tav tm="0">
                                          <p:val>
                                            <p:fltVal val="0"/>
                                          </p:val>
                                        </p:tav>
                                        <p:tav tm="100000">
                                          <p:val>
                                            <p:strVal val="#ppt_h"/>
                                          </p:val>
                                        </p:tav>
                                      </p:tavLst>
                                    </p:anim>
                                    <p:animEffect transition="in" filter="fade">
                                      <p:cBhvr>
                                        <p:cTn id="92" dur="500"/>
                                        <p:tgtEl>
                                          <p:spTgt spid="51"/>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67"/>
                                        </p:tgtEl>
                                        <p:attrNameLst>
                                          <p:attrName>style.visibility</p:attrName>
                                        </p:attrNameLst>
                                      </p:cBhvr>
                                      <p:to>
                                        <p:strVal val="visible"/>
                                      </p:to>
                                    </p:set>
                                    <p:anim calcmode="lin" valueType="num">
                                      <p:cBhvr>
                                        <p:cTn id="95" dur="500" fill="hold"/>
                                        <p:tgtEl>
                                          <p:spTgt spid="67"/>
                                        </p:tgtEl>
                                        <p:attrNameLst>
                                          <p:attrName>ppt_w</p:attrName>
                                        </p:attrNameLst>
                                      </p:cBhvr>
                                      <p:tavLst>
                                        <p:tav tm="0">
                                          <p:val>
                                            <p:fltVal val="0"/>
                                          </p:val>
                                        </p:tav>
                                        <p:tav tm="100000">
                                          <p:val>
                                            <p:strVal val="#ppt_w"/>
                                          </p:val>
                                        </p:tav>
                                      </p:tavLst>
                                    </p:anim>
                                    <p:anim calcmode="lin" valueType="num">
                                      <p:cBhvr>
                                        <p:cTn id="96" dur="500" fill="hold"/>
                                        <p:tgtEl>
                                          <p:spTgt spid="67"/>
                                        </p:tgtEl>
                                        <p:attrNameLst>
                                          <p:attrName>ppt_h</p:attrName>
                                        </p:attrNameLst>
                                      </p:cBhvr>
                                      <p:tavLst>
                                        <p:tav tm="0">
                                          <p:val>
                                            <p:fltVal val="0"/>
                                          </p:val>
                                        </p:tav>
                                        <p:tav tm="100000">
                                          <p:val>
                                            <p:strVal val="#ppt_h"/>
                                          </p:val>
                                        </p:tav>
                                      </p:tavLst>
                                    </p:anim>
                                    <p:animEffect transition="in" filter="fade">
                                      <p:cBhvr>
                                        <p:cTn id="97" dur="500"/>
                                        <p:tgtEl>
                                          <p:spTgt spid="6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8"/>
                                        </p:tgtEl>
                                        <p:attrNameLst>
                                          <p:attrName>style.visibility</p:attrName>
                                        </p:attrNameLst>
                                      </p:cBhvr>
                                      <p:to>
                                        <p:strVal val="visible"/>
                                      </p:to>
                                    </p:set>
                                    <p:anim calcmode="lin" valueType="num">
                                      <p:cBhvr>
                                        <p:cTn id="100" dur="500" fill="hold"/>
                                        <p:tgtEl>
                                          <p:spTgt spid="68"/>
                                        </p:tgtEl>
                                        <p:attrNameLst>
                                          <p:attrName>ppt_w</p:attrName>
                                        </p:attrNameLst>
                                      </p:cBhvr>
                                      <p:tavLst>
                                        <p:tav tm="0">
                                          <p:val>
                                            <p:fltVal val="0"/>
                                          </p:val>
                                        </p:tav>
                                        <p:tav tm="100000">
                                          <p:val>
                                            <p:strVal val="#ppt_w"/>
                                          </p:val>
                                        </p:tav>
                                      </p:tavLst>
                                    </p:anim>
                                    <p:anim calcmode="lin" valueType="num">
                                      <p:cBhvr>
                                        <p:cTn id="101" dur="500" fill="hold"/>
                                        <p:tgtEl>
                                          <p:spTgt spid="68"/>
                                        </p:tgtEl>
                                        <p:attrNameLst>
                                          <p:attrName>ppt_h</p:attrName>
                                        </p:attrNameLst>
                                      </p:cBhvr>
                                      <p:tavLst>
                                        <p:tav tm="0">
                                          <p:val>
                                            <p:fltVal val="0"/>
                                          </p:val>
                                        </p:tav>
                                        <p:tav tm="100000">
                                          <p:val>
                                            <p:strVal val="#ppt_h"/>
                                          </p:val>
                                        </p:tav>
                                      </p:tavLst>
                                    </p:anim>
                                    <p:animEffect transition="in" filter="fade">
                                      <p:cBhvr>
                                        <p:cTn id="102" dur="500"/>
                                        <p:tgtEl>
                                          <p:spTgt spid="6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500" fill="hold"/>
                                        <p:tgtEl>
                                          <p:spTgt spid="69"/>
                                        </p:tgtEl>
                                        <p:attrNameLst>
                                          <p:attrName>ppt_w</p:attrName>
                                        </p:attrNameLst>
                                      </p:cBhvr>
                                      <p:tavLst>
                                        <p:tav tm="0">
                                          <p:val>
                                            <p:fltVal val="0"/>
                                          </p:val>
                                        </p:tav>
                                        <p:tav tm="100000">
                                          <p:val>
                                            <p:strVal val="#ppt_w"/>
                                          </p:val>
                                        </p:tav>
                                      </p:tavLst>
                                    </p:anim>
                                    <p:anim calcmode="lin" valueType="num">
                                      <p:cBhvr>
                                        <p:cTn id="106" dur="500" fill="hold"/>
                                        <p:tgtEl>
                                          <p:spTgt spid="69"/>
                                        </p:tgtEl>
                                        <p:attrNameLst>
                                          <p:attrName>ppt_h</p:attrName>
                                        </p:attrNameLst>
                                      </p:cBhvr>
                                      <p:tavLst>
                                        <p:tav tm="0">
                                          <p:val>
                                            <p:fltVal val="0"/>
                                          </p:val>
                                        </p:tav>
                                        <p:tav tm="100000">
                                          <p:val>
                                            <p:strVal val="#ppt_h"/>
                                          </p:val>
                                        </p:tav>
                                      </p:tavLst>
                                    </p:anim>
                                    <p:animEffect transition="in" filter="fade">
                                      <p:cBhvr>
                                        <p:cTn id="107" dur="500"/>
                                        <p:tgtEl>
                                          <p:spTgt spid="69"/>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77"/>
                                        </p:tgtEl>
                                        <p:attrNameLst>
                                          <p:attrName>style.visibility</p:attrName>
                                        </p:attrNameLst>
                                      </p:cBhvr>
                                      <p:to>
                                        <p:strVal val="visible"/>
                                      </p:to>
                                    </p:set>
                                    <p:anim calcmode="lin" valueType="num">
                                      <p:cBhvr>
                                        <p:cTn id="110" dur="500" fill="hold"/>
                                        <p:tgtEl>
                                          <p:spTgt spid="77"/>
                                        </p:tgtEl>
                                        <p:attrNameLst>
                                          <p:attrName>ppt_w</p:attrName>
                                        </p:attrNameLst>
                                      </p:cBhvr>
                                      <p:tavLst>
                                        <p:tav tm="0">
                                          <p:val>
                                            <p:fltVal val="0"/>
                                          </p:val>
                                        </p:tav>
                                        <p:tav tm="100000">
                                          <p:val>
                                            <p:strVal val="#ppt_w"/>
                                          </p:val>
                                        </p:tav>
                                      </p:tavLst>
                                    </p:anim>
                                    <p:anim calcmode="lin" valueType="num">
                                      <p:cBhvr>
                                        <p:cTn id="111" dur="500" fill="hold"/>
                                        <p:tgtEl>
                                          <p:spTgt spid="77"/>
                                        </p:tgtEl>
                                        <p:attrNameLst>
                                          <p:attrName>ppt_h</p:attrName>
                                        </p:attrNameLst>
                                      </p:cBhvr>
                                      <p:tavLst>
                                        <p:tav tm="0">
                                          <p:val>
                                            <p:fltVal val="0"/>
                                          </p:val>
                                        </p:tav>
                                        <p:tav tm="100000">
                                          <p:val>
                                            <p:strVal val="#ppt_h"/>
                                          </p:val>
                                        </p:tav>
                                      </p:tavLst>
                                    </p:anim>
                                    <p:animEffect transition="in" filter="fade">
                                      <p:cBhvr>
                                        <p:cTn id="112" dur="500"/>
                                        <p:tgtEl>
                                          <p:spTgt spid="77"/>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 calcmode="lin" valueType="num">
                                      <p:cBhvr>
                                        <p:cTn id="115" dur="500" fill="hold"/>
                                        <p:tgtEl>
                                          <p:spTgt spid="78"/>
                                        </p:tgtEl>
                                        <p:attrNameLst>
                                          <p:attrName>ppt_w</p:attrName>
                                        </p:attrNameLst>
                                      </p:cBhvr>
                                      <p:tavLst>
                                        <p:tav tm="0">
                                          <p:val>
                                            <p:fltVal val="0"/>
                                          </p:val>
                                        </p:tav>
                                        <p:tav tm="100000">
                                          <p:val>
                                            <p:strVal val="#ppt_w"/>
                                          </p:val>
                                        </p:tav>
                                      </p:tavLst>
                                    </p:anim>
                                    <p:anim calcmode="lin" valueType="num">
                                      <p:cBhvr>
                                        <p:cTn id="116" dur="500" fill="hold"/>
                                        <p:tgtEl>
                                          <p:spTgt spid="78"/>
                                        </p:tgtEl>
                                        <p:attrNameLst>
                                          <p:attrName>ppt_h</p:attrName>
                                        </p:attrNameLst>
                                      </p:cBhvr>
                                      <p:tavLst>
                                        <p:tav tm="0">
                                          <p:val>
                                            <p:fltVal val="0"/>
                                          </p:val>
                                        </p:tav>
                                        <p:tav tm="100000">
                                          <p:val>
                                            <p:strVal val="#ppt_h"/>
                                          </p:val>
                                        </p:tav>
                                      </p:tavLst>
                                    </p:anim>
                                    <p:animEffect transition="in" filter="fade">
                                      <p:cBhvr>
                                        <p:cTn id="117" dur="500"/>
                                        <p:tgtEl>
                                          <p:spTgt spid="78"/>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7"/>
                                        </p:tgtEl>
                                        <p:attrNameLst>
                                          <p:attrName>style.visibility</p:attrName>
                                        </p:attrNameLst>
                                      </p:cBhvr>
                                      <p:to>
                                        <p:strVal val="visible"/>
                                      </p:to>
                                    </p:set>
                                    <p:anim calcmode="lin" valueType="num">
                                      <p:cBhvr>
                                        <p:cTn id="120" dur="500" fill="hold"/>
                                        <p:tgtEl>
                                          <p:spTgt spid="47"/>
                                        </p:tgtEl>
                                        <p:attrNameLst>
                                          <p:attrName>ppt_w</p:attrName>
                                        </p:attrNameLst>
                                      </p:cBhvr>
                                      <p:tavLst>
                                        <p:tav tm="0">
                                          <p:val>
                                            <p:fltVal val="0"/>
                                          </p:val>
                                        </p:tav>
                                        <p:tav tm="100000">
                                          <p:val>
                                            <p:strVal val="#ppt_w"/>
                                          </p:val>
                                        </p:tav>
                                      </p:tavLst>
                                    </p:anim>
                                    <p:anim calcmode="lin" valueType="num">
                                      <p:cBhvr>
                                        <p:cTn id="121" dur="500" fill="hold"/>
                                        <p:tgtEl>
                                          <p:spTgt spid="47"/>
                                        </p:tgtEl>
                                        <p:attrNameLst>
                                          <p:attrName>ppt_h</p:attrName>
                                        </p:attrNameLst>
                                      </p:cBhvr>
                                      <p:tavLst>
                                        <p:tav tm="0">
                                          <p:val>
                                            <p:fltVal val="0"/>
                                          </p:val>
                                        </p:tav>
                                        <p:tav tm="100000">
                                          <p:val>
                                            <p:strVal val="#ppt_h"/>
                                          </p:val>
                                        </p:tav>
                                      </p:tavLst>
                                    </p:anim>
                                    <p:animEffect transition="in" filter="fade">
                                      <p:cBhvr>
                                        <p:cTn id="122" dur="500"/>
                                        <p:tgtEl>
                                          <p:spTgt spid="4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 calcmode="lin" valueType="num">
                                      <p:cBhvr>
                                        <p:cTn id="125" dur="500" fill="hold"/>
                                        <p:tgtEl>
                                          <p:spTgt spid="48"/>
                                        </p:tgtEl>
                                        <p:attrNameLst>
                                          <p:attrName>ppt_w</p:attrName>
                                        </p:attrNameLst>
                                      </p:cBhvr>
                                      <p:tavLst>
                                        <p:tav tm="0">
                                          <p:val>
                                            <p:fltVal val="0"/>
                                          </p:val>
                                        </p:tav>
                                        <p:tav tm="100000">
                                          <p:val>
                                            <p:strVal val="#ppt_w"/>
                                          </p:val>
                                        </p:tav>
                                      </p:tavLst>
                                    </p:anim>
                                    <p:anim calcmode="lin" valueType="num">
                                      <p:cBhvr>
                                        <p:cTn id="126" dur="500" fill="hold"/>
                                        <p:tgtEl>
                                          <p:spTgt spid="48"/>
                                        </p:tgtEl>
                                        <p:attrNameLst>
                                          <p:attrName>ppt_h</p:attrName>
                                        </p:attrNameLst>
                                      </p:cBhvr>
                                      <p:tavLst>
                                        <p:tav tm="0">
                                          <p:val>
                                            <p:fltVal val="0"/>
                                          </p:val>
                                        </p:tav>
                                        <p:tav tm="100000">
                                          <p:val>
                                            <p:strVal val="#ppt_h"/>
                                          </p:val>
                                        </p:tav>
                                      </p:tavLst>
                                    </p:anim>
                                    <p:animEffect transition="in" filter="fade">
                                      <p:cBhvr>
                                        <p:cTn id="127" dur="500"/>
                                        <p:tgtEl>
                                          <p:spTgt spid="48"/>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49"/>
                                        </p:tgtEl>
                                        <p:attrNameLst>
                                          <p:attrName>style.visibility</p:attrName>
                                        </p:attrNameLst>
                                      </p:cBhvr>
                                      <p:to>
                                        <p:strVal val="visible"/>
                                      </p:to>
                                    </p:set>
                                    <p:anim calcmode="lin" valueType="num">
                                      <p:cBhvr>
                                        <p:cTn id="130" dur="500" fill="hold"/>
                                        <p:tgtEl>
                                          <p:spTgt spid="49"/>
                                        </p:tgtEl>
                                        <p:attrNameLst>
                                          <p:attrName>ppt_w</p:attrName>
                                        </p:attrNameLst>
                                      </p:cBhvr>
                                      <p:tavLst>
                                        <p:tav tm="0">
                                          <p:val>
                                            <p:fltVal val="0"/>
                                          </p:val>
                                        </p:tav>
                                        <p:tav tm="100000">
                                          <p:val>
                                            <p:strVal val="#ppt_w"/>
                                          </p:val>
                                        </p:tav>
                                      </p:tavLst>
                                    </p:anim>
                                    <p:anim calcmode="lin" valueType="num">
                                      <p:cBhvr>
                                        <p:cTn id="131" dur="500" fill="hold"/>
                                        <p:tgtEl>
                                          <p:spTgt spid="49"/>
                                        </p:tgtEl>
                                        <p:attrNameLst>
                                          <p:attrName>ppt_h</p:attrName>
                                        </p:attrNameLst>
                                      </p:cBhvr>
                                      <p:tavLst>
                                        <p:tav tm="0">
                                          <p:val>
                                            <p:fltVal val="0"/>
                                          </p:val>
                                        </p:tav>
                                        <p:tav tm="100000">
                                          <p:val>
                                            <p:strVal val="#ppt_h"/>
                                          </p:val>
                                        </p:tav>
                                      </p:tavLst>
                                    </p:anim>
                                    <p:animEffect transition="in" filter="fade">
                                      <p:cBhvr>
                                        <p:cTn id="132" dur="500"/>
                                        <p:tgtEl>
                                          <p:spTgt spid="4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50"/>
                                        </p:tgtEl>
                                        <p:attrNameLst>
                                          <p:attrName>style.visibility</p:attrName>
                                        </p:attrNameLst>
                                      </p:cBhvr>
                                      <p:to>
                                        <p:strVal val="visible"/>
                                      </p:to>
                                    </p:set>
                                    <p:anim calcmode="lin" valueType="num">
                                      <p:cBhvr>
                                        <p:cTn id="135" dur="500" fill="hold"/>
                                        <p:tgtEl>
                                          <p:spTgt spid="50"/>
                                        </p:tgtEl>
                                        <p:attrNameLst>
                                          <p:attrName>ppt_w</p:attrName>
                                        </p:attrNameLst>
                                      </p:cBhvr>
                                      <p:tavLst>
                                        <p:tav tm="0">
                                          <p:val>
                                            <p:fltVal val="0"/>
                                          </p:val>
                                        </p:tav>
                                        <p:tav tm="100000">
                                          <p:val>
                                            <p:strVal val="#ppt_w"/>
                                          </p:val>
                                        </p:tav>
                                      </p:tavLst>
                                    </p:anim>
                                    <p:anim calcmode="lin" valueType="num">
                                      <p:cBhvr>
                                        <p:cTn id="136" dur="500" fill="hold"/>
                                        <p:tgtEl>
                                          <p:spTgt spid="50"/>
                                        </p:tgtEl>
                                        <p:attrNameLst>
                                          <p:attrName>ppt_h</p:attrName>
                                        </p:attrNameLst>
                                      </p:cBhvr>
                                      <p:tavLst>
                                        <p:tav tm="0">
                                          <p:val>
                                            <p:fltVal val="0"/>
                                          </p:val>
                                        </p:tav>
                                        <p:tav tm="100000">
                                          <p:val>
                                            <p:strVal val="#ppt_h"/>
                                          </p:val>
                                        </p:tav>
                                      </p:tavLst>
                                    </p:anim>
                                    <p:animEffect transition="in" filter="fade">
                                      <p:cBhvr>
                                        <p:cTn id="137" dur="500"/>
                                        <p:tgtEl>
                                          <p:spTgt spid="50"/>
                                        </p:tgtEl>
                                      </p:cBhvr>
                                    </p:animEffect>
                                  </p:childTnLst>
                                </p:cTn>
                              </p:par>
                            </p:childTnLst>
                          </p:cTn>
                        </p:par>
                      </p:childTnLst>
                    </p:cTn>
                  </p:par>
                  <p:par>
                    <p:cTn id="138" fill="hold">
                      <p:stCondLst>
                        <p:cond delay="indefinite"/>
                      </p:stCondLst>
                      <p:childTnLst>
                        <p:par>
                          <p:cTn id="139" fill="hold">
                            <p:stCondLst>
                              <p:cond delay="0"/>
                            </p:stCondLst>
                            <p:childTnLst>
                              <p:par>
                                <p:cTn id="140" presetID="2" presetClass="entr" presetSubtype="1" fill="hold" grpId="0" nodeType="clickEffect">
                                  <p:stCondLst>
                                    <p:cond delay="0"/>
                                  </p:stCondLst>
                                  <p:childTnLst>
                                    <p:set>
                                      <p:cBhvr>
                                        <p:cTn id="141" dur="1" fill="hold">
                                          <p:stCondLst>
                                            <p:cond delay="0"/>
                                          </p:stCondLst>
                                        </p:cTn>
                                        <p:tgtEl>
                                          <p:spTgt spid="54"/>
                                        </p:tgtEl>
                                        <p:attrNameLst>
                                          <p:attrName>style.visibility</p:attrName>
                                        </p:attrNameLst>
                                      </p:cBhvr>
                                      <p:to>
                                        <p:strVal val="visible"/>
                                      </p:to>
                                    </p:set>
                                    <p:anim calcmode="lin" valueType="num">
                                      <p:cBhvr additive="base">
                                        <p:cTn id="142" dur="500" fill="hold"/>
                                        <p:tgtEl>
                                          <p:spTgt spid="54"/>
                                        </p:tgtEl>
                                        <p:attrNameLst>
                                          <p:attrName>ppt_x</p:attrName>
                                        </p:attrNameLst>
                                      </p:cBhvr>
                                      <p:tavLst>
                                        <p:tav tm="0">
                                          <p:val>
                                            <p:strVal val="#ppt_x"/>
                                          </p:val>
                                        </p:tav>
                                        <p:tav tm="100000">
                                          <p:val>
                                            <p:strVal val="#ppt_x"/>
                                          </p:val>
                                        </p:tav>
                                      </p:tavLst>
                                    </p:anim>
                                    <p:anim calcmode="lin" valueType="num">
                                      <p:cBhvr additive="base">
                                        <p:cTn id="143" dur="500" fill="hold"/>
                                        <p:tgtEl>
                                          <p:spTgt spid="54"/>
                                        </p:tgtEl>
                                        <p:attrNameLst>
                                          <p:attrName>ppt_y</p:attrName>
                                        </p:attrNameLst>
                                      </p:cBhvr>
                                      <p:tavLst>
                                        <p:tav tm="0">
                                          <p:val>
                                            <p:strVal val="0-#ppt_h/2"/>
                                          </p:val>
                                        </p:tav>
                                        <p:tav tm="100000">
                                          <p:val>
                                            <p:strVal val="#ppt_y"/>
                                          </p:val>
                                        </p:tav>
                                      </p:tavLst>
                                    </p:anim>
                                  </p:childTnLst>
                                </p:cTn>
                              </p:par>
                              <p:par>
                                <p:cTn id="144" presetID="2" presetClass="entr" presetSubtype="1" fill="hold" grpId="0" nodeType="withEffect">
                                  <p:stCondLst>
                                    <p:cond delay="0"/>
                                  </p:stCondLst>
                                  <p:childTnLst>
                                    <p:set>
                                      <p:cBhvr>
                                        <p:cTn id="145" dur="1" fill="hold">
                                          <p:stCondLst>
                                            <p:cond delay="0"/>
                                          </p:stCondLst>
                                        </p:cTn>
                                        <p:tgtEl>
                                          <p:spTgt spid="59"/>
                                        </p:tgtEl>
                                        <p:attrNameLst>
                                          <p:attrName>style.visibility</p:attrName>
                                        </p:attrNameLst>
                                      </p:cBhvr>
                                      <p:to>
                                        <p:strVal val="visible"/>
                                      </p:to>
                                    </p:set>
                                    <p:anim calcmode="lin" valueType="num">
                                      <p:cBhvr additive="base">
                                        <p:cTn id="146" dur="500" fill="hold"/>
                                        <p:tgtEl>
                                          <p:spTgt spid="59"/>
                                        </p:tgtEl>
                                        <p:attrNameLst>
                                          <p:attrName>ppt_x</p:attrName>
                                        </p:attrNameLst>
                                      </p:cBhvr>
                                      <p:tavLst>
                                        <p:tav tm="0">
                                          <p:val>
                                            <p:strVal val="#ppt_x"/>
                                          </p:val>
                                        </p:tav>
                                        <p:tav tm="100000">
                                          <p:val>
                                            <p:strVal val="#ppt_x"/>
                                          </p:val>
                                        </p:tav>
                                      </p:tavLst>
                                    </p:anim>
                                    <p:anim calcmode="lin" valueType="num">
                                      <p:cBhvr additive="base">
                                        <p:cTn id="147" dur="500" fill="hold"/>
                                        <p:tgtEl>
                                          <p:spTgt spid="59"/>
                                        </p:tgtEl>
                                        <p:attrNameLst>
                                          <p:attrName>ppt_y</p:attrName>
                                        </p:attrNameLst>
                                      </p:cBhvr>
                                      <p:tavLst>
                                        <p:tav tm="0">
                                          <p:val>
                                            <p:strVal val="0-#ppt_h/2"/>
                                          </p:val>
                                        </p:tav>
                                        <p:tav tm="100000">
                                          <p:val>
                                            <p:strVal val="#ppt_y"/>
                                          </p:val>
                                        </p:tav>
                                      </p:tavLst>
                                    </p:anim>
                                  </p:childTnLst>
                                </p:cTn>
                              </p:par>
                              <p:par>
                                <p:cTn id="148" presetID="2" presetClass="entr" presetSubtype="1" fill="hold" grpId="0" nodeType="withEffect">
                                  <p:stCondLst>
                                    <p:cond delay="0"/>
                                  </p:stCondLst>
                                  <p:childTnLst>
                                    <p:set>
                                      <p:cBhvr>
                                        <p:cTn id="149" dur="1" fill="hold">
                                          <p:stCondLst>
                                            <p:cond delay="0"/>
                                          </p:stCondLst>
                                        </p:cTn>
                                        <p:tgtEl>
                                          <p:spTgt spid="60"/>
                                        </p:tgtEl>
                                        <p:attrNameLst>
                                          <p:attrName>style.visibility</p:attrName>
                                        </p:attrNameLst>
                                      </p:cBhvr>
                                      <p:to>
                                        <p:strVal val="visible"/>
                                      </p:to>
                                    </p:set>
                                    <p:anim calcmode="lin" valueType="num">
                                      <p:cBhvr additive="base">
                                        <p:cTn id="150" dur="500" fill="hold"/>
                                        <p:tgtEl>
                                          <p:spTgt spid="60"/>
                                        </p:tgtEl>
                                        <p:attrNameLst>
                                          <p:attrName>ppt_x</p:attrName>
                                        </p:attrNameLst>
                                      </p:cBhvr>
                                      <p:tavLst>
                                        <p:tav tm="0">
                                          <p:val>
                                            <p:strVal val="#ppt_x"/>
                                          </p:val>
                                        </p:tav>
                                        <p:tav tm="100000">
                                          <p:val>
                                            <p:strVal val="#ppt_x"/>
                                          </p:val>
                                        </p:tav>
                                      </p:tavLst>
                                    </p:anim>
                                    <p:anim calcmode="lin" valueType="num">
                                      <p:cBhvr additive="base">
                                        <p:cTn id="151" dur="500" fill="hold"/>
                                        <p:tgtEl>
                                          <p:spTgt spid="60"/>
                                        </p:tgtEl>
                                        <p:attrNameLst>
                                          <p:attrName>ppt_y</p:attrName>
                                        </p:attrNameLst>
                                      </p:cBhvr>
                                      <p:tavLst>
                                        <p:tav tm="0">
                                          <p:val>
                                            <p:strVal val="0-#ppt_h/2"/>
                                          </p:val>
                                        </p:tav>
                                        <p:tav tm="100000">
                                          <p:val>
                                            <p:strVal val="#ppt_y"/>
                                          </p:val>
                                        </p:tav>
                                      </p:tavLst>
                                    </p:anim>
                                  </p:childTnLst>
                                </p:cTn>
                              </p:par>
                              <p:par>
                                <p:cTn id="152" presetID="2" presetClass="entr" presetSubtype="1" fill="hold" grpId="0" nodeType="withEffect">
                                  <p:stCondLst>
                                    <p:cond delay="0"/>
                                  </p:stCondLst>
                                  <p:childTnLst>
                                    <p:set>
                                      <p:cBhvr>
                                        <p:cTn id="153" dur="1" fill="hold">
                                          <p:stCondLst>
                                            <p:cond delay="0"/>
                                          </p:stCondLst>
                                        </p:cTn>
                                        <p:tgtEl>
                                          <p:spTgt spid="61"/>
                                        </p:tgtEl>
                                        <p:attrNameLst>
                                          <p:attrName>style.visibility</p:attrName>
                                        </p:attrNameLst>
                                      </p:cBhvr>
                                      <p:to>
                                        <p:strVal val="visible"/>
                                      </p:to>
                                    </p:set>
                                    <p:anim calcmode="lin" valueType="num">
                                      <p:cBhvr additive="base">
                                        <p:cTn id="154" dur="500" fill="hold"/>
                                        <p:tgtEl>
                                          <p:spTgt spid="61"/>
                                        </p:tgtEl>
                                        <p:attrNameLst>
                                          <p:attrName>ppt_x</p:attrName>
                                        </p:attrNameLst>
                                      </p:cBhvr>
                                      <p:tavLst>
                                        <p:tav tm="0">
                                          <p:val>
                                            <p:strVal val="#ppt_x"/>
                                          </p:val>
                                        </p:tav>
                                        <p:tav tm="100000">
                                          <p:val>
                                            <p:strVal val="#ppt_x"/>
                                          </p:val>
                                        </p:tav>
                                      </p:tavLst>
                                    </p:anim>
                                    <p:anim calcmode="lin" valueType="num">
                                      <p:cBhvr additive="base">
                                        <p:cTn id="155" dur="500" fill="hold"/>
                                        <p:tgtEl>
                                          <p:spTgt spid="61"/>
                                        </p:tgtEl>
                                        <p:attrNameLst>
                                          <p:attrName>ppt_y</p:attrName>
                                        </p:attrNameLst>
                                      </p:cBhvr>
                                      <p:tavLst>
                                        <p:tav tm="0">
                                          <p:val>
                                            <p:strVal val="0-#ppt_h/2"/>
                                          </p:val>
                                        </p:tav>
                                        <p:tav tm="100000">
                                          <p:val>
                                            <p:strVal val="#ppt_y"/>
                                          </p:val>
                                        </p:tav>
                                      </p:tavLst>
                                    </p:anim>
                                  </p:childTnLst>
                                </p:cTn>
                              </p:par>
                              <p:par>
                                <p:cTn id="156" presetID="2" presetClass="entr" presetSubtype="1" fill="hold" grpId="0" nodeType="withEffect">
                                  <p:stCondLst>
                                    <p:cond delay="0"/>
                                  </p:stCondLst>
                                  <p:childTnLst>
                                    <p:set>
                                      <p:cBhvr>
                                        <p:cTn id="157" dur="1" fill="hold">
                                          <p:stCondLst>
                                            <p:cond delay="0"/>
                                          </p:stCondLst>
                                        </p:cTn>
                                        <p:tgtEl>
                                          <p:spTgt spid="109"/>
                                        </p:tgtEl>
                                        <p:attrNameLst>
                                          <p:attrName>style.visibility</p:attrName>
                                        </p:attrNameLst>
                                      </p:cBhvr>
                                      <p:to>
                                        <p:strVal val="visible"/>
                                      </p:to>
                                    </p:set>
                                    <p:anim calcmode="lin" valueType="num">
                                      <p:cBhvr additive="base">
                                        <p:cTn id="158" dur="500" fill="hold"/>
                                        <p:tgtEl>
                                          <p:spTgt spid="109"/>
                                        </p:tgtEl>
                                        <p:attrNameLst>
                                          <p:attrName>ppt_x</p:attrName>
                                        </p:attrNameLst>
                                      </p:cBhvr>
                                      <p:tavLst>
                                        <p:tav tm="0">
                                          <p:val>
                                            <p:strVal val="#ppt_x"/>
                                          </p:val>
                                        </p:tav>
                                        <p:tav tm="100000">
                                          <p:val>
                                            <p:strVal val="#ppt_x"/>
                                          </p:val>
                                        </p:tav>
                                      </p:tavLst>
                                    </p:anim>
                                    <p:anim calcmode="lin" valueType="num">
                                      <p:cBhvr additive="base">
                                        <p:cTn id="159" dur="500" fill="hold"/>
                                        <p:tgtEl>
                                          <p:spTgt spid="109"/>
                                        </p:tgtEl>
                                        <p:attrNameLst>
                                          <p:attrName>ppt_y</p:attrName>
                                        </p:attrNameLst>
                                      </p:cBhvr>
                                      <p:tavLst>
                                        <p:tav tm="0">
                                          <p:val>
                                            <p:strVal val="0-#ppt_h/2"/>
                                          </p:val>
                                        </p:tav>
                                        <p:tav tm="100000">
                                          <p:val>
                                            <p:strVal val="#ppt_y"/>
                                          </p:val>
                                        </p:tav>
                                      </p:tavLst>
                                    </p:anim>
                                  </p:childTnLst>
                                </p:cTn>
                              </p:par>
                              <p:par>
                                <p:cTn id="160" presetID="2" presetClass="entr" presetSubtype="1" fill="hold" grpId="0" nodeType="withEffect">
                                  <p:stCondLst>
                                    <p:cond delay="0"/>
                                  </p:stCondLst>
                                  <p:childTnLst>
                                    <p:set>
                                      <p:cBhvr>
                                        <p:cTn id="161" dur="1" fill="hold">
                                          <p:stCondLst>
                                            <p:cond delay="0"/>
                                          </p:stCondLst>
                                        </p:cTn>
                                        <p:tgtEl>
                                          <p:spTgt spid="52"/>
                                        </p:tgtEl>
                                        <p:attrNameLst>
                                          <p:attrName>style.visibility</p:attrName>
                                        </p:attrNameLst>
                                      </p:cBhvr>
                                      <p:to>
                                        <p:strVal val="visible"/>
                                      </p:to>
                                    </p:set>
                                    <p:anim calcmode="lin" valueType="num">
                                      <p:cBhvr additive="base">
                                        <p:cTn id="162" dur="500" fill="hold"/>
                                        <p:tgtEl>
                                          <p:spTgt spid="52"/>
                                        </p:tgtEl>
                                        <p:attrNameLst>
                                          <p:attrName>ppt_x</p:attrName>
                                        </p:attrNameLst>
                                      </p:cBhvr>
                                      <p:tavLst>
                                        <p:tav tm="0">
                                          <p:val>
                                            <p:strVal val="#ppt_x"/>
                                          </p:val>
                                        </p:tav>
                                        <p:tav tm="100000">
                                          <p:val>
                                            <p:strVal val="#ppt_x"/>
                                          </p:val>
                                        </p:tav>
                                      </p:tavLst>
                                    </p:anim>
                                    <p:anim calcmode="lin" valueType="num">
                                      <p:cBhvr additive="base">
                                        <p:cTn id="163" dur="500" fill="hold"/>
                                        <p:tgtEl>
                                          <p:spTgt spid="52"/>
                                        </p:tgtEl>
                                        <p:attrNameLst>
                                          <p:attrName>ppt_y</p:attrName>
                                        </p:attrNameLst>
                                      </p:cBhvr>
                                      <p:tavLst>
                                        <p:tav tm="0">
                                          <p:val>
                                            <p:strVal val="0-#ppt_h/2"/>
                                          </p:val>
                                        </p:tav>
                                        <p:tav tm="100000">
                                          <p:val>
                                            <p:strVal val="#ppt_y"/>
                                          </p:val>
                                        </p:tav>
                                      </p:tavLst>
                                    </p:anim>
                                  </p:childTnLst>
                                </p:cTn>
                              </p:par>
                              <p:par>
                                <p:cTn id="164" presetID="2" presetClass="entr" presetSubtype="1" fill="hold" grpId="0" nodeType="withEffect">
                                  <p:stCondLst>
                                    <p:cond delay="0"/>
                                  </p:stCondLst>
                                  <p:childTnLst>
                                    <p:set>
                                      <p:cBhvr>
                                        <p:cTn id="165" dur="1" fill="hold">
                                          <p:stCondLst>
                                            <p:cond delay="0"/>
                                          </p:stCondLst>
                                        </p:cTn>
                                        <p:tgtEl>
                                          <p:spTgt spid="53"/>
                                        </p:tgtEl>
                                        <p:attrNameLst>
                                          <p:attrName>style.visibility</p:attrName>
                                        </p:attrNameLst>
                                      </p:cBhvr>
                                      <p:to>
                                        <p:strVal val="visible"/>
                                      </p:to>
                                    </p:set>
                                    <p:anim calcmode="lin" valueType="num">
                                      <p:cBhvr additive="base">
                                        <p:cTn id="166" dur="500" fill="hold"/>
                                        <p:tgtEl>
                                          <p:spTgt spid="53"/>
                                        </p:tgtEl>
                                        <p:attrNameLst>
                                          <p:attrName>ppt_x</p:attrName>
                                        </p:attrNameLst>
                                      </p:cBhvr>
                                      <p:tavLst>
                                        <p:tav tm="0">
                                          <p:val>
                                            <p:strVal val="#ppt_x"/>
                                          </p:val>
                                        </p:tav>
                                        <p:tav tm="100000">
                                          <p:val>
                                            <p:strVal val="#ppt_x"/>
                                          </p:val>
                                        </p:tav>
                                      </p:tavLst>
                                    </p:anim>
                                    <p:anim calcmode="lin" valueType="num">
                                      <p:cBhvr additive="base">
                                        <p:cTn id="167" dur="500" fill="hold"/>
                                        <p:tgtEl>
                                          <p:spTgt spid="53"/>
                                        </p:tgtEl>
                                        <p:attrNameLst>
                                          <p:attrName>ppt_y</p:attrName>
                                        </p:attrNameLst>
                                      </p:cBhvr>
                                      <p:tavLst>
                                        <p:tav tm="0">
                                          <p:val>
                                            <p:strVal val="0-#ppt_h/2"/>
                                          </p:val>
                                        </p:tav>
                                        <p:tav tm="100000">
                                          <p:val>
                                            <p:strVal val="#ppt_y"/>
                                          </p:val>
                                        </p:tav>
                                      </p:tavLst>
                                    </p:anim>
                                  </p:childTnLst>
                                </p:cTn>
                              </p:par>
                              <p:par>
                                <p:cTn id="168" presetID="2" presetClass="entr" presetSubtype="1" fill="hold" grpId="0" nodeType="withEffect">
                                  <p:stCondLst>
                                    <p:cond delay="0"/>
                                  </p:stCondLst>
                                  <p:childTnLst>
                                    <p:set>
                                      <p:cBhvr>
                                        <p:cTn id="169" dur="1" fill="hold">
                                          <p:stCondLst>
                                            <p:cond delay="0"/>
                                          </p:stCondLst>
                                        </p:cTn>
                                        <p:tgtEl>
                                          <p:spTgt spid="110"/>
                                        </p:tgtEl>
                                        <p:attrNameLst>
                                          <p:attrName>style.visibility</p:attrName>
                                        </p:attrNameLst>
                                      </p:cBhvr>
                                      <p:to>
                                        <p:strVal val="visible"/>
                                      </p:to>
                                    </p:set>
                                    <p:anim calcmode="lin" valueType="num">
                                      <p:cBhvr additive="base">
                                        <p:cTn id="170" dur="500" fill="hold"/>
                                        <p:tgtEl>
                                          <p:spTgt spid="110"/>
                                        </p:tgtEl>
                                        <p:attrNameLst>
                                          <p:attrName>ppt_x</p:attrName>
                                        </p:attrNameLst>
                                      </p:cBhvr>
                                      <p:tavLst>
                                        <p:tav tm="0">
                                          <p:val>
                                            <p:strVal val="#ppt_x"/>
                                          </p:val>
                                        </p:tav>
                                        <p:tav tm="100000">
                                          <p:val>
                                            <p:strVal val="#ppt_x"/>
                                          </p:val>
                                        </p:tav>
                                      </p:tavLst>
                                    </p:anim>
                                    <p:anim calcmode="lin" valueType="num">
                                      <p:cBhvr additive="base">
                                        <p:cTn id="171" dur="500" fill="hold"/>
                                        <p:tgtEl>
                                          <p:spTgt spid="110"/>
                                        </p:tgtEl>
                                        <p:attrNameLst>
                                          <p:attrName>ppt_y</p:attrName>
                                        </p:attrNameLst>
                                      </p:cBhvr>
                                      <p:tavLst>
                                        <p:tav tm="0">
                                          <p:val>
                                            <p:strVal val="0-#ppt_h/2"/>
                                          </p:val>
                                        </p:tav>
                                        <p:tav tm="100000">
                                          <p:val>
                                            <p:strVal val="#ppt_y"/>
                                          </p:val>
                                        </p:tav>
                                      </p:tavLst>
                                    </p:anim>
                                  </p:childTnLst>
                                </p:cTn>
                              </p:par>
                              <p:par>
                                <p:cTn id="172" presetID="2" presetClass="entr" presetSubtype="1" fill="hold" grpId="0" nodeType="withEffect">
                                  <p:stCondLst>
                                    <p:cond delay="0"/>
                                  </p:stCondLst>
                                  <p:childTnLst>
                                    <p:set>
                                      <p:cBhvr>
                                        <p:cTn id="173" dur="1" fill="hold">
                                          <p:stCondLst>
                                            <p:cond delay="0"/>
                                          </p:stCondLst>
                                        </p:cTn>
                                        <p:tgtEl>
                                          <p:spTgt spid="57"/>
                                        </p:tgtEl>
                                        <p:attrNameLst>
                                          <p:attrName>style.visibility</p:attrName>
                                        </p:attrNameLst>
                                      </p:cBhvr>
                                      <p:to>
                                        <p:strVal val="visible"/>
                                      </p:to>
                                    </p:set>
                                    <p:anim calcmode="lin" valueType="num">
                                      <p:cBhvr additive="base">
                                        <p:cTn id="174" dur="500" fill="hold"/>
                                        <p:tgtEl>
                                          <p:spTgt spid="57"/>
                                        </p:tgtEl>
                                        <p:attrNameLst>
                                          <p:attrName>ppt_x</p:attrName>
                                        </p:attrNameLst>
                                      </p:cBhvr>
                                      <p:tavLst>
                                        <p:tav tm="0">
                                          <p:val>
                                            <p:strVal val="#ppt_x"/>
                                          </p:val>
                                        </p:tav>
                                        <p:tav tm="100000">
                                          <p:val>
                                            <p:strVal val="#ppt_x"/>
                                          </p:val>
                                        </p:tav>
                                      </p:tavLst>
                                    </p:anim>
                                    <p:anim calcmode="lin" valueType="num">
                                      <p:cBhvr additive="base">
                                        <p:cTn id="175" dur="500" fill="hold"/>
                                        <p:tgtEl>
                                          <p:spTgt spid="57"/>
                                        </p:tgtEl>
                                        <p:attrNameLst>
                                          <p:attrName>ppt_y</p:attrName>
                                        </p:attrNameLst>
                                      </p:cBhvr>
                                      <p:tavLst>
                                        <p:tav tm="0">
                                          <p:val>
                                            <p:strVal val="0-#ppt_h/2"/>
                                          </p:val>
                                        </p:tav>
                                        <p:tav tm="100000">
                                          <p:val>
                                            <p:strVal val="#ppt_y"/>
                                          </p:val>
                                        </p:tav>
                                      </p:tavLst>
                                    </p:anim>
                                  </p:childTnLst>
                                </p:cTn>
                              </p:par>
                              <p:par>
                                <p:cTn id="176" presetID="2" presetClass="entr" presetSubtype="1" fill="hold" grpId="0" nodeType="with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additive="base">
                                        <p:cTn id="178" dur="500" fill="hold"/>
                                        <p:tgtEl>
                                          <p:spTgt spid="58"/>
                                        </p:tgtEl>
                                        <p:attrNameLst>
                                          <p:attrName>ppt_x</p:attrName>
                                        </p:attrNameLst>
                                      </p:cBhvr>
                                      <p:tavLst>
                                        <p:tav tm="0">
                                          <p:val>
                                            <p:strVal val="#ppt_x"/>
                                          </p:val>
                                        </p:tav>
                                        <p:tav tm="100000">
                                          <p:val>
                                            <p:strVal val="#ppt_x"/>
                                          </p:val>
                                        </p:tav>
                                      </p:tavLst>
                                    </p:anim>
                                    <p:anim calcmode="lin" valueType="num">
                                      <p:cBhvr additive="base">
                                        <p:cTn id="179" dur="500" fill="hold"/>
                                        <p:tgtEl>
                                          <p:spTgt spid="58"/>
                                        </p:tgtEl>
                                        <p:attrNameLst>
                                          <p:attrName>ppt_y</p:attrName>
                                        </p:attrNameLst>
                                      </p:cBhvr>
                                      <p:tavLst>
                                        <p:tav tm="0">
                                          <p:val>
                                            <p:strVal val="0-#ppt_h/2"/>
                                          </p:val>
                                        </p:tav>
                                        <p:tav tm="100000">
                                          <p:val>
                                            <p:strVal val="#ppt_y"/>
                                          </p:val>
                                        </p:tav>
                                      </p:tavLst>
                                    </p:anim>
                                  </p:childTnLst>
                                </p:cTn>
                              </p:par>
                              <p:par>
                                <p:cTn id="180" presetID="2" presetClass="entr" presetSubtype="1" fill="hold" grpId="0" nodeType="withEffect">
                                  <p:stCondLst>
                                    <p:cond delay="0"/>
                                  </p:stCondLst>
                                  <p:childTnLst>
                                    <p:set>
                                      <p:cBhvr>
                                        <p:cTn id="181" dur="1" fill="hold">
                                          <p:stCondLst>
                                            <p:cond delay="0"/>
                                          </p:stCondLst>
                                        </p:cTn>
                                        <p:tgtEl>
                                          <p:spTgt spid="111"/>
                                        </p:tgtEl>
                                        <p:attrNameLst>
                                          <p:attrName>style.visibility</p:attrName>
                                        </p:attrNameLst>
                                      </p:cBhvr>
                                      <p:to>
                                        <p:strVal val="visible"/>
                                      </p:to>
                                    </p:set>
                                    <p:anim calcmode="lin" valueType="num">
                                      <p:cBhvr additive="base">
                                        <p:cTn id="182" dur="500" fill="hold"/>
                                        <p:tgtEl>
                                          <p:spTgt spid="111"/>
                                        </p:tgtEl>
                                        <p:attrNameLst>
                                          <p:attrName>ppt_x</p:attrName>
                                        </p:attrNameLst>
                                      </p:cBhvr>
                                      <p:tavLst>
                                        <p:tav tm="0">
                                          <p:val>
                                            <p:strVal val="#ppt_x"/>
                                          </p:val>
                                        </p:tav>
                                        <p:tav tm="100000">
                                          <p:val>
                                            <p:strVal val="#ppt_x"/>
                                          </p:val>
                                        </p:tav>
                                      </p:tavLst>
                                    </p:anim>
                                    <p:anim calcmode="lin" valueType="num">
                                      <p:cBhvr additive="base">
                                        <p:cTn id="183" dur="500" fill="hold"/>
                                        <p:tgtEl>
                                          <p:spTgt spid="111"/>
                                        </p:tgtEl>
                                        <p:attrNameLst>
                                          <p:attrName>ppt_y</p:attrName>
                                        </p:attrNameLst>
                                      </p:cBhvr>
                                      <p:tavLst>
                                        <p:tav tm="0">
                                          <p:val>
                                            <p:strVal val="0-#ppt_h/2"/>
                                          </p:val>
                                        </p:tav>
                                        <p:tav tm="100000">
                                          <p:val>
                                            <p:strVal val="#ppt_y"/>
                                          </p:val>
                                        </p:tav>
                                      </p:tavLst>
                                    </p:anim>
                                  </p:childTnLst>
                                </p:cTn>
                              </p:par>
                              <p:par>
                                <p:cTn id="184" presetID="2" presetClass="entr" presetSubtype="1" fill="hold" grpId="0" nodeType="withEffect">
                                  <p:stCondLst>
                                    <p:cond delay="0"/>
                                  </p:stCondLst>
                                  <p:childTnLst>
                                    <p:set>
                                      <p:cBhvr>
                                        <p:cTn id="185" dur="1" fill="hold">
                                          <p:stCondLst>
                                            <p:cond delay="0"/>
                                          </p:stCondLst>
                                        </p:cTn>
                                        <p:tgtEl>
                                          <p:spTgt spid="70"/>
                                        </p:tgtEl>
                                        <p:attrNameLst>
                                          <p:attrName>style.visibility</p:attrName>
                                        </p:attrNameLst>
                                      </p:cBhvr>
                                      <p:to>
                                        <p:strVal val="visible"/>
                                      </p:to>
                                    </p:set>
                                    <p:anim calcmode="lin" valueType="num">
                                      <p:cBhvr additive="base">
                                        <p:cTn id="186" dur="500" fill="hold"/>
                                        <p:tgtEl>
                                          <p:spTgt spid="70"/>
                                        </p:tgtEl>
                                        <p:attrNameLst>
                                          <p:attrName>ppt_x</p:attrName>
                                        </p:attrNameLst>
                                      </p:cBhvr>
                                      <p:tavLst>
                                        <p:tav tm="0">
                                          <p:val>
                                            <p:strVal val="#ppt_x"/>
                                          </p:val>
                                        </p:tav>
                                        <p:tav tm="100000">
                                          <p:val>
                                            <p:strVal val="#ppt_x"/>
                                          </p:val>
                                        </p:tav>
                                      </p:tavLst>
                                    </p:anim>
                                    <p:anim calcmode="lin" valueType="num">
                                      <p:cBhvr additive="base">
                                        <p:cTn id="187" dur="500" fill="hold"/>
                                        <p:tgtEl>
                                          <p:spTgt spid="70"/>
                                        </p:tgtEl>
                                        <p:attrNameLst>
                                          <p:attrName>ppt_y</p:attrName>
                                        </p:attrNameLst>
                                      </p:cBhvr>
                                      <p:tavLst>
                                        <p:tav tm="0">
                                          <p:val>
                                            <p:strVal val="0-#ppt_h/2"/>
                                          </p:val>
                                        </p:tav>
                                        <p:tav tm="100000">
                                          <p:val>
                                            <p:strVal val="#ppt_y"/>
                                          </p:val>
                                        </p:tav>
                                      </p:tavLst>
                                    </p:anim>
                                  </p:childTnLst>
                                </p:cTn>
                              </p:par>
                              <p:par>
                                <p:cTn id="188" presetID="2" presetClass="entr" presetSubtype="1" fill="hold" grpId="0" nodeType="withEffect">
                                  <p:stCondLst>
                                    <p:cond delay="0"/>
                                  </p:stCondLst>
                                  <p:childTnLst>
                                    <p:set>
                                      <p:cBhvr>
                                        <p:cTn id="189" dur="1" fill="hold">
                                          <p:stCondLst>
                                            <p:cond delay="0"/>
                                          </p:stCondLst>
                                        </p:cTn>
                                        <p:tgtEl>
                                          <p:spTgt spid="71"/>
                                        </p:tgtEl>
                                        <p:attrNameLst>
                                          <p:attrName>style.visibility</p:attrName>
                                        </p:attrNameLst>
                                      </p:cBhvr>
                                      <p:to>
                                        <p:strVal val="visible"/>
                                      </p:to>
                                    </p:set>
                                    <p:anim calcmode="lin" valueType="num">
                                      <p:cBhvr additive="base">
                                        <p:cTn id="190" dur="500" fill="hold"/>
                                        <p:tgtEl>
                                          <p:spTgt spid="71"/>
                                        </p:tgtEl>
                                        <p:attrNameLst>
                                          <p:attrName>ppt_x</p:attrName>
                                        </p:attrNameLst>
                                      </p:cBhvr>
                                      <p:tavLst>
                                        <p:tav tm="0">
                                          <p:val>
                                            <p:strVal val="#ppt_x"/>
                                          </p:val>
                                        </p:tav>
                                        <p:tav tm="100000">
                                          <p:val>
                                            <p:strVal val="#ppt_x"/>
                                          </p:val>
                                        </p:tav>
                                      </p:tavLst>
                                    </p:anim>
                                    <p:anim calcmode="lin" valueType="num">
                                      <p:cBhvr additive="base">
                                        <p:cTn id="191" dur="500" fill="hold"/>
                                        <p:tgtEl>
                                          <p:spTgt spid="71"/>
                                        </p:tgtEl>
                                        <p:attrNameLst>
                                          <p:attrName>ppt_y</p:attrName>
                                        </p:attrNameLst>
                                      </p:cBhvr>
                                      <p:tavLst>
                                        <p:tav tm="0">
                                          <p:val>
                                            <p:strVal val="0-#ppt_h/2"/>
                                          </p:val>
                                        </p:tav>
                                        <p:tav tm="100000">
                                          <p:val>
                                            <p:strVal val="#ppt_y"/>
                                          </p:val>
                                        </p:tav>
                                      </p:tavLst>
                                    </p:anim>
                                  </p:childTnLst>
                                </p:cTn>
                              </p:par>
                              <p:par>
                                <p:cTn id="192" presetID="2" presetClass="entr" presetSubtype="1" fill="hold" grpId="0" nodeType="withEffect">
                                  <p:stCondLst>
                                    <p:cond delay="0"/>
                                  </p:stCondLst>
                                  <p:childTnLst>
                                    <p:set>
                                      <p:cBhvr>
                                        <p:cTn id="193" dur="1" fill="hold">
                                          <p:stCondLst>
                                            <p:cond delay="0"/>
                                          </p:stCondLst>
                                        </p:cTn>
                                        <p:tgtEl>
                                          <p:spTgt spid="79"/>
                                        </p:tgtEl>
                                        <p:attrNameLst>
                                          <p:attrName>style.visibility</p:attrName>
                                        </p:attrNameLst>
                                      </p:cBhvr>
                                      <p:to>
                                        <p:strVal val="visible"/>
                                      </p:to>
                                    </p:set>
                                    <p:anim calcmode="lin" valueType="num">
                                      <p:cBhvr additive="base">
                                        <p:cTn id="194" dur="500" fill="hold"/>
                                        <p:tgtEl>
                                          <p:spTgt spid="79"/>
                                        </p:tgtEl>
                                        <p:attrNameLst>
                                          <p:attrName>ppt_x</p:attrName>
                                        </p:attrNameLst>
                                      </p:cBhvr>
                                      <p:tavLst>
                                        <p:tav tm="0">
                                          <p:val>
                                            <p:strVal val="#ppt_x"/>
                                          </p:val>
                                        </p:tav>
                                        <p:tav tm="100000">
                                          <p:val>
                                            <p:strVal val="#ppt_x"/>
                                          </p:val>
                                        </p:tav>
                                      </p:tavLst>
                                    </p:anim>
                                    <p:anim calcmode="lin" valueType="num">
                                      <p:cBhvr additive="base">
                                        <p:cTn id="195" dur="500" fill="hold"/>
                                        <p:tgtEl>
                                          <p:spTgt spid="79"/>
                                        </p:tgtEl>
                                        <p:attrNameLst>
                                          <p:attrName>ppt_y</p:attrName>
                                        </p:attrNameLst>
                                      </p:cBhvr>
                                      <p:tavLst>
                                        <p:tav tm="0">
                                          <p:val>
                                            <p:strVal val="0-#ppt_h/2"/>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2" presetClass="entr" presetSubtype="8" fill="hold" grpId="0" nodeType="clickEffect">
                                  <p:stCondLst>
                                    <p:cond delay="0"/>
                                  </p:stCondLst>
                                  <p:childTnLst>
                                    <p:set>
                                      <p:cBhvr>
                                        <p:cTn id="199" dur="1" fill="hold">
                                          <p:stCondLst>
                                            <p:cond delay="0"/>
                                          </p:stCondLst>
                                        </p:cTn>
                                        <p:tgtEl>
                                          <p:spTgt spid="66"/>
                                        </p:tgtEl>
                                        <p:attrNameLst>
                                          <p:attrName>style.visibility</p:attrName>
                                        </p:attrNameLst>
                                      </p:cBhvr>
                                      <p:to>
                                        <p:strVal val="visible"/>
                                      </p:to>
                                    </p:set>
                                    <p:anim calcmode="lin" valueType="num">
                                      <p:cBhvr additive="base">
                                        <p:cTn id="200" dur="500" fill="hold"/>
                                        <p:tgtEl>
                                          <p:spTgt spid="66"/>
                                        </p:tgtEl>
                                        <p:attrNameLst>
                                          <p:attrName>ppt_x</p:attrName>
                                        </p:attrNameLst>
                                      </p:cBhvr>
                                      <p:tavLst>
                                        <p:tav tm="0">
                                          <p:val>
                                            <p:strVal val="0-#ppt_w/2"/>
                                          </p:val>
                                        </p:tav>
                                        <p:tav tm="100000">
                                          <p:val>
                                            <p:strVal val="#ppt_x"/>
                                          </p:val>
                                        </p:tav>
                                      </p:tavLst>
                                    </p:anim>
                                    <p:anim calcmode="lin" valueType="num">
                                      <p:cBhvr additive="base">
                                        <p:cTn id="201"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22" presetClass="entr" presetSubtype="1" fill="hold" nodeType="clickEffect">
                                  <p:stCondLst>
                                    <p:cond delay="0"/>
                                  </p:stCondLst>
                                  <p:childTnLst>
                                    <p:set>
                                      <p:cBhvr>
                                        <p:cTn id="205" dur="1" fill="hold">
                                          <p:stCondLst>
                                            <p:cond delay="0"/>
                                          </p:stCondLst>
                                        </p:cTn>
                                        <p:tgtEl>
                                          <p:spTgt spid="33"/>
                                        </p:tgtEl>
                                        <p:attrNameLst>
                                          <p:attrName>style.visibility</p:attrName>
                                        </p:attrNameLst>
                                      </p:cBhvr>
                                      <p:to>
                                        <p:strVal val="visible"/>
                                      </p:to>
                                    </p:set>
                                    <p:animEffect transition="in" filter="wipe(up)">
                                      <p:cBhvr>
                                        <p:cTn id="206" dur="500"/>
                                        <p:tgtEl>
                                          <p:spTgt spid="33"/>
                                        </p:tgtEl>
                                      </p:cBhvr>
                                    </p:animEffect>
                                  </p:childTnLst>
                                </p:cTn>
                              </p:par>
                            </p:childTnLst>
                          </p:cTn>
                        </p:par>
                      </p:childTnLst>
                    </p:cTn>
                  </p:par>
                  <p:par>
                    <p:cTn id="207" fill="hold">
                      <p:stCondLst>
                        <p:cond delay="indefinite"/>
                      </p:stCondLst>
                      <p:childTnLst>
                        <p:par>
                          <p:cTn id="208" fill="hold">
                            <p:stCondLst>
                              <p:cond delay="0"/>
                            </p:stCondLst>
                            <p:childTnLst>
                              <p:par>
                                <p:cTn id="209" presetID="2" presetClass="entr" presetSubtype="8" fill="hold" grpId="0" nodeType="clickEffect">
                                  <p:stCondLst>
                                    <p:cond delay="0"/>
                                  </p:stCondLst>
                                  <p:childTnLst>
                                    <p:set>
                                      <p:cBhvr>
                                        <p:cTn id="210" dur="1" fill="hold">
                                          <p:stCondLst>
                                            <p:cond delay="0"/>
                                          </p:stCondLst>
                                        </p:cTn>
                                        <p:tgtEl>
                                          <p:spTgt spid="88"/>
                                        </p:tgtEl>
                                        <p:attrNameLst>
                                          <p:attrName>style.visibility</p:attrName>
                                        </p:attrNameLst>
                                      </p:cBhvr>
                                      <p:to>
                                        <p:strVal val="visible"/>
                                      </p:to>
                                    </p:set>
                                    <p:anim calcmode="lin" valueType="num">
                                      <p:cBhvr additive="base">
                                        <p:cTn id="211" dur="500" fill="hold"/>
                                        <p:tgtEl>
                                          <p:spTgt spid="88"/>
                                        </p:tgtEl>
                                        <p:attrNameLst>
                                          <p:attrName>ppt_x</p:attrName>
                                        </p:attrNameLst>
                                      </p:cBhvr>
                                      <p:tavLst>
                                        <p:tav tm="0">
                                          <p:val>
                                            <p:strVal val="0-#ppt_w/2"/>
                                          </p:val>
                                        </p:tav>
                                        <p:tav tm="100000">
                                          <p:val>
                                            <p:strVal val="#ppt_x"/>
                                          </p:val>
                                        </p:tav>
                                      </p:tavLst>
                                    </p:anim>
                                    <p:anim calcmode="lin" valueType="num">
                                      <p:cBhvr additive="base">
                                        <p:cTn id="212"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53" presetClass="entr" presetSubtype="16" fill="hold" grpId="0" nodeType="clickEffect">
                                  <p:stCondLst>
                                    <p:cond delay="0"/>
                                  </p:stCondLst>
                                  <p:childTnLst>
                                    <p:set>
                                      <p:cBhvr>
                                        <p:cTn id="216" dur="1" fill="hold">
                                          <p:stCondLst>
                                            <p:cond delay="0"/>
                                          </p:stCondLst>
                                        </p:cTn>
                                        <p:tgtEl>
                                          <p:spTgt spid="89"/>
                                        </p:tgtEl>
                                        <p:attrNameLst>
                                          <p:attrName>style.visibility</p:attrName>
                                        </p:attrNameLst>
                                      </p:cBhvr>
                                      <p:to>
                                        <p:strVal val="visible"/>
                                      </p:to>
                                    </p:set>
                                    <p:anim calcmode="lin" valueType="num">
                                      <p:cBhvr>
                                        <p:cTn id="217" dur="500" fill="hold"/>
                                        <p:tgtEl>
                                          <p:spTgt spid="89"/>
                                        </p:tgtEl>
                                        <p:attrNameLst>
                                          <p:attrName>ppt_w</p:attrName>
                                        </p:attrNameLst>
                                      </p:cBhvr>
                                      <p:tavLst>
                                        <p:tav tm="0">
                                          <p:val>
                                            <p:fltVal val="0"/>
                                          </p:val>
                                        </p:tav>
                                        <p:tav tm="100000">
                                          <p:val>
                                            <p:strVal val="#ppt_w"/>
                                          </p:val>
                                        </p:tav>
                                      </p:tavLst>
                                    </p:anim>
                                    <p:anim calcmode="lin" valueType="num">
                                      <p:cBhvr>
                                        <p:cTn id="218" dur="500" fill="hold"/>
                                        <p:tgtEl>
                                          <p:spTgt spid="89"/>
                                        </p:tgtEl>
                                        <p:attrNameLst>
                                          <p:attrName>ppt_h</p:attrName>
                                        </p:attrNameLst>
                                      </p:cBhvr>
                                      <p:tavLst>
                                        <p:tav tm="0">
                                          <p:val>
                                            <p:fltVal val="0"/>
                                          </p:val>
                                        </p:tav>
                                        <p:tav tm="100000">
                                          <p:val>
                                            <p:strVal val="#ppt_h"/>
                                          </p:val>
                                        </p:tav>
                                      </p:tavLst>
                                    </p:anim>
                                    <p:animEffect transition="in" filter="fade">
                                      <p:cBhvr>
                                        <p:cTn id="219" dur="500"/>
                                        <p:tgtEl>
                                          <p:spTgt spid="89"/>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91"/>
                                        </p:tgtEl>
                                        <p:attrNameLst>
                                          <p:attrName>style.visibility</p:attrName>
                                        </p:attrNameLst>
                                      </p:cBhvr>
                                      <p:to>
                                        <p:strVal val="visible"/>
                                      </p:to>
                                    </p:set>
                                    <p:anim calcmode="lin" valueType="num">
                                      <p:cBhvr>
                                        <p:cTn id="222" dur="500" fill="hold"/>
                                        <p:tgtEl>
                                          <p:spTgt spid="91"/>
                                        </p:tgtEl>
                                        <p:attrNameLst>
                                          <p:attrName>ppt_w</p:attrName>
                                        </p:attrNameLst>
                                      </p:cBhvr>
                                      <p:tavLst>
                                        <p:tav tm="0">
                                          <p:val>
                                            <p:fltVal val="0"/>
                                          </p:val>
                                        </p:tav>
                                        <p:tav tm="100000">
                                          <p:val>
                                            <p:strVal val="#ppt_w"/>
                                          </p:val>
                                        </p:tav>
                                      </p:tavLst>
                                    </p:anim>
                                    <p:anim calcmode="lin" valueType="num">
                                      <p:cBhvr>
                                        <p:cTn id="223" dur="500" fill="hold"/>
                                        <p:tgtEl>
                                          <p:spTgt spid="91"/>
                                        </p:tgtEl>
                                        <p:attrNameLst>
                                          <p:attrName>ppt_h</p:attrName>
                                        </p:attrNameLst>
                                      </p:cBhvr>
                                      <p:tavLst>
                                        <p:tav tm="0">
                                          <p:val>
                                            <p:fltVal val="0"/>
                                          </p:val>
                                        </p:tav>
                                        <p:tav tm="100000">
                                          <p:val>
                                            <p:strVal val="#ppt_h"/>
                                          </p:val>
                                        </p:tav>
                                      </p:tavLst>
                                    </p:anim>
                                    <p:animEffect transition="in" filter="fade">
                                      <p:cBhvr>
                                        <p:cTn id="224" dur="500"/>
                                        <p:tgtEl>
                                          <p:spTgt spid="91"/>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92"/>
                                        </p:tgtEl>
                                        <p:attrNameLst>
                                          <p:attrName>style.visibility</p:attrName>
                                        </p:attrNameLst>
                                      </p:cBhvr>
                                      <p:to>
                                        <p:strVal val="visible"/>
                                      </p:to>
                                    </p:set>
                                    <p:anim calcmode="lin" valueType="num">
                                      <p:cBhvr>
                                        <p:cTn id="227" dur="500" fill="hold"/>
                                        <p:tgtEl>
                                          <p:spTgt spid="92"/>
                                        </p:tgtEl>
                                        <p:attrNameLst>
                                          <p:attrName>ppt_w</p:attrName>
                                        </p:attrNameLst>
                                      </p:cBhvr>
                                      <p:tavLst>
                                        <p:tav tm="0">
                                          <p:val>
                                            <p:fltVal val="0"/>
                                          </p:val>
                                        </p:tav>
                                        <p:tav tm="100000">
                                          <p:val>
                                            <p:strVal val="#ppt_w"/>
                                          </p:val>
                                        </p:tav>
                                      </p:tavLst>
                                    </p:anim>
                                    <p:anim calcmode="lin" valueType="num">
                                      <p:cBhvr>
                                        <p:cTn id="228" dur="500" fill="hold"/>
                                        <p:tgtEl>
                                          <p:spTgt spid="92"/>
                                        </p:tgtEl>
                                        <p:attrNameLst>
                                          <p:attrName>ppt_h</p:attrName>
                                        </p:attrNameLst>
                                      </p:cBhvr>
                                      <p:tavLst>
                                        <p:tav tm="0">
                                          <p:val>
                                            <p:fltVal val="0"/>
                                          </p:val>
                                        </p:tav>
                                        <p:tav tm="100000">
                                          <p:val>
                                            <p:strVal val="#ppt_h"/>
                                          </p:val>
                                        </p:tav>
                                      </p:tavLst>
                                    </p:anim>
                                    <p:animEffect transition="in" filter="fade">
                                      <p:cBhvr>
                                        <p:cTn id="229" dur="500"/>
                                        <p:tgtEl>
                                          <p:spTgt spid="92"/>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93"/>
                                        </p:tgtEl>
                                        <p:attrNameLst>
                                          <p:attrName>style.visibility</p:attrName>
                                        </p:attrNameLst>
                                      </p:cBhvr>
                                      <p:to>
                                        <p:strVal val="visible"/>
                                      </p:to>
                                    </p:set>
                                    <p:anim calcmode="lin" valueType="num">
                                      <p:cBhvr>
                                        <p:cTn id="232" dur="500" fill="hold"/>
                                        <p:tgtEl>
                                          <p:spTgt spid="93"/>
                                        </p:tgtEl>
                                        <p:attrNameLst>
                                          <p:attrName>ppt_w</p:attrName>
                                        </p:attrNameLst>
                                      </p:cBhvr>
                                      <p:tavLst>
                                        <p:tav tm="0">
                                          <p:val>
                                            <p:fltVal val="0"/>
                                          </p:val>
                                        </p:tav>
                                        <p:tav tm="100000">
                                          <p:val>
                                            <p:strVal val="#ppt_w"/>
                                          </p:val>
                                        </p:tav>
                                      </p:tavLst>
                                    </p:anim>
                                    <p:anim calcmode="lin" valueType="num">
                                      <p:cBhvr>
                                        <p:cTn id="233" dur="500" fill="hold"/>
                                        <p:tgtEl>
                                          <p:spTgt spid="93"/>
                                        </p:tgtEl>
                                        <p:attrNameLst>
                                          <p:attrName>ppt_h</p:attrName>
                                        </p:attrNameLst>
                                      </p:cBhvr>
                                      <p:tavLst>
                                        <p:tav tm="0">
                                          <p:val>
                                            <p:fltVal val="0"/>
                                          </p:val>
                                        </p:tav>
                                        <p:tav tm="100000">
                                          <p:val>
                                            <p:strVal val="#ppt_h"/>
                                          </p:val>
                                        </p:tav>
                                      </p:tavLst>
                                    </p:anim>
                                    <p:animEffect transition="in" filter="fade">
                                      <p:cBhvr>
                                        <p:cTn id="234" dur="500"/>
                                        <p:tgtEl>
                                          <p:spTgt spid="93"/>
                                        </p:tgtEl>
                                      </p:cBhvr>
                                    </p:animEffect>
                                  </p:childTnLst>
                                </p:cTn>
                              </p:par>
                            </p:childTnLst>
                          </p:cTn>
                        </p:par>
                      </p:childTnLst>
                    </p:cTn>
                  </p:par>
                  <p:par>
                    <p:cTn id="235" fill="hold">
                      <p:stCondLst>
                        <p:cond delay="indefinite"/>
                      </p:stCondLst>
                      <p:childTnLst>
                        <p:par>
                          <p:cTn id="236" fill="hold">
                            <p:stCondLst>
                              <p:cond delay="0"/>
                            </p:stCondLst>
                            <p:childTnLst>
                              <p:par>
                                <p:cTn id="237" presetID="2" presetClass="entr" presetSubtype="1" fill="hold" grpId="0" nodeType="clickEffect">
                                  <p:stCondLst>
                                    <p:cond delay="0"/>
                                  </p:stCondLst>
                                  <p:childTnLst>
                                    <p:set>
                                      <p:cBhvr>
                                        <p:cTn id="238" dur="1" fill="hold">
                                          <p:stCondLst>
                                            <p:cond delay="0"/>
                                          </p:stCondLst>
                                        </p:cTn>
                                        <p:tgtEl>
                                          <p:spTgt spid="96"/>
                                        </p:tgtEl>
                                        <p:attrNameLst>
                                          <p:attrName>style.visibility</p:attrName>
                                        </p:attrNameLst>
                                      </p:cBhvr>
                                      <p:to>
                                        <p:strVal val="visible"/>
                                      </p:to>
                                    </p:set>
                                    <p:anim calcmode="lin" valueType="num">
                                      <p:cBhvr additive="base">
                                        <p:cTn id="239" dur="500" fill="hold"/>
                                        <p:tgtEl>
                                          <p:spTgt spid="96"/>
                                        </p:tgtEl>
                                        <p:attrNameLst>
                                          <p:attrName>ppt_x</p:attrName>
                                        </p:attrNameLst>
                                      </p:cBhvr>
                                      <p:tavLst>
                                        <p:tav tm="0">
                                          <p:val>
                                            <p:strVal val="#ppt_x"/>
                                          </p:val>
                                        </p:tav>
                                        <p:tav tm="100000">
                                          <p:val>
                                            <p:strVal val="#ppt_x"/>
                                          </p:val>
                                        </p:tav>
                                      </p:tavLst>
                                    </p:anim>
                                    <p:anim calcmode="lin" valueType="num">
                                      <p:cBhvr additive="base">
                                        <p:cTn id="240" dur="500" fill="hold"/>
                                        <p:tgtEl>
                                          <p:spTgt spid="96"/>
                                        </p:tgtEl>
                                        <p:attrNameLst>
                                          <p:attrName>ppt_y</p:attrName>
                                        </p:attrNameLst>
                                      </p:cBhvr>
                                      <p:tavLst>
                                        <p:tav tm="0">
                                          <p:val>
                                            <p:strVal val="0-#ppt_h/2"/>
                                          </p:val>
                                        </p:tav>
                                        <p:tav tm="100000">
                                          <p:val>
                                            <p:strVal val="#ppt_y"/>
                                          </p:val>
                                        </p:tav>
                                      </p:tavLst>
                                    </p:anim>
                                  </p:childTnLst>
                                </p:cTn>
                              </p:par>
                              <p:par>
                                <p:cTn id="241" presetID="2" presetClass="entr" presetSubtype="1" fill="hold" grpId="0" nodeType="withEffect">
                                  <p:stCondLst>
                                    <p:cond delay="0"/>
                                  </p:stCondLst>
                                  <p:childTnLst>
                                    <p:set>
                                      <p:cBhvr>
                                        <p:cTn id="242" dur="1" fill="hold">
                                          <p:stCondLst>
                                            <p:cond delay="0"/>
                                          </p:stCondLst>
                                        </p:cTn>
                                        <p:tgtEl>
                                          <p:spTgt spid="97"/>
                                        </p:tgtEl>
                                        <p:attrNameLst>
                                          <p:attrName>style.visibility</p:attrName>
                                        </p:attrNameLst>
                                      </p:cBhvr>
                                      <p:to>
                                        <p:strVal val="visible"/>
                                      </p:to>
                                    </p:set>
                                    <p:anim calcmode="lin" valueType="num">
                                      <p:cBhvr additive="base">
                                        <p:cTn id="243" dur="500" fill="hold"/>
                                        <p:tgtEl>
                                          <p:spTgt spid="97"/>
                                        </p:tgtEl>
                                        <p:attrNameLst>
                                          <p:attrName>ppt_x</p:attrName>
                                        </p:attrNameLst>
                                      </p:cBhvr>
                                      <p:tavLst>
                                        <p:tav tm="0">
                                          <p:val>
                                            <p:strVal val="#ppt_x"/>
                                          </p:val>
                                        </p:tav>
                                        <p:tav tm="100000">
                                          <p:val>
                                            <p:strVal val="#ppt_x"/>
                                          </p:val>
                                        </p:tav>
                                      </p:tavLst>
                                    </p:anim>
                                    <p:anim calcmode="lin" valueType="num">
                                      <p:cBhvr additive="base">
                                        <p:cTn id="244" dur="500" fill="hold"/>
                                        <p:tgtEl>
                                          <p:spTgt spid="97"/>
                                        </p:tgtEl>
                                        <p:attrNameLst>
                                          <p:attrName>ppt_y</p:attrName>
                                        </p:attrNameLst>
                                      </p:cBhvr>
                                      <p:tavLst>
                                        <p:tav tm="0">
                                          <p:val>
                                            <p:strVal val="0-#ppt_h/2"/>
                                          </p:val>
                                        </p:tav>
                                        <p:tav tm="100000">
                                          <p:val>
                                            <p:strVal val="#ppt_y"/>
                                          </p:val>
                                        </p:tav>
                                      </p:tavLst>
                                    </p:anim>
                                  </p:childTnLst>
                                </p:cTn>
                              </p:par>
                              <p:par>
                                <p:cTn id="245" presetID="2" presetClass="entr" presetSubtype="1" fill="hold" grpId="0" nodeType="withEffect">
                                  <p:stCondLst>
                                    <p:cond delay="0"/>
                                  </p:stCondLst>
                                  <p:childTnLst>
                                    <p:set>
                                      <p:cBhvr>
                                        <p:cTn id="246" dur="1" fill="hold">
                                          <p:stCondLst>
                                            <p:cond delay="0"/>
                                          </p:stCondLst>
                                        </p:cTn>
                                        <p:tgtEl>
                                          <p:spTgt spid="98"/>
                                        </p:tgtEl>
                                        <p:attrNameLst>
                                          <p:attrName>style.visibility</p:attrName>
                                        </p:attrNameLst>
                                      </p:cBhvr>
                                      <p:to>
                                        <p:strVal val="visible"/>
                                      </p:to>
                                    </p:set>
                                    <p:anim calcmode="lin" valueType="num">
                                      <p:cBhvr additive="base">
                                        <p:cTn id="247" dur="500" fill="hold"/>
                                        <p:tgtEl>
                                          <p:spTgt spid="98"/>
                                        </p:tgtEl>
                                        <p:attrNameLst>
                                          <p:attrName>ppt_x</p:attrName>
                                        </p:attrNameLst>
                                      </p:cBhvr>
                                      <p:tavLst>
                                        <p:tav tm="0">
                                          <p:val>
                                            <p:strVal val="#ppt_x"/>
                                          </p:val>
                                        </p:tav>
                                        <p:tav tm="100000">
                                          <p:val>
                                            <p:strVal val="#ppt_x"/>
                                          </p:val>
                                        </p:tav>
                                      </p:tavLst>
                                    </p:anim>
                                    <p:anim calcmode="lin" valueType="num">
                                      <p:cBhvr additive="base">
                                        <p:cTn id="248" dur="500" fill="hold"/>
                                        <p:tgtEl>
                                          <p:spTgt spid="98"/>
                                        </p:tgtEl>
                                        <p:attrNameLst>
                                          <p:attrName>ppt_y</p:attrName>
                                        </p:attrNameLst>
                                      </p:cBhvr>
                                      <p:tavLst>
                                        <p:tav tm="0">
                                          <p:val>
                                            <p:strVal val="0-#ppt_h/2"/>
                                          </p:val>
                                        </p:tav>
                                        <p:tav tm="100000">
                                          <p:val>
                                            <p:strVal val="#ppt_y"/>
                                          </p:val>
                                        </p:tav>
                                      </p:tavLst>
                                    </p:anim>
                                  </p:childTnLst>
                                </p:cTn>
                              </p:par>
                              <p:par>
                                <p:cTn id="249" presetID="2" presetClass="entr" presetSubtype="1" fill="hold" grpId="0" nodeType="withEffect">
                                  <p:stCondLst>
                                    <p:cond delay="0"/>
                                  </p:stCondLst>
                                  <p:childTnLst>
                                    <p:set>
                                      <p:cBhvr>
                                        <p:cTn id="250" dur="1" fill="hold">
                                          <p:stCondLst>
                                            <p:cond delay="0"/>
                                          </p:stCondLst>
                                        </p:cTn>
                                        <p:tgtEl>
                                          <p:spTgt spid="101"/>
                                        </p:tgtEl>
                                        <p:attrNameLst>
                                          <p:attrName>style.visibility</p:attrName>
                                        </p:attrNameLst>
                                      </p:cBhvr>
                                      <p:to>
                                        <p:strVal val="visible"/>
                                      </p:to>
                                    </p:set>
                                    <p:anim calcmode="lin" valueType="num">
                                      <p:cBhvr additive="base">
                                        <p:cTn id="251" dur="500" fill="hold"/>
                                        <p:tgtEl>
                                          <p:spTgt spid="101"/>
                                        </p:tgtEl>
                                        <p:attrNameLst>
                                          <p:attrName>ppt_x</p:attrName>
                                        </p:attrNameLst>
                                      </p:cBhvr>
                                      <p:tavLst>
                                        <p:tav tm="0">
                                          <p:val>
                                            <p:strVal val="#ppt_x"/>
                                          </p:val>
                                        </p:tav>
                                        <p:tav tm="100000">
                                          <p:val>
                                            <p:strVal val="#ppt_x"/>
                                          </p:val>
                                        </p:tav>
                                      </p:tavLst>
                                    </p:anim>
                                    <p:anim calcmode="lin" valueType="num">
                                      <p:cBhvr additive="base">
                                        <p:cTn id="252" dur="500" fill="hold"/>
                                        <p:tgtEl>
                                          <p:spTgt spid="101"/>
                                        </p:tgtEl>
                                        <p:attrNameLst>
                                          <p:attrName>ppt_y</p:attrName>
                                        </p:attrNameLst>
                                      </p:cBhvr>
                                      <p:tavLst>
                                        <p:tav tm="0">
                                          <p:val>
                                            <p:strVal val="0-#ppt_h/2"/>
                                          </p:val>
                                        </p:tav>
                                        <p:tav tm="100000">
                                          <p:val>
                                            <p:strVal val="#ppt_y"/>
                                          </p:val>
                                        </p:tav>
                                      </p:tavLst>
                                    </p:anim>
                                  </p:childTnLst>
                                </p:cTn>
                              </p:par>
                              <p:par>
                                <p:cTn id="253" presetID="2" presetClass="entr" presetSubtype="1" fill="hold" grpId="0" nodeType="withEffect">
                                  <p:stCondLst>
                                    <p:cond delay="0"/>
                                  </p:stCondLst>
                                  <p:childTnLst>
                                    <p:set>
                                      <p:cBhvr>
                                        <p:cTn id="254" dur="1" fill="hold">
                                          <p:stCondLst>
                                            <p:cond delay="0"/>
                                          </p:stCondLst>
                                        </p:cTn>
                                        <p:tgtEl>
                                          <p:spTgt spid="102"/>
                                        </p:tgtEl>
                                        <p:attrNameLst>
                                          <p:attrName>style.visibility</p:attrName>
                                        </p:attrNameLst>
                                      </p:cBhvr>
                                      <p:to>
                                        <p:strVal val="visible"/>
                                      </p:to>
                                    </p:set>
                                    <p:anim calcmode="lin" valueType="num">
                                      <p:cBhvr additive="base">
                                        <p:cTn id="255" dur="500" fill="hold"/>
                                        <p:tgtEl>
                                          <p:spTgt spid="102"/>
                                        </p:tgtEl>
                                        <p:attrNameLst>
                                          <p:attrName>ppt_x</p:attrName>
                                        </p:attrNameLst>
                                      </p:cBhvr>
                                      <p:tavLst>
                                        <p:tav tm="0">
                                          <p:val>
                                            <p:strVal val="#ppt_x"/>
                                          </p:val>
                                        </p:tav>
                                        <p:tav tm="100000">
                                          <p:val>
                                            <p:strVal val="#ppt_x"/>
                                          </p:val>
                                        </p:tav>
                                      </p:tavLst>
                                    </p:anim>
                                    <p:anim calcmode="lin" valueType="num">
                                      <p:cBhvr additive="base">
                                        <p:cTn id="256" dur="500" fill="hold"/>
                                        <p:tgtEl>
                                          <p:spTgt spid="102"/>
                                        </p:tgtEl>
                                        <p:attrNameLst>
                                          <p:attrName>ppt_y</p:attrName>
                                        </p:attrNameLst>
                                      </p:cBhvr>
                                      <p:tavLst>
                                        <p:tav tm="0">
                                          <p:val>
                                            <p:strVal val="0-#ppt_h/2"/>
                                          </p:val>
                                        </p:tav>
                                        <p:tav tm="100000">
                                          <p:val>
                                            <p:strVal val="#ppt_y"/>
                                          </p:val>
                                        </p:tav>
                                      </p:tavLst>
                                    </p:anim>
                                  </p:childTnLst>
                                </p:cTn>
                              </p:par>
                              <p:par>
                                <p:cTn id="257" presetID="2" presetClass="entr" presetSubtype="1" fill="hold" grpId="0" nodeType="withEffect">
                                  <p:stCondLst>
                                    <p:cond delay="0"/>
                                  </p:stCondLst>
                                  <p:childTnLst>
                                    <p:set>
                                      <p:cBhvr>
                                        <p:cTn id="258" dur="1" fill="hold">
                                          <p:stCondLst>
                                            <p:cond delay="0"/>
                                          </p:stCondLst>
                                        </p:cTn>
                                        <p:tgtEl>
                                          <p:spTgt spid="103"/>
                                        </p:tgtEl>
                                        <p:attrNameLst>
                                          <p:attrName>style.visibility</p:attrName>
                                        </p:attrNameLst>
                                      </p:cBhvr>
                                      <p:to>
                                        <p:strVal val="visible"/>
                                      </p:to>
                                    </p:set>
                                    <p:anim calcmode="lin" valueType="num">
                                      <p:cBhvr additive="base">
                                        <p:cTn id="259" dur="500" fill="hold"/>
                                        <p:tgtEl>
                                          <p:spTgt spid="103"/>
                                        </p:tgtEl>
                                        <p:attrNameLst>
                                          <p:attrName>ppt_x</p:attrName>
                                        </p:attrNameLst>
                                      </p:cBhvr>
                                      <p:tavLst>
                                        <p:tav tm="0">
                                          <p:val>
                                            <p:strVal val="#ppt_x"/>
                                          </p:val>
                                        </p:tav>
                                        <p:tav tm="100000">
                                          <p:val>
                                            <p:strVal val="#ppt_x"/>
                                          </p:val>
                                        </p:tav>
                                      </p:tavLst>
                                    </p:anim>
                                    <p:anim calcmode="lin" valueType="num">
                                      <p:cBhvr additive="base">
                                        <p:cTn id="260" dur="500" fill="hold"/>
                                        <p:tgtEl>
                                          <p:spTgt spid="103"/>
                                        </p:tgtEl>
                                        <p:attrNameLst>
                                          <p:attrName>ppt_y</p:attrName>
                                        </p:attrNameLst>
                                      </p:cBhvr>
                                      <p:tavLst>
                                        <p:tav tm="0">
                                          <p:val>
                                            <p:strVal val="0-#ppt_h/2"/>
                                          </p:val>
                                        </p:tav>
                                        <p:tav tm="100000">
                                          <p:val>
                                            <p:strVal val="#ppt_y"/>
                                          </p:val>
                                        </p:tav>
                                      </p:tavLst>
                                    </p:anim>
                                  </p:childTnLst>
                                </p:cTn>
                              </p:par>
                              <p:par>
                                <p:cTn id="261" presetID="2" presetClass="entr" presetSubtype="1" fill="hold" grpId="0" nodeType="withEffect">
                                  <p:stCondLst>
                                    <p:cond delay="0"/>
                                  </p:stCondLst>
                                  <p:childTnLst>
                                    <p:set>
                                      <p:cBhvr>
                                        <p:cTn id="262" dur="1" fill="hold">
                                          <p:stCondLst>
                                            <p:cond delay="0"/>
                                          </p:stCondLst>
                                        </p:cTn>
                                        <p:tgtEl>
                                          <p:spTgt spid="113"/>
                                        </p:tgtEl>
                                        <p:attrNameLst>
                                          <p:attrName>style.visibility</p:attrName>
                                        </p:attrNameLst>
                                      </p:cBhvr>
                                      <p:to>
                                        <p:strVal val="visible"/>
                                      </p:to>
                                    </p:set>
                                    <p:anim calcmode="lin" valueType="num">
                                      <p:cBhvr additive="base">
                                        <p:cTn id="263" dur="500" fill="hold"/>
                                        <p:tgtEl>
                                          <p:spTgt spid="113"/>
                                        </p:tgtEl>
                                        <p:attrNameLst>
                                          <p:attrName>ppt_x</p:attrName>
                                        </p:attrNameLst>
                                      </p:cBhvr>
                                      <p:tavLst>
                                        <p:tav tm="0">
                                          <p:val>
                                            <p:strVal val="#ppt_x"/>
                                          </p:val>
                                        </p:tav>
                                        <p:tav tm="100000">
                                          <p:val>
                                            <p:strVal val="#ppt_x"/>
                                          </p:val>
                                        </p:tav>
                                      </p:tavLst>
                                    </p:anim>
                                    <p:anim calcmode="lin" valueType="num">
                                      <p:cBhvr additive="base">
                                        <p:cTn id="264" dur="500" fill="hold"/>
                                        <p:tgtEl>
                                          <p:spTgt spid="113"/>
                                        </p:tgtEl>
                                        <p:attrNameLst>
                                          <p:attrName>ppt_y</p:attrName>
                                        </p:attrNameLst>
                                      </p:cBhvr>
                                      <p:tavLst>
                                        <p:tav tm="0">
                                          <p:val>
                                            <p:strVal val="0-#ppt_h/2"/>
                                          </p:val>
                                        </p:tav>
                                        <p:tav tm="100000">
                                          <p:val>
                                            <p:strVal val="#ppt_y"/>
                                          </p:val>
                                        </p:tav>
                                      </p:tavLst>
                                    </p:anim>
                                  </p:childTnLst>
                                </p:cTn>
                              </p:par>
                            </p:childTnLst>
                          </p:cTn>
                        </p:par>
                      </p:childTnLst>
                    </p:cTn>
                  </p:par>
                  <p:par>
                    <p:cTn id="265" fill="hold">
                      <p:stCondLst>
                        <p:cond delay="indefinite"/>
                      </p:stCondLst>
                      <p:childTnLst>
                        <p:par>
                          <p:cTn id="266" fill="hold">
                            <p:stCondLst>
                              <p:cond delay="0"/>
                            </p:stCondLst>
                            <p:childTnLst>
                              <p:par>
                                <p:cTn id="267" presetID="53" presetClass="entr" presetSubtype="16" fill="hold" grpId="0" nodeType="clickEffect">
                                  <p:stCondLst>
                                    <p:cond delay="0"/>
                                  </p:stCondLst>
                                  <p:childTnLst>
                                    <p:set>
                                      <p:cBhvr>
                                        <p:cTn id="268" dur="1" fill="hold">
                                          <p:stCondLst>
                                            <p:cond delay="0"/>
                                          </p:stCondLst>
                                        </p:cTn>
                                        <p:tgtEl>
                                          <p:spTgt spid="12"/>
                                        </p:tgtEl>
                                        <p:attrNameLst>
                                          <p:attrName>style.visibility</p:attrName>
                                        </p:attrNameLst>
                                      </p:cBhvr>
                                      <p:to>
                                        <p:strVal val="visible"/>
                                      </p:to>
                                    </p:set>
                                    <p:anim calcmode="lin" valueType="num">
                                      <p:cBhvr>
                                        <p:cTn id="269" dur="500" fill="hold"/>
                                        <p:tgtEl>
                                          <p:spTgt spid="12"/>
                                        </p:tgtEl>
                                        <p:attrNameLst>
                                          <p:attrName>ppt_w</p:attrName>
                                        </p:attrNameLst>
                                      </p:cBhvr>
                                      <p:tavLst>
                                        <p:tav tm="0">
                                          <p:val>
                                            <p:fltVal val="0"/>
                                          </p:val>
                                        </p:tav>
                                        <p:tav tm="100000">
                                          <p:val>
                                            <p:strVal val="#ppt_w"/>
                                          </p:val>
                                        </p:tav>
                                      </p:tavLst>
                                    </p:anim>
                                    <p:anim calcmode="lin" valueType="num">
                                      <p:cBhvr>
                                        <p:cTn id="270" dur="500" fill="hold"/>
                                        <p:tgtEl>
                                          <p:spTgt spid="12"/>
                                        </p:tgtEl>
                                        <p:attrNameLst>
                                          <p:attrName>ppt_h</p:attrName>
                                        </p:attrNameLst>
                                      </p:cBhvr>
                                      <p:tavLst>
                                        <p:tav tm="0">
                                          <p:val>
                                            <p:fltVal val="0"/>
                                          </p:val>
                                        </p:tav>
                                        <p:tav tm="100000">
                                          <p:val>
                                            <p:strVal val="#ppt_h"/>
                                          </p:val>
                                        </p:tav>
                                      </p:tavLst>
                                    </p:anim>
                                    <p:animEffect transition="in" filter="fade">
                                      <p:cBhvr>
                                        <p:cTn id="271" dur="500"/>
                                        <p:tgtEl>
                                          <p:spTgt spid="12"/>
                                        </p:tgtEl>
                                      </p:cBhvr>
                                    </p:animEffect>
                                  </p:childTnLst>
                                </p:cTn>
                              </p:par>
                              <p:par>
                                <p:cTn id="272" presetID="53" presetClass="entr" presetSubtype="16" fill="hold" grpId="0" nodeType="withEffect">
                                  <p:stCondLst>
                                    <p:cond delay="0"/>
                                  </p:stCondLst>
                                  <p:childTnLst>
                                    <p:set>
                                      <p:cBhvr>
                                        <p:cTn id="273" dur="1" fill="hold">
                                          <p:stCondLst>
                                            <p:cond delay="0"/>
                                          </p:stCondLst>
                                        </p:cTn>
                                        <p:tgtEl>
                                          <p:spTgt spid="94"/>
                                        </p:tgtEl>
                                        <p:attrNameLst>
                                          <p:attrName>style.visibility</p:attrName>
                                        </p:attrNameLst>
                                      </p:cBhvr>
                                      <p:to>
                                        <p:strVal val="visible"/>
                                      </p:to>
                                    </p:set>
                                    <p:anim calcmode="lin" valueType="num">
                                      <p:cBhvr>
                                        <p:cTn id="274" dur="500" fill="hold"/>
                                        <p:tgtEl>
                                          <p:spTgt spid="94"/>
                                        </p:tgtEl>
                                        <p:attrNameLst>
                                          <p:attrName>ppt_w</p:attrName>
                                        </p:attrNameLst>
                                      </p:cBhvr>
                                      <p:tavLst>
                                        <p:tav tm="0">
                                          <p:val>
                                            <p:fltVal val="0"/>
                                          </p:val>
                                        </p:tav>
                                        <p:tav tm="100000">
                                          <p:val>
                                            <p:strVal val="#ppt_w"/>
                                          </p:val>
                                        </p:tav>
                                      </p:tavLst>
                                    </p:anim>
                                    <p:anim calcmode="lin" valueType="num">
                                      <p:cBhvr>
                                        <p:cTn id="275" dur="500" fill="hold"/>
                                        <p:tgtEl>
                                          <p:spTgt spid="94"/>
                                        </p:tgtEl>
                                        <p:attrNameLst>
                                          <p:attrName>ppt_h</p:attrName>
                                        </p:attrNameLst>
                                      </p:cBhvr>
                                      <p:tavLst>
                                        <p:tav tm="0">
                                          <p:val>
                                            <p:fltVal val="0"/>
                                          </p:val>
                                        </p:tav>
                                        <p:tav tm="100000">
                                          <p:val>
                                            <p:strVal val="#ppt_h"/>
                                          </p:val>
                                        </p:tav>
                                      </p:tavLst>
                                    </p:anim>
                                    <p:animEffect transition="in" filter="fade">
                                      <p:cBhvr>
                                        <p:cTn id="276" dur="500"/>
                                        <p:tgtEl>
                                          <p:spTgt spid="94"/>
                                        </p:tgtEl>
                                      </p:cBhvr>
                                    </p:animEffect>
                                  </p:childTnLst>
                                </p:cTn>
                              </p:par>
                              <p:par>
                                <p:cTn id="277" presetID="53" presetClass="entr" presetSubtype="16" fill="hold" grpId="0" nodeType="withEffect">
                                  <p:stCondLst>
                                    <p:cond delay="0"/>
                                  </p:stCondLst>
                                  <p:childTnLst>
                                    <p:set>
                                      <p:cBhvr>
                                        <p:cTn id="278" dur="1" fill="hold">
                                          <p:stCondLst>
                                            <p:cond delay="0"/>
                                          </p:stCondLst>
                                        </p:cTn>
                                        <p:tgtEl>
                                          <p:spTgt spid="95"/>
                                        </p:tgtEl>
                                        <p:attrNameLst>
                                          <p:attrName>style.visibility</p:attrName>
                                        </p:attrNameLst>
                                      </p:cBhvr>
                                      <p:to>
                                        <p:strVal val="visible"/>
                                      </p:to>
                                    </p:set>
                                    <p:anim calcmode="lin" valueType="num">
                                      <p:cBhvr>
                                        <p:cTn id="279" dur="500" fill="hold"/>
                                        <p:tgtEl>
                                          <p:spTgt spid="95"/>
                                        </p:tgtEl>
                                        <p:attrNameLst>
                                          <p:attrName>ppt_w</p:attrName>
                                        </p:attrNameLst>
                                      </p:cBhvr>
                                      <p:tavLst>
                                        <p:tav tm="0">
                                          <p:val>
                                            <p:fltVal val="0"/>
                                          </p:val>
                                        </p:tav>
                                        <p:tav tm="100000">
                                          <p:val>
                                            <p:strVal val="#ppt_w"/>
                                          </p:val>
                                        </p:tav>
                                      </p:tavLst>
                                    </p:anim>
                                    <p:anim calcmode="lin" valueType="num">
                                      <p:cBhvr>
                                        <p:cTn id="280" dur="500" fill="hold"/>
                                        <p:tgtEl>
                                          <p:spTgt spid="95"/>
                                        </p:tgtEl>
                                        <p:attrNameLst>
                                          <p:attrName>ppt_h</p:attrName>
                                        </p:attrNameLst>
                                      </p:cBhvr>
                                      <p:tavLst>
                                        <p:tav tm="0">
                                          <p:val>
                                            <p:fltVal val="0"/>
                                          </p:val>
                                        </p:tav>
                                        <p:tav tm="100000">
                                          <p:val>
                                            <p:strVal val="#ppt_h"/>
                                          </p:val>
                                        </p:tav>
                                      </p:tavLst>
                                    </p:anim>
                                    <p:animEffect transition="in" filter="fade">
                                      <p:cBhvr>
                                        <p:cTn id="28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7" grpId="0" animBg="1"/>
      <p:bldP spid="47" grpId="0" animBg="1"/>
      <p:bldP spid="48" grpId="0" animBg="1"/>
      <p:bldP spid="66" grpId="0" animBg="1"/>
      <p:bldP spid="88" grpId="0" animBg="1"/>
      <p:bldP spid="4" grpId="0" animBg="1"/>
      <p:bldP spid="5" grpId="0" animBg="1"/>
      <p:bldP spid="6" grpId="0" animBg="1"/>
      <p:bldP spid="7" grpId="0" animBg="1"/>
      <p:bldP spid="8" grpId="0" animBg="1"/>
      <p:bldP spid="46" grpId="0" animBg="1"/>
      <p:bldP spid="51" grpId="0" animBg="1"/>
      <p:bldP spid="69" grpId="0" animBg="1"/>
      <p:bldP spid="78" grpId="0" animBg="1"/>
      <p:bldP spid="9" grpId="0" animBg="1"/>
      <p:bldP spid="10" grpId="0" animBg="1"/>
      <p:bldP spid="11" grpId="0" animBg="1"/>
      <p:bldP spid="14" grpId="0" animBg="1"/>
      <p:bldP spid="15" grpId="0" animBg="1"/>
      <p:bldP spid="16" grpId="0" animBg="1"/>
      <p:bldP spid="17" grpId="0" animBg="1"/>
      <p:bldP spid="18" grpId="0" animBg="1"/>
      <p:bldP spid="49" grpId="0" animBg="1"/>
      <p:bldP spid="50" grpId="0" animBg="1"/>
      <p:bldP spid="57" grpId="0" animBg="1"/>
      <p:bldP spid="58" grpId="0" animBg="1"/>
      <p:bldP spid="70" grpId="0" animBg="1"/>
      <p:bldP spid="71" grpId="0" animBg="1"/>
      <p:bldP spid="79" grpId="0" animBg="1"/>
      <p:bldP spid="52" grpId="0" animBg="1"/>
      <p:bldP spid="53" grpId="0" animBg="1"/>
      <p:bldP spid="54" grpId="0" animBg="1"/>
      <p:bldP spid="59" grpId="0" animBg="1"/>
      <p:bldP spid="60" grpId="0" animBg="1"/>
      <p:bldP spid="61" grpId="0" animBg="1"/>
      <p:bldP spid="89" grpId="0" animBg="1"/>
      <p:bldP spid="91" grpId="0" animBg="1"/>
      <p:bldP spid="92" grpId="0" animBg="1"/>
      <p:bldP spid="93" grpId="0" animBg="1"/>
      <p:bldP spid="96" grpId="0" animBg="1"/>
      <p:bldP spid="97" grpId="0" animBg="1"/>
      <p:bldP spid="98" grpId="0" animBg="1"/>
      <p:bldP spid="101" grpId="0" animBg="1"/>
      <p:bldP spid="102" grpId="0" animBg="1"/>
      <p:bldP spid="103" grpId="0" animBg="1"/>
      <p:bldP spid="2" grpId="0" animBg="1"/>
      <p:bldP spid="90" grpId="0" animBg="1"/>
      <p:bldP spid="108" grpId="0" animBg="1"/>
      <p:bldP spid="109" grpId="0" animBg="1"/>
      <p:bldP spid="110" grpId="0" animBg="1"/>
      <p:bldP spid="111" grpId="0" animBg="1"/>
      <p:bldP spid="113" grpId="0" animBg="1"/>
      <p:bldP spid="12" grpId="0" animBg="1"/>
      <p:bldP spid="94" grpId="0" animBg="1"/>
      <p:bldP spid="9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10"/>
          <p:cNvSpPr>
            <a:spLocks noChangeArrowheads="1"/>
          </p:cNvSpPr>
          <p:nvPr/>
        </p:nvSpPr>
        <p:spPr bwMode="auto">
          <a:xfrm>
            <a:off x="3735059" y="3829908"/>
            <a:ext cx="1601098" cy="711644"/>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Windows Phone</a:t>
            </a:r>
          </a:p>
          <a:p>
            <a:pPr algn="ctr">
              <a:spcBef>
                <a:spcPct val="20000"/>
              </a:spcBef>
              <a:defRPr/>
            </a:pPr>
            <a:endParaRPr kumimoji="0" lang="ja-JP" altLang="en-US" sz="1400" dirty="0">
              <a:solidFill>
                <a:schemeClr val="bg1"/>
              </a:solidFill>
              <a:latin typeface="+mn-lt"/>
              <a:ea typeface="+mn-ea"/>
            </a:endParaRPr>
          </a:p>
        </p:txBody>
      </p:sp>
      <p:sp>
        <p:nvSpPr>
          <p:cNvPr id="68" name="正方形/長方形 10"/>
          <p:cNvSpPr>
            <a:spLocks noChangeArrowheads="1"/>
          </p:cNvSpPr>
          <p:nvPr/>
        </p:nvSpPr>
        <p:spPr bwMode="auto">
          <a:xfrm>
            <a:off x="5336156" y="3829818"/>
            <a:ext cx="1112464" cy="72294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Xbox OS</a:t>
            </a:r>
            <a:endParaRPr kumimoji="0" lang="en-US" altLang="ja-JP" sz="1400" dirty="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77" name="正方形/長方形 10"/>
          <p:cNvSpPr>
            <a:spLocks noChangeArrowheads="1"/>
          </p:cNvSpPr>
          <p:nvPr/>
        </p:nvSpPr>
        <p:spPr bwMode="auto">
          <a:xfrm>
            <a:off x="6448621" y="3829818"/>
            <a:ext cx="851657" cy="72294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a:t>
            </a:r>
          </a:p>
          <a:p>
            <a:pPr algn="ctr">
              <a:spcBef>
                <a:spcPct val="20000"/>
              </a:spcBef>
              <a:defRPr/>
            </a:pPr>
            <a:endParaRPr kumimoji="0" lang="ja-JP" altLang="en-US" sz="1400" dirty="0">
              <a:solidFill>
                <a:schemeClr val="bg1"/>
              </a:solidFill>
              <a:latin typeface="+mn-lt"/>
              <a:ea typeface="+mn-ea"/>
            </a:endParaRPr>
          </a:p>
        </p:txBody>
      </p:sp>
      <p:sp>
        <p:nvSpPr>
          <p:cNvPr id="47" name="正方形/長方形 46"/>
          <p:cNvSpPr>
            <a:spLocks noChangeArrowheads="1"/>
          </p:cNvSpPr>
          <p:nvPr/>
        </p:nvSpPr>
        <p:spPr bwMode="auto">
          <a:xfrm>
            <a:off x="467556" y="3829907"/>
            <a:ext cx="2132297" cy="71722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Windows</a:t>
            </a:r>
          </a:p>
          <a:p>
            <a:pPr algn="ctr">
              <a:spcBef>
                <a:spcPct val="20000"/>
              </a:spcBef>
              <a:defRPr/>
            </a:pPr>
            <a:endParaRPr kumimoji="0" lang="ja-JP" altLang="en-US" sz="1400" dirty="0">
              <a:solidFill>
                <a:schemeClr val="bg1"/>
              </a:solidFill>
              <a:latin typeface="+mn-lt"/>
              <a:ea typeface="+mn-ea"/>
            </a:endParaRPr>
          </a:p>
        </p:txBody>
      </p:sp>
      <p:sp>
        <p:nvSpPr>
          <p:cNvPr id="48" name="正方形/長方形 10"/>
          <p:cNvSpPr>
            <a:spLocks noChangeArrowheads="1"/>
          </p:cNvSpPr>
          <p:nvPr/>
        </p:nvSpPr>
        <p:spPr bwMode="auto">
          <a:xfrm>
            <a:off x="2599853" y="3829907"/>
            <a:ext cx="1135220" cy="71722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err="1">
                <a:solidFill>
                  <a:schemeClr val="bg1"/>
                </a:solidFill>
                <a:latin typeface="+mn-lt"/>
                <a:ea typeface="+mn-ea"/>
              </a:rPr>
              <a:t>WindowsRT</a:t>
            </a:r>
            <a:endParaRPr kumimoji="0" lang="en-US" altLang="ja-JP" sz="1400" dirty="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66" name="正方形/長方形 10"/>
          <p:cNvSpPr>
            <a:spLocks noChangeArrowheads="1"/>
          </p:cNvSpPr>
          <p:nvPr/>
        </p:nvSpPr>
        <p:spPr bwMode="auto">
          <a:xfrm>
            <a:off x="550379" y="4228803"/>
            <a:ext cx="6657986" cy="22058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Windows Kernel</a:t>
            </a:r>
            <a:endParaRPr kumimoji="0" lang="ja-JP" altLang="en-US" sz="1400" dirty="0">
              <a:solidFill>
                <a:schemeClr val="bg1"/>
              </a:solidFill>
              <a:latin typeface="+mn-lt"/>
              <a:ea typeface="+mn-ea"/>
            </a:endParaRPr>
          </a:p>
        </p:txBody>
      </p:sp>
      <p:sp>
        <p:nvSpPr>
          <p:cNvPr id="134" name="正方形/長方形 10"/>
          <p:cNvSpPr>
            <a:spLocks noChangeArrowheads="1"/>
          </p:cNvSpPr>
          <p:nvPr/>
        </p:nvSpPr>
        <p:spPr bwMode="auto">
          <a:xfrm>
            <a:off x="468049" y="3837437"/>
            <a:ext cx="6832219" cy="716375"/>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Windows10</a:t>
            </a:r>
            <a:endParaRPr kumimoji="0" lang="ja-JP" altLang="en-US" sz="1400" dirty="0">
              <a:solidFill>
                <a:schemeClr val="bg1"/>
              </a:solidFill>
              <a:latin typeface="+mn-lt"/>
              <a:ea typeface="+mn-ea"/>
            </a:endParaRPr>
          </a:p>
        </p:txBody>
      </p:sp>
      <p:cxnSp>
        <p:nvCxnSpPr>
          <p:cNvPr id="86" name="直線コネクタ 85"/>
          <p:cNvCxnSpPr/>
          <p:nvPr/>
        </p:nvCxnSpPr>
        <p:spPr>
          <a:xfrm flipH="1" flipV="1">
            <a:off x="1682073" y="138226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H="1" flipV="1">
            <a:off x="3923011"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flipH="1" flipV="1">
            <a:off x="6045547" y="1371243"/>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a:spLocks noChangeArrowheads="1"/>
          </p:cNvSpPr>
          <p:nvPr/>
        </p:nvSpPr>
        <p:spPr bwMode="auto">
          <a:xfrm>
            <a:off x="467556" y="1960623"/>
            <a:ext cx="2920492"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Mac OS</a:t>
            </a:r>
            <a:endParaRPr kumimoji="0" lang="ja-JP" altLang="en-US" sz="1400" dirty="0">
              <a:solidFill>
                <a:schemeClr val="bg1"/>
              </a:solidFill>
              <a:latin typeface="+mn-lt"/>
              <a:ea typeface="+mn-ea"/>
            </a:endParaRPr>
          </a:p>
        </p:txBody>
      </p:sp>
      <p:sp>
        <p:nvSpPr>
          <p:cNvPr id="5" name="正方形/長方形 10"/>
          <p:cNvSpPr>
            <a:spLocks noChangeArrowheads="1"/>
          </p:cNvSpPr>
          <p:nvPr/>
        </p:nvSpPr>
        <p:spPr bwMode="auto">
          <a:xfrm>
            <a:off x="3388048" y="1960623"/>
            <a:ext cx="2071263"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iOS</a:t>
            </a:r>
            <a:endParaRPr kumimoji="0" lang="ja-JP" altLang="en-US" sz="1400" dirty="0">
              <a:solidFill>
                <a:schemeClr val="bg1"/>
              </a:solidFill>
              <a:latin typeface="+mn-lt"/>
              <a:ea typeface="+mn-ea"/>
            </a:endParaRPr>
          </a:p>
        </p:txBody>
      </p:sp>
      <p:sp>
        <p:nvSpPr>
          <p:cNvPr id="6" name="正方形/長方形 2"/>
          <p:cNvSpPr>
            <a:spLocks noChangeArrowheads="1"/>
          </p:cNvSpPr>
          <p:nvPr/>
        </p:nvSpPr>
        <p:spPr bwMode="auto">
          <a:xfrm>
            <a:off x="467555" y="2317811"/>
            <a:ext cx="2920493"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Macintosh</a:t>
            </a:r>
            <a:endParaRPr kumimoji="0" lang="ja-JP" altLang="en-US" sz="1400" dirty="0">
              <a:solidFill>
                <a:schemeClr val="bg1"/>
              </a:solidFill>
              <a:latin typeface="+mn-lt"/>
              <a:ea typeface="+mn-ea"/>
            </a:endParaRPr>
          </a:p>
        </p:txBody>
      </p:sp>
      <p:sp>
        <p:nvSpPr>
          <p:cNvPr id="7" name="正方形/長方形 6"/>
          <p:cNvSpPr>
            <a:spLocks noChangeArrowheads="1"/>
          </p:cNvSpPr>
          <p:nvPr/>
        </p:nvSpPr>
        <p:spPr bwMode="auto">
          <a:xfrm>
            <a:off x="3388048" y="2317811"/>
            <a:ext cx="2071240"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iPhone/iPad</a:t>
            </a:r>
            <a:endParaRPr kumimoji="0" lang="ja-JP" altLang="en-US" sz="1400" dirty="0">
              <a:solidFill>
                <a:schemeClr val="bg1"/>
              </a:solidFill>
              <a:latin typeface="+mn-lt"/>
              <a:ea typeface="+mn-ea"/>
            </a:endParaRPr>
          </a:p>
        </p:txBody>
      </p:sp>
      <p:sp>
        <p:nvSpPr>
          <p:cNvPr id="8" name="正方形/長方形 10"/>
          <p:cNvSpPr>
            <a:spLocks noChangeArrowheads="1"/>
          </p:cNvSpPr>
          <p:nvPr/>
        </p:nvSpPr>
        <p:spPr bwMode="auto">
          <a:xfrm>
            <a:off x="5459289" y="2312227"/>
            <a:ext cx="1840988" cy="362772"/>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err="1">
                <a:solidFill>
                  <a:schemeClr val="bg1"/>
                </a:solidFill>
                <a:latin typeface="+mn-lt"/>
                <a:ea typeface="+mn-ea"/>
              </a:rPr>
              <a:t>AppleTV</a:t>
            </a:r>
            <a:endParaRPr kumimoji="0" lang="ja-JP" altLang="en-US" sz="1400" dirty="0">
              <a:solidFill>
                <a:schemeClr val="bg1"/>
              </a:solidFill>
              <a:latin typeface="+mn-lt"/>
              <a:ea typeface="+mn-ea"/>
            </a:endParaRPr>
          </a:p>
        </p:txBody>
      </p:sp>
      <p:sp>
        <p:nvSpPr>
          <p:cNvPr id="46" name="正方形/長方形 10"/>
          <p:cNvSpPr>
            <a:spLocks noChangeArrowheads="1"/>
          </p:cNvSpPr>
          <p:nvPr/>
        </p:nvSpPr>
        <p:spPr bwMode="auto">
          <a:xfrm>
            <a:off x="5459312" y="1960623"/>
            <a:ext cx="1840966" cy="351604"/>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200" dirty="0" err="1">
                <a:solidFill>
                  <a:schemeClr val="bg1"/>
                </a:solidFill>
              </a:rPr>
              <a:t>AppleTV</a:t>
            </a:r>
            <a:r>
              <a:rPr kumimoji="0" lang="en-US" altLang="ja-JP" sz="1200" dirty="0">
                <a:solidFill>
                  <a:schemeClr val="bg1"/>
                </a:solidFill>
              </a:rPr>
              <a:t> Software (iOS)</a:t>
            </a:r>
            <a:endParaRPr kumimoji="0" lang="ja-JP" altLang="en-US" sz="1200" dirty="0">
              <a:solidFill>
                <a:schemeClr val="bg1"/>
              </a:solidFill>
            </a:endParaRPr>
          </a:p>
        </p:txBody>
      </p:sp>
      <p:sp>
        <p:nvSpPr>
          <p:cNvPr id="51" name="正方形/長方形 10"/>
          <p:cNvSpPr>
            <a:spLocks noChangeArrowheads="1"/>
          </p:cNvSpPr>
          <p:nvPr/>
        </p:nvSpPr>
        <p:spPr bwMode="auto">
          <a:xfrm>
            <a:off x="3735036" y="4541551"/>
            <a:ext cx="1601117" cy="362772"/>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Smart Phone</a:t>
            </a:r>
            <a:endParaRPr kumimoji="0" lang="ja-JP" altLang="en-US" sz="1400" dirty="0">
              <a:solidFill>
                <a:schemeClr val="bg1"/>
              </a:solidFill>
              <a:latin typeface="+mn-lt"/>
              <a:ea typeface="+mn-ea"/>
            </a:endParaRPr>
          </a:p>
        </p:txBody>
      </p:sp>
      <p:sp>
        <p:nvSpPr>
          <p:cNvPr id="69" name="正方形/長方形 68"/>
          <p:cNvSpPr>
            <a:spLocks noChangeArrowheads="1"/>
          </p:cNvSpPr>
          <p:nvPr/>
        </p:nvSpPr>
        <p:spPr bwMode="auto">
          <a:xfrm>
            <a:off x="5336156" y="4552764"/>
            <a:ext cx="1112451"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Xbox</a:t>
            </a:r>
            <a:endParaRPr kumimoji="0" lang="ja-JP" altLang="en-US" sz="1400" dirty="0">
              <a:solidFill>
                <a:schemeClr val="bg1"/>
              </a:solidFill>
              <a:latin typeface="+mn-lt"/>
              <a:ea typeface="+mn-ea"/>
            </a:endParaRPr>
          </a:p>
        </p:txBody>
      </p:sp>
      <p:sp>
        <p:nvSpPr>
          <p:cNvPr id="78" name="正方形/長方形 77"/>
          <p:cNvSpPr>
            <a:spLocks noChangeArrowheads="1"/>
          </p:cNvSpPr>
          <p:nvPr/>
        </p:nvSpPr>
        <p:spPr bwMode="auto">
          <a:xfrm>
            <a:off x="6448621" y="4552764"/>
            <a:ext cx="851647"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TV</a:t>
            </a:r>
            <a:endParaRPr kumimoji="0" lang="ja-JP" altLang="en-US" sz="1400" dirty="0">
              <a:solidFill>
                <a:schemeClr val="bg1"/>
              </a:solidFill>
              <a:latin typeface="+mn-lt"/>
              <a:ea typeface="+mn-ea"/>
            </a:endParaRPr>
          </a:p>
        </p:txBody>
      </p:sp>
      <p:sp>
        <p:nvSpPr>
          <p:cNvPr id="9" name="下矢印吹き出し 8"/>
          <p:cNvSpPr/>
          <p:nvPr/>
        </p:nvSpPr>
        <p:spPr bwMode="auto">
          <a:xfrm>
            <a:off x="3422342"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3779529"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1539116"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5544878"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5" name="下矢印吹き出し 14"/>
          <p:cNvSpPr/>
          <p:nvPr/>
        </p:nvSpPr>
        <p:spPr bwMode="auto">
          <a:xfrm>
            <a:off x="5902065"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467544"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824731"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1181918"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5" name="正方形/長方形 10"/>
          <p:cNvSpPr>
            <a:spLocks noChangeArrowheads="1"/>
          </p:cNvSpPr>
          <p:nvPr/>
        </p:nvSpPr>
        <p:spPr bwMode="auto">
          <a:xfrm>
            <a:off x="467544" y="1154846"/>
            <a:ext cx="6832724" cy="22058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Continuity</a:t>
            </a:r>
            <a:endParaRPr kumimoji="0" lang="ja-JP" altLang="en-US" sz="1400" dirty="0">
              <a:solidFill>
                <a:schemeClr val="bg1"/>
              </a:solidFill>
              <a:latin typeface="+mn-lt"/>
              <a:ea typeface="+mn-ea"/>
            </a:endParaRPr>
          </a:p>
        </p:txBody>
      </p:sp>
      <p:sp>
        <p:nvSpPr>
          <p:cNvPr id="49" name="正方形/長方形 2"/>
          <p:cNvSpPr>
            <a:spLocks noChangeArrowheads="1"/>
          </p:cNvSpPr>
          <p:nvPr/>
        </p:nvSpPr>
        <p:spPr bwMode="auto">
          <a:xfrm>
            <a:off x="467556" y="4547135"/>
            <a:ext cx="2132298"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PC</a:t>
            </a:r>
            <a:endParaRPr kumimoji="0" lang="ja-JP" altLang="en-US" sz="1400" dirty="0">
              <a:solidFill>
                <a:schemeClr val="bg1"/>
              </a:solidFill>
              <a:latin typeface="+mn-lt"/>
              <a:ea typeface="+mn-ea"/>
            </a:endParaRPr>
          </a:p>
        </p:txBody>
      </p:sp>
      <p:sp>
        <p:nvSpPr>
          <p:cNvPr id="50" name="正方形/長方形 49"/>
          <p:cNvSpPr>
            <a:spLocks noChangeArrowheads="1"/>
          </p:cNvSpPr>
          <p:nvPr/>
        </p:nvSpPr>
        <p:spPr bwMode="auto">
          <a:xfrm>
            <a:off x="2599852" y="4547135"/>
            <a:ext cx="1135207"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ARM Tablet</a:t>
            </a:r>
            <a:endParaRPr kumimoji="0" lang="ja-JP" altLang="en-US" sz="1400" dirty="0">
              <a:solidFill>
                <a:schemeClr val="bg1"/>
              </a:solidFill>
              <a:latin typeface="+mn-lt"/>
              <a:ea typeface="+mn-ea"/>
            </a:endParaRPr>
          </a:p>
        </p:txBody>
      </p:sp>
      <p:sp>
        <p:nvSpPr>
          <p:cNvPr id="57" name="下矢印吹き出し 56"/>
          <p:cNvSpPr/>
          <p:nvPr/>
        </p:nvSpPr>
        <p:spPr bwMode="auto">
          <a:xfrm>
            <a:off x="3820625"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8" name="下矢印吹き出し 57"/>
          <p:cNvSpPr/>
          <p:nvPr/>
        </p:nvSpPr>
        <p:spPr bwMode="auto">
          <a:xfrm>
            <a:off x="4177812"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0" name="下矢印吹き出し 69"/>
          <p:cNvSpPr/>
          <p:nvPr/>
        </p:nvSpPr>
        <p:spPr bwMode="auto">
          <a:xfrm>
            <a:off x="5370450" y="340976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1" name="下矢印吹き出し 70"/>
          <p:cNvSpPr/>
          <p:nvPr/>
        </p:nvSpPr>
        <p:spPr bwMode="auto">
          <a:xfrm>
            <a:off x="5727637" y="340976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9" name="下矢印吹き出し 78"/>
          <p:cNvSpPr/>
          <p:nvPr/>
        </p:nvSpPr>
        <p:spPr bwMode="auto">
          <a:xfrm>
            <a:off x="6482914" y="340976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2" name="下矢印吹き出し 51"/>
          <p:cNvSpPr/>
          <p:nvPr/>
        </p:nvSpPr>
        <p:spPr bwMode="auto">
          <a:xfrm>
            <a:off x="2634146"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3" name="下矢印吹き出し 52"/>
          <p:cNvSpPr/>
          <p:nvPr/>
        </p:nvSpPr>
        <p:spPr bwMode="auto">
          <a:xfrm>
            <a:off x="2991333"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4" name="下矢印吹き出し 53"/>
          <p:cNvSpPr/>
          <p:nvPr/>
        </p:nvSpPr>
        <p:spPr bwMode="auto">
          <a:xfrm>
            <a:off x="1539116"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9" name="下矢印吹き出し 58"/>
          <p:cNvSpPr/>
          <p:nvPr/>
        </p:nvSpPr>
        <p:spPr bwMode="auto">
          <a:xfrm>
            <a:off x="467544"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下矢印吹き出し 59"/>
          <p:cNvSpPr/>
          <p:nvPr/>
        </p:nvSpPr>
        <p:spPr bwMode="auto">
          <a:xfrm>
            <a:off x="824731"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下矢印吹き出し 60"/>
          <p:cNvSpPr/>
          <p:nvPr/>
        </p:nvSpPr>
        <p:spPr bwMode="auto">
          <a:xfrm>
            <a:off x="1181918"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cxnSp>
        <p:nvCxnSpPr>
          <p:cNvPr id="3" name="直線コネクタ 2"/>
          <p:cNvCxnSpPr>
            <a:stCxn id="16" idx="0"/>
          </p:cNvCxnSpPr>
          <p:nvPr/>
        </p:nvCxnSpPr>
        <p:spPr>
          <a:xfrm flipH="1" flipV="1">
            <a:off x="610418"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flipV="1">
            <a:off x="967605" y="1375431"/>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H="1" flipV="1">
            <a:off x="1324791"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flipV="1">
            <a:off x="3564548"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flipV="1">
            <a:off x="5687752"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9" name="正方形/長方形 88"/>
          <p:cNvSpPr>
            <a:spLocks noChangeArrowheads="1"/>
          </p:cNvSpPr>
          <p:nvPr/>
        </p:nvSpPr>
        <p:spPr bwMode="auto">
          <a:xfrm>
            <a:off x="467556" y="5720693"/>
            <a:ext cx="6832722"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Chrome</a:t>
            </a:r>
            <a:endParaRPr kumimoji="0" lang="ja-JP" altLang="en-US" sz="1400" dirty="0">
              <a:solidFill>
                <a:schemeClr val="bg1"/>
              </a:solidFill>
              <a:latin typeface="+mn-lt"/>
              <a:ea typeface="+mn-ea"/>
            </a:endParaRPr>
          </a:p>
        </p:txBody>
      </p:sp>
      <p:sp>
        <p:nvSpPr>
          <p:cNvPr id="91" name="正方形/長方形 2"/>
          <p:cNvSpPr>
            <a:spLocks noChangeArrowheads="1"/>
          </p:cNvSpPr>
          <p:nvPr/>
        </p:nvSpPr>
        <p:spPr bwMode="auto">
          <a:xfrm>
            <a:off x="467555" y="6077881"/>
            <a:ext cx="2920493"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Windows/Mac/Linux</a:t>
            </a:r>
            <a:endParaRPr kumimoji="0" lang="ja-JP" altLang="en-US" sz="1400" dirty="0">
              <a:solidFill>
                <a:schemeClr val="bg1"/>
              </a:solidFill>
              <a:latin typeface="+mn-lt"/>
              <a:ea typeface="+mn-ea"/>
            </a:endParaRPr>
          </a:p>
        </p:txBody>
      </p:sp>
      <p:sp>
        <p:nvSpPr>
          <p:cNvPr id="92" name="正方形/長方形 91"/>
          <p:cNvSpPr>
            <a:spLocks noChangeArrowheads="1"/>
          </p:cNvSpPr>
          <p:nvPr/>
        </p:nvSpPr>
        <p:spPr bwMode="auto">
          <a:xfrm>
            <a:off x="3388048" y="6077881"/>
            <a:ext cx="2071240"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Android</a:t>
            </a:r>
            <a:endParaRPr kumimoji="0" lang="ja-JP" altLang="en-US" sz="1400" dirty="0">
              <a:solidFill>
                <a:schemeClr val="bg1"/>
              </a:solidFill>
              <a:latin typeface="+mn-lt"/>
              <a:ea typeface="+mn-ea"/>
            </a:endParaRPr>
          </a:p>
        </p:txBody>
      </p:sp>
      <p:sp>
        <p:nvSpPr>
          <p:cNvPr id="93" name="正方形/長方形 10"/>
          <p:cNvSpPr>
            <a:spLocks noChangeArrowheads="1"/>
          </p:cNvSpPr>
          <p:nvPr/>
        </p:nvSpPr>
        <p:spPr bwMode="auto">
          <a:xfrm>
            <a:off x="5459289" y="6072297"/>
            <a:ext cx="1840988" cy="362772"/>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latin typeface="+mn-lt"/>
                <a:ea typeface="+mn-ea"/>
              </a:rPr>
              <a:t>Chromebook</a:t>
            </a:r>
            <a:endParaRPr kumimoji="0" lang="ja-JP" altLang="en-US" sz="1400" dirty="0">
              <a:solidFill>
                <a:schemeClr val="bg1"/>
              </a:solidFill>
              <a:latin typeface="+mn-lt"/>
              <a:ea typeface="+mn-ea"/>
            </a:endParaRPr>
          </a:p>
        </p:txBody>
      </p:sp>
      <p:sp>
        <p:nvSpPr>
          <p:cNvPr id="96" name="下矢印吹き出し 95"/>
          <p:cNvSpPr/>
          <p:nvPr/>
        </p:nvSpPr>
        <p:spPr bwMode="auto">
          <a:xfrm>
            <a:off x="1539116"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7" name="下矢印吹き出し 96"/>
          <p:cNvSpPr/>
          <p:nvPr/>
        </p:nvSpPr>
        <p:spPr bwMode="auto">
          <a:xfrm>
            <a:off x="1896302"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8" name="下矢印吹き出し 97"/>
          <p:cNvSpPr/>
          <p:nvPr/>
        </p:nvSpPr>
        <p:spPr bwMode="auto">
          <a:xfrm>
            <a:off x="2253489"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1" name="下矢印吹き出し 100"/>
          <p:cNvSpPr/>
          <p:nvPr/>
        </p:nvSpPr>
        <p:spPr bwMode="auto">
          <a:xfrm>
            <a:off x="467544"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2" name="下矢印吹き出し 101"/>
          <p:cNvSpPr/>
          <p:nvPr/>
        </p:nvSpPr>
        <p:spPr bwMode="auto">
          <a:xfrm>
            <a:off x="824731"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3" name="下矢印吹き出し 102"/>
          <p:cNvSpPr/>
          <p:nvPr/>
        </p:nvSpPr>
        <p:spPr bwMode="auto">
          <a:xfrm>
            <a:off x="1181918"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3" name="テキスト ボックス 112"/>
          <p:cNvSpPr txBox="1"/>
          <p:nvPr/>
        </p:nvSpPr>
        <p:spPr>
          <a:xfrm>
            <a:off x="878378" y="5417847"/>
            <a:ext cx="1265090" cy="230832"/>
          </a:xfrm>
          <a:prstGeom prst="rect">
            <a:avLst/>
          </a:prstGeom>
          <a:solidFill>
            <a:srgbClr val="FFFFFF">
              <a:alpha val="50196"/>
            </a:srgbClr>
          </a:solidFill>
        </p:spPr>
        <p:txBody>
          <a:bodyPr wrap="none" rtlCol="0">
            <a:spAutoFit/>
          </a:bodyPr>
          <a:lstStyle/>
          <a:p>
            <a:pPr algn="ctr"/>
            <a:r>
              <a:rPr lang="en-US" altLang="ja-JP" sz="900" dirty="0"/>
              <a:t>Web</a:t>
            </a:r>
            <a:r>
              <a:rPr lang="ja-JP" altLang="en-US" sz="900" dirty="0"/>
              <a:t>サービス </a:t>
            </a:r>
            <a:r>
              <a:rPr lang="en-US" altLang="ja-JP" sz="900" dirty="0"/>
              <a:t>(HTML5)</a:t>
            </a:r>
            <a:endParaRPr kumimoji="1" lang="ja-JP" altLang="en-US" sz="900" dirty="0"/>
          </a:p>
        </p:txBody>
      </p:sp>
      <p:sp>
        <p:nvSpPr>
          <p:cNvPr id="114" name="下矢印吹き出し 113"/>
          <p:cNvSpPr/>
          <p:nvPr/>
        </p:nvSpPr>
        <p:spPr bwMode="auto">
          <a:xfrm>
            <a:off x="1900765" y="340976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5" name="下矢印吹き出し 114"/>
          <p:cNvSpPr/>
          <p:nvPr/>
        </p:nvSpPr>
        <p:spPr bwMode="auto">
          <a:xfrm>
            <a:off x="3350126" y="340995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6" name="下矢印吹き出し 115"/>
          <p:cNvSpPr/>
          <p:nvPr/>
        </p:nvSpPr>
        <p:spPr bwMode="auto">
          <a:xfrm>
            <a:off x="4534155" y="340413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7" name="下矢印吹き出し 116"/>
          <p:cNvSpPr/>
          <p:nvPr/>
        </p:nvSpPr>
        <p:spPr bwMode="auto">
          <a:xfrm>
            <a:off x="6083462" y="3404131"/>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8" name="下矢印吹き出し 117"/>
          <p:cNvSpPr/>
          <p:nvPr/>
        </p:nvSpPr>
        <p:spPr bwMode="auto">
          <a:xfrm>
            <a:off x="6863872" y="340995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cxnSp>
        <p:nvCxnSpPr>
          <p:cNvPr id="119" name="直線コネクタ 118"/>
          <p:cNvCxnSpPr/>
          <p:nvPr/>
        </p:nvCxnSpPr>
        <p:spPr>
          <a:xfrm flipH="1" flipV="1">
            <a:off x="2043639" y="328020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H="1" flipV="1">
            <a:off x="3503572"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flipH="1" flipV="1">
            <a:off x="4673909"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flipH="1" flipV="1">
            <a:off x="6226335" y="332697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H="1" flipV="1">
            <a:off x="7006745" y="325492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1" name="正方形/長方形 10"/>
          <p:cNvSpPr>
            <a:spLocks noChangeArrowheads="1"/>
          </p:cNvSpPr>
          <p:nvPr/>
        </p:nvSpPr>
        <p:spPr bwMode="auto">
          <a:xfrm>
            <a:off x="467544" y="3106390"/>
            <a:ext cx="6832724" cy="22058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ja-JP" altLang="en-US" sz="1400" dirty="0">
                <a:solidFill>
                  <a:schemeClr val="bg1"/>
                </a:solidFill>
                <a:latin typeface="+mn-lt"/>
                <a:ea typeface="+mn-ea"/>
              </a:rPr>
              <a:t>ユニバーサル</a:t>
            </a:r>
            <a:r>
              <a:rPr kumimoji="0" lang="en-US" altLang="ja-JP" sz="1400" dirty="0">
                <a:solidFill>
                  <a:schemeClr val="bg1"/>
                </a:solidFill>
                <a:latin typeface="+mn-lt"/>
                <a:ea typeface="+mn-ea"/>
              </a:rPr>
              <a:t>Windows</a:t>
            </a:r>
            <a:r>
              <a:rPr kumimoji="0" lang="ja-JP" altLang="en-US" sz="1400" dirty="0">
                <a:solidFill>
                  <a:schemeClr val="bg1"/>
                </a:solidFill>
                <a:latin typeface="+mn-lt"/>
                <a:ea typeface="+mn-ea"/>
              </a:rPr>
              <a:t>アプリ</a:t>
            </a:r>
          </a:p>
        </p:txBody>
      </p:sp>
      <p:grpSp>
        <p:nvGrpSpPr>
          <p:cNvPr id="12" name="グループ化 11"/>
          <p:cNvGrpSpPr/>
          <p:nvPr/>
        </p:nvGrpSpPr>
        <p:grpSpPr>
          <a:xfrm>
            <a:off x="1672335" y="965880"/>
            <a:ext cx="6510356" cy="4521427"/>
            <a:chOff x="1672335" y="965880"/>
            <a:chExt cx="6510356" cy="4521427"/>
          </a:xfrm>
        </p:grpSpPr>
        <p:cxnSp>
          <p:nvCxnSpPr>
            <p:cNvPr id="80" name="直線コネクタ 79"/>
            <p:cNvCxnSpPr/>
            <p:nvPr/>
          </p:nvCxnSpPr>
          <p:spPr>
            <a:xfrm>
              <a:off x="2758775" y="5487307"/>
              <a:ext cx="5413625" cy="0"/>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8182691" y="983395"/>
              <a:ext cx="0" cy="4503912"/>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V="1">
              <a:off x="5867198" y="2962894"/>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V="1">
              <a:off x="4325432" y="2954656"/>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flipV="1">
              <a:off x="3134207" y="2954656"/>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V="1">
              <a:off x="1682626" y="2949697"/>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V="1">
              <a:off x="6050378" y="973347"/>
              <a:ext cx="0" cy="543469"/>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V="1">
              <a:off x="3933087" y="973347"/>
              <a:ext cx="0" cy="543470"/>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flipV="1">
              <a:off x="1682626" y="973347"/>
              <a:ext cx="0" cy="558608"/>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1682626" y="965880"/>
              <a:ext cx="6500065" cy="0"/>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1672335" y="2942562"/>
              <a:ext cx="6500065" cy="0"/>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 name="タイトル 29"/>
          <p:cNvSpPr>
            <a:spLocks noGrp="1"/>
          </p:cNvSpPr>
          <p:nvPr>
            <p:ph type="title"/>
          </p:nvPr>
        </p:nvSpPr>
        <p:spPr/>
        <p:txBody>
          <a:bodyPr/>
          <a:lstStyle/>
          <a:p>
            <a:r>
              <a:rPr kumimoji="1" lang="ja-JP" altLang="en-US" dirty="0"/>
              <a:t>各社が目指すクライアントプラットフォーム</a:t>
            </a:r>
          </a:p>
        </p:txBody>
      </p:sp>
      <p:sp>
        <p:nvSpPr>
          <p:cNvPr id="125" name="下矢印吹き出し 124"/>
          <p:cNvSpPr/>
          <p:nvPr/>
        </p:nvSpPr>
        <p:spPr bwMode="auto">
          <a:xfrm>
            <a:off x="3780665" y="1531955"/>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6" name="下矢印吹き出し 125"/>
          <p:cNvSpPr/>
          <p:nvPr/>
        </p:nvSpPr>
        <p:spPr bwMode="auto">
          <a:xfrm>
            <a:off x="1540252" y="1531955"/>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7" name="下矢印吹き出し 126"/>
          <p:cNvSpPr/>
          <p:nvPr/>
        </p:nvSpPr>
        <p:spPr bwMode="auto">
          <a:xfrm>
            <a:off x="5907503" y="1531955"/>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0" name="下矢印吹き出し 129"/>
          <p:cNvSpPr/>
          <p:nvPr/>
        </p:nvSpPr>
        <p:spPr bwMode="auto">
          <a:xfrm>
            <a:off x="4178948" y="3409224"/>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1" name="下矢印吹き出し 130"/>
          <p:cNvSpPr/>
          <p:nvPr/>
        </p:nvSpPr>
        <p:spPr bwMode="auto">
          <a:xfrm>
            <a:off x="5728773" y="3414853"/>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2" name="下矢印吹き出し 131"/>
          <p:cNvSpPr/>
          <p:nvPr/>
        </p:nvSpPr>
        <p:spPr bwMode="auto">
          <a:xfrm>
            <a:off x="2992469" y="3409224"/>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3" name="下矢印吹き出し 132"/>
          <p:cNvSpPr/>
          <p:nvPr/>
        </p:nvSpPr>
        <p:spPr bwMode="auto">
          <a:xfrm>
            <a:off x="1540252" y="3409224"/>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0" name="正方形/長方形 99"/>
          <p:cNvSpPr/>
          <p:nvPr/>
        </p:nvSpPr>
        <p:spPr>
          <a:xfrm>
            <a:off x="7376999" y="5074333"/>
            <a:ext cx="1736218" cy="7143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t>Web</a:t>
            </a:r>
            <a:r>
              <a:rPr kumimoji="1" lang="ja-JP" altLang="en-US" sz="1100" dirty="0"/>
              <a:t>サービスなら、</a:t>
            </a:r>
            <a:r>
              <a:rPr kumimoji="1" lang="en-US" altLang="ja-JP" sz="1100" dirty="0"/>
              <a:t>Web</a:t>
            </a:r>
            <a:r>
              <a:rPr kumimoji="1" lang="ja-JP" altLang="en-US" sz="1100" dirty="0"/>
              <a:t>ブラウザさえあればあらゆるデバイスに対応可能</a:t>
            </a:r>
          </a:p>
        </p:txBody>
      </p:sp>
      <p:sp>
        <p:nvSpPr>
          <p:cNvPr id="2" name="テキスト ボックス 1"/>
          <p:cNvSpPr txBox="1"/>
          <p:nvPr/>
        </p:nvSpPr>
        <p:spPr>
          <a:xfrm>
            <a:off x="731064" y="1661479"/>
            <a:ext cx="809837" cy="230832"/>
          </a:xfrm>
          <a:prstGeom prst="rect">
            <a:avLst/>
          </a:prstGeom>
          <a:solidFill>
            <a:schemeClr val="bg1">
              <a:lumMod val="85000"/>
              <a:alpha val="50000"/>
            </a:schemeClr>
          </a:solidFill>
        </p:spPr>
        <p:txBody>
          <a:bodyPr wrap="none" rtlCol="0">
            <a:spAutoFit/>
          </a:bodyPr>
          <a:lstStyle/>
          <a:p>
            <a:pPr algn="ctr"/>
            <a:r>
              <a:rPr kumimoji="1" lang="en-US" altLang="ja-JP" sz="900" dirty="0" err="1"/>
              <a:t>MacOS</a:t>
            </a:r>
            <a:r>
              <a:rPr kumimoji="1" lang="ja-JP" altLang="en-US" sz="900" dirty="0"/>
              <a:t>アプリ</a:t>
            </a:r>
          </a:p>
        </p:txBody>
      </p:sp>
      <p:sp>
        <p:nvSpPr>
          <p:cNvPr id="90" name="テキスト ボックス 89"/>
          <p:cNvSpPr txBox="1"/>
          <p:nvPr/>
        </p:nvSpPr>
        <p:spPr>
          <a:xfrm>
            <a:off x="3426074" y="1661479"/>
            <a:ext cx="635110" cy="230832"/>
          </a:xfrm>
          <a:prstGeom prst="rect">
            <a:avLst/>
          </a:prstGeom>
          <a:solidFill>
            <a:schemeClr val="bg1">
              <a:lumMod val="85000"/>
              <a:alpha val="50000"/>
            </a:schemeClr>
          </a:solidFill>
        </p:spPr>
        <p:txBody>
          <a:bodyPr wrap="none" rtlCol="0">
            <a:spAutoFit/>
          </a:bodyPr>
          <a:lstStyle/>
          <a:p>
            <a:pPr algn="ctr"/>
            <a:r>
              <a:rPr kumimoji="1" lang="en-US" altLang="ja-JP" sz="900" dirty="0"/>
              <a:t>iOS</a:t>
            </a:r>
            <a:r>
              <a:rPr kumimoji="1" lang="ja-JP" altLang="en-US" sz="900" dirty="0"/>
              <a:t>アプリ</a:t>
            </a:r>
          </a:p>
        </p:txBody>
      </p:sp>
      <p:sp>
        <p:nvSpPr>
          <p:cNvPr id="108" name="テキスト ボックス 107"/>
          <p:cNvSpPr txBox="1"/>
          <p:nvPr/>
        </p:nvSpPr>
        <p:spPr>
          <a:xfrm>
            <a:off x="5570590" y="1661479"/>
            <a:ext cx="599844" cy="230832"/>
          </a:xfrm>
          <a:prstGeom prst="rect">
            <a:avLst/>
          </a:prstGeom>
          <a:solidFill>
            <a:schemeClr val="bg1">
              <a:lumMod val="85000"/>
              <a:alpha val="50000"/>
            </a:schemeClr>
          </a:solidFill>
        </p:spPr>
        <p:txBody>
          <a:bodyPr wrap="none" rtlCol="0">
            <a:spAutoFit/>
          </a:bodyPr>
          <a:lstStyle/>
          <a:p>
            <a:pPr algn="ctr"/>
            <a:r>
              <a:rPr kumimoji="1" lang="en-US" altLang="ja-JP" sz="900" dirty="0"/>
              <a:t>TV</a:t>
            </a:r>
            <a:r>
              <a:rPr kumimoji="1" lang="ja-JP" altLang="en-US" sz="900" dirty="0"/>
              <a:t>アプリ</a:t>
            </a:r>
          </a:p>
        </p:txBody>
      </p:sp>
      <p:sp>
        <p:nvSpPr>
          <p:cNvPr id="109" name="テキスト ボックス 108"/>
          <p:cNvSpPr txBox="1"/>
          <p:nvPr/>
        </p:nvSpPr>
        <p:spPr>
          <a:xfrm>
            <a:off x="677362" y="3544377"/>
            <a:ext cx="917239" cy="230832"/>
          </a:xfrm>
          <a:prstGeom prst="rect">
            <a:avLst/>
          </a:prstGeom>
          <a:solidFill>
            <a:schemeClr val="bg1">
              <a:lumMod val="85000"/>
              <a:alpha val="50000"/>
            </a:schemeClr>
          </a:solidFill>
        </p:spPr>
        <p:txBody>
          <a:bodyPr wrap="none" rtlCol="0">
            <a:spAutoFit/>
          </a:bodyPr>
          <a:lstStyle/>
          <a:p>
            <a:pPr algn="ctr"/>
            <a:r>
              <a:rPr lang="en-US" altLang="ja-JP" sz="900" dirty="0"/>
              <a:t>Windows</a:t>
            </a:r>
            <a:r>
              <a:rPr kumimoji="1" lang="ja-JP" altLang="en-US" sz="900" dirty="0"/>
              <a:t>アプリ</a:t>
            </a:r>
          </a:p>
        </p:txBody>
      </p:sp>
      <p:sp>
        <p:nvSpPr>
          <p:cNvPr id="110" name="テキスト ボックス 109"/>
          <p:cNvSpPr txBox="1"/>
          <p:nvPr/>
        </p:nvSpPr>
        <p:spPr>
          <a:xfrm>
            <a:off x="2653381" y="3538748"/>
            <a:ext cx="596638" cy="230832"/>
          </a:xfrm>
          <a:prstGeom prst="rect">
            <a:avLst/>
          </a:prstGeom>
          <a:solidFill>
            <a:schemeClr val="bg1">
              <a:lumMod val="85000"/>
              <a:alpha val="50000"/>
            </a:schemeClr>
          </a:solidFill>
        </p:spPr>
        <p:txBody>
          <a:bodyPr wrap="none" rtlCol="0">
            <a:spAutoFit/>
          </a:bodyPr>
          <a:lstStyle/>
          <a:p>
            <a:pPr algn="ctr"/>
            <a:r>
              <a:rPr lang="en-US" altLang="ja-JP" sz="900" dirty="0"/>
              <a:t>RT</a:t>
            </a:r>
            <a:r>
              <a:rPr kumimoji="1" lang="ja-JP" altLang="en-US" sz="900" dirty="0"/>
              <a:t>アプリ</a:t>
            </a:r>
          </a:p>
        </p:txBody>
      </p:sp>
      <p:sp>
        <p:nvSpPr>
          <p:cNvPr id="111" name="テキスト ボックス 110"/>
          <p:cNvSpPr txBox="1"/>
          <p:nvPr/>
        </p:nvSpPr>
        <p:spPr>
          <a:xfrm>
            <a:off x="3828609" y="3538748"/>
            <a:ext cx="639920" cy="230832"/>
          </a:xfrm>
          <a:prstGeom prst="rect">
            <a:avLst/>
          </a:prstGeom>
          <a:solidFill>
            <a:schemeClr val="bg1">
              <a:lumMod val="85000"/>
              <a:alpha val="50000"/>
            </a:schemeClr>
          </a:solidFill>
        </p:spPr>
        <p:txBody>
          <a:bodyPr wrap="none" rtlCol="0">
            <a:spAutoFit/>
          </a:bodyPr>
          <a:lstStyle/>
          <a:p>
            <a:pPr algn="ctr"/>
            <a:r>
              <a:rPr kumimoji="1" lang="en-US" altLang="ja-JP" sz="900" dirty="0"/>
              <a:t>WP</a:t>
            </a:r>
            <a:r>
              <a:rPr kumimoji="1" lang="ja-JP" altLang="en-US" sz="900" dirty="0"/>
              <a:t>アプリ</a:t>
            </a:r>
          </a:p>
        </p:txBody>
      </p:sp>
    </p:spTree>
    <p:extLst>
      <p:ext uri="{BB962C8B-B14F-4D97-AF65-F5344CB8AC3E}">
        <p14:creationId xmlns:p14="http://schemas.microsoft.com/office/powerpoint/2010/main" val="375106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cBhvr additive="base">
                                        <p:cTn id="12" dur="500" fill="hold"/>
                                        <p:tgtEl>
                                          <p:spTgt spid="126"/>
                                        </p:tgtEl>
                                        <p:attrNameLst>
                                          <p:attrName>ppt_x</p:attrName>
                                        </p:attrNameLst>
                                      </p:cBhvr>
                                      <p:tavLst>
                                        <p:tav tm="0">
                                          <p:val>
                                            <p:strVal val="#ppt_x"/>
                                          </p:val>
                                        </p:tav>
                                        <p:tav tm="100000">
                                          <p:val>
                                            <p:strVal val="#ppt_x"/>
                                          </p:val>
                                        </p:tav>
                                      </p:tavLst>
                                    </p:anim>
                                    <p:anim calcmode="lin" valueType="num">
                                      <p:cBhvr additive="base">
                                        <p:cTn id="13" dur="500" fill="hold"/>
                                        <p:tgtEl>
                                          <p:spTgt spid="12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33"/>
                                        </p:tgtEl>
                                        <p:attrNameLst>
                                          <p:attrName>style.visibility</p:attrName>
                                        </p:attrNameLst>
                                      </p:cBhvr>
                                      <p:to>
                                        <p:strVal val="visible"/>
                                      </p:to>
                                    </p:set>
                                    <p:anim calcmode="lin" valueType="num">
                                      <p:cBhvr additive="base">
                                        <p:cTn id="16" dur="500" fill="hold"/>
                                        <p:tgtEl>
                                          <p:spTgt spid="133"/>
                                        </p:tgtEl>
                                        <p:attrNameLst>
                                          <p:attrName>ppt_x</p:attrName>
                                        </p:attrNameLst>
                                      </p:cBhvr>
                                      <p:tavLst>
                                        <p:tav tm="0">
                                          <p:val>
                                            <p:strVal val="#ppt_x"/>
                                          </p:val>
                                        </p:tav>
                                        <p:tav tm="100000">
                                          <p:val>
                                            <p:strVal val="#ppt_x"/>
                                          </p:val>
                                        </p:tav>
                                      </p:tavLst>
                                    </p:anim>
                                    <p:anim calcmode="lin" valueType="num">
                                      <p:cBhvr additive="base">
                                        <p:cTn id="17" dur="500" fill="hold"/>
                                        <p:tgtEl>
                                          <p:spTgt spid="133"/>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32"/>
                                        </p:tgtEl>
                                        <p:attrNameLst>
                                          <p:attrName>style.visibility</p:attrName>
                                        </p:attrNameLst>
                                      </p:cBhvr>
                                      <p:to>
                                        <p:strVal val="visible"/>
                                      </p:to>
                                    </p:set>
                                    <p:anim calcmode="lin" valueType="num">
                                      <p:cBhvr additive="base">
                                        <p:cTn id="20" dur="500" fill="hold"/>
                                        <p:tgtEl>
                                          <p:spTgt spid="132"/>
                                        </p:tgtEl>
                                        <p:attrNameLst>
                                          <p:attrName>ppt_x</p:attrName>
                                        </p:attrNameLst>
                                      </p:cBhvr>
                                      <p:tavLst>
                                        <p:tav tm="0">
                                          <p:val>
                                            <p:strVal val="#ppt_x"/>
                                          </p:val>
                                        </p:tav>
                                        <p:tav tm="100000">
                                          <p:val>
                                            <p:strVal val="#ppt_x"/>
                                          </p:val>
                                        </p:tav>
                                      </p:tavLst>
                                    </p:anim>
                                    <p:anim calcmode="lin" valueType="num">
                                      <p:cBhvr additive="base">
                                        <p:cTn id="21" dur="500" fill="hold"/>
                                        <p:tgtEl>
                                          <p:spTgt spid="132"/>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30"/>
                                        </p:tgtEl>
                                        <p:attrNameLst>
                                          <p:attrName>style.visibility</p:attrName>
                                        </p:attrNameLst>
                                      </p:cBhvr>
                                      <p:to>
                                        <p:strVal val="visible"/>
                                      </p:to>
                                    </p:set>
                                    <p:anim calcmode="lin" valueType="num">
                                      <p:cBhvr additive="base">
                                        <p:cTn id="24" dur="500" fill="hold"/>
                                        <p:tgtEl>
                                          <p:spTgt spid="130"/>
                                        </p:tgtEl>
                                        <p:attrNameLst>
                                          <p:attrName>ppt_x</p:attrName>
                                        </p:attrNameLst>
                                      </p:cBhvr>
                                      <p:tavLst>
                                        <p:tav tm="0">
                                          <p:val>
                                            <p:strVal val="#ppt_x"/>
                                          </p:val>
                                        </p:tav>
                                        <p:tav tm="100000">
                                          <p:val>
                                            <p:strVal val="#ppt_x"/>
                                          </p:val>
                                        </p:tav>
                                      </p:tavLst>
                                    </p:anim>
                                    <p:anim calcmode="lin" valueType="num">
                                      <p:cBhvr additive="base">
                                        <p:cTn id="25" dur="500" fill="hold"/>
                                        <p:tgtEl>
                                          <p:spTgt spid="130"/>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131"/>
                                        </p:tgtEl>
                                        <p:attrNameLst>
                                          <p:attrName>style.visibility</p:attrName>
                                        </p:attrNameLst>
                                      </p:cBhvr>
                                      <p:to>
                                        <p:strVal val="visible"/>
                                      </p:to>
                                    </p:set>
                                    <p:anim calcmode="lin" valueType="num">
                                      <p:cBhvr additive="base">
                                        <p:cTn id="28" dur="500" fill="hold"/>
                                        <p:tgtEl>
                                          <p:spTgt spid="131"/>
                                        </p:tgtEl>
                                        <p:attrNameLst>
                                          <p:attrName>ppt_x</p:attrName>
                                        </p:attrNameLst>
                                      </p:cBhvr>
                                      <p:tavLst>
                                        <p:tav tm="0">
                                          <p:val>
                                            <p:strVal val="#ppt_x"/>
                                          </p:val>
                                        </p:tav>
                                        <p:tav tm="100000">
                                          <p:val>
                                            <p:strVal val="#ppt_x"/>
                                          </p:val>
                                        </p:tav>
                                      </p:tavLst>
                                    </p:anim>
                                    <p:anim calcmode="lin" valueType="num">
                                      <p:cBhvr additive="base">
                                        <p:cTn id="29" dur="500" fill="hold"/>
                                        <p:tgtEl>
                                          <p:spTgt spid="131"/>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127"/>
                                        </p:tgtEl>
                                        <p:attrNameLst>
                                          <p:attrName>style.visibility</p:attrName>
                                        </p:attrNameLst>
                                      </p:cBhvr>
                                      <p:to>
                                        <p:strVal val="visible"/>
                                      </p:to>
                                    </p:set>
                                    <p:anim calcmode="lin" valueType="num">
                                      <p:cBhvr additive="base">
                                        <p:cTn id="32" dur="500" fill="hold"/>
                                        <p:tgtEl>
                                          <p:spTgt spid="127"/>
                                        </p:tgtEl>
                                        <p:attrNameLst>
                                          <p:attrName>ppt_x</p:attrName>
                                        </p:attrNameLst>
                                      </p:cBhvr>
                                      <p:tavLst>
                                        <p:tav tm="0">
                                          <p:val>
                                            <p:strVal val="#ppt_x"/>
                                          </p:val>
                                        </p:tav>
                                        <p:tav tm="100000">
                                          <p:val>
                                            <p:strVal val="#ppt_x"/>
                                          </p:val>
                                        </p:tav>
                                      </p:tavLst>
                                    </p:anim>
                                    <p:anim calcmode="lin" valueType="num">
                                      <p:cBhvr additive="base">
                                        <p:cTn id="33" dur="500" fill="hold"/>
                                        <p:tgtEl>
                                          <p:spTgt spid="127"/>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 calcmode="lin" valueType="num">
                                      <p:cBhvr additive="base">
                                        <p:cTn id="36" dur="500" fill="hold"/>
                                        <p:tgtEl>
                                          <p:spTgt spid="125"/>
                                        </p:tgtEl>
                                        <p:attrNameLst>
                                          <p:attrName>ppt_x</p:attrName>
                                        </p:attrNameLst>
                                      </p:cBhvr>
                                      <p:tavLst>
                                        <p:tav tm="0">
                                          <p:val>
                                            <p:strVal val="#ppt_x"/>
                                          </p:val>
                                        </p:tav>
                                        <p:tav tm="100000">
                                          <p:val>
                                            <p:strVal val="#ppt_x"/>
                                          </p:val>
                                        </p:tav>
                                      </p:tavLst>
                                    </p:anim>
                                    <p:anim calcmode="lin" valueType="num">
                                      <p:cBhvr additive="base">
                                        <p:cTn id="37" dur="500" fill="hold"/>
                                        <p:tgtEl>
                                          <p:spTgt spid="125"/>
                                        </p:tgtEl>
                                        <p:attrNameLst>
                                          <p:attrName>ppt_y</p:attrName>
                                        </p:attrNameLst>
                                      </p:cBhvr>
                                      <p:tavLst>
                                        <p:tav tm="0">
                                          <p:val>
                                            <p:strVal val="0-#ppt_h/2"/>
                                          </p:val>
                                        </p:tav>
                                        <p:tav tm="100000">
                                          <p:val>
                                            <p:strVal val="#ppt_y"/>
                                          </p:val>
                                        </p:tav>
                                      </p:tavLst>
                                    </p:anim>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100"/>
                                        </p:tgtEl>
                                        <p:attrNameLst>
                                          <p:attrName>style.visibility</p:attrName>
                                        </p:attrNameLst>
                                      </p:cBhvr>
                                      <p:to>
                                        <p:strVal val="visible"/>
                                      </p:to>
                                    </p:set>
                                    <p:anim calcmode="lin" valueType="num">
                                      <p:cBhvr>
                                        <p:cTn id="41" dur="500" fill="hold"/>
                                        <p:tgtEl>
                                          <p:spTgt spid="100"/>
                                        </p:tgtEl>
                                        <p:attrNameLst>
                                          <p:attrName>ppt_w</p:attrName>
                                        </p:attrNameLst>
                                      </p:cBhvr>
                                      <p:tavLst>
                                        <p:tav tm="0">
                                          <p:val>
                                            <p:fltVal val="0"/>
                                          </p:val>
                                        </p:tav>
                                        <p:tav tm="100000">
                                          <p:val>
                                            <p:strVal val="#ppt_w"/>
                                          </p:val>
                                        </p:tav>
                                      </p:tavLst>
                                    </p:anim>
                                    <p:anim calcmode="lin" valueType="num">
                                      <p:cBhvr>
                                        <p:cTn id="42" dur="500" fill="hold"/>
                                        <p:tgtEl>
                                          <p:spTgt spid="100"/>
                                        </p:tgtEl>
                                        <p:attrNameLst>
                                          <p:attrName>ppt_h</p:attrName>
                                        </p:attrNameLst>
                                      </p:cBhvr>
                                      <p:tavLst>
                                        <p:tav tm="0">
                                          <p:val>
                                            <p:fltVal val="0"/>
                                          </p:val>
                                        </p:tav>
                                        <p:tav tm="100000">
                                          <p:val>
                                            <p:strVal val="#ppt_h"/>
                                          </p:val>
                                        </p:tav>
                                      </p:tavLst>
                                    </p:anim>
                                    <p:animEffect transition="in" filter="fade">
                                      <p:cBhvr>
                                        <p:cTn id="4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animBg="1"/>
      <p:bldP spid="127" grpId="0" animBg="1"/>
      <p:bldP spid="130" grpId="0" animBg="1"/>
      <p:bldP spid="131" grpId="0" animBg="1"/>
      <p:bldP spid="132" grpId="0" animBg="1"/>
      <p:bldP spid="133" grpId="0" animBg="1"/>
      <p:bldP spid="10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err="1">
                <a:solidFill>
                  <a:srgbClr val="FFFFFF"/>
                </a:solidFill>
                <a:latin typeface="Arial"/>
                <a:ea typeface="HGP創英角ｺﾞｼｯｸUB" pitchFamily="50" charset="-128"/>
                <a:cs typeface="Arial"/>
              </a:rPr>
              <a:t>5G</a:t>
            </a:r>
            <a:endParaRPr lang="ja-JP" altLang="en-US"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73900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 name="図 2"/>
          <p:cNvPicPr>
            <a:picLocks noChangeAspect="1"/>
          </p:cNvPicPr>
          <p:nvPr/>
        </p:nvPicPr>
        <p:blipFill>
          <a:blip r:embed="rId3"/>
          <a:stretch>
            <a:fillRect/>
          </a:stretch>
        </p:blipFill>
        <p:spPr>
          <a:xfrm>
            <a:off x="2962275" y="1290637"/>
            <a:ext cx="3219450" cy="4276725"/>
          </a:xfrm>
          <a:prstGeom prst="rect">
            <a:avLst/>
          </a:prstGeom>
        </p:spPr>
      </p:pic>
    </p:spTree>
    <p:extLst>
      <p:ext uri="{BB962C8B-B14F-4D97-AF65-F5344CB8AC3E}">
        <p14:creationId xmlns:p14="http://schemas.microsoft.com/office/powerpoint/2010/main" val="1580234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563615" y="3936179"/>
            <a:ext cx="8075059" cy="2669162"/>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kumimoji="1" lang="ja-JP" altLang="en-US" dirty="0">
                <a:solidFill>
                  <a:srgbClr val="FFFFFF"/>
                </a:solidFill>
                <a:latin typeface="ＭＳ Ｐゴシック"/>
                <a:ea typeface="ＭＳ Ｐゴシック"/>
                <a:cs typeface="ＭＳ Ｐゴシック"/>
              </a:rPr>
              <a:t>クライアントに与えた影響</a:t>
            </a:r>
          </a:p>
        </p:txBody>
      </p:sp>
      <p:sp>
        <p:nvSpPr>
          <p:cNvPr id="28" name="正方形/長方形 27"/>
          <p:cNvSpPr/>
          <p:nvPr/>
        </p:nvSpPr>
        <p:spPr>
          <a:xfrm>
            <a:off x="563615" y="806105"/>
            <a:ext cx="8075059" cy="3068052"/>
          </a:xfrm>
          <a:prstGeom prst="rect">
            <a:avLst/>
          </a:prstGeom>
          <a:solidFill>
            <a:schemeClr val="tx2">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kumimoji="1" lang="ja-JP" altLang="en-US">
                <a:solidFill>
                  <a:srgbClr val="FFFFFF"/>
                </a:solidFill>
                <a:latin typeface="ＭＳ Ｐゴシック"/>
                <a:ea typeface="ＭＳ Ｐゴシック"/>
                <a:cs typeface="ＭＳ Ｐゴシック"/>
              </a:rPr>
              <a:t>クラウドの技術的特徴</a:t>
            </a:r>
            <a:endParaRPr kumimoji="1" lang="ja-JP" altLang="en-US"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クラウドの技術的特徴とクライアント</a:t>
            </a:r>
          </a:p>
        </p:txBody>
      </p:sp>
      <p:sp>
        <p:nvSpPr>
          <p:cNvPr id="4" name="正方形/長方形 3"/>
          <p:cNvSpPr/>
          <p:nvPr/>
        </p:nvSpPr>
        <p:spPr>
          <a:xfrm>
            <a:off x="651846" y="1269479"/>
            <a:ext cx="2568163" cy="57604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サービス化</a:t>
            </a:r>
          </a:p>
        </p:txBody>
      </p:sp>
      <p:sp>
        <p:nvSpPr>
          <p:cNvPr id="5" name="正方形/長方形 4"/>
          <p:cNvSpPr/>
          <p:nvPr/>
        </p:nvSpPr>
        <p:spPr>
          <a:xfrm>
            <a:off x="3314304" y="1269479"/>
            <a:ext cx="2568163" cy="57604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脱プロプライエタリ</a:t>
            </a:r>
          </a:p>
        </p:txBody>
      </p:sp>
      <p:sp>
        <p:nvSpPr>
          <p:cNvPr id="6" name="正方形/長方形 5"/>
          <p:cNvSpPr/>
          <p:nvPr/>
        </p:nvSpPr>
        <p:spPr>
          <a:xfrm>
            <a:off x="5976762" y="1269479"/>
            <a:ext cx="2568163" cy="57604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標準化・オープン化</a:t>
            </a:r>
          </a:p>
        </p:txBody>
      </p:sp>
      <p:sp>
        <p:nvSpPr>
          <p:cNvPr id="7" name="正方形/長方形 6"/>
          <p:cNvSpPr/>
          <p:nvPr/>
        </p:nvSpPr>
        <p:spPr>
          <a:xfrm>
            <a:off x="651848" y="1910987"/>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ＭＳ Ｐゴシック"/>
                <a:ea typeface="ＭＳ Ｐゴシック"/>
                <a:cs typeface="ＭＳ Ｐゴシック"/>
              </a:rPr>
              <a:t>機能をサービスとして提供</a:t>
            </a:r>
          </a:p>
        </p:txBody>
      </p:sp>
      <p:sp>
        <p:nvSpPr>
          <p:cNvPr id="8" name="正方形/長方形 7"/>
          <p:cNvSpPr/>
          <p:nvPr/>
        </p:nvSpPr>
        <p:spPr>
          <a:xfrm>
            <a:off x="3314306" y="1910987"/>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ＭＳ Ｐゴシック"/>
                <a:ea typeface="ＭＳ Ｐゴシック"/>
                <a:cs typeface="ＭＳ Ｐゴシック"/>
              </a:rPr>
              <a:t>特定の企業に依存しない</a:t>
            </a:r>
            <a:endParaRPr kumimoji="1" lang="en-US" altLang="ja-JP" sz="1400" dirty="0">
              <a:solidFill>
                <a:srgbClr val="FFFFFF"/>
              </a:solidFill>
              <a:latin typeface="ＭＳ Ｐゴシック"/>
              <a:ea typeface="ＭＳ Ｐゴシック"/>
              <a:cs typeface="ＭＳ Ｐゴシック"/>
            </a:endParaRPr>
          </a:p>
          <a:p>
            <a:pPr algn="ctr"/>
            <a:r>
              <a:rPr kumimoji="1" lang="ja-JP" altLang="en-US" sz="1400" dirty="0">
                <a:solidFill>
                  <a:srgbClr val="FFFFFF"/>
                </a:solidFill>
                <a:latin typeface="ＭＳ Ｐゴシック"/>
                <a:ea typeface="ＭＳ Ｐゴシック"/>
                <a:cs typeface="ＭＳ Ｐゴシック"/>
              </a:rPr>
              <a:t>技術の採用</a:t>
            </a:r>
          </a:p>
        </p:txBody>
      </p:sp>
      <p:sp>
        <p:nvSpPr>
          <p:cNvPr id="9" name="正方形/長方形 8"/>
          <p:cNvSpPr/>
          <p:nvPr/>
        </p:nvSpPr>
        <p:spPr>
          <a:xfrm>
            <a:off x="5976764" y="1910987"/>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ＭＳ Ｐゴシック"/>
                <a:ea typeface="ＭＳ Ｐゴシック"/>
                <a:cs typeface="ＭＳ Ｐゴシック"/>
              </a:rPr>
              <a:t>標準化による相互接続性</a:t>
            </a:r>
            <a:r>
              <a:rPr lang="en-US" altLang="ja-JP" sz="1400" dirty="0">
                <a:solidFill>
                  <a:srgbClr val="FFFFFF"/>
                </a:solidFill>
                <a:latin typeface="ＭＳ Ｐゴシック"/>
                <a:ea typeface="ＭＳ Ｐゴシック"/>
                <a:cs typeface="ＭＳ Ｐゴシック"/>
              </a:rPr>
              <a:t>/</a:t>
            </a:r>
          </a:p>
          <a:p>
            <a:pPr algn="ctr"/>
            <a:r>
              <a:rPr lang="ja-JP" altLang="en-US" sz="1400" dirty="0">
                <a:solidFill>
                  <a:srgbClr val="FFFFFF"/>
                </a:solidFill>
                <a:latin typeface="ＭＳ Ｐゴシック"/>
                <a:ea typeface="ＭＳ Ｐゴシック"/>
                <a:cs typeface="ＭＳ Ｐゴシック"/>
              </a:rPr>
              <a:t>運用性の確保</a:t>
            </a:r>
          </a:p>
        </p:txBody>
      </p:sp>
      <p:sp>
        <p:nvSpPr>
          <p:cNvPr id="10" name="正方形/長方形 9"/>
          <p:cNvSpPr/>
          <p:nvPr/>
        </p:nvSpPr>
        <p:spPr>
          <a:xfrm>
            <a:off x="651846" y="2552495"/>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ＭＳ Ｐゴシック"/>
                <a:ea typeface="ＭＳ Ｐゴシック"/>
                <a:cs typeface="ＭＳ Ｐゴシック"/>
              </a:rPr>
              <a:t>大半の処理をサーバー</a:t>
            </a:r>
            <a:endParaRPr kumimoji="1" lang="en-US" altLang="ja-JP" sz="1400" dirty="0">
              <a:solidFill>
                <a:srgbClr val="FFFFFF"/>
              </a:solidFill>
              <a:latin typeface="ＭＳ Ｐゴシック"/>
              <a:ea typeface="ＭＳ Ｐゴシック"/>
              <a:cs typeface="ＭＳ Ｐゴシック"/>
            </a:endParaRPr>
          </a:p>
          <a:p>
            <a:pPr algn="ctr"/>
            <a:r>
              <a:rPr kumimoji="1" lang="en-US" altLang="ja-JP" sz="1400" dirty="0">
                <a:solidFill>
                  <a:srgbClr val="FFFFFF"/>
                </a:solidFill>
                <a:latin typeface="ＭＳ Ｐゴシック"/>
                <a:ea typeface="ＭＳ Ｐゴシック"/>
                <a:cs typeface="ＭＳ Ｐゴシック"/>
              </a:rPr>
              <a:t>(</a:t>
            </a:r>
            <a:r>
              <a:rPr kumimoji="1" lang="ja-JP" altLang="en-US" sz="1400" dirty="0">
                <a:solidFill>
                  <a:srgbClr val="FFFFFF"/>
                </a:solidFill>
                <a:latin typeface="ＭＳ Ｐゴシック"/>
                <a:ea typeface="ＭＳ Ｐゴシック"/>
                <a:cs typeface="ＭＳ Ｐゴシック"/>
              </a:rPr>
              <a:t>クラウド</a:t>
            </a:r>
            <a:r>
              <a:rPr kumimoji="1" lang="en-US" altLang="ja-JP" sz="1400" dirty="0">
                <a:solidFill>
                  <a:srgbClr val="FFFFFF"/>
                </a:solidFill>
                <a:latin typeface="ＭＳ Ｐゴシック"/>
                <a:ea typeface="ＭＳ Ｐゴシック"/>
                <a:cs typeface="ＭＳ Ｐゴシック"/>
              </a:rPr>
              <a:t>)</a:t>
            </a:r>
            <a:r>
              <a:rPr kumimoji="1" lang="ja-JP" altLang="en-US" sz="1400" dirty="0">
                <a:solidFill>
                  <a:srgbClr val="FFFFFF"/>
                </a:solidFill>
                <a:latin typeface="ＭＳ Ｐゴシック"/>
                <a:ea typeface="ＭＳ Ｐゴシック"/>
                <a:cs typeface="ＭＳ Ｐゴシック"/>
              </a:rPr>
              <a:t>側で処理</a:t>
            </a:r>
          </a:p>
        </p:txBody>
      </p:sp>
      <p:sp>
        <p:nvSpPr>
          <p:cNvPr id="11" name="正方形/長方形 10"/>
          <p:cNvSpPr/>
          <p:nvPr/>
        </p:nvSpPr>
        <p:spPr>
          <a:xfrm>
            <a:off x="3314304" y="2552495"/>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ＭＳ Ｐゴシック"/>
                <a:ea typeface="ＭＳ Ｐゴシック"/>
                <a:cs typeface="ＭＳ Ｐゴシック"/>
              </a:rPr>
              <a:t>汎用クライアント </a:t>
            </a:r>
            <a:r>
              <a:rPr lang="en-US" altLang="ja-JP" sz="1400" dirty="0">
                <a:solidFill>
                  <a:srgbClr val="FFFFFF"/>
                </a:solidFill>
                <a:latin typeface="ＭＳ Ｐゴシック"/>
                <a:ea typeface="ＭＳ Ｐゴシック"/>
                <a:cs typeface="ＭＳ Ｐゴシック"/>
              </a:rPr>
              <a:t>(</a:t>
            </a:r>
            <a:r>
              <a:rPr lang="ja-JP" altLang="en-US" sz="1400" dirty="0">
                <a:solidFill>
                  <a:srgbClr val="FFFFFF"/>
                </a:solidFill>
                <a:latin typeface="ＭＳ Ｐゴシック"/>
                <a:ea typeface="ＭＳ Ｐゴシック"/>
                <a:cs typeface="ＭＳ Ｐゴシック"/>
              </a:rPr>
              <a:t>ブラウザー</a:t>
            </a:r>
            <a:r>
              <a:rPr lang="en-US" altLang="ja-JP" sz="1400" dirty="0">
                <a:solidFill>
                  <a:srgbClr val="FFFFFF"/>
                </a:solidFill>
                <a:latin typeface="ＭＳ Ｐゴシック"/>
                <a:ea typeface="ＭＳ Ｐゴシック"/>
                <a:cs typeface="ＭＳ Ｐゴシック"/>
              </a:rPr>
              <a:t>)</a:t>
            </a:r>
          </a:p>
          <a:p>
            <a:pPr algn="ctr"/>
            <a:r>
              <a:rPr lang="ja-JP" altLang="en-US" sz="1400" dirty="0">
                <a:solidFill>
                  <a:srgbClr val="FFFFFF"/>
                </a:solidFill>
                <a:latin typeface="ＭＳ Ｐゴシック"/>
                <a:ea typeface="ＭＳ Ｐゴシック"/>
                <a:cs typeface="ＭＳ Ｐゴシック"/>
              </a:rPr>
              <a:t>の利用</a:t>
            </a:r>
          </a:p>
        </p:txBody>
      </p:sp>
      <p:sp>
        <p:nvSpPr>
          <p:cNvPr id="12" name="正方形/長方形 11"/>
          <p:cNvSpPr/>
          <p:nvPr/>
        </p:nvSpPr>
        <p:spPr>
          <a:xfrm>
            <a:off x="5976762" y="2552495"/>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ＭＳ Ｐゴシック"/>
                <a:ea typeface="ＭＳ Ｐゴシック"/>
                <a:cs typeface="ＭＳ Ｐゴシック"/>
              </a:rPr>
              <a:t>オープン化の徹底による</a:t>
            </a:r>
            <a:endParaRPr lang="en-US" altLang="ja-JP" sz="1400" dirty="0">
              <a:solidFill>
                <a:srgbClr val="FFFFFF"/>
              </a:solidFill>
              <a:latin typeface="ＭＳ Ｐゴシック"/>
              <a:ea typeface="ＭＳ Ｐゴシック"/>
              <a:cs typeface="ＭＳ Ｐゴシック"/>
            </a:endParaRPr>
          </a:p>
          <a:p>
            <a:pPr algn="ctr"/>
            <a:r>
              <a:rPr lang="ja-JP" altLang="en-US" sz="1400" dirty="0">
                <a:solidFill>
                  <a:srgbClr val="FFFFFF"/>
                </a:solidFill>
                <a:latin typeface="ＭＳ Ｐゴシック"/>
                <a:ea typeface="ＭＳ Ｐゴシック"/>
                <a:cs typeface="ＭＳ Ｐゴシック"/>
              </a:rPr>
              <a:t>独自技術の排除</a:t>
            </a:r>
          </a:p>
        </p:txBody>
      </p:sp>
      <p:sp>
        <p:nvSpPr>
          <p:cNvPr id="13" name="正方形/長方形 12"/>
          <p:cNvSpPr/>
          <p:nvPr/>
        </p:nvSpPr>
        <p:spPr>
          <a:xfrm>
            <a:off x="651846" y="3196989"/>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ＭＳ Ｐゴシック"/>
                <a:ea typeface="ＭＳ Ｐゴシック"/>
                <a:cs typeface="ＭＳ Ｐゴシック"/>
              </a:rPr>
              <a:t>柔軟性・スケーラビリティ</a:t>
            </a:r>
            <a:endParaRPr lang="en-US" altLang="ja-JP" sz="1400" dirty="0">
              <a:solidFill>
                <a:srgbClr val="FFFFFF"/>
              </a:solidFill>
              <a:latin typeface="ＭＳ Ｐゴシック"/>
              <a:ea typeface="ＭＳ Ｐゴシック"/>
              <a:cs typeface="ＭＳ Ｐゴシック"/>
            </a:endParaRPr>
          </a:p>
          <a:p>
            <a:pPr algn="ctr"/>
            <a:r>
              <a:rPr lang="ja-JP" altLang="en-US" sz="1400" dirty="0">
                <a:solidFill>
                  <a:srgbClr val="FFFFFF"/>
                </a:solidFill>
                <a:latin typeface="ＭＳ Ｐゴシック"/>
                <a:ea typeface="ＭＳ Ｐゴシック"/>
                <a:cs typeface="ＭＳ Ｐゴシック"/>
              </a:rPr>
              <a:t>の向上</a:t>
            </a:r>
          </a:p>
        </p:txBody>
      </p:sp>
      <p:sp>
        <p:nvSpPr>
          <p:cNvPr id="14" name="正方形/長方形 13"/>
          <p:cNvSpPr/>
          <p:nvPr/>
        </p:nvSpPr>
        <p:spPr>
          <a:xfrm>
            <a:off x="3314304" y="3194003"/>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ＭＳ Ｐゴシック"/>
                <a:ea typeface="ＭＳ Ｐゴシック"/>
                <a:cs typeface="ＭＳ Ｐゴシック"/>
              </a:rPr>
              <a:t>使用技術は全て</a:t>
            </a:r>
            <a:endParaRPr lang="en-US" altLang="ja-JP" sz="1400" dirty="0">
              <a:solidFill>
                <a:srgbClr val="FFFFFF"/>
              </a:solidFill>
              <a:latin typeface="ＭＳ Ｐゴシック"/>
              <a:ea typeface="ＭＳ Ｐゴシック"/>
              <a:cs typeface="ＭＳ Ｐゴシック"/>
            </a:endParaRPr>
          </a:p>
          <a:p>
            <a:pPr algn="ctr"/>
            <a:r>
              <a:rPr lang="ja-JP" altLang="en-US" sz="1400" dirty="0">
                <a:solidFill>
                  <a:srgbClr val="FFFFFF"/>
                </a:solidFill>
                <a:latin typeface="ＭＳ Ｐゴシック"/>
                <a:ea typeface="ＭＳ Ｐゴシック"/>
                <a:cs typeface="ＭＳ Ｐゴシック"/>
              </a:rPr>
              <a:t>インターネット標準</a:t>
            </a:r>
          </a:p>
        </p:txBody>
      </p:sp>
      <p:sp>
        <p:nvSpPr>
          <p:cNvPr id="15" name="正方形/長方形 14"/>
          <p:cNvSpPr/>
          <p:nvPr/>
        </p:nvSpPr>
        <p:spPr>
          <a:xfrm>
            <a:off x="5976762" y="3194002"/>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ＭＳ Ｐゴシック"/>
                <a:ea typeface="ＭＳ Ｐゴシック"/>
                <a:cs typeface="ＭＳ Ｐゴシック"/>
              </a:rPr>
              <a:t>様々なネットワークを介して</a:t>
            </a:r>
            <a:endParaRPr lang="en-US" altLang="ja-JP" sz="1400" dirty="0">
              <a:solidFill>
                <a:srgbClr val="FFFFFF"/>
              </a:solidFill>
              <a:latin typeface="ＭＳ Ｐゴシック"/>
              <a:ea typeface="ＭＳ Ｐゴシック"/>
              <a:cs typeface="ＭＳ Ｐゴシック"/>
            </a:endParaRPr>
          </a:p>
          <a:p>
            <a:pPr algn="ctr"/>
            <a:r>
              <a:rPr lang="ja-JP" altLang="en-US" sz="1400" dirty="0">
                <a:solidFill>
                  <a:srgbClr val="FFFFFF"/>
                </a:solidFill>
                <a:latin typeface="ＭＳ Ｐゴシック"/>
                <a:ea typeface="ＭＳ Ｐゴシック"/>
                <a:cs typeface="ＭＳ Ｐゴシック"/>
              </a:rPr>
              <a:t>クライアントと接続</a:t>
            </a:r>
          </a:p>
        </p:txBody>
      </p:sp>
      <p:sp>
        <p:nvSpPr>
          <p:cNvPr id="16" name="正方形/長方形 15"/>
          <p:cNvSpPr/>
          <p:nvPr/>
        </p:nvSpPr>
        <p:spPr>
          <a:xfrm>
            <a:off x="651845" y="4369220"/>
            <a:ext cx="3896091" cy="44051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rgbClr val="FFFFFF"/>
                </a:solidFill>
                <a:latin typeface="ＭＳ Ｐゴシック"/>
                <a:ea typeface="ＭＳ Ｐゴシック"/>
                <a:cs typeface="ＭＳ Ｐゴシック"/>
              </a:rPr>
              <a:t>PC</a:t>
            </a:r>
            <a:endParaRPr kumimoji="1" lang="ja-JP" altLang="en-US" dirty="0">
              <a:solidFill>
                <a:srgbClr val="FFFFFF"/>
              </a:solidFill>
              <a:latin typeface="ＭＳ Ｐゴシック"/>
              <a:ea typeface="ＭＳ Ｐゴシック"/>
              <a:cs typeface="ＭＳ Ｐゴシック"/>
            </a:endParaRPr>
          </a:p>
        </p:txBody>
      </p:sp>
      <p:sp>
        <p:nvSpPr>
          <p:cNvPr id="18" name="正方形/長方形 17"/>
          <p:cNvSpPr/>
          <p:nvPr/>
        </p:nvSpPr>
        <p:spPr>
          <a:xfrm>
            <a:off x="4644189" y="4369220"/>
            <a:ext cx="3900736" cy="44051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スマホ・タブレット</a:t>
            </a:r>
          </a:p>
        </p:txBody>
      </p:sp>
      <p:sp>
        <p:nvSpPr>
          <p:cNvPr id="19" name="正方形/長方形 18"/>
          <p:cNvSpPr/>
          <p:nvPr/>
        </p:nvSpPr>
        <p:spPr>
          <a:xfrm>
            <a:off x="651844" y="4875201"/>
            <a:ext cx="3896091" cy="41961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rgbClr val="FFFFFF"/>
                </a:solidFill>
                <a:latin typeface="ＭＳ Ｐゴシック"/>
                <a:ea typeface="ＭＳ Ｐゴシック"/>
                <a:cs typeface="ＭＳ Ｐゴシック"/>
              </a:rPr>
              <a:t>1999</a:t>
            </a:r>
            <a:r>
              <a:rPr kumimoji="1" lang="ja-JP" altLang="en-US" dirty="0">
                <a:solidFill>
                  <a:srgbClr val="FFFFFF"/>
                </a:solidFill>
                <a:latin typeface="ＭＳ Ｐゴシック"/>
                <a:ea typeface="ＭＳ Ｐゴシック"/>
                <a:cs typeface="ＭＳ Ｐゴシック"/>
              </a:rPr>
              <a:t>年～</a:t>
            </a:r>
          </a:p>
        </p:txBody>
      </p:sp>
      <p:sp>
        <p:nvSpPr>
          <p:cNvPr id="21" name="正方形/長方形 20"/>
          <p:cNvSpPr/>
          <p:nvPr/>
        </p:nvSpPr>
        <p:spPr>
          <a:xfrm>
            <a:off x="4644188" y="4875201"/>
            <a:ext cx="3900736" cy="41961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rgbClr val="FFFFFF"/>
                </a:solidFill>
                <a:latin typeface="ＭＳ Ｐゴシック"/>
                <a:ea typeface="ＭＳ Ｐゴシック"/>
                <a:cs typeface="ＭＳ Ｐゴシック"/>
              </a:rPr>
              <a:t>2007</a:t>
            </a:r>
            <a:r>
              <a:rPr kumimoji="1" lang="ja-JP" altLang="en-US" dirty="0">
                <a:solidFill>
                  <a:srgbClr val="FFFFFF"/>
                </a:solidFill>
                <a:latin typeface="ＭＳ Ｐゴシック"/>
                <a:ea typeface="ＭＳ Ｐゴシック"/>
                <a:cs typeface="ＭＳ Ｐゴシック"/>
              </a:rPr>
              <a:t>年～</a:t>
            </a:r>
          </a:p>
        </p:txBody>
      </p:sp>
      <p:sp>
        <p:nvSpPr>
          <p:cNvPr id="22" name="正方形/長方形 21"/>
          <p:cNvSpPr/>
          <p:nvPr/>
        </p:nvSpPr>
        <p:spPr>
          <a:xfrm>
            <a:off x="651843" y="5360281"/>
            <a:ext cx="3896091" cy="641508"/>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クライアントサーバーから</a:t>
            </a:r>
            <a:endParaRPr kumimoji="1" lang="en-US" altLang="ja-JP" dirty="0">
              <a:solidFill>
                <a:srgbClr val="FFFFFF"/>
              </a:solidFill>
              <a:latin typeface="ＭＳ Ｐゴシック"/>
              <a:ea typeface="ＭＳ Ｐゴシック"/>
              <a:cs typeface="ＭＳ Ｐゴシック"/>
            </a:endParaRPr>
          </a:p>
          <a:p>
            <a:pPr algn="ctr"/>
            <a:r>
              <a:rPr kumimoji="1" lang="ja-JP" altLang="en-US" dirty="0">
                <a:solidFill>
                  <a:srgbClr val="FFFFFF"/>
                </a:solidFill>
                <a:latin typeface="ＭＳ Ｐゴシック"/>
                <a:ea typeface="ＭＳ Ｐゴシック"/>
                <a:cs typeface="ＭＳ Ｐゴシック"/>
              </a:rPr>
              <a:t>クラウドへ移行</a:t>
            </a:r>
          </a:p>
        </p:txBody>
      </p:sp>
      <p:sp>
        <p:nvSpPr>
          <p:cNvPr id="24" name="正方形/長方形 23"/>
          <p:cNvSpPr/>
          <p:nvPr/>
        </p:nvSpPr>
        <p:spPr>
          <a:xfrm>
            <a:off x="4644187" y="5360281"/>
            <a:ext cx="3900736" cy="641508"/>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ＭＳ Ｐゴシック"/>
                <a:ea typeface="ＭＳ Ｐゴシック"/>
                <a:cs typeface="ＭＳ Ｐゴシック"/>
              </a:rPr>
              <a:t>最初からクラウド対応</a:t>
            </a:r>
          </a:p>
        </p:txBody>
      </p:sp>
      <p:sp>
        <p:nvSpPr>
          <p:cNvPr id="25" name="正方形/長方形 24"/>
          <p:cNvSpPr/>
          <p:nvPr/>
        </p:nvSpPr>
        <p:spPr>
          <a:xfrm>
            <a:off x="651844" y="6067253"/>
            <a:ext cx="3896091" cy="41961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rgbClr val="FFFFFF"/>
                </a:solidFill>
                <a:latin typeface="ＭＳ Ｐゴシック"/>
                <a:ea typeface="ＭＳ Ｐゴシック"/>
                <a:cs typeface="ＭＳ Ｐゴシック"/>
              </a:rPr>
              <a:t>Windows</a:t>
            </a:r>
            <a:r>
              <a:rPr kumimoji="1" lang="ja-JP" altLang="en-US" dirty="0">
                <a:solidFill>
                  <a:srgbClr val="FFFFFF"/>
                </a:solidFill>
                <a:latin typeface="ＭＳ Ｐゴシック"/>
                <a:ea typeface="ＭＳ Ｐゴシック"/>
                <a:cs typeface="ＭＳ Ｐゴシック"/>
              </a:rPr>
              <a:t> </a:t>
            </a:r>
            <a:r>
              <a:rPr kumimoji="1" lang="en-US" altLang="ja-JP" dirty="0">
                <a:solidFill>
                  <a:srgbClr val="FFFFFF"/>
                </a:solidFill>
                <a:latin typeface="ＭＳ Ｐゴシック"/>
                <a:ea typeface="ＭＳ Ｐゴシック"/>
                <a:cs typeface="ＭＳ Ｐゴシック"/>
              </a:rPr>
              <a:t>+</a:t>
            </a:r>
            <a:r>
              <a:rPr kumimoji="1" lang="ja-JP" altLang="en-US" dirty="0">
                <a:solidFill>
                  <a:srgbClr val="FFFFFF"/>
                </a:solidFill>
                <a:latin typeface="ＭＳ Ｐゴシック"/>
                <a:ea typeface="ＭＳ Ｐゴシック"/>
                <a:cs typeface="ＭＳ Ｐゴシック"/>
              </a:rPr>
              <a:t> ブラウザー</a:t>
            </a:r>
          </a:p>
        </p:txBody>
      </p:sp>
      <p:sp>
        <p:nvSpPr>
          <p:cNvPr id="27" name="正方形/長方形 26"/>
          <p:cNvSpPr/>
          <p:nvPr/>
        </p:nvSpPr>
        <p:spPr>
          <a:xfrm>
            <a:off x="4644188" y="6067253"/>
            <a:ext cx="3900736" cy="41961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フル機能ブラウザー</a:t>
            </a:r>
          </a:p>
        </p:txBody>
      </p:sp>
    </p:spTree>
    <p:extLst>
      <p:ext uri="{BB962C8B-B14F-4D97-AF65-F5344CB8AC3E}">
        <p14:creationId xmlns:p14="http://schemas.microsoft.com/office/powerpoint/2010/main" val="138942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animEffect transition="in" filter="fade">
                                      <p:cBhvr>
                                        <p:cTn id="86" dur="500"/>
                                        <p:tgtEl>
                                          <p:spTgt spid="18"/>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animEffect transition="in" filter="fade">
                                      <p:cBhvr>
                                        <p:cTn id="91" dur="500"/>
                                        <p:tgtEl>
                                          <p:spTgt spid="19"/>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p:cTn id="94" dur="500" fill="hold"/>
                                        <p:tgtEl>
                                          <p:spTgt spid="21"/>
                                        </p:tgtEl>
                                        <p:attrNameLst>
                                          <p:attrName>ppt_w</p:attrName>
                                        </p:attrNameLst>
                                      </p:cBhvr>
                                      <p:tavLst>
                                        <p:tav tm="0">
                                          <p:val>
                                            <p:fltVal val="0"/>
                                          </p:val>
                                        </p:tav>
                                        <p:tav tm="100000">
                                          <p:val>
                                            <p:strVal val="#ppt_w"/>
                                          </p:val>
                                        </p:tav>
                                      </p:tavLst>
                                    </p:anim>
                                    <p:anim calcmode="lin" valueType="num">
                                      <p:cBhvr>
                                        <p:cTn id="95" dur="500" fill="hold"/>
                                        <p:tgtEl>
                                          <p:spTgt spid="21"/>
                                        </p:tgtEl>
                                        <p:attrNameLst>
                                          <p:attrName>ppt_h</p:attrName>
                                        </p:attrNameLst>
                                      </p:cBhvr>
                                      <p:tavLst>
                                        <p:tav tm="0">
                                          <p:val>
                                            <p:fltVal val="0"/>
                                          </p:val>
                                        </p:tav>
                                        <p:tav tm="100000">
                                          <p:val>
                                            <p:strVal val="#ppt_h"/>
                                          </p:val>
                                        </p:tav>
                                      </p:tavLst>
                                    </p:anim>
                                    <p:animEffect transition="in" filter="fade">
                                      <p:cBhvr>
                                        <p:cTn id="96" dur="500"/>
                                        <p:tgtEl>
                                          <p:spTgt spid="21"/>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p:cTn id="99" dur="500" fill="hold"/>
                                        <p:tgtEl>
                                          <p:spTgt spid="22"/>
                                        </p:tgtEl>
                                        <p:attrNameLst>
                                          <p:attrName>ppt_w</p:attrName>
                                        </p:attrNameLst>
                                      </p:cBhvr>
                                      <p:tavLst>
                                        <p:tav tm="0">
                                          <p:val>
                                            <p:fltVal val="0"/>
                                          </p:val>
                                        </p:tav>
                                        <p:tav tm="100000">
                                          <p:val>
                                            <p:strVal val="#ppt_w"/>
                                          </p:val>
                                        </p:tav>
                                      </p:tavLst>
                                    </p:anim>
                                    <p:anim calcmode="lin" valueType="num">
                                      <p:cBhvr>
                                        <p:cTn id="100" dur="500" fill="hold"/>
                                        <p:tgtEl>
                                          <p:spTgt spid="22"/>
                                        </p:tgtEl>
                                        <p:attrNameLst>
                                          <p:attrName>ppt_h</p:attrName>
                                        </p:attrNameLst>
                                      </p:cBhvr>
                                      <p:tavLst>
                                        <p:tav tm="0">
                                          <p:val>
                                            <p:fltVal val="0"/>
                                          </p:val>
                                        </p:tav>
                                        <p:tav tm="100000">
                                          <p:val>
                                            <p:strVal val="#ppt_h"/>
                                          </p:val>
                                        </p:tav>
                                      </p:tavLst>
                                    </p:anim>
                                    <p:animEffect transition="in" filter="fade">
                                      <p:cBhvr>
                                        <p:cTn id="101" dur="500"/>
                                        <p:tgtEl>
                                          <p:spTgt spid="22"/>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 calcmode="lin" valueType="num">
                                      <p:cBhvr>
                                        <p:cTn id="104" dur="500" fill="hold"/>
                                        <p:tgtEl>
                                          <p:spTgt spid="24"/>
                                        </p:tgtEl>
                                        <p:attrNameLst>
                                          <p:attrName>ppt_w</p:attrName>
                                        </p:attrNameLst>
                                      </p:cBhvr>
                                      <p:tavLst>
                                        <p:tav tm="0">
                                          <p:val>
                                            <p:fltVal val="0"/>
                                          </p:val>
                                        </p:tav>
                                        <p:tav tm="100000">
                                          <p:val>
                                            <p:strVal val="#ppt_w"/>
                                          </p:val>
                                        </p:tav>
                                      </p:tavLst>
                                    </p:anim>
                                    <p:anim calcmode="lin" valueType="num">
                                      <p:cBhvr>
                                        <p:cTn id="105" dur="500" fill="hold"/>
                                        <p:tgtEl>
                                          <p:spTgt spid="24"/>
                                        </p:tgtEl>
                                        <p:attrNameLst>
                                          <p:attrName>ppt_h</p:attrName>
                                        </p:attrNameLst>
                                      </p:cBhvr>
                                      <p:tavLst>
                                        <p:tav tm="0">
                                          <p:val>
                                            <p:fltVal val="0"/>
                                          </p:val>
                                        </p:tav>
                                        <p:tav tm="100000">
                                          <p:val>
                                            <p:strVal val="#ppt_h"/>
                                          </p:val>
                                        </p:tav>
                                      </p:tavLst>
                                    </p:anim>
                                    <p:animEffect transition="in" filter="fade">
                                      <p:cBhvr>
                                        <p:cTn id="106" dur="500"/>
                                        <p:tgtEl>
                                          <p:spTgt spid="24"/>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p:cTn id="109" dur="500" fill="hold"/>
                                        <p:tgtEl>
                                          <p:spTgt spid="25"/>
                                        </p:tgtEl>
                                        <p:attrNameLst>
                                          <p:attrName>ppt_w</p:attrName>
                                        </p:attrNameLst>
                                      </p:cBhvr>
                                      <p:tavLst>
                                        <p:tav tm="0">
                                          <p:val>
                                            <p:fltVal val="0"/>
                                          </p:val>
                                        </p:tav>
                                        <p:tav tm="100000">
                                          <p:val>
                                            <p:strVal val="#ppt_w"/>
                                          </p:val>
                                        </p:tav>
                                      </p:tavLst>
                                    </p:anim>
                                    <p:anim calcmode="lin" valueType="num">
                                      <p:cBhvr>
                                        <p:cTn id="110" dur="500" fill="hold"/>
                                        <p:tgtEl>
                                          <p:spTgt spid="25"/>
                                        </p:tgtEl>
                                        <p:attrNameLst>
                                          <p:attrName>ppt_h</p:attrName>
                                        </p:attrNameLst>
                                      </p:cBhvr>
                                      <p:tavLst>
                                        <p:tav tm="0">
                                          <p:val>
                                            <p:fltVal val="0"/>
                                          </p:val>
                                        </p:tav>
                                        <p:tav tm="100000">
                                          <p:val>
                                            <p:strVal val="#ppt_h"/>
                                          </p:val>
                                        </p:tav>
                                      </p:tavLst>
                                    </p:anim>
                                    <p:animEffect transition="in" filter="fade">
                                      <p:cBhvr>
                                        <p:cTn id="111" dur="500"/>
                                        <p:tgtEl>
                                          <p:spTgt spid="25"/>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 calcmode="lin" valueType="num">
                                      <p:cBhvr>
                                        <p:cTn id="114" dur="500" fill="hold"/>
                                        <p:tgtEl>
                                          <p:spTgt spid="27"/>
                                        </p:tgtEl>
                                        <p:attrNameLst>
                                          <p:attrName>ppt_w</p:attrName>
                                        </p:attrNameLst>
                                      </p:cBhvr>
                                      <p:tavLst>
                                        <p:tav tm="0">
                                          <p:val>
                                            <p:fltVal val="0"/>
                                          </p:val>
                                        </p:tav>
                                        <p:tav tm="100000">
                                          <p:val>
                                            <p:strVal val="#ppt_w"/>
                                          </p:val>
                                        </p:tav>
                                      </p:tavLst>
                                    </p:anim>
                                    <p:anim calcmode="lin" valueType="num">
                                      <p:cBhvr>
                                        <p:cTn id="115" dur="500" fill="hold"/>
                                        <p:tgtEl>
                                          <p:spTgt spid="27"/>
                                        </p:tgtEl>
                                        <p:attrNameLst>
                                          <p:attrName>ppt_h</p:attrName>
                                        </p:attrNameLst>
                                      </p:cBhvr>
                                      <p:tavLst>
                                        <p:tav tm="0">
                                          <p:val>
                                            <p:fltVal val="0"/>
                                          </p:val>
                                        </p:tav>
                                        <p:tav tm="100000">
                                          <p:val>
                                            <p:strVal val="#ppt_h"/>
                                          </p:val>
                                        </p:tav>
                                      </p:tavLst>
                                    </p:anim>
                                    <p:animEffect transition="in" filter="fade">
                                      <p:cBhvr>
                                        <p:cTn id="1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1" grpId="0" animBg="1"/>
      <p:bldP spid="22" grpId="0" animBg="1"/>
      <p:bldP spid="24" grpId="0" animBg="1"/>
      <p:bldP spid="25" grpId="0" animBg="1"/>
      <p:bldP spid="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これからの移動体通信への要求</a:t>
            </a:r>
          </a:p>
        </p:txBody>
      </p:sp>
      <p:sp>
        <p:nvSpPr>
          <p:cNvPr id="4" name="角丸四角形 3"/>
          <p:cNvSpPr/>
          <p:nvPr/>
        </p:nvSpPr>
        <p:spPr>
          <a:xfrm>
            <a:off x="457200" y="1173105"/>
            <a:ext cx="4015717" cy="806447"/>
          </a:xfrm>
          <a:prstGeom prst="round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j-lt"/>
                <a:ea typeface="+mj-ea"/>
                <a:cs typeface="ＭＳ Ｐゴシック"/>
              </a:rPr>
              <a:t>全てが無線で繋がる</a:t>
            </a:r>
          </a:p>
        </p:txBody>
      </p:sp>
      <p:sp>
        <p:nvSpPr>
          <p:cNvPr id="5" name="角丸四角形 4"/>
          <p:cNvSpPr/>
          <p:nvPr/>
        </p:nvSpPr>
        <p:spPr>
          <a:xfrm>
            <a:off x="4625317" y="1173105"/>
            <a:ext cx="4015717" cy="806447"/>
          </a:xfrm>
          <a:prstGeom prst="round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j-lt"/>
                <a:ea typeface="+mj-ea"/>
                <a:cs typeface="ＭＳ Ｐゴシック"/>
              </a:rPr>
              <a:t>サービスの多様化・高度化</a:t>
            </a:r>
          </a:p>
        </p:txBody>
      </p:sp>
      <p:sp>
        <p:nvSpPr>
          <p:cNvPr id="6" name="角丸四角形 5"/>
          <p:cNvSpPr/>
          <p:nvPr/>
        </p:nvSpPr>
        <p:spPr>
          <a:xfrm>
            <a:off x="457200" y="2153168"/>
            <a:ext cx="4015717" cy="8064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j-lt"/>
                <a:ea typeface="+mj-ea"/>
                <a:cs typeface="ＭＳ Ｐゴシック"/>
              </a:rPr>
              <a:t>Internet of Things</a:t>
            </a:r>
            <a:endParaRPr kumimoji="1" lang="ja-JP" altLang="en-US" sz="2400" dirty="0">
              <a:solidFill>
                <a:srgbClr val="FFFFFF"/>
              </a:solidFill>
              <a:latin typeface="+mj-lt"/>
              <a:ea typeface="+mj-ea"/>
              <a:cs typeface="ＭＳ Ｐゴシック"/>
            </a:endParaRPr>
          </a:p>
        </p:txBody>
      </p:sp>
      <p:sp>
        <p:nvSpPr>
          <p:cNvPr id="7" name="角丸四角形 6"/>
          <p:cNvSpPr/>
          <p:nvPr/>
        </p:nvSpPr>
        <p:spPr>
          <a:xfrm>
            <a:off x="4625317" y="2153168"/>
            <a:ext cx="4015717" cy="8064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j-lt"/>
                <a:ea typeface="+mj-ea"/>
                <a:cs typeface="ＭＳ Ｐゴシック"/>
              </a:rPr>
              <a:t>4K/8K Video Streaming</a:t>
            </a:r>
            <a:endParaRPr kumimoji="1" lang="ja-JP" altLang="en-US" sz="2400" dirty="0">
              <a:solidFill>
                <a:srgbClr val="FFFFFF"/>
              </a:solidFill>
              <a:latin typeface="+mj-lt"/>
              <a:ea typeface="+mj-ea"/>
              <a:cs typeface="ＭＳ Ｐゴシック"/>
            </a:endParaRPr>
          </a:p>
        </p:txBody>
      </p:sp>
      <p:sp>
        <p:nvSpPr>
          <p:cNvPr id="8" name="角丸四角形 7"/>
          <p:cNvSpPr/>
          <p:nvPr/>
        </p:nvSpPr>
        <p:spPr>
          <a:xfrm>
            <a:off x="457200" y="3133231"/>
            <a:ext cx="4015717" cy="8064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j-lt"/>
                <a:ea typeface="+mj-ea"/>
                <a:cs typeface="ＭＳ Ｐゴシック"/>
              </a:rPr>
              <a:t>Machine to Machine</a:t>
            </a:r>
            <a:endParaRPr kumimoji="1" lang="ja-JP" altLang="en-US" sz="2400" dirty="0">
              <a:solidFill>
                <a:srgbClr val="FFFFFF"/>
              </a:solidFill>
              <a:latin typeface="+mj-lt"/>
              <a:ea typeface="+mj-ea"/>
              <a:cs typeface="ＭＳ Ｐゴシック"/>
            </a:endParaRPr>
          </a:p>
        </p:txBody>
      </p:sp>
      <p:sp>
        <p:nvSpPr>
          <p:cNvPr id="9" name="角丸四角形 8"/>
          <p:cNvSpPr/>
          <p:nvPr/>
        </p:nvSpPr>
        <p:spPr>
          <a:xfrm>
            <a:off x="4625317" y="3133231"/>
            <a:ext cx="4015717" cy="8064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j-lt"/>
                <a:ea typeface="+mj-ea"/>
                <a:cs typeface="ＭＳ Ｐゴシック"/>
              </a:rPr>
              <a:t>SNS/UGM/UGC</a:t>
            </a:r>
            <a:endParaRPr kumimoji="1" lang="ja-JP" altLang="en-US" sz="2400" dirty="0">
              <a:solidFill>
                <a:srgbClr val="FFFFFF"/>
              </a:solidFill>
              <a:latin typeface="+mj-lt"/>
              <a:ea typeface="+mj-ea"/>
              <a:cs typeface="ＭＳ Ｐゴシック"/>
            </a:endParaRPr>
          </a:p>
        </p:txBody>
      </p:sp>
      <p:sp>
        <p:nvSpPr>
          <p:cNvPr id="10" name="角丸四角形 9"/>
          <p:cNvSpPr/>
          <p:nvPr/>
        </p:nvSpPr>
        <p:spPr>
          <a:xfrm>
            <a:off x="457200" y="4113294"/>
            <a:ext cx="4015717" cy="8064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j-lt"/>
                <a:ea typeface="+mj-ea"/>
                <a:cs typeface="ＭＳ Ｐゴシック"/>
              </a:rPr>
              <a:t>Wearable/Health</a:t>
            </a:r>
            <a:endParaRPr kumimoji="1" lang="ja-JP" altLang="en-US" sz="2400" dirty="0">
              <a:solidFill>
                <a:srgbClr val="FFFFFF"/>
              </a:solidFill>
              <a:latin typeface="+mj-lt"/>
              <a:ea typeface="+mj-ea"/>
              <a:cs typeface="ＭＳ Ｐゴシック"/>
            </a:endParaRPr>
          </a:p>
        </p:txBody>
      </p:sp>
      <p:sp>
        <p:nvSpPr>
          <p:cNvPr id="11" name="角丸四角形 10"/>
          <p:cNvSpPr/>
          <p:nvPr/>
        </p:nvSpPr>
        <p:spPr>
          <a:xfrm>
            <a:off x="4625317" y="4113294"/>
            <a:ext cx="4015717" cy="8064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mj-lt"/>
                <a:ea typeface="+mj-ea"/>
                <a:cs typeface="ＭＳ Ｐゴシック"/>
              </a:rPr>
              <a:t>AR/VR</a:t>
            </a:r>
            <a:endParaRPr kumimoji="1" lang="ja-JP" altLang="en-US" sz="2400" dirty="0">
              <a:solidFill>
                <a:srgbClr val="FFFFFF"/>
              </a:solidFill>
              <a:latin typeface="+mj-lt"/>
              <a:ea typeface="+mj-ea"/>
              <a:cs typeface="ＭＳ Ｐゴシック"/>
            </a:endParaRPr>
          </a:p>
        </p:txBody>
      </p:sp>
      <p:sp>
        <p:nvSpPr>
          <p:cNvPr id="12" name="角丸四角形 11"/>
          <p:cNvSpPr/>
          <p:nvPr/>
        </p:nvSpPr>
        <p:spPr>
          <a:xfrm>
            <a:off x="457200" y="5093357"/>
            <a:ext cx="4015717" cy="1280754"/>
          </a:xfrm>
          <a:prstGeom prst="roundRect">
            <a:avLst>
              <a:gd name="adj" fmla="val 9208"/>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j-lt"/>
                <a:ea typeface="+mj-ea"/>
                <a:cs typeface="ＭＳ Ｐゴシック"/>
              </a:rPr>
              <a:t>大量のデバイスを接続</a:t>
            </a:r>
          </a:p>
        </p:txBody>
      </p:sp>
      <p:sp>
        <p:nvSpPr>
          <p:cNvPr id="13" name="角丸四角形 12"/>
          <p:cNvSpPr/>
          <p:nvPr/>
        </p:nvSpPr>
        <p:spPr>
          <a:xfrm>
            <a:off x="4625317" y="5093357"/>
            <a:ext cx="4015717" cy="1280754"/>
          </a:xfrm>
          <a:prstGeom prst="roundRect">
            <a:avLst>
              <a:gd name="adj" fmla="val 9208"/>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mj-lt"/>
                <a:ea typeface="+mj-ea"/>
                <a:cs typeface="ＭＳ Ｐゴシック"/>
              </a:rPr>
              <a:t>トラフィックの増大</a:t>
            </a:r>
            <a:endParaRPr kumimoji="1" lang="en-US" altLang="ja-JP" sz="2400" dirty="0">
              <a:solidFill>
                <a:srgbClr val="FFFFFF"/>
              </a:solidFill>
              <a:latin typeface="+mj-lt"/>
              <a:ea typeface="+mj-ea"/>
              <a:cs typeface="ＭＳ Ｐゴシック"/>
            </a:endParaRPr>
          </a:p>
          <a:p>
            <a:pPr algn="ctr"/>
            <a:r>
              <a:rPr kumimoji="1" lang="ja-JP" altLang="en-US" sz="2400" dirty="0">
                <a:solidFill>
                  <a:srgbClr val="FFFFFF"/>
                </a:solidFill>
                <a:latin typeface="+mj-lt"/>
                <a:ea typeface="+mj-ea"/>
                <a:cs typeface="ＭＳ Ｐゴシック"/>
              </a:rPr>
              <a:t>高レスポンス</a:t>
            </a:r>
          </a:p>
        </p:txBody>
      </p:sp>
    </p:spTree>
    <p:extLst>
      <p:ext uri="{BB962C8B-B14F-4D97-AF65-F5344CB8AC3E}">
        <p14:creationId xmlns:p14="http://schemas.microsoft.com/office/powerpoint/2010/main" val="350985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データ伝送速度の高速化の歴史</a:t>
            </a:r>
          </a:p>
        </p:txBody>
      </p:sp>
      <p:cxnSp>
        <p:nvCxnSpPr>
          <p:cNvPr id="10" name="直線矢印コネクタ 9"/>
          <p:cNvCxnSpPr/>
          <p:nvPr/>
        </p:nvCxnSpPr>
        <p:spPr>
          <a:xfrm>
            <a:off x="764275" y="5581936"/>
            <a:ext cx="786111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flipV="1">
            <a:off x="764275" y="1351130"/>
            <a:ext cx="0" cy="42308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611188" y="5718987"/>
            <a:ext cx="1556836" cy="646331"/>
          </a:xfrm>
          <a:prstGeom prst="rect">
            <a:avLst/>
          </a:prstGeom>
          <a:noFill/>
        </p:spPr>
        <p:txBody>
          <a:bodyPr wrap="none" rtlCol="0">
            <a:spAutoFit/>
          </a:bodyPr>
          <a:lstStyle/>
          <a:p>
            <a:pPr algn="ctr"/>
            <a:r>
              <a:rPr kumimoji="1" lang="en-US" altLang="ja-JP" dirty="0">
                <a:solidFill>
                  <a:schemeClr val="tx2"/>
                </a:solidFill>
              </a:rPr>
              <a:t>1981</a:t>
            </a:r>
          </a:p>
          <a:p>
            <a:pPr algn="ctr"/>
            <a:r>
              <a:rPr kumimoji="1" lang="en-US" altLang="ja-JP" dirty="0">
                <a:solidFill>
                  <a:schemeClr val="tx2"/>
                </a:solidFill>
              </a:rPr>
              <a:t>1G (analog)</a:t>
            </a:r>
          </a:p>
        </p:txBody>
      </p:sp>
      <p:sp>
        <p:nvSpPr>
          <p:cNvPr id="14" name="テキスト ボックス 13"/>
          <p:cNvSpPr txBox="1"/>
          <p:nvPr/>
        </p:nvSpPr>
        <p:spPr>
          <a:xfrm>
            <a:off x="2323111" y="5718987"/>
            <a:ext cx="1438214" cy="646331"/>
          </a:xfrm>
          <a:prstGeom prst="rect">
            <a:avLst/>
          </a:prstGeom>
          <a:noFill/>
        </p:spPr>
        <p:txBody>
          <a:bodyPr wrap="none" rtlCol="0">
            <a:spAutoFit/>
          </a:bodyPr>
          <a:lstStyle/>
          <a:p>
            <a:pPr algn="ctr"/>
            <a:r>
              <a:rPr kumimoji="1" lang="en-US" altLang="ja-JP" dirty="0">
                <a:solidFill>
                  <a:schemeClr val="tx2"/>
                </a:solidFill>
              </a:rPr>
              <a:t>1992</a:t>
            </a:r>
          </a:p>
          <a:p>
            <a:pPr algn="ctr"/>
            <a:r>
              <a:rPr kumimoji="1" lang="en-US" altLang="ja-JP" dirty="0">
                <a:solidFill>
                  <a:schemeClr val="tx2"/>
                </a:solidFill>
              </a:rPr>
              <a:t>2G (digital)</a:t>
            </a:r>
          </a:p>
        </p:txBody>
      </p:sp>
      <p:sp>
        <p:nvSpPr>
          <p:cNvPr id="15" name="テキスト ボックス 14"/>
          <p:cNvSpPr txBox="1"/>
          <p:nvPr/>
        </p:nvSpPr>
        <p:spPr>
          <a:xfrm>
            <a:off x="4346015" y="5718987"/>
            <a:ext cx="697627" cy="646331"/>
          </a:xfrm>
          <a:prstGeom prst="rect">
            <a:avLst/>
          </a:prstGeom>
          <a:noFill/>
        </p:spPr>
        <p:txBody>
          <a:bodyPr wrap="none" rtlCol="0">
            <a:spAutoFit/>
          </a:bodyPr>
          <a:lstStyle/>
          <a:p>
            <a:pPr algn="ctr"/>
            <a:r>
              <a:rPr kumimoji="1" lang="en-US" altLang="ja-JP" dirty="0">
                <a:solidFill>
                  <a:schemeClr val="tx2"/>
                </a:solidFill>
              </a:rPr>
              <a:t>2001</a:t>
            </a:r>
          </a:p>
          <a:p>
            <a:pPr algn="ctr"/>
            <a:r>
              <a:rPr kumimoji="1" lang="en-US" altLang="ja-JP" dirty="0">
                <a:solidFill>
                  <a:schemeClr val="tx2"/>
                </a:solidFill>
              </a:rPr>
              <a:t>3G</a:t>
            </a:r>
          </a:p>
        </p:txBody>
      </p:sp>
      <p:sp>
        <p:nvSpPr>
          <p:cNvPr id="16" name="テキスト ボックス 15"/>
          <p:cNvSpPr txBox="1"/>
          <p:nvPr/>
        </p:nvSpPr>
        <p:spPr>
          <a:xfrm>
            <a:off x="5998627" y="5718987"/>
            <a:ext cx="697627" cy="646331"/>
          </a:xfrm>
          <a:prstGeom prst="rect">
            <a:avLst/>
          </a:prstGeom>
          <a:noFill/>
        </p:spPr>
        <p:txBody>
          <a:bodyPr wrap="none" rtlCol="0">
            <a:spAutoFit/>
          </a:bodyPr>
          <a:lstStyle/>
          <a:p>
            <a:pPr algn="ctr"/>
            <a:r>
              <a:rPr kumimoji="1" lang="en-US" altLang="ja-JP" dirty="0">
                <a:solidFill>
                  <a:schemeClr val="tx2"/>
                </a:solidFill>
              </a:rPr>
              <a:t>2010</a:t>
            </a:r>
          </a:p>
          <a:p>
            <a:pPr algn="ctr"/>
            <a:r>
              <a:rPr kumimoji="1" lang="en-US" altLang="ja-JP" dirty="0">
                <a:solidFill>
                  <a:schemeClr val="tx2"/>
                </a:solidFill>
              </a:rPr>
              <a:t>4G</a:t>
            </a:r>
          </a:p>
        </p:txBody>
      </p:sp>
      <p:sp>
        <p:nvSpPr>
          <p:cNvPr id="17" name="テキスト ボックス 16"/>
          <p:cNvSpPr txBox="1"/>
          <p:nvPr/>
        </p:nvSpPr>
        <p:spPr>
          <a:xfrm>
            <a:off x="7651239" y="5718987"/>
            <a:ext cx="697627" cy="646331"/>
          </a:xfrm>
          <a:prstGeom prst="rect">
            <a:avLst/>
          </a:prstGeom>
          <a:noFill/>
        </p:spPr>
        <p:txBody>
          <a:bodyPr wrap="none" rtlCol="0">
            <a:spAutoFit/>
          </a:bodyPr>
          <a:lstStyle/>
          <a:p>
            <a:pPr algn="ctr"/>
            <a:r>
              <a:rPr kumimoji="1" lang="en-US" altLang="ja-JP" dirty="0">
                <a:solidFill>
                  <a:schemeClr val="tx2"/>
                </a:solidFill>
              </a:rPr>
              <a:t>2020</a:t>
            </a:r>
          </a:p>
          <a:p>
            <a:pPr algn="ctr"/>
            <a:r>
              <a:rPr kumimoji="1" lang="en-US" altLang="ja-JP" dirty="0">
                <a:solidFill>
                  <a:schemeClr val="tx2"/>
                </a:solidFill>
              </a:rPr>
              <a:t>5G</a:t>
            </a:r>
          </a:p>
        </p:txBody>
      </p:sp>
      <p:sp>
        <p:nvSpPr>
          <p:cNvPr id="18" name="上下矢印 17"/>
          <p:cNvSpPr/>
          <p:nvPr/>
        </p:nvSpPr>
        <p:spPr>
          <a:xfrm>
            <a:off x="7708947" y="1255595"/>
            <a:ext cx="582211" cy="81886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cxnSp>
        <p:nvCxnSpPr>
          <p:cNvPr id="20" name="直線コネクタ 19"/>
          <p:cNvCxnSpPr/>
          <p:nvPr/>
        </p:nvCxnSpPr>
        <p:spPr>
          <a:xfrm>
            <a:off x="764275" y="2115404"/>
            <a:ext cx="786111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764275" y="3266364"/>
            <a:ext cx="786111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764275" y="4467367"/>
            <a:ext cx="786111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155140" y="1961515"/>
            <a:ext cx="514885" cy="369332"/>
          </a:xfrm>
          <a:prstGeom prst="rect">
            <a:avLst/>
          </a:prstGeom>
          <a:noFill/>
        </p:spPr>
        <p:txBody>
          <a:bodyPr wrap="none" rtlCol="0">
            <a:spAutoFit/>
          </a:bodyPr>
          <a:lstStyle/>
          <a:p>
            <a:pPr algn="ctr"/>
            <a:r>
              <a:rPr kumimoji="1" lang="en-US" altLang="ja-JP" dirty="0">
                <a:solidFill>
                  <a:schemeClr val="tx2"/>
                </a:solidFill>
              </a:rPr>
              <a:t>1G</a:t>
            </a:r>
          </a:p>
        </p:txBody>
      </p:sp>
      <p:sp>
        <p:nvSpPr>
          <p:cNvPr id="24" name="テキスト ボックス 23"/>
          <p:cNvSpPr txBox="1"/>
          <p:nvPr/>
        </p:nvSpPr>
        <p:spPr>
          <a:xfrm>
            <a:off x="24177" y="3112475"/>
            <a:ext cx="780983" cy="369332"/>
          </a:xfrm>
          <a:prstGeom prst="rect">
            <a:avLst/>
          </a:prstGeom>
          <a:noFill/>
        </p:spPr>
        <p:txBody>
          <a:bodyPr wrap="none" rtlCol="0">
            <a:spAutoFit/>
          </a:bodyPr>
          <a:lstStyle/>
          <a:p>
            <a:pPr algn="ctr"/>
            <a:r>
              <a:rPr kumimoji="1" lang="en-US" altLang="ja-JP" dirty="0">
                <a:solidFill>
                  <a:schemeClr val="tx2"/>
                </a:solidFill>
              </a:rPr>
              <a:t>100M</a:t>
            </a:r>
          </a:p>
        </p:txBody>
      </p:sp>
      <p:sp>
        <p:nvSpPr>
          <p:cNvPr id="25" name="テキスト ボックス 24"/>
          <p:cNvSpPr txBox="1"/>
          <p:nvPr/>
        </p:nvSpPr>
        <p:spPr>
          <a:xfrm>
            <a:off x="88297" y="4313478"/>
            <a:ext cx="652743" cy="369332"/>
          </a:xfrm>
          <a:prstGeom prst="rect">
            <a:avLst/>
          </a:prstGeom>
          <a:noFill/>
        </p:spPr>
        <p:txBody>
          <a:bodyPr wrap="none" rtlCol="0">
            <a:spAutoFit/>
          </a:bodyPr>
          <a:lstStyle/>
          <a:p>
            <a:pPr algn="ctr"/>
            <a:r>
              <a:rPr kumimoji="1" lang="en-US" altLang="ja-JP" dirty="0">
                <a:solidFill>
                  <a:schemeClr val="tx2"/>
                </a:solidFill>
              </a:rPr>
              <a:t>10M</a:t>
            </a:r>
          </a:p>
        </p:txBody>
      </p:sp>
      <p:sp>
        <p:nvSpPr>
          <p:cNvPr id="26" name="上下矢印 25"/>
          <p:cNvSpPr/>
          <p:nvPr/>
        </p:nvSpPr>
        <p:spPr>
          <a:xfrm>
            <a:off x="2751112" y="5336275"/>
            <a:ext cx="582211" cy="175906"/>
          </a:xfrm>
          <a:prstGeom prst="upDownArrow">
            <a:avLst>
              <a:gd name="adj1" fmla="val 50000"/>
              <a:gd name="adj2" fmla="val 21871"/>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28" name="上下矢印 27"/>
          <p:cNvSpPr/>
          <p:nvPr/>
        </p:nvSpPr>
        <p:spPr>
          <a:xfrm>
            <a:off x="6061074" y="2856930"/>
            <a:ext cx="582211" cy="81886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grpSp>
        <p:nvGrpSpPr>
          <p:cNvPr id="36" name="グループ化 35"/>
          <p:cNvGrpSpPr/>
          <p:nvPr/>
        </p:nvGrpSpPr>
        <p:grpSpPr>
          <a:xfrm>
            <a:off x="4231390" y="1665027"/>
            <a:ext cx="2847116" cy="2665290"/>
            <a:chOff x="4231390" y="1665027"/>
            <a:chExt cx="2847116" cy="2665290"/>
          </a:xfrm>
        </p:grpSpPr>
        <p:cxnSp>
          <p:nvCxnSpPr>
            <p:cNvPr id="30" name="直線コネクタ 29"/>
            <p:cNvCxnSpPr/>
            <p:nvPr/>
          </p:nvCxnSpPr>
          <p:spPr>
            <a:xfrm flipV="1">
              <a:off x="4231390" y="3920884"/>
              <a:ext cx="812252" cy="409433"/>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2" name="直線コネクタ 31"/>
            <p:cNvCxnSpPr/>
            <p:nvPr/>
          </p:nvCxnSpPr>
          <p:spPr>
            <a:xfrm flipV="1">
              <a:off x="5043642" y="2984703"/>
              <a:ext cx="1017432" cy="936182"/>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flipV="1">
              <a:off x="6061074" y="1665027"/>
              <a:ext cx="1017432" cy="1316606"/>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grpSp>
      <p:sp>
        <p:nvSpPr>
          <p:cNvPr id="27" name="上下矢印 26"/>
          <p:cNvSpPr/>
          <p:nvPr/>
        </p:nvSpPr>
        <p:spPr>
          <a:xfrm>
            <a:off x="4403723" y="4057934"/>
            <a:ext cx="582211" cy="81886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mj-lt"/>
              <a:ea typeface="+mj-ea"/>
              <a:cs typeface="ＭＳ Ｐゴシック"/>
            </a:endParaRPr>
          </a:p>
        </p:txBody>
      </p:sp>
      <p:sp>
        <p:nvSpPr>
          <p:cNvPr id="37" name="テキスト ボックス 36"/>
          <p:cNvSpPr txBox="1"/>
          <p:nvPr/>
        </p:nvSpPr>
        <p:spPr>
          <a:xfrm>
            <a:off x="6085188" y="1579215"/>
            <a:ext cx="611066" cy="369332"/>
          </a:xfrm>
          <a:prstGeom prst="rect">
            <a:avLst/>
          </a:prstGeom>
          <a:noFill/>
        </p:spPr>
        <p:txBody>
          <a:bodyPr wrap="none" rtlCol="0">
            <a:spAutoFit/>
          </a:bodyPr>
          <a:lstStyle/>
          <a:p>
            <a:pPr algn="ctr"/>
            <a:r>
              <a:rPr kumimoji="1" lang="en-US" altLang="ja-JP" dirty="0" err="1">
                <a:solidFill>
                  <a:schemeClr val="accent3"/>
                </a:solidFill>
              </a:rPr>
              <a:t>WiFi</a:t>
            </a:r>
            <a:endParaRPr kumimoji="1" lang="en-US" altLang="ja-JP" dirty="0">
              <a:solidFill>
                <a:schemeClr val="accent3"/>
              </a:solidFill>
            </a:endParaRPr>
          </a:p>
        </p:txBody>
      </p:sp>
    </p:spTree>
    <p:extLst>
      <p:ext uri="{BB962C8B-B14F-4D97-AF65-F5344CB8AC3E}">
        <p14:creationId xmlns:p14="http://schemas.microsoft.com/office/powerpoint/2010/main" val="58040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Horizontal)">
                                      <p:cBhvr>
                                        <p:cTn id="7" dur="500"/>
                                        <p:tgtEl>
                                          <p:spTgt spid="26"/>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outHorizontal)">
                                      <p:cBhvr>
                                        <p:cTn id="11" dur="500"/>
                                        <p:tgtEl>
                                          <p:spTgt spid="27"/>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outHorizont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out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animBg="1"/>
      <p:bldP spid="28" grpId="0" animBg="1"/>
      <p:bldP spid="27" grpId="0" animBg="1"/>
      <p:bldP spid="3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5G</a:t>
            </a:r>
            <a:r>
              <a:rPr kumimoji="1" lang="ja-JP" altLang="en-US" dirty="0"/>
              <a:t>の要件 </a:t>
            </a:r>
            <a:r>
              <a:rPr kumimoji="1" lang="en-US" altLang="ja-JP" dirty="0"/>
              <a:t>(</a:t>
            </a:r>
            <a:r>
              <a:rPr lang="ja-JP" altLang="en-US" dirty="0"/>
              <a:t>ドコモ</a:t>
            </a:r>
            <a:r>
              <a:rPr lang="en-US" altLang="ja-JP" dirty="0"/>
              <a:t>5G</a:t>
            </a:r>
            <a:r>
              <a:rPr lang="ja-JP" altLang="en-US" dirty="0"/>
              <a:t>ホワイトペーパーより</a:t>
            </a:r>
            <a:r>
              <a:rPr kumimoji="1" lang="en-US" altLang="ja-JP" dirty="0"/>
              <a:t>)</a:t>
            </a:r>
            <a:endParaRPr kumimoji="1" lang="ja-JP" altLang="en-US" dirty="0"/>
          </a:p>
        </p:txBody>
      </p:sp>
      <p:graphicFrame>
        <p:nvGraphicFramePr>
          <p:cNvPr id="4" name="図表 3"/>
          <p:cNvGraphicFramePr/>
          <p:nvPr>
            <p:extLst/>
          </p:nvPr>
        </p:nvGraphicFramePr>
        <p:xfrm>
          <a:off x="-31199" y="980439"/>
          <a:ext cx="7853680" cy="5235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p:cNvSpPr txBox="1"/>
          <p:nvPr/>
        </p:nvSpPr>
        <p:spPr>
          <a:xfrm>
            <a:off x="4724976" y="1339702"/>
            <a:ext cx="2243470" cy="646331"/>
          </a:xfrm>
          <a:prstGeom prst="rect">
            <a:avLst/>
          </a:prstGeom>
          <a:noFill/>
        </p:spPr>
        <p:txBody>
          <a:bodyPr wrap="square" rtlCol="0">
            <a:spAutoFit/>
          </a:bodyPr>
          <a:lstStyle/>
          <a:p>
            <a:r>
              <a:rPr kumimoji="1" lang="ja-JP" altLang="en-US" dirty="0"/>
              <a:t>単位面積当たり</a:t>
            </a:r>
            <a:r>
              <a:rPr kumimoji="1" lang="en-US" altLang="ja-JP" dirty="0"/>
              <a:t>1,000</a:t>
            </a:r>
            <a:r>
              <a:rPr kumimoji="1" lang="ja-JP" altLang="en-US" dirty="0"/>
              <a:t>倍の大容量</a:t>
            </a:r>
          </a:p>
        </p:txBody>
      </p:sp>
      <p:sp>
        <p:nvSpPr>
          <p:cNvPr id="6" name="テキスト ボックス 5"/>
          <p:cNvSpPr txBox="1"/>
          <p:nvPr/>
        </p:nvSpPr>
        <p:spPr>
          <a:xfrm>
            <a:off x="6700746" y="2720966"/>
            <a:ext cx="2243470" cy="923330"/>
          </a:xfrm>
          <a:prstGeom prst="rect">
            <a:avLst/>
          </a:prstGeom>
          <a:noFill/>
        </p:spPr>
        <p:txBody>
          <a:bodyPr wrap="square" rtlCol="0">
            <a:spAutoFit/>
          </a:bodyPr>
          <a:lstStyle/>
          <a:p>
            <a:r>
              <a:rPr kumimoji="1" lang="en-US" altLang="ja-JP" dirty="0"/>
              <a:t>LTE</a:t>
            </a:r>
            <a:r>
              <a:rPr kumimoji="1" lang="ja-JP" altLang="en-US" dirty="0"/>
              <a:t>の</a:t>
            </a:r>
            <a:r>
              <a:rPr kumimoji="1" lang="en-US" altLang="ja-JP" dirty="0"/>
              <a:t>100</a:t>
            </a:r>
            <a:r>
              <a:rPr kumimoji="1" lang="ja-JP" altLang="en-US" dirty="0"/>
              <a:t>倍程度のユーザー体感データ伝送速度</a:t>
            </a:r>
          </a:p>
        </p:txBody>
      </p:sp>
      <p:sp>
        <p:nvSpPr>
          <p:cNvPr id="7" name="テキスト ボックス 6"/>
          <p:cNvSpPr txBox="1"/>
          <p:nvPr/>
        </p:nvSpPr>
        <p:spPr>
          <a:xfrm>
            <a:off x="363086" y="5189656"/>
            <a:ext cx="1465703" cy="646331"/>
          </a:xfrm>
          <a:prstGeom prst="rect">
            <a:avLst/>
          </a:prstGeom>
          <a:noFill/>
        </p:spPr>
        <p:txBody>
          <a:bodyPr wrap="square" rtlCol="0">
            <a:spAutoFit/>
          </a:bodyPr>
          <a:lstStyle/>
          <a:p>
            <a:pPr algn="r"/>
            <a:r>
              <a:rPr kumimoji="1" lang="en-US" altLang="ja-JP" dirty="0"/>
              <a:t>1ms</a:t>
            </a:r>
            <a:r>
              <a:rPr kumimoji="1" lang="ja-JP" altLang="en-US" dirty="0"/>
              <a:t>以下の低遅延時間</a:t>
            </a:r>
          </a:p>
        </p:txBody>
      </p:sp>
      <p:sp>
        <p:nvSpPr>
          <p:cNvPr id="8" name="テキスト ボックス 7"/>
          <p:cNvSpPr txBox="1"/>
          <p:nvPr/>
        </p:nvSpPr>
        <p:spPr>
          <a:xfrm>
            <a:off x="6092682" y="5189656"/>
            <a:ext cx="2243470" cy="646331"/>
          </a:xfrm>
          <a:prstGeom prst="rect">
            <a:avLst/>
          </a:prstGeom>
          <a:noFill/>
        </p:spPr>
        <p:txBody>
          <a:bodyPr wrap="square" rtlCol="0">
            <a:spAutoFit/>
          </a:bodyPr>
          <a:lstStyle/>
          <a:p>
            <a:r>
              <a:rPr kumimoji="1" lang="en-US" altLang="ja-JP" dirty="0"/>
              <a:t>LTE</a:t>
            </a:r>
            <a:r>
              <a:rPr kumimoji="1" lang="ja-JP" altLang="en-US" dirty="0"/>
              <a:t>の</a:t>
            </a:r>
            <a:r>
              <a:rPr kumimoji="1" lang="en-US" altLang="ja-JP" dirty="0"/>
              <a:t>100</a:t>
            </a:r>
            <a:r>
              <a:rPr kumimoji="1" lang="ja-JP" altLang="en-US" dirty="0"/>
              <a:t>倍以上の同時接続数</a:t>
            </a:r>
          </a:p>
        </p:txBody>
      </p:sp>
    </p:spTree>
    <p:extLst>
      <p:ext uri="{BB962C8B-B14F-4D97-AF65-F5344CB8AC3E}">
        <p14:creationId xmlns:p14="http://schemas.microsoft.com/office/powerpoint/2010/main" val="19557232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角丸四角形 65"/>
          <p:cNvSpPr/>
          <p:nvPr/>
        </p:nvSpPr>
        <p:spPr>
          <a:xfrm>
            <a:off x="4815279" y="1771207"/>
            <a:ext cx="3896179" cy="1936189"/>
          </a:xfrm>
          <a:prstGeom prst="roundRect">
            <a:avLst>
              <a:gd name="adj" fmla="val 0"/>
            </a:avLst>
          </a:prstGeom>
          <a:solidFill>
            <a:srgbClr val="33ACBD">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FFFFFF"/>
              </a:solidFill>
              <a:latin typeface="メイリオ"/>
              <a:ea typeface="メイリオ"/>
              <a:cs typeface="メイリオ"/>
            </a:endParaRPr>
          </a:p>
        </p:txBody>
      </p:sp>
      <p:sp>
        <p:nvSpPr>
          <p:cNvPr id="149" name="片側の 2 つの角を切り取った四角形 148"/>
          <p:cNvSpPr/>
          <p:nvPr/>
        </p:nvSpPr>
        <p:spPr>
          <a:xfrm>
            <a:off x="6464300" y="4929818"/>
            <a:ext cx="1274724" cy="1222258"/>
          </a:xfrm>
          <a:prstGeom prst="snip2SameRect">
            <a:avLst>
              <a:gd name="adj1" fmla="val 0"/>
              <a:gd name="adj2" fmla="val 0"/>
            </a:avLst>
          </a:prstGeom>
          <a:solidFill>
            <a:srgbClr val="0000FF">
              <a:alpha val="3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0" name="片側の 2 つの角を切り取った四角形 149"/>
          <p:cNvSpPr/>
          <p:nvPr/>
        </p:nvSpPr>
        <p:spPr>
          <a:xfrm>
            <a:off x="4990768" y="4909202"/>
            <a:ext cx="754746" cy="1222258"/>
          </a:xfrm>
          <a:prstGeom prst="snip2SameRect">
            <a:avLst>
              <a:gd name="adj1" fmla="val 50000"/>
              <a:gd name="adj2" fmla="val 0"/>
            </a:avLst>
          </a:prstGeom>
          <a:solidFill>
            <a:schemeClr val="accent6">
              <a:lumMod val="50000"/>
              <a:alpha val="47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0" name="片側の 2 つの角を切り取った四角形 139"/>
          <p:cNvSpPr/>
          <p:nvPr/>
        </p:nvSpPr>
        <p:spPr>
          <a:xfrm flipV="1">
            <a:off x="5936030" y="5869310"/>
            <a:ext cx="378647" cy="282765"/>
          </a:xfrm>
          <a:prstGeom prst="snip2Same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1" name="右大かっこ 140"/>
          <p:cNvSpPr/>
          <p:nvPr/>
        </p:nvSpPr>
        <p:spPr>
          <a:xfrm>
            <a:off x="6321090" y="5934491"/>
            <a:ext cx="103436" cy="130365"/>
          </a:xfrm>
          <a:prstGeom prst="rightBracket">
            <a:avLst/>
          </a:prstGeom>
          <a:solidFill>
            <a:schemeClr val="bg1">
              <a:lumMod val="65000"/>
            </a:scheme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atin typeface="メイリオ"/>
              <a:ea typeface="メイリオ"/>
              <a:cs typeface="メイリオ"/>
            </a:endParaRPr>
          </a:p>
        </p:txBody>
      </p:sp>
      <p:sp>
        <p:nvSpPr>
          <p:cNvPr id="4" name="正方形/長方形 3"/>
          <p:cNvSpPr/>
          <p:nvPr/>
        </p:nvSpPr>
        <p:spPr>
          <a:xfrm>
            <a:off x="345488" y="3637570"/>
            <a:ext cx="3911600" cy="2526818"/>
          </a:xfrm>
          <a:prstGeom prst="rect">
            <a:avLst/>
          </a:prstGeom>
          <a:solidFill>
            <a:srgbClr val="0000FF">
              <a:alpha val="3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kumimoji="1" lang="ja-JP" altLang="en-US" dirty="0"/>
              <a:t>未来のオフィス・インフラ</a:t>
            </a:r>
          </a:p>
        </p:txBody>
      </p:sp>
      <p:grpSp>
        <p:nvGrpSpPr>
          <p:cNvPr id="5" name="図形グループ 4"/>
          <p:cNvGrpSpPr/>
          <p:nvPr/>
        </p:nvGrpSpPr>
        <p:grpSpPr>
          <a:xfrm>
            <a:off x="7900325" y="5132501"/>
            <a:ext cx="452632" cy="369857"/>
            <a:chOff x="-62676" y="3965594"/>
            <a:chExt cx="679541" cy="593816"/>
          </a:xfrm>
        </p:grpSpPr>
        <p:sp>
          <p:nvSpPr>
            <p:cNvPr id="6" name="角丸四角形 5"/>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7" name="図 6"/>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8" name="図形グループ 7"/>
          <p:cNvGrpSpPr/>
          <p:nvPr/>
        </p:nvGrpSpPr>
        <p:grpSpPr>
          <a:xfrm>
            <a:off x="8371579" y="5103192"/>
            <a:ext cx="237248" cy="390909"/>
            <a:chOff x="1140657" y="4229811"/>
            <a:chExt cx="341289" cy="550466"/>
          </a:xfrm>
        </p:grpSpPr>
        <p:sp>
          <p:nvSpPr>
            <p:cNvPr id="9" name="角丸四角形 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10" name="図 9"/>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11" name="図形グループ 10"/>
          <p:cNvGrpSpPr/>
          <p:nvPr/>
        </p:nvGrpSpPr>
        <p:grpSpPr>
          <a:xfrm>
            <a:off x="5103991" y="5076029"/>
            <a:ext cx="517785" cy="587435"/>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3" name="図 12"/>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 name="図形グループ 13"/>
          <p:cNvGrpSpPr/>
          <p:nvPr/>
        </p:nvGrpSpPr>
        <p:grpSpPr>
          <a:xfrm>
            <a:off x="4825258" y="4241576"/>
            <a:ext cx="517785" cy="587435"/>
            <a:chOff x="2667295" y="1059799"/>
            <a:chExt cx="681672" cy="722281"/>
          </a:xfrm>
        </p:grpSpPr>
        <p:sp>
          <p:nvSpPr>
            <p:cNvPr id="15" name="角丸四角形 1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6" name="図 15"/>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2" name="図形グループ 31"/>
          <p:cNvGrpSpPr/>
          <p:nvPr/>
        </p:nvGrpSpPr>
        <p:grpSpPr>
          <a:xfrm>
            <a:off x="8268920" y="4256443"/>
            <a:ext cx="452632" cy="369857"/>
            <a:chOff x="-62676" y="3965594"/>
            <a:chExt cx="679541" cy="593816"/>
          </a:xfrm>
        </p:grpSpPr>
        <p:sp>
          <p:nvSpPr>
            <p:cNvPr id="33" name="角丸四角形 3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34" name="図 33"/>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35" name="図形グループ 34"/>
          <p:cNvGrpSpPr/>
          <p:nvPr/>
        </p:nvGrpSpPr>
        <p:grpSpPr>
          <a:xfrm>
            <a:off x="5298122" y="5305958"/>
            <a:ext cx="265954" cy="577851"/>
            <a:chOff x="1946324" y="4125162"/>
            <a:chExt cx="969964" cy="2007872"/>
          </a:xfrm>
        </p:grpSpPr>
        <p:sp>
          <p:nvSpPr>
            <p:cNvPr id="36" name="円/楕円 3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7" name="フローチャート: 論理積ゲート 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8" name="図形グループ 37"/>
          <p:cNvGrpSpPr/>
          <p:nvPr/>
        </p:nvGrpSpPr>
        <p:grpSpPr>
          <a:xfrm>
            <a:off x="4914294" y="4459422"/>
            <a:ext cx="265954" cy="577851"/>
            <a:chOff x="1946324" y="4125162"/>
            <a:chExt cx="969964" cy="2007872"/>
          </a:xfrm>
        </p:grpSpPr>
        <p:sp>
          <p:nvSpPr>
            <p:cNvPr id="39" name="円/楕円 3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0" name="フローチャート: 論理積ゲート 3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4" name="図形グループ 43"/>
          <p:cNvGrpSpPr/>
          <p:nvPr/>
        </p:nvGrpSpPr>
        <p:grpSpPr>
          <a:xfrm>
            <a:off x="8443873" y="4442239"/>
            <a:ext cx="265954" cy="577851"/>
            <a:chOff x="1946324" y="4125162"/>
            <a:chExt cx="969964" cy="2007872"/>
          </a:xfrm>
        </p:grpSpPr>
        <p:sp>
          <p:nvSpPr>
            <p:cNvPr id="45" name="円/楕円 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6" name="フローチャート: 論理積ゲート 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7" name="図形グループ 46"/>
          <p:cNvGrpSpPr/>
          <p:nvPr/>
        </p:nvGrpSpPr>
        <p:grpSpPr>
          <a:xfrm>
            <a:off x="7939688" y="5317431"/>
            <a:ext cx="265954" cy="577850"/>
            <a:chOff x="1946324" y="4125162"/>
            <a:chExt cx="969964" cy="2007867"/>
          </a:xfrm>
        </p:grpSpPr>
        <p:sp>
          <p:nvSpPr>
            <p:cNvPr id="48" name="円/楕円 4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9" name="フローチャート: 論理積ゲート 48"/>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50" name="図形グループ 49"/>
          <p:cNvGrpSpPr/>
          <p:nvPr/>
        </p:nvGrpSpPr>
        <p:grpSpPr>
          <a:xfrm>
            <a:off x="8309461" y="5321038"/>
            <a:ext cx="265954" cy="577851"/>
            <a:chOff x="1946324" y="4125162"/>
            <a:chExt cx="969964" cy="2007872"/>
          </a:xfrm>
        </p:grpSpPr>
        <p:sp>
          <p:nvSpPr>
            <p:cNvPr id="51" name="円/楕円 5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2" name="フローチャート: 論理積ゲート 5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43" name="図形グループ 142"/>
          <p:cNvGrpSpPr/>
          <p:nvPr/>
        </p:nvGrpSpPr>
        <p:grpSpPr>
          <a:xfrm>
            <a:off x="6560122" y="5076029"/>
            <a:ext cx="517785" cy="587435"/>
            <a:chOff x="2667295" y="1059799"/>
            <a:chExt cx="681672" cy="722281"/>
          </a:xfrm>
        </p:grpSpPr>
        <p:sp>
          <p:nvSpPr>
            <p:cNvPr id="144" name="角丸四角形 14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45" name="図 144"/>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6" name="図形グループ 145"/>
          <p:cNvGrpSpPr/>
          <p:nvPr/>
        </p:nvGrpSpPr>
        <p:grpSpPr>
          <a:xfrm>
            <a:off x="6741553" y="5305958"/>
            <a:ext cx="265954" cy="577851"/>
            <a:chOff x="1946324" y="4125162"/>
            <a:chExt cx="969964" cy="2007872"/>
          </a:xfrm>
        </p:grpSpPr>
        <p:sp>
          <p:nvSpPr>
            <p:cNvPr id="147" name="円/楕円 14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8" name="フローチャート: 論理積ゲート 1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51" name="図形グループ 150"/>
          <p:cNvGrpSpPr/>
          <p:nvPr/>
        </p:nvGrpSpPr>
        <p:grpSpPr>
          <a:xfrm>
            <a:off x="5807719" y="5121029"/>
            <a:ext cx="452632" cy="369857"/>
            <a:chOff x="-62676" y="3965594"/>
            <a:chExt cx="679541" cy="593816"/>
          </a:xfrm>
        </p:grpSpPr>
        <p:sp>
          <p:nvSpPr>
            <p:cNvPr id="152" name="角丸四角形 151"/>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153" name="図 152"/>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154" name="図形グループ 153"/>
          <p:cNvGrpSpPr/>
          <p:nvPr/>
        </p:nvGrpSpPr>
        <p:grpSpPr>
          <a:xfrm>
            <a:off x="5847082" y="5305959"/>
            <a:ext cx="265954" cy="577850"/>
            <a:chOff x="1946324" y="4125162"/>
            <a:chExt cx="969964" cy="2007867"/>
          </a:xfrm>
        </p:grpSpPr>
        <p:sp>
          <p:nvSpPr>
            <p:cNvPr id="155" name="円/楕円 1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6" name="フローチャート: 論理積ゲート 155"/>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58" name="テキスト ボックス 157"/>
          <p:cNvSpPr txBox="1"/>
          <p:nvPr/>
        </p:nvSpPr>
        <p:spPr>
          <a:xfrm>
            <a:off x="4990768" y="5887389"/>
            <a:ext cx="754746" cy="276999"/>
          </a:xfrm>
          <a:prstGeom prst="rect">
            <a:avLst/>
          </a:prstGeom>
          <a:noFill/>
        </p:spPr>
        <p:txBody>
          <a:bodyPr wrap="square" rtlCol="0">
            <a:spAutoFit/>
          </a:bodyPr>
          <a:lstStyle/>
          <a:p>
            <a:pPr algn="ctr"/>
            <a:r>
              <a:rPr kumimoji="1" lang="ja-JP" altLang="en-US" sz="1200" dirty="0">
                <a:solidFill>
                  <a:schemeClr val="bg1"/>
                </a:solidFill>
                <a:latin typeface="メイリオ"/>
                <a:ea typeface="メイリオ"/>
                <a:cs typeface="メイリオ"/>
              </a:rPr>
              <a:t>自宅</a:t>
            </a:r>
          </a:p>
        </p:txBody>
      </p:sp>
      <p:sp>
        <p:nvSpPr>
          <p:cNvPr id="159" name="テキスト ボックス 158"/>
          <p:cNvSpPr txBox="1"/>
          <p:nvPr/>
        </p:nvSpPr>
        <p:spPr>
          <a:xfrm>
            <a:off x="5669780" y="5887389"/>
            <a:ext cx="754746" cy="276999"/>
          </a:xfrm>
          <a:prstGeom prst="rect">
            <a:avLst/>
          </a:prstGeom>
          <a:noFill/>
        </p:spPr>
        <p:txBody>
          <a:bodyPr wrap="square" rtlCol="0">
            <a:spAutoFit/>
          </a:bodyPr>
          <a:lstStyle/>
          <a:p>
            <a:pPr algn="ctr"/>
            <a:r>
              <a:rPr kumimoji="1" lang="ja-JP" altLang="en-US" sz="1200" dirty="0">
                <a:solidFill>
                  <a:schemeClr val="tx1">
                    <a:lumMod val="95000"/>
                    <a:lumOff val="5000"/>
                  </a:schemeClr>
                </a:solidFill>
                <a:latin typeface="メイリオ"/>
                <a:ea typeface="メイリオ"/>
                <a:cs typeface="メイリオ"/>
              </a:rPr>
              <a:t>カフェ</a:t>
            </a:r>
          </a:p>
        </p:txBody>
      </p:sp>
      <p:sp>
        <p:nvSpPr>
          <p:cNvPr id="160" name="テキスト ボックス 159"/>
          <p:cNvSpPr txBox="1"/>
          <p:nvPr/>
        </p:nvSpPr>
        <p:spPr>
          <a:xfrm>
            <a:off x="6464300" y="5887389"/>
            <a:ext cx="1274724" cy="276999"/>
          </a:xfrm>
          <a:prstGeom prst="rect">
            <a:avLst/>
          </a:prstGeom>
          <a:noFill/>
        </p:spPr>
        <p:txBody>
          <a:bodyPr wrap="square" rtlCol="0">
            <a:spAutoFit/>
          </a:bodyPr>
          <a:lstStyle/>
          <a:p>
            <a:pPr algn="ctr"/>
            <a:r>
              <a:rPr kumimoji="1" lang="ja-JP" altLang="en-US" sz="1200" dirty="0">
                <a:solidFill>
                  <a:schemeClr val="bg1"/>
                </a:solidFill>
                <a:latin typeface="メイリオ"/>
                <a:ea typeface="メイリオ"/>
                <a:cs typeface="メイリオ"/>
              </a:rPr>
              <a:t>オフィス</a:t>
            </a:r>
          </a:p>
        </p:txBody>
      </p:sp>
      <p:sp>
        <p:nvSpPr>
          <p:cNvPr id="166" name="正方形/長方形 165"/>
          <p:cNvSpPr/>
          <p:nvPr/>
        </p:nvSpPr>
        <p:spPr>
          <a:xfrm>
            <a:off x="6223035" y="2269428"/>
            <a:ext cx="1112146" cy="61103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メイリオ"/>
                <a:ea typeface="メイリオ"/>
                <a:cs typeface="メイリオ"/>
              </a:rPr>
              <a:t>仮想</a:t>
            </a:r>
            <a:endParaRPr lang="en-US" altLang="ja-JP" sz="1000" dirty="0">
              <a:solidFill>
                <a:srgbClr val="FFFFFF"/>
              </a:solidFill>
              <a:latin typeface="メイリオ"/>
              <a:ea typeface="メイリオ"/>
              <a:cs typeface="メイリオ"/>
            </a:endParaRPr>
          </a:p>
          <a:p>
            <a:pPr algn="ctr"/>
            <a:r>
              <a:rPr lang="ja-JP" altLang="en-US" sz="1000" dirty="0">
                <a:solidFill>
                  <a:srgbClr val="FFFFFF"/>
                </a:solidFill>
                <a:latin typeface="メイリオ"/>
                <a:ea typeface="メイリオ"/>
                <a:cs typeface="メイリオ"/>
              </a:rPr>
              <a:t>データセンター</a:t>
            </a:r>
            <a:endParaRPr lang="en-US" altLang="ja-JP" sz="1000" dirty="0">
              <a:solidFill>
                <a:srgbClr val="FFFFFF"/>
              </a:solidFill>
              <a:latin typeface="メイリオ"/>
              <a:ea typeface="メイリオ"/>
              <a:cs typeface="メイリオ"/>
            </a:endParaRPr>
          </a:p>
          <a:p>
            <a:pPr algn="ctr"/>
            <a:r>
              <a:rPr lang="ja-JP" altLang="en-US" sz="800" dirty="0">
                <a:solidFill>
                  <a:srgbClr val="FFFFFF"/>
                </a:solidFill>
                <a:latin typeface="メイリオ"/>
                <a:ea typeface="メイリオ"/>
                <a:cs typeface="メイリオ"/>
              </a:rPr>
              <a:t>（</a:t>
            </a:r>
            <a:r>
              <a:rPr lang="en-US" altLang="ja-JP" sz="800" dirty="0">
                <a:solidFill>
                  <a:srgbClr val="FFFFFF"/>
                </a:solidFill>
                <a:latin typeface="メイリオ"/>
                <a:ea typeface="メイリオ"/>
                <a:cs typeface="メイリオ"/>
              </a:rPr>
              <a:t>NPO</a:t>
            </a:r>
            <a:r>
              <a:rPr lang="ja-JP" altLang="en-US" sz="800" dirty="0">
                <a:solidFill>
                  <a:srgbClr val="FFFFFF"/>
                </a:solidFill>
                <a:latin typeface="メイリオ"/>
                <a:ea typeface="メイリオ"/>
                <a:cs typeface="メイリオ"/>
              </a:rPr>
              <a:t>やコミュニティ）</a:t>
            </a:r>
            <a:endParaRPr lang="en-US" altLang="ja-JP" sz="800" dirty="0">
              <a:solidFill>
                <a:srgbClr val="FFFFFF"/>
              </a:solidFill>
              <a:latin typeface="メイリオ"/>
              <a:ea typeface="メイリオ"/>
              <a:cs typeface="メイリオ"/>
            </a:endParaRPr>
          </a:p>
        </p:txBody>
      </p:sp>
      <p:sp>
        <p:nvSpPr>
          <p:cNvPr id="170" name="テキスト ボックス 169"/>
          <p:cNvSpPr txBox="1"/>
          <p:nvPr/>
        </p:nvSpPr>
        <p:spPr>
          <a:xfrm>
            <a:off x="379103" y="1115795"/>
            <a:ext cx="3877985" cy="461665"/>
          </a:xfrm>
          <a:prstGeom prst="rect">
            <a:avLst/>
          </a:prstGeom>
          <a:noFill/>
        </p:spPr>
        <p:txBody>
          <a:bodyPr wrap="none" rtlCol="0">
            <a:spAutoFit/>
          </a:bodyPr>
          <a:lstStyle/>
          <a:p>
            <a:pPr algn="ctr"/>
            <a:r>
              <a:rPr kumimoji="1" lang="ja-JP" altLang="en-US" sz="2400" dirty="0">
                <a:solidFill>
                  <a:schemeClr val="tx1">
                    <a:lumMod val="50000"/>
                    <a:lumOff val="50000"/>
                  </a:schemeClr>
                </a:solidFill>
                <a:latin typeface="メイリオ"/>
                <a:ea typeface="メイリオ"/>
                <a:cs typeface="メイリオ"/>
              </a:rPr>
              <a:t>従来のオフィス・インフラ</a:t>
            </a:r>
          </a:p>
        </p:txBody>
      </p:sp>
      <p:sp>
        <p:nvSpPr>
          <p:cNvPr id="171" name="テキスト ボックス 170"/>
          <p:cNvSpPr txBox="1"/>
          <p:nvPr/>
        </p:nvSpPr>
        <p:spPr>
          <a:xfrm>
            <a:off x="4833473" y="1115795"/>
            <a:ext cx="3877985" cy="461665"/>
          </a:xfrm>
          <a:prstGeom prst="rect">
            <a:avLst/>
          </a:prstGeom>
          <a:noFill/>
        </p:spPr>
        <p:txBody>
          <a:bodyPr wrap="none" rtlCol="0">
            <a:spAutoFit/>
          </a:bodyPr>
          <a:lstStyle/>
          <a:p>
            <a:pPr algn="ctr"/>
            <a:r>
              <a:rPr kumimoji="1" lang="ja-JP" altLang="en-US" sz="2400" dirty="0">
                <a:solidFill>
                  <a:srgbClr val="0000FF"/>
                </a:solidFill>
                <a:latin typeface="メイリオ"/>
                <a:ea typeface="メイリオ"/>
                <a:cs typeface="メイリオ"/>
              </a:rPr>
              <a:t>新しいオフィス・インフラ</a:t>
            </a:r>
          </a:p>
        </p:txBody>
      </p:sp>
      <p:grpSp>
        <p:nvGrpSpPr>
          <p:cNvPr id="172" name="図形グループ 171"/>
          <p:cNvGrpSpPr/>
          <p:nvPr/>
        </p:nvGrpSpPr>
        <p:grpSpPr>
          <a:xfrm>
            <a:off x="7101036" y="5083956"/>
            <a:ext cx="517785" cy="587435"/>
            <a:chOff x="2667295" y="1059799"/>
            <a:chExt cx="681672" cy="722281"/>
          </a:xfrm>
        </p:grpSpPr>
        <p:sp>
          <p:nvSpPr>
            <p:cNvPr id="173" name="角丸四角形 17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74" name="図 173"/>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75" name="図形グループ 174"/>
          <p:cNvGrpSpPr/>
          <p:nvPr/>
        </p:nvGrpSpPr>
        <p:grpSpPr>
          <a:xfrm>
            <a:off x="7190072" y="5301802"/>
            <a:ext cx="265954" cy="577851"/>
            <a:chOff x="1946324" y="4125162"/>
            <a:chExt cx="969964" cy="2007872"/>
          </a:xfrm>
        </p:grpSpPr>
        <p:sp>
          <p:nvSpPr>
            <p:cNvPr id="176" name="円/楕円 1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77" name="フローチャート: 論理積ゲート 1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37" name="太陽 136"/>
          <p:cNvSpPr/>
          <p:nvPr/>
        </p:nvSpPr>
        <p:spPr>
          <a:xfrm>
            <a:off x="8315738" y="5700246"/>
            <a:ext cx="471978" cy="464892"/>
          </a:xfrm>
          <a:prstGeom prst="sun">
            <a:avLst/>
          </a:prstGeom>
          <a:solidFill>
            <a:srgbClr val="FFFF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61" name="テキスト ボックス 160"/>
          <p:cNvSpPr txBox="1"/>
          <p:nvPr/>
        </p:nvSpPr>
        <p:spPr>
          <a:xfrm>
            <a:off x="7774800" y="5898890"/>
            <a:ext cx="754746" cy="276999"/>
          </a:xfrm>
          <a:prstGeom prst="rect">
            <a:avLst/>
          </a:prstGeom>
          <a:noFill/>
        </p:spPr>
        <p:txBody>
          <a:bodyPr wrap="square" rtlCol="0">
            <a:spAutoFit/>
          </a:bodyPr>
          <a:lstStyle/>
          <a:p>
            <a:pPr algn="ctr"/>
            <a:r>
              <a:rPr kumimoji="1" lang="ja-JP" altLang="en-US" sz="1200" dirty="0">
                <a:solidFill>
                  <a:srgbClr val="0000FF"/>
                </a:solidFill>
                <a:latin typeface="メイリオ"/>
                <a:ea typeface="メイリオ"/>
                <a:cs typeface="メイリオ"/>
              </a:rPr>
              <a:t>外出先</a:t>
            </a:r>
          </a:p>
        </p:txBody>
      </p:sp>
      <p:pic>
        <p:nvPicPr>
          <p:cNvPr id="157" name="図 156" descr="radio-45967_64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8492" y="3941549"/>
            <a:ext cx="811580" cy="908061"/>
          </a:xfrm>
          <a:prstGeom prst="rect">
            <a:avLst/>
          </a:prstGeom>
        </p:spPr>
      </p:pic>
      <p:sp>
        <p:nvSpPr>
          <p:cNvPr id="17" name="テキスト ボックス 16"/>
          <p:cNvSpPr txBox="1"/>
          <p:nvPr/>
        </p:nvSpPr>
        <p:spPr>
          <a:xfrm>
            <a:off x="5847082" y="3713633"/>
            <a:ext cx="1881081" cy="369332"/>
          </a:xfrm>
          <a:prstGeom prst="rect">
            <a:avLst/>
          </a:prstGeom>
          <a:noFill/>
        </p:spPr>
        <p:txBody>
          <a:bodyPr wrap="none" rtlCol="0">
            <a:spAutoFit/>
          </a:bodyPr>
          <a:lstStyle/>
          <a:p>
            <a:r>
              <a:rPr lang="en-US" altLang="ja-JP" dirty="0">
                <a:solidFill>
                  <a:srgbClr val="0000FF"/>
                </a:solidFill>
                <a:latin typeface="メイリオ"/>
                <a:ea typeface="メイリオ"/>
                <a:cs typeface="メイリオ"/>
              </a:rPr>
              <a:t>5G</a:t>
            </a:r>
            <a:r>
              <a:rPr lang="ja-JP" altLang="en-US" dirty="0">
                <a:solidFill>
                  <a:srgbClr val="0000FF"/>
                </a:solidFill>
                <a:latin typeface="メイリオ"/>
                <a:ea typeface="メイリオ"/>
                <a:cs typeface="メイリオ"/>
              </a:rPr>
              <a:t>ネットワーク</a:t>
            </a:r>
            <a:endParaRPr kumimoji="1" lang="ja-JP" altLang="en-US" dirty="0">
              <a:solidFill>
                <a:srgbClr val="0000FF"/>
              </a:solidFill>
              <a:latin typeface="メイリオ"/>
              <a:ea typeface="メイリオ"/>
              <a:cs typeface="メイリオ"/>
            </a:endParaRPr>
          </a:p>
        </p:txBody>
      </p:sp>
      <p:sp>
        <p:nvSpPr>
          <p:cNvPr id="179" name="正方形/長方形 178"/>
          <p:cNvSpPr/>
          <p:nvPr/>
        </p:nvSpPr>
        <p:spPr>
          <a:xfrm>
            <a:off x="5009170" y="2269428"/>
            <a:ext cx="1112146" cy="61103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メイリオ"/>
                <a:ea typeface="メイリオ"/>
                <a:cs typeface="メイリオ"/>
              </a:rPr>
              <a:t>仮想</a:t>
            </a:r>
            <a:endParaRPr kumimoji="1" lang="en-US" altLang="ja-JP" sz="1000" dirty="0">
              <a:solidFill>
                <a:srgbClr val="FFFFFF"/>
              </a:solidFill>
              <a:latin typeface="メイリオ"/>
              <a:ea typeface="メイリオ"/>
              <a:cs typeface="メイリオ"/>
            </a:endParaRPr>
          </a:p>
          <a:p>
            <a:pPr algn="ctr"/>
            <a:r>
              <a:rPr kumimoji="1" lang="ja-JP" altLang="en-US" sz="1000" dirty="0">
                <a:solidFill>
                  <a:srgbClr val="FFFFFF"/>
                </a:solidFill>
                <a:latin typeface="メイリオ"/>
                <a:ea typeface="メイリオ"/>
                <a:cs typeface="メイリオ"/>
              </a:rPr>
              <a:t>データセンター</a:t>
            </a:r>
            <a:endParaRPr kumimoji="1" lang="en-US" altLang="ja-JP" sz="1000" dirty="0">
              <a:solidFill>
                <a:srgbClr val="FFFFFF"/>
              </a:solidFill>
              <a:latin typeface="メイリオ"/>
              <a:ea typeface="メイリオ"/>
              <a:cs typeface="メイリオ"/>
            </a:endParaRPr>
          </a:p>
          <a:p>
            <a:pPr algn="ctr"/>
            <a:r>
              <a:rPr lang="ja-JP" altLang="en-US" sz="800" dirty="0">
                <a:solidFill>
                  <a:srgbClr val="FFFFFF"/>
                </a:solidFill>
                <a:latin typeface="メイリオ"/>
                <a:ea typeface="メイリオ"/>
                <a:cs typeface="メイリオ"/>
              </a:rPr>
              <a:t>（所属する企業）</a:t>
            </a:r>
            <a:endParaRPr kumimoji="1" lang="en-US" altLang="ja-JP" sz="800" dirty="0">
              <a:solidFill>
                <a:srgbClr val="FFFFFF"/>
              </a:solidFill>
              <a:latin typeface="メイリオ"/>
              <a:ea typeface="メイリオ"/>
              <a:cs typeface="メイリオ"/>
            </a:endParaRPr>
          </a:p>
        </p:txBody>
      </p:sp>
      <p:sp>
        <p:nvSpPr>
          <p:cNvPr id="184" name="正方形/長方形 183"/>
          <p:cNvSpPr/>
          <p:nvPr/>
        </p:nvSpPr>
        <p:spPr>
          <a:xfrm>
            <a:off x="7426799" y="2269428"/>
            <a:ext cx="1112146" cy="611033"/>
          </a:xfrm>
          <a:prstGeom prst="rect">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a:solidFill>
                  <a:srgbClr val="FFFFFF"/>
                </a:solidFill>
                <a:latin typeface="メイリオ"/>
                <a:ea typeface="メイリオ"/>
                <a:cs typeface="メイリオ"/>
              </a:rPr>
              <a:t>SaaS</a:t>
            </a:r>
            <a:r>
              <a:rPr lang="en-US" altLang="ja-JP" sz="1000" dirty="0">
                <a:solidFill>
                  <a:srgbClr val="FFFFFF"/>
                </a:solidFill>
                <a:latin typeface="メイリオ"/>
                <a:ea typeface="メイリオ"/>
                <a:cs typeface="メイリオ"/>
              </a:rPr>
              <a:t>/</a:t>
            </a:r>
            <a:r>
              <a:rPr lang="en-US" altLang="ja-JP" sz="1000" dirty="0" err="1">
                <a:solidFill>
                  <a:srgbClr val="FFFFFF"/>
                </a:solidFill>
                <a:latin typeface="メイリオ"/>
                <a:ea typeface="メイリオ"/>
                <a:cs typeface="メイリオ"/>
              </a:rPr>
              <a:t>PaaS</a:t>
            </a:r>
            <a:r>
              <a:rPr lang="ja-JP" altLang="en-US" sz="1000" dirty="0">
                <a:solidFill>
                  <a:srgbClr val="FFFFFF"/>
                </a:solidFill>
                <a:latin typeface="メイリオ"/>
                <a:ea typeface="メイリオ"/>
                <a:cs typeface="メイリオ"/>
              </a:rPr>
              <a:t>など</a:t>
            </a:r>
            <a:endParaRPr lang="en-US" altLang="ja-JP" sz="1000" dirty="0">
              <a:solidFill>
                <a:srgbClr val="FFFFFF"/>
              </a:solidFill>
              <a:latin typeface="メイリオ"/>
              <a:ea typeface="メイリオ"/>
              <a:cs typeface="メイリオ"/>
            </a:endParaRPr>
          </a:p>
        </p:txBody>
      </p:sp>
      <p:sp>
        <p:nvSpPr>
          <p:cNvPr id="185" name="正方形/長方形 184"/>
          <p:cNvSpPr/>
          <p:nvPr/>
        </p:nvSpPr>
        <p:spPr>
          <a:xfrm>
            <a:off x="5000889" y="2964476"/>
            <a:ext cx="3575372" cy="58038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solidFill>
                  <a:srgbClr val="FFFFFF"/>
                </a:solidFill>
                <a:latin typeface="メイリオ"/>
                <a:ea typeface="メイリオ"/>
                <a:cs typeface="メイリオ"/>
              </a:rPr>
              <a:t> </a:t>
            </a:r>
            <a:r>
              <a:rPr kumimoji="1" lang="ja-JP" altLang="en-US" sz="1400" dirty="0">
                <a:solidFill>
                  <a:srgbClr val="FFFFFF"/>
                </a:solidFill>
                <a:latin typeface="メイリオ"/>
                <a:ea typeface="メイリオ"/>
                <a:cs typeface="メイリオ"/>
              </a:rPr>
              <a:t>パーソナル・デスクトップ</a:t>
            </a:r>
            <a:endParaRPr kumimoji="1" lang="en-US" altLang="ja-JP" sz="1400" dirty="0">
              <a:solidFill>
                <a:srgbClr val="FFFFFF"/>
              </a:solidFill>
              <a:latin typeface="メイリオ"/>
              <a:ea typeface="メイリオ"/>
              <a:cs typeface="メイリオ"/>
            </a:endParaRPr>
          </a:p>
        </p:txBody>
      </p:sp>
      <p:sp>
        <p:nvSpPr>
          <p:cNvPr id="186" name="円柱 185"/>
          <p:cNvSpPr/>
          <p:nvPr/>
        </p:nvSpPr>
        <p:spPr>
          <a:xfrm>
            <a:off x="7426799" y="3017791"/>
            <a:ext cx="1093443" cy="456574"/>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メイリオ"/>
                <a:ea typeface="メイリオ"/>
                <a:cs typeface="メイリオ"/>
              </a:rPr>
              <a:t>パーソナル</a:t>
            </a:r>
            <a:endParaRPr kumimoji="1" lang="en-US" altLang="ja-JP" sz="1000" dirty="0">
              <a:solidFill>
                <a:srgbClr val="FFFFFF"/>
              </a:solidFill>
              <a:latin typeface="メイリオ"/>
              <a:ea typeface="メイリオ"/>
              <a:cs typeface="メイリオ"/>
            </a:endParaRPr>
          </a:p>
          <a:p>
            <a:pPr algn="ctr"/>
            <a:r>
              <a:rPr kumimoji="1" lang="ja-JP" altLang="en-US" sz="1000" dirty="0">
                <a:solidFill>
                  <a:srgbClr val="FFFFFF"/>
                </a:solidFill>
                <a:latin typeface="メイリオ"/>
                <a:ea typeface="メイリオ"/>
                <a:cs typeface="メイリオ"/>
              </a:rPr>
              <a:t>ストレージ</a:t>
            </a:r>
          </a:p>
        </p:txBody>
      </p:sp>
      <p:grpSp>
        <p:nvGrpSpPr>
          <p:cNvPr id="199" name="図形グループ 198"/>
          <p:cNvGrpSpPr/>
          <p:nvPr/>
        </p:nvGrpSpPr>
        <p:grpSpPr>
          <a:xfrm>
            <a:off x="1223822" y="5032403"/>
            <a:ext cx="517785" cy="587435"/>
            <a:chOff x="2667295" y="1059799"/>
            <a:chExt cx="681672" cy="722281"/>
          </a:xfrm>
        </p:grpSpPr>
        <p:sp>
          <p:nvSpPr>
            <p:cNvPr id="200" name="角丸四角形 1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01" name="図 200"/>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2" name="図形グループ 201"/>
          <p:cNvGrpSpPr/>
          <p:nvPr/>
        </p:nvGrpSpPr>
        <p:grpSpPr>
          <a:xfrm>
            <a:off x="1405253" y="5262332"/>
            <a:ext cx="265954" cy="577851"/>
            <a:chOff x="1946324" y="4125162"/>
            <a:chExt cx="969964" cy="2007872"/>
          </a:xfrm>
        </p:grpSpPr>
        <p:sp>
          <p:nvSpPr>
            <p:cNvPr id="203" name="円/楕円 2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04" name="フローチャート: 論理積ゲート 2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05" name="図形グループ 204"/>
          <p:cNvGrpSpPr/>
          <p:nvPr/>
        </p:nvGrpSpPr>
        <p:grpSpPr>
          <a:xfrm>
            <a:off x="1764736" y="5040330"/>
            <a:ext cx="517785" cy="587435"/>
            <a:chOff x="2667295" y="1059799"/>
            <a:chExt cx="681672" cy="722281"/>
          </a:xfrm>
        </p:grpSpPr>
        <p:sp>
          <p:nvSpPr>
            <p:cNvPr id="206" name="角丸四角形 2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07" name="図 206"/>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8" name="図形グループ 207"/>
          <p:cNvGrpSpPr/>
          <p:nvPr/>
        </p:nvGrpSpPr>
        <p:grpSpPr>
          <a:xfrm>
            <a:off x="1853772" y="5258176"/>
            <a:ext cx="265954" cy="577851"/>
            <a:chOff x="1946324" y="4125162"/>
            <a:chExt cx="969964" cy="2007872"/>
          </a:xfrm>
        </p:grpSpPr>
        <p:sp>
          <p:nvSpPr>
            <p:cNvPr id="209" name="円/楕円 2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0" name="フローチャート: 論理積ゲート 2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25" name="角丸四角形 224"/>
          <p:cNvSpPr/>
          <p:nvPr/>
        </p:nvSpPr>
        <p:spPr>
          <a:xfrm>
            <a:off x="345488" y="1783520"/>
            <a:ext cx="3911600" cy="1234271"/>
          </a:xfrm>
          <a:prstGeom prst="roundRect">
            <a:avLst>
              <a:gd name="adj" fmla="val 0"/>
            </a:avLst>
          </a:prstGeom>
          <a:solidFill>
            <a:srgbClr val="33ACBD">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FFFFFF"/>
              </a:solidFill>
              <a:latin typeface="メイリオ"/>
              <a:ea typeface="メイリオ"/>
              <a:cs typeface="メイリオ"/>
            </a:endParaRPr>
          </a:p>
        </p:txBody>
      </p:sp>
      <p:sp>
        <p:nvSpPr>
          <p:cNvPr id="226" name="円柱 225"/>
          <p:cNvSpPr/>
          <p:nvPr/>
        </p:nvSpPr>
        <p:spPr>
          <a:xfrm>
            <a:off x="2994069" y="3781805"/>
            <a:ext cx="1093443" cy="589845"/>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メイリオ"/>
                <a:ea typeface="メイリオ"/>
                <a:cs typeface="メイリオ"/>
              </a:rPr>
              <a:t>コーポレイト</a:t>
            </a:r>
            <a:endParaRPr kumimoji="1" lang="en-US" altLang="ja-JP" sz="1000" dirty="0">
              <a:solidFill>
                <a:srgbClr val="FFFFFF"/>
              </a:solidFill>
              <a:latin typeface="メイリオ"/>
              <a:ea typeface="メイリオ"/>
              <a:cs typeface="メイリオ"/>
            </a:endParaRPr>
          </a:p>
          <a:p>
            <a:pPr algn="ctr"/>
            <a:r>
              <a:rPr kumimoji="1" lang="ja-JP" altLang="en-US" sz="1000" dirty="0">
                <a:solidFill>
                  <a:srgbClr val="FFFFFF"/>
                </a:solidFill>
                <a:latin typeface="メイリオ"/>
                <a:ea typeface="メイリオ"/>
                <a:cs typeface="メイリオ"/>
              </a:rPr>
              <a:t>ストレージ</a:t>
            </a:r>
          </a:p>
        </p:txBody>
      </p:sp>
      <p:grpSp>
        <p:nvGrpSpPr>
          <p:cNvPr id="228" name="図形グループ 227"/>
          <p:cNvGrpSpPr/>
          <p:nvPr/>
        </p:nvGrpSpPr>
        <p:grpSpPr>
          <a:xfrm>
            <a:off x="1957272" y="3785874"/>
            <a:ext cx="317500" cy="157483"/>
            <a:chOff x="6769100" y="1390650"/>
            <a:chExt cx="317500" cy="157483"/>
          </a:xfrm>
        </p:grpSpPr>
        <p:sp>
          <p:nvSpPr>
            <p:cNvPr id="229" name="正方形/長方形 2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円/楕円 2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1" name="直線コネクタ 230"/>
            <p:cNvCxnSpPr>
              <a:stCxn id="230" idx="6"/>
              <a:endCxn id="22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2" name="図形グループ 231"/>
          <p:cNvGrpSpPr/>
          <p:nvPr/>
        </p:nvGrpSpPr>
        <p:grpSpPr>
          <a:xfrm>
            <a:off x="1957272" y="3979336"/>
            <a:ext cx="317500" cy="157483"/>
            <a:chOff x="6769100" y="1390650"/>
            <a:chExt cx="317500" cy="157483"/>
          </a:xfrm>
        </p:grpSpPr>
        <p:sp>
          <p:nvSpPr>
            <p:cNvPr id="233" name="正方形/長方形 2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円/楕円 2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5" name="直線コネクタ 234"/>
            <p:cNvCxnSpPr>
              <a:stCxn id="234" idx="6"/>
              <a:endCxn id="23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6" name="図形グループ 235"/>
          <p:cNvGrpSpPr/>
          <p:nvPr/>
        </p:nvGrpSpPr>
        <p:grpSpPr>
          <a:xfrm>
            <a:off x="1957272" y="4160929"/>
            <a:ext cx="317500" cy="157483"/>
            <a:chOff x="6769100" y="1390650"/>
            <a:chExt cx="317500" cy="157483"/>
          </a:xfrm>
        </p:grpSpPr>
        <p:sp>
          <p:nvSpPr>
            <p:cNvPr id="237" name="正方形/長方形 2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8" name="円/楕円 2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9" name="直線コネクタ 238"/>
            <p:cNvCxnSpPr>
              <a:stCxn id="238" idx="6"/>
              <a:endCxn id="23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48" name="フローチャート: 磁気ディスク 247"/>
          <p:cNvSpPr/>
          <p:nvPr/>
        </p:nvSpPr>
        <p:spPr>
          <a:xfrm>
            <a:off x="2387974" y="4063994"/>
            <a:ext cx="374652" cy="25441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49" name="フローチャート: 磁気ディスク 248"/>
          <p:cNvSpPr/>
          <p:nvPr/>
        </p:nvSpPr>
        <p:spPr>
          <a:xfrm>
            <a:off x="2387974" y="3797300"/>
            <a:ext cx="374652" cy="25441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50" name="図形グループ 249"/>
          <p:cNvGrpSpPr/>
          <p:nvPr/>
        </p:nvGrpSpPr>
        <p:grpSpPr>
          <a:xfrm>
            <a:off x="633724" y="5027320"/>
            <a:ext cx="517785" cy="587435"/>
            <a:chOff x="2667295" y="1059799"/>
            <a:chExt cx="681672" cy="722281"/>
          </a:xfrm>
        </p:grpSpPr>
        <p:sp>
          <p:nvSpPr>
            <p:cNvPr id="251" name="角丸四角形 25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52" name="図 251"/>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53" name="図形グループ 252"/>
          <p:cNvGrpSpPr/>
          <p:nvPr/>
        </p:nvGrpSpPr>
        <p:grpSpPr>
          <a:xfrm>
            <a:off x="722760" y="5245166"/>
            <a:ext cx="265954" cy="577851"/>
            <a:chOff x="1946324" y="4125162"/>
            <a:chExt cx="969964" cy="2007872"/>
          </a:xfrm>
        </p:grpSpPr>
        <p:sp>
          <p:nvSpPr>
            <p:cNvPr id="254" name="円/楕円 2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55" name="フローチャート: 論理積ゲート 2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62" name="テキスト ボックス 261"/>
          <p:cNvSpPr txBox="1"/>
          <p:nvPr/>
        </p:nvSpPr>
        <p:spPr>
          <a:xfrm>
            <a:off x="4821901" y="1825501"/>
            <a:ext cx="3904977" cy="338554"/>
          </a:xfrm>
          <a:prstGeom prst="rect">
            <a:avLst/>
          </a:prstGeom>
          <a:noFill/>
        </p:spPr>
        <p:txBody>
          <a:bodyPr wrap="square" rtlCol="0">
            <a:spAutoFit/>
          </a:bodyPr>
          <a:lstStyle/>
          <a:p>
            <a:pPr algn="ctr"/>
            <a:r>
              <a:rPr kumimoji="1" lang="ja-JP" altLang="en-US" sz="1600" dirty="0">
                <a:solidFill>
                  <a:schemeClr val="bg1"/>
                </a:solidFill>
                <a:latin typeface="メイリオ"/>
                <a:ea typeface="メイリオ"/>
                <a:cs typeface="メイリオ"/>
              </a:rPr>
              <a:t>クラウド・コンピューティング</a:t>
            </a:r>
          </a:p>
        </p:txBody>
      </p:sp>
      <p:sp>
        <p:nvSpPr>
          <p:cNvPr id="263" name="テキスト ボックス 262"/>
          <p:cNvSpPr txBox="1"/>
          <p:nvPr/>
        </p:nvSpPr>
        <p:spPr>
          <a:xfrm>
            <a:off x="352111" y="1825501"/>
            <a:ext cx="3904977" cy="338554"/>
          </a:xfrm>
          <a:prstGeom prst="rect">
            <a:avLst/>
          </a:prstGeom>
          <a:noFill/>
        </p:spPr>
        <p:txBody>
          <a:bodyPr wrap="square" rtlCol="0">
            <a:spAutoFit/>
          </a:bodyPr>
          <a:lstStyle/>
          <a:p>
            <a:pPr algn="ctr"/>
            <a:r>
              <a:rPr kumimoji="1" lang="ja-JP" altLang="en-US" sz="1600" dirty="0">
                <a:solidFill>
                  <a:schemeClr val="bg1"/>
                </a:solidFill>
                <a:latin typeface="メイリオ"/>
                <a:ea typeface="メイリオ"/>
                <a:cs typeface="メイリオ"/>
              </a:rPr>
              <a:t>クラウド・コンピューティング</a:t>
            </a:r>
          </a:p>
        </p:txBody>
      </p:sp>
      <p:sp>
        <p:nvSpPr>
          <p:cNvPr id="264" name="正方形/長方形 263"/>
          <p:cNvSpPr/>
          <p:nvPr/>
        </p:nvSpPr>
        <p:spPr>
          <a:xfrm>
            <a:off x="559060" y="2269428"/>
            <a:ext cx="1112146" cy="61103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err="1">
                <a:solidFill>
                  <a:srgbClr val="FFFFFF"/>
                </a:solidFill>
                <a:latin typeface="メイリオ"/>
                <a:ea typeface="メイリオ"/>
                <a:cs typeface="メイリオ"/>
              </a:rPr>
              <a:t>SaaS</a:t>
            </a:r>
            <a:endParaRPr kumimoji="1" lang="en-US" altLang="ja-JP" sz="1000" dirty="0">
              <a:solidFill>
                <a:srgbClr val="FFFFFF"/>
              </a:solidFill>
              <a:latin typeface="メイリオ"/>
              <a:ea typeface="メイリオ"/>
              <a:cs typeface="メイリオ"/>
            </a:endParaRPr>
          </a:p>
          <a:p>
            <a:pPr algn="ctr"/>
            <a:r>
              <a:rPr kumimoji="1" lang="ja-JP" altLang="en-US" sz="800" dirty="0">
                <a:solidFill>
                  <a:srgbClr val="FFFFFF"/>
                </a:solidFill>
                <a:latin typeface="メイリオ"/>
                <a:ea typeface="メイリオ"/>
                <a:cs typeface="メイリオ"/>
              </a:rPr>
              <a:t>コミュニケーション</a:t>
            </a:r>
            <a:endParaRPr kumimoji="1" lang="en-US" altLang="ja-JP" sz="800" dirty="0">
              <a:solidFill>
                <a:srgbClr val="FFFFFF"/>
              </a:solidFill>
              <a:latin typeface="メイリオ"/>
              <a:ea typeface="メイリオ"/>
              <a:cs typeface="メイリオ"/>
            </a:endParaRPr>
          </a:p>
          <a:p>
            <a:pPr algn="ctr"/>
            <a:r>
              <a:rPr lang="ja-JP" altLang="en-US" sz="800" dirty="0">
                <a:solidFill>
                  <a:srgbClr val="FFFFFF"/>
                </a:solidFill>
                <a:latin typeface="メイリオ"/>
                <a:ea typeface="メイリオ"/>
                <a:cs typeface="メイリオ"/>
              </a:rPr>
              <a:t>コラボレーション</a:t>
            </a:r>
            <a:endParaRPr kumimoji="1" lang="en-US" altLang="ja-JP" sz="800" dirty="0">
              <a:solidFill>
                <a:srgbClr val="FFFFFF"/>
              </a:solidFill>
              <a:latin typeface="メイリオ"/>
              <a:ea typeface="メイリオ"/>
              <a:cs typeface="メイリオ"/>
            </a:endParaRPr>
          </a:p>
        </p:txBody>
      </p:sp>
      <p:sp>
        <p:nvSpPr>
          <p:cNvPr id="265" name="正方形/長方形 264"/>
          <p:cNvSpPr/>
          <p:nvPr/>
        </p:nvSpPr>
        <p:spPr>
          <a:xfrm>
            <a:off x="1777568" y="2269428"/>
            <a:ext cx="1112146" cy="61103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a:solidFill>
                  <a:srgbClr val="FFFFFF"/>
                </a:solidFill>
                <a:latin typeface="メイリオ"/>
                <a:ea typeface="メイリオ"/>
                <a:cs typeface="メイリオ"/>
              </a:rPr>
              <a:t>SaaS</a:t>
            </a:r>
            <a:r>
              <a:rPr lang="en-US" altLang="ja-JP" sz="1000" dirty="0">
                <a:solidFill>
                  <a:srgbClr val="FFFFFF"/>
                </a:solidFill>
                <a:latin typeface="メイリオ"/>
                <a:ea typeface="メイリオ"/>
                <a:cs typeface="メイリオ"/>
              </a:rPr>
              <a:t>/</a:t>
            </a:r>
            <a:r>
              <a:rPr lang="en-US" altLang="ja-JP" sz="1000" dirty="0" err="1">
                <a:solidFill>
                  <a:srgbClr val="FFFFFF"/>
                </a:solidFill>
                <a:latin typeface="メイリオ"/>
                <a:ea typeface="メイリオ"/>
                <a:cs typeface="メイリオ"/>
              </a:rPr>
              <a:t>PaaS</a:t>
            </a:r>
            <a:r>
              <a:rPr lang="ja-JP" altLang="en-US" sz="1000" dirty="0">
                <a:solidFill>
                  <a:srgbClr val="FFFFFF"/>
                </a:solidFill>
                <a:latin typeface="メイリオ"/>
                <a:ea typeface="メイリオ"/>
                <a:cs typeface="メイリオ"/>
              </a:rPr>
              <a:t>など</a:t>
            </a:r>
            <a:endParaRPr lang="en-US" altLang="ja-JP" sz="1000" dirty="0">
              <a:solidFill>
                <a:srgbClr val="FFFFFF"/>
              </a:solidFill>
              <a:latin typeface="メイリオ"/>
              <a:ea typeface="メイリオ"/>
              <a:cs typeface="メイリオ"/>
            </a:endParaRPr>
          </a:p>
        </p:txBody>
      </p:sp>
      <p:sp>
        <p:nvSpPr>
          <p:cNvPr id="266" name="円柱 265"/>
          <p:cNvSpPr/>
          <p:nvPr/>
        </p:nvSpPr>
        <p:spPr>
          <a:xfrm>
            <a:off x="2998812" y="2269428"/>
            <a:ext cx="1093443" cy="589845"/>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メイリオ"/>
                <a:ea typeface="メイリオ"/>
                <a:cs typeface="メイリオ"/>
              </a:rPr>
              <a:t>コーポレイト</a:t>
            </a:r>
            <a:endParaRPr kumimoji="1" lang="en-US" altLang="ja-JP" sz="1000" dirty="0">
              <a:solidFill>
                <a:srgbClr val="FFFFFF"/>
              </a:solidFill>
              <a:latin typeface="メイリオ"/>
              <a:ea typeface="メイリオ"/>
              <a:cs typeface="メイリオ"/>
            </a:endParaRPr>
          </a:p>
          <a:p>
            <a:pPr algn="ctr"/>
            <a:r>
              <a:rPr kumimoji="1" lang="ja-JP" altLang="en-US" sz="1000" dirty="0">
                <a:solidFill>
                  <a:srgbClr val="FFFFFF"/>
                </a:solidFill>
                <a:latin typeface="メイリオ"/>
                <a:ea typeface="メイリオ"/>
                <a:cs typeface="メイリオ"/>
              </a:rPr>
              <a:t>ストレージ</a:t>
            </a:r>
          </a:p>
        </p:txBody>
      </p:sp>
      <p:cxnSp>
        <p:nvCxnSpPr>
          <p:cNvPr id="26" name="直線コネクタ 25"/>
          <p:cNvCxnSpPr/>
          <p:nvPr/>
        </p:nvCxnSpPr>
        <p:spPr>
          <a:xfrm>
            <a:off x="951633" y="3493439"/>
            <a:ext cx="1" cy="1033844"/>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24" name="正方形/長方形 23"/>
          <p:cNvSpPr/>
          <p:nvPr/>
        </p:nvSpPr>
        <p:spPr>
          <a:xfrm>
            <a:off x="559060" y="3817624"/>
            <a:ext cx="771529" cy="500788"/>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ＭＳ Ｐゴシック"/>
                <a:ea typeface="ＭＳ Ｐゴシック"/>
                <a:cs typeface="ＭＳ Ｐゴシック"/>
              </a:rPr>
              <a:t>ネットワーク</a:t>
            </a:r>
            <a:endParaRPr kumimoji="1" lang="en-US" altLang="ja-JP" sz="800" dirty="0">
              <a:solidFill>
                <a:srgbClr val="FFFFFF"/>
              </a:solidFill>
              <a:latin typeface="ＭＳ Ｐゴシック"/>
              <a:ea typeface="ＭＳ Ｐゴシック"/>
              <a:cs typeface="ＭＳ Ｐゴシック"/>
            </a:endParaRPr>
          </a:p>
          <a:p>
            <a:pPr algn="ctr"/>
            <a:r>
              <a:rPr lang="ja-JP" altLang="en-US" sz="800" dirty="0">
                <a:solidFill>
                  <a:srgbClr val="FFFFFF"/>
                </a:solidFill>
                <a:latin typeface="ＭＳ Ｐゴシック"/>
                <a:ea typeface="ＭＳ Ｐゴシック"/>
                <a:cs typeface="ＭＳ Ｐゴシック"/>
              </a:rPr>
              <a:t>機器</a:t>
            </a:r>
            <a:endParaRPr kumimoji="1" lang="ja-JP" altLang="en-US" sz="800" dirty="0">
              <a:solidFill>
                <a:srgbClr val="FFFFFF"/>
              </a:solidFill>
              <a:latin typeface="ＭＳ Ｐゴシック"/>
              <a:ea typeface="ＭＳ Ｐゴシック"/>
              <a:cs typeface="ＭＳ Ｐゴシック"/>
            </a:endParaRPr>
          </a:p>
        </p:txBody>
      </p:sp>
      <p:sp>
        <p:nvSpPr>
          <p:cNvPr id="18" name="角丸四角形 17"/>
          <p:cNvSpPr/>
          <p:nvPr/>
        </p:nvSpPr>
        <p:spPr>
          <a:xfrm>
            <a:off x="611841" y="4527283"/>
            <a:ext cx="3485636" cy="359882"/>
          </a:xfrm>
          <a:prstGeom prst="round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メイリオ"/>
                <a:ea typeface="メイリオ"/>
                <a:cs typeface="メイリオ"/>
              </a:rPr>
              <a:t>LAN</a:t>
            </a:r>
            <a:endParaRPr kumimoji="1" lang="ja-JP" altLang="en-US" sz="2000" dirty="0">
              <a:solidFill>
                <a:srgbClr val="FFFFFF"/>
              </a:solidFill>
              <a:latin typeface="メイリオ"/>
              <a:ea typeface="メイリオ"/>
              <a:cs typeface="メイリオ"/>
            </a:endParaRPr>
          </a:p>
        </p:txBody>
      </p:sp>
      <p:sp>
        <p:nvSpPr>
          <p:cNvPr id="267" name="角丸四角形 266"/>
          <p:cNvSpPr/>
          <p:nvPr/>
        </p:nvSpPr>
        <p:spPr>
          <a:xfrm>
            <a:off x="577683" y="3151338"/>
            <a:ext cx="3485636" cy="359882"/>
          </a:xfrm>
          <a:prstGeom prst="round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インターネット</a:t>
            </a:r>
            <a:r>
              <a:rPr lang="ja-JP" altLang="en-US" dirty="0">
                <a:solidFill>
                  <a:srgbClr val="FFFFFF"/>
                </a:solidFill>
                <a:latin typeface="メイリオ"/>
                <a:ea typeface="メイリオ"/>
                <a:cs typeface="メイリオ"/>
              </a:rPr>
              <a:t>／専用線</a:t>
            </a:r>
            <a:endParaRPr kumimoji="1" lang="ja-JP" altLang="en-US" dirty="0">
              <a:solidFill>
                <a:srgbClr val="FFFFFF"/>
              </a:solidFill>
              <a:latin typeface="メイリオ"/>
              <a:ea typeface="メイリオ"/>
              <a:cs typeface="メイリオ"/>
            </a:endParaRPr>
          </a:p>
        </p:txBody>
      </p:sp>
      <p:sp>
        <p:nvSpPr>
          <p:cNvPr id="19" name="正方形/長方形 18"/>
          <p:cNvSpPr/>
          <p:nvPr/>
        </p:nvSpPr>
        <p:spPr>
          <a:xfrm>
            <a:off x="2610393" y="5213492"/>
            <a:ext cx="1481862" cy="85136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3391429" y="5301802"/>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36" name="正方形/長方形 135"/>
          <p:cNvSpPr/>
          <p:nvPr/>
        </p:nvSpPr>
        <p:spPr>
          <a:xfrm>
            <a:off x="3391429" y="5546857"/>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38" name="正方形/長方形 137"/>
          <p:cNvSpPr/>
          <p:nvPr/>
        </p:nvSpPr>
        <p:spPr>
          <a:xfrm>
            <a:off x="3391429" y="5788880"/>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68" name="テキスト ボックス 167"/>
          <p:cNvSpPr txBox="1"/>
          <p:nvPr/>
        </p:nvSpPr>
        <p:spPr>
          <a:xfrm>
            <a:off x="379103" y="5895281"/>
            <a:ext cx="800219" cy="276999"/>
          </a:xfrm>
          <a:prstGeom prst="rect">
            <a:avLst/>
          </a:prstGeom>
          <a:noFill/>
        </p:spPr>
        <p:txBody>
          <a:bodyPr wrap="none" rtlCol="0">
            <a:spAutoFit/>
          </a:bodyPr>
          <a:lstStyle/>
          <a:p>
            <a:r>
              <a:rPr kumimoji="1" lang="ja-JP" altLang="en-US" sz="1200" dirty="0">
                <a:solidFill>
                  <a:schemeClr val="bg1"/>
                </a:solidFill>
                <a:latin typeface="メイリオ"/>
                <a:ea typeface="メイリオ"/>
                <a:cs typeface="メイリオ"/>
              </a:rPr>
              <a:t>オフィス</a:t>
            </a:r>
          </a:p>
        </p:txBody>
      </p:sp>
      <p:sp>
        <p:nvSpPr>
          <p:cNvPr id="139" name="円柱 138"/>
          <p:cNvSpPr/>
          <p:nvPr/>
        </p:nvSpPr>
        <p:spPr>
          <a:xfrm>
            <a:off x="2762626" y="5301803"/>
            <a:ext cx="557429" cy="678536"/>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メイリオ"/>
              <a:ea typeface="メイリオ"/>
              <a:cs typeface="メイリオ"/>
            </a:endParaRPr>
          </a:p>
        </p:txBody>
      </p:sp>
      <p:grpSp>
        <p:nvGrpSpPr>
          <p:cNvPr id="213" name="図形グループ 212"/>
          <p:cNvGrpSpPr/>
          <p:nvPr/>
        </p:nvGrpSpPr>
        <p:grpSpPr>
          <a:xfrm>
            <a:off x="2428962" y="5032403"/>
            <a:ext cx="517785" cy="587435"/>
            <a:chOff x="2667295" y="1059799"/>
            <a:chExt cx="681672" cy="722281"/>
          </a:xfrm>
        </p:grpSpPr>
        <p:sp>
          <p:nvSpPr>
            <p:cNvPr id="214" name="角丸四角形 21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15" name="図 214"/>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6" name="図形グループ 215"/>
          <p:cNvGrpSpPr/>
          <p:nvPr/>
        </p:nvGrpSpPr>
        <p:grpSpPr>
          <a:xfrm>
            <a:off x="2610393" y="5262332"/>
            <a:ext cx="265954" cy="577851"/>
            <a:chOff x="1946324" y="4125162"/>
            <a:chExt cx="969964" cy="2007872"/>
          </a:xfrm>
        </p:grpSpPr>
        <p:sp>
          <p:nvSpPr>
            <p:cNvPr id="217" name="円/楕円 2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8" name="フローチャート: 論理積ゲート 2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3" name="テキスト ボックス 22"/>
          <p:cNvSpPr txBox="1"/>
          <p:nvPr/>
        </p:nvSpPr>
        <p:spPr>
          <a:xfrm>
            <a:off x="7101036" y="4468153"/>
            <a:ext cx="1075685" cy="461665"/>
          </a:xfrm>
          <a:prstGeom prst="rect">
            <a:avLst/>
          </a:prstGeom>
          <a:noFill/>
        </p:spPr>
        <p:txBody>
          <a:bodyPr wrap="none" rtlCol="0">
            <a:spAutoFit/>
          </a:bodyPr>
          <a:lstStyle/>
          <a:p>
            <a:r>
              <a:rPr kumimoji="1" lang="ja-JP" altLang="en-US" sz="800" dirty="0">
                <a:latin typeface="メイリオ"/>
                <a:ea typeface="メイリオ"/>
                <a:cs typeface="メイリオ"/>
              </a:rPr>
              <a:t>通信速度：</a:t>
            </a:r>
            <a:r>
              <a:rPr kumimoji="1" lang="en-US" altLang="ja-JP" sz="800" dirty="0">
                <a:latin typeface="メイリオ"/>
                <a:ea typeface="メイリオ"/>
                <a:cs typeface="メイリオ"/>
              </a:rPr>
              <a:t>10Gbps</a:t>
            </a:r>
          </a:p>
          <a:p>
            <a:r>
              <a:rPr lang="ja-JP" altLang="en-US" sz="800" dirty="0">
                <a:latin typeface="メイリオ"/>
                <a:ea typeface="メイリオ"/>
                <a:cs typeface="メイリオ"/>
              </a:rPr>
              <a:t>遅延時間：</a:t>
            </a:r>
            <a:r>
              <a:rPr lang="en-US" altLang="ja-JP" sz="800" dirty="0">
                <a:latin typeface="メイリオ"/>
                <a:ea typeface="メイリオ"/>
                <a:cs typeface="メイリオ"/>
              </a:rPr>
              <a:t>5ms</a:t>
            </a:r>
          </a:p>
          <a:p>
            <a:r>
              <a:rPr kumimoji="1" lang="ja-JP" altLang="en-US" sz="800" dirty="0">
                <a:latin typeface="メイリオ"/>
                <a:ea typeface="メイリオ"/>
                <a:cs typeface="メイリオ"/>
              </a:rPr>
              <a:t>信頼性：</a:t>
            </a:r>
            <a:r>
              <a:rPr kumimoji="1" lang="en-US" altLang="ja-JP" sz="800" dirty="0">
                <a:latin typeface="メイリオ"/>
                <a:ea typeface="メイリオ"/>
                <a:cs typeface="メイリオ"/>
              </a:rPr>
              <a:t>99.999%</a:t>
            </a:r>
            <a:endParaRPr kumimoji="1" lang="ja-JP" altLang="en-US" sz="800" dirty="0">
              <a:latin typeface="メイリオ"/>
              <a:ea typeface="メイリオ"/>
              <a:cs typeface="メイリオ"/>
            </a:endParaRPr>
          </a:p>
        </p:txBody>
      </p:sp>
    </p:spTree>
    <p:extLst>
      <p:ext uri="{BB962C8B-B14F-4D97-AF65-F5344CB8AC3E}">
        <p14:creationId xmlns:p14="http://schemas.microsoft.com/office/powerpoint/2010/main" val="632210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5G</a:t>
            </a:r>
            <a:r>
              <a:rPr lang="ja-JP" altLang="en-US" dirty="0"/>
              <a:t>以外の通信規格</a:t>
            </a:r>
            <a:endParaRPr kumimoji="1" lang="ja-JP" altLang="en-US" dirty="0"/>
          </a:p>
        </p:txBody>
      </p:sp>
      <p:pic>
        <p:nvPicPr>
          <p:cNvPr id="3" name="図 2"/>
          <p:cNvPicPr>
            <a:picLocks noChangeAspect="1"/>
          </p:cNvPicPr>
          <p:nvPr/>
        </p:nvPicPr>
        <p:blipFill>
          <a:blip r:embed="rId3"/>
          <a:stretch>
            <a:fillRect/>
          </a:stretch>
        </p:blipFill>
        <p:spPr>
          <a:xfrm>
            <a:off x="151062" y="1295400"/>
            <a:ext cx="8890000" cy="3810000"/>
          </a:xfrm>
          <a:prstGeom prst="rect">
            <a:avLst/>
          </a:prstGeom>
        </p:spPr>
      </p:pic>
      <p:sp>
        <p:nvSpPr>
          <p:cNvPr id="4" name="正方形/長方形 3"/>
          <p:cNvSpPr/>
          <p:nvPr/>
        </p:nvSpPr>
        <p:spPr bwMode="auto">
          <a:xfrm>
            <a:off x="1743809" y="5445247"/>
            <a:ext cx="5704507" cy="4234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rPr>
              <a:t>IEEE</a:t>
            </a:r>
            <a:r>
              <a:rPr kumimoji="0" lang="ja-JP" altLang="en-US" sz="2000" dirty="0">
                <a:solidFill>
                  <a:schemeClr val="bg1"/>
                </a:solidFill>
              </a:rPr>
              <a:t> </a:t>
            </a:r>
            <a:r>
              <a:rPr kumimoji="0" lang="en-US" altLang="ja-JP" sz="2000" dirty="0">
                <a:solidFill>
                  <a:schemeClr val="bg1"/>
                </a:solidFill>
              </a:rPr>
              <a:t>802.11</a:t>
            </a:r>
            <a:r>
              <a:rPr kumimoji="0" lang="ja-JP" altLang="en-US" sz="2000" dirty="0">
                <a:solidFill>
                  <a:schemeClr val="bg1"/>
                </a:solidFill>
              </a:rPr>
              <a:t> </a:t>
            </a:r>
            <a:r>
              <a:rPr kumimoji="0" lang="en-US" altLang="ja-JP" sz="2000" dirty="0">
                <a:solidFill>
                  <a:schemeClr val="bg1"/>
                </a:solidFill>
              </a:rPr>
              <a:t>ah</a:t>
            </a:r>
          </a:p>
        </p:txBody>
      </p:sp>
    </p:spTree>
    <p:extLst>
      <p:ext uri="{BB962C8B-B14F-4D97-AF65-F5344CB8AC3E}">
        <p14:creationId xmlns:p14="http://schemas.microsoft.com/office/powerpoint/2010/main" val="15535661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補足資料：</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7184725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r>
              <a:rPr lang="ja-JP" altLang="en-US">
                <a:latin typeface="Arial" charset="0"/>
              </a:rPr>
              <a:t>要素技術は新しいものではない</a:t>
            </a:r>
          </a:p>
        </p:txBody>
      </p:sp>
      <p:sp>
        <p:nvSpPr>
          <p:cNvPr id="16387" name="コンテンツ プレースホルダ 2"/>
          <p:cNvSpPr>
            <a:spLocks noGrp="1"/>
          </p:cNvSpPr>
          <p:nvPr>
            <p:ph idx="1"/>
          </p:nvPr>
        </p:nvSpPr>
        <p:spPr>
          <a:xfrm>
            <a:off x="428625" y="1214438"/>
            <a:ext cx="8229600" cy="4525962"/>
          </a:xfrm>
        </p:spPr>
        <p:txBody>
          <a:bodyPr/>
          <a:lstStyle/>
          <a:p>
            <a:pPr>
              <a:defRPr/>
            </a:pPr>
            <a:r>
              <a:rPr lang="en-US" altLang="ja-JP" sz="2400" dirty="0">
                <a:latin typeface="+mj-lt"/>
                <a:ea typeface="+mj-ea"/>
              </a:rPr>
              <a:t>JavaScript</a:t>
            </a:r>
            <a:r>
              <a:rPr lang="ja-JP" altLang="en-US" sz="2400" dirty="0">
                <a:latin typeface="+mj-lt"/>
                <a:ea typeface="+mj-ea"/>
              </a:rPr>
              <a:t> </a:t>
            </a:r>
            <a:r>
              <a:rPr lang="en-US" altLang="ja-JP" sz="2400" dirty="0">
                <a:latin typeface="+mj-lt"/>
                <a:ea typeface="+mj-ea"/>
              </a:rPr>
              <a:t>(</a:t>
            </a:r>
            <a:r>
              <a:rPr lang="ja-JP" altLang="en-US" sz="2400" dirty="0">
                <a:latin typeface="+mj-lt"/>
                <a:ea typeface="+mj-ea"/>
              </a:rPr>
              <a:t>ジャバ スクリプト</a:t>
            </a:r>
            <a:r>
              <a:rPr lang="en-US" altLang="ja-JP" sz="2400" dirty="0">
                <a:latin typeface="+mj-lt"/>
                <a:ea typeface="+mj-ea"/>
              </a:rPr>
              <a:t>)</a:t>
            </a:r>
          </a:p>
          <a:p>
            <a:pPr lvl="1">
              <a:defRPr/>
            </a:pPr>
            <a:r>
              <a:rPr lang="en-US" altLang="ja-JP" sz="2000" dirty="0">
                <a:latin typeface="+mj-lt"/>
                <a:ea typeface="+mj-ea"/>
              </a:rPr>
              <a:t>1996</a:t>
            </a:r>
            <a:r>
              <a:rPr lang="ja-JP" altLang="en-US" sz="2000" dirty="0">
                <a:latin typeface="+mj-lt"/>
                <a:ea typeface="+mj-ea"/>
              </a:rPr>
              <a:t>年リリースの</a:t>
            </a:r>
            <a:r>
              <a:rPr lang="en-US" altLang="ja-JP" sz="2000" dirty="0">
                <a:latin typeface="+mj-lt"/>
                <a:ea typeface="+mj-ea"/>
              </a:rPr>
              <a:t>IE3</a:t>
            </a:r>
            <a:r>
              <a:rPr lang="ja-JP" altLang="en-US" sz="2000" dirty="0">
                <a:latin typeface="+mj-lt"/>
                <a:ea typeface="+mj-ea"/>
              </a:rPr>
              <a:t>ですでにサポートされている</a:t>
            </a:r>
            <a:endParaRPr lang="en-US" altLang="ja-JP" sz="2000" dirty="0">
              <a:latin typeface="+mj-lt"/>
              <a:ea typeface="+mj-ea"/>
            </a:endParaRPr>
          </a:p>
          <a:p>
            <a:pPr lvl="1">
              <a:defRPr/>
            </a:pPr>
            <a:r>
              <a:rPr lang="ja-JP" altLang="en-US" sz="2000" dirty="0">
                <a:latin typeface="+mj-lt"/>
                <a:ea typeface="+mj-ea"/>
              </a:rPr>
              <a:t>セキュリティ</a:t>
            </a:r>
            <a:r>
              <a:rPr lang="ja-JP" altLang="en-US" dirty="0">
                <a:latin typeface="+mj-lt"/>
                <a:ea typeface="+mj-ea"/>
              </a:rPr>
              <a:t>リスクの</a:t>
            </a:r>
            <a:r>
              <a:rPr lang="ja-JP" altLang="en-US" sz="2000" dirty="0">
                <a:latin typeface="+mj-lt"/>
                <a:ea typeface="+mj-ea"/>
              </a:rPr>
              <a:t>ため、機能をオフにしておくことが推奨されていた</a:t>
            </a:r>
            <a:endParaRPr lang="en-US" altLang="ja-JP" sz="2000" dirty="0">
              <a:latin typeface="+mj-lt"/>
              <a:ea typeface="+mj-ea"/>
            </a:endParaRPr>
          </a:p>
          <a:p>
            <a:pPr>
              <a:defRPr/>
            </a:pPr>
            <a:r>
              <a:rPr lang="en-US" altLang="ja-JP" sz="2400" dirty="0">
                <a:latin typeface="+mj-lt"/>
                <a:ea typeface="+mj-ea"/>
              </a:rPr>
              <a:t>DHTML</a:t>
            </a:r>
            <a:r>
              <a:rPr lang="ja-JP" altLang="en-US" sz="2400" dirty="0">
                <a:latin typeface="+mj-lt"/>
                <a:ea typeface="+mj-ea"/>
              </a:rPr>
              <a:t> </a:t>
            </a:r>
            <a:r>
              <a:rPr lang="en-US" altLang="ja-JP" sz="2400" dirty="0">
                <a:latin typeface="+mj-lt"/>
                <a:ea typeface="+mj-ea"/>
              </a:rPr>
              <a:t>(</a:t>
            </a:r>
            <a:r>
              <a:rPr lang="ja-JP" altLang="en-US" sz="2400" dirty="0">
                <a:latin typeface="+mj-lt"/>
                <a:ea typeface="+mj-ea"/>
              </a:rPr>
              <a:t>ダイナミック </a:t>
            </a:r>
            <a:r>
              <a:rPr lang="en-US" altLang="ja-JP" sz="2400" dirty="0">
                <a:latin typeface="+mj-lt"/>
                <a:ea typeface="+mj-ea"/>
              </a:rPr>
              <a:t>HTML)</a:t>
            </a:r>
          </a:p>
          <a:p>
            <a:pPr lvl="1">
              <a:defRPr/>
            </a:pPr>
            <a:r>
              <a:rPr lang="en-US" altLang="ja-JP" sz="2000" dirty="0">
                <a:latin typeface="+mj-lt"/>
                <a:ea typeface="+mj-ea"/>
              </a:rPr>
              <a:t>1997</a:t>
            </a:r>
            <a:r>
              <a:rPr lang="ja-JP" altLang="en-US" sz="2000" dirty="0">
                <a:latin typeface="+mj-lt"/>
                <a:ea typeface="+mj-ea"/>
              </a:rPr>
              <a:t>年リリースの</a:t>
            </a:r>
            <a:r>
              <a:rPr lang="en-US" altLang="ja-JP" sz="2000" dirty="0">
                <a:latin typeface="+mj-lt"/>
                <a:ea typeface="+mj-ea"/>
              </a:rPr>
              <a:t>IE4</a:t>
            </a:r>
            <a:r>
              <a:rPr lang="ja-JP" altLang="en-US" sz="2000" dirty="0">
                <a:latin typeface="+mj-lt"/>
                <a:ea typeface="+mj-ea"/>
              </a:rPr>
              <a:t>からサポート</a:t>
            </a:r>
            <a:endParaRPr lang="en-US" altLang="ja-JP" sz="2000" dirty="0">
              <a:latin typeface="+mj-lt"/>
              <a:ea typeface="+mj-ea"/>
            </a:endParaRPr>
          </a:p>
          <a:p>
            <a:pPr lvl="1">
              <a:defRPr/>
            </a:pPr>
            <a:r>
              <a:rPr lang="en-US" altLang="ja-JP" sz="2000" dirty="0">
                <a:latin typeface="+mj-lt"/>
                <a:ea typeface="+mj-ea"/>
              </a:rPr>
              <a:t>HTML</a:t>
            </a:r>
            <a:r>
              <a:rPr lang="ja-JP" altLang="en-US" sz="2000" dirty="0">
                <a:latin typeface="+mj-lt"/>
                <a:ea typeface="+mj-ea"/>
              </a:rPr>
              <a:t>文書内にスクリプトを埋め込み、動的なページを作成</a:t>
            </a:r>
            <a:endParaRPr lang="en-US" altLang="ja-JP" sz="2000" dirty="0">
              <a:latin typeface="+mj-lt"/>
              <a:ea typeface="+mj-ea"/>
            </a:endParaRPr>
          </a:p>
          <a:p>
            <a:pPr>
              <a:defRPr/>
            </a:pPr>
            <a:r>
              <a:rPr lang="en-US" altLang="ja-JP" sz="2400" dirty="0">
                <a:latin typeface="+mj-lt"/>
                <a:ea typeface="+mj-ea"/>
              </a:rPr>
              <a:t>XML</a:t>
            </a:r>
            <a:r>
              <a:rPr lang="ja-JP" altLang="en-US" sz="2400" dirty="0">
                <a:latin typeface="+mj-lt"/>
                <a:ea typeface="+mj-ea"/>
              </a:rPr>
              <a:t> </a:t>
            </a:r>
            <a:r>
              <a:rPr lang="en-US" altLang="ja-JP" sz="2400" dirty="0">
                <a:latin typeface="+mj-lt"/>
                <a:ea typeface="+mj-ea"/>
              </a:rPr>
              <a:t>(</a:t>
            </a:r>
            <a:r>
              <a:rPr lang="en-US" altLang="ja-JP" sz="2400" dirty="0" err="1">
                <a:latin typeface="+mj-lt"/>
                <a:ea typeface="+mj-ea"/>
              </a:rPr>
              <a:t>eXtensible</a:t>
            </a:r>
            <a:r>
              <a:rPr lang="en-US" altLang="ja-JP" sz="2400" dirty="0">
                <a:latin typeface="+mj-lt"/>
                <a:ea typeface="+mj-ea"/>
              </a:rPr>
              <a:t> Markup Language)</a:t>
            </a:r>
          </a:p>
          <a:p>
            <a:pPr lvl="1">
              <a:defRPr/>
            </a:pPr>
            <a:r>
              <a:rPr lang="en-US" altLang="ja-JP" sz="2000" dirty="0">
                <a:latin typeface="+mj-lt"/>
                <a:ea typeface="+mj-ea"/>
              </a:rPr>
              <a:t>1998</a:t>
            </a:r>
            <a:r>
              <a:rPr lang="ja-JP" altLang="en-US" sz="2000" dirty="0">
                <a:latin typeface="+mj-lt"/>
                <a:ea typeface="+mj-ea"/>
              </a:rPr>
              <a:t>年</a:t>
            </a:r>
            <a:r>
              <a:rPr lang="en-US" altLang="ja-JP" sz="2000" dirty="0">
                <a:latin typeface="+mj-lt"/>
                <a:ea typeface="+mj-ea"/>
              </a:rPr>
              <a:t>W3C</a:t>
            </a:r>
            <a:r>
              <a:rPr lang="ja-JP" altLang="en-US" sz="2000" dirty="0">
                <a:latin typeface="+mj-lt"/>
                <a:ea typeface="+mj-ea"/>
              </a:rPr>
              <a:t>勧告</a:t>
            </a:r>
          </a:p>
          <a:p>
            <a:pPr lvl="1">
              <a:defRPr/>
            </a:pPr>
            <a:r>
              <a:rPr lang="en-US" altLang="ja-JP" sz="2000" dirty="0">
                <a:latin typeface="+mj-lt"/>
                <a:ea typeface="+mj-ea"/>
              </a:rPr>
              <a:t>1999</a:t>
            </a:r>
            <a:r>
              <a:rPr lang="ja-JP" altLang="en-US" sz="2000" dirty="0">
                <a:latin typeface="+mj-lt"/>
                <a:ea typeface="+mj-ea"/>
              </a:rPr>
              <a:t>年リリースの</a:t>
            </a:r>
            <a:r>
              <a:rPr lang="en-US" altLang="ja-JP" sz="2000" dirty="0">
                <a:latin typeface="+mj-lt"/>
                <a:ea typeface="+mj-ea"/>
              </a:rPr>
              <a:t>IE5</a:t>
            </a:r>
            <a:r>
              <a:rPr lang="ja-JP" altLang="en-US" sz="2000" dirty="0">
                <a:latin typeface="+mj-lt"/>
                <a:ea typeface="+mj-ea"/>
              </a:rPr>
              <a:t>からサポートされている</a:t>
            </a:r>
            <a:endParaRPr lang="en-US" altLang="ja-JP" sz="2000" dirty="0">
              <a:latin typeface="+mj-lt"/>
              <a:ea typeface="+mj-ea"/>
            </a:endParaRPr>
          </a:p>
        </p:txBody>
      </p:sp>
      <p:sp>
        <p:nvSpPr>
          <p:cNvPr id="6" name="角丸四角形 5"/>
          <p:cNvSpPr/>
          <p:nvPr/>
        </p:nvSpPr>
        <p:spPr bwMode="auto">
          <a:xfrm>
            <a:off x="571472" y="5301208"/>
            <a:ext cx="8072438" cy="1000132"/>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anchor="ctr" anchorCtr="0"/>
          <a:lstStyle/>
          <a:p>
            <a:pPr algn="ctr">
              <a:defRPr/>
            </a:pPr>
            <a:r>
              <a:rPr lang="ja-JP" altLang="en-US" sz="2400">
                <a:solidFill>
                  <a:schemeClr val="bg1"/>
                </a:solidFill>
                <a:latin typeface="+mj-lt"/>
                <a:ea typeface="+mj-ea"/>
              </a:rPr>
              <a:t>既存技術の「組み合わせ」によってまったく新しい</a:t>
            </a:r>
            <a:endParaRPr lang="en-US" altLang="ja-JP" sz="2400">
              <a:solidFill>
                <a:schemeClr val="bg1"/>
              </a:solidFill>
              <a:latin typeface="+mj-lt"/>
              <a:ea typeface="+mj-ea"/>
            </a:endParaRPr>
          </a:p>
          <a:p>
            <a:pPr algn="ctr">
              <a:defRPr/>
            </a:pPr>
            <a:r>
              <a:rPr lang="ja-JP" altLang="en-US" sz="2400">
                <a:solidFill>
                  <a:schemeClr val="bg1"/>
                </a:solidFill>
                <a:latin typeface="+mj-lt"/>
                <a:ea typeface="+mj-ea"/>
              </a:rPr>
              <a:t>ユーザーエクスペリエンスを実現した</a:t>
            </a:r>
            <a:endParaRPr lang="ja-JP" altLang="en-US" sz="2400" dirty="0">
              <a:solidFill>
                <a:schemeClr val="bg1"/>
              </a:solidFill>
              <a:latin typeface="+mj-lt"/>
              <a:ea typeface="+mj-ea"/>
            </a:endParaRPr>
          </a:p>
        </p:txBody>
      </p:sp>
    </p:spTree>
    <p:extLst>
      <p:ext uri="{BB962C8B-B14F-4D97-AF65-F5344CB8AC3E}">
        <p14:creationId xmlns:p14="http://schemas.microsoft.com/office/powerpoint/2010/main" val="1210770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 calcmode="lin" valueType="num">
                                      <p:cBhvr additive="base">
                                        <p:cTn id="11"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 calcmode="lin" valueType="num">
                                      <p:cBhvr additive="base">
                                        <p:cTn id="15"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8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 calcmode="lin" valueType="num">
                                      <p:cBhvr additive="base">
                                        <p:cTn id="19"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 calcmode="lin" valueType="num">
                                      <p:cBhvr additive="base">
                                        <p:cTn id="23"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 calcmode="lin" valueType="num">
                                      <p:cBhvr additive="base">
                                        <p:cTn id="2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anim calcmode="lin" valueType="num">
                                      <p:cBhvr additive="base">
                                        <p:cTn id="31"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387">
                                            <p:txEl>
                                              <p:pRg st="7" end="7"/>
                                            </p:txEl>
                                          </p:spTgt>
                                        </p:tgtEl>
                                        <p:attrNameLst>
                                          <p:attrName>style.visibility</p:attrName>
                                        </p:attrNameLst>
                                      </p:cBhvr>
                                      <p:to>
                                        <p:strVal val="visible"/>
                                      </p:to>
                                    </p:set>
                                    <p:anim calcmode="lin" valueType="num">
                                      <p:cBhvr additive="base">
                                        <p:cTn id="35"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38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387">
                                            <p:txEl>
                                              <p:pRg st="8" end="8"/>
                                            </p:txEl>
                                          </p:spTgt>
                                        </p:tgtEl>
                                        <p:attrNameLst>
                                          <p:attrName>style.visibility</p:attrName>
                                        </p:attrNameLst>
                                      </p:cBhvr>
                                      <p:to>
                                        <p:strVal val="visible"/>
                                      </p:to>
                                    </p:set>
                                    <p:anim calcmode="lin" valueType="num">
                                      <p:cBhvr additive="base">
                                        <p:cTn id="39"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2"/>
          <p:cNvSpPr>
            <a:spLocks noGrp="1"/>
          </p:cNvSpPr>
          <p:nvPr>
            <p:ph type="title"/>
          </p:nvPr>
        </p:nvSpPr>
        <p:spPr/>
        <p:txBody>
          <a:bodyPr/>
          <a:lstStyle/>
          <a:p>
            <a:r>
              <a:rPr lang="en-US" altLang="ja-JP"/>
              <a:t>Adobe Flash</a:t>
            </a:r>
            <a:endParaRPr lang="ja-JP" altLang="en-US" dirty="0"/>
          </a:p>
        </p:txBody>
      </p:sp>
      <p:sp>
        <p:nvSpPr>
          <p:cNvPr id="28675" name="コンテンツ プレースホルダー 3"/>
          <p:cNvSpPr>
            <a:spLocks noGrp="1"/>
          </p:cNvSpPr>
          <p:nvPr>
            <p:ph idx="1"/>
          </p:nvPr>
        </p:nvSpPr>
        <p:spPr/>
        <p:txBody>
          <a:bodyPr/>
          <a:lstStyle/>
          <a:p>
            <a:r>
              <a:rPr lang="en-US" altLang="ja-JP" sz="1600" dirty="0"/>
              <a:t>1996</a:t>
            </a:r>
            <a:r>
              <a:rPr lang="ja-JP" altLang="en-US" sz="1600" dirty="0"/>
              <a:t>年</a:t>
            </a:r>
            <a:endParaRPr lang="en-US" altLang="ja-JP" sz="1600" dirty="0"/>
          </a:p>
          <a:p>
            <a:pPr lvl="1"/>
            <a:r>
              <a:rPr lang="ja-JP" altLang="en-US" sz="1400" dirty="0"/>
              <a:t>米</a:t>
            </a:r>
            <a:r>
              <a:rPr lang="en-US" altLang="ja-JP" sz="1400" dirty="0" err="1"/>
              <a:t>FutureWave</a:t>
            </a:r>
            <a:r>
              <a:rPr lang="en-US" altLang="ja-JP" sz="1400" dirty="0"/>
              <a:t> Software</a:t>
            </a:r>
            <a:r>
              <a:rPr lang="ja-JP" altLang="en-US" sz="1400" dirty="0"/>
              <a:t>が</a:t>
            </a:r>
            <a:r>
              <a:rPr lang="en-US" altLang="ja-JP" sz="1400" dirty="0"/>
              <a:t>Flash1</a:t>
            </a:r>
            <a:r>
              <a:rPr lang="ja-JP" altLang="en-US" sz="1400" dirty="0"/>
              <a:t>を開発</a:t>
            </a:r>
            <a:endParaRPr lang="en-US" altLang="ja-JP" sz="1400" dirty="0"/>
          </a:p>
          <a:p>
            <a:pPr lvl="1"/>
            <a:r>
              <a:rPr lang="ja-JP" altLang="en-US" sz="1400" dirty="0"/>
              <a:t>米</a:t>
            </a:r>
            <a:r>
              <a:rPr lang="en-US" altLang="ja-JP" sz="1400" dirty="0"/>
              <a:t>Macromedia</a:t>
            </a:r>
            <a:r>
              <a:rPr lang="ja-JP" altLang="en-US" sz="1400" dirty="0"/>
              <a:t>が</a:t>
            </a:r>
            <a:r>
              <a:rPr lang="en-US" altLang="ja-JP" sz="1400" dirty="0" err="1"/>
              <a:t>FutureWave</a:t>
            </a:r>
            <a:r>
              <a:rPr lang="ja-JP" altLang="en-US" sz="1400" dirty="0"/>
              <a:t>を買収</a:t>
            </a:r>
            <a:endParaRPr lang="en-US" altLang="ja-JP" sz="1400" dirty="0"/>
          </a:p>
          <a:p>
            <a:r>
              <a:rPr lang="en-US" altLang="ja-JP" sz="1600" dirty="0"/>
              <a:t>2000</a:t>
            </a:r>
            <a:r>
              <a:rPr lang="ja-JP" altLang="en-US" sz="1600" dirty="0"/>
              <a:t>年</a:t>
            </a:r>
            <a:endParaRPr lang="en-US" altLang="ja-JP" sz="1600" dirty="0"/>
          </a:p>
          <a:p>
            <a:pPr lvl="1"/>
            <a:r>
              <a:rPr lang="en-US" altLang="ja-JP" sz="1400" dirty="0" err="1"/>
              <a:t>ActionScript</a:t>
            </a:r>
            <a:r>
              <a:rPr lang="ja-JP" altLang="en-US" sz="1400" dirty="0"/>
              <a:t>をサポート</a:t>
            </a:r>
            <a:endParaRPr lang="en-US" altLang="ja-JP" sz="1400" dirty="0"/>
          </a:p>
          <a:p>
            <a:r>
              <a:rPr lang="en-US" altLang="ja-JP" sz="1600" dirty="0"/>
              <a:t>2005</a:t>
            </a:r>
            <a:r>
              <a:rPr lang="ja-JP" altLang="en-US" sz="1600" dirty="0"/>
              <a:t>年</a:t>
            </a:r>
            <a:endParaRPr lang="en-US" altLang="ja-JP" sz="1600" dirty="0"/>
          </a:p>
          <a:p>
            <a:pPr lvl="1"/>
            <a:r>
              <a:rPr lang="ja-JP" altLang="en-US" sz="1400" dirty="0"/>
              <a:t>米</a:t>
            </a:r>
            <a:r>
              <a:rPr lang="en-US" altLang="ja-JP" sz="1400" dirty="0"/>
              <a:t>Adobe</a:t>
            </a:r>
            <a:r>
              <a:rPr lang="ja-JP" altLang="en-US" sz="1400" dirty="0"/>
              <a:t>が</a:t>
            </a:r>
            <a:r>
              <a:rPr lang="en-US" altLang="ja-JP" sz="1400" dirty="0"/>
              <a:t>Macromedia</a:t>
            </a:r>
            <a:r>
              <a:rPr lang="ja-JP" altLang="en-US" sz="1400" dirty="0"/>
              <a:t>を買収</a:t>
            </a:r>
            <a:endParaRPr lang="en-US" altLang="ja-JP" sz="1400" dirty="0"/>
          </a:p>
          <a:p>
            <a:r>
              <a:rPr lang="en-US" altLang="ja-JP" sz="1600" dirty="0"/>
              <a:t>2007</a:t>
            </a:r>
            <a:r>
              <a:rPr lang="ja-JP" altLang="en-US" sz="1600" dirty="0"/>
              <a:t>年</a:t>
            </a:r>
            <a:endParaRPr lang="en-US" altLang="ja-JP" sz="1600" dirty="0"/>
          </a:p>
          <a:p>
            <a:pPr lvl="1"/>
            <a:r>
              <a:rPr lang="en-US" altLang="ja-JP" sz="1400" dirty="0"/>
              <a:t>Adobe AIR</a:t>
            </a:r>
            <a:r>
              <a:rPr lang="ja-JP" altLang="en-US" sz="1400" dirty="0"/>
              <a:t>（ブラウザ外で</a:t>
            </a:r>
            <a:r>
              <a:rPr lang="en-US" altLang="ja-JP" sz="1400" dirty="0"/>
              <a:t>Flash</a:t>
            </a:r>
            <a:r>
              <a:rPr lang="ja-JP" altLang="en-US" sz="1400" dirty="0"/>
              <a:t>アプリを実行する環境）を発表</a:t>
            </a:r>
            <a:endParaRPr lang="en-US" altLang="ja-JP" sz="1400" dirty="0"/>
          </a:p>
          <a:p>
            <a:r>
              <a:rPr lang="en-US" altLang="ja-JP" sz="1600" dirty="0"/>
              <a:t>2008</a:t>
            </a:r>
            <a:r>
              <a:rPr lang="ja-JP" altLang="en-US" sz="1600" dirty="0"/>
              <a:t>年</a:t>
            </a:r>
            <a:endParaRPr lang="en-US" altLang="ja-JP" sz="1600" dirty="0"/>
          </a:p>
          <a:p>
            <a:pPr lvl="1"/>
            <a:r>
              <a:rPr lang="en-US" altLang="ja-JP" sz="1400" dirty="0"/>
              <a:t>Flash</a:t>
            </a:r>
            <a:r>
              <a:rPr lang="ja-JP" altLang="en-US" sz="1400" dirty="0"/>
              <a:t>技術をオープン化（</a:t>
            </a:r>
            <a:r>
              <a:rPr lang="en-US" altLang="ja-JP" sz="1400" dirty="0" err="1"/>
              <a:t>OpenScreen</a:t>
            </a:r>
            <a:r>
              <a:rPr lang="en-US" altLang="ja-JP" sz="1400" dirty="0"/>
              <a:t> Project</a:t>
            </a:r>
            <a:r>
              <a:rPr lang="ja-JP" altLang="en-US" sz="1400" dirty="0"/>
              <a:t>）</a:t>
            </a:r>
            <a:endParaRPr lang="en-US" altLang="ja-JP" sz="1400" dirty="0"/>
          </a:p>
          <a:p>
            <a:endParaRPr lang="en-US" altLang="ja-JP" sz="1600" dirty="0"/>
          </a:p>
          <a:p>
            <a:r>
              <a:rPr lang="ja-JP" altLang="en-US" sz="1600" dirty="0"/>
              <a:t>ベクターグラフィックスベースのブラウザプラグイン</a:t>
            </a:r>
            <a:endParaRPr lang="en-US" altLang="ja-JP" sz="1600" dirty="0"/>
          </a:p>
          <a:p>
            <a:r>
              <a:rPr lang="ja-JP" altLang="en-US" sz="1600" dirty="0"/>
              <a:t>アニメーションやビデオ・オーディオ等、リッチなコンテンツを取り扱い可能</a:t>
            </a:r>
            <a:endParaRPr lang="en-US" altLang="ja-JP" sz="1600" dirty="0"/>
          </a:p>
          <a:p>
            <a:r>
              <a:rPr lang="ja-JP" altLang="en-US" sz="1600" dirty="0"/>
              <a:t>独自のスクリプト言語</a:t>
            </a:r>
            <a:r>
              <a:rPr lang="en-US" altLang="ja-JP" sz="1600" dirty="0"/>
              <a:t>(</a:t>
            </a:r>
            <a:r>
              <a:rPr lang="en-US" altLang="ja-JP" sz="1600" dirty="0" err="1"/>
              <a:t>ActionScript</a:t>
            </a:r>
            <a:r>
              <a:rPr lang="en-US" altLang="ja-JP" sz="1600" dirty="0"/>
              <a:t>)</a:t>
            </a:r>
            <a:r>
              <a:rPr lang="ja-JP" altLang="en-US" sz="1600" dirty="0"/>
              <a:t>により高度な</a:t>
            </a:r>
            <a:r>
              <a:rPr lang="en-US" altLang="ja-JP" sz="1600" dirty="0"/>
              <a:t>UI</a:t>
            </a:r>
            <a:r>
              <a:rPr lang="ja-JP" altLang="en-US" sz="1600" dirty="0"/>
              <a:t>を構築可能</a:t>
            </a:r>
            <a:endParaRPr lang="en-US" altLang="ja-JP" sz="1600" dirty="0"/>
          </a:p>
          <a:p>
            <a:r>
              <a:rPr lang="en-US" altLang="ja-JP" sz="1600" dirty="0"/>
              <a:t>PC</a:t>
            </a:r>
            <a:r>
              <a:rPr lang="ja-JP" altLang="en-US" sz="1600" dirty="0"/>
              <a:t>の</a:t>
            </a:r>
            <a:r>
              <a:rPr lang="en-US" altLang="ja-JP" sz="1600" dirty="0"/>
              <a:t>98%</a:t>
            </a:r>
            <a:r>
              <a:rPr lang="ja-JP" altLang="en-US" sz="1600" dirty="0"/>
              <a:t>にインストール済み</a:t>
            </a:r>
            <a:endParaRPr lang="en-US" altLang="ja-JP" sz="1600" dirty="0"/>
          </a:p>
          <a:p>
            <a:r>
              <a:rPr lang="ja-JP" altLang="en-US" sz="1600" dirty="0"/>
              <a:t>開発者の裾野が広い（主にデザイナー）</a:t>
            </a:r>
            <a:endParaRPr lang="en-US" altLang="ja-JP" sz="1600" dirty="0"/>
          </a:p>
          <a:p>
            <a:r>
              <a:rPr lang="en-US" altLang="ja-JP" sz="1600" dirty="0"/>
              <a:t>Rich Internet Client</a:t>
            </a:r>
            <a:r>
              <a:rPr lang="ja-JP" altLang="en-US" sz="1600" dirty="0"/>
              <a:t>の大本命</a:t>
            </a:r>
            <a:endParaRPr lang="en-US" altLang="ja-JP" sz="1600" dirty="0"/>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1557338"/>
            <a:ext cx="1736725" cy="1620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16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animEffect transition="in" filter="fade">
                                      <p:cBhvr>
                                        <p:cTn id="9"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3"/>
          <p:cNvSpPr>
            <a:spLocks noGrp="1"/>
          </p:cNvSpPr>
          <p:nvPr>
            <p:ph type="title"/>
          </p:nvPr>
        </p:nvSpPr>
        <p:spPr/>
        <p:txBody>
          <a:bodyPr/>
          <a:lstStyle/>
          <a:p>
            <a:r>
              <a:rPr lang="ja-JP" altLang="en-US" dirty="0"/>
              <a:t>「</a:t>
            </a:r>
            <a:r>
              <a:rPr lang="en-US" altLang="ja-JP" dirty="0" err="1"/>
              <a:t>iOS</a:t>
            </a:r>
            <a:r>
              <a:rPr lang="ja-JP" altLang="en-US" dirty="0"/>
              <a:t>は</a:t>
            </a:r>
            <a:r>
              <a:rPr lang="en-US" altLang="ja-JP" dirty="0"/>
              <a:t>Flash</a:t>
            </a:r>
            <a:r>
              <a:rPr lang="ja-JP" altLang="en-US" dirty="0"/>
              <a:t>をサポートしない」</a:t>
            </a:r>
          </a:p>
        </p:txBody>
      </p:sp>
      <p:pic>
        <p:nvPicPr>
          <p:cNvPr id="30725" name="Picture 5"/>
          <p:cNvPicPr>
            <a:picLocks noChangeAspect="1" noChangeArrowheads="1"/>
          </p:cNvPicPr>
          <p:nvPr/>
        </p:nvPicPr>
        <p:blipFill>
          <a:blip r:embed="rId3"/>
          <a:srcRect/>
          <a:stretch>
            <a:fillRect/>
          </a:stretch>
        </p:blipFill>
        <p:spPr bwMode="auto">
          <a:xfrm>
            <a:off x="1979712" y="1071563"/>
            <a:ext cx="5353050" cy="505777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3" name="正方形/長方形 2"/>
          <p:cNvSpPr/>
          <p:nvPr/>
        </p:nvSpPr>
        <p:spPr>
          <a:xfrm>
            <a:off x="4355976" y="6309320"/>
            <a:ext cx="4572000" cy="261610"/>
          </a:xfrm>
          <a:prstGeom prst="rect">
            <a:avLst/>
          </a:prstGeom>
        </p:spPr>
        <p:txBody>
          <a:bodyPr>
            <a:spAutoFit/>
          </a:bodyPr>
          <a:lstStyle/>
          <a:p>
            <a:r>
              <a:rPr lang="en-US" altLang="ja-JP" sz="1100" dirty="0"/>
              <a:t>http://journal.mycom.co.jp/news/2010/04/30/003/index.html</a:t>
            </a:r>
            <a:endParaRPr lang="ja-JP" altLang="en-US" sz="1100" dirty="0"/>
          </a:p>
        </p:txBody>
      </p:sp>
    </p:spTree>
    <p:extLst>
      <p:ext uri="{BB962C8B-B14F-4D97-AF65-F5344CB8AC3E}">
        <p14:creationId xmlns:p14="http://schemas.microsoft.com/office/powerpoint/2010/main" val="21251712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Adobe</a:t>
            </a:r>
            <a:r>
              <a:rPr kumimoji="1" lang="ja-JP" altLang="en-US"/>
              <a:t>の発表</a:t>
            </a:r>
            <a:r>
              <a:rPr lang="ja-JP" altLang="en-US"/>
              <a:t>（</a:t>
            </a:r>
            <a:r>
              <a:rPr kumimoji="1" lang="en-US" altLang="ja-JP"/>
              <a:t>2011.11</a:t>
            </a:r>
            <a:r>
              <a:rPr kumimoji="1" lang="ja-JP" altLang="en-US"/>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909638"/>
            <a:ext cx="7229475" cy="5038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正方形/長方形 2"/>
          <p:cNvSpPr/>
          <p:nvPr/>
        </p:nvSpPr>
        <p:spPr>
          <a:xfrm>
            <a:off x="2411760" y="6237312"/>
            <a:ext cx="6534472" cy="246221"/>
          </a:xfrm>
          <a:prstGeom prst="rect">
            <a:avLst/>
          </a:prstGeom>
        </p:spPr>
        <p:txBody>
          <a:bodyPr wrap="square">
            <a:spAutoFit/>
          </a:bodyPr>
          <a:lstStyle/>
          <a:p>
            <a:pPr algn="r"/>
            <a:r>
              <a:rPr lang="en-US" altLang="ja-JP" sz="1000"/>
              <a:t>http://www.adobe.com/jp/aboutadobe/pressroom/pressreleases/20111117_adobe_flash.html</a:t>
            </a:r>
            <a:endParaRPr lang="ja-JP" altLang="en-US" sz="1000"/>
          </a:p>
        </p:txBody>
      </p:sp>
    </p:spTree>
    <p:extLst>
      <p:ext uri="{BB962C8B-B14F-4D97-AF65-F5344CB8AC3E}">
        <p14:creationId xmlns:p14="http://schemas.microsoft.com/office/powerpoint/2010/main" val="2984973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ガラケーと</a:t>
            </a:r>
            <a:r>
              <a:rPr kumimoji="1" lang="en-US" altLang="ja-JP"/>
              <a:t>iPhone</a:t>
            </a:r>
            <a:endParaRPr kumimoji="1" lang="ja-JP" altLang="en-US"/>
          </a:p>
        </p:txBody>
      </p:sp>
      <p:pic>
        <p:nvPicPr>
          <p:cNvPr id="3" name="Picture 3"/>
          <p:cNvPicPr>
            <a:picLocks noChangeAspect="1" noChangeArrowheads="1"/>
          </p:cNvPicPr>
          <p:nvPr/>
        </p:nvPicPr>
        <p:blipFill>
          <a:blip r:embed="rId3" cstate="print">
            <a:lum bright="70000" contrast="-70000"/>
          </a:blip>
          <a:srcRect/>
          <a:stretch>
            <a:fillRect/>
          </a:stretch>
        </p:blipFill>
        <p:spPr bwMode="auto">
          <a:xfrm>
            <a:off x="0" y="928670"/>
            <a:ext cx="4786346" cy="5582831"/>
          </a:xfrm>
          <a:prstGeom prst="rect">
            <a:avLst/>
          </a:prstGeom>
          <a:noFill/>
          <a:ln w="9525">
            <a:noFill/>
            <a:miter lim="800000"/>
            <a:headEnd/>
            <a:tailEnd/>
          </a:ln>
        </p:spPr>
      </p:pic>
      <p:sp>
        <p:nvSpPr>
          <p:cNvPr id="15" name="正方形/長方形 14"/>
          <p:cNvSpPr/>
          <p:nvPr/>
        </p:nvSpPr>
        <p:spPr>
          <a:xfrm>
            <a:off x="3314304" y="1269479"/>
            <a:ext cx="2568163" cy="57604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ガラケー</a:t>
            </a:r>
            <a:endParaRPr kumimoji="1" lang="ja-JP" altLang="en-US" dirty="0">
              <a:solidFill>
                <a:srgbClr val="FFFFFF"/>
              </a:solidFill>
              <a:latin typeface="ＭＳ Ｐゴシック"/>
              <a:ea typeface="ＭＳ Ｐゴシック"/>
              <a:cs typeface="ＭＳ Ｐゴシック"/>
            </a:endParaRPr>
          </a:p>
        </p:txBody>
      </p:sp>
      <p:sp>
        <p:nvSpPr>
          <p:cNvPr id="16" name="正方形/長方形 15"/>
          <p:cNvSpPr/>
          <p:nvPr/>
        </p:nvSpPr>
        <p:spPr>
          <a:xfrm>
            <a:off x="6053247" y="1269479"/>
            <a:ext cx="2568163" cy="57604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ＭＳ Ｐゴシック"/>
                <a:ea typeface="ＭＳ Ｐゴシック"/>
                <a:cs typeface="ＭＳ Ｐゴシック"/>
              </a:rPr>
              <a:t>iPhone</a:t>
            </a:r>
            <a:endParaRPr kumimoji="1" lang="ja-JP" altLang="en-US" dirty="0">
              <a:solidFill>
                <a:srgbClr val="FFFFFF"/>
              </a:solidFill>
              <a:latin typeface="ＭＳ Ｐゴシック"/>
              <a:ea typeface="ＭＳ Ｐゴシック"/>
              <a:cs typeface="ＭＳ Ｐゴシック"/>
            </a:endParaRPr>
          </a:p>
        </p:txBody>
      </p:sp>
      <p:sp>
        <p:nvSpPr>
          <p:cNvPr id="17" name="正方形/長方形 16"/>
          <p:cNvSpPr/>
          <p:nvPr/>
        </p:nvSpPr>
        <p:spPr>
          <a:xfrm>
            <a:off x="3314304" y="1898310"/>
            <a:ext cx="2568163" cy="57604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ＭＳ Ｐゴシック"/>
                <a:ea typeface="ＭＳ Ｐゴシック"/>
                <a:cs typeface="ＭＳ Ｐゴシック"/>
              </a:rPr>
              <a:t>1999</a:t>
            </a:r>
            <a:r>
              <a:rPr kumimoji="1" lang="ja-JP" altLang="en-US">
                <a:solidFill>
                  <a:srgbClr val="FFFFFF"/>
                </a:solidFill>
                <a:latin typeface="ＭＳ Ｐゴシック"/>
                <a:ea typeface="ＭＳ Ｐゴシック"/>
                <a:cs typeface="ＭＳ Ｐゴシック"/>
              </a:rPr>
              <a:t>～</a:t>
            </a:r>
            <a:endParaRPr kumimoji="1" lang="ja-JP" altLang="en-US" dirty="0">
              <a:solidFill>
                <a:srgbClr val="FFFFFF"/>
              </a:solidFill>
              <a:latin typeface="ＭＳ Ｐゴシック"/>
              <a:ea typeface="ＭＳ Ｐゴシック"/>
              <a:cs typeface="ＭＳ Ｐゴシック"/>
            </a:endParaRPr>
          </a:p>
        </p:txBody>
      </p:sp>
      <p:sp>
        <p:nvSpPr>
          <p:cNvPr id="18" name="正方形/長方形 17"/>
          <p:cNvSpPr/>
          <p:nvPr/>
        </p:nvSpPr>
        <p:spPr>
          <a:xfrm>
            <a:off x="6053247" y="1898310"/>
            <a:ext cx="2568163" cy="57604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ＭＳ Ｐゴシック"/>
                <a:ea typeface="ＭＳ Ｐゴシック"/>
                <a:cs typeface="ＭＳ Ｐゴシック"/>
              </a:rPr>
              <a:t>2007</a:t>
            </a:r>
            <a:r>
              <a:rPr kumimoji="1" lang="ja-JP" altLang="en-US">
                <a:solidFill>
                  <a:srgbClr val="FFFFFF"/>
                </a:solidFill>
                <a:latin typeface="ＭＳ Ｐゴシック"/>
                <a:ea typeface="ＭＳ Ｐゴシック"/>
                <a:cs typeface="ＭＳ Ｐゴシック"/>
              </a:rPr>
              <a:t>～</a:t>
            </a:r>
            <a:endParaRPr kumimoji="1" lang="ja-JP" altLang="en-US" dirty="0">
              <a:solidFill>
                <a:srgbClr val="FFFFFF"/>
              </a:solidFill>
              <a:latin typeface="ＭＳ Ｐゴシック"/>
              <a:ea typeface="ＭＳ Ｐゴシック"/>
              <a:cs typeface="ＭＳ Ｐゴシック"/>
            </a:endParaRPr>
          </a:p>
        </p:txBody>
      </p:sp>
      <p:sp>
        <p:nvSpPr>
          <p:cNvPr id="19" name="正方形/長方形 18"/>
          <p:cNvSpPr/>
          <p:nvPr/>
        </p:nvSpPr>
        <p:spPr>
          <a:xfrm>
            <a:off x="3314304" y="2527141"/>
            <a:ext cx="2568163" cy="57604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rgbClr val="FFFFFF"/>
                </a:solidFill>
                <a:latin typeface="ＭＳ Ｐゴシック"/>
                <a:ea typeface="ＭＳ Ｐゴシック"/>
                <a:cs typeface="ＭＳ Ｐゴシック"/>
              </a:rPr>
              <a:t>日本固有の仕様</a:t>
            </a:r>
            <a:endParaRPr lang="ja-JP" altLang="en-US" dirty="0">
              <a:solidFill>
                <a:srgbClr val="FFFFFF"/>
              </a:solidFill>
              <a:latin typeface="ＭＳ Ｐゴシック"/>
              <a:ea typeface="ＭＳ Ｐゴシック"/>
              <a:cs typeface="ＭＳ Ｐゴシック"/>
            </a:endParaRPr>
          </a:p>
        </p:txBody>
      </p:sp>
      <p:sp>
        <p:nvSpPr>
          <p:cNvPr id="20" name="正方形/長方形 19"/>
          <p:cNvSpPr/>
          <p:nvPr/>
        </p:nvSpPr>
        <p:spPr>
          <a:xfrm>
            <a:off x="6053247" y="2527141"/>
            <a:ext cx="2568163" cy="57604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rgbClr val="FFFFFF"/>
                </a:solidFill>
                <a:latin typeface="ＭＳ Ｐゴシック"/>
                <a:ea typeface="ＭＳ Ｐゴシック"/>
                <a:cs typeface="ＭＳ Ｐゴシック"/>
              </a:rPr>
              <a:t>全世界共通仕様</a:t>
            </a:r>
            <a:endParaRPr lang="ja-JP" altLang="en-US" dirty="0">
              <a:solidFill>
                <a:srgbClr val="FFFFFF"/>
              </a:solidFill>
              <a:latin typeface="ＭＳ Ｐゴシック"/>
              <a:ea typeface="ＭＳ Ｐゴシック"/>
              <a:cs typeface="ＭＳ Ｐゴシック"/>
            </a:endParaRPr>
          </a:p>
        </p:txBody>
      </p:sp>
      <p:sp>
        <p:nvSpPr>
          <p:cNvPr id="21" name="正方形/長方形 20"/>
          <p:cNvSpPr/>
          <p:nvPr/>
        </p:nvSpPr>
        <p:spPr>
          <a:xfrm>
            <a:off x="3314304" y="3155972"/>
            <a:ext cx="5307106" cy="57604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サービスと</a:t>
            </a:r>
            <a:r>
              <a:rPr kumimoji="1" lang="en-US" altLang="ja-JP">
                <a:solidFill>
                  <a:srgbClr val="FFFFFF"/>
                </a:solidFill>
                <a:latin typeface="ＭＳ Ｐゴシック"/>
                <a:ea typeface="ＭＳ Ｐゴシック"/>
                <a:cs typeface="ＭＳ Ｐゴシック"/>
              </a:rPr>
              <a:t>UI</a:t>
            </a:r>
            <a:r>
              <a:rPr kumimoji="1" lang="ja-JP" altLang="en-US">
                <a:solidFill>
                  <a:srgbClr val="FFFFFF"/>
                </a:solidFill>
                <a:latin typeface="ＭＳ Ｐゴシック"/>
                <a:ea typeface="ＭＳ Ｐゴシック"/>
                <a:cs typeface="ＭＳ Ｐゴシック"/>
              </a:rPr>
              <a:t>の一体開発</a:t>
            </a:r>
            <a:r>
              <a:rPr kumimoji="1" lang="en-US" altLang="ja-JP">
                <a:solidFill>
                  <a:srgbClr val="FFFFFF"/>
                </a:solidFill>
                <a:latin typeface="ＭＳ Ｐゴシック"/>
                <a:ea typeface="ＭＳ Ｐゴシック"/>
                <a:cs typeface="ＭＳ Ｐゴシック"/>
              </a:rPr>
              <a:t>/</a:t>
            </a:r>
            <a:r>
              <a:rPr kumimoji="1" lang="ja-JP" altLang="en-US">
                <a:solidFill>
                  <a:srgbClr val="FFFFFF"/>
                </a:solidFill>
                <a:latin typeface="ＭＳ Ｐゴシック"/>
                <a:ea typeface="ＭＳ Ｐゴシック"/>
                <a:cs typeface="ＭＳ Ｐゴシック"/>
              </a:rPr>
              <a:t>徹底した</a:t>
            </a:r>
            <a:r>
              <a:rPr kumimoji="1" lang="en-US" altLang="ja-JP">
                <a:solidFill>
                  <a:srgbClr val="FFFFFF"/>
                </a:solidFill>
                <a:latin typeface="ＭＳ Ｐゴシック"/>
                <a:ea typeface="ＭＳ Ｐゴシック"/>
                <a:cs typeface="ＭＳ Ｐゴシック"/>
              </a:rPr>
              <a:t>UX</a:t>
            </a:r>
            <a:endParaRPr kumimoji="1" lang="ja-JP" altLang="en-US" dirty="0">
              <a:solidFill>
                <a:srgbClr val="FFFFFF"/>
              </a:solidFill>
              <a:latin typeface="ＭＳ Ｐゴシック"/>
              <a:ea typeface="ＭＳ Ｐゴシック"/>
              <a:cs typeface="ＭＳ Ｐゴシック"/>
            </a:endParaRPr>
          </a:p>
        </p:txBody>
      </p:sp>
      <p:sp>
        <p:nvSpPr>
          <p:cNvPr id="23" name="正方形/長方形 22"/>
          <p:cNvSpPr/>
          <p:nvPr/>
        </p:nvSpPr>
        <p:spPr>
          <a:xfrm>
            <a:off x="3314304" y="3784803"/>
            <a:ext cx="2568163" cy="57604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rgbClr val="FFFFFF"/>
                </a:solidFill>
                <a:latin typeface="ＭＳ Ｐゴシック"/>
                <a:ea typeface="ＭＳ Ｐゴシック"/>
                <a:cs typeface="ＭＳ Ｐゴシック"/>
              </a:rPr>
              <a:t>キャリアが開発を主導</a:t>
            </a:r>
            <a:endParaRPr lang="ja-JP" altLang="en-US" dirty="0">
              <a:solidFill>
                <a:srgbClr val="FFFFFF"/>
              </a:solidFill>
              <a:latin typeface="ＭＳ Ｐゴシック"/>
              <a:ea typeface="ＭＳ Ｐゴシック"/>
              <a:cs typeface="ＭＳ Ｐゴシック"/>
            </a:endParaRPr>
          </a:p>
        </p:txBody>
      </p:sp>
      <p:sp>
        <p:nvSpPr>
          <p:cNvPr id="24" name="正方形/長方形 23"/>
          <p:cNvSpPr/>
          <p:nvPr/>
        </p:nvSpPr>
        <p:spPr>
          <a:xfrm>
            <a:off x="6053247" y="3784803"/>
            <a:ext cx="2568163" cy="57604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a:solidFill>
                  <a:srgbClr val="FFFFFF"/>
                </a:solidFill>
                <a:latin typeface="ＭＳ Ｐゴシック"/>
                <a:ea typeface="ＭＳ Ｐゴシック"/>
                <a:cs typeface="ＭＳ Ｐゴシック"/>
              </a:rPr>
              <a:t>Apple</a:t>
            </a:r>
            <a:r>
              <a:rPr lang="ja-JP" altLang="en-US">
                <a:solidFill>
                  <a:srgbClr val="FFFFFF"/>
                </a:solidFill>
                <a:latin typeface="ＭＳ Ｐゴシック"/>
                <a:ea typeface="ＭＳ Ｐゴシック"/>
                <a:cs typeface="ＭＳ Ｐゴシック"/>
              </a:rPr>
              <a:t>が開発</a:t>
            </a:r>
            <a:endParaRPr lang="ja-JP" altLang="en-US" dirty="0">
              <a:solidFill>
                <a:srgbClr val="FFFFFF"/>
              </a:solidFill>
              <a:latin typeface="ＭＳ Ｐゴシック"/>
              <a:ea typeface="ＭＳ Ｐゴシック"/>
              <a:cs typeface="ＭＳ Ｐゴシック"/>
            </a:endParaRPr>
          </a:p>
        </p:txBody>
      </p:sp>
      <p:sp>
        <p:nvSpPr>
          <p:cNvPr id="25" name="正方形/長方形 24"/>
          <p:cNvSpPr/>
          <p:nvPr/>
        </p:nvSpPr>
        <p:spPr>
          <a:xfrm>
            <a:off x="3314304" y="4413634"/>
            <a:ext cx="2568163" cy="57604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ＭＳ Ｐゴシック"/>
                <a:ea typeface="ＭＳ Ｐゴシック"/>
                <a:cs typeface="ＭＳ Ｐゴシック"/>
              </a:rPr>
              <a:t>2007</a:t>
            </a:r>
            <a:r>
              <a:rPr kumimoji="1" lang="ja-JP" altLang="en-US">
                <a:solidFill>
                  <a:srgbClr val="FFFFFF"/>
                </a:solidFill>
                <a:latin typeface="ＭＳ Ｐゴシック"/>
                <a:ea typeface="ＭＳ Ｐゴシック"/>
                <a:cs typeface="ＭＳ Ｐゴシック"/>
              </a:rPr>
              <a:t>年当時最も進んだ</a:t>
            </a:r>
            <a:endParaRPr kumimoji="1" lang="en-US" altLang="ja-JP">
              <a:solidFill>
                <a:srgbClr val="FFFFFF"/>
              </a:solidFill>
              <a:latin typeface="ＭＳ Ｐゴシック"/>
              <a:ea typeface="ＭＳ Ｐゴシック"/>
              <a:cs typeface="ＭＳ Ｐゴシック"/>
            </a:endParaRPr>
          </a:p>
          <a:p>
            <a:pPr algn="ctr"/>
            <a:r>
              <a:rPr kumimoji="1" lang="ja-JP" altLang="en-US">
                <a:solidFill>
                  <a:srgbClr val="FFFFFF"/>
                </a:solidFill>
                <a:latin typeface="ＭＳ Ｐゴシック"/>
                <a:ea typeface="ＭＳ Ｐゴシック"/>
                <a:cs typeface="ＭＳ Ｐゴシック"/>
              </a:rPr>
              <a:t>エコシステムを実現</a:t>
            </a:r>
            <a:endParaRPr kumimoji="1" lang="ja-JP" altLang="en-US" dirty="0">
              <a:solidFill>
                <a:srgbClr val="FFFFFF"/>
              </a:solidFill>
              <a:latin typeface="ＭＳ Ｐゴシック"/>
              <a:ea typeface="ＭＳ Ｐゴシック"/>
              <a:cs typeface="ＭＳ Ｐゴシック"/>
            </a:endParaRPr>
          </a:p>
        </p:txBody>
      </p:sp>
      <p:sp>
        <p:nvSpPr>
          <p:cNvPr id="26" name="正方形/長方形 25"/>
          <p:cNvSpPr/>
          <p:nvPr/>
        </p:nvSpPr>
        <p:spPr>
          <a:xfrm>
            <a:off x="6053247" y="4413634"/>
            <a:ext cx="2568163" cy="57604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最初は「失敗する」と</a:t>
            </a:r>
            <a:endParaRPr kumimoji="1" lang="en-US" altLang="ja-JP">
              <a:solidFill>
                <a:srgbClr val="FFFFFF"/>
              </a:solidFill>
              <a:latin typeface="ＭＳ Ｐゴシック"/>
              <a:ea typeface="ＭＳ Ｐゴシック"/>
              <a:cs typeface="ＭＳ Ｐゴシック"/>
            </a:endParaRPr>
          </a:p>
          <a:p>
            <a:pPr algn="ctr"/>
            <a:r>
              <a:rPr kumimoji="1" lang="ja-JP" altLang="en-US">
                <a:solidFill>
                  <a:srgbClr val="FFFFFF"/>
                </a:solidFill>
                <a:latin typeface="ＭＳ Ｐゴシック"/>
                <a:ea typeface="ＭＳ Ｐゴシック"/>
                <a:cs typeface="ＭＳ Ｐゴシック"/>
              </a:rPr>
              <a:t>言われた</a:t>
            </a:r>
            <a:endParaRPr kumimoji="1" lang="ja-JP" altLang="en-US" dirty="0">
              <a:solidFill>
                <a:srgbClr val="FFFFFF"/>
              </a:solidFill>
              <a:latin typeface="ＭＳ Ｐゴシック"/>
              <a:ea typeface="ＭＳ Ｐゴシック"/>
              <a:cs typeface="ＭＳ Ｐゴシック"/>
            </a:endParaRPr>
          </a:p>
        </p:txBody>
      </p:sp>
      <p:sp>
        <p:nvSpPr>
          <p:cNvPr id="27" name="正方形/長方形 26"/>
          <p:cNvSpPr/>
          <p:nvPr/>
        </p:nvSpPr>
        <p:spPr>
          <a:xfrm>
            <a:off x="3314304" y="5042465"/>
            <a:ext cx="2568163" cy="576044"/>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高機能な携帯電話</a:t>
            </a:r>
            <a:endParaRPr kumimoji="1" lang="ja-JP" altLang="en-US" dirty="0">
              <a:solidFill>
                <a:srgbClr val="FFFFFF"/>
              </a:solidFill>
              <a:latin typeface="ＭＳ Ｐゴシック"/>
              <a:ea typeface="ＭＳ Ｐゴシック"/>
              <a:cs typeface="ＭＳ Ｐゴシック"/>
            </a:endParaRPr>
          </a:p>
        </p:txBody>
      </p:sp>
      <p:sp>
        <p:nvSpPr>
          <p:cNvPr id="28" name="正方形/長方形 27"/>
          <p:cNvSpPr/>
          <p:nvPr/>
        </p:nvSpPr>
        <p:spPr>
          <a:xfrm>
            <a:off x="6053247" y="5042465"/>
            <a:ext cx="2568163" cy="576044"/>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ＭＳ Ｐゴシック"/>
                <a:ea typeface="ＭＳ Ｐゴシック"/>
                <a:cs typeface="ＭＳ Ｐゴシック"/>
              </a:rPr>
              <a:t>PC</a:t>
            </a:r>
            <a:r>
              <a:rPr kumimoji="1" lang="ja-JP" altLang="en-US">
                <a:solidFill>
                  <a:srgbClr val="FFFFFF"/>
                </a:solidFill>
                <a:latin typeface="ＭＳ Ｐゴシック"/>
                <a:ea typeface="ＭＳ Ｐゴシック"/>
                <a:cs typeface="ＭＳ Ｐゴシック"/>
              </a:rPr>
              <a:t>の小型化</a:t>
            </a:r>
            <a:endParaRPr kumimoji="1" lang="ja-JP" altLang="en-US" dirty="0">
              <a:solidFill>
                <a:srgbClr val="FFFFFF"/>
              </a:solidFill>
              <a:latin typeface="ＭＳ Ｐゴシック"/>
              <a:ea typeface="ＭＳ Ｐゴシック"/>
              <a:cs typeface="ＭＳ Ｐゴシック"/>
            </a:endParaRPr>
          </a:p>
        </p:txBody>
      </p:sp>
      <p:sp>
        <p:nvSpPr>
          <p:cNvPr id="29" name="正方形/長方形 28"/>
          <p:cNvSpPr/>
          <p:nvPr/>
        </p:nvSpPr>
        <p:spPr>
          <a:xfrm>
            <a:off x="3314304" y="5671296"/>
            <a:ext cx="2568163" cy="576044"/>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ＭＳ Ｐゴシック"/>
                <a:ea typeface="ＭＳ Ｐゴシック"/>
                <a:cs typeface="ＭＳ Ｐゴシック"/>
              </a:rPr>
              <a:t>機能制限付きブラウザ</a:t>
            </a:r>
            <a:endParaRPr kumimoji="1" lang="en-US" altLang="ja-JP">
              <a:solidFill>
                <a:srgbClr val="FFFFFF"/>
              </a:solidFill>
              <a:latin typeface="ＭＳ Ｐゴシック"/>
              <a:ea typeface="ＭＳ Ｐゴシック"/>
              <a:cs typeface="ＭＳ Ｐゴシック"/>
            </a:endParaRPr>
          </a:p>
          <a:p>
            <a:pPr algn="ctr"/>
            <a:r>
              <a:rPr kumimoji="1" lang="en-US" altLang="ja-JP">
                <a:solidFill>
                  <a:srgbClr val="FFFFFF"/>
                </a:solidFill>
                <a:latin typeface="ＭＳ Ｐゴシック"/>
                <a:ea typeface="ＭＳ Ｐゴシック"/>
                <a:cs typeface="ＭＳ Ｐゴシック"/>
              </a:rPr>
              <a:t>(CHTML/JavaScript)</a:t>
            </a:r>
            <a:endParaRPr kumimoji="1" lang="ja-JP" altLang="en-US" dirty="0">
              <a:solidFill>
                <a:srgbClr val="FFFFFF"/>
              </a:solidFill>
              <a:latin typeface="ＭＳ Ｐゴシック"/>
              <a:ea typeface="ＭＳ Ｐゴシック"/>
              <a:cs typeface="ＭＳ Ｐゴシック"/>
            </a:endParaRPr>
          </a:p>
        </p:txBody>
      </p:sp>
      <p:sp>
        <p:nvSpPr>
          <p:cNvPr id="30" name="正方形/長方形 29"/>
          <p:cNvSpPr/>
          <p:nvPr/>
        </p:nvSpPr>
        <p:spPr>
          <a:xfrm>
            <a:off x="6053247" y="5671296"/>
            <a:ext cx="2568163" cy="576044"/>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ＭＳ Ｐゴシック"/>
                <a:ea typeface="ＭＳ Ｐゴシック"/>
                <a:cs typeface="ＭＳ Ｐゴシック"/>
              </a:rPr>
              <a:t>PC</a:t>
            </a:r>
            <a:r>
              <a:rPr kumimoji="1" lang="ja-JP" altLang="en-US">
                <a:solidFill>
                  <a:srgbClr val="FFFFFF"/>
                </a:solidFill>
                <a:latin typeface="ＭＳ Ｐゴシック"/>
                <a:ea typeface="ＭＳ Ｐゴシック"/>
                <a:cs typeface="ＭＳ Ｐゴシック"/>
              </a:rPr>
              <a:t>と同等の</a:t>
            </a:r>
            <a:endParaRPr kumimoji="1" lang="en-US" altLang="ja-JP">
              <a:solidFill>
                <a:srgbClr val="FFFFFF"/>
              </a:solidFill>
              <a:latin typeface="ＭＳ Ｐゴシック"/>
              <a:ea typeface="ＭＳ Ｐゴシック"/>
              <a:cs typeface="ＭＳ Ｐゴシック"/>
            </a:endParaRPr>
          </a:p>
          <a:p>
            <a:pPr algn="ctr"/>
            <a:r>
              <a:rPr kumimoji="1" lang="ja-JP" altLang="en-US">
                <a:solidFill>
                  <a:srgbClr val="FFFFFF"/>
                </a:solidFill>
                <a:latin typeface="ＭＳ Ｐゴシック"/>
                <a:ea typeface="ＭＳ Ｐゴシック"/>
                <a:cs typeface="ＭＳ Ｐゴシック"/>
              </a:rPr>
              <a:t>フル機能ブラウザー</a:t>
            </a:r>
            <a:endParaRPr kumimoji="1" lang="ja-JP" altLang="en-US"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8249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20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20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20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20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0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20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20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2000"/>
                                        <p:tgtEl>
                                          <p:spTgt spid="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20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t>Google </a:t>
            </a:r>
            <a:r>
              <a:rPr kumimoji="1" lang="ja-JP" altLang="en-US" dirty="0"/>
              <a:t>と </a:t>
            </a:r>
            <a:r>
              <a:rPr kumimoji="1" lang="en-US" altLang="ja-JP" dirty="0"/>
              <a:t>Apple </a:t>
            </a:r>
            <a:r>
              <a:rPr kumimoji="1" lang="ja-JP" altLang="en-US" dirty="0"/>
              <a:t>は実は競合ではない</a:t>
            </a:r>
            <a:r>
              <a:rPr kumimoji="1" lang="en-US" altLang="ja-JP" dirty="0"/>
              <a:t>?</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908720"/>
            <a:ext cx="5198252"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2339752" y="6381328"/>
            <a:ext cx="6660232" cy="230832"/>
          </a:xfrm>
          <a:prstGeom prst="rect">
            <a:avLst/>
          </a:prstGeom>
        </p:spPr>
        <p:txBody>
          <a:bodyPr wrap="square">
            <a:spAutoFit/>
          </a:bodyPr>
          <a:lstStyle/>
          <a:p>
            <a:pPr algn="r"/>
            <a:r>
              <a:rPr lang="en-US" altLang="ja-JP" sz="900"/>
              <a:t>http://jp.techcrunch.com/archives/20130212google-to-pay-apple-1-billion-next-year-to-be-default-search-engine-on-ios/</a:t>
            </a:r>
            <a:endParaRPr lang="ja-JP" altLang="en-US" sz="900"/>
          </a:p>
        </p:txBody>
      </p:sp>
    </p:spTree>
    <p:extLst>
      <p:ext uri="{BB962C8B-B14F-4D97-AF65-F5344CB8AC3E}">
        <p14:creationId xmlns:p14="http://schemas.microsoft.com/office/powerpoint/2010/main" val="86499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Google</a:t>
            </a:r>
            <a:r>
              <a:rPr lang="ja-JP" altLang="en-US"/>
              <a:t>は何の会社なのか？</a:t>
            </a:r>
          </a:p>
        </p:txBody>
      </p:sp>
      <p:sp>
        <p:nvSpPr>
          <p:cNvPr id="3" name="コンテンツ プレースホルダー 2"/>
          <p:cNvSpPr>
            <a:spLocks noGrp="1"/>
          </p:cNvSpPr>
          <p:nvPr>
            <p:ph idx="1"/>
          </p:nvPr>
        </p:nvSpPr>
        <p:spPr>
          <a:xfrm>
            <a:off x="307975" y="1188179"/>
            <a:ext cx="8586644" cy="1735891"/>
          </a:xfrm>
        </p:spPr>
        <p:txBody>
          <a:bodyPr>
            <a:normAutofit fontScale="85000" lnSpcReduction="10000"/>
          </a:bodyPr>
          <a:lstStyle/>
          <a:p>
            <a:r>
              <a:rPr lang="en-US" altLang="ja-JP" dirty="0"/>
              <a:t>Google</a:t>
            </a:r>
            <a:r>
              <a:rPr lang="ja-JP" altLang="en-US" dirty="0"/>
              <a:t>はメディアであり、自らが広告代理店でもある</a:t>
            </a:r>
            <a:endParaRPr lang="en-US" altLang="ja-JP" dirty="0"/>
          </a:p>
          <a:p>
            <a:pPr lvl="1"/>
            <a:r>
              <a:rPr lang="en-US" altLang="ja-JP" dirty="0"/>
              <a:t>2015</a:t>
            </a:r>
            <a:r>
              <a:rPr lang="ja-JP" altLang="en-US" dirty="0"/>
              <a:t>年第</a:t>
            </a:r>
            <a:r>
              <a:rPr lang="en-US" altLang="ja-JP" dirty="0"/>
              <a:t>4</a:t>
            </a:r>
            <a:r>
              <a:rPr lang="ja-JP" altLang="en-US" dirty="0"/>
              <a:t>四半期の売上高</a:t>
            </a:r>
            <a:r>
              <a:rPr lang="en-US" altLang="ja-JP" dirty="0"/>
              <a:t>213</a:t>
            </a:r>
            <a:r>
              <a:rPr lang="ja-JP" altLang="en-US" dirty="0"/>
              <a:t>億ドルのうち、広告収入が</a:t>
            </a:r>
            <a:r>
              <a:rPr lang="en-US" altLang="ja-JP" dirty="0"/>
              <a:t>190</a:t>
            </a:r>
            <a:r>
              <a:rPr lang="ja-JP" altLang="en-US" dirty="0"/>
              <a:t>億ドル </a:t>
            </a:r>
            <a:r>
              <a:rPr lang="en-US" altLang="ja-JP" dirty="0"/>
              <a:t>(90%</a:t>
            </a:r>
            <a:r>
              <a:rPr lang="ja-JP" altLang="en-US" dirty="0"/>
              <a:t>弱</a:t>
            </a:r>
            <a:r>
              <a:rPr lang="en-US" altLang="ja-JP" dirty="0"/>
              <a:t>)</a:t>
            </a:r>
          </a:p>
          <a:p>
            <a:pPr lvl="1"/>
            <a:r>
              <a:rPr lang="en-US" altLang="ja-JP" dirty="0"/>
              <a:t>2015</a:t>
            </a:r>
            <a:r>
              <a:rPr lang="ja-JP" altLang="en-US" dirty="0"/>
              <a:t>年の年間売上高は</a:t>
            </a:r>
            <a:r>
              <a:rPr lang="en-US" altLang="ja-JP" dirty="0"/>
              <a:t>745</a:t>
            </a:r>
            <a:r>
              <a:rPr lang="ja-JP" altLang="en-US" dirty="0"/>
              <a:t>億ドル</a:t>
            </a:r>
            <a:endParaRPr lang="en-US" altLang="ja-JP" dirty="0"/>
          </a:p>
        </p:txBody>
      </p:sp>
      <p:sp>
        <p:nvSpPr>
          <p:cNvPr id="5" name="AutoShape 2" descr=" google"/>
          <p:cNvSpPr>
            <a:spLocks noChangeAspect="1" noChangeArrowheads="1"/>
          </p:cNvSpPr>
          <p:nvPr/>
        </p:nvSpPr>
        <p:spPr bwMode="auto">
          <a:xfrm>
            <a:off x="155575" y="-1836738"/>
            <a:ext cx="5162550" cy="3829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 name="AutoShape 2" descr=" goog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4" descr=" goog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AutoShape 6" descr=" googl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2" descr=" google 4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AutoShape 4" descr=" google 4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AutoShape 6" descr=" google 4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正方形/長方形 20"/>
          <p:cNvSpPr/>
          <p:nvPr/>
        </p:nvSpPr>
        <p:spPr bwMode="auto">
          <a:xfrm>
            <a:off x="762823" y="5183036"/>
            <a:ext cx="5883255" cy="113673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魅力的なコンテンツを作って利用者を増やす </a:t>
            </a:r>
            <a:r>
              <a:rPr kumimoji="0" lang="en-US" altLang="ja-JP" sz="1400" b="0" i="0" u="none" strike="noStrike" cap="none" normalizeH="0" dirty="0">
                <a:ln>
                  <a:noFill/>
                </a:ln>
                <a:solidFill>
                  <a:schemeClr val="bg1"/>
                </a:solidFill>
                <a:effectLst/>
                <a:latin typeface="+mn-lt"/>
                <a:ea typeface="+mn-ea"/>
              </a:rPr>
              <a:t>(</a:t>
            </a:r>
            <a:r>
              <a:rPr kumimoji="0" lang="ja-JP" altLang="en-US" sz="1400" b="0" i="0" u="none" strike="noStrike" cap="none" normalizeH="0" dirty="0">
                <a:ln>
                  <a:noFill/>
                </a:ln>
                <a:solidFill>
                  <a:schemeClr val="bg1"/>
                </a:solidFill>
                <a:effectLst/>
                <a:latin typeface="+mn-lt"/>
                <a:ea typeface="+mn-ea"/>
              </a:rPr>
              <a:t>様々なサービスを提供</a:t>
            </a:r>
            <a:r>
              <a:rPr kumimoji="0" lang="en-US" altLang="ja-JP" sz="1400" b="0" i="0" u="none" strike="noStrike" cap="none" normalizeH="0" dirty="0">
                <a:ln>
                  <a:noFill/>
                </a:ln>
                <a:solidFill>
                  <a:schemeClr val="bg1"/>
                </a:solidFill>
                <a:effectLst/>
                <a:latin typeface="+mn-lt"/>
                <a:ea typeface="+mn-ea"/>
              </a:rPr>
              <a:t>)</a:t>
            </a: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利用者へのリーチを増やす </a:t>
            </a:r>
            <a:r>
              <a:rPr kumimoji="0" lang="en-US" altLang="ja-JP" sz="1400" dirty="0">
                <a:solidFill>
                  <a:schemeClr val="bg1"/>
                </a:solidFill>
                <a:latin typeface="+mn-lt"/>
                <a:ea typeface="+mn-ea"/>
              </a:rPr>
              <a:t>(</a:t>
            </a:r>
            <a:r>
              <a:rPr kumimoji="0" lang="ja-JP" altLang="en-US" sz="1400" dirty="0">
                <a:solidFill>
                  <a:schemeClr val="bg1"/>
                </a:solidFill>
                <a:latin typeface="+mn-lt"/>
                <a:ea typeface="+mn-ea"/>
              </a:rPr>
              <a:t>モバイルデバイス</a:t>
            </a:r>
            <a:r>
              <a:rPr kumimoji="0" lang="en-US" altLang="ja-JP" sz="1400" dirty="0">
                <a:solidFill>
                  <a:schemeClr val="bg1"/>
                </a:solidFill>
                <a:latin typeface="+mn-lt"/>
                <a:ea typeface="+mn-ea"/>
              </a:rPr>
              <a:t>)</a:t>
            </a:r>
          </a:p>
          <a:p>
            <a:pPr>
              <a:spcBef>
                <a:spcPct val="20000"/>
              </a:spcBef>
            </a:pPr>
            <a:r>
              <a:rPr kumimoji="0" lang="ja-JP" altLang="en-US" sz="1400" dirty="0">
                <a:solidFill>
                  <a:schemeClr val="bg1"/>
                </a:solidFill>
              </a:rPr>
              <a:t>プロファイリング、レコメンデーションなどで広告の精度を上げる</a:t>
            </a:r>
            <a:endParaRPr kumimoji="0" lang="en-US" altLang="ja-JP" sz="1400" dirty="0">
              <a:solidFill>
                <a:schemeClr val="bg1"/>
              </a:solidFill>
              <a:latin typeface="+mn-lt"/>
              <a:ea typeface="+mn-ea"/>
            </a:endParaRPr>
          </a:p>
          <a:p>
            <a:pPr>
              <a:spcBef>
                <a:spcPct val="20000"/>
              </a:spcBef>
            </a:pPr>
            <a:r>
              <a:rPr kumimoji="0" lang="ja-JP" altLang="en-US" sz="1400" dirty="0">
                <a:solidFill>
                  <a:schemeClr val="bg1"/>
                </a:solidFill>
                <a:latin typeface="+mn-lt"/>
                <a:ea typeface="+mn-ea"/>
              </a:rPr>
              <a:t>費用対効果がわかりやすい仕組み </a:t>
            </a:r>
            <a:r>
              <a:rPr kumimoji="0" lang="en-US" altLang="ja-JP" sz="1400" dirty="0">
                <a:solidFill>
                  <a:schemeClr val="bg1"/>
                </a:solidFill>
                <a:latin typeface="+mn-lt"/>
                <a:ea typeface="+mn-ea"/>
              </a:rPr>
              <a:t>(</a:t>
            </a:r>
            <a:r>
              <a:rPr kumimoji="0" lang="ja-JP" altLang="en-US" sz="1400" dirty="0">
                <a:solidFill>
                  <a:schemeClr val="bg1"/>
                </a:solidFill>
                <a:latin typeface="+mn-lt"/>
                <a:ea typeface="+mn-ea"/>
              </a:rPr>
              <a:t>入札制、クリック単価</a:t>
            </a:r>
            <a:r>
              <a:rPr kumimoji="0" lang="en-US" altLang="ja-JP" sz="1400" dirty="0">
                <a:solidFill>
                  <a:schemeClr val="bg1"/>
                </a:solidFill>
                <a:latin typeface="+mn-lt"/>
                <a:ea typeface="+mn-ea"/>
              </a:rPr>
              <a:t>)</a:t>
            </a:r>
            <a:endParaRPr kumimoji="0" lang="en-US" altLang="ja-JP" sz="1400" dirty="0">
              <a:solidFill>
                <a:schemeClr val="bg1"/>
              </a:solidFill>
            </a:endParaRPr>
          </a:p>
        </p:txBody>
      </p:sp>
      <p:grpSp>
        <p:nvGrpSpPr>
          <p:cNvPr id="24" name="グループ化 23"/>
          <p:cNvGrpSpPr/>
          <p:nvPr/>
        </p:nvGrpSpPr>
        <p:grpSpPr>
          <a:xfrm>
            <a:off x="762824" y="3990045"/>
            <a:ext cx="3730092" cy="1033585"/>
            <a:chOff x="4651254" y="3820185"/>
            <a:chExt cx="4095023" cy="1033585"/>
          </a:xfrm>
        </p:grpSpPr>
        <p:sp>
          <p:nvSpPr>
            <p:cNvPr id="20" name="正方形/長方形 19"/>
            <p:cNvSpPr/>
            <p:nvPr/>
          </p:nvSpPr>
          <p:spPr bwMode="auto">
            <a:xfrm>
              <a:off x="4651254" y="4295311"/>
              <a:ext cx="4095023" cy="55845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広告が集まり、収益があがる</a:t>
              </a:r>
            </a:p>
          </p:txBody>
        </p:sp>
        <p:sp>
          <p:nvSpPr>
            <p:cNvPr id="22" name="下矢印 21"/>
            <p:cNvSpPr/>
            <p:nvPr/>
          </p:nvSpPr>
          <p:spPr bwMode="auto">
            <a:xfrm>
              <a:off x="5426302" y="3820185"/>
              <a:ext cx="2557859" cy="576064"/>
            </a:xfrm>
            <a:prstGeom prst="downArrow">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mn-lt"/>
                <a:ea typeface="+mn-ea"/>
              </a:endParaRPr>
            </a:p>
          </p:txBody>
        </p:sp>
      </p:grpSp>
      <p:sp>
        <p:nvSpPr>
          <p:cNvPr id="23" name="正方形/長方形 22"/>
          <p:cNvSpPr/>
          <p:nvPr/>
        </p:nvSpPr>
        <p:spPr bwMode="auto">
          <a:xfrm>
            <a:off x="6718086" y="5183036"/>
            <a:ext cx="1664568" cy="1136738"/>
          </a:xfrm>
          <a:prstGeom prst="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コンテンツ</a:t>
            </a: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dirty="0">
                <a:solidFill>
                  <a:schemeClr val="bg1"/>
                </a:solidFill>
                <a:latin typeface="+mn-lt"/>
                <a:ea typeface="+mn-ea"/>
              </a:rPr>
              <a:t>(</a:t>
            </a:r>
            <a:r>
              <a:rPr kumimoji="0" lang="ja-JP" altLang="en-US" dirty="0">
                <a:solidFill>
                  <a:schemeClr val="bg1"/>
                </a:solidFill>
                <a:latin typeface="+mn-lt"/>
                <a:ea typeface="+mn-ea"/>
              </a:rPr>
              <a:t>サービス</a:t>
            </a:r>
            <a:r>
              <a:rPr kumimoji="0" lang="en-US" altLang="ja-JP" dirty="0">
                <a:solidFill>
                  <a:schemeClr val="bg1"/>
                </a:solidFill>
                <a:latin typeface="+mn-lt"/>
                <a:ea typeface="+mn-ea"/>
              </a:rPr>
              <a:t>)</a:t>
            </a:r>
            <a:r>
              <a:rPr kumimoji="0" lang="ja-JP" altLang="en-US" dirty="0">
                <a:solidFill>
                  <a:schemeClr val="bg1"/>
                </a:solidFill>
                <a:latin typeface="+mn-lt"/>
                <a:ea typeface="+mn-ea"/>
              </a:rPr>
              <a:t>は</a:t>
            </a: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無料でも良い</a:t>
            </a:r>
            <a:endParaRPr kumimoji="0" lang="en-US" altLang="ja-JP" dirty="0">
              <a:solidFill>
                <a:schemeClr val="bg1"/>
              </a:solidFill>
              <a:latin typeface="+mn-lt"/>
              <a:ea typeface="+mn-ea"/>
            </a:endParaRPr>
          </a:p>
        </p:txBody>
      </p:sp>
      <p:sp>
        <p:nvSpPr>
          <p:cNvPr id="18" name="正方形/長方形 17"/>
          <p:cNvSpPr/>
          <p:nvPr/>
        </p:nvSpPr>
        <p:spPr bwMode="auto">
          <a:xfrm>
            <a:off x="755576" y="2935398"/>
            <a:ext cx="3737339" cy="542470"/>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メディアとしての戦略</a:t>
            </a:r>
          </a:p>
        </p:txBody>
      </p:sp>
      <p:grpSp>
        <p:nvGrpSpPr>
          <p:cNvPr id="26" name="グループ化 25"/>
          <p:cNvGrpSpPr/>
          <p:nvPr/>
        </p:nvGrpSpPr>
        <p:grpSpPr>
          <a:xfrm>
            <a:off x="4652563" y="3990045"/>
            <a:ext cx="3730092" cy="1033585"/>
            <a:chOff x="4651254" y="3820185"/>
            <a:chExt cx="4095023" cy="1033585"/>
          </a:xfrm>
        </p:grpSpPr>
        <p:sp>
          <p:nvSpPr>
            <p:cNvPr id="27" name="正方形/長方形 26"/>
            <p:cNvSpPr/>
            <p:nvPr/>
          </p:nvSpPr>
          <p:spPr bwMode="auto">
            <a:xfrm>
              <a:off x="4651254" y="4295311"/>
              <a:ext cx="4095023" cy="55845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広告が集まり、収益があがる</a:t>
              </a:r>
            </a:p>
          </p:txBody>
        </p:sp>
        <p:sp>
          <p:nvSpPr>
            <p:cNvPr id="28" name="下矢印 27"/>
            <p:cNvSpPr/>
            <p:nvPr/>
          </p:nvSpPr>
          <p:spPr bwMode="auto">
            <a:xfrm>
              <a:off x="5426302" y="3820185"/>
              <a:ext cx="2557859" cy="576064"/>
            </a:xfrm>
            <a:prstGeom prst="downArrow">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mn-lt"/>
                <a:ea typeface="+mn-ea"/>
              </a:endParaRPr>
            </a:p>
          </p:txBody>
        </p:sp>
      </p:grpSp>
      <p:sp>
        <p:nvSpPr>
          <p:cNvPr id="29" name="正方形/長方形 28"/>
          <p:cNvSpPr/>
          <p:nvPr/>
        </p:nvSpPr>
        <p:spPr bwMode="auto">
          <a:xfrm>
            <a:off x="4645315" y="2935398"/>
            <a:ext cx="3737339" cy="542470"/>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広告代理店としての戦略</a:t>
            </a:r>
          </a:p>
        </p:txBody>
      </p:sp>
      <p:sp>
        <p:nvSpPr>
          <p:cNvPr id="19" name="正方形/長方形 18"/>
          <p:cNvSpPr/>
          <p:nvPr/>
        </p:nvSpPr>
        <p:spPr bwMode="auto">
          <a:xfrm>
            <a:off x="755576" y="3583470"/>
            <a:ext cx="3737339" cy="5601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集客力を上げる</a:t>
            </a:r>
          </a:p>
        </p:txBody>
      </p:sp>
      <p:sp>
        <p:nvSpPr>
          <p:cNvPr id="25" name="正方形/長方形 24"/>
          <p:cNvSpPr/>
          <p:nvPr/>
        </p:nvSpPr>
        <p:spPr bwMode="auto">
          <a:xfrm>
            <a:off x="4645315" y="3583470"/>
            <a:ext cx="3737339" cy="5601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広告の魅力を上げる</a:t>
            </a:r>
          </a:p>
        </p:txBody>
      </p:sp>
    </p:spTree>
    <p:extLst>
      <p:ext uri="{BB962C8B-B14F-4D97-AF65-F5344CB8AC3E}">
        <p14:creationId xmlns:p14="http://schemas.microsoft.com/office/powerpoint/2010/main" val="256527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fltVal val="0"/>
                                          </p:val>
                                        </p:tav>
                                        <p:tav tm="100000">
                                          <p:val>
                                            <p:strVal val="#ppt_w"/>
                                          </p:val>
                                        </p:tav>
                                      </p:tavLst>
                                    </p:anim>
                                    <p:anim calcmode="lin" valueType="num">
                                      <p:cBhvr>
                                        <p:cTn id="27" dur="500" fill="hold"/>
                                        <p:tgtEl>
                                          <p:spTgt spid="29"/>
                                        </p:tgtEl>
                                        <p:attrNameLst>
                                          <p:attrName>ppt_h</p:attrName>
                                        </p:attrNameLst>
                                      </p:cBhvr>
                                      <p:tavLst>
                                        <p:tav tm="0">
                                          <p:val>
                                            <p:fltVal val="0"/>
                                          </p:val>
                                        </p:tav>
                                        <p:tav tm="100000">
                                          <p:val>
                                            <p:strVal val="#ppt_h"/>
                                          </p:val>
                                        </p:tav>
                                      </p:tavLst>
                                    </p:anim>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up)">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18" grpId="0" animBg="1"/>
      <p:bldP spid="29" grpId="0" animBg="1"/>
      <p:bldP spid="19" grpId="0" animBg="1"/>
      <p:bldP spid="2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41" name="AutoShape 9"/>
          <p:cNvSpPr>
            <a:spLocks noChangeArrowheads="1"/>
          </p:cNvSpPr>
          <p:nvPr/>
        </p:nvSpPr>
        <p:spPr bwMode="auto">
          <a:xfrm>
            <a:off x="292491" y="2569210"/>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2" name="AutoShape 10"/>
          <p:cNvSpPr>
            <a:spLocks noChangeArrowheads="1"/>
          </p:cNvSpPr>
          <p:nvPr/>
        </p:nvSpPr>
        <p:spPr bwMode="auto">
          <a:xfrm>
            <a:off x="292491" y="3618491"/>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3" name="AutoShape 11"/>
          <p:cNvSpPr>
            <a:spLocks noChangeArrowheads="1"/>
          </p:cNvSpPr>
          <p:nvPr/>
        </p:nvSpPr>
        <p:spPr bwMode="auto">
          <a:xfrm>
            <a:off x="292545" y="4755580"/>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4" name="AutoShape 12"/>
          <p:cNvSpPr>
            <a:spLocks noChangeArrowheads="1"/>
          </p:cNvSpPr>
          <p:nvPr/>
        </p:nvSpPr>
        <p:spPr bwMode="auto">
          <a:xfrm>
            <a:off x="292491" y="1402562"/>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grpSp>
        <p:nvGrpSpPr>
          <p:cNvPr id="8" name="図形グループ 7"/>
          <p:cNvGrpSpPr/>
          <p:nvPr/>
        </p:nvGrpSpPr>
        <p:grpSpPr>
          <a:xfrm>
            <a:off x="5070428" y="1402562"/>
            <a:ext cx="1906971" cy="3962619"/>
            <a:chOff x="5057728" y="1849715"/>
            <a:chExt cx="1906971" cy="3962619"/>
          </a:xfrm>
        </p:grpSpPr>
        <p:sp>
          <p:nvSpPr>
            <p:cNvPr id="87" name="右矢印 86"/>
            <p:cNvSpPr/>
            <p:nvPr/>
          </p:nvSpPr>
          <p:spPr bwMode="auto">
            <a:xfrm>
              <a:off x="5119970" y="3885656"/>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a:solidFill>
                  <a:srgbClr val="484848"/>
                </a:solidFill>
                <a:ea typeface="HG丸ｺﾞｼｯｸM-PRO" pitchFamily="50" charset="-128"/>
              </a:endParaRPr>
            </a:p>
          </p:txBody>
        </p:sp>
        <p:cxnSp>
          <p:nvCxnSpPr>
            <p:cNvPr id="23595" name="AutoShape 41"/>
            <p:cNvCxnSpPr>
              <a:cxnSpLocks noChangeShapeType="1"/>
              <a:stCxn id="23602" idx="3"/>
              <a:endCxn id="23597" idx="1"/>
            </p:cNvCxnSpPr>
            <p:nvPr/>
          </p:nvCxnSpPr>
          <p:spPr bwMode="auto">
            <a:xfrm>
              <a:off x="5057728" y="5598842"/>
              <a:ext cx="535371" cy="1"/>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3596" name="AutoShape 42"/>
            <p:cNvSpPr>
              <a:spLocks noChangeArrowheads="1"/>
            </p:cNvSpPr>
            <p:nvPr/>
          </p:nvSpPr>
          <p:spPr bwMode="auto">
            <a:xfrm>
              <a:off x="5577170" y="2761706"/>
              <a:ext cx="1371600" cy="412750"/>
            </a:xfrm>
            <a:prstGeom prst="roundRect">
              <a:avLst>
                <a:gd name="adj" fmla="val 0"/>
              </a:avLst>
            </a:prstGeom>
            <a:solidFill>
              <a:schemeClr val="accent3">
                <a:lumMod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80000"/>
                </a:lnSpc>
              </a:pPr>
              <a:r>
                <a:rPr lang="en-US" altLang="ja-JP" sz="1400" dirty="0">
                  <a:solidFill>
                    <a:srgbClr val="FFFFFF"/>
                  </a:solidFill>
                  <a:ea typeface="HGP創英角ｺﾞｼｯｸUB" pitchFamily="50" charset="-128"/>
                </a:rPr>
                <a:t>UNIX</a:t>
              </a:r>
              <a:r>
                <a:rPr lang="ja-JP" altLang="en-US" sz="1400" dirty="0">
                  <a:solidFill>
                    <a:srgbClr val="FFFFFF"/>
                  </a:solidFill>
                  <a:ea typeface="HGP創英角ｺﾞｼｯｸUB" pitchFamily="50" charset="-128"/>
                </a:rPr>
                <a:t>サーバー</a:t>
              </a:r>
            </a:p>
          </p:txBody>
        </p:sp>
        <p:sp>
          <p:nvSpPr>
            <p:cNvPr id="23597" name="AutoShape 43"/>
            <p:cNvSpPr>
              <a:spLocks noChangeArrowheads="1"/>
            </p:cNvSpPr>
            <p:nvPr/>
          </p:nvSpPr>
          <p:spPr bwMode="auto">
            <a:xfrm>
              <a:off x="5593099" y="5385351"/>
              <a:ext cx="1371600" cy="426983"/>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ＰＣ</a:t>
              </a:r>
            </a:p>
          </p:txBody>
        </p:sp>
        <p:sp>
          <p:nvSpPr>
            <p:cNvPr id="23598" name="AutoShape 44"/>
            <p:cNvSpPr>
              <a:spLocks noChangeArrowheads="1"/>
            </p:cNvSpPr>
            <p:nvPr/>
          </p:nvSpPr>
          <p:spPr bwMode="auto">
            <a:xfrm>
              <a:off x="5589870" y="3289413"/>
              <a:ext cx="1371600" cy="412750"/>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ＰＣサーバー</a:t>
              </a:r>
            </a:p>
          </p:txBody>
        </p:sp>
        <p:cxnSp>
          <p:nvCxnSpPr>
            <p:cNvPr id="75" name="AutoShape 57"/>
            <p:cNvCxnSpPr>
              <a:cxnSpLocks noChangeShapeType="1"/>
              <a:stCxn id="23607" idx="3"/>
              <a:endCxn id="23597" idx="1"/>
            </p:cNvCxnSpPr>
            <p:nvPr/>
          </p:nvCxnSpPr>
          <p:spPr bwMode="auto">
            <a:xfrm>
              <a:off x="5057728" y="4822938"/>
              <a:ext cx="535371" cy="775905"/>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09" name="AutoShape 31"/>
            <p:cNvCxnSpPr>
              <a:cxnSpLocks noChangeShapeType="1"/>
              <a:stCxn id="23601" idx="3"/>
              <a:endCxn id="23596" idx="1"/>
            </p:cNvCxnSpPr>
            <p:nvPr/>
          </p:nvCxnSpPr>
          <p:spPr bwMode="auto">
            <a:xfrm flipV="1">
              <a:off x="5057728" y="2968081"/>
              <a:ext cx="519442" cy="3832"/>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2" name="AutoShape 31"/>
            <p:cNvCxnSpPr>
              <a:cxnSpLocks noChangeShapeType="1"/>
              <a:stCxn id="23605" idx="3"/>
              <a:endCxn id="23598" idx="1"/>
            </p:cNvCxnSpPr>
            <p:nvPr/>
          </p:nvCxnSpPr>
          <p:spPr bwMode="auto">
            <a:xfrm>
              <a:off x="5057728" y="3495788"/>
              <a:ext cx="532142" cy="0"/>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04" name="AutoShape 28"/>
            <p:cNvSpPr>
              <a:spLocks noChangeArrowheads="1"/>
            </p:cNvSpPr>
            <p:nvPr/>
          </p:nvSpPr>
          <p:spPr bwMode="auto">
            <a:xfrm>
              <a:off x="5593099" y="3934156"/>
              <a:ext cx="1371600" cy="381000"/>
            </a:xfrm>
            <a:prstGeom prst="roundRect">
              <a:avLst>
                <a:gd name="adj" fmla="val 5000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sz="1000" dirty="0">
                  <a:solidFill>
                    <a:schemeClr val="bg1"/>
                  </a:solidFill>
                  <a:latin typeface="HGP創英角ｺﾞｼｯｸUB" pitchFamily="50" charset="-128"/>
                  <a:ea typeface="HGP創英角ｺﾞｼｯｸUB" pitchFamily="50" charset="-128"/>
                </a:rPr>
                <a:t>Intel </a:t>
              </a:r>
            </a:p>
            <a:p>
              <a:pPr algn="ctr"/>
              <a:r>
                <a:rPr lang="ja-JP" altLang="en-US" sz="1000" dirty="0">
                  <a:solidFill>
                    <a:schemeClr val="bg1"/>
                  </a:solidFill>
                  <a:latin typeface="HGP創英角ｺﾞｼｯｸUB" pitchFamily="50" charset="-128"/>
                  <a:ea typeface="HGP創英角ｺﾞｼｯｸUB" pitchFamily="50" charset="-128"/>
                </a:rPr>
                <a:t>アーキテクチャ</a:t>
              </a:r>
            </a:p>
          </p:txBody>
        </p:sp>
        <p:sp>
          <p:nvSpPr>
            <p:cNvPr id="66" name="AutoShape 15"/>
            <p:cNvSpPr>
              <a:spLocks noChangeArrowheads="1"/>
            </p:cNvSpPr>
            <p:nvPr/>
          </p:nvSpPr>
          <p:spPr bwMode="auto">
            <a:xfrm>
              <a:off x="5589870"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38" name="直線矢印コネクタ 137"/>
            <p:cNvCxnSpPr>
              <a:stCxn id="127" idx="3"/>
              <a:endCxn id="66" idx="1"/>
            </p:cNvCxnSpPr>
            <p:nvPr/>
          </p:nvCxnSpPr>
          <p:spPr bwMode="auto">
            <a:xfrm>
              <a:off x="5057728" y="2154515"/>
              <a:ext cx="532142" cy="0"/>
            </a:xfrm>
            <a:prstGeom prst="straightConnector1">
              <a:avLst/>
            </a:prstGeom>
            <a:noFill/>
            <a:ln w="38100">
              <a:solidFill>
                <a:srgbClr val="4F81BD"/>
              </a:solidFill>
              <a:miter lim="800000"/>
              <a:headEnd/>
              <a:tailEnd type="triangle" w="med" len="med"/>
            </a:ln>
            <a:extLst/>
          </p:spPr>
        </p:cxnSp>
      </p:grpSp>
      <p:grpSp>
        <p:nvGrpSpPr>
          <p:cNvPr id="2" name="図形グループ 1"/>
          <p:cNvGrpSpPr/>
          <p:nvPr/>
        </p:nvGrpSpPr>
        <p:grpSpPr>
          <a:xfrm>
            <a:off x="1511691" y="873761"/>
            <a:ext cx="1708540" cy="4186619"/>
            <a:chOff x="1498991" y="1320914"/>
            <a:chExt cx="1708540" cy="4186619"/>
          </a:xfrm>
        </p:grpSpPr>
        <p:sp>
          <p:nvSpPr>
            <p:cNvPr id="64" name="AutoShape 15"/>
            <p:cNvSpPr>
              <a:spLocks noChangeArrowheads="1"/>
            </p:cNvSpPr>
            <p:nvPr/>
          </p:nvSpPr>
          <p:spPr bwMode="auto">
            <a:xfrm>
              <a:off x="2016961" y="2076563"/>
              <a:ext cx="1190570" cy="609600"/>
            </a:xfrm>
            <a:prstGeom prst="roundRect">
              <a:avLst>
                <a:gd name="adj" fmla="val 0"/>
              </a:avLst>
            </a:prstGeom>
            <a:solidFill>
              <a:srgbClr val="000090"/>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endParaRPr lang="en-US" altLang="ja-JP" sz="1200" dirty="0">
                <a:solidFill>
                  <a:srgbClr val="FFFFFF"/>
                </a:solidFill>
                <a:ea typeface="HGP創英角ｺﾞｼｯｸUB" pitchFamily="50" charset="-128"/>
              </a:endParaRPr>
            </a:p>
            <a:p>
              <a:pPr algn="ctr">
                <a:spcBef>
                  <a:spcPts val="0"/>
                </a:spcBef>
              </a:pPr>
              <a:endParaRPr lang="en-US" altLang="ja-JP" sz="1200" dirty="0">
                <a:solidFill>
                  <a:srgbClr val="FFFFFF"/>
                </a:solidFill>
                <a:ea typeface="HGP創英角ｺﾞｼｯｸUB" pitchFamily="50" charset="-128"/>
              </a:endParaRPr>
            </a:p>
            <a:p>
              <a:pPr algn="ctr">
                <a:spcBef>
                  <a:spcPts val="0"/>
                </a:spcBef>
              </a:pPr>
              <a:r>
                <a:rPr lang="en-US" altLang="ja-JP" sz="1200" dirty="0">
                  <a:solidFill>
                    <a:srgbClr val="FFFFFF"/>
                  </a:solidFill>
                  <a:ea typeface="HGP創英角ｺﾞｼｯｸUB" pitchFamily="50" charset="-128"/>
                </a:rPr>
                <a:t>IBM System/360</a:t>
              </a:r>
              <a:endParaRPr lang="ja-JP" altLang="en-US" sz="1200" dirty="0">
                <a:solidFill>
                  <a:srgbClr val="FFFFFF"/>
                </a:solidFill>
                <a:ea typeface="HGP創英角ｺﾞｼｯｸUB" pitchFamily="50" charset="-128"/>
              </a:endParaRPr>
            </a:p>
          </p:txBody>
        </p:sp>
        <p:sp>
          <p:nvSpPr>
            <p:cNvPr id="205" name="AutoShape 28"/>
            <p:cNvSpPr>
              <a:spLocks noChangeArrowheads="1"/>
            </p:cNvSpPr>
            <p:nvPr/>
          </p:nvSpPr>
          <p:spPr bwMode="auto">
            <a:xfrm>
              <a:off x="1964130" y="3934156"/>
              <a:ext cx="119057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000" dirty="0">
                  <a:solidFill>
                    <a:srgbClr val="FFFFFF"/>
                  </a:solidFill>
                  <a:ea typeface="HGP創英角ｺﾞｼｯｸUB" pitchFamily="50" charset="-128"/>
                </a:rPr>
                <a:t>IBM System/360</a:t>
              </a:r>
            </a:p>
            <a:p>
              <a:pPr algn="ctr"/>
              <a:r>
                <a:rPr lang="ja-JP" altLang="en-US" sz="1000" dirty="0">
                  <a:solidFill>
                    <a:srgbClr val="FFFFFF"/>
                  </a:solidFill>
                  <a:ea typeface="HGP創英角ｺﾞｼｯｸUB" pitchFamily="50" charset="-128"/>
                </a:rPr>
                <a:t>アーキテクチャ</a:t>
              </a:r>
            </a:p>
          </p:txBody>
        </p:sp>
        <p:sp>
          <p:nvSpPr>
            <p:cNvPr id="23610" name="Text Box 20"/>
            <p:cNvSpPr txBox="1">
              <a:spLocks noChangeArrowheads="1"/>
            </p:cNvSpPr>
            <p:nvPr/>
          </p:nvSpPr>
          <p:spPr bwMode="auto">
            <a:xfrm>
              <a:off x="187840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～１９６４</a:t>
              </a:r>
            </a:p>
          </p:txBody>
        </p:sp>
        <p:sp>
          <p:nvSpPr>
            <p:cNvPr id="23611" name="AutoShape 15"/>
            <p:cNvSpPr>
              <a:spLocks noChangeArrowheads="1"/>
            </p:cNvSpPr>
            <p:nvPr/>
          </p:nvSpPr>
          <p:spPr bwMode="auto">
            <a:xfrm>
              <a:off x="1964130" y="1849715"/>
              <a:ext cx="119057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23612" name="AutoShape 16"/>
            <p:cNvCxnSpPr>
              <a:cxnSpLocks noChangeShapeType="1"/>
              <a:stCxn id="760844" idx="3"/>
              <a:endCxn id="23611" idx="1"/>
            </p:cNvCxnSpPr>
            <p:nvPr/>
          </p:nvCxnSpPr>
          <p:spPr bwMode="auto">
            <a:xfrm>
              <a:off x="1498991" y="2154515"/>
              <a:ext cx="465139" cy="12700"/>
            </a:xfrm>
            <a:prstGeom prst="bentConnector3">
              <a:avLst>
                <a:gd name="adj1" fmla="val 50000"/>
              </a:avLst>
            </a:prstGeom>
            <a:noFill/>
            <a:ln w="38100">
              <a:solidFill>
                <a:srgbClr val="4F81BD"/>
              </a:solidFill>
              <a:miter lim="800000"/>
              <a:headEnd/>
              <a:tailEnd type="triangle" w="med" len="med"/>
            </a:ln>
          </p:spPr>
        </p:cxnSp>
        <p:cxnSp>
          <p:nvCxnSpPr>
            <p:cNvPr id="23613" name="AutoShape 17"/>
            <p:cNvCxnSpPr>
              <a:cxnSpLocks noChangeShapeType="1"/>
              <a:stCxn id="760841" idx="3"/>
              <a:endCxn id="23611" idx="1"/>
            </p:cNvCxnSpPr>
            <p:nvPr/>
          </p:nvCxnSpPr>
          <p:spPr bwMode="auto">
            <a:xfrm flipV="1">
              <a:off x="1498991" y="2154515"/>
              <a:ext cx="465139" cy="1166648"/>
            </a:xfrm>
            <a:prstGeom prst="bentConnector3">
              <a:avLst>
                <a:gd name="adj1" fmla="val 50000"/>
              </a:avLst>
            </a:prstGeom>
            <a:noFill/>
            <a:ln w="38100">
              <a:solidFill>
                <a:srgbClr val="4F81BD"/>
              </a:solidFill>
              <a:miter lim="800000"/>
              <a:headEnd/>
              <a:tailEnd type="triangle" w="med" len="med"/>
            </a:ln>
          </p:spPr>
        </p:cxnSp>
        <p:cxnSp>
          <p:nvCxnSpPr>
            <p:cNvPr id="23614" name="AutoShape 18"/>
            <p:cNvCxnSpPr>
              <a:cxnSpLocks noChangeShapeType="1"/>
              <a:stCxn id="760842" idx="3"/>
              <a:endCxn id="23611" idx="1"/>
            </p:cNvCxnSpPr>
            <p:nvPr/>
          </p:nvCxnSpPr>
          <p:spPr bwMode="auto">
            <a:xfrm flipV="1">
              <a:off x="1498991" y="2154515"/>
              <a:ext cx="465139" cy="2215929"/>
            </a:xfrm>
            <a:prstGeom prst="bentConnector3">
              <a:avLst>
                <a:gd name="adj1" fmla="val 50000"/>
              </a:avLst>
            </a:prstGeom>
            <a:noFill/>
            <a:ln w="38100">
              <a:solidFill>
                <a:srgbClr val="4F81BD"/>
              </a:solidFill>
              <a:miter lim="800000"/>
              <a:headEnd/>
              <a:tailEnd type="triangle" w="med" len="med"/>
            </a:ln>
          </p:spPr>
        </p:cxnSp>
        <p:cxnSp>
          <p:nvCxnSpPr>
            <p:cNvPr id="23615" name="AutoShape 19"/>
            <p:cNvCxnSpPr>
              <a:cxnSpLocks noChangeShapeType="1"/>
              <a:stCxn id="760843" idx="3"/>
              <a:endCxn id="23611" idx="1"/>
            </p:cNvCxnSpPr>
            <p:nvPr/>
          </p:nvCxnSpPr>
          <p:spPr bwMode="auto">
            <a:xfrm flipV="1">
              <a:off x="1499045" y="2154515"/>
              <a:ext cx="465085" cy="3353018"/>
            </a:xfrm>
            <a:prstGeom prst="bentConnector3">
              <a:avLst>
                <a:gd name="adj1" fmla="val 50000"/>
              </a:avLst>
            </a:prstGeom>
            <a:noFill/>
            <a:ln w="38100">
              <a:solidFill>
                <a:srgbClr val="4F81BD"/>
              </a:solidFill>
              <a:miter lim="800000"/>
              <a:headEnd/>
              <a:tailEnd type="triangle" w="med" len="med"/>
            </a:ln>
          </p:spPr>
        </p:cxnSp>
      </p:grpSp>
      <p:grpSp>
        <p:nvGrpSpPr>
          <p:cNvPr id="3" name="図形グループ 2"/>
          <p:cNvGrpSpPr/>
          <p:nvPr/>
        </p:nvGrpSpPr>
        <p:grpSpPr>
          <a:xfrm>
            <a:off x="3167400" y="873761"/>
            <a:ext cx="1904999" cy="4491419"/>
            <a:chOff x="3154700" y="1320914"/>
            <a:chExt cx="1904999" cy="4491419"/>
          </a:xfrm>
        </p:grpSpPr>
        <p:sp>
          <p:nvSpPr>
            <p:cNvPr id="23602" name="AutoShape 30"/>
            <p:cNvSpPr>
              <a:spLocks noChangeArrowheads="1"/>
            </p:cNvSpPr>
            <p:nvPr/>
          </p:nvSpPr>
          <p:spPr bwMode="auto">
            <a:xfrm>
              <a:off x="3686128" y="5385351"/>
              <a:ext cx="1371600" cy="426982"/>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ＰＣ</a:t>
              </a:r>
            </a:p>
          </p:txBody>
        </p:sp>
        <p:sp>
          <p:nvSpPr>
            <p:cNvPr id="23608" name="Text Box 36"/>
            <p:cNvSpPr txBox="1">
              <a:spLocks noChangeArrowheads="1"/>
            </p:cNvSpPr>
            <p:nvPr/>
          </p:nvSpPr>
          <p:spPr bwMode="auto">
            <a:xfrm>
              <a:off x="3659578"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１９８０～</a:t>
              </a:r>
            </a:p>
          </p:txBody>
        </p:sp>
        <p:sp>
          <p:nvSpPr>
            <p:cNvPr id="23635" name="上下矢印 23634"/>
            <p:cNvSpPr/>
            <p:nvPr/>
          </p:nvSpPr>
          <p:spPr bwMode="auto">
            <a:xfrm>
              <a:off x="4104243" y="2482963"/>
              <a:ext cx="533400" cy="29023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a:solidFill>
                  <a:srgbClr val="484848"/>
                </a:solidFill>
                <a:ea typeface="HG丸ｺﾞｼｯｸM-PRO" pitchFamily="50" charset="-128"/>
              </a:endParaRPr>
            </a:p>
          </p:txBody>
        </p:sp>
        <p:sp>
          <p:nvSpPr>
            <p:cNvPr id="23601" name="AutoShape 29"/>
            <p:cNvSpPr>
              <a:spLocks noChangeArrowheads="1"/>
            </p:cNvSpPr>
            <p:nvPr/>
          </p:nvSpPr>
          <p:spPr bwMode="auto">
            <a:xfrm>
              <a:off x="3686128" y="2765538"/>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ミニコン</a:t>
              </a:r>
            </a:p>
          </p:txBody>
        </p:sp>
        <p:sp>
          <p:nvSpPr>
            <p:cNvPr id="23605" name="AutoShape 33"/>
            <p:cNvSpPr>
              <a:spLocks noChangeArrowheads="1"/>
            </p:cNvSpPr>
            <p:nvPr/>
          </p:nvSpPr>
          <p:spPr bwMode="auto">
            <a:xfrm>
              <a:off x="3686128" y="328941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オフコン</a:t>
              </a:r>
            </a:p>
          </p:txBody>
        </p:sp>
        <p:sp>
          <p:nvSpPr>
            <p:cNvPr id="23607" name="AutoShape 35"/>
            <p:cNvSpPr>
              <a:spLocks noChangeArrowheads="1"/>
            </p:cNvSpPr>
            <p:nvPr/>
          </p:nvSpPr>
          <p:spPr bwMode="auto">
            <a:xfrm>
              <a:off x="3686128" y="461656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spcBef>
                  <a:spcPts val="0"/>
                </a:spcBef>
              </a:pPr>
              <a:r>
                <a:rPr lang="ja-JP" altLang="en-US" sz="1200" dirty="0">
                  <a:solidFill>
                    <a:srgbClr val="FFFFFF"/>
                  </a:solidFill>
                  <a:ea typeface="HGP創英角ｺﾞｼｯｸUB" pitchFamily="50" charset="-128"/>
                </a:rPr>
                <a:t>エンジニアリング</a:t>
              </a:r>
            </a:p>
            <a:p>
              <a:pPr algn="ctr">
                <a:spcBef>
                  <a:spcPts val="0"/>
                </a:spcBef>
              </a:pPr>
              <a:r>
                <a:rPr lang="ja-JP" altLang="en-US" sz="1200" dirty="0">
                  <a:solidFill>
                    <a:srgbClr val="FFFFFF"/>
                  </a:solidFill>
                  <a:ea typeface="HGP創英角ｺﾞｼｯｸUB" pitchFamily="50" charset="-128"/>
                </a:rPr>
                <a:t>ワークステーション</a:t>
              </a:r>
            </a:p>
          </p:txBody>
        </p:sp>
        <p:cxnSp>
          <p:nvCxnSpPr>
            <p:cNvPr id="23630" name="直線矢印コネクタ 23629"/>
            <p:cNvCxnSpPr>
              <a:stCxn id="23611" idx="3"/>
              <a:endCxn id="127" idx="1"/>
            </p:cNvCxnSpPr>
            <p:nvPr/>
          </p:nvCxnSpPr>
          <p:spPr bwMode="auto">
            <a:xfrm>
              <a:off x="3154700" y="2154515"/>
              <a:ext cx="531428" cy="0"/>
            </a:xfrm>
            <a:prstGeom prst="straightConnector1">
              <a:avLst/>
            </a:prstGeom>
            <a:noFill/>
            <a:ln w="38100">
              <a:solidFill>
                <a:srgbClr val="4F81BD"/>
              </a:solidFill>
              <a:miter lim="800000"/>
              <a:headEnd/>
              <a:tailEnd type="triangle" w="med" len="med"/>
            </a:ln>
            <a:extLst/>
          </p:spPr>
        </p:cxnSp>
        <p:sp>
          <p:nvSpPr>
            <p:cNvPr id="127" name="AutoShape 15"/>
            <p:cNvSpPr>
              <a:spLocks noChangeArrowheads="1"/>
            </p:cNvSpPr>
            <p:nvPr/>
          </p:nvSpPr>
          <p:spPr bwMode="auto">
            <a:xfrm>
              <a:off x="3686128"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sp>
          <p:nvSpPr>
            <p:cNvPr id="23600" name="AutoShape 28"/>
            <p:cNvSpPr>
              <a:spLocks noChangeArrowheads="1"/>
            </p:cNvSpPr>
            <p:nvPr/>
          </p:nvSpPr>
          <p:spPr bwMode="auto">
            <a:xfrm>
              <a:off x="3688099" y="3934156"/>
              <a:ext cx="137160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000" dirty="0">
                  <a:solidFill>
                    <a:srgbClr val="FFFFFF"/>
                  </a:solidFill>
                  <a:ea typeface="HGP創英角ｺﾞｼｯｸUB" pitchFamily="50" charset="-128"/>
                </a:rPr>
                <a:t>ダウンサイジング</a:t>
              </a:r>
              <a:endParaRPr lang="en-US" altLang="ja-JP" sz="1000" dirty="0">
                <a:solidFill>
                  <a:srgbClr val="FFFFFF"/>
                </a:solidFill>
                <a:ea typeface="HGP創英角ｺﾞｼｯｸUB" pitchFamily="50" charset="-128"/>
              </a:endParaRPr>
            </a:p>
            <a:p>
              <a:pPr algn="ctr"/>
              <a:r>
                <a:rPr lang="ja-JP" altLang="en-US" sz="1000" dirty="0">
                  <a:solidFill>
                    <a:srgbClr val="FFFFFF"/>
                  </a:solidFill>
                  <a:ea typeface="HGP創英角ｺﾞｼｯｸUB" pitchFamily="50" charset="-128"/>
                </a:rPr>
                <a:t>マルチベンダー</a:t>
              </a:r>
            </a:p>
          </p:txBody>
        </p:sp>
        <p:sp>
          <p:nvSpPr>
            <p:cNvPr id="23636" name="右矢印 23635"/>
            <p:cNvSpPr/>
            <p:nvPr/>
          </p:nvSpPr>
          <p:spPr bwMode="auto">
            <a:xfrm>
              <a:off x="3202378" y="3883138"/>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a:solidFill>
                  <a:srgbClr val="484848"/>
                </a:solidFill>
                <a:ea typeface="HG丸ｺﾞｼｯｸM-PRO" pitchFamily="50" charset="-128"/>
              </a:endParaRPr>
            </a:p>
          </p:txBody>
        </p:sp>
      </p:grpSp>
      <p:grpSp>
        <p:nvGrpSpPr>
          <p:cNvPr id="9" name="図形グループ 8"/>
          <p:cNvGrpSpPr/>
          <p:nvPr/>
        </p:nvGrpSpPr>
        <p:grpSpPr>
          <a:xfrm>
            <a:off x="6961470" y="873761"/>
            <a:ext cx="1788619" cy="4491419"/>
            <a:chOff x="6948770" y="1320914"/>
            <a:chExt cx="1788619" cy="4491419"/>
          </a:xfrm>
        </p:grpSpPr>
        <p:sp>
          <p:nvSpPr>
            <p:cNvPr id="13" name="正方形/長方形 12"/>
            <p:cNvSpPr/>
            <p:nvPr/>
          </p:nvSpPr>
          <p:spPr>
            <a:xfrm>
              <a:off x="7410450" y="1717789"/>
              <a:ext cx="1326939" cy="263908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581" name="Text Box 48"/>
            <p:cNvSpPr txBox="1">
              <a:spLocks noChangeArrowheads="1"/>
            </p:cNvSpPr>
            <p:nvPr/>
          </p:nvSpPr>
          <p:spPr bwMode="auto">
            <a:xfrm>
              <a:off x="748994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２０１０～</a:t>
              </a:r>
            </a:p>
          </p:txBody>
        </p:sp>
        <p:sp>
          <p:nvSpPr>
            <p:cNvPr id="23582" name="AutoShape 49"/>
            <p:cNvSpPr>
              <a:spLocks noChangeArrowheads="1"/>
            </p:cNvSpPr>
            <p:nvPr/>
          </p:nvSpPr>
          <p:spPr bwMode="auto">
            <a:xfrm>
              <a:off x="7365789" y="5385350"/>
              <a:ext cx="1371600" cy="426983"/>
            </a:xfrm>
            <a:prstGeom prst="roundRect">
              <a:avLst>
                <a:gd name="adj" fmla="val 0"/>
              </a:avLst>
            </a:prstGeom>
            <a:solidFill>
              <a:srgbClr val="660066"/>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pPr>
              <a:r>
                <a:rPr lang="en-US" altLang="ja-JP" sz="1200" dirty="0">
                  <a:solidFill>
                    <a:srgbClr val="FFFFFF"/>
                  </a:solidFill>
                  <a:latin typeface="Arial"/>
                  <a:ea typeface="HGP創英角ｺﾞｼｯｸUB" pitchFamily="50" charset="-128"/>
                  <a:cs typeface="Arial"/>
                </a:rPr>
                <a:t>PC+</a:t>
              </a:r>
              <a:r>
                <a:rPr lang="ja-JP" altLang="en-US" sz="1200" dirty="0">
                  <a:solidFill>
                    <a:srgbClr val="FFFFFF"/>
                  </a:solidFill>
                  <a:latin typeface="Arial"/>
                  <a:ea typeface="HGP創英角ｺﾞｼｯｸUB" pitchFamily="50" charset="-128"/>
                  <a:cs typeface="Arial"/>
                </a:rPr>
                <a:t>モバイル</a:t>
              </a:r>
              <a:r>
                <a:rPr lang="en-US" altLang="ja-JP" sz="1200" dirty="0">
                  <a:solidFill>
                    <a:srgbClr val="FFFFFF"/>
                  </a:solidFill>
                  <a:latin typeface="Arial"/>
                  <a:ea typeface="HGP創英角ｺﾞｼｯｸUB" pitchFamily="50" charset="-128"/>
                  <a:cs typeface="Arial"/>
                </a:rPr>
                <a:t>+</a:t>
              </a:r>
              <a:r>
                <a:rPr lang="en-US" altLang="ja-JP" sz="1200" dirty="0" err="1">
                  <a:solidFill>
                    <a:srgbClr val="FFFFFF"/>
                  </a:solidFill>
                  <a:latin typeface="Arial"/>
                  <a:ea typeface="HGP創英角ｺﾞｼｯｸUB" pitchFamily="50" charset="-128"/>
                  <a:cs typeface="Arial"/>
                </a:rPr>
                <a:t>IoT</a:t>
              </a:r>
              <a:endParaRPr lang="en-US" altLang="ja-JP" sz="800" dirty="0">
                <a:solidFill>
                  <a:srgbClr val="FFFFFF"/>
                </a:solidFill>
                <a:latin typeface="Arial"/>
                <a:ea typeface="HGP創英角ｺﾞｼｯｸUB" pitchFamily="50" charset="-128"/>
                <a:cs typeface="Arial"/>
              </a:endParaRPr>
            </a:p>
          </p:txBody>
        </p:sp>
        <p:cxnSp>
          <p:nvCxnSpPr>
            <p:cNvPr id="23588" name="AutoShape 55"/>
            <p:cNvCxnSpPr>
              <a:cxnSpLocks noChangeShapeType="1"/>
              <a:stCxn id="23598" idx="3"/>
              <a:endCxn id="68" idx="1"/>
            </p:cNvCxnSpPr>
            <p:nvPr/>
          </p:nvCxnSpPr>
          <p:spPr bwMode="auto">
            <a:xfrm flipV="1">
              <a:off x="6961470" y="2968081"/>
              <a:ext cx="545552" cy="527707"/>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77" name="AutoShape 57"/>
            <p:cNvCxnSpPr>
              <a:cxnSpLocks noChangeShapeType="1"/>
              <a:stCxn id="23597" idx="3"/>
              <a:endCxn id="23582" idx="1"/>
            </p:cNvCxnSpPr>
            <p:nvPr/>
          </p:nvCxnSpPr>
          <p:spPr bwMode="auto">
            <a:xfrm flipV="1">
              <a:off x="6964699" y="5598842"/>
              <a:ext cx="401090" cy="1"/>
            </a:xfrm>
            <a:prstGeom prst="bentConnector3">
              <a:avLst>
                <a:gd name="adj1" fmla="val 50000"/>
              </a:avLst>
            </a:prstGeom>
            <a:ln>
              <a:no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44" name="AutoShape 55"/>
            <p:cNvCxnSpPr>
              <a:cxnSpLocks noChangeShapeType="1"/>
              <a:stCxn id="23596" idx="3"/>
              <a:endCxn id="68" idx="1"/>
            </p:cNvCxnSpPr>
            <p:nvPr/>
          </p:nvCxnSpPr>
          <p:spPr bwMode="auto">
            <a:xfrm>
              <a:off x="6948770" y="2968081"/>
              <a:ext cx="558252" cy="12700"/>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47" name="AutoShape 15"/>
            <p:cNvSpPr>
              <a:spLocks noChangeArrowheads="1"/>
            </p:cNvSpPr>
            <p:nvPr/>
          </p:nvSpPr>
          <p:spPr bwMode="auto">
            <a:xfrm>
              <a:off x="7505700" y="1837891"/>
              <a:ext cx="1143000" cy="633248"/>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57" name="AutoShape 55"/>
            <p:cNvCxnSpPr>
              <a:cxnSpLocks noChangeShapeType="1"/>
              <a:stCxn id="23597" idx="3"/>
              <a:endCxn id="68" idx="1"/>
            </p:cNvCxnSpPr>
            <p:nvPr/>
          </p:nvCxnSpPr>
          <p:spPr bwMode="auto">
            <a:xfrm flipV="1">
              <a:off x="6964699" y="2968081"/>
              <a:ext cx="542323" cy="2630762"/>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7" name="AutoShape 44"/>
            <p:cNvSpPr>
              <a:spLocks noChangeArrowheads="1"/>
            </p:cNvSpPr>
            <p:nvPr/>
          </p:nvSpPr>
          <p:spPr bwMode="auto">
            <a:xfrm>
              <a:off x="7506365" y="2538418"/>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a:solidFill>
                    <a:srgbClr val="FFFFFF"/>
                  </a:solidFill>
                  <a:ea typeface="HGP創英角ｺﾞｼｯｸUB" pitchFamily="50" charset="-128"/>
                </a:rPr>
                <a:t>ＰＣサーバー</a:t>
              </a:r>
            </a:p>
          </p:txBody>
        </p:sp>
        <p:sp>
          <p:nvSpPr>
            <p:cNvPr id="68" name="AutoShape 44"/>
            <p:cNvSpPr>
              <a:spLocks noChangeArrowheads="1"/>
            </p:cNvSpPr>
            <p:nvPr/>
          </p:nvSpPr>
          <p:spPr bwMode="auto">
            <a:xfrm>
              <a:off x="7507022" y="2832925"/>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a:solidFill>
                    <a:srgbClr val="FFFFFF"/>
                  </a:solidFill>
                  <a:ea typeface="HGP創英角ｺﾞｼｯｸUB" pitchFamily="50" charset="-128"/>
                </a:rPr>
                <a:t>ＰＣサーバー</a:t>
              </a:r>
            </a:p>
          </p:txBody>
        </p:sp>
        <p:sp>
          <p:nvSpPr>
            <p:cNvPr id="69" name="AutoShape 44"/>
            <p:cNvSpPr>
              <a:spLocks noChangeArrowheads="1"/>
            </p:cNvSpPr>
            <p:nvPr/>
          </p:nvSpPr>
          <p:spPr bwMode="auto">
            <a:xfrm>
              <a:off x="7506365" y="3137451"/>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a:solidFill>
                    <a:srgbClr val="FFFFFF"/>
                  </a:solidFill>
                  <a:ea typeface="HGP創英角ｺﾞｼｯｸUB" pitchFamily="50" charset="-128"/>
                </a:rPr>
                <a:t>ＰＣサーバー</a:t>
              </a:r>
            </a:p>
          </p:txBody>
        </p:sp>
        <p:cxnSp>
          <p:nvCxnSpPr>
            <p:cNvPr id="142" name="直線矢印コネクタ 141"/>
            <p:cNvCxnSpPr>
              <a:stCxn id="66" idx="3"/>
              <a:endCxn id="147" idx="1"/>
            </p:cNvCxnSpPr>
            <p:nvPr/>
          </p:nvCxnSpPr>
          <p:spPr bwMode="auto">
            <a:xfrm>
              <a:off x="6961470" y="2154515"/>
              <a:ext cx="544230" cy="0"/>
            </a:xfrm>
            <a:prstGeom prst="straightConnector1">
              <a:avLst/>
            </a:prstGeom>
            <a:noFill/>
            <a:ln w="38100">
              <a:solidFill>
                <a:srgbClr val="4F81BD"/>
              </a:solidFill>
              <a:miter lim="800000"/>
              <a:headEnd/>
              <a:tailEnd type="triangle" w="med" len="med"/>
            </a:ln>
            <a:extLst/>
          </p:spPr>
        </p:cxnSp>
        <p:sp>
          <p:nvSpPr>
            <p:cNvPr id="65" name="上下矢印 64"/>
            <p:cNvSpPr/>
            <p:nvPr/>
          </p:nvSpPr>
          <p:spPr bwMode="auto">
            <a:xfrm>
              <a:off x="7810500" y="3702163"/>
              <a:ext cx="533400" cy="16831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a:solidFill>
                  <a:srgbClr val="484848"/>
                </a:solidFill>
                <a:ea typeface="HG丸ｺﾞｼｯｸM-PRO" pitchFamily="50" charset="-128"/>
              </a:endParaRPr>
            </a:p>
          </p:txBody>
        </p:sp>
        <p:sp>
          <p:nvSpPr>
            <p:cNvPr id="23586" name="Text Box 53"/>
            <p:cNvSpPr txBox="1">
              <a:spLocks noChangeArrowheads="1"/>
            </p:cNvSpPr>
            <p:nvPr/>
          </p:nvSpPr>
          <p:spPr bwMode="auto">
            <a:xfrm>
              <a:off x="7617428" y="3819422"/>
              <a:ext cx="919543" cy="492443"/>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dirty="0">
                  <a:solidFill>
                    <a:srgbClr val="FF6600"/>
                  </a:solidFill>
                  <a:effectLst/>
                  <a:ea typeface="HGP創英角ｺﾞｼｯｸUB" pitchFamily="50" charset="-128"/>
                </a:rPr>
                <a:t>クラウド</a:t>
              </a:r>
            </a:p>
            <a:p>
              <a:r>
                <a:rPr lang="ja-JP" altLang="en-US" sz="800" dirty="0">
                  <a:solidFill>
                    <a:srgbClr val="FF6600"/>
                  </a:solidFill>
                  <a:effectLst/>
                  <a:ea typeface="HGP創英角ｺﾞｼｯｸUB" pitchFamily="50" charset="-128"/>
                </a:rPr>
                <a:t>コンピューティング</a:t>
              </a:r>
            </a:p>
          </p:txBody>
        </p:sp>
        <p:sp>
          <p:nvSpPr>
            <p:cNvPr id="70" name="Text Box 53"/>
            <p:cNvSpPr txBox="1">
              <a:spLocks noChangeArrowheads="1"/>
            </p:cNvSpPr>
            <p:nvPr/>
          </p:nvSpPr>
          <p:spPr bwMode="auto">
            <a:xfrm>
              <a:off x="7548038" y="3450677"/>
              <a:ext cx="1101984" cy="276999"/>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ja-JP" altLang="en-US" sz="1200" dirty="0">
                  <a:solidFill>
                    <a:srgbClr val="0000FF"/>
                  </a:solidFill>
                  <a:effectLst/>
                  <a:ea typeface="HGP創英角ｺﾞｼｯｸUB" pitchFamily="50" charset="-128"/>
                </a:rPr>
                <a:t>データセンター</a:t>
              </a:r>
            </a:p>
          </p:txBody>
        </p:sp>
      </p:grpSp>
      <p:sp>
        <p:nvSpPr>
          <p:cNvPr id="4" name="タイトル 3"/>
          <p:cNvSpPr>
            <a:spLocks noGrp="1"/>
          </p:cNvSpPr>
          <p:nvPr>
            <p:ph type="title"/>
          </p:nvPr>
        </p:nvSpPr>
        <p:spPr/>
        <p:txBody>
          <a:bodyPr/>
          <a:lstStyle/>
          <a:p>
            <a:r>
              <a:rPr kumimoji="1" lang="ja-JP" altLang="en-US" dirty="0"/>
              <a:t>接続形態から見たクライアント</a:t>
            </a:r>
          </a:p>
        </p:txBody>
      </p:sp>
      <p:grpSp>
        <p:nvGrpSpPr>
          <p:cNvPr id="10" name="図形グループ 9"/>
          <p:cNvGrpSpPr/>
          <p:nvPr/>
        </p:nvGrpSpPr>
        <p:grpSpPr>
          <a:xfrm>
            <a:off x="294510" y="5713450"/>
            <a:ext cx="8618585" cy="735010"/>
            <a:chOff x="294510" y="5713450"/>
            <a:chExt cx="8618585" cy="735010"/>
          </a:xfrm>
        </p:grpSpPr>
        <p:sp>
          <p:nvSpPr>
            <p:cNvPr id="5" name="ホームベース 4"/>
            <p:cNvSpPr/>
            <p:nvPr/>
          </p:nvSpPr>
          <p:spPr>
            <a:xfrm>
              <a:off x="2029661" y="5721218"/>
              <a:ext cx="1671138" cy="727242"/>
            </a:xfrm>
            <a:prstGeom prst="homePlate">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直接接続</a:t>
              </a:r>
            </a:p>
          </p:txBody>
        </p:sp>
        <p:sp>
          <p:nvSpPr>
            <p:cNvPr id="6" name="山形 5"/>
            <p:cNvSpPr/>
            <p:nvPr/>
          </p:nvSpPr>
          <p:spPr>
            <a:xfrm>
              <a:off x="3477482" y="5721218"/>
              <a:ext cx="1958468" cy="727242"/>
            </a:xfrm>
            <a:prstGeom prst="chevron">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rgbClr val="FFFFFF"/>
                  </a:solidFill>
                  <a:latin typeface="ＭＳ Ｐゴシック"/>
                  <a:ea typeface="ＭＳ Ｐゴシック"/>
                  <a:cs typeface="ＭＳ Ｐゴシック"/>
                </a:rPr>
                <a:t>LAN</a:t>
              </a:r>
              <a:endParaRPr kumimoji="1" lang="ja-JP" altLang="en-US" dirty="0">
                <a:solidFill>
                  <a:srgbClr val="FFFFFF"/>
                </a:solidFill>
                <a:latin typeface="ＭＳ Ｐゴシック"/>
                <a:ea typeface="ＭＳ Ｐゴシック"/>
                <a:cs typeface="ＭＳ Ｐゴシック"/>
              </a:endParaRPr>
            </a:p>
          </p:txBody>
        </p:sp>
        <p:sp>
          <p:nvSpPr>
            <p:cNvPr id="59" name="山形 58"/>
            <p:cNvSpPr/>
            <p:nvPr/>
          </p:nvSpPr>
          <p:spPr>
            <a:xfrm>
              <a:off x="5219476" y="5721218"/>
              <a:ext cx="1958468" cy="727242"/>
            </a:xfrm>
            <a:prstGeom prst="chevron">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無線</a:t>
              </a:r>
              <a:r>
                <a:rPr kumimoji="1" lang="en-US" altLang="ja-JP" dirty="0">
                  <a:solidFill>
                    <a:srgbClr val="FFFFFF"/>
                  </a:solidFill>
                  <a:latin typeface="ＭＳ Ｐゴシック"/>
                  <a:ea typeface="ＭＳ Ｐゴシック"/>
                  <a:cs typeface="ＭＳ Ｐゴシック"/>
                </a:rPr>
                <a:t>LAN</a:t>
              </a:r>
              <a:endParaRPr kumimoji="1" lang="ja-JP" altLang="en-US" dirty="0">
                <a:solidFill>
                  <a:srgbClr val="FFFFFF"/>
                </a:solidFill>
                <a:latin typeface="ＭＳ Ｐゴシック"/>
                <a:ea typeface="ＭＳ Ｐゴシック"/>
                <a:cs typeface="ＭＳ Ｐゴシック"/>
              </a:endParaRPr>
            </a:p>
          </p:txBody>
        </p:sp>
        <p:sp>
          <p:nvSpPr>
            <p:cNvPr id="60" name="山形 59"/>
            <p:cNvSpPr/>
            <p:nvPr/>
          </p:nvSpPr>
          <p:spPr>
            <a:xfrm>
              <a:off x="6954627" y="5713450"/>
              <a:ext cx="1958468" cy="727242"/>
            </a:xfrm>
            <a:prstGeom prst="chevron">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携帯電話</a:t>
              </a:r>
              <a:endParaRPr kumimoji="1" lang="en-US" altLang="ja-JP" dirty="0">
                <a:solidFill>
                  <a:srgbClr val="FFFFFF"/>
                </a:solidFill>
                <a:latin typeface="ＭＳ Ｐゴシック"/>
                <a:ea typeface="ＭＳ Ｐゴシック"/>
                <a:cs typeface="ＭＳ Ｐゴシック"/>
              </a:endParaRPr>
            </a:p>
            <a:p>
              <a:pPr algn="ctr"/>
              <a:r>
                <a:rPr kumimoji="1" lang="ja-JP" altLang="en-US" dirty="0">
                  <a:solidFill>
                    <a:srgbClr val="FFFFFF"/>
                  </a:solidFill>
                  <a:latin typeface="ＭＳ Ｐゴシック"/>
                  <a:ea typeface="ＭＳ Ｐゴシック"/>
                  <a:cs typeface="ＭＳ Ｐゴシック"/>
                </a:rPr>
                <a:t>回線</a:t>
              </a:r>
            </a:p>
          </p:txBody>
        </p:sp>
        <p:sp>
          <p:nvSpPr>
            <p:cNvPr id="7" name="正方形/長方形 6"/>
            <p:cNvSpPr/>
            <p:nvPr/>
          </p:nvSpPr>
          <p:spPr>
            <a:xfrm>
              <a:off x="294510" y="5721218"/>
              <a:ext cx="1491511" cy="727242"/>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接続形態</a:t>
              </a:r>
            </a:p>
          </p:txBody>
        </p:sp>
      </p:grpSp>
    </p:spTree>
    <p:extLst>
      <p:ext uri="{BB962C8B-B14F-4D97-AF65-F5344CB8AC3E}">
        <p14:creationId xmlns:p14="http://schemas.microsoft.com/office/powerpoint/2010/main" val="264417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IE9</a:t>
            </a:r>
            <a:r>
              <a:rPr lang="ja-JP" altLang="en-US" dirty="0"/>
              <a:t>の</a:t>
            </a:r>
            <a:r>
              <a:rPr lang="en-US" altLang="ja-JP" dirty="0"/>
              <a:t>JavaScript</a:t>
            </a:r>
            <a:r>
              <a:rPr lang="ja-JP" altLang="en-US" dirty="0"/>
              <a:t>は</a:t>
            </a:r>
            <a:r>
              <a:rPr lang="en-US" altLang="ja-JP" dirty="0"/>
              <a:t>IE6</a:t>
            </a:r>
            <a:r>
              <a:rPr lang="ja-JP" altLang="en-US" dirty="0"/>
              <a:t>と比較して</a:t>
            </a:r>
            <a:r>
              <a:rPr lang="en-US" altLang="ja-JP" dirty="0"/>
              <a:t>70</a:t>
            </a:r>
            <a:r>
              <a:rPr lang="ja-JP" altLang="en-US" dirty="0"/>
              <a:t>倍速い</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980728"/>
            <a:ext cx="5782592" cy="51325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正方形/長方形 2"/>
          <p:cNvSpPr/>
          <p:nvPr/>
        </p:nvSpPr>
        <p:spPr>
          <a:xfrm>
            <a:off x="5292080" y="6263734"/>
            <a:ext cx="3790888" cy="261610"/>
          </a:xfrm>
          <a:prstGeom prst="rect">
            <a:avLst/>
          </a:prstGeom>
        </p:spPr>
        <p:txBody>
          <a:bodyPr wrap="square">
            <a:spAutoFit/>
          </a:bodyPr>
          <a:lstStyle/>
          <a:p>
            <a:pPr algn="r"/>
            <a:r>
              <a:rPr lang="en-US" altLang="ja-JP" sz="1100" dirty="0"/>
              <a:t>http://news.mynavi.jp/articles/2010/09/21/ie9/001.html</a:t>
            </a:r>
            <a:endParaRPr lang="ja-JP" altLang="en-US" sz="1100" dirty="0"/>
          </a:p>
        </p:txBody>
      </p:sp>
    </p:spTree>
    <p:extLst>
      <p:ext uri="{BB962C8B-B14F-4D97-AF65-F5344CB8AC3E}">
        <p14:creationId xmlns:p14="http://schemas.microsoft.com/office/powerpoint/2010/main" val="15162469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Microsoft</a:t>
            </a:r>
            <a:r>
              <a:rPr lang="ja-JP" altLang="en-US" dirty="0"/>
              <a:t> </a:t>
            </a:r>
            <a:r>
              <a:rPr lang="en-US" altLang="ja-JP" dirty="0"/>
              <a:t>Edge</a:t>
            </a:r>
            <a:endParaRPr kumimoji="1" lang="ja-JP" altLang="en-US" dirty="0"/>
          </a:p>
        </p:txBody>
      </p:sp>
      <p:sp>
        <p:nvSpPr>
          <p:cNvPr id="4" name="正方形/長方形 3"/>
          <p:cNvSpPr/>
          <p:nvPr/>
        </p:nvSpPr>
        <p:spPr>
          <a:xfrm>
            <a:off x="1402975" y="3377894"/>
            <a:ext cx="3084757" cy="4948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Internet Explorer</a:t>
            </a:r>
            <a:endParaRPr kumimoji="1" lang="ja-JP" altLang="en-US" sz="2000" dirty="0">
              <a:solidFill>
                <a:srgbClr val="FFFFFF"/>
              </a:solidFill>
              <a:latin typeface="ＭＳ Ｐゴシック"/>
              <a:ea typeface="ＭＳ Ｐゴシック"/>
              <a:cs typeface="ＭＳ Ｐゴシック"/>
            </a:endParaRPr>
          </a:p>
        </p:txBody>
      </p:sp>
      <p:sp>
        <p:nvSpPr>
          <p:cNvPr id="6" name="正方形/長方形 5"/>
          <p:cNvSpPr/>
          <p:nvPr/>
        </p:nvSpPr>
        <p:spPr>
          <a:xfrm>
            <a:off x="4648760" y="3377894"/>
            <a:ext cx="3084757" cy="4948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Microsoft Edge</a:t>
            </a:r>
            <a:endParaRPr kumimoji="1" lang="ja-JP" altLang="en-US" sz="2000" dirty="0">
              <a:solidFill>
                <a:srgbClr val="FFFFFF"/>
              </a:solidFill>
              <a:latin typeface="ＭＳ Ｐゴシック"/>
              <a:ea typeface="ＭＳ Ｐゴシック"/>
              <a:cs typeface="ＭＳ Ｐゴシック"/>
            </a:endParaRPr>
          </a:p>
        </p:txBody>
      </p:sp>
      <p:sp>
        <p:nvSpPr>
          <p:cNvPr id="7" name="正方形/長方形 6"/>
          <p:cNvSpPr/>
          <p:nvPr/>
        </p:nvSpPr>
        <p:spPr>
          <a:xfrm>
            <a:off x="1402975" y="3983909"/>
            <a:ext cx="3084757" cy="4948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MSHTML (HTML4+)</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4648760" y="3983909"/>
            <a:ext cx="3084757" cy="4948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HTML5</a:t>
            </a:r>
            <a:endParaRPr kumimoji="1" lang="ja-JP" altLang="en-US" sz="2000" dirty="0">
              <a:solidFill>
                <a:srgbClr val="FFFFFF"/>
              </a:solidFill>
              <a:latin typeface="ＭＳ Ｐゴシック"/>
              <a:ea typeface="ＭＳ Ｐゴシック"/>
              <a:cs typeface="ＭＳ Ｐゴシック"/>
            </a:endParaRPr>
          </a:p>
        </p:txBody>
      </p:sp>
      <p:sp>
        <p:nvSpPr>
          <p:cNvPr id="9" name="正方形/長方形 8"/>
          <p:cNvSpPr/>
          <p:nvPr/>
        </p:nvSpPr>
        <p:spPr>
          <a:xfrm>
            <a:off x="1402975" y="4625784"/>
            <a:ext cx="3084757" cy="4948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ActiveX/</a:t>
            </a:r>
            <a:r>
              <a:rPr kumimoji="1" lang="en-US" altLang="ja-JP" sz="2000" dirty="0" err="1">
                <a:solidFill>
                  <a:srgbClr val="FFFFFF"/>
                </a:solidFill>
                <a:latin typeface="ＭＳ Ｐゴシック"/>
                <a:ea typeface="ＭＳ Ｐゴシック"/>
                <a:cs typeface="ＭＳ Ｐゴシック"/>
              </a:rPr>
              <a:t>VBscript</a:t>
            </a:r>
            <a:endParaRPr kumimoji="1" lang="ja-JP" altLang="en-US" sz="2000" dirty="0">
              <a:solidFill>
                <a:srgbClr val="FFFFFF"/>
              </a:solidFill>
              <a:latin typeface="ＭＳ Ｐゴシック"/>
              <a:ea typeface="ＭＳ Ｐゴシック"/>
              <a:cs typeface="ＭＳ Ｐゴシック"/>
            </a:endParaRPr>
          </a:p>
        </p:txBody>
      </p:sp>
      <p:sp>
        <p:nvSpPr>
          <p:cNvPr id="10" name="正方形/長方形 9"/>
          <p:cNvSpPr/>
          <p:nvPr/>
        </p:nvSpPr>
        <p:spPr>
          <a:xfrm>
            <a:off x="4648758" y="5271243"/>
            <a:ext cx="3084757" cy="4948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高速化</a:t>
            </a:r>
          </a:p>
        </p:txBody>
      </p:sp>
      <p:sp>
        <p:nvSpPr>
          <p:cNvPr id="13" name="正方形/長方形 12"/>
          <p:cNvSpPr/>
          <p:nvPr/>
        </p:nvSpPr>
        <p:spPr>
          <a:xfrm>
            <a:off x="1402976" y="5911213"/>
            <a:ext cx="6330540" cy="494852"/>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独自仕様から</a:t>
            </a:r>
            <a:r>
              <a:rPr kumimoji="1" lang="en-US" altLang="ja-JP" sz="2000" dirty="0">
                <a:solidFill>
                  <a:srgbClr val="FFFFFF"/>
                </a:solidFill>
                <a:latin typeface="ＭＳ Ｐゴシック"/>
                <a:ea typeface="ＭＳ Ｐゴシック"/>
                <a:cs typeface="ＭＳ Ｐゴシック"/>
              </a:rPr>
              <a:t>Web</a:t>
            </a:r>
            <a:r>
              <a:rPr kumimoji="1" lang="ja-JP" altLang="en-US" sz="2000" dirty="0">
                <a:solidFill>
                  <a:srgbClr val="FFFFFF"/>
                </a:solidFill>
                <a:latin typeface="ＭＳ Ｐゴシック"/>
                <a:ea typeface="ＭＳ Ｐゴシック"/>
                <a:cs typeface="ＭＳ Ｐゴシック"/>
              </a:rPr>
              <a:t>標準へ</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976" y="1001694"/>
            <a:ext cx="6330541" cy="22190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2055556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タイトル 1"/>
          <p:cNvSpPr>
            <a:spLocks noGrp="1"/>
          </p:cNvSpPr>
          <p:nvPr>
            <p:ph type="title"/>
          </p:nvPr>
        </p:nvSpPr>
        <p:spPr/>
        <p:txBody>
          <a:bodyPr/>
          <a:lstStyle/>
          <a:p>
            <a:r>
              <a:rPr lang="ja-JP" altLang="en-US" dirty="0">
                <a:latin typeface="Arial" charset="0"/>
                <a:ea typeface="ＭＳ Ｐゴシック" charset="0"/>
              </a:rPr>
              <a:t>ブラウザの系譜</a:t>
            </a:r>
          </a:p>
        </p:txBody>
      </p:sp>
      <p:cxnSp>
        <p:nvCxnSpPr>
          <p:cNvPr id="18441" name="直線矢印コネクタ 4"/>
          <p:cNvCxnSpPr>
            <a:cxnSpLocks noChangeShapeType="1"/>
          </p:cNvCxnSpPr>
          <p:nvPr/>
        </p:nvCxnSpPr>
        <p:spPr bwMode="auto">
          <a:xfrm>
            <a:off x="357188" y="6286500"/>
            <a:ext cx="8643937" cy="1588"/>
          </a:xfrm>
          <a:prstGeom prst="straightConnector1">
            <a:avLst/>
          </a:prstGeom>
          <a:noFill/>
          <a:ln w="38100" cap="rnd">
            <a:solidFill>
              <a:srgbClr val="4168A7"/>
            </a:solidFill>
            <a:round/>
            <a:headEnd/>
            <a:tailEnd type="arrow" w="med" len="med"/>
          </a:ln>
          <a:extLst>
            <a:ext uri="{909E8E84-426E-40dd-AFC4-6F175D3DCCD1}">
              <a14:hiddenFill xmlns:a14="http://schemas.microsoft.com/office/drawing/2010/main" xmlns="">
                <a:noFill/>
              </a14:hiddenFill>
            </a:ext>
          </a:extLst>
        </p:spPr>
      </p:cxnSp>
      <p:cxnSp>
        <p:nvCxnSpPr>
          <p:cNvPr id="18442" name="直線矢印コネクタ 5"/>
          <p:cNvCxnSpPr>
            <a:cxnSpLocks noChangeShapeType="1"/>
          </p:cNvCxnSpPr>
          <p:nvPr/>
        </p:nvCxnSpPr>
        <p:spPr bwMode="auto">
          <a:xfrm flipV="1">
            <a:off x="357188" y="1268760"/>
            <a:ext cx="0" cy="5017740"/>
          </a:xfrm>
          <a:prstGeom prst="straightConnector1">
            <a:avLst/>
          </a:prstGeom>
          <a:noFill/>
          <a:ln w="38100" cap="rnd">
            <a:solidFill>
              <a:srgbClr val="4168A7"/>
            </a:solidFill>
            <a:round/>
            <a:headEnd/>
            <a:tailEnd type="arrow" w="med" len="med"/>
          </a:ln>
          <a:extLst>
            <a:ext uri="{909E8E84-426E-40dd-AFC4-6F175D3DCCD1}">
              <a14:hiddenFill xmlns:a14="http://schemas.microsoft.com/office/drawing/2010/main" xmlns="">
                <a:noFill/>
              </a14:hiddenFill>
            </a:ext>
          </a:extLst>
        </p:spPr>
      </p:cxnSp>
      <p:sp>
        <p:nvSpPr>
          <p:cNvPr id="18443" name="テキスト ボックス 26"/>
          <p:cNvSpPr txBox="1">
            <a:spLocks noChangeArrowheads="1"/>
          </p:cNvSpPr>
          <p:nvPr/>
        </p:nvSpPr>
        <p:spPr bwMode="auto">
          <a:xfrm>
            <a:off x="357188" y="6286500"/>
            <a:ext cx="8445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1990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18444" name="テキスト ボックス 27"/>
          <p:cNvSpPr txBox="1">
            <a:spLocks noChangeArrowheads="1"/>
          </p:cNvSpPr>
          <p:nvPr/>
        </p:nvSpPr>
        <p:spPr bwMode="auto">
          <a:xfrm>
            <a:off x="4572000" y="6286500"/>
            <a:ext cx="8445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2000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2" name="正方形/長方形 1"/>
          <p:cNvSpPr/>
          <p:nvPr/>
        </p:nvSpPr>
        <p:spPr bwMode="auto">
          <a:xfrm>
            <a:off x="538411" y="5692748"/>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Mosaic</a:t>
            </a:r>
            <a:endParaRPr kumimoji="0" lang="ja-JP" altLang="en-US" sz="1400" b="0" i="0" u="none" strike="noStrike" cap="none" normalizeH="0" dirty="0">
              <a:ln>
                <a:noFill/>
              </a:ln>
              <a:solidFill>
                <a:schemeClr val="bg1"/>
              </a:solidFill>
              <a:effectLst/>
              <a:latin typeface="+mn-lt"/>
              <a:ea typeface="+mn-ea"/>
            </a:endParaRPr>
          </a:p>
        </p:txBody>
      </p:sp>
      <p:sp>
        <p:nvSpPr>
          <p:cNvPr id="35" name="正方形/長方形 34"/>
          <p:cNvSpPr/>
          <p:nvPr/>
        </p:nvSpPr>
        <p:spPr bwMode="auto">
          <a:xfrm>
            <a:off x="4057302" y="5406564"/>
            <a:ext cx="1403400" cy="536937"/>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KHTML/KJS</a:t>
            </a:r>
            <a:endParaRPr kumimoji="0" lang="ja-JP" altLang="en-US" sz="1400" b="0" i="0" u="none" strike="noStrike" cap="none" normalizeH="0" dirty="0">
              <a:ln>
                <a:noFill/>
              </a:ln>
              <a:solidFill>
                <a:schemeClr val="bg1"/>
              </a:solidFill>
              <a:effectLst/>
              <a:latin typeface="+mn-lt"/>
              <a:ea typeface="+mn-ea"/>
            </a:endParaRPr>
          </a:p>
        </p:txBody>
      </p:sp>
      <p:grpSp>
        <p:nvGrpSpPr>
          <p:cNvPr id="16" name="グループ化 15"/>
          <p:cNvGrpSpPr/>
          <p:nvPr/>
        </p:nvGrpSpPr>
        <p:grpSpPr>
          <a:xfrm>
            <a:off x="830866" y="2474923"/>
            <a:ext cx="1474698" cy="1087966"/>
            <a:chOff x="830866" y="2474923"/>
            <a:chExt cx="1474698" cy="1087966"/>
          </a:xfrm>
        </p:grpSpPr>
        <p:sp>
          <p:nvSpPr>
            <p:cNvPr id="42" name="右矢印 37"/>
            <p:cNvSpPr>
              <a:spLocks noChangeArrowheads="1"/>
            </p:cNvSpPr>
            <p:nvPr/>
          </p:nvSpPr>
          <p:spPr bwMode="auto">
            <a:xfrm rot="3355761">
              <a:off x="1664214" y="2921539"/>
              <a:ext cx="630238" cy="65246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38" name="正方形/長方形 37"/>
            <p:cNvSpPr/>
            <p:nvPr/>
          </p:nvSpPr>
          <p:spPr bwMode="auto">
            <a:xfrm>
              <a:off x="830866" y="2474923"/>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Gecko</a:t>
              </a:r>
              <a:endParaRPr kumimoji="0" lang="ja-JP" altLang="en-US" sz="1400" b="0" i="0" u="none" strike="noStrike" cap="none" normalizeH="0" dirty="0">
                <a:ln>
                  <a:noFill/>
                </a:ln>
                <a:solidFill>
                  <a:schemeClr val="bg1"/>
                </a:solidFill>
                <a:effectLst/>
                <a:latin typeface="+mn-lt"/>
                <a:ea typeface="+mn-ea"/>
              </a:endParaRPr>
            </a:p>
          </p:txBody>
        </p:sp>
      </p:grpSp>
      <p:grpSp>
        <p:nvGrpSpPr>
          <p:cNvPr id="15" name="グループ化 14"/>
          <p:cNvGrpSpPr/>
          <p:nvPr/>
        </p:nvGrpSpPr>
        <p:grpSpPr>
          <a:xfrm>
            <a:off x="1212479" y="2053511"/>
            <a:ext cx="4330101" cy="980841"/>
            <a:chOff x="1212479" y="2053511"/>
            <a:chExt cx="4330101" cy="980841"/>
          </a:xfrm>
        </p:grpSpPr>
        <p:sp>
          <p:nvSpPr>
            <p:cNvPr id="14356" name="右矢印 37"/>
            <p:cNvSpPr>
              <a:spLocks noChangeArrowheads="1"/>
            </p:cNvSpPr>
            <p:nvPr/>
          </p:nvSpPr>
          <p:spPr bwMode="auto">
            <a:xfrm rot="19132620">
              <a:off x="1212479" y="2383477"/>
              <a:ext cx="4330101"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5" name="正方形/長方形 44"/>
            <p:cNvSpPr/>
            <p:nvPr/>
          </p:nvSpPr>
          <p:spPr bwMode="auto">
            <a:xfrm>
              <a:off x="3275756" y="2053511"/>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Firefox</a:t>
              </a:r>
              <a:endParaRPr kumimoji="0" lang="ja-JP" altLang="en-US" sz="1400" b="0" i="0" u="none" strike="noStrike" cap="none" normalizeH="0" dirty="0">
                <a:ln>
                  <a:noFill/>
                </a:ln>
                <a:solidFill>
                  <a:schemeClr val="bg1"/>
                </a:solidFill>
                <a:effectLst/>
                <a:latin typeface="+mn-lt"/>
                <a:ea typeface="+mn-ea"/>
              </a:endParaRPr>
            </a:p>
          </p:txBody>
        </p:sp>
      </p:grpSp>
      <p:grpSp>
        <p:nvGrpSpPr>
          <p:cNvPr id="19" name="グループ化 18"/>
          <p:cNvGrpSpPr/>
          <p:nvPr/>
        </p:nvGrpSpPr>
        <p:grpSpPr>
          <a:xfrm>
            <a:off x="6400124" y="1149883"/>
            <a:ext cx="2265893" cy="4195977"/>
            <a:chOff x="6400124" y="1149883"/>
            <a:chExt cx="2265893" cy="4195977"/>
          </a:xfrm>
        </p:grpSpPr>
        <p:sp>
          <p:nvSpPr>
            <p:cNvPr id="14373" name="右矢印 37"/>
            <p:cNvSpPr>
              <a:spLocks noChangeArrowheads="1"/>
            </p:cNvSpPr>
            <p:nvPr/>
          </p:nvSpPr>
          <p:spPr bwMode="auto">
            <a:xfrm rot="17297413">
              <a:off x="5327691" y="2684916"/>
              <a:ext cx="4195977" cy="112591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9" name="正方形/長方形 48"/>
            <p:cNvSpPr/>
            <p:nvPr/>
          </p:nvSpPr>
          <p:spPr bwMode="auto">
            <a:xfrm>
              <a:off x="7262617" y="14566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err="1">
                  <a:solidFill>
                    <a:schemeClr val="bg1"/>
                  </a:solidFill>
                  <a:latin typeface="+mn-lt"/>
                  <a:ea typeface="+mn-ea"/>
                </a:rPr>
                <a:t>Tizen</a:t>
              </a:r>
              <a:endParaRPr kumimoji="0" lang="ja-JP" altLang="en-US" sz="1400" b="0" i="0" u="none" strike="noStrike" cap="none" normalizeH="0" dirty="0">
                <a:ln>
                  <a:noFill/>
                </a:ln>
                <a:solidFill>
                  <a:schemeClr val="bg1"/>
                </a:solidFill>
                <a:effectLst/>
                <a:latin typeface="+mn-lt"/>
                <a:ea typeface="+mn-ea"/>
              </a:endParaRPr>
            </a:p>
          </p:txBody>
        </p:sp>
        <p:sp>
          <p:nvSpPr>
            <p:cNvPr id="50" name="正方形/長方形 49"/>
            <p:cNvSpPr/>
            <p:nvPr/>
          </p:nvSpPr>
          <p:spPr bwMode="auto">
            <a:xfrm>
              <a:off x="6908039" y="2491040"/>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Blackberry</a:t>
              </a:r>
              <a:endParaRPr kumimoji="0" lang="ja-JP" altLang="en-US" sz="1400" b="0" i="0" u="none" strike="noStrike" cap="none" normalizeH="0" dirty="0">
                <a:ln>
                  <a:noFill/>
                </a:ln>
                <a:solidFill>
                  <a:schemeClr val="bg1"/>
                </a:solidFill>
                <a:effectLst/>
                <a:latin typeface="+mn-lt"/>
                <a:ea typeface="+mn-ea"/>
              </a:endParaRPr>
            </a:p>
          </p:txBody>
        </p:sp>
        <p:sp>
          <p:nvSpPr>
            <p:cNvPr id="51" name="正方形/長方形 50"/>
            <p:cNvSpPr/>
            <p:nvPr/>
          </p:nvSpPr>
          <p:spPr bwMode="auto">
            <a:xfrm>
              <a:off x="6719669" y="3008236"/>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Palm</a:t>
              </a:r>
              <a:endParaRPr kumimoji="0" lang="ja-JP" altLang="en-US" sz="1400" b="0" i="0" u="none" strike="noStrike" cap="none" normalizeH="0" dirty="0">
                <a:ln>
                  <a:noFill/>
                </a:ln>
                <a:solidFill>
                  <a:schemeClr val="bg1"/>
                </a:solidFill>
                <a:effectLst/>
                <a:latin typeface="+mn-lt"/>
                <a:ea typeface="+mn-ea"/>
              </a:endParaRPr>
            </a:p>
          </p:txBody>
        </p:sp>
        <p:sp>
          <p:nvSpPr>
            <p:cNvPr id="52" name="正方形/長方形 51"/>
            <p:cNvSpPr/>
            <p:nvPr/>
          </p:nvSpPr>
          <p:spPr bwMode="auto">
            <a:xfrm>
              <a:off x="7097277" y="1973844"/>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Adobe AIR</a:t>
              </a:r>
              <a:endParaRPr kumimoji="0" lang="ja-JP" altLang="en-US" sz="1400" b="0" i="0" u="none" strike="noStrike" cap="none" normalizeH="0" dirty="0">
                <a:ln>
                  <a:noFill/>
                </a:ln>
                <a:solidFill>
                  <a:schemeClr val="bg1"/>
                </a:solidFill>
                <a:effectLst/>
                <a:latin typeface="+mn-lt"/>
                <a:ea typeface="+mn-ea"/>
              </a:endParaRPr>
            </a:p>
          </p:txBody>
        </p:sp>
        <p:sp>
          <p:nvSpPr>
            <p:cNvPr id="53" name="正方形/長方形 52"/>
            <p:cNvSpPr/>
            <p:nvPr/>
          </p:nvSpPr>
          <p:spPr bwMode="auto">
            <a:xfrm>
              <a:off x="6400124" y="404262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Chrome</a:t>
              </a:r>
              <a:endParaRPr kumimoji="0" lang="ja-JP" altLang="en-US" sz="1400" b="0" i="0" u="none" strike="noStrike" cap="none" normalizeH="0" dirty="0">
                <a:ln>
                  <a:noFill/>
                </a:ln>
                <a:solidFill>
                  <a:schemeClr val="bg1"/>
                </a:solidFill>
                <a:effectLst/>
                <a:latin typeface="+mn-lt"/>
                <a:ea typeface="+mn-ea"/>
              </a:endParaRPr>
            </a:p>
          </p:txBody>
        </p:sp>
        <p:sp>
          <p:nvSpPr>
            <p:cNvPr id="54" name="正方形/長方形 53"/>
            <p:cNvSpPr/>
            <p:nvPr/>
          </p:nvSpPr>
          <p:spPr bwMode="auto">
            <a:xfrm>
              <a:off x="6575653" y="3525432"/>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Android</a:t>
              </a:r>
              <a:endParaRPr kumimoji="0" lang="ja-JP" altLang="en-US" sz="1400" b="0" i="0" u="none" strike="noStrike" cap="none" normalizeH="0" dirty="0">
                <a:ln>
                  <a:noFill/>
                </a:ln>
                <a:solidFill>
                  <a:schemeClr val="bg1"/>
                </a:solidFill>
                <a:effectLst/>
                <a:latin typeface="+mn-lt"/>
                <a:ea typeface="+mn-ea"/>
              </a:endParaRPr>
            </a:p>
          </p:txBody>
        </p:sp>
      </p:grpSp>
      <p:sp>
        <p:nvSpPr>
          <p:cNvPr id="55" name="正方形/長方形 54"/>
          <p:cNvSpPr/>
          <p:nvPr/>
        </p:nvSpPr>
        <p:spPr bwMode="auto">
          <a:xfrm>
            <a:off x="6228669" y="4559824"/>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Safari</a:t>
            </a:r>
            <a:endParaRPr kumimoji="0" lang="ja-JP" altLang="en-US" sz="1400" b="0" i="0" u="none" strike="noStrike" cap="none" normalizeH="0" dirty="0">
              <a:ln>
                <a:noFill/>
              </a:ln>
              <a:solidFill>
                <a:schemeClr val="bg1"/>
              </a:solidFill>
              <a:effectLst/>
              <a:latin typeface="+mn-lt"/>
              <a:ea typeface="+mn-ea"/>
            </a:endParaRPr>
          </a:p>
        </p:txBody>
      </p:sp>
      <p:grpSp>
        <p:nvGrpSpPr>
          <p:cNvPr id="18" name="グループ化 17"/>
          <p:cNvGrpSpPr/>
          <p:nvPr/>
        </p:nvGrpSpPr>
        <p:grpSpPr>
          <a:xfrm>
            <a:off x="5460703" y="5348803"/>
            <a:ext cx="1967913" cy="652462"/>
            <a:chOff x="5460703" y="5348803"/>
            <a:chExt cx="1967913" cy="652462"/>
          </a:xfrm>
        </p:grpSpPr>
        <p:sp>
          <p:nvSpPr>
            <p:cNvPr id="37" name="正方形/長方形 36"/>
            <p:cNvSpPr/>
            <p:nvPr/>
          </p:nvSpPr>
          <p:spPr bwMode="auto">
            <a:xfrm>
              <a:off x="6025216" y="5406565"/>
              <a:ext cx="1403400" cy="536937"/>
            </a:xfrm>
            <a:prstGeom prst="rect">
              <a:avLst/>
            </a:prstGeom>
            <a:solidFill>
              <a:srgbClr val="FF434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a:ln>
                    <a:noFill/>
                  </a:ln>
                  <a:solidFill>
                    <a:schemeClr val="bg1"/>
                  </a:solidFill>
                  <a:effectLst/>
                  <a:latin typeface="+mn-lt"/>
                  <a:ea typeface="+mn-ea"/>
                </a:rPr>
                <a:t>Webkit</a:t>
              </a:r>
              <a:endParaRPr kumimoji="0" lang="en-US" altLang="ja-JP" sz="14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(Apple)</a:t>
              </a:r>
              <a:endParaRPr kumimoji="0" lang="ja-JP" altLang="en-US" sz="1400" b="0" i="0" u="none" strike="noStrike" cap="none" normalizeH="0" dirty="0">
                <a:ln>
                  <a:noFill/>
                </a:ln>
                <a:solidFill>
                  <a:schemeClr val="bg1"/>
                </a:solidFill>
                <a:effectLst/>
                <a:latin typeface="+mn-lt"/>
                <a:ea typeface="+mn-ea"/>
              </a:endParaRPr>
            </a:p>
          </p:txBody>
        </p:sp>
        <p:sp>
          <p:nvSpPr>
            <p:cNvPr id="56" name="右矢印 37"/>
            <p:cNvSpPr>
              <a:spLocks noChangeArrowheads="1"/>
            </p:cNvSpPr>
            <p:nvPr/>
          </p:nvSpPr>
          <p:spPr bwMode="auto">
            <a:xfrm>
              <a:off x="5460703" y="5348803"/>
              <a:ext cx="564514" cy="652462"/>
            </a:xfrm>
            <a:prstGeom prst="rightArrow">
              <a:avLst>
                <a:gd name="adj1" fmla="val 50000"/>
                <a:gd name="adj2" fmla="val 50000"/>
              </a:avLst>
            </a:prstGeom>
            <a:pattFill prst="dkVert">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sp>
        <p:nvSpPr>
          <p:cNvPr id="58" name="右矢印 37"/>
          <p:cNvSpPr>
            <a:spLocks noChangeArrowheads="1"/>
          </p:cNvSpPr>
          <p:nvPr/>
        </p:nvSpPr>
        <p:spPr bwMode="auto">
          <a:xfrm rot="19154128">
            <a:off x="2829528" y="2607555"/>
            <a:ext cx="3956281"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lgn="ctr">
              <a:spcBef>
                <a:spcPct val="20000"/>
              </a:spcBef>
              <a:defRPr/>
            </a:pPr>
            <a:endParaRPr kumimoji="0" lang="ja-JP" altLang="en-US" sz="1400" dirty="0">
              <a:solidFill>
                <a:srgbClr val="484848"/>
              </a:solidFill>
              <a:latin typeface="Century Gothic" pitchFamily="34" charset="0"/>
              <a:ea typeface="HG丸ｺﾞｼｯｸM-PRO" pitchFamily="50" charset="-128"/>
              <a:cs typeface="+mn-cs"/>
            </a:endParaRPr>
          </a:p>
        </p:txBody>
      </p:sp>
      <p:grpSp>
        <p:nvGrpSpPr>
          <p:cNvPr id="13" name="グループ化 12"/>
          <p:cNvGrpSpPr/>
          <p:nvPr/>
        </p:nvGrpSpPr>
        <p:grpSpPr>
          <a:xfrm>
            <a:off x="1856570" y="4311848"/>
            <a:ext cx="1854755" cy="1203002"/>
            <a:chOff x="1856570" y="4311848"/>
            <a:chExt cx="1854755" cy="1203002"/>
          </a:xfrm>
        </p:grpSpPr>
        <p:sp>
          <p:nvSpPr>
            <p:cNvPr id="14352" name="右矢印 37"/>
            <p:cNvSpPr>
              <a:spLocks noChangeArrowheads="1"/>
            </p:cNvSpPr>
            <p:nvPr/>
          </p:nvSpPr>
          <p:spPr bwMode="auto">
            <a:xfrm rot="18954766">
              <a:off x="1856570" y="4862387"/>
              <a:ext cx="1077913" cy="652463"/>
            </a:xfrm>
            <a:prstGeom prst="rightArrow">
              <a:avLst>
                <a:gd name="adj1" fmla="val 50000"/>
                <a:gd name="adj2" fmla="val 49998"/>
              </a:avLst>
            </a:prstGeom>
            <a:pattFill prst="wdDnDiag">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3" name="正方形/長方形 42"/>
            <p:cNvSpPr/>
            <p:nvPr/>
          </p:nvSpPr>
          <p:spPr bwMode="auto">
            <a:xfrm>
              <a:off x="2307925" y="43118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Internet Explorer</a:t>
              </a:r>
              <a:endParaRPr kumimoji="0" lang="ja-JP" altLang="en-US" sz="1400" b="0" i="0" u="none" strike="noStrike" cap="none" normalizeH="0" dirty="0">
                <a:ln>
                  <a:noFill/>
                </a:ln>
                <a:solidFill>
                  <a:schemeClr val="bg1"/>
                </a:solidFill>
                <a:effectLst/>
                <a:latin typeface="+mn-lt"/>
                <a:ea typeface="+mn-ea"/>
              </a:endParaRPr>
            </a:p>
          </p:txBody>
        </p:sp>
      </p:grpSp>
      <p:grpSp>
        <p:nvGrpSpPr>
          <p:cNvPr id="12" name="グループ化 11"/>
          <p:cNvGrpSpPr/>
          <p:nvPr/>
        </p:nvGrpSpPr>
        <p:grpSpPr>
          <a:xfrm>
            <a:off x="803337" y="4311848"/>
            <a:ext cx="1430929" cy="1245785"/>
            <a:chOff x="803337" y="4311848"/>
            <a:chExt cx="1430929" cy="1245785"/>
          </a:xfrm>
        </p:grpSpPr>
        <p:sp>
          <p:nvSpPr>
            <p:cNvPr id="57" name="右矢印 37"/>
            <p:cNvSpPr>
              <a:spLocks noChangeArrowheads="1"/>
            </p:cNvSpPr>
            <p:nvPr/>
          </p:nvSpPr>
          <p:spPr bwMode="auto">
            <a:xfrm rot="18100816">
              <a:off x="724380" y="4826212"/>
              <a:ext cx="810378" cy="652463"/>
            </a:xfrm>
            <a:prstGeom prst="rightArrow">
              <a:avLst>
                <a:gd name="adj1" fmla="val 50000"/>
                <a:gd name="adj2" fmla="val 49998"/>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4" name="正方形/長方形 43"/>
            <p:cNvSpPr/>
            <p:nvPr/>
          </p:nvSpPr>
          <p:spPr bwMode="auto">
            <a:xfrm>
              <a:off x="830866" y="43118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a:ln>
                    <a:noFill/>
                  </a:ln>
                  <a:solidFill>
                    <a:schemeClr val="bg1"/>
                  </a:solidFill>
                  <a:effectLst/>
                  <a:latin typeface="+mn-lt"/>
                  <a:ea typeface="+mn-ea"/>
                </a:rPr>
                <a:t>NetScape</a:t>
              </a:r>
              <a:endParaRPr kumimoji="0" lang="ja-JP" altLang="en-US" sz="1400" b="0" i="0" u="none" strike="noStrike" cap="none" normalizeH="0" dirty="0">
                <a:ln>
                  <a:noFill/>
                </a:ln>
                <a:solidFill>
                  <a:schemeClr val="bg1"/>
                </a:solidFill>
                <a:effectLst/>
                <a:latin typeface="+mn-lt"/>
                <a:ea typeface="+mn-ea"/>
              </a:endParaRPr>
            </a:p>
          </p:txBody>
        </p:sp>
      </p:grpSp>
      <p:grpSp>
        <p:nvGrpSpPr>
          <p:cNvPr id="17" name="グループ化 16"/>
          <p:cNvGrpSpPr/>
          <p:nvPr/>
        </p:nvGrpSpPr>
        <p:grpSpPr>
          <a:xfrm>
            <a:off x="4057303" y="3550836"/>
            <a:ext cx="1403400" cy="1182424"/>
            <a:chOff x="4057303" y="3550836"/>
            <a:chExt cx="1403400" cy="1182424"/>
          </a:xfrm>
        </p:grpSpPr>
        <p:sp>
          <p:nvSpPr>
            <p:cNvPr id="40" name="正方形/長方形 39"/>
            <p:cNvSpPr/>
            <p:nvPr/>
          </p:nvSpPr>
          <p:spPr bwMode="auto">
            <a:xfrm>
              <a:off x="4057303" y="4311848"/>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Trident</a:t>
              </a:r>
              <a:endParaRPr kumimoji="0" lang="ja-JP" altLang="en-US" sz="1400" b="0" i="0" u="none" strike="noStrike" cap="none" normalizeH="0" dirty="0">
                <a:ln>
                  <a:noFill/>
                </a:ln>
                <a:solidFill>
                  <a:schemeClr val="bg1"/>
                </a:solidFill>
                <a:effectLst/>
                <a:latin typeface="+mn-lt"/>
                <a:ea typeface="+mn-ea"/>
              </a:endParaRPr>
            </a:p>
          </p:txBody>
        </p:sp>
        <p:sp>
          <p:nvSpPr>
            <p:cNvPr id="59" name="右矢印 37"/>
            <p:cNvSpPr>
              <a:spLocks noChangeArrowheads="1"/>
            </p:cNvSpPr>
            <p:nvPr/>
          </p:nvSpPr>
          <p:spPr bwMode="auto">
            <a:xfrm rot="14073902">
              <a:off x="4256881" y="3539723"/>
              <a:ext cx="630237" cy="652463"/>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grpSp>
        <p:nvGrpSpPr>
          <p:cNvPr id="4" name="グループ化 3"/>
          <p:cNvGrpSpPr/>
          <p:nvPr/>
        </p:nvGrpSpPr>
        <p:grpSpPr>
          <a:xfrm>
            <a:off x="7470036" y="5348803"/>
            <a:ext cx="1477171" cy="652462"/>
            <a:chOff x="7470036" y="5348803"/>
            <a:chExt cx="1477171" cy="652462"/>
          </a:xfrm>
        </p:grpSpPr>
        <p:sp>
          <p:nvSpPr>
            <p:cNvPr id="60" name="右矢印 37"/>
            <p:cNvSpPr>
              <a:spLocks noChangeArrowheads="1"/>
            </p:cNvSpPr>
            <p:nvPr/>
          </p:nvSpPr>
          <p:spPr bwMode="auto">
            <a:xfrm>
              <a:off x="7470036" y="5348803"/>
              <a:ext cx="213803" cy="652462"/>
            </a:xfrm>
            <a:prstGeom prst="rightArrow">
              <a:avLst>
                <a:gd name="adj1" fmla="val 50000"/>
                <a:gd name="adj2" fmla="val 50000"/>
              </a:avLst>
            </a:prstGeom>
            <a:pattFill prst="dkVert">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61" name="正方形/長方形 60"/>
            <p:cNvSpPr/>
            <p:nvPr/>
          </p:nvSpPr>
          <p:spPr bwMode="auto">
            <a:xfrm>
              <a:off x="7714128" y="5406566"/>
              <a:ext cx="1233079" cy="536936"/>
            </a:xfrm>
            <a:prstGeom prst="rect">
              <a:avLst/>
            </a:prstGeom>
            <a:solidFill>
              <a:srgbClr val="FF434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Blink</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mn-lt"/>
                  <a:ea typeface="+mn-ea"/>
                </a:rPr>
                <a:t>(Google)</a:t>
              </a:r>
              <a:endParaRPr kumimoji="0" lang="ja-JP" altLang="en-US" sz="1400" b="0" i="0" u="none" strike="noStrike" cap="none" normalizeH="0" dirty="0">
                <a:ln>
                  <a:noFill/>
                </a:ln>
                <a:solidFill>
                  <a:schemeClr val="bg1"/>
                </a:solidFill>
                <a:effectLst/>
                <a:latin typeface="+mn-lt"/>
                <a:ea typeface="+mn-ea"/>
              </a:endParaRPr>
            </a:p>
          </p:txBody>
        </p:sp>
      </p:grpSp>
      <p:grpSp>
        <p:nvGrpSpPr>
          <p:cNvPr id="11" name="グループ化 10"/>
          <p:cNvGrpSpPr/>
          <p:nvPr/>
        </p:nvGrpSpPr>
        <p:grpSpPr>
          <a:xfrm>
            <a:off x="7803524" y="3736138"/>
            <a:ext cx="527144" cy="1670428"/>
            <a:chOff x="7803524" y="3736138"/>
            <a:chExt cx="527144" cy="1670428"/>
          </a:xfrm>
        </p:grpSpPr>
        <p:cxnSp>
          <p:nvCxnSpPr>
            <p:cNvPr id="5" name="カギ線コネクタ 4"/>
            <p:cNvCxnSpPr>
              <a:stCxn id="54" idx="3"/>
              <a:endCxn id="61" idx="0"/>
            </p:cNvCxnSpPr>
            <p:nvPr/>
          </p:nvCxnSpPr>
          <p:spPr bwMode="auto">
            <a:xfrm>
              <a:off x="7979053" y="3736138"/>
              <a:ext cx="351615" cy="1670428"/>
            </a:xfrm>
            <a:prstGeom prst="bentConnector2">
              <a:avLst/>
            </a:prstGeom>
            <a:solidFill>
              <a:schemeClr val="bg1"/>
            </a:solidFill>
            <a:ln w="38100" cap="flat" cmpd="sng" algn="ctr">
              <a:solidFill>
                <a:srgbClr val="FF3300"/>
              </a:solidFill>
              <a:prstDash val="solid"/>
              <a:round/>
              <a:headEnd type="none" w="med" len="med"/>
              <a:tailEnd type="arrow"/>
            </a:ln>
            <a:effectLst/>
          </p:spPr>
        </p:cxnSp>
        <p:cxnSp>
          <p:nvCxnSpPr>
            <p:cNvPr id="10" name="カギ線コネクタ 9"/>
            <p:cNvCxnSpPr>
              <a:stCxn id="53" idx="3"/>
              <a:endCxn id="61" idx="0"/>
            </p:cNvCxnSpPr>
            <p:nvPr/>
          </p:nvCxnSpPr>
          <p:spPr bwMode="auto">
            <a:xfrm>
              <a:off x="7803524" y="4253334"/>
              <a:ext cx="527144" cy="1153232"/>
            </a:xfrm>
            <a:prstGeom prst="bentConnector2">
              <a:avLst/>
            </a:prstGeom>
            <a:solidFill>
              <a:schemeClr val="bg1"/>
            </a:solidFill>
            <a:ln w="38100" cap="flat" cmpd="sng" algn="ctr">
              <a:solidFill>
                <a:srgbClr val="FF3300"/>
              </a:solidFill>
              <a:prstDash val="solid"/>
              <a:round/>
              <a:headEnd type="none" w="med" len="med"/>
              <a:tailEnd type="arrow"/>
            </a:ln>
            <a:effectLst/>
          </p:spPr>
        </p:cxnSp>
      </p:grpSp>
      <p:grpSp>
        <p:nvGrpSpPr>
          <p:cNvPr id="22" name="グループ化 21"/>
          <p:cNvGrpSpPr/>
          <p:nvPr/>
        </p:nvGrpSpPr>
        <p:grpSpPr>
          <a:xfrm>
            <a:off x="5020558" y="804236"/>
            <a:ext cx="1403400" cy="1380314"/>
            <a:chOff x="5020558" y="804236"/>
            <a:chExt cx="1403400" cy="1380314"/>
          </a:xfrm>
        </p:grpSpPr>
        <p:sp>
          <p:nvSpPr>
            <p:cNvPr id="46" name="正方形/長方形 45"/>
            <p:cNvSpPr/>
            <p:nvPr/>
          </p:nvSpPr>
          <p:spPr bwMode="auto">
            <a:xfrm>
              <a:off x="5020558" y="804236"/>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Edge</a:t>
              </a:r>
              <a:endParaRPr kumimoji="0" lang="ja-JP" altLang="en-US" sz="1400" b="0" i="0" u="none" strike="noStrike" cap="none" normalizeH="0" dirty="0">
                <a:ln>
                  <a:noFill/>
                </a:ln>
                <a:solidFill>
                  <a:schemeClr val="bg1"/>
                </a:solidFill>
                <a:effectLst/>
                <a:latin typeface="+mn-lt"/>
                <a:ea typeface="+mn-ea"/>
              </a:endParaRPr>
            </a:p>
          </p:txBody>
        </p:sp>
        <p:cxnSp>
          <p:nvCxnSpPr>
            <p:cNvPr id="21" name="直線矢印コネクタ 20"/>
            <p:cNvCxnSpPr>
              <a:endCxn id="46" idx="2"/>
            </p:cNvCxnSpPr>
            <p:nvPr/>
          </p:nvCxnSpPr>
          <p:spPr>
            <a:xfrm flipV="1">
              <a:off x="5722258" y="1225648"/>
              <a:ext cx="0" cy="958902"/>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5820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クラウド・クライアントとしてのモバイルデバイス</a:t>
            </a:r>
            <a:endParaRPr kumimoji="1" lang="ja-JP" altLang="en-US" dirty="0"/>
          </a:p>
        </p:txBody>
      </p:sp>
      <p:graphicFrame>
        <p:nvGraphicFramePr>
          <p:cNvPr id="4" name="図表 3"/>
          <p:cNvGraphicFramePr/>
          <p:nvPr>
            <p:extLst>
              <p:ext uri="{D42A27DB-BD31-4B8C-83A1-F6EECF244321}">
                <p14:modId xmlns:p14="http://schemas.microsoft.com/office/powerpoint/2010/main" val="2052310913"/>
              </p:ext>
            </p:extLst>
          </p:nvPr>
        </p:nvGraphicFramePr>
        <p:xfrm>
          <a:off x="505326" y="931778"/>
          <a:ext cx="8269705" cy="5517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756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クライアントは</a:t>
            </a:r>
            <a:r>
              <a:rPr kumimoji="1" lang="en-US" altLang="ja-JP" dirty="0"/>
              <a:t>PC</a:t>
            </a:r>
            <a:r>
              <a:rPr kumimoji="1" lang="ja-JP" altLang="en-US" dirty="0"/>
              <a:t>からモバイルデバイスへ</a:t>
            </a:r>
          </a:p>
        </p:txBody>
      </p:sp>
      <p:pic>
        <p:nvPicPr>
          <p:cNvPr id="4" name="図 3"/>
          <p:cNvPicPr>
            <a:picLocks noChangeAspect="1"/>
          </p:cNvPicPr>
          <p:nvPr/>
        </p:nvPicPr>
        <p:blipFill>
          <a:blip r:embed="rId3"/>
          <a:stretch>
            <a:fillRect/>
          </a:stretch>
        </p:blipFill>
        <p:spPr>
          <a:xfrm>
            <a:off x="1545974" y="826287"/>
            <a:ext cx="6363232" cy="4772424"/>
          </a:xfrm>
          <a:prstGeom prst="rect">
            <a:avLst/>
          </a:prstGeom>
        </p:spPr>
      </p:pic>
      <p:sp>
        <p:nvSpPr>
          <p:cNvPr id="5" name="正方形/長方形 4"/>
          <p:cNvSpPr/>
          <p:nvPr/>
        </p:nvSpPr>
        <p:spPr>
          <a:xfrm>
            <a:off x="5599105" y="6437274"/>
            <a:ext cx="3544895" cy="276999"/>
          </a:xfrm>
          <a:prstGeom prst="rect">
            <a:avLst/>
          </a:prstGeom>
        </p:spPr>
        <p:txBody>
          <a:bodyPr wrap="square">
            <a:spAutoFit/>
          </a:bodyPr>
          <a:lstStyle/>
          <a:p>
            <a:r>
              <a:rPr lang="ja-JP" altLang="en-US" sz="1200" dirty="0"/>
              <a:t>http://appmarketinglabo.net/metaps-ecseminar/</a:t>
            </a:r>
          </a:p>
        </p:txBody>
      </p:sp>
      <p:sp>
        <p:nvSpPr>
          <p:cNvPr id="9" name="角丸四角形吹き出し 8"/>
          <p:cNvSpPr/>
          <p:nvPr/>
        </p:nvSpPr>
        <p:spPr>
          <a:xfrm>
            <a:off x="1545974" y="5779858"/>
            <a:ext cx="2060590" cy="586918"/>
          </a:xfrm>
          <a:prstGeom prst="wedgeRoundRectCallout">
            <a:avLst>
              <a:gd name="adj1" fmla="val 108699"/>
              <a:gd name="adj2" fmla="val -149690"/>
              <a:gd name="adj3" fmla="val 16667"/>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rgbClr val="FFFFFF"/>
                </a:solidFill>
                <a:latin typeface="ＭＳ Ｐゴシック"/>
                <a:ea typeface="ＭＳ Ｐゴシック"/>
                <a:cs typeface="ＭＳ Ｐゴシック"/>
              </a:rPr>
              <a:t>2007</a:t>
            </a:r>
            <a:r>
              <a:rPr kumimoji="1" lang="ja-JP" altLang="en-US" dirty="0">
                <a:solidFill>
                  <a:srgbClr val="FFFFFF"/>
                </a:solidFill>
                <a:latin typeface="ＭＳ Ｐゴシック"/>
                <a:ea typeface="ＭＳ Ｐゴシック"/>
                <a:cs typeface="ＭＳ Ｐゴシック"/>
              </a:rPr>
              <a:t>年</a:t>
            </a:r>
            <a:endParaRPr kumimoji="1" lang="en-US" altLang="ja-JP" dirty="0">
              <a:solidFill>
                <a:srgbClr val="FFFFFF"/>
              </a:solidFill>
              <a:latin typeface="ＭＳ Ｐゴシック"/>
              <a:ea typeface="ＭＳ Ｐゴシック"/>
              <a:cs typeface="ＭＳ Ｐゴシック"/>
            </a:endParaRPr>
          </a:p>
          <a:p>
            <a:pPr algn="ctr"/>
            <a:r>
              <a:rPr kumimoji="1" lang="en-US" altLang="ja-JP" dirty="0">
                <a:solidFill>
                  <a:srgbClr val="FFFFFF"/>
                </a:solidFill>
                <a:latin typeface="ＭＳ Ｐゴシック"/>
                <a:ea typeface="ＭＳ Ｐゴシック"/>
                <a:cs typeface="ＭＳ Ｐゴシック"/>
              </a:rPr>
              <a:t>iPhone</a:t>
            </a:r>
            <a:r>
              <a:rPr kumimoji="1" lang="ja-JP" altLang="en-US" dirty="0">
                <a:solidFill>
                  <a:srgbClr val="FFFFFF"/>
                </a:solidFill>
                <a:latin typeface="ＭＳ Ｐゴシック"/>
                <a:ea typeface="ＭＳ Ｐゴシック"/>
                <a:cs typeface="ＭＳ Ｐゴシック"/>
              </a:rPr>
              <a:t>発売</a:t>
            </a:r>
          </a:p>
        </p:txBody>
      </p:sp>
      <p:sp>
        <p:nvSpPr>
          <p:cNvPr id="10" name="角丸四角形吹き出し 9"/>
          <p:cNvSpPr/>
          <p:nvPr/>
        </p:nvSpPr>
        <p:spPr>
          <a:xfrm>
            <a:off x="3697295" y="5779858"/>
            <a:ext cx="2060590" cy="586918"/>
          </a:xfrm>
          <a:prstGeom prst="wedgeRoundRectCallout">
            <a:avLst>
              <a:gd name="adj1" fmla="val 19741"/>
              <a:gd name="adj2" fmla="val -149690"/>
              <a:gd name="adj3" fmla="val 16667"/>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rgbClr val="FFFFFF"/>
                </a:solidFill>
                <a:latin typeface="ＭＳ Ｐゴシック"/>
                <a:ea typeface="ＭＳ Ｐゴシック"/>
                <a:cs typeface="ＭＳ Ｐゴシック"/>
              </a:rPr>
              <a:t>2008</a:t>
            </a:r>
            <a:r>
              <a:rPr kumimoji="1" lang="ja-JP" altLang="en-US" dirty="0">
                <a:solidFill>
                  <a:srgbClr val="FFFFFF"/>
                </a:solidFill>
                <a:latin typeface="ＭＳ Ｐゴシック"/>
                <a:ea typeface="ＭＳ Ｐゴシック"/>
                <a:cs typeface="ＭＳ Ｐゴシック"/>
              </a:rPr>
              <a:t>年</a:t>
            </a:r>
            <a:endParaRPr kumimoji="1" lang="en-US" altLang="ja-JP" dirty="0">
              <a:solidFill>
                <a:srgbClr val="FFFFFF"/>
              </a:solidFill>
              <a:latin typeface="ＭＳ Ｐゴシック"/>
              <a:ea typeface="ＭＳ Ｐゴシック"/>
              <a:cs typeface="ＭＳ Ｐゴシック"/>
            </a:endParaRPr>
          </a:p>
          <a:p>
            <a:pPr algn="ctr"/>
            <a:r>
              <a:rPr kumimoji="1" lang="en-US" altLang="ja-JP" dirty="0">
                <a:solidFill>
                  <a:srgbClr val="FFFFFF"/>
                </a:solidFill>
                <a:latin typeface="ＭＳ Ｐゴシック"/>
                <a:ea typeface="ＭＳ Ｐゴシック"/>
                <a:cs typeface="ＭＳ Ｐゴシック"/>
              </a:rPr>
              <a:t>Android</a:t>
            </a:r>
            <a:r>
              <a:rPr kumimoji="1" lang="ja-JP" altLang="en-US" dirty="0">
                <a:solidFill>
                  <a:srgbClr val="FFFFFF"/>
                </a:solidFill>
                <a:latin typeface="ＭＳ Ｐゴシック"/>
                <a:ea typeface="ＭＳ Ｐゴシック"/>
                <a:cs typeface="ＭＳ Ｐゴシック"/>
              </a:rPr>
              <a:t>発売</a:t>
            </a:r>
          </a:p>
        </p:txBody>
      </p:sp>
      <p:sp>
        <p:nvSpPr>
          <p:cNvPr id="11" name="角丸四角形吹き出し 10"/>
          <p:cNvSpPr/>
          <p:nvPr/>
        </p:nvSpPr>
        <p:spPr>
          <a:xfrm>
            <a:off x="5848616" y="5779290"/>
            <a:ext cx="2060590" cy="586918"/>
          </a:xfrm>
          <a:prstGeom prst="wedgeRoundRectCallout">
            <a:avLst>
              <a:gd name="adj1" fmla="val -53530"/>
              <a:gd name="adj2" fmla="val -148241"/>
              <a:gd name="adj3" fmla="val 16667"/>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rgbClr val="FFFFFF"/>
                </a:solidFill>
                <a:latin typeface="ＭＳ Ｐゴシック"/>
                <a:ea typeface="ＭＳ Ｐゴシック"/>
                <a:cs typeface="ＭＳ Ｐゴシック"/>
              </a:rPr>
              <a:t>2010</a:t>
            </a:r>
            <a:r>
              <a:rPr kumimoji="1" lang="ja-JP" altLang="en-US" dirty="0">
                <a:solidFill>
                  <a:srgbClr val="FFFFFF"/>
                </a:solidFill>
                <a:latin typeface="ＭＳ Ｐゴシック"/>
                <a:ea typeface="ＭＳ Ｐゴシック"/>
                <a:cs typeface="ＭＳ Ｐゴシック"/>
              </a:rPr>
              <a:t>年</a:t>
            </a:r>
            <a:endParaRPr kumimoji="1" lang="en-US" altLang="ja-JP" dirty="0">
              <a:solidFill>
                <a:srgbClr val="FFFFFF"/>
              </a:solidFill>
              <a:latin typeface="ＭＳ Ｐゴシック"/>
              <a:ea typeface="ＭＳ Ｐゴシック"/>
              <a:cs typeface="ＭＳ Ｐゴシック"/>
            </a:endParaRPr>
          </a:p>
          <a:p>
            <a:pPr algn="ctr"/>
            <a:r>
              <a:rPr kumimoji="1" lang="en-US" altLang="ja-JP" dirty="0">
                <a:solidFill>
                  <a:srgbClr val="FFFFFF"/>
                </a:solidFill>
                <a:latin typeface="ＭＳ Ｐゴシック"/>
                <a:ea typeface="ＭＳ Ｐゴシック"/>
                <a:cs typeface="ＭＳ Ｐゴシック"/>
              </a:rPr>
              <a:t>iPad</a:t>
            </a:r>
            <a:r>
              <a:rPr kumimoji="1" lang="ja-JP" altLang="en-US" dirty="0">
                <a:solidFill>
                  <a:srgbClr val="FFFFFF"/>
                </a:solidFill>
                <a:latin typeface="ＭＳ Ｐゴシック"/>
                <a:ea typeface="ＭＳ Ｐゴシック"/>
                <a:cs typeface="ＭＳ Ｐゴシック"/>
              </a:rPr>
              <a:t>発売</a:t>
            </a:r>
          </a:p>
        </p:txBody>
      </p:sp>
      <p:sp>
        <p:nvSpPr>
          <p:cNvPr id="3" name="左右矢印 2"/>
          <p:cNvSpPr/>
          <p:nvPr/>
        </p:nvSpPr>
        <p:spPr>
          <a:xfrm>
            <a:off x="2268000" y="4442400"/>
            <a:ext cx="2563200" cy="489600"/>
          </a:xfrm>
          <a:prstGeom prst="leftRightArrow">
            <a:avLst/>
          </a:prstGeom>
          <a:solidFill>
            <a:srgbClr val="FF66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ガラケー</a:t>
            </a:r>
          </a:p>
        </p:txBody>
      </p:sp>
    </p:spTree>
    <p:extLst>
      <p:ext uri="{BB962C8B-B14F-4D97-AF65-F5344CB8AC3E}">
        <p14:creationId xmlns:p14="http://schemas.microsoft.com/office/powerpoint/2010/main" val="167833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out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80128" y="1029097"/>
            <a:ext cx="3917437" cy="2513806"/>
          </a:xfrm>
          <a:prstGeom prst="roundRect">
            <a:avLst>
              <a:gd name="adj" fmla="val 0"/>
            </a:avLst>
          </a:prstGeom>
          <a:solidFill>
            <a:srgbClr val="3366FF"/>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3200" dirty="0">
              <a:solidFill>
                <a:schemeClr val="bg1"/>
              </a:solidFill>
              <a:latin typeface="Arial Black"/>
              <a:cs typeface="Arial Black"/>
            </a:endParaRPr>
          </a:p>
          <a:p>
            <a:pPr algn="ctr">
              <a:defRPr/>
            </a:pPr>
            <a:endParaRPr lang="en-US" altLang="ja-JP" sz="3200" dirty="0">
              <a:solidFill>
                <a:schemeClr val="bg1"/>
              </a:solidFill>
              <a:latin typeface="Arial Black"/>
              <a:cs typeface="Arial Black"/>
            </a:endParaRPr>
          </a:p>
          <a:p>
            <a:pPr algn="ctr">
              <a:defRPr/>
            </a:pPr>
            <a:r>
              <a:rPr lang="en-US" altLang="ja-JP" sz="3200" dirty="0">
                <a:solidFill>
                  <a:schemeClr val="bg1"/>
                </a:solidFill>
                <a:latin typeface="Arial Black"/>
                <a:cs typeface="Arial Black"/>
              </a:rPr>
              <a:t>PC</a:t>
            </a:r>
          </a:p>
        </p:txBody>
      </p:sp>
      <p:sp>
        <p:nvSpPr>
          <p:cNvPr id="9" name="角丸四角形 8"/>
          <p:cNvSpPr/>
          <p:nvPr/>
        </p:nvSpPr>
        <p:spPr>
          <a:xfrm>
            <a:off x="4608035" y="1029097"/>
            <a:ext cx="3924404" cy="2513806"/>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3200" dirty="0">
              <a:solidFill>
                <a:schemeClr val="bg1"/>
              </a:solidFill>
              <a:latin typeface="Arial Black"/>
              <a:cs typeface="Arial Black"/>
            </a:endParaRPr>
          </a:p>
          <a:p>
            <a:pPr algn="ctr">
              <a:defRPr/>
            </a:pPr>
            <a:endParaRPr lang="en-US" altLang="ja-JP" sz="3200" dirty="0">
              <a:solidFill>
                <a:schemeClr val="bg1"/>
              </a:solidFill>
              <a:latin typeface="Arial Black"/>
              <a:cs typeface="Arial Black"/>
            </a:endParaRPr>
          </a:p>
          <a:p>
            <a:pPr algn="ctr">
              <a:defRPr/>
            </a:pPr>
            <a:r>
              <a:rPr lang="ja-JP" altLang="en-US" sz="3200" dirty="0">
                <a:solidFill>
                  <a:schemeClr val="bg1"/>
                </a:solidFill>
                <a:latin typeface="Arial Black"/>
                <a:cs typeface="Arial Black"/>
              </a:rPr>
              <a:t>モバイル</a:t>
            </a:r>
            <a:endParaRPr lang="en-US" altLang="ja-JP" sz="3200" dirty="0">
              <a:solidFill>
                <a:schemeClr val="bg1"/>
              </a:solidFill>
              <a:latin typeface="Arial Black"/>
              <a:cs typeface="Arial Black"/>
            </a:endParaRPr>
          </a:p>
          <a:p>
            <a:pPr algn="ctr">
              <a:defRPr/>
            </a:pPr>
            <a:r>
              <a:rPr lang="en-US" altLang="ja-JP" sz="2000" dirty="0">
                <a:solidFill>
                  <a:schemeClr val="bg1"/>
                </a:solidFill>
                <a:latin typeface="Arial Black"/>
                <a:cs typeface="Arial Black"/>
              </a:rPr>
              <a:t>+</a:t>
            </a:r>
            <a:r>
              <a:rPr lang="ja-JP" altLang="en-US" sz="2000" dirty="0">
                <a:solidFill>
                  <a:schemeClr val="bg1"/>
                </a:solidFill>
                <a:latin typeface="Arial Black"/>
                <a:cs typeface="Arial Black"/>
              </a:rPr>
              <a:t>ウェアラブル</a:t>
            </a:r>
            <a:endParaRPr lang="en-US" altLang="ja-JP" sz="2000" dirty="0">
              <a:solidFill>
                <a:schemeClr val="bg1"/>
              </a:solidFill>
              <a:latin typeface="Arial Black"/>
              <a:cs typeface="Arial Black"/>
            </a:endParaRPr>
          </a:p>
        </p:txBody>
      </p:sp>
      <p:sp>
        <p:nvSpPr>
          <p:cNvPr id="10" name="角丸四角形 9"/>
          <p:cNvSpPr/>
          <p:nvPr/>
        </p:nvSpPr>
        <p:spPr>
          <a:xfrm>
            <a:off x="657670" y="1110233"/>
            <a:ext cx="1391365" cy="1080120"/>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bg1"/>
                </a:solidFill>
                <a:latin typeface="Arial Black"/>
                <a:cs typeface="Arial Black"/>
              </a:rPr>
              <a:t>モバイル</a:t>
            </a:r>
            <a:endParaRPr lang="en-US" altLang="ja-JP" sz="2000" dirty="0">
              <a:solidFill>
                <a:schemeClr val="bg1"/>
              </a:solidFill>
              <a:latin typeface="Arial Black"/>
              <a:cs typeface="Arial Black"/>
            </a:endParaRPr>
          </a:p>
        </p:txBody>
      </p:sp>
      <p:sp>
        <p:nvSpPr>
          <p:cNvPr id="13" name="角丸四角形 12"/>
          <p:cNvSpPr/>
          <p:nvPr/>
        </p:nvSpPr>
        <p:spPr>
          <a:xfrm>
            <a:off x="5953767" y="4701505"/>
            <a:ext cx="2578672" cy="43204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bg1"/>
                </a:solidFill>
                <a:latin typeface="Arial Black"/>
                <a:cs typeface="Arial Black"/>
              </a:rPr>
              <a:t>どこでも</a:t>
            </a:r>
            <a:endParaRPr lang="en-US" altLang="ja-JP" sz="2000" dirty="0">
              <a:solidFill>
                <a:schemeClr val="bg1"/>
              </a:solidFill>
              <a:latin typeface="Arial Black"/>
              <a:cs typeface="Arial Black"/>
            </a:endParaRPr>
          </a:p>
        </p:txBody>
      </p:sp>
      <p:sp>
        <p:nvSpPr>
          <p:cNvPr id="14" name="角丸四角形 13"/>
          <p:cNvSpPr/>
          <p:nvPr/>
        </p:nvSpPr>
        <p:spPr>
          <a:xfrm>
            <a:off x="3251943" y="4701505"/>
            <a:ext cx="2561481" cy="43204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bg1"/>
                </a:solidFill>
                <a:latin typeface="Arial Black"/>
                <a:cs typeface="Arial Black"/>
              </a:rPr>
              <a:t>いつでも</a:t>
            </a:r>
            <a:endParaRPr lang="en-US" altLang="ja-JP" sz="2000" dirty="0">
              <a:solidFill>
                <a:schemeClr val="bg1"/>
              </a:solidFill>
              <a:latin typeface="Arial Black"/>
              <a:cs typeface="Arial Black"/>
            </a:endParaRPr>
          </a:p>
        </p:txBody>
      </p:sp>
      <p:sp>
        <p:nvSpPr>
          <p:cNvPr id="15" name="角丸四角形 14"/>
          <p:cNvSpPr/>
          <p:nvPr/>
        </p:nvSpPr>
        <p:spPr>
          <a:xfrm>
            <a:off x="572244" y="4701505"/>
            <a:ext cx="2561481" cy="43204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bg1"/>
                </a:solidFill>
                <a:latin typeface="Arial Black"/>
                <a:cs typeface="Arial Black"/>
              </a:rPr>
              <a:t>位置情報・センサー</a:t>
            </a:r>
            <a:endParaRPr lang="en-US" altLang="ja-JP" sz="2000" dirty="0">
              <a:solidFill>
                <a:schemeClr val="bg1"/>
              </a:solidFill>
              <a:latin typeface="Arial Black"/>
              <a:cs typeface="Arial Black"/>
            </a:endParaRPr>
          </a:p>
        </p:txBody>
      </p:sp>
      <p:sp>
        <p:nvSpPr>
          <p:cNvPr id="20" name="角丸四角形 19"/>
          <p:cNvSpPr/>
          <p:nvPr/>
        </p:nvSpPr>
        <p:spPr>
          <a:xfrm>
            <a:off x="7052963" y="1110233"/>
            <a:ext cx="1391365" cy="1080120"/>
          </a:xfrm>
          <a:prstGeom prst="roundRect">
            <a:avLst>
              <a:gd name="adj" fmla="val 0"/>
            </a:avLst>
          </a:prstGeom>
          <a:solidFill>
            <a:srgbClr val="3366FF"/>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solidFill>
                  <a:schemeClr val="bg1"/>
                </a:solidFill>
                <a:latin typeface="Arial Black"/>
                <a:cs typeface="Arial Black"/>
              </a:rPr>
              <a:t>PC</a:t>
            </a:r>
          </a:p>
        </p:txBody>
      </p:sp>
      <p:sp>
        <p:nvSpPr>
          <p:cNvPr id="21" name="右矢印 20"/>
          <p:cNvSpPr/>
          <p:nvPr/>
        </p:nvSpPr>
        <p:spPr bwMode="auto">
          <a:xfrm>
            <a:off x="4437467" y="1926381"/>
            <a:ext cx="341135" cy="896392"/>
          </a:xfrm>
          <a:prstGeom prst="rightArrow">
            <a:avLst/>
          </a:prstGeom>
          <a:solidFill>
            <a:srgbClr val="FF6FC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Arial Black"/>
              <a:ea typeface="+mn-ea"/>
              <a:cs typeface="Arial Black"/>
            </a:endParaRPr>
          </a:p>
        </p:txBody>
      </p:sp>
      <p:grpSp>
        <p:nvGrpSpPr>
          <p:cNvPr id="4" name="図形グループ 3"/>
          <p:cNvGrpSpPr/>
          <p:nvPr/>
        </p:nvGrpSpPr>
        <p:grpSpPr>
          <a:xfrm>
            <a:off x="580129" y="5205561"/>
            <a:ext cx="7952310" cy="1008112"/>
            <a:chOff x="580129" y="5205561"/>
            <a:chExt cx="7952310" cy="1008112"/>
          </a:xfrm>
        </p:grpSpPr>
        <p:sp>
          <p:nvSpPr>
            <p:cNvPr id="17" name="角丸四角形 16"/>
            <p:cNvSpPr/>
            <p:nvPr/>
          </p:nvSpPr>
          <p:spPr>
            <a:xfrm>
              <a:off x="580129" y="5205561"/>
              <a:ext cx="3917436" cy="1008112"/>
            </a:xfrm>
            <a:prstGeom prst="roundRect">
              <a:avLst>
                <a:gd name="adj" fmla="val 0"/>
              </a:avLst>
            </a:prstGeom>
            <a:solidFill>
              <a:schemeClr val="tx2">
                <a:lumMod val="60000"/>
                <a:lumOff val="40000"/>
              </a:schemeClr>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bg1"/>
                  </a:solidFill>
                  <a:latin typeface="Arial Black"/>
                  <a:cs typeface="Arial Black"/>
                </a:rPr>
                <a:t>モバイル・デバイスの利用</a:t>
              </a:r>
              <a:endParaRPr lang="en-US" altLang="ja-JP" sz="2400" dirty="0">
                <a:solidFill>
                  <a:schemeClr val="bg1"/>
                </a:solidFill>
                <a:latin typeface="Arial Black"/>
                <a:cs typeface="Arial Black"/>
              </a:endParaRPr>
            </a:p>
            <a:p>
              <a:pPr algn="ctr">
                <a:defRPr/>
              </a:pPr>
              <a:r>
                <a:rPr lang="ja-JP" altLang="en-US" sz="2400" dirty="0">
                  <a:solidFill>
                    <a:schemeClr val="bg1"/>
                  </a:solidFill>
                  <a:latin typeface="Arial Black"/>
                  <a:cs typeface="Arial Black"/>
                </a:rPr>
                <a:t>を前提とした設計</a:t>
              </a:r>
              <a:endParaRPr lang="en-US" altLang="ja-JP" sz="2400" dirty="0">
                <a:solidFill>
                  <a:schemeClr val="bg1"/>
                </a:solidFill>
                <a:latin typeface="Arial Black"/>
                <a:cs typeface="Arial Black"/>
              </a:endParaRPr>
            </a:p>
          </p:txBody>
        </p:sp>
        <p:sp>
          <p:nvSpPr>
            <p:cNvPr id="18" name="角丸四角形 17"/>
            <p:cNvSpPr/>
            <p:nvPr/>
          </p:nvSpPr>
          <p:spPr>
            <a:xfrm>
              <a:off x="4608034" y="5205561"/>
              <a:ext cx="3924405" cy="1008112"/>
            </a:xfrm>
            <a:prstGeom prst="roundRect">
              <a:avLst>
                <a:gd name="adj" fmla="val 0"/>
              </a:avLst>
            </a:prstGeom>
            <a:solidFill>
              <a:schemeClr val="accent6">
                <a:lumMod val="75000"/>
              </a:schemeClr>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bg1"/>
                  </a:solidFill>
                  <a:latin typeface="Arial Black"/>
                  <a:cs typeface="Arial Black"/>
                </a:rPr>
                <a:t>モバイルファースト</a:t>
              </a:r>
              <a:endParaRPr lang="en-US" altLang="ja-JP" sz="2800" dirty="0">
                <a:solidFill>
                  <a:schemeClr val="bg1"/>
                </a:solidFill>
                <a:latin typeface="Arial Black"/>
                <a:cs typeface="Arial Black"/>
              </a:endParaRPr>
            </a:p>
            <a:p>
              <a:pPr algn="ctr">
                <a:defRPr/>
              </a:pPr>
              <a:r>
                <a:rPr lang="ja-JP" altLang="en-US" sz="2800" dirty="0">
                  <a:solidFill>
                    <a:schemeClr val="bg1"/>
                  </a:solidFill>
                  <a:latin typeface="Arial Black"/>
                  <a:cs typeface="Arial Black"/>
                </a:rPr>
                <a:t>モバイルシフト</a:t>
              </a:r>
              <a:endParaRPr lang="en-US" altLang="ja-JP" sz="2800" dirty="0">
                <a:solidFill>
                  <a:schemeClr val="bg1"/>
                </a:solidFill>
                <a:latin typeface="Arial Black"/>
                <a:cs typeface="Arial Black"/>
              </a:endParaRPr>
            </a:p>
          </p:txBody>
        </p:sp>
        <p:sp>
          <p:nvSpPr>
            <p:cNvPr id="23" name="右矢印 22"/>
            <p:cNvSpPr/>
            <p:nvPr/>
          </p:nvSpPr>
          <p:spPr bwMode="auto">
            <a:xfrm>
              <a:off x="4410003" y="5253781"/>
              <a:ext cx="341135" cy="896392"/>
            </a:xfrm>
            <a:prstGeom prst="rightArrow">
              <a:avLst/>
            </a:prstGeom>
            <a:solidFill>
              <a:srgbClr val="FF6FC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Arial Black"/>
                <a:ea typeface="+mn-ea"/>
                <a:cs typeface="Arial Black"/>
              </a:endParaRPr>
            </a:p>
          </p:txBody>
        </p:sp>
      </p:grpSp>
      <p:grpSp>
        <p:nvGrpSpPr>
          <p:cNvPr id="6" name="グループ化 5"/>
          <p:cNvGrpSpPr/>
          <p:nvPr/>
        </p:nvGrpSpPr>
        <p:grpSpPr>
          <a:xfrm>
            <a:off x="573160" y="3621385"/>
            <a:ext cx="3924404" cy="1008112"/>
            <a:chOff x="573160" y="3621385"/>
            <a:chExt cx="3924404" cy="1008112"/>
          </a:xfrm>
        </p:grpSpPr>
        <p:sp>
          <p:nvSpPr>
            <p:cNvPr id="7" name="角丸四角形 6"/>
            <p:cNvSpPr/>
            <p:nvPr/>
          </p:nvSpPr>
          <p:spPr>
            <a:xfrm>
              <a:off x="573160" y="3621385"/>
              <a:ext cx="3924404" cy="1008112"/>
            </a:xfrm>
            <a:prstGeom prst="roundRect">
              <a:avLst>
                <a:gd name="adj" fmla="val 0"/>
              </a:avLst>
            </a:prstGeom>
            <a:solidFill>
              <a:srgbClr val="3366FF"/>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bg1"/>
                  </a:solidFill>
                  <a:latin typeface="Arial Black"/>
                  <a:cs typeface="Arial Black"/>
                </a:rPr>
                <a:t>PC</a:t>
              </a:r>
              <a:r>
                <a:rPr lang="ja-JP" altLang="en-US" dirty="0">
                  <a:solidFill>
                    <a:schemeClr val="bg1"/>
                  </a:solidFill>
                  <a:latin typeface="Arial Black"/>
                  <a:cs typeface="Arial Black"/>
                </a:rPr>
                <a:t>でなければできないこと</a:t>
              </a:r>
              <a:endParaRPr lang="en-US" altLang="ja-JP" dirty="0">
                <a:solidFill>
                  <a:schemeClr val="bg1"/>
                </a:solidFill>
                <a:latin typeface="Arial Black"/>
                <a:cs typeface="Arial Black"/>
              </a:endParaRPr>
            </a:p>
            <a:p>
              <a:pPr algn="ctr">
                <a:defRPr/>
              </a:pPr>
              <a:r>
                <a:rPr lang="ja-JP" altLang="en-US" sz="4000" dirty="0">
                  <a:solidFill>
                    <a:schemeClr val="bg1"/>
                  </a:solidFill>
                  <a:latin typeface="Arial Black"/>
                  <a:cs typeface="Arial Black"/>
                </a:rPr>
                <a:t>縮小</a:t>
              </a:r>
              <a:endParaRPr lang="en-US" altLang="ja-JP" sz="4000" dirty="0">
                <a:solidFill>
                  <a:schemeClr val="bg1"/>
                </a:solidFill>
                <a:latin typeface="Arial Black"/>
                <a:cs typeface="Arial Black"/>
              </a:endParaRPr>
            </a:p>
          </p:txBody>
        </p:sp>
        <p:sp>
          <p:nvSpPr>
            <p:cNvPr id="2" name="右矢印 1"/>
            <p:cNvSpPr/>
            <p:nvPr/>
          </p:nvSpPr>
          <p:spPr>
            <a:xfrm rot="2673971">
              <a:off x="662097" y="3646407"/>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右矢印 23"/>
            <p:cNvSpPr/>
            <p:nvPr/>
          </p:nvSpPr>
          <p:spPr>
            <a:xfrm rot="18926029" flipV="1">
              <a:off x="662096" y="4261575"/>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右矢印 24"/>
            <p:cNvSpPr/>
            <p:nvPr/>
          </p:nvSpPr>
          <p:spPr>
            <a:xfrm rot="18926029" flipH="1">
              <a:off x="4195880" y="3646407"/>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右矢印 25"/>
            <p:cNvSpPr/>
            <p:nvPr/>
          </p:nvSpPr>
          <p:spPr>
            <a:xfrm rot="2673971" flipH="1" flipV="1">
              <a:off x="4195879" y="4261575"/>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 name="グループ化 7"/>
          <p:cNvGrpSpPr/>
          <p:nvPr/>
        </p:nvGrpSpPr>
        <p:grpSpPr>
          <a:xfrm>
            <a:off x="4608034" y="3621385"/>
            <a:ext cx="3924404" cy="1008112"/>
            <a:chOff x="4608034" y="3621385"/>
            <a:chExt cx="3924404" cy="1008112"/>
          </a:xfrm>
        </p:grpSpPr>
        <p:sp>
          <p:nvSpPr>
            <p:cNvPr id="12" name="角丸四角形 11"/>
            <p:cNvSpPr/>
            <p:nvPr/>
          </p:nvSpPr>
          <p:spPr>
            <a:xfrm>
              <a:off x="4608034" y="3621385"/>
              <a:ext cx="3924404" cy="1008112"/>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latin typeface="Arial Black"/>
                  <a:cs typeface="Arial Black"/>
                </a:rPr>
                <a:t>モバイルでなければできないこと</a:t>
              </a:r>
              <a:endParaRPr lang="en-US" altLang="ja-JP" dirty="0">
                <a:solidFill>
                  <a:schemeClr val="bg1"/>
                </a:solidFill>
                <a:latin typeface="Arial Black"/>
                <a:cs typeface="Arial Black"/>
              </a:endParaRPr>
            </a:p>
            <a:p>
              <a:pPr algn="ctr">
                <a:defRPr/>
              </a:pPr>
              <a:r>
                <a:rPr lang="ja-JP" altLang="en-US" sz="4000" dirty="0">
                  <a:solidFill>
                    <a:schemeClr val="bg1"/>
                  </a:solidFill>
                  <a:latin typeface="Arial Black"/>
                  <a:cs typeface="Arial Black"/>
                </a:rPr>
                <a:t>増加</a:t>
              </a:r>
              <a:endParaRPr lang="en-US" altLang="ja-JP" sz="4000" dirty="0">
                <a:solidFill>
                  <a:schemeClr val="bg1"/>
                </a:solidFill>
                <a:latin typeface="Arial Black"/>
                <a:cs typeface="Arial Black"/>
              </a:endParaRPr>
            </a:p>
          </p:txBody>
        </p:sp>
        <p:sp>
          <p:nvSpPr>
            <p:cNvPr id="27" name="右矢印 26"/>
            <p:cNvSpPr/>
            <p:nvPr/>
          </p:nvSpPr>
          <p:spPr>
            <a:xfrm rot="2673971" flipH="1" flipV="1">
              <a:off x="4697892" y="3646408"/>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右矢印 27"/>
            <p:cNvSpPr/>
            <p:nvPr/>
          </p:nvSpPr>
          <p:spPr>
            <a:xfrm rot="18926029" flipH="1">
              <a:off x="4697891" y="4261576"/>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右矢印 28"/>
            <p:cNvSpPr/>
            <p:nvPr/>
          </p:nvSpPr>
          <p:spPr>
            <a:xfrm rot="18926029" flipV="1">
              <a:off x="8231675" y="3646408"/>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右矢印 29"/>
            <p:cNvSpPr/>
            <p:nvPr/>
          </p:nvSpPr>
          <p:spPr>
            <a:xfrm rot="2673971">
              <a:off x="8231674" y="4261576"/>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 name="タイトル 2"/>
          <p:cNvSpPr>
            <a:spLocks noGrp="1"/>
          </p:cNvSpPr>
          <p:nvPr>
            <p:ph type="title"/>
          </p:nvPr>
        </p:nvSpPr>
        <p:spPr/>
        <p:txBody>
          <a:bodyPr/>
          <a:lstStyle/>
          <a:p>
            <a:r>
              <a:rPr kumimoji="1" lang="ja-JP" altLang="en-US" dirty="0"/>
              <a:t>モバイルファースト・モバイルシフトの波</a:t>
            </a:r>
          </a:p>
        </p:txBody>
      </p:sp>
    </p:spTree>
    <p:extLst>
      <p:ext uri="{BB962C8B-B14F-4D97-AF65-F5344CB8AC3E}">
        <p14:creationId xmlns:p14="http://schemas.microsoft.com/office/powerpoint/2010/main" val="40114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kumimoji="1" sz="1200" dirty="0" smtClean="0"/>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4749</TotalTime>
  <Words>14176</Words>
  <Application>Microsoft Office PowerPoint</Application>
  <PresentationFormat>画面に合わせる (4:3)</PresentationFormat>
  <Paragraphs>1280</Paragraphs>
  <Slides>65</Slides>
  <Notes>63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65</vt:i4>
      </vt:variant>
    </vt:vector>
  </HeadingPairs>
  <TitlesOfParts>
    <vt:vector size="77" baseType="lpstr">
      <vt:lpstr>ＤＦＰ太丸ゴシック体</vt:lpstr>
      <vt:lpstr>HGP創英角ｺﾞｼｯｸUB</vt:lpstr>
      <vt:lpstr>HG丸ｺﾞｼｯｸM-PRO</vt:lpstr>
      <vt:lpstr>ＭＳ Ｐゴシック</vt:lpstr>
      <vt:lpstr>メイリオ</vt:lpstr>
      <vt:lpstr>Arial</vt:lpstr>
      <vt:lpstr>Arial Black</vt:lpstr>
      <vt:lpstr>Calibri</vt:lpstr>
      <vt:lpstr>Century Gothic</vt:lpstr>
      <vt:lpstr>Times New Roman</vt:lpstr>
      <vt:lpstr>Wingdings</vt:lpstr>
      <vt:lpstr>NC標準テンプレート</vt:lpstr>
      <vt:lpstr>PowerPoint プレゼンテーション</vt:lpstr>
      <vt:lpstr>クラウドへの移行＝新しいクライアントへの移行</vt:lpstr>
      <vt:lpstr>そして、ウェアラブル/IoTへ</vt:lpstr>
      <vt:lpstr>クラウド・コンピューティングの起源とGoogleの定義</vt:lpstr>
      <vt:lpstr>クラウドの技術的特徴とクライアント</vt:lpstr>
      <vt:lpstr>ガラケーとiPhone</vt:lpstr>
      <vt:lpstr>クラウド・クライアントとしてのモバイルデバイス</vt:lpstr>
      <vt:lpstr>クライアントはPCからモバイルデバイスへ</vt:lpstr>
      <vt:lpstr>モバイルファースト・モバイルシフトの波</vt:lpstr>
      <vt:lpstr>モバイルデバイスが変えたIT利用シーン</vt:lpstr>
      <vt:lpstr>ユーザーからの簡便な情報発信と共有</vt:lpstr>
      <vt:lpstr>ウェアラブルとIoT</vt:lpstr>
      <vt:lpstr>モバイル・ウェアラブルとクラウドとの関係</vt:lpstr>
      <vt:lpstr>PowerPoint プレゼンテーション</vt:lpstr>
      <vt:lpstr>クライアント・プラットフォーム</vt:lpstr>
      <vt:lpstr>サーバーとクライアントの関係の変遷</vt:lpstr>
      <vt:lpstr>Ajaxの登場</vt:lpstr>
      <vt:lpstr>Web2.0 (2005年頃)</vt:lpstr>
      <vt:lpstr>Ajax (エイジャックス) とは</vt:lpstr>
      <vt:lpstr>昔の地図サイト</vt:lpstr>
      <vt:lpstr>Ajax を使った地図サイト</vt:lpstr>
      <vt:lpstr>Ajax の意義</vt:lpstr>
      <vt:lpstr>ブラウザーの進化とAjax</vt:lpstr>
      <vt:lpstr>PowerPoint プレゼンテーション</vt:lpstr>
      <vt:lpstr>AjaxからHTML5へ</vt:lpstr>
      <vt:lpstr>HTMLの歴史</vt:lpstr>
      <vt:lpstr>HTML5（１）</vt:lpstr>
      <vt:lpstr>HTML5（２）</vt:lpstr>
      <vt:lpstr>HTML5が目指したこと</vt:lpstr>
      <vt:lpstr>Flashの終焉</vt:lpstr>
      <vt:lpstr>PowerPoint プレゼンテーション</vt:lpstr>
      <vt:lpstr>ウェアラブルデバイスの進化</vt:lpstr>
      <vt:lpstr>ウェアラブル・デバイスの種類と使われ方</vt:lpstr>
      <vt:lpstr>医療・健康分野での活用</vt:lpstr>
      <vt:lpstr>ユビキタスコンピューティング</vt:lpstr>
      <vt:lpstr>ユビキタスからアンビエントへ</vt:lpstr>
      <vt:lpstr>PowerPoint プレゼンテーション</vt:lpstr>
      <vt:lpstr>Google が狙うもの</vt:lpstr>
      <vt:lpstr>GoogleがAndroidを無料で配布する理由</vt:lpstr>
      <vt:lpstr>Chromebook</vt:lpstr>
      <vt:lpstr>PowerPoint プレゼンテーション</vt:lpstr>
      <vt:lpstr>2014年以降のMicrosoftの新戦略</vt:lpstr>
      <vt:lpstr>Appleのプラットフォーム戦略</vt:lpstr>
      <vt:lpstr>PowerPoint プレゼンテーション</vt:lpstr>
      <vt:lpstr>Webアプリとネイティブアプリ</vt:lpstr>
      <vt:lpstr>各社が目指すクライアントプラットフォーム</vt:lpstr>
      <vt:lpstr>各社が目指すクライアントプラットフォーム</vt:lpstr>
      <vt:lpstr>PowerPoint プレゼンテーション</vt:lpstr>
      <vt:lpstr>PowerPoint プレゼンテーション</vt:lpstr>
      <vt:lpstr>これからの移動体通信への要求</vt:lpstr>
      <vt:lpstr>データ伝送速度の高速化の歴史</vt:lpstr>
      <vt:lpstr>5Gの要件 (ドコモ5Gホワイトペーパーより)</vt:lpstr>
      <vt:lpstr>未来のオフィス・インフラ</vt:lpstr>
      <vt:lpstr>5G以外の通信規格</vt:lpstr>
      <vt:lpstr>PowerPoint プレゼンテーション</vt:lpstr>
      <vt:lpstr>要素技術は新しいものではない</vt:lpstr>
      <vt:lpstr>Adobe Flash</vt:lpstr>
      <vt:lpstr>「iOSはFlashをサポートしない」</vt:lpstr>
      <vt:lpstr>Adobeの発表（2011.11）</vt:lpstr>
      <vt:lpstr>Google と Apple は実は競合ではない?</vt:lpstr>
      <vt:lpstr>Googleは何の会社なのか？</vt:lpstr>
      <vt:lpstr>接続形態から見たクライアント</vt:lpstr>
      <vt:lpstr>IE9のJavaScriptはIE6と比較して70倍速い</vt:lpstr>
      <vt:lpstr>Microsoft Edge</vt:lpstr>
      <vt:lpstr>ブラウザの系譜</vt:lpstr>
    </vt:vector>
  </TitlesOfParts>
  <Company>NetCommerce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大越章司</cp:lastModifiedBy>
  <cp:revision>421</cp:revision>
  <dcterms:created xsi:type="dcterms:W3CDTF">2014-04-30T01:58:06Z</dcterms:created>
  <dcterms:modified xsi:type="dcterms:W3CDTF">2016-05-27T00:22:25Z</dcterms:modified>
</cp:coreProperties>
</file>