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03" r:id="rId2"/>
    <p:sldId id="605" r:id="rId3"/>
    <p:sldId id="589" r:id="rId4"/>
    <p:sldId id="590" r:id="rId5"/>
    <p:sldId id="565" r:id="rId6"/>
    <p:sldId id="571" r:id="rId7"/>
    <p:sldId id="604" r:id="rId8"/>
    <p:sldId id="599" r:id="rId9"/>
    <p:sldId id="606" r:id="rId10"/>
    <p:sldId id="587" r:id="rId11"/>
    <p:sldId id="603"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CC9900"/>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57" autoAdjust="0"/>
    <p:restoredTop sz="88617" autoAdjust="0"/>
  </p:normalViewPr>
  <p:slideViewPr>
    <p:cSldViewPr snapToGrid="0" snapToObjects="1" showGuides="1">
      <p:cViewPr varScale="1">
        <p:scale>
          <a:sx n="90" d="100"/>
          <a:sy n="90" d="100"/>
        </p:scale>
        <p:origin x="480" y="84"/>
      </p:cViewPr>
      <p:guideLst>
        <p:guide orient="horz"/>
        <p:guide pos="57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2016/10/19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2016/10/19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http://www.billingjapan.co.jp/service/fan_13.html</a:t>
            </a:r>
          </a:p>
          <a:p>
            <a:r>
              <a:rPr kumimoji="1" lang="en-US" altLang="ja-JP" dirty="0"/>
              <a:t>http://hajipion.com/2153.html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9523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wired.jp</a:t>
            </a:r>
            <a:r>
              <a:rPr kumimoji="1" lang="en-US" altLang="ja-JP" dirty="0"/>
              <a:t>/2015/12/14/bitcoin-founder/</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2659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www.jiji.com</a:t>
            </a:r>
            <a:r>
              <a:rPr kumimoji="1" lang="en-US" altLang="ja-JP" dirty="0"/>
              <a:t>/</a:t>
            </a:r>
            <a:r>
              <a:rPr kumimoji="1" lang="en-US" altLang="ja-JP" dirty="0" err="1"/>
              <a:t>jc</a:t>
            </a:r>
            <a:r>
              <a:rPr kumimoji="1" lang="en-US" altLang="ja-JP" dirty="0"/>
              <a:t>/</a:t>
            </a:r>
            <a:r>
              <a:rPr kumimoji="1" lang="en-US" altLang="ja-JP" dirty="0" err="1"/>
              <a:t>zc?k</a:t>
            </a:r>
            <a:r>
              <a:rPr kumimoji="1" lang="en-US" altLang="ja-JP" dirty="0"/>
              <a:t>=201511/2015111800617</a:t>
            </a:r>
          </a:p>
          <a:p>
            <a:r>
              <a:rPr kumimoji="1" lang="en-US" altLang="ja-JP" dirty="0"/>
              <a:t>http://</a:t>
            </a:r>
            <a:r>
              <a:rPr kumimoji="1" lang="en-US" altLang="ja-JP" dirty="0" err="1"/>
              <a:t>causeless.seesaa.net</a:t>
            </a:r>
            <a:r>
              <a:rPr kumimoji="1" lang="en-US" altLang="ja-JP"/>
              <a:t>/article/291653146.html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21022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37891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http://www.meti.go.jp/committee/kenkyukai/sansei/fintech/002_giji.html</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4872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a:t>
            </a:r>
            <a:r>
              <a:rPr kumimoji="1" lang="en-US" altLang="ja-JP" dirty="0" err="1"/>
              <a:t>www.meti.go.jp</a:t>
            </a:r>
            <a:r>
              <a:rPr kumimoji="1" lang="en-US" altLang="ja-JP" dirty="0"/>
              <a:t>/press/2016/04/20160428003/20160428003.html</a:t>
            </a:r>
          </a:p>
          <a:p>
            <a:r>
              <a:rPr kumimoji="1" lang="en-US" altLang="ja-JP" dirty="0"/>
              <a:t>http://</a:t>
            </a:r>
            <a:r>
              <a:rPr kumimoji="1" lang="en-US" altLang="ja-JP" dirty="0" err="1"/>
              <a:t>www.meti.go.jp</a:t>
            </a:r>
            <a:r>
              <a:rPr kumimoji="1" lang="en-US" altLang="ja-JP" dirty="0"/>
              <a:t>/press/2016/04/20160428003/20160428003.pdf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20754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http://www.jpx.co.jp/corporate/research-study/working-paper/tvdivq0000008q5y-att/JPX_working_paper_No15.pdf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103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jp.techcrunch.com</a:t>
            </a:r>
            <a:r>
              <a:rPr kumimoji="1" lang="en-US" altLang="ja-JP" dirty="0"/>
              <a:t>/2015/10/19/</a:t>
            </a:r>
            <a:r>
              <a:rPr kumimoji="1" lang="en-US" altLang="ja-JP" dirty="0" err="1"/>
              <a:t>blockchain</a:t>
            </a:r>
            <a:r>
              <a:rPr kumimoji="1" lang="en-US" altLang="ja-JP" dirty="0"/>
              <a:t>/</a:t>
            </a:r>
          </a:p>
          <a:p>
            <a:r>
              <a:rPr kumimoji="1" lang="en-US" altLang="ja-JP" dirty="0"/>
              <a:t>https://</a:t>
            </a:r>
            <a:r>
              <a:rPr kumimoji="1" lang="en-US" altLang="ja-JP" dirty="0" err="1"/>
              <a:t>www.nikkan.co.jp</a:t>
            </a:r>
            <a:r>
              <a:rPr kumimoji="1" lang="en-US" altLang="ja-JP" dirty="0"/>
              <a:t>/articles/view/00376322</a:t>
            </a:r>
          </a:p>
          <a:p>
            <a:r>
              <a:rPr kumimoji="1" lang="en-US" altLang="ja-JP" dirty="0"/>
              <a:t>https://</a:t>
            </a:r>
            <a:r>
              <a:rPr kumimoji="1" lang="en-US" altLang="ja-JP" dirty="0" err="1"/>
              <a:t>news.bitflyer.jp</a:t>
            </a:r>
            <a:r>
              <a:rPr kumimoji="1" lang="en-US" altLang="ja-JP" dirty="0"/>
              <a:t>/news/bitcoin-</a:t>
            </a:r>
            <a:r>
              <a:rPr kumimoji="1" lang="en-US" altLang="ja-JP" dirty="0" err="1"/>
              <a:t>ibm</a:t>
            </a:r>
            <a:r>
              <a:rPr kumimoji="1" lang="en-US" altLang="ja-JP" dirty="0"/>
              <a:t>-and-</a:t>
            </a:r>
            <a:r>
              <a:rPr kumimoji="1" lang="en-US" altLang="ja-JP" dirty="0" err="1"/>
              <a:t>samsung</a:t>
            </a:r>
            <a:r>
              <a:rPr kumimoji="1" lang="en-US" altLang="ja-JP" dirty="0"/>
              <a:t>-for-</a:t>
            </a:r>
            <a:r>
              <a:rPr kumimoji="1" lang="en-US" altLang="ja-JP" dirty="0" err="1"/>
              <a:t>iot</a:t>
            </a:r>
            <a:r>
              <a:rPr kumimoji="1" lang="en-US" altLang="ja-JP" dirty="0"/>
              <a:t>/</a:t>
            </a:r>
          </a:p>
          <a:p>
            <a:r>
              <a:rPr kumimoji="1" lang="en-US" altLang="ja-JP" dirty="0"/>
              <a:t>https://</a:t>
            </a:r>
            <a:r>
              <a:rPr kumimoji="1" lang="en-US" altLang="ja-JP" dirty="0" err="1"/>
              <a:t>thefinance.jp</a:t>
            </a:r>
            <a:r>
              <a:rPr kumimoji="1" lang="en-US" altLang="ja-JP" dirty="0"/>
              <a:t>/</a:t>
            </a:r>
            <a:r>
              <a:rPr kumimoji="1" lang="en-US" altLang="ja-JP" dirty="0" err="1"/>
              <a:t>fintech</a:t>
            </a:r>
            <a:r>
              <a:rPr kumimoji="1" lang="en-US" altLang="ja-JP" dirty="0"/>
              <a:t>/160127</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20808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http://www.jpx.co.jp/corporate/research-study/working-paper/tvdivq0000008q5y-att/JPX_working_paper_No15.pdf</a:t>
            </a:r>
          </a:p>
          <a:p>
            <a:r>
              <a:rPr kumimoji="1" lang="en-US" altLang="ja-JP" dirty="0"/>
              <a:t>http://itpro.nikkeibp.co.jp/atcl/news/16/083002516/?rt=nocnt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89963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mj-lt"/>
                <a:ea typeface="+mj-ea"/>
                <a:cs typeface="Arial"/>
              </a:rPr>
              <a:t>ブロックチェーン</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究極の「中抜き」が実現</a:t>
            </a:r>
            <a:r>
              <a:rPr lang="en-US" altLang="ja-JP"/>
              <a:t>?</a:t>
            </a:r>
            <a:endParaRPr lang="ja-JP" altLang="en-US" dirty="0"/>
          </a:p>
        </p:txBody>
      </p:sp>
      <p:sp>
        <p:nvSpPr>
          <p:cNvPr id="3" name="コンテンツ プレースホルダー 2"/>
          <p:cNvSpPr>
            <a:spLocks noGrp="1"/>
          </p:cNvSpPr>
          <p:nvPr>
            <p:ph idx="1"/>
          </p:nvPr>
        </p:nvSpPr>
        <p:spPr/>
        <p:txBody>
          <a:bodyPr>
            <a:noAutofit/>
          </a:bodyPr>
          <a:lstStyle/>
          <a:p>
            <a:r>
              <a:rPr lang="en-US" altLang="ja-JP" sz="2000" dirty="0"/>
              <a:t>Fintech</a:t>
            </a:r>
            <a:r>
              <a:rPr lang="ja-JP" altLang="en-US" sz="2000" dirty="0"/>
              <a:t> </a:t>
            </a:r>
            <a:r>
              <a:rPr lang="en-US" altLang="ja-JP" sz="2000" dirty="0"/>
              <a:t>(Financial</a:t>
            </a:r>
            <a:r>
              <a:rPr lang="ja-JP" altLang="en-US" sz="2000" dirty="0"/>
              <a:t> </a:t>
            </a:r>
            <a:r>
              <a:rPr lang="en-US" altLang="ja-JP" sz="2000" dirty="0"/>
              <a:t>Technology)</a:t>
            </a:r>
          </a:p>
          <a:p>
            <a:pPr lvl="1"/>
            <a:r>
              <a:rPr lang="ja-JP" altLang="en-US" sz="1800" dirty="0"/>
              <a:t>銀行の決済・送金業務</a:t>
            </a:r>
            <a:endParaRPr lang="en-US" altLang="ja-JP" sz="1800" dirty="0"/>
          </a:p>
          <a:p>
            <a:pPr lvl="1"/>
            <a:r>
              <a:rPr lang="ja-JP" altLang="en-US" sz="1800" dirty="0"/>
              <a:t>証券会社・取引所の仲介業務</a:t>
            </a:r>
            <a:endParaRPr lang="en-US" altLang="ja-JP" sz="1800" dirty="0"/>
          </a:p>
          <a:p>
            <a:r>
              <a:rPr lang="ja-JP" altLang="en-US" sz="2000" dirty="0"/>
              <a:t>仮想通貨</a:t>
            </a:r>
            <a:endParaRPr lang="en-US" altLang="ja-JP" sz="2000" dirty="0"/>
          </a:p>
          <a:p>
            <a:pPr lvl="1"/>
            <a:r>
              <a:rPr lang="ja-JP" altLang="en-US" sz="1800" dirty="0"/>
              <a:t>これまで手数料が払えなかった収益率の低いビジネスでの利用</a:t>
            </a:r>
            <a:endParaRPr lang="en-US" altLang="ja-JP" sz="1800" dirty="0"/>
          </a:p>
          <a:p>
            <a:pPr lvl="1"/>
            <a:r>
              <a:rPr lang="ja-JP" altLang="en-US" sz="1800" dirty="0"/>
              <a:t>途上国向けのマイクロファンディング </a:t>
            </a:r>
            <a:r>
              <a:rPr lang="en-US" altLang="ja-JP" sz="1800" dirty="0"/>
              <a:t>(</a:t>
            </a:r>
            <a:r>
              <a:rPr lang="ja-JP" altLang="en-US" sz="1800" dirty="0"/>
              <a:t>小口融資</a:t>
            </a:r>
            <a:r>
              <a:rPr lang="en-US" altLang="ja-JP" sz="1800" dirty="0"/>
              <a:t>)</a:t>
            </a:r>
          </a:p>
          <a:p>
            <a:pPr lvl="1"/>
            <a:r>
              <a:rPr lang="ja-JP" altLang="en-US" sz="1800" dirty="0"/>
              <a:t>信頼性の低い法定通貨の置き換え</a:t>
            </a:r>
            <a:endParaRPr lang="en-US" altLang="ja-JP" sz="1800" dirty="0"/>
          </a:p>
          <a:p>
            <a:r>
              <a:rPr lang="ja-JP" altLang="en-US" sz="2000" dirty="0"/>
              <a:t>スマートコントラクト </a:t>
            </a:r>
            <a:r>
              <a:rPr lang="en-US" altLang="ja-JP" sz="2000" dirty="0"/>
              <a:t>(</a:t>
            </a:r>
            <a:r>
              <a:rPr lang="ja-JP" altLang="en-US" sz="2000" dirty="0"/>
              <a:t>契約の自動化</a:t>
            </a:r>
            <a:r>
              <a:rPr lang="en-US" altLang="ja-JP" sz="2000" dirty="0"/>
              <a:t>)</a:t>
            </a:r>
          </a:p>
          <a:p>
            <a:pPr lvl="1"/>
            <a:r>
              <a:rPr lang="ja-JP" altLang="en-US" sz="1800" dirty="0"/>
              <a:t>プロセス・取引の自動化</a:t>
            </a:r>
          </a:p>
          <a:p>
            <a:pPr lvl="1"/>
            <a:r>
              <a:rPr lang="en-US" altLang="ja-JP" sz="1800" dirty="0" err="1"/>
              <a:t>IoT</a:t>
            </a:r>
            <a:r>
              <a:rPr lang="en-US" altLang="ja-JP" sz="1800" dirty="0"/>
              <a:t>/</a:t>
            </a:r>
            <a:r>
              <a:rPr lang="ja-JP" altLang="en-US" sz="1800" dirty="0"/>
              <a:t>サプライチェーン</a:t>
            </a:r>
            <a:endParaRPr lang="en-US" altLang="ja-JP" sz="1800" dirty="0"/>
          </a:p>
          <a:p>
            <a:r>
              <a:rPr lang="en-US" altLang="ja-JP" sz="2000" dirty="0" err="1"/>
              <a:t>IoT</a:t>
            </a:r>
            <a:r>
              <a:rPr lang="ja-JP" altLang="en-US" sz="2000" dirty="0"/>
              <a:t>デバイスの認証・セキュリティ</a:t>
            </a:r>
            <a:endParaRPr lang="en-US" altLang="ja-JP" sz="2000" dirty="0"/>
          </a:p>
        </p:txBody>
      </p:sp>
      <p:sp>
        <p:nvSpPr>
          <p:cNvPr id="4" name="角丸四角形 3"/>
          <p:cNvSpPr/>
          <p:nvPr/>
        </p:nvSpPr>
        <p:spPr>
          <a:xfrm>
            <a:off x="607593" y="5130829"/>
            <a:ext cx="7928811" cy="601579"/>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j-lt"/>
                <a:ea typeface="+mj-ea"/>
                <a:cs typeface="ＭＳ Ｐゴシック"/>
              </a:rPr>
              <a:t>ブロックチェーンは発展途上の技術であり、派生技術を含め、様々な研究が行われている</a:t>
            </a:r>
          </a:p>
        </p:txBody>
      </p:sp>
      <p:sp>
        <p:nvSpPr>
          <p:cNvPr id="5" name="角丸四角形 4"/>
          <p:cNvSpPr/>
          <p:nvPr/>
        </p:nvSpPr>
        <p:spPr>
          <a:xfrm>
            <a:off x="607593" y="5807241"/>
            <a:ext cx="7928811" cy="601579"/>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mj-lt"/>
                <a:ea typeface="+mj-ea"/>
                <a:cs typeface="ＭＳ Ｐゴシック"/>
              </a:rPr>
              <a:t>ビットコインのような管理者を置かない形態では無く、限られた企業が管理するコンソーシアム方式や、ネットワークへの参加者を制限する形態などが検討されている</a:t>
            </a:r>
            <a:endParaRPr lang="ja-JP" altLang="en-US" sz="1400" dirty="0">
              <a:solidFill>
                <a:srgbClr val="FFFFFF"/>
              </a:solidFill>
              <a:latin typeface="+mj-lt"/>
              <a:ea typeface="+mj-ea"/>
              <a:cs typeface="ＭＳ Ｐゴシック"/>
            </a:endParaRPr>
          </a:p>
        </p:txBody>
      </p:sp>
    </p:spTree>
    <p:extLst>
      <p:ext uri="{BB962C8B-B14F-4D97-AF65-F5344CB8AC3E}">
        <p14:creationId xmlns:p14="http://schemas.microsoft.com/office/powerpoint/2010/main" val="1629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日本取引所グループの報告書</a:t>
            </a:r>
          </a:p>
        </p:txBody>
      </p:sp>
      <p:pic>
        <p:nvPicPr>
          <p:cNvPr id="3" name="図 2"/>
          <p:cNvPicPr>
            <a:picLocks noChangeAspect="1"/>
          </p:cNvPicPr>
          <p:nvPr/>
        </p:nvPicPr>
        <p:blipFill>
          <a:blip r:embed="rId3"/>
          <a:stretch>
            <a:fillRect/>
          </a:stretch>
        </p:blipFill>
        <p:spPr>
          <a:xfrm>
            <a:off x="457200" y="930032"/>
            <a:ext cx="3948549" cy="5540836"/>
          </a:xfrm>
          <a:prstGeom prst="rect">
            <a:avLst/>
          </a:prstGeom>
        </p:spPr>
      </p:pic>
      <p:sp>
        <p:nvSpPr>
          <p:cNvPr id="4" name="正方形/長方形 3"/>
          <p:cNvSpPr/>
          <p:nvPr/>
        </p:nvSpPr>
        <p:spPr>
          <a:xfrm>
            <a:off x="4657060" y="930031"/>
            <a:ext cx="3997842" cy="127090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rPr>
              <a:t>売り注文と買い注文をマッチングさせる取引</a:t>
            </a:r>
            <a:r>
              <a:rPr lang="en-US" altLang="ja-JP" dirty="0">
                <a:solidFill>
                  <a:schemeClr val="bg1"/>
                </a:solidFill>
              </a:rPr>
              <a:t>(</a:t>
            </a:r>
            <a:r>
              <a:rPr lang="ja-JP" altLang="en-US" dirty="0">
                <a:solidFill>
                  <a:schemeClr val="bg1"/>
                </a:solidFill>
              </a:rPr>
              <a:t>照合</a:t>
            </a:r>
            <a:r>
              <a:rPr lang="en-US" altLang="ja-JP" dirty="0">
                <a:solidFill>
                  <a:schemeClr val="bg1"/>
                </a:solidFill>
              </a:rPr>
              <a:t>)</a:t>
            </a:r>
            <a:r>
              <a:rPr lang="ja-JP" altLang="en-US" dirty="0">
                <a:solidFill>
                  <a:schemeClr val="bg1"/>
                </a:solidFill>
              </a:rPr>
              <a:t>業務については</a:t>
            </a:r>
            <a:r>
              <a:rPr lang="en-US" altLang="ja-JP" dirty="0">
                <a:solidFill>
                  <a:schemeClr val="bg1"/>
                </a:solidFill>
              </a:rPr>
              <a:t>DLT (Distributed Ledger Technology)</a:t>
            </a:r>
            <a:r>
              <a:rPr lang="ja-JP" altLang="en-US" dirty="0">
                <a:solidFill>
                  <a:schemeClr val="bg1"/>
                </a:solidFill>
              </a:rPr>
              <a:t>は向いていない</a:t>
            </a:r>
            <a:endParaRPr kumimoji="1" lang="ja-JP" altLang="en-US" sz="2800" dirty="0">
              <a:solidFill>
                <a:schemeClr val="bg1"/>
              </a:solidFill>
              <a:latin typeface="+mj-lt"/>
              <a:ea typeface="+mj-ea"/>
              <a:cs typeface="ＭＳ Ｐゴシック"/>
            </a:endParaRPr>
          </a:p>
        </p:txBody>
      </p:sp>
      <p:sp>
        <p:nvSpPr>
          <p:cNvPr id="5" name="正方形/長方形 4"/>
          <p:cNvSpPr/>
          <p:nvPr/>
        </p:nvSpPr>
        <p:spPr>
          <a:xfrm>
            <a:off x="4657060" y="2353340"/>
            <a:ext cx="3997842" cy="127090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bg1"/>
                </a:solidFill>
                <a:latin typeface="+mj-lt"/>
                <a:ea typeface="+mj-ea"/>
                <a:cs typeface="ＭＳ Ｐゴシック"/>
              </a:rPr>
              <a:t>大量のトランザクション処理には向いていない</a:t>
            </a:r>
          </a:p>
        </p:txBody>
      </p:sp>
      <p:sp>
        <p:nvSpPr>
          <p:cNvPr id="6" name="正方形/長方形 5"/>
          <p:cNvSpPr/>
          <p:nvPr/>
        </p:nvSpPr>
        <p:spPr>
          <a:xfrm>
            <a:off x="4657060" y="3776649"/>
            <a:ext cx="3997842" cy="127090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rPr>
              <a:t>取引後の清算・決済については</a:t>
            </a:r>
            <a:r>
              <a:rPr lang="en-US" altLang="ja-JP" dirty="0">
                <a:solidFill>
                  <a:schemeClr val="bg1"/>
                </a:solidFill>
              </a:rPr>
              <a:t>DLT</a:t>
            </a:r>
            <a:r>
              <a:rPr lang="ja-JP" altLang="en-US" dirty="0">
                <a:solidFill>
                  <a:schemeClr val="bg1"/>
                </a:solidFill>
              </a:rPr>
              <a:t>による分散処理は可用性をはじめとした便益をもたらす</a:t>
            </a:r>
            <a:endParaRPr kumimoji="1" lang="ja-JP" altLang="en-US" sz="2800" dirty="0">
              <a:solidFill>
                <a:schemeClr val="bg1"/>
              </a:solidFill>
              <a:latin typeface="+mj-lt"/>
              <a:ea typeface="+mj-ea"/>
              <a:cs typeface="ＭＳ Ｐゴシック"/>
            </a:endParaRPr>
          </a:p>
        </p:txBody>
      </p:sp>
      <p:sp>
        <p:nvSpPr>
          <p:cNvPr id="7" name="正方形/長方形 6"/>
          <p:cNvSpPr/>
          <p:nvPr/>
        </p:nvSpPr>
        <p:spPr>
          <a:xfrm>
            <a:off x="4657060" y="5199958"/>
            <a:ext cx="3997842" cy="1270909"/>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rPr>
              <a:t>課題はあるものの金融ビジネスの構造を大きく変革する可能性を持つ技術であることが分かった</a:t>
            </a:r>
            <a:endParaRPr kumimoji="1" lang="ja-JP" altLang="en-US" sz="2800" dirty="0">
              <a:solidFill>
                <a:schemeClr val="bg1"/>
              </a:solidFill>
              <a:latin typeface="+mj-lt"/>
              <a:ea typeface="+mj-ea"/>
              <a:cs typeface="ＭＳ Ｐゴシック"/>
            </a:endParaRPr>
          </a:p>
        </p:txBody>
      </p:sp>
    </p:spTree>
    <p:extLst>
      <p:ext uri="{BB962C8B-B14F-4D97-AF65-F5344CB8AC3E}">
        <p14:creationId xmlns:p14="http://schemas.microsoft.com/office/powerpoint/2010/main" val="41523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5057548" y="2682948"/>
            <a:ext cx="3429005" cy="1251100"/>
            <a:chOff x="5057548" y="2682948"/>
            <a:chExt cx="3429005" cy="1251100"/>
          </a:xfrm>
        </p:grpSpPr>
        <p:cxnSp>
          <p:nvCxnSpPr>
            <p:cNvPr id="20" name="直線コネクタ 19"/>
            <p:cNvCxnSpPr/>
            <p:nvPr/>
          </p:nvCxnSpPr>
          <p:spPr>
            <a:xfrm>
              <a:off x="5057548" y="2966484"/>
              <a:ext cx="1162498"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5885119" y="2682948"/>
              <a:ext cx="2601434" cy="12511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dirty="0">
                  <a:solidFill>
                    <a:srgbClr val="FFFFFF"/>
                  </a:solidFill>
                  <a:latin typeface="+mj-lt"/>
                  <a:ea typeface="+mj-ea"/>
                  <a:cs typeface="ＭＳ Ｐゴシック"/>
                </a:rPr>
                <a:t>ビットコイン</a:t>
              </a:r>
            </a:p>
          </p:txBody>
        </p:sp>
      </p:grpSp>
      <p:sp>
        <p:nvSpPr>
          <p:cNvPr id="2" name="タイトル 1"/>
          <p:cNvSpPr>
            <a:spLocks noGrp="1"/>
          </p:cNvSpPr>
          <p:nvPr>
            <p:ph type="title"/>
          </p:nvPr>
        </p:nvSpPr>
        <p:spPr/>
        <p:txBody>
          <a:bodyPr/>
          <a:lstStyle/>
          <a:p>
            <a:r>
              <a:rPr kumimoji="1" lang="en-US" altLang="ja-JP" dirty="0"/>
              <a:t>Fintech</a:t>
            </a:r>
            <a:r>
              <a:rPr kumimoji="1" lang="ja-JP" altLang="en-US" dirty="0"/>
              <a:t>とブロックチェーン</a:t>
            </a:r>
          </a:p>
        </p:txBody>
      </p:sp>
      <p:sp>
        <p:nvSpPr>
          <p:cNvPr id="4" name="正方形/長方形 3"/>
          <p:cNvSpPr/>
          <p:nvPr/>
        </p:nvSpPr>
        <p:spPr>
          <a:xfrm>
            <a:off x="542261" y="1066800"/>
            <a:ext cx="4912241" cy="14637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FFFF"/>
                </a:solidFill>
                <a:latin typeface="+mj-lt"/>
                <a:ea typeface="+mj-ea"/>
                <a:cs typeface="ＭＳ Ｐゴシック"/>
              </a:rPr>
              <a:t>“Fintech</a:t>
            </a:r>
            <a:r>
              <a:rPr lang="ja-JP" altLang="en-US" dirty="0">
                <a:solidFill>
                  <a:srgbClr val="FFFFFF"/>
                </a:solidFill>
                <a:latin typeface="+mj-lt"/>
                <a:ea typeface="+mj-ea"/>
                <a:cs typeface="ＭＳ Ｐゴシック"/>
              </a:rPr>
              <a:t> </a:t>
            </a:r>
            <a:r>
              <a:rPr lang="en-US" altLang="ja-JP" dirty="0">
                <a:solidFill>
                  <a:srgbClr val="FFFFFF"/>
                </a:solidFill>
                <a:latin typeface="+mj-lt"/>
                <a:ea typeface="+mj-ea"/>
                <a:cs typeface="ＭＳ Ｐゴシック"/>
              </a:rPr>
              <a:t>(</a:t>
            </a:r>
            <a:r>
              <a:rPr lang="ja-JP" altLang="en-US" dirty="0">
                <a:solidFill>
                  <a:srgbClr val="FFFFFF"/>
                </a:solidFill>
                <a:latin typeface="+mj-lt"/>
                <a:ea typeface="+mj-ea"/>
                <a:cs typeface="ＭＳ Ｐゴシック"/>
              </a:rPr>
              <a:t>フィンテック、</a:t>
            </a:r>
            <a:r>
              <a:rPr lang="en-US" altLang="ja-JP" dirty="0" err="1">
                <a:solidFill>
                  <a:srgbClr val="FFFFFF"/>
                </a:solidFill>
                <a:latin typeface="+mj-lt"/>
                <a:ea typeface="+mj-ea"/>
                <a:cs typeface="ＭＳ Ｐゴシック"/>
              </a:rPr>
              <a:t>FinTech</a:t>
            </a:r>
            <a:r>
              <a:rPr lang="ja-JP" altLang="en-US" dirty="0" err="1">
                <a:solidFill>
                  <a:srgbClr val="FFFFFF"/>
                </a:solidFill>
                <a:latin typeface="+mj-lt"/>
                <a:ea typeface="+mj-ea"/>
                <a:cs typeface="ＭＳ Ｐゴシック"/>
              </a:rPr>
              <a:t>、</a:t>
            </a:r>
            <a:r>
              <a:rPr lang="en-US" altLang="ja-JP" dirty="0">
                <a:solidFill>
                  <a:srgbClr val="FFFFFF"/>
                </a:solidFill>
                <a:latin typeface="+mj-lt"/>
                <a:ea typeface="+mj-ea"/>
                <a:cs typeface="ＭＳ Ｐゴシック"/>
              </a:rPr>
              <a:t>Financial technology) </a:t>
            </a:r>
            <a:r>
              <a:rPr lang="ja-JP" altLang="en-US" dirty="0">
                <a:solidFill>
                  <a:srgbClr val="FFFFFF"/>
                </a:solidFill>
                <a:latin typeface="+mj-lt"/>
                <a:ea typeface="+mj-ea"/>
                <a:cs typeface="ＭＳ Ｐゴシック"/>
              </a:rPr>
              <a:t>とは、情報技術 </a:t>
            </a:r>
            <a:r>
              <a:rPr lang="en-US" altLang="ja-JP" dirty="0">
                <a:solidFill>
                  <a:srgbClr val="FFFFFF"/>
                </a:solidFill>
                <a:latin typeface="+mj-lt"/>
                <a:ea typeface="+mj-ea"/>
                <a:cs typeface="ＭＳ Ｐゴシック"/>
              </a:rPr>
              <a:t>(IT) </a:t>
            </a:r>
            <a:r>
              <a:rPr lang="ja-JP" altLang="en-US" dirty="0">
                <a:solidFill>
                  <a:srgbClr val="FFFFFF"/>
                </a:solidFill>
                <a:latin typeface="+mj-lt"/>
                <a:ea typeface="+mj-ea"/>
                <a:cs typeface="ＭＳ Ｐゴシック"/>
              </a:rPr>
              <a:t>を駆使して金融サービスを生み出したり、見直したりする動きのこと</a:t>
            </a:r>
            <a:r>
              <a:rPr lang="en-US" altLang="ja-JP" dirty="0">
                <a:solidFill>
                  <a:srgbClr val="FFFFFF"/>
                </a:solidFill>
                <a:latin typeface="+mj-lt"/>
                <a:ea typeface="+mj-ea"/>
                <a:cs typeface="ＭＳ Ｐゴシック"/>
              </a:rPr>
              <a:t>”</a:t>
            </a:r>
            <a:r>
              <a:rPr lang="ja-JP" altLang="en-US" dirty="0">
                <a:solidFill>
                  <a:srgbClr val="FFFFFF"/>
                </a:solidFill>
                <a:latin typeface="+mj-lt"/>
                <a:ea typeface="+mj-ea"/>
                <a:cs typeface="ＭＳ Ｐゴシック"/>
              </a:rPr>
              <a:t> </a:t>
            </a:r>
            <a:r>
              <a:rPr lang="en-US" altLang="ja-JP" dirty="0">
                <a:solidFill>
                  <a:srgbClr val="FFFFFF"/>
                </a:solidFill>
                <a:latin typeface="+mj-lt"/>
                <a:ea typeface="+mj-ea"/>
                <a:cs typeface="ＭＳ Ｐゴシック"/>
              </a:rPr>
              <a:t>(Wikipedia)</a:t>
            </a:r>
            <a:endParaRPr kumimoji="1" lang="ja-JP" altLang="en-US" dirty="0">
              <a:solidFill>
                <a:srgbClr val="FFFFFF"/>
              </a:solidFill>
              <a:latin typeface="+mj-lt"/>
              <a:ea typeface="+mj-ea"/>
              <a:cs typeface="ＭＳ Ｐゴシック"/>
            </a:endParaRPr>
          </a:p>
        </p:txBody>
      </p:sp>
      <p:sp>
        <p:nvSpPr>
          <p:cNvPr id="5" name="正方形/長方形 4"/>
          <p:cNvSpPr/>
          <p:nvPr/>
        </p:nvSpPr>
        <p:spPr>
          <a:xfrm>
            <a:off x="542261" y="26829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モバイル決済</a:t>
            </a:r>
          </a:p>
        </p:txBody>
      </p:sp>
      <p:sp>
        <p:nvSpPr>
          <p:cNvPr id="6" name="正方形/長方形 5"/>
          <p:cNvSpPr/>
          <p:nvPr/>
        </p:nvSpPr>
        <p:spPr>
          <a:xfrm>
            <a:off x="3062176" y="26829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暗号通貨</a:t>
            </a:r>
          </a:p>
        </p:txBody>
      </p:sp>
      <p:sp>
        <p:nvSpPr>
          <p:cNvPr id="7" name="正方形/長方形 6"/>
          <p:cNvSpPr/>
          <p:nvPr/>
        </p:nvSpPr>
        <p:spPr>
          <a:xfrm>
            <a:off x="567072" y="338469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オンライン融資</a:t>
            </a:r>
          </a:p>
        </p:txBody>
      </p:sp>
      <p:sp>
        <p:nvSpPr>
          <p:cNvPr id="8" name="正方形/長方形 7"/>
          <p:cNvSpPr/>
          <p:nvPr/>
        </p:nvSpPr>
        <p:spPr>
          <a:xfrm>
            <a:off x="3086987" y="338469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個人財務管理</a:t>
            </a:r>
            <a:endParaRPr kumimoji="1" lang="en-US" altLang="ja-JP" sz="1600" dirty="0">
              <a:solidFill>
                <a:srgbClr val="FFFFFF"/>
              </a:solidFill>
              <a:latin typeface="+mj-lt"/>
              <a:ea typeface="+mj-ea"/>
              <a:cs typeface="ＭＳ Ｐゴシック"/>
            </a:endParaRPr>
          </a:p>
          <a:p>
            <a:pPr algn="ctr"/>
            <a:r>
              <a:rPr kumimoji="1" lang="en-US" altLang="ja-JP" sz="1600" dirty="0">
                <a:solidFill>
                  <a:srgbClr val="FFFFFF"/>
                </a:solidFill>
                <a:latin typeface="+mj-lt"/>
                <a:ea typeface="+mj-ea"/>
                <a:cs typeface="ＭＳ Ｐゴシック"/>
              </a:rPr>
              <a:t>(</a:t>
            </a:r>
            <a:r>
              <a:rPr kumimoji="1" lang="ja-JP" altLang="en-US" sz="1600" dirty="0">
                <a:solidFill>
                  <a:srgbClr val="FFFFFF"/>
                </a:solidFill>
                <a:latin typeface="+mj-lt"/>
                <a:ea typeface="+mj-ea"/>
                <a:cs typeface="ＭＳ Ｐゴシック"/>
              </a:rPr>
              <a:t>オンライン家計簿</a:t>
            </a:r>
            <a:r>
              <a:rPr kumimoji="1" lang="en-US" altLang="ja-JP" sz="1600" dirty="0">
                <a:solidFill>
                  <a:srgbClr val="FFFFFF"/>
                </a:solidFill>
                <a:latin typeface="+mj-lt"/>
                <a:ea typeface="+mj-ea"/>
                <a:cs typeface="ＭＳ Ｐゴシック"/>
              </a:rPr>
              <a:t>)</a:t>
            </a:r>
            <a:endParaRPr kumimoji="1" lang="ja-JP" altLang="en-US" sz="1600" dirty="0">
              <a:solidFill>
                <a:srgbClr val="FFFFFF"/>
              </a:solidFill>
              <a:latin typeface="+mj-lt"/>
              <a:ea typeface="+mj-ea"/>
              <a:cs typeface="ＭＳ Ｐゴシック"/>
            </a:endParaRPr>
          </a:p>
        </p:txBody>
      </p:sp>
      <p:sp>
        <p:nvSpPr>
          <p:cNvPr id="9" name="正方形/長方形 8"/>
          <p:cNvSpPr/>
          <p:nvPr/>
        </p:nvSpPr>
        <p:spPr>
          <a:xfrm>
            <a:off x="567072" y="40864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クラウド</a:t>
            </a:r>
            <a:endParaRPr kumimoji="1" lang="en-US" altLang="ja-JP" sz="1600" dirty="0">
              <a:solidFill>
                <a:srgbClr val="FFFFFF"/>
              </a:solidFill>
              <a:latin typeface="+mj-lt"/>
              <a:ea typeface="+mj-ea"/>
              <a:cs typeface="ＭＳ Ｐゴシック"/>
            </a:endParaRPr>
          </a:p>
          <a:p>
            <a:pPr algn="ctr"/>
            <a:r>
              <a:rPr kumimoji="1" lang="ja-JP" altLang="en-US" sz="1600" dirty="0">
                <a:solidFill>
                  <a:srgbClr val="FFFFFF"/>
                </a:solidFill>
                <a:latin typeface="+mj-lt"/>
                <a:ea typeface="+mj-ea"/>
                <a:cs typeface="ＭＳ Ｐゴシック"/>
              </a:rPr>
              <a:t>ファンディング</a:t>
            </a:r>
          </a:p>
        </p:txBody>
      </p:sp>
      <p:sp>
        <p:nvSpPr>
          <p:cNvPr id="10" name="正方形/長方形 9"/>
          <p:cNvSpPr/>
          <p:nvPr/>
        </p:nvSpPr>
        <p:spPr>
          <a:xfrm>
            <a:off x="3086987" y="40864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資産管理</a:t>
            </a:r>
          </a:p>
        </p:txBody>
      </p:sp>
      <p:sp>
        <p:nvSpPr>
          <p:cNvPr id="11" name="正方形/長方形 10"/>
          <p:cNvSpPr/>
          <p:nvPr/>
        </p:nvSpPr>
        <p:spPr>
          <a:xfrm>
            <a:off x="567072" y="478819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資産運用</a:t>
            </a:r>
          </a:p>
        </p:txBody>
      </p:sp>
      <p:sp>
        <p:nvSpPr>
          <p:cNvPr id="12" name="正方形/長方形 11"/>
          <p:cNvSpPr/>
          <p:nvPr/>
        </p:nvSpPr>
        <p:spPr>
          <a:xfrm>
            <a:off x="3086987" y="478819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金融情報</a:t>
            </a:r>
          </a:p>
        </p:txBody>
      </p:sp>
      <p:sp>
        <p:nvSpPr>
          <p:cNvPr id="13" name="正方形/長方形 12"/>
          <p:cNvSpPr/>
          <p:nvPr/>
        </p:nvSpPr>
        <p:spPr>
          <a:xfrm>
            <a:off x="567072" y="54899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経営支援</a:t>
            </a:r>
          </a:p>
        </p:txBody>
      </p:sp>
      <p:sp>
        <p:nvSpPr>
          <p:cNvPr id="14" name="正方形/長方形 13"/>
          <p:cNvSpPr/>
          <p:nvPr/>
        </p:nvSpPr>
        <p:spPr>
          <a:xfrm>
            <a:off x="3086987" y="5489948"/>
            <a:ext cx="2392326" cy="54935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個人間送金</a:t>
            </a:r>
          </a:p>
        </p:txBody>
      </p:sp>
      <p:sp>
        <p:nvSpPr>
          <p:cNvPr id="16" name="正方形/長方形 15"/>
          <p:cNvSpPr/>
          <p:nvPr/>
        </p:nvSpPr>
        <p:spPr>
          <a:xfrm>
            <a:off x="5987897" y="3207360"/>
            <a:ext cx="2392326" cy="54935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ブロックチェーン</a:t>
            </a:r>
          </a:p>
        </p:txBody>
      </p:sp>
      <p:grpSp>
        <p:nvGrpSpPr>
          <p:cNvPr id="22" name="グループ化 21"/>
          <p:cNvGrpSpPr/>
          <p:nvPr/>
        </p:nvGrpSpPr>
        <p:grpSpPr>
          <a:xfrm>
            <a:off x="5885119" y="4086448"/>
            <a:ext cx="2601434" cy="1952850"/>
            <a:chOff x="5885119" y="4086448"/>
            <a:chExt cx="2601434" cy="1952850"/>
          </a:xfrm>
        </p:grpSpPr>
        <p:sp>
          <p:nvSpPr>
            <p:cNvPr id="17" name="矢印: 下 16"/>
            <p:cNvSpPr/>
            <p:nvPr/>
          </p:nvSpPr>
          <p:spPr>
            <a:xfrm>
              <a:off x="6386618" y="4086448"/>
              <a:ext cx="1594884" cy="549350"/>
            </a:xfrm>
            <a:prstGeom prst="downArrow">
              <a:avLst>
                <a:gd name="adj1" fmla="val 50000"/>
                <a:gd name="adj2" fmla="val 32153"/>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8" name="正方形/長方形 17"/>
            <p:cNvSpPr/>
            <p:nvPr/>
          </p:nvSpPr>
          <p:spPr>
            <a:xfrm>
              <a:off x="5885119" y="4788198"/>
              <a:ext cx="2601434" cy="125110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j-lt"/>
                  <a:ea typeface="+mj-ea"/>
                  <a:cs typeface="ＭＳ Ｐゴシック"/>
                </a:rPr>
                <a:t>金融以外の分野へも適用できる可能性</a:t>
              </a:r>
            </a:p>
          </p:txBody>
        </p:sp>
      </p:grpSp>
    </p:spTree>
    <p:extLst>
      <p:ext uri="{BB962C8B-B14F-4D97-AF65-F5344CB8AC3E}">
        <p14:creationId xmlns:p14="http://schemas.microsoft.com/office/powerpoint/2010/main" val="162597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27492" y="977134"/>
            <a:ext cx="1890192" cy="1067044"/>
          </a:xfrm>
          <a:prstGeom prst="rect">
            <a:avLst/>
          </a:prstGeom>
        </p:spPr>
      </p:pic>
      <p:sp>
        <p:nvSpPr>
          <p:cNvPr id="2" name="タイトル 1"/>
          <p:cNvSpPr>
            <a:spLocks noGrp="1"/>
          </p:cNvSpPr>
          <p:nvPr>
            <p:ph type="title"/>
          </p:nvPr>
        </p:nvSpPr>
        <p:spPr/>
        <p:txBody>
          <a:bodyPr/>
          <a:lstStyle/>
          <a:p>
            <a:r>
              <a:rPr lang="ja-JP" altLang="en-US" dirty="0"/>
              <a:t>ビットコインで採用されたブロックチェーン</a:t>
            </a:r>
            <a:endParaRPr kumimoji="1" lang="ja-JP" altLang="en-US" dirty="0"/>
          </a:p>
        </p:txBody>
      </p:sp>
      <p:sp>
        <p:nvSpPr>
          <p:cNvPr id="4" name="角丸四角形 3"/>
          <p:cNvSpPr/>
          <p:nvPr/>
        </p:nvSpPr>
        <p:spPr>
          <a:xfrm>
            <a:off x="457199" y="1031839"/>
            <a:ext cx="6570293"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cs typeface="ＭＳ Ｐゴシック"/>
              </a:rPr>
              <a:t>ブロックチェーンはサトシ・ナカモトによって開発された</a:t>
            </a:r>
          </a:p>
          <a:p>
            <a:pPr algn="ctr"/>
            <a:r>
              <a:rPr lang="ja-JP" altLang="en-US" dirty="0">
                <a:solidFill>
                  <a:srgbClr val="FFFFFF"/>
                </a:solidFill>
                <a:latin typeface="+mj-lt"/>
                <a:ea typeface="+mj-ea"/>
                <a:cs typeface="ＭＳ Ｐゴシック"/>
              </a:rPr>
              <a:t>仮想通貨「ビットコイン」の基本になっている分散型台帳</a:t>
            </a:r>
            <a:endParaRPr lang="en-US" altLang="ja-JP" dirty="0">
              <a:solidFill>
                <a:srgbClr val="FFFFFF"/>
              </a:solidFill>
              <a:latin typeface="+mj-lt"/>
              <a:ea typeface="+mj-ea"/>
              <a:cs typeface="ＭＳ Ｐゴシック"/>
            </a:endParaRPr>
          </a:p>
        </p:txBody>
      </p:sp>
      <p:sp>
        <p:nvSpPr>
          <p:cNvPr id="5" name="角丸四角形 4"/>
          <p:cNvSpPr/>
          <p:nvPr/>
        </p:nvSpPr>
        <p:spPr>
          <a:xfrm>
            <a:off x="457199" y="2086607"/>
            <a:ext cx="8229598"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暗号技術と</a:t>
            </a:r>
            <a:r>
              <a:rPr lang="en-US" altLang="ja-JP" dirty="0">
                <a:solidFill>
                  <a:srgbClr val="FFFFFF"/>
                </a:solidFill>
                <a:latin typeface="+mj-lt"/>
                <a:ea typeface="+mj-ea"/>
                <a:cs typeface="ＭＳ Ｐゴシック"/>
              </a:rPr>
              <a:t>P2P</a:t>
            </a:r>
            <a:r>
              <a:rPr lang="ja-JP" altLang="en-US" dirty="0">
                <a:solidFill>
                  <a:srgbClr val="FFFFFF"/>
                </a:solidFill>
                <a:latin typeface="+mj-lt"/>
                <a:ea typeface="+mj-ea"/>
                <a:cs typeface="ＭＳ Ｐゴシック"/>
              </a:rPr>
              <a:t>を組み合わせ、政府や第三者機関に頼らない</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オープンで</a:t>
            </a:r>
            <a:r>
              <a:rPr lang="ja-JP" altLang="en-US">
                <a:solidFill>
                  <a:srgbClr val="FFFFFF"/>
                </a:solidFill>
                <a:latin typeface="+mj-lt"/>
                <a:ea typeface="+mj-ea"/>
                <a:cs typeface="ＭＳ Ｐゴシック"/>
              </a:rPr>
              <a:t>安全な「価値の取引」を</a:t>
            </a:r>
            <a:r>
              <a:rPr lang="ja-JP" altLang="en-US" dirty="0">
                <a:solidFill>
                  <a:srgbClr val="FFFFFF"/>
                </a:solidFill>
                <a:latin typeface="+mj-lt"/>
                <a:ea typeface="+mj-ea"/>
                <a:cs typeface="ＭＳ Ｐゴシック"/>
              </a:rPr>
              <a:t>低コストで実現できる</a:t>
            </a:r>
          </a:p>
        </p:txBody>
      </p:sp>
      <p:sp>
        <p:nvSpPr>
          <p:cNvPr id="6" name="角丸四角形 5"/>
          <p:cNvSpPr/>
          <p:nvPr/>
        </p:nvSpPr>
        <p:spPr>
          <a:xfrm>
            <a:off x="457199" y="3141375"/>
            <a:ext cx="8229599"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ブロックチェーンの仕組みはビットコインで既に</a:t>
            </a:r>
            <a:r>
              <a:rPr lang="en-US" altLang="ja-JP" dirty="0">
                <a:solidFill>
                  <a:srgbClr val="FFFFFF"/>
                </a:solidFill>
                <a:latin typeface="+mj-lt"/>
                <a:ea typeface="+mj-ea"/>
                <a:cs typeface="ＭＳ Ｐゴシック"/>
              </a:rPr>
              <a:t>7</a:t>
            </a:r>
            <a:r>
              <a:rPr lang="ja-JP" altLang="en-US" dirty="0">
                <a:solidFill>
                  <a:srgbClr val="FFFFFF"/>
                </a:solidFill>
                <a:latin typeface="+mj-lt"/>
                <a:ea typeface="+mj-ea"/>
                <a:cs typeface="ＭＳ Ｐゴシック"/>
              </a:rPr>
              <a:t>年間の運用実績があり、</a:t>
            </a:r>
            <a:endParaRPr lang="en-US" altLang="ja-JP" dirty="0">
              <a:solidFill>
                <a:srgbClr val="FFFFFF"/>
              </a:solidFill>
              <a:latin typeface="+mj-lt"/>
              <a:ea typeface="+mj-ea"/>
              <a:cs typeface="ＭＳ Ｐゴシック"/>
            </a:endParaRPr>
          </a:p>
          <a:p>
            <a:pPr algn="ctr"/>
            <a:r>
              <a:rPr lang="ja-JP" altLang="en-US">
                <a:solidFill>
                  <a:srgbClr val="FFFFFF"/>
                </a:solidFill>
                <a:latin typeface="+mj-lt"/>
                <a:ea typeface="+mj-ea"/>
                <a:cs typeface="ＭＳ Ｐゴシック"/>
              </a:rPr>
              <a:t>一定の安定性・信頼性が実証</a:t>
            </a:r>
            <a:r>
              <a:rPr lang="ja-JP" altLang="en-US" dirty="0">
                <a:solidFill>
                  <a:srgbClr val="FFFFFF"/>
                </a:solidFill>
                <a:latin typeface="+mj-lt"/>
                <a:ea typeface="+mj-ea"/>
                <a:cs typeface="ＭＳ Ｐゴシック"/>
              </a:rPr>
              <a:t>されている</a:t>
            </a:r>
          </a:p>
        </p:txBody>
      </p:sp>
      <p:sp>
        <p:nvSpPr>
          <p:cNvPr id="8" name="角丸四角形 7"/>
          <p:cNvSpPr/>
          <p:nvPr/>
        </p:nvSpPr>
        <p:spPr>
          <a:xfrm>
            <a:off x="457198" y="5250911"/>
            <a:ext cx="8229599" cy="948560"/>
          </a:xfrm>
          <a:prstGeom prst="roundRect">
            <a:avLst>
              <a:gd name="adj" fmla="val 73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現在、</a:t>
            </a:r>
            <a:r>
              <a:rPr lang="en-US" altLang="ja-JP" dirty="0" err="1">
                <a:solidFill>
                  <a:srgbClr val="FFFFFF"/>
                </a:solidFill>
                <a:latin typeface="+mj-lt"/>
                <a:ea typeface="+mj-ea"/>
                <a:cs typeface="ＭＳ Ｐゴシック"/>
              </a:rPr>
              <a:t>FinTech</a:t>
            </a:r>
            <a:r>
              <a:rPr lang="ja-JP" altLang="en-US" dirty="0">
                <a:solidFill>
                  <a:srgbClr val="FFFFFF"/>
                </a:solidFill>
                <a:latin typeface="+mj-lt"/>
                <a:ea typeface="+mj-ea"/>
                <a:cs typeface="ＭＳ Ｐゴシック"/>
              </a:rPr>
              <a:t>分野での活用が模索されているが、将来は様々な仕組みを代替していく</a:t>
            </a:r>
            <a:r>
              <a:rPr lang="en-US" altLang="ja-JP" dirty="0">
                <a:solidFill>
                  <a:srgbClr val="FFFFFF"/>
                </a:solidFill>
                <a:latin typeface="+mj-lt"/>
                <a:ea typeface="+mj-ea"/>
                <a:cs typeface="ＭＳ Ｐゴシック"/>
              </a:rPr>
              <a:t>(</a:t>
            </a:r>
            <a:r>
              <a:rPr lang="ja-JP" altLang="en-US" dirty="0">
                <a:solidFill>
                  <a:srgbClr val="FFFFFF"/>
                </a:solidFill>
                <a:latin typeface="+mj-lt"/>
                <a:ea typeface="+mj-ea"/>
                <a:cs typeface="ＭＳ Ｐゴシック"/>
              </a:rPr>
              <a:t>「中抜き」</a:t>
            </a:r>
            <a:r>
              <a:rPr lang="en-US" altLang="ja-JP" dirty="0">
                <a:solidFill>
                  <a:srgbClr val="FFFFFF"/>
                </a:solidFill>
                <a:latin typeface="+mj-lt"/>
                <a:ea typeface="+mj-ea"/>
                <a:cs typeface="ＭＳ Ｐゴシック"/>
              </a:rPr>
              <a:t>)</a:t>
            </a:r>
            <a:r>
              <a:rPr lang="ja-JP" altLang="en-US" dirty="0">
                <a:solidFill>
                  <a:srgbClr val="FFFFFF"/>
                </a:solidFill>
                <a:latin typeface="+mj-lt"/>
                <a:ea typeface="+mj-ea"/>
                <a:cs typeface="ＭＳ Ｐゴシック"/>
              </a:rPr>
              <a:t>ことができると考えられている</a:t>
            </a:r>
          </a:p>
        </p:txBody>
      </p:sp>
      <p:sp>
        <p:nvSpPr>
          <p:cNvPr id="9" name="角丸四角形 8"/>
          <p:cNvSpPr/>
          <p:nvPr/>
        </p:nvSpPr>
        <p:spPr>
          <a:xfrm>
            <a:off x="457198" y="4196143"/>
            <a:ext cx="2633472" cy="948560"/>
          </a:xfrm>
          <a:prstGeom prst="roundRect">
            <a:avLst>
              <a:gd name="adj" fmla="val 73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cs typeface="ＭＳ Ｐゴシック"/>
              </a:rPr>
              <a:t>透明で、改ざん</a:t>
            </a:r>
            <a:r>
              <a:rPr lang="ja-JP" altLang="en-US">
                <a:solidFill>
                  <a:srgbClr val="FFFFFF"/>
                </a:solidFill>
                <a:cs typeface="ＭＳ Ｐゴシック"/>
              </a:rPr>
              <a:t>できず、システムダウン</a:t>
            </a:r>
            <a:r>
              <a:rPr lang="ja-JP" altLang="en-US" dirty="0">
                <a:solidFill>
                  <a:srgbClr val="FFFFFF"/>
                </a:solidFill>
                <a:cs typeface="ＭＳ Ｐゴシック"/>
              </a:rPr>
              <a:t>しない</a:t>
            </a:r>
          </a:p>
        </p:txBody>
      </p:sp>
      <p:sp>
        <p:nvSpPr>
          <p:cNvPr id="10" name="角丸四角形 9"/>
          <p:cNvSpPr/>
          <p:nvPr/>
        </p:nvSpPr>
        <p:spPr>
          <a:xfrm>
            <a:off x="3255262" y="4196143"/>
            <a:ext cx="2633472" cy="948560"/>
          </a:xfrm>
          <a:prstGeom prst="roundRect">
            <a:avLst>
              <a:gd name="adj" fmla="val 73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第三者機関に頼らずに信用取引ができる</a:t>
            </a:r>
          </a:p>
        </p:txBody>
      </p:sp>
      <p:sp>
        <p:nvSpPr>
          <p:cNvPr id="11" name="角丸四角形 10"/>
          <p:cNvSpPr/>
          <p:nvPr/>
        </p:nvSpPr>
        <p:spPr>
          <a:xfrm>
            <a:off x="6053326" y="4196143"/>
            <a:ext cx="2633472" cy="948560"/>
          </a:xfrm>
          <a:prstGeom prst="roundRect">
            <a:avLst>
              <a:gd name="adj" fmla="val 73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取引コストが限りなくゼロに近い</a:t>
            </a:r>
          </a:p>
        </p:txBody>
      </p:sp>
    </p:spTree>
    <p:extLst>
      <p:ext uri="{BB962C8B-B14F-4D97-AF65-F5344CB8AC3E}">
        <p14:creationId xmlns:p14="http://schemas.microsoft.com/office/powerpoint/2010/main" val="162108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ビットコインへの誤解</a:t>
            </a:r>
            <a:endParaRPr kumimoji="1" lang="ja-JP" altLang="en-US" dirty="0"/>
          </a:p>
        </p:txBody>
      </p:sp>
      <p:sp>
        <p:nvSpPr>
          <p:cNvPr id="4" name="角丸四角形 3"/>
          <p:cNvSpPr/>
          <p:nvPr/>
        </p:nvSpPr>
        <p:spPr>
          <a:xfrm>
            <a:off x="601578" y="1036652"/>
            <a:ext cx="3886201"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j-lt"/>
                <a:ea typeface="+mj-ea"/>
                <a:cs typeface="ＭＳ Ｐゴシック"/>
              </a:rPr>
              <a:t>Mt.Gox</a:t>
            </a:r>
            <a:r>
              <a:rPr lang="ja-JP" altLang="en-US" dirty="0">
                <a:solidFill>
                  <a:srgbClr val="FFFFFF"/>
                </a:solidFill>
                <a:latin typeface="+mj-lt"/>
                <a:ea typeface="+mj-ea"/>
                <a:cs typeface="ＭＳ Ｐゴシック"/>
              </a:rPr>
              <a:t> へのハッキングで</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ビットコインが消失した</a:t>
            </a:r>
          </a:p>
        </p:txBody>
      </p:sp>
      <p:sp>
        <p:nvSpPr>
          <p:cNvPr id="5" name="角丸四角形 4"/>
          <p:cNvSpPr/>
          <p:nvPr/>
        </p:nvSpPr>
        <p:spPr>
          <a:xfrm>
            <a:off x="601578" y="2091420"/>
            <a:ext cx="3886201"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ビットコインは円天と同じく</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詐欺である</a:t>
            </a:r>
          </a:p>
        </p:txBody>
      </p:sp>
      <p:sp>
        <p:nvSpPr>
          <p:cNvPr id="6" name="角丸四角形 5"/>
          <p:cNvSpPr/>
          <p:nvPr/>
        </p:nvSpPr>
        <p:spPr>
          <a:xfrm>
            <a:off x="601578" y="3146188"/>
            <a:ext cx="3886201"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国家の裏付けが無い通貨など</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信頼できない</a:t>
            </a:r>
          </a:p>
        </p:txBody>
      </p:sp>
      <p:sp>
        <p:nvSpPr>
          <p:cNvPr id="7" name="角丸四角形 6"/>
          <p:cNvSpPr/>
          <p:nvPr/>
        </p:nvSpPr>
        <p:spPr>
          <a:xfrm>
            <a:off x="601577" y="4200956"/>
            <a:ext cx="3886201" cy="948560"/>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マネーロンダリングなど、</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犯罪に利用されている</a:t>
            </a:r>
          </a:p>
        </p:txBody>
      </p:sp>
      <p:sp>
        <p:nvSpPr>
          <p:cNvPr id="8" name="角丸四角形 7"/>
          <p:cNvSpPr/>
          <p:nvPr/>
        </p:nvSpPr>
        <p:spPr>
          <a:xfrm>
            <a:off x="601578" y="5255724"/>
            <a:ext cx="7912770" cy="948560"/>
          </a:xfrm>
          <a:prstGeom prst="roundRect">
            <a:avLst>
              <a:gd name="adj" fmla="val 73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発展途上ではあるが、基本的</a:t>
            </a:r>
            <a:r>
              <a:rPr lang="ja-JP" altLang="en-US">
                <a:solidFill>
                  <a:srgbClr val="FFFFFF"/>
                </a:solidFill>
                <a:latin typeface="+mj-lt"/>
                <a:ea typeface="+mj-ea"/>
                <a:cs typeface="ＭＳ Ｐゴシック"/>
              </a:rPr>
              <a:t>な仕組み</a:t>
            </a:r>
            <a:r>
              <a:rPr lang="en-US" altLang="ja-JP">
                <a:solidFill>
                  <a:srgbClr val="FFFFFF"/>
                </a:solidFill>
                <a:latin typeface="+mj-lt"/>
                <a:ea typeface="+mj-ea"/>
                <a:cs typeface="ＭＳ Ｐゴシック"/>
              </a:rPr>
              <a:t>(Blockchain)</a:t>
            </a:r>
            <a:r>
              <a:rPr lang="ja-JP" altLang="en-US">
                <a:solidFill>
                  <a:srgbClr val="FFFFFF"/>
                </a:solidFill>
                <a:latin typeface="+mj-lt"/>
                <a:ea typeface="+mj-ea"/>
                <a:cs typeface="ＭＳ Ｐゴシック"/>
              </a:rPr>
              <a:t>に</a:t>
            </a:r>
            <a:r>
              <a:rPr lang="ja-JP" altLang="en-US" dirty="0">
                <a:solidFill>
                  <a:srgbClr val="FFFFFF"/>
                </a:solidFill>
                <a:latin typeface="+mj-lt"/>
                <a:ea typeface="+mj-ea"/>
                <a:cs typeface="ＭＳ Ｐゴシック"/>
              </a:rPr>
              <a:t>問題は無い</a:t>
            </a:r>
            <a:endParaRPr lang="en-US" altLang="ja-JP" dirty="0">
              <a:solidFill>
                <a:srgbClr val="FFFFFF"/>
              </a:solidFill>
              <a:latin typeface="+mj-lt"/>
              <a:ea typeface="+mj-ea"/>
              <a:cs typeface="ＭＳ Ｐゴシック"/>
            </a:endParaRPr>
          </a:p>
          <a:p>
            <a:pPr algn="ctr"/>
            <a:r>
              <a:rPr lang="ja-JP" altLang="en-US" dirty="0">
                <a:solidFill>
                  <a:srgbClr val="FFFFFF"/>
                </a:solidFill>
                <a:latin typeface="+mj-lt"/>
                <a:ea typeface="+mj-ea"/>
                <a:cs typeface="ＭＳ Ｐゴシック"/>
              </a:rPr>
              <a:t>修正を加えながら、今後さらに存在感を増していくとみられている</a:t>
            </a:r>
          </a:p>
        </p:txBody>
      </p:sp>
      <p:sp>
        <p:nvSpPr>
          <p:cNvPr id="9" name="角丸四角形 8"/>
          <p:cNvSpPr/>
          <p:nvPr/>
        </p:nvSpPr>
        <p:spPr>
          <a:xfrm>
            <a:off x="4628147" y="1036652"/>
            <a:ext cx="3886201" cy="948560"/>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ビットコインでは無く取引所の問題</a:t>
            </a:r>
            <a:endParaRPr lang="en-US" altLang="ja-JP" dirty="0">
              <a:solidFill>
                <a:srgbClr val="FFFFFF"/>
              </a:solidFill>
              <a:latin typeface="+mj-lt"/>
              <a:ea typeface="+mj-ea"/>
              <a:cs typeface="ＭＳ Ｐゴシック"/>
            </a:endParaRPr>
          </a:p>
          <a:p>
            <a:pPr algn="ctr"/>
            <a:r>
              <a:rPr lang="en-US" altLang="ja-JP" dirty="0" err="1">
                <a:solidFill>
                  <a:srgbClr val="FFFFFF"/>
                </a:solidFill>
                <a:latin typeface="+mj-lt"/>
                <a:ea typeface="+mj-ea"/>
                <a:cs typeface="ＭＳ Ｐゴシック"/>
              </a:rPr>
              <a:t>Mt.Gox</a:t>
            </a:r>
            <a:r>
              <a:rPr lang="ja-JP" altLang="en-US" dirty="0">
                <a:solidFill>
                  <a:srgbClr val="FFFFFF"/>
                </a:solidFill>
                <a:latin typeface="+mj-lt"/>
                <a:ea typeface="+mj-ea"/>
                <a:cs typeface="ＭＳ Ｐゴシック"/>
              </a:rPr>
              <a:t> の社長を業務上横領で起訴</a:t>
            </a:r>
            <a:endParaRPr lang="en-US" altLang="ja-JP" dirty="0">
              <a:solidFill>
                <a:srgbClr val="FFFFFF"/>
              </a:solidFill>
              <a:latin typeface="+mj-lt"/>
              <a:ea typeface="+mj-ea"/>
              <a:cs typeface="ＭＳ Ｐゴシック"/>
            </a:endParaRPr>
          </a:p>
        </p:txBody>
      </p:sp>
      <p:sp>
        <p:nvSpPr>
          <p:cNvPr id="10" name="角丸四角形 9"/>
          <p:cNvSpPr/>
          <p:nvPr/>
        </p:nvSpPr>
        <p:spPr>
          <a:xfrm>
            <a:off x="4628147" y="2091420"/>
            <a:ext cx="3886201" cy="948560"/>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ビットコインの取引記録は透明で、改ざんも事実上不可能</a:t>
            </a:r>
          </a:p>
        </p:txBody>
      </p:sp>
      <p:sp>
        <p:nvSpPr>
          <p:cNvPr id="11" name="角丸四角形 10"/>
          <p:cNvSpPr/>
          <p:nvPr/>
        </p:nvSpPr>
        <p:spPr>
          <a:xfrm>
            <a:off x="4628147" y="3146188"/>
            <a:ext cx="3886201" cy="948560"/>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裏付け無しに信用取引が可能になったことが真の革新性</a:t>
            </a:r>
          </a:p>
        </p:txBody>
      </p:sp>
      <p:sp>
        <p:nvSpPr>
          <p:cNvPr id="12" name="角丸四角形 11"/>
          <p:cNvSpPr/>
          <p:nvPr/>
        </p:nvSpPr>
        <p:spPr>
          <a:xfrm>
            <a:off x="4628146" y="4200956"/>
            <a:ext cx="3886201" cy="948560"/>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諸説あるが、犯罪に利用されないための取り組みは必要</a:t>
            </a:r>
          </a:p>
        </p:txBody>
      </p:sp>
    </p:spTree>
    <p:extLst>
      <p:ext uri="{BB962C8B-B14F-4D97-AF65-F5344CB8AC3E}">
        <p14:creationId xmlns:p14="http://schemas.microsoft.com/office/powerpoint/2010/main" val="18996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5846217" y="3901053"/>
            <a:ext cx="2702766" cy="1924962"/>
          </a:xfrm>
          <a:prstGeom prst="roundRect">
            <a:avLst>
              <a:gd name="adj" fmla="val 9167"/>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b" anchorCtr="0"/>
          <a:lstStyle/>
          <a:p>
            <a:pPr algn="ctr"/>
            <a:r>
              <a:rPr kumimoji="1" lang="ja-JP" altLang="en-US" sz="2800" dirty="0">
                <a:solidFill>
                  <a:srgbClr val="FFFFFF"/>
                </a:solidFill>
                <a:latin typeface="+mj-lt"/>
                <a:ea typeface="+mj-ea"/>
                <a:cs typeface="ＭＳ Ｐゴシック"/>
              </a:rPr>
              <a:t>高コスト</a:t>
            </a:r>
          </a:p>
        </p:txBody>
      </p:sp>
      <p:sp>
        <p:nvSpPr>
          <p:cNvPr id="2" name="タイトル 1"/>
          <p:cNvSpPr>
            <a:spLocks noGrp="1"/>
          </p:cNvSpPr>
          <p:nvPr>
            <p:ph type="title"/>
          </p:nvPr>
        </p:nvSpPr>
        <p:spPr/>
        <p:txBody>
          <a:bodyPr/>
          <a:lstStyle/>
          <a:p>
            <a:r>
              <a:rPr kumimoji="1" lang="ja-JP" altLang="en-US" dirty="0"/>
              <a:t>銀行取引 </a:t>
            </a:r>
            <a:r>
              <a:rPr kumimoji="1" lang="en-US" altLang="ja-JP" dirty="0"/>
              <a:t>(</a:t>
            </a:r>
            <a:r>
              <a:rPr kumimoji="1" lang="ja-JP" altLang="en-US" dirty="0"/>
              <a:t>台帳を集中管理</a:t>
            </a:r>
            <a:r>
              <a:rPr kumimoji="1" lang="en-US" altLang="ja-JP" dirty="0"/>
              <a:t>)</a:t>
            </a:r>
            <a:endParaRPr kumimoji="1" lang="ja-JP" altLang="en-US" dirty="0"/>
          </a:p>
        </p:txBody>
      </p:sp>
      <p:grpSp>
        <p:nvGrpSpPr>
          <p:cNvPr id="4" name="グループ化 3"/>
          <p:cNvGrpSpPr/>
          <p:nvPr/>
        </p:nvGrpSpPr>
        <p:grpSpPr>
          <a:xfrm>
            <a:off x="1624999" y="5403233"/>
            <a:ext cx="305173" cy="452673"/>
            <a:chOff x="3883937" y="1385180"/>
            <a:chExt cx="543208" cy="805759"/>
          </a:xfrm>
        </p:grpSpPr>
        <p:sp>
          <p:nvSpPr>
            <p:cNvPr id="11" name="弦 10"/>
            <p:cNvSpPr/>
            <p:nvPr/>
          </p:nvSpPr>
          <p:spPr>
            <a:xfrm rot="6799721">
              <a:off x="3883937" y="1647731"/>
              <a:ext cx="543208" cy="543208"/>
            </a:xfrm>
            <a:prstGeom prst="chor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スマイル 11"/>
            <p:cNvSpPr/>
            <p:nvPr/>
          </p:nvSpPr>
          <p:spPr>
            <a:xfrm>
              <a:off x="3981589" y="1385180"/>
              <a:ext cx="366010" cy="366010"/>
            </a:xfrm>
            <a:prstGeom prst="smileyFac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グループ化 127"/>
          <p:cNvGrpSpPr/>
          <p:nvPr/>
        </p:nvGrpSpPr>
        <p:grpSpPr>
          <a:xfrm>
            <a:off x="4046468" y="5409284"/>
            <a:ext cx="305173" cy="452673"/>
            <a:chOff x="3883937" y="1385180"/>
            <a:chExt cx="543208" cy="805759"/>
          </a:xfrm>
        </p:grpSpPr>
        <p:sp>
          <p:nvSpPr>
            <p:cNvPr id="135" name="弦 134"/>
            <p:cNvSpPr/>
            <p:nvPr/>
          </p:nvSpPr>
          <p:spPr>
            <a:xfrm rot="6799721">
              <a:off x="3883937" y="1647731"/>
              <a:ext cx="543208" cy="543208"/>
            </a:xfrm>
            <a:prstGeom prst="chor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スマイル 135"/>
            <p:cNvSpPr/>
            <p:nvPr/>
          </p:nvSpPr>
          <p:spPr>
            <a:xfrm>
              <a:off x="3981589" y="1385180"/>
              <a:ext cx="366010" cy="366010"/>
            </a:xfrm>
            <a:prstGeom prst="smileyFac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6" name="グループ化 195"/>
          <p:cNvGrpSpPr/>
          <p:nvPr/>
        </p:nvGrpSpPr>
        <p:grpSpPr>
          <a:xfrm>
            <a:off x="2463662" y="2737512"/>
            <a:ext cx="1002890" cy="1410929"/>
            <a:chOff x="2276168" y="1504336"/>
            <a:chExt cx="1002890" cy="1410929"/>
          </a:xfrm>
        </p:grpSpPr>
        <p:sp>
          <p:nvSpPr>
            <p:cNvPr id="186" name="直方体 185"/>
            <p:cNvSpPr/>
            <p:nvPr/>
          </p:nvSpPr>
          <p:spPr>
            <a:xfrm>
              <a:off x="2276168" y="1504336"/>
              <a:ext cx="1002890" cy="1410929"/>
            </a:xfrm>
            <a:prstGeom prst="cub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b" anchorCtr="0"/>
            <a:lstStyle/>
            <a:p>
              <a:pPr algn="ctr"/>
              <a:r>
                <a:rPr kumimoji="1" lang="ja-JP" altLang="en-US" dirty="0">
                  <a:solidFill>
                    <a:srgbClr val="FFFFFF"/>
                  </a:solidFill>
                  <a:latin typeface="+mj-lt"/>
                  <a:ea typeface="+mj-ea"/>
                  <a:cs typeface="ＭＳ Ｐゴシック"/>
                </a:rPr>
                <a:t>銀行</a:t>
              </a:r>
            </a:p>
          </p:txBody>
        </p:sp>
        <p:sp>
          <p:nvSpPr>
            <p:cNvPr id="187" name="正方形/長方形 186"/>
            <p:cNvSpPr/>
            <p:nvPr/>
          </p:nvSpPr>
          <p:spPr>
            <a:xfrm>
              <a:off x="2325329" y="182880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88" name="正方形/長方形 187"/>
            <p:cNvSpPr/>
            <p:nvPr/>
          </p:nvSpPr>
          <p:spPr>
            <a:xfrm>
              <a:off x="2556387" y="182880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89" name="正方形/長方形 188"/>
            <p:cNvSpPr/>
            <p:nvPr/>
          </p:nvSpPr>
          <p:spPr>
            <a:xfrm>
              <a:off x="2787445" y="182880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0" name="正方形/長方形 189"/>
            <p:cNvSpPr/>
            <p:nvPr/>
          </p:nvSpPr>
          <p:spPr>
            <a:xfrm>
              <a:off x="2325329" y="2089355"/>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1" name="正方形/長方形 190"/>
            <p:cNvSpPr/>
            <p:nvPr/>
          </p:nvSpPr>
          <p:spPr>
            <a:xfrm>
              <a:off x="2556387" y="2089355"/>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2" name="正方形/長方形 191"/>
            <p:cNvSpPr/>
            <p:nvPr/>
          </p:nvSpPr>
          <p:spPr>
            <a:xfrm>
              <a:off x="2787445" y="2089355"/>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3" name="正方形/長方形 192"/>
            <p:cNvSpPr/>
            <p:nvPr/>
          </p:nvSpPr>
          <p:spPr>
            <a:xfrm>
              <a:off x="2325329" y="234991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4" name="正方形/長方形 193"/>
            <p:cNvSpPr/>
            <p:nvPr/>
          </p:nvSpPr>
          <p:spPr>
            <a:xfrm>
              <a:off x="2556387" y="234991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5" name="正方形/長方形 194"/>
            <p:cNvSpPr/>
            <p:nvPr/>
          </p:nvSpPr>
          <p:spPr>
            <a:xfrm>
              <a:off x="2787445" y="2349910"/>
              <a:ext cx="181897" cy="216310"/>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grpSp>
        <p:nvGrpSpPr>
          <p:cNvPr id="20" name="グループ化 19"/>
          <p:cNvGrpSpPr/>
          <p:nvPr/>
        </p:nvGrpSpPr>
        <p:grpSpPr>
          <a:xfrm>
            <a:off x="3913920" y="2387852"/>
            <a:ext cx="613287" cy="268543"/>
            <a:chOff x="3913920" y="2387852"/>
            <a:chExt cx="613287" cy="268543"/>
          </a:xfrm>
        </p:grpSpPr>
        <p:sp>
          <p:nvSpPr>
            <p:cNvPr id="202" name="楕円 201"/>
            <p:cNvSpPr/>
            <p:nvPr/>
          </p:nvSpPr>
          <p:spPr>
            <a:xfrm>
              <a:off x="4242072" y="2537792"/>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9" name="楕円 198"/>
            <p:cNvSpPr/>
            <p:nvPr/>
          </p:nvSpPr>
          <p:spPr>
            <a:xfrm>
              <a:off x="4066320" y="2553156"/>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98" name="楕円 197"/>
            <p:cNvSpPr/>
            <p:nvPr/>
          </p:nvSpPr>
          <p:spPr>
            <a:xfrm>
              <a:off x="3913920" y="2501537"/>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00" name="楕円 199"/>
            <p:cNvSpPr/>
            <p:nvPr/>
          </p:nvSpPr>
          <p:spPr>
            <a:xfrm>
              <a:off x="4132688" y="2475727"/>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01" name="楕円 200"/>
            <p:cNvSpPr/>
            <p:nvPr/>
          </p:nvSpPr>
          <p:spPr>
            <a:xfrm>
              <a:off x="4023304" y="2429639"/>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03" name="楕円 202"/>
            <p:cNvSpPr/>
            <p:nvPr/>
          </p:nvSpPr>
          <p:spPr>
            <a:xfrm>
              <a:off x="4183079" y="2387852"/>
              <a:ext cx="285135" cy="103239"/>
            </a:xfrm>
            <a:prstGeom prst="ellipse">
              <a:avLst/>
            </a:prstGeom>
            <a:solidFill>
              <a:srgbClr val="CC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grpSp>
        <p:nvGrpSpPr>
          <p:cNvPr id="206" name="グループ化 205"/>
          <p:cNvGrpSpPr/>
          <p:nvPr/>
        </p:nvGrpSpPr>
        <p:grpSpPr>
          <a:xfrm>
            <a:off x="1517118" y="3214376"/>
            <a:ext cx="502089" cy="648930"/>
            <a:chOff x="6255585" y="1961536"/>
            <a:chExt cx="502089" cy="648930"/>
          </a:xfrm>
        </p:grpSpPr>
        <p:sp>
          <p:nvSpPr>
            <p:cNvPr id="204" name="フローチャート: 処理 203"/>
            <p:cNvSpPr/>
            <p:nvPr/>
          </p:nvSpPr>
          <p:spPr>
            <a:xfrm>
              <a:off x="6255585" y="1961536"/>
              <a:ext cx="502089" cy="648930"/>
            </a:xfrm>
            <a:prstGeom prst="flowChartProcess">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05" name="フローチャート: 処理 204"/>
            <p:cNvSpPr/>
            <p:nvPr/>
          </p:nvSpPr>
          <p:spPr>
            <a:xfrm>
              <a:off x="6319068" y="2045110"/>
              <a:ext cx="386532" cy="481780"/>
            </a:xfrm>
            <a:prstGeom prst="flowChartProcess">
              <a:avLst/>
            </a:prstGeom>
            <a:pattFill prst="ltHorz">
              <a:fgClr>
                <a:schemeClr val="tx1">
                  <a:lumMod val="50000"/>
                  <a:lumOff val="50000"/>
                </a:schemeClr>
              </a:fgClr>
              <a:bgClr>
                <a:schemeClr val="bg1"/>
              </a:bgClr>
            </a:patt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grpSp>
        <p:nvGrpSpPr>
          <p:cNvPr id="207" name="グループ化 206"/>
          <p:cNvGrpSpPr/>
          <p:nvPr/>
        </p:nvGrpSpPr>
        <p:grpSpPr>
          <a:xfrm>
            <a:off x="3915734" y="3214376"/>
            <a:ext cx="502089" cy="648930"/>
            <a:chOff x="6255585" y="1961536"/>
            <a:chExt cx="502089" cy="648930"/>
          </a:xfrm>
        </p:grpSpPr>
        <p:sp>
          <p:nvSpPr>
            <p:cNvPr id="208" name="フローチャート: 処理 207"/>
            <p:cNvSpPr/>
            <p:nvPr/>
          </p:nvSpPr>
          <p:spPr>
            <a:xfrm>
              <a:off x="6255585" y="1961536"/>
              <a:ext cx="502089" cy="648930"/>
            </a:xfrm>
            <a:prstGeom prst="flowChartProcess">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09" name="フローチャート: 処理 208"/>
            <p:cNvSpPr/>
            <p:nvPr/>
          </p:nvSpPr>
          <p:spPr>
            <a:xfrm>
              <a:off x="6319068" y="2045110"/>
              <a:ext cx="386532" cy="481780"/>
            </a:xfrm>
            <a:prstGeom prst="flowChartProcess">
              <a:avLst/>
            </a:prstGeom>
            <a:pattFill prst="ltHorz">
              <a:fgClr>
                <a:schemeClr val="tx1">
                  <a:lumMod val="50000"/>
                  <a:lumOff val="50000"/>
                </a:schemeClr>
              </a:fgClr>
              <a:bgClr>
                <a:schemeClr val="bg1"/>
              </a:bgClr>
            </a:patt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sp>
        <p:nvSpPr>
          <p:cNvPr id="210" name="フローチャート: 代替処理 209"/>
          <p:cNvSpPr/>
          <p:nvPr/>
        </p:nvSpPr>
        <p:spPr>
          <a:xfrm>
            <a:off x="919274" y="1302263"/>
            <a:ext cx="4111330" cy="3218630"/>
          </a:xfrm>
          <a:prstGeom prst="flowChartAlternateProcess">
            <a:avLst/>
          </a:prstGeom>
          <a:noFill/>
          <a:ln w="63500">
            <a:solidFill>
              <a:srgbClr val="FF6666"/>
            </a:solidFill>
          </a:ln>
          <a:effectLst/>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en-US" altLang="ja-JP" sz="4000" dirty="0">
                <a:solidFill>
                  <a:srgbClr val="FF6666"/>
                </a:solidFill>
                <a:latin typeface="+mj-lt"/>
                <a:ea typeface="+mj-ea"/>
                <a:cs typeface="ＭＳ Ｐゴシック"/>
              </a:rPr>
              <a:t>Security</a:t>
            </a:r>
            <a:endParaRPr kumimoji="1" lang="ja-JP" altLang="en-US" sz="4000" dirty="0">
              <a:solidFill>
                <a:srgbClr val="FF6666"/>
              </a:solidFill>
              <a:latin typeface="+mj-lt"/>
              <a:ea typeface="+mj-ea"/>
              <a:cs typeface="ＭＳ Ｐゴシック"/>
            </a:endParaRPr>
          </a:p>
        </p:txBody>
      </p:sp>
      <p:sp>
        <p:nvSpPr>
          <p:cNvPr id="55" name="テキスト ボックス 54"/>
          <p:cNvSpPr txBox="1"/>
          <p:nvPr/>
        </p:nvSpPr>
        <p:spPr>
          <a:xfrm>
            <a:off x="1444996" y="3868367"/>
            <a:ext cx="646331" cy="369332"/>
          </a:xfrm>
          <a:prstGeom prst="rect">
            <a:avLst/>
          </a:prstGeom>
          <a:noFill/>
        </p:spPr>
        <p:txBody>
          <a:bodyPr wrap="none" rtlCol="0">
            <a:spAutoFit/>
          </a:bodyPr>
          <a:lstStyle/>
          <a:p>
            <a:r>
              <a:rPr kumimoji="1" lang="ja-JP" altLang="en-US" dirty="0"/>
              <a:t>台帳</a:t>
            </a:r>
          </a:p>
        </p:txBody>
      </p:sp>
      <p:sp>
        <p:nvSpPr>
          <p:cNvPr id="56" name="テキスト ボックス 55"/>
          <p:cNvSpPr txBox="1"/>
          <p:nvPr/>
        </p:nvSpPr>
        <p:spPr>
          <a:xfrm>
            <a:off x="3849317" y="3873624"/>
            <a:ext cx="646331" cy="369332"/>
          </a:xfrm>
          <a:prstGeom prst="rect">
            <a:avLst/>
          </a:prstGeom>
          <a:noFill/>
        </p:spPr>
        <p:txBody>
          <a:bodyPr wrap="none" rtlCol="0">
            <a:spAutoFit/>
          </a:bodyPr>
          <a:lstStyle/>
          <a:p>
            <a:r>
              <a:rPr kumimoji="1" lang="ja-JP" altLang="en-US" dirty="0"/>
              <a:t>台帳</a:t>
            </a:r>
          </a:p>
        </p:txBody>
      </p:sp>
      <p:cxnSp>
        <p:nvCxnSpPr>
          <p:cNvPr id="13" name="直線矢印コネクタ 12"/>
          <p:cNvCxnSpPr/>
          <p:nvPr/>
        </p:nvCxnSpPr>
        <p:spPr>
          <a:xfrm flipV="1">
            <a:off x="4199055" y="4587637"/>
            <a:ext cx="0" cy="6961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環状矢印 14"/>
          <p:cNvSpPr/>
          <p:nvPr/>
        </p:nvSpPr>
        <p:spPr>
          <a:xfrm flipH="1">
            <a:off x="1650572" y="2139346"/>
            <a:ext cx="2587307" cy="2047113"/>
          </a:xfrm>
          <a:prstGeom prst="circularArrow">
            <a:avLst>
              <a:gd name="adj1" fmla="val 2632"/>
              <a:gd name="adj2" fmla="val 1142319"/>
              <a:gd name="adj3" fmla="val 20427966"/>
              <a:gd name="adj4" fmla="val 10800000"/>
              <a:gd name="adj5" fmla="val 7276"/>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16" name="角丸四角形 15"/>
          <p:cNvSpPr/>
          <p:nvPr/>
        </p:nvSpPr>
        <p:spPr>
          <a:xfrm>
            <a:off x="5846217" y="1289217"/>
            <a:ext cx="2702766" cy="53003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mj-lt"/>
                <a:ea typeface="+mj-ea"/>
                <a:cs typeface="ＭＳ Ｐゴシック"/>
              </a:rPr>
              <a:t>正確性</a:t>
            </a:r>
          </a:p>
        </p:txBody>
      </p:sp>
      <p:sp>
        <p:nvSpPr>
          <p:cNvPr id="63" name="角丸四角形 62"/>
          <p:cNvSpPr/>
          <p:nvPr/>
        </p:nvSpPr>
        <p:spPr>
          <a:xfrm>
            <a:off x="5846217" y="1918802"/>
            <a:ext cx="2702766" cy="53003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mj-lt"/>
                <a:ea typeface="+mj-ea"/>
                <a:cs typeface="ＭＳ Ｐゴシック"/>
              </a:rPr>
              <a:t>可用性</a:t>
            </a:r>
            <a:endParaRPr kumimoji="1" lang="en-US" altLang="ja-JP" sz="2800" dirty="0">
              <a:solidFill>
                <a:srgbClr val="FFFFFF"/>
              </a:solidFill>
              <a:latin typeface="+mj-lt"/>
              <a:ea typeface="+mj-ea"/>
              <a:cs typeface="ＭＳ Ｐゴシック"/>
            </a:endParaRPr>
          </a:p>
        </p:txBody>
      </p:sp>
      <p:sp>
        <p:nvSpPr>
          <p:cNvPr id="64" name="角丸四角形 63"/>
          <p:cNvSpPr/>
          <p:nvPr/>
        </p:nvSpPr>
        <p:spPr>
          <a:xfrm>
            <a:off x="5846217" y="2524026"/>
            <a:ext cx="2702766" cy="53003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mj-lt"/>
                <a:ea typeface="+mj-ea"/>
                <a:cs typeface="ＭＳ Ｐゴシック"/>
              </a:rPr>
              <a:t>安全性</a:t>
            </a:r>
          </a:p>
        </p:txBody>
      </p:sp>
      <p:sp>
        <p:nvSpPr>
          <p:cNvPr id="65" name="角丸四角形 64"/>
          <p:cNvSpPr/>
          <p:nvPr/>
        </p:nvSpPr>
        <p:spPr>
          <a:xfrm>
            <a:off x="6039854" y="4082259"/>
            <a:ext cx="2371056" cy="530036"/>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FFFFFF"/>
                </a:solidFill>
                <a:latin typeface="+mj-lt"/>
                <a:ea typeface="+mj-ea"/>
                <a:cs typeface="ＭＳ Ｐゴシック"/>
              </a:rPr>
              <a:t>二重化</a:t>
            </a:r>
          </a:p>
        </p:txBody>
      </p:sp>
      <p:sp>
        <p:nvSpPr>
          <p:cNvPr id="67" name="角丸四角形 66"/>
          <p:cNvSpPr/>
          <p:nvPr/>
        </p:nvSpPr>
        <p:spPr>
          <a:xfrm>
            <a:off x="6051478" y="4708763"/>
            <a:ext cx="2371056" cy="530036"/>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mj-lt"/>
                <a:ea typeface="+mj-ea"/>
                <a:cs typeface="ＭＳ Ｐゴシック"/>
              </a:rPr>
              <a:t>セキュリティ</a:t>
            </a:r>
            <a:endParaRPr kumimoji="1" lang="ja-JP" altLang="en-US" sz="2800" dirty="0">
              <a:solidFill>
                <a:srgbClr val="FFFFFF"/>
              </a:solidFill>
              <a:latin typeface="+mj-lt"/>
              <a:ea typeface="+mj-ea"/>
              <a:cs typeface="ＭＳ Ｐゴシック"/>
            </a:endParaRPr>
          </a:p>
        </p:txBody>
      </p:sp>
      <p:sp>
        <p:nvSpPr>
          <p:cNvPr id="14" name="下矢印 13"/>
          <p:cNvSpPr/>
          <p:nvPr/>
        </p:nvSpPr>
        <p:spPr>
          <a:xfrm>
            <a:off x="5846217" y="3214376"/>
            <a:ext cx="2702766" cy="585020"/>
          </a:xfrm>
          <a:prstGeom prst="down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Tree>
    <p:extLst>
      <p:ext uri="{BB962C8B-B14F-4D97-AF65-F5344CB8AC3E}">
        <p14:creationId xmlns:p14="http://schemas.microsoft.com/office/powerpoint/2010/main" val="40698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28"/>
                                        </p:tgtEl>
                                        <p:attrNameLst>
                                          <p:attrName>style.visibility</p:attrName>
                                        </p:attrNameLst>
                                      </p:cBhvr>
                                      <p:to>
                                        <p:strVal val="visible"/>
                                      </p:to>
                                    </p:set>
                                    <p:anim calcmode="lin" valueType="num">
                                      <p:cBhvr>
                                        <p:cTn id="12" dur="500" fill="hold"/>
                                        <p:tgtEl>
                                          <p:spTgt spid="128"/>
                                        </p:tgtEl>
                                        <p:attrNameLst>
                                          <p:attrName>ppt_w</p:attrName>
                                        </p:attrNameLst>
                                      </p:cBhvr>
                                      <p:tavLst>
                                        <p:tav tm="0">
                                          <p:val>
                                            <p:fltVal val="0"/>
                                          </p:val>
                                        </p:tav>
                                        <p:tav tm="100000">
                                          <p:val>
                                            <p:strVal val="#ppt_w"/>
                                          </p:val>
                                        </p:tav>
                                      </p:tavLst>
                                    </p:anim>
                                    <p:anim calcmode="lin" valueType="num">
                                      <p:cBhvr>
                                        <p:cTn id="13" dur="500" fill="hold"/>
                                        <p:tgtEl>
                                          <p:spTgt spid="128"/>
                                        </p:tgtEl>
                                        <p:attrNameLst>
                                          <p:attrName>ppt_h</p:attrName>
                                        </p:attrNameLst>
                                      </p:cBhvr>
                                      <p:tavLst>
                                        <p:tav tm="0">
                                          <p:val>
                                            <p:fltVal val="0"/>
                                          </p:val>
                                        </p:tav>
                                        <p:tav tm="100000">
                                          <p:val>
                                            <p:strVal val="#ppt_h"/>
                                          </p:val>
                                        </p:tav>
                                      </p:tavLst>
                                    </p:anim>
                                    <p:animEffect transition="in" filter="fade">
                                      <p:cBhvr>
                                        <p:cTn id="14" dur="500"/>
                                        <p:tgtEl>
                                          <p:spTgt spid="1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anim calcmode="lin" valueType="num">
                                      <p:cBhvr>
                                        <p:cTn id="19" dur="500" fill="hold"/>
                                        <p:tgtEl>
                                          <p:spTgt spid="196"/>
                                        </p:tgtEl>
                                        <p:attrNameLst>
                                          <p:attrName>ppt_w</p:attrName>
                                        </p:attrNameLst>
                                      </p:cBhvr>
                                      <p:tavLst>
                                        <p:tav tm="0">
                                          <p:val>
                                            <p:fltVal val="0"/>
                                          </p:val>
                                        </p:tav>
                                        <p:tav tm="100000">
                                          <p:val>
                                            <p:strVal val="#ppt_w"/>
                                          </p:val>
                                        </p:tav>
                                      </p:tavLst>
                                    </p:anim>
                                    <p:anim calcmode="lin" valueType="num">
                                      <p:cBhvr>
                                        <p:cTn id="20" dur="500" fill="hold"/>
                                        <p:tgtEl>
                                          <p:spTgt spid="196"/>
                                        </p:tgtEl>
                                        <p:attrNameLst>
                                          <p:attrName>ppt_h</p:attrName>
                                        </p:attrNameLst>
                                      </p:cBhvr>
                                      <p:tavLst>
                                        <p:tav tm="0">
                                          <p:val>
                                            <p:fltVal val="0"/>
                                          </p:val>
                                        </p:tav>
                                        <p:tav tm="100000">
                                          <p:val>
                                            <p:strVal val="#ppt_h"/>
                                          </p:val>
                                        </p:tav>
                                      </p:tavLst>
                                    </p:anim>
                                    <p:animEffect transition="in" filter="fade">
                                      <p:cBhvr>
                                        <p:cTn id="21" dur="500"/>
                                        <p:tgtEl>
                                          <p:spTgt spid="19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6"/>
                                        </p:tgtEl>
                                        <p:attrNameLst>
                                          <p:attrName>style.visibility</p:attrName>
                                        </p:attrNameLst>
                                      </p:cBhvr>
                                      <p:to>
                                        <p:strVal val="visible"/>
                                      </p:to>
                                    </p:set>
                                    <p:anim calcmode="lin" valueType="num">
                                      <p:cBhvr>
                                        <p:cTn id="26" dur="500" fill="hold"/>
                                        <p:tgtEl>
                                          <p:spTgt spid="206"/>
                                        </p:tgtEl>
                                        <p:attrNameLst>
                                          <p:attrName>ppt_w</p:attrName>
                                        </p:attrNameLst>
                                      </p:cBhvr>
                                      <p:tavLst>
                                        <p:tav tm="0">
                                          <p:val>
                                            <p:fltVal val="0"/>
                                          </p:val>
                                        </p:tav>
                                        <p:tav tm="100000">
                                          <p:val>
                                            <p:strVal val="#ppt_w"/>
                                          </p:val>
                                        </p:tav>
                                      </p:tavLst>
                                    </p:anim>
                                    <p:anim calcmode="lin" valueType="num">
                                      <p:cBhvr>
                                        <p:cTn id="27" dur="500" fill="hold"/>
                                        <p:tgtEl>
                                          <p:spTgt spid="206"/>
                                        </p:tgtEl>
                                        <p:attrNameLst>
                                          <p:attrName>ppt_h</p:attrName>
                                        </p:attrNameLst>
                                      </p:cBhvr>
                                      <p:tavLst>
                                        <p:tav tm="0">
                                          <p:val>
                                            <p:fltVal val="0"/>
                                          </p:val>
                                        </p:tav>
                                        <p:tav tm="100000">
                                          <p:val>
                                            <p:strVal val="#ppt_h"/>
                                          </p:val>
                                        </p:tav>
                                      </p:tavLst>
                                    </p:anim>
                                    <p:animEffect transition="in" filter="fade">
                                      <p:cBhvr>
                                        <p:cTn id="28" dur="500"/>
                                        <p:tgtEl>
                                          <p:spTgt spid="206"/>
                                        </p:tgtEl>
                                      </p:cBhvr>
                                    </p:animEffect>
                                  </p:childTnLst>
                                </p:cTn>
                              </p:par>
                              <p:par>
                                <p:cTn id="29" presetID="53" presetClass="entr" presetSubtype="16" fill="hold" nodeType="withEffect">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cBhvr>
                                        <p:cTn id="31" dur="500" fill="hold"/>
                                        <p:tgtEl>
                                          <p:spTgt spid="207"/>
                                        </p:tgtEl>
                                        <p:attrNameLst>
                                          <p:attrName>ppt_w</p:attrName>
                                        </p:attrNameLst>
                                      </p:cBhvr>
                                      <p:tavLst>
                                        <p:tav tm="0">
                                          <p:val>
                                            <p:fltVal val="0"/>
                                          </p:val>
                                        </p:tav>
                                        <p:tav tm="100000">
                                          <p:val>
                                            <p:strVal val="#ppt_w"/>
                                          </p:val>
                                        </p:tav>
                                      </p:tavLst>
                                    </p:anim>
                                    <p:anim calcmode="lin" valueType="num">
                                      <p:cBhvr>
                                        <p:cTn id="32" dur="500" fill="hold"/>
                                        <p:tgtEl>
                                          <p:spTgt spid="207"/>
                                        </p:tgtEl>
                                        <p:attrNameLst>
                                          <p:attrName>ppt_h</p:attrName>
                                        </p:attrNameLst>
                                      </p:cBhvr>
                                      <p:tavLst>
                                        <p:tav tm="0">
                                          <p:val>
                                            <p:fltVal val="0"/>
                                          </p:val>
                                        </p:tav>
                                        <p:tav tm="100000">
                                          <p:val>
                                            <p:strVal val="#ppt_h"/>
                                          </p:val>
                                        </p:tav>
                                      </p:tavLst>
                                    </p:anim>
                                    <p:animEffect transition="in" filter="fade">
                                      <p:cBhvr>
                                        <p:cTn id="33" dur="500"/>
                                        <p:tgtEl>
                                          <p:spTgt spid="20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righ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10"/>
                                        </p:tgtEl>
                                        <p:attrNameLst>
                                          <p:attrName>style.visibility</p:attrName>
                                        </p:attrNameLst>
                                      </p:cBhvr>
                                      <p:to>
                                        <p:strVal val="visible"/>
                                      </p:to>
                                    </p:set>
                                    <p:animEffect transition="in" filter="randombar(horizontal)">
                                      <p:cBhvr>
                                        <p:cTn id="85" dur="500"/>
                                        <p:tgtEl>
                                          <p:spTgt spid="2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500"/>
                                        <p:tgtEl>
                                          <p:spTgt spid="14"/>
                                        </p:tgtEl>
                                      </p:cBhvr>
                                    </p:animEffect>
                                  </p:childTnLst>
                                </p:cTn>
                              </p:par>
                            </p:childTnLst>
                          </p:cTn>
                        </p:par>
                        <p:par>
                          <p:cTn id="91" fill="hold">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up)">
                                      <p:cBhvr>
                                        <p:cTn id="94" dur="500"/>
                                        <p:tgtEl>
                                          <p:spTgt spid="65"/>
                                        </p:tgtEl>
                                      </p:cBhvr>
                                    </p:animEffect>
                                  </p:childTnLst>
                                </p:cTn>
                              </p:par>
                            </p:childTnLst>
                          </p:cTn>
                        </p:par>
                        <p:par>
                          <p:cTn id="95" fill="hold">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10" grpId="0" animBg="1"/>
      <p:bldP spid="55" grpId="0"/>
      <p:bldP spid="56" grpId="0"/>
      <p:bldP spid="15" grpId="0" animBg="1"/>
      <p:bldP spid="16" grpId="0" animBg="1"/>
      <p:bldP spid="63" grpId="0" animBg="1"/>
      <p:bldP spid="64" grpId="0" animBg="1"/>
      <p:bldP spid="65" grpId="0" animBg="1"/>
      <p:bldP spid="6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ブロックチェーン </a:t>
            </a:r>
            <a:r>
              <a:rPr lang="en-US" altLang="ja-JP" dirty="0"/>
              <a:t>(</a:t>
            </a:r>
            <a:r>
              <a:rPr lang="ja-JP" altLang="en-US" dirty="0"/>
              <a:t>分散台帳</a:t>
            </a:r>
            <a:r>
              <a:rPr lang="en-US" altLang="ja-JP" dirty="0"/>
              <a:t>) </a:t>
            </a:r>
            <a:r>
              <a:rPr lang="ja-JP" altLang="en-US" dirty="0"/>
              <a:t>の仕組み</a:t>
            </a:r>
            <a:endParaRPr kumimoji="1" lang="ja-JP" altLang="en-US" dirty="0"/>
          </a:p>
        </p:txBody>
      </p:sp>
      <p:grpSp>
        <p:nvGrpSpPr>
          <p:cNvPr id="81" name="グループ化 80"/>
          <p:cNvGrpSpPr/>
          <p:nvPr/>
        </p:nvGrpSpPr>
        <p:grpSpPr>
          <a:xfrm>
            <a:off x="775861" y="1517295"/>
            <a:ext cx="5689600" cy="2350436"/>
            <a:chOff x="951345" y="1517295"/>
            <a:chExt cx="5689600" cy="2350436"/>
          </a:xfrm>
        </p:grpSpPr>
        <p:cxnSp>
          <p:nvCxnSpPr>
            <p:cNvPr id="23" name="直線コネクタ 22"/>
            <p:cNvCxnSpPr/>
            <p:nvPr/>
          </p:nvCxnSpPr>
          <p:spPr>
            <a:xfrm>
              <a:off x="1889748" y="1517295"/>
              <a:ext cx="4483343" cy="684808"/>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951345" y="1517295"/>
              <a:ext cx="938403" cy="106680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1889748" y="1517295"/>
              <a:ext cx="2081888" cy="2350436"/>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951345" y="2584095"/>
              <a:ext cx="3020291" cy="1283636"/>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951345" y="2202103"/>
              <a:ext cx="5421746" cy="381992"/>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V="1">
              <a:off x="3971636" y="2202103"/>
              <a:ext cx="2401455" cy="1665628"/>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V="1">
              <a:off x="3971636" y="3445164"/>
              <a:ext cx="2669309" cy="422567"/>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grpSp>
      <p:sp>
        <p:nvSpPr>
          <p:cNvPr id="51" name="角丸四角形 50"/>
          <p:cNvSpPr/>
          <p:nvPr/>
        </p:nvSpPr>
        <p:spPr>
          <a:xfrm>
            <a:off x="1458712" y="1261743"/>
            <a:ext cx="511103" cy="51110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2" name="角丸四角形 51"/>
          <p:cNvSpPr/>
          <p:nvPr/>
        </p:nvSpPr>
        <p:spPr>
          <a:xfrm>
            <a:off x="2759849" y="127633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3" name="角丸四角形 52"/>
          <p:cNvSpPr/>
          <p:nvPr/>
        </p:nvSpPr>
        <p:spPr>
          <a:xfrm>
            <a:off x="558476" y="2336611"/>
            <a:ext cx="511103" cy="51110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4" name="角丸四角形 53"/>
          <p:cNvSpPr/>
          <p:nvPr/>
        </p:nvSpPr>
        <p:spPr>
          <a:xfrm>
            <a:off x="3551058" y="3571941"/>
            <a:ext cx="511103" cy="51110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5" name="角丸四角形 54"/>
          <p:cNvSpPr/>
          <p:nvPr/>
        </p:nvSpPr>
        <p:spPr>
          <a:xfrm>
            <a:off x="5963594" y="1933920"/>
            <a:ext cx="511103" cy="51110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6" name="角丸四角形 55"/>
          <p:cNvSpPr/>
          <p:nvPr/>
        </p:nvSpPr>
        <p:spPr>
          <a:xfrm>
            <a:off x="6220366" y="3208733"/>
            <a:ext cx="511103" cy="51110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7" name="角丸四角形 56"/>
          <p:cNvSpPr/>
          <p:nvPr/>
        </p:nvSpPr>
        <p:spPr>
          <a:xfrm>
            <a:off x="2590157" y="127633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8" name="角丸四角形 57"/>
          <p:cNvSpPr/>
          <p:nvPr/>
        </p:nvSpPr>
        <p:spPr>
          <a:xfrm>
            <a:off x="2416617" y="127633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59" name="角丸四角形 58"/>
          <p:cNvSpPr/>
          <p:nvPr/>
        </p:nvSpPr>
        <p:spPr>
          <a:xfrm>
            <a:off x="2232631" y="127633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0" name="角丸四角形 59"/>
          <p:cNvSpPr/>
          <p:nvPr/>
        </p:nvSpPr>
        <p:spPr>
          <a:xfrm>
            <a:off x="2057002" y="127633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1" name="角丸四角形 60"/>
          <p:cNvSpPr/>
          <p:nvPr/>
        </p:nvSpPr>
        <p:spPr>
          <a:xfrm>
            <a:off x="1264513" y="2953068"/>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2" name="角丸四角形 61"/>
          <p:cNvSpPr/>
          <p:nvPr/>
        </p:nvSpPr>
        <p:spPr>
          <a:xfrm>
            <a:off x="1094821" y="2953068"/>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3" name="角丸四角形 62"/>
          <p:cNvSpPr/>
          <p:nvPr/>
        </p:nvSpPr>
        <p:spPr>
          <a:xfrm>
            <a:off x="921281" y="2953068"/>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4" name="角丸四角形 63"/>
          <p:cNvSpPr/>
          <p:nvPr/>
        </p:nvSpPr>
        <p:spPr>
          <a:xfrm>
            <a:off x="737295" y="2953068"/>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5" name="角丸四角形 64"/>
          <p:cNvSpPr/>
          <p:nvPr/>
        </p:nvSpPr>
        <p:spPr>
          <a:xfrm>
            <a:off x="561666" y="2953068"/>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6" name="角丸四角形 65"/>
          <p:cNvSpPr/>
          <p:nvPr/>
        </p:nvSpPr>
        <p:spPr>
          <a:xfrm>
            <a:off x="7252419" y="226117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7" name="角丸四角形 66"/>
          <p:cNvSpPr/>
          <p:nvPr/>
        </p:nvSpPr>
        <p:spPr>
          <a:xfrm>
            <a:off x="7082727" y="226117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8" name="角丸四角形 67"/>
          <p:cNvSpPr/>
          <p:nvPr/>
        </p:nvSpPr>
        <p:spPr>
          <a:xfrm>
            <a:off x="6909187" y="226117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69" name="角丸四角形 68"/>
          <p:cNvSpPr/>
          <p:nvPr/>
        </p:nvSpPr>
        <p:spPr>
          <a:xfrm>
            <a:off x="6725201" y="226117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0" name="角丸四角形 69"/>
          <p:cNvSpPr/>
          <p:nvPr/>
        </p:nvSpPr>
        <p:spPr>
          <a:xfrm>
            <a:off x="6549572" y="2261171"/>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1" name="角丸四角形 70"/>
          <p:cNvSpPr/>
          <p:nvPr/>
        </p:nvSpPr>
        <p:spPr>
          <a:xfrm>
            <a:off x="7518996" y="3535984"/>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2" name="角丸四角形 71"/>
          <p:cNvSpPr/>
          <p:nvPr/>
        </p:nvSpPr>
        <p:spPr>
          <a:xfrm>
            <a:off x="7349304" y="3535984"/>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3" name="角丸四角形 72"/>
          <p:cNvSpPr/>
          <p:nvPr/>
        </p:nvSpPr>
        <p:spPr>
          <a:xfrm>
            <a:off x="7175764" y="3535984"/>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4" name="角丸四角形 73"/>
          <p:cNvSpPr/>
          <p:nvPr/>
        </p:nvSpPr>
        <p:spPr>
          <a:xfrm>
            <a:off x="6991778" y="3535984"/>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5" name="角丸四角形 74"/>
          <p:cNvSpPr/>
          <p:nvPr/>
        </p:nvSpPr>
        <p:spPr>
          <a:xfrm>
            <a:off x="6816149" y="3535984"/>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6" name="角丸四角形 75"/>
          <p:cNvSpPr/>
          <p:nvPr/>
        </p:nvSpPr>
        <p:spPr>
          <a:xfrm>
            <a:off x="4834769" y="3897812"/>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7" name="角丸四角形 76"/>
          <p:cNvSpPr/>
          <p:nvPr/>
        </p:nvSpPr>
        <p:spPr>
          <a:xfrm>
            <a:off x="4665077" y="3897812"/>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8" name="角丸四角形 77"/>
          <p:cNvSpPr/>
          <p:nvPr/>
        </p:nvSpPr>
        <p:spPr>
          <a:xfrm>
            <a:off x="4491537" y="3897812"/>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79" name="角丸四角形 78"/>
          <p:cNvSpPr/>
          <p:nvPr/>
        </p:nvSpPr>
        <p:spPr>
          <a:xfrm>
            <a:off x="4307551" y="3897812"/>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80" name="角丸四角形 79"/>
          <p:cNvSpPr/>
          <p:nvPr/>
        </p:nvSpPr>
        <p:spPr>
          <a:xfrm>
            <a:off x="4131922" y="3897812"/>
            <a:ext cx="181897" cy="181897"/>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cxnSp>
        <p:nvCxnSpPr>
          <p:cNvPr id="83" name="直線矢印コネクタ 82"/>
          <p:cNvCxnSpPr/>
          <p:nvPr/>
        </p:nvCxnSpPr>
        <p:spPr>
          <a:xfrm flipV="1">
            <a:off x="775861" y="1517295"/>
            <a:ext cx="938403" cy="1066800"/>
          </a:xfrm>
          <a:prstGeom prst="straightConnector1">
            <a:avLst/>
          </a:prstGeom>
          <a:ln w="38100">
            <a:solidFill>
              <a:srgbClr val="FF66FF"/>
            </a:solidFill>
            <a:tailEnd type="triangle"/>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p:nvPr/>
        </p:nvCxnSpPr>
        <p:spPr>
          <a:xfrm>
            <a:off x="1714264" y="1517294"/>
            <a:ext cx="4506102" cy="684809"/>
          </a:xfrm>
          <a:prstGeom prst="straightConnector1">
            <a:avLst/>
          </a:prstGeom>
          <a:ln w="38100">
            <a:solidFill>
              <a:srgbClr val="FF66FF"/>
            </a:solidFill>
            <a:tailEnd type="triangle"/>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p:nvPr/>
        </p:nvCxnSpPr>
        <p:spPr>
          <a:xfrm flipH="1" flipV="1">
            <a:off x="781109" y="2588005"/>
            <a:ext cx="3015043" cy="1258608"/>
          </a:xfrm>
          <a:prstGeom prst="straightConnector1">
            <a:avLst/>
          </a:prstGeom>
          <a:ln w="38100">
            <a:solidFill>
              <a:srgbClr val="FF66FF"/>
            </a:solidFill>
            <a:tailEnd type="triangle"/>
          </a:ln>
        </p:spPr>
        <p:style>
          <a:lnRef idx="2">
            <a:schemeClr val="accent1"/>
          </a:lnRef>
          <a:fillRef idx="0">
            <a:schemeClr val="accent1"/>
          </a:fillRef>
          <a:effectRef idx="1">
            <a:schemeClr val="accent1"/>
          </a:effectRef>
          <a:fontRef idx="minor">
            <a:schemeClr val="tx1"/>
          </a:fontRef>
        </p:style>
      </p:cxnSp>
      <p:sp>
        <p:nvSpPr>
          <p:cNvPr id="44" name="角丸四角形 43"/>
          <p:cNvSpPr/>
          <p:nvPr/>
        </p:nvSpPr>
        <p:spPr>
          <a:xfrm>
            <a:off x="558973" y="4491343"/>
            <a:ext cx="3774048" cy="28989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透明性</a:t>
            </a:r>
          </a:p>
        </p:txBody>
      </p:sp>
      <p:sp>
        <p:nvSpPr>
          <p:cNvPr id="45" name="角丸四角形 44"/>
          <p:cNvSpPr/>
          <p:nvPr/>
        </p:nvSpPr>
        <p:spPr>
          <a:xfrm>
            <a:off x="4731701" y="4491343"/>
            <a:ext cx="3774048" cy="28989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安全性</a:t>
            </a:r>
            <a:endParaRPr kumimoji="1" lang="en-US" altLang="ja-JP" sz="1600" dirty="0">
              <a:solidFill>
                <a:srgbClr val="FFFFFF"/>
              </a:solidFill>
              <a:latin typeface="+mj-lt"/>
              <a:ea typeface="+mj-ea"/>
              <a:cs typeface="ＭＳ Ｐゴシック"/>
            </a:endParaRPr>
          </a:p>
        </p:txBody>
      </p:sp>
      <p:sp>
        <p:nvSpPr>
          <p:cNvPr id="46" name="角丸四角形 45"/>
          <p:cNvSpPr/>
          <p:nvPr/>
        </p:nvSpPr>
        <p:spPr>
          <a:xfrm>
            <a:off x="558476" y="5490242"/>
            <a:ext cx="3774048" cy="28989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永続性</a:t>
            </a:r>
          </a:p>
        </p:txBody>
      </p:sp>
      <p:sp>
        <p:nvSpPr>
          <p:cNvPr id="47" name="角丸四角形 46"/>
          <p:cNvSpPr/>
          <p:nvPr/>
        </p:nvSpPr>
        <p:spPr>
          <a:xfrm>
            <a:off x="558973" y="4871934"/>
            <a:ext cx="3774048" cy="530036"/>
          </a:xfrm>
          <a:prstGeom prst="roundRect">
            <a:avLst>
              <a:gd name="adj" fmla="val 8388"/>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j-lt"/>
                <a:ea typeface="+mj-ea"/>
                <a:cs typeface="ＭＳ Ｐゴシック"/>
              </a:rPr>
              <a:t>参加者全員が同じ取引記録を持っている</a:t>
            </a:r>
          </a:p>
        </p:txBody>
      </p:sp>
      <p:sp>
        <p:nvSpPr>
          <p:cNvPr id="48" name="角丸四角形 47"/>
          <p:cNvSpPr/>
          <p:nvPr/>
        </p:nvSpPr>
        <p:spPr>
          <a:xfrm>
            <a:off x="4731701" y="4871934"/>
            <a:ext cx="3774048" cy="530036"/>
          </a:xfrm>
          <a:prstGeom prst="roundRect">
            <a:avLst>
              <a:gd name="adj" fmla="val 9308"/>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j-lt"/>
                <a:ea typeface="+mj-ea"/>
                <a:cs typeface="ＭＳ Ｐゴシック"/>
              </a:rPr>
              <a:t>台帳が分散されているため、全てを同時に書き換えるのは事実上不可能</a:t>
            </a:r>
            <a:endParaRPr kumimoji="1" lang="en-US" altLang="ja-JP" sz="1200" dirty="0">
              <a:solidFill>
                <a:srgbClr val="FFFFFF"/>
              </a:solidFill>
              <a:latin typeface="+mj-lt"/>
              <a:ea typeface="+mj-ea"/>
              <a:cs typeface="ＭＳ Ｐゴシック"/>
            </a:endParaRPr>
          </a:p>
        </p:txBody>
      </p:sp>
      <p:sp>
        <p:nvSpPr>
          <p:cNvPr id="49" name="角丸四角形 48"/>
          <p:cNvSpPr/>
          <p:nvPr/>
        </p:nvSpPr>
        <p:spPr>
          <a:xfrm>
            <a:off x="561911" y="5870833"/>
            <a:ext cx="3774048" cy="530036"/>
          </a:xfrm>
          <a:prstGeom prst="roundRect">
            <a:avLst>
              <a:gd name="adj" fmla="val 9308"/>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j-lt"/>
                <a:ea typeface="+mj-ea"/>
                <a:cs typeface="ＭＳ Ｐゴシック"/>
              </a:rPr>
              <a:t>分散された</a:t>
            </a:r>
            <a:r>
              <a:rPr kumimoji="1" lang="en-US" altLang="ja-JP" sz="1200" dirty="0">
                <a:solidFill>
                  <a:srgbClr val="FFFFFF"/>
                </a:solidFill>
                <a:latin typeface="+mj-lt"/>
                <a:ea typeface="+mj-ea"/>
                <a:cs typeface="ＭＳ Ｐゴシック"/>
              </a:rPr>
              <a:t>P2P</a:t>
            </a:r>
            <a:r>
              <a:rPr kumimoji="1" lang="ja-JP" altLang="en-US" sz="1200" dirty="0">
                <a:solidFill>
                  <a:srgbClr val="FFFFFF"/>
                </a:solidFill>
                <a:latin typeface="+mj-lt"/>
                <a:ea typeface="+mj-ea"/>
                <a:cs typeface="ＭＳ Ｐゴシック"/>
              </a:rPr>
              <a:t>ネットワークにより、無停止で取引を継続</a:t>
            </a:r>
          </a:p>
        </p:txBody>
      </p:sp>
      <p:sp>
        <p:nvSpPr>
          <p:cNvPr id="82" name="角丸四角形 81"/>
          <p:cNvSpPr/>
          <p:nvPr/>
        </p:nvSpPr>
        <p:spPr>
          <a:xfrm>
            <a:off x="6308291" y="925911"/>
            <a:ext cx="2197458" cy="530036"/>
          </a:xfrm>
          <a:prstGeom prst="round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j-lt"/>
                <a:ea typeface="+mj-ea"/>
                <a:cs typeface="ＭＳ Ｐゴシック"/>
              </a:rPr>
              <a:t>データブロックの繋がり</a:t>
            </a:r>
          </a:p>
          <a:p>
            <a:pPr algn="ctr"/>
            <a:r>
              <a:rPr lang="ja-JP" altLang="en-US" sz="1400" dirty="0">
                <a:solidFill>
                  <a:srgbClr val="FFFFFF"/>
                </a:solidFill>
                <a:latin typeface="+mj-lt"/>
                <a:ea typeface="+mj-ea"/>
                <a:cs typeface="ＭＳ Ｐゴシック"/>
              </a:rPr>
              <a:t>＝ブロックチェーン</a:t>
            </a:r>
          </a:p>
        </p:txBody>
      </p:sp>
      <p:cxnSp>
        <p:nvCxnSpPr>
          <p:cNvPr id="4" name="直線矢印コネクタ 3"/>
          <p:cNvCxnSpPr>
            <a:stCxn id="5" idx="0"/>
            <a:endCxn id="82" idx="2"/>
          </p:cNvCxnSpPr>
          <p:nvPr/>
        </p:nvCxnSpPr>
        <p:spPr>
          <a:xfrm flipV="1">
            <a:off x="7008635" y="1455947"/>
            <a:ext cx="398385" cy="750912"/>
          </a:xfrm>
          <a:prstGeom prst="straightConnector1">
            <a:avLst/>
          </a:prstGeom>
          <a:ln>
            <a:solidFill>
              <a:srgbClr val="FF6666"/>
            </a:solidFill>
            <a:tailEnd type="triangle"/>
          </a:ln>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6486068" y="2206859"/>
            <a:ext cx="1045134" cy="290520"/>
          </a:xfrm>
          <a:prstGeom prst="rect">
            <a:avLst/>
          </a:prstGeom>
          <a:no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89" name="角丸四角形 88"/>
          <p:cNvSpPr/>
          <p:nvPr/>
        </p:nvSpPr>
        <p:spPr>
          <a:xfrm>
            <a:off x="4728266" y="5490242"/>
            <a:ext cx="3774048" cy="28989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低コスト</a:t>
            </a:r>
          </a:p>
        </p:txBody>
      </p:sp>
      <p:sp>
        <p:nvSpPr>
          <p:cNvPr id="92" name="角丸四角形 91"/>
          <p:cNvSpPr/>
          <p:nvPr/>
        </p:nvSpPr>
        <p:spPr>
          <a:xfrm>
            <a:off x="4731701" y="5870833"/>
            <a:ext cx="3774048" cy="530036"/>
          </a:xfrm>
          <a:prstGeom prst="roundRect">
            <a:avLst>
              <a:gd name="adj" fmla="val 9308"/>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j-lt"/>
                <a:ea typeface="+mj-ea"/>
                <a:cs typeface="ＭＳ Ｐゴシック"/>
              </a:rPr>
              <a:t>巨大な設備投資が不要</a:t>
            </a:r>
            <a:endParaRPr kumimoji="1" lang="en-US" altLang="ja-JP" sz="1200" dirty="0">
              <a:solidFill>
                <a:srgbClr val="FFFFFF"/>
              </a:solidFill>
              <a:latin typeface="+mj-lt"/>
              <a:ea typeface="+mj-ea"/>
              <a:cs typeface="ＭＳ Ｐゴシック"/>
            </a:endParaRPr>
          </a:p>
          <a:p>
            <a:pPr algn="ctr"/>
            <a:r>
              <a:rPr kumimoji="1" lang="en-US" altLang="ja-JP" sz="1200" dirty="0">
                <a:solidFill>
                  <a:srgbClr val="FFFFFF"/>
                </a:solidFill>
                <a:latin typeface="+mj-lt"/>
                <a:ea typeface="+mj-ea"/>
                <a:cs typeface="ＭＳ Ｐゴシック"/>
              </a:rPr>
              <a:t>(</a:t>
            </a:r>
            <a:r>
              <a:rPr kumimoji="1" lang="ja-JP" altLang="en-US" sz="1200" dirty="0">
                <a:solidFill>
                  <a:srgbClr val="FFFFFF"/>
                </a:solidFill>
                <a:latin typeface="+mj-lt"/>
                <a:ea typeface="+mj-ea"/>
                <a:cs typeface="ＭＳ Ｐゴシック"/>
              </a:rPr>
              <a:t>参加者がリソースを提供し、コスト負担を分散</a:t>
            </a:r>
            <a:r>
              <a:rPr kumimoji="1" lang="en-US" altLang="ja-JP" sz="1200" dirty="0">
                <a:solidFill>
                  <a:srgbClr val="FFFFFF"/>
                </a:solidFill>
                <a:latin typeface="+mj-lt"/>
                <a:ea typeface="+mj-ea"/>
                <a:cs typeface="ＭＳ Ｐゴシック"/>
              </a:rPr>
              <a:t>)</a:t>
            </a:r>
            <a:endParaRPr kumimoji="1" lang="ja-JP" altLang="en-US" sz="1200" dirty="0">
              <a:solidFill>
                <a:srgbClr val="FFFFFF"/>
              </a:solidFill>
              <a:latin typeface="+mj-lt"/>
              <a:ea typeface="+mj-ea"/>
              <a:cs typeface="ＭＳ Ｐゴシック"/>
            </a:endParaRPr>
          </a:p>
        </p:txBody>
      </p:sp>
    </p:spTree>
    <p:extLst>
      <p:ext uri="{BB962C8B-B14F-4D97-AF65-F5344CB8AC3E}">
        <p14:creationId xmlns:p14="http://schemas.microsoft.com/office/powerpoint/2010/main" val="95449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down)">
                                      <p:cBhvr>
                                        <p:cTn id="39" dur="1000"/>
                                        <p:tgtEl>
                                          <p:spTgt spid="83"/>
                                        </p:tgtEl>
                                      </p:cBhvr>
                                    </p:animEffect>
                                  </p:childTnLst>
                                  <p:subTnLst>
                                    <p:set>
                                      <p:cBhvr override="childStyle">
                                        <p:cTn dur="1" fill="hold" display="0" masterRel="sameClick" afterEffect="1">
                                          <p:stCondLst>
                                            <p:cond evt="end" delay="0">
                                              <p:tn val="37"/>
                                            </p:cond>
                                          </p:stCondLst>
                                        </p:cTn>
                                        <p:tgtEl>
                                          <p:spTgt spid="83"/>
                                        </p:tgtEl>
                                        <p:attrNameLst>
                                          <p:attrName>style.visibility</p:attrName>
                                        </p:attrNameLst>
                                      </p:cBhvr>
                                      <p:to>
                                        <p:strVal val="hidden"/>
                                      </p:to>
                                    </p:set>
                                  </p:subTnLst>
                                </p:cTn>
                              </p:par>
                            </p:childTnLst>
                          </p:cTn>
                        </p:par>
                        <p:par>
                          <p:cTn id="40" fill="hold">
                            <p:stCondLst>
                              <p:cond delay="1000"/>
                            </p:stCondLst>
                            <p:childTnLst>
                              <p:par>
                                <p:cTn id="41" presetID="15"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1000" fill="hold"/>
                                        <p:tgtEl>
                                          <p:spTgt spid="60"/>
                                        </p:tgtEl>
                                        <p:attrNameLst>
                                          <p:attrName>ppt_w</p:attrName>
                                        </p:attrNameLst>
                                      </p:cBhvr>
                                      <p:tavLst>
                                        <p:tav tm="0">
                                          <p:val>
                                            <p:fltVal val="0"/>
                                          </p:val>
                                        </p:tav>
                                        <p:tav tm="100000">
                                          <p:val>
                                            <p:strVal val="#ppt_w"/>
                                          </p:val>
                                        </p:tav>
                                      </p:tavLst>
                                    </p:anim>
                                    <p:anim calcmode="lin" valueType="num">
                                      <p:cBhvr>
                                        <p:cTn id="44" dur="1000" fill="hold"/>
                                        <p:tgtEl>
                                          <p:spTgt spid="60"/>
                                        </p:tgtEl>
                                        <p:attrNameLst>
                                          <p:attrName>ppt_h</p:attrName>
                                        </p:attrNameLst>
                                      </p:cBhvr>
                                      <p:tavLst>
                                        <p:tav tm="0">
                                          <p:val>
                                            <p:fltVal val="0"/>
                                          </p:val>
                                        </p:tav>
                                        <p:tav tm="100000">
                                          <p:val>
                                            <p:strVal val="#ppt_h"/>
                                          </p:val>
                                        </p:tav>
                                      </p:tavLst>
                                    </p:anim>
                                    <p:anim calcmode="lin" valueType="num">
                                      <p:cBhvr>
                                        <p:cTn id="45"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0"/>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1000" fill="hold"/>
                                        <p:tgtEl>
                                          <p:spTgt spid="65"/>
                                        </p:tgtEl>
                                        <p:attrNameLst>
                                          <p:attrName>ppt_w</p:attrName>
                                        </p:attrNameLst>
                                      </p:cBhvr>
                                      <p:tavLst>
                                        <p:tav tm="0">
                                          <p:val>
                                            <p:fltVal val="0"/>
                                          </p:val>
                                        </p:tav>
                                        <p:tav tm="100000">
                                          <p:val>
                                            <p:strVal val="#ppt_w"/>
                                          </p:val>
                                        </p:tav>
                                      </p:tavLst>
                                    </p:anim>
                                    <p:anim calcmode="lin" valueType="num">
                                      <p:cBhvr>
                                        <p:cTn id="50" dur="1000" fill="hold"/>
                                        <p:tgtEl>
                                          <p:spTgt spid="65"/>
                                        </p:tgtEl>
                                        <p:attrNameLst>
                                          <p:attrName>ppt_h</p:attrName>
                                        </p:attrNameLst>
                                      </p:cBhvr>
                                      <p:tavLst>
                                        <p:tav tm="0">
                                          <p:val>
                                            <p:fltVal val="0"/>
                                          </p:val>
                                        </p:tav>
                                        <p:tav tm="100000">
                                          <p:val>
                                            <p:strVal val="#ppt_h"/>
                                          </p:val>
                                        </p:tav>
                                      </p:tavLst>
                                    </p:anim>
                                    <p:anim calcmode="lin" valueType="num">
                                      <p:cBhvr>
                                        <p:cTn id="51"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65"/>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1000" fill="hold"/>
                                        <p:tgtEl>
                                          <p:spTgt spid="70"/>
                                        </p:tgtEl>
                                        <p:attrNameLst>
                                          <p:attrName>ppt_w</p:attrName>
                                        </p:attrNameLst>
                                      </p:cBhvr>
                                      <p:tavLst>
                                        <p:tav tm="0">
                                          <p:val>
                                            <p:fltVal val="0"/>
                                          </p:val>
                                        </p:tav>
                                        <p:tav tm="100000">
                                          <p:val>
                                            <p:strVal val="#ppt_w"/>
                                          </p:val>
                                        </p:tav>
                                      </p:tavLst>
                                    </p:anim>
                                    <p:anim calcmode="lin" valueType="num">
                                      <p:cBhvr>
                                        <p:cTn id="56" dur="1000" fill="hold"/>
                                        <p:tgtEl>
                                          <p:spTgt spid="70"/>
                                        </p:tgtEl>
                                        <p:attrNameLst>
                                          <p:attrName>ppt_h</p:attrName>
                                        </p:attrNameLst>
                                      </p:cBhvr>
                                      <p:tavLst>
                                        <p:tav tm="0">
                                          <p:val>
                                            <p:fltVal val="0"/>
                                          </p:val>
                                        </p:tav>
                                        <p:tav tm="100000">
                                          <p:val>
                                            <p:strVal val="#ppt_h"/>
                                          </p:val>
                                        </p:tav>
                                      </p:tavLst>
                                    </p:anim>
                                    <p:anim calcmode="lin" valueType="num">
                                      <p:cBhvr>
                                        <p:cTn id="57"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0"/>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p:cTn id="61" dur="1000" fill="hold"/>
                                        <p:tgtEl>
                                          <p:spTgt spid="75"/>
                                        </p:tgtEl>
                                        <p:attrNameLst>
                                          <p:attrName>ppt_w</p:attrName>
                                        </p:attrNameLst>
                                      </p:cBhvr>
                                      <p:tavLst>
                                        <p:tav tm="0">
                                          <p:val>
                                            <p:fltVal val="0"/>
                                          </p:val>
                                        </p:tav>
                                        <p:tav tm="100000">
                                          <p:val>
                                            <p:strVal val="#ppt_w"/>
                                          </p:val>
                                        </p:tav>
                                      </p:tavLst>
                                    </p:anim>
                                    <p:anim calcmode="lin" valueType="num">
                                      <p:cBhvr>
                                        <p:cTn id="62" dur="1000" fill="hold"/>
                                        <p:tgtEl>
                                          <p:spTgt spid="75"/>
                                        </p:tgtEl>
                                        <p:attrNameLst>
                                          <p:attrName>ppt_h</p:attrName>
                                        </p:attrNameLst>
                                      </p:cBhvr>
                                      <p:tavLst>
                                        <p:tav tm="0">
                                          <p:val>
                                            <p:fltVal val="0"/>
                                          </p:val>
                                        </p:tav>
                                        <p:tav tm="100000">
                                          <p:val>
                                            <p:strVal val="#ppt_h"/>
                                          </p:val>
                                        </p:tav>
                                      </p:tavLst>
                                    </p:anim>
                                    <p:anim calcmode="lin" valueType="num">
                                      <p:cBhvr>
                                        <p:cTn id="6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75"/>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1000" fill="hold"/>
                                        <p:tgtEl>
                                          <p:spTgt spid="80"/>
                                        </p:tgtEl>
                                        <p:attrNameLst>
                                          <p:attrName>ppt_w</p:attrName>
                                        </p:attrNameLst>
                                      </p:cBhvr>
                                      <p:tavLst>
                                        <p:tav tm="0">
                                          <p:val>
                                            <p:fltVal val="0"/>
                                          </p:val>
                                        </p:tav>
                                        <p:tav tm="100000">
                                          <p:val>
                                            <p:strVal val="#ppt_w"/>
                                          </p:val>
                                        </p:tav>
                                      </p:tavLst>
                                    </p:anim>
                                    <p:anim calcmode="lin" valueType="num">
                                      <p:cBhvr>
                                        <p:cTn id="68" dur="1000" fill="hold"/>
                                        <p:tgtEl>
                                          <p:spTgt spid="80"/>
                                        </p:tgtEl>
                                        <p:attrNameLst>
                                          <p:attrName>ppt_h</p:attrName>
                                        </p:attrNameLst>
                                      </p:cBhvr>
                                      <p:tavLst>
                                        <p:tav tm="0">
                                          <p:val>
                                            <p:fltVal val="0"/>
                                          </p:val>
                                        </p:tav>
                                        <p:tav tm="100000">
                                          <p:val>
                                            <p:strVal val="#ppt_h"/>
                                          </p:val>
                                        </p:tav>
                                      </p:tavLst>
                                    </p:anim>
                                    <p:anim calcmode="lin" valueType="num">
                                      <p:cBhvr>
                                        <p:cTn id="69"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left)">
                                      <p:cBhvr>
                                        <p:cTn id="75" dur="1000"/>
                                        <p:tgtEl>
                                          <p:spTgt spid="84"/>
                                        </p:tgtEl>
                                      </p:cBhvr>
                                    </p:animEffect>
                                  </p:childTnLst>
                                  <p:subTnLst>
                                    <p:set>
                                      <p:cBhvr override="childStyle">
                                        <p:cTn dur="1" fill="hold" display="0" masterRel="sameClick" afterEffect="1">
                                          <p:stCondLst>
                                            <p:cond evt="end" delay="0">
                                              <p:tn val="73"/>
                                            </p:cond>
                                          </p:stCondLst>
                                        </p:cTn>
                                        <p:tgtEl>
                                          <p:spTgt spid="84"/>
                                        </p:tgtEl>
                                        <p:attrNameLst>
                                          <p:attrName>style.visibility</p:attrName>
                                        </p:attrNameLst>
                                      </p:cBhvr>
                                      <p:to>
                                        <p:strVal val="hidden"/>
                                      </p:to>
                                    </p:set>
                                  </p:subTnLst>
                                </p:cTn>
                              </p:par>
                            </p:childTnLst>
                          </p:cTn>
                        </p:par>
                        <p:par>
                          <p:cTn id="76" fill="hold">
                            <p:stCondLst>
                              <p:cond delay="1000"/>
                            </p:stCondLst>
                            <p:childTnLst>
                              <p:par>
                                <p:cTn id="77" presetID="15"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p:cTn id="79" dur="1000" fill="hold"/>
                                        <p:tgtEl>
                                          <p:spTgt spid="59"/>
                                        </p:tgtEl>
                                        <p:attrNameLst>
                                          <p:attrName>ppt_w</p:attrName>
                                        </p:attrNameLst>
                                      </p:cBhvr>
                                      <p:tavLst>
                                        <p:tav tm="0">
                                          <p:val>
                                            <p:fltVal val="0"/>
                                          </p:val>
                                        </p:tav>
                                        <p:tav tm="100000">
                                          <p:val>
                                            <p:strVal val="#ppt_w"/>
                                          </p:val>
                                        </p:tav>
                                      </p:tavLst>
                                    </p:anim>
                                    <p:anim calcmode="lin" valueType="num">
                                      <p:cBhvr>
                                        <p:cTn id="80" dur="1000" fill="hold"/>
                                        <p:tgtEl>
                                          <p:spTgt spid="59"/>
                                        </p:tgtEl>
                                        <p:attrNameLst>
                                          <p:attrName>ppt_h</p:attrName>
                                        </p:attrNameLst>
                                      </p:cBhvr>
                                      <p:tavLst>
                                        <p:tav tm="0">
                                          <p:val>
                                            <p:fltVal val="0"/>
                                          </p:val>
                                        </p:tav>
                                        <p:tav tm="100000">
                                          <p:val>
                                            <p:strVal val="#ppt_h"/>
                                          </p:val>
                                        </p:tav>
                                      </p:tavLst>
                                    </p:anim>
                                    <p:anim calcmode="lin" valueType="num">
                                      <p:cBhvr>
                                        <p:cTn id="81"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9"/>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1000" fill="hold"/>
                                        <p:tgtEl>
                                          <p:spTgt spid="64"/>
                                        </p:tgtEl>
                                        <p:attrNameLst>
                                          <p:attrName>ppt_w</p:attrName>
                                        </p:attrNameLst>
                                      </p:cBhvr>
                                      <p:tavLst>
                                        <p:tav tm="0">
                                          <p:val>
                                            <p:fltVal val="0"/>
                                          </p:val>
                                        </p:tav>
                                        <p:tav tm="100000">
                                          <p:val>
                                            <p:strVal val="#ppt_w"/>
                                          </p:val>
                                        </p:tav>
                                      </p:tavLst>
                                    </p:anim>
                                    <p:anim calcmode="lin" valueType="num">
                                      <p:cBhvr>
                                        <p:cTn id="86" dur="1000" fill="hold"/>
                                        <p:tgtEl>
                                          <p:spTgt spid="64"/>
                                        </p:tgtEl>
                                        <p:attrNameLst>
                                          <p:attrName>ppt_h</p:attrName>
                                        </p:attrNameLst>
                                      </p:cBhvr>
                                      <p:tavLst>
                                        <p:tav tm="0">
                                          <p:val>
                                            <p:fltVal val="0"/>
                                          </p:val>
                                        </p:tav>
                                        <p:tav tm="100000">
                                          <p:val>
                                            <p:strVal val="#ppt_h"/>
                                          </p:val>
                                        </p:tav>
                                      </p:tavLst>
                                    </p:anim>
                                    <p:anim calcmode="lin" valueType="num">
                                      <p:cBhvr>
                                        <p:cTn id="87" dur="1000" fill="hold"/>
                                        <p:tgtEl>
                                          <p:spTgt spid="6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64"/>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p:cTn id="91" dur="1000" fill="hold"/>
                                        <p:tgtEl>
                                          <p:spTgt spid="79"/>
                                        </p:tgtEl>
                                        <p:attrNameLst>
                                          <p:attrName>ppt_w</p:attrName>
                                        </p:attrNameLst>
                                      </p:cBhvr>
                                      <p:tavLst>
                                        <p:tav tm="0">
                                          <p:val>
                                            <p:fltVal val="0"/>
                                          </p:val>
                                        </p:tav>
                                        <p:tav tm="100000">
                                          <p:val>
                                            <p:strVal val="#ppt_w"/>
                                          </p:val>
                                        </p:tav>
                                      </p:tavLst>
                                    </p:anim>
                                    <p:anim calcmode="lin" valueType="num">
                                      <p:cBhvr>
                                        <p:cTn id="92" dur="1000" fill="hold"/>
                                        <p:tgtEl>
                                          <p:spTgt spid="79"/>
                                        </p:tgtEl>
                                        <p:attrNameLst>
                                          <p:attrName>ppt_h</p:attrName>
                                        </p:attrNameLst>
                                      </p:cBhvr>
                                      <p:tavLst>
                                        <p:tav tm="0">
                                          <p:val>
                                            <p:fltVal val="0"/>
                                          </p:val>
                                        </p:tav>
                                        <p:tav tm="100000">
                                          <p:val>
                                            <p:strVal val="#ppt_h"/>
                                          </p:val>
                                        </p:tav>
                                      </p:tavLst>
                                    </p:anim>
                                    <p:anim calcmode="lin" valueType="num">
                                      <p:cBhvr>
                                        <p:cTn id="93"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79"/>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p:cTn id="97" dur="1000" fill="hold"/>
                                        <p:tgtEl>
                                          <p:spTgt spid="74"/>
                                        </p:tgtEl>
                                        <p:attrNameLst>
                                          <p:attrName>ppt_w</p:attrName>
                                        </p:attrNameLst>
                                      </p:cBhvr>
                                      <p:tavLst>
                                        <p:tav tm="0">
                                          <p:val>
                                            <p:fltVal val="0"/>
                                          </p:val>
                                        </p:tav>
                                        <p:tav tm="100000">
                                          <p:val>
                                            <p:strVal val="#ppt_w"/>
                                          </p:val>
                                        </p:tav>
                                      </p:tavLst>
                                    </p:anim>
                                    <p:anim calcmode="lin" valueType="num">
                                      <p:cBhvr>
                                        <p:cTn id="98" dur="1000" fill="hold"/>
                                        <p:tgtEl>
                                          <p:spTgt spid="74"/>
                                        </p:tgtEl>
                                        <p:attrNameLst>
                                          <p:attrName>ppt_h</p:attrName>
                                        </p:attrNameLst>
                                      </p:cBhvr>
                                      <p:tavLst>
                                        <p:tav tm="0">
                                          <p:val>
                                            <p:fltVal val="0"/>
                                          </p:val>
                                        </p:tav>
                                        <p:tav tm="100000">
                                          <p:val>
                                            <p:strVal val="#ppt_h"/>
                                          </p:val>
                                        </p:tav>
                                      </p:tavLst>
                                    </p:anim>
                                    <p:anim calcmode="lin" valueType="num">
                                      <p:cBhvr>
                                        <p:cTn id="99"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74"/>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1000" fill="hold"/>
                                        <p:tgtEl>
                                          <p:spTgt spid="69"/>
                                        </p:tgtEl>
                                        <p:attrNameLst>
                                          <p:attrName>ppt_w</p:attrName>
                                        </p:attrNameLst>
                                      </p:cBhvr>
                                      <p:tavLst>
                                        <p:tav tm="0">
                                          <p:val>
                                            <p:fltVal val="0"/>
                                          </p:val>
                                        </p:tav>
                                        <p:tav tm="100000">
                                          <p:val>
                                            <p:strVal val="#ppt_w"/>
                                          </p:val>
                                        </p:tav>
                                      </p:tavLst>
                                    </p:anim>
                                    <p:anim calcmode="lin" valueType="num">
                                      <p:cBhvr>
                                        <p:cTn id="104" dur="1000" fill="hold"/>
                                        <p:tgtEl>
                                          <p:spTgt spid="69"/>
                                        </p:tgtEl>
                                        <p:attrNameLst>
                                          <p:attrName>ppt_h</p:attrName>
                                        </p:attrNameLst>
                                      </p:cBhvr>
                                      <p:tavLst>
                                        <p:tav tm="0">
                                          <p:val>
                                            <p:fltVal val="0"/>
                                          </p:val>
                                        </p:tav>
                                        <p:tav tm="100000">
                                          <p:val>
                                            <p:strVal val="#ppt_h"/>
                                          </p:val>
                                        </p:tav>
                                      </p:tavLst>
                                    </p:anim>
                                    <p:anim calcmode="lin" valueType="num">
                                      <p:cBhvr>
                                        <p:cTn id="105"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down)">
                                      <p:cBhvr>
                                        <p:cTn id="111" dur="1000"/>
                                        <p:tgtEl>
                                          <p:spTgt spid="87"/>
                                        </p:tgtEl>
                                      </p:cBhvr>
                                    </p:animEffect>
                                  </p:childTnLst>
                                  <p:subTnLst>
                                    <p:set>
                                      <p:cBhvr override="childStyle">
                                        <p:cTn dur="1" fill="hold" display="0" masterRel="sameClick" afterEffect="1">
                                          <p:stCondLst>
                                            <p:cond evt="end" delay="0">
                                              <p:tn val="109"/>
                                            </p:cond>
                                          </p:stCondLst>
                                        </p:cTn>
                                        <p:tgtEl>
                                          <p:spTgt spid="87"/>
                                        </p:tgtEl>
                                        <p:attrNameLst>
                                          <p:attrName>style.visibility</p:attrName>
                                        </p:attrNameLst>
                                      </p:cBhvr>
                                      <p:to>
                                        <p:strVal val="hidden"/>
                                      </p:to>
                                    </p:set>
                                  </p:subTnLst>
                                </p:cTn>
                              </p:par>
                            </p:childTnLst>
                          </p:cTn>
                        </p:par>
                        <p:par>
                          <p:cTn id="112" fill="hold">
                            <p:stCondLst>
                              <p:cond delay="1000"/>
                            </p:stCondLst>
                            <p:childTnLst>
                              <p:par>
                                <p:cTn id="113" presetID="15"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1000" fill="hold"/>
                                        <p:tgtEl>
                                          <p:spTgt spid="58"/>
                                        </p:tgtEl>
                                        <p:attrNameLst>
                                          <p:attrName>ppt_w</p:attrName>
                                        </p:attrNameLst>
                                      </p:cBhvr>
                                      <p:tavLst>
                                        <p:tav tm="0">
                                          <p:val>
                                            <p:fltVal val="0"/>
                                          </p:val>
                                        </p:tav>
                                        <p:tav tm="100000">
                                          <p:val>
                                            <p:strVal val="#ppt_w"/>
                                          </p:val>
                                        </p:tav>
                                      </p:tavLst>
                                    </p:anim>
                                    <p:anim calcmode="lin" valueType="num">
                                      <p:cBhvr>
                                        <p:cTn id="116" dur="1000" fill="hold"/>
                                        <p:tgtEl>
                                          <p:spTgt spid="58"/>
                                        </p:tgtEl>
                                        <p:attrNameLst>
                                          <p:attrName>ppt_h</p:attrName>
                                        </p:attrNameLst>
                                      </p:cBhvr>
                                      <p:tavLst>
                                        <p:tav tm="0">
                                          <p:val>
                                            <p:fltVal val="0"/>
                                          </p:val>
                                        </p:tav>
                                        <p:tav tm="100000">
                                          <p:val>
                                            <p:strVal val="#ppt_h"/>
                                          </p:val>
                                        </p:tav>
                                      </p:tavLst>
                                    </p:anim>
                                    <p:anim calcmode="lin" valueType="num">
                                      <p:cBhvr>
                                        <p:cTn id="117"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58"/>
                                        </p:tgtEl>
                                        <p:attrNameLst>
                                          <p:attrName>ppt_y</p:attrName>
                                        </p:attrNameLst>
                                      </p:cBhvr>
                                      <p:tavLst>
                                        <p:tav tm="0" fmla="#ppt_y+(sin(-2*pi*(1-$))*-#ppt_x+cos(-2*pi*(1-$))*(1-#ppt_y))*(1-$)">
                                          <p:val>
                                            <p:fltVal val="0"/>
                                          </p:val>
                                        </p:tav>
                                        <p:tav tm="100000">
                                          <p:val>
                                            <p:fltVal val="1"/>
                                          </p:val>
                                        </p:tav>
                                      </p:tavLst>
                                    </p:anim>
                                  </p:childTnLst>
                                </p:cTn>
                              </p:par>
                              <p:par>
                                <p:cTn id="119" presetID="15"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1000" fill="hold"/>
                                        <p:tgtEl>
                                          <p:spTgt spid="63"/>
                                        </p:tgtEl>
                                        <p:attrNameLst>
                                          <p:attrName>ppt_w</p:attrName>
                                        </p:attrNameLst>
                                      </p:cBhvr>
                                      <p:tavLst>
                                        <p:tav tm="0">
                                          <p:val>
                                            <p:fltVal val="0"/>
                                          </p:val>
                                        </p:tav>
                                        <p:tav tm="100000">
                                          <p:val>
                                            <p:strVal val="#ppt_w"/>
                                          </p:val>
                                        </p:tav>
                                      </p:tavLst>
                                    </p:anim>
                                    <p:anim calcmode="lin" valueType="num">
                                      <p:cBhvr>
                                        <p:cTn id="122" dur="1000" fill="hold"/>
                                        <p:tgtEl>
                                          <p:spTgt spid="63"/>
                                        </p:tgtEl>
                                        <p:attrNameLst>
                                          <p:attrName>ppt_h</p:attrName>
                                        </p:attrNameLst>
                                      </p:cBhvr>
                                      <p:tavLst>
                                        <p:tav tm="0">
                                          <p:val>
                                            <p:fltVal val="0"/>
                                          </p:val>
                                        </p:tav>
                                        <p:tav tm="100000">
                                          <p:val>
                                            <p:strVal val="#ppt_h"/>
                                          </p:val>
                                        </p:tav>
                                      </p:tavLst>
                                    </p:anim>
                                    <p:anim calcmode="lin" valueType="num">
                                      <p:cBhvr>
                                        <p:cTn id="123"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63"/>
                                        </p:tgtEl>
                                        <p:attrNameLst>
                                          <p:attrName>ppt_y</p:attrName>
                                        </p:attrNameLst>
                                      </p:cBhvr>
                                      <p:tavLst>
                                        <p:tav tm="0" fmla="#ppt_y+(sin(-2*pi*(1-$))*-#ppt_x+cos(-2*pi*(1-$))*(1-#ppt_y))*(1-$)">
                                          <p:val>
                                            <p:fltVal val="0"/>
                                          </p:val>
                                        </p:tav>
                                        <p:tav tm="100000">
                                          <p:val>
                                            <p:fltVal val="1"/>
                                          </p:val>
                                        </p:tav>
                                      </p:tavLst>
                                    </p:anim>
                                  </p:childTnLst>
                                </p:cTn>
                              </p:par>
                              <p:par>
                                <p:cTn id="125" presetID="15" presetClass="entr" presetSubtype="0" fill="hold" grpId="0" nodeType="with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1000" fill="hold"/>
                                        <p:tgtEl>
                                          <p:spTgt spid="78"/>
                                        </p:tgtEl>
                                        <p:attrNameLst>
                                          <p:attrName>ppt_w</p:attrName>
                                        </p:attrNameLst>
                                      </p:cBhvr>
                                      <p:tavLst>
                                        <p:tav tm="0">
                                          <p:val>
                                            <p:fltVal val="0"/>
                                          </p:val>
                                        </p:tav>
                                        <p:tav tm="100000">
                                          <p:val>
                                            <p:strVal val="#ppt_w"/>
                                          </p:val>
                                        </p:tav>
                                      </p:tavLst>
                                    </p:anim>
                                    <p:anim calcmode="lin" valueType="num">
                                      <p:cBhvr>
                                        <p:cTn id="128" dur="1000" fill="hold"/>
                                        <p:tgtEl>
                                          <p:spTgt spid="78"/>
                                        </p:tgtEl>
                                        <p:attrNameLst>
                                          <p:attrName>ppt_h</p:attrName>
                                        </p:attrNameLst>
                                      </p:cBhvr>
                                      <p:tavLst>
                                        <p:tav tm="0">
                                          <p:val>
                                            <p:fltVal val="0"/>
                                          </p:val>
                                        </p:tav>
                                        <p:tav tm="100000">
                                          <p:val>
                                            <p:strVal val="#ppt_h"/>
                                          </p:val>
                                        </p:tav>
                                      </p:tavLst>
                                    </p:anim>
                                    <p:anim calcmode="lin" valueType="num">
                                      <p:cBhvr>
                                        <p:cTn id="129"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78"/>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 calcmode="lin" valueType="num">
                                      <p:cBhvr>
                                        <p:cTn id="133" dur="1000" fill="hold"/>
                                        <p:tgtEl>
                                          <p:spTgt spid="73"/>
                                        </p:tgtEl>
                                        <p:attrNameLst>
                                          <p:attrName>ppt_w</p:attrName>
                                        </p:attrNameLst>
                                      </p:cBhvr>
                                      <p:tavLst>
                                        <p:tav tm="0">
                                          <p:val>
                                            <p:fltVal val="0"/>
                                          </p:val>
                                        </p:tav>
                                        <p:tav tm="100000">
                                          <p:val>
                                            <p:strVal val="#ppt_w"/>
                                          </p:val>
                                        </p:tav>
                                      </p:tavLst>
                                    </p:anim>
                                    <p:anim calcmode="lin" valueType="num">
                                      <p:cBhvr>
                                        <p:cTn id="134" dur="1000" fill="hold"/>
                                        <p:tgtEl>
                                          <p:spTgt spid="73"/>
                                        </p:tgtEl>
                                        <p:attrNameLst>
                                          <p:attrName>ppt_h</p:attrName>
                                        </p:attrNameLst>
                                      </p:cBhvr>
                                      <p:tavLst>
                                        <p:tav tm="0">
                                          <p:val>
                                            <p:fltVal val="0"/>
                                          </p:val>
                                        </p:tav>
                                        <p:tav tm="100000">
                                          <p:val>
                                            <p:strVal val="#ppt_h"/>
                                          </p:val>
                                        </p:tav>
                                      </p:tavLst>
                                    </p:anim>
                                    <p:anim calcmode="lin" valueType="num">
                                      <p:cBhvr>
                                        <p:cTn id="135"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73"/>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 calcmode="lin" valueType="num">
                                      <p:cBhvr>
                                        <p:cTn id="139" dur="1000" fill="hold"/>
                                        <p:tgtEl>
                                          <p:spTgt spid="68"/>
                                        </p:tgtEl>
                                        <p:attrNameLst>
                                          <p:attrName>ppt_w</p:attrName>
                                        </p:attrNameLst>
                                      </p:cBhvr>
                                      <p:tavLst>
                                        <p:tav tm="0">
                                          <p:val>
                                            <p:fltVal val="0"/>
                                          </p:val>
                                        </p:tav>
                                        <p:tav tm="100000">
                                          <p:val>
                                            <p:strVal val="#ppt_w"/>
                                          </p:val>
                                        </p:tav>
                                      </p:tavLst>
                                    </p:anim>
                                    <p:anim calcmode="lin" valueType="num">
                                      <p:cBhvr>
                                        <p:cTn id="140" dur="1000" fill="hold"/>
                                        <p:tgtEl>
                                          <p:spTgt spid="68"/>
                                        </p:tgtEl>
                                        <p:attrNameLst>
                                          <p:attrName>ppt_h</p:attrName>
                                        </p:attrNameLst>
                                      </p:cBhvr>
                                      <p:tavLst>
                                        <p:tav tm="0">
                                          <p:val>
                                            <p:fltVal val="0"/>
                                          </p:val>
                                        </p:tav>
                                        <p:tav tm="100000">
                                          <p:val>
                                            <p:strVal val="#ppt_h"/>
                                          </p:val>
                                        </p:tav>
                                      </p:tavLst>
                                    </p:anim>
                                    <p:anim calcmode="lin" valueType="num">
                                      <p:cBhvr>
                                        <p:cTn id="141"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grpId="0"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1000" fill="hold"/>
                                        <p:tgtEl>
                                          <p:spTgt spid="57"/>
                                        </p:tgtEl>
                                        <p:attrNameLst>
                                          <p:attrName>ppt_w</p:attrName>
                                        </p:attrNameLst>
                                      </p:cBhvr>
                                      <p:tavLst>
                                        <p:tav tm="0">
                                          <p:val>
                                            <p:fltVal val="0"/>
                                          </p:val>
                                        </p:tav>
                                        <p:tav tm="100000">
                                          <p:val>
                                            <p:strVal val="#ppt_w"/>
                                          </p:val>
                                        </p:tav>
                                      </p:tavLst>
                                    </p:anim>
                                    <p:anim calcmode="lin" valueType="num">
                                      <p:cBhvr>
                                        <p:cTn id="148" dur="1000" fill="hold"/>
                                        <p:tgtEl>
                                          <p:spTgt spid="57"/>
                                        </p:tgtEl>
                                        <p:attrNameLst>
                                          <p:attrName>ppt_h</p:attrName>
                                        </p:attrNameLst>
                                      </p:cBhvr>
                                      <p:tavLst>
                                        <p:tav tm="0">
                                          <p:val>
                                            <p:fltVal val="0"/>
                                          </p:val>
                                        </p:tav>
                                        <p:tav tm="100000">
                                          <p:val>
                                            <p:strVal val="#ppt_h"/>
                                          </p:val>
                                        </p:tav>
                                      </p:tavLst>
                                    </p:anim>
                                    <p:anim calcmode="lin" valueType="num">
                                      <p:cBhvr>
                                        <p:cTn id="149" dur="1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7"/>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1000" fill="hold"/>
                                        <p:tgtEl>
                                          <p:spTgt spid="62"/>
                                        </p:tgtEl>
                                        <p:attrNameLst>
                                          <p:attrName>ppt_w</p:attrName>
                                        </p:attrNameLst>
                                      </p:cBhvr>
                                      <p:tavLst>
                                        <p:tav tm="0">
                                          <p:val>
                                            <p:fltVal val="0"/>
                                          </p:val>
                                        </p:tav>
                                        <p:tav tm="100000">
                                          <p:val>
                                            <p:strVal val="#ppt_w"/>
                                          </p:val>
                                        </p:tav>
                                      </p:tavLst>
                                    </p:anim>
                                    <p:anim calcmode="lin" valueType="num">
                                      <p:cBhvr>
                                        <p:cTn id="154" dur="1000" fill="hold"/>
                                        <p:tgtEl>
                                          <p:spTgt spid="62"/>
                                        </p:tgtEl>
                                        <p:attrNameLst>
                                          <p:attrName>ppt_h</p:attrName>
                                        </p:attrNameLst>
                                      </p:cBhvr>
                                      <p:tavLst>
                                        <p:tav tm="0">
                                          <p:val>
                                            <p:fltVal val="0"/>
                                          </p:val>
                                        </p:tav>
                                        <p:tav tm="100000">
                                          <p:val>
                                            <p:strVal val="#ppt_h"/>
                                          </p:val>
                                        </p:tav>
                                      </p:tavLst>
                                    </p:anim>
                                    <p:anim calcmode="lin" valueType="num">
                                      <p:cBhvr>
                                        <p:cTn id="155"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56" dur="1000" fill="hold"/>
                                        <p:tgtEl>
                                          <p:spTgt spid="62"/>
                                        </p:tgtEl>
                                        <p:attrNameLst>
                                          <p:attrName>ppt_y</p:attrName>
                                        </p:attrNameLst>
                                      </p:cBhvr>
                                      <p:tavLst>
                                        <p:tav tm="0" fmla="#ppt_y+(sin(-2*pi*(1-$))*-#ppt_x+cos(-2*pi*(1-$))*(1-#ppt_y))*(1-$)">
                                          <p:val>
                                            <p:fltVal val="0"/>
                                          </p:val>
                                        </p:tav>
                                        <p:tav tm="100000">
                                          <p:val>
                                            <p:fltVal val="1"/>
                                          </p:val>
                                        </p:tav>
                                      </p:tavLst>
                                    </p:anim>
                                  </p:childTnLst>
                                </p:cTn>
                              </p:par>
                              <p:par>
                                <p:cTn id="157" presetID="15" presetClass="entr" presetSubtype="0" fill="hold" grpId="0" nodeType="withEffect">
                                  <p:stCondLst>
                                    <p:cond delay="0"/>
                                  </p:stCondLst>
                                  <p:childTnLst>
                                    <p:set>
                                      <p:cBhvr>
                                        <p:cTn id="158" dur="1" fill="hold">
                                          <p:stCondLst>
                                            <p:cond delay="0"/>
                                          </p:stCondLst>
                                        </p:cTn>
                                        <p:tgtEl>
                                          <p:spTgt spid="77"/>
                                        </p:tgtEl>
                                        <p:attrNameLst>
                                          <p:attrName>style.visibility</p:attrName>
                                        </p:attrNameLst>
                                      </p:cBhvr>
                                      <p:to>
                                        <p:strVal val="visible"/>
                                      </p:to>
                                    </p:set>
                                    <p:anim calcmode="lin" valueType="num">
                                      <p:cBhvr>
                                        <p:cTn id="159" dur="1000" fill="hold"/>
                                        <p:tgtEl>
                                          <p:spTgt spid="77"/>
                                        </p:tgtEl>
                                        <p:attrNameLst>
                                          <p:attrName>ppt_w</p:attrName>
                                        </p:attrNameLst>
                                      </p:cBhvr>
                                      <p:tavLst>
                                        <p:tav tm="0">
                                          <p:val>
                                            <p:fltVal val="0"/>
                                          </p:val>
                                        </p:tav>
                                        <p:tav tm="100000">
                                          <p:val>
                                            <p:strVal val="#ppt_w"/>
                                          </p:val>
                                        </p:tav>
                                      </p:tavLst>
                                    </p:anim>
                                    <p:anim calcmode="lin" valueType="num">
                                      <p:cBhvr>
                                        <p:cTn id="160" dur="1000" fill="hold"/>
                                        <p:tgtEl>
                                          <p:spTgt spid="77"/>
                                        </p:tgtEl>
                                        <p:attrNameLst>
                                          <p:attrName>ppt_h</p:attrName>
                                        </p:attrNameLst>
                                      </p:cBhvr>
                                      <p:tavLst>
                                        <p:tav tm="0">
                                          <p:val>
                                            <p:fltVal val="0"/>
                                          </p:val>
                                        </p:tav>
                                        <p:tav tm="100000">
                                          <p:val>
                                            <p:strVal val="#ppt_h"/>
                                          </p:val>
                                        </p:tav>
                                      </p:tavLst>
                                    </p:anim>
                                    <p:anim calcmode="lin" valueType="num">
                                      <p:cBhvr>
                                        <p:cTn id="161"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77"/>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grpId="0" nodeType="withEffect">
                                  <p:stCondLst>
                                    <p:cond delay="0"/>
                                  </p:stCondLst>
                                  <p:childTnLst>
                                    <p:set>
                                      <p:cBhvr>
                                        <p:cTn id="164" dur="1" fill="hold">
                                          <p:stCondLst>
                                            <p:cond delay="0"/>
                                          </p:stCondLst>
                                        </p:cTn>
                                        <p:tgtEl>
                                          <p:spTgt spid="72"/>
                                        </p:tgtEl>
                                        <p:attrNameLst>
                                          <p:attrName>style.visibility</p:attrName>
                                        </p:attrNameLst>
                                      </p:cBhvr>
                                      <p:to>
                                        <p:strVal val="visible"/>
                                      </p:to>
                                    </p:set>
                                    <p:anim calcmode="lin" valueType="num">
                                      <p:cBhvr>
                                        <p:cTn id="165" dur="1000" fill="hold"/>
                                        <p:tgtEl>
                                          <p:spTgt spid="72"/>
                                        </p:tgtEl>
                                        <p:attrNameLst>
                                          <p:attrName>ppt_w</p:attrName>
                                        </p:attrNameLst>
                                      </p:cBhvr>
                                      <p:tavLst>
                                        <p:tav tm="0">
                                          <p:val>
                                            <p:fltVal val="0"/>
                                          </p:val>
                                        </p:tav>
                                        <p:tav tm="100000">
                                          <p:val>
                                            <p:strVal val="#ppt_w"/>
                                          </p:val>
                                        </p:tav>
                                      </p:tavLst>
                                    </p:anim>
                                    <p:anim calcmode="lin" valueType="num">
                                      <p:cBhvr>
                                        <p:cTn id="166" dur="1000" fill="hold"/>
                                        <p:tgtEl>
                                          <p:spTgt spid="72"/>
                                        </p:tgtEl>
                                        <p:attrNameLst>
                                          <p:attrName>ppt_h</p:attrName>
                                        </p:attrNameLst>
                                      </p:cBhvr>
                                      <p:tavLst>
                                        <p:tav tm="0">
                                          <p:val>
                                            <p:fltVal val="0"/>
                                          </p:val>
                                        </p:tav>
                                        <p:tav tm="100000">
                                          <p:val>
                                            <p:strVal val="#ppt_h"/>
                                          </p:val>
                                        </p:tav>
                                      </p:tavLst>
                                    </p:anim>
                                    <p:anim calcmode="lin" valueType="num">
                                      <p:cBhvr>
                                        <p:cTn id="167"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72"/>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grpId="0" nodeType="withEffect">
                                  <p:stCondLst>
                                    <p:cond delay="0"/>
                                  </p:stCondLst>
                                  <p:childTnLst>
                                    <p:set>
                                      <p:cBhvr>
                                        <p:cTn id="170" dur="1" fill="hold">
                                          <p:stCondLst>
                                            <p:cond delay="0"/>
                                          </p:stCondLst>
                                        </p:cTn>
                                        <p:tgtEl>
                                          <p:spTgt spid="67"/>
                                        </p:tgtEl>
                                        <p:attrNameLst>
                                          <p:attrName>style.visibility</p:attrName>
                                        </p:attrNameLst>
                                      </p:cBhvr>
                                      <p:to>
                                        <p:strVal val="visible"/>
                                      </p:to>
                                    </p:set>
                                    <p:anim calcmode="lin" valueType="num">
                                      <p:cBhvr>
                                        <p:cTn id="171" dur="1000" fill="hold"/>
                                        <p:tgtEl>
                                          <p:spTgt spid="67"/>
                                        </p:tgtEl>
                                        <p:attrNameLst>
                                          <p:attrName>ppt_w</p:attrName>
                                        </p:attrNameLst>
                                      </p:cBhvr>
                                      <p:tavLst>
                                        <p:tav tm="0">
                                          <p:val>
                                            <p:fltVal val="0"/>
                                          </p:val>
                                        </p:tav>
                                        <p:tav tm="100000">
                                          <p:val>
                                            <p:strVal val="#ppt_w"/>
                                          </p:val>
                                        </p:tav>
                                      </p:tavLst>
                                    </p:anim>
                                    <p:anim calcmode="lin" valueType="num">
                                      <p:cBhvr>
                                        <p:cTn id="172" dur="1000" fill="hold"/>
                                        <p:tgtEl>
                                          <p:spTgt spid="67"/>
                                        </p:tgtEl>
                                        <p:attrNameLst>
                                          <p:attrName>ppt_h</p:attrName>
                                        </p:attrNameLst>
                                      </p:cBhvr>
                                      <p:tavLst>
                                        <p:tav tm="0">
                                          <p:val>
                                            <p:fltVal val="0"/>
                                          </p:val>
                                        </p:tav>
                                        <p:tav tm="100000">
                                          <p:val>
                                            <p:strVal val="#ppt_h"/>
                                          </p:val>
                                        </p:tav>
                                      </p:tavLst>
                                    </p:anim>
                                    <p:anim calcmode="lin" valueType="num">
                                      <p:cBhvr>
                                        <p:cTn id="173"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175" fill="hold">
                            <p:stCondLst>
                              <p:cond delay="1000"/>
                            </p:stCondLst>
                            <p:childTnLst>
                              <p:par>
                                <p:cTn id="176" presetID="15" presetClass="entr" presetSubtype="0" fill="hold" grpId="0" nodeType="afterEffect">
                                  <p:stCondLst>
                                    <p:cond delay="0"/>
                                  </p:stCondLst>
                                  <p:childTnLst>
                                    <p:set>
                                      <p:cBhvr>
                                        <p:cTn id="177" dur="1" fill="hold">
                                          <p:stCondLst>
                                            <p:cond delay="0"/>
                                          </p:stCondLst>
                                        </p:cTn>
                                        <p:tgtEl>
                                          <p:spTgt spid="52"/>
                                        </p:tgtEl>
                                        <p:attrNameLst>
                                          <p:attrName>style.visibility</p:attrName>
                                        </p:attrNameLst>
                                      </p:cBhvr>
                                      <p:to>
                                        <p:strVal val="visible"/>
                                      </p:to>
                                    </p:set>
                                    <p:anim calcmode="lin" valueType="num">
                                      <p:cBhvr>
                                        <p:cTn id="178" dur="1000" fill="hold"/>
                                        <p:tgtEl>
                                          <p:spTgt spid="52"/>
                                        </p:tgtEl>
                                        <p:attrNameLst>
                                          <p:attrName>ppt_w</p:attrName>
                                        </p:attrNameLst>
                                      </p:cBhvr>
                                      <p:tavLst>
                                        <p:tav tm="0">
                                          <p:val>
                                            <p:fltVal val="0"/>
                                          </p:val>
                                        </p:tav>
                                        <p:tav tm="100000">
                                          <p:val>
                                            <p:strVal val="#ppt_w"/>
                                          </p:val>
                                        </p:tav>
                                      </p:tavLst>
                                    </p:anim>
                                    <p:anim calcmode="lin" valueType="num">
                                      <p:cBhvr>
                                        <p:cTn id="179" dur="1000" fill="hold"/>
                                        <p:tgtEl>
                                          <p:spTgt spid="52"/>
                                        </p:tgtEl>
                                        <p:attrNameLst>
                                          <p:attrName>ppt_h</p:attrName>
                                        </p:attrNameLst>
                                      </p:cBhvr>
                                      <p:tavLst>
                                        <p:tav tm="0">
                                          <p:val>
                                            <p:fltVal val="0"/>
                                          </p:val>
                                        </p:tav>
                                        <p:tav tm="100000">
                                          <p:val>
                                            <p:strVal val="#ppt_h"/>
                                          </p:val>
                                        </p:tav>
                                      </p:tavLst>
                                    </p:anim>
                                    <p:anim calcmode="lin" valueType="num">
                                      <p:cBhvr>
                                        <p:cTn id="180"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181" dur="1000" fill="hold"/>
                                        <p:tgtEl>
                                          <p:spTgt spid="52"/>
                                        </p:tgtEl>
                                        <p:attrNameLst>
                                          <p:attrName>ppt_y</p:attrName>
                                        </p:attrNameLst>
                                      </p:cBhvr>
                                      <p:tavLst>
                                        <p:tav tm="0" fmla="#ppt_y+(sin(-2*pi*(1-$))*-#ppt_x+cos(-2*pi*(1-$))*(1-#ppt_y))*(1-$)">
                                          <p:val>
                                            <p:fltVal val="0"/>
                                          </p:val>
                                        </p:tav>
                                        <p:tav tm="100000">
                                          <p:val>
                                            <p:fltVal val="1"/>
                                          </p:val>
                                        </p:tav>
                                      </p:tavLst>
                                    </p:anim>
                                  </p:childTnLst>
                                </p:cTn>
                              </p:par>
                              <p:par>
                                <p:cTn id="182" presetID="15" presetClass="entr" presetSubtype="0" fill="hold" grpId="0" nodeType="withEffect">
                                  <p:stCondLst>
                                    <p:cond delay="0"/>
                                  </p:stCondLst>
                                  <p:childTnLst>
                                    <p:set>
                                      <p:cBhvr>
                                        <p:cTn id="183" dur="1" fill="hold">
                                          <p:stCondLst>
                                            <p:cond delay="0"/>
                                          </p:stCondLst>
                                        </p:cTn>
                                        <p:tgtEl>
                                          <p:spTgt spid="61"/>
                                        </p:tgtEl>
                                        <p:attrNameLst>
                                          <p:attrName>style.visibility</p:attrName>
                                        </p:attrNameLst>
                                      </p:cBhvr>
                                      <p:to>
                                        <p:strVal val="visible"/>
                                      </p:to>
                                    </p:set>
                                    <p:anim calcmode="lin" valueType="num">
                                      <p:cBhvr>
                                        <p:cTn id="184" dur="1000" fill="hold"/>
                                        <p:tgtEl>
                                          <p:spTgt spid="61"/>
                                        </p:tgtEl>
                                        <p:attrNameLst>
                                          <p:attrName>ppt_w</p:attrName>
                                        </p:attrNameLst>
                                      </p:cBhvr>
                                      <p:tavLst>
                                        <p:tav tm="0">
                                          <p:val>
                                            <p:fltVal val="0"/>
                                          </p:val>
                                        </p:tav>
                                        <p:tav tm="100000">
                                          <p:val>
                                            <p:strVal val="#ppt_w"/>
                                          </p:val>
                                        </p:tav>
                                      </p:tavLst>
                                    </p:anim>
                                    <p:anim calcmode="lin" valueType="num">
                                      <p:cBhvr>
                                        <p:cTn id="185" dur="1000" fill="hold"/>
                                        <p:tgtEl>
                                          <p:spTgt spid="61"/>
                                        </p:tgtEl>
                                        <p:attrNameLst>
                                          <p:attrName>ppt_h</p:attrName>
                                        </p:attrNameLst>
                                      </p:cBhvr>
                                      <p:tavLst>
                                        <p:tav tm="0">
                                          <p:val>
                                            <p:fltVal val="0"/>
                                          </p:val>
                                        </p:tav>
                                        <p:tav tm="100000">
                                          <p:val>
                                            <p:strVal val="#ppt_h"/>
                                          </p:val>
                                        </p:tav>
                                      </p:tavLst>
                                    </p:anim>
                                    <p:anim calcmode="lin" valueType="num">
                                      <p:cBhvr>
                                        <p:cTn id="186" dur="1000" fill="hold"/>
                                        <p:tgtEl>
                                          <p:spTgt spid="61"/>
                                        </p:tgtEl>
                                        <p:attrNameLst>
                                          <p:attrName>ppt_x</p:attrName>
                                        </p:attrNameLst>
                                      </p:cBhvr>
                                      <p:tavLst>
                                        <p:tav tm="0" fmla="#ppt_x+(cos(-2*pi*(1-$))*-#ppt_x-sin(-2*pi*(1-$))*(1-#ppt_y))*(1-$)">
                                          <p:val>
                                            <p:fltVal val="0"/>
                                          </p:val>
                                        </p:tav>
                                        <p:tav tm="100000">
                                          <p:val>
                                            <p:fltVal val="1"/>
                                          </p:val>
                                        </p:tav>
                                      </p:tavLst>
                                    </p:anim>
                                    <p:anim calcmode="lin" valueType="num">
                                      <p:cBhvr>
                                        <p:cTn id="187" dur="1000" fill="hold"/>
                                        <p:tgtEl>
                                          <p:spTgt spid="61"/>
                                        </p:tgtEl>
                                        <p:attrNameLst>
                                          <p:attrName>ppt_y</p:attrName>
                                        </p:attrNameLst>
                                      </p:cBhvr>
                                      <p:tavLst>
                                        <p:tav tm="0" fmla="#ppt_y+(sin(-2*pi*(1-$))*-#ppt_x+cos(-2*pi*(1-$))*(1-#ppt_y))*(1-$)">
                                          <p:val>
                                            <p:fltVal val="0"/>
                                          </p:val>
                                        </p:tav>
                                        <p:tav tm="100000">
                                          <p:val>
                                            <p:fltVal val="1"/>
                                          </p:val>
                                        </p:tav>
                                      </p:tavLst>
                                    </p:anim>
                                  </p:childTnLst>
                                </p:cTn>
                              </p:par>
                              <p:par>
                                <p:cTn id="188" presetID="15" presetClass="entr" presetSubtype="0" fill="hold" grpId="0" nodeType="withEffect">
                                  <p:stCondLst>
                                    <p:cond delay="0"/>
                                  </p:stCondLst>
                                  <p:childTnLst>
                                    <p:set>
                                      <p:cBhvr>
                                        <p:cTn id="189" dur="1" fill="hold">
                                          <p:stCondLst>
                                            <p:cond delay="0"/>
                                          </p:stCondLst>
                                        </p:cTn>
                                        <p:tgtEl>
                                          <p:spTgt spid="76"/>
                                        </p:tgtEl>
                                        <p:attrNameLst>
                                          <p:attrName>style.visibility</p:attrName>
                                        </p:attrNameLst>
                                      </p:cBhvr>
                                      <p:to>
                                        <p:strVal val="visible"/>
                                      </p:to>
                                    </p:set>
                                    <p:anim calcmode="lin" valueType="num">
                                      <p:cBhvr>
                                        <p:cTn id="190" dur="1000" fill="hold"/>
                                        <p:tgtEl>
                                          <p:spTgt spid="76"/>
                                        </p:tgtEl>
                                        <p:attrNameLst>
                                          <p:attrName>ppt_w</p:attrName>
                                        </p:attrNameLst>
                                      </p:cBhvr>
                                      <p:tavLst>
                                        <p:tav tm="0">
                                          <p:val>
                                            <p:fltVal val="0"/>
                                          </p:val>
                                        </p:tav>
                                        <p:tav tm="100000">
                                          <p:val>
                                            <p:strVal val="#ppt_w"/>
                                          </p:val>
                                        </p:tav>
                                      </p:tavLst>
                                    </p:anim>
                                    <p:anim calcmode="lin" valueType="num">
                                      <p:cBhvr>
                                        <p:cTn id="191" dur="1000" fill="hold"/>
                                        <p:tgtEl>
                                          <p:spTgt spid="76"/>
                                        </p:tgtEl>
                                        <p:attrNameLst>
                                          <p:attrName>ppt_h</p:attrName>
                                        </p:attrNameLst>
                                      </p:cBhvr>
                                      <p:tavLst>
                                        <p:tav tm="0">
                                          <p:val>
                                            <p:fltVal val="0"/>
                                          </p:val>
                                        </p:tav>
                                        <p:tav tm="100000">
                                          <p:val>
                                            <p:strVal val="#ppt_h"/>
                                          </p:val>
                                        </p:tav>
                                      </p:tavLst>
                                    </p:anim>
                                    <p:anim calcmode="lin" valueType="num">
                                      <p:cBhvr>
                                        <p:cTn id="192"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193" dur="1000" fill="hold"/>
                                        <p:tgtEl>
                                          <p:spTgt spid="76"/>
                                        </p:tgtEl>
                                        <p:attrNameLst>
                                          <p:attrName>ppt_y</p:attrName>
                                        </p:attrNameLst>
                                      </p:cBhvr>
                                      <p:tavLst>
                                        <p:tav tm="0" fmla="#ppt_y+(sin(-2*pi*(1-$))*-#ppt_x+cos(-2*pi*(1-$))*(1-#ppt_y))*(1-$)">
                                          <p:val>
                                            <p:fltVal val="0"/>
                                          </p:val>
                                        </p:tav>
                                        <p:tav tm="100000">
                                          <p:val>
                                            <p:fltVal val="1"/>
                                          </p:val>
                                        </p:tav>
                                      </p:tavLst>
                                    </p:anim>
                                  </p:childTnLst>
                                </p:cTn>
                              </p:par>
                              <p:par>
                                <p:cTn id="194" presetID="15" presetClass="entr" presetSubtype="0" fill="hold" grpId="0" nodeType="withEffect">
                                  <p:stCondLst>
                                    <p:cond delay="0"/>
                                  </p:stCondLst>
                                  <p:childTnLst>
                                    <p:set>
                                      <p:cBhvr>
                                        <p:cTn id="195" dur="1" fill="hold">
                                          <p:stCondLst>
                                            <p:cond delay="0"/>
                                          </p:stCondLst>
                                        </p:cTn>
                                        <p:tgtEl>
                                          <p:spTgt spid="71"/>
                                        </p:tgtEl>
                                        <p:attrNameLst>
                                          <p:attrName>style.visibility</p:attrName>
                                        </p:attrNameLst>
                                      </p:cBhvr>
                                      <p:to>
                                        <p:strVal val="visible"/>
                                      </p:to>
                                    </p:set>
                                    <p:anim calcmode="lin" valueType="num">
                                      <p:cBhvr>
                                        <p:cTn id="196" dur="1000" fill="hold"/>
                                        <p:tgtEl>
                                          <p:spTgt spid="71"/>
                                        </p:tgtEl>
                                        <p:attrNameLst>
                                          <p:attrName>ppt_w</p:attrName>
                                        </p:attrNameLst>
                                      </p:cBhvr>
                                      <p:tavLst>
                                        <p:tav tm="0">
                                          <p:val>
                                            <p:fltVal val="0"/>
                                          </p:val>
                                        </p:tav>
                                        <p:tav tm="100000">
                                          <p:val>
                                            <p:strVal val="#ppt_w"/>
                                          </p:val>
                                        </p:tav>
                                      </p:tavLst>
                                    </p:anim>
                                    <p:anim calcmode="lin" valueType="num">
                                      <p:cBhvr>
                                        <p:cTn id="197" dur="1000" fill="hold"/>
                                        <p:tgtEl>
                                          <p:spTgt spid="71"/>
                                        </p:tgtEl>
                                        <p:attrNameLst>
                                          <p:attrName>ppt_h</p:attrName>
                                        </p:attrNameLst>
                                      </p:cBhvr>
                                      <p:tavLst>
                                        <p:tav tm="0">
                                          <p:val>
                                            <p:fltVal val="0"/>
                                          </p:val>
                                        </p:tav>
                                        <p:tav tm="100000">
                                          <p:val>
                                            <p:strVal val="#ppt_h"/>
                                          </p:val>
                                        </p:tav>
                                      </p:tavLst>
                                    </p:anim>
                                    <p:anim calcmode="lin" valueType="num">
                                      <p:cBhvr>
                                        <p:cTn id="198"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99" dur="1000" fill="hold"/>
                                        <p:tgtEl>
                                          <p:spTgt spid="71"/>
                                        </p:tgtEl>
                                        <p:attrNameLst>
                                          <p:attrName>ppt_y</p:attrName>
                                        </p:attrNameLst>
                                      </p:cBhvr>
                                      <p:tavLst>
                                        <p:tav tm="0" fmla="#ppt_y+(sin(-2*pi*(1-$))*-#ppt_x+cos(-2*pi*(1-$))*(1-#ppt_y))*(1-$)">
                                          <p:val>
                                            <p:fltVal val="0"/>
                                          </p:val>
                                        </p:tav>
                                        <p:tav tm="100000">
                                          <p:val>
                                            <p:fltVal val="1"/>
                                          </p:val>
                                        </p:tav>
                                      </p:tavLst>
                                    </p:anim>
                                  </p:childTnLst>
                                </p:cTn>
                              </p:par>
                              <p:par>
                                <p:cTn id="200" presetID="15" presetClass="entr" presetSubtype="0" fill="hold" grpId="0" nodeType="withEffect">
                                  <p:stCondLst>
                                    <p:cond delay="0"/>
                                  </p:stCondLst>
                                  <p:childTnLst>
                                    <p:set>
                                      <p:cBhvr>
                                        <p:cTn id="201" dur="1" fill="hold">
                                          <p:stCondLst>
                                            <p:cond delay="0"/>
                                          </p:stCondLst>
                                        </p:cTn>
                                        <p:tgtEl>
                                          <p:spTgt spid="66"/>
                                        </p:tgtEl>
                                        <p:attrNameLst>
                                          <p:attrName>style.visibility</p:attrName>
                                        </p:attrNameLst>
                                      </p:cBhvr>
                                      <p:to>
                                        <p:strVal val="visible"/>
                                      </p:to>
                                    </p:set>
                                    <p:anim calcmode="lin" valueType="num">
                                      <p:cBhvr>
                                        <p:cTn id="202" dur="1000" fill="hold"/>
                                        <p:tgtEl>
                                          <p:spTgt spid="66"/>
                                        </p:tgtEl>
                                        <p:attrNameLst>
                                          <p:attrName>ppt_w</p:attrName>
                                        </p:attrNameLst>
                                      </p:cBhvr>
                                      <p:tavLst>
                                        <p:tav tm="0">
                                          <p:val>
                                            <p:fltVal val="0"/>
                                          </p:val>
                                        </p:tav>
                                        <p:tav tm="100000">
                                          <p:val>
                                            <p:strVal val="#ppt_w"/>
                                          </p:val>
                                        </p:tav>
                                      </p:tavLst>
                                    </p:anim>
                                    <p:anim calcmode="lin" valueType="num">
                                      <p:cBhvr>
                                        <p:cTn id="203" dur="1000" fill="hold"/>
                                        <p:tgtEl>
                                          <p:spTgt spid="66"/>
                                        </p:tgtEl>
                                        <p:attrNameLst>
                                          <p:attrName>ppt_h</p:attrName>
                                        </p:attrNameLst>
                                      </p:cBhvr>
                                      <p:tavLst>
                                        <p:tav tm="0">
                                          <p:val>
                                            <p:fltVal val="0"/>
                                          </p:val>
                                        </p:tav>
                                        <p:tav tm="100000">
                                          <p:val>
                                            <p:strVal val="#ppt_h"/>
                                          </p:val>
                                        </p:tav>
                                      </p:tavLst>
                                    </p:anim>
                                    <p:anim calcmode="lin" valueType="num">
                                      <p:cBhvr>
                                        <p:cTn id="204"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205" dur="1000" fill="hold"/>
                                        <p:tgtEl>
                                          <p:spTgt spid="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6" fill="hold">
                      <p:stCondLst>
                        <p:cond delay="indefinite"/>
                      </p:stCondLst>
                      <p:childTnLst>
                        <p:par>
                          <p:cTn id="207" fill="hold">
                            <p:stCondLst>
                              <p:cond delay="0"/>
                            </p:stCondLst>
                            <p:childTnLst>
                              <p:par>
                                <p:cTn id="208" presetID="21" presetClass="entr" presetSubtype="1" fill="hold" grpId="0" nodeType="clickEffect">
                                  <p:stCondLst>
                                    <p:cond delay="0"/>
                                  </p:stCondLst>
                                  <p:childTnLst>
                                    <p:set>
                                      <p:cBhvr>
                                        <p:cTn id="209" dur="1" fill="hold">
                                          <p:stCondLst>
                                            <p:cond delay="0"/>
                                          </p:stCondLst>
                                        </p:cTn>
                                        <p:tgtEl>
                                          <p:spTgt spid="5"/>
                                        </p:tgtEl>
                                        <p:attrNameLst>
                                          <p:attrName>style.visibility</p:attrName>
                                        </p:attrNameLst>
                                      </p:cBhvr>
                                      <p:to>
                                        <p:strVal val="visible"/>
                                      </p:to>
                                    </p:set>
                                    <p:animEffect transition="in" filter="wheel(1)">
                                      <p:cBhvr>
                                        <p:cTn id="210" dur="2000"/>
                                        <p:tgtEl>
                                          <p:spTgt spid="5"/>
                                        </p:tgtEl>
                                      </p:cBhvr>
                                    </p:animEffect>
                                  </p:childTnLst>
                                </p:cTn>
                              </p:par>
                            </p:childTnLst>
                          </p:cTn>
                        </p:par>
                        <p:par>
                          <p:cTn id="211" fill="hold">
                            <p:stCondLst>
                              <p:cond delay="2000"/>
                            </p:stCondLst>
                            <p:childTnLst>
                              <p:par>
                                <p:cTn id="212" presetID="22" presetClass="entr" presetSubtype="4" fill="hold" nodeType="afterEffect">
                                  <p:stCondLst>
                                    <p:cond delay="0"/>
                                  </p:stCondLst>
                                  <p:childTnLst>
                                    <p:set>
                                      <p:cBhvr>
                                        <p:cTn id="213" dur="1" fill="hold">
                                          <p:stCondLst>
                                            <p:cond delay="0"/>
                                          </p:stCondLst>
                                        </p:cTn>
                                        <p:tgtEl>
                                          <p:spTgt spid="4"/>
                                        </p:tgtEl>
                                        <p:attrNameLst>
                                          <p:attrName>style.visibility</p:attrName>
                                        </p:attrNameLst>
                                      </p:cBhvr>
                                      <p:to>
                                        <p:strVal val="visible"/>
                                      </p:to>
                                    </p:set>
                                    <p:animEffect transition="in" filter="wipe(down)">
                                      <p:cBhvr>
                                        <p:cTn id="214" dur="500"/>
                                        <p:tgtEl>
                                          <p:spTgt spid="4"/>
                                        </p:tgtEl>
                                      </p:cBhvr>
                                    </p:animEffect>
                                  </p:childTnLst>
                                </p:cTn>
                              </p:par>
                            </p:childTnLst>
                          </p:cTn>
                        </p:par>
                        <p:par>
                          <p:cTn id="215" fill="hold">
                            <p:stCondLst>
                              <p:cond delay="2500"/>
                            </p:stCondLst>
                            <p:childTnLst>
                              <p:par>
                                <p:cTn id="216" presetID="22" presetClass="entr" presetSubtype="4" fill="hold" grpId="0" nodeType="afterEffect">
                                  <p:stCondLst>
                                    <p:cond delay="0"/>
                                  </p:stCondLst>
                                  <p:childTnLst>
                                    <p:set>
                                      <p:cBhvr>
                                        <p:cTn id="217" dur="1" fill="hold">
                                          <p:stCondLst>
                                            <p:cond delay="0"/>
                                          </p:stCondLst>
                                        </p:cTn>
                                        <p:tgtEl>
                                          <p:spTgt spid="82"/>
                                        </p:tgtEl>
                                        <p:attrNameLst>
                                          <p:attrName>style.visibility</p:attrName>
                                        </p:attrNameLst>
                                      </p:cBhvr>
                                      <p:to>
                                        <p:strVal val="visible"/>
                                      </p:to>
                                    </p:set>
                                    <p:animEffect transition="in" filter="wipe(down)">
                                      <p:cBhvr>
                                        <p:cTn id="218" dur="500"/>
                                        <p:tgtEl>
                                          <p:spTgt spid="82"/>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44"/>
                                        </p:tgtEl>
                                        <p:attrNameLst>
                                          <p:attrName>style.visibility</p:attrName>
                                        </p:attrNameLst>
                                      </p:cBhvr>
                                      <p:to>
                                        <p:strVal val="visible"/>
                                      </p:to>
                                    </p:set>
                                    <p:anim calcmode="lin" valueType="num">
                                      <p:cBhvr>
                                        <p:cTn id="223" dur="500" fill="hold"/>
                                        <p:tgtEl>
                                          <p:spTgt spid="44"/>
                                        </p:tgtEl>
                                        <p:attrNameLst>
                                          <p:attrName>ppt_w</p:attrName>
                                        </p:attrNameLst>
                                      </p:cBhvr>
                                      <p:tavLst>
                                        <p:tav tm="0">
                                          <p:val>
                                            <p:fltVal val="0"/>
                                          </p:val>
                                        </p:tav>
                                        <p:tav tm="100000">
                                          <p:val>
                                            <p:strVal val="#ppt_w"/>
                                          </p:val>
                                        </p:tav>
                                      </p:tavLst>
                                    </p:anim>
                                    <p:anim calcmode="lin" valueType="num">
                                      <p:cBhvr>
                                        <p:cTn id="224" dur="500" fill="hold"/>
                                        <p:tgtEl>
                                          <p:spTgt spid="44"/>
                                        </p:tgtEl>
                                        <p:attrNameLst>
                                          <p:attrName>ppt_h</p:attrName>
                                        </p:attrNameLst>
                                      </p:cBhvr>
                                      <p:tavLst>
                                        <p:tav tm="0">
                                          <p:val>
                                            <p:fltVal val="0"/>
                                          </p:val>
                                        </p:tav>
                                        <p:tav tm="100000">
                                          <p:val>
                                            <p:strVal val="#ppt_h"/>
                                          </p:val>
                                        </p:tav>
                                      </p:tavLst>
                                    </p:anim>
                                    <p:animEffect transition="in" filter="fade">
                                      <p:cBhvr>
                                        <p:cTn id="225" dur="500"/>
                                        <p:tgtEl>
                                          <p:spTgt spid="44"/>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45"/>
                                        </p:tgtEl>
                                        <p:attrNameLst>
                                          <p:attrName>style.visibility</p:attrName>
                                        </p:attrNameLst>
                                      </p:cBhvr>
                                      <p:to>
                                        <p:strVal val="visible"/>
                                      </p:to>
                                    </p:set>
                                    <p:anim calcmode="lin" valueType="num">
                                      <p:cBhvr>
                                        <p:cTn id="228" dur="500" fill="hold"/>
                                        <p:tgtEl>
                                          <p:spTgt spid="45"/>
                                        </p:tgtEl>
                                        <p:attrNameLst>
                                          <p:attrName>ppt_w</p:attrName>
                                        </p:attrNameLst>
                                      </p:cBhvr>
                                      <p:tavLst>
                                        <p:tav tm="0">
                                          <p:val>
                                            <p:fltVal val="0"/>
                                          </p:val>
                                        </p:tav>
                                        <p:tav tm="100000">
                                          <p:val>
                                            <p:strVal val="#ppt_w"/>
                                          </p:val>
                                        </p:tav>
                                      </p:tavLst>
                                    </p:anim>
                                    <p:anim calcmode="lin" valueType="num">
                                      <p:cBhvr>
                                        <p:cTn id="229" dur="500" fill="hold"/>
                                        <p:tgtEl>
                                          <p:spTgt spid="45"/>
                                        </p:tgtEl>
                                        <p:attrNameLst>
                                          <p:attrName>ppt_h</p:attrName>
                                        </p:attrNameLst>
                                      </p:cBhvr>
                                      <p:tavLst>
                                        <p:tav tm="0">
                                          <p:val>
                                            <p:fltVal val="0"/>
                                          </p:val>
                                        </p:tav>
                                        <p:tav tm="100000">
                                          <p:val>
                                            <p:strVal val="#ppt_h"/>
                                          </p:val>
                                        </p:tav>
                                      </p:tavLst>
                                    </p:anim>
                                    <p:animEffect transition="in" filter="fade">
                                      <p:cBhvr>
                                        <p:cTn id="230" dur="500"/>
                                        <p:tgtEl>
                                          <p:spTgt spid="45"/>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46"/>
                                        </p:tgtEl>
                                        <p:attrNameLst>
                                          <p:attrName>style.visibility</p:attrName>
                                        </p:attrNameLst>
                                      </p:cBhvr>
                                      <p:to>
                                        <p:strVal val="visible"/>
                                      </p:to>
                                    </p:set>
                                    <p:anim calcmode="lin" valueType="num">
                                      <p:cBhvr>
                                        <p:cTn id="233" dur="500" fill="hold"/>
                                        <p:tgtEl>
                                          <p:spTgt spid="46"/>
                                        </p:tgtEl>
                                        <p:attrNameLst>
                                          <p:attrName>ppt_w</p:attrName>
                                        </p:attrNameLst>
                                      </p:cBhvr>
                                      <p:tavLst>
                                        <p:tav tm="0">
                                          <p:val>
                                            <p:fltVal val="0"/>
                                          </p:val>
                                        </p:tav>
                                        <p:tav tm="100000">
                                          <p:val>
                                            <p:strVal val="#ppt_w"/>
                                          </p:val>
                                        </p:tav>
                                      </p:tavLst>
                                    </p:anim>
                                    <p:anim calcmode="lin" valueType="num">
                                      <p:cBhvr>
                                        <p:cTn id="234" dur="500" fill="hold"/>
                                        <p:tgtEl>
                                          <p:spTgt spid="46"/>
                                        </p:tgtEl>
                                        <p:attrNameLst>
                                          <p:attrName>ppt_h</p:attrName>
                                        </p:attrNameLst>
                                      </p:cBhvr>
                                      <p:tavLst>
                                        <p:tav tm="0">
                                          <p:val>
                                            <p:fltVal val="0"/>
                                          </p:val>
                                        </p:tav>
                                        <p:tav tm="100000">
                                          <p:val>
                                            <p:strVal val="#ppt_h"/>
                                          </p:val>
                                        </p:tav>
                                      </p:tavLst>
                                    </p:anim>
                                    <p:animEffect transition="in" filter="fade">
                                      <p:cBhvr>
                                        <p:cTn id="235" dur="500"/>
                                        <p:tgtEl>
                                          <p:spTgt spid="46"/>
                                        </p:tgtEl>
                                      </p:cBhvr>
                                    </p:animEffect>
                                  </p:childTnLst>
                                </p:cTn>
                              </p:par>
                              <p:par>
                                <p:cTn id="236" presetID="53" presetClass="entr" presetSubtype="16" fill="hold" grpId="0" nodeType="withEffect">
                                  <p:stCondLst>
                                    <p:cond delay="0"/>
                                  </p:stCondLst>
                                  <p:childTnLst>
                                    <p:set>
                                      <p:cBhvr>
                                        <p:cTn id="237" dur="1" fill="hold">
                                          <p:stCondLst>
                                            <p:cond delay="0"/>
                                          </p:stCondLst>
                                        </p:cTn>
                                        <p:tgtEl>
                                          <p:spTgt spid="47"/>
                                        </p:tgtEl>
                                        <p:attrNameLst>
                                          <p:attrName>style.visibility</p:attrName>
                                        </p:attrNameLst>
                                      </p:cBhvr>
                                      <p:to>
                                        <p:strVal val="visible"/>
                                      </p:to>
                                    </p:set>
                                    <p:anim calcmode="lin" valueType="num">
                                      <p:cBhvr>
                                        <p:cTn id="238" dur="500" fill="hold"/>
                                        <p:tgtEl>
                                          <p:spTgt spid="47"/>
                                        </p:tgtEl>
                                        <p:attrNameLst>
                                          <p:attrName>ppt_w</p:attrName>
                                        </p:attrNameLst>
                                      </p:cBhvr>
                                      <p:tavLst>
                                        <p:tav tm="0">
                                          <p:val>
                                            <p:fltVal val="0"/>
                                          </p:val>
                                        </p:tav>
                                        <p:tav tm="100000">
                                          <p:val>
                                            <p:strVal val="#ppt_w"/>
                                          </p:val>
                                        </p:tav>
                                      </p:tavLst>
                                    </p:anim>
                                    <p:anim calcmode="lin" valueType="num">
                                      <p:cBhvr>
                                        <p:cTn id="239" dur="500" fill="hold"/>
                                        <p:tgtEl>
                                          <p:spTgt spid="47"/>
                                        </p:tgtEl>
                                        <p:attrNameLst>
                                          <p:attrName>ppt_h</p:attrName>
                                        </p:attrNameLst>
                                      </p:cBhvr>
                                      <p:tavLst>
                                        <p:tav tm="0">
                                          <p:val>
                                            <p:fltVal val="0"/>
                                          </p:val>
                                        </p:tav>
                                        <p:tav tm="100000">
                                          <p:val>
                                            <p:strVal val="#ppt_h"/>
                                          </p:val>
                                        </p:tav>
                                      </p:tavLst>
                                    </p:anim>
                                    <p:animEffect transition="in" filter="fade">
                                      <p:cBhvr>
                                        <p:cTn id="240" dur="500"/>
                                        <p:tgtEl>
                                          <p:spTgt spid="47"/>
                                        </p:tgtEl>
                                      </p:cBhvr>
                                    </p:animEffect>
                                  </p:childTnLst>
                                </p:cTn>
                              </p:par>
                              <p:par>
                                <p:cTn id="241" presetID="53" presetClass="entr" presetSubtype="16" fill="hold" grpId="0" nodeType="withEffect">
                                  <p:stCondLst>
                                    <p:cond delay="0"/>
                                  </p:stCondLst>
                                  <p:childTnLst>
                                    <p:set>
                                      <p:cBhvr>
                                        <p:cTn id="242" dur="1" fill="hold">
                                          <p:stCondLst>
                                            <p:cond delay="0"/>
                                          </p:stCondLst>
                                        </p:cTn>
                                        <p:tgtEl>
                                          <p:spTgt spid="48"/>
                                        </p:tgtEl>
                                        <p:attrNameLst>
                                          <p:attrName>style.visibility</p:attrName>
                                        </p:attrNameLst>
                                      </p:cBhvr>
                                      <p:to>
                                        <p:strVal val="visible"/>
                                      </p:to>
                                    </p:set>
                                    <p:anim calcmode="lin" valueType="num">
                                      <p:cBhvr>
                                        <p:cTn id="243" dur="500" fill="hold"/>
                                        <p:tgtEl>
                                          <p:spTgt spid="48"/>
                                        </p:tgtEl>
                                        <p:attrNameLst>
                                          <p:attrName>ppt_w</p:attrName>
                                        </p:attrNameLst>
                                      </p:cBhvr>
                                      <p:tavLst>
                                        <p:tav tm="0">
                                          <p:val>
                                            <p:fltVal val="0"/>
                                          </p:val>
                                        </p:tav>
                                        <p:tav tm="100000">
                                          <p:val>
                                            <p:strVal val="#ppt_w"/>
                                          </p:val>
                                        </p:tav>
                                      </p:tavLst>
                                    </p:anim>
                                    <p:anim calcmode="lin" valueType="num">
                                      <p:cBhvr>
                                        <p:cTn id="244" dur="500" fill="hold"/>
                                        <p:tgtEl>
                                          <p:spTgt spid="48"/>
                                        </p:tgtEl>
                                        <p:attrNameLst>
                                          <p:attrName>ppt_h</p:attrName>
                                        </p:attrNameLst>
                                      </p:cBhvr>
                                      <p:tavLst>
                                        <p:tav tm="0">
                                          <p:val>
                                            <p:fltVal val="0"/>
                                          </p:val>
                                        </p:tav>
                                        <p:tav tm="100000">
                                          <p:val>
                                            <p:strVal val="#ppt_h"/>
                                          </p:val>
                                        </p:tav>
                                      </p:tavLst>
                                    </p:anim>
                                    <p:animEffect transition="in" filter="fade">
                                      <p:cBhvr>
                                        <p:cTn id="245" dur="500"/>
                                        <p:tgtEl>
                                          <p:spTgt spid="48"/>
                                        </p:tgtEl>
                                      </p:cBhvr>
                                    </p:animEffect>
                                  </p:childTnLst>
                                </p:cTn>
                              </p:par>
                              <p:par>
                                <p:cTn id="246" presetID="53" presetClass="entr" presetSubtype="16" fill="hold" grpId="0" nodeType="withEffect">
                                  <p:stCondLst>
                                    <p:cond delay="0"/>
                                  </p:stCondLst>
                                  <p:childTnLst>
                                    <p:set>
                                      <p:cBhvr>
                                        <p:cTn id="247" dur="1" fill="hold">
                                          <p:stCondLst>
                                            <p:cond delay="0"/>
                                          </p:stCondLst>
                                        </p:cTn>
                                        <p:tgtEl>
                                          <p:spTgt spid="49"/>
                                        </p:tgtEl>
                                        <p:attrNameLst>
                                          <p:attrName>style.visibility</p:attrName>
                                        </p:attrNameLst>
                                      </p:cBhvr>
                                      <p:to>
                                        <p:strVal val="visible"/>
                                      </p:to>
                                    </p:set>
                                    <p:anim calcmode="lin" valueType="num">
                                      <p:cBhvr>
                                        <p:cTn id="248" dur="500" fill="hold"/>
                                        <p:tgtEl>
                                          <p:spTgt spid="49"/>
                                        </p:tgtEl>
                                        <p:attrNameLst>
                                          <p:attrName>ppt_w</p:attrName>
                                        </p:attrNameLst>
                                      </p:cBhvr>
                                      <p:tavLst>
                                        <p:tav tm="0">
                                          <p:val>
                                            <p:fltVal val="0"/>
                                          </p:val>
                                        </p:tav>
                                        <p:tav tm="100000">
                                          <p:val>
                                            <p:strVal val="#ppt_w"/>
                                          </p:val>
                                        </p:tav>
                                      </p:tavLst>
                                    </p:anim>
                                    <p:anim calcmode="lin" valueType="num">
                                      <p:cBhvr>
                                        <p:cTn id="249" dur="500" fill="hold"/>
                                        <p:tgtEl>
                                          <p:spTgt spid="49"/>
                                        </p:tgtEl>
                                        <p:attrNameLst>
                                          <p:attrName>ppt_h</p:attrName>
                                        </p:attrNameLst>
                                      </p:cBhvr>
                                      <p:tavLst>
                                        <p:tav tm="0">
                                          <p:val>
                                            <p:fltVal val="0"/>
                                          </p:val>
                                        </p:tav>
                                        <p:tav tm="100000">
                                          <p:val>
                                            <p:strVal val="#ppt_h"/>
                                          </p:val>
                                        </p:tav>
                                      </p:tavLst>
                                    </p:anim>
                                    <p:animEffect transition="in" filter="fade">
                                      <p:cBhvr>
                                        <p:cTn id="250" dur="500"/>
                                        <p:tgtEl>
                                          <p:spTgt spid="49"/>
                                        </p:tgtEl>
                                      </p:cBhvr>
                                    </p:animEffect>
                                  </p:childTnLst>
                                </p:cTn>
                              </p:par>
                              <p:par>
                                <p:cTn id="251" presetID="53" presetClass="entr" presetSubtype="16"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 calcmode="lin" valueType="num">
                                      <p:cBhvr>
                                        <p:cTn id="253" dur="500" fill="hold"/>
                                        <p:tgtEl>
                                          <p:spTgt spid="89"/>
                                        </p:tgtEl>
                                        <p:attrNameLst>
                                          <p:attrName>ppt_w</p:attrName>
                                        </p:attrNameLst>
                                      </p:cBhvr>
                                      <p:tavLst>
                                        <p:tav tm="0">
                                          <p:val>
                                            <p:fltVal val="0"/>
                                          </p:val>
                                        </p:tav>
                                        <p:tav tm="100000">
                                          <p:val>
                                            <p:strVal val="#ppt_w"/>
                                          </p:val>
                                        </p:tav>
                                      </p:tavLst>
                                    </p:anim>
                                    <p:anim calcmode="lin" valueType="num">
                                      <p:cBhvr>
                                        <p:cTn id="254" dur="500" fill="hold"/>
                                        <p:tgtEl>
                                          <p:spTgt spid="89"/>
                                        </p:tgtEl>
                                        <p:attrNameLst>
                                          <p:attrName>ppt_h</p:attrName>
                                        </p:attrNameLst>
                                      </p:cBhvr>
                                      <p:tavLst>
                                        <p:tav tm="0">
                                          <p:val>
                                            <p:fltVal val="0"/>
                                          </p:val>
                                        </p:tav>
                                        <p:tav tm="100000">
                                          <p:val>
                                            <p:strVal val="#ppt_h"/>
                                          </p:val>
                                        </p:tav>
                                      </p:tavLst>
                                    </p:anim>
                                    <p:animEffect transition="in" filter="fade">
                                      <p:cBhvr>
                                        <p:cTn id="255" dur="500"/>
                                        <p:tgtEl>
                                          <p:spTgt spid="89"/>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92"/>
                                        </p:tgtEl>
                                        <p:attrNameLst>
                                          <p:attrName>style.visibility</p:attrName>
                                        </p:attrNameLst>
                                      </p:cBhvr>
                                      <p:to>
                                        <p:strVal val="visible"/>
                                      </p:to>
                                    </p:set>
                                    <p:anim calcmode="lin" valueType="num">
                                      <p:cBhvr>
                                        <p:cTn id="258" dur="500" fill="hold"/>
                                        <p:tgtEl>
                                          <p:spTgt spid="92"/>
                                        </p:tgtEl>
                                        <p:attrNameLst>
                                          <p:attrName>ppt_w</p:attrName>
                                        </p:attrNameLst>
                                      </p:cBhvr>
                                      <p:tavLst>
                                        <p:tav tm="0">
                                          <p:val>
                                            <p:fltVal val="0"/>
                                          </p:val>
                                        </p:tav>
                                        <p:tav tm="100000">
                                          <p:val>
                                            <p:strVal val="#ppt_w"/>
                                          </p:val>
                                        </p:tav>
                                      </p:tavLst>
                                    </p:anim>
                                    <p:anim calcmode="lin" valueType="num">
                                      <p:cBhvr>
                                        <p:cTn id="259" dur="500" fill="hold"/>
                                        <p:tgtEl>
                                          <p:spTgt spid="92"/>
                                        </p:tgtEl>
                                        <p:attrNameLst>
                                          <p:attrName>ppt_h</p:attrName>
                                        </p:attrNameLst>
                                      </p:cBhvr>
                                      <p:tavLst>
                                        <p:tav tm="0">
                                          <p:val>
                                            <p:fltVal val="0"/>
                                          </p:val>
                                        </p:tav>
                                        <p:tav tm="100000">
                                          <p:val>
                                            <p:strVal val="#ppt_h"/>
                                          </p:val>
                                        </p:tav>
                                      </p:tavLst>
                                    </p:anim>
                                    <p:animEffect transition="in" filter="fade">
                                      <p:cBhvr>
                                        <p:cTn id="26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44" grpId="0" animBg="1"/>
      <p:bldP spid="45" grpId="0" animBg="1"/>
      <p:bldP spid="46" grpId="0" animBg="1"/>
      <p:bldP spid="47" grpId="0" animBg="1"/>
      <p:bldP spid="48" grpId="0" animBg="1"/>
      <p:bldP spid="49" grpId="0" animBg="1"/>
      <p:bldP spid="82" grpId="0" animBg="1"/>
      <p:bldP spid="5" grpId="0" animBg="1"/>
      <p:bldP spid="89"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「インターネットと同等の重要性を持つ」</a:t>
            </a:r>
          </a:p>
        </p:txBody>
      </p:sp>
      <p:sp>
        <p:nvSpPr>
          <p:cNvPr id="15" name="角丸四角形 14"/>
          <p:cNvSpPr/>
          <p:nvPr/>
        </p:nvSpPr>
        <p:spPr>
          <a:xfrm>
            <a:off x="601577" y="1202851"/>
            <a:ext cx="7912772" cy="1376743"/>
          </a:xfrm>
          <a:prstGeom prst="roundRect">
            <a:avLst>
              <a:gd name="adj" fmla="val 73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solidFill>
                  <a:srgbClr val="FFFFFF"/>
                </a:solidFill>
                <a:latin typeface="+mj-lt"/>
                <a:ea typeface="+mj-ea"/>
                <a:cs typeface="ＭＳ Ｐゴシック"/>
              </a:rPr>
              <a:t>経産省</a:t>
            </a:r>
            <a:r>
              <a:rPr lang="en-US" altLang="ja-JP" sz="2000" dirty="0" err="1">
                <a:solidFill>
                  <a:srgbClr val="FFFFFF"/>
                </a:solidFill>
                <a:latin typeface="+mj-lt"/>
                <a:ea typeface="+mj-ea"/>
                <a:cs typeface="ＭＳ Ｐゴシック"/>
              </a:rPr>
              <a:t>FinTech</a:t>
            </a:r>
            <a:r>
              <a:rPr lang="ja-JP" altLang="en-US" sz="2000" dirty="0">
                <a:solidFill>
                  <a:srgbClr val="FFFFFF"/>
                </a:solidFill>
                <a:latin typeface="+mj-lt"/>
                <a:ea typeface="+mj-ea"/>
                <a:cs typeface="ＭＳ Ｐゴシック"/>
              </a:rPr>
              <a:t>研究会 </a:t>
            </a:r>
            <a:r>
              <a:rPr lang="en-US" altLang="ja-JP" sz="2000" dirty="0">
                <a:solidFill>
                  <a:srgbClr val="FFFFFF"/>
                </a:solidFill>
                <a:latin typeface="+mj-lt"/>
                <a:ea typeface="+mj-ea"/>
                <a:cs typeface="ＭＳ Ｐゴシック"/>
              </a:rPr>
              <a:t>(2015.10.16)</a:t>
            </a:r>
          </a:p>
          <a:p>
            <a:r>
              <a:rPr lang="ja-JP" altLang="en-US" sz="2000" dirty="0">
                <a:solidFill>
                  <a:srgbClr val="FFFFFF"/>
                </a:solidFill>
                <a:latin typeface="+mj-lt"/>
                <a:ea typeface="+mj-ea"/>
                <a:cs typeface="ＭＳ Ｐゴシック"/>
              </a:rPr>
              <a:t>「ブロックチェーンのインパクトは絶大であり、インターネットの登場、</a:t>
            </a:r>
            <a:r>
              <a:rPr lang="en-US" altLang="ja-JP" sz="2000" dirty="0">
                <a:solidFill>
                  <a:srgbClr val="FFFFFF"/>
                </a:solidFill>
                <a:latin typeface="+mj-lt"/>
                <a:ea typeface="+mj-ea"/>
                <a:cs typeface="ＭＳ Ｐゴシック"/>
              </a:rPr>
              <a:t>Google</a:t>
            </a:r>
            <a:r>
              <a:rPr lang="ja-JP" altLang="en-US" sz="2000" dirty="0">
                <a:solidFill>
                  <a:srgbClr val="FFFFFF"/>
                </a:solidFill>
                <a:latin typeface="+mj-lt"/>
                <a:ea typeface="+mj-ea"/>
                <a:cs typeface="ＭＳ Ｐゴシック"/>
              </a:rPr>
              <a:t>の登場と同等の重要性を持つ」</a:t>
            </a:r>
          </a:p>
        </p:txBody>
      </p:sp>
      <p:sp>
        <p:nvSpPr>
          <p:cNvPr id="14" name="角丸四角形 2"/>
          <p:cNvSpPr/>
          <p:nvPr/>
        </p:nvSpPr>
        <p:spPr>
          <a:xfrm>
            <a:off x="601578" y="2740405"/>
            <a:ext cx="3886201" cy="712593"/>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rgbClr val="FFFFFF"/>
                </a:solidFill>
                <a:latin typeface="+mj-lt"/>
                <a:ea typeface="+mj-ea"/>
                <a:cs typeface="ＭＳ Ｐゴシック"/>
              </a:rPr>
              <a:t>インターネット</a:t>
            </a:r>
            <a:endParaRPr lang="ja-JP" altLang="en-US" sz="2000" dirty="0">
              <a:solidFill>
                <a:srgbClr val="FFFFFF"/>
              </a:solidFill>
              <a:latin typeface="+mj-lt"/>
              <a:ea typeface="+mj-ea"/>
              <a:cs typeface="ＭＳ Ｐゴシック"/>
            </a:endParaRPr>
          </a:p>
        </p:txBody>
      </p:sp>
      <p:sp>
        <p:nvSpPr>
          <p:cNvPr id="16" name="角丸四角形 3"/>
          <p:cNvSpPr/>
          <p:nvPr/>
        </p:nvSpPr>
        <p:spPr>
          <a:xfrm>
            <a:off x="601577" y="3572048"/>
            <a:ext cx="3886201" cy="724303"/>
          </a:xfrm>
          <a:prstGeom prst="roundRect">
            <a:avLst>
              <a:gd name="adj" fmla="val 73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mj-lt"/>
                <a:ea typeface="+mj-ea"/>
                <a:cs typeface="ＭＳ Ｐゴシック"/>
              </a:rPr>
              <a:t>知のネットワーク</a:t>
            </a:r>
          </a:p>
        </p:txBody>
      </p:sp>
      <p:sp>
        <p:nvSpPr>
          <p:cNvPr id="17" name="角丸四角形 7"/>
          <p:cNvSpPr/>
          <p:nvPr/>
        </p:nvSpPr>
        <p:spPr>
          <a:xfrm>
            <a:off x="4628147" y="2740405"/>
            <a:ext cx="3886201" cy="712593"/>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rgbClr val="FFFFFF"/>
                </a:solidFill>
                <a:latin typeface="+mj-lt"/>
                <a:ea typeface="+mj-ea"/>
                <a:cs typeface="ＭＳ Ｐゴシック"/>
              </a:rPr>
              <a:t>ブロックチェーン</a:t>
            </a:r>
            <a:endParaRPr lang="en-US" altLang="ja-JP" sz="2000" dirty="0">
              <a:solidFill>
                <a:srgbClr val="FFFFFF"/>
              </a:solidFill>
              <a:latin typeface="+mj-lt"/>
              <a:ea typeface="+mj-ea"/>
              <a:cs typeface="ＭＳ Ｐゴシック"/>
            </a:endParaRPr>
          </a:p>
        </p:txBody>
      </p:sp>
      <p:sp>
        <p:nvSpPr>
          <p:cNvPr id="18" name="角丸四角形 8"/>
          <p:cNvSpPr/>
          <p:nvPr/>
        </p:nvSpPr>
        <p:spPr>
          <a:xfrm>
            <a:off x="4628145" y="3571360"/>
            <a:ext cx="3886201" cy="725187"/>
          </a:xfrm>
          <a:prstGeom prst="roundRect">
            <a:avLst>
              <a:gd name="adj" fmla="val 7300"/>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mj-lt"/>
                <a:ea typeface="+mj-ea"/>
                <a:cs typeface="ＭＳ Ｐゴシック"/>
              </a:rPr>
              <a:t>価値のネットワーク</a:t>
            </a:r>
          </a:p>
        </p:txBody>
      </p:sp>
      <p:sp>
        <p:nvSpPr>
          <p:cNvPr id="21" name="角丸四角形 3"/>
          <p:cNvSpPr/>
          <p:nvPr/>
        </p:nvSpPr>
        <p:spPr>
          <a:xfrm>
            <a:off x="601580" y="4415589"/>
            <a:ext cx="3886201" cy="1707020"/>
          </a:xfrm>
          <a:prstGeom prst="roundRect">
            <a:avLst>
              <a:gd name="adj" fmla="val 73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mj-lt"/>
                <a:ea typeface="+mj-ea"/>
                <a:cs typeface="ＭＳ Ｐゴシック"/>
              </a:rPr>
              <a:t>「情報」の流通・交換を安価に、高速に、オープンに</a:t>
            </a:r>
            <a:endParaRPr lang="ja-JP" altLang="en-US" sz="2800" dirty="0">
              <a:solidFill>
                <a:srgbClr val="FFFFFF"/>
              </a:solidFill>
              <a:latin typeface="+mj-lt"/>
              <a:ea typeface="+mj-ea"/>
              <a:cs typeface="ＭＳ Ｐゴシック"/>
            </a:endParaRPr>
          </a:p>
        </p:txBody>
      </p:sp>
      <p:sp>
        <p:nvSpPr>
          <p:cNvPr id="22" name="角丸四角形 8"/>
          <p:cNvSpPr/>
          <p:nvPr/>
        </p:nvSpPr>
        <p:spPr>
          <a:xfrm>
            <a:off x="4628148" y="4415249"/>
            <a:ext cx="3886201" cy="1709104"/>
          </a:xfrm>
          <a:prstGeom prst="roundRect">
            <a:avLst>
              <a:gd name="adj" fmla="val 73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mj-lt"/>
                <a:ea typeface="+mj-ea"/>
                <a:cs typeface="ＭＳ Ｐゴシック"/>
              </a:rPr>
              <a:t>「価値」の流通・交換を安価に、高速に、オープンに</a:t>
            </a:r>
          </a:p>
        </p:txBody>
      </p:sp>
    </p:spTree>
    <p:extLst>
      <p:ext uri="{BB962C8B-B14F-4D97-AF65-F5344CB8AC3E}">
        <p14:creationId xmlns:p14="http://schemas.microsoft.com/office/powerpoint/2010/main" val="24079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animBg="1"/>
      <p:bldP spid="18"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a:t>ブロックチェーン技術を利用したサービスに関する国内外動向調査 </a:t>
            </a:r>
            <a:endParaRPr kumimoji="1" lang="ja-JP" altLang="en-US" sz="2000"/>
          </a:p>
        </p:txBody>
      </p:sp>
      <p:pic>
        <p:nvPicPr>
          <p:cNvPr id="3" name="図 2"/>
          <p:cNvPicPr>
            <a:picLocks noChangeAspect="1"/>
          </p:cNvPicPr>
          <p:nvPr/>
        </p:nvPicPr>
        <p:blipFill>
          <a:blip r:embed="rId3"/>
          <a:stretch>
            <a:fillRect/>
          </a:stretch>
        </p:blipFill>
        <p:spPr>
          <a:xfrm>
            <a:off x="457200" y="926807"/>
            <a:ext cx="3918284" cy="5510087"/>
          </a:xfrm>
          <a:prstGeom prst="rect">
            <a:avLst/>
          </a:prstGeom>
        </p:spPr>
      </p:pic>
      <p:pic>
        <p:nvPicPr>
          <p:cNvPr id="4" name="図 3"/>
          <p:cNvPicPr>
            <a:picLocks noChangeAspect="1"/>
          </p:cNvPicPr>
          <p:nvPr/>
        </p:nvPicPr>
        <p:blipFill>
          <a:blip r:embed="rId4"/>
          <a:stretch>
            <a:fillRect/>
          </a:stretch>
        </p:blipFill>
        <p:spPr>
          <a:xfrm>
            <a:off x="1174750" y="926807"/>
            <a:ext cx="7708900" cy="5486400"/>
          </a:xfrm>
          <a:prstGeom prst="rect">
            <a:avLst/>
          </a:prstGeom>
        </p:spPr>
      </p:pic>
    </p:spTree>
    <p:extLst>
      <p:ext uri="{BB962C8B-B14F-4D97-AF65-F5344CB8AC3E}">
        <p14:creationId xmlns:p14="http://schemas.microsoft.com/office/powerpoint/2010/main" val="356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ブロックチェーンの累計</a:t>
            </a:r>
          </a:p>
        </p:txBody>
      </p:sp>
      <p:sp>
        <p:nvSpPr>
          <p:cNvPr id="3" name="正方形/長方形 2"/>
          <p:cNvSpPr/>
          <p:nvPr/>
        </p:nvSpPr>
        <p:spPr>
          <a:xfrm>
            <a:off x="202019" y="2445489"/>
            <a:ext cx="2073349" cy="89313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ネットワークへの参加</a:t>
            </a:r>
          </a:p>
        </p:txBody>
      </p:sp>
      <p:sp>
        <p:nvSpPr>
          <p:cNvPr id="4" name="正方形/長方形 3"/>
          <p:cNvSpPr/>
          <p:nvPr/>
        </p:nvSpPr>
        <p:spPr>
          <a:xfrm>
            <a:off x="202019" y="3491024"/>
            <a:ext cx="2073349" cy="134679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特徴</a:t>
            </a:r>
          </a:p>
        </p:txBody>
      </p:sp>
      <p:sp>
        <p:nvSpPr>
          <p:cNvPr id="6" name="正方形/長方形 5"/>
          <p:cNvSpPr/>
          <p:nvPr/>
        </p:nvSpPr>
        <p:spPr>
          <a:xfrm>
            <a:off x="2427768" y="2445489"/>
            <a:ext cx="2073349" cy="89313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自由</a:t>
            </a:r>
          </a:p>
        </p:txBody>
      </p:sp>
      <p:sp>
        <p:nvSpPr>
          <p:cNvPr id="7" name="正方形/長方形 6"/>
          <p:cNvSpPr/>
          <p:nvPr/>
        </p:nvSpPr>
        <p:spPr>
          <a:xfrm>
            <a:off x="2427768" y="3491024"/>
            <a:ext cx="2073349" cy="134679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管理者・管理機関</a:t>
            </a:r>
            <a:endParaRPr kumimoji="1" lang="en-US" altLang="ja-JP" dirty="0">
              <a:solidFill>
                <a:srgbClr val="FFFFFF"/>
              </a:solidFill>
              <a:latin typeface="+mj-lt"/>
              <a:ea typeface="+mj-ea"/>
              <a:cs typeface="ＭＳ Ｐゴシック"/>
            </a:endParaRPr>
          </a:p>
          <a:p>
            <a:pPr algn="ctr"/>
            <a:r>
              <a:rPr kumimoji="1" lang="ja-JP" altLang="en-US" dirty="0">
                <a:solidFill>
                  <a:srgbClr val="FFFFFF"/>
                </a:solidFill>
                <a:latin typeface="+mj-lt"/>
                <a:ea typeface="+mj-ea"/>
                <a:cs typeface="ＭＳ Ｐゴシック"/>
              </a:rPr>
              <a:t>が不要</a:t>
            </a:r>
          </a:p>
        </p:txBody>
      </p:sp>
      <p:sp>
        <p:nvSpPr>
          <p:cNvPr id="8" name="正方形/長方形 7"/>
          <p:cNvSpPr/>
          <p:nvPr/>
        </p:nvSpPr>
        <p:spPr>
          <a:xfrm>
            <a:off x="4653517" y="2445489"/>
            <a:ext cx="2073349" cy="89313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承認が必要</a:t>
            </a:r>
          </a:p>
        </p:txBody>
      </p:sp>
      <p:sp>
        <p:nvSpPr>
          <p:cNvPr id="9" name="正方形/長方形 8"/>
          <p:cNvSpPr/>
          <p:nvPr/>
        </p:nvSpPr>
        <p:spPr>
          <a:xfrm>
            <a:off x="4653517" y="3491024"/>
            <a:ext cx="2073349" cy="134679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特定の企業グループや、承認され信頼できるメンバーのみが利用</a:t>
            </a:r>
            <a:endParaRPr kumimoji="1" lang="ja-JP" altLang="en-US" dirty="0">
              <a:solidFill>
                <a:srgbClr val="FFFFFF"/>
              </a:solidFill>
              <a:latin typeface="+mj-lt"/>
              <a:ea typeface="+mj-ea"/>
              <a:cs typeface="ＭＳ Ｐゴシック"/>
            </a:endParaRPr>
          </a:p>
        </p:txBody>
      </p:sp>
      <p:sp>
        <p:nvSpPr>
          <p:cNvPr id="10" name="正方形/長方形 9"/>
          <p:cNvSpPr/>
          <p:nvPr/>
        </p:nvSpPr>
        <p:spPr>
          <a:xfrm>
            <a:off x="6879266" y="2445489"/>
            <a:ext cx="2073349" cy="89313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cs typeface="ＭＳ Ｐゴシック"/>
              </a:rPr>
              <a:t>承認が必要</a:t>
            </a:r>
          </a:p>
        </p:txBody>
      </p:sp>
      <p:sp>
        <p:nvSpPr>
          <p:cNvPr id="11" name="正方形/長方形 10"/>
          <p:cNvSpPr/>
          <p:nvPr/>
        </p:nvSpPr>
        <p:spPr>
          <a:xfrm>
            <a:off x="6879266" y="3491024"/>
            <a:ext cx="2073349" cy="134679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j-lt"/>
                <a:ea typeface="+mj-ea"/>
                <a:cs typeface="ＭＳ Ｐゴシック"/>
              </a:rPr>
              <a:t>特定の組織の内部で利用</a:t>
            </a:r>
            <a:endParaRPr kumimoji="1" lang="ja-JP" altLang="en-US" dirty="0">
              <a:solidFill>
                <a:srgbClr val="FFFFFF"/>
              </a:solidFill>
              <a:latin typeface="+mj-lt"/>
              <a:ea typeface="+mj-ea"/>
              <a:cs typeface="ＭＳ Ｐゴシック"/>
            </a:endParaRPr>
          </a:p>
        </p:txBody>
      </p:sp>
      <p:sp>
        <p:nvSpPr>
          <p:cNvPr id="12" name="正方形/長方形 11"/>
          <p:cNvSpPr/>
          <p:nvPr/>
        </p:nvSpPr>
        <p:spPr>
          <a:xfrm>
            <a:off x="2427768" y="1399954"/>
            <a:ext cx="2073349" cy="89313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パブリック型</a:t>
            </a:r>
          </a:p>
        </p:txBody>
      </p:sp>
      <p:sp>
        <p:nvSpPr>
          <p:cNvPr id="13" name="正方形/長方形 12"/>
          <p:cNvSpPr/>
          <p:nvPr/>
        </p:nvSpPr>
        <p:spPr>
          <a:xfrm>
            <a:off x="4653517" y="1399954"/>
            <a:ext cx="2073349" cy="89313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コンソーシアム型</a:t>
            </a:r>
          </a:p>
        </p:txBody>
      </p:sp>
      <p:sp>
        <p:nvSpPr>
          <p:cNvPr id="14" name="正方形/長方形 13"/>
          <p:cNvSpPr/>
          <p:nvPr/>
        </p:nvSpPr>
        <p:spPr>
          <a:xfrm>
            <a:off x="6879266" y="1399954"/>
            <a:ext cx="2073349" cy="89313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プライベート型</a:t>
            </a:r>
          </a:p>
        </p:txBody>
      </p:sp>
      <p:sp>
        <p:nvSpPr>
          <p:cNvPr id="15" name="正方形/長方形 14"/>
          <p:cNvSpPr/>
          <p:nvPr/>
        </p:nvSpPr>
        <p:spPr>
          <a:xfrm>
            <a:off x="2427768" y="4990215"/>
            <a:ext cx="2073349" cy="89313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j-lt"/>
                <a:ea typeface="+mj-ea"/>
                <a:cs typeface="ＭＳ Ｐゴシック"/>
              </a:rPr>
              <a:t>ビットコイン</a:t>
            </a:r>
          </a:p>
        </p:txBody>
      </p:sp>
      <p:sp>
        <p:nvSpPr>
          <p:cNvPr id="16" name="正方形/長方形 15"/>
          <p:cNvSpPr/>
          <p:nvPr/>
        </p:nvSpPr>
        <p:spPr>
          <a:xfrm>
            <a:off x="4653516" y="4990214"/>
            <a:ext cx="2073349" cy="89313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j-lt"/>
                <a:ea typeface="+mj-ea"/>
                <a:cs typeface="ＭＳ Ｐゴシック"/>
              </a:rPr>
              <a:t>金融機関が検討中のブロックチェーン</a:t>
            </a:r>
          </a:p>
        </p:txBody>
      </p:sp>
    </p:spTree>
    <p:extLst>
      <p:ext uri="{BB962C8B-B14F-4D97-AF65-F5344CB8AC3E}">
        <p14:creationId xmlns:p14="http://schemas.microsoft.com/office/powerpoint/2010/main" val="25192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2800" dirty="0" smtClean="0">
            <a:solidFill>
              <a:srgbClr val="FFFFFF"/>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4456</TotalTime>
  <Words>842</Words>
  <Application>Microsoft Office PowerPoint</Application>
  <PresentationFormat>画面に合わせる (4:3)</PresentationFormat>
  <Paragraphs>139</Paragraphs>
  <Slides>11</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American Typewriter</vt:lpstr>
      <vt:lpstr>HGP創英角ｺﾞｼｯｸUB</vt:lpstr>
      <vt:lpstr>HG丸ｺﾞｼｯｸM-PRO</vt:lpstr>
      <vt:lpstr>ＭＳ Ｐゴシック</vt:lpstr>
      <vt:lpstr>Arial</vt:lpstr>
      <vt:lpstr>Calibri</vt:lpstr>
      <vt:lpstr>Century Gothic</vt:lpstr>
      <vt:lpstr>NC標準テンプレート</vt:lpstr>
      <vt:lpstr>PowerPoint プレゼンテーション</vt:lpstr>
      <vt:lpstr>Fintechとブロックチェーン</vt:lpstr>
      <vt:lpstr>ビットコインで採用されたブロックチェーン</vt:lpstr>
      <vt:lpstr>ビットコインへの誤解</vt:lpstr>
      <vt:lpstr>銀行取引 (台帳を集中管理)</vt:lpstr>
      <vt:lpstr>ブロックチェーン (分散台帳) の仕組み</vt:lpstr>
      <vt:lpstr>「インターネットと同等の重要性を持つ」</vt:lpstr>
      <vt:lpstr>ブロックチェーン技術を利用したサービスに関する国内外動向調査 </vt:lpstr>
      <vt:lpstr>ブロックチェーンの累計</vt:lpstr>
      <vt:lpstr>究極の「中抜き」が実現?</vt:lpstr>
      <vt:lpstr>日本取引所グループの報告書</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620</cp:revision>
  <dcterms:created xsi:type="dcterms:W3CDTF">2014-04-30T01:58:06Z</dcterms:created>
  <dcterms:modified xsi:type="dcterms:W3CDTF">2016-10-19T08:05:28Z</dcterms:modified>
</cp:coreProperties>
</file>