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handoutMasterIdLst>
    <p:handoutMasterId r:id="rId42"/>
  </p:handoutMasterIdLst>
  <p:sldIdLst>
    <p:sldId id="1417" r:id="rId2"/>
    <p:sldId id="1420" r:id="rId3"/>
    <p:sldId id="885" r:id="rId4"/>
    <p:sldId id="1053" r:id="rId5"/>
    <p:sldId id="1118" r:id="rId6"/>
    <p:sldId id="1123" r:id="rId7"/>
    <p:sldId id="1127" r:id="rId8"/>
    <p:sldId id="1128" r:id="rId9"/>
    <p:sldId id="1131" r:id="rId10"/>
    <p:sldId id="1133" r:id="rId11"/>
    <p:sldId id="1137" r:id="rId12"/>
    <p:sldId id="1138" r:id="rId13"/>
    <p:sldId id="1356" r:id="rId14"/>
    <p:sldId id="1151" r:id="rId15"/>
    <p:sldId id="1159" r:id="rId16"/>
    <p:sldId id="1162" r:id="rId17"/>
    <p:sldId id="1405" r:id="rId18"/>
    <p:sldId id="1406" r:id="rId19"/>
    <p:sldId id="1235" r:id="rId20"/>
    <p:sldId id="1238" r:id="rId21"/>
    <p:sldId id="1237" r:id="rId22"/>
    <p:sldId id="1354" r:id="rId23"/>
    <p:sldId id="1419" r:id="rId24"/>
    <p:sldId id="1418" r:id="rId25"/>
    <p:sldId id="1404" r:id="rId26"/>
    <p:sldId id="1243" r:id="rId27"/>
    <p:sldId id="1253" r:id="rId28"/>
    <p:sldId id="1260" r:id="rId29"/>
    <p:sldId id="1263" r:id="rId30"/>
    <p:sldId id="1374" r:id="rId31"/>
    <p:sldId id="1340" r:id="rId32"/>
    <p:sldId id="1341" r:id="rId33"/>
    <p:sldId id="1355" r:id="rId34"/>
    <p:sldId id="1339" r:id="rId35"/>
    <p:sldId id="1332" r:id="rId36"/>
    <p:sldId id="1331" r:id="rId37"/>
    <p:sldId id="1352" r:id="rId38"/>
    <p:sldId id="1330" r:id="rId39"/>
    <p:sldId id="715" r:id="rId4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0432FF"/>
    <a:srgbClr val="009051"/>
    <a:srgbClr val="FFFBD2"/>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9"/>
    <p:restoredTop sz="93810" autoAdjust="0"/>
  </p:normalViewPr>
  <p:slideViewPr>
    <p:cSldViewPr snapToObjects="1" showGuides="1">
      <p:cViewPr varScale="1">
        <p:scale>
          <a:sx n="207" d="100"/>
          <a:sy n="207" d="100"/>
        </p:scale>
        <p:origin x="1440" y="160"/>
      </p:cViewPr>
      <p:guideLst>
        <p:guide orient="horz" pos="2160"/>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handoutMaster" Target="handoutMasters/handout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2016/7/12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2016/7/12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2728026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ガートナーでは、</a:t>
            </a:r>
            <a:r>
              <a:rPr kumimoji="1" lang="ja-JP" altLang="ja-JP" sz="1200" kern="1200" dirty="0" smtClean="0">
                <a:solidFill>
                  <a:schemeClr val="tx1"/>
                </a:solidFill>
                <a:effectLst/>
                <a:latin typeface="+mn-lt"/>
                <a:ea typeface="+mn-ea"/>
                <a:cs typeface="+mn-cs"/>
              </a:rPr>
              <a:t>スマートマシン</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次の</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つに分類</a:t>
            </a:r>
            <a:r>
              <a:rPr kumimoji="1" lang="ja-JP" altLang="en-US" sz="1200" kern="1200" dirty="0" smtClean="0">
                <a:solidFill>
                  <a:schemeClr val="tx1"/>
                </a:solidFill>
                <a:effectLst/>
                <a:latin typeface="+mn-lt"/>
                <a:ea typeface="+mn-ea"/>
                <a:cs typeface="+mn-cs"/>
              </a:rPr>
              <a:t>してい</a:t>
            </a:r>
            <a:r>
              <a:rPr kumimoji="1" lang="ja-JP" altLang="ja-JP" sz="1200" kern="1200" dirty="0" smtClean="0">
                <a:solidFill>
                  <a:schemeClr val="tx1"/>
                </a:solidFill>
                <a:effectLst/>
                <a:latin typeface="+mn-lt"/>
                <a:ea typeface="+mn-ea"/>
                <a:cs typeface="+mn-cs"/>
              </a:rPr>
              <a:t>ます。</a:t>
            </a:r>
          </a:p>
          <a:p>
            <a:r>
              <a:rPr kumimoji="1" lang="en-US" altLang="ja-JP" sz="1200" b="1" u="sng" kern="1200" dirty="0" smtClean="0">
                <a:solidFill>
                  <a:schemeClr val="tx1"/>
                </a:solidFill>
                <a:effectLst/>
                <a:latin typeface="+mn-lt"/>
                <a:ea typeface="+mn-ea"/>
                <a:cs typeface="+mn-cs"/>
              </a:rPr>
              <a:t>Movers</a:t>
            </a:r>
            <a:r>
              <a:rPr kumimoji="1" lang="ja-JP" altLang="ja-JP" sz="1200" b="1" u="sng" kern="1200" dirty="0" smtClean="0">
                <a:solidFill>
                  <a:schemeClr val="tx1"/>
                </a:solidFill>
                <a:effectLst/>
                <a:latin typeface="+mn-lt"/>
                <a:ea typeface="+mn-ea"/>
                <a:cs typeface="+mn-cs"/>
              </a:rPr>
              <a:t>（移動するもの）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Kiva Systems</a:t>
            </a:r>
            <a:r>
              <a:rPr kumimoji="1" lang="ja-JP" altLang="ja-JP" sz="1200" kern="1200" dirty="0" smtClean="0">
                <a:solidFill>
                  <a:schemeClr val="tx1"/>
                </a:solidFill>
                <a:effectLst/>
                <a:latin typeface="+mn-lt"/>
                <a:ea typeface="+mn-ea"/>
                <a:cs typeface="+mn-cs"/>
              </a:rPr>
              <a:t>の倉庫用ロボットは、発注情報を受け取ると、注文品が収納されているラックを探し出してその下に潜り込み、それを荷詰め作業をしているスタッフのところまで運び、また元の場所に戻すという作業をしてくれます。広い倉庫内でもお互いにぶつかることはありません。他にも、</a:t>
            </a:r>
            <a:r>
              <a:rPr kumimoji="1" lang="en-US" altLang="ja-JP" sz="1200" kern="1200" dirty="0" smtClean="0">
                <a:solidFill>
                  <a:schemeClr val="tx1"/>
                </a:solidFill>
                <a:effectLst/>
                <a:latin typeface="+mn-lt"/>
                <a:ea typeface="+mn-ea"/>
                <a:cs typeface="+mn-cs"/>
              </a:rPr>
              <a:t>Google</a:t>
            </a:r>
            <a:r>
              <a:rPr kumimoji="1" lang="ja-JP" altLang="ja-JP" sz="1200" kern="1200" dirty="0" smtClean="0">
                <a:solidFill>
                  <a:schemeClr val="tx1"/>
                </a:solidFill>
                <a:effectLst/>
                <a:latin typeface="+mn-lt"/>
                <a:ea typeface="+mn-ea"/>
                <a:cs typeface="+mn-cs"/>
              </a:rPr>
              <a:t>などが開発している自律走行車、</a:t>
            </a:r>
            <a:r>
              <a:rPr kumimoji="1" lang="en-US" altLang="ja-JP" sz="1200" kern="1200" dirty="0" smtClean="0">
                <a:solidFill>
                  <a:schemeClr val="tx1"/>
                </a:solidFill>
                <a:effectLst/>
                <a:latin typeface="+mn-lt"/>
                <a:ea typeface="+mn-ea"/>
                <a:cs typeface="+mn-cs"/>
              </a:rPr>
              <a:t>Amazon</a:t>
            </a:r>
            <a:r>
              <a:rPr kumimoji="1" lang="ja-JP" altLang="ja-JP" sz="1200" kern="1200" dirty="0" smtClean="0">
                <a:solidFill>
                  <a:schemeClr val="tx1"/>
                </a:solidFill>
                <a:effectLst/>
                <a:latin typeface="+mn-lt"/>
                <a:ea typeface="+mn-ea"/>
                <a:cs typeface="+mn-cs"/>
              </a:rPr>
              <a:t>の配送用無人ヘリコプターなどがあります。</a:t>
            </a:r>
          </a:p>
          <a:p>
            <a:r>
              <a:rPr kumimoji="1" lang="en-US" altLang="ja-JP" sz="1200" b="1" u="sng" kern="1200" dirty="0" smtClean="0">
                <a:solidFill>
                  <a:schemeClr val="tx1"/>
                </a:solidFill>
                <a:effectLst/>
                <a:latin typeface="+mn-lt"/>
                <a:ea typeface="+mn-ea"/>
                <a:cs typeface="+mn-cs"/>
              </a:rPr>
              <a:t>Sages</a:t>
            </a:r>
            <a:r>
              <a:rPr kumimoji="1" lang="ja-JP" altLang="ja-JP" sz="1200" b="1" u="sng" kern="1200" dirty="0" smtClean="0">
                <a:solidFill>
                  <a:schemeClr val="tx1"/>
                </a:solidFill>
                <a:effectLst/>
                <a:latin typeface="+mn-lt"/>
                <a:ea typeface="+mn-ea"/>
                <a:cs typeface="+mn-cs"/>
              </a:rPr>
              <a:t>（賢者）</a:t>
            </a:r>
            <a:r>
              <a:rPr kumimoji="1" lang="ja-JP" altLang="ja-JP" sz="1200" kern="1200" dirty="0" smtClean="0">
                <a:solidFill>
                  <a:schemeClr val="tx1"/>
                </a:solidFill>
                <a:effectLst/>
                <a:latin typeface="+mn-lt"/>
                <a:ea typeface="+mn-ea"/>
                <a:cs typeface="+mn-cs"/>
              </a:rPr>
              <a:t>：音声で質問するとその日の天気やスケジュールを教えてくれるバーチャル・アシスタント、臨床医の所見や検査データから適切な診断を助言してくれるアドバイザーがあります。</a:t>
            </a:r>
          </a:p>
          <a:p>
            <a:r>
              <a:rPr kumimoji="1" lang="ja-JP" altLang="ja-JP" sz="1200" kern="1200" dirty="0" smtClean="0">
                <a:solidFill>
                  <a:schemeClr val="tx1"/>
                </a:solidFill>
                <a:effectLst/>
                <a:latin typeface="+mn-lt"/>
                <a:ea typeface="+mn-ea"/>
                <a:cs typeface="+mn-cs"/>
              </a:rPr>
              <a:t>前者は</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err="1" smtClean="0">
                <a:solidFill>
                  <a:schemeClr val="tx1"/>
                </a:solidFill>
                <a:effectLst/>
                <a:latin typeface="+mn-lt"/>
                <a:ea typeface="+mn-ea"/>
                <a:cs typeface="+mn-cs"/>
              </a:rPr>
              <a:t>Siri</a:t>
            </a:r>
            <a:r>
              <a:rPr kumimoji="1" lang="ja-JP" altLang="ja-JP" sz="1200" kern="1200" dirty="0" smtClean="0">
                <a:solidFill>
                  <a:schemeClr val="tx1"/>
                </a:solidFill>
                <a:effectLst/>
                <a:latin typeface="+mn-lt"/>
                <a:ea typeface="+mn-ea"/>
                <a:cs typeface="+mn-cs"/>
              </a:rPr>
              <a:t>が有名ですが、既に身近なものとなっています。後者は、</a:t>
            </a:r>
            <a:r>
              <a:rPr kumimoji="1" lang="en-US" altLang="ja-JP" sz="1200" kern="1200" dirty="0" smtClean="0">
                <a:solidFill>
                  <a:schemeClr val="tx1"/>
                </a:solidFill>
                <a:effectLst/>
                <a:latin typeface="+mn-lt"/>
                <a:ea typeface="+mn-ea"/>
                <a:cs typeface="+mn-cs"/>
              </a:rPr>
              <a:t>IBM</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Watson</a:t>
            </a:r>
            <a:r>
              <a:rPr kumimoji="1" lang="ja-JP" altLang="ja-JP" sz="1200" kern="1200" dirty="0" smtClean="0">
                <a:solidFill>
                  <a:schemeClr val="tx1"/>
                </a:solidFill>
                <a:effectLst/>
                <a:latin typeface="+mn-lt"/>
                <a:ea typeface="+mn-ea"/>
                <a:cs typeface="+mn-cs"/>
              </a:rPr>
              <a:t>が有名です。例えば、膨大な医療文献を学習し、さらに患者の電子カルテを分析して、最適な治療法を医者に推奨してくれます。他にも財務データを読み取り分析し業務部門にアドバイスを提供するもの、訴訟に関わる文書を読み取り証拠となる文書を探し出すもの、論文試験を採点するものなどが実用化されつつあります。</a:t>
            </a:r>
          </a:p>
          <a:p>
            <a:r>
              <a:rPr kumimoji="1" lang="en-US" altLang="ja-JP" sz="1200" b="1" u="sng" kern="1200" dirty="0" smtClean="0">
                <a:solidFill>
                  <a:schemeClr val="tx1"/>
                </a:solidFill>
                <a:effectLst/>
                <a:latin typeface="+mn-lt"/>
                <a:ea typeface="+mn-ea"/>
                <a:cs typeface="+mn-cs"/>
              </a:rPr>
              <a:t>Doers</a:t>
            </a:r>
            <a:r>
              <a:rPr kumimoji="1" lang="ja-JP" altLang="ja-JP" sz="1200" b="1" u="sng" kern="1200" dirty="0" smtClean="0">
                <a:solidFill>
                  <a:schemeClr val="tx1"/>
                </a:solidFill>
                <a:effectLst/>
                <a:latin typeface="+mn-lt"/>
                <a:ea typeface="+mn-ea"/>
                <a:cs typeface="+mn-cs"/>
              </a:rPr>
              <a:t>（行動するもの）</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Rethink Robotics</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Baxter</a:t>
            </a:r>
            <a:r>
              <a:rPr kumimoji="1" lang="ja-JP" altLang="ja-JP" sz="1200" kern="1200" dirty="0" smtClean="0">
                <a:solidFill>
                  <a:schemeClr val="tx1"/>
                </a:solidFill>
                <a:effectLst/>
                <a:latin typeface="+mn-lt"/>
                <a:ea typeface="+mn-ea"/>
                <a:cs typeface="+mn-cs"/>
              </a:rPr>
              <a:t>や川田工業の</a:t>
            </a:r>
            <a:r>
              <a:rPr kumimoji="1" lang="en-US" altLang="ja-JP" sz="1200" kern="1200" dirty="0" smtClean="0">
                <a:solidFill>
                  <a:schemeClr val="tx1"/>
                </a:solidFill>
                <a:effectLst/>
                <a:latin typeface="+mn-lt"/>
                <a:ea typeface="+mn-ea"/>
                <a:cs typeface="+mn-cs"/>
              </a:rPr>
              <a:t>NAXTAGE</a:t>
            </a:r>
            <a:r>
              <a:rPr kumimoji="1" lang="ja-JP" altLang="ja-JP" sz="1200" kern="1200" dirty="0" smtClean="0">
                <a:solidFill>
                  <a:schemeClr val="tx1"/>
                </a:solidFill>
                <a:effectLst/>
                <a:latin typeface="+mn-lt"/>
                <a:ea typeface="+mn-ea"/>
                <a:cs typeface="+mn-cs"/>
              </a:rPr>
              <a:t>は、工場内で人と並んで働くロボットです。手動で基本的な作業動作を教え込めば、それを学習し、周囲の状況を把握しながら、人にぶつからないように自律的に作業をしてくれます。他にも</a:t>
            </a:r>
            <a:r>
              <a:rPr kumimoji="1" lang="en-US" altLang="ja-JP" sz="1200" kern="1200" dirty="0" smtClean="0">
                <a:solidFill>
                  <a:schemeClr val="tx1"/>
                </a:solidFill>
                <a:effectLst/>
                <a:latin typeface="+mn-lt"/>
                <a:ea typeface="+mn-ea"/>
                <a:cs typeface="+mn-cs"/>
              </a:rPr>
              <a:t>iPhone</a:t>
            </a:r>
            <a:r>
              <a:rPr kumimoji="1" lang="ja-JP" altLang="ja-JP" sz="1200" kern="1200" dirty="0" smtClean="0">
                <a:solidFill>
                  <a:schemeClr val="tx1"/>
                </a:solidFill>
                <a:effectLst/>
                <a:latin typeface="+mn-lt"/>
                <a:ea typeface="+mn-ea"/>
                <a:cs typeface="+mn-cs"/>
              </a:rPr>
              <a:t>の製造を手がける世界最大の</a:t>
            </a:r>
            <a:r>
              <a:rPr kumimoji="1" lang="en-US" altLang="ja-JP" sz="1200" kern="1200" dirty="0" smtClean="0">
                <a:solidFill>
                  <a:schemeClr val="tx1"/>
                </a:solidFill>
                <a:effectLst/>
                <a:latin typeface="+mn-lt"/>
                <a:ea typeface="+mn-ea"/>
                <a:cs typeface="+mn-cs"/>
              </a:rPr>
              <a: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Electronics Manufacturing Service</a:t>
            </a:r>
            <a:r>
              <a:rPr kumimoji="1" lang="ja-JP" altLang="ja-JP" sz="1200" kern="1200" dirty="0" smtClean="0">
                <a:solidFill>
                  <a:schemeClr val="tx1"/>
                </a:solidFill>
                <a:effectLst/>
                <a:latin typeface="+mn-lt"/>
                <a:ea typeface="+mn-ea"/>
                <a:cs typeface="+mn-cs"/>
              </a:rPr>
              <a:t>）である</a:t>
            </a:r>
            <a:r>
              <a:rPr kumimoji="1" lang="en-US" altLang="ja-JP" sz="1200" kern="1200" dirty="0" err="1" smtClean="0">
                <a:solidFill>
                  <a:schemeClr val="tx1"/>
                </a:solidFill>
                <a:effectLst/>
                <a:latin typeface="+mn-lt"/>
                <a:ea typeface="+mn-ea"/>
                <a:cs typeface="+mn-cs"/>
              </a:rPr>
              <a:t>Foxconn</a:t>
            </a:r>
            <a:r>
              <a:rPr kumimoji="1" lang="ja-JP" altLang="ja-JP" sz="1200" kern="1200" dirty="0" smtClean="0">
                <a:solidFill>
                  <a:schemeClr val="tx1"/>
                </a:solidFill>
                <a:effectLst/>
                <a:latin typeface="+mn-lt"/>
                <a:ea typeface="+mn-ea"/>
                <a:cs typeface="+mn-cs"/>
              </a:rPr>
              <a:t>は、労働者代替型ロボット「</a:t>
            </a:r>
            <a:r>
              <a:rPr kumimoji="1" lang="en-US" altLang="ja-JP" sz="1200" kern="1200" dirty="0" err="1" smtClean="0">
                <a:solidFill>
                  <a:schemeClr val="tx1"/>
                </a:solidFill>
                <a:effectLst/>
                <a:latin typeface="+mn-lt"/>
                <a:ea typeface="+mn-ea"/>
                <a:cs typeface="+mn-cs"/>
              </a:rPr>
              <a:t>Foxbots</a:t>
            </a:r>
            <a:r>
              <a:rPr kumimoji="1" lang="ja-JP" altLang="ja-JP" sz="1200" kern="1200" dirty="0" smtClean="0">
                <a:solidFill>
                  <a:schemeClr val="tx1"/>
                </a:solidFill>
                <a:effectLst/>
                <a:latin typeface="+mn-lt"/>
                <a:ea typeface="+mn-ea"/>
                <a:cs typeface="+mn-cs"/>
              </a:rPr>
              <a:t>」の開発を進めており、</a:t>
            </a:r>
            <a:r>
              <a:rPr kumimoji="1" lang="en-US" altLang="ja-JP" sz="1200" kern="1200" dirty="0" smtClean="0">
                <a:solidFill>
                  <a:schemeClr val="tx1"/>
                </a:solidFill>
                <a:effectLst/>
                <a:latin typeface="+mn-lt"/>
                <a:ea typeface="+mn-ea"/>
                <a:cs typeface="+mn-cs"/>
              </a:rPr>
              <a:t>100 </a:t>
            </a:r>
            <a:r>
              <a:rPr kumimoji="1" lang="ja-JP" altLang="ja-JP" sz="1200" kern="1200" dirty="0" smtClean="0">
                <a:solidFill>
                  <a:schemeClr val="tx1"/>
                </a:solidFill>
                <a:effectLst/>
                <a:latin typeface="+mn-lt"/>
                <a:ea typeface="+mn-ea"/>
                <a:cs typeface="+mn-cs"/>
              </a:rPr>
              <a:t>万台の導入を計画しています。</a:t>
            </a:r>
          </a:p>
          <a:p>
            <a:r>
              <a:rPr kumimoji="1" lang="ja-JP" altLang="ja-JP" sz="1200" kern="1200" dirty="0" smtClean="0">
                <a:solidFill>
                  <a:schemeClr val="tx1"/>
                </a:solidFill>
                <a:effectLst/>
                <a:latin typeface="+mn-lt"/>
                <a:ea typeface="+mn-ea"/>
                <a:cs typeface="+mn-cs"/>
              </a:rPr>
              <a:t>スマートマシンは、もはや未来の夢物語ではなく、実用の段階にさしかかっています。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180817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米調査会社ガートナーは、</a:t>
            </a:r>
            <a:r>
              <a:rPr kumimoji="1" lang="en-US" altLang="ja-JP" sz="1200" kern="1200" dirty="0" smtClean="0">
                <a:solidFill>
                  <a:schemeClr val="tx1"/>
                </a:solidFill>
                <a:effectLst/>
                <a:latin typeface="+mn-lt"/>
                <a:ea typeface="+mn-ea"/>
                <a:cs typeface="+mn-cs"/>
              </a:rPr>
              <a:t>2013</a:t>
            </a:r>
            <a:r>
              <a:rPr kumimoji="1" lang="ja-JP" altLang="ja-JP" sz="1200" kern="1200" dirty="0" smtClean="0">
                <a:solidFill>
                  <a:schemeClr val="tx1"/>
                </a:solidFill>
                <a:effectLst/>
                <a:latin typeface="+mn-lt"/>
                <a:ea typeface="+mn-ea"/>
                <a:cs typeface="+mn-cs"/>
              </a:rPr>
              <a:t>年に発表したレポートで、「スマートマシンとは、自律的に行動し、知能と自己学習機能を備え、状況に応じて自らが判断して適応し、これまで人間にしかできないと思われていた作業を実行する電子機械」であるとしています。そして、同時に「 スマートマシンは、</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の歴史の中で最も破壊的なものとなるだろう。（</a:t>
            </a:r>
            <a:r>
              <a:rPr kumimoji="1" lang="en-US" altLang="ja-JP" sz="1200" kern="1200" dirty="0" smtClean="0">
                <a:solidFill>
                  <a:schemeClr val="tx1"/>
                </a:solidFill>
                <a:effectLst/>
                <a:latin typeface="+mn-lt"/>
                <a:ea typeface="+mn-ea"/>
                <a:cs typeface="+mn-cs"/>
              </a:rPr>
              <a:t>The smart machine era will be the most disruptive in the history of IT.</a:t>
            </a:r>
            <a:r>
              <a:rPr kumimoji="1" lang="ja-JP" altLang="ja-JP" sz="1200" kern="1200" dirty="0" smtClean="0">
                <a:solidFill>
                  <a:schemeClr val="tx1"/>
                </a:solidFill>
                <a:effectLst/>
                <a:latin typeface="+mn-lt"/>
                <a:ea typeface="+mn-ea"/>
                <a:cs typeface="+mn-cs"/>
              </a:rPr>
              <a:t>）」とも述べています。これまでの人間と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との係わり方を大きく変えてしまう可能性を秘めているといってもいいでしょう。</a:t>
            </a:r>
          </a:p>
          <a:p>
            <a:r>
              <a:rPr kumimoji="1" lang="ja-JP" altLang="ja-JP" sz="1200" kern="1200" dirty="0" smtClean="0">
                <a:solidFill>
                  <a:schemeClr val="tx1"/>
                </a:solidFill>
                <a:effectLst/>
                <a:latin typeface="+mn-lt"/>
                <a:ea typeface="+mn-ea"/>
                <a:cs typeface="+mn-cs"/>
              </a:rPr>
              <a:t>例えば、荷物を運ぶ自律走行車や無人ヘリコプター、言葉での質問に答えてくれる音声アシスタント、医療診断や法律解釈を助けてくれるアドバイザー、工場での組み立て作業を人間に代わりこなしてくれるロボットなど、広範な分野で実用化が進んでいます。</a:t>
            </a:r>
          </a:p>
          <a:p>
            <a:r>
              <a:rPr kumimoji="1" lang="ja-JP" altLang="ja-JP" sz="1200" kern="1200" dirty="0" smtClean="0">
                <a:solidFill>
                  <a:schemeClr val="tx1"/>
                </a:solidFill>
                <a:effectLst/>
                <a:latin typeface="+mn-lt"/>
                <a:ea typeface="+mn-ea"/>
                <a:cs typeface="+mn-cs"/>
              </a:rPr>
              <a:t>例えば、オンライン・ショップで商品を購入すると、倉庫内のロボットが商品をピックアップしてトラックに積み込み、人工知能が渋滞状況を調べて最短の配送経路を見つけ、自律走行車が配達する。こんなことが、実現しようとしています。</a:t>
            </a:r>
          </a:p>
          <a:p>
            <a:r>
              <a:rPr kumimoji="1" lang="ja-JP" altLang="ja-JP" sz="1200" kern="1200" dirty="0" smtClean="0">
                <a:solidFill>
                  <a:schemeClr val="tx1"/>
                </a:solidFill>
                <a:effectLst/>
                <a:latin typeface="+mn-lt"/>
                <a:ea typeface="+mn-ea"/>
                <a:cs typeface="+mn-cs"/>
              </a:rPr>
              <a:t>これまでは、決められたやり方をそのとおり確実にこなしてくれる“自動化”への取り組みは進んできました。しかし、自分で学習し、独自にルールを作り仮説検証し、状況を把握して最適な方法を選択・判断して実行する“自律化”は、夢の話でした。それがまさに実現しようとしています。「自動</a:t>
            </a:r>
            <a:r>
              <a:rPr kumimoji="1" lang="en-US" altLang="ja-JP" sz="1200" kern="1200" dirty="0" smtClean="0">
                <a:solidFill>
                  <a:schemeClr val="tx1"/>
                </a:solidFill>
                <a:effectLst/>
                <a:latin typeface="+mn-lt"/>
                <a:ea typeface="+mn-ea"/>
                <a:cs typeface="+mn-cs"/>
              </a:rPr>
              <a:t> = automatic</a:t>
            </a:r>
            <a:r>
              <a:rPr kumimoji="1" lang="ja-JP" altLang="ja-JP" sz="1200" kern="1200" dirty="0" smtClean="0">
                <a:solidFill>
                  <a:schemeClr val="tx1"/>
                </a:solidFill>
                <a:effectLst/>
                <a:latin typeface="+mn-lt"/>
                <a:ea typeface="+mn-ea"/>
                <a:cs typeface="+mn-cs"/>
              </a:rPr>
              <a:t>」から、「自律</a:t>
            </a:r>
            <a:r>
              <a:rPr kumimoji="1" lang="en-US" altLang="ja-JP" sz="1200" kern="1200" dirty="0" smtClean="0">
                <a:solidFill>
                  <a:schemeClr val="tx1"/>
                </a:solidFill>
                <a:effectLst/>
                <a:latin typeface="+mn-lt"/>
                <a:ea typeface="+mn-ea"/>
                <a:cs typeface="+mn-cs"/>
              </a:rPr>
              <a:t> = autonomy</a:t>
            </a:r>
            <a:r>
              <a:rPr kumimoji="1" lang="ja-JP" altLang="ja-JP" sz="1200" kern="1200" dirty="0" smtClean="0">
                <a:solidFill>
                  <a:schemeClr val="tx1"/>
                </a:solidFill>
                <a:effectLst/>
                <a:latin typeface="+mn-lt"/>
                <a:ea typeface="+mn-ea"/>
                <a:cs typeface="+mn-cs"/>
              </a:rPr>
              <a:t>」への進化、つまり「自ら判断し行動する機械</a:t>
            </a:r>
            <a:r>
              <a:rPr kumimoji="1" lang="en-US" altLang="ja-JP" sz="1200" kern="1200" dirty="0" smtClean="0">
                <a:solidFill>
                  <a:schemeClr val="tx1"/>
                </a:solidFill>
                <a:effectLst/>
                <a:latin typeface="+mn-lt"/>
                <a:ea typeface="+mn-ea"/>
                <a:cs typeface="+mn-cs"/>
              </a:rPr>
              <a:t> = Smart Machine</a:t>
            </a:r>
            <a:r>
              <a:rPr kumimoji="1" lang="ja-JP" altLang="ja-JP" sz="1200" kern="1200" dirty="0" smtClean="0">
                <a:solidFill>
                  <a:schemeClr val="tx1"/>
                </a:solidFill>
                <a:effectLst/>
                <a:latin typeface="+mn-lt"/>
                <a:ea typeface="+mn-ea"/>
                <a:cs typeface="+mn-cs"/>
              </a:rPr>
              <a:t>」が、実現しつつあるのです。</a:t>
            </a:r>
          </a:p>
          <a:p>
            <a:r>
              <a:rPr kumimoji="1" lang="ja-JP" altLang="ja-JP" sz="1200" kern="1200" dirty="0" smtClean="0">
                <a:solidFill>
                  <a:schemeClr val="tx1"/>
                </a:solidFill>
                <a:effectLst/>
                <a:latin typeface="+mn-lt"/>
                <a:ea typeface="+mn-ea"/>
                <a:cs typeface="+mn-cs"/>
              </a:rPr>
              <a:t>これを実現させるために自然言語処理や機械学習といった人工知能、知識の源泉となるビッグデータ、その膨大なデータを蓄積・処理するクラウド、状況を把握するセンサーや人間とのやり取りするデバイスなど、広範な技術が使われています。</a:t>
            </a:r>
          </a:p>
          <a:p>
            <a:r>
              <a:rPr kumimoji="1" lang="en-US" altLang="ja-JP"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一方で、自動化によって単純労働者の雇用が奪われたように、より高度な知的労働者の雇用をも奪うのではないかとの懸念の声も聞かれます。しかし、このような変化の潮流に抗うことはできません。うまく付き合い、使いこなしてゆく術を身につけ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974935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0286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1234445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【図解】コレ１枚でわかるスマートマシンが実現しようとしていること</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スマートマシンはふたつのことを実現しようとしています。ひとつは、「人間にしかできなかったこと」を代替し効率化すること、もうひとつは、「人間にはできなかったこと」を可能にし、人間の能力を拡張することです。</a:t>
            </a:r>
          </a:p>
          <a:p>
            <a:r>
              <a:rPr kumimoji="1" lang="ja-JP" altLang="ja-JP" sz="1200" kern="1200" dirty="0" smtClean="0">
                <a:solidFill>
                  <a:schemeClr val="tx1"/>
                </a:solidFill>
                <a:effectLst/>
                <a:latin typeface="+mn-lt"/>
                <a:ea typeface="+mn-ea"/>
                <a:cs typeface="+mn-cs"/>
              </a:rPr>
              <a:t>前者は「置換」と「支援」です。自律走行車がトラックやタクシーの運転手を、作業用ロボットが工場の作業員を、自律型無人機が戦闘機のパイロットを置き換えてくれます。また、音声を認識し、言葉の意味や文脈を解釈し、検索やプログラム操作を代替してくれるでしょう。</a:t>
            </a:r>
          </a:p>
          <a:p>
            <a:r>
              <a:rPr kumimoji="1" lang="ja-JP" altLang="ja-JP" sz="1200" kern="1200" dirty="0" smtClean="0">
                <a:solidFill>
                  <a:schemeClr val="tx1"/>
                </a:solidFill>
                <a:effectLst/>
                <a:latin typeface="+mn-lt"/>
                <a:ea typeface="+mn-ea"/>
                <a:cs typeface="+mn-cs"/>
              </a:rPr>
              <a:t>後者は、「助言」と「強化」です。人間には一生かかっても読み尽くせない膨大な医療文献や法律文書を読み、これを分析し、最適な解釈や判断基準を示してくれます。また、膨大な物質の組合せを検証し、遺伝子やタンパク質の合成メカニズムを探り、これまでに無かった薬や個人に最適化されたカスタムメイドの薬を創り出してくれるでしょう。また、スマートマシンによって創られた新しい知識や解釈、最適化されたルールが、機械を制御し自ら状況を判断して行動する自律化を実現します。</a:t>
            </a:r>
          </a:p>
          <a:p>
            <a:r>
              <a:rPr kumimoji="1" lang="ja-JP" altLang="ja-JP" sz="1200" kern="1200" dirty="0" smtClean="0">
                <a:solidFill>
                  <a:schemeClr val="tx1"/>
                </a:solidFill>
                <a:effectLst/>
                <a:latin typeface="+mn-lt"/>
                <a:ea typeface="+mn-ea"/>
                <a:cs typeface="+mn-cs"/>
              </a:rPr>
              <a:t>人間の能力不足を補い強化もしてくれます。例えば、障害者や高齢者の筋力や認知能力を補完し日常生活を快適なものに、言葉の異なる人同士がリアルタイムで対話し、意思疎通が図れる世界が実現するでしょう。</a:t>
            </a:r>
          </a:p>
          <a:p>
            <a:r>
              <a:rPr kumimoji="1" lang="ja-JP" altLang="ja-JP" sz="1200" kern="1200" dirty="0" smtClean="0">
                <a:solidFill>
                  <a:schemeClr val="tx1"/>
                </a:solidFill>
                <a:effectLst/>
                <a:latin typeface="+mn-lt"/>
                <a:ea typeface="+mn-ea"/>
                <a:cs typeface="+mn-cs"/>
              </a:rPr>
              <a:t>その一方で、「人間にしかできない」と考えられていた仕事を、低コストでミスなく効率よくこなせる機械の出現は、これまでの職業をなくしてしまうかも知れません。しかし、これらをうまく使いこなし、「人間にはできなかったこと」ができるようになれば、人々の生活はますます豊かで快適になります。使いこなしてゆくための人間の知恵が求められています。</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493364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04440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【図解】コレ１枚で分かる人工知能を支えると技術と適用領域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人工知能が、いま実用化へ向けて大きく動き出した背景には、４つのテクノロジーの進化に支えられています。</a:t>
            </a:r>
          </a:p>
          <a:p>
            <a:r>
              <a:rPr kumimoji="1" lang="ja-JP" altLang="ja-JP" sz="1200" u="sng" kern="1200" dirty="0" smtClean="0">
                <a:solidFill>
                  <a:schemeClr val="tx1"/>
                </a:solidFill>
                <a:effectLst/>
                <a:latin typeface="+mn-lt"/>
                <a:ea typeface="+mn-ea"/>
                <a:cs typeface="+mn-cs"/>
              </a:rPr>
              <a:t>ビッグデータの蓄積</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インターネットの普及と共に、膨大なデジタル・データが日々生みだされています。スマートフォン、ソーシャルメディア、そして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は、日常生活や社会活動などの現実世界のデジタル・データ化を加速し、拡大させています。こうして集められたデータは、ビッグデータとも言われ、現実世界の様々な事象がデータとして取り込まれたものです。これが人工知能の知識の源となっています。</a:t>
            </a:r>
          </a:p>
          <a:p>
            <a:r>
              <a:rPr kumimoji="1" lang="ja-JP" altLang="ja-JP" sz="1200" u="sng" kern="1200" dirty="0" smtClean="0">
                <a:solidFill>
                  <a:schemeClr val="tx1"/>
                </a:solidFill>
                <a:effectLst/>
                <a:latin typeface="+mn-lt"/>
                <a:ea typeface="+mn-ea"/>
                <a:cs typeface="+mn-cs"/>
              </a:rPr>
              <a:t>ハードウェアの性能向上</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ハードウェアの高性能化とコスト低下は、膨大かつ急激に増え続けるビッグデータを格納する受け皿として、さらにこれを分析する巨大な計算資源として使われています。また、センサーやコンピュータの小型・高性能・低価格化は、ウェアラブルやロボット、</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を普及させる要件となります。それらが、現実世界のデータを収集する感覚器として、また、作られた情報を利用する手段になります。</a:t>
            </a:r>
          </a:p>
          <a:p>
            <a:r>
              <a:rPr kumimoji="1" lang="ja-JP" altLang="ja-JP" sz="1200" u="sng" kern="1200" dirty="0" smtClean="0">
                <a:solidFill>
                  <a:schemeClr val="tx1"/>
                </a:solidFill>
                <a:effectLst/>
                <a:latin typeface="+mn-lt"/>
                <a:ea typeface="+mn-ea"/>
                <a:cs typeface="+mn-cs"/>
              </a:rPr>
              <a:t>アルゴリズムの進化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機械学習やディープラーニング、神経言語プログラミングなどのアルゴリズム（計算の手法や手順）が開発され、状況の分析や判断、最適なルールの生成や解釈など、自律的行動に必要な知識を生成します。人工知能の賢さを飛躍的に向上させました。</a:t>
            </a:r>
          </a:p>
          <a:p>
            <a:r>
              <a:rPr kumimoji="1" lang="ja-JP" altLang="ja-JP" sz="1200" u="sng" kern="1200" dirty="0" smtClean="0">
                <a:solidFill>
                  <a:schemeClr val="tx1"/>
                </a:solidFill>
                <a:effectLst/>
                <a:latin typeface="+mn-lt"/>
                <a:ea typeface="+mn-ea"/>
                <a:cs typeface="+mn-cs"/>
              </a:rPr>
              <a:t>ネットワークの低コスト・高速化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高速・大容量のネットワークは、膨大なデータを収拾し、その結果をフィートバックするために欠かせません。さらに近接通信技術により、ウェアラブルとモバイル、あるいは、センサーが埋め込まれたモノが低消費電力で効率よくつながる仕組みができあがりました。</a:t>
            </a:r>
          </a:p>
          <a:p>
            <a:r>
              <a:rPr kumimoji="1" lang="ja-JP" altLang="ja-JP" sz="1200" kern="1200" dirty="0" smtClean="0">
                <a:solidFill>
                  <a:schemeClr val="tx1"/>
                </a:solidFill>
                <a:effectLst/>
                <a:latin typeface="+mn-lt"/>
                <a:ea typeface="+mn-ea"/>
                <a:cs typeface="+mn-cs"/>
              </a:rPr>
              <a:t>このようなテクノロジーの支えにより様々な用途で人工知能が使われはじめています。</a:t>
            </a:r>
          </a:p>
          <a:p>
            <a:r>
              <a:rPr kumimoji="1" lang="ja-JP" altLang="ja-JP" sz="1200" u="sng" kern="1200" dirty="0" smtClean="0">
                <a:solidFill>
                  <a:schemeClr val="tx1"/>
                </a:solidFill>
                <a:effectLst/>
                <a:latin typeface="+mn-lt"/>
                <a:ea typeface="+mn-ea"/>
                <a:cs typeface="+mn-cs"/>
              </a:rPr>
              <a:t>高度な専門的アドバイス</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膨大な文献や診断記録から病名や治療法を提示</a:t>
            </a:r>
          </a:p>
          <a:p>
            <a:r>
              <a:rPr kumimoji="1" lang="ja-JP" altLang="ja-JP" sz="1200" kern="1200" dirty="0" smtClean="0">
                <a:solidFill>
                  <a:schemeClr val="tx1"/>
                </a:solidFill>
                <a:effectLst/>
                <a:latin typeface="+mn-lt"/>
                <a:ea typeface="+mn-ea"/>
                <a:cs typeface="+mn-cs"/>
              </a:rPr>
              <a:t>株式市場や</a:t>
            </a:r>
            <a:r>
              <a:rPr kumimoji="1" lang="en-US" altLang="ja-JP" sz="1200" kern="1200" dirty="0" smtClean="0">
                <a:solidFill>
                  <a:schemeClr val="tx1"/>
                </a:solidFill>
                <a:effectLst/>
                <a:latin typeface="+mn-lt"/>
                <a:ea typeface="+mn-ea"/>
                <a:cs typeface="+mn-cs"/>
              </a:rPr>
              <a:t>SNS</a:t>
            </a:r>
            <a:r>
              <a:rPr kumimoji="1" lang="ja-JP" altLang="ja-JP" sz="1200" kern="1200" dirty="0" smtClean="0">
                <a:solidFill>
                  <a:schemeClr val="tx1"/>
                </a:solidFill>
                <a:effectLst/>
                <a:latin typeface="+mn-lt"/>
                <a:ea typeface="+mn-ea"/>
                <a:cs typeface="+mn-cs"/>
              </a:rPr>
              <a:t>から投資判断</a:t>
            </a:r>
          </a:p>
          <a:p>
            <a:r>
              <a:rPr kumimoji="1" lang="ja-JP" altLang="ja-JP" sz="1200" kern="1200" dirty="0" smtClean="0">
                <a:solidFill>
                  <a:schemeClr val="tx1"/>
                </a:solidFill>
                <a:effectLst/>
                <a:latin typeface="+mn-lt"/>
                <a:ea typeface="+mn-ea"/>
                <a:cs typeface="+mn-cs"/>
              </a:rPr>
              <a:t>規制や産業動向から</a:t>
            </a:r>
            <a:r>
              <a:rPr kumimoji="1" lang="en-US" altLang="ja-JP" sz="1200" kern="1200" dirty="0" smtClean="0">
                <a:solidFill>
                  <a:schemeClr val="tx1"/>
                </a:solidFill>
                <a:effectLst/>
                <a:latin typeface="+mn-lt"/>
                <a:ea typeface="+mn-ea"/>
                <a:cs typeface="+mn-cs"/>
              </a:rPr>
              <a:t>M&amp;A</a:t>
            </a:r>
            <a:r>
              <a:rPr kumimoji="1" lang="ja-JP" altLang="ja-JP" sz="1200" kern="1200" dirty="0" smtClean="0">
                <a:solidFill>
                  <a:schemeClr val="tx1"/>
                </a:solidFill>
                <a:effectLst/>
                <a:latin typeface="+mn-lt"/>
                <a:ea typeface="+mn-ea"/>
                <a:cs typeface="+mn-cs"/>
              </a:rPr>
              <a:t>戦略を提案</a:t>
            </a:r>
          </a:p>
          <a:p>
            <a:r>
              <a:rPr kumimoji="1" lang="ja-JP" altLang="ja-JP" sz="1200" kern="1200" dirty="0" smtClean="0">
                <a:solidFill>
                  <a:schemeClr val="tx1"/>
                </a:solidFill>
                <a:effectLst/>
                <a:latin typeface="+mn-lt"/>
                <a:ea typeface="+mn-ea"/>
                <a:cs typeface="+mn-cs"/>
              </a:rPr>
              <a:t>遺伝子や疾患データから新薬候補物質を探索</a:t>
            </a:r>
          </a:p>
          <a:p>
            <a:r>
              <a:rPr kumimoji="1" lang="ja-JP" altLang="ja-JP" sz="1200" kern="1200" dirty="0" smtClean="0">
                <a:solidFill>
                  <a:schemeClr val="tx1"/>
                </a:solidFill>
                <a:effectLst/>
                <a:latin typeface="+mn-lt"/>
                <a:ea typeface="+mn-ea"/>
                <a:cs typeface="+mn-cs"/>
              </a:rPr>
              <a:t>論文の採点や校正</a:t>
            </a:r>
          </a:p>
          <a:p>
            <a:r>
              <a:rPr kumimoji="1" lang="ja-JP" altLang="ja-JP" sz="1200" u="sng" kern="1200" dirty="0" smtClean="0">
                <a:solidFill>
                  <a:schemeClr val="tx1"/>
                </a:solidFill>
                <a:effectLst/>
                <a:latin typeface="+mn-lt"/>
                <a:ea typeface="+mn-ea"/>
                <a:cs typeface="+mn-cs"/>
              </a:rPr>
              <a:t>利便性と安心安全</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ウイルスと振る舞いからワクチンを自動生成</a:t>
            </a:r>
          </a:p>
          <a:p>
            <a:r>
              <a:rPr kumimoji="1" lang="ja-JP" altLang="ja-JP" sz="1200" kern="1200" dirty="0" smtClean="0">
                <a:solidFill>
                  <a:schemeClr val="tx1"/>
                </a:solidFill>
                <a:effectLst/>
                <a:latin typeface="+mn-lt"/>
                <a:ea typeface="+mn-ea"/>
                <a:cs typeface="+mn-cs"/>
              </a:rPr>
              <a:t>自動翻訳・通訳</a:t>
            </a:r>
          </a:p>
          <a:p>
            <a:r>
              <a:rPr kumimoji="1" lang="ja-JP" altLang="ja-JP" sz="1200" kern="1200" dirty="0" smtClean="0">
                <a:solidFill>
                  <a:schemeClr val="tx1"/>
                </a:solidFill>
                <a:effectLst/>
                <a:latin typeface="+mn-lt"/>
                <a:ea typeface="+mn-ea"/>
                <a:cs typeface="+mn-cs"/>
              </a:rPr>
              <a:t>自然言語での検索や商品紹介・問合わせ対応</a:t>
            </a:r>
          </a:p>
          <a:p>
            <a:r>
              <a:rPr kumimoji="1" lang="ja-JP" altLang="ja-JP" sz="1200" kern="1200" dirty="0" smtClean="0">
                <a:solidFill>
                  <a:schemeClr val="tx1"/>
                </a:solidFill>
                <a:effectLst/>
                <a:latin typeface="+mn-lt"/>
                <a:ea typeface="+mn-ea"/>
                <a:cs typeface="+mn-cs"/>
              </a:rPr>
              <a:t>気象やゲノム、マクロ経済の解析</a:t>
            </a:r>
          </a:p>
          <a:p>
            <a:r>
              <a:rPr kumimoji="1" lang="ja-JP" altLang="ja-JP" sz="1200" kern="1200" dirty="0" smtClean="0">
                <a:solidFill>
                  <a:schemeClr val="tx1"/>
                </a:solidFill>
                <a:effectLst/>
                <a:latin typeface="+mn-lt"/>
                <a:ea typeface="+mn-ea"/>
                <a:cs typeface="+mn-cs"/>
              </a:rPr>
              <a:t>自然言語での対話型のデータ分析</a:t>
            </a:r>
          </a:p>
          <a:p>
            <a:r>
              <a:rPr kumimoji="1" lang="ja-JP" altLang="ja-JP" sz="1200" u="sng" kern="1200" dirty="0" smtClean="0">
                <a:solidFill>
                  <a:schemeClr val="tx1"/>
                </a:solidFill>
                <a:effectLst/>
                <a:latin typeface="+mn-lt"/>
                <a:ea typeface="+mn-ea"/>
                <a:cs typeface="+mn-cs"/>
              </a:rPr>
              <a:t>効率化・省力化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自動運転自動車やドローン</a:t>
            </a:r>
          </a:p>
          <a:p>
            <a:r>
              <a:rPr kumimoji="1" lang="ja-JP" altLang="ja-JP" sz="1200" kern="1200" dirty="0" smtClean="0">
                <a:solidFill>
                  <a:schemeClr val="tx1"/>
                </a:solidFill>
                <a:effectLst/>
                <a:latin typeface="+mn-lt"/>
                <a:ea typeface="+mn-ea"/>
                <a:cs typeface="+mn-cs"/>
              </a:rPr>
              <a:t>工作機械やロボット、搬送機械などの生産設備</a:t>
            </a:r>
          </a:p>
          <a:p>
            <a:r>
              <a:rPr kumimoji="1" lang="ja-JP" altLang="ja-JP" sz="1200" kern="1200" dirty="0" smtClean="0">
                <a:solidFill>
                  <a:schemeClr val="tx1"/>
                </a:solidFill>
                <a:effectLst/>
                <a:latin typeface="+mn-lt"/>
                <a:ea typeface="+mn-ea"/>
                <a:cs typeface="+mn-cs"/>
              </a:rPr>
              <a:t>コールセンターや受付での接客・応対</a:t>
            </a:r>
          </a:p>
          <a:p>
            <a:r>
              <a:rPr kumimoji="1" lang="ja-JP" altLang="ja-JP" sz="1200" kern="1200" dirty="0" smtClean="0">
                <a:solidFill>
                  <a:schemeClr val="tx1"/>
                </a:solidFill>
                <a:effectLst/>
                <a:latin typeface="+mn-lt"/>
                <a:ea typeface="+mn-ea"/>
                <a:cs typeface="+mn-cs"/>
              </a:rPr>
              <a:t>ニュース記事の執筆やテクニカルライティング</a:t>
            </a:r>
          </a:p>
          <a:p>
            <a:r>
              <a:rPr kumimoji="1" lang="ja-JP" altLang="ja-JP" sz="1200" kern="1200" dirty="0" smtClean="0">
                <a:solidFill>
                  <a:schemeClr val="tx1"/>
                </a:solidFill>
                <a:effectLst/>
                <a:latin typeface="+mn-lt"/>
                <a:ea typeface="+mn-ea"/>
                <a:cs typeface="+mn-cs"/>
              </a:rPr>
              <a:t>プログラミングやシステム運用</a:t>
            </a:r>
          </a:p>
          <a:p>
            <a:r>
              <a:rPr kumimoji="1" lang="ja-JP" altLang="ja-JP" sz="1200" kern="1200" dirty="0" smtClean="0">
                <a:solidFill>
                  <a:schemeClr val="tx1"/>
                </a:solidFill>
                <a:effectLst/>
                <a:latin typeface="+mn-lt"/>
                <a:ea typeface="+mn-ea"/>
                <a:cs typeface="+mn-cs"/>
              </a:rPr>
              <a:t>適用領域の広がりは、ここに挙げた例に留まりません。今後益々私の日常に、深く、そして、静かに浸透してゆくでしょう。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11906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smtClean="0">
                <a:effectLst/>
              </a:rPr>
              <a:t>「テクノロジー・ドリブン」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ここ数年の動きを見ていると、こんな言葉がふさわしいかもしれません。例えば、</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といったテクノロジー・ドリブンなビジネスが既存のビジネスを破壊しようとしています。</a:t>
            </a:r>
          </a:p>
          <a:p>
            <a:pPr fontAlgn="base"/>
            <a:r>
              <a:rPr kumimoji="1" lang="ja-JP" altLang="en-US" sz="1200" b="0" i="0" kern="1200" dirty="0" smtClean="0">
                <a:solidFill>
                  <a:schemeClr val="tx1"/>
                </a:solidFill>
                <a:effectLst/>
                <a:latin typeface="+mn-lt"/>
                <a:ea typeface="+mn-ea"/>
                <a:cs typeface="+mn-cs"/>
              </a:rPr>
              <a:t>「テクノロジー・ドリブン」とは、テクノロジーの進化がこれまでの常識を大きく変えてしまうことであり、それを前提に新たな常識が築かれることを表す言葉です。</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や人工知能の普及もまた、そんなテクノロジー・ドリブンを支えるキーワードと言えるでしょう。</a:t>
            </a:r>
          </a:p>
          <a:p>
            <a:pPr fontAlgn="base"/>
            <a:r>
              <a:rPr kumimoji="1" lang="ja-JP" altLang="en-US" sz="1200" b="0" i="0" kern="1200" dirty="0" smtClean="0">
                <a:solidFill>
                  <a:schemeClr val="tx1"/>
                </a:solidFill>
                <a:effectLst/>
                <a:latin typeface="+mn-lt"/>
                <a:ea typeface="+mn-ea"/>
                <a:cs typeface="+mn-cs"/>
              </a:rPr>
              <a:t>テクノロジーは、これまでの常識の延長線ではなしえない劇的な生産性やコスト削減を実現し、これまでの常識を破壊する新しいビジネスを創出する手段として、その存在感を増しつつあるといえるでしょう。</a:t>
            </a:r>
          </a:p>
          <a:p>
            <a:pPr fontAlgn="base"/>
            <a:r>
              <a:rPr kumimoji="1" lang="ja-JP" altLang="en-US" sz="1200" b="0" i="0" kern="1200" dirty="0" smtClean="0">
                <a:solidFill>
                  <a:schemeClr val="tx1"/>
                </a:solidFill>
                <a:effectLst/>
                <a:latin typeface="+mn-lt"/>
                <a:ea typeface="+mn-ea"/>
                <a:cs typeface="+mn-cs"/>
              </a:rPr>
              <a:t>またクラウドは企業の基幹業務を支えるシステム基盤として広く世の中に受け入れられつつあります。モバイルやウエアラブルは「前提」であり、ソーシャル・メディアは人のつながりのあり方を大きく変えてしまいました。さらに、「オープン」は、人々の価値観や企業戦略の前提を変えつつあります。オープンソース・ソフトウェア、オープンデータ、オープン・コミュニティへのコミットメントなくとして、これからの時代を生き抜くことはできません。</a:t>
            </a:r>
          </a:p>
          <a:p>
            <a:pPr fontAlgn="base"/>
            <a:r>
              <a:rPr kumimoji="1" lang="ja-JP" altLang="en-US" sz="1200" b="0" i="0" kern="1200" dirty="0" smtClean="0">
                <a:solidFill>
                  <a:schemeClr val="tx1"/>
                </a:solidFill>
                <a:effectLst/>
                <a:latin typeface="+mn-lt"/>
                <a:ea typeface="+mn-ea"/>
                <a:cs typeface="+mn-cs"/>
              </a:rPr>
              <a:t>これはテクノロジーによる時代の再定義であり、既存のビジネスや社会基盤を「デジタルで組み替える」動きといえます。</a:t>
            </a:r>
          </a:p>
          <a:p>
            <a:pPr fontAlgn="base"/>
            <a:r>
              <a:rPr lang="ja-JP" altLang="en-US" b="1" dirty="0" smtClean="0">
                <a:effectLst/>
              </a:rPr>
              <a:t>「デジタル・トランスフォーメーション」</a:t>
            </a:r>
            <a:endParaRPr lang="ja-JP" altLang="en-US" dirty="0" smtClean="0">
              <a:effectLst/>
            </a:endParaRPr>
          </a:p>
          <a:p>
            <a:pPr fontAlgn="base"/>
            <a:r>
              <a:rPr kumimoji="1" lang="ja-JP" altLang="en-US" sz="1200" b="0" i="0" kern="1200" dirty="0" smtClean="0">
                <a:solidFill>
                  <a:schemeClr val="tx1"/>
                </a:solidFill>
                <a:effectLst/>
                <a:latin typeface="+mn-lt"/>
                <a:ea typeface="+mn-ea"/>
                <a:cs typeface="+mn-cs"/>
              </a:rPr>
              <a:t>この変化を言葉にすれば、こういう表現になるかもしれません。これはこれからのビジネスの方向を指し示していることばです。この「デジタル・トランスフォーメーション」は、サービス化、オープン化、ソーシャル化、スマート化の</a:t>
            </a:r>
            <a:r>
              <a:rPr kumimoji="1" lang="en-US" altLang="ja-JP" sz="1200" b="0" i="0" kern="1200" dirty="0" smtClean="0">
                <a:solidFill>
                  <a:schemeClr val="tx1"/>
                </a:solidFill>
                <a:effectLst/>
                <a:latin typeface="+mn-lt"/>
                <a:ea typeface="+mn-ea"/>
                <a:cs typeface="+mn-cs"/>
              </a:rPr>
              <a:t>4</a:t>
            </a:r>
            <a:r>
              <a:rPr kumimoji="1" lang="ja-JP" altLang="en-US" sz="1200" b="0" i="0" kern="1200" dirty="0" smtClean="0">
                <a:solidFill>
                  <a:schemeClr val="tx1"/>
                </a:solidFill>
                <a:effectLst/>
                <a:latin typeface="+mn-lt"/>
                <a:ea typeface="+mn-ea"/>
                <a:cs typeface="+mn-cs"/>
              </a:rPr>
              <a:t>つの大きな力に牽引されます。</a:t>
            </a:r>
          </a:p>
          <a:p>
            <a:pPr fontAlgn="base"/>
            <a:r>
              <a:rPr kumimoji="1" lang="ja-JP" altLang="en-US" sz="1200" b="1" i="0" kern="1200" dirty="0" smtClean="0">
                <a:solidFill>
                  <a:schemeClr val="tx1"/>
                </a:solidFill>
                <a:effectLst/>
                <a:latin typeface="+mn-lt"/>
                <a:ea typeface="+mn-ea"/>
                <a:cs typeface="+mn-cs"/>
              </a:rPr>
              <a:t>サービス化</a:t>
            </a:r>
          </a:p>
          <a:p>
            <a:pPr fontAlgn="base"/>
            <a:r>
              <a:rPr kumimoji="1" lang="ja-JP" altLang="en-US" sz="1200" b="0" i="0" kern="1200" dirty="0" smtClean="0">
                <a:solidFill>
                  <a:schemeClr val="tx1"/>
                </a:solidFill>
                <a:effectLst/>
                <a:latin typeface="+mn-lt"/>
                <a:ea typeface="+mn-ea"/>
                <a:cs typeface="+mn-cs"/>
              </a:rPr>
              <a:t>ジェットエンジンを「出力</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稼働時間」で従量課金する、あるいは建築機械を測量、設計、自動運転とともにサービスとして提供するといった、これまでは販売が常識だったビジネスにもサービス化の流れが生まれています。また、サーバーやストレージ、ネットワーク設備や</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などのコンピューター資源は、もはやクラウド・サービスとして使用することは必然の流れになろうとしています。また、システムを開発し実行する環境さえもクラウドに頼ることで、開発の生産性を劇的に高め、運用管理を不要とします。</a:t>
            </a:r>
          </a:p>
          <a:p>
            <a:pPr fontAlgn="base"/>
            <a:r>
              <a:rPr kumimoji="1" lang="ja-JP" altLang="en-US" sz="1200" b="0" i="0" kern="1200" dirty="0" smtClean="0">
                <a:solidFill>
                  <a:schemeClr val="tx1"/>
                </a:solidFill>
                <a:effectLst/>
                <a:latin typeface="+mn-lt"/>
                <a:ea typeface="+mn-ea"/>
                <a:cs typeface="+mn-cs"/>
              </a:rPr>
              <a:t>人々は、これまで価値を手に入れるためにその手段を所有しなければなりませんでした。しかし、様々な価値がサービスとして手に入れられる時代へと変わろうとしています。</a:t>
            </a:r>
          </a:p>
          <a:p>
            <a:pPr fontAlgn="base"/>
            <a:r>
              <a:rPr kumimoji="1" lang="ja-JP" altLang="en-US" sz="1200" b="0" i="0" kern="1200" dirty="0" smtClean="0">
                <a:solidFill>
                  <a:schemeClr val="tx1"/>
                </a:solidFill>
                <a:effectLst/>
                <a:latin typeface="+mn-lt"/>
                <a:ea typeface="+mn-ea"/>
                <a:cs typeface="+mn-cs"/>
              </a:rPr>
              <a:t>ユーザーが求めているのは、結果としての価値であり、その手段ではありません。手段を所有しなくても価値が手に入るのであれば、そちらに人々の需要がシフトするのは必然なのです。</a:t>
            </a:r>
          </a:p>
          <a:p>
            <a:pPr fontAlgn="base"/>
            <a:r>
              <a:rPr kumimoji="1" lang="ja-JP" altLang="en-US" sz="1200" b="1" i="0" kern="1200" dirty="0" smtClean="0">
                <a:solidFill>
                  <a:schemeClr val="tx1"/>
                </a:solidFill>
                <a:effectLst/>
                <a:latin typeface="+mn-lt"/>
                <a:ea typeface="+mn-ea"/>
                <a:cs typeface="+mn-cs"/>
              </a:rPr>
              <a:t>オープン化</a:t>
            </a:r>
          </a:p>
          <a:p>
            <a:pPr fontAlgn="base"/>
            <a:r>
              <a:rPr kumimoji="1" lang="ja-JP" altLang="en-US" sz="1200" b="0" i="0" kern="1200" dirty="0" smtClean="0">
                <a:solidFill>
                  <a:schemeClr val="tx1"/>
                </a:solidFill>
                <a:effectLst/>
                <a:latin typeface="+mn-lt"/>
                <a:ea typeface="+mn-ea"/>
                <a:cs typeface="+mn-cs"/>
              </a:rPr>
              <a:t>「特定の企業の所有する技術や製品ではなく、ひろく多くの人が関与する技術や製品の方が進化のスピードは早く、安心・安全も担保される」</a:t>
            </a:r>
          </a:p>
          <a:p>
            <a:pPr fontAlgn="base"/>
            <a:r>
              <a:rPr kumimoji="1" lang="ja-JP" altLang="en-US" sz="1200" b="0" i="0" kern="1200" dirty="0" smtClean="0">
                <a:solidFill>
                  <a:schemeClr val="tx1"/>
                </a:solidFill>
                <a:effectLst/>
                <a:latin typeface="+mn-lt"/>
                <a:ea typeface="+mn-ea"/>
                <a:cs typeface="+mn-cs"/>
              </a:rPr>
              <a:t>そんな常識が広く受け入れつつあります。</a:t>
            </a:r>
          </a:p>
          <a:p>
            <a:pPr fontAlgn="base"/>
            <a:r>
              <a:rPr kumimoji="1" lang="ja-JP" altLang="en-US" sz="1200" b="0" i="0" kern="1200" dirty="0" smtClean="0">
                <a:solidFill>
                  <a:schemeClr val="tx1"/>
                </a:solidFill>
                <a:effectLst/>
                <a:latin typeface="+mn-lt"/>
                <a:ea typeface="+mn-ea"/>
                <a:cs typeface="+mn-cs"/>
              </a:rPr>
              <a:t>オープン化の動きは、これまでも世の中の常識が変わる節目に度々登場しています。例えば、</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は自社の虎の子の技術であるコンピューターの技術仕様を「システム</a:t>
            </a:r>
            <a:r>
              <a:rPr kumimoji="1" lang="en-US" altLang="ja-JP" sz="1200" b="0" i="0" kern="1200" dirty="0" smtClean="0">
                <a:solidFill>
                  <a:schemeClr val="tx1"/>
                </a:solidFill>
                <a:effectLst/>
                <a:latin typeface="+mn-lt"/>
                <a:ea typeface="+mn-ea"/>
                <a:cs typeface="+mn-cs"/>
              </a:rPr>
              <a:t>/360</a:t>
            </a:r>
            <a:r>
              <a:rPr kumimoji="1" lang="ja-JP" altLang="en-US" sz="1200" b="0" i="0" kern="1200" dirty="0" smtClean="0">
                <a:solidFill>
                  <a:schemeClr val="tx1"/>
                </a:solidFill>
                <a:effectLst/>
                <a:latin typeface="+mn-lt"/>
                <a:ea typeface="+mn-ea"/>
                <a:cs typeface="+mn-cs"/>
              </a:rPr>
              <a:t>アーキテクチャー」としてオープン化しました。これにより、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のコンピューターの周辺に様々なビジネスが生まれ、今のビジネス・コンピューター市場を生みだす切っ掛けとなりました。また、</a:t>
            </a:r>
            <a:r>
              <a:rPr kumimoji="1" lang="en-US" altLang="ja-JP" sz="1200" b="0" i="0" kern="1200" dirty="0" smtClean="0">
                <a:solidFill>
                  <a:schemeClr val="tx1"/>
                </a:solidFill>
                <a:effectLst/>
                <a:latin typeface="+mn-lt"/>
                <a:ea typeface="+mn-ea"/>
                <a:cs typeface="+mn-cs"/>
              </a:rPr>
              <a:t>1981</a:t>
            </a:r>
            <a:r>
              <a:rPr kumimoji="1" lang="ja-JP" altLang="en-US" sz="1200" b="0" i="0" kern="1200" dirty="0" smtClean="0">
                <a:solidFill>
                  <a:schemeClr val="tx1"/>
                </a:solidFill>
                <a:effectLst/>
                <a:latin typeface="+mn-lt"/>
                <a:ea typeface="+mn-ea"/>
                <a:cs typeface="+mn-cs"/>
              </a:rPr>
              <a:t>年、やはり</a:t>
            </a:r>
            <a:r>
              <a:rPr kumimoji="1" lang="en-US" altLang="ja-JP" sz="1200" b="0" i="0" kern="1200" dirty="0" smtClean="0">
                <a:solidFill>
                  <a:schemeClr val="tx1"/>
                </a:solidFill>
                <a:effectLst/>
                <a:latin typeface="+mn-lt"/>
                <a:ea typeface="+mn-ea"/>
                <a:cs typeface="+mn-cs"/>
              </a:rPr>
              <a:t>IBM</a:t>
            </a:r>
            <a:r>
              <a:rPr kumimoji="1" lang="ja-JP" altLang="en-US" sz="1200" b="0" i="0" kern="1200" dirty="0" smtClean="0">
                <a:solidFill>
                  <a:schemeClr val="tx1"/>
                </a:solidFill>
                <a:effectLst/>
                <a:latin typeface="+mn-lt"/>
                <a:ea typeface="+mn-ea"/>
                <a:cs typeface="+mn-cs"/>
              </a:rPr>
              <a:t>は自社の</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を開発、販売するに当たり主要な技術を囲い込むことをせずインテルやマイクロソフトから調達し、</a:t>
            </a:r>
            <a:r>
              <a:rPr kumimoji="1" lang="en-US" altLang="ja-JP" sz="1200" b="0" i="0" kern="1200" dirty="0" smtClean="0">
                <a:solidFill>
                  <a:schemeClr val="tx1"/>
                </a:solidFill>
                <a:effectLst/>
                <a:latin typeface="+mn-lt"/>
                <a:ea typeface="+mn-ea"/>
                <a:cs typeface="+mn-cs"/>
              </a:rPr>
              <a:t>PC</a:t>
            </a:r>
            <a:r>
              <a:rPr kumimoji="1" lang="ja-JP" altLang="en-US" sz="1200" b="0" i="0" kern="1200" dirty="0" smtClean="0">
                <a:solidFill>
                  <a:schemeClr val="tx1"/>
                </a:solidFill>
                <a:effectLst/>
                <a:latin typeface="+mn-lt"/>
                <a:ea typeface="+mn-ea"/>
                <a:cs typeface="+mn-cs"/>
              </a:rPr>
              <a:t>市場拡大のきっかけを作りました。インターネットや</a:t>
            </a:r>
            <a:r>
              <a:rPr kumimoji="1" lang="en-US" altLang="ja-JP" sz="1200" b="0" i="0" kern="1200" dirty="0" smtClean="0">
                <a:solidFill>
                  <a:schemeClr val="tx1"/>
                </a:solidFill>
                <a:effectLst/>
                <a:latin typeface="+mn-lt"/>
                <a:ea typeface="+mn-ea"/>
                <a:cs typeface="+mn-cs"/>
              </a:rPr>
              <a:t>Linux</a:t>
            </a:r>
            <a:r>
              <a:rPr kumimoji="1" lang="ja-JP" altLang="en-US" sz="1200" b="0" i="0" kern="1200" dirty="0" smtClean="0">
                <a:solidFill>
                  <a:schemeClr val="tx1"/>
                </a:solidFill>
                <a:effectLst/>
                <a:latin typeface="+mn-lt"/>
                <a:ea typeface="+mn-ea"/>
                <a:cs typeface="+mn-cs"/>
              </a:rPr>
              <a:t>といった技術もオープンであったことが、その後の発展と進化を支えてきたのです。</a:t>
            </a:r>
          </a:p>
          <a:p>
            <a:pPr fontAlgn="base"/>
            <a:r>
              <a:rPr kumimoji="1" lang="ja-JP" altLang="en-US" sz="1200" b="0" i="0" kern="1200" dirty="0" smtClean="0">
                <a:solidFill>
                  <a:schemeClr val="tx1"/>
                </a:solidFill>
                <a:effectLst/>
                <a:latin typeface="+mn-lt"/>
                <a:ea typeface="+mn-ea"/>
                <a:cs typeface="+mn-cs"/>
              </a:rPr>
              <a:t>オープンはこれまでも時代を動かす切っ掛けを生みだしてきました。そして、いま多くの企業が再び、オープンに積極的に関わろうとしています。</a:t>
            </a:r>
          </a:p>
          <a:p>
            <a:pPr fontAlgn="base"/>
            <a:r>
              <a:rPr kumimoji="1" lang="ja-JP" altLang="en-US" sz="1200" b="0" i="0" kern="1200" dirty="0" smtClean="0">
                <a:solidFill>
                  <a:schemeClr val="tx1"/>
                </a:solidFill>
                <a:effectLst/>
                <a:latin typeface="+mn-lt"/>
                <a:ea typeface="+mn-ea"/>
                <a:cs typeface="+mn-cs"/>
              </a:rPr>
              <a:t>例えば、自らが開発したテクノロジーをオープンにすることは、もはや社会正義にも近い感覚となりつつあります。そして、自らがオープン・コミュニティのなかで存在感を高め、その中でリーダーシップを示すことが、自らのビジネスを成長させる原動力になることを受け入れはじめています。もはや、ビジネスはオープンに支えられ、オープンへのコミットメントなくして生き抜くことができなくなったとも言えるでしょう。</a:t>
            </a:r>
          </a:p>
          <a:p>
            <a:pPr fontAlgn="base"/>
            <a:r>
              <a:rPr kumimoji="1" lang="ja-JP" altLang="en-US" sz="1200" b="0" i="0" kern="1200" dirty="0" smtClean="0">
                <a:solidFill>
                  <a:schemeClr val="tx1"/>
                </a:solidFill>
                <a:effectLst/>
                <a:latin typeface="+mn-lt"/>
                <a:ea typeface="+mn-ea"/>
                <a:cs typeface="+mn-cs"/>
              </a:rPr>
              <a:t>インターネットの普及やソーシャルメディアなどはこのオープン化を加速させる推進力として、その役割をますます強めています。</a:t>
            </a:r>
          </a:p>
          <a:p>
            <a:pPr fontAlgn="base"/>
            <a:r>
              <a:rPr kumimoji="1" lang="ja-JP" altLang="en-US" sz="1200" b="1" i="0" kern="1200" dirty="0" smtClean="0">
                <a:solidFill>
                  <a:schemeClr val="tx1"/>
                </a:solidFill>
                <a:effectLst/>
                <a:latin typeface="+mn-lt"/>
                <a:ea typeface="+mn-ea"/>
                <a:cs typeface="+mn-cs"/>
              </a:rPr>
              <a:t>ソーシャル化</a:t>
            </a:r>
          </a:p>
          <a:p>
            <a:pPr fontAlgn="base"/>
            <a:r>
              <a:rPr kumimoji="1" lang="ja-JP" altLang="en-US" sz="1200" b="0" i="0" kern="1200" dirty="0" smtClean="0">
                <a:solidFill>
                  <a:schemeClr val="tx1"/>
                </a:solidFill>
                <a:effectLst/>
                <a:latin typeface="+mn-lt"/>
                <a:ea typeface="+mn-ea"/>
                <a:cs typeface="+mn-cs"/>
              </a:rPr>
              <a:t>インターネットの普及と共にコミュニケーション・コストが劇的に下がりました。その結果、誰もがフラットにつながることができるようになりました。また、コミュニケーションにハブや管理者は不要となり、そこに権力や富が集中することはできなくなろうとしています。ソーシャル・メディアやピア・ツー・ピア通信のテクノロジーは、この流れをさらに加速しています。</a:t>
            </a:r>
            <a:r>
              <a:rPr kumimoji="1" lang="en-US" altLang="ja-JP" sz="1200" b="0" i="0" kern="1200" dirty="0" err="1" smtClean="0">
                <a:solidFill>
                  <a:schemeClr val="tx1"/>
                </a:solidFill>
                <a:effectLst/>
                <a:latin typeface="+mn-lt"/>
                <a:ea typeface="+mn-ea"/>
                <a:cs typeface="+mn-cs"/>
              </a:rPr>
              <a:t>Uber</a:t>
            </a:r>
            <a:r>
              <a:rPr kumimoji="1" lang="ja-JP" altLang="en-US" sz="1200" b="0" i="0" kern="1200" dirty="0" smtClean="0">
                <a:solidFill>
                  <a:schemeClr val="tx1"/>
                </a:solidFill>
                <a:effectLst/>
                <a:latin typeface="+mn-lt"/>
                <a:ea typeface="+mn-ea"/>
                <a:cs typeface="+mn-cs"/>
              </a:rPr>
              <a:t>や</a:t>
            </a:r>
            <a:r>
              <a:rPr kumimoji="1" lang="en-US" altLang="ja-JP" sz="1200" b="0" i="0" kern="1200" dirty="0" err="1" smtClean="0">
                <a:solidFill>
                  <a:schemeClr val="tx1"/>
                </a:solidFill>
                <a:effectLst/>
                <a:latin typeface="+mn-lt"/>
                <a:ea typeface="+mn-ea"/>
                <a:cs typeface="+mn-cs"/>
              </a:rPr>
              <a:t>Airbnb</a:t>
            </a:r>
            <a:r>
              <a:rPr kumimoji="1" lang="ja-JP" altLang="en-US" sz="1200" b="0" i="0" kern="1200" dirty="0" smtClean="0">
                <a:solidFill>
                  <a:schemeClr val="tx1"/>
                </a:solidFill>
                <a:effectLst/>
                <a:latin typeface="+mn-lt"/>
                <a:ea typeface="+mn-ea"/>
                <a:cs typeface="+mn-cs"/>
              </a:rPr>
              <a:t>など、これまでの常識を破壊しようとするビジネスはこんなコミュニケーション基盤に支えられています。このコミュニケーション基盤は「シェアリング・エコノミー」を生みだし、こりまでの常識を破壊する新たなビジネスを登場させる基盤としても大きな役割を果たすことになります。</a:t>
            </a:r>
          </a:p>
          <a:p>
            <a:pPr fontAlgn="base"/>
            <a:r>
              <a:rPr kumimoji="1" lang="ja-JP" altLang="en-US" sz="1200" b="1" i="0" kern="1200" dirty="0" smtClean="0">
                <a:solidFill>
                  <a:schemeClr val="tx1"/>
                </a:solidFill>
                <a:effectLst/>
                <a:latin typeface="+mn-lt"/>
                <a:ea typeface="+mn-ea"/>
                <a:cs typeface="+mn-cs"/>
              </a:rPr>
              <a:t>スマート化</a:t>
            </a:r>
          </a:p>
          <a:p>
            <a:pPr fontAlgn="base"/>
            <a:r>
              <a:rPr kumimoji="1" lang="ja-JP" altLang="en-US" sz="1200" b="0" i="0" kern="1200" dirty="0" smtClean="0">
                <a:solidFill>
                  <a:schemeClr val="tx1"/>
                </a:solidFill>
                <a:effectLst/>
                <a:latin typeface="+mn-lt"/>
                <a:ea typeface="+mn-ea"/>
                <a:cs typeface="+mn-cs"/>
              </a:rPr>
              <a:t>個別最適化は無駄を随所に生みだしてしまうので、全体最適化こそがあるべき姿だと言われ続けてきました。しかし、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の普及により、個別の現実をきめ細かくリアルタイムに捉えることができるようになり、この常識も変わろうとしています。</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収集された「個別の事実」は、人工知能によって解析されます。そして、他の「個別の事実」との関係を考慮しつつも可能な限り個別最適化を実現しようとするでしょう。サンプルデータによる平均的・一般的解釈や人間の判断が介在すれば、とてもできることではありません。</a:t>
            </a:r>
          </a:p>
          <a:p>
            <a:pPr fontAlgn="base"/>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はじめとして、ビジネスがデジタルに構築されるようになれば、現実世界とデジタル世界は表裏一体の関係として存在することになります。現実世界は、簡単にそれを変えることも破壊することもできませんが、デジタル世界は、シミュレーションというカタチで、どのようにでも変えることができるし破壊することもできます。人工知能はそのための手段として大きな役割を果たすことになります。そこで得られた新たな知見、未来予測、最適解は、私たちの住む現実社会をより快適にしてくれます。スマート化とは、このような現実世界とデジタル世界を一体の仕組みとして捉え、新たな社会システムを構築しようという変化なのです。</a:t>
            </a:r>
          </a:p>
          <a:p>
            <a:pPr fontAlgn="base"/>
            <a:r>
              <a:rPr kumimoji="1" lang="ja-JP" altLang="en-US" sz="1200" b="0" i="0" kern="1200" dirty="0" smtClean="0">
                <a:solidFill>
                  <a:schemeClr val="tx1"/>
                </a:solidFill>
                <a:effectLst/>
                <a:latin typeface="+mn-lt"/>
                <a:ea typeface="+mn-ea"/>
                <a:cs typeface="+mn-cs"/>
              </a:rPr>
              <a:t>また、機械が人間の代わりを果たしてくれる範疇はますます拡がってゆくでしょう。肉体的にも知的にも、時間と労力をかけることで生みだしてきた価値は機械に置き換えられてゆきます。その方が、遥かに効率的で正確だからです。時間もコストも大幅に削減され、生産性は飛躍的に高まります。</a:t>
            </a:r>
          </a:p>
          <a:p>
            <a:pPr fontAlgn="base"/>
            <a:r>
              <a:rPr kumimoji="1" lang="ja-JP" altLang="en-US" sz="1200" b="0" i="0" kern="1200" dirty="0" smtClean="0">
                <a:solidFill>
                  <a:schemeClr val="tx1"/>
                </a:solidFill>
                <a:effectLst/>
                <a:latin typeface="+mn-lt"/>
                <a:ea typeface="+mn-ea"/>
                <a:cs typeface="+mn-cs"/>
              </a:rPr>
              <a:t>一方で、人間の役割は大きく変わってくるでしょう。感性、協調性、創造性がこれまでにも増して重視されるようになり、人間は新たな進化のステージに立たされることになるのです。</a:t>
            </a:r>
          </a:p>
          <a:p>
            <a:pPr fontAlgn="base"/>
            <a:r>
              <a:rPr kumimoji="1" lang="ja-JP" altLang="en-US" sz="1200" b="0" i="0" kern="1200" dirty="0" smtClean="0">
                <a:solidFill>
                  <a:schemeClr val="tx1"/>
                </a:solidFill>
                <a:effectLst/>
                <a:latin typeface="+mn-lt"/>
                <a:ea typeface="+mn-ea"/>
                <a:cs typeface="+mn-cs"/>
              </a:rPr>
              <a:t>このような時代の変化の中で、</a:t>
            </a:r>
            <a:r>
              <a:rPr kumimoji="1" lang="en-US" altLang="ja-JP" sz="1200" b="0" i="0" kern="1200" dirty="0" smtClean="0">
                <a:solidFill>
                  <a:schemeClr val="tx1"/>
                </a:solidFill>
                <a:effectLst/>
                <a:latin typeface="+mn-lt"/>
                <a:ea typeface="+mn-ea"/>
                <a:cs typeface="+mn-cs"/>
              </a:rPr>
              <a:t>IT</a:t>
            </a:r>
            <a:r>
              <a:rPr kumimoji="1" lang="ja-JP" altLang="en-US" sz="1200" b="0" i="0" kern="1200" dirty="0" smtClean="0">
                <a:solidFill>
                  <a:schemeClr val="tx1"/>
                </a:solidFill>
                <a:effectLst/>
                <a:latin typeface="+mn-lt"/>
                <a:ea typeface="+mn-ea"/>
                <a:cs typeface="+mn-cs"/>
              </a:rPr>
              <a:t>ビジネスはとのような方向に向かうのでしょうか。それを著したのが以下のチャートです。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76549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155533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81394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枚でわかる</a:t>
            </a:r>
            <a:r>
              <a:rPr kumimoji="1" lang="en-US" altLang="ja-JP" sz="1200" kern="1200" dirty="0" err="1" smtClean="0">
                <a:solidFill>
                  <a:schemeClr val="tx1"/>
                </a:solidFill>
                <a:effectLst/>
                <a:latin typeface="+mn-lt"/>
                <a:ea typeface="+mn-ea"/>
                <a:cs typeface="+mn-cs"/>
              </a:rPr>
              <a:t>IoT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モノが直接インターネットにつながり、モノ同士が、あるいはモノとクラウドが、さらにはモノとヒトとがデータをやり取りする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：モノのインターネット）が急速な広がりを見せ始めています。</a:t>
            </a:r>
          </a:p>
          <a:p>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年、インターネットにつながっていたモノは</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億個あったとされていますが、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億個に、そして</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億個に達するであろうという予測もなされており、私たちの住む現実世界は、インターネットとのつながりをますます深めようとしているのです。</a:t>
            </a:r>
          </a:p>
          <a:p>
            <a:r>
              <a:rPr kumimoji="1" lang="en-US" altLang="ja-JP" sz="1200" kern="1200" dirty="0" smtClean="0">
                <a:solidFill>
                  <a:schemeClr val="tx1"/>
                </a:solidFill>
                <a:effectLst/>
                <a:latin typeface="+mn-lt"/>
                <a:ea typeface="+mn-ea"/>
                <a:cs typeface="+mn-cs"/>
              </a:rPr>
              <a:t>http://</a:t>
            </a:r>
            <a:r>
              <a:rPr kumimoji="1" lang="en-US" altLang="ja-JP" sz="1200" kern="1200" dirty="0" err="1" smtClean="0">
                <a:solidFill>
                  <a:schemeClr val="tx1"/>
                </a:solidFill>
                <a:effectLst/>
                <a:latin typeface="+mn-lt"/>
                <a:ea typeface="+mn-ea"/>
                <a:cs typeface="+mn-cs"/>
              </a:rPr>
              <a:t>www.t-ink.com</a:t>
            </a:r>
            <a:r>
              <a:rPr kumimoji="1" lang="en-US" altLang="ja-JP" sz="1200" kern="1200" dirty="0" smtClean="0">
                <a:solidFill>
                  <a:schemeClr val="tx1"/>
                </a:solidFill>
                <a:effectLst/>
                <a:latin typeface="+mn-lt"/>
                <a:ea typeface="+mn-ea"/>
                <a:cs typeface="+mn-cs"/>
              </a:rPr>
              <a:t>/is-it-time-to-stop-overthinking-the-internet-of-things/</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は私たちの日常生活や社会活動の様々なアクティビティを、あるいはモノの周囲の環境や変化をセンサーで捉え、それをデジタルデータとしてインターネットを介して送り出してゆきます。つまり、私たちの現実世界のデジタル・コピーがサイバー世界、すなわちクラウドの中に築かれつつあるのです。インターネットにつながるモノの数が増えてゆくということは、ますます精緻な現実世界のデジタル・コピーが、出来あがることを意味しているのです。</a:t>
            </a:r>
          </a:p>
          <a:p>
            <a:r>
              <a:rPr kumimoji="1" lang="ja-JP" altLang="ja-JP" sz="1200" kern="1200" dirty="0" smtClean="0">
                <a:solidFill>
                  <a:schemeClr val="tx1"/>
                </a:solidFill>
                <a:effectLst/>
                <a:latin typeface="+mn-lt"/>
                <a:ea typeface="+mn-ea"/>
                <a:cs typeface="+mn-cs"/>
              </a:rPr>
              <a:t>膨大な数のモノから送り出されるデータもまた膨大な量となります。まさに、ビッグデータが構築されつつあるわけですが、データをただ溜め込んでいてもそこから価値を生みだすことはありません。そこで、この膨大なデータを使って、現実社会の出来事を分析し、その因果関係を明らかにしたり、様々なデータ上での実験（シミュレーション）を行ったりして、私たちの社会活動や生活を快適で安心なものにするための情報を生みだす必要があります。この情報を使って、自動車や航空機を動かし、交通システムを管制したり、健康のためのアドバイスを提供してくれたりといった価値が生みだされるのです。</a:t>
            </a:r>
          </a:p>
          <a:p>
            <a:r>
              <a:rPr kumimoji="1" lang="ja-JP" altLang="ja-JP" sz="1200" b="1" kern="1200" dirty="0" smtClean="0">
                <a:solidFill>
                  <a:schemeClr val="tx1"/>
                </a:solidFill>
                <a:effectLst/>
                <a:latin typeface="+mn-lt"/>
                <a:ea typeface="+mn-ea"/>
                <a:cs typeface="+mn-cs"/>
              </a:rPr>
              <a:t>「デジタルで現実世界を捉え、アナログな現実世界を動かす仕組み」</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をあえて短い言葉にまとめるとすれば、このような表現になるかも知れません。では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の普及によって、どのような価値が生まれるのでしょうか。</a:t>
            </a:r>
          </a:p>
          <a:p>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少し前を走っている自動車がスピードを落とせば、後方の自動車もそれにあわせてスピードを落とします。自動車と信号機がつながり、自動車の通行量にあわせて信号機の点灯を制御します。その結果、渋滞は解消され、円滑でエネルギー消費も少ないモノやヒトの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ja-JP" altLang="ja-JP" sz="1200" kern="1200" dirty="0" smtClean="0">
                <a:solidFill>
                  <a:schemeClr val="tx1"/>
                </a:solidFill>
                <a:effectLst/>
                <a:latin typeface="+mn-lt"/>
                <a:ea typeface="+mn-ea"/>
                <a:cs typeface="+mn-cs"/>
              </a:rPr>
              <a:t>クラウドにつながりモノ自身が賢くなる</a:t>
            </a:r>
          </a:p>
          <a:p>
            <a:r>
              <a:rPr kumimoji="1" lang="ja-JP" altLang="ja-JP" sz="1200" kern="1200" dirty="0" smtClean="0">
                <a:solidFill>
                  <a:schemeClr val="tx1"/>
                </a:solidFill>
                <a:effectLst/>
                <a:latin typeface="+mn-lt"/>
                <a:ea typeface="+mn-ea"/>
                <a:cs typeface="+mn-cs"/>
              </a:rPr>
              <a:t>電子レンジはいま話題の料理のレシピを手に入れ最適な時間や調理法を設定してくれます。冷蔵庫は少なくなった常備食材を検知して自動で発注してくれます。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次のフライトを欠航させないといった対応が可能になります。また、ジェットエンジンを製品の販売から、使用状況に応じた従量課金サービスにすることもできるでしょう。</a:t>
            </a:r>
          </a:p>
          <a:p>
            <a:r>
              <a:rPr kumimoji="1" lang="ja-JP" altLang="ja-JP" sz="1200" kern="1200" dirty="0" smtClean="0">
                <a:solidFill>
                  <a:schemeClr val="tx1"/>
                </a:solidFill>
                <a:effectLst/>
                <a:latin typeface="+mn-lt"/>
                <a:ea typeface="+mn-ea"/>
                <a:cs typeface="+mn-cs"/>
              </a:rPr>
              <a:t>さらに災害が起きたとき、いま自分が乗っている自動車を安全に避難させるために、その位置や動きにあわせて最適なルートに誘導してくれます。また、スマートフォンやウェアラブルを持っている人の動きをリアルタイムで捉えながら、安全な避難経路へと誘導してくれるでしょう。</a:t>
            </a:r>
          </a:p>
          <a:p>
            <a:r>
              <a:rPr kumimoji="1" lang="ja-JP" altLang="ja-JP" sz="1200" kern="1200" dirty="0" smtClean="0">
                <a:solidFill>
                  <a:schemeClr val="tx1"/>
                </a:solidFill>
                <a:effectLst/>
                <a:latin typeface="+mn-lt"/>
                <a:ea typeface="+mn-ea"/>
                <a:cs typeface="+mn-cs"/>
              </a:rPr>
              <a:t>このようにモノがリアルタイムにつながることで、その時々の最適なモノやヒトの動きを実現したり、モノを販売からサービスへ転換したりといったビジネス・モデルの変革が可能になるのです。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の広がりは、これまでにない新たな価値を私たちにもたらしてくれるのです。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1209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648909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66441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【図解】コレ１枚でわかる「モノ」の価値のシフト</a:t>
            </a:r>
          </a:p>
          <a:p>
            <a:r>
              <a:rPr kumimoji="1" lang="ja-JP" altLang="ja-JP" sz="1200" kern="1200" dirty="0" smtClean="0">
                <a:solidFill>
                  <a:schemeClr val="tx1"/>
                </a:solidFill>
                <a:effectLst/>
                <a:latin typeface="+mn-lt"/>
                <a:ea typeface="+mn-ea"/>
                <a:cs typeface="+mn-cs"/>
              </a:rPr>
              <a:t>かつてモノの機能や性能、操作性や品質は、ハードウェアのメカニズムやその作り方に依存していました。その後、モノには、ソフトウェアが組み込みまれ、それらを実現するようになったのです。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のメカニズムやフイルムなどによって実現していました。しかし、最近のデジタルカメラは、そこに組み込まれたソフトウェアによって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いまでもハードウェアは、モノの価値を決める要素です。しかし、それは全体の一部に過ぎません。むしろ、ソフトウェアの機能や性能が、モノの価値を実現する上で大きな役割を占めるようになりました。</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は、この「ハードウェア＋ソフトウェア」で構成された「モノ」をネットワークにつなげることで、価値の本質をサービスへとシフトさせようとしています。</a:t>
            </a:r>
          </a:p>
          <a:p>
            <a:r>
              <a:rPr kumimoji="1" lang="ja-JP" altLang="ja-JP" sz="1200" kern="1200" dirty="0" smtClean="0">
                <a:solidFill>
                  <a:schemeClr val="tx1"/>
                </a:solidFill>
                <a:effectLst/>
                <a:latin typeface="+mn-lt"/>
                <a:ea typeface="+mn-ea"/>
                <a:cs typeface="+mn-cs"/>
              </a:rPr>
              <a:t>例えば、ジタルカメラをインターネットにつないで、ソフトウェアを更新すれば、連写機能を向上させたり、アートフィルターの種類を増やしたりと、買ったときよりも高機能なものに変えてくれます。また、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自動運転機能が組み込まれています。いまは法律上の規制もあって完全な自動運転はできませんが、いずれはソフトウェアの更新によって完全な自律走行ができるようになるということです。また、</a:t>
            </a:r>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価値を向上し続けます。「モノ」は、それを作り、出荷することで完結するのではなく、もの作りとその後のサービスが一体となって、モノの価値を実現しつつあ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も可能になります。例えば、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個別最適化されることから、サービス・コストの削減が可能になるでしょう。</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このように、モノそのものではなく、モノを含むサービス全体が新たな価値を生みだそうとしているのです。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ビジネスは、このような「モノ」の価値のシフトを前提に考えてゆく必要があるでしょう。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514255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4721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18</a:t>
            </a:fld>
            <a:endParaRPr lang="ja-JP" altLang="en-US"/>
          </a:p>
        </p:txBody>
      </p:sp>
    </p:spTree>
    <p:extLst>
      <p:ext uri="{BB962C8B-B14F-4D97-AF65-F5344CB8AC3E}">
        <p14:creationId xmlns:p14="http://schemas.microsoft.com/office/powerpoint/2010/main" val="26728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7.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tiff"/><Relationship Id="rId6" Type="http://schemas.openxmlformats.org/officeDocument/2006/relationships/image" Target="../media/image19.png"/><Relationship Id="rId7" Type="http://schemas.openxmlformats.org/officeDocument/2006/relationships/image" Target="../media/image10.png"/><Relationship Id="rId8" Type="http://schemas.openxmlformats.org/officeDocument/2006/relationships/image" Target="../media/image20.tiff"/><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27.tiff"/><Relationship Id="rId5" Type="http://schemas.openxmlformats.org/officeDocument/2006/relationships/hyperlink" Target="https://youtu.be/QJXeerRmkFU" TargetMode="External"/><Relationship Id="rId6" Type="http://schemas.openxmlformats.org/officeDocument/2006/relationships/image" Target="../media/image28.png"/><Relationship Id="rId7" Type="http://schemas.openxmlformats.org/officeDocument/2006/relationships/image" Target="../media/image29.tiff"/><Relationship Id="rId8"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 Id="rId3"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1" Type="http://schemas.openxmlformats.org/officeDocument/2006/relationships/image" Target="../media/image39.jpg"/><Relationship Id="rId12" Type="http://schemas.openxmlformats.org/officeDocument/2006/relationships/image" Target="../media/image38.jpg"/><Relationship Id="rId13" Type="http://schemas.openxmlformats.org/officeDocument/2006/relationships/image" Target="../media/image46.tiff"/><Relationship Id="rId1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image" Target="../media/image41.png"/><Relationship Id="rId3" Type="http://schemas.microsoft.com/office/2007/relationships/hdphoto" Target="../media/hdphoto1.wdp"/><Relationship Id="rId4" Type="http://schemas.openxmlformats.org/officeDocument/2006/relationships/image" Target="../media/image7.jp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16.png"/><Relationship Id="rId5" Type="http://schemas.openxmlformats.org/officeDocument/2006/relationships/image" Target="../media/image18.tiff"/><Relationship Id="rId6" Type="http://schemas.openxmlformats.org/officeDocument/2006/relationships/image" Target="../media/image15.jpg"/><Relationship Id="rId7" Type="http://schemas.openxmlformats.org/officeDocument/2006/relationships/image" Target="../media/image48.png"/><Relationship Id="rId8"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 Id="rId3"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www.netcommerce.co.jp/blog" TargetMode="External"/><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hyperlink" Target="http://www.netcommerce.co.j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7.jpg"/><Relationship Id="rId7"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1</a:t>
            </a:fld>
            <a:endParaRPr kumimoji="1" lang="ja-JP" altLang="en-US"/>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10" y="0"/>
            <a:ext cx="9189019" cy="6858000"/>
          </a:xfrm>
          <a:prstGeom prst="rect">
            <a:avLst/>
          </a:prstGeom>
        </p:spPr>
      </p:pic>
      <p:sp>
        <p:nvSpPr>
          <p:cNvPr id="4" name="正方形/長方形 3"/>
          <p:cNvSpPr/>
          <p:nvPr/>
        </p:nvSpPr>
        <p:spPr>
          <a:xfrm>
            <a:off x="4493846" y="2371744"/>
            <a:ext cx="4572000" cy="954107"/>
          </a:xfrm>
          <a:prstGeom prst="rect">
            <a:avLst/>
          </a:prstGeom>
        </p:spPr>
        <p:txBody>
          <a:bodyPr>
            <a:spAutoFit/>
          </a:bodyPr>
          <a:lstStyle/>
          <a:p>
            <a:pPr algn="dist"/>
            <a:r>
              <a:rPr lang="ja-JP" altLang="en-US" sz="4000" b="1" dirty="0">
                <a:solidFill>
                  <a:srgbClr val="C00000"/>
                </a:solidFill>
                <a:effectLst>
                  <a:outerShdw blurRad="50800" dist="38100" dir="2700000" algn="tl" rotWithShape="0">
                    <a:prstClr val="black">
                      <a:alpha val="40000"/>
                    </a:prstClr>
                  </a:outerShdw>
                </a:effectLst>
                <a:latin typeface="Meiryo" charset="-128"/>
                <a:ea typeface="Meiryo" charset="-128"/>
                <a:cs typeface="Meiryo" charset="-128"/>
              </a:rPr>
              <a:t>未来をつくる</a:t>
            </a:r>
            <a:r>
              <a:rPr lang="ja-JP" altLang="en-US" sz="4000" b="1" dirty="0" smtClean="0">
                <a:solidFill>
                  <a:srgbClr val="C00000"/>
                </a:solidFill>
                <a:effectLst>
                  <a:outerShdw blurRad="50800" dist="38100" dir="2700000" algn="tl" rotWithShape="0">
                    <a:prstClr val="black">
                      <a:alpha val="40000"/>
                    </a:prstClr>
                  </a:outerShdw>
                </a:effectLst>
                <a:latin typeface="Meiryo" charset="-128"/>
                <a:ea typeface="Meiryo" charset="-128"/>
                <a:cs typeface="Meiryo" charset="-128"/>
              </a:rPr>
              <a:t>ＩＴ</a:t>
            </a:r>
            <a:endParaRPr lang="en-US" altLang="ja-JP" sz="4000" b="1" dirty="0" smtClean="0">
              <a:solidFill>
                <a:srgbClr val="C00000"/>
              </a:solidFill>
              <a:effectLst>
                <a:outerShdw blurRad="50800" dist="38100" dir="2700000" algn="tl" rotWithShape="0">
                  <a:prstClr val="black">
                    <a:alpha val="40000"/>
                  </a:prstClr>
                </a:outerShdw>
              </a:effectLst>
              <a:latin typeface="Meiryo" charset="-128"/>
              <a:ea typeface="Meiryo" charset="-128"/>
              <a:cs typeface="Meiryo" charset="-128"/>
            </a:endParaRPr>
          </a:p>
          <a:p>
            <a:pPr algn="dist"/>
            <a:r>
              <a:rPr lang="ja-JP" altLang="en-US" sz="1600" dirty="0" smtClean="0">
                <a:solidFill>
                  <a:srgbClr val="C00000"/>
                </a:solidFill>
                <a:effectLst>
                  <a:outerShdw blurRad="50800" dist="38100" dir="2700000" algn="tl" rotWithShape="0">
                    <a:prstClr val="black">
                      <a:alpha val="40000"/>
                    </a:prstClr>
                  </a:outerShdw>
                </a:effectLst>
                <a:latin typeface="Meiryo" charset="-128"/>
                <a:ea typeface="Meiryo" charset="-128"/>
                <a:cs typeface="Meiryo" charset="-128"/>
              </a:rPr>
              <a:t>変化</a:t>
            </a:r>
            <a:r>
              <a:rPr lang="ja-JP" altLang="en-US" sz="1600" dirty="0">
                <a:solidFill>
                  <a:srgbClr val="C00000"/>
                </a:solidFill>
                <a:effectLst>
                  <a:outerShdw blurRad="50800" dist="38100" dir="2700000" algn="tl" rotWithShape="0">
                    <a:prstClr val="black">
                      <a:alpha val="40000"/>
                    </a:prstClr>
                  </a:outerShdw>
                </a:effectLst>
                <a:latin typeface="Meiryo" charset="-128"/>
                <a:ea typeface="Meiryo" charset="-128"/>
                <a:cs typeface="Meiryo" charset="-128"/>
              </a:rPr>
              <a:t>を先読みするテクノロジーの基礎の</a:t>
            </a:r>
            <a:r>
              <a:rPr lang="ja-JP" altLang="en-US" sz="1600" dirty="0" smtClean="0">
                <a:solidFill>
                  <a:srgbClr val="C00000"/>
                </a:solidFill>
                <a:effectLst>
                  <a:outerShdw blurRad="50800" dist="38100" dir="2700000" algn="tl" rotWithShape="0">
                    <a:prstClr val="black">
                      <a:alpha val="40000"/>
                    </a:prstClr>
                  </a:outerShdw>
                </a:effectLst>
                <a:latin typeface="Meiryo" charset="-128"/>
                <a:ea typeface="Meiryo" charset="-128"/>
                <a:cs typeface="Meiryo" charset="-128"/>
              </a:rPr>
              <a:t>基礎</a:t>
            </a:r>
            <a:endParaRPr lang="ja-JP" altLang="en-US" sz="1600" dirty="0">
              <a:solidFill>
                <a:srgbClr val="C00000"/>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5" name="図 4"/>
          <p:cNvPicPr>
            <a:picLocks noChangeAspect="1"/>
          </p:cNvPicPr>
          <p:nvPr/>
        </p:nvPicPr>
        <p:blipFill>
          <a:blip r:embed="rId3"/>
          <a:stretch>
            <a:fillRect/>
          </a:stretch>
        </p:blipFill>
        <p:spPr>
          <a:xfrm>
            <a:off x="7452320" y="6453336"/>
            <a:ext cx="1613526" cy="293945"/>
          </a:xfrm>
          <a:prstGeom prst="rect">
            <a:avLst/>
          </a:prstGeom>
        </p:spPr>
      </p:pic>
    </p:spTree>
    <p:extLst>
      <p:ext uri="{BB962C8B-B14F-4D97-AF65-F5344CB8AC3E}">
        <p14:creationId xmlns:p14="http://schemas.microsoft.com/office/powerpoint/2010/main" val="1235944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10</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4293459" y="1005777"/>
            <a:ext cx="2236510" cy="400110"/>
          </a:xfrm>
          <a:prstGeom prst="rect">
            <a:avLst/>
          </a:prstGeom>
          <a:noFill/>
        </p:spPr>
        <p:txBody>
          <a:bodyPr wrap="none" rtlCol="0">
            <a:spAutoFit/>
          </a:bodyPr>
          <a:lstStyle/>
          <a:p>
            <a:pPr algn="ctr"/>
            <a:r>
              <a:rPr lang="ja-JP" altLang="en-US" sz="2000"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a:t>
            </a:r>
            <a:endParaRPr kumimoji="1" lang="ja-JP" altLang="en-US" sz="2000"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675656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11</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62102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255009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13</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Tree>
    <p:extLst>
      <p:ext uri="{BB962C8B-B14F-4D97-AF65-F5344CB8AC3E}">
        <p14:creationId xmlns:p14="http://schemas.microsoft.com/office/powerpoint/2010/main" val="253915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334444"/>
            <a:ext cx="2844316" cy="52629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978365"/>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598660"/>
            <a:ext cx="800219" cy="276999"/>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108" name="正方形/長方形 107"/>
          <p:cNvSpPr/>
          <p:nvPr/>
        </p:nvSpPr>
        <p:spPr>
          <a:xfrm>
            <a:off x="6554044" y="1820003"/>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221913"/>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831298"/>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824975"/>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824975"/>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機器のイノベーションとビジネス戦略</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246479" y="1334444"/>
            <a:ext cx="2844316" cy="526290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334444"/>
            <a:ext cx="2844316" cy="52629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478461"/>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622477"/>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400459" y="3790872"/>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79660" y="3925070"/>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2" name="正方形/長方形 11"/>
          <p:cNvSpPr/>
          <p:nvPr/>
        </p:nvSpPr>
        <p:spPr>
          <a:xfrm>
            <a:off x="400460" y="3374075"/>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507699" y="3580750"/>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062275"/>
            <a:ext cx="2083581" cy="523220"/>
          </a:xfrm>
          <a:prstGeom prst="rect">
            <a:avLst/>
          </a:prstGeom>
          <a:noFill/>
        </p:spPr>
        <p:txBody>
          <a:bodyPr wrap="square" rtlCol="0">
            <a:spAutoFit/>
          </a:bodyPr>
          <a:lstStyle/>
          <a:p>
            <a:pPr algn="r"/>
            <a:r>
              <a:rPr kumimoji="1" lang="ja-JP" altLang="en-US" sz="1400" dirty="0" smtClean="0">
                <a:solidFill>
                  <a:srgbClr val="00B0F0"/>
                </a:solidFill>
                <a:latin typeface="Meiryo" charset="-128"/>
                <a:ea typeface="Meiryo" charset="-128"/>
                <a:cs typeface="Meiryo" charset="-128"/>
              </a:rPr>
              <a:t>買ったときの機能</a:t>
            </a:r>
            <a:endParaRPr kumimoji="1" lang="en-US" altLang="ja-JP" sz="1400" dirty="0" smtClean="0">
              <a:solidFill>
                <a:srgbClr val="00B0F0"/>
              </a:solidFill>
              <a:latin typeface="Meiryo" charset="-128"/>
              <a:ea typeface="Meiryo" charset="-128"/>
              <a:cs typeface="Meiryo" charset="-128"/>
            </a:endParaRPr>
          </a:p>
          <a:p>
            <a:pPr algn="r"/>
            <a:r>
              <a:rPr kumimoji="1" lang="ja-JP" altLang="en-US" sz="1400" dirty="0" smtClean="0">
                <a:solidFill>
                  <a:srgbClr val="00B0F0"/>
                </a:solidFill>
                <a:latin typeface="Meiryo" charset="-128"/>
                <a:ea typeface="Meiryo" charset="-128"/>
                <a:cs typeface="Meiryo" charset="-128"/>
              </a:rPr>
              <a:t>＝全機能</a:t>
            </a:r>
            <a:endParaRPr kumimoji="1" lang="ja-JP" altLang="en-US" sz="1400" dirty="0">
              <a:solidFill>
                <a:srgbClr val="00B0F0"/>
              </a:solidFill>
              <a:latin typeface="Meiryo" charset="-128"/>
              <a:ea typeface="Meiryo" charset="-128"/>
              <a:cs typeface="Meiryo" charset="-128"/>
            </a:endParaRPr>
          </a:p>
        </p:txBody>
      </p:sp>
      <p:sp>
        <p:nvSpPr>
          <p:cNvPr id="15" name="テキスト ボックス 14"/>
          <p:cNvSpPr txBox="1"/>
          <p:nvPr/>
        </p:nvSpPr>
        <p:spPr>
          <a:xfrm>
            <a:off x="400459" y="4375198"/>
            <a:ext cx="2546204" cy="738664"/>
          </a:xfrm>
          <a:prstGeom prst="rect">
            <a:avLst/>
          </a:prstGeom>
          <a:noFill/>
        </p:spPr>
        <p:txBody>
          <a:bodyPr wrap="square" rtlCol="0">
            <a:spAutoFit/>
          </a:bodyPr>
          <a:lstStyle/>
          <a:p>
            <a:pPr algn="r"/>
            <a:r>
              <a:rPr kumimoji="1" lang="ja-JP" altLang="en-US" sz="1400" dirty="0" smtClean="0">
                <a:solidFill>
                  <a:srgbClr val="0432FF"/>
                </a:solidFill>
                <a:latin typeface="Meiryo" charset="-128"/>
                <a:ea typeface="Meiryo" charset="-128"/>
                <a:cs typeface="Meiryo" charset="-128"/>
              </a:rPr>
              <a:t>買ったときの機能</a:t>
            </a:r>
            <a:endParaRPr kumimoji="1" lang="en-US" altLang="ja-JP" sz="1400" dirty="0" smtClean="0">
              <a:solidFill>
                <a:srgbClr val="0432FF"/>
              </a:solidFill>
              <a:latin typeface="Meiryo" charset="-128"/>
              <a:ea typeface="Meiryo" charset="-128"/>
              <a:cs typeface="Meiryo" charset="-128"/>
            </a:endParaRPr>
          </a:p>
          <a:p>
            <a:pPr algn="r"/>
            <a:r>
              <a:rPr kumimoji="1" lang="en-US" altLang="ja-JP" sz="1400" dirty="0" smtClean="0">
                <a:solidFill>
                  <a:srgbClr val="0432FF"/>
                </a:solidFill>
                <a:latin typeface="Meiryo" charset="-128"/>
                <a:ea typeface="Meiryo" charset="-128"/>
                <a:cs typeface="Meiryo" charset="-128"/>
              </a:rPr>
              <a:t>+</a:t>
            </a:r>
            <a:r>
              <a:rPr kumimoji="1" lang="ja-JP" altLang="en-US" sz="1400" dirty="0" smtClean="0">
                <a:solidFill>
                  <a:srgbClr val="0432FF"/>
                </a:solidFill>
                <a:latin typeface="Meiryo" charset="-128"/>
                <a:ea typeface="Meiryo" charset="-128"/>
                <a:cs typeface="Meiryo" charset="-128"/>
              </a:rPr>
              <a:t>買った後に追加される機能</a:t>
            </a:r>
            <a:endParaRPr kumimoji="1" lang="en-US" altLang="ja-JP" sz="1400" dirty="0" smtClean="0">
              <a:solidFill>
                <a:srgbClr val="0432FF"/>
              </a:solidFill>
              <a:latin typeface="Meiryo" charset="-128"/>
              <a:ea typeface="Meiryo" charset="-128"/>
              <a:cs typeface="Meiryo" charset="-128"/>
            </a:endParaRPr>
          </a:p>
          <a:p>
            <a:pPr algn="r"/>
            <a:r>
              <a:rPr kumimoji="1" lang="ja-JP" altLang="en-US" sz="1400" dirty="0" smtClean="0">
                <a:solidFill>
                  <a:srgbClr val="0432FF"/>
                </a:solidFill>
                <a:latin typeface="Meiryo" charset="-128"/>
                <a:ea typeface="Meiryo" charset="-128"/>
                <a:cs typeface="Meiryo" charset="-128"/>
              </a:rPr>
              <a:t>＝進化する機能</a:t>
            </a:r>
            <a:endParaRPr kumimoji="1" lang="ja-JP" altLang="en-US" sz="1400" dirty="0">
              <a:solidFill>
                <a:srgbClr val="0432FF"/>
              </a:solidFill>
              <a:latin typeface="Meiryo" charset="-128"/>
              <a:ea typeface="Meiryo" charset="-128"/>
              <a:cs typeface="Meiryo" charset="-128"/>
            </a:endParaRPr>
          </a:p>
        </p:txBody>
      </p:sp>
      <p:sp>
        <p:nvSpPr>
          <p:cNvPr id="16" name="下矢印 15"/>
          <p:cNvSpPr/>
          <p:nvPr/>
        </p:nvSpPr>
        <p:spPr>
          <a:xfrm>
            <a:off x="1042754" y="2969265"/>
            <a:ext cx="1296144" cy="359797"/>
          </a:xfrm>
          <a:prstGeom prst="down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893105"/>
            <a:ext cx="1569660"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進化する機器</a:t>
            </a:r>
            <a:endParaRPr kumimoji="1" lang="ja-JP" altLang="en-US" b="1" dirty="0">
              <a:solidFill>
                <a:srgbClr val="0432FF"/>
              </a:solidFill>
              <a:latin typeface="Meiryo" charset="-128"/>
              <a:ea typeface="Meiryo" charset="-128"/>
              <a:cs typeface="Meiryo" charset="-128"/>
            </a:endParaRPr>
          </a:p>
        </p:txBody>
      </p:sp>
      <p:sp>
        <p:nvSpPr>
          <p:cNvPr id="18" name="正方形/長方形 17"/>
          <p:cNvSpPr/>
          <p:nvPr/>
        </p:nvSpPr>
        <p:spPr>
          <a:xfrm>
            <a:off x="395535" y="2561467"/>
            <a:ext cx="2546204" cy="3684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メイリオ"/>
                <a:ea typeface="メイリオ"/>
                <a:cs typeface="メイリオ"/>
              </a:rPr>
              <a:t>人が機器に</a:t>
            </a:r>
            <a:r>
              <a:rPr lang="ja-JP" altLang="en-US" sz="1400" dirty="0" smtClean="0">
                <a:solidFill>
                  <a:srgbClr val="FFFFFF"/>
                </a:solidFill>
                <a:latin typeface="メイリオ"/>
                <a:ea typeface="メイリオ"/>
                <a:cs typeface="メイリオ"/>
              </a:rPr>
              <a:t>合わせる</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400459" y="5081463"/>
            <a:ext cx="2546204" cy="36849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機器が人に合わせる</a:t>
            </a:r>
            <a:endParaRPr kumimoji="1" lang="ja-JP" altLang="en-US" sz="1400" dirty="0">
              <a:solidFill>
                <a:srgbClr val="FFFFFF"/>
              </a:solidFill>
              <a:latin typeface="メイリオ"/>
              <a:ea typeface="メイリオ"/>
              <a:cs typeface="メイリオ"/>
            </a:endParaRPr>
          </a:p>
        </p:txBody>
      </p:sp>
      <p:sp>
        <p:nvSpPr>
          <p:cNvPr id="20" name="テキスト ボックス 19"/>
          <p:cNvSpPr txBox="1"/>
          <p:nvPr/>
        </p:nvSpPr>
        <p:spPr>
          <a:xfrm>
            <a:off x="3799001" y="893105"/>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賢くなる機器</a:t>
            </a:r>
            <a:endParaRPr kumimoji="1" lang="ja-JP" altLang="en-US" b="1" dirty="0">
              <a:solidFill>
                <a:srgbClr val="0432FF"/>
              </a:solidFill>
              <a:latin typeface="Meiryo" charset="-128"/>
              <a:ea typeface="Meiryo" charset="-128"/>
              <a:cs typeface="Meiryo" charset="-128"/>
            </a:endParaRPr>
          </a:p>
        </p:txBody>
      </p:sp>
      <p:pic>
        <p:nvPicPr>
          <p:cNvPr id="21" name="図 20"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05" y="978365"/>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893105"/>
            <a:ext cx="2723823"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タイムマシン化する機器</a:t>
            </a:r>
            <a:endParaRPr kumimoji="1" lang="ja-JP" altLang="en-US" b="1" dirty="0">
              <a:solidFill>
                <a:srgbClr val="0432FF"/>
              </a:solidFill>
              <a:latin typeface="Meiryo" charset="-128"/>
              <a:ea typeface="Meiryo" charset="-128"/>
              <a:cs typeface="Meiryo" charset="-128"/>
            </a:endParaRPr>
          </a:p>
        </p:txBody>
      </p:sp>
      <p:grpSp>
        <p:nvGrpSpPr>
          <p:cNvPr id="24" name="図形グループ 23"/>
          <p:cNvGrpSpPr/>
          <p:nvPr/>
        </p:nvGrpSpPr>
        <p:grpSpPr>
          <a:xfrm>
            <a:off x="4312847" y="4100592"/>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794" y="2649872"/>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008461"/>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2" name="図形グループ 31"/>
          <p:cNvGrpSpPr/>
          <p:nvPr/>
        </p:nvGrpSpPr>
        <p:grpSpPr>
          <a:xfrm>
            <a:off x="3762577" y="2995526"/>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682" y="3299776"/>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329062"/>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5466869" y="2640703"/>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1832533"/>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1838501"/>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1832533"/>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120190"/>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598660"/>
            <a:ext cx="800219" cy="276999"/>
          </a:xfrm>
          <a:prstGeom prst="rect">
            <a:avLst/>
          </a:prstGeom>
          <a:noFill/>
        </p:spPr>
        <p:txBody>
          <a:bodyPr wrap="none" rtlCol="0">
            <a:spAutoFit/>
          </a:bodyPr>
          <a:lstStyle/>
          <a:p>
            <a:pPr algn="ctr"/>
            <a:r>
              <a:rPr kumimoji="1" lang="ja-JP" altLang="en-US" sz="120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14</a:t>
            </a:fld>
            <a:endParaRPr lang="ja-JP" altLang="en-US"/>
          </a:p>
        </p:txBody>
      </p:sp>
      <p:grpSp>
        <p:nvGrpSpPr>
          <p:cNvPr id="77" name="図形グループ 76"/>
          <p:cNvGrpSpPr/>
          <p:nvPr/>
        </p:nvGrpSpPr>
        <p:grpSpPr>
          <a:xfrm>
            <a:off x="7197634" y="4100592"/>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81" y="2649872"/>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008461"/>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85" name="図形グループ 84"/>
          <p:cNvGrpSpPr/>
          <p:nvPr/>
        </p:nvGrpSpPr>
        <p:grpSpPr>
          <a:xfrm>
            <a:off x="6647364" y="2995526"/>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7469" y="3299776"/>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329062"/>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92" name="図形グループ 91"/>
          <p:cNvGrpSpPr/>
          <p:nvPr/>
        </p:nvGrpSpPr>
        <p:grpSpPr>
          <a:xfrm>
            <a:off x="8351656" y="2640703"/>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1875660"/>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1875660"/>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1875660"/>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Meiryo" charset="-128"/>
                <a:ea typeface="Meiryo" charset="-128"/>
                <a:cs typeface="Meiryo" charset="-128"/>
              </a:rPr>
              <a:t>未来</a:t>
            </a:r>
            <a:endParaRPr kumimoji="1" lang="ja-JP" altLang="en-US" sz="900" dirty="0">
              <a:solidFill>
                <a:srgbClr val="FFFFFF"/>
              </a:solidFill>
              <a:latin typeface="Meiryo" charset="-128"/>
              <a:ea typeface="Meiryo" charset="-128"/>
              <a:cs typeface="Meiryo" charset="-128"/>
            </a:endParaRPr>
          </a:p>
        </p:txBody>
      </p:sp>
      <p:sp>
        <p:nvSpPr>
          <p:cNvPr id="112" name="テキスト ボックス 111"/>
          <p:cNvSpPr txBox="1"/>
          <p:nvPr/>
        </p:nvSpPr>
        <p:spPr>
          <a:xfrm>
            <a:off x="6554044" y="2054525"/>
            <a:ext cx="1915685" cy="215444"/>
          </a:xfrm>
          <a:prstGeom prst="rect">
            <a:avLst/>
          </a:prstGeom>
          <a:noFill/>
        </p:spPr>
        <p:txBody>
          <a:bodyPr wrap="square" rtlCol="0">
            <a:spAutoFit/>
          </a:bodyPr>
          <a:lstStyle/>
          <a:p>
            <a:r>
              <a:rPr kumimoji="1" lang="ja-JP" altLang="en-US" sz="800" smtClean="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198541"/>
            <a:ext cx="1199061"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4731084"/>
            <a:ext cx="2844316"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クラウドにつながることで</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無限のリソースと</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様々なサービスを</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機器が手に入れる</a:t>
            </a:r>
            <a:endParaRPr kumimoji="1" lang="ja-JP" altLang="en-US" sz="1200" dirty="0">
              <a:solidFill>
                <a:srgbClr val="0432FF"/>
              </a:solidFill>
              <a:latin typeface="Meiryo" charset="-128"/>
              <a:ea typeface="Meiryo" charset="-128"/>
              <a:cs typeface="Meiryo" charset="-128"/>
            </a:endParaRPr>
          </a:p>
        </p:txBody>
      </p:sp>
      <p:sp>
        <p:nvSpPr>
          <p:cNvPr id="115" name="テキスト ボックス 114"/>
          <p:cNvSpPr txBox="1"/>
          <p:nvPr/>
        </p:nvSpPr>
        <p:spPr>
          <a:xfrm>
            <a:off x="6048164" y="4731084"/>
            <a:ext cx="2844315"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ビッグデータを分析することで</a:t>
            </a:r>
            <a:endParaRPr kumimoji="1" lang="en-US" altLang="ja-JP" sz="1200" dirty="0" smtClean="0">
              <a:solidFill>
                <a:srgbClr val="0432FF"/>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過去から原因・理由を探る</a:t>
            </a:r>
            <a:endParaRPr lang="en-US" altLang="ja-JP" sz="1200" dirty="0" smtClean="0">
              <a:solidFill>
                <a:srgbClr val="009051"/>
              </a:solidFill>
              <a:latin typeface="Meiryo" charset="-128"/>
              <a:ea typeface="Meiryo" charset="-128"/>
              <a:cs typeface="Meiryo" charset="-128"/>
            </a:endParaRPr>
          </a:p>
          <a:p>
            <a:pPr algn="ctr"/>
            <a:r>
              <a:rPr kumimoji="1" lang="ja-JP" altLang="en-US" sz="1200" dirty="0" smtClean="0">
                <a:solidFill>
                  <a:srgbClr val="009051"/>
                </a:solidFill>
                <a:latin typeface="Meiryo" charset="-128"/>
                <a:ea typeface="Meiryo" charset="-128"/>
                <a:cs typeface="Meiryo" charset="-128"/>
              </a:rPr>
              <a:t>現在の出来事を知る</a:t>
            </a:r>
            <a:endParaRPr kumimoji="1"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116" name="左右矢印 115"/>
          <p:cNvSpPr/>
          <p:nvPr/>
        </p:nvSpPr>
        <p:spPr>
          <a:xfrm>
            <a:off x="395535" y="5639771"/>
            <a:ext cx="8352929" cy="791181"/>
          </a:xfrm>
          <a:prstGeom prst="leftRightArrow">
            <a:avLst>
              <a:gd name="adj1" fmla="val 100000"/>
              <a:gd name="adj2"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a:t>
            </a:r>
            <a:r>
              <a:rPr kumimoji="1" lang="ja-JP" altLang="en-US" sz="2000" b="1" dirty="0" smtClean="0">
                <a:solidFill>
                  <a:srgbClr val="FFFFFF"/>
                </a:solidFill>
                <a:latin typeface="Meiryo" charset="-128"/>
                <a:ea typeface="Meiryo" charset="-128"/>
                <a:cs typeface="Meiryo" charset="-128"/>
              </a:rPr>
              <a:t>囲い込み戦略</a:t>
            </a:r>
            <a:r>
              <a:rPr kumimoji="1" lang="ja-JP" altLang="en-US" sz="2000" dirty="0" smtClean="0">
                <a:solidFill>
                  <a:srgbClr val="FFFFFF"/>
                </a:solidFill>
                <a:latin typeface="Meiryo" charset="-128"/>
                <a:ea typeface="Meiryo" charset="-128"/>
                <a:cs typeface="Meiryo" charset="-128"/>
              </a:rPr>
              <a:t>」から「</a:t>
            </a:r>
            <a:r>
              <a:rPr kumimoji="1" lang="ja-JP" altLang="en-US" sz="2000" b="1" dirty="0" smtClean="0">
                <a:solidFill>
                  <a:srgbClr val="FFFFFF"/>
                </a:solidFill>
                <a:latin typeface="Meiryo" charset="-128"/>
                <a:ea typeface="Meiryo" charset="-128"/>
                <a:cs typeface="Meiryo" charset="-128"/>
              </a:rPr>
              <a:t>オープン化戦略</a:t>
            </a:r>
            <a:r>
              <a:rPr kumimoji="1" lang="ja-JP" altLang="en-US" sz="2000" dirty="0" smtClean="0">
                <a:solidFill>
                  <a:srgbClr val="FFFFFF"/>
                </a:solidFill>
                <a:latin typeface="Meiryo" charset="-128"/>
                <a:ea typeface="Meiryo" charset="-128"/>
                <a:cs typeface="Meiryo" charset="-128"/>
              </a:rPr>
              <a:t>」へ</a:t>
            </a:r>
            <a:endParaRPr kumimoji="1" lang="en-US" altLang="ja-JP" sz="20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汎用化＋標準化＋モジュール化により、データやサービスを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オープンに連携させることでエコシステムを生みだしイノベーションを創発する</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410715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7447692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176535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11713051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810034"/>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826554"/>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3038279"/>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4803"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5168225"/>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5168224"/>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1436186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dirty="0" smtClean="0">
                <a:solidFill>
                  <a:srgbClr val="FFFFFF"/>
                </a:solidFill>
                <a:effectLst/>
                <a:latin typeface="Arial"/>
                <a:ea typeface="HGP創英角ｺﾞｼｯｸUB" pitchFamily="50" charset="-128"/>
                <a:cs typeface="Arial"/>
              </a:rPr>
              <a:t>スマートマシン</a:t>
            </a:r>
            <a:endParaRPr lang="en-US" altLang="ja-JP" sz="2800" dirty="0" smtClean="0">
              <a:solidFill>
                <a:srgbClr val="FFFFFF"/>
              </a:solidFill>
              <a:effectLst/>
              <a:latin typeface="Arial"/>
              <a:ea typeface="HGP創英角ｺﾞｼｯｸUB" pitchFamily="50" charset="-128"/>
              <a:cs typeface="Arial"/>
            </a:endParaRPr>
          </a:p>
          <a:p>
            <a:pPr algn="ctr"/>
            <a:r>
              <a:rPr lang="ja-JP" altLang="en-US" sz="2000" dirty="0" smtClean="0">
                <a:solidFill>
                  <a:srgbClr val="FFFFFF"/>
                </a:solidFill>
                <a:latin typeface="Arial"/>
                <a:ea typeface="HGP創英角ｺﾞｼｯｸUB" pitchFamily="50" charset="-128"/>
                <a:cs typeface="Arial"/>
              </a:rPr>
              <a:t>人工知能＋ロボット</a:t>
            </a:r>
            <a:endParaRPr lang="en-US" altLang="ja-JP" sz="20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279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sp>
        <p:nvSpPr>
          <p:cNvPr id="3" name="正方形/長方形 2"/>
          <p:cNvSpPr/>
          <p:nvPr/>
        </p:nvSpPr>
        <p:spPr>
          <a:xfrm>
            <a:off x="999323" y="3125337"/>
            <a:ext cx="6138668"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a:solidFill>
                  <a:srgbClr val="FF8000"/>
                </a:solidFill>
                <a:latin typeface="Meiryo" charset="-128"/>
                <a:ea typeface="Meiryo" charset="-128"/>
                <a:cs typeface="Meiryo" charset="-128"/>
              </a:rPr>
              <a:t>suiren</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5" y="4524011"/>
            <a:ext cx="4905509"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2016年</a:t>
            </a:r>
            <a:r>
              <a:rPr lang="en-US" altLang="ja-JP" sz="2400" dirty="0" smtClean="0">
                <a:solidFill>
                  <a:srgbClr val="FF0000"/>
                </a:solidFill>
                <a:latin typeface="Meiryo" charset="-128"/>
                <a:ea typeface="Meiryo" charset="-128"/>
                <a:cs typeface="Meiryo" charset="-128"/>
              </a:rPr>
              <a:t>7</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18</a:t>
            </a:r>
            <a:r>
              <a:rPr lang="ja-JP" altLang="en-US" sz="2400" dirty="0" smtClean="0">
                <a:solidFill>
                  <a:srgbClr val="FF0000"/>
                </a:solidFill>
                <a:latin typeface="Meiryo" charset="-128"/>
                <a:ea typeface="Meiryo" charset="-128"/>
                <a:cs typeface="Meiryo" charset="-128"/>
              </a:rPr>
              <a:t>日（月）</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0712</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1639933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スマートマシン</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grpSp>
        <p:nvGrpSpPr>
          <p:cNvPr id="6" name="グループ化 5"/>
          <p:cNvGrpSpPr/>
          <p:nvPr/>
        </p:nvGrpSpPr>
        <p:grpSpPr>
          <a:xfrm>
            <a:off x="179512" y="2415084"/>
            <a:ext cx="2871345" cy="4094826"/>
            <a:chOff x="179512" y="2415084"/>
            <a:chExt cx="2871345" cy="4094826"/>
          </a:xfrm>
        </p:grpSpPr>
        <p:sp>
          <p:nvSpPr>
            <p:cNvPr id="8" name="角丸四角形 7"/>
            <p:cNvSpPr/>
            <p:nvPr/>
          </p:nvSpPr>
          <p:spPr>
            <a:xfrm>
              <a:off x="179512"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44261" y="2515137"/>
              <a:ext cx="1911101" cy="369332"/>
            </a:xfrm>
            <a:prstGeom prst="rect">
              <a:avLst/>
            </a:prstGeom>
            <a:noFill/>
          </p:spPr>
          <p:txBody>
            <a:bodyPr wrap="none" rtlCol="0">
              <a:spAutoFit/>
            </a:bodyPr>
            <a:lstStyle/>
            <a:p>
              <a:pPr algn="ctr"/>
              <a:r>
                <a:rPr kumimoji="1" lang="en-US" altLang="ja-JP" dirty="0" smtClean="0"/>
                <a:t>Movers (</a:t>
              </a:r>
              <a:r>
                <a:rPr kumimoji="1" lang="ja-JP" altLang="en-US" dirty="0" smtClean="0"/>
                <a:t>動く者</a:t>
              </a:r>
              <a:r>
                <a:rPr kumimoji="1" lang="en-US" altLang="ja-JP" dirty="0" smtClean="0"/>
                <a:t>)</a:t>
              </a:r>
              <a:endParaRPr kumimoji="1" lang="ja-JP" altLang="en-US" dirty="0"/>
            </a:p>
          </p:txBody>
        </p:sp>
        <p:pic>
          <p:nvPicPr>
            <p:cNvPr id="1026" name="Picture 2" descr="http://image.itmedia.co.jp/news/articles/1312/02/yu_air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39" y="4888690"/>
              <a:ext cx="2292102" cy="1181015"/>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tctechcrunch2011.files.wordpress.com/2014/05/screen-shot-2014-05-14-at-1-02-48-pm.png?w=1006&amp;h=5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38" y="3014961"/>
              <a:ext cx="2320394" cy="1312430"/>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正方形/長方形 17"/>
            <p:cNvSpPr/>
            <p:nvPr/>
          </p:nvSpPr>
          <p:spPr>
            <a:xfrm>
              <a:off x="548083" y="4526428"/>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自律運転車</a:t>
              </a:r>
              <a:endParaRPr kumimoji="1" lang="ja-JP" altLang="en-US" sz="1100" dirty="0">
                <a:solidFill>
                  <a:srgbClr val="FFFFFF"/>
                </a:solidFill>
                <a:latin typeface="ＭＳ Ｐゴシック"/>
                <a:ea typeface="ＭＳ Ｐゴシック"/>
                <a:cs typeface="ＭＳ Ｐゴシック"/>
              </a:endParaRPr>
            </a:p>
          </p:txBody>
        </p:sp>
        <p:sp>
          <p:nvSpPr>
            <p:cNvPr id="20" name="正方形/長方形 19"/>
            <p:cNvSpPr/>
            <p:nvPr/>
          </p:nvSpPr>
          <p:spPr>
            <a:xfrm>
              <a:off x="533938" y="6137913"/>
              <a:ext cx="2292103"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無人輸送ヘリ</a:t>
              </a:r>
              <a:endParaRPr kumimoji="1" lang="ja-JP" altLang="en-US" sz="1100" dirty="0">
                <a:solidFill>
                  <a:srgbClr val="FFFFFF"/>
                </a:solidFill>
                <a:latin typeface="ＭＳ Ｐゴシック"/>
                <a:ea typeface="ＭＳ Ｐゴシック"/>
                <a:cs typeface="ＭＳ Ｐゴシック"/>
              </a:endParaRPr>
            </a:p>
          </p:txBody>
        </p:sp>
      </p:grpSp>
      <p:grpSp>
        <p:nvGrpSpPr>
          <p:cNvPr id="7" name="グループ化 6"/>
          <p:cNvGrpSpPr/>
          <p:nvPr/>
        </p:nvGrpSpPr>
        <p:grpSpPr>
          <a:xfrm>
            <a:off x="3130545" y="2415084"/>
            <a:ext cx="2871345" cy="4094826"/>
            <a:chOff x="3130545" y="2415084"/>
            <a:chExt cx="2871345" cy="4094826"/>
          </a:xfrm>
        </p:grpSpPr>
        <p:sp>
          <p:nvSpPr>
            <p:cNvPr id="4" name="角丸四角形 3"/>
            <p:cNvSpPr/>
            <p:nvPr/>
          </p:nvSpPr>
          <p:spPr>
            <a:xfrm>
              <a:off x="3130545"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3791785" y="2516685"/>
              <a:ext cx="1548822" cy="369332"/>
            </a:xfrm>
            <a:prstGeom prst="rect">
              <a:avLst/>
            </a:prstGeom>
            <a:noFill/>
          </p:spPr>
          <p:txBody>
            <a:bodyPr wrap="none" rtlCol="0">
              <a:spAutoFit/>
            </a:bodyPr>
            <a:lstStyle/>
            <a:p>
              <a:pPr algn="ctr"/>
              <a:r>
                <a:rPr kumimoji="1" lang="en-US" altLang="ja-JP" dirty="0" smtClean="0"/>
                <a:t>Sages (</a:t>
              </a:r>
              <a:r>
                <a:rPr kumimoji="1" lang="ja-JP" altLang="en-US" dirty="0" smtClean="0"/>
                <a:t>賢者</a:t>
              </a:r>
              <a:r>
                <a:rPr kumimoji="1" lang="en-US" altLang="ja-JP" dirty="0" smtClean="0"/>
                <a:t>)</a:t>
              </a:r>
              <a:endParaRPr kumimoji="1" lang="ja-JP" altLang="en-US" dirty="0"/>
            </a:p>
          </p:txBody>
        </p:sp>
        <p:pic>
          <p:nvPicPr>
            <p:cNvPr id="1036" name="Picture 12" descr="http://www.blogcdn.com/www.engadget.com/media/2013/10/ibm-watson-doctors-2013-10-15-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7199" y="4888690"/>
              <a:ext cx="2277994" cy="1249223"/>
            </a:xfrm>
            <a:prstGeom prst="rect">
              <a:avLst/>
            </a:prstGeom>
            <a:noFill/>
            <a:extLst>
              <a:ext uri="{909E8E84-426E-40dd-AFC4-6F175D3DCCD1}">
                <a14:hiddenFill xmlns="" xmlns:a14="http://schemas.microsoft.com/office/drawing/2010/main">
                  <a:solidFill>
                    <a:srgbClr val="FFFFFF"/>
                  </a:solidFill>
                </a14:hiddenFill>
              </a:ext>
            </a:extLst>
          </p:spPr>
        </p:pic>
        <p:pic>
          <p:nvPicPr>
            <p:cNvPr id="1038" name="Picture 14" descr="http://goelastic.com/wp-content/uploads/2013/09/siri-new-ip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382" y="2997188"/>
              <a:ext cx="2277957" cy="1518637"/>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正方形/長方形 16"/>
            <p:cNvSpPr/>
            <p:nvPr/>
          </p:nvSpPr>
          <p:spPr>
            <a:xfrm>
              <a:off x="3441382" y="4526429"/>
              <a:ext cx="2277957"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音声アシスタント</a:t>
              </a:r>
              <a:endParaRPr kumimoji="1" lang="ja-JP" altLang="en-US" sz="1100" dirty="0">
                <a:solidFill>
                  <a:srgbClr val="FFFFFF"/>
                </a:solidFill>
                <a:latin typeface="ＭＳ Ｐゴシック"/>
                <a:ea typeface="ＭＳ Ｐゴシック"/>
                <a:cs typeface="ＭＳ Ｐゴシック"/>
              </a:endParaRPr>
            </a:p>
          </p:txBody>
        </p:sp>
        <p:sp>
          <p:nvSpPr>
            <p:cNvPr id="22" name="正方形/長方形 21"/>
            <p:cNvSpPr/>
            <p:nvPr/>
          </p:nvSpPr>
          <p:spPr>
            <a:xfrm>
              <a:off x="3427199" y="6137914"/>
              <a:ext cx="2277994" cy="199526"/>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質疑応答システム</a:t>
              </a:r>
              <a:endParaRPr kumimoji="1" lang="ja-JP" altLang="en-US" sz="1100" dirty="0">
                <a:solidFill>
                  <a:srgbClr val="FFFFFF"/>
                </a:solidFill>
                <a:latin typeface="ＭＳ Ｐゴシック"/>
                <a:ea typeface="ＭＳ Ｐゴシック"/>
                <a:cs typeface="ＭＳ Ｐゴシック"/>
              </a:endParaRPr>
            </a:p>
          </p:txBody>
        </p:sp>
      </p:grpSp>
      <p:sp>
        <p:nvSpPr>
          <p:cNvPr id="24" name="正方形/長方形 23"/>
          <p:cNvSpPr/>
          <p:nvPr/>
        </p:nvSpPr>
        <p:spPr>
          <a:xfrm>
            <a:off x="179512" y="1122610"/>
            <a:ext cx="8773971" cy="1114563"/>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dirty="0">
                <a:solidFill>
                  <a:srgbClr val="FFFFFF"/>
                </a:solidFill>
                <a:latin typeface="+mj-ea"/>
                <a:ea typeface="+mj-ea"/>
              </a:rPr>
              <a:t>自律的に行動し、知能と自己学習機能を備え</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状況</a:t>
            </a:r>
            <a:r>
              <a:rPr lang="ja-JP" altLang="ja-JP" sz="2000" dirty="0">
                <a:solidFill>
                  <a:srgbClr val="FFFFFF"/>
                </a:solidFill>
                <a:latin typeface="+mj-ea"/>
                <a:ea typeface="+mj-ea"/>
              </a:rPr>
              <a:t>に応じて自らが判断して適応し</a:t>
            </a:r>
            <a:r>
              <a:rPr lang="ja-JP" altLang="ja-JP" sz="2000" dirty="0" smtClean="0">
                <a:solidFill>
                  <a:srgbClr val="FFFFFF"/>
                </a:solidFill>
                <a:latin typeface="+mj-ea"/>
                <a:ea typeface="+mj-ea"/>
              </a:rPr>
              <a:t>、</a:t>
            </a:r>
            <a:endParaRPr lang="en-US" altLang="ja-JP" sz="2000" dirty="0" smtClean="0">
              <a:solidFill>
                <a:srgbClr val="FFFFFF"/>
              </a:solidFill>
              <a:latin typeface="+mj-ea"/>
              <a:ea typeface="+mj-ea"/>
            </a:endParaRPr>
          </a:p>
          <a:p>
            <a:pPr algn="ctr"/>
            <a:r>
              <a:rPr lang="ja-JP" altLang="ja-JP" sz="2000" dirty="0" smtClean="0">
                <a:solidFill>
                  <a:srgbClr val="FFFFFF"/>
                </a:solidFill>
                <a:latin typeface="+mj-ea"/>
                <a:ea typeface="+mj-ea"/>
              </a:rPr>
              <a:t>これ</a:t>
            </a:r>
            <a:r>
              <a:rPr lang="ja-JP" altLang="ja-JP" sz="2000" dirty="0">
                <a:solidFill>
                  <a:srgbClr val="FFFFFF"/>
                </a:solidFill>
                <a:latin typeface="+mj-ea"/>
                <a:ea typeface="+mj-ea"/>
              </a:rPr>
              <a:t>まで人間にしかできないと思われていた作業を実行する電子</a:t>
            </a:r>
            <a:r>
              <a:rPr lang="ja-JP" altLang="ja-JP" sz="2000" dirty="0" smtClean="0">
                <a:solidFill>
                  <a:srgbClr val="FFFFFF"/>
                </a:solidFill>
                <a:latin typeface="+mj-ea"/>
                <a:ea typeface="+mj-ea"/>
              </a:rPr>
              <a:t>機械</a:t>
            </a:r>
            <a:endParaRPr lang="ja-JP" altLang="en-US" sz="2000" dirty="0">
              <a:solidFill>
                <a:srgbClr val="FFFFFF"/>
              </a:solidFill>
              <a:latin typeface="+mj-ea"/>
              <a:ea typeface="+mj-ea"/>
            </a:endParaRPr>
          </a:p>
        </p:txBody>
      </p:sp>
      <p:grpSp>
        <p:nvGrpSpPr>
          <p:cNvPr id="10" name="グループ化 9"/>
          <p:cNvGrpSpPr/>
          <p:nvPr/>
        </p:nvGrpSpPr>
        <p:grpSpPr>
          <a:xfrm>
            <a:off x="6082138" y="2415084"/>
            <a:ext cx="2871345" cy="4094826"/>
            <a:chOff x="6082138" y="2415084"/>
            <a:chExt cx="2871345" cy="4094826"/>
          </a:xfrm>
        </p:grpSpPr>
        <p:sp>
          <p:nvSpPr>
            <p:cNvPr id="5" name="角丸四角形 4"/>
            <p:cNvSpPr/>
            <p:nvPr/>
          </p:nvSpPr>
          <p:spPr>
            <a:xfrm>
              <a:off x="6082138" y="2415084"/>
              <a:ext cx="2871345" cy="4094826"/>
            </a:xfrm>
            <a:prstGeom prst="roundRect">
              <a:avLst>
                <a:gd name="adj" fmla="val 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6415585" y="2516685"/>
              <a:ext cx="2204450" cy="369332"/>
            </a:xfrm>
            <a:prstGeom prst="rect">
              <a:avLst/>
            </a:prstGeom>
            <a:noFill/>
          </p:spPr>
          <p:txBody>
            <a:bodyPr wrap="none" rtlCol="0">
              <a:spAutoFit/>
            </a:bodyPr>
            <a:lstStyle/>
            <a:p>
              <a:pPr algn="ctr"/>
              <a:r>
                <a:rPr kumimoji="1" lang="en-US" altLang="ja-JP" dirty="0" smtClean="0"/>
                <a:t>Doers (</a:t>
              </a:r>
              <a:r>
                <a:rPr kumimoji="1" lang="ja-JP" altLang="en-US" dirty="0" smtClean="0"/>
                <a:t>行動する者</a:t>
              </a:r>
              <a:r>
                <a:rPr kumimoji="1" lang="en-US" altLang="ja-JP" dirty="0" smtClean="0"/>
                <a:t>)</a:t>
              </a:r>
              <a:endParaRPr kumimoji="1" lang="ja-JP" altLang="en-US" dirty="0"/>
            </a:p>
          </p:txBody>
        </p:sp>
        <p:pic>
          <p:nvPicPr>
            <p:cNvPr id="1030" name="Picture 6" descr="http://shaman.blog.ocn.ne.jp/mahvairocana/images/2009/08/30/1025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8830" y="2997188"/>
              <a:ext cx="2306248" cy="1729686"/>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https://www.cc-link.org/clpa-sch/data/178/ph_2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2567" y="4895705"/>
              <a:ext cx="1222511" cy="1290429"/>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正方形/長方形 18"/>
            <p:cNvSpPr/>
            <p:nvPr/>
          </p:nvSpPr>
          <p:spPr>
            <a:xfrm>
              <a:off x="6378830" y="6137912"/>
              <a:ext cx="2306248" cy="199527"/>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ＭＳ Ｐゴシック"/>
                  <a:ea typeface="ＭＳ Ｐゴシック"/>
                  <a:cs typeface="ＭＳ Ｐゴシック"/>
                </a:rPr>
                <a:t>工場作業ロボット</a:t>
              </a:r>
              <a:endParaRPr kumimoji="1" lang="ja-JP" altLang="en-US" sz="1100" dirty="0">
                <a:solidFill>
                  <a:srgbClr val="FFFFFF"/>
                </a:solidFill>
                <a:latin typeface="ＭＳ Ｐゴシック"/>
                <a:ea typeface="ＭＳ Ｐゴシック"/>
                <a:cs typeface="ＭＳ Ｐゴシック"/>
              </a:endParaRPr>
            </a:p>
          </p:txBody>
        </p:sp>
        <p:sp>
          <p:nvSpPr>
            <p:cNvPr id="25" name="正方形/長方形 24"/>
            <p:cNvSpPr/>
            <p:nvPr/>
          </p:nvSpPr>
          <p:spPr>
            <a:xfrm>
              <a:off x="6378830" y="4534592"/>
              <a:ext cx="2306248" cy="183202"/>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smtClean="0">
                  <a:solidFill>
                    <a:srgbClr val="FFFFFF"/>
                  </a:solidFill>
                  <a:latin typeface="ＭＳ Ｐゴシック"/>
                  <a:ea typeface="ＭＳ Ｐゴシック"/>
                  <a:cs typeface="ＭＳ Ｐゴシック"/>
                </a:rPr>
                <a:t>人型介護ロボット</a:t>
              </a:r>
              <a:endParaRPr kumimoji="1" lang="ja-JP" altLang="en-US" sz="1100" dirty="0">
                <a:solidFill>
                  <a:srgbClr val="FFFFFF"/>
                </a:solidFill>
                <a:latin typeface="ＭＳ Ｐゴシック"/>
                <a:ea typeface="ＭＳ Ｐゴシック"/>
                <a:cs typeface="ＭＳ Ｐゴシック"/>
              </a:endParaRPr>
            </a:p>
          </p:txBody>
        </p:sp>
        <p:pic>
          <p:nvPicPr>
            <p:cNvPr id="26" name="図 25" descr="ay_robo08_MOTOMAN-SDA1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176" y="4903276"/>
              <a:ext cx="1003143" cy="1234637"/>
            </a:xfrm>
            <a:prstGeom prst="rect">
              <a:avLst/>
            </a:prstGeom>
          </p:spPr>
        </p:pic>
      </p:grpSp>
    </p:spTree>
    <p:extLst>
      <p:ext uri="{BB962C8B-B14F-4D97-AF65-F5344CB8AC3E}">
        <p14:creationId xmlns:p14="http://schemas.microsoft.com/office/powerpoint/2010/main" val="4470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コレ一枚</a:t>
            </a:r>
            <a:r>
              <a:rPr kumimoji="1" lang="ja-JP" altLang="en-US" smtClean="0"/>
              <a:t>でわかるスマートマシン</a:t>
            </a:r>
            <a:endParaRPr kumimoji="1" lang="ja-JP" altLang="en-US" dirty="0"/>
          </a:p>
        </p:txBody>
      </p:sp>
      <p:sp>
        <p:nvSpPr>
          <p:cNvPr id="3" name="正方形/長方形 2"/>
          <p:cNvSpPr/>
          <p:nvPr/>
        </p:nvSpPr>
        <p:spPr>
          <a:xfrm>
            <a:off x="457200" y="857250"/>
            <a:ext cx="8242300" cy="51752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544513" y="1513820"/>
            <a:ext cx="8051800" cy="41592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35013" y="3329920"/>
            <a:ext cx="3827463" cy="21018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776444" y="927100"/>
            <a:ext cx="5587938" cy="523220"/>
          </a:xfrm>
          <a:prstGeom prst="rect">
            <a:avLst/>
          </a:prstGeom>
          <a:noFill/>
        </p:spPr>
        <p:txBody>
          <a:bodyPr wrap="none" rtlCol="0">
            <a:spAutoFit/>
          </a:bodyPr>
          <a:lstStyle/>
          <a:p>
            <a:pPr algn="ctr"/>
            <a:r>
              <a:rPr kumimoji="1" lang="ja-JP" altLang="en-US" sz="2800" dirty="0" smtClean="0">
                <a:solidFill>
                  <a:srgbClr val="3366FF"/>
                </a:solidFill>
                <a:latin typeface="HGP創英角ｺﾞｼｯｸUB"/>
                <a:ea typeface="HGP創英角ｺﾞｼｯｸUB"/>
                <a:cs typeface="HGP創英角ｺﾞｼｯｸUB"/>
              </a:rPr>
              <a:t>スマートマシン</a:t>
            </a:r>
            <a:r>
              <a:rPr kumimoji="1" lang="ja-JP" altLang="en-US" sz="2800" dirty="0" smtClean="0">
                <a:solidFill>
                  <a:srgbClr val="3366FF"/>
                </a:solidFill>
              </a:rPr>
              <a:t>（</a:t>
            </a:r>
            <a:r>
              <a:rPr kumimoji="1" lang="en-US" altLang="ja-JP" sz="2800" dirty="0" smtClean="0">
                <a:solidFill>
                  <a:srgbClr val="3366FF"/>
                </a:solidFill>
                <a:latin typeface="Arial Black"/>
                <a:cs typeface="Arial Black"/>
              </a:rPr>
              <a:t>Smart Machine</a:t>
            </a:r>
            <a:r>
              <a:rPr kumimoji="1" lang="ja-JP" altLang="en-US" sz="2800" dirty="0" smtClean="0">
                <a:solidFill>
                  <a:srgbClr val="3366FF"/>
                </a:solidFill>
              </a:rPr>
              <a:t>）</a:t>
            </a:r>
            <a:endParaRPr kumimoji="1" lang="ja-JP" altLang="en-US" sz="2800" dirty="0">
              <a:solidFill>
                <a:srgbClr val="3366FF"/>
              </a:solidFill>
            </a:endParaRPr>
          </a:p>
        </p:txBody>
      </p:sp>
      <p:sp>
        <p:nvSpPr>
          <p:cNvPr id="7" name="テキスト ボックス 6"/>
          <p:cNvSpPr txBox="1"/>
          <p:nvPr/>
        </p:nvSpPr>
        <p:spPr>
          <a:xfrm>
            <a:off x="836613" y="3472656"/>
            <a:ext cx="1723549" cy="707886"/>
          </a:xfrm>
          <a:prstGeom prst="rect">
            <a:avLst/>
          </a:prstGeom>
          <a:noFill/>
        </p:spPr>
        <p:txBody>
          <a:bodyPr wrap="none" rtlCol="0">
            <a:spAutoFit/>
          </a:bodyPr>
          <a:lstStyle/>
          <a:p>
            <a:r>
              <a:rPr kumimoji="1" lang="ja-JP" altLang="en-US" sz="4000" dirty="0" smtClean="0">
                <a:solidFill>
                  <a:schemeClr val="bg1"/>
                </a:solidFill>
              </a:rPr>
              <a:t>自動化</a:t>
            </a:r>
            <a:endParaRPr kumimoji="1" lang="ja-JP" altLang="en-US" sz="4000" dirty="0">
              <a:solidFill>
                <a:schemeClr val="bg1"/>
              </a:solidFill>
            </a:endParaRPr>
          </a:p>
        </p:txBody>
      </p:sp>
      <p:sp>
        <p:nvSpPr>
          <p:cNvPr id="8" name="テキスト ボックス 7"/>
          <p:cNvSpPr txBox="1"/>
          <p:nvPr/>
        </p:nvSpPr>
        <p:spPr>
          <a:xfrm>
            <a:off x="836613" y="4180542"/>
            <a:ext cx="3513101" cy="954107"/>
          </a:xfrm>
          <a:prstGeom prst="rect">
            <a:avLst/>
          </a:prstGeom>
          <a:noFill/>
        </p:spPr>
        <p:txBody>
          <a:bodyPr wrap="none" rtlCol="0">
            <a:spAutoFit/>
          </a:bodyPr>
          <a:lstStyle/>
          <a:p>
            <a:r>
              <a:rPr kumimoji="1" lang="ja-JP" altLang="en-US" sz="2800" dirty="0" smtClean="0">
                <a:solidFill>
                  <a:schemeClr val="bg1"/>
                </a:solidFill>
              </a:rPr>
              <a:t>決められたやり方を</a:t>
            </a:r>
            <a:endParaRPr kumimoji="1" lang="en-US" altLang="ja-JP" sz="2800" dirty="0" smtClean="0">
              <a:solidFill>
                <a:schemeClr val="bg1"/>
              </a:solidFill>
            </a:endParaRPr>
          </a:p>
          <a:p>
            <a:r>
              <a:rPr kumimoji="1" lang="ja-JP" altLang="en-US" sz="2800" dirty="0" smtClean="0">
                <a:solidFill>
                  <a:schemeClr val="bg1"/>
                </a:solidFill>
              </a:rPr>
              <a:t>その通り確実にこなす</a:t>
            </a:r>
            <a:endParaRPr kumimoji="1" lang="ja-JP" altLang="en-US" sz="2800" dirty="0">
              <a:solidFill>
                <a:schemeClr val="bg1"/>
              </a:solidFill>
            </a:endParaRPr>
          </a:p>
        </p:txBody>
      </p:sp>
      <p:sp>
        <p:nvSpPr>
          <p:cNvPr id="9" name="テキスト ボックス 8"/>
          <p:cNvSpPr txBox="1"/>
          <p:nvPr/>
        </p:nvSpPr>
        <p:spPr>
          <a:xfrm>
            <a:off x="836613" y="1586706"/>
            <a:ext cx="1723549" cy="707886"/>
          </a:xfrm>
          <a:prstGeom prst="rect">
            <a:avLst/>
          </a:prstGeom>
          <a:noFill/>
        </p:spPr>
        <p:txBody>
          <a:bodyPr wrap="none" rtlCol="0">
            <a:spAutoFit/>
          </a:bodyPr>
          <a:lstStyle/>
          <a:p>
            <a:r>
              <a:rPr kumimoji="1" lang="ja-JP" altLang="en-US" sz="4000" dirty="0" smtClean="0">
                <a:solidFill>
                  <a:schemeClr val="bg1"/>
                </a:solidFill>
              </a:rPr>
              <a:t>自律化</a:t>
            </a:r>
            <a:endParaRPr kumimoji="1" lang="ja-JP" altLang="en-US" sz="4000" dirty="0">
              <a:solidFill>
                <a:schemeClr val="bg1"/>
              </a:solidFill>
            </a:endParaRPr>
          </a:p>
        </p:txBody>
      </p:sp>
      <p:sp>
        <p:nvSpPr>
          <p:cNvPr id="10" name="テキスト ボックス 9"/>
          <p:cNvSpPr txBox="1"/>
          <p:nvPr/>
        </p:nvSpPr>
        <p:spPr>
          <a:xfrm>
            <a:off x="836613" y="2294592"/>
            <a:ext cx="7171154" cy="954107"/>
          </a:xfrm>
          <a:prstGeom prst="rect">
            <a:avLst/>
          </a:prstGeom>
          <a:noFill/>
        </p:spPr>
        <p:txBody>
          <a:bodyPr wrap="none" rtlCol="0">
            <a:spAutoFit/>
          </a:bodyPr>
          <a:lstStyle/>
          <a:p>
            <a:r>
              <a:rPr kumimoji="1" lang="ja-JP" altLang="en-US" sz="2800" dirty="0" smtClean="0">
                <a:solidFill>
                  <a:schemeClr val="bg1"/>
                </a:solidFill>
              </a:rPr>
              <a:t>自分で学習し、独自にルールを生成し、</a:t>
            </a:r>
            <a:endParaRPr kumimoji="1" lang="en-US" altLang="ja-JP" sz="2800" dirty="0" smtClean="0">
              <a:solidFill>
                <a:schemeClr val="bg1"/>
              </a:solidFill>
            </a:endParaRPr>
          </a:p>
          <a:p>
            <a:r>
              <a:rPr kumimoji="1" lang="ja-JP" altLang="en-US" sz="2800" dirty="0" smtClean="0">
                <a:solidFill>
                  <a:schemeClr val="bg1"/>
                </a:solidFill>
              </a:rPr>
              <a:t>状況を自ら把握して、最適な選択や判断を行う</a:t>
            </a:r>
            <a:endParaRPr kumimoji="1" lang="ja-JP" altLang="en-US" sz="2800" dirty="0">
              <a:solidFill>
                <a:schemeClr val="bg1"/>
              </a:solidFill>
            </a:endParaRPr>
          </a:p>
        </p:txBody>
      </p:sp>
      <p:sp>
        <p:nvSpPr>
          <p:cNvPr id="11" name="正方形/長方形 10"/>
          <p:cNvSpPr/>
          <p:nvPr/>
        </p:nvSpPr>
        <p:spPr>
          <a:xfrm>
            <a:off x="4768850" y="3344327"/>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自律走行車</a:t>
            </a:r>
            <a:endParaRPr kumimoji="1" lang="ja-JP" altLang="en-US" sz="2000" dirty="0">
              <a:solidFill>
                <a:srgbClr val="FFFFFF"/>
              </a:solidFill>
              <a:latin typeface="ＭＳ Ｐゴシック"/>
              <a:ea typeface="ＭＳ Ｐゴシック"/>
              <a:cs typeface="ＭＳ Ｐゴシック"/>
            </a:endParaRPr>
          </a:p>
        </p:txBody>
      </p:sp>
      <p:sp>
        <p:nvSpPr>
          <p:cNvPr id="12" name="正方形/長方形 11"/>
          <p:cNvSpPr/>
          <p:nvPr/>
        </p:nvSpPr>
        <p:spPr>
          <a:xfrm>
            <a:off x="4768850" y="3770571"/>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無人ヘリコプター</a:t>
            </a:r>
            <a:endParaRPr kumimoji="1" lang="ja-JP" altLang="en-US" sz="2000" dirty="0">
              <a:solidFill>
                <a:srgbClr val="FFFFFF"/>
              </a:solidFill>
              <a:latin typeface="ＭＳ Ｐゴシック"/>
              <a:ea typeface="ＭＳ Ｐゴシック"/>
              <a:cs typeface="ＭＳ Ｐゴシック"/>
            </a:endParaRPr>
          </a:p>
        </p:txBody>
      </p:sp>
      <p:sp>
        <p:nvSpPr>
          <p:cNvPr id="13" name="正方形/長方形 12"/>
          <p:cNvSpPr/>
          <p:nvPr/>
        </p:nvSpPr>
        <p:spPr>
          <a:xfrm>
            <a:off x="4768850" y="4211915"/>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音声アシスタント</a:t>
            </a:r>
            <a:endParaRPr kumimoji="1" lang="ja-JP" altLang="en-US" sz="2000" dirty="0">
              <a:solidFill>
                <a:srgbClr val="FFFFFF"/>
              </a:solidFill>
              <a:latin typeface="ＭＳ Ｐゴシック"/>
              <a:ea typeface="ＭＳ Ｐゴシック"/>
              <a:cs typeface="ＭＳ Ｐゴシック"/>
            </a:endParaRPr>
          </a:p>
        </p:txBody>
      </p:sp>
      <p:sp>
        <p:nvSpPr>
          <p:cNvPr id="14" name="正方形/長方形 13"/>
          <p:cNvSpPr/>
          <p:nvPr/>
        </p:nvSpPr>
        <p:spPr>
          <a:xfrm>
            <a:off x="4768850" y="507049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ＭＳ Ｐゴシック"/>
                <a:ea typeface="ＭＳ Ｐゴシック"/>
                <a:cs typeface="ＭＳ Ｐゴシック"/>
              </a:rPr>
              <a:t>ロボット</a:t>
            </a:r>
            <a:endParaRPr kumimoji="1" lang="ja-JP" altLang="en-US" sz="20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8850" y="4645044"/>
            <a:ext cx="3638550" cy="3612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smtClean="0">
                <a:solidFill>
                  <a:srgbClr val="FFFFFF"/>
                </a:solidFill>
                <a:latin typeface="ＭＳ Ｐゴシック"/>
                <a:ea typeface="ＭＳ Ｐゴシック"/>
                <a:cs typeface="ＭＳ Ｐゴシック"/>
              </a:rPr>
              <a:t>専門家アドバイザー</a:t>
            </a:r>
            <a:endParaRPr kumimoji="1" lang="ja-JP" altLang="en-US" sz="2000" dirty="0">
              <a:solidFill>
                <a:srgbClr val="FFFFFF"/>
              </a:solidFill>
              <a:latin typeface="ＭＳ Ｐゴシック"/>
              <a:ea typeface="ＭＳ Ｐゴシック"/>
              <a:cs typeface="ＭＳ Ｐゴシック"/>
            </a:endParaRPr>
          </a:p>
        </p:txBody>
      </p:sp>
      <p:sp>
        <p:nvSpPr>
          <p:cNvPr id="16" name="ホームベース 15"/>
          <p:cNvSpPr/>
          <p:nvPr/>
        </p:nvSpPr>
        <p:spPr>
          <a:xfrm rot="16200000">
            <a:off x="4103688" y="4771630"/>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ホームベース 16"/>
          <p:cNvSpPr/>
          <p:nvPr/>
        </p:nvSpPr>
        <p:spPr>
          <a:xfrm rot="16200000">
            <a:off x="1373585" y="4771629"/>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p:cNvSpPr/>
          <p:nvPr/>
        </p:nvSpPr>
        <p:spPr>
          <a:xfrm rot="16200000">
            <a:off x="6833793" y="4771631"/>
            <a:ext cx="933449" cy="2591592"/>
          </a:xfrm>
          <a:prstGeom prst="homePlate">
            <a:avLst>
              <a:gd name="adj" fmla="val 2727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1069052" y="5886450"/>
            <a:ext cx="1523173" cy="584776"/>
          </a:xfrm>
          <a:prstGeom prst="rect">
            <a:avLst/>
          </a:prstGeom>
          <a:noFill/>
        </p:spPr>
        <p:txBody>
          <a:bodyPr wrap="none" rtlCol="0">
            <a:spAutoFit/>
          </a:bodyPr>
          <a:lstStyle/>
          <a:p>
            <a:pPr algn="ctr"/>
            <a:r>
              <a:rPr kumimoji="1" lang="ja-JP" altLang="en-US" sz="3200" dirty="0" smtClean="0">
                <a:solidFill>
                  <a:srgbClr val="FFFFFF"/>
                </a:solidFill>
              </a:rPr>
              <a:t>クラウド</a:t>
            </a:r>
            <a:endParaRPr kumimoji="1" lang="ja-JP" altLang="en-US" sz="3200" dirty="0">
              <a:solidFill>
                <a:srgbClr val="FFFFFF"/>
              </a:solidFill>
            </a:endParaRPr>
          </a:p>
        </p:txBody>
      </p:sp>
      <p:sp>
        <p:nvSpPr>
          <p:cNvPr id="20" name="テキスト ボックス 19"/>
          <p:cNvSpPr txBox="1"/>
          <p:nvPr/>
        </p:nvSpPr>
        <p:spPr>
          <a:xfrm>
            <a:off x="3368880" y="5886450"/>
            <a:ext cx="2387192" cy="584776"/>
          </a:xfrm>
          <a:prstGeom prst="rect">
            <a:avLst/>
          </a:prstGeom>
          <a:noFill/>
        </p:spPr>
        <p:txBody>
          <a:bodyPr wrap="none" rtlCol="0">
            <a:spAutoFit/>
          </a:bodyPr>
          <a:lstStyle/>
          <a:p>
            <a:pPr algn="ctr"/>
            <a:r>
              <a:rPr kumimoji="1" lang="ja-JP" altLang="en-US" sz="3200" dirty="0" smtClean="0">
                <a:solidFill>
                  <a:srgbClr val="FFFFFF"/>
                </a:solidFill>
              </a:rPr>
              <a:t>ビッグデータ</a:t>
            </a:r>
            <a:endParaRPr kumimoji="1" lang="ja-JP" altLang="en-US" sz="3200" dirty="0">
              <a:solidFill>
                <a:srgbClr val="FFFFFF"/>
              </a:solidFill>
            </a:endParaRPr>
          </a:p>
        </p:txBody>
      </p:sp>
      <p:sp>
        <p:nvSpPr>
          <p:cNvPr id="21" name="テキスト ボックス 20"/>
          <p:cNvSpPr txBox="1"/>
          <p:nvPr/>
        </p:nvSpPr>
        <p:spPr>
          <a:xfrm>
            <a:off x="6405307" y="5886450"/>
            <a:ext cx="1826141" cy="584776"/>
          </a:xfrm>
          <a:prstGeom prst="rect">
            <a:avLst/>
          </a:prstGeom>
          <a:noFill/>
        </p:spPr>
        <p:txBody>
          <a:bodyPr wrap="none" rtlCol="0">
            <a:spAutoFit/>
          </a:bodyPr>
          <a:lstStyle/>
          <a:p>
            <a:pPr algn="ctr"/>
            <a:r>
              <a:rPr kumimoji="1" lang="ja-JP" altLang="en-US" sz="3200" dirty="0" smtClean="0">
                <a:solidFill>
                  <a:srgbClr val="FFFFFF"/>
                </a:solidFill>
              </a:rPr>
              <a:t>人工知能</a:t>
            </a:r>
            <a:endParaRPr kumimoji="1" lang="ja-JP" altLang="en-US" sz="3200" dirty="0">
              <a:solidFill>
                <a:srgbClr val="FFFFFF"/>
              </a:solidFill>
            </a:endParaRPr>
          </a:p>
        </p:txBody>
      </p:sp>
    </p:spTree>
    <p:extLst>
      <p:ext uri="{BB962C8B-B14F-4D97-AF65-F5344CB8AC3E}">
        <p14:creationId xmlns:p14="http://schemas.microsoft.com/office/powerpoint/2010/main" val="992983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611560" y="764704"/>
            <a:ext cx="7920880" cy="576064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p:cNvSpPr/>
          <p:nvPr/>
        </p:nvSpPr>
        <p:spPr>
          <a:xfrm>
            <a:off x="665442" y="3941419"/>
            <a:ext cx="7794989" cy="2487921"/>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827584" y="1628800"/>
            <a:ext cx="7480437" cy="14008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人工知能の</a:t>
            </a:r>
            <a:r>
              <a:rPr lang="en-US" altLang="ja-JP" dirty="0" smtClean="0"/>
              <a:t>2</a:t>
            </a:r>
            <a:r>
              <a:rPr lang="ja-JP" altLang="en-US" dirty="0" smtClean="0"/>
              <a:t>つのアプローチ</a:t>
            </a:r>
            <a:endParaRPr kumimoji="1" lang="ja-JP" altLang="en-US" dirty="0"/>
          </a:p>
        </p:txBody>
      </p:sp>
      <p:pic>
        <p:nvPicPr>
          <p:cNvPr id="4" name="図 3" descr="brain-illustration-1940x900_35269.jpg"/>
          <p:cNvPicPr>
            <a:picLocks noChangeAspect="1"/>
          </p:cNvPicPr>
          <p:nvPr/>
        </p:nvPicPr>
        <p:blipFill>
          <a:blip r:embed="rId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2003940"/>
            <a:ext cx="1774784" cy="959337"/>
          </a:xfrm>
          <a:prstGeom prst="rect">
            <a:avLst/>
          </a:prstGeom>
        </p:spPr>
      </p:pic>
      <p:pic>
        <p:nvPicPr>
          <p:cNvPr id="5" name="図 4" descr="11105b75.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942952"/>
            <a:ext cx="1250242" cy="1081314"/>
          </a:xfrm>
          <a:prstGeom prst="rect">
            <a:avLst/>
          </a:prstGeom>
        </p:spPr>
      </p:pic>
      <p:sp>
        <p:nvSpPr>
          <p:cNvPr id="6" name="右矢印 5"/>
          <p:cNvSpPr/>
          <p:nvPr/>
        </p:nvSpPr>
        <p:spPr>
          <a:xfrm>
            <a:off x="2448723" y="2218383"/>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1134632" y="1687765"/>
            <a:ext cx="3297890"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a:t>
            </a:r>
            <a:r>
              <a:rPr kumimoji="1" lang="en-US" altLang="ja-JP" sz="1400" dirty="0" err="1" smtClean="0">
                <a:solidFill>
                  <a:srgbClr val="0432FF"/>
                </a:solidFill>
                <a:latin typeface="Meiryo" charset="-128"/>
                <a:ea typeface="Meiryo" charset="-128"/>
                <a:cs typeface="Meiryo" charset="-128"/>
              </a:rPr>
              <a:t>Inteligence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8" name="テキスト ボックス 7"/>
          <p:cNvSpPr txBox="1"/>
          <p:nvPr/>
        </p:nvSpPr>
        <p:spPr>
          <a:xfrm>
            <a:off x="4363521" y="1942952"/>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11" name="正方形/長方形 10"/>
          <p:cNvSpPr/>
          <p:nvPr/>
        </p:nvSpPr>
        <p:spPr>
          <a:xfrm>
            <a:off x="827584" y="4007771"/>
            <a:ext cx="3611946" cy="159382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4696075" y="4005064"/>
            <a:ext cx="3611946" cy="159382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1135485" y="4620956"/>
            <a:ext cx="3005951"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情報から知識を獲得する</a:t>
            </a:r>
            <a:endParaRPr kumimoji="1" lang="ja-JP" altLang="en-US" sz="2000" dirty="0">
              <a:solidFill>
                <a:schemeClr val="bg1"/>
              </a:solidFill>
              <a:latin typeface="Meiryo" charset="-128"/>
              <a:ea typeface="Meiryo" charset="-128"/>
              <a:cs typeface="Meiryo" charset="-128"/>
            </a:endParaRPr>
          </a:p>
        </p:txBody>
      </p:sp>
      <p:sp>
        <p:nvSpPr>
          <p:cNvPr id="14" name="テキスト ボックス 13"/>
          <p:cNvSpPr txBox="1"/>
          <p:nvPr/>
        </p:nvSpPr>
        <p:spPr>
          <a:xfrm>
            <a:off x="4827029" y="4625904"/>
            <a:ext cx="3262432" cy="400110"/>
          </a:xfrm>
          <a:prstGeom prst="rect">
            <a:avLst/>
          </a:prstGeom>
          <a:noFill/>
        </p:spPr>
        <p:txBody>
          <a:bodyPr wrap="none" rtlCol="0">
            <a:spAutoFit/>
          </a:bodyPr>
          <a:lstStyle/>
          <a:p>
            <a:r>
              <a:rPr kumimoji="1" lang="ja-JP" altLang="en-US" sz="2000" dirty="0" smtClean="0">
                <a:solidFill>
                  <a:schemeClr val="bg1"/>
                </a:solidFill>
                <a:latin typeface="Meiryo" charset="-128"/>
                <a:ea typeface="Meiryo" charset="-128"/>
                <a:cs typeface="Meiryo" charset="-128"/>
              </a:rPr>
              <a:t>知識から新たな</a:t>
            </a:r>
            <a:r>
              <a:rPr kumimoji="1" lang="ja-JP" altLang="en-US" sz="2000" smtClean="0">
                <a:solidFill>
                  <a:schemeClr val="bg1"/>
                </a:solidFill>
                <a:latin typeface="Meiryo" charset="-128"/>
                <a:ea typeface="Meiryo" charset="-128"/>
                <a:cs typeface="Meiryo" charset="-128"/>
              </a:rPr>
              <a:t>結果を得る</a:t>
            </a:r>
            <a:endParaRPr kumimoji="1" lang="ja-JP" altLang="en-US" sz="2000" dirty="0">
              <a:solidFill>
                <a:schemeClr val="bg1"/>
              </a:solidFill>
              <a:latin typeface="Meiryo" charset="-128"/>
              <a:ea typeface="Meiryo" charset="-128"/>
              <a:cs typeface="Meiryo" charset="-128"/>
            </a:endParaRPr>
          </a:p>
        </p:txBody>
      </p:sp>
      <p:sp>
        <p:nvSpPr>
          <p:cNvPr id="15" name="テキスト ボックス 14"/>
          <p:cNvSpPr txBox="1"/>
          <p:nvPr/>
        </p:nvSpPr>
        <p:spPr>
          <a:xfrm>
            <a:off x="1011410" y="4084899"/>
            <a:ext cx="3560590"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学習（</a:t>
            </a:r>
            <a:r>
              <a:rPr kumimoji="1" lang="en-US" altLang="ja-JP" sz="3200" dirty="0" smtClean="0">
                <a:solidFill>
                  <a:schemeClr val="bg1"/>
                </a:solidFill>
                <a:latin typeface="Meiryo" charset="-128"/>
                <a:ea typeface="Meiryo" charset="-128"/>
                <a:cs typeface="Meiryo" charset="-128"/>
              </a:rPr>
              <a:t>Learning</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6" name="テキスト ボックス 15"/>
          <p:cNvSpPr txBox="1"/>
          <p:nvPr/>
        </p:nvSpPr>
        <p:spPr>
          <a:xfrm>
            <a:off x="4741057" y="4127095"/>
            <a:ext cx="3664786" cy="584775"/>
          </a:xfrm>
          <a:prstGeom prst="rect">
            <a:avLst/>
          </a:prstGeom>
          <a:noFill/>
        </p:spPr>
        <p:txBody>
          <a:bodyPr wrap="none" rtlCol="0">
            <a:spAutoFit/>
          </a:bodyPr>
          <a:lstStyle/>
          <a:p>
            <a:r>
              <a:rPr kumimoji="1" lang="ja-JP" altLang="en-US" sz="3200" dirty="0" smtClean="0">
                <a:solidFill>
                  <a:schemeClr val="bg1"/>
                </a:solidFill>
                <a:latin typeface="Meiryo" charset="-128"/>
                <a:ea typeface="Meiryo" charset="-128"/>
                <a:cs typeface="Meiryo" charset="-128"/>
              </a:rPr>
              <a:t>推論（</a:t>
            </a:r>
            <a:r>
              <a:rPr lang="en-US" altLang="ja-JP" sz="3200" dirty="0">
                <a:solidFill>
                  <a:schemeClr val="bg1"/>
                </a:solidFill>
                <a:latin typeface="Meiryo" charset="-128"/>
                <a:ea typeface="Meiryo" charset="-128"/>
                <a:cs typeface="Meiryo" charset="-128"/>
              </a:rPr>
              <a:t>inference</a:t>
            </a:r>
            <a:r>
              <a:rPr kumimoji="1" lang="ja-JP" altLang="en-US" sz="3200" dirty="0" smtClean="0">
                <a:solidFill>
                  <a:schemeClr val="bg1"/>
                </a:solidFill>
                <a:latin typeface="Meiryo" charset="-128"/>
                <a:ea typeface="Meiryo" charset="-128"/>
                <a:cs typeface="Meiryo" charset="-128"/>
              </a:rPr>
              <a:t>）</a:t>
            </a:r>
            <a:endParaRPr kumimoji="1" lang="ja-JP" altLang="en-US" sz="3200" dirty="0">
              <a:solidFill>
                <a:schemeClr val="bg1"/>
              </a:solidFill>
              <a:latin typeface="Meiryo" charset="-128"/>
              <a:ea typeface="Meiryo" charset="-128"/>
              <a:cs typeface="Meiryo" charset="-128"/>
            </a:endParaRPr>
          </a:p>
        </p:txBody>
      </p:sp>
      <p:sp>
        <p:nvSpPr>
          <p:cNvPr id="18" name="正方形/長方形 17"/>
          <p:cNvSpPr/>
          <p:nvPr/>
        </p:nvSpPr>
        <p:spPr>
          <a:xfrm>
            <a:off x="1011410" y="4982244"/>
            <a:ext cx="7134470" cy="549958"/>
          </a:xfrm>
          <a:prstGeom prst="rect">
            <a:avLst/>
          </a:prstGeom>
          <a:solidFill>
            <a:schemeClr val="accent3">
              <a:lumMod val="50000"/>
              <a:alpha val="705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chemeClr val="bg1"/>
                </a:solidFill>
                <a:latin typeface="Meiryo" charset="-128"/>
                <a:ea typeface="Meiryo" charset="-128"/>
                <a:cs typeface="Meiryo" charset="-128"/>
              </a:rPr>
              <a:t>　ルールベース</a:t>
            </a:r>
            <a:r>
              <a:rPr lang="en-US" altLang="ja-JP" sz="1400" dirty="0">
                <a:solidFill>
                  <a:schemeClr val="bg1"/>
                </a:solidFill>
                <a:latin typeface="Meiryo" charset="-128"/>
                <a:ea typeface="Meiryo" charset="-128"/>
                <a:cs typeface="Meiryo" charset="-128"/>
              </a:rPr>
              <a:t>	</a:t>
            </a:r>
            <a:r>
              <a:rPr kumimoji="1" lang="ja-JP" altLang="en-US" sz="1400" dirty="0" smtClean="0">
                <a:solidFill>
                  <a:schemeClr val="bg1"/>
                </a:solidFill>
                <a:latin typeface="Meiryo" charset="-128"/>
                <a:ea typeface="Meiryo" charset="-128"/>
                <a:cs typeface="Meiryo" charset="-128"/>
              </a:rPr>
              <a:t>：人間の持っている知識を機械に与える</a:t>
            </a:r>
            <a:endParaRPr kumimoji="1" lang="en-US" altLang="ja-JP" sz="1400" dirty="0" smtClean="0">
              <a:solidFill>
                <a:schemeClr val="bg1"/>
              </a:solidFill>
              <a:latin typeface="Meiryo" charset="-128"/>
              <a:ea typeface="Meiryo" charset="-128"/>
              <a:cs typeface="Meiryo" charset="-128"/>
            </a:endParaRPr>
          </a:p>
          <a:p>
            <a:r>
              <a:rPr lang="ja-JP" altLang="en-US" sz="1400"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機械学習</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　</a:t>
            </a:r>
            <a:r>
              <a:rPr lang="en-US" altLang="ja-JP" sz="1400" b="1" dirty="0" smtClean="0">
                <a:solidFill>
                  <a:schemeClr val="bg1"/>
                </a:solidFill>
                <a:latin typeface="Meiryo" charset="-128"/>
                <a:ea typeface="Meiryo" charset="-128"/>
                <a:cs typeface="Meiryo" charset="-128"/>
              </a:rPr>
              <a:t>	</a:t>
            </a:r>
            <a:r>
              <a:rPr lang="ja-JP" altLang="en-US" sz="1400" b="1" dirty="0" smtClean="0">
                <a:solidFill>
                  <a:schemeClr val="bg1"/>
                </a:solidFill>
                <a:latin typeface="Meiryo" charset="-128"/>
                <a:ea typeface="Meiryo" charset="-128"/>
                <a:cs typeface="Meiryo" charset="-128"/>
              </a:rPr>
              <a:t>：機械自身がデータから知識を獲得する</a:t>
            </a:r>
            <a:endParaRPr kumimoji="1" lang="ja-JP" altLang="en-US" sz="1400" b="1" dirty="0">
              <a:solidFill>
                <a:schemeClr val="bg1"/>
              </a:solidFill>
              <a:latin typeface="Meiryo" charset="-128"/>
              <a:ea typeface="Meiryo" charset="-128"/>
              <a:cs typeface="Meiryo" charset="-128"/>
            </a:endParaRPr>
          </a:p>
        </p:txBody>
      </p:sp>
      <p:sp>
        <p:nvSpPr>
          <p:cNvPr id="19" name="テキスト ボックス 18"/>
          <p:cNvSpPr txBox="1"/>
          <p:nvPr/>
        </p:nvSpPr>
        <p:spPr>
          <a:xfrm>
            <a:off x="5706980" y="5123273"/>
            <a:ext cx="22509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知識</a:t>
            </a:r>
            <a:r>
              <a:rPr kumimoji="1" lang="en-US" altLang="ja-JP" sz="1200" dirty="0" smtClean="0">
                <a:solidFill>
                  <a:schemeClr val="bg1"/>
                </a:solidFill>
                <a:latin typeface="Meiryo" charset="-128"/>
                <a:ea typeface="Meiryo" charset="-128"/>
                <a:cs typeface="Meiryo" charset="-128"/>
              </a:rPr>
              <a:t>:</a:t>
            </a:r>
            <a:r>
              <a:rPr lang="ja-JP" altLang="en-US" sz="1200" dirty="0" smtClean="0">
                <a:solidFill>
                  <a:schemeClr val="bg1"/>
                </a:solidFill>
                <a:latin typeface="Meiryo" charset="-128"/>
                <a:ea typeface="Meiryo" charset="-128"/>
                <a:cs typeface="Meiryo" charset="-128"/>
              </a:rPr>
              <a:t>ルールや関係、記憶など</a:t>
            </a:r>
            <a:endParaRPr kumimoji="1" lang="en-US" altLang="ja-JP" sz="1200" dirty="0" smtClean="0">
              <a:solidFill>
                <a:schemeClr val="bg1"/>
              </a:solidFill>
              <a:latin typeface="Meiryo" charset="-128"/>
              <a:ea typeface="Meiryo" charset="-128"/>
              <a:cs typeface="Meiryo" charset="-128"/>
            </a:endParaRPr>
          </a:p>
        </p:txBody>
      </p:sp>
      <p:sp>
        <p:nvSpPr>
          <p:cNvPr id="20" name="正方形/長方形 19"/>
          <p:cNvSpPr/>
          <p:nvPr/>
        </p:nvSpPr>
        <p:spPr>
          <a:xfrm>
            <a:off x="827584" y="3107924"/>
            <a:ext cx="2227325" cy="77264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2800" dirty="0" smtClean="0">
                <a:solidFill>
                  <a:schemeClr val="bg1"/>
                </a:solidFill>
                <a:latin typeface="Meiryo" charset="-128"/>
                <a:ea typeface="Meiryo" charset="-128"/>
                <a:cs typeface="Meiryo" charset="-128"/>
              </a:rPr>
              <a:t>意識</a:t>
            </a:r>
            <a:endParaRPr kumimoji="1" lang="ja-JP" altLang="en-US" sz="2800" dirty="0">
              <a:solidFill>
                <a:schemeClr val="bg1"/>
              </a:solidFill>
              <a:latin typeface="Meiryo" charset="-128"/>
              <a:ea typeface="Meiryo" charset="-128"/>
              <a:cs typeface="Meiryo" charset="-128"/>
            </a:endParaRPr>
          </a:p>
        </p:txBody>
      </p:sp>
      <p:sp>
        <p:nvSpPr>
          <p:cNvPr id="21" name="正方形/長方形 20"/>
          <p:cNvSpPr/>
          <p:nvPr/>
        </p:nvSpPr>
        <p:spPr>
          <a:xfrm>
            <a:off x="3455876" y="3109790"/>
            <a:ext cx="2227325" cy="77264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2800" dirty="0" smtClean="0">
                <a:solidFill>
                  <a:schemeClr val="bg1"/>
                </a:solidFill>
                <a:latin typeface="Meiryo" charset="-128"/>
                <a:ea typeface="Meiryo" charset="-128"/>
                <a:cs typeface="Meiryo" charset="-128"/>
              </a:rPr>
              <a:t>自己理解</a:t>
            </a:r>
            <a:endParaRPr kumimoji="1" lang="ja-JP" altLang="en-US" sz="2800" dirty="0">
              <a:solidFill>
                <a:schemeClr val="bg1"/>
              </a:solidFill>
              <a:latin typeface="Meiryo" charset="-128"/>
              <a:ea typeface="Meiryo" charset="-128"/>
              <a:cs typeface="Meiryo" charset="-128"/>
            </a:endParaRPr>
          </a:p>
        </p:txBody>
      </p:sp>
      <p:sp>
        <p:nvSpPr>
          <p:cNvPr id="22" name="正方形/長方形 21"/>
          <p:cNvSpPr/>
          <p:nvPr/>
        </p:nvSpPr>
        <p:spPr>
          <a:xfrm>
            <a:off x="6084168" y="3107924"/>
            <a:ext cx="2227325" cy="77264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r>
              <a:rPr kumimoji="1" lang="ja-JP" altLang="en-US" sz="2800" dirty="0" smtClean="0">
                <a:solidFill>
                  <a:schemeClr val="bg1"/>
                </a:solidFill>
                <a:latin typeface="Meiryo" charset="-128"/>
                <a:ea typeface="Meiryo" charset="-128"/>
                <a:cs typeface="Meiryo" charset="-128"/>
              </a:rPr>
              <a:t>意欲</a:t>
            </a:r>
            <a:endParaRPr kumimoji="1" lang="ja-JP" altLang="en-US" sz="2800" dirty="0">
              <a:solidFill>
                <a:schemeClr val="bg1"/>
              </a:solidFill>
              <a:latin typeface="Meiryo" charset="-128"/>
              <a:ea typeface="Meiryo" charset="-128"/>
              <a:cs typeface="Meiryo" charset="-128"/>
            </a:endParaRPr>
          </a:p>
        </p:txBody>
      </p:sp>
      <p:sp>
        <p:nvSpPr>
          <p:cNvPr id="24" name="テキスト ボックス 23"/>
          <p:cNvSpPr txBox="1"/>
          <p:nvPr/>
        </p:nvSpPr>
        <p:spPr>
          <a:xfrm>
            <a:off x="804116" y="5695432"/>
            <a:ext cx="2339102" cy="461665"/>
          </a:xfrm>
          <a:prstGeom prst="rect">
            <a:avLst/>
          </a:prstGeom>
          <a:noFill/>
        </p:spPr>
        <p:txBody>
          <a:bodyPr wrap="none" rtlCol="0">
            <a:spAutoFit/>
          </a:bodyPr>
          <a:lstStyle/>
          <a:p>
            <a:pPr algn="r"/>
            <a:r>
              <a:rPr kumimoji="1" lang="ja-JP" altLang="en-US" sz="2400" b="1" dirty="0" smtClean="0">
                <a:solidFill>
                  <a:srgbClr val="009051"/>
                </a:solidFill>
                <a:latin typeface="Meiryo" charset="-128"/>
                <a:ea typeface="Meiryo" charset="-128"/>
                <a:cs typeface="Meiryo" charset="-128"/>
              </a:rPr>
              <a:t>特化型人工知能</a:t>
            </a:r>
            <a:endParaRPr kumimoji="1" lang="ja-JP" altLang="en-US" sz="2400" b="1" dirty="0">
              <a:solidFill>
                <a:srgbClr val="009051"/>
              </a:solidFill>
              <a:latin typeface="Meiryo" charset="-128"/>
              <a:ea typeface="Meiryo" charset="-128"/>
              <a:cs typeface="Meiryo" charset="-128"/>
            </a:endParaRPr>
          </a:p>
        </p:txBody>
      </p:sp>
      <p:sp>
        <p:nvSpPr>
          <p:cNvPr id="25" name="テキスト ボックス 24"/>
          <p:cNvSpPr txBox="1"/>
          <p:nvPr/>
        </p:nvSpPr>
        <p:spPr>
          <a:xfrm>
            <a:off x="804116" y="6090787"/>
            <a:ext cx="3877985" cy="369332"/>
          </a:xfrm>
          <a:prstGeom prst="rect">
            <a:avLst/>
          </a:prstGeom>
          <a:noFill/>
        </p:spPr>
        <p:txBody>
          <a:bodyPr wrap="none" rtlCol="0">
            <a:spAutoFit/>
          </a:bodyPr>
          <a:lstStyle>
            <a:defPPr>
              <a:defRPr lang="ja-JP"/>
            </a:defPPr>
            <a:lvl1pPr>
              <a:defRPr sz="1200">
                <a:solidFill>
                  <a:srgbClr val="009051"/>
                </a:solidFill>
                <a:latin typeface="Meiryo" charset="-128"/>
                <a:ea typeface="Meiryo" charset="-128"/>
                <a:cs typeface="Meiryo" charset="-128"/>
              </a:defRPr>
            </a:lvl1pPr>
          </a:lstStyle>
          <a:p>
            <a:r>
              <a:rPr lang="ja-JP" altLang="en-US" sz="1800" dirty="0"/>
              <a:t>個別の領域において知的に振る舞う</a:t>
            </a:r>
          </a:p>
        </p:txBody>
      </p:sp>
      <p:sp>
        <p:nvSpPr>
          <p:cNvPr id="28" name="テキスト ボックス 27"/>
          <p:cNvSpPr txBox="1"/>
          <p:nvPr/>
        </p:nvSpPr>
        <p:spPr>
          <a:xfrm>
            <a:off x="808974" y="906609"/>
            <a:ext cx="2339102" cy="461665"/>
          </a:xfrm>
          <a:prstGeom prst="rect">
            <a:avLst/>
          </a:prstGeom>
          <a:noFill/>
        </p:spPr>
        <p:txBody>
          <a:bodyPr wrap="none" rtlCol="0">
            <a:spAutoFit/>
          </a:bodyPr>
          <a:lstStyle/>
          <a:p>
            <a:r>
              <a:rPr kumimoji="1" lang="ja-JP" altLang="en-US" sz="2400" b="1" dirty="0" smtClean="0">
                <a:solidFill>
                  <a:srgbClr val="0432FF"/>
                </a:solidFill>
                <a:latin typeface="Meiryo" charset="-128"/>
                <a:ea typeface="Meiryo" charset="-128"/>
                <a:cs typeface="Meiryo" charset="-128"/>
              </a:rPr>
              <a:t>汎用型人工知能</a:t>
            </a:r>
            <a:endParaRPr kumimoji="1" lang="ja-JP" altLang="en-US" sz="2400" b="1" dirty="0">
              <a:solidFill>
                <a:srgbClr val="0432FF"/>
              </a:solidFill>
              <a:latin typeface="Meiryo" charset="-128"/>
              <a:ea typeface="Meiryo" charset="-128"/>
              <a:cs typeface="Meiryo" charset="-128"/>
            </a:endParaRPr>
          </a:p>
        </p:txBody>
      </p:sp>
      <p:sp>
        <p:nvSpPr>
          <p:cNvPr id="29" name="テキスト ボックス 28"/>
          <p:cNvSpPr txBox="1"/>
          <p:nvPr/>
        </p:nvSpPr>
        <p:spPr>
          <a:xfrm>
            <a:off x="808974" y="1279889"/>
            <a:ext cx="4570482" cy="369332"/>
          </a:xfrm>
          <a:prstGeom prst="rect">
            <a:avLst/>
          </a:prstGeom>
          <a:noFill/>
        </p:spPr>
        <p:txBody>
          <a:bodyPr wrap="none" rtlCol="0">
            <a:spAutoFit/>
          </a:bodyPr>
          <a:lstStyle/>
          <a:p>
            <a:r>
              <a:rPr kumimoji="1" lang="ja-JP" altLang="en-US" dirty="0" smtClean="0">
                <a:solidFill>
                  <a:srgbClr val="0432FF"/>
                </a:solidFill>
                <a:latin typeface="Meiryo" charset="-128"/>
                <a:ea typeface="Meiryo" charset="-128"/>
                <a:cs typeface="Meiryo" charset="-128"/>
              </a:rPr>
              <a:t>異なる領域で多様で複雑な問題を解決する</a:t>
            </a:r>
            <a:endParaRPr kumimoji="1" lang="ja-JP" altLang="en-US" dirty="0">
              <a:solidFill>
                <a:srgbClr val="0432FF"/>
              </a:solidFill>
              <a:latin typeface="Meiryo" charset="-128"/>
              <a:ea typeface="Meiryo" charset="-128"/>
              <a:cs typeface="Meiryo" charset="-128"/>
            </a:endParaRPr>
          </a:p>
        </p:txBody>
      </p:sp>
      <p:sp>
        <p:nvSpPr>
          <p:cNvPr id="31" name="正方形/長方形 30"/>
          <p:cNvSpPr/>
          <p:nvPr/>
        </p:nvSpPr>
        <p:spPr>
          <a:xfrm>
            <a:off x="1010499" y="3541449"/>
            <a:ext cx="7123002" cy="260735"/>
          </a:xfrm>
          <a:prstGeom prst="rect">
            <a:avLst/>
          </a:prstGeom>
          <a:solidFill>
            <a:srgbClr val="C00000">
              <a:alpha val="6823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　まだ仕組みが分からない、実現</a:t>
            </a:r>
            <a:r>
              <a:rPr kumimoji="1" lang="ja-JP" altLang="en-US" sz="1400" smtClean="0">
                <a:solidFill>
                  <a:schemeClr val="bg1"/>
                </a:solidFill>
                <a:latin typeface="Meiryo" charset="-128"/>
                <a:ea typeface="Meiryo" charset="-128"/>
                <a:cs typeface="Meiryo" charset="-128"/>
              </a:rPr>
              <a:t>方法が分からない</a:t>
            </a:r>
            <a:endParaRPr kumimoji="1" lang="ja-JP" altLang="en-US" sz="1400" b="1" dirty="0">
              <a:solidFill>
                <a:schemeClr val="bg1"/>
              </a:solidFill>
              <a:latin typeface="Meiryo" charset="-128"/>
              <a:ea typeface="Meiryo" charset="-128"/>
              <a:cs typeface="Meiryo" charset="-128"/>
            </a:endParaRPr>
          </a:p>
        </p:txBody>
      </p:sp>
      <p:sp>
        <p:nvSpPr>
          <p:cNvPr id="23" name="正方形/長方形 22"/>
          <p:cNvSpPr/>
          <p:nvPr/>
        </p:nvSpPr>
        <p:spPr>
          <a:xfrm>
            <a:off x="3054909" y="1035697"/>
            <a:ext cx="5261507" cy="276999"/>
          </a:xfrm>
          <a:prstGeom prst="rect">
            <a:avLst/>
          </a:prstGeom>
        </p:spPr>
        <p:txBody>
          <a:bodyPr wrap="square">
            <a:spAutoFit/>
          </a:bodyPr>
          <a:lstStyle/>
          <a:p>
            <a:r>
              <a:rPr lang="ja-JP" altLang="ja-JP" sz="1200" dirty="0">
                <a:solidFill>
                  <a:srgbClr val="0432FF"/>
                </a:solidFill>
                <a:latin typeface="Meiryo" charset="-128"/>
                <a:ea typeface="Meiryo" charset="-128"/>
                <a:cs typeface="Meiryo" charset="-128"/>
              </a:rPr>
              <a:t>自分が何ものかという自己</a:t>
            </a:r>
            <a:r>
              <a:rPr lang="ja-JP" altLang="ja-JP" sz="1200" dirty="0" smtClean="0">
                <a:solidFill>
                  <a:srgbClr val="0432FF"/>
                </a:solidFill>
                <a:latin typeface="Meiryo" charset="-128"/>
                <a:ea typeface="Meiryo" charset="-128"/>
                <a:cs typeface="Meiryo" charset="-128"/>
              </a:rPr>
              <a:t>理解、</a:t>
            </a:r>
            <a:r>
              <a:rPr lang="ja-JP" altLang="ja-JP" sz="1200" dirty="0">
                <a:solidFill>
                  <a:srgbClr val="0432FF"/>
                </a:solidFill>
                <a:latin typeface="Meiryo" charset="-128"/>
                <a:ea typeface="Meiryo" charset="-128"/>
                <a:cs typeface="Meiryo" charset="-128"/>
              </a:rPr>
              <a:t>意識や</a:t>
            </a:r>
            <a:r>
              <a:rPr lang="ja-JP" altLang="ja-JP" sz="1200" dirty="0" smtClean="0">
                <a:solidFill>
                  <a:srgbClr val="0432FF"/>
                </a:solidFill>
                <a:latin typeface="Meiryo" charset="-128"/>
                <a:ea typeface="Meiryo" charset="-128"/>
                <a:cs typeface="Meiryo" charset="-128"/>
              </a:rPr>
              <a:t>意欲</a:t>
            </a:r>
            <a:r>
              <a:rPr lang="ja-JP" altLang="en-US" sz="1200" dirty="0" smtClean="0">
                <a:solidFill>
                  <a:srgbClr val="0432FF"/>
                </a:solidFill>
                <a:latin typeface="Meiryo" charset="-128"/>
                <a:ea typeface="Meiryo" charset="-128"/>
                <a:cs typeface="Meiryo" charset="-128"/>
              </a:rPr>
              <a:t>なども含む脳の全機能</a:t>
            </a:r>
            <a:endParaRPr lang="ja-JP" altLang="en-US" sz="1200" dirty="0">
              <a:solidFill>
                <a:srgbClr val="0432FF"/>
              </a:solidFill>
              <a:latin typeface="Meiryo" charset="-128"/>
              <a:ea typeface="Meiryo" charset="-128"/>
              <a:cs typeface="Meiryo" charset="-128"/>
            </a:endParaRPr>
          </a:p>
        </p:txBody>
      </p:sp>
      <p:sp>
        <p:nvSpPr>
          <p:cNvPr id="32" name="正方形/長方形 31"/>
          <p:cNvSpPr/>
          <p:nvPr/>
        </p:nvSpPr>
        <p:spPr>
          <a:xfrm>
            <a:off x="3054909" y="5816297"/>
            <a:ext cx="3877985" cy="276999"/>
          </a:xfrm>
          <a:prstGeom prst="rect">
            <a:avLst/>
          </a:prstGeom>
          <a:noFill/>
        </p:spPr>
        <p:txBody>
          <a:bodyPr wrap="none" rtlCol="0">
            <a:spAutoFit/>
          </a:bodyPr>
          <a:lstStyle/>
          <a:p>
            <a:r>
              <a:rPr lang="ja-JP" altLang="en-US" sz="1200" dirty="0">
                <a:solidFill>
                  <a:srgbClr val="009051"/>
                </a:solidFill>
                <a:latin typeface="Meiryo" charset="-128"/>
                <a:ea typeface="Meiryo" charset="-128"/>
                <a:cs typeface="Meiryo" charset="-128"/>
              </a:rPr>
              <a:t>画像認識、音声認識、対話応答</a:t>
            </a:r>
            <a:r>
              <a:rPr lang="ja-JP" altLang="en-US" sz="1200" dirty="0" smtClean="0">
                <a:solidFill>
                  <a:srgbClr val="009051"/>
                </a:solidFill>
                <a:latin typeface="Meiryo" charset="-128"/>
                <a:ea typeface="Meiryo" charset="-128"/>
                <a:cs typeface="Meiryo" charset="-128"/>
              </a:rPr>
              <a:t>などの脳</a:t>
            </a:r>
            <a:r>
              <a:rPr lang="ja-JP" altLang="en-US" sz="1200" dirty="0">
                <a:solidFill>
                  <a:srgbClr val="009051"/>
                </a:solidFill>
                <a:latin typeface="Meiryo" charset="-128"/>
                <a:ea typeface="Meiryo" charset="-128"/>
                <a:cs typeface="Meiryo" charset="-128"/>
              </a:rPr>
              <a:t>の特定</a:t>
            </a:r>
            <a:r>
              <a:rPr lang="ja-JP" altLang="en-US" sz="1200">
                <a:solidFill>
                  <a:srgbClr val="009051"/>
                </a:solidFill>
                <a:latin typeface="Meiryo" charset="-128"/>
                <a:ea typeface="Meiryo" charset="-128"/>
                <a:cs typeface="Meiryo" charset="-128"/>
              </a:rPr>
              <a:t>の</a:t>
            </a:r>
            <a:r>
              <a:rPr lang="ja-JP" altLang="en-US" sz="1200" smtClean="0">
                <a:solidFill>
                  <a:srgbClr val="009051"/>
                </a:solidFill>
                <a:latin typeface="Meiryo" charset="-128"/>
                <a:ea typeface="Meiryo" charset="-128"/>
                <a:cs typeface="Meiryo" charset="-128"/>
              </a:rPr>
              <a:t>機能</a:t>
            </a:r>
            <a:endParaRPr lang="ja-JP" altLang="en-US" sz="1200" dirty="0">
              <a:solidFill>
                <a:srgbClr val="009051"/>
              </a:solidFill>
              <a:latin typeface="Meiryo" charset="-128"/>
              <a:ea typeface="Meiryo" charset="-128"/>
              <a:cs typeface="Meiryo" charset="-128"/>
            </a:endParaRPr>
          </a:p>
        </p:txBody>
      </p:sp>
    </p:spTree>
    <p:extLst>
      <p:ext uri="{BB962C8B-B14F-4D97-AF65-F5344CB8AC3E}">
        <p14:creationId xmlns:p14="http://schemas.microsoft.com/office/powerpoint/2010/main" val="9339359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827584" y="1039668"/>
            <a:ext cx="7416824" cy="53416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64" name="図 63" descr="brain-illustration-1940x900_35269.jpg"/>
          <p:cNvPicPr>
            <a:picLocks noChangeAspect="1"/>
          </p:cNvPicPr>
          <p:nvPr/>
        </p:nvPicPr>
        <p:blipFill>
          <a:blip r:embed="rId3">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2664746" y="1445953"/>
            <a:ext cx="1774784" cy="959337"/>
          </a:xfrm>
          <a:prstGeom prst="rect">
            <a:avLst/>
          </a:prstGeom>
        </p:spPr>
      </p:pic>
      <p:pic>
        <p:nvPicPr>
          <p:cNvPr id="65" name="図 64" descr="11105b75.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485" y="1384965"/>
            <a:ext cx="1250242" cy="1081314"/>
          </a:xfrm>
          <a:prstGeom prst="rect">
            <a:avLst/>
          </a:prstGeom>
        </p:spPr>
      </p:pic>
      <p:sp>
        <p:nvSpPr>
          <p:cNvPr id="66" name="右矢印 65"/>
          <p:cNvSpPr/>
          <p:nvPr/>
        </p:nvSpPr>
        <p:spPr>
          <a:xfrm>
            <a:off x="2448723" y="1660396"/>
            <a:ext cx="432047" cy="504055"/>
          </a:xfrm>
          <a:prstGeom prs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p:cNvSpPr txBox="1"/>
          <p:nvPr/>
        </p:nvSpPr>
        <p:spPr>
          <a:xfrm>
            <a:off x="1134632" y="1129778"/>
            <a:ext cx="3342775" cy="400110"/>
          </a:xfrm>
          <a:prstGeom prst="rect">
            <a:avLst/>
          </a:prstGeom>
          <a:noFill/>
        </p:spPr>
        <p:txBody>
          <a:bodyPr wrap="none" rtlCol="0">
            <a:spAutoFit/>
          </a:bodyPr>
          <a:lstStyle/>
          <a:p>
            <a:r>
              <a:rPr kumimoji="1" lang="ja-JP" altLang="en-US" sz="2000" b="1" dirty="0" smtClean="0">
                <a:solidFill>
                  <a:srgbClr val="0432FF"/>
                </a:solidFill>
                <a:latin typeface="Meiryo" charset="-128"/>
                <a:ea typeface="Meiryo" charset="-128"/>
                <a:cs typeface="Meiryo" charset="-128"/>
              </a:rPr>
              <a:t>人工知能</a:t>
            </a:r>
            <a:r>
              <a:rPr kumimoji="1" lang="ja-JP" altLang="en-US" sz="1400" dirty="0" smtClean="0">
                <a:solidFill>
                  <a:srgbClr val="0432FF"/>
                </a:solidFill>
                <a:latin typeface="Meiryo" charset="-128"/>
                <a:ea typeface="Meiryo" charset="-128"/>
                <a:cs typeface="Meiryo" charset="-128"/>
              </a:rPr>
              <a:t>（</a:t>
            </a:r>
            <a:r>
              <a:rPr kumimoji="1" lang="en-US" altLang="ja-JP" sz="1400" dirty="0" smtClean="0">
                <a:solidFill>
                  <a:srgbClr val="0432FF"/>
                </a:solidFill>
                <a:latin typeface="Meiryo" charset="-128"/>
                <a:ea typeface="Meiryo" charset="-128"/>
                <a:cs typeface="Meiryo" charset="-128"/>
              </a:rPr>
              <a:t>Artificial Intelligence</a:t>
            </a:r>
            <a:r>
              <a:rPr kumimoji="1" lang="ja-JP" altLang="en-US" sz="1400" dirty="0" smtClean="0">
                <a:solidFill>
                  <a:srgbClr val="0432FF"/>
                </a:solidFill>
                <a:latin typeface="Meiryo" charset="-128"/>
                <a:ea typeface="Meiryo" charset="-128"/>
                <a:cs typeface="Meiryo" charset="-128"/>
              </a:rPr>
              <a:t>）</a:t>
            </a:r>
            <a:endParaRPr kumimoji="1" lang="ja-JP" altLang="en-US" sz="1400" dirty="0">
              <a:solidFill>
                <a:srgbClr val="0432FF"/>
              </a:solidFill>
              <a:latin typeface="Meiryo" charset="-128"/>
              <a:ea typeface="Meiryo" charset="-128"/>
              <a:cs typeface="Meiryo" charset="-128"/>
            </a:endParaRPr>
          </a:p>
        </p:txBody>
      </p:sp>
      <p:sp>
        <p:nvSpPr>
          <p:cNvPr id="68" name="テキスト ボックス 67"/>
          <p:cNvSpPr txBox="1"/>
          <p:nvPr/>
        </p:nvSpPr>
        <p:spPr>
          <a:xfrm>
            <a:off x="4363521" y="1384965"/>
            <a:ext cx="3775393" cy="954107"/>
          </a:xfrm>
          <a:prstGeom prst="rect">
            <a:avLst/>
          </a:prstGeom>
          <a:noFill/>
        </p:spPr>
        <p:txBody>
          <a:bodyPr wrap="none" rtlCol="0">
            <a:spAutoFit/>
          </a:bodyPr>
          <a:lstStyle/>
          <a:p>
            <a:r>
              <a:rPr kumimoji="1" lang="ja-JP" altLang="en-US" sz="2800" dirty="0" smtClean="0">
                <a:solidFill>
                  <a:srgbClr val="0432FF"/>
                </a:solidFill>
                <a:latin typeface="Meiryo" charset="-128"/>
                <a:ea typeface="Meiryo" charset="-128"/>
                <a:cs typeface="Meiryo" charset="-128"/>
              </a:rPr>
              <a:t>人間の”知能”を機械で</a:t>
            </a:r>
            <a:endParaRPr kumimoji="1" lang="en-US" altLang="ja-JP" sz="2800" dirty="0" smtClean="0">
              <a:solidFill>
                <a:srgbClr val="0432FF"/>
              </a:solidFill>
              <a:latin typeface="Meiryo" charset="-128"/>
              <a:ea typeface="Meiryo" charset="-128"/>
              <a:cs typeface="Meiryo" charset="-128"/>
            </a:endParaRPr>
          </a:p>
          <a:p>
            <a:r>
              <a:rPr kumimoji="1" lang="ja-JP" altLang="en-US" sz="2800" dirty="0" smtClean="0">
                <a:solidFill>
                  <a:srgbClr val="0432FF"/>
                </a:solidFill>
                <a:latin typeface="Meiryo" charset="-128"/>
                <a:ea typeface="Meiryo" charset="-128"/>
                <a:cs typeface="Meiryo" charset="-128"/>
              </a:rPr>
              <a:t>人工的に再現したもの</a:t>
            </a:r>
            <a:endParaRPr kumimoji="1" lang="ja-JP" altLang="en-US" sz="2800" dirty="0">
              <a:solidFill>
                <a:srgbClr val="0432FF"/>
              </a:solidFill>
              <a:latin typeface="Meiryo" charset="-128"/>
              <a:ea typeface="Meiryo" charset="-128"/>
              <a:cs typeface="Meiryo" charset="-128"/>
            </a:endParaRPr>
          </a:p>
        </p:txBody>
      </p:sp>
      <p:sp>
        <p:nvSpPr>
          <p:cNvPr id="69" name="正方形/長方形 68"/>
          <p:cNvSpPr/>
          <p:nvPr/>
        </p:nvSpPr>
        <p:spPr>
          <a:xfrm>
            <a:off x="1259632" y="2564904"/>
            <a:ext cx="6624736" cy="3068315"/>
          </a:xfrm>
          <a:prstGeom prst="rect">
            <a:avLst/>
          </a:prstGeom>
          <a:gradFill flip="none" rotWithShape="1">
            <a:gsLst>
              <a:gs pos="0">
                <a:schemeClr val="accent3">
                  <a:lumMod val="40000"/>
                  <a:lumOff val="60000"/>
                </a:schemeClr>
              </a:gs>
              <a:gs pos="100000">
                <a:schemeClr val="accent6">
                  <a:lumMod val="40000"/>
                  <a:lumOff val="60000"/>
                </a:schemeClr>
              </a:gs>
              <a:gs pos="100000">
                <a:schemeClr val="accent1">
                  <a:lumMod val="30000"/>
                  <a:lumOff val="70000"/>
                </a:scheme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b="1" dirty="0">
              <a:solidFill>
                <a:schemeClr val="tx1">
                  <a:lumMod val="65000"/>
                  <a:lumOff val="35000"/>
                </a:schemeClr>
              </a:solidFill>
              <a:latin typeface="ＭＳ Ｐゴシック"/>
              <a:ea typeface="ＭＳ Ｐゴシック"/>
              <a:cs typeface="ＭＳ Ｐゴシック"/>
            </a:endParaRPr>
          </a:p>
        </p:txBody>
      </p:sp>
      <p:sp>
        <p:nvSpPr>
          <p:cNvPr id="5" name="テキスト ボックス 4"/>
          <p:cNvSpPr txBox="1"/>
          <p:nvPr/>
        </p:nvSpPr>
        <p:spPr>
          <a:xfrm>
            <a:off x="1257839" y="5060976"/>
            <a:ext cx="1415772" cy="584775"/>
          </a:xfrm>
          <a:prstGeom prst="rect">
            <a:avLst/>
          </a:prstGeom>
          <a:noFill/>
        </p:spPr>
        <p:txBody>
          <a:bodyPr wrap="none" rtlCol="0">
            <a:spAutoFit/>
          </a:bodyPr>
          <a:lstStyle/>
          <a:p>
            <a:r>
              <a:rPr kumimoji="1" lang="ja-JP" altLang="en-US" sz="3200" b="1" dirty="0" smtClean="0">
                <a:solidFill>
                  <a:schemeClr val="accent6">
                    <a:lumMod val="50000"/>
                  </a:schemeClr>
                </a:solidFill>
                <a:latin typeface="Meiryo" charset="-128"/>
                <a:ea typeface="Meiryo" charset="-128"/>
                <a:cs typeface="Meiryo" charset="-128"/>
              </a:rPr>
              <a:t>基礎的</a:t>
            </a:r>
            <a:endParaRPr kumimoji="1" lang="ja-JP" altLang="en-US" sz="3200" b="1" dirty="0">
              <a:solidFill>
                <a:schemeClr val="accent6">
                  <a:lumMod val="50000"/>
                </a:schemeClr>
              </a:solidFill>
              <a:latin typeface="Meiryo" charset="-128"/>
              <a:ea typeface="Meiryo" charset="-128"/>
              <a:cs typeface="Meiryo" charset="-128"/>
            </a:endParaRPr>
          </a:p>
        </p:txBody>
      </p:sp>
      <p:sp>
        <p:nvSpPr>
          <p:cNvPr id="71" name="テキスト ボックス 70"/>
          <p:cNvSpPr txBox="1"/>
          <p:nvPr/>
        </p:nvSpPr>
        <p:spPr>
          <a:xfrm>
            <a:off x="6486423" y="2610259"/>
            <a:ext cx="1415773" cy="584775"/>
          </a:xfrm>
          <a:prstGeom prst="rect">
            <a:avLst/>
          </a:prstGeom>
          <a:noFill/>
        </p:spPr>
        <p:txBody>
          <a:bodyPr wrap="none" rtlCol="0">
            <a:spAutoFit/>
          </a:bodyPr>
          <a:lstStyle/>
          <a:p>
            <a:pPr algn="r"/>
            <a:r>
              <a:rPr kumimoji="1" lang="ja-JP" altLang="en-US" sz="3200" b="1" dirty="0" smtClean="0">
                <a:solidFill>
                  <a:srgbClr val="009051"/>
                </a:solidFill>
                <a:latin typeface="Meiryo" charset="-128"/>
                <a:ea typeface="Meiryo" charset="-128"/>
                <a:cs typeface="Meiryo" charset="-128"/>
              </a:rPr>
              <a:t>応用的</a:t>
            </a:r>
            <a:endParaRPr kumimoji="1" lang="ja-JP" altLang="en-US" sz="3200" b="1" dirty="0">
              <a:solidFill>
                <a:srgbClr val="009051"/>
              </a:solidFill>
              <a:latin typeface="Meiryo" charset="-128"/>
              <a:ea typeface="Meiryo" charset="-128"/>
              <a:cs typeface="Meiryo" charset="-128"/>
            </a:endParaRPr>
          </a:p>
        </p:txBody>
      </p:sp>
      <p:sp>
        <p:nvSpPr>
          <p:cNvPr id="6" name="正方形/長方形 5"/>
          <p:cNvSpPr/>
          <p:nvPr/>
        </p:nvSpPr>
        <p:spPr>
          <a:xfrm>
            <a:off x="2701752" y="5205323"/>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知識表現</a:t>
            </a:r>
            <a:endParaRPr lang="ja-JP" altLang="en-US">
              <a:solidFill>
                <a:schemeClr val="tx1">
                  <a:lumMod val="65000"/>
                  <a:lumOff val="35000"/>
                </a:schemeClr>
              </a:solidFill>
            </a:endParaRPr>
          </a:p>
        </p:txBody>
      </p:sp>
      <p:sp>
        <p:nvSpPr>
          <p:cNvPr id="7" name="正方形/長方形 6"/>
          <p:cNvSpPr/>
          <p:nvPr/>
        </p:nvSpPr>
        <p:spPr>
          <a:xfrm>
            <a:off x="1750063" y="4549863"/>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推論</a:t>
            </a:r>
            <a:endParaRPr lang="ja-JP" altLang="en-US" dirty="0">
              <a:solidFill>
                <a:schemeClr val="tx1">
                  <a:lumMod val="65000"/>
                  <a:lumOff val="35000"/>
                </a:schemeClr>
              </a:solidFill>
            </a:endParaRPr>
          </a:p>
        </p:txBody>
      </p:sp>
      <p:sp>
        <p:nvSpPr>
          <p:cNvPr id="8" name="正方形/長方形 7"/>
          <p:cNvSpPr/>
          <p:nvPr/>
        </p:nvSpPr>
        <p:spPr>
          <a:xfrm>
            <a:off x="3190290" y="4544436"/>
            <a:ext cx="646331"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探索</a:t>
            </a:r>
            <a:endParaRPr lang="ja-JP" altLang="en-US" dirty="0">
              <a:solidFill>
                <a:schemeClr val="tx1">
                  <a:lumMod val="65000"/>
                  <a:lumOff val="35000"/>
                </a:schemeClr>
              </a:solidFill>
            </a:endParaRPr>
          </a:p>
        </p:txBody>
      </p:sp>
      <p:sp>
        <p:nvSpPr>
          <p:cNvPr id="9" name="正方形/長方形 8"/>
          <p:cNvSpPr/>
          <p:nvPr/>
        </p:nvSpPr>
        <p:spPr>
          <a:xfrm>
            <a:off x="3923349" y="4899327"/>
            <a:ext cx="1620957" cy="523220"/>
          </a:xfrm>
          <a:prstGeom prst="rect">
            <a:avLst/>
          </a:prstGeom>
        </p:spPr>
        <p:txBody>
          <a:bodyPr wrap="none">
            <a:spAutoFit/>
          </a:bodyPr>
          <a:lstStyle/>
          <a:p>
            <a:r>
              <a:rPr lang="ja-JP" altLang="en-US" sz="2800" dirty="0">
                <a:solidFill>
                  <a:schemeClr val="accent6">
                    <a:lumMod val="75000"/>
                  </a:schemeClr>
                </a:solidFill>
                <a:effectLst>
                  <a:outerShdw blurRad="50800" dist="38100" dir="2700000" algn="tl" rotWithShape="0">
                    <a:prstClr val="black">
                      <a:alpha val="40000"/>
                    </a:prstClr>
                  </a:outerShdw>
                </a:effectLst>
                <a:latin typeface="Meiryo" charset="-128"/>
                <a:ea typeface="Meiryo" charset="-128"/>
                <a:cs typeface="Meiryo" charset="-128"/>
              </a:rPr>
              <a:t>機械学習</a:t>
            </a:r>
            <a:endParaRPr lang="ja-JP" altLang="en-US" sz="2800" dirty="0">
              <a:solidFill>
                <a:schemeClr val="accent6">
                  <a:lumMod val="75000"/>
                </a:schemeClr>
              </a:solidFill>
              <a:effectLst>
                <a:outerShdw blurRad="50800" dist="38100" dir="2700000" algn="tl" rotWithShape="0">
                  <a:prstClr val="black">
                    <a:alpha val="40000"/>
                  </a:prstClr>
                </a:outerShdw>
              </a:effectLst>
            </a:endParaRPr>
          </a:p>
        </p:txBody>
      </p:sp>
      <p:sp>
        <p:nvSpPr>
          <p:cNvPr id="10" name="正方形/長方形 9"/>
          <p:cNvSpPr/>
          <p:nvPr/>
        </p:nvSpPr>
        <p:spPr>
          <a:xfrm>
            <a:off x="3415911" y="4029694"/>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自然言語理解</a:t>
            </a:r>
            <a:endParaRPr lang="ja-JP" altLang="en-US" dirty="0">
              <a:solidFill>
                <a:schemeClr val="tx1">
                  <a:lumMod val="65000"/>
                  <a:lumOff val="35000"/>
                </a:schemeClr>
              </a:solidFill>
            </a:endParaRPr>
          </a:p>
        </p:txBody>
      </p:sp>
      <p:sp>
        <p:nvSpPr>
          <p:cNvPr id="11" name="正方形/長方形 10"/>
          <p:cNvSpPr/>
          <p:nvPr/>
        </p:nvSpPr>
        <p:spPr>
          <a:xfrm>
            <a:off x="1300519" y="4027896"/>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感性処理</a:t>
            </a:r>
            <a:endParaRPr lang="ja-JP" altLang="en-US" dirty="0">
              <a:solidFill>
                <a:schemeClr val="tx1">
                  <a:lumMod val="65000"/>
                  <a:lumOff val="35000"/>
                </a:schemeClr>
              </a:solidFill>
            </a:endParaRPr>
          </a:p>
        </p:txBody>
      </p:sp>
      <p:sp>
        <p:nvSpPr>
          <p:cNvPr id="12" name="正方形/長方形 11"/>
          <p:cNvSpPr/>
          <p:nvPr/>
        </p:nvSpPr>
        <p:spPr>
          <a:xfrm>
            <a:off x="1300519" y="3599023"/>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画像認識</a:t>
            </a:r>
            <a:endParaRPr lang="ja-JP" altLang="en-US" dirty="0">
              <a:solidFill>
                <a:schemeClr val="tx1">
                  <a:lumMod val="65000"/>
                  <a:lumOff val="35000"/>
                </a:schemeClr>
              </a:solidFill>
            </a:endParaRPr>
          </a:p>
        </p:txBody>
      </p:sp>
      <p:sp>
        <p:nvSpPr>
          <p:cNvPr id="13" name="正方形/長方形 12"/>
          <p:cNvSpPr/>
          <p:nvPr/>
        </p:nvSpPr>
        <p:spPr>
          <a:xfrm>
            <a:off x="2682383" y="2633609"/>
            <a:ext cx="249299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エキスパートシステム</a:t>
            </a:r>
            <a:endParaRPr lang="ja-JP" altLang="en-US" dirty="0">
              <a:solidFill>
                <a:schemeClr val="tx1">
                  <a:lumMod val="65000"/>
                  <a:lumOff val="35000"/>
                </a:schemeClr>
              </a:solidFill>
            </a:endParaRPr>
          </a:p>
        </p:txBody>
      </p:sp>
      <p:sp>
        <p:nvSpPr>
          <p:cNvPr id="14" name="正方形/長方形 13"/>
          <p:cNvSpPr/>
          <p:nvPr/>
        </p:nvSpPr>
        <p:spPr>
          <a:xfrm>
            <a:off x="5800181" y="3094967"/>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データマイニング</a:t>
            </a:r>
            <a:endParaRPr lang="ja-JP" altLang="en-US" dirty="0">
              <a:solidFill>
                <a:schemeClr val="tx1">
                  <a:lumMod val="65000"/>
                  <a:lumOff val="35000"/>
                </a:schemeClr>
              </a:solidFill>
            </a:endParaRPr>
          </a:p>
        </p:txBody>
      </p:sp>
      <p:sp>
        <p:nvSpPr>
          <p:cNvPr id="15" name="正方形/長方形 14"/>
          <p:cNvSpPr/>
          <p:nvPr/>
        </p:nvSpPr>
        <p:spPr>
          <a:xfrm>
            <a:off x="5162403" y="2637271"/>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情報検索</a:t>
            </a:r>
            <a:endParaRPr lang="ja-JP" altLang="en-US">
              <a:solidFill>
                <a:schemeClr val="tx1">
                  <a:lumMod val="65000"/>
                  <a:lumOff val="35000"/>
                </a:schemeClr>
              </a:solidFill>
            </a:endParaRPr>
          </a:p>
        </p:txBody>
      </p:sp>
      <p:sp>
        <p:nvSpPr>
          <p:cNvPr id="16" name="正方形/長方形 15"/>
          <p:cNvSpPr/>
          <p:nvPr/>
        </p:nvSpPr>
        <p:spPr>
          <a:xfrm>
            <a:off x="4545212" y="3094967"/>
            <a:ext cx="1107996"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音声認識</a:t>
            </a:r>
            <a:endParaRPr lang="ja-JP" altLang="en-US">
              <a:solidFill>
                <a:schemeClr val="tx1">
                  <a:lumMod val="65000"/>
                  <a:lumOff val="35000"/>
                </a:schemeClr>
              </a:solidFill>
            </a:endParaRPr>
          </a:p>
        </p:txBody>
      </p:sp>
      <p:sp>
        <p:nvSpPr>
          <p:cNvPr id="17" name="正方形/長方形 16"/>
          <p:cNvSpPr/>
          <p:nvPr/>
        </p:nvSpPr>
        <p:spPr>
          <a:xfrm>
            <a:off x="1277768" y="3093200"/>
            <a:ext cx="3185487"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ヒューマンインターフェース</a:t>
            </a:r>
            <a:endParaRPr lang="ja-JP" altLang="en-US">
              <a:solidFill>
                <a:schemeClr val="tx1">
                  <a:lumMod val="65000"/>
                  <a:lumOff val="35000"/>
                </a:schemeClr>
              </a:solidFill>
            </a:endParaRPr>
          </a:p>
        </p:txBody>
      </p:sp>
      <p:sp>
        <p:nvSpPr>
          <p:cNvPr id="18" name="正方形/長方形 17"/>
          <p:cNvSpPr/>
          <p:nvPr/>
        </p:nvSpPr>
        <p:spPr>
          <a:xfrm>
            <a:off x="5799659" y="5207005"/>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遺伝アルゴリズム</a:t>
            </a:r>
            <a:endParaRPr lang="ja-JP" altLang="en-US" dirty="0">
              <a:solidFill>
                <a:schemeClr val="tx1">
                  <a:lumMod val="65000"/>
                  <a:lumOff val="35000"/>
                </a:schemeClr>
              </a:solidFill>
            </a:endParaRPr>
          </a:p>
        </p:txBody>
      </p:sp>
      <p:sp>
        <p:nvSpPr>
          <p:cNvPr id="19" name="正方形/長方形 18"/>
          <p:cNvSpPr/>
          <p:nvPr/>
        </p:nvSpPr>
        <p:spPr>
          <a:xfrm>
            <a:off x="5564813" y="4012953"/>
            <a:ext cx="2262158" cy="369332"/>
          </a:xfrm>
          <a:prstGeom prst="rect">
            <a:avLst/>
          </a:prstGeom>
        </p:spPr>
        <p:txBody>
          <a:bodyPr wrap="none">
            <a:spAutoFit/>
          </a:bodyPr>
          <a:lstStyle/>
          <a:p>
            <a:r>
              <a:rPr lang="ja-JP" altLang="en-US">
                <a:solidFill>
                  <a:schemeClr val="tx1">
                    <a:lumMod val="65000"/>
                    <a:lumOff val="35000"/>
                  </a:schemeClr>
                </a:solidFill>
                <a:latin typeface="Meiryo" charset="-128"/>
                <a:ea typeface="Meiryo" charset="-128"/>
                <a:cs typeface="Meiryo" charset="-128"/>
              </a:rPr>
              <a:t>マルチエージェント</a:t>
            </a:r>
            <a:endParaRPr lang="ja-JP" altLang="en-US">
              <a:solidFill>
                <a:schemeClr val="tx1">
                  <a:lumMod val="65000"/>
                  <a:lumOff val="35000"/>
                </a:schemeClr>
              </a:solidFill>
            </a:endParaRPr>
          </a:p>
        </p:txBody>
      </p:sp>
      <p:sp>
        <p:nvSpPr>
          <p:cNvPr id="20" name="正方形/長方形 19"/>
          <p:cNvSpPr/>
          <p:nvPr/>
        </p:nvSpPr>
        <p:spPr>
          <a:xfrm>
            <a:off x="2954246" y="3599023"/>
            <a:ext cx="2031325"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ニューラルネット</a:t>
            </a:r>
            <a:endParaRPr lang="ja-JP" altLang="en-US" dirty="0">
              <a:solidFill>
                <a:schemeClr val="tx1">
                  <a:lumMod val="65000"/>
                  <a:lumOff val="35000"/>
                </a:schemeClr>
              </a:solidFill>
            </a:endParaRPr>
          </a:p>
        </p:txBody>
      </p:sp>
      <p:sp>
        <p:nvSpPr>
          <p:cNvPr id="21" name="正方形/長方形 20"/>
          <p:cNvSpPr/>
          <p:nvPr/>
        </p:nvSpPr>
        <p:spPr>
          <a:xfrm>
            <a:off x="1300519" y="2661014"/>
            <a:ext cx="877163"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ゲーム</a:t>
            </a:r>
            <a:endParaRPr lang="ja-JP" altLang="en-US" dirty="0">
              <a:solidFill>
                <a:schemeClr val="tx1">
                  <a:lumMod val="65000"/>
                  <a:lumOff val="35000"/>
                </a:schemeClr>
              </a:solidFill>
            </a:endParaRPr>
          </a:p>
        </p:txBody>
      </p:sp>
      <p:sp>
        <p:nvSpPr>
          <p:cNvPr id="22" name="正方形/長方形 21"/>
          <p:cNvSpPr/>
          <p:nvPr/>
        </p:nvSpPr>
        <p:spPr>
          <a:xfrm>
            <a:off x="5799659" y="4550377"/>
            <a:ext cx="1569660"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プランニング</a:t>
            </a:r>
            <a:endParaRPr lang="ja-JP" altLang="en-US" dirty="0">
              <a:solidFill>
                <a:schemeClr val="tx1">
                  <a:lumMod val="65000"/>
                  <a:lumOff val="35000"/>
                </a:schemeClr>
              </a:solidFill>
            </a:endParaRPr>
          </a:p>
        </p:txBody>
      </p:sp>
      <p:sp>
        <p:nvSpPr>
          <p:cNvPr id="24" name="正方形/長方形 23"/>
          <p:cNvSpPr/>
          <p:nvPr/>
        </p:nvSpPr>
        <p:spPr>
          <a:xfrm>
            <a:off x="5564813" y="3604267"/>
            <a:ext cx="1107996" cy="369332"/>
          </a:xfrm>
          <a:prstGeom prst="rect">
            <a:avLst/>
          </a:prstGeom>
        </p:spPr>
        <p:txBody>
          <a:bodyPr wrap="none">
            <a:spAutoFit/>
          </a:bodyPr>
          <a:lstStyle/>
          <a:p>
            <a:r>
              <a:rPr lang="ja-JP" altLang="en-US" dirty="0">
                <a:solidFill>
                  <a:schemeClr val="tx1">
                    <a:lumMod val="65000"/>
                    <a:lumOff val="35000"/>
                  </a:schemeClr>
                </a:solidFill>
                <a:latin typeface="Meiryo" charset="-128"/>
                <a:ea typeface="Meiryo" charset="-128"/>
                <a:cs typeface="Meiryo" charset="-128"/>
              </a:rPr>
              <a:t>ロボット</a:t>
            </a:r>
          </a:p>
        </p:txBody>
      </p:sp>
      <p:sp>
        <p:nvSpPr>
          <p:cNvPr id="25" name="四角形吹き出し 24"/>
          <p:cNvSpPr/>
          <p:nvPr/>
        </p:nvSpPr>
        <p:spPr>
          <a:xfrm>
            <a:off x="4584251" y="5735094"/>
            <a:ext cx="2160240" cy="449783"/>
          </a:xfrm>
          <a:prstGeom prst="wedgeRectCallout">
            <a:avLst>
              <a:gd name="adj1" fmla="val -39881"/>
              <a:gd name="adj2" fmla="val -135715"/>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bg1"/>
                </a:solidFill>
                <a:latin typeface="Meiryo" charset="-128"/>
                <a:ea typeface="Meiryo" charset="-128"/>
                <a:cs typeface="Meiryo" charset="-128"/>
              </a:rPr>
              <a:t>人工</a:t>
            </a:r>
            <a:r>
              <a:rPr kumimoji="1" lang="ja-JP" altLang="en-US" sz="1400" dirty="0" smtClean="0">
                <a:solidFill>
                  <a:schemeClr val="bg1"/>
                </a:solidFill>
                <a:latin typeface="Meiryo" charset="-128"/>
                <a:ea typeface="Meiryo" charset="-128"/>
                <a:cs typeface="Meiryo" charset="-128"/>
              </a:rPr>
              <a:t>知能の一研究分野</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86055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正方形/長方形 129"/>
          <p:cNvSpPr/>
          <p:nvPr/>
        </p:nvSpPr>
        <p:spPr>
          <a:xfrm>
            <a:off x="4932040" y="908720"/>
            <a:ext cx="3724503" cy="54006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p:cNvSpPr/>
          <p:nvPr/>
        </p:nvSpPr>
        <p:spPr>
          <a:xfrm>
            <a:off x="488983" y="908720"/>
            <a:ext cx="3724503" cy="540060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人工知能と機械学習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grpSp>
        <p:nvGrpSpPr>
          <p:cNvPr id="32" name="図形グループ 31"/>
          <p:cNvGrpSpPr/>
          <p:nvPr/>
        </p:nvGrpSpPr>
        <p:grpSpPr>
          <a:xfrm>
            <a:off x="1028475" y="2675610"/>
            <a:ext cx="907339" cy="1833509"/>
            <a:chOff x="1684118" y="2708920"/>
            <a:chExt cx="1375714" cy="2957396"/>
          </a:xfrm>
        </p:grpSpPr>
        <p:sp>
          <p:nvSpPr>
            <p:cNvPr id="33" name="円/楕円 32"/>
            <p:cNvSpPr/>
            <p:nvPr/>
          </p:nvSpPr>
          <p:spPr>
            <a:xfrm>
              <a:off x="1691680" y="2708920"/>
              <a:ext cx="1368152" cy="13681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576106" y="4190152"/>
              <a:ext cx="1584176" cy="1368152"/>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9" name="図形グループ 38"/>
          <p:cNvGrpSpPr/>
          <p:nvPr/>
        </p:nvGrpSpPr>
        <p:grpSpPr>
          <a:xfrm>
            <a:off x="2051720" y="2636912"/>
            <a:ext cx="1800201" cy="1944216"/>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1" name="図 40"/>
            <p:cNvPicPr>
              <a:picLocks noChangeAspect="1"/>
            </p:cNvPicPr>
            <p:nvPr/>
          </p:nvPicPr>
          <p:blipFill>
            <a:blip r:embed="rId3">
              <a:clrChange>
                <a:clrFrom>
                  <a:srgbClr val="FFFFFF"/>
                </a:clrFrom>
                <a:clrTo>
                  <a:srgbClr val="FFFFFF">
                    <a:alpha val="0"/>
                  </a:srgbClr>
                </a:clrTo>
              </a:clrChange>
            </a:blip>
            <a:stretch>
              <a:fillRect/>
            </a:stretch>
          </p:blipFill>
          <p:spPr>
            <a:xfrm>
              <a:off x="2667295" y="1059799"/>
              <a:ext cx="681672" cy="722281"/>
            </a:xfrm>
            <a:prstGeom prst="rect">
              <a:avLst/>
            </a:prstGeom>
          </p:spPr>
        </p:pic>
      </p:grpSp>
      <p:sp>
        <p:nvSpPr>
          <p:cNvPr id="44" name="上矢印 43"/>
          <p:cNvSpPr/>
          <p:nvPr/>
        </p:nvSpPr>
        <p:spPr>
          <a:xfrm rot="5400000">
            <a:off x="1809182" y="3359485"/>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四角形吹き出し 22"/>
          <p:cNvSpPr/>
          <p:nvPr/>
        </p:nvSpPr>
        <p:spPr>
          <a:xfrm>
            <a:off x="1028474" y="1628799"/>
            <a:ext cx="2775340" cy="833026"/>
          </a:xfrm>
          <a:prstGeom prst="wedgeRectCallout">
            <a:avLst>
              <a:gd name="adj1" fmla="val -37271"/>
              <a:gd name="adj2" fmla="val 9030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smtClean="0">
                <a:solidFill>
                  <a:srgbClr val="FFFFFF"/>
                </a:solidFill>
                <a:latin typeface="Meiryo" charset="-128"/>
                <a:ea typeface="Meiryo" charset="-128"/>
                <a:cs typeface="Meiryo" charset="-128"/>
              </a:rPr>
              <a:t>人間の体験や伝聞</a:t>
            </a:r>
            <a:r>
              <a:rPr kumimoji="1" lang="ja-JP" altLang="en-US" smtClean="0">
                <a:solidFill>
                  <a:srgbClr val="FFFFFF"/>
                </a:solidFill>
                <a:latin typeface="Meiryo" charset="-128"/>
                <a:ea typeface="Meiryo" charset="-128"/>
                <a:cs typeface="Meiryo" charset="-128"/>
              </a:rPr>
              <a:t>によって得られた知識</a:t>
            </a:r>
            <a:endParaRPr kumimoji="1" lang="ja-JP" altLang="en-US" dirty="0">
              <a:solidFill>
                <a:srgbClr val="FFFFFF"/>
              </a:solidFill>
              <a:latin typeface="Meiryo" charset="-128"/>
              <a:ea typeface="Meiryo" charset="-128"/>
              <a:cs typeface="Meiryo" charset="-128"/>
            </a:endParaRPr>
          </a:p>
        </p:txBody>
      </p:sp>
      <p:sp>
        <p:nvSpPr>
          <p:cNvPr id="26" name="テキスト ボックス 25"/>
          <p:cNvSpPr txBox="1"/>
          <p:nvPr/>
        </p:nvSpPr>
        <p:spPr>
          <a:xfrm>
            <a:off x="2198430" y="2904822"/>
            <a:ext cx="1569660" cy="461665"/>
          </a:xfrm>
          <a:prstGeom prst="rect">
            <a:avLst/>
          </a:prstGeom>
          <a:noFill/>
        </p:spPr>
        <p:txBody>
          <a:bodyPr wrap="none" rtlCol="0">
            <a:spAutoFit/>
          </a:bodyPr>
          <a:lstStyle/>
          <a:p>
            <a:r>
              <a:rPr kumimoji="1" lang="ja-JP" altLang="en-US" sz="1200" dirty="0" smtClean="0">
                <a:latin typeface="Meiryo" charset="-128"/>
                <a:ea typeface="Meiryo" charset="-128"/>
                <a:cs typeface="Meiryo" charset="-128"/>
              </a:rPr>
              <a:t>答えを出すための</a:t>
            </a:r>
            <a:endParaRPr kumimoji="1" lang="en-US" altLang="ja-JP" sz="1200" dirty="0" smtClean="0">
              <a:latin typeface="Meiryo" charset="-128"/>
              <a:ea typeface="Meiryo" charset="-128"/>
              <a:cs typeface="Meiryo" charset="-128"/>
            </a:endParaRPr>
          </a:p>
          <a:p>
            <a:r>
              <a:rPr kumimoji="1" lang="ja-JP" altLang="en-US" sz="1200" dirty="0" smtClean="0">
                <a:latin typeface="Meiryo" charset="-128"/>
                <a:ea typeface="Meiryo" charset="-128"/>
                <a:cs typeface="Meiryo" charset="-128"/>
              </a:rPr>
              <a:t>ルールを人間が記述</a:t>
            </a:r>
            <a:endParaRPr kumimoji="1" lang="ja-JP" altLang="en-US" sz="1200" dirty="0">
              <a:latin typeface="Meiryo" charset="-128"/>
              <a:ea typeface="Meiryo" charset="-128"/>
              <a:cs typeface="Meiryo" charset="-128"/>
            </a:endParaRPr>
          </a:p>
        </p:txBody>
      </p:sp>
      <p:sp>
        <p:nvSpPr>
          <p:cNvPr id="45" name="テキスト ボックス 44"/>
          <p:cNvSpPr txBox="1"/>
          <p:nvPr/>
        </p:nvSpPr>
        <p:spPr>
          <a:xfrm>
            <a:off x="2234193" y="3394104"/>
            <a:ext cx="1435008" cy="307777"/>
          </a:xfrm>
          <a:prstGeom prst="rect">
            <a:avLst/>
          </a:prstGeom>
          <a:noFill/>
        </p:spPr>
        <p:txBody>
          <a:bodyPr wrap="none" rtlCol="0">
            <a:spAutoFit/>
          </a:bodyPr>
          <a:lstStyle/>
          <a:p>
            <a:r>
              <a:rPr kumimoji="1" lang="en-US" altLang="ja-JP" sz="1400" dirty="0" smtClean="0"/>
              <a:t>If 〜</a:t>
            </a:r>
            <a:r>
              <a:rPr lang="en-US" altLang="ja-JP" sz="1400" dirty="0"/>
              <a:t> </a:t>
            </a:r>
            <a:r>
              <a:rPr lang="en-US" altLang="ja-JP" sz="1400" dirty="0" smtClean="0"/>
              <a:t>then </a:t>
            </a:r>
            <a:r>
              <a:rPr lang="en-US" altLang="ja-JP" sz="1400" smtClean="0"/>
              <a:t>〜 else</a:t>
            </a:r>
            <a:endParaRPr kumimoji="1" lang="ja-JP" altLang="en-US" sz="1400" dirty="0"/>
          </a:p>
        </p:txBody>
      </p:sp>
      <p:sp>
        <p:nvSpPr>
          <p:cNvPr id="46" name="円柱 45"/>
          <p:cNvSpPr/>
          <p:nvPr/>
        </p:nvSpPr>
        <p:spPr>
          <a:xfrm>
            <a:off x="5292080" y="1613263"/>
            <a:ext cx="2775341" cy="86409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データ</a:t>
            </a:r>
            <a:endParaRPr kumimoji="1" lang="en-US" altLang="ja-JP" sz="2000" b="1" dirty="0" smtClean="0">
              <a:solidFill>
                <a:srgbClr val="FFFFFF"/>
              </a:solidFill>
              <a:latin typeface="Meiryo" charset="-128"/>
              <a:ea typeface="Meiryo" charset="-128"/>
              <a:cs typeface="Meiryo" charset="-128"/>
            </a:endParaRPr>
          </a:p>
          <a:p>
            <a:pPr algn="ctr"/>
            <a:r>
              <a:rPr lang="ja-JP" altLang="en-US" sz="900" dirty="0" smtClean="0">
                <a:solidFill>
                  <a:srgbClr val="FFFFFF"/>
                </a:solidFill>
                <a:latin typeface="Meiryo" charset="-128"/>
                <a:ea typeface="Meiryo" charset="-128"/>
                <a:cs typeface="Meiryo" charset="-128"/>
              </a:rPr>
              <a:t>センサーや業務システム、</a:t>
            </a:r>
            <a:r>
              <a:rPr lang="en-US" altLang="ja-JP" sz="900" dirty="0" smtClean="0">
                <a:solidFill>
                  <a:srgbClr val="FFFFFF"/>
                </a:solidFill>
                <a:latin typeface="Meiryo" charset="-128"/>
                <a:ea typeface="Meiryo" charset="-128"/>
                <a:cs typeface="Meiryo" charset="-128"/>
              </a:rPr>
              <a:t>Web</a:t>
            </a:r>
            <a:r>
              <a:rPr lang="ja-JP" altLang="en-US" sz="900" dirty="0" smtClean="0">
                <a:solidFill>
                  <a:srgbClr val="FFFFFF"/>
                </a:solidFill>
                <a:latin typeface="Meiryo" charset="-128"/>
                <a:ea typeface="Meiryo" charset="-128"/>
                <a:cs typeface="Meiryo" charset="-128"/>
              </a:rPr>
              <a:t>サイトなどから</a:t>
            </a:r>
            <a:endParaRPr kumimoji="1" lang="ja-JP" altLang="en-US" sz="900" dirty="0">
              <a:solidFill>
                <a:srgbClr val="FFFFFF"/>
              </a:solidFill>
              <a:latin typeface="Meiryo" charset="-128"/>
              <a:ea typeface="Meiryo" charset="-128"/>
              <a:cs typeface="Meiryo" charset="-128"/>
            </a:endParaRPr>
          </a:p>
        </p:txBody>
      </p:sp>
      <p:sp>
        <p:nvSpPr>
          <p:cNvPr id="47" name="正方形/長方形 46"/>
          <p:cNvSpPr/>
          <p:nvPr/>
        </p:nvSpPr>
        <p:spPr>
          <a:xfrm>
            <a:off x="5291408" y="2678041"/>
            <a:ext cx="2776014" cy="181972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5817640" y="2800552"/>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grpSp>
        <p:nvGrpSpPr>
          <p:cNvPr id="72" name="図形グループ 71"/>
          <p:cNvGrpSpPr/>
          <p:nvPr/>
        </p:nvGrpSpPr>
        <p:grpSpPr>
          <a:xfrm>
            <a:off x="7223689" y="3794192"/>
            <a:ext cx="317500" cy="157483"/>
            <a:chOff x="6769100" y="1390650"/>
            <a:chExt cx="317500" cy="157483"/>
          </a:xfrm>
        </p:grpSpPr>
        <p:sp>
          <p:nvSpPr>
            <p:cNvPr id="73" name="正方形/長方形 7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円/楕円 7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5" name="直線コネクタ 7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6" name="図形グループ 75"/>
          <p:cNvGrpSpPr/>
          <p:nvPr/>
        </p:nvGrpSpPr>
        <p:grpSpPr>
          <a:xfrm>
            <a:off x="7223689" y="3987654"/>
            <a:ext cx="317500" cy="157483"/>
            <a:chOff x="6769100" y="1390650"/>
            <a:chExt cx="317500" cy="157483"/>
          </a:xfrm>
        </p:grpSpPr>
        <p:sp>
          <p:nvSpPr>
            <p:cNvPr id="77" name="正方形/長方形 7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円/楕円 7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9" name="直線コネクタ 7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0" name="図形グループ 79"/>
          <p:cNvGrpSpPr/>
          <p:nvPr/>
        </p:nvGrpSpPr>
        <p:grpSpPr>
          <a:xfrm>
            <a:off x="7223689" y="4169247"/>
            <a:ext cx="317500" cy="157483"/>
            <a:chOff x="6769100" y="1390650"/>
            <a:chExt cx="317500" cy="157483"/>
          </a:xfrm>
        </p:grpSpPr>
        <p:sp>
          <p:nvSpPr>
            <p:cNvPr id="81" name="正方形/長方形 8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円/楕円 8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83" name="直線コネクタ 8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2" name="図形グループ 91"/>
          <p:cNvGrpSpPr/>
          <p:nvPr/>
        </p:nvGrpSpPr>
        <p:grpSpPr>
          <a:xfrm>
            <a:off x="7598339" y="3796733"/>
            <a:ext cx="317500" cy="157483"/>
            <a:chOff x="6769100" y="1390650"/>
            <a:chExt cx="317500" cy="157483"/>
          </a:xfrm>
        </p:grpSpPr>
        <p:sp>
          <p:nvSpPr>
            <p:cNvPr id="93" name="正方形/長方形 9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円/楕円 9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5" name="直線コネクタ 9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6" name="図形グループ 95"/>
          <p:cNvGrpSpPr/>
          <p:nvPr/>
        </p:nvGrpSpPr>
        <p:grpSpPr>
          <a:xfrm>
            <a:off x="7598339" y="3990195"/>
            <a:ext cx="317500" cy="157483"/>
            <a:chOff x="6769100" y="1390650"/>
            <a:chExt cx="317500" cy="157483"/>
          </a:xfrm>
        </p:grpSpPr>
        <p:sp>
          <p:nvSpPr>
            <p:cNvPr id="97" name="正方形/長方形 9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99"/>
          <p:cNvGrpSpPr/>
          <p:nvPr/>
        </p:nvGrpSpPr>
        <p:grpSpPr>
          <a:xfrm>
            <a:off x="7598339" y="4171788"/>
            <a:ext cx="317500" cy="157483"/>
            <a:chOff x="6769100" y="1390650"/>
            <a:chExt cx="317500" cy="157483"/>
          </a:xfrm>
        </p:grpSpPr>
        <p:sp>
          <p:nvSpPr>
            <p:cNvPr id="101" name="正方形/長方形 10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3" name="テキスト ボックス 112"/>
          <p:cNvSpPr txBox="1"/>
          <p:nvPr/>
        </p:nvSpPr>
        <p:spPr>
          <a:xfrm>
            <a:off x="5448292" y="3202032"/>
            <a:ext cx="2339102" cy="738664"/>
          </a:xfrm>
          <a:prstGeom prst="rect">
            <a:avLst/>
          </a:prstGeom>
          <a:noFill/>
        </p:spPr>
        <p:txBody>
          <a:bodyPr wrap="none" rtlCol="0">
            <a:spAutoFit/>
          </a:bodyPr>
          <a:lstStyle/>
          <a:p>
            <a:r>
              <a:rPr kumimoji="1" lang="ja-JP" altLang="en-US" sz="1400" dirty="0" smtClean="0">
                <a:solidFill>
                  <a:schemeClr val="bg1"/>
                </a:solidFill>
                <a:latin typeface="Meiryo" charset="-128"/>
                <a:ea typeface="Meiryo" charset="-128"/>
                <a:cs typeface="Meiryo" charset="-128"/>
              </a:rPr>
              <a:t>答えを出すためのルールを</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データを解析して</a:t>
            </a:r>
            <a:endParaRPr kumimoji="1" lang="en-US" altLang="ja-JP" sz="1400" dirty="0" smtClean="0">
              <a:solidFill>
                <a:schemeClr val="bg1"/>
              </a:solidFill>
              <a:latin typeface="Meiryo" charset="-128"/>
              <a:ea typeface="Meiryo" charset="-128"/>
              <a:cs typeface="Meiryo" charset="-128"/>
            </a:endParaRPr>
          </a:p>
          <a:p>
            <a:r>
              <a:rPr kumimoji="1" lang="ja-JP" altLang="en-US" sz="1400" dirty="0" smtClean="0">
                <a:solidFill>
                  <a:schemeClr val="bg1"/>
                </a:solidFill>
                <a:latin typeface="Meiryo" charset="-128"/>
                <a:ea typeface="Meiryo" charset="-128"/>
                <a:cs typeface="Meiryo" charset="-128"/>
              </a:rPr>
              <a:t>見つけ出す</a:t>
            </a:r>
            <a:endParaRPr kumimoji="1" lang="ja-JP" altLang="en-US" sz="1400" dirty="0">
              <a:solidFill>
                <a:schemeClr val="bg1"/>
              </a:solidFill>
              <a:latin typeface="Meiryo" charset="-128"/>
              <a:ea typeface="Meiryo" charset="-128"/>
              <a:cs typeface="Meiryo" charset="-128"/>
            </a:endParaRPr>
          </a:p>
        </p:txBody>
      </p:sp>
      <p:grpSp>
        <p:nvGrpSpPr>
          <p:cNvPr id="114" name="図形グループ 113"/>
          <p:cNvGrpSpPr/>
          <p:nvPr/>
        </p:nvGrpSpPr>
        <p:grpSpPr>
          <a:xfrm>
            <a:off x="6847005" y="3794192"/>
            <a:ext cx="317500" cy="157483"/>
            <a:chOff x="6769100" y="1390650"/>
            <a:chExt cx="317500" cy="157483"/>
          </a:xfrm>
        </p:grpSpPr>
        <p:sp>
          <p:nvSpPr>
            <p:cNvPr id="115" name="正方形/長方形 1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8" name="図形グループ 117"/>
          <p:cNvGrpSpPr/>
          <p:nvPr/>
        </p:nvGrpSpPr>
        <p:grpSpPr>
          <a:xfrm>
            <a:off x="6847005" y="3987654"/>
            <a:ext cx="317500" cy="157483"/>
            <a:chOff x="6769100" y="1390650"/>
            <a:chExt cx="317500" cy="157483"/>
          </a:xfrm>
        </p:grpSpPr>
        <p:sp>
          <p:nvSpPr>
            <p:cNvPr id="119" name="正方形/長方形 1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2" name="図形グループ 121"/>
          <p:cNvGrpSpPr/>
          <p:nvPr/>
        </p:nvGrpSpPr>
        <p:grpSpPr>
          <a:xfrm>
            <a:off x="6847005" y="4169247"/>
            <a:ext cx="317500" cy="157483"/>
            <a:chOff x="6769100" y="1390650"/>
            <a:chExt cx="317500" cy="157483"/>
          </a:xfrm>
        </p:grpSpPr>
        <p:sp>
          <p:nvSpPr>
            <p:cNvPr id="123" name="正方形/長方形 1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28" name="上矢印 127"/>
          <p:cNvSpPr/>
          <p:nvPr/>
        </p:nvSpPr>
        <p:spPr>
          <a:xfrm rot="10800000">
            <a:off x="6442911" y="2374369"/>
            <a:ext cx="473006" cy="37701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正方形/長方形 128"/>
          <p:cNvSpPr/>
          <p:nvPr/>
        </p:nvSpPr>
        <p:spPr>
          <a:xfrm>
            <a:off x="1024683" y="5005761"/>
            <a:ext cx="7042737" cy="96460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000" b="1" dirty="0" smtClean="0">
                <a:solidFill>
                  <a:srgbClr val="FFFFFF"/>
                </a:solidFill>
                <a:latin typeface="Meiryo" charset="-128"/>
                <a:ea typeface="Meiryo" charset="-128"/>
                <a:cs typeface="Meiryo" charset="-128"/>
              </a:rPr>
              <a:t>推論</a:t>
            </a:r>
            <a:endParaRPr lang="en-US" altLang="ja-JP" sz="4000" b="1"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ルールを使って矛盾のない答えを導き出す</a:t>
            </a:r>
            <a:endParaRPr kumimoji="1" lang="ja-JP" altLang="en-US" sz="1600" dirty="0">
              <a:solidFill>
                <a:srgbClr val="FFFFFF"/>
              </a:solidFill>
              <a:latin typeface="Meiryo" charset="-128"/>
              <a:ea typeface="Meiryo" charset="-128"/>
              <a:cs typeface="Meiryo" charset="-128"/>
            </a:endParaRPr>
          </a:p>
        </p:txBody>
      </p:sp>
      <p:sp>
        <p:nvSpPr>
          <p:cNvPr id="132" name="上矢印 131"/>
          <p:cNvSpPr/>
          <p:nvPr/>
        </p:nvSpPr>
        <p:spPr>
          <a:xfrm rot="10800000">
            <a:off x="1767122" y="4596811"/>
            <a:ext cx="1168223" cy="50321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上矢印 132"/>
          <p:cNvSpPr/>
          <p:nvPr/>
        </p:nvSpPr>
        <p:spPr>
          <a:xfrm rot="10800000">
            <a:off x="6095302" y="4592064"/>
            <a:ext cx="1168223" cy="50321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1246593" y="979326"/>
            <a:ext cx="2339102" cy="523220"/>
          </a:xfrm>
          <a:prstGeom prst="rect">
            <a:avLst/>
          </a:prstGeom>
          <a:noFill/>
        </p:spPr>
        <p:txBody>
          <a:bodyPr wrap="none" rtlCol="0">
            <a:spAutoFit/>
          </a:bodyPr>
          <a:lstStyle/>
          <a:p>
            <a:pPr algn="ctr"/>
            <a:r>
              <a:rPr kumimoji="1" lang="ja-JP" altLang="en-US" sz="2800" b="1" dirty="0" smtClean="0">
                <a:solidFill>
                  <a:srgbClr val="0070C0"/>
                </a:solidFill>
                <a:latin typeface="Meiryo" charset="-128"/>
                <a:ea typeface="Meiryo" charset="-128"/>
                <a:cs typeface="Meiryo" charset="-128"/>
              </a:rPr>
              <a:t>ルールベース</a:t>
            </a:r>
            <a:endParaRPr kumimoji="1" lang="ja-JP" altLang="en-US" sz="2800" b="1" dirty="0">
              <a:solidFill>
                <a:srgbClr val="0070C0"/>
              </a:solidFill>
              <a:latin typeface="Meiryo" charset="-128"/>
              <a:ea typeface="Meiryo" charset="-128"/>
              <a:cs typeface="Meiryo" charset="-128"/>
            </a:endParaRPr>
          </a:p>
        </p:txBody>
      </p:sp>
      <p:sp>
        <p:nvSpPr>
          <p:cNvPr id="135" name="テキスト ボックス 134"/>
          <p:cNvSpPr txBox="1"/>
          <p:nvPr/>
        </p:nvSpPr>
        <p:spPr>
          <a:xfrm>
            <a:off x="5983812" y="979326"/>
            <a:ext cx="1620957" cy="523220"/>
          </a:xfrm>
          <a:prstGeom prst="rect">
            <a:avLst/>
          </a:prstGeom>
          <a:noFill/>
        </p:spPr>
        <p:txBody>
          <a:bodyPr wrap="none" rtlCol="0">
            <a:spAutoFit/>
          </a:bodyPr>
          <a:lstStyle/>
          <a:p>
            <a:pPr algn="ctr"/>
            <a:r>
              <a:rPr kumimoji="1" lang="ja-JP" altLang="en-US" sz="2800" b="1" smtClean="0">
                <a:solidFill>
                  <a:srgbClr val="00B050"/>
                </a:solidFill>
                <a:latin typeface="Meiryo" charset="-128"/>
                <a:ea typeface="Meiryo" charset="-128"/>
                <a:cs typeface="Meiryo" charset="-128"/>
              </a:rPr>
              <a:t>機械学習</a:t>
            </a:r>
            <a:endParaRPr kumimoji="1" lang="ja-JP" altLang="en-US" sz="28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872461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design_img_f_1133791_s.png"/>
          <p:cNvPicPr>
            <a:picLocks noChangeAspect="1"/>
          </p:cNvPicPr>
          <p:nvPr/>
        </p:nvPicPr>
        <p:blipFill>
          <a:blip r:embed="rId2">
            <a:alphaModFix am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87424" y="3879104"/>
            <a:ext cx="2769152" cy="2164044"/>
          </a:xfrm>
          <a:prstGeom prst="rect">
            <a:avLst/>
          </a:prstGeom>
          <a:ln>
            <a:noFill/>
          </a:ln>
          <a:effectLst>
            <a:outerShdw blurRad="292100" dist="139700" dir="2700000" algn="tl" rotWithShape="0">
              <a:srgbClr val="333333">
                <a:alpha val="65000"/>
              </a:srgbClr>
            </a:outerShdw>
          </a:effectLst>
        </p:spPr>
      </p:pic>
      <p:sp>
        <p:nvSpPr>
          <p:cNvPr id="2" name="タイトル 1"/>
          <p:cNvSpPr>
            <a:spLocks noGrp="1"/>
          </p:cNvSpPr>
          <p:nvPr>
            <p:ph type="title"/>
          </p:nvPr>
        </p:nvSpPr>
        <p:spPr/>
        <p:txBody>
          <a:bodyPr/>
          <a:lstStyle/>
          <a:p>
            <a:r>
              <a:rPr kumimoji="1" lang="ja-JP" altLang="en-US" dirty="0" smtClean="0"/>
              <a:t>なぜいま人工知能なのか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pic>
        <p:nvPicPr>
          <p:cNvPr id="10" name="図 9"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1600" y="5952886"/>
            <a:ext cx="473555" cy="325023"/>
          </a:xfrm>
          <a:prstGeom prst="rect">
            <a:avLst/>
          </a:prstGeom>
        </p:spPr>
      </p:pic>
      <p:grpSp>
        <p:nvGrpSpPr>
          <p:cNvPr id="11" name="図形グループ 10"/>
          <p:cNvGrpSpPr/>
          <p:nvPr/>
        </p:nvGrpSpPr>
        <p:grpSpPr>
          <a:xfrm>
            <a:off x="1372428" y="5904177"/>
            <a:ext cx="150831" cy="353086"/>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 name="図形グループ 13"/>
          <p:cNvGrpSpPr/>
          <p:nvPr/>
        </p:nvGrpSpPr>
        <p:grpSpPr>
          <a:xfrm>
            <a:off x="977259" y="5877231"/>
            <a:ext cx="332159" cy="403970"/>
            <a:chOff x="921147" y="2673903"/>
            <a:chExt cx="2035043" cy="2195257"/>
          </a:xfrm>
        </p:grpSpPr>
        <p:sp>
          <p:nvSpPr>
            <p:cNvPr id="15" name="台形 14"/>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 name="図形グループ 16"/>
            <p:cNvGrpSpPr/>
            <p:nvPr/>
          </p:nvGrpSpPr>
          <p:grpSpPr>
            <a:xfrm rot="18523230">
              <a:off x="289583" y="3305467"/>
              <a:ext cx="1602719" cy="339591"/>
              <a:chOff x="1084045" y="2295821"/>
              <a:chExt cx="1399064" cy="288032"/>
            </a:xfrm>
          </p:grpSpPr>
          <p:grpSp>
            <p:nvGrpSpPr>
              <p:cNvPr id="22" name="図形グループ 21"/>
              <p:cNvGrpSpPr/>
              <p:nvPr/>
            </p:nvGrpSpPr>
            <p:grpSpPr>
              <a:xfrm>
                <a:off x="1084045" y="2295821"/>
                <a:ext cx="1399064" cy="288032"/>
                <a:chOff x="531457" y="2456892"/>
                <a:chExt cx="1399064" cy="288032"/>
              </a:xfrm>
            </p:grpSpPr>
            <p:sp>
              <p:nvSpPr>
                <p:cNvPr id="24" name="正方形/長方形 23"/>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円/楕円 24"/>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 name="円/楕円 22"/>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円/楕円 17"/>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台形 20"/>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0" name="図形グループ 29"/>
          <p:cNvGrpSpPr/>
          <p:nvPr/>
        </p:nvGrpSpPr>
        <p:grpSpPr>
          <a:xfrm>
            <a:off x="2981173" y="5826998"/>
            <a:ext cx="407275" cy="377525"/>
            <a:chOff x="-62676" y="3965594"/>
            <a:chExt cx="679541" cy="593816"/>
          </a:xfrm>
        </p:grpSpPr>
        <p:sp>
          <p:nvSpPr>
            <p:cNvPr id="31" name="角丸四角形 30"/>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5">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3" name="図形グループ 32"/>
          <p:cNvGrpSpPr/>
          <p:nvPr/>
        </p:nvGrpSpPr>
        <p:grpSpPr>
          <a:xfrm>
            <a:off x="3309745" y="5927944"/>
            <a:ext cx="204548" cy="349965"/>
            <a:chOff x="1140657" y="4229811"/>
            <a:chExt cx="341289" cy="550466"/>
          </a:xfrm>
        </p:grpSpPr>
        <p:sp>
          <p:nvSpPr>
            <p:cNvPr id="34" name="角丸四角形 3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p:cNvPicPr>
              <a:picLocks noChangeAspect="1"/>
            </p:cNvPicPr>
            <p:nvPr/>
          </p:nvPicPr>
          <p:blipFill>
            <a:blip r:embed="rId6">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26" name="図形グループ 25"/>
          <p:cNvGrpSpPr/>
          <p:nvPr/>
        </p:nvGrpSpPr>
        <p:grpSpPr>
          <a:xfrm>
            <a:off x="3578382" y="5885881"/>
            <a:ext cx="125894" cy="372746"/>
            <a:chOff x="5118100" y="4941610"/>
            <a:chExt cx="190500" cy="405090"/>
          </a:xfrm>
        </p:grpSpPr>
        <p:sp>
          <p:nvSpPr>
            <p:cNvPr id="27" name="正方形/長方形 2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15778" y="5913324"/>
            <a:ext cx="372541" cy="372541"/>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7771" y="5924295"/>
            <a:ext cx="334332" cy="334332"/>
          </a:xfrm>
          <a:prstGeom prst="rect">
            <a:avLst/>
          </a:prstGeom>
        </p:spPr>
      </p:pic>
      <p:pic>
        <p:nvPicPr>
          <p:cNvPr id="38" name="図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4679" y="5925971"/>
            <a:ext cx="443541" cy="332656"/>
          </a:xfrm>
          <a:prstGeom prst="rect">
            <a:avLst/>
          </a:prstGeom>
        </p:spPr>
      </p:pic>
      <p:pic>
        <p:nvPicPr>
          <p:cNvPr id="40" name="図 39"/>
          <p:cNvPicPr>
            <a:picLocks noChangeAspect="1"/>
          </p:cNvPicPr>
          <p:nvPr/>
        </p:nvPicPr>
        <p:blipFill>
          <a:blip r:embed="rId10"/>
          <a:stretch>
            <a:fillRect/>
          </a:stretch>
        </p:blipFill>
        <p:spPr>
          <a:xfrm>
            <a:off x="7251235" y="5777814"/>
            <a:ext cx="739257" cy="591789"/>
          </a:xfrm>
          <a:prstGeom prst="rect">
            <a:avLst/>
          </a:prstGeom>
        </p:spPr>
      </p:pic>
      <p:sp>
        <p:nvSpPr>
          <p:cNvPr id="47" name="テキスト ボックス 46"/>
          <p:cNvSpPr txBox="1"/>
          <p:nvPr/>
        </p:nvSpPr>
        <p:spPr>
          <a:xfrm>
            <a:off x="1237178" y="6344817"/>
            <a:ext cx="433388" cy="276999"/>
          </a:xfrm>
          <a:prstGeom prst="rect">
            <a:avLst/>
          </a:prstGeom>
          <a:noFill/>
        </p:spPr>
        <p:txBody>
          <a:bodyPr wrap="none" rtlCol="0">
            <a:spAutoFit/>
          </a:bodyPr>
          <a:lstStyle/>
          <a:p>
            <a:pPr algn="ctr"/>
            <a:r>
              <a:rPr lang="en-US" altLang="ja-JP" sz="1200" dirty="0" err="1" smtClean="0">
                <a:latin typeface="Meiryo" charset="-128"/>
                <a:ea typeface="Meiryo" charset="-128"/>
                <a:cs typeface="Meiryo" charset="-128"/>
              </a:rPr>
              <a:t>IoT</a:t>
            </a:r>
            <a:endParaRPr kumimoji="1" lang="ja-JP" altLang="en-US" sz="1200" dirty="0">
              <a:latin typeface="Meiryo" charset="-128"/>
              <a:ea typeface="Meiryo" charset="-128"/>
              <a:cs typeface="Meiryo" charset="-128"/>
            </a:endParaRPr>
          </a:p>
        </p:txBody>
      </p:sp>
      <p:sp>
        <p:nvSpPr>
          <p:cNvPr id="48" name="テキスト ボックス 47"/>
          <p:cNvSpPr txBox="1"/>
          <p:nvPr/>
        </p:nvSpPr>
        <p:spPr>
          <a:xfrm>
            <a:off x="2400308" y="6336517"/>
            <a:ext cx="1944216" cy="276999"/>
          </a:xfrm>
          <a:prstGeom prst="rect">
            <a:avLst/>
          </a:prstGeom>
          <a:noFill/>
        </p:spPr>
        <p:txBody>
          <a:bodyPr wrap="square" rtlCol="0">
            <a:spAutoFit/>
          </a:bodyPr>
          <a:lstStyle/>
          <a:p>
            <a:pPr algn="ctr"/>
            <a:r>
              <a:rPr kumimoji="1" lang="ja-JP" altLang="en-US" sz="1200" smtClean="0">
                <a:latin typeface="Meiryo" charset="-128"/>
                <a:ea typeface="Meiryo" charset="-128"/>
                <a:cs typeface="Meiryo" charset="-128"/>
              </a:rPr>
              <a:t>モバイル・ウェアラブル</a:t>
            </a:r>
            <a:endParaRPr kumimoji="1" lang="ja-JP" altLang="en-US" sz="1200" dirty="0">
              <a:latin typeface="Meiryo" charset="-128"/>
              <a:ea typeface="Meiryo" charset="-128"/>
              <a:cs typeface="Meiryo" charset="-128"/>
            </a:endParaRPr>
          </a:p>
        </p:txBody>
      </p:sp>
      <p:sp>
        <p:nvSpPr>
          <p:cNvPr id="49" name="テキスト ボックス 48"/>
          <p:cNvSpPr txBox="1"/>
          <p:nvPr/>
        </p:nvSpPr>
        <p:spPr>
          <a:xfrm>
            <a:off x="4864674" y="6325535"/>
            <a:ext cx="1723550" cy="276999"/>
          </a:xfrm>
          <a:prstGeom prst="rect">
            <a:avLst/>
          </a:prstGeom>
          <a:noFill/>
        </p:spPr>
        <p:txBody>
          <a:bodyPr wrap="none" rtlCol="0">
            <a:spAutoFit/>
          </a:bodyPr>
          <a:lstStyle/>
          <a:p>
            <a:pPr algn="ctr"/>
            <a:r>
              <a:rPr kumimoji="1" lang="ja-JP" altLang="en-US" sz="1200" smtClean="0">
                <a:latin typeface="Meiryo" charset="-128"/>
                <a:ea typeface="Meiryo" charset="-128"/>
                <a:cs typeface="Meiryo" charset="-128"/>
              </a:rPr>
              <a:t>ソーシャル・メディア</a:t>
            </a:r>
            <a:endParaRPr kumimoji="1" lang="ja-JP" altLang="en-US" sz="1200" dirty="0">
              <a:latin typeface="Meiryo" charset="-128"/>
              <a:ea typeface="Meiryo" charset="-128"/>
              <a:cs typeface="Meiryo" charset="-128"/>
            </a:endParaRPr>
          </a:p>
        </p:txBody>
      </p:sp>
      <p:sp>
        <p:nvSpPr>
          <p:cNvPr id="50" name="テキスト ボックス 49"/>
          <p:cNvSpPr txBox="1"/>
          <p:nvPr/>
        </p:nvSpPr>
        <p:spPr>
          <a:xfrm>
            <a:off x="7038348" y="6326015"/>
            <a:ext cx="1107997" cy="276999"/>
          </a:xfrm>
          <a:prstGeom prst="rect">
            <a:avLst/>
          </a:prstGeom>
          <a:noFill/>
        </p:spPr>
        <p:txBody>
          <a:bodyPr wrap="none" rtlCol="0">
            <a:spAutoFit/>
          </a:bodyPr>
          <a:lstStyle/>
          <a:p>
            <a:pPr algn="ctr"/>
            <a:r>
              <a:rPr kumimoji="1" lang="ja-JP" altLang="en-US" sz="1200" dirty="0" smtClean="0">
                <a:latin typeface="Meiryo" charset="-128"/>
                <a:ea typeface="Meiryo" charset="-128"/>
                <a:cs typeface="Meiryo" charset="-128"/>
              </a:rPr>
              <a:t>ウェブサイト</a:t>
            </a:r>
            <a:endParaRPr kumimoji="1" lang="ja-JP" altLang="en-US" sz="1200" dirty="0">
              <a:latin typeface="Meiryo" charset="-128"/>
              <a:ea typeface="Meiryo" charset="-128"/>
              <a:cs typeface="Meiryo" charset="-128"/>
            </a:endParaRPr>
          </a:p>
        </p:txBody>
      </p:sp>
      <p:cxnSp>
        <p:nvCxnSpPr>
          <p:cNvPr id="56" name="曲線コネクタ 55"/>
          <p:cNvCxnSpPr>
            <a:endCxn id="6" idx="3"/>
          </p:cNvCxnSpPr>
          <p:nvPr/>
        </p:nvCxnSpPr>
        <p:spPr>
          <a:xfrm flipV="1">
            <a:off x="1523259" y="4134855"/>
            <a:ext cx="3050719" cy="1642960"/>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曲線コネクタ 59"/>
          <p:cNvCxnSpPr>
            <a:endCxn id="6" idx="3"/>
          </p:cNvCxnSpPr>
          <p:nvPr/>
        </p:nvCxnSpPr>
        <p:spPr>
          <a:xfrm rot="5400000" flipH="1" flipV="1">
            <a:off x="3130086" y="4411605"/>
            <a:ext cx="1720641" cy="1167143"/>
          </a:xfrm>
          <a:prstGeom prst="curvedConnector3">
            <a:avLst>
              <a:gd name="adj1" fmla="val 2360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曲線コネクタ 64"/>
          <p:cNvCxnSpPr>
            <a:endCxn id="6" idx="3"/>
          </p:cNvCxnSpPr>
          <p:nvPr/>
        </p:nvCxnSpPr>
        <p:spPr>
          <a:xfrm rot="16200000" flipV="1">
            <a:off x="4269823" y="4439010"/>
            <a:ext cx="1769322" cy="1161012"/>
          </a:xfrm>
          <a:prstGeom prst="curvedConnector3">
            <a:avLst>
              <a:gd name="adj1" fmla="val 25027"/>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曲線コネクタ 68"/>
          <p:cNvCxnSpPr>
            <a:endCxn id="6" idx="3"/>
          </p:cNvCxnSpPr>
          <p:nvPr/>
        </p:nvCxnSpPr>
        <p:spPr>
          <a:xfrm rot="10800000">
            <a:off x="4573978" y="4134855"/>
            <a:ext cx="2950350" cy="1626476"/>
          </a:xfrm>
          <a:prstGeom prst="curvedConnector2">
            <a:avLst/>
          </a:prstGeom>
          <a:ln w="38100">
            <a:solidFill>
              <a:srgbClr val="FF8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3598958" y="4810313"/>
            <a:ext cx="198002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インターネット</a:t>
            </a:r>
            <a:endParaRPr kumimoji="1" lang="ja-JP" altLang="en-US" sz="2000" b="1" dirty="0">
              <a:solidFill>
                <a:schemeClr val="bg1"/>
              </a:solidFill>
              <a:latin typeface="Meiryo" charset="-128"/>
              <a:ea typeface="Meiryo" charset="-128"/>
              <a:cs typeface="Meiryo" charset="-128"/>
            </a:endParaRPr>
          </a:p>
        </p:txBody>
      </p:sp>
      <p:sp>
        <p:nvSpPr>
          <p:cNvPr id="80" name="三角形 79"/>
          <p:cNvSpPr/>
          <p:nvPr/>
        </p:nvSpPr>
        <p:spPr>
          <a:xfrm flipV="1">
            <a:off x="611558" y="1447650"/>
            <a:ext cx="7920882" cy="1626475"/>
          </a:xfrm>
          <a:prstGeom prst="triangle">
            <a:avLst>
              <a:gd name="adj" fmla="val 49923"/>
            </a:avLst>
          </a:prstGeom>
          <a:gradFill flip="none" rotWithShape="1">
            <a:gsLst>
              <a:gs pos="0">
                <a:srgbClr val="0070C0"/>
              </a:gs>
              <a:gs pos="100000">
                <a:schemeClr val="accent3">
                  <a:lumMod val="20000"/>
                  <a:lumOff val="80000"/>
                </a:schemeClr>
              </a:gs>
            </a:gsLst>
            <a:lin ang="162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5343615" y="1772815"/>
            <a:ext cx="3188825" cy="208823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611560" y="1771484"/>
            <a:ext cx="3188825" cy="208823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descr="11105b75.jpg"/>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3247" y="2164241"/>
            <a:ext cx="1591052" cy="1376075"/>
          </a:xfrm>
          <a:prstGeom prst="rect">
            <a:avLst/>
          </a:prstGeom>
        </p:spPr>
      </p:pic>
      <p:pic>
        <p:nvPicPr>
          <p:cNvPr id="4" name="図 3" descr="brain-illustration-1940x900_35269.jpg"/>
          <p:cNvPicPr>
            <a:picLocks noChangeAspect="1"/>
          </p:cNvPicPr>
          <p:nvPr/>
        </p:nvPicPr>
        <p:blipFill>
          <a:blip r:embed="rId12">
            <a:clrChange>
              <a:clrFrom>
                <a:srgbClr val="FFEBCF"/>
              </a:clrFrom>
              <a:clrTo>
                <a:srgbClr val="FFEBCF">
                  <a:alpha val="0"/>
                </a:srgbClr>
              </a:clrTo>
            </a:clrChange>
            <a:extLst>
              <a:ext uri="{28A0092B-C50C-407E-A947-70E740481C1C}">
                <a14:useLocalDpi xmlns:a14="http://schemas.microsoft.com/office/drawing/2010/main" val="0"/>
              </a:ext>
            </a:extLst>
          </a:blip>
          <a:stretch>
            <a:fillRect/>
          </a:stretch>
        </p:blipFill>
        <p:spPr>
          <a:xfrm>
            <a:off x="1675332" y="2249359"/>
            <a:ext cx="2258582" cy="1220848"/>
          </a:xfrm>
          <a:prstGeom prst="rect">
            <a:avLst/>
          </a:prstGeom>
        </p:spPr>
      </p:pic>
      <p:pic>
        <p:nvPicPr>
          <p:cNvPr id="7" name="図 6"/>
          <p:cNvPicPr>
            <a:picLocks noChangeAspect="1"/>
          </p:cNvPicPr>
          <p:nvPr/>
        </p:nvPicPr>
        <p:blipFill>
          <a:blip r:embed="rId13"/>
          <a:stretch>
            <a:fillRect/>
          </a:stretch>
        </p:blipFill>
        <p:spPr>
          <a:xfrm>
            <a:off x="5813598" y="2279270"/>
            <a:ext cx="2060214" cy="776802"/>
          </a:xfrm>
          <a:prstGeom prst="rect">
            <a:avLst/>
          </a:prstGeom>
        </p:spPr>
      </p:pic>
      <p:pic>
        <p:nvPicPr>
          <p:cNvPr id="8" name="図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6694" y="2347188"/>
            <a:ext cx="1163756" cy="936824"/>
          </a:xfrm>
          <a:prstGeom prst="rect">
            <a:avLst/>
          </a:prstGeom>
        </p:spPr>
      </p:pic>
      <p:sp>
        <p:nvSpPr>
          <p:cNvPr id="41" name="テキスト ボックス 40"/>
          <p:cNvSpPr txBox="1"/>
          <p:nvPr/>
        </p:nvSpPr>
        <p:spPr>
          <a:xfrm>
            <a:off x="1315192" y="1916798"/>
            <a:ext cx="1723549" cy="400110"/>
          </a:xfrm>
          <a:prstGeom prst="rect">
            <a:avLst/>
          </a:prstGeom>
          <a:noFill/>
        </p:spPr>
        <p:txBody>
          <a:bodyPr wrap="none" rtlCol="0">
            <a:spAutoFit/>
          </a:bodyPr>
          <a:lstStyle/>
          <a:p>
            <a:r>
              <a:rPr lang="ja-JP" altLang="en-US" sz="2000" b="1" smtClean="0">
                <a:solidFill>
                  <a:schemeClr val="bg1"/>
                </a:solidFill>
                <a:latin typeface="Meiryo" charset="-128"/>
                <a:ea typeface="Meiryo" charset="-128"/>
                <a:cs typeface="Meiryo" charset="-128"/>
              </a:rPr>
              <a:t>アルゴリズム</a:t>
            </a:r>
            <a:endParaRPr kumimoji="1" lang="ja-JP" altLang="en-US" sz="2000" b="1" dirty="0">
              <a:solidFill>
                <a:schemeClr val="bg1"/>
              </a:solidFill>
              <a:latin typeface="Meiryo" charset="-128"/>
              <a:ea typeface="Meiryo" charset="-128"/>
              <a:cs typeface="Meiryo" charset="-128"/>
            </a:endParaRPr>
          </a:p>
        </p:txBody>
      </p:sp>
      <p:sp>
        <p:nvSpPr>
          <p:cNvPr id="42" name="テキスト ボックス 41"/>
          <p:cNvSpPr txBox="1"/>
          <p:nvPr/>
        </p:nvSpPr>
        <p:spPr>
          <a:xfrm>
            <a:off x="5813598" y="1863451"/>
            <a:ext cx="2324675" cy="400110"/>
          </a:xfrm>
          <a:prstGeom prst="rect">
            <a:avLst/>
          </a:prstGeom>
          <a:noFill/>
        </p:spPr>
        <p:txBody>
          <a:bodyPr wrap="none" rtlCol="0">
            <a:spAutoFit/>
          </a:bodyPr>
          <a:lstStyle/>
          <a:p>
            <a:r>
              <a:rPr lang="en-US" altLang="ja-JP" sz="2000" b="1" dirty="0" smtClean="0">
                <a:solidFill>
                  <a:schemeClr val="bg1"/>
                </a:solidFill>
                <a:latin typeface="Meiryo" charset="-128"/>
                <a:ea typeface="Meiryo" charset="-128"/>
                <a:cs typeface="Meiryo" charset="-128"/>
              </a:rPr>
              <a:t>GPU</a:t>
            </a:r>
            <a:r>
              <a:rPr lang="ja-JP" altLang="en-US" sz="800" b="1" dirty="0" smtClean="0">
                <a:solidFill>
                  <a:schemeClr val="bg1"/>
                </a:solidFill>
                <a:latin typeface="Meiryo" charset="-128"/>
                <a:ea typeface="Meiryo" charset="-128"/>
                <a:cs typeface="Meiryo" charset="-128"/>
              </a:rPr>
              <a:t>（</a:t>
            </a:r>
            <a:r>
              <a:rPr lang="en-US" altLang="ja-JP" sz="800" b="1" dirty="0">
                <a:solidFill>
                  <a:schemeClr val="bg1"/>
                </a:solidFill>
                <a:latin typeface="Meiryo" charset="-128"/>
                <a:ea typeface="Meiryo" charset="-128"/>
                <a:cs typeface="Meiryo" charset="-128"/>
              </a:rPr>
              <a:t>Graphics Processing Unit</a:t>
            </a:r>
            <a:r>
              <a:rPr lang="ja-JP" altLang="en-US" sz="800" b="1" dirty="0" smtClean="0">
                <a:solidFill>
                  <a:schemeClr val="bg1"/>
                </a:solidFill>
                <a:latin typeface="Meiryo" charset="-128"/>
                <a:ea typeface="Meiryo" charset="-128"/>
                <a:cs typeface="Meiryo" charset="-128"/>
              </a:rPr>
              <a:t>）</a:t>
            </a:r>
            <a:endParaRPr kumimoji="1" lang="ja-JP" altLang="en-US" sz="800" b="1" dirty="0">
              <a:solidFill>
                <a:schemeClr val="bg1"/>
              </a:solidFill>
              <a:latin typeface="Meiryo" charset="-128"/>
              <a:ea typeface="Meiryo" charset="-128"/>
              <a:cs typeface="Meiryo" charset="-128"/>
            </a:endParaRPr>
          </a:p>
        </p:txBody>
      </p:sp>
      <p:sp>
        <p:nvSpPr>
          <p:cNvPr id="43" name="テキスト ボックス 42"/>
          <p:cNvSpPr txBox="1"/>
          <p:nvPr/>
        </p:nvSpPr>
        <p:spPr>
          <a:xfrm>
            <a:off x="1220623" y="3437684"/>
            <a:ext cx="1877437"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脳科学の研究成果を反映</a:t>
            </a:r>
            <a:endParaRPr kumimoji="1" lang="ja-JP" altLang="en-US" sz="1200" dirty="0">
              <a:solidFill>
                <a:schemeClr val="bg1"/>
              </a:solidFill>
              <a:latin typeface="Meiryo" charset="-128"/>
              <a:ea typeface="Meiryo" charset="-128"/>
              <a:cs typeface="Meiryo" charset="-128"/>
            </a:endParaRPr>
          </a:p>
        </p:txBody>
      </p:sp>
      <p:sp>
        <p:nvSpPr>
          <p:cNvPr id="44" name="テキスト ボックス 43"/>
          <p:cNvSpPr txBox="1"/>
          <p:nvPr/>
        </p:nvSpPr>
        <p:spPr>
          <a:xfrm>
            <a:off x="6014433" y="3444995"/>
            <a:ext cx="2185214" cy="276999"/>
          </a:xfrm>
          <a:prstGeom prst="rect">
            <a:avLst/>
          </a:prstGeom>
          <a:noFill/>
        </p:spPr>
        <p:txBody>
          <a:bodyPr wrap="none" rtlCol="0">
            <a:spAutoFit/>
          </a:bodyPr>
          <a:lstStyle/>
          <a:p>
            <a:r>
              <a:rPr kumimoji="1" lang="ja-JP" altLang="en-US" sz="1200" dirty="0" smtClean="0">
                <a:solidFill>
                  <a:schemeClr val="bg1"/>
                </a:solidFill>
                <a:latin typeface="Meiryo" charset="-128"/>
                <a:ea typeface="Meiryo" charset="-128"/>
                <a:cs typeface="Meiryo" charset="-128"/>
              </a:rPr>
              <a:t>高速・並列・大規模計算能力</a:t>
            </a:r>
            <a:endParaRPr kumimoji="1" lang="ja-JP" altLang="en-US" sz="1200" dirty="0">
              <a:solidFill>
                <a:schemeClr val="bg1"/>
              </a:solidFill>
              <a:latin typeface="Meiryo" charset="-128"/>
              <a:ea typeface="Meiryo" charset="-128"/>
              <a:cs typeface="Meiryo" charset="-128"/>
            </a:endParaRPr>
          </a:p>
        </p:txBody>
      </p:sp>
      <p:sp>
        <p:nvSpPr>
          <p:cNvPr id="78" name="正方形/長方形 77"/>
          <p:cNvSpPr/>
          <p:nvPr/>
        </p:nvSpPr>
        <p:spPr>
          <a:xfrm>
            <a:off x="611559" y="861914"/>
            <a:ext cx="7920881" cy="59016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b="1" dirty="0">
                <a:solidFill>
                  <a:srgbClr val="0432FF"/>
                </a:solidFill>
                <a:latin typeface="Meiryo" charset="-128"/>
                <a:ea typeface="Meiryo" charset="-128"/>
                <a:cs typeface="Meiryo" charset="-128"/>
              </a:rPr>
              <a:t>人工知能</a:t>
            </a:r>
            <a:r>
              <a:rPr lang="ja-JP" altLang="en-US" sz="2400" dirty="0">
                <a:solidFill>
                  <a:srgbClr val="0432FF"/>
                </a:solidFill>
                <a:latin typeface="Meiryo" charset="-128"/>
                <a:ea typeface="Meiryo" charset="-128"/>
                <a:cs typeface="Meiryo" charset="-128"/>
              </a:rPr>
              <a:t>（</a:t>
            </a:r>
            <a:r>
              <a:rPr lang="en-US" altLang="ja-JP" sz="2400" dirty="0">
                <a:solidFill>
                  <a:srgbClr val="0432FF"/>
                </a:solidFill>
                <a:latin typeface="Meiryo" charset="-128"/>
                <a:ea typeface="Meiryo" charset="-128"/>
                <a:cs typeface="Meiryo" charset="-128"/>
              </a:rPr>
              <a:t>Artificial </a:t>
            </a:r>
            <a:r>
              <a:rPr lang="en-US" altLang="ja-JP" sz="2400" dirty="0" smtClean="0">
                <a:solidFill>
                  <a:srgbClr val="0432FF"/>
                </a:solidFill>
                <a:latin typeface="Meiryo" charset="-128"/>
                <a:ea typeface="Meiryo" charset="-128"/>
                <a:cs typeface="Meiryo" charset="-128"/>
              </a:rPr>
              <a:t>Intelligence</a:t>
            </a:r>
            <a:r>
              <a:rPr lang="ja-JP" altLang="en-US" sz="2400" dirty="0" smtClean="0">
                <a:solidFill>
                  <a:srgbClr val="0432FF"/>
                </a:solidFill>
                <a:latin typeface="Meiryo" charset="-128"/>
                <a:ea typeface="Meiryo" charset="-128"/>
                <a:cs typeface="Meiryo" charset="-128"/>
              </a:rPr>
              <a:t>）</a:t>
            </a:r>
            <a:endParaRPr lang="ja-JP" altLang="en-US" sz="2400" dirty="0">
              <a:solidFill>
                <a:srgbClr val="0432FF"/>
              </a:solidFill>
              <a:latin typeface="Meiryo" charset="-128"/>
              <a:ea typeface="Meiryo" charset="-128"/>
              <a:cs typeface="Meiryo" charset="-128"/>
            </a:endParaRPr>
          </a:p>
        </p:txBody>
      </p:sp>
      <p:sp>
        <p:nvSpPr>
          <p:cNvPr id="6" name="円柱 5"/>
          <p:cNvSpPr/>
          <p:nvPr/>
        </p:nvSpPr>
        <p:spPr>
          <a:xfrm>
            <a:off x="3379788" y="3074128"/>
            <a:ext cx="2388379" cy="1060727"/>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smtClean="0">
                <a:solidFill>
                  <a:srgbClr val="FFFFFF"/>
                </a:solidFill>
                <a:latin typeface="Meiryo" charset="-128"/>
                <a:ea typeface="Meiryo" charset="-128"/>
                <a:cs typeface="Meiryo" charset="-128"/>
              </a:rPr>
              <a:t>ビッグデータ</a:t>
            </a:r>
            <a:endParaRPr kumimoji="1" lang="ja-JP" altLang="en-US" sz="2000" b="1"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271431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dirty="0"/>
              <a:t>スマートマシンが実現しようとして</a:t>
            </a:r>
            <a:r>
              <a:rPr lang="ja-JP" altLang="ja-JP" dirty="0" smtClean="0"/>
              <a:t>いる</a:t>
            </a:r>
            <a:r>
              <a:rPr lang="ja-JP" altLang="en-US" dirty="0" smtClean="0"/>
              <a:t>こと</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6" name="フリーフォーム 5"/>
          <p:cNvSpPr/>
          <p:nvPr/>
        </p:nvSpPr>
        <p:spPr>
          <a:xfrm>
            <a:off x="4127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7" name="フリーフォーム 6"/>
          <p:cNvSpPr/>
          <p:nvPr/>
        </p:nvSpPr>
        <p:spPr>
          <a:xfrm flipH="1" flipV="1">
            <a:off x="3981450" y="1206500"/>
            <a:ext cx="4781550" cy="1358900"/>
          </a:xfrm>
          <a:custGeom>
            <a:avLst/>
            <a:gdLst>
              <a:gd name="connsiteX0" fmla="*/ 0 w 4781550"/>
              <a:gd name="connsiteY0" fmla="*/ 0 h 1987550"/>
              <a:gd name="connsiteX1" fmla="*/ 6350 w 4781550"/>
              <a:gd name="connsiteY1" fmla="*/ 1974850 h 1987550"/>
              <a:gd name="connsiteX2" fmla="*/ 4781550 w 4781550"/>
              <a:gd name="connsiteY2" fmla="*/ 1987550 h 1987550"/>
              <a:gd name="connsiteX3" fmla="*/ 3498850 w 4781550"/>
              <a:gd name="connsiteY3" fmla="*/ 0 h 1987550"/>
              <a:gd name="connsiteX4" fmla="*/ 0 w 4781550"/>
              <a:gd name="connsiteY4" fmla="*/ 0 h 19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550" h="1987550">
                <a:moveTo>
                  <a:pt x="0" y="0"/>
                </a:moveTo>
                <a:cubicBezTo>
                  <a:pt x="2117" y="658283"/>
                  <a:pt x="4233" y="1316567"/>
                  <a:pt x="6350" y="1974850"/>
                </a:cubicBezTo>
                <a:lnTo>
                  <a:pt x="4781550" y="1987550"/>
                </a:lnTo>
                <a:lnTo>
                  <a:pt x="3498850" y="0"/>
                </a:lnTo>
                <a:lnTo>
                  <a:pt x="0" y="0"/>
                </a:lnTo>
                <a:close/>
              </a:path>
            </a:pathLst>
          </a:cu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sp>
        <p:nvSpPr>
          <p:cNvPr id="8" name="左右矢印 7"/>
          <p:cNvSpPr/>
          <p:nvPr/>
        </p:nvSpPr>
        <p:spPr>
          <a:xfrm>
            <a:off x="412751" y="2647950"/>
            <a:ext cx="8350250" cy="1231900"/>
          </a:xfrm>
          <a:prstGeom prst="leftRigh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214500" y="3970155"/>
            <a:ext cx="2343145" cy="1946640"/>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2338212" y="3970156"/>
            <a:ext cx="2343148" cy="1946642"/>
          </a:xfrm>
          <a:prstGeom prst="homePlate">
            <a:avLst>
              <a:gd name="adj" fmla="val 2727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rot="16200000">
            <a:off x="4454715" y="3970154"/>
            <a:ext cx="2343150" cy="1946642"/>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rot="16200000">
            <a:off x="6618107" y="3970153"/>
            <a:ext cx="2343148" cy="1946641"/>
          </a:xfrm>
          <a:prstGeom prst="homePlate">
            <a:avLst>
              <a:gd name="adj" fmla="val 27272"/>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571500" y="1644650"/>
            <a:ext cx="3768580"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人間にしかできなかったこと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4" name="テキスト ボックス 13"/>
          <p:cNvSpPr txBox="1"/>
          <p:nvPr/>
        </p:nvSpPr>
        <p:spPr>
          <a:xfrm>
            <a:off x="4969221" y="1644650"/>
            <a:ext cx="3532938" cy="461665"/>
          </a:xfrm>
          <a:prstGeom prst="rect">
            <a:avLst/>
          </a:prstGeom>
          <a:noFill/>
        </p:spPr>
        <p:txBody>
          <a:bodyPr wrap="none" rtlCol="0">
            <a:spAutoFit/>
          </a:bodyPr>
          <a:lstStyle/>
          <a:p>
            <a:pPr algn="ctr"/>
            <a:r>
              <a:rPr kumimoji="1" lang="ja-JP" altLang="en-US" sz="2400" dirty="0" smtClean="0">
                <a:solidFill>
                  <a:srgbClr val="FFFFFF"/>
                </a:solidFill>
                <a:latin typeface="HGP創英角ｺﾞｼｯｸUB"/>
                <a:ea typeface="HGP創英角ｺﾞｼｯｸUB"/>
                <a:cs typeface="HGP創英角ｺﾞｼｯｸUB"/>
              </a:rPr>
              <a:t>人間にはできなかったこと</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5" name="テキスト ボックス 14"/>
          <p:cNvSpPr txBox="1"/>
          <p:nvPr/>
        </p:nvSpPr>
        <p:spPr>
          <a:xfrm>
            <a:off x="1009650" y="3016250"/>
            <a:ext cx="2031325" cy="461665"/>
          </a:xfrm>
          <a:prstGeom prst="rect">
            <a:avLst/>
          </a:prstGeom>
          <a:noFill/>
        </p:spPr>
        <p:txBody>
          <a:bodyPr wrap="none" rtlCol="0">
            <a:spAutoFit/>
          </a:bodyPr>
          <a:lstStyle/>
          <a:p>
            <a:r>
              <a:rPr kumimoji="1" lang="ja-JP" altLang="en-US" sz="2400" dirty="0" smtClean="0">
                <a:solidFill>
                  <a:srgbClr val="FFFFFF"/>
                </a:solidFill>
                <a:latin typeface="HGP創英角ｺﾞｼｯｸUB"/>
                <a:ea typeface="HGP創英角ｺﾞｼｯｸUB"/>
                <a:cs typeface="HGP創英角ｺﾞｼｯｸUB"/>
              </a:rPr>
              <a:t>作業の効率化</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6" name="テキスト ボックス 15"/>
          <p:cNvSpPr txBox="1"/>
          <p:nvPr/>
        </p:nvSpPr>
        <p:spPr>
          <a:xfrm>
            <a:off x="6451998" y="3016250"/>
            <a:ext cx="1723549" cy="461665"/>
          </a:xfrm>
          <a:prstGeom prst="rect">
            <a:avLst/>
          </a:prstGeom>
          <a:noFill/>
        </p:spPr>
        <p:txBody>
          <a:bodyPr wrap="none" rtlCol="0">
            <a:spAutoFit/>
          </a:bodyPr>
          <a:lstStyle/>
          <a:p>
            <a:pPr algn="r"/>
            <a:r>
              <a:rPr kumimoji="1" lang="ja-JP" altLang="en-US" sz="2400" dirty="0" smtClean="0">
                <a:solidFill>
                  <a:srgbClr val="FFFFFF"/>
                </a:solidFill>
                <a:latin typeface="HGP創英角ｺﾞｼｯｸUB"/>
                <a:ea typeface="HGP創英角ｺﾞｼｯｸUB"/>
                <a:cs typeface="HGP創英角ｺﾞｼｯｸUB"/>
              </a:rPr>
              <a:t>能力の拡張</a:t>
            </a:r>
            <a:endParaRPr kumimoji="1" lang="ja-JP" altLang="en-US" sz="2400" dirty="0">
              <a:solidFill>
                <a:srgbClr val="FFFFFF"/>
              </a:solidFill>
              <a:latin typeface="HGP創英角ｺﾞｼｯｸUB"/>
              <a:ea typeface="HGP創英角ｺﾞｼｯｸUB"/>
              <a:cs typeface="HGP創英角ｺﾞｼｯｸUB"/>
            </a:endParaRPr>
          </a:p>
        </p:txBody>
      </p:sp>
      <p:sp>
        <p:nvSpPr>
          <p:cNvPr id="17" name="テキスト ボックス 16"/>
          <p:cNvSpPr txBox="1"/>
          <p:nvPr/>
        </p:nvSpPr>
        <p:spPr>
          <a:xfrm>
            <a:off x="7754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置　換</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8" name="テキスト ボックス 17"/>
          <p:cNvSpPr txBox="1"/>
          <p:nvPr/>
        </p:nvSpPr>
        <p:spPr>
          <a:xfrm>
            <a:off x="2870933"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支　援</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19" name="テキスト ボックス 18"/>
          <p:cNvSpPr txBox="1"/>
          <p:nvPr/>
        </p:nvSpPr>
        <p:spPr>
          <a:xfrm>
            <a:off x="5010884" y="4305300"/>
            <a:ext cx="1277914" cy="584776"/>
          </a:xfrm>
          <a:prstGeom prst="rect">
            <a:avLst/>
          </a:prstGeom>
          <a:noFill/>
        </p:spPr>
        <p:txBody>
          <a:bodyPr wrap="none" rtlCol="0">
            <a:spAutoFit/>
          </a:bodyPr>
          <a:lstStyle/>
          <a:p>
            <a:pPr algn="ctr"/>
            <a:r>
              <a:rPr kumimoji="1" lang="ja-JP" altLang="en-US" sz="3200" dirty="0" smtClean="0">
                <a:solidFill>
                  <a:srgbClr val="FFFFFF"/>
                </a:solidFill>
                <a:latin typeface="HGP創英角ｺﾞｼｯｸUB"/>
                <a:ea typeface="HGP創英角ｺﾞｼｯｸUB"/>
                <a:cs typeface="HGP創英角ｺﾞｼｯｸUB"/>
              </a:rPr>
              <a:t>助　言</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0" name="テキスト ボックス 19"/>
          <p:cNvSpPr txBox="1"/>
          <p:nvPr/>
        </p:nvSpPr>
        <p:spPr>
          <a:xfrm>
            <a:off x="7148045" y="4337050"/>
            <a:ext cx="1277914" cy="584776"/>
          </a:xfrm>
          <a:prstGeom prst="rect">
            <a:avLst/>
          </a:prstGeom>
          <a:noFill/>
        </p:spPr>
        <p:txBody>
          <a:bodyPr wrap="none" rtlCol="0">
            <a:spAutoFit/>
          </a:bodyPr>
          <a:lstStyle/>
          <a:p>
            <a:pPr algn="ctr"/>
            <a:r>
              <a:rPr lang="ja-JP" altLang="en-US" sz="3200" dirty="0" smtClean="0">
                <a:solidFill>
                  <a:srgbClr val="FFFFFF"/>
                </a:solidFill>
                <a:latin typeface="HGP創英角ｺﾞｼｯｸUB"/>
                <a:ea typeface="HGP創英角ｺﾞｼｯｸUB"/>
                <a:cs typeface="HGP創英角ｺﾞｼｯｸUB"/>
              </a:rPr>
              <a:t>強　化</a:t>
            </a:r>
            <a:endParaRPr kumimoji="1" lang="ja-JP" altLang="en-US" sz="3200" dirty="0">
              <a:solidFill>
                <a:srgbClr val="FFFFFF"/>
              </a:solidFill>
              <a:latin typeface="HGP創英角ｺﾞｼｯｸUB"/>
              <a:ea typeface="HGP創英角ｺﾞｼｯｸUB"/>
              <a:cs typeface="HGP創英角ｺﾞｼｯｸUB"/>
            </a:endParaRPr>
          </a:p>
        </p:txBody>
      </p:sp>
      <p:sp>
        <p:nvSpPr>
          <p:cNvPr id="21" name="テキスト ボックス 20"/>
          <p:cNvSpPr txBox="1"/>
          <p:nvPr/>
        </p:nvSpPr>
        <p:spPr>
          <a:xfrm>
            <a:off x="651019" y="4935102"/>
            <a:ext cx="1467068" cy="1015663"/>
          </a:xfrm>
          <a:prstGeom prst="rect">
            <a:avLst/>
          </a:prstGeom>
          <a:noFill/>
        </p:spPr>
        <p:txBody>
          <a:bodyPr wrap="none" rtlCol="0">
            <a:spAutoFit/>
          </a:bodyPr>
          <a:lstStyle/>
          <a:p>
            <a:pPr algn="ctr"/>
            <a:r>
              <a:rPr kumimoji="1" lang="ja-JP" altLang="en-US" sz="2000" dirty="0" smtClean="0">
                <a:solidFill>
                  <a:srgbClr val="FFFFFF"/>
                </a:solidFill>
              </a:rPr>
              <a:t>運転手</a:t>
            </a:r>
            <a:endParaRPr kumimoji="1" lang="en-US" altLang="ja-JP" sz="2000" dirty="0" smtClean="0">
              <a:solidFill>
                <a:srgbClr val="FFFFFF"/>
              </a:solidFill>
            </a:endParaRPr>
          </a:p>
          <a:p>
            <a:pPr algn="ctr"/>
            <a:r>
              <a:rPr lang="ja-JP" altLang="en-US" sz="2000" dirty="0" smtClean="0">
                <a:solidFill>
                  <a:srgbClr val="FFFFFF"/>
                </a:solidFill>
              </a:rPr>
              <a:t>工場作業者</a:t>
            </a:r>
            <a:endParaRPr lang="en-US" altLang="ja-JP" sz="2000" dirty="0" smtClean="0">
              <a:solidFill>
                <a:srgbClr val="FFFFFF"/>
              </a:solidFill>
            </a:endParaRPr>
          </a:p>
          <a:p>
            <a:pPr algn="ctr"/>
            <a:r>
              <a:rPr kumimoji="1" lang="ja-JP" altLang="en-US" sz="2000" dirty="0" smtClean="0">
                <a:solidFill>
                  <a:srgbClr val="FFFFFF"/>
                </a:solidFill>
              </a:rPr>
              <a:t>兵士</a:t>
            </a:r>
            <a:endParaRPr kumimoji="1" lang="ja-JP" altLang="en-US" sz="2000" dirty="0">
              <a:solidFill>
                <a:srgbClr val="FFFFFF"/>
              </a:solidFill>
            </a:endParaRPr>
          </a:p>
        </p:txBody>
      </p:sp>
      <p:sp>
        <p:nvSpPr>
          <p:cNvPr id="22" name="テキスト ボックス 21"/>
          <p:cNvSpPr txBox="1"/>
          <p:nvPr/>
        </p:nvSpPr>
        <p:spPr>
          <a:xfrm>
            <a:off x="2900161" y="4935102"/>
            <a:ext cx="1210588" cy="1015663"/>
          </a:xfrm>
          <a:prstGeom prst="rect">
            <a:avLst/>
          </a:prstGeom>
          <a:noFill/>
        </p:spPr>
        <p:txBody>
          <a:bodyPr wrap="none" rtlCol="0">
            <a:spAutoFit/>
          </a:bodyPr>
          <a:lstStyle/>
          <a:p>
            <a:pPr algn="ctr"/>
            <a:r>
              <a:rPr lang="ja-JP" altLang="en-US" sz="2000" dirty="0" smtClean="0">
                <a:solidFill>
                  <a:srgbClr val="FFFFFF"/>
                </a:solidFill>
              </a:rPr>
              <a:t>音声認識</a:t>
            </a:r>
            <a:endParaRPr lang="en-US" altLang="ja-JP" sz="2000" dirty="0" smtClean="0">
              <a:solidFill>
                <a:srgbClr val="FFFFFF"/>
              </a:solidFill>
            </a:endParaRPr>
          </a:p>
          <a:p>
            <a:pPr algn="ctr"/>
            <a:r>
              <a:rPr kumimoji="1" lang="ja-JP" altLang="en-US" sz="2000" dirty="0" smtClean="0">
                <a:solidFill>
                  <a:srgbClr val="FFFFFF"/>
                </a:solidFill>
              </a:rPr>
              <a:t>文脈理解</a:t>
            </a:r>
          </a:p>
          <a:p>
            <a:pPr algn="ctr"/>
            <a:r>
              <a:rPr kumimoji="1" lang="ja-JP" altLang="en-US" sz="2000" dirty="0" smtClean="0">
                <a:solidFill>
                  <a:srgbClr val="FFFFFF"/>
                </a:solidFill>
              </a:rPr>
              <a:t>検索代行</a:t>
            </a:r>
            <a:endParaRPr kumimoji="1" lang="en-US" altLang="ja-JP" sz="2000" dirty="0" smtClean="0">
              <a:solidFill>
                <a:srgbClr val="FFFFFF"/>
              </a:solidFill>
            </a:endParaRPr>
          </a:p>
        </p:txBody>
      </p:sp>
      <p:sp>
        <p:nvSpPr>
          <p:cNvPr id="23" name="テキスト ボックス 22"/>
          <p:cNvSpPr txBox="1"/>
          <p:nvPr/>
        </p:nvSpPr>
        <p:spPr>
          <a:xfrm>
            <a:off x="4728450" y="4936254"/>
            <a:ext cx="1838965" cy="1015663"/>
          </a:xfrm>
          <a:prstGeom prst="rect">
            <a:avLst/>
          </a:prstGeom>
          <a:noFill/>
        </p:spPr>
        <p:txBody>
          <a:bodyPr wrap="none" rtlCol="0">
            <a:spAutoFit/>
          </a:bodyPr>
          <a:lstStyle/>
          <a:p>
            <a:pPr algn="ctr"/>
            <a:r>
              <a:rPr kumimoji="1" lang="ja-JP" altLang="en-US" sz="2000" dirty="0" smtClean="0">
                <a:solidFill>
                  <a:srgbClr val="FFFFFF"/>
                </a:solidFill>
              </a:rPr>
              <a:t>知識蓄積</a:t>
            </a:r>
            <a:endParaRPr kumimoji="1" lang="en-US" altLang="ja-JP" sz="2000" dirty="0" smtClean="0">
              <a:solidFill>
                <a:srgbClr val="FFFFFF"/>
              </a:solidFill>
            </a:endParaRPr>
          </a:p>
          <a:p>
            <a:pPr algn="ctr"/>
            <a:r>
              <a:rPr kumimoji="1" lang="ja-JP" altLang="en-US" sz="2000" dirty="0" smtClean="0">
                <a:solidFill>
                  <a:srgbClr val="FFFFFF"/>
                </a:solidFill>
              </a:rPr>
              <a:t>関係付け・解釈</a:t>
            </a:r>
            <a:endParaRPr kumimoji="1" lang="en-US" altLang="ja-JP" sz="2000" dirty="0" smtClean="0">
              <a:solidFill>
                <a:srgbClr val="FFFFFF"/>
              </a:solidFill>
            </a:endParaRPr>
          </a:p>
          <a:p>
            <a:pPr algn="ctr"/>
            <a:r>
              <a:rPr lang="ja-JP" altLang="en-US" sz="2000" dirty="0" smtClean="0">
                <a:solidFill>
                  <a:srgbClr val="FFFFFF"/>
                </a:solidFill>
              </a:rPr>
              <a:t>選択・判断</a:t>
            </a:r>
            <a:endParaRPr kumimoji="1" lang="en-US" altLang="ja-JP" sz="2000" dirty="0" smtClean="0">
              <a:solidFill>
                <a:srgbClr val="FFFFFF"/>
              </a:solidFill>
            </a:endParaRPr>
          </a:p>
        </p:txBody>
      </p:sp>
      <p:sp>
        <p:nvSpPr>
          <p:cNvPr id="24" name="テキスト ボックス 23"/>
          <p:cNvSpPr txBox="1"/>
          <p:nvPr/>
        </p:nvSpPr>
        <p:spPr>
          <a:xfrm>
            <a:off x="6861992" y="4935102"/>
            <a:ext cx="1851789" cy="1015663"/>
          </a:xfrm>
          <a:prstGeom prst="rect">
            <a:avLst/>
          </a:prstGeom>
          <a:noFill/>
        </p:spPr>
        <p:txBody>
          <a:bodyPr wrap="none" rtlCol="0">
            <a:spAutoFit/>
          </a:bodyPr>
          <a:lstStyle/>
          <a:p>
            <a:pPr algn="ctr"/>
            <a:r>
              <a:rPr kumimoji="1" lang="ja-JP" altLang="en-US" sz="2000" dirty="0" smtClean="0">
                <a:solidFill>
                  <a:srgbClr val="FFFFFF"/>
                </a:solidFill>
              </a:rPr>
              <a:t>観察・監視</a:t>
            </a:r>
            <a:endParaRPr kumimoji="1" lang="en-US" altLang="ja-JP" sz="2000" dirty="0" smtClean="0">
              <a:solidFill>
                <a:srgbClr val="FFFFFF"/>
              </a:solidFill>
            </a:endParaRPr>
          </a:p>
          <a:p>
            <a:pPr algn="ctr"/>
            <a:r>
              <a:rPr lang="ja-JP" altLang="en-US" sz="2000" dirty="0" smtClean="0">
                <a:solidFill>
                  <a:srgbClr val="FFFFFF"/>
                </a:solidFill>
              </a:rPr>
              <a:t>介助・補助</a:t>
            </a:r>
          </a:p>
          <a:p>
            <a:pPr algn="ctr"/>
            <a:r>
              <a:rPr lang="ja-JP" altLang="en-US" sz="2000" dirty="0" smtClean="0">
                <a:solidFill>
                  <a:srgbClr val="FFFFFF"/>
                </a:solidFill>
              </a:rPr>
              <a:t>能力強化・補完</a:t>
            </a:r>
            <a:endParaRPr lang="en-US" altLang="ja-JP" sz="2000" dirty="0" smtClean="0">
              <a:solidFill>
                <a:srgbClr val="FFFFFF"/>
              </a:solidFill>
            </a:endParaRPr>
          </a:p>
        </p:txBody>
      </p:sp>
    </p:spTree>
    <p:extLst>
      <p:ext uri="{BB962C8B-B14F-4D97-AF65-F5344CB8AC3E}">
        <p14:creationId xmlns:p14="http://schemas.microsoft.com/office/powerpoint/2010/main" val="359199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chemeClr val="bg1"/>
                </a:solidFill>
                <a:latin typeface="Arial Black" panose="020B0A04020102020204" pitchFamily="34" charset="0"/>
                <a:ea typeface="HGP創英角ｺﾞｼｯｸUB" pitchFamily="50" charset="-128"/>
                <a:cs typeface="Arial" pitchFamily="34" charset="0"/>
              </a:rPr>
              <a:t>人工知能と機械学習</a:t>
            </a:r>
            <a:endParaRPr lang="ja-JP" altLang="en-US" sz="2400" dirty="0">
              <a:solidFill>
                <a:schemeClr val="bg1"/>
              </a:solidFill>
              <a:latin typeface="Arial Black" panose="020B0A04020102020204" pitchFamily="34" charset="0"/>
              <a:ea typeface="HGP創英角ｺﾞｼｯｸUB" pitchFamily="50"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105125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実用化の段階に入った人工知能</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pPr/>
              <a:t>28</a:t>
            </a:fld>
            <a:endParaRPr kumimoji="1" lang="ja-JP" altLang="en-US"/>
          </a:p>
        </p:txBody>
      </p:sp>
      <p:sp>
        <p:nvSpPr>
          <p:cNvPr id="4" name="正方形/長方形 3"/>
          <p:cNvSpPr/>
          <p:nvPr/>
        </p:nvSpPr>
        <p:spPr>
          <a:xfrm>
            <a:off x="345989" y="1062672"/>
            <a:ext cx="2335427" cy="12233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メイリオ"/>
                <a:ea typeface="メイリオ"/>
                <a:cs typeface="メイリオ"/>
              </a:rPr>
              <a:t>IBM</a:t>
            </a:r>
            <a:r>
              <a:rPr lang="ja-JP" altLang="en-US" dirty="0">
                <a:solidFill>
                  <a:srgbClr val="FFFFFF"/>
                </a:solidFill>
                <a:latin typeface="メイリオ"/>
                <a:ea typeface="メイリオ"/>
                <a:cs typeface="メイリオ"/>
              </a:rPr>
              <a:t> </a:t>
            </a:r>
            <a:r>
              <a:rPr lang="en-US" altLang="ja-JP" dirty="0" smtClean="0">
                <a:solidFill>
                  <a:srgbClr val="FFFFFF"/>
                </a:solidFill>
                <a:latin typeface="メイリオ"/>
                <a:ea typeface="メイリオ"/>
                <a:cs typeface="メイリオ"/>
              </a:rPr>
              <a:t>Watson</a:t>
            </a:r>
            <a:endParaRPr kumimoji="1" lang="ja-JP" altLang="en-US" dirty="0">
              <a:solidFill>
                <a:srgbClr val="FFFFFF"/>
              </a:solidFill>
              <a:latin typeface="メイリオ"/>
              <a:ea typeface="メイリオ"/>
              <a:cs typeface="メイリオ"/>
            </a:endParaRPr>
          </a:p>
        </p:txBody>
      </p:sp>
      <p:sp>
        <p:nvSpPr>
          <p:cNvPr id="5" name="正方形/長方形 4"/>
          <p:cNvSpPr/>
          <p:nvPr/>
        </p:nvSpPr>
        <p:spPr>
          <a:xfrm>
            <a:off x="345989" y="2438391"/>
            <a:ext cx="2335427" cy="12233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メイリオ"/>
                <a:ea typeface="メイリオ"/>
                <a:cs typeface="メイリオ"/>
              </a:rPr>
              <a:t>Apple Siri</a:t>
            </a:r>
          </a:p>
          <a:p>
            <a:pPr algn="ctr"/>
            <a:r>
              <a:rPr lang="en-US" altLang="ja-JP" dirty="0" smtClean="0">
                <a:solidFill>
                  <a:srgbClr val="FFFFFF"/>
                </a:solidFill>
                <a:latin typeface="メイリオ"/>
                <a:ea typeface="メイリオ"/>
                <a:cs typeface="メイリオ"/>
              </a:rPr>
              <a:t>Google Now</a:t>
            </a:r>
            <a:endParaRPr kumimoji="1" lang="ja-JP" altLang="en-US" dirty="0">
              <a:solidFill>
                <a:srgbClr val="FFFFFF"/>
              </a:solidFill>
              <a:latin typeface="メイリオ"/>
              <a:ea typeface="メイリオ"/>
              <a:cs typeface="メイリオ"/>
            </a:endParaRPr>
          </a:p>
        </p:txBody>
      </p:sp>
      <p:sp>
        <p:nvSpPr>
          <p:cNvPr id="6" name="正方形/長方形 5"/>
          <p:cNvSpPr/>
          <p:nvPr/>
        </p:nvSpPr>
        <p:spPr>
          <a:xfrm>
            <a:off x="345988" y="3814110"/>
            <a:ext cx="2335427" cy="12233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smtClean="0">
                <a:solidFill>
                  <a:srgbClr val="FFFFFF"/>
                </a:solidFill>
                <a:latin typeface="メイリオ"/>
                <a:ea typeface="メイリオ"/>
                <a:cs typeface="メイリオ"/>
              </a:rPr>
              <a:t>Google</a:t>
            </a:r>
            <a:r>
              <a:rPr lang="ja-JP" altLang="en-US" dirty="0">
                <a:solidFill>
                  <a:srgbClr val="FFFFFF"/>
                </a:solidFill>
                <a:latin typeface="メイリオ"/>
                <a:ea typeface="メイリオ"/>
                <a:cs typeface="メイリオ"/>
              </a:rPr>
              <a:t> </a:t>
            </a:r>
            <a:r>
              <a:rPr lang="en-US" altLang="ja-JP" dirty="0" smtClean="0">
                <a:solidFill>
                  <a:srgbClr val="FFFFFF"/>
                </a:solidFill>
                <a:latin typeface="メイリオ"/>
                <a:ea typeface="メイリオ"/>
                <a:cs typeface="メイリオ"/>
              </a:rPr>
              <a:t>Translator</a:t>
            </a:r>
            <a:endParaRPr kumimoji="1" lang="en-US" altLang="ja-JP" dirty="0" smtClean="0">
              <a:solidFill>
                <a:srgbClr val="FFFFFF"/>
              </a:solidFill>
              <a:latin typeface="メイリオ"/>
              <a:ea typeface="メイリオ"/>
              <a:cs typeface="メイリオ"/>
            </a:endParaRPr>
          </a:p>
          <a:p>
            <a:pPr algn="ctr"/>
            <a:r>
              <a:rPr lang="en-US" altLang="ja-JP" dirty="0" smtClean="0">
                <a:solidFill>
                  <a:srgbClr val="FFFFFF"/>
                </a:solidFill>
                <a:latin typeface="メイリオ"/>
                <a:ea typeface="メイリオ"/>
                <a:cs typeface="メイリオ"/>
              </a:rPr>
              <a:t>Bing</a:t>
            </a:r>
            <a:r>
              <a:rPr lang="ja-JP" altLang="en-US" dirty="0">
                <a:solidFill>
                  <a:srgbClr val="FFFFFF"/>
                </a:solidFill>
                <a:latin typeface="メイリオ"/>
                <a:ea typeface="メイリオ"/>
                <a:cs typeface="メイリオ"/>
              </a:rPr>
              <a:t> </a:t>
            </a:r>
            <a:r>
              <a:rPr lang="en-US" altLang="ja-JP" dirty="0" smtClean="0">
                <a:solidFill>
                  <a:srgbClr val="FFFFFF"/>
                </a:solidFill>
                <a:latin typeface="メイリオ"/>
                <a:ea typeface="メイリオ"/>
                <a:cs typeface="メイリオ"/>
              </a:rPr>
              <a:t>Translator</a:t>
            </a:r>
          </a:p>
          <a:p>
            <a:pPr algn="ctr"/>
            <a:r>
              <a:rPr kumimoji="1" lang="en-US" altLang="ja-JP" dirty="0" smtClean="0">
                <a:solidFill>
                  <a:srgbClr val="FFFFFF"/>
                </a:solidFill>
                <a:latin typeface="メイリオ"/>
                <a:ea typeface="メイリオ"/>
                <a:cs typeface="メイリオ"/>
              </a:rPr>
              <a:t>Skype Translator</a:t>
            </a:r>
            <a:endParaRPr kumimoji="1" lang="ja-JP" altLang="en-US" dirty="0">
              <a:solidFill>
                <a:srgbClr val="FFFFFF"/>
              </a:solidFill>
              <a:latin typeface="メイリオ"/>
              <a:ea typeface="メイリオ"/>
              <a:cs typeface="メイリオ"/>
            </a:endParaRPr>
          </a:p>
        </p:txBody>
      </p:sp>
      <p:sp>
        <p:nvSpPr>
          <p:cNvPr id="7" name="正方形/長方形 6"/>
          <p:cNvSpPr/>
          <p:nvPr/>
        </p:nvSpPr>
        <p:spPr>
          <a:xfrm>
            <a:off x="345987" y="5205952"/>
            <a:ext cx="2335427" cy="122331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smtClean="0">
                <a:solidFill>
                  <a:srgbClr val="FFFFFF"/>
                </a:solidFill>
                <a:latin typeface="メイリオ"/>
                <a:ea typeface="メイリオ"/>
                <a:cs typeface="メイリオ"/>
              </a:rPr>
              <a:t>Mac/Windows/</a:t>
            </a:r>
            <a:r>
              <a:rPr lang="ja-JP" altLang="en-US" sz="1600" dirty="0" smtClean="0">
                <a:solidFill>
                  <a:srgbClr val="FFFFFF"/>
                </a:solidFill>
                <a:latin typeface="メイリオ"/>
                <a:ea typeface="メイリオ"/>
                <a:cs typeface="メイリオ"/>
              </a:rPr>
              <a:t>スマホ</a:t>
            </a:r>
            <a:endParaRPr lang="en-US" altLang="ja-JP" sz="1600" dirty="0" smtClean="0">
              <a:solidFill>
                <a:srgbClr val="FFFFFF"/>
              </a:solidFill>
              <a:latin typeface="メイリオ"/>
              <a:ea typeface="メイリオ"/>
              <a:cs typeface="メイリオ"/>
            </a:endParaRPr>
          </a:p>
          <a:p>
            <a:pPr algn="ctr"/>
            <a:r>
              <a:rPr lang="ja-JP" altLang="en-US" dirty="0" smtClean="0">
                <a:solidFill>
                  <a:srgbClr val="FFFFFF"/>
                </a:solidFill>
                <a:latin typeface="メイリオ"/>
                <a:ea typeface="メイリオ"/>
                <a:cs typeface="メイリオ"/>
              </a:rPr>
              <a:t>の音声入力</a:t>
            </a:r>
            <a:endParaRPr lang="en-US" altLang="ja-JP" dirty="0" smtClean="0">
              <a:solidFill>
                <a:srgbClr val="FFFFFF"/>
              </a:solidFill>
              <a:latin typeface="メイリオ"/>
              <a:ea typeface="メイリオ"/>
              <a:cs typeface="メイリオ"/>
            </a:endParaRPr>
          </a:p>
          <a:p>
            <a:pPr algn="ctr"/>
            <a:r>
              <a:rPr kumimoji="1" lang="en-US" altLang="ja-JP" dirty="0" smtClean="0">
                <a:solidFill>
                  <a:srgbClr val="FFFFFF"/>
                </a:solidFill>
                <a:latin typeface="メイリオ"/>
                <a:ea typeface="メイリオ"/>
                <a:cs typeface="メイリオ"/>
              </a:rPr>
              <a:t>YouTube</a:t>
            </a:r>
            <a:r>
              <a:rPr kumimoji="1" lang="ja-JP" altLang="en-US" dirty="0" smtClean="0">
                <a:solidFill>
                  <a:srgbClr val="FFFFFF"/>
                </a:solidFill>
                <a:latin typeface="メイリオ"/>
                <a:ea typeface="メイリオ"/>
                <a:cs typeface="メイリオ"/>
              </a:rPr>
              <a:t>の字幕</a:t>
            </a:r>
            <a:endParaRPr kumimoji="1" lang="ja-JP" altLang="en-US" dirty="0">
              <a:solidFill>
                <a:srgbClr val="FFFFFF"/>
              </a:solidFill>
              <a:latin typeface="メイリオ"/>
              <a:ea typeface="メイリオ"/>
              <a:cs typeface="メイリオ"/>
            </a:endParaRPr>
          </a:p>
        </p:txBody>
      </p:sp>
      <p:sp>
        <p:nvSpPr>
          <p:cNvPr id="8" name="正方形/長方形 7"/>
          <p:cNvSpPr/>
          <p:nvPr/>
        </p:nvSpPr>
        <p:spPr>
          <a:xfrm>
            <a:off x="5280452" y="1062673"/>
            <a:ext cx="3542272" cy="12233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質問者の質問を理解 </a:t>
            </a:r>
            <a:r>
              <a:rPr kumimoji="1" lang="en-US" altLang="ja-JP" sz="1400" dirty="0" smtClean="0">
                <a:solidFill>
                  <a:srgbClr val="FFFFFF"/>
                </a:solidFill>
                <a:latin typeface="メイリオ"/>
                <a:ea typeface="メイリオ"/>
                <a:cs typeface="メイリオ"/>
              </a:rPr>
              <a:t>(</a:t>
            </a:r>
            <a:r>
              <a:rPr kumimoji="1" lang="ja-JP" altLang="en-US" sz="1400" dirty="0" smtClean="0">
                <a:solidFill>
                  <a:srgbClr val="FFFFFF"/>
                </a:solidFill>
                <a:latin typeface="メイリオ"/>
                <a:ea typeface="メイリオ"/>
                <a:cs typeface="メイリオ"/>
              </a:rPr>
              <a:t>自然言語解析</a:t>
            </a:r>
            <a:r>
              <a:rPr kumimoji="1" lang="en-US" altLang="ja-JP" sz="1400" dirty="0" smtClean="0">
                <a:solidFill>
                  <a:srgbClr val="FFFFFF"/>
                </a:solidFill>
                <a:latin typeface="メイリオ"/>
                <a:ea typeface="メイリオ"/>
                <a:cs typeface="メイリオ"/>
              </a:rPr>
              <a:t>) </a:t>
            </a:r>
            <a:r>
              <a:rPr kumimoji="1" lang="ja-JP" altLang="en-US" sz="1400" dirty="0" smtClean="0">
                <a:solidFill>
                  <a:srgbClr val="FFFFFF"/>
                </a:solidFill>
                <a:latin typeface="メイリオ"/>
                <a:ea typeface="メイリオ"/>
                <a:cs typeface="メイリオ"/>
              </a:rPr>
              <a:t>し、過去の膨大なデータから回答を探し出して提示する。音声認識と組み合わせることも。</a:t>
            </a:r>
            <a:endParaRPr kumimoji="1" lang="en-US" altLang="ja-JP" sz="1400" dirty="0" smtClean="0">
              <a:solidFill>
                <a:srgbClr val="FFFFFF"/>
              </a:solidFill>
              <a:latin typeface="メイリオ"/>
              <a:ea typeface="メイリオ"/>
              <a:cs typeface="メイリオ"/>
            </a:endParaRPr>
          </a:p>
        </p:txBody>
      </p:sp>
      <p:sp>
        <p:nvSpPr>
          <p:cNvPr id="9" name="正方形/長方形 8"/>
          <p:cNvSpPr/>
          <p:nvPr/>
        </p:nvSpPr>
        <p:spPr>
          <a:xfrm>
            <a:off x="5280452" y="2438392"/>
            <a:ext cx="3542272" cy="12233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ユーザーが音声で入力した内容を解析 </a:t>
            </a:r>
            <a:r>
              <a:rPr kumimoji="1" lang="en-US" altLang="ja-JP" sz="1400" dirty="0" smtClean="0">
                <a:solidFill>
                  <a:srgbClr val="FFFFFF"/>
                </a:solidFill>
                <a:latin typeface="メイリオ"/>
                <a:ea typeface="メイリオ"/>
                <a:cs typeface="メイリオ"/>
              </a:rPr>
              <a:t>(</a:t>
            </a:r>
            <a:r>
              <a:rPr kumimoji="1" lang="ja-JP" altLang="en-US" sz="1400" dirty="0" smtClean="0">
                <a:solidFill>
                  <a:srgbClr val="FFFFFF"/>
                </a:solidFill>
                <a:latin typeface="メイリオ"/>
                <a:ea typeface="メイリオ"/>
                <a:cs typeface="メイリオ"/>
              </a:rPr>
              <a:t>音声認識＋自然言語解析</a:t>
            </a:r>
            <a:r>
              <a:rPr kumimoji="1" lang="en-US" altLang="ja-JP" sz="1400" dirty="0" smtClean="0">
                <a:solidFill>
                  <a:srgbClr val="FFFFFF"/>
                </a:solidFill>
                <a:latin typeface="メイリオ"/>
                <a:ea typeface="メイリオ"/>
                <a:cs typeface="メイリオ"/>
              </a:rPr>
              <a:t>) </a:t>
            </a:r>
            <a:r>
              <a:rPr kumimoji="1" lang="ja-JP" altLang="en-US" sz="1400" dirty="0" smtClean="0">
                <a:solidFill>
                  <a:srgbClr val="FFFFFF"/>
                </a:solidFill>
                <a:latin typeface="メイリオ"/>
                <a:ea typeface="メイリオ"/>
                <a:cs typeface="メイリオ"/>
              </a:rPr>
              <a:t>し、最も適切な回答を選び出して提示する。</a:t>
            </a:r>
            <a:endParaRPr kumimoji="1" lang="ja-JP" altLang="en-US" sz="1400" dirty="0">
              <a:solidFill>
                <a:srgbClr val="FFFFFF"/>
              </a:solidFill>
              <a:latin typeface="メイリオ"/>
              <a:ea typeface="メイリオ"/>
              <a:cs typeface="メイリオ"/>
            </a:endParaRPr>
          </a:p>
        </p:txBody>
      </p:sp>
      <p:sp>
        <p:nvSpPr>
          <p:cNvPr id="10" name="正方形/長方形 9"/>
          <p:cNvSpPr/>
          <p:nvPr/>
        </p:nvSpPr>
        <p:spPr>
          <a:xfrm>
            <a:off x="5280451" y="3814111"/>
            <a:ext cx="3542272" cy="12233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過去の翻訳データを統計処理して適切な翻訳を行う。</a:t>
            </a:r>
            <a:r>
              <a:rPr kumimoji="1" lang="en-US" altLang="ja-JP" sz="1400" dirty="0" smtClean="0">
                <a:solidFill>
                  <a:srgbClr val="FFFFFF"/>
                </a:solidFill>
                <a:latin typeface="メイリオ"/>
                <a:ea typeface="メイリオ"/>
                <a:cs typeface="メイリオ"/>
              </a:rPr>
              <a:t>Skype </a:t>
            </a:r>
            <a:r>
              <a:rPr kumimoji="1" lang="en-US" altLang="ja-JP" sz="1400" dirty="0" err="1" smtClean="0">
                <a:solidFill>
                  <a:srgbClr val="FFFFFF"/>
                </a:solidFill>
                <a:latin typeface="メイリオ"/>
                <a:ea typeface="メイリオ"/>
                <a:cs typeface="メイリオ"/>
              </a:rPr>
              <a:t>Tlanslator</a:t>
            </a:r>
            <a:r>
              <a:rPr kumimoji="1" lang="ja-JP" altLang="en-US" sz="1400" dirty="0" smtClean="0">
                <a:solidFill>
                  <a:srgbClr val="FFFFFF"/>
                </a:solidFill>
                <a:latin typeface="メイリオ"/>
                <a:ea typeface="メイリオ"/>
                <a:cs typeface="メイリオ"/>
              </a:rPr>
              <a:t>は音声認識と組み合わせたリアルタイム通訳。</a:t>
            </a:r>
            <a:endParaRPr kumimoji="1" lang="ja-JP" altLang="en-US" sz="1400" dirty="0">
              <a:solidFill>
                <a:srgbClr val="FFFFFF"/>
              </a:solidFill>
              <a:latin typeface="メイリオ"/>
              <a:ea typeface="メイリオ"/>
              <a:cs typeface="メイリオ"/>
            </a:endParaRPr>
          </a:p>
        </p:txBody>
      </p:sp>
      <p:sp>
        <p:nvSpPr>
          <p:cNvPr id="11" name="正方形/長方形 10"/>
          <p:cNvSpPr/>
          <p:nvPr/>
        </p:nvSpPr>
        <p:spPr>
          <a:xfrm>
            <a:off x="5280450" y="5205953"/>
            <a:ext cx="3542272" cy="1223319"/>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音声認識によりテキスト化</a:t>
            </a:r>
            <a:endParaRPr kumimoji="1" lang="ja-JP" altLang="en-US" sz="1400" dirty="0">
              <a:solidFill>
                <a:srgbClr val="FFFFFF"/>
              </a:solidFill>
              <a:latin typeface="メイリオ"/>
              <a:ea typeface="メイリオ"/>
              <a:cs typeface="メイリオ"/>
            </a:endParaRPr>
          </a:p>
        </p:txBody>
      </p:sp>
      <p:sp>
        <p:nvSpPr>
          <p:cNvPr id="12" name="正方形/長方形 11"/>
          <p:cNvSpPr/>
          <p:nvPr/>
        </p:nvSpPr>
        <p:spPr>
          <a:xfrm>
            <a:off x="2833812" y="1062671"/>
            <a:ext cx="2335427" cy="122331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メイリオ"/>
                <a:ea typeface="メイリオ"/>
                <a:cs typeface="メイリオ"/>
              </a:rPr>
              <a:t>質問応答システム</a:t>
            </a:r>
            <a:endParaRPr lang="en-US" altLang="ja-JP" sz="2000" dirty="0" smtClean="0">
              <a:solidFill>
                <a:srgbClr val="FFFFFF"/>
              </a:solidFill>
              <a:latin typeface="メイリオ"/>
              <a:ea typeface="メイリオ"/>
              <a:cs typeface="メイリオ"/>
            </a:endParaRPr>
          </a:p>
        </p:txBody>
      </p:sp>
      <p:sp>
        <p:nvSpPr>
          <p:cNvPr id="13" name="正方形/長方形 12"/>
          <p:cNvSpPr/>
          <p:nvPr/>
        </p:nvSpPr>
        <p:spPr>
          <a:xfrm>
            <a:off x="2833812" y="2438390"/>
            <a:ext cx="2335427" cy="122331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パーソナル</a:t>
            </a:r>
            <a:endParaRPr kumimoji="1" lang="en-US" altLang="ja-JP" sz="2000" dirty="0" smtClean="0">
              <a:solidFill>
                <a:srgbClr val="FFFFFF"/>
              </a:solidFill>
              <a:latin typeface="メイリオ"/>
              <a:ea typeface="メイリオ"/>
              <a:cs typeface="メイリオ"/>
            </a:endParaRPr>
          </a:p>
          <a:p>
            <a:pPr algn="ctr"/>
            <a:r>
              <a:rPr kumimoji="1" lang="ja-JP" altLang="en-US" sz="2000" dirty="0" smtClean="0">
                <a:solidFill>
                  <a:srgbClr val="FFFFFF"/>
                </a:solidFill>
                <a:latin typeface="メイリオ"/>
                <a:ea typeface="メイリオ"/>
                <a:cs typeface="メイリオ"/>
              </a:rPr>
              <a:t>アシスタンス</a:t>
            </a:r>
            <a:endParaRPr kumimoji="1" lang="ja-JP" altLang="en-US" sz="2000" dirty="0">
              <a:solidFill>
                <a:srgbClr val="FFFFFF"/>
              </a:solidFill>
              <a:latin typeface="メイリオ"/>
              <a:ea typeface="メイリオ"/>
              <a:cs typeface="メイリオ"/>
            </a:endParaRPr>
          </a:p>
        </p:txBody>
      </p:sp>
      <p:sp>
        <p:nvSpPr>
          <p:cNvPr id="14" name="正方形/長方形 13"/>
          <p:cNvSpPr/>
          <p:nvPr/>
        </p:nvSpPr>
        <p:spPr>
          <a:xfrm>
            <a:off x="2833811" y="3814109"/>
            <a:ext cx="2335427" cy="122331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翻訳</a:t>
            </a:r>
            <a:endParaRPr kumimoji="1" lang="ja-JP" altLang="en-US" sz="2000" dirty="0">
              <a:solidFill>
                <a:srgbClr val="FFFFFF"/>
              </a:solidFill>
              <a:latin typeface="メイリオ"/>
              <a:ea typeface="メイリオ"/>
              <a:cs typeface="メイリオ"/>
            </a:endParaRPr>
          </a:p>
        </p:txBody>
      </p:sp>
      <p:sp>
        <p:nvSpPr>
          <p:cNvPr id="15" name="正方形/長方形 14"/>
          <p:cNvSpPr/>
          <p:nvPr/>
        </p:nvSpPr>
        <p:spPr>
          <a:xfrm>
            <a:off x="2833810" y="5205951"/>
            <a:ext cx="2335427" cy="1223319"/>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音声認識</a:t>
            </a:r>
            <a:endParaRPr kumimoji="1" lang="ja-JP" altLang="en-US" sz="20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2437921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人工知能の進化と適用領域の広がり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7" name="正方形/長方形 6"/>
          <p:cNvSpPr/>
          <p:nvPr/>
        </p:nvSpPr>
        <p:spPr>
          <a:xfrm>
            <a:off x="638644" y="5600894"/>
            <a:ext cx="7880552" cy="854896"/>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ハードウェア</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性能向上</a:t>
            </a:r>
            <a:endParaRPr kumimoji="1" lang="ja-JP" altLang="en-US" sz="2000" dirty="0">
              <a:solidFill>
                <a:srgbClr val="FFFFFF"/>
              </a:solidFill>
              <a:latin typeface="メイリオ"/>
              <a:ea typeface="メイリオ"/>
              <a:cs typeface="メイリオ"/>
            </a:endParaRPr>
          </a:p>
        </p:txBody>
      </p:sp>
      <p:sp>
        <p:nvSpPr>
          <p:cNvPr id="11" name="正方形/長方形 10"/>
          <p:cNvSpPr/>
          <p:nvPr/>
        </p:nvSpPr>
        <p:spPr>
          <a:xfrm>
            <a:off x="2645840" y="5229837"/>
            <a:ext cx="5896308" cy="113689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ネットワーク</a:t>
            </a:r>
            <a:endParaRPr kumimoji="1" lang="en-US" altLang="ja-JP" sz="2000" dirty="0" smtClean="0">
              <a:solidFill>
                <a:srgbClr val="FFFFFF"/>
              </a:solidFill>
              <a:latin typeface="メイリオ"/>
              <a:ea typeface="メイリオ"/>
              <a:cs typeface="メイリオ"/>
            </a:endParaRPr>
          </a:p>
          <a:p>
            <a:r>
              <a:rPr lang="en-US" altLang="ja-JP" sz="1400" dirty="0" smtClean="0">
                <a:solidFill>
                  <a:srgbClr val="FFFFFF"/>
                </a:solidFill>
                <a:latin typeface="メイリオ"/>
                <a:ea typeface="メイリオ"/>
                <a:cs typeface="メイリオ"/>
              </a:rPr>
              <a:t>  </a:t>
            </a:r>
            <a:r>
              <a:rPr lang="ja-JP" altLang="en-US" sz="1400" dirty="0" smtClean="0">
                <a:solidFill>
                  <a:srgbClr val="FFFFFF"/>
                </a:solidFill>
                <a:latin typeface="メイリオ"/>
                <a:ea typeface="メイリオ"/>
                <a:cs typeface="メイリオ"/>
              </a:rPr>
              <a:t>低コスト・高速化</a:t>
            </a:r>
            <a:endParaRPr kumimoji="1" lang="ja-JP" altLang="en-US" sz="1400" dirty="0">
              <a:solidFill>
                <a:srgbClr val="FFFFFF"/>
              </a:solidFill>
              <a:latin typeface="メイリオ"/>
              <a:ea typeface="メイリオ"/>
              <a:cs typeface="メイリオ"/>
            </a:endParaRPr>
          </a:p>
        </p:txBody>
      </p:sp>
      <p:sp>
        <p:nvSpPr>
          <p:cNvPr id="12" name="上矢印 11"/>
          <p:cNvSpPr/>
          <p:nvPr/>
        </p:nvSpPr>
        <p:spPr>
          <a:xfrm rot="4312876">
            <a:off x="3549241" y="-84910"/>
            <a:ext cx="2082397" cy="8228683"/>
          </a:xfrm>
          <a:custGeom>
            <a:avLst/>
            <a:gdLst>
              <a:gd name="connsiteX0" fmla="*/ 0 w 1930376"/>
              <a:gd name="connsiteY0" fmla="*/ 965188 h 2742311"/>
              <a:gd name="connsiteX1" fmla="*/ 965188 w 1930376"/>
              <a:gd name="connsiteY1" fmla="*/ 0 h 2742311"/>
              <a:gd name="connsiteX2" fmla="*/ 1930376 w 1930376"/>
              <a:gd name="connsiteY2" fmla="*/ 965188 h 2742311"/>
              <a:gd name="connsiteX3" fmla="*/ 1447782 w 1930376"/>
              <a:gd name="connsiteY3" fmla="*/ 965188 h 2742311"/>
              <a:gd name="connsiteX4" fmla="*/ 1447782 w 1930376"/>
              <a:gd name="connsiteY4" fmla="*/ 2742311 h 2742311"/>
              <a:gd name="connsiteX5" fmla="*/ 482594 w 1930376"/>
              <a:gd name="connsiteY5" fmla="*/ 2742311 h 2742311"/>
              <a:gd name="connsiteX6" fmla="*/ 482594 w 1930376"/>
              <a:gd name="connsiteY6" fmla="*/ 965188 h 2742311"/>
              <a:gd name="connsiteX7" fmla="*/ 0 w 1930376"/>
              <a:gd name="connsiteY7" fmla="*/ 965188 h 2742311"/>
              <a:gd name="connsiteX0" fmla="*/ 0 w 1930376"/>
              <a:gd name="connsiteY0" fmla="*/ 965188 h 2752039"/>
              <a:gd name="connsiteX1" fmla="*/ 965188 w 1930376"/>
              <a:gd name="connsiteY1" fmla="*/ 0 h 2752039"/>
              <a:gd name="connsiteX2" fmla="*/ 1930376 w 1930376"/>
              <a:gd name="connsiteY2" fmla="*/ 965188 h 2752039"/>
              <a:gd name="connsiteX3" fmla="*/ 1447782 w 1930376"/>
              <a:gd name="connsiteY3" fmla="*/ 965188 h 2752039"/>
              <a:gd name="connsiteX4" fmla="*/ 1447782 w 1930376"/>
              <a:gd name="connsiteY4" fmla="*/ 2742311 h 2752039"/>
              <a:gd name="connsiteX5" fmla="*/ 949522 w 1930376"/>
              <a:gd name="connsiteY5" fmla="*/ 2752039 h 2752039"/>
              <a:gd name="connsiteX6" fmla="*/ 482594 w 1930376"/>
              <a:gd name="connsiteY6" fmla="*/ 965188 h 2752039"/>
              <a:gd name="connsiteX7" fmla="*/ 0 w 1930376"/>
              <a:gd name="connsiteY7" fmla="*/ 965188 h 2752039"/>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482594 w 1930376"/>
              <a:gd name="connsiteY6" fmla="*/ 965188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447782 w 1930376"/>
              <a:gd name="connsiteY3" fmla="*/ 965188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204846 w 1930376"/>
              <a:gd name="connsiteY3" fmla="*/ 540232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930376"/>
              <a:gd name="connsiteY0" fmla="*/ 965188 h 2761766"/>
              <a:gd name="connsiteX1" fmla="*/ 965188 w 1930376"/>
              <a:gd name="connsiteY1" fmla="*/ 0 h 2761766"/>
              <a:gd name="connsiteX2" fmla="*/ 1930376 w 1930376"/>
              <a:gd name="connsiteY2" fmla="*/ 965188 h 2761766"/>
              <a:gd name="connsiteX3" fmla="*/ 1119395 w 1930376"/>
              <a:gd name="connsiteY3" fmla="*/ 524846 h 2761766"/>
              <a:gd name="connsiteX4" fmla="*/ 961399 w 1930376"/>
              <a:gd name="connsiteY4" fmla="*/ 2761766 h 2761766"/>
              <a:gd name="connsiteX5" fmla="*/ 949522 w 1930376"/>
              <a:gd name="connsiteY5" fmla="*/ 2752039 h 2761766"/>
              <a:gd name="connsiteX6" fmla="*/ 793924 w 1930376"/>
              <a:gd name="connsiteY6" fmla="*/ 526399 h 2761766"/>
              <a:gd name="connsiteX7" fmla="*/ 0 w 1930376"/>
              <a:gd name="connsiteY7" fmla="*/ 965188 h 2761766"/>
              <a:gd name="connsiteX0" fmla="*/ 0 w 1514280"/>
              <a:gd name="connsiteY0" fmla="*/ 965188 h 2761766"/>
              <a:gd name="connsiteX1" fmla="*/ 965188 w 1514280"/>
              <a:gd name="connsiteY1" fmla="*/ 0 h 2761766"/>
              <a:gd name="connsiteX2" fmla="*/ 1514280 w 1514280"/>
              <a:gd name="connsiteY2" fmla="*/ 531047 h 2761766"/>
              <a:gd name="connsiteX3" fmla="*/ 1119395 w 1514280"/>
              <a:gd name="connsiteY3" fmla="*/ 524846 h 2761766"/>
              <a:gd name="connsiteX4" fmla="*/ 961399 w 1514280"/>
              <a:gd name="connsiteY4" fmla="*/ 2761766 h 2761766"/>
              <a:gd name="connsiteX5" fmla="*/ 949522 w 1514280"/>
              <a:gd name="connsiteY5" fmla="*/ 2752039 h 2761766"/>
              <a:gd name="connsiteX6" fmla="*/ 793924 w 1514280"/>
              <a:gd name="connsiteY6" fmla="*/ 526399 h 2761766"/>
              <a:gd name="connsiteX7" fmla="*/ 0 w 1514280"/>
              <a:gd name="connsiteY7" fmla="*/ 965188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46762 w 1067118"/>
              <a:gd name="connsiteY6" fmla="*/ 52639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72233 w 1067118"/>
              <a:gd name="connsiteY3" fmla="*/ 524846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397000 w 1067118"/>
              <a:gd name="connsiteY6" fmla="*/ 462134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648709 w 1067118"/>
              <a:gd name="connsiteY3" fmla="*/ 458297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835758 w 1067118"/>
              <a:gd name="connsiteY3" fmla="*/ 488349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67118"/>
              <a:gd name="connsiteY0" fmla="*/ 517866 h 2761766"/>
              <a:gd name="connsiteX1" fmla="*/ 518026 w 1067118"/>
              <a:gd name="connsiteY1" fmla="*/ 0 h 2761766"/>
              <a:gd name="connsiteX2" fmla="*/ 1067118 w 1067118"/>
              <a:gd name="connsiteY2" fmla="*/ 531047 h 2761766"/>
              <a:gd name="connsiteX3" fmla="*/ 758301 w 1067118"/>
              <a:gd name="connsiteY3" fmla="*/ 456762 h 2761766"/>
              <a:gd name="connsiteX4" fmla="*/ 514237 w 1067118"/>
              <a:gd name="connsiteY4" fmla="*/ 2761766 h 2761766"/>
              <a:gd name="connsiteX5" fmla="*/ 502360 w 1067118"/>
              <a:gd name="connsiteY5" fmla="*/ 2752039 h 2761766"/>
              <a:gd name="connsiteX6" fmla="*/ 278397 w 1067118"/>
              <a:gd name="connsiteY6" fmla="*/ 481069 h 2761766"/>
              <a:gd name="connsiteX7" fmla="*/ 0 w 1067118"/>
              <a:gd name="connsiteY7" fmla="*/ 517866 h 2761766"/>
              <a:gd name="connsiteX0" fmla="*/ 0 w 1022209"/>
              <a:gd name="connsiteY0" fmla="*/ 517866 h 2761766"/>
              <a:gd name="connsiteX1" fmla="*/ 518026 w 1022209"/>
              <a:gd name="connsiteY1" fmla="*/ 0 h 2761766"/>
              <a:gd name="connsiteX2" fmla="*/ 1022209 w 1022209"/>
              <a:gd name="connsiteY2" fmla="*/ 497502 h 2761766"/>
              <a:gd name="connsiteX3" fmla="*/ 758301 w 1022209"/>
              <a:gd name="connsiteY3" fmla="*/ 456762 h 2761766"/>
              <a:gd name="connsiteX4" fmla="*/ 514237 w 1022209"/>
              <a:gd name="connsiteY4" fmla="*/ 2761766 h 2761766"/>
              <a:gd name="connsiteX5" fmla="*/ 502360 w 1022209"/>
              <a:gd name="connsiteY5" fmla="*/ 2752039 h 2761766"/>
              <a:gd name="connsiteX6" fmla="*/ 278397 w 1022209"/>
              <a:gd name="connsiteY6" fmla="*/ 481069 h 2761766"/>
              <a:gd name="connsiteX7" fmla="*/ 0 w 1022209"/>
              <a:gd name="connsiteY7" fmla="*/ 517866 h 276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2209" h="2761766">
                <a:moveTo>
                  <a:pt x="0" y="517866"/>
                </a:moveTo>
                <a:lnTo>
                  <a:pt x="518026" y="0"/>
                </a:lnTo>
                <a:lnTo>
                  <a:pt x="1022209" y="497502"/>
                </a:lnTo>
                <a:lnTo>
                  <a:pt x="758301" y="456762"/>
                </a:lnTo>
                <a:lnTo>
                  <a:pt x="514237" y="2761766"/>
                </a:lnTo>
                <a:lnTo>
                  <a:pt x="502360" y="2752039"/>
                </a:lnTo>
                <a:lnTo>
                  <a:pt x="278397" y="481069"/>
                </a:lnTo>
                <a:lnTo>
                  <a:pt x="0" y="517866"/>
                </a:ln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3333724" y="3434203"/>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高度な専門的アドバイス</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膨大な文献や診断記録から病名や治療法を提示</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株式市場や</a:t>
            </a:r>
            <a:r>
              <a:rPr kumimoji="1" lang="en-US" altLang="ja-JP" sz="800" dirty="0" smtClean="0">
                <a:solidFill>
                  <a:srgbClr val="FFFFFF"/>
                </a:solidFill>
                <a:latin typeface="メイリオ"/>
                <a:ea typeface="メイリオ"/>
                <a:cs typeface="メイリオ"/>
              </a:rPr>
              <a:t>SNS</a:t>
            </a:r>
            <a:r>
              <a:rPr kumimoji="1" lang="ja-JP" altLang="en-US" sz="800" dirty="0" smtClean="0">
                <a:solidFill>
                  <a:srgbClr val="FFFFFF"/>
                </a:solidFill>
                <a:latin typeface="メイリオ"/>
                <a:ea typeface="メイリオ"/>
                <a:cs typeface="メイリオ"/>
              </a:rPr>
              <a:t>から投資判断</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規制や産業動向から</a:t>
            </a:r>
            <a:r>
              <a:rPr lang="en-US" altLang="ja-JP" sz="800" dirty="0" smtClean="0">
                <a:solidFill>
                  <a:srgbClr val="FFFFFF"/>
                </a:solidFill>
                <a:latin typeface="メイリオ"/>
                <a:ea typeface="メイリオ"/>
                <a:cs typeface="メイリオ"/>
              </a:rPr>
              <a:t>M&amp;A</a:t>
            </a:r>
            <a:r>
              <a:rPr lang="ja-JP" altLang="en-US" sz="800" dirty="0" smtClean="0">
                <a:solidFill>
                  <a:srgbClr val="FFFFFF"/>
                </a:solidFill>
                <a:latin typeface="メイリオ"/>
                <a:ea typeface="メイリオ"/>
                <a:cs typeface="メイリオ"/>
              </a:rPr>
              <a:t>戦略を提案</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遺伝子や疾患データから新薬候補物質を探索</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論文の採点や校正</a:t>
            </a:r>
            <a:endParaRPr kumimoji="1" lang="ja-JP" altLang="en-US" sz="800" dirty="0">
              <a:solidFill>
                <a:srgbClr val="FFFFFF"/>
              </a:solidFill>
              <a:latin typeface="メイリオ"/>
              <a:ea typeface="メイリオ"/>
              <a:cs typeface="メイリオ"/>
            </a:endParaRPr>
          </a:p>
        </p:txBody>
      </p:sp>
      <p:sp>
        <p:nvSpPr>
          <p:cNvPr id="15" name="正方形/長方形 14"/>
          <p:cNvSpPr/>
          <p:nvPr/>
        </p:nvSpPr>
        <p:spPr>
          <a:xfrm>
            <a:off x="635836" y="4002831"/>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効率化・省力化</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自動運転自動車やドローン</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工作機械やロボット、搬送機械などの生産設備</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ja-JP" sz="800" dirty="0">
                <a:solidFill>
                  <a:schemeClr val="bg1"/>
                </a:solidFill>
              </a:rPr>
              <a:t>コールセンターや受付での</a:t>
            </a:r>
            <a:r>
              <a:rPr lang="ja-JP" altLang="en-US" sz="800" dirty="0" smtClean="0">
                <a:solidFill>
                  <a:schemeClr val="bg1"/>
                </a:solidFill>
                <a:latin typeface="メイリオ"/>
                <a:ea typeface="メイリオ"/>
                <a:cs typeface="メイリオ"/>
              </a:rPr>
              <a:t>接客・応対</a:t>
            </a:r>
            <a:endParaRPr lang="en-US" altLang="ja-JP" sz="800" dirty="0" smtClean="0">
              <a:solidFill>
                <a:schemeClr val="bg1"/>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ニュース記事の執筆やテクニカルライティング</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プログラミングやシステム運用</a:t>
            </a:r>
            <a:endParaRPr lang="en-US" altLang="ja-JP" sz="800" dirty="0" smtClean="0">
              <a:solidFill>
                <a:srgbClr val="FFFFFF"/>
              </a:solidFill>
              <a:latin typeface="メイリオ"/>
              <a:ea typeface="メイリオ"/>
              <a:cs typeface="メイリオ"/>
            </a:endParaRPr>
          </a:p>
        </p:txBody>
      </p:sp>
      <p:sp>
        <p:nvSpPr>
          <p:cNvPr id="16" name="正方形/長方形 15"/>
          <p:cNvSpPr/>
          <p:nvPr/>
        </p:nvSpPr>
        <p:spPr>
          <a:xfrm>
            <a:off x="6021866" y="2811767"/>
            <a:ext cx="2513429" cy="1125147"/>
          </a:xfrm>
          <a:prstGeom prst="rect">
            <a:avLst/>
          </a:prstGeom>
          <a:solidFill>
            <a:srgbClr val="77933C">
              <a:alpha val="5960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利便性と安心安全</a:t>
            </a:r>
            <a:endParaRPr kumimoji="1" lang="en-US" altLang="ja-JP" sz="16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ウイルスと振る舞いからワクチンを自動生成</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自動翻訳・通訳</a:t>
            </a:r>
            <a:endParaRPr lang="en-US" altLang="ja-JP" sz="800" dirty="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自然言語での検索や商品紹介・問合わせ対応</a:t>
            </a:r>
            <a:endParaRPr lang="en-US" altLang="ja-JP" sz="800" dirty="0" smtClean="0">
              <a:solidFill>
                <a:srgbClr val="FFFFFF"/>
              </a:solidFill>
              <a:latin typeface="メイリオ"/>
              <a:ea typeface="メイリオ"/>
              <a:cs typeface="メイリオ"/>
            </a:endParaRPr>
          </a:p>
          <a:p>
            <a:pPr marL="171450" indent="-171450">
              <a:buFont typeface="Wingdings" charset="2"/>
              <a:buChar char="ü"/>
            </a:pPr>
            <a:r>
              <a:rPr kumimoji="1" lang="ja-JP" altLang="en-US" sz="800" dirty="0" smtClean="0">
                <a:solidFill>
                  <a:srgbClr val="FFFFFF"/>
                </a:solidFill>
                <a:latin typeface="メイリオ"/>
                <a:ea typeface="メイリオ"/>
                <a:cs typeface="メイリオ"/>
              </a:rPr>
              <a:t>気象やゲノム、マクロ経済の解析</a:t>
            </a:r>
            <a:endParaRPr kumimoji="1" lang="en-US" altLang="ja-JP" sz="800" dirty="0" smtClean="0">
              <a:solidFill>
                <a:srgbClr val="FFFFFF"/>
              </a:solidFill>
              <a:latin typeface="メイリオ"/>
              <a:ea typeface="メイリオ"/>
              <a:cs typeface="メイリオ"/>
            </a:endParaRPr>
          </a:p>
          <a:p>
            <a:pPr marL="171450" indent="-171450">
              <a:buFont typeface="Wingdings" charset="2"/>
              <a:buChar char="ü"/>
            </a:pPr>
            <a:r>
              <a:rPr lang="ja-JP" altLang="en-US" sz="800" dirty="0" smtClean="0">
                <a:solidFill>
                  <a:srgbClr val="FFFFFF"/>
                </a:solidFill>
                <a:latin typeface="メイリオ"/>
                <a:ea typeface="メイリオ"/>
                <a:cs typeface="メイリオ"/>
              </a:rPr>
              <a:t>自然言語での対話型のデータ分析</a:t>
            </a:r>
            <a:endParaRPr kumimoji="1" lang="en-US" altLang="ja-JP" sz="800" dirty="0" smtClean="0">
              <a:solidFill>
                <a:srgbClr val="FFFFFF"/>
              </a:solidFill>
              <a:latin typeface="メイリオ"/>
              <a:ea typeface="メイリオ"/>
              <a:cs typeface="メイリオ"/>
            </a:endParaRPr>
          </a:p>
        </p:txBody>
      </p:sp>
      <p:pic>
        <p:nvPicPr>
          <p:cNvPr id="18" name="図 1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74594" y="1082339"/>
            <a:ext cx="792088" cy="543647"/>
          </a:xfrm>
          <a:prstGeom prst="rect">
            <a:avLst/>
          </a:prstGeom>
        </p:spPr>
      </p:pic>
      <p:grpSp>
        <p:nvGrpSpPr>
          <p:cNvPr id="19" name="図形グループ 18"/>
          <p:cNvGrpSpPr/>
          <p:nvPr/>
        </p:nvGrpSpPr>
        <p:grpSpPr>
          <a:xfrm>
            <a:off x="2255117" y="1095538"/>
            <a:ext cx="300621" cy="590586"/>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 name="図形グループ 21"/>
          <p:cNvGrpSpPr/>
          <p:nvPr/>
        </p:nvGrpSpPr>
        <p:grpSpPr>
          <a:xfrm>
            <a:off x="2716071" y="1070367"/>
            <a:ext cx="300621" cy="590586"/>
            <a:chOff x="1946324" y="4125162"/>
            <a:chExt cx="969964" cy="2007872"/>
          </a:xfrm>
        </p:grpSpPr>
        <p:sp>
          <p:nvSpPr>
            <p:cNvPr id="23" name="円/楕円 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2487472" y="1017571"/>
            <a:ext cx="300621" cy="59058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4003" y="1338421"/>
            <a:ext cx="499881" cy="499881"/>
          </a:xfrm>
          <a:prstGeom prst="rect">
            <a:avLst/>
          </a:prstGeom>
        </p:spPr>
      </p:pic>
      <p:pic>
        <p:nvPicPr>
          <p:cNvPr id="29" name="図 28"/>
          <p:cNvPicPr>
            <a:picLocks noChangeAspect="1"/>
          </p:cNvPicPr>
          <p:nvPr/>
        </p:nvPicPr>
        <p:blipFill>
          <a:blip r:embed="rId5">
            <a:clrChange>
              <a:clrFrom>
                <a:srgbClr val="FFFFFF"/>
              </a:clrFrom>
              <a:clrTo>
                <a:srgbClr val="FFFFFF">
                  <a:alpha val="0"/>
                </a:srgbClr>
              </a:clrTo>
            </a:clrChange>
          </a:blip>
          <a:stretch>
            <a:fillRect/>
          </a:stretch>
        </p:blipFill>
        <p:spPr>
          <a:xfrm>
            <a:off x="3524310" y="1167982"/>
            <a:ext cx="535070" cy="535070"/>
          </a:xfrm>
          <a:prstGeom prst="rect">
            <a:avLst/>
          </a:prstGeom>
        </p:spPr>
      </p:pic>
      <p:pic>
        <p:nvPicPr>
          <p:cNvPr id="30" name="図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67336" y="919642"/>
            <a:ext cx="608263" cy="608263"/>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7147" y="979650"/>
            <a:ext cx="1023013" cy="766272"/>
          </a:xfrm>
          <a:prstGeom prst="rect">
            <a:avLst/>
          </a:prstGeom>
        </p:spPr>
      </p:pic>
      <p:grpSp>
        <p:nvGrpSpPr>
          <p:cNvPr id="32" name="図形グループ 31"/>
          <p:cNvGrpSpPr/>
          <p:nvPr/>
        </p:nvGrpSpPr>
        <p:grpSpPr>
          <a:xfrm>
            <a:off x="908322" y="993721"/>
            <a:ext cx="662027" cy="675697"/>
            <a:chOff x="921147" y="2673903"/>
            <a:chExt cx="2035043" cy="2195257"/>
          </a:xfrm>
        </p:grpSpPr>
        <p:sp>
          <p:nvSpPr>
            <p:cNvPr id="33" name="台形 32"/>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 name="図形グループ 34"/>
            <p:cNvGrpSpPr/>
            <p:nvPr/>
          </p:nvGrpSpPr>
          <p:grpSpPr>
            <a:xfrm rot="18523230">
              <a:off x="289583" y="3305467"/>
              <a:ext cx="1602719" cy="339591"/>
              <a:chOff x="1084045" y="2295821"/>
              <a:chExt cx="1399064" cy="288032"/>
            </a:xfrm>
          </p:grpSpPr>
          <p:grpSp>
            <p:nvGrpSpPr>
              <p:cNvPr id="40" name="図形グループ 39"/>
              <p:cNvGrpSpPr/>
              <p:nvPr/>
            </p:nvGrpSpPr>
            <p:grpSpPr>
              <a:xfrm>
                <a:off x="1084045" y="2295821"/>
                <a:ext cx="1399064" cy="288032"/>
                <a:chOff x="531457" y="2456892"/>
                <a:chExt cx="1399064" cy="288032"/>
              </a:xfrm>
            </p:grpSpPr>
            <p:sp>
              <p:nvSpPr>
                <p:cNvPr id="42" name="正方形/長方形 41"/>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円/楕円 42"/>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1" name="円/楕円 40"/>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円/楕円 35"/>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台形 38"/>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4" name="円柱 43"/>
          <p:cNvSpPr/>
          <p:nvPr/>
        </p:nvSpPr>
        <p:spPr>
          <a:xfrm>
            <a:off x="635836" y="1776129"/>
            <a:ext cx="1203064" cy="32849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機械</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5" name="円柱 44"/>
          <p:cNvSpPr/>
          <p:nvPr/>
        </p:nvSpPr>
        <p:spPr>
          <a:xfrm>
            <a:off x="1989447" y="1762920"/>
            <a:ext cx="1198130" cy="344524"/>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人間</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6" name="円柱 45"/>
          <p:cNvSpPr/>
          <p:nvPr/>
        </p:nvSpPr>
        <p:spPr>
          <a:xfrm>
            <a:off x="3338124" y="1771837"/>
            <a:ext cx="1131804" cy="332785"/>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交通</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7" name="円柱 46"/>
          <p:cNvSpPr/>
          <p:nvPr/>
        </p:nvSpPr>
        <p:spPr>
          <a:xfrm>
            <a:off x="4646662" y="1758178"/>
            <a:ext cx="1219179" cy="335522"/>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自動車</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8" name="円柱 47"/>
          <p:cNvSpPr/>
          <p:nvPr/>
        </p:nvSpPr>
        <p:spPr>
          <a:xfrm>
            <a:off x="7344016" y="1751998"/>
            <a:ext cx="1198132" cy="34170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smtClean="0">
                <a:solidFill>
                  <a:srgbClr val="FFFFFF"/>
                </a:solidFill>
                <a:latin typeface="Hiragino Kaku Gothic Pro W6" charset="-128"/>
                <a:ea typeface="Hiragino Kaku Gothic Pro W6" charset="-128"/>
                <a:cs typeface="Hiragino Kaku Gothic Pro W6" charset="-128"/>
              </a:rPr>
              <a:t>情報システム</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sp>
        <p:nvSpPr>
          <p:cNvPr id="49" name="円柱 48"/>
          <p:cNvSpPr/>
          <p:nvPr/>
        </p:nvSpPr>
        <p:spPr>
          <a:xfrm>
            <a:off x="5995623" y="1769102"/>
            <a:ext cx="1197848" cy="335521"/>
          </a:xfrm>
          <a:prstGeom prst="can">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smtClean="0">
                <a:solidFill>
                  <a:srgbClr val="FFFFFF"/>
                </a:solidFill>
                <a:latin typeface="Hiragino Kaku Gothic Pro W6" charset="-128"/>
                <a:ea typeface="Hiragino Kaku Gothic Pro W6" charset="-128"/>
                <a:cs typeface="Hiragino Kaku Gothic Pro W6" charset="-128"/>
              </a:rPr>
              <a:t>医療</a:t>
            </a:r>
            <a:endParaRPr kumimoji="1" lang="ja-JP" altLang="en-US" sz="1050" dirty="0">
              <a:solidFill>
                <a:srgbClr val="FFFFFF"/>
              </a:solidFill>
              <a:latin typeface="Hiragino Kaku Gothic Pro W6" charset="-128"/>
              <a:ea typeface="Hiragino Kaku Gothic Pro W6" charset="-128"/>
              <a:cs typeface="Hiragino Kaku Gothic Pro W6" charset="-128"/>
            </a:endParaRPr>
          </a:p>
        </p:txBody>
      </p:sp>
      <p:grpSp>
        <p:nvGrpSpPr>
          <p:cNvPr id="50" name="図形グループ 49"/>
          <p:cNvGrpSpPr/>
          <p:nvPr/>
        </p:nvGrpSpPr>
        <p:grpSpPr>
          <a:xfrm>
            <a:off x="7704057" y="1009505"/>
            <a:ext cx="517785" cy="587435"/>
            <a:chOff x="2667295" y="1059799"/>
            <a:chExt cx="681672" cy="722281"/>
          </a:xfrm>
        </p:grpSpPr>
        <p:sp>
          <p:nvSpPr>
            <p:cNvPr id="51" name="角丸四角形 5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2" name="図 51"/>
            <p:cNvPicPr>
              <a:picLocks noChangeAspect="1"/>
            </p:cNvPicPr>
            <p:nvPr/>
          </p:nvPicPr>
          <p:blipFill>
            <a:blip r:embed="rId8">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53" name="図形グループ 52"/>
          <p:cNvGrpSpPr/>
          <p:nvPr/>
        </p:nvGrpSpPr>
        <p:grpSpPr>
          <a:xfrm>
            <a:off x="7782342" y="1106246"/>
            <a:ext cx="265954" cy="577851"/>
            <a:chOff x="1946324" y="4125162"/>
            <a:chExt cx="969964" cy="2007872"/>
          </a:xfrm>
        </p:grpSpPr>
        <p:sp>
          <p:nvSpPr>
            <p:cNvPr id="54" name="円/楕円 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 name="正方形/長方形 4"/>
          <p:cNvSpPr/>
          <p:nvPr/>
        </p:nvSpPr>
        <p:spPr>
          <a:xfrm>
            <a:off x="4653036" y="4853382"/>
            <a:ext cx="3866160" cy="142130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ビッグデータ</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収集・蓄積</a:t>
            </a:r>
            <a:endParaRPr kumimoji="1" lang="ja-JP" altLang="en-US" sz="2000" dirty="0">
              <a:solidFill>
                <a:srgbClr val="FFFFFF"/>
              </a:solidFill>
              <a:latin typeface="メイリオ"/>
              <a:ea typeface="メイリオ"/>
              <a:cs typeface="メイリオ"/>
            </a:endParaRPr>
          </a:p>
        </p:txBody>
      </p:sp>
      <p:sp>
        <p:nvSpPr>
          <p:cNvPr id="6" name="正方形/長方形 5"/>
          <p:cNvSpPr/>
          <p:nvPr/>
        </p:nvSpPr>
        <p:spPr>
          <a:xfrm>
            <a:off x="6660232" y="4369769"/>
            <a:ext cx="1858964" cy="186754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アルゴリズム</a:t>
            </a:r>
            <a:endParaRPr kumimoji="1" lang="en-US" altLang="ja-JP" sz="2000" dirty="0" smtClean="0">
              <a:solidFill>
                <a:srgbClr val="FFFFFF"/>
              </a:solidFill>
              <a:latin typeface="メイリオ"/>
              <a:ea typeface="メイリオ"/>
              <a:cs typeface="メイリオ"/>
            </a:endParaRPr>
          </a:p>
          <a:p>
            <a:r>
              <a:rPr kumimoji="1" lang="en-US" altLang="ja-JP" sz="2000" dirty="0" smtClean="0">
                <a:solidFill>
                  <a:srgbClr val="FFFFFF"/>
                </a:solidFill>
                <a:latin typeface="メイリオ"/>
                <a:ea typeface="メイリオ"/>
                <a:cs typeface="メイリオ"/>
              </a:rPr>
              <a:t> </a:t>
            </a:r>
            <a:r>
              <a:rPr kumimoji="1" lang="ja-JP" altLang="en-US" sz="2000" dirty="0" smtClean="0">
                <a:solidFill>
                  <a:srgbClr val="FFFFFF"/>
                </a:solidFill>
                <a:latin typeface="メイリオ"/>
                <a:ea typeface="メイリオ"/>
                <a:cs typeface="メイリオ"/>
              </a:rPr>
              <a:t>進化</a:t>
            </a:r>
            <a:endParaRPr kumimoji="1" lang="ja-JP" altLang="en-US" sz="2000" dirty="0">
              <a:solidFill>
                <a:srgbClr val="FFFFFF"/>
              </a:solidFill>
              <a:latin typeface="メイリオ"/>
              <a:ea typeface="メイリオ"/>
              <a:cs typeface="メイリオ"/>
            </a:endParaRPr>
          </a:p>
        </p:txBody>
      </p:sp>
      <p:sp>
        <p:nvSpPr>
          <p:cNvPr id="56" name="テキスト ボックス 55"/>
          <p:cNvSpPr txBox="1"/>
          <p:nvPr/>
        </p:nvSpPr>
        <p:spPr>
          <a:xfrm>
            <a:off x="595698" y="2464036"/>
            <a:ext cx="3877985" cy="646331"/>
          </a:xfrm>
          <a:prstGeom prst="rect">
            <a:avLst/>
          </a:prstGeom>
          <a:noFill/>
        </p:spPr>
        <p:txBody>
          <a:bodyPr wrap="none" rtlCol="0">
            <a:spAutoFit/>
          </a:bodyPr>
          <a:lstStyle/>
          <a:p>
            <a:r>
              <a:rPr lang="ja-JP" altLang="en-US" sz="3600" b="1" dirty="0" smtClean="0">
                <a:solidFill>
                  <a:srgbClr val="00B050"/>
                </a:solidFill>
                <a:latin typeface="Meiryo" charset="-128"/>
                <a:ea typeface="Meiryo" charset="-128"/>
                <a:cs typeface="Meiryo" charset="-128"/>
              </a:rPr>
              <a:t>実用</a:t>
            </a:r>
            <a:r>
              <a:rPr lang="ja-JP" altLang="en-US" sz="3600" b="1" smtClean="0">
                <a:solidFill>
                  <a:srgbClr val="00B050"/>
                </a:solidFill>
                <a:latin typeface="Meiryo" charset="-128"/>
                <a:ea typeface="Meiryo" charset="-128"/>
                <a:cs typeface="Meiryo" charset="-128"/>
              </a:rPr>
              <a:t>への適用拡大</a:t>
            </a:r>
            <a:endParaRPr kumimoji="1" lang="ja-JP" altLang="en-US" sz="3600" b="1" dirty="0">
              <a:solidFill>
                <a:srgbClr val="00B050"/>
              </a:solidFill>
              <a:latin typeface="Meiryo" charset="-128"/>
              <a:ea typeface="Meiryo" charset="-128"/>
              <a:cs typeface="Meiryo" charset="-128"/>
            </a:endParaRPr>
          </a:p>
        </p:txBody>
      </p:sp>
    </p:spTree>
    <p:extLst>
      <p:ext uri="{BB962C8B-B14F-4D97-AF65-F5344CB8AC3E}">
        <p14:creationId xmlns:p14="http://schemas.microsoft.com/office/powerpoint/2010/main" val="1258308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3</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112238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smtClean="0">
                <a:solidFill>
                  <a:srgbClr val="FFFFFF"/>
                </a:solidFill>
                <a:effectLst/>
                <a:latin typeface="Arial"/>
                <a:ea typeface="HGP創英角ｺﾞｼｯｸUB" pitchFamily="50" charset="-128"/>
                <a:cs typeface="Arial"/>
              </a:rPr>
              <a:t>IT</a:t>
            </a:r>
            <a:r>
              <a:rPr lang="ja-JP" altLang="en-US" sz="2800" dirty="0" smtClean="0">
                <a:solidFill>
                  <a:srgbClr val="FFFFFF"/>
                </a:solidFill>
                <a:latin typeface="Arial"/>
                <a:ea typeface="HGP創英角ｺﾞｼｯｸUB" pitchFamily="50" charset="-128"/>
                <a:cs typeface="Arial"/>
              </a:rPr>
              <a:t>との付き合い方</a:t>
            </a:r>
            <a:endParaRPr lang="en-US" altLang="ja-JP" sz="28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5314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563888" y="1519975"/>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インターネット</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563888" y="2011358"/>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Meiryo" charset="-128"/>
                <a:ea typeface="Meiryo" charset="-128"/>
                <a:cs typeface="Meiryo" charset="-128"/>
              </a:rPr>
              <a:t>クラウド</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563888" y="2502741"/>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人工知能</a:t>
            </a:r>
            <a:endParaRPr kumimoji="1" lang="ja-JP" altLang="en-US" sz="1200" dirty="0">
              <a:solidFill>
                <a:srgbClr val="FFFFFF"/>
              </a:solidFill>
              <a:latin typeface="Meiryo" charset="-128"/>
              <a:ea typeface="Meiryo" charset="-128"/>
              <a:cs typeface="Meiryo" charset="-128"/>
            </a:endParaRPr>
          </a:p>
        </p:txBody>
      </p:sp>
      <p:sp>
        <p:nvSpPr>
          <p:cNvPr id="10" name="正方形/長方形 9"/>
          <p:cNvSpPr/>
          <p:nvPr/>
        </p:nvSpPr>
        <p:spPr>
          <a:xfrm>
            <a:off x="3563888" y="4730795"/>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小型・高性能化</a:t>
            </a:r>
            <a:endParaRPr kumimoji="1" lang="en-US" altLang="ja-JP" sz="1200" dirty="0" smtClean="0">
              <a:solidFill>
                <a:srgbClr val="FFFFFF"/>
              </a:solidFill>
              <a:latin typeface="Meiryo" charset="-128"/>
              <a:ea typeface="Meiryo" charset="-128"/>
              <a:cs typeface="Meiryo" charset="-128"/>
            </a:endParaRPr>
          </a:p>
        </p:txBody>
      </p:sp>
      <p:sp>
        <p:nvSpPr>
          <p:cNvPr id="11" name="正方形/長方形 10"/>
          <p:cNvSpPr/>
          <p:nvPr/>
        </p:nvSpPr>
        <p:spPr>
          <a:xfrm>
            <a:off x="3563888" y="5211682"/>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価格破壊</a:t>
            </a: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3563888" y="5692569"/>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Meiryo" charset="-128"/>
                <a:ea typeface="Meiryo" charset="-128"/>
                <a:cs typeface="Meiryo" charset="-128"/>
              </a:rPr>
              <a:t>IT</a:t>
            </a:r>
            <a:r>
              <a:rPr kumimoji="1" lang="ja-JP" altLang="en-US" sz="1200" dirty="0" smtClean="0">
                <a:solidFill>
                  <a:srgbClr val="FFFFFF"/>
                </a:solidFill>
                <a:latin typeface="Meiryo" charset="-128"/>
                <a:ea typeface="Meiryo" charset="-128"/>
                <a:cs typeface="Meiryo" charset="-128"/>
              </a:rPr>
              <a:t>リテラシーの向上</a:t>
            </a:r>
            <a:endParaRPr kumimoji="1" lang="ja-JP" altLang="en-US" sz="1200" dirty="0">
              <a:solidFill>
                <a:srgbClr val="FFFFFF"/>
              </a:solidFill>
              <a:latin typeface="Meiryo" charset="-128"/>
              <a:ea typeface="Meiryo" charset="-128"/>
              <a:cs typeface="Meiryo" charset="-128"/>
            </a:endParaRPr>
          </a:p>
        </p:txBody>
      </p:sp>
      <p:sp>
        <p:nvSpPr>
          <p:cNvPr id="15" name="正方形/長方形 14"/>
          <p:cNvSpPr/>
          <p:nvPr/>
        </p:nvSpPr>
        <p:spPr>
          <a:xfrm>
            <a:off x="3570709" y="2994124"/>
            <a:ext cx="2016224" cy="3650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564572" y="4249908"/>
            <a:ext cx="2016224" cy="36504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dirty="0" smtClean="0"/>
              <a:t>常識崩壊の時代</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755576" y="1521111"/>
            <a:ext cx="2664296" cy="453650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724128" y="1521111"/>
            <a:ext cx="2664296"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2192564" y="2193880"/>
            <a:ext cx="4772514" cy="3085467"/>
          </a:xfrm>
          <a:custGeom>
            <a:avLst/>
            <a:gdLst>
              <a:gd name="connsiteX0" fmla="*/ 0 w 3672408"/>
              <a:gd name="connsiteY0" fmla="*/ 558062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0 w 3672408"/>
              <a:gd name="connsiteY7" fmla="*/ 558062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674186 h 2232248"/>
              <a:gd name="connsiteX7" fmla="*/ 6137 w 3672408"/>
              <a:gd name="connsiteY7" fmla="*/ 1122658 h 2232248"/>
              <a:gd name="connsiteX0" fmla="*/ 6137 w 3672408"/>
              <a:gd name="connsiteY0" fmla="*/ 1122658 h 2232248"/>
              <a:gd name="connsiteX1" fmla="*/ 2556284 w 3672408"/>
              <a:gd name="connsiteY1" fmla="*/ 558062 h 2232248"/>
              <a:gd name="connsiteX2" fmla="*/ 2556284 w 3672408"/>
              <a:gd name="connsiteY2" fmla="*/ 0 h 2232248"/>
              <a:gd name="connsiteX3" fmla="*/ 3672408 w 3672408"/>
              <a:gd name="connsiteY3" fmla="*/ 1116124 h 2232248"/>
              <a:gd name="connsiteX4" fmla="*/ 2556284 w 3672408"/>
              <a:gd name="connsiteY4" fmla="*/ 2232248 h 2232248"/>
              <a:gd name="connsiteX5" fmla="*/ 2556284 w 3672408"/>
              <a:gd name="connsiteY5" fmla="*/ 1674186 h 2232248"/>
              <a:gd name="connsiteX6" fmla="*/ 0 w 3672408"/>
              <a:gd name="connsiteY6" fmla="*/ 1134138 h 2232248"/>
              <a:gd name="connsiteX7" fmla="*/ 6137 w 3672408"/>
              <a:gd name="connsiteY7" fmla="*/ 1122658 h 2232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408" h="2232248">
                <a:moveTo>
                  <a:pt x="6137" y="1122658"/>
                </a:moveTo>
                <a:lnTo>
                  <a:pt x="2556284" y="558062"/>
                </a:lnTo>
                <a:lnTo>
                  <a:pt x="2556284" y="0"/>
                </a:lnTo>
                <a:lnTo>
                  <a:pt x="3672408" y="1116124"/>
                </a:lnTo>
                <a:lnTo>
                  <a:pt x="2556284" y="2232248"/>
                </a:lnTo>
                <a:lnTo>
                  <a:pt x="2556284" y="1674186"/>
                </a:lnTo>
                <a:lnTo>
                  <a:pt x="0" y="1134138"/>
                </a:lnTo>
                <a:cubicBezTo>
                  <a:pt x="2046" y="950295"/>
                  <a:pt x="4091" y="1306501"/>
                  <a:pt x="6137" y="1122658"/>
                </a:cubicBezTo>
                <a:close/>
              </a:path>
            </a:pathLst>
          </a:custGeom>
          <a:solidFill>
            <a:srgbClr val="FF6666">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918173" y="3219976"/>
            <a:ext cx="2339102"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これまでの常識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リアルな人と人のつながり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規模や資産による競争力</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地理的距離や時間の制約</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5819399" y="3224210"/>
            <a:ext cx="2473754" cy="1138773"/>
          </a:xfrm>
          <a:prstGeom prst="rect">
            <a:avLst/>
          </a:prstGeom>
          <a:noFill/>
        </p:spPr>
        <p:txBody>
          <a:bodyPr wrap="none" rtlCol="0">
            <a:spAutoFit/>
          </a:bodyPr>
          <a:lstStyle/>
          <a:p>
            <a:r>
              <a:rPr kumimoji="1" lang="ja-JP" altLang="en-US" sz="2400" b="1" dirty="0" smtClean="0">
                <a:solidFill>
                  <a:schemeClr val="bg1"/>
                </a:solidFill>
                <a:latin typeface="Meiryo" charset="-128"/>
                <a:ea typeface="Meiryo" charset="-128"/>
                <a:cs typeface="Meiryo" charset="-128"/>
              </a:rPr>
              <a:t>これからの常識</a:t>
            </a:r>
            <a:endParaRPr kumimoji="1" lang="en-US" altLang="ja-JP" sz="2400" b="1" dirty="0" smtClean="0">
              <a:solidFill>
                <a:schemeClr val="bg1"/>
              </a:solidFill>
              <a:latin typeface="Meiryo" charset="-128"/>
              <a:ea typeface="Meiryo" charset="-128"/>
              <a:cs typeface="Meiryo" charset="-128"/>
            </a:endParaRPr>
          </a:p>
          <a:p>
            <a:endParaRPr kumimoji="1" lang="en-US" altLang="ja-JP" sz="8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デジタルな人と人のつながり</a:t>
            </a:r>
            <a:endParaRPr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200" dirty="0" smtClean="0">
                <a:solidFill>
                  <a:schemeClr val="bg1"/>
                </a:solidFill>
                <a:latin typeface="Meiryo" charset="-128"/>
                <a:ea typeface="Meiryo" charset="-128"/>
                <a:cs typeface="Meiryo" charset="-128"/>
              </a:rPr>
              <a:t>個人資産のオープンな共有</a:t>
            </a:r>
            <a:endParaRPr kumimoji="1" lang="en-US" altLang="ja-JP" sz="12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200" dirty="0" smtClean="0">
                <a:solidFill>
                  <a:schemeClr val="bg1"/>
                </a:solidFill>
                <a:latin typeface="Meiryo" charset="-128"/>
                <a:ea typeface="Meiryo" charset="-128"/>
                <a:cs typeface="Meiryo" charset="-128"/>
              </a:rPr>
              <a:t>地域を越えたリアルタイム性</a:t>
            </a:r>
            <a:endParaRPr kumimoji="1" lang="ja-JP" altLang="en-US"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3649521" y="3478246"/>
            <a:ext cx="2074607" cy="630942"/>
          </a:xfrm>
          <a:prstGeom prst="rect">
            <a:avLst/>
          </a:prstGeom>
          <a:noFill/>
        </p:spPr>
        <p:txBody>
          <a:bodyPr wrap="none" rtlCol="0">
            <a:spAutoFit/>
          </a:bodyPr>
          <a:lstStyle/>
          <a:p>
            <a:r>
              <a:rPr kumimoji="1" lang="en-US" altLang="ja-JP" sz="2000" b="1" dirty="0" smtClean="0">
                <a:solidFill>
                  <a:schemeClr val="bg1"/>
                </a:solidFill>
                <a:latin typeface="Meiryo" charset="-128"/>
                <a:ea typeface="Meiryo" charset="-128"/>
                <a:cs typeface="Meiryo" charset="-128"/>
              </a:rPr>
              <a:t>IT</a:t>
            </a:r>
            <a:r>
              <a:rPr kumimoji="1" lang="ja-JP" altLang="en-US" sz="2000" b="1" dirty="0" smtClean="0">
                <a:solidFill>
                  <a:schemeClr val="bg1"/>
                </a:solidFill>
                <a:latin typeface="Meiryo" charset="-128"/>
                <a:ea typeface="Meiryo" charset="-128"/>
                <a:cs typeface="Meiryo" charset="-128"/>
              </a:rPr>
              <a:t>（情報技術</a:t>
            </a:r>
            <a:r>
              <a:rPr kumimoji="1" lang="ja-JP" altLang="en-US" sz="2400" b="1" dirty="0" smtClean="0">
                <a:solidFill>
                  <a:schemeClr val="bg1"/>
                </a:solidFill>
                <a:latin typeface="Meiryo" charset="-128"/>
                <a:ea typeface="Meiryo" charset="-128"/>
                <a:cs typeface="Meiryo" charset="-128"/>
              </a:rPr>
              <a:t>）</a:t>
            </a:r>
            <a:endParaRPr kumimoji="1" lang="en-US" altLang="ja-JP" sz="2400" b="1" dirty="0" smtClean="0">
              <a:solidFill>
                <a:schemeClr val="bg1"/>
              </a:solidFill>
              <a:latin typeface="Meiryo" charset="-128"/>
              <a:ea typeface="Meiryo" charset="-128"/>
              <a:cs typeface="Meiryo" charset="-128"/>
            </a:endParaRPr>
          </a:p>
          <a:p>
            <a:r>
              <a:rPr lang="en-US" altLang="ja-JP" sz="1100" dirty="0" smtClean="0">
                <a:solidFill>
                  <a:schemeClr val="bg1"/>
                </a:solidFill>
                <a:latin typeface="Meiryo" charset="-128"/>
                <a:ea typeface="Meiryo" charset="-128"/>
                <a:cs typeface="Meiryo" charset="-128"/>
              </a:rPr>
              <a:t>Information Technology</a:t>
            </a:r>
            <a:endParaRPr kumimoji="1" lang="en-US" altLang="ja-JP" sz="1100" dirty="0" smtClean="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78344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smtClean="0"/>
              <a:t>IT</a:t>
            </a:r>
            <a:r>
              <a:rPr kumimoji="1" lang="ja-JP" altLang="en-US" dirty="0" smtClean="0"/>
              <a:t>との正しい付き合い方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思想としての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仕組みとしての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道具としての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600" dirty="0" smtClean="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smtClean="0">
                <a:solidFill>
                  <a:schemeClr val="bg1"/>
                </a:solidFill>
                <a:latin typeface="Meiryo" charset="-128"/>
                <a:ea typeface="Meiryo" charset="-128"/>
                <a:cs typeface="Meiryo" charset="-128"/>
              </a:rPr>
              <a:t>ビジネス</a:t>
            </a:r>
            <a:endParaRPr kumimoji="1" lang="en-US" altLang="ja-JP" sz="3600" b="1" dirty="0" smtClean="0">
              <a:solidFill>
                <a:schemeClr val="bg1"/>
              </a:solidFill>
              <a:latin typeface="Meiryo" charset="-128"/>
              <a:ea typeface="Meiryo" charset="-128"/>
              <a:cs typeface="Meiryo" charset="-128"/>
            </a:endParaRPr>
          </a:p>
          <a:p>
            <a:pPr algn="ctr"/>
            <a:r>
              <a:rPr lang="ja-JP" altLang="en-US" sz="1400" dirty="0" smtClean="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grpSp>
        <p:nvGrpSpPr>
          <p:cNvPr id="10" name="図形グループ 9"/>
          <p:cNvGrpSpPr/>
          <p:nvPr/>
        </p:nvGrpSpPr>
        <p:grpSpPr>
          <a:xfrm>
            <a:off x="871206" y="1123606"/>
            <a:ext cx="370648" cy="790507"/>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3" name="テキスト ボックス 12"/>
          <p:cNvSpPr txBox="1"/>
          <p:nvPr/>
        </p:nvSpPr>
        <p:spPr>
          <a:xfrm>
            <a:off x="791023" y="1914113"/>
            <a:ext cx="1107996" cy="338554"/>
          </a:xfrm>
          <a:prstGeom prst="rect">
            <a:avLst/>
          </a:prstGeom>
          <a:noFill/>
        </p:spPr>
        <p:txBody>
          <a:bodyPr wrap="none" rtlCol="0">
            <a:spAutoFit/>
          </a:bodyPr>
          <a:lstStyle/>
          <a:p>
            <a:r>
              <a:rPr kumimoji="1" lang="ja-JP" altLang="en-US" sz="800" b="1" dirty="0" smtClean="0">
                <a:solidFill>
                  <a:srgbClr val="002060"/>
                </a:solidFill>
                <a:latin typeface="Meiryo" charset="-128"/>
                <a:ea typeface="Meiryo" charset="-128"/>
                <a:cs typeface="Meiryo" charset="-128"/>
              </a:rPr>
              <a:t>ビジネス</a:t>
            </a:r>
            <a:endParaRPr lang="en-US" altLang="ja-JP" sz="800" b="1" dirty="0">
              <a:solidFill>
                <a:srgbClr val="002060"/>
              </a:solidFill>
              <a:latin typeface="Meiryo" charset="-128"/>
              <a:ea typeface="Meiryo" charset="-128"/>
              <a:cs typeface="Meiryo" charset="-128"/>
            </a:endParaRPr>
          </a:p>
          <a:p>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8" name="環状矢印 17"/>
          <p:cNvSpPr/>
          <p:nvPr/>
        </p:nvSpPr>
        <p:spPr>
          <a:xfrm>
            <a:off x="33924" y="1129704"/>
            <a:ext cx="2622194" cy="1978136"/>
          </a:xfrm>
          <a:prstGeom prst="circularArrow">
            <a:avLst>
              <a:gd name="adj1" fmla="val 12500"/>
              <a:gd name="adj2" fmla="val 1142319"/>
              <a:gd name="adj3" fmla="val 20457681"/>
              <a:gd name="adj4" fmla="val 16232524"/>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4" name="図形グループ 13"/>
          <p:cNvGrpSpPr/>
          <p:nvPr/>
        </p:nvGrpSpPr>
        <p:grpSpPr>
          <a:xfrm>
            <a:off x="7909207" y="5517232"/>
            <a:ext cx="370648" cy="790507"/>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7160203" y="5264129"/>
            <a:ext cx="1228221" cy="215444"/>
          </a:xfrm>
          <a:prstGeom prst="rect">
            <a:avLst/>
          </a:prstGeom>
          <a:noFill/>
        </p:spPr>
        <p:txBody>
          <a:bodyPr wrap="none" rtlCol="0">
            <a:spAutoFit/>
          </a:bodyPr>
          <a:lstStyle/>
          <a:p>
            <a:pPr algn="r"/>
            <a:r>
              <a:rPr kumimoji="1" lang="en-US" altLang="ja-JP" sz="800" b="1" dirty="0" smtClean="0">
                <a:solidFill>
                  <a:srgbClr val="002060"/>
                </a:solidFill>
                <a:latin typeface="Meiryo" charset="-128"/>
                <a:ea typeface="Meiryo" charset="-128"/>
                <a:cs typeface="Meiryo" charset="-128"/>
              </a:rPr>
              <a:t>IT</a:t>
            </a:r>
            <a:r>
              <a:rPr kumimoji="1" lang="ja-JP" altLang="en-US" sz="800" b="1" dirty="0" smtClean="0">
                <a:solidFill>
                  <a:srgbClr val="002060"/>
                </a:solidFill>
                <a:latin typeface="Meiryo" charset="-128"/>
                <a:ea typeface="Meiryo" charset="-128"/>
                <a:cs typeface="Meiryo" charset="-128"/>
              </a:rPr>
              <a:t>プロフェッショナル</a:t>
            </a:r>
            <a:endParaRPr kumimoji="1" lang="ja-JP" altLang="en-US" sz="800" b="1" dirty="0">
              <a:solidFill>
                <a:srgbClr val="002060"/>
              </a:solidFill>
              <a:latin typeface="Meiryo" charset="-128"/>
              <a:ea typeface="Meiryo" charset="-128"/>
              <a:cs typeface="Meiryo" charset="-128"/>
            </a:endParaRPr>
          </a:p>
        </p:txBody>
      </p:sp>
      <p:sp>
        <p:nvSpPr>
          <p:cNvPr id="19" name="環状矢印 18"/>
          <p:cNvSpPr/>
          <p:nvPr/>
        </p:nvSpPr>
        <p:spPr>
          <a:xfrm rot="10800000">
            <a:off x="6468649" y="4330497"/>
            <a:ext cx="2622194" cy="1978136"/>
          </a:xfrm>
          <a:prstGeom prst="circularArrow">
            <a:avLst>
              <a:gd name="adj1" fmla="val 12500"/>
              <a:gd name="adj2" fmla="val 1142319"/>
              <a:gd name="adj3" fmla="val 20457681"/>
              <a:gd name="adj4" fmla="val 16207855"/>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924409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smtClean="0"/>
              <a:t>商品としての</a:t>
            </a:r>
            <a:r>
              <a:rPr kumimoji="1" lang="en-US" altLang="ja-JP" dirty="0" smtClean="0"/>
              <a:t>IT</a:t>
            </a:r>
            <a:r>
              <a:rPr kumimoji="1" lang="ja-JP" altLang="en-US" dirty="0" smtClean="0"/>
              <a:t>の作り方</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smtClean="0">
                <a:solidFill>
                  <a:srgbClr val="FFFFFF"/>
                </a:solidFill>
                <a:latin typeface="Meiryo" charset="-128"/>
                <a:ea typeface="Meiryo" charset="-128"/>
                <a:cs typeface="Meiryo" charset="-128"/>
              </a:rPr>
              <a:t>思想としての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ビジネスの変革と創造</a:t>
            </a:r>
            <a:endParaRPr lang="en-US" altLang="ja-JP" sz="1200" dirty="0" smtClean="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smtClean="0">
                <a:solidFill>
                  <a:srgbClr val="FFFFFF"/>
                </a:solidFill>
                <a:latin typeface="Meiryo" charset="-128"/>
                <a:ea typeface="Meiryo" charset="-128"/>
                <a:cs typeface="Meiryo" charset="-128"/>
              </a:rPr>
              <a:t>　仕組みとしての</a:t>
            </a:r>
            <a:r>
              <a:rPr kumimoji="1" lang="en-US" altLang="ja-JP" sz="2000" b="1" dirty="0" smtClean="0">
                <a:solidFill>
                  <a:srgbClr val="FFFFFF"/>
                </a:solidFill>
                <a:latin typeface="Meiryo" charset="-128"/>
                <a:ea typeface="Meiryo" charset="-128"/>
                <a:cs typeface="Meiryo" charset="-128"/>
              </a:rPr>
              <a:t>IT</a:t>
            </a:r>
          </a:p>
          <a:p>
            <a:r>
              <a:rPr lang="ja-JP" altLang="en-US" sz="1200" dirty="0" smtClean="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smtClean="0">
              <a:solidFill>
                <a:srgbClr val="FFFFFF"/>
              </a:solidFill>
              <a:latin typeface="Meiryo" charset="-128"/>
              <a:ea typeface="Meiryo" charset="-128"/>
              <a:cs typeface="Meiryo" charset="-128"/>
            </a:endParaRPr>
          </a:p>
          <a:p>
            <a:pPr algn="ctr"/>
            <a:r>
              <a:rPr kumimoji="1" lang="ja-JP" altLang="en-US" sz="2000" b="1" dirty="0" smtClean="0">
                <a:solidFill>
                  <a:srgbClr val="FFFFFF"/>
                </a:solidFill>
                <a:latin typeface="Meiryo" charset="-128"/>
                <a:ea typeface="Meiryo" charset="-128"/>
                <a:cs typeface="Meiryo" charset="-128"/>
              </a:rPr>
              <a:t>道具としての</a:t>
            </a:r>
            <a:r>
              <a:rPr kumimoji="1" lang="en-US" altLang="ja-JP" sz="2000" b="1" dirty="0" smtClean="0">
                <a:solidFill>
                  <a:srgbClr val="FFFFFF"/>
                </a:solidFill>
                <a:latin typeface="Meiryo" charset="-128"/>
                <a:ea typeface="Meiryo" charset="-128"/>
                <a:cs typeface="Meiryo" charset="-128"/>
              </a:rPr>
              <a:t>IT</a:t>
            </a:r>
          </a:p>
          <a:p>
            <a:pPr algn="ctr"/>
            <a:r>
              <a:rPr lang="ja-JP" altLang="en-US" sz="1200" dirty="0" smtClean="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商品としての</a:t>
            </a:r>
            <a:r>
              <a:rPr kumimoji="1" lang="en-US" altLang="ja-JP" sz="2400" b="1" dirty="0" smtClean="0">
                <a:solidFill>
                  <a:srgbClr val="FFFFFF"/>
                </a:solidFill>
                <a:latin typeface="Meiryo" charset="-128"/>
                <a:ea typeface="Meiryo" charset="-128"/>
                <a:cs typeface="Meiryo" charset="-128"/>
              </a:rPr>
              <a:t>IT</a:t>
            </a:r>
          </a:p>
          <a:p>
            <a:pPr algn="ctr"/>
            <a:r>
              <a:rPr lang="ja-JP" altLang="en-US" sz="1400" dirty="0" smtClean="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ビジネス・モデル</a:t>
            </a:r>
            <a:endParaRPr kumimoji="1" lang="ja-JP" altLang="en-US" sz="1200" b="1" dirty="0">
              <a:solidFill>
                <a:schemeClr val="bg1"/>
              </a:solidFill>
              <a:latin typeface="Meiryo" charset="-128"/>
              <a:ea typeface="Meiryo" charset="-128"/>
              <a:cs typeface="Meiryo" charset="-128"/>
            </a:endParaRP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使い勝手や見栄えの良さ</a:t>
            </a:r>
            <a:endParaRPr kumimoji="1" lang="ja-JP" altLang="en-US" sz="1200" b="1" dirty="0">
              <a:solidFill>
                <a:schemeClr val="bg1"/>
              </a:solidFill>
              <a:latin typeface="Meiryo" charset="-128"/>
              <a:ea typeface="Meiryo" charset="-128"/>
              <a:cs typeface="Meiryo" charset="-128"/>
            </a:endParaRP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smtClean="0">
                <a:solidFill>
                  <a:schemeClr val="bg1"/>
                </a:solidFill>
                <a:latin typeface="Meiryo" charset="-128"/>
                <a:ea typeface="Meiryo" charset="-128"/>
                <a:cs typeface="Meiryo" charset="-128"/>
              </a:rPr>
              <a:t>ビジネス・プロセス</a:t>
            </a:r>
            <a:endParaRPr kumimoji="1" lang="ja-JP" altLang="en-US" sz="1050" b="1" dirty="0">
              <a:solidFill>
                <a:schemeClr val="bg1"/>
              </a:solidFill>
              <a:latin typeface="Meiryo" charset="-128"/>
              <a:ea typeface="Meiryo" charset="-128"/>
              <a:cs typeface="Meiryo" charset="-128"/>
            </a:endParaRPr>
          </a:p>
        </p:txBody>
      </p:sp>
      <p:pic>
        <p:nvPicPr>
          <p:cNvPr id="30" name="図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6878320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smtClean="0"/>
              <a:t>「道具としての</a:t>
            </a:r>
            <a:r>
              <a:rPr lang="en-US" altLang="ja-JP" dirty="0" smtClean="0"/>
              <a:t>IT</a:t>
            </a:r>
            <a:r>
              <a:rPr lang="ja-JP" altLang="en-US" dirty="0" smtClean="0"/>
              <a:t>」から「思想としての</a:t>
            </a:r>
            <a:r>
              <a:rPr lang="en-US" altLang="ja-JP" dirty="0" smtClean="0"/>
              <a:t>IT</a:t>
            </a:r>
            <a:r>
              <a:rPr lang="ja-JP" altLang="en-US" dirty="0" smtClean="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5" name="正方形/長方形 4"/>
          <p:cNvSpPr/>
          <p:nvPr/>
        </p:nvSpPr>
        <p:spPr>
          <a:xfrm>
            <a:off x="309281" y="1108471"/>
            <a:ext cx="2751735" cy="4194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1960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〜1980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1990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〜2000</a:t>
            </a:r>
            <a:r>
              <a:rPr kumimoji="1" lang="ja-JP" altLang="en-US" dirty="0" smtClean="0">
                <a:latin typeface="Meiryo" charset="-128"/>
                <a:ea typeface="Meiryo" charset="-128"/>
                <a:cs typeface="Meiryo" charset="-128"/>
              </a:rPr>
              <a:t>年代</a:t>
            </a:r>
            <a:endParaRPr kumimoji="1" lang="ja-JP" altLang="en-US" dirty="0">
              <a:latin typeface="Meiryo" charset="-128"/>
              <a:ea typeface="Meiryo" charset="-128"/>
              <a:cs typeface="Meiryo" charset="-128"/>
            </a:endParaRP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smtClean="0">
                <a:latin typeface="Meiryo" charset="-128"/>
                <a:ea typeface="Meiryo" charset="-128"/>
                <a:cs typeface="Meiryo" charset="-128"/>
              </a:rPr>
              <a:t>2010</a:t>
            </a:r>
            <a:r>
              <a:rPr kumimoji="1" lang="ja-JP" altLang="en-US" dirty="0" smtClean="0">
                <a:latin typeface="Meiryo" charset="-128"/>
                <a:ea typeface="Meiryo" charset="-128"/>
                <a:cs typeface="Meiryo" charset="-128"/>
              </a:rPr>
              <a:t>年代</a:t>
            </a:r>
            <a:r>
              <a:rPr kumimoji="1" lang="en-US" altLang="ja-JP" dirty="0" smtClean="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道具としての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仕組みとしての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chemeClr val="bg1"/>
                </a:solidFill>
                <a:latin typeface="Meiryo" charset="-128"/>
                <a:ea typeface="Meiryo" charset="-128"/>
                <a:cs typeface="Meiryo" charset="-128"/>
              </a:rPr>
              <a:t>思想としての</a:t>
            </a:r>
            <a:r>
              <a:rPr kumimoji="1" lang="en-US" altLang="ja-JP" sz="1400" dirty="0" smtClean="0">
                <a:solidFill>
                  <a:schemeClr val="bg1"/>
                </a:solidFill>
                <a:latin typeface="Meiryo" charset="-128"/>
                <a:ea typeface="Meiryo" charset="-128"/>
                <a:cs typeface="Meiryo" charset="-128"/>
              </a:rPr>
              <a:t>IT</a:t>
            </a:r>
            <a:endParaRPr kumimoji="1" lang="ja-JP" altLang="en-US" sz="1400"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smtClean="0">
                <a:solidFill>
                  <a:schemeClr val="bg1"/>
                </a:solidFill>
                <a:latin typeface="Meiryo" charset="-128"/>
                <a:ea typeface="Meiryo" charset="-128"/>
                <a:cs typeface="Meiryo" charset="-128"/>
              </a:rPr>
              <a:t>ビジネス＋</a:t>
            </a:r>
            <a:r>
              <a:rPr kumimoji="1" lang="en-US" altLang="ja-JP" sz="2400" dirty="0" smtClean="0">
                <a:solidFill>
                  <a:schemeClr val="bg1"/>
                </a:solidFill>
                <a:latin typeface="Meiryo" charset="-128"/>
                <a:ea typeface="Meiryo" charset="-128"/>
                <a:cs typeface="Meiryo" charset="-128"/>
              </a:rPr>
              <a:t>IT</a:t>
            </a:r>
          </a:p>
          <a:p>
            <a:pPr algn="ctr"/>
            <a:r>
              <a:rPr lang="ja-JP" altLang="en-US" sz="1200" dirty="0" smtClean="0">
                <a:solidFill>
                  <a:schemeClr val="bg1"/>
                </a:solidFill>
                <a:latin typeface="Meiryo" charset="-128"/>
                <a:ea typeface="Meiryo" charset="-128"/>
                <a:cs typeface="Meiryo" charset="-128"/>
              </a:rPr>
              <a:t>（</a:t>
            </a:r>
            <a:r>
              <a:rPr lang="en-US" altLang="ja-JP" sz="1200" dirty="0" smtClean="0">
                <a:solidFill>
                  <a:schemeClr val="bg1"/>
                </a:solidFill>
                <a:latin typeface="Meiryo" charset="-128"/>
                <a:ea typeface="Meiryo" charset="-128"/>
                <a:cs typeface="Meiryo" charset="-128"/>
              </a:rPr>
              <a:t>IT</a:t>
            </a:r>
            <a:r>
              <a:rPr lang="ja-JP" altLang="en-US" sz="1200" dirty="0" smtClean="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05184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55650" y="1065653"/>
            <a:ext cx="7246449" cy="546961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テクノロジー・ドリブンの時代へシフト</a:t>
            </a:r>
            <a:endParaRPr kumimoji="1" lang="ja-JP" altLang="en-US" dirty="0"/>
          </a:p>
        </p:txBody>
      </p:sp>
      <p:sp>
        <p:nvSpPr>
          <p:cNvPr id="3" name="スライド番号プレースホルダー 2"/>
          <p:cNvSpPr>
            <a:spLocks noGrp="1"/>
          </p:cNvSpPr>
          <p:nvPr>
            <p:ph type="sldNum" sz="quarter" idx="12"/>
          </p:nvPr>
        </p:nvSpPr>
        <p:spPr>
          <a:xfrm>
            <a:off x="6945387" y="6669505"/>
            <a:ext cx="2133600" cy="217800"/>
          </a:xfrm>
        </p:spPr>
        <p:txBody>
          <a:bodyPr/>
          <a:lstStyle/>
          <a:p>
            <a:fld id="{8FF8CC5D-A65D-5946-99B5-645367A967AD}" type="slidenum">
              <a:rPr kumimoji="1" lang="ja-JP" altLang="en-US" smtClean="0"/>
              <a:t>35</a:t>
            </a:fld>
            <a:endParaRPr kumimoji="1" lang="ja-JP" altLang="en-US" dirty="0"/>
          </a:p>
        </p:txBody>
      </p:sp>
      <p:sp>
        <p:nvSpPr>
          <p:cNvPr id="4" name="正方形/長方形 3"/>
          <p:cNvSpPr/>
          <p:nvPr/>
        </p:nvSpPr>
        <p:spPr>
          <a:xfrm>
            <a:off x="1040666" y="1145511"/>
            <a:ext cx="7065844" cy="498451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円/楕円 4"/>
          <p:cNvSpPr/>
          <p:nvPr/>
        </p:nvSpPr>
        <p:spPr>
          <a:xfrm>
            <a:off x="3186023" y="2237961"/>
            <a:ext cx="2775129" cy="279292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1387205" y="2757743"/>
            <a:ext cx="2304201"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ホームベース 6"/>
          <p:cNvSpPr/>
          <p:nvPr/>
        </p:nvSpPr>
        <p:spPr>
          <a:xfrm flipH="1">
            <a:off x="5496735" y="2757743"/>
            <a:ext cx="2263233" cy="1760048"/>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5400000" flipH="1">
            <a:off x="3904333" y="4388382"/>
            <a:ext cx="1343119" cy="1738239"/>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flipH="1" flipV="1">
            <a:off x="3869273" y="1178431"/>
            <a:ext cx="1397871" cy="1753607"/>
          </a:xfrm>
          <a:prstGeom prst="homePlate">
            <a:avLst/>
          </a:prstGeom>
          <a:solidFill>
            <a:srgbClr val="00B0F0">
              <a:alpha val="6039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3404037" y="2735850"/>
            <a:ext cx="2339102" cy="800219"/>
          </a:xfrm>
          <a:prstGeom prst="rect">
            <a:avLst/>
          </a:prstGeom>
          <a:noFill/>
        </p:spPr>
        <p:txBody>
          <a:bodyPr wrap="none" rtlCol="0">
            <a:spAutoFit/>
          </a:bodyPr>
          <a:lstStyle/>
          <a:p>
            <a:pPr algn="ctr"/>
            <a:r>
              <a:rPr kumimoji="1" lang="ja-JP" altLang="en-US" sz="3200" dirty="0" smtClean="0">
                <a:solidFill>
                  <a:schemeClr val="bg1"/>
                </a:solidFill>
                <a:latin typeface="Hiragino Kaku Gothic Pro W6" charset="-128"/>
                <a:ea typeface="Hiragino Kaku Gothic Pro W6" charset="-128"/>
                <a:cs typeface="Hiragino Kaku Gothic Pro W6" charset="-128"/>
              </a:rPr>
              <a:t>デジタル</a:t>
            </a:r>
            <a:endParaRPr kumimoji="1" lang="en-US" altLang="ja-JP" sz="3200" dirty="0" smtClean="0">
              <a:solidFill>
                <a:schemeClr val="bg1"/>
              </a:solidFill>
              <a:latin typeface="Hiragino Kaku Gothic Pro W6" charset="-128"/>
              <a:ea typeface="Hiragino Kaku Gothic Pro W6" charset="-128"/>
              <a:cs typeface="Hiragino Kaku Gothic Pro W6" charset="-128"/>
            </a:endParaRPr>
          </a:p>
          <a:p>
            <a:pPr algn="ctr"/>
            <a:r>
              <a:rPr lang="ja-JP" altLang="en-US" sz="1400" dirty="0" smtClean="0">
                <a:solidFill>
                  <a:schemeClr val="bg1"/>
                </a:solidFill>
                <a:latin typeface="Hiragino Kaku Gothic Pro W6" charset="-128"/>
                <a:ea typeface="Hiragino Kaku Gothic Pro W6" charset="-128"/>
                <a:cs typeface="Hiragino Kaku Gothic Pro W6" charset="-128"/>
              </a:rPr>
              <a:t>トランスフォーメイション</a:t>
            </a:r>
            <a:endParaRPr kumimoji="1" lang="ja-JP" altLang="en-US" sz="1400" dirty="0">
              <a:solidFill>
                <a:schemeClr val="bg1"/>
              </a:solidFill>
              <a:latin typeface="Hiragino Kaku Gothic Pro W6" charset="-128"/>
              <a:ea typeface="Hiragino Kaku Gothic Pro W6" charset="-128"/>
              <a:cs typeface="Hiragino Kaku Gothic Pro W6" charset="-128"/>
            </a:endParaRPr>
          </a:p>
        </p:txBody>
      </p:sp>
      <p:sp>
        <p:nvSpPr>
          <p:cNvPr id="11" name="テキスト ボックス 10"/>
          <p:cNvSpPr txBox="1"/>
          <p:nvPr/>
        </p:nvSpPr>
        <p:spPr>
          <a:xfrm>
            <a:off x="3711813" y="1628065"/>
            <a:ext cx="1723550"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サービス化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2" name="テキスト ボックス 11"/>
          <p:cNvSpPr txBox="1"/>
          <p:nvPr/>
        </p:nvSpPr>
        <p:spPr>
          <a:xfrm>
            <a:off x="3721800" y="5238902"/>
            <a:ext cx="1723549" cy="461665"/>
          </a:xfrm>
          <a:prstGeom prst="rect">
            <a:avLst/>
          </a:prstGeom>
          <a:noFill/>
        </p:spPr>
        <p:txBody>
          <a:bodyPr wrap="none" rtlCol="0">
            <a:spAutoFit/>
          </a:bodyPr>
          <a:lstStyle/>
          <a:p>
            <a:pPr algn="ctr"/>
            <a:r>
              <a:rPr kumimoji="1" lang="ja-JP" altLang="en-US" sz="2400" smtClean="0">
                <a:solidFill>
                  <a:schemeClr val="bg1"/>
                </a:solidFill>
                <a:latin typeface="Hiragino Kaku Gothic Pro W6" charset="-128"/>
                <a:ea typeface="Hiragino Kaku Gothic Pro W6" charset="-128"/>
                <a:cs typeface="Hiragino Kaku Gothic Pro W6" charset="-128"/>
              </a:rPr>
              <a:t>スマート化</a:t>
            </a:r>
            <a:endParaRPr kumimoji="1" lang="ja-JP" altLang="en-US" sz="2400" dirty="0">
              <a:solidFill>
                <a:schemeClr val="bg1"/>
              </a:solidFill>
              <a:latin typeface="Hiragino Kaku Gothic Pro W6" charset="-128"/>
              <a:ea typeface="Hiragino Kaku Gothic Pro W6" charset="-128"/>
              <a:cs typeface="Hiragino Kaku Gothic Pro W6" charset="-128"/>
            </a:endParaRPr>
          </a:p>
        </p:txBody>
      </p:sp>
      <p:sp>
        <p:nvSpPr>
          <p:cNvPr id="13" name="テキスト ボックス 12"/>
          <p:cNvSpPr txBox="1"/>
          <p:nvPr/>
        </p:nvSpPr>
        <p:spPr>
          <a:xfrm>
            <a:off x="1968688" y="2818816"/>
            <a:ext cx="492443" cy="1631216"/>
          </a:xfrm>
          <a:prstGeom prst="rect">
            <a:avLst/>
          </a:prstGeom>
          <a:noFill/>
        </p:spPr>
        <p:txBody>
          <a:bodyPr vert="eaVert" wrap="none" rtlCol="0">
            <a:spAutoFit/>
          </a:bodyPr>
          <a:lstStyle/>
          <a:p>
            <a:pPr algn="ctr"/>
            <a:r>
              <a:rPr kumimoji="1" lang="ja-JP" altLang="en-US" sz="2000" smtClean="0">
                <a:solidFill>
                  <a:schemeClr val="bg1"/>
                </a:solidFill>
                <a:latin typeface="Hiragino Kaku Gothic Pro W6" charset="-128"/>
                <a:ea typeface="Hiragino Kaku Gothic Pro W6" charset="-128"/>
                <a:cs typeface="Hiragino Kaku Gothic Pro W6" charset="-128"/>
              </a:rPr>
              <a:t>ソーシャル化</a:t>
            </a:r>
            <a:endParaRPr kumimoji="1" lang="ja-JP" altLang="en-US" sz="2000" dirty="0">
              <a:solidFill>
                <a:schemeClr val="bg1"/>
              </a:solidFill>
              <a:latin typeface="Hiragino Kaku Gothic Pro W6" charset="-128"/>
              <a:ea typeface="Hiragino Kaku Gothic Pro W6" charset="-128"/>
              <a:cs typeface="Hiragino Kaku Gothic Pro W6" charset="-128"/>
            </a:endParaRPr>
          </a:p>
        </p:txBody>
      </p:sp>
      <p:sp>
        <p:nvSpPr>
          <p:cNvPr id="14" name="テキスト ボックス 13"/>
          <p:cNvSpPr txBox="1"/>
          <p:nvPr/>
        </p:nvSpPr>
        <p:spPr>
          <a:xfrm>
            <a:off x="6541387" y="2895258"/>
            <a:ext cx="492443" cy="1374735"/>
          </a:xfrm>
          <a:prstGeom prst="rect">
            <a:avLst/>
          </a:prstGeom>
          <a:noFill/>
        </p:spPr>
        <p:txBody>
          <a:bodyPr vert="eaVert" wrap="none" rtlCol="0">
            <a:spAutoFit/>
          </a:bodyPr>
          <a:lstStyle/>
          <a:p>
            <a:pPr algn="ctr"/>
            <a:r>
              <a:rPr kumimoji="1" lang="ja-JP" altLang="en-US" sz="2000" dirty="0" smtClean="0">
                <a:solidFill>
                  <a:schemeClr val="bg1"/>
                </a:solidFill>
                <a:latin typeface="Hiragino Kaku Gothic Pro W6" charset="-128"/>
                <a:ea typeface="Hiragino Kaku Gothic Pro W6" charset="-128"/>
                <a:cs typeface="Hiragino Kaku Gothic Pro W6" charset="-128"/>
              </a:rPr>
              <a:t>オープン化</a:t>
            </a:r>
            <a:endParaRPr kumimoji="1" lang="ja-JP" altLang="en-US" sz="2000" dirty="0">
              <a:solidFill>
                <a:schemeClr val="bg1"/>
              </a:solidFill>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1090349" y="1452006"/>
            <a:ext cx="1800493" cy="954107"/>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所有を前提とした</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経済システムから</a:t>
            </a:r>
            <a:endParaRPr lang="en-US" altLang="ja-JP" sz="1400"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所有を前提としない</a:t>
            </a:r>
            <a:endParaRPr kumimoji="1" lang="en-US" altLang="ja-JP" sz="1400" b="1" dirty="0" smtClean="0">
              <a:solidFill>
                <a:srgbClr val="0070C0"/>
              </a:solidFill>
              <a:latin typeface="Meiryo" charset="-128"/>
              <a:ea typeface="Meiryo" charset="-128"/>
              <a:cs typeface="Meiryo" charset="-128"/>
            </a:endParaRPr>
          </a:p>
          <a:p>
            <a:r>
              <a:rPr kumimoji="1" lang="ja-JP" altLang="en-US" sz="1400" b="1" dirty="0" smtClean="0">
                <a:solidFill>
                  <a:srgbClr val="0070C0"/>
                </a:solidFill>
                <a:latin typeface="Meiryo" charset="-128"/>
                <a:ea typeface="Meiryo" charset="-128"/>
                <a:cs typeface="Meiryo" charset="-128"/>
              </a:rPr>
              <a:t>経済システム</a:t>
            </a:r>
            <a:r>
              <a:rPr kumimoji="1"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6" name="テキスト ボックス 15"/>
          <p:cNvSpPr txBox="1"/>
          <p:nvPr/>
        </p:nvSpPr>
        <p:spPr>
          <a:xfrm>
            <a:off x="5701292" y="1456062"/>
            <a:ext cx="2339102" cy="954107"/>
          </a:xfrm>
          <a:prstGeom prst="rect">
            <a:avLst/>
          </a:prstGeom>
          <a:noFill/>
        </p:spPr>
        <p:txBody>
          <a:bodyPr wrap="none" rtlCol="0">
            <a:spAutoFit/>
          </a:bodyPr>
          <a:lstStyle/>
          <a:p>
            <a:pPr algn="r"/>
            <a:r>
              <a:rPr kumimoji="1" lang="ja-JP" altLang="en-US" sz="1400" dirty="0" smtClean="0">
                <a:solidFill>
                  <a:srgbClr val="0070C0"/>
                </a:solidFill>
                <a:latin typeface="Meiryo" charset="-128"/>
                <a:ea typeface="Meiryo" charset="-128"/>
                <a:cs typeface="Meiryo" charset="-128"/>
              </a:rPr>
              <a:t>顧客価値を実現する手段を</a:t>
            </a:r>
            <a:endParaRPr kumimoji="1" lang="en-US" altLang="ja-JP" sz="1400" dirty="0" smtClean="0">
              <a:solidFill>
                <a:srgbClr val="0070C0"/>
              </a:solidFill>
              <a:latin typeface="Meiryo" charset="-128"/>
              <a:ea typeface="Meiryo" charset="-128"/>
              <a:cs typeface="Meiryo" charset="-128"/>
            </a:endParaRPr>
          </a:p>
          <a:p>
            <a:pPr algn="r"/>
            <a:r>
              <a:rPr kumimoji="1" lang="ja-JP" altLang="en-US" sz="1400" dirty="0" smtClean="0">
                <a:solidFill>
                  <a:srgbClr val="0070C0"/>
                </a:solidFill>
                <a:latin typeface="Meiryo" charset="-128"/>
                <a:ea typeface="Meiryo" charset="-128"/>
                <a:cs typeface="Meiryo" charset="-128"/>
              </a:rPr>
              <a:t>提供するビジネスから</a:t>
            </a:r>
            <a:endParaRPr kumimoji="1"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顧客価値を直接提供する</a:t>
            </a:r>
            <a:endParaRPr lang="en-US" altLang="ja-JP" sz="1400" b="1"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ビジネス</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7" name="テキスト ボックス 16"/>
          <p:cNvSpPr txBox="1"/>
          <p:nvPr/>
        </p:nvSpPr>
        <p:spPr>
          <a:xfrm>
            <a:off x="1090349" y="5144757"/>
            <a:ext cx="2518638" cy="738664"/>
          </a:xfrm>
          <a:prstGeom prst="rect">
            <a:avLst/>
          </a:prstGeom>
          <a:noFill/>
        </p:spPr>
        <p:txBody>
          <a:bodyPr wrap="none" rtlCol="0">
            <a:spAutoFit/>
          </a:bodyPr>
          <a:lstStyle/>
          <a:p>
            <a:r>
              <a:rPr lang="ja-JP" altLang="en-US" sz="1400" dirty="0" smtClean="0">
                <a:solidFill>
                  <a:srgbClr val="0070C0"/>
                </a:solidFill>
                <a:latin typeface="Meiryo" charset="-128"/>
                <a:ea typeface="Meiryo" charset="-128"/>
                <a:cs typeface="Meiryo" charset="-128"/>
              </a:rPr>
              <a:t>機械との共生が進み</a:t>
            </a:r>
            <a:endParaRPr lang="en-US" altLang="ja-JP" sz="1400" dirty="0" smtClean="0">
              <a:solidFill>
                <a:srgbClr val="0070C0"/>
              </a:solidFill>
              <a:latin typeface="Meiryo" charset="-128"/>
              <a:ea typeface="Meiryo" charset="-128"/>
              <a:cs typeface="Meiryo" charset="-128"/>
            </a:endParaRPr>
          </a:p>
          <a:p>
            <a:r>
              <a:rPr lang="ja-JP" altLang="en-US" sz="1400" dirty="0" smtClean="0">
                <a:solidFill>
                  <a:srgbClr val="0070C0"/>
                </a:solidFill>
                <a:latin typeface="Meiryo" charset="-128"/>
                <a:ea typeface="Meiryo" charset="-128"/>
                <a:cs typeface="Meiryo" charset="-128"/>
              </a:rPr>
              <a:t>求められる人間の能力が</a:t>
            </a:r>
            <a:endParaRPr lang="en-US" altLang="ja-JP" sz="1400" dirty="0" smtClean="0">
              <a:solidFill>
                <a:srgbClr val="0070C0"/>
              </a:solidFill>
              <a:latin typeface="Meiryo" charset="-128"/>
              <a:ea typeface="Meiryo" charset="-128"/>
              <a:cs typeface="Meiryo" charset="-128"/>
            </a:endParaRPr>
          </a:p>
          <a:p>
            <a:r>
              <a:rPr lang="ja-JP" altLang="en-US" sz="1400" b="1" dirty="0" smtClean="0">
                <a:solidFill>
                  <a:srgbClr val="0070C0"/>
                </a:solidFill>
                <a:latin typeface="Meiryo" charset="-128"/>
                <a:ea typeface="Meiryo" charset="-128"/>
                <a:cs typeface="Meiryo" charset="-128"/>
              </a:rPr>
              <a:t>感性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協調性</a:t>
            </a:r>
            <a:r>
              <a:rPr lang="en-US" altLang="ja-JP" sz="1400" b="1" dirty="0" smtClean="0">
                <a:solidFill>
                  <a:srgbClr val="0070C0"/>
                </a:solidFill>
                <a:latin typeface="Meiryo" charset="-128"/>
                <a:ea typeface="Meiryo" charset="-128"/>
                <a:cs typeface="Meiryo" charset="-128"/>
              </a:rPr>
              <a:t>､</a:t>
            </a:r>
            <a:r>
              <a:rPr lang="ja-JP" altLang="en-US" sz="1400" b="1" dirty="0" smtClean="0">
                <a:solidFill>
                  <a:srgbClr val="0070C0"/>
                </a:solidFill>
                <a:latin typeface="Meiryo" charset="-128"/>
                <a:ea typeface="Meiryo" charset="-128"/>
                <a:cs typeface="Meiryo" charset="-128"/>
              </a:rPr>
              <a:t>創造性の重視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6418730" y="5144757"/>
            <a:ext cx="1620957" cy="738664"/>
          </a:xfrm>
          <a:prstGeom prst="rect">
            <a:avLst/>
          </a:prstGeom>
          <a:noFill/>
        </p:spPr>
        <p:txBody>
          <a:bodyPr wrap="none" rtlCol="0">
            <a:spAutoFit/>
          </a:bodyPr>
          <a:lstStyle/>
          <a:p>
            <a:pPr algn="r"/>
            <a:r>
              <a:rPr lang="ja-JP" altLang="en-US" sz="1400" dirty="0" smtClean="0">
                <a:solidFill>
                  <a:srgbClr val="0070C0"/>
                </a:solidFill>
                <a:latin typeface="Meiryo" charset="-128"/>
                <a:ea typeface="Meiryo" charset="-128"/>
                <a:cs typeface="Meiryo" charset="-128"/>
              </a:rPr>
              <a:t>企業の組織形態や</a:t>
            </a:r>
            <a:endParaRPr lang="en-US" altLang="ja-JP" sz="1400" dirty="0" smtClean="0">
              <a:solidFill>
                <a:srgbClr val="0070C0"/>
              </a:solidFill>
              <a:latin typeface="Meiryo" charset="-128"/>
              <a:ea typeface="Meiryo" charset="-128"/>
              <a:cs typeface="Meiryo" charset="-128"/>
            </a:endParaRPr>
          </a:p>
          <a:p>
            <a:pPr algn="r"/>
            <a:r>
              <a:rPr lang="ja-JP" altLang="en-US" sz="1400" dirty="0" smtClean="0">
                <a:solidFill>
                  <a:srgbClr val="0070C0"/>
                </a:solidFill>
                <a:latin typeface="Meiryo" charset="-128"/>
                <a:ea typeface="Meiryo" charset="-128"/>
                <a:cs typeface="Meiryo" charset="-128"/>
              </a:rPr>
              <a:t>労働のあり方が</a:t>
            </a:r>
            <a:endParaRPr lang="en-US" altLang="ja-JP" sz="1400" dirty="0" smtClean="0">
              <a:solidFill>
                <a:srgbClr val="0070C0"/>
              </a:solidFill>
              <a:latin typeface="Meiryo" charset="-128"/>
              <a:ea typeface="Meiryo" charset="-128"/>
              <a:cs typeface="Meiryo" charset="-128"/>
            </a:endParaRPr>
          </a:p>
          <a:p>
            <a:pPr algn="r"/>
            <a:r>
              <a:rPr lang="ja-JP" altLang="en-US" sz="1400" b="1" dirty="0" smtClean="0">
                <a:solidFill>
                  <a:srgbClr val="0070C0"/>
                </a:solidFill>
                <a:latin typeface="Meiryo" charset="-128"/>
                <a:ea typeface="Meiryo" charset="-128"/>
                <a:cs typeface="Meiryo" charset="-128"/>
              </a:rPr>
              <a:t>多様化</a:t>
            </a:r>
            <a:r>
              <a:rPr lang="ja-JP" altLang="en-US" sz="1400" dirty="0" smtClean="0">
                <a:solidFill>
                  <a:srgbClr val="0070C0"/>
                </a:solidFill>
                <a:latin typeface="Meiryo" charset="-128"/>
                <a:ea typeface="Meiryo" charset="-128"/>
                <a:cs typeface="Meiryo" charset="-128"/>
              </a:rPr>
              <a:t>へ</a:t>
            </a:r>
            <a:endParaRPr kumimoji="1" lang="ja-JP" altLang="en-US" sz="1400" dirty="0">
              <a:solidFill>
                <a:srgbClr val="0070C0"/>
              </a:solidFill>
              <a:latin typeface="Meiryo" charset="-128"/>
              <a:ea typeface="Meiryo" charset="-128"/>
              <a:cs typeface="Meiryo" charset="-128"/>
            </a:endParaRPr>
          </a:p>
        </p:txBody>
      </p:sp>
      <p:sp>
        <p:nvSpPr>
          <p:cNvPr id="19" name="正方形/長方形 18"/>
          <p:cNvSpPr/>
          <p:nvPr/>
        </p:nvSpPr>
        <p:spPr>
          <a:xfrm>
            <a:off x="3691407" y="831899"/>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FFFFFF"/>
                </a:solidFill>
                <a:latin typeface="Hiragino Kaku Gothic Pro W6" charset="-128"/>
                <a:ea typeface="Hiragino Kaku Gothic Pro W6" charset="-128"/>
                <a:cs typeface="Hiragino Kaku Gothic Pro W6" charset="-128"/>
              </a:rPr>
              <a:t>クラウド</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0" name="正方形/長方形 19"/>
          <p:cNvSpPr/>
          <p:nvPr/>
        </p:nvSpPr>
        <p:spPr>
          <a:xfrm>
            <a:off x="3706773" y="5997762"/>
            <a:ext cx="1753607"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スマートマシン</a:t>
            </a:r>
            <a:endParaRPr kumimoji="1" lang="en-US" altLang="ja-JP" sz="10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000" dirty="0" smtClean="0">
                <a:solidFill>
                  <a:srgbClr val="FFFFFF"/>
                </a:solidFill>
                <a:latin typeface="Hiragino Kaku Gothic Pro W6" charset="-128"/>
                <a:ea typeface="Hiragino Kaku Gothic Pro W6" charset="-128"/>
                <a:cs typeface="Hiragino Kaku Gothic Pro W6" charset="-128"/>
              </a:rPr>
              <a:t>（人工知能とロボット）</a:t>
            </a:r>
            <a:endParaRPr kumimoji="1" lang="ja-JP" altLang="en-US" sz="1000" dirty="0">
              <a:solidFill>
                <a:srgbClr val="FFFFFF"/>
              </a:solidFill>
              <a:latin typeface="Hiragino Kaku Gothic Pro W6" charset="-128"/>
              <a:ea typeface="Hiragino Kaku Gothic Pro W6" charset="-128"/>
              <a:cs typeface="Hiragino Kaku Gothic Pro W6" charset="-128"/>
            </a:endParaRPr>
          </a:p>
        </p:txBody>
      </p:sp>
      <p:sp>
        <p:nvSpPr>
          <p:cNvPr id="21" name="正方形/長方形 20"/>
          <p:cNvSpPr/>
          <p:nvPr/>
        </p:nvSpPr>
        <p:spPr>
          <a:xfrm>
            <a:off x="804043" y="829688"/>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smtClean="0">
                <a:solidFill>
                  <a:srgbClr val="FFFFFF"/>
                </a:solidFill>
                <a:latin typeface="Hiragino Kaku Gothic Pro W6" charset="-128"/>
                <a:ea typeface="Hiragino Kaku Gothic Pro W6" charset="-128"/>
                <a:cs typeface="Hiragino Kaku Gothic Pro W6" charset="-128"/>
              </a:rPr>
              <a:t>IoT</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2" name="正方形/長方形 21"/>
          <p:cNvSpPr/>
          <p:nvPr/>
        </p:nvSpPr>
        <p:spPr>
          <a:xfrm>
            <a:off x="6578768" y="837314"/>
            <a:ext cx="1753606" cy="43313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smtClean="0">
                <a:solidFill>
                  <a:srgbClr val="FFFFFF"/>
                </a:solidFill>
                <a:latin typeface="Hiragino Kaku Gothic Pro W6" charset="-128"/>
                <a:ea typeface="Hiragino Kaku Gothic Pro W6" charset="-128"/>
                <a:cs typeface="Hiragino Kaku Gothic Pro W6" charset="-128"/>
              </a:rPr>
              <a:t>API/</a:t>
            </a:r>
            <a:r>
              <a:rPr kumimoji="1" lang="en-US" altLang="ja-JP" sz="1200" dirty="0" err="1" smtClean="0">
                <a:solidFill>
                  <a:srgbClr val="FFFFFF"/>
                </a:solidFill>
                <a:latin typeface="Hiragino Kaku Gothic Pro W6" charset="-128"/>
                <a:ea typeface="Hiragino Kaku Gothic Pro W6" charset="-128"/>
                <a:cs typeface="Hiragino Kaku Gothic Pro W6" charset="-128"/>
              </a:rPr>
              <a:t>PaaS</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3" name="正方形/長方形 22"/>
          <p:cNvSpPr/>
          <p:nvPr/>
        </p:nvSpPr>
        <p:spPr>
          <a:xfrm>
            <a:off x="799667" y="275728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ピア・ツー・ピア通信</a:t>
            </a:r>
            <a:endParaRPr kumimoji="1" lang="en-US" altLang="ja-JP" sz="12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200" dirty="0" smtClean="0">
                <a:solidFill>
                  <a:srgbClr val="FFFFFF"/>
                </a:solidFill>
                <a:latin typeface="Hiragino Kaku Gothic Pro W6" charset="-128"/>
                <a:ea typeface="Hiragino Kaku Gothic Pro W6" charset="-128"/>
                <a:cs typeface="Hiragino Kaku Gothic Pro W6" charset="-128"/>
              </a:rPr>
              <a:t>ソーシャル・メディア</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4" name="正方形/長方形 23"/>
          <p:cNvSpPr/>
          <p:nvPr/>
        </p:nvSpPr>
        <p:spPr>
          <a:xfrm>
            <a:off x="7816539" y="2754170"/>
            <a:ext cx="515835" cy="1760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dirty="0" smtClean="0">
                <a:solidFill>
                  <a:srgbClr val="FFFFFF"/>
                </a:solidFill>
                <a:latin typeface="Hiragino Kaku Gothic Pro W6" charset="-128"/>
                <a:ea typeface="Hiragino Kaku Gothic Pro W6" charset="-128"/>
                <a:cs typeface="Hiragino Kaku Gothic Pro W6" charset="-128"/>
              </a:rPr>
              <a:t>オープン・ソース</a:t>
            </a:r>
            <a:endParaRPr kumimoji="1" lang="ja-JP" altLang="en-US" sz="1200" dirty="0">
              <a:solidFill>
                <a:srgbClr val="FFFFFF"/>
              </a:solidFill>
              <a:latin typeface="Hiragino Kaku Gothic Pro W6" charset="-128"/>
              <a:ea typeface="Hiragino Kaku Gothic Pro W6" charset="-128"/>
              <a:cs typeface="Hiragino Kaku Gothic Pro W6" charset="-128"/>
            </a:endParaRPr>
          </a:p>
        </p:txBody>
      </p:sp>
      <p:sp>
        <p:nvSpPr>
          <p:cNvPr id="25" name="テキスト ボックス 24"/>
          <p:cNvSpPr txBox="1"/>
          <p:nvPr/>
        </p:nvSpPr>
        <p:spPr>
          <a:xfrm>
            <a:off x="3474412" y="3811860"/>
            <a:ext cx="2187591" cy="646331"/>
          </a:xfrm>
          <a:prstGeom prst="rect">
            <a:avLst/>
          </a:prstGeom>
          <a:noFill/>
        </p:spPr>
        <p:txBody>
          <a:bodyPr wrap="square" rtlCol="0">
            <a:spAutoFit/>
          </a:bodyPr>
          <a:lstStyle/>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ビジネスや社会システムの</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基盤をデジタルを前提とした</a:t>
            </a:r>
            <a:endParaRPr kumimoji="1" lang="en-US" altLang="ja-JP" sz="1200" dirty="0" smtClean="0">
              <a:solidFill>
                <a:schemeClr val="bg1"/>
              </a:solidFill>
              <a:latin typeface="Hiragino Kaku Gothic Pro W6" charset="-128"/>
              <a:ea typeface="Hiragino Kaku Gothic Pro W6" charset="-128"/>
              <a:cs typeface="Hiragino Kaku Gothic Pro W6" charset="-128"/>
            </a:endParaRPr>
          </a:p>
          <a:p>
            <a:pPr algn="ctr"/>
            <a:r>
              <a:rPr kumimoji="1" lang="ja-JP" altLang="en-US" sz="1200" dirty="0" smtClean="0">
                <a:solidFill>
                  <a:schemeClr val="bg1"/>
                </a:solidFill>
                <a:latin typeface="Hiragino Kaku Gothic Pro W6" charset="-128"/>
                <a:ea typeface="Hiragino Kaku Gothic Pro W6" charset="-128"/>
                <a:cs typeface="Hiragino Kaku Gothic Pro W6" charset="-128"/>
              </a:rPr>
              <a:t>仕組みに作り替える取り組み</a:t>
            </a:r>
            <a:endParaRPr kumimoji="1" lang="ja-JP" altLang="en-US" sz="1200" dirty="0">
              <a:solidFill>
                <a:schemeClr val="bg1"/>
              </a:solidFill>
              <a:latin typeface="Hiragino Kaku Gothic Pro W6" charset="-128"/>
              <a:ea typeface="Hiragino Kaku Gothic Pro W6" charset="-128"/>
              <a:cs typeface="Hiragino Kaku Gothic Pro W6" charset="-128"/>
            </a:endParaRPr>
          </a:p>
        </p:txBody>
      </p:sp>
      <p:sp>
        <p:nvSpPr>
          <p:cNvPr id="27" name="テキスト ボックス 26"/>
          <p:cNvSpPr txBox="1"/>
          <p:nvPr/>
        </p:nvSpPr>
        <p:spPr>
          <a:xfrm>
            <a:off x="6485553" y="6176085"/>
            <a:ext cx="1620957" cy="338554"/>
          </a:xfrm>
          <a:prstGeom prst="rect">
            <a:avLst/>
          </a:prstGeom>
          <a:noFill/>
        </p:spPr>
        <p:txBody>
          <a:bodyPr wrap="none" rtlCol="0">
            <a:spAutoFit/>
          </a:bodyPr>
          <a:lstStyle/>
          <a:p>
            <a:pPr algn="ctr"/>
            <a:r>
              <a:rPr kumimoji="1" lang="ja-JP" altLang="en-US" sz="1600" smtClean="0">
                <a:solidFill>
                  <a:schemeClr val="bg1"/>
                </a:solidFill>
                <a:latin typeface="Hiragino Kaku Gothic Pro W6" charset="-128"/>
                <a:ea typeface="Hiragino Kaku Gothic Pro W6" charset="-128"/>
                <a:cs typeface="Hiragino Kaku Gothic Pro W6" charset="-128"/>
              </a:rPr>
              <a:t>インターネット</a:t>
            </a:r>
            <a:endParaRPr kumimoji="1" lang="ja-JP" altLang="en-US" sz="1600" dirty="0">
              <a:solidFill>
                <a:schemeClr val="bg1"/>
              </a:solidFill>
              <a:latin typeface="Hiragino Kaku Gothic Pro W6" charset="-128"/>
              <a:ea typeface="Hiragino Kaku Gothic Pro W6" charset="-128"/>
              <a:cs typeface="Hiragino Kaku Gothic Pro W6" charset="-128"/>
            </a:endParaRPr>
          </a:p>
        </p:txBody>
      </p:sp>
    </p:spTree>
    <p:extLst>
      <p:ext uri="{BB962C8B-B14F-4D97-AF65-F5344CB8AC3E}">
        <p14:creationId xmlns:p14="http://schemas.microsoft.com/office/powerpoint/2010/main" val="6856413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最新の</a:t>
            </a:r>
            <a:r>
              <a:rPr kumimoji="1" lang="en-US" altLang="ja-JP" dirty="0" smtClean="0"/>
              <a:t>IT</a:t>
            </a:r>
            <a:r>
              <a:rPr kumimoji="1" lang="ja-JP" altLang="en-US" dirty="0" smtClean="0"/>
              <a:t>トレンドを図解で俯瞰する</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36</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3958334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ご参考まで</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5563839" y="6165900"/>
            <a:ext cx="1859805" cy="400110"/>
          </a:xfrm>
          <a:prstGeom prst="rect">
            <a:avLst/>
          </a:prstGeom>
          <a:noFill/>
        </p:spPr>
        <p:txBody>
          <a:bodyPr wrap="none" rtlCol="0">
            <a:spAutoFit/>
          </a:bodyPr>
          <a:lstStyle/>
          <a:p>
            <a:pPr algn="ctr"/>
            <a:r>
              <a:rPr kumimoji="1" lang="en-US" altLang="ja-JP" sz="2000" b="1" dirty="0" smtClean="0">
                <a:solidFill>
                  <a:srgbClr val="C00000"/>
                </a:solidFill>
              </a:rPr>
              <a:t>2016</a:t>
            </a:r>
            <a:r>
              <a:rPr kumimoji="1" lang="ja-JP" altLang="en-US" sz="2000" b="1" dirty="0" smtClean="0">
                <a:solidFill>
                  <a:srgbClr val="C00000"/>
                </a:solidFill>
              </a:rPr>
              <a:t>年</a:t>
            </a:r>
            <a:r>
              <a:rPr kumimoji="1" lang="en-US" altLang="ja-JP" sz="2000" b="1" dirty="0" smtClean="0">
                <a:solidFill>
                  <a:srgbClr val="C00000"/>
                </a:solidFill>
              </a:rPr>
              <a:t>1</a:t>
            </a:r>
            <a:r>
              <a:rPr kumimoji="1" lang="ja-JP" altLang="en-US" sz="2000" b="1" dirty="0" smtClean="0">
                <a:solidFill>
                  <a:srgbClr val="C00000"/>
                </a:solidFill>
              </a:rPr>
              <a:t>月発売</a:t>
            </a:r>
            <a:endParaRPr kumimoji="1" lang="ja-JP" altLang="en-US" sz="2000" b="1" dirty="0">
              <a:solidFill>
                <a:srgbClr val="C0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083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5216332" y="5351235"/>
            <a:ext cx="3359151" cy="768350"/>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ご参考まで</a:t>
            </a:r>
            <a:endParaRPr kumimoji="1" lang="ja-JP" altLang="en-US" dirty="0"/>
          </a:p>
        </p:txBody>
      </p:sp>
      <p:sp>
        <p:nvSpPr>
          <p:cNvPr id="3" name="スライド番号プレースホルダー 2"/>
          <p:cNvSpPr>
            <a:spLocks noGrp="1"/>
          </p:cNvSpPr>
          <p:nvPr>
            <p:ph type="sldNum" sz="quarter" idx="12"/>
          </p:nvPr>
        </p:nvSpPr>
        <p:spPr>
          <a:xfrm>
            <a:off x="6909528" y="6648119"/>
            <a:ext cx="2133600" cy="217800"/>
          </a:xfrm>
        </p:spPr>
        <p:txBody>
          <a:bodyPr/>
          <a:lstStyle/>
          <a:p>
            <a:fld id="{8FF8CC5D-A65D-5946-99B5-645367A967AD}" type="slidenum">
              <a:rPr kumimoji="1" lang="ja-JP" altLang="en-US" smtClean="0"/>
              <a:t>38</a:t>
            </a:fld>
            <a:endParaRPr kumimoji="1" lang="ja-JP" altLang="en-US"/>
          </a:p>
        </p:txBody>
      </p:sp>
      <p:sp>
        <p:nvSpPr>
          <p:cNvPr id="7" name="正方形/長方形 6"/>
          <p:cNvSpPr/>
          <p:nvPr/>
        </p:nvSpPr>
        <p:spPr>
          <a:xfrm>
            <a:off x="1377949" y="4398006"/>
            <a:ext cx="1525327" cy="215444"/>
          </a:xfrm>
          <a:prstGeom prst="rect">
            <a:avLst/>
          </a:prstGeom>
        </p:spPr>
        <p:txBody>
          <a:bodyPr wrap="none">
            <a:spAutoFit/>
          </a:bodyPr>
          <a:lstStyle/>
          <a:p>
            <a:r>
              <a:rPr lang="en-US" altLang="ja-JP" sz="800" dirty="0" smtClean="0">
                <a:solidFill>
                  <a:srgbClr val="595959"/>
                </a:solidFill>
              </a:rPr>
              <a:t>http://libra.netcommerce.co.jp/</a:t>
            </a:r>
            <a:endParaRPr lang="ja-JP" altLang="en-US" sz="800" dirty="0">
              <a:solidFill>
                <a:srgbClr val="595959"/>
              </a:solidFill>
            </a:endParaRPr>
          </a:p>
        </p:txBody>
      </p:sp>
      <p:pic>
        <p:nvPicPr>
          <p:cNvPr id="8" name="図 7" descr="LIBRA_logo-300x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861" y="4453538"/>
            <a:ext cx="762089" cy="134636"/>
          </a:xfrm>
          <a:prstGeom prst="rect">
            <a:avLst/>
          </a:prstGeom>
        </p:spPr>
      </p:pic>
      <p:pic>
        <p:nvPicPr>
          <p:cNvPr id="9" name="図 8" descr="スクリーンショット 2014-11-13 16.16.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861" y="1215434"/>
            <a:ext cx="2161604" cy="2940112"/>
          </a:xfrm>
          <a:prstGeom prst="rect">
            <a:avLst/>
          </a:prstGeom>
          <a:ln>
            <a:noFill/>
          </a:ln>
          <a:effectLst>
            <a:outerShdw blurRad="292100" dist="139700" dir="2700000" algn="tl" rotWithShape="0">
              <a:srgbClr val="333333">
                <a:alpha val="65000"/>
              </a:srgbClr>
            </a:outerShdw>
          </a:effectLst>
        </p:spPr>
      </p:pic>
      <p:sp>
        <p:nvSpPr>
          <p:cNvPr id="10" name="テキスト ボックス 2"/>
          <p:cNvSpPr txBox="1">
            <a:spLocks noChangeArrowheads="1"/>
          </p:cNvSpPr>
          <p:nvPr/>
        </p:nvSpPr>
        <p:spPr bwMode="auto">
          <a:xfrm>
            <a:off x="3248527" y="4407910"/>
            <a:ext cx="2351926"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毎日更新</a:t>
            </a:r>
            <a:r>
              <a:rPr lang="en-US" altLang="ja-JP" sz="800" dirty="0" smtClean="0">
                <a:solidFill>
                  <a:srgbClr val="595959"/>
                </a:solidFill>
                <a:latin typeface="メイリオ"/>
                <a:ea typeface="メイリオ"/>
                <a:cs typeface="メイリオ"/>
              </a:rPr>
              <a:t>】</a:t>
            </a:r>
            <a:r>
              <a:rPr lang="en-US" altLang="ja-JP" sz="800" dirty="0" err="1" smtClean="0">
                <a:solidFill>
                  <a:srgbClr val="595959"/>
                </a:solidFill>
                <a:latin typeface="メイリオ"/>
                <a:ea typeface="メイリオ"/>
                <a:cs typeface="メイリオ"/>
              </a:rPr>
              <a:t>Itmedia</a:t>
            </a:r>
            <a:r>
              <a:rPr lang="en-US" altLang="ja-JP" sz="800" dirty="0" smtClean="0">
                <a:solidFill>
                  <a:srgbClr val="595959"/>
                </a:solidFill>
                <a:latin typeface="メイリオ"/>
                <a:ea typeface="メイリオ"/>
                <a:cs typeface="メイリオ"/>
              </a:rPr>
              <a:t> </a:t>
            </a:r>
            <a:r>
              <a:rPr lang="ja-JP" altLang="en-US" sz="800" dirty="0" smtClean="0">
                <a:solidFill>
                  <a:srgbClr val="595959"/>
                </a:solidFill>
                <a:latin typeface="メイリオ"/>
                <a:ea typeface="メイリオ"/>
                <a:cs typeface="メイリオ"/>
              </a:rPr>
              <a:t>オルタナティブ・ブログ</a:t>
            </a:r>
            <a:endParaRPr lang="ja-JP" altLang="en-US" sz="800" dirty="0">
              <a:solidFill>
                <a:srgbClr val="595959"/>
              </a:solidFill>
              <a:latin typeface="メイリオ"/>
              <a:ea typeface="メイリオ"/>
              <a:cs typeface="メイリオ"/>
            </a:endParaRPr>
          </a:p>
        </p:txBody>
      </p:sp>
      <p:sp>
        <p:nvSpPr>
          <p:cNvPr id="11" name="正方形/長方形 5">
            <a:hlinkClick r:id="rId4"/>
          </p:cNvPr>
          <p:cNvSpPr>
            <a:spLocks noChangeArrowheads="1"/>
          </p:cNvSpPr>
          <p:nvPr/>
        </p:nvSpPr>
        <p:spPr bwMode="auto">
          <a:xfrm>
            <a:off x="3861175" y="4569044"/>
            <a:ext cx="1908295"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blogs.itmedia.co.jp</a:t>
            </a:r>
            <a:r>
              <a:rPr lang="en-US" altLang="ja-JP" sz="800" dirty="0">
                <a:solidFill>
                  <a:srgbClr val="595959"/>
                </a:solidFill>
                <a:effectLst/>
              </a:rPr>
              <a:t>/</a:t>
            </a:r>
            <a:r>
              <a:rPr lang="en-US" altLang="ja-JP" sz="800" dirty="0" err="1">
                <a:solidFill>
                  <a:srgbClr val="595959"/>
                </a:solidFill>
                <a:effectLst/>
              </a:rPr>
              <a:t>itsolutionjuku</a:t>
            </a:r>
            <a:r>
              <a:rPr lang="en-US" altLang="ja-JP" sz="800" dirty="0">
                <a:solidFill>
                  <a:srgbClr val="595959"/>
                </a:solidFill>
                <a:effectLst/>
              </a:rPr>
              <a:t>/</a:t>
            </a:r>
            <a:endParaRPr lang="ja-JP" altLang="en-US" sz="800" dirty="0">
              <a:solidFill>
                <a:srgbClr val="595959"/>
              </a:solidFill>
              <a:effectLst/>
            </a:endParaRPr>
          </a:p>
        </p:txBody>
      </p:sp>
      <p:pic>
        <p:nvPicPr>
          <p:cNvPr id="12" name="図 11" descr="スクリーンショット 2014-06-09 15.36.0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118" y="1209146"/>
            <a:ext cx="2684589" cy="2946400"/>
          </a:xfrm>
          <a:prstGeom prst="rect">
            <a:avLst/>
          </a:prstGeom>
          <a:ln>
            <a:noFill/>
          </a:ln>
          <a:effectLst>
            <a:outerShdw blurRad="292100" dist="139700" dir="2700000" algn="tl" rotWithShape="0">
              <a:srgbClr val="333333">
                <a:alpha val="65000"/>
              </a:srgbClr>
            </a:outerShdw>
          </a:effectLst>
        </p:spPr>
      </p:pic>
      <p:sp>
        <p:nvSpPr>
          <p:cNvPr id="13" name="正方形/長方形 5">
            <a:hlinkClick r:id="rId4"/>
          </p:cNvPr>
          <p:cNvSpPr>
            <a:spLocks noChangeArrowheads="1"/>
          </p:cNvSpPr>
          <p:nvPr/>
        </p:nvSpPr>
        <p:spPr bwMode="auto">
          <a:xfrm>
            <a:off x="6937178" y="4508584"/>
            <a:ext cx="1739278" cy="215444"/>
          </a:xfrm>
          <a:prstGeom prst="rect">
            <a:avLst/>
          </a:prstGeom>
          <a:noFill/>
          <a:ln w="9525">
            <a:noFill/>
            <a:miter lim="800000"/>
            <a:headEnd/>
            <a:tailEnd/>
          </a:ln>
        </p:spPr>
        <p:txBody>
          <a:bodyPr wrap="none">
            <a:spAutoFit/>
          </a:bodyPr>
          <a:lstStyle/>
          <a:p>
            <a:r>
              <a:rPr lang="en-US" altLang="ja-JP" sz="800" dirty="0">
                <a:solidFill>
                  <a:srgbClr val="595959"/>
                </a:solidFill>
                <a:effectLst/>
              </a:rPr>
              <a:t>http://</a:t>
            </a:r>
            <a:r>
              <a:rPr lang="en-US" altLang="ja-JP" sz="800" dirty="0" err="1">
                <a:solidFill>
                  <a:srgbClr val="595959"/>
                </a:solidFill>
                <a:effectLst/>
              </a:rPr>
              <a:t>www.netcommerce.co.jp</a:t>
            </a:r>
            <a:r>
              <a:rPr lang="en-US" altLang="ja-JP" sz="800" dirty="0">
                <a:solidFill>
                  <a:srgbClr val="595959"/>
                </a:solidFill>
                <a:effectLst/>
              </a:rPr>
              <a:t>/blog</a:t>
            </a:r>
            <a:endParaRPr lang="ja-JP" altLang="en-US" sz="800" dirty="0">
              <a:solidFill>
                <a:srgbClr val="595959"/>
              </a:solidFill>
              <a:effectLst/>
            </a:endParaRPr>
          </a:p>
        </p:txBody>
      </p:sp>
      <p:pic>
        <p:nvPicPr>
          <p:cNvPr id="14" name="図 13" descr="スクリーンショット 2014-06-09 15.41.2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4726" y="1214811"/>
            <a:ext cx="2170757" cy="2907419"/>
          </a:xfrm>
          <a:prstGeom prst="rect">
            <a:avLst/>
          </a:prstGeom>
          <a:ln>
            <a:noFill/>
          </a:ln>
          <a:effectLst>
            <a:outerShdw blurRad="292100" dist="139700" dir="2700000" algn="tl" rotWithShape="0">
              <a:srgbClr val="333333">
                <a:alpha val="65000"/>
              </a:srgbClr>
            </a:outerShdw>
          </a:effectLst>
        </p:spPr>
      </p:pic>
      <p:sp>
        <p:nvSpPr>
          <p:cNvPr id="15" name="テキスト ボックス 2"/>
          <p:cNvSpPr txBox="1">
            <a:spLocks noChangeArrowheads="1"/>
          </p:cNvSpPr>
          <p:nvPr/>
        </p:nvSpPr>
        <p:spPr bwMode="auto">
          <a:xfrm>
            <a:off x="6324530" y="4400862"/>
            <a:ext cx="1856548" cy="215444"/>
          </a:xfrm>
          <a:prstGeom prst="rect">
            <a:avLst/>
          </a:prstGeom>
          <a:noFill/>
          <a:ln w="9525">
            <a:noFill/>
            <a:miter lim="800000"/>
            <a:headEnd/>
            <a:tailEnd/>
          </a:ln>
        </p:spPr>
        <p:txBody>
          <a:bodyPr wrap="none">
            <a:spAutoFit/>
          </a:bodyPr>
          <a:lstStyle/>
          <a:p>
            <a:pPr algn="l"/>
            <a:r>
              <a:rPr lang="en-US" altLang="ja-JP" sz="800" dirty="0" smtClean="0">
                <a:solidFill>
                  <a:srgbClr val="595959"/>
                </a:solidFill>
                <a:latin typeface="メイリオ"/>
                <a:ea typeface="メイリオ"/>
                <a:cs typeface="メイリオ"/>
              </a:rPr>
              <a:t>【</a:t>
            </a:r>
            <a:r>
              <a:rPr lang="ja-JP" altLang="en-US" sz="800" dirty="0" smtClean="0">
                <a:solidFill>
                  <a:srgbClr val="595959"/>
                </a:solidFill>
                <a:latin typeface="メイリオ"/>
                <a:ea typeface="メイリオ"/>
                <a:cs typeface="メイリオ"/>
              </a:rPr>
              <a:t>毎週更新</a:t>
            </a:r>
            <a:r>
              <a:rPr lang="en-US" altLang="ja-JP" sz="800" dirty="0" smtClean="0">
                <a:solidFill>
                  <a:srgbClr val="595959"/>
                </a:solidFill>
                <a:latin typeface="メイリオ"/>
                <a:ea typeface="メイリオ"/>
                <a:cs typeface="メイリオ"/>
              </a:rPr>
              <a:t>】NetCommerce </a:t>
            </a:r>
            <a:r>
              <a:rPr lang="ja-JP" altLang="en-US" sz="800" dirty="0" smtClean="0">
                <a:solidFill>
                  <a:srgbClr val="595959"/>
                </a:solidFill>
                <a:latin typeface="メイリオ"/>
                <a:ea typeface="メイリオ"/>
                <a:cs typeface="メイリオ"/>
              </a:rPr>
              <a:t>ブログ</a:t>
            </a:r>
            <a:endParaRPr lang="ja-JP" altLang="en-US" sz="800" dirty="0">
              <a:solidFill>
                <a:srgbClr val="595959"/>
              </a:solidFill>
              <a:latin typeface="メイリオ"/>
              <a:ea typeface="メイリオ"/>
              <a:cs typeface="メイリオ"/>
            </a:endParaRPr>
          </a:p>
        </p:txBody>
      </p:sp>
      <p:pic>
        <p:nvPicPr>
          <p:cNvPr id="24" name="図 23" descr="IT_lo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3494" y="5535030"/>
            <a:ext cx="2984825" cy="315854"/>
          </a:xfrm>
          <a:prstGeom prst="rect">
            <a:avLst/>
          </a:prstGeom>
        </p:spPr>
      </p:pic>
      <p:sp>
        <p:nvSpPr>
          <p:cNvPr id="26" name="正方形/長方形 25"/>
          <p:cNvSpPr/>
          <p:nvPr/>
        </p:nvSpPr>
        <p:spPr>
          <a:xfrm>
            <a:off x="5216332" y="5850884"/>
            <a:ext cx="3359152" cy="184666"/>
          </a:xfrm>
          <a:prstGeom prst="rect">
            <a:avLst/>
          </a:prstGeom>
        </p:spPr>
        <p:txBody>
          <a:bodyPr wrap="square">
            <a:spAutoFit/>
          </a:bodyPr>
          <a:lstStyle/>
          <a:p>
            <a:pPr algn="ctr"/>
            <a:r>
              <a:rPr lang="ja-JP" altLang="en-US" sz="600" dirty="0">
                <a:solidFill>
                  <a:schemeClr val="bg1"/>
                </a:solidFill>
              </a:rPr>
              <a:t>今さら聞けない最新</a:t>
            </a:r>
            <a:r>
              <a:rPr lang="en-US" altLang="ja-JP" sz="600" dirty="0">
                <a:solidFill>
                  <a:schemeClr val="bg1"/>
                </a:solidFill>
              </a:rPr>
              <a:t>IT</a:t>
            </a:r>
            <a:r>
              <a:rPr lang="ja-JP" altLang="en-US" sz="600" dirty="0">
                <a:solidFill>
                  <a:schemeClr val="bg1"/>
                </a:solidFill>
              </a:rPr>
              <a:t>トレンドをわかりやすく解説。 ビジネスに活かす実践ノウハウを学びます。</a:t>
            </a:r>
          </a:p>
        </p:txBody>
      </p:sp>
      <p:sp>
        <p:nvSpPr>
          <p:cNvPr id="27" name="正方形/長方形 26"/>
          <p:cNvSpPr/>
          <p:nvPr/>
        </p:nvSpPr>
        <p:spPr>
          <a:xfrm>
            <a:off x="4547695" y="6143957"/>
            <a:ext cx="4027789" cy="215444"/>
          </a:xfrm>
          <a:prstGeom prst="rect">
            <a:avLst/>
          </a:prstGeom>
        </p:spPr>
        <p:txBody>
          <a:bodyPr wrap="square">
            <a:spAutoFit/>
          </a:bodyPr>
          <a:lstStyle/>
          <a:p>
            <a:pPr algn="r"/>
            <a:r>
              <a:rPr lang="en-US" altLang="ja-JP" sz="800" dirty="0">
                <a:solidFill>
                  <a:schemeClr val="tx1">
                    <a:lumMod val="50000"/>
                    <a:lumOff val="50000"/>
                  </a:schemeClr>
                </a:solidFill>
                <a:latin typeface="メイリオ"/>
                <a:ea typeface="メイリオ"/>
                <a:cs typeface="メイリオ"/>
              </a:rPr>
              <a:t>http://</a:t>
            </a:r>
            <a:r>
              <a:rPr lang="en-US" altLang="ja-JP" sz="800" dirty="0" err="1">
                <a:solidFill>
                  <a:schemeClr val="tx1">
                    <a:lumMod val="50000"/>
                    <a:lumOff val="50000"/>
                  </a:schemeClr>
                </a:solidFill>
                <a:latin typeface="メイリオ"/>
                <a:ea typeface="メイリオ"/>
                <a:cs typeface="メイリオ"/>
              </a:rPr>
              <a:t>www.netcommerce.co.jp</a:t>
            </a:r>
            <a:r>
              <a:rPr lang="en-US" altLang="ja-JP" sz="800" dirty="0">
                <a:solidFill>
                  <a:schemeClr val="tx1">
                    <a:lumMod val="50000"/>
                    <a:lumOff val="50000"/>
                  </a:schemeClr>
                </a:solidFill>
                <a:latin typeface="メイリオ"/>
                <a:ea typeface="メイリオ"/>
                <a:cs typeface="メイリオ"/>
              </a:rPr>
              <a:t>/</a:t>
            </a:r>
            <a:r>
              <a:rPr lang="en-US" altLang="ja-JP" sz="800" dirty="0" err="1">
                <a:solidFill>
                  <a:schemeClr val="tx1">
                    <a:lumMod val="50000"/>
                    <a:lumOff val="50000"/>
                  </a:schemeClr>
                </a:solidFill>
                <a:latin typeface="メイリオ"/>
                <a:ea typeface="メイリオ"/>
                <a:cs typeface="メイリオ"/>
              </a:rPr>
              <a:t>forit</a:t>
            </a:r>
            <a:r>
              <a:rPr lang="en-US" altLang="ja-JP" sz="800" dirty="0">
                <a:solidFill>
                  <a:schemeClr val="tx1">
                    <a:lumMod val="50000"/>
                    <a:lumOff val="50000"/>
                  </a:schemeClr>
                </a:solidFill>
                <a:latin typeface="メイリオ"/>
                <a:ea typeface="メイリオ"/>
                <a:cs typeface="メイリオ"/>
              </a:rPr>
              <a:t>/it-workshop</a:t>
            </a:r>
            <a:endParaRPr lang="ja-JP" altLang="en-US" sz="800" dirty="0">
              <a:solidFill>
                <a:schemeClr val="tx1">
                  <a:lumMod val="50000"/>
                  <a:lumOff val="50000"/>
                </a:schemeClr>
              </a:solidFill>
              <a:latin typeface="メイリオ"/>
              <a:ea typeface="メイリオ"/>
              <a:cs typeface="メイリオ"/>
            </a:endParaRPr>
          </a:p>
        </p:txBody>
      </p:sp>
    </p:spTree>
    <p:extLst>
      <p:ext uri="{BB962C8B-B14F-4D97-AF65-F5344CB8AC3E}">
        <p14:creationId xmlns:p14="http://schemas.microsoft.com/office/powerpoint/2010/main" val="3781043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8682647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3600" dirty="0" err="1" smtClean="0">
                <a:solidFill>
                  <a:srgbClr val="FFFFFF"/>
                </a:solidFill>
                <a:effectLst/>
                <a:latin typeface="Arial"/>
                <a:ea typeface="HGP創英角ｺﾞｼｯｸUB" pitchFamily="50" charset="-128"/>
                <a:cs typeface="Arial"/>
              </a:rPr>
              <a:t>IoT</a:t>
            </a:r>
            <a:endParaRPr lang="en-US" altLang="ja-JP" sz="3600" dirty="0" smtClean="0">
              <a:solidFill>
                <a:srgbClr val="FFFFFF"/>
              </a:solidFill>
              <a:effectLst/>
              <a:latin typeface="Arial"/>
              <a:ea typeface="HGP創英角ｺﾞｼｯｸUB" pitchFamily="50" charset="-128"/>
              <a:cs typeface="Arial"/>
            </a:endParaRPr>
          </a:p>
          <a:p>
            <a:pPr algn="ctr"/>
            <a:r>
              <a:rPr lang="en-US" altLang="ja-JP" sz="2000" dirty="0" smtClean="0">
                <a:solidFill>
                  <a:srgbClr val="FFFFFF"/>
                </a:solidFill>
                <a:effectLst/>
                <a:latin typeface="Arial"/>
                <a:ea typeface="HGP創英角ｺﾞｼｯｸUB" pitchFamily="50" charset="-128"/>
                <a:cs typeface="Arial"/>
              </a:rPr>
              <a:t>Internet of Things</a:t>
            </a:r>
            <a:r>
              <a:rPr lang="ja-JP" altLang="en-US" sz="2000" dirty="0" smtClean="0">
                <a:solidFill>
                  <a:srgbClr val="FFFFFF"/>
                </a:solidFill>
                <a:effectLst/>
                <a:latin typeface="Arial"/>
                <a:ea typeface="HGP創英角ｺﾞｼｯｸUB" pitchFamily="50" charset="-128"/>
                <a:cs typeface="Arial"/>
              </a:rPr>
              <a:t>／モノのインターネット</a:t>
            </a:r>
            <a:endParaRPr lang="en-US" altLang="ja-JP" sz="2000"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2978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pic>
        <p:nvPicPr>
          <p:cNvPr id="4" name="図 3" descr="WTR316-20150928-onodera1-580x3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29" y="1014134"/>
            <a:ext cx="7366000" cy="463550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008529" y="5873749"/>
            <a:ext cx="7366000" cy="461665"/>
          </a:xfrm>
          <a:prstGeom prst="rect">
            <a:avLst/>
          </a:prstGeom>
        </p:spPr>
        <p:txBody>
          <a:bodyPr wrap="square">
            <a:spAutoFit/>
          </a:bodyPr>
          <a:lstStyle/>
          <a:p>
            <a:pPr algn="ctr"/>
            <a:r>
              <a:rPr lang="ja-JP" altLang="en-US" sz="1200" dirty="0"/>
              <a:t>爆発的な伸びを見せると推測される</a:t>
            </a:r>
            <a:r>
              <a:rPr lang="en-US" altLang="ja-JP" sz="1200" dirty="0" err="1"/>
              <a:t>IoT</a:t>
            </a:r>
            <a:r>
              <a:rPr lang="ja-JP" altLang="en-US" sz="1200" dirty="0"/>
              <a:t>（世界規模） （出典：</a:t>
            </a:r>
            <a:r>
              <a:rPr lang="en-US" altLang="ja-JP" sz="1200" dirty="0"/>
              <a:t>National Cable &amp; Telecommunications Association</a:t>
            </a:r>
            <a:r>
              <a:rPr lang="ja-JP" altLang="en-US" sz="1200" dirty="0"/>
              <a:t>）	</a:t>
            </a:r>
          </a:p>
        </p:txBody>
      </p:sp>
    </p:spTree>
    <p:extLst>
      <p:ext uri="{BB962C8B-B14F-4D97-AF65-F5344CB8AC3E}">
        <p14:creationId xmlns:p14="http://schemas.microsoft.com/office/powerpoint/2010/main" val="1727344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7216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67005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59393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26279</TotalTime>
  <Words>6402</Words>
  <Application>Microsoft Macintosh PowerPoint</Application>
  <PresentationFormat>画面に合わせる (4:3)</PresentationFormat>
  <Paragraphs>798</Paragraphs>
  <Slides>39</Slides>
  <Notes>17</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39</vt:i4>
      </vt:variant>
    </vt:vector>
  </HeadingPairs>
  <TitlesOfParts>
    <vt:vector size="50" baseType="lpstr">
      <vt:lpstr>American Typewriter</vt:lpstr>
      <vt:lpstr>Arial Black</vt:lpstr>
      <vt:lpstr>Calibri</vt:lpstr>
      <vt:lpstr>HGP創英角ｺﾞｼｯｸUB</vt:lpstr>
      <vt:lpstr>Hiragino Kaku Gothic Pro W6</vt:lpstr>
      <vt:lpstr>Meiryo</vt:lpstr>
      <vt:lpstr>ＭＳ Ｐゴシック</vt:lpstr>
      <vt:lpstr>Wingdings</vt:lpstr>
      <vt:lpstr>メイリオ</vt:lpstr>
      <vt:lpstr>Arial</vt:lpstr>
      <vt:lpstr>NC標準テンプレート</vt:lpstr>
      <vt:lpstr>PowerPoint プレゼンテーション</vt:lpstr>
      <vt:lpstr>PowerPoint プレゼンテーション</vt:lpstr>
      <vt:lpstr>コレ一枚でわかる最新のITトレンド（１）</vt:lpstr>
      <vt:lpstr>コレ一枚でわかる最新のITトレンド（２）</vt:lpstr>
      <vt:lpstr>PowerPoint プレゼンテーション</vt:lpstr>
      <vt:lpstr>インターネットに接されるデバイス数の推移</vt:lpstr>
      <vt:lpstr>PowerPoint プレゼンテーション</vt:lpstr>
      <vt:lpstr>IoTとは何か</vt:lpstr>
      <vt:lpstr>IoTがもたらす２つのパラダイムシフト</vt:lpstr>
      <vt:lpstr>CPS（Cyber-Physical System）の仕組み</vt:lpstr>
      <vt:lpstr>CPS: IoTで変わる道路交通の常識</vt:lpstr>
      <vt:lpstr>自動運転車と交通システム／歩行者との連携</vt:lpstr>
      <vt:lpstr>「モノ」のサービス化</vt:lpstr>
      <vt:lpstr>機器のイノベーションとビジネス戦略</vt:lpstr>
      <vt:lpstr>PowerPoint プレゼンテーション</vt:lpstr>
      <vt:lpstr>Google Mapsの渋滞表示</vt:lpstr>
      <vt:lpstr>IoTのビジネス事例</vt:lpstr>
      <vt:lpstr>コマツの取り組み事例</vt:lpstr>
      <vt:lpstr>PowerPoint プレゼンテーション</vt:lpstr>
      <vt:lpstr>スマートマシン</vt:lpstr>
      <vt:lpstr>コレ一枚でわかるスマートマシン</vt:lpstr>
      <vt:lpstr>人工知能の2つのアプローチ</vt:lpstr>
      <vt:lpstr>人工知能と機械学習</vt:lpstr>
      <vt:lpstr>人工知能と機械学習</vt:lpstr>
      <vt:lpstr>なぜいま人工知能なのか</vt:lpstr>
      <vt:lpstr>スマートマシンが実現しようとしていること</vt:lpstr>
      <vt:lpstr>PowerPoint プレゼンテーション</vt:lpstr>
      <vt:lpstr>実用化の段階に入った人工知能</vt:lpstr>
      <vt:lpstr>人工知能の進化と適用領域の広がり</vt:lpstr>
      <vt:lpstr>PowerPoint プレゼンテーション</vt:lpstr>
      <vt:lpstr>常識崩壊の時代</vt:lpstr>
      <vt:lpstr>ITとの正しい付き合い方</vt:lpstr>
      <vt:lpstr>商品としてのITの作り方</vt:lpstr>
      <vt:lpstr>「道具としてのIT」から「思想としてのIT」への進化</vt:lpstr>
      <vt:lpstr>テクノロジー・ドリブンの時代へシフト</vt:lpstr>
      <vt:lpstr>最新のITトレンドを図解で俯瞰する</vt:lpstr>
      <vt:lpstr>ご参考まで</vt:lpstr>
      <vt:lpstr>ご参考まで</vt:lpstr>
      <vt:lpstr>PowerPoint プレゼンテーション</vt:lpstr>
    </vt:vector>
  </TitlesOfParts>
  <Company>NetCommerce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832</cp:revision>
  <cp:lastPrinted>2016-03-03T01:04:41Z</cp:lastPrinted>
  <dcterms:created xsi:type="dcterms:W3CDTF">2014-04-30T01:58:06Z</dcterms:created>
  <dcterms:modified xsi:type="dcterms:W3CDTF">2016-07-12T00:04:23Z</dcterms:modified>
</cp:coreProperties>
</file>